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 id="595" r:id="rId301"/>
    <p:sldId id="596" r:id="rId302"/>
    <p:sldId id="597" r:id="rId303"/>
    <p:sldId id="598" r:id="rId304"/>
    <p:sldId id="599" r:id="rId305"/>
    <p:sldId id="600" r:id="rId306"/>
    <p:sldId id="601" r:id="rId307"/>
    <p:sldId id="602" r:id="rId308"/>
    <p:sldId id="603" r:id="rId309"/>
    <p:sldId id="604" r:id="rId310"/>
    <p:sldId id="605" r:id="rId311"/>
    <p:sldId id="606" r:id="rId312"/>
    <p:sldId id="607" r:id="rId313"/>
    <p:sldId id="608" r:id="rId314"/>
    <p:sldId id="609" r:id="rId315"/>
    <p:sldId id="610" r:id="rId316"/>
    <p:sldId id="611" r:id="rId317"/>
    <p:sldId id="612" r:id="rId318"/>
    <p:sldId id="613" r:id="rId319"/>
    <p:sldId id="614" r:id="rId320"/>
    <p:sldId id="615" r:id="rId321"/>
    <p:sldId id="616" r:id="rId322"/>
    <p:sldId id="617" r:id="rId323"/>
    <p:sldId id="618" r:id="rId324"/>
    <p:sldId id="619" r:id="rId325"/>
    <p:sldId id="620" r:id="rId326"/>
    <p:sldId id="621" r:id="rId327"/>
    <p:sldId id="622" r:id="rId328"/>
    <p:sldId id="623" r:id="rId329"/>
    <p:sldId id="624" r:id="rId330"/>
    <p:sldId id="625" r:id="rId331"/>
    <p:sldId id="626" r:id="rId332"/>
    <p:sldId id="627" r:id="rId333"/>
    <p:sldId id="628" r:id="rId334"/>
    <p:sldId id="629" r:id="rId335"/>
    <p:sldId id="630" r:id="rId336"/>
    <p:sldId id="631" r:id="rId337"/>
    <p:sldId id="632" r:id="rId3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ECFF"/>
    <a:srgbClr val="CC99FF"/>
    <a:srgbClr val="CC66FF"/>
    <a:srgbClr val="FF9933"/>
    <a:srgbClr val="FFFF99"/>
    <a:srgbClr val="FFCCFF"/>
    <a:srgbClr val="66FFFF"/>
    <a:srgbClr val="99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presProps" Target="pres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viewProps" Target="viewProp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theme" Target="theme/theme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20/04/2020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str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traceback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sys.stdin # L'entrée standard (standard input)</a:t>
            </a:r>
          </a:p>
          <a:p>
            <a:r>
              <a:rPr lang="fr-FR" sz="1000" dirty="0">
                <a:solidFill>
                  <a:schemeClr val="bg1"/>
                </a:solidFill>
              </a:rPr>
              <a:t>&lt;_io.TextIOWrapper name='&lt;stdin&gt;' encoding='cp850'&gt;</a:t>
            </a:r>
          </a:p>
          <a:p>
            <a:r>
              <a:rPr lang="fr-FR" sz="1000" dirty="0">
                <a:solidFill>
                  <a:schemeClr val="bg1"/>
                </a:solidFill>
              </a:rPr>
              <a:t>&gt;&gt;&gt; sys.stdout # La sortie standard (standard output)</a:t>
            </a:r>
          </a:p>
          <a:p>
            <a:r>
              <a:rPr lang="fr-FR" sz="1000" dirty="0">
                <a:solidFill>
                  <a:schemeClr val="bg1"/>
                </a:solidFill>
              </a:rPr>
              <a:t>&lt;_io.TextIOWrapper name='&lt;stdout&gt;' encoding='cp850'&gt;</a:t>
            </a:r>
          </a:p>
          <a:p>
            <a:r>
              <a:rPr lang="fr-FR" sz="1000" dirty="0">
                <a:solidFill>
                  <a:schemeClr val="bg1"/>
                </a:solidFill>
              </a:rPr>
              <a:t>&gt;&gt;&gt; sys.stderr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sys.stdin, sys.stdout et sys.stderr.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sys.stdout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a:solidFill>
                  <a:schemeClr val="bg1"/>
                </a:solidFill>
              </a:rPr>
              <a:t>sys.stdout = </a:t>
            </a:r>
            <a:r>
              <a:rPr lang="fr-FR" sz="1000" dirty="0" err="1">
                <a:solidFill>
                  <a:schemeClr val="bg1"/>
                </a:solidFill>
              </a:rPr>
              <a:t>sys.__stdout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a:t>
            </a:r>
            <a:r>
              <a:rPr lang="fr-FR" sz="1100" dirty="0">
                <a:hlinkClick r:id="rId2"/>
              </a:rPr>
              <a:t>module</a:t>
            </a:r>
            <a:r>
              <a:rPr lang="fr-FR" sz="1100" dirty="0"/>
              <a:t> </a:t>
            </a:r>
            <a:r>
              <a:rPr lang="fr-FR" sz="1100" b="1" dirty="0"/>
              <a:t>signal</a:t>
            </a:r>
            <a:r>
              <a:rPr lang="fr-FR" sz="1100" dirty="0"/>
              <a:t>.</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a:t>
            </a:r>
            <a:r>
              <a:rPr lang="fr-FR" sz="1100" dirty="0">
                <a:hlinkClick r:id="rId2"/>
              </a:rPr>
              <a:t>la documentation du module signal</a:t>
            </a:r>
            <a:r>
              <a:rPr lang="fr-FR" sz="1100" dirty="0"/>
              <a:t>.</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sys.argv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len(sys.argv) &lt; 2:</a:t>
            </a:r>
          </a:p>
          <a:p>
            <a:r>
              <a:rPr lang="fr-FR" sz="1100" dirty="0">
                <a:solidFill>
                  <a:schemeClr val="bg1"/>
                </a:solidFill>
              </a:rPr>
              <a:t>    print("Précisez une action en paramètre")</a:t>
            </a:r>
          </a:p>
          <a:p>
            <a:r>
              <a:rPr lang="fr-FR" sz="1100" dirty="0">
                <a:solidFill>
                  <a:schemeClr val="bg1"/>
                </a:solidFill>
              </a:rPr>
              <a:t>    sys.exit(1)</a:t>
            </a:r>
          </a:p>
          <a:p>
            <a:endParaRPr lang="fr-FR" sz="1100" dirty="0">
              <a:solidFill>
                <a:schemeClr val="bg1"/>
              </a:solidFill>
            </a:endParaRPr>
          </a:p>
          <a:p>
            <a:r>
              <a:rPr lang="fr-FR" sz="1100" dirty="0">
                <a:solidFill>
                  <a:schemeClr val="bg1"/>
                </a:solidFill>
              </a:rPr>
              <a:t>action = sys.argv[1]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sys.argv[1:]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--verbose.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"store_true", permet de convertir l'option précisée en booléen :</a:t>
            </a:r>
          </a:p>
          <a:p>
            <a:endParaRPr lang="fr-FR" sz="1100" dirty="0"/>
          </a:p>
          <a:p>
            <a:pPr marL="628650" lvl="1" indent="-171450">
              <a:buFont typeface="Arial" panose="020B0604020202020204" pitchFamily="34" charset="0"/>
              <a:buChar char="•"/>
            </a:pPr>
            <a:r>
              <a:rPr lang="fr-FR" sz="1100" dirty="0"/>
              <a:t>    Si l'option est précisée, alors args.verbose vaudra True ;</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si l'option n'est pas précisée, alors args.verbose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pPr marL="628650" lvl="1" indent="-171450">
              <a:buFont typeface="Arial" panose="020B0604020202020204" pitchFamily="34" charset="0"/>
              <a:buChar char="•"/>
            </a:pPr>
            <a:r>
              <a:rPr lang="fr-FR" sz="1100" dirty="0"/>
              <a:t>    Le </a:t>
            </a:r>
            <a:r>
              <a:rPr lang="fr-FR" sz="1100" dirty="0">
                <a:hlinkClick r:id="rId2"/>
              </a:rPr>
              <a:t>tutoriel consacré à argparse</a:t>
            </a:r>
            <a:r>
              <a:rPr lang="fr-FR" sz="1100" dirty="0"/>
              <a:t>, qui présente les fonctionnalités les plus couramment utilisées du module ;</a:t>
            </a:r>
          </a:p>
          <a:p>
            <a:pPr marL="628650" lvl="1" indent="-171450">
              <a:buFont typeface="Arial" panose="020B0604020202020204" pitchFamily="34" charset="0"/>
              <a:buChar char="•"/>
            </a:pPr>
            <a:r>
              <a:rPr lang="fr-FR" sz="1100" dirty="0"/>
              <a:t>    La </a:t>
            </a:r>
            <a:r>
              <a:rPr lang="fr-FR" sz="1100" dirty="0">
                <a:hlinkClick r:id="rId3"/>
              </a:rPr>
              <a:t>documentation officielle du module argparse</a:t>
            </a:r>
            <a:r>
              <a:rPr lang="fr-FR" sz="1100" dirty="0"/>
              <a:t>,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a:t>
            </a:r>
            <a:r>
              <a:rPr lang="fr-FR" sz="1100" b="1" dirty="0" err="1"/>
              <a:t>sleep</a:t>
            </a:r>
            <a:r>
              <a:rPr lang="fr-FR" sz="1100" b="1" dirty="0"/>
              <a:t>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b="1" dirty="0" err="1"/>
              <a:t>math.pi</a:t>
            </a:r>
            <a:r>
              <a:rPr lang="fr-FR" sz="1100" b="1" dirty="0"/>
              <a:t> </a:t>
            </a:r>
            <a:r>
              <a:rPr lang="fr-FR" sz="1100" dirty="0"/>
              <a:t>naturellement, ainsi que </a:t>
            </a:r>
            <a:r>
              <a:rPr lang="fr-FR" sz="1100" b="1" dirty="0" err="1"/>
              <a:t>math.e</a:t>
            </a:r>
            <a:r>
              <a:rPr lang="fr-FR" sz="1100" dirty="0"/>
              <a:t>.</a:t>
            </a:r>
          </a:p>
          <a:p>
            <a:endParaRPr lang="fr-FR" sz="1100" dirty="0"/>
          </a:p>
          <a:p>
            <a:r>
              <a:rPr lang="fr-FR" sz="1100" dirty="0"/>
              <a:t>Voilà, ce fut rapide mais suffisant, sauf si vous cherchez quelque chose de précis. En ce cas, un petit tour du côté de </a:t>
            </a:r>
            <a:r>
              <a:rPr lang="fr-FR" sz="1100" dirty="0">
                <a:hlinkClick r:id="rId2"/>
              </a:rPr>
              <a:t>la documentation officielle du module </a:t>
            </a:r>
            <a:r>
              <a:rPr lang="fr-FR" sz="1100" b="1" dirty="0"/>
              <a:t>math</a:t>
            </a:r>
            <a:r>
              <a:rPr lang="fr-FR" sz="1100" dirty="0"/>
              <a:t>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a:t>
            </a:r>
            <a:r>
              <a:rPr lang="fr-FR" sz="1100" b="1" dirty="0"/>
              <a:t>fractions</a:t>
            </a:r>
            <a:r>
              <a:rPr lang="fr-FR" sz="11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a:t>
            </a:r>
            <a:r>
              <a:rPr lang="fr-FR" sz="1100" b="1" dirty="0"/>
              <a:t>Fraction</a:t>
            </a:r>
            <a:r>
              <a:rPr lang="fr-FR" sz="1100" dirty="0"/>
              <a:t> accepte plusieurs types de paramètres :</a:t>
            </a:r>
          </a:p>
          <a:p>
            <a:endParaRPr lang="fr-FR" sz="1100" dirty="0"/>
          </a:p>
          <a:p>
            <a:r>
              <a:rPr lang="fr-FR" sz="1100" dirty="0"/>
              <a:t>    Deux entiers, le numérateur et le dénominateur (par défaut le numérateur vaut </a:t>
            </a:r>
            <a:r>
              <a:rPr lang="fr-FR" sz="1100" b="1" dirty="0"/>
              <a:t>0</a:t>
            </a:r>
            <a:r>
              <a:rPr lang="fr-FR" sz="1100" dirty="0"/>
              <a:t> et le dénominateur </a:t>
            </a:r>
            <a:r>
              <a:rPr lang="fr-FR" sz="1100" b="1" dirty="0"/>
              <a:t>1</a:t>
            </a:r>
            <a:r>
              <a:rPr lang="fr-FR" sz="1100" dirty="0"/>
              <a:t>). Si le dénominateur est </a:t>
            </a:r>
            <a:r>
              <a:rPr lang="fr-FR" sz="1100" b="1" dirty="0"/>
              <a:t>0</a:t>
            </a:r>
            <a:r>
              <a:rPr lang="fr-FR" sz="1100" dirty="0"/>
              <a:t>, une exception </a:t>
            </a:r>
            <a:r>
              <a:rPr lang="fr-FR" sz="1100" b="1"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b="1" dirty="0"/>
              <a:t>'</a:t>
            </a:r>
            <a:r>
              <a:rPr lang="fr-FR" sz="1100" b="1" dirty="0" err="1"/>
              <a:t>numerateur</a:t>
            </a:r>
            <a:r>
              <a:rPr lang="fr-FR" sz="1100" b="1" dirty="0"/>
              <a:t> / </a:t>
            </a:r>
            <a:r>
              <a:rPr lang="fr-FR" sz="1100" b="1"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b="1" dirty="0" err="1"/>
              <a:t>from_float</a:t>
            </a:r>
            <a:r>
              <a:rPr lang="fr-FR" sz="1100" b="1" dirty="0"/>
              <a:t> </a:t>
            </a:r>
            <a:r>
              <a:rPr lang="fr-FR" sz="11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a:t>
            </a:r>
            <a:r>
              <a:rPr lang="fr-FR" sz="1100" dirty="0">
                <a:hlinkClick r:id="rId2"/>
              </a:rPr>
              <a:t>la documentation officielle de Python sur random</a:t>
            </a:r>
            <a:r>
              <a:rPr lang="fr-FR" sz="1100" dirty="0"/>
              <a:t>.</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a:t>algorithms_available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str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a:t>
            </a:r>
            <a:r>
              <a:rPr lang="fr-FR" sz="1000" b="1" dirty="0"/>
              <a:t>getpass</a:t>
            </a:r>
            <a:r>
              <a:rPr lang="fr-FR" sz="1000" dirty="0"/>
              <a:t>.</a:t>
            </a:r>
          </a:p>
          <a:p>
            <a:endParaRPr lang="fr-FR" sz="1000" dirty="0"/>
          </a:p>
          <a:p>
            <a:r>
              <a:rPr lang="fr-FR" sz="1000" dirty="0"/>
              <a:t>    La fonction </a:t>
            </a:r>
            <a:r>
              <a:rPr lang="fr-FR" sz="1000" b="1" dirty="0"/>
              <a:t>getpass</a:t>
            </a:r>
            <a:r>
              <a:rPr lang="fr-FR" sz="1000" dirty="0"/>
              <a:t> du module </a:t>
            </a:r>
            <a:r>
              <a:rPr lang="fr-FR" sz="1000" b="1" dirty="0"/>
              <a:t>getpass</a:t>
            </a:r>
            <a:r>
              <a:rPr lang="fr-FR" sz="1000" dirty="0"/>
              <a:t> fonctionne de la même façon que </a:t>
            </a:r>
            <a:r>
              <a:rPr lang="fr-FR" sz="1000" b="1" dirty="0"/>
              <a:t>input</a:t>
            </a:r>
            <a:r>
              <a:rPr lang="fr-FR" sz="1000" dirty="0"/>
              <a:t>, sauf qu'elle n'affiche pas ce que l'utilisateur saisit.</a:t>
            </a:r>
          </a:p>
          <a:p>
            <a:endParaRPr lang="fr-FR" sz="1000" dirty="0"/>
          </a:p>
          <a:p>
            <a:r>
              <a:rPr lang="fr-FR" sz="1000" dirty="0"/>
              <a:t>    Pour chiffrer un mot de passe, on va utiliser le module </a:t>
            </a:r>
            <a:r>
              <a:rPr lang="fr-FR" sz="1000" b="1" dirty="0"/>
              <a:t>hashlib</a:t>
            </a:r>
            <a:r>
              <a:rPr lang="fr-FR" sz="1000" dirty="0"/>
              <a:t>.</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446550"/>
          </a:xfrm>
          <a:prstGeom prst="rect">
            <a:avLst/>
          </a:prstGeom>
          <a:noFill/>
        </p:spPr>
        <p:txBody>
          <a:bodyPr wrap="square" rtlCol="0">
            <a:spAutoFit/>
          </a:bodyPr>
          <a:lstStyle/>
          <a:p>
            <a:r>
              <a:rPr lang="fr-FR" sz="1100" b="1" dirty="0"/>
              <a:t>Gérez les réseaux</a:t>
            </a:r>
          </a:p>
          <a:p>
            <a:endParaRPr lang="fr-FR" sz="1100" dirty="0"/>
          </a:p>
          <a:p>
            <a:r>
              <a:rPr lang="fr-FR" sz="1100" dirty="0"/>
              <a:t>Vaste sujet que le réseau ! Si je devais faire une présentation détaillée, ou même parler des réseaux en général, il me faudrait bien plus d'un chapitre rien que pour la théorie.</a:t>
            </a:r>
          </a:p>
          <a:p>
            <a:endParaRPr lang="fr-FR" sz="1100" dirty="0"/>
          </a:p>
          <a:p>
            <a:r>
              <a:rPr lang="fr-FR" sz="1100" dirty="0"/>
              <a:t>Dans ce chapitre, nous allons donc apprendre à faire communiquer deux applications grâce aux sockets, des objets qui permettent de connecter un client à un serveur et de transmettre des données de l'un à l'autre.</a:t>
            </a:r>
          </a:p>
          <a:p>
            <a:endParaRPr lang="fr-FR" sz="1100" dirty="0"/>
          </a:p>
          <a:p>
            <a:r>
              <a:rPr lang="fr-FR" sz="11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6017032"/>
          </a:xfrm>
          <a:prstGeom prst="rect">
            <a:avLst/>
          </a:prstGeom>
          <a:noFill/>
        </p:spPr>
        <p:txBody>
          <a:bodyPr wrap="square" rtlCol="0">
            <a:spAutoFit/>
          </a:bodyPr>
          <a:lstStyle/>
          <a:p>
            <a:r>
              <a:rPr lang="fr-FR" sz="11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100" dirty="0"/>
          </a:p>
          <a:p>
            <a:r>
              <a:rPr lang="fr-FR" sz="11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100" b="1" dirty="0"/>
              <a:t>TCP</a:t>
            </a:r>
            <a:r>
              <a:rPr lang="fr-FR" sz="1100" dirty="0"/>
              <a:t>.</a:t>
            </a:r>
          </a:p>
          <a:p>
            <a:endParaRPr lang="fr-FR" sz="1100" b="1" dirty="0"/>
          </a:p>
          <a:p>
            <a:r>
              <a:rPr lang="fr-FR" sz="1100" b="1" dirty="0"/>
              <a:t>Le protocole TCP</a:t>
            </a:r>
          </a:p>
          <a:p>
            <a:endParaRPr lang="fr-FR" sz="1100" dirty="0"/>
          </a:p>
          <a:p>
            <a:r>
              <a:rPr lang="fr-FR" sz="1100" dirty="0"/>
              <a:t>L'acronyme de ce protocole signifie </a:t>
            </a:r>
            <a:r>
              <a:rPr lang="fr-FR" sz="1100" i="1" dirty="0"/>
              <a:t>Transmission Control Protocol</a:t>
            </a:r>
            <a:r>
              <a:rPr lang="fr-FR" sz="1100" dirty="0"/>
              <a:t>, soit « protocole de contrôle de transmission ». Concrètement, il permet de connecter deux applications et de leur faire échanger des informations.</a:t>
            </a:r>
          </a:p>
          <a:p>
            <a:endParaRPr lang="fr-FR" sz="1100" dirty="0"/>
          </a:p>
          <a:p>
            <a:r>
              <a:rPr lang="fr-FR" sz="11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100" dirty="0"/>
          </a:p>
          <a:p>
            <a:r>
              <a:rPr lang="fr-FR" sz="1100" dirty="0"/>
              <a:t>Cela vous paraît peut-être évident mais le protocole </a:t>
            </a:r>
            <a:r>
              <a:rPr lang="fr-FR" sz="1100" b="1" dirty="0"/>
              <a:t>UDP</a:t>
            </a:r>
            <a:r>
              <a:rPr lang="fr-FR" sz="1100" dirty="0"/>
              <a:t> (</a:t>
            </a:r>
            <a:r>
              <a:rPr lang="fr-FR" sz="1100" i="1" dirty="0"/>
              <a:t>User </a:t>
            </a:r>
            <a:r>
              <a:rPr lang="fr-FR" sz="1100" i="1" dirty="0" err="1"/>
              <a:t>Datagram</a:t>
            </a:r>
            <a:r>
              <a:rPr lang="fr-FR" sz="1100" i="1" dirty="0"/>
              <a:t> Protocol</a:t>
            </a:r>
            <a:r>
              <a:rPr lang="fr-FR" sz="11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100" dirty="0"/>
          </a:p>
          <a:p>
            <a:r>
              <a:rPr lang="fr-FR" sz="11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100" dirty="0"/>
          </a:p>
          <a:p>
            <a:r>
              <a:rPr lang="fr-FR" sz="1100" dirty="0"/>
              <a:t>En attendant, c'est le protocole </a:t>
            </a:r>
            <a:r>
              <a:rPr lang="fr-FR" sz="1100" b="1" dirty="0"/>
              <a:t>TCP</a:t>
            </a:r>
            <a:r>
              <a:rPr lang="fr-FR" sz="1100" dirty="0"/>
              <a:t> qui nous intéresse. Il est un peu plus lent que le protocole </a:t>
            </a:r>
            <a:r>
              <a:rPr lang="fr-FR" sz="1100" b="1" dirty="0"/>
              <a:t>UDP</a:t>
            </a:r>
            <a:r>
              <a:rPr lang="fr-FR" sz="1100" dirty="0"/>
              <a:t> mais plus sûr et, pour la quantité d'informations que nous allons transmettre, il est préférable d'être sûr des informations transmises plutôt que de la vitesse de transmission.</a:t>
            </a:r>
          </a:p>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15960571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5678478"/>
          </a:xfrm>
          <a:prstGeom prst="rect">
            <a:avLst/>
          </a:prstGeom>
          <a:noFill/>
        </p:spPr>
        <p:txBody>
          <a:bodyPr wrap="square" rtlCol="0">
            <a:spAutoFit/>
          </a:bodyPr>
          <a:lstStyle/>
          <a:p>
            <a:r>
              <a:rPr lang="fr-FR" sz="1100" b="1" dirty="0"/>
              <a:t>Les différentes étapes</a:t>
            </a:r>
          </a:p>
          <a:p>
            <a:endParaRPr lang="fr-FR" sz="1100" dirty="0"/>
          </a:p>
          <a:p>
            <a:r>
              <a:rPr lang="fr-FR" sz="11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100" dirty="0"/>
          </a:p>
          <a:p>
            <a:r>
              <a:rPr lang="fr-FR" sz="1100" dirty="0"/>
              <a:t>Le serveur :</a:t>
            </a:r>
          </a:p>
          <a:p>
            <a:endParaRPr lang="fr-FR" sz="1100" dirty="0"/>
          </a:p>
          <a:p>
            <a:pPr marL="685800" lvl="1" indent="-228600">
              <a:buFont typeface="+mj-lt"/>
              <a:buAutoNum type="arabicPeriod"/>
            </a:pPr>
            <a:r>
              <a:rPr lang="fr-FR" sz="1100" dirty="0"/>
              <a:t>    attend une connexion de la part du client ;</a:t>
            </a:r>
          </a:p>
          <a:p>
            <a:pPr marL="685800" lvl="1" indent="-228600">
              <a:buFont typeface="+mj-lt"/>
              <a:buAutoNum type="arabicPeriod"/>
            </a:pPr>
            <a:r>
              <a:rPr lang="fr-FR" sz="1100" dirty="0"/>
              <a:t>    accepte la connexion quand le client se connecte ;</a:t>
            </a:r>
          </a:p>
          <a:p>
            <a:pPr marL="685800" lvl="1" indent="-228600">
              <a:buFont typeface="+mj-lt"/>
              <a:buAutoNum type="arabicPeriod"/>
            </a:pPr>
            <a:r>
              <a:rPr lang="fr-FR" sz="1100" dirty="0"/>
              <a:t>    échange des informations avec le client ;</a:t>
            </a:r>
          </a:p>
          <a:p>
            <a:pPr marL="685800" lvl="1" indent="-228600">
              <a:buFont typeface="+mj-lt"/>
              <a:buAutoNum type="arabicPeriod"/>
            </a:pPr>
            <a:r>
              <a:rPr lang="fr-FR" sz="1100" dirty="0"/>
              <a:t>    ferme la connexion.</a:t>
            </a:r>
          </a:p>
          <a:p>
            <a:endParaRPr lang="fr-FR" sz="1100" dirty="0"/>
          </a:p>
          <a:p>
            <a:r>
              <a:rPr lang="fr-FR" sz="1100" dirty="0"/>
              <a:t>Le client :</a:t>
            </a:r>
          </a:p>
          <a:p>
            <a:endParaRPr lang="fr-FR" sz="1100" dirty="0"/>
          </a:p>
          <a:p>
            <a:pPr marL="685800" lvl="1" indent="-228600">
              <a:buFont typeface="+mj-lt"/>
              <a:buAutoNum type="arabicPeriod"/>
            </a:pPr>
            <a:r>
              <a:rPr lang="fr-FR" sz="1100" dirty="0"/>
              <a:t>    se connecte au serveur ;</a:t>
            </a:r>
          </a:p>
          <a:p>
            <a:pPr marL="685800" lvl="1" indent="-228600">
              <a:buFont typeface="+mj-lt"/>
              <a:buAutoNum type="arabicPeriod"/>
            </a:pPr>
            <a:r>
              <a:rPr lang="fr-FR" sz="1100" dirty="0"/>
              <a:t>    échange des informations avec le serveur ;</a:t>
            </a:r>
          </a:p>
          <a:p>
            <a:pPr marL="685800" lvl="1" indent="-228600">
              <a:buFont typeface="+mj-lt"/>
              <a:buAutoNum type="arabicPeriod"/>
            </a:pPr>
            <a:r>
              <a:rPr lang="fr-FR" sz="1100" dirty="0"/>
              <a:t>    ferme la connexion.</a:t>
            </a:r>
          </a:p>
          <a:p>
            <a:endParaRPr lang="fr-FR" sz="1100" dirty="0"/>
          </a:p>
          <a:p>
            <a:r>
              <a:rPr lang="fr-FR" sz="11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100" b="1" dirty="0"/>
          </a:p>
          <a:p>
            <a:r>
              <a:rPr lang="fr-FR" sz="1100" b="1" dirty="0"/>
              <a:t>Établir une connexion</a:t>
            </a:r>
          </a:p>
          <a:p>
            <a:endParaRPr lang="fr-FR" sz="1100" dirty="0"/>
          </a:p>
          <a:p>
            <a:r>
              <a:rPr lang="fr-FR" sz="1100" dirty="0"/>
              <a:t>Pour que le client se connecte au serveur, il nous faut deux informations :</a:t>
            </a:r>
          </a:p>
          <a:p>
            <a:endParaRPr lang="fr-FR" sz="1100" dirty="0"/>
          </a:p>
          <a:p>
            <a:pPr marL="628650" lvl="1" indent="-171450">
              <a:buFont typeface="Arial" panose="020B0604020202020204" pitchFamily="34" charset="0"/>
              <a:buChar char="•"/>
            </a:pPr>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pPr marL="628650" lvl="1" indent="-171450">
              <a:buFont typeface="Arial" panose="020B0604020202020204" pitchFamily="34" charset="0"/>
              <a:buChar char="•"/>
            </a:pPr>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p:txBody>
      </p:sp>
    </p:spTree>
    <p:extLst>
      <p:ext uri="{BB962C8B-B14F-4D97-AF65-F5344CB8AC3E}">
        <p14:creationId xmlns:p14="http://schemas.microsoft.com/office/powerpoint/2010/main" val="11360695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938719"/>
          </a:xfrm>
          <a:prstGeom prst="rect">
            <a:avLst/>
          </a:prstGeom>
          <a:noFill/>
        </p:spPr>
        <p:txBody>
          <a:bodyPr wrap="square" rtlCol="0">
            <a:spAutoFit/>
          </a:bodyPr>
          <a:lstStyle/>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734076"/>
            <a:ext cx="11953872" cy="261610"/>
          </a:xfrm>
          <a:prstGeom prst="rect">
            <a:avLst/>
          </a:prstGeom>
          <a:noFill/>
        </p:spPr>
        <p:txBody>
          <a:bodyPr wrap="square" rtlCol="0">
            <a:spAutoFit/>
          </a:bodyPr>
          <a:lstStyle/>
          <a:p>
            <a:r>
              <a:rPr lang="fr-FR" sz="11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023609"/>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357638"/>
            <a:ext cx="11953872" cy="1615827"/>
          </a:xfrm>
          <a:prstGeom prst="rect">
            <a:avLst/>
          </a:prstGeom>
          <a:noFill/>
        </p:spPr>
        <p:txBody>
          <a:bodyPr wrap="square" rtlCol="0">
            <a:spAutoFit/>
          </a:bodyPr>
          <a:lstStyle/>
          <a:p>
            <a:r>
              <a:rPr lang="fr-FR" sz="1100" dirty="0"/>
              <a:t>Nous allons d'abord créer notre serveur puis, en parallèle, un client. Nous allons faire communiquer les deux. Pour l'instant, nous nous occupons du serveur.</a:t>
            </a:r>
          </a:p>
          <a:p>
            <a:endParaRPr lang="fr-FR" sz="1100" b="1" dirty="0"/>
          </a:p>
          <a:p>
            <a:r>
              <a:rPr lang="fr-FR" sz="1100" b="1" dirty="0"/>
              <a:t>Construire notre socket</a:t>
            </a:r>
          </a:p>
          <a:p>
            <a:endParaRPr lang="fr-FR" sz="1100" dirty="0"/>
          </a:p>
          <a:p>
            <a:r>
              <a:rPr lang="fr-FR" sz="1100" dirty="0"/>
              <a:t>Nous allons pour cela faire appel au constructeur socket. Dans le cas d'une connexion TCP, il prend les deux paramètres suivants, dans l'ordre :</a:t>
            </a:r>
          </a:p>
          <a:p>
            <a:endParaRPr lang="fr-FR" sz="1100" dirty="0"/>
          </a:p>
          <a:p>
            <a:r>
              <a:rPr lang="fr-FR" sz="1100" dirty="0"/>
              <a:t>    </a:t>
            </a:r>
            <a:r>
              <a:rPr lang="fr-FR" sz="1100" dirty="0" err="1"/>
              <a:t>socket.AF_INET</a:t>
            </a:r>
            <a:r>
              <a:rPr lang="fr-FR" sz="1100" dirty="0"/>
              <a:t> : la famille d'adresses, ici ce sont des adresses Internet ;</a:t>
            </a:r>
          </a:p>
          <a:p>
            <a:endParaRPr lang="fr-FR" sz="1100" dirty="0"/>
          </a:p>
          <a:p>
            <a:r>
              <a:rPr lang="fr-FR" sz="1100" dirty="0"/>
              <a:t>    </a:t>
            </a:r>
            <a:r>
              <a:rPr lang="fr-FR" sz="1100" dirty="0" err="1"/>
              <a:t>socket.SOCK_STREAM</a:t>
            </a:r>
            <a:r>
              <a:rPr lang="fr-FR" sz="11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045228"/>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339621"/>
            <a:ext cx="11953872" cy="1277273"/>
          </a:xfrm>
          <a:prstGeom prst="rect">
            <a:avLst/>
          </a:prstGeom>
          <a:noFill/>
        </p:spPr>
        <p:txBody>
          <a:bodyPr wrap="square" rtlCol="0">
            <a:spAutoFit/>
          </a:bodyPr>
          <a:lstStyle/>
          <a:p>
            <a:r>
              <a:rPr lang="fr-FR" sz="1100" b="1" dirty="0"/>
              <a:t>Connecter le socket</a:t>
            </a:r>
          </a:p>
          <a:p>
            <a:endParaRPr lang="fr-FR" sz="1100" dirty="0"/>
          </a:p>
          <a:p>
            <a:r>
              <a:rPr lang="fr-FR" sz="1100" dirty="0"/>
              <a:t>Ensuite, nous connectons notre socket. Pour une connexion serveur, qui va attendre des connexions de clients, on utilise la méthode </a:t>
            </a:r>
            <a:r>
              <a:rPr lang="fr-FR" sz="1100" b="1" dirty="0"/>
              <a:t>bind</a:t>
            </a:r>
            <a:r>
              <a:rPr lang="fr-FR" sz="1100" dirty="0"/>
              <a:t>. Elle prend un paramètre : le tuple (</a:t>
            </a:r>
            <a:r>
              <a:rPr lang="fr-FR" sz="1100" b="1" dirty="0" err="1"/>
              <a:t>nom_hote</a:t>
            </a:r>
            <a:r>
              <a:rPr lang="fr-FR" sz="1100" b="1" dirty="0"/>
              <a:t>, port</a:t>
            </a:r>
            <a:r>
              <a:rPr lang="fr-FR" sz="1100" dirty="0"/>
              <a:t>).</a:t>
            </a:r>
          </a:p>
          <a:p>
            <a:endParaRPr lang="fr-FR" sz="1100" dirty="0"/>
          </a:p>
          <a:p>
            <a:r>
              <a:rPr lang="fr-FR" sz="1100" dirty="0">
                <a:highlight>
                  <a:srgbClr val="C0C0C0"/>
                </a:highlight>
              </a:rPr>
              <a:t>Attends un peu, je croyais que c'était notre client qui se connectait à notre serveur, pas l'inverse…</a:t>
            </a:r>
          </a:p>
          <a:p>
            <a:endParaRPr lang="fr-FR" sz="1100" dirty="0"/>
          </a:p>
          <a:p>
            <a:r>
              <a:rPr lang="fr-FR" sz="11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4616894"/>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873386"/>
            <a:ext cx="11953872" cy="1615827"/>
          </a:xfrm>
          <a:prstGeom prst="rect">
            <a:avLst/>
          </a:prstGeom>
          <a:noFill/>
        </p:spPr>
        <p:txBody>
          <a:bodyPr wrap="square" rtlCol="0">
            <a:spAutoFit/>
          </a:bodyPr>
          <a:lstStyle/>
          <a:p>
            <a:r>
              <a:rPr lang="fr-FR" sz="1100" b="1" dirty="0"/>
              <a:t>Faire écouter notre socket</a:t>
            </a:r>
          </a:p>
          <a:p>
            <a:endParaRPr lang="fr-FR" sz="1100" b="1" dirty="0"/>
          </a:p>
          <a:p>
            <a:r>
              <a:rPr lang="fr-FR" sz="11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100" dirty="0"/>
          </a:p>
          <a:p>
            <a:r>
              <a:rPr lang="fr-FR" sz="1100" dirty="0">
                <a:highlight>
                  <a:srgbClr val="C0C0C0"/>
                </a:highlight>
              </a:rPr>
              <a:t>Cela veut dire que notre serveur ne pourra dialoguer qu'avec 5 clients maximum ?</a:t>
            </a:r>
          </a:p>
          <a:p>
            <a:endParaRPr lang="fr-FR" sz="1100" dirty="0">
              <a:highlight>
                <a:srgbClr val="C0C0C0"/>
              </a:highlight>
            </a:endParaRPr>
          </a:p>
          <a:p>
            <a:r>
              <a:rPr lang="fr-FR" sz="11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6481251"/>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2800767"/>
          </a:xfrm>
          <a:prstGeom prst="rect">
            <a:avLst/>
          </a:prstGeom>
          <a:noFill/>
        </p:spPr>
        <p:txBody>
          <a:bodyPr wrap="square" rtlCol="0">
            <a:spAutoFit/>
          </a:bodyPr>
          <a:lstStyle/>
          <a:p>
            <a:r>
              <a:rPr lang="fr-FR" sz="1100" b="1" dirty="0"/>
              <a:t>Accepter une connexion venant du client</a:t>
            </a:r>
          </a:p>
          <a:p>
            <a:endParaRPr lang="fr-FR" sz="1100" dirty="0"/>
          </a:p>
          <a:p>
            <a:r>
              <a:rPr lang="fr-FR" sz="1100" dirty="0"/>
              <a:t>Enfin, dernière étape, on va accepter une connexion. Aucune connexion ne s'est encore présentée mais la méthode </a:t>
            </a:r>
            <a:r>
              <a:rPr lang="fr-FR" sz="1100" b="1" dirty="0"/>
              <a:t>accept</a:t>
            </a:r>
            <a:r>
              <a:rPr lang="fr-FR" sz="1100" dirty="0"/>
              <a:t> que nous allons utiliser va bloquer le programme tant qu'aucun client ne s'est connecté.</a:t>
            </a:r>
          </a:p>
          <a:p>
            <a:endParaRPr lang="fr-FR" sz="1100" dirty="0"/>
          </a:p>
          <a:p>
            <a:r>
              <a:rPr lang="fr-FR" sz="1100" dirty="0"/>
              <a:t>Il est important de noter que la méthode </a:t>
            </a:r>
            <a:r>
              <a:rPr lang="fr-FR" sz="1100" b="1" dirty="0"/>
              <a:t>accept</a:t>
            </a:r>
            <a:r>
              <a:rPr lang="fr-FR" sz="1100" dirty="0"/>
              <a:t> renvoie deux informations :</a:t>
            </a:r>
          </a:p>
          <a:p>
            <a:endParaRPr lang="fr-FR" sz="1100" dirty="0"/>
          </a:p>
          <a:p>
            <a:r>
              <a:rPr lang="fr-FR" sz="1100" dirty="0"/>
              <a:t>    le socket connecté qui vient de se créer, celui qui va nous permettre de dialoguer avec notre client tout juste connecté ;</a:t>
            </a:r>
          </a:p>
          <a:p>
            <a:endParaRPr lang="fr-FR" sz="1100" dirty="0"/>
          </a:p>
          <a:p>
            <a:r>
              <a:rPr lang="fr-FR" sz="1100" dirty="0"/>
              <a:t>    un tuple représentant l'adresse IP et le port de connexion du client.</a:t>
            </a:r>
          </a:p>
          <a:p>
            <a:endParaRPr lang="fr-FR" sz="1100" dirty="0"/>
          </a:p>
          <a:p>
            <a:r>
              <a:rPr lang="fr-FR" sz="1100" dirty="0">
                <a:highlight>
                  <a:srgbClr val="C0C0C0"/>
                </a:highlight>
              </a:rPr>
              <a:t>Le port de connexion du client… ce n'est pas le même que celui du serveur ?</a:t>
            </a:r>
          </a:p>
          <a:p>
            <a:endParaRPr lang="fr-FR" sz="1100" dirty="0"/>
          </a:p>
          <a:p>
            <a:r>
              <a:rPr lang="fr-FR" sz="11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51840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3883243"/>
            <a:ext cx="11953872" cy="938719"/>
          </a:xfrm>
          <a:prstGeom prst="rect">
            <a:avLst/>
          </a:prstGeom>
          <a:noFill/>
        </p:spPr>
        <p:txBody>
          <a:bodyPr wrap="square" rtlCol="0">
            <a:spAutoFit/>
          </a:bodyPr>
          <a:lstStyle/>
          <a:p>
            <a:r>
              <a:rPr lang="fr-FR" sz="1100" dirty="0"/>
              <a:t>Cette méthode, comme vous le voyez, bloque le programme. Elle attend qu'un client se connecte. Laissons cette fenêtre Python ouverte et, à présent, ouvrons-en une nouvelle pour construire notre client.</a:t>
            </a:r>
          </a:p>
          <a:p>
            <a:endParaRPr lang="fr-FR" sz="1100" b="1" dirty="0"/>
          </a:p>
          <a:p>
            <a:r>
              <a:rPr lang="fr-FR" sz="1100" b="1" dirty="0"/>
              <a:t>Création du client</a:t>
            </a:r>
          </a:p>
          <a:p>
            <a:endParaRPr lang="fr-FR" sz="1100" dirty="0"/>
          </a:p>
          <a:p>
            <a:r>
              <a:rPr lang="fr-FR" sz="1100" dirty="0"/>
              <a:t>Commencez par construire votre socket de la même façon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5" y="4821962"/>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107996"/>
          </a:xfrm>
          <a:prstGeom prst="rect">
            <a:avLst/>
          </a:prstGeom>
          <a:noFill/>
        </p:spPr>
        <p:txBody>
          <a:bodyPr wrap="square" rtlCol="0">
            <a:spAutoFit/>
          </a:bodyPr>
          <a:lstStyle/>
          <a:p>
            <a:r>
              <a:rPr lang="fr-FR" sz="1100" b="1" dirty="0"/>
              <a:t>Connecter le client</a:t>
            </a:r>
          </a:p>
          <a:p>
            <a:endParaRPr lang="fr-FR" sz="1100" dirty="0"/>
          </a:p>
          <a:p>
            <a:r>
              <a:rPr lang="fr-FR" sz="1100" dirty="0"/>
              <a:t>Pour se connecter à un serveur, on va utiliser la méthode connect. Elle prend en paramètre un tuple, comme bind, contenant le nom d'hôte et le numéro du port identifiant le serveur auquel on veut se connecter.</a:t>
            </a:r>
          </a:p>
          <a:p>
            <a:r>
              <a:rPr lang="fr-FR" sz="11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185206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211020"/>
            <a:ext cx="11953872" cy="769441"/>
          </a:xfrm>
          <a:prstGeom prst="rect">
            <a:avLst/>
          </a:prstGeom>
          <a:noFill/>
        </p:spPr>
        <p:txBody>
          <a:bodyPr wrap="square" rtlCol="0">
            <a:spAutoFit/>
          </a:bodyPr>
          <a:lstStyle/>
          <a:p>
            <a:r>
              <a:rPr lang="fr-FR" sz="1100" dirty="0"/>
              <a:t>Et voilà, notre serveur et notre client sont connectés !</a:t>
            </a:r>
          </a:p>
          <a:p>
            <a:endParaRPr lang="fr-FR" sz="1100" dirty="0"/>
          </a:p>
          <a:p>
            <a:r>
              <a:rPr lang="fr-FR" sz="11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036555"/>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486409"/>
            <a:ext cx="11953872" cy="1785104"/>
          </a:xfrm>
          <a:prstGeom prst="rect">
            <a:avLst/>
          </a:prstGeom>
          <a:noFill/>
        </p:spPr>
        <p:txBody>
          <a:bodyPr wrap="square" rtlCol="0">
            <a:spAutoFit/>
          </a:bodyPr>
          <a:lstStyle/>
          <a:p>
            <a:r>
              <a:rPr lang="fr-FR" sz="1100" dirty="0"/>
              <a:t>La première information, c'est l'adresse IP du client. Ici, elle vaut </a:t>
            </a:r>
            <a:r>
              <a:rPr lang="fr-FR" sz="1100" i="1" dirty="0"/>
              <a:t>127.0.0.1</a:t>
            </a:r>
            <a:r>
              <a:rPr lang="fr-FR" sz="1100" dirty="0"/>
              <a:t> c'est-à-dire l'IP de l'ordinateur local. Dites-vous que l'hôte </a:t>
            </a:r>
            <a:r>
              <a:rPr lang="fr-FR" sz="1100" i="1" dirty="0"/>
              <a:t>localhost</a:t>
            </a:r>
            <a:r>
              <a:rPr lang="fr-FR" sz="1100" dirty="0"/>
              <a:t> redirige vers l'IP </a:t>
            </a:r>
            <a:r>
              <a:rPr lang="fr-FR" sz="1100" i="1" dirty="0"/>
              <a:t>127.0.0.1</a:t>
            </a:r>
            <a:r>
              <a:rPr lang="fr-FR" sz="1100" dirty="0"/>
              <a:t>.</a:t>
            </a:r>
          </a:p>
          <a:p>
            <a:r>
              <a:rPr lang="fr-FR" sz="1100" dirty="0"/>
              <a:t>Le second est le port de sortie du client, qui ne nous intéresse pas ici.</a:t>
            </a:r>
          </a:p>
          <a:p>
            <a:endParaRPr lang="fr-FR" sz="1100" b="1" dirty="0"/>
          </a:p>
          <a:p>
            <a:r>
              <a:rPr lang="fr-FR" sz="1100" b="1" dirty="0"/>
              <a:t>Faire communiquer nos sockets</a:t>
            </a:r>
          </a:p>
          <a:p>
            <a:endParaRPr lang="fr-FR" sz="1100" dirty="0"/>
          </a:p>
          <a:p>
            <a:r>
              <a:rPr lang="fr-FR" sz="1100" dirty="0"/>
              <a:t>Bon, maintenant, comment faire communiquer nos sockets ? Eh bien, en utilisant les méthodes </a:t>
            </a:r>
            <a:r>
              <a:rPr lang="fr-FR" sz="1100" i="1" dirty="0"/>
              <a:t>send</a:t>
            </a:r>
            <a:r>
              <a:rPr lang="fr-FR" sz="1100" dirty="0"/>
              <a:t> pour envoyer et </a:t>
            </a:r>
            <a:r>
              <a:rPr lang="fr-FR" sz="1100" i="1" dirty="0"/>
              <a:t>recv</a:t>
            </a:r>
            <a:r>
              <a:rPr lang="fr-FR" sz="1100" dirty="0"/>
              <a:t> pour recevoir.</a:t>
            </a:r>
          </a:p>
          <a:p>
            <a:endParaRPr lang="fr-FR" sz="1100" dirty="0"/>
          </a:p>
          <a:p>
            <a:r>
              <a:rPr lang="fr-FR" sz="1100" dirty="0">
                <a:highlight>
                  <a:srgbClr val="C0C0C0"/>
                </a:highlight>
              </a:rPr>
              <a:t>Les informations que vous transmettrez seront des chaînes de bytes, pas des str !</a:t>
            </a:r>
          </a:p>
          <a:p>
            <a:endParaRPr lang="fr-FR" sz="1100" dirty="0"/>
          </a:p>
          <a:p>
            <a:r>
              <a:rPr lang="fr-FR" sz="1100" dirty="0"/>
              <a:t>Donc 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342504"/>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1107996"/>
          </a:xfrm>
          <a:prstGeom prst="rect">
            <a:avLst/>
          </a:prstGeom>
          <a:noFill/>
        </p:spPr>
        <p:txBody>
          <a:bodyPr wrap="square" rtlCol="0">
            <a:spAutoFit/>
          </a:bodyPr>
          <a:lstStyle/>
          <a:p>
            <a:r>
              <a:rPr lang="fr-FR" sz="1100" dirty="0"/>
              <a:t>La méthode </a:t>
            </a:r>
            <a:r>
              <a:rPr lang="fr-FR" sz="1100" i="1" dirty="0"/>
              <a:t>send</a:t>
            </a:r>
            <a:r>
              <a:rPr lang="fr-FR" sz="1100" dirty="0"/>
              <a:t> vous renvoie le nombre de caractères envoyés.</a:t>
            </a:r>
          </a:p>
          <a:p>
            <a:endParaRPr lang="fr-FR" sz="1100" dirty="0"/>
          </a:p>
          <a:p>
            <a:r>
              <a:rPr lang="fr-FR" sz="1100" dirty="0"/>
              <a:t>Maintenant, côté client, on va réceptionner le message que l'on vient d'envoyer. La méthode </a:t>
            </a:r>
            <a:r>
              <a:rPr lang="fr-FR" sz="1100" i="1" dirty="0"/>
              <a:t>recv</a:t>
            </a:r>
            <a:r>
              <a:rPr lang="fr-FR" sz="1100" dirty="0"/>
              <a:t> prend en paramètre le nombre de caractères à lire. Généralement, on lui passe la valeur 1024. Si le message est plus grand que </a:t>
            </a:r>
            <a:r>
              <a:rPr lang="fr-FR" sz="1100" i="1" dirty="0"/>
              <a:t>1024</a:t>
            </a:r>
            <a:r>
              <a:rPr lang="fr-FR" sz="1100" dirty="0"/>
              <a:t> caractères, on récupérera le reste après.</a:t>
            </a:r>
          </a:p>
          <a:p>
            <a:endParaRPr lang="fr-FR" sz="1100" dirty="0"/>
          </a:p>
          <a:p>
            <a:r>
              <a:rPr lang="fr-FR" sz="11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71136"/>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003480"/>
            <a:ext cx="11953872" cy="1615827"/>
          </a:xfrm>
          <a:prstGeom prst="rect">
            <a:avLst/>
          </a:prstGeom>
          <a:noFill/>
        </p:spPr>
        <p:txBody>
          <a:bodyPr wrap="square" rtlCol="0">
            <a:spAutoFit/>
          </a:bodyPr>
          <a:lstStyle/>
          <a:p>
            <a:r>
              <a:rPr lang="fr-FR" sz="1100" dirty="0"/>
              <a:t>Magique, non ? Vraiment pas ? Songez que ce petit mécanisme peut servir à faire communiquer des applications entre elles non seulement sur la machine locale, mais aussi sur des machines distantes et reliées par Internet.</a:t>
            </a:r>
          </a:p>
          <a:p>
            <a:endParaRPr lang="fr-FR" sz="1100" dirty="0"/>
          </a:p>
          <a:p>
            <a:r>
              <a:rPr lang="fr-FR" sz="1100" dirty="0"/>
              <a:t>Le client peut également envoyer des informations au serveur et le serveur peut les réceptionner, tout cela grâce aux méthodes </a:t>
            </a:r>
            <a:r>
              <a:rPr lang="fr-FR" sz="1100" i="1" dirty="0"/>
              <a:t>send</a:t>
            </a:r>
            <a:r>
              <a:rPr lang="fr-FR" sz="1100" dirty="0"/>
              <a:t> et </a:t>
            </a:r>
            <a:r>
              <a:rPr lang="fr-FR" sz="1100" i="1" dirty="0"/>
              <a:t>recv</a:t>
            </a:r>
            <a:r>
              <a:rPr lang="fr-FR" sz="1100" dirty="0"/>
              <a:t> que nous venons de voir.</a:t>
            </a:r>
          </a:p>
          <a:p>
            <a:r>
              <a:rPr lang="fr-FR" sz="1100" dirty="0"/>
              <a:t>Fermer la connexion</a:t>
            </a:r>
          </a:p>
          <a:p>
            <a:endParaRPr lang="fr-FR" sz="1100" dirty="0"/>
          </a:p>
          <a:p>
            <a:r>
              <a:rPr lang="fr-FR" sz="1100" dirty="0"/>
              <a:t>Pour fermer la connexion, il faut appeler la méthode </a:t>
            </a:r>
            <a:r>
              <a:rPr lang="fr-FR" sz="1100" i="1" dirty="0"/>
              <a:t>close</a:t>
            </a:r>
            <a:r>
              <a:rPr lang="fr-FR" sz="1100" dirty="0"/>
              <a:t> de notre socket.</a:t>
            </a:r>
          </a:p>
          <a:p>
            <a:endParaRPr lang="fr-FR" sz="1100" dirty="0"/>
          </a:p>
          <a:p>
            <a:r>
              <a:rPr lang="fr-FR" sz="1100" dirty="0"/>
              <a:t>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4936248"/>
            <a:ext cx="11953872" cy="261610"/>
          </a:xfrm>
          <a:prstGeom prst="rect">
            <a:avLst/>
          </a:prstGeom>
          <a:noFill/>
        </p:spPr>
        <p:txBody>
          <a:bodyPr wrap="square" rtlCol="0">
            <a:spAutoFit/>
          </a:bodyPr>
          <a:lstStyle/>
          <a:p>
            <a:r>
              <a:rPr lang="fr-FR" sz="1100" dirty="0"/>
              <a:t>Et côté client :</a:t>
            </a:r>
            <a:endParaRPr lang="fr-FR" sz="11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25318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561578"/>
            <a:ext cx="11953872" cy="430887"/>
          </a:xfrm>
          <a:prstGeom prst="rect">
            <a:avLst/>
          </a:prstGeom>
          <a:noFill/>
        </p:spPr>
        <p:txBody>
          <a:bodyPr wrap="square" rtlCol="0">
            <a:spAutoFit/>
          </a:bodyPr>
          <a:lstStyle/>
          <a:p>
            <a:r>
              <a:rPr lang="fr-FR" sz="11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1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769441"/>
          </a:xfrm>
          <a:prstGeom prst="rect">
            <a:avLst/>
          </a:prstGeom>
          <a:noFill/>
        </p:spPr>
        <p:txBody>
          <a:bodyPr wrap="square" rtlCol="0">
            <a:spAutoFit/>
          </a:bodyPr>
          <a:lstStyle/>
          <a:p>
            <a:r>
              <a:rPr lang="fr-FR" sz="1100" dirty="0"/>
              <a:t>Pour éviter les confusions, je vous remets ici le code du serveur, légèrement amélioré. Il n'accepte qu'un seul client (nous verrons plus bas comment en accepter plusieurs) et il tourne jusqu'à recevoir du client le message fin.</a:t>
            </a:r>
          </a:p>
          <a:p>
            <a:endParaRPr lang="fr-FR" sz="1100" dirty="0"/>
          </a:p>
          <a:p>
            <a:r>
              <a:rPr lang="fr-FR" sz="11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722654"/>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61610"/>
          </a:xfrm>
          <a:prstGeom prst="rect">
            <a:avLst/>
          </a:prstGeom>
          <a:noFill/>
        </p:spPr>
        <p:txBody>
          <a:bodyPr wrap="square" rtlCol="0">
            <a:spAutoFit/>
          </a:bodyPr>
          <a:lstStyle/>
          <a:p>
            <a:r>
              <a:rPr lang="fr-FR" sz="1100" dirty="0"/>
              <a:t>Voilà pour le serveur. Il est minimal, vous en conviendrez, mais il est fonctionnel. Nous verrons un peu plus loin comment l'améliorer.</a:t>
            </a:r>
            <a:endParaRPr lang="fr-FR" sz="11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00164"/>
          </a:xfrm>
          <a:prstGeom prst="rect">
            <a:avLst/>
          </a:prstGeom>
          <a:noFill/>
        </p:spPr>
        <p:txBody>
          <a:bodyPr wrap="square" rtlCol="0">
            <a:spAutoFit/>
          </a:bodyPr>
          <a:lstStyle/>
          <a:p>
            <a:r>
              <a:rPr lang="fr-FR" sz="1100" dirty="0"/>
              <a:t>Là encore, je vous propose le code du client pouvant interagir avec notre serveur.</a:t>
            </a:r>
          </a:p>
          <a:p>
            <a:endParaRPr lang="fr-FR" sz="1100" dirty="0"/>
          </a:p>
          <a:p>
            <a:r>
              <a:rPr lang="fr-FR" sz="11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398804"/>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029452"/>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
        <p:nvSpPr>
          <p:cNvPr id="9" name="ZoneTexte 8">
            <a:extLst>
              <a:ext uri="{FF2B5EF4-FFF2-40B4-BE49-F238E27FC236}">
                <a16:creationId xmlns:a16="http://schemas.microsoft.com/office/drawing/2014/main" id="{3B20B31B-41A8-46DF-B2DE-ABD086B2B10D}"/>
              </a:ext>
            </a:extLst>
          </p:cNvPr>
          <p:cNvSpPr txBox="1"/>
          <p:nvPr/>
        </p:nvSpPr>
        <p:spPr>
          <a:xfrm>
            <a:off x="209554" y="5291062"/>
            <a:ext cx="11953872" cy="1446550"/>
          </a:xfrm>
          <a:prstGeom prst="rect">
            <a:avLst/>
          </a:prstGeom>
          <a:noFill/>
        </p:spPr>
        <p:txBody>
          <a:bodyPr wrap="square" rtlCol="0">
            <a:spAutoFit/>
          </a:bodyPr>
          <a:lstStyle/>
          <a:p>
            <a:r>
              <a:rPr lang="fr-FR" sz="1100" dirty="0"/>
              <a:t>encode est une méthode de </a:t>
            </a:r>
            <a:r>
              <a:rPr lang="fr-FR" sz="1100" i="1" dirty="0"/>
              <a:t>str</a:t>
            </a:r>
            <a:r>
              <a:rPr lang="fr-FR" sz="1100" dirty="0"/>
              <a:t>. Elle peut prendre en paramètre un nom d'encodage et permet de passer un </a:t>
            </a:r>
            <a:r>
              <a:rPr lang="fr-FR" sz="1100" i="1" dirty="0"/>
              <a:t>str</a:t>
            </a:r>
            <a:r>
              <a:rPr lang="fr-FR" sz="1100" dirty="0"/>
              <a:t> en chaîne </a:t>
            </a:r>
            <a:r>
              <a:rPr lang="fr-FR" sz="1100" b="1" dirty="0"/>
              <a:t>bytes</a:t>
            </a:r>
            <a:r>
              <a:rPr lang="fr-FR" sz="1100" dirty="0"/>
              <a:t>. C'est, comme vous le savez, ce type de chaîne que </a:t>
            </a:r>
            <a:r>
              <a:rPr lang="fr-FR" sz="1100" i="1" dirty="0"/>
              <a:t>send</a:t>
            </a:r>
            <a:r>
              <a:rPr lang="fr-FR" sz="1100" dirty="0"/>
              <a:t> accepte. En fait, encode </a:t>
            </a:r>
            <a:r>
              <a:rPr lang="fr-FR" sz="1100" i="1" dirty="0"/>
              <a:t>encode</a:t>
            </a:r>
            <a:r>
              <a:rPr lang="fr-FR" sz="1100" dirty="0"/>
              <a:t> la chaîne </a:t>
            </a:r>
            <a:r>
              <a:rPr lang="fr-FR" sz="1100" i="1" dirty="0"/>
              <a:t>str</a:t>
            </a:r>
            <a:r>
              <a:rPr lang="fr-FR" sz="1100" dirty="0"/>
              <a:t> en fonction d'un encodage précis (par défaut, </a:t>
            </a:r>
            <a:r>
              <a:rPr lang="fr-FR" sz="1100" b="1" dirty="0"/>
              <a:t>Utf-8</a:t>
            </a:r>
            <a:r>
              <a:rPr lang="fr-FR" sz="1100" dirty="0"/>
              <a:t>).</a:t>
            </a:r>
          </a:p>
          <a:p>
            <a:endParaRPr lang="fr-FR" sz="1100" dirty="0"/>
          </a:p>
          <a:p>
            <a:r>
              <a:rPr lang="fr-FR" sz="1100" i="1" dirty="0"/>
              <a:t>decode</a:t>
            </a:r>
            <a:r>
              <a:rPr lang="fr-FR" sz="1100" dirty="0"/>
              <a:t>, à l'inverse, est une méthode de </a:t>
            </a:r>
            <a:r>
              <a:rPr lang="fr-FR" sz="1100" b="1" dirty="0"/>
              <a:t>bytes</a:t>
            </a:r>
            <a:r>
              <a:rPr lang="fr-FR" sz="1100" dirty="0"/>
              <a:t>. Elle aussi peut prendre en paramètre un encodage et elle renvoie une chaîne </a:t>
            </a:r>
            <a:r>
              <a:rPr lang="fr-FR" sz="1100" i="1" dirty="0"/>
              <a:t>str</a:t>
            </a:r>
            <a:r>
              <a:rPr lang="fr-FR" sz="1100" dirty="0"/>
              <a:t> décodée grâce à l'encodage (par défaut </a:t>
            </a:r>
            <a:r>
              <a:rPr lang="fr-FR" sz="1100" b="1" dirty="0"/>
              <a:t>Utf-8</a:t>
            </a:r>
            <a:r>
              <a:rPr lang="fr-FR" sz="1100" dirty="0"/>
              <a:t>).</a:t>
            </a:r>
          </a:p>
          <a:p>
            <a:endParaRPr lang="fr-FR" sz="1100" dirty="0"/>
          </a:p>
          <a:p>
            <a:r>
              <a:rPr lang="fr-FR" sz="1100" dirty="0"/>
              <a:t>Si l'encodage de votre console est différent d'</a:t>
            </a:r>
            <a:r>
              <a:rPr lang="fr-FR" sz="1100" b="1" dirty="0"/>
              <a:t>Utf-8</a:t>
            </a:r>
            <a:r>
              <a:rPr lang="fr-FR" sz="1100" dirty="0"/>
              <a:t> (ce sera souvent le cas sur Windows), des erreurs peuvent se produire si les messages que vous encodez ou décodez comportent des accents.</a:t>
            </a:r>
          </a:p>
          <a:p>
            <a:endParaRPr lang="fr-FR" sz="1100" dirty="0"/>
          </a:p>
          <a:p>
            <a:r>
              <a:rPr lang="fr-FR" sz="11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985706"/>
          </a:xfrm>
          <a:prstGeom prst="rect">
            <a:avLst/>
          </a:prstGeom>
          <a:noFill/>
        </p:spPr>
        <p:txBody>
          <a:bodyPr wrap="square" rtlCol="0">
            <a:spAutoFit/>
          </a:bodyPr>
          <a:lstStyle/>
          <a:p>
            <a:r>
              <a:rPr lang="fr-FR" sz="1100" dirty="0">
                <a:highlight>
                  <a:srgbClr val="C0C0C0"/>
                </a:highlight>
              </a:rPr>
              <a:t>Quel sont les problèmes de notre serveur ?</a:t>
            </a:r>
          </a:p>
          <a:p>
            <a:endParaRPr lang="fr-FR" sz="1100" dirty="0"/>
          </a:p>
          <a:p>
            <a:r>
              <a:rPr lang="fr-FR" sz="1100" dirty="0"/>
              <a:t>Si vous y réfléchissez, il y en a pas mal !</a:t>
            </a:r>
          </a:p>
          <a:p>
            <a:endParaRPr lang="fr-FR" sz="1100" dirty="0"/>
          </a:p>
          <a:p>
            <a:pPr marL="171450" indent="-171450">
              <a:buFont typeface="Arial" panose="020B0604020202020204" pitchFamily="34" charset="0"/>
              <a:buChar char="•"/>
            </a:pPr>
            <a:r>
              <a:rPr lang="fr-FR" sz="11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100" dirty="0"/>
          </a:p>
          <a:p>
            <a:r>
              <a:rPr lang="fr-FR" sz="11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100" dirty="0"/>
          </a:p>
          <a:p>
            <a:r>
              <a:rPr lang="fr-FR" sz="1100" dirty="0"/>
              <a:t>En outre, les erreurs sont assez mal gérées, vous en conviendrez.</a:t>
            </a:r>
          </a:p>
          <a:p>
            <a:endParaRPr lang="fr-FR" sz="1100" b="1" dirty="0"/>
          </a:p>
          <a:p>
            <a:r>
              <a:rPr lang="fr-FR" sz="1100" b="1" dirty="0"/>
              <a:t>Le module select</a:t>
            </a:r>
          </a:p>
          <a:p>
            <a:endParaRPr lang="fr-FR" sz="1100" dirty="0"/>
          </a:p>
          <a:p>
            <a:r>
              <a:rPr lang="fr-FR" sz="1100" dirty="0"/>
              <a:t>Le module </a:t>
            </a:r>
            <a:r>
              <a:rPr lang="fr-FR" sz="1100" i="1" dirty="0"/>
              <a:t>select</a:t>
            </a:r>
            <a:r>
              <a:rPr lang="fr-FR" sz="1100" dirty="0"/>
              <a:t> va nous permettre une chose très intéressante, à savoir interroger plusieurs clients dans l'attente d'un message à réceptionner, sans paralyser notre programme.</a:t>
            </a:r>
          </a:p>
          <a:p>
            <a:endParaRPr lang="fr-FR" sz="1100" dirty="0"/>
          </a:p>
          <a:p>
            <a:r>
              <a:rPr lang="fr-FR" sz="1100" dirty="0"/>
              <a:t>Pour schématiser, </a:t>
            </a:r>
            <a:r>
              <a:rPr lang="fr-FR" sz="1100" i="1" dirty="0"/>
              <a:t>select</a:t>
            </a:r>
            <a:r>
              <a:rPr lang="fr-FR" sz="1100" dirty="0"/>
              <a:t> va écouter sur une liste de clients et retourner au bout d'un temps précisé. Ce que renvoie </a:t>
            </a:r>
            <a:r>
              <a:rPr lang="fr-FR" sz="1100" i="1" dirty="0"/>
              <a:t>select</a:t>
            </a:r>
            <a:r>
              <a:rPr lang="fr-FR" sz="1100" dirty="0"/>
              <a:t>, c'est la liste des clients qui ont un message à réceptionner. Il suffit de parcourir ces clients, de lire les messages en attente (grâce à </a:t>
            </a:r>
            <a:r>
              <a:rPr lang="fr-FR" sz="1100" i="1" dirty="0"/>
              <a:t>recv</a:t>
            </a:r>
            <a:r>
              <a:rPr lang="fr-FR" sz="1100" dirty="0"/>
              <a:t>) et le tour est joué.</a:t>
            </a:r>
          </a:p>
          <a:p>
            <a:endParaRPr lang="fr-FR" sz="1100" dirty="0"/>
          </a:p>
          <a:p>
            <a:r>
              <a:rPr lang="fr-FR" sz="1100" dirty="0"/>
              <a:t>Sur Linux, </a:t>
            </a:r>
            <a:r>
              <a:rPr lang="fr-FR" sz="1100" i="1" dirty="0"/>
              <a:t>select</a:t>
            </a:r>
            <a:r>
              <a:rPr lang="fr-FR" sz="11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662815"/>
          </a:xfrm>
          <a:prstGeom prst="rect">
            <a:avLst/>
          </a:prstGeom>
          <a:noFill/>
        </p:spPr>
        <p:txBody>
          <a:bodyPr wrap="square" rtlCol="0">
            <a:spAutoFit/>
          </a:bodyPr>
          <a:lstStyle/>
          <a:p>
            <a:r>
              <a:rPr lang="fr-FR" sz="1100" b="1" dirty="0"/>
              <a:t>En théorie</a:t>
            </a:r>
          </a:p>
          <a:p>
            <a:endParaRPr lang="fr-FR" sz="1100" dirty="0"/>
          </a:p>
          <a:p>
            <a:r>
              <a:rPr lang="fr-FR" sz="1100" dirty="0"/>
              <a:t>La fonction qui nous intéresse porte le même nom que le module associé, </a:t>
            </a:r>
            <a:r>
              <a:rPr lang="fr-FR" sz="1100" i="1" dirty="0"/>
              <a:t>select</a:t>
            </a:r>
            <a:r>
              <a:rPr lang="fr-FR" sz="1100" dirty="0"/>
              <a:t>. Elle prend trois ou quatre arguments et en renvoie trois. C'est maintenant qu'il faut être attentif :</a:t>
            </a:r>
          </a:p>
          <a:p>
            <a:endParaRPr lang="fr-FR" sz="1100" dirty="0"/>
          </a:p>
          <a:p>
            <a:r>
              <a:rPr lang="fr-FR" sz="1100" dirty="0"/>
              <a:t>Les arguments que prend la fonction sont :</a:t>
            </a:r>
          </a:p>
          <a:p>
            <a:endParaRPr lang="fr-FR" sz="1100" dirty="0"/>
          </a:p>
          <a:p>
            <a:pPr marL="171450" indent="-171450">
              <a:buFont typeface="Arial" panose="020B0604020202020204" pitchFamily="34" charset="0"/>
              <a:buChar char="•"/>
            </a:pPr>
            <a:r>
              <a:rPr lang="fr-FR" sz="1100" dirty="0"/>
              <a:t>    </a:t>
            </a:r>
            <a:r>
              <a:rPr lang="fr-FR" sz="1100" i="1" dirty="0" err="1"/>
              <a:t>rlist</a:t>
            </a:r>
            <a:r>
              <a:rPr lang="fr-FR" sz="1100" dirty="0"/>
              <a:t> : la liste des sockets en attente d'être lus ;</a:t>
            </a:r>
          </a:p>
          <a:p>
            <a:pPr marL="171450" indent="-171450">
              <a:buFont typeface="Arial" panose="020B0604020202020204" pitchFamily="34" charset="0"/>
              <a:buChar char="•"/>
            </a:pPr>
            <a:r>
              <a:rPr lang="fr-FR" sz="1100" dirty="0"/>
              <a:t>    </a:t>
            </a:r>
            <a:r>
              <a:rPr lang="fr-FR" sz="1100" i="1" dirty="0"/>
              <a:t>wlist</a:t>
            </a:r>
            <a:r>
              <a:rPr lang="fr-FR" sz="1100" dirty="0"/>
              <a:t> : la liste des sockets en attente d'être écrits ;</a:t>
            </a:r>
          </a:p>
          <a:p>
            <a:pPr marL="171450" indent="-171450">
              <a:buFont typeface="Arial" panose="020B0604020202020204" pitchFamily="34" charset="0"/>
              <a:buChar char="•"/>
            </a:pPr>
            <a:r>
              <a:rPr lang="fr-FR" sz="1100" dirty="0"/>
              <a:t>    </a:t>
            </a:r>
            <a:r>
              <a:rPr lang="fr-FR" sz="1100" i="1" dirty="0"/>
              <a:t>xlist</a:t>
            </a:r>
            <a:r>
              <a:rPr lang="fr-FR" sz="1100" dirty="0"/>
              <a:t> : la liste des sockets en attente d'une erreur (je ne m'attarderai pas sur cette liste) ;</a:t>
            </a:r>
          </a:p>
          <a:p>
            <a:pPr marL="171450" indent="-171450">
              <a:buFont typeface="Arial" panose="020B0604020202020204" pitchFamily="34" charset="0"/>
              <a:buChar char="•"/>
            </a:pPr>
            <a:r>
              <a:rPr lang="fr-FR" sz="1100" dirty="0"/>
              <a:t>    </a:t>
            </a:r>
            <a:r>
              <a:rPr lang="fr-FR" sz="1100" i="1" dirty="0"/>
              <a:t>timeout</a:t>
            </a:r>
            <a:r>
              <a:rPr lang="fr-FR" sz="11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100" dirty="0" err="1"/>
              <a:t>rlist</a:t>
            </a:r>
            <a:r>
              <a:rPr lang="fr-FR" sz="1100" dirty="0"/>
              <a:t> par exemple) mais pas avant.</a:t>
            </a:r>
          </a:p>
          <a:p>
            <a:endParaRPr lang="fr-FR" sz="1100" dirty="0"/>
          </a:p>
          <a:p>
            <a:r>
              <a:rPr lang="fr-FR" sz="1100" dirty="0"/>
              <a:t>Concrètement, nous allons surtout nous intéresser au premier et au quatrième paramètre. En effet, </a:t>
            </a:r>
            <a:r>
              <a:rPr lang="fr-FR" sz="1100" i="1" dirty="0"/>
              <a:t>wlist</a:t>
            </a:r>
            <a:r>
              <a:rPr lang="fr-FR" sz="1100" dirty="0"/>
              <a:t> et </a:t>
            </a:r>
            <a:r>
              <a:rPr lang="fr-FR" sz="1100" i="1" dirty="0"/>
              <a:t>xlist</a:t>
            </a:r>
            <a:r>
              <a:rPr lang="fr-FR" sz="1100" dirty="0"/>
              <a:t> ne nous intéresseront pas présentement.</a:t>
            </a:r>
          </a:p>
          <a:p>
            <a:endParaRPr lang="fr-FR" sz="1100" dirty="0"/>
          </a:p>
          <a:p>
            <a:r>
              <a:rPr lang="fr-FR" sz="1100" dirty="0"/>
              <a:t>Ce qu'on veut, c'est mettre des sockets dans une liste et que </a:t>
            </a:r>
            <a:r>
              <a:rPr lang="fr-FR" sz="1100" i="1" dirty="0"/>
              <a:t>select</a:t>
            </a:r>
            <a:r>
              <a:rPr lang="fr-FR" sz="1100" dirty="0"/>
              <a:t> les surveille, en retournant dès qu'un socket est prêt à être lu. Comme cela notre programme ne bloque pas et il peut recevoir des messages de plusieurs clients dans un ordre complètement inconnu.</a:t>
            </a:r>
          </a:p>
          <a:p>
            <a:endParaRPr lang="fr-FR" sz="1100" dirty="0"/>
          </a:p>
          <a:p>
            <a:r>
              <a:rPr lang="fr-FR" sz="1100" dirty="0"/>
              <a:t>Maintenant, concernant le </a:t>
            </a:r>
            <a:r>
              <a:rPr lang="fr-FR" sz="1100" i="1" dirty="0"/>
              <a:t>timeout</a:t>
            </a:r>
            <a:r>
              <a:rPr lang="fr-FR" sz="1100" dirty="0"/>
              <a:t> : comme je vous l'ai dit, si vous ne le précisez pas, </a:t>
            </a:r>
            <a:r>
              <a:rPr lang="fr-FR" sz="1100" i="1" dirty="0"/>
              <a:t>select</a:t>
            </a:r>
            <a:r>
              <a:rPr lang="fr-FR" sz="1100" dirty="0"/>
              <a:t> bloque jusqu'au moment où l'un des sockets que nous écoutons est prêt à être lu, dans notre cas. Si vous précisez un </a:t>
            </a:r>
            <a:r>
              <a:rPr lang="fr-FR" sz="1100" i="1" dirty="0"/>
              <a:t>timeout</a:t>
            </a:r>
            <a:r>
              <a:rPr lang="fr-FR" sz="1100" dirty="0"/>
              <a:t> de </a:t>
            </a:r>
            <a:r>
              <a:rPr lang="fr-FR" sz="1100" i="1" dirty="0"/>
              <a:t>0</a:t>
            </a:r>
            <a:r>
              <a:rPr lang="fr-FR" sz="1100" dirty="0"/>
              <a:t>, </a:t>
            </a:r>
            <a:r>
              <a:rPr lang="fr-FR" sz="1100" i="1" dirty="0"/>
              <a:t>select</a:t>
            </a:r>
            <a:r>
              <a:rPr lang="fr-FR" sz="1100" dirty="0"/>
              <a:t> retournera tout de suite. Sinon, </a:t>
            </a:r>
            <a:r>
              <a:rPr lang="fr-FR" sz="1100" i="1" dirty="0"/>
              <a:t>select</a:t>
            </a:r>
            <a:r>
              <a:rPr lang="fr-FR" sz="1100" dirty="0"/>
              <a:t> retournera au bout du temps que vous indiquez en secondes, ou plus tôt si un socket est prêt à être lu.</a:t>
            </a:r>
          </a:p>
          <a:p>
            <a:endParaRPr lang="fr-FR" sz="1100" dirty="0"/>
          </a:p>
          <a:p>
            <a:r>
              <a:rPr lang="fr-FR" sz="1100" dirty="0"/>
              <a:t>En gros, si vous précisez un </a:t>
            </a:r>
            <a:r>
              <a:rPr lang="fr-FR" sz="1100" i="1" dirty="0"/>
              <a:t>timeout</a:t>
            </a:r>
            <a:r>
              <a:rPr lang="fr-FR" sz="1100" dirty="0"/>
              <a:t> de </a:t>
            </a:r>
            <a:r>
              <a:rPr lang="fr-FR" sz="1100" i="1" dirty="0"/>
              <a:t>1</a:t>
            </a:r>
            <a:r>
              <a:rPr lang="fr-FR" sz="1100" dirty="0"/>
              <a:t>, la fonction va bloquer pendant une seconde maximum. Mais si un des sockets en écoute est prêt à être lu dans l'intervalle (c'est-à-dire si un des clients envoie un message au serveur), la fonction retourne prématurément.</a:t>
            </a:r>
          </a:p>
          <a:p>
            <a:endParaRPr lang="fr-FR" sz="1100" dirty="0"/>
          </a:p>
          <a:p>
            <a:r>
              <a:rPr lang="fr-FR" sz="1100" dirty="0"/>
              <a:t>select renvoie trois listes, là encore </a:t>
            </a:r>
            <a:r>
              <a:rPr lang="fr-FR" sz="1100" i="1" dirty="0" err="1"/>
              <a:t>rlist</a:t>
            </a:r>
            <a:r>
              <a:rPr lang="fr-FR" sz="1100" dirty="0"/>
              <a:t>, </a:t>
            </a:r>
            <a:r>
              <a:rPr lang="fr-FR" sz="1100" i="1" dirty="0"/>
              <a:t>wlist</a:t>
            </a:r>
            <a:r>
              <a:rPr lang="fr-FR" sz="1100" dirty="0"/>
              <a:t> et </a:t>
            </a:r>
            <a:r>
              <a:rPr lang="fr-FR" sz="1100" i="1" dirty="0"/>
              <a:t>xlist</a:t>
            </a:r>
            <a:r>
              <a:rPr lang="fr-FR" sz="1100" dirty="0"/>
              <a:t>, sauf qu'il ne s'agit pas des listes fournies en entrée mais uniquement des sockets « à lire » dans le cas de </a:t>
            </a:r>
            <a:r>
              <a:rPr lang="fr-FR" sz="1100" i="1" dirty="0" err="1"/>
              <a:t>rlist</a:t>
            </a:r>
            <a:r>
              <a:rPr lang="fr-FR" sz="1100" dirty="0"/>
              <a:t>.</a:t>
            </a:r>
          </a:p>
          <a:p>
            <a:endParaRPr lang="fr-FR" sz="1100" dirty="0"/>
          </a:p>
          <a:p>
            <a:r>
              <a:rPr lang="fr-FR" sz="11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209554" y="5468719"/>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2800767"/>
          </a:xfrm>
          <a:prstGeom prst="rect">
            <a:avLst/>
          </a:prstGeom>
          <a:noFill/>
        </p:spPr>
        <p:txBody>
          <a:bodyPr wrap="square" rtlCol="0">
            <a:spAutoFit/>
          </a:bodyPr>
          <a:lstStyle/>
          <a:p>
            <a:r>
              <a:rPr lang="fr-FR" sz="1100" dirty="0"/>
              <a:t>Cette instruction va écouter les sockets contenus dans la liste </a:t>
            </a:r>
            <a:r>
              <a:rPr lang="fr-FR" sz="1100" i="1" dirty="0" err="1"/>
              <a:t>clients_connectes</a:t>
            </a:r>
            <a:r>
              <a:rPr lang="fr-FR" sz="1100" dirty="0"/>
              <a:t>. Elle retournera au plus tard dans 2 secondes. Mais elle retournera plus tôt si un client envoie un message. La liste des clients ayant envoyé un message se retrouve dans notre variable </a:t>
            </a:r>
            <a:r>
              <a:rPr lang="fr-FR" sz="1100" i="1" dirty="0" err="1"/>
              <a:t>rlist</a:t>
            </a:r>
            <a:r>
              <a:rPr lang="fr-FR" sz="1100" dirty="0"/>
              <a:t>. On la parcourt ensuite et on peut appeler </a:t>
            </a:r>
            <a:r>
              <a:rPr lang="fr-FR" sz="1100" i="1" dirty="0"/>
              <a:t>recv</a:t>
            </a:r>
            <a:r>
              <a:rPr lang="fr-FR" sz="1100" dirty="0"/>
              <a:t> sur chacun des sockets.</a:t>
            </a:r>
          </a:p>
          <a:p>
            <a:endParaRPr lang="fr-FR" sz="1100" dirty="0"/>
          </a:p>
          <a:p>
            <a:r>
              <a:rPr lang="fr-FR" sz="1100" dirty="0"/>
              <a:t>Si ce n'est pas plus clair, rassurez-vous : nous allons voir </a:t>
            </a:r>
            <a:r>
              <a:rPr lang="fr-FR" sz="1100" i="1" dirty="0"/>
              <a:t>select</a:t>
            </a:r>
            <a:r>
              <a:rPr lang="fr-FR" sz="1100" dirty="0"/>
              <a:t> en action un peu plus bas. Vous pouvez également aller jeter un coup d'œil à </a:t>
            </a:r>
            <a:r>
              <a:rPr lang="fr-FR" sz="1100" dirty="0">
                <a:hlinkClick r:id="rId2"/>
              </a:rPr>
              <a:t>la documentation du module </a:t>
            </a:r>
            <a:r>
              <a:rPr lang="fr-FR" sz="1100" dirty="0"/>
              <a:t>select.</a:t>
            </a:r>
          </a:p>
          <a:p>
            <a:endParaRPr lang="fr-FR" sz="1100" b="1" i="1" dirty="0"/>
          </a:p>
          <a:p>
            <a:r>
              <a:rPr lang="fr-FR" sz="1100" b="1" i="1" dirty="0"/>
              <a:t>select</a:t>
            </a:r>
            <a:r>
              <a:rPr lang="fr-FR" sz="1100" b="1" dirty="0"/>
              <a:t> en action</a:t>
            </a:r>
          </a:p>
          <a:p>
            <a:endParaRPr lang="fr-FR" sz="1100" dirty="0"/>
          </a:p>
          <a:p>
            <a:r>
              <a:rPr lang="fr-FR" sz="1100" dirty="0"/>
              <a:t>Nous allons un peu travailler sur notre serveur. Vous pouvez garder le même client de test.</a:t>
            </a:r>
          </a:p>
          <a:p>
            <a:endParaRPr lang="fr-FR" sz="1100" dirty="0"/>
          </a:p>
          <a:p>
            <a:r>
              <a:rPr lang="fr-FR" sz="11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100" dirty="0"/>
          </a:p>
          <a:p>
            <a:r>
              <a:rPr lang="fr-FR" sz="11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100" dirty="0"/>
          </a:p>
          <a:p>
            <a:r>
              <a:rPr lang="fr-FR" sz="11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139321"/>
          </a:xfrm>
          <a:prstGeom prst="rect">
            <a:avLst/>
          </a:prstGeom>
          <a:noFill/>
        </p:spPr>
        <p:txBody>
          <a:bodyPr wrap="square" rtlCol="0">
            <a:spAutoFit/>
          </a:bodyPr>
          <a:lstStyle/>
          <a:p>
            <a:r>
              <a:rPr lang="fr-FR" sz="1100" dirty="0"/>
              <a:t>C'est plus long hein ? C'est inévitable, cependant.</a:t>
            </a:r>
          </a:p>
          <a:p>
            <a:endParaRPr lang="fr-FR" sz="1100" dirty="0"/>
          </a:p>
          <a:p>
            <a:r>
              <a:rPr lang="fr-FR" sz="1100" dirty="0"/>
              <a:t>Maintenant notre serveur peut accepter des connexions de plus d'un client, vous pouvez faire le test. En outre, il ne se bloque pas dans l'attente d'un message, du moins pas plus de 50 millisecondes.</a:t>
            </a:r>
          </a:p>
          <a:p>
            <a:endParaRPr lang="fr-FR" sz="1100" dirty="0"/>
          </a:p>
          <a:p>
            <a:r>
              <a:rPr lang="fr-FR" sz="11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100" dirty="0"/>
          </a:p>
          <a:p>
            <a:r>
              <a:rPr lang="fr-FR" sz="1100" dirty="0"/>
              <a:t>Les déconnexions fortuites ne sont pas gérées non plus. Mais vous avez assez d'éléments pour faire des tests et améliorer notre serveur si cela vous tente.</a:t>
            </a:r>
          </a:p>
          <a:p>
            <a:endParaRPr lang="fr-FR" sz="1100" b="1" dirty="0"/>
          </a:p>
          <a:p>
            <a:r>
              <a:rPr lang="fr-FR" sz="1100" b="1" dirty="0"/>
              <a:t>Et encore plus</a:t>
            </a:r>
          </a:p>
          <a:p>
            <a:endParaRPr lang="fr-FR" sz="1100" dirty="0"/>
          </a:p>
          <a:p>
            <a:r>
              <a:rPr lang="fr-FR" sz="11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100" dirty="0">
                <a:hlinkClick r:id="rId2"/>
              </a:rPr>
              <a:t>socket</a:t>
            </a:r>
            <a:r>
              <a:rPr lang="fr-FR" sz="1100" dirty="0"/>
              <a:t>, de </a:t>
            </a:r>
            <a:r>
              <a:rPr lang="fr-FR" sz="1100" dirty="0">
                <a:hlinkClick r:id="rId3"/>
              </a:rPr>
              <a:t>select</a:t>
            </a:r>
            <a:r>
              <a:rPr lang="fr-FR" sz="1100" dirty="0"/>
              <a:t> et de </a:t>
            </a:r>
            <a:r>
              <a:rPr lang="fr-FR" sz="1100" dirty="0">
                <a:hlinkClick r:id="rId4"/>
              </a:rPr>
              <a:t>socketserver</a:t>
            </a:r>
            <a:r>
              <a:rPr lang="fr-FR" sz="1100" dirty="0"/>
              <a:t>.</a:t>
            </a:r>
          </a:p>
          <a:p>
            <a:endParaRPr lang="fr-FR" sz="1100" dirty="0"/>
          </a:p>
          <a:p>
            <a:r>
              <a:rPr lang="fr-FR" sz="11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631490"/>
          </a:xfrm>
          <a:prstGeom prst="rect">
            <a:avLst/>
          </a:prstGeom>
          <a:noFill/>
        </p:spPr>
        <p:txBody>
          <a:bodyPr wrap="square" rtlCol="0">
            <a:spAutoFit/>
          </a:bodyPr>
          <a:lstStyle/>
          <a:p>
            <a:r>
              <a:rPr lang="fr-FR" sz="1100" b="1" dirty="0"/>
              <a:t>En résumé</a:t>
            </a:r>
          </a:p>
          <a:p>
            <a:endParaRPr lang="fr-FR" sz="1100" dirty="0"/>
          </a:p>
          <a:p>
            <a:r>
              <a:rPr lang="fr-FR" sz="1100" dirty="0"/>
              <a:t>    Dans la structure réseau que nous avons vue, on trouve un </a:t>
            </a:r>
            <a:r>
              <a:rPr lang="fr-FR" sz="1100" b="1" dirty="0"/>
              <a:t>serveur</a:t>
            </a:r>
            <a:r>
              <a:rPr lang="fr-FR" sz="1100" dirty="0"/>
              <a:t> pouvant dialoguer avec plusieurs </a:t>
            </a:r>
            <a:r>
              <a:rPr lang="fr-FR" sz="1100" b="1" dirty="0"/>
              <a:t>clients</a:t>
            </a:r>
            <a:r>
              <a:rPr lang="fr-FR" sz="1100" dirty="0"/>
              <a:t>.</a:t>
            </a:r>
          </a:p>
          <a:p>
            <a:endParaRPr lang="fr-FR" sz="1100" dirty="0"/>
          </a:p>
          <a:p>
            <a:r>
              <a:rPr lang="fr-FR" sz="1100" dirty="0"/>
              <a:t>    Pour créer une connexion côté serveur ou client, on utilise le module </a:t>
            </a:r>
            <a:r>
              <a:rPr lang="fr-FR" sz="1100" i="1" dirty="0"/>
              <a:t>socket</a:t>
            </a:r>
            <a:r>
              <a:rPr lang="fr-FR" sz="1100" dirty="0"/>
              <a:t> et la classe </a:t>
            </a:r>
            <a:r>
              <a:rPr lang="fr-FR" sz="1100" i="1" dirty="0"/>
              <a:t>socket</a:t>
            </a:r>
            <a:r>
              <a:rPr lang="fr-FR" sz="1100" dirty="0"/>
              <a:t> de ce module.</a:t>
            </a:r>
          </a:p>
          <a:p>
            <a:endParaRPr lang="fr-FR" sz="1100" dirty="0"/>
          </a:p>
          <a:p>
            <a:r>
              <a:rPr lang="fr-FR" sz="1100" dirty="0"/>
              <a:t>    Pour se connecter à un serveur, le </a:t>
            </a:r>
            <a:r>
              <a:rPr lang="fr-FR" sz="1100" i="1" dirty="0"/>
              <a:t>socket</a:t>
            </a:r>
            <a:r>
              <a:rPr lang="fr-FR" sz="1100" dirty="0"/>
              <a:t> client utilise la méthode </a:t>
            </a:r>
            <a:r>
              <a:rPr lang="fr-FR" sz="1100" i="1" dirty="0"/>
              <a:t>connect</a:t>
            </a:r>
            <a:r>
              <a:rPr lang="fr-FR" sz="1100" dirty="0"/>
              <a:t>.</a:t>
            </a:r>
          </a:p>
          <a:p>
            <a:endParaRPr lang="fr-FR" sz="1100" dirty="0"/>
          </a:p>
          <a:p>
            <a:r>
              <a:rPr lang="fr-FR" sz="1100" dirty="0"/>
              <a:t>    Pour écouter sur un port précis, le serveur utilise d'abord la méthode </a:t>
            </a:r>
            <a:r>
              <a:rPr lang="fr-FR" sz="1100" i="1" dirty="0"/>
              <a:t>bind</a:t>
            </a:r>
            <a:r>
              <a:rPr lang="fr-FR" sz="1100" dirty="0"/>
              <a:t> puis la méthode </a:t>
            </a:r>
            <a:r>
              <a:rPr lang="fr-FR" sz="1100" i="1" dirty="0"/>
              <a:t>listen</a:t>
            </a:r>
            <a:r>
              <a:rPr lang="fr-FR" sz="1100" dirty="0"/>
              <a:t>.</a:t>
            </a:r>
          </a:p>
          <a:p>
            <a:endParaRPr lang="fr-FR" sz="1100" dirty="0"/>
          </a:p>
          <a:p>
            <a:r>
              <a:rPr lang="fr-FR" sz="1100" dirty="0"/>
              <a:t>    Pour s'échanger des informations, les </a:t>
            </a:r>
            <a:r>
              <a:rPr lang="fr-FR" sz="1100" i="1" dirty="0"/>
              <a:t>sockets</a:t>
            </a:r>
            <a:r>
              <a:rPr lang="fr-FR" sz="1100" dirty="0"/>
              <a:t> client et serveur utilisent les méthodes </a:t>
            </a:r>
            <a:r>
              <a:rPr lang="fr-FR" sz="1100" i="1" dirty="0"/>
              <a:t>send</a:t>
            </a:r>
            <a:r>
              <a:rPr lang="fr-FR" sz="1100" dirty="0"/>
              <a:t> et </a:t>
            </a:r>
            <a:r>
              <a:rPr lang="fr-FR" sz="1100" i="1" dirty="0"/>
              <a:t>recv</a:t>
            </a:r>
            <a:r>
              <a:rPr lang="fr-FR" sz="1100" dirty="0"/>
              <a:t>.</a:t>
            </a:r>
          </a:p>
          <a:p>
            <a:endParaRPr lang="fr-FR" sz="1100" dirty="0"/>
          </a:p>
          <a:p>
            <a:r>
              <a:rPr lang="fr-FR" sz="1100" dirty="0"/>
              <a:t>    Pour fermer une connexion, le </a:t>
            </a:r>
            <a:r>
              <a:rPr lang="fr-FR" sz="1100" i="1" dirty="0"/>
              <a:t>socket</a:t>
            </a:r>
            <a:r>
              <a:rPr lang="fr-FR" sz="1100" dirty="0"/>
              <a:t> serveur ou client utilise la méthode </a:t>
            </a:r>
            <a:r>
              <a:rPr lang="fr-FR" sz="1100" i="1" dirty="0"/>
              <a:t>close</a:t>
            </a:r>
            <a:r>
              <a:rPr lang="fr-FR" sz="1100" dirty="0"/>
              <a:t>.</a:t>
            </a:r>
          </a:p>
          <a:p>
            <a:endParaRPr lang="fr-FR" sz="1100" dirty="0"/>
          </a:p>
          <a:p>
            <a:r>
              <a:rPr lang="fr-FR" sz="1100" dirty="0"/>
              <a:t>    Le module </a:t>
            </a:r>
            <a:r>
              <a:rPr lang="fr-FR" sz="1100" i="1" dirty="0"/>
              <a:t>select</a:t>
            </a:r>
            <a:r>
              <a:rPr lang="fr-FR" sz="11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446550"/>
          </a:xfrm>
          <a:prstGeom prst="rect">
            <a:avLst/>
          </a:prstGeom>
          <a:noFill/>
        </p:spPr>
        <p:txBody>
          <a:bodyPr wrap="square" rtlCol="0">
            <a:spAutoFit/>
          </a:bodyPr>
          <a:lstStyle/>
          <a:p>
            <a:r>
              <a:rPr lang="fr-FR" sz="1100" b="1" dirty="0"/>
              <a:t>Créez des tests unitaires avec unittest</a:t>
            </a:r>
          </a:p>
          <a:p>
            <a:endParaRPr lang="fr-FR" sz="1100" dirty="0"/>
          </a:p>
          <a:p>
            <a:r>
              <a:rPr lang="fr-FR" sz="1100" dirty="0"/>
              <a:t>Tester ! Tout un monde. Vous allez voir dans ce chapitre comment tester le bon fonctionnement de votre programme et apprendre à le rendre aussi stable que possible au fur et à mesure que vous proposerez de nouvelles améliorations.</a:t>
            </a:r>
          </a:p>
          <a:p>
            <a:endParaRPr lang="fr-FR" sz="1100" dirty="0"/>
          </a:p>
          <a:p>
            <a:r>
              <a:rPr lang="fr-FR" sz="1100" dirty="0"/>
              <a:t>Si vous pensez que tester ne sert à rien ou que tester ne se fait que quand tout le développement est fini, je vous encourage vivement à lire ce chapitre, ne serait-ce que pour information.</a:t>
            </a:r>
          </a:p>
          <a:p>
            <a:endParaRPr lang="fr-FR" sz="1100" dirty="0"/>
          </a:p>
          <a:p>
            <a:r>
              <a:rPr lang="fr-FR" sz="11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4662815"/>
          </a:xfrm>
          <a:prstGeom prst="rect">
            <a:avLst/>
          </a:prstGeom>
          <a:noFill/>
        </p:spPr>
        <p:txBody>
          <a:bodyPr wrap="square" rtlCol="0">
            <a:spAutoFit/>
          </a:bodyPr>
          <a:lstStyle/>
          <a:p>
            <a:r>
              <a:rPr lang="fr-FR" sz="1100" dirty="0">
                <a:highlight>
                  <a:srgbClr val="C0C0C0"/>
                </a:highlight>
              </a:rPr>
              <a:t>On va parler de tests... mais qu'est-ce qu'on entend par « tester » ?</a:t>
            </a:r>
          </a:p>
          <a:p>
            <a:endParaRPr lang="fr-FR" sz="1100" dirty="0"/>
          </a:p>
          <a:p>
            <a:r>
              <a:rPr lang="fr-FR" sz="1100" dirty="0"/>
              <a:t>C'est la première question, et elle est très importante !</a:t>
            </a:r>
          </a:p>
          <a:p>
            <a:endParaRPr lang="fr-FR" sz="1100" dirty="0"/>
          </a:p>
          <a:p>
            <a:r>
              <a:rPr lang="fr-FR" sz="1100" dirty="0"/>
              <a:t>Dans ce chapitre, je vais parler de tests (principalement de tests unitaires), qui vérifient que votre code réagit comme il le devrait et qu'il continue à réagir comme il le devrait après de nouvelles améliorations.</a:t>
            </a:r>
          </a:p>
          <a:p>
            <a:endParaRPr lang="fr-FR" sz="1100" dirty="0"/>
          </a:p>
          <a:p>
            <a:r>
              <a:rPr lang="fr-FR" sz="1100" dirty="0"/>
              <a:t>Certains développeurs refusent de travailler sur du code qui n'est pas le leur s'il n'a pas de documentation. Pour ce que j'en ai vu, un nombre plus important encore de développeurs refuse de le faire si le code n'a pas de test.</a:t>
            </a:r>
          </a:p>
          <a:p>
            <a:endParaRPr lang="fr-FR" sz="1100" dirty="0"/>
          </a:p>
          <a:p>
            <a:r>
              <a:rPr lang="fr-FR" sz="11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100" dirty="0"/>
          </a:p>
          <a:p>
            <a:r>
              <a:rPr lang="fr-FR" sz="11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100" dirty="0"/>
          </a:p>
          <a:p>
            <a:r>
              <a:rPr lang="fr-FR" sz="11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100" dirty="0"/>
          </a:p>
          <a:p>
            <a:r>
              <a:rPr lang="fr-FR" sz="1100" dirty="0"/>
              <a:t>Vous modifiez donc votre fonction 1 ou 2. Votre fonction 11 marche, enfin, sans problème. Vous proposez votre nouvelle version à vos utilisateurs.</a:t>
            </a:r>
          </a:p>
          <a:p>
            <a:endParaRPr lang="fr-FR" sz="1100" dirty="0"/>
          </a:p>
          <a:p>
            <a:r>
              <a:rPr lang="fr-FR" sz="1100" dirty="0"/>
              <a:t>Et vous recevez un </a:t>
            </a:r>
            <a:r>
              <a:rPr lang="fr-FR" sz="1100" dirty="0" err="1"/>
              <a:t>choeur</a:t>
            </a:r>
            <a:r>
              <a:rPr lang="fr-FR" sz="1100" dirty="0"/>
              <a:t> de protestations : jugez donc ! Ils utilisaient votre fonction 1 ou 2 sans problème, mais avec votre nouvelle version, rien ne marche plus.</a:t>
            </a:r>
          </a:p>
          <a:p>
            <a:endParaRPr lang="fr-FR" sz="1100" dirty="0"/>
          </a:p>
          <a:p>
            <a:r>
              <a:rPr lang="fr-FR" sz="11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100" dirty="0">
              <a:highlight>
                <a:srgbClr val="C0C0C0"/>
              </a:highlight>
            </a:endParaRPr>
          </a:p>
          <a:p>
            <a:r>
              <a:rPr lang="fr-FR" sz="11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77875"/>
          </a:xfrm>
          <a:prstGeom prst="rect">
            <a:avLst/>
          </a:prstGeom>
          <a:noFill/>
        </p:spPr>
        <p:txBody>
          <a:bodyPr wrap="square" rtlCol="0">
            <a:spAutoFit/>
          </a:bodyPr>
          <a:lstStyle/>
          <a:p>
            <a:r>
              <a:rPr lang="fr-FR" sz="11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100" dirty="0"/>
          </a:p>
          <a:p>
            <a:r>
              <a:rPr lang="fr-FR" sz="1100" dirty="0"/>
              <a:t>Il existe aussi plusieurs méthodes de développement, dont le TDD (Test-Driven </a:t>
            </a:r>
            <a:r>
              <a:rPr lang="fr-FR" sz="1100" dirty="0" err="1"/>
              <a:t>Development</a:t>
            </a:r>
            <a:r>
              <a:rPr lang="fr-FR" sz="1100" dirty="0"/>
              <a: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100" dirty="0"/>
          </a:p>
          <a:p>
            <a:r>
              <a:rPr lang="fr-FR" sz="1100" dirty="0">
                <a:highlight>
                  <a:srgbClr val="C0C0C0"/>
                </a:highlight>
              </a:rPr>
              <a:t>Est-ce difficile de tester un programme ?</a:t>
            </a:r>
          </a:p>
          <a:p>
            <a:endParaRPr lang="fr-FR" sz="1100" dirty="0"/>
          </a:p>
          <a:p>
            <a:r>
              <a:rPr lang="fr-FR" sz="11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100" dirty="0"/>
          </a:p>
          <a:p>
            <a:r>
              <a:rPr lang="fr-FR" sz="1100" dirty="0">
                <a:highlight>
                  <a:srgbClr val="C0C0C0"/>
                </a:highlight>
              </a:rPr>
              <a:t>Qui écrit les tests ?</a:t>
            </a:r>
          </a:p>
          <a:p>
            <a:endParaRPr lang="fr-FR" sz="1100" dirty="0"/>
          </a:p>
          <a:p>
            <a:r>
              <a:rPr lang="fr-FR" sz="11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100" dirty="0"/>
          </a:p>
          <a:p>
            <a:r>
              <a:rPr lang="fr-FR" sz="1100" dirty="0"/>
              <a:t>Passons à la pratique, la découverte du module unittest !</a:t>
            </a:r>
          </a:p>
          <a:p>
            <a:endParaRPr lang="fr-FR" sz="1100" dirty="0"/>
          </a:p>
        </p:txBody>
      </p:sp>
    </p:spTree>
    <p:extLst>
      <p:ext uri="{BB962C8B-B14F-4D97-AF65-F5344CB8AC3E}">
        <p14:creationId xmlns:p14="http://schemas.microsoft.com/office/powerpoint/2010/main" val="40589721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015663"/>
          </a:xfrm>
          <a:prstGeom prst="rect">
            <a:avLst/>
          </a:prstGeom>
          <a:noFill/>
        </p:spPr>
        <p:txBody>
          <a:bodyPr wrap="square" rtlCol="0">
            <a:spAutoFit/>
          </a:bodyPr>
          <a:lstStyle/>
          <a:p>
            <a:r>
              <a:rPr lang="fr-FR" sz="1000" b="1" dirty="0"/>
              <a:t>Structure de base d'un test unitaire</a:t>
            </a:r>
          </a:p>
          <a:p>
            <a:endParaRPr lang="fr-FR" sz="1000" dirty="0"/>
          </a:p>
          <a:p>
            <a:r>
              <a:rPr lang="fr-FR" sz="1000" dirty="0"/>
              <a:t>Nous le verrons plus loin, un test unitaire peut être constitué de nombreux tests répartis dans plusieurs packages et modules. Pour l'instant, nous n'allons nous intéresser qu'à un test case, la forme la plus simple du test unitaire.</a:t>
            </a:r>
          </a:p>
          <a:p>
            <a:endParaRPr lang="fr-FR" sz="1000" dirty="0"/>
          </a:p>
          <a:p>
            <a:r>
              <a:rPr lang="fr-FR" sz="1000" dirty="0"/>
              <a:t>Pour créer un test unitaire, la première chose est de créer une classe héritant de </a:t>
            </a:r>
            <a:r>
              <a:rPr lang="fr-FR" sz="1000" i="1" dirty="0" err="1"/>
              <a:t>unittest.TestCase</a:t>
            </a:r>
            <a:r>
              <a:rPr lang="fr-FR" sz="10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1842502"/>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2625253"/>
            <a:ext cx="9902491" cy="707886"/>
          </a:xfrm>
          <a:prstGeom prst="rect">
            <a:avLst/>
          </a:prstGeom>
          <a:noFill/>
        </p:spPr>
        <p:txBody>
          <a:bodyPr wrap="square" rtlCol="0">
            <a:spAutoFit/>
          </a:bodyPr>
          <a:lstStyle/>
          <a:p>
            <a:r>
              <a:rPr lang="fr-FR" sz="1000" i="1" dirty="0"/>
              <a:t>On peut définir ensuite un test dans une méthode dont le nom commence par test.</a:t>
            </a:r>
          </a:p>
          <a:p>
            <a:r>
              <a:rPr lang="fr-FR" sz="1000" i="1" dirty="0"/>
              <a:t>Test de la fonction random.choice</a:t>
            </a:r>
          </a:p>
          <a:p>
            <a:endParaRPr lang="fr-FR" sz="1000" i="1" dirty="0"/>
          </a:p>
          <a:p>
            <a:r>
              <a:rPr lang="fr-FR" sz="1000" i="1" dirty="0"/>
              <a:t>Voyons pour le premier test, le test de la fonction </a:t>
            </a:r>
            <a:r>
              <a:rPr lang="fr-FR" sz="1000" i="1" dirty="0" err="1"/>
              <a:t>choice</a:t>
            </a:r>
            <a:r>
              <a:rPr lang="fr-FR" sz="1000" i="1" dirty="0"/>
              <a:t> :</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3305355"/>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a:t>
            </a:r>
            <a:r>
              <a:rPr lang="fr-FR" sz="1000" dirty="0" err="1">
                <a:solidFill>
                  <a:schemeClr val="bg1"/>
                </a:solidFill>
              </a:rPr>
              <a:t>def</a:t>
            </a:r>
            <a:r>
              <a:rPr lang="fr-FR" sz="1000" dirty="0">
                <a:solidFill>
                  <a:schemeClr val="bg1"/>
                </a:solidFill>
              </a:rPr>
              <a:t>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4936571"/>
            <a:ext cx="9902491" cy="1938992"/>
          </a:xfrm>
          <a:prstGeom prst="rect">
            <a:avLst/>
          </a:prstGeom>
          <a:noFill/>
        </p:spPr>
        <p:txBody>
          <a:bodyPr wrap="square" rtlCol="0">
            <a:spAutoFit/>
          </a:bodyPr>
          <a:lstStyle/>
          <a:p>
            <a:pPr marL="171450" indent="-171450">
              <a:buFont typeface="Arial" panose="020B0604020202020204" pitchFamily="34" charset="0"/>
              <a:buChar char="•"/>
            </a:pPr>
            <a:r>
              <a:rPr lang="fr-FR" sz="1000" i="1" dirty="0"/>
              <a:t>Quelques explications s'imposent pour notre méthode de test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D'abord à la première ligne, on crée une liste de 0 à 9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Ensuite on appelle la fonction random.choice sur notre liste et on récupère le retour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Enfin, on vérifie que notre élément retourné par random.choice se trouve bien dans notre liste. On utilise pour ce faire une méthode </a:t>
            </a:r>
            <a:r>
              <a:rPr lang="fr-FR" sz="1000" i="1" dirty="0" err="1"/>
              <a:t>assertIn</a:t>
            </a:r>
            <a:r>
              <a:rPr lang="fr-FR" sz="1000" i="1" dirty="0"/>
              <a:t> et pas le mot clé </a:t>
            </a:r>
            <a:r>
              <a:rPr lang="fr-FR" sz="1000" i="1" dirty="0" err="1"/>
              <a:t>assert</a:t>
            </a:r>
            <a:r>
              <a:rPr lang="fr-FR" sz="1000" i="1" dirty="0"/>
              <a:t>. En fait, </a:t>
            </a:r>
            <a:r>
              <a:rPr lang="fr-FR" sz="1000" i="1" dirty="0" err="1"/>
              <a:t>unittest.TestCase</a:t>
            </a:r>
            <a:r>
              <a:rPr lang="fr-FR" sz="1000" i="1" dirty="0"/>
              <a:t>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Si vous exécutez ce code dans votre interpréteur... rien ne se passe ! Vous avez créé une classe mais vous n'avez pas demandé au test de se lancer. Pour ce faire vous pouvez exécuter l'instruction :</a:t>
            </a:r>
            <a:endParaRPr lang="fr-FR" sz="1000" dirty="0"/>
          </a:p>
        </p:txBody>
      </p:sp>
    </p:spTree>
    <p:extLst>
      <p:ext uri="{BB962C8B-B14F-4D97-AF65-F5344CB8AC3E}">
        <p14:creationId xmlns:p14="http://schemas.microsoft.com/office/powerpoint/2010/main" val="86093303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2708434"/>
          </a:xfrm>
          <a:prstGeom prst="rect">
            <a:avLst/>
          </a:prstGeom>
          <a:noFill/>
        </p:spPr>
        <p:txBody>
          <a:bodyPr wrap="square" rtlCol="0">
            <a:spAutoFit/>
          </a:bodyPr>
          <a:lstStyle/>
          <a:p>
            <a:r>
              <a:rPr lang="fr-FR" sz="1000" dirty="0"/>
              <a:t>Le module unittest de la bibliothèque standard de Python inclut le mécanisme des tests unitaires.</a:t>
            </a:r>
          </a:p>
          <a:p>
            <a:endParaRPr lang="fr-FR" sz="1000" dirty="0"/>
          </a:p>
          <a:p>
            <a:r>
              <a:rPr lang="fr-FR" sz="1000" dirty="0"/>
              <a:t>Voici la structure que vous rencontrerez le plus souvent :</a:t>
            </a:r>
          </a:p>
          <a:p>
            <a:endParaRPr lang="fr-FR" sz="1000" dirty="0"/>
          </a:p>
          <a:p>
            <a:pPr marL="628650" lvl="1" indent="-171450">
              <a:buFont typeface="Arial" panose="020B0604020202020204" pitchFamily="34" charset="0"/>
              <a:buChar char="•"/>
            </a:pPr>
            <a:r>
              <a:rPr lang="fr-FR" sz="1000" dirty="0"/>
              <a:t>    Une fonctionnalité codée grâce à un ensemble de fonctions, de classes, de modules, de packages et autre.</a:t>
            </a:r>
          </a:p>
          <a:p>
            <a:pPr marL="628650" lvl="1" indent="-171450">
              <a:buFont typeface="Arial" panose="020B0604020202020204" pitchFamily="34" charset="0"/>
              <a:buChar char="•"/>
            </a:pPr>
            <a:r>
              <a:rPr lang="fr-FR" sz="1000" dirty="0"/>
              <a:t>    Pour chaque fonctionnalité, un test qui vérifie que la fonctionnalité fait bien ce qu'on lui demande. Par exemple, que si une certaine fonction est appelée avec certains paramètres, elle retourne telle valeur.</a:t>
            </a:r>
          </a:p>
          <a:p>
            <a:endParaRPr lang="fr-FR" sz="1000" dirty="0"/>
          </a:p>
          <a:p>
            <a:r>
              <a:rPr lang="fr-FR" sz="1000" dirty="0"/>
              <a:t>Nous allons nous intéresser ici à ce second point dans la liste : comment tester une fonctionnalité.</a:t>
            </a:r>
          </a:p>
          <a:p>
            <a:endParaRPr lang="fr-FR" sz="1000" b="1" dirty="0"/>
          </a:p>
          <a:p>
            <a:r>
              <a:rPr lang="fr-FR" sz="1000" b="1" dirty="0"/>
              <a:t>Tester une fonctionnalité existante</a:t>
            </a:r>
          </a:p>
          <a:p>
            <a:endParaRPr lang="fr-FR" sz="1000" dirty="0"/>
          </a:p>
          <a:p>
            <a:r>
              <a:rPr lang="fr-FR" sz="1000" dirty="0"/>
              <a:t>Pour commencer, nous allons tester une fonctionnalité déjà existante, proposée dans l'un des modules de Python. Je vais reprendre les exemples de la documentation officielle qui sont assez faciles à comprendre.</a:t>
            </a:r>
          </a:p>
          <a:p>
            <a:endParaRPr lang="fr-FR" sz="1000" dirty="0"/>
          </a:p>
          <a:p>
            <a:r>
              <a:rPr lang="fr-FR" sz="1000" dirty="0"/>
              <a:t>Pour cet exemple, nous allons nous intéresser au module </a:t>
            </a:r>
            <a:r>
              <a:rPr lang="fr-FR" sz="1000" i="1" dirty="0"/>
              <a:t>random</a:t>
            </a:r>
            <a:r>
              <a:rPr lang="fr-FR" sz="1000" dirty="0"/>
              <a:t> que nous avons déjà utilisé. Nous allons chercher à tester le fonctionnement en particulier de trois fonctions :</a:t>
            </a:r>
          </a:p>
          <a:p>
            <a:endParaRPr lang="fr-FR" sz="1000" dirty="0"/>
          </a:p>
          <a:p>
            <a:pPr marL="171450" indent="-171450">
              <a:buFont typeface="Arial" panose="020B0604020202020204" pitchFamily="34" charset="0"/>
              <a:buChar char="•"/>
            </a:pPr>
            <a:r>
              <a:rPr lang="fr-FR" sz="1000" dirty="0"/>
              <a:t>    </a:t>
            </a:r>
            <a:r>
              <a:rPr lang="fr-FR" sz="1000" i="1" dirty="0"/>
              <a:t>random.choice</a:t>
            </a:r>
            <a:r>
              <a:rPr lang="fr-FR" sz="10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3460408"/>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random.choice(liste)</a:t>
            </a:r>
          </a:p>
          <a:p>
            <a:r>
              <a:rPr lang="fr-FR" sz="1000" dirty="0">
                <a:solidFill>
                  <a:schemeClr val="bg1"/>
                </a:solidFill>
              </a:rPr>
              <a:t>'renard'</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4089271"/>
            <a:ext cx="9902491" cy="246221"/>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random.shuffle</a:t>
            </a:r>
            <a:r>
              <a:rPr lang="fr-FR" sz="1000" dirty="0"/>
              <a:t>: cette fonction mélange une liste. La liste d'origine est modifiée.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410357"/>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5193108"/>
            <a:ext cx="9902491" cy="400110"/>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random.sample</a:t>
            </a:r>
            <a:r>
              <a:rPr lang="fr-FR" sz="10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5621916"/>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Tree>
    <p:extLst>
      <p:ext uri="{BB962C8B-B14F-4D97-AF65-F5344CB8AC3E}">
        <p14:creationId xmlns:p14="http://schemas.microsoft.com/office/powerpoint/2010/main" val="322051079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809003"/>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141671"/>
            <a:ext cx="9902491" cy="246221"/>
          </a:xfrm>
          <a:prstGeom prst="rect">
            <a:avLst/>
          </a:prstGeom>
          <a:noFill/>
        </p:spPr>
        <p:txBody>
          <a:bodyPr wrap="square" rtlCol="0">
            <a:spAutoFit/>
          </a:bodyPr>
          <a:lstStyle/>
          <a:p>
            <a:r>
              <a:rPr lang="fr-FR" sz="10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474339"/>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4" y="2381519"/>
            <a:ext cx="9902491" cy="1785104"/>
          </a:xfrm>
          <a:prstGeom prst="rect">
            <a:avLst/>
          </a:prstGeom>
          <a:noFill/>
        </p:spPr>
        <p:txBody>
          <a:bodyPr wrap="square" rtlCol="0">
            <a:spAutoFit/>
          </a:bodyPr>
          <a:lstStyle/>
          <a:p>
            <a:r>
              <a:rPr lang="fr-FR" sz="1000" dirty="0">
                <a:highlight>
                  <a:srgbClr val="C0C0C0"/>
                </a:highlight>
              </a:rPr>
              <a:t>L'appel à </a:t>
            </a:r>
            <a:r>
              <a:rPr lang="fr-FR" sz="1000" dirty="0" err="1">
                <a:highlight>
                  <a:srgbClr val="C0C0C0"/>
                </a:highlight>
              </a:rPr>
              <a:t>unittest.main</a:t>
            </a:r>
            <a:r>
              <a:rPr lang="fr-FR" sz="1000" dirty="0">
                <a:highlight>
                  <a:srgbClr val="C0C0C0"/>
                </a:highlight>
              </a:rPr>
              <a:t> ferme la console Python, soyez prévenu, ce n'est pas une erreur mais bien un comportement attendu.</a:t>
            </a:r>
          </a:p>
          <a:p>
            <a:endParaRPr lang="fr-FR" sz="1000" dirty="0">
              <a:highlight>
                <a:srgbClr val="C0C0C0"/>
              </a:highlight>
            </a:endParaRPr>
          </a:p>
          <a:p>
            <a:r>
              <a:rPr lang="fr-FR" sz="1000" dirty="0"/>
              <a:t>Le retour affiché se décompose en trois parties :</a:t>
            </a:r>
          </a:p>
          <a:p>
            <a:pPr marL="628650" lvl="1" indent="-171450">
              <a:buFont typeface="Arial" panose="020B0604020202020204" pitchFamily="34" charset="0"/>
              <a:buChar char="•"/>
            </a:pPr>
            <a:r>
              <a:rPr lang="fr-FR" sz="10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000" dirty="0"/>
              <a:t>    Ensuite se trouve une ligne récapitulative du nombre de tests exécutés ;</a:t>
            </a:r>
          </a:p>
          <a:p>
            <a:pPr marL="628650" lvl="1" indent="-171450">
              <a:buFont typeface="Arial" panose="020B0604020202020204" pitchFamily="34" charset="0"/>
              <a:buChar char="•"/>
            </a:pPr>
            <a:r>
              <a:rPr lang="fr-FR" sz="1000" dirty="0"/>
              <a:t>    Enfin, la dernière ligne récapitule le nombre de réussites ou échecs ou erreurs. Si tout va bien, cette dernière ligne devrait être simplement "OK".</a:t>
            </a:r>
          </a:p>
          <a:p>
            <a:endParaRPr lang="fr-FR" sz="1000" dirty="0"/>
          </a:p>
          <a:p>
            <a:r>
              <a:rPr lang="fr-FR" sz="1000" b="1" dirty="0"/>
              <a:t>Faisons échouer un test</a:t>
            </a:r>
          </a:p>
          <a:p>
            <a:endParaRPr lang="fr-FR" sz="1000" dirty="0"/>
          </a:p>
          <a:p>
            <a:r>
              <a:rPr lang="fr-FR" sz="10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4144587"/>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a:t>
            </a:r>
            <a:r>
              <a:rPr lang="fr-FR" sz="1000" dirty="0" err="1">
                <a:solidFill>
                  <a:schemeClr val="bg1"/>
                </a:solidFill>
              </a:rPr>
              <a:t>def</a:t>
            </a:r>
            <a:r>
              <a:rPr lang="fr-FR" sz="1000" dirty="0">
                <a:solidFill>
                  <a:schemeClr val="bg1"/>
                </a:solidFill>
              </a:rPr>
              <a:t>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015663"/>
          </a:xfrm>
          <a:prstGeom prst="rect">
            <a:avLst/>
          </a:prstGeom>
          <a:noFill/>
        </p:spPr>
        <p:txBody>
          <a:bodyPr wrap="square" rtlCol="0">
            <a:spAutoFit/>
          </a:bodyPr>
          <a:lstStyle/>
          <a:p>
            <a:r>
              <a:rPr lang="fr-FR" sz="10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000" dirty="0"/>
          </a:p>
          <a:p>
            <a:r>
              <a:rPr lang="fr-FR" sz="10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477328"/>
          </a:xfrm>
          <a:prstGeom prst="rect">
            <a:avLst/>
          </a:prstGeom>
          <a:noFill/>
        </p:spPr>
        <p:txBody>
          <a:bodyPr wrap="square" rtlCol="0">
            <a:spAutoFit/>
          </a:bodyPr>
          <a:lstStyle/>
          <a:p>
            <a:r>
              <a:rPr lang="fr-FR" sz="1000" b="1" dirty="0"/>
              <a:t>Test de la fonction</a:t>
            </a:r>
            <a:r>
              <a:rPr lang="fr-FR" sz="1000" b="1" i="1" dirty="0"/>
              <a:t> random.shuffle</a:t>
            </a:r>
          </a:p>
          <a:p>
            <a:endParaRPr lang="fr-FR" sz="1000" i="1" dirty="0"/>
          </a:p>
          <a:p>
            <a:r>
              <a:rPr lang="fr-FR" sz="1000" dirty="0"/>
              <a:t>Intéressons-nous maintenant à la fonction random.shuffle. Souvenez-vous, elle prend une liste en paramètre et mélange cette liste aléatoirement.</a:t>
            </a:r>
          </a:p>
          <a:p>
            <a:endParaRPr lang="fr-FR" sz="1000" dirty="0"/>
          </a:p>
          <a:p>
            <a:r>
              <a:rPr lang="fr-FR" sz="1000" dirty="0"/>
              <a:t>En vous inspirant du premier exemple, essayez d'écrire la méthode de test correspondante. Il vous faut réfléchir à comment vérifier qu'une liste, après avoir été mélangée, correspond à une liste d'éléments de 0 à 9.</a:t>
            </a:r>
          </a:p>
          <a:p>
            <a:endParaRPr lang="fr-FR" sz="1000" dirty="0"/>
          </a:p>
          <a:p>
            <a:r>
              <a:rPr lang="fr-FR" sz="1000" dirty="0"/>
              <a:t>Je vous conseille d'utiliser cette fois la méthode d'assertion </a:t>
            </a:r>
            <a:r>
              <a:rPr lang="fr-FR" sz="1000" i="1" dirty="0"/>
              <a:t>assertEqual</a:t>
            </a:r>
            <a:r>
              <a:rPr lang="fr-FR" sz="10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334577"/>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233982"/>
            <a:ext cx="9902491" cy="1015663"/>
          </a:xfrm>
          <a:prstGeom prst="rect">
            <a:avLst/>
          </a:prstGeom>
          <a:noFill/>
        </p:spPr>
        <p:txBody>
          <a:bodyPr wrap="square" rtlCol="0">
            <a:spAutoFit/>
          </a:bodyPr>
          <a:lstStyle/>
          <a:p>
            <a:r>
              <a:rPr lang="fr-FR" sz="1000" dirty="0"/>
              <a:t>Comme vous le voyez, on appelle la fonction random.shuffle avant de trier de nouveau notre liste. Une fois la liste triée de nouveau, elle devra être identique à notre liste d'origine (list(range(10))).</a:t>
            </a:r>
          </a:p>
          <a:p>
            <a:endParaRPr lang="fr-FR" sz="1000" dirty="0"/>
          </a:p>
          <a:p>
            <a:r>
              <a:rPr lang="fr-FR" sz="1000" dirty="0"/>
              <a:t>Ici, nous avons utilisé la méthode assertEqual qui sera sans doute celle que vous utiliserez le plus souvent. Nous verrons un peu plus loin une liste des méthodes d'assertion proposées par unittest.TestCase.</a:t>
            </a:r>
          </a:p>
          <a:p>
            <a:endParaRPr lang="fr-FR" sz="1000" b="1" dirty="0"/>
          </a:p>
        </p:txBody>
      </p:sp>
    </p:spTree>
    <p:extLst>
      <p:ext uri="{BB962C8B-B14F-4D97-AF65-F5344CB8AC3E}">
        <p14:creationId xmlns:p14="http://schemas.microsoft.com/office/powerpoint/2010/main" val="23974658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707886"/>
          </a:xfrm>
          <a:prstGeom prst="rect">
            <a:avLst/>
          </a:prstGeom>
          <a:noFill/>
        </p:spPr>
        <p:txBody>
          <a:bodyPr wrap="square" rtlCol="0">
            <a:spAutoFit/>
          </a:bodyPr>
          <a:lstStyle/>
          <a:p>
            <a:r>
              <a:rPr lang="fr-FR" sz="1000" b="1" dirty="0"/>
              <a:t>Test de la fonction random.sample</a:t>
            </a:r>
          </a:p>
          <a:p>
            <a:endParaRPr lang="fr-FR" sz="1000" b="1" dirty="0"/>
          </a:p>
          <a:p>
            <a:r>
              <a:rPr lang="fr-FR" sz="10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643895"/>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3507759"/>
            <a:ext cx="9902491" cy="553998"/>
          </a:xfrm>
          <a:prstGeom prst="rect">
            <a:avLst/>
          </a:prstGeom>
          <a:noFill/>
        </p:spPr>
        <p:txBody>
          <a:bodyPr wrap="square" rtlCol="0">
            <a:spAutoFit/>
          </a:bodyPr>
          <a:lstStyle/>
          <a:p>
            <a:r>
              <a:rPr lang="fr-FR" sz="1000" dirty="0"/>
              <a:t>Jusqu'ici ce n'est pas bien différent de ce que nous avons fait un peu plus haut.</a:t>
            </a:r>
          </a:p>
          <a:p>
            <a:endParaRPr lang="fr-FR" sz="1000" dirty="0"/>
          </a:p>
          <a:p>
            <a:r>
              <a:rPr lang="fr-FR" sz="10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176058"/>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452487"/>
            <a:ext cx="9902491" cy="553998"/>
          </a:xfrm>
          <a:prstGeom prst="rect">
            <a:avLst/>
          </a:prstGeom>
          <a:noFill/>
        </p:spPr>
        <p:txBody>
          <a:bodyPr wrap="square" rtlCol="0">
            <a:spAutoFit/>
          </a:bodyPr>
          <a:lstStyle/>
          <a:p>
            <a:r>
              <a:rPr lang="en-US" sz="1000" dirty="0"/>
              <a:t>Citation : PEP 20</a:t>
            </a:r>
          </a:p>
          <a:p>
            <a:endParaRPr lang="en-US" sz="1000" dirty="0"/>
          </a:p>
          <a:p>
            <a:r>
              <a:rPr lang="en-US" sz="1000" dirty="0"/>
              <a:t>    Errors should never pass silently.</a:t>
            </a:r>
            <a:endParaRPr lang="fr-FR" sz="1000" dirty="0"/>
          </a:p>
        </p:txBody>
      </p:sp>
    </p:spTree>
    <p:extLst>
      <p:ext uri="{BB962C8B-B14F-4D97-AF65-F5344CB8AC3E}">
        <p14:creationId xmlns:p14="http://schemas.microsoft.com/office/powerpoint/2010/main" val="335665406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588832"/>
            <a:ext cx="9902491" cy="246221"/>
          </a:xfrm>
          <a:prstGeom prst="rect">
            <a:avLst/>
          </a:prstGeom>
          <a:noFill/>
        </p:spPr>
        <p:txBody>
          <a:bodyPr wrap="square" rtlCol="0">
            <a:spAutoFit/>
          </a:bodyPr>
          <a:lstStyle/>
          <a:p>
            <a:r>
              <a:rPr lang="fr-FR" sz="10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873382"/>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043207"/>
            <a:ext cx="9902491" cy="1631216"/>
          </a:xfrm>
          <a:prstGeom prst="rect">
            <a:avLst/>
          </a:prstGeom>
          <a:noFill/>
        </p:spPr>
        <p:txBody>
          <a:bodyPr wrap="square" rtlCol="0">
            <a:spAutoFit/>
          </a:bodyPr>
          <a:lstStyle/>
          <a:p>
            <a:r>
              <a:rPr lang="fr-FR" sz="1000" dirty="0"/>
              <a:t>La dernière ligne mérite quelques explications. On utilise encore une méthode d'assertion </a:t>
            </a:r>
            <a:r>
              <a:rPr lang="fr-FR" sz="1000" i="1" dirty="0" err="1"/>
              <a:t>assert</a:t>
            </a:r>
            <a:r>
              <a:rPr lang="fr-FR" sz="1000" dirty="0"/>
              <a:t>* (cette fois, </a:t>
            </a:r>
            <a:r>
              <a:rPr lang="fr-FR" sz="1000" i="1" dirty="0"/>
              <a:t>assertRaises</a:t>
            </a:r>
            <a:r>
              <a:rPr lang="fr-FR" sz="1000" dirty="0"/>
              <a:t>).</a:t>
            </a:r>
          </a:p>
          <a:p>
            <a:endParaRPr lang="fr-FR" sz="1000" dirty="0"/>
          </a:p>
          <a:p>
            <a:r>
              <a:rPr lang="fr-FR" sz="1000" dirty="0"/>
              <a:t>On peut utiliser cette méthode de deux façons :</a:t>
            </a:r>
          </a:p>
          <a:p>
            <a:pPr marL="628650" lvl="1" indent="-171450">
              <a:buFont typeface="Arial" panose="020B0604020202020204" pitchFamily="34" charset="0"/>
              <a:buChar char="•"/>
            </a:pPr>
            <a:r>
              <a:rPr lang="fr-FR" sz="10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000" dirty="0"/>
              <a:t>    Soit en utilisant un context manager (gestionnaire de contexte) qui rend le code plus facile à lire.</a:t>
            </a:r>
          </a:p>
          <a:p>
            <a:pPr marL="628650" lvl="1" indent="-171450">
              <a:buFont typeface="Arial" panose="020B0604020202020204" pitchFamily="34" charset="0"/>
              <a:buChar char="•"/>
            </a:pPr>
            <a:endParaRPr lang="fr-FR" sz="1000" dirty="0"/>
          </a:p>
          <a:p>
            <a:r>
              <a:rPr lang="fr-FR" sz="1000" dirty="0"/>
              <a:t>Nous avons vu un </a:t>
            </a:r>
            <a:r>
              <a:rPr lang="fr-FR" sz="1000" b="1" dirty="0"/>
              <a:t>context manager</a:t>
            </a:r>
            <a:r>
              <a:rPr lang="fr-FR" sz="1000" dirty="0"/>
              <a:t> au moment des fichiers. Rappelez-vous, c'est le bloc d'instructions qui commence par le mot clé with.</a:t>
            </a:r>
          </a:p>
          <a:p>
            <a:endParaRPr lang="fr-FR" sz="1000" dirty="0"/>
          </a:p>
          <a:p>
            <a:r>
              <a:rPr lang="fr-FR" sz="1000" dirty="0"/>
              <a:t>Voyons comment écrire notre test avec un </a:t>
            </a:r>
            <a:r>
              <a:rPr lang="fr-FR" sz="1000" b="1" dirty="0"/>
              <a:t>context manager</a:t>
            </a:r>
            <a:r>
              <a:rPr lang="fr-FR" sz="1000" dirty="0"/>
              <a:t>.</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611230"/>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304983911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1938992"/>
          </a:xfrm>
          <a:prstGeom prst="rect">
            <a:avLst/>
          </a:prstGeom>
          <a:noFill/>
        </p:spPr>
        <p:txBody>
          <a:bodyPr wrap="square" rtlCol="0">
            <a:spAutoFit/>
          </a:bodyPr>
          <a:lstStyle/>
          <a:p>
            <a:r>
              <a:rPr lang="fr-FR" sz="1000" dirty="0"/>
              <a:t>Comme vous le voyez, cette seconde syntaxe est plus lisible :</a:t>
            </a:r>
          </a:p>
          <a:p>
            <a:endParaRPr lang="fr-FR" sz="1000" dirty="0"/>
          </a:p>
          <a:p>
            <a:pPr marL="685800" lvl="1" indent="-228600">
              <a:buFont typeface="+mj-lt"/>
              <a:buAutoNum type="arabicPeriod"/>
            </a:pPr>
            <a:r>
              <a:rPr lang="fr-FR" sz="10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000" dirty="0"/>
              <a:t>    À l'intérieur de notre bloc se trouve la ligne qui doit lever l'exception ValueError. Si le bloc dans le context manager lève bien l'exception, alors le test passe. Sinon il ne passe pas.</a:t>
            </a:r>
          </a:p>
          <a:p>
            <a:endParaRPr lang="fr-FR" sz="1000" dirty="0"/>
          </a:p>
          <a:p>
            <a:r>
              <a:rPr lang="fr-FR" sz="1000" dirty="0"/>
              <a:t>Cette seconde syntaxe est plus lisible, à mon sens, mais je vous montre les deux car vous pourriez trouver la première au cours de vos lectures d'autres codes.</a:t>
            </a:r>
          </a:p>
          <a:p>
            <a:endParaRPr lang="fr-FR" sz="1000" dirty="0"/>
          </a:p>
          <a:p>
            <a:r>
              <a:rPr lang="fr-FR" sz="1000" b="1" dirty="0"/>
              <a:t>Initialisation des tests</a:t>
            </a:r>
          </a:p>
          <a:p>
            <a:endParaRPr lang="fr-FR" sz="1000" dirty="0"/>
          </a:p>
          <a:p>
            <a:r>
              <a:rPr lang="fr-FR" sz="10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528982"/>
            <a:ext cx="9902491" cy="553998"/>
          </a:xfrm>
          <a:prstGeom prst="rect">
            <a:avLst/>
          </a:prstGeom>
          <a:noFill/>
        </p:spPr>
        <p:txBody>
          <a:bodyPr wrap="square" rtlCol="0">
            <a:spAutoFit/>
          </a:bodyPr>
          <a:lstStyle/>
          <a:p>
            <a:r>
              <a:rPr lang="fr-FR" sz="1000" dirty="0"/>
              <a:t>Il existe un moyen pour éviter de répéter cette ligne à chaque fois. Nos méthodes de test partagent un point commun : elles sont définies dans la même classe. Autant en profiter.</a:t>
            </a:r>
          </a:p>
          <a:p>
            <a:r>
              <a:rPr lang="fr-FR" sz="1000" dirty="0"/>
              <a:t>unittest.TestCase nous propose une méthode qui est appelée avant chaque méthode de test. Il serait mieux que la création de notre liste (de 0 à 9) se trouve dans cette méthode.</a:t>
            </a:r>
          </a:p>
          <a:p>
            <a:r>
              <a:rPr lang="fr-FR" sz="10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082980"/>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013599"/>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8" y="5283308"/>
            <a:ext cx="9902491" cy="246221"/>
          </a:xfrm>
          <a:prstGeom prst="rect">
            <a:avLst/>
          </a:prstGeom>
          <a:noFill/>
        </p:spPr>
        <p:txBody>
          <a:bodyPr wrap="square" rtlCol="0">
            <a:spAutoFit/>
          </a:bodyPr>
          <a:lstStyle/>
          <a:p>
            <a:r>
              <a:rPr lang="fr-FR" sz="10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769441"/>
          </a:xfrm>
          <a:prstGeom prst="rect">
            <a:avLst/>
          </a:prstGeom>
          <a:noFill/>
        </p:spPr>
        <p:txBody>
          <a:bodyPr wrap="square" rtlCol="0">
            <a:spAutoFit/>
          </a:bodyPr>
          <a:lstStyle/>
          <a:p>
            <a:r>
              <a:rPr lang="fr-FR" sz="1100"/>
              <a:t>Au lieu de créer la liste, on utilise l'attribut d'instance créé dans la méthode setUp. Il existe également une méthode tearDown qui est appelée après chaque test.</a:t>
            </a:r>
          </a:p>
          <a:p>
            <a:r>
              <a:rPr lang="fr-FR" sz="1100"/>
              <a:t>Récapitulatif complet du code de test</a:t>
            </a:r>
          </a:p>
          <a:p>
            <a:endParaRPr lang="fr-FR" sz="1100"/>
          </a:p>
          <a:p>
            <a:r>
              <a:rPr lang="fr-FR" sz="1100"/>
              <a:t>Voici le code complet de notre test case et de nos trois méthodes de test.</a:t>
            </a:r>
            <a:endParaRPr lang="fr-FR" sz="1100" dirty="0"/>
          </a:p>
        </p:txBody>
      </p:sp>
    </p:spTree>
    <p:extLst>
      <p:ext uri="{BB962C8B-B14F-4D97-AF65-F5344CB8AC3E}">
        <p14:creationId xmlns:p14="http://schemas.microsoft.com/office/powerpoint/2010/main" val="422516148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30887"/>
          </a:xfrm>
          <a:prstGeom prst="rect">
            <a:avLst/>
          </a:prstGeom>
          <a:noFill/>
        </p:spPr>
        <p:txBody>
          <a:bodyPr wrap="square" rtlCol="0">
            <a:spAutoFit/>
          </a:bodyPr>
          <a:lstStyle/>
          <a:p>
            <a:r>
              <a:rPr lang="fr-FR" sz="11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00164"/>
          </a:xfrm>
          <a:prstGeom prst="rect">
            <a:avLst/>
          </a:prstGeom>
          <a:noFill/>
        </p:spPr>
        <p:txBody>
          <a:bodyPr wrap="square" rtlCol="0">
            <a:spAutoFit/>
          </a:bodyPr>
          <a:lstStyle/>
          <a:p>
            <a:r>
              <a:rPr lang="fr-FR" sz="1100" b="1" dirty="0"/>
              <a:t>Les principales méthodes d'assertion</a:t>
            </a:r>
          </a:p>
          <a:p>
            <a:endParaRPr lang="fr-FR" sz="1100" dirty="0"/>
          </a:p>
          <a:p>
            <a:r>
              <a:rPr lang="fr-FR" sz="11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42237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553998"/>
          </a:xfrm>
          <a:prstGeom prst="rect">
            <a:avLst/>
          </a:prstGeom>
          <a:noFill/>
        </p:spPr>
        <p:txBody>
          <a:bodyPr wrap="square" rtlCol="0">
            <a:spAutoFit/>
          </a:bodyPr>
          <a:lstStyle/>
          <a:p>
            <a:r>
              <a:rPr lang="fr-FR" sz="1000" dirty="0"/>
              <a:t>Pour une liste complète, consultez la </a:t>
            </a:r>
            <a:r>
              <a:rPr lang="fr-FR" sz="1000" dirty="0">
                <a:hlinkClick r:id="rId3"/>
              </a:rPr>
              <a:t>documentation officielle du module unittest</a:t>
            </a:r>
            <a:r>
              <a:rPr lang="fr-FR" sz="1000" dirty="0"/>
              <a:t>.</a:t>
            </a:r>
          </a:p>
          <a:p>
            <a:endParaRPr lang="fr-FR" sz="1000" dirty="0"/>
          </a:p>
          <a:p>
            <a:r>
              <a:rPr lang="fr-FR" sz="10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1446550"/>
          </a:xfrm>
          <a:prstGeom prst="rect">
            <a:avLst/>
          </a:prstGeom>
          <a:noFill/>
        </p:spPr>
        <p:txBody>
          <a:bodyPr wrap="square" rtlCol="0">
            <a:spAutoFit/>
          </a:bodyPr>
          <a:lstStyle/>
          <a:p>
            <a:r>
              <a:rPr lang="fr-FR" sz="1100" dirty="0"/>
              <a:t>Lancer les tests avec </a:t>
            </a:r>
            <a:r>
              <a:rPr lang="fr-FR" sz="1100" i="1" dirty="0"/>
              <a:t>unittest.main() </a:t>
            </a:r>
            <a:r>
              <a:rPr lang="fr-FR" sz="1100" dirty="0"/>
              <a:t>peut s'avérer pratique, mais généralement on fera appel à la découverte automatique des tests. Cette fonctionnalité permet de rechercher tous les tests unitaires contenus dans un package et de les exécuter.</a:t>
            </a:r>
          </a:p>
          <a:p>
            <a:r>
              <a:rPr lang="fr-FR" sz="1100" dirty="0"/>
              <a:t>Lancement de tests unitaires depuis un répertoire</a:t>
            </a:r>
          </a:p>
          <a:p>
            <a:endParaRPr lang="fr-FR" sz="1100" dirty="0"/>
          </a:p>
          <a:p>
            <a:r>
              <a:rPr lang="fr-FR" sz="1100" dirty="0"/>
              <a:t>Pour commencer, nous allons essayer de lancer les tests unitaires que nous avons créés auparavant depuis un répertoire.</a:t>
            </a:r>
          </a:p>
          <a:p>
            <a:r>
              <a:rPr lang="fr-FR" sz="1100" dirty="0"/>
              <a:t>    Créez un répertoire où vous mettez généralement votre code Python. Pour moi, ce répertoire s'appelle </a:t>
            </a:r>
            <a:r>
              <a:rPr lang="fr-FR" sz="1100" dirty="0" err="1"/>
              <a:t>pytest</a:t>
            </a:r>
            <a:r>
              <a:rPr lang="fr-FR" sz="1100" dirty="0"/>
              <a:t> et se trouve dans Mes Documents ;</a:t>
            </a:r>
          </a:p>
          <a:p>
            <a:r>
              <a:rPr lang="fr-FR" sz="1100" dirty="0"/>
              <a:t>    Ouvrez la console. Sous Windows, cliquez sur Exécuter... dans le menu démarrer (ou tapez Windows + R) et entrez cmd ;</a:t>
            </a:r>
          </a:p>
          <a:p>
            <a:r>
              <a:rPr lang="fr-FR" sz="11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212537"/>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30887"/>
          </a:xfrm>
          <a:prstGeom prst="rect">
            <a:avLst/>
          </a:prstGeom>
          <a:noFill/>
        </p:spPr>
        <p:txBody>
          <a:bodyPr wrap="square" rtlCol="0">
            <a:spAutoFit/>
          </a:bodyPr>
          <a:lstStyle/>
          <a:p>
            <a:r>
              <a:rPr lang="fr-FR" sz="1100" dirty="0"/>
              <a:t>Sauvegardez ce fichier et revenez dans la console.</a:t>
            </a:r>
          </a:p>
          <a:p>
            <a:r>
              <a:rPr lang="fr-FR" sz="11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61610"/>
          </a:xfrm>
          <a:prstGeom prst="rect">
            <a:avLst/>
          </a:prstGeom>
          <a:noFill/>
        </p:spPr>
        <p:txBody>
          <a:bodyPr wrap="square" rtlCol="0">
            <a:spAutoFit/>
          </a:bodyPr>
          <a:lstStyle/>
          <a:p>
            <a:r>
              <a:rPr lang="fr-FR" sz="11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54004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429997"/>
            <a:ext cx="11649077" cy="1107996"/>
          </a:xfrm>
          <a:prstGeom prst="rect">
            <a:avLst/>
          </a:prstGeom>
          <a:noFill/>
        </p:spPr>
        <p:txBody>
          <a:bodyPr wrap="square" rtlCol="0">
            <a:spAutoFit/>
          </a:bodyPr>
          <a:lstStyle/>
          <a:p>
            <a:r>
              <a:rPr lang="fr-FR" sz="11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100" dirty="0"/>
          </a:p>
          <a:p>
            <a:pPr marL="228600" indent="-228600">
              <a:buFont typeface="+mj-lt"/>
              <a:buAutoNum type="arabicPeriod"/>
            </a:pPr>
            <a:r>
              <a:rPr lang="fr-FR" sz="1100" dirty="0"/>
              <a:t>    test_random est le nom du module (le nom du fichier sans l'extension) ;</a:t>
            </a:r>
          </a:p>
          <a:p>
            <a:pPr marL="228600" indent="-228600">
              <a:buFont typeface="+mj-lt"/>
              <a:buAutoNum type="arabicPeriod"/>
            </a:pPr>
            <a:r>
              <a:rPr lang="fr-FR" sz="1100" dirty="0"/>
              <a:t>    RandomTest est le nom de la classe dans notre module ;</a:t>
            </a:r>
          </a:p>
          <a:p>
            <a:pPr marL="228600" indent="-228600">
              <a:buFont typeface="+mj-lt"/>
              <a:buAutoNum type="arabicPeriod"/>
            </a:pPr>
            <a:r>
              <a:rPr lang="fr-FR" sz="11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563255"/>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610463"/>
            <a:ext cx="11649077" cy="1446550"/>
          </a:xfrm>
          <a:prstGeom prst="rect">
            <a:avLst/>
          </a:prstGeom>
          <a:noFill/>
        </p:spPr>
        <p:txBody>
          <a:bodyPr wrap="square" rtlCol="0">
            <a:spAutoFit/>
          </a:bodyPr>
          <a:lstStyle/>
          <a:p>
            <a:r>
              <a:rPr lang="fr-FR" sz="1100" dirty="0"/>
              <a:t>Vos tests unitaires doivent être indépendants, c'est-à-dire qu'on peut les exécuter tout seul (comme on vient de le faire) ou en groupe (comme on l'a fait plus tôt). En bref, ils ne doivent pas dépendre d'autres tests pour s'exécuter.</a:t>
            </a:r>
          </a:p>
          <a:p>
            <a:endParaRPr lang="fr-FR" sz="1100" dirty="0"/>
          </a:p>
          <a:p>
            <a:r>
              <a:rPr lang="fr-FR" sz="1100" b="1" dirty="0"/>
              <a:t>Structure d'un projet avec ses tests</a:t>
            </a:r>
          </a:p>
          <a:p>
            <a:endParaRPr lang="fr-FR" sz="1100" dirty="0"/>
          </a:p>
          <a:p>
            <a:r>
              <a:rPr lang="fr-FR" sz="1100" dirty="0"/>
              <a:t>Nous allons ici regarder un projet de taille respectable, CherryPy, qui propose un framework léger pour créer un serveur web. Je vous conseille d'ailleurs de jeter un </a:t>
            </a:r>
            <a:r>
              <a:rPr lang="fr-FR" sz="1100" dirty="0" err="1"/>
              <a:t>oeil</a:t>
            </a:r>
            <a:r>
              <a:rPr lang="fr-FR" sz="1100" dirty="0"/>
              <a:t> à ce projet si vous avez le temps.</a:t>
            </a:r>
          </a:p>
          <a:p>
            <a:endParaRPr lang="fr-FR" sz="1100" dirty="0"/>
          </a:p>
          <a:p>
            <a:r>
              <a:rPr lang="fr-FR" sz="1100" dirty="0"/>
              <a:t>Si vous téléchargez et décompressez les sources, vous verrez un dossier </a:t>
            </a:r>
            <a:r>
              <a:rPr lang="fr-FR" sz="1100" dirty="0" err="1"/>
              <a:t>cherrypy</a:t>
            </a:r>
            <a:r>
              <a:rPr lang="fr-FR" sz="1100" dirty="0"/>
              <a:t>-version. </a:t>
            </a:r>
          </a:p>
        </p:txBody>
      </p:sp>
    </p:spTree>
    <p:extLst>
      <p:ext uri="{BB962C8B-B14F-4D97-AF65-F5344CB8AC3E}">
        <p14:creationId xmlns:p14="http://schemas.microsoft.com/office/powerpoint/2010/main" val="388167657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123658"/>
          </a:xfrm>
          <a:prstGeom prst="rect">
            <a:avLst/>
          </a:prstGeom>
          <a:noFill/>
        </p:spPr>
        <p:txBody>
          <a:bodyPr wrap="square" rtlCol="0">
            <a:spAutoFit/>
          </a:bodyPr>
          <a:lstStyle/>
          <a:p>
            <a:r>
              <a:rPr lang="fr-FR" sz="1100" dirty="0"/>
              <a:t>Il peut être nécessaire d'installer le package au préalable (exécutez la commande </a:t>
            </a:r>
            <a:r>
              <a:rPr lang="fr-FR" sz="1100" i="1" dirty="0"/>
              <a:t>python setup.py </a:t>
            </a:r>
            <a:r>
              <a:rPr lang="fr-FR" sz="1100" i="1" dirty="0" err="1"/>
              <a:t>install</a:t>
            </a:r>
            <a:r>
              <a:rPr lang="fr-FR" sz="1100" i="1" dirty="0"/>
              <a:t> </a:t>
            </a:r>
            <a:r>
              <a:rPr lang="fr-FR" sz="1100" dirty="0"/>
              <a:t>pour ce faire).</a:t>
            </a:r>
          </a:p>
          <a:p>
            <a:endParaRPr lang="fr-FR" sz="1100" dirty="0"/>
          </a:p>
          <a:p>
            <a:r>
              <a:rPr lang="fr-FR" sz="11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100" dirty="0"/>
          </a:p>
          <a:p>
            <a:r>
              <a:rPr lang="fr-FR" sz="1100" dirty="0"/>
              <a:t>Je ne rentrerai pas dans le détail ici, mais ce qu'il faut comprendre, c'est que la commande </a:t>
            </a:r>
            <a:r>
              <a:rPr lang="fr-FR" sz="1100" i="1" dirty="0"/>
              <a:t>python -m unittest </a:t>
            </a:r>
            <a:r>
              <a:rPr lang="fr-FR" sz="1100" dirty="0"/>
              <a:t>explore récursivement les packages et modules à la recherche de tests. Tous les packages sont explorés, mais les modules (comme les méthodes de test) doivent commencer par test.</a:t>
            </a:r>
          </a:p>
          <a:p>
            <a:endParaRPr lang="fr-FR" sz="1100" dirty="0"/>
          </a:p>
          <a:p>
            <a:r>
              <a:rPr lang="fr-FR" sz="11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100" dirty="0"/>
          </a:p>
          <a:p>
            <a:r>
              <a:rPr lang="fr-FR" sz="1100" dirty="0"/>
              <a:t>Voilà pour ce tour d'horizon des tests unitaires. Là encore, si vous voulez en apprendre plus, rendez-vous sur </a:t>
            </a:r>
            <a:r>
              <a:rPr lang="fr-FR" sz="1100" dirty="0">
                <a:hlinkClick r:id="rId2"/>
              </a:rPr>
              <a:t>la documentation officielle du module unittest</a:t>
            </a:r>
            <a:r>
              <a:rPr lang="fr-FR" sz="1100" dirty="0"/>
              <a:t>.</a:t>
            </a:r>
          </a:p>
        </p:txBody>
      </p:sp>
    </p:spTree>
    <p:extLst>
      <p:ext uri="{BB962C8B-B14F-4D97-AF65-F5344CB8AC3E}">
        <p14:creationId xmlns:p14="http://schemas.microsoft.com/office/powerpoint/2010/main" val="254819108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file=sys.stdout):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14293</TotalTime>
  <Words>72607</Words>
  <Application>Microsoft Office PowerPoint</Application>
  <PresentationFormat>Grand écran</PresentationFormat>
  <Paragraphs>7252</Paragraphs>
  <Slides>337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337</vt:i4>
      </vt:variant>
    </vt:vector>
  </HeadingPairs>
  <TitlesOfParts>
    <vt:vector size="34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Les sockets</vt:lpstr>
      <vt:lpstr>Les sockets</vt:lpstr>
      <vt:lpstr>Les sockets</vt:lpstr>
      <vt:lpstr>Les sockets</vt:lpstr>
      <vt:lpstr>Le serveur</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201</cp:revision>
  <dcterms:created xsi:type="dcterms:W3CDTF">2020-04-09T17:09:33Z</dcterms:created>
  <dcterms:modified xsi:type="dcterms:W3CDTF">2020-04-20T12:46:13Z</dcterms:modified>
</cp:coreProperties>
</file>