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7"/>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262" r:id="rId14"/>
    <p:sldId id="368" r:id="rId15"/>
    <p:sldId id="263" r:id="rId16"/>
    <p:sldId id="304" r:id="rId17"/>
    <p:sldId id="305" r:id="rId18"/>
    <p:sldId id="306" r:id="rId19"/>
    <p:sldId id="307" r:id="rId20"/>
    <p:sldId id="308" r:id="rId21"/>
    <p:sldId id="369" r:id="rId22"/>
    <p:sldId id="310" r:id="rId23"/>
    <p:sldId id="311" r:id="rId24"/>
    <p:sldId id="312" r:id="rId25"/>
    <p:sldId id="313" r:id="rId26"/>
    <p:sldId id="371" r:id="rId27"/>
    <p:sldId id="314" r:id="rId28"/>
    <p:sldId id="315" r:id="rId29"/>
    <p:sldId id="316" r:id="rId30"/>
    <p:sldId id="317" r:id="rId31"/>
    <p:sldId id="318" r:id="rId32"/>
    <p:sldId id="319" r:id="rId33"/>
    <p:sldId id="320" r:id="rId34"/>
    <p:sldId id="321" r:id="rId35"/>
    <p:sldId id="322" r:id="rId36"/>
    <p:sldId id="370" r:id="rId37"/>
    <p:sldId id="323" r:id="rId38"/>
    <p:sldId id="324" r:id="rId39"/>
    <p:sldId id="325" r:id="rId40"/>
    <p:sldId id="372" r:id="rId41"/>
    <p:sldId id="326" r:id="rId42"/>
    <p:sldId id="327" r:id="rId43"/>
    <p:sldId id="328" r:id="rId44"/>
    <p:sldId id="329" r:id="rId45"/>
    <p:sldId id="330" r:id="rId46"/>
    <p:sldId id="331" r:id="rId47"/>
    <p:sldId id="332" r:id="rId48"/>
    <p:sldId id="333" r:id="rId49"/>
    <p:sldId id="334" r:id="rId50"/>
    <p:sldId id="373" r:id="rId51"/>
    <p:sldId id="335" r:id="rId52"/>
    <p:sldId id="336" r:id="rId53"/>
    <p:sldId id="337" r:id="rId54"/>
    <p:sldId id="338" r:id="rId55"/>
    <p:sldId id="339" r:id="rId56"/>
    <p:sldId id="340" r:id="rId57"/>
    <p:sldId id="341" r:id="rId58"/>
    <p:sldId id="342" r:id="rId59"/>
    <p:sldId id="344" r:id="rId60"/>
    <p:sldId id="345" r:id="rId61"/>
    <p:sldId id="346" r:id="rId62"/>
    <p:sldId id="347" r:id="rId63"/>
    <p:sldId id="348" r:id="rId64"/>
    <p:sldId id="349" r:id="rId65"/>
    <p:sldId id="350" r:id="rId66"/>
    <p:sldId id="351" r:id="rId67"/>
    <p:sldId id="352" r:id="rId68"/>
    <p:sldId id="353" r:id="rId69"/>
    <p:sldId id="354" r:id="rId70"/>
    <p:sldId id="374" r:id="rId71"/>
    <p:sldId id="355" r:id="rId72"/>
    <p:sldId id="356" r:id="rId73"/>
    <p:sldId id="357" r:id="rId74"/>
    <p:sldId id="358" r:id="rId75"/>
    <p:sldId id="359" r:id="rId76"/>
    <p:sldId id="360" r:id="rId77"/>
    <p:sldId id="361" r:id="rId78"/>
    <p:sldId id="362" r:id="rId79"/>
    <p:sldId id="363" r:id="rId80"/>
    <p:sldId id="365" r:id="rId81"/>
    <p:sldId id="366" r:id="rId82"/>
    <p:sldId id="377" r:id="rId83"/>
    <p:sldId id="375" r:id="rId84"/>
    <p:sldId id="376"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0" r:id="rId98"/>
    <p:sldId id="391" r:id="rId99"/>
    <p:sldId id="392" r:id="rId100"/>
    <p:sldId id="393" r:id="rId101"/>
    <p:sldId id="394" r:id="rId102"/>
    <p:sldId id="395" r:id="rId103"/>
    <p:sldId id="396" r:id="rId104"/>
    <p:sldId id="397" r:id="rId105"/>
    <p:sldId id="398" r:id="rId106"/>
    <p:sldId id="399" r:id="rId107"/>
    <p:sldId id="400" r:id="rId108"/>
    <p:sldId id="403" r:id="rId109"/>
    <p:sldId id="401" r:id="rId110"/>
    <p:sldId id="402" r:id="rId111"/>
    <p:sldId id="404" r:id="rId112"/>
    <p:sldId id="405" r:id="rId113"/>
    <p:sldId id="406" r:id="rId114"/>
    <p:sldId id="407" r:id="rId115"/>
    <p:sldId id="408" r:id="rId116"/>
    <p:sldId id="409" r:id="rId117"/>
    <p:sldId id="410" r:id="rId118"/>
    <p:sldId id="411" r:id="rId119"/>
    <p:sldId id="412" r:id="rId120"/>
    <p:sldId id="413" r:id="rId121"/>
    <p:sldId id="414" r:id="rId122"/>
    <p:sldId id="416" r:id="rId123"/>
    <p:sldId id="417" r:id="rId124"/>
    <p:sldId id="418" r:id="rId125"/>
    <p:sldId id="419" r:id="rId126"/>
    <p:sldId id="420" r:id="rId127"/>
    <p:sldId id="421" r:id="rId128"/>
    <p:sldId id="422" r:id="rId129"/>
    <p:sldId id="423" r:id="rId130"/>
    <p:sldId id="424" r:id="rId131"/>
    <p:sldId id="425" r:id="rId132"/>
    <p:sldId id="426" r:id="rId133"/>
    <p:sldId id="427" r:id="rId134"/>
    <p:sldId id="428" r:id="rId135"/>
    <p:sldId id="429" r:id="rId136"/>
    <p:sldId id="430" r:id="rId137"/>
    <p:sldId id="431" r:id="rId138"/>
    <p:sldId id="432" r:id="rId139"/>
    <p:sldId id="433" r:id="rId140"/>
    <p:sldId id="434" r:id="rId141"/>
    <p:sldId id="435" r:id="rId142"/>
    <p:sldId id="436" r:id="rId143"/>
    <p:sldId id="437" r:id="rId144"/>
    <p:sldId id="438" r:id="rId145"/>
    <p:sldId id="439" r:id="rId146"/>
    <p:sldId id="440" r:id="rId147"/>
    <p:sldId id="441" r:id="rId148"/>
    <p:sldId id="442" r:id="rId149"/>
    <p:sldId id="443" r:id="rId150"/>
    <p:sldId id="444" r:id="rId151"/>
    <p:sldId id="445" r:id="rId152"/>
    <p:sldId id="446" r:id="rId153"/>
    <p:sldId id="447" r:id="rId154"/>
    <p:sldId id="448" r:id="rId155"/>
    <p:sldId id="449" r:id="rId156"/>
    <p:sldId id="450" r:id="rId157"/>
    <p:sldId id="451" r:id="rId158"/>
    <p:sldId id="452" r:id="rId159"/>
    <p:sldId id="453" r:id="rId160"/>
    <p:sldId id="454" r:id="rId161"/>
    <p:sldId id="455" r:id="rId162"/>
    <p:sldId id="456" r:id="rId163"/>
    <p:sldId id="457" r:id="rId164"/>
    <p:sldId id="458" r:id="rId165"/>
    <p:sldId id="459" r:id="rId166"/>
    <p:sldId id="460" r:id="rId167"/>
    <p:sldId id="461" r:id="rId168"/>
    <p:sldId id="463" r:id="rId169"/>
    <p:sldId id="462" r:id="rId170"/>
    <p:sldId id="464" r:id="rId171"/>
    <p:sldId id="465" r:id="rId172"/>
    <p:sldId id="466" r:id="rId173"/>
    <p:sldId id="467" r:id="rId174"/>
    <p:sldId id="468" r:id="rId175"/>
    <p:sldId id="469" r:id="rId176"/>
    <p:sldId id="470" r:id="rId177"/>
    <p:sldId id="471" r:id="rId178"/>
    <p:sldId id="472" r:id="rId179"/>
    <p:sldId id="473" r:id="rId180"/>
    <p:sldId id="474" r:id="rId181"/>
    <p:sldId id="475" r:id="rId182"/>
    <p:sldId id="477" r:id="rId183"/>
    <p:sldId id="476" r:id="rId184"/>
    <p:sldId id="478" r:id="rId185"/>
    <p:sldId id="480" r:id="rId186"/>
    <p:sldId id="481" r:id="rId187"/>
    <p:sldId id="482" r:id="rId188"/>
    <p:sldId id="483" r:id="rId189"/>
    <p:sldId id="484" r:id="rId190"/>
    <p:sldId id="485" r:id="rId191"/>
    <p:sldId id="486" r:id="rId192"/>
    <p:sldId id="487" r:id="rId193"/>
    <p:sldId id="488" r:id="rId194"/>
    <p:sldId id="489" r:id="rId195"/>
    <p:sldId id="490" r:id="rId196"/>
    <p:sldId id="491" r:id="rId197"/>
    <p:sldId id="492" r:id="rId198"/>
    <p:sldId id="493" r:id="rId199"/>
    <p:sldId id="494" r:id="rId200"/>
    <p:sldId id="495" r:id="rId201"/>
    <p:sldId id="496" r:id="rId202"/>
    <p:sldId id="497" r:id="rId203"/>
    <p:sldId id="498" r:id="rId204"/>
    <p:sldId id="499" r:id="rId205"/>
    <p:sldId id="500" r:id="rId20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1" d="100"/>
          <a:sy n="101" d="100"/>
        </p:scale>
        <p:origin x="11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09/04/2020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09/04/2020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09/04/2020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print_a():</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a:solidFill>
                  <a:schemeClr val="bg1"/>
                </a:solidFill>
              </a:rPr>
              <a:t>print_a()</a:t>
            </a:r>
          </a:p>
          <a:p>
            <a:r>
              <a:rPr lang="fr-FR" sz="1200" dirty="0">
                <a:solidFill>
                  <a:schemeClr val="bg1"/>
                </a:solidFill>
              </a:rPr>
              <a:t>La variable a = 5.</a:t>
            </a:r>
          </a:p>
          <a:p>
            <a:r>
              <a:rPr lang="fr-FR" sz="1200" dirty="0">
                <a:solidFill>
                  <a:schemeClr val="bg1"/>
                </a:solidFill>
              </a:rPr>
              <a:t>a = 8</a:t>
            </a:r>
          </a:p>
          <a:p>
            <a:r>
              <a:rPr lang="fr-FR" sz="1200" dirty="0">
                <a:solidFill>
                  <a:schemeClr val="bg1"/>
                </a:solidFill>
              </a:rPr>
              <a:t>print_a()</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a:t>
            </a:r>
            <a:r>
              <a:rPr lang="fr-FR" sz="1200" dirty="0" err="1">
                <a:solidFill>
                  <a:schemeClr val="bg1"/>
                </a:solidFill>
              </a:rPr>
              <a:t>try</a:t>
            </a:r>
            <a:r>
              <a:rPr lang="fr-FR" sz="1200" dirty="0">
                <a:solidFill>
                  <a:schemeClr val="bg1"/>
                </a:solidFill>
              </a:rPr>
              <a:t>:</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print_a,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a:t>
            </a:r>
            <a:r>
              <a:rPr lang="fr-FR" sz="1200" dirty="0" err="1">
                <a:solidFill>
                  <a:schemeClr val="bg1"/>
                </a:solidFill>
              </a:rPr>
              <a:t>name</a:t>
            </a:r>
            <a:r>
              <a:rPr lang="fr-FR" sz="1200" dirty="0">
                <a:solidFill>
                  <a:schemeClr val="bg1"/>
                </a:solidFill>
              </a:rPr>
              <a:t>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append_to_list(ma_liste,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err="1">
                <a:solidFill>
                  <a:schemeClr val="bg1"/>
                </a:solidFill>
              </a:rPr>
              <a:t>a,b</a:t>
            </a:r>
            <a:r>
              <a:rPr lang="en-US" sz="1200" dirty="0">
                <a:solidFill>
                  <a:schemeClr val="bg1"/>
                </a:solidFill>
              </a:rPr>
              <a:t> = </a:t>
            </a:r>
            <a:r>
              <a:rPr lang="en-US" sz="1200" dirty="0" err="1">
                <a:solidFill>
                  <a:schemeClr val="bg1"/>
                </a:solidFill>
              </a:rPr>
              <a:t>b,a</a:t>
            </a:r>
            <a:r>
              <a:rPr lang="en-US" sz="1200" dirty="0">
                <a:solidFill>
                  <a:schemeClr val="bg1"/>
                </a:solidFill>
              </a:rPr>
              <a:t>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a:t>
            </a:r>
            <a:r>
              <a:rPr lang="fr-FR" sz="1200" dirty="0" err="1">
                <a:solidFill>
                  <a:schemeClr val="bg1"/>
                </a:solidFill>
              </a:rPr>
              <a:t>main__.TableauNoir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a:t>
            </a:r>
            <a:r>
              <a:rPr lang="en-US" sz="6000" dirty="0" err="1">
                <a:solidFill>
                  <a:schemeClr val="accent5">
                    <a:lumMod val="75000"/>
                  </a:schemeClr>
                </a:solidFill>
              </a:rPr>
              <a:t>connaitre</a:t>
            </a:r>
            <a:r>
              <a:rPr lang="en-US" sz="6000" dirty="0">
                <a:solidFill>
                  <a:schemeClr val="accent5">
                    <a:lumMod val="75000"/>
                  </a:schemeClr>
                </a:solidFill>
              </a:rPr>
              <a:t>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a:t>
            </a:r>
            <a:r>
              <a:rPr lang="fr-FR" sz="4000" dirty="0" err="1">
                <a:solidFill>
                  <a:schemeClr val="bg1"/>
                </a:solidFill>
                <a:highlight>
                  <a:srgbClr val="000000"/>
                </a:highlight>
              </a:rPr>
              <a:t>nom_de_la_variable</a:t>
            </a:r>
            <a:r>
              <a:rPr lang="fr-FR" sz="4000" dirty="0">
                <a:solidFill>
                  <a:schemeClr val="bg1"/>
                </a:solidFill>
                <a:highlight>
                  <a:srgbClr val="000000"/>
                </a:highlight>
              </a:rPr>
              <a:t>)</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a:t>
            </a:r>
            <a:r>
              <a:rPr lang="fr-FR" sz="4000" dirty="0" err="1">
                <a:solidFill>
                  <a:schemeClr val="bg1"/>
                </a:solidFill>
                <a:highlight>
                  <a:srgbClr val="000000"/>
                </a:highlight>
              </a:rPr>
              <a:t>int</a:t>
            </a:r>
            <a:r>
              <a:rPr lang="fr-FR" sz="4000" dirty="0">
                <a:solidFill>
                  <a:schemeClr val="bg1"/>
                </a:solidFill>
                <a:highlight>
                  <a:srgbClr val="000000"/>
                </a:highlight>
              </a:rPr>
              <a: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Tree>
    <p:extLst>
      <p:ext uri="{BB962C8B-B14F-4D97-AF65-F5344CB8AC3E}">
        <p14:creationId xmlns:p14="http://schemas.microsoft.com/office/powerpoint/2010/main" val="174041128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list.sort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a:t>
            </a:r>
            <a:r>
              <a:rPr lang="fr-FR" altLang="fr-FR" sz="1400" dirty="0" err="1"/>
              <a:t>int</a:t>
            </a:r>
            <a:r>
              <a:rPr lang="fr-FR" altLang="fr-FR" sz="1400" dirty="0"/>
              <a: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a:t>
            </a:r>
            <a:r>
              <a:rPr lang="fr-FR" altLang="fr-FR" sz="1400" dirty="0" err="1"/>
              <a:t>int</a:t>
            </a:r>
            <a:r>
              <a:rPr lang="fr-FR" altLang="fr-FR" sz="1400" dirty="0"/>
              <a: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list.sort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list.sort).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12028" y="2983186"/>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err="1">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MaClasse.ma_methode(mon_objet).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MaClasse.ma_methode(mon_objet)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elif</a:t>
            </a:r>
            <a:r>
              <a:rPr lang="fr-FR" altLang="fr-FR" dirty="0">
                <a:solidFill>
                  <a:schemeClr val="bg1"/>
                </a:solidFill>
                <a:highlight>
                  <a:srgbClr val="000000"/>
                </a:highlight>
                <a:latin typeface="Arial" panose="020B0604020202020204" pitchFamily="34" charset="0"/>
              </a:rPr>
              <a:t>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a:t>
            </a:r>
            <a:r>
              <a:rPr lang="fr-FR" altLang="fr-FR" dirty="0" err="1">
                <a:solidFill>
                  <a:schemeClr val="bg1"/>
                </a:solidFill>
                <a:highlight>
                  <a:srgbClr val="000000"/>
                </a:highlight>
                <a:latin typeface="Arial" panose="020B0604020202020204" pitchFamily="34" charset="0"/>
              </a:rPr>
              <a:t>else</a:t>
            </a:r>
            <a:r>
              <a:rPr lang="fr-FR" altLang="fr-FR" dirty="0">
                <a:solidFill>
                  <a:schemeClr val="bg1"/>
                </a:solidFill>
                <a:highlight>
                  <a:srgbClr val="000000"/>
                </a:highlight>
                <a:latin typeface="Arial" panose="020B0604020202020204" pitchFamily="34" charset="0"/>
              </a:rPr>
              <a:t>: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a:t>
            </a:r>
            <a:r>
              <a:rPr lang="fr-FR" sz="1400" dirty="0" err="1"/>
              <a:t>element</a:t>
            </a:r>
            <a:r>
              <a:rPr lang="fr-FR" sz="1400" dirty="0"/>
              <a: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a:t>
            </a:r>
            <a:r>
              <a:rPr lang="fr-FR" sz="1200" dirty="0" err="1"/>
              <a:t>element</a:t>
            </a:r>
            <a:r>
              <a:rPr lang="fr-FR" sz="1200" dirty="0"/>
              <a: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169551"/>
          </a:xfrm>
          <a:prstGeom prst="rect">
            <a:avLst/>
          </a:prstGeom>
          <a:solidFill>
            <a:schemeClr val="tx1"/>
          </a:solidFill>
        </p:spPr>
        <p:txBody>
          <a:bodyPr wrap="square" rtlCol="0">
            <a:spAutoFit/>
          </a:bodyPr>
          <a:lstStyle/>
          <a:p>
            <a:r>
              <a:rPr lang="fr-FR" sz="1000" dirty="0">
                <a:solidFill>
                  <a:schemeClr val="bg1"/>
                </a:solidFill>
              </a:rPr>
              <a:t>&gt;&gt;&gt; for nombre in intervalle(5, 10):</a:t>
            </a:r>
          </a:p>
          <a:p>
            <a:r>
              <a:rPr lang="fr-FR" sz="1000" dirty="0">
                <a:solidFill>
                  <a:schemeClr val="bg1"/>
                </a:solidFill>
              </a:rPr>
              <a:t>...     print(nombre)</a:t>
            </a:r>
          </a:p>
          <a:p>
            <a:r>
              <a:rPr lang="fr-FR" sz="1000" dirty="0">
                <a:solidFill>
                  <a:schemeClr val="bg1"/>
                </a:solidFill>
              </a:rPr>
              <a:t>... </a:t>
            </a:r>
          </a:p>
          <a:p>
            <a:r>
              <a:rPr lang="fr-FR" sz="1000" dirty="0">
                <a:solidFill>
                  <a:schemeClr val="bg1"/>
                </a:solidFill>
              </a:rPr>
              <a:t>6</a:t>
            </a:r>
          </a:p>
          <a:p>
            <a:r>
              <a:rPr lang="fr-FR" sz="1000" dirty="0">
                <a:solidFill>
                  <a:schemeClr val="bg1"/>
                </a:solidFill>
              </a:rPr>
              <a:t>7</a:t>
            </a:r>
          </a:p>
          <a:p>
            <a:r>
              <a:rPr lang="fr-FR" sz="1000" dirty="0">
                <a:solidFill>
                  <a:schemeClr val="bg1"/>
                </a:solidFill>
              </a:rPr>
              <a:t>8</a:t>
            </a:r>
          </a:p>
          <a:p>
            <a:r>
              <a:rPr lang="fr-FR" sz="10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83869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300356"/>
            <a:ext cx="11106147" cy="1477328"/>
          </a:xfrm>
          <a:prstGeom prst="rect">
            <a:avLst/>
          </a:prstGeom>
          <a:solidFill>
            <a:schemeClr val="tx1"/>
          </a:solidFill>
        </p:spPr>
        <p:txBody>
          <a:bodyPr wrap="square" rtlCol="0">
            <a:spAutoFit/>
          </a:bodyPr>
          <a:lstStyle/>
          <a:p>
            <a:r>
              <a:rPr lang="fr-FR" sz="1000" dirty="0">
                <a:solidFill>
                  <a:schemeClr val="bg1"/>
                </a:solidFill>
              </a:rPr>
              <a:t>def intervalle(borne_inf, borne_sup):</a:t>
            </a:r>
          </a:p>
          <a:p>
            <a:r>
              <a:rPr lang="fr-FR" sz="1000" dirty="0">
                <a:solidFill>
                  <a:schemeClr val="bg1"/>
                </a:solidFill>
              </a:rPr>
              <a:t>    """Générateur parcourant la série des entiers entre borne_inf et borne_sup.</a:t>
            </a:r>
          </a:p>
          <a:p>
            <a:r>
              <a:rPr lang="fr-FR" sz="1000" dirty="0">
                <a:solidFill>
                  <a:schemeClr val="bg1"/>
                </a:solidFill>
              </a:rPr>
              <a:t>    </a:t>
            </a:r>
          </a:p>
          <a:p>
            <a:r>
              <a:rPr lang="fr-FR" sz="1000" dirty="0">
                <a:solidFill>
                  <a:schemeClr val="bg1"/>
                </a:solidFill>
              </a:rPr>
              <a:t>    Note: borne_inf doit être inférieure à borne_sup"""</a:t>
            </a:r>
          </a:p>
          <a:p>
            <a:r>
              <a:rPr lang="fr-FR" sz="1000" dirty="0">
                <a:solidFill>
                  <a:schemeClr val="bg1"/>
                </a:solidFill>
              </a:rPr>
              <a:t>    </a:t>
            </a:r>
          </a:p>
          <a:p>
            <a:r>
              <a:rPr lang="fr-FR" sz="1000" dirty="0">
                <a:solidFill>
                  <a:schemeClr val="bg1"/>
                </a:solidFill>
              </a:rPr>
              <a:t>    borne_inf += 1</a:t>
            </a:r>
          </a:p>
          <a:p>
            <a:r>
              <a:rPr lang="fr-FR" sz="1000" dirty="0">
                <a:solidFill>
                  <a:schemeClr val="bg1"/>
                </a:solidFill>
              </a:rPr>
              <a:t>    while borne_inf &lt; borne_sup:</a:t>
            </a:r>
          </a:p>
          <a:p>
            <a:r>
              <a:rPr lang="fr-FR" sz="1000" dirty="0">
                <a:solidFill>
                  <a:schemeClr val="bg1"/>
                </a:solidFill>
              </a:rPr>
              <a:t>        yield borne_inf</a:t>
            </a:r>
          </a:p>
          <a:p>
            <a:r>
              <a:rPr lang="fr-FR" sz="10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830997"/>
          </a:xfrm>
          <a:prstGeom prst="rect">
            <a:avLst/>
          </a:prstGeom>
          <a:solidFill>
            <a:schemeClr val="tx1"/>
          </a:solidFill>
        </p:spPr>
        <p:txBody>
          <a:bodyPr wrap="square" rtlCol="0">
            <a:spAutoFit/>
          </a:bodyPr>
          <a:lstStyle/>
          <a:p>
            <a:r>
              <a:rPr lang="fr-FR" sz="1200" dirty="0">
                <a:solidFill>
                  <a:schemeClr val="bg1"/>
                </a:solidFill>
              </a:rPr>
              <a:t>generateur = intervalle(5, 20)</a:t>
            </a:r>
          </a:p>
          <a:p>
            <a:r>
              <a:rPr lang="fr-FR" sz="1200" dirty="0">
                <a:solidFill>
                  <a:schemeClr val="bg1"/>
                </a:solidFill>
              </a:rPr>
              <a:t>for nombre in generateur:</a:t>
            </a:r>
          </a:p>
          <a:p>
            <a:r>
              <a:rPr lang="fr-FR" sz="1200" dirty="0">
                <a:solidFill>
                  <a:schemeClr val="bg1"/>
                </a:solidFill>
              </a:rPr>
              <a:t>    if nombre &gt; 17:</a:t>
            </a:r>
          </a:p>
          <a:p>
            <a:r>
              <a:rPr lang="fr-FR" sz="12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492990"/>
          </a:xfrm>
          <a:prstGeom prst="rect">
            <a:avLst/>
          </a:prstGeom>
          <a:solidFill>
            <a:schemeClr val="tx1"/>
          </a:solidFill>
        </p:spPr>
        <p:txBody>
          <a:bodyPr wrap="square" rtlCol="0">
            <a:spAutoFit/>
          </a:bodyPr>
          <a:lstStyle/>
          <a:p>
            <a:r>
              <a:rPr lang="fr-FR" sz="1200" dirty="0">
                <a:solidFill>
                  <a:schemeClr val="bg1"/>
                </a:solidFill>
              </a:rPr>
              <a:t>def intervalle(borne_inf, borne_sup):</a:t>
            </a:r>
          </a:p>
          <a:p>
            <a:r>
              <a:rPr lang="fr-FR" sz="1200" dirty="0">
                <a:solidFill>
                  <a:schemeClr val="bg1"/>
                </a:solidFill>
              </a:rPr>
              <a:t>    """Générateur parcourant la série des entiers entre borne_inf et borne_sup.</a:t>
            </a:r>
          </a:p>
          <a:p>
            <a:r>
              <a:rPr lang="fr-FR" sz="1200" dirty="0">
                <a:solidFill>
                  <a:schemeClr val="bg1"/>
                </a:solidFill>
              </a:rPr>
              <a:t>    Notre générateur doit pouvoir "sauter" une certaine plage de nombres</a:t>
            </a:r>
          </a:p>
          <a:p>
            <a:r>
              <a:rPr lang="fr-FR" sz="1200" dirty="0">
                <a:solidFill>
                  <a:schemeClr val="bg1"/>
                </a:solidFill>
              </a:rPr>
              <a:t>    en fonction d'une valeur qu'on lui donne pendant le parcours. La</a:t>
            </a:r>
          </a:p>
          <a:p>
            <a:r>
              <a:rPr lang="fr-FR" sz="1200" dirty="0">
                <a:solidFill>
                  <a:schemeClr val="bg1"/>
                </a:solidFill>
              </a:rPr>
              <a:t>    valeur qu'on lui passe est la nouvelle valeur de borne_inf.</a:t>
            </a:r>
          </a:p>
          <a:p>
            <a:r>
              <a:rPr lang="fr-FR" sz="1200" dirty="0">
                <a:solidFill>
                  <a:schemeClr val="bg1"/>
                </a:solidFill>
              </a:rPr>
              <a:t>    </a:t>
            </a:r>
          </a:p>
          <a:p>
            <a:r>
              <a:rPr lang="fr-FR" sz="1200" dirty="0">
                <a:solidFill>
                  <a:schemeClr val="bg1"/>
                </a:solidFill>
              </a:rPr>
              <a:t>    Note: borne_inf doit être inférieure à borne_sup"""</a:t>
            </a:r>
          </a:p>
          <a:p>
            <a:r>
              <a:rPr lang="fr-FR" sz="1200" dirty="0">
                <a:solidFill>
                  <a:schemeClr val="bg1"/>
                </a:solidFill>
              </a:rPr>
              <a:t>    borne_inf += 1</a:t>
            </a:r>
          </a:p>
          <a:p>
            <a:r>
              <a:rPr lang="fr-FR" sz="1200" dirty="0">
                <a:solidFill>
                  <a:schemeClr val="bg1"/>
                </a:solidFill>
              </a:rPr>
              <a:t>    while borne_inf &lt; borne_sup:</a:t>
            </a:r>
          </a:p>
          <a:p>
            <a:r>
              <a:rPr lang="fr-FR" sz="1200" dirty="0">
                <a:solidFill>
                  <a:schemeClr val="bg1"/>
                </a:solidFill>
              </a:rPr>
              <a:t>        </a:t>
            </a:r>
            <a:r>
              <a:rPr lang="fr-FR" sz="1200" dirty="0" err="1">
                <a:solidFill>
                  <a:schemeClr val="bg1"/>
                </a:solidFill>
              </a:rPr>
              <a:t>valeur_recue</a:t>
            </a:r>
            <a:r>
              <a:rPr lang="fr-FR" sz="1200" dirty="0">
                <a:solidFill>
                  <a:schemeClr val="bg1"/>
                </a:solidFill>
              </a:rPr>
              <a:t> = (yield borne_inf)</a:t>
            </a:r>
          </a:p>
          <a:p>
            <a:r>
              <a:rPr lang="fr-FR" sz="1200" dirty="0">
                <a:solidFill>
                  <a:schemeClr val="bg1"/>
                </a:solidFill>
              </a:rPr>
              <a:t>        if </a:t>
            </a:r>
            <a:r>
              <a:rPr lang="fr-FR" sz="1200" dirty="0" err="1">
                <a:solidFill>
                  <a:schemeClr val="bg1"/>
                </a:solidFill>
              </a:rPr>
              <a:t>valeur_recue</a:t>
            </a:r>
            <a:r>
              <a:rPr lang="fr-FR" sz="1200" dirty="0">
                <a:solidFill>
                  <a:schemeClr val="bg1"/>
                </a:solidFill>
              </a:rPr>
              <a:t> is not None: # Notre générateur a reçu quelque chose</a:t>
            </a:r>
          </a:p>
          <a:p>
            <a:r>
              <a:rPr lang="fr-FR" sz="1200" dirty="0">
                <a:solidFill>
                  <a:schemeClr val="bg1"/>
                </a:solidFill>
              </a:rPr>
              <a:t>            borne_inf = </a:t>
            </a:r>
            <a:r>
              <a:rPr lang="fr-FR" sz="1200" dirty="0" err="1">
                <a:solidFill>
                  <a:schemeClr val="bg1"/>
                </a:solidFill>
              </a:rPr>
              <a:t>valeur_recue</a:t>
            </a:r>
            <a:endParaRPr lang="fr-FR" sz="1200" dirty="0">
              <a:solidFill>
                <a:schemeClr val="bg1"/>
              </a:solidFill>
            </a:endParaRPr>
          </a:p>
          <a:p>
            <a:r>
              <a:rPr lang="fr-FR" sz="12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err="1">
                <a:solidFill>
                  <a:schemeClr val="bg1"/>
                </a:solidFill>
              </a:rPr>
              <a:t>else</a:t>
            </a:r>
            <a:r>
              <a:rPr lang="fr-FR" dirty="0">
                <a:solidFill>
                  <a:schemeClr val="bg1"/>
                </a:solidFill>
              </a:rPr>
              <a:t>:</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err="1">
                <a:solidFill>
                  <a:schemeClr val="bg1"/>
                </a:solidFill>
              </a:rPr>
              <a:t>else</a:t>
            </a:r>
            <a:r>
              <a:rPr lang="fr-FR" dirty="0">
                <a:solidFill>
                  <a:schemeClr val="bg1"/>
                </a:solidFill>
              </a:rPr>
              <a:t>:</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a:t>
            </a:r>
            <a:r>
              <a:rPr lang="fr-FR" sz="1200" dirty="0" err="1"/>
              <a:t>send</a:t>
            </a:r>
            <a:r>
              <a:rPr lang="fr-FR" sz="1200" dirty="0"/>
              <a:t>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1015663"/>
          </a:xfrm>
          <a:prstGeom prst="rect">
            <a:avLst/>
          </a:prstGeom>
          <a:solidFill>
            <a:schemeClr val="tx1"/>
          </a:solidFill>
        </p:spPr>
        <p:txBody>
          <a:bodyPr wrap="square" rtlCol="0">
            <a:spAutoFit/>
          </a:bodyPr>
          <a:lstStyle/>
          <a:p>
            <a:r>
              <a:rPr lang="fr-FR" sz="1200" dirty="0">
                <a:solidFill>
                  <a:schemeClr val="bg1"/>
                </a:solidFill>
              </a:rPr>
              <a:t>generateur = intervalle(10, 25)</a:t>
            </a:r>
          </a:p>
          <a:p>
            <a:r>
              <a:rPr lang="fr-FR" sz="1200" dirty="0">
                <a:solidFill>
                  <a:schemeClr val="bg1"/>
                </a:solidFill>
              </a:rPr>
              <a:t>for nombre in generateur:</a:t>
            </a:r>
          </a:p>
          <a:p>
            <a:r>
              <a:rPr lang="fr-FR" sz="1200" dirty="0">
                <a:solidFill>
                  <a:schemeClr val="bg1"/>
                </a:solidFill>
              </a:rPr>
              <a:t>    if nombre == 15: # On saute à 20</a:t>
            </a:r>
          </a:p>
          <a:p>
            <a:r>
              <a:rPr lang="fr-FR" sz="1200" dirty="0">
                <a:solidFill>
                  <a:schemeClr val="bg1"/>
                </a:solidFill>
              </a:rPr>
              <a:t>        </a:t>
            </a:r>
            <a:r>
              <a:rPr lang="fr-FR" sz="1200" dirty="0" err="1">
                <a:solidFill>
                  <a:schemeClr val="bg1"/>
                </a:solidFill>
              </a:rPr>
              <a:t>generateur.send</a:t>
            </a:r>
            <a:r>
              <a:rPr lang="fr-FR" sz="1200" dirty="0">
                <a:solidFill>
                  <a:schemeClr val="bg1"/>
                </a:solidFill>
              </a:rPr>
              <a:t>(20)</a:t>
            </a:r>
          </a:p>
          <a:p>
            <a:r>
              <a:rPr lang="fr-FR" sz="12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err="1"/>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5940088"/>
          </a:xfrm>
          <a:prstGeom prst="rect">
            <a:avLst/>
          </a:prstGeom>
          <a:noFill/>
        </p:spPr>
        <p:txBody>
          <a:bodyPr wrap="square" rtlCol="0">
            <a:spAutoFit/>
          </a:bodyPr>
          <a:lstStyle/>
          <a:p>
            <a:r>
              <a:rPr lang="fr-FR" sz="1000" b="1" dirty="0"/>
              <a:t>TP : Réalisez un dictionnaire ordonné</a:t>
            </a:r>
          </a:p>
          <a:p>
            <a:endParaRPr lang="fr-FR" sz="1000" dirty="0"/>
          </a:p>
          <a:p>
            <a:r>
              <a:rPr lang="fr-FR" sz="10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000" b="1" dirty="0"/>
          </a:p>
          <a:p>
            <a:r>
              <a:rPr lang="fr-FR" sz="1000" b="1" dirty="0"/>
              <a:t>Notre mission</a:t>
            </a:r>
          </a:p>
          <a:p>
            <a:endParaRPr lang="fr-FR" sz="1000" dirty="0"/>
          </a:p>
          <a:p>
            <a:r>
              <a:rPr lang="fr-FR" sz="1000" dirty="0"/>
              <a:t>Notre énoncé va être un peu différent de ceux dont vous avez l'habitude. Nous n'allons pas créer ici un jeu mais simplement une classe, destinée à produire des objets conteneurs, des dictionnaires ordonnés.</a:t>
            </a:r>
          </a:p>
          <a:p>
            <a:endParaRPr lang="fr-FR" sz="1000" dirty="0"/>
          </a:p>
          <a:p>
            <a:r>
              <a:rPr lang="fr-FR" sz="10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000" dirty="0"/>
          </a:p>
          <a:p>
            <a:r>
              <a:rPr lang="fr-FR" sz="10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000" dirty="0"/>
              <a:t>    la première contenant nos clés ;</a:t>
            </a:r>
          </a:p>
          <a:p>
            <a:pPr marL="171450" indent="-72000">
              <a:buFont typeface="Arial" panose="020B0604020202020204" pitchFamily="34" charset="0"/>
              <a:buChar char="•"/>
            </a:pPr>
            <a:r>
              <a:rPr lang="fr-FR" sz="1000" dirty="0"/>
              <a:t>    la seconde contenant les valeurs correspondantes.</a:t>
            </a:r>
          </a:p>
          <a:p>
            <a:endParaRPr lang="fr-FR" sz="1000" dirty="0"/>
          </a:p>
          <a:p>
            <a:r>
              <a:rPr lang="fr-FR" sz="1000" dirty="0"/>
              <a:t>L'ordre d'ajout sera ainsi important, on pourra trier et inverser ce type de dictionnaire.</a:t>
            </a:r>
          </a:p>
          <a:p>
            <a:endParaRPr lang="fr-FR" sz="1000" b="1" dirty="0"/>
          </a:p>
          <a:p>
            <a:r>
              <a:rPr lang="fr-FR" sz="1000" b="1" dirty="0"/>
              <a:t>Spécifications</a:t>
            </a:r>
          </a:p>
          <a:p>
            <a:endParaRPr lang="fr-FR" sz="1000" dirty="0"/>
          </a:p>
          <a:p>
            <a:r>
              <a:rPr lang="fr-FR" sz="1000" dirty="0"/>
              <a:t>Voici la liste des mécanismes que notre classe devra mettre en œuvre. Un peu plus bas, vous trouverez un exemple de manipulation de l'objet qui reprend ces spécifications :</a:t>
            </a:r>
          </a:p>
          <a:p>
            <a:endParaRPr lang="fr-FR" sz="1000" dirty="0"/>
          </a:p>
          <a:p>
            <a:pPr marL="228600" indent="-228600">
              <a:buFont typeface="+mj-lt"/>
              <a:buAutoNum type="arabicPeriod"/>
            </a:pPr>
            <a:r>
              <a:rPr lang="fr-FR" sz="1000" dirty="0"/>
              <a:t>    On doit pouvoir créer le dictionnaire de plusieurs façons :</a:t>
            </a:r>
          </a:p>
          <a:p>
            <a:pPr marL="628650" lvl="1" indent="-72000">
              <a:buFont typeface="Arial" panose="020B0604020202020204" pitchFamily="34" charset="0"/>
              <a:buChar char="•"/>
            </a:pPr>
            <a:r>
              <a:rPr lang="fr-FR" sz="1000" dirty="0"/>
              <a:t>        Vide : on appelle le constructeur sans lui passer aucun paramètre et le dictionnaire créé est donc vide.</a:t>
            </a:r>
          </a:p>
          <a:p>
            <a:pPr marL="628650" lvl="1" indent="-72000">
              <a:buFont typeface="Arial" panose="020B0604020202020204" pitchFamily="34" charset="0"/>
              <a:buChar char="•"/>
            </a:pPr>
            <a:r>
              <a:rPr lang="fr-FR" sz="10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pPr marL="628650" lvl="1" indent="-72000">
              <a:buFont typeface="Arial" panose="020B0604020202020204" pitchFamily="34" charset="0"/>
              <a:buChar char="•"/>
            </a:pPr>
            <a:r>
              <a:rPr lang="fr-FR" sz="10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000" dirty="0"/>
          </a:p>
          <a:p>
            <a:pPr marL="228600" indent="-228600">
              <a:buFont typeface="+mj-lt"/>
              <a:buAutoNum type="arabicPeriod" startAt="2"/>
            </a:pPr>
            <a:r>
              <a:rPr lang="fr-FR" sz="10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000" dirty="0"/>
          </a:p>
          <a:p>
            <a:pPr marL="228600" indent="-228600">
              <a:buFont typeface="+mj-lt"/>
              <a:buAutoNum type="arabicPeriod" startAt="3"/>
            </a:pPr>
            <a:r>
              <a:rPr lang="fr-FR" sz="1000" dirty="0"/>
              <a:t>    On doit pouvoir interagir avec notre objet conteneur grâce aux crochets, pour récupérer une valeur (objet[cle]), pour la modifier (objet[cle] = valeur) ou pour la supprimer (del objet[cle]).</a:t>
            </a:r>
          </a:p>
          <a:p>
            <a:pPr marL="228600" indent="-228600">
              <a:buFont typeface="+mj-lt"/>
              <a:buAutoNum type="arabicPeriod" startAt="3"/>
            </a:pPr>
            <a:endParaRPr lang="fr-FR" sz="1000" dirty="0"/>
          </a:p>
          <a:p>
            <a:pPr marL="228600" indent="-228600">
              <a:buFont typeface="+mj-lt"/>
              <a:buAutoNum type="arabicPeriod" startAt="3"/>
            </a:pPr>
            <a:r>
              <a:rPr lang="fr-FR" sz="1000" dirty="0"/>
              <a:t>    Quand on cherche à modifier une valeur, si la clé existe on écrase l'ancienne valeur, si elle n'existe pas on ajoute le couple clé-valeur à la fin du dictionnaire.</a:t>
            </a:r>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154984"/>
          </a:xfrm>
          <a:prstGeom prst="rect">
            <a:avLst/>
          </a:prstGeom>
          <a:noFill/>
        </p:spPr>
        <p:txBody>
          <a:bodyPr wrap="square" rtlCol="0">
            <a:spAutoFit/>
          </a:bodyPr>
          <a:lstStyle/>
          <a:p>
            <a:pPr marL="72000" indent="-180000">
              <a:buFont typeface="+mj-lt"/>
              <a:buAutoNum type="arabicPeriod" startAt="4"/>
            </a:pPr>
            <a:r>
              <a:rPr lang="fr-FR" sz="11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100" dirty="0"/>
          </a:p>
          <a:p>
            <a:pPr marL="72000" indent="-180000">
              <a:buFont typeface="+mj-lt"/>
              <a:buAutoNum type="arabicPeriod" startAt="5"/>
            </a:pPr>
            <a:r>
              <a:rPr lang="fr-FR" sz="1100" dirty="0"/>
              <a:t>On doit pouvoir savoir grâce au mot-</a:t>
            </a:r>
            <a:r>
              <a:rPr lang="fr-FR" sz="1100" dirty="0" err="1"/>
              <a:t>cléinsi</a:t>
            </a:r>
            <a:r>
              <a:rPr lang="fr-FR" sz="1100" dirty="0"/>
              <a:t> une clé se trouve dans notre dictionnaire (cle in dictionnaire).</a:t>
            </a:r>
          </a:p>
          <a:p>
            <a:pPr marL="72000" indent="-180000">
              <a:buFont typeface="+mj-lt"/>
              <a:buAutoNum type="arabicPeriod" startAt="5"/>
            </a:pPr>
            <a:endParaRPr lang="fr-FR" sz="1100" dirty="0"/>
          </a:p>
          <a:p>
            <a:pPr marL="72000" indent="-108000">
              <a:buFont typeface="+mj-lt"/>
              <a:buAutoNum type="arabicPeriod" startAt="5"/>
            </a:pPr>
            <a:r>
              <a:rPr lang="fr-FR" sz="1100" dirty="0"/>
              <a:t>   On doit pouvoir demander la taille du dictionnaire grâce à la fonction len.</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afficher notre dictionnaire directement dans l'interpréteur ou grâce à la </a:t>
            </a:r>
            <a:r>
              <a:rPr lang="fr-FR" sz="1100" dirty="0" err="1"/>
              <a:t>fonctionprint</a:t>
            </a:r>
            <a:r>
              <a:rPr lang="fr-FR" sz="1100" dirty="0"/>
              <a:t>. L'affichage doit être similaire à celui des dictionnaires usuels ({cle1: valeur1, cle2: valeur2, …}).</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définir les </a:t>
            </a:r>
            <a:r>
              <a:rPr lang="fr-FR" sz="1100" dirty="0" err="1"/>
              <a:t>méthodessortpour</a:t>
            </a:r>
            <a:r>
              <a:rPr lang="fr-FR" sz="1100" dirty="0"/>
              <a:t> le trier </a:t>
            </a:r>
            <a:r>
              <a:rPr lang="fr-FR" sz="1100" dirty="0" err="1"/>
              <a:t>etreversepour</a:t>
            </a:r>
            <a:r>
              <a:rPr lang="fr-FR" sz="1100" dirty="0"/>
              <a:t> l'inverser. Le tri de l'objet doit se faire en fonction des clés.</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pouvoir être parcouru. Quand on </a:t>
            </a:r>
            <a:r>
              <a:rPr lang="fr-FR" sz="1100" dirty="0" err="1"/>
              <a:t>écritfor</a:t>
            </a:r>
            <a:r>
              <a:rPr lang="fr-FR" sz="1100" dirty="0"/>
              <a:t> cle in dictionnaire, on doit parcourir la liste des clés contenues dans le dictionnaire.</a:t>
            </a:r>
          </a:p>
          <a:p>
            <a:pPr marL="72000" indent="-108000">
              <a:buFont typeface="+mj-lt"/>
              <a:buAutoNum type="arabicPeriod" startAt="5"/>
            </a:pPr>
            <a:endParaRPr lang="fr-FR" sz="1100" dirty="0"/>
          </a:p>
          <a:p>
            <a:pPr marL="72000" indent="-108000">
              <a:buFont typeface="+mj-lt"/>
              <a:buAutoNum type="arabicPeriod" startAt="5"/>
            </a:pPr>
            <a:r>
              <a:rPr lang="fr-FR" sz="1100" dirty="0"/>
              <a:t>   À l'instar des dictionnaires, trois </a:t>
            </a:r>
            <a:r>
              <a:rPr lang="fr-FR" sz="1100" dirty="0" err="1"/>
              <a:t>méthodeskeys</a:t>
            </a:r>
            <a:r>
              <a:rPr lang="fr-FR" sz="1100" dirty="0"/>
              <a:t>()(renvoyant la liste des clés),values()(renvoyant la liste des valeurs) </a:t>
            </a:r>
            <a:r>
              <a:rPr lang="fr-FR" sz="1100" dirty="0" err="1"/>
              <a:t>etitems</a:t>
            </a:r>
            <a:r>
              <a:rPr lang="fr-FR" sz="1100" dirty="0"/>
              <a:t>()(renvoyant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ajouter deux dictionnaires ordonnés (dico1 + dico2) ; les clés et valeurs du second dictionnaire sont ajoutées au premier.</a:t>
            </a:r>
          </a:p>
          <a:p>
            <a:pPr marL="72000" indent="-108000">
              <a:buFont typeface="+mj-lt"/>
              <a:buAutoNum type="arabicPeriod" startAt="5"/>
            </a:pPr>
            <a:endParaRPr lang="fr-FR" sz="1100" dirty="0"/>
          </a:p>
          <a:p>
            <a:r>
              <a:rPr lang="fr-FR" sz="1100" dirty="0"/>
              <a:t>Cela vous en fait, du boulot !</a:t>
            </a:r>
          </a:p>
          <a:p>
            <a:r>
              <a:rPr lang="fr-FR" sz="1100" dirty="0"/>
              <a:t>Et vous pourrez encore trouver le moyen d'améliorer votre classe par la suite, si vous le désirez.</a:t>
            </a:r>
          </a:p>
          <a:p>
            <a:endParaRPr lang="fr-FR" sz="1100" b="1" dirty="0"/>
          </a:p>
          <a:p>
            <a:r>
              <a:rPr lang="fr-FR" sz="1100" b="1" dirty="0"/>
              <a:t>Exemple de manipulation</a:t>
            </a:r>
          </a:p>
          <a:p>
            <a:endParaRPr lang="fr-FR" sz="1100" dirty="0"/>
          </a:p>
          <a:p>
            <a:r>
              <a:rPr lang="fr-FR" sz="11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866775"/>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688448"/>
            <a:ext cx="11991970" cy="1169551"/>
          </a:xfrm>
          <a:prstGeom prst="rect">
            <a:avLst/>
          </a:prstGeom>
          <a:noFill/>
        </p:spPr>
        <p:txBody>
          <a:bodyPr wrap="square" rtlCol="0">
            <a:spAutoFit/>
          </a:bodyPr>
          <a:lstStyle/>
          <a:p>
            <a:r>
              <a:rPr lang="fr-FR" sz="1000" dirty="0"/>
              <a:t>Tous au départ !</a:t>
            </a:r>
          </a:p>
          <a:p>
            <a:endParaRPr lang="fr-FR" sz="1000" dirty="0"/>
          </a:p>
          <a:p>
            <a:r>
              <a:rPr lang="fr-FR" sz="10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000" dirty="0"/>
          </a:p>
          <a:p>
            <a:r>
              <a:rPr lang="fr-FR" sz="1000" dirty="0"/>
              <a:t>C'est parti !</a:t>
            </a:r>
          </a:p>
        </p:txBody>
      </p:sp>
    </p:spTree>
    <p:extLst>
      <p:ext uri="{BB962C8B-B14F-4D97-AF65-F5344CB8AC3E}">
        <p14:creationId xmlns:p14="http://schemas.microsoft.com/office/powerpoint/2010/main" val="136356328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786199"/>
          </a:xfrm>
          <a:prstGeom prst="rect">
            <a:avLst/>
          </a:prstGeom>
          <a:solidFill>
            <a:schemeClr val="tx1"/>
          </a:solidFill>
        </p:spPr>
        <p:txBody>
          <a:bodyPr wrap="square" numCol="3" rtlCol="0">
            <a:spAutoFit/>
          </a:bodyPr>
          <a:lstStyle/>
          <a:p>
            <a:r>
              <a:rPr lang="fr-FR" sz="1000" dirty="0">
                <a:solidFill>
                  <a:schemeClr val="bg1"/>
                </a:solidFill>
              </a:rPr>
              <a:t>class DictionnaireOrdonne:</a:t>
            </a:r>
          </a:p>
          <a:p>
            <a:r>
              <a:rPr lang="fr-FR" sz="1000" dirty="0">
                <a:solidFill>
                  <a:schemeClr val="bg1"/>
                </a:solidFill>
              </a:rPr>
              <a:t>    """Notre dictionnaire ordonné. L'ordre des données est maintenu</a:t>
            </a:r>
          </a:p>
          <a:p>
            <a:r>
              <a:rPr lang="fr-FR" sz="1000" dirty="0">
                <a:solidFill>
                  <a:schemeClr val="bg1"/>
                </a:solidFill>
              </a:rPr>
              <a:t>    et il peut donc, contrairement aux dictionnaires usuels, être trié</a:t>
            </a:r>
          </a:p>
          <a:p>
            <a:r>
              <a:rPr lang="fr-FR" sz="1000" dirty="0">
                <a:solidFill>
                  <a:schemeClr val="bg1"/>
                </a:solidFill>
              </a:rPr>
              <a:t>    ou voir l'ordre de ses données inversées"""</a:t>
            </a:r>
          </a:p>
          <a:p>
            <a:r>
              <a:rPr lang="fr-FR" sz="1000" dirty="0">
                <a:solidFill>
                  <a:schemeClr val="bg1"/>
                </a:solidFill>
              </a:rPr>
              <a:t>    </a:t>
            </a:r>
          </a:p>
          <a:p>
            <a:r>
              <a:rPr lang="fr-FR" sz="1000" dirty="0">
                <a:solidFill>
                  <a:schemeClr val="bg1"/>
                </a:solidFill>
              </a:rPr>
              <a:t>    def __init__(self, base={}, **</a:t>
            </a:r>
            <a:r>
              <a:rPr lang="fr-FR" sz="1000" dirty="0" err="1">
                <a:solidFill>
                  <a:schemeClr val="bg1"/>
                </a:solidFill>
              </a:rPr>
              <a:t>donnees</a:t>
            </a:r>
            <a:r>
              <a:rPr lang="fr-FR" sz="1000" dirty="0">
                <a:solidFill>
                  <a:schemeClr val="bg1"/>
                </a:solidFill>
              </a:rPr>
              <a:t>):</a:t>
            </a:r>
          </a:p>
          <a:p>
            <a:r>
              <a:rPr lang="fr-FR" sz="1000" dirty="0">
                <a:solidFill>
                  <a:schemeClr val="bg1"/>
                </a:solidFill>
              </a:rPr>
              <a:t>        """Constructeur de notre objet. Il peut ne prendre aucun paramètre</a:t>
            </a:r>
          </a:p>
          <a:p>
            <a:r>
              <a:rPr lang="fr-FR" sz="1000" dirty="0">
                <a:solidFill>
                  <a:schemeClr val="bg1"/>
                </a:solidFill>
              </a:rPr>
              <a:t>        (dans ce cas, le dictionnaire sera vide) ou construire un</a:t>
            </a:r>
          </a:p>
          <a:p>
            <a:r>
              <a:rPr lang="fr-FR" sz="1000" dirty="0">
                <a:solidFill>
                  <a:schemeClr val="bg1"/>
                </a:solidFill>
              </a:rPr>
              <a:t>        dictionnaire remplis grâce :</a:t>
            </a:r>
          </a:p>
          <a:p>
            <a:r>
              <a:rPr lang="fr-FR" sz="1000" dirty="0">
                <a:solidFill>
                  <a:schemeClr val="bg1"/>
                </a:solidFill>
              </a:rPr>
              <a:t>        -   au dictionnaire 'base' passé en premier paramètre ;</a:t>
            </a:r>
          </a:p>
          <a:p>
            <a:r>
              <a:rPr lang="fr-FR" sz="1000" dirty="0">
                <a:solidFill>
                  <a:schemeClr val="bg1"/>
                </a:solidFill>
              </a:rPr>
              <a:t>        -   aux valeurs que l'on retrouve dans '</a:t>
            </a:r>
            <a:r>
              <a:rPr lang="fr-FR" sz="1000" dirty="0" err="1">
                <a:solidFill>
                  <a:schemeClr val="bg1"/>
                </a:solidFill>
              </a:rPr>
              <a:t>donnees</a:t>
            </a:r>
            <a:r>
              <a:rPr lang="fr-FR" sz="1000" dirty="0">
                <a:solidFill>
                  <a:schemeClr val="bg1"/>
                </a:solidFill>
              </a:rPr>
              <a:t>'."""</a:t>
            </a:r>
          </a:p>
          <a:p>
            <a:r>
              <a:rPr lang="fr-FR" sz="1000" dirty="0">
                <a:solidFill>
                  <a:schemeClr val="bg1"/>
                </a:solidFill>
              </a:rPr>
              <a:t>        </a:t>
            </a:r>
          </a:p>
          <a:p>
            <a:r>
              <a:rPr lang="fr-FR" sz="1000" dirty="0">
                <a:solidFill>
                  <a:schemeClr val="bg1"/>
                </a:solidFill>
              </a:rPr>
              <a:t>        self._</a:t>
            </a:r>
            <a:r>
              <a:rPr lang="fr-FR" sz="1000" dirty="0" err="1">
                <a:solidFill>
                  <a:schemeClr val="bg1"/>
                </a:solidFill>
              </a:rPr>
              <a:t>cles</a:t>
            </a:r>
            <a:r>
              <a:rPr lang="fr-FR" sz="1000" dirty="0">
                <a:solidFill>
                  <a:schemeClr val="bg1"/>
                </a:solidFill>
              </a:rPr>
              <a:t> = [] # Liste contenant nos clés</a:t>
            </a:r>
          </a:p>
          <a:p>
            <a:r>
              <a:rPr lang="fr-FR" sz="1000" dirty="0">
                <a:solidFill>
                  <a:schemeClr val="bg1"/>
                </a:solidFill>
              </a:rPr>
              <a:t>        </a:t>
            </a:r>
            <a:r>
              <a:rPr lang="fr-FR" sz="1000" dirty="0" err="1">
                <a:solidFill>
                  <a:schemeClr val="bg1"/>
                </a:solidFill>
              </a:rPr>
              <a:t>self._valeurs</a:t>
            </a:r>
            <a:r>
              <a:rPr lang="fr-FR" sz="1000" dirty="0">
                <a:solidFill>
                  <a:schemeClr val="bg1"/>
                </a:solidFill>
              </a:rPr>
              <a:t> = [] # Liste contenant les valeurs correspondant à nos clés</a:t>
            </a:r>
          </a:p>
          <a:p>
            <a:r>
              <a:rPr lang="fr-FR" sz="1000" dirty="0">
                <a:solidFill>
                  <a:schemeClr val="bg1"/>
                </a:solidFill>
              </a:rPr>
              <a:t>        </a:t>
            </a:r>
          </a:p>
          <a:p>
            <a:r>
              <a:rPr lang="fr-FR" sz="1000" dirty="0">
                <a:solidFill>
                  <a:schemeClr val="bg1"/>
                </a:solidFill>
              </a:rPr>
              <a:t>        # On vérifie que 'base' est un dictionnaire exploitable</a:t>
            </a:r>
          </a:p>
          <a:p>
            <a:r>
              <a:rPr lang="fr-FR" sz="1000" dirty="0">
                <a:solidFill>
                  <a:schemeClr val="bg1"/>
                </a:solidFill>
              </a:rPr>
              <a:t>        if type(base) not in (dict, DictionnaireOrdonne):</a:t>
            </a:r>
          </a:p>
          <a:p>
            <a:r>
              <a:rPr lang="fr-FR" sz="1000" dirty="0">
                <a:solidFill>
                  <a:schemeClr val="bg1"/>
                </a:solidFill>
              </a:rPr>
              <a:t>            raise TypeError( \</a:t>
            </a:r>
          </a:p>
          <a:p>
            <a:r>
              <a:rPr lang="fr-FR" sz="1000" dirty="0">
                <a:solidFill>
                  <a:schemeClr val="bg1"/>
                </a:solidFill>
              </a:rPr>
              <a:t>                "le type attendu est un dictionnaire (usuel ou ordonne)")</a:t>
            </a:r>
          </a:p>
          <a:p>
            <a:r>
              <a:rPr lang="fr-FR" sz="1000" dirty="0">
                <a:solidFill>
                  <a:schemeClr val="bg1"/>
                </a:solidFill>
              </a:rPr>
              <a:t>        </a:t>
            </a:r>
          </a:p>
          <a:p>
            <a:r>
              <a:rPr lang="fr-FR" sz="1000" dirty="0">
                <a:solidFill>
                  <a:schemeClr val="bg1"/>
                </a:solidFill>
              </a:rPr>
              <a:t>        # On récupère les données de 'base'</a:t>
            </a:r>
          </a:p>
          <a:p>
            <a:r>
              <a:rPr lang="fr-FR" sz="1000" dirty="0">
                <a:solidFill>
                  <a:schemeClr val="bg1"/>
                </a:solidFill>
              </a:rPr>
              <a:t>        for cle in base:</a:t>
            </a:r>
          </a:p>
          <a:p>
            <a:r>
              <a:rPr lang="fr-FR" sz="1000" dirty="0">
                <a:solidFill>
                  <a:schemeClr val="bg1"/>
                </a:solidFill>
              </a:rPr>
              <a:t>            self[cle] = base[cle]</a:t>
            </a:r>
          </a:p>
          <a:p>
            <a:r>
              <a:rPr lang="fr-FR" sz="1000" dirty="0">
                <a:solidFill>
                  <a:schemeClr val="bg1"/>
                </a:solidFill>
              </a:rPr>
              <a:t>        </a:t>
            </a:r>
          </a:p>
          <a:p>
            <a:r>
              <a:rPr lang="fr-FR" sz="1000" dirty="0">
                <a:solidFill>
                  <a:schemeClr val="bg1"/>
                </a:solidFill>
              </a:rPr>
              <a:t>        # On récupère les données de '</a:t>
            </a:r>
            <a:r>
              <a:rPr lang="fr-FR" sz="1000" dirty="0" err="1">
                <a:solidFill>
                  <a:schemeClr val="bg1"/>
                </a:solidFill>
              </a:rPr>
              <a:t>donnees</a:t>
            </a:r>
            <a:r>
              <a:rPr lang="fr-FR" sz="1000" dirty="0">
                <a:solidFill>
                  <a:schemeClr val="bg1"/>
                </a:solidFill>
              </a:rPr>
              <a:t>'</a:t>
            </a:r>
          </a:p>
          <a:p>
            <a:r>
              <a:rPr lang="fr-FR" sz="1000" dirty="0">
                <a:solidFill>
                  <a:schemeClr val="bg1"/>
                </a:solidFill>
              </a:rPr>
              <a:t>        for cle in </a:t>
            </a:r>
            <a:r>
              <a:rPr lang="fr-FR" sz="1000" dirty="0" err="1">
                <a:solidFill>
                  <a:schemeClr val="bg1"/>
                </a:solidFill>
              </a:rPr>
              <a:t>donnees</a:t>
            </a:r>
            <a:r>
              <a:rPr lang="fr-FR" sz="1000" dirty="0">
                <a:solidFill>
                  <a:schemeClr val="bg1"/>
                </a:solidFill>
              </a:rPr>
              <a:t>:</a:t>
            </a:r>
          </a:p>
          <a:p>
            <a:r>
              <a:rPr lang="fr-FR" sz="1000" dirty="0">
                <a:solidFill>
                  <a:schemeClr val="bg1"/>
                </a:solidFill>
              </a:rPr>
              <a:t>            self[cle] = </a:t>
            </a:r>
            <a:r>
              <a:rPr lang="fr-FR" sz="1000" dirty="0" err="1">
                <a:solidFill>
                  <a:schemeClr val="bg1"/>
                </a:solidFill>
              </a:rPr>
              <a:t>donnees</a:t>
            </a:r>
            <a:r>
              <a:rPr lang="fr-FR" sz="1000" dirty="0">
                <a:solidFill>
                  <a:schemeClr val="bg1"/>
                </a:solidFill>
              </a:rPr>
              <a:t>[cle]</a:t>
            </a:r>
          </a:p>
          <a:p>
            <a:r>
              <a:rPr lang="fr-FR" sz="1000" dirty="0">
                <a:solidFill>
                  <a:schemeClr val="bg1"/>
                </a:solidFill>
              </a:rPr>
              <a:t>    </a:t>
            </a:r>
          </a:p>
          <a:p>
            <a:r>
              <a:rPr lang="fr-FR" sz="1000" dirty="0">
                <a:solidFill>
                  <a:schemeClr val="bg1"/>
                </a:solidFill>
              </a:rPr>
              <a:t>    def __repr__(self):</a:t>
            </a:r>
          </a:p>
          <a:p>
            <a:r>
              <a:rPr lang="fr-FR" sz="1000" dirty="0">
                <a:solidFill>
                  <a:schemeClr val="bg1"/>
                </a:solidFill>
              </a:rPr>
              <a:t>        """Représentation de notre objet. C'est cette chaîne qui sera affichée</a:t>
            </a:r>
          </a:p>
          <a:p>
            <a:r>
              <a:rPr lang="fr-FR" sz="1000" dirty="0">
                <a:solidFill>
                  <a:schemeClr val="bg1"/>
                </a:solidFill>
              </a:rPr>
              <a:t>        quand on saisit directement le dictionnaire dans l'interpréteur, ou en</a:t>
            </a:r>
          </a:p>
          <a:p>
            <a:r>
              <a:rPr lang="fr-FR" sz="1000" dirty="0">
                <a:solidFill>
                  <a:schemeClr val="bg1"/>
                </a:solidFill>
              </a:rPr>
              <a:t>        utilisant la fonction '</a:t>
            </a:r>
            <a:r>
              <a:rPr lang="fr-FR" sz="1000" dirty="0" err="1">
                <a:solidFill>
                  <a:schemeClr val="bg1"/>
                </a:solidFill>
              </a:rPr>
              <a:t>repr</a:t>
            </a:r>
            <a:r>
              <a:rPr lang="fr-FR" sz="1000" dirty="0">
                <a:solidFill>
                  <a:schemeClr val="bg1"/>
                </a:solidFill>
              </a:rPr>
              <a:t>’ » » »</a:t>
            </a:r>
          </a:p>
          <a:p>
            <a:r>
              <a:rPr lang="fr-FR" sz="1000" dirty="0">
                <a:solidFill>
                  <a:schemeClr val="bg1"/>
                </a:solidFill>
              </a:rPr>
              <a:t>chaine = "{"</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True</a:t>
            </a:r>
          </a:p>
          <a:p>
            <a:endParaRPr lang="fr-FR" sz="1000" dirty="0">
              <a:solidFill>
                <a:schemeClr val="bg1"/>
              </a:solidFill>
            </a:endParaRPr>
          </a:p>
          <a:p>
            <a:r>
              <a:rPr lang="fr-FR" sz="1000" dirty="0">
                <a:solidFill>
                  <a:schemeClr val="bg1"/>
                </a:solidFill>
              </a:rPr>
              <a:t>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if not </a:t>
            </a:r>
            <a:r>
              <a:rPr lang="fr-FR" sz="1000" dirty="0" err="1">
                <a:solidFill>
                  <a:schemeClr val="bg1"/>
                </a:solidFill>
              </a:rPr>
              <a:t>premier_passage</a:t>
            </a:r>
            <a:r>
              <a:rPr lang="fr-FR" sz="1000" dirty="0">
                <a:solidFill>
                  <a:schemeClr val="bg1"/>
                </a:solidFill>
              </a:rPr>
              <a:t>:</a:t>
            </a:r>
          </a:p>
          <a:p>
            <a:r>
              <a:rPr lang="fr-FR" sz="1000" dirty="0">
                <a:solidFill>
                  <a:schemeClr val="bg1"/>
                </a:solidFill>
              </a:rPr>
              <a:t>                chaine += ", " # On ajoute la virgule comme séparateur</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False</a:t>
            </a:r>
          </a:p>
          <a:p>
            <a:r>
              <a:rPr lang="fr-FR" sz="1000" dirty="0">
                <a:solidFill>
                  <a:schemeClr val="bg1"/>
                </a:solidFill>
              </a:rPr>
              <a:t>            chaine += repr(cle) + ": " + repr(valeur)</a:t>
            </a:r>
          </a:p>
          <a:p>
            <a:r>
              <a:rPr lang="fr-FR" sz="1000" dirty="0">
                <a:solidFill>
                  <a:schemeClr val="bg1"/>
                </a:solidFill>
              </a:rPr>
              <a:t>        chaine += "}"</a:t>
            </a:r>
          </a:p>
          <a:p>
            <a:r>
              <a:rPr lang="fr-FR" sz="1000" dirty="0">
                <a:solidFill>
                  <a:schemeClr val="bg1"/>
                </a:solidFill>
              </a:rPr>
              <a:t>        return chaine</a:t>
            </a:r>
          </a:p>
          <a:p>
            <a:r>
              <a:rPr lang="fr-FR" sz="1000" dirty="0">
                <a:solidFill>
                  <a:schemeClr val="bg1"/>
                </a:solidFill>
              </a:rPr>
              <a:t>    </a:t>
            </a:r>
          </a:p>
          <a:p>
            <a:r>
              <a:rPr lang="fr-FR" sz="1000" dirty="0">
                <a:solidFill>
                  <a:schemeClr val="bg1"/>
                </a:solidFill>
              </a:rPr>
              <a:t>    def __str__(self):</a:t>
            </a:r>
          </a:p>
          <a:p>
            <a:r>
              <a:rPr lang="fr-FR" sz="1000" dirty="0">
                <a:solidFill>
                  <a:schemeClr val="bg1"/>
                </a:solidFill>
              </a:rPr>
              <a:t>        """Fonction appelée quand on souhaite afficher le dictionnaire grâce</a:t>
            </a:r>
          </a:p>
          <a:p>
            <a:r>
              <a:rPr lang="fr-FR" sz="1000" dirty="0">
                <a:solidFill>
                  <a:schemeClr val="bg1"/>
                </a:solidFill>
              </a:rPr>
              <a:t>        à la fonction 'print' ou le convertir en chaîne grâce au constructeur</a:t>
            </a:r>
          </a:p>
          <a:p>
            <a:r>
              <a:rPr lang="fr-FR" sz="1000" dirty="0">
                <a:solidFill>
                  <a:schemeClr val="bg1"/>
                </a:solidFill>
              </a:rPr>
              <a:t>        'str'. On redirige sur __repr__"""</a:t>
            </a:r>
          </a:p>
          <a:p>
            <a:r>
              <a:rPr lang="fr-FR" sz="1000" dirty="0">
                <a:solidFill>
                  <a:schemeClr val="bg1"/>
                </a:solidFill>
              </a:rPr>
              <a:t>        </a:t>
            </a:r>
          </a:p>
          <a:p>
            <a:r>
              <a:rPr lang="fr-FR" sz="1000" dirty="0">
                <a:solidFill>
                  <a:schemeClr val="bg1"/>
                </a:solidFill>
              </a:rPr>
              <a:t>        return repr(self)</a:t>
            </a:r>
          </a:p>
          <a:p>
            <a:r>
              <a:rPr lang="fr-FR" sz="1000" dirty="0">
                <a:solidFill>
                  <a:schemeClr val="bg1"/>
                </a:solidFill>
              </a:rPr>
              <a:t>    </a:t>
            </a:r>
          </a:p>
          <a:p>
            <a:r>
              <a:rPr lang="fr-FR" sz="1000" dirty="0">
                <a:solidFill>
                  <a:schemeClr val="bg1"/>
                </a:solidFill>
              </a:rPr>
              <a:t>    def __len__(self):</a:t>
            </a:r>
          </a:p>
          <a:p>
            <a:r>
              <a:rPr lang="fr-FR" sz="1000" dirty="0">
                <a:solidFill>
                  <a:schemeClr val="bg1"/>
                </a:solidFill>
              </a:rPr>
              <a:t>        """Renvoie la taille du dictionnaire"""</a:t>
            </a:r>
          </a:p>
          <a:p>
            <a:r>
              <a:rPr lang="fr-FR" sz="1000" dirty="0">
                <a:solidFill>
                  <a:schemeClr val="bg1"/>
                </a:solidFill>
              </a:rPr>
              <a:t>        return len(self._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contains</a:t>
            </a:r>
            <a:r>
              <a:rPr lang="fr-FR" sz="1000" dirty="0">
                <a:solidFill>
                  <a:schemeClr val="bg1"/>
                </a:solidFill>
              </a:rPr>
              <a:t>__(self, cle):</a:t>
            </a:r>
          </a:p>
          <a:p>
            <a:r>
              <a:rPr lang="fr-FR" sz="1000" dirty="0">
                <a:solidFill>
                  <a:schemeClr val="bg1"/>
                </a:solidFill>
              </a:rPr>
              <a:t>        """Renvoie True si la clé est dans la liste des clés, False sinon"""</a:t>
            </a:r>
          </a:p>
          <a:p>
            <a:r>
              <a:rPr lang="fr-FR" sz="1000" dirty="0">
                <a:solidFill>
                  <a:schemeClr val="bg1"/>
                </a:solidFill>
              </a:rPr>
              <a:t>        return cle in self._</a:t>
            </a:r>
            <a:r>
              <a:rPr lang="fr-FR" sz="1000" dirty="0" err="1">
                <a:solidFill>
                  <a:schemeClr val="bg1"/>
                </a:solidFill>
              </a:rPr>
              <a:t>cles</a:t>
            </a:r>
            <a:endParaRPr lang="fr-FR" sz="1000" dirty="0">
              <a:solidFill>
                <a:schemeClr val="bg1"/>
              </a:solidFill>
            </a:endParaRPr>
          </a:p>
          <a:p>
            <a:r>
              <a:rPr lang="fr-FR" sz="1000" dirty="0">
                <a:solidFill>
                  <a:schemeClr val="bg1"/>
                </a:solidFill>
              </a:rPr>
              <a:t>    </a:t>
            </a:r>
          </a:p>
          <a:p>
            <a:r>
              <a:rPr lang="fr-FR" sz="1000" dirty="0">
                <a:solidFill>
                  <a:schemeClr val="bg1"/>
                </a:solidFill>
              </a:rPr>
              <a:t>    def __</a:t>
            </a:r>
            <a:r>
              <a:rPr lang="fr-FR" sz="1000" dirty="0" err="1">
                <a:solidFill>
                  <a:schemeClr val="bg1"/>
                </a:solidFill>
              </a:rPr>
              <a:t>getitem</a:t>
            </a:r>
            <a:r>
              <a:rPr lang="fr-FR" sz="1000" dirty="0">
                <a:solidFill>
                  <a:schemeClr val="bg1"/>
                </a:solidFill>
              </a:rPr>
              <a:t>__(self, cle):</a:t>
            </a:r>
          </a:p>
          <a:p>
            <a:r>
              <a:rPr lang="fr-FR" sz="1000" dirty="0">
                <a:solidFill>
                  <a:schemeClr val="bg1"/>
                </a:solidFill>
              </a:rPr>
              <a:t>        """Renvoie la valeur correspondant à la clé si elle existe, lève</a:t>
            </a:r>
          </a:p>
          <a:p>
            <a:r>
              <a:rPr lang="fr-FR" sz="1000" dirty="0">
                <a:solidFill>
                  <a:schemeClr val="bg1"/>
                </a:solidFill>
              </a:rPr>
              <a:t>        une exception </a:t>
            </a:r>
            <a:r>
              <a:rPr lang="fr-FR" sz="1000" dirty="0" err="1">
                <a:solidFill>
                  <a:schemeClr val="bg1"/>
                </a:solidFill>
              </a:rPr>
              <a:t>KeyError</a:t>
            </a:r>
            <a:r>
              <a:rPr lang="fr-FR" sz="1000" dirty="0">
                <a:solidFill>
                  <a:schemeClr val="bg1"/>
                </a:solidFill>
              </a:rPr>
              <a:t> sinon"""</a:t>
            </a:r>
          </a:p>
          <a:p>
            <a:r>
              <a:rPr lang="fr-FR" sz="1000" dirty="0">
                <a:solidFill>
                  <a:schemeClr val="bg1"/>
                </a:solidFill>
              </a:rPr>
              <a:t>        </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return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a:t>
            </a:r>
            <a:r>
              <a:rPr lang="fr-FR" sz="1000" dirty="0" err="1">
                <a:solidFill>
                  <a:schemeClr val="bg1"/>
                </a:solidFill>
              </a:rPr>
              <a:t>setitem</a:t>
            </a:r>
            <a:r>
              <a:rPr lang="fr-FR" sz="1000" dirty="0">
                <a:solidFill>
                  <a:schemeClr val="bg1"/>
                </a:solidFill>
              </a:rPr>
              <a:t>__(self, cle, valeur):</a:t>
            </a:r>
          </a:p>
          <a:p>
            <a:r>
              <a:rPr lang="fr-FR" sz="1000" dirty="0">
                <a:solidFill>
                  <a:schemeClr val="bg1"/>
                </a:solidFill>
              </a:rPr>
              <a:t>        """Méthode spéciale appelée quand on cherche à modifier une clé</a:t>
            </a:r>
          </a:p>
          <a:p>
            <a:r>
              <a:rPr lang="fr-FR" sz="1000" dirty="0">
                <a:solidFill>
                  <a:schemeClr val="bg1"/>
                </a:solidFill>
              </a:rPr>
              <a:t>        présente dans le dictionnaire. Si la clé n'est pas présente, on l'ajoute</a:t>
            </a:r>
          </a:p>
          <a:p>
            <a:r>
              <a:rPr lang="fr-FR" sz="1000" dirty="0">
                <a:solidFill>
                  <a:schemeClr val="bg1"/>
                </a:solidFill>
              </a:rPr>
              <a:t>        à la fin du dictionnaire"""</a:t>
            </a:r>
          </a:p>
          <a:p>
            <a:r>
              <a:rPr lang="fr-FR" sz="1000" dirty="0">
                <a:solidFill>
                  <a:schemeClr val="bg1"/>
                </a:solidFill>
              </a:rPr>
              <a:t>        </a:t>
            </a:r>
          </a:p>
          <a:p>
            <a:r>
              <a:rPr lang="fr-FR" sz="1000" dirty="0">
                <a:solidFill>
                  <a:schemeClr val="bg1"/>
                </a:solidFill>
              </a:rPr>
              <a:t>        if cle in self._</a:t>
            </a:r>
            <a:r>
              <a:rPr lang="fr-FR" sz="1000" dirty="0" err="1">
                <a:solidFill>
                  <a:schemeClr val="bg1"/>
                </a:solidFill>
              </a:rPr>
              <a:t>cles</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a:t>
            </a:r>
            <a:r>
              <a:rPr lang="fr-FR" sz="1000" dirty="0" err="1">
                <a:solidFill>
                  <a:schemeClr val="bg1"/>
                </a:solidFill>
              </a:rPr>
              <a:t>self._valeurs</a:t>
            </a:r>
            <a:r>
              <a:rPr lang="fr-FR" sz="1000" dirty="0">
                <a:solidFill>
                  <a:schemeClr val="bg1"/>
                </a:solidFill>
              </a:rPr>
              <a:t>[indice] = valeur</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self._</a:t>
            </a:r>
            <a:r>
              <a:rPr lang="fr-FR" sz="1000" dirty="0" err="1">
                <a:solidFill>
                  <a:schemeClr val="bg1"/>
                </a:solidFill>
              </a:rPr>
              <a:t>cles.append</a:t>
            </a:r>
            <a:r>
              <a:rPr lang="fr-FR" sz="1000" dirty="0">
                <a:solidFill>
                  <a:schemeClr val="bg1"/>
                </a:solidFill>
              </a:rPr>
              <a:t>(cle)</a:t>
            </a:r>
          </a:p>
          <a:p>
            <a:r>
              <a:rPr lang="fr-FR" sz="1000" dirty="0">
                <a:solidFill>
                  <a:schemeClr val="bg1"/>
                </a:solidFill>
              </a:rPr>
              <a:t>            self._</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a:t>
            </a:r>
          </a:p>
          <a:p>
            <a:r>
              <a:rPr lang="fr-FR" sz="1000" dirty="0">
                <a:solidFill>
                  <a:schemeClr val="bg1"/>
                </a:solidFill>
              </a:rPr>
              <a:t>    def __</a:t>
            </a:r>
            <a:r>
              <a:rPr lang="fr-FR" sz="1000" dirty="0" err="1">
                <a:solidFill>
                  <a:schemeClr val="bg1"/>
                </a:solidFill>
              </a:rPr>
              <a:t>delitem</a:t>
            </a:r>
            <a:r>
              <a:rPr lang="fr-FR" sz="1000" dirty="0">
                <a:solidFill>
                  <a:schemeClr val="bg1"/>
                </a:solidFill>
              </a:rPr>
              <a:t>__(self, cle):</a:t>
            </a:r>
          </a:p>
          <a:p>
            <a:r>
              <a:rPr lang="fr-FR" sz="1000" dirty="0">
                <a:solidFill>
                  <a:schemeClr val="bg1"/>
                </a:solidFill>
              </a:rPr>
              <a:t>        """Méthode appelée quand on souhaite supprimer une clé"""</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del self._</a:t>
            </a:r>
            <a:r>
              <a:rPr lang="fr-FR" sz="1000" dirty="0" err="1">
                <a:solidFill>
                  <a:schemeClr val="bg1"/>
                </a:solidFill>
              </a:rPr>
              <a:t>cles</a:t>
            </a:r>
            <a:r>
              <a:rPr lang="fr-FR" sz="1000" dirty="0">
                <a:solidFill>
                  <a:schemeClr val="bg1"/>
                </a:solidFill>
              </a:rPr>
              <a:t>[indice]</a:t>
            </a:r>
          </a:p>
          <a:p>
            <a:r>
              <a:rPr lang="fr-FR" sz="1000" dirty="0">
                <a:solidFill>
                  <a:schemeClr val="bg1"/>
                </a:solidFill>
              </a:rPr>
              <a:t>            del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__iter__(self):</a:t>
            </a:r>
          </a:p>
          <a:p>
            <a:r>
              <a:rPr lang="fr-FR" sz="1000" dirty="0">
                <a:solidFill>
                  <a:schemeClr val="bg1"/>
                </a:solidFill>
              </a:rPr>
              <a:t>        """Méthode de parcours de l'objet. On renvoie l'itérateur des clés"""</a:t>
            </a:r>
          </a:p>
          <a:p>
            <a:r>
              <a:rPr lang="fr-FR" sz="1000" dirty="0">
                <a:solidFill>
                  <a:schemeClr val="bg1"/>
                </a:solidFill>
              </a:rPr>
              <a:t>        return iter(self._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add</a:t>
            </a:r>
            <a:r>
              <a:rPr lang="fr-FR" sz="1000" dirty="0">
                <a:solidFill>
                  <a:schemeClr val="bg1"/>
                </a:solidFill>
              </a:rPr>
              <a:t>__(self, </a:t>
            </a:r>
            <a:r>
              <a:rPr lang="fr-FR" sz="1000" dirty="0" err="1">
                <a:solidFill>
                  <a:schemeClr val="bg1"/>
                </a:solidFill>
              </a:rPr>
              <a:t>autre_objet</a:t>
            </a:r>
            <a:r>
              <a:rPr lang="fr-FR" sz="1000" dirty="0">
                <a:solidFill>
                  <a:schemeClr val="bg1"/>
                </a:solidFill>
              </a:rPr>
              <a:t>):</a:t>
            </a:r>
          </a:p>
          <a:p>
            <a:r>
              <a:rPr lang="fr-FR" sz="1000" dirty="0">
                <a:solidFill>
                  <a:schemeClr val="bg1"/>
                </a:solidFill>
              </a:rPr>
              <a:t>        """On renvoie un nouveau dictionnaire contenant les deux</a:t>
            </a:r>
          </a:p>
          <a:p>
            <a:r>
              <a:rPr lang="fr-FR" sz="1000" dirty="0">
                <a:solidFill>
                  <a:schemeClr val="bg1"/>
                </a:solidFill>
              </a:rPr>
              <a:t>        dictionnaires mis bout à bout (d'abord self puis </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p>
          <a:p>
            <a:r>
              <a:rPr lang="fr-FR" sz="1000" dirty="0">
                <a:solidFill>
                  <a:schemeClr val="bg1"/>
                </a:solidFill>
              </a:rPr>
              <a:t>        if type(</a:t>
            </a:r>
            <a:r>
              <a:rPr lang="fr-FR" sz="1000" dirty="0" err="1">
                <a:solidFill>
                  <a:schemeClr val="bg1"/>
                </a:solidFill>
              </a:rPr>
              <a:t>autre_objet</a:t>
            </a:r>
            <a:r>
              <a:rPr lang="fr-FR" sz="1000" dirty="0">
                <a:solidFill>
                  <a:schemeClr val="bg1"/>
                </a:solidFill>
              </a:rPr>
              <a:t>) is type(self):</a:t>
            </a:r>
          </a:p>
          <a:p>
            <a:r>
              <a:rPr lang="fr-FR" sz="1000" dirty="0">
                <a:solidFill>
                  <a:schemeClr val="bg1"/>
                </a:solidFill>
              </a:rPr>
              <a:t>            raise TypeError( \</a:t>
            </a:r>
          </a:p>
          <a:p>
            <a:r>
              <a:rPr lang="fr-FR" sz="1000" dirty="0">
                <a:solidFill>
                  <a:schemeClr val="bg1"/>
                </a:solidFill>
              </a:rPr>
              <a:t>                "Impossible de concaténer {0} et {1}".format( \</a:t>
            </a:r>
          </a:p>
          <a:p>
            <a:r>
              <a:rPr lang="fr-FR" sz="1000" dirty="0">
                <a:solidFill>
                  <a:schemeClr val="bg1"/>
                </a:solidFill>
              </a:rPr>
              <a:t>                type(self), type(</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r>
              <a:rPr lang="fr-FR" sz="1000" dirty="0" err="1">
                <a:solidFill>
                  <a:schemeClr val="bg1"/>
                </a:solidFill>
              </a:rPr>
              <a:t>else</a:t>
            </a:r>
            <a:r>
              <a:rPr lang="fr-FR" sz="1000" dirty="0">
                <a:solidFill>
                  <a:schemeClr val="bg1"/>
                </a:solidFill>
              </a:rPr>
              <a:t>:</a:t>
            </a:r>
          </a:p>
          <a:p>
            <a:r>
              <a:rPr lang="fr-FR" sz="1000" dirty="0">
                <a:solidFill>
                  <a:schemeClr val="bg1"/>
                </a:solidFill>
              </a:rPr>
              <a:t>            nouveau = DictionnaireOrdonne()</a:t>
            </a:r>
          </a:p>
          <a:p>
            <a:r>
              <a:rPr lang="fr-FR" sz="1000" dirty="0">
                <a:solidFill>
                  <a:schemeClr val="bg1"/>
                </a:solidFill>
              </a:rPr>
              <a:t>          </a:t>
            </a:r>
          </a:p>
        </p:txBody>
      </p:sp>
    </p:spTree>
    <p:extLst>
      <p:ext uri="{BB962C8B-B14F-4D97-AF65-F5344CB8AC3E}">
        <p14:creationId xmlns:p14="http://schemas.microsoft.com/office/powerpoint/2010/main" val="225828585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343829"/>
            <a:ext cx="11830044" cy="5324535"/>
          </a:xfrm>
          <a:prstGeom prst="rect">
            <a:avLst/>
          </a:prstGeom>
          <a:solidFill>
            <a:schemeClr val="tx1"/>
          </a:solidFill>
        </p:spPr>
        <p:txBody>
          <a:bodyPr wrap="square" numCol="2" rtlCol="0">
            <a:spAutoFit/>
          </a:bodyPr>
          <a:lstStyle/>
          <a:p>
            <a:r>
              <a:rPr lang="fr-FR" sz="1000" dirty="0">
                <a:solidFill>
                  <a:schemeClr val="bg1"/>
                </a:solidFill>
              </a:rPr>
              <a:t>            </a:t>
            </a:r>
          </a:p>
          <a:p>
            <a:r>
              <a:rPr lang="fr-FR" sz="1000" dirty="0">
                <a:solidFill>
                  <a:schemeClr val="bg1"/>
                </a:solidFill>
              </a:rPr>
              <a:t>            # On commence par copier self dans le dictionnaire</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a:t>
            </a:r>
          </a:p>
          <a:p>
            <a:r>
              <a:rPr lang="fr-FR" sz="1000" dirty="0">
                <a:solidFill>
                  <a:schemeClr val="bg1"/>
                </a:solidFill>
              </a:rPr>
              <a:t>            # On copie ensuite </a:t>
            </a:r>
            <a:r>
              <a:rPr lang="fr-FR" sz="1000" dirty="0" err="1">
                <a:solidFill>
                  <a:schemeClr val="bg1"/>
                </a:solidFill>
              </a:rPr>
              <a:t>autre_objet</a:t>
            </a:r>
            <a:endParaRPr lang="fr-FR" sz="1000" dirty="0">
              <a:solidFill>
                <a:schemeClr val="bg1"/>
              </a:solidFill>
            </a:endParaRPr>
          </a:p>
          <a:p>
            <a:r>
              <a:rPr lang="fr-FR" sz="1000" dirty="0">
                <a:solidFill>
                  <a:schemeClr val="bg1"/>
                </a:solidFill>
              </a:rPr>
              <a:t>            for cle, valeur in </a:t>
            </a:r>
            <a:r>
              <a:rPr lang="fr-FR" sz="1000" dirty="0" err="1">
                <a:solidFill>
                  <a:schemeClr val="bg1"/>
                </a:solidFill>
              </a:rPr>
              <a:t>autre_objet.items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return nouveau</a:t>
            </a:r>
          </a:p>
          <a:p>
            <a:r>
              <a:rPr lang="fr-FR" sz="1000" dirty="0">
                <a:solidFill>
                  <a:schemeClr val="bg1"/>
                </a:solidFill>
              </a:rPr>
              <a:t>    </a:t>
            </a:r>
          </a:p>
          <a:p>
            <a:r>
              <a:rPr lang="fr-FR" sz="1000" dirty="0">
                <a:solidFill>
                  <a:schemeClr val="bg1"/>
                </a:solidFill>
              </a:rPr>
              <a:t>    def items(self):</a:t>
            </a:r>
          </a:p>
          <a:p>
            <a:r>
              <a:rPr lang="fr-FR" sz="1000" dirty="0">
                <a:solidFill>
                  <a:schemeClr val="bg1"/>
                </a:solidFill>
              </a:rPr>
              <a:t>        """Renvoie un générateur contenant les couples (cle, valeur)"""</a:t>
            </a:r>
          </a:p>
          <a:p>
            <a:r>
              <a:rPr lang="fr-FR" sz="1000" dirty="0">
                <a:solidFill>
                  <a:schemeClr val="bg1"/>
                </a:solidFill>
              </a:rPr>
              <a:t>        for i, cle in enumerate(self._</a:t>
            </a:r>
            <a:r>
              <a:rPr lang="fr-FR" sz="1000" dirty="0" err="1">
                <a:solidFill>
                  <a:schemeClr val="bg1"/>
                </a:solidFill>
              </a:rPr>
              <a:t>cles</a:t>
            </a:r>
            <a:r>
              <a:rPr lang="fr-FR" sz="1000" dirty="0">
                <a:solidFill>
                  <a:schemeClr val="bg1"/>
                </a:solidFill>
              </a:rPr>
              <a:t>):</a:t>
            </a:r>
          </a:p>
          <a:p>
            <a:r>
              <a:rPr lang="fr-FR" sz="1000" dirty="0">
                <a:solidFill>
                  <a:schemeClr val="bg1"/>
                </a:solidFill>
              </a:rPr>
              <a:t>            valeur = </a:t>
            </a:r>
            <a:r>
              <a:rPr lang="fr-FR" sz="1000" dirty="0" err="1">
                <a:solidFill>
                  <a:schemeClr val="bg1"/>
                </a:solidFill>
              </a:rPr>
              <a:t>self._valeurs</a:t>
            </a:r>
            <a:r>
              <a:rPr lang="fr-FR" sz="1000" dirty="0">
                <a:solidFill>
                  <a:schemeClr val="bg1"/>
                </a:solidFill>
              </a:rPr>
              <a:t>[i]</a:t>
            </a:r>
          </a:p>
          <a:p>
            <a:r>
              <a:rPr lang="fr-FR" sz="1000" dirty="0">
                <a:solidFill>
                  <a:schemeClr val="bg1"/>
                </a:solidFill>
              </a:rPr>
              <a:t>            yield (cle, valeur)</a:t>
            </a:r>
          </a:p>
          <a:p>
            <a:r>
              <a:rPr lang="fr-FR" sz="1000" dirty="0">
                <a:solidFill>
                  <a:schemeClr val="bg1"/>
                </a:solidFill>
              </a:rPr>
              <a:t>    </a:t>
            </a:r>
          </a:p>
          <a:p>
            <a:r>
              <a:rPr lang="fr-FR" sz="1000" dirty="0">
                <a:solidFill>
                  <a:schemeClr val="bg1"/>
                </a:solidFill>
              </a:rPr>
              <a:t>    def keys(self):</a:t>
            </a:r>
          </a:p>
          <a:p>
            <a:r>
              <a:rPr lang="fr-FR" sz="1000" dirty="0">
                <a:solidFill>
                  <a:schemeClr val="bg1"/>
                </a:solidFill>
              </a:rPr>
              <a:t>        """Cette méthode renvoie la liste des clés"""</a:t>
            </a:r>
          </a:p>
          <a:p>
            <a:r>
              <a:rPr lang="fr-FR" sz="1000" dirty="0">
                <a:solidFill>
                  <a:schemeClr val="bg1"/>
                </a:solidFill>
              </a:rPr>
              <a:t>        return list(self._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values(self):</a:t>
            </a:r>
          </a:p>
          <a:p>
            <a:r>
              <a:rPr lang="fr-FR" sz="1000" dirty="0">
                <a:solidFill>
                  <a:schemeClr val="bg1"/>
                </a:solidFill>
              </a:rPr>
              <a:t>        """Cette méthode renvoie la liste des valeurs"""</a:t>
            </a:r>
          </a:p>
          <a:p>
            <a:r>
              <a:rPr lang="fr-FR" sz="1000" dirty="0">
                <a:solidFill>
                  <a:schemeClr val="bg1"/>
                </a:solidFill>
              </a:rPr>
              <a:t>        return list(</a:t>
            </a:r>
            <a:r>
              <a:rPr lang="fr-FR" sz="1000" dirty="0" err="1">
                <a:solidFill>
                  <a:schemeClr val="bg1"/>
                </a:solidFill>
              </a:rPr>
              <a:t>self._valeurs</a:t>
            </a:r>
            <a:r>
              <a:rPr lang="fr-FR" sz="1000" dirty="0">
                <a:solidFill>
                  <a:schemeClr val="bg1"/>
                </a:solidFill>
              </a:rPr>
              <a:t>)</a:t>
            </a:r>
          </a:p>
          <a:p>
            <a:r>
              <a:rPr lang="fr-FR" sz="1000" dirty="0">
                <a:solidFill>
                  <a:schemeClr val="bg1"/>
                </a:solidFill>
              </a:rPr>
              <a:t>    </a:t>
            </a:r>
          </a:p>
          <a:p>
            <a:r>
              <a:rPr lang="fr-FR" sz="1000" dirty="0">
                <a:solidFill>
                  <a:schemeClr val="bg1"/>
                </a:solidFill>
              </a:rPr>
              <a:t>    def reverse(self):</a:t>
            </a:r>
          </a:p>
          <a:p>
            <a:r>
              <a:rPr lang="fr-FR" sz="1000" dirty="0">
                <a:solidFill>
                  <a:schemeClr val="bg1"/>
                </a:solidFill>
              </a:rPr>
              <a:t>        """Inversion du dictionnaire"""</a:t>
            </a:r>
          </a:p>
          <a:p>
            <a:r>
              <a:rPr lang="fr-FR" sz="1000" dirty="0">
                <a:solidFill>
                  <a:schemeClr val="bg1"/>
                </a:solidFill>
              </a:rPr>
              <a:t>        # On crée deux listes vides qui contiendront le nouvel ordre des clés</a:t>
            </a:r>
          </a:p>
          <a:p>
            <a:r>
              <a:rPr lang="fr-FR" sz="1000" dirty="0">
                <a:solidFill>
                  <a:schemeClr val="bg1"/>
                </a:solidFill>
              </a:rPr>
              <a:t>        # et valeurs</a:t>
            </a:r>
          </a:p>
          <a:p>
            <a:r>
              <a:rPr lang="fr-FR" sz="1000" dirty="0">
                <a:solidFill>
                  <a:schemeClr val="bg1"/>
                </a:solidFill>
              </a:rPr>
              <a:t>        </a:t>
            </a:r>
            <a:r>
              <a:rPr lang="fr-FR" sz="1000" dirty="0" err="1">
                <a:solidFill>
                  <a:schemeClr val="bg1"/>
                </a:solidFill>
              </a:rPr>
              <a:t>cles</a:t>
            </a:r>
            <a:r>
              <a:rPr lang="fr-FR" sz="1000" dirty="0">
                <a:solidFill>
                  <a:schemeClr val="bg1"/>
                </a:solidFill>
              </a:rPr>
              <a:t> = []</a:t>
            </a:r>
          </a:p>
          <a:p>
            <a:r>
              <a:rPr lang="fr-FR" sz="1000" dirty="0">
                <a:solidFill>
                  <a:schemeClr val="bg1"/>
                </a:solidFill>
              </a:rPr>
              <a:t>        valeurs = []</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 On ajoute les clés et valeurs au début de la liste</a:t>
            </a:r>
          </a:p>
          <a:p>
            <a:r>
              <a:rPr lang="fr-FR" sz="1000" dirty="0">
                <a:solidFill>
                  <a:schemeClr val="bg1"/>
                </a:solidFill>
              </a:rPr>
              <a:t>            </a:t>
            </a:r>
            <a:r>
              <a:rPr lang="fr-FR" sz="1000" dirty="0" err="1">
                <a:solidFill>
                  <a:schemeClr val="bg1"/>
                </a:solidFill>
              </a:rPr>
              <a:t>cles.insert</a:t>
            </a:r>
            <a:r>
              <a:rPr lang="fr-FR" sz="1000" dirty="0">
                <a:solidFill>
                  <a:schemeClr val="bg1"/>
                </a:solidFill>
              </a:rPr>
              <a:t>(0, cle)</a:t>
            </a:r>
          </a:p>
          <a:p>
            <a:r>
              <a:rPr lang="fr-FR" sz="1000" dirty="0">
                <a:solidFill>
                  <a:schemeClr val="bg1"/>
                </a:solidFill>
              </a:rPr>
              <a:t>            </a:t>
            </a:r>
            <a:r>
              <a:rPr lang="fr-FR" sz="1000" dirty="0" err="1">
                <a:solidFill>
                  <a:schemeClr val="bg1"/>
                </a:solidFill>
              </a:rPr>
              <a:t>valeurs.insert</a:t>
            </a:r>
            <a:r>
              <a:rPr lang="fr-FR" sz="1000" dirty="0">
                <a:solidFill>
                  <a:schemeClr val="bg1"/>
                </a:solidFill>
              </a:rPr>
              <a:t>(0, valeur)</a:t>
            </a:r>
          </a:p>
          <a:p>
            <a:r>
              <a:rPr lang="fr-FR" sz="1000" dirty="0">
                <a:solidFill>
                  <a:schemeClr val="bg1"/>
                </a:solidFill>
              </a:rPr>
              <a:t> # On met ensuite à jour nos listes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a:p>
            <a:r>
              <a:rPr lang="fr-FR" sz="1000" dirty="0">
                <a:solidFill>
                  <a:schemeClr val="bg1"/>
                </a:solidFill>
              </a:rPr>
              <a:t>    </a:t>
            </a:r>
          </a:p>
          <a:p>
            <a:r>
              <a:rPr lang="fr-FR" sz="1000" dirty="0">
                <a:solidFill>
                  <a:schemeClr val="bg1"/>
                </a:solidFill>
              </a:rPr>
              <a:t>    def sort(self):</a:t>
            </a:r>
          </a:p>
          <a:p>
            <a:r>
              <a:rPr lang="fr-FR" sz="1000" dirty="0">
                <a:solidFill>
                  <a:schemeClr val="bg1"/>
                </a:solidFill>
              </a:rPr>
              <a:t>        """Méthode permettant de trier le dictionnaire en fonction de ses clés"""</a:t>
            </a:r>
          </a:p>
          <a:p>
            <a:r>
              <a:rPr lang="fr-FR" sz="1000" dirty="0">
                <a:solidFill>
                  <a:schemeClr val="bg1"/>
                </a:solidFill>
              </a:rPr>
              <a:t>        # On trie les clés</a:t>
            </a:r>
          </a:p>
          <a:p>
            <a:r>
              <a:rPr lang="fr-FR" sz="1000" dirty="0">
                <a:solidFill>
                  <a:schemeClr val="bg1"/>
                </a:solidFill>
              </a:rPr>
              <a:t>        </a:t>
            </a:r>
            <a:r>
              <a:rPr lang="fr-FR" sz="1000" dirty="0" err="1">
                <a:solidFill>
                  <a:schemeClr val="bg1"/>
                </a:solidFill>
              </a:rPr>
              <a:t>cles_triees</a:t>
            </a:r>
            <a:r>
              <a:rPr lang="fr-FR" sz="1000" dirty="0">
                <a:solidFill>
                  <a:schemeClr val="bg1"/>
                </a:solidFill>
              </a:rPr>
              <a:t> = sorted(self._</a:t>
            </a:r>
            <a:r>
              <a:rPr lang="fr-FR" sz="1000" dirty="0" err="1">
                <a:solidFill>
                  <a:schemeClr val="bg1"/>
                </a:solidFill>
              </a:rPr>
              <a:t>cles</a:t>
            </a:r>
            <a:r>
              <a:rPr lang="fr-FR" sz="1000" dirty="0">
                <a:solidFill>
                  <a:schemeClr val="bg1"/>
                </a:solidFill>
              </a:rPr>
              <a:t>)</a:t>
            </a:r>
          </a:p>
          <a:p>
            <a:r>
              <a:rPr lang="fr-FR" sz="1000" dirty="0">
                <a:solidFill>
                  <a:schemeClr val="bg1"/>
                </a:solidFill>
              </a:rPr>
              <a:t>        # On crée une liste de valeurs, encore vide</a:t>
            </a:r>
          </a:p>
          <a:p>
            <a:r>
              <a:rPr lang="fr-FR" sz="1000" dirty="0">
                <a:solidFill>
                  <a:schemeClr val="bg1"/>
                </a:solidFill>
              </a:rPr>
              <a:t>        valeurs = []</a:t>
            </a:r>
          </a:p>
          <a:p>
            <a:r>
              <a:rPr lang="fr-FR" sz="1000" dirty="0">
                <a:solidFill>
                  <a:schemeClr val="bg1"/>
                </a:solidFill>
              </a:rPr>
              <a:t>        # On parcourt ensuite la liste des clés triées</a:t>
            </a:r>
          </a:p>
          <a:p>
            <a:r>
              <a:rPr lang="fr-FR" sz="1000" dirty="0">
                <a:solidFill>
                  <a:schemeClr val="bg1"/>
                </a:solidFill>
              </a:rPr>
              <a:t>        for cle in </a:t>
            </a:r>
            <a:r>
              <a:rPr lang="fr-FR" sz="1000" dirty="0" err="1">
                <a:solidFill>
                  <a:schemeClr val="bg1"/>
                </a:solidFill>
              </a:rPr>
              <a:t>cles_triees</a:t>
            </a:r>
            <a:r>
              <a:rPr lang="fr-FR" sz="1000" dirty="0">
                <a:solidFill>
                  <a:schemeClr val="bg1"/>
                </a:solidFill>
              </a:rPr>
              <a:t>:</a:t>
            </a:r>
          </a:p>
          <a:p>
            <a:r>
              <a:rPr lang="fr-FR" sz="1000" dirty="0">
                <a:solidFill>
                  <a:schemeClr val="bg1"/>
                </a:solidFill>
              </a:rPr>
              <a:t>            valeur = self[cle]</a:t>
            </a:r>
          </a:p>
          <a:p>
            <a:r>
              <a:rPr lang="fr-FR" sz="1000" dirty="0">
                <a:solidFill>
                  <a:schemeClr val="bg1"/>
                </a:solidFill>
              </a:rPr>
              <a:t>            </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 Enfin, on met à jour notre liste de clés et de valeurs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cles_triees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p:txBody>
      </p:sp>
    </p:spTree>
    <p:extLst>
      <p:ext uri="{BB962C8B-B14F-4D97-AF65-F5344CB8AC3E}">
        <p14:creationId xmlns:p14="http://schemas.microsoft.com/office/powerpoint/2010/main" val="2233306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07996"/>
          </a:xfrm>
          <a:prstGeom prst="rect">
            <a:avLst/>
          </a:prstGeom>
          <a:noFill/>
        </p:spPr>
        <p:txBody>
          <a:bodyPr wrap="square" rtlCol="0">
            <a:spAutoFit/>
          </a:bodyPr>
          <a:lstStyle/>
          <a:p>
            <a:r>
              <a:rPr lang="fr-FR" sz="11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100" dirty="0"/>
          </a:p>
          <a:p>
            <a:r>
              <a:rPr lang="fr-FR" sz="11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5678478"/>
          </a:xfrm>
          <a:prstGeom prst="rect">
            <a:avLst/>
          </a:prstGeom>
          <a:noFill/>
        </p:spPr>
        <p:txBody>
          <a:bodyPr wrap="square" rtlCol="0">
            <a:spAutoFit/>
          </a:bodyPr>
          <a:lstStyle/>
          <a:p>
            <a:r>
              <a:rPr lang="fr-FR" sz="11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100" dirty="0"/>
          </a:p>
          <a:p>
            <a:r>
              <a:rPr lang="fr-FR" sz="11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100" dirty="0"/>
              <a:t>Qu'est-ce que c'est ?</a:t>
            </a:r>
          </a:p>
          <a:p>
            <a:endParaRPr lang="fr-FR" sz="1100" dirty="0"/>
          </a:p>
          <a:p>
            <a:r>
              <a:rPr lang="fr-FR" sz="11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100" dirty="0"/>
          </a:p>
          <a:p>
            <a:r>
              <a:rPr lang="fr-FR" sz="1100" dirty="0"/>
              <a:t>Mais quel est l'intérêt ? Si on veut juste qu'une fonction fasse quelque chose de différent, il suffit de la modifier, non ? Pourquoi s'encombrer la tête avec une nouvelle fonctionnalité plus complexe ?</a:t>
            </a:r>
          </a:p>
          <a:p>
            <a:endParaRPr lang="fr-FR" sz="1100" dirty="0"/>
          </a:p>
          <a:p>
            <a:r>
              <a:rPr lang="fr-FR" sz="1100" dirty="0"/>
              <a:t>Il peut y avoir de nombreux cas dans lesquels les décorateurs sont un choix intéressant. Pour comprendre l'idée, je vais prendre un unique exemple.</a:t>
            </a:r>
          </a:p>
          <a:p>
            <a:endParaRPr lang="fr-FR" sz="1100" dirty="0"/>
          </a:p>
          <a:p>
            <a:r>
              <a:rPr lang="fr-FR" sz="1100" dirty="0"/>
              <a:t>On souhaite tester les performances de certaines de nos fonctions, en l'occurrence, calculer combien de temps elles mettent pour s'exécuter.</a:t>
            </a:r>
          </a:p>
          <a:p>
            <a:endParaRPr lang="fr-FR" sz="1100" dirty="0"/>
          </a:p>
          <a:p>
            <a:r>
              <a:rPr lang="fr-FR" sz="1100" dirty="0"/>
              <a:t>Une possibilité, effectivement, consiste à modifier chacune des fonctions devant intégrer ce test. Mais ce n'est pas très élégant, ni très pratique, ni très sûr… bref ce n'est pas la meilleure solution.</a:t>
            </a:r>
          </a:p>
          <a:p>
            <a:endParaRPr lang="fr-FR" sz="1100" dirty="0"/>
          </a:p>
          <a:p>
            <a:r>
              <a:rPr lang="fr-FR" sz="1100" dirty="0"/>
              <a:t>Une autre possibilité consiste à utiliser un décorateur. Ce décorateur se chargera d'exécuter notre fonction en calculant le temps qu'elle met et pourra, par exemple, afficher une alerte si cette durée est trop élevée.</a:t>
            </a:r>
          </a:p>
          <a:p>
            <a:endParaRPr lang="fr-FR" sz="1100" dirty="0"/>
          </a:p>
          <a:p>
            <a:r>
              <a:rPr lang="fr-FR" sz="1100" dirty="0"/>
              <a:t>Pour indiquer qu'une fonction doit intégrer ce test, il suffira d'ajouter une simple ligne avant sa définition. C'est bien plus simple, clair et adapté à la situation.</a:t>
            </a:r>
          </a:p>
          <a:p>
            <a:endParaRPr lang="fr-FR" sz="1100" dirty="0"/>
          </a:p>
          <a:p>
            <a:r>
              <a:rPr lang="fr-FR" sz="1100" dirty="0"/>
              <a:t>Et ce n'est qu'un exemple d'application.</a:t>
            </a:r>
          </a:p>
          <a:p>
            <a:endParaRPr lang="fr-FR" sz="1100" dirty="0"/>
          </a:p>
          <a:p>
            <a:r>
              <a:rPr lang="fr-FR" sz="11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100" dirty="0"/>
          </a:p>
          <a:p>
            <a:r>
              <a:rPr lang="fr-FR" sz="11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a:t>
            </a:r>
            <a:r>
              <a:rPr lang="fr-FR" sz="1600" dirty="0" err="1">
                <a:solidFill>
                  <a:schemeClr val="bg1"/>
                </a:solidFill>
              </a:rPr>
              <a:t>int</a:t>
            </a:r>
            <a:r>
              <a:rPr lang="fr-FR" sz="1600" dirty="0">
                <a:solidFill>
                  <a:schemeClr val="bg1"/>
                </a:solidFill>
              </a:rPr>
              <a: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err="1">
                <a:solidFill>
                  <a:schemeClr val="bg1"/>
                </a:solidFill>
              </a:rPr>
              <a:t>else</a:t>
            </a:r>
            <a:r>
              <a:rPr lang="fr-FR" sz="1600" dirty="0">
                <a:solidFill>
                  <a:schemeClr val="bg1"/>
                </a:solidFill>
              </a:rPr>
              <a:t>:</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446550"/>
          </a:xfrm>
          <a:prstGeom prst="rect">
            <a:avLst/>
          </a:prstGeom>
          <a:noFill/>
        </p:spPr>
        <p:txBody>
          <a:bodyPr wrap="square" rtlCol="0">
            <a:spAutoFit/>
          </a:bodyPr>
          <a:lstStyle/>
          <a:p>
            <a:r>
              <a:rPr lang="fr-FR" sz="11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100" dirty="0"/>
              <a:t>Format le plus simple</a:t>
            </a:r>
          </a:p>
          <a:p>
            <a:endParaRPr lang="fr-FR" sz="1100" dirty="0"/>
          </a:p>
          <a:p>
            <a:r>
              <a:rPr lang="fr-FR" sz="1100" dirty="0"/>
              <a:t>Comme je l'ai dit, les décorateurs sont des fonctions « classiques » de Python, dans leur définition. Ils ont une petite subtilité en ce qu'ils prennent en paramètre une fonction et renvoient une fonction.</a:t>
            </a:r>
          </a:p>
          <a:p>
            <a:endParaRPr lang="fr-FR" sz="1100" dirty="0"/>
          </a:p>
          <a:p>
            <a:r>
              <a:rPr lang="fr-FR" sz="11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313325"/>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2759600"/>
            <a:ext cx="11458570" cy="600164"/>
          </a:xfrm>
          <a:prstGeom prst="rect">
            <a:avLst/>
          </a:prstGeom>
          <a:noFill/>
        </p:spPr>
        <p:txBody>
          <a:bodyPr wrap="square" rtlCol="0">
            <a:spAutoFit/>
          </a:bodyPr>
          <a:lstStyle/>
          <a:p>
            <a:r>
              <a:rPr lang="fr-FR" sz="1100" dirty="0"/>
              <a:t>Le décorateur s'exécute au moment de la définition de fonction et non lors de l'appel. Ceci est important. Il prend en paramètre, comme je l'ai dit, une fonction (celle qu'il modifie) et renvoie une fonction (qui peut être la même).</a:t>
            </a:r>
          </a:p>
          <a:p>
            <a:r>
              <a:rPr lang="fr-FR" sz="11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375152"/>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5876925"/>
            <a:ext cx="11106144" cy="261610"/>
          </a:xfrm>
          <a:prstGeom prst="rect">
            <a:avLst/>
          </a:prstGeom>
          <a:noFill/>
        </p:spPr>
        <p:txBody>
          <a:bodyPr wrap="square" rtlCol="0">
            <a:spAutoFit/>
          </a:bodyPr>
          <a:lstStyle/>
          <a:p>
            <a:r>
              <a:rPr lang="fr-FR" sz="1100" dirty="0"/>
              <a:t>Euh… qu'est-ce qu'on a fait là ?</a:t>
            </a:r>
          </a:p>
        </p:txBody>
      </p:sp>
    </p:spTree>
    <p:extLst>
      <p:ext uri="{BB962C8B-B14F-4D97-AF65-F5344CB8AC3E}">
        <p14:creationId xmlns:p14="http://schemas.microsoft.com/office/powerpoint/2010/main" val="138684998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800767"/>
          </a:xfrm>
          <a:prstGeom prst="rect">
            <a:avLst/>
          </a:prstGeom>
          <a:noFill/>
        </p:spPr>
        <p:txBody>
          <a:bodyPr wrap="square" rtlCol="0">
            <a:spAutoFit/>
          </a:bodyPr>
          <a:lstStyle/>
          <a:p>
            <a:r>
              <a:rPr lang="fr-FR" sz="1100" dirty="0"/>
              <a:t> D'abord, on crée le décorateur. Il prend en paramètre, comme je vous l'ai dit, la fonction qu'il modifie. Dans notre exemple, il se contente d'afficher cette fonction puis de la renvoyer.</a:t>
            </a:r>
          </a:p>
          <a:p>
            <a:endParaRPr lang="fr-FR" sz="1100" dirty="0"/>
          </a:p>
          <a:p>
            <a:r>
              <a:rPr lang="fr-FR" sz="1100" dirty="0"/>
              <a:t>    On crée ensuite la </a:t>
            </a:r>
            <a:r>
              <a:rPr lang="fr-FR" sz="1100" dirty="0" err="1"/>
              <a:t>fonctionsalut</a:t>
            </a:r>
            <a:r>
              <a:rPr lang="fr-FR" sz="1100" dirty="0"/>
              <a:t>. Comme vous le voyez, on indique avant la définition la </a:t>
            </a:r>
            <a:r>
              <a:rPr lang="fr-FR" sz="1100" dirty="0" err="1"/>
              <a:t>ligne@mon_decorateur</a:t>
            </a:r>
            <a:r>
              <a:rPr lang="fr-FR" sz="1100" dirty="0"/>
              <a:t>, qui précise à Python que cette fonction doit être modifiée par notre décorateur. Notre fonction est très utile : elle affiche « Salut ! » et c'est tout.</a:t>
            </a:r>
          </a:p>
          <a:p>
            <a:endParaRPr lang="fr-FR" sz="1100" dirty="0"/>
          </a:p>
          <a:p>
            <a:r>
              <a:rPr lang="fr-FR" sz="1100" dirty="0"/>
              <a:t>    À la fin de la définition de notre fonction, on peut voir que le décorateur est appelé. Si vous regardez plus attentivement la ligne affichée, vous vous rendez compte qu'il est appelé avec, en paramètre, la </a:t>
            </a:r>
            <a:r>
              <a:rPr lang="fr-FR" sz="1100" dirty="0" err="1"/>
              <a:t>fonctionsalutque</a:t>
            </a:r>
            <a:r>
              <a:rPr lang="fr-FR" sz="1100" dirty="0"/>
              <a:t> nous venons de définir.</a:t>
            </a:r>
          </a:p>
          <a:p>
            <a:endParaRPr lang="fr-FR" sz="1100" dirty="0"/>
          </a:p>
          <a:p>
            <a:r>
              <a:rPr lang="fr-FR" sz="11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100" dirty="0"/>
          </a:p>
          <a:p>
            <a:r>
              <a:rPr lang="fr-FR" sz="11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100" dirty="0"/>
          </a:p>
          <a:p>
            <a:r>
              <a:rPr lang="fr-FR" sz="11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3848517"/>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4762917"/>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324261"/>
          </a:xfrm>
          <a:prstGeom prst="rect">
            <a:avLst/>
          </a:prstGeom>
          <a:noFill/>
        </p:spPr>
        <p:txBody>
          <a:bodyPr wrap="square" rtlCol="0">
            <a:spAutoFit/>
          </a:bodyPr>
          <a:lstStyle/>
          <a:p>
            <a:r>
              <a:rPr lang="fr-FR" sz="1100" dirty="0"/>
              <a:t> Relisez bien ces deux codes, ils font la même chose. Le second est là pour que vous compreniez ce que fait Python quand il manipule des fonctions modifiées par un (ou plusieurs) décorateur(s).</a:t>
            </a:r>
          </a:p>
          <a:p>
            <a:endParaRPr lang="fr-FR" sz="1100" dirty="0"/>
          </a:p>
          <a:p>
            <a:r>
              <a:rPr lang="fr-FR" sz="11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100" b="1" dirty="0"/>
          </a:p>
          <a:p>
            <a:r>
              <a:rPr lang="fr-FR" sz="1100" b="1" dirty="0"/>
              <a:t>Modifier le comportement de notre fonction</a:t>
            </a:r>
          </a:p>
          <a:p>
            <a:endParaRPr lang="fr-FR" sz="1100" dirty="0"/>
          </a:p>
          <a:p>
            <a:r>
              <a:rPr lang="fr-FR" sz="11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100" dirty="0"/>
          </a:p>
          <a:p>
            <a:r>
              <a:rPr lang="fr-FR" sz="1100" dirty="0"/>
              <a:t>Comment faire pour modifier le comportement de notre fonction ?</a:t>
            </a:r>
          </a:p>
          <a:p>
            <a:endParaRPr lang="fr-FR" sz="1100" dirty="0"/>
          </a:p>
          <a:p>
            <a:r>
              <a:rPr lang="fr-FR" sz="11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100" dirty="0"/>
          </a:p>
          <a:p>
            <a:r>
              <a:rPr lang="fr-FR" sz="1100" dirty="0"/>
              <a:t>Mais alors… il faut définir encore une fonction ?</a:t>
            </a:r>
          </a:p>
          <a:p>
            <a:endParaRPr lang="fr-FR" sz="1100" dirty="0"/>
          </a:p>
          <a:p>
            <a:r>
              <a:rPr lang="fr-FR" sz="11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100" dirty="0"/>
          </a:p>
          <a:p>
            <a:r>
              <a:rPr lang="fr-FR" sz="1100" dirty="0"/>
              <a:t>Je suis perdu. Comment cela marche-t-il, concrètement ?</a:t>
            </a:r>
          </a:p>
          <a:p>
            <a:endParaRPr lang="fr-FR" sz="1100" dirty="0"/>
          </a:p>
          <a:p>
            <a:r>
              <a:rPr lang="fr-FR" sz="11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61610"/>
          </a:xfrm>
          <a:prstGeom prst="rect">
            <a:avLst/>
          </a:prstGeom>
          <a:noFill/>
        </p:spPr>
        <p:txBody>
          <a:bodyPr wrap="square" rtlCol="0">
            <a:spAutoFit/>
          </a:bodyPr>
          <a:lstStyle/>
          <a:p>
            <a:r>
              <a:rPr lang="fr-FR" sz="11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2800767"/>
          </a:xfrm>
          <a:prstGeom prst="rect">
            <a:avLst/>
          </a:prstGeom>
          <a:noFill/>
        </p:spPr>
        <p:txBody>
          <a:bodyPr wrap="square" rtlCol="0">
            <a:spAutoFit/>
          </a:bodyPr>
          <a:lstStyle/>
          <a:p>
            <a:r>
              <a:rPr lang="fr-FR" sz="1100" dirty="0"/>
              <a:t>Pour comprendre, revenons sur le code de notre décorateur :</a:t>
            </a:r>
          </a:p>
          <a:p>
            <a:endParaRPr lang="fr-FR" sz="1100" dirty="0"/>
          </a:p>
          <a:p>
            <a:r>
              <a:rPr lang="fr-FR" sz="1100" dirty="0"/>
              <a:t>    Comme toujours, il prend en paramètre une fonction. Cette fonction, quand on place l'appel au décorateur au-dessus de def salut, c’est salut (la fonction définie à l'origine).</a:t>
            </a:r>
          </a:p>
          <a:p>
            <a:endParaRPr lang="fr-FR" sz="1100" dirty="0"/>
          </a:p>
          <a:p>
            <a:r>
              <a:rPr lang="fr-FR" sz="11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100" dirty="0"/>
          </a:p>
          <a:p>
            <a:r>
              <a:rPr lang="fr-FR" sz="1100" dirty="0"/>
              <a:t>    De retour dans notre décorateur, on indique qu'il faut renvoyer fonction_modifiee.</a:t>
            </a:r>
          </a:p>
          <a:p>
            <a:endParaRPr lang="fr-FR" sz="1100" dirty="0"/>
          </a:p>
          <a:p>
            <a:r>
              <a:rPr lang="fr-FR" sz="11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100" dirty="0"/>
          </a:p>
          <a:p>
            <a:r>
              <a:rPr lang="fr-FR" sz="1100" dirty="0"/>
              <a:t>Vous le voyez bien, d'ailleurs : quand on cherche à afficher salut dans l'interpréteur, on obtient fonction_modifiee.</a:t>
            </a:r>
          </a:p>
          <a:p>
            <a:endParaRPr lang="fr-FR" sz="1100" dirty="0"/>
          </a:p>
          <a:p>
            <a:r>
              <a:rPr lang="fr-FR" sz="11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3936847"/>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610532"/>
            <a:ext cx="10534644" cy="261610"/>
          </a:xfrm>
          <a:prstGeom prst="rect">
            <a:avLst/>
          </a:prstGeom>
          <a:noFill/>
        </p:spPr>
        <p:txBody>
          <a:bodyPr wrap="square" rtlCol="0">
            <a:spAutoFit/>
          </a:bodyPr>
          <a:lstStyle/>
          <a:p>
            <a:r>
              <a:rPr lang="fr-FR" sz="11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095629"/>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446550"/>
          </a:xfrm>
          <a:prstGeom prst="rect">
            <a:avLst/>
          </a:prstGeom>
          <a:noFill/>
        </p:spPr>
        <p:txBody>
          <a:bodyPr wrap="square" rtlCol="0">
            <a:spAutoFit/>
          </a:bodyPr>
          <a:lstStyle/>
          <a:p>
            <a:r>
              <a:rPr lang="fr-FR" sz="1100" dirty="0"/>
              <a:t>Ce n'est peut-être pas plus clair. Prenez le temps de lire et de bien comprendre l'exemple. Ce n'est pas simple, la logique est bel et bien là mais il faut passer un certain temps à tester avant de bien intégrer cette notion.</a:t>
            </a:r>
          </a:p>
          <a:p>
            <a:endParaRPr lang="fr-FR" sz="1100" dirty="0"/>
          </a:p>
          <a:p>
            <a:r>
              <a:rPr lang="fr-FR" sz="1100" dirty="0"/>
              <a:t>Pour résumer, notre décorateur renvoie une fonction de substitution. Quand on </a:t>
            </a:r>
            <a:r>
              <a:rPr lang="fr-FR" sz="1100" dirty="0" err="1"/>
              <a:t>appellesalut</a:t>
            </a:r>
            <a:r>
              <a:rPr lang="fr-FR" sz="1100" dirty="0"/>
              <a:t>, on appelle en fait notre fonction modifiée qui appelle </a:t>
            </a:r>
            <a:r>
              <a:rPr lang="fr-FR" sz="1100" dirty="0" err="1"/>
              <a:t>égalementsalutaprès</a:t>
            </a:r>
            <a:r>
              <a:rPr lang="fr-FR" sz="1100" dirty="0"/>
              <a:t> avoir affiché un petit message d'avertissement.</a:t>
            </a:r>
          </a:p>
          <a:p>
            <a:endParaRPr lang="fr-FR" sz="1100" dirty="0"/>
          </a:p>
          <a:p>
            <a:r>
              <a:rPr lang="fr-FR" sz="11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446550"/>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b="1" dirty="0"/>
              <a:t>Un décorateur avec des paramètres</a:t>
            </a:r>
          </a:p>
          <a:p>
            <a:endParaRPr lang="fr-FR" sz="1100" dirty="0"/>
          </a:p>
          <a:p>
            <a:r>
              <a:rPr lang="fr-FR" sz="11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100" dirty="0"/>
          </a:p>
          <a:p>
            <a:r>
              <a:rPr lang="fr-FR" sz="11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547662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277273"/>
          </a:xfrm>
          <a:prstGeom prst="rect">
            <a:avLst/>
          </a:prstGeom>
          <a:noFill/>
        </p:spPr>
        <p:txBody>
          <a:bodyPr wrap="square" rtlCol="0">
            <a:spAutoFit/>
          </a:bodyPr>
          <a:lstStyle/>
          <a:p>
            <a:r>
              <a:rPr lang="fr-FR" sz="11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100" dirty="0"/>
          </a:p>
          <a:p>
            <a:r>
              <a:rPr lang="fr-FR" sz="1100" dirty="0"/>
              <a:t>Encore et toujours perdu. Pourquoi est-ce si compliqué de passer des paramètres à notre décorateur ?</a:t>
            </a:r>
          </a:p>
          <a:p>
            <a:endParaRPr lang="fr-FR" sz="1100" dirty="0"/>
          </a:p>
          <a:p>
            <a:r>
              <a:rPr lang="fr-FR" sz="11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615827"/>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dirty="0"/>
              <a:t>C'est la dernière ligne du second exemple que vous devez retenir et essayer de comprendre :fonction = decorateur(fonction).</a:t>
            </a:r>
          </a:p>
          <a:p>
            <a:endParaRPr lang="fr-FR" sz="1100" dirty="0"/>
          </a:p>
          <a:p>
            <a:r>
              <a:rPr lang="fr-FR" sz="1100" dirty="0"/>
              <a:t>On remplace la fonction que nous avons définie au-dessus par la fonction que renvoie notre décorateur.</a:t>
            </a:r>
          </a:p>
          <a:p>
            <a:endParaRPr lang="fr-FR" sz="1100" dirty="0"/>
          </a:p>
          <a:p>
            <a:r>
              <a:rPr lang="fr-FR" sz="1100" dirty="0"/>
              <a:t>C'est le mécanisme qui se cache derrière </a:t>
            </a:r>
            <a:r>
              <a:rPr lang="fr-FR" sz="1100" dirty="0" err="1"/>
              <a:t>notre@decorateur</a:t>
            </a:r>
            <a:r>
              <a:rPr lang="fr-FR" sz="1100" dirty="0"/>
              <a:t>.</a:t>
            </a:r>
          </a:p>
          <a:p>
            <a:endParaRPr lang="fr-FR" sz="1100" dirty="0"/>
          </a:p>
          <a:p>
            <a:r>
              <a:rPr lang="fr-FR" sz="11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566825"/>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298272"/>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61610"/>
          </a:xfrm>
          <a:prstGeom prst="rect">
            <a:avLst/>
          </a:prstGeom>
          <a:noFill/>
        </p:spPr>
        <p:txBody>
          <a:bodyPr wrap="square" rtlCol="0">
            <a:spAutoFit/>
          </a:bodyPr>
          <a:lstStyle/>
          <a:p>
            <a:r>
              <a:rPr lang="fr-FR" sz="11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107996"/>
          </a:xfrm>
          <a:prstGeom prst="rect">
            <a:avLst/>
          </a:prstGeom>
          <a:noFill/>
        </p:spPr>
        <p:txBody>
          <a:bodyPr wrap="square" rtlCol="0">
            <a:spAutoFit/>
          </a:bodyPr>
          <a:lstStyle/>
          <a:p>
            <a:r>
              <a:rPr lang="fr-FR" sz="1100" dirty="0"/>
              <a:t>Je vous avais prévenus, ce n'est pas très intuitif ! Mais relisez bien ces exemples, le déclic devrait se faire tôt ou tard.</a:t>
            </a:r>
          </a:p>
          <a:p>
            <a:endParaRPr lang="fr-FR" sz="1100" dirty="0"/>
          </a:p>
          <a:p>
            <a:r>
              <a:rPr lang="fr-FR" sz="11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100" dirty="0"/>
          </a:p>
          <a:p>
            <a:r>
              <a:rPr lang="fr-FR" sz="11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3016210"/>
          </a:xfrm>
          <a:prstGeom prst="rect">
            <a:avLst/>
          </a:prstGeom>
          <a:solidFill>
            <a:schemeClr val="tx1"/>
          </a:solidFill>
        </p:spPr>
        <p:txBody>
          <a:bodyPr wrap="square" numCol="2" rtlCol="0">
            <a:spAutoFit/>
          </a:bodyPr>
          <a:lstStyle/>
          <a:p>
            <a:pPr algn="just"/>
            <a:r>
              <a:rPr lang="fr-FR" sz="1000" dirty="0">
                <a:solidFill>
                  <a:schemeClr val="bg1"/>
                </a:solidFill>
              </a:rPr>
              <a:t>"""Pour gérer le temps, on importe le module time</a:t>
            </a:r>
          </a:p>
          <a:p>
            <a:pPr algn="just"/>
            <a:r>
              <a:rPr lang="fr-FR" sz="1000" dirty="0">
                <a:solidFill>
                  <a:schemeClr val="bg1"/>
                </a:solidFill>
              </a:rPr>
              <a:t>On va utiliser surtout la fonction time() de ce module qui renvoie le nombre</a:t>
            </a:r>
          </a:p>
          <a:p>
            <a:pPr algn="just"/>
            <a:r>
              <a:rPr lang="fr-FR" sz="1000" dirty="0">
                <a:solidFill>
                  <a:schemeClr val="bg1"/>
                </a:solidFill>
              </a:rPr>
              <a:t>de secondes écoulées depuis le premier janvier 1970 (habituellement).</a:t>
            </a:r>
          </a:p>
          <a:p>
            <a:pPr algn="just"/>
            <a:r>
              <a:rPr lang="fr-FR" sz="1000" dirty="0">
                <a:solidFill>
                  <a:schemeClr val="bg1"/>
                </a:solidFill>
              </a:rPr>
              <a:t>On va s'en servir pour calculer le temps mis par notre fonction pour</a:t>
            </a:r>
          </a:p>
          <a:p>
            <a:pPr algn="just"/>
            <a:r>
              <a:rPr lang="fr-FR" sz="1000" dirty="0">
                <a:solidFill>
                  <a:schemeClr val="bg1"/>
                </a:solidFill>
              </a:rPr>
              <a:t>s'exécuter"""</a:t>
            </a:r>
          </a:p>
          <a:p>
            <a:pPr algn="just"/>
            <a:endParaRPr lang="fr-FR" sz="1000" dirty="0">
              <a:solidFill>
                <a:schemeClr val="bg1"/>
              </a:solidFill>
            </a:endParaRPr>
          </a:p>
          <a:p>
            <a:pPr algn="just"/>
            <a:r>
              <a:rPr lang="fr-FR" sz="1000" dirty="0">
                <a:solidFill>
                  <a:schemeClr val="bg1"/>
                </a:solidFill>
              </a:rPr>
              <a:t>import time</a:t>
            </a:r>
          </a:p>
          <a:p>
            <a:pPr algn="just"/>
            <a:endParaRPr lang="fr-FR" sz="1000" dirty="0">
              <a:solidFill>
                <a:schemeClr val="bg1"/>
              </a:solidFill>
            </a:endParaRPr>
          </a:p>
          <a:p>
            <a:pPr algn="just"/>
            <a:r>
              <a:rPr lang="fr-FR" sz="1000" dirty="0">
                <a:solidFill>
                  <a:schemeClr val="bg1"/>
                </a:solidFill>
              </a:rPr>
              <a:t>def </a:t>
            </a:r>
            <a:r>
              <a:rPr lang="fr-FR" sz="1000" dirty="0" err="1">
                <a:solidFill>
                  <a:schemeClr val="bg1"/>
                </a:solidFill>
              </a:rPr>
              <a:t>controler_temps</a:t>
            </a:r>
            <a:r>
              <a:rPr lang="fr-FR" sz="1000" dirty="0">
                <a:solidFill>
                  <a:schemeClr val="bg1"/>
                </a:solidFill>
              </a:rPr>
              <a:t>(</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"""Contrôle le temps mis par une fonction pour s'exécuter.</a:t>
            </a:r>
          </a:p>
          <a:p>
            <a:pPr algn="just"/>
            <a:r>
              <a:rPr lang="fr-FR" sz="1000" dirty="0">
                <a:solidFill>
                  <a:schemeClr val="bg1"/>
                </a:solidFill>
              </a:rPr>
              <a:t>    Si le temps d'exécution est supérieur à </a:t>
            </a:r>
            <a:r>
              <a:rPr lang="fr-FR" sz="1000" dirty="0" err="1">
                <a:solidFill>
                  <a:schemeClr val="bg1"/>
                </a:solidFill>
              </a:rPr>
              <a:t>nb_secs</a:t>
            </a:r>
            <a:r>
              <a:rPr lang="fr-FR" sz="1000" dirty="0">
                <a:solidFill>
                  <a:schemeClr val="bg1"/>
                </a:solidFill>
              </a:rPr>
              <a:t>, on affiche une alerte"""</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C'est lui qui est appelé directement LORS</a:t>
            </a:r>
          </a:p>
          <a:p>
            <a:pPr algn="just"/>
            <a:r>
              <a:rPr lang="fr-FR" sz="1000" dirty="0">
                <a:solidFill>
                  <a:schemeClr val="bg1"/>
                </a:solidFill>
              </a:rPr>
              <a:t>        DE LA DEFINITION de notre fonction (</a:t>
            </a:r>
            <a:r>
              <a:rPr lang="fr-FR" sz="1000" dirty="0" err="1">
                <a:solidFill>
                  <a:schemeClr val="bg1"/>
                </a:solidFill>
              </a:rPr>
              <a:t>fonction_a_executer</a:t>
            </a:r>
            <a:r>
              <a:rPr lang="fr-FR" sz="1000" dirty="0">
                <a:solidFill>
                  <a:schemeClr val="bg1"/>
                </a:solidFill>
              </a:rPr>
              <a:t>)""« </a:t>
            </a: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r>
              <a:rPr lang="fr-FR" sz="1000" dirty="0">
                <a:solidFill>
                  <a:schemeClr val="bg1"/>
                </a:solidFill>
              </a:rPr>
              <a:t> def fonction_modifiee():</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a:t>
            </a:r>
            <a:r>
              <a:rPr lang="fr-FR" sz="1000" dirty="0" err="1">
                <a:solidFill>
                  <a:schemeClr val="bg1"/>
                </a:solidFill>
              </a:rPr>
              <a:t>tps_avant</a:t>
            </a:r>
            <a:r>
              <a:rPr lang="fr-FR" sz="1000" dirty="0">
                <a:solidFill>
                  <a:schemeClr val="bg1"/>
                </a:solidFill>
              </a:rPr>
              <a:t> = </a:t>
            </a:r>
            <a:r>
              <a:rPr lang="fr-FR" sz="1000" dirty="0" err="1">
                <a:solidFill>
                  <a:schemeClr val="bg1"/>
                </a:solidFill>
              </a:rPr>
              <a:t>time.time</a:t>
            </a:r>
            <a:r>
              <a:rPr lang="fr-FR" sz="1000" dirty="0">
                <a:solidFill>
                  <a:schemeClr val="bg1"/>
                </a:solidFill>
              </a:rPr>
              <a:t>() # Avant d'exécuter la fonction</a:t>
            </a:r>
          </a:p>
          <a:p>
            <a:pPr algn="just"/>
            <a:r>
              <a:rPr lang="fr-FR" sz="1000" dirty="0">
                <a:solidFill>
                  <a:schemeClr val="bg1"/>
                </a:solidFill>
              </a:rPr>
              <a:t>            </a:t>
            </a:r>
            <a:r>
              <a:rPr lang="fr-FR" sz="1000" dirty="0" err="1">
                <a:solidFill>
                  <a:schemeClr val="bg1"/>
                </a:solidFill>
              </a:rPr>
              <a:t>valeur_renvoyee</a:t>
            </a:r>
            <a:r>
              <a:rPr lang="fr-FR" sz="1000" dirty="0">
                <a:solidFill>
                  <a:schemeClr val="bg1"/>
                </a:solidFill>
              </a:rPr>
              <a:t> = </a:t>
            </a:r>
            <a:r>
              <a:rPr lang="fr-FR" sz="1000" dirty="0" err="1">
                <a:solidFill>
                  <a:schemeClr val="bg1"/>
                </a:solidFill>
              </a:rPr>
              <a:t>fonction_a_executer</a:t>
            </a:r>
            <a:r>
              <a:rPr lang="fr-FR" sz="1000" dirty="0">
                <a:solidFill>
                  <a:schemeClr val="bg1"/>
                </a:solidFill>
              </a:rPr>
              <a:t>() # On exécute la fonction</a:t>
            </a:r>
          </a:p>
          <a:p>
            <a:pPr algn="just"/>
            <a:r>
              <a:rPr lang="fr-FR" sz="1000" dirty="0">
                <a:solidFill>
                  <a:schemeClr val="bg1"/>
                </a:solidFill>
              </a:rPr>
              <a:t>            </a:t>
            </a:r>
            <a:r>
              <a:rPr lang="fr-FR" sz="1000" dirty="0" err="1">
                <a:solidFill>
                  <a:schemeClr val="bg1"/>
                </a:solidFill>
              </a:rPr>
              <a:t>tps_apres</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pPr algn="just"/>
            <a:r>
              <a:rPr lang="fr-FR" sz="1000" dirty="0">
                <a:solidFill>
                  <a:schemeClr val="bg1"/>
                </a:solidFill>
              </a:rPr>
              <a:t>            </a:t>
            </a:r>
            <a:r>
              <a:rPr lang="fr-FR" sz="1000" dirty="0" err="1">
                <a:solidFill>
                  <a:schemeClr val="bg1"/>
                </a:solidFill>
              </a:rPr>
              <a:t>tps_execution</a:t>
            </a:r>
            <a:r>
              <a:rPr lang="fr-FR" sz="1000" dirty="0">
                <a:solidFill>
                  <a:schemeClr val="bg1"/>
                </a:solidFill>
              </a:rPr>
              <a:t> = </a:t>
            </a:r>
            <a:r>
              <a:rPr lang="fr-FR" sz="1000" dirty="0" err="1">
                <a:solidFill>
                  <a:schemeClr val="bg1"/>
                </a:solidFill>
              </a:rPr>
              <a:t>tps_apres</a:t>
            </a:r>
            <a:r>
              <a:rPr lang="fr-FR" sz="1000" dirty="0">
                <a:solidFill>
                  <a:schemeClr val="bg1"/>
                </a:solidFill>
              </a:rPr>
              <a:t> - </a:t>
            </a:r>
            <a:r>
              <a:rPr lang="fr-FR" sz="1000" dirty="0" err="1">
                <a:solidFill>
                  <a:schemeClr val="bg1"/>
                </a:solidFill>
              </a:rPr>
              <a:t>tps_avant</a:t>
            </a:r>
            <a:endParaRPr lang="fr-FR" sz="1000" dirty="0">
              <a:solidFill>
                <a:schemeClr val="bg1"/>
              </a:solidFill>
            </a:endParaRPr>
          </a:p>
          <a:p>
            <a:pPr algn="just"/>
            <a:r>
              <a:rPr lang="fr-FR" sz="1000" dirty="0">
                <a:solidFill>
                  <a:schemeClr val="bg1"/>
                </a:solidFill>
              </a:rPr>
              <a:t>            if </a:t>
            </a:r>
            <a:r>
              <a:rPr lang="fr-FR" sz="1000" dirty="0" err="1">
                <a:solidFill>
                  <a:schemeClr val="bg1"/>
                </a:solidFill>
              </a:rPr>
              <a:t>tps_execution</a:t>
            </a:r>
            <a:r>
              <a:rPr lang="fr-FR" sz="1000" dirty="0">
                <a:solidFill>
                  <a:schemeClr val="bg1"/>
                </a:solidFill>
              </a:rPr>
              <a:t> &gt;= </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print("La fonction {0} a mis {1} pour s'</a:t>
            </a:r>
            <a:r>
              <a:rPr lang="fr-FR" sz="1000" dirty="0" err="1">
                <a:solidFill>
                  <a:schemeClr val="bg1"/>
                </a:solidFill>
              </a:rPr>
              <a:t>exécuter".format</a:t>
            </a:r>
            <a:r>
              <a:rPr lang="fr-FR" sz="1000" dirty="0">
                <a:solidFill>
                  <a:schemeClr val="bg1"/>
                </a:solidFill>
              </a:rPr>
              <a:t>( \</a:t>
            </a:r>
          </a:p>
          <a:p>
            <a:pPr algn="just"/>
            <a:r>
              <a:rPr lang="fr-FR" sz="1000" dirty="0">
                <a:solidFill>
                  <a:schemeClr val="bg1"/>
                </a:solidFill>
              </a:rPr>
              <a:t>                        </a:t>
            </a:r>
            <a:r>
              <a:rPr lang="fr-FR" sz="1000" dirty="0" err="1">
                <a:solidFill>
                  <a:schemeClr val="bg1"/>
                </a:solidFill>
              </a:rPr>
              <a:t>fonction_a_executer</a:t>
            </a:r>
            <a:r>
              <a:rPr lang="fr-FR" sz="1000" dirty="0">
                <a:solidFill>
                  <a:schemeClr val="bg1"/>
                </a:solidFill>
              </a:rPr>
              <a:t>, </a:t>
            </a:r>
            <a:r>
              <a:rPr lang="fr-FR" sz="1000" dirty="0" err="1">
                <a:solidFill>
                  <a:schemeClr val="bg1"/>
                </a:solidFill>
              </a:rPr>
              <a:t>tps_execution</a:t>
            </a:r>
            <a:r>
              <a:rPr lang="fr-FR" sz="1000" dirty="0">
                <a:solidFill>
                  <a:schemeClr val="bg1"/>
                </a:solidFill>
              </a:rPr>
              <a:t>))</a:t>
            </a:r>
          </a:p>
          <a:p>
            <a:pPr algn="just"/>
            <a:r>
              <a:rPr lang="fr-FR" sz="1000" dirty="0">
                <a:solidFill>
                  <a:schemeClr val="bg1"/>
                </a:solidFill>
              </a:rPr>
              <a:t>            return </a:t>
            </a:r>
            <a:r>
              <a:rPr lang="fr-FR" sz="1000" dirty="0" err="1">
                <a:solidFill>
                  <a:schemeClr val="bg1"/>
                </a:solidFill>
              </a:rPr>
              <a:t>valeur_renvoyee</a:t>
            </a:r>
            <a:endParaRPr lang="fr-FR" sz="1000" dirty="0">
              <a:solidFill>
                <a:schemeClr val="bg1"/>
              </a:solidFill>
            </a:endParaRPr>
          </a:p>
          <a:p>
            <a:pPr algn="just"/>
            <a:r>
              <a:rPr lang="fr-FR" sz="1000" dirty="0">
                <a:solidFill>
                  <a:schemeClr val="bg1"/>
                </a:solidFill>
              </a:rPr>
              <a:t>  return fonction_modifiee</a:t>
            </a:r>
          </a:p>
          <a:p>
            <a:pPr algn="just"/>
            <a:r>
              <a:rPr lang="fr-FR" sz="1000" dirty="0">
                <a:solidFill>
                  <a:schemeClr val="bg1"/>
                </a:solidFill>
              </a:rPr>
              <a:t>return decorateur</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61610"/>
          </a:xfrm>
          <a:prstGeom prst="rect">
            <a:avLst/>
          </a:prstGeom>
          <a:noFill/>
        </p:spPr>
        <p:txBody>
          <a:bodyPr wrap="square" rtlCol="0">
            <a:spAutoFit/>
          </a:bodyPr>
          <a:lstStyle/>
          <a:p>
            <a:r>
              <a:rPr lang="fr-FR" sz="11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938719"/>
          </a:xfrm>
          <a:prstGeom prst="rect">
            <a:avLst/>
          </a:prstGeom>
          <a:noFill/>
        </p:spPr>
        <p:txBody>
          <a:bodyPr wrap="square" rtlCol="0">
            <a:spAutoFit/>
          </a:bodyPr>
          <a:lstStyle/>
          <a:p>
            <a:r>
              <a:rPr lang="fr-FR" sz="1100" dirty="0"/>
              <a:t>Ouf ! Trois niveaux dans notre fonction ! D'abord controler_temps, qui définit dans son corps notre décorateur decorateur, qui définit lui-même dans son corps notre fonction modifiée fonction_modifiee.</a:t>
            </a:r>
          </a:p>
          <a:p>
            <a:r>
              <a:rPr lang="fr-FR" sz="11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1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1612127"/>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3308604"/>
            <a:ext cx="10534644" cy="430887"/>
          </a:xfrm>
          <a:prstGeom prst="rect">
            <a:avLst/>
          </a:prstGeom>
          <a:noFill/>
        </p:spPr>
        <p:txBody>
          <a:bodyPr wrap="square" rtlCol="0">
            <a:spAutoFit/>
          </a:bodyPr>
          <a:lstStyle/>
          <a:p>
            <a:r>
              <a:rPr lang="fr-FR" sz="1100" dirty="0"/>
              <a:t>Ça marche ! Et même si vous devez passer un peu de temps sur votre décorateur, vu ses différents niveaux, vous êtes obligés de reconnaître qu'il s'utilise assez simplement.</a:t>
            </a:r>
          </a:p>
          <a:p>
            <a:r>
              <a:rPr lang="fr-FR" sz="11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3739491"/>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4293489"/>
            <a:ext cx="10534644" cy="261610"/>
          </a:xfrm>
          <a:prstGeom prst="rect">
            <a:avLst/>
          </a:prstGeom>
          <a:noFill/>
        </p:spPr>
        <p:txBody>
          <a:bodyPr wrap="square" rtlCol="0">
            <a:spAutoFit/>
          </a:bodyPr>
          <a:lstStyle/>
          <a:p>
            <a:r>
              <a:rPr lang="fr-FR" sz="11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4524238"/>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800767"/>
          </a:xfrm>
          <a:prstGeom prst="rect">
            <a:avLst/>
          </a:prstGeom>
          <a:noFill/>
        </p:spPr>
        <p:txBody>
          <a:bodyPr wrap="square" rtlCol="0">
            <a:spAutoFit/>
          </a:bodyPr>
          <a:lstStyle/>
          <a:p>
            <a:r>
              <a:rPr lang="fr-FR" sz="1100" dirty="0"/>
              <a:t>Tenir compte des paramètres de notre fonction</a:t>
            </a:r>
          </a:p>
          <a:p>
            <a:endParaRPr lang="fr-FR" sz="1100" dirty="0"/>
          </a:p>
          <a:p>
            <a:r>
              <a:rPr lang="fr-FR" sz="1100" dirty="0"/>
              <a:t>Jusqu'ici, nous n'avons travaillé qu'avec des fonctions ne prenant aucun paramètre. C'est pourquoi notre fonction fonction_modifiee n'en prenait pas non plus.</a:t>
            </a:r>
          </a:p>
          <a:p>
            <a:endParaRPr lang="fr-FR" sz="1100" dirty="0"/>
          </a:p>
          <a:p>
            <a:r>
              <a:rPr lang="fr-FR" sz="1100" dirty="0"/>
              <a:t>Oui mais… tenir compte des paramètres, cela peut être utile. Sans quoi on ne pourrait construire que des décorateurs s'appliquant à des fonctions sans paramètre.</a:t>
            </a:r>
          </a:p>
          <a:p>
            <a:endParaRPr lang="fr-FR" sz="1100" dirty="0"/>
          </a:p>
          <a:p>
            <a:r>
              <a:rPr lang="fr-FR" sz="11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100" dirty="0"/>
          </a:p>
          <a:p>
            <a:r>
              <a:rPr lang="fr-FR" sz="11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100" dirty="0"/>
          </a:p>
          <a:p>
            <a:r>
              <a:rPr lang="fr-FR" sz="11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629359"/>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5876925"/>
            <a:ext cx="9991721" cy="261610"/>
          </a:xfrm>
          <a:prstGeom prst="rect">
            <a:avLst/>
          </a:prstGeom>
          <a:noFill/>
        </p:spPr>
        <p:txBody>
          <a:bodyPr wrap="square" rtlCol="0">
            <a:spAutoFit/>
          </a:bodyPr>
          <a:lstStyle/>
          <a:p>
            <a:r>
              <a:rPr lang="fr-FR" sz="11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769441"/>
          </a:xfrm>
          <a:prstGeom prst="rect">
            <a:avLst/>
          </a:prstGeom>
          <a:noFill/>
        </p:spPr>
        <p:txBody>
          <a:bodyPr wrap="square" rtlCol="0">
            <a:spAutoFit/>
          </a:bodyPr>
          <a:lstStyle/>
          <a:p>
            <a:r>
              <a:rPr lang="fr-FR" sz="1100" b="1" dirty="0"/>
              <a:t>Des décorateurs s'appliquant aux définitions de classes</a:t>
            </a:r>
          </a:p>
          <a:p>
            <a:endParaRPr lang="fr-FR" sz="1100" dirty="0"/>
          </a:p>
          <a:p>
            <a:r>
              <a:rPr lang="fr-FR" sz="11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1467371"/>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164316"/>
            <a:ext cx="10534644" cy="938719"/>
          </a:xfrm>
          <a:prstGeom prst="rect">
            <a:avLst/>
          </a:prstGeom>
          <a:noFill/>
        </p:spPr>
        <p:txBody>
          <a:bodyPr wrap="square" rtlCol="0">
            <a:spAutoFit/>
          </a:bodyPr>
          <a:lstStyle/>
          <a:p>
            <a:r>
              <a:rPr lang="fr-FR" sz="1100" dirty="0"/>
              <a:t>Voilà. Vous verrez dans la section suivante quel peut être l'intérêt de manipuler nos définitions de classes à travers des décorateurs. Il existe d'autres exemples que celui que je vais vous montrer, bien entendu.</a:t>
            </a:r>
          </a:p>
          <a:p>
            <a:r>
              <a:rPr lang="fr-FR" sz="1100" b="1" dirty="0"/>
              <a:t>Chaîner nos décorateurs</a:t>
            </a:r>
          </a:p>
          <a:p>
            <a:endParaRPr lang="fr-FR" sz="1100" b="1" dirty="0"/>
          </a:p>
          <a:p>
            <a:r>
              <a:rPr lang="fr-FR" sz="11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04590"/>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4658588"/>
            <a:ext cx="10534644" cy="769441"/>
          </a:xfrm>
          <a:prstGeom prst="rect">
            <a:avLst/>
          </a:prstGeom>
          <a:noFill/>
        </p:spPr>
        <p:txBody>
          <a:bodyPr wrap="square" rtlCol="0">
            <a:spAutoFit/>
          </a:bodyPr>
          <a:lstStyle/>
          <a:p>
            <a:r>
              <a:rPr lang="fr-FR" sz="1100" dirty="0"/>
              <a:t>Ce n'est pas plus compliqué que ce que vous venez de faire. Je vous le montre pour qu'il ne subsiste aucun doute dans votre esprit, vous pouvez tester à loisir cette possibilité, par vous-mêmes.</a:t>
            </a:r>
          </a:p>
          <a:p>
            <a:endParaRPr lang="fr-FR" sz="1100" dirty="0"/>
          </a:p>
          <a:p>
            <a:r>
              <a:rPr lang="fr-FR" sz="11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2970044"/>
          </a:xfrm>
          <a:prstGeom prst="rect">
            <a:avLst/>
          </a:prstGeom>
          <a:noFill/>
        </p:spPr>
        <p:txBody>
          <a:bodyPr wrap="square" rtlCol="0">
            <a:spAutoFit/>
          </a:bodyPr>
          <a:lstStyle/>
          <a:p>
            <a:r>
              <a:rPr lang="fr-FR" sz="11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100" dirty="0"/>
          </a:p>
          <a:p>
            <a:r>
              <a:rPr lang="fr-FR" sz="1100" b="1" dirty="0"/>
              <a:t>Les classes singleton</a:t>
            </a:r>
          </a:p>
          <a:p>
            <a:endParaRPr lang="fr-FR" sz="1100" dirty="0"/>
          </a:p>
          <a:p>
            <a:r>
              <a:rPr lang="fr-FR" sz="1100" dirty="0"/>
              <a:t>Certains reconnaîtront sûrement cette appellation. Pour les autres, sachez qu'une classe </a:t>
            </a:r>
            <a:r>
              <a:rPr lang="fr-FR" sz="1100" dirty="0" err="1"/>
              <a:t>ditesingletonest</a:t>
            </a:r>
            <a:r>
              <a:rPr lang="fr-FR" sz="1100" dirty="0"/>
              <a:t> une classe qui ne peut être instanciée qu'une fois.</a:t>
            </a:r>
          </a:p>
          <a:p>
            <a:endParaRPr lang="fr-FR" sz="1100" dirty="0"/>
          </a:p>
          <a:p>
            <a:r>
              <a:rPr lang="fr-FR" sz="1100" dirty="0"/>
              <a:t>Autrement dit, on ne peut créer qu'un seul objet de cette classe.</a:t>
            </a:r>
          </a:p>
          <a:p>
            <a:endParaRPr lang="fr-FR" sz="1100" dirty="0"/>
          </a:p>
          <a:p>
            <a:r>
              <a:rPr lang="fr-FR" sz="11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100" dirty="0"/>
          </a:p>
          <a:p>
            <a:r>
              <a:rPr lang="fr-FR" sz="1100" dirty="0"/>
              <a:t>Ceci est très facile à modéliser grâce à des décorateurs.</a:t>
            </a:r>
          </a:p>
          <a:p>
            <a:endParaRPr lang="fr-FR" sz="1100" b="1" dirty="0"/>
          </a:p>
          <a:p>
            <a:r>
              <a:rPr lang="fr-FR" sz="1100" b="1" dirty="0"/>
              <a:t>Code de l'exemple</a:t>
            </a:r>
          </a:p>
          <a:p>
            <a:endParaRPr lang="fr-FR" sz="11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3685729"/>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009168"/>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D'abord, pour utiliser notre décorateur, c'est très simple : il suffit de mettre l'appel à notre décorateur avant la définition des classes que nous souhaitons utiliser en tant </a:t>
            </a:r>
            <a:r>
              <a:rPr lang="fr-FR" sz="1100" dirty="0" err="1"/>
              <a:t>quesingleton</a:t>
            </a:r>
            <a:r>
              <a:rPr lang="fr-FR" sz="1100" dirty="0"/>
              <a:t>:</a:t>
            </a:r>
          </a:p>
        </p:txBody>
      </p:sp>
    </p:spTree>
    <p:extLst>
      <p:ext uri="{BB962C8B-B14F-4D97-AF65-F5344CB8AC3E}">
        <p14:creationId xmlns:p14="http://schemas.microsoft.com/office/powerpoint/2010/main" val="97486319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682627"/>
            <a:ext cx="10534644" cy="3308598"/>
          </a:xfrm>
          <a:prstGeom prst="rect">
            <a:avLst/>
          </a:prstGeom>
          <a:noFill/>
        </p:spPr>
        <p:txBody>
          <a:bodyPr wrap="square" rtlCol="0">
            <a:spAutoFit/>
          </a:bodyPr>
          <a:lstStyle/>
          <a:p>
            <a:r>
              <a:rPr lang="fr-FR" sz="1100" dirty="0"/>
              <a:t>Quand on crée notre premier objet (celui se trouvant dansa), notre constructeur est bien appelé. Quand on souhaite créer un second objet, c'est celui contenu dans a qui est renvoyé. Ainsi, a et b pointent vers le même objet.</a:t>
            </a:r>
          </a:p>
          <a:p>
            <a:endParaRPr lang="fr-FR" sz="1100" dirty="0"/>
          </a:p>
          <a:p>
            <a:r>
              <a:rPr lang="fr-FR" sz="11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100" dirty="0"/>
          </a:p>
          <a:p>
            <a:r>
              <a:rPr lang="fr-FR" sz="1100" dirty="0"/>
              <a:t>Grâce à ce système, on peut avoir plusieurs classes déclarées comme des singleton et on est sûr que, pour chacune de ces classes, un seul objet sera créé.</a:t>
            </a:r>
          </a:p>
          <a:p>
            <a:endParaRPr lang="fr-FR" sz="1100" dirty="0"/>
          </a:p>
          <a:p>
            <a:r>
              <a:rPr lang="fr-FR" sz="1100" b="1" dirty="0"/>
              <a:t>Contrôler les types passés à notre fonction</a:t>
            </a:r>
          </a:p>
          <a:p>
            <a:endParaRPr lang="fr-FR" sz="1100" b="1" dirty="0"/>
          </a:p>
          <a:p>
            <a:r>
              <a:rPr lang="fr-FR" sz="11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100" dirty="0"/>
          </a:p>
          <a:p>
            <a:r>
              <a:rPr lang="fr-FR" sz="1100" dirty="0"/>
              <a:t>Il pourrait être utile de coder un décorateur qui vérifie les types passés en paramètres à notre fonction et qui lève une exception si les types attendus ne correspondent pas à ceux reçus lors de l'appel à la fonction.</a:t>
            </a:r>
          </a:p>
          <a:p>
            <a:endParaRPr lang="fr-FR" sz="1100" dirty="0"/>
          </a:p>
          <a:p>
            <a:r>
              <a:rPr lang="fr-FR" sz="11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024502"/>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95279" y="1510279"/>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**a_kwargs):</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a_kwargs:</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a_kwargs[cle]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a_kwargs[cle]))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769441"/>
          </a:xfrm>
          <a:prstGeom prst="rect">
            <a:avLst/>
          </a:prstGeom>
          <a:noFill/>
        </p:spPr>
        <p:txBody>
          <a:bodyPr wrap="square" rtlCol="0">
            <a:spAutoFit/>
          </a:bodyPr>
          <a:lstStyle/>
          <a:p>
            <a:r>
              <a:rPr lang="fr-FR" sz="1100" dirty="0"/>
              <a:t>Notre décorateur </a:t>
            </a:r>
            <a:r>
              <a:rPr lang="fr-FR" sz="1100" dirty="0" err="1"/>
              <a:t>controler_typesdoit</a:t>
            </a:r>
            <a:r>
              <a:rPr lang="fr-FR" sz="1100" dirty="0"/>
              <a:t> s'assurer qu'à chaque fois qu'on appelle la fonction intervalle, ce sont des entiers qui sont passés en paramètres en tant que </a:t>
            </a:r>
            <a:r>
              <a:rPr lang="fr-FR" sz="1100" dirty="0" err="1"/>
              <a:t>base_infetbase_sup</a:t>
            </a:r>
            <a:r>
              <a:rPr lang="fr-FR" sz="1100" dirty="0"/>
              <a:t>.</a:t>
            </a:r>
          </a:p>
          <a:p>
            <a:r>
              <a:rPr lang="fr-FR" sz="1100" dirty="0"/>
              <a:t>Ce décorateur est plus complexe, bien que j'aie simplifié au maximum l'exemple de la PEP 318.</a:t>
            </a:r>
          </a:p>
          <a:p>
            <a:r>
              <a:rPr lang="fr-FR" sz="1100" dirty="0"/>
              <a:t>Encore une fois, s'il est un peu long à écrire, il est d'une simplicité enfantine à utiliser.</a:t>
            </a:r>
          </a:p>
          <a:p>
            <a:r>
              <a:rPr lang="fr-FR" sz="11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266885"/>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a:t>
            </a:r>
            <a:r>
              <a:rPr lang="fr-FR" sz="1000" dirty="0" err="1">
                <a:solidFill>
                  <a:schemeClr val="bg1"/>
                </a:solidFill>
              </a:rPr>
              <a:t>int</a:t>
            </a:r>
            <a:r>
              <a:rPr lang="fr-FR" sz="1000" dirty="0">
                <a:solidFill>
                  <a:schemeClr val="bg1"/>
                </a:solidFill>
              </a:rPr>
              <a:t>, </a:t>
            </a:r>
            <a:r>
              <a:rPr lang="fr-FR" sz="1000" dirty="0" err="1">
                <a:solidFill>
                  <a:schemeClr val="bg1"/>
                </a:solidFill>
              </a:rPr>
              <a:t>int</a:t>
            </a:r>
            <a:r>
              <a:rPr lang="fr-FR" sz="1000" dirty="0">
                <a:solidFill>
                  <a:schemeClr val="bg1"/>
                </a:solidFill>
              </a:rPr>
              <a: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C'est un décorateur assez complexe (et pourtant, croyez-moi, je l'ai simplifié autant que possible). Nous allons d'abord voir comment l'utiliser :</a:t>
            </a:r>
            <a:endParaRPr lang="fr-FR" sz="11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113260"/>
            <a:ext cx="12131847" cy="3308598"/>
          </a:xfrm>
          <a:prstGeom prst="rect">
            <a:avLst/>
          </a:prstGeom>
          <a:noFill/>
        </p:spPr>
        <p:txBody>
          <a:bodyPr wrap="none" rtlCol="0">
            <a:spAutoFit/>
          </a:bodyPr>
          <a:lstStyle/>
          <a:p>
            <a:r>
              <a:rPr lang="fr-FR" sz="1100" dirty="0"/>
              <a:t>Là encore, l'utilisation est des plus simples. Intéressons-nous au décorateur proprement dit, c'est déjà un peu plus complexe.</a:t>
            </a:r>
          </a:p>
          <a:p>
            <a:endParaRPr lang="fr-FR" sz="1100" dirty="0"/>
          </a:p>
          <a:p>
            <a:r>
              <a:rPr lang="fr-FR" sz="1100" dirty="0"/>
              <a:t>Notre décorateur doit prendre des paramètres (une liste de paramètres indéterminés d'ailleurs, car notre fonction doit elle aussi prendre une liste de paramètres indéterminés et l'on doit contrôler chacun </a:t>
            </a:r>
          </a:p>
          <a:p>
            <a:r>
              <a:rPr lang="fr-FR" sz="1100" dirty="0"/>
              <a:t>d'eux). On définit donc un paramètre a_args qui contient la liste des types des paramètres non nommés attendus, et un second paramètre a_kwargs qui contient le dictionnaire des types des paramètres </a:t>
            </a:r>
          </a:p>
          <a:p>
            <a:r>
              <a:rPr lang="fr-FR" sz="1100" dirty="0"/>
              <a:t>nommés attendus.</a:t>
            </a:r>
          </a:p>
          <a:p>
            <a:endParaRPr lang="fr-FR" sz="1100" dirty="0"/>
          </a:p>
          <a:p>
            <a:r>
              <a:rPr lang="fr-FR" sz="1100" dirty="0"/>
              <a:t>Vous suivez toujours ?</a:t>
            </a:r>
          </a:p>
          <a:p>
            <a:endParaRPr lang="fr-FR" sz="1100" dirty="0"/>
          </a:p>
          <a:p>
            <a:r>
              <a:rPr lang="fr-FR" sz="1100" dirty="0"/>
              <a:t>Vous devriez comprendre la construction d'ensemble, nous l'avons vue un peu plus haut. Elle comprend trois niveaux, puisque nous devons influer sur le comportement de la fonction et que notre décorateur </a:t>
            </a:r>
          </a:p>
          <a:p>
            <a:r>
              <a:rPr lang="fr-FR" sz="1100" dirty="0"/>
              <a:t>prend des paramètres. Notre code de contrôle se trouve, comme il se doit, dans notre fonction fonction_modifiee(qui va prendre la place de notre fonction_a_executer).</a:t>
            </a:r>
          </a:p>
          <a:p>
            <a:endParaRPr lang="fr-FR" sz="1100" dirty="0"/>
          </a:p>
          <a:p>
            <a:r>
              <a:rPr lang="fr-FR" sz="1100" dirty="0"/>
              <a:t>On commence par vérifier que la liste des paramètres non nommés attendus est bien égale en taille à la liste des paramètres non nommés reçus. On vérifie ensuite individuellement chaque paramètre reçu, en </a:t>
            </a:r>
          </a:p>
          <a:p>
            <a:r>
              <a:rPr lang="fr-FR" sz="1100" dirty="0"/>
              <a:t>contrôlant son type. Si le type reçu est égal au type attendu, tout va bien. Sinon, on lève une exception. On répète l'opération sur les paramètres nommés (avec une petite différence, puisqu'il s'agit de </a:t>
            </a:r>
          </a:p>
          <a:p>
            <a:r>
              <a:rPr lang="fr-FR" sz="1100" dirty="0"/>
              <a:t>paramètres nommés : ils sont contenus dans un dictionnaire, pas une liste).</a:t>
            </a:r>
          </a:p>
          <a:p>
            <a:endParaRPr lang="fr-FR" sz="1100" dirty="0"/>
          </a:p>
          <a:p>
            <a:r>
              <a:rPr lang="fr-FR" sz="1100" dirty="0"/>
              <a:t>Si tout va bien (aucune exception n'a été levée), on exécute notre fonction en renvoyant son résultat.</a:t>
            </a:r>
          </a:p>
          <a:p>
            <a:endParaRPr lang="fr-FR" sz="1100" dirty="0"/>
          </a:p>
          <a:p>
            <a:r>
              <a:rPr lang="fr-FR" sz="1100" dirty="0"/>
              <a:t>Voilà nos exemples d'applications. Il y en a bien d'autres, vous pouvez en retrouver plusieurs sur la PEP 318 consacrée aux décorateurs, ainsi que des informations supplémentaires : n'hésitez pas à y faire un </a:t>
            </a:r>
          </a:p>
          <a:p>
            <a:r>
              <a:rPr lang="fr-FR" sz="1100" dirty="0"/>
              <a:t>petit tour.</a:t>
            </a:r>
          </a:p>
        </p:txBody>
      </p:sp>
    </p:spTree>
    <p:extLst>
      <p:ext uri="{BB962C8B-B14F-4D97-AF65-F5344CB8AC3E}">
        <p14:creationId xmlns:p14="http://schemas.microsoft.com/office/powerpoint/2010/main" val="387765078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1954381"/>
          </a:xfrm>
          <a:prstGeom prst="rect">
            <a:avLst/>
          </a:prstGeom>
          <a:noFill/>
        </p:spPr>
        <p:txBody>
          <a:bodyPr wrap="square" rtlCol="0">
            <a:spAutoFit/>
          </a:bodyPr>
          <a:lstStyle/>
          <a:p>
            <a:r>
              <a:rPr lang="fr-FR" sz="1100" b="1" dirty="0"/>
              <a:t>En résumé</a:t>
            </a:r>
          </a:p>
          <a:p>
            <a:endParaRPr lang="fr-FR" sz="1100" b="1" dirty="0"/>
          </a:p>
          <a:p>
            <a:pPr marL="171450" indent="-171450">
              <a:buFont typeface="Arial" panose="020B0604020202020204" pitchFamily="34" charset="0"/>
              <a:buChar char="•"/>
            </a:pPr>
            <a:r>
              <a:rPr lang="fr-FR" sz="1100" b="1" dirty="0"/>
              <a:t>    </a:t>
            </a:r>
            <a:r>
              <a:rPr lang="fr-FR" sz="1100" dirty="0"/>
              <a:t>Les décorateurs permettent de modifier le comportement d'une fonction.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On peut déclarer une fonction comme décorée en plaçant, au-dessus de la ligne de sa définition, la </a:t>
            </a:r>
            <a:r>
              <a:rPr lang="fr-FR" sz="1100" dirty="0" err="1"/>
              <a:t>ligne@nom_decorateur</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a:solidFill>
                  <a:schemeClr val="accent5">
                    <a:lumMod val="75000"/>
                  </a:schemeClr>
                </a:solidFill>
              </a:rPr>
              <a:t>Apprendre à faire des boucles</a:t>
            </a:r>
            <a:endParaRPr lang="fr-FR" sz="60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a:t>
            </a:r>
            <a:r>
              <a:rPr lang="fr-FR" altLang="fr-FR" dirty="0" err="1">
                <a:solidFill>
                  <a:schemeClr val="bg1"/>
                </a:solidFill>
                <a:latin typeface="Arial" panose="020B0604020202020204" pitchFamily="34" charset="0"/>
              </a:rPr>
              <a:t>element</a:t>
            </a:r>
            <a:r>
              <a:rPr lang="fr-FR" altLang="fr-FR" dirty="0">
                <a:solidFill>
                  <a:schemeClr val="bg1"/>
                </a:solidFill>
                <a:latin typeface="Arial" panose="020B0604020202020204" pitchFamily="34" charset="0"/>
              </a:rPr>
              <a: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a:t>
            </a:r>
            <a:r>
              <a:rPr lang="fr-FR" altLang="fr-FR" dirty="0" err="1">
                <a:solidFill>
                  <a:schemeClr val="bg1"/>
                </a:solidFill>
                <a:latin typeface="Arial" panose="020B0604020202020204" pitchFamily="34" charset="0"/>
              </a:rPr>
              <a:t>else</a:t>
            </a:r>
            <a:r>
              <a:rPr lang="fr-FR" altLang="fr-FR" dirty="0">
                <a:solidFill>
                  <a:schemeClr val="bg1"/>
                </a:solidFill>
                <a:latin typeface="Arial" panose="020B0604020202020204" pitchFamily="34" charset="0"/>
              </a:rPr>
              <a:t>: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a:t>
            </a:r>
            <a:r>
              <a:rPr lang="fr-FR" sz="2800" b="1" i="1" dirty="0" err="1"/>
              <a:t>element</a:t>
            </a:r>
            <a:r>
              <a:rPr lang="fr-FR" sz="2800" b="1" i="1" dirty="0"/>
              <a: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a:t>
            </a:r>
            <a:r>
              <a:rPr lang="en-US" sz="9600" dirty="0" err="1">
                <a:solidFill>
                  <a:schemeClr val="accent5">
                    <a:lumMod val="75000"/>
                  </a:schemeClr>
                </a:solidFill>
              </a:rPr>
              <a:t>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a:t>
            </a:r>
            <a:r>
              <a:rPr lang="en-US" sz="6000" dirty="0" err="1">
                <a:solidFill>
                  <a:schemeClr val="accent5">
                    <a:lumMod val="75000"/>
                  </a:schemeClr>
                </a:solidFill>
              </a:rPr>
              <a:t>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a:t>
            </a:r>
            <a:r>
              <a:rPr lang="en-US" dirty="0" err="1"/>
              <a:t>i</a:t>
            </a:r>
            <a:endParaRPr lang="en-US" dirty="0"/>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a:t>
            </a:r>
            <a:r>
              <a:rPr lang="en-US" sz="6000" dirty="0" err="1">
                <a:solidFill>
                  <a:schemeClr val="accent5">
                    <a:lumMod val="75000"/>
                  </a:schemeClr>
                </a:solidFill>
              </a:rPr>
              <a:t>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Les </a:t>
            </a:r>
            <a:r>
              <a:rPr lang="en-US" sz="6000" dirty="0" err="1">
                <a:solidFill>
                  <a:schemeClr val="accent5">
                    <a:lumMod val="75000"/>
                  </a:schemeClr>
                </a:solidFill>
              </a:rPr>
              <a:t>fonctions</a:t>
            </a:r>
            <a:r>
              <a:rPr lang="en-US" sz="6000" dirty="0">
                <a:solidFill>
                  <a:schemeClr val="accent5">
                    <a:lumMod val="75000"/>
                  </a:schemeClr>
                </a:solidFill>
              </a:rPr>
              <a:t> lambda</a:t>
            </a: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73354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298031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485775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424294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err="1">
                <a:ln>
                  <a:noFill/>
                </a:ln>
                <a:solidFill>
                  <a:schemeClr val="tx1"/>
                </a:solidFill>
                <a:effectLst/>
                <a:latin typeface="Arial Unicode MS"/>
              </a:rPr>
              <a:t>from</a:t>
            </a:r>
            <a:r>
              <a:rPr kumimoji="0" lang="fr-FR" altLang="fr-FR" sz="1400" b="1" i="0" u="none" strike="noStrike" cap="none" normalizeH="0" baseline="0" dirty="0">
                <a:ln>
                  <a:noFill/>
                </a:ln>
                <a:solidFill>
                  <a:schemeClr val="tx1"/>
                </a:solidFill>
                <a:effectLst/>
                <a:latin typeface="Arial Unicode MS"/>
              </a:rPr>
              <a:t>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a:t>
            </a:r>
            <a:r>
              <a:rPr lang="fr-FR" altLang="fr-FR" sz="1400" dirty="0" err="1">
                <a:latin typeface="Arial" panose="020B0604020202020204" pitchFamily="34" charset="0"/>
              </a:rPr>
              <a:t>from</a:t>
            </a:r>
            <a:r>
              <a:rPr lang="fr-FR" altLang="fr-FR" sz="1400" dirty="0">
                <a:latin typeface="Arial" panose="020B0604020202020204" pitchFamily="34" charset="0"/>
              </a:rPr>
              <a:t>: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from</a:t>
            </a:r>
            <a:r>
              <a:rPr kumimoji="0" lang="fr-FR" altLang="fr-FR" sz="1400" b="0" i="0" u="none" strike="noStrike" cap="none" normalizeH="0" baseline="0" dirty="0">
                <a:ln>
                  <a:noFill/>
                </a:ln>
                <a:solidFill>
                  <a:schemeClr val="bg1"/>
                </a:solidFill>
                <a:effectLst/>
                <a:highlight>
                  <a:srgbClr val="000000"/>
                </a:highlight>
                <a:latin typeface="Arial Unicode MS"/>
              </a:rPr>
              <a:t>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err="1"/>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err="1">
                <a:solidFill>
                  <a:schemeClr val="bg1"/>
                </a:solidFill>
                <a:highlight>
                  <a:srgbClr val="000000"/>
                </a:highlight>
              </a:rPr>
              <a:t>from</a:t>
            </a:r>
            <a:r>
              <a:rPr lang="fr-FR" altLang="fr-FR" sz="1600" dirty="0">
                <a:solidFill>
                  <a:schemeClr val="bg1"/>
                </a:solidFill>
                <a:highlight>
                  <a:srgbClr val="000000"/>
                </a:highlight>
              </a:rPr>
              <a:t>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rmAutofit/>
          </a:bodyPr>
          <a:lstStyle/>
          <a:p>
            <a:pPr lvl="0" algn="ctr" fontAlgn="base">
              <a:spcAft>
                <a:spcPct val="0"/>
              </a:spcAft>
            </a:pPr>
            <a:r>
              <a:rPr lang="fr-FR" altLang="fr-FR" sz="6000" dirty="0" err="1">
                <a:solidFill>
                  <a:schemeClr val="accent5">
                    <a:lumMod val="75000"/>
                  </a:schemeClr>
                </a:solidFill>
              </a:rPr>
              <a:t>Gerez</a:t>
            </a:r>
            <a:r>
              <a:rPr lang="fr-FR" altLang="fr-FR" sz="6000" dirty="0">
                <a:solidFill>
                  <a:schemeClr val="accent5">
                    <a:lumMod val="75000"/>
                  </a:schemeClr>
                </a:solidFill>
              </a:rPr>
              <a:t> les exceptions</a:t>
            </a:r>
          </a:p>
        </p:txBody>
      </p:sp>
    </p:spTree>
    <p:extLst>
      <p:ext uri="{BB962C8B-B14F-4D97-AF65-F5344CB8AC3E}">
        <p14:creationId xmlns:p14="http://schemas.microsoft.com/office/powerpoint/2010/main" val="3306234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highlight>
                  <a:srgbClr val="000000"/>
                </a:highlight>
              </a:rPr>
              <a:t>try</a:t>
            </a:r>
            <a:r>
              <a:rPr lang="fr-FR" dirty="0">
                <a:solidFill>
                  <a:schemeClr val="bg1"/>
                </a:solidFill>
                <a:highlight>
                  <a:srgbClr val="000000"/>
                </a:highlight>
              </a:rPr>
              <a:t>:</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err="1">
                <a:solidFill>
                  <a:schemeClr val="bg1"/>
                </a:solidFill>
              </a:rPr>
              <a:t>try</a:t>
            </a:r>
            <a:r>
              <a:rPr lang="fr-FR" dirty="0">
                <a:solidFill>
                  <a:schemeClr val="bg1"/>
                </a:solidFill>
              </a:rPr>
              <a:t>: # On essaye de convertir l'année en entier</a:t>
            </a:r>
          </a:p>
          <a:p>
            <a:r>
              <a:rPr lang="fr-FR" dirty="0">
                <a:solidFill>
                  <a:schemeClr val="bg1"/>
                </a:solidFill>
              </a:rPr>
              <a:t>    annee = </a:t>
            </a:r>
            <a:r>
              <a:rPr lang="fr-FR" dirty="0" err="1">
                <a:solidFill>
                  <a:schemeClr val="bg1"/>
                </a:solidFill>
              </a:rPr>
              <a:t>int</a:t>
            </a:r>
            <a:r>
              <a:rPr lang="fr-FR" dirty="0">
                <a:solidFill>
                  <a:schemeClr val="bg1"/>
                </a:solidFill>
              </a:rPr>
              <a: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err="1">
                <a:solidFill>
                  <a:schemeClr val="bg1"/>
                </a:solidFill>
              </a:rPr>
              <a:t>try</a:t>
            </a:r>
            <a:r>
              <a:rPr lang="fr-FR" dirty="0">
                <a:solidFill>
                  <a:schemeClr val="bg1"/>
                </a:solidFill>
              </a:rPr>
              <a:t>:</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a:t>
            </a:r>
            <a:r>
              <a:rPr lang="fr-FR" altLang="fr-FR" sz="1400" dirty="0" err="1"/>
              <a:t>try</a:t>
            </a:r>
            <a:r>
              <a:rPr lang="fr-FR" altLang="fr-FR" sz="1400" dirty="0"/>
              <a:t>.</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err="1">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a:t>
            </a:r>
            <a:r>
              <a:rPr lang="fr-FR" altLang="fr-FR" sz="6000" dirty="0" err="1">
                <a:solidFill>
                  <a:schemeClr val="accent5">
                    <a:lumMod val="75000"/>
                  </a:schemeClr>
                </a:solidFill>
              </a:rPr>
              <a:t>else</a:t>
            </a:r>
            <a:r>
              <a:rPr lang="fr-FR" altLang="fr-FR" sz="6000" dirty="0">
                <a:solidFill>
                  <a:schemeClr val="accent5">
                    <a:lumMod val="75000"/>
                  </a:schemeClr>
                </a:solidFill>
              </a:rPr>
              <a:t>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a:t>
            </a:r>
            <a:r>
              <a:rPr lang="fr-FR" altLang="fr-FR" sz="1400" dirty="0" err="1"/>
              <a:t>try</a:t>
            </a:r>
            <a:r>
              <a:rPr lang="fr-FR" altLang="fr-FR" sz="1400" dirty="0"/>
              <a:t> plus complet.</a:t>
            </a:r>
          </a:p>
          <a:p>
            <a:pPr lvl="0" eaLnBrk="0" fontAlgn="base" hangingPunct="0">
              <a:spcBef>
                <a:spcPct val="0"/>
              </a:spcBef>
              <a:spcAft>
                <a:spcPct val="0"/>
              </a:spcAft>
            </a:pPr>
            <a:r>
              <a:rPr lang="fr-FR" altLang="fr-FR" sz="1400" dirty="0"/>
              <a:t>Le mot-clé </a:t>
            </a:r>
            <a:r>
              <a:rPr lang="fr-FR" altLang="fr-FR" sz="1400" b="1" dirty="0" err="1"/>
              <a:t>else</a:t>
            </a:r>
            <a:endParaRPr lang="fr-FR" altLang="fr-FR" sz="1400" b="1" dirty="0"/>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err="1"/>
              <a:t>try</a:t>
            </a:r>
            <a:r>
              <a:rPr lang="fr-FR" altLang="fr-FR" sz="1400" dirty="0"/>
              <a:t>, </a:t>
            </a:r>
            <a:r>
              <a:rPr lang="fr-FR" altLang="fr-FR" sz="1400" b="1" dirty="0" err="1"/>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a:t>
            </a:r>
            <a:r>
              <a:rPr lang="fr-FR" altLang="fr-FR" sz="1400" dirty="0" err="1"/>
              <a:t>try</a:t>
            </a:r>
            <a:r>
              <a:rPr lang="fr-FR" altLang="fr-FR" sz="1400" dirty="0"/>
              <a:t>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a:t>
            </a:r>
            <a:r>
              <a:rPr lang="fr-FR" altLang="fr-FR" sz="1400" dirty="0" err="1"/>
              <a:t>try</a:t>
            </a:r>
            <a:r>
              <a:rPr lang="fr-FR" altLang="fr-FR" sz="1400" dirty="0"/>
              <a:t>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err="1">
                <a:solidFill>
                  <a:schemeClr val="bg1"/>
                </a:solidFill>
              </a:rPr>
              <a:t>try</a:t>
            </a:r>
            <a:r>
              <a:rPr lang="fr-FR" dirty="0">
                <a:solidFill>
                  <a:schemeClr val="bg1"/>
                </a:solidFill>
              </a:rPr>
              <a:t>:</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err="1">
                <a:solidFill>
                  <a:schemeClr val="bg1"/>
                </a:solidFill>
              </a:rPr>
              <a:t>try</a:t>
            </a:r>
            <a:r>
              <a:rPr lang="fr-FR" dirty="0">
                <a:solidFill>
                  <a:schemeClr val="bg1"/>
                </a:solidFill>
              </a:rPr>
              <a:t>:</a:t>
            </a:r>
          </a:p>
          <a:p>
            <a:r>
              <a:rPr lang="fr-FR" dirty="0">
                <a:solidFill>
                  <a:schemeClr val="bg1"/>
                </a:solidFill>
              </a:rPr>
              <a:t>    annee = </a:t>
            </a:r>
            <a:r>
              <a:rPr lang="fr-FR" dirty="0" err="1">
                <a:solidFill>
                  <a:schemeClr val="bg1"/>
                </a:solidFill>
              </a:rPr>
              <a:t>int</a:t>
            </a:r>
            <a:r>
              <a:rPr lang="fr-FR" dirty="0">
                <a:solidFill>
                  <a:schemeClr val="bg1"/>
                </a:solidFill>
              </a:rPr>
              <a:t>(annee) # On tente de convertir l'année</a:t>
            </a:r>
          </a:p>
          <a:p>
            <a:r>
              <a:rPr lang="fr-FR" dirty="0">
                <a:solidFill>
                  <a:schemeClr val="bg1"/>
                </a:solidFill>
              </a:rPr>
              <a:t>    if annee&lt;=0:</a:t>
            </a:r>
          </a:p>
          <a:p>
            <a:r>
              <a:rPr lang="fr-FR" dirty="0">
                <a:solidFill>
                  <a:schemeClr val="bg1"/>
                </a:solidFill>
              </a:rPr>
              <a:t>        raise </a:t>
            </a:r>
            <a:r>
              <a:rPr lang="fr-FR" dirty="0" err="1">
                <a:solidFill>
                  <a:schemeClr val="bg1"/>
                </a:solidFill>
              </a:rPr>
              <a:t>ValueError</a:t>
            </a:r>
            <a:r>
              <a:rPr lang="fr-FR" dirty="0">
                <a:solidFill>
                  <a:schemeClr val="bg1"/>
                </a:solidFill>
              </a:rPr>
              <a:t>("l'année saisie est négative ou nulle")</a:t>
            </a:r>
          </a:p>
          <a:p>
            <a:r>
              <a:rPr lang="fr-FR" dirty="0">
                <a:solidFill>
                  <a:schemeClr val="bg1"/>
                </a:solidFill>
              </a:rPr>
              <a:t>except </a:t>
            </a:r>
            <a:r>
              <a:rPr lang="fr-FR" dirty="0" err="1">
                <a:solidFill>
                  <a:schemeClr val="bg1"/>
                </a:solidFill>
              </a:rPr>
              <a:t>ValueError</a:t>
            </a:r>
            <a:r>
              <a:rPr lang="fr-FR" dirty="0">
                <a:solidFill>
                  <a:schemeClr val="bg1"/>
                </a:solidFill>
              </a:rPr>
              <a:t>:</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a:t>
            </a:r>
            <a:r>
              <a:rPr lang="fr-FR" dirty="0" err="1"/>
              <a:t>ValueError</a:t>
            </a:r>
            <a:r>
              <a:rPr lang="fr-FR" dirty="0"/>
              <a:t>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err="1">
                <a:ln>
                  <a:noFill/>
                </a:ln>
                <a:solidFill>
                  <a:schemeClr val="tx1"/>
                </a:solidFill>
                <a:effectLst/>
                <a:latin typeface="Arial Unicode MS"/>
              </a:rPr>
              <a:t>try</a:t>
            </a:r>
            <a:r>
              <a:rPr kumimoji="0" lang="fr-FR" altLang="fr-FR" sz="2000" b="0" i="0" u="none" strike="noStrike" cap="none" normalizeH="0" baseline="0" dirty="0">
                <a:ln>
                  <a:noFill/>
                </a:ln>
                <a:solidFill>
                  <a:schemeClr val="tx1"/>
                </a:solidFill>
                <a:effectLst/>
                <a:latin typeface="Arial Unicode MS"/>
              </a:rPr>
              <a:t>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err="1">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a:t>
            </a:r>
            <a:r>
              <a:rPr lang="fr-FR" dirty="0" err="1"/>
              <a:t>int</a:t>
            </a:r>
            <a:r>
              <a:rPr lang="fr-FR" dirty="0"/>
              <a: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1/2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1/3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liste_origine = [1, 2, 3, 4, 5, 6, 7, 8, 9, 10]</a:t>
            </a:r>
          </a:p>
          <a:p>
            <a:r>
              <a:rPr lang="en-US" sz="1200" dirty="0">
                <a:solidFill>
                  <a:schemeClr val="bg1"/>
                </a:solidFill>
              </a:rPr>
              <a:t>&gt;&gt;&gt; [nb for nb in liste_origine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3/3</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a:t>
            </a:r>
            <a:r>
              <a:rPr lang="fr-FR" altLang="fr-FR" sz="1400" dirty="0" err="1"/>
              <a:t>element</a:t>
            </a:r>
            <a:r>
              <a:rPr lang="fr-FR" altLang="fr-FR" sz="1400" dirty="0"/>
              <a:t> for </a:t>
            </a:r>
            <a:r>
              <a:rPr lang="fr-FR" altLang="fr-FR" sz="1400" dirty="0" err="1"/>
              <a:t>element</a:t>
            </a:r>
            <a:r>
              <a:rPr lang="fr-FR" altLang="fr-FR" sz="1400" dirty="0"/>
              <a: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5146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mon_fichier.read()</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a:t>
            </a:r>
            <a:r>
              <a:rPr lang="fr-FR" altLang="fr-FR" dirty="0" err="1"/>
              <a:t>context</a:t>
            </a:r>
            <a:r>
              <a:rPr lang="fr-FR" altLang="fr-FR" dirty="0"/>
              <a: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a:t>
            </a:r>
            <a:r>
              <a:rPr lang="fr-FR" dirty="0" err="1"/>
              <a:t>read</a:t>
            </a:r>
            <a:r>
              <a:rPr lang="fr-FR" dirty="0"/>
              <a:t>.</a:t>
            </a:r>
          </a:p>
          <a:p>
            <a:endParaRPr lang="fr-FR" dirty="0"/>
          </a:p>
          <a:p>
            <a:r>
              <a:rPr lang="fr-FR" dirty="0"/>
              <a:t>    On peut écrire dans un fichier en utilisant la méthode </a:t>
            </a:r>
            <a:r>
              <a:rPr lang="fr-FR" dirty="0" err="1"/>
              <a:t>write</a:t>
            </a:r>
            <a:r>
              <a:rPr lang="fr-FR" dirty="0"/>
              <a:t>.</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print_a():</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a:solidFill>
                  <a:schemeClr val="bg1"/>
                </a:solidFill>
              </a:rPr>
              <a:t>print_a()</a:t>
            </a:r>
          </a:p>
          <a:p>
            <a:r>
              <a:rPr lang="fr-FR" sz="1200" dirty="0">
                <a:solidFill>
                  <a:schemeClr val="bg1"/>
                </a:solidFill>
              </a:rPr>
              <a:t>La variable a = 5.</a:t>
            </a:r>
          </a:p>
          <a:p>
            <a:r>
              <a:rPr lang="fr-FR" sz="1200" dirty="0">
                <a:solidFill>
                  <a:schemeClr val="bg1"/>
                </a:solidFill>
              </a:rPr>
              <a:t>a = 8</a:t>
            </a:r>
          </a:p>
          <a:p>
            <a:r>
              <a:rPr lang="fr-FR" sz="1200" dirty="0">
                <a:solidFill>
                  <a:schemeClr val="bg1"/>
                </a:solidFill>
              </a:rPr>
              <a:t>print_a()</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print_a.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9764</TotalTime>
  <Words>42990</Words>
  <Application>Microsoft Office PowerPoint</Application>
  <PresentationFormat>Grand écran</PresentationFormat>
  <Paragraphs>4243</Paragraphs>
  <Slides>205</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205</vt:i4>
      </vt:variant>
    </vt:vector>
  </HeadingPairs>
  <TitlesOfParts>
    <vt:vector size="210"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Résumé</vt:lpstr>
      <vt:lpstr>Structures conditionnelles</vt:lpstr>
      <vt:lpstr>Structures conditionnelles</vt:lpstr>
      <vt:lpstr>If, elif et else</vt:lpstr>
      <vt:lpstr>De nouveaux operateurs</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Les fonctions lambda</vt:lpstr>
      <vt:lpstr>La methode import 1/2</vt:lpstr>
      <vt:lpstr>La methode import 2/2</vt:lpstr>
      <vt:lpstr>Résumé</vt:lpstr>
      <vt:lpstr>Les packages</vt:lpstr>
      <vt:lpstr>Importer des packages</vt:lpstr>
      <vt:lpstr>Créer ses propres packages</vt:lpstr>
      <vt:lpstr>Résumé</vt:lpstr>
      <vt:lpstr>Gerez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La fonction enumerate 1/2</vt:lpstr>
      <vt:lpstr>La fonction enumerate 2/2</vt:lpstr>
      <vt:lpstr>Les 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Les comprehensions de liste 1/3</vt:lpstr>
      <vt:lpstr>Les comprehensions de liste 2/3</vt:lpstr>
      <vt:lpstr>Les comprehensions de liste 3/3</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Le mot de la fin</vt:lpstr>
      <vt:lpstr>Apprehendez les decorateurs</vt:lpstr>
      <vt:lpstr>En Theorie</vt:lpstr>
      <vt:lpstr>En Theorie</vt:lpstr>
      <vt:lpstr>En Theorie</vt:lpstr>
      <vt:lpstr>En Theorie</vt:lpstr>
      <vt:lpstr>En Theorie</vt:lpstr>
      <vt:lpstr>En Theorie</vt:lpstr>
      <vt:lpstr>En Théorie 1/5</vt:lpstr>
      <vt:lpstr>En Théorie 2/5</vt:lpstr>
      <vt:lpstr>En Théorie 3/5</vt:lpstr>
      <vt:lpstr>En Théorie 4/5</vt:lpstr>
      <vt:lpstr>En Théorie 5/5</vt:lpstr>
      <vt:lpstr>Exemples d'applications</vt:lpstr>
      <vt:lpstr>Exemples d'applications</vt:lpstr>
      <vt:lpstr>Exemples d'applications</vt:lpstr>
      <vt:lpstr>Exemples d'applications</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133</cp:revision>
  <dcterms:created xsi:type="dcterms:W3CDTF">2020-04-09T17:09:33Z</dcterms:created>
  <dcterms:modified xsi:type="dcterms:W3CDTF">2020-04-16T12:14:25Z</dcterms:modified>
</cp:coreProperties>
</file>