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5"/>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 id="595" r:id="rId301"/>
    <p:sldId id="596" r:id="rId302"/>
    <p:sldId id="597" r:id="rId303"/>
    <p:sldId id="598" r:id="rId304"/>
    <p:sldId id="599" r:id="rId305"/>
    <p:sldId id="600" r:id="rId306"/>
    <p:sldId id="601" r:id="rId307"/>
    <p:sldId id="602" r:id="rId308"/>
    <p:sldId id="603" r:id="rId309"/>
    <p:sldId id="604" r:id="rId310"/>
    <p:sldId id="605" r:id="rId311"/>
    <p:sldId id="606" r:id="rId312"/>
    <p:sldId id="607" r:id="rId313"/>
    <p:sldId id="608" r:id="rId314"/>
    <p:sldId id="609" r:id="rId315"/>
    <p:sldId id="610" r:id="rId316"/>
    <p:sldId id="611" r:id="rId317"/>
    <p:sldId id="612" r:id="rId318"/>
    <p:sldId id="613" r:id="rId319"/>
    <p:sldId id="614" r:id="rId320"/>
    <p:sldId id="615" r:id="rId321"/>
    <p:sldId id="616" r:id="rId322"/>
    <p:sldId id="617" r:id="rId323"/>
    <p:sldId id="618" r:id="rId324"/>
    <p:sldId id="619" r:id="rId325"/>
    <p:sldId id="620" r:id="rId326"/>
    <p:sldId id="621" r:id="rId327"/>
    <p:sldId id="622" r:id="rId328"/>
    <p:sldId id="623" r:id="rId329"/>
    <p:sldId id="624" r:id="rId330"/>
    <p:sldId id="625" r:id="rId331"/>
    <p:sldId id="626" r:id="rId332"/>
    <p:sldId id="627" r:id="rId333"/>
    <p:sldId id="628" r:id="rId334"/>
    <p:sldId id="629" r:id="rId335"/>
    <p:sldId id="630" r:id="rId336"/>
    <p:sldId id="631" r:id="rId337"/>
    <p:sldId id="632" r:id="rId338"/>
    <p:sldId id="633" r:id="rId339"/>
    <p:sldId id="634" r:id="rId340"/>
    <p:sldId id="635" r:id="rId341"/>
    <p:sldId id="636" r:id="rId342"/>
    <p:sldId id="637" r:id="rId343"/>
    <p:sldId id="638" r:id="rId344"/>
    <p:sldId id="639" r:id="rId345"/>
    <p:sldId id="640" r:id="rId346"/>
    <p:sldId id="641" r:id="rId347"/>
    <p:sldId id="642" r:id="rId348"/>
    <p:sldId id="643" r:id="rId349"/>
    <p:sldId id="644" r:id="rId350"/>
    <p:sldId id="645" r:id="rId351"/>
    <p:sldId id="646" r:id="rId352"/>
    <p:sldId id="647" r:id="rId353"/>
    <p:sldId id="648" r:id="rId354"/>
    <p:sldId id="649" r:id="rId355"/>
    <p:sldId id="650" r:id="rId356"/>
    <p:sldId id="651" r:id="rId357"/>
    <p:sldId id="652" r:id="rId358"/>
    <p:sldId id="653" r:id="rId359"/>
    <p:sldId id="654" r:id="rId360"/>
    <p:sldId id="655" r:id="rId361"/>
    <p:sldId id="656" r:id="rId362"/>
    <p:sldId id="657" r:id="rId363"/>
    <p:sldId id="658" r:id="rId364"/>
    <p:sldId id="659" r:id="rId365"/>
    <p:sldId id="660" r:id="rId366"/>
    <p:sldId id="661" r:id="rId367"/>
    <p:sldId id="662" r:id="rId368"/>
    <p:sldId id="663" r:id="rId369"/>
    <p:sldId id="664" r:id="rId370"/>
    <p:sldId id="665" r:id="rId371"/>
    <p:sldId id="666" r:id="rId372"/>
    <p:sldId id="667" r:id="rId373"/>
    <p:sldId id="668" r:id="rId37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8D2"/>
    <a:srgbClr val="008000"/>
    <a:srgbClr val="000099"/>
    <a:srgbClr val="CCCCFF"/>
    <a:srgbClr val="CCECFF"/>
    <a:srgbClr val="CC99FF"/>
    <a:srgbClr val="CC66FF"/>
    <a:srgbClr val="FF9933"/>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3" d="100"/>
          <a:sy n="83"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theme" Target="theme/theme1.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tableStyles" Target="tableStyles.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presProps" Target="presProp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t>
            </a:r>
            <a:r>
              <a:rPr lang="fr-FR" sz="1100" dirty="0" err="1"/>
              <a:t>a_kwargs</a:t>
            </a:r>
            <a:r>
              <a:rPr lang="fr-FR" sz="1100" dirty="0"/>
              <a:t>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str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traceback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a:t>
            </a:r>
            <a:r>
              <a:rPr lang="fr-FR" sz="1100" dirty="0" err="1"/>
              <a:t>sys.stdin</a:t>
            </a:r>
            <a:r>
              <a:rPr lang="fr-FR" sz="1100" dirty="0"/>
              <a:t>, </a:t>
            </a:r>
            <a:r>
              <a:rPr lang="fr-FR" sz="1100" dirty="0" err="1"/>
              <a:t>sys.stdout</a:t>
            </a:r>
            <a:r>
              <a:rPr lang="fr-FR" sz="1100" dirty="0"/>
              <a:t> et </a:t>
            </a:r>
            <a:r>
              <a:rPr lang="fr-FR" sz="1100" dirty="0" err="1"/>
              <a:t>sys.stderr</a:t>
            </a:r>
            <a:r>
              <a:rPr lang="fr-FR" sz="11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a:t>
            </a:r>
            <a:r>
              <a:rPr lang="fr-FR" sz="1100" dirty="0">
                <a:hlinkClick r:id="rId2"/>
              </a:rPr>
              <a:t>module</a:t>
            </a:r>
            <a:r>
              <a:rPr lang="fr-FR" sz="1100" dirty="0"/>
              <a:t> </a:t>
            </a:r>
            <a:r>
              <a:rPr lang="fr-FR" sz="1100" b="1" dirty="0"/>
              <a:t>signal</a:t>
            </a:r>
            <a:r>
              <a:rPr lang="fr-FR" sz="1100" dirty="0"/>
              <a:t>.</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a:t>
            </a:r>
            <a:r>
              <a:rPr lang="fr-FR" sz="1100" dirty="0">
                <a:hlinkClick r:id="rId2"/>
              </a:rPr>
              <a:t>la documentation du module signal</a:t>
            </a:r>
            <a:r>
              <a:rPr lang="fr-FR" sz="1100" dirty="0"/>
              <a:t>.</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a:t>
            </a:r>
            <a:r>
              <a:rPr lang="fr-FR" sz="1100" dirty="0" err="1"/>
              <a:t>sys.argv</a:t>
            </a:r>
            <a:r>
              <a:rPr lang="fr-FR" sz="1100" dirty="0"/>
              <a:t>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100" dirty="0" err="1"/>
              <a:t>sys.argv</a:t>
            </a:r>
            <a:r>
              <a:rPr lang="fr-FR" sz="1100" dirty="0"/>
              <a:t>[1:]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--verbose.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"store_true", permet de convertir l'option précisée en booléen :</a:t>
            </a:r>
          </a:p>
          <a:p>
            <a:endParaRPr lang="fr-FR" sz="1100" dirty="0"/>
          </a:p>
          <a:p>
            <a:pPr marL="628650" lvl="1" indent="-171450">
              <a:buFont typeface="Arial" panose="020B0604020202020204" pitchFamily="34" charset="0"/>
              <a:buChar char="•"/>
            </a:pPr>
            <a:r>
              <a:rPr lang="fr-FR" sz="1100" dirty="0"/>
              <a:t>    Si l'option est précisée, alors args.verbose vaudra True ;</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si l'option n'est pas précisée, alors args.verbose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pPr marL="628650" lvl="1" indent="-171450">
              <a:buFont typeface="Arial" panose="020B0604020202020204" pitchFamily="34" charset="0"/>
              <a:buChar char="•"/>
            </a:pPr>
            <a:r>
              <a:rPr lang="fr-FR" sz="1100" dirty="0"/>
              <a:t>    Le </a:t>
            </a:r>
            <a:r>
              <a:rPr lang="fr-FR" sz="1100" dirty="0">
                <a:hlinkClick r:id="rId2"/>
              </a:rPr>
              <a:t>tutoriel consacré à argparse</a:t>
            </a:r>
            <a:r>
              <a:rPr lang="fr-FR" sz="1100" dirty="0"/>
              <a:t>, qui présente les fonctionnalités les plus couramment utilisées du module ;</a:t>
            </a:r>
          </a:p>
          <a:p>
            <a:pPr marL="628650" lvl="1" indent="-171450">
              <a:buFont typeface="Arial" panose="020B0604020202020204" pitchFamily="34" charset="0"/>
              <a:buChar char="•"/>
            </a:pPr>
            <a:r>
              <a:rPr lang="fr-FR" sz="1100" dirty="0"/>
              <a:t>    La </a:t>
            </a:r>
            <a:r>
              <a:rPr lang="fr-FR" sz="1100" dirty="0">
                <a:hlinkClick r:id="rId3"/>
              </a:rPr>
              <a:t>documentation officielle du module argparse</a:t>
            </a:r>
            <a:r>
              <a:rPr lang="fr-FR" sz="1100" dirty="0"/>
              <a:t>,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("sleep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b="1" dirty="0" err="1"/>
              <a:t>math.pi</a:t>
            </a:r>
            <a:r>
              <a:rPr lang="fr-FR" sz="1100" b="1" dirty="0"/>
              <a:t> </a:t>
            </a:r>
            <a:r>
              <a:rPr lang="fr-FR" sz="1100" dirty="0"/>
              <a:t>naturellement, ainsi que </a:t>
            </a:r>
            <a:r>
              <a:rPr lang="fr-FR" sz="1100" b="1" dirty="0" err="1"/>
              <a:t>math.e</a:t>
            </a:r>
            <a:r>
              <a:rPr lang="fr-FR" sz="1100" dirty="0"/>
              <a:t>.</a:t>
            </a:r>
          </a:p>
          <a:p>
            <a:endParaRPr lang="fr-FR" sz="1100" dirty="0"/>
          </a:p>
          <a:p>
            <a:r>
              <a:rPr lang="fr-FR" sz="1100" dirty="0"/>
              <a:t>Voilà, ce fut rapide mais suffisant, sauf si vous cherchez quelque chose de précis. En ce cas, un petit tour du côté de </a:t>
            </a:r>
            <a:r>
              <a:rPr lang="fr-FR" sz="1100" dirty="0">
                <a:hlinkClick r:id="rId2"/>
              </a:rPr>
              <a:t>la documentation officielle du module </a:t>
            </a:r>
            <a:r>
              <a:rPr lang="fr-FR" sz="1100" b="1" dirty="0"/>
              <a:t>math</a:t>
            </a:r>
            <a:r>
              <a:rPr lang="fr-FR" sz="1100" dirty="0"/>
              <a:t>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a:t>
            </a:r>
            <a:r>
              <a:rPr lang="fr-FR" sz="1100" b="1" dirty="0"/>
              <a:t>fractions</a:t>
            </a:r>
            <a:r>
              <a:rPr lang="fr-FR" sz="11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a:t>
            </a:r>
            <a:r>
              <a:rPr lang="fr-FR" sz="1100" b="1" dirty="0"/>
              <a:t>Fraction</a:t>
            </a:r>
            <a:r>
              <a:rPr lang="fr-FR" sz="1100" dirty="0"/>
              <a:t> accepte plusieurs types de paramètres :</a:t>
            </a:r>
          </a:p>
          <a:p>
            <a:endParaRPr lang="fr-FR" sz="1100" dirty="0"/>
          </a:p>
          <a:p>
            <a:r>
              <a:rPr lang="fr-FR" sz="1100" dirty="0"/>
              <a:t>    Deux entiers, le numérateur et le dénominateur (par défaut le numérateur vaut </a:t>
            </a:r>
            <a:r>
              <a:rPr lang="fr-FR" sz="1100" b="1" dirty="0"/>
              <a:t>0</a:t>
            </a:r>
            <a:r>
              <a:rPr lang="fr-FR" sz="1100" dirty="0"/>
              <a:t> et le dénominateur </a:t>
            </a:r>
            <a:r>
              <a:rPr lang="fr-FR" sz="1100" b="1" dirty="0"/>
              <a:t>1</a:t>
            </a:r>
            <a:r>
              <a:rPr lang="fr-FR" sz="1100" dirty="0"/>
              <a:t>). Si le dénominateur est </a:t>
            </a:r>
            <a:r>
              <a:rPr lang="fr-FR" sz="1100" b="1" dirty="0"/>
              <a:t>0</a:t>
            </a:r>
            <a:r>
              <a:rPr lang="fr-FR" sz="1100" dirty="0"/>
              <a:t>, une exception </a:t>
            </a:r>
            <a:r>
              <a:rPr lang="fr-FR" sz="1100" b="1"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b="1" dirty="0"/>
              <a:t>'</a:t>
            </a:r>
            <a:r>
              <a:rPr lang="fr-FR" sz="1100" b="1" dirty="0" err="1"/>
              <a:t>numerateur</a:t>
            </a:r>
            <a:r>
              <a:rPr lang="fr-FR" sz="1100" b="1" dirty="0"/>
              <a:t> / </a:t>
            </a:r>
            <a:r>
              <a:rPr lang="fr-FR" sz="1100" b="1"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b="1" dirty="0" err="1"/>
              <a:t>from_float</a:t>
            </a:r>
            <a:r>
              <a:rPr lang="fr-FR" sz="1100" b="1" dirty="0"/>
              <a:t> </a:t>
            </a:r>
            <a:r>
              <a:rPr lang="fr-FR" sz="11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a:t>
            </a:r>
            <a:r>
              <a:rPr lang="fr-FR" sz="1100" dirty="0">
                <a:hlinkClick r:id="rId2"/>
              </a:rPr>
              <a:t>la documentation officielle de Python sur random</a:t>
            </a:r>
            <a:r>
              <a:rPr lang="fr-FR" sz="1100" dirty="0"/>
              <a:t>.</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a:t>algorithms_available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str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a:t>
            </a:r>
            <a:r>
              <a:rPr lang="fr-FR" sz="1000" b="1" dirty="0"/>
              <a:t>getpass</a:t>
            </a:r>
            <a:r>
              <a:rPr lang="fr-FR" sz="1000" dirty="0"/>
              <a:t>.</a:t>
            </a:r>
          </a:p>
          <a:p>
            <a:endParaRPr lang="fr-FR" sz="1000" dirty="0"/>
          </a:p>
          <a:p>
            <a:r>
              <a:rPr lang="fr-FR" sz="1000" dirty="0"/>
              <a:t>    La fonction </a:t>
            </a:r>
            <a:r>
              <a:rPr lang="fr-FR" sz="1000" b="1" dirty="0"/>
              <a:t>getpass</a:t>
            </a:r>
            <a:r>
              <a:rPr lang="fr-FR" sz="1000" dirty="0"/>
              <a:t> du module </a:t>
            </a:r>
            <a:r>
              <a:rPr lang="fr-FR" sz="1000" b="1" dirty="0"/>
              <a:t>getpass</a:t>
            </a:r>
            <a:r>
              <a:rPr lang="fr-FR" sz="1000" dirty="0"/>
              <a:t> fonctionne de la même façon que </a:t>
            </a:r>
            <a:r>
              <a:rPr lang="fr-FR" sz="1000" b="1" dirty="0"/>
              <a:t>input</a:t>
            </a:r>
            <a:r>
              <a:rPr lang="fr-FR" sz="1000" dirty="0"/>
              <a:t>, sauf qu'elle n'affiche pas ce que l'utilisateur saisit.</a:t>
            </a:r>
          </a:p>
          <a:p>
            <a:endParaRPr lang="fr-FR" sz="1000" dirty="0"/>
          </a:p>
          <a:p>
            <a:r>
              <a:rPr lang="fr-FR" sz="1000" dirty="0"/>
              <a:t>    Pour chiffrer un mot de passe, on va utiliser le module </a:t>
            </a:r>
            <a:r>
              <a:rPr lang="fr-FR" sz="1000" b="1" dirty="0"/>
              <a:t>hashlib</a:t>
            </a:r>
            <a:r>
              <a:rPr lang="fr-FR" sz="1000" dirty="0"/>
              <a:t>.</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446550"/>
          </a:xfrm>
          <a:prstGeom prst="rect">
            <a:avLst/>
          </a:prstGeom>
          <a:noFill/>
        </p:spPr>
        <p:txBody>
          <a:bodyPr wrap="square" rtlCol="0">
            <a:spAutoFit/>
          </a:bodyPr>
          <a:lstStyle/>
          <a:p>
            <a:r>
              <a:rPr lang="fr-FR" sz="1100" b="1" dirty="0"/>
              <a:t>Gérez les réseaux</a:t>
            </a:r>
          </a:p>
          <a:p>
            <a:endParaRPr lang="fr-FR" sz="1100" dirty="0"/>
          </a:p>
          <a:p>
            <a:r>
              <a:rPr lang="fr-FR" sz="1100" dirty="0"/>
              <a:t>Vaste sujet que le réseau ! Si je devais faire une présentation détaillée, ou même parler des réseaux en général, il me faudrait bien plus d'un chapitre rien que pour la théorie.</a:t>
            </a:r>
          </a:p>
          <a:p>
            <a:endParaRPr lang="fr-FR" sz="1100" dirty="0"/>
          </a:p>
          <a:p>
            <a:r>
              <a:rPr lang="fr-FR" sz="1100" dirty="0"/>
              <a:t>Dans ce chapitre, nous allons donc apprendre à faire communiquer deux applications grâce aux sockets, des objets qui permettent de connecter un client à un serveur et de transmettre des données de l'un à l'autre.</a:t>
            </a:r>
          </a:p>
          <a:p>
            <a:endParaRPr lang="fr-FR" sz="1100" dirty="0"/>
          </a:p>
          <a:p>
            <a:r>
              <a:rPr lang="fr-FR" sz="11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6017032"/>
          </a:xfrm>
          <a:prstGeom prst="rect">
            <a:avLst/>
          </a:prstGeom>
          <a:noFill/>
        </p:spPr>
        <p:txBody>
          <a:bodyPr wrap="square" rtlCol="0">
            <a:spAutoFit/>
          </a:bodyPr>
          <a:lstStyle/>
          <a:p>
            <a:r>
              <a:rPr lang="fr-FR" sz="11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100" dirty="0"/>
          </a:p>
          <a:p>
            <a:r>
              <a:rPr lang="fr-FR" sz="11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100" b="1" dirty="0"/>
              <a:t>TCP</a:t>
            </a:r>
            <a:r>
              <a:rPr lang="fr-FR" sz="1100" dirty="0"/>
              <a:t>.</a:t>
            </a:r>
          </a:p>
          <a:p>
            <a:endParaRPr lang="fr-FR" sz="1100" b="1" dirty="0"/>
          </a:p>
          <a:p>
            <a:r>
              <a:rPr lang="fr-FR" sz="1100" b="1" dirty="0"/>
              <a:t>Le protocole TCP</a:t>
            </a:r>
          </a:p>
          <a:p>
            <a:endParaRPr lang="fr-FR" sz="1100" dirty="0"/>
          </a:p>
          <a:p>
            <a:r>
              <a:rPr lang="fr-FR" sz="1100" dirty="0"/>
              <a:t>L'acronyme de ce protocole signifie </a:t>
            </a:r>
            <a:r>
              <a:rPr lang="fr-FR" sz="1100" i="1" dirty="0"/>
              <a:t>Transmission Control Protocol</a:t>
            </a:r>
            <a:r>
              <a:rPr lang="fr-FR" sz="1100" dirty="0"/>
              <a:t>, soit « protocole de contrôle de transmission ». Concrètement, il permet de connecter deux applications et de leur faire échanger des informations.</a:t>
            </a:r>
          </a:p>
          <a:p>
            <a:endParaRPr lang="fr-FR" sz="1100" dirty="0"/>
          </a:p>
          <a:p>
            <a:r>
              <a:rPr lang="fr-FR" sz="11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100" dirty="0"/>
          </a:p>
          <a:p>
            <a:r>
              <a:rPr lang="fr-FR" sz="1100" dirty="0"/>
              <a:t>Cela vous paraît peut-être évident mais le protocole </a:t>
            </a:r>
            <a:r>
              <a:rPr lang="fr-FR" sz="1100" b="1" dirty="0"/>
              <a:t>UDP</a:t>
            </a:r>
            <a:r>
              <a:rPr lang="fr-FR" sz="1100" dirty="0"/>
              <a:t> (</a:t>
            </a:r>
            <a:r>
              <a:rPr lang="fr-FR" sz="1100" i="1" dirty="0"/>
              <a:t>User </a:t>
            </a:r>
            <a:r>
              <a:rPr lang="fr-FR" sz="1100" i="1" dirty="0" err="1"/>
              <a:t>Datagram</a:t>
            </a:r>
            <a:r>
              <a:rPr lang="fr-FR" sz="1100" i="1" dirty="0"/>
              <a:t> Protocol</a:t>
            </a:r>
            <a:r>
              <a:rPr lang="fr-FR" sz="11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100" dirty="0"/>
          </a:p>
          <a:p>
            <a:r>
              <a:rPr lang="fr-FR" sz="11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100" dirty="0"/>
          </a:p>
          <a:p>
            <a:r>
              <a:rPr lang="fr-FR" sz="1100" dirty="0"/>
              <a:t>En attendant, c'est le protocole </a:t>
            </a:r>
            <a:r>
              <a:rPr lang="fr-FR" sz="1100" b="1" dirty="0"/>
              <a:t>TCP</a:t>
            </a:r>
            <a:r>
              <a:rPr lang="fr-FR" sz="1100" dirty="0"/>
              <a:t> qui nous intéresse. Il est un peu plus lent que le protocole </a:t>
            </a:r>
            <a:r>
              <a:rPr lang="fr-FR" sz="1100" b="1" dirty="0"/>
              <a:t>UDP</a:t>
            </a:r>
            <a:r>
              <a:rPr lang="fr-FR" sz="1100" dirty="0"/>
              <a:t> mais plus sûr et, pour la quantité d'informations que nous allons transmettre, il est préférable d'être sûr des informations transmises plutôt que de la vitesse de transmission.</a:t>
            </a:r>
          </a:p>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15960571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5678478"/>
          </a:xfrm>
          <a:prstGeom prst="rect">
            <a:avLst/>
          </a:prstGeom>
          <a:noFill/>
        </p:spPr>
        <p:txBody>
          <a:bodyPr wrap="square" rtlCol="0">
            <a:spAutoFit/>
          </a:bodyPr>
          <a:lstStyle/>
          <a:p>
            <a:r>
              <a:rPr lang="fr-FR" sz="1100" b="1" dirty="0"/>
              <a:t>Les différentes étapes</a:t>
            </a:r>
          </a:p>
          <a:p>
            <a:endParaRPr lang="fr-FR" sz="1100" dirty="0"/>
          </a:p>
          <a:p>
            <a:r>
              <a:rPr lang="fr-FR" sz="11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100" dirty="0"/>
          </a:p>
          <a:p>
            <a:r>
              <a:rPr lang="fr-FR" sz="1100" dirty="0"/>
              <a:t>Le serveur :</a:t>
            </a:r>
          </a:p>
          <a:p>
            <a:endParaRPr lang="fr-FR" sz="1100" dirty="0"/>
          </a:p>
          <a:p>
            <a:pPr marL="685800" lvl="1" indent="-228600">
              <a:buFont typeface="+mj-lt"/>
              <a:buAutoNum type="arabicPeriod"/>
            </a:pPr>
            <a:r>
              <a:rPr lang="fr-FR" sz="1100" dirty="0"/>
              <a:t>    attend une connexion de la part du client ;</a:t>
            </a:r>
          </a:p>
          <a:p>
            <a:pPr marL="685800" lvl="1" indent="-228600">
              <a:buFont typeface="+mj-lt"/>
              <a:buAutoNum type="arabicPeriod"/>
            </a:pPr>
            <a:r>
              <a:rPr lang="fr-FR" sz="1100" dirty="0"/>
              <a:t>    accepte la connexion quand le client se connecte ;</a:t>
            </a:r>
          </a:p>
          <a:p>
            <a:pPr marL="685800" lvl="1" indent="-228600">
              <a:buFont typeface="+mj-lt"/>
              <a:buAutoNum type="arabicPeriod"/>
            </a:pPr>
            <a:r>
              <a:rPr lang="fr-FR" sz="1100" dirty="0"/>
              <a:t>    échange des informations avec le client ;</a:t>
            </a:r>
          </a:p>
          <a:p>
            <a:pPr marL="685800" lvl="1" indent="-228600">
              <a:buFont typeface="+mj-lt"/>
              <a:buAutoNum type="arabicPeriod"/>
            </a:pPr>
            <a:r>
              <a:rPr lang="fr-FR" sz="1100" dirty="0"/>
              <a:t>    ferme la connexion.</a:t>
            </a:r>
          </a:p>
          <a:p>
            <a:endParaRPr lang="fr-FR" sz="1100" dirty="0"/>
          </a:p>
          <a:p>
            <a:r>
              <a:rPr lang="fr-FR" sz="1100" dirty="0"/>
              <a:t>Le client :</a:t>
            </a:r>
          </a:p>
          <a:p>
            <a:endParaRPr lang="fr-FR" sz="1100" dirty="0"/>
          </a:p>
          <a:p>
            <a:pPr marL="685800" lvl="1" indent="-228600">
              <a:buFont typeface="+mj-lt"/>
              <a:buAutoNum type="arabicPeriod"/>
            </a:pPr>
            <a:r>
              <a:rPr lang="fr-FR" sz="1100" dirty="0"/>
              <a:t>    se connecte au serveur ;</a:t>
            </a:r>
          </a:p>
          <a:p>
            <a:pPr marL="685800" lvl="1" indent="-228600">
              <a:buFont typeface="+mj-lt"/>
              <a:buAutoNum type="arabicPeriod"/>
            </a:pPr>
            <a:r>
              <a:rPr lang="fr-FR" sz="1100" dirty="0"/>
              <a:t>    échange des informations avec le serveur ;</a:t>
            </a:r>
          </a:p>
          <a:p>
            <a:pPr marL="685800" lvl="1" indent="-228600">
              <a:buFont typeface="+mj-lt"/>
              <a:buAutoNum type="arabicPeriod"/>
            </a:pPr>
            <a:r>
              <a:rPr lang="fr-FR" sz="1100" dirty="0"/>
              <a:t>    ferme la connexion.</a:t>
            </a:r>
          </a:p>
          <a:p>
            <a:endParaRPr lang="fr-FR" sz="1100" dirty="0"/>
          </a:p>
          <a:p>
            <a:r>
              <a:rPr lang="fr-FR" sz="11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100" b="1" dirty="0"/>
          </a:p>
          <a:p>
            <a:r>
              <a:rPr lang="fr-FR" sz="1100" b="1" dirty="0"/>
              <a:t>Établir une connexion</a:t>
            </a:r>
          </a:p>
          <a:p>
            <a:endParaRPr lang="fr-FR" sz="1100" dirty="0"/>
          </a:p>
          <a:p>
            <a:r>
              <a:rPr lang="fr-FR" sz="1100" dirty="0"/>
              <a:t>Pour que le client se connecte au serveur, il nous faut deux informations :</a:t>
            </a:r>
          </a:p>
          <a:p>
            <a:endParaRPr lang="fr-FR" sz="1100" dirty="0"/>
          </a:p>
          <a:p>
            <a:pPr marL="628650" lvl="1" indent="-171450">
              <a:buFont typeface="Arial" panose="020B0604020202020204" pitchFamily="34" charset="0"/>
              <a:buChar char="•"/>
            </a:pPr>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pPr marL="628650" lvl="1" indent="-171450">
              <a:buFont typeface="Arial" panose="020B0604020202020204" pitchFamily="34" charset="0"/>
              <a:buChar char="•"/>
            </a:pPr>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p:txBody>
      </p:sp>
    </p:spTree>
    <p:extLst>
      <p:ext uri="{BB962C8B-B14F-4D97-AF65-F5344CB8AC3E}">
        <p14:creationId xmlns:p14="http://schemas.microsoft.com/office/powerpoint/2010/main" val="11360695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938719"/>
          </a:xfrm>
          <a:prstGeom prst="rect">
            <a:avLst/>
          </a:prstGeom>
          <a:noFill/>
        </p:spPr>
        <p:txBody>
          <a:bodyPr wrap="square" rtlCol="0">
            <a:spAutoFit/>
          </a:bodyPr>
          <a:lstStyle/>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734076"/>
            <a:ext cx="11953872" cy="261610"/>
          </a:xfrm>
          <a:prstGeom prst="rect">
            <a:avLst/>
          </a:prstGeom>
          <a:noFill/>
        </p:spPr>
        <p:txBody>
          <a:bodyPr wrap="square" rtlCol="0">
            <a:spAutoFit/>
          </a:bodyPr>
          <a:lstStyle/>
          <a:p>
            <a:r>
              <a:rPr lang="fr-FR" sz="11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023609"/>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357638"/>
            <a:ext cx="11953872" cy="1615827"/>
          </a:xfrm>
          <a:prstGeom prst="rect">
            <a:avLst/>
          </a:prstGeom>
          <a:noFill/>
        </p:spPr>
        <p:txBody>
          <a:bodyPr wrap="square" rtlCol="0">
            <a:spAutoFit/>
          </a:bodyPr>
          <a:lstStyle/>
          <a:p>
            <a:r>
              <a:rPr lang="fr-FR" sz="1100" dirty="0"/>
              <a:t>Nous allons d'abord créer notre serveur puis, en parallèle, un client. Nous allons faire communiquer les deux. Pour l'instant, nous nous occupons du serveur.</a:t>
            </a:r>
          </a:p>
          <a:p>
            <a:endParaRPr lang="fr-FR" sz="1100" b="1" dirty="0"/>
          </a:p>
          <a:p>
            <a:r>
              <a:rPr lang="fr-FR" sz="1100" b="1" dirty="0"/>
              <a:t>Construire notre socket</a:t>
            </a:r>
          </a:p>
          <a:p>
            <a:endParaRPr lang="fr-FR" sz="1100" dirty="0"/>
          </a:p>
          <a:p>
            <a:r>
              <a:rPr lang="fr-FR" sz="1100" dirty="0"/>
              <a:t>Nous allons pour cela faire appel au constructeur socket. Dans le cas d'une connexion TCP, il prend les deux paramètres suivants, dans l'ordre :</a:t>
            </a:r>
          </a:p>
          <a:p>
            <a:endParaRPr lang="fr-FR" sz="1100" dirty="0"/>
          </a:p>
          <a:p>
            <a:r>
              <a:rPr lang="fr-FR" sz="1100" dirty="0"/>
              <a:t>    </a:t>
            </a:r>
            <a:r>
              <a:rPr lang="fr-FR" sz="1100" dirty="0" err="1"/>
              <a:t>socket.AF_INET</a:t>
            </a:r>
            <a:r>
              <a:rPr lang="fr-FR" sz="1100" dirty="0"/>
              <a:t> : la famille d'adresses, ici ce sont des adresses Internet ;</a:t>
            </a:r>
          </a:p>
          <a:p>
            <a:endParaRPr lang="fr-FR" sz="1100" dirty="0"/>
          </a:p>
          <a:p>
            <a:r>
              <a:rPr lang="fr-FR" sz="1100" dirty="0"/>
              <a:t>    </a:t>
            </a:r>
            <a:r>
              <a:rPr lang="fr-FR" sz="1100" dirty="0" err="1"/>
              <a:t>socket.SOCK_STREAM</a:t>
            </a:r>
            <a:r>
              <a:rPr lang="fr-FR" sz="11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045228"/>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339621"/>
            <a:ext cx="11953872" cy="1277273"/>
          </a:xfrm>
          <a:prstGeom prst="rect">
            <a:avLst/>
          </a:prstGeom>
          <a:noFill/>
        </p:spPr>
        <p:txBody>
          <a:bodyPr wrap="square" rtlCol="0">
            <a:spAutoFit/>
          </a:bodyPr>
          <a:lstStyle/>
          <a:p>
            <a:r>
              <a:rPr lang="fr-FR" sz="1100" b="1" dirty="0"/>
              <a:t>Connecter le socket</a:t>
            </a:r>
          </a:p>
          <a:p>
            <a:endParaRPr lang="fr-FR" sz="1100" dirty="0"/>
          </a:p>
          <a:p>
            <a:r>
              <a:rPr lang="fr-FR" sz="1100" dirty="0"/>
              <a:t>Ensuite, nous connectons notre socket. Pour une connexion serveur, qui va attendre des connexions de clients, on utilise la méthode </a:t>
            </a:r>
            <a:r>
              <a:rPr lang="fr-FR" sz="1100" b="1" dirty="0"/>
              <a:t>bind</a:t>
            </a:r>
            <a:r>
              <a:rPr lang="fr-FR" sz="1100" dirty="0"/>
              <a:t>. Elle prend un paramètre : le tuple (</a:t>
            </a:r>
            <a:r>
              <a:rPr lang="fr-FR" sz="1100" b="1" dirty="0" err="1"/>
              <a:t>nom_hote</a:t>
            </a:r>
            <a:r>
              <a:rPr lang="fr-FR" sz="1100" b="1" dirty="0"/>
              <a:t>, port</a:t>
            </a:r>
            <a:r>
              <a:rPr lang="fr-FR" sz="1100" dirty="0"/>
              <a:t>).</a:t>
            </a:r>
          </a:p>
          <a:p>
            <a:endParaRPr lang="fr-FR" sz="1100" dirty="0"/>
          </a:p>
          <a:p>
            <a:r>
              <a:rPr lang="fr-FR" sz="1100" dirty="0">
                <a:highlight>
                  <a:srgbClr val="C0C0C0"/>
                </a:highlight>
              </a:rPr>
              <a:t>Attends un peu, je croyais que c'était notre client qui se connectait à notre serveur, pas l'inverse…</a:t>
            </a:r>
          </a:p>
          <a:p>
            <a:endParaRPr lang="fr-FR" sz="1100" dirty="0"/>
          </a:p>
          <a:p>
            <a:r>
              <a:rPr lang="fr-FR" sz="11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4616894"/>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873386"/>
            <a:ext cx="11953872" cy="1615827"/>
          </a:xfrm>
          <a:prstGeom prst="rect">
            <a:avLst/>
          </a:prstGeom>
          <a:noFill/>
        </p:spPr>
        <p:txBody>
          <a:bodyPr wrap="square" rtlCol="0">
            <a:spAutoFit/>
          </a:bodyPr>
          <a:lstStyle/>
          <a:p>
            <a:r>
              <a:rPr lang="fr-FR" sz="1100" b="1" dirty="0"/>
              <a:t>Faire écouter notre socket</a:t>
            </a:r>
          </a:p>
          <a:p>
            <a:endParaRPr lang="fr-FR" sz="1100" b="1" dirty="0"/>
          </a:p>
          <a:p>
            <a:r>
              <a:rPr lang="fr-FR" sz="11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100" dirty="0"/>
          </a:p>
          <a:p>
            <a:r>
              <a:rPr lang="fr-FR" sz="1100" dirty="0">
                <a:highlight>
                  <a:srgbClr val="C0C0C0"/>
                </a:highlight>
              </a:rPr>
              <a:t>Cela veut dire que notre serveur ne pourra dialoguer qu'avec 5 clients maximum ?</a:t>
            </a:r>
          </a:p>
          <a:p>
            <a:endParaRPr lang="fr-FR" sz="1100" dirty="0">
              <a:highlight>
                <a:srgbClr val="C0C0C0"/>
              </a:highlight>
            </a:endParaRPr>
          </a:p>
          <a:p>
            <a:r>
              <a:rPr lang="fr-FR" sz="11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6481251"/>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2800767"/>
          </a:xfrm>
          <a:prstGeom prst="rect">
            <a:avLst/>
          </a:prstGeom>
          <a:noFill/>
        </p:spPr>
        <p:txBody>
          <a:bodyPr wrap="square" rtlCol="0">
            <a:spAutoFit/>
          </a:bodyPr>
          <a:lstStyle/>
          <a:p>
            <a:r>
              <a:rPr lang="fr-FR" sz="1100" b="1" dirty="0"/>
              <a:t>Accepter une connexion venant du client</a:t>
            </a:r>
          </a:p>
          <a:p>
            <a:endParaRPr lang="fr-FR" sz="1100" dirty="0"/>
          </a:p>
          <a:p>
            <a:r>
              <a:rPr lang="fr-FR" sz="1100" dirty="0"/>
              <a:t>Enfin, dernière étape, on va accepter une connexion. Aucune connexion ne s'est encore présentée mais la méthode </a:t>
            </a:r>
            <a:r>
              <a:rPr lang="fr-FR" sz="1100" b="1" dirty="0"/>
              <a:t>accept</a:t>
            </a:r>
            <a:r>
              <a:rPr lang="fr-FR" sz="1100" dirty="0"/>
              <a:t> que nous allons utiliser va bloquer le programme tant qu'aucun client ne s'est connecté.</a:t>
            </a:r>
          </a:p>
          <a:p>
            <a:endParaRPr lang="fr-FR" sz="1100" dirty="0"/>
          </a:p>
          <a:p>
            <a:r>
              <a:rPr lang="fr-FR" sz="1100" dirty="0"/>
              <a:t>Il est important de noter que la méthode </a:t>
            </a:r>
            <a:r>
              <a:rPr lang="fr-FR" sz="1100" b="1" dirty="0"/>
              <a:t>accept</a:t>
            </a:r>
            <a:r>
              <a:rPr lang="fr-FR" sz="1100" dirty="0"/>
              <a:t> renvoie deux informations :</a:t>
            </a:r>
          </a:p>
          <a:p>
            <a:endParaRPr lang="fr-FR" sz="1100" dirty="0"/>
          </a:p>
          <a:p>
            <a:r>
              <a:rPr lang="fr-FR" sz="1100" dirty="0"/>
              <a:t>    le socket connecté qui vient de se créer, celui qui va nous permettre de dialoguer avec notre client tout juste connecté ;</a:t>
            </a:r>
          </a:p>
          <a:p>
            <a:endParaRPr lang="fr-FR" sz="1100" dirty="0"/>
          </a:p>
          <a:p>
            <a:r>
              <a:rPr lang="fr-FR" sz="1100" dirty="0"/>
              <a:t>    un tuple représentant l'adresse IP et le port de connexion du client.</a:t>
            </a:r>
          </a:p>
          <a:p>
            <a:endParaRPr lang="fr-FR" sz="1100" dirty="0"/>
          </a:p>
          <a:p>
            <a:r>
              <a:rPr lang="fr-FR" sz="1100" dirty="0">
                <a:highlight>
                  <a:srgbClr val="C0C0C0"/>
                </a:highlight>
              </a:rPr>
              <a:t>Le port de connexion du client… ce n'est pas le même que celui du serveur ?</a:t>
            </a:r>
          </a:p>
          <a:p>
            <a:endParaRPr lang="fr-FR" sz="1100" dirty="0"/>
          </a:p>
          <a:p>
            <a:r>
              <a:rPr lang="fr-FR" sz="11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51840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3883243"/>
            <a:ext cx="11953872" cy="938719"/>
          </a:xfrm>
          <a:prstGeom prst="rect">
            <a:avLst/>
          </a:prstGeom>
          <a:noFill/>
        </p:spPr>
        <p:txBody>
          <a:bodyPr wrap="square" rtlCol="0">
            <a:spAutoFit/>
          </a:bodyPr>
          <a:lstStyle/>
          <a:p>
            <a:r>
              <a:rPr lang="fr-FR" sz="1100" dirty="0"/>
              <a:t>Cette méthode, comme vous le voyez, bloque le programme. Elle attend qu'un client se connecte. Laissons cette fenêtre Python ouverte et, à présent, ouvrons-en une nouvelle pour construire notre client.</a:t>
            </a:r>
          </a:p>
          <a:p>
            <a:endParaRPr lang="fr-FR" sz="1100" b="1" dirty="0"/>
          </a:p>
          <a:p>
            <a:r>
              <a:rPr lang="fr-FR" sz="1100" b="1" dirty="0"/>
              <a:t>Création du client</a:t>
            </a:r>
          </a:p>
          <a:p>
            <a:endParaRPr lang="fr-FR" sz="1100" dirty="0"/>
          </a:p>
          <a:p>
            <a:r>
              <a:rPr lang="fr-FR" sz="1100" dirty="0"/>
              <a:t>Commencez par construire votre socket de la même façon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5" y="4821962"/>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107996"/>
          </a:xfrm>
          <a:prstGeom prst="rect">
            <a:avLst/>
          </a:prstGeom>
          <a:noFill/>
        </p:spPr>
        <p:txBody>
          <a:bodyPr wrap="square" rtlCol="0">
            <a:spAutoFit/>
          </a:bodyPr>
          <a:lstStyle/>
          <a:p>
            <a:r>
              <a:rPr lang="fr-FR" sz="1100" b="1" dirty="0"/>
              <a:t>Connecter le client</a:t>
            </a:r>
          </a:p>
          <a:p>
            <a:endParaRPr lang="fr-FR" sz="1100" dirty="0"/>
          </a:p>
          <a:p>
            <a:r>
              <a:rPr lang="fr-FR" sz="1100" dirty="0"/>
              <a:t>Pour se connecter à un serveur, on va utiliser la méthode connect. Elle prend en paramètre un tuple, comme bind, contenant le nom d'hôte et le numéro du port identifiant le serveur auquel on veut se connecter.</a:t>
            </a:r>
          </a:p>
          <a:p>
            <a:r>
              <a:rPr lang="fr-FR" sz="11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185206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211020"/>
            <a:ext cx="11953872" cy="769441"/>
          </a:xfrm>
          <a:prstGeom prst="rect">
            <a:avLst/>
          </a:prstGeom>
          <a:noFill/>
        </p:spPr>
        <p:txBody>
          <a:bodyPr wrap="square" rtlCol="0">
            <a:spAutoFit/>
          </a:bodyPr>
          <a:lstStyle/>
          <a:p>
            <a:r>
              <a:rPr lang="fr-FR" sz="1100" dirty="0"/>
              <a:t>Et voilà, notre serveur et notre client sont connectés !</a:t>
            </a:r>
          </a:p>
          <a:p>
            <a:endParaRPr lang="fr-FR" sz="1100" dirty="0"/>
          </a:p>
          <a:p>
            <a:r>
              <a:rPr lang="fr-FR" sz="11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036555"/>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486409"/>
            <a:ext cx="11953872" cy="1785104"/>
          </a:xfrm>
          <a:prstGeom prst="rect">
            <a:avLst/>
          </a:prstGeom>
          <a:noFill/>
        </p:spPr>
        <p:txBody>
          <a:bodyPr wrap="square" rtlCol="0">
            <a:spAutoFit/>
          </a:bodyPr>
          <a:lstStyle/>
          <a:p>
            <a:r>
              <a:rPr lang="fr-FR" sz="1100" dirty="0"/>
              <a:t>La première information, c'est l'adresse IP du client. Ici, elle vaut </a:t>
            </a:r>
            <a:r>
              <a:rPr lang="fr-FR" sz="1100" i="1" dirty="0"/>
              <a:t>127.0.0.1</a:t>
            </a:r>
            <a:r>
              <a:rPr lang="fr-FR" sz="1100" dirty="0"/>
              <a:t> c'est-à-dire l'IP de l'ordinateur local. Dites-vous que l'hôte </a:t>
            </a:r>
            <a:r>
              <a:rPr lang="fr-FR" sz="1100" i="1" dirty="0"/>
              <a:t>localhost</a:t>
            </a:r>
            <a:r>
              <a:rPr lang="fr-FR" sz="1100" dirty="0"/>
              <a:t> redirige vers l'IP </a:t>
            </a:r>
            <a:r>
              <a:rPr lang="fr-FR" sz="1100" i="1" dirty="0"/>
              <a:t>127.0.0.1</a:t>
            </a:r>
            <a:r>
              <a:rPr lang="fr-FR" sz="1100" dirty="0"/>
              <a:t>.</a:t>
            </a:r>
          </a:p>
          <a:p>
            <a:r>
              <a:rPr lang="fr-FR" sz="1100" dirty="0"/>
              <a:t>Le second est le port de sortie du client, qui ne nous intéresse pas ici.</a:t>
            </a:r>
          </a:p>
          <a:p>
            <a:endParaRPr lang="fr-FR" sz="1100" b="1" dirty="0"/>
          </a:p>
          <a:p>
            <a:r>
              <a:rPr lang="fr-FR" sz="1100" b="1" dirty="0"/>
              <a:t>Faire communiquer nos sockets</a:t>
            </a:r>
          </a:p>
          <a:p>
            <a:endParaRPr lang="fr-FR" sz="1100" dirty="0"/>
          </a:p>
          <a:p>
            <a:r>
              <a:rPr lang="fr-FR" sz="1100" dirty="0"/>
              <a:t>Bon, maintenant, comment faire communiquer nos sockets ? Eh bien, en utilisant les méthodes </a:t>
            </a:r>
            <a:r>
              <a:rPr lang="fr-FR" sz="1100" i="1" dirty="0"/>
              <a:t>send</a:t>
            </a:r>
            <a:r>
              <a:rPr lang="fr-FR" sz="1100" dirty="0"/>
              <a:t> pour envoyer et </a:t>
            </a:r>
            <a:r>
              <a:rPr lang="fr-FR" sz="1100" i="1" dirty="0"/>
              <a:t>recv</a:t>
            </a:r>
            <a:r>
              <a:rPr lang="fr-FR" sz="1100" dirty="0"/>
              <a:t> pour recevoir.</a:t>
            </a:r>
          </a:p>
          <a:p>
            <a:endParaRPr lang="fr-FR" sz="1100" dirty="0"/>
          </a:p>
          <a:p>
            <a:r>
              <a:rPr lang="fr-FR" sz="1100" dirty="0">
                <a:highlight>
                  <a:srgbClr val="C0C0C0"/>
                </a:highlight>
              </a:rPr>
              <a:t>Les informations que vous transmettrez seront des chaînes de bytes, pas des str !</a:t>
            </a:r>
          </a:p>
          <a:p>
            <a:endParaRPr lang="fr-FR" sz="1100" dirty="0"/>
          </a:p>
          <a:p>
            <a:r>
              <a:rPr lang="fr-FR" sz="1100" dirty="0"/>
              <a:t>Donc 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342504"/>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1107996"/>
          </a:xfrm>
          <a:prstGeom prst="rect">
            <a:avLst/>
          </a:prstGeom>
          <a:noFill/>
        </p:spPr>
        <p:txBody>
          <a:bodyPr wrap="square" rtlCol="0">
            <a:spAutoFit/>
          </a:bodyPr>
          <a:lstStyle/>
          <a:p>
            <a:r>
              <a:rPr lang="fr-FR" sz="1100" dirty="0"/>
              <a:t>La méthode </a:t>
            </a:r>
            <a:r>
              <a:rPr lang="fr-FR" sz="1100" i="1" dirty="0"/>
              <a:t>send</a:t>
            </a:r>
            <a:r>
              <a:rPr lang="fr-FR" sz="1100" dirty="0"/>
              <a:t> vous renvoie le nombre de caractères envoyés.</a:t>
            </a:r>
          </a:p>
          <a:p>
            <a:endParaRPr lang="fr-FR" sz="1100" dirty="0"/>
          </a:p>
          <a:p>
            <a:r>
              <a:rPr lang="fr-FR" sz="1100" dirty="0"/>
              <a:t>Maintenant, côté client, on va réceptionner le message que l'on vient d'envoyer. La méthode </a:t>
            </a:r>
            <a:r>
              <a:rPr lang="fr-FR" sz="1100" i="1" dirty="0"/>
              <a:t>recv</a:t>
            </a:r>
            <a:r>
              <a:rPr lang="fr-FR" sz="1100" dirty="0"/>
              <a:t> prend en paramètre le nombre de caractères à lire. Généralement, on lui passe la valeur 1024. Si le message est plus grand que </a:t>
            </a:r>
            <a:r>
              <a:rPr lang="fr-FR" sz="1100" i="1" dirty="0"/>
              <a:t>1024</a:t>
            </a:r>
            <a:r>
              <a:rPr lang="fr-FR" sz="1100" dirty="0"/>
              <a:t> caractères, on récupérera le reste après.</a:t>
            </a:r>
          </a:p>
          <a:p>
            <a:endParaRPr lang="fr-FR" sz="1100" dirty="0"/>
          </a:p>
          <a:p>
            <a:r>
              <a:rPr lang="fr-FR" sz="11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71136"/>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003480"/>
            <a:ext cx="11953872" cy="1615827"/>
          </a:xfrm>
          <a:prstGeom prst="rect">
            <a:avLst/>
          </a:prstGeom>
          <a:noFill/>
        </p:spPr>
        <p:txBody>
          <a:bodyPr wrap="square" rtlCol="0">
            <a:spAutoFit/>
          </a:bodyPr>
          <a:lstStyle/>
          <a:p>
            <a:r>
              <a:rPr lang="fr-FR" sz="1100" dirty="0"/>
              <a:t>Magique, non ? Vraiment pas ? Songez que ce petit mécanisme peut servir à faire communiquer des applications entre elles non seulement sur la machine locale, mais aussi sur des machines distantes et reliées par Internet.</a:t>
            </a:r>
          </a:p>
          <a:p>
            <a:endParaRPr lang="fr-FR" sz="1100" dirty="0"/>
          </a:p>
          <a:p>
            <a:r>
              <a:rPr lang="fr-FR" sz="1100" dirty="0"/>
              <a:t>Le client peut également envoyer des informations au serveur et le serveur peut les réceptionner, tout cela grâce aux méthodes </a:t>
            </a:r>
            <a:r>
              <a:rPr lang="fr-FR" sz="1100" i="1" dirty="0"/>
              <a:t>send</a:t>
            </a:r>
            <a:r>
              <a:rPr lang="fr-FR" sz="1100" dirty="0"/>
              <a:t> et </a:t>
            </a:r>
            <a:r>
              <a:rPr lang="fr-FR" sz="1100" i="1" dirty="0"/>
              <a:t>recv</a:t>
            </a:r>
            <a:r>
              <a:rPr lang="fr-FR" sz="1100" dirty="0"/>
              <a:t> que nous venons de voir.</a:t>
            </a:r>
          </a:p>
          <a:p>
            <a:r>
              <a:rPr lang="fr-FR" sz="1100" dirty="0"/>
              <a:t>Fermer la connexion</a:t>
            </a:r>
          </a:p>
          <a:p>
            <a:endParaRPr lang="fr-FR" sz="1100" dirty="0"/>
          </a:p>
          <a:p>
            <a:r>
              <a:rPr lang="fr-FR" sz="1100" dirty="0"/>
              <a:t>Pour fermer la connexion, il faut appeler la méthode </a:t>
            </a:r>
            <a:r>
              <a:rPr lang="fr-FR" sz="1100" i="1" dirty="0"/>
              <a:t>close</a:t>
            </a:r>
            <a:r>
              <a:rPr lang="fr-FR" sz="1100" dirty="0"/>
              <a:t> de notre socket.</a:t>
            </a:r>
          </a:p>
          <a:p>
            <a:endParaRPr lang="fr-FR" sz="1100" dirty="0"/>
          </a:p>
          <a:p>
            <a:r>
              <a:rPr lang="fr-FR" sz="1100" dirty="0"/>
              <a:t>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4936248"/>
            <a:ext cx="11953872" cy="261610"/>
          </a:xfrm>
          <a:prstGeom prst="rect">
            <a:avLst/>
          </a:prstGeom>
          <a:noFill/>
        </p:spPr>
        <p:txBody>
          <a:bodyPr wrap="square" rtlCol="0">
            <a:spAutoFit/>
          </a:bodyPr>
          <a:lstStyle/>
          <a:p>
            <a:r>
              <a:rPr lang="fr-FR" sz="1100" dirty="0"/>
              <a:t>Et côté client :</a:t>
            </a:r>
            <a:endParaRPr lang="fr-FR" sz="11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25318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561578"/>
            <a:ext cx="11953872" cy="430887"/>
          </a:xfrm>
          <a:prstGeom prst="rect">
            <a:avLst/>
          </a:prstGeom>
          <a:noFill/>
        </p:spPr>
        <p:txBody>
          <a:bodyPr wrap="square" rtlCol="0">
            <a:spAutoFit/>
          </a:bodyPr>
          <a:lstStyle/>
          <a:p>
            <a:r>
              <a:rPr lang="fr-FR" sz="11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1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769441"/>
          </a:xfrm>
          <a:prstGeom prst="rect">
            <a:avLst/>
          </a:prstGeom>
          <a:noFill/>
        </p:spPr>
        <p:txBody>
          <a:bodyPr wrap="square" rtlCol="0">
            <a:spAutoFit/>
          </a:bodyPr>
          <a:lstStyle/>
          <a:p>
            <a:r>
              <a:rPr lang="fr-FR" sz="1100" dirty="0"/>
              <a:t>Pour éviter les confusions, je vous remets ici le code du serveur, légèrement amélioré. Il n'accepte qu'un seul client (nous verrons plus bas comment en accepter plusieurs) et il tourne jusqu'à recevoir du client le message fin.</a:t>
            </a:r>
          </a:p>
          <a:p>
            <a:endParaRPr lang="fr-FR" sz="1100" dirty="0"/>
          </a:p>
          <a:p>
            <a:r>
              <a:rPr lang="fr-FR" sz="11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722654"/>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61610"/>
          </a:xfrm>
          <a:prstGeom prst="rect">
            <a:avLst/>
          </a:prstGeom>
          <a:noFill/>
        </p:spPr>
        <p:txBody>
          <a:bodyPr wrap="square" rtlCol="0">
            <a:spAutoFit/>
          </a:bodyPr>
          <a:lstStyle/>
          <a:p>
            <a:r>
              <a:rPr lang="fr-FR" sz="1100" dirty="0"/>
              <a:t>Voilà pour le serveur. Il est minimal, vous en conviendrez, mais il est fonctionnel. Nous verrons un peu plus loin comment l'améliorer.</a:t>
            </a:r>
            <a:endParaRPr lang="fr-FR" sz="11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00164"/>
          </a:xfrm>
          <a:prstGeom prst="rect">
            <a:avLst/>
          </a:prstGeom>
          <a:noFill/>
        </p:spPr>
        <p:txBody>
          <a:bodyPr wrap="square" rtlCol="0">
            <a:spAutoFit/>
          </a:bodyPr>
          <a:lstStyle/>
          <a:p>
            <a:r>
              <a:rPr lang="fr-FR" sz="1100" dirty="0"/>
              <a:t>Là encore, je vous propose le code du client pouvant interagir avec notre serveur.</a:t>
            </a:r>
          </a:p>
          <a:p>
            <a:endParaRPr lang="fr-FR" sz="1100" dirty="0"/>
          </a:p>
          <a:p>
            <a:r>
              <a:rPr lang="fr-FR" sz="11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398804"/>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029452"/>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
        <p:nvSpPr>
          <p:cNvPr id="9" name="ZoneTexte 8">
            <a:extLst>
              <a:ext uri="{FF2B5EF4-FFF2-40B4-BE49-F238E27FC236}">
                <a16:creationId xmlns:a16="http://schemas.microsoft.com/office/drawing/2014/main" id="{3B20B31B-41A8-46DF-B2DE-ABD086B2B10D}"/>
              </a:ext>
            </a:extLst>
          </p:cNvPr>
          <p:cNvSpPr txBox="1"/>
          <p:nvPr/>
        </p:nvSpPr>
        <p:spPr>
          <a:xfrm>
            <a:off x="209554" y="5291062"/>
            <a:ext cx="11953872" cy="1446550"/>
          </a:xfrm>
          <a:prstGeom prst="rect">
            <a:avLst/>
          </a:prstGeom>
          <a:noFill/>
        </p:spPr>
        <p:txBody>
          <a:bodyPr wrap="square" rtlCol="0">
            <a:spAutoFit/>
          </a:bodyPr>
          <a:lstStyle/>
          <a:p>
            <a:r>
              <a:rPr lang="fr-FR" sz="1100" dirty="0"/>
              <a:t>encode est une méthode de </a:t>
            </a:r>
            <a:r>
              <a:rPr lang="fr-FR" sz="1100" i="1" dirty="0"/>
              <a:t>str</a:t>
            </a:r>
            <a:r>
              <a:rPr lang="fr-FR" sz="1100" dirty="0"/>
              <a:t>. Elle peut prendre en paramètre un nom d'encodage et permet de passer un </a:t>
            </a:r>
            <a:r>
              <a:rPr lang="fr-FR" sz="1100" i="1" dirty="0"/>
              <a:t>str</a:t>
            </a:r>
            <a:r>
              <a:rPr lang="fr-FR" sz="1100" dirty="0"/>
              <a:t> en chaîne </a:t>
            </a:r>
            <a:r>
              <a:rPr lang="fr-FR" sz="1100" b="1" dirty="0"/>
              <a:t>bytes</a:t>
            </a:r>
            <a:r>
              <a:rPr lang="fr-FR" sz="1100" dirty="0"/>
              <a:t>. C'est, comme vous le savez, ce type de chaîne que </a:t>
            </a:r>
            <a:r>
              <a:rPr lang="fr-FR" sz="1100" i="1" dirty="0"/>
              <a:t>send</a:t>
            </a:r>
            <a:r>
              <a:rPr lang="fr-FR" sz="1100" dirty="0"/>
              <a:t> accepte. En fait, encode </a:t>
            </a:r>
            <a:r>
              <a:rPr lang="fr-FR" sz="1100" i="1" dirty="0"/>
              <a:t>encode</a:t>
            </a:r>
            <a:r>
              <a:rPr lang="fr-FR" sz="1100" dirty="0"/>
              <a:t> la chaîne </a:t>
            </a:r>
            <a:r>
              <a:rPr lang="fr-FR" sz="1100" i="1" dirty="0"/>
              <a:t>str</a:t>
            </a:r>
            <a:r>
              <a:rPr lang="fr-FR" sz="1100" dirty="0"/>
              <a:t> en fonction d'un encodage précis (par défaut, </a:t>
            </a:r>
            <a:r>
              <a:rPr lang="fr-FR" sz="1100" b="1" dirty="0"/>
              <a:t>Utf-8</a:t>
            </a:r>
            <a:r>
              <a:rPr lang="fr-FR" sz="1100" dirty="0"/>
              <a:t>).</a:t>
            </a:r>
          </a:p>
          <a:p>
            <a:endParaRPr lang="fr-FR" sz="1100" dirty="0"/>
          </a:p>
          <a:p>
            <a:r>
              <a:rPr lang="fr-FR" sz="1100" i="1" dirty="0"/>
              <a:t>decode</a:t>
            </a:r>
            <a:r>
              <a:rPr lang="fr-FR" sz="1100" dirty="0"/>
              <a:t>, à l'inverse, est une méthode de </a:t>
            </a:r>
            <a:r>
              <a:rPr lang="fr-FR" sz="1100" b="1" dirty="0"/>
              <a:t>bytes</a:t>
            </a:r>
            <a:r>
              <a:rPr lang="fr-FR" sz="1100" dirty="0"/>
              <a:t>. Elle aussi peut prendre en paramètre un encodage et elle renvoie une chaîne </a:t>
            </a:r>
            <a:r>
              <a:rPr lang="fr-FR" sz="1100" i="1" dirty="0"/>
              <a:t>str</a:t>
            </a:r>
            <a:r>
              <a:rPr lang="fr-FR" sz="1100" dirty="0"/>
              <a:t> décodée grâce à l'encodage (par défaut </a:t>
            </a:r>
            <a:r>
              <a:rPr lang="fr-FR" sz="1100" b="1" dirty="0"/>
              <a:t>Utf-8</a:t>
            </a:r>
            <a:r>
              <a:rPr lang="fr-FR" sz="1100" dirty="0"/>
              <a:t>).</a:t>
            </a:r>
          </a:p>
          <a:p>
            <a:endParaRPr lang="fr-FR" sz="1100" dirty="0"/>
          </a:p>
          <a:p>
            <a:r>
              <a:rPr lang="fr-FR" sz="1100" dirty="0"/>
              <a:t>Si l'encodage de votre console est différent d'</a:t>
            </a:r>
            <a:r>
              <a:rPr lang="fr-FR" sz="1100" b="1" dirty="0"/>
              <a:t>Utf-8</a:t>
            </a:r>
            <a:r>
              <a:rPr lang="fr-FR" sz="1100" dirty="0"/>
              <a:t> (ce sera souvent le cas sur Windows), des erreurs peuvent se produire si les messages que vous encodez ou décodez comportent des accents.</a:t>
            </a:r>
          </a:p>
          <a:p>
            <a:endParaRPr lang="fr-FR" sz="1100" dirty="0"/>
          </a:p>
          <a:p>
            <a:r>
              <a:rPr lang="fr-FR" sz="11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985706"/>
          </a:xfrm>
          <a:prstGeom prst="rect">
            <a:avLst/>
          </a:prstGeom>
          <a:noFill/>
        </p:spPr>
        <p:txBody>
          <a:bodyPr wrap="square" rtlCol="0">
            <a:spAutoFit/>
          </a:bodyPr>
          <a:lstStyle/>
          <a:p>
            <a:r>
              <a:rPr lang="fr-FR" sz="1100" dirty="0">
                <a:highlight>
                  <a:srgbClr val="C0C0C0"/>
                </a:highlight>
              </a:rPr>
              <a:t>Quel sont les problèmes de notre serveur ?</a:t>
            </a:r>
          </a:p>
          <a:p>
            <a:endParaRPr lang="fr-FR" sz="1100" dirty="0"/>
          </a:p>
          <a:p>
            <a:r>
              <a:rPr lang="fr-FR" sz="1100" dirty="0"/>
              <a:t>Si vous y réfléchissez, il y en a pas mal !</a:t>
            </a:r>
          </a:p>
          <a:p>
            <a:endParaRPr lang="fr-FR" sz="1100" dirty="0"/>
          </a:p>
          <a:p>
            <a:pPr marL="171450" indent="-171450">
              <a:buFont typeface="Arial" panose="020B0604020202020204" pitchFamily="34" charset="0"/>
              <a:buChar char="•"/>
            </a:pPr>
            <a:r>
              <a:rPr lang="fr-FR" sz="11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100" dirty="0"/>
          </a:p>
          <a:p>
            <a:r>
              <a:rPr lang="fr-FR" sz="11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100" dirty="0"/>
          </a:p>
          <a:p>
            <a:r>
              <a:rPr lang="fr-FR" sz="1100" dirty="0"/>
              <a:t>En outre, les erreurs sont assez mal gérées, vous en conviendrez.</a:t>
            </a:r>
          </a:p>
          <a:p>
            <a:endParaRPr lang="fr-FR" sz="1100" b="1" dirty="0"/>
          </a:p>
          <a:p>
            <a:r>
              <a:rPr lang="fr-FR" sz="1100" b="1" dirty="0"/>
              <a:t>Le module select</a:t>
            </a:r>
          </a:p>
          <a:p>
            <a:endParaRPr lang="fr-FR" sz="1100" dirty="0"/>
          </a:p>
          <a:p>
            <a:r>
              <a:rPr lang="fr-FR" sz="1100" dirty="0"/>
              <a:t>Le module </a:t>
            </a:r>
            <a:r>
              <a:rPr lang="fr-FR" sz="1100" i="1" dirty="0"/>
              <a:t>select</a:t>
            </a:r>
            <a:r>
              <a:rPr lang="fr-FR" sz="1100" dirty="0"/>
              <a:t> va nous permettre une chose très intéressante, à savoir interroger plusieurs clients dans l'attente d'un message à réceptionner, sans paralyser notre programme.</a:t>
            </a:r>
          </a:p>
          <a:p>
            <a:endParaRPr lang="fr-FR" sz="1100" dirty="0"/>
          </a:p>
          <a:p>
            <a:r>
              <a:rPr lang="fr-FR" sz="1100" dirty="0"/>
              <a:t>Pour schématiser, </a:t>
            </a:r>
            <a:r>
              <a:rPr lang="fr-FR" sz="1100" i="1" dirty="0"/>
              <a:t>select</a:t>
            </a:r>
            <a:r>
              <a:rPr lang="fr-FR" sz="1100" dirty="0"/>
              <a:t> va écouter sur une liste de clients et retourner au bout d'un temps précisé. Ce que renvoie </a:t>
            </a:r>
            <a:r>
              <a:rPr lang="fr-FR" sz="1100" i="1" dirty="0"/>
              <a:t>select</a:t>
            </a:r>
            <a:r>
              <a:rPr lang="fr-FR" sz="1100" dirty="0"/>
              <a:t>, c'est la liste des clients qui ont un message à réceptionner. Il suffit de parcourir ces clients, de lire les messages en attente (grâce à </a:t>
            </a:r>
            <a:r>
              <a:rPr lang="fr-FR" sz="1100" i="1" dirty="0"/>
              <a:t>recv</a:t>
            </a:r>
            <a:r>
              <a:rPr lang="fr-FR" sz="1100" dirty="0"/>
              <a:t>) et le tour est joué.</a:t>
            </a:r>
          </a:p>
          <a:p>
            <a:endParaRPr lang="fr-FR" sz="1100" dirty="0"/>
          </a:p>
          <a:p>
            <a:r>
              <a:rPr lang="fr-FR" sz="1100" dirty="0"/>
              <a:t>Sur Linux, </a:t>
            </a:r>
            <a:r>
              <a:rPr lang="fr-FR" sz="1100" i="1" dirty="0"/>
              <a:t>select</a:t>
            </a:r>
            <a:r>
              <a:rPr lang="fr-FR" sz="11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662815"/>
          </a:xfrm>
          <a:prstGeom prst="rect">
            <a:avLst/>
          </a:prstGeom>
          <a:noFill/>
        </p:spPr>
        <p:txBody>
          <a:bodyPr wrap="square" rtlCol="0">
            <a:spAutoFit/>
          </a:bodyPr>
          <a:lstStyle/>
          <a:p>
            <a:r>
              <a:rPr lang="fr-FR" sz="1100" b="1" dirty="0"/>
              <a:t>En théorie</a:t>
            </a:r>
          </a:p>
          <a:p>
            <a:endParaRPr lang="fr-FR" sz="1100" dirty="0"/>
          </a:p>
          <a:p>
            <a:r>
              <a:rPr lang="fr-FR" sz="1100" dirty="0"/>
              <a:t>La fonction qui nous intéresse porte le même nom que le module associé, </a:t>
            </a:r>
            <a:r>
              <a:rPr lang="fr-FR" sz="1100" i="1" dirty="0"/>
              <a:t>select</a:t>
            </a:r>
            <a:r>
              <a:rPr lang="fr-FR" sz="1100" dirty="0"/>
              <a:t>. Elle prend trois ou quatre arguments et en renvoie trois. C'est maintenant qu'il faut être attentif :</a:t>
            </a:r>
          </a:p>
          <a:p>
            <a:endParaRPr lang="fr-FR" sz="1100" dirty="0"/>
          </a:p>
          <a:p>
            <a:r>
              <a:rPr lang="fr-FR" sz="1100" dirty="0"/>
              <a:t>Les arguments que prend la fonction sont :</a:t>
            </a:r>
          </a:p>
          <a:p>
            <a:endParaRPr lang="fr-FR" sz="1100" dirty="0"/>
          </a:p>
          <a:p>
            <a:pPr marL="171450" indent="-171450">
              <a:buFont typeface="Arial" panose="020B0604020202020204" pitchFamily="34" charset="0"/>
              <a:buChar char="•"/>
            </a:pPr>
            <a:r>
              <a:rPr lang="fr-FR" sz="1100" dirty="0"/>
              <a:t>    </a:t>
            </a:r>
            <a:r>
              <a:rPr lang="fr-FR" sz="1100" i="1" dirty="0" err="1"/>
              <a:t>rlist</a:t>
            </a:r>
            <a:r>
              <a:rPr lang="fr-FR" sz="1100" dirty="0"/>
              <a:t> : la liste des sockets en attente d'être lus ;</a:t>
            </a:r>
          </a:p>
          <a:p>
            <a:pPr marL="171450" indent="-171450">
              <a:buFont typeface="Arial" panose="020B0604020202020204" pitchFamily="34" charset="0"/>
              <a:buChar char="•"/>
            </a:pPr>
            <a:r>
              <a:rPr lang="fr-FR" sz="1100" dirty="0"/>
              <a:t>    </a:t>
            </a:r>
            <a:r>
              <a:rPr lang="fr-FR" sz="1100" i="1" dirty="0"/>
              <a:t>wlist</a:t>
            </a:r>
            <a:r>
              <a:rPr lang="fr-FR" sz="1100" dirty="0"/>
              <a:t> : la liste des sockets en attente d'être écrits ;</a:t>
            </a:r>
          </a:p>
          <a:p>
            <a:pPr marL="171450" indent="-171450">
              <a:buFont typeface="Arial" panose="020B0604020202020204" pitchFamily="34" charset="0"/>
              <a:buChar char="•"/>
            </a:pPr>
            <a:r>
              <a:rPr lang="fr-FR" sz="1100" dirty="0"/>
              <a:t>    </a:t>
            </a:r>
            <a:r>
              <a:rPr lang="fr-FR" sz="1100" i="1" dirty="0"/>
              <a:t>xlist</a:t>
            </a:r>
            <a:r>
              <a:rPr lang="fr-FR" sz="1100" dirty="0"/>
              <a:t> : la liste des sockets en attente d'une erreur (je ne m'attarderai pas sur cette liste) ;</a:t>
            </a:r>
          </a:p>
          <a:p>
            <a:pPr marL="171450" indent="-171450">
              <a:buFont typeface="Arial" panose="020B0604020202020204" pitchFamily="34" charset="0"/>
              <a:buChar char="•"/>
            </a:pPr>
            <a:r>
              <a:rPr lang="fr-FR" sz="1100" dirty="0"/>
              <a:t>    </a:t>
            </a:r>
            <a:r>
              <a:rPr lang="fr-FR" sz="1100" i="1" dirty="0"/>
              <a:t>timeout</a:t>
            </a:r>
            <a:r>
              <a:rPr lang="fr-FR" sz="11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100" dirty="0" err="1"/>
              <a:t>rlist</a:t>
            </a:r>
            <a:r>
              <a:rPr lang="fr-FR" sz="1100" dirty="0"/>
              <a:t> par exemple) mais pas avant.</a:t>
            </a:r>
          </a:p>
          <a:p>
            <a:endParaRPr lang="fr-FR" sz="1100" dirty="0"/>
          </a:p>
          <a:p>
            <a:r>
              <a:rPr lang="fr-FR" sz="1100" dirty="0"/>
              <a:t>Concrètement, nous allons surtout nous intéresser au premier et au quatrième paramètre. En effet, </a:t>
            </a:r>
            <a:r>
              <a:rPr lang="fr-FR" sz="1100" i="1" dirty="0"/>
              <a:t>wlist</a:t>
            </a:r>
            <a:r>
              <a:rPr lang="fr-FR" sz="1100" dirty="0"/>
              <a:t> et </a:t>
            </a:r>
            <a:r>
              <a:rPr lang="fr-FR" sz="1100" i="1" dirty="0"/>
              <a:t>xlist</a:t>
            </a:r>
            <a:r>
              <a:rPr lang="fr-FR" sz="1100" dirty="0"/>
              <a:t> ne nous intéresseront pas présentement.</a:t>
            </a:r>
          </a:p>
          <a:p>
            <a:endParaRPr lang="fr-FR" sz="1100" dirty="0"/>
          </a:p>
          <a:p>
            <a:r>
              <a:rPr lang="fr-FR" sz="1100" dirty="0"/>
              <a:t>Ce qu'on veut, c'est mettre des sockets dans une liste et que </a:t>
            </a:r>
            <a:r>
              <a:rPr lang="fr-FR" sz="1100" i="1" dirty="0"/>
              <a:t>select</a:t>
            </a:r>
            <a:r>
              <a:rPr lang="fr-FR" sz="1100" dirty="0"/>
              <a:t> les surveille, en retournant dès qu'un socket est prêt à être lu. Comme cela notre programme ne bloque pas et il peut recevoir des messages de plusieurs clients dans un ordre complètement inconnu.</a:t>
            </a:r>
          </a:p>
          <a:p>
            <a:endParaRPr lang="fr-FR" sz="1100" dirty="0"/>
          </a:p>
          <a:p>
            <a:r>
              <a:rPr lang="fr-FR" sz="1100" dirty="0"/>
              <a:t>Maintenant, concernant le </a:t>
            </a:r>
            <a:r>
              <a:rPr lang="fr-FR" sz="1100" i="1" dirty="0"/>
              <a:t>timeout</a:t>
            </a:r>
            <a:r>
              <a:rPr lang="fr-FR" sz="1100" dirty="0"/>
              <a:t> : comme je vous l'ai dit, si vous ne le précisez pas, </a:t>
            </a:r>
            <a:r>
              <a:rPr lang="fr-FR" sz="1100" i="1" dirty="0"/>
              <a:t>select</a:t>
            </a:r>
            <a:r>
              <a:rPr lang="fr-FR" sz="1100" dirty="0"/>
              <a:t> bloque jusqu'au moment où l'un des sockets que nous écoutons est prêt à être lu, dans notre cas. Si vous précisez un </a:t>
            </a:r>
            <a:r>
              <a:rPr lang="fr-FR" sz="1100" i="1" dirty="0"/>
              <a:t>timeout</a:t>
            </a:r>
            <a:r>
              <a:rPr lang="fr-FR" sz="1100" dirty="0"/>
              <a:t> de </a:t>
            </a:r>
            <a:r>
              <a:rPr lang="fr-FR" sz="1100" i="1" dirty="0"/>
              <a:t>0</a:t>
            </a:r>
            <a:r>
              <a:rPr lang="fr-FR" sz="1100" dirty="0"/>
              <a:t>, </a:t>
            </a:r>
            <a:r>
              <a:rPr lang="fr-FR" sz="1100" i="1" dirty="0"/>
              <a:t>select</a:t>
            </a:r>
            <a:r>
              <a:rPr lang="fr-FR" sz="1100" dirty="0"/>
              <a:t> retournera tout de suite. Sinon, </a:t>
            </a:r>
            <a:r>
              <a:rPr lang="fr-FR" sz="1100" i="1" dirty="0"/>
              <a:t>select</a:t>
            </a:r>
            <a:r>
              <a:rPr lang="fr-FR" sz="1100" dirty="0"/>
              <a:t> retournera au bout du temps que vous indiquez en secondes, ou plus tôt si un socket est prêt à être lu.</a:t>
            </a:r>
          </a:p>
          <a:p>
            <a:endParaRPr lang="fr-FR" sz="1100" dirty="0"/>
          </a:p>
          <a:p>
            <a:r>
              <a:rPr lang="fr-FR" sz="1100" dirty="0"/>
              <a:t>En gros, si vous précisez un </a:t>
            </a:r>
            <a:r>
              <a:rPr lang="fr-FR" sz="1100" i="1" dirty="0"/>
              <a:t>timeout</a:t>
            </a:r>
            <a:r>
              <a:rPr lang="fr-FR" sz="1100" dirty="0"/>
              <a:t> de </a:t>
            </a:r>
            <a:r>
              <a:rPr lang="fr-FR" sz="1100" i="1" dirty="0"/>
              <a:t>1</a:t>
            </a:r>
            <a:r>
              <a:rPr lang="fr-FR" sz="1100" dirty="0"/>
              <a:t>, la fonction va bloquer pendant une seconde maximum. Mais si un des sockets en écoute est prêt à être lu dans l'intervalle (c'est-à-dire si un des clients envoie un message au serveur), la fonction retourne prématurément.</a:t>
            </a:r>
          </a:p>
          <a:p>
            <a:endParaRPr lang="fr-FR" sz="1100" dirty="0"/>
          </a:p>
          <a:p>
            <a:r>
              <a:rPr lang="fr-FR" sz="1100" dirty="0"/>
              <a:t>select renvoie trois listes, là encore </a:t>
            </a:r>
            <a:r>
              <a:rPr lang="fr-FR" sz="1100" i="1" dirty="0" err="1"/>
              <a:t>rlist</a:t>
            </a:r>
            <a:r>
              <a:rPr lang="fr-FR" sz="1100" dirty="0"/>
              <a:t>, </a:t>
            </a:r>
            <a:r>
              <a:rPr lang="fr-FR" sz="1100" i="1" dirty="0"/>
              <a:t>wlist</a:t>
            </a:r>
            <a:r>
              <a:rPr lang="fr-FR" sz="1100" dirty="0"/>
              <a:t> et </a:t>
            </a:r>
            <a:r>
              <a:rPr lang="fr-FR" sz="1100" i="1" dirty="0"/>
              <a:t>xlist</a:t>
            </a:r>
            <a:r>
              <a:rPr lang="fr-FR" sz="1100" dirty="0"/>
              <a:t>, sauf qu'il ne s'agit pas des listes fournies en entrée mais uniquement des sockets « à lire » dans le cas de </a:t>
            </a:r>
            <a:r>
              <a:rPr lang="fr-FR" sz="1100" i="1" dirty="0" err="1"/>
              <a:t>rlist</a:t>
            </a:r>
            <a:r>
              <a:rPr lang="fr-FR" sz="1100" dirty="0"/>
              <a:t>.</a:t>
            </a:r>
          </a:p>
          <a:p>
            <a:endParaRPr lang="fr-FR" sz="1100" dirty="0"/>
          </a:p>
          <a:p>
            <a:r>
              <a:rPr lang="fr-FR" sz="11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209554" y="5468719"/>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2800767"/>
          </a:xfrm>
          <a:prstGeom prst="rect">
            <a:avLst/>
          </a:prstGeom>
          <a:noFill/>
        </p:spPr>
        <p:txBody>
          <a:bodyPr wrap="square" rtlCol="0">
            <a:spAutoFit/>
          </a:bodyPr>
          <a:lstStyle/>
          <a:p>
            <a:r>
              <a:rPr lang="fr-FR" sz="1100" dirty="0"/>
              <a:t>Cette instruction va écouter les sockets contenus dans la liste </a:t>
            </a:r>
            <a:r>
              <a:rPr lang="fr-FR" sz="1100" i="1" dirty="0" err="1"/>
              <a:t>clients_connectes</a:t>
            </a:r>
            <a:r>
              <a:rPr lang="fr-FR" sz="1100" dirty="0"/>
              <a:t>. Elle retournera au plus tard dans 2 secondes. Mais elle retournera plus tôt si un client envoie un message. La liste des clients ayant envoyé un message se retrouve dans notre variable </a:t>
            </a:r>
            <a:r>
              <a:rPr lang="fr-FR" sz="1100" i="1" dirty="0" err="1"/>
              <a:t>rlist</a:t>
            </a:r>
            <a:r>
              <a:rPr lang="fr-FR" sz="1100" dirty="0"/>
              <a:t>. On la parcourt ensuite et on peut appeler </a:t>
            </a:r>
            <a:r>
              <a:rPr lang="fr-FR" sz="1100" i="1" dirty="0"/>
              <a:t>recv</a:t>
            </a:r>
            <a:r>
              <a:rPr lang="fr-FR" sz="1100" dirty="0"/>
              <a:t> sur chacun des sockets.</a:t>
            </a:r>
          </a:p>
          <a:p>
            <a:endParaRPr lang="fr-FR" sz="1100" dirty="0"/>
          </a:p>
          <a:p>
            <a:r>
              <a:rPr lang="fr-FR" sz="1100" dirty="0"/>
              <a:t>Si ce n'est pas plus clair, rassurez-vous : nous allons voir </a:t>
            </a:r>
            <a:r>
              <a:rPr lang="fr-FR" sz="1100" i="1" dirty="0"/>
              <a:t>select</a:t>
            </a:r>
            <a:r>
              <a:rPr lang="fr-FR" sz="1100" dirty="0"/>
              <a:t> en action un peu plus bas. Vous pouvez également aller jeter un coup d'œil à </a:t>
            </a:r>
            <a:r>
              <a:rPr lang="fr-FR" sz="1100" dirty="0">
                <a:hlinkClick r:id="rId2"/>
              </a:rPr>
              <a:t>la documentation du module </a:t>
            </a:r>
            <a:r>
              <a:rPr lang="fr-FR" sz="1100" dirty="0"/>
              <a:t>select.</a:t>
            </a:r>
          </a:p>
          <a:p>
            <a:endParaRPr lang="fr-FR" sz="1100" b="1" i="1" dirty="0"/>
          </a:p>
          <a:p>
            <a:r>
              <a:rPr lang="fr-FR" sz="1100" b="1" i="1" dirty="0"/>
              <a:t>select</a:t>
            </a:r>
            <a:r>
              <a:rPr lang="fr-FR" sz="1100" b="1" dirty="0"/>
              <a:t> en action</a:t>
            </a:r>
          </a:p>
          <a:p>
            <a:endParaRPr lang="fr-FR" sz="1100" dirty="0"/>
          </a:p>
          <a:p>
            <a:r>
              <a:rPr lang="fr-FR" sz="1100" dirty="0"/>
              <a:t>Nous allons un peu travailler sur notre serveur. Vous pouvez garder le même client de test.</a:t>
            </a:r>
          </a:p>
          <a:p>
            <a:endParaRPr lang="fr-FR" sz="1100" dirty="0"/>
          </a:p>
          <a:p>
            <a:r>
              <a:rPr lang="fr-FR" sz="11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100" dirty="0"/>
          </a:p>
          <a:p>
            <a:r>
              <a:rPr lang="fr-FR" sz="11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100" dirty="0"/>
          </a:p>
          <a:p>
            <a:r>
              <a:rPr lang="fr-FR" sz="11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139321"/>
          </a:xfrm>
          <a:prstGeom prst="rect">
            <a:avLst/>
          </a:prstGeom>
          <a:noFill/>
        </p:spPr>
        <p:txBody>
          <a:bodyPr wrap="square" rtlCol="0">
            <a:spAutoFit/>
          </a:bodyPr>
          <a:lstStyle/>
          <a:p>
            <a:r>
              <a:rPr lang="fr-FR" sz="1100" dirty="0"/>
              <a:t>C'est plus long hein ? C'est inévitable, cependant.</a:t>
            </a:r>
          </a:p>
          <a:p>
            <a:endParaRPr lang="fr-FR" sz="1100" dirty="0"/>
          </a:p>
          <a:p>
            <a:r>
              <a:rPr lang="fr-FR" sz="1100" dirty="0"/>
              <a:t>Maintenant notre serveur peut accepter des connexions de plus d'un client, vous pouvez faire le test. En outre, il ne se bloque pas dans l'attente d'un message, du moins pas plus de 50 millisecondes.</a:t>
            </a:r>
          </a:p>
          <a:p>
            <a:endParaRPr lang="fr-FR" sz="1100" dirty="0"/>
          </a:p>
          <a:p>
            <a:r>
              <a:rPr lang="fr-FR" sz="11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100" dirty="0"/>
          </a:p>
          <a:p>
            <a:r>
              <a:rPr lang="fr-FR" sz="1100" dirty="0"/>
              <a:t>Les déconnexions fortuites ne sont pas gérées non plus. Mais vous avez assez d'éléments pour faire des tests et améliorer notre serveur si cela vous tente.</a:t>
            </a:r>
          </a:p>
          <a:p>
            <a:endParaRPr lang="fr-FR" sz="1100" b="1" dirty="0"/>
          </a:p>
          <a:p>
            <a:r>
              <a:rPr lang="fr-FR" sz="1100" b="1" dirty="0"/>
              <a:t>Et encore plus</a:t>
            </a:r>
          </a:p>
          <a:p>
            <a:endParaRPr lang="fr-FR" sz="1100" dirty="0"/>
          </a:p>
          <a:p>
            <a:r>
              <a:rPr lang="fr-FR" sz="11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100" dirty="0">
                <a:hlinkClick r:id="rId2"/>
              </a:rPr>
              <a:t>socket</a:t>
            </a:r>
            <a:r>
              <a:rPr lang="fr-FR" sz="1100" dirty="0"/>
              <a:t>, de </a:t>
            </a:r>
            <a:r>
              <a:rPr lang="fr-FR" sz="1100" dirty="0">
                <a:hlinkClick r:id="rId3"/>
              </a:rPr>
              <a:t>select</a:t>
            </a:r>
            <a:r>
              <a:rPr lang="fr-FR" sz="1100" dirty="0"/>
              <a:t> et de </a:t>
            </a:r>
            <a:r>
              <a:rPr lang="fr-FR" sz="1100" dirty="0">
                <a:hlinkClick r:id="rId4"/>
              </a:rPr>
              <a:t>socketserver</a:t>
            </a:r>
            <a:r>
              <a:rPr lang="fr-FR" sz="1100" dirty="0"/>
              <a:t>.</a:t>
            </a:r>
          </a:p>
          <a:p>
            <a:endParaRPr lang="fr-FR" sz="1100" dirty="0"/>
          </a:p>
          <a:p>
            <a:r>
              <a:rPr lang="fr-FR" sz="11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631490"/>
          </a:xfrm>
          <a:prstGeom prst="rect">
            <a:avLst/>
          </a:prstGeom>
          <a:noFill/>
        </p:spPr>
        <p:txBody>
          <a:bodyPr wrap="square" rtlCol="0">
            <a:spAutoFit/>
          </a:bodyPr>
          <a:lstStyle/>
          <a:p>
            <a:r>
              <a:rPr lang="fr-FR" sz="1100" b="1" dirty="0"/>
              <a:t>En résumé</a:t>
            </a:r>
          </a:p>
          <a:p>
            <a:endParaRPr lang="fr-FR" sz="1100" dirty="0"/>
          </a:p>
          <a:p>
            <a:r>
              <a:rPr lang="fr-FR" sz="1100" dirty="0"/>
              <a:t>    Dans la structure réseau que nous avons vue, on trouve un </a:t>
            </a:r>
            <a:r>
              <a:rPr lang="fr-FR" sz="1100" b="1" dirty="0"/>
              <a:t>serveur</a:t>
            </a:r>
            <a:r>
              <a:rPr lang="fr-FR" sz="1100" dirty="0"/>
              <a:t> pouvant dialoguer avec plusieurs </a:t>
            </a:r>
            <a:r>
              <a:rPr lang="fr-FR" sz="1100" b="1" dirty="0"/>
              <a:t>clients</a:t>
            </a:r>
            <a:r>
              <a:rPr lang="fr-FR" sz="1100" dirty="0"/>
              <a:t>.</a:t>
            </a:r>
          </a:p>
          <a:p>
            <a:endParaRPr lang="fr-FR" sz="1100" dirty="0"/>
          </a:p>
          <a:p>
            <a:r>
              <a:rPr lang="fr-FR" sz="1100" dirty="0"/>
              <a:t>    Pour créer une connexion côté serveur ou client, on utilise le module </a:t>
            </a:r>
            <a:r>
              <a:rPr lang="fr-FR" sz="1100" i="1" dirty="0"/>
              <a:t>socket</a:t>
            </a:r>
            <a:r>
              <a:rPr lang="fr-FR" sz="1100" dirty="0"/>
              <a:t> et la classe </a:t>
            </a:r>
            <a:r>
              <a:rPr lang="fr-FR" sz="1100" i="1" dirty="0"/>
              <a:t>socket</a:t>
            </a:r>
            <a:r>
              <a:rPr lang="fr-FR" sz="1100" dirty="0"/>
              <a:t> de ce module.</a:t>
            </a:r>
          </a:p>
          <a:p>
            <a:endParaRPr lang="fr-FR" sz="1100" dirty="0"/>
          </a:p>
          <a:p>
            <a:r>
              <a:rPr lang="fr-FR" sz="1100" dirty="0"/>
              <a:t>    Pour se connecter à un serveur, le </a:t>
            </a:r>
            <a:r>
              <a:rPr lang="fr-FR" sz="1100" i="1" dirty="0"/>
              <a:t>socket</a:t>
            </a:r>
            <a:r>
              <a:rPr lang="fr-FR" sz="1100" dirty="0"/>
              <a:t> client utilise la méthode </a:t>
            </a:r>
            <a:r>
              <a:rPr lang="fr-FR" sz="1100" i="1" dirty="0"/>
              <a:t>connect</a:t>
            </a:r>
            <a:r>
              <a:rPr lang="fr-FR" sz="1100" dirty="0"/>
              <a:t>.</a:t>
            </a:r>
          </a:p>
          <a:p>
            <a:endParaRPr lang="fr-FR" sz="1100" dirty="0"/>
          </a:p>
          <a:p>
            <a:r>
              <a:rPr lang="fr-FR" sz="1100" dirty="0"/>
              <a:t>    Pour écouter sur un port précis, le serveur utilise d'abord la méthode </a:t>
            </a:r>
            <a:r>
              <a:rPr lang="fr-FR" sz="1100" i="1" dirty="0"/>
              <a:t>bind</a:t>
            </a:r>
            <a:r>
              <a:rPr lang="fr-FR" sz="1100" dirty="0"/>
              <a:t> puis la méthode </a:t>
            </a:r>
            <a:r>
              <a:rPr lang="fr-FR" sz="1100" i="1" dirty="0"/>
              <a:t>listen</a:t>
            </a:r>
            <a:r>
              <a:rPr lang="fr-FR" sz="1100" dirty="0"/>
              <a:t>.</a:t>
            </a:r>
          </a:p>
          <a:p>
            <a:endParaRPr lang="fr-FR" sz="1100" dirty="0"/>
          </a:p>
          <a:p>
            <a:r>
              <a:rPr lang="fr-FR" sz="1100" dirty="0"/>
              <a:t>    Pour s'échanger des informations, les </a:t>
            </a:r>
            <a:r>
              <a:rPr lang="fr-FR" sz="1100" i="1" dirty="0"/>
              <a:t>sockets</a:t>
            </a:r>
            <a:r>
              <a:rPr lang="fr-FR" sz="1100" dirty="0"/>
              <a:t> client et serveur utilisent les méthodes </a:t>
            </a:r>
            <a:r>
              <a:rPr lang="fr-FR" sz="1100" i="1" dirty="0"/>
              <a:t>send</a:t>
            </a:r>
            <a:r>
              <a:rPr lang="fr-FR" sz="1100" dirty="0"/>
              <a:t> et </a:t>
            </a:r>
            <a:r>
              <a:rPr lang="fr-FR" sz="1100" i="1" dirty="0"/>
              <a:t>recv</a:t>
            </a:r>
            <a:r>
              <a:rPr lang="fr-FR" sz="1100" dirty="0"/>
              <a:t>.</a:t>
            </a:r>
          </a:p>
          <a:p>
            <a:endParaRPr lang="fr-FR" sz="1100" dirty="0"/>
          </a:p>
          <a:p>
            <a:r>
              <a:rPr lang="fr-FR" sz="1100" dirty="0"/>
              <a:t>    Pour fermer une connexion, le </a:t>
            </a:r>
            <a:r>
              <a:rPr lang="fr-FR" sz="1100" i="1" dirty="0"/>
              <a:t>socket</a:t>
            </a:r>
            <a:r>
              <a:rPr lang="fr-FR" sz="1100" dirty="0"/>
              <a:t> serveur ou client utilise la méthode </a:t>
            </a:r>
            <a:r>
              <a:rPr lang="fr-FR" sz="1100" i="1" dirty="0"/>
              <a:t>close</a:t>
            </a:r>
            <a:r>
              <a:rPr lang="fr-FR" sz="1100" dirty="0"/>
              <a:t>.</a:t>
            </a:r>
          </a:p>
          <a:p>
            <a:endParaRPr lang="fr-FR" sz="1100" dirty="0"/>
          </a:p>
          <a:p>
            <a:r>
              <a:rPr lang="fr-FR" sz="1100" dirty="0"/>
              <a:t>    Le module </a:t>
            </a:r>
            <a:r>
              <a:rPr lang="fr-FR" sz="1100" i="1" dirty="0"/>
              <a:t>select</a:t>
            </a:r>
            <a:r>
              <a:rPr lang="fr-FR" sz="11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446550"/>
          </a:xfrm>
          <a:prstGeom prst="rect">
            <a:avLst/>
          </a:prstGeom>
          <a:noFill/>
        </p:spPr>
        <p:txBody>
          <a:bodyPr wrap="square" rtlCol="0">
            <a:spAutoFit/>
          </a:bodyPr>
          <a:lstStyle/>
          <a:p>
            <a:r>
              <a:rPr lang="fr-FR" sz="1100" b="1" dirty="0"/>
              <a:t>Créez des tests unitaires avec unittest</a:t>
            </a:r>
          </a:p>
          <a:p>
            <a:endParaRPr lang="fr-FR" sz="1100" dirty="0"/>
          </a:p>
          <a:p>
            <a:r>
              <a:rPr lang="fr-FR" sz="1100" dirty="0"/>
              <a:t>Tester ! Tout un monde. Vous allez voir dans ce chapitre comment tester le bon fonctionnement de votre programme et apprendre à le rendre aussi stable que possible au fur et à mesure que vous proposerez de nouvelles améliorations.</a:t>
            </a:r>
          </a:p>
          <a:p>
            <a:endParaRPr lang="fr-FR" sz="1100" dirty="0"/>
          </a:p>
          <a:p>
            <a:r>
              <a:rPr lang="fr-FR" sz="1100" dirty="0"/>
              <a:t>Si vous pensez que tester ne sert à rien ou que tester ne se fait que quand tout le développement est fini, je vous encourage vivement à lire ce chapitre, ne serait-ce que pour information.</a:t>
            </a:r>
          </a:p>
          <a:p>
            <a:endParaRPr lang="fr-FR" sz="1100" dirty="0"/>
          </a:p>
          <a:p>
            <a:r>
              <a:rPr lang="fr-FR" sz="11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4662815"/>
          </a:xfrm>
          <a:prstGeom prst="rect">
            <a:avLst/>
          </a:prstGeom>
          <a:noFill/>
        </p:spPr>
        <p:txBody>
          <a:bodyPr wrap="square" rtlCol="0">
            <a:spAutoFit/>
          </a:bodyPr>
          <a:lstStyle/>
          <a:p>
            <a:r>
              <a:rPr lang="fr-FR" sz="1100" dirty="0">
                <a:highlight>
                  <a:srgbClr val="C0C0C0"/>
                </a:highlight>
              </a:rPr>
              <a:t>On va parler de tests... mais qu'est-ce qu'on entend par « tester » ?</a:t>
            </a:r>
          </a:p>
          <a:p>
            <a:endParaRPr lang="fr-FR" sz="1100" dirty="0"/>
          </a:p>
          <a:p>
            <a:r>
              <a:rPr lang="fr-FR" sz="1100" dirty="0"/>
              <a:t>C'est la première question, et elle est très importante !</a:t>
            </a:r>
          </a:p>
          <a:p>
            <a:endParaRPr lang="fr-FR" sz="1100" dirty="0"/>
          </a:p>
          <a:p>
            <a:r>
              <a:rPr lang="fr-FR" sz="1100" dirty="0"/>
              <a:t>Dans ce chapitre, je vais parler de tests (principalement de tests unitaires), qui vérifient que votre code réagit comme il le devrait et qu'il continue à réagir comme il le devrait après de nouvelles améliorations.</a:t>
            </a:r>
          </a:p>
          <a:p>
            <a:endParaRPr lang="fr-FR" sz="1100" dirty="0"/>
          </a:p>
          <a:p>
            <a:r>
              <a:rPr lang="fr-FR" sz="1100" dirty="0"/>
              <a:t>Certains développeurs refusent de travailler sur du code qui n'est pas le leur s'il n'a pas de documentation. Pour ce que j'en ai vu, un nombre plus important encore de développeurs refuse de le faire si le code n'a pas de test.</a:t>
            </a:r>
          </a:p>
          <a:p>
            <a:endParaRPr lang="fr-FR" sz="1100" dirty="0"/>
          </a:p>
          <a:p>
            <a:r>
              <a:rPr lang="fr-FR" sz="11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100" dirty="0"/>
          </a:p>
          <a:p>
            <a:r>
              <a:rPr lang="fr-FR" sz="11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100" dirty="0"/>
          </a:p>
          <a:p>
            <a:r>
              <a:rPr lang="fr-FR" sz="11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100" dirty="0"/>
          </a:p>
          <a:p>
            <a:r>
              <a:rPr lang="fr-FR" sz="1100" dirty="0"/>
              <a:t>Vous modifiez donc votre fonction 1 ou 2. Votre fonction 11 marche, enfin, sans problème. Vous proposez votre nouvelle version à vos utilisateurs.</a:t>
            </a:r>
          </a:p>
          <a:p>
            <a:endParaRPr lang="fr-FR" sz="1100" dirty="0"/>
          </a:p>
          <a:p>
            <a:r>
              <a:rPr lang="fr-FR" sz="1100" dirty="0"/>
              <a:t>Et vous recevez un </a:t>
            </a:r>
            <a:r>
              <a:rPr lang="fr-FR" sz="1100" dirty="0" err="1"/>
              <a:t>choeur</a:t>
            </a:r>
            <a:r>
              <a:rPr lang="fr-FR" sz="1100" dirty="0"/>
              <a:t> de protestations : jugez donc ! Ils utilisaient votre fonction 1 ou 2 sans problème, mais avec votre nouvelle version, rien ne marche plus.</a:t>
            </a:r>
          </a:p>
          <a:p>
            <a:endParaRPr lang="fr-FR" sz="1100" dirty="0"/>
          </a:p>
          <a:p>
            <a:r>
              <a:rPr lang="fr-FR" sz="11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100" dirty="0">
              <a:highlight>
                <a:srgbClr val="C0C0C0"/>
              </a:highlight>
            </a:endParaRPr>
          </a:p>
          <a:p>
            <a:r>
              <a:rPr lang="fr-FR" sz="11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77875"/>
          </a:xfrm>
          <a:prstGeom prst="rect">
            <a:avLst/>
          </a:prstGeom>
          <a:noFill/>
        </p:spPr>
        <p:txBody>
          <a:bodyPr wrap="square" rtlCol="0">
            <a:spAutoFit/>
          </a:bodyPr>
          <a:lstStyle/>
          <a:p>
            <a:r>
              <a:rPr lang="fr-FR" sz="11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100" dirty="0"/>
          </a:p>
          <a:p>
            <a:r>
              <a:rPr lang="fr-FR" sz="1100" dirty="0"/>
              <a:t>Il existe aussi plusieurs méthodes de développement, dont le TDD (Test-Driven </a:t>
            </a:r>
            <a:r>
              <a:rPr lang="fr-FR" sz="1100" dirty="0" err="1"/>
              <a:t>Development</a:t>
            </a:r>
            <a:r>
              <a:rPr lang="fr-FR" sz="1100" dirty="0"/>
              <a: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100" dirty="0"/>
          </a:p>
          <a:p>
            <a:r>
              <a:rPr lang="fr-FR" sz="1100" dirty="0">
                <a:highlight>
                  <a:srgbClr val="C0C0C0"/>
                </a:highlight>
              </a:rPr>
              <a:t>Est-ce difficile de tester un programme ?</a:t>
            </a:r>
          </a:p>
          <a:p>
            <a:endParaRPr lang="fr-FR" sz="1100" dirty="0"/>
          </a:p>
          <a:p>
            <a:r>
              <a:rPr lang="fr-FR" sz="11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100" dirty="0"/>
          </a:p>
          <a:p>
            <a:r>
              <a:rPr lang="fr-FR" sz="1100" dirty="0">
                <a:highlight>
                  <a:srgbClr val="C0C0C0"/>
                </a:highlight>
              </a:rPr>
              <a:t>Qui écrit les tests ?</a:t>
            </a:r>
          </a:p>
          <a:p>
            <a:endParaRPr lang="fr-FR" sz="1100" dirty="0"/>
          </a:p>
          <a:p>
            <a:r>
              <a:rPr lang="fr-FR" sz="11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100" dirty="0"/>
          </a:p>
          <a:p>
            <a:r>
              <a:rPr lang="fr-FR" sz="1100" dirty="0"/>
              <a:t>Passons à la pratique, la découverte du module unittest !</a:t>
            </a:r>
          </a:p>
          <a:p>
            <a:endParaRPr lang="fr-FR" sz="1100" dirty="0"/>
          </a:p>
        </p:txBody>
      </p:sp>
    </p:spTree>
    <p:extLst>
      <p:ext uri="{BB962C8B-B14F-4D97-AF65-F5344CB8AC3E}">
        <p14:creationId xmlns:p14="http://schemas.microsoft.com/office/powerpoint/2010/main" val="40589721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015663"/>
          </a:xfrm>
          <a:prstGeom prst="rect">
            <a:avLst/>
          </a:prstGeom>
          <a:noFill/>
        </p:spPr>
        <p:txBody>
          <a:bodyPr wrap="square" rtlCol="0">
            <a:spAutoFit/>
          </a:bodyPr>
          <a:lstStyle/>
          <a:p>
            <a:r>
              <a:rPr lang="fr-FR" sz="1000" b="1" dirty="0"/>
              <a:t>Structure de base d'un test unitaire</a:t>
            </a:r>
          </a:p>
          <a:p>
            <a:endParaRPr lang="fr-FR" sz="1000" dirty="0"/>
          </a:p>
          <a:p>
            <a:r>
              <a:rPr lang="fr-FR" sz="1000" dirty="0"/>
              <a:t>Nous le verrons plus loin, un test unitaire peut être constitué de nombreux tests répartis dans plusieurs packages et modules. Pour l'instant, nous n'allons nous intéresser qu'à un test case, la forme la plus simple du test unitaire.</a:t>
            </a:r>
          </a:p>
          <a:p>
            <a:endParaRPr lang="fr-FR" sz="1000" dirty="0"/>
          </a:p>
          <a:p>
            <a:r>
              <a:rPr lang="fr-FR" sz="1000" dirty="0"/>
              <a:t>Pour créer un test unitaire, la première chose est de créer une classe héritant de </a:t>
            </a:r>
            <a:r>
              <a:rPr lang="fr-FR" sz="1000" i="1" dirty="0" err="1"/>
              <a:t>unittest.TestCase</a:t>
            </a:r>
            <a:r>
              <a:rPr lang="fr-FR" sz="10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1842502"/>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2625253"/>
            <a:ext cx="9902491" cy="707886"/>
          </a:xfrm>
          <a:prstGeom prst="rect">
            <a:avLst/>
          </a:prstGeom>
          <a:noFill/>
        </p:spPr>
        <p:txBody>
          <a:bodyPr wrap="square" rtlCol="0">
            <a:spAutoFit/>
          </a:bodyPr>
          <a:lstStyle/>
          <a:p>
            <a:r>
              <a:rPr lang="fr-FR" sz="1000" i="1" dirty="0"/>
              <a:t>On peut définir ensuite un test dans une méthode dont le nom commence par test.</a:t>
            </a:r>
          </a:p>
          <a:p>
            <a:r>
              <a:rPr lang="fr-FR" sz="1000" i="1" dirty="0"/>
              <a:t>Test de la fonction random.choice</a:t>
            </a:r>
          </a:p>
          <a:p>
            <a:endParaRPr lang="fr-FR" sz="1000" i="1" dirty="0"/>
          </a:p>
          <a:p>
            <a:r>
              <a:rPr lang="fr-FR" sz="1000" i="1" dirty="0"/>
              <a:t>Voyons pour le premier test, le test de la fonction </a:t>
            </a:r>
            <a:r>
              <a:rPr lang="fr-FR" sz="1000" i="1" dirty="0" err="1"/>
              <a:t>choice</a:t>
            </a:r>
            <a:r>
              <a:rPr lang="fr-FR" sz="1000" i="1" dirty="0"/>
              <a:t> :</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3305355"/>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4936571"/>
            <a:ext cx="9902491" cy="1938992"/>
          </a:xfrm>
          <a:prstGeom prst="rect">
            <a:avLst/>
          </a:prstGeom>
          <a:noFill/>
        </p:spPr>
        <p:txBody>
          <a:bodyPr wrap="square" rtlCol="0">
            <a:spAutoFit/>
          </a:bodyPr>
          <a:lstStyle/>
          <a:p>
            <a:pPr marL="171450" indent="-171450">
              <a:buFont typeface="Arial" panose="020B0604020202020204" pitchFamily="34" charset="0"/>
              <a:buChar char="•"/>
            </a:pPr>
            <a:r>
              <a:rPr lang="fr-FR" sz="1000" i="1" dirty="0"/>
              <a:t>Quelques explications s'imposent pour notre méthode de test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D'abord à la première ligne, on crée une liste de 0 à 9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Ensuite on appelle la fonction random.choice sur notre liste et on récupère le retour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Enfin, on vérifie que notre élément retourné par random.choice se trouve bien dans notre liste. On utilise pour ce faire une méthode </a:t>
            </a:r>
            <a:r>
              <a:rPr lang="fr-FR" sz="1000" i="1" dirty="0" err="1"/>
              <a:t>assertIn</a:t>
            </a:r>
            <a:r>
              <a:rPr lang="fr-FR" sz="1000" i="1" dirty="0"/>
              <a:t> et pas le mot clé </a:t>
            </a:r>
            <a:r>
              <a:rPr lang="fr-FR" sz="1000" i="1" dirty="0" err="1"/>
              <a:t>assert</a:t>
            </a:r>
            <a:r>
              <a:rPr lang="fr-FR" sz="1000" i="1" dirty="0"/>
              <a:t>. En fait, </a:t>
            </a:r>
            <a:r>
              <a:rPr lang="fr-FR" sz="1000" i="1" dirty="0" err="1"/>
              <a:t>unittest.TestCase</a:t>
            </a:r>
            <a:r>
              <a:rPr lang="fr-FR" sz="1000" i="1" dirty="0"/>
              <a:t>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Si vous exécutez ce code dans votre interpréteur... rien ne se passe ! Vous avez créé une classe mais vous n'avez pas demandé au test de se lancer. Pour ce faire vous pouvez exécuter l'instruction :</a:t>
            </a:r>
            <a:endParaRPr lang="fr-FR" sz="1000" dirty="0"/>
          </a:p>
        </p:txBody>
      </p:sp>
    </p:spTree>
    <p:extLst>
      <p:ext uri="{BB962C8B-B14F-4D97-AF65-F5344CB8AC3E}">
        <p14:creationId xmlns:p14="http://schemas.microsoft.com/office/powerpoint/2010/main" val="86093303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2708434"/>
          </a:xfrm>
          <a:prstGeom prst="rect">
            <a:avLst/>
          </a:prstGeom>
          <a:noFill/>
        </p:spPr>
        <p:txBody>
          <a:bodyPr wrap="square" rtlCol="0">
            <a:spAutoFit/>
          </a:bodyPr>
          <a:lstStyle/>
          <a:p>
            <a:r>
              <a:rPr lang="fr-FR" sz="1000" dirty="0"/>
              <a:t>Le module unittest de la bibliothèque standard de Python inclut le mécanisme des tests unitaires.</a:t>
            </a:r>
          </a:p>
          <a:p>
            <a:endParaRPr lang="fr-FR" sz="1000" dirty="0"/>
          </a:p>
          <a:p>
            <a:r>
              <a:rPr lang="fr-FR" sz="1000" dirty="0"/>
              <a:t>Voici la structure que vous rencontrerez le plus souvent :</a:t>
            </a:r>
          </a:p>
          <a:p>
            <a:endParaRPr lang="fr-FR" sz="1000" dirty="0"/>
          </a:p>
          <a:p>
            <a:pPr marL="628650" lvl="1" indent="-171450">
              <a:buFont typeface="Arial" panose="020B0604020202020204" pitchFamily="34" charset="0"/>
              <a:buChar char="•"/>
            </a:pPr>
            <a:r>
              <a:rPr lang="fr-FR" sz="1000" dirty="0"/>
              <a:t>    Une fonctionnalité codée grâce à un ensemble de fonctions, de classes, de modules, de packages et autre.</a:t>
            </a:r>
          </a:p>
          <a:p>
            <a:pPr marL="628650" lvl="1" indent="-171450">
              <a:buFont typeface="Arial" panose="020B0604020202020204" pitchFamily="34" charset="0"/>
              <a:buChar char="•"/>
            </a:pPr>
            <a:r>
              <a:rPr lang="fr-FR" sz="1000" dirty="0"/>
              <a:t>    Pour chaque fonctionnalité, un test qui vérifie que la fonctionnalité fait bien ce qu'on lui demande. Par exemple, que si une certaine fonction est appelée avec certains paramètres, elle retourne telle valeur.</a:t>
            </a:r>
          </a:p>
          <a:p>
            <a:endParaRPr lang="fr-FR" sz="1000" dirty="0"/>
          </a:p>
          <a:p>
            <a:r>
              <a:rPr lang="fr-FR" sz="1000" dirty="0"/>
              <a:t>Nous allons nous intéresser ici à ce second point dans la liste : comment tester une fonctionnalité.</a:t>
            </a:r>
          </a:p>
          <a:p>
            <a:endParaRPr lang="fr-FR" sz="1000" b="1" dirty="0"/>
          </a:p>
          <a:p>
            <a:r>
              <a:rPr lang="fr-FR" sz="1000" b="1" dirty="0"/>
              <a:t>Tester une fonctionnalité existante</a:t>
            </a:r>
          </a:p>
          <a:p>
            <a:endParaRPr lang="fr-FR" sz="1000" dirty="0"/>
          </a:p>
          <a:p>
            <a:r>
              <a:rPr lang="fr-FR" sz="1000" dirty="0"/>
              <a:t>Pour commencer, nous allons tester une fonctionnalité déjà existante, proposée dans l'un des modules de Python. Je vais reprendre les exemples de la documentation officielle qui sont assez faciles à comprendre.</a:t>
            </a:r>
          </a:p>
          <a:p>
            <a:endParaRPr lang="fr-FR" sz="1000" dirty="0"/>
          </a:p>
          <a:p>
            <a:r>
              <a:rPr lang="fr-FR" sz="1000" dirty="0"/>
              <a:t>Pour cet exemple, nous allons nous intéresser au module </a:t>
            </a:r>
            <a:r>
              <a:rPr lang="fr-FR" sz="1000" i="1" dirty="0"/>
              <a:t>random</a:t>
            </a:r>
            <a:r>
              <a:rPr lang="fr-FR" sz="1000" dirty="0"/>
              <a:t> que nous avons déjà utilisé. Nous allons chercher à tester le fonctionnement en particulier de trois fonctions :</a:t>
            </a:r>
          </a:p>
          <a:p>
            <a:endParaRPr lang="fr-FR" sz="1000" dirty="0"/>
          </a:p>
          <a:p>
            <a:pPr marL="171450" indent="-171450">
              <a:buFont typeface="Arial" panose="020B0604020202020204" pitchFamily="34" charset="0"/>
              <a:buChar char="•"/>
            </a:pPr>
            <a:r>
              <a:rPr lang="fr-FR" sz="1000" dirty="0"/>
              <a:t>    </a:t>
            </a:r>
            <a:r>
              <a:rPr lang="fr-FR" sz="1000" i="1" dirty="0"/>
              <a:t>random.choice</a:t>
            </a:r>
            <a:r>
              <a:rPr lang="fr-FR" sz="10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3460408"/>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random.choice(liste)</a:t>
            </a:r>
          </a:p>
          <a:p>
            <a:r>
              <a:rPr lang="fr-FR" sz="1000" dirty="0">
                <a:solidFill>
                  <a:schemeClr val="bg1"/>
                </a:solidFill>
              </a:rPr>
              <a:t>'renard'</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4089271"/>
            <a:ext cx="9902491" cy="246221"/>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random.shuffle</a:t>
            </a:r>
            <a:r>
              <a:rPr lang="fr-FR" sz="1000" dirty="0"/>
              <a:t>: cette fonction mélange une liste. La liste d'origine est modifiée.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410357"/>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5193108"/>
            <a:ext cx="9902491" cy="400110"/>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random.sample</a:t>
            </a:r>
            <a:r>
              <a:rPr lang="fr-FR" sz="10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5621916"/>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Tree>
    <p:extLst>
      <p:ext uri="{BB962C8B-B14F-4D97-AF65-F5344CB8AC3E}">
        <p14:creationId xmlns:p14="http://schemas.microsoft.com/office/powerpoint/2010/main" val="322051079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809003"/>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141671"/>
            <a:ext cx="9902491" cy="246221"/>
          </a:xfrm>
          <a:prstGeom prst="rect">
            <a:avLst/>
          </a:prstGeom>
          <a:noFill/>
        </p:spPr>
        <p:txBody>
          <a:bodyPr wrap="square" rtlCol="0">
            <a:spAutoFit/>
          </a:bodyPr>
          <a:lstStyle/>
          <a:p>
            <a:r>
              <a:rPr lang="fr-FR" sz="10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474339"/>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4" y="2381519"/>
            <a:ext cx="9902491" cy="1785104"/>
          </a:xfrm>
          <a:prstGeom prst="rect">
            <a:avLst/>
          </a:prstGeom>
          <a:noFill/>
        </p:spPr>
        <p:txBody>
          <a:bodyPr wrap="square" rtlCol="0">
            <a:spAutoFit/>
          </a:bodyPr>
          <a:lstStyle/>
          <a:p>
            <a:r>
              <a:rPr lang="fr-FR" sz="1000" dirty="0">
                <a:highlight>
                  <a:srgbClr val="C0C0C0"/>
                </a:highlight>
              </a:rPr>
              <a:t>L'appel à </a:t>
            </a:r>
            <a:r>
              <a:rPr lang="fr-FR" sz="1000" dirty="0" err="1">
                <a:highlight>
                  <a:srgbClr val="C0C0C0"/>
                </a:highlight>
              </a:rPr>
              <a:t>unittest.main</a:t>
            </a:r>
            <a:r>
              <a:rPr lang="fr-FR" sz="1000" dirty="0">
                <a:highlight>
                  <a:srgbClr val="C0C0C0"/>
                </a:highlight>
              </a:rPr>
              <a:t> ferme la console Python, soyez prévenu, ce n'est pas une erreur mais bien un comportement attendu.</a:t>
            </a:r>
          </a:p>
          <a:p>
            <a:endParaRPr lang="fr-FR" sz="1000" dirty="0">
              <a:highlight>
                <a:srgbClr val="C0C0C0"/>
              </a:highlight>
            </a:endParaRPr>
          </a:p>
          <a:p>
            <a:r>
              <a:rPr lang="fr-FR" sz="1000" dirty="0"/>
              <a:t>Le retour affiché se décompose en trois parties :</a:t>
            </a:r>
          </a:p>
          <a:p>
            <a:pPr marL="628650" lvl="1" indent="-171450">
              <a:buFont typeface="Arial" panose="020B0604020202020204" pitchFamily="34" charset="0"/>
              <a:buChar char="•"/>
            </a:pPr>
            <a:r>
              <a:rPr lang="fr-FR" sz="10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000" dirty="0"/>
              <a:t>    Ensuite se trouve une ligne récapitulative du nombre de tests exécutés ;</a:t>
            </a:r>
          </a:p>
          <a:p>
            <a:pPr marL="628650" lvl="1" indent="-171450">
              <a:buFont typeface="Arial" panose="020B0604020202020204" pitchFamily="34" charset="0"/>
              <a:buChar char="•"/>
            </a:pPr>
            <a:r>
              <a:rPr lang="fr-FR" sz="1000" dirty="0"/>
              <a:t>    Enfin, la dernière ligne récapitule le nombre de réussites ou échecs ou erreurs. Si tout va bien, cette dernière ligne devrait être simplement "OK".</a:t>
            </a:r>
          </a:p>
          <a:p>
            <a:endParaRPr lang="fr-FR" sz="1000" dirty="0"/>
          </a:p>
          <a:p>
            <a:r>
              <a:rPr lang="fr-FR" sz="1000" b="1" dirty="0"/>
              <a:t>Faisons échouer un test</a:t>
            </a:r>
          </a:p>
          <a:p>
            <a:endParaRPr lang="fr-FR" sz="1000" dirty="0"/>
          </a:p>
          <a:p>
            <a:r>
              <a:rPr lang="fr-FR" sz="10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4144587"/>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015663"/>
          </a:xfrm>
          <a:prstGeom prst="rect">
            <a:avLst/>
          </a:prstGeom>
          <a:noFill/>
        </p:spPr>
        <p:txBody>
          <a:bodyPr wrap="square" rtlCol="0">
            <a:spAutoFit/>
          </a:bodyPr>
          <a:lstStyle/>
          <a:p>
            <a:r>
              <a:rPr lang="fr-FR" sz="10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000" dirty="0"/>
          </a:p>
          <a:p>
            <a:r>
              <a:rPr lang="fr-FR" sz="10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477328"/>
          </a:xfrm>
          <a:prstGeom prst="rect">
            <a:avLst/>
          </a:prstGeom>
          <a:noFill/>
        </p:spPr>
        <p:txBody>
          <a:bodyPr wrap="square" rtlCol="0">
            <a:spAutoFit/>
          </a:bodyPr>
          <a:lstStyle/>
          <a:p>
            <a:r>
              <a:rPr lang="fr-FR" sz="1000" b="1" dirty="0"/>
              <a:t>Test de la fonction</a:t>
            </a:r>
            <a:r>
              <a:rPr lang="fr-FR" sz="1000" b="1" i="1" dirty="0"/>
              <a:t> random.shuffle</a:t>
            </a:r>
          </a:p>
          <a:p>
            <a:endParaRPr lang="fr-FR" sz="1000" i="1" dirty="0"/>
          </a:p>
          <a:p>
            <a:r>
              <a:rPr lang="fr-FR" sz="1000" dirty="0"/>
              <a:t>Intéressons-nous maintenant à la fonction random.shuffle. Souvenez-vous, elle prend une liste en paramètre et mélange cette liste aléatoirement.</a:t>
            </a:r>
          </a:p>
          <a:p>
            <a:endParaRPr lang="fr-FR" sz="1000" dirty="0"/>
          </a:p>
          <a:p>
            <a:r>
              <a:rPr lang="fr-FR" sz="1000" dirty="0"/>
              <a:t>En vous inspirant du premier exemple, essayez d'écrire la méthode de test correspondante. Il vous faut réfléchir à comment vérifier qu'une liste, après avoir été mélangée, correspond à une liste d'éléments de 0 à 9.</a:t>
            </a:r>
          </a:p>
          <a:p>
            <a:endParaRPr lang="fr-FR" sz="1000" dirty="0"/>
          </a:p>
          <a:p>
            <a:r>
              <a:rPr lang="fr-FR" sz="1000" dirty="0"/>
              <a:t>Je vous conseille d'utiliser cette fois la méthode d'assertion </a:t>
            </a:r>
            <a:r>
              <a:rPr lang="fr-FR" sz="1000" i="1" dirty="0"/>
              <a:t>assertEqual</a:t>
            </a:r>
            <a:r>
              <a:rPr lang="fr-FR" sz="10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334577"/>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233982"/>
            <a:ext cx="9902491" cy="1015663"/>
          </a:xfrm>
          <a:prstGeom prst="rect">
            <a:avLst/>
          </a:prstGeom>
          <a:noFill/>
        </p:spPr>
        <p:txBody>
          <a:bodyPr wrap="square" rtlCol="0">
            <a:spAutoFit/>
          </a:bodyPr>
          <a:lstStyle/>
          <a:p>
            <a:r>
              <a:rPr lang="fr-FR" sz="1000" dirty="0"/>
              <a:t>Comme vous le voyez, on appelle la fonction random.shuffle avant de trier de nouveau notre liste. Une fois la liste triée de nouveau, elle devra être identique à notre liste d'origine (list(range(10))).</a:t>
            </a:r>
          </a:p>
          <a:p>
            <a:endParaRPr lang="fr-FR" sz="1000" dirty="0"/>
          </a:p>
          <a:p>
            <a:r>
              <a:rPr lang="fr-FR" sz="1000" dirty="0"/>
              <a:t>Ici, nous avons utilisé la méthode assertEqual qui sera sans doute celle que vous utiliserez le plus souvent. Nous verrons un peu plus loin une liste des méthodes d'assertion proposées par unittest.TestCase.</a:t>
            </a:r>
          </a:p>
          <a:p>
            <a:endParaRPr lang="fr-FR" sz="1000" b="1" dirty="0"/>
          </a:p>
        </p:txBody>
      </p:sp>
    </p:spTree>
    <p:extLst>
      <p:ext uri="{BB962C8B-B14F-4D97-AF65-F5344CB8AC3E}">
        <p14:creationId xmlns:p14="http://schemas.microsoft.com/office/powerpoint/2010/main" val="23974658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707886"/>
          </a:xfrm>
          <a:prstGeom prst="rect">
            <a:avLst/>
          </a:prstGeom>
          <a:noFill/>
        </p:spPr>
        <p:txBody>
          <a:bodyPr wrap="square" rtlCol="0">
            <a:spAutoFit/>
          </a:bodyPr>
          <a:lstStyle/>
          <a:p>
            <a:r>
              <a:rPr lang="fr-FR" sz="1000" b="1" dirty="0"/>
              <a:t>Test de la fonction random.sample</a:t>
            </a:r>
          </a:p>
          <a:p>
            <a:endParaRPr lang="fr-FR" sz="1000" b="1" dirty="0"/>
          </a:p>
          <a:p>
            <a:r>
              <a:rPr lang="fr-FR" sz="10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643895"/>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3507759"/>
            <a:ext cx="9902491" cy="553998"/>
          </a:xfrm>
          <a:prstGeom prst="rect">
            <a:avLst/>
          </a:prstGeom>
          <a:noFill/>
        </p:spPr>
        <p:txBody>
          <a:bodyPr wrap="square" rtlCol="0">
            <a:spAutoFit/>
          </a:bodyPr>
          <a:lstStyle/>
          <a:p>
            <a:r>
              <a:rPr lang="fr-FR" sz="1000" dirty="0"/>
              <a:t>Jusqu'ici ce n'est pas bien différent de ce que nous avons fait un peu plus haut.</a:t>
            </a:r>
          </a:p>
          <a:p>
            <a:endParaRPr lang="fr-FR" sz="1000" dirty="0"/>
          </a:p>
          <a:p>
            <a:r>
              <a:rPr lang="fr-FR" sz="10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176058"/>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452487"/>
            <a:ext cx="9902491" cy="553998"/>
          </a:xfrm>
          <a:prstGeom prst="rect">
            <a:avLst/>
          </a:prstGeom>
          <a:noFill/>
        </p:spPr>
        <p:txBody>
          <a:bodyPr wrap="square" rtlCol="0">
            <a:spAutoFit/>
          </a:bodyPr>
          <a:lstStyle/>
          <a:p>
            <a:r>
              <a:rPr lang="en-US" sz="1000" dirty="0"/>
              <a:t>Citation : PEP 20</a:t>
            </a:r>
          </a:p>
          <a:p>
            <a:endParaRPr lang="en-US" sz="1000" dirty="0"/>
          </a:p>
          <a:p>
            <a:r>
              <a:rPr lang="en-US" sz="1000" dirty="0"/>
              <a:t>    Errors should never pass silently.</a:t>
            </a:r>
            <a:endParaRPr lang="fr-FR" sz="1000" dirty="0"/>
          </a:p>
        </p:txBody>
      </p:sp>
    </p:spTree>
    <p:extLst>
      <p:ext uri="{BB962C8B-B14F-4D97-AF65-F5344CB8AC3E}">
        <p14:creationId xmlns:p14="http://schemas.microsoft.com/office/powerpoint/2010/main" val="335665406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588832"/>
            <a:ext cx="9902491" cy="246221"/>
          </a:xfrm>
          <a:prstGeom prst="rect">
            <a:avLst/>
          </a:prstGeom>
          <a:noFill/>
        </p:spPr>
        <p:txBody>
          <a:bodyPr wrap="square" rtlCol="0">
            <a:spAutoFit/>
          </a:bodyPr>
          <a:lstStyle/>
          <a:p>
            <a:r>
              <a:rPr lang="fr-FR" sz="10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873382"/>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043207"/>
            <a:ext cx="9902491" cy="1631216"/>
          </a:xfrm>
          <a:prstGeom prst="rect">
            <a:avLst/>
          </a:prstGeom>
          <a:noFill/>
        </p:spPr>
        <p:txBody>
          <a:bodyPr wrap="square" rtlCol="0">
            <a:spAutoFit/>
          </a:bodyPr>
          <a:lstStyle/>
          <a:p>
            <a:r>
              <a:rPr lang="fr-FR" sz="1000" dirty="0"/>
              <a:t>La dernière ligne mérite quelques explications. On utilise encore une méthode d'assertion </a:t>
            </a:r>
            <a:r>
              <a:rPr lang="fr-FR" sz="1000" i="1" dirty="0" err="1"/>
              <a:t>assert</a:t>
            </a:r>
            <a:r>
              <a:rPr lang="fr-FR" sz="1000" dirty="0"/>
              <a:t>* (cette fois, </a:t>
            </a:r>
            <a:r>
              <a:rPr lang="fr-FR" sz="1000" i="1" dirty="0"/>
              <a:t>assertRaises</a:t>
            </a:r>
            <a:r>
              <a:rPr lang="fr-FR" sz="1000" dirty="0"/>
              <a:t>).</a:t>
            </a:r>
          </a:p>
          <a:p>
            <a:endParaRPr lang="fr-FR" sz="1000" dirty="0"/>
          </a:p>
          <a:p>
            <a:r>
              <a:rPr lang="fr-FR" sz="1000" dirty="0"/>
              <a:t>On peut utiliser cette méthode de deux façons :</a:t>
            </a:r>
          </a:p>
          <a:p>
            <a:pPr marL="628650" lvl="1" indent="-171450">
              <a:buFont typeface="Arial" panose="020B0604020202020204" pitchFamily="34" charset="0"/>
              <a:buChar char="•"/>
            </a:pPr>
            <a:r>
              <a:rPr lang="fr-FR" sz="10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000" dirty="0"/>
              <a:t>    Soit en utilisant un context manager (gestionnaire de contexte) qui rend le code plus facile à lire.</a:t>
            </a:r>
          </a:p>
          <a:p>
            <a:pPr marL="628650" lvl="1" indent="-171450">
              <a:buFont typeface="Arial" panose="020B0604020202020204" pitchFamily="34" charset="0"/>
              <a:buChar char="•"/>
            </a:pPr>
            <a:endParaRPr lang="fr-FR" sz="1000" dirty="0"/>
          </a:p>
          <a:p>
            <a:r>
              <a:rPr lang="fr-FR" sz="1000" dirty="0"/>
              <a:t>Nous avons vu un </a:t>
            </a:r>
            <a:r>
              <a:rPr lang="fr-FR" sz="1000" b="1" dirty="0"/>
              <a:t>context manager</a:t>
            </a:r>
            <a:r>
              <a:rPr lang="fr-FR" sz="1000" dirty="0"/>
              <a:t> au moment des fichiers. Rappelez-vous, c'est le bloc d'instructions qui commence par le mot clé with.</a:t>
            </a:r>
          </a:p>
          <a:p>
            <a:endParaRPr lang="fr-FR" sz="1000" dirty="0"/>
          </a:p>
          <a:p>
            <a:r>
              <a:rPr lang="fr-FR" sz="1000" dirty="0"/>
              <a:t>Voyons comment écrire notre test avec un </a:t>
            </a:r>
            <a:r>
              <a:rPr lang="fr-FR" sz="1000" b="1" dirty="0"/>
              <a:t>context manager</a:t>
            </a:r>
            <a:r>
              <a:rPr lang="fr-FR" sz="1000" dirty="0"/>
              <a:t>.</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611230"/>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304983911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1938992"/>
          </a:xfrm>
          <a:prstGeom prst="rect">
            <a:avLst/>
          </a:prstGeom>
          <a:noFill/>
        </p:spPr>
        <p:txBody>
          <a:bodyPr wrap="square" rtlCol="0">
            <a:spAutoFit/>
          </a:bodyPr>
          <a:lstStyle/>
          <a:p>
            <a:r>
              <a:rPr lang="fr-FR" sz="1000" dirty="0"/>
              <a:t>Comme vous le voyez, cette seconde syntaxe est plus lisible :</a:t>
            </a:r>
          </a:p>
          <a:p>
            <a:endParaRPr lang="fr-FR" sz="1000" dirty="0"/>
          </a:p>
          <a:p>
            <a:pPr marL="685800" lvl="1" indent="-228600">
              <a:buFont typeface="+mj-lt"/>
              <a:buAutoNum type="arabicPeriod"/>
            </a:pPr>
            <a:r>
              <a:rPr lang="fr-FR" sz="10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000" dirty="0"/>
              <a:t>    À l'intérieur de notre bloc se trouve la ligne qui doit lever l'exception ValueError. Si le bloc dans le context manager lève bien l'exception, alors le test passe. Sinon il ne passe pas.</a:t>
            </a:r>
          </a:p>
          <a:p>
            <a:endParaRPr lang="fr-FR" sz="1000" dirty="0"/>
          </a:p>
          <a:p>
            <a:r>
              <a:rPr lang="fr-FR" sz="1000" dirty="0"/>
              <a:t>Cette seconde syntaxe est plus lisible, à mon sens, mais je vous montre les deux car vous pourriez trouver la première au cours de vos lectures d'autres codes.</a:t>
            </a:r>
          </a:p>
          <a:p>
            <a:endParaRPr lang="fr-FR" sz="1000" dirty="0"/>
          </a:p>
          <a:p>
            <a:r>
              <a:rPr lang="fr-FR" sz="1000" b="1" dirty="0"/>
              <a:t>Initialisation des tests</a:t>
            </a:r>
          </a:p>
          <a:p>
            <a:endParaRPr lang="fr-FR" sz="1000" dirty="0"/>
          </a:p>
          <a:p>
            <a:r>
              <a:rPr lang="fr-FR" sz="10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528982"/>
            <a:ext cx="9902491" cy="553998"/>
          </a:xfrm>
          <a:prstGeom prst="rect">
            <a:avLst/>
          </a:prstGeom>
          <a:noFill/>
        </p:spPr>
        <p:txBody>
          <a:bodyPr wrap="square" rtlCol="0">
            <a:spAutoFit/>
          </a:bodyPr>
          <a:lstStyle/>
          <a:p>
            <a:r>
              <a:rPr lang="fr-FR" sz="1000" dirty="0"/>
              <a:t>Il existe un moyen pour éviter de répéter cette ligne à chaque fois. Nos méthodes de test partagent un point commun : elles sont définies dans la même classe. Autant en profiter.</a:t>
            </a:r>
          </a:p>
          <a:p>
            <a:r>
              <a:rPr lang="fr-FR" sz="1000" dirty="0"/>
              <a:t>unittest.TestCase nous propose une méthode qui est appelée avant chaque méthode de test. Il serait mieux que la création de notre liste (de 0 à 9) se trouve dans cette méthode.</a:t>
            </a:r>
          </a:p>
          <a:p>
            <a:r>
              <a:rPr lang="fr-FR" sz="10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082980"/>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013599"/>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8" y="5283308"/>
            <a:ext cx="9902491" cy="246221"/>
          </a:xfrm>
          <a:prstGeom prst="rect">
            <a:avLst/>
          </a:prstGeom>
          <a:noFill/>
        </p:spPr>
        <p:txBody>
          <a:bodyPr wrap="square" rtlCol="0">
            <a:spAutoFit/>
          </a:bodyPr>
          <a:lstStyle/>
          <a:p>
            <a:r>
              <a:rPr lang="fr-FR" sz="10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769441"/>
          </a:xfrm>
          <a:prstGeom prst="rect">
            <a:avLst/>
          </a:prstGeom>
          <a:noFill/>
        </p:spPr>
        <p:txBody>
          <a:bodyPr wrap="square" rtlCol="0">
            <a:spAutoFit/>
          </a:bodyPr>
          <a:lstStyle/>
          <a:p>
            <a:r>
              <a:rPr lang="fr-FR" sz="1100"/>
              <a:t>Au lieu de créer la liste, on utilise l'attribut d'instance créé dans la méthode setUp. Il existe également une méthode tearDown qui est appelée après chaque test.</a:t>
            </a:r>
          </a:p>
          <a:p>
            <a:r>
              <a:rPr lang="fr-FR" sz="1100"/>
              <a:t>Récapitulatif complet du code de test</a:t>
            </a:r>
          </a:p>
          <a:p>
            <a:endParaRPr lang="fr-FR" sz="1100"/>
          </a:p>
          <a:p>
            <a:r>
              <a:rPr lang="fr-FR" sz="1100"/>
              <a:t>Voici le code complet de notre test case et de nos trois méthodes de test.</a:t>
            </a:r>
            <a:endParaRPr lang="fr-FR" sz="1100" dirty="0"/>
          </a:p>
        </p:txBody>
      </p:sp>
    </p:spTree>
    <p:extLst>
      <p:ext uri="{BB962C8B-B14F-4D97-AF65-F5344CB8AC3E}">
        <p14:creationId xmlns:p14="http://schemas.microsoft.com/office/powerpoint/2010/main" val="422516148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30887"/>
          </a:xfrm>
          <a:prstGeom prst="rect">
            <a:avLst/>
          </a:prstGeom>
          <a:noFill/>
        </p:spPr>
        <p:txBody>
          <a:bodyPr wrap="square" rtlCol="0">
            <a:spAutoFit/>
          </a:bodyPr>
          <a:lstStyle/>
          <a:p>
            <a:r>
              <a:rPr lang="fr-FR" sz="11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00164"/>
          </a:xfrm>
          <a:prstGeom prst="rect">
            <a:avLst/>
          </a:prstGeom>
          <a:noFill/>
        </p:spPr>
        <p:txBody>
          <a:bodyPr wrap="square" rtlCol="0">
            <a:spAutoFit/>
          </a:bodyPr>
          <a:lstStyle/>
          <a:p>
            <a:r>
              <a:rPr lang="fr-FR" sz="1100" b="1" dirty="0"/>
              <a:t>Les principales méthodes d'assertion</a:t>
            </a:r>
          </a:p>
          <a:p>
            <a:endParaRPr lang="fr-FR" sz="1100" dirty="0"/>
          </a:p>
          <a:p>
            <a:r>
              <a:rPr lang="fr-FR" sz="11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42237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553998"/>
          </a:xfrm>
          <a:prstGeom prst="rect">
            <a:avLst/>
          </a:prstGeom>
          <a:noFill/>
        </p:spPr>
        <p:txBody>
          <a:bodyPr wrap="square" rtlCol="0">
            <a:spAutoFit/>
          </a:bodyPr>
          <a:lstStyle/>
          <a:p>
            <a:r>
              <a:rPr lang="fr-FR" sz="1000" dirty="0"/>
              <a:t>Pour une liste complète, consultez la </a:t>
            </a:r>
            <a:r>
              <a:rPr lang="fr-FR" sz="1000" dirty="0">
                <a:hlinkClick r:id="rId3"/>
              </a:rPr>
              <a:t>documentation officielle du module unittest</a:t>
            </a:r>
            <a:r>
              <a:rPr lang="fr-FR" sz="1000" dirty="0"/>
              <a:t>.</a:t>
            </a:r>
          </a:p>
          <a:p>
            <a:endParaRPr lang="fr-FR" sz="1000" dirty="0"/>
          </a:p>
          <a:p>
            <a:r>
              <a:rPr lang="fr-FR" sz="10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1446550"/>
          </a:xfrm>
          <a:prstGeom prst="rect">
            <a:avLst/>
          </a:prstGeom>
          <a:noFill/>
        </p:spPr>
        <p:txBody>
          <a:bodyPr wrap="square" rtlCol="0">
            <a:spAutoFit/>
          </a:bodyPr>
          <a:lstStyle/>
          <a:p>
            <a:r>
              <a:rPr lang="fr-FR" sz="1100" dirty="0"/>
              <a:t>Lancer les tests avec </a:t>
            </a:r>
            <a:r>
              <a:rPr lang="fr-FR" sz="1100" i="1" dirty="0"/>
              <a:t>unittest.main() </a:t>
            </a:r>
            <a:r>
              <a:rPr lang="fr-FR" sz="1100" dirty="0"/>
              <a:t>peut s'avérer pratique, mais généralement on fera appel à la découverte automatique des tests. Cette fonctionnalité permet de rechercher tous les tests unitaires contenus dans un package et de les exécuter.</a:t>
            </a:r>
          </a:p>
          <a:p>
            <a:r>
              <a:rPr lang="fr-FR" sz="1100" dirty="0"/>
              <a:t>Lancement de tests unitaires depuis un répertoire</a:t>
            </a:r>
          </a:p>
          <a:p>
            <a:endParaRPr lang="fr-FR" sz="1100" dirty="0"/>
          </a:p>
          <a:p>
            <a:r>
              <a:rPr lang="fr-FR" sz="1100" dirty="0"/>
              <a:t>Pour commencer, nous allons essayer de lancer les tests unitaires que nous avons créés auparavant depuis un répertoire.</a:t>
            </a:r>
          </a:p>
          <a:p>
            <a:r>
              <a:rPr lang="fr-FR" sz="1100" dirty="0"/>
              <a:t>    Créez un répertoire où vous mettez généralement votre code Python. Pour moi, ce répertoire s'appelle </a:t>
            </a:r>
            <a:r>
              <a:rPr lang="fr-FR" sz="1100" dirty="0" err="1"/>
              <a:t>pytest</a:t>
            </a:r>
            <a:r>
              <a:rPr lang="fr-FR" sz="1100" dirty="0"/>
              <a:t> et se trouve dans Mes Documents ;</a:t>
            </a:r>
          </a:p>
          <a:p>
            <a:r>
              <a:rPr lang="fr-FR" sz="1100" dirty="0"/>
              <a:t>    Ouvrez la console. Sous Windows, cliquez sur Exécuter... dans le menu démarrer (ou tapez Windows + R) et entrez cmd ;</a:t>
            </a:r>
          </a:p>
          <a:p>
            <a:r>
              <a:rPr lang="fr-FR" sz="11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212537"/>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30887"/>
          </a:xfrm>
          <a:prstGeom prst="rect">
            <a:avLst/>
          </a:prstGeom>
          <a:noFill/>
        </p:spPr>
        <p:txBody>
          <a:bodyPr wrap="square" rtlCol="0">
            <a:spAutoFit/>
          </a:bodyPr>
          <a:lstStyle/>
          <a:p>
            <a:r>
              <a:rPr lang="fr-FR" sz="1100" dirty="0"/>
              <a:t>Sauvegardez ce fichier et revenez dans la console.</a:t>
            </a:r>
          </a:p>
          <a:p>
            <a:r>
              <a:rPr lang="fr-FR" sz="11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61610"/>
          </a:xfrm>
          <a:prstGeom prst="rect">
            <a:avLst/>
          </a:prstGeom>
          <a:noFill/>
        </p:spPr>
        <p:txBody>
          <a:bodyPr wrap="square" rtlCol="0">
            <a:spAutoFit/>
          </a:bodyPr>
          <a:lstStyle/>
          <a:p>
            <a:r>
              <a:rPr lang="fr-FR" sz="11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54004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429997"/>
            <a:ext cx="11649077" cy="1107996"/>
          </a:xfrm>
          <a:prstGeom prst="rect">
            <a:avLst/>
          </a:prstGeom>
          <a:noFill/>
        </p:spPr>
        <p:txBody>
          <a:bodyPr wrap="square" rtlCol="0">
            <a:spAutoFit/>
          </a:bodyPr>
          <a:lstStyle/>
          <a:p>
            <a:r>
              <a:rPr lang="fr-FR" sz="11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100" dirty="0"/>
          </a:p>
          <a:p>
            <a:pPr marL="228600" indent="-228600">
              <a:buFont typeface="+mj-lt"/>
              <a:buAutoNum type="arabicPeriod"/>
            </a:pPr>
            <a:r>
              <a:rPr lang="fr-FR" sz="1100" dirty="0"/>
              <a:t>    test_random est le nom du module (le nom du fichier sans l'extension) ;</a:t>
            </a:r>
          </a:p>
          <a:p>
            <a:pPr marL="228600" indent="-228600">
              <a:buFont typeface="+mj-lt"/>
              <a:buAutoNum type="arabicPeriod"/>
            </a:pPr>
            <a:r>
              <a:rPr lang="fr-FR" sz="1100" dirty="0"/>
              <a:t>    RandomTest est le nom de la classe dans notre module ;</a:t>
            </a:r>
          </a:p>
          <a:p>
            <a:pPr marL="228600" indent="-228600">
              <a:buFont typeface="+mj-lt"/>
              <a:buAutoNum type="arabicPeriod"/>
            </a:pPr>
            <a:r>
              <a:rPr lang="fr-FR" sz="11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563255"/>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610463"/>
            <a:ext cx="11649077" cy="1446550"/>
          </a:xfrm>
          <a:prstGeom prst="rect">
            <a:avLst/>
          </a:prstGeom>
          <a:noFill/>
        </p:spPr>
        <p:txBody>
          <a:bodyPr wrap="square" rtlCol="0">
            <a:spAutoFit/>
          </a:bodyPr>
          <a:lstStyle/>
          <a:p>
            <a:r>
              <a:rPr lang="fr-FR" sz="1100" dirty="0"/>
              <a:t>Vos tests unitaires doivent être indépendants, c'est-à-dire qu'on peut les exécuter tout seul (comme on vient de le faire) ou en groupe (comme on l'a fait plus tôt). En bref, ils ne doivent pas dépendre d'autres tests pour s'exécuter.</a:t>
            </a:r>
          </a:p>
          <a:p>
            <a:endParaRPr lang="fr-FR" sz="1100" dirty="0"/>
          </a:p>
          <a:p>
            <a:r>
              <a:rPr lang="fr-FR" sz="1100" b="1" dirty="0"/>
              <a:t>Structure d'un projet avec ses tests</a:t>
            </a:r>
          </a:p>
          <a:p>
            <a:endParaRPr lang="fr-FR" sz="1100" dirty="0"/>
          </a:p>
          <a:p>
            <a:r>
              <a:rPr lang="fr-FR" sz="1100" dirty="0"/>
              <a:t>Nous allons ici regarder un projet de taille respectable, CherryPy, qui propose un framework léger pour créer un serveur web. Je vous conseille d'ailleurs de jeter un </a:t>
            </a:r>
            <a:r>
              <a:rPr lang="fr-FR" sz="1100" dirty="0" err="1"/>
              <a:t>oeil</a:t>
            </a:r>
            <a:r>
              <a:rPr lang="fr-FR" sz="1100" dirty="0"/>
              <a:t> à ce projet si vous avez le temps.</a:t>
            </a:r>
          </a:p>
          <a:p>
            <a:endParaRPr lang="fr-FR" sz="1100" dirty="0"/>
          </a:p>
          <a:p>
            <a:r>
              <a:rPr lang="fr-FR" sz="1100" dirty="0"/>
              <a:t>Si vous téléchargez et décompressez les sources, vous verrez un dossier </a:t>
            </a:r>
            <a:r>
              <a:rPr lang="fr-FR" sz="1100" dirty="0" err="1"/>
              <a:t>cherrypy</a:t>
            </a:r>
            <a:r>
              <a:rPr lang="fr-FR" sz="1100" dirty="0"/>
              <a:t>-version. </a:t>
            </a:r>
          </a:p>
        </p:txBody>
      </p:sp>
    </p:spTree>
    <p:extLst>
      <p:ext uri="{BB962C8B-B14F-4D97-AF65-F5344CB8AC3E}">
        <p14:creationId xmlns:p14="http://schemas.microsoft.com/office/powerpoint/2010/main" val="388167657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123658"/>
          </a:xfrm>
          <a:prstGeom prst="rect">
            <a:avLst/>
          </a:prstGeom>
          <a:noFill/>
        </p:spPr>
        <p:txBody>
          <a:bodyPr wrap="square" rtlCol="0">
            <a:spAutoFit/>
          </a:bodyPr>
          <a:lstStyle/>
          <a:p>
            <a:r>
              <a:rPr lang="fr-FR" sz="1100" dirty="0"/>
              <a:t>Il peut être nécessaire d'installer le package au préalable (exécutez la commande </a:t>
            </a:r>
            <a:r>
              <a:rPr lang="fr-FR" sz="1100" i="1" dirty="0"/>
              <a:t>python setup.py </a:t>
            </a:r>
            <a:r>
              <a:rPr lang="fr-FR" sz="1100" i="1" dirty="0" err="1"/>
              <a:t>install</a:t>
            </a:r>
            <a:r>
              <a:rPr lang="fr-FR" sz="1100" i="1" dirty="0"/>
              <a:t> </a:t>
            </a:r>
            <a:r>
              <a:rPr lang="fr-FR" sz="1100" dirty="0"/>
              <a:t>pour ce faire).</a:t>
            </a:r>
          </a:p>
          <a:p>
            <a:endParaRPr lang="fr-FR" sz="1100" dirty="0"/>
          </a:p>
          <a:p>
            <a:r>
              <a:rPr lang="fr-FR" sz="11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100" dirty="0"/>
          </a:p>
          <a:p>
            <a:r>
              <a:rPr lang="fr-FR" sz="1100" dirty="0"/>
              <a:t>Je ne rentrerai pas dans le détail ici, mais ce qu'il faut comprendre, c'est que la commande </a:t>
            </a:r>
            <a:r>
              <a:rPr lang="fr-FR" sz="1100" i="1" dirty="0"/>
              <a:t>python -m unittest </a:t>
            </a:r>
            <a:r>
              <a:rPr lang="fr-FR" sz="1100" dirty="0"/>
              <a:t>explore récursivement les packages et modules à la recherche de tests. Tous les packages sont explorés, mais les modules (comme les méthodes de test) doivent commencer par test.</a:t>
            </a:r>
          </a:p>
          <a:p>
            <a:endParaRPr lang="fr-FR" sz="1100" dirty="0"/>
          </a:p>
          <a:p>
            <a:r>
              <a:rPr lang="fr-FR" sz="11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100" dirty="0"/>
          </a:p>
          <a:p>
            <a:r>
              <a:rPr lang="fr-FR" sz="1100" dirty="0"/>
              <a:t>Voilà pour ce tour d'horizon des tests unitaires. Là encore, si vous voulez en apprendre plus, rendez-vous sur </a:t>
            </a:r>
            <a:r>
              <a:rPr lang="fr-FR" sz="1100" dirty="0">
                <a:hlinkClick r:id="rId2"/>
              </a:rPr>
              <a:t>la documentation officielle du module unittest</a:t>
            </a:r>
            <a:r>
              <a:rPr lang="fr-FR" sz="1100" dirty="0"/>
              <a:t>.</a:t>
            </a:r>
          </a:p>
        </p:txBody>
      </p:sp>
    </p:spTree>
    <p:extLst>
      <p:ext uri="{BB962C8B-B14F-4D97-AF65-F5344CB8AC3E}">
        <p14:creationId xmlns:p14="http://schemas.microsoft.com/office/powerpoint/2010/main" val="254819108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1954381"/>
          </a:xfrm>
          <a:prstGeom prst="rect">
            <a:avLst/>
          </a:prstGeom>
          <a:noFill/>
        </p:spPr>
        <p:txBody>
          <a:bodyPr wrap="square" rtlCol="0">
            <a:spAutoFit/>
          </a:bodyPr>
          <a:lstStyle/>
          <a:p>
            <a:r>
              <a:rPr lang="fr-FR" sz="1100" dirty="0">
                <a:solidFill>
                  <a:schemeClr val="bg1"/>
                </a:solidFill>
              </a:rPr>
              <a:t>Faites de la programmation parallèle avec threading</a:t>
            </a:r>
          </a:p>
          <a:p>
            <a:endParaRPr lang="fr-FR" sz="1100" dirty="0">
              <a:solidFill>
                <a:schemeClr val="bg1"/>
              </a:solidFill>
            </a:endParaRPr>
          </a:p>
          <a:p>
            <a:r>
              <a:rPr lang="fr-FR" sz="1100" dirty="0">
                <a:solidFill>
                  <a:schemeClr val="bg1"/>
                </a:solidFill>
              </a:rPr>
              <a:t>Jusqu'ici, nous avons utilisé Python de façon linéaire : les instructions s'exécutaient dans l'ordre et, pour que la suivante s'exécute, celle d'avant devait être terminée.</a:t>
            </a:r>
          </a:p>
          <a:p>
            <a:endParaRPr lang="fr-FR" sz="1100" dirty="0">
              <a:solidFill>
                <a:schemeClr val="bg1"/>
              </a:solidFill>
            </a:endParaRPr>
          </a:p>
          <a:p>
            <a:r>
              <a:rPr lang="fr-FR" sz="1100" dirty="0">
                <a:solidFill>
                  <a:schemeClr val="bg1"/>
                </a:solidFill>
              </a:rPr>
              <a:t>Mais Python nous propose dans sa </a:t>
            </a:r>
            <a:r>
              <a:rPr lang="fr-FR" sz="1100" dirty="0" err="1">
                <a:solidFill>
                  <a:schemeClr val="bg1"/>
                </a:solidFill>
              </a:rPr>
              <a:t>bibiliothèque</a:t>
            </a:r>
            <a:r>
              <a:rPr lang="fr-FR" sz="1100" dirty="0">
                <a:solidFill>
                  <a:schemeClr val="bg1"/>
                </a:solidFill>
              </a:rPr>
              <a:t> standard plusieurs modules pour faire de la « programmation parallèle », c'est-à-dire que plusieurs instructions de code s'exécuteront en même temps, ou presque en même temps.</a:t>
            </a:r>
          </a:p>
          <a:p>
            <a:endParaRPr lang="fr-FR" sz="1100" dirty="0">
              <a:solidFill>
                <a:schemeClr val="bg1"/>
              </a:solidFill>
            </a:endParaRPr>
          </a:p>
          <a:p>
            <a:r>
              <a:rPr lang="fr-FR" sz="11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100" dirty="0">
              <a:solidFill>
                <a:schemeClr val="bg1"/>
              </a:solidFill>
            </a:endParaRPr>
          </a:p>
          <a:p>
            <a:r>
              <a:rPr lang="fr-FR" sz="11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61610"/>
          </a:xfrm>
          <a:prstGeom prst="rect">
            <a:avLst/>
          </a:prstGeom>
          <a:noFill/>
        </p:spPr>
        <p:txBody>
          <a:bodyPr wrap="square" rtlCol="0">
            <a:spAutoFit/>
          </a:bodyPr>
          <a:lstStyle/>
          <a:p>
            <a:r>
              <a:rPr lang="fr-FR" sz="11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754457"/>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614940"/>
            <a:ext cx="10658471" cy="1446550"/>
          </a:xfrm>
          <a:prstGeom prst="rect">
            <a:avLst/>
          </a:prstGeom>
          <a:noFill/>
        </p:spPr>
        <p:txBody>
          <a:bodyPr wrap="square" rtlCol="0">
            <a:spAutoFit/>
          </a:bodyPr>
          <a:lstStyle/>
          <a:p>
            <a:r>
              <a:rPr lang="fr-FR" sz="1100" dirty="0">
                <a:solidFill>
                  <a:schemeClr val="bg1"/>
                </a:solidFill>
              </a:rPr>
              <a:t>Si vous exécutez ce code, sans surprise, le premier message Avant le sleep... s'affiche, puis le programme pause pendant 5 secondes. Enfin, le second message Après le sleep. s'affiche.</a:t>
            </a:r>
          </a:p>
          <a:p>
            <a:endParaRPr lang="fr-FR" sz="1100" dirty="0">
              <a:solidFill>
                <a:schemeClr val="bg1"/>
              </a:solidFill>
            </a:endParaRPr>
          </a:p>
          <a:p>
            <a:r>
              <a:rPr lang="fr-FR" sz="11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100" dirty="0">
              <a:solidFill>
                <a:schemeClr val="bg1"/>
              </a:solidFill>
            </a:endParaRPr>
          </a:p>
          <a:p>
            <a:r>
              <a:rPr lang="fr-FR" sz="1100" b="1" dirty="0">
                <a:solidFill>
                  <a:schemeClr val="bg1"/>
                </a:solidFill>
              </a:rPr>
              <a:t>Premier exemple d'un thread</a:t>
            </a:r>
          </a:p>
          <a:p>
            <a:endParaRPr lang="fr-FR" sz="1100" dirty="0">
              <a:solidFill>
                <a:schemeClr val="bg1"/>
              </a:solidFill>
            </a:endParaRPr>
          </a:p>
          <a:p>
            <a:r>
              <a:rPr lang="fr-FR" sz="11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114008"/>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3647152"/>
          </a:xfrm>
          <a:prstGeom prst="rect">
            <a:avLst/>
          </a:prstGeom>
          <a:noFill/>
        </p:spPr>
        <p:txBody>
          <a:bodyPr wrap="square" rtlCol="0">
            <a:spAutoFit/>
          </a:bodyPr>
          <a:lstStyle/>
          <a:p>
            <a:r>
              <a:rPr lang="fr-FR" sz="1100" dirty="0">
                <a:solidFill>
                  <a:schemeClr val="bg1"/>
                </a:solidFill>
              </a:rPr>
              <a:t> D'abord, on importe les modules random, sys et time que nous allons utiliser par la suite ;</a:t>
            </a:r>
          </a:p>
          <a:p>
            <a:endParaRPr lang="fr-FR" sz="1100" dirty="0">
              <a:solidFill>
                <a:schemeClr val="bg1"/>
              </a:solidFill>
            </a:endParaRPr>
          </a:p>
          <a:p>
            <a:r>
              <a:rPr lang="fr-FR" sz="1100" dirty="0">
                <a:solidFill>
                  <a:schemeClr val="bg1"/>
                </a:solidFill>
              </a:rPr>
              <a:t>    ensuite on crée une boucle qui va s'exécuter 20 fois ;</a:t>
            </a:r>
          </a:p>
          <a:p>
            <a:endParaRPr lang="fr-FR" sz="1100" dirty="0">
              <a:solidFill>
                <a:schemeClr val="bg1"/>
              </a:solidFill>
            </a:endParaRPr>
          </a:p>
          <a:p>
            <a:r>
              <a:rPr lang="fr-FR" sz="1100" dirty="0">
                <a:solidFill>
                  <a:schemeClr val="bg1"/>
                </a:solidFill>
              </a:rPr>
              <a:t>    on affiche simplement le chiffre 1. On fait appel à sys.stdout.write() pour afficher le chiffre sur la sortie standard (l'écran, par défaut) et </a:t>
            </a:r>
            <a:r>
              <a:rPr lang="fr-FR" sz="1100" dirty="0" err="1">
                <a:solidFill>
                  <a:schemeClr val="bg1"/>
                </a:solidFill>
              </a:rPr>
              <a:t>sys.stdout.flush</a:t>
            </a:r>
            <a:r>
              <a:rPr lang="fr-FR" sz="1100" dirty="0">
                <a:solidFill>
                  <a:schemeClr val="bg1"/>
                </a:solidFill>
              </a:rPr>
              <a:t>() pour demander à Python d'afficher le chiffre tout de suite. Si vous oubliez cette seconde ligne, les chiffres n'apparaîtront qu'à la fin de l'exécution du programme ;</a:t>
            </a:r>
          </a:p>
          <a:p>
            <a:endParaRPr lang="fr-FR" sz="1100" dirty="0">
              <a:solidFill>
                <a:schemeClr val="bg1"/>
              </a:solidFill>
            </a:endParaRPr>
          </a:p>
          <a:p>
            <a:r>
              <a:rPr lang="fr-FR" sz="1100" dirty="0">
                <a:solidFill>
                  <a:schemeClr val="bg1"/>
                </a:solidFill>
              </a:rPr>
              <a:t>    on crée une variable attente et on la fait varier, grâce à random, entre 0.2 et 0.8 ;</a:t>
            </a:r>
          </a:p>
          <a:p>
            <a:endParaRPr lang="fr-FR" sz="1100" dirty="0">
              <a:solidFill>
                <a:schemeClr val="bg1"/>
              </a:solidFill>
            </a:endParaRPr>
          </a:p>
          <a:p>
            <a:r>
              <a:rPr lang="fr-FR" sz="1100" dirty="0">
                <a:solidFill>
                  <a:schemeClr val="bg1"/>
                </a:solidFill>
              </a:rPr>
              <a:t>    enfin, on appelle time.sleep() qui met en pause notre programme pendant le temps d'attente que nous avons configuré plus haut (c'est-à-dire entre 0,2 et 0,8 seconde).</a:t>
            </a:r>
          </a:p>
          <a:p>
            <a:endParaRPr lang="fr-FR" sz="1100" dirty="0">
              <a:solidFill>
                <a:schemeClr val="bg1"/>
              </a:solidFill>
            </a:endParaRPr>
          </a:p>
          <a:p>
            <a:r>
              <a:rPr lang="fr-FR" sz="1100" dirty="0">
                <a:solidFill>
                  <a:schemeClr val="bg1"/>
                </a:solidFill>
              </a:rPr>
              <a:t>Si vous exécutez ce code, vous devriez voir apparaître 20 fois le chiffre 1 sur la même ligne, mais entre chaque chiffre le programme se met en pause (la pause est de durée variable).</a:t>
            </a:r>
          </a:p>
          <a:p>
            <a:endParaRPr lang="fr-FR" sz="1100" b="1" dirty="0">
              <a:solidFill>
                <a:schemeClr val="bg1"/>
              </a:solidFill>
            </a:endParaRPr>
          </a:p>
          <a:p>
            <a:r>
              <a:rPr lang="fr-FR" sz="1100" b="1" dirty="0">
                <a:solidFill>
                  <a:schemeClr val="bg1"/>
                </a:solidFill>
              </a:rPr>
              <a:t>Approche parallèle</a:t>
            </a:r>
          </a:p>
          <a:p>
            <a:endParaRPr lang="fr-FR" sz="1100" dirty="0">
              <a:solidFill>
                <a:schemeClr val="bg1"/>
              </a:solidFill>
            </a:endParaRPr>
          </a:p>
          <a:p>
            <a:r>
              <a:rPr lang="fr-FR" sz="11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100" dirty="0">
              <a:solidFill>
                <a:schemeClr val="bg1"/>
              </a:solidFill>
            </a:endParaRPr>
          </a:p>
          <a:p>
            <a:r>
              <a:rPr lang="fr-FR" sz="1100" dirty="0">
                <a:solidFill>
                  <a:schemeClr val="bg1"/>
                </a:solidFill>
              </a:rPr>
              <a:t>Pour créer un thread, il faut créer une classe qui hérite de threading.Thread. On peut redéfinir son constructeur et la méthode run.</a:t>
            </a:r>
          </a:p>
          <a:p>
            <a:endParaRPr lang="fr-FR" sz="1100" dirty="0">
              <a:solidFill>
                <a:schemeClr val="bg1"/>
              </a:solidFill>
            </a:endParaRPr>
          </a:p>
          <a:p>
            <a:r>
              <a:rPr lang="fr-FR" sz="11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277273"/>
          </a:xfrm>
          <a:prstGeom prst="rect">
            <a:avLst/>
          </a:prstGeom>
          <a:noFill/>
        </p:spPr>
        <p:txBody>
          <a:bodyPr wrap="square" rtlCol="0">
            <a:spAutoFit/>
          </a:bodyPr>
          <a:lstStyle/>
          <a:p>
            <a:r>
              <a:rPr lang="fr-FR" sz="1100" dirty="0">
                <a:solidFill>
                  <a:schemeClr val="bg1"/>
                </a:solidFill>
              </a:rPr>
              <a:t>Au-dessus se trouve la définition d'un </a:t>
            </a:r>
            <a:r>
              <a:rPr lang="fr-FR" sz="1100" b="1" dirty="0">
                <a:solidFill>
                  <a:schemeClr val="bg1"/>
                </a:solidFill>
              </a:rPr>
              <a:t>thread</a:t>
            </a:r>
            <a:r>
              <a:rPr lang="fr-FR" sz="1100" dirty="0">
                <a:solidFill>
                  <a:schemeClr val="bg1"/>
                </a:solidFill>
              </a:rPr>
              <a:t>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Le constructeur ne devrait pas trop vous surprendre. Il prend en paramètre la lettre à afficher (nous verrons des exemples plus loin). Il appelle le constructeur parent (</a:t>
            </a:r>
            <a:r>
              <a:rPr lang="fr-FR" sz="1100" i="1" dirty="0" err="1">
                <a:solidFill>
                  <a:schemeClr val="bg1"/>
                </a:solidFill>
              </a:rPr>
              <a:t>Thread.__init</a:t>
            </a:r>
            <a:r>
              <a:rPr lang="fr-FR" sz="1100" i="1" dirty="0">
                <a:solidFill>
                  <a:schemeClr val="bg1"/>
                </a:solidFill>
              </a:rPr>
              <a:t>__(self</a:t>
            </a:r>
            <a:r>
              <a:rPr lang="fr-FR" sz="1100" dirty="0">
                <a:solidFill>
                  <a:schemeClr val="bg1"/>
                </a:solidFill>
              </a:rPr>
              <a:t>)) et c'est une étape importante, ne l'oubliez pas quand vous redéfinissez le constructeur de votre </a:t>
            </a:r>
            <a:r>
              <a:rPr lang="fr-FR" sz="1100" b="1" dirty="0">
                <a:solidFill>
                  <a:schemeClr val="bg1"/>
                </a:solidFill>
              </a:rPr>
              <a:t>thread</a:t>
            </a:r>
            <a:r>
              <a:rPr lang="fr-FR" sz="1100" dirty="0">
                <a:solidFill>
                  <a:schemeClr val="bg1"/>
                </a:solidFill>
              </a:rPr>
              <a:t>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430887"/>
          </a:xfrm>
          <a:prstGeom prst="rect">
            <a:avLst/>
          </a:prstGeom>
          <a:noFill/>
        </p:spPr>
        <p:txBody>
          <a:bodyPr wrap="square" rtlCol="0">
            <a:spAutoFit/>
          </a:bodyPr>
          <a:lstStyle/>
          <a:p>
            <a:r>
              <a:rPr lang="fr-FR" sz="11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003792"/>
            <a:ext cx="10372725" cy="1954381"/>
          </a:xfrm>
          <a:prstGeom prst="rect">
            <a:avLst/>
          </a:prstGeom>
          <a:noFill/>
        </p:spPr>
        <p:txBody>
          <a:bodyPr wrap="square" rtlCol="0">
            <a:spAutoFit/>
          </a:bodyPr>
          <a:lstStyle/>
          <a:p>
            <a:r>
              <a:rPr lang="fr-FR" sz="11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100" dirty="0">
              <a:solidFill>
                <a:schemeClr val="bg1"/>
              </a:solidFill>
            </a:endParaRPr>
          </a:p>
          <a:p>
            <a:r>
              <a:rPr lang="fr-FR" sz="11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100" dirty="0">
              <a:solidFill>
                <a:schemeClr val="bg1"/>
              </a:solidFill>
            </a:endParaRPr>
          </a:p>
          <a:p>
            <a:r>
              <a:rPr lang="fr-FR" sz="1100" dirty="0">
                <a:solidFill>
                  <a:schemeClr val="bg1"/>
                </a:solidFill>
              </a:rPr>
              <a:t>    C'est au tour du second thread. Il est également lancé. Les deux threads s'exécutent en même temps ;</a:t>
            </a:r>
          </a:p>
          <a:p>
            <a:endParaRPr lang="fr-FR" sz="1100" dirty="0">
              <a:solidFill>
                <a:schemeClr val="bg1"/>
              </a:solidFill>
            </a:endParaRPr>
          </a:p>
          <a:p>
            <a:r>
              <a:rPr lang="fr-FR" sz="1100" dirty="0">
                <a:solidFill>
                  <a:schemeClr val="bg1"/>
                </a:solidFill>
              </a:rPr>
              <a:t>    Enfin, on appelle la méthode </a:t>
            </a:r>
            <a:r>
              <a:rPr lang="fr-FR" sz="1100" dirty="0" err="1">
                <a:solidFill>
                  <a:schemeClr val="bg1"/>
                </a:solidFill>
              </a:rPr>
              <a:t>join</a:t>
            </a:r>
            <a:r>
              <a:rPr lang="fr-FR" sz="11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61610"/>
          </a:xfrm>
          <a:prstGeom prst="rect">
            <a:avLst/>
          </a:prstGeom>
          <a:noFill/>
        </p:spPr>
        <p:txBody>
          <a:bodyPr wrap="square" rtlCol="0">
            <a:spAutoFit/>
          </a:bodyPr>
          <a:lstStyle/>
          <a:p>
            <a:r>
              <a:rPr lang="fr-FR" sz="11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277273"/>
          </a:xfrm>
          <a:prstGeom prst="rect">
            <a:avLst/>
          </a:prstGeom>
          <a:noFill/>
        </p:spPr>
        <p:txBody>
          <a:bodyPr wrap="square" rtlCol="0">
            <a:spAutoFit/>
          </a:bodyPr>
          <a:lstStyle/>
          <a:p>
            <a:r>
              <a:rPr lang="fr-FR" sz="11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100" dirty="0">
              <a:solidFill>
                <a:schemeClr val="bg1"/>
              </a:solidFill>
            </a:endParaRPr>
          </a:p>
          <a:p>
            <a:r>
              <a:rPr lang="fr-FR" sz="11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100" dirty="0">
              <a:solidFill>
                <a:schemeClr val="bg1"/>
              </a:solidFill>
            </a:endParaRPr>
          </a:p>
          <a:p>
            <a:r>
              <a:rPr lang="fr-FR" sz="11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28624" y="2443598"/>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615827"/>
          </a:xfrm>
          <a:prstGeom prst="rect">
            <a:avLst/>
          </a:prstGeom>
          <a:noFill/>
        </p:spPr>
        <p:txBody>
          <a:bodyPr wrap="square" rtlCol="0">
            <a:spAutoFit/>
          </a:bodyPr>
          <a:lstStyle/>
          <a:p>
            <a:r>
              <a:rPr lang="fr-FR" sz="11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100" dirty="0">
              <a:solidFill>
                <a:schemeClr val="bg1"/>
              </a:solidFill>
            </a:endParaRPr>
          </a:p>
          <a:p>
            <a:r>
              <a:rPr lang="fr-FR" sz="11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100" dirty="0">
              <a:solidFill>
                <a:schemeClr val="bg1"/>
              </a:solidFill>
            </a:endParaRPr>
          </a:p>
          <a:p>
            <a:r>
              <a:rPr lang="fr-FR" sz="1100" b="1" dirty="0">
                <a:solidFill>
                  <a:schemeClr val="bg1"/>
                </a:solidFill>
              </a:rPr>
              <a:t>Opérations concurrentes</a:t>
            </a:r>
          </a:p>
          <a:p>
            <a:endParaRPr lang="fr-FR" sz="1100" dirty="0">
              <a:solidFill>
                <a:schemeClr val="bg1"/>
              </a:solidFill>
            </a:endParaRPr>
          </a:p>
          <a:p>
            <a:r>
              <a:rPr lang="fr-FR" sz="11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3" y="2919909"/>
            <a:ext cx="11572877" cy="4324261"/>
          </a:xfrm>
          <a:prstGeom prst="rect">
            <a:avLst/>
          </a:prstGeom>
          <a:noFill/>
        </p:spPr>
        <p:txBody>
          <a:bodyPr wrap="square" rtlCol="0">
            <a:spAutoFit/>
          </a:bodyPr>
          <a:lstStyle/>
          <a:p>
            <a:r>
              <a:rPr lang="fr-FR" sz="1100" dirty="0">
                <a:solidFill>
                  <a:schemeClr val="bg1"/>
                </a:solidFill>
              </a:rPr>
              <a:t> C'est la deuxième ligne qui nous intéresse ici :nombre += 1. Si vous y faites appel dans un de vos </a:t>
            </a:r>
            <a:r>
              <a:rPr lang="fr-FR" sz="1100" b="1" dirty="0">
                <a:solidFill>
                  <a:schemeClr val="bg1"/>
                </a:solidFill>
              </a:rPr>
              <a:t>threads</a:t>
            </a:r>
            <a:r>
              <a:rPr lang="fr-FR" sz="1100" dirty="0">
                <a:solidFill>
                  <a:schemeClr val="bg1"/>
                </a:solidFill>
              </a:rPr>
              <a:t> et que nombre est partagé par plusieurs de vos </a:t>
            </a:r>
            <a:r>
              <a:rPr lang="fr-FR" sz="1100" b="1" dirty="0">
                <a:solidFill>
                  <a:schemeClr val="bg1"/>
                </a:solidFill>
              </a:rPr>
              <a:t>threads</a:t>
            </a:r>
            <a:r>
              <a:rPr lang="fr-FR" sz="1100" dirty="0">
                <a:solidFill>
                  <a:schemeClr val="bg1"/>
                </a:solidFill>
              </a:rPr>
              <a:t>, vous pourriez avoir des résultats étranges. Pas tout le temps. C'est tout le problème : la plupart du temps vous n'aurez aucun soucis, parfois vous aurez des résultats étranges.</a:t>
            </a:r>
          </a:p>
          <a:p>
            <a:endParaRPr lang="fr-FR" sz="1100" dirty="0">
              <a:solidFill>
                <a:schemeClr val="bg1"/>
              </a:solidFill>
            </a:endParaRPr>
          </a:p>
          <a:p>
            <a:r>
              <a:rPr lang="fr-FR" sz="1100" dirty="0">
                <a:solidFill>
                  <a:schemeClr val="bg1"/>
                </a:solidFill>
              </a:rPr>
              <a:t>Disons que ce nombre serve à compter une information (le nombre de fois où une certaine opération s'exécute, peut-être). Si vous n'avez pas de chance, deux </a:t>
            </a:r>
            <a:r>
              <a:rPr lang="fr-FR" sz="1100" b="1" dirty="0">
                <a:solidFill>
                  <a:schemeClr val="bg1"/>
                </a:solidFill>
              </a:rPr>
              <a:t>threads</a:t>
            </a:r>
            <a:r>
              <a:rPr lang="fr-FR" sz="1100" dirty="0">
                <a:solidFill>
                  <a:schemeClr val="bg1"/>
                </a:solidFill>
              </a:rPr>
              <a:t> accéderont à ce code mais nombre ne sera augmenté que de 1.</a:t>
            </a:r>
          </a:p>
          <a:p>
            <a:endParaRPr lang="fr-FR" sz="1100" dirty="0">
              <a:solidFill>
                <a:schemeClr val="bg1"/>
              </a:solidFill>
            </a:endParaRPr>
          </a:p>
          <a:p>
            <a:r>
              <a:rPr lang="fr-FR" sz="1100" dirty="0">
                <a:solidFill>
                  <a:schemeClr val="bg1"/>
                </a:solidFill>
              </a:rPr>
              <a:t>Cela est du au fait que </a:t>
            </a:r>
            <a:r>
              <a:rPr lang="fr-FR" sz="1100" dirty="0">
                <a:solidFill>
                  <a:schemeClr val="bg1"/>
                </a:solidFill>
                <a:highlight>
                  <a:srgbClr val="C0C0C0"/>
                </a:highlight>
              </a:rPr>
              <a:t>nombre += 1 </a:t>
            </a:r>
            <a:r>
              <a:rPr lang="fr-FR" sz="1100" dirty="0">
                <a:solidFill>
                  <a:schemeClr val="bg1"/>
                </a:solidFill>
              </a:rPr>
              <a:t>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thread.</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r>
              <a:rPr lang="fr-FR" sz="11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100" dirty="0">
              <a:solidFill>
                <a:schemeClr val="bg1"/>
              </a:solidFill>
            </a:endParaRPr>
          </a:p>
          <a:p>
            <a:r>
              <a:rPr lang="fr-FR" sz="1100" dirty="0">
                <a:solidFill>
                  <a:schemeClr val="bg1"/>
                </a:solidFill>
              </a:rPr>
              <a:t>    et voici thread_2 qui exécute l'instruction (les trois étapes cette fois). Il récupère nombre, y ajoute 1 et écrit le résultat dans la variable ;</a:t>
            </a:r>
          </a:p>
          <a:p>
            <a:endParaRPr lang="fr-FR" sz="1100" dirty="0">
              <a:solidFill>
                <a:schemeClr val="bg1"/>
              </a:solidFill>
            </a:endParaRPr>
          </a:p>
          <a:p>
            <a:r>
              <a:rPr lang="fr-FR" sz="11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108673764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3816429"/>
          </a:xfrm>
          <a:prstGeom prst="rect">
            <a:avLst/>
          </a:prstGeom>
          <a:noFill/>
        </p:spPr>
        <p:txBody>
          <a:bodyPr wrap="square" rtlCol="0">
            <a:spAutoFit/>
          </a:bodyPr>
          <a:lstStyle/>
          <a:p>
            <a:r>
              <a:rPr lang="fr-FR" sz="1100" dirty="0">
                <a:solidFill>
                  <a:schemeClr val="bg1"/>
                </a:solidFill>
              </a:rPr>
              <a:t> Cela est du au fait que nombre += 1 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a:t>
            </a:r>
            <a:r>
              <a:rPr lang="fr-FR" sz="1100" b="1" dirty="0">
                <a:solidFill>
                  <a:schemeClr val="bg1"/>
                </a:solidFill>
              </a:rPr>
              <a:t>thread</a:t>
            </a:r>
            <a:r>
              <a:rPr lang="fr-FR" sz="1100" dirty="0">
                <a:solidFill>
                  <a:schemeClr val="bg1"/>
                </a:solidFill>
              </a:rPr>
              <a:t>.</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1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1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a:t>
            </a:r>
            <a:r>
              <a:rPr lang="fr-FR" sz="1100" b="1" dirty="0">
                <a:solidFill>
                  <a:schemeClr val="bg1"/>
                </a:solidFill>
              </a:rPr>
              <a:t>threads</a:t>
            </a:r>
            <a:r>
              <a:rPr lang="fr-FR" sz="1100" dirty="0">
                <a:solidFill>
                  <a:schemeClr val="bg1"/>
                </a:solidFill>
              </a:rPr>
              <a:t>.</a:t>
            </a:r>
          </a:p>
          <a:p>
            <a:endParaRPr lang="fr-FR" sz="1100" b="1" dirty="0">
              <a:solidFill>
                <a:schemeClr val="bg1"/>
              </a:solidFill>
            </a:endParaRPr>
          </a:p>
          <a:p>
            <a:r>
              <a:rPr lang="fr-FR" sz="1100" b="1" dirty="0">
                <a:solidFill>
                  <a:schemeClr val="bg1"/>
                </a:solidFill>
              </a:rPr>
              <a:t>Accès simultané à des ressources</a:t>
            </a:r>
          </a:p>
          <a:p>
            <a:endParaRPr lang="fr-FR" sz="1100" dirty="0">
              <a:solidFill>
                <a:schemeClr val="bg1"/>
              </a:solidFill>
            </a:endParaRPr>
          </a:p>
          <a:p>
            <a:r>
              <a:rPr lang="fr-FR" sz="11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277273"/>
          </a:xfrm>
          <a:prstGeom prst="rect">
            <a:avLst/>
          </a:prstGeom>
          <a:noFill/>
        </p:spPr>
        <p:txBody>
          <a:bodyPr wrap="square" rtlCol="0">
            <a:spAutoFit/>
          </a:bodyPr>
          <a:lstStyle/>
          <a:p>
            <a:pPr marL="628650" lvl="1" indent="-171450">
              <a:buFont typeface="Arial" panose="020B0604020202020204" pitchFamily="34" charset="0"/>
              <a:buChar char="•"/>
            </a:pPr>
            <a:r>
              <a:rPr lang="fr-FR" sz="11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À l'intérieur de notre boucle, on boucle sur chaque lettre, l'affiche et fait une pause.</a:t>
            </a:r>
          </a:p>
          <a:p>
            <a:endParaRPr lang="fr-FR" sz="1100" dirty="0">
              <a:solidFill>
                <a:schemeClr val="bg1"/>
              </a:solidFill>
            </a:endParaRPr>
          </a:p>
          <a:p>
            <a:r>
              <a:rPr lang="fr-FR" sz="11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248824"/>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2760613"/>
            <a:ext cx="11572877" cy="2292935"/>
          </a:xfrm>
          <a:prstGeom prst="rect">
            <a:avLst/>
          </a:prstGeom>
          <a:noFill/>
        </p:spPr>
        <p:txBody>
          <a:bodyPr wrap="square" rtlCol="0">
            <a:spAutoFit/>
          </a:bodyPr>
          <a:lstStyle/>
          <a:p>
            <a:pPr lvl="1"/>
            <a:r>
              <a:rPr lang="fr-FR" sz="11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100" dirty="0">
              <a:solidFill>
                <a:schemeClr val="bg1"/>
              </a:solidFill>
            </a:endParaRPr>
          </a:p>
          <a:p>
            <a:pPr lvl="1"/>
            <a:r>
              <a:rPr lang="fr-FR" sz="1100" b="1" dirty="0">
                <a:solidFill>
                  <a:schemeClr val="bg1"/>
                </a:solidFill>
              </a:rPr>
              <a:t>Les locks à la rescousse</a:t>
            </a:r>
          </a:p>
          <a:p>
            <a:pPr lvl="1"/>
            <a:endParaRPr lang="fr-FR" sz="1100" dirty="0">
              <a:solidFill>
                <a:schemeClr val="bg1"/>
              </a:solidFill>
            </a:endParaRPr>
          </a:p>
          <a:p>
            <a:pPr lvl="1"/>
            <a:r>
              <a:rPr lang="fr-FR" sz="11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100" dirty="0">
              <a:solidFill>
                <a:schemeClr val="bg1"/>
              </a:solidFill>
            </a:endParaRPr>
          </a:p>
          <a:p>
            <a:pPr lvl="1"/>
            <a:r>
              <a:rPr lang="fr-FR" sz="11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100" dirty="0">
              <a:solidFill>
                <a:schemeClr val="bg1"/>
              </a:solidFill>
            </a:endParaRPr>
          </a:p>
          <a:p>
            <a:pPr lvl="1"/>
            <a:r>
              <a:rPr lang="fr-FR" sz="11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a:t>
            </a:r>
            <a:r>
              <a:rPr lang="en-US" sz="1000" dirty="0" err="1">
                <a:solidFill>
                  <a:schemeClr val="bg1"/>
                </a:solidFill>
              </a:rPr>
              <a:t>RLock</a:t>
            </a:r>
            <a:endParaRPr lang="en-US" sz="1000" dirty="0">
              <a:solidFill>
                <a:schemeClr val="bg1"/>
              </a:solidFill>
            </a:endParaRP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a:t>
            </a:r>
            <a:r>
              <a:rPr lang="en-US" sz="1000" dirty="0" err="1">
                <a:solidFill>
                  <a:schemeClr val="bg1"/>
                </a:solidFill>
              </a:rPr>
              <a:t>RLock</a:t>
            </a:r>
            <a:r>
              <a:rPr lang="en-US" sz="1000" dirty="0">
                <a:solidFill>
                  <a:schemeClr val="bg1"/>
                </a:solidFill>
              </a:rPr>
              <a:t>()</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00164"/>
          </a:xfrm>
          <a:prstGeom prst="rect">
            <a:avLst/>
          </a:prstGeom>
          <a:noFill/>
        </p:spPr>
        <p:txBody>
          <a:bodyPr wrap="square" rtlCol="0">
            <a:spAutoFit/>
          </a:bodyPr>
          <a:lstStyle/>
          <a:p>
            <a:pPr marL="228600" indent="-228600">
              <a:buFont typeface="+mj-lt"/>
              <a:buAutoNum type="arabicPeriod"/>
            </a:pPr>
            <a:r>
              <a:rPr lang="fr-FR" sz="1100" dirty="0">
                <a:solidFill>
                  <a:schemeClr val="bg1"/>
                </a:solidFill>
              </a:rPr>
              <a:t> On importe RLock du module threading ;</a:t>
            </a:r>
          </a:p>
          <a:p>
            <a:pPr marL="228600" indent="-228600">
              <a:buFont typeface="+mj-lt"/>
              <a:buAutoNum type="arabicPeriod"/>
            </a:pPr>
            <a:r>
              <a:rPr lang="fr-FR" sz="1100" dirty="0">
                <a:solidFill>
                  <a:schemeClr val="bg1"/>
                </a:solidFill>
              </a:rPr>
              <a:t>on crée un lock que l'on place dans notre variable verrou ;</a:t>
            </a:r>
          </a:p>
          <a:p>
            <a:pPr marL="228600" indent="-228600">
              <a:buFont typeface="+mj-lt"/>
              <a:buAutoNum type="arabicPeriod"/>
            </a:pPr>
            <a:r>
              <a:rPr lang="fr-FR" sz="1100" dirty="0">
                <a:solidFill>
                  <a:schemeClr val="bg1"/>
                </a:solidFill>
              </a:rPr>
              <a:t>dans notre méthode run, on verrouille une partie de notre </a:t>
            </a:r>
            <a:r>
              <a:rPr lang="fr-FR" sz="1100" b="1" dirty="0">
                <a:solidFill>
                  <a:schemeClr val="bg1"/>
                </a:solidFill>
              </a:rPr>
              <a:t>thread</a:t>
            </a:r>
            <a:r>
              <a:rPr lang="fr-FR" sz="11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785104"/>
          </a:xfrm>
          <a:prstGeom prst="rect">
            <a:avLst/>
          </a:prstGeom>
          <a:noFill/>
        </p:spPr>
        <p:txBody>
          <a:bodyPr wrap="square" rtlCol="0">
            <a:spAutoFit/>
          </a:bodyPr>
          <a:lstStyle/>
          <a:p>
            <a:r>
              <a:rPr lang="fr-FR" sz="1100" dirty="0">
                <a:solidFill>
                  <a:schemeClr val="bg1"/>
                </a:solidFill>
              </a:rPr>
              <a:t>  On utilise là encore un </a:t>
            </a:r>
            <a:r>
              <a:rPr lang="fr-FR" sz="1100" b="1" dirty="0">
                <a:solidFill>
                  <a:schemeClr val="bg1"/>
                </a:solidFill>
              </a:rPr>
              <a:t>context manager </a:t>
            </a:r>
            <a:r>
              <a:rPr lang="fr-FR" sz="1100" dirty="0">
                <a:solidFill>
                  <a:schemeClr val="bg1"/>
                </a:solidFill>
              </a:rPr>
              <a:t>pour indiquer quand bloquer le lock. Le </a:t>
            </a:r>
            <a:r>
              <a:rPr lang="fr-FR" sz="1100" b="1" dirty="0">
                <a:solidFill>
                  <a:schemeClr val="bg1"/>
                </a:solidFill>
              </a:rPr>
              <a:t>lock</a:t>
            </a:r>
            <a:r>
              <a:rPr lang="fr-FR" sz="1100" dirty="0">
                <a:solidFill>
                  <a:schemeClr val="bg1"/>
                </a:solidFill>
              </a:rPr>
              <a:t> se débloque à la fin du bloc with.</a:t>
            </a:r>
          </a:p>
          <a:p>
            <a:endParaRPr lang="fr-FR" sz="1100" dirty="0">
              <a:solidFill>
                <a:schemeClr val="bg1"/>
              </a:solidFill>
            </a:endParaRPr>
          </a:p>
          <a:p>
            <a:r>
              <a:rPr lang="fr-FR" sz="1100" dirty="0">
                <a:solidFill>
                  <a:schemeClr val="bg1"/>
                </a:solidFill>
              </a:rPr>
              <a:t>La partie verrouillée de notre code ne s'exécute qu'un </a:t>
            </a:r>
            <a:r>
              <a:rPr lang="fr-FR" sz="1100" b="1" dirty="0">
                <a:solidFill>
                  <a:schemeClr val="bg1"/>
                </a:solidFill>
              </a:rPr>
              <a:t>thread</a:t>
            </a:r>
            <a:r>
              <a:rPr lang="fr-FR" sz="1100" dirty="0">
                <a:solidFill>
                  <a:schemeClr val="bg1"/>
                </a:solidFill>
              </a:rPr>
              <a:t> à la fois.</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D'abord, thread_1 est lancé. Il verrouille le </a:t>
            </a:r>
            <a:r>
              <a:rPr lang="fr-FR" sz="1100" b="1" dirty="0">
                <a:solidFill>
                  <a:schemeClr val="bg1"/>
                </a:solidFill>
              </a:rPr>
              <a:t>lock</a:t>
            </a:r>
            <a:r>
              <a:rPr lang="fr-FR" sz="1100" dirty="0">
                <a:solidFill>
                  <a:schemeClr val="bg1"/>
                </a:solidFill>
              </a:rPr>
              <a:t> et commence à afficher les lettres de son mot ("canard") ;</a:t>
            </a:r>
          </a:p>
          <a:p>
            <a:pPr marL="228600" indent="-228600">
              <a:buFont typeface="+mj-lt"/>
              <a:buAutoNum type="arabicPeriod"/>
            </a:pPr>
            <a:r>
              <a:rPr lang="fr-FR" sz="11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100" dirty="0">
                <a:solidFill>
                  <a:schemeClr val="bg1"/>
                </a:solidFill>
              </a:rPr>
              <a:t>    ... Et ainsi de suite jusqu'à la fin des deux </a:t>
            </a:r>
            <a:r>
              <a:rPr lang="fr-FR" sz="1100" b="1" dirty="0">
                <a:solidFill>
                  <a:schemeClr val="bg1"/>
                </a:solidFill>
              </a:rPr>
              <a:t>threads</a:t>
            </a:r>
            <a:r>
              <a:rPr lang="fr-FR" sz="1100" dirty="0">
                <a:solidFill>
                  <a:schemeClr val="bg1"/>
                </a:solidFill>
              </a:rPr>
              <a:t>.</a:t>
            </a:r>
          </a:p>
          <a:p>
            <a:pPr marL="228600" indent="-228600">
              <a:buFont typeface="+mj-lt"/>
              <a:buAutoNum type="arabicPeriod"/>
            </a:pPr>
            <a:endParaRPr lang="fr-FR" sz="1100" dirty="0">
              <a:solidFill>
                <a:schemeClr val="bg1"/>
              </a:solidFill>
            </a:endParaRPr>
          </a:p>
          <a:p>
            <a:r>
              <a:rPr lang="fr-FR" sz="11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640672"/>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
        <p:nvSpPr>
          <p:cNvPr id="10" name="ZoneTexte 9">
            <a:extLst>
              <a:ext uri="{FF2B5EF4-FFF2-40B4-BE49-F238E27FC236}">
                <a16:creationId xmlns:a16="http://schemas.microsoft.com/office/drawing/2014/main" id="{3963F6DC-3F28-4791-A010-AB399D20FF60}"/>
              </a:ext>
            </a:extLst>
          </p:cNvPr>
          <p:cNvSpPr txBox="1"/>
          <p:nvPr/>
        </p:nvSpPr>
        <p:spPr>
          <a:xfrm>
            <a:off x="209554" y="4944044"/>
            <a:ext cx="11572877" cy="1107996"/>
          </a:xfrm>
          <a:prstGeom prst="rect">
            <a:avLst/>
          </a:prstGeom>
          <a:noFill/>
        </p:spPr>
        <p:txBody>
          <a:bodyPr wrap="square" rtlCol="0">
            <a:spAutoFit/>
          </a:bodyPr>
          <a:lstStyle/>
          <a:p>
            <a:r>
              <a:rPr lang="fr-FR" sz="11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100" dirty="0">
              <a:solidFill>
                <a:schemeClr val="bg1"/>
              </a:solidFill>
            </a:endParaRPr>
          </a:p>
          <a:p>
            <a:r>
              <a:rPr lang="fr-FR" sz="11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1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1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277273"/>
          </a:xfrm>
          <a:prstGeom prst="rect">
            <a:avLst/>
          </a:prstGeom>
          <a:noFill/>
        </p:spPr>
        <p:txBody>
          <a:bodyPr wrap="square" rtlCol="0">
            <a:spAutoFit/>
          </a:bodyPr>
          <a:lstStyle/>
          <a:p>
            <a:r>
              <a:rPr lang="fr-FR" sz="1100" b="1" dirty="0">
                <a:solidFill>
                  <a:schemeClr val="bg1"/>
                </a:solidFill>
              </a:rPr>
              <a:t> En résumé</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277273"/>
          </a:xfrm>
          <a:prstGeom prst="rect">
            <a:avLst/>
          </a:prstGeom>
          <a:noFill/>
        </p:spPr>
        <p:txBody>
          <a:bodyPr wrap="square" rtlCol="0">
            <a:spAutoFit/>
          </a:bodyPr>
          <a:lstStyle/>
          <a:p>
            <a:r>
              <a:rPr lang="fr-FR" sz="1100" b="1" dirty="0"/>
              <a:t>Créez des interfaces graphiques avec Tkinter</a:t>
            </a:r>
          </a:p>
          <a:p>
            <a:endParaRPr lang="fr-FR" sz="1100" dirty="0"/>
          </a:p>
          <a:p>
            <a:r>
              <a:rPr lang="fr-FR" sz="1100" dirty="0"/>
              <a:t>Nous allons maintenant voir comment créer des interfaces graphiques à l'aide d'un module présent par défaut dans Python : </a:t>
            </a:r>
            <a:r>
              <a:rPr lang="fr-FR" sz="1100" b="1" dirty="0"/>
              <a:t>Tkinter</a:t>
            </a:r>
            <a:r>
              <a:rPr lang="fr-FR" sz="1100" dirty="0"/>
              <a:t>.</a:t>
            </a:r>
          </a:p>
          <a:p>
            <a:endParaRPr lang="fr-FR" sz="1100" dirty="0"/>
          </a:p>
          <a:p>
            <a:r>
              <a:rPr lang="fr-FR" sz="1100" dirty="0"/>
              <a:t>Ce module permet de créer des interfaces graphiques en offrant une passerelle entre Python et la bibliothèque </a:t>
            </a:r>
            <a:r>
              <a:rPr lang="fr-FR" sz="1100" b="1" dirty="0"/>
              <a:t>Tk</a:t>
            </a:r>
            <a:r>
              <a:rPr lang="fr-FR" sz="1100" dirty="0"/>
              <a:t>.</a:t>
            </a:r>
          </a:p>
          <a:p>
            <a:endParaRPr lang="fr-FR" sz="1100" dirty="0"/>
          </a:p>
          <a:p>
            <a:r>
              <a:rPr lang="fr-FR" sz="11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446550"/>
          </a:xfrm>
          <a:prstGeom prst="rect">
            <a:avLst/>
          </a:prstGeom>
          <a:noFill/>
        </p:spPr>
        <p:txBody>
          <a:bodyPr wrap="square" rtlCol="0">
            <a:spAutoFit/>
          </a:bodyPr>
          <a:lstStyle/>
          <a:p>
            <a:r>
              <a:rPr lang="fr-FR" sz="1100" b="1" dirty="0"/>
              <a:t>Tkinter (Tk interface)</a:t>
            </a:r>
            <a:r>
              <a:rPr lang="fr-FR" sz="1100" dirty="0"/>
              <a:t> est un module intégré à la bibliothèque standard de Python, bien qu'il ne soit pas maintenu directement par les développeurs de Python. Il offre un moyen de créer des interfaces graphiques via Python.</a:t>
            </a:r>
          </a:p>
          <a:p>
            <a:endParaRPr lang="fr-FR" sz="1100" dirty="0"/>
          </a:p>
          <a:p>
            <a:r>
              <a:rPr lang="fr-FR" sz="1100" b="1" dirty="0"/>
              <a:t>Tkinter</a:t>
            </a:r>
            <a:r>
              <a:rPr lang="fr-FR" sz="1100" dirty="0"/>
              <a:t> est disponible sur Windows et la plupart des systèmes Unix. Les interfaces que vous pourrez développer auront donc toutes les chances d'être portables d'un système à l'autre.</a:t>
            </a:r>
          </a:p>
          <a:p>
            <a:endParaRPr lang="fr-FR" sz="1100" dirty="0"/>
          </a:p>
          <a:p>
            <a:r>
              <a:rPr lang="fr-FR" sz="1100" dirty="0"/>
              <a:t>Notez qu'il existe d'autres bibliothèques pour créer des interfaces graphiques. </a:t>
            </a:r>
            <a:r>
              <a:rPr lang="fr-FR" sz="1100" b="1" dirty="0"/>
              <a:t>Tkinter</a:t>
            </a:r>
            <a:r>
              <a:rPr lang="fr-FR" sz="1100" dirty="0"/>
              <a:t> a l'avantage d'être disponible par défaut, sans nécessiter une installation supplémentaire.</a:t>
            </a:r>
          </a:p>
          <a:p>
            <a:endParaRPr lang="fr-FR" sz="1100" dirty="0"/>
          </a:p>
          <a:p>
            <a:r>
              <a:rPr lang="fr-FR" sz="1100" dirty="0"/>
              <a:t>Pour savoir si vous pouvez utiliser le module </a:t>
            </a:r>
            <a:r>
              <a:rPr lang="fr-FR" sz="1100" b="1" dirty="0"/>
              <a:t>Tkinter</a:t>
            </a:r>
            <a:r>
              <a:rPr lang="fr-FR" sz="11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055508"/>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4" y="3397597"/>
            <a:ext cx="11772891" cy="261610"/>
          </a:xfrm>
          <a:prstGeom prst="rect">
            <a:avLst/>
          </a:prstGeom>
          <a:noFill/>
        </p:spPr>
        <p:txBody>
          <a:bodyPr wrap="square" rtlCol="0">
            <a:spAutoFit/>
          </a:bodyPr>
          <a:lstStyle/>
          <a:p>
            <a:r>
              <a:rPr lang="fr-FR" sz="1100" dirty="0"/>
              <a:t>Si une erreur se produit, vous devrez aller vous renseigner sur </a:t>
            </a:r>
            <a:r>
              <a:rPr lang="fr-FR" sz="1100" dirty="0">
                <a:hlinkClick r:id="rId2"/>
              </a:rPr>
              <a:t>la page du Wiki Python consacrée à Tkinter</a:t>
            </a:r>
            <a:r>
              <a:rPr lang="fr-FR" sz="1100" dirty="0"/>
              <a:t>.</a:t>
            </a:r>
          </a:p>
        </p:txBody>
      </p:sp>
    </p:spTree>
    <p:extLst>
      <p:ext uri="{BB962C8B-B14F-4D97-AF65-F5344CB8AC3E}">
        <p14:creationId xmlns:p14="http://schemas.microsoft.com/office/powerpoint/2010/main" val="2250862714"/>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769441"/>
          </a:xfrm>
          <a:prstGeom prst="rect">
            <a:avLst/>
          </a:prstGeom>
          <a:noFill/>
        </p:spPr>
        <p:txBody>
          <a:bodyPr wrap="square" rtlCol="0">
            <a:spAutoFit/>
          </a:bodyPr>
          <a:lstStyle/>
          <a:p>
            <a:r>
              <a:rPr lang="fr-FR" sz="11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100" dirty="0"/>
          </a:p>
          <a:p>
            <a:r>
              <a:rPr lang="fr-FR" sz="11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76229" y="1711031"/>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76229" y="5226805"/>
            <a:ext cx="11772891" cy="261610"/>
          </a:xfrm>
          <a:prstGeom prst="rect">
            <a:avLst/>
          </a:prstGeom>
          <a:noFill/>
        </p:spPr>
        <p:txBody>
          <a:bodyPr wrap="square" rtlCol="0">
            <a:spAutoFit/>
          </a:bodyPr>
          <a:lstStyle/>
          <a:p>
            <a:r>
              <a:rPr lang="fr-FR" sz="11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76337" y="5579313"/>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3816429"/>
          </a:xfrm>
          <a:prstGeom prst="rect">
            <a:avLst/>
          </a:prstGeom>
          <a:noFill/>
        </p:spPr>
        <p:txBody>
          <a:bodyPr wrap="square" rtlCol="0">
            <a:spAutoFit/>
          </a:bodyPr>
          <a:lstStyle/>
          <a:p>
            <a:r>
              <a:rPr lang="fr-FR" sz="1100" dirty="0"/>
              <a:t>Vous pouvez recopier ce code dans un fichier.py(n'oubliez pas de rajouter la ligne spécifiant l'encodage). Vous pouvez ensuite exécuter votre programme, ce qui affiche une fenêtre (simple, certes, mais une fenêtre tout de même).</a:t>
            </a:r>
          </a:p>
          <a:p>
            <a:endParaRPr lang="fr-FR" sz="1100" dirty="0"/>
          </a:p>
          <a:p>
            <a:r>
              <a:rPr lang="fr-FR" sz="1100" dirty="0"/>
              <a:t>Comme vous pouvez le voir, la fenêtre est tout juste assez grande pour que le message s'affiche.</a:t>
            </a:r>
          </a:p>
          <a:p>
            <a:endParaRPr lang="fr-FR" sz="1100" dirty="0"/>
          </a:p>
          <a:p>
            <a:r>
              <a:rPr lang="fr-FR" sz="1100" dirty="0"/>
              <a:t>Regardons le code d'un peu plus près.</a:t>
            </a:r>
          </a:p>
          <a:p>
            <a:endParaRPr lang="fr-FR" sz="1100" dirty="0"/>
          </a:p>
          <a:p>
            <a:pPr marL="228600" indent="-228600">
              <a:buFont typeface="+mj-lt"/>
              <a:buAutoNum type="arabicPeriod"/>
            </a:pPr>
            <a:r>
              <a:rPr lang="fr-FR" sz="1100" dirty="0"/>
              <a:t>On commence par importer </a:t>
            </a:r>
            <a:r>
              <a:rPr lang="fr-FR" sz="1100" b="1" dirty="0"/>
              <a:t>Tkinter</a:t>
            </a:r>
            <a:r>
              <a:rPr lang="fr-FR" sz="1100" dirty="0"/>
              <a:t>, sans grande surprise.</a:t>
            </a:r>
          </a:p>
          <a:p>
            <a:pPr marL="228600" indent="-228600">
              <a:buFont typeface="+mj-lt"/>
              <a:buAutoNum type="arabicPeriod"/>
            </a:pPr>
            <a:r>
              <a:rPr lang="fr-FR" sz="1100" dirty="0"/>
              <a:t>On crée ensuite un objet de la classe </a:t>
            </a:r>
            <a:r>
              <a:rPr lang="fr-FR" sz="1100" i="1" dirty="0"/>
              <a:t>Tk</a:t>
            </a:r>
            <a:r>
              <a:rPr lang="fr-FR" sz="1100" dirty="0"/>
              <a:t>. La plupart du temps, cet objet sera la fenêtre principale de notre interface.</a:t>
            </a:r>
          </a:p>
          <a:p>
            <a:pPr marL="228600" indent="-228600">
              <a:buFont typeface="+mj-lt"/>
              <a:buAutoNum type="arabicPeriod"/>
            </a:pPr>
            <a:r>
              <a:rPr lang="fr-FR" sz="1100" dirty="0"/>
              <a:t>On crée un </a:t>
            </a:r>
            <a:r>
              <a:rPr lang="fr-FR" sz="1100" i="1" dirty="0"/>
              <a:t>Label</a:t>
            </a:r>
            <a:r>
              <a:rPr lang="fr-FR" sz="1100" dirty="0"/>
              <a:t>, c'est-à-dire un objet graphique affichant du texte</a:t>
            </a:r>
          </a:p>
          <a:p>
            <a:pPr marL="228600" indent="-228600">
              <a:buFont typeface="+mj-lt"/>
              <a:buAutoNum type="arabicPeriod"/>
            </a:pPr>
            <a:r>
              <a:rPr lang="fr-FR" sz="1100" dirty="0"/>
              <a:t>On appelle la méthode </a:t>
            </a:r>
            <a:r>
              <a:rPr lang="fr-FR" sz="1100" b="1" dirty="0"/>
              <a:t>pack</a:t>
            </a:r>
            <a:r>
              <a:rPr lang="fr-FR" sz="1100" dirty="0"/>
              <a:t> de notre </a:t>
            </a:r>
            <a:r>
              <a:rPr lang="fr-FR" sz="1100" b="1" dirty="0"/>
              <a:t>Label</a:t>
            </a:r>
            <a:r>
              <a:rPr lang="fr-FR" sz="1100" dirty="0"/>
              <a:t>. Cette méthode permet de positionner l'objet dans notre fenêtre (et, par conséquent, de l'afficher).</a:t>
            </a:r>
          </a:p>
          <a:p>
            <a:pPr marL="228600" indent="-228600">
              <a:buFont typeface="+mj-lt"/>
              <a:buAutoNum type="arabicPeriod"/>
            </a:pPr>
            <a:r>
              <a:rPr lang="fr-FR" sz="1100" dirty="0"/>
              <a:t>Enfin, on appelle la méthode </a:t>
            </a:r>
            <a:r>
              <a:rPr lang="fr-FR" sz="1100" b="1" dirty="0"/>
              <a:t>mainloop</a:t>
            </a:r>
            <a:r>
              <a:rPr lang="fr-FR" sz="1100" dirty="0"/>
              <a:t> de notre fenêtre racine. Cette méthode ne retourne que lorsqu'on ferme la fenêtre.</a:t>
            </a:r>
          </a:p>
          <a:p>
            <a:endParaRPr lang="fr-FR" sz="1100" dirty="0"/>
          </a:p>
          <a:p>
            <a:r>
              <a:rPr lang="fr-FR" sz="1100" dirty="0"/>
              <a:t>Quelques petites précisions :</a:t>
            </a:r>
          </a:p>
          <a:p>
            <a:endParaRPr lang="fr-FR" sz="1100" dirty="0"/>
          </a:p>
          <a:p>
            <a:pPr marL="171450" indent="-171450">
              <a:buFont typeface="Arial" panose="020B0604020202020204" pitchFamily="34" charset="0"/>
              <a:buChar char="•"/>
            </a:pPr>
            <a:r>
              <a:rPr lang="fr-FR" sz="1100" dirty="0"/>
              <a:t>    Nos objets graphiques (boutons, champs de texte, cases à cocher, barres de progression…) sont appelés des </a:t>
            </a:r>
            <a:r>
              <a:rPr lang="fr-FR" sz="1100" b="1" dirty="0"/>
              <a:t>widgets</a:t>
            </a:r>
            <a:r>
              <a:rPr lang="fr-FR" sz="1100" dirty="0"/>
              <a:t>.</a:t>
            </a:r>
          </a:p>
          <a:p>
            <a:pPr marL="171450" indent="-171450">
              <a:buFont typeface="Arial" panose="020B0604020202020204" pitchFamily="34" charset="0"/>
              <a:buChar char="•"/>
            </a:pPr>
            <a:r>
              <a:rPr lang="fr-FR" sz="1100" dirty="0"/>
              <a:t>    On peut préciser plusieurs options lors de la construction de nos </a:t>
            </a:r>
            <a:r>
              <a:rPr lang="fr-FR" sz="1100" b="1" dirty="0"/>
              <a:t>widgets</a:t>
            </a:r>
            <a:r>
              <a:rPr lang="fr-FR" sz="1100" dirty="0"/>
              <a:t>. Ici, on définit l'option </a:t>
            </a:r>
            <a:r>
              <a:rPr lang="fr-FR" sz="1100" b="1" dirty="0"/>
              <a:t>text</a:t>
            </a:r>
            <a:r>
              <a:rPr lang="fr-FR" sz="1100" dirty="0"/>
              <a:t> de notre </a:t>
            </a:r>
            <a:r>
              <a:rPr lang="fr-FR" sz="1100" b="1" dirty="0"/>
              <a:t>Label</a:t>
            </a:r>
            <a:r>
              <a:rPr lang="fr-FR" sz="1100" dirty="0"/>
              <a:t> à "Salut les Zér0s !".</a:t>
            </a:r>
          </a:p>
          <a:p>
            <a:endParaRPr lang="fr-FR" sz="1100" dirty="0"/>
          </a:p>
          <a:p>
            <a:r>
              <a:rPr lang="fr-FR" sz="1100" dirty="0"/>
              <a:t>Il existe d'autres options communes à la plupart des widgets (la couleur de fond </a:t>
            </a:r>
            <a:r>
              <a:rPr lang="fr-FR" sz="1100" b="1" dirty="0"/>
              <a:t>bg</a:t>
            </a:r>
            <a:r>
              <a:rPr lang="fr-FR" sz="1100" dirty="0"/>
              <a:t>, la couleur du widget </a:t>
            </a:r>
            <a:r>
              <a:rPr lang="fr-FR" sz="1100" b="1" dirty="0"/>
              <a:t>fg</a:t>
            </a:r>
            <a:r>
              <a:rPr lang="fr-FR" sz="1100" dirty="0"/>
              <a:t>, etc.) et d'autres plus spécifiques à un certain type de widget. Le </a:t>
            </a:r>
            <a:r>
              <a:rPr lang="fr-FR" sz="1100" b="1" dirty="0"/>
              <a:t>Label</a:t>
            </a:r>
            <a:r>
              <a:rPr lang="fr-FR" sz="1100" dirty="0"/>
              <a:t> par exemple possède l'option </a:t>
            </a:r>
            <a:r>
              <a:rPr lang="fr-FR" sz="1100" b="1" dirty="0"/>
              <a:t>text</a:t>
            </a:r>
            <a:r>
              <a:rPr lang="fr-FR" sz="1100" dirty="0"/>
              <a:t> représentant le texte affiché par le </a:t>
            </a:r>
            <a:r>
              <a:rPr lang="fr-FR" sz="1100" b="1" dirty="0"/>
              <a:t>Label</a:t>
            </a:r>
            <a:r>
              <a:rPr lang="fr-FR" sz="1100" dirty="0"/>
              <a:t>.</a:t>
            </a:r>
          </a:p>
          <a:p>
            <a:endParaRPr lang="fr-FR" sz="1100" dirty="0"/>
          </a:p>
          <a:p>
            <a:r>
              <a:rPr lang="fr-FR" sz="11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342904" y="4869290"/>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09554" y="5916410"/>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769441"/>
          </a:xfrm>
          <a:prstGeom prst="rect">
            <a:avLst/>
          </a:prstGeom>
          <a:noFill/>
        </p:spPr>
        <p:txBody>
          <a:bodyPr wrap="square" rtlCol="0">
            <a:spAutoFit/>
          </a:bodyPr>
          <a:lstStyle/>
          <a:p>
            <a:r>
              <a:rPr lang="fr-FR" sz="1100" b="1" dirty="0"/>
              <a:t>Tkinter</a:t>
            </a:r>
            <a:r>
              <a:rPr lang="fr-FR" sz="1100" dirty="0"/>
              <a:t> définit un grand nombre de widgets pouvant être utilisés dans notre fenêtre. Nous allons en voir ici quelques-uns.</a:t>
            </a:r>
            <a:endParaRPr lang="fr-FR" sz="1100" b="1" dirty="0"/>
          </a:p>
          <a:p>
            <a:r>
              <a:rPr lang="fr-FR" sz="1100" b="1" dirty="0"/>
              <a:t>Les widgets les plus communs</a:t>
            </a:r>
          </a:p>
          <a:p>
            <a:r>
              <a:rPr lang="fr-FR" sz="1100" b="1" dirty="0"/>
              <a:t>Les labels</a:t>
            </a:r>
            <a:endParaRPr lang="fr-FR" sz="1100" dirty="0"/>
          </a:p>
          <a:p>
            <a:r>
              <a:rPr lang="fr-FR" sz="11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14707"/>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09554" y="4842522"/>
            <a:ext cx="11772891" cy="1277273"/>
          </a:xfrm>
          <a:prstGeom prst="rect">
            <a:avLst/>
          </a:prstGeom>
          <a:noFill/>
        </p:spPr>
        <p:txBody>
          <a:bodyPr wrap="square" rtlCol="0">
            <a:spAutoFit/>
          </a:bodyPr>
          <a:lstStyle/>
          <a:p>
            <a:r>
              <a:rPr lang="fr-FR" sz="1100" dirty="0"/>
              <a:t>J'imagine que vous vous posez des questions sur le dernier paramètre passé à notre constructeur de Button. Il s'agit de l'action liée à un clic sur le bouton. Ici, c'est la méthode </a:t>
            </a:r>
            <a:r>
              <a:rPr lang="fr-FR" sz="1100" dirty="0" err="1"/>
              <a:t>quit</a:t>
            </a:r>
            <a:r>
              <a:rPr lang="fr-FR" sz="1100" dirty="0"/>
              <a:t> de notre fenêtre racine qui est appelée.</a:t>
            </a:r>
          </a:p>
          <a:p>
            <a:endParaRPr lang="fr-FR" sz="1100" dirty="0"/>
          </a:p>
          <a:p>
            <a:r>
              <a:rPr lang="fr-FR" sz="1100" dirty="0"/>
              <a:t>Ainsi, quand vous cliquez sur le bouton Quitter, la fenêtre se ferme. Nous verrons plus tard comment créer nos propres commandes.</a:t>
            </a:r>
          </a:p>
          <a:p>
            <a:endParaRPr lang="fr-FR" sz="1100" dirty="0"/>
          </a:p>
          <a:p>
            <a:r>
              <a:rPr lang="fr-FR" sz="11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596579"/>
            <a:ext cx="11772891" cy="1615827"/>
          </a:xfrm>
          <a:prstGeom prst="rect">
            <a:avLst/>
          </a:prstGeom>
          <a:noFill/>
        </p:spPr>
        <p:txBody>
          <a:bodyPr wrap="square" rtlCol="0">
            <a:spAutoFit/>
          </a:bodyPr>
          <a:lstStyle/>
          <a:p>
            <a:r>
              <a:rPr lang="fr-FR" sz="1100" dirty="0"/>
              <a:t>N'oubliez pas que, pour qu'un widget apparaisse, il faut :</a:t>
            </a:r>
          </a:p>
          <a:p>
            <a:pPr marL="628650" lvl="1" indent="-171450">
              <a:buFont typeface="Arial" panose="020B0604020202020204" pitchFamily="34" charset="0"/>
              <a:buChar char="•"/>
            </a:pPr>
            <a:r>
              <a:rPr lang="fr-FR" sz="1100" dirty="0"/>
              <a:t>qu'il prenne, en premier paramètre du constructeur, la fenêtre principale ;</a:t>
            </a:r>
          </a:p>
          <a:p>
            <a:pPr marL="628650" lvl="1" indent="-171450">
              <a:buFont typeface="Arial" panose="020B0604020202020204" pitchFamily="34" charset="0"/>
              <a:buChar char="•"/>
            </a:pPr>
            <a:r>
              <a:rPr lang="fr-FR" sz="1100" dirty="0"/>
              <a:t>qu'il fasse appel à la méthode pack.	</a:t>
            </a:r>
          </a:p>
          <a:p>
            <a:endParaRPr lang="fr-FR" sz="1100" dirty="0"/>
          </a:p>
          <a:p>
            <a:r>
              <a:rPr lang="fr-FR" sz="1100" dirty="0"/>
              <a:t>La méthode </a:t>
            </a:r>
            <a:r>
              <a:rPr lang="fr-FR" sz="1100" b="1" dirty="0"/>
              <a:t>pack</a:t>
            </a:r>
            <a:r>
              <a:rPr lang="fr-FR" sz="1100" dirty="0"/>
              <a:t> permet de positionner un objet dans une fenêtre ou dans un cadre, nous verrons plus loin quelques-uns de ses paramètres optionnels.</a:t>
            </a:r>
          </a:p>
          <a:p>
            <a:endParaRPr lang="fr-FR" sz="1100" b="1" dirty="0"/>
          </a:p>
          <a:p>
            <a:r>
              <a:rPr lang="fr-FR" sz="1100" b="1" dirty="0"/>
              <a:t>Les boutons</a:t>
            </a:r>
          </a:p>
          <a:p>
            <a:endParaRPr lang="fr-FR" sz="1100" dirty="0"/>
          </a:p>
          <a:p>
            <a:r>
              <a:rPr lang="fr-FR" sz="11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3" y="4280132"/>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769441"/>
          </a:xfrm>
          <a:prstGeom prst="rect">
            <a:avLst/>
          </a:prstGeom>
          <a:noFill/>
        </p:spPr>
        <p:txBody>
          <a:bodyPr wrap="square" rtlCol="0">
            <a:spAutoFit/>
          </a:bodyPr>
          <a:lstStyle/>
          <a:p>
            <a:r>
              <a:rPr lang="fr-FR" sz="1100" b="1" dirty="0"/>
              <a:t>Une ligne de saisie</a:t>
            </a:r>
          </a:p>
          <a:p>
            <a:endParaRPr lang="fr-FR" sz="1100" b="1" dirty="0"/>
          </a:p>
          <a:p>
            <a:r>
              <a:rPr lang="fr-FR" sz="1100" dirty="0"/>
              <a:t>Le widget que nous allons voir à présent est une zone de texte dans lequel l'utilisateur peut écrire. En fait de zone, il s'agit d'une ligne simple.</a:t>
            </a:r>
          </a:p>
          <a:p>
            <a:r>
              <a:rPr lang="fr-FR" sz="11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14707"/>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2776283"/>
            <a:ext cx="11772891" cy="2462213"/>
          </a:xfrm>
          <a:prstGeom prst="rect">
            <a:avLst/>
          </a:prstGeom>
          <a:noFill/>
        </p:spPr>
        <p:txBody>
          <a:bodyPr wrap="square" rtlCol="0">
            <a:spAutoFit/>
          </a:bodyPr>
          <a:lstStyle/>
          <a:p>
            <a:r>
              <a:rPr lang="fr-FR" sz="11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100" dirty="0"/>
          </a:p>
          <a:p>
            <a:r>
              <a:rPr lang="fr-FR" sz="1100" dirty="0"/>
              <a:t>Pour en savoir plus, je vous renvoie à la méthode trace de la variable.</a:t>
            </a:r>
          </a:p>
          <a:p>
            <a:endParaRPr lang="fr-FR" sz="1100" dirty="0"/>
          </a:p>
          <a:p>
            <a:r>
              <a:rPr lang="fr-FR" sz="11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100" dirty="0"/>
          </a:p>
          <a:p>
            <a:r>
              <a:rPr lang="fr-FR" sz="1100" dirty="0"/>
              <a:t>Notez qu'il existe également le widget Text qui représente un champ de texte à plusieurs lignes.</a:t>
            </a:r>
          </a:p>
          <a:p>
            <a:r>
              <a:rPr lang="fr-FR" sz="1100" dirty="0"/>
              <a:t>Les cases à cocher</a:t>
            </a:r>
          </a:p>
          <a:p>
            <a:endParaRPr lang="fr-FR" sz="1100" dirty="0"/>
          </a:p>
          <a:p>
            <a:r>
              <a:rPr lang="fr-FR" sz="1100" dirty="0"/>
              <a:t>Les cases à cocher sont définies dans la classe Checkbutton. Là encore, on utilise une variable pour surveiller la sélection de la case.</a:t>
            </a:r>
          </a:p>
          <a:p>
            <a:endParaRPr lang="fr-FR" sz="1100" dirty="0"/>
          </a:p>
          <a:p>
            <a:r>
              <a:rPr lang="fr-FR" sz="1100" dirty="0"/>
              <a:t>Pour surveiller l'état d'une case à cocher (qui peut être soit active soit inactive), on préférera créer une variable de type IntVar plutôt que StringVar, bien que ce ne soit pas une obligation.</a:t>
            </a:r>
            <a:endParaRPr lang="fr-FR" sz="1100" dirty="0">
              <a:highlight>
                <a:srgbClr val="C0C0C0"/>
              </a:highlight>
            </a:endParaRPr>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5338254"/>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6012021"/>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6362394"/>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22957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2462213"/>
          </a:xfrm>
          <a:prstGeom prst="rect">
            <a:avLst/>
          </a:prstGeom>
          <a:noFill/>
        </p:spPr>
        <p:txBody>
          <a:bodyPr wrap="square" rtlCol="0">
            <a:spAutoFit/>
          </a:bodyPr>
          <a:lstStyle/>
          <a:p>
            <a:r>
              <a:rPr lang="fr-FR" sz="1100" dirty="0"/>
              <a:t>Si la case est cochée, la valeur renvoyée par la variable sera1. Si elle n'est pas cochée, ce sera0.</a:t>
            </a:r>
          </a:p>
          <a:p>
            <a:endParaRPr lang="fr-FR" sz="1100" dirty="0"/>
          </a:p>
          <a:p>
            <a:r>
              <a:rPr lang="fr-FR" sz="1100" dirty="0"/>
              <a:t>Notez qu'à l'instar d'un bouton, vous pouvez lier la case à cocher à une commande qui sera appelée quand son état change.</a:t>
            </a:r>
          </a:p>
          <a:p>
            <a:endParaRPr lang="fr-FR" sz="1100" b="1" dirty="0"/>
          </a:p>
          <a:p>
            <a:r>
              <a:rPr lang="fr-FR" sz="1100" b="1" dirty="0"/>
              <a:t>Les boutons radio</a:t>
            </a:r>
          </a:p>
          <a:p>
            <a:endParaRPr lang="fr-FR" sz="1100" b="1" dirty="0"/>
          </a:p>
          <a:p>
            <a:r>
              <a:rPr lang="fr-FR" sz="11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100" dirty="0"/>
          </a:p>
          <a:p>
            <a:r>
              <a:rPr lang="fr-FR" sz="1100" dirty="0"/>
              <a:t>Ce type de bouton est donc surtout utile dans le cadre d'un regroupement.</a:t>
            </a:r>
          </a:p>
          <a:p>
            <a:endParaRPr lang="fr-FR" sz="1100" dirty="0"/>
          </a:p>
          <a:p>
            <a:r>
              <a:rPr lang="fr-FR" sz="1100" dirty="0"/>
              <a:t>Pour créer un groupe de boutons, il faut simplement qu'ils soient tous associés à la même variable (là encore, une variable </a:t>
            </a:r>
            <a:r>
              <a:rPr lang="fr-FR" sz="1100" b="1" dirty="0"/>
              <a:t>Tkinter</a:t>
            </a:r>
            <a:r>
              <a:rPr lang="fr-FR" sz="1100" dirty="0"/>
              <a:t>). La variable peut posséder le type que vous voulez.</a:t>
            </a:r>
          </a:p>
          <a:p>
            <a:endParaRPr lang="fr-FR" sz="1100" dirty="0"/>
          </a:p>
          <a:p>
            <a:r>
              <a:rPr lang="fr-FR" sz="1100" dirty="0"/>
              <a:t>Quand l'utilisateur change le bouton sélectionné, la valeur de la variable change également en fonction de l'option </a:t>
            </a:r>
            <a:r>
              <a:rPr lang="fr-FR" sz="1100" b="1" dirty="0"/>
              <a:t>value</a:t>
            </a:r>
            <a:r>
              <a:rPr lang="fr-FR" sz="11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61610"/>
          </a:xfrm>
          <a:prstGeom prst="rect">
            <a:avLst/>
          </a:prstGeom>
          <a:noFill/>
        </p:spPr>
        <p:txBody>
          <a:bodyPr wrap="square" rtlCol="0">
            <a:spAutoFit/>
          </a:bodyPr>
          <a:lstStyle/>
          <a:p>
            <a:r>
              <a:rPr lang="fr-FR" sz="11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874437"/>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107996"/>
          </a:xfrm>
          <a:prstGeom prst="rect">
            <a:avLst/>
          </a:prstGeom>
          <a:noFill/>
        </p:spPr>
        <p:txBody>
          <a:bodyPr wrap="square" rtlCol="0">
            <a:spAutoFit/>
          </a:bodyPr>
          <a:lstStyle/>
          <a:p>
            <a:r>
              <a:rPr lang="fr-FR" sz="1100" b="1" dirty="0"/>
              <a:t>Les listes déroulantes</a:t>
            </a:r>
          </a:p>
          <a:p>
            <a:endParaRPr lang="fr-FR" sz="1100" dirty="0"/>
          </a:p>
          <a:p>
            <a:r>
              <a:rPr lang="fr-FR" sz="11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100" dirty="0"/>
          </a:p>
          <a:p>
            <a:r>
              <a:rPr lang="fr-FR" sz="11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25817"/>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662114"/>
            <a:ext cx="11772891" cy="1277273"/>
          </a:xfrm>
          <a:prstGeom prst="rect">
            <a:avLst/>
          </a:prstGeom>
          <a:noFill/>
        </p:spPr>
        <p:txBody>
          <a:bodyPr wrap="square" rtlCol="0">
            <a:spAutoFit/>
          </a:bodyPr>
          <a:lstStyle/>
          <a:p>
            <a:r>
              <a:rPr lang="fr-FR" sz="1100" dirty="0"/>
              <a:t>On insère ensuite des éléments. La méthode insert prend deux paramètres :</a:t>
            </a:r>
          </a:p>
          <a:p>
            <a:endParaRPr lang="fr-FR" sz="1100" dirty="0"/>
          </a:p>
          <a:p>
            <a:r>
              <a:rPr lang="fr-FR" sz="1100" dirty="0"/>
              <a:t>    la position à laquelle insérer l'élément ;</a:t>
            </a:r>
          </a:p>
          <a:p>
            <a:endParaRPr lang="fr-FR" sz="1100" dirty="0"/>
          </a:p>
          <a:p>
            <a:r>
              <a:rPr lang="fr-FR" sz="1100" dirty="0"/>
              <a:t>    l'élément même, sous la forme d'une chaîne de caractères.</a:t>
            </a:r>
          </a:p>
          <a:p>
            <a:endParaRPr lang="fr-FR" sz="1100" dirty="0"/>
          </a:p>
          <a:p>
            <a:r>
              <a:rPr lang="fr-FR" sz="1100" dirty="0"/>
              <a:t>Si vous voulez insérer des éléments à la fin de la liste, utilisez la constante END définie par </a:t>
            </a:r>
            <a:r>
              <a:rPr lang="fr-FR" sz="1100" b="1" dirty="0"/>
              <a:t>Tkinter</a:t>
            </a:r>
            <a:r>
              <a:rPr lang="fr-FR" sz="11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00020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744085"/>
            <a:ext cx="11772891" cy="1446550"/>
          </a:xfrm>
          <a:prstGeom prst="rect">
            <a:avLst/>
          </a:prstGeom>
          <a:noFill/>
        </p:spPr>
        <p:txBody>
          <a:bodyPr wrap="square" rtlCol="0">
            <a:spAutoFit/>
          </a:bodyPr>
          <a:lstStyle/>
          <a:p>
            <a:r>
              <a:rPr lang="fr-FR" sz="1100" dirty="0"/>
              <a:t>Pour accéder à la sélection, utilisez la méthode </a:t>
            </a:r>
            <a:r>
              <a:rPr lang="fr-FR" sz="1100" i="1" dirty="0"/>
              <a:t>curselection</a:t>
            </a:r>
            <a:r>
              <a:rPr lang="fr-FR" sz="1100" dirty="0"/>
              <a:t> de la liste. Elle renvoie un tuple de chaînes de caractères, chacune étant la position de l'élément sélectionné.</a:t>
            </a:r>
          </a:p>
          <a:p>
            <a:endParaRPr lang="fr-FR" sz="1100" dirty="0"/>
          </a:p>
          <a:p>
            <a:r>
              <a:rPr lang="fr-FR" sz="1100" dirty="0"/>
              <a:t>Par exemple, si </a:t>
            </a:r>
            <a:r>
              <a:rPr lang="fr-FR" sz="1100" i="1" dirty="0" err="1"/>
              <a:t>liste.curselection</a:t>
            </a:r>
            <a:r>
              <a:rPr lang="fr-FR" sz="1100" i="1" dirty="0"/>
              <a:t>() </a:t>
            </a:r>
            <a:r>
              <a:rPr lang="fr-FR" sz="1100" dirty="0"/>
              <a:t>renvoie('2',), c'est le troisième élément de la liste qui est sélectionné (</a:t>
            </a:r>
            <a:r>
              <a:rPr lang="fr-FR" sz="1100" i="1" dirty="0"/>
              <a:t>Ciseau</a:t>
            </a:r>
            <a:r>
              <a:rPr lang="fr-FR" sz="1100" dirty="0"/>
              <a:t> en l'occurrence).</a:t>
            </a:r>
          </a:p>
          <a:p>
            <a:endParaRPr lang="fr-FR" sz="1100" b="1" dirty="0"/>
          </a:p>
          <a:p>
            <a:r>
              <a:rPr lang="fr-FR" sz="1100" b="1" dirty="0"/>
              <a:t> Organiser ses widgets dans la fenêtre</a:t>
            </a:r>
          </a:p>
          <a:p>
            <a:endParaRPr lang="fr-FR" sz="1100" dirty="0"/>
          </a:p>
          <a:p>
            <a:r>
              <a:rPr lang="fr-FR" sz="1100" dirty="0"/>
              <a:t>Il existe plusieurs widgets qui peuvent contenir d'autres widgets. L'un d'entre eux se nomme </a:t>
            </a:r>
            <a:r>
              <a:rPr lang="fr-FR" sz="1100" b="1" dirty="0"/>
              <a:t>Frame</a:t>
            </a:r>
            <a:r>
              <a:rPr lang="fr-FR" sz="1100" dirty="0"/>
              <a:t>. C'est un cadre rectangulaire dans lequel vous pouvez placer vos widgets... ainsi que d'autres objets </a:t>
            </a:r>
            <a:r>
              <a:rPr lang="fr-FR" sz="1100" b="1" dirty="0"/>
              <a:t>Frame</a:t>
            </a:r>
            <a:r>
              <a:rPr lang="fr-FR" sz="11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250016"/>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592894"/>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3" y="2612881"/>
            <a:ext cx="11772891" cy="3647152"/>
          </a:xfrm>
          <a:prstGeom prst="rect">
            <a:avLst/>
          </a:prstGeom>
          <a:noFill/>
        </p:spPr>
        <p:txBody>
          <a:bodyPr wrap="square" rtlCol="0">
            <a:spAutoFit/>
          </a:bodyPr>
          <a:lstStyle/>
          <a:p>
            <a:r>
              <a:rPr lang="fr-FR" sz="1100" dirty="0"/>
              <a:t>Comme vous le voyez, nous avons passé plusieurs arguments nommés à notre méthode </a:t>
            </a:r>
            <a:r>
              <a:rPr lang="fr-FR" sz="1100" i="1" dirty="0"/>
              <a:t>pack</a:t>
            </a:r>
            <a:r>
              <a:rPr lang="fr-FR" sz="1100" dirty="0"/>
              <a:t>. Cette méthode, je vous l'ai dit, sert à placer nos widgets dans la fenêtre (ici, dans le cadre).</a:t>
            </a:r>
          </a:p>
          <a:p>
            <a:endParaRPr lang="fr-FR" sz="1100" dirty="0"/>
          </a:p>
          <a:p>
            <a:r>
              <a:rPr lang="fr-FR" sz="1100" dirty="0"/>
              <a:t>En précisant </a:t>
            </a:r>
            <a:r>
              <a:rPr lang="fr-FR" sz="1100" i="1" dirty="0"/>
              <a:t>side="top"</a:t>
            </a:r>
            <a:r>
              <a:rPr lang="fr-FR" sz="1100" dirty="0"/>
              <a:t>, on demande à ce que le widget soit placé en haut de son parent (ici, notre cadre).</a:t>
            </a:r>
          </a:p>
          <a:p>
            <a:endParaRPr lang="fr-FR" sz="1100" dirty="0"/>
          </a:p>
          <a:p>
            <a:r>
              <a:rPr lang="fr-FR" sz="1100" dirty="0"/>
              <a:t>Il existe aussi l'argument nommé </a:t>
            </a:r>
            <a:r>
              <a:rPr lang="fr-FR" sz="1100" i="1" dirty="0"/>
              <a:t>fill</a:t>
            </a:r>
            <a:r>
              <a:rPr lang="fr-FR" sz="1100" dirty="0"/>
              <a:t> qui permet au widget de remplir le widget parent, soit en largeur si la valeur est </a:t>
            </a:r>
            <a:r>
              <a:rPr lang="fr-FR" sz="1100" i="1" dirty="0"/>
              <a:t>X</a:t>
            </a:r>
            <a:r>
              <a:rPr lang="fr-FR" sz="1100" dirty="0"/>
              <a:t>, soit en hauteur si la valeur est </a:t>
            </a:r>
            <a:r>
              <a:rPr lang="fr-FR" sz="1100" i="1" dirty="0"/>
              <a:t>Y</a:t>
            </a:r>
            <a:r>
              <a:rPr lang="fr-FR" sz="1100" dirty="0"/>
              <a:t>, soit en largeur et hauteur si la valeur est </a:t>
            </a:r>
            <a:r>
              <a:rPr lang="fr-FR" sz="1100" i="1" dirty="0"/>
              <a:t>BOTH</a:t>
            </a:r>
            <a:r>
              <a:rPr lang="fr-FR" sz="1100" dirty="0"/>
              <a:t>.</a:t>
            </a:r>
          </a:p>
          <a:p>
            <a:endParaRPr lang="fr-FR" sz="1100" dirty="0"/>
          </a:p>
          <a:p>
            <a:r>
              <a:rPr lang="fr-FR" sz="1100" dirty="0"/>
              <a:t>D'autres arguments nommés existent, bien entendu. Si vous voulez une liste exhaustive, rendez-vous </a:t>
            </a:r>
            <a:r>
              <a:rPr lang="fr-FR" sz="1100" dirty="0">
                <a:hlinkClick r:id="rId2"/>
              </a:rPr>
              <a:t>sur le chapitre consacré à Tkinter dans la documentation officielle de Python</a:t>
            </a:r>
            <a:r>
              <a:rPr lang="fr-FR" sz="1100" dirty="0"/>
              <a:t>.</a:t>
            </a:r>
          </a:p>
          <a:p>
            <a:endParaRPr lang="fr-FR" sz="1100" dirty="0"/>
          </a:p>
          <a:p>
            <a:r>
              <a:rPr lang="fr-FR" sz="1100" dirty="0"/>
              <a:t>Une partie est consacrée au </a:t>
            </a:r>
            <a:r>
              <a:rPr lang="fr-FR" sz="1100" b="1" dirty="0"/>
              <a:t>packer</a:t>
            </a:r>
            <a:r>
              <a:rPr lang="fr-FR" sz="1100" dirty="0"/>
              <a:t> et à la méthode </a:t>
            </a:r>
            <a:r>
              <a:rPr lang="fr-FR" sz="1100" i="1" dirty="0"/>
              <a:t>pack</a:t>
            </a:r>
            <a:r>
              <a:rPr lang="fr-FR" sz="1100" dirty="0"/>
              <a:t>.</a:t>
            </a:r>
          </a:p>
          <a:p>
            <a:endParaRPr lang="fr-FR" sz="1100" dirty="0"/>
          </a:p>
          <a:p>
            <a:r>
              <a:rPr lang="fr-FR" sz="1100" dirty="0"/>
              <a:t>Notez qu'il existe aussi le widget </a:t>
            </a:r>
            <a:r>
              <a:rPr lang="fr-FR" sz="1100" i="1" dirty="0"/>
              <a:t>Label frame</a:t>
            </a:r>
            <a:r>
              <a:rPr lang="fr-FR" sz="1100" dirty="0"/>
              <a:t>, un cadre avec un titre, ce qui nous évite d'avoir à placer un label en haut du cadre. Il se construit comme un </a:t>
            </a:r>
            <a:r>
              <a:rPr lang="fr-FR" sz="1100" i="1" dirty="0"/>
              <a:t>Frame</a:t>
            </a:r>
            <a:r>
              <a:rPr lang="fr-FR" sz="1100" dirty="0"/>
              <a:t> mais peut prendre en argument, à la construction, le texte représentant le titre : </a:t>
            </a:r>
            <a:r>
              <a:rPr lang="fr-FR" sz="1100" i="1" dirty="0"/>
              <a:t>cadre = </a:t>
            </a:r>
            <a:r>
              <a:rPr lang="fr-FR" sz="1100" i="1" dirty="0" err="1"/>
              <a:t>Labelframe</a:t>
            </a:r>
            <a:r>
              <a:rPr lang="fr-FR" sz="1100" i="1" dirty="0"/>
              <a:t>(..., text="Titre du cadre")</a:t>
            </a:r>
          </a:p>
          <a:p>
            <a:endParaRPr lang="fr-FR" sz="1100" dirty="0"/>
          </a:p>
          <a:p>
            <a:r>
              <a:rPr lang="fr-FR" sz="1100" b="1" dirty="0"/>
              <a:t>Bien d'autres widgets</a:t>
            </a:r>
          </a:p>
          <a:p>
            <a:endParaRPr lang="fr-FR" sz="1100" dirty="0"/>
          </a:p>
          <a:p>
            <a:r>
              <a:rPr lang="fr-FR" sz="1100" dirty="0"/>
              <a:t>Vous devez vous en douter, ceci n'est qu'une approche très sommaire de quelques widgets de </a:t>
            </a:r>
            <a:r>
              <a:rPr lang="fr-FR" sz="1100" b="1" dirty="0"/>
              <a:t>Tkinter</a:t>
            </a:r>
            <a:r>
              <a:rPr lang="fr-FR" sz="1100" dirty="0"/>
              <a:t>. Il en existe de nombreux autres et ceux que nous avons vus ont bien d'autres options.</a:t>
            </a:r>
          </a:p>
          <a:p>
            <a:endParaRPr lang="fr-FR" sz="1100" dirty="0"/>
          </a:p>
          <a:p>
            <a:r>
              <a:rPr lang="fr-FR" sz="1100" dirty="0"/>
              <a:t>Il est notamment possible de créer une barre de menus avec ses menus imbriqués, d'afficher des images, des </a:t>
            </a:r>
            <a:r>
              <a:rPr lang="fr-FR" sz="1100" b="1" dirty="0" err="1"/>
              <a:t>canvas</a:t>
            </a:r>
            <a:r>
              <a:rPr lang="fr-FR" sz="1100" dirty="0"/>
              <a:t> dans lequel vous pouvez dessiner pour personnaliser votre fenêtre... bref, il vous reste bien des choses à voir, même si ce chapitre ne peut pas couvrir tous ces widgets et options.</a:t>
            </a:r>
          </a:p>
          <a:p>
            <a:endParaRPr lang="fr-FR" sz="1100" dirty="0"/>
          </a:p>
          <a:p>
            <a:r>
              <a:rPr lang="fr-FR" sz="11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202391"/>
            <a:ext cx="11772891" cy="261610"/>
          </a:xfrm>
          <a:prstGeom prst="rect">
            <a:avLst/>
          </a:prstGeom>
          <a:noFill/>
        </p:spPr>
        <p:txBody>
          <a:bodyPr wrap="square" rtlCol="0">
            <a:spAutoFit/>
          </a:bodyPr>
          <a:lstStyle/>
          <a:p>
            <a:r>
              <a:rPr lang="fr-FR" sz="11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507169"/>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1869158"/>
            <a:ext cx="11772891" cy="1785104"/>
          </a:xfrm>
          <a:prstGeom prst="rect">
            <a:avLst/>
          </a:prstGeom>
          <a:noFill/>
        </p:spPr>
        <p:txBody>
          <a:bodyPr wrap="square" rtlCol="0">
            <a:spAutoFit/>
          </a:bodyPr>
          <a:lstStyle/>
          <a:p>
            <a:r>
              <a:rPr lang="fr-FR" sz="1100" dirty="0"/>
              <a:t>C'est le dernier argument qui est important ici. Il a pour nom </a:t>
            </a:r>
            <a:r>
              <a:rPr lang="fr-FR" sz="1100" i="1" dirty="0"/>
              <a:t>command</a:t>
            </a:r>
            <a:r>
              <a:rPr lang="fr-FR" sz="1100" dirty="0"/>
              <a:t> et a pour valeur la méthode </a:t>
            </a:r>
            <a:r>
              <a:rPr lang="fr-FR" sz="1100" i="1" dirty="0" err="1"/>
              <a:t>quit</a:t>
            </a:r>
            <a:r>
              <a:rPr lang="fr-FR" sz="1100" dirty="0"/>
              <a:t> de notre fenêtre.</a:t>
            </a:r>
          </a:p>
          <a:p>
            <a:endParaRPr lang="fr-FR" sz="1100" dirty="0"/>
          </a:p>
          <a:p>
            <a:r>
              <a:rPr lang="fr-FR" sz="1100" dirty="0"/>
              <a:t>Sur ce modèle, nous pouvons créer assez simplement des commandes personnalisées, en écrivant des méthodes.</a:t>
            </a:r>
          </a:p>
          <a:p>
            <a:endParaRPr lang="fr-FR" sz="1100" dirty="0"/>
          </a:p>
          <a:p>
            <a:r>
              <a:rPr lang="fr-FR" sz="1100" dirty="0"/>
              <a:t>Cependant, il y a ici une petite subtilité : la méthode que nous devons créer ne prend aucun paramètre. Si </a:t>
            </a:r>
            <a:r>
              <a:rPr lang="fr-FR" sz="1100" dirty="0" err="1"/>
              <a:t>nou</a:t>
            </a:r>
            <a:r>
              <a:rPr lang="fr-FR" sz="1100" dirty="0"/>
              <a:t> s voulons qu'un clic sur le bouton modifie le bouton lui-même ou un autre objet, nous devons placer nos widgets dans un corps de classe.</a:t>
            </a:r>
          </a:p>
          <a:p>
            <a:endParaRPr lang="fr-FR" sz="1100" dirty="0"/>
          </a:p>
          <a:p>
            <a:r>
              <a:rPr lang="fr-FR" sz="1100" dirty="0"/>
              <a:t>D'ailleurs, à partir du moment où on sort du cadre d'un test, il est préférable de mettre le code dans une classe.</a:t>
            </a:r>
          </a:p>
          <a:p>
            <a:endParaRPr lang="fr-FR" sz="1100" dirty="0"/>
          </a:p>
          <a:p>
            <a:r>
              <a:rPr lang="fr-FR" sz="1100" dirty="0"/>
              <a:t>On peut la faire hériter de </a:t>
            </a:r>
            <a:r>
              <a:rPr lang="fr-FR" sz="1100" i="1" dirty="0"/>
              <a:t>Frame</a:t>
            </a:r>
            <a:r>
              <a:rPr lang="fr-FR" sz="11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61610"/>
          </a:xfrm>
          <a:prstGeom prst="rect">
            <a:avLst/>
          </a:prstGeom>
          <a:noFill/>
        </p:spPr>
        <p:txBody>
          <a:bodyPr wrap="square" rtlCol="0">
            <a:spAutoFit/>
          </a:bodyPr>
          <a:lstStyle/>
          <a:p>
            <a:r>
              <a:rPr lang="fr-FR" sz="11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61610"/>
          </a:xfrm>
          <a:prstGeom prst="rect">
            <a:avLst/>
          </a:prstGeom>
          <a:noFill/>
        </p:spPr>
        <p:txBody>
          <a:bodyPr wrap="square" rtlCol="0">
            <a:spAutoFit/>
          </a:bodyPr>
          <a:lstStyle/>
          <a:p>
            <a:r>
              <a:rPr lang="fr-FR" sz="11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647152"/>
          </a:xfrm>
          <a:prstGeom prst="rect">
            <a:avLst/>
          </a:prstGeom>
          <a:noFill/>
        </p:spPr>
        <p:txBody>
          <a:bodyPr wrap="square" rtlCol="0">
            <a:spAutoFit/>
          </a:bodyPr>
          <a:lstStyle/>
          <a:p>
            <a:r>
              <a:rPr lang="fr-FR" sz="1100" dirty="0"/>
              <a:t>Dans l'ordre :</a:t>
            </a:r>
          </a:p>
          <a:p>
            <a:endParaRPr lang="fr-FR" sz="1100" dirty="0"/>
          </a:p>
          <a:p>
            <a:pPr marL="685800" lvl="1" indent="-228600">
              <a:buFont typeface="+mj-lt"/>
              <a:buAutoNum type="arabicPeriod"/>
            </a:pPr>
            <a:r>
              <a:rPr lang="fr-FR" sz="1100" dirty="0"/>
              <a:t>    On crée une classe qui contiendra toute la fenêtre. Cette classe hérite de Frame, c'est-à-dire d'un cadre Tkinter.</a:t>
            </a:r>
          </a:p>
          <a:p>
            <a:pPr marL="685800" lvl="1" indent="-228600">
              <a:buFont typeface="+mj-lt"/>
              <a:buAutoNum type="arabicPeriod"/>
            </a:pPr>
            <a:endParaRPr lang="fr-FR" sz="1100" dirty="0"/>
          </a:p>
          <a:p>
            <a:pPr marL="685800" lvl="1" indent="-228600">
              <a:buFont typeface="+mj-lt"/>
              <a:buAutoNum type="arabicPeriod"/>
            </a:pPr>
            <a:r>
              <a:rPr lang="fr-FR" sz="1100" dirty="0"/>
              <a:t>    Dans le constructeur de la fenêtre, on appelle le constructeur du cadre et on pack(positionne et affiche) le cadre.</a:t>
            </a:r>
          </a:p>
          <a:p>
            <a:pPr marL="685800" lvl="1" indent="-228600">
              <a:buFont typeface="+mj-lt"/>
              <a:buAutoNum type="arabicPeriod"/>
            </a:pPr>
            <a:endParaRPr lang="fr-FR" sz="1100" dirty="0"/>
          </a:p>
          <a:p>
            <a:pPr marL="685800" lvl="1" indent="-228600">
              <a:buFont typeface="+mj-lt"/>
              <a:buAutoNum type="arabicPeriod"/>
            </a:pPr>
            <a:r>
              <a:rPr lang="fr-FR" sz="1100" dirty="0"/>
              <a:t>    Toujours dans le constructeur, on crée les différents widgets de la fenêtre. On les positionne et les affiche également.</a:t>
            </a:r>
          </a:p>
          <a:p>
            <a:pPr marL="685800" lvl="1" indent="-228600">
              <a:buFont typeface="+mj-lt"/>
              <a:buAutoNum type="arabicPeriod"/>
            </a:pPr>
            <a:endParaRPr lang="fr-FR" sz="1100" dirty="0"/>
          </a:p>
          <a:p>
            <a:pPr marL="685800" lvl="1" indent="-228600">
              <a:buFont typeface="+mj-lt"/>
              <a:buAutoNum type="arabicPeriod"/>
            </a:pPr>
            <a:r>
              <a:rPr lang="fr-FR" sz="11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100" dirty="0"/>
          </a:p>
          <a:p>
            <a:pPr marL="685800" lvl="1" indent="-228600">
              <a:buFont typeface="+mj-lt"/>
              <a:buAutoNum type="arabicPeriod"/>
            </a:pPr>
            <a:r>
              <a:rPr lang="fr-FR" sz="1100" dirty="0"/>
              <a:t>    On crée la fenêtre Tk qui est l'objet parent de l'interface que l'on instancie ensuite.</a:t>
            </a:r>
          </a:p>
          <a:p>
            <a:pPr marL="685800" lvl="1" indent="-228600">
              <a:buFont typeface="+mj-lt"/>
              <a:buAutoNum type="arabicPeriod"/>
            </a:pPr>
            <a:endParaRPr lang="fr-FR" sz="1100" dirty="0"/>
          </a:p>
          <a:p>
            <a:pPr marL="685800" lvl="1" indent="-228600">
              <a:buFont typeface="+mj-lt"/>
              <a:buAutoNum type="arabicPeriod"/>
            </a:pPr>
            <a:r>
              <a:rPr lang="fr-FR" sz="1100" dirty="0"/>
              <a:t>    On rentre dans la boucle mainloop. Elle s'interrompra quand on fermera la fenêtre.</a:t>
            </a:r>
          </a:p>
          <a:p>
            <a:pPr marL="685800" lvl="1" indent="-228600">
              <a:buFont typeface="+mj-lt"/>
              <a:buAutoNum type="arabicPeriod"/>
            </a:pPr>
            <a:endParaRPr lang="fr-FR" sz="1100" dirty="0"/>
          </a:p>
          <a:p>
            <a:pPr marL="685800" lvl="1" indent="-228600">
              <a:buFont typeface="+mj-lt"/>
              <a:buAutoNum type="arabicPeriod"/>
            </a:pPr>
            <a:r>
              <a:rPr lang="fr-FR" sz="1100" dirty="0"/>
              <a:t>    Ensuite, on détruit la fenêtre grâce à la méthode destroy.</a:t>
            </a:r>
          </a:p>
          <a:p>
            <a:endParaRPr lang="fr-FR" sz="1100" dirty="0"/>
          </a:p>
          <a:p>
            <a:r>
              <a:rPr lang="fr-FR" sz="1100" b="1" dirty="0"/>
              <a:t>Pour conclure</a:t>
            </a:r>
          </a:p>
          <a:p>
            <a:endParaRPr lang="fr-FR" sz="1100" dirty="0"/>
          </a:p>
          <a:p>
            <a:r>
              <a:rPr lang="fr-FR" sz="11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615827"/>
          </a:xfrm>
          <a:prstGeom prst="rect">
            <a:avLst/>
          </a:prstGeom>
          <a:noFill/>
        </p:spPr>
        <p:txBody>
          <a:bodyPr wrap="square" rtlCol="0">
            <a:spAutoFit/>
          </a:bodyPr>
          <a:lstStyle/>
          <a:p>
            <a:pPr marL="171450" indent="-171450">
              <a:buFont typeface="Arial" panose="020B0604020202020204" pitchFamily="34" charset="0"/>
              <a:buChar char="•"/>
            </a:pPr>
            <a:r>
              <a:rPr lang="fr-FR" sz="1100" b="1" dirty="0"/>
              <a:t>Tkinter</a:t>
            </a:r>
            <a:r>
              <a:rPr lang="fr-FR" sz="1100" dirty="0"/>
              <a:t> est un module intégré à la bibliothèque standard et permettant de créer des interfaces graphiques.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Les objets graphiques (boutons, zones de texte, cases à cocher…) sont appelés des </a:t>
            </a:r>
            <a:r>
              <a:rPr lang="fr-FR" sz="1100" b="1" dirty="0"/>
              <a:t>widgets</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Dans </a:t>
            </a:r>
            <a:r>
              <a:rPr lang="fr-FR" sz="1100" b="1" dirty="0"/>
              <a:t>Tkinter</a:t>
            </a:r>
            <a:r>
              <a:rPr lang="fr-FR" sz="1100" dirty="0"/>
              <a:t>, les </a:t>
            </a:r>
            <a:r>
              <a:rPr lang="fr-FR" sz="1100" b="1" dirty="0"/>
              <a:t>widgets</a:t>
            </a:r>
            <a:r>
              <a:rPr lang="fr-FR" sz="1100" dirty="0"/>
              <a:t> prennent, lors de leur construction, leur objet parent en premier paramètre.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Chaque </a:t>
            </a:r>
            <a:r>
              <a:rPr lang="fr-FR" sz="1100" b="1" dirty="0"/>
              <a:t>widget</a:t>
            </a:r>
            <a:r>
              <a:rPr lang="fr-FR" sz="1100" dirty="0"/>
              <a:t> possède des options qu'il peut préciser comme arguments nommés lors de sa construction.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On peut également accéder aux options d'un widget ainsi :</a:t>
            </a:r>
            <a:r>
              <a:rPr lang="fr-FR" sz="11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30887"/>
          </a:xfrm>
          <a:prstGeom prst="rect">
            <a:avLst/>
          </a:prstGeom>
          <a:noFill/>
        </p:spPr>
        <p:txBody>
          <a:bodyPr wrap="square" rtlCol="0">
            <a:spAutoFit/>
          </a:bodyPr>
          <a:lstStyle/>
          <a:p>
            <a:r>
              <a:rPr lang="fr-FR" sz="1100"/>
              <a:t>Ce petit chapitre vous explique comment mettre votre code Python dans un fichier pour l'exécuter. Vous pouvez lire ce chapitre très rapidement tant que vous savez à quoi sert la fonctionprint, c'est tout ce dont vous avez besoin.</a:t>
            </a:r>
            <a:endParaRPr lang="fr-FR" sz="1100" dirty="0"/>
          </a:p>
        </p:txBody>
      </p:sp>
    </p:spTree>
    <p:extLst>
      <p:ext uri="{BB962C8B-B14F-4D97-AF65-F5344CB8AC3E}">
        <p14:creationId xmlns:p14="http://schemas.microsoft.com/office/powerpoint/2010/main" val="271887676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785104"/>
          </a:xfrm>
          <a:prstGeom prst="rect">
            <a:avLst/>
          </a:prstGeom>
          <a:noFill/>
        </p:spPr>
        <p:txBody>
          <a:bodyPr wrap="square" rtlCol="0">
            <a:spAutoFit/>
          </a:bodyPr>
          <a:lstStyle/>
          <a:p>
            <a:r>
              <a:rPr lang="fr-FR" sz="1100" dirty="0"/>
              <a:t>Pour placer du code dans un fichier que nous pourrons ensuite exécuter, la démarche est très simple :</a:t>
            </a:r>
          </a:p>
          <a:p>
            <a:endParaRPr lang="fr-FR" sz="1100" dirty="0"/>
          </a:p>
          <a:p>
            <a:r>
              <a:rPr lang="fr-FR" sz="1100" dirty="0"/>
              <a:t>    Ouvrez un éditeur standard sans mise en forme (Notepad++, VIM ou Emacs…). Dans l'absolu, le bloc-notes Windows est aussi candidat mais il reste moins agréable pour programmer (pas de coloration syntaxique du code, notamment).</a:t>
            </a:r>
          </a:p>
          <a:p>
            <a:endParaRPr lang="fr-FR" sz="1100" dirty="0"/>
          </a:p>
          <a:p>
            <a:r>
              <a:rPr lang="fr-FR" sz="1100" dirty="0"/>
              <a:t>    Dans ce fichier, recopiez </a:t>
            </a:r>
            <a:r>
              <a:rPr lang="fr-FR" sz="1100" dirty="0" err="1"/>
              <a:t>simplementprint</a:t>
            </a:r>
            <a:r>
              <a:rPr lang="fr-FR" sz="1100" dirty="0"/>
              <a:t>("Bonjour le monde !"), comme à la figure suivante.</a:t>
            </a:r>
          </a:p>
          <a:p>
            <a:endParaRPr lang="fr-FR" sz="1100" dirty="0"/>
          </a:p>
          <a:p>
            <a:r>
              <a:rPr lang="fr-FR" sz="1100" dirty="0"/>
              <a:t>    Enregistrez ce code dans un fichier à l'extension.py, comme à la figure suivante. Cela est surtout utile sur Windows.</a:t>
            </a:r>
          </a:p>
          <a:p>
            <a:endParaRPr lang="fr-FR" sz="1100" dirty="0"/>
          </a:p>
          <a:p>
            <a:r>
              <a:rPr lang="fr-FR" sz="1100" dirty="0">
                <a:hlinkClick r:id="rId2"/>
              </a:rPr>
              <a:t>Télécharger Notepad++</a:t>
            </a:r>
            <a:endParaRPr lang="fr-FR" sz="1100" dirty="0"/>
          </a:p>
        </p:txBody>
      </p:sp>
    </p:spTree>
    <p:extLst>
      <p:ext uri="{BB962C8B-B14F-4D97-AF65-F5344CB8AC3E}">
        <p14:creationId xmlns:p14="http://schemas.microsoft.com/office/powerpoint/2010/main" val="525674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154984"/>
          </a:xfrm>
          <a:prstGeom prst="rect">
            <a:avLst/>
          </a:prstGeom>
          <a:noFill/>
        </p:spPr>
        <p:txBody>
          <a:bodyPr wrap="square" rtlCol="0">
            <a:spAutoFit/>
          </a:bodyPr>
          <a:lstStyle/>
          <a:p>
            <a:r>
              <a:rPr lang="fr-FR" sz="1100" dirty="0"/>
              <a:t>Exécuter notre code sur Windows</a:t>
            </a:r>
          </a:p>
          <a:p>
            <a:endParaRPr lang="fr-FR" sz="1100" dirty="0"/>
          </a:p>
          <a:p>
            <a:r>
              <a:rPr lang="fr-FR" sz="1100" dirty="0"/>
              <a:t>Dans l'absolu, vous pouvez faire un double-clic sur le fichier à l'extension.py, dans l'explorateur de fichiers. Mais la fenêtre s'ouvre et se referme très rapidement. Pour éviter cela, vous avez trois possibilités :</a:t>
            </a:r>
          </a:p>
          <a:p>
            <a:endParaRPr lang="fr-FR" sz="1100" dirty="0"/>
          </a:p>
          <a:p>
            <a:r>
              <a:rPr lang="fr-FR" sz="1100" dirty="0"/>
              <a:t>    mettre le programme en pause (voir la dernière section de ce chapitre) ;</a:t>
            </a:r>
          </a:p>
          <a:p>
            <a:endParaRPr lang="fr-FR" sz="1100" dirty="0"/>
          </a:p>
          <a:p>
            <a:r>
              <a:rPr lang="fr-FR" sz="1100" dirty="0"/>
              <a:t>    lancer le programme depuis la console Windows (je ne m'attarderai pas ici sur cette solution) ;</a:t>
            </a:r>
          </a:p>
          <a:p>
            <a:endParaRPr lang="fr-FR" sz="1100" dirty="0"/>
          </a:p>
          <a:p>
            <a:r>
              <a:rPr lang="fr-FR" sz="1100" dirty="0"/>
              <a:t>    exécuter le programme avec IDLE.</a:t>
            </a:r>
          </a:p>
          <a:p>
            <a:endParaRPr lang="fr-FR" sz="1100" dirty="0"/>
          </a:p>
          <a:p>
            <a:r>
              <a:rPr lang="fr-FR" sz="1100" dirty="0"/>
              <a:t>C'est cette dernière opération que je vais détailler brièvement. Faites un clic droit sur le fichier.py. Dans le menu contextuel, vous devriez voir apparaître un intitulé du type </a:t>
            </a:r>
            <a:r>
              <a:rPr lang="fr-FR" sz="1100" dirty="0" err="1"/>
              <a:t>edit</a:t>
            </a:r>
            <a:r>
              <a:rPr lang="fr-FR" sz="1100" dirty="0"/>
              <a:t> </a:t>
            </a:r>
            <a:r>
              <a:rPr lang="fr-FR" sz="1100" dirty="0" err="1"/>
              <a:t>with</a:t>
            </a:r>
            <a:r>
              <a:rPr lang="fr-FR" sz="1100" dirty="0"/>
              <a:t> IDLE. Cliquez dessus.</a:t>
            </a:r>
          </a:p>
          <a:p>
            <a:endParaRPr lang="fr-FR" sz="1100" dirty="0"/>
          </a:p>
          <a:p>
            <a:r>
              <a:rPr lang="fr-FR" sz="1100" dirty="0"/>
              <a:t>La fenêtre d'IDLE devrait alors s'afficher.</a:t>
            </a:r>
          </a:p>
          <a:p>
            <a:r>
              <a:rPr lang="fr-FR" sz="1100" dirty="0"/>
              <a:t>Vous pouvez voir votre code, ainsi que plusieurs boutons. Cliquez sur run puis sur run module(ou appuyez sur F5 directement).</a:t>
            </a:r>
          </a:p>
          <a:p>
            <a:endParaRPr lang="fr-FR" sz="1100" dirty="0"/>
          </a:p>
          <a:p>
            <a:r>
              <a:rPr lang="fr-FR" sz="1100" dirty="0"/>
              <a:t>Le code du programme devrait alors se lancer. Cette fois, la fenêtre de console reste ouverte pour que vous puissiez voir le résultat ou les erreurs éventuelles.</a:t>
            </a:r>
          </a:p>
          <a:p>
            <a:r>
              <a:rPr lang="fr-FR" sz="1100" dirty="0"/>
              <a:t>Sur les systèmes Unix</a:t>
            </a:r>
          </a:p>
          <a:p>
            <a:endParaRPr lang="fr-FR" sz="1100" dirty="0"/>
          </a:p>
          <a:p>
            <a:r>
              <a:rPr lang="fr-FR" sz="1100" dirty="0"/>
              <a:t>Il est nécessaire d'ajouter, tout en haut de votre programme, une ligne qui indique le chemin menant vers l'interpréteur. Elle se présente sous la forme :#!/chemin.</a:t>
            </a:r>
          </a:p>
          <a:p>
            <a:endParaRPr lang="fr-FR" sz="1100" dirty="0"/>
          </a:p>
          <a:p>
            <a:r>
              <a:rPr lang="fr-FR" sz="11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5139881"/>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5629838"/>
            <a:ext cx="11434577" cy="261610"/>
          </a:xfrm>
          <a:prstGeom prst="rect">
            <a:avLst/>
          </a:prstGeom>
          <a:noFill/>
        </p:spPr>
        <p:txBody>
          <a:bodyPr wrap="square" rtlCol="0">
            <a:spAutoFit/>
          </a:bodyPr>
          <a:lstStyle/>
          <a:p>
            <a:r>
              <a:rPr lang="fr-FR" sz="11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615827"/>
          </a:xfrm>
          <a:prstGeom prst="rect">
            <a:avLst/>
          </a:prstGeom>
          <a:noFill/>
        </p:spPr>
        <p:txBody>
          <a:bodyPr wrap="square" rtlCol="0">
            <a:spAutoFit/>
          </a:bodyPr>
          <a:lstStyle/>
          <a:p>
            <a:r>
              <a:rPr lang="fr-FR" sz="1100" dirty="0"/>
              <a:t>À partir du moment où vous mettez des accents dans votre programme, vous devrez préciser l'encodage que vous utilisez pour l'écrire.</a:t>
            </a:r>
          </a:p>
          <a:p>
            <a:endParaRPr lang="fr-FR" sz="1100" dirty="0"/>
          </a:p>
          <a:p>
            <a:r>
              <a:rPr lang="fr-FR" sz="11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100" dirty="0"/>
          </a:p>
          <a:p>
            <a:r>
              <a:rPr lang="fr-FR" sz="1100" dirty="0"/>
              <a:t>Vous devez préciser à Python dans quel encodage vous écrivez votre programme. La plupart du temps, sur Windows, ce sera donc Latin-1, alors que sur Linux et Mac ce sera plus vraisemblablement Utf-8.</a:t>
            </a:r>
          </a:p>
          <a:p>
            <a:endParaRPr lang="fr-FR" sz="1100" dirty="0"/>
          </a:p>
          <a:p>
            <a:r>
              <a:rPr lang="fr-FR" sz="11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02151" y="2761294"/>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161260"/>
            <a:ext cx="11434577" cy="1615827"/>
          </a:xfrm>
          <a:prstGeom prst="rect">
            <a:avLst/>
          </a:prstGeom>
          <a:noFill/>
        </p:spPr>
        <p:txBody>
          <a:bodyPr wrap="square" rtlCol="0">
            <a:spAutoFit/>
          </a:bodyPr>
          <a:lstStyle/>
          <a:p>
            <a:r>
              <a:rPr lang="fr-FR" sz="1100" dirty="0"/>
              <a:t>Remplacez en </a:t>
            </a:r>
            <a:r>
              <a:rPr lang="fr-FR" sz="1100" dirty="0" err="1"/>
              <a:t>codagepar</a:t>
            </a:r>
            <a:r>
              <a:rPr lang="fr-FR" sz="1100" dirty="0"/>
              <a:t> l'encodage que vous utilisez en fonction de votre système.</a:t>
            </a:r>
          </a:p>
          <a:p>
            <a:endParaRPr lang="fr-FR" sz="1100" dirty="0"/>
          </a:p>
          <a:p>
            <a:r>
              <a:rPr lang="fr-FR" sz="1100" dirty="0"/>
              <a:t>Sur Windows, on trouvera donc plus vraisemblablement :# -*-coding:Latin-1 -*</a:t>
            </a:r>
          </a:p>
          <a:p>
            <a:endParaRPr lang="fr-FR" sz="1100" dirty="0"/>
          </a:p>
          <a:p>
            <a:r>
              <a:rPr lang="fr-FR" sz="1100" dirty="0"/>
              <a:t>Sur Linux ou Mac, ce sera plus vraisemblablement :# -*-coding:Utf-8 -*</a:t>
            </a:r>
          </a:p>
          <a:p>
            <a:endParaRPr lang="fr-FR" sz="1100" dirty="0"/>
          </a:p>
          <a:p>
            <a:r>
              <a:rPr lang="fr-FR" sz="1100" dirty="0"/>
              <a:t>Gardez la ligne qui fonctionne chez vous et n'oubliez pas de la mettre en tête de chacun de vos fichiers exécutables Python.</a:t>
            </a:r>
          </a:p>
          <a:p>
            <a:endParaRPr lang="fr-FR" sz="1100" dirty="0"/>
          </a:p>
          <a:p>
            <a:r>
              <a:rPr lang="fr-FR" sz="1100" dirty="0"/>
              <a:t>Pour en savoir plus sur l'encodage, je vous renvoie vers le cours Du Latin-1 à l'Unicode sur </a:t>
            </a:r>
            <a:r>
              <a:rPr lang="fr-FR" sz="1100" dirty="0" err="1"/>
              <a:t>OpenClassrooms</a:t>
            </a:r>
            <a:r>
              <a:rPr lang="fr-FR" sz="1100" dirty="0"/>
              <a:t>.</a:t>
            </a:r>
          </a:p>
        </p:txBody>
      </p:sp>
    </p:spTree>
    <p:extLst>
      <p:ext uri="{BB962C8B-B14F-4D97-AF65-F5344CB8AC3E}">
        <p14:creationId xmlns:p14="http://schemas.microsoft.com/office/powerpoint/2010/main" val="31352424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277273"/>
          </a:xfrm>
          <a:prstGeom prst="rect">
            <a:avLst/>
          </a:prstGeom>
          <a:noFill/>
        </p:spPr>
        <p:txBody>
          <a:bodyPr wrap="square" rtlCol="0">
            <a:spAutoFit/>
          </a:bodyPr>
          <a:lstStyle/>
          <a:p>
            <a:r>
              <a:rPr lang="fr-FR" sz="11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100" dirty="0"/>
          </a:p>
          <a:p>
            <a:r>
              <a:rPr lang="fr-FR" sz="1100" dirty="0"/>
              <a:t>Pour pallier ce problème, on peut demander à Python de se mettre en pause à la fin de l'exécution du code.</a:t>
            </a:r>
          </a:p>
          <a:p>
            <a:endParaRPr lang="fr-FR" sz="1100" dirty="0"/>
          </a:p>
          <a:p>
            <a:r>
              <a:rPr lang="fr-FR" sz="1100" dirty="0"/>
              <a:t>Il va falloir ajouter deux lignes, l'une au début de notre programme et l'autre tout à la fin. La première importe le </a:t>
            </a:r>
            <a:r>
              <a:rPr lang="fr-FR" sz="1100" dirty="0" err="1"/>
              <a:t>moduleoset</a:t>
            </a:r>
            <a:r>
              <a:rPr lang="fr-FR" sz="1100" dirty="0"/>
              <a: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299486"/>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err="1">
                <a:solidFill>
                  <a:schemeClr val="bg1"/>
                </a:solidFill>
              </a:rPr>
              <a:t>print</a:t>
            </a:r>
            <a:r>
              <a:rPr lang="fr-FR" sz="1000" dirty="0">
                <a:solidFill>
                  <a:schemeClr val="bg1"/>
                </a:solidFill>
              </a:rPr>
              <a: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161260"/>
            <a:ext cx="11434577" cy="261610"/>
          </a:xfrm>
          <a:prstGeom prst="rect">
            <a:avLst/>
          </a:prstGeom>
          <a:noFill/>
        </p:spPr>
        <p:txBody>
          <a:bodyPr wrap="square" rtlCol="0">
            <a:spAutoFit/>
          </a:bodyPr>
          <a:lstStyle/>
          <a:p>
            <a:r>
              <a:rPr lang="fr-FR" sz="1100" dirty="0"/>
              <a:t>Ce sont les lignes 2 et 4 qui sont nouvelles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3478962"/>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089053"/>
            <a:ext cx="11434577" cy="1107996"/>
          </a:xfrm>
          <a:prstGeom prst="rect">
            <a:avLst/>
          </a:prstGeom>
          <a:noFill/>
        </p:spPr>
        <p:txBody>
          <a:bodyPr wrap="square" rtlCol="0">
            <a:spAutoFit/>
          </a:bodyPr>
          <a:lstStyle/>
          <a:p>
            <a:r>
              <a:rPr lang="fr-FR" sz="1100" dirty="0"/>
              <a:t>Vous pouvez donc lancer ce programme en faisant directement un double-clic dessus dans l'explorateur de fichiers.</a:t>
            </a:r>
          </a:p>
          <a:p>
            <a:endParaRPr lang="fr-FR" sz="1100" dirty="0"/>
          </a:p>
          <a:p>
            <a:r>
              <a:rPr lang="fr-FR" sz="1100" dirty="0"/>
              <a:t>Notez bien que ce code ne fonctionne que sur Windows !</a:t>
            </a:r>
          </a:p>
          <a:p>
            <a:endParaRPr lang="fr-FR" sz="1100" dirty="0"/>
          </a:p>
          <a:p>
            <a:r>
              <a:rPr lang="fr-FR" sz="11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299" y="5253142"/>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277273"/>
          </a:xfrm>
          <a:prstGeom prst="rect">
            <a:avLst/>
          </a:prstGeom>
          <a:noFill/>
        </p:spPr>
        <p:txBody>
          <a:bodyPr wrap="square" rtlCol="0">
            <a:spAutoFit/>
          </a:bodyPr>
          <a:lstStyle/>
          <a:p>
            <a:r>
              <a:rPr lang="fr-FR" sz="1100" b="1" dirty="0"/>
              <a:t>En résumé</a:t>
            </a:r>
          </a:p>
          <a:p>
            <a:endParaRPr lang="fr-FR" sz="1100" dirty="0"/>
          </a:p>
          <a:p>
            <a:r>
              <a:rPr lang="fr-FR" sz="1100" dirty="0"/>
              <a:t>    Pour créer un programme Python, il suffit d'écrire du code dans un fichier (de préférence avec l'extension.py).</a:t>
            </a:r>
          </a:p>
          <a:p>
            <a:endParaRPr lang="fr-FR" sz="1100" dirty="0"/>
          </a:p>
          <a:p>
            <a:r>
              <a:rPr lang="fr-FR" sz="1100" dirty="0"/>
              <a:t>    Si on utilise des accents dans le code, il est nécessaire de préciser, en tête de fichier, l'encodage utilisé.</a:t>
            </a:r>
          </a:p>
          <a:p>
            <a:endParaRPr lang="fr-FR" sz="1100" dirty="0"/>
          </a:p>
          <a:p>
            <a:r>
              <a:rPr lang="fr-FR" sz="1100" dirty="0"/>
              <a:t>    Sur Windows, pour lancer notre programme Python depuis l'explorateur, il faut le mettre en pause grâce au </a:t>
            </a:r>
            <a:r>
              <a:rPr lang="fr-FR" sz="1100" dirty="0" err="1"/>
              <a:t>moduleoset</a:t>
            </a:r>
            <a:r>
              <a:rPr lang="fr-FR" sz="1100" dirty="0"/>
              <a:t> à sa </a:t>
            </a:r>
            <a:r>
              <a:rPr lang="fr-FR" sz="1100" dirty="0" err="1"/>
              <a:t>fonctionsystem</a:t>
            </a:r>
            <a:r>
              <a:rPr lang="fr-FR" sz="1100" dirty="0"/>
              <a:t>.</a:t>
            </a:r>
          </a:p>
        </p:txBody>
      </p:sp>
    </p:spTree>
    <p:extLst>
      <p:ext uri="{BB962C8B-B14F-4D97-AF65-F5344CB8AC3E}">
        <p14:creationId xmlns:p14="http://schemas.microsoft.com/office/powerpoint/2010/main" val="2697509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15413</TotalTime>
  <Words>80351</Words>
  <Application>Microsoft Office PowerPoint</Application>
  <PresentationFormat>Grand écran</PresentationFormat>
  <Paragraphs>8053</Paragraphs>
  <Slides>373</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373</vt:i4>
      </vt:variant>
    </vt:vector>
  </HeadingPairs>
  <TitlesOfParts>
    <vt:vector size="378"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Les sockets</vt:lpstr>
      <vt:lpstr>Les sockets</vt:lpstr>
      <vt:lpstr>Les sockets</vt:lpstr>
      <vt:lpstr>Les sockets</vt:lpstr>
      <vt:lpstr>Le serveur</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Mettre en pause notre programme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218</cp:revision>
  <dcterms:created xsi:type="dcterms:W3CDTF">2020-04-09T17:09:33Z</dcterms:created>
  <dcterms:modified xsi:type="dcterms:W3CDTF">2020-04-21T09:26:17Z</dcterms:modified>
</cp:coreProperties>
</file>