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03" r:id="rId3"/>
    <p:sldId id="264" r:id="rId4"/>
    <p:sldId id="302" r:id="rId5"/>
    <p:sldId id="298" r:id="rId6"/>
    <p:sldId id="300" r:id="rId7"/>
    <p:sldId id="257" r:id="rId8"/>
    <p:sldId id="258" r:id="rId9"/>
    <p:sldId id="260" r:id="rId10"/>
    <p:sldId id="261" r:id="rId11"/>
    <p:sldId id="262" r:id="rId12"/>
    <p:sldId id="26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341" r:id="rId5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63B8B-1CED-4B5F-B691-551878D79B2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433D1-CCE5-4A27-B49E-BB25F4FA93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Booleans</a:t>
            </a:r>
            <a:r>
              <a:rPr lang="en-US" baseline="0" dirty="0"/>
              <a:t> are often used to compare values, and are therefore often used in “if”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33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50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2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FC8D1-D189-4DF9-BDEA-3D0E8FA55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2BD653-C4A7-46CE-AAB6-27A29593D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62A599-DDA8-4E8F-BE11-30130CA7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B5EF27-80CE-4852-82CC-381BAB9C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708F63-58E1-48F4-AFB7-5782D136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92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6DB2B-8F2D-4763-BE5D-2EC67DEB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522940-A382-4137-B785-E2540CC04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FA131C-21BD-4DA4-B8CB-E9A0CBA2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FD388C-9C78-443A-8212-46BF6957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528A2F-3E46-4ADA-83D8-FDCC156A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72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E51DA83-2801-4C43-AB26-D8D28EAE2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5A2227-22A9-43E0-86BC-03D1021D1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1ADE70-D2BA-49E8-883C-1209B30C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780467-124A-4CF0-A391-442D39D2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EC1CA7-1062-4D99-BFC4-3212A062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96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0C7350-D30B-4709-ABC3-ACFC8B3D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227B56-0A91-41E0-A408-BF45EC164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61DDE1-1C95-49EE-9715-22B527B2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850BDC-5B39-4957-A9FF-1F4FA5ED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57DA2F-AD02-419B-9F20-849A5A97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18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B2C08-8CA6-4742-9D5C-22D02D24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658E09-19BF-41F5-A399-B83E1E121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FFB42F-906C-418F-B9B8-B3E1624B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607A87-9501-4FB7-B52A-F2D7CCEA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249C79-B6AA-4BF9-84DA-D65FC96D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41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131099-87BE-4806-8A66-02654FA1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6F9D7-9369-4B2F-9130-CD1D9CD7D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D46E07-D3AF-4F51-8F7F-A2391DD43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63C6BF-AB28-4E7E-B9A1-83B3EEA7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8F6740-B6E1-450D-9AD7-6D0EE22E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F67EB4-E532-417B-93A8-CAD42C71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54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3D72A-5ECD-467D-8764-E8D90985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AA3CC9-967B-4C91-ACD3-15422F99D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146AD7-D904-4EB3-A38C-8F500E1CC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830FB5-8CAA-4B62-BA30-E3D03D95B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99D249-CE58-4A3A-BA45-D680827EE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B6504DA-D2AE-4138-AD06-292B2069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46880E-083E-4266-84C0-950E0389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1E09E1D-2A8C-49B5-B93C-E6DCA7BF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95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4E420-D9CD-447B-A30B-003C25CE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2DE299-212B-46A2-8197-C8F19417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1DD208-4841-4429-A5B9-9846FA43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4A9C75-04E8-479C-B82D-DE83A9C1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46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5705C7-A66D-4FB6-B1FE-FA73B4CA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5B00739-B8A2-4F58-A4FA-DB12810F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E5C8D9-8771-473B-9F92-AB5A83DD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45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C5958-88A7-421A-B2CC-E3EBC097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54C1EF-E049-42B6-B824-EC48A39A7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62328D-B251-47AF-9E97-044D74BB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7741BE-F7E3-478F-A24E-08B86801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E5C11F-07C8-43B4-8C78-733515DE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578EFD-C092-4E20-9742-EE10DF3C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80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8E38B-6DDA-4DC8-9B5C-9AADE01C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57233AF-5A03-468B-9EAE-C003CEB07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D1F63B-679C-48F3-8A80-5127C663C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8FED8B-967A-4C29-8548-F13F9B05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9BC13F-EB25-4B84-A676-00F78D79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2143D4-055D-4EB4-A6B6-88A95C14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66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39BB92-89D1-4296-A244-3375EC42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782157-549A-425B-8F2B-CF76559D0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4485F2-718F-47FB-A69C-933200225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15DF5F-57AD-4780-A65A-76CA2211C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579C8E-4197-41B1-9B61-7E38027B8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61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618C1-F28F-4007-B985-B84870307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91389"/>
          </a:xfrm>
        </p:spPr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67E6DA-BA07-4873-B7EE-033BC7C85851}"/>
              </a:ext>
            </a:extLst>
          </p:cNvPr>
          <p:cNvSpPr txBox="1"/>
          <p:nvPr/>
        </p:nvSpPr>
        <p:spPr>
          <a:xfrm>
            <a:off x="256673" y="2782669"/>
            <a:ext cx="1185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accent5">
                    <a:lumMod val="75000"/>
                  </a:schemeClr>
                </a:solidFill>
              </a:rPr>
              <a:t>All You must know in python</a:t>
            </a:r>
          </a:p>
        </p:txBody>
      </p:sp>
    </p:spTree>
    <p:extLst>
      <p:ext uri="{BB962C8B-B14F-4D97-AF65-F5344CB8AC3E}">
        <p14:creationId xmlns:p14="http://schemas.microsoft.com/office/powerpoint/2010/main" val="147721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Comment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connaitre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 le type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d’une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 variable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6E9D7A-7625-467F-9FDC-1247943790AB}"/>
              </a:ext>
            </a:extLst>
          </p:cNvPr>
          <p:cNvSpPr txBox="1"/>
          <p:nvPr/>
        </p:nvSpPr>
        <p:spPr>
          <a:xfrm>
            <a:off x="2679032" y="2294292"/>
            <a:ext cx="6866021" cy="28315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highlight>
                  <a:srgbClr val="000000"/>
                </a:highlight>
              </a:rPr>
              <a:t>type(</a:t>
            </a:r>
            <a:r>
              <a:rPr lang="fr-FR" sz="4000" dirty="0" err="1">
                <a:solidFill>
                  <a:schemeClr val="bg1"/>
                </a:solidFill>
                <a:highlight>
                  <a:srgbClr val="000000"/>
                </a:highlight>
              </a:rPr>
              <a:t>nom_de_la_variable</a:t>
            </a:r>
            <a:r>
              <a:rPr lang="fr-FR" sz="4000" dirty="0">
                <a:solidFill>
                  <a:schemeClr val="bg1"/>
                </a:solidFill>
                <a:highlight>
                  <a:srgbClr val="000000"/>
                </a:highlight>
              </a:rPr>
              <a:t>)</a:t>
            </a:r>
          </a:p>
          <a:p>
            <a:r>
              <a:rPr lang="fr-FR" sz="4000" dirty="0">
                <a:solidFill>
                  <a:schemeClr val="bg1"/>
                </a:solidFill>
                <a:highlight>
                  <a:srgbClr val="000000"/>
                </a:highlight>
              </a:rPr>
              <a:t>a = 3</a:t>
            </a:r>
          </a:p>
          <a:p>
            <a:r>
              <a:rPr lang="fr-FR" sz="4000" dirty="0">
                <a:solidFill>
                  <a:schemeClr val="bg1"/>
                </a:solidFill>
                <a:highlight>
                  <a:srgbClr val="000000"/>
                </a:highlight>
              </a:rPr>
              <a:t>type(a)</a:t>
            </a:r>
          </a:p>
          <a:p>
            <a:r>
              <a:rPr lang="fr-FR" sz="4000" dirty="0">
                <a:solidFill>
                  <a:schemeClr val="bg1"/>
                </a:solidFill>
                <a:highlight>
                  <a:srgbClr val="000000"/>
                </a:highlight>
              </a:rPr>
              <a:t>&lt;class '</a:t>
            </a:r>
            <a:r>
              <a:rPr lang="fr-FR" sz="4000" dirty="0" err="1">
                <a:solidFill>
                  <a:schemeClr val="bg1"/>
                </a:solidFill>
                <a:highlight>
                  <a:srgbClr val="000000"/>
                </a:highlight>
              </a:rPr>
              <a:t>int</a:t>
            </a:r>
            <a:r>
              <a:rPr lang="fr-FR" sz="4000" dirty="0">
                <a:solidFill>
                  <a:schemeClr val="bg1"/>
                </a:solidFill>
                <a:highlight>
                  <a:srgbClr val="000000"/>
                </a:highlight>
              </a:rPr>
              <a:t>'&gt;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282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Resume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03D1BB-9DAD-4172-BDFE-8CE1081F6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26017"/>
            <a:ext cx="1108008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variables permettent de conserver dans le temps des données de votre programme.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Vous pouvez vous servir de ces variables pour différentes choses : les afficher, faire des calculs avec,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affecter une valeur à une variable, on utilise la syntaxe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nom_de_variable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valeur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existe différents types de variables, en fonction de l'information que vous désirez conserver :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dirty="0">
                <a:latin typeface="Arial" panose="020B0604020202020204" pitchFamily="34" charset="0"/>
              </a:rPr>
              <a:t>chaîne de caractères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alt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afficher une donnée, comme la valeur d'une variable par exemple, on utilise la fonction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745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Structures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conditionnelles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03D1BB-9DAD-4172-BDFE-8CE1081F6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26017"/>
            <a:ext cx="1108008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variables permettent de conserver dans le temps des données de votre programme.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Vous pouvez vous servir de ces variables pour différentes choses : les afficher, faire des calculs avec,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affecter une valeur à une variable, on utilise la syntaxe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nom_de_variable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valeur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existe différents types de variables, en fonction de l'information que vous désirez conserver :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dirty="0">
                <a:latin typeface="Arial" panose="020B0604020202020204" pitchFamily="34" charset="0"/>
              </a:rPr>
              <a:t>chaîne de caractères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alt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afficher une donnée, comme la valeur d'une variable par exemple, on utilise la fonction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373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If,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elif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 et else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03D1BB-9DAD-4172-BDFE-8CE1081F6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589" y="2049020"/>
            <a:ext cx="3938337" cy="17543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if a &gt; 0: # Positif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...     print("a est positif.")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... </a:t>
            </a:r>
            <a:r>
              <a:rPr lang="fr-FR" altLang="fr-FR" dirty="0" err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elif</a:t>
            </a: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 a &lt; 0: # Négatif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...     print("a est négatif.")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... </a:t>
            </a:r>
            <a:r>
              <a:rPr lang="fr-FR" altLang="fr-FR" dirty="0" err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else</a:t>
            </a: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: # Nul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        print("a est nul.")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4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De nouveaux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operateurs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010C8191-1FAE-4384-8CB7-707A80A84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705989"/>
              </p:ext>
            </p:extLst>
          </p:nvPr>
        </p:nvGraphicFramePr>
        <p:xfrm>
          <a:off x="2031998" y="140145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0155376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37990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Operateur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Signification </a:t>
                      </a:r>
                      <a:r>
                        <a:rPr lang="fr-FR" dirty="0" err="1"/>
                        <a:t>litterale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9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Strictement inferieur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28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Strictement </a:t>
                      </a:r>
                      <a:r>
                        <a:rPr lang="fr-FR" dirty="0" err="1"/>
                        <a:t>superieurs</a:t>
                      </a:r>
                      <a:r>
                        <a:rPr lang="fr-FR" dirty="0"/>
                        <a:t>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871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Inferieur ou </a:t>
                      </a:r>
                      <a:r>
                        <a:rPr lang="fr-FR" dirty="0" err="1"/>
                        <a:t>egal</a:t>
                      </a:r>
                      <a:r>
                        <a:rPr lang="fr-FR" dirty="0"/>
                        <a:t>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3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Superieur</a:t>
                      </a:r>
                      <a:r>
                        <a:rPr lang="fr-FR" dirty="0"/>
                        <a:t> ou </a:t>
                      </a:r>
                      <a:r>
                        <a:rPr lang="fr-FR" dirty="0" err="1"/>
                        <a:t>egal</a:t>
                      </a:r>
                      <a:r>
                        <a:rPr lang="fr-FR" dirty="0"/>
                        <a:t>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81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Egal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5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Different</a:t>
                      </a:r>
                      <a:r>
                        <a:rPr lang="fr-FR" dirty="0"/>
                        <a:t> 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26817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18B31F62-6118-40B6-B718-6D4F375330A9}"/>
              </a:ext>
            </a:extLst>
          </p:cNvPr>
          <p:cNvSpPr txBox="1"/>
          <p:nvPr/>
        </p:nvSpPr>
        <p:spPr>
          <a:xfrm>
            <a:off x="2013284" y="4299284"/>
            <a:ext cx="8205537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a = 0</a:t>
            </a:r>
          </a:p>
          <a:p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a == 5</a:t>
            </a:r>
          </a:p>
          <a:p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False</a:t>
            </a:r>
          </a:p>
          <a:p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a &gt; -8</a:t>
            </a:r>
          </a:p>
          <a:p>
            <a:r>
              <a:rPr lang="fr-FR" dirty="0" err="1">
                <a:solidFill>
                  <a:schemeClr val="bg1"/>
                </a:solidFill>
                <a:highlight>
                  <a:srgbClr val="000000"/>
                </a:highlight>
              </a:rPr>
              <a:t>True</a:t>
            </a:r>
            <a:endParaRPr lang="fr-FR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a != 33.19</a:t>
            </a:r>
          </a:p>
          <a:p>
            <a:r>
              <a:rPr lang="fr-FR" dirty="0" err="1">
                <a:solidFill>
                  <a:schemeClr val="bg1"/>
                </a:solidFill>
                <a:highlight>
                  <a:srgbClr val="000000"/>
                </a:highlight>
              </a:rPr>
              <a:t>True</a:t>
            </a:r>
            <a:endParaRPr lang="fr-FR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93237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Les mots-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cles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or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 et </a:t>
            </a:r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not</a:t>
            </a:r>
            <a:endParaRPr lang="fr-FR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0977D3-14E1-42B6-8CA5-A759F1916292}"/>
              </a:ext>
            </a:extLst>
          </p:cNvPr>
          <p:cNvSpPr txBox="1"/>
          <p:nvPr/>
        </p:nvSpPr>
        <p:spPr>
          <a:xfrm>
            <a:off x="128337" y="1325564"/>
            <a:ext cx="11983452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if a&gt;=2 and a&lt;=8:</a:t>
            </a:r>
          </a:p>
          <a:p>
            <a:r>
              <a:rPr lang="fr-FR" dirty="0">
                <a:solidFill>
                  <a:schemeClr val="bg1"/>
                </a:solidFill>
              </a:rPr>
              <a:t>    print("a est dans l'intervalle.")</a:t>
            </a:r>
          </a:p>
          <a:p>
            <a:r>
              <a:rPr lang="fr-FR" dirty="0" err="1">
                <a:solidFill>
                  <a:schemeClr val="bg1"/>
                </a:solidFill>
              </a:rPr>
              <a:t>else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r>
              <a:rPr lang="fr-FR" dirty="0">
                <a:solidFill>
                  <a:schemeClr val="bg1"/>
                </a:solidFill>
              </a:rPr>
              <a:t>    print("a n'est pas dans l'intervalle.")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if a&lt;2 or a&gt;8:</a:t>
            </a:r>
          </a:p>
          <a:p>
            <a:r>
              <a:rPr lang="fr-FR" dirty="0">
                <a:solidFill>
                  <a:schemeClr val="bg1"/>
                </a:solidFill>
              </a:rPr>
              <a:t>    print("a n'est pas dans l'intervalle.")</a:t>
            </a:r>
          </a:p>
          <a:p>
            <a:r>
              <a:rPr lang="fr-FR" dirty="0" err="1">
                <a:solidFill>
                  <a:schemeClr val="bg1"/>
                </a:solidFill>
              </a:rPr>
              <a:t>else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r>
              <a:rPr lang="fr-FR" dirty="0">
                <a:solidFill>
                  <a:schemeClr val="bg1"/>
                </a:solidFill>
              </a:rPr>
              <a:t>    print("a est dans l'intervalle.")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majeur = False</a:t>
            </a:r>
          </a:p>
          <a:p>
            <a:r>
              <a:rPr lang="fr-FR" dirty="0">
                <a:solidFill>
                  <a:schemeClr val="bg1"/>
                </a:solidFill>
              </a:rPr>
              <a:t>if majeur </a:t>
            </a:r>
            <a:r>
              <a:rPr lang="fr-FR" dirty="0" err="1">
                <a:solidFill>
                  <a:schemeClr val="bg1"/>
                </a:solidFill>
              </a:rPr>
              <a:t>is</a:t>
            </a:r>
            <a:r>
              <a:rPr lang="fr-FR" dirty="0">
                <a:solidFill>
                  <a:schemeClr val="bg1"/>
                </a:solidFill>
              </a:rPr>
              <a:t> not </a:t>
            </a:r>
            <a:r>
              <a:rPr lang="fr-FR" dirty="0" err="1">
                <a:solidFill>
                  <a:schemeClr val="bg1"/>
                </a:solidFill>
              </a:rPr>
              <a:t>True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r>
              <a:rPr lang="fr-FR" dirty="0">
                <a:solidFill>
                  <a:schemeClr val="bg1"/>
                </a:solidFill>
              </a:rPr>
              <a:t>...     print("Vous n'êtes pas encore majeur.")</a:t>
            </a:r>
          </a:p>
          <a:p>
            <a:r>
              <a:rPr lang="fr-FR" dirty="0">
                <a:solidFill>
                  <a:schemeClr val="bg1"/>
                </a:solidFill>
              </a:rPr>
              <a:t>... </a:t>
            </a:r>
          </a:p>
          <a:p>
            <a:r>
              <a:rPr lang="fr-FR" dirty="0">
                <a:solidFill>
                  <a:schemeClr val="bg1"/>
                </a:solidFill>
              </a:rPr>
              <a:t>Vous n'êtes pas encore majeur.</a:t>
            </a:r>
          </a:p>
        </p:txBody>
      </p:sp>
    </p:spTree>
    <p:extLst>
      <p:ext uri="{BB962C8B-B14F-4D97-AF65-F5344CB8AC3E}">
        <p14:creationId xmlns:p14="http://schemas.microsoft.com/office/powerpoint/2010/main" val="50963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Annee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 bissextile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247C70-8BF9-414B-91DD-BCD740698488}"/>
              </a:ext>
            </a:extLst>
          </p:cNvPr>
          <p:cNvSpPr txBox="1"/>
          <p:nvPr/>
        </p:nvSpPr>
        <p:spPr>
          <a:xfrm>
            <a:off x="497305" y="1892968"/>
            <a:ext cx="11566358" cy="4395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7DCA228-FBC5-423D-8D1E-60CA172DA2B1}"/>
              </a:ext>
            </a:extLst>
          </p:cNvPr>
          <p:cNvSpPr txBox="1"/>
          <p:nvPr/>
        </p:nvSpPr>
        <p:spPr>
          <a:xfrm>
            <a:off x="541420" y="1766370"/>
            <a:ext cx="1147812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# Programme testant si une année, saisie par l'utilisateur, est bissextile ou non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annee = input("Saisissez une année : ") # On attend que l'utilisateur saisisse l'année qu'il désire tester</a:t>
            </a:r>
          </a:p>
          <a:p>
            <a:r>
              <a:rPr lang="fr-FR" sz="1600" dirty="0">
                <a:solidFill>
                  <a:schemeClr val="bg1"/>
                </a:solidFill>
              </a:rPr>
              <a:t>annee =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(annee) # Risque d'erreur si l'utilisateur n'a pas saisi un nombre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if annee % 400 == 0 or (annee % 4 == 0 and annee % 100 != 0):</a:t>
            </a:r>
          </a:p>
          <a:p>
            <a:r>
              <a:rPr lang="fr-FR" sz="1600" dirty="0">
                <a:solidFill>
                  <a:schemeClr val="bg1"/>
                </a:solidFill>
              </a:rPr>
              <a:t>    print("L'année saisie est bissextile.")</a:t>
            </a:r>
          </a:p>
          <a:p>
            <a:r>
              <a:rPr lang="fr-FR" sz="1600" dirty="0" err="1">
                <a:solidFill>
                  <a:schemeClr val="bg1"/>
                </a:solidFill>
              </a:rPr>
              <a:t>else</a:t>
            </a:r>
            <a:r>
              <a:rPr lang="fr-FR" sz="1600" dirty="0">
                <a:solidFill>
                  <a:schemeClr val="bg1"/>
                </a:solidFill>
              </a:rPr>
              <a:t>:</a:t>
            </a:r>
          </a:p>
          <a:p>
            <a:r>
              <a:rPr lang="fr-FR" sz="1600" dirty="0">
                <a:solidFill>
                  <a:schemeClr val="bg1"/>
                </a:solidFill>
              </a:rPr>
              <a:t>    print("L'année saisie n'est pas bissextile.")</a:t>
            </a:r>
          </a:p>
        </p:txBody>
      </p:sp>
    </p:spTree>
    <p:extLst>
      <p:ext uri="{BB962C8B-B14F-4D97-AF65-F5344CB8AC3E}">
        <p14:creationId xmlns:p14="http://schemas.microsoft.com/office/powerpoint/2010/main" val="360687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dirty="0" err="1">
                <a:solidFill>
                  <a:schemeClr val="accent5">
                    <a:lumMod val="75000"/>
                  </a:schemeClr>
                </a:solidFill>
              </a:rPr>
              <a:t>Resume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247C70-8BF9-414B-91DD-BCD740698488}"/>
              </a:ext>
            </a:extLst>
          </p:cNvPr>
          <p:cNvSpPr txBox="1"/>
          <p:nvPr/>
        </p:nvSpPr>
        <p:spPr>
          <a:xfrm>
            <a:off x="497305" y="1892968"/>
            <a:ext cx="11566358" cy="4395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E3BC581-F163-4AA9-8A19-666B6A33B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47845"/>
            <a:ext cx="1225207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conditions permettent d'exécuter certaines instructions dans certains cas, d'autres instructions dans un autre cas.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conditions sont marquées par les mot-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clés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(« si »),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elif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(« sinon si »)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(« sinon »).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mot-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clés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elif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doivent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être suivis d'un test (appelé aussi prédicat).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booléens sont des données soit vraies 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soit fausses 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093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rgbClr val="FF0000"/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Structures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conditionnelles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03D1BB-9DAD-4172-BDFE-8CE1081F6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26017"/>
            <a:ext cx="1108008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variables permettent de conserver dans le temps des données de votre programme.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Vous pouvez vous servir de ces variables pour différentes choses : les afficher, faire des calculs avec,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affecter une valeur à une variable, on utilise la syntaxe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nom_de_variable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valeur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existe différents types de variables, en fonction de l'information que vous désirez conserver :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dirty="0">
                <a:latin typeface="Arial" panose="020B0604020202020204" pitchFamily="34" charset="0"/>
              </a:rPr>
              <a:t>chaîne de caractères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alt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afficher une donnée, comme la valeur d'une variable par exemple, on utilise la fonction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79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rgbClr val="FF0000"/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La boucle while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03D1BB-9DAD-4172-BDFE-8CE1081F6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75864"/>
            <a:ext cx="1915909" cy="14773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while</a:t>
            </a: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 condition: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    # instruction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    # instruction 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    # 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    # instruction 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33E3C97-C9B8-4DED-9FC2-B5182F7D9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99" y="2837590"/>
            <a:ext cx="9193542" cy="17543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nb = 7 # On garde la variable contenant le nombre dont on veut la table de multiplication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i = 0 # C'est notre variable compteur que nous allons incrémenter dans la boucle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while</a:t>
            </a: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 i &lt; 10: # Tant que i est strictement inférieure à 10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    print(i + 1, "*", nb, "=", (i + 1) * nb)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    i += 1 # On incrémente i de 1 à chaque tour de boucle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83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44BF1-6DC3-424A-81C5-0D2C7AC4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965E87-594F-4EE0-8B1B-7468B468A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fr-FR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fr-FR" sz="7200" dirty="0">
                <a:solidFill>
                  <a:schemeClr val="accent1"/>
                </a:solidFill>
              </a:rPr>
              <a:t>LES BASES</a:t>
            </a:r>
          </a:p>
        </p:txBody>
      </p:sp>
    </p:spTree>
    <p:extLst>
      <p:ext uri="{BB962C8B-B14F-4D97-AF65-F5344CB8AC3E}">
        <p14:creationId xmlns:p14="http://schemas.microsoft.com/office/powerpoint/2010/main" val="2933535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rgbClr val="FF0000"/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La boucle for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03D1BB-9DAD-4172-BDFE-8CE1081F6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6736"/>
            <a:ext cx="2710999" cy="3693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for </a:t>
            </a:r>
            <a:r>
              <a:rPr lang="fr-FR" altLang="fr-FR" dirty="0" err="1">
                <a:solidFill>
                  <a:schemeClr val="bg1"/>
                </a:solidFill>
                <a:latin typeface="Arial" panose="020B0604020202020204" pitchFamily="34" charset="0"/>
              </a:rPr>
              <a:t>element</a:t>
            </a: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in </a:t>
            </a:r>
            <a:r>
              <a:rPr lang="fr-FR" altLang="fr-FR" dirty="0" err="1">
                <a:solidFill>
                  <a:schemeClr val="bg1"/>
                </a:solidFill>
                <a:latin typeface="Arial" panose="020B0604020202020204" pitchFamily="34" charset="0"/>
              </a:rPr>
              <a:t>sequence</a:t>
            </a: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33E3C97-C9B8-4DED-9FC2-B5182F7D9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57363"/>
            <a:ext cx="3252814" cy="9233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chaine = "Bonjour les ZER0S"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for lettre in chaine: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print(lettre)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6A69B43-B24D-4F64-869A-CFBE6144C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721988"/>
            <a:ext cx="8691803" cy="17543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chaine = "Bonjour les ZER0S"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for lettre in chaine: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if lettre in "</a:t>
            </a:r>
            <a:r>
              <a:rPr lang="fr-FR" altLang="fr-FR" dirty="0" err="1">
                <a:solidFill>
                  <a:schemeClr val="bg1"/>
                </a:solidFill>
                <a:latin typeface="Arial" panose="020B0604020202020204" pitchFamily="34" charset="0"/>
              </a:rPr>
              <a:t>AEIOUYaeiouy</a:t>
            </a: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": # lettre est une voyelle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    print(lettre)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</a:t>
            </a:r>
            <a:r>
              <a:rPr lang="fr-FR" altLang="fr-FR" dirty="0" err="1">
                <a:solidFill>
                  <a:schemeClr val="bg1"/>
                </a:solidFill>
                <a:latin typeface="Arial" panose="020B0604020202020204" pitchFamily="34" charset="0"/>
              </a:rPr>
              <a:t>else</a:t>
            </a: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: # lettre est une consonne... ou plus exactement, lettre n'est pas une voyelle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    print("*")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31EBB45-16F6-46A1-8500-C8EC1F334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98" y="4850129"/>
            <a:ext cx="8691803" cy="14773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bg1"/>
                </a:solidFill>
                <a:latin typeface="Arial" panose="020B0604020202020204" pitchFamily="34" charset="0"/>
              </a:rPr>
              <a:t>while</a:t>
            </a: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1: # 1 est toujours vrai -&gt; boucle infinie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lettre = input("Tapez 'Q' pour quitter : 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if lettre == "Q":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    print("Fin de la boucle")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    break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213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rgbClr val="FF0000"/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Les mots-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cles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break continue</a:t>
            </a:r>
            <a:endParaRPr lang="fr-FR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31EBB45-16F6-46A1-8500-C8EC1F334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8" y="1592579"/>
            <a:ext cx="8691803" cy="14773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bg1"/>
                </a:solidFill>
                <a:latin typeface="Arial" panose="020B0604020202020204" pitchFamily="34" charset="0"/>
              </a:rPr>
              <a:t>while</a:t>
            </a: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1: # 1 est toujours vrai -&gt; boucle infinie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lettre = input("Tapez 'Q' pour quitter : 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if lettre == "Q":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    print("Fin de la boucle")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    break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9F7D5B0-C9AE-4E3E-B1AE-C2E49B92B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8" y="3207174"/>
            <a:ext cx="8691803" cy="23083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i =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bg1"/>
                </a:solidFill>
                <a:latin typeface="Arial" panose="020B0604020202020204" pitchFamily="34" charset="0"/>
              </a:rPr>
              <a:t>while</a:t>
            </a: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i &lt; 20: # Tant que i est inférieure à 20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if i % 3 == 0: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    i += 4 # On ajoute 4 à 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    print("On incrémente i de 4. i est maintenant égale à", i)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    continue # On retourne au </a:t>
            </a:r>
            <a:r>
              <a:rPr lang="fr-FR" altLang="fr-FR" dirty="0" err="1">
                <a:solidFill>
                  <a:schemeClr val="bg1"/>
                </a:solidFill>
                <a:latin typeface="Arial" panose="020B0604020202020204" pitchFamily="34" charset="0"/>
              </a:rPr>
              <a:t>while</a:t>
            </a: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sans exécuter les autres lignes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print("La variable i =", i)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Arial" panose="020B0604020202020204" pitchFamily="34" charset="0"/>
              </a:rPr>
              <a:t>    i += 1 # Dans le cas classique on ajoute juste 1 à i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907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rgbClr val="FF0000"/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Resume</a:t>
            </a:r>
            <a:endParaRPr lang="fr-FR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9EC072A-F21E-469E-90F4-3AA25E5BAE20}"/>
              </a:ext>
            </a:extLst>
          </p:cNvPr>
          <p:cNvSpPr txBox="1"/>
          <p:nvPr/>
        </p:nvSpPr>
        <p:spPr>
          <a:xfrm>
            <a:off x="1285875" y="1990725"/>
            <a:ext cx="100012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Une boucle sert à </a:t>
            </a:r>
            <a:r>
              <a:rPr lang="fr-FR" sz="2800" dirty="0" err="1"/>
              <a:t>repeter</a:t>
            </a:r>
            <a:r>
              <a:rPr lang="fr-FR" sz="2800" dirty="0"/>
              <a:t> une portion de code en fonction d’un </a:t>
            </a:r>
            <a:r>
              <a:rPr lang="fr-FR" sz="2800" dirty="0" err="1"/>
              <a:t>predicat</a:t>
            </a:r>
            <a:r>
              <a:rPr lang="fr-FR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On peut créer un boucle </a:t>
            </a:r>
            <a:r>
              <a:rPr lang="fr-FR" sz="2800" dirty="0" err="1"/>
              <a:t>grace</a:t>
            </a:r>
            <a:r>
              <a:rPr lang="fr-FR" sz="2800" dirty="0"/>
              <a:t> au </a:t>
            </a:r>
            <a:r>
              <a:rPr lang="fr-FR" sz="2800" dirty="0" err="1"/>
              <a:t>mot-cle</a:t>
            </a:r>
            <a:r>
              <a:rPr lang="fr-FR" sz="2800" dirty="0"/>
              <a:t> </a:t>
            </a:r>
            <a:r>
              <a:rPr lang="fr-FR" sz="2800" dirty="0" err="1"/>
              <a:t>while</a:t>
            </a:r>
            <a:r>
              <a:rPr lang="fr-FR" sz="2800" dirty="0"/>
              <a:t> suivi d’un </a:t>
            </a:r>
            <a:r>
              <a:rPr lang="fr-FR" sz="2800" dirty="0" err="1"/>
              <a:t>predicat</a:t>
            </a:r>
            <a:r>
              <a:rPr lang="fr-FR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On peut parcourir une </a:t>
            </a:r>
            <a:r>
              <a:rPr lang="fr-FR" sz="2800" dirty="0" err="1"/>
              <a:t>sequence</a:t>
            </a:r>
            <a:r>
              <a:rPr lang="fr-FR" sz="2800" dirty="0"/>
              <a:t> </a:t>
            </a:r>
            <a:r>
              <a:rPr lang="fr-FR" sz="2800" dirty="0" err="1"/>
              <a:t>grace</a:t>
            </a:r>
            <a:r>
              <a:rPr lang="fr-FR" sz="2800" dirty="0"/>
              <a:t> à la syntaxe </a:t>
            </a:r>
            <a:r>
              <a:rPr lang="fr-FR" sz="2800" i="1" dirty="0"/>
              <a:t>for </a:t>
            </a:r>
            <a:r>
              <a:rPr lang="fr-FR" sz="2800" i="1" dirty="0" err="1"/>
              <a:t>element</a:t>
            </a:r>
            <a:r>
              <a:rPr lang="fr-FR" sz="2800" i="1" dirty="0"/>
              <a:t> in </a:t>
            </a:r>
            <a:r>
              <a:rPr lang="fr-FR" sz="2800" i="1" dirty="0" err="1"/>
              <a:t>sequence</a:t>
            </a:r>
            <a:r>
              <a:rPr lang="fr-FR" sz="2800" i="1" dirty="0"/>
              <a:t>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56000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Les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fonctions</a:t>
            </a:r>
            <a:endParaRPr lang="fr-FR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B307BF0-1B94-49E3-BADF-A6D983E03CD3}"/>
              </a:ext>
            </a:extLst>
          </p:cNvPr>
          <p:cNvSpPr txBox="1"/>
          <p:nvPr/>
        </p:nvSpPr>
        <p:spPr>
          <a:xfrm>
            <a:off x="238125" y="1471610"/>
            <a:ext cx="63436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nom_de_la_fonction</a:t>
            </a:r>
            <a:r>
              <a:rPr lang="fr-FR" dirty="0"/>
              <a:t>(parametre1, parametre2, </a:t>
            </a:r>
            <a:r>
              <a:rPr lang="fr-FR" dirty="0" err="1"/>
              <a:t>parametreN</a:t>
            </a:r>
            <a:r>
              <a:rPr lang="fr-FR" dirty="0"/>
              <a:t>):</a:t>
            </a:r>
          </a:p>
          <a:p>
            <a:r>
              <a:rPr lang="fr-FR" dirty="0"/>
              <a:t>	# bloc d’instruction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AC8469B-A700-4956-A15A-EAACEF641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17941"/>
            <a:ext cx="1240884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-25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fr-FR" altLang="fr-FR" dirty="0">
                <a:latin typeface="Arial" panose="020B0604020202020204" pitchFamily="34" charset="0"/>
              </a:rPr>
              <a:t>mot-clé qui est l'abréviation de « </a:t>
            </a:r>
            <a:r>
              <a:rPr lang="fr-FR" altLang="fr-FR" dirty="0" err="1">
                <a:latin typeface="Arial" panose="020B0604020202020204" pitchFamily="34" charset="0"/>
              </a:rPr>
              <a:t>define</a:t>
            </a:r>
            <a:r>
              <a:rPr lang="fr-FR" altLang="fr-FR" dirty="0">
                <a:latin typeface="Arial" panose="020B0604020202020204" pitchFamily="34" charset="0"/>
              </a:rPr>
              <a:t> » (définir, en anglais) et qui constitue le prélude à toute construction de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dirty="0">
                <a:latin typeface="Arial" panose="020B0604020202020204" pitchFamily="34" charset="0"/>
              </a:rPr>
              <a:t>fonction.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altLang="fr-FR" dirty="0">
              <a:latin typeface="Arial" panose="020B0604020202020204" pitchFamily="34" charset="0"/>
            </a:endParaRPr>
          </a:p>
          <a:p>
            <a:pPr marL="0" marR="0" lvl="0" indent="-25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nom de la fonction, qui se nomme exactement comme une variable (nous verrons par la suite que ce n'est pas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hasard). N'utilisez pas un nom de variable déjà instanciée pour nommer une fonction.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-25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liste des paramètres qui seront fournis lors d'un appel à la fonction. Les paramètres sont séparés par des virgules </a:t>
            </a:r>
          </a:p>
          <a:p>
            <a:pPr marL="0" marR="0" lvl="0" indent="-25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 la liste est encadrée par des parenthèses ouvrante et fermante (là encore, les espaces sont optionnels mais </a:t>
            </a:r>
          </a:p>
          <a:p>
            <a:pPr marL="0" marR="0" lvl="0" indent="-25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améliorent la lisibilité).</a:t>
            </a:r>
          </a:p>
          <a:p>
            <a:pPr marL="0" marR="0" lvl="0" indent="-25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-25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deux points, encore et toujours, qui clôturent la ligne.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parenthèses sont obligatoires, quand bien même votre fonction n'attendrait aucun paramètre.</a:t>
            </a:r>
          </a:p>
        </p:txBody>
      </p:sp>
    </p:spTree>
    <p:extLst>
      <p:ext uri="{BB962C8B-B14F-4D97-AF65-F5344CB8AC3E}">
        <p14:creationId xmlns:p14="http://schemas.microsoft.com/office/powerpoint/2010/main" val="307017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3" y="-26034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Creation de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fonctions</a:t>
            </a:r>
            <a:endParaRPr lang="fr-FR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D60738-3F8D-45A0-8E89-20EBB43FD274}"/>
              </a:ext>
            </a:extLst>
          </p:cNvPr>
          <p:cNvSpPr txBox="1"/>
          <p:nvPr/>
        </p:nvSpPr>
        <p:spPr>
          <a:xfrm>
            <a:off x="182787" y="918786"/>
            <a:ext cx="10912028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</a:rPr>
              <a:t>def</a:t>
            </a:r>
            <a:r>
              <a:rPr lang="fr-FR" sz="1400" dirty="0">
                <a:solidFill>
                  <a:schemeClr val="bg1"/>
                </a:solidFill>
              </a:rPr>
              <a:t> table_par_7():</a:t>
            </a:r>
          </a:p>
          <a:p>
            <a:r>
              <a:rPr lang="fr-FR" sz="1400" dirty="0">
                <a:solidFill>
                  <a:schemeClr val="bg1"/>
                </a:solidFill>
              </a:rPr>
              <a:t>    nb = 7</a:t>
            </a:r>
          </a:p>
          <a:p>
            <a:r>
              <a:rPr lang="fr-FR" sz="1400" dirty="0">
                <a:solidFill>
                  <a:schemeClr val="bg1"/>
                </a:solidFill>
              </a:rPr>
              <a:t>    i = 0 # Notre compteur ! L'auriez-vous oublié ?</a:t>
            </a:r>
          </a:p>
          <a:p>
            <a:r>
              <a:rPr lang="fr-FR" sz="1400" dirty="0">
                <a:solidFill>
                  <a:schemeClr val="bg1"/>
                </a:solidFill>
              </a:rPr>
              <a:t>    </a:t>
            </a:r>
            <a:r>
              <a:rPr lang="fr-FR" sz="1400" dirty="0" err="1">
                <a:solidFill>
                  <a:schemeClr val="bg1"/>
                </a:solidFill>
              </a:rPr>
              <a:t>while</a:t>
            </a:r>
            <a:r>
              <a:rPr lang="fr-FR" sz="1400" dirty="0">
                <a:solidFill>
                  <a:schemeClr val="bg1"/>
                </a:solidFill>
              </a:rPr>
              <a:t> i &lt; 10: # Tant que i est strictement inférieure à 10,</a:t>
            </a:r>
          </a:p>
          <a:p>
            <a:r>
              <a:rPr lang="fr-FR" sz="1400" dirty="0">
                <a:solidFill>
                  <a:schemeClr val="bg1"/>
                </a:solidFill>
              </a:rPr>
              <a:t>        print(i + 1, "*", nb, "=", (i + 1) * nb)</a:t>
            </a:r>
          </a:p>
          <a:p>
            <a:r>
              <a:rPr lang="fr-FR" sz="1400" dirty="0">
                <a:solidFill>
                  <a:schemeClr val="bg1"/>
                </a:solidFill>
              </a:rPr>
              <a:t>        i += 1 # On incrémente i de 1 à chaque tour de boucle.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9481158-FF44-4468-BE02-7E7531558F88}"/>
              </a:ext>
            </a:extLst>
          </p:cNvPr>
          <p:cNvSpPr txBox="1"/>
          <p:nvPr/>
        </p:nvSpPr>
        <p:spPr>
          <a:xfrm>
            <a:off x="171451" y="2418564"/>
            <a:ext cx="10912028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</a:rPr>
              <a:t>def</a:t>
            </a:r>
            <a:r>
              <a:rPr lang="fr-FR" sz="1400" dirty="0">
                <a:solidFill>
                  <a:schemeClr val="bg1"/>
                </a:solidFill>
              </a:rPr>
              <a:t> table(nb, max):</a:t>
            </a:r>
          </a:p>
          <a:p>
            <a:r>
              <a:rPr lang="fr-FR" sz="1400" dirty="0">
                <a:solidFill>
                  <a:schemeClr val="bg1"/>
                </a:solidFill>
              </a:rPr>
              <a:t>    i = 0</a:t>
            </a:r>
          </a:p>
          <a:p>
            <a:r>
              <a:rPr lang="fr-FR" sz="1400" dirty="0">
                <a:solidFill>
                  <a:schemeClr val="bg1"/>
                </a:solidFill>
              </a:rPr>
              <a:t>    </a:t>
            </a:r>
            <a:r>
              <a:rPr lang="fr-FR" sz="1400" dirty="0" err="1">
                <a:solidFill>
                  <a:schemeClr val="bg1"/>
                </a:solidFill>
              </a:rPr>
              <a:t>while</a:t>
            </a:r>
            <a:r>
              <a:rPr lang="fr-FR" sz="1400" dirty="0">
                <a:solidFill>
                  <a:schemeClr val="bg1"/>
                </a:solidFill>
              </a:rPr>
              <a:t> i &lt; max: # Tant que i est strictement inférieure à la variable max,</a:t>
            </a:r>
          </a:p>
          <a:p>
            <a:r>
              <a:rPr lang="fr-FR" sz="1400" dirty="0">
                <a:solidFill>
                  <a:schemeClr val="bg1"/>
                </a:solidFill>
              </a:rPr>
              <a:t>        print(i + 1, "*", nb, "=", (i + 1) * nb)</a:t>
            </a:r>
          </a:p>
          <a:p>
            <a:r>
              <a:rPr lang="fr-FR" sz="1400" dirty="0">
                <a:solidFill>
                  <a:schemeClr val="bg1"/>
                </a:solidFill>
              </a:rPr>
              <a:t>        i +=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893B4C0-B03E-4377-BDE9-B4D3D5FCD0E1}"/>
              </a:ext>
            </a:extLst>
          </p:cNvPr>
          <p:cNvSpPr txBox="1"/>
          <p:nvPr/>
        </p:nvSpPr>
        <p:spPr>
          <a:xfrm>
            <a:off x="194123" y="3735508"/>
            <a:ext cx="10900692" cy="273921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Valeurs par défaut des paramètres</a:t>
            </a:r>
          </a:p>
          <a:p>
            <a:endParaRPr lang="fr-FR" sz="1400" b="1" dirty="0">
              <a:solidFill>
                <a:schemeClr val="bg1"/>
              </a:solidFill>
            </a:endParaRPr>
          </a:p>
          <a:p>
            <a:r>
              <a:rPr lang="fr-FR" sz="1400" dirty="0" err="1">
                <a:solidFill>
                  <a:schemeClr val="bg1"/>
                </a:solidFill>
              </a:rPr>
              <a:t>def</a:t>
            </a:r>
            <a:r>
              <a:rPr lang="fr-FR" sz="1400" dirty="0">
                <a:solidFill>
                  <a:schemeClr val="bg1"/>
                </a:solidFill>
              </a:rPr>
              <a:t> table(nb, max=10):</a:t>
            </a:r>
          </a:p>
          <a:p>
            <a:r>
              <a:rPr lang="fr-FR" sz="1400" dirty="0">
                <a:solidFill>
                  <a:schemeClr val="bg1"/>
                </a:solidFill>
              </a:rPr>
              <a:t>    """Fonction affichant la table de multiplication par nb</a:t>
            </a:r>
          </a:p>
          <a:p>
            <a:r>
              <a:rPr lang="fr-FR" sz="1400" dirty="0">
                <a:solidFill>
                  <a:schemeClr val="bg1"/>
                </a:solidFill>
              </a:rPr>
              <a:t>    de 1*nb à max*nb</a:t>
            </a:r>
          </a:p>
          <a:p>
            <a:r>
              <a:rPr lang="fr-FR" sz="1400" dirty="0">
                <a:solidFill>
                  <a:schemeClr val="bg1"/>
                </a:solidFill>
              </a:rPr>
              <a:t>    (max &gt;= 0)"""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    i = 0</a:t>
            </a:r>
          </a:p>
          <a:p>
            <a:r>
              <a:rPr lang="fr-FR" sz="1400" dirty="0">
                <a:solidFill>
                  <a:schemeClr val="bg1"/>
                </a:solidFill>
              </a:rPr>
              <a:t>    </a:t>
            </a:r>
            <a:r>
              <a:rPr lang="fr-FR" sz="1400" dirty="0" err="1">
                <a:solidFill>
                  <a:schemeClr val="bg1"/>
                </a:solidFill>
              </a:rPr>
              <a:t>while</a:t>
            </a:r>
            <a:r>
              <a:rPr lang="fr-FR" sz="1400" dirty="0">
                <a:solidFill>
                  <a:schemeClr val="bg1"/>
                </a:solidFill>
              </a:rPr>
              <a:t> i &lt; max:</a:t>
            </a:r>
          </a:p>
          <a:p>
            <a:r>
              <a:rPr lang="fr-FR" sz="1400" dirty="0">
                <a:solidFill>
                  <a:schemeClr val="bg1"/>
                </a:solidFill>
              </a:rPr>
              <a:t>        print(i + 1, "*", nb, "=", (i + 1) * nb)</a:t>
            </a:r>
          </a:p>
          <a:p>
            <a:r>
              <a:rPr lang="fr-FR" sz="1400" dirty="0">
                <a:solidFill>
                  <a:schemeClr val="bg1"/>
                </a:solidFill>
              </a:rPr>
              <a:t>        i += 1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0207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3" y="-26034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Valeurs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 par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defaut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 des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parametres</a:t>
            </a:r>
            <a:endParaRPr lang="fr-FR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2A97F3-8514-4941-AAFA-472001D79964}"/>
              </a:ext>
            </a:extLst>
          </p:cNvPr>
          <p:cNvSpPr txBox="1"/>
          <p:nvPr/>
        </p:nvSpPr>
        <p:spPr>
          <a:xfrm>
            <a:off x="260350" y="1133475"/>
            <a:ext cx="524827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def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fonc</a:t>
            </a:r>
            <a:r>
              <a:rPr lang="fr-FR" dirty="0">
                <a:solidFill>
                  <a:schemeClr val="bg1"/>
                </a:solidFill>
              </a:rPr>
              <a:t>(a=1, b=2, c=3, d=4, e=5):</a:t>
            </a:r>
          </a:p>
          <a:p>
            <a:r>
              <a:rPr lang="fr-FR" dirty="0">
                <a:solidFill>
                  <a:schemeClr val="bg1"/>
                </a:solidFill>
              </a:rPr>
              <a:t>    print("a =", a, "b =", b, "c =", c, "d =", d, "e =", e)</a:t>
            </a:r>
          </a:p>
        </p:txBody>
      </p:sp>
      <p:graphicFrame>
        <p:nvGraphicFramePr>
          <p:cNvPr id="6" name="Tableau 7">
            <a:extLst>
              <a:ext uri="{FF2B5EF4-FFF2-40B4-BE49-F238E27FC236}">
                <a16:creationId xmlns:a16="http://schemas.microsoft.com/office/drawing/2014/main" id="{D52D0A10-B766-4265-B991-8974376D9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283403"/>
              </p:ext>
            </p:extLst>
          </p:nvPr>
        </p:nvGraphicFramePr>
        <p:xfrm>
          <a:off x="260350" y="210741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086962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97489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Resultat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6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fonc</a:t>
                      </a:r>
                      <a:r>
                        <a:rPr lang="fr-F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a=1 b=2 c=3 d=4 e=5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1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fonc</a:t>
                      </a:r>
                      <a:r>
                        <a:rPr lang="fr-FR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a=4 b=2 c=3 d=4 e=5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3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fonc</a:t>
                      </a:r>
                      <a:r>
                        <a:rPr lang="fr-FR" dirty="0"/>
                        <a:t>(b=8, d=5)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A=1 b=8 c=3 d=5 e=5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43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fonc</a:t>
                      </a:r>
                      <a:r>
                        <a:rPr lang="fr-FR" dirty="0"/>
                        <a:t>(b=35, c=48, a=4, e=9)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A=4 b=35 c=48 d=4 e=9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390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3" y="-26034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Signature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d’une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fonction</a:t>
            </a:r>
            <a:endParaRPr lang="fr-FR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D06D29C-741B-48CC-8932-45C275DDD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895383"/>
            <a:ext cx="11995656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Python comme vous avez pu le voir, on ne précise pas les types des paramètres. Dans ce langage, la signature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d'une fonction est tout simplement son nom. Cela signifie que vous ne pouvez définir deux fonctions du même nom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(si vous le faites, l'ancienne définition est écrasée par la nouvelle).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def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 exemple():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print("Un exemple d'une fonction sans paramètre")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exemple()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def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 exemple(): # On redéfinit la fonction exemple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	print("Un autre exemple de fonction sans paramètre")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exemple()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la ligne 1 on définit la fonction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exemple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lang="fr-FR" altLang="fr-FR" dirty="0">
                <a:latin typeface="Arial Unicode MS"/>
              </a:rPr>
              <a:t>On l'appelle une première fois à la ligne 4. On redéfinit à la ligne 6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Arial Unicode MS"/>
              </a:rPr>
              <a:t>Fonction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exemple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lang="fr-FR" altLang="fr-FR" dirty="0">
                <a:latin typeface="Arial Unicode MS"/>
              </a:rPr>
              <a:t>L'ancienne définition est écrasée et l'ancienne fonction ne pourra plus être appelée.</a:t>
            </a:r>
          </a:p>
        </p:txBody>
      </p:sp>
    </p:spTree>
    <p:extLst>
      <p:ext uri="{BB962C8B-B14F-4D97-AF65-F5344CB8AC3E}">
        <p14:creationId xmlns:p14="http://schemas.microsoft.com/office/powerpoint/2010/main" val="1829369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3" y="-26034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L’instruction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 return</a:t>
            </a:r>
            <a:endParaRPr lang="fr-FR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3E1649-D689-450C-86B5-C4A25DFD0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" y="759098"/>
            <a:ext cx="12360435" cy="199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 que nous avons fait était intéressant, mais nous n'avons pas encore fait le tour des possibilités de la fonction. Et d'ailleurs, même à la fin de ce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chapitre, il nous restera quelques petites fonctionnalités à voir. Si vous vous souvenez bien, il existe des fonctions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qui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fr-FR" altLang="fr-FR" sz="1400" dirty="0">
                <a:latin typeface="Arial" panose="020B0604020202020204" pitchFamily="34" charset="0"/>
              </a:rPr>
              <a:t>ne renvoient rien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latin typeface="Arial" panose="020B0604020202020204" pitchFamily="34" charset="0"/>
              </a:rPr>
              <a:t>(attention, « renvoyer » et « afficher » sont deux choses différentes) et des fonctions telles </a:t>
            </a:r>
            <a:r>
              <a:rPr lang="fr-FR" altLang="fr-FR" sz="1400" dirty="0" err="1">
                <a:latin typeface="Arial" panose="020B0604020202020204" pitchFamily="34" charset="0"/>
              </a:rPr>
              <a:t>queinputoutypequi</a:t>
            </a:r>
            <a:r>
              <a:rPr lang="fr-FR" altLang="fr-FR" sz="1400" dirty="0">
                <a:latin typeface="Arial" panose="020B0604020202020204" pitchFamily="34" charset="0"/>
              </a:rPr>
              <a:t> renvoient une valeur. Vous pouvez capturer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latin typeface="Arial" panose="020B0604020202020204" pitchFamily="34" charset="0"/>
              </a:rPr>
              <a:t>cette valeur en plaçant une variable devant (exemplevariable2 = type(variable1)). En effet, les fonctions travaillent en général sur des données et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latin typeface="Arial" panose="020B0604020202020204" pitchFamily="34" charset="0"/>
              </a:rPr>
              <a:t>renvoient le résultat obtenu, suite à un calcul par </a:t>
            </a:r>
            <a:r>
              <a:rPr lang="fr-FR" altLang="fr-FR" sz="1400" dirty="0" err="1">
                <a:latin typeface="Arial" panose="020B0604020202020204" pitchFamily="34" charset="0"/>
              </a:rPr>
              <a:t>exemple.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Prenons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exemple simple : une fonction chargée de mettre au carré une valeur passée en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argument. Je vous signale au passage que Python en est parfaitement capable sans avoir à coder une nouvelle fonction, mais c'est pour l'exemple.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AAD138-0348-4B30-AC96-5329E524C01C}"/>
              </a:ext>
            </a:extLst>
          </p:cNvPr>
          <p:cNvSpPr txBox="1"/>
          <p:nvPr/>
        </p:nvSpPr>
        <p:spPr>
          <a:xfrm>
            <a:off x="92361" y="3105833"/>
            <a:ext cx="2425857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def</a:t>
            </a:r>
            <a:r>
              <a:rPr lang="fr-FR" dirty="0">
                <a:solidFill>
                  <a:schemeClr val="bg1"/>
                </a:solidFill>
              </a:rPr>
              <a:t> carre(valeur):</a:t>
            </a:r>
          </a:p>
          <a:p>
            <a:r>
              <a:rPr lang="fr-FR" dirty="0">
                <a:solidFill>
                  <a:schemeClr val="bg1"/>
                </a:solidFill>
              </a:rPr>
              <a:t>    return valeur * valeur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7328D21-B41B-4D85-9EAC-8C906677DD54}"/>
              </a:ext>
            </a:extLst>
          </p:cNvPr>
          <p:cNvSpPr txBox="1"/>
          <p:nvPr/>
        </p:nvSpPr>
        <p:spPr>
          <a:xfrm>
            <a:off x="0" y="3888602"/>
            <a:ext cx="12007279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400" dirty="0">
                <a:latin typeface="Arial" panose="020B0604020202020204" pitchFamily="34" charset="0"/>
              </a:rPr>
              <a:t>Sachez que l'on peut renvoyer plusieurs valeurs que l'on sépare par des virgules, et que l'on peut les capturer dans des variables également séparées par des virgules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151893-FD07-4EE7-8BE4-13AB40553003}"/>
              </a:ext>
            </a:extLst>
          </p:cNvPr>
          <p:cNvSpPr txBox="1"/>
          <p:nvPr/>
        </p:nvSpPr>
        <p:spPr>
          <a:xfrm>
            <a:off x="92361" y="4723757"/>
            <a:ext cx="467013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def</a:t>
            </a:r>
            <a:r>
              <a:rPr lang="fr-FR" dirty="0">
                <a:solidFill>
                  <a:schemeClr val="bg1"/>
                </a:solidFill>
              </a:rPr>
              <a:t> rectangle(high, </a:t>
            </a:r>
            <a:r>
              <a:rPr lang="fr-FR" dirty="0" err="1">
                <a:solidFill>
                  <a:schemeClr val="bg1"/>
                </a:solidFill>
              </a:rPr>
              <a:t>width</a:t>
            </a:r>
            <a:r>
              <a:rPr lang="fr-FR" dirty="0">
                <a:solidFill>
                  <a:schemeClr val="bg1"/>
                </a:solidFill>
              </a:rPr>
              <a:t>):</a:t>
            </a:r>
          </a:p>
          <a:p>
            <a:r>
              <a:rPr lang="fr-FR" dirty="0">
                <a:solidFill>
                  <a:schemeClr val="bg1"/>
                </a:solidFill>
              </a:rPr>
              <a:t>    return high, </a:t>
            </a:r>
            <a:r>
              <a:rPr lang="fr-FR" dirty="0" err="1">
                <a:solidFill>
                  <a:schemeClr val="bg1"/>
                </a:solidFill>
              </a:rPr>
              <a:t>width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a, b = rectangle(4,5)</a:t>
            </a:r>
          </a:p>
        </p:txBody>
      </p:sp>
    </p:spTree>
    <p:extLst>
      <p:ext uri="{BB962C8B-B14F-4D97-AF65-F5344CB8AC3E}">
        <p14:creationId xmlns:p14="http://schemas.microsoft.com/office/powerpoint/2010/main" val="1090725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3" y="-26034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Les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fonctions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 lambda</a:t>
            </a:r>
            <a:endParaRPr lang="fr-FR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6DB53CC-7730-4862-AC4D-8D283B22F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733544"/>
            <a:ext cx="1213672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venons de voir comment créer une fonction grâce au mot-clé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lang="fr-FR" altLang="fr-FR" sz="1400" dirty="0">
                <a:latin typeface="Arial" panose="020B0604020202020204" pitchFamily="34" charset="0"/>
              </a:rPr>
              <a:t>Python nous propose un autre moyen de créer des fonctions, des fonctions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latin typeface="Arial" panose="020B0604020202020204" pitchFamily="34" charset="0"/>
              </a:rPr>
              <a:t>extrêmement courtes car limitées à une seule instruction.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Pourquoi une autre façon de créer des fonctions ? La première suffit, non 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Disons que ce n'est pas tout à fait la même chose, comme vous allez le voir. Les fonctions lambda sont en général utilisées dans un certain contexte,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lequel définir une fonction à l'aide </a:t>
            </a:r>
            <a:r>
              <a:rPr lang="fr-FR" altLang="fr-FR" sz="1400" dirty="0">
                <a:latin typeface="Arial" panose="020B0604020202020204" pitchFamily="34" charset="0"/>
              </a:rPr>
              <a:t>de </a:t>
            </a:r>
            <a:r>
              <a:rPr lang="fr-FR" altLang="fr-FR" sz="1400" dirty="0" err="1">
                <a:latin typeface="Arial" panose="020B0604020202020204" pitchFamily="34" charset="0"/>
              </a:rPr>
              <a:t>def</a:t>
            </a:r>
            <a:r>
              <a:rPr lang="fr-FR" altLang="fr-FR" sz="1400" dirty="0">
                <a:latin typeface="Arial" panose="020B0604020202020204" pitchFamily="34" charset="0"/>
              </a:rPr>
              <a:t> serait plus long et moins pratique.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Avant tout, voyons la syntaxe d'une définition de fonction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lambda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Nous allons utiliser le mot-clé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lambda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comme ceci :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lambda arg1, arg2,… : instruction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retour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 pense qu'un exemple vous semblera plus clair. On veut créer une fonction qui prend un paramètre et renvoie ce paramètre au carré.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DCF1724-0AAF-4343-81BA-42D0647E94D6}"/>
              </a:ext>
            </a:extLst>
          </p:cNvPr>
          <p:cNvSpPr txBox="1"/>
          <p:nvPr/>
        </p:nvSpPr>
        <p:spPr>
          <a:xfrm>
            <a:off x="55282" y="2980313"/>
            <a:ext cx="403383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lambda x: x * x</a:t>
            </a:r>
          </a:p>
          <a:p>
            <a:r>
              <a:rPr lang="fr-FR" dirty="0">
                <a:solidFill>
                  <a:schemeClr val="bg1"/>
                </a:solidFill>
              </a:rPr>
              <a:t>&lt;</a:t>
            </a:r>
            <a:r>
              <a:rPr lang="fr-FR" dirty="0" err="1">
                <a:solidFill>
                  <a:schemeClr val="bg1"/>
                </a:solidFill>
              </a:rPr>
              <a:t>function</a:t>
            </a:r>
            <a:r>
              <a:rPr lang="fr-FR" dirty="0">
                <a:solidFill>
                  <a:schemeClr val="bg1"/>
                </a:solidFill>
              </a:rPr>
              <a:t> &lt;lambda&gt; at 0x00BA1B70&gt;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8B3B377-92E2-4812-BC6C-B13C1566C897}"/>
              </a:ext>
            </a:extLst>
          </p:cNvPr>
          <p:cNvSpPr txBox="1"/>
          <p:nvPr/>
        </p:nvSpPr>
        <p:spPr>
          <a:xfrm>
            <a:off x="180975" y="4857750"/>
            <a:ext cx="4033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lambda x, y: x + 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F82E81E-D978-4D1D-A87C-6C8E83932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3" y="4242941"/>
            <a:ext cx="139350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exemple : si vous voulez créer une fonction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lambda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prenant deux paramètres et renvoyant la somme de ces deux paramètres, la syntaxe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sera la suivante :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604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3" y="-26034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La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methode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 import 1/2</a:t>
            </a:r>
            <a:endParaRPr lang="fr-FR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2A756B-E729-4816-8374-132498A72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3" y="1065222"/>
            <a:ext cx="11620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Lorsque vous ouvrez l'interpréteur Python, les fonctionnalités du module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 sont pas incluses. Il s'agit en effet d'un module, il vous appartient de l'importer si vous vous dites « tiens, mon programme risque d'avoir besoin de fonctions mathématiques ». Nous allons voir une première syntaxe d'importation.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7E99FB9-01FB-4662-9B64-8F6636251D82}"/>
              </a:ext>
            </a:extLst>
          </p:cNvPr>
          <p:cNvSpPr txBox="1"/>
          <p:nvPr/>
        </p:nvSpPr>
        <p:spPr>
          <a:xfrm>
            <a:off x="114298" y="1971894"/>
            <a:ext cx="27432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&gt;&gt;&gt; import math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B159AB-4AE0-4C5F-923C-6360A652AC5C}"/>
              </a:ext>
            </a:extLst>
          </p:cNvPr>
          <p:cNvSpPr txBox="1"/>
          <p:nvPr/>
        </p:nvSpPr>
        <p:spPr>
          <a:xfrm>
            <a:off x="85723" y="3967342"/>
            <a:ext cx="27432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math.sqrt</a:t>
            </a:r>
            <a:r>
              <a:rPr lang="fr-FR" dirty="0">
                <a:solidFill>
                  <a:schemeClr val="bg1"/>
                </a:solidFill>
              </a:rPr>
              <a:t>(16)</a:t>
            </a:r>
          </a:p>
          <a:p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481158AB-B8E7-46E2-ABB3-557C35649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10999"/>
            <a:ext cx="1220718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" panose="020B0604020202020204" pitchFamily="34" charset="0"/>
              </a:rPr>
              <a:t>a syntaxe est facile à retenir : le mot-clé </a:t>
            </a:r>
            <a:r>
              <a:rPr lang="fr-FR" altLang="fr-FR" sz="1600" b="1" dirty="0">
                <a:latin typeface="Arial" panose="020B0604020202020204" pitchFamily="34" charset="0"/>
              </a:rPr>
              <a:t>import</a:t>
            </a:r>
            <a:r>
              <a:rPr lang="fr-FR" altLang="fr-FR" sz="1600" dirty="0">
                <a:latin typeface="Arial" panose="020B0604020202020204" pitchFamily="34" charset="0"/>
              </a:rPr>
              <a:t>, qui signifie « importer » en anglais, suivi du nom du module, ici math.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" panose="020B0604020202020204" pitchFamily="34" charset="0"/>
              </a:rPr>
              <a:t>Après l'exécution de cette instruction, rien ne se passe… en apparence. En réalité, Python vient d'importer le module math.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" panose="020B0604020202020204" pitchFamily="34" charset="0"/>
              </a:rPr>
              <a:t>Toutes les fonctions mathématiques contenues dans ce module sont maintenant accessibles. Pour appeler une fonction du module,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" panose="020B0604020202020204" pitchFamily="34" charset="0"/>
              </a:rPr>
              <a:t>il faut taper le nom du module suivi d'un point « . » puis du nom de la fonction. C'est la même syntaxe pour appeler des variables du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" panose="020B0604020202020204" pitchFamily="34" charset="0"/>
              </a:rPr>
              <a:t>module. Voyons un exemple :</a:t>
            </a:r>
          </a:p>
        </p:txBody>
      </p:sp>
    </p:spTree>
    <p:extLst>
      <p:ext uri="{BB962C8B-B14F-4D97-AF65-F5344CB8AC3E}">
        <p14:creationId xmlns:p14="http://schemas.microsoft.com/office/powerpoint/2010/main" val="222091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4" y="1"/>
            <a:ext cx="12191999" cy="6857999"/>
          </a:xfrm>
          <a:noFill/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124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Indexing start with 0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BFBC941-5AAC-4956-91F0-42A89BB0E115}"/>
              </a:ext>
            </a:extLst>
          </p:cNvPr>
          <p:cNvSpPr txBox="1"/>
          <p:nvPr/>
        </p:nvSpPr>
        <p:spPr>
          <a:xfrm>
            <a:off x="4629151" y="1638300"/>
            <a:ext cx="403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String: ‘’Julien’’</a:t>
            </a:r>
          </a:p>
          <a:p>
            <a:r>
              <a:rPr lang="fr-FR" dirty="0"/>
              <a:t>List: [‘J’,’</a:t>
            </a:r>
            <a:r>
              <a:rPr lang="fr-FR" dirty="0" err="1"/>
              <a:t>u’,’l’,’i’,’e’,’n</a:t>
            </a:r>
            <a:r>
              <a:rPr lang="fr-FR" dirty="0"/>
              <a:t>’]</a:t>
            </a:r>
          </a:p>
          <a:p>
            <a:endParaRPr lang="fr-FR" dirty="0"/>
          </a:p>
          <a:p>
            <a:r>
              <a:rPr lang="en-US" b="1" dirty="0"/>
              <a:t>Index	Value</a:t>
            </a:r>
          </a:p>
          <a:p>
            <a:r>
              <a:rPr lang="en-US" dirty="0"/>
              <a:t>0	J</a:t>
            </a:r>
          </a:p>
          <a:p>
            <a:r>
              <a:rPr lang="en-US" dirty="0"/>
              <a:t>1	u</a:t>
            </a:r>
          </a:p>
          <a:p>
            <a:r>
              <a:rPr lang="en-US" dirty="0"/>
              <a:t>2	l</a:t>
            </a:r>
          </a:p>
          <a:p>
            <a:r>
              <a:rPr lang="en-US" dirty="0"/>
              <a:t>3	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4	e</a:t>
            </a:r>
          </a:p>
          <a:p>
            <a:r>
              <a:rPr lang="en-US" dirty="0"/>
              <a:t>5	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1743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3" y="-26034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La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methode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 import 2/2</a:t>
            </a:r>
            <a:endParaRPr lang="fr-FR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AF98190-3CE1-4E1F-9F00-63DDABEF0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598172"/>
            <a:ext cx="12480981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autre méthode d'importation :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… import …</a:t>
            </a: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existe une autre méthode d'importation qui ne fonctionne pas tout à fait de la même façon. En fonction du résultat attendu, j'utilise indifféremment l'une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 l'autre de ces méthodes. Reprenons notre exemple du </a:t>
            </a:r>
            <a:r>
              <a:rPr lang="fr-FR" altLang="fr-FR" sz="1400" dirty="0" err="1">
                <a:latin typeface="Arial" panose="020B0604020202020204" pitchFamily="34" charset="0"/>
              </a:rPr>
              <a:t>modulemath</a:t>
            </a:r>
            <a:r>
              <a:rPr lang="fr-FR" altLang="fr-FR" sz="1400" dirty="0">
                <a:latin typeface="Arial" panose="020B0604020202020204" pitchFamily="34" charset="0"/>
              </a:rPr>
              <a:t>. Admettons que nous ayons uniquement besoin, dans notre programme, de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latin typeface="Arial" panose="020B0604020202020204" pitchFamily="34" charset="0"/>
              </a:rPr>
              <a:t>fonction renvoyant la valeur absolue d'une variable. Dans ce cas, nous n'allons importer que la fonction, au lieu d'importer tout le module.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from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 math import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fabs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fabs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(-5)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fabs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(2)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ceux qui n'ont pas encore étudié les valeurs absolues, il s'agit tout simplement de l'opposé de la variable si elle est négative, et de la variable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elle-même si elle est positive. Une valeur absolue est ainsi toujours positive.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Vous aurez remarqué qu'on ne met plus le préfixe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math. </a:t>
            </a:r>
            <a:r>
              <a:rPr lang="fr-FR" altLang="fr-FR" sz="1400" dirty="0">
                <a:latin typeface="Arial" panose="020B0604020202020204" pitchFamily="34" charset="0"/>
              </a:rPr>
              <a:t>devant le nom de la fonction. En effet, nous l'avons importée avec la méthode </a:t>
            </a:r>
            <a:r>
              <a:rPr lang="fr-FR" altLang="fr-FR" sz="1400" dirty="0" err="1">
                <a:latin typeface="Arial" panose="020B0604020202020204" pitchFamily="34" charset="0"/>
              </a:rPr>
              <a:t>from</a:t>
            </a:r>
            <a:r>
              <a:rPr lang="fr-FR" altLang="fr-FR" sz="1400" dirty="0">
                <a:latin typeface="Arial" panose="020B0604020202020204" pitchFamily="34" charset="0"/>
              </a:rPr>
              <a:t>: celle-ci charge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latin typeface="Arial" panose="020B0604020202020204" pitchFamily="34" charset="0"/>
              </a:rPr>
              <a:t>la fonction depuis le module indiqué et la place dans l'interpréteur au même plan que les fonctions existantes, comme print par exemple. Si vous avez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latin typeface="Arial" panose="020B0604020202020204" pitchFamily="34" charset="0"/>
              </a:rPr>
              <a:t>compris les explications sur les espaces de noms, vous voyez que print et </a:t>
            </a:r>
            <a:r>
              <a:rPr lang="fr-FR" altLang="fr-FR" sz="1400" dirty="0" err="1">
                <a:latin typeface="Arial" panose="020B0604020202020204" pitchFamily="34" charset="0"/>
              </a:rPr>
              <a:t>fabs</a:t>
            </a:r>
            <a:r>
              <a:rPr lang="fr-FR" altLang="fr-FR" sz="1400" dirty="0">
                <a:latin typeface="Arial" panose="020B0604020202020204" pitchFamily="34" charset="0"/>
              </a:rPr>
              <a:t> sont dans le même espace de noms (principal).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Vous pouvez appeler toutes les variables et fonctions d'un module en tapant « * » à la place du nom de la fonction à importer.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from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 math import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sqrt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(4)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fabs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(5)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 Unicode MS"/>
              </a:rPr>
              <a:t>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la ligne 1 de notre programme, l'interpréteur </a:t>
            </a:r>
            <a:r>
              <a:rPr lang="fr-FR" altLang="fr-FR" sz="1400" dirty="0">
                <a:latin typeface="Arial" panose="020B0604020202020204" pitchFamily="34" charset="0"/>
              </a:rPr>
              <a:t>a parcouru toutes les fonctions et variables du module math et les a importées directement dans l'espace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latin typeface="Arial" panose="020B0604020202020204" pitchFamily="34" charset="0"/>
              </a:rPr>
              <a:t>de noms principal sans les emprisonner dans l'espace de noms math.</a:t>
            </a:r>
          </a:p>
        </p:txBody>
      </p:sp>
    </p:spTree>
    <p:extLst>
      <p:ext uri="{BB962C8B-B14F-4D97-AF65-F5344CB8AC3E}">
        <p14:creationId xmlns:p14="http://schemas.microsoft.com/office/powerpoint/2010/main" val="3459302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Resume</a:t>
            </a:r>
            <a:endParaRPr lang="fr-FR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76F05C9-889A-4D74-9891-918667AC3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9135"/>
            <a:ext cx="10259540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fonction est une portion de code contenant des instructions, que l'on va pouvoir réutiliser facilement.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Découper son programme en fonctions permet une meilleure organisation.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fonctions peuvent recevoir des informations en entrée et renvoyer une information grâce au mot-clé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fonctions se définissent de la façon suivante :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nom_fonction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(parametre1, parametre2,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parametreN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):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76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lvl="0" algn="ctr" fontAlgn="base">
              <a:spcAft>
                <a:spcPct val="0"/>
              </a:spcAft>
            </a:pPr>
            <a:r>
              <a:rPr lang="fr-FR" altLang="fr-FR" sz="6000" dirty="0">
                <a:solidFill>
                  <a:schemeClr val="accent5">
                    <a:lumMod val="75000"/>
                  </a:schemeClr>
                </a:solidFill>
              </a:rPr>
              <a:t>Importer des packages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76F05C9-889A-4D74-9891-918667AC3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28861"/>
            <a:ext cx="1183651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altLang="fr-FR" sz="16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/>
              <a:t>Si vous voulez utiliser, dans votre programme, la bibliothèque fictive que nous venons de voir, vous avez plusieurs moyens qui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/>
              <a:t>tournent tous autour des mots clés </a:t>
            </a:r>
            <a:r>
              <a:rPr lang="fr-FR" altLang="fr-FR" sz="1600" b="1" dirty="0" err="1"/>
              <a:t>from</a:t>
            </a:r>
            <a:r>
              <a:rPr lang="fr-FR" altLang="fr-FR" sz="1600" dirty="0"/>
              <a:t> et </a:t>
            </a:r>
            <a:r>
              <a:rPr lang="fr-FR" altLang="fr-FR" sz="1600" b="1" dirty="0"/>
              <a:t>import</a:t>
            </a:r>
            <a:r>
              <a:rPr lang="fr-FR" altLang="fr-FR" sz="1600" dirty="0"/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chemeClr val="bg1"/>
                </a:solidFill>
                <a:highlight>
                  <a:srgbClr val="000000"/>
                </a:highlight>
              </a:rPr>
              <a:t>import </a:t>
            </a:r>
            <a:r>
              <a:rPr lang="fr-FR" altLang="fr-FR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nom_bibliotheque</a:t>
            </a:r>
            <a:endParaRPr lang="fr-FR" altLang="fr-FR" sz="16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/>
              <a:t>Cette ligne importe le package contenant la bibliothèque. Pour accéder aux sous-packages, vous utiliserez un point « . » afin de modéliser le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/>
              <a:t>chemin menant au module ou à la fonction que vous voulez utiliser :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nom_bibliotheque.evenements</a:t>
            </a:r>
            <a:r>
              <a:rPr lang="fr-FR" altLang="fr-FR" sz="1600" dirty="0">
                <a:solidFill>
                  <a:schemeClr val="bg1"/>
                </a:solidFill>
                <a:highlight>
                  <a:srgbClr val="000000"/>
                </a:highlight>
              </a:rPr>
              <a:t> # Pointe vers le sous-package </a:t>
            </a:r>
            <a:r>
              <a:rPr lang="fr-FR" altLang="fr-FR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evenements</a:t>
            </a:r>
            <a:endParaRPr lang="fr-FR" altLang="fr-FR" sz="16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nom_bibliotheque.evenements.clavier</a:t>
            </a:r>
            <a:r>
              <a:rPr lang="fr-FR" altLang="fr-FR" sz="1600" dirty="0">
                <a:solidFill>
                  <a:schemeClr val="bg1"/>
                </a:solidFill>
                <a:highlight>
                  <a:srgbClr val="000000"/>
                </a:highlight>
              </a:rPr>
              <a:t> # Pointe vers le module clavier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/>
              <a:t>Si vous ne voulez importer qu'un seul module (ou qu'une seule fonction) d'un package, vous utiliserez une syntaxe similaire,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/>
              <a:t>assez intuitive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from</a:t>
            </a:r>
            <a:r>
              <a:rPr lang="fr-FR" altLang="fr-FR" sz="1600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fr-FR" altLang="fr-FR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nom_bibliotheque.objets</a:t>
            </a:r>
            <a:r>
              <a:rPr lang="fr-FR" altLang="fr-FR" sz="1600" dirty="0">
                <a:solidFill>
                  <a:schemeClr val="bg1"/>
                </a:solidFill>
                <a:highlight>
                  <a:srgbClr val="000000"/>
                </a:highlight>
              </a:rPr>
              <a:t> import bouton</a:t>
            </a:r>
          </a:p>
        </p:txBody>
      </p:sp>
    </p:spTree>
    <p:extLst>
      <p:ext uri="{BB962C8B-B14F-4D97-AF65-F5344CB8AC3E}">
        <p14:creationId xmlns:p14="http://schemas.microsoft.com/office/powerpoint/2010/main" val="231711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" y="1"/>
            <a:ext cx="12191999" cy="6857999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lvl="0" algn="ctr" fontAlgn="base">
              <a:spcAft>
                <a:spcPct val="0"/>
              </a:spcAft>
            </a:pPr>
            <a:r>
              <a:rPr lang="fr-FR" altLang="fr-FR" sz="6000" dirty="0">
                <a:solidFill>
                  <a:schemeClr val="accent5">
                    <a:lumMod val="75000"/>
                  </a:schemeClr>
                </a:solidFill>
              </a:rPr>
              <a:t>Créer ses propres packages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1885510-D6EC-4C97-8DC7-A13187157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" y="1117165"/>
            <a:ext cx="1097845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 vous voulez créer vos propres packages, commencez par créer, dans le même dossier que votre programme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Python, un répertoire portant le nom du package.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Dans ce répertoire, vous pouvez soit :</a:t>
            </a:r>
          </a:p>
          <a:p>
            <a:pPr marL="0" marR="0" lvl="0" indent="-216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mettre vos modules, vos fichiers à l'extension.py</a:t>
            </a:r>
          </a:p>
          <a:p>
            <a:pPr marL="0" marR="0" lvl="0" indent="-216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créer des sous-packages de la même façon, en créant un répertoire dans votre package.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 mettez pas d'espaces dans vos noms de packages et évitez aussi les caractères spéciaux. Quand vous les utilisez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dans vos programmes, ces noms sont traités comme des noms de variables et ils doivent donc obéir aux mêmes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règles de nommage.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9E7509-AF6F-4A54-B4D3-4997AFB5FC28}"/>
              </a:ext>
            </a:extLst>
          </p:cNvPr>
          <p:cNvSpPr txBox="1"/>
          <p:nvPr/>
        </p:nvSpPr>
        <p:spPr>
          <a:xfrm>
            <a:off x="0" y="4381499"/>
            <a:ext cx="121919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fichier d'initialisation</a:t>
            </a:r>
          </a:p>
          <a:p>
            <a:endParaRPr lang="fr-FR" dirty="0"/>
          </a:p>
          <a:p>
            <a:r>
              <a:rPr lang="fr-FR" dirty="0"/>
              <a:t>En Python, vous trouverez souvent le fichier d'initialisation de package__init__.py dans un répertoire destiné à devenir un package. Ce fichier est optionnel depuis la version 3.3 de Python. Vous n'êtes pas obligé de le créer mais vous pouvez y mettre du code d'initialisation pour votre package. </a:t>
            </a:r>
          </a:p>
        </p:txBody>
      </p:sp>
    </p:spTree>
    <p:extLst>
      <p:ext uri="{BB962C8B-B14F-4D97-AF65-F5344CB8AC3E}">
        <p14:creationId xmlns:p14="http://schemas.microsoft.com/office/powerpoint/2010/main" val="490568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" y="1"/>
            <a:ext cx="12191999" cy="6857999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lvl="0" algn="ctr" fontAlgn="base">
              <a:spcAft>
                <a:spcPct val="0"/>
              </a:spcAft>
            </a:pPr>
            <a:r>
              <a:rPr lang="fr-FR" altLang="fr-FR" sz="6000" dirty="0" err="1">
                <a:solidFill>
                  <a:schemeClr val="accent5">
                    <a:lumMod val="75000"/>
                  </a:schemeClr>
                </a:solidFill>
              </a:rPr>
              <a:t>Resume</a:t>
            </a:r>
            <a:endParaRPr lang="fr-FR" alt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9E7509-AF6F-4A54-B4D3-4997AFB5FC28}"/>
              </a:ext>
            </a:extLst>
          </p:cNvPr>
          <p:cNvSpPr txBox="1"/>
          <p:nvPr/>
        </p:nvSpPr>
        <p:spPr>
          <a:xfrm>
            <a:off x="466725" y="1504949"/>
            <a:ext cx="121919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 On peut écrire les programmes Python dans des fichiers portant l'extension.py.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    On peut créer des fichiers contenant des modules pour séparer le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    On peut créer des répertoires contenant des packages pour hiérarchiser un programme.</a:t>
            </a:r>
          </a:p>
        </p:txBody>
      </p:sp>
    </p:spTree>
    <p:extLst>
      <p:ext uri="{BB962C8B-B14F-4D97-AF65-F5344CB8AC3E}">
        <p14:creationId xmlns:p14="http://schemas.microsoft.com/office/powerpoint/2010/main" val="1108737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7999"/>
          </a:xfr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2">
                  <a:lumMod val="25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lvl="0" algn="ctr" fontAlgn="base">
              <a:spcAft>
                <a:spcPct val="0"/>
              </a:spcAft>
            </a:pPr>
            <a:r>
              <a:rPr lang="fr-FR" altLang="fr-FR" sz="6000" dirty="0">
                <a:solidFill>
                  <a:schemeClr val="accent5">
                    <a:lumMod val="75000"/>
                  </a:schemeClr>
                </a:solidFill>
              </a:rPr>
              <a:t>Gérez les exceptions 1/3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9E7509-AF6F-4A54-B4D3-4997AFB5FC28}"/>
              </a:ext>
            </a:extLst>
          </p:cNvPr>
          <p:cNvSpPr txBox="1"/>
          <p:nvPr/>
        </p:nvSpPr>
        <p:spPr>
          <a:xfrm>
            <a:off x="466725" y="1209403"/>
            <a:ext cx="1148715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 </a:t>
            </a:r>
            <a:r>
              <a:rPr lang="fr-FR" dirty="0" err="1">
                <a:solidFill>
                  <a:schemeClr val="bg1"/>
                </a:solidFill>
                <a:highlight>
                  <a:srgbClr val="000000"/>
                </a:highlight>
              </a:rPr>
              <a:t>try</a:t>
            </a:r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:</a:t>
            </a:r>
          </a:p>
          <a:p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    # Bloc à essayer</a:t>
            </a:r>
          </a:p>
          <a:p>
            <a:r>
              <a:rPr lang="fr-FR" dirty="0" err="1">
                <a:solidFill>
                  <a:schemeClr val="bg1"/>
                </a:solidFill>
                <a:highlight>
                  <a:srgbClr val="000000"/>
                </a:highlight>
              </a:rPr>
              <a:t>except</a:t>
            </a:r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:</a:t>
            </a:r>
          </a:p>
          <a:p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    # Bloc qui sera exécuté en cas d'erreur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FE2107-6088-4051-97A4-E7910BBF4D1D}"/>
              </a:ext>
            </a:extLst>
          </p:cNvPr>
          <p:cNvSpPr txBox="1"/>
          <p:nvPr/>
        </p:nvSpPr>
        <p:spPr>
          <a:xfrm>
            <a:off x="466725" y="2614453"/>
            <a:ext cx="1148715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annee = input()</a:t>
            </a:r>
          </a:p>
          <a:p>
            <a:r>
              <a:rPr lang="fr-FR" dirty="0" err="1">
                <a:solidFill>
                  <a:schemeClr val="bg1"/>
                </a:solidFill>
              </a:rPr>
              <a:t>try</a:t>
            </a:r>
            <a:r>
              <a:rPr lang="fr-FR" dirty="0">
                <a:solidFill>
                  <a:schemeClr val="bg1"/>
                </a:solidFill>
              </a:rPr>
              <a:t>: # On essaye de convertir l'année en entier</a:t>
            </a:r>
          </a:p>
          <a:p>
            <a:r>
              <a:rPr lang="fr-FR" dirty="0">
                <a:solidFill>
                  <a:schemeClr val="bg1"/>
                </a:solidFill>
              </a:rPr>
              <a:t>    annee = </a:t>
            </a:r>
            <a:r>
              <a:rPr lang="fr-FR" dirty="0" err="1">
                <a:solidFill>
                  <a:schemeClr val="bg1"/>
                </a:solidFill>
              </a:rPr>
              <a:t>int</a:t>
            </a:r>
            <a:r>
              <a:rPr lang="fr-FR" dirty="0">
                <a:solidFill>
                  <a:schemeClr val="bg1"/>
                </a:solidFill>
              </a:rPr>
              <a:t>(annee)</a:t>
            </a:r>
          </a:p>
          <a:p>
            <a:r>
              <a:rPr lang="fr-FR" dirty="0" err="1">
                <a:solidFill>
                  <a:schemeClr val="bg1"/>
                </a:solidFill>
              </a:rPr>
              <a:t>except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r>
              <a:rPr lang="fr-FR" dirty="0">
                <a:solidFill>
                  <a:schemeClr val="bg1"/>
                </a:solidFill>
              </a:rPr>
              <a:t>    print("Erreur lors de la conversion de l'année.")</a:t>
            </a:r>
            <a:endParaRPr lang="fr-FR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63AA8C7-6FB7-41EF-9F5C-D8B0BC1C932E}"/>
              </a:ext>
            </a:extLst>
          </p:cNvPr>
          <p:cNvSpPr txBox="1"/>
          <p:nvPr/>
        </p:nvSpPr>
        <p:spPr>
          <a:xfrm>
            <a:off x="466725" y="4320728"/>
            <a:ext cx="1148715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try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r>
              <a:rPr lang="fr-FR" dirty="0">
                <a:solidFill>
                  <a:schemeClr val="bg1"/>
                </a:solidFill>
              </a:rPr>
              <a:t>    </a:t>
            </a:r>
            <a:r>
              <a:rPr lang="fr-FR" dirty="0" err="1">
                <a:solidFill>
                  <a:schemeClr val="bg1"/>
                </a:solidFill>
              </a:rPr>
              <a:t>resultat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numerateur</a:t>
            </a:r>
            <a:r>
              <a:rPr lang="fr-FR" dirty="0">
                <a:solidFill>
                  <a:schemeClr val="bg1"/>
                </a:solidFill>
              </a:rPr>
              <a:t> / </a:t>
            </a:r>
            <a:r>
              <a:rPr lang="fr-FR" dirty="0" err="1">
                <a:solidFill>
                  <a:schemeClr val="bg1"/>
                </a:solidFill>
              </a:rPr>
              <a:t>denominateur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except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NameError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r>
              <a:rPr lang="fr-FR" dirty="0">
                <a:solidFill>
                  <a:schemeClr val="bg1"/>
                </a:solidFill>
              </a:rPr>
              <a:t>    print("La variable </a:t>
            </a:r>
            <a:r>
              <a:rPr lang="fr-FR" dirty="0" err="1">
                <a:solidFill>
                  <a:schemeClr val="bg1"/>
                </a:solidFill>
              </a:rPr>
              <a:t>numerateur</a:t>
            </a:r>
            <a:r>
              <a:rPr lang="fr-FR" dirty="0">
                <a:solidFill>
                  <a:schemeClr val="bg1"/>
                </a:solidFill>
              </a:rPr>
              <a:t> ou </a:t>
            </a:r>
            <a:r>
              <a:rPr lang="fr-FR" dirty="0" err="1">
                <a:solidFill>
                  <a:schemeClr val="bg1"/>
                </a:solidFill>
              </a:rPr>
              <a:t>denominateur</a:t>
            </a:r>
            <a:r>
              <a:rPr lang="fr-FR" dirty="0">
                <a:solidFill>
                  <a:schemeClr val="bg1"/>
                </a:solidFill>
              </a:rPr>
              <a:t> n'a pas été définie.")</a:t>
            </a:r>
          </a:p>
          <a:p>
            <a:r>
              <a:rPr lang="fr-FR" dirty="0" err="1">
                <a:solidFill>
                  <a:schemeClr val="bg1"/>
                </a:solidFill>
              </a:rPr>
              <a:t>except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TypeError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r>
              <a:rPr lang="fr-FR" dirty="0">
                <a:solidFill>
                  <a:schemeClr val="bg1"/>
                </a:solidFill>
              </a:rPr>
              <a:t>    print("La variable </a:t>
            </a:r>
            <a:r>
              <a:rPr lang="fr-FR" dirty="0" err="1">
                <a:solidFill>
                  <a:schemeClr val="bg1"/>
                </a:solidFill>
              </a:rPr>
              <a:t>numerateur</a:t>
            </a:r>
            <a:r>
              <a:rPr lang="fr-FR" dirty="0">
                <a:solidFill>
                  <a:schemeClr val="bg1"/>
                </a:solidFill>
              </a:rPr>
              <a:t> ou </a:t>
            </a:r>
            <a:r>
              <a:rPr lang="fr-FR" dirty="0" err="1">
                <a:solidFill>
                  <a:schemeClr val="bg1"/>
                </a:solidFill>
              </a:rPr>
              <a:t>denominateur</a:t>
            </a:r>
            <a:r>
              <a:rPr lang="fr-FR" dirty="0">
                <a:solidFill>
                  <a:schemeClr val="bg1"/>
                </a:solidFill>
              </a:rPr>
              <a:t> possède un type incompatible avec la division.")</a:t>
            </a:r>
          </a:p>
          <a:p>
            <a:r>
              <a:rPr lang="fr-FR" dirty="0" err="1">
                <a:solidFill>
                  <a:schemeClr val="bg1"/>
                </a:solidFill>
              </a:rPr>
              <a:t>except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ZeroDivisionError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r>
              <a:rPr lang="fr-FR" dirty="0">
                <a:solidFill>
                  <a:schemeClr val="bg1"/>
                </a:solidFill>
              </a:rPr>
              <a:t>    print("La variable </a:t>
            </a:r>
            <a:r>
              <a:rPr lang="fr-FR" dirty="0" err="1">
                <a:solidFill>
                  <a:schemeClr val="bg1"/>
                </a:solidFill>
              </a:rPr>
              <a:t>denominateur</a:t>
            </a:r>
            <a:r>
              <a:rPr lang="fr-FR" dirty="0">
                <a:solidFill>
                  <a:schemeClr val="bg1"/>
                </a:solidFill>
              </a:rPr>
              <a:t> est égale à 0.")</a:t>
            </a:r>
            <a:endParaRPr lang="fr-FR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23103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7999"/>
          </a:xfr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2">
                  <a:lumMod val="25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lvl="0" algn="ctr" fontAlgn="base">
              <a:spcAft>
                <a:spcPct val="0"/>
              </a:spcAft>
            </a:pPr>
            <a:r>
              <a:rPr lang="fr-FR" altLang="fr-FR" sz="6000" dirty="0">
                <a:solidFill>
                  <a:schemeClr val="accent5">
                    <a:lumMod val="75000"/>
                  </a:schemeClr>
                </a:solidFill>
              </a:rPr>
              <a:t>Forme plus </a:t>
            </a:r>
            <a:r>
              <a:rPr lang="fr-FR" altLang="fr-FR" sz="6000" dirty="0" err="1">
                <a:solidFill>
                  <a:schemeClr val="accent5">
                    <a:lumMod val="75000"/>
                  </a:schemeClr>
                </a:solidFill>
              </a:rPr>
              <a:t>complete</a:t>
            </a:r>
            <a:r>
              <a:rPr lang="fr-FR" altLang="fr-FR" sz="6000" dirty="0">
                <a:solidFill>
                  <a:schemeClr val="accent5">
                    <a:lumMod val="75000"/>
                  </a:schemeClr>
                </a:solidFill>
              </a:rPr>
              <a:t> 2/3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9E7509-AF6F-4A54-B4D3-4997AFB5FC28}"/>
              </a:ext>
            </a:extLst>
          </p:cNvPr>
          <p:cNvSpPr txBox="1"/>
          <p:nvPr/>
        </p:nvSpPr>
        <p:spPr>
          <a:xfrm>
            <a:off x="95250" y="2418713"/>
            <a:ext cx="1148715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 </a:t>
            </a:r>
            <a:r>
              <a:rPr lang="fr-FR" dirty="0" err="1">
                <a:solidFill>
                  <a:schemeClr val="bg1"/>
                </a:solidFill>
              </a:rPr>
              <a:t>try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r>
              <a:rPr lang="fr-FR" dirty="0">
                <a:solidFill>
                  <a:schemeClr val="bg1"/>
                </a:solidFill>
              </a:rPr>
              <a:t>    # Bloc de test</a:t>
            </a:r>
          </a:p>
          <a:p>
            <a:r>
              <a:rPr lang="fr-FR" dirty="0" err="1">
                <a:solidFill>
                  <a:schemeClr val="bg1"/>
                </a:solidFill>
              </a:rPr>
              <a:t>except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type_de_l_exception</a:t>
            </a:r>
            <a:r>
              <a:rPr lang="fr-FR" dirty="0">
                <a:solidFill>
                  <a:schemeClr val="bg1"/>
                </a:solidFill>
              </a:rPr>
              <a:t> as </a:t>
            </a:r>
            <a:r>
              <a:rPr lang="fr-FR" dirty="0" err="1">
                <a:solidFill>
                  <a:schemeClr val="bg1"/>
                </a:solidFill>
              </a:rPr>
              <a:t>exception_retournee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r>
              <a:rPr lang="fr-FR" dirty="0">
                <a:solidFill>
                  <a:schemeClr val="bg1"/>
                </a:solidFill>
              </a:rPr>
              <a:t>    print("Voici l'erreur :", </a:t>
            </a:r>
            <a:r>
              <a:rPr lang="fr-FR" dirty="0" err="1">
                <a:solidFill>
                  <a:schemeClr val="bg1"/>
                </a:solidFill>
              </a:rPr>
              <a:t>exception_retournee</a:t>
            </a:r>
            <a:r>
              <a:rPr lang="fr-FR" dirty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2C9DA69-0119-46E3-B3AC-3E5E92ACD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19042"/>
            <a:ext cx="1247405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/>
              <a:t>Dans ce cas, une variable exception retournée est créée par Python si une exception du type précisé est levée dans le bloc </a:t>
            </a:r>
            <a:r>
              <a:rPr lang="fr-FR" altLang="fr-FR" sz="1400" dirty="0" err="1"/>
              <a:t>try</a:t>
            </a:r>
            <a:r>
              <a:rPr lang="fr-FR" altLang="fr-FR" sz="1400" dirty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Je vous conseille de 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toujours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préciser un type d'exceptions après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except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(sans nécessairement capturer l'exception dans une variable, bien entendu). D'abord,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vous ne devez pas utiliser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comme une</a:t>
            </a:r>
            <a:r>
              <a:rPr kumimoji="0" lang="fr-FR" altLang="fr-FR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méthode miracle pour tester n'importe quel bout de code. Il est important que vous gardiez le maximum de contrôle sur votre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code. Cela signifie que, si une erreur se produit, vous devez être capable de l'anticiper. </a:t>
            </a:r>
            <a:r>
              <a:rPr kumimoji="0" lang="fr-FR" altLang="fr-FR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 pratique, vous n'irez pas jusqu'à tester si une variable quelconque existe bel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et bien, il faut faire un minimum confiance à son code. Mais si vous êtes en face d'une division et que le dénominateur pourrait avoir une valeur de 0, placez la division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dans un bloc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et précisez, après le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except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le type de l'exception qui risque de se produire 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ZeroDivisionError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dans cet exemple).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 vous adoptez la forme minimale (à savoir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except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sans préciser un type d'exception qui pourrait se produire sur le bloc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toutes les exceptions seront traitées de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même façon. Et même si exception = erreur la plupart du temps, ce n'est pas toujours le cas. Par exemple, Python lève une exception quand vous voulez fermer votre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programme avec le raccourci CTRL + C. Ici vous ne voyez peut-être pas le problème mais si votre bloc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est dans une boucle, vous ne pourrez pas arrêter votre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programme avec CTRL + C, puisque l'exception sera traitée par votre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except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fr-FR" altLang="fr-FR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Je vous conseille donc de toujours préciser un type d'exception possible après votre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except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Vous pouvez bien entendu faire des tests dans l'interpréteur de commandes Python pour reproduire l'exception que vous voulez traiter et ainsi connaître son type.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D4EC0C-F425-497B-96F4-10C37B6A24A6}"/>
              </a:ext>
            </a:extLst>
          </p:cNvPr>
          <p:cNvSpPr txBox="1"/>
          <p:nvPr/>
        </p:nvSpPr>
        <p:spPr>
          <a:xfrm>
            <a:off x="95250" y="1687472"/>
            <a:ext cx="1186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On peut capturer l'exception et afficher son message grâce au mot-clé as.</a:t>
            </a:r>
          </a:p>
        </p:txBody>
      </p:sp>
    </p:spTree>
    <p:extLst>
      <p:ext uri="{BB962C8B-B14F-4D97-AF65-F5344CB8AC3E}">
        <p14:creationId xmlns:p14="http://schemas.microsoft.com/office/powerpoint/2010/main" val="945824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7999"/>
          </a:xfr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2">
                  <a:lumMod val="25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lvl="0" algn="ctr" fontAlgn="base">
              <a:spcAft>
                <a:spcPct val="0"/>
              </a:spcAft>
            </a:pPr>
            <a:r>
              <a:rPr lang="fr-FR" altLang="fr-FR" sz="6000" dirty="0">
                <a:solidFill>
                  <a:schemeClr val="accent5">
                    <a:lumMod val="75000"/>
                  </a:schemeClr>
                </a:solidFill>
              </a:rPr>
              <a:t>Les </a:t>
            </a:r>
            <a:r>
              <a:rPr lang="fr-FR" altLang="fr-FR" sz="6000" dirty="0" err="1">
                <a:solidFill>
                  <a:schemeClr val="accent5">
                    <a:lumMod val="75000"/>
                  </a:schemeClr>
                </a:solidFill>
              </a:rPr>
              <a:t>mots-cles</a:t>
            </a:r>
            <a:r>
              <a:rPr lang="fr-FR" altLang="fr-FR" sz="6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altLang="fr-FR" sz="6000" dirty="0" err="1">
                <a:solidFill>
                  <a:schemeClr val="accent5">
                    <a:lumMod val="75000"/>
                  </a:schemeClr>
                </a:solidFill>
              </a:rPr>
              <a:t>else</a:t>
            </a:r>
            <a:r>
              <a:rPr lang="fr-FR" altLang="fr-FR" sz="6000" dirty="0">
                <a:solidFill>
                  <a:schemeClr val="accent5">
                    <a:lumMod val="75000"/>
                  </a:schemeClr>
                </a:solidFill>
              </a:rPr>
              <a:t> et </a:t>
            </a:r>
            <a:r>
              <a:rPr lang="fr-FR" altLang="fr-FR" sz="6000" dirty="0" err="1">
                <a:solidFill>
                  <a:schemeClr val="accent5">
                    <a:lumMod val="75000"/>
                  </a:schemeClr>
                </a:solidFill>
              </a:rPr>
              <a:t>finally</a:t>
            </a:r>
            <a:r>
              <a:rPr lang="fr-FR" altLang="fr-FR" sz="6000" dirty="0">
                <a:solidFill>
                  <a:schemeClr val="accent5">
                    <a:lumMod val="75000"/>
                  </a:schemeClr>
                </a:solidFill>
              </a:rPr>
              <a:t> 3/3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9E7509-AF6F-4A54-B4D3-4997AFB5FC28}"/>
              </a:ext>
            </a:extLst>
          </p:cNvPr>
          <p:cNvSpPr txBox="1"/>
          <p:nvPr/>
        </p:nvSpPr>
        <p:spPr>
          <a:xfrm>
            <a:off x="76200" y="3076541"/>
            <a:ext cx="1148715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try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r>
              <a:rPr lang="fr-FR" dirty="0">
                <a:solidFill>
                  <a:schemeClr val="bg1"/>
                </a:solidFill>
              </a:rPr>
              <a:t>    # Test d'instruction(s)</a:t>
            </a:r>
          </a:p>
          <a:p>
            <a:r>
              <a:rPr lang="fr-FR" dirty="0" err="1">
                <a:solidFill>
                  <a:schemeClr val="bg1"/>
                </a:solidFill>
              </a:rPr>
              <a:t>except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type_de_l_exception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r>
              <a:rPr lang="fr-FR" dirty="0">
                <a:solidFill>
                  <a:schemeClr val="bg1"/>
                </a:solidFill>
              </a:rPr>
              <a:t>    # Traitement en cas d'erreur</a:t>
            </a:r>
          </a:p>
          <a:p>
            <a:r>
              <a:rPr lang="fr-FR" dirty="0" err="1">
                <a:solidFill>
                  <a:schemeClr val="bg1"/>
                </a:solidFill>
              </a:rPr>
              <a:t>finally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r>
              <a:rPr lang="fr-FR" dirty="0">
                <a:solidFill>
                  <a:schemeClr val="bg1"/>
                </a:solidFill>
              </a:rPr>
              <a:t>    # Instruction(s) exécutée(s) qu'il y ait eu des erreurs ou non</a:t>
            </a:r>
            <a:endParaRPr lang="fr-FR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2C9DA69-0119-46E3-B3AC-3E5E92ACD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1906"/>
            <a:ext cx="1239890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/>
              <a:t>Ce sont deux mots-clés qui vont nous permettre de construire un bloc </a:t>
            </a:r>
            <a:r>
              <a:rPr lang="fr-FR" altLang="fr-FR" sz="1400" dirty="0" err="1"/>
              <a:t>try</a:t>
            </a:r>
            <a:r>
              <a:rPr lang="fr-FR" altLang="fr-FR" sz="1400" dirty="0"/>
              <a:t> plus complet.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/>
              <a:t>Le mot-clé </a:t>
            </a:r>
            <a:r>
              <a:rPr lang="fr-FR" altLang="fr-FR" sz="1400" b="1" dirty="0" err="1"/>
              <a:t>else</a:t>
            </a:r>
            <a:endParaRPr lang="fr-FR" altLang="fr-FR" sz="1400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/>
              <a:t>Vous avez déjà vu ce mot-clé et j'espère que vous vous en rappelez. Dans un bloc </a:t>
            </a:r>
            <a:r>
              <a:rPr lang="fr-FR" altLang="fr-FR" sz="1400" b="1" dirty="0" err="1"/>
              <a:t>try</a:t>
            </a:r>
            <a:r>
              <a:rPr lang="fr-FR" altLang="fr-FR" sz="1400" dirty="0"/>
              <a:t>, </a:t>
            </a:r>
            <a:r>
              <a:rPr lang="fr-FR" altLang="fr-FR" sz="1400" b="1" dirty="0" err="1"/>
              <a:t>else</a:t>
            </a:r>
            <a:r>
              <a:rPr lang="fr-FR" altLang="fr-FR" sz="1400" dirty="0"/>
              <a:t> va permettre d'exécuter une action si aucune erreur ne survient dans le bloc.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/>
              <a:t>Voici un petit exemple :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13605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7999"/>
          </a:xfr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2">
                  <a:lumMod val="25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lvl="0" algn="ctr" fontAlgn="base">
              <a:spcAft>
                <a:spcPct val="0"/>
              </a:spcAft>
            </a:pPr>
            <a:r>
              <a:rPr lang="fr-FR" altLang="fr-FR" sz="6000" dirty="0">
                <a:solidFill>
                  <a:schemeClr val="accent5">
                    <a:lumMod val="75000"/>
                  </a:schemeClr>
                </a:solidFill>
              </a:rPr>
              <a:t>Un petit bonus : le mot-clé </a:t>
            </a:r>
            <a:r>
              <a:rPr lang="fr-FR" altLang="fr-FR" sz="6000" dirty="0" err="1">
                <a:solidFill>
                  <a:schemeClr val="accent5">
                    <a:lumMod val="75000"/>
                  </a:schemeClr>
                </a:solidFill>
              </a:rPr>
              <a:t>pass</a:t>
            </a:r>
            <a:endParaRPr lang="fr-FR" alt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9E7509-AF6F-4A54-B4D3-4997AFB5FC28}"/>
              </a:ext>
            </a:extLst>
          </p:cNvPr>
          <p:cNvSpPr txBox="1"/>
          <p:nvPr/>
        </p:nvSpPr>
        <p:spPr>
          <a:xfrm>
            <a:off x="95250" y="1733201"/>
            <a:ext cx="1148715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try:</a:t>
            </a:r>
          </a:p>
          <a:p>
            <a:r>
              <a:rPr lang="en-US" dirty="0">
                <a:solidFill>
                  <a:schemeClr val="bg1"/>
                </a:solidFill>
              </a:rPr>
              <a:t>...     1/0</a:t>
            </a:r>
          </a:p>
          <a:p>
            <a:r>
              <a:rPr lang="en-US" dirty="0">
                <a:solidFill>
                  <a:schemeClr val="bg1"/>
                </a:solidFill>
              </a:rPr>
              <a:t>...</a:t>
            </a:r>
          </a:p>
          <a:p>
            <a:r>
              <a:rPr lang="en-US" dirty="0">
                <a:solidFill>
                  <a:schemeClr val="bg1"/>
                </a:solidFill>
              </a:rPr>
              <a:t>  File "&lt;stdin&gt;", line 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^</a:t>
            </a:r>
          </a:p>
          <a:p>
            <a:r>
              <a:rPr lang="en-US" dirty="0" err="1">
                <a:solidFill>
                  <a:schemeClr val="bg1"/>
                </a:solidFill>
              </a:rPr>
              <a:t>SyntaxError</a:t>
            </a:r>
            <a:r>
              <a:rPr lang="en-US" dirty="0">
                <a:solidFill>
                  <a:schemeClr val="bg1"/>
                </a:solidFill>
              </a:rPr>
              <a:t>: invalid syntax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2C9DA69-0119-46E3-B3AC-3E5E92ACD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51048"/>
            <a:ext cx="113103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/>
              <a:t>Il peut arriver, dans certains cas, que l'on souhaite tester un bloc d'instructions… mais ne rien faire en cas d'erreur. Toutefois, un bloc </a:t>
            </a:r>
            <a:r>
              <a:rPr lang="fr-FR" altLang="fr-FR" sz="1400" dirty="0" err="1"/>
              <a:t>try</a:t>
            </a:r>
            <a:r>
              <a:rPr lang="fr-FR" altLang="fr-FR" sz="1400" dirty="0"/>
              <a:t> ne peut être seul.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14A366-5959-44B3-9724-C7CA4EA7B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" y="3846746"/>
            <a:ext cx="8318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/>
              <a:t>Il existe un mot-clé que l'on peut utiliser dans ce cas. Son nom </a:t>
            </a:r>
            <a:r>
              <a:rPr lang="fr-FR" altLang="fr-FR" sz="1400" dirty="0" err="1"/>
              <a:t>estpasset</a:t>
            </a:r>
            <a:r>
              <a:rPr lang="fr-FR" altLang="fr-FR" sz="1400" dirty="0"/>
              <a:t> sa syntaxe est très simple d'utilisation :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89DA123-A091-45EA-ABB5-1F764FC4C996}"/>
              </a:ext>
            </a:extLst>
          </p:cNvPr>
          <p:cNvSpPr txBox="1"/>
          <p:nvPr/>
        </p:nvSpPr>
        <p:spPr>
          <a:xfrm>
            <a:off x="95250" y="4236005"/>
            <a:ext cx="1148715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try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r>
              <a:rPr lang="fr-FR" dirty="0">
                <a:solidFill>
                  <a:schemeClr val="bg1"/>
                </a:solidFill>
              </a:rPr>
              <a:t>    # Test d'instruction(s)</a:t>
            </a:r>
          </a:p>
          <a:p>
            <a:r>
              <a:rPr lang="fr-FR" dirty="0" err="1">
                <a:solidFill>
                  <a:schemeClr val="bg1"/>
                </a:solidFill>
              </a:rPr>
              <a:t>except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type_de_l_exception</a:t>
            </a:r>
            <a:r>
              <a:rPr lang="fr-FR" dirty="0">
                <a:solidFill>
                  <a:schemeClr val="bg1"/>
                </a:solidFill>
              </a:rPr>
              <a:t>: # Rien ne doit se passer en cas d'erreur</a:t>
            </a:r>
          </a:p>
          <a:p>
            <a:r>
              <a:rPr lang="fr-FR" dirty="0">
                <a:solidFill>
                  <a:schemeClr val="bg1"/>
                </a:solidFill>
              </a:rPr>
              <a:t>    </a:t>
            </a:r>
            <a:r>
              <a:rPr lang="fr-FR" dirty="0" err="1">
                <a:solidFill>
                  <a:schemeClr val="bg1"/>
                </a:solidFill>
              </a:rPr>
              <a:t>pass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896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7999"/>
          </a:xfr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2">
                  <a:lumMod val="25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lvl="0" algn="ctr" fontAlgn="base">
              <a:spcAft>
                <a:spcPct val="0"/>
              </a:spcAft>
            </a:pPr>
            <a:r>
              <a:rPr lang="fr-FR" altLang="fr-FR" sz="6000" dirty="0">
                <a:solidFill>
                  <a:schemeClr val="accent5">
                    <a:lumMod val="75000"/>
                  </a:schemeClr>
                </a:solidFill>
              </a:rPr>
              <a:t>Les assertions 1/3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9E7509-AF6F-4A54-B4D3-4997AFB5FC28}"/>
              </a:ext>
            </a:extLst>
          </p:cNvPr>
          <p:cNvSpPr txBox="1"/>
          <p:nvPr/>
        </p:nvSpPr>
        <p:spPr>
          <a:xfrm>
            <a:off x="95250" y="2104676"/>
            <a:ext cx="1148715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try:</a:t>
            </a:r>
          </a:p>
          <a:p>
            <a:r>
              <a:rPr lang="en-US" dirty="0">
                <a:solidFill>
                  <a:schemeClr val="bg1"/>
                </a:solidFill>
              </a:rPr>
              <a:t>...     1/0</a:t>
            </a:r>
          </a:p>
          <a:p>
            <a:r>
              <a:rPr lang="en-US" dirty="0">
                <a:solidFill>
                  <a:schemeClr val="bg1"/>
                </a:solidFill>
              </a:rPr>
              <a:t>...</a:t>
            </a:r>
          </a:p>
          <a:p>
            <a:r>
              <a:rPr lang="en-US" dirty="0">
                <a:solidFill>
                  <a:schemeClr val="bg1"/>
                </a:solidFill>
              </a:rPr>
              <a:t>  File "&lt;stdin&gt;", line 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^</a:t>
            </a:r>
          </a:p>
          <a:p>
            <a:r>
              <a:rPr lang="en-US" dirty="0" err="1">
                <a:solidFill>
                  <a:schemeClr val="bg1"/>
                </a:solidFill>
              </a:rPr>
              <a:t>SyntaxError</a:t>
            </a:r>
            <a:r>
              <a:rPr lang="en-US" dirty="0">
                <a:solidFill>
                  <a:schemeClr val="bg1"/>
                </a:solidFill>
              </a:rPr>
              <a:t>: invalid syntax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2C9DA69-0119-46E3-B3AC-3E5E92ACD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35605"/>
            <a:ext cx="1141267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/>
              <a:t>Les assertions sont un moyen simple de s'assurer, avant de continuer, qu'une condition est respectée. En général, on les utilise dans des blocs </a:t>
            </a:r>
            <a:r>
              <a:rPr lang="fr-FR" altLang="fr-FR" sz="1400" dirty="0" err="1"/>
              <a:t>try</a:t>
            </a:r>
            <a:r>
              <a:rPr lang="fr-FR" altLang="fr-FR" sz="1400" dirty="0"/>
              <a:t> … </a:t>
            </a:r>
            <a:r>
              <a:rPr lang="fr-FR" altLang="fr-FR" sz="1400" dirty="0" err="1"/>
              <a:t>except</a:t>
            </a:r>
            <a:r>
              <a:rPr lang="fr-FR" altLang="fr-FR" sz="1400" dirty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/>
              <a:t>Voyons comment cela fonctionne : nous allons pour l'occasion découvrir un nouveau mot-clé (encore un),</a:t>
            </a:r>
            <a:r>
              <a:rPr lang="fr-FR" altLang="fr-FR" sz="1400" dirty="0" err="1"/>
              <a:t>assert</a:t>
            </a:r>
            <a:r>
              <a:rPr lang="fr-FR" altLang="fr-FR" sz="1400" dirty="0"/>
              <a:t>. Sa syntaxe est la suivante :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14A366-5959-44B3-9724-C7CA4EA7B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" y="4218221"/>
            <a:ext cx="8318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/>
              <a:t>Il existe un mot-clé que l'on peut utiliser dans ce cas. Son nom est passet sa syntaxe est très simple d'utilisation :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89DA123-A091-45EA-ABB5-1F764FC4C996}"/>
              </a:ext>
            </a:extLst>
          </p:cNvPr>
          <p:cNvSpPr txBox="1"/>
          <p:nvPr/>
        </p:nvSpPr>
        <p:spPr>
          <a:xfrm>
            <a:off x="95250" y="4607480"/>
            <a:ext cx="1148715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try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r>
              <a:rPr lang="fr-FR" dirty="0">
                <a:solidFill>
                  <a:schemeClr val="bg1"/>
                </a:solidFill>
              </a:rPr>
              <a:t>    # Test d'instruction(s)</a:t>
            </a:r>
          </a:p>
          <a:p>
            <a:r>
              <a:rPr lang="fr-FR" dirty="0" err="1">
                <a:solidFill>
                  <a:schemeClr val="bg1"/>
                </a:solidFill>
              </a:rPr>
              <a:t>except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type_de_l_exception</a:t>
            </a:r>
            <a:r>
              <a:rPr lang="fr-FR" dirty="0">
                <a:solidFill>
                  <a:schemeClr val="bg1"/>
                </a:solidFill>
              </a:rPr>
              <a:t>: # Rien ne doit se passer en cas d'erreur</a:t>
            </a:r>
          </a:p>
          <a:p>
            <a:r>
              <a:rPr lang="fr-FR" dirty="0">
                <a:solidFill>
                  <a:schemeClr val="bg1"/>
                </a:solidFill>
              </a:rPr>
              <a:t>    </a:t>
            </a:r>
            <a:r>
              <a:rPr lang="fr-FR" dirty="0" err="1">
                <a:solidFill>
                  <a:schemeClr val="bg1"/>
                </a:solidFill>
              </a:rPr>
              <a:t>pass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0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28" y="56867"/>
            <a:ext cx="10972800" cy="10160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Boolean: True or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2558" y="1792088"/>
            <a:ext cx="3759200" cy="27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Evaluate to </a:t>
            </a:r>
            <a:r>
              <a:rPr lang="en-US" sz="3733" b="1" dirty="0"/>
              <a:t>FALSE</a:t>
            </a:r>
          </a:p>
          <a:p>
            <a:r>
              <a:rPr lang="en-US" sz="2667" dirty="0"/>
              <a:t>0</a:t>
            </a:r>
          </a:p>
          <a:p>
            <a:r>
              <a:rPr lang="en-US" sz="2667" dirty="0"/>
              <a:t>0.0</a:t>
            </a:r>
          </a:p>
          <a:p>
            <a:r>
              <a:rPr lang="en-US" sz="2667" dirty="0"/>
              <a:t>""</a:t>
            </a:r>
          </a:p>
          <a:p>
            <a:r>
              <a:rPr lang="en-US" sz="2667" dirty="0"/>
              <a:t>[]</a:t>
            </a:r>
          </a:p>
          <a:p>
            <a:r>
              <a:rPr lang="en-US" sz="2667" dirty="0"/>
              <a:t>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08800" y="1749425"/>
            <a:ext cx="4064000" cy="1898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Evaluate to </a:t>
            </a:r>
            <a:r>
              <a:rPr lang="en-US" sz="3733" b="1" dirty="0"/>
              <a:t>TRUE</a:t>
            </a:r>
          </a:p>
          <a:p>
            <a:r>
              <a:rPr lang="en-US" sz="2667" dirty="0"/>
              <a:t>any non-zero number</a:t>
            </a:r>
          </a:p>
          <a:p>
            <a:r>
              <a:rPr lang="en-US" sz="2667" dirty="0"/>
              <a:t>any non-empty string</a:t>
            </a:r>
          </a:p>
          <a:p>
            <a:r>
              <a:rPr lang="en-US" sz="2667" dirty="0"/>
              <a:t>any non-empty list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8801" y="3984625"/>
            <a:ext cx="16796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  <a:p>
            <a:r>
              <a:rPr lang="en-US" sz="2400" dirty="0"/>
              <a:t>1 or 0</a:t>
            </a:r>
          </a:p>
          <a:p>
            <a:r>
              <a:rPr lang="en-US" sz="2400" dirty="0"/>
              <a:t>81 and -23</a:t>
            </a:r>
          </a:p>
          <a:p>
            <a:r>
              <a:rPr lang="en-US" sz="2400" dirty="0"/>
              <a:t>‘pig’</a:t>
            </a:r>
          </a:p>
          <a:p>
            <a:r>
              <a:rPr lang="en-US" sz="2400" dirty="0"/>
              <a:t>‘cat’ == ‘cat’</a:t>
            </a:r>
          </a:p>
          <a:p>
            <a:r>
              <a:rPr lang="en-US" sz="2400" dirty="0"/>
              <a:t>[‘dog’]</a:t>
            </a:r>
          </a:p>
          <a:p>
            <a:r>
              <a:rPr lang="en-US" sz="2400" dirty="0"/>
              <a:t>‘a’ &lt; ‘b’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30223" y="3984625"/>
            <a:ext cx="17075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&gt; 5</a:t>
            </a:r>
          </a:p>
          <a:p>
            <a:r>
              <a:rPr lang="en-US" sz="2400" dirty="0"/>
              <a:t>-1 &lt; 33</a:t>
            </a:r>
          </a:p>
          <a:p>
            <a:r>
              <a:rPr lang="en-US" sz="2400" dirty="0"/>
              <a:t>8 &gt;= 8</a:t>
            </a:r>
          </a:p>
          <a:p>
            <a:r>
              <a:rPr lang="en-US" sz="2400" dirty="0"/>
              <a:t>0 == 0</a:t>
            </a:r>
          </a:p>
          <a:p>
            <a:r>
              <a:rPr lang="en-US" sz="2400" dirty="0"/>
              <a:t>1.2 != 1.3</a:t>
            </a:r>
          </a:p>
          <a:p>
            <a:r>
              <a:rPr lang="en-US" sz="2400" dirty="0"/>
              <a:t>5 &gt; 3 and 10</a:t>
            </a:r>
          </a:p>
          <a:p>
            <a:r>
              <a:rPr lang="en-US" sz="2400" dirty="0"/>
              <a:t>1 == 0 or [0]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2558" y="5461952"/>
            <a:ext cx="1104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and 0</a:t>
            </a:r>
          </a:p>
          <a:p>
            <a:r>
              <a:rPr lang="en-US" sz="2400" dirty="0"/>
              <a:t>0 or ""</a:t>
            </a:r>
          </a:p>
          <a:p>
            <a:r>
              <a:rPr lang="en-US" sz="2400" dirty="0"/>
              <a:t>5 - 5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53980" y="4353957"/>
            <a:ext cx="13532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 &lt; 2</a:t>
            </a:r>
          </a:p>
          <a:p>
            <a:r>
              <a:rPr lang="en-US" sz="2400" dirty="0"/>
              <a:t>-1 &gt; 33</a:t>
            </a:r>
          </a:p>
          <a:p>
            <a:r>
              <a:rPr lang="en-US" sz="2400" dirty="0"/>
              <a:t>8 &gt;= 100</a:t>
            </a:r>
          </a:p>
          <a:p>
            <a:r>
              <a:rPr lang="en-US" sz="2400" dirty="0"/>
              <a:t>5 &lt;= 1</a:t>
            </a:r>
          </a:p>
          <a:p>
            <a:r>
              <a:rPr lang="en-US" sz="2400" dirty="0"/>
              <a:t>0 == 88</a:t>
            </a:r>
          </a:p>
          <a:p>
            <a:r>
              <a:rPr lang="en-US" sz="2400" dirty="0"/>
              <a:t>1.2 != 1.2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096000" y="1952625"/>
            <a:ext cx="0" cy="4876800"/>
          </a:xfrm>
          <a:prstGeom prst="line">
            <a:avLst/>
          </a:prstGeom>
          <a:ln w="508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E7EBDA5A-FE74-4E33-A955-D067C28FFE75}"/>
              </a:ext>
            </a:extLst>
          </p:cNvPr>
          <p:cNvSpPr txBox="1">
            <a:spLocks/>
          </p:cNvSpPr>
          <p:nvPr/>
        </p:nvSpPr>
        <p:spPr>
          <a:xfrm>
            <a:off x="4083167" y="933167"/>
            <a:ext cx="109728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Boolean: True or False</a:t>
            </a:r>
          </a:p>
        </p:txBody>
      </p:sp>
    </p:spTree>
    <p:extLst>
      <p:ext uri="{BB962C8B-B14F-4D97-AF65-F5344CB8AC3E}">
        <p14:creationId xmlns:p14="http://schemas.microsoft.com/office/powerpoint/2010/main" val="663531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7999"/>
          </a:xfr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2">
                  <a:lumMod val="25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lvl="0" algn="ctr" fontAlgn="base">
              <a:spcAft>
                <a:spcPct val="0"/>
              </a:spcAft>
            </a:pPr>
            <a:r>
              <a:rPr lang="fr-FR" altLang="fr-FR" sz="6000" dirty="0">
                <a:solidFill>
                  <a:schemeClr val="accent5">
                    <a:lumMod val="75000"/>
                  </a:schemeClr>
                </a:solidFill>
              </a:rPr>
              <a:t>Les assertions 2/3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9E7509-AF6F-4A54-B4D3-4997AFB5FC28}"/>
              </a:ext>
            </a:extLst>
          </p:cNvPr>
          <p:cNvSpPr txBox="1"/>
          <p:nvPr/>
        </p:nvSpPr>
        <p:spPr>
          <a:xfrm>
            <a:off x="95250" y="2104676"/>
            <a:ext cx="1148715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var = 5</a:t>
            </a:r>
          </a:p>
          <a:p>
            <a:r>
              <a:rPr lang="en-US" dirty="0">
                <a:solidFill>
                  <a:schemeClr val="bg1"/>
                </a:solidFill>
              </a:rPr>
              <a:t>assert var == 5</a:t>
            </a:r>
          </a:p>
          <a:p>
            <a:r>
              <a:rPr lang="en-US" dirty="0">
                <a:solidFill>
                  <a:schemeClr val="bg1"/>
                </a:solidFill>
              </a:rPr>
              <a:t>assert var == 8</a:t>
            </a:r>
          </a:p>
          <a:p>
            <a:r>
              <a:rPr lang="en-US" dirty="0">
                <a:solidFill>
                  <a:schemeClr val="bg1"/>
                </a:solidFill>
              </a:rPr>
              <a:t>Traceback (most recent call last):</a:t>
            </a:r>
          </a:p>
          <a:p>
            <a:r>
              <a:rPr lang="en-US" dirty="0">
                <a:solidFill>
                  <a:schemeClr val="bg1"/>
                </a:solidFill>
              </a:rPr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AssertionError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DF90EE-2D92-40AF-B615-4076E5D4243D}"/>
              </a:ext>
            </a:extLst>
          </p:cNvPr>
          <p:cNvSpPr txBox="1"/>
          <p:nvPr/>
        </p:nvSpPr>
        <p:spPr>
          <a:xfrm>
            <a:off x="95250" y="1443037"/>
            <a:ext cx="1192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Si le test renvoieTrue, l'exécution se poursuit normalement. Sinon, une exceptionAssertionErrorest levée.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0B87E1-D693-4F69-A932-5A70F0821D9C}"/>
              </a:ext>
            </a:extLst>
          </p:cNvPr>
          <p:cNvSpPr txBox="1"/>
          <p:nvPr/>
        </p:nvSpPr>
        <p:spPr>
          <a:xfrm>
            <a:off x="95250" y="4052887"/>
            <a:ext cx="11487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Comme vous le voyez, la ligne 2 s'exécute sans problème et ne lève aucune exception. On teste en effet si var == 5. C'est le cas, le test est donc vrai, aucune exception n'est levée.</a:t>
            </a:r>
          </a:p>
          <a:p>
            <a:endParaRPr lang="fr-FR" dirty="0"/>
          </a:p>
          <a:p>
            <a:r>
              <a:rPr lang="fr-FR" dirty="0"/>
              <a:t>À la ligne suivante, cependant, le test est var == 8. Cette fois, le test est faux et une exception du type </a:t>
            </a:r>
            <a:r>
              <a:rPr lang="fr-FR" dirty="0" err="1"/>
              <a:t>AssertionErrorest</a:t>
            </a:r>
            <a:r>
              <a:rPr lang="fr-FR" dirty="0"/>
              <a:t> levée.</a:t>
            </a:r>
          </a:p>
        </p:txBody>
      </p:sp>
    </p:spTree>
    <p:extLst>
      <p:ext uri="{BB962C8B-B14F-4D97-AF65-F5344CB8AC3E}">
        <p14:creationId xmlns:p14="http://schemas.microsoft.com/office/powerpoint/2010/main" val="3858977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7999"/>
          </a:xfr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2">
                  <a:lumMod val="25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lvl="0" algn="ctr" fontAlgn="base">
              <a:spcAft>
                <a:spcPct val="0"/>
              </a:spcAft>
            </a:pPr>
            <a:r>
              <a:rPr lang="fr-FR" altLang="fr-FR" sz="6000" dirty="0">
                <a:solidFill>
                  <a:schemeClr val="accent5">
                    <a:lumMod val="75000"/>
                  </a:schemeClr>
                </a:solidFill>
              </a:rPr>
              <a:t>Les assertions 3/3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9E7509-AF6F-4A54-B4D3-4997AFB5FC28}"/>
              </a:ext>
            </a:extLst>
          </p:cNvPr>
          <p:cNvSpPr txBox="1"/>
          <p:nvPr/>
        </p:nvSpPr>
        <p:spPr>
          <a:xfrm>
            <a:off x="95250" y="2948166"/>
            <a:ext cx="1148715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annee = input("Saisissez une année supérieure à 0 :")</a:t>
            </a:r>
          </a:p>
          <a:p>
            <a:r>
              <a:rPr lang="fr-FR" dirty="0" err="1">
                <a:solidFill>
                  <a:schemeClr val="bg1"/>
                </a:solidFill>
              </a:rPr>
              <a:t>try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r>
              <a:rPr lang="fr-FR" dirty="0">
                <a:solidFill>
                  <a:schemeClr val="bg1"/>
                </a:solidFill>
              </a:rPr>
              <a:t>    annee = </a:t>
            </a:r>
            <a:r>
              <a:rPr lang="fr-FR" dirty="0" err="1">
                <a:solidFill>
                  <a:schemeClr val="bg1"/>
                </a:solidFill>
              </a:rPr>
              <a:t>int</a:t>
            </a:r>
            <a:r>
              <a:rPr lang="fr-FR" dirty="0">
                <a:solidFill>
                  <a:schemeClr val="bg1"/>
                </a:solidFill>
              </a:rPr>
              <a:t>(annee) # Conversion de l'année</a:t>
            </a:r>
          </a:p>
          <a:p>
            <a:r>
              <a:rPr lang="fr-FR" dirty="0">
                <a:solidFill>
                  <a:schemeClr val="bg1"/>
                </a:solidFill>
              </a:rPr>
              <a:t>    </a:t>
            </a:r>
            <a:r>
              <a:rPr lang="fr-FR" dirty="0" err="1">
                <a:solidFill>
                  <a:schemeClr val="bg1"/>
                </a:solidFill>
              </a:rPr>
              <a:t>assert</a:t>
            </a:r>
            <a:r>
              <a:rPr lang="fr-FR" dirty="0">
                <a:solidFill>
                  <a:schemeClr val="bg1"/>
                </a:solidFill>
              </a:rPr>
              <a:t> annee &gt; 0</a:t>
            </a:r>
          </a:p>
          <a:p>
            <a:r>
              <a:rPr lang="fr-FR" dirty="0" err="1">
                <a:solidFill>
                  <a:schemeClr val="bg1"/>
                </a:solidFill>
              </a:rPr>
              <a:t>except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ValueError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r>
              <a:rPr lang="fr-FR" dirty="0">
                <a:solidFill>
                  <a:schemeClr val="bg1"/>
                </a:solidFill>
              </a:rPr>
              <a:t>    print("Vous n'avez pas saisi un nombre.")</a:t>
            </a:r>
          </a:p>
          <a:p>
            <a:r>
              <a:rPr lang="fr-FR" dirty="0" err="1">
                <a:solidFill>
                  <a:schemeClr val="bg1"/>
                </a:solidFill>
              </a:rPr>
              <a:t>except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AssertionError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r>
              <a:rPr lang="fr-FR" dirty="0">
                <a:solidFill>
                  <a:schemeClr val="bg1"/>
                </a:solidFill>
              </a:rPr>
              <a:t>    print("L'année saisie est inférieure ou égale à 0.")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DF90EE-2D92-40AF-B615-4076E5D4243D}"/>
              </a:ext>
            </a:extLst>
          </p:cNvPr>
          <p:cNvSpPr txBox="1"/>
          <p:nvPr/>
        </p:nvSpPr>
        <p:spPr>
          <a:xfrm>
            <a:off x="95249" y="1747837"/>
            <a:ext cx="1192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À quoi cela </a:t>
            </a:r>
            <a:r>
              <a:rPr lang="fr-FR" dirty="0" err="1"/>
              <a:t>sert-il</a:t>
            </a:r>
            <a:r>
              <a:rPr lang="fr-FR" dirty="0"/>
              <a:t>, concrètement ?</a:t>
            </a:r>
          </a:p>
          <a:p>
            <a:endParaRPr lang="fr-FR" dirty="0"/>
          </a:p>
          <a:p>
            <a:r>
              <a:rPr lang="fr-FR" dirty="0"/>
              <a:t>Dans le programme testant si une année est bissextile, on pourrait vouloir s'assurer que l'utilisateur ne saisit pas une année inférieure ou égale à 0 par exemple. Avec les assertions, c'est très facile à faire :</a:t>
            </a:r>
          </a:p>
        </p:txBody>
      </p:sp>
    </p:spTree>
    <p:extLst>
      <p:ext uri="{BB962C8B-B14F-4D97-AF65-F5344CB8AC3E}">
        <p14:creationId xmlns:p14="http://schemas.microsoft.com/office/powerpoint/2010/main" val="2190231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7999"/>
          </a:xfr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2">
                  <a:lumMod val="25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lvl="0" algn="ctr" fontAlgn="base">
              <a:spcAft>
                <a:spcPct val="0"/>
              </a:spcAft>
            </a:pPr>
            <a:r>
              <a:rPr lang="fr-FR" altLang="fr-FR" sz="6000" dirty="0">
                <a:solidFill>
                  <a:schemeClr val="accent5">
                    <a:lumMod val="75000"/>
                  </a:schemeClr>
                </a:solidFill>
              </a:rPr>
              <a:t>Lever une exception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9E7509-AF6F-4A54-B4D3-4997AFB5FC28}"/>
              </a:ext>
            </a:extLst>
          </p:cNvPr>
          <p:cNvSpPr txBox="1"/>
          <p:nvPr/>
        </p:nvSpPr>
        <p:spPr>
          <a:xfrm>
            <a:off x="95249" y="3214618"/>
            <a:ext cx="1148715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annee = input() # L'utilisateur saisit l'année</a:t>
            </a:r>
          </a:p>
          <a:p>
            <a:r>
              <a:rPr lang="fr-FR" dirty="0" err="1">
                <a:solidFill>
                  <a:schemeClr val="bg1"/>
                </a:solidFill>
              </a:rPr>
              <a:t>try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r>
              <a:rPr lang="fr-FR" dirty="0">
                <a:solidFill>
                  <a:schemeClr val="bg1"/>
                </a:solidFill>
              </a:rPr>
              <a:t>    annee = </a:t>
            </a:r>
            <a:r>
              <a:rPr lang="fr-FR" dirty="0" err="1">
                <a:solidFill>
                  <a:schemeClr val="bg1"/>
                </a:solidFill>
              </a:rPr>
              <a:t>int</a:t>
            </a:r>
            <a:r>
              <a:rPr lang="fr-FR" dirty="0">
                <a:solidFill>
                  <a:schemeClr val="bg1"/>
                </a:solidFill>
              </a:rPr>
              <a:t>(annee) # On tente de convertir l'année</a:t>
            </a:r>
          </a:p>
          <a:p>
            <a:r>
              <a:rPr lang="fr-FR" dirty="0">
                <a:solidFill>
                  <a:schemeClr val="bg1"/>
                </a:solidFill>
              </a:rPr>
              <a:t>    if annee&lt;=0:</a:t>
            </a:r>
          </a:p>
          <a:p>
            <a:r>
              <a:rPr lang="fr-FR" dirty="0">
                <a:solidFill>
                  <a:schemeClr val="bg1"/>
                </a:solidFill>
              </a:rPr>
              <a:t>        </a:t>
            </a:r>
            <a:r>
              <a:rPr lang="fr-FR" dirty="0" err="1">
                <a:solidFill>
                  <a:schemeClr val="bg1"/>
                </a:solidFill>
              </a:rPr>
              <a:t>raise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ValueError</a:t>
            </a:r>
            <a:r>
              <a:rPr lang="fr-FR" dirty="0">
                <a:solidFill>
                  <a:schemeClr val="bg1"/>
                </a:solidFill>
              </a:rPr>
              <a:t>("l'année saisie est négative ou nulle")</a:t>
            </a:r>
          </a:p>
          <a:p>
            <a:r>
              <a:rPr lang="fr-FR" dirty="0" err="1">
                <a:solidFill>
                  <a:schemeClr val="bg1"/>
                </a:solidFill>
              </a:rPr>
              <a:t>except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ValueError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r>
              <a:rPr lang="fr-FR" dirty="0">
                <a:solidFill>
                  <a:schemeClr val="bg1"/>
                </a:solidFill>
              </a:rPr>
              <a:t>    print("La valeur saisie est invalide (l'année est peut-être négative).")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DF90EE-2D92-40AF-B615-4076E5D4243D}"/>
              </a:ext>
            </a:extLst>
          </p:cNvPr>
          <p:cNvSpPr txBox="1"/>
          <p:nvPr/>
        </p:nvSpPr>
        <p:spPr>
          <a:xfrm>
            <a:off x="95249" y="1747837"/>
            <a:ext cx="1192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utilise un nouveau mot-clé pour lever une exception… le mot-clé </a:t>
            </a:r>
            <a:r>
              <a:rPr lang="fr-FR" dirty="0" err="1"/>
              <a:t>raise</a:t>
            </a:r>
            <a:r>
              <a:rPr lang="fr-FR" dirty="0"/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8C2EEF-4F23-47A3-9D23-9883415AE6EA}"/>
              </a:ext>
            </a:extLst>
          </p:cNvPr>
          <p:cNvSpPr txBox="1"/>
          <p:nvPr/>
        </p:nvSpPr>
        <p:spPr>
          <a:xfrm>
            <a:off x="95249" y="2144941"/>
            <a:ext cx="1148715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raise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TypeDeLException</a:t>
            </a:r>
            <a:r>
              <a:rPr lang="fr-FR" dirty="0">
                <a:solidFill>
                  <a:schemeClr val="bg1"/>
                </a:solidFill>
              </a:rPr>
              <a:t>("message à afficher")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A29D42-B55B-4A5C-85D2-E974C67D85C9}"/>
              </a:ext>
            </a:extLst>
          </p:cNvPr>
          <p:cNvSpPr txBox="1"/>
          <p:nvPr/>
        </p:nvSpPr>
        <p:spPr>
          <a:xfrm>
            <a:off x="95249" y="2568287"/>
            <a:ext cx="1192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Prenons un petit exemple, toujours autour de notre programme bissextile. Nous allons lever une exception de type </a:t>
            </a:r>
            <a:r>
              <a:rPr lang="fr-FR" dirty="0" err="1"/>
              <a:t>ValueError</a:t>
            </a:r>
            <a:r>
              <a:rPr lang="fr-FR" dirty="0"/>
              <a:t> si l'utilisateur saisit une année négative ou nulle.</a:t>
            </a:r>
          </a:p>
        </p:txBody>
      </p:sp>
    </p:spTree>
    <p:extLst>
      <p:ext uri="{BB962C8B-B14F-4D97-AF65-F5344CB8AC3E}">
        <p14:creationId xmlns:p14="http://schemas.microsoft.com/office/powerpoint/2010/main" val="3081171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7999"/>
          </a:xfr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2">
                  <a:lumMod val="25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lvl="0" algn="ctr" fontAlgn="base">
              <a:spcAft>
                <a:spcPct val="0"/>
              </a:spcAft>
            </a:pPr>
            <a:r>
              <a:rPr lang="fr-FR" altLang="fr-FR" sz="6000" dirty="0" err="1">
                <a:solidFill>
                  <a:schemeClr val="accent5">
                    <a:lumMod val="75000"/>
                  </a:schemeClr>
                </a:solidFill>
              </a:rPr>
              <a:t>Resume</a:t>
            </a:r>
            <a:endParaRPr lang="fr-FR" alt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AFCAD84-20B8-4B7F-BB44-69D60B55D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1325563"/>
            <a:ext cx="11305018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syntaxe d'une assertion est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assert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test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assertions lèvent une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exception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AssertionError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 le test échoue.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lever une exception grâce au mot-clé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raise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suivi du type de l'exception.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intercepter les erreurs (ou exceptions) levées par notre code grâce aux blocs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except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818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100000">
              <a:schemeClr val="bg2">
                <a:lumMod val="2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7999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rgbClr val="7030A0"/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lvl="0" algn="ctr" fontAlgn="base">
              <a:spcAft>
                <a:spcPct val="0"/>
              </a:spcAft>
            </a:pPr>
            <a:r>
              <a:rPr lang="fr-FR" altLang="fr-FR" sz="6000" dirty="0">
                <a:solidFill>
                  <a:schemeClr val="accent5">
                    <a:lumMod val="75000"/>
                  </a:schemeClr>
                </a:solidFill>
              </a:rPr>
              <a:t>Les chaines de caractères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AFCAD84-20B8-4B7F-BB44-69D60B55D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6" y="1093331"/>
            <a:ext cx="11706225" cy="209288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chaine = </a:t>
            </a: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str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() # Crée une chaîne vide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# On aurait obtenu le même résultat en tapant chaine = ""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while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chaine.lower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() != "q":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    print("Tapez 'Q' pour quitter...")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    chaine = input()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print("Merci !")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3AAF9F8-7E1C-4D17-977B-9DD7784C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6" y="3464063"/>
            <a:ext cx="11706225" cy="273921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minuscules = "une chaine en minuscules"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minuscules.upper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() # Mettre en majuscules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'UNE CHAINE EN MINUSCULES'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minuscules.capitalize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() # La première lettre en majuscule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'Une chaine en minuscules'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espaces = "   une  chaine avec  des espaces   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espaces.strip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() # On retire les espaces au début et à la fin de la chaîne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'une  chaine avec  des espaces'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titre = "introduction"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titre.upper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().center(20)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'    INTRODUCTION    '</a:t>
            </a:r>
          </a:p>
        </p:txBody>
      </p:sp>
    </p:spTree>
    <p:extLst>
      <p:ext uri="{BB962C8B-B14F-4D97-AF65-F5344CB8AC3E}">
        <p14:creationId xmlns:p14="http://schemas.microsoft.com/office/powerpoint/2010/main" val="16396037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-8147"/>
            <a:ext cx="12191999" cy="6857999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rgbClr val="7030A0"/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lvl="0" algn="ctr" fontAlgn="base">
              <a:spcAft>
                <a:spcPct val="0"/>
              </a:spcAft>
            </a:pPr>
            <a:r>
              <a:rPr lang="fr-FR" altLang="fr-FR" sz="6000" dirty="0">
                <a:solidFill>
                  <a:schemeClr val="accent5">
                    <a:lumMod val="75000"/>
                  </a:schemeClr>
                </a:solidFill>
              </a:rPr>
              <a:t>Formater et afficher une chaine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AFCAD84-20B8-4B7F-BB44-69D60B55D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1" y="1423584"/>
            <a:ext cx="11706225" cy="5232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chaine = "Bonjour tout le monde !"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print(chaine)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3AAF9F8-7E1C-4D17-977B-9DD7784C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1" y="1940306"/>
            <a:ext cx="11706225" cy="11695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prenom = "Paul"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nom = "Dupont"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age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 = 21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print("Je m'appelle {0} {1} et j'ai {2} </a:t>
            </a: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ans.".format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(prenom, nom, </a:t>
            </a: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age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Je m'appelle Paul Dupont et j'ai 21 ans.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54313A3-0F8B-4243-BDA0-124D7E12F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1" y="3104215"/>
            <a:ext cx="11706225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nouvelle_chaine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 = "Je m'appelle {0} {1} et j'ai {2} </a:t>
            </a: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ans.".format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(prenom, nom, </a:t>
            </a: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age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A97127C-A6DD-4CC5-A383-8221EB880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9" y="3930298"/>
            <a:ext cx="11706225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# formatage d'une adresse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adresse = """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no_rue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}, {</a:t>
            </a: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nom_rue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 {</a:t>
            </a: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code_postal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} {</a:t>
            </a: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nom_ville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} ({pays})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""".format(</a:t>
            </a: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no_rue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=5, </a:t>
            </a: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nom_rue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="rue des Postes", </a:t>
            </a: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code_postal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=75003, </a:t>
            </a: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nom_ville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="Paris", pays="France")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print(adresse)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72D5BC-6A47-490A-99B5-E94F849DFF80}"/>
              </a:ext>
            </a:extLst>
          </p:cNvPr>
          <p:cNvSpPr txBox="1"/>
          <p:nvPr/>
        </p:nvSpPr>
        <p:spPr>
          <a:xfrm>
            <a:off x="242881" y="1012056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Première syntaxe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4C75463-8864-458E-8167-FBFCDAE3C77D}"/>
              </a:ext>
            </a:extLst>
          </p:cNvPr>
          <p:cNvSpPr txBox="1"/>
          <p:nvPr/>
        </p:nvSpPr>
        <p:spPr>
          <a:xfrm>
            <a:off x="242880" y="3527157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Seconde syntaxe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4091B7-ADBB-47F6-BCE8-2E3FDBEB0B04}"/>
              </a:ext>
            </a:extLst>
          </p:cNvPr>
          <p:cNvSpPr txBox="1"/>
          <p:nvPr/>
        </p:nvSpPr>
        <p:spPr>
          <a:xfrm>
            <a:off x="242879" y="5428920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Troisième syntaxe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20CF97C-5057-4E44-AE14-A333063E9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8" y="5888556"/>
            <a:ext cx="11706225" cy="5232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no_rue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=5, </a:t>
            </a: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nom_rue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="rue des Postes", </a:t>
            </a: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code_postal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=75003, </a:t>
            </a: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nom_ville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="Paris", pays="France"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print(</a:t>
            </a: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f’’adresse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 : {</a:t>
            </a: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no_rue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}, {</a:t>
            </a: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nom_rue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}, {</a:t>
            </a: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code_postal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}, {</a:t>
            </a: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nom_ville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}, ({pays})’’)</a:t>
            </a:r>
          </a:p>
        </p:txBody>
      </p:sp>
    </p:spTree>
    <p:extLst>
      <p:ext uri="{BB962C8B-B14F-4D97-AF65-F5344CB8AC3E}">
        <p14:creationId xmlns:p14="http://schemas.microsoft.com/office/powerpoint/2010/main" val="42837494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-8147"/>
            <a:ext cx="12191999" cy="6857999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rgbClr val="7030A0"/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lvl="0" algn="ctr" fontAlgn="base">
              <a:spcAft>
                <a:spcPct val="0"/>
              </a:spcAft>
            </a:pPr>
            <a:r>
              <a:rPr lang="fr-FR" altLang="fr-FR" sz="6000" dirty="0">
                <a:solidFill>
                  <a:schemeClr val="accent5">
                    <a:lumMod val="75000"/>
                  </a:schemeClr>
                </a:solidFill>
              </a:rPr>
              <a:t>La concaténation des chaines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3AAF9F8-7E1C-4D17-977B-9DD7784C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79" y="1642556"/>
            <a:ext cx="11706225" cy="22467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prenom = "Paul"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message = "Bonjour"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chaine_complete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 = message + prenom # On utilise le symbole '+' pour concaténer deux chaînes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... print(</a:t>
            </a: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chaine_complete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) # Résultat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BonjourPaul</a:t>
            </a:r>
            <a:endParaRPr lang="fr-FR" altLang="fr-FR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# Pas encore parfait, il manque un espace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... # Qu'à cela ne tienne !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... </a:t>
            </a: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chaine_complete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 = message + " " + prenom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print(</a:t>
            </a: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chaine_complete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) # Résultat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Bonjour Paul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A97127C-A6DD-4CC5-A383-8221EB880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79" y="4619619"/>
            <a:ext cx="11706225" cy="95410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age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 = 21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message = "J'ai " + </a:t>
            </a: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str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age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) + " ans."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print(message)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J'ai 21 ans.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4C75463-8864-458E-8167-FBFCDAE3C77D}"/>
              </a:ext>
            </a:extLst>
          </p:cNvPr>
          <p:cNvSpPr txBox="1"/>
          <p:nvPr/>
        </p:nvSpPr>
        <p:spPr>
          <a:xfrm>
            <a:off x="242880" y="4031982"/>
            <a:ext cx="1016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Concaténation d’une string et d’un entier, il faut </a:t>
            </a:r>
            <a:r>
              <a:rPr lang="fr-FR" dirty="0" err="1"/>
              <a:t>caster</a:t>
            </a:r>
            <a:r>
              <a:rPr lang="fr-FR" dirty="0"/>
              <a:t> l’entier en string</a:t>
            </a:r>
          </a:p>
        </p:txBody>
      </p:sp>
    </p:spTree>
    <p:extLst>
      <p:ext uri="{BB962C8B-B14F-4D97-AF65-F5344CB8AC3E}">
        <p14:creationId xmlns:p14="http://schemas.microsoft.com/office/powerpoint/2010/main" val="42815951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-8147"/>
            <a:ext cx="12191999" cy="6857999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rgbClr val="7030A0"/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lvl="0" algn="ctr" fontAlgn="base">
              <a:spcAft>
                <a:spcPct val="0"/>
              </a:spcAft>
            </a:pPr>
            <a:r>
              <a:rPr lang="fr-FR" altLang="fr-FR" sz="6000" dirty="0">
                <a:solidFill>
                  <a:schemeClr val="accent5">
                    <a:lumMod val="75000"/>
                  </a:schemeClr>
                </a:solidFill>
              </a:rPr>
              <a:t>Parcours et sélection des chaines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3AAF9F8-7E1C-4D17-977B-9DD7784C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79" y="1720840"/>
            <a:ext cx="11706225" cy="16004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chaine = "Salut les ZER0S !"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chaine[0] # Première lettre de la chaîne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'S'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chaine[2] # Troisième lettre de la chaîne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'l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chaine[-1] # Dernière lettre de la chaîne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'!'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A97127C-A6DD-4CC5-A383-8221EB880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79" y="4727340"/>
            <a:ext cx="11706225" cy="73866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chaine = "Salut"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len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(chaine)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0D04DC1-65E5-4D8D-A918-3537B6426765}"/>
              </a:ext>
            </a:extLst>
          </p:cNvPr>
          <p:cNvSpPr txBox="1"/>
          <p:nvPr/>
        </p:nvSpPr>
        <p:spPr>
          <a:xfrm>
            <a:off x="242879" y="1298177"/>
            <a:ext cx="1016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Accéder aux caractères d'une chaîne: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1C678B-3293-489D-817E-E38F0AF0DFE7}"/>
              </a:ext>
            </a:extLst>
          </p:cNvPr>
          <p:cNvSpPr txBox="1"/>
          <p:nvPr/>
        </p:nvSpPr>
        <p:spPr>
          <a:xfrm>
            <a:off x="242879" y="4226997"/>
            <a:ext cx="1068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On peut obtenir la longueur de la chaîne (le nombre de caractères qu'elle contient) grâce à la fonction </a:t>
            </a:r>
            <a:r>
              <a:rPr lang="fr-FR" b="1" dirty="0" err="1"/>
              <a:t>len</a:t>
            </a:r>
            <a:r>
              <a:rPr lang="fr-FR" b="1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A06921-713F-4295-B63B-9DAA8B79E8C2}"/>
              </a:ext>
            </a:extLst>
          </p:cNvPr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&gt;&gt;&gt; chaine = "Salut"</a:t>
            </a:r>
          </a:p>
          <a:p>
            <a:r>
              <a:rPr lang="fr-FR" dirty="0"/>
              <a:t>&gt;&gt;&gt; </a:t>
            </a:r>
            <a:r>
              <a:rPr lang="fr-FR" dirty="0" err="1"/>
              <a:t>len</a:t>
            </a:r>
            <a:r>
              <a:rPr lang="fr-FR" dirty="0"/>
              <a:t>(chaine)</a:t>
            </a:r>
          </a:p>
          <a:p>
            <a:r>
              <a:rPr lang="fr-FR" dirty="0"/>
              <a:t>5</a:t>
            </a:r>
          </a:p>
          <a:p>
            <a:r>
              <a:rPr lang="fr-FR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40384212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-8147"/>
            <a:ext cx="12191999" cy="6857999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rgbClr val="7030A0"/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lvl="0" algn="ctr" fontAlgn="base">
              <a:spcAft>
                <a:spcPct val="0"/>
              </a:spcAft>
            </a:pPr>
            <a:r>
              <a:rPr lang="fr-FR" altLang="fr-FR" sz="6000" dirty="0">
                <a:solidFill>
                  <a:schemeClr val="accent5">
                    <a:lumMod val="75000"/>
                  </a:schemeClr>
                </a:solidFill>
              </a:rPr>
              <a:t>Méthode de parcours par </a:t>
            </a:r>
            <a:r>
              <a:rPr lang="fr-FR" altLang="fr-FR" sz="6000" b="1" dirty="0" err="1">
                <a:solidFill>
                  <a:schemeClr val="accent5">
                    <a:lumMod val="75000"/>
                  </a:schemeClr>
                </a:solidFill>
              </a:rPr>
              <a:t>while</a:t>
            </a:r>
            <a:endParaRPr lang="fr-FR" altLang="fr-FR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3AAF9F8-7E1C-4D17-977B-9DD7784C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79" y="1936283"/>
            <a:ext cx="11706225" cy="11695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chaine = "Salut"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i = 0 # On appelle l'indice 'i' par convention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while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 i &lt; </a:t>
            </a: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len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(chaine):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    print(chaine[i]) # On affiche le caractère à chaque tour de boucle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    i += 1</a:t>
            </a:r>
          </a:p>
        </p:txBody>
      </p:sp>
    </p:spTree>
    <p:extLst>
      <p:ext uri="{BB962C8B-B14F-4D97-AF65-F5344CB8AC3E}">
        <p14:creationId xmlns:p14="http://schemas.microsoft.com/office/powerpoint/2010/main" val="25185893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-8147"/>
            <a:ext cx="12191999" cy="6857999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rgbClr val="7030A0"/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lvl="0" algn="ctr" fontAlgn="base">
              <a:spcAft>
                <a:spcPct val="0"/>
              </a:spcAft>
            </a:pPr>
            <a:r>
              <a:rPr lang="fr-FR" altLang="fr-FR" sz="6000" dirty="0">
                <a:solidFill>
                  <a:schemeClr val="accent5">
                    <a:lumMod val="75000"/>
                  </a:schemeClr>
                </a:solidFill>
              </a:rPr>
              <a:t>Sélection de chaines</a:t>
            </a:r>
            <a:endParaRPr lang="fr-FR" altLang="fr-FR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3AAF9F8-7E1C-4D17-977B-9DD7784C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" y="1116241"/>
            <a:ext cx="11706225" cy="33239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presentation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 = "salut"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presentation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[0:2] # On sélectionne les deux premières lettres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'sa'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presentation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[2:len(</a:t>
            </a: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presentation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)] # On sélectionne la chaîne sauf les deux premières lettres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'lut'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presentation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[:2] # Du début jusqu'à la troisième lettre non comprise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'sa'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presentation</a:t>
            </a: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[2:] # De la troisième lettre (comprise) à la fin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'lut’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mot = "lac"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mot = "b" + mot[1:]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print(mot)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bg1"/>
                </a:solidFill>
                <a:latin typeface="Arial" panose="020B0604020202020204" pitchFamily="34" charset="0"/>
              </a:rPr>
              <a:t>bac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68E4FC3-E752-4D2D-8EF9-7337604FF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5053697"/>
            <a:ext cx="125301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remplacer des lettres, cela paraît un peu lourd en effet. Et d'ailleurs on s'en sert assez rarement pour cela. Pour rechercher/remplacer, nous avons à notre disposition les méthodes </a:t>
            </a:r>
            <a:r>
              <a:rPr lang="fr-FR" altLang="fr-FR" b="1" dirty="0">
                <a:latin typeface="Arial" panose="020B0604020202020204" pitchFamily="34" charset="0"/>
              </a:rPr>
              <a:t>count</a:t>
            </a:r>
            <a:r>
              <a:rPr lang="fr-FR" altLang="fr-FR" dirty="0">
                <a:latin typeface="Arial" panose="020B0604020202020204" pitchFamily="34" charset="0"/>
              </a:rPr>
              <a:t>, </a:t>
            </a:r>
            <a:r>
              <a:rPr lang="fr-FR" altLang="fr-FR" b="1" dirty="0" err="1">
                <a:latin typeface="Arial" panose="020B0604020202020204" pitchFamily="34" charset="0"/>
              </a:rPr>
              <a:t>find</a:t>
            </a:r>
            <a:r>
              <a:rPr lang="fr-FR" altLang="fr-FR" dirty="0">
                <a:latin typeface="Arial" panose="020B0604020202020204" pitchFamily="34" charset="0"/>
              </a:rPr>
              <a:t> et </a:t>
            </a:r>
            <a:r>
              <a:rPr lang="fr-FR" altLang="fr-FR" b="1" dirty="0">
                <a:latin typeface="Arial" panose="020B0604020202020204" pitchFamily="34" charset="0"/>
              </a:rPr>
              <a:t>replace</a:t>
            </a:r>
            <a:r>
              <a:rPr lang="fr-FR" altLang="fr-FR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2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6400" y="1397000"/>
            <a:ext cx="1625600" cy="5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1900"/>
            <a:ext cx="10515600" cy="1325563"/>
          </a:xfrm>
        </p:spPr>
        <p:txBody>
          <a:bodyPr/>
          <a:lstStyle/>
          <a:p>
            <a:r>
              <a:rPr lang="en-US" dirty="0"/>
              <a:t>Python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66976"/>
            <a:ext cx="10972800" cy="4334157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sz="2933" b="1" dirty="0">
                <a:solidFill>
                  <a:schemeClr val="accent1"/>
                </a:solidFill>
              </a:rPr>
              <a:t>Symbol	Function	Example	Result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b="1" dirty="0"/>
              <a:t>+</a:t>
            </a:r>
            <a:r>
              <a:rPr lang="en-US" dirty="0"/>
              <a:t>	addition	5 + 3	8</a:t>
            </a:r>
          </a:p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b="1" dirty="0"/>
              <a:t>–</a:t>
            </a:r>
            <a:r>
              <a:rPr lang="en-US" dirty="0"/>
              <a:t> 	subtraction	10 – 6	4</a:t>
            </a:r>
          </a:p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b="1" dirty="0"/>
              <a:t>*</a:t>
            </a:r>
            <a:r>
              <a:rPr lang="en-US" dirty="0"/>
              <a:t>	multiplication	3 * 7	21</a:t>
            </a:r>
          </a:p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b="1" dirty="0"/>
              <a:t>//</a:t>
            </a:r>
            <a:r>
              <a:rPr lang="en-US" dirty="0"/>
              <a:t>	integer division	15 // 6	2</a:t>
            </a:r>
          </a:p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b="1" dirty="0"/>
              <a:t>/</a:t>
            </a:r>
            <a:r>
              <a:rPr lang="en-US" dirty="0"/>
              <a:t>	float division	15 / 6	2.5</a:t>
            </a:r>
          </a:p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b="1" dirty="0"/>
              <a:t>**</a:t>
            </a:r>
            <a:r>
              <a:rPr lang="en-US" dirty="0"/>
              <a:t>	power	7 ** 2	49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9D41AE-EA38-45ED-A462-75C2354A748D}"/>
              </a:ext>
            </a:extLst>
          </p:cNvPr>
          <p:cNvSpPr txBox="1">
            <a:spLocks/>
          </p:cNvSpPr>
          <p:nvPr/>
        </p:nvSpPr>
        <p:spPr>
          <a:xfrm>
            <a:off x="317928" y="56867"/>
            <a:ext cx="109728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Python Math functions</a:t>
            </a:r>
          </a:p>
        </p:txBody>
      </p:sp>
    </p:spTree>
    <p:extLst>
      <p:ext uri="{BB962C8B-B14F-4D97-AF65-F5344CB8AC3E}">
        <p14:creationId xmlns:p14="http://schemas.microsoft.com/office/powerpoint/2010/main" val="21281762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-8147"/>
            <a:ext cx="12191999" cy="6857999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rgbClr val="7030A0"/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lvl="0" algn="ctr" fontAlgn="base">
              <a:spcAft>
                <a:spcPct val="0"/>
              </a:spcAft>
            </a:pPr>
            <a:r>
              <a:rPr lang="fr-FR" altLang="fr-FR" sz="6000" dirty="0" err="1">
                <a:solidFill>
                  <a:schemeClr val="accent5">
                    <a:lumMod val="75000"/>
                  </a:schemeClr>
                </a:solidFill>
              </a:rPr>
              <a:t>Resume</a:t>
            </a:r>
            <a:endParaRPr lang="fr-FR" altLang="fr-FR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68E4FC3-E752-4D2D-8EF9-7337604FF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" y="1353365"/>
            <a:ext cx="1212056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dirty="0">
                <a:latin typeface="Arial" panose="020B0604020202020204" pitchFamily="34" charset="0"/>
              </a:rPr>
              <a:t> Les variables utilisées jusqu'ici sont en réalité des objets.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fr-FR" altLang="fr-FR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dirty="0">
                <a:latin typeface="Arial" panose="020B0604020202020204" pitchFamily="34" charset="0"/>
              </a:rPr>
              <a:t> Les types de données utilisés jusqu'ici sont en fait des classes. Chaque objet est modelé sur une classe.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fr-FR" altLang="fr-FR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dirty="0">
                <a:latin typeface="Arial" panose="020B0604020202020204" pitchFamily="34" charset="0"/>
              </a:rPr>
              <a:t> Chaque classe définit certaines fonctions, appelées méthodes, qui seront accessibles depuis l'objet grâce à   </a:t>
            </a:r>
            <a:r>
              <a:rPr lang="fr-FR" altLang="fr-FR" dirty="0" err="1">
                <a:latin typeface="Arial" panose="020B0604020202020204" pitchFamily="34" charset="0"/>
              </a:rPr>
              <a:t>objet.methode</a:t>
            </a:r>
            <a:r>
              <a:rPr lang="fr-FR" altLang="fr-FR" dirty="0">
                <a:latin typeface="Arial" panose="020B0604020202020204" pitchFamily="34" charset="0"/>
              </a:rPr>
              <a:t>(arguments).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fr-FR" altLang="fr-FR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dirty="0">
                <a:latin typeface="Arial" panose="020B0604020202020204" pitchFamily="34" charset="0"/>
              </a:rPr>
              <a:t> On peut directement accéder à un caractère d'une chaîne grâce au code suivant : chaine[</a:t>
            </a:r>
            <a:r>
              <a:rPr lang="fr-FR" altLang="fr-FR" dirty="0" err="1">
                <a:latin typeface="Arial" panose="020B0604020202020204" pitchFamily="34" charset="0"/>
              </a:rPr>
              <a:t>position_dans_la_chaine</a:t>
            </a:r>
            <a:r>
              <a:rPr lang="fr-FR" altLang="fr-FR" dirty="0">
                <a:latin typeface="Arial" panose="020B0604020202020204" pitchFamily="34" charset="0"/>
              </a:rPr>
              <a:t>].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fr-FR" altLang="fr-FR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dirty="0">
                <a:latin typeface="Arial" panose="020B0604020202020204" pitchFamily="34" charset="0"/>
              </a:rPr>
              <a:t> Il est tout à fait possible de sélectionner une partie de la chaîne grâce au code suivant : chaine[</a:t>
            </a:r>
            <a:r>
              <a:rPr lang="fr-FR" altLang="fr-FR" dirty="0" err="1">
                <a:latin typeface="Arial" panose="020B0604020202020204" pitchFamily="34" charset="0"/>
              </a:rPr>
              <a:t>indice_debut:indice_fin</a:t>
            </a:r>
            <a:r>
              <a:rPr lang="fr-FR" altLang="fr-FR" dirty="0">
                <a:latin typeface="Arial" panose="020B0604020202020204" pitchFamily="34" charset="0"/>
              </a:rPr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402921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92900"/>
            <a:ext cx="3251200" cy="4439601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5200" b="1" dirty="0">
                <a:solidFill>
                  <a:srgbClr val="0070C0"/>
                </a:solidFill>
              </a:rPr>
              <a:t>Order of Operations</a:t>
            </a:r>
          </a:p>
          <a:p>
            <a:pPr marL="0" indent="0">
              <a:buNone/>
            </a:pPr>
            <a:r>
              <a:rPr lang="en-US" sz="3733" dirty="0"/>
              <a:t>1. ( )</a:t>
            </a:r>
          </a:p>
          <a:p>
            <a:pPr marL="0" indent="0">
              <a:buNone/>
            </a:pPr>
            <a:r>
              <a:rPr lang="en-US" sz="3733" dirty="0"/>
              <a:t>2. **</a:t>
            </a:r>
          </a:p>
          <a:p>
            <a:pPr marL="0" indent="0">
              <a:buNone/>
            </a:pPr>
            <a:r>
              <a:rPr lang="en-US" sz="3733" dirty="0"/>
              <a:t>3. *  /   //   %</a:t>
            </a:r>
          </a:p>
          <a:p>
            <a:pPr marL="0" indent="0">
              <a:buNone/>
            </a:pPr>
            <a:r>
              <a:rPr lang="en-US" sz="3733" dirty="0"/>
              <a:t>4. + –</a:t>
            </a:r>
          </a:p>
          <a:p>
            <a:pPr marL="0" indent="0">
              <a:buNone/>
            </a:pPr>
            <a:r>
              <a:rPr lang="en-US" sz="3733" dirty="0"/>
              <a:t>5. left to right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267200" y="827727"/>
            <a:ext cx="7823200" cy="765172"/>
            <a:chOff x="3276600" y="1007271"/>
            <a:chExt cx="5867400" cy="573879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876800" y="1007271"/>
              <a:ext cx="4267200" cy="573879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733" dirty="0"/>
                <a:t>x = 1 + 5 ** (3 // 2) – 6 % 4</a:t>
              </a: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3276600" y="1047750"/>
              <a:ext cx="1421606" cy="5334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solidFill>
                    <a:srgbClr val="0070C0"/>
                  </a:solidFill>
                </a:rPr>
                <a:t>Example:</a:t>
              </a:r>
              <a:endParaRPr lang="en-US" sz="3733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00800" y="546101"/>
            <a:ext cx="5689600" cy="1961199"/>
            <a:chOff x="4876800" y="796051"/>
            <a:chExt cx="4267200" cy="1470899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876800" y="1693071"/>
              <a:ext cx="4267200" cy="573879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7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29400" y="1693071"/>
              <a:ext cx="1100138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09390" y="796051"/>
              <a:ext cx="29479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1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400800" y="546101"/>
            <a:ext cx="5689600" cy="2977199"/>
            <a:chOff x="4876800" y="796051"/>
            <a:chExt cx="4267200" cy="2232899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4876800" y="2455071"/>
              <a:ext cx="4267200" cy="573879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7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3601" y="2455071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9711" y="796051"/>
              <a:ext cx="29479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2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00800" y="546101"/>
            <a:ext cx="5689600" cy="5720399"/>
            <a:chOff x="4876800" y="796051"/>
            <a:chExt cx="4267200" cy="4290299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4876800" y="4512471"/>
              <a:ext cx="4267200" cy="573879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7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10202" y="4512471"/>
              <a:ext cx="348376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94465" y="796051"/>
              <a:ext cx="29479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5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400800" y="546101"/>
            <a:ext cx="5689600" cy="3891599"/>
            <a:chOff x="4876800" y="796051"/>
            <a:chExt cx="4267200" cy="2918699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4876800" y="3140871"/>
              <a:ext cx="4267200" cy="573879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7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000998" y="31408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29600" y="796051"/>
              <a:ext cx="29479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3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943600" y="3129652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400800" y="546101"/>
            <a:ext cx="5689600" cy="4805999"/>
            <a:chOff x="4876800" y="796051"/>
            <a:chExt cx="4267200" cy="3604499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4876800" y="3826671"/>
              <a:ext cx="4267200" cy="573879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7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10201" y="3826671"/>
              <a:ext cx="231933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38800" y="796051"/>
              <a:ext cx="29479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4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022431" y="38266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96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4" y="1"/>
            <a:ext cx="12191999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8BF37A0-76A8-4141-BCE3-F580E53F85BC}"/>
              </a:ext>
            </a:extLst>
          </p:cNvPr>
          <p:cNvSpPr txBox="1">
            <a:spLocks/>
          </p:cNvSpPr>
          <p:nvPr/>
        </p:nvSpPr>
        <p:spPr>
          <a:xfrm>
            <a:off x="476249" y="1325564"/>
            <a:ext cx="3592939" cy="5404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1"/>
                </a:solidFill>
              </a:rPr>
              <a:t>Built-in Types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Integer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Floating point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String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Boolean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Complex number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0EE7A-9EF2-4843-BE7B-4F5C9065C501}"/>
              </a:ext>
            </a:extLst>
          </p:cNvPr>
          <p:cNvSpPr txBox="1">
            <a:spLocks/>
          </p:cNvSpPr>
          <p:nvPr/>
        </p:nvSpPr>
        <p:spPr>
          <a:xfrm>
            <a:off x="6015298" y="1325564"/>
            <a:ext cx="5903986" cy="5404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Type Conversion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int()	# string to integer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float()	# string to float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str()	# number to string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bool()	# 0, [], None =&gt; False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hex()	# decimal to hex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ord()	# ASCII value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124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Python Variables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04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en-US" sz="2000" dirty="0"/>
              <a:t>Naming can have letters, numbers and underscore, but cannot start with a number</a:t>
            </a:r>
          </a:p>
          <a:p>
            <a:r>
              <a:rPr lang="en-US" sz="2000" dirty="0"/>
              <a:t>Some Python reserved words cannot be used (</a:t>
            </a:r>
            <a:r>
              <a:rPr lang="en-US" sz="2000" dirty="0" err="1"/>
              <a:t>eg.</a:t>
            </a:r>
            <a:r>
              <a:rPr lang="en-US" sz="2000" dirty="0"/>
              <a:t> if, for, in, open)</a:t>
            </a:r>
          </a:p>
          <a:p>
            <a:r>
              <a:rPr lang="en-US" sz="2000" dirty="0"/>
              <a:t>Use descriptive variable names</a:t>
            </a:r>
          </a:p>
          <a:p>
            <a:pPr lvl="1"/>
            <a:r>
              <a:rPr lang="en-US" sz="1600" dirty="0" err="1"/>
              <a:t>first_name</a:t>
            </a:r>
            <a:r>
              <a:rPr lang="en-US" sz="1600" dirty="0"/>
              <a:t>, </a:t>
            </a:r>
            <a:r>
              <a:rPr lang="en-US" sz="1600" dirty="0" err="1"/>
              <a:t>date_of_birth</a:t>
            </a:r>
            <a:r>
              <a:rPr lang="en-US" sz="1600" dirty="0"/>
              <a:t>, </a:t>
            </a:r>
            <a:r>
              <a:rPr lang="en-US" sz="1600" dirty="0" err="1"/>
              <a:t>hair_color</a:t>
            </a:r>
            <a:endParaRPr lang="en-US" sz="1600" dirty="0"/>
          </a:p>
          <a:p>
            <a:r>
              <a:rPr lang="en-US" sz="2000" dirty="0"/>
              <a:t>Case Matters</a:t>
            </a:r>
          </a:p>
          <a:p>
            <a:pPr lvl="1"/>
            <a:r>
              <a:rPr lang="en-US" sz="1600" dirty="0"/>
              <a:t>name is not the same as Name</a:t>
            </a:r>
          </a:p>
          <a:p>
            <a:r>
              <a:rPr lang="en-US" sz="2000" dirty="0"/>
              <a:t>Constants in all caps: </a:t>
            </a:r>
            <a:br>
              <a:rPr lang="en-US" sz="2000" dirty="0"/>
            </a:br>
            <a:r>
              <a:rPr lang="en-US" sz="2000" dirty="0"/>
              <a:t>PI = 3.14159, DOZEN = 12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Variable Naming Tips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40A00E-0D5E-444D-83EC-0AE476A1BBF7}"/>
              </a:ext>
            </a:extLst>
          </p:cNvPr>
          <p:cNvSpPr/>
          <p:nvPr/>
        </p:nvSpPr>
        <p:spPr>
          <a:xfrm>
            <a:off x="6973545" y="3377683"/>
            <a:ext cx="4431184" cy="2121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All variables in Python are </a:t>
            </a:r>
            <a:r>
              <a:rPr lang="en-US" i="1" dirty="0">
                <a:solidFill>
                  <a:schemeClr val="tx1"/>
                </a:solidFill>
              </a:rPr>
              <a:t>reference variables</a:t>
            </a:r>
            <a:r>
              <a:rPr lang="en-US" dirty="0">
                <a:solidFill>
                  <a:schemeClr val="tx1"/>
                </a:solidFill>
              </a:rPr>
              <a:t>, meaning the variable contains a memory address to where the data is stored.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EFB149A-B33F-40B5-BC0C-827B7893B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103650"/>
              </p:ext>
            </p:extLst>
          </p:nvPr>
        </p:nvGraphicFramePr>
        <p:xfrm>
          <a:off x="8070165" y="4591050"/>
          <a:ext cx="3124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21F7h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‘Cassandra’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4">
            <a:extLst>
              <a:ext uri="{FF2B5EF4-FFF2-40B4-BE49-F238E27FC236}">
                <a16:creationId xmlns:a16="http://schemas.microsoft.com/office/drawing/2014/main" id="{F683B3CD-45DF-42A4-8128-BD0C00730C49}"/>
              </a:ext>
            </a:extLst>
          </p:cNvPr>
          <p:cNvSpPr txBox="1"/>
          <p:nvPr/>
        </p:nvSpPr>
        <p:spPr>
          <a:xfrm>
            <a:off x="7003365" y="497205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71272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4" y="1"/>
            <a:ext cx="12191999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124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Immutable and Mutable variable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E2AF23-834E-4C15-9E39-C16AA5223FCB}"/>
              </a:ext>
            </a:extLst>
          </p:cNvPr>
          <p:cNvSpPr txBox="1">
            <a:spLocks/>
          </p:cNvSpPr>
          <p:nvPr/>
        </p:nvSpPr>
        <p:spPr>
          <a:xfrm>
            <a:off x="1714500" y="895350"/>
            <a:ext cx="8229600" cy="1685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dirty="0"/>
              <a:t>In Python, most variables are </a:t>
            </a:r>
            <a:r>
              <a:rPr lang="en-US" sz="2400" b="1" i="1" dirty="0"/>
              <a:t>immutable</a:t>
            </a:r>
            <a:r>
              <a:rPr lang="en-US" sz="2400" dirty="0"/>
              <a:t>, meaning they don’t change in-place. </a:t>
            </a:r>
          </a:p>
          <a:p>
            <a:pPr mar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dirty="0"/>
              <a:t>Python creates a new value in a different memory location when a variable changes.</a:t>
            </a:r>
          </a:p>
        </p:txBody>
      </p:sp>
      <p:graphicFrame>
        <p:nvGraphicFramePr>
          <p:cNvPr id="7" name="Table 1">
            <a:extLst>
              <a:ext uri="{FF2B5EF4-FFF2-40B4-BE49-F238E27FC236}">
                <a16:creationId xmlns:a16="http://schemas.microsoft.com/office/drawing/2014/main" id="{BC48AA81-9364-4C0B-A286-E49519B2A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133305"/>
              </p:ext>
            </p:extLst>
          </p:nvPr>
        </p:nvGraphicFramePr>
        <p:xfrm>
          <a:off x="2533650" y="2737485"/>
          <a:ext cx="6781800" cy="3787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3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020"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chemeClr val="tx2"/>
                          </a:solidFill>
                        </a:rPr>
                        <a:t>Integer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Float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String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Tuple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List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Set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Dictionary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03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5762</Words>
  <Application>Microsoft Office PowerPoint</Application>
  <PresentationFormat>Grand écran</PresentationFormat>
  <Paragraphs>775</Paragraphs>
  <Slides>50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5" baseType="lpstr">
      <vt:lpstr>Arial</vt:lpstr>
      <vt:lpstr>Arial Unicode MS</vt:lpstr>
      <vt:lpstr>Calibri</vt:lpstr>
      <vt:lpstr>Calibri Light</vt:lpstr>
      <vt:lpstr>Thème Office</vt:lpstr>
      <vt:lpstr>Python</vt:lpstr>
      <vt:lpstr>Présentation PowerPoint</vt:lpstr>
      <vt:lpstr>Indexing start with 0</vt:lpstr>
      <vt:lpstr>Boolean: True or False</vt:lpstr>
      <vt:lpstr>Python Math functions</vt:lpstr>
      <vt:lpstr>Présentation PowerPoint</vt:lpstr>
      <vt:lpstr>Python Variables</vt:lpstr>
      <vt:lpstr>Variable Naming Tips</vt:lpstr>
      <vt:lpstr>Immutable and Mutable variable</vt:lpstr>
      <vt:lpstr>Comment connaitre le type d’une variable</vt:lpstr>
      <vt:lpstr>Resume</vt:lpstr>
      <vt:lpstr>Structures conditionnelles</vt:lpstr>
      <vt:lpstr>If, elif et else</vt:lpstr>
      <vt:lpstr>De nouveaux operateurs</vt:lpstr>
      <vt:lpstr>Les mots-cles and, or et not</vt:lpstr>
      <vt:lpstr>Annee bissextile</vt:lpstr>
      <vt:lpstr>Resume</vt:lpstr>
      <vt:lpstr>Structures conditionnelles</vt:lpstr>
      <vt:lpstr>La boucle while</vt:lpstr>
      <vt:lpstr>La boucle for</vt:lpstr>
      <vt:lpstr>Les mots-cles break continue</vt:lpstr>
      <vt:lpstr>Resume</vt:lpstr>
      <vt:lpstr>Les fonctions</vt:lpstr>
      <vt:lpstr>Creation de fonctions</vt:lpstr>
      <vt:lpstr>Valeurs par defaut des parametres</vt:lpstr>
      <vt:lpstr>Signature d’une fonction</vt:lpstr>
      <vt:lpstr>L’instruction return</vt:lpstr>
      <vt:lpstr>Les fonctions lambda</vt:lpstr>
      <vt:lpstr>La methode import 1/2</vt:lpstr>
      <vt:lpstr>La methode import 2/2</vt:lpstr>
      <vt:lpstr>Resume</vt:lpstr>
      <vt:lpstr>Importer des packages</vt:lpstr>
      <vt:lpstr>Créer ses propres packages</vt:lpstr>
      <vt:lpstr>Resume</vt:lpstr>
      <vt:lpstr>Gérez les exceptions 1/3</vt:lpstr>
      <vt:lpstr>Forme plus complete 2/3</vt:lpstr>
      <vt:lpstr>Les mots-cles else et finally 3/3</vt:lpstr>
      <vt:lpstr>Un petit bonus : le mot-clé pass</vt:lpstr>
      <vt:lpstr>Les assertions 1/3</vt:lpstr>
      <vt:lpstr>Les assertions 2/3</vt:lpstr>
      <vt:lpstr>Les assertions 3/3</vt:lpstr>
      <vt:lpstr>Lever une exception</vt:lpstr>
      <vt:lpstr>Resume</vt:lpstr>
      <vt:lpstr>Les chaines de caractères</vt:lpstr>
      <vt:lpstr>Formater et afficher une chaine</vt:lpstr>
      <vt:lpstr>La concaténation des chaines</vt:lpstr>
      <vt:lpstr>Parcours et sélection des chaines</vt:lpstr>
      <vt:lpstr>Méthode de parcours par while</vt:lpstr>
      <vt:lpstr>Sélection de chaines</vt:lpstr>
      <vt:lpstr>Resume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julien palleau</dc:creator>
  <cp:lastModifiedBy>julien palleau</cp:lastModifiedBy>
  <cp:revision>37</cp:revision>
  <dcterms:created xsi:type="dcterms:W3CDTF">2020-04-09T17:09:33Z</dcterms:created>
  <dcterms:modified xsi:type="dcterms:W3CDTF">2020-04-10T08:44:57Z</dcterms:modified>
</cp:coreProperties>
</file>