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3"/>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262" r:id="rId14"/>
    <p:sldId id="368" r:id="rId15"/>
    <p:sldId id="263" r:id="rId16"/>
    <p:sldId id="304" r:id="rId17"/>
    <p:sldId id="305" r:id="rId18"/>
    <p:sldId id="306" r:id="rId19"/>
    <p:sldId id="307" r:id="rId20"/>
    <p:sldId id="308" r:id="rId21"/>
    <p:sldId id="369" r:id="rId22"/>
    <p:sldId id="310" r:id="rId23"/>
    <p:sldId id="311" r:id="rId24"/>
    <p:sldId id="312" r:id="rId25"/>
    <p:sldId id="313" r:id="rId26"/>
    <p:sldId id="371" r:id="rId27"/>
    <p:sldId id="314" r:id="rId28"/>
    <p:sldId id="315" r:id="rId29"/>
    <p:sldId id="316" r:id="rId30"/>
    <p:sldId id="317" r:id="rId31"/>
    <p:sldId id="318" r:id="rId32"/>
    <p:sldId id="319" r:id="rId33"/>
    <p:sldId id="320" r:id="rId34"/>
    <p:sldId id="321" r:id="rId35"/>
    <p:sldId id="322" r:id="rId36"/>
    <p:sldId id="370" r:id="rId37"/>
    <p:sldId id="323" r:id="rId38"/>
    <p:sldId id="324" r:id="rId39"/>
    <p:sldId id="325" r:id="rId40"/>
    <p:sldId id="372" r:id="rId41"/>
    <p:sldId id="326" r:id="rId42"/>
    <p:sldId id="327" r:id="rId43"/>
    <p:sldId id="328" r:id="rId44"/>
    <p:sldId id="329" r:id="rId45"/>
    <p:sldId id="330" r:id="rId46"/>
    <p:sldId id="331" r:id="rId47"/>
    <p:sldId id="332" r:id="rId48"/>
    <p:sldId id="333" r:id="rId49"/>
    <p:sldId id="334" r:id="rId50"/>
    <p:sldId id="373" r:id="rId51"/>
    <p:sldId id="335" r:id="rId52"/>
    <p:sldId id="336" r:id="rId53"/>
    <p:sldId id="337" r:id="rId54"/>
    <p:sldId id="338" r:id="rId55"/>
    <p:sldId id="339" r:id="rId56"/>
    <p:sldId id="340" r:id="rId57"/>
    <p:sldId id="341" r:id="rId58"/>
    <p:sldId id="342" r:id="rId59"/>
    <p:sldId id="344" r:id="rId60"/>
    <p:sldId id="345" r:id="rId61"/>
    <p:sldId id="346" r:id="rId62"/>
    <p:sldId id="347" r:id="rId63"/>
    <p:sldId id="348" r:id="rId64"/>
    <p:sldId id="349" r:id="rId65"/>
    <p:sldId id="350" r:id="rId66"/>
    <p:sldId id="351" r:id="rId67"/>
    <p:sldId id="352" r:id="rId68"/>
    <p:sldId id="353" r:id="rId69"/>
    <p:sldId id="354" r:id="rId70"/>
    <p:sldId id="374" r:id="rId71"/>
    <p:sldId id="355" r:id="rId72"/>
    <p:sldId id="356" r:id="rId73"/>
    <p:sldId id="357" r:id="rId74"/>
    <p:sldId id="358" r:id="rId75"/>
    <p:sldId id="359" r:id="rId76"/>
    <p:sldId id="360" r:id="rId77"/>
    <p:sldId id="361" r:id="rId78"/>
    <p:sldId id="362" r:id="rId79"/>
    <p:sldId id="363" r:id="rId80"/>
    <p:sldId id="365" r:id="rId81"/>
    <p:sldId id="366" r:id="rId82"/>
    <p:sldId id="377" r:id="rId83"/>
    <p:sldId id="375" r:id="rId84"/>
    <p:sldId id="376" r:id="rId85"/>
    <p:sldId id="378" r:id="rId86"/>
    <p:sldId id="379" r:id="rId87"/>
    <p:sldId id="380" r:id="rId88"/>
    <p:sldId id="381" r:id="rId89"/>
    <p:sldId id="382" r:id="rId90"/>
    <p:sldId id="383" r:id="rId91"/>
    <p:sldId id="384" r:id="rId92"/>
    <p:sldId id="385" r:id="rId93"/>
    <p:sldId id="386" r:id="rId94"/>
    <p:sldId id="387" r:id="rId95"/>
    <p:sldId id="388" r:id="rId96"/>
    <p:sldId id="389" r:id="rId97"/>
    <p:sldId id="390" r:id="rId98"/>
    <p:sldId id="391" r:id="rId99"/>
    <p:sldId id="392" r:id="rId100"/>
    <p:sldId id="393" r:id="rId101"/>
    <p:sldId id="394" r:id="rId102"/>
    <p:sldId id="395" r:id="rId103"/>
    <p:sldId id="396" r:id="rId104"/>
    <p:sldId id="397" r:id="rId105"/>
    <p:sldId id="398" r:id="rId106"/>
    <p:sldId id="399" r:id="rId107"/>
    <p:sldId id="400" r:id="rId108"/>
    <p:sldId id="403" r:id="rId109"/>
    <p:sldId id="401" r:id="rId110"/>
    <p:sldId id="402" r:id="rId111"/>
    <p:sldId id="404" r:id="rId112"/>
    <p:sldId id="405" r:id="rId113"/>
    <p:sldId id="406" r:id="rId114"/>
    <p:sldId id="407" r:id="rId115"/>
    <p:sldId id="408" r:id="rId116"/>
    <p:sldId id="409" r:id="rId117"/>
    <p:sldId id="410" r:id="rId118"/>
    <p:sldId id="411" r:id="rId119"/>
    <p:sldId id="412" r:id="rId120"/>
    <p:sldId id="413" r:id="rId121"/>
    <p:sldId id="414" r:id="rId122"/>
    <p:sldId id="416" r:id="rId123"/>
    <p:sldId id="417" r:id="rId124"/>
    <p:sldId id="418" r:id="rId125"/>
    <p:sldId id="419" r:id="rId126"/>
    <p:sldId id="420" r:id="rId127"/>
    <p:sldId id="421" r:id="rId128"/>
    <p:sldId id="422" r:id="rId129"/>
    <p:sldId id="423" r:id="rId130"/>
    <p:sldId id="424" r:id="rId131"/>
    <p:sldId id="425" r:id="rId132"/>
    <p:sldId id="426" r:id="rId133"/>
    <p:sldId id="427" r:id="rId134"/>
    <p:sldId id="428" r:id="rId135"/>
    <p:sldId id="429" r:id="rId136"/>
    <p:sldId id="430" r:id="rId137"/>
    <p:sldId id="431" r:id="rId138"/>
    <p:sldId id="432" r:id="rId139"/>
    <p:sldId id="433" r:id="rId140"/>
    <p:sldId id="434" r:id="rId141"/>
    <p:sldId id="435" r:id="rId142"/>
    <p:sldId id="436" r:id="rId143"/>
    <p:sldId id="437" r:id="rId144"/>
    <p:sldId id="438" r:id="rId145"/>
    <p:sldId id="439" r:id="rId146"/>
    <p:sldId id="440" r:id="rId147"/>
    <p:sldId id="441" r:id="rId148"/>
    <p:sldId id="442" r:id="rId149"/>
    <p:sldId id="443" r:id="rId150"/>
    <p:sldId id="444" r:id="rId151"/>
    <p:sldId id="445" r:id="rId152"/>
    <p:sldId id="446" r:id="rId153"/>
    <p:sldId id="447" r:id="rId154"/>
    <p:sldId id="448" r:id="rId155"/>
    <p:sldId id="449" r:id="rId156"/>
    <p:sldId id="450" r:id="rId157"/>
    <p:sldId id="451" r:id="rId158"/>
    <p:sldId id="452" r:id="rId159"/>
    <p:sldId id="453" r:id="rId160"/>
    <p:sldId id="454" r:id="rId161"/>
    <p:sldId id="455" r:id="rId162"/>
    <p:sldId id="456" r:id="rId163"/>
    <p:sldId id="457" r:id="rId164"/>
    <p:sldId id="458" r:id="rId165"/>
    <p:sldId id="459" r:id="rId166"/>
    <p:sldId id="460" r:id="rId167"/>
    <p:sldId id="461" r:id="rId168"/>
    <p:sldId id="463" r:id="rId169"/>
    <p:sldId id="462" r:id="rId170"/>
    <p:sldId id="464" r:id="rId171"/>
    <p:sldId id="465" r:id="rId172"/>
    <p:sldId id="466" r:id="rId173"/>
    <p:sldId id="467" r:id="rId174"/>
    <p:sldId id="468" r:id="rId175"/>
    <p:sldId id="469" r:id="rId176"/>
    <p:sldId id="470" r:id="rId177"/>
    <p:sldId id="471" r:id="rId178"/>
    <p:sldId id="472" r:id="rId179"/>
    <p:sldId id="473" r:id="rId180"/>
    <p:sldId id="474" r:id="rId181"/>
    <p:sldId id="475" r:id="rId182"/>
    <p:sldId id="477" r:id="rId183"/>
    <p:sldId id="476" r:id="rId184"/>
    <p:sldId id="478" r:id="rId185"/>
    <p:sldId id="480" r:id="rId186"/>
    <p:sldId id="481" r:id="rId187"/>
    <p:sldId id="482" r:id="rId188"/>
    <p:sldId id="483" r:id="rId189"/>
    <p:sldId id="503" r:id="rId190"/>
    <p:sldId id="484" r:id="rId191"/>
    <p:sldId id="485" r:id="rId192"/>
    <p:sldId id="486" r:id="rId193"/>
    <p:sldId id="487" r:id="rId194"/>
    <p:sldId id="488" r:id="rId195"/>
    <p:sldId id="489" r:id="rId196"/>
    <p:sldId id="490" r:id="rId197"/>
    <p:sldId id="491" r:id="rId198"/>
    <p:sldId id="492" r:id="rId199"/>
    <p:sldId id="493" r:id="rId200"/>
    <p:sldId id="494" r:id="rId201"/>
    <p:sldId id="495" r:id="rId202"/>
    <p:sldId id="496" r:id="rId203"/>
    <p:sldId id="497" r:id="rId204"/>
    <p:sldId id="498" r:id="rId205"/>
    <p:sldId id="499" r:id="rId206"/>
    <p:sldId id="500" r:id="rId207"/>
    <p:sldId id="501" r:id="rId208"/>
    <p:sldId id="502" r:id="rId209"/>
    <p:sldId id="504" r:id="rId210"/>
    <p:sldId id="505" r:id="rId211"/>
    <p:sldId id="506" r:id="rId212"/>
    <p:sldId id="507" r:id="rId213"/>
    <p:sldId id="508" r:id="rId214"/>
    <p:sldId id="509" r:id="rId215"/>
    <p:sldId id="510" r:id="rId216"/>
    <p:sldId id="511" r:id="rId217"/>
    <p:sldId id="512" r:id="rId218"/>
    <p:sldId id="513" r:id="rId219"/>
    <p:sldId id="514" r:id="rId220"/>
    <p:sldId id="515" r:id="rId221"/>
    <p:sldId id="516" r:id="rId2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1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tableStyles" Target="tableStyles.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224" Type="http://schemas.openxmlformats.org/officeDocument/2006/relationships/presProps" Target="pres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17/04/2020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a:t>
            </a:r>
            <a:r>
              <a:rPr lang="fr-FR" sz="1200" dirty="0" err="1">
                <a:solidFill>
                  <a:schemeClr val="bg1"/>
                </a:solidFill>
              </a:rPr>
              <a:t>try</a:t>
            </a:r>
            <a:r>
              <a:rPr lang="fr-FR" sz="1200" dirty="0">
                <a:solidFill>
                  <a:schemeClr val="bg1"/>
                </a:solidFill>
              </a:rPr>
              <a:t>:</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a:t>
            </a:r>
            <a:r>
              <a:rPr lang="fr-FR" sz="1200" dirty="0" err="1">
                <a:solidFill>
                  <a:schemeClr val="bg1"/>
                </a:solidFill>
              </a:rPr>
              <a:t>name</a:t>
            </a:r>
            <a:r>
              <a:rPr lang="fr-FR" sz="1200" dirty="0">
                <a:solidFill>
                  <a:schemeClr val="bg1"/>
                </a:solidFill>
              </a:rPr>
              <a:t>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parametre.methode_pour_modifier(…),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append_to_list(ma_liste,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err="1">
                <a:solidFill>
                  <a:schemeClr val="bg1"/>
                </a:solidFill>
              </a:rPr>
              <a:t>a,b</a:t>
            </a:r>
            <a:r>
              <a:rPr lang="en-US" sz="1200" dirty="0">
                <a:solidFill>
                  <a:schemeClr val="bg1"/>
                </a:solidFill>
              </a:rPr>
              <a:t> = </a:t>
            </a:r>
            <a:r>
              <a:rPr lang="en-US" sz="1200" dirty="0" err="1">
                <a:solidFill>
                  <a:schemeClr val="bg1"/>
                </a:solidFill>
              </a:rPr>
              <a:t>b,a</a:t>
            </a:r>
            <a:r>
              <a:rPr lang="en-US" sz="1200" dirty="0">
                <a:solidFill>
                  <a:schemeClr val="bg1"/>
                </a:solidFill>
              </a:rPr>
              <a:t>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fontScale="90000"/>
          </a:bodyPr>
          <a:lstStyle/>
          <a:p>
            <a:pPr algn="ctr"/>
            <a:r>
              <a:rPr lang="en-US" sz="6000" dirty="0">
                <a:solidFill>
                  <a:schemeClr val="accent5">
                    <a:lumMod val="75000"/>
                  </a:schemeClr>
                </a:solidFill>
              </a:rPr>
              <a:t>Comment </a:t>
            </a:r>
            <a:r>
              <a:rPr lang="en-US" sz="6000" dirty="0" err="1">
                <a:solidFill>
                  <a:schemeClr val="accent5">
                    <a:lumMod val="75000"/>
                  </a:schemeClr>
                </a:solidFill>
              </a:rPr>
              <a:t>connaitre</a:t>
            </a:r>
            <a:r>
              <a:rPr lang="en-US" sz="6000" dirty="0">
                <a:solidFill>
                  <a:schemeClr val="accent5">
                    <a:lumMod val="75000"/>
                  </a:schemeClr>
                </a:solidFill>
              </a:rPr>
              <a:t> le type </a:t>
            </a:r>
            <a:r>
              <a:rPr lang="en-US" sz="6000" dirty="0" err="1">
                <a:solidFill>
                  <a:schemeClr val="accent5">
                    <a:lumMod val="75000"/>
                  </a:schemeClr>
                </a:solidFill>
              </a:rPr>
              <a:t>d’une</a:t>
            </a:r>
            <a:r>
              <a:rPr lang="en-US" sz="6000" dirty="0">
                <a:solidFill>
                  <a:schemeClr val="accent5">
                    <a:lumMod val="75000"/>
                  </a:schemeClr>
                </a:solidFill>
              </a:rPr>
              <a:t> variable</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a:t>
            </a:r>
            <a:r>
              <a:rPr lang="fr-FR" sz="4000" dirty="0" err="1">
                <a:solidFill>
                  <a:schemeClr val="bg1"/>
                </a:solidFill>
                <a:highlight>
                  <a:srgbClr val="000000"/>
                </a:highlight>
              </a:rPr>
              <a:t>nom_de_la_variable</a:t>
            </a:r>
            <a:r>
              <a:rPr lang="fr-FR" sz="4000" dirty="0">
                <a:solidFill>
                  <a:schemeClr val="bg1"/>
                </a:solidFill>
                <a:highlight>
                  <a:srgbClr val="000000"/>
                </a:highlight>
              </a:rPr>
              <a:t>)</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a:t>
            </a:r>
            <a:r>
              <a:rPr lang="fr-FR" sz="4000" dirty="0" err="1">
                <a:solidFill>
                  <a:schemeClr val="bg1"/>
                </a:solidFill>
                <a:highlight>
                  <a:srgbClr val="000000"/>
                </a:highlight>
              </a:rPr>
              <a:t>int</a:t>
            </a:r>
            <a:r>
              <a:rPr lang="fr-FR" sz="4000" dirty="0">
                <a:solidFill>
                  <a:schemeClr val="bg1"/>
                </a:solidFill>
                <a:highlight>
                  <a:srgbClr val="000000"/>
                </a:highlight>
              </a:rPr>
              <a: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Tree>
    <p:extLst>
      <p:ext uri="{BB962C8B-B14F-4D97-AF65-F5344CB8AC3E}">
        <p14:creationId xmlns:p14="http://schemas.microsoft.com/office/powerpoint/2010/main" val="174041128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list.sort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list.sort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a:t>
            </a:r>
            <a:r>
              <a:rPr lang="fr-FR" sz="1400" dirty="0" err="1"/>
              <a:t>than</a:t>
            </a:r>
            <a:r>
              <a:rPr lang="fr-FR" sz="1400" dirty="0"/>
              <a:t>)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list.sort).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12028" y="2983186"/>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1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100" dirty="0"/>
          </a:p>
          <a:p>
            <a:r>
              <a:rPr lang="fr-FR" sz="1100" dirty="0"/>
              <a:t>Qu'est-ce que cette fonctionnalité a de si utile ?</a:t>
            </a:r>
          </a:p>
          <a:p>
            <a:r>
              <a:rPr lang="fr-FR" sz="1100" dirty="0"/>
              <a:t>Nous allons le voir, bien entendu. Et je vais surtout essayer de vous montrer des exemples d'applications. Car très souvent, quand on découvre l'héritage, on ne sait pas trop quoi en faire…</a:t>
            </a:r>
          </a:p>
          <a:p>
            <a:r>
              <a:rPr lang="fr-FR" sz="1100" dirty="0"/>
              <a:t>Ne vous attendez donc pas à un chapitre où vous n'allez faire que coder. Vous allez devoir vous pencher sur de la théorie et travailler sur quelques exemples de modélisation. Mais je vous guide, ne vous inquiétez pas !</a:t>
            </a:r>
          </a:p>
          <a:p>
            <a:endParaRPr lang="fr-FR" sz="1100" dirty="0"/>
          </a:p>
          <a:p>
            <a:r>
              <a:rPr lang="fr-FR" sz="1100" b="1" dirty="0"/>
              <a:t>Pour bien commencer</a:t>
            </a:r>
          </a:p>
          <a:p>
            <a:endParaRPr lang="fr-FR" sz="1100" dirty="0"/>
          </a:p>
          <a:p>
            <a:r>
              <a:rPr lang="fr-FR" sz="1100" dirty="0"/>
              <a:t>Je ne vais pas faire durer le suspense plus longtemps : l'héritage est une fonctionnalité objet qui permet de déclarer que telle classe sera elle-même modelée sur une autre classe, qu'on appelle la classe parente, ou la </a:t>
            </a:r>
            <a:r>
              <a:rPr lang="fr-FR" sz="1100" b="1" dirty="0"/>
              <a:t>classe mère</a:t>
            </a:r>
            <a:r>
              <a:rPr lang="fr-FR" sz="1100" dirty="0"/>
              <a:t>. Concrètement, si une classe b </a:t>
            </a:r>
            <a:r>
              <a:rPr lang="fr-FR" sz="1100" b="1" dirty="0"/>
              <a:t>hérite</a:t>
            </a:r>
            <a:r>
              <a:rPr lang="fr-FR" sz="1100" dirty="0"/>
              <a:t> de la classe a, les objets créés sur le modèle de la classe b auront accès aux méthodes et attributs de la classe a.</a:t>
            </a:r>
          </a:p>
          <a:p>
            <a:endParaRPr lang="fr-FR" sz="1100" dirty="0"/>
          </a:p>
          <a:p>
            <a:r>
              <a:rPr lang="fr-FR" sz="1100" dirty="0"/>
              <a:t>Et c'est tout ? Cela ne sert à rien !</a:t>
            </a:r>
          </a:p>
          <a:p>
            <a:endParaRPr lang="fr-FR" sz="1100" dirty="0"/>
          </a:p>
          <a:p>
            <a:r>
              <a:rPr lang="fr-FR" sz="1100" dirty="0"/>
              <a:t>Non, ce n'est pas tout, et si, cela sert énormément mais vous allez devoir me laisser un peu de temps pour vous en montrer l'intérêt.</a:t>
            </a:r>
          </a:p>
          <a:p>
            <a:endParaRPr lang="fr-FR" sz="1100" dirty="0"/>
          </a:p>
          <a:p>
            <a:r>
              <a:rPr lang="fr-FR" sz="11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100" dirty="0"/>
          </a:p>
          <a:p>
            <a:r>
              <a:rPr lang="fr-FR" sz="1100" dirty="0"/>
              <a:t>Prenons un exemple simple : on a une classe Animal permettant de définir des animaux. Les animaux tels que nous les modélisons ont certains attributs (le régime : carnivore ou herbivore) et certaines méthodes (manger, boire, crier…).</a:t>
            </a:r>
          </a:p>
          <a:p>
            <a:endParaRPr lang="fr-FR" sz="1100" dirty="0"/>
          </a:p>
          <a:p>
            <a:r>
              <a:rPr lang="fr-FR" sz="1100" dirty="0"/>
              <a:t>On peut maintenant définir une classe Chien qui hérite de Animal, c'est-à-dire qu'elle reprend ses méthodes. Nous allons voir plus bas ce que cela implique exactement.</a:t>
            </a:r>
          </a:p>
          <a:p>
            <a:endParaRPr lang="fr-FR" sz="1100" dirty="0"/>
          </a:p>
          <a:p>
            <a:r>
              <a:rPr lang="fr-FR" sz="1100" dirty="0"/>
              <a:t>Si vous ne voyez pas très bien dans quel cas on fait hériter une classe d'une autre, faites le test :</a:t>
            </a:r>
          </a:p>
          <a:p>
            <a:endParaRPr lang="fr-FR" sz="1100" dirty="0"/>
          </a:p>
          <a:p>
            <a:r>
              <a:rPr lang="fr-FR" sz="1100" dirty="0"/>
              <a:t>    on fait hériter la classe Chien de Animal parce qu'un chien est un animal ;</a:t>
            </a:r>
          </a:p>
          <a:p>
            <a:endParaRPr lang="fr-FR" sz="1100" dirty="0"/>
          </a:p>
          <a:p>
            <a:r>
              <a:rPr lang="fr-FR" sz="1100" dirty="0"/>
              <a:t>    on ne fait pas hériter Animal de Chien parce qu'Animal n'est pas un Chien.</a:t>
            </a:r>
          </a:p>
          <a:p>
            <a:endParaRPr lang="fr-FR" sz="1100" dirty="0"/>
          </a:p>
          <a:p>
            <a:r>
              <a:rPr lang="fr-FR" sz="1100" dirty="0"/>
              <a:t>Sur ce modèle, vous pouvez vous rendre compte qu'une voiture est un véhicule. La classe Voiture pourrait donc hériter de Véhicule.</a:t>
            </a:r>
          </a:p>
          <a:p>
            <a:endParaRPr lang="fr-FR" sz="1100" dirty="0"/>
          </a:p>
          <a:p>
            <a:r>
              <a:rPr lang="fr-FR" sz="1100" dirty="0"/>
              <a:t>Intéressons-nous à présent au code.</a:t>
            </a:r>
          </a:p>
        </p:txBody>
      </p:sp>
    </p:spTree>
    <p:extLst>
      <p:ext uri="{BB962C8B-B14F-4D97-AF65-F5344CB8AC3E}">
        <p14:creationId xmlns:p14="http://schemas.microsoft.com/office/powerpoint/2010/main" val="149422753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600164"/>
          </a:xfrm>
          <a:prstGeom prst="rect">
            <a:avLst/>
          </a:prstGeom>
          <a:noFill/>
        </p:spPr>
        <p:txBody>
          <a:bodyPr wrap="square" rtlCol="0">
            <a:spAutoFit/>
          </a:bodyPr>
          <a:lstStyle/>
          <a:p>
            <a:r>
              <a:rPr lang="fr-FR" sz="1100" dirty="0"/>
              <a:t>On oppose l'héritage simple, dont nous venons de voir les aspects théoriques dans la section précédente, à l'héritage multiple que nous verrons dans la prochaine section.</a:t>
            </a:r>
          </a:p>
          <a:p>
            <a:endParaRPr lang="fr-FR" sz="1100" dirty="0"/>
          </a:p>
          <a:p>
            <a:r>
              <a:rPr lang="fr-FR" sz="11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834551"/>
            <a:ext cx="11506200" cy="1785104"/>
          </a:xfrm>
          <a:prstGeom prst="rect">
            <a:avLst/>
          </a:prstGeom>
          <a:solidFill>
            <a:schemeClr val="tx1"/>
          </a:solidFill>
        </p:spPr>
        <p:txBody>
          <a:bodyPr wrap="square" rtlCol="0">
            <a:spAutoFit/>
          </a:bodyPr>
          <a:lstStyle/>
          <a:p>
            <a:r>
              <a:rPr lang="fr-FR" sz="1100" dirty="0">
                <a:solidFill>
                  <a:schemeClr val="bg1"/>
                </a:solidFill>
              </a:rPr>
              <a:t>class A:</a:t>
            </a:r>
          </a:p>
          <a:p>
            <a:r>
              <a:rPr lang="fr-FR" sz="1100" dirty="0">
                <a:solidFill>
                  <a:schemeClr val="bg1"/>
                </a:solidFill>
              </a:rPr>
              <a:t>    """Classe A, pour illustrer notre exemple d'héritage"""</a:t>
            </a:r>
          </a:p>
          <a:p>
            <a:r>
              <a:rPr lang="fr-FR" sz="1100" dirty="0">
                <a:solidFill>
                  <a:schemeClr val="bg1"/>
                </a:solidFill>
              </a:rPr>
              <a:t>    pass # On laisse la définition vide, ce n'est qu'un exemple</a:t>
            </a:r>
          </a:p>
          <a:p>
            <a:endParaRPr lang="fr-FR" sz="1100" dirty="0">
              <a:solidFill>
                <a:schemeClr val="bg1"/>
              </a:solidFill>
            </a:endParaRPr>
          </a:p>
          <a:p>
            <a:r>
              <a:rPr lang="fr-FR" sz="1100" dirty="0">
                <a:solidFill>
                  <a:schemeClr val="bg1"/>
                </a:solidFill>
              </a:rPr>
              <a:t>class B(A):</a:t>
            </a:r>
          </a:p>
          <a:p>
            <a:r>
              <a:rPr lang="fr-FR" sz="1100" dirty="0">
                <a:solidFill>
                  <a:schemeClr val="bg1"/>
                </a:solidFill>
              </a:rPr>
              <a:t>    """Classe B, qui hérite de A.</a:t>
            </a:r>
          </a:p>
          <a:p>
            <a:r>
              <a:rPr lang="fr-FR" sz="1100" dirty="0">
                <a:solidFill>
                  <a:schemeClr val="bg1"/>
                </a:solidFill>
              </a:rPr>
              <a:t>    Elle reprend les mêmes méthodes et attributs (dans cet exemple, la classe</a:t>
            </a:r>
          </a:p>
          <a:p>
            <a:r>
              <a:rPr lang="fr-FR" sz="1100" dirty="0">
                <a:solidFill>
                  <a:schemeClr val="bg1"/>
                </a:solidFill>
              </a:rPr>
              <a:t>    A ne possède de toute façon ni méthode ni attribut)"""</a:t>
            </a:r>
          </a:p>
          <a:p>
            <a:r>
              <a:rPr lang="fr-FR" sz="1100" dirty="0">
                <a:solidFill>
                  <a:schemeClr val="bg1"/>
                </a:solidFill>
              </a:rPr>
              <a:t>    </a:t>
            </a:r>
          </a:p>
          <a:p>
            <a:r>
              <a:rPr lang="fr-FR" sz="11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3800351"/>
            <a:ext cx="11458570" cy="2292935"/>
          </a:xfrm>
          <a:prstGeom prst="rect">
            <a:avLst/>
          </a:prstGeom>
          <a:noFill/>
        </p:spPr>
        <p:txBody>
          <a:bodyPr wrap="square" rtlCol="0">
            <a:spAutoFit/>
          </a:bodyPr>
          <a:lstStyle/>
          <a:p>
            <a:r>
              <a:rPr lang="fr-FR" sz="1100" dirty="0"/>
              <a:t>Vous pourrez expérimenter par la suite sur des exemples plus constructifs. Pour l'instant, l'important est de bien noter la syntaxe qui, comme vous le voyez, est des plus simples : </a:t>
            </a:r>
            <a:r>
              <a:rPr lang="fr-FR" sz="1100" b="1" dirty="0"/>
              <a:t>class MaClasse(MaClasseMere):</a:t>
            </a:r>
            <a:r>
              <a:rPr lang="fr-FR" sz="11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100" dirty="0"/>
          </a:p>
          <a:p>
            <a:r>
              <a:rPr lang="fr-FR" sz="1100" dirty="0"/>
              <a:t>J'ai essayé de mettre des constructeurs dans les deux classes mais, dans la classe fille, je ne retrouve pas les attributs déclarés dans ma classe mère, c'est normal ?</a:t>
            </a:r>
          </a:p>
          <a:p>
            <a:endParaRPr lang="fr-FR" sz="1100" dirty="0"/>
          </a:p>
          <a:p>
            <a:r>
              <a:rPr lang="fr-FR" sz="11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100" dirty="0"/>
          </a:p>
          <a:p>
            <a:r>
              <a:rPr lang="fr-FR" sz="11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61610"/>
          </a:xfrm>
          <a:prstGeom prst="rect">
            <a:avLst/>
          </a:prstGeom>
          <a:noFill/>
        </p:spPr>
        <p:txBody>
          <a:bodyPr wrap="square" rtlCol="0">
            <a:spAutoFit/>
          </a:bodyPr>
          <a:lstStyle/>
          <a:p>
            <a:r>
              <a:rPr lang="fr-FR" sz="11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61610"/>
          </a:xfrm>
          <a:prstGeom prst="rect">
            <a:avLst/>
          </a:prstGeom>
          <a:noFill/>
        </p:spPr>
        <p:txBody>
          <a:bodyPr wrap="square" rtlCol="0">
            <a:spAutoFit/>
          </a:bodyPr>
          <a:lstStyle/>
          <a:p>
            <a:r>
              <a:rPr lang="fr-FR" sz="11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1785104"/>
          </a:xfrm>
          <a:prstGeom prst="rect">
            <a:avLst/>
          </a:prstGeom>
          <a:noFill/>
        </p:spPr>
        <p:txBody>
          <a:bodyPr wrap="square" rtlCol="0">
            <a:spAutoFit/>
          </a:bodyPr>
          <a:lstStyle/>
          <a:p>
            <a:r>
              <a:rPr lang="fr-FR" sz="1100" dirty="0"/>
              <a:t>Argh… mais tu n'avais pas dit qu'une classe reprenait les méthodes et attributs de sa classe mère ?</a:t>
            </a:r>
          </a:p>
          <a:p>
            <a:endParaRPr lang="fr-FR" sz="1100" dirty="0"/>
          </a:p>
          <a:p>
            <a:r>
              <a:rPr lang="fr-FR" sz="11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100" dirty="0"/>
          </a:p>
          <a:p>
            <a:r>
              <a:rPr lang="fr-FR" sz="1100" dirty="0"/>
              <a:t>Dans le premier chapitre, je vous ai expliqué que mon_objet.ma_methode() revenait au même que </a:t>
            </a:r>
            <a:r>
              <a:rPr lang="fr-FR" sz="1100" dirty="0" err="1"/>
              <a:t>MaClasse.ma_methode</a:t>
            </a:r>
            <a:r>
              <a:rPr lang="fr-FR" sz="1100" dirty="0"/>
              <a:t>(mon_objet).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100" dirty="0" err="1"/>
              <a:t>MaClasse.ma_methode</a:t>
            </a:r>
            <a:r>
              <a:rPr lang="fr-FR" sz="11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elif</a:t>
            </a:r>
            <a:r>
              <a:rPr lang="fr-FR" altLang="fr-FR" dirty="0">
                <a:solidFill>
                  <a:schemeClr val="bg1"/>
                </a:solidFill>
                <a:highlight>
                  <a:srgbClr val="000000"/>
                </a:highlight>
                <a:latin typeface="Arial" panose="020B0604020202020204" pitchFamily="34" charset="0"/>
              </a:rPr>
              <a:t>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else</a:t>
            </a:r>
            <a:r>
              <a:rPr lang="fr-FR" altLang="fr-FR" dirty="0">
                <a:solidFill>
                  <a:schemeClr val="bg1"/>
                </a:solidFill>
                <a:highlight>
                  <a:srgbClr val="000000"/>
                </a:highlight>
                <a:latin typeface="Arial" panose="020B0604020202020204" pitchFamily="34" charset="0"/>
              </a:rPr>
              <a:t>: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30887"/>
          </a:xfrm>
          <a:prstGeom prst="rect">
            <a:avLst/>
          </a:prstGeom>
          <a:noFill/>
        </p:spPr>
        <p:txBody>
          <a:bodyPr wrap="square" rtlCol="0">
            <a:spAutoFit/>
          </a:bodyPr>
          <a:lstStyle/>
          <a:p>
            <a:r>
              <a:rPr lang="fr-FR" sz="11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t>
            </a:r>
            <a:r>
              <a:rPr lang="en-US" sz="1100" dirty="0" err="1">
                <a:solidFill>
                  <a:schemeClr val="bg1"/>
                </a:solidFill>
              </a:rPr>
              <a:t>AgentSpecial</a:t>
            </a:r>
            <a:r>
              <a:rPr lang="en-US" sz="1100" dirty="0">
                <a:solidFill>
                  <a:schemeClr val="bg1"/>
                </a:solidFill>
              </a:rPr>
              <a:t>("Fisher",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123658"/>
          </a:xfrm>
          <a:prstGeom prst="rect">
            <a:avLst/>
          </a:prstGeom>
          <a:noFill/>
        </p:spPr>
        <p:txBody>
          <a:bodyPr wrap="square" rtlCol="0">
            <a:spAutoFit/>
          </a:bodyPr>
          <a:lstStyle/>
          <a:p>
            <a:r>
              <a:rPr lang="fr-FR" sz="1100" dirty="0"/>
              <a:t>Cette fois, notre attribut prenom se trouve bien dans notre agent spécial car le constructeur de la classe AgentSpecial appelle explicitement celui de Personne.</a:t>
            </a:r>
          </a:p>
          <a:p>
            <a:endParaRPr lang="fr-FR" sz="1100" dirty="0"/>
          </a:p>
          <a:p>
            <a:r>
              <a:rPr lang="fr-FR" sz="11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100" dirty="0"/>
          </a:p>
          <a:p>
            <a:r>
              <a:rPr lang="fr-FR" sz="1100" dirty="0"/>
              <a:t>Notez que l'on pourrait très bien faire hériter une nouvelle classe de notre classe Personne, la classe mère est souvent un modèle pour plusieurs classes filles.</a:t>
            </a:r>
          </a:p>
          <a:p>
            <a:endParaRPr lang="fr-FR" sz="1100" dirty="0"/>
          </a:p>
          <a:p>
            <a:r>
              <a:rPr lang="fr-FR" sz="1100" b="1" dirty="0"/>
              <a:t>Petite précision</a:t>
            </a:r>
          </a:p>
          <a:p>
            <a:endParaRPr lang="fr-FR" sz="1100" dirty="0"/>
          </a:p>
          <a:p>
            <a:r>
              <a:rPr lang="fr-FR" sz="11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61610"/>
          </a:xfrm>
          <a:prstGeom prst="rect">
            <a:avLst/>
          </a:prstGeom>
          <a:noFill/>
        </p:spPr>
        <p:txBody>
          <a:bodyPr wrap="square" rtlCol="0">
            <a:spAutoFit/>
          </a:bodyPr>
          <a:lstStyle/>
          <a:p>
            <a:r>
              <a:rPr lang="fr-FR" sz="11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297463"/>
            <a:ext cx="11506200" cy="769441"/>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object.__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a:t>
            </a:r>
            <a:r>
              <a:rPr lang="en-US" sz="1100" dirty="0" err="1">
                <a:solidFill>
                  <a:schemeClr val="bg1"/>
                </a:solidFill>
              </a:rPr>
              <a:t>Personne</a:t>
            </a:r>
            <a:r>
              <a:rPr lang="en-US" sz="1100" dirty="0">
                <a:solidFill>
                  <a:schemeClr val="bg1"/>
                </a:solidFill>
              </a:rPr>
              <a:t>) # </a:t>
            </a:r>
            <a:r>
              <a:rPr lang="en-US" sz="1100" dirty="0" err="1">
                <a:solidFill>
                  <a:schemeClr val="bg1"/>
                </a:solidFill>
              </a:rPr>
              <a:t>AgentSpecial</a:t>
            </a:r>
            <a:r>
              <a:rPr lang="en-US" sz="1100" dirty="0">
                <a:solidFill>
                  <a:schemeClr val="bg1"/>
                </a:solidFill>
              </a:rPr>
              <a:t> </a:t>
            </a:r>
            <a:r>
              <a:rPr lang="en-US" sz="1100" dirty="0" err="1">
                <a:solidFill>
                  <a:schemeClr val="bg1"/>
                </a:solidFill>
              </a:rPr>
              <a:t>hérite</a:t>
            </a:r>
            <a:r>
              <a:rPr lang="en-US" sz="1100" dirty="0">
                <a:solidFill>
                  <a:schemeClr val="bg1"/>
                </a:solidFill>
              </a:rPr>
              <a:t> de </a:t>
            </a:r>
            <a:r>
              <a:rPr lang="en-US" sz="1100" dirty="0" err="1">
                <a:solidFill>
                  <a:schemeClr val="bg1"/>
                </a:solidFill>
              </a:rPr>
              <a:t>Personne</a:t>
            </a:r>
            <a:endParaRPr lang="en-US" sz="1100" dirty="0">
              <a:solidFill>
                <a:schemeClr val="bg1"/>
              </a:solidFill>
            </a:endParaRP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a:t>
            </a:r>
            <a:r>
              <a:rPr lang="en-US" sz="1100" dirty="0" err="1">
                <a:solidFill>
                  <a:schemeClr val="bg1"/>
                </a:solidFill>
              </a:rPr>
              <a:t>AgentSpecial</a:t>
            </a:r>
            <a:r>
              <a:rPr lang="en-US" sz="1100" dirty="0">
                <a:solidFill>
                  <a:schemeClr val="bg1"/>
                </a:solidFill>
              </a:rPr>
              <a:t>) # </a:t>
            </a:r>
            <a:r>
              <a:rPr lang="en-US" sz="1100" dirty="0" err="1">
                <a:solidFill>
                  <a:schemeClr val="bg1"/>
                </a:solidFill>
              </a:rPr>
              <a:t>Personne</a:t>
            </a:r>
            <a:r>
              <a:rPr lang="en-US" sz="1100" dirty="0">
                <a:solidFill>
                  <a:schemeClr val="bg1"/>
                </a:solidFill>
              </a:rPr>
              <a:t> </a:t>
            </a:r>
            <a:r>
              <a:rPr lang="en-US" sz="1100" dirty="0" err="1">
                <a:solidFill>
                  <a:schemeClr val="bg1"/>
                </a:solidFill>
              </a:rPr>
              <a:t>n'hérite</a:t>
            </a:r>
            <a:r>
              <a:rPr lang="en-US" sz="1100" dirty="0">
                <a:solidFill>
                  <a:schemeClr val="bg1"/>
                </a:solidFill>
              </a:rPr>
              <a:t> pas </a:t>
            </a:r>
            <a:r>
              <a:rPr lang="en-US" sz="1100" dirty="0" err="1">
                <a:solidFill>
                  <a:schemeClr val="bg1"/>
                </a:solidFill>
              </a:rPr>
              <a:t>d'AgentSpecial</a:t>
            </a:r>
            <a:endParaRPr lang="en-US" sz="1100" dirty="0">
              <a:solidFill>
                <a:schemeClr val="bg1"/>
              </a:solidFill>
            </a:endParaRP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1446550"/>
          </a:xfrm>
          <a:prstGeom prst="rect">
            <a:avLst/>
          </a:prstGeom>
          <a:noFill/>
        </p:spPr>
        <p:txBody>
          <a:bodyPr wrap="square" rtlCol="0">
            <a:spAutoFit/>
          </a:bodyPr>
          <a:lstStyle/>
          <a:p>
            <a:r>
              <a:rPr lang="fr-FR" sz="1100" dirty="0"/>
              <a:t>En redéfinissant la méthode __</a:t>
            </a:r>
            <a:r>
              <a:rPr lang="fr-FR" sz="1100" dirty="0" err="1"/>
              <a:t>setattr</a:t>
            </a:r>
            <a:r>
              <a:rPr lang="fr-FR" sz="1100" dirty="0"/>
              <a:t>__, on ne peut, dans le corps de cette méthode, modifier les valeurs de nos attributs comme on le fait habituellement (</a:t>
            </a:r>
            <a:r>
              <a:rPr lang="fr-FR" sz="1100" dirty="0" err="1"/>
              <a:t>self.attribut</a:t>
            </a:r>
            <a:r>
              <a:rPr lang="fr-FR" sz="1100" dirty="0"/>
              <a:t> = valeur) car alors, la méthode s'appellerait elle-même. On fait donc appel à la méthode __</a:t>
            </a:r>
            <a:r>
              <a:rPr lang="fr-FR" sz="1100" dirty="0" err="1"/>
              <a:t>setattr</a:t>
            </a:r>
            <a:r>
              <a:rPr lang="fr-FR" sz="1100" dirty="0"/>
              <a:t>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100" dirty="0"/>
              <a:t>Deux fonctions très pratiques</a:t>
            </a:r>
          </a:p>
          <a:p>
            <a:endParaRPr lang="fr-FR" sz="1100" dirty="0"/>
          </a:p>
          <a:p>
            <a:r>
              <a:rPr lang="fr-FR" sz="1100" dirty="0"/>
              <a:t>Python définit deux fonctions qui peuvent se révéler utiles dans bien des cas : </a:t>
            </a:r>
            <a:r>
              <a:rPr lang="fr-FR" sz="1100" dirty="0" err="1"/>
              <a:t>issubclass</a:t>
            </a:r>
            <a:r>
              <a:rPr lang="fr-FR" sz="1100" dirty="0"/>
              <a:t> et isinstance.</a:t>
            </a:r>
          </a:p>
          <a:p>
            <a:r>
              <a:rPr lang="fr-FR" sz="1100" dirty="0" err="1"/>
              <a:t>issubclass</a:t>
            </a:r>
            <a:endParaRPr lang="fr-FR" sz="1100" dirty="0"/>
          </a:p>
          <a:p>
            <a:r>
              <a:rPr lang="fr-FR" sz="11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30887"/>
          </a:xfrm>
          <a:prstGeom prst="rect">
            <a:avLst/>
          </a:prstGeom>
          <a:noFill/>
        </p:spPr>
        <p:txBody>
          <a:bodyPr wrap="square" rtlCol="0">
            <a:spAutoFit/>
          </a:bodyPr>
          <a:lstStyle/>
          <a:p>
            <a:r>
              <a:rPr lang="fr-FR" sz="1100" dirty="0"/>
              <a:t>isinstance</a:t>
            </a:r>
          </a:p>
          <a:p>
            <a:r>
              <a:rPr lang="fr-FR" sz="11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61610"/>
          </a:xfrm>
          <a:prstGeom prst="rect">
            <a:avLst/>
          </a:prstGeom>
          <a:noFill/>
        </p:spPr>
        <p:txBody>
          <a:bodyPr wrap="square" rtlCol="0">
            <a:spAutoFit/>
          </a:bodyPr>
          <a:lstStyle/>
          <a:p>
            <a:r>
              <a:rPr lang="fr-FR" sz="11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a:t>
            </a:r>
            <a:r>
              <a:rPr lang="en-US" sz="1100" dirty="0" err="1">
                <a:solidFill>
                  <a:schemeClr val="bg1"/>
                </a:solidFill>
              </a:rPr>
              <a:t>MaClasseHeritee</a:t>
            </a:r>
            <a:r>
              <a:rPr lang="en-US" sz="1100" dirty="0">
                <a:solidFill>
                  <a:schemeClr val="bg1"/>
                </a:solidFill>
              </a:rPr>
              <a:t>(MaClasseMere1,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2970044"/>
          </a:xfrm>
          <a:prstGeom prst="rect">
            <a:avLst/>
          </a:prstGeom>
          <a:noFill/>
        </p:spPr>
        <p:txBody>
          <a:bodyPr wrap="square" rtlCol="0">
            <a:spAutoFit/>
          </a:bodyPr>
          <a:lstStyle/>
          <a:p>
            <a:r>
              <a:rPr lang="fr-FR" sz="1100" dirty="0"/>
              <a:t>Python inclut un mécanisme permettant l'héritage multiple. L'idée est en substance très simple : au lieu d'hériter d'une seule classe, on peut hériter de plusieurs.</a:t>
            </a:r>
          </a:p>
          <a:p>
            <a:endParaRPr lang="fr-FR" sz="1100" dirty="0"/>
          </a:p>
          <a:p>
            <a:r>
              <a:rPr lang="fr-FR" sz="1100" dirty="0"/>
              <a:t>Ce n'est pas ce qui se passe quand on hérite d'une classe qui hérite elle-même d'une autre classe ?</a:t>
            </a:r>
          </a:p>
          <a:p>
            <a:endParaRPr lang="fr-FR" sz="1100" dirty="0"/>
          </a:p>
          <a:p>
            <a:r>
              <a:rPr lang="fr-FR" sz="1100" dirty="0"/>
              <a:t>Pas tout à fait. La hiérarchie de l'héritage simple permet d'étendre des méthodes et attributs d'une classe à plusieurs autres, mais la structure reste fermée. Pour mieux comprendre, considérez l'exemple qui suit.</a:t>
            </a:r>
          </a:p>
          <a:p>
            <a:endParaRPr lang="fr-FR" sz="1100" dirty="0"/>
          </a:p>
          <a:p>
            <a:r>
              <a:rPr lang="fr-FR" sz="1100" dirty="0"/>
              <a:t>On peut s'asseoir dans un fauteuil. On peut dormir dans un lit. Mais on peut s'asseoir et dormir dans certains canapés (la plupart en fait, avec un peu de bonne volonté). Notre classe Fauteuil pourra hériter de la classe </a:t>
            </a:r>
            <a:r>
              <a:rPr lang="fr-FR" sz="1100" dirty="0" err="1"/>
              <a:t>ObjetPourSAsseoir</a:t>
            </a:r>
            <a:r>
              <a:rPr lang="fr-FR" sz="1100" dirty="0"/>
              <a:t> et notre classe Lit, de notre classe </a:t>
            </a:r>
            <a:r>
              <a:rPr lang="fr-FR" sz="1100" dirty="0" err="1"/>
              <a:t>ObjetPourDormir</a:t>
            </a:r>
            <a:r>
              <a:rPr lang="fr-FR" sz="1100" dirty="0"/>
              <a:t>. Mais notre classe Canape alors ? Elle devra logiquement hériter de nos deux classes </a:t>
            </a:r>
            <a:r>
              <a:rPr lang="fr-FR" sz="1100" dirty="0" err="1"/>
              <a:t>ObjetPourSAsseoir</a:t>
            </a:r>
            <a:r>
              <a:rPr lang="fr-FR" sz="1100" dirty="0"/>
              <a:t> et </a:t>
            </a:r>
            <a:r>
              <a:rPr lang="fr-FR" sz="1100" dirty="0" err="1"/>
              <a:t>ObjetPourDormir</a:t>
            </a:r>
            <a:r>
              <a:rPr lang="fr-FR" sz="1100" dirty="0"/>
              <a:t>. C'est un cas où l'héritage multiple pourrait se révéler utile.</a:t>
            </a:r>
          </a:p>
          <a:p>
            <a:endParaRPr lang="fr-FR" sz="1100" dirty="0"/>
          </a:p>
          <a:p>
            <a:r>
              <a:rPr lang="fr-FR" sz="11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100" dirty="0"/>
          </a:p>
          <a:p>
            <a:r>
              <a:rPr lang="fr-FR" sz="11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1785104"/>
          </a:xfrm>
          <a:prstGeom prst="rect">
            <a:avLst/>
          </a:prstGeom>
          <a:noFill/>
        </p:spPr>
        <p:txBody>
          <a:bodyPr wrap="square" rtlCol="0">
            <a:spAutoFit/>
          </a:bodyPr>
          <a:lstStyle/>
          <a:p>
            <a:r>
              <a:rPr lang="fr-FR" sz="1100" dirty="0"/>
              <a:t>Vous pouvez faire hériter votre classe de plus de deux autres classes. Au lieu de préciser, comme dans les cas d'héritage simple, une seule classe mère entre parenthèses, vous en indiquez plusieurs, séparées par des virgules.</a:t>
            </a:r>
          </a:p>
          <a:p>
            <a:r>
              <a:rPr lang="fr-FR" sz="1100" dirty="0"/>
              <a:t>Recherche des méthodes</a:t>
            </a:r>
          </a:p>
          <a:p>
            <a:endParaRPr lang="fr-FR" sz="1100" dirty="0"/>
          </a:p>
          <a:p>
            <a:r>
              <a:rPr lang="fr-FR" sz="11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100" dirty="0"/>
          </a:p>
          <a:p>
            <a:r>
              <a:rPr lang="fr-FR" sz="11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1277273"/>
          </a:xfrm>
          <a:prstGeom prst="rect">
            <a:avLst/>
          </a:prstGeom>
          <a:noFill/>
        </p:spPr>
        <p:txBody>
          <a:bodyPr wrap="square" rtlCol="0">
            <a:spAutoFit/>
          </a:bodyPr>
          <a:lstStyle/>
          <a:p>
            <a:r>
              <a:rPr lang="fr-FR" sz="1100" b="1" dirty="0"/>
              <a:t>Retour sur les exceptions</a:t>
            </a:r>
            <a:endParaRPr lang="fr-FR" sz="1100" dirty="0"/>
          </a:p>
          <a:p>
            <a:r>
              <a:rPr lang="fr-FR" sz="1100" dirty="0"/>
              <a:t>Depuis la première partie, nous ne sommes pas revenus sur les exceptions. Toutefois, ce chapitre me donne une opportunité d'aller un peu plus loin.</a:t>
            </a:r>
          </a:p>
          <a:p>
            <a:r>
              <a:rPr lang="fr-FR" sz="1100" dirty="0"/>
              <a:t>Les exceptions sont non seulement des classes, mais des classes hiérarchisées selon une relation d'héritage précise.</a:t>
            </a:r>
          </a:p>
          <a:p>
            <a:r>
              <a:rPr lang="fr-FR" sz="1100" dirty="0"/>
              <a:t>Cette relation d'héritage devient importante quand vous utilisez le mot-clé except. En effet, le type de l'exception que vous précisez après est intercepté… ainsi que toutes les classes qui héritent de ce type.</a:t>
            </a:r>
          </a:p>
          <a:p>
            <a:r>
              <a:rPr lang="fr-FR" sz="1100" dirty="0"/>
              <a:t>Mais comment fait-on pour savoir qu'une exception hérite d'autres exceptions ?</a:t>
            </a:r>
          </a:p>
          <a:p>
            <a:r>
              <a:rPr lang="fr-FR" sz="11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292935"/>
          </a:xfrm>
          <a:prstGeom prst="rect">
            <a:avLst/>
          </a:prstGeom>
          <a:noFill/>
        </p:spPr>
        <p:txBody>
          <a:bodyPr wrap="square" rtlCol="0">
            <a:spAutoFit/>
          </a:bodyPr>
          <a:lstStyle/>
          <a:p>
            <a:r>
              <a:rPr lang="fr-FR" sz="1100" dirty="0"/>
              <a:t>Vous apprenez ici que l'exception AttributeError hérite de Exception, qui hérite elle-même de BaseException.</a:t>
            </a:r>
          </a:p>
          <a:p>
            <a:endParaRPr lang="fr-FR" sz="1100" dirty="0"/>
          </a:p>
          <a:p>
            <a:r>
              <a:rPr lang="fr-FR" sz="1100" dirty="0"/>
              <a:t>Vous pouvez également retrouver la hiérarchie des exceptions built-in sur le site de Python.</a:t>
            </a:r>
          </a:p>
          <a:p>
            <a:endParaRPr lang="fr-FR" sz="1100" dirty="0"/>
          </a:p>
          <a:p>
            <a:r>
              <a:rPr lang="fr-FR" sz="1100" dirty="0"/>
              <a:t>Ne sont répertoriées ici que les exceptions dites built-in. D'autres peuvent être définies dans des modules que vous utiliserez et vous pouvez même en créer vous-mêmes (nous allons voir cela un peu plus bas).</a:t>
            </a:r>
          </a:p>
          <a:p>
            <a:endParaRPr lang="fr-FR" sz="1100" dirty="0"/>
          </a:p>
          <a:p>
            <a:r>
              <a:rPr lang="fr-FR" sz="1100" dirty="0"/>
              <a:t>Pour l'instant, souvenez-vous que, quand vous écrivez except TypeException, vous pourrez intercepter toutes les exceptions du type TypeException mais aussi celles des classes héritées de TypeException.</a:t>
            </a:r>
          </a:p>
          <a:p>
            <a:endParaRPr lang="fr-FR" sz="1100" dirty="0"/>
          </a:p>
          <a:p>
            <a:r>
              <a:rPr lang="fr-FR" sz="11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346632"/>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462213"/>
          </a:xfrm>
          <a:prstGeom prst="rect">
            <a:avLst/>
          </a:prstGeom>
          <a:noFill/>
        </p:spPr>
        <p:txBody>
          <a:bodyPr wrap="square" rtlCol="0">
            <a:spAutoFit/>
          </a:bodyPr>
          <a:lstStyle/>
          <a:p>
            <a:r>
              <a:rPr lang="fr-FR" sz="1100" b="1" dirty="0"/>
              <a:t>Création d'exceptions personnalisées</a:t>
            </a:r>
          </a:p>
          <a:p>
            <a:endParaRPr lang="fr-FR" sz="1100" dirty="0"/>
          </a:p>
          <a:p>
            <a:r>
              <a:rPr lang="fr-FR" sz="1100" dirty="0"/>
              <a:t>Il peut vous être utile de créer vos propres exceptions. Puisque les exceptions sont des classes, comme nous venons de le voir, rien ne vous empêche de créer les vôtres. Vous pourrez les lever avec raise, les intercepter avec except.</a:t>
            </a:r>
          </a:p>
          <a:p>
            <a:r>
              <a:rPr lang="fr-FR" sz="1100" dirty="0"/>
              <a:t>Se positionner dans la hiérarchie</a:t>
            </a:r>
          </a:p>
          <a:p>
            <a:r>
              <a:rPr lang="fr-FR" sz="11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1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100" dirty="0"/>
              <a:t>Exception : c'est de cette classe que vos exceptions hériteront la plupart du temps. C'est la classe mère de toutes les exceptions « d'erreurs ».</a:t>
            </a:r>
          </a:p>
          <a:p>
            <a:r>
              <a:rPr lang="fr-FR" sz="1100" dirty="0"/>
              <a:t>Si vous pouvez trouver, dans le contexte, une exception qui se trouve plus bas dans la hiérarchie, c'est toujours mieux.</a:t>
            </a:r>
          </a:p>
          <a:p>
            <a:r>
              <a:rPr lang="fr-FR" sz="1100" dirty="0"/>
              <a:t>Que doit contenir notre classe exception ?</a:t>
            </a:r>
          </a:p>
          <a:p>
            <a:r>
              <a:rPr lang="fr-FR" sz="11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4949026"/>
            <a:ext cx="11630020" cy="261610"/>
          </a:xfrm>
          <a:prstGeom prst="rect">
            <a:avLst/>
          </a:prstGeom>
          <a:noFill/>
        </p:spPr>
        <p:txBody>
          <a:bodyPr wrap="square" rtlCol="0">
            <a:spAutoFit/>
          </a:bodyPr>
          <a:lstStyle/>
          <a:p>
            <a:r>
              <a:rPr lang="fr-FR" sz="11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33374" y="5255604"/>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61610"/>
          </a:xfrm>
          <a:prstGeom prst="rect">
            <a:avLst/>
          </a:prstGeom>
          <a:noFill/>
        </p:spPr>
        <p:txBody>
          <a:bodyPr wrap="square" rtlCol="0">
            <a:spAutoFit/>
          </a:bodyPr>
          <a:lstStyle/>
          <a:p>
            <a:r>
              <a:rPr lang="fr-FR" sz="11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61610"/>
          </a:xfrm>
          <a:prstGeom prst="rect">
            <a:avLst/>
          </a:prstGeom>
          <a:noFill/>
        </p:spPr>
        <p:txBody>
          <a:bodyPr wrap="square" rtlCol="0">
            <a:spAutoFit/>
          </a:bodyPr>
          <a:lstStyle/>
          <a:p>
            <a:r>
              <a:rPr lang="fr-FR" sz="11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30887"/>
          </a:xfrm>
          <a:prstGeom prst="rect">
            <a:avLst/>
          </a:prstGeom>
          <a:noFill/>
        </p:spPr>
        <p:txBody>
          <a:bodyPr wrap="square" rtlCol="0">
            <a:spAutoFit/>
          </a:bodyPr>
          <a:lstStyle/>
          <a:p>
            <a:r>
              <a:rPr lang="fr-FR" sz="1100" dirty="0"/>
              <a:t>Voilà, ce petit retour sur les exceptions est achevé. Si vous voulez en savoir plus, n'hésitez pas à consulter la documentation Python concernant </a:t>
            </a:r>
            <a:r>
              <a:rPr lang="fr-FR" sz="1100" dirty="0">
                <a:hlinkClick r:id="rId2"/>
              </a:rPr>
              <a:t>les exceptions</a:t>
            </a:r>
            <a:r>
              <a:rPr lang="fr-FR" sz="1100" dirty="0"/>
              <a:t> ainsi que celle sur </a:t>
            </a:r>
            <a:r>
              <a:rPr lang="fr-FR" sz="1100" dirty="0">
                <a:hlinkClick r:id="rId3"/>
              </a:rPr>
              <a:t>les exceptions personnalisées</a:t>
            </a:r>
            <a:r>
              <a:rPr lang="fr-FR" sz="1100" dirty="0"/>
              <a:t>.</a:t>
            </a:r>
          </a:p>
        </p:txBody>
      </p:sp>
    </p:spTree>
    <p:extLst>
      <p:ext uri="{BB962C8B-B14F-4D97-AF65-F5344CB8AC3E}">
        <p14:creationId xmlns:p14="http://schemas.microsoft.com/office/powerpoint/2010/main" val="107061517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631490"/>
          </a:xfrm>
          <a:prstGeom prst="rect">
            <a:avLst/>
          </a:prstGeom>
          <a:noFill/>
        </p:spPr>
        <p:txBody>
          <a:bodyPr wrap="square" rtlCol="0">
            <a:spAutoFit/>
          </a:bodyPr>
          <a:lstStyle/>
          <a:p>
            <a:r>
              <a:rPr lang="fr-FR" sz="1100" b="1" dirty="0"/>
              <a:t>En résumé</a:t>
            </a:r>
          </a:p>
          <a:p>
            <a:endParaRPr lang="fr-FR" sz="1100" dirty="0"/>
          </a:p>
          <a:p>
            <a:r>
              <a:rPr lang="fr-FR" sz="1100" dirty="0"/>
              <a:t>    L'héritage permet à une classe d'hériter du comportement d'une autre en reprenant ses méthodes.</a:t>
            </a:r>
          </a:p>
          <a:p>
            <a:endParaRPr lang="fr-FR" sz="1100" dirty="0"/>
          </a:p>
          <a:p>
            <a:r>
              <a:rPr lang="fr-FR" sz="1100" dirty="0"/>
              <a:t>    La syntaxe de l'héritage est class NouvelleClasse(ClasseMere):.</a:t>
            </a:r>
          </a:p>
          <a:p>
            <a:endParaRPr lang="fr-FR" sz="1100" dirty="0"/>
          </a:p>
          <a:p>
            <a:r>
              <a:rPr lang="fr-FR" sz="1100" dirty="0"/>
              <a:t>    On peut accéder aux méthodes de la classe mère directement via la syntaxe : ClasseMere.methode(self).</a:t>
            </a:r>
          </a:p>
          <a:p>
            <a:endParaRPr lang="fr-FR" sz="1100" dirty="0"/>
          </a:p>
          <a:p>
            <a:r>
              <a:rPr lang="fr-FR" sz="1100" dirty="0"/>
              <a:t>    L'héritage multiple permet à une classe d'hériter de plusieurs classes mères.</a:t>
            </a:r>
          </a:p>
          <a:p>
            <a:endParaRPr lang="fr-FR" sz="1100" dirty="0"/>
          </a:p>
          <a:p>
            <a:r>
              <a:rPr lang="fr-FR" sz="1100" dirty="0"/>
              <a:t>    La syntaxe de l'héritage multiple s'écrit donc de la manière suivante : class NouvelleClasse(ClasseMere1, ClasseMere2, ClasseMereN):.</a:t>
            </a:r>
          </a:p>
          <a:p>
            <a:endParaRPr lang="fr-FR" sz="1100" dirty="0"/>
          </a:p>
          <a:p>
            <a:r>
              <a:rPr lang="fr-FR" sz="1100" dirty="0"/>
              <a:t>    Les exceptions définies par Python sont ordonnées selon une hiérarchie d'héritage.</a:t>
            </a:r>
          </a:p>
          <a:p>
            <a:endParaRPr lang="fr-FR" sz="1100" dirty="0"/>
          </a:p>
          <a:p>
            <a:r>
              <a:rPr lang="fr-FR" sz="1100" dirty="0"/>
              <a:t>    </a:t>
            </a:r>
          </a:p>
        </p:txBody>
      </p:sp>
    </p:spTree>
    <p:extLst>
      <p:ext uri="{BB962C8B-B14F-4D97-AF65-F5344CB8AC3E}">
        <p14:creationId xmlns:p14="http://schemas.microsoft.com/office/powerpoint/2010/main" val="332550674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446550"/>
          </a:xfrm>
          <a:prstGeom prst="rect">
            <a:avLst/>
          </a:prstGeom>
          <a:noFill/>
        </p:spPr>
        <p:txBody>
          <a:bodyPr wrap="square" rtlCol="0">
            <a:spAutoFit/>
          </a:bodyPr>
          <a:lstStyle/>
          <a:p>
            <a:r>
              <a:rPr lang="fr-FR" sz="1100" dirty="0"/>
              <a:t>Découvrez la boucle for</a:t>
            </a:r>
          </a:p>
          <a:p>
            <a:endParaRPr lang="fr-FR" sz="1100" dirty="0"/>
          </a:p>
          <a:p>
            <a:r>
              <a:rPr lang="fr-FR" sz="1100" dirty="0"/>
              <a:t>Voilà pas mal de chapitres, nous avons étudié les boucles. Ne vous alarmez pas, ce que nous avons vu est toujours d'actualité … mais nous allons un peu approfondir le sujet, maintenant que nous explorons le monde de l'objet.</a:t>
            </a:r>
          </a:p>
          <a:p>
            <a:endParaRPr lang="fr-FR" sz="1100" dirty="0"/>
          </a:p>
          <a:p>
            <a:r>
              <a:rPr lang="fr-FR" sz="11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100" dirty="0"/>
              <a:t>    </a:t>
            </a:r>
          </a:p>
        </p:txBody>
      </p:sp>
    </p:spTree>
    <p:extLst>
      <p:ext uri="{BB962C8B-B14F-4D97-AF65-F5344CB8AC3E}">
        <p14:creationId xmlns:p14="http://schemas.microsoft.com/office/powerpoint/2010/main" val="2157323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971550"/>
            <a:ext cx="11868146" cy="523220"/>
          </a:xfrm>
          <a:prstGeom prst="rect">
            <a:avLst/>
          </a:prstGeom>
          <a:noFill/>
        </p:spPr>
        <p:txBody>
          <a:bodyPr wrap="square" rtlCol="0">
            <a:spAutoFit/>
          </a:bodyPr>
          <a:lstStyle/>
          <a:p>
            <a:r>
              <a:rPr lang="fr-FR" sz="14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494770"/>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007810"/>
            <a:ext cx="11868146" cy="3970318"/>
          </a:xfrm>
          <a:prstGeom prst="rect">
            <a:avLst/>
          </a:prstGeom>
          <a:noFill/>
        </p:spPr>
        <p:txBody>
          <a:bodyPr wrap="square" rtlCol="0">
            <a:spAutoFit/>
          </a:bodyPr>
          <a:lstStyle/>
          <a:p>
            <a:r>
              <a:rPr lang="fr-FR" sz="1400" b="1" dirty="0"/>
              <a:t>Utiliser les itérateurs</a:t>
            </a:r>
          </a:p>
          <a:p>
            <a:endParaRPr lang="fr-FR" sz="1400" dirty="0"/>
          </a:p>
          <a:p>
            <a:r>
              <a:rPr lang="fr-FR" sz="14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400" dirty="0"/>
          </a:p>
          <a:p>
            <a:r>
              <a:rPr lang="fr-FR" sz="1400" dirty="0"/>
              <a:t>Quand Python tombe sur une ligne du type for </a:t>
            </a:r>
            <a:r>
              <a:rPr lang="fr-FR" sz="1400" dirty="0" err="1"/>
              <a:t>element</a:t>
            </a:r>
            <a:r>
              <a:rPr lang="fr-FR" sz="1400" dirty="0"/>
              <a:t> in ma_liste:, il va appeler l'itérateur de ma_liste. L'itérateur, c'est un objet qui va être chargé de parcourir l'objet conteneur, ici une liste.</a:t>
            </a:r>
          </a:p>
          <a:p>
            <a:endParaRPr lang="fr-FR" sz="1400" dirty="0"/>
          </a:p>
          <a:p>
            <a:r>
              <a:rPr lang="fr-FR" sz="1400" dirty="0"/>
              <a:t>L'itérateur est créé dans la méthode spéciale __iter__ de l'objet. Ici, c'est donc la méthode __iter__ de la classe list qui est appelée et qui renvoie un itérateur permettant de parcourir la liste.</a:t>
            </a:r>
          </a:p>
          <a:p>
            <a:endParaRPr lang="fr-FR" sz="1400" dirty="0"/>
          </a:p>
          <a:p>
            <a:r>
              <a:rPr lang="fr-FR" sz="1400" dirty="0"/>
              <a:t>À chaque tour de boucle, Python appelle la méthode spéciale __next__ de l'itérateur, qui doit renvoyer l'élément suivant du parcours ou lever l'exception StopIteration si le parcours touche à sa fin.</a:t>
            </a:r>
          </a:p>
          <a:p>
            <a:endParaRPr lang="fr-FR" sz="1400" dirty="0"/>
          </a:p>
          <a:p>
            <a:r>
              <a:rPr lang="fr-FR" sz="1400" dirty="0"/>
              <a:t>Ce n'est peut-être pas très clair… alors voyons un exemple.</a:t>
            </a:r>
          </a:p>
          <a:p>
            <a:endParaRPr lang="fr-FR" sz="1400" dirty="0"/>
          </a:p>
          <a:p>
            <a:r>
              <a:rPr lang="fr-FR" sz="14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4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a:t>
            </a:r>
            <a:r>
              <a:rPr lang="fr-FR" sz="1200" dirty="0" err="1"/>
              <a:t>element</a:t>
            </a:r>
            <a:r>
              <a:rPr lang="fr-FR" sz="1200" dirty="0"/>
              <a: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795971"/>
            <a:ext cx="11868146" cy="2893100"/>
          </a:xfrm>
          <a:prstGeom prst="rect">
            <a:avLst/>
          </a:prstGeom>
          <a:noFill/>
        </p:spPr>
        <p:txBody>
          <a:bodyPr wrap="square" rtlCol="0">
            <a:spAutoFit/>
          </a:bodyPr>
          <a:lstStyle/>
          <a:p>
            <a:r>
              <a:rPr lang="fr-FR" sz="1400" b="1" dirty="0"/>
              <a:t> </a:t>
            </a:r>
            <a:r>
              <a:rPr lang="fr-FR" sz="1400" dirty="0"/>
              <a:t>On commence par créer une chaîne de caractères (jusque là, rien de compliqué).</a:t>
            </a:r>
          </a:p>
          <a:p>
            <a:endParaRPr lang="fr-FR" sz="1400" dirty="0"/>
          </a:p>
          <a:p>
            <a:r>
              <a:rPr lang="fr-FR" sz="1400" dirty="0"/>
              <a:t>    On appelle ensuite la fonction iter en lui passant en paramètre la chaîne. Cette fonction appelle la méthode spéciale __iter__ de la chaîne, qui renvoie l'itérateur permettant de parcourir ma_chaine.</a:t>
            </a:r>
          </a:p>
          <a:p>
            <a:endParaRPr lang="fr-FR" sz="1400" dirty="0"/>
          </a:p>
          <a:p>
            <a:r>
              <a:rPr lang="fr-FR" sz="14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400" dirty="0"/>
          </a:p>
          <a:p>
            <a:r>
              <a:rPr lang="fr-FR" sz="14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400" dirty="0"/>
          </a:p>
          <a:p>
            <a:r>
              <a:rPr lang="fr-FR" sz="14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2043822"/>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669140"/>
            <a:ext cx="11106147" cy="1169551"/>
          </a:xfrm>
          <a:prstGeom prst="rect">
            <a:avLst/>
          </a:prstGeom>
          <a:solidFill>
            <a:schemeClr val="tx1"/>
          </a:solidFill>
        </p:spPr>
        <p:txBody>
          <a:bodyPr wrap="square" rtlCol="0">
            <a:spAutoFit/>
          </a:bodyPr>
          <a:lstStyle/>
          <a:p>
            <a:r>
              <a:rPr lang="fr-FR" sz="1000" dirty="0">
                <a:solidFill>
                  <a:schemeClr val="bg1"/>
                </a:solidFill>
              </a:rPr>
              <a:t>&gt;&gt;&gt; for nombre in intervalle(5, 10):</a:t>
            </a:r>
          </a:p>
          <a:p>
            <a:r>
              <a:rPr lang="fr-FR" sz="1000" dirty="0">
                <a:solidFill>
                  <a:schemeClr val="bg1"/>
                </a:solidFill>
              </a:rPr>
              <a:t>...     print(nombre)</a:t>
            </a:r>
          </a:p>
          <a:p>
            <a:r>
              <a:rPr lang="fr-FR" sz="1000" dirty="0">
                <a:solidFill>
                  <a:schemeClr val="bg1"/>
                </a:solidFill>
              </a:rPr>
              <a:t>... </a:t>
            </a:r>
          </a:p>
          <a:p>
            <a:r>
              <a:rPr lang="fr-FR" sz="1000" dirty="0">
                <a:solidFill>
                  <a:schemeClr val="bg1"/>
                </a:solidFill>
              </a:rPr>
              <a:t>6</a:t>
            </a:r>
          </a:p>
          <a:p>
            <a:r>
              <a:rPr lang="fr-FR" sz="1000" dirty="0">
                <a:solidFill>
                  <a:schemeClr val="bg1"/>
                </a:solidFill>
              </a:rPr>
              <a:t>7</a:t>
            </a:r>
          </a:p>
          <a:p>
            <a:r>
              <a:rPr lang="fr-FR" sz="1000" dirty="0">
                <a:solidFill>
                  <a:schemeClr val="bg1"/>
                </a:solidFill>
              </a:rPr>
              <a:t>8</a:t>
            </a:r>
          </a:p>
          <a:p>
            <a:r>
              <a:rPr lang="fr-FR" sz="10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83869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300356"/>
            <a:ext cx="11106147" cy="1477328"/>
          </a:xfrm>
          <a:prstGeom prst="rect">
            <a:avLst/>
          </a:prstGeom>
          <a:solidFill>
            <a:schemeClr val="tx1"/>
          </a:solidFill>
        </p:spPr>
        <p:txBody>
          <a:bodyPr wrap="square" rtlCol="0">
            <a:spAutoFit/>
          </a:bodyPr>
          <a:lstStyle/>
          <a:p>
            <a:r>
              <a:rPr lang="fr-FR" sz="1000" dirty="0">
                <a:solidFill>
                  <a:schemeClr val="bg1"/>
                </a:solidFill>
              </a:rPr>
              <a:t>def intervalle(borne_inf, borne_sup):</a:t>
            </a:r>
          </a:p>
          <a:p>
            <a:r>
              <a:rPr lang="fr-FR" sz="1000" dirty="0">
                <a:solidFill>
                  <a:schemeClr val="bg1"/>
                </a:solidFill>
              </a:rPr>
              <a:t>    """Générateur parcourant la série des entiers entre borne_inf et borne_sup.</a:t>
            </a:r>
          </a:p>
          <a:p>
            <a:r>
              <a:rPr lang="fr-FR" sz="1000" dirty="0">
                <a:solidFill>
                  <a:schemeClr val="bg1"/>
                </a:solidFill>
              </a:rPr>
              <a:t>    </a:t>
            </a:r>
          </a:p>
          <a:p>
            <a:r>
              <a:rPr lang="fr-FR" sz="1000" dirty="0">
                <a:solidFill>
                  <a:schemeClr val="bg1"/>
                </a:solidFill>
              </a:rPr>
              <a:t>    Note: borne_inf doit être inférieure à borne_sup"""</a:t>
            </a:r>
          </a:p>
          <a:p>
            <a:r>
              <a:rPr lang="fr-FR" sz="1000" dirty="0">
                <a:solidFill>
                  <a:schemeClr val="bg1"/>
                </a:solidFill>
              </a:rPr>
              <a:t>    </a:t>
            </a:r>
          </a:p>
          <a:p>
            <a:r>
              <a:rPr lang="fr-FR" sz="1000" dirty="0">
                <a:solidFill>
                  <a:schemeClr val="bg1"/>
                </a:solidFill>
              </a:rPr>
              <a:t>    borne_inf += 1</a:t>
            </a:r>
          </a:p>
          <a:p>
            <a:r>
              <a:rPr lang="fr-FR" sz="1000" dirty="0">
                <a:solidFill>
                  <a:schemeClr val="bg1"/>
                </a:solidFill>
              </a:rPr>
              <a:t>    while borne_inf &lt; borne_sup:</a:t>
            </a:r>
          </a:p>
          <a:p>
            <a:r>
              <a:rPr lang="fr-FR" sz="1000" dirty="0">
                <a:solidFill>
                  <a:schemeClr val="bg1"/>
                </a:solidFill>
              </a:rPr>
              <a:t>        yield borne_inf</a:t>
            </a:r>
          </a:p>
          <a:p>
            <a:r>
              <a:rPr lang="fr-FR" sz="10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830997"/>
          </a:xfrm>
          <a:prstGeom prst="rect">
            <a:avLst/>
          </a:prstGeom>
          <a:solidFill>
            <a:schemeClr val="tx1"/>
          </a:solidFill>
        </p:spPr>
        <p:txBody>
          <a:bodyPr wrap="square" rtlCol="0">
            <a:spAutoFit/>
          </a:bodyPr>
          <a:lstStyle/>
          <a:p>
            <a:r>
              <a:rPr lang="fr-FR" sz="1200" dirty="0">
                <a:solidFill>
                  <a:schemeClr val="bg1"/>
                </a:solidFill>
              </a:rPr>
              <a:t>generateur = intervalle(5, 20)</a:t>
            </a:r>
          </a:p>
          <a:p>
            <a:r>
              <a:rPr lang="fr-FR" sz="1200" dirty="0">
                <a:solidFill>
                  <a:schemeClr val="bg1"/>
                </a:solidFill>
              </a:rPr>
              <a:t>for nombre in generateur:</a:t>
            </a:r>
          </a:p>
          <a:p>
            <a:r>
              <a:rPr lang="fr-FR" sz="1200" dirty="0">
                <a:solidFill>
                  <a:schemeClr val="bg1"/>
                </a:solidFill>
              </a:rPr>
              <a:t>    if nombre &gt; 17:</a:t>
            </a:r>
          </a:p>
          <a:p>
            <a:r>
              <a:rPr lang="fr-FR" sz="12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492990"/>
          </a:xfrm>
          <a:prstGeom prst="rect">
            <a:avLst/>
          </a:prstGeom>
          <a:solidFill>
            <a:schemeClr val="tx1"/>
          </a:solidFill>
        </p:spPr>
        <p:txBody>
          <a:bodyPr wrap="square" rtlCol="0">
            <a:spAutoFit/>
          </a:bodyPr>
          <a:lstStyle/>
          <a:p>
            <a:r>
              <a:rPr lang="fr-FR" sz="1200" dirty="0">
                <a:solidFill>
                  <a:schemeClr val="bg1"/>
                </a:solidFill>
              </a:rPr>
              <a:t>def intervalle(borne_inf, borne_sup):</a:t>
            </a:r>
          </a:p>
          <a:p>
            <a:r>
              <a:rPr lang="fr-FR" sz="1200" dirty="0">
                <a:solidFill>
                  <a:schemeClr val="bg1"/>
                </a:solidFill>
              </a:rPr>
              <a:t>    """Générateur parcourant la série des entiers entre borne_inf et borne_sup.</a:t>
            </a:r>
          </a:p>
          <a:p>
            <a:r>
              <a:rPr lang="fr-FR" sz="1200" dirty="0">
                <a:solidFill>
                  <a:schemeClr val="bg1"/>
                </a:solidFill>
              </a:rPr>
              <a:t>    Notre générateur doit pouvoir "sauter" une certaine plage de nombres</a:t>
            </a:r>
          </a:p>
          <a:p>
            <a:r>
              <a:rPr lang="fr-FR" sz="1200" dirty="0">
                <a:solidFill>
                  <a:schemeClr val="bg1"/>
                </a:solidFill>
              </a:rPr>
              <a:t>    en fonction d'une valeur qu'on lui donne pendant le parcours. La</a:t>
            </a:r>
          </a:p>
          <a:p>
            <a:r>
              <a:rPr lang="fr-FR" sz="1200" dirty="0">
                <a:solidFill>
                  <a:schemeClr val="bg1"/>
                </a:solidFill>
              </a:rPr>
              <a:t>    valeur qu'on lui passe est la nouvelle valeur de borne_inf.</a:t>
            </a:r>
          </a:p>
          <a:p>
            <a:r>
              <a:rPr lang="fr-FR" sz="1200" dirty="0">
                <a:solidFill>
                  <a:schemeClr val="bg1"/>
                </a:solidFill>
              </a:rPr>
              <a:t>    </a:t>
            </a:r>
          </a:p>
          <a:p>
            <a:r>
              <a:rPr lang="fr-FR" sz="1200" dirty="0">
                <a:solidFill>
                  <a:schemeClr val="bg1"/>
                </a:solidFill>
              </a:rPr>
              <a:t>    Note: borne_inf doit être inférieure à borne_sup"""</a:t>
            </a:r>
          </a:p>
          <a:p>
            <a:r>
              <a:rPr lang="fr-FR" sz="1200" dirty="0">
                <a:solidFill>
                  <a:schemeClr val="bg1"/>
                </a:solidFill>
              </a:rPr>
              <a:t>    borne_inf += 1</a:t>
            </a:r>
          </a:p>
          <a:p>
            <a:r>
              <a:rPr lang="fr-FR" sz="1200" dirty="0">
                <a:solidFill>
                  <a:schemeClr val="bg1"/>
                </a:solidFill>
              </a:rPr>
              <a:t>    while borne_inf &lt; borne_sup:</a:t>
            </a:r>
          </a:p>
          <a:p>
            <a:r>
              <a:rPr lang="fr-FR" sz="1200" dirty="0">
                <a:solidFill>
                  <a:schemeClr val="bg1"/>
                </a:solidFill>
              </a:rPr>
              <a:t>        </a:t>
            </a:r>
            <a:r>
              <a:rPr lang="fr-FR" sz="1200" dirty="0" err="1">
                <a:solidFill>
                  <a:schemeClr val="bg1"/>
                </a:solidFill>
              </a:rPr>
              <a:t>valeur_recue</a:t>
            </a:r>
            <a:r>
              <a:rPr lang="fr-FR" sz="1200" dirty="0">
                <a:solidFill>
                  <a:schemeClr val="bg1"/>
                </a:solidFill>
              </a:rPr>
              <a:t> = (yield borne_inf)</a:t>
            </a:r>
          </a:p>
          <a:p>
            <a:r>
              <a:rPr lang="fr-FR" sz="1200" dirty="0">
                <a:solidFill>
                  <a:schemeClr val="bg1"/>
                </a:solidFill>
              </a:rPr>
              <a:t>        if </a:t>
            </a:r>
            <a:r>
              <a:rPr lang="fr-FR" sz="1200" dirty="0" err="1">
                <a:solidFill>
                  <a:schemeClr val="bg1"/>
                </a:solidFill>
              </a:rPr>
              <a:t>valeur_recue</a:t>
            </a:r>
            <a:r>
              <a:rPr lang="fr-FR" sz="1200" dirty="0">
                <a:solidFill>
                  <a:schemeClr val="bg1"/>
                </a:solidFill>
              </a:rPr>
              <a:t> is not None: # Notre générateur a reçu quelque chose</a:t>
            </a:r>
          </a:p>
          <a:p>
            <a:r>
              <a:rPr lang="fr-FR" sz="1200" dirty="0">
                <a:solidFill>
                  <a:schemeClr val="bg1"/>
                </a:solidFill>
              </a:rPr>
              <a:t>            borne_inf = </a:t>
            </a:r>
            <a:r>
              <a:rPr lang="fr-FR" sz="1200" dirty="0" err="1">
                <a:solidFill>
                  <a:schemeClr val="bg1"/>
                </a:solidFill>
              </a:rPr>
              <a:t>valeur_recue</a:t>
            </a:r>
            <a:endParaRPr lang="fr-FR" sz="1200" dirty="0">
              <a:solidFill>
                <a:schemeClr val="bg1"/>
              </a:solidFill>
            </a:endParaRPr>
          </a:p>
          <a:p>
            <a:r>
              <a:rPr lang="fr-FR" sz="12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err="1">
                <a:solidFill>
                  <a:schemeClr val="bg1"/>
                </a:solidFill>
              </a:rPr>
              <a:t>else</a:t>
            </a:r>
            <a:r>
              <a:rPr lang="fr-FR" dirty="0">
                <a:solidFill>
                  <a:schemeClr val="bg1"/>
                </a:solidFill>
              </a:rPr>
              <a:t>:</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err="1">
                <a:solidFill>
                  <a:schemeClr val="bg1"/>
                </a:solidFill>
              </a:rPr>
              <a:t>else</a:t>
            </a:r>
            <a:r>
              <a:rPr lang="fr-FR" dirty="0">
                <a:solidFill>
                  <a:schemeClr val="bg1"/>
                </a:solidFill>
              </a:rPr>
              <a:t>:</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a:t>
            </a:r>
            <a:r>
              <a:rPr lang="fr-FR" sz="1200" dirty="0" err="1"/>
              <a:t>send</a:t>
            </a:r>
            <a:r>
              <a:rPr lang="fr-FR" sz="1200" dirty="0"/>
              <a:t>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1015663"/>
          </a:xfrm>
          <a:prstGeom prst="rect">
            <a:avLst/>
          </a:prstGeom>
          <a:solidFill>
            <a:schemeClr val="tx1"/>
          </a:solidFill>
        </p:spPr>
        <p:txBody>
          <a:bodyPr wrap="square" rtlCol="0">
            <a:spAutoFit/>
          </a:bodyPr>
          <a:lstStyle/>
          <a:p>
            <a:r>
              <a:rPr lang="fr-FR" sz="1200" dirty="0">
                <a:solidFill>
                  <a:schemeClr val="bg1"/>
                </a:solidFill>
              </a:rPr>
              <a:t>generateur = intervalle(10, 25)</a:t>
            </a:r>
          </a:p>
          <a:p>
            <a:r>
              <a:rPr lang="fr-FR" sz="1200" dirty="0">
                <a:solidFill>
                  <a:schemeClr val="bg1"/>
                </a:solidFill>
              </a:rPr>
              <a:t>for nombre in generateur:</a:t>
            </a:r>
          </a:p>
          <a:p>
            <a:r>
              <a:rPr lang="fr-FR" sz="1200" dirty="0">
                <a:solidFill>
                  <a:schemeClr val="bg1"/>
                </a:solidFill>
              </a:rPr>
              <a:t>    if nombre == 15: # On saute à 20</a:t>
            </a:r>
          </a:p>
          <a:p>
            <a:r>
              <a:rPr lang="fr-FR" sz="1200" dirty="0">
                <a:solidFill>
                  <a:schemeClr val="bg1"/>
                </a:solidFill>
              </a:rPr>
              <a:t>        </a:t>
            </a:r>
            <a:r>
              <a:rPr lang="fr-FR" sz="1200" dirty="0" err="1">
                <a:solidFill>
                  <a:schemeClr val="bg1"/>
                </a:solidFill>
              </a:rPr>
              <a:t>generateur.send</a:t>
            </a:r>
            <a:r>
              <a:rPr lang="fr-FR" sz="1200" dirty="0">
                <a:solidFill>
                  <a:schemeClr val="bg1"/>
                </a:solidFill>
              </a:rPr>
              <a:t>(20)</a:t>
            </a:r>
          </a:p>
          <a:p>
            <a:r>
              <a:rPr lang="fr-FR" sz="12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err="1"/>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5940088"/>
          </a:xfrm>
          <a:prstGeom prst="rect">
            <a:avLst/>
          </a:prstGeom>
          <a:noFill/>
        </p:spPr>
        <p:txBody>
          <a:bodyPr wrap="square" rtlCol="0">
            <a:spAutoFit/>
          </a:bodyPr>
          <a:lstStyle/>
          <a:p>
            <a:r>
              <a:rPr lang="fr-FR" sz="1000" b="1" dirty="0"/>
              <a:t>TP : Réalisez un dictionnaire ordonné</a:t>
            </a:r>
          </a:p>
          <a:p>
            <a:endParaRPr lang="fr-FR" sz="1000" dirty="0"/>
          </a:p>
          <a:p>
            <a:r>
              <a:rPr lang="fr-FR" sz="10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000" b="1" dirty="0"/>
          </a:p>
          <a:p>
            <a:r>
              <a:rPr lang="fr-FR" sz="1000" b="1" dirty="0"/>
              <a:t>Notre mission</a:t>
            </a:r>
          </a:p>
          <a:p>
            <a:endParaRPr lang="fr-FR" sz="1000" dirty="0"/>
          </a:p>
          <a:p>
            <a:r>
              <a:rPr lang="fr-FR" sz="1000" dirty="0"/>
              <a:t>Notre énoncé va être un peu différent de ceux dont vous avez l'habitude. Nous n'allons pas créer ici un jeu mais simplement une classe, destinée à produire des objets conteneurs, des dictionnaires ordonnés.</a:t>
            </a:r>
          </a:p>
          <a:p>
            <a:endParaRPr lang="fr-FR" sz="1000" dirty="0"/>
          </a:p>
          <a:p>
            <a:r>
              <a:rPr lang="fr-FR" sz="10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000" dirty="0"/>
          </a:p>
          <a:p>
            <a:r>
              <a:rPr lang="fr-FR" sz="10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000" dirty="0"/>
              <a:t>    la première contenant nos clés ;</a:t>
            </a:r>
          </a:p>
          <a:p>
            <a:pPr marL="171450" indent="-72000">
              <a:buFont typeface="Arial" panose="020B0604020202020204" pitchFamily="34" charset="0"/>
              <a:buChar char="•"/>
            </a:pPr>
            <a:r>
              <a:rPr lang="fr-FR" sz="1000" dirty="0"/>
              <a:t>    la seconde contenant les valeurs correspondantes.</a:t>
            </a:r>
          </a:p>
          <a:p>
            <a:endParaRPr lang="fr-FR" sz="1000" dirty="0"/>
          </a:p>
          <a:p>
            <a:r>
              <a:rPr lang="fr-FR" sz="1000" dirty="0"/>
              <a:t>L'ordre d'ajout sera ainsi important, on pourra trier et inverser ce type de dictionnaire.</a:t>
            </a:r>
          </a:p>
          <a:p>
            <a:endParaRPr lang="fr-FR" sz="1000" b="1" dirty="0"/>
          </a:p>
          <a:p>
            <a:r>
              <a:rPr lang="fr-FR" sz="1000" b="1" dirty="0"/>
              <a:t>Spécifications</a:t>
            </a:r>
          </a:p>
          <a:p>
            <a:endParaRPr lang="fr-FR" sz="1000" dirty="0"/>
          </a:p>
          <a:p>
            <a:r>
              <a:rPr lang="fr-FR" sz="1000" dirty="0"/>
              <a:t>Voici la liste des mécanismes que notre classe devra mettre en œuvre. Un peu plus bas, vous trouverez un exemple de manipulation de l'objet qui reprend ces spécifications :</a:t>
            </a:r>
          </a:p>
          <a:p>
            <a:endParaRPr lang="fr-FR" sz="1000" dirty="0"/>
          </a:p>
          <a:p>
            <a:pPr marL="228600" indent="-228600">
              <a:buFont typeface="+mj-lt"/>
              <a:buAutoNum type="arabicPeriod"/>
            </a:pPr>
            <a:r>
              <a:rPr lang="fr-FR" sz="1000" dirty="0"/>
              <a:t>    On doit pouvoir créer le dictionnaire de plusieurs façons :</a:t>
            </a:r>
          </a:p>
          <a:p>
            <a:pPr marL="628650" lvl="1" indent="-72000">
              <a:buFont typeface="Arial" panose="020B0604020202020204" pitchFamily="34" charset="0"/>
              <a:buChar char="•"/>
            </a:pPr>
            <a:r>
              <a:rPr lang="fr-FR" sz="1000" dirty="0"/>
              <a:t>        Vide : on appelle le constructeur sans lui passer aucun paramètre et le dictionnaire créé est donc vide.</a:t>
            </a:r>
          </a:p>
          <a:p>
            <a:pPr marL="628650" lvl="1" indent="-72000">
              <a:buFont typeface="Arial" panose="020B0604020202020204" pitchFamily="34" charset="0"/>
              <a:buChar char="•"/>
            </a:pPr>
            <a:r>
              <a:rPr lang="fr-FR" sz="10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pPr marL="628650" lvl="1" indent="-72000">
              <a:buFont typeface="Arial" panose="020B0604020202020204" pitchFamily="34" charset="0"/>
              <a:buChar char="•"/>
            </a:pPr>
            <a:r>
              <a:rPr lang="fr-FR" sz="10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000" dirty="0"/>
          </a:p>
          <a:p>
            <a:pPr marL="228600" indent="-228600">
              <a:buFont typeface="+mj-lt"/>
              <a:buAutoNum type="arabicPeriod" startAt="2"/>
            </a:pPr>
            <a:r>
              <a:rPr lang="fr-FR" sz="10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000" dirty="0"/>
          </a:p>
          <a:p>
            <a:pPr marL="228600" indent="-228600">
              <a:buFont typeface="+mj-lt"/>
              <a:buAutoNum type="arabicPeriod" startAt="3"/>
            </a:pPr>
            <a:r>
              <a:rPr lang="fr-FR" sz="1000" dirty="0"/>
              <a:t>    On doit pouvoir interagir avec notre objet conteneur grâce aux crochets, pour récupérer une valeur (objet[cle]), pour la modifier (objet[cle] = valeur) ou pour la supprimer (del objet[cle]).</a:t>
            </a:r>
          </a:p>
          <a:p>
            <a:pPr marL="228600" indent="-228600">
              <a:buFont typeface="+mj-lt"/>
              <a:buAutoNum type="arabicPeriod" startAt="3"/>
            </a:pPr>
            <a:endParaRPr lang="fr-FR" sz="1000" dirty="0"/>
          </a:p>
          <a:p>
            <a:pPr marL="228600" indent="-228600">
              <a:buFont typeface="+mj-lt"/>
              <a:buAutoNum type="arabicPeriod" startAt="3"/>
            </a:pPr>
            <a:r>
              <a:rPr lang="fr-FR" sz="1000" dirty="0"/>
              <a:t>    Quand on cherche à modifier une valeur, si la clé existe on écrase l'ancienne valeur, si elle n'existe pas on ajoute le couple clé-valeur à la fin du dictionnaire.</a:t>
            </a:r>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154984"/>
          </a:xfrm>
          <a:prstGeom prst="rect">
            <a:avLst/>
          </a:prstGeom>
          <a:noFill/>
        </p:spPr>
        <p:txBody>
          <a:bodyPr wrap="square" rtlCol="0">
            <a:spAutoFit/>
          </a:bodyPr>
          <a:lstStyle/>
          <a:p>
            <a:pPr marL="72000" indent="-180000">
              <a:buFont typeface="+mj-lt"/>
              <a:buAutoNum type="arabicPeriod" startAt="4"/>
            </a:pPr>
            <a:r>
              <a:rPr lang="fr-FR" sz="11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100" dirty="0"/>
          </a:p>
          <a:p>
            <a:pPr marL="72000" indent="-180000">
              <a:buFont typeface="+mj-lt"/>
              <a:buAutoNum type="arabicPeriod" startAt="5"/>
            </a:pPr>
            <a:r>
              <a:rPr lang="fr-FR" sz="1100" dirty="0"/>
              <a:t>On doit pouvoir savoir grâce au mot-</a:t>
            </a:r>
            <a:r>
              <a:rPr lang="fr-FR" sz="1100" dirty="0" err="1"/>
              <a:t>cléinsi</a:t>
            </a:r>
            <a:r>
              <a:rPr lang="fr-FR" sz="1100" dirty="0"/>
              <a:t> une clé se trouve dans notre dictionnaire (cle in dictionnaire).</a:t>
            </a:r>
          </a:p>
          <a:p>
            <a:pPr marL="72000" indent="-180000">
              <a:buFont typeface="+mj-lt"/>
              <a:buAutoNum type="arabicPeriod" startAt="5"/>
            </a:pPr>
            <a:endParaRPr lang="fr-FR" sz="1100" dirty="0"/>
          </a:p>
          <a:p>
            <a:pPr marL="72000" indent="-108000">
              <a:buFont typeface="+mj-lt"/>
              <a:buAutoNum type="arabicPeriod" startAt="5"/>
            </a:pPr>
            <a:r>
              <a:rPr lang="fr-FR" sz="1100" dirty="0"/>
              <a:t>   On doit pouvoir demander la taille du dictionnaire grâce à la fonction len.</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afficher notre dictionnaire directement dans l'interpréteur ou grâce à la </a:t>
            </a:r>
            <a:r>
              <a:rPr lang="fr-FR" sz="1100" dirty="0" err="1"/>
              <a:t>fonctionprint</a:t>
            </a:r>
            <a:r>
              <a:rPr lang="fr-FR" sz="1100" dirty="0"/>
              <a:t>. L'affichage doit être similaire à celui des dictionnaires usuels ({cle1: valeur1, cle2: valeur2, …}).</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définir les </a:t>
            </a:r>
            <a:r>
              <a:rPr lang="fr-FR" sz="1100" dirty="0" err="1"/>
              <a:t>méthodessortpour</a:t>
            </a:r>
            <a:r>
              <a:rPr lang="fr-FR" sz="1100" dirty="0"/>
              <a:t> le trier </a:t>
            </a:r>
            <a:r>
              <a:rPr lang="fr-FR" sz="1100" dirty="0" err="1"/>
              <a:t>etreversepour</a:t>
            </a:r>
            <a:r>
              <a:rPr lang="fr-FR" sz="1100" dirty="0"/>
              <a:t> l'inverser. Le tri de l'objet doit se faire en fonction des clés.</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pouvoir être parcouru. Quand on </a:t>
            </a:r>
            <a:r>
              <a:rPr lang="fr-FR" sz="1100" dirty="0" err="1"/>
              <a:t>écritfor</a:t>
            </a:r>
            <a:r>
              <a:rPr lang="fr-FR" sz="1100" dirty="0"/>
              <a:t> cle in dictionnaire, on doit parcourir la liste des clés contenues dans le dictionnaire.</a:t>
            </a:r>
          </a:p>
          <a:p>
            <a:pPr marL="72000" indent="-108000">
              <a:buFont typeface="+mj-lt"/>
              <a:buAutoNum type="arabicPeriod" startAt="5"/>
            </a:pPr>
            <a:endParaRPr lang="fr-FR" sz="1100" dirty="0"/>
          </a:p>
          <a:p>
            <a:pPr marL="72000" indent="-108000">
              <a:buFont typeface="+mj-lt"/>
              <a:buAutoNum type="arabicPeriod" startAt="5"/>
            </a:pPr>
            <a:r>
              <a:rPr lang="fr-FR" sz="1100" dirty="0"/>
              <a:t>   À l'instar des dictionnaires, trois </a:t>
            </a:r>
            <a:r>
              <a:rPr lang="fr-FR" sz="1100" dirty="0" err="1"/>
              <a:t>méthodeskeys</a:t>
            </a:r>
            <a:r>
              <a:rPr lang="fr-FR" sz="1100" dirty="0"/>
              <a:t>()(renvoyant la liste des clés),values()(renvoyant la liste des valeurs) </a:t>
            </a:r>
            <a:r>
              <a:rPr lang="fr-FR" sz="1100" dirty="0" err="1"/>
              <a:t>etitems</a:t>
            </a:r>
            <a:r>
              <a:rPr lang="fr-FR" sz="1100" dirty="0"/>
              <a:t>()(renvoyant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ajouter deux dictionnaires ordonnés (dico1 + dico2) ; les clés et valeurs du second dictionnaire sont ajoutées au premier.</a:t>
            </a:r>
          </a:p>
          <a:p>
            <a:pPr marL="72000" indent="-108000">
              <a:buFont typeface="+mj-lt"/>
              <a:buAutoNum type="arabicPeriod" startAt="5"/>
            </a:pPr>
            <a:endParaRPr lang="fr-FR" sz="1100" dirty="0"/>
          </a:p>
          <a:p>
            <a:r>
              <a:rPr lang="fr-FR" sz="1100" dirty="0"/>
              <a:t>Cela vous en fait, du boulot !</a:t>
            </a:r>
          </a:p>
          <a:p>
            <a:r>
              <a:rPr lang="fr-FR" sz="1100" dirty="0"/>
              <a:t>Et vous pourrez encore trouver le moyen d'améliorer votre classe par la suite, si vous le désirez.</a:t>
            </a:r>
          </a:p>
          <a:p>
            <a:endParaRPr lang="fr-FR" sz="1100" b="1" dirty="0"/>
          </a:p>
          <a:p>
            <a:r>
              <a:rPr lang="fr-FR" sz="1100" b="1" dirty="0"/>
              <a:t>Exemple de manipulation</a:t>
            </a:r>
          </a:p>
          <a:p>
            <a:endParaRPr lang="fr-FR" sz="1100" dirty="0"/>
          </a:p>
          <a:p>
            <a:r>
              <a:rPr lang="fr-FR" sz="11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866775"/>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688448"/>
            <a:ext cx="11991970" cy="1169551"/>
          </a:xfrm>
          <a:prstGeom prst="rect">
            <a:avLst/>
          </a:prstGeom>
          <a:noFill/>
        </p:spPr>
        <p:txBody>
          <a:bodyPr wrap="square" rtlCol="0">
            <a:spAutoFit/>
          </a:bodyPr>
          <a:lstStyle/>
          <a:p>
            <a:r>
              <a:rPr lang="fr-FR" sz="1000" dirty="0"/>
              <a:t>Tous au départ !</a:t>
            </a:r>
          </a:p>
          <a:p>
            <a:endParaRPr lang="fr-FR" sz="1000" dirty="0"/>
          </a:p>
          <a:p>
            <a:r>
              <a:rPr lang="fr-FR" sz="10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000" dirty="0"/>
          </a:p>
          <a:p>
            <a:r>
              <a:rPr lang="fr-FR" sz="1000" dirty="0"/>
              <a:t>C'est parti !</a:t>
            </a:r>
          </a:p>
        </p:txBody>
      </p:sp>
    </p:spTree>
    <p:extLst>
      <p:ext uri="{BB962C8B-B14F-4D97-AF65-F5344CB8AC3E}">
        <p14:creationId xmlns:p14="http://schemas.microsoft.com/office/powerpoint/2010/main" val="136356328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786199"/>
          </a:xfrm>
          <a:prstGeom prst="rect">
            <a:avLst/>
          </a:prstGeom>
          <a:solidFill>
            <a:schemeClr val="tx1"/>
          </a:solidFill>
        </p:spPr>
        <p:txBody>
          <a:bodyPr wrap="square" numCol="3" rtlCol="0">
            <a:spAutoFit/>
          </a:bodyPr>
          <a:lstStyle/>
          <a:p>
            <a:r>
              <a:rPr lang="fr-FR" sz="1000" dirty="0">
                <a:solidFill>
                  <a:schemeClr val="bg1"/>
                </a:solidFill>
              </a:rPr>
              <a:t>class DictionnaireOrdonne:</a:t>
            </a:r>
          </a:p>
          <a:p>
            <a:r>
              <a:rPr lang="fr-FR" sz="1000" dirty="0">
                <a:solidFill>
                  <a:schemeClr val="bg1"/>
                </a:solidFill>
              </a:rPr>
              <a:t>    """Notre dictionnaire ordonné. L'ordre des données est maintenu</a:t>
            </a:r>
          </a:p>
          <a:p>
            <a:r>
              <a:rPr lang="fr-FR" sz="1000" dirty="0">
                <a:solidFill>
                  <a:schemeClr val="bg1"/>
                </a:solidFill>
              </a:rPr>
              <a:t>    et il peut donc, contrairement aux dictionnaires usuels, être trié</a:t>
            </a:r>
          </a:p>
          <a:p>
            <a:r>
              <a:rPr lang="fr-FR" sz="1000" dirty="0">
                <a:solidFill>
                  <a:schemeClr val="bg1"/>
                </a:solidFill>
              </a:rPr>
              <a:t>    ou voir l'ordre de ses données inversées"""</a:t>
            </a:r>
          </a:p>
          <a:p>
            <a:r>
              <a:rPr lang="fr-FR" sz="1000" dirty="0">
                <a:solidFill>
                  <a:schemeClr val="bg1"/>
                </a:solidFill>
              </a:rPr>
              <a:t>    </a:t>
            </a:r>
          </a:p>
          <a:p>
            <a:r>
              <a:rPr lang="fr-FR" sz="1000" dirty="0">
                <a:solidFill>
                  <a:schemeClr val="bg1"/>
                </a:solidFill>
              </a:rPr>
              <a:t>    def __init__(self, base={}, **</a:t>
            </a:r>
            <a:r>
              <a:rPr lang="fr-FR" sz="1000" dirty="0" err="1">
                <a:solidFill>
                  <a:schemeClr val="bg1"/>
                </a:solidFill>
              </a:rPr>
              <a:t>donnees</a:t>
            </a:r>
            <a:r>
              <a:rPr lang="fr-FR" sz="1000" dirty="0">
                <a:solidFill>
                  <a:schemeClr val="bg1"/>
                </a:solidFill>
              </a:rPr>
              <a:t>):</a:t>
            </a:r>
          </a:p>
          <a:p>
            <a:r>
              <a:rPr lang="fr-FR" sz="1000" dirty="0">
                <a:solidFill>
                  <a:schemeClr val="bg1"/>
                </a:solidFill>
              </a:rPr>
              <a:t>        """Constructeur de notre objet. Il peut ne prendre aucun paramètre</a:t>
            </a:r>
          </a:p>
          <a:p>
            <a:r>
              <a:rPr lang="fr-FR" sz="1000" dirty="0">
                <a:solidFill>
                  <a:schemeClr val="bg1"/>
                </a:solidFill>
              </a:rPr>
              <a:t>        (dans ce cas, le dictionnaire sera vide) ou construire un</a:t>
            </a:r>
          </a:p>
          <a:p>
            <a:r>
              <a:rPr lang="fr-FR" sz="1000" dirty="0">
                <a:solidFill>
                  <a:schemeClr val="bg1"/>
                </a:solidFill>
              </a:rPr>
              <a:t>        dictionnaire remplis grâce :</a:t>
            </a:r>
          </a:p>
          <a:p>
            <a:r>
              <a:rPr lang="fr-FR" sz="1000" dirty="0">
                <a:solidFill>
                  <a:schemeClr val="bg1"/>
                </a:solidFill>
              </a:rPr>
              <a:t>        -   au dictionnaire 'base' passé en premier paramètre ;</a:t>
            </a:r>
          </a:p>
          <a:p>
            <a:r>
              <a:rPr lang="fr-FR" sz="1000" dirty="0">
                <a:solidFill>
                  <a:schemeClr val="bg1"/>
                </a:solidFill>
              </a:rPr>
              <a:t>        -   aux valeurs que l'on retrouve dans '</a:t>
            </a:r>
            <a:r>
              <a:rPr lang="fr-FR" sz="1000" dirty="0" err="1">
                <a:solidFill>
                  <a:schemeClr val="bg1"/>
                </a:solidFill>
              </a:rPr>
              <a:t>donnees</a:t>
            </a:r>
            <a:r>
              <a:rPr lang="fr-FR" sz="1000" dirty="0">
                <a:solidFill>
                  <a:schemeClr val="bg1"/>
                </a:solidFill>
              </a:rPr>
              <a:t>'."""</a:t>
            </a:r>
          </a:p>
          <a:p>
            <a:r>
              <a:rPr lang="fr-FR" sz="1000" dirty="0">
                <a:solidFill>
                  <a:schemeClr val="bg1"/>
                </a:solidFill>
              </a:rPr>
              <a:t>        </a:t>
            </a:r>
          </a:p>
          <a:p>
            <a:r>
              <a:rPr lang="fr-FR" sz="1000" dirty="0">
                <a:solidFill>
                  <a:schemeClr val="bg1"/>
                </a:solidFill>
              </a:rPr>
              <a:t>        self._</a:t>
            </a:r>
            <a:r>
              <a:rPr lang="fr-FR" sz="1000" dirty="0" err="1">
                <a:solidFill>
                  <a:schemeClr val="bg1"/>
                </a:solidFill>
              </a:rPr>
              <a:t>cles</a:t>
            </a:r>
            <a:r>
              <a:rPr lang="fr-FR" sz="1000" dirty="0">
                <a:solidFill>
                  <a:schemeClr val="bg1"/>
                </a:solidFill>
              </a:rPr>
              <a:t> = [] # Liste contenant nos clés</a:t>
            </a:r>
          </a:p>
          <a:p>
            <a:r>
              <a:rPr lang="fr-FR" sz="1000" dirty="0">
                <a:solidFill>
                  <a:schemeClr val="bg1"/>
                </a:solidFill>
              </a:rPr>
              <a:t>        </a:t>
            </a:r>
            <a:r>
              <a:rPr lang="fr-FR" sz="1000" dirty="0" err="1">
                <a:solidFill>
                  <a:schemeClr val="bg1"/>
                </a:solidFill>
              </a:rPr>
              <a:t>self._valeurs</a:t>
            </a:r>
            <a:r>
              <a:rPr lang="fr-FR" sz="1000" dirty="0">
                <a:solidFill>
                  <a:schemeClr val="bg1"/>
                </a:solidFill>
              </a:rPr>
              <a:t> = [] # Liste contenant les valeurs correspondant à nos clés</a:t>
            </a:r>
          </a:p>
          <a:p>
            <a:r>
              <a:rPr lang="fr-FR" sz="1000" dirty="0">
                <a:solidFill>
                  <a:schemeClr val="bg1"/>
                </a:solidFill>
              </a:rPr>
              <a:t>        </a:t>
            </a:r>
          </a:p>
          <a:p>
            <a:r>
              <a:rPr lang="fr-FR" sz="1000" dirty="0">
                <a:solidFill>
                  <a:schemeClr val="bg1"/>
                </a:solidFill>
              </a:rPr>
              <a:t>        # On vérifie que 'base' est un dictionnaire exploitable</a:t>
            </a:r>
          </a:p>
          <a:p>
            <a:r>
              <a:rPr lang="fr-FR" sz="1000" dirty="0">
                <a:solidFill>
                  <a:schemeClr val="bg1"/>
                </a:solidFill>
              </a:rPr>
              <a:t>        if type(base) not in (dict, DictionnaireOrdonne):</a:t>
            </a:r>
          </a:p>
          <a:p>
            <a:r>
              <a:rPr lang="fr-FR" sz="1000" dirty="0">
                <a:solidFill>
                  <a:schemeClr val="bg1"/>
                </a:solidFill>
              </a:rPr>
              <a:t>            raise TypeError( \</a:t>
            </a:r>
          </a:p>
          <a:p>
            <a:r>
              <a:rPr lang="fr-FR" sz="1000" dirty="0">
                <a:solidFill>
                  <a:schemeClr val="bg1"/>
                </a:solidFill>
              </a:rPr>
              <a:t>                "le type attendu est un dictionnaire (usuel ou ordonne)")</a:t>
            </a:r>
          </a:p>
          <a:p>
            <a:r>
              <a:rPr lang="fr-FR" sz="1000" dirty="0">
                <a:solidFill>
                  <a:schemeClr val="bg1"/>
                </a:solidFill>
              </a:rPr>
              <a:t>        </a:t>
            </a:r>
          </a:p>
          <a:p>
            <a:r>
              <a:rPr lang="fr-FR" sz="1000" dirty="0">
                <a:solidFill>
                  <a:schemeClr val="bg1"/>
                </a:solidFill>
              </a:rPr>
              <a:t>        # On récupère les données de 'base'</a:t>
            </a:r>
          </a:p>
          <a:p>
            <a:r>
              <a:rPr lang="fr-FR" sz="1000" dirty="0">
                <a:solidFill>
                  <a:schemeClr val="bg1"/>
                </a:solidFill>
              </a:rPr>
              <a:t>        for cle in base:</a:t>
            </a:r>
          </a:p>
          <a:p>
            <a:r>
              <a:rPr lang="fr-FR" sz="1000" dirty="0">
                <a:solidFill>
                  <a:schemeClr val="bg1"/>
                </a:solidFill>
              </a:rPr>
              <a:t>            self[cle] = base[cle]</a:t>
            </a:r>
          </a:p>
          <a:p>
            <a:r>
              <a:rPr lang="fr-FR" sz="1000" dirty="0">
                <a:solidFill>
                  <a:schemeClr val="bg1"/>
                </a:solidFill>
              </a:rPr>
              <a:t>        </a:t>
            </a:r>
          </a:p>
          <a:p>
            <a:r>
              <a:rPr lang="fr-FR" sz="1000" dirty="0">
                <a:solidFill>
                  <a:schemeClr val="bg1"/>
                </a:solidFill>
              </a:rPr>
              <a:t>        # On récupère les données de '</a:t>
            </a:r>
            <a:r>
              <a:rPr lang="fr-FR" sz="1000" dirty="0" err="1">
                <a:solidFill>
                  <a:schemeClr val="bg1"/>
                </a:solidFill>
              </a:rPr>
              <a:t>donnees</a:t>
            </a:r>
            <a:r>
              <a:rPr lang="fr-FR" sz="1000" dirty="0">
                <a:solidFill>
                  <a:schemeClr val="bg1"/>
                </a:solidFill>
              </a:rPr>
              <a:t>'</a:t>
            </a:r>
          </a:p>
          <a:p>
            <a:r>
              <a:rPr lang="fr-FR" sz="1000" dirty="0">
                <a:solidFill>
                  <a:schemeClr val="bg1"/>
                </a:solidFill>
              </a:rPr>
              <a:t>        for cle in </a:t>
            </a:r>
            <a:r>
              <a:rPr lang="fr-FR" sz="1000" dirty="0" err="1">
                <a:solidFill>
                  <a:schemeClr val="bg1"/>
                </a:solidFill>
              </a:rPr>
              <a:t>donnees</a:t>
            </a:r>
            <a:r>
              <a:rPr lang="fr-FR" sz="1000" dirty="0">
                <a:solidFill>
                  <a:schemeClr val="bg1"/>
                </a:solidFill>
              </a:rPr>
              <a:t>:</a:t>
            </a:r>
          </a:p>
          <a:p>
            <a:r>
              <a:rPr lang="fr-FR" sz="1000" dirty="0">
                <a:solidFill>
                  <a:schemeClr val="bg1"/>
                </a:solidFill>
              </a:rPr>
              <a:t>            self[cle] = </a:t>
            </a:r>
            <a:r>
              <a:rPr lang="fr-FR" sz="1000" dirty="0" err="1">
                <a:solidFill>
                  <a:schemeClr val="bg1"/>
                </a:solidFill>
              </a:rPr>
              <a:t>donnees</a:t>
            </a:r>
            <a:r>
              <a:rPr lang="fr-FR" sz="1000" dirty="0">
                <a:solidFill>
                  <a:schemeClr val="bg1"/>
                </a:solidFill>
              </a:rPr>
              <a:t>[cle]</a:t>
            </a:r>
          </a:p>
          <a:p>
            <a:r>
              <a:rPr lang="fr-FR" sz="1000" dirty="0">
                <a:solidFill>
                  <a:schemeClr val="bg1"/>
                </a:solidFill>
              </a:rPr>
              <a:t>    </a:t>
            </a:r>
          </a:p>
          <a:p>
            <a:r>
              <a:rPr lang="fr-FR" sz="1000" dirty="0">
                <a:solidFill>
                  <a:schemeClr val="bg1"/>
                </a:solidFill>
              </a:rPr>
              <a:t>    def __repr__(self):</a:t>
            </a:r>
          </a:p>
          <a:p>
            <a:r>
              <a:rPr lang="fr-FR" sz="1000" dirty="0">
                <a:solidFill>
                  <a:schemeClr val="bg1"/>
                </a:solidFill>
              </a:rPr>
              <a:t>        """Représentation de notre objet. C'est cette chaîne qui sera affichée</a:t>
            </a:r>
          </a:p>
          <a:p>
            <a:r>
              <a:rPr lang="fr-FR" sz="1000" dirty="0">
                <a:solidFill>
                  <a:schemeClr val="bg1"/>
                </a:solidFill>
              </a:rPr>
              <a:t>        quand on saisit directement le dictionnaire dans l'interpréteur, ou en</a:t>
            </a:r>
          </a:p>
          <a:p>
            <a:r>
              <a:rPr lang="fr-FR" sz="1000" dirty="0">
                <a:solidFill>
                  <a:schemeClr val="bg1"/>
                </a:solidFill>
              </a:rPr>
              <a:t>        utilisant la fonction '</a:t>
            </a:r>
            <a:r>
              <a:rPr lang="fr-FR" sz="1000" dirty="0" err="1">
                <a:solidFill>
                  <a:schemeClr val="bg1"/>
                </a:solidFill>
              </a:rPr>
              <a:t>repr</a:t>
            </a:r>
            <a:r>
              <a:rPr lang="fr-FR" sz="1000" dirty="0">
                <a:solidFill>
                  <a:schemeClr val="bg1"/>
                </a:solidFill>
              </a:rPr>
              <a:t>’ » » »</a:t>
            </a:r>
          </a:p>
          <a:p>
            <a:r>
              <a:rPr lang="fr-FR" sz="1000" dirty="0">
                <a:solidFill>
                  <a:schemeClr val="bg1"/>
                </a:solidFill>
              </a:rPr>
              <a:t>chaine = "{"</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True</a:t>
            </a:r>
          </a:p>
          <a:p>
            <a:endParaRPr lang="fr-FR" sz="1000" dirty="0">
              <a:solidFill>
                <a:schemeClr val="bg1"/>
              </a:solidFill>
            </a:endParaRPr>
          </a:p>
          <a:p>
            <a:r>
              <a:rPr lang="fr-FR" sz="1000" dirty="0">
                <a:solidFill>
                  <a:schemeClr val="bg1"/>
                </a:solidFill>
              </a:rPr>
              <a:t>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if not </a:t>
            </a:r>
            <a:r>
              <a:rPr lang="fr-FR" sz="1000" dirty="0" err="1">
                <a:solidFill>
                  <a:schemeClr val="bg1"/>
                </a:solidFill>
              </a:rPr>
              <a:t>premier_passage</a:t>
            </a:r>
            <a:r>
              <a:rPr lang="fr-FR" sz="1000" dirty="0">
                <a:solidFill>
                  <a:schemeClr val="bg1"/>
                </a:solidFill>
              </a:rPr>
              <a:t>:</a:t>
            </a:r>
          </a:p>
          <a:p>
            <a:r>
              <a:rPr lang="fr-FR" sz="1000" dirty="0">
                <a:solidFill>
                  <a:schemeClr val="bg1"/>
                </a:solidFill>
              </a:rPr>
              <a:t>                chaine += ", " # On ajoute la virgule comme séparateur</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False</a:t>
            </a:r>
          </a:p>
          <a:p>
            <a:r>
              <a:rPr lang="fr-FR" sz="1000" dirty="0">
                <a:solidFill>
                  <a:schemeClr val="bg1"/>
                </a:solidFill>
              </a:rPr>
              <a:t>            chaine += repr(cle) + ": " + repr(valeur)</a:t>
            </a:r>
          </a:p>
          <a:p>
            <a:r>
              <a:rPr lang="fr-FR" sz="1000" dirty="0">
                <a:solidFill>
                  <a:schemeClr val="bg1"/>
                </a:solidFill>
              </a:rPr>
              <a:t>        chaine += "}"</a:t>
            </a:r>
          </a:p>
          <a:p>
            <a:r>
              <a:rPr lang="fr-FR" sz="1000" dirty="0">
                <a:solidFill>
                  <a:schemeClr val="bg1"/>
                </a:solidFill>
              </a:rPr>
              <a:t>        return chaine</a:t>
            </a:r>
          </a:p>
          <a:p>
            <a:r>
              <a:rPr lang="fr-FR" sz="1000" dirty="0">
                <a:solidFill>
                  <a:schemeClr val="bg1"/>
                </a:solidFill>
              </a:rPr>
              <a:t>    </a:t>
            </a:r>
          </a:p>
          <a:p>
            <a:r>
              <a:rPr lang="fr-FR" sz="1000" dirty="0">
                <a:solidFill>
                  <a:schemeClr val="bg1"/>
                </a:solidFill>
              </a:rPr>
              <a:t>    def __str__(self):</a:t>
            </a:r>
          </a:p>
          <a:p>
            <a:r>
              <a:rPr lang="fr-FR" sz="1000" dirty="0">
                <a:solidFill>
                  <a:schemeClr val="bg1"/>
                </a:solidFill>
              </a:rPr>
              <a:t>        """Fonction appelée quand on souhaite afficher le dictionnaire grâce</a:t>
            </a:r>
          </a:p>
          <a:p>
            <a:r>
              <a:rPr lang="fr-FR" sz="1000" dirty="0">
                <a:solidFill>
                  <a:schemeClr val="bg1"/>
                </a:solidFill>
              </a:rPr>
              <a:t>        à la fonction 'print' ou le convertir en chaîne grâce au constructeur</a:t>
            </a:r>
          </a:p>
          <a:p>
            <a:r>
              <a:rPr lang="fr-FR" sz="1000" dirty="0">
                <a:solidFill>
                  <a:schemeClr val="bg1"/>
                </a:solidFill>
              </a:rPr>
              <a:t>        'str'. On redirige sur __repr__"""</a:t>
            </a:r>
          </a:p>
          <a:p>
            <a:r>
              <a:rPr lang="fr-FR" sz="1000" dirty="0">
                <a:solidFill>
                  <a:schemeClr val="bg1"/>
                </a:solidFill>
              </a:rPr>
              <a:t>        </a:t>
            </a:r>
          </a:p>
          <a:p>
            <a:r>
              <a:rPr lang="fr-FR" sz="1000" dirty="0">
                <a:solidFill>
                  <a:schemeClr val="bg1"/>
                </a:solidFill>
              </a:rPr>
              <a:t>        return repr(self)</a:t>
            </a:r>
          </a:p>
          <a:p>
            <a:r>
              <a:rPr lang="fr-FR" sz="1000" dirty="0">
                <a:solidFill>
                  <a:schemeClr val="bg1"/>
                </a:solidFill>
              </a:rPr>
              <a:t>    </a:t>
            </a:r>
          </a:p>
          <a:p>
            <a:r>
              <a:rPr lang="fr-FR" sz="1000" dirty="0">
                <a:solidFill>
                  <a:schemeClr val="bg1"/>
                </a:solidFill>
              </a:rPr>
              <a:t>    def __len__(self):</a:t>
            </a:r>
          </a:p>
          <a:p>
            <a:r>
              <a:rPr lang="fr-FR" sz="1000" dirty="0">
                <a:solidFill>
                  <a:schemeClr val="bg1"/>
                </a:solidFill>
              </a:rPr>
              <a:t>        """Renvoie la taille du dictionnaire"""</a:t>
            </a:r>
          </a:p>
          <a:p>
            <a:r>
              <a:rPr lang="fr-FR" sz="1000" dirty="0">
                <a:solidFill>
                  <a:schemeClr val="bg1"/>
                </a:solidFill>
              </a:rPr>
              <a:t>        return len(self._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contains</a:t>
            </a:r>
            <a:r>
              <a:rPr lang="fr-FR" sz="1000" dirty="0">
                <a:solidFill>
                  <a:schemeClr val="bg1"/>
                </a:solidFill>
              </a:rPr>
              <a:t>__(self, cle):</a:t>
            </a:r>
          </a:p>
          <a:p>
            <a:r>
              <a:rPr lang="fr-FR" sz="1000" dirty="0">
                <a:solidFill>
                  <a:schemeClr val="bg1"/>
                </a:solidFill>
              </a:rPr>
              <a:t>        """Renvoie True si la clé est dans la liste des clés, False sinon"""</a:t>
            </a:r>
          </a:p>
          <a:p>
            <a:r>
              <a:rPr lang="fr-FR" sz="1000" dirty="0">
                <a:solidFill>
                  <a:schemeClr val="bg1"/>
                </a:solidFill>
              </a:rPr>
              <a:t>        return cle in self._</a:t>
            </a:r>
            <a:r>
              <a:rPr lang="fr-FR" sz="1000" dirty="0" err="1">
                <a:solidFill>
                  <a:schemeClr val="bg1"/>
                </a:solidFill>
              </a:rPr>
              <a:t>cles</a:t>
            </a:r>
            <a:endParaRPr lang="fr-FR" sz="1000" dirty="0">
              <a:solidFill>
                <a:schemeClr val="bg1"/>
              </a:solidFill>
            </a:endParaRPr>
          </a:p>
          <a:p>
            <a:r>
              <a:rPr lang="fr-FR" sz="1000" dirty="0">
                <a:solidFill>
                  <a:schemeClr val="bg1"/>
                </a:solidFill>
              </a:rPr>
              <a:t>    </a:t>
            </a:r>
          </a:p>
          <a:p>
            <a:r>
              <a:rPr lang="fr-FR" sz="1000" dirty="0">
                <a:solidFill>
                  <a:schemeClr val="bg1"/>
                </a:solidFill>
              </a:rPr>
              <a:t>    def __</a:t>
            </a:r>
            <a:r>
              <a:rPr lang="fr-FR" sz="1000" dirty="0" err="1">
                <a:solidFill>
                  <a:schemeClr val="bg1"/>
                </a:solidFill>
              </a:rPr>
              <a:t>getitem</a:t>
            </a:r>
            <a:r>
              <a:rPr lang="fr-FR" sz="1000" dirty="0">
                <a:solidFill>
                  <a:schemeClr val="bg1"/>
                </a:solidFill>
              </a:rPr>
              <a:t>__(self, cle):</a:t>
            </a:r>
          </a:p>
          <a:p>
            <a:r>
              <a:rPr lang="fr-FR" sz="1000" dirty="0">
                <a:solidFill>
                  <a:schemeClr val="bg1"/>
                </a:solidFill>
              </a:rPr>
              <a:t>        """Renvoie la valeur correspondant à la clé si elle existe, lève</a:t>
            </a:r>
          </a:p>
          <a:p>
            <a:r>
              <a:rPr lang="fr-FR" sz="1000" dirty="0">
                <a:solidFill>
                  <a:schemeClr val="bg1"/>
                </a:solidFill>
              </a:rPr>
              <a:t>        une exception </a:t>
            </a:r>
            <a:r>
              <a:rPr lang="fr-FR" sz="1000" dirty="0" err="1">
                <a:solidFill>
                  <a:schemeClr val="bg1"/>
                </a:solidFill>
              </a:rPr>
              <a:t>KeyError</a:t>
            </a:r>
            <a:r>
              <a:rPr lang="fr-FR" sz="1000" dirty="0">
                <a:solidFill>
                  <a:schemeClr val="bg1"/>
                </a:solidFill>
              </a:rPr>
              <a:t> sinon"""</a:t>
            </a:r>
          </a:p>
          <a:p>
            <a:r>
              <a:rPr lang="fr-FR" sz="1000" dirty="0">
                <a:solidFill>
                  <a:schemeClr val="bg1"/>
                </a:solidFill>
              </a:rPr>
              <a:t>        </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return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a:t>
            </a:r>
            <a:r>
              <a:rPr lang="fr-FR" sz="1000" dirty="0" err="1">
                <a:solidFill>
                  <a:schemeClr val="bg1"/>
                </a:solidFill>
              </a:rPr>
              <a:t>setitem</a:t>
            </a:r>
            <a:r>
              <a:rPr lang="fr-FR" sz="1000" dirty="0">
                <a:solidFill>
                  <a:schemeClr val="bg1"/>
                </a:solidFill>
              </a:rPr>
              <a:t>__(self, cle, valeur):</a:t>
            </a:r>
          </a:p>
          <a:p>
            <a:r>
              <a:rPr lang="fr-FR" sz="1000" dirty="0">
                <a:solidFill>
                  <a:schemeClr val="bg1"/>
                </a:solidFill>
              </a:rPr>
              <a:t>        """Méthode spéciale appelée quand on cherche à modifier une clé</a:t>
            </a:r>
          </a:p>
          <a:p>
            <a:r>
              <a:rPr lang="fr-FR" sz="1000" dirty="0">
                <a:solidFill>
                  <a:schemeClr val="bg1"/>
                </a:solidFill>
              </a:rPr>
              <a:t>        présente dans le dictionnaire. Si la clé n'est pas présente, on l'ajoute</a:t>
            </a:r>
          </a:p>
          <a:p>
            <a:r>
              <a:rPr lang="fr-FR" sz="1000" dirty="0">
                <a:solidFill>
                  <a:schemeClr val="bg1"/>
                </a:solidFill>
              </a:rPr>
              <a:t>        à la fin du dictionnaire"""</a:t>
            </a:r>
          </a:p>
          <a:p>
            <a:r>
              <a:rPr lang="fr-FR" sz="1000" dirty="0">
                <a:solidFill>
                  <a:schemeClr val="bg1"/>
                </a:solidFill>
              </a:rPr>
              <a:t>        </a:t>
            </a:r>
          </a:p>
          <a:p>
            <a:r>
              <a:rPr lang="fr-FR" sz="1000" dirty="0">
                <a:solidFill>
                  <a:schemeClr val="bg1"/>
                </a:solidFill>
              </a:rPr>
              <a:t>        if cle in self._</a:t>
            </a:r>
            <a:r>
              <a:rPr lang="fr-FR" sz="1000" dirty="0" err="1">
                <a:solidFill>
                  <a:schemeClr val="bg1"/>
                </a:solidFill>
              </a:rPr>
              <a:t>cles</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a:t>
            </a:r>
            <a:r>
              <a:rPr lang="fr-FR" sz="1000" dirty="0" err="1">
                <a:solidFill>
                  <a:schemeClr val="bg1"/>
                </a:solidFill>
              </a:rPr>
              <a:t>self._valeurs</a:t>
            </a:r>
            <a:r>
              <a:rPr lang="fr-FR" sz="1000" dirty="0">
                <a:solidFill>
                  <a:schemeClr val="bg1"/>
                </a:solidFill>
              </a:rPr>
              <a:t>[indice] = valeur</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self._</a:t>
            </a:r>
            <a:r>
              <a:rPr lang="fr-FR" sz="1000" dirty="0" err="1">
                <a:solidFill>
                  <a:schemeClr val="bg1"/>
                </a:solidFill>
              </a:rPr>
              <a:t>cles.append</a:t>
            </a:r>
            <a:r>
              <a:rPr lang="fr-FR" sz="1000" dirty="0">
                <a:solidFill>
                  <a:schemeClr val="bg1"/>
                </a:solidFill>
              </a:rPr>
              <a:t>(cle)</a:t>
            </a:r>
          </a:p>
          <a:p>
            <a:r>
              <a:rPr lang="fr-FR" sz="1000" dirty="0">
                <a:solidFill>
                  <a:schemeClr val="bg1"/>
                </a:solidFill>
              </a:rPr>
              <a:t>            self._</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a:t>
            </a:r>
          </a:p>
          <a:p>
            <a:r>
              <a:rPr lang="fr-FR" sz="1000" dirty="0">
                <a:solidFill>
                  <a:schemeClr val="bg1"/>
                </a:solidFill>
              </a:rPr>
              <a:t>    def __</a:t>
            </a:r>
            <a:r>
              <a:rPr lang="fr-FR" sz="1000" dirty="0" err="1">
                <a:solidFill>
                  <a:schemeClr val="bg1"/>
                </a:solidFill>
              </a:rPr>
              <a:t>delitem</a:t>
            </a:r>
            <a:r>
              <a:rPr lang="fr-FR" sz="1000" dirty="0">
                <a:solidFill>
                  <a:schemeClr val="bg1"/>
                </a:solidFill>
              </a:rPr>
              <a:t>__(self, cle):</a:t>
            </a:r>
          </a:p>
          <a:p>
            <a:r>
              <a:rPr lang="fr-FR" sz="1000" dirty="0">
                <a:solidFill>
                  <a:schemeClr val="bg1"/>
                </a:solidFill>
              </a:rPr>
              <a:t>        """Méthode appelée quand on souhaite supprimer une clé"""</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del self._</a:t>
            </a:r>
            <a:r>
              <a:rPr lang="fr-FR" sz="1000" dirty="0" err="1">
                <a:solidFill>
                  <a:schemeClr val="bg1"/>
                </a:solidFill>
              </a:rPr>
              <a:t>cles</a:t>
            </a:r>
            <a:r>
              <a:rPr lang="fr-FR" sz="1000" dirty="0">
                <a:solidFill>
                  <a:schemeClr val="bg1"/>
                </a:solidFill>
              </a:rPr>
              <a:t>[indice]</a:t>
            </a:r>
          </a:p>
          <a:p>
            <a:r>
              <a:rPr lang="fr-FR" sz="1000" dirty="0">
                <a:solidFill>
                  <a:schemeClr val="bg1"/>
                </a:solidFill>
              </a:rPr>
              <a:t>            del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__iter__(self):</a:t>
            </a:r>
          </a:p>
          <a:p>
            <a:r>
              <a:rPr lang="fr-FR" sz="1000" dirty="0">
                <a:solidFill>
                  <a:schemeClr val="bg1"/>
                </a:solidFill>
              </a:rPr>
              <a:t>        """Méthode de parcours de l'objet. On renvoie l'itérateur des clés"""</a:t>
            </a:r>
          </a:p>
          <a:p>
            <a:r>
              <a:rPr lang="fr-FR" sz="1000" dirty="0">
                <a:solidFill>
                  <a:schemeClr val="bg1"/>
                </a:solidFill>
              </a:rPr>
              <a:t>        return iter(self._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add</a:t>
            </a:r>
            <a:r>
              <a:rPr lang="fr-FR" sz="1000" dirty="0">
                <a:solidFill>
                  <a:schemeClr val="bg1"/>
                </a:solidFill>
              </a:rPr>
              <a:t>__(self, </a:t>
            </a:r>
            <a:r>
              <a:rPr lang="fr-FR" sz="1000" dirty="0" err="1">
                <a:solidFill>
                  <a:schemeClr val="bg1"/>
                </a:solidFill>
              </a:rPr>
              <a:t>autre_objet</a:t>
            </a:r>
            <a:r>
              <a:rPr lang="fr-FR" sz="1000" dirty="0">
                <a:solidFill>
                  <a:schemeClr val="bg1"/>
                </a:solidFill>
              </a:rPr>
              <a:t>):</a:t>
            </a:r>
          </a:p>
          <a:p>
            <a:r>
              <a:rPr lang="fr-FR" sz="1000" dirty="0">
                <a:solidFill>
                  <a:schemeClr val="bg1"/>
                </a:solidFill>
              </a:rPr>
              <a:t>        """On renvoie un nouveau dictionnaire contenant les deux</a:t>
            </a:r>
          </a:p>
          <a:p>
            <a:r>
              <a:rPr lang="fr-FR" sz="1000" dirty="0">
                <a:solidFill>
                  <a:schemeClr val="bg1"/>
                </a:solidFill>
              </a:rPr>
              <a:t>        dictionnaires mis bout à bout (d'abord self puis </a:t>
            </a:r>
            <a:r>
              <a:rPr lang="fr-FR" sz="1000" dirty="0" err="1">
                <a:solidFill>
                  <a:schemeClr val="bg1"/>
                </a:solidFill>
              </a:rPr>
              <a:t>autre_objet</a:t>
            </a:r>
            <a:r>
              <a:rPr lang="fr-FR" sz="1000" dirty="0">
                <a:solidFill>
                  <a:schemeClr val="bg1"/>
                </a:solidFill>
              </a:rPr>
              <a:t>)"""</a:t>
            </a:r>
          </a:p>
          <a:p>
            <a:r>
              <a:rPr lang="fr-FR" sz="1000" dirty="0">
                <a:solidFill>
                  <a:schemeClr val="bg1"/>
                </a:solidFill>
              </a:rPr>
              <a:t>        </a:t>
            </a:r>
          </a:p>
          <a:p>
            <a:r>
              <a:rPr lang="fr-FR" sz="1000" dirty="0">
                <a:solidFill>
                  <a:schemeClr val="bg1"/>
                </a:solidFill>
              </a:rPr>
              <a:t>        if type(</a:t>
            </a:r>
            <a:r>
              <a:rPr lang="fr-FR" sz="1000" dirty="0" err="1">
                <a:solidFill>
                  <a:schemeClr val="bg1"/>
                </a:solidFill>
              </a:rPr>
              <a:t>autre_objet</a:t>
            </a:r>
            <a:r>
              <a:rPr lang="fr-FR" sz="1000" dirty="0">
                <a:solidFill>
                  <a:schemeClr val="bg1"/>
                </a:solidFill>
              </a:rPr>
              <a:t>) is type(self):</a:t>
            </a:r>
          </a:p>
          <a:p>
            <a:r>
              <a:rPr lang="fr-FR" sz="1000" dirty="0">
                <a:solidFill>
                  <a:schemeClr val="bg1"/>
                </a:solidFill>
              </a:rPr>
              <a:t>            raise TypeError( \</a:t>
            </a:r>
          </a:p>
          <a:p>
            <a:r>
              <a:rPr lang="fr-FR" sz="1000" dirty="0">
                <a:solidFill>
                  <a:schemeClr val="bg1"/>
                </a:solidFill>
              </a:rPr>
              <a:t>                "Impossible de concaténer {0} et {1}".format( \</a:t>
            </a:r>
          </a:p>
          <a:p>
            <a:r>
              <a:rPr lang="fr-FR" sz="1000" dirty="0">
                <a:solidFill>
                  <a:schemeClr val="bg1"/>
                </a:solidFill>
              </a:rPr>
              <a:t>                type(self), type(</a:t>
            </a:r>
            <a:r>
              <a:rPr lang="fr-FR" sz="1000" dirty="0" err="1">
                <a:solidFill>
                  <a:schemeClr val="bg1"/>
                </a:solidFill>
              </a:rPr>
              <a:t>autre_objet</a:t>
            </a:r>
            <a:r>
              <a:rPr lang="fr-FR" sz="1000" dirty="0">
                <a:solidFill>
                  <a:schemeClr val="bg1"/>
                </a:solidFill>
              </a:rPr>
              <a:t>)))</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nouveau = DictionnaireOrdonne()</a:t>
            </a:r>
          </a:p>
          <a:p>
            <a:r>
              <a:rPr lang="fr-FR" sz="1000" dirty="0">
                <a:solidFill>
                  <a:schemeClr val="bg1"/>
                </a:solidFill>
              </a:rPr>
              <a:t>          </a:t>
            </a:r>
          </a:p>
        </p:txBody>
      </p:sp>
    </p:spTree>
    <p:extLst>
      <p:ext uri="{BB962C8B-B14F-4D97-AF65-F5344CB8AC3E}">
        <p14:creationId xmlns:p14="http://schemas.microsoft.com/office/powerpoint/2010/main" val="225828585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343829"/>
            <a:ext cx="11830044" cy="5324535"/>
          </a:xfrm>
          <a:prstGeom prst="rect">
            <a:avLst/>
          </a:prstGeom>
          <a:solidFill>
            <a:schemeClr val="tx1"/>
          </a:solidFill>
        </p:spPr>
        <p:txBody>
          <a:bodyPr wrap="square" numCol="2" rtlCol="0">
            <a:spAutoFit/>
          </a:bodyPr>
          <a:lstStyle/>
          <a:p>
            <a:r>
              <a:rPr lang="fr-FR" sz="1000" dirty="0">
                <a:solidFill>
                  <a:schemeClr val="bg1"/>
                </a:solidFill>
              </a:rPr>
              <a:t>            </a:t>
            </a:r>
          </a:p>
          <a:p>
            <a:r>
              <a:rPr lang="fr-FR" sz="1000" dirty="0">
                <a:solidFill>
                  <a:schemeClr val="bg1"/>
                </a:solidFill>
              </a:rPr>
              <a:t>            # On commence par copier self dans le dictionnaire</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a:t>
            </a:r>
          </a:p>
          <a:p>
            <a:r>
              <a:rPr lang="fr-FR" sz="1000" dirty="0">
                <a:solidFill>
                  <a:schemeClr val="bg1"/>
                </a:solidFill>
              </a:rPr>
              <a:t>            # On copie ensuite </a:t>
            </a:r>
            <a:r>
              <a:rPr lang="fr-FR" sz="1000" dirty="0" err="1">
                <a:solidFill>
                  <a:schemeClr val="bg1"/>
                </a:solidFill>
              </a:rPr>
              <a:t>autre_objet</a:t>
            </a:r>
            <a:endParaRPr lang="fr-FR" sz="1000" dirty="0">
              <a:solidFill>
                <a:schemeClr val="bg1"/>
              </a:solidFill>
            </a:endParaRPr>
          </a:p>
          <a:p>
            <a:r>
              <a:rPr lang="fr-FR" sz="1000" dirty="0">
                <a:solidFill>
                  <a:schemeClr val="bg1"/>
                </a:solidFill>
              </a:rPr>
              <a:t>            for cle, valeur in </a:t>
            </a:r>
            <a:r>
              <a:rPr lang="fr-FR" sz="1000" dirty="0" err="1">
                <a:solidFill>
                  <a:schemeClr val="bg1"/>
                </a:solidFill>
              </a:rPr>
              <a:t>autre_objet.items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return nouveau</a:t>
            </a:r>
          </a:p>
          <a:p>
            <a:r>
              <a:rPr lang="fr-FR" sz="1000" dirty="0">
                <a:solidFill>
                  <a:schemeClr val="bg1"/>
                </a:solidFill>
              </a:rPr>
              <a:t>    </a:t>
            </a:r>
          </a:p>
          <a:p>
            <a:r>
              <a:rPr lang="fr-FR" sz="1000" dirty="0">
                <a:solidFill>
                  <a:schemeClr val="bg1"/>
                </a:solidFill>
              </a:rPr>
              <a:t>    def items(self):</a:t>
            </a:r>
          </a:p>
          <a:p>
            <a:r>
              <a:rPr lang="fr-FR" sz="1000" dirty="0">
                <a:solidFill>
                  <a:schemeClr val="bg1"/>
                </a:solidFill>
              </a:rPr>
              <a:t>        """Renvoie un générateur contenant les couples (cle, valeur)"""</a:t>
            </a:r>
          </a:p>
          <a:p>
            <a:r>
              <a:rPr lang="fr-FR" sz="1000" dirty="0">
                <a:solidFill>
                  <a:schemeClr val="bg1"/>
                </a:solidFill>
              </a:rPr>
              <a:t>        for i, cle in enumerate(self._</a:t>
            </a:r>
            <a:r>
              <a:rPr lang="fr-FR" sz="1000" dirty="0" err="1">
                <a:solidFill>
                  <a:schemeClr val="bg1"/>
                </a:solidFill>
              </a:rPr>
              <a:t>cles</a:t>
            </a:r>
            <a:r>
              <a:rPr lang="fr-FR" sz="1000" dirty="0">
                <a:solidFill>
                  <a:schemeClr val="bg1"/>
                </a:solidFill>
              </a:rPr>
              <a:t>):</a:t>
            </a:r>
          </a:p>
          <a:p>
            <a:r>
              <a:rPr lang="fr-FR" sz="1000" dirty="0">
                <a:solidFill>
                  <a:schemeClr val="bg1"/>
                </a:solidFill>
              </a:rPr>
              <a:t>            valeur = </a:t>
            </a:r>
            <a:r>
              <a:rPr lang="fr-FR" sz="1000" dirty="0" err="1">
                <a:solidFill>
                  <a:schemeClr val="bg1"/>
                </a:solidFill>
              </a:rPr>
              <a:t>self._valeurs</a:t>
            </a:r>
            <a:r>
              <a:rPr lang="fr-FR" sz="1000" dirty="0">
                <a:solidFill>
                  <a:schemeClr val="bg1"/>
                </a:solidFill>
              </a:rPr>
              <a:t>[i]</a:t>
            </a:r>
          </a:p>
          <a:p>
            <a:r>
              <a:rPr lang="fr-FR" sz="1000" dirty="0">
                <a:solidFill>
                  <a:schemeClr val="bg1"/>
                </a:solidFill>
              </a:rPr>
              <a:t>            yield (cle, valeur)</a:t>
            </a:r>
          </a:p>
          <a:p>
            <a:r>
              <a:rPr lang="fr-FR" sz="1000" dirty="0">
                <a:solidFill>
                  <a:schemeClr val="bg1"/>
                </a:solidFill>
              </a:rPr>
              <a:t>    </a:t>
            </a:r>
          </a:p>
          <a:p>
            <a:r>
              <a:rPr lang="fr-FR" sz="1000" dirty="0">
                <a:solidFill>
                  <a:schemeClr val="bg1"/>
                </a:solidFill>
              </a:rPr>
              <a:t>    def keys(self):</a:t>
            </a:r>
          </a:p>
          <a:p>
            <a:r>
              <a:rPr lang="fr-FR" sz="1000" dirty="0">
                <a:solidFill>
                  <a:schemeClr val="bg1"/>
                </a:solidFill>
              </a:rPr>
              <a:t>        """Cette méthode renvoie la liste des clés"""</a:t>
            </a:r>
          </a:p>
          <a:p>
            <a:r>
              <a:rPr lang="fr-FR" sz="1000" dirty="0">
                <a:solidFill>
                  <a:schemeClr val="bg1"/>
                </a:solidFill>
              </a:rPr>
              <a:t>        return list(self._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values(self):</a:t>
            </a:r>
          </a:p>
          <a:p>
            <a:r>
              <a:rPr lang="fr-FR" sz="1000" dirty="0">
                <a:solidFill>
                  <a:schemeClr val="bg1"/>
                </a:solidFill>
              </a:rPr>
              <a:t>        """Cette méthode renvoie la liste des valeurs"""</a:t>
            </a:r>
          </a:p>
          <a:p>
            <a:r>
              <a:rPr lang="fr-FR" sz="1000" dirty="0">
                <a:solidFill>
                  <a:schemeClr val="bg1"/>
                </a:solidFill>
              </a:rPr>
              <a:t>        return list(</a:t>
            </a:r>
            <a:r>
              <a:rPr lang="fr-FR" sz="1000" dirty="0" err="1">
                <a:solidFill>
                  <a:schemeClr val="bg1"/>
                </a:solidFill>
              </a:rPr>
              <a:t>self._valeurs</a:t>
            </a:r>
            <a:r>
              <a:rPr lang="fr-FR" sz="1000" dirty="0">
                <a:solidFill>
                  <a:schemeClr val="bg1"/>
                </a:solidFill>
              </a:rPr>
              <a:t>)</a:t>
            </a:r>
          </a:p>
          <a:p>
            <a:r>
              <a:rPr lang="fr-FR" sz="1000" dirty="0">
                <a:solidFill>
                  <a:schemeClr val="bg1"/>
                </a:solidFill>
              </a:rPr>
              <a:t>    </a:t>
            </a:r>
          </a:p>
          <a:p>
            <a:r>
              <a:rPr lang="fr-FR" sz="1000" dirty="0">
                <a:solidFill>
                  <a:schemeClr val="bg1"/>
                </a:solidFill>
              </a:rPr>
              <a:t>    def reverse(self):</a:t>
            </a:r>
          </a:p>
          <a:p>
            <a:r>
              <a:rPr lang="fr-FR" sz="1000" dirty="0">
                <a:solidFill>
                  <a:schemeClr val="bg1"/>
                </a:solidFill>
              </a:rPr>
              <a:t>        """Inversion du dictionnaire"""</a:t>
            </a:r>
          </a:p>
          <a:p>
            <a:r>
              <a:rPr lang="fr-FR" sz="1000" dirty="0">
                <a:solidFill>
                  <a:schemeClr val="bg1"/>
                </a:solidFill>
              </a:rPr>
              <a:t>        # On crée deux listes vides qui contiendront le nouvel ordre des clés</a:t>
            </a:r>
          </a:p>
          <a:p>
            <a:r>
              <a:rPr lang="fr-FR" sz="1000" dirty="0">
                <a:solidFill>
                  <a:schemeClr val="bg1"/>
                </a:solidFill>
              </a:rPr>
              <a:t>        # et valeurs</a:t>
            </a:r>
          </a:p>
          <a:p>
            <a:r>
              <a:rPr lang="fr-FR" sz="1000" dirty="0">
                <a:solidFill>
                  <a:schemeClr val="bg1"/>
                </a:solidFill>
              </a:rPr>
              <a:t>        </a:t>
            </a:r>
            <a:r>
              <a:rPr lang="fr-FR" sz="1000" dirty="0" err="1">
                <a:solidFill>
                  <a:schemeClr val="bg1"/>
                </a:solidFill>
              </a:rPr>
              <a:t>cles</a:t>
            </a:r>
            <a:r>
              <a:rPr lang="fr-FR" sz="1000" dirty="0">
                <a:solidFill>
                  <a:schemeClr val="bg1"/>
                </a:solidFill>
              </a:rPr>
              <a:t> = []</a:t>
            </a:r>
          </a:p>
          <a:p>
            <a:r>
              <a:rPr lang="fr-FR" sz="1000" dirty="0">
                <a:solidFill>
                  <a:schemeClr val="bg1"/>
                </a:solidFill>
              </a:rPr>
              <a:t>        valeurs = []</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 On ajoute les clés et valeurs au début de la liste</a:t>
            </a:r>
          </a:p>
          <a:p>
            <a:r>
              <a:rPr lang="fr-FR" sz="1000" dirty="0">
                <a:solidFill>
                  <a:schemeClr val="bg1"/>
                </a:solidFill>
              </a:rPr>
              <a:t>            </a:t>
            </a:r>
            <a:r>
              <a:rPr lang="fr-FR" sz="1000" dirty="0" err="1">
                <a:solidFill>
                  <a:schemeClr val="bg1"/>
                </a:solidFill>
              </a:rPr>
              <a:t>cles.insert</a:t>
            </a:r>
            <a:r>
              <a:rPr lang="fr-FR" sz="1000" dirty="0">
                <a:solidFill>
                  <a:schemeClr val="bg1"/>
                </a:solidFill>
              </a:rPr>
              <a:t>(0, cle)</a:t>
            </a:r>
          </a:p>
          <a:p>
            <a:r>
              <a:rPr lang="fr-FR" sz="1000" dirty="0">
                <a:solidFill>
                  <a:schemeClr val="bg1"/>
                </a:solidFill>
              </a:rPr>
              <a:t>            </a:t>
            </a:r>
            <a:r>
              <a:rPr lang="fr-FR" sz="1000" dirty="0" err="1">
                <a:solidFill>
                  <a:schemeClr val="bg1"/>
                </a:solidFill>
              </a:rPr>
              <a:t>valeurs.insert</a:t>
            </a:r>
            <a:r>
              <a:rPr lang="fr-FR" sz="1000" dirty="0">
                <a:solidFill>
                  <a:schemeClr val="bg1"/>
                </a:solidFill>
              </a:rPr>
              <a:t>(0, valeur)</a:t>
            </a:r>
          </a:p>
          <a:p>
            <a:r>
              <a:rPr lang="fr-FR" sz="1000" dirty="0">
                <a:solidFill>
                  <a:schemeClr val="bg1"/>
                </a:solidFill>
              </a:rPr>
              <a:t> # On met ensuite à jour nos listes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a:p>
            <a:r>
              <a:rPr lang="fr-FR" sz="1000" dirty="0">
                <a:solidFill>
                  <a:schemeClr val="bg1"/>
                </a:solidFill>
              </a:rPr>
              <a:t>    </a:t>
            </a:r>
          </a:p>
          <a:p>
            <a:r>
              <a:rPr lang="fr-FR" sz="1000" dirty="0">
                <a:solidFill>
                  <a:schemeClr val="bg1"/>
                </a:solidFill>
              </a:rPr>
              <a:t>    def sort(self):</a:t>
            </a:r>
          </a:p>
          <a:p>
            <a:r>
              <a:rPr lang="fr-FR" sz="1000" dirty="0">
                <a:solidFill>
                  <a:schemeClr val="bg1"/>
                </a:solidFill>
              </a:rPr>
              <a:t>        """Méthode permettant de trier le dictionnaire en fonction de ses clés"""</a:t>
            </a:r>
          </a:p>
          <a:p>
            <a:r>
              <a:rPr lang="fr-FR" sz="1000" dirty="0">
                <a:solidFill>
                  <a:schemeClr val="bg1"/>
                </a:solidFill>
              </a:rPr>
              <a:t>        # On trie les clés</a:t>
            </a:r>
          </a:p>
          <a:p>
            <a:r>
              <a:rPr lang="fr-FR" sz="1000" dirty="0">
                <a:solidFill>
                  <a:schemeClr val="bg1"/>
                </a:solidFill>
              </a:rPr>
              <a:t>        </a:t>
            </a:r>
            <a:r>
              <a:rPr lang="fr-FR" sz="1000" dirty="0" err="1">
                <a:solidFill>
                  <a:schemeClr val="bg1"/>
                </a:solidFill>
              </a:rPr>
              <a:t>cles_triees</a:t>
            </a:r>
            <a:r>
              <a:rPr lang="fr-FR" sz="1000" dirty="0">
                <a:solidFill>
                  <a:schemeClr val="bg1"/>
                </a:solidFill>
              </a:rPr>
              <a:t> = sorted(self._</a:t>
            </a:r>
            <a:r>
              <a:rPr lang="fr-FR" sz="1000" dirty="0" err="1">
                <a:solidFill>
                  <a:schemeClr val="bg1"/>
                </a:solidFill>
              </a:rPr>
              <a:t>cles</a:t>
            </a:r>
            <a:r>
              <a:rPr lang="fr-FR" sz="1000" dirty="0">
                <a:solidFill>
                  <a:schemeClr val="bg1"/>
                </a:solidFill>
              </a:rPr>
              <a:t>)</a:t>
            </a:r>
          </a:p>
          <a:p>
            <a:r>
              <a:rPr lang="fr-FR" sz="1000" dirty="0">
                <a:solidFill>
                  <a:schemeClr val="bg1"/>
                </a:solidFill>
              </a:rPr>
              <a:t>        # On crée une liste de valeurs, encore vide</a:t>
            </a:r>
          </a:p>
          <a:p>
            <a:r>
              <a:rPr lang="fr-FR" sz="1000" dirty="0">
                <a:solidFill>
                  <a:schemeClr val="bg1"/>
                </a:solidFill>
              </a:rPr>
              <a:t>        valeurs = []</a:t>
            </a:r>
          </a:p>
          <a:p>
            <a:r>
              <a:rPr lang="fr-FR" sz="1000" dirty="0">
                <a:solidFill>
                  <a:schemeClr val="bg1"/>
                </a:solidFill>
              </a:rPr>
              <a:t>        # On parcourt ensuite la liste des clés triées</a:t>
            </a:r>
          </a:p>
          <a:p>
            <a:r>
              <a:rPr lang="fr-FR" sz="1000" dirty="0">
                <a:solidFill>
                  <a:schemeClr val="bg1"/>
                </a:solidFill>
              </a:rPr>
              <a:t>        for cle in </a:t>
            </a:r>
            <a:r>
              <a:rPr lang="fr-FR" sz="1000" dirty="0" err="1">
                <a:solidFill>
                  <a:schemeClr val="bg1"/>
                </a:solidFill>
              </a:rPr>
              <a:t>cles_triees</a:t>
            </a:r>
            <a:r>
              <a:rPr lang="fr-FR" sz="1000" dirty="0">
                <a:solidFill>
                  <a:schemeClr val="bg1"/>
                </a:solidFill>
              </a:rPr>
              <a:t>:</a:t>
            </a:r>
          </a:p>
          <a:p>
            <a:r>
              <a:rPr lang="fr-FR" sz="1000" dirty="0">
                <a:solidFill>
                  <a:schemeClr val="bg1"/>
                </a:solidFill>
              </a:rPr>
              <a:t>            valeur = self[cle]</a:t>
            </a:r>
          </a:p>
          <a:p>
            <a:r>
              <a:rPr lang="fr-FR" sz="1000" dirty="0">
                <a:solidFill>
                  <a:schemeClr val="bg1"/>
                </a:solidFill>
              </a:rPr>
              <a:t>            </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 Enfin, on met à jour notre liste de clés et de valeurs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cles_triees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p:txBody>
      </p:sp>
    </p:spTree>
    <p:extLst>
      <p:ext uri="{BB962C8B-B14F-4D97-AF65-F5344CB8AC3E}">
        <p14:creationId xmlns:p14="http://schemas.microsoft.com/office/powerpoint/2010/main" val="2233306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07996"/>
          </a:xfrm>
          <a:prstGeom prst="rect">
            <a:avLst/>
          </a:prstGeom>
          <a:noFill/>
        </p:spPr>
        <p:txBody>
          <a:bodyPr wrap="square" rtlCol="0">
            <a:spAutoFit/>
          </a:bodyPr>
          <a:lstStyle/>
          <a:p>
            <a:r>
              <a:rPr lang="fr-FR" sz="11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100" dirty="0"/>
          </a:p>
          <a:p>
            <a:r>
              <a:rPr lang="fr-FR" sz="11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err="1">
                <a:solidFill>
                  <a:schemeClr val="bg1"/>
                </a:solidFill>
              </a:rPr>
              <a:t>else</a:t>
            </a:r>
            <a:r>
              <a:rPr lang="fr-FR" sz="1600" dirty="0">
                <a:solidFill>
                  <a:schemeClr val="bg1"/>
                </a:solidFill>
              </a:rPr>
              <a:t>:</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5678478"/>
          </a:xfrm>
          <a:prstGeom prst="rect">
            <a:avLst/>
          </a:prstGeom>
          <a:noFill/>
        </p:spPr>
        <p:txBody>
          <a:bodyPr wrap="square" rtlCol="0">
            <a:spAutoFit/>
          </a:bodyPr>
          <a:lstStyle/>
          <a:p>
            <a:r>
              <a:rPr lang="fr-FR" sz="11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100" dirty="0"/>
          </a:p>
          <a:p>
            <a:r>
              <a:rPr lang="fr-FR" sz="11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100" dirty="0"/>
              <a:t>Qu'est-ce que c'est ?</a:t>
            </a:r>
          </a:p>
          <a:p>
            <a:endParaRPr lang="fr-FR" sz="1100" dirty="0"/>
          </a:p>
          <a:p>
            <a:r>
              <a:rPr lang="fr-FR" sz="11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100" dirty="0"/>
          </a:p>
          <a:p>
            <a:r>
              <a:rPr lang="fr-FR" sz="1100" dirty="0"/>
              <a:t>Mais quel est l'intérêt ? Si on veut juste qu'une fonction fasse quelque chose de différent, il suffit de la modifier, non ? Pourquoi s'encombrer la tête avec une nouvelle fonctionnalité plus complexe ?</a:t>
            </a:r>
          </a:p>
          <a:p>
            <a:endParaRPr lang="fr-FR" sz="1100" dirty="0"/>
          </a:p>
          <a:p>
            <a:r>
              <a:rPr lang="fr-FR" sz="1100" dirty="0"/>
              <a:t>Il peut y avoir de nombreux cas dans lesquels les décorateurs sont un choix intéressant. Pour comprendre l'idée, je vais prendre un unique exemple.</a:t>
            </a:r>
          </a:p>
          <a:p>
            <a:endParaRPr lang="fr-FR" sz="1100" dirty="0"/>
          </a:p>
          <a:p>
            <a:r>
              <a:rPr lang="fr-FR" sz="1100" dirty="0"/>
              <a:t>On souhaite tester les performances de certaines de nos fonctions, en l'occurrence, calculer combien de temps elles mettent pour s'exécuter.</a:t>
            </a:r>
          </a:p>
          <a:p>
            <a:endParaRPr lang="fr-FR" sz="1100" dirty="0"/>
          </a:p>
          <a:p>
            <a:r>
              <a:rPr lang="fr-FR" sz="1100" dirty="0"/>
              <a:t>Une possibilité, effectivement, consiste à modifier chacune des fonctions devant intégrer ce test. Mais ce n'est pas très élégant, ni très pratique, ni très sûr… bref ce n'est pas la meilleure solution.</a:t>
            </a:r>
          </a:p>
          <a:p>
            <a:endParaRPr lang="fr-FR" sz="1100" dirty="0"/>
          </a:p>
          <a:p>
            <a:r>
              <a:rPr lang="fr-FR" sz="1100" dirty="0"/>
              <a:t>Une autre possibilité consiste à utiliser un décorateur. Ce décorateur se chargera d'exécuter notre fonction en calculant le temps qu'elle met et pourra, par exemple, afficher une alerte si cette durée est trop élevée.</a:t>
            </a:r>
          </a:p>
          <a:p>
            <a:endParaRPr lang="fr-FR" sz="1100" dirty="0"/>
          </a:p>
          <a:p>
            <a:r>
              <a:rPr lang="fr-FR" sz="1100" dirty="0"/>
              <a:t>Pour indiquer qu'une fonction doit intégrer ce test, il suffira d'ajouter une simple ligne avant sa définition. C'est bien plus simple, clair et adapté à la situation.</a:t>
            </a:r>
          </a:p>
          <a:p>
            <a:endParaRPr lang="fr-FR" sz="1100" dirty="0"/>
          </a:p>
          <a:p>
            <a:r>
              <a:rPr lang="fr-FR" sz="1100" dirty="0"/>
              <a:t>Et ce n'est qu'un exemple d'application.</a:t>
            </a:r>
          </a:p>
          <a:p>
            <a:endParaRPr lang="fr-FR" sz="1100" dirty="0"/>
          </a:p>
          <a:p>
            <a:r>
              <a:rPr lang="fr-FR" sz="11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100" dirty="0"/>
          </a:p>
          <a:p>
            <a:r>
              <a:rPr lang="fr-FR" sz="11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446550"/>
          </a:xfrm>
          <a:prstGeom prst="rect">
            <a:avLst/>
          </a:prstGeom>
          <a:noFill/>
        </p:spPr>
        <p:txBody>
          <a:bodyPr wrap="square" rtlCol="0">
            <a:spAutoFit/>
          </a:bodyPr>
          <a:lstStyle/>
          <a:p>
            <a:r>
              <a:rPr lang="fr-FR" sz="11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100" dirty="0"/>
              <a:t>Format le plus simple</a:t>
            </a:r>
          </a:p>
          <a:p>
            <a:endParaRPr lang="fr-FR" sz="1100" dirty="0"/>
          </a:p>
          <a:p>
            <a:r>
              <a:rPr lang="fr-FR" sz="1100" dirty="0"/>
              <a:t>Comme je l'ai dit, les décorateurs sont des fonctions « classiques » de Python, dans leur définition. Ils ont une petite subtilité en ce qu'ils prennent en paramètre une fonction et renvoient une fonction.</a:t>
            </a:r>
          </a:p>
          <a:p>
            <a:endParaRPr lang="fr-FR" sz="1100" dirty="0"/>
          </a:p>
          <a:p>
            <a:r>
              <a:rPr lang="fr-FR" sz="11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313325"/>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2759600"/>
            <a:ext cx="11458570" cy="600164"/>
          </a:xfrm>
          <a:prstGeom prst="rect">
            <a:avLst/>
          </a:prstGeom>
          <a:noFill/>
        </p:spPr>
        <p:txBody>
          <a:bodyPr wrap="square" rtlCol="0">
            <a:spAutoFit/>
          </a:bodyPr>
          <a:lstStyle/>
          <a:p>
            <a:r>
              <a:rPr lang="fr-FR" sz="1100" dirty="0"/>
              <a:t>Le décorateur s'exécute au moment de la définition de fonction et non lors de l'appel. Ceci est important. Il prend en paramètre, comme je l'ai dit, une fonction (celle qu'il modifie) et renvoie une fonction (qui peut être la même).</a:t>
            </a:r>
          </a:p>
          <a:p>
            <a:r>
              <a:rPr lang="fr-FR" sz="11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375152"/>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5876925"/>
            <a:ext cx="11106144" cy="261610"/>
          </a:xfrm>
          <a:prstGeom prst="rect">
            <a:avLst/>
          </a:prstGeom>
          <a:noFill/>
        </p:spPr>
        <p:txBody>
          <a:bodyPr wrap="square" rtlCol="0">
            <a:spAutoFit/>
          </a:bodyPr>
          <a:lstStyle/>
          <a:p>
            <a:r>
              <a:rPr lang="fr-FR" sz="1100" dirty="0"/>
              <a:t>Euh… qu'est-ce qu'on a fait là ?</a:t>
            </a:r>
          </a:p>
        </p:txBody>
      </p:sp>
    </p:spTree>
    <p:extLst>
      <p:ext uri="{BB962C8B-B14F-4D97-AF65-F5344CB8AC3E}">
        <p14:creationId xmlns:p14="http://schemas.microsoft.com/office/powerpoint/2010/main" val="138684998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800767"/>
          </a:xfrm>
          <a:prstGeom prst="rect">
            <a:avLst/>
          </a:prstGeom>
          <a:noFill/>
        </p:spPr>
        <p:txBody>
          <a:bodyPr wrap="square" rtlCol="0">
            <a:spAutoFit/>
          </a:bodyPr>
          <a:lstStyle/>
          <a:p>
            <a:r>
              <a:rPr lang="fr-FR" sz="1100" dirty="0"/>
              <a:t> D'abord, on crée le décorateur. Il prend en paramètre, comme je vous l'ai dit, la fonction qu'il modifie. Dans notre exemple, il se contente d'afficher cette fonction puis de la renvoyer.</a:t>
            </a:r>
          </a:p>
          <a:p>
            <a:endParaRPr lang="fr-FR" sz="1100" dirty="0"/>
          </a:p>
          <a:p>
            <a:r>
              <a:rPr lang="fr-FR" sz="1100" dirty="0"/>
              <a:t>    On crée ensuite la </a:t>
            </a:r>
            <a:r>
              <a:rPr lang="fr-FR" sz="1100" dirty="0" err="1"/>
              <a:t>fonctionsalut</a:t>
            </a:r>
            <a:r>
              <a:rPr lang="fr-FR" sz="1100" dirty="0"/>
              <a:t>. Comme vous le voyez, on indique avant la définition la </a:t>
            </a:r>
            <a:r>
              <a:rPr lang="fr-FR" sz="1100" dirty="0" err="1"/>
              <a:t>ligne@mon_decorateur</a:t>
            </a:r>
            <a:r>
              <a:rPr lang="fr-FR" sz="1100" dirty="0"/>
              <a:t>, qui précise à Python que cette fonction doit être modifiée par notre décorateur. Notre fonction est très utile : elle affiche « Salut ! » et c'est tout.</a:t>
            </a:r>
          </a:p>
          <a:p>
            <a:endParaRPr lang="fr-FR" sz="1100" dirty="0"/>
          </a:p>
          <a:p>
            <a:r>
              <a:rPr lang="fr-FR" sz="1100" dirty="0"/>
              <a:t>    À la fin de la définition de notre fonction, on peut voir que le décorateur est appelé. Si vous regardez plus attentivement la ligne affichée, vous vous rendez compte qu'il est appelé avec, en paramètre, la </a:t>
            </a:r>
            <a:r>
              <a:rPr lang="fr-FR" sz="1100" dirty="0" err="1"/>
              <a:t>fonctionsalutque</a:t>
            </a:r>
            <a:r>
              <a:rPr lang="fr-FR" sz="1100" dirty="0"/>
              <a:t> nous venons de définir.</a:t>
            </a:r>
          </a:p>
          <a:p>
            <a:endParaRPr lang="fr-FR" sz="1100" dirty="0"/>
          </a:p>
          <a:p>
            <a:r>
              <a:rPr lang="fr-FR" sz="11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100" dirty="0"/>
          </a:p>
          <a:p>
            <a:r>
              <a:rPr lang="fr-FR" sz="11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100" dirty="0"/>
          </a:p>
          <a:p>
            <a:r>
              <a:rPr lang="fr-FR" sz="11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3848517"/>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4762917"/>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324261"/>
          </a:xfrm>
          <a:prstGeom prst="rect">
            <a:avLst/>
          </a:prstGeom>
          <a:noFill/>
        </p:spPr>
        <p:txBody>
          <a:bodyPr wrap="square" rtlCol="0">
            <a:spAutoFit/>
          </a:bodyPr>
          <a:lstStyle/>
          <a:p>
            <a:r>
              <a:rPr lang="fr-FR" sz="1100" dirty="0"/>
              <a:t> Relisez bien ces deux codes, ils font la même chose. Le second est là pour que vous compreniez ce que fait Python quand il manipule des fonctions modifiées par un (ou plusieurs) décorateur(s).</a:t>
            </a:r>
          </a:p>
          <a:p>
            <a:endParaRPr lang="fr-FR" sz="1100" dirty="0"/>
          </a:p>
          <a:p>
            <a:r>
              <a:rPr lang="fr-FR" sz="11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100" b="1" dirty="0"/>
          </a:p>
          <a:p>
            <a:r>
              <a:rPr lang="fr-FR" sz="1100" b="1" dirty="0"/>
              <a:t>Modifier le comportement de notre fonction</a:t>
            </a:r>
          </a:p>
          <a:p>
            <a:endParaRPr lang="fr-FR" sz="1100" dirty="0"/>
          </a:p>
          <a:p>
            <a:r>
              <a:rPr lang="fr-FR" sz="11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100" dirty="0"/>
          </a:p>
          <a:p>
            <a:r>
              <a:rPr lang="fr-FR" sz="1100" dirty="0"/>
              <a:t>Comment faire pour modifier le comportement de notre fonction ?</a:t>
            </a:r>
          </a:p>
          <a:p>
            <a:endParaRPr lang="fr-FR" sz="1100" dirty="0"/>
          </a:p>
          <a:p>
            <a:r>
              <a:rPr lang="fr-FR" sz="11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100" dirty="0"/>
          </a:p>
          <a:p>
            <a:r>
              <a:rPr lang="fr-FR" sz="1100" dirty="0"/>
              <a:t>Mais alors… il faut définir encore une fonction ?</a:t>
            </a:r>
          </a:p>
          <a:p>
            <a:endParaRPr lang="fr-FR" sz="1100" dirty="0"/>
          </a:p>
          <a:p>
            <a:r>
              <a:rPr lang="fr-FR" sz="11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100" dirty="0"/>
          </a:p>
          <a:p>
            <a:r>
              <a:rPr lang="fr-FR" sz="1100" dirty="0"/>
              <a:t>Je suis perdu. Comment cela marche-t-il, concrètement ?</a:t>
            </a:r>
          </a:p>
          <a:p>
            <a:endParaRPr lang="fr-FR" sz="1100" dirty="0"/>
          </a:p>
          <a:p>
            <a:r>
              <a:rPr lang="fr-FR" sz="11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61610"/>
          </a:xfrm>
          <a:prstGeom prst="rect">
            <a:avLst/>
          </a:prstGeom>
          <a:noFill/>
        </p:spPr>
        <p:txBody>
          <a:bodyPr wrap="square" rtlCol="0">
            <a:spAutoFit/>
          </a:bodyPr>
          <a:lstStyle/>
          <a:p>
            <a:r>
              <a:rPr lang="fr-FR" sz="11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2800767"/>
          </a:xfrm>
          <a:prstGeom prst="rect">
            <a:avLst/>
          </a:prstGeom>
          <a:noFill/>
        </p:spPr>
        <p:txBody>
          <a:bodyPr wrap="square" rtlCol="0">
            <a:spAutoFit/>
          </a:bodyPr>
          <a:lstStyle/>
          <a:p>
            <a:r>
              <a:rPr lang="fr-FR" sz="1100" dirty="0"/>
              <a:t>Pour comprendre, revenons sur le code de notre décorateur :</a:t>
            </a:r>
          </a:p>
          <a:p>
            <a:endParaRPr lang="fr-FR" sz="1100" dirty="0"/>
          </a:p>
          <a:p>
            <a:r>
              <a:rPr lang="fr-FR" sz="1100" dirty="0"/>
              <a:t>    Comme toujours, il prend en paramètre une fonction. Cette fonction, quand on place l'appel au décorateur au-dessus de def salut, c’est salut (la fonction définie à l'origine).</a:t>
            </a:r>
          </a:p>
          <a:p>
            <a:endParaRPr lang="fr-FR" sz="1100" dirty="0"/>
          </a:p>
          <a:p>
            <a:r>
              <a:rPr lang="fr-FR" sz="11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100" dirty="0"/>
          </a:p>
          <a:p>
            <a:r>
              <a:rPr lang="fr-FR" sz="1100" dirty="0"/>
              <a:t>    De retour dans notre décorateur, on indique qu'il faut renvoyer fonction_modifiee.</a:t>
            </a:r>
          </a:p>
          <a:p>
            <a:endParaRPr lang="fr-FR" sz="1100" dirty="0"/>
          </a:p>
          <a:p>
            <a:r>
              <a:rPr lang="fr-FR" sz="11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100" dirty="0"/>
          </a:p>
          <a:p>
            <a:r>
              <a:rPr lang="fr-FR" sz="1100" dirty="0"/>
              <a:t>Vous le voyez bien, d'ailleurs : quand on cherche à afficher salut dans l'interpréteur, on obtient fonction_modifiee.</a:t>
            </a:r>
          </a:p>
          <a:p>
            <a:endParaRPr lang="fr-FR" sz="1100" dirty="0"/>
          </a:p>
          <a:p>
            <a:r>
              <a:rPr lang="fr-FR" sz="11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3936847"/>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610532"/>
            <a:ext cx="10534644" cy="261610"/>
          </a:xfrm>
          <a:prstGeom prst="rect">
            <a:avLst/>
          </a:prstGeom>
          <a:noFill/>
        </p:spPr>
        <p:txBody>
          <a:bodyPr wrap="square" rtlCol="0">
            <a:spAutoFit/>
          </a:bodyPr>
          <a:lstStyle/>
          <a:p>
            <a:r>
              <a:rPr lang="fr-FR" sz="11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095629"/>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446550"/>
          </a:xfrm>
          <a:prstGeom prst="rect">
            <a:avLst/>
          </a:prstGeom>
          <a:noFill/>
        </p:spPr>
        <p:txBody>
          <a:bodyPr wrap="square" rtlCol="0">
            <a:spAutoFit/>
          </a:bodyPr>
          <a:lstStyle/>
          <a:p>
            <a:r>
              <a:rPr lang="fr-FR" sz="1100" dirty="0"/>
              <a:t>Ce n'est peut-être pas plus clair. Prenez le temps de lire et de bien comprendre l'exemple. Ce n'est pas simple, la logique est bel et bien là mais il faut passer un certain temps à tester avant de bien intégrer cette notion.</a:t>
            </a:r>
          </a:p>
          <a:p>
            <a:endParaRPr lang="fr-FR" sz="1100" dirty="0"/>
          </a:p>
          <a:p>
            <a:r>
              <a:rPr lang="fr-FR" sz="1100" dirty="0"/>
              <a:t>Pour résumer, notre décorateur renvoie une fonction de substitution. Quand on </a:t>
            </a:r>
            <a:r>
              <a:rPr lang="fr-FR" sz="1100" dirty="0" err="1"/>
              <a:t>appellesalut</a:t>
            </a:r>
            <a:r>
              <a:rPr lang="fr-FR" sz="1100" dirty="0"/>
              <a:t>, on appelle en fait notre fonction modifiée qui appelle </a:t>
            </a:r>
            <a:r>
              <a:rPr lang="fr-FR" sz="1100" dirty="0" err="1"/>
              <a:t>égalementsalutaprès</a:t>
            </a:r>
            <a:r>
              <a:rPr lang="fr-FR" sz="1100" dirty="0"/>
              <a:t> avoir affiché un petit message d'avertissement.</a:t>
            </a:r>
          </a:p>
          <a:p>
            <a:endParaRPr lang="fr-FR" sz="1100" dirty="0"/>
          </a:p>
          <a:p>
            <a:r>
              <a:rPr lang="fr-FR" sz="11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446550"/>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b="1" dirty="0"/>
              <a:t>Un décorateur avec des paramètres</a:t>
            </a:r>
          </a:p>
          <a:p>
            <a:endParaRPr lang="fr-FR" sz="1100" dirty="0"/>
          </a:p>
          <a:p>
            <a:r>
              <a:rPr lang="fr-FR" sz="11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100" dirty="0"/>
          </a:p>
          <a:p>
            <a:r>
              <a:rPr lang="fr-FR" sz="11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547662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277273"/>
          </a:xfrm>
          <a:prstGeom prst="rect">
            <a:avLst/>
          </a:prstGeom>
          <a:noFill/>
        </p:spPr>
        <p:txBody>
          <a:bodyPr wrap="square" rtlCol="0">
            <a:spAutoFit/>
          </a:bodyPr>
          <a:lstStyle/>
          <a:p>
            <a:r>
              <a:rPr lang="fr-FR" sz="11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100" dirty="0"/>
          </a:p>
          <a:p>
            <a:r>
              <a:rPr lang="fr-FR" sz="1100" dirty="0"/>
              <a:t>Encore et toujours perdu. Pourquoi est-ce si compliqué de passer des paramètres à notre décorateur ?</a:t>
            </a:r>
          </a:p>
          <a:p>
            <a:endParaRPr lang="fr-FR" sz="1100" dirty="0"/>
          </a:p>
          <a:p>
            <a:r>
              <a:rPr lang="fr-FR" sz="11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615827"/>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dirty="0"/>
              <a:t>C'est la dernière ligne du second exemple que vous devez retenir et essayer de comprendre :fonction = decorateur(fonction).</a:t>
            </a:r>
          </a:p>
          <a:p>
            <a:endParaRPr lang="fr-FR" sz="1100" dirty="0"/>
          </a:p>
          <a:p>
            <a:r>
              <a:rPr lang="fr-FR" sz="1100" dirty="0"/>
              <a:t>On remplace la fonction que nous avons définie au-dessus par la fonction que renvoie notre décorateur.</a:t>
            </a:r>
          </a:p>
          <a:p>
            <a:endParaRPr lang="fr-FR" sz="1100" dirty="0"/>
          </a:p>
          <a:p>
            <a:r>
              <a:rPr lang="fr-FR" sz="1100" dirty="0"/>
              <a:t>C'est le mécanisme qui se cache derrière </a:t>
            </a:r>
            <a:r>
              <a:rPr lang="fr-FR" sz="1100" dirty="0" err="1"/>
              <a:t>notre@decorateur</a:t>
            </a:r>
            <a:r>
              <a:rPr lang="fr-FR" sz="1100" dirty="0"/>
              <a:t>.</a:t>
            </a:r>
          </a:p>
          <a:p>
            <a:endParaRPr lang="fr-FR" sz="1100" dirty="0"/>
          </a:p>
          <a:p>
            <a:r>
              <a:rPr lang="fr-FR" sz="11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566825"/>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298272"/>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61610"/>
          </a:xfrm>
          <a:prstGeom prst="rect">
            <a:avLst/>
          </a:prstGeom>
          <a:noFill/>
        </p:spPr>
        <p:txBody>
          <a:bodyPr wrap="square" rtlCol="0">
            <a:spAutoFit/>
          </a:bodyPr>
          <a:lstStyle/>
          <a:p>
            <a:r>
              <a:rPr lang="fr-FR" sz="11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107996"/>
          </a:xfrm>
          <a:prstGeom prst="rect">
            <a:avLst/>
          </a:prstGeom>
          <a:noFill/>
        </p:spPr>
        <p:txBody>
          <a:bodyPr wrap="square" rtlCol="0">
            <a:spAutoFit/>
          </a:bodyPr>
          <a:lstStyle/>
          <a:p>
            <a:r>
              <a:rPr lang="fr-FR" sz="1100" dirty="0"/>
              <a:t>Je vous avais prévenus, ce n'est pas très intuitif ! Mais relisez bien ces exemples, le déclic devrait se faire tôt ou tard.</a:t>
            </a:r>
          </a:p>
          <a:p>
            <a:endParaRPr lang="fr-FR" sz="1100" dirty="0"/>
          </a:p>
          <a:p>
            <a:r>
              <a:rPr lang="fr-FR" sz="11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100" dirty="0"/>
          </a:p>
          <a:p>
            <a:r>
              <a:rPr lang="fr-FR" sz="11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3016210"/>
          </a:xfrm>
          <a:prstGeom prst="rect">
            <a:avLst/>
          </a:prstGeom>
          <a:solidFill>
            <a:schemeClr val="tx1"/>
          </a:solidFill>
        </p:spPr>
        <p:txBody>
          <a:bodyPr wrap="square" numCol="2" rtlCol="0">
            <a:spAutoFit/>
          </a:bodyPr>
          <a:lstStyle/>
          <a:p>
            <a:pPr algn="just"/>
            <a:r>
              <a:rPr lang="fr-FR" sz="1000" dirty="0">
                <a:solidFill>
                  <a:schemeClr val="bg1"/>
                </a:solidFill>
              </a:rPr>
              <a:t>"""Pour gérer le temps, on importe le module time</a:t>
            </a:r>
          </a:p>
          <a:p>
            <a:pPr algn="just"/>
            <a:r>
              <a:rPr lang="fr-FR" sz="1000" dirty="0">
                <a:solidFill>
                  <a:schemeClr val="bg1"/>
                </a:solidFill>
              </a:rPr>
              <a:t>On va utiliser surtout la fonction time() de ce module qui renvoie le nombre</a:t>
            </a:r>
          </a:p>
          <a:p>
            <a:pPr algn="just"/>
            <a:r>
              <a:rPr lang="fr-FR" sz="1000" dirty="0">
                <a:solidFill>
                  <a:schemeClr val="bg1"/>
                </a:solidFill>
              </a:rPr>
              <a:t>de secondes écoulées depuis le premier janvier 1970 (habituellement).</a:t>
            </a:r>
          </a:p>
          <a:p>
            <a:pPr algn="just"/>
            <a:r>
              <a:rPr lang="fr-FR" sz="1000" dirty="0">
                <a:solidFill>
                  <a:schemeClr val="bg1"/>
                </a:solidFill>
              </a:rPr>
              <a:t>On va s'en servir pour calculer le temps mis par notre fonction pour</a:t>
            </a:r>
          </a:p>
          <a:p>
            <a:pPr algn="just"/>
            <a:r>
              <a:rPr lang="fr-FR" sz="1000" dirty="0">
                <a:solidFill>
                  <a:schemeClr val="bg1"/>
                </a:solidFill>
              </a:rPr>
              <a:t>s'exécuter"""</a:t>
            </a:r>
          </a:p>
          <a:p>
            <a:pPr algn="just"/>
            <a:endParaRPr lang="fr-FR" sz="1000" dirty="0">
              <a:solidFill>
                <a:schemeClr val="bg1"/>
              </a:solidFill>
            </a:endParaRPr>
          </a:p>
          <a:p>
            <a:pPr algn="just"/>
            <a:r>
              <a:rPr lang="fr-FR" sz="1000" dirty="0">
                <a:solidFill>
                  <a:schemeClr val="bg1"/>
                </a:solidFill>
              </a:rPr>
              <a:t>import time</a:t>
            </a:r>
          </a:p>
          <a:p>
            <a:pPr algn="just"/>
            <a:endParaRPr lang="fr-FR" sz="1000" dirty="0">
              <a:solidFill>
                <a:schemeClr val="bg1"/>
              </a:solidFill>
            </a:endParaRPr>
          </a:p>
          <a:p>
            <a:pPr algn="just"/>
            <a:r>
              <a:rPr lang="fr-FR" sz="1000" dirty="0">
                <a:solidFill>
                  <a:schemeClr val="bg1"/>
                </a:solidFill>
              </a:rPr>
              <a:t>def </a:t>
            </a:r>
            <a:r>
              <a:rPr lang="fr-FR" sz="1000" dirty="0" err="1">
                <a:solidFill>
                  <a:schemeClr val="bg1"/>
                </a:solidFill>
              </a:rPr>
              <a:t>controler_temps</a:t>
            </a:r>
            <a:r>
              <a:rPr lang="fr-FR" sz="1000" dirty="0">
                <a:solidFill>
                  <a:schemeClr val="bg1"/>
                </a:solidFill>
              </a:rPr>
              <a:t>(</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"""Contrôle le temps mis par une fonction pour s'exécuter.</a:t>
            </a:r>
          </a:p>
          <a:p>
            <a:pPr algn="just"/>
            <a:r>
              <a:rPr lang="fr-FR" sz="1000" dirty="0">
                <a:solidFill>
                  <a:schemeClr val="bg1"/>
                </a:solidFill>
              </a:rPr>
              <a:t>    Si le temps d'exécution est supérieur à </a:t>
            </a:r>
            <a:r>
              <a:rPr lang="fr-FR" sz="1000" dirty="0" err="1">
                <a:solidFill>
                  <a:schemeClr val="bg1"/>
                </a:solidFill>
              </a:rPr>
              <a:t>nb_secs</a:t>
            </a:r>
            <a:r>
              <a:rPr lang="fr-FR" sz="1000" dirty="0">
                <a:solidFill>
                  <a:schemeClr val="bg1"/>
                </a:solidFill>
              </a:rPr>
              <a:t>, on affiche une alerte"""</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C'est lui qui est appelé directement LORS</a:t>
            </a:r>
          </a:p>
          <a:p>
            <a:pPr algn="just"/>
            <a:r>
              <a:rPr lang="fr-FR" sz="1000" dirty="0">
                <a:solidFill>
                  <a:schemeClr val="bg1"/>
                </a:solidFill>
              </a:rPr>
              <a:t>        DE LA DEFINITION de notre fonction (</a:t>
            </a:r>
            <a:r>
              <a:rPr lang="fr-FR" sz="1000" dirty="0" err="1">
                <a:solidFill>
                  <a:schemeClr val="bg1"/>
                </a:solidFill>
              </a:rPr>
              <a:t>fonction_a_executer</a:t>
            </a:r>
            <a:r>
              <a:rPr lang="fr-FR" sz="1000" dirty="0">
                <a:solidFill>
                  <a:schemeClr val="bg1"/>
                </a:solidFill>
              </a:rPr>
              <a:t>)""« </a:t>
            </a: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r>
              <a:rPr lang="fr-FR" sz="1000" dirty="0">
                <a:solidFill>
                  <a:schemeClr val="bg1"/>
                </a:solidFill>
              </a:rPr>
              <a:t> def fonction_modifiee():</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a:t>
            </a:r>
            <a:r>
              <a:rPr lang="fr-FR" sz="1000" dirty="0" err="1">
                <a:solidFill>
                  <a:schemeClr val="bg1"/>
                </a:solidFill>
              </a:rPr>
              <a:t>tps_avant</a:t>
            </a:r>
            <a:r>
              <a:rPr lang="fr-FR" sz="1000" dirty="0">
                <a:solidFill>
                  <a:schemeClr val="bg1"/>
                </a:solidFill>
              </a:rPr>
              <a:t> = </a:t>
            </a:r>
            <a:r>
              <a:rPr lang="fr-FR" sz="1000" dirty="0" err="1">
                <a:solidFill>
                  <a:schemeClr val="bg1"/>
                </a:solidFill>
              </a:rPr>
              <a:t>time.time</a:t>
            </a:r>
            <a:r>
              <a:rPr lang="fr-FR" sz="1000" dirty="0">
                <a:solidFill>
                  <a:schemeClr val="bg1"/>
                </a:solidFill>
              </a:rPr>
              <a:t>() # Avant d'exécuter la fonction</a:t>
            </a:r>
          </a:p>
          <a:p>
            <a:pPr algn="just"/>
            <a:r>
              <a:rPr lang="fr-FR" sz="1000" dirty="0">
                <a:solidFill>
                  <a:schemeClr val="bg1"/>
                </a:solidFill>
              </a:rPr>
              <a:t>            </a:t>
            </a:r>
            <a:r>
              <a:rPr lang="fr-FR" sz="1000" dirty="0" err="1">
                <a:solidFill>
                  <a:schemeClr val="bg1"/>
                </a:solidFill>
              </a:rPr>
              <a:t>valeur_renvoyee</a:t>
            </a:r>
            <a:r>
              <a:rPr lang="fr-FR" sz="1000" dirty="0">
                <a:solidFill>
                  <a:schemeClr val="bg1"/>
                </a:solidFill>
              </a:rPr>
              <a:t> = </a:t>
            </a:r>
            <a:r>
              <a:rPr lang="fr-FR" sz="1000" dirty="0" err="1">
                <a:solidFill>
                  <a:schemeClr val="bg1"/>
                </a:solidFill>
              </a:rPr>
              <a:t>fonction_a_executer</a:t>
            </a:r>
            <a:r>
              <a:rPr lang="fr-FR" sz="1000" dirty="0">
                <a:solidFill>
                  <a:schemeClr val="bg1"/>
                </a:solidFill>
              </a:rPr>
              <a:t>() # On exécute la fonction</a:t>
            </a:r>
          </a:p>
          <a:p>
            <a:pPr algn="just"/>
            <a:r>
              <a:rPr lang="fr-FR" sz="1000" dirty="0">
                <a:solidFill>
                  <a:schemeClr val="bg1"/>
                </a:solidFill>
              </a:rPr>
              <a:t>            </a:t>
            </a:r>
            <a:r>
              <a:rPr lang="fr-FR" sz="1000" dirty="0" err="1">
                <a:solidFill>
                  <a:schemeClr val="bg1"/>
                </a:solidFill>
              </a:rPr>
              <a:t>tps_apres</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pPr algn="just"/>
            <a:r>
              <a:rPr lang="fr-FR" sz="1000" dirty="0">
                <a:solidFill>
                  <a:schemeClr val="bg1"/>
                </a:solidFill>
              </a:rPr>
              <a:t>            </a:t>
            </a:r>
            <a:r>
              <a:rPr lang="fr-FR" sz="1000" dirty="0" err="1">
                <a:solidFill>
                  <a:schemeClr val="bg1"/>
                </a:solidFill>
              </a:rPr>
              <a:t>tps_execution</a:t>
            </a:r>
            <a:r>
              <a:rPr lang="fr-FR" sz="1000" dirty="0">
                <a:solidFill>
                  <a:schemeClr val="bg1"/>
                </a:solidFill>
              </a:rPr>
              <a:t> = </a:t>
            </a:r>
            <a:r>
              <a:rPr lang="fr-FR" sz="1000" dirty="0" err="1">
                <a:solidFill>
                  <a:schemeClr val="bg1"/>
                </a:solidFill>
              </a:rPr>
              <a:t>tps_apres</a:t>
            </a:r>
            <a:r>
              <a:rPr lang="fr-FR" sz="1000" dirty="0">
                <a:solidFill>
                  <a:schemeClr val="bg1"/>
                </a:solidFill>
              </a:rPr>
              <a:t> - </a:t>
            </a:r>
            <a:r>
              <a:rPr lang="fr-FR" sz="1000" dirty="0" err="1">
                <a:solidFill>
                  <a:schemeClr val="bg1"/>
                </a:solidFill>
              </a:rPr>
              <a:t>tps_avant</a:t>
            </a:r>
            <a:endParaRPr lang="fr-FR" sz="1000" dirty="0">
              <a:solidFill>
                <a:schemeClr val="bg1"/>
              </a:solidFill>
            </a:endParaRPr>
          </a:p>
          <a:p>
            <a:pPr algn="just"/>
            <a:r>
              <a:rPr lang="fr-FR" sz="1000" dirty="0">
                <a:solidFill>
                  <a:schemeClr val="bg1"/>
                </a:solidFill>
              </a:rPr>
              <a:t>            if </a:t>
            </a:r>
            <a:r>
              <a:rPr lang="fr-FR" sz="1000" dirty="0" err="1">
                <a:solidFill>
                  <a:schemeClr val="bg1"/>
                </a:solidFill>
              </a:rPr>
              <a:t>tps_execution</a:t>
            </a:r>
            <a:r>
              <a:rPr lang="fr-FR" sz="1000" dirty="0">
                <a:solidFill>
                  <a:schemeClr val="bg1"/>
                </a:solidFill>
              </a:rPr>
              <a:t> &gt;= </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print("La fonction {0} a mis {1} pour s'</a:t>
            </a:r>
            <a:r>
              <a:rPr lang="fr-FR" sz="1000" dirty="0" err="1">
                <a:solidFill>
                  <a:schemeClr val="bg1"/>
                </a:solidFill>
              </a:rPr>
              <a:t>exécuter".format</a:t>
            </a:r>
            <a:r>
              <a:rPr lang="fr-FR" sz="1000" dirty="0">
                <a:solidFill>
                  <a:schemeClr val="bg1"/>
                </a:solidFill>
              </a:rPr>
              <a:t>( \</a:t>
            </a:r>
          </a:p>
          <a:p>
            <a:pPr algn="just"/>
            <a:r>
              <a:rPr lang="fr-FR" sz="1000" dirty="0">
                <a:solidFill>
                  <a:schemeClr val="bg1"/>
                </a:solidFill>
              </a:rPr>
              <a:t>                        </a:t>
            </a:r>
            <a:r>
              <a:rPr lang="fr-FR" sz="1000" dirty="0" err="1">
                <a:solidFill>
                  <a:schemeClr val="bg1"/>
                </a:solidFill>
              </a:rPr>
              <a:t>fonction_a_executer</a:t>
            </a:r>
            <a:r>
              <a:rPr lang="fr-FR" sz="1000" dirty="0">
                <a:solidFill>
                  <a:schemeClr val="bg1"/>
                </a:solidFill>
              </a:rPr>
              <a:t>, </a:t>
            </a:r>
            <a:r>
              <a:rPr lang="fr-FR" sz="1000" dirty="0" err="1">
                <a:solidFill>
                  <a:schemeClr val="bg1"/>
                </a:solidFill>
              </a:rPr>
              <a:t>tps_execution</a:t>
            </a:r>
            <a:r>
              <a:rPr lang="fr-FR" sz="1000" dirty="0">
                <a:solidFill>
                  <a:schemeClr val="bg1"/>
                </a:solidFill>
              </a:rPr>
              <a:t>))</a:t>
            </a:r>
          </a:p>
          <a:p>
            <a:pPr algn="just"/>
            <a:r>
              <a:rPr lang="fr-FR" sz="1000" dirty="0">
                <a:solidFill>
                  <a:schemeClr val="bg1"/>
                </a:solidFill>
              </a:rPr>
              <a:t>            return </a:t>
            </a:r>
            <a:r>
              <a:rPr lang="fr-FR" sz="1000" dirty="0" err="1">
                <a:solidFill>
                  <a:schemeClr val="bg1"/>
                </a:solidFill>
              </a:rPr>
              <a:t>valeur_renvoyee</a:t>
            </a:r>
            <a:endParaRPr lang="fr-FR" sz="1000" dirty="0">
              <a:solidFill>
                <a:schemeClr val="bg1"/>
              </a:solidFill>
            </a:endParaRPr>
          </a:p>
          <a:p>
            <a:pPr algn="just"/>
            <a:r>
              <a:rPr lang="fr-FR" sz="1000" dirty="0">
                <a:solidFill>
                  <a:schemeClr val="bg1"/>
                </a:solidFill>
              </a:rPr>
              <a:t>  return fonction_modifiee</a:t>
            </a:r>
          </a:p>
          <a:p>
            <a:pPr algn="just"/>
            <a:r>
              <a:rPr lang="fr-FR" sz="1000" dirty="0">
                <a:solidFill>
                  <a:schemeClr val="bg1"/>
                </a:solidFill>
              </a:rPr>
              <a:t>return decorateur</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61610"/>
          </a:xfrm>
          <a:prstGeom prst="rect">
            <a:avLst/>
          </a:prstGeom>
          <a:noFill/>
        </p:spPr>
        <p:txBody>
          <a:bodyPr wrap="square" rtlCol="0">
            <a:spAutoFit/>
          </a:bodyPr>
          <a:lstStyle/>
          <a:p>
            <a:r>
              <a:rPr lang="fr-FR" sz="11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938719"/>
          </a:xfrm>
          <a:prstGeom prst="rect">
            <a:avLst/>
          </a:prstGeom>
          <a:noFill/>
        </p:spPr>
        <p:txBody>
          <a:bodyPr wrap="square" rtlCol="0">
            <a:spAutoFit/>
          </a:bodyPr>
          <a:lstStyle/>
          <a:p>
            <a:r>
              <a:rPr lang="fr-FR" sz="1100" dirty="0"/>
              <a:t>Ouf ! Trois niveaux dans notre fonction ! D'abord controler_temps, qui définit dans son corps notre décorateur decorateur, qui définit lui-même dans son corps notre fonction modifiée fonction_modifiee.</a:t>
            </a:r>
          </a:p>
          <a:p>
            <a:r>
              <a:rPr lang="fr-FR" sz="11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1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1612127"/>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3308604"/>
            <a:ext cx="10534644" cy="430887"/>
          </a:xfrm>
          <a:prstGeom prst="rect">
            <a:avLst/>
          </a:prstGeom>
          <a:noFill/>
        </p:spPr>
        <p:txBody>
          <a:bodyPr wrap="square" rtlCol="0">
            <a:spAutoFit/>
          </a:bodyPr>
          <a:lstStyle/>
          <a:p>
            <a:r>
              <a:rPr lang="fr-FR" sz="1100" dirty="0"/>
              <a:t>Ça marche ! Et même si vous devez passer un peu de temps sur votre décorateur, vu ses différents niveaux, vous êtes obligés de reconnaître qu'il s'utilise assez simplement.</a:t>
            </a:r>
          </a:p>
          <a:p>
            <a:r>
              <a:rPr lang="fr-FR" sz="11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3739491"/>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4293489"/>
            <a:ext cx="10534644" cy="261610"/>
          </a:xfrm>
          <a:prstGeom prst="rect">
            <a:avLst/>
          </a:prstGeom>
          <a:noFill/>
        </p:spPr>
        <p:txBody>
          <a:bodyPr wrap="square" rtlCol="0">
            <a:spAutoFit/>
          </a:bodyPr>
          <a:lstStyle/>
          <a:p>
            <a:r>
              <a:rPr lang="fr-FR" sz="11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4524238"/>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800767"/>
          </a:xfrm>
          <a:prstGeom prst="rect">
            <a:avLst/>
          </a:prstGeom>
          <a:noFill/>
        </p:spPr>
        <p:txBody>
          <a:bodyPr wrap="square" rtlCol="0">
            <a:spAutoFit/>
          </a:bodyPr>
          <a:lstStyle/>
          <a:p>
            <a:r>
              <a:rPr lang="fr-FR" sz="1100" dirty="0"/>
              <a:t>Tenir compte des paramètres de notre fonction</a:t>
            </a:r>
          </a:p>
          <a:p>
            <a:endParaRPr lang="fr-FR" sz="1100" dirty="0"/>
          </a:p>
          <a:p>
            <a:r>
              <a:rPr lang="fr-FR" sz="1100" dirty="0"/>
              <a:t>Jusqu'ici, nous n'avons travaillé qu'avec des fonctions ne prenant aucun paramètre. C'est pourquoi notre fonction fonction_modifiee n'en prenait pas non plus.</a:t>
            </a:r>
          </a:p>
          <a:p>
            <a:endParaRPr lang="fr-FR" sz="1100" dirty="0"/>
          </a:p>
          <a:p>
            <a:r>
              <a:rPr lang="fr-FR" sz="1100" dirty="0"/>
              <a:t>Oui mais… tenir compte des paramètres, cela peut être utile. Sans quoi on ne pourrait construire que des décorateurs s'appliquant à des fonctions sans paramètre.</a:t>
            </a:r>
          </a:p>
          <a:p>
            <a:endParaRPr lang="fr-FR" sz="1100" dirty="0"/>
          </a:p>
          <a:p>
            <a:r>
              <a:rPr lang="fr-FR" sz="11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100" dirty="0"/>
          </a:p>
          <a:p>
            <a:r>
              <a:rPr lang="fr-FR" sz="11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100" dirty="0"/>
          </a:p>
          <a:p>
            <a:r>
              <a:rPr lang="fr-FR" sz="11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629359"/>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fonction_modifiee(*parametres_non_nommes, **parametres_nommes):</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fonction_a_executer(*parametres_non_nommes, **parametres_nommes)</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5876925"/>
            <a:ext cx="9991721" cy="261610"/>
          </a:xfrm>
          <a:prstGeom prst="rect">
            <a:avLst/>
          </a:prstGeom>
          <a:noFill/>
        </p:spPr>
        <p:txBody>
          <a:bodyPr wrap="square" rtlCol="0">
            <a:spAutoFit/>
          </a:bodyPr>
          <a:lstStyle/>
          <a:p>
            <a:r>
              <a:rPr lang="fr-FR" sz="11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769441"/>
          </a:xfrm>
          <a:prstGeom prst="rect">
            <a:avLst/>
          </a:prstGeom>
          <a:noFill/>
        </p:spPr>
        <p:txBody>
          <a:bodyPr wrap="square" rtlCol="0">
            <a:spAutoFit/>
          </a:bodyPr>
          <a:lstStyle/>
          <a:p>
            <a:r>
              <a:rPr lang="fr-FR" sz="1100" b="1" dirty="0"/>
              <a:t>Des décorateurs s'appliquant aux définitions de classes</a:t>
            </a:r>
          </a:p>
          <a:p>
            <a:endParaRPr lang="fr-FR" sz="1100" dirty="0"/>
          </a:p>
          <a:p>
            <a:r>
              <a:rPr lang="fr-FR" sz="11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1467371"/>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164316"/>
            <a:ext cx="10534644" cy="938719"/>
          </a:xfrm>
          <a:prstGeom prst="rect">
            <a:avLst/>
          </a:prstGeom>
          <a:noFill/>
        </p:spPr>
        <p:txBody>
          <a:bodyPr wrap="square" rtlCol="0">
            <a:spAutoFit/>
          </a:bodyPr>
          <a:lstStyle/>
          <a:p>
            <a:r>
              <a:rPr lang="fr-FR" sz="1100" dirty="0"/>
              <a:t>Voilà. Vous verrez dans la section suivante quel peut être l'intérêt de manipuler nos définitions de classes à travers des décorateurs. Il existe d'autres exemples que celui que je vais vous montrer, bien entendu.</a:t>
            </a:r>
          </a:p>
          <a:p>
            <a:r>
              <a:rPr lang="fr-FR" sz="1100" b="1" dirty="0"/>
              <a:t>Chaîner nos décorateurs</a:t>
            </a:r>
          </a:p>
          <a:p>
            <a:endParaRPr lang="fr-FR" sz="1100" b="1" dirty="0"/>
          </a:p>
          <a:p>
            <a:r>
              <a:rPr lang="fr-FR" sz="11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04590"/>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4658588"/>
            <a:ext cx="10534644" cy="769441"/>
          </a:xfrm>
          <a:prstGeom prst="rect">
            <a:avLst/>
          </a:prstGeom>
          <a:noFill/>
        </p:spPr>
        <p:txBody>
          <a:bodyPr wrap="square" rtlCol="0">
            <a:spAutoFit/>
          </a:bodyPr>
          <a:lstStyle/>
          <a:p>
            <a:r>
              <a:rPr lang="fr-FR" sz="1100" dirty="0"/>
              <a:t>Ce n'est pas plus compliqué que ce que vous venez de faire. Je vous le montre pour qu'il ne subsiste aucun doute dans votre esprit, vous pouvez tester à loisir cette possibilité, par vous-mêmes.</a:t>
            </a:r>
          </a:p>
          <a:p>
            <a:endParaRPr lang="fr-FR" sz="1100" dirty="0"/>
          </a:p>
          <a:p>
            <a:r>
              <a:rPr lang="fr-FR" sz="11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2970044"/>
          </a:xfrm>
          <a:prstGeom prst="rect">
            <a:avLst/>
          </a:prstGeom>
          <a:noFill/>
        </p:spPr>
        <p:txBody>
          <a:bodyPr wrap="square" rtlCol="0">
            <a:spAutoFit/>
          </a:bodyPr>
          <a:lstStyle/>
          <a:p>
            <a:r>
              <a:rPr lang="fr-FR" sz="11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100" dirty="0"/>
          </a:p>
          <a:p>
            <a:r>
              <a:rPr lang="fr-FR" sz="1100" b="1" dirty="0"/>
              <a:t>Les classes singleton</a:t>
            </a:r>
          </a:p>
          <a:p>
            <a:endParaRPr lang="fr-FR" sz="1100" dirty="0"/>
          </a:p>
          <a:p>
            <a:r>
              <a:rPr lang="fr-FR" sz="1100" dirty="0"/>
              <a:t>Certains reconnaîtront sûrement cette appellation. Pour les autres, sachez qu'une classe </a:t>
            </a:r>
            <a:r>
              <a:rPr lang="fr-FR" sz="1100" dirty="0" err="1"/>
              <a:t>ditesingletonest</a:t>
            </a:r>
            <a:r>
              <a:rPr lang="fr-FR" sz="1100" dirty="0"/>
              <a:t> une classe qui ne peut être instanciée qu'une fois.</a:t>
            </a:r>
          </a:p>
          <a:p>
            <a:endParaRPr lang="fr-FR" sz="1100" dirty="0"/>
          </a:p>
          <a:p>
            <a:r>
              <a:rPr lang="fr-FR" sz="1100" dirty="0"/>
              <a:t>Autrement dit, on ne peut créer qu'un seul objet de cette classe.</a:t>
            </a:r>
          </a:p>
          <a:p>
            <a:endParaRPr lang="fr-FR" sz="1100" dirty="0"/>
          </a:p>
          <a:p>
            <a:r>
              <a:rPr lang="fr-FR" sz="11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100" dirty="0"/>
          </a:p>
          <a:p>
            <a:r>
              <a:rPr lang="fr-FR" sz="1100" dirty="0"/>
              <a:t>Ceci est très facile à modéliser grâce à des décorateurs.</a:t>
            </a:r>
          </a:p>
          <a:p>
            <a:endParaRPr lang="fr-FR" sz="1100" b="1" dirty="0"/>
          </a:p>
          <a:p>
            <a:r>
              <a:rPr lang="fr-FR" sz="1100" b="1" dirty="0"/>
              <a:t>Code de l'exemple</a:t>
            </a:r>
          </a:p>
          <a:p>
            <a:endParaRPr lang="fr-FR" sz="11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3685729"/>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009168"/>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D'abord, pour utiliser notre décorateur, c'est très simple : il suffit de mettre l'appel à notre décorateur avant la définition des classes que nous souhaitons utiliser en tant </a:t>
            </a:r>
            <a:r>
              <a:rPr lang="fr-FR" sz="1100" dirty="0" err="1"/>
              <a:t>quesingleton</a:t>
            </a:r>
            <a:r>
              <a:rPr lang="fr-FR" sz="1100" dirty="0"/>
              <a:t>:</a:t>
            </a:r>
          </a:p>
        </p:txBody>
      </p:sp>
    </p:spTree>
    <p:extLst>
      <p:ext uri="{BB962C8B-B14F-4D97-AF65-F5344CB8AC3E}">
        <p14:creationId xmlns:p14="http://schemas.microsoft.com/office/powerpoint/2010/main" val="97486319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682627"/>
            <a:ext cx="10534644" cy="3308598"/>
          </a:xfrm>
          <a:prstGeom prst="rect">
            <a:avLst/>
          </a:prstGeom>
          <a:noFill/>
        </p:spPr>
        <p:txBody>
          <a:bodyPr wrap="square" rtlCol="0">
            <a:spAutoFit/>
          </a:bodyPr>
          <a:lstStyle/>
          <a:p>
            <a:r>
              <a:rPr lang="fr-FR" sz="1100" dirty="0"/>
              <a:t>Quand on crée notre premier objet (celui se trouvant dansa), notre constructeur est bien appelé. Quand on souhaite créer un second objet, c'est celui contenu dans a qui est renvoyé. Ainsi, a et b pointent vers le même objet.</a:t>
            </a:r>
          </a:p>
          <a:p>
            <a:endParaRPr lang="fr-FR" sz="1100" dirty="0"/>
          </a:p>
          <a:p>
            <a:r>
              <a:rPr lang="fr-FR" sz="11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100" dirty="0"/>
          </a:p>
          <a:p>
            <a:r>
              <a:rPr lang="fr-FR" sz="1100" dirty="0"/>
              <a:t>Grâce à ce système, on peut avoir plusieurs classes déclarées comme des singleton et on est sûr que, pour chacune de ces classes, un seul objet sera créé.</a:t>
            </a:r>
          </a:p>
          <a:p>
            <a:endParaRPr lang="fr-FR" sz="1100" dirty="0"/>
          </a:p>
          <a:p>
            <a:r>
              <a:rPr lang="fr-FR" sz="1100" b="1" dirty="0"/>
              <a:t>Contrôler les types passés à notre fonction</a:t>
            </a:r>
          </a:p>
          <a:p>
            <a:endParaRPr lang="fr-FR" sz="1100" b="1" dirty="0"/>
          </a:p>
          <a:p>
            <a:r>
              <a:rPr lang="fr-FR" sz="11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100" dirty="0"/>
          </a:p>
          <a:p>
            <a:r>
              <a:rPr lang="fr-FR" sz="1100" dirty="0"/>
              <a:t>Il pourrait être utile de coder un décorateur qui vérifie les types passés en paramètres à notre fonction et qui lève une exception si les types attendus ne correspondent pas à ceux reçus lors de l'appel à la fonction.</a:t>
            </a:r>
          </a:p>
          <a:p>
            <a:endParaRPr lang="fr-FR" sz="1100" dirty="0"/>
          </a:p>
          <a:p>
            <a:r>
              <a:rPr lang="fr-FR" sz="11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024502"/>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95279" y="1510279"/>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**a_kwargs):</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a_kwargs:</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a_kwargs[cle]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a_kwargs[cle]))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769441"/>
          </a:xfrm>
          <a:prstGeom prst="rect">
            <a:avLst/>
          </a:prstGeom>
          <a:noFill/>
        </p:spPr>
        <p:txBody>
          <a:bodyPr wrap="square" rtlCol="0">
            <a:spAutoFit/>
          </a:bodyPr>
          <a:lstStyle/>
          <a:p>
            <a:r>
              <a:rPr lang="fr-FR" sz="1100" dirty="0"/>
              <a:t>Notre décorateur </a:t>
            </a:r>
            <a:r>
              <a:rPr lang="fr-FR" sz="1100" dirty="0" err="1"/>
              <a:t>controler_typesdoit</a:t>
            </a:r>
            <a:r>
              <a:rPr lang="fr-FR" sz="1100" dirty="0"/>
              <a:t> s'assurer qu'à chaque fois qu'on appelle la fonction intervalle, ce sont des entiers qui sont passés en paramètres en tant que </a:t>
            </a:r>
            <a:r>
              <a:rPr lang="fr-FR" sz="1100" dirty="0" err="1"/>
              <a:t>base_infetbase_sup</a:t>
            </a:r>
            <a:r>
              <a:rPr lang="fr-FR" sz="1100" dirty="0"/>
              <a:t>.</a:t>
            </a:r>
          </a:p>
          <a:p>
            <a:r>
              <a:rPr lang="fr-FR" sz="1100" dirty="0"/>
              <a:t>Ce décorateur est plus complexe, bien que j'aie simplifié au maximum l'exemple de la PEP 318.</a:t>
            </a:r>
          </a:p>
          <a:p>
            <a:r>
              <a:rPr lang="fr-FR" sz="1100" dirty="0"/>
              <a:t>Encore une fois, s'il est un peu long à écrire, il est d'une simplicité enfantine à utiliser.</a:t>
            </a:r>
          </a:p>
          <a:p>
            <a:r>
              <a:rPr lang="fr-FR" sz="11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266885"/>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C'est un décorateur assez complexe (et pourtant, croyez-moi, je l'ai simplifié autant que possible). Nous allons d'abord voir comment l'utiliser :</a:t>
            </a:r>
            <a:endParaRPr lang="fr-FR" sz="11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113260"/>
            <a:ext cx="12131847" cy="3308598"/>
          </a:xfrm>
          <a:prstGeom prst="rect">
            <a:avLst/>
          </a:prstGeom>
          <a:noFill/>
        </p:spPr>
        <p:txBody>
          <a:bodyPr wrap="none" rtlCol="0">
            <a:spAutoFit/>
          </a:bodyPr>
          <a:lstStyle/>
          <a:p>
            <a:r>
              <a:rPr lang="fr-FR" sz="1100" dirty="0"/>
              <a:t>Là encore, l'utilisation est des plus simples. Intéressons-nous au décorateur proprement dit, c'est déjà un peu plus complexe.</a:t>
            </a:r>
          </a:p>
          <a:p>
            <a:endParaRPr lang="fr-FR" sz="1100" dirty="0"/>
          </a:p>
          <a:p>
            <a:r>
              <a:rPr lang="fr-FR" sz="1100" dirty="0"/>
              <a:t>Notre décorateur doit prendre des paramètres (une liste de paramètres indéterminés d'ailleurs, car notre fonction doit elle aussi prendre une liste de paramètres indéterminés et l'on doit contrôler chacun </a:t>
            </a:r>
          </a:p>
          <a:p>
            <a:r>
              <a:rPr lang="fr-FR" sz="1100" dirty="0"/>
              <a:t>d'eux). On définit donc un paramètre a_args qui contient la liste des types des paramètres non nommés attendus, et un second paramètre a_kwargs qui contient le dictionnaire des types des paramètres </a:t>
            </a:r>
          </a:p>
          <a:p>
            <a:r>
              <a:rPr lang="fr-FR" sz="1100" dirty="0"/>
              <a:t>nommés attendus.</a:t>
            </a:r>
          </a:p>
          <a:p>
            <a:endParaRPr lang="fr-FR" sz="1100" dirty="0"/>
          </a:p>
          <a:p>
            <a:r>
              <a:rPr lang="fr-FR" sz="1100" dirty="0"/>
              <a:t>Vous suivez toujours ?</a:t>
            </a:r>
          </a:p>
          <a:p>
            <a:endParaRPr lang="fr-FR" sz="1100" dirty="0"/>
          </a:p>
          <a:p>
            <a:r>
              <a:rPr lang="fr-FR" sz="1100" dirty="0"/>
              <a:t>Vous devriez comprendre la construction d'ensemble, nous l'avons vue un peu plus haut. Elle comprend trois niveaux, puisque nous devons influer sur le comportement de la fonction et que notre décorateur </a:t>
            </a:r>
          </a:p>
          <a:p>
            <a:r>
              <a:rPr lang="fr-FR" sz="1100" dirty="0"/>
              <a:t>prend des paramètres. Notre code de contrôle se trouve, comme il se doit, dans notre fonction fonction_modifiee(qui va prendre la place de notre fonction_a_executer).</a:t>
            </a:r>
          </a:p>
          <a:p>
            <a:endParaRPr lang="fr-FR" sz="1100" dirty="0"/>
          </a:p>
          <a:p>
            <a:r>
              <a:rPr lang="fr-FR" sz="1100" dirty="0"/>
              <a:t>On commence par vérifier que la liste des paramètres non nommés attendus est bien égale en taille à la liste des paramètres non nommés reçus. On vérifie ensuite individuellement chaque paramètre reçu, en </a:t>
            </a:r>
          </a:p>
          <a:p>
            <a:r>
              <a:rPr lang="fr-FR" sz="1100" dirty="0"/>
              <a:t>contrôlant son type. Si le type reçu est égal au type attendu, tout va bien. Sinon, on lève une exception. On répète l'opération sur les paramètres nommés (avec une petite différence, puisqu'il s'agit de </a:t>
            </a:r>
          </a:p>
          <a:p>
            <a:r>
              <a:rPr lang="fr-FR" sz="1100" dirty="0"/>
              <a:t>paramètres nommés : ils sont contenus dans un dictionnaire, pas une liste).</a:t>
            </a:r>
          </a:p>
          <a:p>
            <a:endParaRPr lang="fr-FR" sz="1100" dirty="0"/>
          </a:p>
          <a:p>
            <a:r>
              <a:rPr lang="fr-FR" sz="1100" dirty="0"/>
              <a:t>Si tout va bien (aucune exception n'a été levée), on exécute notre fonction en renvoyant son résultat.</a:t>
            </a:r>
          </a:p>
          <a:p>
            <a:endParaRPr lang="fr-FR" sz="1100" dirty="0"/>
          </a:p>
          <a:p>
            <a:r>
              <a:rPr lang="fr-FR" sz="1100" dirty="0"/>
              <a:t>Voilà nos exemples d'applications. Il y en a bien d'autres, vous pouvez en retrouver plusieurs sur la PEP 318 consacrée aux décorateurs, ainsi que des informations supplémentaires : n'hésitez pas à y faire un </a:t>
            </a:r>
          </a:p>
          <a:p>
            <a:r>
              <a:rPr lang="fr-FR" sz="1100" dirty="0"/>
              <a:t>petit tour.</a:t>
            </a:r>
          </a:p>
        </p:txBody>
      </p:sp>
    </p:spTree>
    <p:extLst>
      <p:ext uri="{BB962C8B-B14F-4D97-AF65-F5344CB8AC3E}">
        <p14:creationId xmlns:p14="http://schemas.microsoft.com/office/powerpoint/2010/main" val="387765078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1954381"/>
          </a:xfrm>
          <a:prstGeom prst="rect">
            <a:avLst/>
          </a:prstGeom>
          <a:noFill/>
        </p:spPr>
        <p:txBody>
          <a:bodyPr wrap="square" rtlCol="0">
            <a:spAutoFit/>
          </a:bodyPr>
          <a:lstStyle/>
          <a:p>
            <a:r>
              <a:rPr lang="fr-FR" sz="1100" b="1" dirty="0"/>
              <a:t>En résumé</a:t>
            </a:r>
          </a:p>
          <a:p>
            <a:endParaRPr lang="fr-FR" sz="1100" b="1" dirty="0"/>
          </a:p>
          <a:p>
            <a:pPr marL="171450" indent="-171450">
              <a:buFont typeface="Arial" panose="020B0604020202020204" pitchFamily="34" charset="0"/>
              <a:buChar char="•"/>
            </a:pPr>
            <a:r>
              <a:rPr lang="fr-FR" sz="1100" b="1" dirty="0"/>
              <a:t>    </a:t>
            </a:r>
            <a:r>
              <a:rPr lang="fr-FR" sz="1100" dirty="0"/>
              <a:t>Les décorateurs permettent de modifier le comportement d'une fonction.</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On peut déclarer une fonction comme décorée en plaçant, au-dessus de la ligne de sa définition, la </a:t>
            </a:r>
            <a:r>
              <a:rPr lang="fr-FR" sz="1100" dirty="0" err="1"/>
              <a:t>ligne@nom_decorateur</a:t>
            </a:r>
            <a:r>
              <a:rPr lang="fr-FR" sz="1100" dirty="0"/>
              <a:t>.</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769441"/>
          </a:xfrm>
          <a:prstGeom prst="rect">
            <a:avLst/>
          </a:prstGeom>
          <a:noFill/>
        </p:spPr>
        <p:txBody>
          <a:bodyPr wrap="square" rtlCol="0">
            <a:spAutoFit/>
          </a:bodyPr>
          <a:lstStyle/>
          <a:p>
            <a:r>
              <a:rPr lang="fr-FR" sz="1100" dirty="0"/>
              <a:t>Découvrez les métaclasses</a:t>
            </a:r>
          </a:p>
          <a:p>
            <a:endParaRPr lang="fr-FR" sz="1100" dirty="0"/>
          </a:p>
          <a:p>
            <a:r>
              <a:rPr lang="fr-FR" sz="11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Depuis la troisième partie de ce cours, nous avons créé bon nombre d'objets. Nous avons découvert au début de cette partie le constructeur, cette méthode appelée quand on souhaite créer un objet.</a:t>
            </a:r>
          </a:p>
          <a:p>
            <a:endParaRPr lang="fr-FR" sz="1100" dirty="0"/>
          </a:p>
          <a:p>
            <a:r>
              <a:rPr lang="fr-FR" sz="1100" dirty="0"/>
              <a:t>Je vous ai dit alors que les choses étaient un peu plus complexes que ce qu'il semblait. Nous allons maintenant voir en quoi !</a:t>
            </a:r>
          </a:p>
          <a:p>
            <a:endParaRPr lang="fr-FR" sz="1100" dirty="0"/>
          </a:p>
          <a:p>
            <a:r>
              <a:rPr lang="fr-FR" sz="11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253258"/>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182791"/>
            <a:ext cx="10534644" cy="430887"/>
          </a:xfrm>
          <a:prstGeom prst="rect">
            <a:avLst/>
          </a:prstGeom>
          <a:noFill/>
        </p:spPr>
        <p:txBody>
          <a:bodyPr wrap="square" rtlCol="0">
            <a:spAutoFit/>
          </a:bodyPr>
          <a:lstStyle/>
          <a:p>
            <a:r>
              <a:rPr lang="fr-FR" sz="1100" dirty="0"/>
              <a:t>Cette syntaxe n'a rien de nouveau pour nous.</a:t>
            </a:r>
          </a:p>
          <a:p>
            <a:r>
              <a:rPr lang="fr-FR" sz="11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5720193"/>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a:solidFill>
                  <a:schemeClr val="accent5">
                    <a:lumMod val="75000"/>
                  </a:schemeClr>
                </a:solidFill>
              </a:rPr>
              <a:t>Apprendre à faire des boucles</a:t>
            </a:r>
            <a:endParaRPr lang="fr-FR" sz="60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600164"/>
          </a:xfrm>
          <a:prstGeom prst="rect">
            <a:avLst/>
          </a:prstGeom>
          <a:noFill/>
        </p:spPr>
        <p:txBody>
          <a:bodyPr wrap="square" rtlCol="0">
            <a:spAutoFit/>
          </a:bodyPr>
          <a:lstStyle/>
          <a:p>
            <a:r>
              <a:rPr lang="fr-FR" sz="1100" dirty="0"/>
              <a:t>Lorsque l'on exécute cela, Python appelle notre constructeur__init__ en lui transmettant les arguments fournis à la construction de l'objet. Il y a cependant une étape intermédiaire.</a:t>
            </a:r>
          </a:p>
          <a:p>
            <a:endParaRPr lang="fr-FR" sz="1100" dirty="0"/>
          </a:p>
          <a:p>
            <a:r>
              <a:rPr lang="fr-FR" sz="11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713992"/>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4662815"/>
          </a:xfrm>
          <a:prstGeom prst="rect">
            <a:avLst/>
          </a:prstGeom>
          <a:noFill/>
        </p:spPr>
        <p:txBody>
          <a:bodyPr wrap="square" rtlCol="0">
            <a:spAutoFit/>
          </a:bodyPr>
          <a:lstStyle/>
          <a:p>
            <a:r>
              <a:rPr lang="fr-FR" sz="1100" dirty="0"/>
              <a:t>Vous ne remarquez rien d'étrange ? Peut-être pas, car vous avez été habitués à cette syntaxe depuis le début de cette partie : la méthode prend en premier paramètre self.</a:t>
            </a:r>
          </a:p>
          <a:p>
            <a:r>
              <a:rPr lang="fr-FR" sz="1100" dirty="0"/>
              <a:t>Or, self, vous vous en souvenez, c'est l'objet que nous manipulons. Sauf que, quand on crée un objet… on souhaite récupérer un nouvel objet mais on n'en passe aucun à la classe.</a:t>
            </a:r>
          </a:p>
          <a:p>
            <a:endParaRPr lang="fr-FR" sz="1100" dirty="0"/>
          </a:p>
          <a:p>
            <a:r>
              <a:rPr lang="fr-FR" sz="11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100" dirty="0"/>
              <a:t>La méthode__new__</a:t>
            </a:r>
          </a:p>
          <a:p>
            <a:endParaRPr lang="fr-FR" sz="1100" dirty="0"/>
          </a:p>
          <a:p>
            <a:r>
              <a:rPr lang="fr-FR" sz="1100" dirty="0"/>
              <a:t>La méthode__init__, comme nous l'avons vu, est là pour initialiser notre objet (en écrivant des attributs dedans, par exemple) mais elle n'est pas là pour le créer. La méthode qui s'en charge, c'est__new__.</a:t>
            </a:r>
          </a:p>
          <a:p>
            <a:endParaRPr lang="fr-FR" sz="1100" dirty="0"/>
          </a:p>
          <a:p>
            <a:r>
              <a:rPr lang="fr-FR" sz="1100" dirty="0"/>
              <a:t>C'est aussi une méthode spéciale, vous en reconnaissez la particularité. C'est également une méthode définie par object, que l'on peut redéfinir en cas de besoin.</a:t>
            </a:r>
          </a:p>
          <a:p>
            <a:r>
              <a:rPr lang="fr-FR" sz="1100" dirty="0"/>
              <a:t>Avant de voir ce qu'elle prend en paramètres, voyons plus précisément ce qui se passe quand on tente de construire un objet :</a:t>
            </a:r>
          </a:p>
          <a:p>
            <a:endParaRPr lang="fr-FR" sz="1100" dirty="0"/>
          </a:p>
          <a:p>
            <a:pPr marL="171450" indent="-171450">
              <a:buFont typeface="Arial" panose="020B0604020202020204" pitchFamily="34" charset="0"/>
              <a:buChar char="•"/>
            </a:pPr>
            <a:r>
              <a:rPr lang="fr-FR" sz="1100" dirty="0"/>
              <a:t>    On demande à créer un objet, en écrivant par exemple Personne("Doe", "John").</a:t>
            </a:r>
          </a:p>
          <a:p>
            <a:pPr marL="171450" indent="-171450">
              <a:buFont typeface="Arial" panose="020B0604020202020204" pitchFamily="34" charset="0"/>
              <a:buChar char="•"/>
            </a:pPr>
            <a:r>
              <a:rPr lang="fr-FR" sz="1100" dirty="0"/>
              <a:t>    La méthode__new__ de notre classe (ici Personne) est appelée et se charge de construire un nouvel objet.</a:t>
            </a:r>
          </a:p>
          <a:p>
            <a:pPr marL="171450" indent="-171450">
              <a:buFont typeface="Arial" panose="020B0604020202020204" pitchFamily="34" charset="0"/>
              <a:buChar char="•"/>
            </a:pPr>
            <a:r>
              <a:rPr lang="fr-FR" sz="1100" dirty="0"/>
              <a:t>    Si __new__ renvoie une instance de la classe, on appelle le constructeur __init__ en lui passant en paramètres cette nouvelle instance ainsi que les arguments passés lors de la création de l'objet.</a:t>
            </a:r>
          </a:p>
          <a:p>
            <a:endParaRPr lang="fr-FR" sz="1100" dirty="0"/>
          </a:p>
          <a:p>
            <a:r>
              <a:rPr lang="fr-FR" sz="1100" dirty="0"/>
              <a:t>Maintenant, intéressons-nous à la structure de notre méthode __new__.</a:t>
            </a:r>
          </a:p>
          <a:p>
            <a:r>
              <a:rPr lang="fr-FR" sz="1100" dirty="0"/>
              <a:t>C'est une méthode statique, ce qui signifie qu'elle ne prend pas self en paramètre. C'est logique, d'ailleurs : son but est de créer une nouvelle instance de classe, l'instance n'existe pas encore.</a:t>
            </a:r>
          </a:p>
          <a:p>
            <a:r>
              <a:rPr lang="fr-FR" sz="1100" dirty="0"/>
              <a:t>Elle ne prend donc pas self en premier paramètre (l'instance d'objet). Cependant, elle prend la classe manipulée cls.</a:t>
            </a:r>
          </a:p>
          <a:p>
            <a:endParaRPr lang="fr-FR" sz="1100" dirty="0"/>
          </a:p>
          <a:p>
            <a:r>
              <a:rPr lang="fr-FR" sz="1100" dirty="0"/>
              <a:t>Autrement dit, quand on souhaite créer un objet de la classe Personne, la méthode __new__ de la classePersonne est appelée et prend comme premier paramètre la classePersonne elle-même.</a:t>
            </a:r>
          </a:p>
          <a:p>
            <a:endParaRPr lang="fr-FR" sz="1100" dirty="0"/>
          </a:p>
          <a:p>
            <a:r>
              <a:rPr lang="fr-FR" sz="11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61610"/>
          </a:xfrm>
          <a:prstGeom prst="rect">
            <a:avLst/>
          </a:prstGeom>
          <a:noFill/>
        </p:spPr>
        <p:txBody>
          <a:bodyPr wrap="square" rtlCol="0">
            <a:spAutoFit/>
          </a:bodyPr>
          <a:lstStyle/>
          <a:p>
            <a:r>
              <a:rPr lang="fr-FR" sz="11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61610"/>
          </a:xfrm>
          <a:prstGeom prst="rect">
            <a:avLst/>
          </a:prstGeom>
          <a:noFill/>
        </p:spPr>
        <p:txBody>
          <a:bodyPr wrap="square" rtlCol="0">
            <a:spAutoFit/>
          </a:bodyPr>
          <a:lstStyle/>
          <a:p>
            <a:r>
              <a:rPr lang="fr-FR" sz="11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769441"/>
          </a:xfrm>
          <a:prstGeom prst="rect">
            <a:avLst/>
          </a:prstGeom>
          <a:noFill/>
        </p:spPr>
        <p:txBody>
          <a:bodyPr wrap="square" rtlCol="0">
            <a:spAutoFit/>
          </a:bodyPr>
          <a:lstStyle/>
          <a:p>
            <a:r>
              <a:rPr lang="fr-FR" sz="11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100" dirty="0"/>
          </a:p>
          <a:p>
            <a:r>
              <a:rPr lang="fr-FR" sz="11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100" b="1" dirty="0"/>
          </a:p>
          <a:p>
            <a:r>
              <a:rPr lang="fr-FR" sz="1100" b="1" dirty="0"/>
              <a:t>La méthode que nous connaissons</a:t>
            </a:r>
          </a:p>
          <a:p>
            <a:endParaRPr lang="fr-FR" sz="1100" dirty="0"/>
          </a:p>
          <a:p>
            <a:r>
              <a:rPr lang="fr-FR" sz="11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186047"/>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467390"/>
            <a:ext cx="10534644" cy="1446550"/>
          </a:xfrm>
          <a:prstGeom prst="rect">
            <a:avLst/>
          </a:prstGeom>
          <a:noFill/>
        </p:spPr>
        <p:txBody>
          <a:bodyPr wrap="square" rtlCol="0">
            <a:spAutoFit/>
          </a:bodyPr>
          <a:lstStyle/>
          <a:p>
            <a:r>
              <a:rPr lang="fr-FR" sz="1100" dirty="0"/>
              <a:t>Vous pouvez ensuite créer des instances sur le modèle de cette classe, je ne vous apprends rien.</a:t>
            </a:r>
          </a:p>
          <a:p>
            <a:endParaRPr lang="fr-FR" sz="1100" dirty="0"/>
          </a:p>
          <a:p>
            <a:r>
              <a:rPr lang="fr-FR" sz="1100" dirty="0"/>
              <a:t>Mais là où cela se complique, c'est que les classes sont également des objets.</a:t>
            </a:r>
          </a:p>
          <a:p>
            <a:endParaRPr lang="fr-FR" sz="1100" dirty="0"/>
          </a:p>
          <a:p>
            <a:r>
              <a:rPr lang="fr-FR" sz="1100" dirty="0"/>
              <a:t>Si les classes sont des objets… cela veut dire que les classes sont elles-mêmes modelées sur des classes ?</a:t>
            </a:r>
          </a:p>
          <a:p>
            <a:endParaRPr lang="fr-FR" sz="1100" dirty="0"/>
          </a:p>
          <a:p>
            <a:r>
              <a:rPr lang="fr-FR" sz="11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077890"/>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a:t>
            </a:r>
            <a:r>
              <a:rPr lang="fr-FR" sz="1000" dirty="0" err="1">
                <a:solidFill>
                  <a:schemeClr val="bg1"/>
                </a:solidFill>
              </a:rPr>
              <a:t>str</a:t>
            </a:r>
            <a:r>
              <a:rPr lang="fr-FR" sz="1000" dirty="0">
                <a:solidFill>
                  <a:schemeClr val="bg1"/>
                </a:solidFill>
              </a:rPr>
              <a:t>)</a:t>
            </a:r>
          </a:p>
          <a:p>
            <a:r>
              <a:rPr lang="fr-FR" sz="1000" dirty="0">
                <a:solidFill>
                  <a:schemeClr val="bg1"/>
                </a:solidFill>
              </a:rPr>
              <a:t>&lt;class 'type'&gt;</a:t>
            </a:r>
          </a:p>
          <a:p>
            <a:r>
              <a:rPr lang="fr-FR" sz="1000" dirty="0">
                <a:solidFill>
                  <a:schemeClr val="bg1"/>
                </a:solidFill>
              </a:rPr>
              <a:t>&gt;&gt;&gt; type(</a:t>
            </a:r>
            <a:r>
              <a:rPr lang="fr-FR" sz="1000" dirty="0" err="1">
                <a:solidFill>
                  <a:schemeClr val="bg1"/>
                </a:solidFill>
              </a:rPr>
              <a:t>list</a:t>
            </a:r>
            <a:r>
              <a:rPr lang="fr-FR" sz="1000" dirty="0">
                <a:solidFill>
                  <a:schemeClr val="bg1"/>
                </a:solidFill>
              </a:rPr>
              <a: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001369"/>
          </a:xfrm>
          <a:prstGeom prst="rect">
            <a:avLst/>
          </a:prstGeom>
          <a:noFill/>
        </p:spPr>
        <p:txBody>
          <a:bodyPr wrap="square" rtlCol="0">
            <a:spAutoFit/>
          </a:bodyPr>
          <a:lstStyle/>
          <a:p>
            <a:r>
              <a:rPr lang="fr-FR" sz="1100" dirty="0"/>
              <a:t>On demande le type d'un entier et Python nous répond class int. Sans surprise. Mais si on lui demande la classe de int, Python nous répond class type.</a:t>
            </a:r>
          </a:p>
          <a:p>
            <a:endParaRPr lang="fr-FR" sz="1100" dirty="0"/>
          </a:p>
          <a:p>
            <a:r>
              <a:rPr lang="fr-FR" sz="1100" dirty="0"/>
              <a:t>En fait, par défaut, toutes nos classes sont modelées sur la classe type. Cela signifie que :</a:t>
            </a:r>
          </a:p>
          <a:p>
            <a:endParaRPr lang="fr-FR" sz="1100" dirty="0"/>
          </a:p>
          <a:p>
            <a:r>
              <a:rPr lang="fr-FR" sz="1100" dirty="0"/>
              <a:t>    quand on crée une nouvelle classe (class Personne: par exemple), Python appelle la méthode__new__ de la classe type;</a:t>
            </a:r>
          </a:p>
          <a:p>
            <a:endParaRPr lang="fr-FR" sz="1100" dirty="0"/>
          </a:p>
          <a:p>
            <a:r>
              <a:rPr lang="fr-FR" sz="1100" dirty="0"/>
              <a:t>    une fois la classe créée, on appelle le constructeur__init__ de la classe type.</a:t>
            </a:r>
          </a:p>
          <a:p>
            <a:endParaRPr lang="fr-FR" sz="1100" dirty="0"/>
          </a:p>
          <a:p>
            <a:r>
              <a:rPr lang="fr-FR" sz="1100" dirty="0"/>
              <a:t>Cela semble sans doute encore obscur. Ne désespérez pas, vous comprendrez peut-être un peu mieux ce dont je parle en lisant la suite. Sinon, n'hésitez pas à relire ce passage et à faire des tests par vous-mêmes.</a:t>
            </a:r>
          </a:p>
          <a:p>
            <a:r>
              <a:rPr lang="fr-FR" sz="1100" dirty="0"/>
              <a:t>Créer une classe dynamiquement</a:t>
            </a:r>
          </a:p>
          <a:p>
            <a:endParaRPr lang="fr-FR" sz="1100" dirty="0"/>
          </a:p>
          <a:p>
            <a:r>
              <a:rPr lang="fr-FR" sz="1100" b="1" dirty="0"/>
              <a:t>Résumons :</a:t>
            </a:r>
          </a:p>
          <a:p>
            <a:endParaRPr lang="fr-FR" sz="1100" dirty="0"/>
          </a:p>
          <a:p>
            <a:r>
              <a:rPr lang="fr-FR" sz="1100" dirty="0"/>
              <a:t>    nous savons que les objets sont modelés sur des classes ;</a:t>
            </a:r>
          </a:p>
          <a:p>
            <a:endParaRPr lang="fr-FR" sz="1100" dirty="0"/>
          </a:p>
          <a:p>
            <a:r>
              <a:rPr lang="fr-FR" sz="1100" dirty="0"/>
              <a:t>    nous savons que nos classes, étant elles-mêmes des objets, sont modelées sur une classe ;</a:t>
            </a:r>
          </a:p>
          <a:p>
            <a:endParaRPr lang="fr-FR" sz="1100" dirty="0"/>
          </a:p>
          <a:p>
            <a:r>
              <a:rPr lang="fr-FR" sz="1100" dirty="0"/>
              <a:t>    la classe sur laquelle toutes les autres sont modelées par défaut s'appelle type.</a:t>
            </a:r>
          </a:p>
          <a:p>
            <a:endParaRPr lang="fr-FR" sz="1100" dirty="0"/>
          </a:p>
          <a:p>
            <a:r>
              <a:rPr lang="fr-FR" sz="1100" dirty="0"/>
              <a:t>Je vous propose d'essayer de créer une classe dynamiquement, sans passer par le mot-clé class mais par la classe type directement.</a:t>
            </a:r>
          </a:p>
          <a:p>
            <a:endParaRPr lang="fr-FR" sz="1100" dirty="0"/>
          </a:p>
          <a:p>
            <a:r>
              <a:rPr lang="fr-FR" sz="1100" dirty="0"/>
              <a:t>La classe type prend trois arguments pour se construire :</a:t>
            </a:r>
          </a:p>
          <a:p>
            <a:endParaRPr lang="fr-FR" sz="1100" dirty="0"/>
          </a:p>
          <a:p>
            <a:r>
              <a:rPr lang="fr-FR" sz="1100" dirty="0"/>
              <a:t>    le nom de la classe à créer ;</a:t>
            </a:r>
          </a:p>
          <a:p>
            <a:endParaRPr lang="fr-FR" sz="1100" dirty="0"/>
          </a:p>
          <a:p>
            <a:r>
              <a:rPr lang="fr-FR" sz="1100" dirty="0"/>
              <a:t>    un tuple contenant les classes dont notre nouvelle classe va hériter ;</a:t>
            </a:r>
          </a:p>
          <a:p>
            <a:endParaRPr lang="fr-FR" sz="1100" dirty="0"/>
          </a:p>
          <a:p>
            <a:r>
              <a:rPr lang="fr-FR" sz="11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785104"/>
          </a:xfrm>
          <a:prstGeom prst="rect">
            <a:avLst/>
          </a:prstGeom>
          <a:noFill/>
        </p:spPr>
        <p:txBody>
          <a:bodyPr wrap="square" rtlCol="0">
            <a:spAutoFit/>
          </a:bodyPr>
          <a:lstStyle/>
          <a:p>
            <a:r>
              <a:rPr lang="fr-FR" sz="1100" dirty="0"/>
              <a:t>J'ai simplifié le code au maximum. Nous créons bel et bien une nouvelle classe que nous stockons dans notre variable Personne, mais elle est vide. Elle n'hérite d'aucune classe et elle ne définit aucun attribut ni méthode de classe.</a:t>
            </a:r>
          </a:p>
          <a:p>
            <a:endParaRPr lang="fr-FR" sz="1100" dirty="0"/>
          </a:p>
          <a:p>
            <a:r>
              <a:rPr lang="fr-FR" sz="1100" dirty="0"/>
              <a:t>Nous allons essayer de créer deux méthodes pour notre classe :</a:t>
            </a:r>
          </a:p>
          <a:p>
            <a:endParaRPr lang="fr-FR" sz="1100" dirty="0"/>
          </a:p>
          <a:p>
            <a:r>
              <a:rPr lang="fr-FR" sz="1100" dirty="0"/>
              <a:t>    un constructeur__init__;</a:t>
            </a:r>
          </a:p>
          <a:p>
            <a:endParaRPr lang="fr-FR" sz="1100" dirty="0"/>
          </a:p>
          <a:p>
            <a:r>
              <a:rPr lang="fr-FR" sz="1100" dirty="0"/>
              <a:t>    une méthode présenter affichant le prénom et le nom de la personne.</a:t>
            </a:r>
          </a:p>
          <a:p>
            <a:endParaRPr lang="fr-FR" sz="1100" dirty="0"/>
          </a:p>
          <a:p>
            <a:r>
              <a:rPr lang="fr-FR" sz="11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a:t>
            </a:r>
            <a:r>
              <a:rPr lang="fr-FR" sz="1000" dirty="0" err="1">
                <a:solidFill>
                  <a:schemeClr val="bg1"/>
                </a:solidFill>
              </a:rPr>
              <a:t>dir</a:t>
            </a:r>
            <a:r>
              <a:rPr lang="fr-FR" sz="1000" dirty="0">
                <a:solidFill>
                  <a:schemeClr val="bg1"/>
                </a:solidFill>
              </a:rPr>
              <a:t>(</a:t>
            </a:r>
            <a:r>
              <a:rPr lang="fr-FR" sz="1000" dirty="0" err="1">
                <a:solidFill>
                  <a:schemeClr val="bg1"/>
                </a:solidFill>
              </a:rPr>
              <a:t>john</a:t>
            </a:r>
            <a:r>
              <a:rPr lang="fr-FR" sz="1000" dirty="0">
                <a:solidFill>
                  <a:schemeClr val="bg1"/>
                </a:solidFill>
              </a:rPr>
              <a:t>)</a:t>
            </a:r>
          </a:p>
          <a:p>
            <a:r>
              <a:rPr lang="fr-FR" sz="1000" dirty="0">
                <a:solidFill>
                  <a:schemeClr val="bg1"/>
                </a:solidFill>
              </a:rPr>
              <a:t>['__class__', '__</a:t>
            </a:r>
            <a:r>
              <a:rPr lang="fr-FR" sz="1000" dirty="0" err="1">
                <a:solidFill>
                  <a:schemeClr val="bg1"/>
                </a:solidFill>
              </a:rPr>
              <a:t>delattr</a:t>
            </a:r>
            <a:r>
              <a:rPr lang="fr-FR" sz="1000" dirty="0">
                <a:solidFill>
                  <a:schemeClr val="bg1"/>
                </a:solidFill>
              </a:rPr>
              <a:t>__', '__dict__', '__doc__', '__eq__', '__format__', '__g</a:t>
            </a:r>
          </a:p>
          <a:p>
            <a:r>
              <a:rPr lang="fr-FR" sz="1000" dirty="0">
                <a:solidFill>
                  <a:schemeClr val="bg1"/>
                </a:solidFill>
              </a:rPr>
              <a:t>e__', '__</a:t>
            </a:r>
            <a:r>
              <a:rPr lang="fr-FR" sz="1000" dirty="0" err="1">
                <a:solidFill>
                  <a:schemeClr val="bg1"/>
                </a:solidFill>
              </a:rPr>
              <a:t>getattribute</a:t>
            </a:r>
            <a:r>
              <a:rPr lang="fr-FR" sz="1000" dirty="0">
                <a:solidFill>
                  <a:schemeClr val="bg1"/>
                </a:solidFill>
              </a:rPr>
              <a:t>__', '__gt__', '__hash__', '__init__', '__le__', '__</a:t>
            </a:r>
            <a:r>
              <a:rPr lang="fr-FR" sz="1000" dirty="0" err="1">
                <a:solidFill>
                  <a:schemeClr val="bg1"/>
                </a:solidFill>
              </a:rPr>
              <a:t>lt</a:t>
            </a:r>
            <a:r>
              <a:rPr lang="fr-FR" sz="1000" dirty="0">
                <a:solidFill>
                  <a:schemeClr val="bg1"/>
                </a:solidFill>
              </a:rPr>
              <a:t>__',</a:t>
            </a:r>
          </a:p>
          <a:p>
            <a:r>
              <a:rPr lang="fr-FR" sz="1000" dirty="0">
                <a:solidFill>
                  <a:schemeClr val="bg1"/>
                </a:solidFill>
              </a:rPr>
              <a:t>'__module__', '__ne__', '__new__', '__</a:t>
            </a:r>
            <a:r>
              <a:rPr lang="fr-FR" sz="1000" dirty="0" err="1">
                <a:solidFill>
                  <a:schemeClr val="bg1"/>
                </a:solidFill>
              </a:rPr>
              <a:t>reduce</a:t>
            </a:r>
            <a:r>
              <a:rPr lang="fr-FR" sz="1000" dirty="0">
                <a:solidFill>
                  <a:schemeClr val="bg1"/>
                </a:solidFill>
              </a:rPr>
              <a:t>__', '__</a:t>
            </a:r>
            <a:r>
              <a:rPr lang="fr-FR" sz="1000" dirty="0" err="1">
                <a:solidFill>
                  <a:schemeClr val="bg1"/>
                </a:solidFill>
              </a:rPr>
              <a:t>reduce_ex</a:t>
            </a:r>
            <a:r>
              <a:rPr lang="fr-FR" sz="1000" dirty="0">
                <a:solidFill>
                  <a:schemeClr val="bg1"/>
                </a:solidFill>
              </a:rPr>
              <a:t>__', '__</a:t>
            </a:r>
            <a:r>
              <a:rPr lang="fr-FR" sz="1000" dirty="0" err="1">
                <a:solidFill>
                  <a:schemeClr val="bg1"/>
                </a:solidFill>
              </a:rPr>
              <a:t>repr</a:t>
            </a:r>
            <a:r>
              <a:rPr lang="fr-FR" sz="1000" dirty="0">
                <a:solidFill>
                  <a:schemeClr val="bg1"/>
                </a:solidFill>
              </a:rPr>
              <a:t>__', '_</a:t>
            </a:r>
          </a:p>
          <a:p>
            <a:r>
              <a:rPr lang="fr-FR" sz="1000" dirty="0">
                <a:solidFill>
                  <a:schemeClr val="bg1"/>
                </a:solidFill>
              </a:rPr>
              <a:t>_</a:t>
            </a:r>
            <a:r>
              <a:rPr lang="fr-FR" sz="1000" dirty="0" err="1">
                <a:solidFill>
                  <a:schemeClr val="bg1"/>
                </a:solidFill>
              </a:rPr>
              <a:t>setattr</a:t>
            </a:r>
            <a:r>
              <a:rPr lang="fr-FR" sz="1000" dirty="0">
                <a:solidFill>
                  <a:schemeClr val="bg1"/>
                </a:solidFill>
              </a:rPr>
              <a:t>__', '__</a:t>
            </a:r>
            <a:r>
              <a:rPr lang="fr-FR" sz="1000" dirty="0" err="1">
                <a:solidFill>
                  <a:schemeClr val="bg1"/>
                </a:solidFill>
              </a:rPr>
              <a:t>sizeof</a:t>
            </a:r>
            <a:r>
              <a:rPr lang="fr-FR" sz="1000" dirty="0">
                <a:solidFill>
                  <a:schemeClr val="bg1"/>
                </a:solidFill>
              </a:rPr>
              <a:t>__', '__</a:t>
            </a:r>
            <a:r>
              <a:rPr lang="fr-FR" sz="1000" dirty="0" err="1">
                <a:solidFill>
                  <a:schemeClr val="bg1"/>
                </a:solidFill>
              </a:rPr>
              <a:t>str</a:t>
            </a:r>
            <a:r>
              <a:rPr lang="fr-FR" sz="1000" dirty="0">
                <a:solidFill>
                  <a:schemeClr val="bg1"/>
                </a:solidFill>
              </a:rPr>
              <a:t>__', '__</a:t>
            </a:r>
            <a:r>
              <a:rPr lang="fr-FR" sz="1000" dirty="0" err="1">
                <a:solidFill>
                  <a:schemeClr val="bg1"/>
                </a:solidFill>
              </a:rPr>
              <a:t>subclasshook</a:t>
            </a:r>
            <a:r>
              <a:rPr lang="fr-FR" sz="1000" dirty="0">
                <a:solidFill>
                  <a:schemeClr val="bg1"/>
                </a:solidFill>
              </a:rPr>
              <a:t>__', '__</a:t>
            </a:r>
            <a:r>
              <a:rPr lang="fr-FR" sz="1000" dirty="0" err="1">
                <a:solidFill>
                  <a:schemeClr val="bg1"/>
                </a:solidFill>
              </a:rPr>
              <a:t>weakref</a:t>
            </a:r>
            <a:r>
              <a:rPr lang="fr-FR" sz="1000" dirty="0">
                <a:solidFill>
                  <a:schemeClr val="bg1"/>
                </a:solidFill>
              </a:rPr>
              <a:t>__']</a:t>
            </a:r>
          </a:p>
        </p:txBody>
      </p:sp>
    </p:spTree>
    <p:extLst>
      <p:ext uri="{BB962C8B-B14F-4D97-AF65-F5344CB8AC3E}">
        <p14:creationId xmlns:p14="http://schemas.microsoft.com/office/powerpoint/2010/main" val="372967395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61610"/>
          </a:xfrm>
          <a:prstGeom prst="rect">
            <a:avLst/>
          </a:prstGeom>
          <a:noFill/>
        </p:spPr>
        <p:txBody>
          <a:bodyPr wrap="square" rtlCol="0">
            <a:spAutoFit/>
          </a:bodyPr>
          <a:lstStyle/>
          <a:p>
            <a:r>
              <a:rPr lang="fr-FR" sz="11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5847755"/>
          </a:xfrm>
          <a:prstGeom prst="rect">
            <a:avLst/>
          </a:prstGeom>
          <a:noFill/>
        </p:spPr>
        <p:txBody>
          <a:bodyPr wrap="square" rtlCol="0">
            <a:spAutoFit/>
          </a:bodyPr>
          <a:lstStyle/>
          <a:p>
            <a:r>
              <a:rPr lang="fr-FR" sz="1100" dirty="0"/>
              <a:t>Je ne vous le cache pas, c'est une fonctionnalité que vous utiliserez sans doute assez rarement. Mais cette explication était à propos quand on s'intéresse aux métaclasses.</a:t>
            </a:r>
          </a:p>
          <a:p>
            <a:endParaRPr lang="fr-FR" sz="1100" dirty="0"/>
          </a:p>
          <a:p>
            <a:r>
              <a:rPr lang="fr-FR" sz="1100" dirty="0"/>
              <a:t>Pour l'heure, décomposons notre code :</a:t>
            </a:r>
          </a:p>
          <a:p>
            <a:pPr marL="228600" indent="-228600">
              <a:buFont typeface="+mj-lt"/>
              <a:buAutoNum type="arabicPeriod"/>
            </a:pPr>
            <a:r>
              <a:rPr lang="fr-FR" sz="1100" dirty="0"/>
              <a:t>    On commence par créer deux fonctions, </a:t>
            </a:r>
            <a:r>
              <a:rPr lang="fr-FR" sz="1100" i="1" dirty="0"/>
              <a:t>creer_personne</a:t>
            </a:r>
            <a:r>
              <a:rPr lang="fr-FR" sz="1100" dirty="0"/>
              <a:t> et </a:t>
            </a:r>
            <a:r>
              <a:rPr lang="fr-FR" sz="1100" i="1" dirty="0"/>
              <a:t>presenter_personne</a:t>
            </a:r>
            <a:r>
              <a:rPr lang="fr-FR" sz="1100" dirty="0"/>
              <a:t>. Elles sont amenées à devenir les méthodes </a:t>
            </a:r>
            <a:r>
              <a:rPr lang="fr-FR" sz="1100" i="1" dirty="0"/>
              <a:t>__init__ </a:t>
            </a:r>
            <a:r>
              <a:rPr lang="fr-FR" sz="1100" dirty="0"/>
              <a:t>et </a:t>
            </a:r>
            <a:r>
              <a:rPr lang="fr-FR" sz="1100" i="1" dirty="0"/>
              <a:t>présenter</a:t>
            </a:r>
            <a:r>
              <a:rPr lang="fr-FR" sz="1100" dirty="0"/>
              <a:t> de notre future classe. Étant de futures méthodes d'instance, elles doivent prendre en premier paramètre l'objet manipulé.</a:t>
            </a:r>
          </a:p>
          <a:p>
            <a:pPr marL="228600" indent="-228600">
              <a:buFont typeface="+mj-lt"/>
              <a:buAutoNum type="arabicPeriod"/>
            </a:pPr>
            <a:r>
              <a:rPr lang="fr-FR" sz="1100" dirty="0"/>
              <a:t>    On place ces deux fonctions dans un dictionnaire. En clé se trouve le nom de la future méthode et en valeur, la fonction correspondante.</a:t>
            </a:r>
          </a:p>
          <a:p>
            <a:pPr marL="228600" indent="-228600">
              <a:buFont typeface="+mj-lt"/>
              <a:buAutoNum type="arabicPeriod"/>
            </a:pPr>
            <a:r>
              <a:rPr lang="fr-FR" sz="1100" dirty="0"/>
              <a:t>    Enfin, on fait appel à </a:t>
            </a:r>
            <a:r>
              <a:rPr lang="fr-FR" sz="1100" i="1" dirty="0"/>
              <a:t>type</a:t>
            </a:r>
            <a:r>
              <a:rPr lang="fr-FR" sz="1100" dirty="0"/>
              <a:t> en lui passant, en troisième paramètre, le dictionnaire que l'on vient de constituer.</a:t>
            </a:r>
          </a:p>
          <a:p>
            <a:endParaRPr lang="fr-FR" sz="1100" dirty="0"/>
          </a:p>
          <a:p>
            <a:r>
              <a:rPr lang="fr-FR" sz="1100" dirty="0"/>
              <a:t>Si vous essayez de mettre des attributs dans ce dictionnaire passé à </a:t>
            </a:r>
            <a:r>
              <a:rPr lang="fr-FR" sz="1100" i="1" dirty="0"/>
              <a:t>type</a:t>
            </a:r>
            <a:r>
              <a:rPr lang="fr-FR" sz="1100" dirty="0"/>
              <a:t>, vous devez être conscients du fait qu'il s'agira d'attributs de classe, pas d'attributs d'instance.</a:t>
            </a:r>
          </a:p>
          <a:p>
            <a:endParaRPr lang="fr-FR" sz="1100" b="1" dirty="0"/>
          </a:p>
          <a:p>
            <a:r>
              <a:rPr lang="fr-FR" sz="1100" b="1" dirty="0"/>
              <a:t>Définition d'une métaclasse</a:t>
            </a:r>
          </a:p>
          <a:p>
            <a:endParaRPr lang="fr-FR" sz="1100" dirty="0"/>
          </a:p>
          <a:p>
            <a:r>
              <a:rPr lang="fr-FR" sz="1100" dirty="0"/>
              <a:t>Nous avons vu que </a:t>
            </a:r>
            <a:r>
              <a:rPr lang="fr-FR" sz="1100" i="1" dirty="0"/>
              <a:t>type</a:t>
            </a:r>
            <a:r>
              <a:rPr lang="fr-FR" sz="1100" dirty="0"/>
              <a:t> est la métaclasse de toutes les classes par défaut. Cependant, une classe peut posséder une autre métaclasse que </a:t>
            </a:r>
            <a:r>
              <a:rPr lang="fr-FR" sz="1100" i="1" dirty="0"/>
              <a:t>type</a:t>
            </a:r>
            <a:r>
              <a:rPr lang="fr-FR" sz="1100" dirty="0"/>
              <a:t>.</a:t>
            </a:r>
          </a:p>
          <a:p>
            <a:endParaRPr lang="fr-FR" sz="1100" dirty="0"/>
          </a:p>
          <a:p>
            <a:r>
              <a:rPr lang="fr-FR" sz="1100" dirty="0"/>
              <a:t>Construire une métaclasse se fait de la même façon que construire une classe. Les métaclasses héritent de </a:t>
            </a:r>
            <a:r>
              <a:rPr lang="fr-FR" sz="1100" i="1" dirty="0"/>
              <a:t>type</a:t>
            </a:r>
            <a:r>
              <a:rPr lang="fr-FR" sz="1100" dirty="0"/>
              <a:t>. Nous allons retrouver la structure de base des classes que nous avons vues auparavant.</a:t>
            </a:r>
          </a:p>
          <a:p>
            <a:endParaRPr lang="fr-FR" sz="1100" dirty="0"/>
          </a:p>
          <a:p>
            <a:r>
              <a:rPr lang="fr-FR" sz="1100" dirty="0"/>
              <a:t>Nous allons notamment nous intéresser à deux méthodes que nous avons utilisées dans nos définitions de classes :</a:t>
            </a:r>
          </a:p>
          <a:p>
            <a:endParaRPr lang="fr-FR" sz="1100" dirty="0"/>
          </a:p>
          <a:p>
            <a:pPr marL="171450" indent="-171450">
              <a:buFont typeface="Arial" panose="020B0604020202020204" pitchFamily="34" charset="0"/>
              <a:buChar char="•"/>
            </a:pPr>
            <a:r>
              <a:rPr lang="fr-FR" sz="1100" dirty="0"/>
              <a:t>    la méthode </a:t>
            </a:r>
            <a:r>
              <a:rPr lang="fr-FR" sz="1100" i="1" dirty="0"/>
              <a:t>__new__</a:t>
            </a:r>
            <a:r>
              <a:rPr lang="fr-FR" sz="1100" dirty="0"/>
              <a:t>, appelée pour créer une classe ;</a:t>
            </a:r>
          </a:p>
          <a:p>
            <a:pPr marL="171450" indent="-171450">
              <a:buFont typeface="Arial" panose="020B0604020202020204" pitchFamily="34" charset="0"/>
              <a:buChar char="•"/>
            </a:pPr>
            <a:r>
              <a:rPr lang="fr-FR" sz="1100" dirty="0"/>
              <a:t>    la méthode </a:t>
            </a:r>
            <a:r>
              <a:rPr lang="fr-FR" sz="1100" i="1" dirty="0"/>
              <a:t>__init__</a:t>
            </a:r>
            <a:r>
              <a:rPr lang="fr-FR" sz="1100" dirty="0"/>
              <a:t>, appelée pour construire la classe.</a:t>
            </a:r>
          </a:p>
          <a:p>
            <a:endParaRPr lang="fr-FR" sz="1100" dirty="0"/>
          </a:p>
          <a:p>
            <a:r>
              <a:rPr lang="fr-FR" sz="1100" b="1" dirty="0"/>
              <a:t>La méthode__new__</a:t>
            </a:r>
          </a:p>
          <a:p>
            <a:endParaRPr lang="fr-FR" sz="1100" dirty="0"/>
          </a:p>
          <a:p>
            <a:r>
              <a:rPr lang="fr-FR" sz="1100" dirty="0"/>
              <a:t>Elle prend quatre paramètres :</a:t>
            </a:r>
          </a:p>
          <a:p>
            <a:endParaRPr lang="fr-FR" sz="1100" dirty="0"/>
          </a:p>
          <a:p>
            <a:pPr marL="171450" indent="-171450">
              <a:buFont typeface="Arial" panose="020B0604020202020204" pitchFamily="34" charset="0"/>
              <a:buChar char="•"/>
            </a:pPr>
            <a:r>
              <a:rPr lang="fr-FR" sz="1100" dirty="0"/>
              <a:t>    la métaclasse servant de base à la création de notre nouvelle classe ;</a:t>
            </a:r>
          </a:p>
          <a:p>
            <a:pPr marL="171450" indent="-171450">
              <a:buFont typeface="Arial" panose="020B0604020202020204" pitchFamily="34" charset="0"/>
              <a:buChar char="•"/>
            </a:pPr>
            <a:r>
              <a:rPr lang="fr-FR" sz="1100" dirty="0"/>
              <a:t>    le nom de notre nouvelle classe ;</a:t>
            </a:r>
          </a:p>
          <a:p>
            <a:pPr marL="171450" indent="-171450">
              <a:buFont typeface="Arial" panose="020B0604020202020204" pitchFamily="34" charset="0"/>
              <a:buChar char="•"/>
            </a:pPr>
            <a:r>
              <a:rPr lang="fr-FR" sz="1100" dirty="0"/>
              <a:t>    un </a:t>
            </a:r>
            <a:r>
              <a:rPr lang="fr-FR" sz="1100" b="1" dirty="0"/>
              <a:t>tuple</a:t>
            </a:r>
            <a:r>
              <a:rPr lang="fr-FR" sz="1100" dirty="0"/>
              <a:t> contenant les classes dont héritent notre classe à créer ;</a:t>
            </a:r>
          </a:p>
          <a:p>
            <a:pPr marL="171450" indent="-171450">
              <a:buFont typeface="Arial" panose="020B0604020202020204" pitchFamily="34" charset="0"/>
              <a:buChar char="•"/>
            </a:pPr>
            <a:r>
              <a:rPr lang="fr-FR" sz="1100" dirty="0"/>
              <a:t>    le dictionnaire des attributs et méthodes de la classe à créer.</a:t>
            </a:r>
          </a:p>
          <a:p>
            <a:endParaRPr lang="fr-FR" sz="1100" dirty="0"/>
          </a:p>
          <a:p>
            <a:r>
              <a:rPr lang="fr-FR" sz="1100" dirty="0"/>
              <a:t>Les trois derniers paramètres, vous devriez les reconnaître : ce sont les mêmes que ceux passés à </a:t>
            </a:r>
            <a:r>
              <a:rPr lang="fr-FR" sz="1100" i="1" dirty="0"/>
              <a:t>type</a:t>
            </a:r>
            <a:r>
              <a:rPr lang="fr-FR" sz="1100" dirty="0"/>
              <a:t>.</a:t>
            </a:r>
          </a:p>
          <a:p>
            <a:endParaRPr lang="fr-FR" sz="1100" dirty="0"/>
          </a:p>
          <a:p>
            <a:r>
              <a:rPr lang="fr-FR" sz="1100" dirty="0"/>
              <a:t>Voici une méthode </a:t>
            </a:r>
            <a:r>
              <a:rPr lang="fr-FR" sz="1100" i="1" dirty="0"/>
              <a:t>__new__ </a:t>
            </a:r>
            <a:r>
              <a:rPr lang="fr-FR" sz="1100" dirty="0"/>
              <a:t>minimaliste.</a:t>
            </a:r>
          </a:p>
        </p:txBody>
      </p:sp>
    </p:spTree>
    <p:extLst>
      <p:ext uri="{BB962C8B-B14F-4D97-AF65-F5344CB8AC3E}">
        <p14:creationId xmlns:p14="http://schemas.microsoft.com/office/powerpoint/2010/main" val="166054620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202730"/>
            <a:ext cx="10534644" cy="261610"/>
          </a:xfrm>
          <a:prstGeom prst="rect">
            <a:avLst/>
          </a:prstGeom>
          <a:noFill/>
        </p:spPr>
        <p:txBody>
          <a:bodyPr wrap="square" rtlCol="0">
            <a:spAutoFit/>
          </a:bodyPr>
          <a:lstStyle/>
          <a:p>
            <a:r>
              <a:rPr lang="fr-FR" sz="1100" dirty="0"/>
              <a:t>Pour dire qu'une classe prend comme métaclasse autre chose que type, c'est dans la ligne de la définition de la classe que cela se passe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2514927"/>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965624"/>
            <a:ext cx="10534644" cy="261610"/>
          </a:xfrm>
          <a:prstGeom prst="rect">
            <a:avLst/>
          </a:prstGeom>
          <a:noFill/>
        </p:spPr>
        <p:txBody>
          <a:bodyPr wrap="square" rtlCol="0">
            <a:spAutoFit/>
          </a:bodyPr>
          <a:lstStyle/>
          <a:p>
            <a:r>
              <a:rPr lang="fr-FR" sz="11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3216266"/>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3514874"/>
            <a:ext cx="10534644" cy="3308598"/>
          </a:xfrm>
          <a:prstGeom prst="rect">
            <a:avLst/>
          </a:prstGeom>
          <a:noFill/>
        </p:spPr>
        <p:txBody>
          <a:bodyPr wrap="square" rtlCol="0">
            <a:spAutoFit/>
          </a:bodyPr>
          <a:lstStyle/>
          <a:p>
            <a:r>
              <a:rPr lang="fr-FR" sz="1100" dirty="0"/>
              <a:t>La méthode__init__</a:t>
            </a:r>
          </a:p>
          <a:p>
            <a:endParaRPr lang="fr-FR" sz="1100" dirty="0"/>
          </a:p>
          <a:p>
            <a:r>
              <a:rPr lang="fr-FR" sz="1100" dirty="0"/>
              <a:t>Le constructeur d'une métaclasse prend les mêmes paramètres </a:t>
            </a:r>
            <a:r>
              <a:rPr lang="fr-FR" sz="1100" dirty="0" err="1"/>
              <a:t>que__new</a:t>
            </a:r>
            <a:r>
              <a:rPr lang="fr-FR" sz="1100" dirty="0"/>
              <a:t>__, sauf le premier, qui n'est plus la métaclasse servant de modèle mais la classe que l'on vient de créer.</a:t>
            </a:r>
          </a:p>
          <a:p>
            <a:endParaRPr lang="fr-FR" sz="1100" dirty="0"/>
          </a:p>
          <a:p>
            <a:r>
              <a:rPr lang="fr-FR" sz="1100" dirty="0"/>
              <a:t>Les trois paramètres suivants restent les mêmes : le nom, le tuple des classes-mères et le dictionnaire des attributs et méthodes de classe.</a:t>
            </a:r>
          </a:p>
          <a:p>
            <a:endParaRPr lang="fr-FR" sz="1100" dirty="0"/>
          </a:p>
          <a:p>
            <a:r>
              <a:rPr lang="fr-FR" sz="1100" dirty="0"/>
              <a:t>Il n'y a rien de très compliqué dans le procédé, l'exemple ci-dessus peut être repris en le modifiant quelque peu pour qu'il s'adapte à la méthode__init__.</a:t>
            </a:r>
          </a:p>
          <a:p>
            <a:endParaRPr lang="fr-FR" sz="1100" dirty="0"/>
          </a:p>
          <a:p>
            <a:r>
              <a:rPr lang="fr-FR" sz="1100" dirty="0"/>
              <a:t>Maintenant, voyons concrètement à quoi cela peut servir.</a:t>
            </a:r>
          </a:p>
          <a:p>
            <a:r>
              <a:rPr lang="fr-FR" sz="1100" dirty="0"/>
              <a:t>Les métaclasses en action</a:t>
            </a:r>
          </a:p>
          <a:p>
            <a:endParaRPr lang="fr-FR" sz="1100" dirty="0"/>
          </a:p>
          <a:p>
            <a:r>
              <a:rPr lang="fr-FR" sz="11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100" dirty="0"/>
          </a:p>
          <a:p>
            <a:r>
              <a:rPr lang="fr-FR" sz="1100" dirty="0"/>
              <a:t>Je vous propose quelque chose de plus simple. Il va de soi qu'il existe bien d'autres usages, dont certains complexes, des métaclasses.</a:t>
            </a:r>
          </a:p>
          <a:p>
            <a:endParaRPr lang="fr-FR" sz="1100" dirty="0"/>
          </a:p>
          <a:p>
            <a:r>
              <a:rPr lang="fr-FR" sz="1100" dirty="0"/>
              <a:t>Nous allons essayer de garder nos classes créées dans un dictionnaire prenant comme clé le nom de la classe et comme valeur la classe elle-même.</a:t>
            </a:r>
          </a:p>
          <a:p>
            <a:endParaRPr lang="fr-FR" sz="1100" dirty="0"/>
          </a:p>
        </p:txBody>
      </p:sp>
    </p:spTree>
    <p:extLst>
      <p:ext uri="{BB962C8B-B14F-4D97-AF65-F5344CB8AC3E}">
        <p14:creationId xmlns:p14="http://schemas.microsoft.com/office/powerpoint/2010/main" val="197364495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24605"/>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1446550"/>
          </a:xfrm>
          <a:prstGeom prst="rect">
            <a:avLst/>
          </a:prstGeom>
          <a:noFill/>
        </p:spPr>
        <p:txBody>
          <a:bodyPr wrap="square" rtlCol="0">
            <a:spAutoFit/>
          </a:bodyPr>
          <a:lstStyle/>
          <a:p>
            <a:r>
              <a:rPr lang="fr-FR" sz="11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100" dirty="0"/>
          </a:p>
          <a:p>
            <a:r>
              <a:rPr lang="fr-FR" sz="1100" dirty="0"/>
              <a:t>Par exemple, la classe mère de tous nos widgets s'appellera Widget. De cette classe hériteront les classes Bouton, CaseACocher, Menu, Cadre, etc. L'utilisateur de la bibliothèque pourra par ailleurs en dériver ses propres classes.</a:t>
            </a:r>
          </a:p>
          <a:p>
            <a:endParaRPr lang="fr-FR" sz="1100" dirty="0"/>
          </a:p>
          <a:p>
            <a:r>
              <a:rPr lang="fr-FR" sz="11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729006"/>
            <a:ext cx="10534644" cy="769441"/>
          </a:xfrm>
          <a:prstGeom prst="rect">
            <a:avLst/>
          </a:prstGeom>
          <a:noFill/>
        </p:spPr>
        <p:txBody>
          <a:bodyPr wrap="square" rtlCol="0">
            <a:spAutoFit/>
          </a:bodyPr>
          <a:lstStyle/>
          <a:p>
            <a:r>
              <a:rPr lang="fr-FR" sz="1100" dirty="0"/>
              <a:t>Ce dictionnaire pourrait être rempli manuellement à chaque fois qu'on crée une classe héritant de Widget mais avouez que ce ne serait pas très pratique.</a:t>
            </a:r>
          </a:p>
          <a:p>
            <a:endParaRPr lang="fr-FR" sz="1100" dirty="0"/>
          </a:p>
          <a:p>
            <a:r>
              <a:rPr lang="fr-FR" sz="11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61610"/>
          </a:xfrm>
          <a:prstGeom prst="rect">
            <a:avLst/>
          </a:prstGeom>
          <a:noFill/>
        </p:spPr>
        <p:txBody>
          <a:bodyPr wrap="square" rtlCol="0">
            <a:spAutoFit/>
          </a:bodyPr>
          <a:lstStyle/>
          <a:p>
            <a:r>
              <a:rPr lang="fr-FR" sz="11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61610"/>
          </a:xfrm>
          <a:prstGeom prst="rect">
            <a:avLst/>
          </a:prstGeom>
          <a:noFill/>
        </p:spPr>
        <p:txBody>
          <a:bodyPr wrap="square" rtlCol="0">
            <a:spAutoFit/>
          </a:bodyPr>
          <a:lstStyle/>
          <a:p>
            <a:r>
              <a:rPr lang="fr-FR" sz="11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61610"/>
          </a:xfrm>
          <a:prstGeom prst="rect">
            <a:avLst/>
          </a:prstGeom>
          <a:noFill/>
        </p:spPr>
        <p:txBody>
          <a:bodyPr wrap="square" rtlCol="0">
            <a:spAutoFit/>
          </a:bodyPr>
          <a:lstStyle/>
          <a:p>
            <a:r>
              <a:rPr lang="fr-FR" sz="11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785104"/>
          </a:xfrm>
          <a:prstGeom prst="rect">
            <a:avLst/>
          </a:prstGeom>
          <a:noFill/>
        </p:spPr>
        <p:txBody>
          <a:bodyPr wrap="square" rtlCol="0">
            <a:spAutoFit/>
          </a:bodyPr>
          <a:lstStyle/>
          <a:p>
            <a:r>
              <a:rPr lang="fr-FR" sz="11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100" dirty="0"/>
          </a:p>
          <a:p>
            <a:r>
              <a:rPr lang="fr-FR" sz="1100" dirty="0"/>
              <a:t>Vous pouvez étoffer cet exemple, faire en sorte que l'aide de la classe soit également conservée, ou qu'une exception soit levée si une classe du même nom existe déjà dans le dictionnaire.</a:t>
            </a:r>
          </a:p>
          <a:p>
            <a:endParaRPr lang="fr-FR" sz="1100" dirty="0"/>
          </a:p>
          <a:p>
            <a:r>
              <a:rPr lang="fr-FR" sz="1100" b="1" dirty="0"/>
              <a:t>Pour conclure</a:t>
            </a:r>
          </a:p>
          <a:p>
            <a:endParaRPr lang="fr-FR" sz="1100" dirty="0"/>
          </a:p>
          <a:p>
            <a:r>
              <a:rPr lang="fr-FR" sz="11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970044"/>
          </a:xfrm>
          <a:prstGeom prst="rect">
            <a:avLst/>
          </a:prstGeom>
          <a:noFill/>
        </p:spPr>
        <p:txBody>
          <a:bodyPr wrap="square" rtlCol="0">
            <a:spAutoFit/>
          </a:bodyPr>
          <a:lstStyle/>
          <a:p>
            <a:r>
              <a:rPr lang="fr-FR" sz="1100" b="1" dirty="0"/>
              <a:t>En résumé</a:t>
            </a:r>
          </a:p>
          <a:p>
            <a:endParaRPr lang="fr-FR" sz="1100" dirty="0"/>
          </a:p>
          <a:p>
            <a:r>
              <a:rPr lang="fr-FR" sz="1100" dirty="0"/>
              <a:t>    Le processus d'instanciation d'un objet est assuré par deux méthodes, </a:t>
            </a:r>
            <a:r>
              <a:rPr lang="fr-FR" sz="1100" i="1" dirty="0"/>
              <a:t>__new__ </a:t>
            </a:r>
            <a:r>
              <a:rPr lang="fr-FR" sz="1100" dirty="0"/>
              <a:t>et </a:t>
            </a:r>
            <a:r>
              <a:rPr lang="fr-FR" sz="1100" i="1" dirty="0"/>
              <a:t>__init__</a:t>
            </a:r>
            <a:r>
              <a:rPr lang="fr-FR" sz="1100" dirty="0"/>
              <a:t>.</a:t>
            </a:r>
          </a:p>
          <a:p>
            <a:endParaRPr lang="fr-FR" sz="1100" dirty="0"/>
          </a:p>
          <a:p>
            <a:r>
              <a:rPr lang="fr-FR" sz="1100" dirty="0"/>
              <a:t>    __new__ est chargée de la création de l'objet et prend en premier paramètre sa classe.</a:t>
            </a:r>
          </a:p>
          <a:p>
            <a:endParaRPr lang="fr-FR" sz="1100" dirty="0"/>
          </a:p>
          <a:p>
            <a:r>
              <a:rPr lang="fr-FR" sz="1100" dirty="0"/>
              <a:t>    </a:t>
            </a:r>
            <a:r>
              <a:rPr lang="fr-FR" sz="1100" i="1" dirty="0"/>
              <a:t>__init__ </a:t>
            </a:r>
            <a:r>
              <a:rPr lang="fr-FR" sz="1100" dirty="0"/>
              <a:t>est chargée de l'initialisation des attributs de l'objet et prend en premier paramètre l'objet précédemment créé par </a:t>
            </a:r>
            <a:r>
              <a:rPr lang="fr-FR" sz="1100" i="1" dirty="0"/>
              <a:t>__new__</a:t>
            </a:r>
            <a:r>
              <a:rPr lang="fr-FR" sz="1100" dirty="0"/>
              <a:t>.</a:t>
            </a:r>
          </a:p>
          <a:p>
            <a:endParaRPr lang="fr-FR" sz="1100" dirty="0"/>
          </a:p>
          <a:p>
            <a:r>
              <a:rPr lang="fr-FR" sz="1100" dirty="0"/>
              <a:t>    Les classes étant des objets, elles sont toutes modelées sur une classe appelée </a:t>
            </a:r>
            <a:r>
              <a:rPr lang="fr-FR" sz="1100" b="1" dirty="0"/>
              <a:t>métaclasse</a:t>
            </a:r>
            <a:r>
              <a:rPr lang="fr-FR" sz="1100" dirty="0"/>
              <a:t>.</a:t>
            </a:r>
          </a:p>
          <a:p>
            <a:endParaRPr lang="fr-FR" sz="1100" dirty="0"/>
          </a:p>
          <a:p>
            <a:r>
              <a:rPr lang="fr-FR" sz="1100" dirty="0"/>
              <a:t>    À moins d'être explicitement modifiée, la métaclasse de toutes les classes est </a:t>
            </a:r>
            <a:r>
              <a:rPr lang="fr-FR" sz="1100" i="1" dirty="0"/>
              <a:t>type</a:t>
            </a:r>
            <a:r>
              <a:rPr lang="fr-FR" sz="1100" dirty="0"/>
              <a:t>.</a:t>
            </a:r>
          </a:p>
          <a:p>
            <a:endParaRPr lang="fr-FR" sz="1100" dirty="0"/>
          </a:p>
          <a:p>
            <a:r>
              <a:rPr lang="fr-FR" sz="1100" dirty="0"/>
              <a:t>    On peut utiliser </a:t>
            </a:r>
            <a:r>
              <a:rPr lang="fr-FR" sz="1100" i="1" dirty="0"/>
              <a:t>type</a:t>
            </a:r>
            <a:r>
              <a:rPr lang="fr-FR" sz="1100" dirty="0"/>
              <a:t> pour créer des classes dynamiquement.</a:t>
            </a:r>
          </a:p>
          <a:p>
            <a:endParaRPr lang="fr-FR" sz="1100" dirty="0"/>
          </a:p>
          <a:p>
            <a:r>
              <a:rPr lang="fr-FR" sz="1100" dirty="0"/>
              <a:t>    On peut faire hériter une classe de </a:t>
            </a:r>
            <a:r>
              <a:rPr lang="fr-FR" sz="1100" i="1" dirty="0"/>
              <a:t>type</a:t>
            </a:r>
            <a:r>
              <a:rPr lang="fr-FR" sz="1100" dirty="0"/>
              <a:t> pour créer une nouvelle métaclasse.</a:t>
            </a:r>
          </a:p>
          <a:p>
            <a:endParaRPr lang="fr-FR" sz="1100" dirty="0"/>
          </a:p>
          <a:p>
            <a:r>
              <a:rPr lang="fr-FR" sz="1100" dirty="0"/>
              <a:t>    Dans le corps d'une classe, pour spécifier sa métaclasse, on exploite la syntaxe suivante :class MaClasse(</a:t>
            </a:r>
            <a:r>
              <a:rPr lang="fr-FR" sz="1100" i="1" dirty="0"/>
              <a:t>metaclass=NomDeLaMetaClasse</a:t>
            </a:r>
            <a:r>
              <a:rPr lang="fr-FR" sz="1100" dirty="0"/>
              <a:t>):.</a:t>
            </a:r>
          </a:p>
        </p:txBody>
      </p:sp>
    </p:spTree>
    <p:extLst>
      <p:ext uri="{BB962C8B-B14F-4D97-AF65-F5344CB8AC3E}">
        <p14:creationId xmlns:p14="http://schemas.microsoft.com/office/powerpoint/2010/main" val="281066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a:t>
            </a:r>
            <a:r>
              <a:rPr lang="fr-FR" altLang="fr-FR" dirty="0" err="1">
                <a:solidFill>
                  <a:schemeClr val="bg1"/>
                </a:solidFill>
                <a:latin typeface="Arial" panose="020B0604020202020204" pitchFamily="34" charset="0"/>
              </a:rPr>
              <a:t>element</a:t>
            </a:r>
            <a:r>
              <a:rPr lang="fr-FR" altLang="fr-FR" dirty="0">
                <a:solidFill>
                  <a:schemeClr val="bg1"/>
                </a:solidFill>
                <a:latin typeface="Arial" panose="020B0604020202020204" pitchFamily="34" charset="0"/>
              </a:rPr>
              <a: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a:t>
            </a:r>
            <a:r>
              <a:rPr lang="fr-FR" altLang="fr-FR" dirty="0" err="1">
                <a:solidFill>
                  <a:schemeClr val="bg1"/>
                </a:solidFill>
                <a:latin typeface="Arial" panose="020B0604020202020204" pitchFamily="34" charset="0"/>
              </a:rPr>
              <a:t>else</a:t>
            </a:r>
            <a:r>
              <a:rPr lang="fr-FR" altLang="fr-FR" dirty="0">
                <a:solidFill>
                  <a:schemeClr val="bg1"/>
                </a:solidFill>
                <a:latin typeface="Arial" panose="020B0604020202020204" pitchFamily="34" charset="0"/>
              </a:rPr>
              <a:t>: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a:t>
            </a:r>
            <a:r>
              <a:rPr lang="fr-FR" sz="2800" b="1" i="1" dirty="0" err="1"/>
              <a:t>element</a:t>
            </a:r>
            <a:r>
              <a:rPr lang="fr-FR" sz="2800" b="1" i="1" dirty="0"/>
              <a: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a:t>
            </a:r>
            <a:r>
              <a:rPr lang="en-US" sz="9600" dirty="0" err="1">
                <a:solidFill>
                  <a:schemeClr val="accent5">
                    <a:lumMod val="75000"/>
                  </a:schemeClr>
                </a:solidFill>
              </a:rPr>
              <a:t>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a:t>
            </a:r>
            <a:r>
              <a:rPr lang="en-US" dirty="0" err="1"/>
              <a:t>i</a:t>
            </a:r>
            <a:endParaRPr lang="en-US" dirty="0"/>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a:t>
            </a:r>
            <a:r>
              <a:rPr lang="en-US" sz="6000" dirty="0" err="1">
                <a:solidFill>
                  <a:schemeClr val="accent5">
                    <a:lumMod val="75000"/>
                  </a:schemeClr>
                </a:solidFill>
              </a:rPr>
              <a:t>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a:t>
            </a:r>
            <a:r>
              <a:rPr lang="fr-FR" dirty="0" err="1">
                <a:solidFill>
                  <a:schemeClr val="bg1"/>
                </a:solidFill>
              </a:rPr>
              <a:t>width</a:t>
            </a:r>
            <a:r>
              <a:rPr lang="fr-FR" dirty="0">
                <a:solidFill>
                  <a:schemeClr val="bg1"/>
                </a:solidFill>
              </a:rPr>
              <a:t>):</a:t>
            </a:r>
          </a:p>
          <a:p>
            <a:r>
              <a:rPr lang="fr-FR" dirty="0">
                <a:solidFill>
                  <a:schemeClr val="bg1"/>
                </a:solidFill>
              </a:rPr>
              <a:t>    return high, </a:t>
            </a:r>
            <a:r>
              <a:rPr lang="fr-FR" dirty="0" err="1">
                <a:solidFill>
                  <a:schemeClr val="bg1"/>
                </a:solidFill>
              </a:rPr>
              <a:t>width</a:t>
            </a:r>
            <a:endParaRPr lang="fr-FR" dirty="0">
              <a:solidFill>
                <a:schemeClr val="bg1"/>
              </a:solidFill>
            </a:endParaRP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r>
              <a:rPr lang="en-US" sz="6000" dirty="0">
                <a:solidFill>
                  <a:schemeClr val="accent5">
                    <a:lumMod val="75000"/>
                  </a:schemeClr>
                </a:solidFill>
              </a:rPr>
              <a:t> lambda</a:t>
            </a: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73354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298031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485775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424294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err="1">
                <a:ln>
                  <a:noFill/>
                </a:ln>
                <a:solidFill>
                  <a:schemeClr val="tx1"/>
                </a:solidFill>
                <a:effectLst/>
                <a:latin typeface="Arial Unicode MS"/>
              </a:rPr>
              <a:t>from</a:t>
            </a:r>
            <a:r>
              <a:rPr kumimoji="0" lang="fr-FR" altLang="fr-FR" sz="1400" b="1" i="0" u="none" strike="noStrike" cap="none" normalizeH="0" baseline="0" dirty="0">
                <a:ln>
                  <a:noFill/>
                </a:ln>
                <a:solidFill>
                  <a:schemeClr val="tx1"/>
                </a:solidFill>
                <a:effectLst/>
                <a:latin typeface="Arial Unicode MS"/>
              </a:rPr>
              <a:t>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a:t>
            </a:r>
            <a:r>
              <a:rPr lang="fr-FR" altLang="fr-FR" sz="1400" dirty="0" err="1">
                <a:latin typeface="Arial" panose="020B0604020202020204" pitchFamily="34" charset="0"/>
              </a:rPr>
              <a:t>from</a:t>
            </a:r>
            <a:r>
              <a:rPr lang="fr-FR" altLang="fr-FR" sz="1400" dirty="0">
                <a:latin typeface="Arial" panose="020B0604020202020204" pitchFamily="34" charset="0"/>
              </a:rPr>
              <a:t>: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err="1"/>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err="1">
                <a:solidFill>
                  <a:schemeClr val="bg1"/>
                </a:solidFill>
                <a:highlight>
                  <a:srgbClr val="000000"/>
                </a:highlight>
              </a:rPr>
              <a:t>from</a:t>
            </a:r>
            <a:r>
              <a:rPr lang="fr-FR" altLang="fr-FR" sz="1600" dirty="0">
                <a:solidFill>
                  <a:schemeClr val="bg1"/>
                </a:solidFill>
                <a:highlight>
                  <a:srgbClr val="000000"/>
                </a:highlight>
              </a:rPr>
              <a:t>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rmAutofit/>
          </a:bodyPr>
          <a:lstStyle/>
          <a:p>
            <a:pPr lvl="0" algn="ctr" fontAlgn="base">
              <a:spcAft>
                <a:spcPct val="0"/>
              </a:spcAft>
            </a:pPr>
            <a:r>
              <a:rPr lang="fr-FR" altLang="fr-FR" sz="6000" dirty="0" err="1">
                <a:solidFill>
                  <a:schemeClr val="accent5">
                    <a:lumMod val="75000"/>
                  </a:schemeClr>
                </a:solidFill>
              </a:rPr>
              <a:t>Gerez</a:t>
            </a:r>
            <a:r>
              <a:rPr lang="fr-FR" altLang="fr-FR" sz="6000" dirty="0">
                <a:solidFill>
                  <a:schemeClr val="accent5">
                    <a:lumMod val="75000"/>
                  </a:schemeClr>
                </a:solidFill>
              </a:rPr>
              <a:t> les exceptions</a:t>
            </a:r>
          </a:p>
        </p:txBody>
      </p:sp>
    </p:spTree>
    <p:extLst>
      <p:ext uri="{BB962C8B-B14F-4D97-AF65-F5344CB8AC3E}">
        <p14:creationId xmlns:p14="http://schemas.microsoft.com/office/powerpoint/2010/main" val="3306234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highlight>
                  <a:srgbClr val="000000"/>
                </a:highlight>
              </a:rPr>
              <a:t>try</a:t>
            </a:r>
            <a:r>
              <a:rPr lang="fr-FR" dirty="0">
                <a:solidFill>
                  <a:schemeClr val="bg1"/>
                </a:solidFill>
                <a:highlight>
                  <a:srgbClr val="000000"/>
                </a:highlight>
              </a:rPr>
              <a:t>:</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err="1">
                <a:solidFill>
                  <a:schemeClr val="bg1"/>
                </a:solidFill>
              </a:rPr>
              <a:t>try</a:t>
            </a:r>
            <a:r>
              <a:rPr lang="fr-FR" dirty="0">
                <a:solidFill>
                  <a:schemeClr val="bg1"/>
                </a:solidFill>
              </a:rPr>
              <a:t>: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rPr>
              <a:t>try</a:t>
            </a:r>
            <a:r>
              <a:rPr lang="fr-FR" dirty="0">
                <a:solidFill>
                  <a:schemeClr val="bg1"/>
                </a:solidFill>
              </a:rPr>
              <a:t>:</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a:t>
            </a:r>
            <a:r>
              <a:rPr lang="fr-FR" altLang="fr-FR" sz="1400" dirty="0" err="1"/>
              <a:t>try</a:t>
            </a:r>
            <a:r>
              <a:rPr lang="fr-FR" altLang="fr-FR" sz="1400" dirty="0"/>
              <a:t>.</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a:t>
            </a:r>
            <a:r>
              <a:rPr lang="fr-FR" altLang="fr-FR" sz="6000" dirty="0" err="1">
                <a:solidFill>
                  <a:schemeClr val="accent5">
                    <a:lumMod val="75000"/>
                  </a:schemeClr>
                </a:solidFill>
              </a:rPr>
              <a:t>else</a:t>
            </a:r>
            <a:r>
              <a:rPr lang="fr-FR" altLang="fr-FR" sz="6000" dirty="0">
                <a:solidFill>
                  <a:schemeClr val="accent5">
                    <a:lumMod val="75000"/>
                  </a:schemeClr>
                </a:solidFill>
              </a:rPr>
              <a:t>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a:t>
            </a:r>
            <a:r>
              <a:rPr lang="fr-FR" altLang="fr-FR" sz="1400" dirty="0" err="1"/>
              <a:t>try</a:t>
            </a:r>
            <a:r>
              <a:rPr lang="fr-FR" altLang="fr-FR" sz="1400" dirty="0"/>
              <a:t> plus complet.</a:t>
            </a:r>
          </a:p>
          <a:p>
            <a:pPr lvl="0" eaLnBrk="0" fontAlgn="base" hangingPunct="0">
              <a:spcBef>
                <a:spcPct val="0"/>
              </a:spcBef>
              <a:spcAft>
                <a:spcPct val="0"/>
              </a:spcAft>
            </a:pPr>
            <a:r>
              <a:rPr lang="fr-FR" altLang="fr-FR" sz="1400" dirty="0"/>
              <a:t>Le mot-clé </a:t>
            </a:r>
            <a:r>
              <a:rPr lang="fr-FR" altLang="fr-FR" sz="1400" b="1" dirty="0" err="1"/>
              <a:t>else</a:t>
            </a:r>
            <a:endParaRPr lang="fr-FR" altLang="fr-FR" sz="1400" b="1" dirty="0"/>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err="1"/>
              <a:t>try</a:t>
            </a:r>
            <a:r>
              <a:rPr lang="fr-FR" altLang="fr-FR" sz="1400" dirty="0"/>
              <a:t>, </a:t>
            </a:r>
            <a:r>
              <a:rPr lang="fr-FR" altLang="fr-FR" sz="1400" b="1" dirty="0" err="1"/>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a:t>
            </a:r>
            <a:r>
              <a:rPr lang="fr-FR" altLang="fr-FR" sz="1400" dirty="0" err="1"/>
              <a:t>try</a:t>
            </a:r>
            <a:r>
              <a:rPr lang="fr-FR" altLang="fr-FR" sz="1400" dirty="0"/>
              <a:t>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a:t>
            </a:r>
            <a:r>
              <a:rPr lang="fr-FR" altLang="fr-FR" sz="1400" dirty="0" err="1"/>
              <a:t>try</a:t>
            </a:r>
            <a:r>
              <a:rPr lang="fr-FR" altLang="fr-FR" sz="1400" dirty="0"/>
              <a:t>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t>
            </a:r>
            <a:r>
              <a:rPr lang="fr-FR" altLang="fr-FR" sz="1400" dirty="0" err="1"/>
              <a:t>assert</a:t>
            </a:r>
            <a:r>
              <a:rPr lang="fr-FR" altLang="fr-FR" sz="1400" dirty="0"/>
              <a: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err="1">
                <a:solidFill>
                  <a:schemeClr val="bg1"/>
                </a:solidFill>
              </a:rPr>
              <a:t>try</a:t>
            </a:r>
            <a:r>
              <a:rPr lang="fr-FR" dirty="0">
                <a:solidFill>
                  <a:schemeClr val="bg1"/>
                </a:solidFill>
              </a:rPr>
              <a:t>:</a:t>
            </a:r>
          </a:p>
          <a:p>
            <a:r>
              <a:rPr lang="fr-FR" dirty="0">
                <a:solidFill>
                  <a:schemeClr val="bg1"/>
                </a:solidFill>
              </a:rPr>
              <a:t>    annee = int(annee) # Conversion de l'année</a:t>
            </a:r>
          </a:p>
          <a:p>
            <a:r>
              <a:rPr lang="fr-FR" dirty="0">
                <a:solidFill>
                  <a:schemeClr val="bg1"/>
                </a:solidFill>
              </a:rPr>
              <a:t>    </a:t>
            </a:r>
            <a:r>
              <a:rPr lang="fr-FR" dirty="0" err="1">
                <a:solidFill>
                  <a:schemeClr val="bg1"/>
                </a:solidFill>
              </a:rPr>
              <a:t>assert</a:t>
            </a:r>
            <a:r>
              <a:rPr lang="fr-FR" dirty="0">
                <a:solidFill>
                  <a:schemeClr val="bg1"/>
                </a:solidFill>
              </a:rPr>
              <a:t> annee &gt; 0</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err="1">
                <a:solidFill>
                  <a:schemeClr val="bg1"/>
                </a:solidFill>
              </a:rPr>
              <a:t>try</a:t>
            </a:r>
            <a:r>
              <a:rPr lang="fr-FR" dirty="0">
                <a:solidFill>
                  <a:schemeClr val="bg1"/>
                </a:solidFill>
              </a:rPr>
              <a:t>:</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a:t>
            </a:r>
            <a:r>
              <a:rPr lang="fr-FR" dirty="0" err="1">
                <a:solidFill>
                  <a:schemeClr val="bg1"/>
                </a:solidFill>
              </a:rPr>
              <a:t>ValueError</a:t>
            </a:r>
            <a:r>
              <a:rPr lang="fr-FR" dirty="0">
                <a:solidFill>
                  <a:schemeClr val="bg1"/>
                </a:solidFill>
              </a:rPr>
              <a:t>("l'année saisie est négative ou nulle")</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a:t>
            </a:r>
            <a:r>
              <a:rPr lang="fr-FR" dirty="0" err="1"/>
              <a:t>ValueError</a:t>
            </a:r>
            <a:r>
              <a:rPr lang="fr-FR" dirty="0"/>
              <a:t>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err="1">
                <a:ln>
                  <a:noFill/>
                </a:ln>
                <a:solidFill>
                  <a:schemeClr val="tx1"/>
                </a:solidFill>
                <a:effectLst/>
                <a:latin typeface="Arial Unicode MS"/>
              </a:rPr>
              <a:t>assert</a:t>
            </a:r>
            <a:r>
              <a:rPr kumimoji="0" lang="fr-FR" altLang="fr-FR" sz="2000" b="0" i="0" u="none" strike="noStrike" cap="none" normalizeH="0" baseline="0" dirty="0">
                <a:ln>
                  <a:noFill/>
                </a:ln>
                <a:solidFill>
                  <a:schemeClr val="tx1"/>
                </a:solidFill>
                <a:effectLst/>
                <a:latin typeface="Arial Unicode MS"/>
              </a:rPr>
              <a: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err="1">
                <a:ln>
                  <a:noFill/>
                </a:ln>
                <a:solidFill>
                  <a:schemeClr val="tx1"/>
                </a:solidFill>
                <a:effectLst/>
                <a:latin typeface="Arial Unicode MS"/>
              </a:rPr>
              <a:t>try</a:t>
            </a:r>
            <a:r>
              <a:rPr kumimoji="0" lang="fr-FR" altLang="fr-FR" sz="2000" b="0" i="0" u="none" strike="noStrike" cap="none" normalizeH="0" baseline="0" dirty="0">
                <a:ln>
                  <a:noFill/>
                </a:ln>
                <a:solidFill>
                  <a:schemeClr val="tx1"/>
                </a:solidFill>
                <a:effectLst/>
                <a:latin typeface="Arial Unicode MS"/>
              </a:rPr>
              <a:t>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err="1">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1/2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1/3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liste_origine = [1, 2, 3, 4, 5, 6, 7, 8, 9, 10]</a:t>
            </a:r>
          </a:p>
          <a:p>
            <a:r>
              <a:rPr lang="en-US" sz="1200" dirty="0">
                <a:solidFill>
                  <a:schemeClr val="bg1"/>
                </a:solidFill>
              </a:rPr>
              <a:t>&gt;&gt;&gt; [nb for nb in liste_origine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3/3</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a:t>
            </a:r>
            <a:r>
              <a:rPr lang="fr-FR" altLang="fr-FR" sz="1400" dirty="0" err="1"/>
              <a:t>element</a:t>
            </a:r>
            <a:r>
              <a:rPr lang="fr-FR" altLang="fr-FR" sz="1400" dirty="0"/>
              <a:t> for </a:t>
            </a:r>
            <a:r>
              <a:rPr lang="fr-FR" altLang="fr-FR" sz="1400" dirty="0" err="1"/>
              <a:t>element</a:t>
            </a:r>
            <a:r>
              <a:rPr lang="fr-FR" altLang="fr-FR" sz="1400" dirty="0"/>
              <a: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a:t>
            </a:r>
            <a:r>
              <a:rPr lang="fr-FR" altLang="fr-FR" sz="1400" dirty="0" err="1"/>
              <a:t>KeyError</a:t>
            </a:r>
            <a:r>
              <a:rPr lang="fr-FR" altLang="fr-FR" sz="1400" dirty="0"/>
              <a:t>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5146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a:t>
            </a:r>
            <a:r>
              <a:rPr lang="fr-FR" sz="1400" b="1" dirty="0" err="1"/>
              <a:t>cles</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mon_fichier.read()</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a:t>
            </a:r>
            <a:r>
              <a:rPr lang="fr-FR" altLang="fr-FR" dirty="0" err="1"/>
              <a:t>context</a:t>
            </a:r>
            <a:r>
              <a:rPr lang="fr-FR" altLang="fr-FR" dirty="0"/>
              <a: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a:t>
            </a:r>
            <a:r>
              <a:rPr lang="fr-FR" dirty="0" err="1"/>
              <a:t>read</a:t>
            </a:r>
            <a:r>
              <a:rPr lang="fr-FR" dirty="0"/>
              <a:t>.</a:t>
            </a:r>
          </a:p>
          <a:p>
            <a:endParaRPr lang="fr-FR" dirty="0"/>
          </a:p>
          <a:p>
            <a:r>
              <a:rPr lang="fr-FR" dirty="0"/>
              <a:t>    On peut écrire dans un fichier en utilisant la méthode </a:t>
            </a:r>
            <a:r>
              <a:rPr lang="fr-FR" dirty="0" err="1"/>
              <a:t>write</a:t>
            </a:r>
            <a:r>
              <a:rPr lang="fr-FR" dirty="0"/>
              <a:t>.</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9824</TotalTime>
  <Words>46450</Words>
  <Application>Microsoft Office PowerPoint</Application>
  <PresentationFormat>Grand écran</PresentationFormat>
  <Paragraphs>4663</Paragraphs>
  <Slides>221</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221</vt:i4>
      </vt:variant>
    </vt:vector>
  </HeadingPairs>
  <TitlesOfParts>
    <vt:vector size="226"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Résumé</vt:lpstr>
      <vt:lpstr>Structures conditionnelles</vt:lpstr>
      <vt:lpstr>Structures conditionnelles</vt:lpstr>
      <vt:lpstr>If, elif et else</vt:lpstr>
      <vt:lpstr>De nouveaux operateurs</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Les fonctions lambda</vt:lpstr>
      <vt:lpstr>La methode import 1/2</vt:lpstr>
      <vt:lpstr>La methode import 2/2</vt:lpstr>
      <vt:lpstr>Résumé</vt:lpstr>
      <vt:lpstr>Les packages</vt:lpstr>
      <vt:lpstr>Importer des packages</vt:lpstr>
      <vt:lpstr>Créer ses propres packages</vt:lpstr>
      <vt:lpstr>Résumé</vt:lpstr>
      <vt:lpstr>Gerez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La fonction enumerate 1/2</vt:lpstr>
      <vt:lpstr>La fonction enumerate 2/2</vt:lpstr>
      <vt:lpstr>Les 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Les comprehensions de liste 1/3</vt:lpstr>
      <vt:lpstr>Les comprehensions de liste 2/3</vt:lpstr>
      <vt:lpstr>Les comprehensions de liste 3/3</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Theorie</vt:lpstr>
      <vt:lpstr>En Théorie 1/5</vt:lpstr>
      <vt:lpstr>En Théorie 2/5</vt:lpstr>
      <vt:lpstr>En Théorie 3/5</vt:lpstr>
      <vt:lpstr>En Théorie 4/5</vt:lpstr>
      <vt:lpstr>En Théorie 5/5</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140</cp:revision>
  <dcterms:created xsi:type="dcterms:W3CDTF">2020-04-09T17:09:33Z</dcterms:created>
  <dcterms:modified xsi:type="dcterms:W3CDTF">2020-04-17T07:39:05Z</dcterms:modified>
</cp:coreProperties>
</file>