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1"/>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 id="574" r:id="rId280"/>
    <p:sldId id="575" r:id="rId281"/>
    <p:sldId id="576" r:id="rId282"/>
    <p:sldId id="577" r:id="rId283"/>
    <p:sldId id="578" r:id="rId284"/>
    <p:sldId id="579" r:id="rId285"/>
    <p:sldId id="580" r:id="rId286"/>
    <p:sldId id="581" r:id="rId287"/>
    <p:sldId id="582" r:id="rId288"/>
    <p:sldId id="583" r:id="rId289"/>
    <p:sldId id="584" r:id="rId290"/>
    <p:sldId id="585" r:id="rId291"/>
    <p:sldId id="587" r:id="rId292"/>
    <p:sldId id="586" r:id="rId293"/>
    <p:sldId id="588" r:id="rId294"/>
    <p:sldId id="589" r:id="rId295"/>
    <p:sldId id="590" r:id="rId296"/>
    <p:sldId id="591" r:id="rId297"/>
    <p:sldId id="592" r:id="rId298"/>
    <p:sldId id="593" r:id="rId299"/>
    <p:sldId id="594" r:id="rId30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FF"/>
    <a:srgbClr val="66FFFF"/>
    <a:srgbClr val="99FFCC"/>
    <a:srgbClr val="CCFFCC"/>
    <a:srgbClr val="99FF99"/>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slide" Target="slides/slide296.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a:t>
            </a:r>
            <a:r>
              <a:rPr lang="fr-FR" sz="1000" dirty="0" err="1"/>
              <a:t>str</a:t>
            </a:r>
            <a:r>
              <a:rPr lang="fr-FR" sz="1000" dirty="0"/>
              <a:t>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a:t>
            </a:r>
            <a:r>
              <a:rPr lang="fr-FR" sz="1100" dirty="0" err="1"/>
              <a:t>traceback</a:t>
            </a:r>
            <a:r>
              <a:rPr lang="fr-FR" sz="1100" dirty="0"/>
              <a:t>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sys.stdin # L'entrée standard (standard input)</a:t>
            </a:r>
          </a:p>
          <a:p>
            <a:r>
              <a:rPr lang="fr-FR" sz="1000" dirty="0">
                <a:solidFill>
                  <a:schemeClr val="bg1"/>
                </a:solidFill>
              </a:rPr>
              <a:t>&lt;_io.TextIOWrapper name='&lt;stdin&gt;' encoding='cp850'&gt;</a:t>
            </a:r>
          </a:p>
          <a:p>
            <a:r>
              <a:rPr lang="fr-FR" sz="1000" dirty="0">
                <a:solidFill>
                  <a:schemeClr val="bg1"/>
                </a:solidFill>
              </a:rPr>
              <a:t>&gt;&gt;&gt; sys.stdout # La sortie standard (standard output)</a:t>
            </a:r>
          </a:p>
          <a:p>
            <a:r>
              <a:rPr lang="fr-FR" sz="1000" dirty="0">
                <a:solidFill>
                  <a:schemeClr val="bg1"/>
                </a:solidFill>
              </a:rPr>
              <a:t>&lt;_io.TextIOWrapper name='&lt;stdout&gt;' encoding='cp850'&gt;</a:t>
            </a:r>
          </a:p>
          <a:p>
            <a:r>
              <a:rPr lang="fr-FR" sz="1000" dirty="0">
                <a:solidFill>
                  <a:schemeClr val="bg1"/>
                </a:solidFill>
              </a:rPr>
              <a:t>&gt;&gt;&gt; sys.stderr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sys.stdin, sys.stdout et sys.stderr.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sys.stdout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a:solidFill>
                  <a:schemeClr val="bg1"/>
                </a:solidFill>
              </a:rPr>
              <a:t>sys.stdout = </a:t>
            </a:r>
            <a:r>
              <a:rPr lang="fr-FR" sz="1000" dirty="0" err="1">
                <a:solidFill>
                  <a:schemeClr val="bg1"/>
                </a:solidFill>
              </a:rPr>
              <a:t>sys.__stdout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module signal.</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SIGINT.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la documentation du module signal.</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sys.argv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len(sys.argv) &lt; 2:</a:t>
            </a:r>
          </a:p>
          <a:p>
            <a:r>
              <a:rPr lang="fr-FR" sz="1100" dirty="0">
                <a:solidFill>
                  <a:schemeClr val="bg1"/>
                </a:solidFill>
              </a:rPr>
              <a:t>    print("Précisez une action en paramètre")</a:t>
            </a:r>
          </a:p>
          <a:p>
            <a:r>
              <a:rPr lang="fr-FR" sz="1100" dirty="0">
                <a:solidFill>
                  <a:schemeClr val="bg1"/>
                </a:solidFill>
              </a:rPr>
              <a:t>    sys.exit(1)</a:t>
            </a:r>
          </a:p>
          <a:p>
            <a:endParaRPr lang="fr-FR" sz="1100" dirty="0">
              <a:solidFill>
                <a:schemeClr val="bg1"/>
              </a:solidFill>
            </a:endParaRPr>
          </a:p>
          <a:p>
            <a:r>
              <a:rPr lang="fr-FR" sz="1100" dirty="0">
                <a:solidFill>
                  <a:schemeClr val="bg1"/>
                </a:solidFill>
              </a:rPr>
              <a:t>action = sys.argv[1]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sys.argv[1:]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a:t>
            </a:r>
            <a:r>
              <a:rPr lang="fr-FR" sz="1100" dirty="0" err="1"/>
              <a:t>verbose</a:t>
            </a:r>
            <a:r>
              <a:rPr lang="fr-FR" sz="1100" dirty="0"/>
              <a:t>.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a:t>
            </a:r>
            <a:r>
              <a:rPr lang="fr-FR" sz="1100" dirty="0" err="1"/>
              <a:t>store_true</a:t>
            </a:r>
            <a:r>
              <a:rPr lang="fr-FR" sz="1100" dirty="0"/>
              <a:t>", permet de convertir l'option précisée en booléen :</a:t>
            </a:r>
          </a:p>
          <a:p>
            <a:endParaRPr lang="fr-FR" sz="1100" dirty="0"/>
          </a:p>
          <a:p>
            <a:r>
              <a:rPr lang="fr-FR" sz="1100" dirty="0"/>
              <a:t>    Si l'option est précisée, alors </a:t>
            </a:r>
            <a:r>
              <a:rPr lang="fr-FR" sz="1100" dirty="0" err="1"/>
              <a:t>args.verbose</a:t>
            </a:r>
            <a:r>
              <a:rPr lang="fr-FR" sz="1100" dirty="0"/>
              <a:t> vaudra True ;</a:t>
            </a:r>
          </a:p>
          <a:p>
            <a:endParaRPr lang="fr-FR" sz="1100" dirty="0"/>
          </a:p>
          <a:p>
            <a:r>
              <a:rPr lang="fr-FR" sz="1100" dirty="0"/>
              <a:t>    si l'option n'est pas précisée, alors </a:t>
            </a:r>
            <a:r>
              <a:rPr lang="fr-FR" sz="1100" dirty="0" err="1"/>
              <a:t>args.verbose</a:t>
            </a:r>
            <a:r>
              <a:rPr lang="fr-FR" sz="1100" dirty="0"/>
              <a:t>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785104"/>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r>
              <a:rPr lang="fr-FR" sz="1100" dirty="0"/>
              <a:t>    Le tutoriel consacré à argparse, qui présente les fonctionnalités les plus couramment utilisées du module ;</a:t>
            </a:r>
          </a:p>
          <a:p>
            <a:endParaRPr lang="fr-FR" sz="1100" dirty="0"/>
          </a:p>
          <a:p>
            <a:r>
              <a:rPr lang="fr-FR" sz="1100" dirty="0"/>
              <a:t>    La documentation officielle du module argparse,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a:t>
            </a:r>
            <a:r>
              <a:rPr lang="fr-FR" sz="1100" b="1" dirty="0" err="1"/>
              <a:t>sleep</a:t>
            </a:r>
            <a:r>
              <a:rPr lang="fr-FR" sz="1100" b="1" dirty="0"/>
              <a:t>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277273"/>
          </a:xfrm>
          <a:prstGeom prst="rect">
            <a:avLst/>
          </a:prstGeom>
          <a:noFill/>
        </p:spPr>
        <p:txBody>
          <a:bodyPr wrap="square" rtlCol="0">
            <a:spAutoFit/>
          </a:bodyPr>
          <a:lstStyle/>
          <a:p>
            <a:r>
              <a:rPr lang="fr-FR" sz="1100" dirty="0"/>
              <a:t>Dans ce chapitre, nous allons découvrir trois modules. Je vous ai déjà fait utiliser certains de ces modules, ce sera ici l'occasion de revenir dessus plus en détail.</a:t>
            </a:r>
          </a:p>
          <a:p>
            <a:endParaRPr lang="fr-FR" sz="1100" dirty="0"/>
          </a:p>
          <a:p>
            <a:pPr marL="628650" lvl="1" indent="-171450">
              <a:buFont typeface="Arial" panose="020B0604020202020204" pitchFamily="34" charset="0"/>
              <a:buChar char="•"/>
            </a:pPr>
            <a:r>
              <a:rPr lang="fr-FR" sz="1100" dirty="0"/>
              <a:t>    Le module math qui propose un bon nombre de fonctions mathématiques.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100" dirty="0"/>
          </a:p>
          <a:p>
            <a:r>
              <a:rPr lang="fr-FR" sz="1100" dirty="0"/>
              <a:t>Je ne vais pas m'attarder très longtemps sur ce module en particulier car il est plus vraisemblable que vous cherchiez une fonction précise et que la documentation sera, dans ce cas, plus accessible et explicite.</a:t>
            </a:r>
          </a:p>
          <a:p>
            <a:endParaRPr lang="fr-FR" sz="1100" dirty="0"/>
          </a:p>
          <a:p>
            <a:r>
              <a:rPr lang="fr-FR" sz="1100" b="1" dirty="0"/>
              <a:t>Fonctions usuelles</a:t>
            </a:r>
          </a:p>
          <a:p>
            <a:endParaRPr lang="fr-FR" sz="1100" dirty="0"/>
          </a:p>
          <a:p>
            <a:r>
              <a:rPr lang="fr-FR" sz="1100" dirty="0"/>
              <a:t>Vous vous souvenez des opérateurs +, -, *, / et % j'imagine, je ne vais peut-être pas y revenir.</a:t>
            </a:r>
          </a:p>
          <a:p>
            <a:endParaRPr lang="fr-FR" sz="1100" dirty="0"/>
          </a:p>
          <a:p>
            <a:r>
              <a:rPr lang="fr-FR" sz="11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5591972"/>
            <a:ext cx="11315695" cy="261610"/>
          </a:xfrm>
          <a:prstGeom prst="rect">
            <a:avLst/>
          </a:prstGeom>
          <a:noFill/>
        </p:spPr>
        <p:txBody>
          <a:bodyPr wrap="square" rtlCol="0">
            <a:spAutoFit/>
          </a:bodyPr>
          <a:lstStyle/>
          <a:p>
            <a:r>
              <a:rPr lang="fr-FR" sz="1100" dirty="0"/>
              <a:t>Il y a bel et bien une différence entre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b="1" dirty="0"/>
              <a:t>Un peu de trigonométrie</a:t>
            </a:r>
          </a:p>
          <a:p>
            <a:endParaRPr lang="fr-FR" sz="1100" dirty="0"/>
          </a:p>
          <a:p>
            <a:r>
              <a:rPr lang="fr-FR" sz="1100" dirty="0"/>
              <a:t>Avant de voir les fonctions usuelles en trigonométrie, j'attire votre attention sur le fait que les angles, en Python, sont donnés et renvoyés en radians (rad).</a:t>
            </a:r>
          </a:p>
          <a:p>
            <a:endParaRPr lang="fr-FR" sz="1100" dirty="0"/>
          </a:p>
          <a:p>
            <a:r>
              <a:rPr lang="fr-FR" sz="1100" dirty="0"/>
              <a:t>Pour rappel :</a:t>
            </a:r>
          </a:p>
          <a:p>
            <a:endParaRPr lang="fr-FR" sz="1100" dirty="0"/>
          </a:p>
          <a:p>
            <a:r>
              <a:rPr lang="fr-FR" sz="1100" dirty="0"/>
              <a:t>Citation</a:t>
            </a:r>
          </a:p>
          <a:p>
            <a:endParaRPr lang="fr-FR" sz="1100" dirty="0"/>
          </a:p>
          <a:p>
            <a:r>
              <a:rPr lang="fr-FR" sz="1100" dirty="0"/>
              <a:t>    1 rad = 57,29 degrés</a:t>
            </a:r>
          </a:p>
          <a:p>
            <a:endParaRPr lang="fr-FR" sz="1100" dirty="0"/>
          </a:p>
          <a:p>
            <a:r>
              <a:rPr lang="fr-FR" sz="11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430887"/>
          </a:xfrm>
          <a:prstGeom prst="rect">
            <a:avLst/>
          </a:prstGeom>
          <a:solidFill>
            <a:schemeClr val="tx1"/>
          </a:solidFill>
        </p:spPr>
        <p:txBody>
          <a:bodyPr wrap="square" rtlCol="0">
            <a:spAutoFit/>
          </a:bodyPr>
          <a:lstStyle/>
          <a:p>
            <a:r>
              <a:rPr lang="fr-FR" sz="1100" dirty="0" err="1">
                <a:solidFill>
                  <a:schemeClr val="bg1"/>
                </a:solidFill>
              </a:rPr>
              <a:t>math.degrees</a:t>
            </a:r>
            <a:r>
              <a:rPr lang="fr-FR" sz="1100" dirty="0">
                <a:solidFill>
                  <a:schemeClr val="bg1"/>
                </a:solidFill>
              </a:rPr>
              <a:t>(</a:t>
            </a:r>
            <a:r>
              <a:rPr lang="fr-FR" sz="1100" dirty="0" err="1">
                <a:solidFill>
                  <a:schemeClr val="bg1"/>
                </a:solidFill>
              </a:rPr>
              <a:t>angle_en_radians</a:t>
            </a:r>
            <a:r>
              <a:rPr lang="fr-FR" sz="1100" dirty="0">
                <a:solidFill>
                  <a:schemeClr val="bg1"/>
                </a:solidFill>
              </a:rPr>
              <a:t>) # Convertit en degrés</a:t>
            </a:r>
          </a:p>
          <a:p>
            <a:r>
              <a:rPr lang="fr-FR" sz="1100" dirty="0" err="1">
                <a:solidFill>
                  <a:schemeClr val="bg1"/>
                </a:solidFill>
              </a:rPr>
              <a:t>math.radians</a:t>
            </a:r>
            <a:r>
              <a:rPr lang="fr-FR" sz="1100" dirty="0">
                <a:solidFill>
                  <a:schemeClr val="bg1"/>
                </a:solidFill>
              </a:rPr>
              <a:t>(</a:t>
            </a:r>
            <a:r>
              <a:rPr lang="fr-FR" sz="1100" dirty="0" err="1">
                <a:solidFill>
                  <a:schemeClr val="bg1"/>
                </a:solidFill>
              </a:rPr>
              <a:t>angle_en_degrés</a:t>
            </a:r>
            <a:r>
              <a:rPr lang="fr-FR" sz="1100" dirty="0">
                <a:solidFill>
                  <a:schemeClr val="bg1"/>
                </a:solidFill>
              </a:rPr>
              <a:t>)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139004"/>
            <a:ext cx="11315695" cy="2292935"/>
          </a:xfrm>
          <a:prstGeom prst="rect">
            <a:avLst/>
          </a:prstGeom>
          <a:noFill/>
        </p:spPr>
        <p:txBody>
          <a:bodyPr wrap="square" rtlCol="0">
            <a:spAutoFit/>
          </a:bodyPr>
          <a:lstStyle/>
          <a:p>
            <a:r>
              <a:rPr lang="fr-FR" sz="1100" dirty="0"/>
              <a:t>Voyons maintenant quelques fonctions. Elles se nomment, sans surprise :</a:t>
            </a:r>
          </a:p>
          <a:p>
            <a:endParaRPr lang="fr-FR" sz="1100" dirty="0"/>
          </a:p>
          <a:p>
            <a:r>
              <a:rPr lang="fr-FR" sz="1100" dirty="0"/>
              <a:t>    </a:t>
            </a:r>
            <a:r>
              <a:rPr lang="fr-FR" sz="1100" b="1" dirty="0"/>
              <a:t>cos</a:t>
            </a:r>
            <a:r>
              <a:rPr lang="fr-FR" sz="1100" dirty="0"/>
              <a:t> : cosinus ;</a:t>
            </a:r>
          </a:p>
          <a:p>
            <a:endParaRPr lang="fr-FR" sz="1100" dirty="0"/>
          </a:p>
          <a:p>
            <a:r>
              <a:rPr lang="fr-FR" sz="1100" dirty="0"/>
              <a:t>    </a:t>
            </a:r>
            <a:r>
              <a:rPr lang="fr-FR" sz="1100" b="1" dirty="0"/>
              <a:t>sin</a:t>
            </a:r>
            <a:r>
              <a:rPr lang="fr-FR" sz="1100" dirty="0"/>
              <a:t> : sinus ;</a:t>
            </a:r>
          </a:p>
          <a:p>
            <a:endParaRPr lang="fr-FR" sz="1100" dirty="0"/>
          </a:p>
          <a:p>
            <a:r>
              <a:rPr lang="fr-FR" sz="1100" dirty="0"/>
              <a:t>    </a:t>
            </a:r>
            <a:r>
              <a:rPr lang="fr-FR" sz="1100" b="1" dirty="0"/>
              <a:t>tan</a:t>
            </a:r>
            <a:r>
              <a:rPr lang="fr-FR" sz="1100" dirty="0"/>
              <a:t> : tangente ;</a:t>
            </a:r>
          </a:p>
          <a:p>
            <a:endParaRPr lang="fr-FR" sz="1100" dirty="0"/>
          </a:p>
          <a:p>
            <a:r>
              <a:rPr lang="fr-FR" sz="1100" dirty="0"/>
              <a:t>    </a:t>
            </a:r>
            <a:r>
              <a:rPr lang="fr-FR" sz="1100" b="1" dirty="0" err="1"/>
              <a:t>acos</a:t>
            </a:r>
            <a:r>
              <a:rPr lang="fr-FR" sz="1100" dirty="0"/>
              <a:t> : arc cosinus ;</a:t>
            </a:r>
          </a:p>
          <a:p>
            <a:endParaRPr lang="fr-FR" sz="1100" dirty="0"/>
          </a:p>
          <a:p>
            <a:r>
              <a:rPr lang="fr-FR" sz="1100" dirty="0"/>
              <a:t>    </a:t>
            </a:r>
            <a:r>
              <a:rPr lang="fr-FR" sz="1100" b="1" dirty="0" err="1"/>
              <a:t>asin</a:t>
            </a:r>
            <a:r>
              <a:rPr lang="fr-FR" sz="1100" dirty="0"/>
              <a:t> : arc sinus ;</a:t>
            </a:r>
          </a:p>
          <a:p>
            <a:endParaRPr lang="fr-FR" sz="1100" dirty="0"/>
          </a:p>
          <a:p>
            <a:r>
              <a:rPr lang="fr-FR" sz="1100" dirty="0"/>
              <a:t>    </a:t>
            </a:r>
            <a:r>
              <a:rPr lang="fr-FR" sz="1100" b="1" dirty="0" err="1"/>
              <a:t>atan</a:t>
            </a:r>
            <a:r>
              <a:rPr lang="fr-FR" sz="11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00164"/>
          </a:xfrm>
          <a:prstGeom prst="rect">
            <a:avLst/>
          </a:prstGeom>
          <a:noFill/>
        </p:spPr>
        <p:txBody>
          <a:bodyPr wrap="square" rtlCol="0">
            <a:spAutoFit/>
          </a:bodyPr>
          <a:lstStyle/>
          <a:p>
            <a:r>
              <a:rPr lang="fr-FR" sz="1100" b="1" dirty="0"/>
              <a:t>Arrondir un nombre</a:t>
            </a:r>
          </a:p>
          <a:p>
            <a:endParaRPr lang="fr-FR" sz="1100" b="1" dirty="0"/>
          </a:p>
          <a:p>
            <a:r>
              <a:rPr lang="fr-FR" sz="11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00164"/>
          </a:xfrm>
          <a:prstGeom prst="rect">
            <a:avLst/>
          </a:prstGeom>
          <a:noFill/>
        </p:spPr>
        <p:txBody>
          <a:bodyPr wrap="square" rtlCol="0">
            <a:spAutoFit/>
          </a:bodyPr>
          <a:lstStyle/>
          <a:p>
            <a:r>
              <a:rPr lang="fr-FR" sz="1100" dirty="0"/>
              <a:t>Quant aux constantes du module, elles ne sont pas nombreuses : </a:t>
            </a:r>
            <a:r>
              <a:rPr lang="fr-FR" sz="1100" dirty="0" err="1"/>
              <a:t>math.pi</a:t>
            </a:r>
            <a:r>
              <a:rPr lang="fr-FR" sz="1100" dirty="0"/>
              <a:t> naturellement, ainsi que </a:t>
            </a:r>
            <a:r>
              <a:rPr lang="fr-FR" sz="1100" dirty="0" err="1"/>
              <a:t>math.e</a:t>
            </a:r>
            <a:r>
              <a:rPr lang="fr-FR" sz="1100" dirty="0"/>
              <a:t>.</a:t>
            </a:r>
          </a:p>
          <a:p>
            <a:endParaRPr lang="fr-FR" sz="1100" dirty="0"/>
          </a:p>
          <a:p>
            <a:r>
              <a:rPr lang="fr-FR" sz="1100" dirty="0"/>
              <a:t>Voilà, ce fut rapide mais suffisant, sauf si vous cherchez quelque chose de précis. En ce cas, un petit tour du côté de la documentation officielle du module math s'impose.</a:t>
            </a:r>
          </a:p>
        </p:txBody>
      </p:sp>
    </p:spTree>
    <p:extLst>
      <p:ext uri="{BB962C8B-B14F-4D97-AF65-F5344CB8AC3E}">
        <p14:creationId xmlns:p14="http://schemas.microsoft.com/office/powerpoint/2010/main" val="85419019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00164"/>
          </a:xfrm>
          <a:prstGeom prst="rect">
            <a:avLst/>
          </a:prstGeom>
          <a:noFill/>
        </p:spPr>
        <p:txBody>
          <a:bodyPr wrap="square" rtlCol="0">
            <a:spAutoFit/>
          </a:bodyPr>
          <a:lstStyle/>
          <a:p>
            <a:r>
              <a:rPr lang="fr-FR" sz="1100" b="1" dirty="0"/>
              <a:t>Des fractions avec le module fractions</a:t>
            </a:r>
          </a:p>
          <a:p>
            <a:endParaRPr lang="fr-FR" sz="1100" b="1" dirty="0"/>
          </a:p>
          <a:p>
            <a:r>
              <a:rPr lang="fr-FR" sz="1100" dirty="0"/>
              <a:t>Ce module propose, entre autres, de manipuler des objets modélisant des fractions.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615827"/>
          </a:xfrm>
          <a:prstGeom prst="rect">
            <a:avLst/>
          </a:prstGeom>
          <a:noFill/>
        </p:spPr>
        <p:txBody>
          <a:bodyPr wrap="square" rtlCol="0">
            <a:spAutoFit/>
          </a:bodyPr>
          <a:lstStyle/>
          <a:p>
            <a:r>
              <a:rPr lang="fr-FR" sz="1100" b="1" dirty="0"/>
              <a:t>Créer une fraction</a:t>
            </a:r>
          </a:p>
          <a:p>
            <a:endParaRPr lang="fr-FR" sz="1100" dirty="0"/>
          </a:p>
          <a:p>
            <a:r>
              <a:rPr lang="fr-FR" sz="1100" dirty="0"/>
              <a:t>Le constructeur de la classe Fraction accepte plusieurs types de paramètres :</a:t>
            </a:r>
          </a:p>
          <a:p>
            <a:endParaRPr lang="fr-FR" sz="1100" dirty="0"/>
          </a:p>
          <a:p>
            <a:r>
              <a:rPr lang="fr-FR" sz="1100" dirty="0"/>
              <a:t>    Deux entiers, le numérateur et le dénominateur (par défaut le numérateur vaut 0 et le dénominateur 1). Si le dénominateur est 0, une exception </a:t>
            </a:r>
            <a:r>
              <a:rPr lang="fr-FR" sz="1100" dirty="0" err="1"/>
              <a:t>ZeroDivisionError</a:t>
            </a:r>
            <a:r>
              <a:rPr lang="fr-FR" sz="1100" dirty="0"/>
              <a:t> est levée.</a:t>
            </a:r>
          </a:p>
          <a:p>
            <a:endParaRPr lang="fr-FR" sz="1100" dirty="0"/>
          </a:p>
          <a:p>
            <a:r>
              <a:rPr lang="fr-FR" sz="1100" dirty="0"/>
              <a:t>    Une autre fraction.</a:t>
            </a:r>
          </a:p>
          <a:p>
            <a:endParaRPr lang="fr-FR" sz="1100" dirty="0"/>
          </a:p>
          <a:p>
            <a:r>
              <a:rPr lang="fr-FR" sz="1100" dirty="0"/>
              <a:t>    Une chaîne sous la forme '</a:t>
            </a:r>
            <a:r>
              <a:rPr lang="fr-FR" sz="1100" dirty="0" err="1"/>
              <a:t>numerateur</a:t>
            </a:r>
            <a:r>
              <a:rPr lang="fr-FR" sz="1100" dirty="0"/>
              <a:t> / </a:t>
            </a:r>
            <a:r>
              <a:rPr lang="fr-FR" sz="1100" dirty="0" err="1"/>
              <a:t>denominateur</a:t>
            </a:r>
            <a:r>
              <a:rPr lang="fr-FR" sz="11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61610"/>
          </a:xfrm>
          <a:prstGeom prst="rect">
            <a:avLst/>
          </a:prstGeom>
          <a:noFill/>
        </p:spPr>
        <p:txBody>
          <a:bodyPr wrap="square" rtlCol="0">
            <a:spAutoFit/>
          </a:bodyPr>
          <a:lstStyle/>
          <a:p>
            <a:r>
              <a:rPr lang="fr-FR" sz="11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Si, mais pas dans le constructeur. Pour créer une fraction depuis un flottant, on utilise la méthode de classe </a:t>
            </a:r>
            <a:r>
              <a:rPr lang="fr-FR" sz="1100" dirty="0" err="1"/>
              <a:t>from_float</a:t>
            </a:r>
            <a:r>
              <a:rPr lang="fr-FR" sz="1100" dirty="0"/>
              <a:t>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3194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23279"/>
            <a:ext cx="11315695" cy="261610"/>
          </a:xfrm>
          <a:prstGeom prst="rect">
            <a:avLst/>
          </a:prstGeom>
          <a:noFill/>
        </p:spPr>
        <p:txBody>
          <a:bodyPr wrap="square" rtlCol="0">
            <a:spAutoFit/>
          </a:bodyPr>
          <a:lstStyle/>
          <a:p>
            <a:r>
              <a:rPr lang="fr-FR" sz="11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76786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412405"/>
            <a:ext cx="11315695" cy="600164"/>
          </a:xfrm>
          <a:prstGeom prst="rect">
            <a:avLst/>
          </a:prstGeom>
          <a:noFill/>
        </p:spPr>
        <p:txBody>
          <a:bodyPr wrap="square" rtlCol="0">
            <a:spAutoFit/>
          </a:bodyPr>
          <a:lstStyle/>
          <a:p>
            <a:r>
              <a:rPr lang="fr-FR" sz="1100" b="1" dirty="0"/>
              <a:t>Manipuler les fractions</a:t>
            </a:r>
          </a:p>
          <a:p>
            <a:endParaRPr lang="fr-FR" sz="1100" dirty="0"/>
          </a:p>
          <a:p>
            <a:r>
              <a:rPr lang="fr-FR" sz="11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09554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4722197"/>
            <a:ext cx="11315695" cy="261610"/>
          </a:xfrm>
          <a:prstGeom prst="rect">
            <a:avLst/>
          </a:prstGeom>
          <a:noFill/>
        </p:spPr>
        <p:txBody>
          <a:bodyPr wrap="square" rtlCol="0">
            <a:spAutoFit/>
          </a:bodyPr>
          <a:lstStyle/>
          <a:p>
            <a:r>
              <a:rPr lang="fr-FR" sz="11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031822"/>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606290"/>
            <a:ext cx="11315695" cy="261610"/>
          </a:xfrm>
          <a:prstGeom prst="rect">
            <a:avLst/>
          </a:prstGeom>
          <a:noFill/>
        </p:spPr>
        <p:txBody>
          <a:bodyPr wrap="square" rtlCol="0">
            <a:spAutoFit/>
          </a:bodyPr>
          <a:lstStyle/>
          <a:p>
            <a:r>
              <a:rPr lang="fr-FR" sz="11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61610"/>
          </a:xfrm>
          <a:prstGeom prst="rect">
            <a:avLst/>
          </a:prstGeom>
          <a:noFill/>
        </p:spPr>
        <p:txBody>
          <a:bodyPr wrap="square" rtlCol="0">
            <a:spAutoFit/>
          </a:bodyPr>
          <a:lstStyle/>
          <a:p>
            <a:r>
              <a:rPr lang="fr-FR" sz="1100" dirty="0"/>
              <a:t>Voilà. Cette petite démonstration vous suffira si ce module vous intéresse. Et si elle ne suffit pas, rendez-vous sur </a:t>
            </a:r>
            <a:r>
              <a:rPr lang="fr-FR" sz="1100" dirty="0">
                <a:hlinkClick r:id="rId2"/>
              </a:rPr>
              <a:t>la documentation officielle du module fractions</a:t>
            </a:r>
            <a:r>
              <a:rPr lang="fr-FR" sz="1100" dirty="0"/>
              <a:t>.</a:t>
            </a:r>
          </a:p>
        </p:txBody>
      </p:sp>
    </p:spTree>
    <p:extLst>
      <p:ext uri="{BB962C8B-B14F-4D97-AF65-F5344CB8AC3E}">
        <p14:creationId xmlns:p14="http://schemas.microsoft.com/office/powerpoint/2010/main" val="2040002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31490"/>
          </a:xfrm>
          <a:prstGeom prst="rect">
            <a:avLst/>
          </a:prstGeom>
          <a:noFill/>
        </p:spPr>
        <p:txBody>
          <a:bodyPr wrap="square" rtlCol="0">
            <a:spAutoFit/>
          </a:bodyPr>
          <a:lstStyle/>
          <a:p>
            <a:r>
              <a:rPr lang="fr-FR" sz="1100" dirty="0"/>
              <a:t>Du pseudo-aléatoire</a:t>
            </a:r>
          </a:p>
          <a:p>
            <a:endParaRPr lang="fr-FR" sz="1100" dirty="0"/>
          </a:p>
          <a:p>
            <a:r>
              <a:rPr lang="fr-FR" sz="11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100" dirty="0"/>
          </a:p>
          <a:p>
            <a:r>
              <a:rPr lang="fr-FR" sz="1100" dirty="0"/>
              <a:t>Ce qu'il faut bien comprendre, c'est que derrière notre appel à </a:t>
            </a:r>
            <a:r>
              <a:rPr lang="fr-FR" sz="1100" i="1" dirty="0" err="1"/>
              <a:t>random.randrange</a:t>
            </a:r>
            <a:r>
              <a:rPr lang="fr-FR" sz="1100" i="1" dirty="0"/>
              <a:t> </a:t>
            </a:r>
            <a:r>
              <a:rPr lang="fr-FR" sz="11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100" dirty="0"/>
          </a:p>
          <a:p>
            <a:r>
              <a:rPr lang="fr-FR" sz="1100" b="1" dirty="0"/>
              <a:t>La fonction </a:t>
            </a:r>
            <a:r>
              <a:rPr lang="fr-FR" sz="1100" i="1" dirty="0"/>
              <a:t>random</a:t>
            </a:r>
          </a:p>
          <a:p>
            <a:endParaRPr lang="fr-FR" sz="1100" dirty="0"/>
          </a:p>
          <a:p>
            <a:r>
              <a:rPr lang="fr-FR" sz="1100" dirty="0"/>
              <a:t>Cette fonction, on ne l'utilisera peut-être pas souvent de manière directe mais elle est implicitement utilisée par le module quand on fait appel à </a:t>
            </a:r>
            <a:r>
              <a:rPr lang="fr-FR" sz="1100" i="1" dirty="0"/>
              <a:t>randrange</a:t>
            </a:r>
            <a:r>
              <a:rPr lang="fr-FR" sz="1100" dirty="0"/>
              <a:t> ou </a:t>
            </a:r>
            <a:r>
              <a:rPr lang="fr-FR" sz="1100" i="1" dirty="0"/>
              <a:t>choice</a:t>
            </a:r>
            <a:r>
              <a:rPr lang="fr-FR" sz="1100" dirty="0"/>
              <a:t> que nous verrons plus bas.</a:t>
            </a:r>
          </a:p>
          <a:p>
            <a:endParaRPr lang="fr-FR" sz="1100" dirty="0"/>
          </a:p>
          <a:p>
            <a:r>
              <a:rPr lang="fr-FR" sz="11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132129"/>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4832191"/>
            <a:ext cx="11315695" cy="1446550"/>
          </a:xfrm>
          <a:prstGeom prst="rect">
            <a:avLst/>
          </a:prstGeom>
          <a:noFill/>
        </p:spPr>
        <p:txBody>
          <a:bodyPr wrap="square" rtlCol="0">
            <a:spAutoFit/>
          </a:bodyPr>
          <a:lstStyle/>
          <a:p>
            <a:r>
              <a:rPr lang="fr-FR" sz="1100" b="1" dirty="0"/>
              <a:t>randrange</a:t>
            </a:r>
            <a:r>
              <a:rPr lang="fr-FR" sz="1100" dirty="0"/>
              <a:t> et </a:t>
            </a:r>
            <a:r>
              <a:rPr lang="fr-FR" sz="1100" b="1" dirty="0"/>
              <a:t>randint</a:t>
            </a:r>
          </a:p>
          <a:p>
            <a:r>
              <a:rPr lang="fr-FR" sz="1100" dirty="0"/>
              <a:t>La fonction </a:t>
            </a:r>
            <a:r>
              <a:rPr lang="fr-FR" sz="1100" b="1" dirty="0"/>
              <a:t>randrange</a:t>
            </a:r>
            <a:r>
              <a:rPr lang="fr-FR" sz="1100" dirty="0"/>
              <a:t> prend trois paramètres :</a:t>
            </a:r>
          </a:p>
          <a:p>
            <a:endParaRPr lang="fr-FR" sz="1100" dirty="0"/>
          </a:p>
          <a:p>
            <a:pPr marL="171450" indent="-171450">
              <a:buFont typeface="Arial" panose="020B0604020202020204" pitchFamily="34" charset="0"/>
              <a:buChar char="•"/>
            </a:pPr>
            <a:r>
              <a:rPr lang="fr-FR" sz="1100" dirty="0"/>
              <a:t>    la marge inférieure de l'intervalle ;</a:t>
            </a:r>
          </a:p>
          <a:p>
            <a:pPr marL="171450" indent="-171450">
              <a:buFont typeface="Arial" panose="020B0604020202020204" pitchFamily="34" charset="0"/>
              <a:buChar char="•"/>
            </a:pPr>
            <a:r>
              <a:rPr lang="fr-FR" sz="1100" dirty="0"/>
              <a:t>    la marge supérieure de l'intervalle ;</a:t>
            </a:r>
          </a:p>
          <a:p>
            <a:pPr marL="171450" indent="-171450">
              <a:buFont typeface="Arial" panose="020B0604020202020204" pitchFamily="34" charset="0"/>
              <a:buChar char="•"/>
            </a:pPr>
            <a:r>
              <a:rPr lang="fr-FR" sz="1100" dirty="0"/>
              <a:t>    l'écart entre chaque valeur de l'intervalle (1 par défaut).</a:t>
            </a:r>
          </a:p>
          <a:p>
            <a:endParaRPr lang="fr-FR" sz="1100" dirty="0"/>
          </a:p>
          <a:p>
            <a:r>
              <a:rPr lang="fr-FR" sz="11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1610"/>
          </a:xfrm>
          <a:prstGeom prst="rect">
            <a:avLst/>
          </a:prstGeom>
          <a:noFill/>
        </p:spPr>
        <p:txBody>
          <a:bodyPr wrap="square" rtlCol="0">
            <a:spAutoFit/>
          </a:bodyPr>
          <a:lstStyle/>
          <a:p>
            <a:r>
              <a:rPr lang="fr-FR" sz="11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762249"/>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1954381"/>
          </a:xfrm>
          <a:prstGeom prst="rect">
            <a:avLst/>
          </a:prstGeom>
          <a:noFill/>
        </p:spPr>
        <p:txBody>
          <a:bodyPr wrap="square" rtlCol="0">
            <a:spAutoFit/>
          </a:bodyPr>
          <a:lstStyle/>
          <a:p>
            <a:r>
              <a:rPr lang="fr-FR" sz="1100" dirty="0"/>
              <a:t>Cette instruction va chercher à générer un nombre aléatoire entre </a:t>
            </a:r>
            <a:r>
              <a:rPr lang="fr-FR" sz="1100" b="1" dirty="0"/>
              <a:t>5</a:t>
            </a:r>
            <a:r>
              <a:rPr lang="fr-FR" sz="1100" dirty="0"/>
              <a:t> inclus et </a:t>
            </a:r>
            <a:r>
              <a:rPr lang="fr-FR" sz="1100" b="1" dirty="0"/>
              <a:t>10</a:t>
            </a:r>
            <a:r>
              <a:rPr lang="fr-FR" sz="1100" dirty="0"/>
              <a:t> non inclus, avec un écart de </a:t>
            </a:r>
            <a:r>
              <a:rPr lang="fr-FR" sz="1100" b="1" dirty="0"/>
              <a:t>2</a:t>
            </a:r>
            <a:r>
              <a:rPr lang="fr-FR" sz="1100" dirty="0"/>
              <a:t> entre chaque valeur. Elle va donc chercher dans la liste des valeurs </a:t>
            </a:r>
            <a:r>
              <a:rPr lang="fr-FR" sz="1100" b="1" dirty="0"/>
              <a:t>[5, 7, 9]</a:t>
            </a:r>
            <a:r>
              <a:rPr lang="fr-FR" sz="1100" dirty="0"/>
              <a:t>.</a:t>
            </a:r>
          </a:p>
          <a:p>
            <a:endParaRPr lang="fr-FR" sz="1100" dirty="0"/>
          </a:p>
          <a:p>
            <a:r>
              <a:rPr lang="fr-FR" sz="1100" dirty="0"/>
              <a:t>Si vous ne précisez pas de troisième paramètre, il vaudra </a:t>
            </a:r>
            <a:r>
              <a:rPr lang="fr-FR" sz="1100" b="1" dirty="0"/>
              <a:t>1</a:t>
            </a:r>
            <a:r>
              <a:rPr lang="fr-FR" sz="1100" dirty="0"/>
              <a:t> par défaut (c'est le comportement attendu la plupart du temps).</a:t>
            </a:r>
          </a:p>
          <a:p>
            <a:endParaRPr lang="fr-FR" sz="1100" dirty="0"/>
          </a:p>
          <a:p>
            <a:r>
              <a:rPr lang="fr-FR" sz="1100" dirty="0"/>
              <a:t>La fonction </a:t>
            </a:r>
            <a:r>
              <a:rPr lang="fr-FR" sz="1100" b="1" dirty="0"/>
              <a:t>randint</a:t>
            </a:r>
            <a:r>
              <a:rPr lang="fr-FR" sz="1100" dirty="0"/>
              <a:t> prend deux paramètres :</a:t>
            </a:r>
          </a:p>
          <a:p>
            <a:endParaRPr lang="fr-FR" sz="1100" dirty="0"/>
          </a:p>
          <a:p>
            <a:r>
              <a:rPr lang="fr-FR" sz="1100" dirty="0"/>
              <a:t>    là encore, la marge inférieure de l'intervalle ;</a:t>
            </a:r>
          </a:p>
          <a:p>
            <a:endParaRPr lang="fr-FR" sz="1100" dirty="0"/>
          </a:p>
          <a:p>
            <a:r>
              <a:rPr lang="fr-FR" sz="1100" dirty="0"/>
              <a:t>    la marge supérieure de l'intervalle, cette fois incluse.</a:t>
            </a:r>
          </a:p>
          <a:p>
            <a:endParaRPr lang="fr-FR" sz="1100" dirty="0"/>
          </a:p>
          <a:p>
            <a:r>
              <a:rPr lang="fr-FR" sz="1100" dirty="0"/>
              <a:t>Pour tirer au hasard un nombre entre </a:t>
            </a:r>
            <a:r>
              <a:rPr lang="fr-FR" sz="1100" b="1" dirty="0"/>
              <a:t>1</a:t>
            </a:r>
            <a:r>
              <a:rPr lang="fr-FR" sz="1100" dirty="0"/>
              <a:t> et </a:t>
            </a:r>
            <a:r>
              <a:rPr lang="fr-FR" sz="1100" b="1" dirty="0"/>
              <a:t>6</a:t>
            </a:r>
            <a:r>
              <a:rPr lang="fr-FR" sz="1100" dirty="0"/>
              <a:t>, il est donc plus intuitif de faire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207140"/>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30887"/>
          </a:xfrm>
          <a:prstGeom prst="rect">
            <a:avLst/>
          </a:prstGeom>
          <a:noFill/>
        </p:spPr>
        <p:txBody>
          <a:bodyPr wrap="square" rtlCol="0">
            <a:spAutoFit/>
          </a:bodyPr>
          <a:lstStyle/>
          <a:p>
            <a:r>
              <a:rPr lang="fr-FR" sz="1100" dirty="0"/>
              <a:t>Opérations sur des séquences</a:t>
            </a:r>
          </a:p>
          <a:p>
            <a:r>
              <a:rPr lang="fr-FR" sz="1100" dirty="0"/>
              <a:t>Nous allons voir deux fonctions : la première, choice, renvoie au hasard un élément d'une séquence passée en paramètre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1965866"/>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413923"/>
            <a:ext cx="11315695" cy="261610"/>
          </a:xfrm>
          <a:prstGeom prst="rect">
            <a:avLst/>
          </a:prstGeom>
          <a:noFill/>
        </p:spPr>
        <p:txBody>
          <a:bodyPr wrap="square" rtlCol="0">
            <a:spAutoFit/>
          </a:bodyPr>
          <a:lstStyle/>
          <a:p>
            <a:r>
              <a:rPr lang="fr-FR" sz="1100" dirty="0"/>
              <a:t>La seconde s'appelle shuffle. Elle prend en paramètre une séquence et la mélange ; elle modifie donc la séquence qu'on lui passe et ne renvoie rien :</a:t>
            </a:r>
            <a:endParaRPr lang="fr-FR" sz="11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692703"/>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532988"/>
            <a:ext cx="11315695" cy="261610"/>
          </a:xfrm>
          <a:prstGeom prst="rect">
            <a:avLst/>
          </a:prstGeom>
          <a:noFill/>
        </p:spPr>
        <p:txBody>
          <a:bodyPr wrap="square" rtlCol="0">
            <a:spAutoFit/>
          </a:bodyPr>
          <a:lstStyle/>
          <a:p>
            <a:r>
              <a:rPr lang="fr-FR" sz="1100" dirty="0"/>
              <a:t>Voilà. Là encore, ce fut rapide mais si vous voulez aller plus loin, vous savez ou aller… droit vers la documentation officielle de Python sur random.</a:t>
            </a:r>
            <a:endParaRPr lang="fr-FR" sz="11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Le module math possède plusieurs fonctions et constantes mathématiques usuelles.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random permet de générer des nombres pseudo-aléatoires.</a:t>
            </a:r>
            <a:endParaRPr lang="fr-FR" sz="11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938719"/>
          </a:xfrm>
          <a:prstGeom prst="rect">
            <a:avLst/>
          </a:prstGeom>
          <a:noFill/>
        </p:spPr>
        <p:txBody>
          <a:bodyPr wrap="square" rtlCol="0">
            <a:spAutoFit/>
          </a:bodyPr>
          <a:lstStyle/>
          <a:p>
            <a:r>
              <a:rPr lang="fr-FR" sz="1100" b="1" dirty="0"/>
              <a:t>Gérez les mots de passe</a:t>
            </a:r>
          </a:p>
          <a:p>
            <a:endParaRPr lang="fr-FR" sz="1100" dirty="0"/>
          </a:p>
          <a:p>
            <a:r>
              <a:rPr lang="fr-FR" sz="1100" dirty="0"/>
              <a:t>Dans ce chapitre, nous allons nous intéresser aux mots de passe et à la façon de les gérer en Python, c'est-à-dire de les réceptionner et de les protéger.</a:t>
            </a:r>
          </a:p>
          <a:p>
            <a:endParaRPr lang="fr-FR" sz="1100" dirty="0"/>
          </a:p>
          <a:p>
            <a:r>
              <a:rPr lang="fr-FR" sz="1100" dirty="0"/>
              <a:t>Nous allons découvrir deux modules dans ce chapitre : d'abord </a:t>
            </a:r>
            <a:r>
              <a:rPr lang="fr-FR" sz="1100" i="1" dirty="0"/>
              <a:t>getpass</a:t>
            </a:r>
            <a:r>
              <a:rPr lang="fr-FR" sz="1100" dirty="0"/>
              <a:t> qui permet de demander un mot de passe à l'utilisateur, puis </a:t>
            </a:r>
            <a:r>
              <a:rPr lang="fr-FR" sz="1100" i="1" dirty="0"/>
              <a:t>hashlib</a:t>
            </a:r>
            <a:r>
              <a:rPr lang="fr-FR" sz="11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615827"/>
          </a:xfrm>
          <a:prstGeom prst="rect">
            <a:avLst/>
          </a:prstGeom>
          <a:noFill/>
        </p:spPr>
        <p:txBody>
          <a:bodyPr wrap="square" rtlCol="0">
            <a:spAutoFit/>
          </a:bodyPr>
          <a:lstStyle/>
          <a:p>
            <a:r>
              <a:rPr lang="fr-FR" sz="1100" dirty="0"/>
              <a:t>Vous allez me dire, j'en suis sûr, qu'on a déjà une façon de réceptionner une saisie de l'utilisateur. Cette méthode, on l'a vue assez tôt dans le cours : il s'agit naturellement de la fonction input.</a:t>
            </a:r>
          </a:p>
          <a:p>
            <a:endParaRPr lang="fr-FR" sz="1100" dirty="0"/>
          </a:p>
          <a:p>
            <a:r>
              <a:rPr lang="fr-FR" sz="1100" dirty="0"/>
              <a:t>Mais input n'est pas très discrète. Si vous saisissez un mot de passe confidentiel, il apparaît de manière visible à l'écran, ce qui n'est pas toujours souhaitable. Quand on tape un mot de passe, c'est même rarement souhaité !</a:t>
            </a:r>
          </a:p>
          <a:p>
            <a:endParaRPr lang="fr-FR" sz="1100" dirty="0"/>
          </a:p>
          <a:p>
            <a:r>
              <a:rPr lang="fr-FR" sz="11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100" dirty="0"/>
          </a:p>
          <a:p>
            <a:r>
              <a:rPr lang="fr-FR" sz="11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350505"/>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442970"/>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a:t>
            </a:r>
            <a:r>
              <a:rPr lang="fr-FR" sz="1100" dirty="0" err="1"/>
              <a:t>mot_de_passe</a:t>
            </a:r>
            <a:r>
              <a:rPr lang="fr-FR" sz="1100" dirty="0"/>
              <a:t>.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9" name="ZoneTexte 8">
            <a:extLst>
              <a:ext uri="{FF2B5EF4-FFF2-40B4-BE49-F238E27FC236}">
                <a16:creationId xmlns:a16="http://schemas.microsoft.com/office/drawing/2014/main" id="{0073A88F-3AF3-4451-956C-D56D7C7DF3F6}"/>
              </a:ext>
            </a:extLst>
          </p:cNvPr>
          <p:cNvSpPr txBox="1"/>
          <p:nvPr/>
        </p:nvSpPr>
        <p:spPr>
          <a:xfrm>
            <a:off x="180980" y="581976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260937842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mot_de_passe.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3026831"/>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3520448"/>
            <a:ext cx="11715747" cy="769441"/>
          </a:xfrm>
          <a:prstGeom prst="rect">
            <a:avLst/>
          </a:prstGeom>
          <a:noFill/>
        </p:spPr>
        <p:txBody>
          <a:bodyPr wrap="square" rtlCol="0">
            <a:spAutoFit/>
          </a:bodyPr>
          <a:lstStyle/>
          <a:p>
            <a:r>
              <a:rPr lang="fr-FR" sz="1100" dirty="0"/>
              <a:t>C'est mieux.</a:t>
            </a:r>
          </a:p>
          <a:p>
            <a:endParaRPr lang="fr-FR" sz="1100" dirty="0"/>
          </a:p>
          <a:p>
            <a:r>
              <a:rPr lang="fr-FR" sz="11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Tree>
    <p:extLst>
      <p:ext uri="{BB962C8B-B14F-4D97-AF65-F5344CB8AC3E}">
        <p14:creationId xmlns:p14="http://schemas.microsoft.com/office/powerpoint/2010/main" val="8606345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5001369"/>
          </a:xfrm>
          <a:prstGeom prst="rect">
            <a:avLst/>
          </a:prstGeom>
          <a:noFill/>
        </p:spPr>
        <p:txBody>
          <a:bodyPr wrap="square" rtlCol="0">
            <a:spAutoFit/>
          </a:bodyPr>
          <a:lstStyle/>
          <a:p>
            <a:r>
              <a:rPr lang="fr-FR" sz="1100" dirty="0"/>
              <a:t>Cette fois-ci, nous allons nous intéresser au module hashlib. Mais avant de vous montrer comment il fonctionne, quelques explications s'imposent.</a:t>
            </a:r>
          </a:p>
          <a:p>
            <a:endParaRPr lang="fr-FR" sz="1100" b="1" dirty="0"/>
          </a:p>
          <a:p>
            <a:r>
              <a:rPr lang="fr-FR" sz="1100" b="1" dirty="0"/>
              <a:t>Chiffrer un mot de passe ?</a:t>
            </a:r>
          </a:p>
          <a:p>
            <a:endParaRPr lang="fr-FR" sz="1100" dirty="0"/>
          </a:p>
          <a:p>
            <a:r>
              <a:rPr lang="fr-FR" sz="11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100" dirty="0"/>
          </a:p>
          <a:p>
            <a:r>
              <a:rPr lang="fr-FR" sz="1100" dirty="0"/>
              <a:t>Maintenant, qu'est-ce que le chiffrement ? A priori, l'idée est assez simple : en partant d'un mot de passe, n'importe lequel, on arrive à une seconde chaîne de caractères, complètement incompréhensible.</a:t>
            </a:r>
          </a:p>
          <a:p>
            <a:endParaRPr lang="fr-FR" sz="1100" dirty="0"/>
          </a:p>
          <a:p>
            <a:r>
              <a:rPr lang="fr-FR" sz="1100" dirty="0"/>
              <a:t>Quel intérêt ?</a:t>
            </a:r>
          </a:p>
          <a:p>
            <a:endParaRPr lang="fr-FR" sz="1100" dirty="0"/>
          </a:p>
          <a:p>
            <a:r>
              <a:rPr lang="fr-FR" sz="1100" dirty="0"/>
              <a:t>Eh bien, si vous voyez passer, devant vos yeux, une chaîne de caractères comme b47ea832576a75814e13351dcc97eaa985b9c6b7, vous ne pouvez pas vraiment deviner le mot de passe qui se cache derrière.</a:t>
            </a:r>
          </a:p>
          <a:p>
            <a:endParaRPr lang="fr-FR" sz="1100" dirty="0"/>
          </a:p>
          <a:p>
            <a:r>
              <a:rPr lang="fr-FR" sz="11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100" dirty="0"/>
          </a:p>
          <a:p>
            <a:r>
              <a:rPr lang="fr-FR" sz="1100" dirty="0"/>
              <a:t>Comment fonctionne le chiffrement ?</a:t>
            </a:r>
          </a:p>
          <a:p>
            <a:endParaRPr lang="fr-FR" sz="1100" dirty="0"/>
          </a:p>
          <a:p>
            <a:r>
              <a:rPr lang="fr-FR" sz="1100" dirty="0"/>
              <a:t>Grave question. D'abord, il existe plusieurs techniques ou algorithmes de chiffrement. Chiffrer un mot de passe avec un certain algorithme ne donne pas le même résultat qu'avec un autre algorithme.</a:t>
            </a:r>
          </a:p>
          <a:p>
            <a:endParaRPr lang="fr-FR" sz="1100" dirty="0"/>
          </a:p>
          <a:p>
            <a:r>
              <a:rPr lang="fr-FR" sz="1100" dirty="0"/>
              <a:t>Ensuite, l'algorithme, quel qu'il soit, est assez complexe. Je serais bien incapable de vous expliquer en détail comment cela marche, on fait appel à beaucoup de concepts mathématiques relativement poussés.</a:t>
            </a:r>
          </a:p>
          <a:p>
            <a:endParaRPr lang="fr-FR" sz="1100" dirty="0"/>
          </a:p>
          <a:p>
            <a:r>
              <a:rPr lang="fr-FR" sz="1100" dirty="0"/>
              <a:t>Mais si vous voulez faire un exercice, je vous propose quelque chose d'amusant qui vous donnera une meilleure idée du chiffrement.</a:t>
            </a:r>
          </a:p>
          <a:p>
            <a:endParaRPr lang="fr-FR" sz="1100" dirty="0"/>
          </a:p>
          <a:p>
            <a:r>
              <a:rPr lang="fr-FR" sz="11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85718" y="975840"/>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2699865"/>
            <a:ext cx="12077709" cy="4247317"/>
          </a:xfrm>
          <a:prstGeom prst="rect">
            <a:avLst/>
          </a:prstGeom>
          <a:noFill/>
        </p:spPr>
        <p:txBody>
          <a:bodyPr wrap="square" rtlCol="0">
            <a:spAutoFit/>
          </a:bodyPr>
          <a:lstStyle/>
          <a:p>
            <a:r>
              <a:rPr lang="fr-FR" sz="10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000" dirty="0"/>
          </a:p>
          <a:p>
            <a:r>
              <a:rPr lang="fr-FR" sz="1000" dirty="0"/>
              <a:t>Par exemple, partons du prénom </a:t>
            </a:r>
            <a:r>
              <a:rPr lang="fr-FR" sz="1000" dirty="0" err="1"/>
              <a:t>Eric</a:t>
            </a:r>
            <a:r>
              <a:rPr lang="fr-FR" sz="1000" dirty="0"/>
              <a:t>. Quatre lettres, cela ira vite. Oubliez les accents, les majuscules et minuscules. On a un E (5), un R (18), un I (9) et un C (3). En ajoutant les valeurs de chaque lettre, on a donc 5 + 18 + 9 + 3, ce qui donne 35.</a:t>
            </a:r>
          </a:p>
          <a:p>
            <a:endParaRPr lang="fr-FR" sz="1000" dirty="0"/>
          </a:p>
          <a:p>
            <a:r>
              <a:rPr lang="fr-FR" sz="1000" dirty="0"/>
              <a:t>Conclusion : en chiffrant </a:t>
            </a:r>
            <a:r>
              <a:rPr lang="fr-FR" sz="1000" dirty="0" err="1"/>
              <a:t>Eric</a:t>
            </a:r>
            <a:r>
              <a:rPr lang="fr-FR" sz="1000" dirty="0"/>
              <a:t> grâce à notre algorithme, on obtient le nombre 35.</a:t>
            </a:r>
          </a:p>
          <a:p>
            <a:endParaRPr lang="fr-FR" sz="1000" dirty="0"/>
          </a:p>
          <a:p>
            <a:r>
              <a:rPr lang="fr-FR" sz="1000" dirty="0"/>
              <a:t>C'est l'idée derrière le chiffrement même si, en réalité, les choses sont beaucoup plus complexes. En outre, au lieu d'avoir un chiffre en sortie, on a généralement plutôt une chaîne de caractères.</a:t>
            </a:r>
          </a:p>
          <a:p>
            <a:endParaRPr lang="fr-FR" sz="1000" dirty="0"/>
          </a:p>
          <a:p>
            <a:r>
              <a:rPr lang="fr-FR" sz="10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000" dirty="0"/>
          </a:p>
          <a:p>
            <a:r>
              <a:rPr lang="fr-FR" sz="1000" dirty="0"/>
              <a:t>Vous pouvez maintenant vous rendre compte que derrière un nombre tel que 35, il est plutôt difficile de deviner que se cache le prénom </a:t>
            </a:r>
            <a:r>
              <a:rPr lang="fr-FR" sz="1000" dirty="0" err="1"/>
              <a:t>Eric</a:t>
            </a:r>
            <a:r>
              <a:rPr lang="fr-FR" sz="1000" dirty="0"/>
              <a:t> !</a:t>
            </a:r>
          </a:p>
          <a:p>
            <a:endParaRPr lang="fr-FR" sz="1000" dirty="0"/>
          </a:p>
          <a:p>
            <a:r>
              <a:rPr lang="fr-FR" sz="1000" dirty="0"/>
              <a:t>Si vous faites le test sur les prénoms Louis et Jacques, vous vous rendrez compte… qu'ils produisent le même résultat, 76. En effet :</a:t>
            </a:r>
          </a:p>
          <a:p>
            <a:endParaRPr lang="fr-FR" sz="1000" dirty="0"/>
          </a:p>
          <a:p>
            <a:r>
              <a:rPr lang="fr-FR" sz="1000" dirty="0"/>
              <a:t>    Louis = 12 + 15 + 21 + 9 + 19 = 76</a:t>
            </a:r>
          </a:p>
          <a:p>
            <a:endParaRPr lang="fr-FR" sz="1000" dirty="0"/>
          </a:p>
          <a:p>
            <a:r>
              <a:rPr lang="fr-FR" sz="1000" dirty="0"/>
              <a:t>    Jacques = 10 + 1 + 3 + 17 + 21 + 5 + 19 = 76</a:t>
            </a:r>
          </a:p>
          <a:p>
            <a:endParaRPr lang="fr-FR" sz="1000" dirty="0"/>
          </a:p>
          <a:p>
            <a:r>
              <a:rPr lang="fr-FR" sz="1000" dirty="0"/>
              <a:t>C'est ce qu'on appelle une collision : en prenant deux chaînes différentes, on obtient le même chiffrement au final.</a:t>
            </a:r>
          </a:p>
          <a:p>
            <a:endParaRPr lang="fr-FR" sz="1000" dirty="0"/>
          </a:p>
          <a:p>
            <a:r>
              <a:rPr lang="fr-FR" sz="10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000" dirty="0"/>
          </a:p>
          <a:p>
            <a:r>
              <a:rPr lang="fr-FR" sz="1000" dirty="0"/>
              <a:t>Voilà. Fin de l'exercice, on va se pencher sur le module hashlib maintenant.</a:t>
            </a:r>
          </a:p>
        </p:txBody>
      </p:sp>
    </p:spTree>
    <p:extLst>
      <p:ext uri="{BB962C8B-B14F-4D97-AF65-F5344CB8AC3E}">
        <p14:creationId xmlns:p14="http://schemas.microsoft.com/office/powerpoint/2010/main" val="89012724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842490"/>
            <a:ext cx="12077709" cy="400110"/>
          </a:xfrm>
          <a:prstGeom prst="rect">
            <a:avLst/>
          </a:prstGeom>
          <a:noFill/>
        </p:spPr>
        <p:txBody>
          <a:bodyPr wrap="square" rtlCol="0">
            <a:spAutoFit/>
          </a:bodyPr>
          <a:lstStyle/>
          <a:p>
            <a:r>
              <a:rPr lang="fr-FR" sz="1000" b="1" dirty="0"/>
              <a:t>Chiffrer un mot de passe</a:t>
            </a:r>
            <a:endParaRPr lang="fr-FR" sz="1000" dirty="0"/>
          </a:p>
          <a:p>
            <a:r>
              <a:rPr lang="fr-FR" sz="10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242600"/>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100004" y="1537041"/>
            <a:ext cx="12077709" cy="400110"/>
          </a:xfrm>
          <a:prstGeom prst="rect">
            <a:avLst/>
          </a:prstGeom>
          <a:noFill/>
        </p:spPr>
        <p:txBody>
          <a:bodyPr wrap="square" rtlCol="0">
            <a:spAutoFit/>
          </a:bodyPr>
          <a:lstStyle/>
          <a:p>
            <a:r>
              <a:rPr lang="fr-FR" sz="1000" dirty="0"/>
              <a:t>On va maintenant choisir un algorithme. Pour nous aider dans notre choix, le module hashlib nous propose deux listes :</a:t>
            </a:r>
          </a:p>
          <a:p>
            <a:pPr marL="171450" indent="-171450">
              <a:buFont typeface="Arial" panose="020B0604020202020204" pitchFamily="34" charset="0"/>
              <a:buChar char="•"/>
            </a:pPr>
            <a:r>
              <a:rPr lang="fr-FR" sz="1000" dirty="0"/>
              <a:t>    </a:t>
            </a:r>
            <a:r>
              <a:rPr lang="fr-FR" sz="1000" dirty="0" err="1"/>
              <a:t>algorithms_guaranteed</a:t>
            </a:r>
            <a:r>
              <a:rPr lang="fr-FR" sz="1000" dirty="0"/>
              <a:t>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14291" y="1996388"/>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hashlib.algorithms_guaranteed</a:t>
            </a:r>
            <a:endParaRPr lang="fr-FR" sz="1000" dirty="0">
              <a:solidFill>
                <a:schemeClr val="bg1"/>
              </a:solidFill>
            </a:endParaRP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14291" y="2511453"/>
            <a:ext cx="12077709" cy="1169551"/>
          </a:xfrm>
          <a:prstGeom prst="rect">
            <a:avLst/>
          </a:prstGeom>
          <a:noFill/>
        </p:spPr>
        <p:txBody>
          <a:bodyPr wrap="square" rtlCol="0">
            <a:spAutoFit/>
          </a:bodyPr>
          <a:lstStyle/>
          <a:p>
            <a:pPr marL="171450" indent="-171450">
              <a:buFont typeface="Arial" panose="020B0604020202020204" pitchFamily="34" charset="0"/>
              <a:buChar char="•"/>
            </a:pPr>
            <a:r>
              <a:rPr lang="fr-FR" sz="1000" dirty="0" err="1"/>
              <a:t>algorithms_available</a:t>
            </a:r>
            <a:r>
              <a:rPr lang="fr-FR" sz="1000" dirty="0"/>
              <a:t> : les algorithmes disponibles sur votre plateforme. Tous les algorithmes garantis s'y trouvent, plus quelques autres propres à votre système.</a:t>
            </a:r>
          </a:p>
          <a:p>
            <a:r>
              <a:rPr lang="fr-FR" sz="1000" dirty="0"/>
              <a:t>Dans ce chapitre, nous allons nous intéresser à sha1.</a:t>
            </a:r>
          </a:p>
          <a:p>
            <a:endParaRPr lang="fr-FR" sz="1000" dirty="0"/>
          </a:p>
          <a:p>
            <a:r>
              <a:rPr lang="fr-FR" sz="1000" dirty="0"/>
              <a:t>Pour commencer, nous allons créer notre objet SHA1. On va utiliser le constructeur sha1 du module hashlib. Il prend en paramètre une chaîne, mais une chaîne de bytes (octets).</a:t>
            </a:r>
          </a:p>
          <a:p>
            <a:endParaRPr lang="fr-FR" sz="1000" dirty="0"/>
          </a:p>
          <a:p>
            <a:r>
              <a:rPr lang="fr-FR" sz="1000" dirty="0"/>
              <a:t>Pour obtenir une chaîne de bytes depuis une chaîne </a:t>
            </a:r>
            <a:r>
              <a:rPr lang="fr-FR" sz="1000" dirty="0" err="1"/>
              <a:t>str</a:t>
            </a:r>
            <a:r>
              <a:rPr lang="fr-FR" sz="1000" dirty="0"/>
              <a:t>, on peut utiliser la méthode encode. Je ne vais pas rentrer dans le détail des encodages ici. Pour écrire directement une chaîne bytes sans passer par une chaîne </a:t>
            </a:r>
            <a:r>
              <a:rPr lang="fr-FR" sz="1000" dirty="0" err="1"/>
              <a:t>str</a:t>
            </a:r>
            <a:r>
              <a:rPr lang="fr-FR" sz="1000" dirty="0"/>
              <a:t>,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114291" y="3633629"/>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b'test</a:t>
            </a:r>
            <a:r>
              <a:rPr lang="fr-FR" sz="1000" dirty="0">
                <a:solidFill>
                  <a:schemeClr val="bg1"/>
                </a:solidFill>
              </a:rPr>
              <a:t>'</a:t>
            </a:r>
          </a:p>
          <a:p>
            <a:r>
              <a:rPr lang="fr-FR" sz="1000" dirty="0" err="1">
                <a:solidFill>
                  <a:schemeClr val="bg1"/>
                </a:solidFill>
              </a:rPr>
              <a:t>b'test</a:t>
            </a:r>
            <a:r>
              <a:rPr lang="fr-FR" sz="1000" dirty="0">
                <a:solidFill>
                  <a:schemeClr val="bg1"/>
                </a:solidFill>
              </a:rPr>
              <a:t>'</a:t>
            </a:r>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4033739"/>
            <a:ext cx="12077709" cy="246221"/>
          </a:xfrm>
          <a:prstGeom prst="rect">
            <a:avLst/>
          </a:prstGeom>
          <a:noFill/>
        </p:spPr>
        <p:txBody>
          <a:bodyPr wrap="square" rtlCol="0">
            <a:spAutoFit/>
          </a:bodyPr>
          <a:lstStyle/>
          <a:p>
            <a:r>
              <a:rPr lang="fr-FR" sz="10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4282759"/>
            <a:ext cx="12077709" cy="707886"/>
          </a:xfrm>
          <a:prstGeom prst="rect">
            <a:avLst/>
          </a:prstGeom>
          <a:noFill/>
        </p:spPr>
        <p:txBody>
          <a:bodyPr wrap="square" rtlCol="0">
            <a:spAutoFit/>
          </a:bodyPr>
          <a:lstStyle/>
          <a:p>
            <a:r>
              <a:rPr lang="fr-FR" sz="1000" dirty="0"/>
              <a:t>Pour obtenir le chiffrement associé à cet objet, on a deux possibilités :</a:t>
            </a:r>
          </a:p>
          <a:p>
            <a:pPr marL="171450" indent="-171450">
              <a:buFont typeface="Arial" panose="020B0604020202020204" pitchFamily="34" charset="0"/>
              <a:buChar char="•"/>
            </a:pPr>
            <a:r>
              <a:rPr lang="fr-FR" sz="1000" dirty="0"/>
              <a:t>    la méthode digest, qui renvoie un type bytes contenant notre mot de passe chiffré ;</a:t>
            </a:r>
          </a:p>
          <a:p>
            <a:pPr marL="171450" indent="-171450">
              <a:buFont typeface="Arial" panose="020B0604020202020204" pitchFamily="34" charset="0"/>
              <a:buChar char="•"/>
            </a:pPr>
            <a:r>
              <a:rPr lang="fr-FR" sz="1000" dirty="0"/>
              <a:t>    la méthode hexdigest, qui renvoie une chaîne </a:t>
            </a:r>
            <a:r>
              <a:rPr lang="fr-FR" sz="1000" dirty="0" err="1"/>
              <a:t>str</a:t>
            </a:r>
            <a:r>
              <a:rPr lang="fr-FR" sz="1000" dirty="0"/>
              <a:t> contenant une suite de symboles hexadécimaux (de 0 à 9 et de A à F).</a:t>
            </a:r>
          </a:p>
          <a:p>
            <a:r>
              <a:rPr lang="fr-FR" sz="10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4955860"/>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5387716"/>
            <a:ext cx="12077709" cy="553998"/>
          </a:xfrm>
          <a:prstGeom prst="rect">
            <a:avLst/>
          </a:prstGeom>
          <a:noFill/>
        </p:spPr>
        <p:txBody>
          <a:bodyPr wrap="square" rtlCol="0">
            <a:spAutoFit/>
          </a:bodyPr>
          <a:lstStyle/>
          <a:p>
            <a:r>
              <a:rPr lang="fr-FR" sz="1000" dirty="0"/>
              <a:t>Et pour déchiffrer ce mot de passe ?</a:t>
            </a:r>
          </a:p>
          <a:p>
            <a:endParaRPr lang="fr-FR" sz="1000" dirty="0"/>
          </a:p>
          <a:p>
            <a:r>
              <a:rPr lang="fr-FR" sz="10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28555116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553998"/>
          </a:xfrm>
          <a:prstGeom prst="rect">
            <a:avLst/>
          </a:prstGeom>
          <a:noFill/>
        </p:spPr>
        <p:txBody>
          <a:bodyPr wrap="square" rtlCol="0">
            <a:spAutoFit/>
          </a:bodyPr>
          <a:lstStyle/>
          <a:p>
            <a:r>
              <a:rPr lang="fr-FR" sz="1000" dirty="0"/>
              <a:t>Cela me semble assez clair. Nous avons utilisé l'algorithme sha1, il en existe d'autres comme vous pouvez le voir dans hashlib. Algorithms_available.</a:t>
            </a:r>
          </a:p>
          <a:p>
            <a:endParaRPr lang="fr-FR" sz="1000" dirty="0"/>
          </a:p>
          <a:p>
            <a:r>
              <a:rPr lang="fr-FR" sz="10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1785104"/>
          </a:xfrm>
          <a:prstGeom prst="rect">
            <a:avLst/>
          </a:prstGeom>
          <a:noFill/>
        </p:spPr>
        <p:txBody>
          <a:bodyPr wrap="square" rtlCol="0">
            <a:spAutoFit/>
          </a:bodyPr>
          <a:lstStyle/>
          <a:p>
            <a:r>
              <a:rPr lang="fr-FR" sz="1000" b="1" dirty="0"/>
              <a:t>En résumé</a:t>
            </a:r>
          </a:p>
          <a:p>
            <a:endParaRPr lang="fr-FR" sz="1000" dirty="0"/>
          </a:p>
          <a:p>
            <a:r>
              <a:rPr lang="fr-FR" sz="1000" dirty="0"/>
              <a:t>    Pour demander à l'utilisateur de saisir un mot de passe, on peut utiliser le module getpass.</a:t>
            </a:r>
          </a:p>
          <a:p>
            <a:endParaRPr lang="fr-FR" sz="1000" dirty="0"/>
          </a:p>
          <a:p>
            <a:r>
              <a:rPr lang="fr-FR" sz="1000" dirty="0"/>
              <a:t>    La fonction getpass du module getpass fonctionne de la même façon que input, sauf qu'elle n'affiche pas ce que l'utilisateur saisit.</a:t>
            </a:r>
          </a:p>
          <a:p>
            <a:endParaRPr lang="fr-FR" sz="1000" dirty="0"/>
          </a:p>
          <a:p>
            <a:r>
              <a:rPr lang="fr-FR" sz="1000" dirty="0"/>
              <a:t>    Pour chiffrer un mot de passe, on va utiliser le module hashlib.</a:t>
            </a:r>
          </a:p>
          <a:p>
            <a:endParaRPr lang="fr-FR" sz="1000" dirty="0"/>
          </a:p>
          <a:p>
            <a:r>
              <a:rPr lang="fr-FR" sz="1000" dirty="0"/>
              <a:t>    Ce module contient en attributs les différents algorithmes pouvant être utilisés pour chiffrer nos mots de passe.</a:t>
            </a:r>
          </a:p>
          <a:p>
            <a:endParaRPr lang="fr-FR" sz="1000" dirty="0"/>
          </a:p>
          <a:p>
            <a:endParaRPr lang="fr-FR" sz="1000" dirty="0"/>
          </a:p>
        </p:txBody>
      </p:sp>
    </p:spTree>
    <p:extLst>
      <p:ext uri="{BB962C8B-B14F-4D97-AF65-F5344CB8AC3E}">
        <p14:creationId xmlns:p14="http://schemas.microsoft.com/office/powerpoint/2010/main" val="2050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a:t>
            </a:r>
            <a:r>
              <a:rPr lang="en-US" sz="6700" dirty="0" err="1">
                <a:solidFill>
                  <a:schemeClr val="accent5">
                    <a:lumMod val="75000"/>
                  </a:schemeClr>
                </a:solidFill>
              </a:rPr>
              <a:t>fonctions</a:t>
            </a:r>
            <a:r>
              <a:rPr lang="en-US" sz="6700" dirty="0">
                <a:solidFill>
                  <a:schemeClr val="accent5">
                    <a:lumMod val="75000"/>
                  </a:schemeClr>
                </a:solidFill>
              </a:rPr>
              <a:t>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a:t>
            </a:r>
            <a:r>
              <a:rPr lang="en-US" sz="6000" dirty="0" err="1">
                <a:solidFill>
                  <a:schemeClr val="accent5">
                    <a:lumMod val="75000"/>
                  </a:schemeClr>
                </a:solidFill>
              </a:rPr>
              <a:t>fonction</a:t>
            </a:r>
            <a:r>
              <a:rPr lang="en-US" sz="6000" dirty="0">
                <a:solidFill>
                  <a:schemeClr val="accent5">
                    <a:lumMod val="75000"/>
                  </a:schemeClr>
                </a:solidFill>
              </a:rPr>
              <a:t>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file=sys.stdout):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12982</TotalTime>
  <Words>62917</Words>
  <Application>Microsoft Office PowerPoint</Application>
  <PresentationFormat>Grand écran</PresentationFormat>
  <Paragraphs>6346</Paragraphs>
  <Slides>299</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299</vt:i4>
      </vt:variant>
    </vt:vector>
  </HeadingPairs>
  <TitlesOfParts>
    <vt:vector size="304"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181</cp:revision>
  <dcterms:created xsi:type="dcterms:W3CDTF">2020-04-09T17:09:33Z</dcterms:created>
  <dcterms:modified xsi:type="dcterms:W3CDTF">2020-04-19T12:16:41Z</dcterms:modified>
</cp:coreProperties>
</file>