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8"/>
  </p:notesMasterIdLst>
  <p:sldIdLst>
    <p:sldId id="256" r:id="rId2"/>
    <p:sldId id="303" r:id="rId3"/>
    <p:sldId id="264" r:id="rId4"/>
    <p:sldId id="302" r:id="rId5"/>
    <p:sldId id="298" r:id="rId6"/>
    <p:sldId id="300" r:id="rId7"/>
    <p:sldId id="367" r:id="rId8"/>
    <p:sldId id="257" r:id="rId9"/>
    <p:sldId id="258" r:id="rId10"/>
    <p:sldId id="260" r:id="rId11"/>
    <p:sldId id="343" r:id="rId12"/>
    <p:sldId id="261" r:id="rId13"/>
    <p:sldId id="535" r:id="rId14"/>
    <p:sldId id="262" r:id="rId15"/>
    <p:sldId id="368" r:id="rId16"/>
    <p:sldId id="263" r:id="rId17"/>
    <p:sldId id="304" r:id="rId18"/>
    <p:sldId id="305" r:id="rId19"/>
    <p:sldId id="306" r:id="rId20"/>
    <p:sldId id="526" r:id="rId21"/>
    <p:sldId id="307" r:id="rId22"/>
    <p:sldId id="308" r:id="rId23"/>
    <p:sldId id="369" r:id="rId24"/>
    <p:sldId id="310" r:id="rId25"/>
    <p:sldId id="311" r:id="rId26"/>
    <p:sldId id="312" r:id="rId27"/>
    <p:sldId id="313" r:id="rId28"/>
    <p:sldId id="371" r:id="rId29"/>
    <p:sldId id="314" r:id="rId30"/>
    <p:sldId id="315" r:id="rId31"/>
    <p:sldId id="316" r:id="rId32"/>
    <p:sldId id="317" r:id="rId33"/>
    <p:sldId id="318" r:id="rId34"/>
    <p:sldId id="534" r:id="rId35"/>
    <p:sldId id="319" r:id="rId36"/>
    <p:sldId id="320" r:id="rId37"/>
    <p:sldId id="321" r:id="rId38"/>
    <p:sldId id="322" r:id="rId39"/>
    <p:sldId id="370" r:id="rId40"/>
    <p:sldId id="323" r:id="rId41"/>
    <p:sldId id="324" r:id="rId42"/>
    <p:sldId id="325" r:id="rId43"/>
    <p:sldId id="372" r:id="rId44"/>
    <p:sldId id="326" r:id="rId45"/>
    <p:sldId id="327" r:id="rId46"/>
    <p:sldId id="328" r:id="rId47"/>
    <p:sldId id="329" r:id="rId48"/>
    <p:sldId id="330" r:id="rId49"/>
    <p:sldId id="331" r:id="rId50"/>
    <p:sldId id="332" r:id="rId51"/>
    <p:sldId id="333" r:id="rId52"/>
    <p:sldId id="334" r:id="rId53"/>
    <p:sldId id="373" r:id="rId54"/>
    <p:sldId id="335" r:id="rId55"/>
    <p:sldId id="336" r:id="rId56"/>
    <p:sldId id="337" r:id="rId57"/>
    <p:sldId id="338" r:id="rId58"/>
    <p:sldId id="339" r:id="rId59"/>
    <p:sldId id="340" r:id="rId60"/>
    <p:sldId id="341" r:id="rId61"/>
    <p:sldId id="342" r:id="rId62"/>
    <p:sldId id="344" r:id="rId63"/>
    <p:sldId id="345" r:id="rId64"/>
    <p:sldId id="346" r:id="rId65"/>
    <p:sldId id="347" r:id="rId66"/>
    <p:sldId id="348" r:id="rId67"/>
    <p:sldId id="349" r:id="rId68"/>
    <p:sldId id="350" r:id="rId69"/>
    <p:sldId id="533" r:id="rId70"/>
    <p:sldId id="523" r:id="rId71"/>
    <p:sldId id="524" r:id="rId72"/>
    <p:sldId id="525" r:id="rId73"/>
    <p:sldId id="351" r:id="rId74"/>
    <p:sldId id="352" r:id="rId75"/>
    <p:sldId id="353" r:id="rId76"/>
    <p:sldId id="531" r:id="rId77"/>
    <p:sldId id="354" r:id="rId78"/>
    <p:sldId id="374" r:id="rId79"/>
    <p:sldId id="355" r:id="rId80"/>
    <p:sldId id="356" r:id="rId81"/>
    <p:sldId id="357" r:id="rId82"/>
    <p:sldId id="358" r:id="rId83"/>
    <p:sldId id="359" r:id="rId84"/>
    <p:sldId id="360" r:id="rId85"/>
    <p:sldId id="361" r:id="rId86"/>
    <p:sldId id="532" r:id="rId87"/>
    <p:sldId id="362" r:id="rId88"/>
    <p:sldId id="363" r:id="rId89"/>
    <p:sldId id="365" r:id="rId90"/>
    <p:sldId id="366" r:id="rId91"/>
    <p:sldId id="377" r:id="rId92"/>
    <p:sldId id="375" r:id="rId93"/>
    <p:sldId id="376" r:id="rId94"/>
    <p:sldId id="378" r:id="rId95"/>
    <p:sldId id="379" r:id="rId96"/>
    <p:sldId id="380" r:id="rId97"/>
    <p:sldId id="381" r:id="rId98"/>
    <p:sldId id="382" r:id="rId99"/>
    <p:sldId id="383" r:id="rId100"/>
    <p:sldId id="527" r:id="rId101"/>
    <p:sldId id="530" r:id="rId102"/>
    <p:sldId id="384" r:id="rId103"/>
    <p:sldId id="385" r:id="rId104"/>
    <p:sldId id="386" r:id="rId105"/>
    <p:sldId id="387" r:id="rId106"/>
    <p:sldId id="388" r:id="rId107"/>
    <p:sldId id="389" r:id="rId108"/>
    <p:sldId id="390" r:id="rId109"/>
    <p:sldId id="391" r:id="rId110"/>
    <p:sldId id="392" r:id="rId111"/>
    <p:sldId id="393" r:id="rId112"/>
    <p:sldId id="394" r:id="rId113"/>
    <p:sldId id="395" r:id="rId114"/>
    <p:sldId id="396" r:id="rId115"/>
    <p:sldId id="397" r:id="rId116"/>
    <p:sldId id="398" r:id="rId117"/>
    <p:sldId id="399" r:id="rId118"/>
    <p:sldId id="400" r:id="rId119"/>
    <p:sldId id="403" r:id="rId120"/>
    <p:sldId id="401" r:id="rId121"/>
    <p:sldId id="402" r:id="rId122"/>
    <p:sldId id="404" r:id="rId123"/>
    <p:sldId id="405" r:id="rId124"/>
    <p:sldId id="406" r:id="rId125"/>
    <p:sldId id="407" r:id="rId126"/>
    <p:sldId id="408" r:id="rId127"/>
    <p:sldId id="409" r:id="rId128"/>
    <p:sldId id="410" r:id="rId129"/>
    <p:sldId id="411" r:id="rId130"/>
    <p:sldId id="412" r:id="rId131"/>
    <p:sldId id="413" r:id="rId132"/>
    <p:sldId id="414" r:id="rId133"/>
    <p:sldId id="416" r:id="rId134"/>
    <p:sldId id="417" r:id="rId135"/>
    <p:sldId id="418" r:id="rId136"/>
    <p:sldId id="419" r:id="rId137"/>
    <p:sldId id="420" r:id="rId138"/>
    <p:sldId id="421" r:id="rId139"/>
    <p:sldId id="529" r:id="rId140"/>
    <p:sldId id="422" r:id="rId141"/>
    <p:sldId id="423" r:id="rId142"/>
    <p:sldId id="424" r:id="rId143"/>
    <p:sldId id="425" r:id="rId144"/>
    <p:sldId id="426" r:id="rId145"/>
    <p:sldId id="427" r:id="rId146"/>
    <p:sldId id="428" r:id="rId147"/>
    <p:sldId id="429" r:id="rId148"/>
    <p:sldId id="528" r:id="rId149"/>
    <p:sldId id="430" r:id="rId150"/>
    <p:sldId id="431" r:id="rId151"/>
    <p:sldId id="432" r:id="rId152"/>
    <p:sldId id="433" r:id="rId153"/>
    <p:sldId id="434" r:id="rId154"/>
    <p:sldId id="435" r:id="rId155"/>
    <p:sldId id="436" r:id="rId156"/>
    <p:sldId id="437" r:id="rId157"/>
    <p:sldId id="438" r:id="rId158"/>
    <p:sldId id="439" r:id="rId159"/>
    <p:sldId id="440" r:id="rId160"/>
    <p:sldId id="441" r:id="rId161"/>
    <p:sldId id="442" r:id="rId162"/>
    <p:sldId id="443" r:id="rId163"/>
    <p:sldId id="444" r:id="rId164"/>
    <p:sldId id="445" r:id="rId165"/>
    <p:sldId id="446" r:id="rId166"/>
    <p:sldId id="447" r:id="rId167"/>
    <p:sldId id="448" r:id="rId168"/>
    <p:sldId id="449" r:id="rId169"/>
    <p:sldId id="450" r:id="rId170"/>
    <p:sldId id="451" r:id="rId171"/>
    <p:sldId id="452" r:id="rId172"/>
    <p:sldId id="453" r:id="rId173"/>
    <p:sldId id="454" r:id="rId174"/>
    <p:sldId id="455" r:id="rId175"/>
    <p:sldId id="456" r:id="rId176"/>
    <p:sldId id="457" r:id="rId177"/>
    <p:sldId id="458" r:id="rId178"/>
    <p:sldId id="459" r:id="rId179"/>
    <p:sldId id="460" r:id="rId180"/>
    <p:sldId id="461" r:id="rId181"/>
    <p:sldId id="463" r:id="rId182"/>
    <p:sldId id="462" r:id="rId183"/>
    <p:sldId id="464" r:id="rId184"/>
    <p:sldId id="465" r:id="rId185"/>
    <p:sldId id="466" r:id="rId186"/>
    <p:sldId id="467" r:id="rId187"/>
    <p:sldId id="468" r:id="rId188"/>
    <p:sldId id="469" r:id="rId189"/>
    <p:sldId id="470" r:id="rId190"/>
    <p:sldId id="471" r:id="rId191"/>
    <p:sldId id="472" r:id="rId192"/>
    <p:sldId id="473" r:id="rId193"/>
    <p:sldId id="474" r:id="rId194"/>
    <p:sldId id="475" r:id="rId195"/>
    <p:sldId id="477" r:id="rId196"/>
    <p:sldId id="476" r:id="rId197"/>
    <p:sldId id="478" r:id="rId198"/>
    <p:sldId id="480" r:id="rId199"/>
    <p:sldId id="481" r:id="rId200"/>
    <p:sldId id="482" r:id="rId201"/>
    <p:sldId id="483" r:id="rId202"/>
    <p:sldId id="503" r:id="rId203"/>
    <p:sldId id="484" r:id="rId204"/>
    <p:sldId id="485" r:id="rId205"/>
    <p:sldId id="486" r:id="rId206"/>
    <p:sldId id="487" r:id="rId207"/>
    <p:sldId id="488" r:id="rId208"/>
    <p:sldId id="489" r:id="rId209"/>
    <p:sldId id="490" r:id="rId210"/>
    <p:sldId id="491" r:id="rId211"/>
    <p:sldId id="492" r:id="rId212"/>
    <p:sldId id="493" r:id="rId213"/>
    <p:sldId id="494" r:id="rId214"/>
    <p:sldId id="495" r:id="rId215"/>
    <p:sldId id="496" r:id="rId216"/>
    <p:sldId id="497" r:id="rId217"/>
    <p:sldId id="498" r:id="rId218"/>
    <p:sldId id="499" r:id="rId219"/>
    <p:sldId id="500" r:id="rId220"/>
    <p:sldId id="501" r:id="rId221"/>
    <p:sldId id="502" r:id="rId222"/>
    <p:sldId id="504" r:id="rId223"/>
    <p:sldId id="505" r:id="rId224"/>
    <p:sldId id="506" r:id="rId225"/>
    <p:sldId id="507" r:id="rId226"/>
    <p:sldId id="508" r:id="rId227"/>
    <p:sldId id="509" r:id="rId228"/>
    <p:sldId id="510" r:id="rId229"/>
    <p:sldId id="511" r:id="rId230"/>
    <p:sldId id="512" r:id="rId231"/>
    <p:sldId id="513" r:id="rId232"/>
    <p:sldId id="514" r:id="rId233"/>
    <p:sldId id="515" r:id="rId234"/>
    <p:sldId id="516" r:id="rId235"/>
    <p:sldId id="518" r:id="rId236"/>
    <p:sldId id="517" r:id="rId237"/>
    <p:sldId id="519" r:id="rId238"/>
    <p:sldId id="520" r:id="rId239"/>
    <p:sldId id="521" r:id="rId240"/>
    <p:sldId id="522" r:id="rId241"/>
    <p:sldId id="536" r:id="rId242"/>
    <p:sldId id="537" r:id="rId243"/>
    <p:sldId id="538" r:id="rId244"/>
    <p:sldId id="539" r:id="rId245"/>
    <p:sldId id="540" r:id="rId246"/>
    <p:sldId id="541" r:id="rId24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CC"/>
    <a:srgbClr val="CCFFCC"/>
    <a:srgbClr val="99FF99"/>
    <a:srgbClr val="FFFFCC"/>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01" d="100"/>
          <a:sy n="101" d="100"/>
        </p:scale>
        <p:origin x="132"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notesMaster" Target="notesMasters/notesMaster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slide" Target="slides/slide232.xml"/><Relationship Id="rId238" Type="http://schemas.openxmlformats.org/officeDocument/2006/relationships/slide" Target="slides/slide237.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viewProps" Target="viewProps.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theme" Target="theme/theme1.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tableStyles" Target="tableStyles.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163B8B-1CED-4B5F-B691-551878D79B2F}" type="datetimeFigureOut">
              <a:rPr lang="fr-FR" smtClean="0"/>
              <a:t>17/04/2020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1433D1-CCE5-4A27-B49E-BB25F4FA93A4}" type="slidenum">
              <a:rPr lang="fr-FR" smtClean="0"/>
              <a:t>‹N°›</a:t>
            </a:fld>
            <a:endParaRPr lang="fr-FR"/>
          </a:p>
        </p:txBody>
      </p:sp>
    </p:spTree>
    <p:extLst>
      <p:ext uri="{BB962C8B-B14F-4D97-AF65-F5344CB8AC3E}">
        <p14:creationId xmlns:p14="http://schemas.microsoft.com/office/powerpoint/2010/main" val="169955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Booleans</a:t>
            </a:r>
            <a:r>
              <a:rPr lang="en-US" baseline="0" dirty="0"/>
              <a:t> are often used to compare values, and are therefore often used in “if” statements.</a:t>
            </a:r>
            <a:endParaRPr lang="en-US" dirty="0"/>
          </a:p>
        </p:txBody>
      </p:sp>
      <p:sp>
        <p:nvSpPr>
          <p:cNvPr id="4" name="Slide Number Placeholder 3"/>
          <p:cNvSpPr>
            <a:spLocks noGrp="1"/>
          </p:cNvSpPr>
          <p:nvPr>
            <p:ph type="sldNum" sz="quarter" idx="10"/>
          </p:nvPr>
        </p:nvSpPr>
        <p:spPr/>
        <p:txBody>
          <a:bodyPr/>
          <a:lstStyle/>
          <a:p>
            <a:fld id="{DA11E831-C989-42E0-B9E0-A6A2021DD7AD}" type="slidenum">
              <a:rPr lang="en-US" smtClean="0"/>
              <a:t>4</a:t>
            </a:fld>
            <a:endParaRPr lang="en-US" dirty="0"/>
          </a:p>
        </p:txBody>
      </p:sp>
    </p:spTree>
    <p:extLst>
      <p:ext uri="{BB962C8B-B14F-4D97-AF65-F5344CB8AC3E}">
        <p14:creationId xmlns:p14="http://schemas.microsoft.com/office/powerpoint/2010/main" val="3339633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11E831-C989-42E0-B9E0-A6A2021DD7AD}" type="slidenum">
              <a:rPr lang="en-US" smtClean="0"/>
              <a:t>5</a:t>
            </a:fld>
            <a:endParaRPr lang="en-US" dirty="0"/>
          </a:p>
        </p:txBody>
      </p:sp>
    </p:spTree>
    <p:extLst>
      <p:ext uri="{BB962C8B-B14F-4D97-AF65-F5344CB8AC3E}">
        <p14:creationId xmlns:p14="http://schemas.microsoft.com/office/powerpoint/2010/main" val="3743050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11E831-C989-42E0-B9E0-A6A2021DD7AD}" type="slidenum">
              <a:rPr lang="en-US" smtClean="0"/>
              <a:t>6</a:t>
            </a:fld>
            <a:endParaRPr lang="en-US" dirty="0"/>
          </a:p>
        </p:txBody>
      </p:sp>
    </p:spTree>
    <p:extLst>
      <p:ext uri="{BB962C8B-B14F-4D97-AF65-F5344CB8AC3E}">
        <p14:creationId xmlns:p14="http://schemas.microsoft.com/office/powerpoint/2010/main" val="2865820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DFC8D1-D189-4DF9-BDEA-3D0E8FA554CF}"/>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752BD653-C4A7-46CE-AAB6-27A29593D6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BC62A599-DDA8-4E8F-BE11-30130CA76642}"/>
              </a:ext>
            </a:extLst>
          </p:cNvPr>
          <p:cNvSpPr>
            <a:spLocks noGrp="1"/>
          </p:cNvSpPr>
          <p:nvPr>
            <p:ph type="dt" sz="half" idx="10"/>
          </p:nvPr>
        </p:nvSpPr>
        <p:spPr/>
        <p:txBody>
          <a:bodyPr/>
          <a:lstStyle/>
          <a:p>
            <a:fld id="{AEB1EA0B-5C06-4E6A-8FCD-9A35BE2D454F}" type="datetimeFigureOut">
              <a:rPr lang="fr-FR" smtClean="0"/>
              <a:t>17/04/2020</a:t>
            </a:fld>
            <a:endParaRPr lang="fr-FR"/>
          </a:p>
        </p:txBody>
      </p:sp>
      <p:sp>
        <p:nvSpPr>
          <p:cNvPr id="5" name="Espace réservé du pied de page 4">
            <a:extLst>
              <a:ext uri="{FF2B5EF4-FFF2-40B4-BE49-F238E27FC236}">
                <a16:creationId xmlns:a16="http://schemas.microsoft.com/office/drawing/2014/main" id="{D5B5EF27-80CE-4852-82CC-381BAB9CEEE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C708F63-58E1-48F4-AFB7-5782D136B38B}"/>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002926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56DB2B-8F2D-4763-BE5D-2EC67DEBFA4F}"/>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2522940-A382-4137-B785-E2540CC04D31}"/>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5FA131C-21BD-4DA4-B8CB-E9A0CBA254E6}"/>
              </a:ext>
            </a:extLst>
          </p:cNvPr>
          <p:cNvSpPr>
            <a:spLocks noGrp="1"/>
          </p:cNvSpPr>
          <p:nvPr>
            <p:ph type="dt" sz="half" idx="10"/>
          </p:nvPr>
        </p:nvSpPr>
        <p:spPr/>
        <p:txBody>
          <a:bodyPr/>
          <a:lstStyle/>
          <a:p>
            <a:fld id="{AEB1EA0B-5C06-4E6A-8FCD-9A35BE2D454F}" type="datetimeFigureOut">
              <a:rPr lang="fr-FR" smtClean="0"/>
              <a:t>17/04/2020</a:t>
            </a:fld>
            <a:endParaRPr lang="fr-FR"/>
          </a:p>
        </p:txBody>
      </p:sp>
      <p:sp>
        <p:nvSpPr>
          <p:cNvPr id="5" name="Espace réservé du pied de page 4">
            <a:extLst>
              <a:ext uri="{FF2B5EF4-FFF2-40B4-BE49-F238E27FC236}">
                <a16:creationId xmlns:a16="http://schemas.microsoft.com/office/drawing/2014/main" id="{06FD388C-9C78-443A-8212-46BF6957C11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4528A2F-3E46-4ADA-83D8-FDCC156AD21D}"/>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3588720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BE51DA83-2801-4C43-AB26-D8D28EAE2360}"/>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345A2227-22A9-43E0-86BC-03D1021D1440}"/>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51ADE70-D2BA-49E8-883C-1209B30CFFEF}"/>
              </a:ext>
            </a:extLst>
          </p:cNvPr>
          <p:cNvSpPr>
            <a:spLocks noGrp="1"/>
          </p:cNvSpPr>
          <p:nvPr>
            <p:ph type="dt" sz="half" idx="10"/>
          </p:nvPr>
        </p:nvSpPr>
        <p:spPr/>
        <p:txBody>
          <a:bodyPr/>
          <a:lstStyle/>
          <a:p>
            <a:fld id="{AEB1EA0B-5C06-4E6A-8FCD-9A35BE2D454F}" type="datetimeFigureOut">
              <a:rPr lang="fr-FR" smtClean="0"/>
              <a:t>17/04/2020</a:t>
            </a:fld>
            <a:endParaRPr lang="fr-FR"/>
          </a:p>
        </p:txBody>
      </p:sp>
      <p:sp>
        <p:nvSpPr>
          <p:cNvPr id="5" name="Espace réservé du pied de page 4">
            <a:extLst>
              <a:ext uri="{FF2B5EF4-FFF2-40B4-BE49-F238E27FC236}">
                <a16:creationId xmlns:a16="http://schemas.microsoft.com/office/drawing/2014/main" id="{A6780467-124A-4CF0-A391-442D39D253C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4EC1CA7-1062-4D99-BFC4-3212A0627CD9}"/>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561962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0C7350-D30B-4709-ABC3-ACFC8B3D930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9227B56-0A91-41E0-A408-BF45EC16462F}"/>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D61DDE1-1C95-49EE-9715-22B527B2C70A}"/>
              </a:ext>
            </a:extLst>
          </p:cNvPr>
          <p:cNvSpPr>
            <a:spLocks noGrp="1"/>
          </p:cNvSpPr>
          <p:nvPr>
            <p:ph type="dt" sz="half" idx="10"/>
          </p:nvPr>
        </p:nvSpPr>
        <p:spPr/>
        <p:txBody>
          <a:bodyPr/>
          <a:lstStyle/>
          <a:p>
            <a:fld id="{AEB1EA0B-5C06-4E6A-8FCD-9A35BE2D454F}" type="datetimeFigureOut">
              <a:rPr lang="fr-FR" smtClean="0"/>
              <a:t>17/04/2020</a:t>
            </a:fld>
            <a:endParaRPr lang="fr-FR"/>
          </a:p>
        </p:txBody>
      </p:sp>
      <p:sp>
        <p:nvSpPr>
          <p:cNvPr id="5" name="Espace réservé du pied de page 4">
            <a:extLst>
              <a:ext uri="{FF2B5EF4-FFF2-40B4-BE49-F238E27FC236}">
                <a16:creationId xmlns:a16="http://schemas.microsoft.com/office/drawing/2014/main" id="{5C850BDC-5B39-4957-A9FF-1F4FA5ED3A6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B57DA2F-AD02-419B-9F20-849A5A97AF46}"/>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64918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6B2C08-8CA6-4742-9D5C-22D02D24D1A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F658E09-19BF-41F5-A399-B83E1E121C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3FFB42F-906C-418F-B9B8-B3E1624BA8D2}"/>
              </a:ext>
            </a:extLst>
          </p:cNvPr>
          <p:cNvSpPr>
            <a:spLocks noGrp="1"/>
          </p:cNvSpPr>
          <p:nvPr>
            <p:ph type="dt" sz="half" idx="10"/>
          </p:nvPr>
        </p:nvSpPr>
        <p:spPr/>
        <p:txBody>
          <a:bodyPr/>
          <a:lstStyle/>
          <a:p>
            <a:fld id="{AEB1EA0B-5C06-4E6A-8FCD-9A35BE2D454F}" type="datetimeFigureOut">
              <a:rPr lang="fr-FR" smtClean="0"/>
              <a:t>17/04/2020</a:t>
            </a:fld>
            <a:endParaRPr lang="fr-FR"/>
          </a:p>
        </p:txBody>
      </p:sp>
      <p:sp>
        <p:nvSpPr>
          <p:cNvPr id="5" name="Espace réservé du pied de page 4">
            <a:extLst>
              <a:ext uri="{FF2B5EF4-FFF2-40B4-BE49-F238E27FC236}">
                <a16:creationId xmlns:a16="http://schemas.microsoft.com/office/drawing/2014/main" id="{6D607A87-9501-4FB7-B52A-F2D7CCEAEDA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7249C79-B6AA-4BF9-84DA-D65FC96D260B}"/>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135415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131099-87BE-4806-8A66-02654FA12E0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0F6F9D7-9369-4B2F-9130-CD1D9CD7DA99}"/>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E5D46E07-D3AF-4F51-8F7F-A2391DD43B06}"/>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B63C6BF-AB28-4E7E-B9A1-83B3EEA751E7}"/>
              </a:ext>
            </a:extLst>
          </p:cNvPr>
          <p:cNvSpPr>
            <a:spLocks noGrp="1"/>
          </p:cNvSpPr>
          <p:nvPr>
            <p:ph type="dt" sz="half" idx="10"/>
          </p:nvPr>
        </p:nvSpPr>
        <p:spPr/>
        <p:txBody>
          <a:bodyPr/>
          <a:lstStyle/>
          <a:p>
            <a:fld id="{AEB1EA0B-5C06-4E6A-8FCD-9A35BE2D454F}" type="datetimeFigureOut">
              <a:rPr lang="fr-FR" smtClean="0"/>
              <a:t>17/04/2020</a:t>
            </a:fld>
            <a:endParaRPr lang="fr-FR"/>
          </a:p>
        </p:txBody>
      </p:sp>
      <p:sp>
        <p:nvSpPr>
          <p:cNvPr id="6" name="Espace réservé du pied de page 5">
            <a:extLst>
              <a:ext uri="{FF2B5EF4-FFF2-40B4-BE49-F238E27FC236}">
                <a16:creationId xmlns:a16="http://schemas.microsoft.com/office/drawing/2014/main" id="{948F6740-B6E1-450D-9AD7-6D0EE22E6FA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4F67EB4-E532-417B-93A8-CAD42C71EDD3}"/>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3005540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F3D72A-5ECD-467D-8764-E8D90985943E}"/>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D0AA3CC9-967B-4C91-ACD3-15422F99D4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5146AD7-D904-4EB3-A38C-8F500E1CCA53}"/>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4B830FB5-8CAA-4B62-BA30-E3D03D95B3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BE99D249-CE58-4A3A-BA45-D680827EEBB5}"/>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B6504DA-D2AE-4138-AD06-292B2069D20E}"/>
              </a:ext>
            </a:extLst>
          </p:cNvPr>
          <p:cNvSpPr>
            <a:spLocks noGrp="1"/>
          </p:cNvSpPr>
          <p:nvPr>
            <p:ph type="dt" sz="half" idx="10"/>
          </p:nvPr>
        </p:nvSpPr>
        <p:spPr/>
        <p:txBody>
          <a:bodyPr/>
          <a:lstStyle/>
          <a:p>
            <a:fld id="{AEB1EA0B-5C06-4E6A-8FCD-9A35BE2D454F}" type="datetimeFigureOut">
              <a:rPr lang="fr-FR" smtClean="0"/>
              <a:t>17/04/2020</a:t>
            </a:fld>
            <a:endParaRPr lang="fr-FR"/>
          </a:p>
        </p:txBody>
      </p:sp>
      <p:sp>
        <p:nvSpPr>
          <p:cNvPr id="8" name="Espace réservé du pied de page 7">
            <a:extLst>
              <a:ext uri="{FF2B5EF4-FFF2-40B4-BE49-F238E27FC236}">
                <a16:creationId xmlns:a16="http://schemas.microsoft.com/office/drawing/2014/main" id="{6C46880E-083E-4266-84C0-950E03899DF7}"/>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21E09E1D-2A8C-49B5-B93C-E6DCA7BF6242}"/>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3650951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F4E420-D9CD-447B-A30B-003C25CEB7C3}"/>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C12DE299-212B-46A2-8197-C8F194174E54}"/>
              </a:ext>
            </a:extLst>
          </p:cNvPr>
          <p:cNvSpPr>
            <a:spLocks noGrp="1"/>
          </p:cNvSpPr>
          <p:nvPr>
            <p:ph type="dt" sz="half" idx="10"/>
          </p:nvPr>
        </p:nvSpPr>
        <p:spPr/>
        <p:txBody>
          <a:bodyPr/>
          <a:lstStyle/>
          <a:p>
            <a:fld id="{AEB1EA0B-5C06-4E6A-8FCD-9A35BE2D454F}" type="datetimeFigureOut">
              <a:rPr lang="fr-FR" smtClean="0"/>
              <a:t>17/04/2020</a:t>
            </a:fld>
            <a:endParaRPr lang="fr-FR"/>
          </a:p>
        </p:txBody>
      </p:sp>
      <p:sp>
        <p:nvSpPr>
          <p:cNvPr id="4" name="Espace réservé du pied de page 3">
            <a:extLst>
              <a:ext uri="{FF2B5EF4-FFF2-40B4-BE49-F238E27FC236}">
                <a16:creationId xmlns:a16="http://schemas.microsoft.com/office/drawing/2014/main" id="{B31DD208-4841-4429-A5B9-9846FA435AE8}"/>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724A9C75-04E8-479C-B82D-DE83A9C1F950}"/>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871464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05705C7-A66D-4FB6-B1FE-FA73B4CA73CC}"/>
              </a:ext>
            </a:extLst>
          </p:cNvPr>
          <p:cNvSpPr>
            <a:spLocks noGrp="1"/>
          </p:cNvSpPr>
          <p:nvPr>
            <p:ph type="dt" sz="half" idx="10"/>
          </p:nvPr>
        </p:nvSpPr>
        <p:spPr/>
        <p:txBody>
          <a:bodyPr/>
          <a:lstStyle/>
          <a:p>
            <a:fld id="{AEB1EA0B-5C06-4E6A-8FCD-9A35BE2D454F}" type="datetimeFigureOut">
              <a:rPr lang="fr-FR" smtClean="0"/>
              <a:t>17/04/2020</a:t>
            </a:fld>
            <a:endParaRPr lang="fr-FR"/>
          </a:p>
        </p:txBody>
      </p:sp>
      <p:sp>
        <p:nvSpPr>
          <p:cNvPr id="3" name="Espace réservé du pied de page 2">
            <a:extLst>
              <a:ext uri="{FF2B5EF4-FFF2-40B4-BE49-F238E27FC236}">
                <a16:creationId xmlns:a16="http://schemas.microsoft.com/office/drawing/2014/main" id="{35B00739-B8A2-4F58-A4FA-DB12810FBCBE}"/>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38E5C8D9-8771-473B-9F92-AB5A83DD51FB}"/>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872457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0C5958-88A7-421A-B2CC-E3EBC0973AF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B454C1EF-E049-42B6-B824-EC48A39A7B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AC62328D-B251-47AF-9E97-044D74BBD3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F7741BE-F7E3-478F-A24E-08B86801978E}"/>
              </a:ext>
            </a:extLst>
          </p:cNvPr>
          <p:cNvSpPr>
            <a:spLocks noGrp="1"/>
          </p:cNvSpPr>
          <p:nvPr>
            <p:ph type="dt" sz="half" idx="10"/>
          </p:nvPr>
        </p:nvSpPr>
        <p:spPr/>
        <p:txBody>
          <a:bodyPr/>
          <a:lstStyle/>
          <a:p>
            <a:fld id="{AEB1EA0B-5C06-4E6A-8FCD-9A35BE2D454F}" type="datetimeFigureOut">
              <a:rPr lang="fr-FR" smtClean="0"/>
              <a:t>17/04/2020</a:t>
            </a:fld>
            <a:endParaRPr lang="fr-FR"/>
          </a:p>
        </p:txBody>
      </p:sp>
      <p:sp>
        <p:nvSpPr>
          <p:cNvPr id="6" name="Espace réservé du pied de page 5">
            <a:extLst>
              <a:ext uri="{FF2B5EF4-FFF2-40B4-BE49-F238E27FC236}">
                <a16:creationId xmlns:a16="http://schemas.microsoft.com/office/drawing/2014/main" id="{62E5C11F-07C8-43B4-8C78-733515DE890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1578EFD-C092-4E20-9742-EE10DF3CC3B3}"/>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2121809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B8E38B-6DDA-4DC8-9B5C-9AADE01C5F2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457233AF-5A03-468B-9EAE-C003CEB07A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F1D1F63B-679C-48F3-8A80-5127C663CA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48FED8B-967A-4C29-8548-F13F9B053B79}"/>
              </a:ext>
            </a:extLst>
          </p:cNvPr>
          <p:cNvSpPr>
            <a:spLocks noGrp="1"/>
          </p:cNvSpPr>
          <p:nvPr>
            <p:ph type="dt" sz="half" idx="10"/>
          </p:nvPr>
        </p:nvSpPr>
        <p:spPr/>
        <p:txBody>
          <a:bodyPr/>
          <a:lstStyle/>
          <a:p>
            <a:fld id="{AEB1EA0B-5C06-4E6A-8FCD-9A35BE2D454F}" type="datetimeFigureOut">
              <a:rPr lang="fr-FR" smtClean="0"/>
              <a:t>17/04/2020</a:t>
            </a:fld>
            <a:endParaRPr lang="fr-FR"/>
          </a:p>
        </p:txBody>
      </p:sp>
      <p:sp>
        <p:nvSpPr>
          <p:cNvPr id="6" name="Espace réservé du pied de page 5">
            <a:extLst>
              <a:ext uri="{FF2B5EF4-FFF2-40B4-BE49-F238E27FC236}">
                <a16:creationId xmlns:a16="http://schemas.microsoft.com/office/drawing/2014/main" id="{B99BC13F-EB25-4B84-A676-00F78D7967C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B2143D4-055D-4EB4-A6B6-88A95C147FA6}"/>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639664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A39BB92-89D1-4296-A244-3375EC4259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7D782157-549A-425B-8F2B-CF76559D0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A4485F2-718F-47FB-A69C-9332002250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B1EA0B-5C06-4E6A-8FCD-9A35BE2D454F}" type="datetimeFigureOut">
              <a:rPr lang="fr-FR" smtClean="0"/>
              <a:t>17/04/2020</a:t>
            </a:fld>
            <a:endParaRPr lang="fr-FR"/>
          </a:p>
        </p:txBody>
      </p:sp>
      <p:sp>
        <p:nvSpPr>
          <p:cNvPr id="5" name="Espace réservé du pied de page 4">
            <a:extLst>
              <a:ext uri="{FF2B5EF4-FFF2-40B4-BE49-F238E27FC236}">
                <a16:creationId xmlns:a16="http://schemas.microsoft.com/office/drawing/2014/main" id="{A215DF5F-57AD-4780-A65A-76CA2211C4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C579C8E-4197-41B1-9B61-7E38027B86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BFB900-AE02-4433-B1C1-759136C50A0B}" type="slidenum">
              <a:rPr lang="fr-FR" smtClean="0"/>
              <a:t>‹N°›</a:t>
            </a:fld>
            <a:endParaRPr lang="fr-FR"/>
          </a:p>
        </p:txBody>
      </p:sp>
    </p:spTree>
    <p:extLst>
      <p:ext uri="{BB962C8B-B14F-4D97-AF65-F5344CB8AC3E}">
        <p14:creationId xmlns:p14="http://schemas.microsoft.com/office/powerpoint/2010/main" val="3843613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slide" Target="slide16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3" Type="http://schemas.openxmlformats.org/officeDocument/2006/relationships/hyperlink" Target="https://docs.python.org/py3k/tutorial/classes.html#exceptions-are-classes-too" TargetMode="External"/><Relationship Id="rId2" Type="http://schemas.openxmlformats.org/officeDocument/2006/relationships/hyperlink" Target="https://docs.python.org/py3k/tutorial/errors.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F618C1-F28F-4007-B985-B84870307E73}"/>
              </a:ext>
            </a:extLst>
          </p:cNvPr>
          <p:cNvSpPr>
            <a:spLocks noGrp="1"/>
          </p:cNvSpPr>
          <p:nvPr>
            <p:ph type="ctrTitle"/>
          </p:nvPr>
        </p:nvSpPr>
        <p:spPr>
          <a:xfrm>
            <a:off x="0" y="0"/>
            <a:ext cx="12192000" cy="1291389"/>
          </a:xfrm>
        </p:spPr>
        <p:txBody>
          <a:bodyPr/>
          <a:lstStyle/>
          <a:p>
            <a:r>
              <a:rPr lang="fr-FR" dirty="0">
                <a:solidFill>
                  <a:schemeClr val="accent5">
                    <a:lumMod val="75000"/>
                  </a:schemeClr>
                </a:solidFill>
              </a:rPr>
              <a:t>Python</a:t>
            </a:r>
          </a:p>
        </p:txBody>
      </p:sp>
      <p:sp>
        <p:nvSpPr>
          <p:cNvPr id="5" name="ZoneTexte 4">
            <a:extLst>
              <a:ext uri="{FF2B5EF4-FFF2-40B4-BE49-F238E27FC236}">
                <a16:creationId xmlns:a16="http://schemas.microsoft.com/office/drawing/2014/main" id="{F567E6DA-BA07-4873-B7EE-033BC7C85851}"/>
              </a:ext>
            </a:extLst>
          </p:cNvPr>
          <p:cNvSpPr txBox="1"/>
          <p:nvPr/>
        </p:nvSpPr>
        <p:spPr>
          <a:xfrm>
            <a:off x="256673" y="2782669"/>
            <a:ext cx="11855116" cy="646331"/>
          </a:xfrm>
          <a:prstGeom prst="rect">
            <a:avLst/>
          </a:prstGeom>
          <a:noFill/>
        </p:spPr>
        <p:txBody>
          <a:bodyPr wrap="square" rtlCol="0">
            <a:spAutoFit/>
          </a:bodyPr>
          <a:lstStyle/>
          <a:p>
            <a:pPr algn="ctr"/>
            <a:r>
              <a:rPr lang="fr-FR" sz="3600" dirty="0">
                <a:solidFill>
                  <a:schemeClr val="accent5">
                    <a:lumMod val="75000"/>
                  </a:schemeClr>
                </a:solidFill>
              </a:rPr>
              <a:t>All You must know in python</a:t>
            </a:r>
          </a:p>
        </p:txBody>
      </p:sp>
    </p:spTree>
    <p:extLst>
      <p:ext uri="{BB962C8B-B14F-4D97-AF65-F5344CB8AC3E}">
        <p14:creationId xmlns:p14="http://schemas.microsoft.com/office/powerpoint/2010/main" val="1477211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a:solidFill>
                  <a:schemeClr val="accent5">
                    <a:lumMod val="75000"/>
                  </a:schemeClr>
                </a:solidFill>
              </a:rPr>
              <a:t>Immutable and Mutable variable</a:t>
            </a:r>
            <a:endParaRPr lang="fr-FR" sz="6000" dirty="0">
              <a:solidFill>
                <a:schemeClr val="accent5">
                  <a:lumMod val="75000"/>
                </a:schemeClr>
              </a:solidFill>
            </a:endParaRPr>
          </a:p>
        </p:txBody>
      </p:sp>
      <p:sp>
        <p:nvSpPr>
          <p:cNvPr id="6" name="Content Placeholder 2">
            <a:extLst>
              <a:ext uri="{FF2B5EF4-FFF2-40B4-BE49-F238E27FC236}">
                <a16:creationId xmlns:a16="http://schemas.microsoft.com/office/drawing/2014/main" id="{F7E2AF23-834E-4C15-9E39-C16AA5223FCB}"/>
              </a:ext>
            </a:extLst>
          </p:cNvPr>
          <p:cNvSpPr txBox="1">
            <a:spLocks/>
          </p:cNvSpPr>
          <p:nvPr/>
        </p:nvSpPr>
        <p:spPr>
          <a:xfrm>
            <a:off x="1714500" y="895350"/>
            <a:ext cx="8229600" cy="16859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spcBef>
                <a:spcPts val="0"/>
              </a:spcBef>
              <a:spcAft>
                <a:spcPts val="600"/>
              </a:spcAft>
              <a:buFont typeface="Arial" panose="020B0604020202020204" pitchFamily="34" charset="0"/>
              <a:buNone/>
            </a:pPr>
            <a:r>
              <a:rPr lang="en-US" sz="2400" dirty="0"/>
              <a:t>In Python, most variables are </a:t>
            </a:r>
            <a:r>
              <a:rPr lang="en-US" sz="2400" b="1" i="1" dirty="0"/>
              <a:t>immutable</a:t>
            </a:r>
            <a:r>
              <a:rPr lang="en-US" sz="2400" dirty="0"/>
              <a:t>, meaning they don’t change in-place. </a:t>
            </a:r>
          </a:p>
          <a:p>
            <a:pPr marL="0" indent="-457200">
              <a:lnSpc>
                <a:spcPct val="100000"/>
              </a:lnSpc>
              <a:spcBef>
                <a:spcPts val="0"/>
              </a:spcBef>
              <a:spcAft>
                <a:spcPts val="600"/>
              </a:spcAft>
              <a:buFont typeface="Arial" panose="020B0604020202020204" pitchFamily="34" charset="0"/>
              <a:buNone/>
            </a:pPr>
            <a:r>
              <a:rPr lang="en-US" sz="2400" dirty="0"/>
              <a:t>Python creates a new value in a different memory location when a variable changes.</a:t>
            </a:r>
          </a:p>
        </p:txBody>
      </p:sp>
      <p:graphicFrame>
        <p:nvGraphicFramePr>
          <p:cNvPr id="7" name="Table 1">
            <a:extLst>
              <a:ext uri="{FF2B5EF4-FFF2-40B4-BE49-F238E27FC236}">
                <a16:creationId xmlns:a16="http://schemas.microsoft.com/office/drawing/2014/main" id="{BC48AA81-9364-4C0B-A286-E49519B2AB98}"/>
              </a:ext>
            </a:extLst>
          </p:cNvPr>
          <p:cNvGraphicFramePr>
            <a:graphicFrameLocks noGrp="1"/>
          </p:cNvGraphicFramePr>
          <p:nvPr>
            <p:extLst>
              <p:ext uri="{D42A27DB-BD31-4B8C-83A1-F6EECF244321}">
                <p14:modId xmlns:p14="http://schemas.microsoft.com/office/powerpoint/2010/main" val="3333381737"/>
              </p:ext>
            </p:extLst>
          </p:nvPr>
        </p:nvGraphicFramePr>
        <p:xfrm>
          <a:off x="2533650" y="2737485"/>
          <a:ext cx="6781800" cy="3787140"/>
        </p:xfrm>
        <a:graphic>
          <a:graphicData uri="http://schemas.openxmlformats.org/drawingml/2006/table">
            <a:tbl>
              <a:tblPr firstRow="1" bandRow="1">
                <a:tableStyleId>{5C22544A-7EE6-4342-B048-85BDC9FD1C3A}</a:tableStyleId>
              </a:tblPr>
              <a:tblGrid>
                <a:gridCol w="3158647">
                  <a:extLst>
                    <a:ext uri="{9D8B030D-6E8A-4147-A177-3AD203B41FA5}">
                      <a16:colId xmlns:a16="http://schemas.microsoft.com/office/drawing/2014/main" val="20000"/>
                    </a:ext>
                  </a:extLst>
                </a:gridCol>
                <a:gridCol w="3623153">
                  <a:extLst>
                    <a:ext uri="{9D8B030D-6E8A-4147-A177-3AD203B41FA5}">
                      <a16:colId xmlns:a16="http://schemas.microsoft.com/office/drawing/2014/main" val="20001"/>
                    </a:ext>
                  </a:extLst>
                </a:gridCol>
              </a:tblGrid>
              <a:tr h="541020">
                <a:tc>
                  <a:txBody>
                    <a:bodyPr/>
                    <a:lstStyle/>
                    <a:p>
                      <a:r>
                        <a:rPr lang="en-US" sz="2100" b="0" dirty="0">
                          <a:solidFill>
                            <a:schemeClr val="tx2"/>
                          </a:solidFill>
                        </a:rPr>
                        <a:t>Integer</a:t>
                      </a:r>
                    </a:p>
                  </a:txBody>
                  <a:tcPr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ctr"/>
                      <a:r>
                        <a:rPr lang="en-US" sz="2100" b="0" dirty="0">
                          <a:solidFill>
                            <a:schemeClr val="tx2"/>
                          </a:solidFill>
                        </a:rPr>
                        <a:t>Immutable</a:t>
                      </a:r>
                    </a:p>
                  </a:txBody>
                  <a:tcPr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0"/>
                  </a:ext>
                </a:extLst>
              </a:tr>
              <a:tr h="541020">
                <a:tc>
                  <a:txBody>
                    <a:bodyPr/>
                    <a:lstStyle/>
                    <a:p>
                      <a:r>
                        <a:rPr lang="en-US" sz="2100" dirty="0">
                          <a:solidFill>
                            <a:schemeClr val="tx2"/>
                          </a:solidFill>
                        </a:rPr>
                        <a:t>Float</a:t>
                      </a:r>
                    </a:p>
                  </a:txBody>
                  <a:tcPr marT="34290" marB="34290">
                    <a:lnL w="12700" cap="flat" cmpd="sng" algn="ctr">
                      <a:solidFill>
                        <a:schemeClr val="tx1"/>
                      </a:solidFill>
                      <a:prstDash val="solid"/>
                      <a:round/>
                      <a:headEnd type="none" w="med" len="med"/>
                      <a:tailEnd type="none" w="med" len="med"/>
                    </a:lnL>
                  </a:tcPr>
                </a:tc>
                <a:tc>
                  <a:txBody>
                    <a:bodyPr/>
                    <a:lstStyle/>
                    <a:p>
                      <a:pPr algn="ctr"/>
                      <a:r>
                        <a:rPr lang="en-US" sz="2100" dirty="0">
                          <a:solidFill>
                            <a:schemeClr val="tx2"/>
                          </a:solidFill>
                        </a:rPr>
                        <a:t>Immutable</a:t>
                      </a:r>
                    </a:p>
                  </a:txBody>
                  <a:tcPr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541020">
                <a:tc>
                  <a:txBody>
                    <a:bodyPr/>
                    <a:lstStyle/>
                    <a:p>
                      <a:r>
                        <a:rPr lang="en-US" sz="2100" dirty="0">
                          <a:solidFill>
                            <a:schemeClr val="tx2"/>
                          </a:solidFill>
                        </a:rPr>
                        <a:t>String</a:t>
                      </a:r>
                    </a:p>
                  </a:txBody>
                  <a:tcPr marT="34290" marB="34290">
                    <a:lnL w="12700" cap="flat" cmpd="sng" algn="ctr">
                      <a:solidFill>
                        <a:schemeClr val="tx1"/>
                      </a:solidFill>
                      <a:prstDash val="solid"/>
                      <a:round/>
                      <a:headEnd type="none" w="med" len="med"/>
                      <a:tailEnd type="none" w="med" len="med"/>
                    </a:lnL>
                  </a:tcPr>
                </a:tc>
                <a:tc>
                  <a:txBody>
                    <a:bodyPr/>
                    <a:lstStyle/>
                    <a:p>
                      <a:pPr algn="ctr"/>
                      <a:r>
                        <a:rPr lang="en-US" sz="2100" dirty="0">
                          <a:solidFill>
                            <a:schemeClr val="tx2"/>
                          </a:solidFill>
                        </a:rPr>
                        <a:t>Immutable</a:t>
                      </a:r>
                    </a:p>
                  </a:txBody>
                  <a:tcPr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541020">
                <a:tc>
                  <a:txBody>
                    <a:bodyPr/>
                    <a:lstStyle/>
                    <a:p>
                      <a:r>
                        <a:rPr lang="en-US" sz="2100" dirty="0">
                          <a:solidFill>
                            <a:schemeClr val="tx2"/>
                          </a:solidFill>
                        </a:rPr>
                        <a:t>Tuple</a:t>
                      </a:r>
                    </a:p>
                  </a:txBody>
                  <a:tcPr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100" dirty="0">
                          <a:solidFill>
                            <a:schemeClr val="tx2"/>
                          </a:solidFill>
                        </a:rPr>
                        <a:t>Immutable</a:t>
                      </a:r>
                    </a:p>
                  </a:txBody>
                  <a:tcPr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41020">
                <a:tc>
                  <a:txBody>
                    <a:bodyPr/>
                    <a:lstStyle/>
                    <a:p>
                      <a:r>
                        <a:rPr lang="en-US" sz="2100" dirty="0">
                          <a:solidFill>
                            <a:schemeClr val="tx2"/>
                          </a:solidFill>
                        </a:rPr>
                        <a:t>List[]</a:t>
                      </a:r>
                    </a:p>
                  </a:txBody>
                  <a:tcPr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100" dirty="0">
                          <a:solidFill>
                            <a:schemeClr val="tx2"/>
                          </a:solidFill>
                        </a:rPr>
                        <a:t>Mutable</a:t>
                      </a:r>
                    </a:p>
                  </a:txBody>
                  <a:tcPr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4"/>
                  </a:ext>
                </a:extLst>
              </a:tr>
              <a:tr h="541020">
                <a:tc>
                  <a:txBody>
                    <a:bodyPr/>
                    <a:lstStyle/>
                    <a:p>
                      <a:r>
                        <a:rPr lang="en-US" sz="2100" dirty="0">
                          <a:solidFill>
                            <a:schemeClr val="tx2"/>
                          </a:solidFill>
                        </a:rPr>
                        <a:t>Set()</a:t>
                      </a:r>
                    </a:p>
                  </a:txBody>
                  <a:tcPr marT="34290" marB="34290">
                    <a:lnL w="12700" cap="flat" cmpd="sng" algn="ctr">
                      <a:solidFill>
                        <a:schemeClr val="tx1"/>
                      </a:solidFill>
                      <a:prstDash val="solid"/>
                      <a:round/>
                      <a:headEnd type="none" w="med" len="med"/>
                      <a:tailEnd type="none" w="med" len="med"/>
                    </a:lnL>
                  </a:tcPr>
                </a:tc>
                <a:tc>
                  <a:txBody>
                    <a:bodyPr/>
                    <a:lstStyle/>
                    <a:p>
                      <a:pPr algn="ctr"/>
                      <a:r>
                        <a:rPr lang="en-US" sz="2100" dirty="0">
                          <a:solidFill>
                            <a:schemeClr val="tx2"/>
                          </a:solidFill>
                        </a:rPr>
                        <a:t>Mutable</a:t>
                      </a:r>
                    </a:p>
                  </a:txBody>
                  <a:tcPr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541020">
                <a:tc>
                  <a:txBody>
                    <a:bodyPr/>
                    <a:lstStyle/>
                    <a:p>
                      <a:r>
                        <a:rPr lang="en-US" sz="2100" dirty="0">
                          <a:solidFill>
                            <a:schemeClr val="tx2"/>
                          </a:solidFill>
                        </a:rPr>
                        <a:t>Dictionary{}</a:t>
                      </a:r>
                    </a:p>
                  </a:txBody>
                  <a:tcPr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100" dirty="0">
                          <a:solidFill>
                            <a:schemeClr val="tx2"/>
                          </a:solidFill>
                        </a:rPr>
                        <a:t>Mutable</a:t>
                      </a:r>
                    </a:p>
                  </a:txBody>
                  <a:tcPr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920035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subTnLst>
                                    <p:animClr clrSpc="rgb" dir="cw">
                                      <p:cBhvr override="childStyle">
                                        <p:cTn dur="1" fill="hold" display="0" masterRel="nextClick" afterEffect="1"/>
                                        <p:tgtEl>
                                          <p:spTgt spid="6">
                                            <p:txEl>
                                              <p:pRg st="0" end="0"/>
                                            </p:txEl>
                                          </p:spTgt>
                                        </p:tgtEl>
                                        <p:attrNameLst>
                                          <p:attrName>ppt_c</p:attrName>
                                        </p:attrNameLst>
                                      </p:cBhvr>
                                      <p:to>
                                        <a:srgbClr val="777777"/>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subTnLst>
                                    <p:animClr clrSpc="rgb" dir="cw">
                                      <p:cBhvr override="childStyle">
                                        <p:cTn dur="1" fill="hold" display="0" masterRel="nextClick" afterEffect="1"/>
                                        <p:tgtEl>
                                          <p:spTgt spid="6">
                                            <p:txEl>
                                              <p:pRg st="1" end="1"/>
                                            </p:txEl>
                                          </p:spTgt>
                                        </p:tgtEl>
                                        <p:attrNameLst>
                                          <p:attrName>ppt_c</p:attrName>
                                        </p:attrNameLst>
                                      </p:cBhvr>
                                      <p:to>
                                        <a:srgbClr val="777777"/>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139202"/>
            <a:ext cx="12192000" cy="1325563"/>
          </a:xfrm>
        </p:spPr>
        <p:txBody>
          <a:bodyPr>
            <a:normAutofit fontScale="90000"/>
          </a:bodyPr>
          <a:lstStyle/>
          <a:p>
            <a:pPr lvl="0" algn="ctr" fontAlgn="base">
              <a:spcAft>
                <a:spcPct val="0"/>
              </a:spcAft>
            </a:pP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a:t>
            </a:r>
            <a:r>
              <a:rPr lang="fr-FR" altLang="fr-FR" sz="6000" dirty="0">
                <a:solidFill>
                  <a:schemeClr val="accent5">
                    <a:lumMod val="75000"/>
                  </a:schemeClr>
                </a:solidFill>
              </a:rPr>
              <a:t>How to sort a python dict by value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1481314"/>
            <a:ext cx="249440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a:t>
            </a:r>
            <a:r>
              <a:rPr lang="fr-FR" sz="1400" dirty="0" err="1"/>
              <a:t>get</a:t>
            </a:r>
            <a:r>
              <a:rPr lang="fr-FR" sz="1400" dirty="0"/>
              <a:t> a </a:t>
            </a:r>
            <a:r>
              <a:rPr lang="fr-FR" sz="1400" dirty="0" err="1"/>
              <a:t>representation</a:t>
            </a:r>
            <a:r>
              <a:rPr lang="fr-FR" sz="1400" dirty="0"/>
              <a:t> by value</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866516"/>
            <a:ext cx="11928606" cy="276999"/>
          </a:xfrm>
          <a:prstGeom prst="rect">
            <a:avLst/>
          </a:prstGeom>
          <a:solidFill>
            <a:schemeClr val="tx1"/>
          </a:solidFill>
        </p:spPr>
        <p:txBody>
          <a:bodyPr wrap="square" rtlCol="0">
            <a:spAutoFit/>
          </a:bodyPr>
          <a:lstStyle/>
          <a:p>
            <a:r>
              <a:rPr lang="fr-FR" sz="1200" dirty="0">
                <a:solidFill>
                  <a:schemeClr val="bg1"/>
                </a:solidFill>
              </a:rPr>
              <a:t>xs = {'a': 4, 'b': 3, 'c': 2, 'd': 1}</a:t>
            </a:r>
          </a:p>
        </p:txBody>
      </p:sp>
      <p:sp>
        <p:nvSpPr>
          <p:cNvPr id="15" name="ZoneTexte 14">
            <a:extLst>
              <a:ext uri="{FF2B5EF4-FFF2-40B4-BE49-F238E27FC236}">
                <a16:creationId xmlns:a16="http://schemas.microsoft.com/office/drawing/2014/main" id="{92AF0A72-27D8-4B67-9533-AFAA20D99759}"/>
              </a:ext>
            </a:extLst>
          </p:cNvPr>
          <p:cNvSpPr txBox="1"/>
          <p:nvPr/>
        </p:nvSpPr>
        <p:spPr>
          <a:xfrm>
            <a:off x="209554" y="3036474"/>
            <a:ext cx="11928606" cy="461665"/>
          </a:xfrm>
          <a:prstGeom prst="rect">
            <a:avLst/>
          </a:prstGeom>
          <a:solidFill>
            <a:schemeClr val="tx1"/>
          </a:solidFill>
        </p:spPr>
        <p:txBody>
          <a:bodyPr wrap="square" rtlCol="0">
            <a:spAutoFit/>
          </a:bodyPr>
          <a:lstStyle/>
          <a:p>
            <a:r>
              <a:rPr lang="en-US" sz="1200" dirty="0">
                <a:solidFill>
                  <a:schemeClr val="bg1"/>
                </a:solidFill>
              </a:rPr>
              <a:t>sorted(</a:t>
            </a:r>
            <a:r>
              <a:rPr lang="en-US" sz="1200" dirty="0" err="1">
                <a:solidFill>
                  <a:schemeClr val="bg1"/>
                </a:solidFill>
              </a:rPr>
              <a:t>xs.items</a:t>
            </a:r>
            <a:r>
              <a:rPr lang="en-US" sz="1200" dirty="0">
                <a:solidFill>
                  <a:schemeClr val="bg1"/>
                </a:solidFill>
              </a:rPr>
              <a:t>(), key=lambda x: x[1])</a:t>
            </a:r>
          </a:p>
          <a:p>
            <a:r>
              <a:rPr lang="en-US" sz="1200" dirty="0">
                <a:solidFill>
                  <a:schemeClr val="bg1"/>
                </a:solidFill>
              </a:rPr>
              <a:t>[('d', 1), ('c', 2), ('b', 3), ('a', 4)]</a:t>
            </a:r>
          </a:p>
        </p:txBody>
      </p:sp>
      <p:sp>
        <p:nvSpPr>
          <p:cNvPr id="16" name="Rectangle 15">
            <a:extLst>
              <a:ext uri="{FF2B5EF4-FFF2-40B4-BE49-F238E27FC236}">
                <a16:creationId xmlns:a16="http://schemas.microsoft.com/office/drawing/2014/main" id="{660892BE-5BED-4589-A4E7-11184CDAD7F4}"/>
              </a:ext>
            </a:extLst>
          </p:cNvPr>
          <p:cNvSpPr/>
          <p:nvPr/>
        </p:nvSpPr>
        <p:spPr>
          <a:xfrm>
            <a:off x="209554" y="3580586"/>
            <a:ext cx="11928606" cy="307777"/>
          </a:xfrm>
          <a:prstGeom prst="rect">
            <a:avLst/>
          </a:prstGeom>
        </p:spPr>
        <p:txBody>
          <a:bodyPr wrap="square">
            <a:spAutoFit/>
          </a:bodyPr>
          <a:lstStyle/>
          <a:p>
            <a:r>
              <a:rPr lang="fr-FR" sz="1400" dirty="0"/>
              <a:t>or</a:t>
            </a:r>
          </a:p>
        </p:txBody>
      </p:sp>
      <p:sp>
        <p:nvSpPr>
          <p:cNvPr id="17" name="ZoneTexte 16">
            <a:extLst>
              <a:ext uri="{FF2B5EF4-FFF2-40B4-BE49-F238E27FC236}">
                <a16:creationId xmlns:a16="http://schemas.microsoft.com/office/drawing/2014/main" id="{61A69016-D5C7-4800-9FD6-0857662DFF04}"/>
              </a:ext>
            </a:extLst>
          </p:cNvPr>
          <p:cNvSpPr txBox="1"/>
          <p:nvPr/>
        </p:nvSpPr>
        <p:spPr>
          <a:xfrm>
            <a:off x="209554" y="3970810"/>
            <a:ext cx="11928606" cy="646331"/>
          </a:xfrm>
          <a:prstGeom prst="rect">
            <a:avLst/>
          </a:prstGeom>
          <a:solidFill>
            <a:schemeClr val="tx1"/>
          </a:solidFill>
        </p:spPr>
        <p:txBody>
          <a:bodyPr wrap="square" rtlCol="0">
            <a:spAutoFit/>
          </a:bodyPr>
          <a:lstStyle/>
          <a:p>
            <a:r>
              <a:rPr lang="en-US" sz="1200" dirty="0">
                <a:solidFill>
                  <a:schemeClr val="bg1"/>
                </a:solidFill>
              </a:rPr>
              <a:t>&gt;&gt;&gt; import operator</a:t>
            </a:r>
          </a:p>
          <a:p>
            <a:r>
              <a:rPr lang="en-US" sz="1200" dirty="0">
                <a:solidFill>
                  <a:schemeClr val="bg1"/>
                </a:solidFill>
              </a:rPr>
              <a:t>&gt;&gt;&gt; sorted(</a:t>
            </a:r>
            <a:r>
              <a:rPr lang="en-US" sz="1200" dirty="0" err="1">
                <a:solidFill>
                  <a:schemeClr val="bg1"/>
                </a:solidFill>
              </a:rPr>
              <a:t>xs.items</a:t>
            </a:r>
            <a:r>
              <a:rPr lang="en-US" sz="1200" dirty="0">
                <a:solidFill>
                  <a:schemeClr val="bg1"/>
                </a:solidFill>
              </a:rPr>
              <a:t>(), key=</a:t>
            </a:r>
            <a:r>
              <a:rPr lang="en-US" sz="1200" dirty="0" err="1">
                <a:solidFill>
                  <a:schemeClr val="bg1"/>
                </a:solidFill>
              </a:rPr>
              <a:t>operator.itemgetter</a:t>
            </a:r>
            <a:r>
              <a:rPr lang="en-US" sz="1200" dirty="0">
                <a:solidFill>
                  <a:schemeClr val="bg1"/>
                </a:solidFill>
              </a:rPr>
              <a:t>(1))</a:t>
            </a:r>
          </a:p>
          <a:p>
            <a:r>
              <a:rPr lang="en-US" sz="1200" dirty="0">
                <a:solidFill>
                  <a:schemeClr val="bg1"/>
                </a:solidFill>
              </a:rPr>
              <a:t>[('d', 1), ('c', 2), ('b', 3), ('a', 4)]</a:t>
            </a:r>
          </a:p>
        </p:txBody>
      </p:sp>
      <p:sp>
        <p:nvSpPr>
          <p:cNvPr id="14" name="Rectangle 13">
            <a:extLst>
              <a:ext uri="{FF2B5EF4-FFF2-40B4-BE49-F238E27FC236}">
                <a16:creationId xmlns:a16="http://schemas.microsoft.com/office/drawing/2014/main" id="{797643CF-C947-4D8B-BDBA-E38937D09959}"/>
              </a:ext>
            </a:extLst>
          </p:cNvPr>
          <p:cNvSpPr/>
          <p:nvPr/>
        </p:nvSpPr>
        <p:spPr>
          <a:xfrm>
            <a:off x="209554" y="4688517"/>
            <a:ext cx="11928606" cy="307777"/>
          </a:xfrm>
          <a:prstGeom prst="rect">
            <a:avLst/>
          </a:prstGeom>
        </p:spPr>
        <p:txBody>
          <a:bodyPr wrap="square">
            <a:spAutoFit/>
          </a:bodyPr>
          <a:lstStyle/>
          <a:p>
            <a:r>
              <a:rPr lang="fr-FR" sz="1400" dirty="0"/>
              <a:t>Plus de détails a la slide </a:t>
            </a:r>
            <a:r>
              <a:rPr lang="fr-FR" sz="1400" dirty="0">
                <a:hlinkClick r:id="rId2" action="ppaction://hlinksldjump"/>
              </a:rPr>
              <a:t>méthodes de trie</a:t>
            </a:r>
            <a:endParaRPr lang="fr-FR" sz="1400" dirty="0"/>
          </a:p>
        </p:txBody>
      </p:sp>
    </p:spTree>
    <p:extLst>
      <p:ext uri="{BB962C8B-B14F-4D97-AF65-F5344CB8AC3E}">
        <p14:creationId xmlns:p14="http://schemas.microsoft.com/office/powerpoint/2010/main" val="334934632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291602"/>
            <a:ext cx="12192000" cy="1325563"/>
          </a:xfrm>
        </p:spPr>
        <p:txBody>
          <a:bodyPr>
            <a:normAutofit fontScale="90000"/>
          </a:bodyPr>
          <a:lstStyle/>
          <a:p>
            <a:pPr lvl="0" algn="ctr" fontAlgn="base">
              <a:spcAft>
                <a:spcPct val="0"/>
              </a:spcAft>
            </a:pP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a:t>
            </a:r>
            <a:r>
              <a:rPr lang="fr-FR" altLang="fr-FR" sz="6000" dirty="0">
                <a:solidFill>
                  <a:schemeClr val="accent5">
                    <a:lumMod val="75000"/>
                  </a:schemeClr>
                </a:solidFill>
              </a:rPr>
              <a:t>The </a:t>
            </a:r>
            <a:r>
              <a:rPr lang="fr-FR" altLang="fr-FR" sz="6000" dirty="0" err="1">
                <a:solidFill>
                  <a:schemeClr val="accent5">
                    <a:lumMod val="75000"/>
                  </a:schemeClr>
                </a:solidFill>
              </a:rPr>
              <a:t>get</a:t>
            </a:r>
            <a:r>
              <a:rPr lang="fr-FR" altLang="fr-FR" sz="6000" dirty="0">
                <a:solidFill>
                  <a:schemeClr val="accent5">
                    <a:lumMod val="75000"/>
                  </a:schemeClr>
                </a:solidFill>
              </a:rPr>
              <a:t>() </a:t>
            </a:r>
            <a:r>
              <a:rPr lang="fr-FR" altLang="fr-FR" sz="6000" dirty="0" err="1">
                <a:solidFill>
                  <a:schemeClr val="accent5">
                    <a:lumMod val="75000"/>
                  </a:schemeClr>
                </a:solidFill>
              </a:rPr>
              <a:t>method</a:t>
            </a:r>
            <a:r>
              <a:rPr lang="fr-FR" altLang="fr-FR" sz="6000" dirty="0">
                <a:solidFill>
                  <a:schemeClr val="accent5">
                    <a:lumMod val="75000"/>
                  </a:schemeClr>
                </a:solidFill>
              </a:rPr>
              <a:t> on Python dicts and is « default » arg</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03125" y="1726766"/>
            <a:ext cx="11928606" cy="3231654"/>
          </a:xfrm>
          <a:prstGeom prst="rect">
            <a:avLst/>
          </a:prstGeom>
          <a:solidFill>
            <a:schemeClr val="tx1"/>
          </a:solidFill>
        </p:spPr>
        <p:txBody>
          <a:bodyPr wrap="square" rtlCol="0">
            <a:spAutoFit/>
          </a:bodyPr>
          <a:lstStyle/>
          <a:p>
            <a:r>
              <a:rPr lang="en-US" sz="1200" dirty="0">
                <a:solidFill>
                  <a:schemeClr val="bg1"/>
                </a:solidFill>
              </a:rPr>
              <a:t># The get() method on </a:t>
            </a:r>
            <a:r>
              <a:rPr lang="en-US" sz="1200" dirty="0" err="1">
                <a:solidFill>
                  <a:schemeClr val="bg1"/>
                </a:solidFill>
              </a:rPr>
              <a:t>dicts</a:t>
            </a:r>
            <a:endParaRPr lang="en-US" sz="1200" dirty="0">
              <a:solidFill>
                <a:schemeClr val="bg1"/>
              </a:solidFill>
            </a:endParaRPr>
          </a:p>
          <a:p>
            <a:r>
              <a:rPr lang="en-US" sz="1200" dirty="0">
                <a:solidFill>
                  <a:schemeClr val="bg1"/>
                </a:solidFill>
              </a:rPr>
              <a:t># and its "default" argument</a:t>
            </a:r>
          </a:p>
          <a:p>
            <a:endParaRPr lang="en-US" sz="1200" dirty="0">
              <a:solidFill>
                <a:schemeClr val="bg1"/>
              </a:solidFill>
            </a:endParaRPr>
          </a:p>
          <a:p>
            <a:r>
              <a:rPr lang="en-US" sz="1200" dirty="0" err="1">
                <a:solidFill>
                  <a:schemeClr val="bg1"/>
                </a:solidFill>
              </a:rPr>
              <a:t>name_for_userid</a:t>
            </a:r>
            <a:r>
              <a:rPr lang="en-US" sz="1200" dirty="0">
                <a:solidFill>
                  <a:schemeClr val="bg1"/>
                </a:solidFill>
              </a:rPr>
              <a:t> = {</a:t>
            </a:r>
          </a:p>
          <a:p>
            <a:r>
              <a:rPr lang="en-US" sz="1200" dirty="0">
                <a:solidFill>
                  <a:schemeClr val="bg1"/>
                </a:solidFill>
              </a:rPr>
              <a:t>    382: "Alice",</a:t>
            </a:r>
          </a:p>
          <a:p>
            <a:r>
              <a:rPr lang="en-US" sz="1200" dirty="0">
                <a:solidFill>
                  <a:schemeClr val="bg1"/>
                </a:solidFill>
              </a:rPr>
              <a:t>    590: "Bob",</a:t>
            </a:r>
          </a:p>
          <a:p>
            <a:r>
              <a:rPr lang="en-US" sz="1200" dirty="0">
                <a:solidFill>
                  <a:schemeClr val="bg1"/>
                </a:solidFill>
              </a:rPr>
              <a:t>    951: "Dilbert",</a:t>
            </a:r>
          </a:p>
          <a:p>
            <a:r>
              <a:rPr lang="en-US" sz="1200" dirty="0">
                <a:solidFill>
                  <a:schemeClr val="bg1"/>
                </a:solidFill>
              </a:rPr>
              <a:t>}</a:t>
            </a:r>
          </a:p>
          <a:p>
            <a:endParaRPr lang="en-US" sz="1200" dirty="0">
              <a:solidFill>
                <a:schemeClr val="bg1"/>
              </a:solidFill>
            </a:endParaRPr>
          </a:p>
          <a:p>
            <a:r>
              <a:rPr lang="en-US" sz="1200" dirty="0">
                <a:solidFill>
                  <a:schemeClr val="bg1"/>
                </a:solidFill>
              </a:rPr>
              <a:t>def greeting(</a:t>
            </a:r>
            <a:r>
              <a:rPr lang="en-US" sz="1200" dirty="0" err="1">
                <a:solidFill>
                  <a:schemeClr val="bg1"/>
                </a:solidFill>
              </a:rPr>
              <a:t>userid</a:t>
            </a:r>
            <a:r>
              <a:rPr lang="en-US" sz="1200" dirty="0">
                <a:solidFill>
                  <a:schemeClr val="bg1"/>
                </a:solidFill>
              </a:rPr>
              <a:t>):</a:t>
            </a:r>
          </a:p>
          <a:p>
            <a:r>
              <a:rPr lang="en-US" sz="1200" dirty="0">
                <a:solidFill>
                  <a:schemeClr val="bg1"/>
                </a:solidFill>
              </a:rPr>
              <a:t>    return "Hi %s!" % </a:t>
            </a:r>
            <a:r>
              <a:rPr lang="en-US" sz="1200" dirty="0" err="1">
                <a:solidFill>
                  <a:schemeClr val="bg1"/>
                </a:solidFill>
              </a:rPr>
              <a:t>name_for_userid.get</a:t>
            </a:r>
            <a:r>
              <a:rPr lang="en-US" sz="1200" dirty="0">
                <a:solidFill>
                  <a:schemeClr val="bg1"/>
                </a:solidFill>
              </a:rPr>
              <a:t>(</a:t>
            </a:r>
            <a:r>
              <a:rPr lang="en-US" sz="1200" dirty="0" err="1">
                <a:solidFill>
                  <a:schemeClr val="bg1"/>
                </a:solidFill>
              </a:rPr>
              <a:t>userid</a:t>
            </a:r>
            <a:r>
              <a:rPr lang="en-US" sz="1200" dirty="0">
                <a:solidFill>
                  <a:schemeClr val="bg1"/>
                </a:solidFill>
              </a:rPr>
              <a:t>, "there")</a:t>
            </a:r>
          </a:p>
          <a:p>
            <a:endParaRPr lang="en-US" sz="1200" dirty="0">
              <a:solidFill>
                <a:schemeClr val="bg1"/>
              </a:solidFill>
            </a:endParaRPr>
          </a:p>
          <a:p>
            <a:r>
              <a:rPr lang="en-US" sz="1200" dirty="0">
                <a:solidFill>
                  <a:schemeClr val="bg1"/>
                </a:solidFill>
              </a:rPr>
              <a:t>&gt;&gt;&gt; greeting(382)</a:t>
            </a:r>
          </a:p>
          <a:p>
            <a:r>
              <a:rPr lang="en-US" sz="1200" dirty="0">
                <a:solidFill>
                  <a:schemeClr val="bg1"/>
                </a:solidFill>
              </a:rPr>
              <a:t>"Hi Alice!"</a:t>
            </a:r>
          </a:p>
          <a:p>
            <a:endParaRPr lang="en-US" sz="1200" dirty="0">
              <a:solidFill>
                <a:schemeClr val="bg1"/>
              </a:solidFill>
            </a:endParaRPr>
          </a:p>
          <a:p>
            <a:r>
              <a:rPr lang="en-US" sz="1200" dirty="0">
                <a:solidFill>
                  <a:schemeClr val="bg1"/>
                </a:solidFill>
              </a:rPr>
              <a:t>&gt;&gt;&gt; greeting(333333)</a:t>
            </a:r>
          </a:p>
          <a:p>
            <a:r>
              <a:rPr lang="en-US" sz="1200" dirty="0">
                <a:solidFill>
                  <a:schemeClr val="bg1"/>
                </a:solidFill>
              </a:rPr>
              <a:t>"Hi there!"</a:t>
            </a:r>
          </a:p>
        </p:txBody>
      </p:sp>
      <p:sp>
        <p:nvSpPr>
          <p:cNvPr id="16" name="Rectangle 15">
            <a:extLst>
              <a:ext uri="{FF2B5EF4-FFF2-40B4-BE49-F238E27FC236}">
                <a16:creationId xmlns:a16="http://schemas.microsoft.com/office/drawing/2014/main" id="{660892BE-5BED-4589-A4E7-11184CDAD7F4}"/>
              </a:ext>
            </a:extLst>
          </p:cNvPr>
          <p:cNvSpPr/>
          <p:nvPr/>
        </p:nvSpPr>
        <p:spPr>
          <a:xfrm>
            <a:off x="103125" y="5103380"/>
            <a:ext cx="11928606" cy="1169551"/>
          </a:xfrm>
          <a:prstGeom prst="rect">
            <a:avLst/>
          </a:prstGeom>
        </p:spPr>
        <p:txBody>
          <a:bodyPr wrap="square">
            <a:spAutoFit/>
          </a:bodyPr>
          <a:lstStyle/>
          <a:p>
            <a:r>
              <a:rPr lang="en-US" sz="1400" dirty="0"/>
              <a:t>When "get()" is called it checks if the given key exists in the dict.</a:t>
            </a:r>
          </a:p>
          <a:p>
            <a:endParaRPr lang="en-US" sz="1400" dirty="0"/>
          </a:p>
          <a:p>
            <a:r>
              <a:rPr lang="en-US" sz="1400" dirty="0"/>
              <a:t>If it does exist, the value for that key is returned.</a:t>
            </a:r>
          </a:p>
          <a:p>
            <a:endParaRPr lang="en-US" sz="1400" dirty="0"/>
          </a:p>
          <a:p>
            <a:r>
              <a:rPr lang="en-US" sz="1400" dirty="0"/>
              <a:t>If it does not exist then the value of the default argument is returned instead.</a:t>
            </a:r>
          </a:p>
        </p:txBody>
      </p:sp>
    </p:spTree>
    <p:extLst>
      <p:ext uri="{BB962C8B-B14F-4D97-AF65-F5344CB8AC3E}">
        <p14:creationId xmlns:p14="http://schemas.microsoft.com/office/powerpoint/2010/main" val="79607972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80836" y="1218039"/>
            <a:ext cx="12192184"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Un dictionnaire est un objet conteneur associant des clés à des valeurs.</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Pour créer un dictionnaire, on utilise la syntaxe dictionnaire = {cle1:valeur1, cle2:valeur2, cleN:valeurN}.</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ajouter ou remplacer un élément dans un dictionnaire :dictionnaire[cle] = valeur.</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supprimer une clé (et sa valeur correspondante) d'un dictionnaire en utilisant, au choix, le mot-clé del ou la méthode pop.</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parcourir un dictionnaire grâce aux méthodes keys(parcourt les clés),values(parcourt les valeurs) ou </a:t>
            </a:r>
          </a:p>
          <a:p>
            <a:pPr marL="180000" lvl="0" indent="-180000" eaLnBrk="0" fontAlgn="base" hangingPunct="0">
              <a:spcBef>
                <a:spcPct val="0"/>
              </a:spcBef>
              <a:spcAft>
                <a:spcPct val="0"/>
              </a:spcAft>
            </a:pPr>
            <a:r>
              <a:rPr lang="fr-FR" sz="1600" dirty="0"/>
              <a:t>items(parcourt les couples clé-valeur).</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capturer les paramètres nommés passés à une fonction en utilisant cette syntaxe :def fonction_inconnue(**parametres_nommes): </a:t>
            </a:r>
          </a:p>
          <a:p>
            <a:pPr marL="180000" lvl="0" indent="-180000" eaLnBrk="0" fontAlgn="base" hangingPunct="0">
              <a:spcBef>
                <a:spcPct val="0"/>
              </a:spcBef>
              <a:spcAft>
                <a:spcPct val="0"/>
              </a:spcAft>
            </a:pPr>
            <a:r>
              <a:rPr lang="fr-FR" sz="1600" dirty="0"/>
              <a:t>(les paramètres nommés se retrouvent dans le dictionnaire parametres_nommes).</a:t>
            </a:r>
          </a:p>
        </p:txBody>
      </p:sp>
    </p:spTree>
    <p:extLst>
      <p:ext uri="{BB962C8B-B14F-4D97-AF65-F5344CB8AC3E}">
        <p14:creationId xmlns:p14="http://schemas.microsoft.com/office/powerpoint/2010/main" val="22157257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2766217"/>
            <a:ext cx="12192000" cy="1325563"/>
          </a:xfrm>
        </p:spPr>
        <p:txBody>
          <a:bodyPr>
            <a:noAutofit/>
          </a:bodyPr>
          <a:lstStyle/>
          <a:p>
            <a:pPr lvl="0" algn="ctr" fontAlgn="base">
              <a:spcAft>
                <a:spcPct val="0"/>
              </a:spcAft>
            </a:pPr>
            <a:r>
              <a:rPr lang="fr-FR" altLang="fr-FR" sz="9600" dirty="0">
                <a:solidFill>
                  <a:schemeClr val="accent5">
                    <a:lumMod val="75000"/>
                  </a:schemeClr>
                </a:solidFill>
              </a:rPr>
              <a:t>Utiliser des fichiers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22312981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1</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6062663" cy="369332"/>
          </a:xfrm>
          <a:prstGeom prst="rect">
            <a:avLst/>
          </a:prstGeom>
          <a:noFill/>
        </p:spPr>
        <p:txBody>
          <a:bodyPr wrap="square" rtlCol="0">
            <a:spAutoFit/>
          </a:bodyPr>
          <a:lstStyle/>
          <a:p>
            <a:r>
              <a:rPr lang="fr-FR" dirty="0"/>
              <a:t>Changer de répertoire</a:t>
            </a:r>
          </a:p>
        </p:txBody>
      </p:sp>
      <p:sp>
        <p:nvSpPr>
          <p:cNvPr id="6" name="ZoneTexte 5">
            <a:extLst>
              <a:ext uri="{FF2B5EF4-FFF2-40B4-BE49-F238E27FC236}">
                <a16:creationId xmlns:a16="http://schemas.microsoft.com/office/drawing/2014/main" id="{10C77C71-0A30-43E5-960B-4E7F441401F7}"/>
              </a:ext>
            </a:extLst>
          </p:cNvPr>
          <p:cNvSpPr txBox="1"/>
          <p:nvPr/>
        </p:nvSpPr>
        <p:spPr>
          <a:xfrm>
            <a:off x="209554" y="1621869"/>
            <a:ext cx="6062663" cy="646331"/>
          </a:xfrm>
          <a:prstGeom prst="rect">
            <a:avLst/>
          </a:prstGeom>
          <a:solidFill>
            <a:schemeClr val="tx1"/>
          </a:solidFill>
        </p:spPr>
        <p:txBody>
          <a:bodyPr wrap="square" rtlCol="0">
            <a:spAutoFit/>
          </a:bodyPr>
          <a:lstStyle/>
          <a:p>
            <a:r>
              <a:rPr lang="fr-FR" dirty="0">
                <a:solidFill>
                  <a:schemeClr val="bg1"/>
                </a:solidFill>
              </a:rPr>
              <a:t>import os</a:t>
            </a:r>
          </a:p>
          <a:p>
            <a:r>
              <a:rPr lang="fr-FR" dirty="0" err="1">
                <a:solidFill>
                  <a:schemeClr val="bg1"/>
                </a:solidFill>
              </a:rPr>
              <a:t>os.chdir</a:t>
            </a:r>
            <a:r>
              <a:rPr lang="fr-FR" dirty="0">
                <a:solidFill>
                  <a:schemeClr val="bg1"/>
                </a:solidFill>
              </a:rPr>
              <a:t>(‘’C:/tests python’’)v</a:t>
            </a:r>
          </a:p>
        </p:txBody>
      </p:sp>
      <p:sp>
        <p:nvSpPr>
          <p:cNvPr id="7" name="ZoneTexte 6">
            <a:extLst>
              <a:ext uri="{FF2B5EF4-FFF2-40B4-BE49-F238E27FC236}">
                <a16:creationId xmlns:a16="http://schemas.microsoft.com/office/drawing/2014/main" id="{FD673AD2-4C80-4301-8627-1C141A27A25C}"/>
              </a:ext>
            </a:extLst>
          </p:cNvPr>
          <p:cNvSpPr txBox="1"/>
          <p:nvPr/>
        </p:nvSpPr>
        <p:spPr>
          <a:xfrm>
            <a:off x="209554" y="2927044"/>
            <a:ext cx="6062663" cy="646331"/>
          </a:xfrm>
          <a:prstGeom prst="rect">
            <a:avLst/>
          </a:prstGeom>
          <a:solidFill>
            <a:schemeClr val="tx1"/>
          </a:solidFill>
        </p:spPr>
        <p:txBody>
          <a:bodyPr wrap="square" rtlCol="0">
            <a:spAutoFit/>
          </a:bodyPr>
          <a:lstStyle/>
          <a:p>
            <a:r>
              <a:rPr lang="fr-FR" dirty="0">
                <a:solidFill>
                  <a:schemeClr val="bg1"/>
                </a:solidFill>
              </a:rPr>
              <a:t>with open(mon_fichier, mode_ouverture) as variable:</a:t>
            </a:r>
          </a:p>
          <a:p>
            <a:r>
              <a:rPr lang="fr-FR" dirty="0">
                <a:solidFill>
                  <a:schemeClr val="bg1"/>
                </a:solidFill>
              </a:rPr>
              <a:t>    # Opérations sur le fichier</a:t>
            </a:r>
          </a:p>
        </p:txBody>
      </p:sp>
      <p:sp>
        <p:nvSpPr>
          <p:cNvPr id="8" name="ZoneTexte 7">
            <a:extLst>
              <a:ext uri="{FF2B5EF4-FFF2-40B4-BE49-F238E27FC236}">
                <a16:creationId xmlns:a16="http://schemas.microsoft.com/office/drawing/2014/main" id="{F553A210-C8A2-4DD4-844F-FD07FA6C6E24}"/>
              </a:ext>
            </a:extLst>
          </p:cNvPr>
          <p:cNvSpPr txBox="1"/>
          <p:nvPr/>
        </p:nvSpPr>
        <p:spPr>
          <a:xfrm>
            <a:off x="209553" y="2505074"/>
            <a:ext cx="6062663" cy="369332"/>
          </a:xfrm>
          <a:prstGeom prst="rect">
            <a:avLst/>
          </a:prstGeom>
          <a:noFill/>
        </p:spPr>
        <p:txBody>
          <a:bodyPr wrap="square" rtlCol="0">
            <a:spAutoFit/>
          </a:bodyPr>
          <a:lstStyle/>
          <a:p>
            <a:r>
              <a:rPr lang="fr-FR" dirty="0"/>
              <a:t>Ouverture d’un fichier</a:t>
            </a:r>
          </a:p>
        </p:txBody>
      </p:sp>
      <p:sp>
        <p:nvSpPr>
          <p:cNvPr id="10" name="ZoneTexte 9">
            <a:extLst>
              <a:ext uri="{FF2B5EF4-FFF2-40B4-BE49-F238E27FC236}">
                <a16:creationId xmlns:a16="http://schemas.microsoft.com/office/drawing/2014/main" id="{4EB9D804-4C14-4008-AA63-6BAAFAA912AF}"/>
              </a:ext>
            </a:extLst>
          </p:cNvPr>
          <p:cNvSpPr txBox="1"/>
          <p:nvPr/>
        </p:nvSpPr>
        <p:spPr>
          <a:xfrm>
            <a:off x="209553" y="3972895"/>
            <a:ext cx="6062663" cy="646331"/>
          </a:xfrm>
          <a:prstGeom prst="rect">
            <a:avLst/>
          </a:prstGeom>
          <a:solidFill>
            <a:schemeClr val="tx1"/>
          </a:solidFill>
        </p:spPr>
        <p:txBody>
          <a:bodyPr wrap="square" rtlCol="0">
            <a:spAutoFit/>
          </a:bodyPr>
          <a:lstStyle/>
          <a:p>
            <a:r>
              <a:rPr lang="fr-FR" dirty="0">
                <a:solidFill>
                  <a:schemeClr val="bg1"/>
                </a:solidFill>
              </a:rPr>
              <a:t>with open('fichier.txt', 'r') as mon_fichier:</a:t>
            </a:r>
          </a:p>
          <a:p>
            <a:r>
              <a:rPr lang="fr-FR" dirty="0">
                <a:solidFill>
                  <a:schemeClr val="bg1"/>
                </a:solidFill>
              </a:rPr>
              <a:t>...     texte = mon_fichier.read()</a:t>
            </a:r>
          </a:p>
        </p:txBody>
      </p:sp>
      <p:sp>
        <p:nvSpPr>
          <p:cNvPr id="14" name="Rectangle 1">
            <a:extLst>
              <a:ext uri="{FF2B5EF4-FFF2-40B4-BE49-F238E27FC236}">
                <a16:creationId xmlns:a16="http://schemas.microsoft.com/office/drawing/2014/main" id="{BB83FD6F-9F16-4756-BFAA-C80D3149CA31}"/>
              </a:ext>
            </a:extLst>
          </p:cNvPr>
          <p:cNvSpPr>
            <a:spLocks noChangeArrowheads="1"/>
          </p:cNvSpPr>
          <p:nvPr/>
        </p:nvSpPr>
        <p:spPr bwMode="auto">
          <a:xfrm>
            <a:off x="85730" y="4695580"/>
            <a:ext cx="123729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t>Le mot-clé with permet de créer un "</a:t>
            </a:r>
            <a:r>
              <a:rPr lang="fr-FR" altLang="fr-FR" dirty="0" err="1"/>
              <a:t>context</a:t>
            </a:r>
            <a:r>
              <a:rPr lang="fr-FR" altLang="fr-FR" dirty="0"/>
              <a:t> manager" (gestionnaire de contexte) qui vérifie que le fichier est ouvert et fermé, même si des erreurs se produisent pendant le bloc. Vous verrez plus loin d'autres objets utilisant le même mécanisme. </a:t>
            </a:r>
          </a:p>
        </p:txBody>
      </p:sp>
    </p:spTree>
    <p:extLst>
      <p:ext uri="{BB962C8B-B14F-4D97-AF65-F5344CB8AC3E}">
        <p14:creationId xmlns:p14="http://schemas.microsoft.com/office/powerpoint/2010/main" val="38943211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6062663" cy="369332"/>
          </a:xfrm>
          <a:prstGeom prst="rect">
            <a:avLst/>
          </a:prstGeom>
          <a:noFill/>
        </p:spPr>
        <p:txBody>
          <a:bodyPr wrap="square" rtlCol="0">
            <a:spAutoFit/>
          </a:bodyPr>
          <a:lstStyle/>
          <a:p>
            <a:r>
              <a:rPr lang="fr-FR" dirty="0"/>
              <a:t>Enregistrer des objets dans des fichiers</a:t>
            </a:r>
          </a:p>
        </p:txBody>
      </p:sp>
      <p:sp>
        <p:nvSpPr>
          <p:cNvPr id="6" name="ZoneTexte 5">
            <a:extLst>
              <a:ext uri="{FF2B5EF4-FFF2-40B4-BE49-F238E27FC236}">
                <a16:creationId xmlns:a16="http://schemas.microsoft.com/office/drawing/2014/main" id="{10C77C71-0A30-43E5-960B-4E7F441401F7}"/>
              </a:ext>
            </a:extLst>
          </p:cNvPr>
          <p:cNvSpPr txBox="1"/>
          <p:nvPr/>
        </p:nvSpPr>
        <p:spPr>
          <a:xfrm>
            <a:off x="209554" y="1621869"/>
            <a:ext cx="6062663" cy="369332"/>
          </a:xfrm>
          <a:prstGeom prst="rect">
            <a:avLst/>
          </a:prstGeom>
          <a:solidFill>
            <a:schemeClr val="tx1"/>
          </a:solidFill>
        </p:spPr>
        <p:txBody>
          <a:bodyPr wrap="square" rtlCol="0">
            <a:spAutoFit/>
          </a:bodyPr>
          <a:lstStyle/>
          <a:p>
            <a:r>
              <a:rPr lang="fr-FR" dirty="0">
                <a:solidFill>
                  <a:schemeClr val="bg1"/>
                </a:solidFill>
              </a:rPr>
              <a:t>&gt;&gt;&gt; import pickle</a:t>
            </a:r>
          </a:p>
        </p:txBody>
      </p:sp>
      <p:sp>
        <p:nvSpPr>
          <p:cNvPr id="7" name="ZoneTexte 6">
            <a:extLst>
              <a:ext uri="{FF2B5EF4-FFF2-40B4-BE49-F238E27FC236}">
                <a16:creationId xmlns:a16="http://schemas.microsoft.com/office/drawing/2014/main" id="{FD673AD2-4C80-4301-8627-1C141A27A25C}"/>
              </a:ext>
            </a:extLst>
          </p:cNvPr>
          <p:cNvSpPr txBox="1"/>
          <p:nvPr/>
        </p:nvSpPr>
        <p:spPr>
          <a:xfrm>
            <a:off x="209554" y="2927044"/>
            <a:ext cx="6062663" cy="923330"/>
          </a:xfrm>
          <a:prstGeom prst="rect">
            <a:avLst/>
          </a:prstGeom>
          <a:solidFill>
            <a:schemeClr val="tx1"/>
          </a:solidFill>
        </p:spPr>
        <p:txBody>
          <a:bodyPr wrap="square" rtlCol="0">
            <a:spAutoFit/>
          </a:bodyPr>
          <a:lstStyle/>
          <a:p>
            <a:r>
              <a:rPr lang="en-US" dirty="0">
                <a:solidFill>
                  <a:schemeClr val="bg1"/>
                </a:solidFill>
              </a:rPr>
              <a:t>&gt;&gt;&gt; with open('</a:t>
            </a:r>
            <a:r>
              <a:rPr lang="en-US" dirty="0" err="1">
                <a:solidFill>
                  <a:schemeClr val="bg1"/>
                </a:solidFill>
              </a:rPr>
              <a:t>donnees</a:t>
            </a:r>
            <a:r>
              <a:rPr lang="en-US" dirty="0">
                <a:solidFill>
                  <a:schemeClr val="bg1"/>
                </a:solidFill>
              </a:rPr>
              <a:t>', '</a:t>
            </a:r>
            <a:r>
              <a:rPr lang="en-US" dirty="0" err="1">
                <a:solidFill>
                  <a:schemeClr val="bg1"/>
                </a:solidFill>
              </a:rPr>
              <a:t>wb</a:t>
            </a:r>
            <a:r>
              <a:rPr lang="en-US" dirty="0">
                <a:solidFill>
                  <a:schemeClr val="bg1"/>
                </a:solidFill>
              </a:rPr>
              <a:t>') as </a:t>
            </a:r>
            <a:r>
              <a:rPr lang="en-US" dirty="0" err="1">
                <a:solidFill>
                  <a:schemeClr val="bg1"/>
                </a:solidFill>
              </a:rPr>
              <a:t>fichier</a:t>
            </a:r>
            <a:r>
              <a:rPr lang="en-US" dirty="0">
                <a:solidFill>
                  <a:schemeClr val="bg1"/>
                </a:solidFill>
              </a:rPr>
              <a:t>:</a:t>
            </a:r>
          </a:p>
          <a:p>
            <a:r>
              <a:rPr lang="en-US" dirty="0">
                <a:solidFill>
                  <a:schemeClr val="bg1"/>
                </a:solidFill>
              </a:rPr>
              <a:t>...     </a:t>
            </a:r>
            <a:r>
              <a:rPr lang="en-US" dirty="0" err="1">
                <a:solidFill>
                  <a:schemeClr val="bg1"/>
                </a:solidFill>
              </a:rPr>
              <a:t>mon_pickler</a:t>
            </a:r>
            <a:r>
              <a:rPr lang="en-US" dirty="0">
                <a:solidFill>
                  <a:schemeClr val="bg1"/>
                </a:solidFill>
              </a:rPr>
              <a:t> = </a:t>
            </a:r>
            <a:r>
              <a:rPr lang="en-US" dirty="0" err="1">
                <a:solidFill>
                  <a:schemeClr val="bg1"/>
                </a:solidFill>
              </a:rPr>
              <a:t>pickle.Pickler</a:t>
            </a:r>
            <a:r>
              <a:rPr lang="en-US" dirty="0">
                <a:solidFill>
                  <a:schemeClr val="bg1"/>
                </a:solidFill>
              </a:rPr>
              <a:t>(</a:t>
            </a:r>
            <a:r>
              <a:rPr lang="en-US" dirty="0" err="1">
                <a:solidFill>
                  <a:schemeClr val="bg1"/>
                </a:solidFill>
              </a:rPr>
              <a:t>fichier</a:t>
            </a:r>
            <a:r>
              <a:rPr lang="en-US" dirty="0">
                <a:solidFill>
                  <a:schemeClr val="bg1"/>
                </a:solidFill>
              </a:rPr>
              <a:t>)</a:t>
            </a:r>
          </a:p>
          <a:p>
            <a:r>
              <a:rPr lang="en-US" dirty="0">
                <a:solidFill>
                  <a:schemeClr val="bg1"/>
                </a:solidFill>
              </a:rPr>
              <a:t>...     # </a:t>
            </a:r>
            <a:r>
              <a:rPr lang="en-US" dirty="0" err="1">
                <a:solidFill>
                  <a:schemeClr val="bg1"/>
                </a:solidFill>
              </a:rPr>
              <a:t>enregistrement</a:t>
            </a:r>
            <a:r>
              <a:rPr lang="en-US" dirty="0">
                <a:solidFill>
                  <a:schemeClr val="bg1"/>
                </a:solidFill>
              </a:rPr>
              <a:t> ...</a:t>
            </a:r>
          </a:p>
        </p:txBody>
      </p:sp>
      <p:sp>
        <p:nvSpPr>
          <p:cNvPr id="8" name="ZoneTexte 7">
            <a:extLst>
              <a:ext uri="{FF2B5EF4-FFF2-40B4-BE49-F238E27FC236}">
                <a16:creationId xmlns:a16="http://schemas.microsoft.com/office/drawing/2014/main" id="{F553A210-C8A2-4DD4-844F-FD07FA6C6E24}"/>
              </a:ext>
            </a:extLst>
          </p:cNvPr>
          <p:cNvSpPr txBox="1"/>
          <p:nvPr/>
        </p:nvSpPr>
        <p:spPr>
          <a:xfrm>
            <a:off x="209553" y="2505074"/>
            <a:ext cx="6062663" cy="369332"/>
          </a:xfrm>
          <a:prstGeom prst="rect">
            <a:avLst/>
          </a:prstGeom>
          <a:noFill/>
        </p:spPr>
        <p:txBody>
          <a:bodyPr wrap="square" rtlCol="0">
            <a:spAutoFit/>
          </a:bodyPr>
          <a:lstStyle/>
          <a:p>
            <a:r>
              <a:rPr lang="fr-FR" dirty="0"/>
              <a:t>Ouverture d’un fichier</a:t>
            </a:r>
          </a:p>
        </p:txBody>
      </p:sp>
      <p:sp>
        <p:nvSpPr>
          <p:cNvPr id="14" name="Rectangle 1">
            <a:extLst>
              <a:ext uri="{FF2B5EF4-FFF2-40B4-BE49-F238E27FC236}">
                <a16:creationId xmlns:a16="http://schemas.microsoft.com/office/drawing/2014/main" id="{BB83FD6F-9F16-4756-BFAA-C80D3149CA31}"/>
              </a:ext>
            </a:extLst>
          </p:cNvPr>
          <p:cNvSpPr>
            <a:spLocks noChangeArrowheads="1"/>
          </p:cNvSpPr>
          <p:nvPr/>
        </p:nvSpPr>
        <p:spPr bwMode="auto">
          <a:xfrm>
            <a:off x="85727" y="4139886"/>
            <a:ext cx="123729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t>Notez le mode d'ouverture : on ouvre le fichier données en mode d'écriture binaire. Il suffit de rajouter, derrière la lettre symbolisant le mode, la lettre b pour indiquer un mode binaire.</a:t>
            </a:r>
          </a:p>
        </p:txBody>
      </p:sp>
    </p:spTree>
    <p:extLst>
      <p:ext uri="{BB962C8B-B14F-4D97-AF65-F5344CB8AC3E}">
        <p14:creationId xmlns:p14="http://schemas.microsoft.com/office/powerpoint/2010/main" val="27898080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3</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11906246" cy="646331"/>
          </a:xfrm>
          <a:prstGeom prst="rect">
            <a:avLst/>
          </a:prstGeom>
          <a:noFill/>
        </p:spPr>
        <p:txBody>
          <a:bodyPr wrap="square" rtlCol="0">
            <a:spAutoFit/>
          </a:bodyPr>
          <a:lstStyle/>
          <a:p>
            <a:r>
              <a:rPr lang="fr-FR" b="1" dirty="0"/>
              <a:t>Enregistrer un objet dans un fichier</a:t>
            </a:r>
          </a:p>
          <a:p>
            <a:r>
              <a:rPr lang="fr-FR" dirty="0"/>
              <a:t>On utilise la </a:t>
            </a:r>
            <a:r>
              <a:rPr lang="fr-FR" dirty="0" err="1"/>
              <a:t>methode</a:t>
            </a:r>
            <a:r>
              <a:rPr lang="fr-FR" dirty="0"/>
              <a:t> </a:t>
            </a:r>
            <a:r>
              <a:rPr lang="fr-FR" b="1" dirty="0"/>
              <a:t>dump</a:t>
            </a:r>
            <a:r>
              <a:rPr lang="fr-FR" dirty="0"/>
              <a:t> du pickler pour enregistrer l’objet. Son emploi est des plus simples:</a:t>
            </a:r>
          </a:p>
        </p:txBody>
      </p:sp>
      <p:sp>
        <p:nvSpPr>
          <p:cNvPr id="6" name="ZoneTexte 5">
            <a:extLst>
              <a:ext uri="{FF2B5EF4-FFF2-40B4-BE49-F238E27FC236}">
                <a16:creationId xmlns:a16="http://schemas.microsoft.com/office/drawing/2014/main" id="{10C77C71-0A30-43E5-960B-4E7F441401F7}"/>
              </a:ext>
            </a:extLst>
          </p:cNvPr>
          <p:cNvSpPr txBox="1"/>
          <p:nvPr/>
        </p:nvSpPr>
        <p:spPr>
          <a:xfrm>
            <a:off x="333379" y="2225069"/>
            <a:ext cx="6062663" cy="2585323"/>
          </a:xfrm>
          <a:prstGeom prst="rect">
            <a:avLst/>
          </a:prstGeom>
          <a:solidFill>
            <a:schemeClr val="tx1"/>
          </a:solidFill>
        </p:spPr>
        <p:txBody>
          <a:bodyPr wrap="square" rtlCol="0">
            <a:spAutoFit/>
          </a:bodyPr>
          <a:lstStyle/>
          <a:p>
            <a:r>
              <a:rPr lang="fr-FR" dirty="0">
                <a:solidFill>
                  <a:schemeClr val="bg1"/>
                </a:solidFill>
              </a:rPr>
              <a:t>score = {</a:t>
            </a:r>
          </a:p>
          <a:p>
            <a:r>
              <a:rPr lang="fr-FR" dirty="0">
                <a:solidFill>
                  <a:schemeClr val="bg1"/>
                </a:solidFill>
              </a:rPr>
              <a:t>...   "joueur 1":    5,</a:t>
            </a:r>
          </a:p>
          <a:p>
            <a:r>
              <a:rPr lang="fr-FR" dirty="0">
                <a:solidFill>
                  <a:schemeClr val="bg1"/>
                </a:solidFill>
              </a:rPr>
              <a:t>...   "joueur 2":   35,</a:t>
            </a:r>
          </a:p>
          <a:p>
            <a:r>
              <a:rPr lang="fr-FR" dirty="0">
                <a:solidFill>
                  <a:schemeClr val="bg1"/>
                </a:solidFill>
              </a:rPr>
              <a:t>...   "joueur 3":   20,</a:t>
            </a:r>
          </a:p>
          <a:p>
            <a:r>
              <a:rPr lang="fr-FR" dirty="0">
                <a:solidFill>
                  <a:schemeClr val="bg1"/>
                </a:solidFill>
              </a:rPr>
              <a:t>...   "joueur 4":    2,</a:t>
            </a:r>
          </a:p>
          <a:p>
            <a:r>
              <a:rPr lang="fr-FR" dirty="0">
                <a:solidFill>
                  <a:schemeClr val="bg1"/>
                </a:solidFill>
              </a:rPr>
              <a:t>}</a:t>
            </a:r>
          </a:p>
          <a:p>
            <a:r>
              <a:rPr lang="fr-FR" dirty="0">
                <a:solidFill>
                  <a:schemeClr val="bg1"/>
                </a:solidFill>
              </a:rPr>
              <a:t>with open('</a:t>
            </a:r>
            <a:r>
              <a:rPr lang="fr-FR" dirty="0" err="1">
                <a:solidFill>
                  <a:schemeClr val="bg1"/>
                </a:solidFill>
              </a:rPr>
              <a:t>donnees</a:t>
            </a:r>
            <a:r>
              <a:rPr lang="fr-FR" dirty="0">
                <a:solidFill>
                  <a:schemeClr val="bg1"/>
                </a:solidFill>
              </a:rPr>
              <a:t>', '</a:t>
            </a:r>
            <a:r>
              <a:rPr lang="fr-FR" dirty="0" err="1">
                <a:solidFill>
                  <a:schemeClr val="bg1"/>
                </a:solidFill>
              </a:rPr>
              <a:t>wb</a:t>
            </a:r>
            <a:r>
              <a:rPr lang="fr-FR" dirty="0">
                <a:solidFill>
                  <a:schemeClr val="bg1"/>
                </a:solidFill>
              </a:rPr>
              <a:t>') as fichier:</a:t>
            </a:r>
          </a:p>
          <a:p>
            <a:r>
              <a:rPr lang="fr-FR" dirty="0">
                <a:solidFill>
                  <a:schemeClr val="bg1"/>
                </a:solidFill>
              </a:rPr>
              <a:t>...     </a:t>
            </a:r>
            <a:r>
              <a:rPr lang="fr-FR" dirty="0" err="1">
                <a:solidFill>
                  <a:schemeClr val="bg1"/>
                </a:solidFill>
              </a:rPr>
              <a:t>mon_pickler</a:t>
            </a:r>
            <a:r>
              <a:rPr lang="fr-FR" dirty="0">
                <a:solidFill>
                  <a:schemeClr val="bg1"/>
                </a:solidFill>
              </a:rPr>
              <a:t> = </a:t>
            </a:r>
            <a:r>
              <a:rPr lang="fr-FR" dirty="0" err="1">
                <a:solidFill>
                  <a:schemeClr val="bg1"/>
                </a:solidFill>
              </a:rPr>
              <a:t>pickle.Pickler</a:t>
            </a:r>
            <a:r>
              <a:rPr lang="fr-FR" dirty="0">
                <a:solidFill>
                  <a:schemeClr val="bg1"/>
                </a:solidFill>
              </a:rPr>
              <a:t>(fichier)</a:t>
            </a:r>
          </a:p>
          <a:p>
            <a:r>
              <a:rPr lang="fr-FR" dirty="0">
                <a:solidFill>
                  <a:schemeClr val="bg1"/>
                </a:solidFill>
              </a:rPr>
              <a:t>...     </a:t>
            </a:r>
            <a:r>
              <a:rPr lang="fr-FR" dirty="0" err="1">
                <a:solidFill>
                  <a:schemeClr val="bg1"/>
                </a:solidFill>
              </a:rPr>
              <a:t>mon_pickler.dump</a:t>
            </a:r>
            <a:r>
              <a:rPr lang="fr-FR" dirty="0">
                <a:solidFill>
                  <a:schemeClr val="bg1"/>
                </a:solidFill>
              </a:rPr>
              <a:t>(score)</a:t>
            </a:r>
          </a:p>
        </p:txBody>
      </p:sp>
    </p:spTree>
    <p:extLst>
      <p:ext uri="{BB962C8B-B14F-4D97-AF65-F5344CB8AC3E}">
        <p14:creationId xmlns:p14="http://schemas.microsoft.com/office/powerpoint/2010/main" val="164846317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4</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11906246" cy="1477328"/>
          </a:xfrm>
          <a:prstGeom prst="rect">
            <a:avLst/>
          </a:prstGeom>
          <a:noFill/>
        </p:spPr>
        <p:txBody>
          <a:bodyPr wrap="square" rtlCol="0">
            <a:spAutoFit/>
          </a:bodyPr>
          <a:lstStyle/>
          <a:p>
            <a:r>
              <a:rPr lang="fr-FR" b="1" dirty="0"/>
              <a:t>Récupérer nos objet enregistres</a:t>
            </a:r>
          </a:p>
          <a:p>
            <a:r>
              <a:rPr lang="fr-FR" dirty="0"/>
              <a:t>Nous allons utiliser une autre classe définie dans notre module pickle. Cette fois, assez logiquement, c'est la classe </a:t>
            </a:r>
            <a:r>
              <a:rPr lang="fr-FR" dirty="0" err="1"/>
              <a:t>Unpickler</a:t>
            </a:r>
            <a:r>
              <a:rPr lang="fr-FR" dirty="0"/>
              <a:t>.</a:t>
            </a:r>
          </a:p>
          <a:p>
            <a:endParaRPr lang="fr-FR" dirty="0"/>
          </a:p>
          <a:p>
            <a:r>
              <a:rPr lang="fr-FR" dirty="0"/>
              <a:t>Commençons par créer notre objet. À sa création, on lui passe le fichier dans lequel on va lire les objets. Puisqu'on va lire, on change de mode, on repasse en mode r, et même </a:t>
            </a:r>
            <a:r>
              <a:rPr lang="fr-FR" dirty="0" err="1"/>
              <a:t>rb</a:t>
            </a:r>
            <a:r>
              <a:rPr lang="fr-FR" dirty="0"/>
              <a:t> puisque le fichier est binaire.</a:t>
            </a:r>
          </a:p>
        </p:txBody>
      </p:sp>
      <p:sp>
        <p:nvSpPr>
          <p:cNvPr id="6" name="ZoneTexte 5">
            <a:extLst>
              <a:ext uri="{FF2B5EF4-FFF2-40B4-BE49-F238E27FC236}">
                <a16:creationId xmlns:a16="http://schemas.microsoft.com/office/drawing/2014/main" id="{10C77C71-0A30-43E5-960B-4E7F441401F7}"/>
              </a:ext>
            </a:extLst>
          </p:cNvPr>
          <p:cNvSpPr txBox="1"/>
          <p:nvPr/>
        </p:nvSpPr>
        <p:spPr>
          <a:xfrm>
            <a:off x="285754" y="2835474"/>
            <a:ext cx="6062663" cy="1200329"/>
          </a:xfrm>
          <a:prstGeom prst="rect">
            <a:avLst/>
          </a:prstGeom>
          <a:solidFill>
            <a:schemeClr val="tx1"/>
          </a:solidFill>
        </p:spPr>
        <p:txBody>
          <a:bodyPr wrap="square" rtlCol="0">
            <a:spAutoFit/>
          </a:bodyPr>
          <a:lstStyle/>
          <a:p>
            <a:r>
              <a:rPr lang="fr-FR" dirty="0">
                <a:solidFill>
                  <a:schemeClr val="bg1"/>
                </a:solidFill>
              </a:rPr>
              <a:t>with open('</a:t>
            </a:r>
            <a:r>
              <a:rPr lang="fr-FR" dirty="0" err="1">
                <a:solidFill>
                  <a:schemeClr val="bg1"/>
                </a:solidFill>
              </a:rPr>
              <a:t>donnees</a:t>
            </a:r>
            <a:r>
              <a:rPr lang="fr-FR" dirty="0">
                <a:solidFill>
                  <a:schemeClr val="bg1"/>
                </a:solidFill>
              </a:rPr>
              <a:t>', '</a:t>
            </a:r>
            <a:r>
              <a:rPr lang="fr-FR" dirty="0" err="1">
                <a:solidFill>
                  <a:schemeClr val="bg1"/>
                </a:solidFill>
              </a:rPr>
              <a:t>rb</a:t>
            </a:r>
            <a:r>
              <a:rPr lang="fr-FR" dirty="0">
                <a:solidFill>
                  <a:schemeClr val="bg1"/>
                </a:solidFill>
              </a:rPr>
              <a:t>') as fichier:</a:t>
            </a:r>
          </a:p>
          <a:p>
            <a:r>
              <a:rPr lang="fr-FR" dirty="0">
                <a:solidFill>
                  <a:schemeClr val="bg1"/>
                </a:solidFill>
              </a:rPr>
              <a:t>...     mon_depickler = </a:t>
            </a:r>
            <a:r>
              <a:rPr lang="fr-FR" dirty="0" err="1">
                <a:solidFill>
                  <a:schemeClr val="bg1"/>
                </a:solidFill>
              </a:rPr>
              <a:t>pickle.Unpickler</a:t>
            </a:r>
            <a:r>
              <a:rPr lang="fr-FR" dirty="0">
                <a:solidFill>
                  <a:schemeClr val="bg1"/>
                </a:solidFill>
              </a:rPr>
              <a:t>(fichier)</a:t>
            </a:r>
          </a:p>
          <a:p>
            <a:r>
              <a:rPr lang="fr-FR" dirty="0">
                <a:solidFill>
                  <a:schemeClr val="bg1"/>
                </a:solidFill>
              </a:rPr>
              <a:t>...     # Lecture des objets contenus dans le fichier...</a:t>
            </a:r>
          </a:p>
          <a:p>
            <a:r>
              <a:rPr lang="fr-FR" dirty="0">
                <a:solidFill>
                  <a:schemeClr val="bg1"/>
                </a:solidFill>
              </a:rPr>
              <a:t>... </a:t>
            </a:r>
          </a:p>
        </p:txBody>
      </p:sp>
      <p:sp>
        <p:nvSpPr>
          <p:cNvPr id="7" name="Rectangle 1">
            <a:extLst>
              <a:ext uri="{FF2B5EF4-FFF2-40B4-BE49-F238E27FC236}">
                <a16:creationId xmlns:a16="http://schemas.microsoft.com/office/drawing/2014/main" id="{7653991C-D714-48A6-A99D-F186DB9487CF}"/>
              </a:ext>
            </a:extLst>
          </p:cNvPr>
          <p:cNvSpPr>
            <a:spLocks noChangeArrowheads="1"/>
          </p:cNvSpPr>
          <p:nvPr/>
        </p:nvSpPr>
        <p:spPr bwMode="auto">
          <a:xfrm>
            <a:off x="209554" y="4035803"/>
            <a:ext cx="1179643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t>Pour lire l'objet dans notre fichier, il faut appeler la méthode </a:t>
            </a:r>
            <a:r>
              <a:rPr lang="fr-FR" altLang="fr-FR" dirty="0" err="1"/>
              <a:t>load</a:t>
            </a:r>
            <a:r>
              <a:rPr lang="fr-FR" altLang="fr-FR" dirty="0"/>
              <a:t> de notre </a:t>
            </a:r>
            <a:r>
              <a:rPr lang="fr-FR" altLang="fr-FR" dirty="0" err="1"/>
              <a:t>depickler</a:t>
            </a:r>
            <a:r>
              <a:rPr lang="fr-FR" altLang="fr-FR" dirty="0"/>
              <a:t>. Elle renvoie le premier objet qui a été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t>lu (s'il y en a plusieurs, il faut l'appeler plusieurs fois). </a:t>
            </a:r>
          </a:p>
        </p:txBody>
      </p:sp>
      <p:sp>
        <p:nvSpPr>
          <p:cNvPr id="10" name="ZoneTexte 9">
            <a:extLst>
              <a:ext uri="{FF2B5EF4-FFF2-40B4-BE49-F238E27FC236}">
                <a16:creationId xmlns:a16="http://schemas.microsoft.com/office/drawing/2014/main" id="{286BFFD8-58D4-4DB9-B381-30E743BE6F58}"/>
              </a:ext>
            </a:extLst>
          </p:cNvPr>
          <p:cNvSpPr txBox="1"/>
          <p:nvPr/>
        </p:nvSpPr>
        <p:spPr>
          <a:xfrm>
            <a:off x="285753" y="4741576"/>
            <a:ext cx="6062663" cy="923330"/>
          </a:xfrm>
          <a:prstGeom prst="rect">
            <a:avLst/>
          </a:prstGeom>
          <a:solidFill>
            <a:schemeClr val="tx1"/>
          </a:solidFill>
        </p:spPr>
        <p:txBody>
          <a:bodyPr wrap="square" rtlCol="0">
            <a:spAutoFit/>
          </a:bodyPr>
          <a:lstStyle/>
          <a:p>
            <a:r>
              <a:rPr lang="fr-FR" dirty="0">
                <a:solidFill>
                  <a:schemeClr val="bg1"/>
                </a:solidFill>
              </a:rPr>
              <a:t>with open('</a:t>
            </a:r>
            <a:r>
              <a:rPr lang="fr-FR" dirty="0" err="1">
                <a:solidFill>
                  <a:schemeClr val="bg1"/>
                </a:solidFill>
              </a:rPr>
              <a:t>donnees</a:t>
            </a:r>
            <a:r>
              <a:rPr lang="fr-FR" dirty="0">
                <a:solidFill>
                  <a:schemeClr val="bg1"/>
                </a:solidFill>
              </a:rPr>
              <a:t>', '</a:t>
            </a:r>
            <a:r>
              <a:rPr lang="fr-FR" dirty="0" err="1">
                <a:solidFill>
                  <a:schemeClr val="bg1"/>
                </a:solidFill>
              </a:rPr>
              <a:t>rb</a:t>
            </a:r>
            <a:r>
              <a:rPr lang="fr-FR" dirty="0">
                <a:solidFill>
                  <a:schemeClr val="bg1"/>
                </a:solidFill>
              </a:rPr>
              <a:t>') as fichier:</a:t>
            </a:r>
          </a:p>
          <a:p>
            <a:r>
              <a:rPr lang="fr-FR" dirty="0">
                <a:solidFill>
                  <a:schemeClr val="bg1"/>
                </a:solidFill>
              </a:rPr>
              <a:t>...     mon_depickler = pickle.Unpickler(fichier)</a:t>
            </a:r>
          </a:p>
          <a:p>
            <a:r>
              <a:rPr lang="fr-FR" dirty="0">
                <a:solidFill>
                  <a:schemeClr val="bg1"/>
                </a:solidFill>
              </a:rPr>
              <a:t>...     score_recupere = </a:t>
            </a:r>
            <a:r>
              <a:rPr lang="fr-FR" dirty="0" err="1">
                <a:solidFill>
                  <a:schemeClr val="bg1"/>
                </a:solidFill>
              </a:rPr>
              <a:t>mon_depickler.load</a:t>
            </a:r>
            <a:r>
              <a:rPr lang="fr-FR" dirty="0">
                <a:solidFill>
                  <a:schemeClr val="bg1"/>
                </a:solidFill>
              </a:rPr>
              <a:t>()</a:t>
            </a:r>
          </a:p>
        </p:txBody>
      </p:sp>
    </p:spTree>
    <p:extLst>
      <p:ext uri="{BB962C8B-B14F-4D97-AF65-F5344CB8AC3E}">
        <p14:creationId xmlns:p14="http://schemas.microsoft.com/office/powerpoint/2010/main" val="404358443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604962"/>
            <a:ext cx="11906246" cy="3416320"/>
          </a:xfrm>
          <a:prstGeom prst="rect">
            <a:avLst/>
          </a:prstGeom>
          <a:noFill/>
        </p:spPr>
        <p:txBody>
          <a:bodyPr wrap="square" rtlCol="0">
            <a:spAutoFit/>
          </a:bodyPr>
          <a:lstStyle/>
          <a:p>
            <a:r>
              <a:rPr lang="fr-FR" dirty="0"/>
              <a:t>En résumé</a:t>
            </a:r>
          </a:p>
          <a:p>
            <a:endParaRPr lang="fr-FR" dirty="0"/>
          </a:p>
          <a:p>
            <a:r>
              <a:rPr lang="fr-FR" dirty="0"/>
              <a:t>    On peut ouvrir un fichier en utilisant la fonction open prenant en paramètre le chemin vers le fichier et le mode d'ouverture.</a:t>
            </a:r>
          </a:p>
          <a:p>
            <a:endParaRPr lang="fr-FR" dirty="0"/>
          </a:p>
          <a:p>
            <a:r>
              <a:rPr lang="fr-FR" dirty="0"/>
              <a:t>    On peut lire dans un fichier en utilisant la méthode </a:t>
            </a:r>
            <a:r>
              <a:rPr lang="fr-FR" dirty="0" err="1"/>
              <a:t>read</a:t>
            </a:r>
            <a:r>
              <a:rPr lang="fr-FR" dirty="0"/>
              <a:t>.</a:t>
            </a:r>
          </a:p>
          <a:p>
            <a:endParaRPr lang="fr-FR" dirty="0"/>
          </a:p>
          <a:p>
            <a:r>
              <a:rPr lang="fr-FR" dirty="0"/>
              <a:t>    On peut écrire dans un fichier en utilisant la méthode </a:t>
            </a:r>
            <a:r>
              <a:rPr lang="fr-FR" dirty="0" err="1"/>
              <a:t>write</a:t>
            </a:r>
            <a:r>
              <a:rPr lang="fr-FR" dirty="0"/>
              <a:t>.</a:t>
            </a:r>
          </a:p>
          <a:p>
            <a:endParaRPr lang="fr-FR" dirty="0"/>
          </a:p>
          <a:p>
            <a:r>
              <a:rPr lang="fr-FR" dirty="0"/>
              <a:t>    Un fichier doit être refermé après usage en utilisant la méthode close.</a:t>
            </a:r>
          </a:p>
          <a:p>
            <a:endParaRPr lang="fr-FR" dirty="0"/>
          </a:p>
          <a:p>
            <a:r>
              <a:rPr lang="fr-FR" dirty="0"/>
              <a:t>    Le module pickle est utilisé pour enregistrer des objets Python dans des fichiers et les recharger ensuite.</a:t>
            </a:r>
          </a:p>
        </p:txBody>
      </p:sp>
    </p:spTree>
    <p:extLst>
      <p:ext uri="{BB962C8B-B14F-4D97-AF65-F5344CB8AC3E}">
        <p14:creationId xmlns:p14="http://schemas.microsoft.com/office/powerpoint/2010/main" val="100420650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chemeClr val="accent2">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2766217"/>
            <a:ext cx="12192000" cy="1325563"/>
          </a:xfrm>
        </p:spPr>
        <p:txBody>
          <a:bodyPr>
            <a:noAutofit/>
          </a:bodyPr>
          <a:lstStyle/>
          <a:p>
            <a:pPr lvl="0" algn="ctr" fontAlgn="base">
              <a:spcAft>
                <a:spcPct val="0"/>
              </a:spcAft>
            </a:pPr>
            <a:r>
              <a:rPr lang="fr-FR" altLang="fr-FR" sz="9600" dirty="0">
                <a:solidFill>
                  <a:schemeClr val="accent5">
                    <a:lumMod val="75000"/>
                  </a:schemeClr>
                </a:solidFill>
              </a:rPr>
              <a:t>La portées des variables et les références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019284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err="1">
                <a:solidFill>
                  <a:schemeClr val="accent5">
                    <a:lumMod val="75000"/>
                  </a:schemeClr>
                </a:solidFill>
              </a:rPr>
              <a:t>Quelques</a:t>
            </a:r>
            <a:r>
              <a:rPr lang="en-US" sz="6000" dirty="0">
                <a:solidFill>
                  <a:schemeClr val="accent5">
                    <a:lumMod val="75000"/>
                  </a:schemeClr>
                </a:solidFill>
              </a:rPr>
              <a:t> </a:t>
            </a:r>
            <a:r>
              <a:rPr lang="en-US" sz="6000" dirty="0" err="1">
                <a:solidFill>
                  <a:schemeClr val="accent5">
                    <a:lumMod val="75000"/>
                  </a:schemeClr>
                </a:solidFill>
              </a:rPr>
              <a:t>trucs</a:t>
            </a:r>
            <a:r>
              <a:rPr lang="en-US" sz="6000" dirty="0">
                <a:solidFill>
                  <a:schemeClr val="accent5">
                    <a:lumMod val="75000"/>
                  </a:schemeClr>
                </a:solidFill>
              </a:rPr>
              <a:t> et </a:t>
            </a:r>
            <a:r>
              <a:rPr lang="en-US" sz="6000" dirty="0" err="1">
                <a:solidFill>
                  <a:schemeClr val="accent5">
                    <a:lumMod val="75000"/>
                  </a:schemeClr>
                </a:solidFill>
              </a:rPr>
              <a:t>astuces</a:t>
            </a:r>
            <a:endParaRPr lang="fr-FR" sz="6000" dirty="0">
              <a:solidFill>
                <a:schemeClr val="accent5">
                  <a:lumMod val="75000"/>
                </a:schemeClr>
              </a:solidFill>
            </a:endParaRPr>
          </a:p>
        </p:txBody>
      </p:sp>
      <p:sp>
        <p:nvSpPr>
          <p:cNvPr id="6" name="Content Placeholder 2">
            <a:extLst>
              <a:ext uri="{FF2B5EF4-FFF2-40B4-BE49-F238E27FC236}">
                <a16:creationId xmlns:a16="http://schemas.microsoft.com/office/drawing/2014/main" id="{F7E2AF23-834E-4C15-9E39-C16AA5223FCB}"/>
              </a:ext>
            </a:extLst>
          </p:cNvPr>
          <p:cNvSpPr txBox="1">
            <a:spLocks/>
          </p:cNvSpPr>
          <p:nvPr/>
        </p:nvSpPr>
        <p:spPr>
          <a:xfrm>
            <a:off x="257175" y="1752600"/>
            <a:ext cx="8229600" cy="1400175"/>
          </a:xfrm>
          <a:prstGeom prst="rect">
            <a:avLst/>
          </a:prstGeom>
          <a:solidFill>
            <a:schemeClr val="tx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spcBef>
                <a:spcPts val="0"/>
              </a:spcBef>
              <a:buNone/>
            </a:pPr>
            <a:r>
              <a:rPr lang="en-US" sz="1200" dirty="0">
                <a:solidFill>
                  <a:schemeClr val="bg1"/>
                </a:solidFill>
              </a:rPr>
              <a:t>a = 5</a:t>
            </a:r>
          </a:p>
          <a:p>
            <a:pPr marL="0" indent="-457200">
              <a:lnSpc>
                <a:spcPct val="100000"/>
              </a:lnSpc>
              <a:spcBef>
                <a:spcPts val="0"/>
              </a:spcBef>
              <a:buNone/>
            </a:pPr>
            <a:r>
              <a:rPr lang="en-US" sz="1200" dirty="0">
                <a:solidFill>
                  <a:schemeClr val="bg1"/>
                </a:solidFill>
              </a:rPr>
              <a:t>b = 32</a:t>
            </a:r>
          </a:p>
          <a:p>
            <a:pPr marL="0" indent="-457200">
              <a:lnSpc>
                <a:spcPct val="100000"/>
              </a:lnSpc>
              <a:spcBef>
                <a:spcPts val="0"/>
              </a:spcBef>
              <a:buNone/>
            </a:pPr>
            <a:r>
              <a:rPr lang="en-US" sz="1200" dirty="0">
                <a:solidFill>
                  <a:schemeClr val="bg1"/>
                </a:solidFill>
              </a:rPr>
              <a:t>a,b = b,a # permutation</a:t>
            </a:r>
          </a:p>
          <a:p>
            <a:pPr marL="0" indent="-457200">
              <a:lnSpc>
                <a:spcPct val="100000"/>
              </a:lnSpc>
              <a:spcBef>
                <a:spcPts val="0"/>
              </a:spcBef>
              <a:buNone/>
            </a:pPr>
            <a:r>
              <a:rPr lang="en-US" sz="1200" dirty="0">
                <a:solidFill>
                  <a:schemeClr val="bg1"/>
                </a:solidFill>
              </a:rPr>
              <a:t>print(a)</a:t>
            </a:r>
          </a:p>
          <a:p>
            <a:pPr marL="0" indent="-457200">
              <a:lnSpc>
                <a:spcPct val="100000"/>
              </a:lnSpc>
              <a:spcBef>
                <a:spcPts val="0"/>
              </a:spcBef>
              <a:buNone/>
            </a:pPr>
            <a:r>
              <a:rPr lang="en-US" sz="1200" dirty="0">
                <a:solidFill>
                  <a:schemeClr val="bg1"/>
                </a:solidFill>
              </a:rPr>
              <a:t>32</a:t>
            </a:r>
          </a:p>
          <a:p>
            <a:pPr marL="0" indent="-457200">
              <a:lnSpc>
                <a:spcPct val="100000"/>
              </a:lnSpc>
              <a:spcBef>
                <a:spcPts val="0"/>
              </a:spcBef>
              <a:buNone/>
            </a:pPr>
            <a:r>
              <a:rPr lang="en-US" sz="1200" dirty="0">
                <a:solidFill>
                  <a:schemeClr val="bg1"/>
                </a:solidFill>
              </a:rPr>
              <a:t> print(b)</a:t>
            </a:r>
          </a:p>
          <a:p>
            <a:pPr marL="0" indent="-457200">
              <a:lnSpc>
                <a:spcPct val="100000"/>
              </a:lnSpc>
              <a:spcBef>
                <a:spcPts val="0"/>
              </a:spcBef>
              <a:buNone/>
            </a:pPr>
            <a:r>
              <a:rPr lang="en-US" sz="1200" dirty="0">
                <a:solidFill>
                  <a:schemeClr val="bg1"/>
                </a:solidFill>
              </a:rPr>
              <a:t>5</a:t>
            </a:r>
          </a:p>
        </p:txBody>
      </p:sp>
      <p:sp>
        <p:nvSpPr>
          <p:cNvPr id="4" name="ZoneTexte 3">
            <a:extLst>
              <a:ext uri="{FF2B5EF4-FFF2-40B4-BE49-F238E27FC236}">
                <a16:creationId xmlns:a16="http://schemas.microsoft.com/office/drawing/2014/main" id="{90A7EECC-BD9C-4310-8B60-A1E0746678E9}"/>
              </a:ext>
            </a:extLst>
          </p:cNvPr>
          <p:cNvSpPr txBox="1"/>
          <p:nvPr/>
        </p:nvSpPr>
        <p:spPr>
          <a:xfrm>
            <a:off x="257175" y="1327707"/>
            <a:ext cx="3771900" cy="369332"/>
          </a:xfrm>
          <a:prstGeom prst="rect">
            <a:avLst/>
          </a:prstGeom>
          <a:noFill/>
        </p:spPr>
        <p:txBody>
          <a:bodyPr wrap="square" rtlCol="0">
            <a:spAutoFit/>
          </a:bodyPr>
          <a:lstStyle/>
          <a:p>
            <a:r>
              <a:rPr lang="fr-FR" dirty="0"/>
              <a:t>Permutation</a:t>
            </a:r>
          </a:p>
        </p:txBody>
      </p:sp>
      <p:sp>
        <p:nvSpPr>
          <p:cNvPr id="8" name="Content Placeholder 2">
            <a:extLst>
              <a:ext uri="{FF2B5EF4-FFF2-40B4-BE49-F238E27FC236}">
                <a16:creationId xmlns:a16="http://schemas.microsoft.com/office/drawing/2014/main" id="{291F5057-875B-46ED-9DD7-3E277C335FD3}"/>
              </a:ext>
            </a:extLst>
          </p:cNvPr>
          <p:cNvSpPr txBox="1">
            <a:spLocks/>
          </p:cNvSpPr>
          <p:nvPr/>
        </p:nvSpPr>
        <p:spPr>
          <a:xfrm>
            <a:off x="257175" y="3815793"/>
            <a:ext cx="8229600" cy="1022907"/>
          </a:xfrm>
          <a:prstGeom prst="rect">
            <a:avLst/>
          </a:prstGeom>
          <a:solidFill>
            <a:schemeClr val="tx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spcBef>
                <a:spcPts val="0"/>
              </a:spcBef>
              <a:buNone/>
            </a:pPr>
            <a:r>
              <a:rPr lang="es-ES" sz="1200" dirty="0">
                <a:solidFill>
                  <a:schemeClr val="bg1"/>
                </a:solidFill>
              </a:rPr>
              <a:t>&gt;&gt;&gt; x = y = 3</a:t>
            </a:r>
          </a:p>
          <a:p>
            <a:pPr marL="0" indent="-457200">
              <a:lnSpc>
                <a:spcPct val="100000"/>
              </a:lnSpc>
              <a:spcBef>
                <a:spcPts val="0"/>
              </a:spcBef>
              <a:buNone/>
            </a:pPr>
            <a:r>
              <a:rPr lang="es-ES" sz="1200" dirty="0">
                <a:solidFill>
                  <a:schemeClr val="bg1"/>
                </a:solidFill>
              </a:rPr>
              <a:t>&gt;&gt;&gt; x</a:t>
            </a:r>
          </a:p>
          <a:p>
            <a:pPr marL="0" indent="-457200">
              <a:lnSpc>
                <a:spcPct val="100000"/>
              </a:lnSpc>
              <a:spcBef>
                <a:spcPts val="0"/>
              </a:spcBef>
              <a:buNone/>
            </a:pPr>
            <a:r>
              <a:rPr lang="es-ES" sz="1200" dirty="0">
                <a:solidFill>
                  <a:schemeClr val="bg1"/>
                </a:solidFill>
              </a:rPr>
              <a:t>3</a:t>
            </a:r>
          </a:p>
          <a:p>
            <a:pPr marL="0" indent="-457200">
              <a:lnSpc>
                <a:spcPct val="100000"/>
              </a:lnSpc>
              <a:spcBef>
                <a:spcPts val="0"/>
              </a:spcBef>
              <a:buNone/>
            </a:pPr>
            <a:r>
              <a:rPr lang="es-ES" sz="1200" dirty="0">
                <a:solidFill>
                  <a:schemeClr val="bg1"/>
                </a:solidFill>
              </a:rPr>
              <a:t>&gt;&gt;&gt; y</a:t>
            </a:r>
          </a:p>
          <a:p>
            <a:pPr marL="0" indent="-457200">
              <a:lnSpc>
                <a:spcPct val="100000"/>
              </a:lnSpc>
              <a:spcBef>
                <a:spcPts val="0"/>
              </a:spcBef>
              <a:buNone/>
            </a:pPr>
            <a:r>
              <a:rPr lang="es-ES" sz="1200" dirty="0">
                <a:solidFill>
                  <a:schemeClr val="bg1"/>
                </a:solidFill>
              </a:rPr>
              <a:t>3</a:t>
            </a:r>
          </a:p>
        </p:txBody>
      </p:sp>
      <p:sp>
        <p:nvSpPr>
          <p:cNvPr id="9" name="ZoneTexte 8">
            <a:extLst>
              <a:ext uri="{FF2B5EF4-FFF2-40B4-BE49-F238E27FC236}">
                <a16:creationId xmlns:a16="http://schemas.microsoft.com/office/drawing/2014/main" id="{E33500BE-5260-4B32-BB5A-F71DFC499590}"/>
              </a:ext>
            </a:extLst>
          </p:cNvPr>
          <p:cNvSpPr txBox="1"/>
          <p:nvPr/>
        </p:nvSpPr>
        <p:spPr>
          <a:xfrm>
            <a:off x="257175" y="3390900"/>
            <a:ext cx="10629900" cy="369332"/>
          </a:xfrm>
          <a:prstGeom prst="rect">
            <a:avLst/>
          </a:prstGeom>
          <a:noFill/>
        </p:spPr>
        <p:txBody>
          <a:bodyPr wrap="square" rtlCol="0">
            <a:spAutoFit/>
          </a:bodyPr>
          <a:lstStyle/>
          <a:p>
            <a:r>
              <a:rPr lang="fr-FR" dirty="0"/>
              <a:t>Affecter simplement une même valeur à plusieurs variables</a:t>
            </a:r>
          </a:p>
        </p:txBody>
      </p:sp>
    </p:spTree>
    <p:extLst>
      <p:ext uri="{BB962C8B-B14F-4D97-AF65-F5344CB8AC3E}">
        <p14:creationId xmlns:p14="http://schemas.microsoft.com/office/powerpoint/2010/main" val="3226964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subTnLst>
                                    <p:animClr clrSpc="rgb" dir="cw">
                                      <p:cBhvr override="childStyle">
                                        <p:cTn dur="1" fill="hold" display="0" masterRel="nextClick" afterEffect="1"/>
                                        <p:tgtEl>
                                          <p:spTgt spid="6">
                                            <p:bg/>
                                          </p:spTgt>
                                        </p:tgtEl>
                                        <p:attrNameLst>
                                          <p:attrName>ppt_c</p:attrName>
                                        </p:attrNameLst>
                                      </p:cBhvr>
                                      <p:to>
                                        <a:srgbClr val="777777"/>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subTnLst>
                                    <p:animClr clrSpc="rgb" dir="cw">
                                      <p:cBhvr override="childStyle">
                                        <p:cTn dur="1" fill="hold" display="0" masterRel="nextClick" afterEffect="1"/>
                                        <p:tgtEl>
                                          <p:spTgt spid="6">
                                            <p:txEl>
                                              <p:pRg st="0" end="0"/>
                                            </p:txEl>
                                          </p:spTgt>
                                        </p:tgtEl>
                                        <p:attrNameLst>
                                          <p:attrName>ppt_c</p:attrName>
                                        </p:attrNameLst>
                                      </p:cBhvr>
                                      <p:to>
                                        <a:srgbClr val="777777"/>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subTnLst>
                                    <p:animClr clrSpc="rgb" dir="cw">
                                      <p:cBhvr override="childStyle">
                                        <p:cTn dur="1" fill="hold" display="0" masterRel="nextClick" afterEffect="1"/>
                                        <p:tgtEl>
                                          <p:spTgt spid="6">
                                            <p:txEl>
                                              <p:pRg st="1" end="1"/>
                                            </p:txEl>
                                          </p:spTgt>
                                        </p:tgtEl>
                                        <p:attrNameLst>
                                          <p:attrName>ppt_c</p:attrName>
                                        </p:attrNameLst>
                                      </p:cBhvr>
                                      <p:to>
                                        <a:srgbClr val="777777"/>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subTnLst>
                                    <p:animClr clrSpc="rgb" dir="cw">
                                      <p:cBhvr override="childStyle">
                                        <p:cTn dur="1" fill="hold" display="0" masterRel="nextClick" afterEffect="1"/>
                                        <p:tgtEl>
                                          <p:spTgt spid="6">
                                            <p:txEl>
                                              <p:pRg st="2" end="2"/>
                                            </p:txEl>
                                          </p:spTgt>
                                        </p:tgtEl>
                                        <p:attrNameLst>
                                          <p:attrName>ppt_c</p:attrName>
                                        </p:attrNameLst>
                                      </p:cBhvr>
                                      <p:to>
                                        <a:srgbClr val="777777"/>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500"/>
                                        <p:tgtEl>
                                          <p:spTgt spid="6">
                                            <p:txEl>
                                              <p:pRg st="3" end="3"/>
                                            </p:txEl>
                                          </p:spTgt>
                                        </p:tgtEl>
                                      </p:cBhvr>
                                    </p:animEffect>
                                  </p:childTnLst>
                                  <p:subTnLst>
                                    <p:animClr clrSpc="rgb" dir="cw">
                                      <p:cBhvr override="childStyle">
                                        <p:cTn dur="1" fill="hold" display="0" masterRel="nextClick" afterEffect="1"/>
                                        <p:tgtEl>
                                          <p:spTgt spid="6">
                                            <p:txEl>
                                              <p:pRg st="3" end="3"/>
                                            </p:txEl>
                                          </p:spTgt>
                                        </p:tgtEl>
                                        <p:attrNameLst>
                                          <p:attrName>ppt_c</p:attrName>
                                        </p:attrNameLst>
                                      </p:cBhvr>
                                      <p:to>
                                        <a:srgbClr val="777777"/>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fade">
                                      <p:cBhvr>
                                        <p:cTn id="32" dur="500"/>
                                        <p:tgtEl>
                                          <p:spTgt spid="6">
                                            <p:txEl>
                                              <p:pRg st="4" end="4"/>
                                            </p:txEl>
                                          </p:spTgt>
                                        </p:tgtEl>
                                      </p:cBhvr>
                                    </p:animEffect>
                                  </p:childTnLst>
                                  <p:subTnLst>
                                    <p:animClr clrSpc="rgb" dir="cw">
                                      <p:cBhvr override="childStyle">
                                        <p:cTn dur="1" fill="hold" display="0" masterRel="nextClick" afterEffect="1"/>
                                        <p:tgtEl>
                                          <p:spTgt spid="6">
                                            <p:txEl>
                                              <p:pRg st="4" end="4"/>
                                            </p:txEl>
                                          </p:spTgt>
                                        </p:tgtEl>
                                        <p:attrNameLst>
                                          <p:attrName>ppt_c</p:attrName>
                                        </p:attrNameLst>
                                      </p:cBhvr>
                                      <p:to>
                                        <a:srgbClr val="777777"/>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fade">
                                      <p:cBhvr>
                                        <p:cTn id="37" dur="500"/>
                                        <p:tgtEl>
                                          <p:spTgt spid="6">
                                            <p:txEl>
                                              <p:pRg st="5" end="5"/>
                                            </p:txEl>
                                          </p:spTgt>
                                        </p:tgtEl>
                                      </p:cBhvr>
                                    </p:animEffect>
                                  </p:childTnLst>
                                  <p:subTnLst>
                                    <p:animClr clrSpc="rgb" dir="cw">
                                      <p:cBhvr override="childStyle">
                                        <p:cTn dur="1" fill="hold" display="0" masterRel="nextClick" afterEffect="1"/>
                                        <p:tgtEl>
                                          <p:spTgt spid="6">
                                            <p:txEl>
                                              <p:pRg st="5" end="5"/>
                                            </p:txEl>
                                          </p:spTgt>
                                        </p:tgtEl>
                                        <p:attrNameLst>
                                          <p:attrName>ppt_c</p:attrName>
                                        </p:attrNameLst>
                                      </p:cBhvr>
                                      <p:to>
                                        <a:srgbClr val="777777"/>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6" end="6"/>
                                            </p:txEl>
                                          </p:spTgt>
                                        </p:tgtEl>
                                        <p:attrNameLst>
                                          <p:attrName>style.visibility</p:attrName>
                                        </p:attrNameLst>
                                      </p:cBhvr>
                                      <p:to>
                                        <p:strVal val="visible"/>
                                      </p:to>
                                    </p:set>
                                    <p:animEffect transition="in" filter="fade">
                                      <p:cBhvr>
                                        <p:cTn id="42" dur="500"/>
                                        <p:tgtEl>
                                          <p:spTgt spid="6">
                                            <p:txEl>
                                              <p:pRg st="6" end="6"/>
                                            </p:txEl>
                                          </p:spTgt>
                                        </p:tgtEl>
                                      </p:cBhvr>
                                    </p:animEffect>
                                  </p:childTnLst>
                                  <p:subTnLst>
                                    <p:animClr clrSpc="rgb" dir="cw">
                                      <p:cBhvr override="childStyle">
                                        <p:cTn dur="1" fill="hold" display="0" masterRel="nextClick" afterEffect="1"/>
                                        <p:tgtEl>
                                          <p:spTgt spid="6">
                                            <p:txEl>
                                              <p:pRg st="6" end="6"/>
                                            </p:txEl>
                                          </p:spTgt>
                                        </p:tgtEl>
                                        <p:attrNameLst>
                                          <p:attrName>ppt_c</p:attrName>
                                        </p:attrNameLst>
                                      </p:cBhvr>
                                      <p:to>
                                        <a:srgbClr val="777777"/>
                                      </p:to>
                                    </p:animClr>
                                  </p:sub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
                                            <p:bg/>
                                          </p:spTgt>
                                        </p:tgtEl>
                                        <p:attrNameLst>
                                          <p:attrName>style.visibility</p:attrName>
                                        </p:attrNameLst>
                                      </p:cBhvr>
                                      <p:to>
                                        <p:strVal val="visible"/>
                                      </p:to>
                                    </p:set>
                                    <p:animEffect transition="in" filter="fade">
                                      <p:cBhvr>
                                        <p:cTn id="47" dur="500"/>
                                        <p:tgtEl>
                                          <p:spTgt spid="8">
                                            <p:bg/>
                                          </p:spTgt>
                                        </p:tgtEl>
                                      </p:cBhvr>
                                    </p:animEffect>
                                  </p:childTnLst>
                                  <p:subTnLst>
                                    <p:animClr clrSpc="rgb" dir="cw">
                                      <p:cBhvr override="childStyle">
                                        <p:cTn dur="1" fill="hold" display="0" masterRel="nextClick" afterEffect="1"/>
                                        <p:tgtEl>
                                          <p:spTgt spid="8">
                                            <p:bg/>
                                          </p:spTgt>
                                        </p:tgtEl>
                                        <p:attrNameLst>
                                          <p:attrName>ppt_c</p:attrName>
                                        </p:attrNameLst>
                                      </p:cBhvr>
                                      <p:to>
                                        <a:srgbClr val="777777"/>
                                      </p:to>
                                    </p:animClr>
                                  </p:sub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
                                            <p:txEl>
                                              <p:pRg st="0" end="0"/>
                                            </p:txEl>
                                          </p:spTgt>
                                        </p:tgtEl>
                                        <p:attrNameLst>
                                          <p:attrName>style.visibility</p:attrName>
                                        </p:attrNameLst>
                                      </p:cBhvr>
                                      <p:to>
                                        <p:strVal val="visible"/>
                                      </p:to>
                                    </p:set>
                                    <p:animEffect transition="in" filter="fade">
                                      <p:cBhvr>
                                        <p:cTn id="52" dur="500"/>
                                        <p:tgtEl>
                                          <p:spTgt spid="8">
                                            <p:txEl>
                                              <p:pRg st="0" end="0"/>
                                            </p:txEl>
                                          </p:spTgt>
                                        </p:tgtEl>
                                      </p:cBhvr>
                                    </p:animEffect>
                                  </p:childTnLst>
                                  <p:subTnLst>
                                    <p:animClr clrSpc="rgb" dir="cw">
                                      <p:cBhvr override="childStyle">
                                        <p:cTn dur="1" fill="hold" display="0" masterRel="nextClick" afterEffect="1"/>
                                        <p:tgtEl>
                                          <p:spTgt spid="8">
                                            <p:txEl>
                                              <p:pRg st="0" end="0"/>
                                            </p:txEl>
                                          </p:spTgt>
                                        </p:tgtEl>
                                        <p:attrNameLst>
                                          <p:attrName>ppt_c</p:attrName>
                                        </p:attrNameLst>
                                      </p:cBhvr>
                                      <p:to>
                                        <a:srgbClr val="777777"/>
                                      </p:to>
                                    </p:animClr>
                                  </p:sub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8">
                                            <p:txEl>
                                              <p:pRg st="1" end="1"/>
                                            </p:txEl>
                                          </p:spTgt>
                                        </p:tgtEl>
                                        <p:attrNameLst>
                                          <p:attrName>style.visibility</p:attrName>
                                        </p:attrNameLst>
                                      </p:cBhvr>
                                      <p:to>
                                        <p:strVal val="visible"/>
                                      </p:to>
                                    </p:set>
                                    <p:animEffect transition="in" filter="fade">
                                      <p:cBhvr>
                                        <p:cTn id="57" dur="500"/>
                                        <p:tgtEl>
                                          <p:spTgt spid="8">
                                            <p:txEl>
                                              <p:pRg st="1" end="1"/>
                                            </p:txEl>
                                          </p:spTgt>
                                        </p:tgtEl>
                                      </p:cBhvr>
                                    </p:animEffect>
                                  </p:childTnLst>
                                  <p:subTnLst>
                                    <p:animClr clrSpc="rgb" dir="cw">
                                      <p:cBhvr override="childStyle">
                                        <p:cTn dur="1" fill="hold" display="0" masterRel="nextClick" afterEffect="1"/>
                                        <p:tgtEl>
                                          <p:spTgt spid="8">
                                            <p:txEl>
                                              <p:pRg st="1" end="1"/>
                                            </p:txEl>
                                          </p:spTgt>
                                        </p:tgtEl>
                                        <p:attrNameLst>
                                          <p:attrName>ppt_c</p:attrName>
                                        </p:attrNameLst>
                                      </p:cBhvr>
                                      <p:to>
                                        <a:srgbClr val="777777"/>
                                      </p:to>
                                    </p:animClr>
                                  </p:sub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8">
                                            <p:txEl>
                                              <p:pRg st="2" end="2"/>
                                            </p:txEl>
                                          </p:spTgt>
                                        </p:tgtEl>
                                        <p:attrNameLst>
                                          <p:attrName>style.visibility</p:attrName>
                                        </p:attrNameLst>
                                      </p:cBhvr>
                                      <p:to>
                                        <p:strVal val="visible"/>
                                      </p:to>
                                    </p:set>
                                    <p:animEffect transition="in" filter="fade">
                                      <p:cBhvr>
                                        <p:cTn id="62" dur="500"/>
                                        <p:tgtEl>
                                          <p:spTgt spid="8">
                                            <p:txEl>
                                              <p:pRg st="2" end="2"/>
                                            </p:txEl>
                                          </p:spTgt>
                                        </p:tgtEl>
                                      </p:cBhvr>
                                    </p:animEffect>
                                  </p:childTnLst>
                                  <p:subTnLst>
                                    <p:animClr clrSpc="rgb" dir="cw">
                                      <p:cBhvr override="childStyle">
                                        <p:cTn dur="1" fill="hold" display="0" masterRel="nextClick" afterEffect="1"/>
                                        <p:tgtEl>
                                          <p:spTgt spid="8">
                                            <p:txEl>
                                              <p:pRg st="2" end="2"/>
                                            </p:txEl>
                                          </p:spTgt>
                                        </p:tgtEl>
                                        <p:attrNameLst>
                                          <p:attrName>ppt_c</p:attrName>
                                        </p:attrNameLst>
                                      </p:cBhvr>
                                      <p:to>
                                        <a:srgbClr val="777777"/>
                                      </p:to>
                                    </p:animClr>
                                  </p:sub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8">
                                            <p:txEl>
                                              <p:pRg st="3" end="3"/>
                                            </p:txEl>
                                          </p:spTgt>
                                        </p:tgtEl>
                                        <p:attrNameLst>
                                          <p:attrName>style.visibility</p:attrName>
                                        </p:attrNameLst>
                                      </p:cBhvr>
                                      <p:to>
                                        <p:strVal val="visible"/>
                                      </p:to>
                                    </p:set>
                                    <p:animEffect transition="in" filter="fade">
                                      <p:cBhvr>
                                        <p:cTn id="67" dur="500"/>
                                        <p:tgtEl>
                                          <p:spTgt spid="8">
                                            <p:txEl>
                                              <p:pRg st="3" end="3"/>
                                            </p:txEl>
                                          </p:spTgt>
                                        </p:tgtEl>
                                      </p:cBhvr>
                                    </p:animEffect>
                                  </p:childTnLst>
                                  <p:subTnLst>
                                    <p:animClr clrSpc="rgb" dir="cw">
                                      <p:cBhvr override="childStyle">
                                        <p:cTn dur="1" fill="hold" display="0" masterRel="nextClick" afterEffect="1"/>
                                        <p:tgtEl>
                                          <p:spTgt spid="8">
                                            <p:txEl>
                                              <p:pRg st="3" end="3"/>
                                            </p:txEl>
                                          </p:spTgt>
                                        </p:tgtEl>
                                        <p:attrNameLst>
                                          <p:attrName>ppt_c</p:attrName>
                                        </p:attrNameLst>
                                      </p:cBhvr>
                                      <p:to>
                                        <a:srgbClr val="777777"/>
                                      </p:to>
                                    </p:animClr>
                                  </p:sub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8">
                                            <p:txEl>
                                              <p:pRg st="4" end="4"/>
                                            </p:txEl>
                                          </p:spTgt>
                                        </p:tgtEl>
                                        <p:attrNameLst>
                                          <p:attrName>style.visibility</p:attrName>
                                        </p:attrNameLst>
                                      </p:cBhvr>
                                      <p:to>
                                        <p:strVal val="visible"/>
                                      </p:to>
                                    </p:set>
                                    <p:animEffect transition="in" filter="fade">
                                      <p:cBhvr>
                                        <p:cTn id="72" dur="500"/>
                                        <p:tgtEl>
                                          <p:spTgt spid="8">
                                            <p:txEl>
                                              <p:pRg st="4" end="4"/>
                                            </p:txEl>
                                          </p:spTgt>
                                        </p:tgtEl>
                                      </p:cBhvr>
                                    </p:animEffect>
                                  </p:childTnLst>
                                  <p:subTnLst>
                                    <p:animClr clrSpc="rgb" dir="cw">
                                      <p:cBhvr override="childStyle">
                                        <p:cTn dur="1" fill="hold" display="0" masterRel="nextClick" afterEffect="1"/>
                                        <p:tgtEl>
                                          <p:spTgt spid="8">
                                            <p:txEl>
                                              <p:pRg st="4" end="4"/>
                                            </p:txEl>
                                          </p:spTgt>
                                        </p:tgtEl>
                                        <p:attrNameLst>
                                          <p:attrName>ppt_c</p:attrName>
                                        </p:attrNameLst>
                                      </p:cBhvr>
                                      <p:to>
                                        <a:srgbClr val="777777"/>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8" grpId="0" build="p"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
            <a:ext cx="12192000" cy="971550"/>
          </a:xfrm>
        </p:spPr>
        <p:txBody>
          <a:bodyPr>
            <a:noAutofit/>
          </a:bodyPr>
          <a:lstStyle/>
          <a:p>
            <a:pPr lvl="0" algn="ctr" fontAlgn="base">
              <a:spcAft>
                <a:spcPct val="0"/>
              </a:spcAft>
            </a:pPr>
            <a:r>
              <a:rPr lang="fr-FR" altLang="fr-FR" sz="6000" b="1" dirty="0">
                <a:solidFill>
                  <a:schemeClr val="accent5">
                    <a:lumMod val="75000"/>
                  </a:schemeClr>
                </a:solidFill>
              </a:rPr>
              <a:t>La portée des variables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04FD6984-9AF0-413A-9F2D-10B9D4AF689B}"/>
              </a:ext>
            </a:extLst>
          </p:cNvPr>
          <p:cNvSpPr txBox="1"/>
          <p:nvPr/>
        </p:nvSpPr>
        <p:spPr>
          <a:xfrm>
            <a:off x="-2" y="1306148"/>
            <a:ext cx="12106275" cy="738664"/>
          </a:xfrm>
          <a:prstGeom prst="rect">
            <a:avLst/>
          </a:prstGeom>
          <a:noFill/>
        </p:spPr>
        <p:txBody>
          <a:bodyPr wrap="square" rtlCol="0">
            <a:spAutoFit/>
          </a:bodyPr>
          <a:lstStyle/>
          <a:p>
            <a:r>
              <a:rPr lang="fr-FR" sz="1400" dirty="0"/>
              <a:t>En Python, comme dans la plupart des langages, on trouve des règles qui définissent la portée des variables. La portée utilisée dans ce sens c'est « quand et comment les variables sont-elles accessibles ? ». Quand vous définissez une fonction, quelles variables sont utilisables dans son corps ? Uniquement les paramètres ? Est-ce qu'on peut créer dans notre corps de la fonction des variables utilisables en dehors ? Dans nos fonctions, quelles variables sont accessibles ?</a:t>
            </a:r>
          </a:p>
        </p:txBody>
      </p:sp>
      <p:sp>
        <p:nvSpPr>
          <p:cNvPr id="6" name="ZoneTexte 5">
            <a:extLst>
              <a:ext uri="{FF2B5EF4-FFF2-40B4-BE49-F238E27FC236}">
                <a16:creationId xmlns:a16="http://schemas.microsoft.com/office/drawing/2014/main" id="{36A3FD5E-838E-48EA-A7E4-38DD0D4FE541}"/>
              </a:ext>
            </a:extLst>
          </p:cNvPr>
          <p:cNvSpPr txBox="1"/>
          <p:nvPr/>
        </p:nvSpPr>
        <p:spPr>
          <a:xfrm>
            <a:off x="-1" y="2268171"/>
            <a:ext cx="12106275" cy="2677656"/>
          </a:xfrm>
          <a:prstGeom prst="rect">
            <a:avLst/>
          </a:prstGeom>
          <a:solidFill>
            <a:schemeClr val="tx1"/>
          </a:solidFill>
        </p:spPr>
        <p:txBody>
          <a:bodyPr wrap="square" rtlCol="0">
            <a:spAutoFit/>
          </a:bodyPr>
          <a:lstStyle/>
          <a:p>
            <a:r>
              <a:rPr lang="fr-FR" sz="1200" dirty="0">
                <a:solidFill>
                  <a:schemeClr val="bg1"/>
                </a:solidFill>
              </a:rPr>
              <a:t>a = 5</a:t>
            </a:r>
          </a:p>
          <a:p>
            <a:r>
              <a:rPr lang="fr-FR" sz="1200" dirty="0">
                <a:solidFill>
                  <a:schemeClr val="bg1"/>
                </a:solidFill>
              </a:rPr>
              <a:t>def </a:t>
            </a:r>
            <a:r>
              <a:rPr lang="fr-FR" sz="1200" dirty="0" err="1">
                <a:solidFill>
                  <a:schemeClr val="bg1"/>
                </a:solidFill>
              </a:rPr>
              <a:t>print_a</a:t>
            </a:r>
            <a:r>
              <a:rPr lang="fr-FR" sz="1200" dirty="0">
                <a:solidFill>
                  <a:schemeClr val="bg1"/>
                </a:solidFill>
              </a:rPr>
              <a:t>():</a:t>
            </a:r>
          </a:p>
          <a:p>
            <a:r>
              <a:rPr lang="fr-FR" sz="1200" dirty="0">
                <a:solidFill>
                  <a:schemeClr val="bg1"/>
                </a:solidFill>
              </a:rPr>
              <a:t>...     """Fonction chargée d'afficher la variable a.</a:t>
            </a:r>
          </a:p>
          <a:p>
            <a:r>
              <a:rPr lang="fr-FR" sz="1200" dirty="0">
                <a:solidFill>
                  <a:schemeClr val="bg1"/>
                </a:solidFill>
              </a:rPr>
              <a:t>...     Cette variable a n'est pas passée en paramètre de la fonction.</a:t>
            </a:r>
          </a:p>
          <a:p>
            <a:r>
              <a:rPr lang="fr-FR" sz="1200" dirty="0">
                <a:solidFill>
                  <a:schemeClr val="bg1"/>
                </a:solidFill>
              </a:rPr>
              <a:t>...     On suppose qu'elle a été créée en dehors de la fonction, on veut voir</a:t>
            </a:r>
          </a:p>
          <a:p>
            <a:r>
              <a:rPr lang="fr-FR" sz="1200" dirty="0">
                <a:solidFill>
                  <a:schemeClr val="bg1"/>
                </a:solidFill>
              </a:rPr>
              <a:t>...     si elle est accessible depuis le corps de la fonction"""</a:t>
            </a:r>
          </a:p>
          <a:p>
            <a:r>
              <a:rPr lang="fr-FR" sz="1200" dirty="0">
                <a:solidFill>
                  <a:schemeClr val="bg1"/>
                </a:solidFill>
              </a:rPr>
              <a:t>...     </a:t>
            </a:r>
          </a:p>
          <a:p>
            <a:r>
              <a:rPr lang="fr-FR" sz="1200" dirty="0">
                <a:solidFill>
                  <a:schemeClr val="bg1"/>
                </a:solidFill>
              </a:rPr>
              <a:t>...     print("La variable a = {0}.".format(a))</a:t>
            </a:r>
          </a:p>
          <a:p>
            <a:r>
              <a:rPr lang="fr-FR" sz="1200" dirty="0">
                <a:solidFill>
                  <a:schemeClr val="bg1"/>
                </a:solidFill>
              </a:rPr>
              <a:t>... </a:t>
            </a:r>
          </a:p>
          <a:p>
            <a:r>
              <a:rPr lang="fr-FR" sz="1200" dirty="0" err="1">
                <a:solidFill>
                  <a:schemeClr val="bg1"/>
                </a:solidFill>
              </a:rPr>
              <a:t>print_a</a:t>
            </a:r>
            <a:r>
              <a:rPr lang="fr-FR" sz="1200" dirty="0">
                <a:solidFill>
                  <a:schemeClr val="bg1"/>
                </a:solidFill>
              </a:rPr>
              <a:t>()</a:t>
            </a:r>
          </a:p>
          <a:p>
            <a:r>
              <a:rPr lang="fr-FR" sz="1200" dirty="0">
                <a:solidFill>
                  <a:schemeClr val="bg1"/>
                </a:solidFill>
              </a:rPr>
              <a:t>La variable a = 5.</a:t>
            </a:r>
          </a:p>
          <a:p>
            <a:r>
              <a:rPr lang="fr-FR" sz="1200" dirty="0">
                <a:solidFill>
                  <a:schemeClr val="bg1"/>
                </a:solidFill>
              </a:rPr>
              <a:t>a = 8</a:t>
            </a:r>
          </a:p>
          <a:p>
            <a:r>
              <a:rPr lang="fr-FR" sz="1200" dirty="0" err="1">
                <a:solidFill>
                  <a:schemeClr val="bg1"/>
                </a:solidFill>
              </a:rPr>
              <a:t>print_a</a:t>
            </a:r>
            <a:r>
              <a:rPr lang="fr-FR" sz="1200" dirty="0">
                <a:solidFill>
                  <a:schemeClr val="bg1"/>
                </a:solidFill>
              </a:rPr>
              <a:t>()</a:t>
            </a:r>
          </a:p>
          <a:p>
            <a:r>
              <a:rPr lang="fr-FR" sz="1200" dirty="0">
                <a:solidFill>
                  <a:schemeClr val="bg1"/>
                </a:solidFill>
              </a:rPr>
              <a:t>La variable a = 8.</a:t>
            </a:r>
          </a:p>
        </p:txBody>
      </p:sp>
      <p:sp>
        <p:nvSpPr>
          <p:cNvPr id="7" name="ZoneTexte 6">
            <a:extLst>
              <a:ext uri="{FF2B5EF4-FFF2-40B4-BE49-F238E27FC236}">
                <a16:creationId xmlns:a16="http://schemas.microsoft.com/office/drawing/2014/main" id="{7C624CE1-2ED7-4B1B-BD38-DB67162C41A4}"/>
              </a:ext>
            </a:extLst>
          </p:cNvPr>
          <p:cNvSpPr txBox="1"/>
          <p:nvPr/>
        </p:nvSpPr>
        <p:spPr>
          <a:xfrm>
            <a:off x="42862" y="5311201"/>
            <a:ext cx="12106275" cy="954107"/>
          </a:xfrm>
          <a:prstGeom prst="rect">
            <a:avLst/>
          </a:prstGeom>
          <a:noFill/>
        </p:spPr>
        <p:txBody>
          <a:bodyPr wrap="square" rtlCol="0">
            <a:spAutoFit/>
          </a:bodyPr>
          <a:lstStyle/>
          <a:p>
            <a:r>
              <a:rPr lang="fr-FR" sz="1400" dirty="0"/>
              <a:t>Surprise ! Ou peut-être pas…</a:t>
            </a:r>
          </a:p>
          <a:p>
            <a:endParaRPr lang="fr-FR" sz="1400" dirty="0"/>
          </a:p>
          <a:p>
            <a:r>
              <a:rPr lang="fr-FR" sz="1400" dirty="0"/>
              <a:t>La variable a n'est pas passée en paramètre de la fonction </a:t>
            </a:r>
            <a:r>
              <a:rPr lang="fr-FR" sz="1400" dirty="0" err="1"/>
              <a:t>print_a</a:t>
            </a:r>
            <a:r>
              <a:rPr lang="fr-FR" sz="1400" dirty="0"/>
              <a:t>. Et pourtant, Python la trouve, tant qu'elle a été définie avant l'appel de la fonction.</a:t>
            </a:r>
          </a:p>
          <a:p>
            <a:r>
              <a:rPr lang="fr-FR" sz="1400" dirty="0"/>
              <a:t>C'est là qu'interviennent les différents espaces.</a:t>
            </a:r>
          </a:p>
        </p:txBody>
      </p:sp>
    </p:spTree>
    <p:extLst>
      <p:ext uri="{BB962C8B-B14F-4D97-AF65-F5344CB8AC3E}">
        <p14:creationId xmlns:p14="http://schemas.microsoft.com/office/powerpoint/2010/main" val="405137741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
            <a:ext cx="12192000" cy="971550"/>
          </a:xfrm>
        </p:spPr>
        <p:txBody>
          <a:bodyPr>
            <a:noAutofit/>
          </a:bodyPr>
          <a:lstStyle/>
          <a:p>
            <a:pPr lvl="0" algn="ctr" fontAlgn="base">
              <a:spcAft>
                <a:spcPct val="0"/>
              </a:spcAft>
            </a:pPr>
            <a:r>
              <a:rPr lang="fr-FR" altLang="fr-FR" sz="6000" b="1" dirty="0">
                <a:solidFill>
                  <a:schemeClr val="accent5">
                    <a:lumMod val="75000"/>
                  </a:schemeClr>
                </a:solidFill>
              </a:rPr>
              <a:t>L’espace local</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04FD6984-9AF0-413A-9F2D-10B9D4AF689B}"/>
              </a:ext>
            </a:extLst>
          </p:cNvPr>
          <p:cNvSpPr txBox="1"/>
          <p:nvPr/>
        </p:nvSpPr>
        <p:spPr>
          <a:xfrm>
            <a:off x="0" y="1184612"/>
            <a:ext cx="12106275" cy="2031325"/>
          </a:xfrm>
          <a:prstGeom prst="rect">
            <a:avLst/>
          </a:prstGeom>
          <a:noFill/>
        </p:spPr>
        <p:txBody>
          <a:bodyPr wrap="square" rtlCol="0">
            <a:spAutoFit/>
          </a:bodyPr>
          <a:lstStyle/>
          <a:p>
            <a:r>
              <a:rPr lang="fr-FR" sz="1400" b="1" dirty="0"/>
              <a:t>L'espace local</a:t>
            </a:r>
          </a:p>
          <a:p>
            <a:endParaRPr lang="fr-FR" sz="1400" dirty="0"/>
          </a:p>
          <a:p>
            <a:r>
              <a:rPr lang="fr-FR" sz="1400" dirty="0"/>
              <a:t>Dans votre fonction, quand vous faites référence à une variable a, Python vérifie dans l'espace local de la fonction. Cet espace contient les paramètres qui sont passés à la fonction et les variables définies dans son corps. Python apprend ainsi que la variable a n'existe pas dans l'espace local de la fonction. Dans ce cas, il va regarder dans l'espace local dans lequel la fonction a été appelée. Et là, il trouve bien la variable a et peut donc l'afficher.</a:t>
            </a:r>
          </a:p>
          <a:p>
            <a:endParaRPr lang="fr-FR" sz="1400" dirty="0"/>
          </a:p>
          <a:p>
            <a:r>
              <a:rPr lang="fr-FR" sz="1400" dirty="0"/>
              <a:t>D'une façon générale, je vous conseille d'éviter d'appeler des variables qui ne sont pas dans l'espace local, sauf si c'est nécessaire. Ce n'est pas très clair à la lecture ; dans l'absolu, préférez travailler sur des variables globales, cela reste plus propre (nous verrons cela plus bas). Pour l'instant, on ne s'intéresse qu'aux mécanismes, on cherche juste à savoir quelles variables sont accessibles depuis le corps d'une fonction et de quelle façon.</a:t>
            </a:r>
          </a:p>
        </p:txBody>
      </p:sp>
      <p:sp>
        <p:nvSpPr>
          <p:cNvPr id="6" name="ZoneTexte 5">
            <a:extLst>
              <a:ext uri="{FF2B5EF4-FFF2-40B4-BE49-F238E27FC236}">
                <a16:creationId xmlns:a16="http://schemas.microsoft.com/office/drawing/2014/main" id="{36A3FD5E-838E-48EA-A7E4-38DD0D4FE541}"/>
              </a:ext>
            </a:extLst>
          </p:cNvPr>
          <p:cNvSpPr txBox="1"/>
          <p:nvPr/>
        </p:nvSpPr>
        <p:spPr>
          <a:xfrm>
            <a:off x="85725" y="3428999"/>
            <a:ext cx="12106275" cy="2677656"/>
          </a:xfrm>
          <a:prstGeom prst="rect">
            <a:avLst/>
          </a:prstGeom>
          <a:solidFill>
            <a:schemeClr val="tx1"/>
          </a:solidFill>
        </p:spPr>
        <p:txBody>
          <a:bodyPr wrap="square" rtlCol="0">
            <a:spAutoFit/>
          </a:bodyPr>
          <a:lstStyle/>
          <a:p>
            <a:r>
              <a:rPr lang="fr-FR" sz="1200" dirty="0">
                <a:solidFill>
                  <a:schemeClr val="bg1"/>
                </a:solidFill>
              </a:rPr>
              <a:t>a = 5</a:t>
            </a:r>
          </a:p>
          <a:p>
            <a:r>
              <a:rPr lang="fr-FR" sz="1200" dirty="0">
                <a:solidFill>
                  <a:schemeClr val="bg1"/>
                </a:solidFill>
              </a:rPr>
              <a:t>def </a:t>
            </a:r>
            <a:r>
              <a:rPr lang="fr-FR" sz="1200" dirty="0" err="1">
                <a:solidFill>
                  <a:schemeClr val="bg1"/>
                </a:solidFill>
              </a:rPr>
              <a:t>print_a</a:t>
            </a:r>
            <a:r>
              <a:rPr lang="fr-FR" sz="1200" dirty="0">
                <a:solidFill>
                  <a:schemeClr val="bg1"/>
                </a:solidFill>
              </a:rPr>
              <a:t>():</a:t>
            </a:r>
          </a:p>
          <a:p>
            <a:r>
              <a:rPr lang="fr-FR" sz="1200" dirty="0">
                <a:solidFill>
                  <a:schemeClr val="bg1"/>
                </a:solidFill>
              </a:rPr>
              <a:t>...     """Fonction chargée d'afficher la variable a.</a:t>
            </a:r>
          </a:p>
          <a:p>
            <a:r>
              <a:rPr lang="fr-FR" sz="1200" dirty="0">
                <a:solidFill>
                  <a:schemeClr val="bg1"/>
                </a:solidFill>
              </a:rPr>
              <a:t>...     Cette variable a n'est pas passée en paramètre de la fonction.</a:t>
            </a:r>
          </a:p>
          <a:p>
            <a:r>
              <a:rPr lang="fr-FR" sz="1200" dirty="0">
                <a:solidFill>
                  <a:schemeClr val="bg1"/>
                </a:solidFill>
              </a:rPr>
              <a:t>...     On suppose qu'elle a été créée en dehors de la fonction, on veut voir</a:t>
            </a:r>
          </a:p>
          <a:p>
            <a:r>
              <a:rPr lang="fr-FR" sz="1200" dirty="0">
                <a:solidFill>
                  <a:schemeClr val="bg1"/>
                </a:solidFill>
              </a:rPr>
              <a:t>...     si elle est accessible depuis le corps de la fonction"""</a:t>
            </a:r>
          </a:p>
          <a:p>
            <a:r>
              <a:rPr lang="fr-FR" sz="1200" dirty="0">
                <a:solidFill>
                  <a:schemeClr val="bg1"/>
                </a:solidFill>
              </a:rPr>
              <a:t>...     </a:t>
            </a:r>
          </a:p>
          <a:p>
            <a:r>
              <a:rPr lang="fr-FR" sz="1200" dirty="0">
                <a:solidFill>
                  <a:schemeClr val="bg1"/>
                </a:solidFill>
              </a:rPr>
              <a:t>...     print("La variable a = {0}.".format(a))</a:t>
            </a:r>
          </a:p>
          <a:p>
            <a:r>
              <a:rPr lang="fr-FR" sz="1200" dirty="0">
                <a:solidFill>
                  <a:schemeClr val="bg1"/>
                </a:solidFill>
              </a:rPr>
              <a:t>... </a:t>
            </a:r>
          </a:p>
          <a:p>
            <a:r>
              <a:rPr lang="fr-FR" sz="1200" dirty="0" err="1">
                <a:solidFill>
                  <a:schemeClr val="bg1"/>
                </a:solidFill>
              </a:rPr>
              <a:t>print_a</a:t>
            </a:r>
            <a:r>
              <a:rPr lang="fr-FR" sz="1200" dirty="0">
                <a:solidFill>
                  <a:schemeClr val="bg1"/>
                </a:solidFill>
              </a:rPr>
              <a:t>()</a:t>
            </a:r>
          </a:p>
          <a:p>
            <a:r>
              <a:rPr lang="fr-FR" sz="1200" dirty="0">
                <a:solidFill>
                  <a:schemeClr val="bg1"/>
                </a:solidFill>
              </a:rPr>
              <a:t>La variable a = 5.</a:t>
            </a:r>
          </a:p>
          <a:p>
            <a:r>
              <a:rPr lang="fr-FR" sz="1200" dirty="0">
                <a:solidFill>
                  <a:schemeClr val="bg1"/>
                </a:solidFill>
              </a:rPr>
              <a:t>a = 8</a:t>
            </a:r>
          </a:p>
          <a:p>
            <a:r>
              <a:rPr lang="fr-FR" sz="1200" dirty="0" err="1">
                <a:solidFill>
                  <a:schemeClr val="bg1"/>
                </a:solidFill>
              </a:rPr>
              <a:t>print_a</a:t>
            </a:r>
            <a:r>
              <a:rPr lang="fr-FR" sz="1200" dirty="0">
                <a:solidFill>
                  <a:schemeClr val="bg1"/>
                </a:solidFill>
              </a:rPr>
              <a:t>()</a:t>
            </a:r>
          </a:p>
          <a:p>
            <a:r>
              <a:rPr lang="fr-FR" sz="1200" dirty="0">
                <a:solidFill>
                  <a:schemeClr val="bg1"/>
                </a:solidFill>
              </a:rPr>
              <a:t>La variable a = 8.</a:t>
            </a:r>
          </a:p>
        </p:txBody>
      </p:sp>
    </p:spTree>
    <p:extLst>
      <p:ext uri="{BB962C8B-B14F-4D97-AF65-F5344CB8AC3E}">
        <p14:creationId xmlns:p14="http://schemas.microsoft.com/office/powerpoint/2010/main" val="29397068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Qu'advient-il des variables définies dans un corps de fonction ?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36A3FD5E-838E-48EA-A7E4-38DD0D4FE541}"/>
              </a:ext>
            </a:extLst>
          </p:cNvPr>
          <p:cNvSpPr txBox="1"/>
          <p:nvPr/>
        </p:nvSpPr>
        <p:spPr>
          <a:xfrm>
            <a:off x="42861" y="2676527"/>
            <a:ext cx="12106275" cy="2123658"/>
          </a:xfrm>
          <a:prstGeom prst="rect">
            <a:avLst/>
          </a:prstGeom>
          <a:solidFill>
            <a:schemeClr val="tx1"/>
          </a:solidFill>
        </p:spPr>
        <p:txBody>
          <a:bodyPr wrap="square" rtlCol="0">
            <a:spAutoFit/>
          </a:bodyPr>
          <a:lstStyle/>
          <a:p>
            <a:r>
              <a:rPr lang="fr-FR" sz="1200" dirty="0">
                <a:solidFill>
                  <a:schemeClr val="bg1"/>
                </a:solidFill>
              </a:rPr>
              <a:t>def </a:t>
            </a:r>
            <a:r>
              <a:rPr lang="fr-FR" sz="1200" dirty="0" err="1">
                <a:solidFill>
                  <a:schemeClr val="bg1"/>
                </a:solidFill>
              </a:rPr>
              <a:t>set_var</a:t>
            </a:r>
            <a:r>
              <a:rPr lang="fr-FR" sz="1200" dirty="0">
                <a:solidFill>
                  <a:schemeClr val="bg1"/>
                </a:solidFill>
              </a:rPr>
              <a:t>(</a:t>
            </a:r>
            <a:r>
              <a:rPr lang="fr-FR" sz="1200" dirty="0" err="1">
                <a:solidFill>
                  <a:schemeClr val="bg1"/>
                </a:solidFill>
              </a:rPr>
              <a:t>nouvelle_valeur</a:t>
            </a:r>
            <a:r>
              <a:rPr lang="fr-FR" sz="1200" dirty="0">
                <a:solidFill>
                  <a:schemeClr val="bg1"/>
                </a:solidFill>
              </a:rPr>
              <a:t>):</a:t>
            </a:r>
          </a:p>
          <a:p>
            <a:r>
              <a:rPr lang="fr-FR" sz="1200" dirty="0">
                <a:solidFill>
                  <a:schemeClr val="bg1"/>
                </a:solidFill>
              </a:rPr>
              <a:t>    """Fonction nous permettant de tester la portée des variables</a:t>
            </a:r>
          </a:p>
          <a:p>
            <a:r>
              <a:rPr lang="fr-FR" sz="1200" dirty="0">
                <a:solidFill>
                  <a:schemeClr val="bg1"/>
                </a:solidFill>
              </a:rPr>
              <a:t>    définies dans notre corps de fonction"""</a:t>
            </a:r>
          </a:p>
          <a:p>
            <a:r>
              <a:rPr lang="fr-FR" sz="1200" dirty="0">
                <a:solidFill>
                  <a:schemeClr val="bg1"/>
                </a:solidFill>
              </a:rPr>
              <a:t>    </a:t>
            </a:r>
          </a:p>
          <a:p>
            <a:r>
              <a:rPr lang="fr-FR" sz="1200" dirty="0">
                <a:solidFill>
                  <a:schemeClr val="bg1"/>
                </a:solidFill>
              </a:rPr>
              <a:t>    # On essaye d'afficher la variable var, si elle existe</a:t>
            </a:r>
          </a:p>
          <a:p>
            <a:r>
              <a:rPr lang="fr-FR" sz="1200" dirty="0">
                <a:solidFill>
                  <a:schemeClr val="bg1"/>
                </a:solidFill>
              </a:rPr>
              <a:t>    </a:t>
            </a:r>
            <a:r>
              <a:rPr lang="fr-FR" sz="1200" dirty="0" err="1">
                <a:solidFill>
                  <a:schemeClr val="bg1"/>
                </a:solidFill>
              </a:rPr>
              <a:t>try</a:t>
            </a:r>
            <a:r>
              <a:rPr lang="fr-FR" sz="1200" dirty="0">
                <a:solidFill>
                  <a:schemeClr val="bg1"/>
                </a:solidFill>
              </a:rPr>
              <a:t>:</a:t>
            </a:r>
          </a:p>
          <a:p>
            <a:r>
              <a:rPr lang="fr-FR" sz="1200" dirty="0">
                <a:solidFill>
                  <a:schemeClr val="bg1"/>
                </a:solidFill>
              </a:rPr>
              <a:t>        print("Avant l'affectation, notre variable var vaut {0}.".format(var))</a:t>
            </a:r>
          </a:p>
          <a:p>
            <a:r>
              <a:rPr lang="fr-FR" sz="1200" dirty="0">
                <a:solidFill>
                  <a:schemeClr val="bg1"/>
                </a:solidFill>
              </a:rPr>
              <a:t>    except </a:t>
            </a:r>
            <a:r>
              <a:rPr lang="fr-FR" sz="1200" dirty="0" err="1">
                <a:solidFill>
                  <a:schemeClr val="bg1"/>
                </a:solidFill>
              </a:rPr>
              <a:t>NameError</a:t>
            </a:r>
            <a:r>
              <a:rPr lang="fr-FR" sz="1200" dirty="0">
                <a:solidFill>
                  <a:schemeClr val="bg1"/>
                </a:solidFill>
              </a:rPr>
              <a:t>:</a:t>
            </a:r>
          </a:p>
          <a:p>
            <a:r>
              <a:rPr lang="fr-FR" sz="1200" dirty="0">
                <a:solidFill>
                  <a:schemeClr val="bg1"/>
                </a:solidFill>
              </a:rPr>
              <a:t>        print("La variable var n'existe pas encore.")</a:t>
            </a:r>
          </a:p>
          <a:p>
            <a:r>
              <a:rPr lang="fr-FR" sz="1200" dirty="0">
                <a:solidFill>
                  <a:schemeClr val="bg1"/>
                </a:solidFill>
              </a:rPr>
              <a:t>    var = </a:t>
            </a:r>
            <a:r>
              <a:rPr lang="fr-FR" sz="1200" dirty="0" err="1">
                <a:solidFill>
                  <a:schemeClr val="bg1"/>
                </a:solidFill>
              </a:rPr>
              <a:t>nouvelle_valeur</a:t>
            </a:r>
            <a:endParaRPr lang="fr-FR" sz="1200" dirty="0">
              <a:solidFill>
                <a:schemeClr val="bg1"/>
              </a:solidFill>
            </a:endParaRPr>
          </a:p>
          <a:p>
            <a:r>
              <a:rPr lang="fr-FR" sz="1200" dirty="0">
                <a:solidFill>
                  <a:schemeClr val="bg1"/>
                </a:solidFill>
              </a:rPr>
              <a:t>    print("Après l'affectation, notre variable var vaut {0}.".format(var))</a:t>
            </a:r>
          </a:p>
        </p:txBody>
      </p:sp>
    </p:spTree>
    <p:extLst>
      <p:ext uri="{BB962C8B-B14F-4D97-AF65-F5344CB8AC3E}">
        <p14:creationId xmlns:p14="http://schemas.microsoft.com/office/powerpoint/2010/main" val="188833135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Qu'advient-il des variables définies dans un corps de fonction ?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8572" y="3312020"/>
            <a:ext cx="11882441" cy="3046988"/>
          </a:xfrm>
          <a:prstGeom prst="rect">
            <a:avLst/>
          </a:prstGeom>
          <a:noFill/>
        </p:spPr>
        <p:txBody>
          <a:bodyPr wrap="square" rtlCol="0">
            <a:spAutoFit/>
          </a:bodyPr>
          <a:lstStyle/>
          <a:p>
            <a:r>
              <a:rPr lang="fr-FR" sz="1200" dirty="0"/>
              <a:t>quelques explications s'imposent :</a:t>
            </a:r>
          </a:p>
          <a:p>
            <a:r>
              <a:rPr lang="fr-FR" sz="1200" dirty="0"/>
              <a:t>Lors de notre appel à set_var, notre variable var n'a pu être trouvée par Python : c'est normal, nous ne l'avons pas encore définie, ni dans notre corps de fonction, ni dans le corps de notre programme. Python affecte la valeur5à la variable var, l'affiche et s'arrête.</a:t>
            </a:r>
          </a:p>
          <a:p>
            <a:endParaRPr lang="fr-FR" sz="1200" dirty="0"/>
          </a:p>
          <a:p>
            <a:r>
              <a:rPr lang="fr-FR" sz="1200" dirty="0"/>
              <a:t>    Au sortir de la fonction, on essaye d'afficher la variable var… mais Python ne la trouve pas ! En effet : elle a été définie dans le corps de la fonction (donc dans son espace local) et, à la fin de l'exécution de la fonction, l'espace est détruit… donc la variable var, définie dans le corps de la fonction, n'existe que dans ce corps et est détruite ensuite.</a:t>
            </a:r>
          </a:p>
          <a:p>
            <a:endParaRPr lang="fr-FR" sz="1200" dirty="0"/>
          </a:p>
          <a:p>
            <a:r>
              <a:rPr lang="fr-FR" sz="1200" b="1" dirty="0"/>
              <a:t>Python a une règle d'accès spécifique aux variables extérieures à l'espace local : on peut les lire, mais pas les modifier. </a:t>
            </a:r>
            <a:r>
              <a:rPr lang="fr-FR" sz="1200" dirty="0"/>
              <a:t>C'est pourquoi, dans notre fonction </a:t>
            </a:r>
            <a:r>
              <a:rPr lang="fr-FR" sz="1200" dirty="0" err="1"/>
              <a:t>print_a</a:t>
            </a:r>
            <a:r>
              <a:rPr lang="fr-FR" sz="1200" dirty="0"/>
              <a:t>, on arrivait à afficher une variable qui n'était pas comprise dans l'espace local de la fonction. En revanche, on ne peut modifier la valeur d'une variable extérieure à l'espace local, par affectation du moins. Si dans votre corps de fonction vous faites var = nouvelle_valeur, vous n'allez en aucun cas modifier une variable extérieure au corps.</a:t>
            </a:r>
          </a:p>
          <a:p>
            <a:endParaRPr lang="fr-FR" sz="1200" dirty="0"/>
          </a:p>
          <a:p>
            <a:r>
              <a:rPr lang="fr-FR" sz="1200" dirty="0"/>
              <a:t>En fait, quand Python trouve une instruction d'affectation, comme par exemple var = nouvelle_valeur, il va changer la valeur de la variable dans l'espace local de la fonction. Et rappelez-vous que cet espace local est détruit après l'appel à la fonction.</a:t>
            </a:r>
          </a:p>
          <a:p>
            <a:endParaRPr lang="fr-FR" sz="1200" dirty="0"/>
          </a:p>
          <a:p>
            <a:r>
              <a:rPr lang="fr-FR" sz="1200" dirty="0"/>
              <a:t>Pour résumer, et c'est ce qu'il faut retenir, une fonction ne peut modifier, par affectation, la valeur d'une variable extérieure à son espace local.</a:t>
            </a:r>
          </a:p>
          <a:p>
            <a:endParaRPr lang="fr-FR" sz="1200" dirty="0"/>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1927025"/>
            <a:ext cx="11896729" cy="1384995"/>
          </a:xfrm>
          <a:prstGeom prst="rect">
            <a:avLst/>
          </a:prstGeom>
          <a:solidFill>
            <a:schemeClr val="tx1"/>
          </a:solidFill>
        </p:spPr>
        <p:txBody>
          <a:bodyPr wrap="square" rtlCol="0">
            <a:spAutoFit/>
          </a:bodyPr>
          <a:lstStyle/>
          <a:p>
            <a:r>
              <a:rPr lang="fr-FR" sz="1200" dirty="0">
                <a:solidFill>
                  <a:schemeClr val="bg1"/>
                </a:solidFill>
              </a:rPr>
              <a:t>set_var(5)</a:t>
            </a:r>
          </a:p>
          <a:p>
            <a:r>
              <a:rPr lang="fr-FR" sz="1200" dirty="0">
                <a:solidFill>
                  <a:schemeClr val="bg1"/>
                </a:solidFill>
              </a:rPr>
              <a:t>La variable var n'existe pas encore.</a:t>
            </a:r>
          </a:p>
          <a:p>
            <a:r>
              <a:rPr lang="fr-FR" sz="1200" dirty="0">
                <a:solidFill>
                  <a:schemeClr val="bg1"/>
                </a:solidFill>
              </a:rPr>
              <a:t>Après l'affectation, notre variable var vaut 5.</a:t>
            </a:r>
          </a:p>
          <a:p>
            <a:r>
              <a:rPr lang="fr-FR" sz="1200" dirty="0">
                <a:solidFill>
                  <a:schemeClr val="bg1"/>
                </a:solidFill>
              </a:rPr>
              <a:t>var</a:t>
            </a:r>
          </a:p>
          <a:p>
            <a:r>
              <a:rPr lang="fr-FR" sz="1200" dirty="0">
                <a:solidFill>
                  <a:schemeClr val="bg1"/>
                </a:solidFill>
              </a:rPr>
              <a:t>Traceback (most recent call last):</a:t>
            </a:r>
          </a:p>
          <a:p>
            <a:r>
              <a:rPr lang="fr-FR" sz="1200" dirty="0">
                <a:solidFill>
                  <a:schemeClr val="bg1"/>
                </a:solidFill>
              </a:rPr>
              <a:t>  File "&lt;stdin&gt;", line 1, in &lt;module&gt;</a:t>
            </a:r>
          </a:p>
          <a:p>
            <a:r>
              <a:rPr lang="fr-FR" sz="1200" dirty="0" err="1">
                <a:solidFill>
                  <a:schemeClr val="bg1"/>
                </a:solidFill>
              </a:rPr>
              <a:t>NameError</a:t>
            </a:r>
            <a:r>
              <a:rPr lang="fr-FR" sz="1200" dirty="0">
                <a:solidFill>
                  <a:schemeClr val="bg1"/>
                </a:solidFill>
              </a:rPr>
              <a:t>: </a:t>
            </a:r>
            <a:r>
              <a:rPr lang="fr-FR" sz="1200" dirty="0" err="1">
                <a:solidFill>
                  <a:schemeClr val="bg1"/>
                </a:solidFill>
              </a:rPr>
              <a:t>name</a:t>
            </a:r>
            <a:r>
              <a:rPr lang="fr-FR" sz="1200" dirty="0">
                <a:solidFill>
                  <a:schemeClr val="bg1"/>
                </a:solidFill>
              </a:rPr>
              <a:t> 'var' is not </a:t>
            </a:r>
            <a:r>
              <a:rPr lang="fr-FR" sz="1200" dirty="0" err="1">
                <a:solidFill>
                  <a:schemeClr val="bg1"/>
                </a:solidFill>
              </a:rPr>
              <a:t>defined</a:t>
            </a:r>
            <a:endParaRPr lang="fr-FR" sz="1200" dirty="0">
              <a:solidFill>
                <a:schemeClr val="bg1"/>
              </a:solidFill>
            </a:endParaRPr>
          </a:p>
        </p:txBody>
      </p:sp>
    </p:spTree>
    <p:extLst>
      <p:ext uri="{BB962C8B-B14F-4D97-AF65-F5344CB8AC3E}">
        <p14:creationId xmlns:p14="http://schemas.microsoft.com/office/powerpoint/2010/main" val="94594778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Une fonction modifiant des objets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8572" y="1683694"/>
            <a:ext cx="11882441" cy="276999"/>
          </a:xfrm>
          <a:prstGeom prst="rect">
            <a:avLst/>
          </a:prstGeom>
          <a:noFill/>
        </p:spPr>
        <p:txBody>
          <a:bodyPr wrap="square" rtlCol="0">
            <a:spAutoFit/>
          </a:bodyPr>
          <a:lstStyle/>
          <a:p>
            <a:r>
              <a:rPr lang="fr-FR" sz="1200" dirty="0"/>
              <a:t>On ne peut affecter une nouvelle valeur à un paramètre dans le corps de la fonction. En revanche, on pourrait essayer d'appeler une méthode de l'objet qui le modifie… Voyons cela :</a:t>
            </a:r>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2105622"/>
            <a:ext cx="11896729" cy="1569660"/>
          </a:xfrm>
          <a:prstGeom prst="rect">
            <a:avLst/>
          </a:prstGeom>
          <a:solidFill>
            <a:schemeClr val="tx1"/>
          </a:solidFill>
        </p:spPr>
        <p:txBody>
          <a:bodyPr wrap="square" rtlCol="0">
            <a:spAutoFit/>
          </a:bodyPr>
          <a:lstStyle/>
          <a:p>
            <a:r>
              <a:rPr lang="fr-FR" sz="1200" dirty="0">
                <a:solidFill>
                  <a:schemeClr val="bg1"/>
                </a:solidFill>
              </a:rPr>
              <a:t>def ajouter(liste, valeur_a_ajouter):</a:t>
            </a:r>
          </a:p>
          <a:p>
            <a:r>
              <a:rPr lang="fr-FR" sz="1200" dirty="0">
                <a:solidFill>
                  <a:schemeClr val="bg1"/>
                </a:solidFill>
              </a:rPr>
              <a:t>...     """Cette fonction insère à la fin de la liste la valeur que l'on veut ajouter"""</a:t>
            </a:r>
          </a:p>
          <a:p>
            <a:r>
              <a:rPr lang="fr-FR" sz="1200" dirty="0">
                <a:solidFill>
                  <a:schemeClr val="bg1"/>
                </a:solidFill>
              </a:rPr>
              <a:t>...     liste.append(valeur_a_ajouter)</a:t>
            </a:r>
          </a:p>
          <a:p>
            <a:r>
              <a:rPr lang="fr-FR" sz="1200" dirty="0">
                <a:solidFill>
                  <a:schemeClr val="bg1"/>
                </a:solidFill>
              </a:rPr>
              <a:t>... </a:t>
            </a:r>
          </a:p>
          <a:p>
            <a:r>
              <a:rPr lang="fr-FR" sz="1200" dirty="0">
                <a:solidFill>
                  <a:schemeClr val="bg1"/>
                </a:solidFill>
              </a:rPr>
              <a:t>ma_liste=['a', 'e', 'i']</a:t>
            </a:r>
          </a:p>
          <a:p>
            <a:r>
              <a:rPr lang="fr-FR" sz="1200" dirty="0">
                <a:solidFill>
                  <a:schemeClr val="bg1"/>
                </a:solidFill>
              </a:rPr>
              <a:t>ajouter(ma_liste, 'o')</a:t>
            </a:r>
          </a:p>
          <a:p>
            <a:r>
              <a:rPr lang="fr-FR" sz="1200" dirty="0">
                <a:solidFill>
                  <a:schemeClr val="bg1"/>
                </a:solidFill>
              </a:rPr>
              <a:t>ma_liste</a:t>
            </a:r>
          </a:p>
          <a:p>
            <a:r>
              <a:rPr lang="fr-FR" sz="1200" dirty="0">
                <a:solidFill>
                  <a:schemeClr val="bg1"/>
                </a:solidFill>
              </a:rPr>
              <a:t>['a', 'e', 'i', 'o']</a:t>
            </a:r>
          </a:p>
        </p:txBody>
      </p:sp>
      <p:sp>
        <p:nvSpPr>
          <p:cNvPr id="7" name="ZoneTexte 6">
            <a:extLst>
              <a:ext uri="{FF2B5EF4-FFF2-40B4-BE49-F238E27FC236}">
                <a16:creationId xmlns:a16="http://schemas.microsoft.com/office/drawing/2014/main" id="{56556D1B-A3D1-4FC4-953F-8EC4CEE71F5C}"/>
              </a:ext>
            </a:extLst>
          </p:cNvPr>
          <p:cNvSpPr txBox="1"/>
          <p:nvPr/>
        </p:nvSpPr>
        <p:spPr>
          <a:xfrm>
            <a:off x="-1" y="3820212"/>
            <a:ext cx="11882441" cy="1938992"/>
          </a:xfrm>
          <a:prstGeom prst="rect">
            <a:avLst/>
          </a:prstGeom>
          <a:noFill/>
        </p:spPr>
        <p:txBody>
          <a:bodyPr wrap="square" rtlCol="0">
            <a:spAutoFit/>
          </a:bodyPr>
          <a:lstStyle/>
          <a:p>
            <a:r>
              <a:rPr lang="fr-FR" sz="1200" dirty="0"/>
              <a:t>Cela marche ! On passe en paramètres notre objet de type list avec la valeur à ajouter. Et la fonction appelle la méthode </a:t>
            </a:r>
            <a:r>
              <a:rPr lang="fr-FR" sz="1200" dirty="0" err="1"/>
              <a:t>appendde</a:t>
            </a:r>
            <a:r>
              <a:rPr lang="fr-FR" sz="1200" dirty="0"/>
              <a:t> l'objet. Cette fois, au sortir de la fonction, notre objet a bel et bien été modifié.</a:t>
            </a:r>
          </a:p>
          <a:p>
            <a:endParaRPr lang="fr-FR" sz="1200" dirty="0"/>
          </a:p>
          <a:p>
            <a:r>
              <a:rPr lang="fr-FR" sz="1200" dirty="0"/>
              <a:t>Je vois pas pourquoi. Tu as dit qu'une fonction ne pouvait pas affecter de nouvelles valeurs aux paramètres ?</a:t>
            </a:r>
          </a:p>
          <a:p>
            <a:endParaRPr lang="fr-FR" sz="1200" dirty="0"/>
          </a:p>
          <a:p>
            <a:r>
              <a:rPr lang="fr-FR" sz="1200" dirty="0"/>
              <a:t>Absolument. Mais c'est cela la petite subtilité dans l'histoire : on ne change pas du tout la valeur du paramètre, on appelle juste une méthode de l'objet. Et cela change tout. Si vous vous embrouillez, retenez que, dans le corps de fonction, si vous faites parametre = nouvelle_valeur, le paramètre ne sera modifié que dans le corps de la fonction. Alors que si vous faites parametre.methode_pour_modifier(…), l'objet derrière le paramètre sera bel et bien modifié.</a:t>
            </a:r>
          </a:p>
          <a:p>
            <a:endParaRPr lang="fr-FR" sz="1200" dirty="0"/>
          </a:p>
          <a:p>
            <a:r>
              <a:rPr lang="fr-FR" sz="1200" dirty="0"/>
              <a:t>On peut aussi modifier les attributs d'un objet, par exemple changer une case de la liste ou d'un dictionnaire : ces changements aussi seront effectifs au-delà de l'appel de la fonction.</a:t>
            </a:r>
          </a:p>
        </p:txBody>
      </p:sp>
    </p:spTree>
    <p:extLst>
      <p:ext uri="{BB962C8B-B14F-4D97-AF65-F5344CB8AC3E}">
        <p14:creationId xmlns:p14="http://schemas.microsoft.com/office/powerpoint/2010/main" val="145851682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Et les références, dans tout cela ?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 y="1285876"/>
            <a:ext cx="11882441" cy="1384995"/>
          </a:xfrm>
          <a:prstGeom prst="rect">
            <a:avLst/>
          </a:prstGeom>
          <a:noFill/>
        </p:spPr>
        <p:txBody>
          <a:bodyPr wrap="square" rtlCol="0">
            <a:spAutoFit/>
          </a:bodyPr>
          <a:lstStyle/>
          <a:p>
            <a:r>
              <a:rPr lang="fr-FR" sz="1200" dirty="0"/>
              <a:t>Je vais schématiser volontairement : les variables que nous utilisons depuis le début de ce cours cachent en fait des références vers des objets.</a:t>
            </a:r>
          </a:p>
          <a:p>
            <a:r>
              <a:rPr lang="fr-FR" sz="1200" dirty="0"/>
              <a:t>Concrètement, j'ai présenté les variables comme ceci : un nom identifiant pointant vers une valeur. Par exemple, notre variable </a:t>
            </a:r>
            <a:r>
              <a:rPr lang="fr-FR" sz="1200" dirty="0" err="1"/>
              <a:t>nomméeapossède</a:t>
            </a:r>
            <a:r>
              <a:rPr lang="fr-FR" sz="1200" dirty="0"/>
              <a:t> une valeur (disons 0).</a:t>
            </a:r>
          </a:p>
          <a:p>
            <a:r>
              <a:rPr lang="fr-FR" sz="1200" dirty="0"/>
              <a:t>En fait, une variable est un nom identifiant, pointant vers une référence d'un objet. La référence, c'est un peu sa position en mémoire. Cela reste plus haut niveau que les pointeurs en C par exemple, ce n'est pas vraiment la mémoire de votre ordinateur. Et on ne manipule pas ces références directement.</a:t>
            </a:r>
          </a:p>
          <a:p>
            <a:r>
              <a:rPr lang="fr-FR" sz="1200" dirty="0"/>
              <a:t>Cela signifie que deux variables peuvent pointer sur le même objet.</a:t>
            </a:r>
          </a:p>
          <a:p>
            <a:r>
              <a:rPr lang="fr-FR" sz="1200" dirty="0"/>
              <a:t>Bah… bien sûr, rien n'empêche de faire deux variables avec la même valeur.</a:t>
            </a:r>
          </a:p>
          <a:p>
            <a:r>
              <a:rPr lang="fr-FR" sz="1200" dirty="0"/>
              <a:t>Non </a:t>
            </a:r>
            <a:r>
              <a:rPr lang="fr-FR" sz="1200" dirty="0" err="1"/>
              <a:t>non</a:t>
            </a:r>
            <a:r>
              <a:rPr lang="fr-FR" sz="1200" dirty="0"/>
              <a:t>, je ne parle pas de valeurs ici mais d'objets. Voyons un exemple, vous allez comprendre :</a:t>
            </a:r>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2738438"/>
            <a:ext cx="11896729" cy="1384995"/>
          </a:xfrm>
          <a:prstGeom prst="rect">
            <a:avLst/>
          </a:prstGeom>
          <a:solidFill>
            <a:schemeClr val="tx1"/>
          </a:solidFill>
        </p:spPr>
        <p:txBody>
          <a:bodyPr wrap="square" rtlCol="0">
            <a:spAutoFit/>
          </a:bodyPr>
          <a:lstStyle/>
          <a:p>
            <a:r>
              <a:rPr lang="it-IT" sz="1200" dirty="0">
                <a:solidFill>
                  <a:schemeClr val="bg1"/>
                </a:solidFill>
              </a:rPr>
              <a:t>ma_liste1 = [1, 2, 3]</a:t>
            </a:r>
          </a:p>
          <a:p>
            <a:r>
              <a:rPr lang="it-IT" sz="1200" dirty="0">
                <a:solidFill>
                  <a:schemeClr val="bg1"/>
                </a:solidFill>
              </a:rPr>
              <a:t>ma_liste2 = ma_liste1</a:t>
            </a:r>
          </a:p>
          <a:p>
            <a:r>
              <a:rPr lang="it-IT" sz="1200" dirty="0">
                <a:solidFill>
                  <a:schemeClr val="bg1"/>
                </a:solidFill>
              </a:rPr>
              <a:t>ma_liste2.append(4)</a:t>
            </a:r>
          </a:p>
          <a:p>
            <a:r>
              <a:rPr lang="it-IT" sz="1200" dirty="0">
                <a:solidFill>
                  <a:schemeClr val="bg1"/>
                </a:solidFill>
              </a:rPr>
              <a:t>print(ma_liste2)</a:t>
            </a:r>
          </a:p>
          <a:p>
            <a:r>
              <a:rPr lang="it-IT" sz="1200" dirty="0">
                <a:solidFill>
                  <a:schemeClr val="bg1"/>
                </a:solidFill>
              </a:rPr>
              <a:t>[1, 2, 3, 4]</a:t>
            </a:r>
          </a:p>
          <a:p>
            <a:r>
              <a:rPr lang="it-IT" sz="1200" dirty="0">
                <a:solidFill>
                  <a:schemeClr val="bg1"/>
                </a:solidFill>
              </a:rPr>
              <a:t>print(ma_liste1)</a:t>
            </a:r>
          </a:p>
          <a:p>
            <a:r>
              <a:rPr lang="it-IT" sz="1200" dirty="0">
                <a:solidFill>
                  <a:schemeClr val="bg1"/>
                </a:solidFill>
              </a:rPr>
              <a:t>[1, 2, 3, 4]</a:t>
            </a:r>
          </a:p>
        </p:txBody>
      </p:sp>
      <p:sp>
        <p:nvSpPr>
          <p:cNvPr id="10" name="ZoneTexte 9">
            <a:extLst>
              <a:ext uri="{FF2B5EF4-FFF2-40B4-BE49-F238E27FC236}">
                <a16:creationId xmlns:a16="http://schemas.microsoft.com/office/drawing/2014/main" id="{89210558-A0E8-4F9B-BA60-65439FBA514B}"/>
              </a:ext>
            </a:extLst>
          </p:cNvPr>
          <p:cNvSpPr txBox="1"/>
          <p:nvPr/>
        </p:nvSpPr>
        <p:spPr>
          <a:xfrm>
            <a:off x="-3" y="4343401"/>
            <a:ext cx="11882441" cy="1754326"/>
          </a:xfrm>
          <a:prstGeom prst="rect">
            <a:avLst/>
          </a:prstGeom>
          <a:noFill/>
        </p:spPr>
        <p:txBody>
          <a:bodyPr wrap="square" rtlCol="0">
            <a:spAutoFit/>
          </a:bodyPr>
          <a:lstStyle/>
          <a:p>
            <a:r>
              <a:rPr lang="fr-FR" sz="1200" dirty="0"/>
              <a:t>Nous créons une liste dans la variablema_liste1. À la ligne 2, nous affectons ma_liste1 à la variable ma_liste2. On pourrait croire que ma_liste 2 est une copie de ma_liste1. Toutefois, quand on ajoute 4 à ma_liste2, ma_liste1 est aussi modifiée.</a:t>
            </a:r>
          </a:p>
          <a:p>
            <a:r>
              <a:rPr lang="fr-FR" sz="1200" dirty="0"/>
              <a:t>On dit que ma_liste1 et ma_liste2contiennent une référence vers le même objet : si on modifie l'objet depuis une des deux variables, le changement sera visible depuis les deux variables.</a:t>
            </a:r>
          </a:p>
          <a:p>
            <a:r>
              <a:rPr lang="fr-FR" sz="1200" dirty="0"/>
              <a:t>Euh… j'essaye de faire la même chose avec des variables contenant des entiers et cela ne marche pas.</a:t>
            </a:r>
          </a:p>
          <a:p>
            <a:r>
              <a:rPr lang="fr-FR" sz="1200" dirty="0"/>
              <a:t>C'est normal. Les entiers, les flottants, les chaînes de caractères, n'ont aucune méthode travaillant sur l'objet lui-même. Les chaînes de caractères, comme nous l'avons vu, ne modifient pas l'objet appelant mais renvoient un nouvel objet modifié. Et comme nous venons de le voir, le processus d'affectation n'est pas du tout identique à un appel de méthode.</a:t>
            </a:r>
          </a:p>
          <a:p>
            <a:r>
              <a:rPr lang="fr-FR" sz="1200" dirty="0"/>
              <a:t>Et si je veux modifier une liste sans toucher à l'autre ?</a:t>
            </a:r>
          </a:p>
          <a:p>
            <a:r>
              <a:rPr lang="fr-FR" sz="1200" dirty="0"/>
              <a:t>Eh bien c'est impossible, vu comment nous avons défini nos listes. Les deux variables pointent sur le même objet par jeu de références et donc, inévitablement, si vous modifiez l'objet, vous allez voir le changement depuis les deux variables.</a:t>
            </a:r>
          </a:p>
        </p:txBody>
      </p:sp>
    </p:spTree>
    <p:extLst>
      <p:ext uri="{BB962C8B-B14F-4D97-AF65-F5344CB8AC3E}">
        <p14:creationId xmlns:p14="http://schemas.microsoft.com/office/powerpoint/2010/main" val="346793741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Et les références, dans tout cela ?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 y="1743076"/>
            <a:ext cx="11882441" cy="276999"/>
          </a:xfrm>
          <a:prstGeom prst="rect">
            <a:avLst/>
          </a:prstGeom>
          <a:noFill/>
        </p:spPr>
        <p:txBody>
          <a:bodyPr wrap="square" rtlCol="0">
            <a:spAutoFit/>
          </a:bodyPr>
          <a:lstStyle/>
          <a:p>
            <a:r>
              <a:rPr lang="fr-FR" sz="1200" dirty="0"/>
              <a:t>Toutefois, il existe un moyen pour créer un nouvel objet depuis un autre :</a:t>
            </a:r>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2057402"/>
            <a:ext cx="11896729" cy="1384995"/>
          </a:xfrm>
          <a:prstGeom prst="rect">
            <a:avLst/>
          </a:prstGeom>
          <a:solidFill>
            <a:schemeClr val="tx1"/>
          </a:solidFill>
        </p:spPr>
        <p:txBody>
          <a:bodyPr wrap="square" rtlCol="0">
            <a:spAutoFit/>
          </a:bodyPr>
          <a:lstStyle/>
          <a:p>
            <a:r>
              <a:rPr lang="it-IT" sz="1200" dirty="0">
                <a:solidFill>
                  <a:schemeClr val="bg1"/>
                </a:solidFill>
              </a:rPr>
              <a:t>ma_liste1 = [1, 2, 3]</a:t>
            </a:r>
          </a:p>
          <a:p>
            <a:r>
              <a:rPr lang="it-IT" sz="1200" dirty="0">
                <a:solidFill>
                  <a:schemeClr val="bg1"/>
                </a:solidFill>
              </a:rPr>
              <a:t>ma_liste2 = list(ma_liste1) # Cela revient à copier le contenu de ma_liste1</a:t>
            </a:r>
          </a:p>
          <a:p>
            <a:r>
              <a:rPr lang="it-IT" sz="1200" dirty="0">
                <a:solidFill>
                  <a:schemeClr val="bg1"/>
                </a:solidFill>
              </a:rPr>
              <a:t>ma_liste2.append(4)</a:t>
            </a:r>
          </a:p>
          <a:p>
            <a:r>
              <a:rPr lang="it-IT" sz="1200" dirty="0">
                <a:solidFill>
                  <a:schemeClr val="bg1"/>
                </a:solidFill>
              </a:rPr>
              <a:t>print(ma_liste2)</a:t>
            </a:r>
          </a:p>
          <a:p>
            <a:r>
              <a:rPr lang="it-IT" sz="1200" dirty="0">
                <a:solidFill>
                  <a:schemeClr val="bg1"/>
                </a:solidFill>
              </a:rPr>
              <a:t>[1, 2, 3, 4]</a:t>
            </a:r>
          </a:p>
          <a:p>
            <a:r>
              <a:rPr lang="it-IT" sz="1200" dirty="0">
                <a:solidFill>
                  <a:schemeClr val="bg1"/>
                </a:solidFill>
              </a:rPr>
              <a:t>print(ma_liste1)</a:t>
            </a:r>
          </a:p>
          <a:p>
            <a:r>
              <a:rPr lang="it-IT" sz="1200" dirty="0">
                <a:solidFill>
                  <a:schemeClr val="bg1"/>
                </a:solidFill>
              </a:rPr>
              <a:t>[1, 2, 3]</a:t>
            </a:r>
          </a:p>
        </p:txBody>
      </p:sp>
      <p:sp>
        <p:nvSpPr>
          <p:cNvPr id="10" name="ZoneTexte 9">
            <a:extLst>
              <a:ext uri="{FF2B5EF4-FFF2-40B4-BE49-F238E27FC236}">
                <a16:creationId xmlns:a16="http://schemas.microsoft.com/office/drawing/2014/main" id="{89210558-A0E8-4F9B-BA60-65439FBA514B}"/>
              </a:ext>
            </a:extLst>
          </p:cNvPr>
          <p:cNvSpPr txBox="1"/>
          <p:nvPr/>
        </p:nvSpPr>
        <p:spPr>
          <a:xfrm>
            <a:off x="-3" y="3516661"/>
            <a:ext cx="11882441" cy="1569660"/>
          </a:xfrm>
          <a:prstGeom prst="rect">
            <a:avLst/>
          </a:prstGeom>
          <a:noFill/>
        </p:spPr>
        <p:txBody>
          <a:bodyPr wrap="square" rtlCol="0">
            <a:spAutoFit/>
          </a:bodyPr>
          <a:lstStyle/>
          <a:p>
            <a:r>
              <a:rPr lang="fr-FR" sz="1200" dirty="0"/>
              <a:t>À la ligne 2, nous avons demandé à Python de créer un nouvel objet basé sur ma_liste1. Du coup, les deux variables ne contiennent plus la même référence : elles modifient des objets différents. Vous pouvez utiliser la plupart des constructeurs (c'est le nom qu'on donne à list pour créer une liste par exemple) dans ce but. Pour des dictionnaires, utilisez le constructeur dict en lui passant en paramètre un dictionnaire déjà construit et vous aurez en retour un dictionnaire, semblable à celui passé en paramètre, mais seulement semblable par le contenu. En fait, il s'agit d'une copie de l'objet, ni plus ni moins.</a:t>
            </a:r>
          </a:p>
          <a:p>
            <a:endParaRPr lang="fr-FR" sz="1200" dirty="0"/>
          </a:p>
          <a:p>
            <a:r>
              <a:rPr lang="fr-FR" sz="1200" dirty="0"/>
              <a:t>Pour approcher de plus près les références, vous avez la </a:t>
            </a:r>
            <a:r>
              <a:rPr lang="fr-FR" sz="1200" dirty="0" err="1"/>
              <a:t>fonctionidqui</a:t>
            </a:r>
            <a:r>
              <a:rPr lang="fr-FR" sz="1200" dirty="0"/>
              <a:t> prend en paramètre un objet. Elle renvoie la position de l'objet dans la mémoire Python sous la forme d'un entier (plutôt grand). Je vous invite à faire quelques tests en passant divers objets en paramètre à cette fonction. Sachez au passage </a:t>
            </a:r>
            <a:r>
              <a:rPr lang="fr-FR" sz="1200" dirty="0" err="1"/>
              <a:t>queiscompare</a:t>
            </a:r>
            <a:r>
              <a:rPr lang="fr-FR" sz="1200" dirty="0"/>
              <a:t> les ID des objets de part et d'autre et c'est pour cette raison que je vous ais mis en garde quant à son utilisation.</a:t>
            </a:r>
          </a:p>
        </p:txBody>
      </p:sp>
      <p:sp>
        <p:nvSpPr>
          <p:cNvPr id="11" name="ZoneTexte 10">
            <a:extLst>
              <a:ext uri="{FF2B5EF4-FFF2-40B4-BE49-F238E27FC236}">
                <a16:creationId xmlns:a16="http://schemas.microsoft.com/office/drawing/2014/main" id="{A446D77F-728A-4B9B-9C8A-D29D8C96820C}"/>
              </a:ext>
            </a:extLst>
          </p:cNvPr>
          <p:cNvSpPr txBox="1"/>
          <p:nvPr/>
        </p:nvSpPr>
        <p:spPr>
          <a:xfrm>
            <a:off x="28572" y="5101425"/>
            <a:ext cx="11896729" cy="1384995"/>
          </a:xfrm>
          <a:prstGeom prst="rect">
            <a:avLst/>
          </a:prstGeom>
          <a:solidFill>
            <a:schemeClr val="tx1"/>
          </a:solidFill>
        </p:spPr>
        <p:txBody>
          <a:bodyPr wrap="square" rtlCol="0">
            <a:spAutoFit/>
          </a:bodyPr>
          <a:lstStyle/>
          <a:p>
            <a:r>
              <a:rPr lang="it-IT" sz="1200" dirty="0">
                <a:solidFill>
                  <a:schemeClr val="bg1"/>
                </a:solidFill>
              </a:rPr>
              <a:t>&gt;&gt;&gt; ma_liste1 = [1, 2]</a:t>
            </a:r>
          </a:p>
          <a:p>
            <a:r>
              <a:rPr lang="it-IT" sz="1200" dirty="0">
                <a:solidFill>
                  <a:schemeClr val="bg1"/>
                </a:solidFill>
              </a:rPr>
              <a:t>&gt;&gt;&gt; ma_liste2 = [1, 2]</a:t>
            </a:r>
          </a:p>
          <a:p>
            <a:r>
              <a:rPr lang="it-IT" sz="1200" dirty="0">
                <a:solidFill>
                  <a:schemeClr val="bg1"/>
                </a:solidFill>
              </a:rPr>
              <a:t>&gt;&gt;&gt; ma_liste1 == ma_liste2 # On compare le contenu des listes</a:t>
            </a:r>
          </a:p>
          <a:p>
            <a:r>
              <a:rPr lang="it-IT" sz="1200" dirty="0">
                <a:solidFill>
                  <a:schemeClr val="bg1"/>
                </a:solidFill>
              </a:rPr>
              <a:t>True</a:t>
            </a:r>
          </a:p>
          <a:p>
            <a:r>
              <a:rPr lang="it-IT" sz="1200" dirty="0">
                <a:solidFill>
                  <a:schemeClr val="bg1"/>
                </a:solidFill>
              </a:rPr>
              <a:t>&gt;&gt;&gt; ma_liste1 is ma_liste2 # On compare leur référence</a:t>
            </a:r>
          </a:p>
          <a:p>
            <a:r>
              <a:rPr lang="it-IT" sz="1200" dirty="0">
                <a:solidFill>
                  <a:schemeClr val="bg1"/>
                </a:solidFill>
              </a:rPr>
              <a:t>False</a:t>
            </a:r>
          </a:p>
          <a:p>
            <a:r>
              <a:rPr lang="it-IT" sz="1200" dirty="0">
                <a:solidFill>
                  <a:schemeClr val="bg1"/>
                </a:solidFill>
              </a:rPr>
              <a:t>&gt;&gt;&gt;</a:t>
            </a:r>
          </a:p>
        </p:txBody>
      </p:sp>
    </p:spTree>
    <p:extLst>
      <p:ext uri="{BB962C8B-B14F-4D97-AF65-F5344CB8AC3E}">
        <p14:creationId xmlns:p14="http://schemas.microsoft.com/office/powerpoint/2010/main" val="136125037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variables globales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35715" y="819151"/>
            <a:ext cx="11882441" cy="3231654"/>
          </a:xfrm>
          <a:prstGeom prst="rect">
            <a:avLst/>
          </a:prstGeom>
          <a:noFill/>
        </p:spPr>
        <p:txBody>
          <a:bodyPr wrap="square" rtlCol="0">
            <a:spAutoFit/>
          </a:bodyPr>
          <a:lstStyle/>
          <a:p>
            <a:r>
              <a:rPr lang="fr-FR" sz="1200" dirty="0"/>
              <a:t>Il existe un moyen de modifier, dans une fonction, des variables extérieures à celle-ci. On utilise pour cela des variables globales.</a:t>
            </a:r>
          </a:p>
          <a:p>
            <a:r>
              <a:rPr lang="fr-FR" sz="1200" dirty="0"/>
              <a:t>Cette distinction entre variables locales et variables globales se retrouve dans d'autres langages et on recommande souvent d'éviter de trop les utiliser. Elles peuvent avoir leur utilité, toutefois, puisque le mécanisme existe. D'un point de vue strictement personnel, tant que c'est possible, je ne travaille qu'avec des variables locales (comme nous l'avons fait depuis le début de ce cours) mais il m'arrive de faire appel à des variables globales quand c'est nécessaire ou bien plus pratique. Mais ne tombez pas dans l'extrême non plus, ni dans un sens ni dans l'autre.</a:t>
            </a:r>
          </a:p>
          <a:p>
            <a:endParaRPr lang="fr-FR" sz="1200" dirty="0"/>
          </a:p>
          <a:p>
            <a:r>
              <a:rPr lang="fr-FR" sz="1200" dirty="0"/>
              <a:t>Le principe des variables globales</a:t>
            </a:r>
          </a:p>
          <a:p>
            <a:r>
              <a:rPr lang="fr-FR" sz="1200" dirty="0"/>
              <a:t>On ne peut faire plus simple. On déclare dans le corps de notre programme, donc en dehors de tout corps de fonction, une variable, tout ce qu'il y a de plus normal. Dans le corps d'une fonction qui doit modifier cette variable (changer sa valeur par affectation), on déclare à Python que la variable qui doit être utilisée dans ce corps est globale.</a:t>
            </a:r>
          </a:p>
          <a:p>
            <a:r>
              <a:rPr lang="fr-FR" sz="1200" dirty="0"/>
              <a:t>Python va regarder dans les différents espaces : celui de la fonction, celui dans lequel la fonction a été appelée… ainsi de suite jusqu'à mettre la main sur notre variable. S'il la trouve, il va nous donner le plein accès à cette variable dans le corps de la fonction.</a:t>
            </a:r>
          </a:p>
          <a:p>
            <a:r>
              <a:rPr lang="fr-FR" sz="1200" dirty="0"/>
              <a:t>Cela signifie que nous pouvons y accéder en lecture (comme c'est le cas sans avoir besoin de la définir comme variable globale) mais aussi en écriture. Une fonction peut donc ainsi changer la valeur d'une variable directement.</a:t>
            </a:r>
          </a:p>
          <a:p>
            <a:r>
              <a:rPr lang="fr-FR" sz="1200" dirty="0"/>
              <a:t>Mais assez de théorie, voyons un exemple.</a:t>
            </a:r>
          </a:p>
          <a:p>
            <a:r>
              <a:rPr lang="fr-FR" sz="1200" dirty="0"/>
              <a:t>Utiliser concrètement les variables globales</a:t>
            </a:r>
          </a:p>
          <a:p>
            <a:r>
              <a:rPr lang="fr-FR" sz="1200" dirty="0"/>
              <a:t>Pour déclarer à Python, dans le corps d'une fonction, que la variable qui sera utilisée doit être considérée comme globale, on utilise le mot-clé </a:t>
            </a:r>
            <a:r>
              <a:rPr lang="fr-FR" sz="1200" b="1" dirty="0"/>
              <a:t>global</a:t>
            </a:r>
            <a:r>
              <a:rPr lang="fr-FR" sz="1200" dirty="0"/>
              <a:t>. On le place généralement après la définition de la fonction, juste en-dessous de la docstring, cela permet de retrouver rapidement les variables globales sans parcourir tout le code (c'est une simple convention). On précise derrière ce mot-clé le nom de la variable à considérer comme globale :</a:t>
            </a:r>
          </a:p>
        </p:txBody>
      </p:sp>
      <p:sp>
        <p:nvSpPr>
          <p:cNvPr id="11" name="ZoneTexte 10">
            <a:extLst>
              <a:ext uri="{FF2B5EF4-FFF2-40B4-BE49-F238E27FC236}">
                <a16:creationId xmlns:a16="http://schemas.microsoft.com/office/drawing/2014/main" id="{A446D77F-728A-4B9B-9C8A-D29D8C96820C}"/>
              </a:ext>
            </a:extLst>
          </p:cNvPr>
          <p:cNvSpPr txBox="1"/>
          <p:nvPr/>
        </p:nvSpPr>
        <p:spPr>
          <a:xfrm>
            <a:off x="35715" y="4028777"/>
            <a:ext cx="11896729" cy="1954381"/>
          </a:xfrm>
          <a:prstGeom prst="rect">
            <a:avLst/>
          </a:prstGeom>
          <a:solidFill>
            <a:schemeClr val="tx1"/>
          </a:solidFill>
        </p:spPr>
        <p:txBody>
          <a:bodyPr wrap="square" rtlCol="0">
            <a:spAutoFit/>
          </a:bodyPr>
          <a:lstStyle/>
          <a:p>
            <a:r>
              <a:rPr lang="fr-FR" sz="1100" dirty="0">
                <a:solidFill>
                  <a:schemeClr val="bg1"/>
                </a:solidFill>
              </a:rPr>
              <a:t>i = 4 # Une variable, nommée i, contenant un entier</a:t>
            </a:r>
          </a:p>
          <a:p>
            <a:r>
              <a:rPr lang="fr-FR" sz="1100" dirty="0">
                <a:solidFill>
                  <a:schemeClr val="bg1"/>
                </a:solidFill>
              </a:rPr>
              <a:t>def inc_i():</a:t>
            </a:r>
          </a:p>
          <a:p>
            <a:r>
              <a:rPr lang="fr-FR" sz="1100" dirty="0">
                <a:solidFill>
                  <a:schemeClr val="bg1"/>
                </a:solidFill>
              </a:rPr>
              <a:t>...     """Fonction chargée d'incrémenter i de 1"""</a:t>
            </a:r>
          </a:p>
          <a:p>
            <a:r>
              <a:rPr lang="fr-FR" sz="1100" dirty="0">
                <a:solidFill>
                  <a:schemeClr val="bg1"/>
                </a:solidFill>
              </a:rPr>
              <a:t>...     global i # Python recherche i en dehors de l'espace local de la fonction</a:t>
            </a:r>
          </a:p>
          <a:p>
            <a:r>
              <a:rPr lang="fr-FR" sz="1100" dirty="0">
                <a:solidFill>
                  <a:schemeClr val="bg1"/>
                </a:solidFill>
              </a:rPr>
              <a:t>...     i += 1</a:t>
            </a:r>
          </a:p>
          <a:p>
            <a:r>
              <a:rPr lang="fr-FR" sz="1100" dirty="0">
                <a:solidFill>
                  <a:schemeClr val="bg1"/>
                </a:solidFill>
              </a:rPr>
              <a:t>... </a:t>
            </a:r>
          </a:p>
          <a:p>
            <a:r>
              <a:rPr lang="fr-FR" sz="1100" dirty="0">
                <a:solidFill>
                  <a:schemeClr val="bg1"/>
                </a:solidFill>
              </a:rPr>
              <a:t>i</a:t>
            </a:r>
          </a:p>
          <a:p>
            <a:r>
              <a:rPr lang="fr-FR" sz="1100" dirty="0">
                <a:solidFill>
                  <a:schemeClr val="bg1"/>
                </a:solidFill>
              </a:rPr>
              <a:t>4</a:t>
            </a:r>
          </a:p>
          <a:p>
            <a:r>
              <a:rPr lang="fr-FR" sz="1100" dirty="0">
                <a:solidFill>
                  <a:schemeClr val="bg1"/>
                </a:solidFill>
              </a:rPr>
              <a:t>inc_i()</a:t>
            </a:r>
          </a:p>
          <a:p>
            <a:r>
              <a:rPr lang="fr-FR" sz="1100" dirty="0">
                <a:solidFill>
                  <a:schemeClr val="bg1"/>
                </a:solidFill>
              </a:rPr>
              <a:t>i</a:t>
            </a:r>
          </a:p>
          <a:p>
            <a:r>
              <a:rPr lang="fr-FR" sz="1100" dirty="0">
                <a:solidFill>
                  <a:schemeClr val="bg1"/>
                </a:solidFill>
              </a:rPr>
              <a:t>5</a:t>
            </a:r>
          </a:p>
        </p:txBody>
      </p:sp>
      <p:sp>
        <p:nvSpPr>
          <p:cNvPr id="5" name="ZoneTexte 4">
            <a:extLst>
              <a:ext uri="{FF2B5EF4-FFF2-40B4-BE49-F238E27FC236}">
                <a16:creationId xmlns:a16="http://schemas.microsoft.com/office/drawing/2014/main" id="{8307A699-A620-453F-A060-EF1E0119BDA6}"/>
              </a:ext>
            </a:extLst>
          </p:cNvPr>
          <p:cNvSpPr txBox="1"/>
          <p:nvPr/>
        </p:nvSpPr>
        <p:spPr>
          <a:xfrm>
            <a:off x="35715" y="6002148"/>
            <a:ext cx="11896729" cy="830997"/>
          </a:xfrm>
          <a:prstGeom prst="rect">
            <a:avLst/>
          </a:prstGeom>
          <a:noFill/>
        </p:spPr>
        <p:txBody>
          <a:bodyPr wrap="square" rtlCol="0">
            <a:spAutoFit/>
          </a:bodyPr>
          <a:lstStyle/>
          <a:p>
            <a:r>
              <a:rPr lang="fr-FR" sz="1200" dirty="0"/>
              <a:t>Si vous ne précisez pas à Python </a:t>
            </a:r>
            <a:r>
              <a:rPr lang="fr-FR" sz="1200" dirty="0" err="1"/>
              <a:t>queidoit</a:t>
            </a:r>
            <a:r>
              <a:rPr lang="fr-FR" sz="1200" dirty="0"/>
              <a:t> être considérée comme globale, vous ne pourrez pas modifier réellement sa valeur, comme nous l'avons vu plus haut. En </a:t>
            </a:r>
            <a:r>
              <a:rPr lang="fr-FR" sz="1200" dirty="0" err="1"/>
              <a:t>précisantglobal</a:t>
            </a:r>
            <a:r>
              <a:rPr lang="fr-FR" sz="1200" dirty="0"/>
              <a:t> i, Python permet l'accès en lecture et en écriture à cette variable, ce qui signifie que vous pouvez changer sa valeur par affectation.</a:t>
            </a:r>
          </a:p>
          <a:p>
            <a:r>
              <a:rPr lang="fr-FR" sz="1200" dirty="0"/>
              <a:t>J'utilise ce mécanisme quand je travaille sur plusieurs classes et fonctions qui doivent s'échanger des informations d'état par exemple. Il existe d'autres moyens mais vous connaissez celui-ci et, tant que vous maîtrisez bien votre code, il n'est pas plus mauvais qu'un autre.</a:t>
            </a:r>
          </a:p>
        </p:txBody>
      </p:sp>
    </p:spTree>
    <p:extLst>
      <p:ext uri="{BB962C8B-B14F-4D97-AF65-F5344CB8AC3E}">
        <p14:creationId xmlns:p14="http://schemas.microsoft.com/office/powerpoint/2010/main" val="11229112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1847851"/>
            <a:ext cx="11882441" cy="2123658"/>
          </a:xfrm>
          <a:prstGeom prst="rect">
            <a:avLst/>
          </a:prstGeom>
          <a:noFill/>
        </p:spPr>
        <p:txBody>
          <a:bodyPr wrap="square" rtlCol="0">
            <a:spAutoFit/>
          </a:bodyPr>
          <a:lstStyle/>
          <a:p>
            <a:r>
              <a:rPr lang="fr-FR" sz="1200" b="1" dirty="0"/>
              <a:t>En résumé</a:t>
            </a:r>
          </a:p>
          <a:p>
            <a:endParaRPr lang="fr-FR" sz="1200" dirty="0"/>
          </a:p>
          <a:p>
            <a:r>
              <a:rPr lang="fr-FR" sz="1200" dirty="0"/>
              <a:t>    Les variables locales définies avant l'appel d'une fonction seront accessibles, depuis le corps de la fonction, en lecture seule.</a:t>
            </a:r>
          </a:p>
          <a:p>
            <a:endParaRPr lang="fr-FR" sz="1200" dirty="0"/>
          </a:p>
          <a:p>
            <a:r>
              <a:rPr lang="fr-FR" sz="1200" dirty="0"/>
              <a:t>    Une variable locale définie dans une fonction sera supprimée après l'exécution de cette fonction.</a:t>
            </a:r>
          </a:p>
          <a:p>
            <a:endParaRPr lang="fr-FR" sz="1200" dirty="0"/>
          </a:p>
          <a:p>
            <a:r>
              <a:rPr lang="fr-FR" sz="1200" dirty="0"/>
              <a:t>    On peut cependant appeler les attributs et méthodes d'un objet pour le modifier durablement.</a:t>
            </a:r>
          </a:p>
          <a:p>
            <a:endParaRPr lang="fr-FR" sz="1200" dirty="0"/>
          </a:p>
          <a:p>
            <a:r>
              <a:rPr lang="fr-FR" sz="1200" dirty="0"/>
              <a:t>    Les variables globales se définissent à l'aide du mot-clé global suivi du nom de la variable préalablement créée.</a:t>
            </a:r>
          </a:p>
          <a:p>
            <a:endParaRPr lang="fr-FR" sz="1200" dirty="0"/>
          </a:p>
          <a:p>
            <a:r>
              <a:rPr lang="fr-FR" sz="1200" dirty="0"/>
              <a:t>    Les variables globales peuvent être modifiées depuis le corps d'une fonction (à utiliser avec prudence).</a:t>
            </a:r>
          </a:p>
        </p:txBody>
      </p:sp>
    </p:spTree>
    <p:extLst>
      <p:ext uri="{BB962C8B-B14F-4D97-AF65-F5344CB8AC3E}">
        <p14:creationId xmlns:p14="http://schemas.microsoft.com/office/powerpoint/2010/main" val="126441141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837900"/>
            <a:ext cx="12192000" cy="971550"/>
          </a:xfrm>
        </p:spPr>
        <p:txBody>
          <a:bodyPr>
            <a:noAutofit/>
          </a:bodyPr>
          <a:lstStyle/>
          <a:p>
            <a:pPr lvl="0" algn="ctr" fontAlgn="base">
              <a:spcAft>
                <a:spcPct val="0"/>
              </a:spcAft>
            </a:pPr>
            <a:r>
              <a:rPr lang="fr-FR" altLang="fr-FR" sz="9600" b="1" dirty="0">
                <a:solidFill>
                  <a:schemeClr val="accent5">
                    <a:lumMod val="75000"/>
                  </a:schemeClr>
                </a:solidFill>
              </a:rPr>
              <a:t>Appréhendez les classes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474063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fontScale="90000"/>
          </a:bodyPr>
          <a:lstStyle/>
          <a:p>
            <a:pPr algn="ctr"/>
            <a:r>
              <a:rPr lang="en-US" sz="6000" dirty="0">
                <a:solidFill>
                  <a:schemeClr val="accent5">
                    <a:lumMod val="75000"/>
                  </a:schemeClr>
                </a:solidFill>
              </a:rPr>
              <a:t>Comment connaitre le type </a:t>
            </a:r>
            <a:r>
              <a:rPr lang="en-US" sz="6000" dirty="0" err="1">
                <a:solidFill>
                  <a:schemeClr val="accent5">
                    <a:lumMod val="75000"/>
                  </a:schemeClr>
                </a:solidFill>
              </a:rPr>
              <a:t>d’une</a:t>
            </a:r>
            <a:r>
              <a:rPr lang="en-US" sz="6000" dirty="0">
                <a:solidFill>
                  <a:schemeClr val="accent5">
                    <a:lumMod val="75000"/>
                  </a:schemeClr>
                </a:solidFill>
              </a:rPr>
              <a:t> variable</a:t>
            </a:r>
            <a:endParaRPr lang="fr-FR" sz="6000" dirty="0">
              <a:solidFill>
                <a:schemeClr val="accent5">
                  <a:lumMod val="75000"/>
                </a:schemeClr>
              </a:solidFill>
            </a:endParaRPr>
          </a:p>
        </p:txBody>
      </p:sp>
      <p:sp>
        <p:nvSpPr>
          <p:cNvPr id="4" name="ZoneTexte 3">
            <a:extLst>
              <a:ext uri="{FF2B5EF4-FFF2-40B4-BE49-F238E27FC236}">
                <a16:creationId xmlns:a16="http://schemas.microsoft.com/office/drawing/2014/main" id="{756E9D7A-7625-467F-9FDC-1247943790AB}"/>
              </a:ext>
            </a:extLst>
          </p:cNvPr>
          <p:cNvSpPr txBox="1"/>
          <p:nvPr/>
        </p:nvSpPr>
        <p:spPr>
          <a:xfrm>
            <a:off x="2679032" y="2294292"/>
            <a:ext cx="6866021" cy="2831544"/>
          </a:xfrm>
          <a:prstGeom prst="rect">
            <a:avLst/>
          </a:prstGeom>
          <a:solidFill>
            <a:schemeClr val="tx1"/>
          </a:solidFill>
        </p:spPr>
        <p:txBody>
          <a:bodyPr wrap="square" rtlCol="0">
            <a:spAutoFit/>
          </a:bodyPr>
          <a:lstStyle/>
          <a:p>
            <a:r>
              <a:rPr lang="fr-FR" sz="4000" dirty="0">
                <a:solidFill>
                  <a:schemeClr val="bg1"/>
                </a:solidFill>
                <a:highlight>
                  <a:srgbClr val="000000"/>
                </a:highlight>
              </a:rPr>
              <a:t>type(nom_de_la_variable)</a:t>
            </a:r>
          </a:p>
          <a:p>
            <a:r>
              <a:rPr lang="fr-FR" sz="4000" dirty="0">
                <a:solidFill>
                  <a:schemeClr val="bg1"/>
                </a:solidFill>
                <a:highlight>
                  <a:srgbClr val="000000"/>
                </a:highlight>
              </a:rPr>
              <a:t>a = 3</a:t>
            </a:r>
          </a:p>
          <a:p>
            <a:r>
              <a:rPr lang="fr-FR" sz="4000" dirty="0">
                <a:solidFill>
                  <a:schemeClr val="bg1"/>
                </a:solidFill>
                <a:highlight>
                  <a:srgbClr val="000000"/>
                </a:highlight>
              </a:rPr>
              <a:t>type(a)</a:t>
            </a:r>
          </a:p>
          <a:p>
            <a:r>
              <a:rPr lang="fr-FR" sz="4000" dirty="0">
                <a:solidFill>
                  <a:schemeClr val="bg1"/>
                </a:solidFill>
                <a:highlight>
                  <a:srgbClr val="000000"/>
                </a:highlight>
              </a:rPr>
              <a:t>&lt;class 'int'&gt;</a:t>
            </a:r>
          </a:p>
          <a:p>
            <a:endParaRPr lang="fr-FR" dirty="0"/>
          </a:p>
        </p:txBody>
      </p:sp>
    </p:spTree>
    <p:extLst>
      <p:ext uri="{BB962C8B-B14F-4D97-AF65-F5344CB8AC3E}">
        <p14:creationId xmlns:p14="http://schemas.microsoft.com/office/powerpoint/2010/main" val="237282547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rgbClr val="7030A0"/>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52399"/>
            <a:ext cx="12192000" cy="971550"/>
          </a:xfrm>
        </p:spPr>
        <p:txBody>
          <a:bodyPr>
            <a:noAutofit/>
          </a:bodyPr>
          <a:lstStyle/>
          <a:p>
            <a:pPr lvl="0" algn="ctr" fontAlgn="base">
              <a:spcAft>
                <a:spcPct val="0"/>
              </a:spcAft>
            </a:pPr>
            <a:r>
              <a:rPr lang="fr-FR" altLang="fr-FR" sz="6000" b="1" dirty="0">
                <a:solidFill>
                  <a:schemeClr val="accent5">
                    <a:lumMod val="75000"/>
                  </a:schemeClr>
                </a:solidFill>
              </a:rPr>
              <a:t>Appréhendez les classes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819151"/>
            <a:ext cx="11882441" cy="5816977"/>
          </a:xfrm>
          <a:prstGeom prst="rect">
            <a:avLst/>
          </a:prstGeom>
          <a:noFill/>
        </p:spPr>
        <p:txBody>
          <a:bodyPr wrap="square" rtlCol="0">
            <a:spAutoFit/>
          </a:bodyPr>
          <a:lstStyle/>
          <a:p>
            <a:r>
              <a:rPr lang="fr-FR" sz="1200" dirty="0"/>
              <a:t>Dans ce chapitre, sans plus attendre, nous allons créer nos premières classes, nos premiers attributs et nos premières méthodes. Nous allons aussi essayer de comprendre les mécanismes de la programmation orientée objet en Python.</a:t>
            </a:r>
          </a:p>
          <a:p>
            <a:endParaRPr lang="fr-FR" sz="1200" dirty="0"/>
          </a:p>
          <a:p>
            <a:r>
              <a:rPr lang="fr-FR" sz="1200" dirty="0"/>
              <a:t>Au-delà du mécanisme, l'orienté objet est une véritable philosophie et Python est assez différent des autres langages, en termes de philosophie justement. Restez concentrés, ce langage n'a pas fini de vous étonner !</a:t>
            </a:r>
          </a:p>
          <a:p>
            <a:endParaRPr lang="fr-FR" sz="1200" b="1" dirty="0"/>
          </a:p>
          <a:p>
            <a:r>
              <a:rPr lang="fr-FR" sz="1200" b="1" u="sng" dirty="0"/>
              <a:t>Les classes, tout un monde</a:t>
            </a:r>
          </a:p>
          <a:p>
            <a:endParaRPr lang="fr-FR" sz="1200" dirty="0"/>
          </a:p>
          <a:p>
            <a:r>
              <a:rPr lang="fr-FR" sz="1200" dirty="0"/>
              <a:t>Dans la partie précédente, j'avais brièvement décrit les objets comme des variables pouvant contenir elles-mêmes des fonctions et variables. Nous sommes allés plus loin tout au long de la seconde partie, pour découvrir que nos « fonctions contenues dans nos objets » sont appelées des méthodes. En vérité, je me suis cantonné à une définition « pratique » des objets, alors que derrière la POO (Programmation Orientée Objet) se cache une véritable philosophie.</a:t>
            </a:r>
          </a:p>
          <a:p>
            <a:endParaRPr lang="fr-FR" sz="1200" b="1" dirty="0"/>
          </a:p>
          <a:p>
            <a:r>
              <a:rPr lang="fr-FR" sz="1200" b="1" dirty="0"/>
              <a:t>Pourquoi utiliser des objets ?</a:t>
            </a:r>
          </a:p>
          <a:p>
            <a:endParaRPr lang="fr-FR" sz="1200" dirty="0"/>
          </a:p>
          <a:p>
            <a:r>
              <a:rPr lang="fr-FR" sz="1200" dirty="0"/>
              <a:t>Les premiers langages de programmation n'incluaient pas l'orienté objet. Le langage C, pour ne citer que lui, n'utilise pas ce concept et il aura fallu attendre le C++ pour utiliser la puissance de l'orienté objet dans une syntaxe proche de celle du C.</a:t>
            </a:r>
          </a:p>
          <a:p>
            <a:endParaRPr lang="fr-FR" sz="1200" dirty="0"/>
          </a:p>
          <a:p>
            <a:r>
              <a:rPr lang="fr-FR" sz="1200" dirty="0"/>
              <a:t>Java, un langage apparu à peu près en même temps que Python, définit une philosophie assez différente de celle du C++ : contrairement à ce dernier, le Java exige que tout soit rangé dans des classes. Même l'application standard Hello World est contenue dans une classe.</a:t>
            </a:r>
          </a:p>
          <a:p>
            <a:endParaRPr lang="fr-FR" sz="1200" dirty="0"/>
          </a:p>
          <a:p>
            <a:r>
              <a:rPr lang="fr-FR" sz="1200" dirty="0"/>
              <a:t>En Python, la liberté est plus grande. Après tout, vous avez pu passer une partie de ce tutoriel sans connaître la façade objet de Python. Et pourtant, le langage Python est totalement orienté objet : en Python, tout est objet, vous n'avez pas oublié ? Quand vous croyez utiliser une simple variable, un module, une fonction…, ce sont des objets qui se cachent derrière.</a:t>
            </a:r>
          </a:p>
          <a:p>
            <a:endParaRPr lang="fr-FR" sz="1200" dirty="0"/>
          </a:p>
          <a:p>
            <a:r>
              <a:rPr lang="fr-FR" sz="1200" dirty="0"/>
              <a:t>Loin de moi l'idée de faire un comparatif entre différents langages. Ce sur quoi je souhaite attirer votre attention, c'est que plusieurs langages intègrent l'orienté objet, chacun avec une philosophie distincte. Autrement dit, si vous avez appris l'orienté objet dans un autre langage, tel que le C++ ou le Java, ne tenez pas pour acquis que vous allez retrouver les même mécanismes et surtout, la même philosophie. Gardez autant que possible l'esprit dégagé de tout préjugé sur la philosophie objet de Python.</a:t>
            </a:r>
          </a:p>
          <a:p>
            <a:endParaRPr lang="fr-FR" sz="1200" dirty="0"/>
          </a:p>
          <a:p>
            <a:r>
              <a:rPr lang="fr-FR" sz="1200" dirty="0"/>
              <a:t>Pour l'instant, nous n'avons donc vu qu'un aspect technique de l'objet. J'irais jusqu'à dire que ce qu'on a vu jusqu'ici, ce n'était qu'une façon « un peu plus esthétique » de coder : il est plus simple et plus compréhensible d'écrire ma_liste.append(5) que </a:t>
            </a:r>
            <a:r>
              <a:rPr lang="fr-FR" sz="1200" dirty="0" err="1"/>
              <a:t>append_to_list</a:t>
            </a:r>
            <a:r>
              <a:rPr lang="fr-FR" sz="1200" dirty="0"/>
              <a:t>(ma_liste, 5). Mais derrière la POO, il n'y a pas qu'un souci esthétique, loin de là.</a:t>
            </a:r>
          </a:p>
          <a:p>
            <a:endParaRPr lang="fr-FR" sz="1200" b="1" dirty="0"/>
          </a:p>
          <a:p>
            <a:endParaRPr lang="fr-FR" sz="1200" b="1" dirty="0"/>
          </a:p>
        </p:txBody>
      </p:sp>
    </p:spTree>
    <p:extLst>
      <p:ext uri="{BB962C8B-B14F-4D97-AF65-F5344CB8AC3E}">
        <p14:creationId xmlns:p14="http://schemas.microsoft.com/office/powerpoint/2010/main" val="3246554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Appréhendez les classes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0" y="505525"/>
            <a:ext cx="11882441" cy="6370975"/>
          </a:xfrm>
          <a:prstGeom prst="rect">
            <a:avLst/>
          </a:prstGeom>
          <a:noFill/>
        </p:spPr>
        <p:txBody>
          <a:bodyPr wrap="square" rtlCol="0">
            <a:spAutoFit/>
          </a:bodyPr>
          <a:lstStyle/>
          <a:p>
            <a:r>
              <a:rPr lang="fr-FR" sz="1200" b="1" dirty="0"/>
              <a:t>Choix du modèle</a:t>
            </a:r>
          </a:p>
          <a:p>
            <a:endParaRPr lang="fr-FR" sz="1200" dirty="0"/>
          </a:p>
          <a:p>
            <a:r>
              <a:rPr lang="fr-FR" sz="1200" dirty="0"/>
              <a:t>Bon, comme vous vous en souvenez sûrement (du moins, je l'espère), une classe est un peu un modèle suivant lequel on va créer des objets. C'est dans la classe que nous allons définir nos méthodes et attributs, les attributs étant des variables contenues dans notre objet.</a:t>
            </a:r>
          </a:p>
          <a:p>
            <a:endParaRPr lang="fr-FR" sz="1200" dirty="0"/>
          </a:p>
          <a:p>
            <a:r>
              <a:rPr lang="fr-FR" sz="1200" dirty="0"/>
              <a:t>Mais qu'allons-nous modéliser ? L'orienté objet est plus qu'utile dès lors que l'on s'en sert pour modéliser, représenter des données un peu plus complexes qu'un simple nombre, ou qu'une chaîne de caractères. Bien sûr, il existe des classes que Python définit pour nous : les nombres, les chaînes et les listes en font partie. Mais on serait bien limité si on ne pouvait faire ses propres classes.</a:t>
            </a:r>
          </a:p>
          <a:p>
            <a:endParaRPr lang="fr-FR" sz="1200" dirty="0"/>
          </a:p>
          <a:p>
            <a:r>
              <a:rPr lang="fr-FR" sz="1200" dirty="0"/>
              <a:t>Pour l'instant, nous allons modéliser… une personne. C'est le premier exemple qui me soit venu à l'esprit, nous verrons bien d'autres exemples avant la fin de la partie.</a:t>
            </a:r>
          </a:p>
          <a:p>
            <a:endParaRPr lang="fr-FR" sz="1200" b="1" dirty="0"/>
          </a:p>
          <a:p>
            <a:r>
              <a:rPr lang="fr-FR" sz="1200" b="1" dirty="0"/>
              <a:t>Convention de nommage</a:t>
            </a:r>
          </a:p>
          <a:p>
            <a:endParaRPr lang="fr-FR" sz="1200" dirty="0"/>
          </a:p>
          <a:p>
            <a:r>
              <a:rPr lang="fr-FR" sz="1200" dirty="0"/>
              <a:t>Si on se réfère à la PEP 8 de Python, il est préférable d'utiliser pour des noms de classes la convention dite Camel Case.</a:t>
            </a:r>
          </a:p>
          <a:p>
            <a:endParaRPr lang="fr-FR" sz="1200" dirty="0"/>
          </a:p>
          <a:p>
            <a:r>
              <a:rPr lang="fr-FR" sz="1200" dirty="0"/>
              <a:t>Les PEP sont les « Python </a:t>
            </a:r>
            <a:r>
              <a:rPr lang="fr-FR" sz="1200" dirty="0" err="1"/>
              <a:t>Enhancement</a:t>
            </a:r>
            <a:r>
              <a:rPr lang="fr-FR" sz="1200" dirty="0"/>
              <a:t> </a:t>
            </a:r>
            <a:r>
              <a:rPr lang="fr-FR" sz="1200" dirty="0" err="1"/>
              <a:t>Proposals</a:t>
            </a:r>
            <a:r>
              <a:rPr lang="fr-FR" sz="1200" dirty="0"/>
              <a:t> », c'est à dire les propositions d'amélioration de Python.</a:t>
            </a:r>
          </a:p>
          <a:p>
            <a:endParaRPr lang="fr-FR" sz="1200" dirty="0"/>
          </a:p>
          <a:p>
            <a:r>
              <a:rPr lang="fr-FR" sz="1200" dirty="0"/>
              <a:t>Cette convention n'utilise pas le signe souligné _ pour séparer les mots. Le principe consiste à mettre en majuscule chaque lettre débutant un mot, par exemple :MaClasse.</a:t>
            </a:r>
          </a:p>
          <a:p>
            <a:endParaRPr lang="fr-FR" sz="1200" dirty="0"/>
          </a:p>
          <a:p>
            <a:r>
              <a:rPr lang="fr-FR" sz="1200" dirty="0"/>
              <a:t>C'est donc cette convention que je vais utiliser pour les noms de classes. Libre à vous d'en changer, encore une fois rien n'est imposé.</a:t>
            </a:r>
          </a:p>
          <a:p>
            <a:endParaRPr lang="fr-FR" sz="1200" dirty="0"/>
          </a:p>
          <a:p>
            <a:r>
              <a:rPr lang="fr-FR" sz="1200" dirty="0"/>
              <a:t>Pour définir une nouvelle classe, on utilise le mot-clé class.</a:t>
            </a:r>
          </a:p>
          <a:p>
            <a:endParaRPr lang="fr-FR" sz="1200" dirty="0"/>
          </a:p>
          <a:p>
            <a:r>
              <a:rPr lang="fr-FR" sz="1200" dirty="0"/>
              <a:t>Sa syntaxe est assez intuitive :class </a:t>
            </a:r>
            <a:r>
              <a:rPr lang="fr-FR" sz="1200" dirty="0" err="1"/>
              <a:t>NomDeLaClasse</a:t>
            </a:r>
            <a:r>
              <a:rPr lang="fr-FR" sz="1200" dirty="0"/>
              <a:t>:.</a:t>
            </a:r>
          </a:p>
          <a:p>
            <a:endParaRPr lang="fr-FR" sz="1200" dirty="0"/>
          </a:p>
          <a:p>
            <a:r>
              <a:rPr lang="fr-FR" sz="1200" dirty="0"/>
              <a:t>N'exécutez pas encore ce code, nous ne savons pas comment définir nos attributs et nos méthodes.</a:t>
            </a:r>
          </a:p>
          <a:p>
            <a:endParaRPr lang="fr-FR" sz="1200" dirty="0"/>
          </a:p>
          <a:p>
            <a:r>
              <a:rPr lang="fr-FR" sz="1200" dirty="0"/>
              <a:t>Petit exercice de modélisation : que va-t-on trouver dans les caractéristiques d'une personne ? Beaucoup de choses, vous en conviendrez. On ne va en retenir que quelques-unes : le nom, le prénom, l'âge, le lieu de résidence… allez, cela suffira.</a:t>
            </a:r>
          </a:p>
          <a:p>
            <a:endParaRPr lang="fr-FR" sz="1200" dirty="0"/>
          </a:p>
          <a:p>
            <a:r>
              <a:rPr lang="fr-FR" sz="1200" dirty="0"/>
              <a:t>Cela nous fait donc quatre attributs. Ce sont les variables internes à notre objet, qui vont le caractériser. Une personne telle que nous la modélisons sera caractérisée par son nom, son prénom, son âge et son lieu de résidence.</a:t>
            </a:r>
          </a:p>
          <a:p>
            <a:endParaRPr lang="fr-FR" sz="1200" dirty="0"/>
          </a:p>
          <a:p>
            <a:r>
              <a:rPr lang="fr-FR" sz="1200" dirty="0"/>
              <a:t>Pour définir les attributs de notre objet, il faut définir un constructeur dans notre classe. Voyons cela de plus près.</a:t>
            </a:r>
          </a:p>
        </p:txBody>
      </p:sp>
    </p:spTree>
    <p:extLst>
      <p:ext uri="{BB962C8B-B14F-4D97-AF65-F5344CB8AC3E}">
        <p14:creationId xmlns:p14="http://schemas.microsoft.com/office/powerpoint/2010/main" val="220754156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1/</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1200329"/>
          </a:xfrm>
          <a:prstGeom prst="rect">
            <a:avLst/>
          </a:prstGeom>
          <a:noFill/>
        </p:spPr>
        <p:txBody>
          <a:bodyPr wrap="square" rtlCol="0">
            <a:spAutoFit/>
          </a:bodyPr>
          <a:lstStyle/>
          <a:p>
            <a:r>
              <a:rPr lang="fr-FR" sz="1200" dirty="0"/>
              <a:t>Nous avons défini les attributs qui allaient caractériser notre objet de classePersonne. Maintenant, il faut définir dans notre classe une méthode spéciale, appelée un constructeur, qui est appelée invariablement quand on souhaite créer un objet depuis notre classe.</a:t>
            </a:r>
          </a:p>
          <a:p>
            <a:endParaRPr lang="fr-FR" sz="1200" dirty="0"/>
          </a:p>
          <a:p>
            <a:r>
              <a:rPr lang="fr-FR" sz="1200" dirty="0"/>
              <a:t>Concrètement, un constructeur est une méthode de notre objet se chargeant de créer nos attributs. En vérité, c'est même la méthode qui sera appelée quand on voudra créer notre objet.</a:t>
            </a:r>
          </a:p>
          <a:p>
            <a:endParaRPr lang="fr-FR" sz="1200" dirty="0"/>
          </a:p>
          <a:p>
            <a:r>
              <a:rPr lang="fr-FR" sz="1200" dirty="0"/>
              <a:t>Voyons le code, ce sera plus parlant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7" y="1952256"/>
            <a:ext cx="11882441" cy="2123658"/>
          </a:xfrm>
          <a:prstGeom prst="rect">
            <a:avLst/>
          </a:prstGeom>
          <a:solidFill>
            <a:schemeClr val="tx1"/>
          </a:solidFill>
        </p:spPr>
        <p:txBody>
          <a:bodyPr wrap="square" rtlCol="0">
            <a:spAutoFit/>
          </a:bodyPr>
          <a:lstStyle/>
          <a:p>
            <a:r>
              <a:rPr lang="fr-FR" sz="1200" dirty="0">
                <a:solidFill>
                  <a:schemeClr val="bg1"/>
                </a:solidFill>
              </a:rPr>
              <a:t>class Personne: # Définition de notre classe Personne</a:t>
            </a:r>
          </a:p>
          <a:p>
            <a:r>
              <a:rPr lang="fr-FR" sz="1200" dirty="0">
                <a:solidFill>
                  <a:schemeClr val="bg1"/>
                </a:solidFill>
              </a:rPr>
              <a:t>    """Classe définissant une personne caractérisée par :</a:t>
            </a:r>
          </a:p>
          <a:p>
            <a:r>
              <a:rPr lang="fr-FR" sz="1200" dirty="0">
                <a:solidFill>
                  <a:schemeClr val="bg1"/>
                </a:solidFill>
              </a:rPr>
              <a:t>    - son nom</a:t>
            </a:r>
          </a:p>
          <a:p>
            <a:r>
              <a:rPr lang="fr-FR" sz="1200" dirty="0">
                <a:solidFill>
                  <a:schemeClr val="bg1"/>
                </a:solidFill>
              </a:rPr>
              <a:t>    - son prénom</a:t>
            </a:r>
          </a:p>
          <a:p>
            <a:r>
              <a:rPr lang="fr-FR" sz="1200" dirty="0">
                <a:solidFill>
                  <a:schemeClr val="bg1"/>
                </a:solidFill>
              </a:rPr>
              <a:t>    - son âge</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 Notre méthode constructeur</a:t>
            </a:r>
          </a:p>
          <a:p>
            <a:r>
              <a:rPr lang="fr-FR" sz="1200" dirty="0">
                <a:solidFill>
                  <a:schemeClr val="bg1"/>
                </a:solidFill>
              </a:rPr>
              <a:t>        """Pour l'instant, on ne va définir qu'un seul attribut"""</a:t>
            </a:r>
          </a:p>
          <a:p>
            <a:r>
              <a:rPr lang="fr-FR" sz="1200" dirty="0">
                <a:solidFill>
                  <a:schemeClr val="bg1"/>
                </a:solidFill>
              </a:rPr>
              <a:t>        </a:t>
            </a:r>
            <a:r>
              <a:rPr lang="fr-FR" sz="1200" dirty="0" err="1">
                <a:solidFill>
                  <a:schemeClr val="bg1"/>
                </a:solidFill>
              </a:rPr>
              <a:t>self.nom</a:t>
            </a:r>
            <a:r>
              <a:rPr lang="fr-FR" sz="1200" dirty="0">
                <a:solidFill>
                  <a:schemeClr val="bg1"/>
                </a:solidFill>
              </a:rPr>
              <a:t> = "Dupont"</a:t>
            </a:r>
          </a:p>
        </p:txBody>
      </p:sp>
      <p:sp>
        <p:nvSpPr>
          <p:cNvPr id="7" name="ZoneTexte 6">
            <a:extLst>
              <a:ext uri="{FF2B5EF4-FFF2-40B4-BE49-F238E27FC236}">
                <a16:creationId xmlns:a16="http://schemas.microsoft.com/office/drawing/2014/main" id="{C4BC5CE4-1636-490F-83FC-06ACF5C61B68}"/>
              </a:ext>
            </a:extLst>
          </p:cNvPr>
          <p:cNvSpPr txBox="1"/>
          <p:nvPr/>
        </p:nvSpPr>
        <p:spPr>
          <a:xfrm>
            <a:off x="-5" y="4075914"/>
            <a:ext cx="11882441" cy="2862322"/>
          </a:xfrm>
          <a:prstGeom prst="rect">
            <a:avLst/>
          </a:prstGeom>
          <a:noFill/>
        </p:spPr>
        <p:txBody>
          <a:bodyPr wrap="square" rtlCol="0">
            <a:spAutoFit/>
          </a:bodyPr>
          <a:lstStyle/>
          <a:p>
            <a:r>
              <a:rPr lang="fr-FR" sz="1200" dirty="0"/>
              <a:t>Voyons en détail :</a:t>
            </a:r>
          </a:p>
          <a:p>
            <a:endParaRPr lang="fr-FR" sz="1200" dirty="0"/>
          </a:p>
          <a:p>
            <a:r>
              <a:rPr lang="fr-FR" sz="1200" dirty="0"/>
              <a:t>    D'abord, la définition de la classe. Elle est constituée du mot-clé class, du nom de la classe et des deux points rituels « : ».</a:t>
            </a:r>
          </a:p>
          <a:p>
            <a:endParaRPr lang="fr-FR" sz="1200" dirty="0"/>
          </a:p>
          <a:p>
            <a:r>
              <a:rPr lang="fr-FR" sz="1200" dirty="0"/>
              <a:t>    Une docstring commentant la classe. Encore une fois, c'est une excellente habitude à prendre et je vous encourage à le faire systématiquement. Ce pourra être plus qu'utile quand vous vous lancerez dans de grands projets, notamment à plusieurs.</a:t>
            </a:r>
          </a:p>
          <a:p>
            <a:endParaRPr lang="fr-FR" sz="1200" dirty="0"/>
          </a:p>
          <a:p>
            <a:r>
              <a:rPr lang="fr-FR" sz="1200" dirty="0"/>
              <a:t>    La définition de notre constructeur. Comme vous le voyez, il s'agit d'une définition presque « classique » d'une fonction. Elle a pour nom__init__, c'est invariable : en Python, tous les constructeurs s'appellent ainsi. Nous verrons plus tard que les noms de méthodes entourés de part et d'autre de deux signes soulignés(__nommethode__)sont des méthodes spéciales. Notez que, dans notre définition de méthode, nous passons un premier paramètre nommé self.</a:t>
            </a:r>
          </a:p>
          <a:p>
            <a:endParaRPr lang="fr-FR" sz="1200" dirty="0"/>
          </a:p>
          <a:p>
            <a:r>
              <a:rPr lang="fr-FR" sz="1200" dirty="0"/>
              <a:t>    Une nouvelle docstring. Je ne complique pas inutilement, je précise donc qu'on va simplement définir un seul attribut pour l'instant dans notre constructeur.</a:t>
            </a:r>
          </a:p>
          <a:p>
            <a:endParaRPr lang="fr-FR" sz="1200" dirty="0"/>
          </a:p>
          <a:p>
            <a:r>
              <a:rPr lang="fr-FR" sz="1200" dirty="0"/>
              <a:t>    Dans notre constructeur, nous trouvons l'instanciation de notre attribut nom. On crée une variable self.nom et on lui donne comme valeur Dupont. Je vais détailler un peu plus bas ce qui se passe ici.</a:t>
            </a:r>
          </a:p>
        </p:txBody>
      </p:sp>
    </p:spTree>
    <p:extLst>
      <p:ext uri="{BB962C8B-B14F-4D97-AF65-F5344CB8AC3E}">
        <p14:creationId xmlns:p14="http://schemas.microsoft.com/office/powerpoint/2010/main" val="327528443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276999"/>
          </a:xfrm>
          <a:prstGeom prst="rect">
            <a:avLst/>
          </a:prstGeom>
          <a:noFill/>
        </p:spPr>
        <p:txBody>
          <a:bodyPr wrap="square" rtlCol="0">
            <a:spAutoFit/>
          </a:bodyPr>
          <a:lstStyle/>
          <a:p>
            <a:r>
              <a:rPr lang="fr-FR" sz="1200" dirty="0"/>
              <a:t>Avant tout, pour voir le résultat en action, essayons de créer un objet issu de notre classe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6" y="1114783"/>
            <a:ext cx="11882441" cy="1015663"/>
          </a:xfrm>
          <a:prstGeom prst="rect">
            <a:avLst/>
          </a:prstGeom>
          <a:solidFill>
            <a:schemeClr val="tx1"/>
          </a:solidFill>
        </p:spPr>
        <p:txBody>
          <a:bodyPr wrap="square" rtlCol="0">
            <a:spAutoFit/>
          </a:bodyPr>
          <a:lstStyle/>
          <a:p>
            <a:r>
              <a:rPr lang="fr-FR" sz="1200" dirty="0">
                <a:solidFill>
                  <a:schemeClr val="bg1"/>
                </a:solidFill>
              </a:rPr>
              <a:t>bernard = Personne()</a:t>
            </a:r>
          </a:p>
          <a:p>
            <a:r>
              <a:rPr lang="fr-FR" sz="1200" dirty="0">
                <a:solidFill>
                  <a:schemeClr val="bg1"/>
                </a:solidFill>
              </a:rPr>
              <a:t>bernard</a:t>
            </a:r>
          </a:p>
          <a:p>
            <a:r>
              <a:rPr lang="fr-FR" sz="1200" dirty="0">
                <a:solidFill>
                  <a:schemeClr val="bg1"/>
                </a:solidFill>
              </a:rPr>
              <a:t>&lt;__main__.Personne object at 0x00B42570&gt;</a:t>
            </a:r>
          </a:p>
          <a:p>
            <a:r>
              <a:rPr lang="fr-FR" sz="1200" dirty="0">
                <a:solidFill>
                  <a:schemeClr val="bg1"/>
                </a:solidFill>
              </a:rPr>
              <a:t>bernard.nom</a:t>
            </a:r>
          </a:p>
          <a:p>
            <a:r>
              <a:rPr lang="fr-FR" sz="1200" dirty="0">
                <a:solidFill>
                  <a:schemeClr val="bg1"/>
                </a:solidFill>
              </a:rPr>
              <a:t>'Dupont'</a:t>
            </a:r>
          </a:p>
        </p:txBody>
      </p:sp>
      <p:sp>
        <p:nvSpPr>
          <p:cNvPr id="7" name="ZoneTexte 6">
            <a:extLst>
              <a:ext uri="{FF2B5EF4-FFF2-40B4-BE49-F238E27FC236}">
                <a16:creationId xmlns:a16="http://schemas.microsoft.com/office/drawing/2014/main" id="{C4BC5CE4-1636-490F-83FC-06ACF5C61B68}"/>
              </a:ext>
            </a:extLst>
          </p:cNvPr>
          <p:cNvSpPr txBox="1"/>
          <p:nvPr/>
        </p:nvSpPr>
        <p:spPr>
          <a:xfrm>
            <a:off x="0" y="2254821"/>
            <a:ext cx="11882441" cy="4154984"/>
          </a:xfrm>
          <a:prstGeom prst="rect">
            <a:avLst/>
          </a:prstGeom>
          <a:noFill/>
        </p:spPr>
        <p:txBody>
          <a:bodyPr wrap="square" rtlCol="0">
            <a:spAutoFit/>
          </a:bodyPr>
          <a:lstStyle/>
          <a:p>
            <a:r>
              <a:rPr lang="fr-FR" sz="1200" dirty="0"/>
              <a:t>Quand on demande à l'interpréteur d'afficher directement notre </a:t>
            </a:r>
            <a:r>
              <a:rPr lang="fr-FR" sz="1200" dirty="0" err="1"/>
              <a:t>objetbernard</a:t>
            </a:r>
            <a:r>
              <a:rPr lang="fr-FR" sz="1200" dirty="0"/>
              <a:t>, il nous sort quelque chose d'un peu imbuvable… Bon, l'essentiel est la mention précisant la classe dont l'objet est issu. On peut donc vérifier que c'est bien notre </a:t>
            </a:r>
            <a:r>
              <a:rPr lang="fr-FR" sz="1200" dirty="0" err="1"/>
              <a:t>classePersonnedont</a:t>
            </a:r>
            <a:r>
              <a:rPr lang="fr-FR" sz="1200" dirty="0"/>
              <a:t> est issu notre objet. On essaye ensuite d'afficher l'</a:t>
            </a:r>
            <a:r>
              <a:rPr lang="fr-FR" sz="1200" dirty="0" err="1"/>
              <a:t>attributnomde</a:t>
            </a:r>
            <a:r>
              <a:rPr lang="fr-FR" sz="1200" dirty="0"/>
              <a:t> notre </a:t>
            </a:r>
            <a:r>
              <a:rPr lang="fr-FR" sz="1200" dirty="0" err="1"/>
              <a:t>objetbernardet</a:t>
            </a:r>
            <a:r>
              <a:rPr lang="fr-FR" sz="1200" dirty="0"/>
              <a:t> on </a:t>
            </a:r>
            <a:r>
              <a:rPr lang="fr-FR" sz="1200" dirty="0" err="1"/>
              <a:t>obtient'Dupont</a:t>
            </a:r>
            <a:r>
              <a:rPr lang="fr-FR" sz="1200" dirty="0"/>
              <a:t>'(la valeur définie dans notre constructeur). Notez qu'on utilise le point (.), encore et toujours utilisé pour une relation d'appartenance (</a:t>
            </a:r>
            <a:r>
              <a:rPr lang="fr-FR" sz="1200" dirty="0" err="1"/>
              <a:t>nomest</a:t>
            </a:r>
            <a:r>
              <a:rPr lang="fr-FR" sz="1200" dirty="0"/>
              <a:t> un attribut de l'</a:t>
            </a:r>
            <a:r>
              <a:rPr lang="fr-FR" sz="1200" dirty="0" err="1"/>
              <a:t>objetbernard</a:t>
            </a:r>
            <a:r>
              <a:rPr lang="fr-FR" sz="1200" dirty="0"/>
              <a:t>). Encore un peu d'explications :</a:t>
            </a:r>
          </a:p>
          <a:p>
            <a:endParaRPr lang="fr-FR" sz="1200" dirty="0"/>
          </a:p>
          <a:p>
            <a:r>
              <a:rPr lang="fr-FR" sz="1200" b="1" dirty="0"/>
              <a:t>Quand on crée notre objet…</a:t>
            </a:r>
          </a:p>
          <a:p>
            <a:endParaRPr lang="fr-FR" sz="1200" dirty="0"/>
          </a:p>
          <a:p>
            <a:r>
              <a:rPr lang="fr-FR" sz="1200" dirty="0"/>
              <a:t>Quand on </a:t>
            </a:r>
            <a:r>
              <a:rPr lang="fr-FR" sz="1200" dirty="0" err="1"/>
              <a:t>tapePersonne</a:t>
            </a:r>
            <a:r>
              <a:rPr lang="fr-FR" sz="1200" dirty="0"/>
              <a:t>(), on appelle le constructeur de notre classePersonne, d'une façon quelque peu indirecte que je ne détaillerai pas ici. Celui-ci prend en paramètre une variable un peu mystérieuse :self. En fait, il s'agit tout bêtement de notre objet en train de se créer. On écrit dans cet objet l'</a:t>
            </a:r>
            <a:r>
              <a:rPr lang="fr-FR" sz="1200" dirty="0" err="1"/>
              <a:t>attributnomle</a:t>
            </a:r>
            <a:r>
              <a:rPr lang="fr-FR" sz="1200" dirty="0"/>
              <a:t> plus simplement du monde :self.nom = "Dupont". À la fin de l'appel au constructeur, Python renvoie notre </a:t>
            </a:r>
            <a:r>
              <a:rPr lang="fr-FR" sz="1200" dirty="0" err="1"/>
              <a:t>objetselfmodifié</a:t>
            </a:r>
            <a:r>
              <a:rPr lang="fr-FR" sz="1200" dirty="0"/>
              <a:t>, avec notre attribut. On va réceptionner le tout dans notre </a:t>
            </a:r>
            <a:r>
              <a:rPr lang="fr-FR" sz="1200" dirty="0" err="1"/>
              <a:t>variablebernard</a:t>
            </a:r>
            <a:r>
              <a:rPr lang="fr-FR" sz="1200" dirty="0"/>
              <a:t>.</a:t>
            </a:r>
          </a:p>
          <a:p>
            <a:endParaRPr lang="fr-FR" sz="1200" dirty="0"/>
          </a:p>
          <a:p>
            <a:r>
              <a:rPr lang="fr-FR" sz="1200" dirty="0"/>
              <a:t>Si ce n'est pas très clair, pas de panique ! Vous pouvez vous contenter de vous familiariser avec la syntaxe du constructeur Python, qui sera souvent la même, et laisser l'aspect un peu théorique de côté, pour plus tard. Nous aurons l'occasion d'y revenir avant la fin du chapitre.</a:t>
            </a:r>
          </a:p>
          <a:p>
            <a:endParaRPr lang="fr-FR" sz="1200" dirty="0"/>
          </a:p>
          <a:p>
            <a:r>
              <a:rPr lang="fr-FR" sz="1200" b="1" dirty="0"/>
              <a:t>Étoffons un peu notre constructeur</a:t>
            </a:r>
          </a:p>
          <a:p>
            <a:endParaRPr lang="fr-FR" sz="1200" dirty="0"/>
          </a:p>
          <a:p>
            <a:r>
              <a:rPr lang="fr-FR" sz="1200" dirty="0"/>
              <a:t>Bon, on avait dit quatre attributs, on n'en a fait qu'un. Et puis notre constructeur pourrait éviter de donner les mêmes valeurs par défaut à chaque fois, tout de même !</a:t>
            </a:r>
          </a:p>
          <a:p>
            <a:endParaRPr lang="fr-FR" sz="1200" dirty="0"/>
          </a:p>
          <a:p>
            <a:r>
              <a:rPr lang="fr-FR" sz="1200" dirty="0"/>
              <a:t>C'est juste. Dans un premier temps, on va se contenter de définir les autres attributs, le prénom, l'âge, le lieu de résidence. Essayez de le faire, normalement vous ne devriez éprouver aucune difficulté.</a:t>
            </a:r>
          </a:p>
          <a:p>
            <a:endParaRPr lang="fr-FR" sz="1200" dirty="0"/>
          </a:p>
          <a:p>
            <a:r>
              <a:rPr lang="fr-FR" sz="1200" dirty="0"/>
              <a:t>Voici le code, au cas où :</a:t>
            </a:r>
          </a:p>
        </p:txBody>
      </p:sp>
    </p:spTree>
    <p:extLst>
      <p:ext uri="{BB962C8B-B14F-4D97-AF65-F5344CB8AC3E}">
        <p14:creationId xmlns:p14="http://schemas.microsoft.com/office/powerpoint/2010/main" val="292565621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79C39462-A8B4-464E-8174-B8F7C24A6698}"/>
              </a:ext>
            </a:extLst>
          </p:cNvPr>
          <p:cNvSpPr txBox="1"/>
          <p:nvPr/>
        </p:nvSpPr>
        <p:spPr>
          <a:xfrm>
            <a:off x="42861" y="847175"/>
            <a:ext cx="11882441" cy="3231654"/>
          </a:xfrm>
          <a:prstGeom prst="rect">
            <a:avLst/>
          </a:prstGeom>
          <a:solidFill>
            <a:schemeClr val="tx1"/>
          </a:solidFill>
        </p:spPr>
        <p:txBody>
          <a:bodyPr wrap="square" rtlCol="0">
            <a:spAutoFit/>
          </a:bodyPr>
          <a:lstStyle/>
          <a:p>
            <a:r>
              <a:rPr lang="fr-FR" sz="1200" dirty="0">
                <a:solidFill>
                  <a:schemeClr val="bg1"/>
                </a:solidFill>
              </a:rPr>
              <a:t>class Personne:</a:t>
            </a:r>
          </a:p>
          <a:p>
            <a:r>
              <a:rPr lang="fr-FR" sz="1200" dirty="0">
                <a:solidFill>
                  <a:schemeClr val="bg1"/>
                </a:solidFill>
              </a:rPr>
              <a:t>    """Classe définissant une personne caractérisée par :</a:t>
            </a:r>
          </a:p>
          <a:p>
            <a:r>
              <a:rPr lang="fr-FR" sz="1200" dirty="0">
                <a:solidFill>
                  <a:schemeClr val="bg1"/>
                </a:solidFill>
              </a:rPr>
              <a:t>    - son nom</a:t>
            </a:r>
          </a:p>
          <a:p>
            <a:r>
              <a:rPr lang="fr-FR" sz="1200" dirty="0">
                <a:solidFill>
                  <a:schemeClr val="bg1"/>
                </a:solidFill>
              </a:rPr>
              <a:t>    - son prénom</a:t>
            </a:r>
          </a:p>
          <a:p>
            <a:r>
              <a:rPr lang="fr-FR" sz="1200" dirty="0">
                <a:solidFill>
                  <a:schemeClr val="bg1"/>
                </a:solidFill>
              </a:rPr>
              <a:t>    - son âge</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 Notre méthode constructeur</a:t>
            </a:r>
          </a:p>
          <a:p>
            <a:r>
              <a:rPr lang="fr-FR" sz="1200" dirty="0">
                <a:solidFill>
                  <a:schemeClr val="bg1"/>
                </a:solidFill>
              </a:rPr>
              <a:t>        """Constructeur de notre classe. Chaque attribut va être instancié</a:t>
            </a:r>
          </a:p>
          <a:p>
            <a:r>
              <a:rPr lang="fr-FR" sz="1200" dirty="0">
                <a:solidFill>
                  <a:schemeClr val="bg1"/>
                </a:solidFill>
              </a:rPr>
              <a:t>        avec une valeur par défaut... original"""</a:t>
            </a:r>
          </a:p>
          <a:p>
            <a:endParaRPr lang="fr-FR" sz="1200" dirty="0">
              <a:solidFill>
                <a:schemeClr val="bg1"/>
              </a:solidFill>
            </a:endParaRPr>
          </a:p>
          <a:p>
            <a:r>
              <a:rPr lang="fr-FR" sz="1200" dirty="0">
                <a:solidFill>
                  <a:schemeClr val="bg1"/>
                </a:solidFill>
              </a:rPr>
              <a:t>        </a:t>
            </a:r>
          </a:p>
          <a:p>
            <a:r>
              <a:rPr lang="fr-FR" sz="1200" dirty="0">
                <a:solidFill>
                  <a:schemeClr val="bg1"/>
                </a:solidFill>
              </a:rPr>
              <a:t>        self.nom = "Dupont"</a:t>
            </a:r>
          </a:p>
          <a:p>
            <a:r>
              <a:rPr lang="fr-FR" sz="1200" dirty="0">
                <a:solidFill>
                  <a:schemeClr val="bg1"/>
                </a:solidFill>
              </a:rPr>
              <a:t>        </a:t>
            </a:r>
            <a:r>
              <a:rPr lang="fr-FR" sz="1200" dirty="0" err="1">
                <a:solidFill>
                  <a:schemeClr val="bg1"/>
                </a:solidFill>
              </a:rPr>
              <a:t>self.prenom</a:t>
            </a:r>
            <a:r>
              <a:rPr lang="fr-FR" sz="1200" dirty="0">
                <a:solidFill>
                  <a:schemeClr val="bg1"/>
                </a:solidFill>
              </a:rPr>
              <a:t> = "Jean" # Quelle originalité</a:t>
            </a:r>
          </a:p>
          <a:p>
            <a:r>
              <a:rPr lang="fr-FR" sz="1200" dirty="0">
                <a:solidFill>
                  <a:schemeClr val="bg1"/>
                </a:solidFill>
              </a:rPr>
              <a:t>        </a:t>
            </a:r>
            <a:r>
              <a:rPr lang="fr-FR" sz="1200" dirty="0" err="1">
                <a:solidFill>
                  <a:schemeClr val="bg1"/>
                </a:solidFill>
              </a:rPr>
              <a:t>self.age</a:t>
            </a:r>
            <a:r>
              <a:rPr lang="fr-FR" sz="1200" dirty="0">
                <a:solidFill>
                  <a:schemeClr val="bg1"/>
                </a:solidFill>
              </a:rPr>
              <a:t> = 33 # Cela n'engage à rien</a:t>
            </a:r>
          </a:p>
          <a:p>
            <a:r>
              <a:rPr lang="fr-FR" sz="1200" dirty="0">
                <a:solidFill>
                  <a:schemeClr val="bg1"/>
                </a:solidFill>
              </a:rPr>
              <a:t>        </a:t>
            </a:r>
            <a:r>
              <a:rPr lang="fr-FR" sz="1200" dirty="0" err="1">
                <a:solidFill>
                  <a:schemeClr val="bg1"/>
                </a:solidFill>
              </a:rPr>
              <a:t>self.lieu_residence</a:t>
            </a:r>
            <a:r>
              <a:rPr lang="fr-FR" sz="1200" dirty="0">
                <a:solidFill>
                  <a:schemeClr val="bg1"/>
                </a:solidFill>
              </a:rPr>
              <a:t> = "Paris"</a:t>
            </a:r>
          </a:p>
        </p:txBody>
      </p:sp>
      <p:sp>
        <p:nvSpPr>
          <p:cNvPr id="8" name="ZoneTexte 7">
            <a:extLst>
              <a:ext uri="{FF2B5EF4-FFF2-40B4-BE49-F238E27FC236}">
                <a16:creationId xmlns:a16="http://schemas.microsoft.com/office/drawing/2014/main" id="{21A9BD0E-3DF1-44CC-ACDB-A900C5B8B869}"/>
              </a:ext>
            </a:extLst>
          </p:cNvPr>
          <p:cNvSpPr txBox="1"/>
          <p:nvPr/>
        </p:nvSpPr>
        <p:spPr>
          <a:xfrm>
            <a:off x="42861" y="4161875"/>
            <a:ext cx="11882441" cy="2492990"/>
          </a:xfrm>
          <a:prstGeom prst="rect">
            <a:avLst/>
          </a:prstGeom>
          <a:solidFill>
            <a:schemeClr val="tx1"/>
          </a:solidFill>
        </p:spPr>
        <p:txBody>
          <a:bodyPr wrap="square" rtlCol="0">
            <a:spAutoFit/>
          </a:bodyPr>
          <a:lstStyle/>
          <a:p>
            <a:r>
              <a:rPr lang="fr-FR" sz="1200" dirty="0">
                <a:solidFill>
                  <a:schemeClr val="bg1"/>
                </a:solidFill>
              </a:rPr>
              <a:t>&gt;&gt;&gt; jean = Personne()</a:t>
            </a:r>
          </a:p>
          <a:p>
            <a:r>
              <a:rPr lang="fr-FR" sz="1200" dirty="0">
                <a:solidFill>
                  <a:schemeClr val="bg1"/>
                </a:solidFill>
              </a:rPr>
              <a:t>&gt;&gt;&gt; </a:t>
            </a:r>
            <a:r>
              <a:rPr lang="fr-FR" sz="1200" dirty="0" err="1">
                <a:solidFill>
                  <a:schemeClr val="bg1"/>
                </a:solidFill>
              </a:rPr>
              <a:t>jean.nom</a:t>
            </a:r>
            <a:endParaRPr lang="fr-FR" sz="1200" dirty="0">
              <a:solidFill>
                <a:schemeClr val="bg1"/>
              </a:solidFill>
            </a:endParaRPr>
          </a:p>
          <a:p>
            <a:r>
              <a:rPr lang="fr-FR" sz="1200" dirty="0">
                <a:solidFill>
                  <a:schemeClr val="bg1"/>
                </a:solidFill>
              </a:rPr>
              <a:t>'Dupont’</a:t>
            </a:r>
          </a:p>
          <a:p>
            <a:r>
              <a:rPr lang="fr-FR" sz="1200" dirty="0">
                <a:solidFill>
                  <a:schemeClr val="bg1"/>
                </a:solidFill>
              </a:rPr>
              <a:t>&gt;&gt;&gt; </a:t>
            </a:r>
            <a:r>
              <a:rPr lang="fr-FR" sz="1200" dirty="0" err="1">
                <a:solidFill>
                  <a:schemeClr val="bg1"/>
                </a:solidFill>
              </a:rPr>
              <a:t>jean.prenom</a:t>
            </a:r>
            <a:endParaRPr lang="fr-FR" sz="1200" dirty="0">
              <a:solidFill>
                <a:schemeClr val="bg1"/>
              </a:solidFill>
            </a:endParaRPr>
          </a:p>
          <a:p>
            <a:r>
              <a:rPr lang="fr-FR" sz="1200" dirty="0">
                <a:solidFill>
                  <a:schemeClr val="bg1"/>
                </a:solidFill>
              </a:rPr>
              <a:t>'Jean’</a:t>
            </a:r>
          </a:p>
          <a:p>
            <a:r>
              <a:rPr lang="fr-FR" sz="1200" dirty="0">
                <a:solidFill>
                  <a:schemeClr val="bg1"/>
                </a:solidFill>
              </a:rPr>
              <a:t>&gt;&gt;&gt; </a:t>
            </a:r>
            <a:r>
              <a:rPr lang="fr-FR" sz="1200" dirty="0" err="1">
                <a:solidFill>
                  <a:schemeClr val="bg1"/>
                </a:solidFill>
              </a:rPr>
              <a:t>jean.age</a:t>
            </a:r>
            <a:endParaRPr lang="fr-FR" sz="1200" dirty="0">
              <a:solidFill>
                <a:schemeClr val="bg1"/>
              </a:solidFill>
            </a:endParaRPr>
          </a:p>
          <a:p>
            <a:r>
              <a:rPr lang="fr-FR" sz="1200" dirty="0">
                <a:solidFill>
                  <a:schemeClr val="bg1"/>
                </a:solidFill>
              </a:rPr>
              <a:t>33</a:t>
            </a:r>
          </a:p>
          <a:p>
            <a:r>
              <a:rPr lang="fr-FR" sz="1200" dirty="0">
                <a:solidFill>
                  <a:schemeClr val="bg1"/>
                </a:solidFill>
              </a:rPr>
              <a:t>&gt;&gt;&gt; </a:t>
            </a:r>
            <a:r>
              <a:rPr lang="fr-FR" sz="1200" dirty="0" err="1">
                <a:solidFill>
                  <a:schemeClr val="bg1"/>
                </a:solidFill>
              </a:rPr>
              <a:t>jean.lieu_residence</a:t>
            </a:r>
            <a:endParaRPr lang="fr-FR" sz="1200" dirty="0">
              <a:solidFill>
                <a:schemeClr val="bg1"/>
              </a:solidFill>
            </a:endParaRPr>
          </a:p>
          <a:p>
            <a:r>
              <a:rPr lang="fr-FR" sz="1200" dirty="0">
                <a:solidFill>
                  <a:schemeClr val="bg1"/>
                </a:solidFill>
              </a:rPr>
              <a:t>'Paris’</a:t>
            </a:r>
          </a:p>
          <a:p>
            <a:r>
              <a:rPr lang="fr-FR" sz="1200" dirty="0">
                <a:solidFill>
                  <a:schemeClr val="bg1"/>
                </a:solidFill>
              </a:rPr>
              <a:t>&gt;&gt;&gt; # Jean déménage…</a:t>
            </a:r>
          </a:p>
          <a:p>
            <a:r>
              <a:rPr lang="fr-FR" sz="1200" dirty="0">
                <a:solidFill>
                  <a:schemeClr val="bg1"/>
                </a:solidFill>
              </a:rPr>
              <a:t>... </a:t>
            </a:r>
            <a:r>
              <a:rPr lang="fr-FR" sz="1200" dirty="0" err="1">
                <a:solidFill>
                  <a:schemeClr val="bg1"/>
                </a:solidFill>
              </a:rPr>
              <a:t>jean.lieu_residence</a:t>
            </a:r>
            <a:r>
              <a:rPr lang="fr-FR" sz="1200" dirty="0">
                <a:solidFill>
                  <a:schemeClr val="bg1"/>
                </a:solidFill>
              </a:rPr>
              <a:t> = "Berlin"</a:t>
            </a:r>
          </a:p>
          <a:p>
            <a:r>
              <a:rPr lang="fr-FR" sz="1200" dirty="0">
                <a:solidFill>
                  <a:schemeClr val="bg1"/>
                </a:solidFill>
              </a:rPr>
              <a:t>&gt;&gt;&gt; </a:t>
            </a:r>
            <a:r>
              <a:rPr lang="fr-FR" sz="1200" dirty="0" err="1">
                <a:solidFill>
                  <a:schemeClr val="bg1"/>
                </a:solidFill>
              </a:rPr>
              <a:t>jean.lieu_residence</a:t>
            </a:r>
            <a:endParaRPr lang="fr-FR" sz="1200" dirty="0">
              <a:solidFill>
                <a:schemeClr val="bg1"/>
              </a:solidFill>
            </a:endParaRPr>
          </a:p>
          <a:p>
            <a:r>
              <a:rPr lang="fr-FR" sz="1200" dirty="0">
                <a:solidFill>
                  <a:schemeClr val="bg1"/>
                </a:solidFill>
              </a:rPr>
              <a:t>'Berlin'</a:t>
            </a:r>
          </a:p>
        </p:txBody>
      </p:sp>
    </p:spTree>
    <p:extLst>
      <p:ext uri="{BB962C8B-B14F-4D97-AF65-F5344CB8AC3E}">
        <p14:creationId xmlns:p14="http://schemas.microsoft.com/office/powerpoint/2010/main" val="261696066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1384995"/>
          </a:xfrm>
          <a:prstGeom prst="rect">
            <a:avLst/>
          </a:prstGeom>
          <a:noFill/>
        </p:spPr>
        <p:txBody>
          <a:bodyPr wrap="square" rtlCol="0">
            <a:spAutoFit/>
          </a:bodyPr>
          <a:lstStyle/>
          <a:p>
            <a:r>
              <a:rPr lang="fr-FR" sz="1200" dirty="0"/>
              <a:t>Une toute petite explication en ce qui concerne la ligne 11 : dans beaucoup de tutoriels, on déconseille de modifier un attribut d'instance (un attribut d'un objet) comme on vient de le faire, en faisant </a:t>
            </a:r>
            <a:r>
              <a:rPr lang="fr-FR" sz="1200" dirty="0" err="1"/>
              <a:t>simplementobjet.attribut</a:t>
            </a:r>
            <a:r>
              <a:rPr lang="fr-FR" sz="1200" dirty="0"/>
              <a:t> = valeur. Si vous venez d'un autre langage, vous pourrez avoir entendu parler des accesseurs et mutateurs. Ces concepts sont repris dans certains tutoriels Python, mais ils n'ont pas précisément lieu d'être dans ce langage. Tout cela, je le détaillerai dans le prochain chapitre. Pour l'instant, il vous suffit de savoir que, quand vous voulez modifier un attribut d'un objet, vous </a:t>
            </a:r>
            <a:r>
              <a:rPr lang="fr-FR" sz="1200" dirty="0" err="1"/>
              <a:t>écrivezobjet.attribut</a:t>
            </a:r>
            <a:r>
              <a:rPr lang="fr-FR" sz="1200" dirty="0"/>
              <a:t> = nouvelle_valeur. Nous verrons les cas particuliers plus loin.</a:t>
            </a:r>
          </a:p>
          <a:p>
            <a:endParaRPr lang="fr-FR" sz="1200" dirty="0"/>
          </a:p>
          <a:p>
            <a:r>
              <a:rPr lang="fr-FR" sz="1200" dirty="0"/>
              <a:t>Bon. Il nous reste encore à faire un constructeur un peu plus intelligent. Pour l'instant, quel que soit l'objet créé, il possède les mêmes nom, prénom, âge et lieu de résidence. On peut les modifier par la suite, bien entendu, mais on peut aussi faire en sorte que le constructeur prenne plusieurs paramètres, disons… le nom et le prénom, pour commencer.</a:t>
            </a:r>
          </a:p>
        </p:txBody>
      </p:sp>
      <p:sp>
        <p:nvSpPr>
          <p:cNvPr id="5" name="ZoneTexte 4">
            <a:extLst>
              <a:ext uri="{FF2B5EF4-FFF2-40B4-BE49-F238E27FC236}">
                <a16:creationId xmlns:a16="http://schemas.microsoft.com/office/drawing/2014/main" id="{79C39462-A8B4-464E-8174-B8F7C24A6698}"/>
              </a:ext>
            </a:extLst>
          </p:cNvPr>
          <p:cNvSpPr txBox="1"/>
          <p:nvPr/>
        </p:nvSpPr>
        <p:spPr>
          <a:xfrm>
            <a:off x="42861" y="2197203"/>
            <a:ext cx="11882441" cy="2677656"/>
          </a:xfrm>
          <a:prstGeom prst="rect">
            <a:avLst/>
          </a:prstGeom>
          <a:solidFill>
            <a:schemeClr val="tx1"/>
          </a:solidFill>
        </p:spPr>
        <p:txBody>
          <a:bodyPr wrap="square" rtlCol="0">
            <a:spAutoFit/>
          </a:bodyPr>
          <a:lstStyle/>
          <a:p>
            <a:r>
              <a:rPr lang="fr-FR" sz="1200" dirty="0">
                <a:solidFill>
                  <a:schemeClr val="bg1"/>
                </a:solidFill>
              </a:rPr>
              <a:t>class Personne:</a:t>
            </a:r>
          </a:p>
          <a:p>
            <a:r>
              <a:rPr lang="fr-FR" sz="1200" dirty="0">
                <a:solidFill>
                  <a:schemeClr val="bg1"/>
                </a:solidFill>
              </a:rPr>
              <a:t>    """Classe définissant une personne caractérisée par :</a:t>
            </a:r>
          </a:p>
          <a:p>
            <a:r>
              <a:rPr lang="fr-FR" sz="1200" dirty="0">
                <a:solidFill>
                  <a:schemeClr val="bg1"/>
                </a:solidFill>
              </a:rPr>
              <a:t>    - son nom</a:t>
            </a:r>
          </a:p>
          <a:p>
            <a:r>
              <a:rPr lang="fr-FR" sz="1200" dirty="0">
                <a:solidFill>
                  <a:schemeClr val="bg1"/>
                </a:solidFill>
              </a:rPr>
              <a:t>    - son prénom</a:t>
            </a:r>
          </a:p>
          <a:p>
            <a:r>
              <a:rPr lang="fr-FR" sz="1200" dirty="0">
                <a:solidFill>
                  <a:schemeClr val="bg1"/>
                </a:solidFill>
              </a:rPr>
              <a:t>    - son âge</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nom, prenom):</a:t>
            </a:r>
          </a:p>
          <a:p>
            <a:r>
              <a:rPr lang="fr-FR" sz="1200" dirty="0">
                <a:solidFill>
                  <a:schemeClr val="bg1"/>
                </a:solidFill>
              </a:rPr>
              <a:t>        """Constructeur de notre classe"""</a:t>
            </a:r>
          </a:p>
          <a:p>
            <a:r>
              <a:rPr lang="fr-FR" sz="1200" dirty="0">
                <a:solidFill>
                  <a:schemeClr val="bg1"/>
                </a:solidFill>
              </a:rPr>
              <a:t>        self.nom = nom</a:t>
            </a:r>
          </a:p>
          <a:p>
            <a:r>
              <a:rPr lang="fr-FR" sz="1200" dirty="0">
                <a:solidFill>
                  <a:schemeClr val="bg1"/>
                </a:solidFill>
              </a:rPr>
              <a:t>        </a:t>
            </a:r>
            <a:r>
              <a:rPr lang="fr-FR" sz="1200" dirty="0" err="1">
                <a:solidFill>
                  <a:schemeClr val="bg1"/>
                </a:solidFill>
              </a:rPr>
              <a:t>self.prenom</a:t>
            </a:r>
            <a:r>
              <a:rPr lang="fr-FR" sz="1200" dirty="0">
                <a:solidFill>
                  <a:schemeClr val="bg1"/>
                </a:solidFill>
              </a:rPr>
              <a:t> = prenom</a:t>
            </a:r>
          </a:p>
          <a:p>
            <a:r>
              <a:rPr lang="fr-FR" sz="1200" dirty="0">
                <a:solidFill>
                  <a:schemeClr val="bg1"/>
                </a:solidFill>
              </a:rPr>
              <a:t>        </a:t>
            </a:r>
            <a:r>
              <a:rPr lang="fr-FR" sz="1200" dirty="0" err="1">
                <a:solidFill>
                  <a:schemeClr val="bg1"/>
                </a:solidFill>
              </a:rPr>
              <a:t>self.age</a:t>
            </a:r>
            <a:r>
              <a:rPr lang="fr-FR" sz="1200" dirty="0">
                <a:solidFill>
                  <a:schemeClr val="bg1"/>
                </a:solidFill>
              </a:rPr>
              <a:t> = 33</a:t>
            </a:r>
          </a:p>
          <a:p>
            <a:r>
              <a:rPr lang="fr-FR" sz="1200" dirty="0">
                <a:solidFill>
                  <a:schemeClr val="bg1"/>
                </a:solidFill>
              </a:rPr>
              <a:t>        </a:t>
            </a:r>
            <a:r>
              <a:rPr lang="fr-FR" sz="1200" dirty="0" err="1">
                <a:solidFill>
                  <a:schemeClr val="bg1"/>
                </a:solidFill>
              </a:rPr>
              <a:t>self.lieu_residence</a:t>
            </a:r>
            <a:r>
              <a:rPr lang="fr-FR" sz="1200" dirty="0">
                <a:solidFill>
                  <a:schemeClr val="bg1"/>
                </a:solidFill>
              </a:rPr>
              <a:t> = "Paris"</a:t>
            </a:r>
          </a:p>
        </p:txBody>
      </p:sp>
      <p:sp>
        <p:nvSpPr>
          <p:cNvPr id="8" name="ZoneTexte 7">
            <a:extLst>
              <a:ext uri="{FF2B5EF4-FFF2-40B4-BE49-F238E27FC236}">
                <a16:creationId xmlns:a16="http://schemas.microsoft.com/office/drawing/2014/main" id="{C6023637-FD69-4687-AB1E-2607989F59EE}"/>
              </a:ext>
            </a:extLst>
          </p:cNvPr>
          <p:cNvSpPr txBox="1"/>
          <p:nvPr/>
        </p:nvSpPr>
        <p:spPr>
          <a:xfrm>
            <a:off x="42861" y="5032784"/>
            <a:ext cx="11882441" cy="1569660"/>
          </a:xfrm>
          <a:prstGeom prst="rect">
            <a:avLst/>
          </a:prstGeom>
          <a:solidFill>
            <a:schemeClr val="tx1"/>
          </a:solidFill>
        </p:spPr>
        <p:txBody>
          <a:bodyPr wrap="square" rtlCol="0">
            <a:spAutoFit/>
          </a:bodyPr>
          <a:lstStyle/>
          <a:p>
            <a:r>
              <a:rPr lang="pt-BR" sz="1200" dirty="0">
                <a:solidFill>
                  <a:schemeClr val="bg1"/>
                </a:solidFill>
              </a:rPr>
              <a:t>&gt;&gt;&gt; bernard = Personne("Micado", "Bernard")</a:t>
            </a:r>
          </a:p>
          <a:p>
            <a:r>
              <a:rPr lang="pt-BR" sz="1200" dirty="0">
                <a:solidFill>
                  <a:schemeClr val="bg1"/>
                </a:solidFill>
              </a:rPr>
              <a:t>&gt;&gt;&gt; bernard.nom</a:t>
            </a:r>
          </a:p>
          <a:p>
            <a:r>
              <a:rPr lang="pt-BR" sz="1200" dirty="0">
                <a:solidFill>
                  <a:schemeClr val="bg1"/>
                </a:solidFill>
              </a:rPr>
              <a:t>'Micado'</a:t>
            </a:r>
          </a:p>
          <a:p>
            <a:r>
              <a:rPr lang="pt-BR" sz="1200" dirty="0">
                <a:solidFill>
                  <a:schemeClr val="bg1"/>
                </a:solidFill>
              </a:rPr>
              <a:t>&gt;&gt;&gt; bernard.prenom</a:t>
            </a:r>
          </a:p>
          <a:p>
            <a:r>
              <a:rPr lang="pt-BR" sz="1200" dirty="0">
                <a:solidFill>
                  <a:schemeClr val="bg1"/>
                </a:solidFill>
              </a:rPr>
              <a:t>'Bernard'</a:t>
            </a:r>
          </a:p>
          <a:p>
            <a:r>
              <a:rPr lang="pt-BR" sz="1200" dirty="0">
                <a:solidFill>
                  <a:schemeClr val="bg1"/>
                </a:solidFill>
              </a:rPr>
              <a:t>&gt;&gt;&gt; bernard.age</a:t>
            </a:r>
          </a:p>
          <a:p>
            <a:r>
              <a:rPr lang="pt-BR" sz="1200" dirty="0">
                <a:solidFill>
                  <a:schemeClr val="bg1"/>
                </a:solidFill>
              </a:rPr>
              <a:t>33</a:t>
            </a:r>
          </a:p>
          <a:p>
            <a:r>
              <a:rPr lang="pt-BR" sz="1200" dirty="0">
                <a:solidFill>
                  <a:schemeClr val="bg1"/>
                </a:solidFill>
              </a:rPr>
              <a:t>&gt;&gt;&gt;</a:t>
            </a:r>
            <a:endParaRPr lang="fr-FR" sz="1200" dirty="0">
              <a:solidFill>
                <a:schemeClr val="bg1"/>
              </a:solidFill>
            </a:endParaRPr>
          </a:p>
        </p:txBody>
      </p:sp>
    </p:spTree>
    <p:extLst>
      <p:ext uri="{BB962C8B-B14F-4D97-AF65-F5344CB8AC3E}">
        <p14:creationId xmlns:p14="http://schemas.microsoft.com/office/powerpoint/2010/main" val="103648834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Attributs de classe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461665"/>
          </a:xfrm>
          <a:prstGeom prst="rect">
            <a:avLst/>
          </a:prstGeom>
          <a:noFill/>
        </p:spPr>
        <p:txBody>
          <a:bodyPr wrap="square" rtlCol="0">
            <a:spAutoFit/>
          </a:bodyPr>
          <a:lstStyle/>
          <a:p>
            <a:r>
              <a:rPr lang="fr-FR" sz="1200" dirty="0"/>
              <a:t>Dans les exemples que nous avons vus jusqu'à présent, nos attributs sont contenus dans notre objet. Ils sont propres à l'objet : si vous créez plusieurs objets, les </a:t>
            </a:r>
            <a:r>
              <a:rPr lang="fr-FR" sz="1200" dirty="0" err="1"/>
              <a:t>attributsnom,prenom</a:t>
            </a:r>
            <a:r>
              <a:rPr lang="fr-FR" sz="1200" dirty="0"/>
              <a:t>,… de chacun ne seront pas forcément identiques d'un objet à l'autre. Mais on peut aussi définir des attributs dans notre classe. Voyons un exemple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0" y="1237105"/>
            <a:ext cx="11882441" cy="1754326"/>
          </a:xfrm>
          <a:prstGeom prst="rect">
            <a:avLst/>
          </a:prstGeom>
          <a:solidFill>
            <a:schemeClr val="tx1"/>
          </a:solidFill>
        </p:spPr>
        <p:txBody>
          <a:bodyPr wrap="square" rtlCol="0">
            <a:spAutoFit/>
          </a:bodyPr>
          <a:lstStyle/>
          <a:p>
            <a:r>
              <a:rPr lang="fr-FR" sz="1200" dirty="0">
                <a:solidFill>
                  <a:schemeClr val="bg1"/>
                </a:solidFill>
              </a:rPr>
              <a:t>class Compteur:</a:t>
            </a:r>
          </a:p>
          <a:p>
            <a:r>
              <a:rPr lang="fr-FR" sz="1200" dirty="0">
                <a:solidFill>
                  <a:schemeClr val="bg1"/>
                </a:solidFill>
              </a:rPr>
              <a:t>    """Cette classe possède un attribut de classe qui s'incrémente à chaque</a:t>
            </a:r>
          </a:p>
          <a:p>
            <a:r>
              <a:rPr lang="fr-FR" sz="1200" dirty="0">
                <a:solidFill>
                  <a:schemeClr val="bg1"/>
                </a:solidFill>
              </a:rPr>
              <a:t>    fois que l'on crée un objet de ce type"""</a:t>
            </a:r>
          </a:p>
          <a:p>
            <a:endParaRPr lang="fr-FR" sz="1200" dirty="0">
              <a:solidFill>
                <a:schemeClr val="bg1"/>
              </a:solidFill>
            </a:endParaRPr>
          </a:p>
          <a:p>
            <a:r>
              <a:rPr lang="fr-FR" sz="1200" dirty="0">
                <a:solidFill>
                  <a:schemeClr val="bg1"/>
                </a:solidFill>
              </a:rPr>
              <a:t>    </a:t>
            </a:r>
          </a:p>
          <a:p>
            <a:r>
              <a:rPr lang="fr-FR" sz="1200" dirty="0">
                <a:solidFill>
                  <a:schemeClr val="bg1"/>
                </a:solidFill>
              </a:rPr>
              <a:t>    </a:t>
            </a:r>
            <a:r>
              <a:rPr lang="fr-FR" sz="1200" dirty="0" err="1">
                <a:solidFill>
                  <a:schemeClr val="bg1"/>
                </a:solidFill>
              </a:rPr>
              <a:t>objets_crees</a:t>
            </a:r>
            <a:r>
              <a:rPr lang="fr-FR" sz="1200" dirty="0">
                <a:solidFill>
                  <a:schemeClr val="bg1"/>
                </a:solidFill>
              </a:rPr>
              <a:t> = 0 # Le compteur vaut 0 au départ</a:t>
            </a:r>
          </a:p>
          <a:p>
            <a:r>
              <a:rPr lang="fr-FR" sz="1200" dirty="0">
                <a:solidFill>
                  <a:schemeClr val="bg1"/>
                </a:solidFill>
              </a:rPr>
              <a:t>    def __init__(self):</a:t>
            </a:r>
          </a:p>
          <a:p>
            <a:r>
              <a:rPr lang="fr-FR" sz="1200" dirty="0">
                <a:solidFill>
                  <a:schemeClr val="bg1"/>
                </a:solidFill>
              </a:rPr>
              <a:t>        """À chaque fois qu'on crée un objet, on incrémente le compteur"""</a:t>
            </a:r>
          </a:p>
          <a:p>
            <a:r>
              <a:rPr lang="fr-FR" sz="1200" dirty="0">
                <a:solidFill>
                  <a:schemeClr val="bg1"/>
                </a:solidFill>
              </a:rPr>
              <a:t>        </a:t>
            </a:r>
            <a:r>
              <a:rPr lang="fr-FR" sz="1200" dirty="0" err="1">
                <a:solidFill>
                  <a:schemeClr val="bg1"/>
                </a:solidFill>
              </a:rPr>
              <a:t>Compteur.objets_crees</a:t>
            </a:r>
            <a:r>
              <a:rPr lang="fr-FR" sz="1200" dirty="0">
                <a:solidFill>
                  <a:schemeClr val="bg1"/>
                </a:solidFill>
              </a:rPr>
              <a:t> += 1</a:t>
            </a:r>
          </a:p>
        </p:txBody>
      </p:sp>
      <p:sp>
        <p:nvSpPr>
          <p:cNvPr id="8" name="ZoneTexte 7">
            <a:extLst>
              <a:ext uri="{FF2B5EF4-FFF2-40B4-BE49-F238E27FC236}">
                <a16:creationId xmlns:a16="http://schemas.microsoft.com/office/drawing/2014/main" id="{C6023637-FD69-4687-AB1E-2607989F59EE}"/>
              </a:ext>
            </a:extLst>
          </p:cNvPr>
          <p:cNvSpPr txBox="1"/>
          <p:nvPr/>
        </p:nvSpPr>
        <p:spPr>
          <a:xfrm>
            <a:off x="42861" y="3552480"/>
            <a:ext cx="11882441" cy="1754326"/>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Compteur.objets_crees</a:t>
            </a:r>
            <a:endParaRPr lang="fr-FR" sz="1200" dirty="0">
              <a:solidFill>
                <a:schemeClr val="bg1"/>
              </a:solidFill>
            </a:endParaRPr>
          </a:p>
          <a:p>
            <a:r>
              <a:rPr lang="fr-FR" sz="1200" dirty="0">
                <a:solidFill>
                  <a:schemeClr val="bg1"/>
                </a:solidFill>
              </a:rPr>
              <a:t>0</a:t>
            </a:r>
          </a:p>
          <a:p>
            <a:r>
              <a:rPr lang="fr-FR" sz="1200" dirty="0">
                <a:solidFill>
                  <a:schemeClr val="bg1"/>
                </a:solidFill>
              </a:rPr>
              <a:t>&gt;&gt;&gt; a = Compteur() # On crée un premier objet</a:t>
            </a:r>
          </a:p>
          <a:p>
            <a:r>
              <a:rPr lang="fr-FR" sz="1200" dirty="0">
                <a:solidFill>
                  <a:schemeClr val="bg1"/>
                </a:solidFill>
              </a:rPr>
              <a:t>&gt;&gt;&gt; </a:t>
            </a:r>
            <a:r>
              <a:rPr lang="fr-FR" sz="1200" dirty="0" err="1">
                <a:solidFill>
                  <a:schemeClr val="bg1"/>
                </a:solidFill>
              </a:rPr>
              <a:t>Compteur.objets_crees</a:t>
            </a:r>
            <a:endParaRPr lang="fr-FR" sz="1200" dirty="0">
              <a:solidFill>
                <a:schemeClr val="bg1"/>
              </a:solidFill>
            </a:endParaRPr>
          </a:p>
          <a:p>
            <a:r>
              <a:rPr lang="fr-FR" sz="1200" dirty="0">
                <a:solidFill>
                  <a:schemeClr val="bg1"/>
                </a:solidFill>
              </a:rPr>
              <a:t>1</a:t>
            </a:r>
          </a:p>
          <a:p>
            <a:r>
              <a:rPr lang="fr-FR" sz="1200" dirty="0">
                <a:solidFill>
                  <a:schemeClr val="bg1"/>
                </a:solidFill>
              </a:rPr>
              <a:t>&gt;&gt;&gt; b = Compteur()</a:t>
            </a:r>
          </a:p>
          <a:p>
            <a:r>
              <a:rPr lang="fr-FR" sz="1200" dirty="0">
                <a:solidFill>
                  <a:schemeClr val="bg1"/>
                </a:solidFill>
              </a:rPr>
              <a:t>&gt;&gt;&gt; </a:t>
            </a:r>
            <a:r>
              <a:rPr lang="fr-FR" sz="1200" dirty="0" err="1">
                <a:solidFill>
                  <a:schemeClr val="bg1"/>
                </a:solidFill>
              </a:rPr>
              <a:t>Compteur.objets_crees</a:t>
            </a:r>
            <a:endParaRPr lang="fr-FR" sz="1200" dirty="0">
              <a:solidFill>
                <a:schemeClr val="bg1"/>
              </a:solidFill>
            </a:endParaRPr>
          </a:p>
          <a:p>
            <a:r>
              <a:rPr lang="fr-FR" sz="1200" dirty="0">
                <a:solidFill>
                  <a:schemeClr val="bg1"/>
                </a:solidFill>
              </a:rPr>
              <a:t>2</a:t>
            </a:r>
          </a:p>
          <a:p>
            <a:r>
              <a:rPr lang="fr-FR" sz="1200" dirty="0">
                <a:solidFill>
                  <a:schemeClr val="bg1"/>
                </a:solidFill>
              </a:rPr>
              <a:t>&gt;&gt;&gt;</a:t>
            </a:r>
          </a:p>
        </p:txBody>
      </p:sp>
      <p:sp>
        <p:nvSpPr>
          <p:cNvPr id="9" name="ZoneTexte 8">
            <a:extLst>
              <a:ext uri="{FF2B5EF4-FFF2-40B4-BE49-F238E27FC236}">
                <a16:creationId xmlns:a16="http://schemas.microsoft.com/office/drawing/2014/main" id="{BF55077B-9386-4C8D-B0E5-E6F694653555}"/>
              </a:ext>
            </a:extLst>
          </p:cNvPr>
          <p:cNvSpPr txBox="1"/>
          <p:nvPr/>
        </p:nvSpPr>
        <p:spPr>
          <a:xfrm>
            <a:off x="42861" y="2991431"/>
            <a:ext cx="11882441" cy="461665"/>
          </a:xfrm>
          <a:prstGeom prst="rect">
            <a:avLst/>
          </a:prstGeom>
          <a:noFill/>
        </p:spPr>
        <p:txBody>
          <a:bodyPr wrap="square" rtlCol="0">
            <a:spAutoFit/>
          </a:bodyPr>
          <a:lstStyle/>
          <a:p>
            <a:r>
              <a:rPr lang="fr-FR" sz="1200" dirty="0"/>
              <a:t>On définit notre attribut de classe directement dans le corps de la classe, sous la définition et </a:t>
            </a:r>
            <a:r>
              <a:rPr lang="fr-FR" sz="1200" dirty="0" err="1"/>
              <a:t>ladocstring</a:t>
            </a:r>
            <a:r>
              <a:rPr lang="fr-FR" sz="1200" dirty="0"/>
              <a:t>, avant la définition du constructeur. Quand on veut l'appeler dans le constructeur, on préfixe le nom de l'attribut de classe par le nom de la classe. Et on y accède de cette façon également, en dehors de la classe. Voyez plutôt :</a:t>
            </a:r>
          </a:p>
        </p:txBody>
      </p:sp>
      <p:sp>
        <p:nvSpPr>
          <p:cNvPr id="11" name="ZoneTexte 10">
            <a:extLst>
              <a:ext uri="{FF2B5EF4-FFF2-40B4-BE49-F238E27FC236}">
                <a16:creationId xmlns:a16="http://schemas.microsoft.com/office/drawing/2014/main" id="{31B16366-C90D-4CF1-A233-E158B74D65BB}"/>
              </a:ext>
            </a:extLst>
          </p:cNvPr>
          <p:cNvSpPr txBox="1"/>
          <p:nvPr/>
        </p:nvSpPr>
        <p:spPr>
          <a:xfrm>
            <a:off x="-3" y="5389905"/>
            <a:ext cx="11882441" cy="461665"/>
          </a:xfrm>
          <a:prstGeom prst="rect">
            <a:avLst/>
          </a:prstGeom>
          <a:noFill/>
        </p:spPr>
        <p:txBody>
          <a:bodyPr wrap="square" rtlCol="0">
            <a:spAutoFit/>
          </a:bodyPr>
          <a:lstStyle/>
          <a:p>
            <a:r>
              <a:rPr lang="fr-FR" sz="1200" dirty="0"/>
              <a:t>À chaque fois qu'on crée un objet de type Compteur, l'attribut de classe </a:t>
            </a:r>
            <a:r>
              <a:rPr lang="fr-FR" sz="1200" dirty="0" err="1"/>
              <a:t>objets_crees</a:t>
            </a:r>
            <a:r>
              <a:rPr lang="fr-FR" sz="1200" dirty="0"/>
              <a:t> s'incrémente de 1. Cela peut être utile d'avoir des attributs de classe, quand tous nos objets doivent avoir certaines données identiques. Nous aurons l'occasion d'en reparler par la suite.</a:t>
            </a:r>
          </a:p>
        </p:txBody>
      </p:sp>
    </p:spTree>
    <p:extLst>
      <p:ext uri="{BB962C8B-B14F-4D97-AF65-F5344CB8AC3E}">
        <p14:creationId xmlns:p14="http://schemas.microsoft.com/office/powerpoint/2010/main" val="174609124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1518390"/>
            <a:ext cx="11882441" cy="1384995"/>
          </a:xfrm>
          <a:prstGeom prst="rect">
            <a:avLst/>
          </a:prstGeom>
          <a:noFill/>
        </p:spPr>
        <p:txBody>
          <a:bodyPr wrap="square" rtlCol="0">
            <a:spAutoFit/>
          </a:bodyPr>
          <a:lstStyle/>
          <a:p>
            <a:r>
              <a:rPr lang="fr-FR" sz="1200" dirty="0"/>
              <a:t>Les attributs sont des variables propres à notre objet, qui servent à le caractériser. Les méthodes sont plutôt des actions, comme nous l'avons vu dans la partie précédente, agissant sur l'objet. Par exemple, la méthode append de la classe list permet d'ajouter un élément dans l'objet list manipulé.</a:t>
            </a:r>
          </a:p>
          <a:p>
            <a:endParaRPr lang="fr-FR" sz="1200" dirty="0"/>
          </a:p>
          <a:p>
            <a:r>
              <a:rPr lang="fr-FR" sz="1200" dirty="0"/>
              <a:t>Pour créer nos premières méthodes, nous allons modéliser… un tableau. Un tableau noir, oui c'est très bien.</a:t>
            </a:r>
          </a:p>
          <a:p>
            <a:endParaRPr lang="fr-FR" sz="1200" dirty="0"/>
          </a:p>
          <a:p>
            <a:r>
              <a:rPr lang="fr-FR" sz="1200" dirty="0"/>
              <a:t>Notre tableau va posséder une surface (un attribut) sur laquelle on pourra écrire, que l'on pourra lire et effacer. Pour créer notre classe </a:t>
            </a:r>
            <a:r>
              <a:rPr lang="fr-FR" sz="1200" dirty="0" err="1"/>
              <a:t>TableauNoiret</a:t>
            </a:r>
            <a:r>
              <a:rPr lang="fr-FR" sz="1200" dirty="0"/>
              <a:t> notre attribut surface, vous ne devriez pas avoir de problème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126207" y="2903385"/>
            <a:ext cx="11882441" cy="1754326"/>
          </a:xfrm>
          <a:prstGeom prst="rect">
            <a:avLst/>
          </a:prstGeom>
          <a:solidFill>
            <a:schemeClr val="tx1"/>
          </a:solidFill>
        </p:spPr>
        <p:txBody>
          <a:bodyPr wrap="square" rtlCol="0">
            <a:spAutoFit/>
          </a:bodyPr>
          <a:lstStyle/>
          <a:p>
            <a:r>
              <a:rPr lang="fr-FR" sz="1200" dirty="0">
                <a:solidFill>
                  <a:schemeClr val="bg1"/>
                </a:solidFill>
              </a:rPr>
              <a:t>class TableauNoir:</a:t>
            </a:r>
          </a:p>
          <a:p>
            <a:r>
              <a:rPr lang="fr-FR" sz="1200" dirty="0">
                <a:solidFill>
                  <a:schemeClr val="bg1"/>
                </a:solidFill>
              </a:rPr>
              <a:t>    """Classe définissant une surface sur laquelle on peut écrire,</a:t>
            </a:r>
          </a:p>
          <a:p>
            <a:r>
              <a:rPr lang="fr-FR" sz="1200" dirty="0">
                <a:solidFill>
                  <a:schemeClr val="bg1"/>
                </a:solidFill>
              </a:rPr>
              <a:t>    que l'on peut lire et effacer, par jeu de méthodes. L'attribut modifié</a:t>
            </a:r>
          </a:p>
          <a:p>
            <a:r>
              <a:rPr lang="fr-FR" sz="1200" dirty="0">
                <a:solidFill>
                  <a:schemeClr val="bg1"/>
                </a:solidFill>
              </a:rPr>
              <a:t>    est 'surface'"""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a:t>
            </a:r>
          </a:p>
          <a:p>
            <a:r>
              <a:rPr lang="fr-FR" sz="1200" dirty="0">
                <a:solidFill>
                  <a:schemeClr val="bg1"/>
                </a:solidFill>
              </a:rPr>
              <a:t>        """Par défaut, notre surface est vide"""</a:t>
            </a:r>
          </a:p>
          <a:p>
            <a:r>
              <a:rPr lang="fr-FR" sz="1200" dirty="0">
                <a:solidFill>
                  <a:schemeClr val="bg1"/>
                </a:solidFill>
              </a:rPr>
              <a:t>        </a:t>
            </a:r>
            <a:r>
              <a:rPr lang="fr-FR" sz="1200" dirty="0" err="1">
                <a:solidFill>
                  <a:schemeClr val="bg1"/>
                </a:solidFill>
              </a:rPr>
              <a:t>self.surface</a:t>
            </a:r>
            <a:r>
              <a:rPr lang="fr-FR" sz="1200" dirty="0">
                <a:solidFill>
                  <a:schemeClr val="bg1"/>
                </a:solidFill>
              </a:rPr>
              <a:t> = ""</a:t>
            </a:r>
          </a:p>
        </p:txBody>
      </p:sp>
      <p:sp>
        <p:nvSpPr>
          <p:cNvPr id="12" name="ZoneTexte 11">
            <a:extLst>
              <a:ext uri="{FF2B5EF4-FFF2-40B4-BE49-F238E27FC236}">
                <a16:creationId xmlns:a16="http://schemas.microsoft.com/office/drawing/2014/main" id="{652BE1C9-6B99-4E77-A1D4-6E5CC59BD19F}"/>
              </a:ext>
            </a:extLst>
          </p:cNvPr>
          <p:cNvSpPr txBox="1"/>
          <p:nvPr/>
        </p:nvSpPr>
        <p:spPr>
          <a:xfrm>
            <a:off x="42861" y="4744334"/>
            <a:ext cx="11882441" cy="461665"/>
          </a:xfrm>
          <a:prstGeom prst="rect">
            <a:avLst/>
          </a:prstGeom>
          <a:noFill/>
        </p:spPr>
        <p:txBody>
          <a:bodyPr wrap="square" rtlCol="0">
            <a:spAutoFit/>
          </a:bodyPr>
          <a:lstStyle/>
          <a:p>
            <a:r>
              <a:rPr lang="fr-FR" sz="1200" dirty="0"/>
              <a:t>Nous avons déjà créé une méthode, aussi vous ne devriez pas être trop surpris par la syntaxe que nous allons voir. Notre constructeur est en effet une méthode, elle en garde la syntaxe. Nous allons donc écrire notre </a:t>
            </a:r>
            <a:r>
              <a:rPr lang="fr-FR" sz="1200" dirty="0" err="1"/>
              <a:t>méthodeecrirepour</a:t>
            </a:r>
            <a:r>
              <a:rPr lang="fr-FR" sz="1200" dirty="0"/>
              <a:t> commencer.</a:t>
            </a:r>
          </a:p>
        </p:txBody>
      </p:sp>
    </p:spTree>
    <p:extLst>
      <p:ext uri="{BB962C8B-B14F-4D97-AF65-F5344CB8AC3E}">
        <p14:creationId xmlns:p14="http://schemas.microsoft.com/office/powerpoint/2010/main" val="315404164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3" name="ZoneTexte 12">
            <a:extLst>
              <a:ext uri="{FF2B5EF4-FFF2-40B4-BE49-F238E27FC236}">
                <a16:creationId xmlns:a16="http://schemas.microsoft.com/office/drawing/2014/main" id="{6612CB36-C67F-49FC-A5B8-73F47303F6BE}"/>
              </a:ext>
            </a:extLst>
          </p:cNvPr>
          <p:cNvSpPr txBox="1"/>
          <p:nvPr/>
        </p:nvSpPr>
        <p:spPr>
          <a:xfrm>
            <a:off x="42861" y="847175"/>
            <a:ext cx="11882441" cy="3416320"/>
          </a:xfrm>
          <a:prstGeom prst="rect">
            <a:avLst/>
          </a:prstGeom>
          <a:solidFill>
            <a:schemeClr val="tx1"/>
          </a:solidFill>
        </p:spPr>
        <p:txBody>
          <a:bodyPr wrap="square" rtlCol="0">
            <a:spAutoFit/>
          </a:bodyPr>
          <a:lstStyle/>
          <a:p>
            <a:r>
              <a:rPr lang="fr-FR" sz="1200" dirty="0">
                <a:solidFill>
                  <a:schemeClr val="bg1"/>
                </a:solidFill>
              </a:rPr>
              <a:t>class TableauNoir:</a:t>
            </a:r>
          </a:p>
          <a:p>
            <a:r>
              <a:rPr lang="fr-FR" sz="1200" dirty="0">
                <a:solidFill>
                  <a:schemeClr val="bg1"/>
                </a:solidFill>
              </a:rPr>
              <a:t>    """Classe définissant une surface sur laquelle on peut écrire,</a:t>
            </a:r>
          </a:p>
          <a:p>
            <a:r>
              <a:rPr lang="fr-FR" sz="1200" dirty="0">
                <a:solidFill>
                  <a:schemeClr val="bg1"/>
                </a:solidFill>
              </a:rPr>
              <a:t>    que l'on peut lire et effacer, par jeu de méthodes. L'attribut modifié</a:t>
            </a:r>
          </a:p>
          <a:p>
            <a:r>
              <a:rPr lang="fr-FR" sz="1200" dirty="0">
                <a:solidFill>
                  <a:schemeClr val="bg1"/>
                </a:solidFill>
              </a:rPr>
              <a:t>    est 'surface'"""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a:t>
            </a:r>
          </a:p>
          <a:p>
            <a:r>
              <a:rPr lang="fr-FR" sz="1200" dirty="0">
                <a:solidFill>
                  <a:schemeClr val="bg1"/>
                </a:solidFill>
              </a:rPr>
              <a:t>        """Par défaut, notre surface est vide"""</a:t>
            </a:r>
          </a:p>
          <a:p>
            <a:r>
              <a:rPr lang="fr-FR" sz="1200" dirty="0">
                <a:solidFill>
                  <a:schemeClr val="bg1"/>
                </a:solidFill>
              </a:rPr>
              <a:t>        self.surface = ""</a:t>
            </a:r>
          </a:p>
          <a:p>
            <a:r>
              <a:rPr lang="fr-FR" sz="1200" dirty="0">
                <a:solidFill>
                  <a:schemeClr val="bg1"/>
                </a:solidFill>
              </a:rPr>
              <a:t>    def ecrire(self, message_a_ecrire):</a:t>
            </a:r>
          </a:p>
          <a:p>
            <a:r>
              <a:rPr lang="fr-FR" sz="1200" dirty="0">
                <a:solidFill>
                  <a:schemeClr val="bg1"/>
                </a:solidFill>
              </a:rPr>
              <a:t>        """Méthode permettant d'écrire sur la surface du tableau.</a:t>
            </a:r>
          </a:p>
          <a:p>
            <a:r>
              <a:rPr lang="fr-FR" sz="1200" dirty="0">
                <a:solidFill>
                  <a:schemeClr val="bg1"/>
                </a:solidFill>
              </a:rPr>
              <a:t>        Si la surface n'est pas vide, on saute une ligne avant de rajouter</a:t>
            </a:r>
          </a:p>
          <a:p>
            <a:r>
              <a:rPr lang="fr-FR" sz="1200" dirty="0">
                <a:solidFill>
                  <a:schemeClr val="bg1"/>
                </a:solidFill>
              </a:rPr>
              <a:t>        le message à écrire"""</a:t>
            </a:r>
          </a:p>
          <a:p>
            <a:endParaRPr lang="fr-FR" sz="1200" dirty="0">
              <a:solidFill>
                <a:schemeClr val="bg1"/>
              </a:solidFill>
            </a:endParaRPr>
          </a:p>
          <a:p>
            <a:r>
              <a:rPr lang="fr-FR" sz="1200" dirty="0">
                <a:solidFill>
                  <a:schemeClr val="bg1"/>
                </a:solidFill>
              </a:rPr>
              <a:t>        </a:t>
            </a:r>
          </a:p>
          <a:p>
            <a:r>
              <a:rPr lang="fr-FR" sz="1200" dirty="0">
                <a:solidFill>
                  <a:schemeClr val="bg1"/>
                </a:solidFill>
              </a:rPr>
              <a:t>        if self.surface != "":</a:t>
            </a:r>
          </a:p>
          <a:p>
            <a:r>
              <a:rPr lang="fr-FR" sz="1200" dirty="0">
                <a:solidFill>
                  <a:schemeClr val="bg1"/>
                </a:solidFill>
              </a:rPr>
              <a:t>            self.surface += "\n"</a:t>
            </a:r>
          </a:p>
          <a:p>
            <a:r>
              <a:rPr lang="fr-FR" sz="1200" dirty="0">
                <a:solidFill>
                  <a:schemeClr val="bg1"/>
                </a:solidFill>
              </a:rPr>
              <a:t>        self.surface += message_a_ecrire</a:t>
            </a:r>
          </a:p>
        </p:txBody>
      </p:sp>
      <p:sp>
        <p:nvSpPr>
          <p:cNvPr id="9" name="ZoneTexte 8">
            <a:extLst>
              <a:ext uri="{FF2B5EF4-FFF2-40B4-BE49-F238E27FC236}">
                <a16:creationId xmlns:a16="http://schemas.microsoft.com/office/drawing/2014/main" id="{55228FEE-8C1D-4D2E-9348-EA6B3E17504E}"/>
              </a:ext>
            </a:extLst>
          </p:cNvPr>
          <p:cNvSpPr txBox="1"/>
          <p:nvPr/>
        </p:nvSpPr>
        <p:spPr>
          <a:xfrm>
            <a:off x="42861" y="4387870"/>
            <a:ext cx="11882441" cy="2308324"/>
          </a:xfrm>
          <a:prstGeom prst="rect">
            <a:avLst/>
          </a:prstGeom>
          <a:solidFill>
            <a:schemeClr val="tx1"/>
          </a:solidFill>
        </p:spPr>
        <p:txBody>
          <a:bodyPr wrap="square" rtlCol="0">
            <a:spAutoFit/>
          </a:bodyPr>
          <a:lstStyle/>
          <a:p>
            <a:r>
              <a:rPr lang="fr-FR" sz="1200" dirty="0">
                <a:solidFill>
                  <a:schemeClr val="bg1"/>
                </a:solidFill>
              </a:rPr>
              <a:t>&gt;&gt;&gt; tab = TableauNoir()</a:t>
            </a:r>
          </a:p>
          <a:p>
            <a:r>
              <a:rPr lang="fr-FR" sz="1200" dirty="0">
                <a:solidFill>
                  <a:schemeClr val="bg1"/>
                </a:solidFill>
              </a:rPr>
              <a:t>&gt;&gt;&gt; tab.surface</a:t>
            </a:r>
          </a:p>
          <a:p>
            <a:r>
              <a:rPr lang="fr-FR" sz="1200" dirty="0">
                <a:solidFill>
                  <a:schemeClr val="bg1"/>
                </a:solidFill>
              </a:rPr>
              <a:t>''</a:t>
            </a:r>
          </a:p>
          <a:p>
            <a:r>
              <a:rPr lang="fr-FR" sz="1200" dirty="0">
                <a:solidFill>
                  <a:schemeClr val="bg1"/>
                </a:solidFill>
              </a:rPr>
              <a:t>&gt;&gt;&gt; tab.ecrire("Coooool ! Ce sont les vacances !")</a:t>
            </a:r>
          </a:p>
          <a:p>
            <a:r>
              <a:rPr lang="fr-FR" sz="1200" dirty="0">
                <a:solidFill>
                  <a:schemeClr val="bg1"/>
                </a:solidFill>
              </a:rPr>
              <a:t>&gt;&gt;&gt; tab.surface</a:t>
            </a:r>
          </a:p>
          <a:p>
            <a:r>
              <a:rPr lang="fr-FR" sz="1200" dirty="0">
                <a:solidFill>
                  <a:schemeClr val="bg1"/>
                </a:solidFill>
              </a:rPr>
              <a:t>"Coooool ! Ce sont les vacances !"</a:t>
            </a:r>
          </a:p>
          <a:p>
            <a:r>
              <a:rPr lang="fr-FR" sz="1200" dirty="0">
                <a:solidFill>
                  <a:schemeClr val="bg1"/>
                </a:solidFill>
              </a:rPr>
              <a:t>&gt;&gt;&gt; tab.ecrire("Joyeux Noël !")</a:t>
            </a:r>
          </a:p>
          <a:p>
            <a:r>
              <a:rPr lang="fr-FR" sz="1200" dirty="0">
                <a:solidFill>
                  <a:schemeClr val="bg1"/>
                </a:solidFill>
              </a:rPr>
              <a:t>&gt;&gt;&gt; tab.surface</a:t>
            </a:r>
          </a:p>
          <a:p>
            <a:r>
              <a:rPr lang="fr-FR" sz="1200" dirty="0">
                <a:solidFill>
                  <a:schemeClr val="bg1"/>
                </a:solidFill>
              </a:rPr>
              <a:t>"Coooool ! Ce sont les vacances !\nJoyeux Noël !"</a:t>
            </a:r>
          </a:p>
          <a:p>
            <a:r>
              <a:rPr lang="fr-FR" sz="1200" dirty="0">
                <a:solidFill>
                  <a:schemeClr val="bg1"/>
                </a:solidFill>
              </a:rPr>
              <a:t>&gt;&gt;&gt; print(tab.surface)</a:t>
            </a:r>
          </a:p>
          <a:p>
            <a:r>
              <a:rPr lang="fr-FR" sz="1200" dirty="0">
                <a:solidFill>
                  <a:schemeClr val="bg1"/>
                </a:solidFill>
              </a:rPr>
              <a:t>Coooool ! Ce sont les vacances !</a:t>
            </a:r>
          </a:p>
          <a:p>
            <a:r>
              <a:rPr lang="fr-FR" sz="1200" dirty="0">
                <a:solidFill>
                  <a:schemeClr val="bg1"/>
                </a:solidFill>
              </a:rPr>
              <a:t>Joyeux Noël !</a:t>
            </a:r>
          </a:p>
        </p:txBody>
      </p:sp>
    </p:spTree>
    <p:extLst>
      <p:ext uri="{BB962C8B-B14F-4D97-AF65-F5344CB8AC3E}">
        <p14:creationId xmlns:p14="http://schemas.microsoft.com/office/powerpoint/2010/main" val="161338121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1C351E02-BCA8-496F-AE89-0841AF45E1E6}"/>
              </a:ext>
            </a:extLst>
          </p:cNvPr>
          <p:cNvSpPr txBox="1"/>
          <p:nvPr/>
        </p:nvSpPr>
        <p:spPr>
          <a:xfrm>
            <a:off x="209554" y="794787"/>
            <a:ext cx="11715748" cy="2492990"/>
          </a:xfrm>
          <a:prstGeom prst="rect">
            <a:avLst/>
          </a:prstGeom>
          <a:noFill/>
        </p:spPr>
        <p:txBody>
          <a:bodyPr wrap="square" rtlCol="0">
            <a:spAutoFit/>
          </a:bodyPr>
          <a:lstStyle/>
          <a:p>
            <a:r>
              <a:rPr lang="fr-FR" sz="1200" dirty="0"/>
              <a:t>Notre méthode ecrire se charge d'écrire sur notre surface, en rajoutant un saut de ligne pour séparer chaque message.</a:t>
            </a:r>
          </a:p>
          <a:p>
            <a:endParaRPr lang="fr-FR" sz="1200" dirty="0"/>
          </a:p>
          <a:p>
            <a:r>
              <a:rPr lang="fr-FR" sz="1200" dirty="0"/>
              <a:t>On retrouve ici notre paramètre self. Il est temps de voir un peu plus en détail à quoi il sert.</a:t>
            </a:r>
          </a:p>
          <a:p>
            <a:endParaRPr lang="fr-FR" sz="1200" b="1" dirty="0"/>
          </a:p>
          <a:p>
            <a:r>
              <a:rPr lang="fr-FR" sz="1200" b="1" dirty="0"/>
              <a:t>Le paramètre self</a:t>
            </a:r>
          </a:p>
          <a:p>
            <a:endParaRPr lang="fr-FR" sz="1200" dirty="0"/>
          </a:p>
          <a:p>
            <a:r>
              <a:rPr lang="fr-FR" sz="1200" dirty="0"/>
              <a:t>Dans nos méthodes d'instance, qu'on appelle également des méthodes d'objet, on trouve dans la définition ce paramètre self. L'heure est venue de comprendre ce qu'il signifie.</a:t>
            </a:r>
          </a:p>
          <a:p>
            <a:endParaRPr lang="fr-FR" sz="1200" dirty="0"/>
          </a:p>
          <a:p>
            <a:r>
              <a:rPr lang="fr-FR" sz="1200" dirty="0"/>
              <a:t>Une chose qui a son importance : quand vous créez un nouvel objet, ici un tableau noir, les attributs de l'objet sont propres à l'objet créé. C'est logique : si vous créez plusieurs tableaux noirs, ils ne vont pas tous avoir la même surface. Donc les attributs sont contenus dans l'objet.</a:t>
            </a:r>
          </a:p>
          <a:p>
            <a:endParaRPr lang="fr-FR" sz="1200" dirty="0"/>
          </a:p>
          <a:p>
            <a:r>
              <a:rPr lang="fr-FR" sz="1200" dirty="0"/>
              <a:t>En revanche, les méthodes sont contenues dans la classe qui définit notre objet. C'est très important. Quand vous tapez tab.ecrire(…), Python va chercher la méthode ecrire non pas dans l'objet tab, mais dans la classe TableauNoir.</a:t>
            </a:r>
          </a:p>
        </p:txBody>
      </p:sp>
      <p:sp>
        <p:nvSpPr>
          <p:cNvPr id="8" name="ZoneTexte 7">
            <a:extLst>
              <a:ext uri="{FF2B5EF4-FFF2-40B4-BE49-F238E27FC236}">
                <a16:creationId xmlns:a16="http://schemas.microsoft.com/office/drawing/2014/main" id="{DA2D8476-EFC5-47F3-A054-D89D90947491}"/>
              </a:ext>
            </a:extLst>
          </p:cNvPr>
          <p:cNvSpPr txBox="1"/>
          <p:nvPr/>
        </p:nvSpPr>
        <p:spPr>
          <a:xfrm>
            <a:off x="126207" y="3312928"/>
            <a:ext cx="11882441" cy="2677656"/>
          </a:xfrm>
          <a:prstGeom prst="rect">
            <a:avLst/>
          </a:prstGeom>
          <a:solidFill>
            <a:schemeClr val="tx1"/>
          </a:solidFill>
        </p:spPr>
        <p:txBody>
          <a:bodyPr wrap="square" rtlCol="0">
            <a:spAutoFit/>
          </a:bodyPr>
          <a:lstStyle/>
          <a:p>
            <a:r>
              <a:rPr lang="fr-FR" sz="1200" dirty="0">
                <a:solidFill>
                  <a:schemeClr val="bg1"/>
                </a:solidFill>
              </a:rPr>
              <a:t>&gt;&gt;&gt; tab.ecrire</a:t>
            </a:r>
          </a:p>
          <a:p>
            <a:r>
              <a:rPr lang="fr-FR" sz="1200" dirty="0">
                <a:solidFill>
                  <a:schemeClr val="bg1"/>
                </a:solidFill>
              </a:rPr>
              <a:t>&lt;</a:t>
            </a:r>
            <a:r>
              <a:rPr lang="fr-FR" sz="1200" dirty="0" err="1">
                <a:solidFill>
                  <a:schemeClr val="bg1"/>
                </a:solidFill>
              </a:rPr>
              <a:t>bound</a:t>
            </a:r>
            <a:r>
              <a:rPr lang="fr-FR" sz="1200" dirty="0">
                <a:solidFill>
                  <a:schemeClr val="bg1"/>
                </a:solidFill>
              </a:rPr>
              <a:t> </a:t>
            </a:r>
            <a:r>
              <a:rPr lang="fr-FR" sz="1200" dirty="0" err="1">
                <a:solidFill>
                  <a:schemeClr val="bg1"/>
                </a:solidFill>
              </a:rPr>
              <a:t>method</a:t>
            </a:r>
            <a:r>
              <a:rPr lang="fr-FR" sz="1200" dirty="0">
                <a:solidFill>
                  <a:schemeClr val="bg1"/>
                </a:solidFill>
              </a:rPr>
              <a:t> </a:t>
            </a:r>
            <a:r>
              <a:rPr lang="fr-FR" sz="1200" dirty="0" err="1">
                <a:solidFill>
                  <a:schemeClr val="bg1"/>
                </a:solidFill>
              </a:rPr>
              <a:t>TableauNoir.ecrire</a:t>
            </a:r>
            <a:r>
              <a:rPr lang="fr-FR" sz="1200" dirty="0">
                <a:solidFill>
                  <a:schemeClr val="bg1"/>
                </a:solidFill>
              </a:rPr>
              <a:t> of &lt;__main__.</a:t>
            </a:r>
            <a:r>
              <a:rPr lang="fr-FR" sz="1200" dirty="0" err="1">
                <a:solidFill>
                  <a:schemeClr val="bg1"/>
                </a:solidFill>
              </a:rPr>
              <a:t>TableauNoir</a:t>
            </a:r>
            <a:r>
              <a:rPr lang="fr-FR" sz="1200" dirty="0">
                <a:solidFill>
                  <a:schemeClr val="bg1"/>
                </a:solidFill>
              </a:rPr>
              <a:t> object at 0x00B3F3F0&gt;&gt;</a:t>
            </a:r>
          </a:p>
          <a:p>
            <a:r>
              <a:rPr lang="fr-FR" sz="1200" dirty="0">
                <a:solidFill>
                  <a:schemeClr val="bg1"/>
                </a:solidFill>
              </a:rPr>
              <a:t>&gt;&gt;&gt; </a:t>
            </a:r>
            <a:r>
              <a:rPr lang="fr-FR" sz="1200" dirty="0" err="1">
                <a:solidFill>
                  <a:schemeClr val="bg1"/>
                </a:solidFill>
              </a:rPr>
              <a:t>TableauNoir.ecrire</a:t>
            </a:r>
            <a:endParaRPr lang="fr-FR" sz="1200" dirty="0">
              <a:solidFill>
                <a:schemeClr val="bg1"/>
              </a:solidFill>
            </a:endParaRPr>
          </a:p>
          <a:p>
            <a:r>
              <a:rPr lang="fr-FR" sz="1200" dirty="0">
                <a:solidFill>
                  <a:schemeClr val="bg1"/>
                </a:solidFill>
              </a:rPr>
              <a:t>&lt;function ecrire at 0x00BA5810&gt;</a:t>
            </a:r>
          </a:p>
          <a:p>
            <a:r>
              <a:rPr lang="fr-FR" sz="1200" dirty="0">
                <a:solidFill>
                  <a:schemeClr val="bg1"/>
                </a:solidFill>
              </a:rPr>
              <a:t>&gt;&gt;&gt; help(</a:t>
            </a:r>
            <a:r>
              <a:rPr lang="fr-FR" sz="1200" dirty="0" err="1">
                <a:solidFill>
                  <a:schemeClr val="bg1"/>
                </a:solidFill>
              </a:rPr>
              <a:t>TableauNoir.ecrire</a:t>
            </a:r>
            <a:r>
              <a:rPr lang="fr-FR" sz="1200" dirty="0">
                <a:solidFill>
                  <a:schemeClr val="bg1"/>
                </a:solidFill>
              </a:rPr>
              <a:t>)</a:t>
            </a:r>
          </a:p>
          <a:p>
            <a:r>
              <a:rPr lang="fr-FR" sz="1200" dirty="0">
                <a:solidFill>
                  <a:schemeClr val="bg1"/>
                </a:solidFill>
              </a:rPr>
              <a:t>Help on function ecrire in module __main__:</a:t>
            </a:r>
          </a:p>
          <a:p>
            <a:r>
              <a:rPr lang="fr-FR" sz="1200" dirty="0">
                <a:solidFill>
                  <a:schemeClr val="bg1"/>
                </a:solidFill>
              </a:rPr>
              <a:t>ecrire(self, message_a_ecrire)</a:t>
            </a:r>
          </a:p>
          <a:p>
            <a:r>
              <a:rPr lang="fr-FR" sz="1200" dirty="0">
                <a:solidFill>
                  <a:schemeClr val="bg1"/>
                </a:solidFill>
              </a:rPr>
              <a:t>    Méthode permettant d'écrire sur la surface du tableau.</a:t>
            </a:r>
          </a:p>
          <a:p>
            <a:r>
              <a:rPr lang="fr-FR" sz="1200" dirty="0">
                <a:solidFill>
                  <a:schemeClr val="bg1"/>
                </a:solidFill>
              </a:rPr>
              <a:t>    Si la surface n'est pas vide, on saute une ligne avant de rajouter</a:t>
            </a:r>
          </a:p>
          <a:p>
            <a:r>
              <a:rPr lang="fr-FR" sz="1200" dirty="0">
                <a:solidFill>
                  <a:schemeClr val="bg1"/>
                </a:solidFill>
              </a:rPr>
              <a:t>    le message à écrire.</a:t>
            </a:r>
          </a:p>
          <a:p>
            <a:r>
              <a:rPr lang="fr-FR" sz="1200" dirty="0">
                <a:solidFill>
                  <a:schemeClr val="bg1"/>
                </a:solidFill>
              </a:rPr>
              <a:t>&gt;&gt;&gt; </a:t>
            </a:r>
            <a:r>
              <a:rPr lang="fr-FR" sz="1200" dirty="0" err="1">
                <a:solidFill>
                  <a:schemeClr val="bg1"/>
                </a:solidFill>
              </a:rPr>
              <a:t>TableauNoir.ecrire</a:t>
            </a:r>
            <a:r>
              <a:rPr lang="fr-FR" sz="1200" dirty="0">
                <a:solidFill>
                  <a:schemeClr val="bg1"/>
                </a:solidFill>
              </a:rPr>
              <a:t>(tab, "essai")</a:t>
            </a:r>
          </a:p>
          <a:p>
            <a:r>
              <a:rPr lang="fr-FR" sz="1200" dirty="0">
                <a:solidFill>
                  <a:schemeClr val="bg1"/>
                </a:solidFill>
              </a:rPr>
              <a:t>&gt;&gt;&gt; tab.surface</a:t>
            </a:r>
          </a:p>
          <a:p>
            <a:r>
              <a:rPr lang="fr-FR" sz="1200" dirty="0">
                <a:solidFill>
                  <a:schemeClr val="bg1"/>
                </a:solidFill>
              </a:rPr>
              <a:t>'essai'</a:t>
            </a:r>
          </a:p>
          <a:p>
            <a:r>
              <a:rPr lang="fr-FR" sz="1200" dirty="0">
                <a:solidFill>
                  <a:schemeClr val="bg1"/>
                </a:solidFill>
              </a:rPr>
              <a:t>&gt;&gt;&gt;</a:t>
            </a:r>
          </a:p>
        </p:txBody>
      </p:sp>
    </p:spTree>
    <p:extLst>
      <p:ext uri="{BB962C8B-B14F-4D97-AF65-F5344CB8AC3E}">
        <p14:creationId xmlns:p14="http://schemas.microsoft.com/office/powerpoint/2010/main" val="472468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"is" vs "=="</a:t>
            </a:r>
            <a:endParaRPr lang="fr-FR" sz="6000" dirty="0">
              <a:solidFill>
                <a:schemeClr val="accent5">
                  <a:lumMod val="75000"/>
                </a:schemeClr>
              </a:solidFill>
            </a:endParaRPr>
          </a:p>
        </p:txBody>
      </p:sp>
      <p:sp>
        <p:nvSpPr>
          <p:cNvPr id="4" name="ZoneTexte 3">
            <a:extLst>
              <a:ext uri="{FF2B5EF4-FFF2-40B4-BE49-F238E27FC236}">
                <a16:creationId xmlns:a16="http://schemas.microsoft.com/office/drawing/2014/main" id="{756E9D7A-7625-467F-9FDC-1247943790AB}"/>
              </a:ext>
            </a:extLst>
          </p:cNvPr>
          <p:cNvSpPr txBox="1"/>
          <p:nvPr/>
        </p:nvSpPr>
        <p:spPr>
          <a:xfrm>
            <a:off x="2662987" y="1417992"/>
            <a:ext cx="6866021" cy="5047536"/>
          </a:xfrm>
          <a:prstGeom prst="rect">
            <a:avLst/>
          </a:prstGeom>
          <a:solidFill>
            <a:schemeClr val="tx1"/>
          </a:solidFill>
        </p:spPr>
        <p:txBody>
          <a:bodyPr wrap="square" rtlCol="0">
            <a:spAutoFit/>
          </a:bodyPr>
          <a:lstStyle/>
          <a:p>
            <a:r>
              <a:rPr lang="en-US" sz="1400" dirty="0">
                <a:solidFill>
                  <a:schemeClr val="bg1"/>
                </a:solidFill>
              </a:rPr>
              <a:t># "is" vs "=="</a:t>
            </a:r>
          </a:p>
          <a:p>
            <a:endParaRPr lang="en-US" sz="1400" dirty="0">
              <a:solidFill>
                <a:schemeClr val="bg1"/>
              </a:solidFill>
            </a:endParaRPr>
          </a:p>
          <a:p>
            <a:r>
              <a:rPr lang="en-US" sz="1400" dirty="0">
                <a:solidFill>
                  <a:schemeClr val="bg1"/>
                </a:solidFill>
              </a:rPr>
              <a:t>&gt;&gt;&gt; a = [1, 2, 3]</a:t>
            </a:r>
          </a:p>
          <a:p>
            <a:r>
              <a:rPr lang="en-US" sz="1400" dirty="0">
                <a:solidFill>
                  <a:schemeClr val="bg1"/>
                </a:solidFill>
              </a:rPr>
              <a:t>&gt;&gt;&gt; b = a</a:t>
            </a:r>
          </a:p>
          <a:p>
            <a:endParaRPr lang="en-US" sz="1400" dirty="0">
              <a:solidFill>
                <a:schemeClr val="bg1"/>
              </a:solidFill>
            </a:endParaRPr>
          </a:p>
          <a:p>
            <a:r>
              <a:rPr lang="en-US" sz="1400" dirty="0">
                <a:solidFill>
                  <a:schemeClr val="bg1"/>
                </a:solidFill>
              </a:rPr>
              <a:t>&gt;&gt;&gt; a is b</a:t>
            </a:r>
          </a:p>
          <a:p>
            <a:r>
              <a:rPr lang="en-US" sz="1400" dirty="0">
                <a:solidFill>
                  <a:schemeClr val="bg1"/>
                </a:solidFill>
              </a:rPr>
              <a:t>True</a:t>
            </a:r>
          </a:p>
          <a:p>
            <a:r>
              <a:rPr lang="en-US" sz="1400" dirty="0">
                <a:solidFill>
                  <a:schemeClr val="bg1"/>
                </a:solidFill>
              </a:rPr>
              <a:t>&gt;&gt;&gt; a == b</a:t>
            </a:r>
          </a:p>
          <a:p>
            <a:r>
              <a:rPr lang="en-US" sz="1400" dirty="0">
                <a:solidFill>
                  <a:schemeClr val="bg1"/>
                </a:solidFill>
              </a:rPr>
              <a:t>True</a:t>
            </a:r>
          </a:p>
          <a:p>
            <a:endParaRPr lang="en-US" sz="1400" dirty="0">
              <a:solidFill>
                <a:schemeClr val="bg1"/>
              </a:solidFill>
            </a:endParaRPr>
          </a:p>
          <a:p>
            <a:r>
              <a:rPr lang="en-US" sz="1400" dirty="0">
                <a:solidFill>
                  <a:schemeClr val="bg1"/>
                </a:solidFill>
              </a:rPr>
              <a:t>&gt;&gt;&gt; c = list(a)</a:t>
            </a:r>
          </a:p>
          <a:p>
            <a:endParaRPr lang="en-US" sz="1400" dirty="0">
              <a:solidFill>
                <a:schemeClr val="bg1"/>
              </a:solidFill>
            </a:endParaRPr>
          </a:p>
          <a:p>
            <a:r>
              <a:rPr lang="en-US" sz="1400" dirty="0">
                <a:solidFill>
                  <a:schemeClr val="bg1"/>
                </a:solidFill>
              </a:rPr>
              <a:t>&gt;&gt;&gt; a == c</a:t>
            </a:r>
          </a:p>
          <a:p>
            <a:r>
              <a:rPr lang="en-US" sz="1400" dirty="0">
                <a:solidFill>
                  <a:schemeClr val="bg1"/>
                </a:solidFill>
              </a:rPr>
              <a:t>True</a:t>
            </a:r>
          </a:p>
          <a:p>
            <a:r>
              <a:rPr lang="en-US" sz="1400" dirty="0">
                <a:solidFill>
                  <a:schemeClr val="bg1"/>
                </a:solidFill>
              </a:rPr>
              <a:t>&gt;&gt;&gt; a is c</a:t>
            </a:r>
          </a:p>
          <a:p>
            <a:r>
              <a:rPr lang="en-US" sz="1400" dirty="0">
                <a:solidFill>
                  <a:schemeClr val="bg1"/>
                </a:solidFill>
              </a:rPr>
              <a:t>False</a:t>
            </a:r>
          </a:p>
          <a:p>
            <a:endParaRPr lang="en-US" sz="1400" dirty="0">
              <a:solidFill>
                <a:schemeClr val="bg1"/>
              </a:solidFill>
            </a:endParaRPr>
          </a:p>
          <a:p>
            <a:r>
              <a:rPr lang="en-US" sz="1400" dirty="0">
                <a:solidFill>
                  <a:schemeClr val="bg1"/>
                </a:solidFill>
              </a:rPr>
              <a:t># • "is" expressions evaluate to True if two </a:t>
            </a:r>
          </a:p>
          <a:p>
            <a:r>
              <a:rPr lang="en-US" sz="1400" dirty="0">
                <a:solidFill>
                  <a:schemeClr val="bg1"/>
                </a:solidFill>
              </a:rPr>
              <a:t>#   variables point to the same object</a:t>
            </a:r>
          </a:p>
          <a:p>
            <a:endParaRPr lang="en-US" sz="1400" dirty="0">
              <a:solidFill>
                <a:schemeClr val="bg1"/>
              </a:solidFill>
            </a:endParaRPr>
          </a:p>
          <a:p>
            <a:r>
              <a:rPr lang="en-US" sz="1400" dirty="0">
                <a:solidFill>
                  <a:schemeClr val="bg1"/>
                </a:solidFill>
              </a:rPr>
              <a:t># • "==" evaluates to True if the objects </a:t>
            </a:r>
          </a:p>
          <a:p>
            <a:r>
              <a:rPr lang="en-US" sz="1400" dirty="0">
                <a:solidFill>
                  <a:schemeClr val="bg1"/>
                </a:solidFill>
              </a:rPr>
              <a:t>#   referred to by the variables are equal</a:t>
            </a:r>
          </a:p>
          <a:p>
            <a:endParaRPr lang="fr-FR" sz="1400" dirty="0"/>
          </a:p>
        </p:txBody>
      </p:sp>
    </p:spTree>
    <p:extLst>
      <p:ext uri="{BB962C8B-B14F-4D97-AF65-F5344CB8AC3E}">
        <p14:creationId xmlns:p14="http://schemas.microsoft.com/office/powerpoint/2010/main" val="129551969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1C351E02-BCA8-496F-AE89-0841AF45E1E6}"/>
              </a:ext>
            </a:extLst>
          </p:cNvPr>
          <p:cNvSpPr txBox="1"/>
          <p:nvPr/>
        </p:nvSpPr>
        <p:spPr>
          <a:xfrm>
            <a:off x="238124" y="1671087"/>
            <a:ext cx="11715748" cy="3046988"/>
          </a:xfrm>
          <a:prstGeom prst="rect">
            <a:avLst/>
          </a:prstGeom>
          <a:noFill/>
        </p:spPr>
        <p:txBody>
          <a:bodyPr wrap="square" rtlCol="0">
            <a:spAutoFit/>
          </a:bodyPr>
          <a:lstStyle/>
          <a:p>
            <a:r>
              <a:rPr lang="fr-FR" sz="1200" dirty="0"/>
              <a:t>Comme vous le voyez, quand vous tapez tab.ecrire(…), cela revient au même que si vous écrivez </a:t>
            </a:r>
            <a:r>
              <a:rPr lang="fr-FR" sz="1200" dirty="0" err="1"/>
              <a:t>TableauNoir.ecrire</a:t>
            </a:r>
            <a:r>
              <a:rPr lang="fr-FR" sz="1200" dirty="0"/>
              <a:t>(tab, …). Votre paramètre self, c'est l'objet qui appelle la méthode. C'est pour cette raison que vous modifiez la surface de l'objet en appelant self.surface.</a:t>
            </a:r>
          </a:p>
          <a:p>
            <a:endParaRPr lang="fr-FR" sz="1200" dirty="0"/>
          </a:p>
          <a:p>
            <a:r>
              <a:rPr lang="fr-FR" sz="1200" dirty="0"/>
              <a:t>Pour résumer, quand vous devez travailler dans une méthode de l'objet sur l'objet lui-même, vous allez passer par self.</a:t>
            </a:r>
          </a:p>
          <a:p>
            <a:endParaRPr lang="fr-FR" sz="1200" dirty="0"/>
          </a:p>
          <a:p>
            <a:r>
              <a:rPr lang="fr-FR" sz="1200" dirty="0"/>
              <a:t>Le nom self est une très forte convention de nommage. Je vous déconseille de changer ce nom. Certains programmeurs, qui trouvent qu'écrire self à chaque fois est excessivement long, l'abrègent en une unique lettres. Évitez ce raccourci. De manière générale, évitez de changer le nom. Une méthode d'instance travaille avec le paramètre self.</a:t>
            </a:r>
          </a:p>
          <a:p>
            <a:endParaRPr lang="fr-FR" sz="1200" dirty="0"/>
          </a:p>
          <a:p>
            <a:r>
              <a:rPr lang="fr-FR" sz="1200" dirty="0"/>
              <a:t>N'est-ce pas effectivement plutôt long de devoir toujours travailler avec self à chaque fois qu'on souhaite faire appel à l'objet ?</a:t>
            </a:r>
          </a:p>
          <a:p>
            <a:endParaRPr lang="fr-FR" sz="1200" dirty="0"/>
          </a:p>
          <a:p>
            <a:r>
              <a:rPr lang="fr-FR" sz="1200" dirty="0"/>
              <a:t>Cela peut le sembler, oui. C'est d'ailleurs l'un des reproches qu'on fait au langage Python. Certains langages travaillent implicitement sur les attributs et méthodes d'un objet sans avoir besoin de les appeler spécifiquement. Mais c'est moins clair et cela peut susciter la confusion. En Python, dès qu'on voit self, on sait que c'est un attribut ou une méthode interne à l'objet qui va être appelé.</a:t>
            </a:r>
          </a:p>
          <a:p>
            <a:endParaRPr lang="fr-FR" sz="1200" dirty="0"/>
          </a:p>
          <a:p>
            <a:r>
              <a:rPr lang="fr-FR" sz="1200" dirty="0"/>
              <a:t>Bon, voyons nos autres méthodes. Nous devons encore coder lire qui va se charger d'afficher notre surface et effacer qui va effacer le contenu de notre surface. Si vous avez compris ce que je viens d'expliquer, vous devriez écrire ces méthodes sans aucun problème, elles sont très simples. Sinon, n'hésitez pas à relire, jusqu'à ce que le déclic se fasse.</a:t>
            </a:r>
          </a:p>
        </p:txBody>
      </p:sp>
    </p:spTree>
    <p:extLst>
      <p:ext uri="{BB962C8B-B14F-4D97-AF65-F5344CB8AC3E}">
        <p14:creationId xmlns:p14="http://schemas.microsoft.com/office/powerpoint/2010/main" val="110239769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561F7A04-2C44-48D0-AA07-81963934FDC1}"/>
              </a:ext>
            </a:extLst>
          </p:cNvPr>
          <p:cNvSpPr txBox="1"/>
          <p:nvPr/>
        </p:nvSpPr>
        <p:spPr>
          <a:xfrm>
            <a:off x="42861" y="1203900"/>
            <a:ext cx="11882441" cy="5078313"/>
          </a:xfrm>
          <a:prstGeom prst="rect">
            <a:avLst/>
          </a:prstGeom>
          <a:solidFill>
            <a:schemeClr val="tx1"/>
          </a:solidFill>
        </p:spPr>
        <p:txBody>
          <a:bodyPr wrap="square" rtlCol="0">
            <a:spAutoFit/>
          </a:bodyPr>
          <a:lstStyle/>
          <a:p>
            <a:r>
              <a:rPr lang="fr-FR" sz="1200" dirty="0">
                <a:solidFill>
                  <a:schemeClr val="bg1"/>
                </a:solidFill>
              </a:rPr>
              <a:t>class TableauNoir:</a:t>
            </a:r>
          </a:p>
          <a:p>
            <a:r>
              <a:rPr lang="fr-FR" sz="1200" dirty="0">
                <a:solidFill>
                  <a:schemeClr val="bg1"/>
                </a:solidFill>
              </a:rPr>
              <a:t>    """Classe définissant une surface sur laquelle on peut écrire,</a:t>
            </a:r>
          </a:p>
          <a:p>
            <a:r>
              <a:rPr lang="fr-FR" sz="1200" dirty="0">
                <a:solidFill>
                  <a:schemeClr val="bg1"/>
                </a:solidFill>
              </a:rPr>
              <a:t>    que l'on peut lire et effacer, par jeu de méthodes. L'attribut modifié</a:t>
            </a:r>
          </a:p>
          <a:p>
            <a:r>
              <a:rPr lang="fr-FR" sz="1200" dirty="0">
                <a:solidFill>
                  <a:schemeClr val="bg1"/>
                </a:solidFill>
              </a:rPr>
              <a:t>    est 'surface'"""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a:t>
            </a:r>
          </a:p>
          <a:p>
            <a:r>
              <a:rPr lang="fr-FR" sz="1200" dirty="0">
                <a:solidFill>
                  <a:schemeClr val="bg1"/>
                </a:solidFill>
              </a:rPr>
              <a:t>        """Par défaut, notre surface est vide"""</a:t>
            </a:r>
          </a:p>
          <a:p>
            <a:r>
              <a:rPr lang="fr-FR" sz="1200" dirty="0">
                <a:solidFill>
                  <a:schemeClr val="bg1"/>
                </a:solidFill>
              </a:rPr>
              <a:t>        self.surface = ""</a:t>
            </a:r>
          </a:p>
          <a:p>
            <a:r>
              <a:rPr lang="fr-FR" sz="1200" dirty="0">
                <a:solidFill>
                  <a:schemeClr val="bg1"/>
                </a:solidFill>
              </a:rPr>
              <a:t>    def ecrire(self, message_a_ecrire):</a:t>
            </a:r>
          </a:p>
          <a:p>
            <a:r>
              <a:rPr lang="fr-FR" sz="1200" dirty="0">
                <a:solidFill>
                  <a:schemeClr val="bg1"/>
                </a:solidFill>
              </a:rPr>
              <a:t>        """Méthode permettant d'écrire sur la surface du tableau.</a:t>
            </a:r>
          </a:p>
          <a:p>
            <a:r>
              <a:rPr lang="fr-FR" sz="1200" dirty="0">
                <a:solidFill>
                  <a:schemeClr val="bg1"/>
                </a:solidFill>
              </a:rPr>
              <a:t>        Si la surface n'est pas vide, on saute une ligne avant de rajouter</a:t>
            </a:r>
          </a:p>
          <a:p>
            <a:r>
              <a:rPr lang="fr-FR" sz="1200" dirty="0">
                <a:solidFill>
                  <a:schemeClr val="bg1"/>
                </a:solidFill>
              </a:rPr>
              <a:t>        le message à écrire"""</a:t>
            </a:r>
          </a:p>
          <a:p>
            <a:endParaRPr lang="fr-FR" sz="1200" dirty="0">
              <a:solidFill>
                <a:schemeClr val="bg1"/>
              </a:solidFill>
            </a:endParaRPr>
          </a:p>
          <a:p>
            <a:r>
              <a:rPr lang="fr-FR" sz="1200" dirty="0">
                <a:solidFill>
                  <a:schemeClr val="bg1"/>
                </a:solidFill>
              </a:rPr>
              <a:t>        </a:t>
            </a:r>
          </a:p>
          <a:p>
            <a:r>
              <a:rPr lang="fr-FR" sz="1200" dirty="0">
                <a:solidFill>
                  <a:schemeClr val="bg1"/>
                </a:solidFill>
              </a:rPr>
              <a:t>        if self.surface != "":</a:t>
            </a:r>
          </a:p>
          <a:p>
            <a:r>
              <a:rPr lang="fr-FR" sz="1200" dirty="0">
                <a:solidFill>
                  <a:schemeClr val="bg1"/>
                </a:solidFill>
              </a:rPr>
              <a:t>            self.surface += "\n"</a:t>
            </a:r>
          </a:p>
          <a:p>
            <a:r>
              <a:rPr lang="fr-FR" sz="1200" dirty="0">
                <a:solidFill>
                  <a:schemeClr val="bg1"/>
                </a:solidFill>
              </a:rPr>
              <a:t>        self.surface += message_a_ecrire</a:t>
            </a:r>
          </a:p>
          <a:p>
            <a:r>
              <a:rPr lang="fr-FR" sz="1200" dirty="0">
                <a:solidFill>
                  <a:schemeClr val="bg1"/>
                </a:solidFill>
              </a:rPr>
              <a:t>    def lire(self):</a:t>
            </a:r>
          </a:p>
          <a:p>
            <a:r>
              <a:rPr lang="fr-FR" sz="1200" dirty="0">
                <a:solidFill>
                  <a:schemeClr val="bg1"/>
                </a:solidFill>
              </a:rPr>
              <a:t>        """Cette méthode se charge d'afficher, grâce à print,</a:t>
            </a:r>
          </a:p>
          <a:p>
            <a:r>
              <a:rPr lang="fr-FR" sz="1200" dirty="0">
                <a:solidFill>
                  <a:schemeClr val="bg1"/>
                </a:solidFill>
              </a:rPr>
              <a:t>        la surface du tableau"""</a:t>
            </a:r>
          </a:p>
          <a:p>
            <a:endParaRPr lang="fr-FR" sz="1200" dirty="0">
              <a:solidFill>
                <a:schemeClr val="bg1"/>
              </a:solidFill>
            </a:endParaRPr>
          </a:p>
          <a:p>
            <a:r>
              <a:rPr lang="fr-FR" sz="1200" dirty="0">
                <a:solidFill>
                  <a:schemeClr val="bg1"/>
                </a:solidFill>
              </a:rPr>
              <a:t>        </a:t>
            </a:r>
          </a:p>
          <a:p>
            <a:r>
              <a:rPr lang="fr-FR" sz="1200" dirty="0">
                <a:solidFill>
                  <a:schemeClr val="bg1"/>
                </a:solidFill>
              </a:rPr>
              <a:t>        print(self.surface)</a:t>
            </a:r>
          </a:p>
          <a:p>
            <a:r>
              <a:rPr lang="fr-FR" sz="1200" dirty="0">
                <a:solidFill>
                  <a:schemeClr val="bg1"/>
                </a:solidFill>
              </a:rPr>
              <a:t>    def effacer(self):</a:t>
            </a:r>
          </a:p>
          <a:p>
            <a:r>
              <a:rPr lang="fr-FR" sz="1200" dirty="0">
                <a:solidFill>
                  <a:schemeClr val="bg1"/>
                </a:solidFill>
              </a:rPr>
              <a:t>        """Cette méthode permet d'effacer la surface du tableau"""</a:t>
            </a:r>
          </a:p>
          <a:p>
            <a:r>
              <a:rPr lang="fr-FR" sz="1200" dirty="0">
                <a:solidFill>
                  <a:schemeClr val="bg1"/>
                </a:solidFill>
              </a:rPr>
              <a:t>        self.surface = ""</a:t>
            </a:r>
          </a:p>
        </p:txBody>
      </p:sp>
    </p:spTree>
    <p:extLst>
      <p:ext uri="{BB962C8B-B14F-4D97-AF65-F5344CB8AC3E}">
        <p14:creationId xmlns:p14="http://schemas.microsoft.com/office/powerpoint/2010/main" val="254321284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5400" b="1" dirty="0">
                <a:solidFill>
                  <a:schemeClr val="accent5">
                    <a:lumMod val="75000"/>
                  </a:schemeClr>
                </a:solidFill>
              </a:rPr>
              <a:t>Les méthodes,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561F7A04-2C44-48D0-AA07-81963934FDC1}"/>
              </a:ext>
            </a:extLst>
          </p:cNvPr>
          <p:cNvSpPr txBox="1"/>
          <p:nvPr/>
        </p:nvSpPr>
        <p:spPr>
          <a:xfrm>
            <a:off x="85719" y="886215"/>
            <a:ext cx="11882441" cy="1938992"/>
          </a:xfrm>
          <a:prstGeom prst="rect">
            <a:avLst/>
          </a:prstGeom>
          <a:solidFill>
            <a:schemeClr val="tx1"/>
          </a:solidFill>
        </p:spPr>
        <p:txBody>
          <a:bodyPr wrap="square" rtlCol="0">
            <a:spAutoFit/>
          </a:bodyPr>
          <a:lstStyle/>
          <a:p>
            <a:r>
              <a:rPr lang="fr-FR" sz="1200" dirty="0">
                <a:solidFill>
                  <a:schemeClr val="bg1"/>
                </a:solidFill>
              </a:rPr>
              <a:t>&gt;&gt;&gt; tab = TableauNoir()</a:t>
            </a:r>
          </a:p>
          <a:p>
            <a:r>
              <a:rPr lang="fr-FR" sz="1200" dirty="0">
                <a:solidFill>
                  <a:schemeClr val="bg1"/>
                </a:solidFill>
              </a:rPr>
              <a:t>&gt;&gt;&gt; tab.lire()</a:t>
            </a:r>
          </a:p>
          <a:p>
            <a:r>
              <a:rPr lang="fr-FR" sz="1200" dirty="0">
                <a:solidFill>
                  <a:schemeClr val="bg1"/>
                </a:solidFill>
              </a:rPr>
              <a:t>&gt;&gt;&gt; tab.ecrire("Salut tout le monde.")</a:t>
            </a:r>
          </a:p>
          <a:p>
            <a:r>
              <a:rPr lang="fr-FR" sz="1200" dirty="0">
                <a:solidFill>
                  <a:schemeClr val="bg1"/>
                </a:solidFill>
              </a:rPr>
              <a:t>&gt;&gt;&gt; tab.ecrire("La forme ?")</a:t>
            </a:r>
          </a:p>
          <a:p>
            <a:r>
              <a:rPr lang="fr-FR" sz="1200" dirty="0">
                <a:solidFill>
                  <a:schemeClr val="bg1"/>
                </a:solidFill>
              </a:rPr>
              <a:t>&gt;&gt;&gt; tab.lire()</a:t>
            </a:r>
          </a:p>
          <a:p>
            <a:r>
              <a:rPr lang="fr-FR" sz="1200" dirty="0">
                <a:solidFill>
                  <a:schemeClr val="bg1"/>
                </a:solidFill>
              </a:rPr>
              <a:t>Salut tout le monde.</a:t>
            </a:r>
          </a:p>
          <a:p>
            <a:r>
              <a:rPr lang="fr-FR" sz="1200" dirty="0">
                <a:solidFill>
                  <a:schemeClr val="bg1"/>
                </a:solidFill>
              </a:rPr>
              <a:t>La forme ?</a:t>
            </a:r>
          </a:p>
          <a:p>
            <a:r>
              <a:rPr lang="fr-FR" sz="1200" dirty="0">
                <a:solidFill>
                  <a:schemeClr val="bg1"/>
                </a:solidFill>
              </a:rPr>
              <a:t>&gt;&gt;&gt; tab.effacer()</a:t>
            </a:r>
          </a:p>
          <a:p>
            <a:r>
              <a:rPr lang="fr-FR" sz="1200" dirty="0">
                <a:solidFill>
                  <a:schemeClr val="bg1"/>
                </a:solidFill>
              </a:rPr>
              <a:t>&gt;&gt;&gt; tab.lire()</a:t>
            </a:r>
          </a:p>
          <a:p>
            <a:r>
              <a:rPr lang="fr-FR" sz="1200" dirty="0">
                <a:solidFill>
                  <a:schemeClr val="bg1"/>
                </a:solidFill>
              </a:rPr>
              <a:t>&gt;&gt;&gt;</a:t>
            </a:r>
          </a:p>
        </p:txBody>
      </p:sp>
      <p:sp>
        <p:nvSpPr>
          <p:cNvPr id="5" name="ZoneTexte 4">
            <a:extLst>
              <a:ext uri="{FF2B5EF4-FFF2-40B4-BE49-F238E27FC236}">
                <a16:creationId xmlns:a16="http://schemas.microsoft.com/office/drawing/2014/main" id="{02782EED-259B-4453-95FA-F700EFEF42DA}"/>
              </a:ext>
            </a:extLst>
          </p:cNvPr>
          <p:cNvSpPr txBox="1"/>
          <p:nvPr/>
        </p:nvSpPr>
        <p:spPr>
          <a:xfrm>
            <a:off x="42861" y="2834536"/>
            <a:ext cx="11882441" cy="1200329"/>
          </a:xfrm>
          <a:prstGeom prst="rect">
            <a:avLst/>
          </a:prstGeom>
          <a:noFill/>
        </p:spPr>
        <p:txBody>
          <a:bodyPr wrap="square" rtlCol="0">
            <a:spAutoFit/>
          </a:bodyPr>
          <a:lstStyle/>
          <a:p>
            <a:r>
              <a:rPr lang="fr-FR" sz="1200" b="1" dirty="0"/>
              <a:t>Méthodes de classe et méthodes statiques</a:t>
            </a:r>
          </a:p>
          <a:p>
            <a:endParaRPr lang="fr-FR" sz="1200" dirty="0"/>
          </a:p>
          <a:p>
            <a:r>
              <a:rPr lang="fr-FR" sz="1200" dirty="0"/>
              <a:t>Comme on trouve des attributs propres à la classe, on trouve aussi des méthodes de classe, qui ne travaillent pas sur l'instance self mais sur la classe même. C'est un peu plus rare mais cela peut être utile parfois. Notre méthode de classe se définit exactement comme une méthode d'instance, à la différence qu'elle ne prend pas en premier paramètre self(l'instance de l'objet) mais cls (la classe de l'objet).</a:t>
            </a:r>
          </a:p>
          <a:p>
            <a:r>
              <a:rPr lang="fr-FR" sz="1200" dirty="0"/>
              <a:t>En outre, on utilise ensuite une fonction built-in de Python pour lui faire comprendre qu'il s'agit d'une méthode de classe, pas d'une méthode d'instance.</a:t>
            </a:r>
          </a:p>
        </p:txBody>
      </p:sp>
      <p:sp>
        <p:nvSpPr>
          <p:cNvPr id="8" name="ZoneTexte 7">
            <a:extLst>
              <a:ext uri="{FF2B5EF4-FFF2-40B4-BE49-F238E27FC236}">
                <a16:creationId xmlns:a16="http://schemas.microsoft.com/office/drawing/2014/main" id="{AFDB0013-E24B-4722-A646-59301DBE307A}"/>
              </a:ext>
            </a:extLst>
          </p:cNvPr>
          <p:cNvSpPr txBox="1"/>
          <p:nvPr/>
        </p:nvSpPr>
        <p:spPr>
          <a:xfrm>
            <a:off x="85719" y="4090493"/>
            <a:ext cx="11882441" cy="2677656"/>
          </a:xfrm>
          <a:prstGeom prst="rect">
            <a:avLst/>
          </a:prstGeom>
          <a:solidFill>
            <a:schemeClr val="tx1"/>
          </a:solidFill>
        </p:spPr>
        <p:txBody>
          <a:bodyPr wrap="square" rtlCol="0">
            <a:spAutoFit/>
          </a:bodyPr>
          <a:lstStyle/>
          <a:p>
            <a:r>
              <a:rPr lang="fr-FR" sz="1200" dirty="0">
                <a:solidFill>
                  <a:schemeClr val="bg1"/>
                </a:solidFill>
              </a:rPr>
              <a:t>class Compteur:</a:t>
            </a:r>
          </a:p>
          <a:p>
            <a:r>
              <a:rPr lang="fr-FR" sz="1200" dirty="0">
                <a:solidFill>
                  <a:schemeClr val="bg1"/>
                </a:solidFill>
              </a:rPr>
              <a:t>    """Cette classe possède un attribut de classe qui s'incrémente à chaque</a:t>
            </a:r>
          </a:p>
          <a:p>
            <a:r>
              <a:rPr lang="fr-FR" sz="1200" dirty="0">
                <a:solidFill>
                  <a:schemeClr val="bg1"/>
                </a:solidFill>
              </a:rPr>
              <a:t>    fois que l'on crée un objet de ce type"""</a:t>
            </a:r>
          </a:p>
          <a:p>
            <a:endParaRPr lang="fr-FR" sz="1200" dirty="0">
              <a:solidFill>
                <a:schemeClr val="bg1"/>
              </a:solidFill>
            </a:endParaRPr>
          </a:p>
          <a:p>
            <a:r>
              <a:rPr lang="fr-FR" sz="1200" dirty="0">
                <a:solidFill>
                  <a:schemeClr val="bg1"/>
                </a:solidFill>
              </a:rPr>
              <a:t>    </a:t>
            </a:r>
          </a:p>
          <a:p>
            <a:r>
              <a:rPr lang="fr-FR" sz="1200" dirty="0">
                <a:solidFill>
                  <a:schemeClr val="bg1"/>
                </a:solidFill>
              </a:rPr>
              <a:t>    </a:t>
            </a:r>
            <a:r>
              <a:rPr lang="fr-FR" sz="1200" dirty="0" err="1">
                <a:solidFill>
                  <a:schemeClr val="bg1"/>
                </a:solidFill>
              </a:rPr>
              <a:t>objets_crees</a:t>
            </a:r>
            <a:r>
              <a:rPr lang="fr-FR" sz="1200" dirty="0">
                <a:solidFill>
                  <a:schemeClr val="bg1"/>
                </a:solidFill>
              </a:rPr>
              <a:t> = 0 # Le compteur vaut 0 au départ</a:t>
            </a:r>
          </a:p>
          <a:p>
            <a:r>
              <a:rPr lang="fr-FR" sz="1200" dirty="0">
                <a:solidFill>
                  <a:schemeClr val="bg1"/>
                </a:solidFill>
              </a:rPr>
              <a:t>    def __init__(self):</a:t>
            </a:r>
          </a:p>
          <a:p>
            <a:r>
              <a:rPr lang="fr-FR" sz="1200" dirty="0">
                <a:solidFill>
                  <a:schemeClr val="bg1"/>
                </a:solidFill>
              </a:rPr>
              <a:t>        """À chaque fois qu'on crée un objet, on incrémente le compteur"""</a:t>
            </a:r>
          </a:p>
          <a:p>
            <a:r>
              <a:rPr lang="fr-FR" sz="1200" dirty="0">
                <a:solidFill>
                  <a:schemeClr val="bg1"/>
                </a:solidFill>
              </a:rPr>
              <a:t>        </a:t>
            </a:r>
            <a:r>
              <a:rPr lang="fr-FR" sz="1200" dirty="0" err="1">
                <a:solidFill>
                  <a:schemeClr val="bg1"/>
                </a:solidFill>
              </a:rPr>
              <a:t>Compteur.objets_crees</a:t>
            </a:r>
            <a:r>
              <a:rPr lang="fr-FR" sz="1200" dirty="0">
                <a:solidFill>
                  <a:schemeClr val="bg1"/>
                </a:solidFill>
              </a:rPr>
              <a:t> += 1</a:t>
            </a:r>
          </a:p>
          <a:p>
            <a:r>
              <a:rPr lang="fr-FR" sz="1200" dirty="0">
                <a:solidFill>
                  <a:schemeClr val="bg1"/>
                </a:solidFill>
              </a:rPr>
              <a:t>    def combien(cls):</a:t>
            </a:r>
          </a:p>
          <a:p>
            <a:r>
              <a:rPr lang="fr-FR" sz="1200" dirty="0">
                <a:solidFill>
                  <a:schemeClr val="bg1"/>
                </a:solidFill>
              </a:rPr>
              <a:t>        """Méthode de classe affichant combien d'objets ont été créés"""</a:t>
            </a:r>
          </a:p>
          <a:p>
            <a:r>
              <a:rPr lang="fr-FR" sz="1200" dirty="0">
                <a:solidFill>
                  <a:schemeClr val="bg1"/>
                </a:solidFill>
              </a:rPr>
              <a:t>        print("Jusqu'à présent, {} objets ont été </a:t>
            </a:r>
            <a:r>
              <a:rPr lang="fr-FR" sz="1200" dirty="0" err="1">
                <a:solidFill>
                  <a:schemeClr val="bg1"/>
                </a:solidFill>
              </a:rPr>
              <a:t>créés.".format</a:t>
            </a:r>
            <a:r>
              <a:rPr lang="fr-FR" sz="1200" dirty="0">
                <a:solidFill>
                  <a:schemeClr val="bg1"/>
                </a:solidFill>
              </a:rPr>
              <a:t>(</a:t>
            </a:r>
          </a:p>
          <a:p>
            <a:r>
              <a:rPr lang="fr-FR" sz="1200" dirty="0">
                <a:solidFill>
                  <a:schemeClr val="bg1"/>
                </a:solidFill>
              </a:rPr>
              <a:t>                </a:t>
            </a:r>
            <a:r>
              <a:rPr lang="fr-FR" sz="1200" dirty="0" err="1">
                <a:solidFill>
                  <a:schemeClr val="bg1"/>
                </a:solidFill>
              </a:rPr>
              <a:t>cls.objets_crees</a:t>
            </a:r>
            <a:r>
              <a:rPr lang="fr-FR" sz="1200" dirty="0">
                <a:solidFill>
                  <a:schemeClr val="bg1"/>
                </a:solidFill>
              </a:rPr>
              <a:t>))</a:t>
            </a:r>
          </a:p>
          <a:p>
            <a:r>
              <a:rPr lang="fr-FR" sz="1200" dirty="0">
                <a:solidFill>
                  <a:schemeClr val="bg1"/>
                </a:solidFill>
              </a:rPr>
              <a:t>    combien = </a:t>
            </a:r>
            <a:r>
              <a:rPr lang="fr-FR" sz="1200" dirty="0" err="1">
                <a:solidFill>
                  <a:schemeClr val="bg1"/>
                </a:solidFill>
              </a:rPr>
              <a:t>classmethod</a:t>
            </a:r>
            <a:r>
              <a:rPr lang="fr-FR" sz="1200" dirty="0">
                <a:solidFill>
                  <a:schemeClr val="bg1"/>
                </a:solidFill>
              </a:rPr>
              <a:t>(combien)</a:t>
            </a:r>
          </a:p>
        </p:txBody>
      </p:sp>
    </p:spTree>
    <p:extLst>
      <p:ext uri="{BB962C8B-B14F-4D97-AF65-F5344CB8AC3E}">
        <p14:creationId xmlns:p14="http://schemas.microsoft.com/office/powerpoint/2010/main" val="398716210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561F7A04-2C44-48D0-AA07-81963934FDC1}"/>
              </a:ext>
            </a:extLst>
          </p:cNvPr>
          <p:cNvSpPr txBox="1"/>
          <p:nvPr/>
        </p:nvSpPr>
        <p:spPr>
          <a:xfrm>
            <a:off x="42861" y="1090341"/>
            <a:ext cx="11882441" cy="1754326"/>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Compteur.combien</a:t>
            </a:r>
            <a:r>
              <a:rPr lang="fr-FR" sz="1200" dirty="0">
                <a:solidFill>
                  <a:schemeClr val="bg1"/>
                </a:solidFill>
              </a:rPr>
              <a:t>()</a:t>
            </a:r>
          </a:p>
          <a:p>
            <a:r>
              <a:rPr lang="fr-FR" sz="1200" dirty="0">
                <a:solidFill>
                  <a:schemeClr val="bg1"/>
                </a:solidFill>
              </a:rPr>
              <a:t>Jusqu'à présent, 0 objets ont été créés.</a:t>
            </a:r>
          </a:p>
          <a:p>
            <a:r>
              <a:rPr lang="fr-FR" sz="1200" dirty="0">
                <a:solidFill>
                  <a:schemeClr val="bg1"/>
                </a:solidFill>
              </a:rPr>
              <a:t>&gt;&gt;&gt; a = Compteur()</a:t>
            </a:r>
          </a:p>
          <a:p>
            <a:r>
              <a:rPr lang="fr-FR" sz="1200" dirty="0">
                <a:solidFill>
                  <a:schemeClr val="bg1"/>
                </a:solidFill>
              </a:rPr>
              <a:t>&gt;&gt;&gt; </a:t>
            </a:r>
            <a:r>
              <a:rPr lang="fr-FR" sz="1200" dirty="0" err="1">
                <a:solidFill>
                  <a:schemeClr val="bg1"/>
                </a:solidFill>
              </a:rPr>
              <a:t>Compteur.combien</a:t>
            </a:r>
            <a:r>
              <a:rPr lang="fr-FR" sz="1200" dirty="0">
                <a:solidFill>
                  <a:schemeClr val="bg1"/>
                </a:solidFill>
              </a:rPr>
              <a:t>()</a:t>
            </a:r>
          </a:p>
          <a:p>
            <a:r>
              <a:rPr lang="fr-FR" sz="1200" dirty="0">
                <a:solidFill>
                  <a:schemeClr val="bg1"/>
                </a:solidFill>
              </a:rPr>
              <a:t>Jusqu'à présent, 1 objets ont été créés.</a:t>
            </a:r>
          </a:p>
          <a:p>
            <a:r>
              <a:rPr lang="fr-FR" sz="1200" dirty="0">
                <a:solidFill>
                  <a:schemeClr val="bg1"/>
                </a:solidFill>
              </a:rPr>
              <a:t>&gt;&gt;&gt; b = Compteur()</a:t>
            </a:r>
          </a:p>
          <a:p>
            <a:r>
              <a:rPr lang="fr-FR" sz="1200" dirty="0">
                <a:solidFill>
                  <a:schemeClr val="bg1"/>
                </a:solidFill>
              </a:rPr>
              <a:t>&gt;&gt;&gt; </a:t>
            </a:r>
            <a:r>
              <a:rPr lang="fr-FR" sz="1200" dirty="0" err="1">
                <a:solidFill>
                  <a:schemeClr val="bg1"/>
                </a:solidFill>
              </a:rPr>
              <a:t>Compteur.combien</a:t>
            </a:r>
            <a:r>
              <a:rPr lang="fr-FR" sz="1200" dirty="0">
                <a:solidFill>
                  <a:schemeClr val="bg1"/>
                </a:solidFill>
              </a:rPr>
              <a:t>()</a:t>
            </a:r>
          </a:p>
          <a:p>
            <a:r>
              <a:rPr lang="fr-FR" sz="1200" dirty="0">
                <a:solidFill>
                  <a:schemeClr val="bg1"/>
                </a:solidFill>
              </a:rPr>
              <a:t>Jusqu'à présent, 2 objets ont été créés.</a:t>
            </a:r>
          </a:p>
          <a:p>
            <a:r>
              <a:rPr lang="fr-FR" sz="1200" dirty="0">
                <a:solidFill>
                  <a:schemeClr val="bg1"/>
                </a:solidFill>
              </a:rPr>
              <a:t>&gt;&gt;&gt;</a:t>
            </a:r>
          </a:p>
        </p:txBody>
      </p:sp>
      <p:sp>
        <p:nvSpPr>
          <p:cNvPr id="9" name="ZoneTexte 8">
            <a:extLst>
              <a:ext uri="{FF2B5EF4-FFF2-40B4-BE49-F238E27FC236}">
                <a16:creationId xmlns:a16="http://schemas.microsoft.com/office/drawing/2014/main" id="{E6BA25A3-DB23-4A8A-804D-26FF193A05A7}"/>
              </a:ext>
            </a:extLst>
          </p:cNvPr>
          <p:cNvSpPr txBox="1"/>
          <p:nvPr/>
        </p:nvSpPr>
        <p:spPr>
          <a:xfrm>
            <a:off x="-3" y="809473"/>
            <a:ext cx="11882441" cy="276999"/>
          </a:xfrm>
          <a:prstGeom prst="rect">
            <a:avLst/>
          </a:prstGeom>
          <a:noFill/>
        </p:spPr>
        <p:txBody>
          <a:bodyPr wrap="square" rtlCol="0">
            <a:spAutoFit/>
          </a:bodyPr>
          <a:lstStyle/>
          <a:p>
            <a:r>
              <a:rPr lang="fr-FR" sz="1200" dirty="0"/>
              <a:t>Voyons d'abord le résultat :</a:t>
            </a:r>
          </a:p>
        </p:txBody>
      </p:sp>
      <p:sp>
        <p:nvSpPr>
          <p:cNvPr id="6" name="ZoneTexte 5">
            <a:extLst>
              <a:ext uri="{FF2B5EF4-FFF2-40B4-BE49-F238E27FC236}">
                <a16:creationId xmlns:a16="http://schemas.microsoft.com/office/drawing/2014/main" id="{1288D0F8-24C3-4378-AA78-581000572B84}"/>
              </a:ext>
            </a:extLst>
          </p:cNvPr>
          <p:cNvSpPr txBox="1"/>
          <p:nvPr/>
        </p:nvSpPr>
        <p:spPr>
          <a:xfrm>
            <a:off x="42861" y="2929163"/>
            <a:ext cx="11715748" cy="2492990"/>
          </a:xfrm>
          <a:prstGeom prst="rect">
            <a:avLst/>
          </a:prstGeom>
          <a:noFill/>
        </p:spPr>
        <p:txBody>
          <a:bodyPr wrap="square" rtlCol="0">
            <a:spAutoFit/>
          </a:bodyPr>
          <a:lstStyle/>
          <a:p>
            <a:r>
              <a:rPr lang="fr-FR" sz="1200" dirty="0"/>
              <a:t>Une méthode de classe prend en premier paramètre non pas self mais cls. Ce paramètre contient la classe (ici Compteur).</a:t>
            </a:r>
          </a:p>
          <a:p>
            <a:endParaRPr lang="fr-FR" sz="1200" dirty="0"/>
          </a:p>
          <a:p>
            <a:r>
              <a:rPr lang="fr-FR" sz="1200" dirty="0"/>
              <a:t>Notez que vous pouvez appeler la méthode de classe depuis un objet instancié sur la classe. Vous auriez par exemple pu écrire </a:t>
            </a:r>
            <a:r>
              <a:rPr lang="fr-FR" sz="1200" dirty="0" err="1"/>
              <a:t>a.combien</a:t>
            </a:r>
            <a:r>
              <a:rPr lang="fr-FR" sz="1200" dirty="0"/>
              <a:t>().</a:t>
            </a:r>
          </a:p>
          <a:p>
            <a:endParaRPr lang="fr-FR" sz="1200" dirty="0"/>
          </a:p>
          <a:p>
            <a:r>
              <a:rPr lang="fr-FR" sz="1200" dirty="0"/>
              <a:t>Enfin, pour que Python reconnaisse une méthode de classe, il faut appeler la fonction class </a:t>
            </a:r>
            <a:r>
              <a:rPr lang="fr-FR" sz="1200" dirty="0" err="1"/>
              <a:t>method</a:t>
            </a:r>
            <a:r>
              <a:rPr lang="fr-FR" sz="1200" dirty="0"/>
              <a:t> qui prend en paramètre la méthode que l'on veut convertir et renvoie la méthode convertie.</a:t>
            </a:r>
          </a:p>
          <a:p>
            <a:endParaRPr lang="fr-FR" sz="1200" dirty="0"/>
          </a:p>
          <a:p>
            <a:r>
              <a:rPr lang="fr-FR" sz="1200" dirty="0"/>
              <a:t>Si vous êtes un peu perdus, retenez la syntaxe de l'exemple. La plupart du temps, vous définirez des méthodes d'instance comme nous l'avons vu plutôt que des méthodes de classe.</a:t>
            </a:r>
          </a:p>
          <a:p>
            <a:endParaRPr lang="fr-FR" sz="1200" dirty="0"/>
          </a:p>
          <a:p>
            <a:r>
              <a:rPr lang="fr-FR" sz="1200" dirty="0"/>
              <a:t>On peut également définir des méthodes statiques. Elles sont assez proches des méthodes de classe sauf qu'elles ne prennent aucun premier paramètre, ni self ni cls. Elles travaillent donc indépendamment de toute donnée, aussi bien contenue dans l'instance de l'objet que dans la classe.</a:t>
            </a:r>
          </a:p>
          <a:p>
            <a:endParaRPr lang="fr-FR" sz="1200" dirty="0"/>
          </a:p>
          <a:p>
            <a:r>
              <a:rPr lang="fr-FR" sz="1200" dirty="0"/>
              <a:t>Voici la syntaxe permettant de créer une méthode statique. Je ne veux pas vous surcharger d'informations et je vous laisse faire vos propres tests si cela vous intéresse :</a:t>
            </a:r>
          </a:p>
        </p:txBody>
      </p:sp>
      <p:sp>
        <p:nvSpPr>
          <p:cNvPr id="10" name="ZoneTexte 9">
            <a:extLst>
              <a:ext uri="{FF2B5EF4-FFF2-40B4-BE49-F238E27FC236}">
                <a16:creationId xmlns:a16="http://schemas.microsoft.com/office/drawing/2014/main" id="{96964C71-7E76-4456-B0EF-B2FF2198CCE9}"/>
              </a:ext>
            </a:extLst>
          </p:cNvPr>
          <p:cNvSpPr txBox="1"/>
          <p:nvPr/>
        </p:nvSpPr>
        <p:spPr>
          <a:xfrm>
            <a:off x="42861" y="5356029"/>
            <a:ext cx="11882441" cy="1384995"/>
          </a:xfrm>
          <a:prstGeom prst="rect">
            <a:avLst/>
          </a:prstGeom>
          <a:solidFill>
            <a:schemeClr val="tx1"/>
          </a:solidFill>
        </p:spPr>
        <p:txBody>
          <a:bodyPr wrap="square" rtlCol="0">
            <a:spAutoFit/>
          </a:bodyPr>
          <a:lstStyle/>
          <a:p>
            <a:r>
              <a:rPr lang="fr-FR" sz="1200" dirty="0">
                <a:solidFill>
                  <a:schemeClr val="bg1"/>
                </a:solidFill>
              </a:rPr>
              <a:t>class Test:</a:t>
            </a:r>
          </a:p>
          <a:p>
            <a:r>
              <a:rPr lang="fr-FR" sz="1200" dirty="0">
                <a:solidFill>
                  <a:schemeClr val="bg1"/>
                </a:solidFill>
              </a:rPr>
              <a:t>    """Une classe de test tout simplement"""</a:t>
            </a:r>
          </a:p>
          <a:p>
            <a:r>
              <a:rPr lang="fr-FR" sz="1200" dirty="0">
                <a:solidFill>
                  <a:schemeClr val="bg1"/>
                </a:solidFill>
              </a:rPr>
              <a:t>    def afficher():</a:t>
            </a:r>
          </a:p>
          <a:p>
            <a:r>
              <a:rPr lang="fr-FR" sz="1200" dirty="0">
                <a:solidFill>
                  <a:schemeClr val="bg1"/>
                </a:solidFill>
              </a:rPr>
              <a:t>        """Fonction chargée d'afficher quelque chose"""</a:t>
            </a:r>
          </a:p>
          <a:p>
            <a:r>
              <a:rPr lang="fr-FR" sz="1200" dirty="0">
                <a:solidFill>
                  <a:schemeClr val="bg1"/>
                </a:solidFill>
              </a:rPr>
              <a:t>        print("On affiche la même chose.")</a:t>
            </a:r>
          </a:p>
          <a:p>
            <a:r>
              <a:rPr lang="fr-FR" sz="1200" dirty="0">
                <a:solidFill>
                  <a:schemeClr val="bg1"/>
                </a:solidFill>
              </a:rPr>
              <a:t>        print("peu importe les données de l'objet ou de la classe.")</a:t>
            </a:r>
          </a:p>
          <a:p>
            <a:r>
              <a:rPr lang="fr-FR" sz="1200" dirty="0">
                <a:solidFill>
                  <a:schemeClr val="bg1"/>
                </a:solidFill>
              </a:rPr>
              <a:t>    afficher = </a:t>
            </a:r>
            <a:r>
              <a:rPr lang="fr-FR" sz="1200" dirty="0" err="1">
                <a:solidFill>
                  <a:schemeClr val="bg1"/>
                </a:solidFill>
              </a:rPr>
              <a:t>staticmethod</a:t>
            </a:r>
            <a:r>
              <a:rPr lang="fr-FR" sz="1200" dirty="0">
                <a:solidFill>
                  <a:schemeClr val="bg1"/>
                </a:solidFill>
              </a:rPr>
              <a:t>(afficher)</a:t>
            </a:r>
          </a:p>
        </p:txBody>
      </p:sp>
    </p:spTree>
    <p:extLst>
      <p:ext uri="{BB962C8B-B14F-4D97-AF65-F5344CB8AC3E}">
        <p14:creationId xmlns:p14="http://schemas.microsoft.com/office/powerpoint/2010/main" val="303908792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1288D0F8-24C3-4378-AA78-581000572B84}"/>
              </a:ext>
            </a:extLst>
          </p:cNvPr>
          <p:cNvSpPr txBox="1"/>
          <p:nvPr/>
        </p:nvSpPr>
        <p:spPr>
          <a:xfrm>
            <a:off x="126207" y="931671"/>
            <a:ext cx="11715748" cy="1015663"/>
          </a:xfrm>
          <a:prstGeom prst="rect">
            <a:avLst/>
          </a:prstGeom>
          <a:noFill/>
        </p:spPr>
        <p:txBody>
          <a:bodyPr wrap="square" rtlCol="0">
            <a:spAutoFit/>
          </a:bodyPr>
          <a:lstStyle/>
          <a:p>
            <a:r>
              <a:rPr lang="fr-FR" sz="1200" dirty="0"/>
              <a:t>Si vous vous emmêlez un peu avec les attributs et méthodes de classe, ce n'est pas bien grave. Retenez surtout les attributs et méthodes d'instance, c'est essentiellement sur ceux-ci que je me suis attardé et c'est ceux que vous retrouverez la plupart du temps.</a:t>
            </a:r>
          </a:p>
          <a:p>
            <a:endParaRPr lang="fr-FR" sz="1200" dirty="0"/>
          </a:p>
          <a:p>
            <a:r>
              <a:rPr lang="fr-FR" sz="1200" dirty="0"/>
              <a:t>Rappel : les noms de méthodes encadrés par deux soulignés de part et d'autre sont des méthodes spéciales. Ne nommez pas vos méthodes ainsi. Nous découvrirons plus tard ces méthodes particulières. Exemple de nom de méthode à éviter :__</a:t>
            </a:r>
            <a:r>
              <a:rPr lang="fr-FR" sz="1200" dirty="0" err="1"/>
              <a:t>mamethode</a:t>
            </a:r>
            <a:r>
              <a:rPr lang="fr-FR" sz="1200" dirty="0"/>
              <a:t>__.</a:t>
            </a:r>
          </a:p>
        </p:txBody>
      </p:sp>
    </p:spTree>
    <p:extLst>
      <p:ext uri="{BB962C8B-B14F-4D97-AF65-F5344CB8AC3E}">
        <p14:creationId xmlns:p14="http://schemas.microsoft.com/office/powerpoint/2010/main" val="187839808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Un peu d’introspection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3">
            <a:extLst>
              <a:ext uri="{FF2B5EF4-FFF2-40B4-BE49-F238E27FC236}">
                <a16:creationId xmlns:a16="http://schemas.microsoft.com/office/drawing/2014/main" id="{6C7D6E9B-FC53-404D-AC87-891CC3849AA0}"/>
              </a:ext>
            </a:extLst>
          </p:cNvPr>
          <p:cNvSpPr>
            <a:spLocks noChangeArrowheads="1"/>
          </p:cNvSpPr>
          <p:nvPr/>
        </p:nvSpPr>
        <p:spPr bwMode="auto">
          <a:xfrm>
            <a:off x="-90536" y="618263"/>
            <a:ext cx="1237306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Encore de la philosophie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Eh bien… le terme d'introspection, je le reconnais, fait penser à quelque chose de plutôt abstrait. Pourtant, vous allez très vite comprendre l'idée qui se cache derrière : Python propose plusieurs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techniques pour explorer un objet, connaître ses méthodes ou attributs.</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Quel est l'intérêt ? Quand on développe une classe, on sait généralement ce qu'il y a dedans, non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En effet. L'utilité, à notre niveau, ne saute pas encore aux yeux. Et c'est pour cela que je ne vais pas trop m'attarder dessus. Si vous ne voyez pas l'intérêt, contentez-vous de garder dans un coin de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votre tête les deux techniques que nous allons voir. Arrivera un jour où vous en aurez besoin ! Pour l'heure donc, voyons plutôt l'effet :</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200" b="1" dirty="0"/>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b="1" dirty="0"/>
              <a:t>La fonction </a:t>
            </a:r>
            <a:r>
              <a:rPr lang="fr-FR" altLang="fr-FR" sz="1200" b="1" dirty="0" err="1"/>
              <a:t>dir</a:t>
            </a:r>
            <a:endParaRPr lang="fr-FR" altLang="fr-FR" sz="1200" b="1" dirty="0"/>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La première technique d'introspection que nous allons voir est la fonction </a:t>
            </a:r>
            <a:r>
              <a:rPr lang="fr-FR" altLang="fr-FR" sz="1200" dirty="0" err="1"/>
              <a:t>dir</a:t>
            </a:r>
            <a:r>
              <a:rPr lang="fr-FR" altLang="fr-FR" sz="1200" dirty="0"/>
              <a:t>. Elle prend en paramètre un objet et renvoie la liste de ses attributs et méthodes.</a:t>
            </a:r>
          </a:p>
        </p:txBody>
      </p:sp>
      <p:sp>
        <p:nvSpPr>
          <p:cNvPr id="9" name="ZoneTexte 8">
            <a:extLst>
              <a:ext uri="{FF2B5EF4-FFF2-40B4-BE49-F238E27FC236}">
                <a16:creationId xmlns:a16="http://schemas.microsoft.com/office/drawing/2014/main" id="{D91ADBA8-8BD3-41AE-AB37-110D0739BA24}"/>
              </a:ext>
            </a:extLst>
          </p:cNvPr>
          <p:cNvSpPr txBox="1"/>
          <p:nvPr/>
        </p:nvSpPr>
        <p:spPr>
          <a:xfrm>
            <a:off x="42861" y="2537801"/>
            <a:ext cx="11882441" cy="1384995"/>
          </a:xfrm>
          <a:prstGeom prst="rect">
            <a:avLst/>
          </a:prstGeom>
          <a:solidFill>
            <a:schemeClr val="tx1"/>
          </a:solidFill>
        </p:spPr>
        <p:txBody>
          <a:bodyPr wrap="square" rtlCol="0">
            <a:spAutoFit/>
          </a:bodyPr>
          <a:lstStyle/>
          <a:p>
            <a:r>
              <a:rPr lang="fr-FR" sz="1200" dirty="0">
                <a:solidFill>
                  <a:schemeClr val="bg1"/>
                </a:solidFill>
              </a:rPr>
              <a:t>class Test:</a:t>
            </a:r>
          </a:p>
          <a:p>
            <a:r>
              <a:rPr lang="fr-FR" sz="1200" dirty="0">
                <a:solidFill>
                  <a:schemeClr val="bg1"/>
                </a:solidFill>
              </a:rPr>
              <a:t>    """Une classe de test tout simplement"""</a:t>
            </a:r>
          </a:p>
          <a:p>
            <a:r>
              <a:rPr lang="fr-FR" sz="1200" dirty="0">
                <a:solidFill>
                  <a:schemeClr val="bg1"/>
                </a:solidFill>
              </a:rPr>
              <a:t>    def afficher():</a:t>
            </a:r>
          </a:p>
          <a:p>
            <a:r>
              <a:rPr lang="fr-FR" sz="1200" dirty="0">
                <a:solidFill>
                  <a:schemeClr val="bg1"/>
                </a:solidFill>
              </a:rPr>
              <a:t>        """Fonction chargée d'afficher quelque chose"""</a:t>
            </a:r>
          </a:p>
          <a:p>
            <a:r>
              <a:rPr lang="fr-FR" sz="1200" dirty="0">
                <a:solidFill>
                  <a:schemeClr val="bg1"/>
                </a:solidFill>
              </a:rPr>
              <a:t>        print("On affiche la même chose.")</a:t>
            </a:r>
          </a:p>
          <a:p>
            <a:r>
              <a:rPr lang="fr-FR" sz="1200" dirty="0">
                <a:solidFill>
                  <a:schemeClr val="bg1"/>
                </a:solidFill>
              </a:rPr>
              <a:t>        print("peu importe les données de l'objet ou de la classe.")</a:t>
            </a:r>
          </a:p>
          <a:p>
            <a:r>
              <a:rPr lang="fr-FR" sz="1200" dirty="0">
                <a:solidFill>
                  <a:schemeClr val="bg1"/>
                </a:solidFill>
              </a:rPr>
              <a:t>    afficher = </a:t>
            </a:r>
            <a:r>
              <a:rPr lang="fr-FR" sz="1200" dirty="0" err="1">
                <a:solidFill>
                  <a:schemeClr val="bg1"/>
                </a:solidFill>
              </a:rPr>
              <a:t>staticmethod</a:t>
            </a:r>
            <a:r>
              <a:rPr lang="fr-FR" sz="1200" dirty="0">
                <a:solidFill>
                  <a:schemeClr val="bg1"/>
                </a:solidFill>
              </a:rPr>
              <a:t>(afficher)</a:t>
            </a:r>
          </a:p>
        </p:txBody>
      </p:sp>
      <p:sp>
        <p:nvSpPr>
          <p:cNvPr id="10" name="ZoneTexte 9">
            <a:extLst>
              <a:ext uri="{FF2B5EF4-FFF2-40B4-BE49-F238E27FC236}">
                <a16:creationId xmlns:a16="http://schemas.microsoft.com/office/drawing/2014/main" id="{6949BFBA-D128-496E-B49B-76A6CEDD925C}"/>
              </a:ext>
            </a:extLst>
          </p:cNvPr>
          <p:cNvSpPr txBox="1"/>
          <p:nvPr/>
        </p:nvSpPr>
        <p:spPr>
          <a:xfrm>
            <a:off x="42861" y="4257578"/>
            <a:ext cx="11882441" cy="2123658"/>
          </a:xfrm>
          <a:prstGeom prst="rect">
            <a:avLst/>
          </a:prstGeom>
          <a:solidFill>
            <a:schemeClr val="tx1"/>
          </a:solidFill>
        </p:spPr>
        <p:txBody>
          <a:bodyPr wrap="square" rtlCol="0">
            <a:spAutoFit/>
          </a:bodyPr>
          <a:lstStyle/>
          <a:p>
            <a:r>
              <a:rPr lang="fr-FR" sz="1200" dirty="0">
                <a:solidFill>
                  <a:schemeClr val="bg1"/>
                </a:solidFill>
              </a:rPr>
              <a:t>&gt;&gt;&gt; # Créons un objet de la classe Test</a:t>
            </a:r>
          </a:p>
          <a:p>
            <a:r>
              <a:rPr lang="fr-FR" sz="1200" dirty="0">
                <a:solidFill>
                  <a:schemeClr val="bg1"/>
                </a:solidFill>
              </a:rPr>
              <a:t>... </a:t>
            </a:r>
            <a:r>
              <a:rPr lang="fr-FR" sz="1200" dirty="0" err="1">
                <a:solidFill>
                  <a:schemeClr val="bg1"/>
                </a:solidFill>
              </a:rPr>
              <a:t>un_test</a:t>
            </a:r>
            <a:r>
              <a:rPr lang="fr-FR" sz="1200" dirty="0">
                <a:solidFill>
                  <a:schemeClr val="bg1"/>
                </a:solidFill>
              </a:rPr>
              <a:t> = Test()</a:t>
            </a:r>
          </a:p>
          <a:p>
            <a:r>
              <a:rPr lang="fr-FR" sz="1200" dirty="0">
                <a:solidFill>
                  <a:schemeClr val="bg1"/>
                </a:solidFill>
              </a:rPr>
              <a:t>&gt;&gt;&gt; </a:t>
            </a:r>
            <a:r>
              <a:rPr lang="fr-FR" sz="1200" dirty="0" err="1">
                <a:solidFill>
                  <a:schemeClr val="bg1"/>
                </a:solidFill>
              </a:rPr>
              <a:t>un_test.afficher_attribut</a:t>
            </a:r>
            <a:r>
              <a:rPr lang="fr-FR" sz="1200" dirty="0">
                <a:solidFill>
                  <a:schemeClr val="bg1"/>
                </a:solidFill>
              </a:rPr>
              <a:t>()</a:t>
            </a:r>
          </a:p>
          <a:p>
            <a:r>
              <a:rPr lang="fr-FR" sz="1200" dirty="0">
                <a:solidFill>
                  <a:schemeClr val="bg1"/>
                </a:solidFill>
              </a:rPr>
              <a:t>Mon attribut est ok.</a:t>
            </a:r>
          </a:p>
          <a:p>
            <a:r>
              <a:rPr lang="fr-FR" sz="1200" dirty="0">
                <a:solidFill>
                  <a:schemeClr val="bg1"/>
                </a:solidFill>
              </a:rPr>
              <a:t>&gt;&gt;&gt; </a:t>
            </a:r>
            <a:r>
              <a:rPr lang="fr-FR" sz="1200" dirty="0" err="1">
                <a:solidFill>
                  <a:schemeClr val="bg1"/>
                </a:solidFill>
              </a:rPr>
              <a:t>dir</a:t>
            </a:r>
            <a:r>
              <a:rPr lang="fr-FR" sz="1200" dirty="0">
                <a:solidFill>
                  <a:schemeClr val="bg1"/>
                </a:solidFill>
              </a:rPr>
              <a:t>(</a:t>
            </a:r>
            <a:r>
              <a:rPr lang="fr-FR" sz="1200" dirty="0" err="1">
                <a:solidFill>
                  <a:schemeClr val="bg1"/>
                </a:solidFill>
              </a:rPr>
              <a:t>un_test</a:t>
            </a:r>
            <a:r>
              <a:rPr lang="fr-FR" sz="1200" dirty="0">
                <a:solidFill>
                  <a:schemeClr val="bg1"/>
                </a:solidFill>
              </a:rPr>
              <a:t>)</a:t>
            </a:r>
          </a:p>
          <a:p>
            <a:r>
              <a:rPr lang="fr-FR" sz="1200" dirty="0">
                <a:solidFill>
                  <a:schemeClr val="bg1"/>
                </a:solidFill>
              </a:rPr>
              <a:t>['__class__', '__</a:t>
            </a:r>
            <a:r>
              <a:rPr lang="fr-FR" sz="1200" dirty="0" err="1">
                <a:solidFill>
                  <a:schemeClr val="bg1"/>
                </a:solidFill>
              </a:rPr>
              <a:t>delattr</a:t>
            </a:r>
            <a:r>
              <a:rPr lang="fr-FR" sz="1200" dirty="0">
                <a:solidFill>
                  <a:schemeClr val="bg1"/>
                </a:solidFill>
              </a:rPr>
              <a:t>__', '__dict__', '__doc__', '__eq__', '__format__', '__g</a:t>
            </a:r>
          </a:p>
          <a:p>
            <a:r>
              <a:rPr lang="fr-FR" sz="1200" dirty="0">
                <a:solidFill>
                  <a:schemeClr val="bg1"/>
                </a:solidFill>
              </a:rPr>
              <a:t>e__', '__</a:t>
            </a:r>
            <a:r>
              <a:rPr lang="fr-FR" sz="1200" dirty="0" err="1">
                <a:solidFill>
                  <a:schemeClr val="bg1"/>
                </a:solidFill>
              </a:rPr>
              <a:t>getattribute</a:t>
            </a:r>
            <a:r>
              <a:rPr lang="fr-FR" sz="1200" dirty="0">
                <a:solidFill>
                  <a:schemeClr val="bg1"/>
                </a:solidFill>
              </a:rPr>
              <a:t>__', '__gt__', '__hash__', '__init__', '__le__', '__</a:t>
            </a:r>
            <a:r>
              <a:rPr lang="fr-FR" sz="1200" dirty="0" err="1">
                <a:solidFill>
                  <a:schemeClr val="bg1"/>
                </a:solidFill>
              </a:rPr>
              <a:t>lt</a:t>
            </a:r>
            <a:r>
              <a:rPr lang="fr-FR" sz="1200" dirty="0">
                <a:solidFill>
                  <a:schemeClr val="bg1"/>
                </a:solidFill>
              </a:rPr>
              <a:t>__',</a:t>
            </a:r>
          </a:p>
          <a:p>
            <a:r>
              <a:rPr lang="fr-FR" sz="1200" dirty="0">
                <a:solidFill>
                  <a:schemeClr val="bg1"/>
                </a:solidFill>
              </a:rPr>
              <a:t>'__module__', '__ne__', '__new__', '__</a:t>
            </a:r>
            <a:r>
              <a:rPr lang="fr-FR" sz="1200" dirty="0" err="1">
                <a:solidFill>
                  <a:schemeClr val="bg1"/>
                </a:solidFill>
              </a:rPr>
              <a:t>reduce</a:t>
            </a:r>
            <a:r>
              <a:rPr lang="fr-FR" sz="1200" dirty="0">
                <a:solidFill>
                  <a:schemeClr val="bg1"/>
                </a:solidFill>
              </a:rPr>
              <a:t>__', '__</a:t>
            </a:r>
            <a:r>
              <a:rPr lang="fr-FR" sz="1200" dirty="0" err="1">
                <a:solidFill>
                  <a:schemeClr val="bg1"/>
                </a:solidFill>
              </a:rPr>
              <a:t>reduce_ex</a:t>
            </a:r>
            <a:r>
              <a:rPr lang="fr-FR" sz="1200" dirty="0">
                <a:solidFill>
                  <a:schemeClr val="bg1"/>
                </a:solidFill>
              </a:rPr>
              <a:t>__', '__repr__', '_</a:t>
            </a:r>
          </a:p>
          <a:p>
            <a:r>
              <a:rPr lang="fr-FR" sz="1200" dirty="0">
                <a:solidFill>
                  <a:schemeClr val="bg1"/>
                </a:solidFill>
              </a:rPr>
              <a:t>_</a:t>
            </a:r>
            <a:r>
              <a:rPr lang="fr-FR" sz="1200" dirty="0" err="1">
                <a:solidFill>
                  <a:schemeClr val="bg1"/>
                </a:solidFill>
              </a:rPr>
              <a:t>setattr</a:t>
            </a:r>
            <a:r>
              <a:rPr lang="fr-FR" sz="1200" dirty="0">
                <a:solidFill>
                  <a:schemeClr val="bg1"/>
                </a:solidFill>
              </a:rPr>
              <a:t>__', '__</a:t>
            </a:r>
            <a:r>
              <a:rPr lang="fr-FR" sz="1200" dirty="0" err="1">
                <a:solidFill>
                  <a:schemeClr val="bg1"/>
                </a:solidFill>
              </a:rPr>
              <a:t>sizeof</a:t>
            </a:r>
            <a:r>
              <a:rPr lang="fr-FR" sz="1200" dirty="0">
                <a:solidFill>
                  <a:schemeClr val="bg1"/>
                </a:solidFill>
              </a:rPr>
              <a:t>__', '__str__', '__</a:t>
            </a:r>
            <a:r>
              <a:rPr lang="fr-FR" sz="1200" dirty="0" err="1">
                <a:solidFill>
                  <a:schemeClr val="bg1"/>
                </a:solidFill>
              </a:rPr>
              <a:t>subclasshook</a:t>
            </a:r>
            <a:r>
              <a:rPr lang="fr-FR" sz="1200" dirty="0">
                <a:solidFill>
                  <a:schemeClr val="bg1"/>
                </a:solidFill>
              </a:rPr>
              <a:t>__', '__</a:t>
            </a:r>
            <a:r>
              <a:rPr lang="fr-FR" sz="1200" dirty="0" err="1">
                <a:solidFill>
                  <a:schemeClr val="bg1"/>
                </a:solidFill>
              </a:rPr>
              <a:t>weakref</a:t>
            </a:r>
            <a:r>
              <a:rPr lang="fr-FR" sz="1200" dirty="0">
                <a:solidFill>
                  <a:schemeClr val="bg1"/>
                </a:solidFill>
              </a:rPr>
              <a:t>__', '</a:t>
            </a:r>
            <a:r>
              <a:rPr lang="fr-FR" sz="1200" dirty="0" err="1">
                <a:solidFill>
                  <a:schemeClr val="bg1"/>
                </a:solidFill>
              </a:rPr>
              <a:t>affich</a:t>
            </a:r>
            <a:endParaRPr lang="fr-FR" sz="1200" dirty="0">
              <a:solidFill>
                <a:schemeClr val="bg1"/>
              </a:solidFill>
            </a:endParaRPr>
          </a:p>
          <a:p>
            <a:r>
              <a:rPr lang="fr-FR" sz="1200" dirty="0" err="1">
                <a:solidFill>
                  <a:schemeClr val="bg1"/>
                </a:solidFill>
              </a:rPr>
              <a:t>er_attribut</a:t>
            </a:r>
            <a:r>
              <a:rPr lang="fr-FR" sz="1200" dirty="0">
                <a:solidFill>
                  <a:schemeClr val="bg1"/>
                </a:solidFill>
              </a:rPr>
              <a:t>', '</a:t>
            </a:r>
            <a:r>
              <a:rPr lang="fr-FR" sz="1200" dirty="0" err="1">
                <a:solidFill>
                  <a:schemeClr val="bg1"/>
                </a:solidFill>
              </a:rPr>
              <a:t>mon_attribut</a:t>
            </a:r>
            <a:r>
              <a:rPr lang="fr-FR" sz="1200" dirty="0">
                <a:solidFill>
                  <a:schemeClr val="bg1"/>
                </a:solidFill>
              </a:rPr>
              <a:t>']</a:t>
            </a:r>
          </a:p>
          <a:p>
            <a:r>
              <a:rPr lang="fr-FR" sz="1200" dirty="0">
                <a:solidFill>
                  <a:schemeClr val="bg1"/>
                </a:solidFill>
              </a:rPr>
              <a:t>&gt;&gt;&gt;</a:t>
            </a:r>
          </a:p>
        </p:txBody>
      </p:sp>
    </p:spTree>
    <p:extLst>
      <p:ext uri="{BB962C8B-B14F-4D97-AF65-F5344CB8AC3E}">
        <p14:creationId xmlns:p14="http://schemas.microsoft.com/office/powerpoint/2010/main" val="349450093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Un peu d’introspection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3">
            <a:extLst>
              <a:ext uri="{FF2B5EF4-FFF2-40B4-BE49-F238E27FC236}">
                <a16:creationId xmlns:a16="http://schemas.microsoft.com/office/drawing/2014/main" id="{6C7D6E9B-FC53-404D-AC87-891CC3849AA0}"/>
              </a:ext>
            </a:extLst>
          </p:cNvPr>
          <p:cNvSpPr>
            <a:spLocks noChangeArrowheads="1"/>
          </p:cNvSpPr>
          <p:nvPr/>
        </p:nvSpPr>
        <p:spPr bwMode="auto">
          <a:xfrm>
            <a:off x="-3" y="897698"/>
            <a:ext cx="1247053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La fonction </a:t>
            </a:r>
            <a:r>
              <a:rPr lang="fr-FR" altLang="fr-FR" sz="1200" dirty="0" err="1"/>
              <a:t>dir</a:t>
            </a:r>
            <a:r>
              <a:rPr lang="fr-FR" altLang="fr-FR" sz="1200" dirty="0"/>
              <a:t> renvoie une liste comprenant le nom des attributs et méthodes de l'objet qu'on lui passe en paramètre. Vous pouvez remarquer que tout est mélangé, c'est normal : pour Python, les </a:t>
            </a:r>
          </a:p>
          <a:p>
            <a:pPr lvl="0" eaLnBrk="0" fontAlgn="base" hangingPunct="0">
              <a:spcBef>
                <a:spcPct val="0"/>
              </a:spcBef>
              <a:spcAft>
                <a:spcPct val="0"/>
              </a:spcAft>
            </a:pPr>
            <a:r>
              <a:rPr lang="fr-FR" altLang="fr-FR" sz="1200" dirty="0"/>
              <a:t>méthodes, les fonctions, les classes, les modules sont des objets. Ce qui différencie en premier lieu une variable d'une fonction, c'est qu'une fonction est exécutable (</a:t>
            </a:r>
            <a:r>
              <a:rPr lang="fr-FR" altLang="fr-FR" sz="1200" dirty="0" err="1"/>
              <a:t>callable</a:t>
            </a:r>
            <a:r>
              <a:rPr lang="fr-FR" altLang="fr-FR" sz="1200" dirty="0"/>
              <a:t>). La fonction </a:t>
            </a:r>
            <a:r>
              <a:rPr lang="fr-FR" altLang="fr-FR" sz="1200" dirty="0" err="1"/>
              <a:t>dir</a:t>
            </a:r>
            <a:r>
              <a:rPr lang="fr-FR" altLang="fr-FR" sz="1200" dirty="0"/>
              <a:t> se </a:t>
            </a:r>
          </a:p>
          <a:p>
            <a:pPr lvl="0" eaLnBrk="0" fontAlgn="base" hangingPunct="0">
              <a:spcBef>
                <a:spcPct val="0"/>
              </a:spcBef>
              <a:spcAft>
                <a:spcPct val="0"/>
              </a:spcAft>
            </a:pPr>
            <a:r>
              <a:rPr lang="fr-FR" altLang="fr-FR" sz="1200" dirty="0"/>
              <a:t>contente de renvoyer tout ce qu'il y a dans l'objet, sans distinction.</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Euh, c'est quoi tout cela ? On n'a jamais défini toutes ces méthodes ou attributs !</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Non, en effet. Nous verrons plus loin qu'il s'agit de méthodes spéciales utiles à Python.</a:t>
            </a:r>
          </a:p>
          <a:p>
            <a:pPr lvl="0" eaLnBrk="0" fontAlgn="base" hangingPunct="0">
              <a:spcBef>
                <a:spcPct val="0"/>
              </a:spcBef>
              <a:spcAft>
                <a:spcPct val="0"/>
              </a:spcAft>
            </a:pPr>
            <a:r>
              <a:rPr lang="fr-FR" altLang="fr-FR" sz="1200" dirty="0"/>
              <a:t>L'attribut </a:t>
            </a:r>
            <a:r>
              <a:rPr lang="fr-FR" altLang="fr-FR" sz="1200" dirty="0" err="1"/>
              <a:t>spécial__dict</a:t>
            </a:r>
            <a:r>
              <a:rPr lang="fr-FR" altLang="fr-FR" sz="1200" dirty="0"/>
              <a:t>__</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Par défaut, quand vous développez une classe, tous les objets construits depuis cette classe posséderont un attribut </a:t>
            </a:r>
            <a:r>
              <a:rPr lang="fr-FR" altLang="fr-FR" sz="1200" dirty="0" err="1"/>
              <a:t>spécial__dict</a:t>
            </a:r>
            <a:r>
              <a:rPr lang="fr-FR" altLang="fr-FR" sz="1200" dirty="0"/>
              <a:t>__. Cet attribut est un dictionnaire qui contient en guise de clés les </a:t>
            </a:r>
          </a:p>
          <a:p>
            <a:pPr lvl="0" eaLnBrk="0" fontAlgn="base" hangingPunct="0">
              <a:spcBef>
                <a:spcPct val="0"/>
              </a:spcBef>
              <a:spcAft>
                <a:spcPct val="0"/>
              </a:spcAft>
            </a:pPr>
            <a:r>
              <a:rPr lang="fr-FR" altLang="fr-FR" sz="1200" dirty="0"/>
              <a:t>noms des attributs et, en tant que valeurs, les valeurs des attributs.</a:t>
            </a:r>
          </a:p>
        </p:txBody>
      </p:sp>
      <p:sp>
        <p:nvSpPr>
          <p:cNvPr id="9" name="ZoneTexte 8">
            <a:extLst>
              <a:ext uri="{FF2B5EF4-FFF2-40B4-BE49-F238E27FC236}">
                <a16:creationId xmlns:a16="http://schemas.microsoft.com/office/drawing/2014/main" id="{D91ADBA8-8BD3-41AE-AB37-110D0739BA24}"/>
              </a:ext>
            </a:extLst>
          </p:cNvPr>
          <p:cNvSpPr txBox="1"/>
          <p:nvPr/>
        </p:nvSpPr>
        <p:spPr>
          <a:xfrm>
            <a:off x="42861" y="3071879"/>
            <a:ext cx="11882441" cy="1384995"/>
          </a:xfrm>
          <a:prstGeom prst="rect">
            <a:avLst/>
          </a:prstGeom>
          <a:solidFill>
            <a:schemeClr val="tx1"/>
          </a:solidFill>
        </p:spPr>
        <p:txBody>
          <a:bodyPr wrap="square" rtlCol="0">
            <a:spAutoFit/>
          </a:bodyPr>
          <a:lstStyle/>
          <a:p>
            <a:r>
              <a:rPr lang="fr-FR" sz="1200" dirty="0">
                <a:solidFill>
                  <a:schemeClr val="bg1"/>
                </a:solidFill>
              </a:rPr>
              <a:t>class Test:</a:t>
            </a:r>
          </a:p>
          <a:p>
            <a:r>
              <a:rPr lang="fr-FR" sz="1200" dirty="0">
                <a:solidFill>
                  <a:schemeClr val="bg1"/>
                </a:solidFill>
              </a:rPr>
              <a:t>    """Une classe de test tout simplement"""</a:t>
            </a:r>
          </a:p>
          <a:p>
            <a:r>
              <a:rPr lang="fr-FR" sz="1200" dirty="0">
                <a:solidFill>
                  <a:schemeClr val="bg1"/>
                </a:solidFill>
              </a:rPr>
              <a:t>    def afficher():</a:t>
            </a:r>
          </a:p>
          <a:p>
            <a:r>
              <a:rPr lang="fr-FR" sz="1200" dirty="0">
                <a:solidFill>
                  <a:schemeClr val="bg1"/>
                </a:solidFill>
              </a:rPr>
              <a:t>        """Fonction chargée d'afficher quelque chose"""</a:t>
            </a:r>
          </a:p>
          <a:p>
            <a:r>
              <a:rPr lang="fr-FR" sz="1200" dirty="0">
                <a:solidFill>
                  <a:schemeClr val="bg1"/>
                </a:solidFill>
              </a:rPr>
              <a:t>        print("On affiche la même chose.")</a:t>
            </a:r>
          </a:p>
          <a:p>
            <a:r>
              <a:rPr lang="fr-FR" sz="1200" dirty="0">
                <a:solidFill>
                  <a:schemeClr val="bg1"/>
                </a:solidFill>
              </a:rPr>
              <a:t>        print("peu importe les données de l'objet ou de la classe.")</a:t>
            </a:r>
          </a:p>
          <a:p>
            <a:r>
              <a:rPr lang="fr-FR" sz="1200" dirty="0">
                <a:solidFill>
                  <a:schemeClr val="bg1"/>
                </a:solidFill>
              </a:rPr>
              <a:t>    afficher = </a:t>
            </a:r>
            <a:r>
              <a:rPr lang="fr-FR" sz="1200" dirty="0" err="1">
                <a:solidFill>
                  <a:schemeClr val="bg1"/>
                </a:solidFill>
              </a:rPr>
              <a:t>staticmethod</a:t>
            </a:r>
            <a:r>
              <a:rPr lang="fr-FR" sz="1200" dirty="0">
                <a:solidFill>
                  <a:schemeClr val="bg1"/>
                </a:solidFill>
              </a:rPr>
              <a:t>(afficher)</a:t>
            </a:r>
          </a:p>
        </p:txBody>
      </p:sp>
      <p:sp>
        <p:nvSpPr>
          <p:cNvPr id="10" name="ZoneTexte 9">
            <a:extLst>
              <a:ext uri="{FF2B5EF4-FFF2-40B4-BE49-F238E27FC236}">
                <a16:creationId xmlns:a16="http://schemas.microsoft.com/office/drawing/2014/main" id="{6949BFBA-D128-496E-B49B-76A6CEDD925C}"/>
              </a:ext>
            </a:extLst>
          </p:cNvPr>
          <p:cNvSpPr txBox="1"/>
          <p:nvPr/>
        </p:nvSpPr>
        <p:spPr>
          <a:xfrm>
            <a:off x="34440" y="4619528"/>
            <a:ext cx="11882441" cy="2123658"/>
          </a:xfrm>
          <a:prstGeom prst="rect">
            <a:avLst/>
          </a:prstGeom>
          <a:solidFill>
            <a:schemeClr val="tx1"/>
          </a:solidFill>
        </p:spPr>
        <p:txBody>
          <a:bodyPr wrap="square" rtlCol="0">
            <a:spAutoFit/>
          </a:bodyPr>
          <a:lstStyle/>
          <a:p>
            <a:r>
              <a:rPr lang="fr-FR" sz="1200" dirty="0">
                <a:solidFill>
                  <a:schemeClr val="bg1"/>
                </a:solidFill>
              </a:rPr>
              <a:t>&gt;&gt;&gt; # Créons un objet de la classe Test</a:t>
            </a:r>
          </a:p>
          <a:p>
            <a:r>
              <a:rPr lang="fr-FR" sz="1200" dirty="0">
                <a:solidFill>
                  <a:schemeClr val="bg1"/>
                </a:solidFill>
              </a:rPr>
              <a:t>... </a:t>
            </a:r>
            <a:r>
              <a:rPr lang="fr-FR" sz="1200" dirty="0" err="1">
                <a:solidFill>
                  <a:schemeClr val="bg1"/>
                </a:solidFill>
              </a:rPr>
              <a:t>un_test</a:t>
            </a:r>
            <a:r>
              <a:rPr lang="fr-FR" sz="1200" dirty="0">
                <a:solidFill>
                  <a:schemeClr val="bg1"/>
                </a:solidFill>
              </a:rPr>
              <a:t> = Test()</a:t>
            </a:r>
          </a:p>
          <a:p>
            <a:r>
              <a:rPr lang="fr-FR" sz="1200" dirty="0">
                <a:solidFill>
                  <a:schemeClr val="bg1"/>
                </a:solidFill>
              </a:rPr>
              <a:t>&gt;&gt;&gt; </a:t>
            </a:r>
            <a:r>
              <a:rPr lang="fr-FR" sz="1200" dirty="0" err="1">
                <a:solidFill>
                  <a:schemeClr val="bg1"/>
                </a:solidFill>
              </a:rPr>
              <a:t>un_test.afficher_attribut</a:t>
            </a:r>
            <a:r>
              <a:rPr lang="fr-FR" sz="1200" dirty="0">
                <a:solidFill>
                  <a:schemeClr val="bg1"/>
                </a:solidFill>
              </a:rPr>
              <a:t>()</a:t>
            </a:r>
          </a:p>
          <a:p>
            <a:r>
              <a:rPr lang="fr-FR" sz="1200" dirty="0">
                <a:solidFill>
                  <a:schemeClr val="bg1"/>
                </a:solidFill>
              </a:rPr>
              <a:t>Mon attribut est ok.</a:t>
            </a:r>
          </a:p>
          <a:p>
            <a:r>
              <a:rPr lang="fr-FR" sz="1200" dirty="0">
                <a:solidFill>
                  <a:schemeClr val="bg1"/>
                </a:solidFill>
              </a:rPr>
              <a:t>&gt;&gt;&gt; </a:t>
            </a:r>
            <a:r>
              <a:rPr lang="fr-FR" sz="1200" dirty="0" err="1">
                <a:solidFill>
                  <a:schemeClr val="bg1"/>
                </a:solidFill>
              </a:rPr>
              <a:t>dir</a:t>
            </a:r>
            <a:r>
              <a:rPr lang="fr-FR" sz="1200" dirty="0">
                <a:solidFill>
                  <a:schemeClr val="bg1"/>
                </a:solidFill>
              </a:rPr>
              <a:t>(</a:t>
            </a:r>
            <a:r>
              <a:rPr lang="fr-FR" sz="1200" dirty="0" err="1">
                <a:solidFill>
                  <a:schemeClr val="bg1"/>
                </a:solidFill>
              </a:rPr>
              <a:t>un_test</a:t>
            </a:r>
            <a:r>
              <a:rPr lang="fr-FR" sz="1200" dirty="0">
                <a:solidFill>
                  <a:schemeClr val="bg1"/>
                </a:solidFill>
              </a:rPr>
              <a:t>)</a:t>
            </a:r>
          </a:p>
          <a:p>
            <a:r>
              <a:rPr lang="fr-FR" sz="1200" dirty="0">
                <a:solidFill>
                  <a:schemeClr val="bg1"/>
                </a:solidFill>
              </a:rPr>
              <a:t>['__class__', '__</a:t>
            </a:r>
            <a:r>
              <a:rPr lang="fr-FR" sz="1200" dirty="0" err="1">
                <a:solidFill>
                  <a:schemeClr val="bg1"/>
                </a:solidFill>
              </a:rPr>
              <a:t>delattr</a:t>
            </a:r>
            <a:r>
              <a:rPr lang="fr-FR" sz="1200" dirty="0">
                <a:solidFill>
                  <a:schemeClr val="bg1"/>
                </a:solidFill>
              </a:rPr>
              <a:t>__', '__dict__', '__doc__', '__eq__', '__format__', '__g</a:t>
            </a:r>
          </a:p>
          <a:p>
            <a:r>
              <a:rPr lang="fr-FR" sz="1200" dirty="0">
                <a:solidFill>
                  <a:schemeClr val="bg1"/>
                </a:solidFill>
              </a:rPr>
              <a:t>e__', '__</a:t>
            </a:r>
            <a:r>
              <a:rPr lang="fr-FR" sz="1200" dirty="0" err="1">
                <a:solidFill>
                  <a:schemeClr val="bg1"/>
                </a:solidFill>
              </a:rPr>
              <a:t>getattribute</a:t>
            </a:r>
            <a:r>
              <a:rPr lang="fr-FR" sz="1200" dirty="0">
                <a:solidFill>
                  <a:schemeClr val="bg1"/>
                </a:solidFill>
              </a:rPr>
              <a:t>__', '__gt__', '__hash__', '__init__', '__le__', '__</a:t>
            </a:r>
            <a:r>
              <a:rPr lang="fr-FR" sz="1200" dirty="0" err="1">
                <a:solidFill>
                  <a:schemeClr val="bg1"/>
                </a:solidFill>
              </a:rPr>
              <a:t>lt</a:t>
            </a:r>
            <a:r>
              <a:rPr lang="fr-FR" sz="1200" dirty="0">
                <a:solidFill>
                  <a:schemeClr val="bg1"/>
                </a:solidFill>
              </a:rPr>
              <a:t>__',</a:t>
            </a:r>
          </a:p>
          <a:p>
            <a:r>
              <a:rPr lang="fr-FR" sz="1200" dirty="0">
                <a:solidFill>
                  <a:schemeClr val="bg1"/>
                </a:solidFill>
              </a:rPr>
              <a:t>'__module__', '__ne__', '__new__', '__</a:t>
            </a:r>
            <a:r>
              <a:rPr lang="fr-FR" sz="1200" dirty="0" err="1">
                <a:solidFill>
                  <a:schemeClr val="bg1"/>
                </a:solidFill>
              </a:rPr>
              <a:t>reduce</a:t>
            </a:r>
            <a:r>
              <a:rPr lang="fr-FR" sz="1200" dirty="0">
                <a:solidFill>
                  <a:schemeClr val="bg1"/>
                </a:solidFill>
              </a:rPr>
              <a:t>__', '__</a:t>
            </a:r>
            <a:r>
              <a:rPr lang="fr-FR" sz="1200" dirty="0" err="1">
                <a:solidFill>
                  <a:schemeClr val="bg1"/>
                </a:solidFill>
              </a:rPr>
              <a:t>reduce_ex</a:t>
            </a:r>
            <a:r>
              <a:rPr lang="fr-FR" sz="1200" dirty="0">
                <a:solidFill>
                  <a:schemeClr val="bg1"/>
                </a:solidFill>
              </a:rPr>
              <a:t>__', '__repr__', '_</a:t>
            </a:r>
          </a:p>
          <a:p>
            <a:r>
              <a:rPr lang="fr-FR" sz="1200" dirty="0">
                <a:solidFill>
                  <a:schemeClr val="bg1"/>
                </a:solidFill>
              </a:rPr>
              <a:t>_</a:t>
            </a:r>
            <a:r>
              <a:rPr lang="fr-FR" sz="1200" dirty="0" err="1">
                <a:solidFill>
                  <a:schemeClr val="bg1"/>
                </a:solidFill>
              </a:rPr>
              <a:t>setattr</a:t>
            </a:r>
            <a:r>
              <a:rPr lang="fr-FR" sz="1200" dirty="0">
                <a:solidFill>
                  <a:schemeClr val="bg1"/>
                </a:solidFill>
              </a:rPr>
              <a:t>__', '__</a:t>
            </a:r>
            <a:r>
              <a:rPr lang="fr-FR" sz="1200" dirty="0" err="1">
                <a:solidFill>
                  <a:schemeClr val="bg1"/>
                </a:solidFill>
              </a:rPr>
              <a:t>sizeof</a:t>
            </a:r>
            <a:r>
              <a:rPr lang="fr-FR" sz="1200" dirty="0">
                <a:solidFill>
                  <a:schemeClr val="bg1"/>
                </a:solidFill>
              </a:rPr>
              <a:t>__', '__str__', '__</a:t>
            </a:r>
            <a:r>
              <a:rPr lang="fr-FR" sz="1200" dirty="0" err="1">
                <a:solidFill>
                  <a:schemeClr val="bg1"/>
                </a:solidFill>
              </a:rPr>
              <a:t>subclasshook</a:t>
            </a:r>
            <a:r>
              <a:rPr lang="fr-FR" sz="1200" dirty="0">
                <a:solidFill>
                  <a:schemeClr val="bg1"/>
                </a:solidFill>
              </a:rPr>
              <a:t>__', '__</a:t>
            </a:r>
            <a:r>
              <a:rPr lang="fr-FR" sz="1200" dirty="0" err="1">
                <a:solidFill>
                  <a:schemeClr val="bg1"/>
                </a:solidFill>
              </a:rPr>
              <a:t>weakref</a:t>
            </a:r>
            <a:r>
              <a:rPr lang="fr-FR" sz="1200" dirty="0">
                <a:solidFill>
                  <a:schemeClr val="bg1"/>
                </a:solidFill>
              </a:rPr>
              <a:t>__', '</a:t>
            </a:r>
            <a:r>
              <a:rPr lang="fr-FR" sz="1200" dirty="0" err="1">
                <a:solidFill>
                  <a:schemeClr val="bg1"/>
                </a:solidFill>
              </a:rPr>
              <a:t>affich</a:t>
            </a:r>
            <a:endParaRPr lang="fr-FR" sz="1200" dirty="0">
              <a:solidFill>
                <a:schemeClr val="bg1"/>
              </a:solidFill>
            </a:endParaRPr>
          </a:p>
          <a:p>
            <a:r>
              <a:rPr lang="fr-FR" sz="1200" dirty="0" err="1">
                <a:solidFill>
                  <a:schemeClr val="bg1"/>
                </a:solidFill>
              </a:rPr>
              <a:t>er_attribut</a:t>
            </a:r>
            <a:r>
              <a:rPr lang="fr-FR" sz="1200" dirty="0">
                <a:solidFill>
                  <a:schemeClr val="bg1"/>
                </a:solidFill>
              </a:rPr>
              <a:t>', '</a:t>
            </a:r>
            <a:r>
              <a:rPr lang="fr-FR" sz="1200" dirty="0" err="1">
                <a:solidFill>
                  <a:schemeClr val="bg1"/>
                </a:solidFill>
              </a:rPr>
              <a:t>mon_attribut</a:t>
            </a:r>
            <a:r>
              <a:rPr lang="fr-FR" sz="1200" dirty="0">
                <a:solidFill>
                  <a:schemeClr val="bg1"/>
                </a:solidFill>
              </a:rPr>
              <a:t>']</a:t>
            </a:r>
          </a:p>
          <a:p>
            <a:r>
              <a:rPr lang="fr-FR" sz="1200" dirty="0">
                <a:solidFill>
                  <a:schemeClr val="bg1"/>
                </a:solidFill>
              </a:rPr>
              <a:t>&gt;&gt;&gt;</a:t>
            </a:r>
          </a:p>
        </p:txBody>
      </p:sp>
    </p:spTree>
    <p:extLst>
      <p:ext uri="{BB962C8B-B14F-4D97-AF65-F5344CB8AC3E}">
        <p14:creationId xmlns:p14="http://schemas.microsoft.com/office/powerpoint/2010/main" val="230487722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Un peu d’introspection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3">
            <a:extLst>
              <a:ext uri="{FF2B5EF4-FFF2-40B4-BE49-F238E27FC236}">
                <a16:creationId xmlns:a16="http://schemas.microsoft.com/office/drawing/2014/main" id="{6C7D6E9B-FC53-404D-AC87-891CC3849AA0}"/>
              </a:ext>
            </a:extLst>
          </p:cNvPr>
          <p:cNvSpPr>
            <a:spLocks noChangeArrowheads="1"/>
          </p:cNvSpPr>
          <p:nvPr/>
        </p:nvSpPr>
        <p:spPr bwMode="auto">
          <a:xfrm>
            <a:off x="42861" y="766082"/>
            <a:ext cx="103977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Voyez plutôt :</a:t>
            </a:r>
          </a:p>
        </p:txBody>
      </p:sp>
      <p:sp>
        <p:nvSpPr>
          <p:cNvPr id="9" name="ZoneTexte 8">
            <a:extLst>
              <a:ext uri="{FF2B5EF4-FFF2-40B4-BE49-F238E27FC236}">
                <a16:creationId xmlns:a16="http://schemas.microsoft.com/office/drawing/2014/main" id="{D91ADBA8-8BD3-41AE-AB37-110D0739BA24}"/>
              </a:ext>
            </a:extLst>
          </p:cNvPr>
          <p:cNvSpPr txBox="1"/>
          <p:nvPr/>
        </p:nvSpPr>
        <p:spPr>
          <a:xfrm>
            <a:off x="42861" y="1043081"/>
            <a:ext cx="11882441" cy="830997"/>
          </a:xfrm>
          <a:prstGeom prst="rect">
            <a:avLst/>
          </a:prstGeom>
          <a:solidFill>
            <a:schemeClr val="tx1"/>
          </a:solidFill>
        </p:spPr>
        <p:txBody>
          <a:bodyPr wrap="square" rtlCol="0">
            <a:spAutoFit/>
          </a:bodyPr>
          <a:lstStyle/>
          <a:p>
            <a:r>
              <a:rPr lang="en-US" sz="1200" dirty="0">
                <a:solidFill>
                  <a:schemeClr val="bg1"/>
                </a:solidFill>
              </a:rPr>
              <a:t>&gt;&gt;&gt; </a:t>
            </a:r>
            <a:r>
              <a:rPr lang="en-US" sz="1200" dirty="0" err="1">
                <a:solidFill>
                  <a:schemeClr val="bg1"/>
                </a:solidFill>
              </a:rPr>
              <a:t>un_test</a:t>
            </a:r>
            <a:r>
              <a:rPr lang="en-US" sz="1200" dirty="0">
                <a:solidFill>
                  <a:schemeClr val="bg1"/>
                </a:solidFill>
              </a:rPr>
              <a:t> = Test()</a:t>
            </a:r>
          </a:p>
          <a:p>
            <a:r>
              <a:rPr lang="en-US" sz="1200" dirty="0">
                <a:solidFill>
                  <a:schemeClr val="bg1"/>
                </a:solidFill>
              </a:rPr>
              <a:t>&gt;&gt;&gt; un_test.__</a:t>
            </a:r>
            <a:r>
              <a:rPr lang="en-US" sz="1200" dirty="0" err="1">
                <a:solidFill>
                  <a:schemeClr val="bg1"/>
                </a:solidFill>
              </a:rPr>
              <a:t>dict</a:t>
            </a:r>
            <a:r>
              <a:rPr lang="en-US" sz="1200" dirty="0">
                <a:solidFill>
                  <a:schemeClr val="bg1"/>
                </a:solidFill>
              </a:rPr>
              <a:t>__</a:t>
            </a:r>
          </a:p>
          <a:p>
            <a:r>
              <a:rPr lang="en-US" sz="1200" dirty="0">
                <a:solidFill>
                  <a:schemeClr val="bg1"/>
                </a:solidFill>
              </a:rPr>
              <a:t>{'</a:t>
            </a:r>
            <a:r>
              <a:rPr lang="en-US" sz="1200" dirty="0" err="1">
                <a:solidFill>
                  <a:schemeClr val="bg1"/>
                </a:solidFill>
              </a:rPr>
              <a:t>mon_attribut</a:t>
            </a:r>
            <a:r>
              <a:rPr lang="en-US" sz="1200" dirty="0">
                <a:solidFill>
                  <a:schemeClr val="bg1"/>
                </a:solidFill>
              </a:rPr>
              <a:t>': 'ok'}</a:t>
            </a:r>
          </a:p>
          <a:p>
            <a:r>
              <a:rPr lang="en-US" sz="1200" dirty="0">
                <a:solidFill>
                  <a:schemeClr val="bg1"/>
                </a:solidFill>
              </a:rPr>
              <a:t>&gt;&gt;&gt;</a:t>
            </a:r>
            <a:endParaRPr lang="fr-FR" sz="1200" dirty="0">
              <a:solidFill>
                <a:schemeClr val="bg1"/>
              </a:solidFill>
            </a:endParaRPr>
          </a:p>
        </p:txBody>
      </p:sp>
      <p:sp>
        <p:nvSpPr>
          <p:cNvPr id="10" name="ZoneTexte 9">
            <a:extLst>
              <a:ext uri="{FF2B5EF4-FFF2-40B4-BE49-F238E27FC236}">
                <a16:creationId xmlns:a16="http://schemas.microsoft.com/office/drawing/2014/main" id="{6949BFBA-D128-496E-B49B-76A6CEDD925C}"/>
              </a:ext>
            </a:extLst>
          </p:cNvPr>
          <p:cNvSpPr txBox="1"/>
          <p:nvPr/>
        </p:nvSpPr>
        <p:spPr>
          <a:xfrm>
            <a:off x="42861" y="3518181"/>
            <a:ext cx="11882441" cy="830997"/>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un_test.__dict</a:t>
            </a:r>
            <a:r>
              <a:rPr lang="fr-FR" sz="1200" dirty="0">
                <a:solidFill>
                  <a:schemeClr val="bg1"/>
                </a:solidFill>
              </a:rPr>
              <a:t>__["</a:t>
            </a:r>
            <a:r>
              <a:rPr lang="fr-FR" sz="1200" dirty="0" err="1">
                <a:solidFill>
                  <a:schemeClr val="bg1"/>
                </a:solidFill>
              </a:rPr>
              <a:t>mon_attribut</a:t>
            </a:r>
            <a:r>
              <a:rPr lang="fr-FR" sz="1200" dirty="0">
                <a:solidFill>
                  <a:schemeClr val="bg1"/>
                </a:solidFill>
              </a:rPr>
              <a:t>"] = "plus ok"</a:t>
            </a:r>
          </a:p>
          <a:p>
            <a:r>
              <a:rPr lang="fr-FR" sz="1200" dirty="0">
                <a:solidFill>
                  <a:schemeClr val="bg1"/>
                </a:solidFill>
              </a:rPr>
              <a:t>&gt;&gt;&gt; </a:t>
            </a:r>
            <a:r>
              <a:rPr lang="fr-FR" sz="1200" dirty="0" err="1">
                <a:solidFill>
                  <a:schemeClr val="bg1"/>
                </a:solidFill>
              </a:rPr>
              <a:t>un_test.afficher_attribut</a:t>
            </a:r>
            <a:r>
              <a:rPr lang="fr-FR" sz="1200" dirty="0">
                <a:solidFill>
                  <a:schemeClr val="bg1"/>
                </a:solidFill>
              </a:rPr>
              <a:t>()</a:t>
            </a:r>
          </a:p>
          <a:p>
            <a:r>
              <a:rPr lang="fr-FR" sz="1200" dirty="0">
                <a:solidFill>
                  <a:schemeClr val="bg1"/>
                </a:solidFill>
              </a:rPr>
              <a:t>Mon attribut est plus ok.</a:t>
            </a:r>
          </a:p>
          <a:p>
            <a:r>
              <a:rPr lang="fr-FR" sz="1200" dirty="0">
                <a:solidFill>
                  <a:schemeClr val="bg1"/>
                </a:solidFill>
              </a:rPr>
              <a:t>&gt;&gt;&gt;</a:t>
            </a:r>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0" y="1948521"/>
            <a:ext cx="1233478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Pourquoi « attribut spécial » ?</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C'est un attribut un peu particulier car ce n'est pas vous qui le créez, c'est Python. Il est entouré de deux signes </a:t>
            </a:r>
            <a:r>
              <a:rPr lang="fr-FR" altLang="fr-FR" sz="1200" dirty="0" err="1"/>
              <a:t>soulignés__de</a:t>
            </a:r>
            <a:r>
              <a:rPr lang="fr-FR" altLang="fr-FR" sz="1200" dirty="0"/>
              <a:t> part et d'autre, ce qui traduit qu'il a une signification pour Python et </a:t>
            </a:r>
          </a:p>
          <a:p>
            <a:pPr lvl="0" eaLnBrk="0" fontAlgn="base" hangingPunct="0">
              <a:spcBef>
                <a:spcPct val="0"/>
              </a:spcBef>
              <a:spcAft>
                <a:spcPct val="0"/>
              </a:spcAft>
            </a:pPr>
            <a:r>
              <a:rPr lang="fr-FR" altLang="fr-FR" sz="1200" dirty="0"/>
              <a:t>n'est pas un attribut « standard ». Vous verrez plus loin dans ce cours des méthodes spéciales qui reprennent la même syntaxe.</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Peut-on modifier ce dictionnaire ?</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Vous le pouvez. Sachez qu'en modifiant la valeur de l'attribut, vous modifiez aussi l'attribut dans l'objet.</a:t>
            </a:r>
          </a:p>
        </p:txBody>
      </p:sp>
      <p:sp>
        <p:nvSpPr>
          <p:cNvPr id="12" name="Rectangle 3">
            <a:extLst>
              <a:ext uri="{FF2B5EF4-FFF2-40B4-BE49-F238E27FC236}">
                <a16:creationId xmlns:a16="http://schemas.microsoft.com/office/drawing/2014/main" id="{B0B2755F-9F2F-4CA7-81D5-C1D78076517C}"/>
              </a:ext>
            </a:extLst>
          </p:cNvPr>
          <p:cNvSpPr>
            <a:spLocks noChangeArrowheads="1"/>
          </p:cNvSpPr>
          <p:nvPr/>
        </p:nvSpPr>
        <p:spPr bwMode="auto">
          <a:xfrm>
            <a:off x="0" y="4527194"/>
            <a:ext cx="1018105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De manière générale, ne faites appel à l'introspection que si vous avez une bonne raison de le faire et évitez ce genre de syntaxe. Il est quand même plus propre </a:t>
            </a:r>
          </a:p>
          <a:p>
            <a:pPr lvl="0" eaLnBrk="0" fontAlgn="base" hangingPunct="0">
              <a:spcBef>
                <a:spcPct val="0"/>
              </a:spcBef>
              <a:spcAft>
                <a:spcPct val="0"/>
              </a:spcAft>
            </a:pPr>
            <a:r>
              <a:rPr lang="fr-FR" altLang="fr-FR" sz="1200" dirty="0"/>
              <a:t>d'</a:t>
            </a:r>
            <a:r>
              <a:rPr lang="fr-FR" altLang="fr-FR" sz="1200" dirty="0" err="1"/>
              <a:t>écrireobjet.attribut</a:t>
            </a:r>
            <a:r>
              <a:rPr lang="fr-FR" altLang="fr-FR" sz="1200" dirty="0"/>
              <a:t> = </a:t>
            </a:r>
            <a:r>
              <a:rPr lang="fr-FR" altLang="fr-FR" sz="1200" dirty="0" err="1"/>
              <a:t>valeurqueobjet</a:t>
            </a:r>
            <a:r>
              <a:rPr lang="fr-FR" altLang="fr-FR" sz="1200" dirty="0"/>
              <a:t>.__dict__[</a:t>
            </a:r>
            <a:r>
              <a:rPr lang="fr-FR" altLang="fr-FR" sz="1200" dirty="0" err="1"/>
              <a:t>nom_attribut</a:t>
            </a:r>
            <a:r>
              <a:rPr lang="fr-FR" altLang="fr-FR" sz="1200" dirty="0"/>
              <a:t>] = valeur.</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Nous n'irons pas plus loin dans ce chapitre. Je pense que vous découvrirez dans la suite de ce livre l'utilité des deux méthodes que je vous ai montrées.</a:t>
            </a:r>
          </a:p>
        </p:txBody>
      </p:sp>
    </p:spTree>
    <p:extLst>
      <p:ext uri="{BB962C8B-B14F-4D97-AF65-F5344CB8AC3E}">
        <p14:creationId xmlns:p14="http://schemas.microsoft.com/office/powerpoint/2010/main" val="355759138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0" y="1502245"/>
            <a:ext cx="9398535"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En résumé</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définit une classe en suivant la syntaxe class </a:t>
            </a:r>
            <a:r>
              <a:rPr lang="fr-FR" altLang="fr-FR" sz="1400" dirty="0" err="1"/>
              <a:t>NomClasse</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Les méthodes se définissent comme des fonctions, sauf qu'elles se trouvent dans le corps de la classe.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Les méthodes d'instance prennent en premier paramètre self, l'instance de l'objet manipulé.</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construit une instance de classe en appelant son constructeur, une méthode d'instance appelée__init__.</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définit les attributs d'une instance dans le constructeur de sa classe, en suivant cette syntaxe : self.nom_attribut = valeur.</a:t>
            </a:r>
          </a:p>
        </p:txBody>
      </p:sp>
    </p:spTree>
    <p:extLst>
      <p:ext uri="{BB962C8B-B14F-4D97-AF65-F5344CB8AC3E}">
        <p14:creationId xmlns:p14="http://schemas.microsoft.com/office/powerpoint/2010/main" val="385516390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tx2">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275925"/>
            <a:ext cx="12192000" cy="971550"/>
          </a:xfrm>
        </p:spPr>
        <p:txBody>
          <a:bodyPr>
            <a:noAutofit/>
          </a:bodyPr>
          <a:lstStyle/>
          <a:p>
            <a:pPr lvl="0" algn="ctr" fontAlgn="base">
              <a:spcAft>
                <a:spcPct val="0"/>
              </a:spcAft>
            </a:pPr>
            <a:r>
              <a:rPr lang="fr-FR" altLang="fr-FR" sz="9600" b="1" dirty="0">
                <a:solidFill>
                  <a:schemeClr val="accent5">
                    <a:lumMod val="75000"/>
                  </a:schemeClr>
                </a:solidFill>
              </a:rPr>
              <a:t>Classes définissez des propriétés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51387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fr-FR" altLang="fr-FR" sz="6000" dirty="0">
                <a:solidFill>
                  <a:schemeClr val="accent5">
                    <a:lumMod val="75000"/>
                  </a:schemeClr>
                </a:solidFill>
              </a:rPr>
              <a:t>Résumé</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152400" y="1926017"/>
            <a:ext cx="1108008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kumimoji="0" lang="fr-FR" altLang="fr-FR" b="0" i="0" u="none" strike="noStrike" cap="none" normalizeH="0" baseline="0" dirty="0">
                <a:ln>
                  <a:noFill/>
                </a:ln>
                <a:solidFill>
                  <a:schemeClr val="tx1"/>
                </a:solidFill>
                <a:effectLst/>
                <a:latin typeface="Arial" panose="020B0604020202020204" pitchFamily="34" charset="0"/>
              </a:rPr>
              <a:t>Les variables permettent de conserver dans le temps des données de votre programme.</a:t>
            </a:r>
          </a:p>
          <a:p>
            <a:pPr lvl="0" eaLnBrk="0" fontAlgn="base" hangingPunct="0">
              <a:spcBef>
                <a:spcPct val="0"/>
              </a:spcBef>
              <a:spcAft>
                <a:spcPct val="0"/>
              </a:spcAft>
              <a:buFontTx/>
              <a:buChar char="•"/>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Vous pouvez vous servir de ces variables pour différentes choses : les afficher, faire des calculs avec, etc.</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affecter une valeur à une variable, on utilise la syntaxe </a:t>
            </a:r>
            <a:r>
              <a:rPr kumimoji="0" lang="fr-FR" altLang="fr-FR" b="0" i="0" u="none" strike="noStrike" cap="none" normalizeH="0" baseline="0" dirty="0" err="1">
                <a:ln>
                  <a:noFill/>
                </a:ln>
                <a:solidFill>
                  <a:schemeClr val="tx1"/>
                </a:solidFill>
                <a:effectLst/>
                <a:latin typeface="Arial Unicode MS"/>
              </a:rPr>
              <a:t>nom_de_variable</a:t>
            </a:r>
            <a:r>
              <a:rPr kumimoji="0" lang="fr-FR" altLang="fr-FR" b="0" i="0" u="none" strike="noStrike" cap="none" normalizeH="0" baseline="0" dirty="0">
                <a:ln>
                  <a:noFill/>
                </a:ln>
                <a:solidFill>
                  <a:schemeClr val="tx1"/>
                </a:solidFill>
                <a:effectLst/>
                <a:latin typeface="Arial Unicode MS"/>
              </a:rPr>
              <a:t> = valeur</a:t>
            </a:r>
            <a:r>
              <a:rPr kumimoji="0" lang="fr-FR" altLang="fr-FR"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Il existe différents types de variables, en fonction de l'information que vous désirez conserver :</a:t>
            </a:r>
            <a:r>
              <a:rPr kumimoji="0" lang="fr-FR" altLang="fr-FR" b="0" i="0" u="none" strike="noStrike" cap="none" normalizeH="0" baseline="0" dirty="0">
                <a:ln>
                  <a:noFill/>
                </a:ln>
                <a:solidFill>
                  <a:schemeClr val="tx1"/>
                </a:solidFill>
                <a:effectLst/>
                <a:latin typeface="Arial Unicode MS"/>
              </a:rPr>
              <a:t>int</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err="1">
                <a:ln>
                  <a:noFill/>
                </a:ln>
                <a:solidFill>
                  <a:schemeClr val="tx1"/>
                </a:solidFill>
                <a:effectLst/>
                <a:latin typeface="Arial Unicode MS"/>
              </a:rPr>
              <a:t>float</a:t>
            </a:r>
            <a:r>
              <a:rPr kumimoji="0" lang="fr-FR" altLang="fr-FR"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tabLst/>
            </a:pPr>
            <a:r>
              <a:rPr lang="fr-FR" altLang="fr-FR" dirty="0">
                <a:latin typeface="Arial" panose="020B0604020202020204" pitchFamily="34" charset="0"/>
              </a:rPr>
              <a:t>chaîne de caractères etc.</a:t>
            </a:r>
          </a:p>
          <a:p>
            <a:pPr marL="0" marR="0" lvl="0" indent="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afficher une donnée, comme la valeur d'une variable par exemple, on utilise la fonction </a:t>
            </a:r>
            <a:r>
              <a:rPr kumimoji="0" lang="fr-FR" altLang="fr-FR" b="0" i="0" u="none" strike="noStrike" cap="none" normalizeH="0" baseline="0" dirty="0">
                <a:ln>
                  <a:noFill/>
                </a:ln>
                <a:solidFill>
                  <a:schemeClr val="tx1"/>
                </a:solidFill>
                <a:effectLst/>
                <a:latin typeface="Arial Unicode MS"/>
              </a:rPr>
              <a:t>print</a:t>
            </a:r>
            <a:r>
              <a:rPr kumimoji="0" lang="fr-FR" altLang="fr-FR" b="0" i="0" u="none" strike="noStrike" cap="none" normalizeH="0" baseline="0" dirty="0">
                <a:ln>
                  <a:noFill/>
                </a:ln>
                <a:solidFill>
                  <a:schemeClr val="tx1"/>
                </a:solidFill>
                <a:effectLst/>
              </a:rPr>
              <a: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0074532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tx2">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Classes définissez des propriétés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7" y="1016264"/>
            <a:ext cx="12346521"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Définissez des propriétés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Au chapitre précédent, nous avons appris à créer nos premiers attributs et méthodes. Mais nous avons encore assez peu parlé de la philosophie objet. </a:t>
            </a:r>
          </a:p>
          <a:p>
            <a:pPr lvl="0" eaLnBrk="0" fontAlgn="base" hangingPunct="0">
              <a:spcBef>
                <a:spcPct val="0"/>
              </a:spcBef>
              <a:spcAft>
                <a:spcPct val="0"/>
              </a:spcAft>
            </a:pPr>
            <a:r>
              <a:rPr lang="fr-FR" altLang="fr-FR" sz="1400" dirty="0"/>
              <a:t>Il existe quelques confusions que je vais tâcher de lever.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Nous allons découvrir dans ce chapitre les propriétés, un concept propre à Python et à quelques autres langages, comme le Ruby. C'est une fonctionnalité qui, à elle </a:t>
            </a:r>
          </a:p>
          <a:p>
            <a:pPr lvl="0" eaLnBrk="0" fontAlgn="base" hangingPunct="0">
              <a:spcBef>
                <a:spcPct val="0"/>
              </a:spcBef>
              <a:spcAft>
                <a:spcPct val="0"/>
              </a:spcAft>
            </a:pPr>
            <a:r>
              <a:rPr lang="fr-FR" altLang="fr-FR" sz="1400" dirty="0"/>
              <a:t>seule, change l'approche objet et le principe d'encapsulation.</a:t>
            </a:r>
          </a:p>
          <a:p>
            <a:pPr lvl="0" eaLnBrk="0" fontAlgn="base" hangingPunct="0">
              <a:spcBef>
                <a:spcPct val="0"/>
              </a:spcBef>
              <a:spcAft>
                <a:spcPct val="0"/>
              </a:spcAft>
            </a:pPr>
            <a:r>
              <a:rPr lang="fr-FR" altLang="fr-FR" sz="1400" dirty="0"/>
              <a:t>Qu'est-ce que l'encapsulation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L'encapsulation est un principe qui consiste à cacher ou protéger certaines données de notre objet. Dans la plupart des langages orientés objet, tels que le C++, le Java </a:t>
            </a:r>
          </a:p>
          <a:p>
            <a:pPr lvl="0" eaLnBrk="0" fontAlgn="base" hangingPunct="0">
              <a:spcBef>
                <a:spcPct val="0"/>
              </a:spcBef>
              <a:spcAft>
                <a:spcPct val="0"/>
              </a:spcAft>
            </a:pPr>
            <a:r>
              <a:rPr lang="fr-FR" altLang="fr-FR" sz="1400" dirty="0"/>
              <a:t>ou le PHP, on va considérer que nos attributs d'objets ne doivent pas être accessibles depuis l'extérieur de la classe. Autrement dit, vous n'avez pas le droit de faire, </a:t>
            </a:r>
          </a:p>
          <a:p>
            <a:pPr lvl="0" eaLnBrk="0" fontAlgn="base" hangingPunct="0">
              <a:spcBef>
                <a:spcPct val="0"/>
              </a:spcBef>
              <a:spcAft>
                <a:spcPct val="0"/>
              </a:spcAft>
            </a:pPr>
            <a:r>
              <a:rPr lang="fr-FR" altLang="fr-FR" sz="1400" dirty="0"/>
              <a:t>depuis l'extérieur de la classe, </a:t>
            </a:r>
            <a:r>
              <a:rPr lang="fr-FR" altLang="fr-FR" sz="1400" dirty="0" err="1"/>
              <a:t>mon_objet.mon_attribut</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Mais c'est stupide ! Comment fait-on pour accéder aux attributs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va définir des méthodes un peu particulières, appelées des accesseurs et mutateurs. Les accesseurs donnent accès à l'attribut. Les mutateurs permettent de le </a:t>
            </a:r>
          </a:p>
          <a:p>
            <a:pPr lvl="0" eaLnBrk="0" fontAlgn="base" hangingPunct="0">
              <a:spcBef>
                <a:spcPct val="0"/>
              </a:spcBef>
              <a:spcAft>
                <a:spcPct val="0"/>
              </a:spcAft>
            </a:pPr>
            <a:r>
              <a:rPr lang="fr-FR" altLang="fr-FR" sz="1400" dirty="0"/>
              <a:t>modifier. Concrètement, au lieu d'écrire mon_objet.mon_attribut, vous allez écrire mon_</a:t>
            </a:r>
            <a:r>
              <a:rPr lang="fr-FR" altLang="fr-FR" sz="1400" b="1" dirty="0"/>
              <a:t>objet.get_mon_attribut()</a:t>
            </a:r>
            <a:r>
              <a:rPr lang="fr-FR" altLang="fr-FR" sz="1400" dirty="0"/>
              <a:t>. De la même manière, pour modifier l'attribut </a:t>
            </a:r>
          </a:p>
          <a:p>
            <a:pPr lvl="0" eaLnBrk="0" fontAlgn="base" hangingPunct="0">
              <a:spcBef>
                <a:spcPct val="0"/>
              </a:spcBef>
              <a:spcAft>
                <a:spcPct val="0"/>
              </a:spcAft>
            </a:pPr>
            <a:r>
              <a:rPr lang="fr-FR" altLang="fr-FR" sz="1400" dirty="0"/>
              <a:t>Écrivez </a:t>
            </a:r>
            <a:r>
              <a:rPr lang="fr-FR" altLang="fr-FR" sz="1400" b="1" dirty="0"/>
              <a:t>mon_objet.set_mon_attribut(valeur) </a:t>
            </a:r>
            <a:r>
              <a:rPr lang="fr-FR" altLang="fr-FR" sz="1400" dirty="0"/>
              <a:t>et non pas mon_objet.mon_attribut = valeur.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getsignifie « récupérer », c'est le préfixe généralement utilisé pour un accesseur.</a:t>
            </a:r>
          </a:p>
          <a:p>
            <a:pPr lvl="0" eaLnBrk="0" fontAlgn="base" hangingPunct="0">
              <a:spcBef>
                <a:spcPct val="0"/>
              </a:spcBef>
              <a:spcAft>
                <a:spcPct val="0"/>
              </a:spcAft>
            </a:pPr>
            <a:r>
              <a:rPr lang="fr-FR" altLang="fr-FR" sz="1400" dirty="0"/>
              <a:t>setsignifie, dans ce contexte, « modifier » ; c'est le préfixe usuel pour un mutateur.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endParaRPr lang="fr-FR" altLang="fr-FR" sz="1400" dirty="0"/>
          </a:p>
          <a:p>
            <a:pPr lvl="0" eaLnBrk="0" fontAlgn="base" hangingPunct="0">
              <a:spcBef>
                <a:spcPct val="0"/>
              </a:spcBef>
              <a:spcAft>
                <a:spcPct val="0"/>
              </a:spcAft>
            </a:pPr>
            <a:endParaRPr lang="fr-FR" altLang="fr-FR" sz="1400" dirty="0"/>
          </a:p>
        </p:txBody>
      </p:sp>
    </p:spTree>
    <p:extLst>
      <p:ext uri="{BB962C8B-B14F-4D97-AF65-F5344CB8AC3E}">
        <p14:creationId xmlns:p14="http://schemas.microsoft.com/office/powerpoint/2010/main" val="43738252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Qu’est-ce que l’encapsulation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7" y="2093483"/>
            <a:ext cx="12314461"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Ah mais d'abord, je n'ai pas dit que vous ne pouviez pas. Vous pouvez très bien accéder aux attributs d'un objet directement, comme on l'a fait au chapitre précédent. </a:t>
            </a:r>
          </a:p>
          <a:p>
            <a:pPr lvl="0" eaLnBrk="0" fontAlgn="base" hangingPunct="0">
              <a:spcBef>
                <a:spcPct val="0"/>
              </a:spcBef>
              <a:spcAft>
                <a:spcPct val="0"/>
              </a:spcAft>
            </a:pPr>
            <a:r>
              <a:rPr lang="fr-FR" altLang="fr-FR" sz="1400" dirty="0"/>
              <a:t>Je ne fais ici que résumer le principe d'encapsulation tel qu'on peut le trouver dans d'autres langages. En Python, c'est un peu plus subtil.</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Mais pour répondre à la question, il peut être très pratique de sécuriser certaines données de notre objet, par exemple faire en sorte qu'un attribut de notre objet ne </a:t>
            </a:r>
          </a:p>
          <a:p>
            <a:pPr lvl="0" eaLnBrk="0" fontAlgn="base" hangingPunct="0">
              <a:spcBef>
                <a:spcPct val="0"/>
              </a:spcBef>
              <a:spcAft>
                <a:spcPct val="0"/>
              </a:spcAft>
            </a:pPr>
            <a:r>
              <a:rPr lang="fr-FR" altLang="fr-FR" sz="1400" dirty="0"/>
              <a:t>soit pas modifiable, ou alors mettre à jour un attribut dès qu'un autre attribut est modifié. Les cas sont multiples et c'est très utile de pouvoir contrôler l'accès en </a:t>
            </a:r>
          </a:p>
          <a:p>
            <a:pPr lvl="0" eaLnBrk="0" fontAlgn="base" hangingPunct="0">
              <a:spcBef>
                <a:spcPct val="0"/>
              </a:spcBef>
              <a:spcAft>
                <a:spcPct val="0"/>
              </a:spcAft>
            </a:pPr>
            <a:r>
              <a:rPr lang="fr-FR" altLang="fr-FR" sz="1400" dirty="0"/>
              <a:t>lecture ou en écriture sur certains attributs de notre objet.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L'inconvénient de devoir écrire des accesseurs et mutateurs, comme vous l'aurez sans doute compris, c'est qu'il faut créer deux méthodes pour chaque attribut de </a:t>
            </a:r>
          </a:p>
          <a:p>
            <a:pPr lvl="0" eaLnBrk="0" fontAlgn="base" hangingPunct="0">
              <a:spcBef>
                <a:spcPct val="0"/>
              </a:spcBef>
              <a:spcAft>
                <a:spcPct val="0"/>
              </a:spcAft>
            </a:pPr>
            <a:r>
              <a:rPr lang="fr-FR" altLang="fr-FR" sz="1400" dirty="0"/>
              <a:t>notre classe. D'abord, c'est assez lourd. Ensuite, nos méthodes se ressemblent plutôt. Certains environnements de développement proposent, il est vrai, de créer ces </a:t>
            </a:r>
          </a:p>
          <a:p>
            <a:pPr lvl="0" eaLnBrk="0" fontAlgn="base" hangingPunct="0">
              <a:spcBef>
                <a:spcPct val="0"/>
              </a:spcBef>
              <a:spcAft>
                <a:spcPct val="0"/>
              </a:spcAft>
            </a:pPr>
            <a:r>
              <a:rPr lang="fr-FR" altLang="fr-FR" sz="1400" dirty="0"/>
              <a:t>accesseurs et mutateurs pour nous, automatiquement. Mais cela ne résout pas vraiment le problème, vous en conviendrez.</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b="1" dirty="0"/>
              <a:t>Python a une philosophie un peu différente : pour tous les objets dont on n'attend pas une action particulière, on va y accéder directement, comme nous l'avons fait </a:t>
            </a:r>
          </a:p>
          <a:p>
            <a:pPr lvl="0" eaLnBrk="0" fontAlgn="base" hangingPunct="0">
              <a:spcBef>
                <a:spcPct val="0"/>
              </a:spcBef>
              <a:spcAft>
                <a:spcPct val="0"/>
              </a:spcAft>
            </a:pPr>
            <a:r>
              <a:rPr lang="fr-FR" altLang="fr-FR" sz="1400" b="1" dirty="0"/>
              <a:t>au chapitre précédent. On peut y accéder et les modifier en écrivant simplement mon_objet.mon_attribut. Et pour certains, on va créer des propriétés.</a:t>
            </a:r>
          </a:p>
          <a:p>
            <a:pPr lvl="0" eaLnBrk="0" fontAlgn="base" hangingPunct="0">
              <a:spcBef>
                <a:spcPct val="0"/>
              </a:spcBef>
              <a:spcAft>
                <a:spcPct val="0"/>
              </a:spcAft>
            </a:pPr>
            <a:endParaRPr lang="fr-FR" altLang="fr-FR" sz="1400" dirty="0"/>
          </a:p>
        </p:txBody>
      </p:sp>
    </p:spTree>
    <p:extLst>
      <p:ext uri="{BB962C8B-B14F-4D97-AF65-F5344CB8AC3E}">
        <p14:creationId xmlns:p14="http://schemas.microsoft.com/office/powerpoint/2010/main" val="357232169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à la casserole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7" y="1447154"/>
            <a:ext cx="12393136"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Pour commencer, une petite précision : en C++ ou en Java par exemple, dans la définition de classe, on met en place des principes d'accès qui indiquent si l'attribut </a:t>
            </a:r>
          </a:p>
          <a:p>
            <a:pPr lvl="0" eaLnBrk="0" fontAlgn="base" hangingPunct="0">
              <a:spcBef>
                <a:spcPct val="0"/>
              </a:spcBef>
              <a:spcAft>
                <a:spcPct val="0"/>
              </a:spcAft>
            </a:pPr>
            <a:r>
              <a:rPr lang="fr-FR" altLang="fr-FR" sz="1400" dirty="0"/>
              <a:t>(ou le groupe d'attributs) est privé ou public. Pour schématiser, si l'attribut est public, on peut y accéder depuis l'extérieur de la classe et le modifier. S'il est privé, on </a:t>
            </a:r>
          </a:p>
          <a:p>
            <a:pPr lvl="0" eaLnBrk="0" fontAlgn="base" hangingPunct="0">
              <a:spcBef>
                <a:spcPct val="0"/>
              </a:spcBef>
              <a:spcAft>
                <a:spcPct val="0"/>
              </a:spcAft>
            </a:pPr>
            <a:r>
              <a:rPr lang="fr-FR" altLang="fr-FR" sz="1400" dirty="0"/>
              <a:t>ne peut pas. On doit passer par des accesseurs ou mutateurs.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En Python, il n'y a pas d'attribut privé. Tout est public. Cela signifie que si vous voulez modifier un attribut depuis l'extérieur de la classe, vous le pouvez. Pour faire </a:t>
            </a:r>
          </a:p>
          <a:p>
            <a:pPr lvl="0" eaLnBrk="0" fontAlgn="base" hangingPunct="0">
              <a:spcBef>
                <a:spcPct val="0"/>
              </a:spcBef>
              <a:spcAft>
                <a:spcPct val="0"/>
              </a:spcAft>
            </a:pPr>
            <a:r>
              <a:rPr lang="fr-FR" altLang="fr-FR" sz="1400" dirty="0"/>
              <a:t>respecter l'encapsulation propre au langage, on la fonde sur des conventions que nous allons découvrir un peu plus bas mais surtout sur le bon sens de l'utilisateur de </a:t>
            </a:r>
          </a:p>
          <a:p>
            <a:pPr lvl="0" eaLnBrk="0" fontAlgn="base" hangingPunct="0">
              <a:spcBef>
                <a:spcPct val="0"/>
              </a:spcBef>
              <a:spcAft>
                <a:spcPct val="0"/>
              </a:spcAft>
            </a:pPr>
            <a:r>
              <a:rPr lang="fr-FR" altLang="fr-FR" sz="1400" dirty="0"/>
              <a:t>notre classe (à savoir, si j'ai écrit que cet attribut est inaccessible depuis l'extérieur de la classe, je ne vais pas chercher à y accéder depuis l'extérieur de la classe).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Les propriétés sont un moyen transparent de manipuler des attributs d'objet. Elles permettent de dire à Python : « Quand un utilisateur souhaite modifier cet attribut, </a:t>
            </a:r>
          </a:p>
          <a:p>
            <a:pPr lvl="0" eaLnBrk="0" fontAlgn="base" hangingPunct="0">
              <a:spcBef>
                <a:spcPct val="0"/>
              </a:spcBef>
              <a:spcAft>
                <a:spcPct val="0"/>
              </a:spcAft>
            </a:pPr>
            <a:r>
              <a:rPr lang="fr-FR" altLang="fr-FR" sz="1400" dirty="0"/>
              <a:t>fais cela ». De cette façon, on peut rendre certains attributs tout à fait inaccessibles depuis l'extérieur de la classe, ou dire qu'un attribut ne sera visible qu'en lecture et </a:t>
            </a:r>
          </a:p>
          <a:p>
            <a:pPr lvl="0" eaLnBrk="0" fontAlgn="base" hangingPunct="0">
              <a:spcBef>
                <a:spcPct val="0"/>
              </a:spcBef>
              <a:spcAft>
                <a:spcPct val="0"/>
              </a:spcAft>
            </a:pPr>
            <a:r>
              <a:rPr lang="fr-FR" altLang="fr-FR" sz="1400" dirty="0"/>
              <a:t>non modifiable. Ou encore, on peut faire en sorte que, si on modifie un attribut, Python recalcule la valeur d'un autre attribut de l'objet.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Pour l'utilisateur, c'est absolument transparent : il croit avoir, dans tous les cas, un accès direct à l'attribut. C'est dans la définition de la classe que vous allez préciser </a:t>
            </a:r>
          </a:p>
          <a:p>
            <a:pPr lvl="0" eaLnBrk="0" fontAlgn="base" hangingPunct="0">
              <a:spcBef>
                <a:spcPct val="0"/>
              </a:spcBef>
              <a:spcAft>
                <a:spcPct val="0"/>
              </a:spcAft>
            </a:pPr>
            <a:r>
              <a:rPr lang="fr-FR" altLang="fr-FR" sz="1400" dirty="0"/>
              <a:t>que tel ou tel attribut doit être accessible ou modifiable grâce à certaines propriétés.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Mais ces propriétés, c'est quoi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Hum… eh bien je pense que pour le comprendre, il vaut mieux les voir en action. Les propriétés sont des objets un peu particuliers de Python. </a:t>
            </a:r>
          </a:p>
          <a:p>
            <a:pPr lvl="0" eaLnBrk="0" fontAlgn="base" hangingPunct="0">
              <a:spcBef>
                <a:spcPct val="0"/>
              </a:spcBef>
              <a:spcAft>
                <a:spcPct val="0"/>
              </a:spcAft>
            </a:pPr>
            <a:r>
              <a:rPr lang="fr-FR" altLang="fr-FR" sz="1400" dirty="0"/>
              <a:t>Elles prennent la place d'un attribut et agissent différemment en fonction du contexte dans lequel elles sont appelées. Si on les appelle pour modifier l'attribut, </a:t>
            </a:r>
          </a:p>
          <a:p>
            <a:pPr lvl="0" eaLnBrk="0" fontAlgn="base" hangingPunct="0">
              <a:spcBef>
                <a:spcPct val="0"/>
              </a:spcBef>
              <a:spcAft>
                <a:spcPct val="0"/>
              </a:spcAft>
            </a:pPr>
            <a:r>
              <a:rPr lang="fr-FR" altLang="fr-FR" sz="1400" dirty="0"/>
              <a:t>par exemple, elles vont rediriger vers une méthode que nous avons créée, qui gère le cas où « on souhaite modifier l'attribut ». Mais trêve de théorie.</a:t>
            </a:r>
          </a:p>
        </p:txBody>
      </p:sp>
    </p:spTree>
    <p:extLst>
      <p:ext uri="{BB962C8B-B14F-4D97-AF65-F5344CB8AC3E}">
        <p14:creationId xmlns:p14="http://schemas.microsoft.com/office/powerpoint/2010/main" val="384791901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1675850"/>
            <a:ext cx="1194737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Une propriété ne se crée pas dans le constructeur mais dans le corps de la classe. J'ai dit qu'il s'agissait d'une classe, son nom est property. Elle attend quatre </a:t>
            </a:r>
          </a:p>
          <a:p>
            <a:pPr lvl="0" eaLnBrk="0" fontAlgn="base" hangingPunct="0">
              <a:spcBef>
                <a:spcPct val="0"/>
              </a:spcBef>
              <a:spcAft>
                <a:spcPct val="0"/>
              </a:spcAft>
            </a:pPr>
            <a:r>
              <a:rPr lang="fr-FR" altLang="fr-FR" sz="1400" dirty="0"/>
              <a:t>paramètres, tous optionnels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donnant accès à l'attribut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modifiant l'attribut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appelée quand on souhaite supprimer l'attribut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appelée quand on demande de l'aide sur l'attribut.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En pratique, on utilise surtout les deux premiers paramètres : ceux définissant les méthodes d'accès et de modification, autrement dit nos accesseur et mutateur </a:t>
            </a:r>
          </a:p>
          <a:p>
            <a:pPr lvl="0" eaLnBrk="0" fontAlgn="base" hangingPunct="0">
              <a:spcBef>
                <a:spcPct val="0"/>
              </a:spcBef>
              <a:spcAft>
                <a:spcPct val="0"/>
              </a:spcAft>
            </a:pPr>
            <a:r>
              <a:rPr lang="fr-FR" altLang="fr-FR" sz="1400" dirty="0"/>
              <a:t>d'objet.</a:t>
            </a:r>
          </a:p>
        </p:txBody>
      </p:sp>
    </p:spTree>
    <p:extLst>
      <p:ext uri="{BB962C8B-B14F-4D97-AF65-F5344CB8AC3E}">
        <p14:creationId xmlns:p14="http://schemas.microsoft.com/office/powerpoint/2010/main" val="258803179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33900"/>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4DAB2787-85E1-436A-B24C-8D7DCEE169DC}"/>
              </a:ext>
            </a:extLst>
          </p:cNvPr>
          <p:cNvSpPr txBox="1"/>
          <p:nvPr/>
        </p:nvSpPr>
        <p:spPr>
          <a:xfrm>
            <a:off x="369967" y="837650"/>
            <a:ext cx="10564733" cy="5447645"/>
          </a:xfrm>
          <a:prstGeom prst="rect">
            <a:avLst/>
          </a:prstGeom>
          <a:solidFill>
            <a:schemeClr val="tx1"/>
          </a:solidFill>
        </p:spPr>
        <p:txBody>
          <a:bodyPr wrap="square" rtlCol="0">
            <a:spAutoFit/>
          </a:bodyPr>
          <a:lstStyle/>
          <a:p>
            <a:r>
              <a:rPr lang="fr-FR" sz="1200" dirty="0">
                <a:solidFill>
                  <a:schemeClr val="bg1"/>
                </a:solidFill>
              </a:rPr>
              <a:t>class Personne:</a:t>
            </a:r>
          </a:p>
          <a:p>
            <a:r>
              <a:rPr lang="fr-FR" sz="1200" dirty="0">
                <a:solidFill>
                  <a:schemeClr val="bg1"/>
                </a:solidFill>
              </a:rPr>
              <a:t>    """Classe définissant une personne caractérisée par :</a:t>
            </a:r>
          </a:p>
          <a:p>
            <a:r>
              <a:rPr lang="fr-FR" sz="1200" dirty="0">
                <a:solidFill>
                  <a:schemeClr val="bg1"/>
                </a:solidFill>
              </a:rPr>
              <a:t>    - son nom ;</a:t>
            </a:r>
          </a:p>
          <a:p>
            <a:r>
              <a:rPr lang="fr-FR" sz="1200" dirty="0">
                <a:solidFill>
                  <a:schemeClr val="bg1"/>
                </a:solidFill>
              </a:rPr>
              <a:t>    - son prénom ;</a:t>
            </a:r>
          </a:p>
          <a:p>
            <a:r>
              <a:rPr lang="fr-FR" sz="1200" dirty="0">
                <a:solidFill>
                  <a:schemeClr val="bg1"/>
                </a:solidFill>
              </a:rPr>
              <a:t>    - son âge ;</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nom, prenom):</a:t>
            </a:r>
          </a:p>
          <a:p>
            <a:r>
              <a:rPr lang="fr-FR" sz="1200" dirty="0">
                <a:solidFill>
                  <a:schemeClr val="bg1"/>
                </a:solidFill>
              </a:rPr>
              <a:t>        """Constructeur de notre classe"""</a:t>
            </a:r>
          </a:p>
          <a:p>
            <a:r>
              <a:rPr lang="fr-FR" sz="1200" dirty="0">
                <a:solidFill>
                  <a:schemeClr val="bg1"/>
                </a:solidFill>
              </a:rPr>
              <a:t>        self.nom = nom</a:t>
            </a:r>
          </a:p>
          <a:p>
            <a:r>
              <a:rPr lang="fr-FR" sz="1200" dirty="0">
                <a:solidFill>
                  <a:schemeClr val="bg1"/>
                </a:solidFill>
              </a:rPr>
              <a:t>        self.prenom = prenom</a:t>
            </a:r>
          </a:p>
          <a:p>
            <a:r>
              <a:rPr lang="fr-FR" sz="1200" dirty="0">
                <a:solidFill>
                  <a:schemeClr val="bg1"/>
                </a:solidFill>
              </a:rPr>
              <a:t>        self.age = 33</a:t>
            </a:r>
          </a:p>
          <a:p>
            <a:r>
              <a:rPr lang="fr-FR" sz="1200" dirty="0">
                <a:solidFill>
                  <a:schemeClr val="bg1"/>
                </a:solidFill>
              </a:rPr>
              <a:t>        self._lieu_residence = "Paris" # Notez le souligné _ devant le nom</a:t>
            </a:r>
          </a:p>
          <a:p>
            <a:r>
              <a:rPr lang="fr-FR" sz="1200" dirty="0">
                <a:solidFill>
                  <a:schemeClr val="bg1"/>
                </a:solidFill>
              </a:rPr>
              <a:t>    def _get_lieu_residence(self):</a:t>
            </a:r>
          </a:p>
          <a:p>
            <a:r>
              <a:rPr lang="fr-FR" sz="1200" dirty="0">
                <a:solidFill>
                  <a:schemeClr val="bg1"/>
                </a:solidFill>
              </a:rPr>
              <a:t>    """Méthode qui sera appelée quand on souhaitera accéder en lecture</a:t>
            </a:r>
          </a:p>
          <a:p>
            <a:r>
              <a:rPr lang="fr-FR" sz="1200" dirty="0">
                <a:solidFill>
                  <a:schemeClr val="bg1"/>
                </a:solidFill>
              </a:rPr>
              <a:t>        à l'attribut 'lieu_residence'"""</a:t>
            </a:r>
          </a:p>
          <a:p>
            <a:r>
              <a:rPr lang="fr-FR" sz="1200" dirty="0">
                <a:solidFill>
                  <a:schemeClr val="bg1"/>
                </a:solidFill>
              </a:rPr>
              <a:t>        </a:t>
            </a:r>
          </a:p>
          <a:p>
            <a:r>
              <a:rPr lang="fr-FR" sz="1200" dirty="0">
                <a:solidFill>
                  <a:schemeClr val="bg1"/>
                </a:solidFill>
              </a:rPr>
              <a:t>        </a:t>
            </a:r>
          </a:p>
          <a:p>
            <a:r>
              <a:rPr lang="fr-FR" sz="1200" dirty="0">
                <a:solidFill>
                  <a:schemeClr val="bg1"/>
                </a:solidFill>
              </a:rPr>
              <a:t>        print("On accède à l'attribut lieu_residence !")</a:t>
            </a:r>
          </a:p>
          <a:p>
            <a:r>
              <a:rPr lang="fr-FR" sz="1200" dirty="0">
                <a:solidFill>
                  <a:schemeClr val="bg1"/>
                </a:solidFill>
              </a:rPr>
              <a:t>        return self._lieu_residence</a:t>
            </a:r>
          </a:p>
          <a:p>
            <a:r>
              <a:rPr lang="fr-FR" sz="1200" dirty="0">
                <a:solidFill>
                  <a:schemeClr val="bg1"/>
                </a:solidFill>
              </a:rPr>
              <a:t>    def _set_lieu_residence(self, nouvelle_residence):</a:t>
            </a:r>
          </a:p>
          <a:p>
            <a:r>
              <a:rPr lang="fr-FR" sz="1200" dirty="0">
                <a:solidFill>
                  <a:schemeClr val="bg1"/>
                </a:solidFill>
              </a:rPr>
              <a:t>        """Méthode appelée quand on souhaite modifier le lieu de résidence"""</a:t>
            </a:r>
          </a:p>
          <a:p>
            <a:r>
              <a:rPr lang="fr-FR" sz="1200" dirty="0">
                <a:solidFill>
                  <a:schemeClr val="bg1"/>
                </a:solidFill>
              </a:rPr>
              <a:t>        print("Attention, il semble que {} déménage à {}.".format( \</a:t>
            </a:r>
          </a:p>
          <a:p>
            <a:r>
              <a:rPr lang="fr-FR" sz="1200" dirty="0">
                <a:solidFill>
                  <a:schemeClr val="bg1"/>
                </a:solidFill>
              </a:rPr>
              <a:t>                self.prenom, nouvelle_residence))</a:t>
            </a:r>
          </a:p>
          <a:p>
            <a:r>
              <a:rPr lang="fr-FR" sz="1200" dirty="0">
                <a:solidFill>
                  <a:schemeClr val="bg1"/>
                </a:solidFill>
              </a:rPr>
              <a:t>        self._lieu_residence = nouvelle_residence</a:t>
            </a:r>
          </a:p>
          <a:p>
            <a:r>
              <a:rPr lang="fr-FR" sz="1200" dirty="0">
                <a:solidFill>
                  <a:schemeClr val="bg1"/>
                </a:solidFill>
              </a:rPr>
              <a:t>    # On va dire à Python que notre attribut lieu_residence pointe vers une</a:t>
            </a:r>
          </a:p>
          <a:p>
            <a:r>
              <a:rPr lang="fr-FR" sz="1200" dirty="0">
                <a:solidFill>
                  <a:schemeClr val="bg1"/>
                </a:solidFill>
              </a:rPr>
              <a:t>    # propriété</a:t>
            </a:r>
          </a:p>
          <a:p>
            <a:r>
              <a:rPr lang="fr-FR" sz="1200" dirty="0">
                <a:solidFill>
                  <a:schemeClr val="bg1"/>
                </a:solidFill>
              </a:rPr>
              <a:t>    lieu_residence = property(_get_lieu_residence, _set_lieu_residence)</a:t>
            </a:r>
          </a:p>
        </p:txBody>
      </p:sp>
    </p:spTree>
    <p:extLst>
      <p:ext uri="{BB962C8B-B14F-4D97-AF65-F5344CB8AC3E}">
        <p14:creationId xmlns:p14="http://schemas.microsoft.com/office/powerpoint/2010/main" val="237288819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1385500"/>
            <a:ext cx="12356524"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Vous devriez (j'espère) reconnaître la syntaxe générale de la classe. En revanche, au niveau du lieu de résidence, les choses changent un peu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Tout d'abord, dans le constructeur, on ne crée pas un attribut self.lieu_residence mais </a:t>
            </a:r>
            <a:r>
              <a:rPr lang="fr-FR" altLang="fr-FR" sz="1400" b="1" dirty="0"/>
              <a:t>self._lieu_residence</a:t>
            </a:r>
            <a:r>
              <a:rPr lang="fr-FR" altLang="fr-FR" sz="1400" dirty="0"/>
              <a:t>. Il n'y a qu'un petit caractère de différence, le signe </a:t>
            </a:r>
          </a:p>
          <a:p>
            <a:pPr lvl="0" eaLnBrk="0" fontAlgn="base" hangingPunct="0">
              <a:spcBef>
                <a:spcPct val="0"/>
              </a:spcBef>
              <a:spcAft>
                <a:spcPct val="0"/>
              </a:spcAft>
            </a:pPr>
            <a:r>
              <a:rPr lang="fr-FR" altLang="fr-FR" sz="1400" dirty="0"/>
              <a:t>souligné _ placé en tête du nom de l'attribut. Et pourtant, ce signe change beaucoup de choses. La convention veut qu'on n'accède pas, depuis l'extérieur de la classe, </a:t>
            </a:r>
          </a:p>
          <a:p>
            <a:pPr lvl="0" eaLnBrk="0" fontAlgn="base" hangingPunct="0">
              <a:spcBef>
                <a:spcPct val="0"/>
              </a:spcBef>
              <a:spcAft>
                <a:spcPct val="0"/>
              </a:spcAft>
            </a:pPr>
            <a:r>
              <a:rPr lang="fr-FR" altLang="fr-FR" sz="1400" dirty="0"/>
              <a:t>à un attribut commençant par un souligné _. C'est une convention, rien ne vous l'interdit… sauf, encore une fois, le bon sens.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définit une première méthode, commençant elle aussi par un souligné _, nommée </a:t>
            </a:r>
            <a:r>
              <a:rPr lang="fr-FR" altLang="fr-FR" sz="1400" b="1" dirty="0"/>
              <a:t>_get_lieu_residence</a:t>
            </a:r>
            <a:r>
              <a:rPr lang="fr-FR" altLang="fr-FR" sz="1400" dirty="0"/>
              <a:t>. C'est la même règle que pour les attributs : on n'accède </a:t>
            </a:r>
          </a:p>
          <a:p>
            <a:pPr lvl="0" eaLnBrk="0" fontAlgn="base" hangingPunct="0">
              <a:spcBef>
                <a:spcPct val="0"/>
              </a:spcBef>
              <a:spcAft>
                <a:spcPct val="0"/>
              </a:spcAft>
            </a:pPr>
            <a:r>
              <a:rPr lang="fr-FR" altLang="fr-FR" sz="1400" dirty="0"/>
              <a:t>pas, depuis l'extérieur de la classe, à une méthode commençant par un souligné _. Si vous avez compris ma petite explication sur les accesseurs et mutateurs, vous </a:t>
            </a:r>
          </a:p>
          <a:p>
            <a:pPr lvl="0" eaLnBrk="0" fontAlgn="base" hangingPunct="0">
              <a:spcBef>
                <a:spcPct val="0"/>
              </a:spcBef>
              <a:spcAft>
                <a:spcPct val="0"/>
              </a:spcAft>
            </a:pPr>
            <a:r>
              <a:rPr lang="fr-FR" altLang="fr-FR" sz="1400" dirty="0"/>
              <a:t>devriez comprendre rapidement à quoi sert cette méthode : elle se contente de renvoyer le lieu de résidence. Là encore, l'attribut manipulé n'est </a:t>
            </a:r>
          </a:p>
          <a:p>
            <a:pPr lvl="0" eaLnBrk="0" fontAlgn="base" hangingPunct="0">
              <a:spcBef>
                <a:spcPct val="0"/>
              </a:spcBef>
              <a:spcAft>
                <a:spcPct val="0"/>
              </a:spcAft>
            </a:pPr>
            <a:r>
              <a:rPr lang="fr-FR" altLang="fr-FR" sz="1400" dirty="0"/>
              <a:t>Pas lieu_residence mais </a:t>
            </a:r>
            <a:r>
              <a:rPr lang="fr-FR" altLang="fr-FR" sz="1400" b="1" dirty="0"/>
              <a:t>_lieu_residence</a:t>
            </a:r>
            <a:r>
              <a:rPr lang="fr-FR" altLang="fr-FR" sz="1400" dirty="0"/>
              <a:t>. Comme on est dans la classe, on a le droit de le manipuler.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La seconde méthode a la forme d'un mutateur. Elle se nomme </a:t>
            </a:r>
            <a:r>
              <a:rPr lang="fr-FR" altLang="fr-FR" sz="1400" b="1" dirty="0"/>
              <a:t>_set_lieu_residence </a:t>
            </a:r>
            <a:r>
              <a:rPr lang="fr-FR" altLang="fr-FR" sz="1400" dirty="0"/>
              <a:t>et doit donc aussi être inaccessible depuis l'extérieur de la classe. À la différence </a:t>
            </a:r>
          </a:p>
          <a:p>
            <a:pPr lvl="0" eaLnBrk="0" fontAlgn="base" hangingPunct="0">
              <a:spcBef>
                <a:spcPct val="0"/>
              </a:spcBef>
              <a:spcAft>
                <a:spcPct val="0"/>
              </a:spcAft>
            </a:pPr>
            <a:r>
              <a:rPr lang="fr-FR" altLang="fr-FR" sz="1400" dirty="0"/>
              <a:t>de l'accesseur, elle prend un paramètre : le nouveau lieu de résidence. En effet, c'est une méthode qui doit être appelée quand on cherche à modifier le lieu de </a:t>
            </a:r>
          </a:p>
          <a:p>
            <a:pPr lvl="0" eaLnBrk="0" fontAlgn="base" hangingPunct="0">
              <a:spcBef>
                <a:spcPct val="0"/>
              </a:spcBef>
              <a:spcAft>
                <a:spcPct val="0"/>
              </a:spcAft>
            </a:pPr>
            <a:r>
              <a:rPr lang="fr-FR" altLang="fr-FR" sz="1400" dirty="0"/>
              <a:t>résidence, il lui faut donc le nouveau lieu de résidence qu'on souhaite voir affecté à l'objet.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Enfin, la dernière ligne de la classe est très intéressante. Il s'agit de la définition d'une propriété. On lui dit que </a:t>
            </a:r>
          </a:p>
          <a:p>
            <a:pPr lvl="0" eaLnBrk="0" fontAlgn="base" hangingPunct="0">
              <a:spcBef>
                <a:spcPct val="0"/>
              </a:spcBef>
              <a:spcAft>
                <a:spcPct val="0"/>
              </a:spcAft>
            </a:pPr>
            <a:r>
              <a:rPr lang="fr-FR" altLang="fr-FR" sz="1400" dirty="0"/>
              <a:t>l'attribut </a:t>
            </a:r>
            <a:r>
              <a:rPr lang="fr-FR" altLang="fr-FR" sz="1400" b="1" dirty="0"/>
              <a:t>lieu_residence </a:t>
            </a:r>
            <a:r>
              <a:rPr lang="fr-FR" altLang="fr-FR" sz="1400" dirty="0"/>
              <a:t>(cette fois, sans signe souligné _) doit être une propriété. On définit dans notre propriété, dans l'ordre, la méthode d'accès (l'accesseur) et celle </a:t>
            </a:r>
          </a:p>
          <a:p>
            <a:pPr lvl="0" eaLnBrk="0" fontAlgn="base" hangingPunct="0">
              <a:spcBef>
                <a:spcPct val="0"/>
              </a:spcBef>
              <a:spcAft>
                <a:spcPct val="0"/>
              </a:spcAft>
            </a:pPr>
            <a:r>
              <a:rPr lang="fr-FR" altLang="fr-FR" sz="1400" dirty="0"/>
              <a:t>de modification (le mutateur).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Quand on veut accéder à </a:t>
            </a:r>
            <a:r>
              <a:rPr lang="fr-FR" altLang="fr-FR" sz="1400" dirty="0" err="1"/>
              <a:t>objet.lieu_residence</a:t>
            </a:r>
            <a:r>
              <a:rPr lang="fr-FR" altLang="fr-FR" sz="1400" dirty="0"/>
              <a:t>, Python tombe sur une propriété redirigeant vers la méthode </a:t>
            </a:r>
            <a:r>
              <a:rPr lang="fr-FR" altLang="fr-FR" sz="1400" b="1" dirty="0"/>
              <a:t>_get_lieu_residence</a:t>
            </a:r>
            <a:r>
              <a:rPr lang="fr-FR" altLang="fr-FR" sz="1400" dirty="0"/>
              <a:t>. Quand on souhaite modifier la valeur </a:t>
            </a:r>
          </a:p>
          <a:p>
            <a:pPr lvl="0" eaLnBrk="0" fontAlgn="base" hangingPunct="0">
              <a:spcBef>
                <a:spcPct val="0"/>
              </a:spcBef>
              <a:spcAft>
                <a:spcPct val="0"/>
              </a:spcAft>
            </a:pPr>
            <a:r>
              <a:rPr lang="fr-FR" altLang="fr-FR" sz="1400" dirty="0"/>
              <a:t>de l'attribut, en écrivant </a:t>
            </a:r>
            <a:r>
              <a:rPr lang="fr-FR" altLang="fr-FR" sz="1400" dirty="0" err="1"/>
              <a:t>objet.lieu_residence</a:t>
            </a:r>
            <a:r>
              <a:rPr lang="fr-FR" altLang="fr-FR" sz="1400" dirty="0"/>
              <a:t> = valeur, Python appelle la méthode </a:t>
            </a:r>
            <a:r>
              <a:rPr lang="fr-FR" altLang="fr-FR" sz="1400" b="1" dirty="0"/>
              <a:t>_set_lieu_residence</a:t>
            </a:r>
            <a:r>
              <a:rPr lang="fr-FR" altLang="fr-FR" sz="1400" dirty="0"/>
              <a:t> en lui passant en paramètre la nouvelle valeur.</a:t>
            </a:r>
          </a:p>
        </p:txBody>
      </p:sp>
    </p:spTree>
    <p:extLst>
      <p:ext uri="{BB962C8B-B14F-4D97-AF65-F5344CB8AC3E}">
        <p14:creationId xmlns:p14="http://schemas.microsoft.com/office/powerpoint/2010/main" val="348952012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14300" y="971550"/>
            <a:ext cx="300717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n'est pas clair ? Voyez cet exemple :</a:t>
            </a:r>
          </a:p>
        </p:txBody>
      </p:sp>
      <p:sp>
        <p:nvSpPr>
          <p:cNvPr id="5" name="ZoneTexte 4">
            <a:extLst>
              <a:ext uri="{FF2B5EF4-FFF2-40B4-BE49-F238E27FC236}">
                <a16:creationId xmlns:a16="http://schemas.microsoft.com/office/drawing/2014/main" id="{06815D78-5205-4DEE-9AF3-8893A321359B}"/>
              </a:ext>
            </a:extLst>
          </p:cNvPr>
          <p:cNvSpPr txBox="1"/>
          <p:nvPr/>
        </p:nvSpPr>
        <p:spPr>
          <a:xfrm>
            <a:off x="114300" y="1279327"/>
            <a:ext cx="11944350" cy="2862322"/>
          </a:xfrm>
          <a:prstGeom prst="rect">
            <a:avLst/>
          </a:prstGeom>
          <a:solidFill>
            <a:schemeClr val="tx1"/>
          </a:solidFill>
        </p:spPr>
        <p:txBody>
          <a:bodyPr wrap="square" rtlCol="0">
            <a:spAutoFit/>
          </a:bodyPr>
          <a:lstStyle/>
          <a:p>
            <a:r>
              <a:rPr lang="fr-FR" sz="1200" dirty="0">
                <a:solidFill>
                  <a:schemeClr val="bg1"/>
                </a:solidFill>
              </a:rPr>
              <a:t>&gt;&gt;&gt; jean = Personne("Micado", "Jean")</a:t>
            </a:r>
          </a:p>
          <a:p>
            <a:r>
              <a:rPr lang="fr-FR" sz="1200" dirty="0">
                <a:solidFill>
                  <a:schemeClr val="bg1"/>
                </a:solidFill>
              </a:rPr>
              <a:t>&gt;&gt;&gt; jean.nom</a:t>
            </a:r>
          </a:p>
          <a:p>
            <a:r>
              <a:rPr lang="fr-FR" sz="1200" dirty="0">
                <a:solidFill>
                  <a:schemeClr val="bg1"/>
                </a:solidFill>
              </a:rPr>
              <a:t>'Micado'</a:t>
            </a:r>
          </a:p>
          <a:p>
            <a:r>
              <a:rPr lang="fr-FR" sz="1200" dirty="0">
                <a:solidFill>
                  <a:schemeClr val="bg1"/>
                </a:solidFill>
              </a:rPr>
              <a:t>&gt;&gt;&gt; jean.prenom</a:t>
            </a:r>
          </a:p>
          <a:p>
            <a:r>
              <a:rPr lang="fr-FR" sz="1200" dirty="0">
                <a:solidFill>
                  <a:schemeClr val="bg1"/>
                </a:solidFill>
              </a:rPr>
              <a:t>'Jean'</a:t>
            </a:r>
          </a:p>
          <a:p>
            <a:r>
              <a:rPr lang="fr-FR" sz="1200" dirty="0">
                <a:solidFill>
                  <a:schemeClr val="bg1"/>
                </a:solidFill>
              </a:rPr>
              <a:t>&gt;&gt;&gt; jean.age</a:t>
            </a:r>
          </a:p>
          <a:p>
            <a:r>
              <a:rPr lang="fr-FR" sz="1200" dirty="0">
                <a:solidFill>
                  <a:schemeClr val="bg1"/>
                </a:solidFill>
              </a:rPr>
              <a:t>33</a:t>
            </a:r>
          </a:p>
          <a:p>
            <a:r>
              <a:rPr lang="fr-FR" sz="1200" dirty="0">
                <a:solidFill>
                  <a:schemeClr val="bg1"/>
                </a:solidFill>
              </a:rPr>
              <a:t>&gt;&gt;&gt; jean.lieu_residence</a:t>
            </a:r>
          </a:p>
          <a:p>
            <a:r>
              <a:rPr lang="fr-FR" sz="1200" dirty="0">
                <a:solidFill>
                  <a:schemeClr val="bg1"/>
                </a:solidFill>
              </a:rPr>
              <a:t>On accède à l'attribut lieu_residence !</a:t>
            </a:r>
          </a:p>
          <a:p>
            <a:r>
              <a:rPr lang="fr-FR" sz="1200" dirty="0">
                <a:solidFill>
                  <a:schemeClr val="bg1"/>
                </a:solidFill>
              </a:rPr>
              <a:t>'Paris'</a:t>
            </a:r>
          </a:p>
          <a:p>
            <a:r>
              <a:rPr lang="fr-FR" sz="1200" dirty="0">
                <a:solidFill>
                  <a:schemeClr val="bg1"/>
                </a:solidFill>
              </a:rPr>
              <a:t>&gt;&gt;&gt; jean.lieu_residence = "Berlin"</a:t>
            </a:r>
          </a:p>
          <a:p>
            <a:r>
              <a:rPr lang="fr-FR" sz="1200" dirty="0">
                <a:solidFill>
                  <a:schemeClr val="bg1"/>
                </a:solidFill>
              </a:rPr>
              <a:t>Attention, il semble que Jean déménage à Berlin.</a:t>
            </a:r>
          </a:p>
          <a:p>
            <a:r>
              <a:rPr lang="fr-FR" sz="1200" dirty="0">
                <a:solidFill>
                  <a:schemeClr val="bg1"/>
                </a:solidFill>
              </a:rPr>
              <a:t>&gt;&gt;&gt; jean.lieu_residence</a:t>
            </a:r>
          </a:p>
          <a:p>
            <a:r>
              <a:rPr lang="fr-FR" sz="1200" dirty="0">
                <a:solidFill>
                  <a:schemeClr val="bg1"/>
                </a:solidFill>
              </a:rPr>
              <a:t>On accède à l'attribut lieu_residence !</a:t>
            </a:r>
          </a:p>
          <a:p>
            <a:r>
              <a:rPr lang="fr-FR" sz="1200" dirty="0">
                <a:solidFill>
                  <a:schemeClr val="bg1"/>
                </a:solidFill>
              </a:rPr>
              <a:t>'Berlin'</a:t>
            </a:r>
          </a:p>
        </p:txBody>
      </p:sp>
      <p:sp>
        <p:nvSpPr>
          <p:cNvPr id="8" name="ZoneTexte 7">
            <a:extLst>
              <a:ext uri="{FF2B5EF4-FFF2-40B4-BE49-F238E27FC236}">
                <a16:creationId xmlns:a16="http://schemas.microsoft.com/office/drawing/2014/main" id="{0ADE0E18-5E8B-4D8C-ACB0-3B42F40C05D8}"/>
              </a:ext>
            </a:extLst>
          </p:cNvPr>
          <p:cNvSpPr txBox="1"/>
          <p:nvPr/>
        </p:nvSpPr>
        <p:spPr>
          <a:xfrm>
            <a:off x="114300" y="4266024"/>
            <a:ext cx="11944350" cy="2031325"/>
          </a:xfrm>
          <a:prstGeom prst="rect">
            <a:avLst/>
          </a:prstGeom>
          <a:noFill/>
        </p:spPr>
        <p:txBody>
          <a:bodyPr wrap="square" rtlCol="0">
            <a:spAutoFit/>
          </a:bodyPr>
          <a:lstStyle/>
          <a:p>
            <a:r>
              <a:rPr lang="fr-FR" sz="1400" dirty="0"/>
              <a:t>Notre accesseur et notre mutateur se contentent d'afficher un message, pour bien qu'on se rende compte que ce sont eux qui sont appelés quand on souhaite manipuler l'attributlieu_residence. Vous pouvez aussi ne définir qu'un accesseur, dans ce cas l'attribut ne pourra pas être modifié.</a:t>
            </a:r>
          </a:p>
          <a:p>
            <a:endParaRPr lang="fr-FR" sz="1400" dirty="0"/>
          </a:p>
          <a:p>
            <a:r>
              <a:rPr lang="fr-FR" sz="1400" dirty="0"/>
              <a:t>Il est aussi possible de définir, en troisième position du constructeur property, une méthode qui sera appelée quand on fera del </a:t>
            </a:r>
            <a:r>
              <a:rPr lang="fr-FR" sz="1400" dirty="0" err="1"/>
              <a:t>objet.lieu_residence</a:t>
            </a:r>
            <a:r>
              <a:rPr lang="fr-FR" sz="1400" dirty="0"/>
              <a:t> et, en quatrième position, une méthode qui sera appelée quand on fera help(</a:t>
            </a:r>
            <a:r>
              <a:rPr lang="fr-FR" sz="1400" dirty="0" err="1"/>
              <a:t>objet.lieu_residence</a:t>
            </a:r>
            <a:r>
              <a:rPr lang="fr-FR" sz="1400" dirty="0"/>
              <a:t>). Ces deux dernières fonctionnalités sont un peu moins utilisées mais elles existent.</a:t>
            </a:r>
          </a:p>
          <a:p>
            <a:endParaRPr lang="fr-FR" sz="1400" dirty="0"/>
          </a:p>
          <a:p>
            <a:r>
              <a:rPr lang="fr-FR" sz="1400" dirty="0"/>
              <a:t>Voilà, vous connaissez à présent la syntaxe pour créer des propriétés. Entraînez-vous, ce n'est pas toujours évident au début. C'est un concept très puissant, il serait dommage de passer à côté.</a:t>
            </a:r>
          </a:p>
        </p:txBody>
      </p:sp>
    </p:spTree>
    <p:extLst>
      <p:ext uri="{BB962C8B-B14F-4D97-AF65-F5344CB8AC3E}">
        <p14:creationId xmlns:p14="http://schemas.microsoft.com/office/powerpoint/2010/main" val="187056180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En 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2354997"/>
            <a:ext cx="12363321"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sz="1400" dirty="0"/>
              <a:t>Les propriétés permettent de contrôler l'accès à certains attributs d'une instance.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Elles se définissent dans le corps de la classe en suivant cette syntaxe :nom_propriete = property(methode_accesseur, methode_mutateur, methode_suppression, </a:t>
            </a:r>
          </a:p>
          <a:p>
            <a:pPr lvl="0" eaLnBrk="0" fontAlgn="base" hangingPunct="0">
              <a:spcBef>
                <a:spcPct val="0"/>
              </a:spcBef>
              <a:spcAft>
                <a:spcPct val="0"/>
              </a:spcAft>
            </a:pPr>
            <a:r>
              <a:rPr lang="fr-FR" altLang="fr-FR" sz="1400" dirty="0"/>
              <a:t>methode_aide).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On y fait appel ensuite en écrivant objet.nom_propriete comme pour n'importe quel attribut.</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Si l'on souhaite juste lire l'attribut, c'est la méthode définie comme accesseur qui est appelée.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Si l'on souhaite modifier l'attribut, c'est la méthode mutateur, si elle est définie, qui est appelée.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Chacun des paramètres à passer à property est optionnel.</a:t>
            </a:r>
          </a:p>
        </p:txBody>
      </p:sp>
      <p:sp>
        <p:nvSpPr>
          <p:cNvPr id="7" name="Rectangle 6">
            <a:extLst>
              <a:ext uri="{FF2B5EF4-FFF2-40B4-BE49-F238E27FC236}">
                <a16:creationId xmlns:a16="http://schemas.microsoft.com/office/drawing/2014/main" id="{D34B9A0F-3864-4609-848E-009B75B3F5FC}"/>
              </a:ext>
            </a:extLst>
          </p:cNvPr>
          <p:cNvSpPr/>
          <p:nvPr/>
        </p:nvSpPr>
        <p:spPr>
          <a:xfrm>
            <a:off x="209554" y="3132911"/>
            <a:ext cx="11928606" cy="307777"/>
          </a:xfrm>
          <a:prstGeom prst="rect">
            <a:avLst/>
          </a:prstGeom>
        </p:spPr>
        <p:txBody>
          <a:bodyPr wrap="square">
            <a:spAutoFit/>
          </a:bodyPr>
          <a:lstStyle/>
          <a:p>
            <a:r>
              <a:rPr lang="fr-FR" sz="1400" dirty="0"/>
              <a:t>or</a:t>
            </a:r>
          </a:p>
        </p:txBody>
      </p:sp>
    </p:spTree>
    <p:extLst>
      <p:ext uri="{BB962C8B-B14F-4D97-AF65-F5344CB8AC3E}">
        <p14:creationId xmlns:p14="http://schemas.microsoft.com/office/powerpoint/2010/main" val="174041128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52400" y="2628350"/>
            <a:ext cx="12192000" cy="971550"/>
          </a:xfrm>
        </p:spPr>
        <p:txBody>
          <a:bodyPr>
            <a:noAutofit/>
          </a:bodyPr>
          <a:lstStyle/>
          <a:p>
            <a:pPr lvl="0" algn="ctr" fontAlgn="base">
              <a:spcAft>
                <a:spcPct val="0"/>
              </a:spcAft>
            </a:pPr>
            <a:r>
              <a:rPr lang="fr-FR" altLang="fr-FR" sz="9600" b="1" dirty="0">
                <a:solidFill>
                  <a:schemeClr val="accent5">
                    <a:lumMod val="75000"/>
                  </a:schemeClr>
                </a:solidFill>
              </a:rPr>
              <a:t>Appliquez 2 méthodes de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35322072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Appliquez 2 méthodes de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3216772"/>
            <a:ext cx="1208029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sz="1400" dirty="0"/>
              <a:t>Trier une liste d'informations quelconque peut s'avérer très utile... et souvent difficile. Python nous offre plusieurs techniques pour trier, que ce soit de simples </a:t>
            </a:r>
          </a:p>
          <a:p>
            <a:pPr marL="285750" lvl="0" indent="-285750" eaLnBrk="0" fontAlgn="base" hangingPunct="0">
              <a:spcBef>
                <a:spcPct val="0"/>
              </a:spcBef>
              <a:spcAft>
                <a:spcPct val="0"/>
              </a:spcAft>
              <a:buFont typeface="Arial" panose="020B0604020202020204" pitchFamily="34" charset="0"/>
              <a:buChar char="•"/>
            </a:pPr>
            <a:r>
              <a:rPr lang="fr-FR" altLang="fr-FR" sz="1400" dirty="0"/>
              <a:t>listes de nombres, de chaînes de caractères ou de données plus complexes (comme des objets dont nous avons créé nous-mêmes les classes).</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Ce chapitre est une parenthèse : vous pouvez aller tout de suite au chapitre suivant sans problème, et revenir à celui-ci plus tard.</a:t>
            </a:r>
          </a:p>
        </p:txBody>
      </p:sp>
    </p:spTree>
    <p:extLst>
      <p:ext uri="{BB962C8B-B14F-4D97-AF65-F5344CB8AC3E}">
        <p14:creationId xmlns:p14="http://schemas.microsoft.com/office/powerpoint/2010/main" val="676587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48" y="2362201"/>
            <a:ext cx="12192000" cy="1325563"/>
          </a:xfrm>
        </p:spPr>
        <p:txBody>
          <a:bodyPr>
            <a:noAutofit/>
          </a:bodyPr>
          <a:lstStyle/>
          <a:p>
            <a:pPr algn="ctr"/>
            <a:r>
              <a:rPr lang="en-US" sz="9600" dirty="0">
                <a:solidFill>
                  <a:schemeClr val="accent5">
                    <a:lumMod val="75000"/>
                  </a:schemeClr>
                </a:solidFill>
              </a:rPr>
              <a:t>Structures </a:t>
            </a:r>
            <a:r>
              <a:rPr lang="en-US" sz="9600" dirty="0" err="1">
                <a:solidFill>
                  <a:schemeClr val="accent5">
                    <a:lumMod val="75000"/>
                  </a:schemeClr>
                </a:solidFill>
              </a:rPr>
              <a:t>conditionnelles</a:t>
            </a:r>
            <a:endParaRPr lang="fr-FR" sz="9600" dirty="0">
              <a:solidFill>
                <a:schemeClr val="accent5">
                  <a:lumMod val="75000"/>
                </a:schemeClr>
              </a:solidFill>
            </a:endParaRPr>
          </a:p>
        </p:txBody>
      </p:sp>
    </p:spTree>
    <p:extLst>
      <p:ext uri="{BB962C8B-B14F-4D97-AF65-F5344CB8AC3E}">
        <p14:creationId xmlns:p14="http://schemas.microsoft.com/office/powerpoint/2010/main" val="164957405"/>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Première approche du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744043"/>
            <a:ext cx="12260088"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première question que vous devriez vous poser : on a une liste, on veut la trier, mais que veut-on dire par « trier » ?</a:t>
            </a:r>
          </a:p>
          <a:p>
            <a:pPr lvl="0" eaLnBrk="0" fontAlgn="base" hangingPunct="0">
              <a:spcBef>
                <a:spcPct val="0"/>
              </a:spcBef>
              <a:spcAft>
                <a:spcPct val="0"/>
              </a:spcAft>
            </a:pPr>
            <a:r>
              <a:rPr lang="fr-FR" altLang="fr-FR" sz="1400" dirty="0"/>
              <a:t>Trier, c'est ordonner la liste d'une façon cohérente. Par exemple, on pourrait vouloir trier une liste de noms par ordre alphabétique. Ou on pourrait vouloir trier une </a:t>
            </a:r>
          </a:p>
          <a:p>
            <a:pPr lvl="0" eaLnBrk="0" fontAlgn="base" hangingPunct="0">
              <a:spcBef>
                <a:spcPct val="0"/>
              </a:spcBef>
              <a:spcAft>
                <a:spcPct val="0"/>
              </a:spcAft>
            </a:pPr>
            <a:r>
              <a:rPr lang="fr-FR" altLang="fr-FR" sz="1400" dirty="0"/>
              <a:t>liste de nombres du plus petit au plus grand.</a:t>
            </a:r>
          </a:p>
          <a:p>
            <a:pPr lvl="0" eaLnBrk="0" fontAlgn="base" hangingPunct="0">
              <a:spcBef>
                <a:spcPct val="0"/>
              </a:spcBef>
              <a:spcAft>
                <a:spcPct val="0"/>
              </a:spcAft>
            </a:pPr>
            <a:r>
              <a:rPr lang="fr-FR" altLang="fr-FR" sz="1400" dirty="0"/>
              <a:t>Dans tous les cas, trier une liste c'est la réordonner (changer son ordre, si nécessaire) selon certains critères. Il est important que vous gardiez en tête cette notion de </a:t>
            </a:r>
          </a:p>
          <a:p>
            <a:pPr lvl="0" eaLnBrk="0" fontAlgn="base" hangingPunct="0">
              <a:spcBef>
                <a:spcPct val="0"/>
              </a:spcBef>
              <a:spcAft>
                <a:spcPct val="0"/>
              </a:spcAft>
            </a:pPr>
            <a:r>
              <a:rPr lang="fr-FR" altLang="fr-FR" sz="1400" dirty="0"/>
              <a:t>« critères » par la suite, car nous allons en reparler.</a:t>
            </a:r>
          </a:p>
          <a:p>
            <a:pPr lvl="0" eaLnBrk="0" fontAlgn="base" hangingPunct="0">
              <a:spcBef>
                <a:spcPct val="0"/>
              </a:spcBef>
              <a:spcAft>
                <a:spcPct val="0"/>
              </a:spcAft>
            </a:pPr>
            <a:r>
              <a:rPr lang="fr-FR" altLang="fr-FR" sz="1400" dirty="0"/>
              <a:t>Deux méthodes</a:t>
            </a:r>
          </a:p>
          <a:p>
            <a:pPr lvl="0" eaLnBrk="0" fontAlgn="base" hangingPunct="0">
              <a:spcBef>
                <a:spcPct val="0"/>
              </a:spcBef>
              <a:spcAft>
                <a:spcPct val="0"/>
              </a:spcAft>
            </a:pPr>
            <a:r>
              <a:rPr lang="fr-FR" altLang="fr-FR" sz="1400" dirty="0"/>
              <a:t>Pour trier une séquence de données, Python nous propose deux méthodes :</a:t>
            </a:r>
          </a:p>
          <a:p>
            <a:pPr marL="285750" lvl="0" indent="-180000" eaLnBrk="0" fontAlgn="base" hangingPunct="0">
              <a:spcBef>
                <a:spcPct val="0"/>
              </a:spcBef>
              <a:spcAft>
                <a:spcPct val="0"/>
              </a:spcAft>
              <a:buFont typeface="Arial" panose="020B0604020202020204" pitchFamily="34" charset="0"/>
              <a:buChar char="•"/>
            </a:pPr>
            <a:r>
              <a:rPr lang="fr-FR" altLang="fr-FR" sz="1400" dirty="0"/>
              <a:t>    La première est une méthode de liste. Elle s'appelle tout simplement sort (trier en anglais). Elle travaille sur la liste-même et change donc son ordre, si c'est </a:t>
            </a:r>
          </a:p>
          <a:p>
            <a:pPr lvl="0" indent="-180000" eaLnBrk="0" fontAlgn="base" hangingPunct="0">
              <a:spcBef>
                <a:spcPct val="0"/>
              </a:spcBef>
              <a:spcAft>
                <a:spcPct val="0"/>
              </a:spcAft>
            </a:pPr>
            <a:r>
              <a:rPr lang="fr-FR" altLang="fr-FR" sz="1400" dirty="0"/>
              <a:t>nécessaire.</a:t>
            </a:r>
          </a:p>
          <a:p>
            <a:pPr marL="285750" lvl="0" indent="-180000" eaLnBrk="0" fontAlgn="base" hangingPunct="0">
              <a:spcBef>
                <a:spcPct val="0"/>
              </a:spcBef>
              <a:spcAft>
                <a:spcPct val="0"/>
              </a:spcAft>
              <a:buFont typeface="Arial" panose="020B0604020202020204" pitchFamily="34" charset="0"/>
              <a:buChar char="•"/>
            </a:pPr>
            <a:r>
              <a:rPr lang="fr-FR" altLang="fr-FR" sz="1400" dirty="0"/>
              <a:t>    La seconde est la fonction sorted. Il s'agit d'une fonction builtin, c'est-à-dire qu'elle est disponible d'office dans Python sans avoir besoin d'importer quoique ce </a:t>
            </a:r>
          </a:p>
          <a:p>
            <a:pPr lvl="0" indent="-180000" eaLnBrk="0" fontAlgn="base" hangingPunct="0">
              <a:spcBef>
                <a:spcPct val="0"/>
              </a:spcBef>
              <a:spcAft>
                <a:spcPct val="0"/>
              </a:spcAft>
            </a:pPr>
            <a:r>
              <a:rPr lang="fr-FR" altLang="fr-FR" sz="1400" dirty="0"/>
              <a:t>soit. Contrairement à la méthode sort de la class list, sorted travaille sur n'importe quel type de séquence (tuple, liste ou même dictionnaire). Une importante </a:t>
            </a:r>
          </a:p>
          <a:p>
            <a:pPr lvl="0" indent="-180000" eaLnBrk="0" fontAlgn="base" hangingPunct="0">
              <a:spcBef>
                <a:spcPct val="0"/>
              </a:spcBef>
              <a:spcAft>
                <a:spcPct val="0"/>
              </a:spcAft>
            </a:pPr>
            <a:r>
              <a:rPr lang="fr-FR" altLang="fr-FR" sz="1400" dirty="0"/>
              <a:t>différence avec la méthode </a:t>
            </a:r>
            <a:r>
              <a:rPr lang="fr-FR" altLang="fr-FR" sz="1400" dirty="0" err="1"/>
              <a:t>list.sort</a:t>
            </a:r>
            <a:r>
              <a:rPr lang="fr-FR" altLang="fr-FR" sz="1400" dirty="0"/>
              <a:t> est qu'elle ne modifie pas l'objet d'origine, mais en retourne un nouveau.</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lvl="0" eaLnBrk="0" fontAlgn="base" hangingPunct="0">
              <a:spcBef>
                <a:spcPct val="0"/>
              </a:spcBef>
              <a:spcAft>
                <a:spcPct val="0"/>
              </a:spcAft>
            </a:pPr>
            <a:r>
              <a:rPr lang="fr-FR" altLang="fr-FR" sz="1400" dirty="0"/>
              <a:t>Voyons quelques exemples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114304" y="3856629"/>
            <a:ext cx="11715747" cy="1938992"/>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prenoms</a:t>
            </a:r>
            <a:r>
              <a:rPr lang="fr-FR" sz="1200" dirty="0">
                <a:solidFill>
                  <a:schemeClr val="bg1"/>
                </a:solidFill>
              </a:rPr>
              <a:t> = ["Jacques", "Laure", "André", "Victoire", "Albert", "Sophie"]</a:t>
            </a:r>
          </a:p>
          <a:p>
            <a:r>
              <a:rPr lang="fr-FR" sz="1200" dirty="0">
                <a:solidFill>
                  <a:schemeClr val="bg1"/>
                </a:solidFill>
              </a:rPr>
              <a:t>&gt;&gt;&gt; </a:t>
            </a:r>
            <a:r>
              <a:rPr lang="fr-FR" sz="1200" dirty="0" err="1">
                <a:solidFill>
                  <a:schemeClr val="bg1"/>
                </a:solidFill>
              </a:rPr>
              <a:t>prenoms.sort</a:t>
            </a:r>
            <a:r>
              <a:rPr lang="fr-FR" sz="1200" dirty="0">
                <a:solidFill>
                  <a:schemeClr val="bg1"/>
                </a:solidFill>
              </a:rPr>
              <a:t>()</a:t>
            </a:r>
          </a:p>
          <a:p>
            <a:r>
              <a:rPr lang="fr-FR" sz="1200" dirty="0">
                <a:solidFill>
                  <a:schemeClr val="bg1"/>
                </a:solidFill>
              </a:rPr>
              <a:t>&gt;&gt;&gt; </a:t>
            </a:r>
            <a:r>
              <a:rPr lang="fr-FR" sz="1200" dirty="0" err="1">
                <a:solidFill>
                  <a:schemeClr val="bg1"/>
                </a:solidFill>
              </a:rPr>
              <a:t>prenoms</a:t>
            </a:r>
            <a:endParaRPr lang="fr-FR" sz="1200" dirty="0">
              <a:solidFill>
                <a:schemeClr val="bg1"/>
              </a:solidFill>
            </a:endParaRPr>
          </a:p>
          <a:p>
            <a:r>
              <a:rPr lang="fr-FR" sz="1200" dirty="0">
                <a:solidFill>
                  <a:schemeClr val="bg1"/>
                </a:solidFill>
              </a:rPr>
              <a:t>['Albert', 'André', </a:t>
            </a:r>
            <a:r>
              <a:rPr lang="fr-FR" sz="1200" dirty="0" err="1">
                <a:solidFill>
                  <a:schemeClr val="bg1"/>
                </a:solidFill>
              </a:rPr>
              <a:t>'Jacques</a:t>
            </a:r>
            <a:r>
              <a:rPr lang="fr-FR" sz="1200" dirty="0">
                <a:solidFill>
                  <a:schemeClr val="bg1"/>
                </a:solidFill>
              </a:rPr>
              <a:t>', 'Laure', 'Sophie', 'Victoire']</a:t>
            </a:r>
          </a:p>
          <a:p>
            <a:r>
              <a:rPr lang="fr-FR" sz="1200" dirty="0">
                <a:solidFill>
                  <a:schemeClr val="bg1"/>
                </a:solidFill>
              </a:rPr>
              <a:t>&gt;&gt;&gt; # Et avec la fonction 'sorted'</a:t>
            </a:r>
          </a:p>
          <a:p>
            <a:r>
              <a:rPr lang="fr-FR" sz="1200" dirty="0">
                <a:solidFill>
                  <a:schemeClr val="bg1"/>
                </a:solidFill>
              </a:rPr>
              <a:t>... </a:t>
            </a:r>
            <a:r>
              <a:rPr lang="fr-FR" sz="1200" dirty="0" err="1">
                <a:solidFill>
                  <a:schemeClr val="bg1"/>
                </a:solidFill>
              </a:rPr>
              <a:t>prenoms</a:t>
            </a:r>
            <a:r>
              <a:rPr lang="fr-FR" sz="1200" dirty="0">
                <a:solidFill>
                  <a:schemeClr val="bg1"/>
                </a:solidFill>
              </a:rPr>
              <a:t> = ["Jacques", "Laure", "André", "Victoire", "Albert", "Sophie"]</a:t>
            </a:r>
          </a:p>
          <a:p>
            <a:r>
              <a:rPr lang="fr-FR" sz="1200" dirty="0">
                <a:solidFill>
                  <a:schemeClr val="bg1"/>
                </a:solidFill>
              </a:rPr>
              <a:t>&gt;&gt;&gt; sorted(</a:t>
            </a:r>
            <a:r>
              <a:rPr lang="fr-FR" sz="1200" dirty="0" err="1">
                <a:solidFill>
                  <a:schemeClr val="bg1"/>
                </a:solidFill>
              </a:rPr>
              <a:t>prenoms</a:t>
            </a:r>
            <a:r>
              <a:rPr lang="fr-FR" sz="1200" dirty="0">
                <a:solidFill>
                  <a:schemeClr val="bg1"/>
                </a:solidFill>
              </a:rPr>
              <a:t>)</a:t>
            </a:r>
          </a:p>
          <a:p>
            <a:r>
              <a:rPr lang="fr-FR" sz="1200" dirty="0">
                <a:solidFill>
                  <a:schemeClr val="bg1"/>
                </a:solidFill>
              </a:rPr>
              <a:t>['Albert', 'André', </a:t>
            </a:r>
            <a:r>
              <a:rPr lang="fr-FR" sz="1200" dirty="0" err="1">
                <a:solidFill>
                  <a:schemeClr val="bg1"/>
                </a:solidFill>
              </a:rPr>
              <a:t>'Jacques</a:t>
            </a:r>
            <a:r>
              <a:rPr lang="fr-FR" sz="1200" dirty="0">
                <a:solidFill>
                  <a:schemeClr val="bg1"/>
                </a:solidFill>
              </a:rPr>
              <a:t>', 'Laure', 'Sophie', 'Victoire']</a:t>
            </a:r>
          </a:p>
          <a:p>
            <a:r>
              <a:rPr lang="fr-FR" sz="1200" dirty="0">
                <a:solidFill>
                  <a:schemeClr val="bg1"/>
                </a:solidFill>
              </a:rPr>
              <a:t>&gt;&gt;&gt; </a:t>
            </a:r>
            <a:r>
              <a:rPr lang="fr-FR" sz="1200" dirty="0" err="1">
                <a:solidFill>
                  <a:schemeClr val="bg1"/>
                </a:solidFill>
              </a:rPr>
              <a:t>prenoms</a:t>
            </a:r>
            <a:endParaRPr lang="fr-FR" sz="1200" dirty="0">
              <a:solidFill>
                <a:schemeClr val="bg1"/>
              </a:solidFill>
            </a:endParaRPr>
          </a:p>
          <a:p>
            <a:r>
              <a:rPr lang="fr-FR" sz="1200" dirty="0">
                <a:solidFill>
                  <a:schemeClr val="bg1"/>
                </a:solidFill>
              </a:rPr>
              <a:t>[</a:t>
            </a:r>
            <a:r>
              <a:rPr lang="fr-FR" sz="1200" dirty="0" err="1">
                <a:solidFill>
                  <a:schemeClr val="bg1"/>
                </a:solidFill>
              </a:rPr>
              <a:t>'Jacques</a:t>
            </a:r>
            <a:r>
              <a:rPr lang="fr-FR" sz="1200" dirty="0">
                <a:solidFill>
                  <a:schemeClr val="bg1"/>
                </a:solidFill>
              </a:rPr>
              <a:t>', 'Laure', 'André', 'Victoire', 'Albert', 'Sophie']</a:t>
            </a:r>
          </a:p>
        </p:txBody>
      </p:sp>
      <p:sp>
        <p:nvSpPr>
          <p:cNvPr id="7" name="Rectangle 3">
            <a:extLst>
              <a:ext uri="{FF2B5EF4-FFF2-40B4-BE49-F238E27FC236}">
                <a16:creationId xmlns:a16="http://schemas.microsoft.com/office/drawing/2014/main" id="{2B62B395-637D-4ED7-8AE2-F66BFAB6822C}"/>
              </a:ext>
            </a:extLst>
          </p:cNvPr>
          <p:cNvSpPr>
            <a:spLocks noChangeArrowheads="1"/>
          </p:cNvSpPr>
          <p:nvPr/>
        </p:nvSpPr>
        <p:spPr bwMode="auto">
          <a:xfrm>
            <a:off x="114304" y="5795621"/>
            <a:ext cx="1200245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Vous devriez remarquer deux choses ici :</a:t>
            </a:r>
          </a:p>
          <a:p>
            <a:pPr marL="342900" lvl="0" indent="-342900" eaLnBrk="0" fontAlgn="base" hangingPunct="0">
              <a:spcBef>
                <a:spcPct val="0"/>
              </a:spcBef>
              <a:spcAft>
                <a:spcPct val="0"/>
              </a:spcAft>
              <a:buFont typeface="+mj-lt"/>
              <a:buAutoNum type="arabicPeriod"/>
            </a:pPr>
            <a:r>
              <a:rPr lang="fr-FR" altLang="fr-FR" sz="1400" dirty="0"/>
              <a:t>D'abord, Python a trié notre liste par ordre alphabétique. Nous verrons plus tard pourquoi.</a:t>
            </a:r>
          </a:p>
          <a:p>
            <a:pPr marL="342900" lvl="0" indent="-342900" eaLnBrk="0" fontAlgn="base" hangingPunct="0">
              <a:spcBef>
                <a:spcPct val="0"/>
              </a:spcBef>
              <a:spcAft>
                <a:spcPct val="0"/>
              </a:spcAft>
              <a:buFont typeface="+mj-lt"/>
              <a:buAutoNum type="arabicPeriod"/>
            </a:pPr>
            <a:r>
              <a:rPr lang="fr-FR" altLang="fr-FR" sz="1400" dirty="0"/>
              <a:t>Le second moyen (avec la fonction sorted) n'a pas modifié la liste, elle a juste retournée une nouvelle liste triée. La méthode de liste sort, elle, a travaillée sur </a:t>
            </a:r>
          </a:p>
          <a:p>
            <a:pPr lvl="0" eaLnBrk="0" fontAlgn="base" hangingPunct="0">
              <a:spcBef>
                <a:spcPct val="0"/>
              </a:spcBef>
              <a:spcAft>
                <a:spcPct val="0"/>
              </a:spcAft>
            </a:pPr>
            <a:r>
              <a:rPr lang="fr-FR" altLang="fr-FR" sz="1400" dirty="0"/>
              <a:t>notre liste et l'a modifiée.</a:t>
            </a:r>
          </a:p>
        </p:txBody>
      </p:sp>
    </p:spTree>
    <p:extLst>
      <p:ext uri="{BB962C8B-B14F-4D97-AF65-F5344CB8AC3E}">
        <p14:creationId xmlns:p14="http://schemas.microsoft.com/office/powerpoint/2010/main" val="34742536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Aperçu des critères de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1176508"/>
            <a:ext cx="1206990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Python a trié la liste par ordre alphabétique... mais nous ne lui avons rien demandé à cet égard. En un sens, tant mieux, si c'est ce que vous vouliez faire, mais il est </a:t>
            </a:r>
          </a:p>
          <a:p>
            <a:pPr lvl="0" eaLnBrk="0" fontAlgn="base" hangingPunct="0">
              <a:spcBef>
                <a:spcPct val="0"/>
              </a:spcBef>
              <a:spcAft>
                <a:spcPct val="0"/>
              </a:spcAft>
            </a:pPr>
            <a:r>
              <a:rPr lang="fr-FR" altLang="fr-FR" sz="1400" dirty="0"/>
              <a:t>préférable de comprendre pourquoi. Je vous met ici un petit code qui devrait vous aider à comprendre sur quelle information Python se fonde pour déterminer la </a:t>
            </a:r>
          </a:p>
          <a:p>
            <a:pPr lvl="0" eaLnBrk="0" fontAlgn="base" hangingPunct="0">
              <a:spcBef>
                <a:spcPct val="0"/>
              </a:spcBef>
              <a:spcAft>
                <a:spcPct val="0"/>
              </a:spcAft>
            </a:pPr>
            <a:r>
              <a:rPr lang="fr-FR" altLang="fr-FR" sz="1400" dirty="0"/>
              <a:t>meilleure méthode de tri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0" y="1886597"/>
            <a:ext cx="11715747" cy="1015663"/>
          </a:xfrm>
          <a:prstGeom prst="rect">
            <a:avLst/>
          </a:prstGeom>
          <a:solidFill>
            <a:schemeClr val="tx1"/>
          </a:solidFill>
        </p:spPr>
        <p:txBody>
          <a:bodyPr wrap="square" rtlCol="0">
            <a:spAutoFit/>
          </a:bodyPr>
          <a:lstStyle/>
          <a:p>
            <a:r>
              <a:rPr lang="en-US" sz="1200" dirty="0">
                <a:solidFill>
                  <a:schemeClr val="bg1"/>
                </a:solidFill>
              </a:rPr>
              <a:t>&gt;&gt;&gt; sorted([1, 8, -2, 15, 9])</a:t>
            </a:r>
          </a:p>
          <a:p>
            <a:r>
              <a:rPr lang="en-US" sz="1200" dirty="0">
                <a:solidFill>
                  <a:schemeClr val="bg1"/>
                </a:solidFill>
              </a:rPr>
              <a:t>[-2, 1, 8, 9, 15]</a:t>
            </a:r>
          </a:p>
          <a:p>
            <a:r>
              <a:rPr lang="en-US" sz="1200" dirty="0">
                <a:solidFill>
                  <a:schemeClr val="bg1"/>
                </a:solidFill>
              </a:rPr>
              <a:t>&gt;&gt;&gt; sorted(["1", "8", "-2", "15", "9"])</a:t>
            </a:r>
          </a:p>
          <a:p>
            <a:r>
              <a:rPr lang="en-US" sz="1200" dirty="0">
                <a:solidFill>
                  <a:schemeClr val="bg1"/>
                </a:solidFill>
              </a:rPr>
              <a:t>['-2', '1', '15', '8', '9']</a:t>
            </a:r>
          </a:p>
          <a:p>
            <a:r>
              <a:rPr lang="en-US" sz="1200" dirty="0">
                <a:solidFill>
                  <a:schemeClr val="bg1"/>
                </a:solidFill>
              </a:rPr>
              <a:t>&gt;&gt;&gt;</a:t>
            </a:r>
            <a:endParaRPr lang="fr-FR" sz="1200" dirty="0">
              <a:solidFill>
                <a:schemeClr val="bg1"/>
              </a:solidFill>
            </a:endParaRPr>
          </a:p>
        </p:txBody>
      </p:sp>
      <p:sp>
        <p:nvSpPr>
          <p:cNvPr id="7" name="Rectangle 3">
            <a:extLst>
              <a:ext uri="{FF2B5EF4-FFF2-40B4-BE49-F238E27FC236}">
                <a16:creationId xmlns:a16="http://schemas.microsoft.com/office/drawing/2014/main" id="{2B62B395-637D-4ED7-8AE2-F66BFAB6822C}"/>
              </a:ext>
            </a:extLst>
          </p:cNvPr>
          <p:cNvSpPr>
            <a:spLocks noChangeArrowheads="1"/>
          </p:cNvSpPr>
          <p:nvPr/>
        </p:nvSpPr>
        <p:spPr bwMode="auto">
          <a:xfrm>
            <a:off x="-77151" y="2882378"/>
            <a:ext cx="1241391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réponse se trouve dans la différence entre la ligne 1 et la ligne 3. Vous avez trouvé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Pour Python, la méthode de tri dépend du type des éléments que la séquence contient. On lui a demandé de trier une liste de nombres (type int) et Python trie du plus </a:t>
            </a:r>
          </a:p>
          <a:p>
            <a:pPr lvl="0" eaLnBrk="0" fontAlgn="base" hangingPunct="0">
              <a:spcBef>
                <a:spcPct val="0"/>
              </a:spcBef>
              <a:spcAft>
                <a:spcPct val="0"/>
              </a:spcAft>
            </a:pPr>
            <a:r>
              <a:rPr lang="fr-FR" altLang="fr-FR" sz="1400" dirty="0"/>
              <a:t>petit au plus grand. Sans surprise.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À la ligne 3 cependant, on lui demande de trier la même liste, sauf que nos nombres sont devenus des chaînes de caractères (type str). Python choisit donc de trier la </a:t>
            </a:r>
          </a:p>
          <a:p>
            <a:pPr lvl="0" eaLnBrk="0" fontAlgn="base" hangingPunct="0">
              <a:spcBef>
                <a:spcPct val="0"/>
              </a:spcBef>
              <a:spcAft>
                <a:spcPct val="0"/>
              </a:spcAft>
            </a:pPr>
            <a:r>
              <a:rPr lang="fr-FR" altLang="fr-FR" sz="1400" dirty="0"/>
              <a:t>liste par ordre alphabétique.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sz="1400" dirty="0"/>
              <a:t>Et si on a une liste contenant plusieurs types ?</a:t>
            </a:r>
          </a:p>
          <a:p>
            <a:pPr lvl="0" eaLnBrk="0" fontAlgn="base" hangingPunct="0">
              <a:spcBef>
                <a:spcPct val="0"/>
              </a:spcBef>
              <a:spcAft>
                <a:spcPct val="0"/>
              </a:spcAft>
            </a:pPr>
            <a:r>
              <a:rPr lang="fr-FR" sz="1400" dirty="0"/>
              <a:t>Dans ce cas, Python va vous dire, à sa façon, qu'il ne sait pas quelle méthode de tri choisir.</a:t>
            </a:r>
            <a:endParaRPr lang="fr-FR" altLang="fr-FR" sz="1400" dirty="0"/>
          </a:p>
        </p:txBody>
      </p:sp>
      <p:sp>
        <p:nvSpPr>
          <p:cNvPr id="8" name="ZoneTexte 7">
            <a:extLst>
              <a:ext uri="{FF2B5EF4-FFF2-40B4-BE49-F238E27FC236}">
                <a16:creationId xmlns:a16="http://schemas.microsoft.com/office/drawing/2014/main" id="{2C0900C0-98BC-48D9-B2D7-B145D3957ADF}"/>
              </a:ext>
            </a:extLst>
          </p:cNvPr>
          <p:cNvSpPr txBox="1"/>
          <p:nvPr/>
        </p:nvSpPr>
        <p:spPr>
          <a:xfrm>
            <a:off x="0" y="5096649"/>
            <a:ext cx="11715747" cy="1015663"/>
          </a:xfrm>
          <a:prstGeom prst="rect">
            <a:avLst/>
          </a:prstGeom>
          <a:solidFill>
            <a:schemeClr val="tx1"/>
          </a:solidFill>
        </p:spPr>
        <p:txBody>
          <a:bodyPr wrap="square" rtlCol="0">
            <a:spAutoFit/>
          </a:bodyPr>
          <a:lstStyle/>
          <a:p>
            <a:r>
              <a:rPr lang="en-US" sz="1200" dirty="0">
                <a:solidFill>
                  <a:schemeClr val="bg1"/>
                </a:solidFill>
              </a:rPr>
              <a:t>&gt;&gt;&gt; sorted([1, "8", "-2", "15", 9])</a:t>
            </a:r>
          </a:p>
          <a:p>
            <a:r>
              <a:rPr lang="en-US" sz="1200" dirty="0">
                <a:solidFill>
                  <a:schemeClr val="bg1"/>
                </a:solidFill>
              </a:rPr>
              <a:t>Traceback (most recent call last):</a:t>
            </a:r>
          </a:p>
          <a:p>
            <a:r>
              <a:rPr lang="en-US" sz="1200" dirty="0">
                <a:solidFill>
                  <a:schemeClr val="bg1"/>
                </a:solidFill>
              </a:rPr>
              <a:t>  File "&lt;stdin&gt;", line 1, in &lt;module&gt;</a:t>
            </a:r>
          </a:p>
          <a:p>
            <a:r>
              <a:rPr lang="en-US" sz="1200" dirty="0" err="1">
                <a:solidFill>
                  <a:schemeClr val="bg1"/>
                </a:solidFill>
              </a:rPr>
              <a:t>TypeError</a:t>
            </a:r>
            <a:r>
              <a:rPr lang="en-US" sz="1200" dirty="0">
                <a:solidFill>
                  <a:schemeClr val="bg1"/>
                </a:solidFill>
              </a:rPr>
              <a:t>: unorderable types: str() &lt; int()</a:t>
            </a:r>
          </a:p>
          <a:p>
            <a:r>
              <a:rPr lang="en-US" sz="1200" dirty="0">
                <a:solidFill>
                  <a:schemeClr val="bg1"/>
                </a:solidFill>
              </a:rPr>
              <a:t>&gt;&gt;&gt;</a:t>
            </a:r>
            <a:endParaRPr lang="fr-FR" sz="1200" dirty="0">
              <a:solidFill>
                <a:schemeClr val="bg1"/>
              </a:solidFill>
            </a:endParaRPr>
          </a:p>
        </p:txBody>
      </p:sp>
      <p:sp>
        <p:nvSpPr>
          <p:cNvPr id="9" name="Rectangle 3">
            <a:extLst>
              <a:ext uri="{FF2B5EF4-FFF2-40B4-BE49-F238E27FC236}">
                <a16:creationId xmlns:a16="http://schemas.microsoft.com/office/drawing/2014/main" id="{69234861-C9E9-4F1F-AE37-4CBCA26C9C06}"/>
              </a:ext>
            </a:extLst>
          </p:cNvPr>
          <p:cNvSpPr>
            <a:spLocks noChangeArrowheads="1"/>
          </p:cNvSpPr>
          <p:nvPr/>
        </p:nvSpPr>
        <p:spPr bwMode="auto">
          <a:xfrm>
            <a:off x="-14514" y="6180630"/>
            <a:ext cx="121453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Notre liste contient des nombres (type int) et des chaînes de caractères (type str). Le message d'erreur n'est peut-être pas très explicite tant qu'on ne connaît pas la </a:t>
            </a:r>
          </a:p>
          <a:p>
            <a:pPr lvl="0" eaLnBrk="0" fontAlgn="base" hangingPunct="0">
              <a:spcBef>
                <a:spcPct val="0"/>
              </a:spcBef>
              <a:spcAft>
                <a:spcPct val="0"/>
              </a:spcAft>
            </a:pPr>
            <a:r>
              <a:rPr lang="fr-FR" altLang="fr-FR" sz="1400" dirty="0"/>
              <a:t>façon dont Python trie une séquence, nous verrons ça un peu plus loin dans le </a:t>
            </a:r>
            <a:r>
              <a:rPr lang="fr-FR" altLang="fr-FR" sz="1400" dirty="0" err="1"/>
              <a:t>chapitre.En</a:t>
            </a:r>
            <a:r>
              <a:rPr lang="fr-FR" altLang="fr-FR" sz="1400" dirty="0"/>
              <a:t> attendant, intéressons-nous à des types plus particuliers !</a:t>
            </a:r>
          </a:p>
        </p:txBody>
      </p:sp>
    </p:spTree>
    <p:extLst>
      <p:ext uri="{BB962C8B-B14F-4D97-AF65-F5344CB8AC3E}">
        <p14:creationId xmlns:p14="http://schemas.microsoft.com/office/powerpoint/2010/main" val="214101427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avec des clés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675315"/>
            <a:ext cx="12305933"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deux moyens que nous venons de voir sont pratiques, mais limités. Si nous voulons trier une liste contenant des données de types différents, selon des critères un </a:t>
            </a:r>
          </a:p>
          <a:p>
            <a:pPr lvl="0" eaLnBrk="0" fontAlgn="base" hangingPunct="0">
              <a:spcBef>
                <a:spcPct val="0"/>
              </a:spcBef>
              <a:spcAft>
                <a:spcPct val="0"/>
              </a:spcAft>
            </a:pPr>
            <a:r>
              <a:rPr lang="fr-FR" altLang="fr-FR" sz="1400" dirty="0"/>
              <a:t>peu plus particuliers, on va avoir quelques problèmes.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Considérez cet exemple : on veut conserver, dans une liste simple, les étudiants, leur âge et leur note moyenne (entre 0 et 20). On va commencer par créer une liste </a:t>
            </a:r>
          </a:p>
          <a:p>
            <a:pPr lvl="0" eaLnBrk="0" fontAlgn="base" hangingPunct="0">
              <a:spcBef>
                <a:spcPct val="0"/>
              </a:spcBef>
              <a:spcAft>
                <a:spcPct val="0"/>
              </a:spcAft>
            </a:pPr>
            <a:r>
              <a:rPr lang="fr-FR" altLang="fr-FR" sz="1400" dirty="0"/>
              <a:t>assez simple, contenant des tuples. Pour chaque tuple, on indiquera le nom de l'étudiant, son âge et sa moyenne. Voyons le code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99786" y="1823281"/>
            <a:ext cx="11715747" cy="1384995"/>
          </a:xfrm>
          <a:prstGeom prst="rect">
            <a:avLst/>
          </a:prstGeom>
          <a:solidFill>
            <a:schemeClr val="tx1"/>
          </a:solidFill>
        </p:spPr>
        <p:txBody>
          <a:bodyPr wrap="square" rtlCol="0">
            <a:spAutoFit/>
          </a:bodyPr>
          <a:lstStyle/>
          <a:p>
            <a:r>
              <a:rPr lang="fr-FR" sz="1200" dirty="0">
                <a:solidFill>
                  <a:schemeClr val="bg1"/>
                </a:solidFill>
              </a:rPr>
              <a:t>etudiants = [</a:t>
            </a:r>
          </a:p>
          <a:p>
            <a:r>
              <a:rPr lang="fr-FR" sz="1200" dirty="0">
                <a:solidFill>
                  <a:schemeClr val="bg1"/>
                </a:solidFill>
              </a:rPr>
              <a:t>    ("Clément", 14, 16),</a:t>
            </a:r>
          </a:p>
          <a:p>
            <a:r>
              <a:rPr lang="fr-FR" sz="1200" dirty="0">
                <a:solidFill>
                  <a:schemeClr val="bg1"/>
                </a:solidFill>
              </a:rPr>
              <a:t>    ("Charles", 12, 15),</a:t>
            </a:r>
          </a:p>
          <a:p>
            <a:r>
              <a:rPr lang="fr-FR" sz="1200" dirty="0">
                <a:solidFill>
                  <a:schemeClr val="bg1"/>
                </a:solidFill>
              </a:rPr>
              <a:t>    ("Oriane", 14, 18),</a:t>
            </a:r>
          </a:p>
          <a:p>
            <a:r>
              <a:rPr lang="fr-FR" sz="1200" dirty="0">
                <a:solidFill>
                  <a:schemeClr val="bg1"/>
                </a:solidFill>
              </a:rPr>
              <a:t>    ("Thomas", 11, 12),</a:t>
            </a:r>
          </a:p>
          <a:p>
            <a:r>
              <a:rPr lang="fr-FR" sz="1200" dirty="0">
                <a:solidFill>
                  <a:schemeClr val="bg1"/>
                </a:solidFill>
              </a:rPr>
              <a:t>    ("Damien", 12, 15),</a:t>
            </a:r>
          </a:p>
          <a:p>
            <a:r>
              <a:rPr lang="fr-FR" sz="1200" dirty="0">
                <a:solidFill>
                  <a:schemeClr val="bg1"/>
                </a:solidFill>
              </a:rPr>
              <a:t>]</a:t>
            </a:r>
          </a:p>
        </p:txBody>
      </p:sp>
      <p:sp>
        <p:nvSpPr>
          <p:cNvPr id="10" name="Rectangle 3">
            <a:extLst>
              <a:ext uri="{FF2B5EF4-FFF2-40B4-BE49-F238E27FC236}">
                <a16:creationId xmlns:a16="http://schemas.microsoft.com/office/drawing/2014/main" id="{CD33EBB8-917B-42DD-A12B-D8F606B98D23}"/>
              </a:ext>
            </a:extLst>
          </p:cNvPr>
          <p:cNvSpPr>
            <a:spLocks noChangeArrowheads="1"/>
          </p:cNvSpPr>
          <p:nvPr/>
        </p:nvSpPr>
        <p:spPr bwMode="auto">
          <a:xfrm>
            <a:off x="0" y="3265242"/>
            <a:ext cx="84661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Souvenez-vous : première colonne, prénom, deuxième colonne, âge et troisième colonne, moyenne entre 0 et 20.</a:t>
            </a:r>
          </a:p>
          <a:p>
            <a:pPr lvl="0" eaLnBrk="0" fontAlgn="base" hangingPunct="0">
              <a:spcBef>
                <a:spcPct val="0"/>
              </a:spcBef>
              <a:spcAft>
                <a:spcPct val="0"/>
              </a:spcAft>
            </a:pPr>
            <a:r>
              <a:rPr lang="fr-FR" altLang="fr-FR" sz="1400" dirty="0"/>
              <a:t>Maintenant, si vous essayez de trier cette liste sans préciser de méthode :</a:t>
            </a:r>
          </a:p>
        </p:txBody>
      </p:sp>
      <p:sp>
        <p:nvSpPr>
          <p:cNvPr id="11" name="ZoneTexte 10">
            <a:extLst>
              <a:ext uri="{FF2B5EF4-FFF2-40B4-BE49-F238E27FC236}">
                <a16:creationId xmlns:a16="http://schemas.microsoft.com/office/drawing/2014/main" id="{2CC7CC63-14E1-4CE0-B7CD-656DFF1CEC7C}"/>
              </a:ext>
            </a:extLst>
          </p:cNvPr>
          <p:cNvSpPr txBox="1"/>
          <p:nvPr/>
        </p:nvSpPr>
        <p:spPr>
          <a:xfrm>
            <a:off x="99785" y="3757260"/>
            <a:ext cx="11715747" cy="1569660"/>
          </a:xfrm>
          <a:prstGeom prst="rect">
            <a:avLst/>
          </a:prstGeom>
          <a:solidFill>
            <a:schemeClr val="tx1"/>
          </a:solidFill>
        </p:spPr>
        <p:txBody>
          <a:bodyPr wrap="square" rtlCol="0">
            <a:spAutoFit/>
          </a:bodyPr>
          <a:lstStyle/>
          <a:p>
            <a:r>
              <a:rPr lang="fr-FR" sz="1200" dirty="0">
                <a:solidFill>
                  <a:schemeClr val="bg1"/>
                </a:solidFill>
              </a:rPr>
              <a:t>sorted(etudiants)</a:t>
            </a:r>
          </a:p>
          <a:p>
            <a:r>
              <a:rPr lang="fr-FR" sz="1200" dirty="0">
                <a:solidFill>
                  <a:schemeClr val="bg1"/>
                </a:solidFill>
              </a:rPr>
              <a:t>[</a:t>
            </a:r>
          </a:p>
          <a:p>
            <a:r>
              <a:rPr lang="fr-FR" sz="1200" dirty="0">
                <a:solidFill>
                  <a:schemeClr val="bg1"/>
                </a:solidFill>
              </a:rPr>
              <a:t>    ('Charles', 12, 15),</a:t>
            </a:r>
          </a:p>
          <a:p>
            <a:r>
              <a:rPr lang="fr-FR" sz="1200" dirty="0">
                <a:solidFill>
                  <a:schemeClr val="bg1"/>
                </a:solidFill>
              </a:rPr>
              <a:t>    ('Clément', 14, 16),</a:t>
            </a:r>
          </a:p>
          <a:p>
            <a:r>
              <a:rPr lang="fr-FR" sz="1200" dirty="0">
                <a:solidFill>
                  <a:schemeClr val="bg1"/>
                </a:solidFill>
              </a:rPr>
              <a:t>    ('Damien', 12, 15),</a:t>
            </a:r>
          </a:p>
          <a:p>
            <a:r>
              <a:rPr lang="fr-FR" sz="1200" dirty="0">
                <a:solidFill>
                  <a:schemeClr val="bg1"/>
                </a:solidFill>
              </a:rPr>
              <a:t>    ('Oriane', 14, 18),</a:t>
            </a:r>
          </a:p>
          <a:p>
            <a:r>
              <a:rPr lang="fr-FR" sz="1200" dirty="0">
                <a:solidFill>
                  <a:schemeClr val="bg1"/>
                </a:solidFill>
              </a:rPr>
              <a:t>    ('Thomas', 11, 12)</a:t>
            </a:r>
          </a:p>
          <a:p>
            <a:r>
              <a:rPr lang="fr-FR" sz="1200" dirty="0">
                <a:solidFill>
                  <a:schemeClr val="bg1"/>
                </a:solidFill>
              </a:rPr>
              <a:t>]</a:t>
            </a:r>
          </a:p>
        </p:txBody>
      </p:sp>
      <p:sp>
        <p:nvSpPr>
          <p:cNvPr id="12" name="Rectangle 3">
            <a:extLst>
              <a:ext uri="{FF2B5EF4-FFF2-40B4-BE49-F238E27FC236}">
                <a16:creationId xmlns:a16="http://schemas.microsoft.com/office/drawing/2014/main" id="{497B9543-4D32-4D1A-BA20-D3651325CFD7}"/>
              </a:ext>
            </a:extLst>
          </p:cNvPr>
          <p:cNvSpPr>
            <a:spLocks noChangeArrowheads="1"/>
          </p:cNvSpPr>
          <p:nvPr/>
        </p:nvSpPr>
        <p:spPr bwMode="auto">
          <a:xfrm>
            <a:off x="-14514" y="5257299"/>
            <a:ext cx="12217575"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 plus important pour nous, c'est que le tri semble s'effectuer sur la première colonne : sur les prénoms. L'ordre retourné est celui des étudiants par ordre </a:t>
            </a:r>
          </a:p>
          <a:p>
            <a:pPr lvl="0" eaLnBrk="0" fontAlgn="base" hangingPunct="0">
              <a:spcBef>
                <a:spcPct val="0"/>
              </a:spcBef>
              <a:spcAft>
                <a:spcPct val="0"/>
              </a:spcAft>
            </a:pPr>
            <a:r>
              <a:rPr lang="fr-FR" altLang="fr-FR" sz="1400" dirty="0"/>
              <a:t>alphabétique.</a:t>
            </a:r>
          </a:p>
          <a:p>
            <a:pPr lvl="0" eaLnBrk="0" fontAlgn="base" hangingPunct="0">
              <a:spcBef>
                <a:spcPct val="0"/>
              </a:spcBef>
              <a:spcAft>
                <a:spcPct val="0"/>
              </a:spcAft>
            </a:pPr>
            <a:r>
              <a:rPr lang="fr-FR" altLang="fr-FR" sz="1400" dirty="0"/>
              <a:t>Maintenant, supposons que nous voulions trier par note.</a:t>
            </a:r>
          </a:p>
          <a:p>
            <a:pPr lvl="0" eaLnBrk="0" fontAlgn="base" hangingPunct="0">
              <a:spcBef>
                <a:spcPct val="0"/>
              </a:spcBef>
              <a:spcAft>
                <a:spcPct val="0"/>
              </a:spcAft>
            </a:pPr>
            <a:r>
              <a:rPr lang="fr-FR" altLang="fr-FR" sz="1400" dirty="0"/>
              <a:t>Il suffit de changer les colonnes de notre liste, non ?</a:t>
            </a:r>
          </a:p>
          <a:p>
            <a:pPr lvl="0" eaLnBrk="0" fontAlgn="base" hangingPunct="0">
              <a:spcBef>
                <a:spcPct val="0"/>
              </a:spcBef>
              <a:spcAft>
                <a:spcPct val="0"/>
              </a:spcAft>
            </a:pPr>
            <a:r>
              <a:rPr lang="fr-FR" altLang="fr-FR" sz="1400" dirty="0"/>
              <a:t>Oui, c'est une solution et il s'agit probablement de la solution à laquelle on pense le plus vite : changer les colonnes de notre liste, pour mettre les notes au début de </a:t>
            </a:r>
          </a:p>
          <a:p>
            <a:pPr lvl="0" eaLnBrk="0" fontAlgn="base" hangingPunct="0">
              <a:spcBef>
                <a:spcPct val="0"/>
              </a:spcBef>
              <a:spcAft>
                <a:spcPct val="0"/>
              </a:spcAft>
            </a:pPr>
            <a:r>
              <a:rPr lang="fr-FR" altLang="fr-FR" sz="1400" dirty="0"/>
              <a:t>notre tuple, et après trier la liste.</a:t>
            </a:r>
          </a:p>
          <a:p>
            <a:pPr lvl="0" eaLnBrk="0" fontAlgn="base" hangingPunct="0">
              <a:spcBef>
                <a:spcPct val="0"/>
              </a:spcBef>
              <a:spcAft>
                <a:spcPct val="0"/>
              </a:spcAft>
            </a:pPr>
            <a:r>
              <a:rPr lang="fr-FR" altLang="fr-FR" sz="1400" dirty="0"/>
              <a:t>Mais il y a plus simple !</a:t>
            </a:r>
          </a:p>
        </p:txBody>
      </p:sp>
    </p:spTree>
    <p:extLst>
      <p:ext uri="{BB962C8B-B14F-4D97-AF65-F5344CB8AC3E}">
        <p14:creationId xmlns:p14="http://schemas.microsoft.com/office/powerpoint/2010/main" val="259252352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76750"/>
            <a:ext cx="12192000" cy="971550"/>
          </a:xfrm>
        </p:spPr>
        <p:txBody>
          <a:bodyPr>
            <a:noAutofit/>
          </a:bodyPr>
          <a:lstStyle/>
          <a:p>
            <a:pPr lvl="0" algn="ctr" fontAlgn="base">
              <a:spcAft>
                <a:spcPct val="0"/>
              </a:spcAft>
            </a:pPr>
            <a:r>
              <a:rPr lang="fr-FR" altLang="fr-FR" sz="6000" b="1" dirty="0">
                <a:solidFill>
                  <a:schemeClr val="accent5">
                    <a:lumMod val="75000"/>
                  </a:schemeClr>
                </a:solidFill>
              </a:rPr>
              <a:t>L’argument key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770564"/>
            <a:ext cx="11273151"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méthode </a:t>
            </a:r>
            <a:r>
              <a:rPr lang="fr-FR" altLang="fr-FR" sz="1400" dirty="0" err="1"/>
              <a:t>list.sort</a:t>
            </a:r>
            <a:r>
              <a:rPr lang="fr-FR" altLang="fr-FR" sz="1400" dirty="0"/>
              <a:t> ou la fonction sorted ont tous deux un paramètre optionnel, appelé key.</a:t>
            </a:r>
          </a:p>
          <a:p>
            <a:pPr lvl="0" eaLnBrk="0" fontAlgn="base" hangingPunct="0">
              <a:spcBef>
                <a:spcPct val="0"/>
              </a:spcBef>
              <a:spcAft>
                <a:spcPct val="0"/>
              </a:spcAft>
            </a:pPr>
            <a:r>
              <a:rPr lang="fr-FR" altLang="fr-FR" sz="1400" dirty="0"/>
              <a:t>Cet argument attend... une fonction. Attendez ! Je m'explique.</a:t>
            </a:r>
          </a:p>
          <a:p>
            <a:pPr lvl="0" eaLnBrk="0" fontAlgn="base" hangingPunct="0">
              <a:spcBef>
                <a:spcPct val="0"/>
              </a:spcBef>
              <a:spcAft>
                <a:spcPct val="0"/>
              </a:spcAft>
            </a:pPr>
            <a:r>
              <a:rPr lang="fr-FR" altLang="fr-FR" sz="1400" dirty="0"/>
              <a:t>La fonction à passer en paramètre prend un élément de la liste et retourne ce sur quoi doit s'effectuer le tri.</a:t>
            </a:r>
          </a:p>
          <a:p>
            <a:pPr lvl="0" eaLnBrk="0" fontAlgn="base" hangingPunct="0">
              <a:spcBef>
                <a:spcPct val="0"/>
              </a:spcBef>
              <a:spcAft>
                <a:spcPct val="0"/>
              </a:spcAft>
            </a:pPr>
            <a:r>
              <a:rPr lang="fr-FR" altLang="fr-FR" sz="1400" dirty="0"/>
              <a:t>Donc la première chose est de créer une fonction ?</a:t>
            </a:r>
          </a:p>
          <a:p>
            <a:pPr lvl="0" eaLnBrk="0" fontAlgn="base" hangingPunct="0">
              <a:spcBef>
                <a:spcPct val="0"/>
              </a:spcBef>
              <a:spcAft>
                <a:spcPct val="0"/>
              </a:spcAft>
            </a:pPr>
            <a:r>
              <a:rPr lang="fr-FR" altLang="fr-FR" sz="1400" dirty="0"/>
              <a:t>Oui, mais de façon assez simple : nous allons utiliser nos fonctions lambdas. Vous vous en souvenez ? Je vous donne un petit exemple de code si besoin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99786" y="1918531"/>
            <a:ext cx="11715747" cy="1200329"/>
          </a:xfrm>
          <a:prstGeom prst="rect">
            <a:avLst/>
          </a:prstGeom>
          <a:solidFill>
            <a:schemeClr val="tx1"/>
          </a:solidFill>
        </p:spPr>
        <p:txBody>
          <a:bodyPr wrap="square" rtlCol="0">
            <a:spAutoFit/>
          </a:bodyPr>
          <a:lstStyle/>
          <a:p>
            <a:r>
              <a:rPr lang="fr-FR" sz="1200" dirty="0">
                <a:solidFill>
                  <a:schemeClr val="bg1"/>
                </a:solidFill>
              </a:rPr>
              <a:t>&gt;&gt;&gt; doubler = lambda x: x * 2</a:t>
            </a:r>
          </a:p>
          <a:p>
            <a:r>
              <a:rPr lang="fr-FR" sz="1200" dirty="0">
                <a:solidFill>
                  <a:schemeClr val="bg1"/>
                </a:solidFill>
              </a:rPr>
              <a:t>&gt;&gt;&gt; doubler</a:t>
            </a:r>
          </a:p>
          <a:p>
            <a:r>
              <a:rPr lang="fr-FR" sz="1200" dirty="0">
                <a:solidFill>
                  <a:schemeClr val="bg1"/>
                </a:solidFill>
              </a:rPr>
              <a:t>&lt;function &lt;lambda&gt; at 0x00000000029AD1E0&gt;</a:t>
            </a:r>
          </a:p>
          <a:p>
            <a:r>
              <a:rPr lang="fr-FR" sz="1200" dirty="0">
                <a:solidFill>
                  <a:schemeClr val="bg1"/>
                </a:solidFill>
              </a:rPr>
              <a:t>&gt;&gt;&gt; doubler(8)</a:t>
            </a:r>
          </a:p>
          <a:p>
            <a:r>
              <a:rPr lang="fr-FR" sz="1200" dirty="0">
                <a:solidFill>
                  <a:schemeClr val="bg1"/>
                </a:solidFill>
              </a:rPr>
              <a:t>16</a:t>
            </a:r>
          </a:p>
          <a:p>
            <a:r>
              <a:rPr lang="fr-FR" sz="1200" dirty="0">
                <a:solidFill>
                  <a:schemeClr val="bg1"/>
                </a:solidFill>
              </a:rPr>
              <a:t>&gt;&gt;&gt;</a:t>
            </a:r>
          </a:p>
        </p:txBody>
      </p:sp>
      <p:sp>
        <p:nvSpPr>
          <p:cNvPr id="10" name="Rectangle 3">
            <a:extLst>
              <a:ext uri="{FF2B5EF4-FFF2-40B4-BE49-F238E27FC236}">
                <a16:creationId xmlns:a16="http://schemas.microsoft.com/office/drawing/2014/main" id="{CD33EBB8-917B-42DD-A12B-D8F606B98D23}"/>
              </a:ext>
            </a:extLst>
          </p:cNvPr>
          <p:cNvSpPr>
            <a:spLocks noChangeArrowheads="1"/>
          </p:cNvSpPr>
          <p:nvPr/>
        </p:nvSpPr>
        <p:spPr bwMode="auto">
          <a:xfrm>
            <a:off x="-14514" y="3334303"/>
            <a:ext cx="12045733"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fonctions lambdas sont des fonctions particulières que l'on peut créer grâce au mot clé lambda.</a:t>
            </a:r>
          </a:p>
          <a:p>
            <a:pPr lvl="0" eaLnBrk="0" fontAlgn="base" hangingPunct="0">
              <a:spcBef>
                <a:spcPct val="0"/>
              </a:spcBef>
              <a:spcAft>
                <a:spcPct val="0"/>
              </a:spcAft>
            </a:pPr>
            <a:r>
              <a:rPr lang="fr-FR" altLang="fr-FR" sz="1400" dirty="0"/>
              <a:t>Sa syntaxe est la suivante :</a:t>
            </a:r>
          </a:p>
          <a:p>
            <a:pPr marL="342900" lvl="0" indent="-342900" eaLnBrk="0" fontAlgn="base" hangingPunct="0">
              <a:spcBef>
                <a:spcPct val="0"/>
              </a:spcBef>
              <a:spcAft>
                <a:spcPct val="0"/>
              </a:spcAft>
              <a:buFont typeface="+mj-lt"/>
              <a:buAutoNum type="arabicPeriod"/>
            </a:pPr>
            <a:r>
              <a:rPr lang="fr-FR" altLang="fr-FR" sz="1400" dirty="0"/>
              <a:t>    D'abord, après le mot clé lambda, les arguments de la fonction à créer, séparés par une virgule si il y en a plusieurs ;</a:t>
            </a:r>
          </a:p>
          <a:p>
            <a:pPr marL="342900" lvl="0" indent="-342900" eaLnBrk="0" fontAlgn="base" hangingPunct="0">
              <a:spcBef>
                <a:spcPct val="0"/>
              </a:spcBef>
              <a:spcAft>
                <a:spcPct val="0"/>
              </a:spcAft>
              <a:buFont typeface="+mj-lt"/>
              <a:buAutoNum type="arabicPeriod"/>
            </a:pPr>
            <a:r>
              <a:rPr lang="fr-FR" altLang="fr-FR" sz="1400" dirty="0"/>
              <a:t>    Ensuite, les deux points (:) ;</a:t>
            </a:r>
          </a:p>
          <a:p>
            <a:pPr marL="342900" lvl="0" indent="-342900" eaLnBrk="0" fontAlgn="base" hangingPunct="0">
              <a:spcBef>
                <a:spcPct val="0"/>
              </a:spcBef>
              <a:spcAft>
                <a:spcPct val="0"/>
              </a:spcAft>
              <a:buFont typeface="+mj-lt"/>
              <a:buAutoNum type="arabicPeriod"/>
            </a:pPr>
            <a:r>
              <a:rPr lang="fr-FR" altLang="fr-FR" sz="1400" dirty="0"/>
              <a:t>    Et ensuite le retour de la fonction. Ici, on retourne le paramètre fois 2, tout simplement.</a:t>
            </a:r>
          </a:p>
          <a:p>
            <a:pPr lvl="0" eaLnBrk="0" fontAlgn="base" hangingPunct="0">
              <a:spcBef>
                <a:spcPct val="0"/>
              </a:spcBef>
              <a:spcAft>
                <a:spcPct val="0"/>
              </a:spcAft>
            </a:pPr>
            <a:r>
              <a:rPr lang="fr-FR" altLang="fr-FR" sz="1400" dirty="0"/>
              <a:t>Pourquoi ce rappel sur les lambdas ?</a:t>
            </a:r>
          </a:p>
          <a:p>
            <a:pPr lvl="0" eaLnBrk="0" fontAlgn="base" hangingPunct="0">
              <a:spcBef>
                <a:spcPct val="0"/>
              </a:spcBef>
              <a:spcAft>
                <a:spcPct val="0"/>
              </a:spcAft>
            </a:pPr>
            <a:r>
              <a:rPr lang="fr-FR" altLang="fr-FR" sz="1400" dirty="0"/>
              <a:t>Parce que, pour trier, nous allons nous en servir. Pour préciser la méthode de tri, il nous faut une fonction qui prenne en paramètre un élément de la liste à trier et </a:t>
            </a:r>
          </a:p>
          <a:p>
            <a:pPr lvl="0" eaLnBrk="0" fontAlgn="base" hangingPunct="0">
              <a:spcBef>
                <a:spcPct val="0"/>
              </a:spcBef>
              <a:spcAft>
                <a:spcPct val="0"/>
              </a:spcAft>
            </a:pPr>
            <a:r>
              <a:rPr lang="fr-FR" altLang="fr-FR" sz="1400" dirty="0"/>
              <a:t>retourne l'élément qui doit être utilisé pour trier.</a:t>
            </a:r>
          </a:p>
          <a:p>
            <a:pPr marL="285750" lvl="0" indent="-285750" eaLnBrk="0" fontAlgn="base" hangingPunct="0">
              <a:spcBef>
                <a:spcPct val="0"/>
              </a:spcBef>
              <a:spcAft>
                <a:spcPct val="0"/>
              </a:spcAft>
              <a:buFont typeface="Arial" panose="020B0604020202020204" pitchFamily="34" charset="0"/>
              <a:buChar char="•"/>
            </a:pPr>
            <a:r>
              <a:rPr lang="fr-FR" altLang="fr-FR" sz="1400" dirty="0"/>
              <a:t>L'élément de notre liste etudiants, c'est un tuple contenant le prénom, l'âge et la moyenne de l'étudiant ;</a:t>
            </a:r>
          </a:p>
          <a:p>
            <a:pPr marL="285750" lvl="0" indent="-285750" eaLnBrk="0" fontAlgn="base" hangingPunct="0">
              <a:spcBef>
                <a:spcPct val="0"/>
              </a:spcBef>
              <a:spcAft>
                <a:spcPct val="0"/>
              </a:spcAft>
              <a:buFont typeface="Arial" panose="020B0604020202020204" pitchFamily="34" charset="0"/>
              <a:buChar char="•"/>
            </a:pPr>
            <a:r>
              <a:rPr lang="fr-FR" altLang="fr-FR" sz="1400" dirty="0"/>
              <a:t>On veut trier le tableau des étudiants en fonction des notes (la troisième colonne du tuple).</a:t>
            </a:r>
          </a:p>
          <a:p>
            <a:pPr lvl="0" eaLnBrk="0" fontAlgn="base" hangingPunct="0">
              <a:spcBef>
                <a:spcPct val="0"/>
              </a:spcBef>
              <a:spcAft>
                <a:spcPct val="0"/>
              </a:spcAft>
            </a:pPr>
            <a:r>
              <a:rPr lang="fr-FR" altLang="fr-FR" sz="1400" dirty="0"/>
              <a:t>Est-ce que ces informations vous aident pour créer notre fonction lambda ?</a:t>
            </a:r>
          </a:p>
          <a:p>
            <a:pPr lvl="0" eaLnBrk="0" fontAlgn="base" hangingPunct="0">
              <a:spcBef>
                <a:spcPct val="0"/>
              </a:spcBef>
              <a:spcAft>
                <a:spcPct val="0"/>
              </a:spcAft>
            </a:pPr>
            <a:r>
              <a:rPr lang="fr-FR" altLang="fr-FR" sz="1400" dirty="0"/>
              <a:t>La voici :</a:t>
            </a:r>
          </a:p>
        </p:txBody>
      </p:sp>
      <p:sp>
        <p:nvSpPr>
          <p:cNvPr id="11" name="ZoneTexte 10">
            <a:extLst>
              <a:ext uri="{FF2B5EF4-FFF2-40B4-BE49-F238E27FC236}">
                <a16:creationId xmlns:a16="http://schemas.microsoft.com/office/drawing/2014/main" id="{2CC7CC63-14E1-4CE0-B7CD-656DFF1CEC7C}"/>
              </a:ext>
            </a:extLst>
          </p:cNvPr>
          <p:cNvSpPr txBox="1"/>
          <p:nvPr/>
        </p:nvSpPr>
        <p:spPr>
          <a:xfrm>
            <a:off x="99785" y="6097398"/>
            <a:ext cx="11715747" cy="276999"/>
          </a:xfrm>
          <a:prstGeom prst="rect">
            <a:avLst/>
          </a:prstGeom>
          <a:solidFill>
            <a:schemeClr val="tx1"/>
          </a:solidFill>
        </p:spPr>
        <p:txBody>
          <a:bodyPr wrap="square" rtlCol="0">
            <a:spAutoFit/>
          </a:bodyPr>
          <a:lstStyle/>
          <a:p>
            <a:r>
              <a:rPr lang="fr-FR" sz="1200" dirty="0">
                <a:solidFill>
                  <a:schemeClr val="bg1"/>
                </a:solidFill>
              </a:rPr>
              <a:t>lambda colonnes: colonnes[2]</a:t>
            </a:r>
          </a:p>
        </p:txBody>
      </p:sp>
    </p:spTree>
    <p:extLst>
      <p:ext uri="{BB962C8B-B14F-4D97-AF65-F5344CB8AC3E}">
        <p14:creationId xmlns:p14="http://schemas.microsoft.com/office/powerpoint/2010/main" val="233461832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9125"/>
            <a:ext cx="12192000" cy="971550"/>
          </a:xfrm>
        </p:spPr>
        <p:txBody>
          <a:bodyPr>
            <a:noAutofit/>
          </a:bodyPr>
          <a:lstStyle/>
          <a:p>
            <a:pPr lvl="0" algn="ctr" fontAlgn="base">
              <a:spcAft>
                <a:spcPct val="0"/>
              </a:spcAft>
            </a:pPr>
            <a:r>
              <a:rPr lang="fr-FR" altLang="fr-FR" sz="6000" b="1" dirty="0">
                <a:solidFill>
                  <a:schemeClr val="accent5">
                    <a:lumMod val="75000"/>
                  </a:schemeClr>
                </a:solidFill>
              </a:rPr>
              <a:t>L’argument key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986007"/>
            <a:ext cx="1231503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colonnes contiendra un élément de la liste des étudiants (c'est-à-dire un tuple). Si on retourne colonnes[2], cela signifie qu'on veut récupérer la moyenne de l'étudiant </a:t>
            </a:r>
          </a:p>
          <a:p>
            <a:pPr lvl="0" eaLnBrk="0" fontAlgn="base" hangingPunct="0">
              <a:spcBef>
                <a:spcPct val="0"/>
              </a:spcBef>
              <a:spcAft>
                <a:spcPct val="0"/>
              </a:spcAft>
            </a:pPr>
            <a:r>
              <a:rPr lang="fr-FR" altLang="fr-FR" sz="1400" dirty="0"/>
              <a:t>(troisième colonne). Souvenez-vous, pour un tuple, la première colonne est toujours 0.</a:t>
            </a:r>
          </a:p>
          <a:p>
            <a:pPr lvl="0" eaLnBrk="0" fontAlgn="base" hangingPunct="0">
              <a:spcBef>
                <a:spcPct val="0"/>
              </a:spcBef>
              <a:spcAft>
                <a:spcPct val="0"/>
              </a:spcAft>
            </a:pPr>
            <a:r>
              <a:rPr lang="fr-FR" altLang="fr-FR" sz="1400" dirty="0"/>
              <a:t>Essayons à présent de trier notre liste d'étudiants en fonction de leur moyenne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99786" y="1918531"/>
            <a:ext cx="11715747" cy="1569660"/>
          </a:xfrm>
          <a:prstGeom prst="rect">
            <a:avLst/>
          </a:prstGeom>
          <a:solidFill>
            <a:schemeClr val="tx1"/>
          </a:solidFill>
        </p:spPr>
        <p:txBody>
          <a:bodyPr wrap="square" rtlCol="0">
            <a:spAutoFit/>
          </a:bodyPr>
          <a:lstStyle/>
          <a:p>
            <a:r>
              <a:rPr lang="fr-FR" sz="1200" dirty="0">
                <a:solidFill>
                  <a:schemeClr val="bg1"/>
                </a:solidFill>
              </a:rPr>
              <a:t>&gt;&gt;&gt; sorted(etudiants, key=lambda colonnes: colonnes[2])</a:t>
            </a:r>
          </a:p>
          <a:p>
            <a:r>
              <a:rPr lang="fr-FR" sz="1200" dirty="0">
                <a:solidFill>
                  <a:schemeClr val="bg1"/>
                </a:solidFill>
              </a:rPr>
              <a:t>[</a:t>
            </a:r>
          </a:p>
          <a:p>
            <a:r>
              <a:rPr lang="fr-FR" sz="1200" dirty="0">
                <a:solidFill>
                  <a:schemeClr val="bg1"/>
                </a:solidFill>
              </a:rPr>
              <a:t>    ('Thomas', 11, 12), </a:t>
            </a:r>
          </a:p>
          <a:p>
            <a:r>
              <a:rPr lang="fr-FR" sz="1200" dirty="0">
                <a:solidFill>
                  <a:schemeClr val="bg1"/>
                </a:solidFill>
              </a:rPr>
              <a:t>    ('Charles', 12, 15), </a:t>
            </a:r>
          </a:p>
          <a:p>
            <a:r>
              <a:rPr lang="fr-FR" sz="1200" dirty="0">
                <a:solidFill>
                  <a:schemeClr val="bg1"/>
                </a:solidFill>
              </a:rPr>
              <a:t>    ('Damien', 12, 15), </a:t>
            </a:r>
          </a:p>
          <a:p>
            <a:r>
              <a:rPr lang="fr-FR" sz="1200" dirty="0">
                <a:solidFill>
                  <a:schemeClr val="bg1"/>
                </a:solidFill>
              </a:rPr>
              <a:t>    ('Clément', 14, 16),</a:t>
            </a:r>
          </a:p>
          <a:p>
            <a:r>
              <a:rPr lang="fr-FR" sz="1200" dirty="0">
                <a:solidFill>
                  <a:schemeClr val="bg1"/>
                </a:solidFill>
              </a:rPr>
              <a:t>    ('Oriane', 14, 18)</a:t>
            </a:r>
          </a:p>
          <a:p>
            <a:r>
              <a:rPr lang="fr-FR" sz="1200" dirty="0">
                <a:solidFill>
                  <a:schemeClr val="bg1"/>
                </a:solidFill>
              </a:rPr>
              <a:t>]</a:t>
            </a:r>
          </a:p>
        </p:txBody>
      </p:sp>
      <p:sp>
        <p:nvSpPr>
          <p:cNvPr id="10" name="Rectangle 3">
            <a:extLst>
              <a:ext uri="{FF2B5EF4-FFF2-40B4-BE49-F238E27FC236}">
                <a16:creationId xmlns:a16="http://schemas.microsoft.com/office/drawing/2014/main" id="{CD33EBB8-917B-42DD-A12B-D8F606B98D23}"/>
              </a:ext>
            </a:extLst>
          </p:cNvPr>
          <p:cNvSpPr>
            <a:spLocks noChangeArrowheads="1"/>
          </p:cNvSpPr>
          <p:nvPr/>
        </p:nvSpPr>
        <p:spPr bwMode="auto">
          <a:xfrm>
            <a:off x="-14514" y="3768115"/>
            <a:ext cx="1211184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Si le code ne vous paraît pas clair, prenez le temps de relire les explications. Il faut un peu de temps pour s'adapter aux fonctions lambdas, mais vous verrez qu'elles </a:t>
            </a:r>
          </a:p>
          <a:p>
            <a:pPr lvl="0" eaLnBrk="0" fontAlgn="base" hangingPunct="0">
              <a:spcBef>
                <a:spcPct val="0"/>
              </a:spcBef>
              <a:spcAft>
                <a:spcPct val="0"/>
              </a:spcAft>
            </a:pPr>
            <a:r>
              <a:rPr lang="fr-FR" altLang="fr-FR" sz="1400" dirty="0"/>
              <a:t>sont parfois très utiles.</a:t>
            </a:r>
          </a:p>
        </p:txBody>
      </p:sp>
    </p:spTree>
    <p:extLst>
      <p:ext uri="{BB962C8B-B14F-4D97-AF65-F5344CB8AC3E}">
        <p14:creationId xmlns:p14="http://schemas.microsoft.com/office/powerpoint/2010/main" val="43314465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38650"/>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770564"/>
            <a:ext cx="12132809"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Jusqu'ici, nous avons trié des listes contenant des nombres ou chaînes de caractères. Ce sont des objets, bien entendu, mais maintenant je voudrais vous montrer </a:t>
            </a:r>
          </a:p>
          <a:p>
            <a:pPr lvl="0" eaLnBrk="0" fontAlgn="base" hangingPunct="0">
              <a:spcBef>
                <a:spcPct val="0"/>
              </a:spcBef>
              <a:spcAft>
                <a:spcPct val="0"/>
              </a:spcAft>
            </a:pPr>
            <a:r>
              <a:rPr lang="fr-FR" altLang="fr-FR" sz="1400" dirty="0"/>
              <a:t>comment trier des objets issus de classes que nous avons créées.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Je vais reprendre le même exemple de notre tableau d'étudiants. Simplement, au lieu de conserver des tuples, nous allons conserver des objets. Plus intuitif et plus </a:t>
            </a:r>
          </a:p>
          <a:p>
            <a:pPr lvl="0" eaLnBrk="0" fontAlgn="base" hangingPunct="0">
              <a:spcBef>
                <a:spcPct val="0"/>
              </a:spcBef>
              <a:spcAft>
                <a:spcPct val="0"/>
              </a:spcAft>
            </a:pPr>
            <a:r>
              <a:rPr lang="fr-FR" altLang="fr-FR" sz="1400" dirty="0"/>
              <a:t>lisible, je trouve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73705" y="1940115"/>
            <a:ext cx="11715747" cy="4154984"/>
          </a:xfrm>
          <a:prstGeom prst="rect">
            <a:avLst/>
          </a:prstGeom>
          <a:solidFill>
            <a:schemeClr val="tx1"/>
          </a:solidFill>
        </p:spPr>
        <p:txBody>
          <a:bodyPr wrap="square" rtlCol="0">
            <a:spAutoFit/>
          </a:bodyPr>
          <a:lstStyle/>
          <a:p>
            <a:r>
              <a:rPr lang="fr-FR" sz="1200" dirty="0">
                <a:solidFill>
                  <a:schemeClr val="bg1"/>
                </a:solidFill>
              </a:rPr>
              <a:t>class Etudiant:</a:t>
            </a:r>
          </a:p>
          <a:p>
            <a:endParaRPr lang="fr-FR" sz="1200" dirty="0">
              <a:solidFill>
                <a:schemeClr val="bg1"/>
              </a:solidFill>
            </a:endParaRPr>
          </a:p>
          <a:p>
            <a:r>
              <a:rPr lang="fr-FR" sz="1200" dirty="0">
                <a:solidFill>
                  <a:schemeClr val="bg1"/>
                </a:solidFill>
              </a:rPr>
              <a:t>    """Classe représentant un étudiant.</a:t>
            </a:r>
          </a:p>
          <a:p>
            <a:endParaRPr lang="fr-FR" sz="1200" dirty="0">
              <a:solidFill>
                <a:schemeClr val="bg1"/>
              </a:solidFill>
            </a:endParaRPr>
          </a:p>
          <a:p>
            <a:r>
              <a:rPr lang="fr-FR" sz="1200" dirty="0">
                <a:solidFill>
                  <a:schemeClr val="bg1"/>
                </a:solidFill>
              </a:rPr>
              <a:t>    On représente un étudiant par son prénom (attribut prenom), son âge</a:t>
            </a:r>
          </a:p>
          <a:p>
            <a:r>
              <a:rPr lang="fr-FR" sz="1200" dirty="0">
                <a:solidFill>
                  <a:schemeClr val="bg1"/>
                </a:solidFill>
              </a:rPr>
              <a:t>    (attribut </a:t>
            </a:r>
            <a:r>
              <a:rPr lang="fr-FR" sz="1200" dirty="0" err="1">
                <a:solidFill>
                  <a:schemeClr val="bg1"/>
                </a:solidFill>
              </a:rPr>
              <a:t>age</a:t>
            </a:r>
            <a:r>
              <a:rPr lang="fr-FR" sz="1200" dirty="0">
                <a:solidFill>
                  <a:schemeClr val="bg1"/>
                </a:solidFill>
              </a:rPr>
              <a:t>) et sa note moyenne (attribut moyenne, entre 0 et 20).</a:t>
            </a:r>
          </a:p>
          <a:p>
            <a:endParaRPr lang="fr-FR" sz="1200" dirty="0">
              <a:solidFill>
                <a:schemeClr val="bg1"/>
              </a:solidFill>
            </a:endParaRPr>
          </a:p>
          <a:p>
            <a:r>
              <a:rPr lang="fr-FR" sz="1200" dirty="0">
                <a:solidFill>
                  <a:schemeClr val="bg1"/>
                </a:solidFill>
              </a:rPr>
              <a:t>    Paramètres du constructeur :</a:t>
            </a:r>
          </a:p>
          <a:p>
            <a:r>
              <a:rPr lang="fr-FR" sz="1200" dirty="0">
                <a:solidFill>
                  <a:schemeClr val="bg1"/>
                </a:solidFill>
              </a:rPr>
              <a:t>        prenom -- le prénom de l'étudiant</a:t>
            </a:r>
          </a:p>
          <a:p>
            <a:r>
              <a:rPr lang="fr-FR" sz="1200" dirty="0">
                <a:solidFill>
                  <a:schemeClr val="bg1"/>
                </a:solidFill>
              </a:rPr>
              <a:t>        </a:t>
            </a:r>
            <a:r>
              <a:rPr lang="fr-FR" sz="1200" dirty="0" err="1">
                <a:solidFill>
                  <a:schemeClr val="bg1"/>
                </a:solidFill>
              </a:rPr>
              <a:t>age</a:t>
            </a:r>
            <a:r>
              <a:rPr lang="fr-FR" sz="1200" dirty="0">
                <a:solidFill>
                  <a:schemeClr val="bg1"/>
                </a:solidFill>
              </a:rPr>
              <a:t> -- l'âge de l'étudiant</a:t>
            </a:r>
          </a:p>
          <a:p>
            <a:r>
              <a:rPr lang="fr-FR" sz="1200" dirty="0">
                <a:solidFill>
                  <a:schemeClr val="bg1"/>
                </a:solidFill>
              </a:rPr>
              <a:t>        moyenne -- la moyenne de l'étudiant</a:t>
            </a:r>
          </a:p>
          <a:p>
            <a:endParaRPr lang="fr-FR" sz="1200" dirty="0">
              <a:solidFill>
                <a:schemeClr val="bg1"/>
              </a:solidFill>
            </a:endParaRPr>
          </a:p>
          <a:p>
            <a:r>
              <a:rPr lang="fr-FR" sz="1200" dirty="0">
                <a:solidFill>
                  <a:schemeClr val="bg1"/>
                </a:solidFill>
              </a:rPr>
              <a:t>    """</a:t>
            </a:r>
          </a:p>
          <a:p>
            <a:endParaRPr lang="fr-FR" sz="1200" dirty="0">
              <a:solidFill>
                <a:schemeClr val="bg1"/>
              </a:solidFill>
            </a:endParaRPr>
          </a:p>
          <a:p>
            <a:r>
              <a:rPr lang="fr-FR" sz="1200" dirty="0">
                <a:solidFill>
                  <a:schemeClr val="bg1"/>
                </a:solidFill>
              </a:rPr>
              <a:t>    def __init__(self, prenom, </a:t>
            </a:r>
            <a:r>
              <a:rPr lang="fr-FR" sz="1200" dirty="0" err="1">
                <a:solidFill>
                  <a:schemeClr val="bg1"/>
                </a:solidFill>
              </a:rPr>
              <a:t>age</a:t>
            </a:r>
            <a:r>
              <a:rPr lang="fr-FR" sz="1200" dirty="0">
                <a:solidFill>
                  <a:schemeClr val="bg1"/>
                </a:solidFill>
              </a:rPr>
              <a:t>, moyenne):</a:t>
            </a:r>
          </a:p>
          <a:p>
            <a:r>
              <a:rPr lang="fr-FR" sz="1200" dirty="0">
                <a:solidFill>
                  <a:schemeClr val="bg1"/>
                </a:solidFill>
              </a:rPr>
              <a:t>        self.prenom = prenom</a:t>
            </a:r>
          </a:p>
          <a:p>
            <a:r>
              <a:rPr lang="fr-FR" sz="1200" dirty="0">
                <a:solidFill>
                  <a:schemeClr val="bg1"/>
                </a:solidFill>
              </a:rPr>
              <a:t>        self.age = </a:t>
            </a:r>
            <a:r>
              <a:rPr lang="fr-FR" sz="1200" dirty="0" err="1">
                <a:solidFill>
                  <a:schemeClr val="bg1"/>
                </a:solidFill>
              </a:rPr>
              <a:t>age</a:t>
            </a:r>
            <a:endParaRPr lang="fr-FR" sz="1200" dirty="0">
              <a:solidFill>
                <a:schemeClr val="bg1"/>
              </a:solidFill>
            </a:endParaRPr>
          </a:p>
          <a:p>
            <a:r>
              <a:rPr lang="fr-FR" sz="1200" dirty="0">
                <a:solidFill>
                  <a:schemeClr val="bg1"/>
                </a:solidFill>
              </a:rPr>
              <a:t>        </a:t>
            </a:r>
            <a:r>
              <a:rPr lang="fr-FR" sz="1200" dirty="0" err="1">
                <a:solidFill>
                  <a:schemeClr val="bg1"/>
                </a:solidFill>
              </a:rPr>
              <a:t>self.moyenne</a:t>
            </a:r>
            <a:r>
              <a:rPr lang="fr-FR" sz="1200" dirty="0">
                <a:solidFill>
                  <a:schemeClr val="bg1"/>
                </a:solidFill>
              </a:rPr>
              <a:t> = moyenne</a:t>
            </a:r>
          </a:p>
          <a:p>
            <a:endParaRPr lang="fr-FR" sz="1200" dirty="0">
              <a:solidFill>
                <a:schemeClr val="bg1"/>
              </a:solidFill>
            </a:endParaRPr>
          </a:p>
          <a:p>
            <a:r>
              <a:rPr lang="fr-FR" sz="1200" dirty="0">
                <a:solidFill>
                  <a:schemeClr val="bg1"/>
                </a:solidFill>
              </a:rPr>
              <a:t>    def __repr__(self):</a:t>
            </a:r>
          </a:p>
          <a:p>
            <a:r>
              <a:rPr lang="fr-FR" sz="1200" dirty="0">
                <a:solidFill>
                  <a:schemeClr val="bg1"/>
                </a:solidFill>
              </a:rPr>
              <a:t>        return "&lt;Étudiant {} (âge={}, moyenne={})&gt;".format(</a:t>
            </a:r>
          </a:p>
          <a:p>
            <a:r>
              <a:rPr lang="fr-FR" sz="1200" dirty="0">
                <a:solidFill>
                  <a:schemeClr val="bg1"/>
                </a:solidFill>
              </a:rPr>
              <a:t>                self.prenom, self.age, </a:t>
            </a:r>
            <a:r>
              <a:rPr lang="fr-FR" sz="1200" dirty="0" err="1">
                <a:solidFill>
                  <a:schemeClr val="bg1"/>
                </a:solidFill>
              </a:rPr>
              <a:t>self.moyenne</a:t>
            </a:r>
            <a:r>
              <a:rPr lang="fr-FR" sz="1200" dirty="0">
                <a:solidFill>
                  <a:schemeClr val="bg1"/>
                </a:solidFill>
              </a:rPr>
              <a:t>)</a:t>
            </a:r>
          </a:p>
        </p:txBody>
      </p:sp>
    </p:spTree>
    <p:extLst>
      <p:ext uri="{BB962C8B-B14F-4D97-AF65-F5344CB8AC3E}">
        <p14:creationId xmlns:p14="http://schemas.microsoft.com/office/powerpoint/2010/main" val="33343058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76750"/>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7" y="817661"/>
            <a:ext cx="263219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Maintenant, recréons notre liste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3230" y="1125438"/>
            <a:ext cx="11715747" cy="1384995"/>
          </a:xfrm>
          <a:prstGeom prst="rect">
            <a:avLst/>
          </a:prstGeom>
          <a:solidFill>
            <a:schemeClr val="tx1"/>
          </a:solidFill>
        </p:spPr>
        <p:txBody>
          <a:bodyPr wrap="square" rtlCol="0">
            <a:spAutoFit/>
          </a:bodyPr>
          <a:lstStyle/>
          <a:p>
            <a:r>
              <a:rPr lang="fr-FR" sz="1200" dirty="0">
                <a:solidFill>
                  <a:schemeClr val="bg1"/>
                </a:solidFill>
              </a:rPr>
              <a:t>etudiants = [</a:t>
            </a:r>
          </a:p>
          <a:p>
            <a:r>
              <a:rPr lang="fr-FR" sz="1200" dirty="0">
                <a:solidFill>
                  <a:schemeClr val="bg1"/>
                </a:solidFill>
              </a:rPr>
              <a:t>    Etudiant("Clément", 14, 16),</a:t>
            </a:r>
          </a:p>
          <a:p>
            <a:r>
              <a:rPr lang="fr-FR" sz="1200" dirty="0">
                <a:solidFill>
                  <a:schemeClr val="bg1"/>
                </a:solidFill>
              </a:rPr>
              <a:t>    Etudiant("Charles", 12, 15),</a:t>
            </a:r>
          </a:p>
          <a:p>
            <a:r>
              <a:rPr lang="fr-FR" sz="1200" dirty="0">
                <a:solidFill>
                  <a:schemeClr val="bg1"/>
                </a:solidFill>
              </a:rPr>
              <a:t>    Etudiant("Oriane", 14, 18),</a:t>
            </a:r>
          </a:p>
          <a:p>
            <a:r>
              <a:rPr lang="fr-FR" sz="1200" dirty="0">
                <a:solidFill>
                  <a:schemeClr val="bg1"/>
                </a:solidFill>
              </a:rPr>
              <a:t>    Etudiant("Thomas", 11, 12),</a:t>
            </a:r>
          </a:p>
          <a:p>
            <a:r>
              <a:rPr lang="fr-FR" sz="1200" dirty="0">
                <a:solidFill>
                  <a:schemeClr val="bg1"/>
                </a:solidFill>
              </a:rPr>
              <a:t>    Etudiant("Damien", 12, 15),</a:t>
            </a:r>
          </a:p>
          <a:p>
            <a:r>
              <a:rPr lang="fr-FR" sz="1200" dirty="0">
                <a:solidFill>
                  <a:schemeClr val="bg1"/>
                </a:solidFill>
              </a:rPr>
              <a:t>]</a:t>
            </a:r>
          </a:p>
        </p:txBody>
      </p:sp>
      <p:sp>
        <p:nvSpPr>
          <p:cNvPr id="7" name="Rectangle 3">
            <a:extLst>
              <a:ext uri="{FF2B5EF4-FFF2-40B4-BE49-F238E27FC236}">
                <a16:creationId xmlns:a16="http://schemas.microsoft.com/office/drawing/2014/main" id="{605C7F69-C455-47A3-8946-5C59DB223BEF}"/>
              </a:ext>
            </a:extLst>
          </p:cNvPr>
          <p:cNvSpPr>
            <a:spLocks noChangeArrowheads="1"/>
          </p:cNvSpPr>
          <p:nvPr/>
        </p:nvSpPr>
        <p:spPr bwMode="auto">
          <a:xfrm>
            <a:off x="-8" y="2523230"/>
            <a:ext cx="811998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Si vous essayez de trier notre liste telle quelle, vous allez avoir une erreur qui devrait vous sembler familière :</a:t>
            </a:r>
            <a:endParaRPr lang="fr-FR" altLang="fr-FR" sz="1400" dirty="0"/>
          </a:p>
        </p:txBody>
      </p:sp>
      <p:sp>
        <p:nvSpPr>
          <p:cNvPr id="8" name="ZoneTexte 7">
            <a:extLst>
              <a:ext uri="{FF2B5EF4-FFF2-40B4-BE49-F238E27FC236}">
                <a16:creationId xmlns:a16="http://schemas.microsoft.com/office/drawing/2014/main" id="{DA92A2CE-097E-414F-B103-9900728D9B09}"/>
              </a:ext>
            </a:extLst>
          </p:cNvPr>
          <p:cNvSpPr txBox="1"/>
          <p:nvPr/>
        </p:nvSpPr>
        <p:spPr>
          <a:xfrm>
            <a:off x="83229" y="2801493"/>
            <a:ext cx="11715747" cy="2308324"/>
          </a:xfrm>
          <a:prstGeom prst="rect">
            <a:avLst/>
          </a:prstGeom>
          <a:solidFill>
            <a:schemeClr val="tx1"/>
          </a:solidFill>
        </p:spPr>
        <p:txBody>
          <a:bodyPr wrap="square" rtlCol="0">
            <a:spAutoFit/>
          </a:bodyPr>
          <a:lstStyle/>
          <a:p>
            <a:r>
              <a:rPr lang="fr-FR" sz="1200" dirty="0">
                <a:solidFill>
                  <a:schemeClr val="bg1"/>
                </a:solidFill>
              </a:rPr>
              <a:t>etudiants</a:t>
            </a:r>
          </a:p>
          <a:p>
            <a:r>
              <a:rPr lang="fr-FR" sz="1200" dirty="0">
                <a:solidFill>
                  <a:schemeClr val="bg1"/>
                </a:solidFill>
              </a:rPr>
              <a:t>[</a:t>
            </a:r>
          </a:p>
          <a:p>
            <a:r>
              <a:rPr lang="fr-FR" sz="1200" dirty="0">
                <a:solidFill>
                  <a:schemeClr val="bg1"/>
                </a:solidFill>
              </a:rPr>
              <a:t>    &lt;Étudiant Clément (âge=14, moyenne=16)&gt;,</a:t>
            </a:r>
          </a:p>
          <a:p>
            <a:r>
              <a:rPr lang="fr-FR" sz="1200" dirty="0">
                <a:solidFill>
                  <a:schemeClr val="bg1"/>
                </a:solidFill>
              </a:rPr>
              <a:t>    &lt;Étudiant Charles (âge=12, moyenne=15)&gt;,</a:t>
            </a:r>
          </a:p>
          <a:p>
            <a:r>
              <a:rPr lang="fr-FR" sz="1200" dirty="0">
                <a:solidFill>
                  <a:schemeClr val="bg1"/>
                </a:solidFill>
              </a:rPr>
              <a:t>    &lt;Étudiant Oriane (âge=14, moyenne=18)&gt;,</a:t>
            </a:r>
          </a:p>
          <a:p>
            <a:r>
              <a:rPr lang="fr-FR" sz="1200" dirty="0">
                <a:solidFill>
                  <a:schemeClr val="bg1"/>
                </a:solidFill>
              </a:rPr>
              <a:t>    &lt;Étudiant Thomas (âge=11, moyenne=12)&gt;,</a:t>
            </a:r>
          </a:p>
          <a:p>
            <a:r>
              <a:rPr lang="fr-FR" sz="1200" dirty="0">
                <a:solidFill>
                  <a:schemeClr val="bg1"/>
                </a:solidFill>
              </a:rPr>
              <a:t>    &lt;Étudiant Damien (âge=12, moyenne=15)&gt;</a:t>
            </a:r>
          </a:p>
          <a:p>
            <a:r>
              <a:rPr lang="fr-FR" sz="1200" dirty="0">
                <a:solidFill>
                  <a:schemeClr val="bg1"/>
                </a:solidFill>
              </a:rPr>
              <a:t>]</a:t>
            </a:r>
          </a:p>
          <a:p>
            <a:r>
              <a:rPr lang="fr-FR" sz="1200" dirty="0">
                <a:solidFill>
                  <a:schemeClr val="bg1"/>
                </a:solidFill>
              </a:rPr>
              <a:t>sorted(etudiants)</a:t>
            </a:r>
          </a:p>
          <a:p>
            <a:r>
              <a:rPr lang="fr-FR" sz="1200" dirty="0">
                <a:solidFill>
                  <a:schemeClr val="bg1"/>
                </a:solidFill>
              </a:rPr>
              <a:t>Traceback (most recent call last):</a:t>
            </a:r>
          </a:p>
          <a:p>
            <a:r>
              <a:rPr lang="fr-FR" sz="1200" dirty="0">
                <a:solidFill>
                  <a:schemeClr val="bg1"/>
                </a:solidFill>
              </a:rPr>
              <a:t>  File "&lt;stdin&gt;", line 1, in &lt;module&gt;</a:t>
            </a:r>
          </a:p>
          <a:p>
            <a:r>
              <a:rPr lang="fr-FR" sz="1200" dirty="0">
                <a:solidFill>
                  <a:schemeClr val="bg1"/>
                </a:solidFill>
              </a:rPr>
              <a:t>TypeError: </a:t>
            </a:r>
            <a:r>
              <a:rPr lang="fr-FR" sz="1200" dirty="0" err="1">
                <a:solidFill>
                  <a:schemeClr val="bg1"/>
                </a:solidFill>
              </a:rPr>
              <a:t>unorderable</a:t>
            </a:r>
            <a:r>
              <a:rPr lang="fr-FR" sz="1200" dirty="0">
                <a:solidFill>
                  <a:schemeClr val="bg1"/>
                </a:solidFill>
              </a:rPr>
              <a:t> types: Etudiant() &lt; Etudiant()</a:t>
            </a:r>
          </a:p>
        </p:txBody>
      </p:sp>
      <p:sp>
        <p:nvSpPr>
          <p:cNvPr id="9" name="Rectangle 3">
            <a:extLst>
              <a:ext uri="{FF2B5EF4-FFF2-40B4-BE49-F238E27FC236}">
                <a16:creationId xmlns:a16="http://schemas.microsoft.com/office/drawing/2014/main" id="{7816FAD6-E895-4849-81CB-93E2AFB79838}"/>
              </a:ext>
            </a:extLst>
          </p:cNvPr>
          <p:cNvSpPr>
            <a:spLocks noChangeArrowheads="1"/>
          </p:cNvSpPr>
          <p:nvPr/>
        </p:nvSpPr>
        <p:spPr bwMode="auto">
          <a:xfrm>
            <a:off x="83229" y="5152380"/>
            <a:ext cx="1221796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Python ne sait pas comment trier nos étudiants. Il y a deux façons de le lui expliquer :</a:t>
            </a:r>
          </a:p>
          <a:p>
            <a:pPr lvl="0" eaLnBrk="0" fontAlgn="base" hangingPunct="0">
              <a:spcBef>
                <a:spcPct val="0"/>
              </a:spcBef>
              <a:spcAft>
                <a:spcPct val="0"/>
              </a:spcAft>
            </a:pPr>
            <a:endParaRPr lang="fr-FR" sz="1400" dirty="0"/>
          </a:p>
          <a:p>
            <a:pPr marL="342900" lvl="0" indent="-342900" eaLnBrk="0" fontAlgn="base" hangingPunct="0">
              <a:spcBef>
                <a:spcPct val="0"/>
              </a:spcBef>
              <a:spcAft>
                <a:spcPct val="0"/>
              </a:spcAft>
              <a:buFont typeface="+mj-lt"/>
              <a:buAutoNum type="arabicPeriod"/>
            </a:pPr>
            <a:r>
              <a:rPr lang="fr-FR" sz="1400" dirty="0"/>
              <a:t> L'une est de définir la méthode spéciale __</a:t>
            </a:r>
            <a:r>
              <a:rPr lang="fr-FR" sz="1400" dirty="0" err="1"/>
              <a:t>lt</a:t>
            </a:r>
            <a:r>
              <a:rPr lang="fr-FR" sz="1400" dirty="0"/>
              <a:t>__ de notre classe. C'est en effet cette méthode (utilisée pour la comparaison) qui est utilisée par Python pour trier </a:t>
            </a:r>
          </a:p>
          <a:p>
            <a:pPr lvl="0" eaLnBrk="0" fontAlgn="base" hangingPunct="0">
              <a:spcBef>
                <a:spcPct val="0"/>
              </a:spcBef>
              <a:spcAft>
                <a:spcPct val="0"/>
              </a:spcAft>
            </a:pPr>
            <a:r>
              <a:rPr lang="fr-FR" sz="1400" dirty="0"/>
              <a:t>une liste, en comparant chacun de ses éléments. La méthode __</a:t>
            </a:r>
            <a:r>
              <a:rPr lang="fr-FR" sz="1400" dirty="0" err="1"/>
              <a:t>lt</a:t>
            </a:r>
            <a:r>
              <a:rPr lang="fr-FR" sz="1400" dirty="0"/>
              <a:t>__ (</a:t>
            </a:r>
            <a:r>
              <a:rPr lang="fr-FR" sz="1400" dirty="0" err="1"/>
              <a:t>lower</a:t>
            </a:r>
            <a:r>
              <a:rPr lang="fr-FR" sz="1400" dirty="0"/>
              <a:t> </a:t>
            </a:r>
            <a:r>
              <a:rPr lang="fr-FR" sz="1400" dirty="0" err="1"/>
              <a:t>than</a:t>
            </a:r>
            <a:r>
              <a:rPr lang="fr-FR" sz="1400" dirty="0"/>
              <a:t>) correspond à l'opérateur &lt; ;</a:t>
            </a:r>
          </a:p>
          <a:p>
            <a:pPr lvl="0" eaLnBrk="0" fontAlgn="base" hangingPunct="0">
              <a:spcBef>
                <a:spcPct val="0"/>
              </a:spcBef>
              <a:spcAft>
                <a:spcPct val="0"/>
              </a:spcAft>
            </a:pPr>
            <a:endParaRPr lang="fr-FR" sz="1400" dirty="0"/>
          </a:p>
          <a:p>
            <a:pPr marL="342900" lvl="0" indent="-342900" eaLnBrk="0" fontAlgn="base" hangingPunct="0">
              <a:spcBef>
                <a:spcPct val="0"/>
              </a:spcBef>
              <a:spcAft>
                <a:spcPct val="0"/>
              </a:spcAft>
              <a:buFont typeface="+mj-lt"/>
              <a:buAutoNum type="arabicPeriod" startAt="2"/>
            </a:pPr>
            <a:r>
              <a:rPr lang="fr-FR" sz="1400" dirty="0"/>
              <a:t> On peut aussi utiliser l'argument key, comme nous l'avons fait précédemment.</a:t>
            </a:r>
            <a:endParaRPr lang="fr-FR" altLang="fr-FR" sz="1400" dirty="0"/>
          </a:p>
        </p:txBody>
      </p:sp>
    </p:spTree>
    <p:extLst>
      <p:ext uri="{BB962C8B-B14F-4D97-AF65-F5344CB8AC3E}">
        <p14:creationId xmlns:p14="http://schemas.microsoft.com/office/powerpoint/2010/main" val="396439063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2756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3" y="1328388"/>
            <a:ext cx="1205041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Ici notre seconde possibilité est plus pertinente. Redéfinir la méthode __</a:t>
            </a:r>
            <a:r>
              <a:rPr lang="fr-FR" altLang="fr-FR" sz="1400" dirty="0" err="1"/>
              <a:t>lt</a:t>
            </a:r>
            <a:r>
              <a:rPr lang="fr-FR" altLang="fr-FR" sz="1400" dirty="0"/>
              <a:t>__ est une bonne idée si notre objet est un nombre (par exemple une durée ou bien une </a:t>
            </a:r>
          </a:p>
          <a:p>
            <a:pPr lvl="0" eaLnBrk="0" fontAlgn="base" hangingPunct="0">
              <a:spcBef>
                <a:spcPct val="0"/>
              </a:spcBef>
              <a:spcAft>
                <a:spcPct val="0"/>
              </a:spcAft>
            </a:pPr>
            <a:r>
              <a:rPr lang="fr-FR" altLang="fr-FR" sz="1400" dirty="0"/>
              <a:t>heure). Dans ce cas précis, il est préférable d'utiliser l'argument key de la fonction sorted (ou de la méthode </a:t>
            </a:r>
            <a:r>
              <a:rPr lang="fr-FR" altLang="fr-FR" sz="1400" dirty="0" err="1"/>
              <a:t>list.sort</a:t>
            </a:r>
            <a:r>
              <a:rPr lang="fr-FR" altLang="fr-FR" sz="1400" dirty="0"/>
              <a:t>).</a:t>
            </a:r>
          </a:p>
          <a:p>
            <a:pPr lvl="0" eaLnBrk="0" fontAlgn="base" hangingPunct="0">
              <a:spcBef>
                <a:spcPct val="0"/>
              </a:spcBef>
              <a:spcAft>
                <a:spcPct val="0"/>
              </a:spcAft>
            </a:pPr>
            <a:r>
              <a:rPr lang="fr-FR" altLang="fr-FR" sz="1400" dirty="0"/>
              <a:t>Saurez-vous trier cette liste d'étudiants en fonction de leur moyenne ?</a:t>
            </a:r>
          </a:p>
          <a:p>
            <a:pPr lvl="0" eaLnBrk="0" fontAlgn="base" hangingPunct="0">
              <a:spcBef>
                <a:spcPct val="0"/>
              </a:spcBef>
              <a:spcAft>
                <a:spcPct val="0"/>
              </a:spcAft>
            </a:pPr>
            <a:r>
              <a:rPr lang="fr-FR" altLang="fr-FR" sz="1400" dirty="0"/>
              <a:t>Voici le code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3228" y="2295321"/>
            <a:ext cx="11715747" cy="1754326"/>
          </a:xfrm>
          <a:prstGeom prst="rect">
            <a:avLst/>
          </a:prstGeom>
          <a:solidFill>
            <a:schemeClr val="tx1"/>
          </a:solidFill>
        </p:spPr>
        <p:txBody>
          <a:bodyPr wrap="square" rtlCol="0">
            <a:spAutoFit/>
          </a:bodyPr>
          <a:lstStyle/>
          <a:p>
            <a:r>
              <a:rPr lang="fr-FR" sz="1200" dirty="0">
                <a:solidFill>
                  <a:schemeClr val="bg1"/>
                </a:solidFill>
              </a:rPr>
              <a:t>&gt;&gt;&gt; sorted(etudiants, key=lambda </a:t>
            </a:r>
            <a:r>
              <a:rPr lang="fr-FR" sz="1200" dirty="0" err="1">
                <a:solidFill>
                  <a:schemeClr val="bg1"/>
                </a:solidFill>
              </a:rPr>
              <a:t>etudiant</a:t>
            </a:r>
            <a:r>
              <a:rPr lang="fr-FR" sz="1200" dirty="0">
                <a:solidFill>
                  <a:schemeClr val="bg1"/>
                </a:solidFill>
              </a:rPr>
              <a:t>: </a:t>
            </a:r>
            <a:r>
              <a:rPr lang="fr-FR" sz="1200" dirty="0" err="1">
                <a:solidFill>
                  <a:schemeClr val="bg1"/>
                </a:solidFill>
              </a:rPr>
              <a:t>etudiant.moyenne</a:t>
            </a:r>
            <a:r>
              <a:rPr lang="fr-FR" sz="1200" dirty="0">
                <a:solidFill>
                  <a:schemeClr val="bg1"/>
                </a:solidFill>
              </a:rPr>
              <a:t>)</a:t>
            </a:r>
          </a:p>
          <a:p>
            <a:r>
              <a:rPr lang="fr-FR" sz="1200" dirty="0">
                <a:solidFill>
                  <a:schemeClr val="bg1"/>
                </a:solidFill>
              </a:rPr>
              <a:t>[</a:t>
            </a:r>
          </a:p>
          <a:p>
            <a:r>
              <a:rPr lang="fr-FR" sz="1200" dirty="0">
                <a:solidFill>
                  <a:schemeClr val="bg1"/>
                </a:solidFill>
              </a:rPr>
              <a:t>    &lt;Étudiant Thomas (âge=11, moyenne=12)&gt;,</a:t>
            </a:r>
          </a:p>
          <a:p>
            <a:r>
              <a:rPr lang="fr-FR" sz="1200" dirty="0">
                <a:solidFill>
                  <a:schemeClr val="bg1"/>
                </a:solidFill>
              </a:rPr>
              <a:t>    &lt;Étudiant Charles (âge=12, moyenne=15)&gt;,</a:t>
            </a:r>
          </a:p>
          <a:p>
            <a:r>
              <a:rPr lang="fr-FR" sz="1200" dirty="0">
                <a:solidFill>
                  <a:schemeClr val="bg1"/>
                </a:solidFill>
              </a:rPr>
              <a:t>    &lt;Étudiant Damien (âge=12, moyenne=15)&gt;,</a:t>
            </a:r>
          </a:p>
          <a:p>
            <a:r>
              <a:rPr lang="fr-FR" sz="1200" dirty="0">
                <a:solidFill>
                  <a:schemeClr val="bg1"/>
                </a:solidFill>
              </a:rPr>
              <a:t>    &lt;Étudiant Clément (âge=14, moyenne=16)&gt;,</a:t>
            </a:r>
          </a:p>
          <a:p>
            <a:r>
              <a:rPr lang="fr-FR" sz="1200" dirty="0">
                <a:solidFill>
                  <a:schemeClr val="bg1"/>
                </a:solidFill>
              </a:rPr>
              <a:t>    &lt;Étudiant Oriane (âge=14, moyenne=18)&gt;</a:t>
            </a:r>
          </a:p>
          <a:p>
            <a:r>
              <a:rPr lang="fr-FR" sz="1200" dirty="0">
                <a:solidFill>
                  <a:schemeClr val="bg1"/>
                </a:solidFill>
              </a:rPr>
              <a:t>]</a:t>
            </a:r>
          </a:p>
          <a:p>
            <a:r>
              <a:rPr lang="fr-FR" sz="1200" dirty="0">
                <a:solidFill>
                  <a:schemeClr val="bg1"/>
                </a:solidFill>
              </a:rPr>
              <a:t>&gt;&gt;&gt;</a:t>
            </a:r>
          </a:p>
        </p:txBody>
      </p:sp>
      <p:sp>
        <p:nvSpPr>
          <p:cNvPr id="9" name="Rectangle 3">
            <a:extLst>
              <a:ext uri="{FF2B5EF4-FFF2-40B4-BE49-F238E27FC236}">
                <a16:creationId xmlns:a16="http://schemas.microsoft.com/office/drawing/2014/main" id="{7816FAD6-E895-4849-81CB-93E2AFB79838}"/>
              </a:ext>
            </a:extLst>
          </p:cNvPr>
          <p:cNvSpPr>
            <a:spLocks noChangeArrowheads="1"/>
          </p:cNvSpPr>
          <p:nvPr/>
        </p:nvSpPr>
        <p:spPr bwMode="auto">
          <a:xfrm>
            <a:off x="-12035" y="4337652"/>
            <a:ext cx="1110489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On obtient la même chose que dans notre exercice précédent, quand nous utilisions des tuples. Je trouve personnellement cette méthode plus lisible.</a:t>
            </a:r>
            <a:endParaRPr lang="fr-FR" altLang="fr-FR" sz="1400" dirty="0"/>
          </a:p>
        </p:txBody>
      </p:sp>
    </p:spTree>
    <p:extLst>
      <p:ext uri="{BB962C8B-B14F-4D97-AF65-F5344CB8AC3E}">
        <p14:creationId xmlns:p14="http://schemas.microsoft.com/office/powerpoint/2010/main" val="70943794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18043"/>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dans l'ordre inverse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655896"/>
            <a:ext cx="1175430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arrive souvent que l'on veuille trier dans l'ordre inverse. Par exemple, que l'on veuille trier nos étudiants par ordre inverse d'âge (du plus grand au plus petit).</a:t>
            </a:r>
          </a:p>
          <a:p>
            <a:pPr lvl="0" eaLnBrk="0" fontAlgn="base" hangingPunct="0">
              <a:spcBef>
                <a:spcPct val="0"/>
              </a:spcBef>
              <a:spcAft>
                <a:spcPct val="0"/>
              </a:spcAft>
            </a:pPr>
            <a:r>
              <a:rPr lang="fr-FR" altLang="fr-FR" sz="1400" dirty="0"/>
              <a:t>Une solution est de trier et ensuite d'inverser la liste, mais là encore, il existe plus rapide : l'argument reverse.</a:t>
            </a:r>
          </a:p>
          <a:p>
            <a:pPr lvl="0" eaLnBrk="0" fontAlgn="base" hangingPunct="0">
              <a:spcBef>
                <a:spcPct val="0"/>
              </a:spcBef>
              <a:spcAft>
                <a:spcPct val="0"/>
              </a:spcAft>
            </a:pPr>
            <a:r>
              <a:rPr lang="fr-FR" altLang="fr-FR" sz="1400" dirty="0"/>
              <a:t>C'est un argument booléen que l'on peut passer à la méthode de liste sort ou à la fonction sorted.</a:t>
            </a:r>
          </a:p>
          <a:p>
            <a:pPr lvl="0" eaLnBrk="0" fontAlgn="base" hangingPunct="0">
              <a:spcBef>
                <a:spcPct val="0"/>
              </a:spcBef>
              <a:spcAft>
                <a:spcPct val="0"/>
              </a:spcAft>
            </a:pPr>
            <a:r>
              <a:rPr lang="fr-FR" altLang="fr-FR" sz="1400" dirty="0"/>
              <a:t>Essayons par exemple de trier nos étudiants par ordre inverse d'âge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2620" y="2610003"/>
            <a:ext cx="11715747" cy="1569660"/>
          </a:xfrm>
          <a:prstGeom prst="rect">
            <a:avLst/>
          </a:prstGeom>
          <a:solidFill>
            <a:schemeClr val="tx1"/>
          </a:solidFill>
        </p:spPr>
        <p:txBody>
          <a:bodyPr wrap="square" rtlCol="0">
            <a:spAutoFit/>
          </a:bodyPr>
          <a:lstStyle/>
          <a:p>
            <a:r>
              <a:rPr lang="fr-FR" sz="1200" dirty="0">
                <a:solidFill>
                  <a:schemeClr val="bg1"/>
                </a:solidFill>
              </a:rPr>
              <a:t>&gt;&gt;&gt; sorted(etudiants, key=lambda </a:t>
            </a:r>
            <a:r>
              <a:rPr lang="fr-FR" sz="1200" dirty="0" err="1">
                <a:solidFill>
                  <a:schemeClr val="bg1"/>
                </a:solidFill>
              </a:rPr>
              <a:t>etudiant</a:t>
            </a:r>
            <a:r>
              <a:rPr lang="fr-FR" sz="1200" dirty="0">
                <a:solidFill>
                  <a:schemeClr val="bg1"/>
                </a:solidFill>
              </a:rPr>
              <a:t>: </a:t>
            </a:r>
            <a:r>
              <a:rPr lang="fr-FR" sz="1200" dirty="0" err="1">
                <a:solidFill>
                  <a:schemeClr val="bg1"/>
                </a:solidFill>
              </a:rPr>
              <a:t>etudiant.age</a:t>
            </a:r>
            <a:r>
              <a:rPr lang="fr-FR" sz="1200" dirty="0">
                <a:solidFill>
                  <a:schemeClr val="bg1"/>
                </a:solidFill>
              </a:rPr>
              <a:t>, reverse=True)</a:t>
            </a:r>
          </a:p>
          <a:p>
            <a:r>
              <a:rPr lang="fr-FR" sz="1200" dirty="0">
                <a:solidFill>
                  <a:schemeClr val="bg1"/>
                </a:solidFill>
              </a:rPr>
              <a:t>[</a:t>
            </a:r>
          </a:p>
          <a:p>
            <a:r>
              <a:rPr lang="fr-FR" sz="1200" dirty="0">
                <a:solidFill>
                  <a:schemeClr val="bg1"/>
                </a:solidFill>
              </a:rPr>
              <a:t>    &lt;Étudiant Clément (âge=14, moyenne=16)&gt;,</a:t>
            </a:r>
          </a:p>
          <a:p>
            <a:r>
              <a:rPr lang="fr-FR" sz="1200" dirty="0">
                <a:solidFill>
                  <a:schemeClr val="bg1"/>
                </a:solidFill>
              </a:rPr>
              <a:t>    &lt;Étudiant Oriane (âge=14, moyenne=18)&gt;,</a:t>
            </a:r>
          </a:p>
          <a:p>
            <a:r>
              <a:rPr lang="fr-FR" sz="1200" dirty="0">
                <a:solidFill>
                  <a:schemeClr val="bg1"/>
                </a:solidFill>
              </a:rPr>
              <a:t>    &lt;Étudiant Charles (âge=12, moyenne=15)&gt;,</a:t>
            </a:r>
          </a:p>
          <a:p>
            <a:r>
              <a:rPr lang="fr-FR" sz="1200" dirty="0">
                <a:solidFill>
                  <a:schemeClr val="bg1"/>
                </a:solidFill>
              </a:rPr>
              <a:t>    &lt;Étudiant Damien (âge=12, moyenne=15)&gt;,</a:t>
            </a:r>
          </a:p>
          <a:p>
            <a:r>
              <a:rPr lang="fr-FR" sz="1200" dirty="0">
                <a:solidFill>
                  <a:schemeClr val="bg1"/>
                </a:solidFill>
              </a:rPr>
              <a:t>    &lt;Étudiant Thomas (âge=11, moyenne=12)&gt;</a:t>
            </a:r>
          </a:p>
          <a:p>
            <a:r>
              <a:rPr lang="fr-FR" sz="1200" dirty="0">
                <a:solidFill>
                  <a:schemeClr val="bg1"/>
                </a:solidFill>
              </a:rPr>
              <a:t>]</a:t>
            </a:r>
          </a:p>
        </p:txBody>
      </p:sp>
      <p:sp>
        <p:nvSpPr>
          <p:cNvPr id="9" name="Rectangle 3">
            <a:extLst>
              <a:ext uri="{FF2B5EF4-FFF2-40B4-BE49-F238E27FC236}">
                <a16:creationId xmlns:a16="http://schemas.microsoft.com/office/drawing/2014/main" id="{7816FAD6-E895-4849-81CB-93E2AFB79838}"/>
              </a:ext>
            </a:extLst>
          </p:cNvPr>
          <p:cNvSpPr>
            <a:spLocks noChangeArrowheads="1"/>
          </p:cNvSpPr>
          <p:nvPr/>
        </p:nvSpPr>
        <p:spPr bwMode="auto">
          <a:xfrm>
            <a:off x="62620" y="4479038"/>
            <a:ext cx="226324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Plutôt simple, n'est-ce pas ? </a:t>
            </a:r>
            <a:endParaRPr lang="fr-FR" altLang="fr-FR" sz="1400" dirty="0"/>
          </a:p>
        </p:txBody>
      </p:sp>
    </p:spTree>
    <p:extLst>
      <p:ext uri="{BB962C8B-B14F-4D97-AF65-F5344CB8AC3E}">
        <p14:creationId xmlns:p14="http://schemas.microsoft.com/office/powerpoint/2010/main" val="2021491165"/>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18043"/>
            <a:ext cx="12192000" cy="971550"/>
          </a:xfrm>
        </p:spPr>
        <p:txBody>
          <a:bodyPr>
            <a:noAutofit/>
          </a:bodyPr>
          <a:lstStyle/>
          <a:p>
            <a:pPr lvl="0" algn="ctr" fontAlgn="base">
              <a:spcAft>
                <a:spcPct val="0"/>
              </a:spcAft>
            </a:pPr>
            <a:r>
              <a:rPr lang="fr-FR" altLang="fr-FR" sz="6000" b="1" dirty="0">
                <a:solidFill>
                  <a:schemeClr val="accent5">
                    <a:lumMod val="75000"/>
                  </a:schemeClr>
                </a:solidFill>
              </a:rPr>
              <a:t>Plus rapide et plus efficace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797209"/>
            <a:ext cx="12380184"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méthodes de tri que nous avons vues jusqu'ici sont très pratiques. Leur plus grand inconvénient est de reposer sur des fonctions </a:t>
            </a:r>
            <a:r>
              <a:rPr lang="fr-FR" altLang="fr-FR" sz="1400" b="1" dirty="0"/>
              <a:t>lambdas</a:t>
            </a:r>
            <a:r>
              <a:rPr lang="fr-FR" altLang="fr-FR" sz="1400" dirty="0"/>
              <a:t>. Il est vrai que définir une </a:t>
            </a:r>
          </a:p>
          <a:p>
            <a:pPr lvl="0" eaLnBrk="0" fontAlgn="base" hangingPunct="0">
              <a:spcBef>
                <a:spcPct val="0"/>
              </a:spcBef>
              <a:spcAft>
                <a:spcPct val="0"/>
              </a:spcAft>
            </a:pPr>
            <a:r>
              <a:rPr lang="fr-FR" altLang="fr-FR" sz="1400" b="1" dirty="0"/>
              <a:t>lambda</a:t>
            </a:r>
            <a:r>
              <a:rPr lang="fr-FR" altLang="fr-FR" sz="1400" dirty="0"/>
              <a:t> est rapide (et, une fois qu'on s'est habitué à la syntaxe, assez lisible). Par contre les fonctions </a:t>
            </a:r>
            <a:r>
              <a:rPr lang="fr-FR" altLang="fr-FR" sz="1400" b="1" dirty="0"/>
              <a:t>lambdas</a:t>
            </a:r>
            <a:r>
              <a:rPr lang="fr-FR" altLang="fr-FR" sz="1400" dirty="0"/>
              <a:t> ne sont pas le meilleur choix au niveau rapidité, si vous </a:t>
            </a:r>
          </a:p>
          <a:p>
            <a:pPr lvl="0" eaLnBrk="0" fontAlgn="base" hangingPunct="0">
              <a:spcBef>
                <a:spcPct val="0"/>
              </a:spcBef>
              <a:spcAft>
                <a:spcPct val="0"/>
              </a:spcAft>
            </a:pPr>
            <a:r>
              <a:rPr lang="fr-FR" altLang="fr-FR" sz="1400" dirty="0"/>
              <a:t>voulez trier une liste contenant beaucoup d'objets.</a:t>
            </a:r>
          </a:p>
          <a:p>
            <a:pPr lvl="0" eaLnBrk="0" fontAlgn="base" hangingPunct="0">
              <a:spcBef>
                <a:spcPct val="0"/>
              </a:spcBef>
              <a:spcAft>
                <a:spcPct val="0"/>
              </a:spcAft>
            </a:pPr>
            <a:r>
              <a:rPr lang="fr-FR" altLang="fr-FR" sz="1400" dirty="0"/>
              <a:t>Mais tu as dit que le paramètre key attendait une fonction, ne peut-on définir une fonction « ordinaire » ?</a:t>
            </a:r>
          </a:p>
          <a:p>
            <a:pPr lvl="0" eaLnBrk="0" fontAlgn="base" hangingPunct="0">
              <a:spcBef>
                <a:spcPct val="0"/>
              </a:spcBef>
              <a:spcAft>
                <a:spcPct val="0"/>
              </a:spcAft>
            </a:pPr>
            <a:r>
              <a:rPr lang="fr-FR" altLang="fr-FR" sz="1400" dirty="0"/>
              <a:t>Si </a:t>
            </a:r>
            <a:r>
              <a:rPr lang="fr-FR" altLang="fr-FR" sz="1400" dirty="0" err="1"/>
              <a:t>si</a:t>
            </a:r>
            <a:r>
              <a:rPr lang="fr-FR" altLang="fr-FR" sz="1400" dirty="0"/>
              <a:t>. C'est tout à fait possible. Mais la plupart du temps, une des fonctions du module operator que nous allons voir fait très bien le travail.</a:t>
            </a:r>
          </a:p>
          <a:p>
            <a:pPr lvl="0" eaLnBrk="0" fontAlgn="base" hangingPunct="0">
              <a:spcBef>
                <a:spcPct val="0"/>
              </a:spcBef>
              <a:spcAft>
                <a:spcPct val="0"/>
              </a:spcAft>
            </a:pPr>
            <a:endParaRPr lang="fr-FR" altLang="fr-FR" sz="1400" b="1" dirty="0"/>
          </a:p>
          <a:p>
            <a:pPr lvl="0" eaLnBrk="0" fontAlgn="base" hangingPunct="0">
              <a:spcBef>
                <a:spcPct val="0"/>
              </a:spcBef>
              <a:spcAft>
                <a:spcPct val="0"/>
              </a:spcAft>
            </a:pPr>
            <a:r>
              <a:rPr lang="fr-FR" altLang="fr-FR" sz="1400" b="1" dirty="0"/>
              <a:t>Les fonctions du module operator</a:t>
            </a:r>
          </a:p>
          <a:p>
            <a:pPr lvl="0" eaLnBrk="0" fontAlgn="base" hangingPunct="0">
              <a:spcBef>
                <a:spcPct val="0"/>
              </a:spcBef>
              <a:spcAft>
                <a:spcPct val="0"/>
              </a:spcAft>
            </a:pPr>
            <a:endParaRPr lang="fr-FR" altLang="fr-FR" sz="1400" b="1" dirty="0"/>
          </a:p>
          <a:p>
            <a:pPr lvl="0" eaLnBrk="0" fontAlgn="base" hangingPunct="0">
              <a:spcBef>
                <a:spcPct val="0"/>
              </a:spcBef>
              <a:spcAft>
                <a:spcPct val="0"/>
              </a:spcAft>
            </a:pPr>
            <a:r>
              <a:rPr lang="fr-FR" altLang="fr-FR" sz="1400" dirty="0"/>
              <a:t>Le module operator propose plusieurs fonctions qui vont s'avérer utiles pour nous, dans ce cas précis. Nous allons nous intéresser tout particulièrement aux fonctions </a:t>
            </a:r>
          </a:p>
          <a:p>
            <a:pPr lvl="0" eaLnBrk="0" fontAlgn="base" hangingPunct="0">
              <a:spcBef>
                <a:spcPct val="0"/>
              </a:spcBef>
              <a:spcAft>
                <a:spcPct val="0"/>
              </a:spcAft>
            </a:pPr>
            <a:r>
              <a:rPr lang="fr-FR" altLang="fr-FR" sz="1400" b="1" dirty="0"/>
              <a:t>itemgetter</a:t>
            </a:r>
            <a:r>
              <a:rPr lang="fr-FR" altLang="fr-FR" sz="1400" dirty="0"/>
              <a:t> et attrgetter, mais sachez qu'il en existe d'autres et que le module operator n'est pas uniquement utile pour le tri, loin s'en faut.</a:t>
            </a:r>
          </a:p>
          <a:p>
            <a:pPr lvl="0" eaLnBrk="0" fontAlgn="base" hangingPunct="0">
              <a:spcBef>
                <a:spcPct val="0"/>
              </a:spcBef>
              <a:spcAft>
                <a:spcPct val="0"/>
              </a:spcAft>
            </a:pPr>
            <a:endParaRPr lang="fr-FR" altLang="fr-FR" sz="1400" b="1" dirty="0"/>
          </a:p>
          <a:p>
            <a:pPr lvl="0" eaLnBrk="0" fontAlgn="base" hangingPunct="0">
              <a:spcBef>
                <a:spcPct val="0"/>
              </a:spcBef>
              <a:spcAft>
                <a:spcPct val="0"/>
              </a:spcAft>
            </a:pPr>
            <a:r>
              <a:rPr lang="fr-FR" altLang="fr-FR" sz="1400" b="1" dirty="0"/>
              <a:t>Trier une liste de tuples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D'abord, voyons notre exemple avec les tuples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12028" y="3905752"/>
            <a:ext cx="11715747" cy="1384995"/>
          </a:xfrm>
          <a:prstGeom prst="rect">
            <a:avLst/>
          </a:prstGeom>
          <a:solidFill>
            <a:schemeClr val="tx1"/>
          </a:solidFill>
        </p:spPr>
        <p:txBody>
          <a:bodyPr wrap="square" rtlCol="0">
            <a:spAutoFit/>
          </a:bodyPr>
          <a:lstStyle/>
          <a:p>
            <a:r>
              <a:rPr lang="fr-FR" sz="1200" dirty="0">
                <a:solidFill>
                  <a:schemeClr val="bg1"/>
                </a:solidFill>
              </a:rPr>
              <a:t>etudiants = [</a:t>
            </a:r>
          </a:p>
          <a:p>
            <a:r>
              <a:rPr lang="fr-FR" sz="1200" dirty="0">
                <a:solidFill>
                  <a:schemeClr val="bg1"/>
                </a:solidFill>
              </a:rPr>
              <a:t>    ("Clément", 14, 16),</a:t>
            </a:r>
          </a:p>
          <a:p>
            <a:r>
              <a:rPr lang="fr-FR" sz="1200" dirty="0">
                <a:solidFill>
                  <a:schemeClr val="bg1"/>
                </a:solidFill>
              </a:rPr>
              <a:t>    ("Charles", 12, 15),</a:t>
            </a:r>
          </a:p>
          <a:p>
            <a:r>
              <a:rPr lang="fr-FR" sz="1200" dirty="0">
                <a:solidFill>
                  <a:schemeClr val="bg1"/>
                </a:solidFill>
              </a:rPr>
              <a:t>    ("Oriane", 14, 18),</a:t>
            </a:r>
          </a:p>
          <a:p>
            <a:r>
              <a:rPr lang="fr-FR" sz="1200" dirty="0">
                <a:solidFill>
                  <a:schemeClr val="bg1"/>
                </a:solidFill>
              </a:rPr>
              <a:t>    ("Thomas", 11, 12),</a:t>
            </a:r>
          </a:p>
          <a:p>
            <a:r>
              <a:rPr lang="fr-FR" sz="1200" dirty="0">
                <a:solidFill>
                  <a:schemeClr val="bg1"/>
                </a:solidFill>
              </a:rPr>
              <a:t>    ("Damien", 12, 15),</a:t>
            </a:r>
          </a:p>
          <a:p>
            <a:r>
              <a:rPr lang="fr-FR" sz="1200" dirty="0">
                <a:solidFill>
                  <a:schemeClr val="bg1"/>
                </a:solidFill>
              </a:rPr>
              <a:t>]</a:t>
            </a:r>
          </a:p>
        </p:txBody>
      </p:sp>
      <p:sp>
        <p:nvSpPr>
          <p:cNvPr id="8" name="Rectangle 3">
            <a:extLst>
              <a:ext uri="{FF2B5EF4-FFF2-40B4-BE49-F238E27FC236}">
                <a16:creationId xmlns:a16="http://schemas.microsoft.com/office/drawing/2014/main" id="{4782BAD0-E364-4261-AA3F-0C651C7BA1E5}"/>
              </a:ext>
            </a:extLst>
          </p:cNvPr>
          <p:cNvSpPr>
            <a:spLocks noChangeArrowheads="1"/>
          </p:cNvSpPr>
          <p:nvPr/>
        </p:nvSpPr>
        <p:spPr bwMode="auto">
          <a:xfrm>
            <a:off x="12028" y="5460113"/>
            <a:ext cx="59155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Si on veut trier par moyenne ascendante, nous avons vu qu'il suffisait de faire :</a:t>
            </a:r>
            <a:endParaRPr lang="fr-FR" altLang="fr-FR" sz="1400" dirty="0"/>
          </a:p>
        </p:txBody>
      </p:sp>
      <p:sp>
        <p:nvSpPr>
          <p:cNvPr id="10" name="ZoneTexte 9">
            <a:extLst>
              <a:ext uri="{FF2B5EF4-FFF2-40B4-BE49-F238E27FC236}">
                <a16:creationId xmlns:a16="http://schemas.microsoft.com/office/drawing/2014/main" id="{A32864EE-F465-4800-AF83-D1F7CFBEE951}"/>
              </a:ext>
            </a:extLst>
          </p:cNvPr>
          <p:cNvSpPr txBox="1"/>
          <p:nvPr/>
        </p:nvSpPr>
        <p:spPr>
          <a:xfrm>
            <a:off x="-12035" y="5767890"/>
            <a:ext cx="11715747" cy="276999"/>
          </a:xfrm>
          <a:prstGeom prst="rect">
            <a:avLst/>
          </a:prstGeom>
          <a:solidFill>
            <a:schemeClr val="tx1"/>
          </a:solidFill>
        </p:spPr>
        <p:txBody>
          <a:bodyPr wrap="square" rtlCol="0">
            <a:spAutoFit/>
          </a:bodyPr>
          <a:lstStyle/>
          <a:p>
            <a:r>
              <a:rPr lang="fr-FR" sz="1200" dirty="0">
                <a:solidFill>
                  <a:schemeClr val="bg1"/>
                </a:solidFill>
              </a:rPr>
              <a:t>sorted(etudiants, key=lambda </a:t>
            </a:r>
            <a:r>
              <a:rPr lang="fr-FR" sz="1200" dirty="0" err="1">
                <a:solidFill>
                  <a:schemeClr val="bg1"/>
                </a:solidFill>
              </a:rPr>
              <a:t>etudiant</a:t>
            </a:r>
            <a:r>
              <a:rPr lang="fr-FR" sz="1200" dirty="0">
                <a:solidFill>
                  <a:schemeClr val="bg1"/>
                </a:solidFill>
              </a:rPr>
              <a:t>: </a:t>
            </a:r>
            <a:r>
              <a:rPr lang="fr-FR" sz="1200" dirty="0" err="1">
                <a:solidFill>
                  <a:schemeClr val="bg1"/>
                </a:solidFill>
              </a:rPr>
              <a:t>etudiant</a:t>
            </a:r>
            <a:r>
              <a:rPr lang="fr-FR" sz="1200" dirty="0">
                <a:solidFill>
                  <a:schemeClr val="bg1"/>
                </a:solidFill>
              </a:rPr>
              <a:t>[2])</a:t>
            </a:r>
          </a:p>
        </p:txBody>
      </p:sp>
    </p:spTree>
    <p:extLst>
      <p:ext uri="{BB962C8B-B14F-4D97-AF65-F5344CB8AC3E}">
        <p14:creationId xmlns:p14="http://schemas.microsoft.com/office/powerpoint/2010/main" val="3032230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Structures </a:t>
            </a:r>
            <a:r>
              <a:rPr lang="en-US" sz="6000" dirty="0" err="1">
                <a:solidFill>
                  <a:schemeClr val="accent5">
                    <a:lumMod val="75000"/>
                  </a:schemeClr>
                </a:solidFill>
              </a:rPr>
              <a:t>conditionnelles</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152400" y="1926017"/>
            <a:ext cx="1108008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kumimoji="0" lang="fr-FR" altLang="fr-FR" b="0" i="0" u="none" strike="noStrike" cap="none" normalizeH="0" baseline="0" dirty="0">
                <a:ln>
                  <a:noFill/>
                </a:ln>
                <a:solidFill>
                  <a:schemeClr val="tx1"/>
                </a:solidFill>
                <a:effectLst/>
                <a:latin typeface="Arial" panose="020B0604020202020204" pitchFamily="34" charset="0"/>
              </a:rPr>
              <a:t>Les variables permettent de conserver dans le temps des données de votre programme.</a:t>
            </a:r>
          </a:p>
          <a:p>
            <a:pPr lvl="0" eaLnBrk="0" fontAlgn="base" hangingPunct="0">
              <a:spcBef>
                <a:spcPct val="0"/>
              </a:spcBef>
              <a:spcAft>
                <a:spcPct val="0"/>
              </a:spcAft>
              <a:buFontTx/>
              <a:buChar char="•"/>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Vous pouvez vous servir de ces variables pour différentes choses : les afficher, faire des calculs avec, etc.</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affecter une valeur à une variable, on utilise la syntaxe </a:t>
            </a:r>
            <a:r>
              <a:rPr kumimoji="0" lang="fr-FR" altLang="fr-FR" b="0" i="0" u="none" strike="noStrike" cap="none" normalizeH="0" baseline="0" dirty="0" err="1">
                <a:ln>
                  <a:noFill/>
                </a:ln>
                <a:solidFill>
                  <a:schemeClr val="tx1"/>
                </a:solidFill>
                <a:effectLst/>
                <a:latin typeface="Arial Unicode MS"/>
              </a:rPr>
              <a:t>nom_de_variable</a:t>
            </a:r>
            <a:r>
              <a:rPr kumimoji="0" lang="fr-FR" altLang="fr-FR" b="0" i="0" u="none" strike="noStrike" cap="none" normalizeH="0" baseline="0" dirty="0">
                <a:ln>
                  <a:noFill/>
                </a:ln>
                <a:solidFill>
                  <a:schemeClr val="tx1"/>
                </a:solidFill>
                <a:effectLst/>
                <a:latin typeface="Arial Unicode MS"/>
              </a:rPr>
              <a:t> = valeur</a:t>
            </a:r>
            <a:r>
              <a:rPr kumimoji="0" lang="fr-FR" altLang="fr-FR"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Il existe différents types de variables, en fonction de l'information que vous désirez conserver :</a:t>
            </a:r>
            <a:r>
              <a:rPr kumimoji="0" lang="fr-FR" altLang="fr-FR" b="0" i="0" u="none" strike="noStrike" cap="none" normalizeH="0" baseline="0" dirty="0">
                <a:ln>
                  <a:noFill/>
                </a:ln>
                <a:solidFill>
                  <a:schemeClr val="tx1"/>
                </a:solidFill>
                <a:effectLst/>
                <a:latin typeface="Arial Unicode MS"/>
              </a:rPr>
              <a:t>int</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err="1">
                <a:ln>
                  <a:noFill/>
                </a:ln>
                <a:solidFill>
                  <a:schemeClr val="tx1"/>
                </a:solidFill>
                <a:effectLst/>
                <a:latin typeface="Arial Unicode MS"/>
              </a:rPr>
              <a:t>float</a:t>
            </a:r>
            <a:r>
              <a:rPr kumimoji="0" lang="fr-FR" altLang="fr-FR"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tabLst/>
            </a:pPr>
            <a:r>
              <a:rPr lang="fr-FR" altLang="fr-FR" dirty="0">
                <a:latin typeface="Arial" panose="020B0604020202020204" pitchFamily="34" charset="0"/>
              </a:rPr>
              <a:t>chaîne de caractères etc.</a:t>
            </a:r>
          </a:p>
          <a:p>
            <a:pPr marL="0" marR="0" lvl="0" indent="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afficher une donnée, comme la valeur d'une variable par exemple, on utilise la fonction </a:t>
            </a:r>
            <a:r>
              <a:rPr kumimoji="0" lang="fr-FR" altLang="fr-FR" b="0" i="0" u="none" strike="noStrike" cap="none" normalizeH="0" baseline="0" dirty="0">
                <a:ln>
                  <a:noFill/>
                </a:ln>
                <a:solidFill>
                  <a:schemeClr val="tx1"/>
                </a:solidFill>
                <a:effectLst/>
                <a:latin typeface="Arial Unicode MS"/>
              </a:rPr>
              <a:t>print</a:t>
            </a:r>
            <a:r>
              <a:rPr kumimoji="0" lang="fr-FR" altLang="fr-FR" b="0" i="0" u="none" strike="noStrike" cap="none" normalizeH="0" baseline="0" dirty="0">
                <a:ln>
                  <a:noFill/>
                </a:ln>
                <a:solidFill>
                  <a:schemeClr val="tx1"/>
                </a:solidFill>
                <a:effectLst/>
              </a:rPr>
              <a: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1837364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18043"/>
            <a:ext cx="12192000" cy="971550"/>
          </a:xfrm>
        </p:spPr>
        <p:txBody>
          <a:bodyPr>
            <a:noAutofit/>
          </a:bodyPr>
          <a:lstStyle/>
          <a:p>
            <a:pPr lvl="0" algn="ctr" fontAlgn="base">
              <a:spcAft>
                <a:spcPct val="0"/>
              </a:spcAft>
            </a:pPr>
            <a:r>
              <a:rPr lang="fr-FR" altLang="fr-FR" sz="6000" b="1" dirty="0">
                <a:solidFill>
                  <a:schemeClr val="accent5">
                    <a:lumMod val="75000"/>
                  </a:schemeClr>
                </a:solidFill>
              </a:rPr>
              <a:t>Plus rapide et plus efficace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612527"/>
            <a:ext cx="72675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Pour faire la même chose sans fonction lambda, avec la fonction </a:t>
            </a:r>
            <a:r>
              <a:rPr lang="fr-FR" altLang="fr-FR" sz="1400" b="1" dirty="0"/>
              <a:t>itemgetter</a:t>
            </a:r>
            <a:r>
              <a:rPr lang="fr-FR" altLang="fr-FR" sz="1400" dirty="0"/>
              <a:t> du module operator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9684" y="1938347"/>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itemgetter</a:t>
            </a:r>
            <a:endParaRPr lang="en-US" sz="1200" dirty="0">
              <a:solidFill>
                <a:schemeClr val="bg1"/>
              </a:solidFill>
            </a:endParaRPr>
          </a:p>
          <a:p>
            <a:r>
              <a:rPr lang="en-US" sz="1200" dirty="0">
                <a:solidFill>
                  <a:schemeClr val="bg1"/>
                </a:solidFill>
              </a:rPr>
              <a:t>sorted(</a:t>
            </a:r>
            <a:r>
              <a:rPr lang="en-US" sz="1200" dirty="0" err="1">
                <a:solidFill>
                  <a:schemeClr val="bg1"/>
                </a:solidFill>
              </a:rPr>
              <a:t>etudiants</a:t>
            </a:r>
            <a:r>
              <a:rPr lang="en-US" sz="1200" dirty="0">
                <a:solidFill>
                  <a:schemeClr val="bg1"/>
                </a:solidFill>
              </a:rPr>
              <a:t>, key=</a:t>
            </a:r>
            <a:r>
              <a:rPr lang="en-US" sz="1200" dirty="0" err="1">
                <a:solidFill>
                  <a:schemeClr val="bg1"/>
                </a:solidFill>
              </a:rPr>
              <a:t>itemgetter</a:t>
            </a:r>
            <a:r>
              <a:rPr lang="en-US" sz="1200" dirty="0">
                <a:solidFill>
                  <a:schemeClr val="bg1"/>
                </a:solidFill>
              </a:rPr>
              <a:t>(2))</a:t>
            </a:r>
            <a:endParaRPr lang="fr-FR" sz="1200" dirty="0">
              <a:solidFill>
                <a:schemeClr val="bg1"/>
              </a:solidFill>
            </a:endParaRPr>
          </a:p>
        </p:txBody>
      </p:sp>
      <p:sp>
        <p:nvSpPr>
          <p:cNvPr id="8" name="Rectangle 3">
            <a:extLst>
              <a:ext uri="{FF2B5EF4-FFF2-40B4-BE49-F238E27FC236}">
                <a16:creationId xmlns:a16="http://schemas.microsoft.com/office/drawing/2014/main" id="{4782BAD0-E364-4261-AA3F-0C651C7BA1E5}"/>
              </a:ext>
            </a:extLst>
          </p:cNvPr>
          <p:cNvSpPr>
            <a:spLocks noChangeArrowheads="1"/>
          </p:cNvSpPr>
          <p:nvPr/>
        </p:nvSpPr>
        <p:spPr bwMode="auto">
          <a:xfrm>
            <a:off x="27729" y="2548699"/>
            <a:ext cx="12079397"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On appelle la fonction </a:t>
            </a:r>
            <a:r>
              <a:rPr lang="fr-FR" sz="1400" b="1" dirty="0"/>
              <a:t>itemgetter</a:t>
            </a:r>
            <a:r>
              <a:rPr lang="fr-FR" sz="1400" dirty="0"/>
              <a:t> avec le paramètre 2. Un objet </a:t>
            </a:r>
            <a:r>
              <a:rPr lang="fr-FR" sz="1400" dirty="0" err="1"/>
              <a:t>operator.</a:t>
            </a:r>
            <a:r>
              <a:rPr lang="fr-FR" sz="1400" b="1" dirty="0" err="1"/>
              <a:t>itemgetter</a:t>
            </a:r>
            <a:r>
              <a:rPr lang="fr-FR" sz="1400" dirty="0"/>
              <a:t> est créé et passé au paramètre key de la fonction sorted. Ensuite, pour chaque </a:t>
            </a:r>
          </a:p>
          <a:p>
            <a:pPr lvl="0" eaLnBrk="0" fontAlgn="base" hangingPunct="0">
              <a:spcBef>
                <a:spcPct val="0"/>
              </a:spcBef>
              <a:spcAft>
                <a:spcPct val="0"/>
              </a:spcAft>
            </a:pPr>
            <a:r>
              <a:rPr lang="fr-FR" sz="1400" dirty="0"/>
              <a:t>étudiant contenu dans notre liste, l'objet </a:t>
            </a:r>
            <a:r>
              <a:rPr lang="fr-FR" sz="1400" dirty="0" err="1"/>
              <a:t>operator.</a:t>
            </a:r>
            <a:r>
              <a:rPr lang="fr-FR" sz="1400" b="1" dirty="0" err="1"/>
              <a:t>itemgetter</a:t>
            </a:r>
            <a:r>
              <a:rPr lang="fr-FR" sz="1400" dirty="0"/>
              <a:t> est appelé et retourne la note moyenne de l'étudiant.</a:t>
            </a:r>
          </a:p>
          <a:p>
            <a:pPr lvl="0" eaLnBrk="0" fontAlgn="base" hangingPunct="0">
              <a:spcBef>
                <a:spcPct val="0"/>
              </a:spcBef>
              <a:spcAft>
                <a:spcPct val="0"/>
              </a:spcAft>
            </a:pPr>
            <a:endParaRPr lang="fr-FR" sz="1400" dirty="0"/>
          </a:p>
          <a:p>
            <a:pPr lvl="0" eaLnBrk="0" fontAlgn="base" hangingPunct="0">
              <a:spcBef>
                <a:spcPct val="0"/>
              </a:spcBef>
              <a:spcAft>
                <a:spcPct val="0"/>
              </a:spcAft>
            </a:pPr>
            <a:r>
              <a:rPr lang="fr-FR" sz="1400" dirty="0"/>
              <a:t>Au final, on obtient le même résultat qu'avec notre fonction lambda, mais cette méthode est plus rapide sur un grand nombre de données et, une fois qu'on s’est</a:t>
            </a:r>
          </a:p>
          <a:p>
            <a:pPr lvl="0" eaLnBrk="0" fontAlgn="base" hangingPunct="0">
              <a:spcBef>
                <a:spcPct val="0"/>
              </a:spcBef>
              <a:spcAft>
                <a:spcPct val="0"/>
              </a:spcAft>
            </a:pPr>
            <a:r>
              <a:rPr lang="fr-FR" sz="1400" dirty="0"/>
              <a:t>habitué à son aspect, plus facile à lire.</a:t>
            </a:r>
            <a:endParaRPr lang="fr-FR" altLang="fr-FR" sz="1400" dirty="0"/>
          </a:p>
        </p:txBody>
      </p:sp>
    </p:spTree>
    <p:extLst>
      <p:ext uri="{BB962C8B-B14F-4D97-AF65-F5344CB8AC3E}">
        <p14:creationId xmlns:p14="http://schemas.microsoft.com/office/powerpoint/2010/main" val="2674329612"/>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5649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710277"/>
            <a:ext cx="119806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peut faire la même chose si on parcourt une liste d'objets, mais cette fois, on utilise la fonction </a:t>
            </a:r>
            <a:r>
              <a:rPr lang="fr-FR" altLang="fr-FR" sz="1400" b="1" dirty="0"/>
              <a:t>attrgetter</a:t>
            </a:r>
            <a:r>
              <a:rPr lang="fr-FR" altLang="fr-FR" sz="1400" dirty="0"/>
              <a:t>. Je vous remet le code pour être sûr que vous avez le </a:t>
            </a:r>
          </a:p>
          <a:p>
            <a:pPr lvl="0" eaLnBrk="0" fontAlgn="base" hangingPunct="0">
              <a:spcBef>
                <a:spcPct val="0"/>
              </a:spcBef>
              <a:spcAft>
                <a:spcPct val="0"/>
              </a:spcAft>
            </a:pPr>
            <a:r>
              <a:rPr lang="fr-FR" altLang="fr-FR" sz="1400" dirty="0"/>
              <a:t>même que moi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9684" y="1185872"/>
            <a:ext cx="11715747" cy="5632311"/>
          </a:xfrm>
          <a:prstGeom prst="rect">
            <a:avLst/>
          </a:prstGeom>
          <a:solidFill>
            <a:schemeClr val="tx1"/>
          </a:solidFill>
        </p:spPr>
        <p:txBody>
          <a:bodyPr wrap="square" rtlCol="0">
            <a:spAutoFit/>
          </a:bodyPr>
          <a:lstStyle/>
          <a:p>
            <a:r>
              <a:rPr lang="fr-FR" sz="1200" dirty="0">
                <a:solidFill>
                  <a:schemeClr val="bg1"/>
                </a:solidFill>
              </a:rPr>
              <a:t>class Etudiant:</a:t>
            </a:r>
          </a:p>
          <a:p>
            <a:endParaRPr lang="fr-FR" sz="1200" dirty="0">
              <a:solidFill>
                <a:schemeClr val="bg1"/>
              </a:solidFill>
            </a:endParaRPr>
          </a:p>
          <a:p>
            <a:r>
              <a:rPr lang="fr-FR" sz="1200" dirty="0">
                <a:solidFill>
                  <a:schemeClr val="bg1"/>
                </a:solidFill>
              </a:rPr>
              <a:t>    """Classe représentant un étudiant.</a:t>
            </a:r>
          </a:p>
          <a:p>
            <a:endParaRPr lang="fr-FR" sz="1200" dirty="0">
              <a:solidFill>
                <a:schemeClr val="bg1"/>
              </a:solidFill>
            </a:endParaRPr>
          </a:p>
          <a:p>
            <a:r>
              <a:rPr lang="fr-FR" sz="1200" dirty="0">
                <a:solidFill>
                  <a:schemeClr val="bg1"/>
                </a:solidFill>
              </a:rPr>
              <a:t>    On représente un étudiant par son prénom (attribut prenom), son âge</a:t>
            </a:r>
          </a:p>
          <a:p>
            <a:r>
              <a:rPr lang="fr-FR" sz="1200" dirty="0">
                <a:solidFill>
                  <a:schemeClr val="bg1"/>
                </a:solidFill>
              </a:rPr>
              <a:t>    (attribut </a:t>
            </a:r>
            <a:r>
              <a:rPr lang="fr-FR" sz="1200" dirty="0" err="1">
                <a:solidFill>
                  <a:schemeClr val="bg1"/>
                </a:solidFill>
              </a:rPr>
              <a:t>age</a:t>
            </a:r>
            <a:r>
              <a:rPr lang="fr-FR" sz="1200" dirty="0">
                <a:solidFill>
                  <a:schemeClr val="bg1"/>
                </a:solidFill>
              </a:rPr>
              <a:t>) et sa note moyenne (attribut moyenne, entre 0 et 20).</a:t>
            </a:r>
          </a:p>
          <a:p>
            <a:endParaRPr lang="fr-FR" sz="1200" dirty="0">
              <a:solidFill>
                <a:schemeClr val="bg1"/>
              </a:solidFill>
            </a:endParaRPr>
          </a:p>
          <a:p>
            <a:r>
              <a:rPr lang="fr-FR" sz="1200" dirty="0">
                <a:solidFill>
                  <a:schemeClr val="bg1"/>
                </a:solidFill>
              </a:rPr>
              <a:t>    Paramètres du constructeur :</a:t>
            </a:r>
          </a:p>
          <a:p>
            <a:r>
              <a:rPr lang="fr-FR" sz="1200" dirty="0">
                <a:solidFill>
                  <a:schemeClr val="bg1"/>
                </a:solidFill>
              </a:rPr>
              <a:t>        prenom -- le prénom de l'étudiant</a:t>
            </a:r>
          </a:p>
          <a:p>
            <a:r>
              <a:rPr lang="fr-FR" sz="1200" dirty="0">
                <a:solidFill>
                  <a:schemeClr val="bg1"/>
                </a:solidFill>
              </a:rPr>
              <a:t>        </a:t>
            </a:r>
            <a:r>
              <a:rPr lang="fr-FR" sz="1200" dirty="0" err="1">
                <a:solidFill>
                  <a:schemeClr val="bg1"/>
                </a:solidFill>
              </a:rPr>
              <a:t>age</a:t>
            </a:r>
            <a:r>
              <a:rPr lang="fr-FR" sz="1200" dirty="0">
                <a:solidFill>
                  <a:schemeClr val="bg1"/>
                </a:solidFill>
              </a:rPr>
              <a:t> -- l'âge de l'étudiant</a:t>
            </a:r>
          </a:p>
          <a:p>
            <a:r>
              <a:rPr lang="fr-FR" sz="1200" dirty="0">
                <a:solidFill>
                  <a:schemeClr val="bg1"/>
                </a:solidFill>
              </a:rPr>
              <a:t>        moyenne -- la moyenne de l'étudiant</a:t>
            </a:r>
          </a:p>
          <a:p>
            <a:endParaRPr lang="fr-FR" sz="1200" dirty="0">
              <a:solidFill>
                <a:schemeClr val="bg1"/>
              </a:solidFill>
            </a:endParaRPr>
          </a:p>
          <a:p>
            <a:r>
              <a:rPr lang="fr-FR" sz="1200" dirty="0">
                <a:solidFill>
                  <a:schemeClr val="bg1"/>
                </a:solidFill>
              </a:rPr>
              <a:t>    """</a:t>
            </a:r>
          </a:p>
          <a:p>
            <a:endParaRPr lang="fr-FR" sz="1200" dirty="0">
              <a:solidFill>
                <a:schemeClr val="bg1"/>
              </a:solidFill>
            </a:endParaRPr>
          </a:p>
          <a:p>
            <a:r>
              <a:rPr lang="fr-FR" sz="1200" dirty="0">
                <a:solidFill>
                  <a:schemeClr val="bg1"/>
                </a:solidFill>
              </a:rPr>
              <a:t>    def __init__(self, prenom, </a:t>
            </a:r>
            <a:r>
              <a:rPr lang="fr-FR" sz="1200" dirty="0" err="1">
                <a:solidFill>
                  <a:schemeClr val="bg1"/>
                </a:solidFill>
              </a:rPr>
              <a:t>age</a:t>
            </a:r>
            <a:r>
              <a:rPr lang="fr-FR" sz="1200" dirty="0">
                <a:solidFill>
                  <a:schemeClr val="bg1"/>
                </a:solidFill>
              </a:rPr>
              <a:t>, moyenne):</a:t>
            </a:r>
          </a:p>
          <a:p>
            <a:r>
              <a:rPr lang="fr-FR" sz="1200" dirty="0">
                <a:solidFill>
                  <a:schemeClr val="bg1"/>
                </a:solidFill>
              </a:rPr>
              <a:t>        self.prenom = prenom</a:t>
            </a:r>
          </a:p>
          <a:p>
            <a:r>
              <a:rPr lang="fr-FR" sz="1200" dirty="0">
                <a:solidFill>
                  <a:schemeClr val="bg1"/>
                </a:solidFill>
              </a:rPr>
              <a:t>        self.age = </a:t>
            </a:r>
            <a:r>
              <a:rPr lang="fr-FR" sz="1200" dirty="0" err="1">
                <a:solidFill>
                  <a:schemeClr val="bg1"/>
                </a:solidFill>
              </a:rPr>
              <a:t>age</a:t>
            </a:r>
            <a:endParaRPr lang="fr-FR" sz="1200" dirty="0">
              <a:solidFill>
                <a:schemeClr val="bg1"/>
              </a:solidFill>
            </a:endParaRPr>
          </a:p>
          <a:p>
            <a:r>
              <a:rPr lang="fr-FR" sz="1200" dirty="0">
                <a:solidFill>
                  <a:schemeClr val="bg1"/>
                </a:solidFill>
              </a:rPr>
              <a:t>        </a:t>
            </a:r>
            <a:r>
              <a:rPr lang="fr-FR" sz="1200" dirty="0" err="1">
                <a:solidFill>
                  <a:schemeClr val="bg1"/>
                </a:solidFill>
              </a:rPr>
              <a:t>self.moyenne</a:t>
            </a:r>
            <a:r>
              <a:rPr lang="fr-FR" sz="1200" dirty="0">
                <a:solidFill>
                  <a:schemeClr val="bg1"/>
                </a:solidFill>
              </a:rPr>
              <a:t> = moyenne</a:t>
            </a:r>
          </a:p>
          <a:p>
            <a:endParaRPr lang="fr-FR" sz="1200" dirty="0">
              <a:solidFill>
                <a:schemeClr val="bg1"/>
              </a:solidFill>
            </a:endParaRPr>
          </a:p>
          <a:p>
            <a:r>
              <a:rPr lang="fr-FR" sz="1200" dirty="0">
                <a:solidFill>
                  <a:schemeClr val="bg1"/>
                </a:solidFill>
              </a:rPr>
              <a:t>    def __repr__(self):</a:t>
            </a:r>
          </a:p>
          <a:p>
            <a:r>
              <a:rPr lang="fr-FR" sz="1200" dirty="0">
                <a:solidFill>
                  <a:schemeClr val="bg1"/>
                </a:solidFill>
              </a:rPr>
              <a:t>        return "&lt;Étudiant {} (âge={}, moyenne={})&gt;".format(</a:t>
            </a:r>
          </a:p>
          <a:p>
            <a:r>
              <a:rPr lang="fr-FR" sz="1200" dirty="0">
                <a:solidFill>
                  <a:schemeClr val="bg1"/>
                </a:solidFill>
              </a:rPr>
              <a:t>                self.prenom, self.age, </a:t>
            </a:r>
            <a:r>
              <a:rPr lang="fr-FR" sz="1200" dirty="0" err="1">
                <a:solidFill>
                  <a:schemeClr val="bg1"/>
                </a:solidFill>
              </a:rPr>
              <a:t>self.moyenne</a:t>
            </a:r>
            <a:r>
              <a:rPr lang="fr-FR" sz="1200" dirty="0">
                <a:solidFill>
                  <a:schemeClr val="bg1"/>
                </a:solidFill>
              </a:rPr>
              <a:t>)</a:t>
            </a:r>
          </a:p>
          <a:p>
            <a:endParaRPr lang="fr-FR" sz="1200" dirty="0">
              <a:solidFill>
                <a:schemeClr val="bg1"/>
              </a:solidFill>
            </a:endParaRPr>
          </a:p>
          <a:p>
            <a:r>
              <a:rPr lang="fr-FR" sz="1200" dirty="0">
                <a:solidFill>
                  <a:schemeClr val="bg1"/>
                </a:solidFill>
              </a:rPr>
              <a:t>etudiants = [</a:t>
            </a:r>
          </a:p>
          <a:p>
            <a:r>
              <a:rPr lang="fr-FR" sz="1200" dirty="0">
                <a:solidFill>
                  <a:schemeClr val="bg1"/>
                </a:solidFill>
              </a:rPr>
              <a:t>    Etudiant("Clément", 14, 16),</a:t>
            </a:r>
          </a:p>
          <a:p>
            <a:r>
              <a:rPr lang="fr-FR" sz="1200" dirty="0">
                <a:solidFill>
                  <a:schemeClr val="bg1"/>
                </a:solidFill>
              </a:rPr>
              <a:t>    Etudiant("Charles", 12, 15),</a:t>
            </a:r>
          </a:p>
          <a:p>
            <a:r>
              <a:rPr lang="fr-FR" sz="1200" dirty="0">
                <a:solidFill>
                  <a:schemeClr val="bg1"/>
                </a:solidFill>
              </a:rPr>
              <a:t>    Etudiant("Oriane", 14, 18),</a:t>
            </a:r>
          </a:p>
          <a:p>
            <a:r>
              <a:rPr lang="fr-FR" sz="1200" dirty="0">
                <a:solidFill>
                  <a:schemeClr val="bg1"/>
                </a:solidFill>
              </a:rPr>
              <a:t>    Etudiant("Thomas", 11, 12),</a:t>
            </a:r>
          </a:p>
          <a:p>
            <a:r>
              <a:rPr lang="fr-FR" sz="1200" dirty="0">
                <a:solidFill>
                  <a:schemeClr val="bg1"/>
                </a:solidFill>
              </a:rPr>
              <a:t>    Etudiant("Damien", 12, 15),</a:t>
            </a:r>
          </a:p>
          <a:p>
            <a:r>
              <a:rPr lang="fr-FR" sz="1200" dirty="0">
                <a:solidFill>
                  <a:schemeClr val="bg1"/>
                </a:solidFill>
              </a:rPr>
              <a:t>]</a:t>
            </a:r>
          </a:p>
        </p:txBody>
      </p:sp>
    </p:spTree>
    <p:extLst>
      <p:ext uri="{BB962C8B-B14F-4D97-AF65-F5344CB8AC3E}">
        <p14:creationId xmlns:p14="http://schemas.microsoft.com/office/powerpoint/2010/main" val="3749975703"/>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970398"/>
            <a:ext cx="596419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Et maintenant pour trier notre liste d'étudiants par note moyenne ascendante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9684" y="1338272"/>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attrgetter</a:t>
            </a:r>
            <a:endParaRPr lang="en-US" sz="1200" dirty="0">
              <a:solidFill>
                <a:schemeClr val="bg1"/>
              </a:solidFill>
            </a:endParaRPr>
          </a:p>
          <a:p>
            <a:r>
              <a:rPr lang="en-US" sz="1200" dirty="0">
                <a:solidFill>
                  <a:schemeClr val="bg1"/>
                </a:solidFill>
              </a:rPr>
              <a:t>sorted(</a:t>
            </a:r>
            <a:r>
              <a:rPr lang="en-US" sz="1200" dirty="0" err="1">
                <a:solidFill>
                  <a:schemeClr val="bg1"/>
                </a:solidFill>
              </a:rPr>
              <a:t>etudiants</a:t>
            </a:r>
            <a:r>
              <a:rPr lang="en-US" sz="1200" dirty="0">
                <a:solidFill>
                  <a:schemeClr val="bg1"/>
                </a:solidFill>
              </a:rPr>
              <a:t>, key=</a:t>
            </a:r>
            <a:r>
              <a:rPr lang="en-US" sz="1200" dirty="0" err="1">
                <a:solidFill>
                  <a:schemeClr val="bg1"/>
                </a:solidFill>
              </a:rPr>
              <a:t>attrgetter</a:t>
            </a:r>
            <a:r>
              <a:rPr lang="en-US" sz="1200" dirty="0">
                <a:solidFill>
                  <a:schemeClr val="bg1"/>
                </a:solidFill>
              </a:rPr>
              <a:t>("</a:t>
            </a:r>
            <a:r>
              <a:rPr lang="en-US" sz="1200" dirty="0" err="1">
                <a:solidFill>
                  <a:schemeClr val="bg1"/>
                </a:solidFill>
              </a:rPr>
              <a:t>moyenne</a:t>
            </a:r>
            <a:r>
              <a:rPr lang="en-US" sz="1200" dirty="0">
                <a:solidFill>
                  <a:schemeClr val="bg1"/>
                </a:solidFill>
              </a:rPr>
              <a:t>"))</a:t>
            </a:r>
            <a:endParaRPr lang="fr-FR" sz="1200" dirty="0">
              <a:solidFill>
                <a:schemeClr val="bg1"/>
              </a:solidFill>
            </a:endParaRPr>
          </a:p>
        </p:txBody>
      </p:sp>
      <p:sp>
        <p:nvSpPr>
          <p:cNvPr id="7" name="Rectangle 3">
            <a:extLst>
              <a:ext uri="{FF2B5EF4-FFF2-40B4-BE49-F238E27FC236}">
                <a16:creationId xmlns:a16="http://schemas.microsoft.com/office/drawing/2014/main" id="{5D04DA4D-F08D-4030-BD19-7E2A051B87FF}"/>
              </a:ext>
            </a:extLst>
          </p:cNvPr>
          <p:cNvSpPr>
            <a:spLocks noChangeArrowheads="1"/>
          </p:cNvSpPr>
          <p:nvPr/>
        </p:nvSpPr>
        <p:spPr bwMode="auto">
          <a:xfrm>
            <a:off x="-7" y="1956435"/>
            <a:ext cx="113548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 système est le même, sauf que l'on travaille ici sur une liste d'objets et que le calcul est fait sur un attribut de l'objet (ici "moyenne") au lieu d'un tuple.</a:t>
            </a:r>
          </a:p>
        </p:txBody>
      </p:sp>
    </p:spTree>
    <p:extLst>
      <p:ext uri="{BB962C8B-B14F-4D97-AF65-F5344CB8AC3E}">
        <p14:creationId xmlns:p14="http://schemas.microsoft.com/office/powerpoint/2010/main" val="163302070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selon plusieurs critères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640780"/>
            <a:ext cx="1204393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Trier selon un critère, c'est déjà très bien, mais trier selon plusieurs critères, ce peut être encore mieux. Si nous voulons, disons, trier nos étudiants par âge et note </a:t>
            </a:r>
          </a:p>
          <a:p>
            <a:pPr lvl="0" eaLnBrk="0" fontAlgn="base" hangingPunct="0">
              <a:spcBef>
                <a:spcPct val="0"/>
              </a:spcBef>
              <a:spcAft>
                <a:spcPct val="0"/>
              </a:spcAft>
            </a:pPr>
            <a:r>
              <a:rPr lang="fr-FR" altLang="fr-FR" sz="1400" dirty="0"/>
              <a:t>moyenne. C'est-à-dire que le tri se fera par âge, mais si deux étudiants ont le même âge, le tri se fera sur leur moyenne.</a:t>
            </a:r>
          </a:p>
          <a:p>
            <a:pPr lvl="0" eaLnBrk="0" fontAlgn="base" hangingPunct="0">
              <a:spcBef>
                <a:spcPct val="0"/>
              </a:spcBef>
              <a:spcAft>
                <a:spcPct val="0"/>
              </a:spcAft>
            </a:pPr>
            <a:r>
              <a:rPr lang="fr-FR" altLang="fr-FR" sz="1400" dirty="0"/>
              <a:t>La bonne nouvelle ? Rien de nouveau : passez juste un nouveau paramètre à la fonction attrgetter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136034" y="2333436"/>
            <a:ext cx="11715747" cy="1754326"/>
          </a:xfrm>
          <a:prstGeom prst="rect">
            <a:avLst/>
          </a:prstGeom>
          <a:solidFill>
            <a:schemeClr val="tx1"/>
          </a:solidFill>
        </p:spPr>
        <p:txBody>
          <a:bodyPr wrap="square" rtlCol="0">
            <a:spAutoFit/>
          </a:bodyPr>
          <a:lstStyle/>
          <a:p>
            <a:r>
              <a:rPr lang="fr-FR" sz="1200" dirty="0">
                <a:solidFill>
                  <a:schemeClr val="bg1"/>
                </a:solidFill>
              </a:rPr>
              <a:t>&gt;&gt;&gt; sorted(etudiants, key=attrgetter("</a:t>
            </a:r>
            <a:r>
              <a:rPr lang="fr-FR" sz="1200" dirty="0" err="1">
                <a:solidFill>
                  <a:schemeClr val="bg1"/>
                </a:solidFill>
              </a:rPr>
              <a:t>age</a:t>
            </a:r>
            <a:r>
              <a:rPr lang="fr-FR" sz="1200" dirty="0">
                <a:solidFill>
                  <a:schemeClr val="bg1"/>
                </a:solidFill>
              </a:rPr>
              <a:t>", "moyenne"))</a:t>
            </a:r>
          </a:p>
          <a:p>
            <a:r>
              <a:rPr lang="fr-FR" sz="1200" dirty="0">
                <a:solidFill>
                  <a:schemeClr val="bg1"/>
                </a:solidFill>
              </a:rPr>
              <a:t>[</a:t>
            </a:r>
          </a:p>
          <a:p>
            <a:r>
              <a:rPr lang="fr-FR" sz="1200" dirty="0">
                <a:solidFill>
                  <a:schemeClr val="bg1"/>
                </a:solidFill>
              </a:rPr>
              <a:t>    &lt;Étudiant Thomas (âge=11, moyenne=12)&gt;,</a:t>
            </a:r>
          </a:p>
          <a:p>
            <a:r>
              <a:rPr lang="fr-FR" sz="1200" dirty="0">
                <a:solidFill>
                  <a:schemeClr val="bg1"/>
                </a:solidFill>
              </a:rPr>
              <a:t>    &lt;Étudiant Charles (âge=12, moyenne=15)&gt;,</a:t>
            </a:r>
          </a:p>
          <a:p>
            <a:r>
              <a:rPr lang="fr-FR" sz="1200" dirty="0">
                <a:solidFill>
                  <a:schemeClr val="bg1"/>
                </a:solidFill>
              </a:rPr>
              <a:t>    &lt;Étudiant Damien (âge=12, moyenne=15)&gt;,</a:t>
            </a:r>
          </a:p>
          <a:p>
            <a:r>
              <a:rPr lang="fr-FR" sz="1200" dirty="0">
                <a:solidFill>
                  <a:schemeClr val="bg1"/>
                </a:solidFill>
              </a:rPr>
              <a:t>    &lt;Étudiant Clément (âge=14, moyenne=16)&gt;,</a:t>
            </a:r>
          </a:p>
          <a:p>
            <a:r>
              <a:rPr lang="fr-FR" sz="1200" dirty="0">
                <a:solidFill>
                  <a:schemeClr val="bg1"/>
                </a:solidFill>
              </a:rPr>
              <a:t>    &lt;Étudiant Oriane (âge=14, moyenne=18)&gt;</a:t>
            </a:r>
          </a:p>
          <a:p>
            <a:r>
              <a:rPr lang="fr-FR" sz="1200" dirty="0">
                <a:solidFill>
                  <a:schemeClr val="bg1"/>
                </a:solidFill>
              </a:rPr>
              <a:t>]</a:t>
            </a:r>
          </a:p>
          <a:p>
            <a:r>
              <a:rPr lang="fr-FR" sz="1200" dirty="0">
                <a:solidFill>
                  <a:schemeClr val="bg1"/>
                </a:solidFill>
              </a:rPr>
              <a:t>&gt;&gt;&gt;</a:t>
            </a:r>
          </a:p>
        </p:txBody>
      </p:sp>
      <p:sp>
        <p:nvSpPr>
          <p:cNvPr id="7" name="Rectangle 3">
            <a:extLst>
              <a:ext uri="{FF2B5EF4-FFF2-40B4-BE49-F238E27FC236}">
                <a16:creationId xmlns:a16="http://schemas.microsoft.com/office/drawing/2014/main" id="{5D04DA4D-F08D-4030-BD19-7E2A051B87FF}"/>
              </a:ext>
            </a:extLst>
          </p:cNvPr>
          <p:cNvSpPr>
            <a:spLocks noChangeArrowheads="1"/>
          </p:cNvSpPr>
          <p:nvPr/>
        </p:nvSpPr>
        <p:spPr bwMode="auto">
          <a:xfrm>
            <a:off x="12028" y="4167067"/>
            <a:ext cx="12237324"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Vous avez peut-être remarqué que l'ordre de Charles et Damien dans la liste est identique à avant, même si d'autres étudiants ont changé de place : en effet, Charles </a:t>
            </a:r>
          </a:p>
          <a:p>
            <a:pPr lvl="0" eaLnBrk="0" fontAlgn="base" hangingPunct="0">
              <a:spcBef>
                <a:spcPct val="0"/>
              </a:spcBef>
              <a:spcAft>
                <a:spcPct val="0"/>
              </a:spcAft>
            </a:pPr>
            <a:r>
              <a:rPr lang="fr-FR" altLang="fr-FR" sz="1400" dirty="0"/>
              <a:t>et Damien ont le même âge et la même moyenne et leur ordre n'est pas modifié par Python.</a:t>
            </a:r>
          </a:p>
          <a:p>
            <a:pPr lvl="0" eaLnBrk="0" fontAlgn="base" hangingPunct="0">
              <a:spcBef>
                <a:spcPct val="0"/>
              </a:spcBef>
              <a:spcAft>
                <a:spcPct val="0"/>
              </a:spcAft>
            </a:pPr>
            <a:r>
              <a:rPr lang="fr-FR" altLang="fr-FR" sz="1400" dirty="0"/>
              <a:t>Cette propriété est appelée « stabilité ». Si deux éléments de la séquence à comparer sont identiques, leur ordre est conservé.</a:t>
            </a:r>
          </a:p>
          <a:p>
            <a:pPr lvl="0" eaLnBrk="0" fontAlgn="base" hangingPunct="0">
              <a:spcBef>
                <a:spcPct val="0"/>
              </a:spcBef>
              <a:spcAft>
                <a:spcPct val="0"/>
              </a:spcAft>
            </a:pPr>
            <a:r>
              <a:rPr lang="fr-FR" altLang="fr-FR" sz="1400" dirty="0"/>
              <a:t>Cette propriété du tri en Python permet de chaîner nos tris.</a:t>
            </a:r>
          </a:p>
        </p:txBody>
      </p:sp>
    </p:spTree>
    <p:extLst>
      <p:ext uri="{BB962C8B-B14F-4D97-AF65-F5344CB8AC3E}">
        <p14:creationId xmlns:p14="http://schemas.microsoft.com/office/powerpoint/2010/main" val="235903231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Chaînage de tris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046757"/>
            <a:ext cx="115368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Pour vous montrer un exemple concret, nous allons changer d'objets : nous allons travailler sur un inventaire de produits avec leur prix et quantité vendues.</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8409" y="1433839"/>
            <a:ext cx="11715747" cy="5078313"/>
          </a:xfrm>
          <a:prstGeom prst="rect">
            <a:avLst/>
          </a:prstGeom>
          <a:solidFill>
            <a:schemeClr val="tx1"/>
          </a:solidFill>
        </p:spPr>
        <p:txBody>
          <a:bodyPr wrap="square" rtlCol="0">
            <a:spAutoFit/>
          </a:bodyPr>
          <a:lstStyle/>
          <a:p>
            <a:r>
              <a:rPr lang="fr-FR" sz="1200" dirty="0">
                <a:solidFill>
                  <a:schemeClr val="bg1"/>
                </a:solidFill>
              </a:rPr>
              <a:t>class </a:t>
            </a:r>
            <a:r>
              <a:rPr lang="fr-FR" sz="1200" dirty="0" err="1">
                <a:solidFill>
                  <a:schemeClr val="bg1"/>
                </a:solidFill>
              </a:rPr>
              <a:t>LigneInventaire</a:t>
            </a:r>
            <a:r>
              <a:rPr lang="fr-FR" sz="1200" dirty="0">
                <a:solidFill>
                  <a:schemeClr val="bg1"/>
                </a:solidFill>
              </a:rPr>
              <a:t>:</a:t>
            </a:r>
          </a:p>
          <a:p>
            <a:endParaRPr lang="fr-FR" sz="1200" dirty="0">
              <a:solidFill>
                <a:schemeClr val="bg1"/>
              </a:solidFill>
            </a:endParaRPr>
          </a:p>
          <a:p>
            <a:r>
              <a:rPr lang="fr-FR" sz="1200" dirty="0">
                <a:solidFill>
                  <a:schemeClr val="bg1"/>
                </a:solidFill>
              </a:rPr>
              <a:t>    """Classe représentant une ligne d'un inventaire de vente.</a:t>
            </a:r>
          </a:p>
          <a:p>
            <a:endParaRPr lang="fr-FR" sz="1200" dirty="0">
              <a:solidFill>
                <a:schemeClr val="bg1"/>
              </a:solidFill>
            </a:endParaRPr>
          </a:p>
          <a:p>
            <a:r>
              <a:rPr lang="fr-FR" sz="1200" dirty="0">
                <a:solidFill>
                  <a:schemeClr val="bg1"/>
                </a:solidFill>
              </a:rPr>
              <a:t>    Attributs attendus par le constructeur :</a:t>
            </a:r>
          </a:p>
          <a:p>
            <a:r>
              <a:rPr lang="fr-FR" sz="1200" dirty="0">
                <a:solidFill>
                  <a:schemeClr val="bg1"/>
                </a:solidFill>
              </a:rPr>
              <a:t>        produit -- le nom du produit</a:t>
            </a:r>
          </a:p>
          <a:p>
            <a:r>
              <a:rPr lang="fr-FR" sz="1200" dirty="0">
                <a:solidFill>
                  <a:schemeClr val="bg1"/>
                </a:solidFill>
              </a:rPr>
              <a:t>        prix -- le prix unitaire du produit</a:t>
            </a:r>
          </a:p>
          <a:p>
            <a:r>
              <a:rPr lang="fr-FR" sz="1200" dirty="0">
                <a:solidFill>
                  <a:schemeClr val="bg1"/>
                </a:solidFill>
              </a:rPr>
              <a:t>        </a:t>
            </a:r>
            <a:r>
              <a:rPr lang="fr-FR" sz="1200" dirty="0" err="1">
                <a:solidFill>
                  <a:schemeClr val="bg1"/>
                </a:solidFill>
              </a:rPr>
              <a:t>quantite</a:t>
            </a:r>
            <a:r>
              <a:rPr lang="fr-FR" sz="1200" dirty="0">
                <a:solidFill>
                  <a:schemeClr val="bg1"/>
                </a:solidFill>
              </a:rPr>
              <a:t> -- la quantité vendue du produit.</a:t>
            </a:r>
          </a:p>
          <a:p>
            <a:endParaRPr lang="fr-FR" sz="1200" dirty="0">
              <a:solidFill>
                <a:schemeClr val="bg1"/>
              </a:solidFill>
            </a:endParaRPr>
          </a:p>
          <a:p>
            <a:r>
              <a:rPr lang="fr-FR" sz="1200" dirty="0">
                <a:solidFill>
                  <a:schemeClr val="bg1"/>
                </a:solidFill>
              </a:rPr>
              <a:t>    """</a:t>
            </a:r>
          </a:p>
          <a:p>
            <a:endParaRPr lang="fr-FR" sz="1200" dirty="0">
              <a:solidFill>
                <a:schemeClr val="bg1"/>
              </a:solidFill>
            </a:endParaRPr>
          </a:p>
          <a:p>
            <a:r>
              <a:rPr lang="fr-FR" sz="1200" dirty="0">
                <a:solidFill>
                  <a:schemeClr val="bg1"/>
                </a:solidFill>
              </a:rPr>
              <a:t>    def __init__(self, produit, prix, </a:t>
            </a:r>
            <a:r>
              <a:rPr lang="fr-FR" sz="1200" dirty="0" err="1">
                <a:solidFill>
                  <a:schemeClr val="bg1"/>
                </a:solidFill>
              </a:rPr>
              <a:t>quantite</a:t>
            </a:r>
            <a:r>
              <a:rPr lang="fr-FR" sz="1200" dirty="0">
                <a:solidFill>
                  <a:schemeClr val="bg1"/>
                </a:solidFill>
              </a:rPr>
              <a:t>):</a:t>
            </a:r>
          </a:p>
          <a:p>
            <a:r>
              <a:rPr lang="fr-FR" sz="1200" dirty="0">
                <a:solidFill>
                  <a:schemeClr val="bg1"/>
                </a:solidFill>
              </a:rPr>
              <a:t>        </a:t>
            </a:r>
            <a:r>
              <a:rPr lang="fr-FR" sz="1200" dirty="0" err="1">
                <a:solidFill>
                  <a:schemeClr val="bg1"/>
                </a:solidFill>
              </a:rPr>
              <a:t>self.produit</a:t>
            </a:r>
            <a:r>
              <a:rPr lang="fr-FR" sz="1200" dirty="0">
                <a:solidFill>
                  <a:schemeClr val="bg1"/>
                </a:solidFill>
              </a:rPr>
              <a:t> = produit</a:t>
            </a:r>
          </a:p>
          <a:p>
            <a:r>
              <a:rPr lang="fr-FR" sz="1200" dirty="0">
                <a:solidFill>
                  <a:schemeClr val="bg1"/>
                </a:solidFill>
              </a:rPr>
              <a:t>        </a:t>
            </a:r>
            <a:r>
              <a:rPr lang="fr-FR" sz="1200" dirty="0" err="1">
                <a:solidFill>
                  <a:schemeClr val="bg1"/>
                </a:solidFill>
              </a:rPr>
              <a:t>self.prix</a:t>
            </a:r>
            <a:r>
              <a:rPr lang="fr-FR" sz="1200" dirty="0">
                <a:solidFill>
                  <a:schemeClr val="bg1"/>
                </a:solidFill>
              </a:rPr>
              <a:t> = prix</a:t>
            </a:r>
          </a:p>
          <a:p>
            <a:r>
              <a:rPr lang="fr-FR" sz="1200" dirty="0">
                <a:solidFill>
                  <a:schemeClr val="bg1"/>
                </a:solidFill>
              </a:rPr>
              <a:t>        </a:t>
            </a:r>
            <a:r>
              <a:rPr lang="fr-FR" sz="1200" dirty="0" err="1">
                <a:solidFill>
                  <a:schemeClr val="bg1"/>
                </a:solidFill>
              </a:rPr>
              <a:t>self.quantite</a:t>
            </a:r>
            <a:r>
              <a:rPr lang="fr-FR" sz="1200" dirty="0">
                <a:solidFill>
                  <a:schemeClr val="bg1"/>
                </a:solidFill>
              </a:rPr>
              <a:t> = </a:t>
            </a:r>
            <a:r>
              <a:rPr lang="fr-FR" sz="1200" dirty="0" err="1">
                <a:solidFill>
                  <a:schemeClr val="bg1"/>
                </a:solidFill>
              </a:rPr>
              <a:t>quantite</a:t>
            </a:r>
            <a:endParaRPr lang="fr-FR" sz="1200" dirty="0">
              <a:solidFill>
                <a:schemeClr val="bg1"/>
              </a:solidFill>
            </a:endParaRPr>
          </a:p>
          <a:p>
            <a:endParaRPr lang="fr-FR" sz="1200" dirty="0">
              <a:solidFill>
                <a:schemeClr val="bg1"/>
              </a:solidFill>
            </a:endParaRPr>
          </a:p>
          <a:p>
            <a:r>
              <a:rPr lang="fr-FR" sz="1200" dirty="0">
                <a:solidFill>
                  <a:schemeClr val="bg1"/>
                </a:solidFill>
              </a:rPr>
              <a:t>    def __repr__(self):</a:t>
            </a:r>
          </a:p>
          <a:p>
            <a:r>
              <a:rPr lang="fr-FR" sz="1200" dirty="0">
                <a:solidFill>
                  <a:schemeClr val="bg1"/>
                </a:solidFill>
              </a:rPr>
              <a:t>        return "&lt;Ligne d'inventaire {} ({}X{})&gt;".format(</a:t>
            </a:r>
          </a:p>
          <a:p>
            <a:r>
              <a:rPr lang="fr-FR" sz="1200" dirty="0">
                <a:solidFill>
                  <a:schemeClr val="bg1"/>
                </a:solidFill>
              </a:rPr>
              <a:t>                </a:t>
            </a:r>
            <a:r>
              <a:rPr lang="fr-FR" sz="1200" dirty="0" err="1">
                <a:solidFill>
                  <a:schemeClr val="bg1"/>
                </a:solidFill>
              </a:rPr>
              <a:t>self.produit</a:t>
            </a:r>
            <a:r>
              <a:rPr lang="fr-FR" sz="1200" dirty="0">
                <a:solidFill>
                  <a:schemeClr val="bg1"/>
                </a:solidFill>
              </a:rPr>
              <a:t>, </a:t>
            </a:r>
            <a:r>
              <a:rPr lang="fr-FR" sz="1200" dirty="0" err="1">
                <a:solidFill>
                  <a:schemeClr val="bg1"/>
                </a:solidFill>
              </a:rPr>
              <a:t>self.prix</a:t>
            </a:r>
            <a:r>
              <a:rPr lang="fr-FR" sz="1200" dirty="0">
                <a:solidFill>
                  <a:schemeClr val="bg1"/>
                </a:solidFill>
              </a:rPr>
              <a:t>, </a:t>
            </a:r>
            <a:r>
              <a:rPr lang="fr-FR" sz="1200" dirty="0" err="1">
                <a:solidFill>
                  <a:schemeClr val="bg1"/>
                </a:solidFill>
              </a:rPr>
              <a:t>self.quantite</a:t>
            </a:r>
            <a:r>
              <a:rPr lang="fr-FR" sz="1200" dirty="0">
                <a:solidFill>
                  <a:schemeClr val="bg1"/>
                </a:solidFill>
              </a:rPr>
              <a:t>)</a:t>
            </a:r>
          </a:p>
          <a:p>
            <a:endParaRPr lang="fr-FR" sz="1200" dirty="0">
              <a:solidFill>
                <a:schemeClr val="bg1"/>
              </a:solidFill>
            </a:endParaRPr>
          </a:p>
          <a:p>
            <a:r>
              <a:rPr lang="fr-FR" sz="1200" dirty="0">
                <a:solidFill>
                  <a:schemeClr val="bg1"/>
                </a:solidFill>
              </a:rPr>
              <a:t># Création de l'inventaire</a:t>
            </a:r>
          </a:p>
          <a:p>
            <a:r>
              <a:rPr lang="fr-FR" sz="1200" dirty="0">
                <a:solidFill>
                  <a:schemeClr val="bg1"/>
                </a:solidFill>
              </a:rPr>
              <a:t>inventaire = [</a:t>
            </a:r>
          </a:p>
          <a:p>
            <a:r>
              <a:rPr lang="fr-FR" sz="1200" dirty="0">
                <a:solidFill>
                  <a:schemeClr val="bg1"/>
                </a:solidFill>
              </a:rPr>
              <a:t>    </a:t>
            </a:r>
            <a:r>
              <a:rPr lang="fr-FR" sz="1200" dirty="0" err="1">
                <a:solidFill>
                  <a:schemeClr val="bg1"/>
                </a:solidFill>
              </a:rPr>
              <a:t>LigneInventaire</a:t>
            </a:r>
            <a:r>
              <a:rPr lang="fr-FR" sz="1200" dirty="0">
                <a:solidFill>
                  <a:schemeClr val="bg1"/>
                </a:solidFill>
              </a:rPr>
              <a:t>("pomme rouge", 1.2, 19),</a:t>
            </a:r>
          </a:p>
          <a:p>
            <a:r>
              <a:rPr lang="fr-FR" sz="1200" dirty="0">
                <a:solidFill>
                  <a:schemeClr val="bg1"/>
                </a:solidFill>
              </a:rPr>
              <a:t>    </a:t>
            </a:r>
            <a:r>
              <a:rPr lang="fr-FR" sz="1200" dirty="0" err="1">
                <a:solidFill>
                  <a:schemeClr val="bg1"/>
                </a:solidFill>
              </a:rPr>
              <a:t>LigneInventaire</a:t>
            </a:r>
            <a:r>
              <a:rPr lang="fr-FR" sz="1200" dirty="0">
                <a:solidFill>
                  <a:schemeClr val="bg1"/>
                </a:solidFill>
              </a:rPr>
              <a:t>("orange", 1.4, 24),</a:t>
            </a:r>
          </a:p>
          <a:p>
            <a:r>
              <a:rPr lang="fr-FR" sz="1200" dirty="0">
                <a:solidFill>
                  <a:schemeClr val="bg1"/>
                </a:solidFill>
              </a:rPr>
              <a:t>    </a:t>
            </a:r>
            <a:r>
              <a:rPr lang="fr-FR" sz="1200" dirty="0" err="1">
                <a:solidFill>
                  <a:schemeClr val="bg1"/>
                </a:solidFill>
              </a:rPr>
              <a:t>LigneInventaire</a:t>
            </a:r>
            <a:r>
              <a:rPr lang="fr-FR" sz="1200" dirty="0">
                <a:solidFill>
                  <a:schemeClr val="bg1"/>
                </a:solidFill>
              </a:rPr>
              <a:t>("banane", 0.9, 21),</a:t>
            </a:r>
          </a:p>
          <a:p>
            <a:r>
              <a:rPr lang="fr-FR" sz="1200" dirty="0">
                <a:solidFill>
                  <a:schemeClr val="bg1"/>
                </a:solidFill>
              </a:rPr>
              <a:t>    </a:t>
            </a:r>
            <a:r>
              <a:rPr lang="fr-FR" sz="1200" dirty="0" err="1">
                <a:solidFill>
                  <a:schemeClr val="bg1"/>
                </a:solidFill>
              </a:rPr>
              <a:t>LigneInventaire</a:t>
            </a:r>
            <a:r>
              <a:rPr lang="fr-FR" sz="1200" dirty="0">
                <a:solidFill>
                  <a:schemeClr val="bg1"/>
                </a:solidFill>
              </a:rPr>
              <a:t>("poire", 1.2, 24),</a:t>
            </a:r>
          </a:p>
          <a:p>
            <a:r>
              <a:rPr lang="fr-FR" sz="1200" dirty="0">
                <a:solidFill>
                  <a:schemeClr val="bg1"/>
                </a:solidFill>
              </a:rPr>
              <a:t>]</a:t>
            </a:r>
          </a:p>
        </p:txBody>
      </p:sp>
    </p:spTree>
    <p:extLst>
      <p:ext uri="{BB962C8B-B14F-4D97-AF65-F5344CB8AC3E}">
        <p14:creationId xmlns:p14="http://schemas.microsoft.com/office/powerpoint/2010/main" val="2694474047"/>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Chaînage de tris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046757"/>
            <a:ext cx="694901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veut trier cette liste par prix et par quantité. Facile, c'est ce qu'on a fait un peu plus haut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8409" y="1433839"/>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attrgetter</a:t>
            </a:r>
            <a:endParaRPr lang="en-US" sz="1200" dirty="0">
              <a:solidFill>
                <a:schemeClr val="bg1"/>
              </a:solidFill>
            </a:endParaRPr>
          </a:p>
          <a:p>
            <a:r>
              <a:rPr lang="en-US" sz="1200" dirty="0">
                <a:solidFill>
                  <a:schemeClr val="bg1"/>
                </a:solidFill>
              </a:rPr>
              <a:t>sorted(</a:t>
            </a:r>
            <a:r>
              <a:rPr lang="en-US" sz="1200" dirty="0" err="1">
                <a:solidFill>
                  <a:schemeClr val="bg1"/>
                </a:solidFill>
              </a:rPr>
              <a:t>inventaire</a:t>
            </a:r>
            <a:r>
              <a:rPr lang="en-US" sz="1200" dirty="0">
                <a:solidFill>
                  <a:schemeClr val="bg1"/>
                </a:solidFill>
              </a:rPr>
              <a:t>, key=</a:t>
            </a:r>
            <a:r>
              <a:rPr lang="en-US" sz="1200" dirty="0" err="1">
                <a:solidFill>
                  <a:schemeClr val="bg1"/>
                </a:solidFill>
              </a:rPr>
              <a:t>attrgetter</a:t>
            </a:r>
            <a:r>
              <a:rPr lang="en-US" sz="1200" dirty="0">
                <a:solidFill>
                  <a:schemeClr val="bg1"/>
                </a:solidFill>
              </a:rPr>
              <a:t>("prix", "</a:t>
            </a:r>
            <a:r>
              <a:rPr lang="en-US" sz="1200" dirty="0" err="1">
                <a:solidFill>
                  <a:schemeClr val="bg1"/>
                </a:solidFill>
              </a:rPr>
              <a:t>quantite</a:t>
            </a:r>
            <a:r>
              <a:rPr lang="en-US" sz="1200" dirty="0">
                <a:solidFill>
                  <a:schemeClr val="bg1"/>
                </a:solidFill>
              </a:rPr>
              <a:t>"))</a:t>
            </a:r>
            <a:endParaRPr lang="fr-FR" sz="1200" dirty="0">
              <a:solidFill>
                <a:schemeClr val="bg1"/>
              </a:solidFill>
            </a:endParaRPr>
          </a:p>
        </p:txBody>
      </p:sp>
      <p:sp>
        <p:nvSpPr>
          <p:cNvPr id="7" name="Rectangle 3">
            <a:extLst>
              <a:ext uri="{FF2B5EF4-FFF2-40B4-BE49-F238E27FC236}">
                <a16:creationId xmlns:a16="http://schemas.microsoft.com/office/drawing/2014/main" id="{0FD7CAF2-F8BE-4FAC-92A4-E52DE875D0E1}"/>
              </a:ext>
            </a:extLst>
          </p:cNvPr>
          <p:cNvSpPr>
            <a:spLocks noChangeArrowheads="1"/>
          </p:cNvSpPr>
          <p:nvPr/>
        </p:nvSpPr>
        <p:spPr bwMode="auto">
          <a:xfrm>
            <a:off x="-7" y="2127209"/>
            <a:ext cx="169726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qui vous renvoie :</a:t>
            </a:r>
          </a:p>
        </p:txBody>
      </p:sp>
      <p:sp>
        <p:nvSpPr>
          <p:cNvPr id="8" name="ZoneTexte 7">
            <a:extLst>
              <a:ext uri="{FF2B5EF4-FFF2-40B4-BE49-F238E27FC236}">
                <a16:creationId xmlns:a16="http://schemas.microsoft.com/office/drawing/2014/main" id="{336BC0AB-2C12-49AF-8183-532FCCB0769F}"/>
              </a:ext>
            </a:extLst>
          </p:cNvPr>
          <p:cNvSpPr txBox="1"/>
          <p:nvPr/>
        </p:nvSpPr>
        <p:spPr>
          <a:xfrm>
            <a:off x="88408" y="2434986"/>
            <a:ext cx="11715747" cy="1200329"/>
          </a:xfrm>
          <a:prstGeom prst="rect">
            <a:avLst/>
          </a:prstGeom>
          <a:solidFill>
            <a:schemeClr val="tx1"/>
          </a:solidFill>
        </p:spPr>
        <p:txBody>
          <a:bodyPr wrap="square" rtlCol="0">
            <a:spAutoFit/>
          </a:bodyPr>
          <a:lstStyle/>
          <a:p>
            <a:r>
              <a:rPr lang="fr-FR" sz="1200" dirty="0">
                <a:solidFill>
                  <a:schemeClr val="bg1"/>
                </a:solidFill>
              </a:rPr>
              <a:t>[</a:t>
            </a:r>
          </a:p>
          <a:p>
            <a:r>
              <a:rPr lang="fr-FR" sz="1200" dirty="0">
                <a:solidFill>
                  <a:schemeClr val="bg1"/>
                </a:solidFill>
              </a:rPr>
              <a:t>    &lt;Ligne d'inventaire banane (0.9X21)&gt;,</a:t>
            </a:r>
          </a:p>
          <a:p>
            <a:r>
              <a:rPr lang="fr-FR" sz="1200" dirty="0">
                <a:solidFill>
                  <a:schemeClr val="bg1"/>
                </a:solidFill>
              </a:rPr>
              <a:t>    &lt;Ligne d'inventaire pomme rouge (1.2X19)&gt;,</a:t>
            </a:r>
          </a:p>
          <a:p>
            <a:r>
              <a:rPr lang="fr-FR" sz="1200" dirty="0">
                <a:solidFill>
                  <a:schemeClr val="bg1"/>
                </a:solidFill>
              </a:rPr>
              <a:t>    &lt;Ligne d'inventaire poire (1.2X24)&gt;,</a:t>
            </a:r>
          </a:p>
          <a:p>
            <a:r>
              <a:rPr lang="fr-FR" sz="1200" dirty="0">
                <a:solidFill>
                  <a:schemeClr val="bg1"/>
                </a:solidFill>
              </a:rPr>
              <a:t>    &lt;Ligne d'inventaire orange (1.4X24)&gt;</a:t>
            </a:r>
          </a:p>
          <a:p>
            <a:r>
              <a:rPr lang="fr-FR" sz="1200" dirty="0">
                <a:solidFill>
                  <a:schemeClr val="bg1"/>
                </a:solidFill>
              </a:rPr>
              <a:t>]</a:t>
            </a:r>
          </a:p>
        </p:txBody>
      </p:sp>
      <p:sp>
        <p:nvSpPr>
          <p:cNvPr id="9" name="Rectangle 3">
            <a:extLst>
              <a:ext uri="{FF2B5EF4-FFF2-40B4-BE49-F238E27FC236}">
                <a16:creationId xmlns:a16="http://schemas.microsoft.com/office/drawing/2014/main" id="{3A822A84-9686-43A7-860C-644CC3F62C52}"/>
              </a:ext>
            </a:extLst>
          </p:cNvPr>
          <p:cNvSpPr>
            <a:spLocks noChangeArrowheads="1"/>
          </p:cNvSpPr>
          <p:nvPr/>
        </p:nvSpPr>
        <p:spPr bwMode="auto">
          <a:xfrm>
            <a:off x="88408" y="3854390"/>
            <a:ext cx="12054454"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Mais si vous voulez trier par prix croissant et par quantité décroissante ? C'est-à-dire qu'on veut trier par prix croissant, mais que si deux lignes d'inventaires ont le </a:t>
            </a:r>
          </a:p>
          <a:p>
            <a:pPr lvl="0" eaLnBrk="0" fontAlgn="base" hangingPunct="0">
              <a:spcBef>
                <a:spcPct val="0"/>
              </a:spcBef>
              <a:spcAft>
                <a:spcPct val="0"/>
              </a:spcAft>
            </a:pPr>
            <a:r>
              <a:rPr lang="fr-FR" altLang="fr-FR" sz="1400" dirty="0"/>
              <a:t>même prix, alors on trie dans l'ordre décroissant de quantité ?</a:t>
            </a:r>
          </a:p>
          <a:p>
            <a:pPr lvl="0" eaLnBrk="0" fontAlgn="base" hangingPunct="0">
              <a:spcBef>
                <a:spcPct val="0"/>
              </a:spcBef>
              <a:spcAft>
                <a:spcPct val="0"/>
              </a:spcAft>
            </a:pPr>
            <a:r>
              <a:rPr lang="fr-FR" altLang="fr-FR" sz="1400" dirty="0"/>
              <a:t>Le plus simple ici est de faire deux tris en utilisant la propriété de stabilité. La subtilité, c'est que l'on va trier d'abord par notre second critère et ensuite par notre </a:t>
            </a:r>
          </a:p>
          <a:p>
            <a:pPr lvl="0" eaLnBrk="0" fontAlgn="base" hangingPunct="0">
              <a:spcBef>
                <a:spcPct val="0"/>
              </a:spcBef>
              <a:spcAft>
                <a:spcPct val="0"/>
              </a:spcAft>
            </a:pPr>
            <a:r>
              <a:rPr lang="fr-FR" altLang="fr-FR" sz="1400" dirty="0"/>
              <a:t>premier. Ici, nous allons donc trier d'abord par ordre décroissant de quantité, puis ensuite par ordre croissant de prix.</a:t>
            </a:r>
          </a:p>
          <a:p>
            <a:pPr lvl="0" eaLnBrk="0" fontAlgn="base" hangingPunct="0">
              <a:spcBef>
                <a:spcPct val="0"/>
              </a:spcBef>
              <a:spcAft>
                <a:spcPct val="0"/>
              </a:spcAft>
            </a:pPr>
            <a:r>
              <a:rPr lang="fr-FR" altLang="fr-FR" sz="1400" dirty="0"/>
              <a:t>Si vous vous demandez pourquoi, faites plusieurs essais (dans l'ordre que j'ai indiqué et dans l'ordre inverse). Si cela vous aide, essayez d'écrire l'inventaire sur une </a:t>
            </a:r>
          </a:p>
          <a:p>
            <a:pPr lvl="0" eaLnBrk="0" fontAlgn="base" hangingPunct="0">
              <a:spcBef>
                <a:spcPct val="0"/>
              </a:spcBef>
              <a:spcAft>
                <a:spcPct val="0"/>
              </a:spcAft>
            </a:pPr>
            <a:r>
              <a:rPr lang="fr-FR" altLang="fr-FR" sz="1400" dirty="0"/>
              <a:t>feuille et de trier dans un ordre et dans l'autre.</a:t>
            </a:r>
          </a:p>
          <a:p>
            <a:pPr lvl="0" eaLnBrk="0" fontAlgn="base" hangingPunct="0">
              <a:spcBef>
                <a:spcPct val="0"/>
              </a:spcBef>
              <a:spcAft>
                <a:spcPct val="0"/>
              </a:spcAft>
            </a:pPr>
            <a:r>
              <a:rPr lang="fr-FR" altLang="fr-FR" sz="1400" dirty="0"/>
              <a:t>Voici le code pour notre tri. D'abord par quantité, ensuite par prix :</a:t>
            </a:r>
          </a:p>
        </p:txBody>
      </p:sp>
      <p:sp>
        <p:nvSpPr>
          <p:cNvPr id="10" name="ZoneTexte 9">
            <a:extLst>
              <a:ext uri="{FF2B5EF4-FFF2-40B4-BE49-F238E27FC236}">
                <a16:creationId xmlns:a16="http://schemas.microsoft.com/office/drawing/2014/main" id="{68FDB599-33FA-4661-91AB-9678259A222E}"/>
              </a:ext>
            </a:extLst>
          </p:cNvPr>
          <p:cNvSpPr txBox="1"/>
          <p:nvPr/>
        </p:nvSpPr>
        <p:spPr>
          <a:xfrm>
            <a:off x="49138" y="5892978"/>
            <a:ext cx="11715747" cy="461665"/>
          </a:xfrm>
          <a:prstGeom prst="rect">
            <a:avLst/>
          </a:prstGeom>
          <a:solidFill>
            <a:schemeClr val="tx1"/>
          </a:solidFill>
        </p:spPr>
        <p:txBody>
          <a:bodyPr wrap="square" rtlCol="0">
            <a:spAutoFit/>
          </a:bodyPr>
          <a:lstStyle/>
          <a:p>
            <a:r>
              <a:rPr lang="en-US" sz="1200" dirty="0" err="1">
                <a:solidFill>
                  <a:schemeClr val="bg1"/>
                </a:solidFill>
              </a:rPr>
              <a:t>inventaire.sort</a:t>
            </a:r>
            <a:r>
              <a:rPr lang="en-US" sz="1200" dirty="0">
                <a:solidFill>
                  <a:schemeClr val="bg1"/>
                </a:solidFill>
              </a:rPr>
              <a:t>(key=</a:t>
            </a:r>
            <a:r>
              <a:rPr lang="en-US" sz="1200" dirty="0" err="1">
                <a:solidFill>
                  <a:schemeClr val="bg1"/>
                </a:solidFill>
              </a:rPr>
              <a:t>attrgetter</a:t>
            </a:r>
            <a:r>
              <a:rPr lang="en-US" sz="1200" dirty="0">
                <a:solidFill>
                  <a:schemeClr val="bg1"/>
                </a:solidFill>
              </a:rPr>
              <a:t>("</a:t>
            </a:r>
            <a:r>
              <a:rPr lang="en-US" sz="1200" dirty="0" err="1">
                <a:solidFill>
                  <a:schemeClr val="bg1"/>
                </a:solidFill>
              </a:rPr>
              <a:t>quantite</a:t>
            </a:r>
            <a:r>
              <a:rPr lang="en-US" sz="1200" dirty="0">
                <a:solidFill>
                  <a:schemeClr val="bg1"/>
                </a:solidFill>
              </a:rPr>
              <a:t>"), reverse=True)</a:t>
            </a:r>
          </a:p>
          <a:p>
            <a:r>
              <a:rPr lang="en-US" sz="1200" dirty="0">
                <a:solidFill>
                  <a:schemeClr val="bg1"/>
                </a:solidFill>
              </a:rPr>
              <a:t>sorted(</a:t>
            </a:r>
            <a:r>
              <a:rPr lang="en-US" sz="1200" dirty="0" err="1">
                <a:solidFill>
                  <a:schemeClr val="bg1"/>
                </a:solidFill>
              </a:rPr>
              <a:t>inventaire</a:t>
            </a:r>
            <a:r>
              <a:rPr lang="en-US" sz="1200" dirty="0">
                <a:solidFill>
                  <a:schemeClr val="bg1"/>
                </a:solidFill>
              </a:rPr>
              <a:t>, key=</a:t>
            </a:r>
            <a:r>
              <a:rPr lang="en-US" sz="1200" dirty="0" err="1">
                <a:solidFill>
                  <a:schemeClr val="bg1"/>
                </a:solidFill>
              </a:rPr>
              <a:t>attrgetter</a:t>
            </a:r>
            <a:r>
              <a:rPr lang="en-US" sz="1200" dirty="0">
                <a:solidFill>
                  <a:schemeClr val="bg1"/>
                </a:solidFill>
              </a:rPr>
              <a:t>("prix"))</a:t>
            </a:r>
            <a:endParaRPr lang="fr-FR" sz="1200" dirty="0">
              <a:solidFill>
                <a:schemeClr val="bg1"/>
              </a:solidFill>
            </a:endParaRPr>
          </a:p>
        </p:txBody>
      </p:sp>
    </p:spTree>
    <p:extLst>
      <p:ext uri="{BB962C8B-B14F-4D97-AF65-F5344CB8AC3E}">
        <p14:creationId xmlns:p14="http://schemas.microsoft.com/office/powerpoint/2010/main" val="340422602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Chaînage de tris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046757"/>
            <a:ext cx="19436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Et vous devriez obtenir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8409" y="1433839"/>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attrgetter</a:t>
            </a:r>
            <a:endParaRPr lang="en-US" sz="1200" dirty="0">
              <a:solidFill>
                <a:schemeClr val="bg1"/>
              </a:solidFill>
            </a:endParaRPr>
          </a:p>
          <a:p>
            <a:r>
              <a:rPr lang="en-US" sz="1200" dirty="0">
                <a:solidFill>
                  <a:schemeClr val="bg1"/>
                </a:solidFill>
              </a:rPr>
              <a:t>sorted(</a:t>
            </a:r>
            <a:r>
              <a:rPr lang="en-US" sz="1200" dirty="0" err="1">
                <a:solidFill>
                  <a:schemeClr val="bg1"/>
                </a:solidFill>
              </a:rPr>
              <a:t>inventaire</a:t>
            </a:r>
            <a:r>
              <a:rPr lang="en-US" sz="1200" dirty="0">
                <a:solidFill>
                  <a:schemeClr val="bg1"/>
                </a:solidFill>
              </a:rPr>
              <a:t>, key=</a:t>
            </a:r>
            <a:r>
              <a:rPr lang="en-US" sz="1200" dirty="0" err="1">
                <a:solidFill>
                  <a:schemeClr val="bg1"/>
                </a:solidFill>
              </a:rPr>
              <a:t>attrgetter</a:t>
            </a:r>
            <a:r>
              <a:rPr lang="en-US" sz="1200" dirty="0">
                <a:solidFill>
                  <a:schemeClr val="bg1"/>
                </a:solidFill>
              </a:rPr>
              <a:t>("prix", "</a:t>
            </a:r>
            <a:r>
              <a:rPr lang="en-US" sz="1200" dirty="0" err="1">
                <a:solidFill>
                  <a:schemeClr val="bg1"/>
                </a:solidFill>
              </a:rPr>
              <a:t>quantite</a:t>
            </a:r>
            <a:r>
              <a:rPr lang="en-US" sz="1200" dirty="0">
                <a:solidFill>
                  <a:schemeClr val="bg1"/>
                </a:solidFill>
              </a:rPr>
              <a:t>"))</a:t>
            </a:r>
            <a:endParaRPr lang="fr-FR" sz="1200" dirty="0">
              <a:solidFill>
                <a:schemeClr val="bg1"/>
              </a:solidFill>
            </a:endParaRPr>
          </a:p>
        </p:txBody>
      </p:sp>
      <p:sp>
        <p:nvSpPr>
          <p:cNvPr id="7" name="Rectangle 3">
            <a:extLst>
              <a:ext uri="{FF2B5EF4-FFF2-40B4-BE49-F238E27FC236}">
                <a16:creationId xmlns:a16="http://schemas.microsoft.com/office/drawing/2014/main" id="{0FD7CAF2-F8BE-4FAC-92A4-E52DE875D0E1}"/>
              </a:ext>
            </a:extLst>
          </p:cNvPr>
          <p:cNvSpPr>
            <a:spLocks noChangeArrowheads="1"/>
          </p:cNvSpPr>
          <p:nvPr/>
        </p:nvSpPr>
        <p:spPr bwMode="auto">
          <a:xfrm>
            <a:off x="-7" y="1974809"/>
            <a:ext cx="169726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qui vous renvoie :</a:t>
            </a:r>
          </a:p>
        </p:txBody>
      </p:sp>
      <p:sp>
        <p:nvSpPr>
          <p:cNvPr id="8" name="ZoneTexte 7">
            <a:extLst>
              <a:ext uri="{FF2B5EF4-FFF2-40B4-BE49-F238E27FC236}">
                <a16:creationId xmlns:a16="http://schemas.microsoft.com/office/drawing/2014/main" id="{336BC0AB-2C12-49AF-8183-532FCCB0769F}"/>
              </a:ext>
            </a:extLst>
          </p:cNvPr>
          <p:cNvSpPr txBox="1"/>
          <p:nvPr/>
        </p:nvSpPr>
        <p:spPr>
          <a:xfrm>
            <a:off x="88408" y="2282586"/>
            <a:ext cx="11715747" cy="1200329"/>
          </a:xfrm>
          <a:prstGeom prst="rect">
            <a:avLst/>
          </a:prstGeom>
          <a:solidFill>
            <a:schemeClr val="tx1"/>
          </a:solidFill>
        </p:spPr>
        <p:txBody>
          <a:bodyPr wrap="square" rtlCol="0">
            <a:spAutoFit/>
          </a:bodyPr>
          <a:lstStyle/>
          <a:p>
            <a:r>
              <a:rPr lang="fr-FR" sz="1200" dirty="0">
                <a:solidFill>
                  <a:schemeClr val="bg1"/>
                </a:solidFill>
              </a:rPr>
              <a:t>[</a:t>
            </a:r>
          </a:p>
          <a:p>
            <a:r>
              <a:rPr lang="fr-FR" sz="1200" dirty="0">
                <a:solidFill>
                  <a:schemeClr val="bg1"/>
                </a:solidFill>
              </a:rPr>
              <a:t>    &lt;Ligne d'inventaire banane (0.9X21)&gt;,</a:t>
            </a:r>
          </a:p>
          <a:p>
            <a:r>
              <a:rPr lang="fr-FR" sz="1200" dirty="0">
                <a:solidFill>
                  <a:schemeClr val="bg1"/>
                </a:solidFill>
              </a:rPr>
              <a:t>    &lt;Ligne d'inventaire pomme rouge (1.2X19)&gt;,</a:t>
            </a:r>
          </a:p>
          <a:p>
            <a:r>
              <a:rPr lang="fr-FR" sz="1200" dirty="0">
                <a:solidFill>
                  <a:schemeClr val="bg1"/>
                </a:solidFill>
              </a:rPr>
              <a:t>    &lt;Ligne d'inventaire poire (1.2X24)&gt;,</a:t>
            </a:r>
          </a:p>
          <a:p>
            <a:r>
              <a:rPr lang="fr-FR" sz="1200" dirty="0">
                <a:solidFill>
                  <a:schemeClr val="bg1"/>
                </a:solidFill>
              </a:rPr>
              <a:t>    &lt;Ligne d'inventaire orange (1.4X24)&gt;</a:t>
            </a:r>
          </a:p>
          <a:p>
            <a:r>
              <a:rPr lang="fr-FR" sz="1200" dirty="0">
                <a:solidFill>
                  <a:schemeClr val="bg1"/>
                </a:solidFill>
              </a:rPr>
              <a:t>]</a:t>
            </a:r>
          </a:p>
        </p:txBody>
      </p:sp>
      <p:sp>
        <p:nvSpPr>
          <p:cNvPr id="9" name="Rectangle 3">
            <a:extLst>
              <a:ext uri="{FF2B5EF4-FFF2-40B4-BE49-F238E27FC236}">
                <a16:creationId xmlns:a16="http://schemas.microsoft.com/office/drawing/2014/main" id="{3A822A84-9686-43A7-860C-644CC3F62C52}"/>
              </a:ext>
            </a:extLst>
          </p:cNvPr>
          <p:cNvSpPr>
            <a:spLocks noChangeArrowheads="1"/>
          </p:cNvSpPr>
          <p:nvPr/>
        </p:nvSpPr>
        <p:spPr bwMode="auto">
          <a:xfrm>
            <a:off x="88408" y="3267472"/>
            <a:ext cx="1208369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utilise ici la méthode de liste sort comme on aurait pu utiliser la fonction sorted.</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Regardez surtout l'ordre dans lequel la poire et la pomme rouge apparaissent : les deux lignes d'inventaire ont le même prix, mais puisque la poire a été vendue en </a:t>
            </a:r>
          </a:p>
          <a:p>
            <a:pPr lvl="0" eaLnBrk="0" fontAlgn="base" hangingPunct="0">
              <a:spcBef>
                <a:spcPct val="0"/>
              </a:spcBef>
              <a:spcAft>
                <a:spcPct val="0"/>
              </a:spcAft>
            </a:pPr>
            <a:r>
              <a:rPr lang="fr-FR" altLang="fr-FR" sz="1400" dirty="0"/>
              <a:t>plus grande quantité, elle apparaît en premier. Ceci n'aurait pas été possible sans la stabilité dans le tri.</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Sans cette propriété, le second tri (par prix) aurait complètement modifié l'ordre de notre liste, rendant inutile notre premier tri (par quantité inverse).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Voilà pour ce tour d'horizon des méthodes de tri proposées par Python. Sachez que vous pourrez retrouver les fonctions clés (souvent en paramètre key d'une </a:t>
            </a:r>
          </a:p>
          <a:p>
            <a:pPr lvl="0" eaLnBrk="0" fontAlgn="base" hangingPunct="0">
              <a:spcBef>
                <a:spcPct val="0"/>
              </a:spcBef>
              <a:spcAft>
                <a:spcPct val="0"/>
              </a:spcAft>
            </a:pPr>
            <a:r>
              <a:rPr lang="fr-FR" altLang="fr-FR" sz="1400" dirty="0"/>
              <a:t>fonction) pour d'autres usages que le tri.</a:t>
            </a:r>
          </a:p>
        </p:txBody>
      </p:sp>
    </p:spTree>
    <p:extLst>
      <p:ext uri="{BB962C8B-B14F-4D97-AF65-F5344CB8AC3E}">
        <p14:creationId xmlns:p14="http://schemas.microsoft.com/office/powerpoint/2010/main" val="4266899567"/>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1505396"/>
            <a:ext cx="12308626"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sz="1400" dirty="0"/>
              <a:t> Le tri en Python se fait grâce à la méthode de liste sort, qui modifie la liste d'origine, et la fonction sorted, qui ne modifie pas la liste (ou la séquence) passée en</a:t>
            </a:r>
          </a:p>
          <a:p>
            <a:pPr lvl="0" eaLnBrk="0" fontAlgn="base" hangingPunct="0">
              <a:spcBef>
                <a:spcPct val="0"/>
              </a:spcBef>
              <a:spcAft>
                <a:spcPct val="0"/>
              </a:spcAft>
            </a:pPr>
            <a:r>
              <a:rPr lang="fr-FR" altLang="fr-FR" sz="1400" dirty="0"/>
              <a:t>paramètre ;</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On peut spécifier des fonctions clés grâce à l'argument key. Ces fonctions sont appelées pour chaque élément de la séquence à trier, et retournent le critère </a:t>
            </a:r>
          </a:p>
          <a:p>
            <a:pPr lvl="0" eaLnBrk="0" fontAlgn="base" hangingPunct="0">
              <a:spcBef>
                <a:spcPct val="0"/>
              </a:spcBef>
              <a:spcAft>
                <a:spcPct val="0"/>
              </a:spcAft>
            </a:pPr>
            <a:r>
              <a:rPr lang="fr-FR" altLang="fr-FR" sz="1400" dirty="0"/>
              <a:t>du tri ;</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Le module operator propose les fonctions </a:t>
            </a:r>
            <a:r>
              <a:rPr lang="fr-FR" altLang="fr-FR" sz="1400" b="1" dirty="0"/>
              <a:t>itemgetter</a:t>
            </a:r>
            <a:r>
              <a:rPr lang="fr-FR" altLang="fr-FR" sz="1400" dirty="0"/>
              <a:t> et </a:t>
            </a:r>
            <a:r>
              <a:rPr lang="fr-FR" altLang="fr-FR" sz="1400" b="1" dirty="0"/>
              <a:t>attrgetter</a:t>
            </a:r>
            <a:r>
              <a:rPr lang="fr-FR" altLang="fr-FR" sz="1400" dirty="0"/>
              <a:t> qui peuvent être très utiles en tant que fonction clés, si on veut trier une liste de tuples ou </a:t>
            </a:r>
          </a:p>
          <a:p>
            <a:pPr lvl="0" eaLnBrk="0" fontAlgn="base" hangingPunct="0">
              <a:spcBef>
                <a:spcPct val="0"/>
              </a:spcBef>
              <a:spcAft>
                <a:spcPct val="0"/>
              </a:spcAft>
            </a:pPr>
            <a:r>
              <a:rPr lang="fr-FR" altLang="fr-FR" sz="1400" dirty="0"/>
              <a:t>une liste d'objets selon un attribut ;</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Le tri en Python est « stable », c'est-à-dire que l'ordre de deux éléments dans la liste n'est pas modifié s'ils sont égaux. Cette propriété permet le chaînage de tri.</a:t>
            </a:r>
          </a:p>
        </p:txBody>
      </p:sp>
    </p:spTree>
    <p:extLst>
      <p:ext uri="{BB962C8B-B14F-4D97-AF65-F5344CB8AC3E}">
        <p14:creationId xmlns:p14="http://schemas.microsoft.com/office/powerpoint/2010/main" val="80638092"/>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67627"/>
            <a:ext cx="12192000" cy="971550"/>
          </a:xfrm>
        </p:spPr>
        <p:txBody>
          <a:bodyPr>
            <a:noAutofit/>
          </a:bodyPr>
          <a:lstStyle/>
          <a:p>
            <a:pPr lvl="0" algn="ctr" fontAlgn="base">
              <a:spcAft>
                <a:spcPct val="0"/>
              </a:spcAft>
            </a:pPr>
            <a:r>
              <a:rPr lang="fr-FR" altLang="fr-FR" sz="9600" b="1" dirty="0">
                <a:solidFill>
                  <a:schemeClr val="accent5">
                    <a:lumMod val="75000"/>
                  </a:schemeClr>
                </a:solidFill>
              </a:rPr>
              <a:t>Gérez les héritages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731607258"/>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Gérez les héritages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466725" y="775676"/>
            <a:ext cx="10487025" cy="6186309"/>
          </a:xfrm>
          <a:prstGeom prst="rect">
            <a:avLst/>
          </a:prstGeom>
          <a:noFill/>
        </p:spPr>
        <p:txBody>
          <a:bodyPr wrap="square" rtlCol="0">
            <a:spAutoFit/>
          </a:bodyPr>
          <a:lstStyle/>
          <a:p>
            <a:r>
              <a:rPr lang="fr-FR" sz="1100" dirty="0"/>
              <a:t>J'entends souvent dire qu'un langage de programmation orienté objet n'incluant pas l'héritage serait incomplet, sinon inutile. Après avoir découvert par moi-même cette fonctionnalité et les techniques qui en découlent, je suis forcé de reconnaître que sans l'héritage, le monde serait moins beau !</a:t>
            </a:r>
          </a:p>
          <a:p>
            <a:endParaRPr lang="fr-FR" sz="1100" dirty="0"/>
          </a:p>
          <a:p>
            <a:r>
              <a:rPr lang="fr-FR" sz="1100" dirty="0"/>
              <a:t>Qu'est-ce que cette fonctionnalité a de si utile ?</a:t>
            </a:r>
          </a:p>
          <a:p>
            <a:r>
              <a:rPr lang="fr-FR" sz="1100" dirty="0"/>
              <a:t>Nous allons le voir, bien entendu. Et je vais surtout essayer de vous montrer des exemples d'applications. Car très souvent, quand on découvre l'héritage, on ne sait pas trop quoi en faire…</a:t>
            </a:r>
          </a:p>
          <a:p>
            <a:r>
              <a:rPr lang="fr-FR" sz="1100" dirty="0"/>
              <a:t>Ne vous attendez donc pas à un chapitre où vous n'allez faire que coder. Vous allez devoir vous pencher sur de la théorie et travailler sur quelques exemples de modélisation. Mais je vous guide, ne vous inquiétez pas !</a:t>
            </a:r>
          </a:p>
          <a:p>
            <a:endParaRPr lang="fr-FR" sz="1100" dirty="0"/>
          </a:p>
          <a:p>
            <a:r>
              <a:rPr lang="fr-FR" sz="1100" b="1" dirty="0"/>
              <a:t>Pour bien commencer</a:t>
            </a:r>
          </a:p>
          <a:p>
            <a:endParaRPr lang="fr-FR" sz="1100" dirty="0"/>
          </a:p>
          <a:p>
            <a:r>
              <a:rPr lang="fr-FR" sz="1100" dirty="0"/>
              <a:t>Je ne vais pas faire durer le suspense plus longtemps : l'héritage est une fonctionnalité objet qui permet de déclarer que telle classe sera elle-même modelée sur une autre classe, qu'on appelle la classe parente, ou la </a:t>
            </a:r>
            <a:r>
              <a:rPr lang="fr-FR" sz="1100" b="1" dirty="0"/>
              <a:t>classe mère</a:t>
            </a:r>
            <a:r>
              <a:rPr lang="fr-FR" sz="1100" dirty="0"/>
              <a:t>. Concrètement, si une classe b </a:t>
            </a:r>
            <a:r>
              <a:rPr lang="fr-FR" sz="1100" b="1" dirty="0"/>
              <a:t>hérite</a:t>
            </a:r>
            <a:r>
              <a:rPr lang="fr-FR" sz="1100" dirty="0"/>
              <a:t> de la classe a, les objets créés sur le modèle de la classe b auront accès aux méthodes et attributs de la classe a.</a:t>
            </a:r>
          </a:p>
          <a:p>
            <a:endParaRPr lang="fr-FR" sz="1100" dirty="0"/>
          </a:p>
          <a:p>
            <a:r>
              <a:rPr lang="fr-FR" sz="1100" dirty="0"/>
              <a:t>Et c'est tout ? Cela ne sert à rien !</a:t>
            </a:r>
          </a:p>
          <a:p>
            <a:endParaRPr lang="fr-FR" sz="1100" dirty="0"/>
          </a:p>
          <a:p>
            <a:r>
              <a:rPr lang="fr-FR" sz="1100" dirty="0"/>
              <a:t>Non, ce n'est pas tout, et si, cela sert énormément mais vous allez devoir me laisser un peu de temps pour vous en montrer l'intérêt.</a:t>
            </a:r>
          </a:p>
          <a:p>
            <a:endParaRPr lang="fr-FR" sz="1100" dirty="0"/>
          </a:p>
          <a:p>
            <a:r>
              <a:rPr lang="fr-FR" sz="1100" dirty="0"/>
              <a:t>La première chose, c'est que la classe b dans notre exemple ne se contente pas de reprendre les méthodes et attributs de la classe a : elle va pouvoir en définir d'autres. D'autres méthodes et d'autres attributs qui lui seront propres, en plus des méthodes et attributs de la classe a. Et elle va pouvoir également redéfinir les méthodes de la classe mère.</a:t>
            </a:r>
          </a:p>
          <a:p>
            <a:endParaRPr lang="fr-FR" sz="1100" dirty="0"/>
          </a:p>
          <a:p>
            <a:r>
              <a:rPr lang="fr-FR" sz="1100" dirty="0"/>
              <a:t>Prenons un exemple simple : on a une classe Animal permettant de définir des animaux. Les animaux tels que nous les modélisons ont certains attributs (le régime : carnivore ou herbivore) et certaines méthodes (manger, boire, crier…).</a:t>
            </a:r>
          </a:p>
          <a:p>
            <a:endParaRPr lang="fr-FR" sz="1100" dirty="0"/>
          </a:p>
          <a:p>
            <a:r>
              <a:rPr lang="fr-FR" sz="1100" dirty="0"/>
              <a:t>On peut maintenant définir une classe Chien qui hérite de Animal, c'est-à-dire qu'elle reprend ses méthodes. Nous allons voir plus bas ce que cela implique exactement.</a:t>
            </a:r>
          </a:p>
          <a:p>
            <a:endParaRPr lang="fr-FR" sz="1100" dirty="0"/>
          </a:p>
          <a:p>
            <a:r>
              <a:rPr lang="fr-FR" sz="1100" dirty="0"/>
              <a:t>Si vous ne voyez pas très bien dans quel cas on fait hériter une classe d'une autre, faites le test :</a:t>
            </a:r>
          </a:p>
          <a:p>
            <a:endParaRPr lang="fr-FR" sz="1100" dirty="0"/>
          </a:p>
          <a:p>
            <a:r>
              <a:rPr lang="fr-FR" sz="1100" dirty="0"/>
              <a:t>    on fait hériter la classe Chien de Animal parce qu'un chien est un animal ;</a:t>
            </a:r>
          </a:p>
          <a:p>
            <a:endParaRPr lang="fr-FR" sz="1100" dirty="0"/>
          </a:p>
          <a:p>
            <a:r>
              <a:rPr lang="fr-FR" sz="1100" dirty="0"/>
              <a:t>    on ne fait pas hériter Animal de Chien parce qu'Animal n'est pas un Chien.</a:t>
            </a:r>
          </a:p>
          <a:p>
            <a:endParaRPr lang="fr-FR" sz="1100" dirty="0"/>
          </a:p>
          <a:p>
            <a:r>
              <a:rPr lang="fr-FR" sz="1100" dirty="0"/>
              <a:t>Sur ce modèle, vous pouvez vous rendre compte qu'une voiture est un véhicule. La classe Voiture pourrait donc hériter de Véhicule.</a:t>
            </a:r>
          </a:p>
          <a:p>
            <a:endParaRPr lang="fr-FR" sz="1100" dirty="0"/>
          </a:p>
          <a:p>
            <a:r>
              <a:rPr lang="fr-FR" sz="1100" dirty="0"/>
              <a:t>Intéressons-nous à présent au code.</a:t>
            </a:r>
          </a:p>
        </p:txBody>
      </p:sp>
    </p:spTree>
    <p:extLst>
      <p:ext uri="{BB962C8B-B14F-4D97-AF65-F5344CB8AC3E}">
        <p14:creationId xmlns:p14="http://schemas.microsoft.com/office/powerpoint/2010/main" val="1494227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If, </a:t>
            </a:r>
            <a:r>
              <a:rPr lang="en-US" sz="6000" dirty="0" err="1">
                <a:solidFill>
                  <a:schemeClr val="accent5">
                    <a:lumMod val="75000"/>
                  </a:schemeClr>
                </a:solidFill>
              </a:rPr>
              <a:t>elif</a:t>
            </a:r>
            <a:r>
              <a:rPr lang="en-US" sz="6000" dirty="0">
                <a:solidFill>
                  <a:schemeClr val="accent5">
                    <a:lumMod val="75000"/>
                  </a:schemeClr>
                </a:solidFill>
              </a:rPr>
              <a:t> et else</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986589" y="2049020"/>
            <a:ext cx="3938337" cy="1754326"/>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if a &gt; 0: # Positif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print("a est positif.")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a:t>
            </a:r>
            <a:r>
              <a:rPr lang="fr-FR" altLang="fr-FR" dirty="0" err="1">
                <a:solidFill>
                  <a:schemeClr val="bg1"/>
                </a:solidFill>
                <a:highlight>
                  <a:srgbClr val="000000"/>
                </a:highlight>
                <a:latin typeface="Arial" panose="020B0604020202020204" pitchFamily="34" charset="0"/>
              </a:rPr>
              <a:t>elif</a:t>
            </a:r>
            <a:r>
              <a:rPr lang="fr-FR" altLang="fr-FR" dirty="0">
                <a:solidFill>
                  <a:schemeClr val="bg1"/>
                </a:solidFill>
                <a:highlight>
                  <a:srgbClr val="000000"/>
                </a:highlight>
                <a:latin typeface="Arial" panose="020B0604020202020204" pitchFamily="34" charset="0"/>
              </a:rPr>
              <a:t> a &lt; 0: # Négatif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print("a est négatif.")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a:t>
            </a:r>
            <a:r>
              <a:rPr lang="fr-FR" altLang="fr-FR" dirty="0" err="1">
                <a:solidFill>
                  <a:schemeClr val="bg1"/>
                </a:solidFill>
                <a:highlight>
                  <a:srgbClr val="000000"/>
                </a:highlight>
                <a:latin typeface="Arial" panose="020B0604020202020204" pitchFamily="34" charset="0"/>
              </a:rPr>
              <a:t>else</a:t>
            </a:r>
            <a:r>
              <a:rPr lang="fr-FR" altLang="fr-FR" dirty="0">
                <a:solidFill>
                  <a:schemeClr val="bg1"/>
                </a:solidFill>
                <a:highlight>
                  <a:srgbClr val="000000"/>
                </a:highlight>
                <a:latin typeface="Arial" panose="020B0604020202020204" pitchFamily="34" charset="0"/>
              </a:rPr>
              <a:t>: # Nul</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print("a est nul.")</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40764824"/>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1/6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338143" y="1204589"/>
            <a:ext cx="10487025" cy="600164"/>
          </a:xfrm>
          <a:prstGeom prst="rect">
            <a:avLst/>
          </a:prstGeom>
          <a:noFill/>
        </p:spPr>
        <p:txBody>
          <a:bodyPr wrap="square" rtlCol="0">
            <a:spAutoFit/>
          </a:bodyPr>
          <a:lstStyle/>
          <a:p>
            <a:r>
              <a:rPr lang="fr-FR" sz="1100" dirty="0"/>
              <a:t>On oppose l'héritage simple, dont nous venons de voir les aspects théoriques dans la section précédente, à l'héritage multiple que nous verrons dans la prochaine section.</a:t>
            </a:r>
          </a:p>
          <a:p>
            <a:endParaRPr lang="fr-FR" sz="1100" dirty="0"/>
          </a:p>
          <a:p>
            <a:r>
              <a:rPr lang="fr-FR" sz="1100" dirty="0"/>
              <a:t>Il est temps d'aborder la syntaxe de l'héritage. Nous allons définir une première classe A et une seconde classe B qui hérite de A.</a:t>
            </a:r>
          </a:p>
        </p:txBody>
      </p:sp>
      <p:sp>
        <p:nvSpPr>
          <p:cNvPr id="6" name="ZoneTexte 5">
            <a:extLst>
              <a:ext uri="{FF2B5EF4-FFF2-40B4-BE49-F238E27FC236}">
                <a16:creationId xmlns:a16="http://schemas.microsoft.com/office/drawing/2014/main" id="{E86369C4-6C65-4554-BA98-303A74FC61EF}"/>
              </a:ext>
            </a:extLst>
          </p:cNvPr>
          <p:cNvSpPr txBox="1"/>
          <p:nvPr/>
        </p:nvSpPr>
        <p:spPr>
          <a:xfrm>
            <a:off x="342896" y="1834551"/>
            <a:ext cx="11506200" cy="1785104"/>
          </a:xfrm>
          <a:prstGeom prst="rect">
            <a:avLst/>
          </a:prstGeom>
          <a:solidFill>
            <a:schemeClr val="tx1"/>
          </a:solidFill>
        </p:spPr>
        <p:txBody>
          <a:bodyPr wrap="square" rtlCol="0">
            <a:spAutoFit/>
          </a:bodyPr>
          <a:lstStyle/>
          <a:p>
            <a:r>
              <a:rPr lang="fr-FR" sz="1100" dirty="0">
                <a:solidFill>
                  <a:schemeClr val="bg1"/>
                </a:solidFill>
              </a:rPr>
              <a:t>class A:</a:t>
            </a:r>
          </a:p>
          <a:p>
            <a:r>
              <a:rPr lang="fr-FR" sz="1100" dirty="0">
                <a:solidFill>
                  <a:schemeClr val="bg1"/>
                </a:solidFill>
              </a:rPr>
              <a:t>    """Classe A, pour illustrer notre exemple d'héritage"""</a:t>
            </a:r>
          </a:p>
          <a:p>
            <a:r>
              <a:rPr lang="fr-FR" sz="1100" dirty="0">
                <a:solidFill>
                  <a:schemeClr val="bg1"/>
                </a:solidFill>
              </a:rPr>
              <a:t>    pass # On laisse la définition vide, ce n'est qu'un exemple</a:t>
            </a:r>
          </a:p>
          <a:p>
            <a:endParaRPr lang="fr-FR" sz="1100" dirty="0">
              <a:solidFill>
                <a:schemeClr val="bg1"/>
              </a:solidFill>
            </a:endParaRPr>
          </a:p>
          <a:p>
            <a:r>
              <a:rPr lang="fr-FR" sz="1100" dirty="0">
                <a:solidFill>
                  <a:schemeClr val="bg1"/>
                </a:solidFill>
              </a:rPr>
              <a:t>class B(A):</a:t>
            </a:r>
          </a:p>
          <a:p>
            <a:r>
              <a:rPr lang="fr-FR" sz="1100" dirty="0">
                <a:solidFill>
                  <a:schemeClr val="bg1"/>
                </a:solidFill>
              </a:rPr>
              <a:t>    """Classe B, qui hérite de A.</a:t>
            </a:r>
          </a:p>
          <a:p>
            <a:r>
              <a:rPr lang="fr-FR" sz="1100" dirty="0">
                <a:solidFill>
                  <a:schemeClr val="bg1"/>
                </a:solidFill>
              </a:rPr>
              <a:t>    Elle reprend les mêmes méthodes et attributs (dans cet exemple, la classe</a:t>
            </a:r>
          </a:p>
          <a:p>
            <a:r>
              <a:rPr lang="fr-FR" sz="1100" dirty="0">
                <a:solidFill>
                  <a:schemeClr val="bg1"/>
                </a:solidFill>
              </a:rPr>
              <a:t>    A ne possède de toute façon ni méthode ni attribut)"""</a:t>
            </a:r>
          </a:p>
          <a:p>
            <a:r>
              <a:rPr lang="fr-FR" sz="1100" dirty="0">
                <a:solidFill>
                  <a:schemeClr val="bg1"/>
                </a:solidFill>
              </a:rPr>
              <a:t>    </a:t>
            </a:r>
          </a:p>
          <a:p>
            <a:r>
              <a:rPr lang="fr-FR" sz="1100" dirty="0">
                <a:solidFill>
                  <a:schemeClr val="bg1"/>
                </a:solidFill>
              </a:rPr>
              <a:t>    pass</a:t>
            </a:r>
          </a:p>
        </p:txBody>
      </p:sp>
      <p:sp>
        <p:nvSpPr>
          <p:cNvPr id="7" name="ZoneTexte 6">
            <a:extLst>
              <a:ext uri="{FF2B5EF4-FFF2-40B4-BE49-F238E27FC236}">
                <a16:creationId xmlns:a16="http://schemas.microsoft.com/office/drawing/2014/main" id="{A3730F63-34BF-4D04-A4A0-4A7F8B797637}"/>
              </a:ext>
            </a:extLst>
          </p:cNvPr>
          <p:cNvSpPr txBox="1"/>
          <p:nvPr/>
        </p:nvSpPr>
        <p:spPr>
          <a:xfrm>
            <a:off x="338143" y="3800351"/>
            <a:ext cx="11458570" cy="2292935"/>
          </a:xfrm>
          <a:prstGeom prst="rect">
            <a:avLst/>
          </a:prstGeom>
          <a:noFill/>
        </p:spPr>
        <p:txBody>
          <a:bodyPr wrap="square" rtlCol="0">
            <a:spAutoFit/>
          </a:bodyPr>
          <a:lstStyle/>
          <a:p>
            <a:r>
              <a:rPr lang="fr-FR" sz="1100" dirty="0"/>
              <a:t>Vous pourrez expérimenter par la suite sur des exemples plus constructifs. Pour l'instant, l'important est de bien noter la syntaxe qui, comme vous le voyez, est des plus simples : </a:t>
            </a:r>
            <a:r>
              <a:rPr lang="fr-FR" sz="1100" b="1" dirty="0"/>
              <a:t>class MaClasse(MaClasseMere):</a:t>
            </a:r>
            <a:r>
              <a:rPr lang="fr-FR" sz="1100" dirty="0"/>
              <a:t>. Dans la définition de la classe, entre le nom et les deux points, vous précisez entre parenthèses la classe dont elle doit hériter. Comme je l'ai dit, dans un premier temps, toutes les méthodes de la classe A se retrouveront dans la classe B.</a:t>
            </a:r>
          </a:p>
          <a:p>
            <a:endParaRPr lang="fr-FR" sz="1100" dirty="0"/>
          </a:p>
          <a:p>
            <a:r>
              <a:rPr lang="fr-FR" sz="1100" dirty="0"/>
              <a:t>J'ai essayé de mettre des constructeurs dans les deux classes mais, dans la classe fille, je ne retrouve pas les attributs déclarés dans ma classe mère, c'est normal ?</a:t>
            </a:r>
          </a:p>
          <a:p>
            <a:endParaRPr lang="fr-FR" sz="1100" dirty="0"/>
          </a:p>
          <a:p>
            <a:r>
              <a:rPr lang="fr-FR" sz="1100" dirty="0"/>
              <a:t>Tout à fait. Vous vous souvenez quand je vous ai dit que les méthodes étaient définies dans la classe, alors que les attributs étaient directement déclarés dans l'instance d'objet ? Vous le voyez bien de toute façon : c'est dans le constructeur qu'on déclare les attributs et on les écrit tous dans l'instance self. Quand une classe B hérite d'une classe A, les objets de type B reprennent bel et bien les méthodes de la classe A en même temps que celles de la classe B. Mais, assez logiquement, ce sont celles de la classe B qui sont appelées d'abord.</a:t>
            </a:r>
          </a:p>
          <a:p>
            <a:endParaRPr lang="fr-FR" sz="1100" dirty="0"/>
          </a:p>
          <a:p>
            <a:r>
              <a:rPr lang="fr-FR" sz="1100" dirty="0"/>
              <a:t>Si vous faites objet_de_type_b.ma_methode(), Python va d'abord chercher la méthode ma_methode dans la classe B dont l'objet est directement issu. S'il ne trouve pas, il va chercher récursivement dans les classes dont hérite B, c'est-à-dire A dans notre exemple. Ce mécanisme est très important : il induit que si aucune méthode n'a été redéfinie dans la classe, on cherche dans la classe mère. On peut ainsi redéfinir une certaine méthode dans une classe et laisser d'autres directement hériter de la classe mère.</a:t>
            </a:r>
          </a:p>
        </p:txBody>
      </p:sp>
    </p:spTree>
    <p:extLst>
      <p:ext uri="{BB962C8B-B14F-4D97-AF65-F5344CB8AC3E}">
        <p14:creationId xmlns:p14="http://schemas.microsoft.com/office/powerpoint/2010/main" val="4231695854"/>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2/6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342896" y="1366585"/>
            <a:ext cx="10487025" cy="261610"/>
          </a:xfrm>
          <a:prstGeom prst="rect">
            <a:avLst/>
          </a:prstGeom>
          <a:noFill/>
        </p:spPr>
        <p:txBody>
          <a:bodyPr wrap="square" rtlCol="0">
            <a:spAutoFit/>
          </a:bodyPr>
          <a:lstStyle/>
          <a:p>
            <a:r>
              <a:rPr lang="fr-FR" sz="1100" dirty="0"/>
              <a:t>Petit code d'exemple :</a:t>
            </a:r>
          </a:p>
        </p:txBody>
      </p:sp>
      <p:sp>
        <p:nvSpPr>
          <p:cNvPr id="6" name="ZoneTexte 5">
            <a:extLst>
              <a:ext uri="{FF2B5EF4-FFF2-40B4-BE49-F238E27FC236}">
                <a16:creationId xmlns:a16="http://schemas.microsoft.com/office/drawing/2014/main" id="{E86369C4-6C65-4554-BA98-303A74FC61EF}"/>
              </a:ext>
            </a:extLst>
          </p:cNvPr>
          <p:cNvSpPr txBox="1"/>
          <p:nvPr/>
        </p:nvSpPr>
        <p:spPr>
          <a:xfrm>
            <a:off x="342896" y="1628195"/>
            <a:ext cx="11506200" cy="3647152"/>
          </a:xfrm>
          <a:prstGeom prst="rect">
            <a:avLst/>
          </a:prstGeom>
          <a:solidFill>
            <a:schemeClr val="tx1"/>
          </a:solidFill>
        </p:spPr>
        <p:txBody>
          <a:bodyPr wrap="square" rtlCol="0">
            <a:spAutoFit/>
          </a:bodyPr>
          <a:lstStyle/>
          <a:p>
            <a:r>
              <a:rPr lang="fr-FR" sz="1100" dirty="0">
                <a:solidFill>
                  <a:schemeClr val="bg1"/>
                </a:solidFill>
              </a:rPr>
              <a:t>class Personne:</a:t>
            </a:r>
          </a:p>
          <a:p>
            <a:r>
              <a:rPr lang="fr-FR" sz="1100" dirty="0">
                <a:solidFill>
                  <a:schemeClr val="bg1"/>
                </a:solidFill>
              </a:rPr>
              <a:t>    """Classe représentant une personne"""</a:t>
            </a:r>
          </a:p>
          <a:p>
            <a:r>
              <a:rPr lang="fr-FR" sz="1100" dirty="0">
                <a:solidFill>
                  <a:schemeClr val="bg1"/>
                </a:solidFill>
              </a:rPr>
              <a:t>    def __init__(self, nom):</a:t>
            </a:r>
          </a:p>
          <a:p>
            <a:r>
              <a:rPr lang="fr-FR" sz="1100" dirty="0">
                <a:solidFill>
                  <a:schemeClr val="bg1"/>
                </a:solidFill>
              </a:rPr>
              <a:t>        """Constructeur de notre classe"""</a:t>
            </a:r>
          </a:p>
          <a:p>
            <a:r>
              <a:rPr lang="fr-FR" sz="1100" dirty="0">
                <a:solidFill>
                  <a:schemeClr val="bg1"/>
                </a:solidFill>
              </a:rPr>
              <a:t>        self.nom = nom</a:t>
            </a:r>
          </a:p>
          <a:p>
            <a:r>
              <a:rPr lang="fr-FR" sz="1100" dirty="0">
                <a:solidFill>
                  <a:schemeClr val="bg1"/>
                </a:solidFill>
              </a:rPr>
              <a:t>        self.prenom = "Martin"</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"{0} {1}".format(self.prenom, self.nom)</a:t>
            </a:r>
          </a:p>
          <a:p>
            <a:endParaRPr lang="fr-FR" sz="1100" dirty="0">
              <a:solidFill>
                <a:schemeClr val="bg1"/>
              </a:solidFill>
            </a:endParaRPr>
          </a:p>
          <a:p>
            <a:r>
              <a:rPr lang="fr-FR" sz="1100" dirty="0">
                <a:solidFill>
                  <a:schemeClr val="bg1"/>
                </a:solidFill>
              </a:rPr>
              <a:t>class AgentSpecial(Personne):</a:t>
            </a:r>
          </a:p>
          <a:p>
            <a:r>
              <a:rPr lang="fr-FR" sz="1100" dirty="0">
                <a:solidFill>
                  <a:schemeClr val="bg1"/>
                </a:solidFill>
              </a:rPr>
              <a:t>    """Classe définissant un agent spécial.</a:t>
            </a:r>
          </a:p>
          <a:p>
            <a:r>
              <a:rPr lang="fr-FR" sz="1100" dirty="0">
                <a:solidFill>
                  <a:schemeClr val="bg1"/>
                </a:solidFill>
              </a:rPr>
              <a:t>    Elle hérite de la classe Personne"""</a:t>
            </a:r>
          </a:p>
          <a:p>
            <a:r>
              <a:rPr lang="fr-FR" sz="1100" dirty="0">
                <a:solidFill>
                  <a:schemeClr val="bg1"/>
                </a:solidFill>
              </a:rPr>
              <a:t>    </a:t>
            </a:r>
          </a:p>
          <a:p>
            <a:r>
              <a:rPr lang="fr-FR" sz="1100" dirty="0">
                <a:solidFill>
                  <a:schemeClr val="bg1"/>
                </a:solidFill>
              </a:rPr>
              <a:t>    def __init__(self, nom, matricule):</a:t>
            </a:r>
          </a:p>
          <a:p>
            <a:r>
              <a:rPr lang="fr-FR" sz="1100" dirty="0">
                <a:solidFill>
                  <a:schemeClr val="bg1"/>
                </a:solidFill>
              </a:rPr>
              <a:t>        """Un agent se définit par son nom et son matricule"""</a:t>
            </a:r>
          </a:p>
          <a:p>
            <a:r>
              <a:rPr lang="fr-FR" sz="1100" dirty="0">
                <a:solidFill>
                  <a:schemeClr val="bg1"/>
                </a:solidFill>
              </a:rPr>
              <a:t>        self.nom = nom</a:t>
            </a:r>
          </a:p>
          <a:p>
            <a:r>
              <a:rPr lang="fr-FR" sz="1100" dirty="0">
                <a:solidFill>
                  <a:schemeClr val="bg1"/>
                </a:solidFill>
              </a:rPr>
              <a:t>        self.matricule = matricule</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"Agent {0}, matricule {1}".format(self.nom, self.matricule)</a:t>
            </a:r>
          </a:p>
        </p:txBody>
      </p:sp>
    </p:spTree>
    <p:extLst>
      <p:ext uri="{BB962C8B-B14F-4D97-AF65-F5344CB8AC3E}">
        <p14:creationId xmlns:p14="http://schemas.microsoft.com/office/powerpoint/2010/main" val="2219421026"/>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3/6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171446" y="1423735"/>
            <a:ext cx="10487025" cy="261610"/>
          </a:xfrm>
          <a:prstGeom prst="rect">
            <a:avLst/>
          </a:prstGeom>
          <a:noFill/>
        </p:spPr>
        <p:txBody>
          <a:bodyPr wrap="square" rtlCol="0">
            <a:spAutoFit/>
          </a:bodyPr>
          <a:lstStyle/>
          <a:p>
            <a:r>
              <a:rPr lang="fr-FR" sz="1100" dirty="0"/>
              <a:t>Vous voyez ici un exemple d'héritage simple. Seulement, si vous essayez de créer des agents spéciaux, vous risquez d'avoir de drôles de surprises :</a:t>
            </a:r>
          </a:p>
        </p:txBody>
      </p:sp>
      <p:sp>
        <p:nvSpPr>
          <p:cNvPr id="6" name="ZoneTexte 5">
            <a:extLst>
              <a:ext uri="{FF2B5EF4-FFF2-40B4-BE49-F238E27FC236}">
                <a16:creationId xmlns:a16="http://schemas.microsoft.com/office/drawing/2014/main" id="{E86369C4-6C65-4554-BA98-303A74FC61EF}"/>
              </a:ext>
            </a:extLst>
          </p:cNvPr>
          <p:cNvSpPr txBox="1"/>
          <p:nvPr/>
        </p:nvSpPr>
        <p:spPr>
          <a:xfrm>
            <a:off x="171446" y="1685345"/>
            <a:ext cx="11506200" cy="1785104"/>
          </a:xfrm>
          <a:prstGeom prst="rect">
            <a:avLst/>
          </a:prstGeom>
          <a:solidFill>
            <a:schemeClr val="tx1"/>
          </a:solidFill>
        </p:spPr>
        <p:txBody>
          <a:bodyPr wrap="square" rtlCol="0">
            <a:spAutoFit/>
          </a:bodyPr>
          <a:lstStyle/>
          <a:p>
            <a:r>
              <a:rPr lang="fr-FR" sz="1100" dirty="0">
                <a:solidFill>
                  <a:schemeClr val="bg1"/>
                </a:solidFill>
              </a:rPr>
              <a:t>&gt;&gt;&gt; agent = AgentSpecial("Fisher", "18327-121")</a:t>
            </a:r>
          </a:p>
          <a:p>
            <a:r>
              <a:rPr lang="fr-FR" sz="1100" dirty="0">
                <a:solidFill>
                  <a:schemeClr val="bg1"/>
                </a:solidFill>
              </a:rPr>
              <a:t>&gt;&gt;&gt; agent.nom</a:t>
            </a:r>
          </a:p>
          <a:p>
            <a:r>
              <a:rPr lang="fr-FR" sz="1100" dirty="0">
                <a:solidFill>
                  <a:schemeClr val="bg1"/>
                </a:solidFill>
              </a:rPr>
              <a:t>'Fisher'</a:t>
            </a:r>
          </a:p>
          <a:p>
            <a:r>
              <a:rPr lang="fr-FR" sz="1100" dirty="0">
                <a:solidFill>
                  <a:schemeClr val="bg1"/>
                </a:solidFill>
              </a:rPr>
              <a:t>&gt;&gt;&gt; print(agent)</a:t>
            </a:r>
          </a:p>
          <a:p>
            <a:r>
              <a:rPr lang="fr-FR" sz="1100" dirty="0">
                <a:solidFill>
                  <a:schemeClr val="bg1"/>
                </a:solidFill>
              </a:rPr>
              <a:t>Agent Fisher, matricule 18327-121</a:t>
            </a:r>
          </a:p>
          <a:p>
            <a:r>
              <a:rPr lang="fr-FR" sz="1100" dirty="0">
                <a:solidFill>
                  <a:schemeClr val="bg1"/>
                </a:solidFill>
              </a:rPr>
              <a:t>&gt;&gt;&gt; agent.prenom</a:t>
            </a:r>
          </a:p>
          <a:p>
            <a:r>
              <a:rPr lang="fr-FR" sz="1100" dirty="0">
                <a:solidFill>
                  <a:schemeClr val="bg1"/>
                </a:solidFill>
              </a:rPr>
              <a:t>Traceback (most recent call last):</a:t>
            </a:r>
          </a:p>
          <a:p>
            <a:r>
              <a:rPr lang="fr-FR" sz="1100" dirty="0">
                <a:solidFill>
                  <a:schemeClr val="bg1"/>
                </a:solidFill>
              </a:rPr>
              <a:t>  File "&lt;stdin&gt;", line 1, in &lt;module&gt;</a:t>
            </a:r>
          </a:p>
          <a:p>
            <a:r>
              <a:rPr lang="fr-FR" sz="1100" dirty="0">
                <a:solidFill>
                  <a:schemeClr val="bg1"/>
                </a:solidFill>
              </a:rPr>
              <a:t>AttributeError: 'AgentSpecial' object has no attribute 'prenom'</a:t>
            </a:r>
          </a:p>
          <a:p>
            <a:r>
              <a:rPr lang="fr-FR" sz="1100" dirty="0">
                <a:solidFill>
                  <a:schemeClr val="bg1"/>
                </a:solidFill>
              </a:rPr>
              <a:t>&gt;&gt;&gt;</a:t>
            </a:r>
          </a:p>
        </p:txBody>
      </p:sp>
      <p:sp>
        <p:nvSpPr>
          <p:cNvPr id="7" name="ZoneTexte 6">
            <a:extLst>
              <a:ext uri="{FF2B5EF4-FFF2-40B4-BE49-F238E27FC236}">
                <a16:creationId xmlns:a16="http://schemas.microsoft.com/office/drawing/2014/main" id="{F35068A5-5171-44AA-BB73-C757F61A9430}"/>
              </a:ext>
            </a:extLst>
          </p:cNvPr>
          <p:cNvSpPr txBox="1"/>
          <p:nvPr/>
        </p:nvSpPr>
        <p:spPr>
          <a:xfrm>
            <a:off x="95251" y="3474884"/>
            <a:ext cx="12096749" cy="1785104"/>
          </a:xfrm>
          <a:prstGeom prst="rect">
            <a:avLst/>
          </a:prstGeom>
          <a:noFill/>
        </p:spPr>
        <p:txBody>
          <a:bodyPr wrap="square" rtlCol="0">
            <a:spAutoFit/>
          </a:bodyPr>
          <a:lstStyle/>
          <a:p>
            <a:r>
              <a:rPr lang="fr-FR" sz="1100" dirty="0"/>
              <a:t>Argh… mais tu n'avais pas dit qu'une classe reprenait les méthodes et attributs de sa classe mère ?</a:t>
            </a:r>
          </a:p>
          <a:p>
            <a:endParaRPr lang="fr-FR" sz="1100" dirty="0"/>
          </a:p>
          <a:p>
            <a:r>
              <a:rPr lang="fr-FR" sz="1100" dirty="0"/>
              <a:t>Si. Mais en suivant bien l'exécution, vous allez comprendre : tout commence à la création de l'objet. Quel constructeur appeler ? S'il n'y avait pas de constructeur défini dans notre classe AgentSpecial, Python appellerait celui de Personne. Mais il en existe bel et bien un dans la classe AgentSpecial et c'est donc celui-ci qui est appelé. Dans ce constructeur, on définit deux attributs, nom et matricule. Mais c'est tout : le constructeur de la classe Personne n'est pas appelé, sauf si vous l'appelez explicitement dans le constructeur d'AgentSpecial.</a:t>
            </a:r>
          </a:p>
          <a:p>
            <a:endParaRPr lang="fr-FR" sz="1100" dirty="0"/>
          </a:p>
          <a:p>
            <a:r>
              <a:rPr lang="fr-FR" sz="1100" dirty="0"/>
              <a:t>Dans le premier chapitre, je vous ai expliqué que mon_objet.ma_methode() revenait au même que </a:t>
            </a:r>
            <a:r>
              <a:rPr lang="fr-FR" sz="1100" dirty="0" err="1"/>
              <a:t>MaClasse.ma_methode</a:t>
            </a:r>
            <a:r>
              <a:rPr lang="fr-FR" sz="1100" dirty="0"/>
              <a:t>(mon_objet). Dans notre méthode ma_methode, le premier paramètre self sera mon_objet. Nous allons nous servir de cette équivalence. La plupart du temps, écrire mon_objet.ma_methode() suffit. Mais dans une relation d'héritage, il peut y avoir, comme nous l'avons vu, plusieurs méthodes du même nom définies dans différentes classes. Laquelle appeler ? Python choisit, s'il la trouve, celle définie directement dans la classe dont est issu l'objet, et sinon parcourt la hiérarchie de l'héritage jusqu'à tomber sur la méthode. Mais on peut aussi se servir de la notation </a:t>
            </a:r>
            <a:r>
              <a:rPr lang="fr-FR" sz="1100" dirty="0" err="1"/>
              <a:t>MaClasse.ma_methode</a:t>
            </a:r>
            <a:r>
              <a:rPr lang="fr-FR" sz="1100" dirty="0"/>
              <a:t>(mon_objet) pour appeler une méthode précise d'une classe précise. Et cela est utile dans notre cas :</a:t>
            </a:r>
          </a:p>
        </p:txBody>
      </p:sp>
    </p:spTree>
    <p:extLst>
      <p:ext uri="{BB962C8B-B14F-4D97-AF65-F5344CB8AC3E}">
        <p14:creationId xmlns:p14="http://schemas.microsoft.com/office/powerpoint/2010/main" val="3674828587"/>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4/6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971550"/>
            <a:ext cx="11506200" cy="3816429"/>
          </a:xfrm>
          <a:prstGeom prst="rect">
            <a:avLst/>
          </a:prstGeom>
          <a:solidFill>
            <a:schemeClr val="tx1"/>
          </a:solidFill>
        </p:spPr>
        <p:txBody>
          <a:bodyPr wrap="square" rtlCol="0">
            <a:spAutoFit/>
          </a:bodyPr>
          <a:lstStyle/>
          <a:p>
            <a:r>
              <a:rPr lang="fr-FR" sz="1100" dirty="0">
                <a:solidFill>
                  <a:schemeClr val="bg1"/>
                </a:solidFill>
              </a:rPr>
              <a:t>class Personne:</a:t>
            </a:r>
          </a:p>
          <a:p>
            <a:r>
              <a:rPr lang="fr-FR" sz="1100" dirty="0">
                <a:solidFill>
                  <a:schemeClr val="bg1"/>
                </a:solidFill>
              </a:rPr>
              <a:t>    """Classe représentant une personne"""</a:t>
            </a:r>
          </a:p>
          <a:p>
            <a:r>
              <a:rPr lang="fr-FR" sz="1100" dirty="0">
                <a:solidFill>
                  <a:schemeClr val="bg1"/>
                </a:solidFill>
              </a:rPr>
              <a:t>    def __init__(self, nom):</a:t>
            </a:r>
          </a:p>
          <a:p>
            <a:r>
              <a:rPr lang="fr-FR" sz="1100" dirty="0">
                <a:solidFill>
                  <a:schemeClr val="bg1"/>
                </a:solidFill>
              </a:rPr>
              <a:t>        """Constructeur de notre classe"""</a:t>
            </a:r>
          </a:p>
          <a:p>
            <a:r>
              <a:rPr lang="fr-FR" sz="1100" dirty="0">
                <a:solidFill>
                  <a:schemeClr val="bg1"/>
                </a:solidFill>
              </a:rPr>
              <a:t>        self.nom = nom</a:t>
            </a:r>
          </a:p>
          <a:p>
            <a:r>
              <a:rPr lang="fr-FR" sz="1100" dirty="0">
                <a:solidFill>
                  <a:schemeClr val="bg1"/>
                </a:solidFill>
              </a:rPr>
              <a:t>        self.prenom = "Martin"</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"{0} {1}".format(self.prenom, self.nom)</a:t>
            </a:r>
          </a:p>
          <a:p>
            <a:endParaRPr lang="fr-FR" sz="1100" dirty="0">
              <a:solidFill>
                <a:schemeClr val="bg1"/>
              </a:solidFill>
            </a:endParaRPr>
          </a:p>
          <a:p>
            <a:r>
              <a:rPr lang="fr-FR" sz="1100" dirty="0">
                <a:solidFill>
                  <a:schemeClr val="bg1"/>
                </a:solidFill>
              </a:rPr>
              <a:t>class AgentSpecial(Personne):</a:t>
            </a:r>
          </a:p>
          <a:p>
            <a:r>
              <a:rPr lang="fr-FR" sz="1100" dirty="0">
                <a:solidFill>
                  <a:schemeClr val="bg1"/>
                </a:solidFill>
              </a:rPr>
              <a:t>    """Classe définissant un agent spécial.</a:t>
            </a:r>
          </a:p>
          <a:p>
            <a:r>
              <a:rPr lang="fr-FR" sz="1100" dirty="0">
                <a:solidFill>
                  <a:schemeClr val="bg1"/>
                </a:solidFill>
              </a:rPr>
              <a:t>    Elle hérite de la classe Personne"""</a:t>
            </a:r>
          </a:p>
          <a:p>
            <a:r>
              <a:rPr lang="fr-FR" sz="1100" dirty="0">
                <a:solidFill>
                  <a:schemeClr val="bg1"/>
                </a:solidFill>
              </a:rPr>
              <a:t>    </a:t>
            </a:r>
          </a:p>
          <a:p>
            <a:r>
              <a:rPr lang="fr-FR" sz="1100" dirty="0">
                <a:solidFill>
                  <a:schemeClr val="bg1"/>
                </a:solidFill>
              </a:rPr>
              <a:t>    def __init__(self, nom, matricule):</a:t>
            </a:r>
          </a:p>
          <a:p>
            <a:r>
              <a:rPr lang="fr-FR" sz="1100" dirty="0">
                <a:solidFill>
                  <a:schemeClr val="bg1"/>
                </a:solidFill>
              </a:rPr>
              <a:t>        """Un agent se définit par son nom et son matricule"""</a:t>
            </a:r>
          </a:p>
          <a:p>
            <a:r>
              <a:rPr lang="fr-FR" sz="1100" dirty="0">
                <a:solidFill>
                  <a:schemeClr val="bg1"/>
                </a:solidFill>
              </a:rPr>
              <a:t>        # On appelle explicitement le constructeur de Personne :</a:t>
            </a:r>
          </a:p>
          <a:p>
            <a:r>
              <a:rPr lang="fr-FR" sz="1100" dirty="0">
                <a:solidFill>
                  <a:schemeClr val="bg1"/>
                </a:solidFill>
              </a:rPr>
              <a:t>        </a:t>
            </a:r>
            <a:r>
              <a:rPr lang="fr-FR" sz="1100" dirty="0" err="1">
                <a:solidFill>
                  <a:schemeClr val="bg1"/>
                </a:solidFill>
              </a:rPr>
              <a:t>Personne.__init</a:t>
            </a:r>
            <a:r>
              <a:rPr lang="fr-FR" sz="1100" dirty="0">
                <a:solidFill>
                  <a:schemeClr val="bg1"/>
                </a:solidFill>
              </a:rPr>
              <a:t>__(self, nom)</a:t>
            </a:r>
          </a:p>
          <a:p>
            <a:r>
              <a:rPr lang="fr-FR" sz="1100" dirty="0">
                <a:solidFill>
                  <a:schemeClr val="bg1"/>
                </a:solidFill>
              </a:rPr>
              <a:t>        self.matricule = matricule</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"Agent {0}, matricule {1}".format(self.nom, self.matricule)</a:t>
            </a:r>
          </a:p>
        </p:txBody>
      </p:sp>
      <p:sp>
        <p:nvSpPr>
          <p:cNvPr id="9" name="ZoneTexte 8">
            <a:extLst>
              <a:ext uri="{FF2B5EF4-FFF2-40B4-BE49-F238E27FC236}">
                <a16:creationId xmlns:a16="http://schemas.microsoft.com/office/drawing/2014/main" id="{CB9F2973-B6EC-4A28-BF5A-13B88F3C4DF9}"/>
              </a:ext>
            </a:extLst>
          </p:cNvPr>
          <p:cNvSpPr txBox="1"/>
          <p:nvPr/>
        </p:nvSpPr>
        <p:spPr>
          <a:xfrm>
            <a:off x="147644" y="5176658"/>
            <a:ext cx="11630020" cy="430887"/>
          </a:xfrm>
          <a:prstGeom prst="rect">
            <a:avLst/>
          </a:prstGeom>
          <a:noFill/>
        </p:spPr>
        <p:txBody>
          <a:bodyPr wrap="square" rtlCol="0">
            <a:spAutoFit/>
          </a:bodyPr>
          <a:lstStyle/>
          <a:p>
            <a:r>
              <a:rPr lang="fr-FR" sz="1100" dirty="0"/>
              <a:t>Si cela vous paraît encore un peu vague, expérimentez : c'est toujours le meilleur moyen. Entraînez-vous, contrôlez l'écriture des attributs, ou revenez au premier chapitre de cette partie pour vous rafraîchir la mémoire au sujet du paramètre self, bien qu'à force de manipulations vous avez dû comprendre l'idée.</a:t>
            </a:r>
          </a:p>
        </p:txBody>
      </p:sp>
    </p:spTree>
    <p:extLst>
      <p:ext uri="{BB962C8B-B14F-4D97-AF65-F5344CB8AC3E}">
        <p14:creationId xmlns:p14="http://schemas.microsoft.com/office/powerpoint/2010/main" val="374684733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5/6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1520784"/>
            <a:ext cx="11506200" cy="1446550"/>
          </a:xfrm>
          <a:prstGeom prst="rect">
            <a:avLst/>
          </a:prstGeom>
          <a:solidFill>
            <a:schemeClr val="tx1"/>
          </a:solidFill>
        </p:spPr>
        <p:txBody>
          <a:bodyPr wrap="square" rtlCol="0">
            <a:spAutoFit/>
          </a:bodyPr>
          <a:lstStyle/>
          <a:p>
            <a:r>
              <a:rPr lang="en-US" sz="1100" dirty="0">
                <a:solidFill>
                  <a:schemeClr val="bg1"/>
                </a:solidFill>
              </a:rPr>
              <a:t>&gt;&gt;&gt; agent = </a:t>
            </a:r>
            <a:r>
              <a:rPr lang="en-US" sz="1100" dirty="0" err="1">
                <a:solidFill>
                  <a:schemeClr val="bg1"/>
                </a:solidFill>
              </a:rPr>
              <a:t>AgentSpecial</a:t>
            </a:r>
            <a:r>
              <a:rPr lang="en-US" sz="1100" dirty="0">
                <a:solidFill>
                  <a:schemeClr val="bg1"/>
                </a:solidFill>
              </a:rPr>
              <a:t>("Fisher", "18327-121")</a:t>
            </a:r>
          </a:p>
          <a:p>
            <a:r>
              <a:rPr lang="en-US" sz="1100" dirty="0">
                <a:solidFill>
                  <a:schemeClr val="bg1"/>
                </a:solidFill>
              </a:rPr>
              <a:t>&gt;&gt;&gt; </a:t>
            </a:r>
            <a:r>
              <a:rPr lang="en-US" sz="1100" dirty="0" err="1">
                <a:solidFill>
                  <a:schemeClr val="bg1"/>
                </a:solidFill>
              </a:rPr>
              <a:t>agent.nom</a:t>
            </a:r>
            <a:endParaRPr lang="en-US" sz="1100" dirty="0">
              <a:solidFill>
                <a:schemeClr val="bg1"/>
              </a:solidFill>
            </a:endParaRPr>
          </a:p>
          <a:p>
            <a:r>
              <a:rPr lang="en-US" sz="1100" dirty="0">
                <a:solidFill>
                  <a:schemeClr val="bg1"/>
                </a:solidFill>
              </a:rPr>
              <a:t>'Fisher'</a:t>
            </a:r>
          </a:p>
          <a:p>
            <a:r>
              <a:rPr lang="en-US" sz="1100" dirty="0">
                <a:solidFill>
                  <a:schemeClr val="bg1"/>
                </a:solidFill>
              </a:rPr>
              <a:t>&gt;&gt;&gt; print(agent)</a:t>
            </a:r>
          </a:p>
          <a:p>
            <a:r>
              <a:rPr lang="en-US" sz="1100" dirty="0">
                <a:solidFill>
                  <a:schemeClr val="bg1"/>
                </a:solidFill>
              </a:rPr>
              <a:t>Agent Fisher, </a:t>
            </a:r>
            <a:r>
              <a:rPr lang="en-US" sz="1100" dirty="0" err="1">
                <a:solidFill>
                  <a:schemeClr val="bg1"/>
                </a:solidFill>
              </a:rPr>
              <a:t>matricule</a:t>
            </a:r>
            <a:r>
              <a:rPr lang="en-US" sz="1100" dirty="0">
                <a:solidFill>
                  <a:schemeClr val="bg1"/>
                </a:solidFill>
              </a:rPr>
              <a:t> 18327-121</a:t>
            </a:r>
          </a:p>
          <a:p>
            <a:r>
              <a:rPr lang="en-US" sz="1100" dirty="0">
                <a:solidFill>
                  <a:schemeClr val="bg1"/>
                </a:solidFill>
              </a:rPr>
              <a:t>&gt;&gt;&gt; </a:t>
            </a:r>
            <a:r>
              <a:rPr lang="en-US" sz="1100" dirty="0" err="1">
                <a:solidFill>
                  <a:schemeClr val="bg1"/>
                </a:solidFill>
              </a:rPr>
              <a:t>agent.prenom</a:t>
            </a:r>
            <a:endParaRPr lang="en-US" sz="1100" dirty="0">
              <a:solidFill>
                <a:schemeClr val="bg1"/>
              </a:solidFill>
            </a:endParaRPr>
          </a:p>
          <a:p>
            <a:r>
              <a:rPr lang="en-US" sz="1100" dirty="0">
                <a:solidFill>
                  <a:schemeClr val="bg1"/>
                </a:solidFill>
              </a:rPr>
              <a:t>'Martin'</a:t>
            </a:r>
          </a:p>
          <a:p>
            <a:r>
              <a:rPr lang="en-US" sz="1100" dirty="0">
                <a:solidFill>
                  <a:schemeClr val="bg1"/>
                </a:solidFill>
              </a:rPr>
              <a:t>&gt;&gt;&gt;</a:t>
            </a:r>
            <a:endParaRPr lang="fr-FR" sz="1100" dirty="0">
              <a:solidFill>
                <a:schemeClr val="bg1"/>
              </a:solidFill>
            </a:endParaRPr>
          </a:p>
        </p:txBody>
      </p:sp>
      <p:sp>
        <p:nvSpPr>
          <p:cNvPr id="9" name="ZoneTexte 8">
            <a:extLst>
              <a:ext uri="{FF2B5EF4-FFF2-40B4-BE49-F238E27FC236}">
                <a16:creationId xmlns:a16="http://schemas.microsoft.com/office/drawing/2014/main" id="{CB9F2973-B6EC-4A28-BF5A-13B88F3C4DF9}"/>
              </a:ext>
            </a:extLst>
          </p:cNvPr>
          <p:cNvSpPr txBox="1"/>
          <p:nvPr/>
        </p:nvSpPr>
        <p:spPr>
          <a:xfrm>
            <a:off x="147644" y="3075114"/>
            <a:ext cx="11630020" cy="2123658"/>
          </a:xfrm>
          <a:prstGeom prst="rect">
            <a:avLst/>
          </a:prstGeom>
          <a:noFill/>
        </p:spPr>
        <p:txBody>
          <a:bodyPr wrap="square" rtlCol="0">
            <a:spAutoFit/>
          </a:bodyPr>
          <a:lstStyle/>
          <a:p>
            <a:r>
              <a:rPr lang="fr-FR" sz="1100" dirty="0"/>
              <a:t>Cette fois, notre attribut prenom se trouve bien dans notre agent spécial car le constructeur de la classe AgentSpecial appelle explicitement celui de Personne.</a:t>
            </a:r>
          </a:p>
          <a:p>
            <a:endParaRPr lang="fr-FR" sz="1100" dirty="0"/>
          </a:p>
          <a:p>
            <a:r>
              <a:rPr lang="fr-FR" sz="1100" dirty="0"/>
              <a:t>Vous pouvez noter également que, dans le constructeur d'AgentSpecial, on n'instancie pas l'attribut nom. Celui-ci est en effet écrit par le constructeur de la classe Personne que nous appelons en lui passant en paramètre le nom de notre agent.</a:t>
            </a:r>
          </a:p>
          <a:p>
            <a:endParaRPr lang="fr-FR" sz="1100" dirty="0"/>
          </a:p>
          <a:p>
            <a:r>
              <a:rPr lang="fr-FR" sz="1100" dirty="0"/>
              <a:t>Notez que l'on pourrait très bien faire hériter une nouvelle classe de notre classe Personne, la classe mère est souvent un modèle pour plusieurs classes filles.</a:t>
            </a:r>
          </a:p>
          <a:p>
            <a:endParaRPr lang="fr-FR" sz="1100" dirty="0"/>
          </a:p>
          <a:p>
            <a:r>
              <a:rPr lang="fr-FR" sz="1100" b="1" dirty="0"/>
              <a:t>Petite précision</a:t>
            </a:r>
          </a:p>
          <a:p>
            <a:endParaRPr lang="fr-FR" sz="1100" dirty="0"/>
          </a:p>
          <a:p>
            <a:r>
              <a:rPr lang="fr-FR" sz="1100" dirty="0"/>
              <a:t>Dans le chapitre précédent, je suis passé très rapidement sur l'héritage, ne voulant pas trop m'y attarder et brouiller les cartes inutilement. Mais j'ai expliqué brièvement que toutes les classes que vous créez héritent de la classe object. C'est elle, notamment, qui définit toutes les méthodes spéciales que nous avons vues au chapitre précédent et qui connaît, bien mieux que nous, le mécanisme interne de l'objet. Vous devriez un peu mieux, à présent, comprendre le code du chapitre précédent. Le voici, en substance :</a:t>
            </a: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151394"/>
            <a:ext cx="11630020" cy="261610"/>
          </a:xfrm>
          <a:prstGeom prst="rect">
            <a:avLst/>
          </a:prstGeom>
          <a:noFill/>
        </p:spPr>
        <p:txBody>
          <a:bodyPr wrap="square" rtlCol="0">
            <a:spAutoFit/>
          </a:bodyPr>
          <a:lstStyle/>
          <a:p>
            <a:r>
              <a:rPr lang="fr-FR" sz="1100" dirty="0"/>
              <a:t>Reprenons notre code de tout à l'heure qui, cette fois, passe sans problème :</a:t>
            </a:r>
          </a:p>
        </p:txBody>
      </p:sp>
      <p:sp>
        <p:nvSpPr>
          <p:cNvPr id="10" name="ZoneTexte 9">
            <a:extLst>
              <a:ext uri="{FF2B5EF4-FFF2-40B4-BE49-F238E27FC236}">
                <a16:creationId xmlns:a16="http://schemas.microsoft.com/office/drawing/2014/main" id="{C4FB17A4-4574-46C4-9245-CBCCBCEA67D8}"/>
              </a:ext>
            </a:extLst>
          </p:cNvPr>
          <p:cNvSpPr txBox="1"/>
          <p:nvPr/>
        </p:nvSpPr>
        <p:spPr>
          <a:xfrm>
            <a:off x="209554" y="5297463"/>
            <a:ext cx="11506200" cy="769441"/>
          </a:xfrm>
          <a:prstGeom prst="rect">
            <a:avLst/>
          </a:prstGeom>
          <a:solidFill>
            <a:schemeClr val="tx1"/>
          </a:solidFill>
        </p:spPr>
        <p:txBody>
          <a:bodyPr wrap="square" rtlCol="0">
            <a:spAutoFit/>
          </a:bodyPr>
          <a:lstStyle/>
          <a:p>
            <a:r>
              <a:rPr lang="fr-FR" sz="1100" dirty="0">
                <a:solidFill>
                  <a:schemeClr val="bg1"/>
                </a:solidFill>
              </a:rPr>
              <a:t>def __</a:t>
            </a:r>
            <a:r>
              <a:rPr lang="fr-FR" sz="1100" dirty="0" err="1">
                <a:solidFill>
                  <a:schemeClr val="bg1"/>
                </a:solidFill>
              </a:rPr>
              <a:t>setattr</a:t>
            </a:r>
            <a:r>
              <a:rPr lang="fr-FR" sz="1100" dirty="0">
                <a:solidFill>
                  <a:schemeClr val="bg1"/>
                </a:solidFill>
              </a:rPr>
              <a:t>__(self, </a:t>
            </a:r>
            <a:r>
              <a:rPr lang="fr-FR" sz="1100" dirty="0" err="1">
                <a:solidFill>
                  <a:schemeClr val="bg1"/>
                </a:solidFill>
              </a:rPr>
              <a:t>nom_attribut</a:t>
            </a:r>
            <a:r>
              <a:rPr lang="fr-FR" sz="1100" dirty="0">
                <a:solidFill>
                  <a:schemeClr val="bg1"/>
                </a:solidFill>
              </a:rPr>
              <a:t>, </a:t>
            </a:r>
            <a:r>
              <a:rPr lang="fr-FR" sz="1100" dirty="0" err="1">
                <a:solidFill>
                  <a:schemeClr val="bg1"/>
                </a:solidFill>
              </a:rPr>
              <a:t>valeur_attribut</a:t>
            </a:r>
            <a:r>
              <a:rPr lang="fr-FR" sz="1100" dirty="0">
                <a:solidFill>
                  <a:schemeClr val="bg1"/>
                </a:solidFill>
              </a:rPr>
              <a:t>):</a:t>
            </a:r>
          </a:p>
          <a:p>
            <a:r>
              <a:rPr lang="fr-FR" sz="1100" dirty="0">
                <a:solidFill>
                  <a:schemeClr val="bg1"/>
                </a:solidFill>
              </a:rPr>
              <a:t>        """Méthode appelée quand on fait </a:t>
            </a:r>
            <a:r>
              <a:rPr lang="fr-FR" sz="1100" dirty="0" err="1">
                <a:solidFill>
                  <a:schemeClr val="bg1"/>
                </a:solidFill>
              </a:rPr>
              <a:t>objet.attribut</a:t>
            </a:r>
            <a:r>
              <a:rPr lang="fr-FR" sz="1100" dirty="0">
                <a:solidFill>
                  <a:schemeClr val="bg1"/>
                </a:solidFill>
              </a:rPr>
              <a:t> = valeur"""</a:t>
            </a:r>
          </a:p>
          <a:p>
            <a:r>
              <a:rPr lang="fr-FR" sz="1100" dirty="0">
                <a:solidFill>
                  <a:schemeClr val="bg1"/>
                </a:solidFill>
              </a:rPr>
              <a:t>        print("Attention, on modifie l'attribut {0} de l'objet !".format(</a:t>
            </a:r>
            <a:r>
              <a:rPr lang="fr-FR" sz="1100" dirty="0" err="1">
                <a:solidFill>
                  <a:schemeClr val="bg1"/>
                </a:solidFill>
              </a:rPr>
              <a:t>nom_attribut</a:t>
            </a:r>
            <a:r>
              <a:rPr lang="fr-FR" sz="1100" dirty="0">
                <a:solidFill>
                  <a:schemeClr val="bg1"/>
                </a:solidFill>
              </a:rPr>
              <a:t>))</a:t>
            </a:r>
          </a:p>
          <a:p>
            <a:r>
              <a:rPr lang="fr-FR" sz="1100" dirty="0">
                <a:solidFill>
                  <a:schemeClr val="bg1"/>
                </a:solidFill>
              </a:rPr>
              <a:t>        object.__</a:t>
            </a:r>
            <a:r>
              <a:rPr lang="fr-FR" sz="1100" dirty="0" err="1">
                <a:solidFill>
                  <a:schemeClr val="bg1"/>
                </a:solidFill>
              </a:rPr>
              <a:t>setattr</a:t>
            </a:r>
            <a:r>
              <a:rPr lang="fr-FR" sz="1100" dirty="0">
                <a:solidFill>
                  <a:schemeClr val="bg1"/>
                </a:solidFill>
              </a:rPr>
              <a:t>__(self, </a:t>
            </a:r>
            <a:r>
              <a:rPr lang="fr-FR" sz="1100" dirty="0" err="1">
                <a:solidFill>
                  <a:schemeClr val="bg1"/>
                </a:solidFill>
              </a:rPr>
              <a:t>nom_attribut</a:t>
            </a:r>
            <a:r>
              <a:rPr lang="fr-FR" sz="1100" dirty="0">
                <a:solidFill>
                  <a:schemeClr val="bg1"/>
                </a:solidFill>
              </a:rPr>
              <a:t>, </a:t>
            </a:r>
            <a:r>
              <a:rPr lang="fr-FR" sz="1100" dirty="0" err="1">
                <a:solidFill>
                  <a:schemeClr val="bg1"/>
                </a:solidFill>
              </a:rPr>
              <a:t>valeur_attribut</a:t>
            </a:r>
            <a:r>
              <a:rPr lang="fr-FR" sz="1100" dirty="0">
                <a:solidFill>
                  <a:schemeClr val="bg1"/>
                </a:solidFill>
              </a:rPr>
              <a:t>)</a:t>
            </a:r>
          </a:p>
        </p:txBody>
      </p:sp>
    </p:spTree>
    <p:extLst>
      <p:ext uri="{BB962C8B-B14F-4D97-AF65-F5344CB8AC3E}">
        <p14:creationId xmlns:p14="http://schemas.microsoft.com/office/powerpoint/2010/main" val="168877374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6/6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2644230"/>
            <a:ext cx="11506200" cy="1615827"/>
          </a:xfrm>
          <a:prstGeom prst="rect">
            <a:avLst/>
          </a:prstGeom>
          <a:solidFill>
            <a:schemeClr val="tx1"/>
          </a:solidFill>
        </p:spPr>
        <p:txBody>
          <a:bodyPr wrap="square" rtlCol="0">
            <a:spAutoFit/>
          </a:bodyPr>
          <a:lstStyle/>
          <a:p>
            <a:r>
              <a:rPr lang="en-US" sz="1100" dirty="0">
                <a:solidFill>
                  <a:schemeClr val="bg1"/>
                </a:solidFill>
              </a:rPr>
              <a:t>&gt;&gt;&gt; </a:t>
            </a:r>
            <a:r>
              <a:rPr lang="en-US" sz="1100" dirty="0" err="1">
                <a:solidFill>
                  <a:schemeClr val="bg1"/>
                </a:solidFill>
              </a:rPr>
              <a:t>issubclass</a:t>
            </a:r>
            <a:r>
              <a:rPr lang="en-US" sz="1100" dirty="0">
                <a:solidFill>
                  <a:schemeClr val="bg1"/>
                </a:solidFill>
              </a:rPr>
              <a:t>(</a:t>
            </a:r>
            <a:r>
              <a:rPr lang="en-US" sz="1100" dirty="0" err="1">
                <a:solidFill>
                  <a:schemeClr val="bg1"/>
                </a:solidFill>
              </a:rPr>
              <a:t>AgentSpecial</a:t>
            </a:r>
            <a:r>
              <a:rPr lang="en-US" sz="1100" dirty="0">
                <a:solidFill>
                  <a:schemeClr val="bg1"/>
                </a:solidFill>
              </a:rPr>
              <a:t>, </a:t>
            </a:r>
            <a:r>
              <a:rPr lang="en-US" sz="1100" dirty="0" err="1">
                <a:solidFill>
                  <a:schemeClr val="bg1"/>
                </a:solidFill>
              </a:rPr>
              <a:t>Personne</a:t>
            </a:r>
            <a:r>
              <a:rPr lang="en-US" sz="1100" dirty="0">
                <a:solidFill>
                  <a:schemeClr val="bg1"/>
                </a:solidFill>
              </a:rPr>
              <a:t>) # </a:t>
            </a:r>
            <a:r>
              <a:rPr lang="en-US" sz="1100" dirty="0" err="1">
                <a:solidFill>
                  <a:schemeClr val="bg1"/>
                </a:solidFill>
              </a:rPr>
              <a:t>AgentSpecial</a:t>
            </a:r>
            <a:r>
              <a:rPr lang="en-US" sz="1100" dirty="0">
                <a:solidFill>
                  <a:schemeClr val="bg1"/>
                </a:solidFill>
              </a:rPr>
              <a:t> </a:t>
            </a:r>
            <a:r>
              <a:rPr lang="en-US" sz="1100" dirty="0" err="1">
                <a:solidFill>
                  <a:schemeClr val="bg1"/>
                </a:solidFill>
              </a:rPr>
              <a:t>hérite</a:t>
            </a:r>
            <a:r>
              <a:rPr lang="en-US" sz="1100" dirty="0">
                <a:solidFill>
                  <a:schemeClr val="bg1"/>
                </a:solidFill>
              </a:rPr>
              <a:t> de </a:t>
            </a:r>
            <a:r>
              <a:rPr lang="en-US" sz="1100" dirty="0" err="1">
                <a:solidFill>
                  <a:schemeClr val="bg1"/>
                </a:solidFill>
              </a:rPr>
              <a:t>Personne</a:t>
            </a:r>
            <a:endParaRPr lang="en-US" sz="1100" dirty="0">
              <a:solidFill>
                <a:schemeClr val="bg1"/>
              </a:solidFill>
            </a:endParaRPr>
          </a:p>
          <a:p>
            <a:r>
              <a:rPr lang="en-US" sz="1100" dirty="0">
                <a:solidFill>
                  <a:schemeClr val="bg1"/>
                </a:solidFill>
              </a:rPr>
              <a:t>True</a:t>
            </a:r>
          </a:p>
          <a:p>
            <a:r>
              <a:rPr lang="en-US" sz="1100" dirty="0">
                <a:solidFill>
                  <a:schemeClr val="bg1"/>
                </a:solidFill>
              </a:rPr>
              <a:t>&gt;&gt;&gt; </a:t>
            </a:r>
            <a:r>
              <a:rPr lang="en-US" sz="1100" dirty="0" err="1">
                <a:solidFill>
                  <a:schemeClr val="bg1"/>
                </a:solidFill>
              </a:rPr>
              <a:t>issubclass</a:t>
            </a:r>
            <a:r>
              <a:rPr lang="en-US" sz="1100" dirty="0">
                <a:solidFill>
                  <a:schemeClr val="bg1"/>
                </a:solidFill>
              </a:rPr>
              <a:t>(</a:t>
            </a:r>
            <a:r>
              <a:rPr lang="en-US" sz="1100" dirty="0" err="1">
                <a:solidFill>
                  <a:schemeClr val="bg1"/>
                </a:solidFill>
              </a:rPr>
              <a:t>AgentSpecial</a:t>
            </a:r>
            <a:r>
              <a:rPr lang="en-US" sz="1100" dirty="0">
                <a:solidFill>
                  <a:schemeClr val="bg1"/>
                </a:solidFill>
              </a:rPr>
              <a:t>, object)</a:t>
            </a:r>
          </a:p>
          <a:p>
            <a:r>
              <a:rPr lang="en-US" sz="1100" dirty="0">
                <a:solidFill>
                  <a:schemeClr val="bg1"/>
                </a:solidFill>
              </a:rPr>
              <a:t>True</a:t>
            </a:r>
          </a:p>
          <a:p>
            <a:r>
              <a:rPr lang="en-US" sz="1100" dirty="0">
                <a:solidFill>
                  <a:schemeClr val="bg1"/>
                </a:solidFill>
              </a:rPr>
              <a:t>&gt;&gt;&gt; </a:t>
            </a:r>
            <a:r>
              <a:rPr lang="en-US" sz="1100" dirty="0" err="1">
                <a:solidFill>
                  <a:schemeClr val="bg1"/>
                </a:solidFill>
              </a:rPr>
              <a:t>issubclass</a:t>
            </a:r>
            <a:r>
              <a:rPr lang="en-US" sz="1100" dirty="0">
                <a:solidFill>
                  <a:schemeClr val="bg1"/>
                </a:solidFill>
              </a:rPr>
              <a:t>(</a:t>
            </a:r>
            <a:r>
              <a:rPr lang="en-US" sz="1100" dirty="0" err="1">
                <a:solidFill>
                  <a:schemeClr val="bg1"/>
                </a:solidFill>
              </a:rPr>
              <a:t>Personne</a:t>
            </a:r>
            <a:r>
              <a:rPr lang="en-US" sz="1100" dirty="0">
                <a:solidFill>
                  <a:schemeClr val="bg1"/>
                </a:solidFill>
              </a:rPr>
              <a:t>, object)</a:t>
            </a:r>
          </a:p>
          <a:p>
            <a:r>
              <a:rPr lang="en-US" sz="1100" dirty="0">
                <a:solidFill>
                  <a:schemeClr val="bg1"/>
                </a:solidFill>
              </a:rPr>
              <a:t>True</a:t>
            </a:r>
          </a:p>
          <a:p>
            <a:r>
              <a:rPr lang="en-US" sz="1100" dirty="0">
                <a:solidFill>
                  <a:schemeClr val="bg1"/>
                </a:solidFill>
              </a:rPr>
              <a:t>&gt;&gt;&gt; </a:t>
            </a:r>
            <a:r>
              <a:rPr lang="en-US" sz="1100" dirty="0" err="1">
                <a:solidFill>
                  <a:schemeClr val="bg1"/>
                </a:solidFill>
              </a:rPr>
              <a:t>issubclass</a:t>
            </a:r>
            <a:r>
              <a:rPr lang="en-US" sz="1100" dirty="0">
                <a:solidFill>
                  <a:schemeClr val="bg1"/>
                </a:solidFill>
              </a:rPr>
              <a:t>(</a:t>
            </a:r>
            <a:r>
              <a:rPr lang="en-US" sz="1100" dirty="0" err="1">
                <a:solidFill>
                  <a:schemeClr val="bg1"/>
                </a:solidFill>
              </a:rPr>
              <a:t>Personne</a:t>
            </a:r>
            <a:r>
              <a:rPr lang="en-US" sz="1100" dirty="0">
                <a:solidFill>
                  <a:schemeClr val="bg1"/>
                </a:solidFill>
              </a:rPr>
              <a:t>, </a:t>
            </a:r>
            <a:r>
              <a:rPr lang="en-US" sz="1100" dirty="0" err="1">
                <a:solidFill>
                  <a:schemeClr val="bg1"/>
                </a:solidFill>
              </a:rPr>
              <a:t>AgentSpecial</a:t>
            </a:r>
            <a:r>
              <a:rPr lang="en-US" sz="1100" dirty="0">
                <a:solidFill>
                  <a:schemeClr val="bg1"/>
                </a:solidFill>
              </a:rPr>
              <a:t>) # </a:t>
            </a:r>
            <a:r>
              <a:rPr lang="en-US" sz="1100" dirty="0" err="1">
                <a:solidFill>
                  <a:schemeClr val="bg1"/>
                </a:solidFill>
              </a:rPr>
              <a:t>Personne</a:t>
            </a:r>
            <a:r>
              <a:rPr lang="en-US" sz="1100" dirty="0">
                <a:solidFill>
                  <a:schemeClr val="bg1"/>
                </a:solidFill>
              </a:rPr>
              <a:t> </a:t>
            </a:r>
            <a:r>
              <a:rPr lang="en-US" sz="1100" dirty="0" err="1">
                <a:solidFill>
                  <a:schemeClr val="bg1"/>
                </a:solidFill>
              </a:rPr>
              <a:t>n'hérite</a:t>
            </a:r>
            <a:r>
              <a:rPr lang="en-US" sz="1100" dirty="0">
                <a:solidFill>
                  <a:schemeClr val="bg1"/>
                </a:solidFill>
              </a:rPr>
              <a:t> pas </a:t>
            </a:r>
            <a:r>
              <a:rPr lang="en-US" sz="1100" dirty="0" err="1">
                <a:solidFill>
                  <a:schemeClr val="bg1"/>
                </a:solidFill>
              </a:rPr>
              <a:t>d'AgentSpecial</a:t>
            </a:r>
            <a:endParaRPr lang="en-US" sz="1100" dirty="0">
              <a:solidFill>
                <a:schemeClr val="bg1"/>
              </a:solidFill>
            </a:endParaRPr>
          </a:p>
          <a:p>
            <a:r>
              <a:rPr lang="en-US" sz="1100" dirty="0">
                <a:solidFill>
                  <a:schemeClr val="bg1"/>
                </a:solidFill>
              </a:rPr>
              <a:t>False</a:t>
            </a:r>
          </a:p>
          <a:p>
            <a:r>
              <a:rPr lang="en-US" sz="1100" dirty="0">
                <a:solidFill>
                  <a:schemeClr val="bg1"/>
                </a:solidFill>
              </a:rPr>
              <a:t>&gt;&gt;&gt;</a:t>
            </a:r>
            <a:endParaRPr lang="fr-FR" sz="1100" dirty="0">
              <a:solidFill>
                <a:schemeClr val="bg1"/>
              </a:solidFill>
            </a:endParaRP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151394"/>
            <a:ext cx="11630020" cy="1446550"/>
          </a:xfrm>
          <a:prstGeom prst="rect">
            <a:avLst/>
          </a:prstGeom>
          <a:noFill/>
        </p:spPr>
        <p:txBody>
          <a:bodyPr wrap="square" rtlCol="0">
            <a:spAutoFit/>
          </a:bodyPr>
          <a:lstStyle/>
          <a:p>
            <a:r>
              <a:rPr lang="fr-FR" sz="1100" dirty="0"/>
              <a:t>En redéfinissant la méthode __</a:t>
            </a:r>
            <a:r>
              <a:rPr lang="fr-FR" sz="1100" dirty="0" err="1"/>
              <a:t>setattr</a:t>
            </a:r>
            <a:r>
              <a:rPr lang="fr-FR" sz="1100" dirty="0"/>
              <a:t>__, on ne peut, dans le corps de cette méthode, modifier les valeurs de nos attributs comme on le fait habituellement (</a:t>
            </a:r>
            <a:r>
              <a:rPr lang="fr-FR" sz="1100" dirty="0" err="1"/>
              <a:t>self.attribut</a:t>
            </a:r>
            <a:r>
              <a:rPr lang="fr-FR" sz="1100" dirty="0"/>
              <a:t> = valeur) car alors, la méthode s'appellerait elle-même. On fait donc appel à la méthode __</a:t>
            </a:r>
            <a:r>
              <a:rPr lang="fr-FR" sz="1100" dirty="0" err="1"/>
              <a:t>setattr</a:t>
            </a:r>
            <a:r>
              <a:rPr lang="fr-FR" sz="1100" dirty="0"/>
              <a:t>__ de la classe object, cette classe dont héritent implicitement toutes nos classes. On est sûr que la méthode de cette classe sait écrire une valeur dans un attribut, alors que nous ignorons le mécanisme et que nous n'avons pas besoin de le connaître : c'est la magie du procédé, une fois qu'on a bien compris le principe !</a:t>
            </a:r>
          </a:p>
          <a:p>
            <a:r>
              <a:rPr lang="fr-FR" sz="1100" dirty="0"/>
              <a:t>Deux fonctions très pratiques</a:t>
            </a:r>
          </a:p>
          <a:p>
            <a:endParaRPr lang="fr-FR" sz="1100" dirty="0"/>
          </a:p>
          <a:p>
            <a:r>
              <a:rPr lang="fr-FR" sz="1100" dirty="0"/>
              <a:t>Python définit deux fonctions qui peuvent se révéler utiles dans bien des cas : </a:t>
            </a:r>
            <a:r>
              <a:rPr lang="fr-FR" sz="1100" dirty="0" err="1"/>
              <a:t>issubclass</a:t>
            </a:r>
            <a:r>
              <a:rPr lang="fr-FR" sz="1100" dirty="0"/>
              <a:t> et isinstance.</a:t>
            </a:r>
          </a:p>
          <a:p>
            <a:r>
              <a:rPr lang="fr-FR" sz="1100" dirty="0" err="1"/>
              <a:t>issubclass</a:t>
            </a:r>
            <a:endParaRPr lang="fr-FR" sz="1100" dirty="0"/>
          </a:p>
          <a:p>
            <a:r>
              <a:rPr lang="fr-FR" sz="1100" dirty="0"/>
              <a:t>Comme son nom l'indique, elle vérifie si une classe est une sous-classe d'une autre classe. Elle renvoie True si c'est le cas, False sinon :</a:t>
            </a:r>
          </a:p>
        </p:txBody>
      </p:sp>
      <p:sp>
        <p:nvSpPr>
          <p:cNvPr id="5" name="ZoneTexte 4">
            <a:extLst>
              <a:ext uri="{FF2B5EF4-FFF2-40B4-BE49-F238E27FC236}">
                <a16:creationId xmlns:a16="http://schemas.microsoft.com/office/drawing/2014/main" id="{C3BB2A8D-A913-4B7F-9DE1-A886B7538A8D}"/>
              </a:ext>
            </a:extLst>
          </p:cNvPr>
          <p:cNvSpPr txBox="1"/>
          <p:nvPr/>
        </p:nvSpPr>
        <p:spPr>
          <a:xfrm>
            <a:off x="209554" y="4418364"/>
            <a:ext cx="11506200" cy="430887"/>
          </a:xfrm>
          <a:prstGeom prst="rect">
            <a:avLst/>
          </a:prstGeom>
          <a:noFill/>
        </p:spPr>
        <p:txBody>
          <a:bodyPr wrap="square" rtlCol="0">
            <a:spAutoFit/>
          </a:bodyPr>
          <a:lstStyle/>
          <a:p>
            <a:r>
              <a:rPr lang="fr-FR" sz="1100" dirty="0"/>
              <a:t>isinstance</a:t>
            </a:r>
          </a:p>
          <a:p>
            <a:r>
              <a:rPr lang="fr-FR" sz="1100" dirty="0"/>
              <a:t>isinstance permet de savoir si un objet est issu d'une classe ou de ses classes filles :</a:t>
            </a:r>
          </a:p>
        </p:txBody>
      </p:sp>
      <p:sp>
        <p:nvSpPr>
          <p:cNvPr id="11" name="ZoneTexte 10">
            <a:extLst>
              <a:ext uri="{FF2B5EF4-FFF2-40B4-BE49-F238E27FC236}">
                <a16:creationId xmlns:a16="http://schemas.microsoft.com/office/drawing/2014/main" id="{6C80D68E-24B2-4DFD-AE7F-334374374E45}"/>
              </a:ext>
            </a:extLst>
          </p:cNvPr>
          <p:cNvSpPr txBox="1"/>
          <p:nvPr/>
        </p:nvSpPr>
        <p:spPr>
          <a:xfrm>
            <a:off x="209554" y="4986329"/>
            <a:ext cx="11506200" cy="1107996"/>
          </a:xfrm>
          <a:prstGeom prst="rect">
            <a:avLst/>
          </a:prstGeom>
          <a:solidFill>
            <a:schemeClr val="tx1"/>
          </a:solidFill>
        </p:spPr>
        <p:txBody>
          <a:bodyPr wrap="square" rtlCol="0">
            <a:spAutoFit/>
          </a:bodyPr>
          <a:lstStyle/>
          <a:p>
            <a:r>
              <a:rPr lang="fr-FR" sz="1100" dirty="0">
                <a:solidFill>
                  <a:schemeClr val="bg1"/>
                </a:solidFill>
              </a:rPr>
              <a:t>&gt;&gt;&gt; agent = AgentSpecial("Fisher", "18327-121")</a:t>
            </a:r>
          </a:p>
          <a:p>
            <a:r>
              <a:rPr lang="fr-FR" sz="1100" dirty="0">
                <a:solidFill>
                  <a:schemeClr val="bg1"/>
                </a:solidFill>
              </a:rPr>
              <a:t>&gt;&gt;&gt; isinstance(agent, AgentSpecial) # Agent est une instance d'AgentSpecial</a:t>
            </a:r>
          </a:p>
          <a:p>
            <a:r>
              <a:rPr lang="fr-FR" sz="1100" dirty="0">
                <a:solidFill>
                  <a:schemeClr val="bg1"/>
                </a:solidFill>
              </a:rPr>
              <a:t>True</a:t>
            </a:r>
          </a:p>
          <a:p>
            <a:r>
              <a:rPr lang="fr-FR" sz="1100" dirty="0">
                <a:solidFill>
                  <a:schemeClr val="bg1"/>
                </a:solidFill>
              </a:rPr>
              <a:t>&gt;&gt;&gt; isinstance(agent, Personne) # Agent est une instance héritée de Personne</a:t>
            </a:r>
          </a:p>
          <a:p>
            <a:r>
              <a:rPr lang="fr-FR" sz="1100" dirty="0">
                <a:solidFill>
                  <a:schemeClr val="bg1"/>
                </a:solidFill>
              </a:rPr>
              <a:t>True</a:t>
            </a:r>
          </a:p>
          <a:p>
            <a:r>
              <a:rPr lang="fr-FR" sz="1100" dirty="0">
                <a:solidFill>
                  <a:schemeClr val="bg1"/>
                </a:solidFill>
              </a:rPr>
              <a:t>&gt;&gt;&gt;</a:t>
            </a:r>
          </a:p>
        </p:txBody>
      </p:sp>
      <p:sp>
        <p:nvSpPr>
          <p:cNvPr id="12" name="ZoneTexte 11">
            <a:extLst>
              <a:ext uri="{FF2B5EF4-FFF2-40B4-BE49-F238E27FC236}">
                <a16:creationId xmlns:a16="http://schemas.microsoft.com/office/drawing/2014/main" id="{B30E2B1A-AFF8-4A0E-9CA4-B9A23EC75571}"/>
              </a:ext>
            </a:extLst>
          </p:cNvPr>
          <p:cNvSpPr txBox="1"/>
          <p:nvPr/>
        </p:nvSpPr>
        <p:spPr>
          <a:xfrm>
            <a:off x="209554" y="6126523"/>
            <a:ext cx="11506200" cy="261610"/>
          </a:xfrm>
          <a:prstGeom prst="rect">
            <a:avLst/>
          </a:prstGeom>
          <a:noFill/>
        </p:spPr>
        <p:txBody>
          <a:bodyPr wrap="square" rtlCol="0">
            <a:spAutoFit/>
          </a:bodyPr>
          <a:lstStyle/>
          <a:p>
            <a:r>
              <a:rPr lang="fr-FR" sz="1100" dirty="0"/>
              <a:t>Ces quelques exemples suffisent, je pense. Peut-être devrez-vous attendre un peu avant de trouver une utilité à ces deux fonctions mais ce moment viendra.</a:t>
            </a:r>
          </a:p>
        </p:txBody>
      </p:sp>
    </p:spTree>
    <p:extLst>
      <p:ext uri="{BB962C8B-B14F-4D97-AF65-F5344CB8AC3E}">
        <p14:creationId xmlns:p14="http://schemas.microsoft.com/office/powerpoint/2010/main" val="205492444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1/4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4152395"/>
            <a:ext cx="11506200" cy="261610"/>
          </a:xfrm>
          <a:prstGeom prst="rect">
            <a:avLst/>
          </a:prstGeom>
          <a:solidFill>
            <a:schemeClr val="tx1"/>
          </a:solidFill>
        </p:spPr>
        <p:txBody>
          <a:bodyPr wrap="square" rtlCol="0">
            <a:spAutoFit/>
          </a:bodyPr>
          <a:lstStyle/>
          <a:p>
            <a:r>
              <a:rPr lang="en-US" sz="1100" dirty="0">
                <a:solidFill>
                  <a:schemeClr val="bg1"/>
                </a:solidFill>
              </a:rPr>
              <a:t>class </a:t>
            </a:r>
            <a:r>
              <a:rPr lang="en-US" sz="1100" dirty="0" err="1">
                <a:solidFill>
                  <a:schemeClr val="bg1"/>
                </a:solidFill>
              </a:rPr>
              <a:t>MaClasseHeritee</a:t>
            </a:r>
            <a:r>
              <a:rPr lang="en-US" sz="1100" dirty="0">
                <a:solidFill>
                  <a:schemeClr val="bg1"/>
                </a:solidFill>
              </a:rPr>
              <a:t>(MaClasseMere1, MaClasseMere2):</a:t>
            </a:r>
            <a:endParaRPr lang="fr-FR" sz="1100" dirty="0">
              <a:solidFill>
                <a:schemeClr val="bg1"/>
              </a:solidFill>
            </a:endParaRP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182351"/>
            <a:ext cx="11630020" cy="2970044"/>
          </a:xfrm>
          <a:prstGeom prst="rect">
            <a:avLst/>
          </a:prstGeom>
          <a:noFill/>
        </p:spPr>
        <p:txBody>
          <a:bodyPr wrap="square" rtlCol="0">
            <a:spAutoFit/>
          </a:bodyPr>
          <a:lstStyle/>
          <a:p>
            <a:r>
              <a:rPr lang="fr-FR" sz="1100" dirty="0"/>
              <a:t>Python inclut un mécanisme permettant l'héritage multiple. L'idée est en substance très simple : au lieu d'hériter d'une seule classe, on peut hériter de plusieurs.</a:t>
            </a:r>
          </a:p>
          <a:p>
            <a:endParaRPr lang="fr-FR" sz="1100" dirty="0"/>
          </a:p>
          <a:p>
            <a:r>
              <a:rPr lang="fr-FR" sz="1100" dirty="0"/>
              <a:t>Ce n'est pas ce qui se passe quand on hérite d'une classe qui hérite elle-même d'une autre classe ?</a:t>
            </a:r>
          </a:p>
          <a:p>
            <a:endParaRPr lang="fr-FR" sz="1100" dirty="0"/>
          </a:p>
          <a:p>
            <a:r>
              <a:rPr lang="fr-FR" sz="1100" dirty="0"/>
              <a:t>Pas tout à fait. La hiérarchie de l'héritage simple permet d'étendre des méthodes et attributs d'une classe à plusieurs autres, mais la structure reste fermée. Pour mieux comprendre, considérez l'exemple qui suit.</a:t>
            </a:r>
          </a:p>
          <a:p>
            <a:endParaRPr lang="fr-FR" sz="1100" dirty="0"/>
          </a:p>
          <a:p>
            <a:r>
              <a:rPr lang="fr-FR" sz="1100" dirty="0"/>
              <a:t>On peut s'asseoir dans un fauteuil. On peut dormir dans un lit. Mais on peut s'asseoir et dormir dans certains canapés (la plupart en fait, avec un peu de bonne volonté). Notre classe Fauteuil pourra hériter de la classe </a:t>
            </a:r>
            <a:r>
              <a:rPr lang="fr-FR" sz="1100" dirty="0" err="1"/>
              <a:t>ObjetPourSAsseoir</a:t>
            </a:r>
            <a:r>
              <a:rPr lang="fr-FR" sz="1100" dirty="0"/>
              <a:t> et notre classe Lit, de notre classe </a:t>
            </a:r>
            <a:r>
              <a:rPr lang="fr-FR" sz="1100" dirty="0" err="1"/>
              <a:t>ObjetPourDormir</a:t>
            </a:r>
            <a:r>
              <a:rPr lang="fr-FR" sz="1100" dirty="0"/>
              <a:t>. Mais notre classe Canape alors ? Elle devra logiquement hériter de nos deux classes </a:t>
            </a:r>
            <a:r>
              <a:rPr lang="fr-FR" sz="1100" dirty="0" err="1"/>
              <a:t>ObjetPourSAsseoir</a:t>
            </a:r>
            <a:r>
              <a:rPr lang="fr-FR" sz="1100" dirty="0"/>
              <a:t> et </a:t>
            </a:r>
            <a:r>
              <a:rPr lang="fr-FR" sz="1100" dirty="0" err="1"/>
              <a:t>ObjetPourDormir</a:t>
            </a:r>
            <a:r>
              <a:rPr lang="fr-FR" sz="1100" dirty="0"/>
              <a:t>. C'est un cas où l'héritage multiple pourrait se révéler utile.</a:t>
            </a:r>
          </a:p>
          <a:p>
            <a:endParaRPr lang="fr-FR" sz="1100" dirty="0"/>
          </a:p>
          <a:p>
            <a:r>
              <a:rPr lang="fr-FR" sz="1100" dirty="0"/>
              <a:t>Assez souvent, on utilisera l'héritage multiple pour des classes qui ont besoin de certaines fonctionnalités définies dans une classe mère. Par exemple, une classe peut produire des objets destinés à être enregistrés dans des fichiers. On peut faire hériter de cette classe toutes celles qui produiront des objets à enregistrer dans des fichiers. Mais ces mêmes classes pourront hériter d'autres classes incluant, pourquoi pas, d'autres fonctionnalités.</a:t>
            </a:r>
          </a:p>
          <a:p>
            <a:endParaRPr lang="fr-FR" sz="1100" dirty="0"/>
          </a:p>
          <a:p>
            <a:r>
              <a:rPr lang="fr-FR" sz="1100" dirty="0"/>
              <a:t>C'est une des utilisations de l'héritage multiple et il en existe d'autres. Bien souvent, l'utilisation de cette fonctionnalité ne vous semblera évidente qu'en vous penchant sur la hiérarchie d'héritage de votre programme. Pour l'instant, je vais me contenter de vous donner la syntaxe et un peu de théorie supplémentaire, en vous encourageant à essayer par vous-mêmes :</a:t>
            </a:r>
          </a:p>
        </p:txBody>
      </p:sp>
      <p:sp>
        <p:nvSpPr>
          <p:cNvPr id="10" name="ZoneTexte 9">
            <a:extLst>
              <a:ext uri="{FF2B5EF4-FFF2-40B4-BE49-F238E27FC236}">
                <a16:creationId xmlns:a16="http://schemas.microsoft.com/office/drawing/2014/main" id="{F84292F4-66CC-4745-ADA0-4CB81E7A4106}"/>
              </a:ext>
            </a:extLst>
          </p:cNvPr>
          <p:cNvSpPr txBox="1"/>
          <p:nvPr/>
        </p:nvSpPr>
        <p:spPr>
          <a:xfrm>
            <a:off x="209554" y="4692416"/>
            <a:ext cx="11630020" cy="1785104"/>
          </a:xfrm>
          <a:prstGeom prst="rect">
            <a:avLst/>
          </a:prstGeom>
          <a:noFill/>
        </p:spPr>
        <p:txBody>
          <a:bodyPr wrap="square" rtlCol="0">
            <a:spAutoFit/>
          </a:bodyPr>
          <a:lstStyle/>
          <a:p>
            <a:r>
              <a:rPr lang="fr-FR" sz="1100" dirty="0"/>
              <a:t>Vous pouvez faire hériter votre classe de plus de deux autres classes. Au lieu de préciser, comme dans les cas d'héritage simple, une seule classe mère entre parenthèses, vous en indiquez plusieurs, séparées par des virgules.</a:t>
            </a:r>
          </a:p>
          <a:p>
            <a:r>
              <a:rPr lang="fr-FR" sz="1100" dirty="0"/>
              <a:t>Recherche des méthodes</a:t>
            </a:r>
          </a:p>
          <a:p>
            <a:endParaRPr lang="fr-FR" sz="1100" dirty="0"/>
          </a:p>
          <a:p>
            <a:r>
              <a:rPr lang="fr-FR" sz="1100" dirty="0"/>
              <a:t>La recherche des méthodes se fait dans l'ordre de la définition de la classe. Dans l'exemple ci-dessus, si on appelle une méthode d'un objet issu de MaClasseHeritee, on va d'abord chercher dans la classe MaClasseHeritee. Si la méthode n'est pas trouvée, on la cherche d'abord dans MaClasseMere1. Encore une fois, si la méthode n'est pas trouvée, on cherche dans toutes les classes mères de la classe MaClasseMere1, si elle en a, et selon le même système. Si, encore et toujours, on ne trouve pas la méthode, on la recherche dans MaClasseMere2 et ses classes mères successives.</a:t>
            </a:r>
          </a:p>
          <a:p>
            <a:endParaRPr lang="fr-FR" sz="1100" dirty="0"/>
          </a:p>
          <a:p>
            <a:r>
              <a:rPr lang="fr-FR" sz="1100" dirty="0"/>
              <a:t>C'est donc l'ordre de définition des classes mères qui importe. On va chercher la méthode dans les classes mères de gauche à droite. Si on ne trouve pas la méthode dans une classe mère donnée, on remonte dans ses classes mères, et ainsi de suite.</a:t>
            </a:r>
          </a:p>
        </p:txBody>
      </p:sp>
    </p:spTree>
    <p:extLst>
      <p:ext uri="{BB962C8B-B14F-4D97-AF65-F5344CB8AC3E}">
        <p14:creationId xmlns:p14="http://schemas.microsoft.com/office/powerpoint/2010/main" val="104731038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2/4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0" y="2459624"/>
            <a:ext cx="11506200" cy="1785104"/>
          </a:xfrm>
          <a:prstGeom prst="rect">
            <a:avLst/>
          </a:prstGeom>
          <a:solidFill>
            <a:schemeClr val="tx1"/>
          </a:solidFill>
        </p:spPr>
        <p:txBody>
          <a:bodyPr wrap="square" rtlCol="0">
            <a:spAutoFit/>
          </a:bodyPr>
          <a:lstStyle/>
          <a:p>
            <a:r>
              <a:rPr lang="en-US" sz="1100" dirty="0">
                <a:solidFill>
                  <a:schemeClr val="bg1"/>
                </a:solidFill>
              </a:rPr>
              <a:t>Help on class </a:t>
            </a:r>
            <a:r>
              <a:rPr lang="en-US" sz="1100" dirty="0" err="1">
                <a:solidFill>
                  <a:schemeClr val="bg1"/>
                </a:solidFill>
              </a:rPr>
              <a:t>AttributeError</a:t>
            </a:r>
            <a:r>
              <a:rPr lang="en-US" sz="1100" dirty="0">
                <a:solidFill>
                  <a:schemeClr val="bg1"/>
                </a:solidFill>
              </a:rPr>
              <a:t> in module </a:t>
            </a:r>
            <a:r>
              <a:rPr lang="en-US" sz="1100" dirty="0" err="1">
                <a:solidFill>
                  <a:schemeClr val="bg1"/>
                </a:solidFill>
              </a:rPr>
              <a:t>builtins</a:t>
            </a:r>
            <a:r>
              <a:rPr lang="en-US" sz="1100" dirty="0">
                <a:solidFill>
                  <a:schemeClr val="bg1"/>
                </a:solidFill>
              </a:rPr>
              <a:t>:</a:t>
            </a:r>
          </a:p>
          <a:p>
            <a:endParaRPr lang="en-US" sz="1100" dirty="0">
              <a:solidFill>
                <a:schemeClr val="bg1"/>
              </a:solidFill>
            </a:endParaRPr>
          </a:p>
          <a:p>
            <a:r>
              <a:rPr lang="en-US" sz="1100" dirty="0">
                <a:solidFill>
                  <a:schemeClr val="bg1"/>
                </a:solidFill>
              </a:rPr>
              <a:t>class </a:t>
            </a:r>
            <a:r>
              <a:rPr lang="en-US" sz="1100" dirty="0" err="1">
                <a:solidFill>
                  <a:schemeClr val="bg1"/>
                </a:solidFill>
              </a:rPr>
              <a:t>AttributeError</a:t>
            </a:r>
            <a:r>
              <a:rPr lang="en-US" sz="1100" dirty="0">
                <a:solidFill>
                  <a:schemeClr val="bg1"/>
                </a:solidFill>
              </a:rPr>
              <a:t>(Exception)</a:t>
            </a:r>
          </a:p>
          <a:p>
            <a:r>
              <a:rPr lang="en-US" sz="1100" dirty="0">
                <a:solidFill>
                  <a:schemeClr val="bg1"/>
                </a:solidFill>
              </a:rPr>
              <a:t> |  Attribute not found.</a:t>
            </a:r>
          </a:p>
          <a:p>
            <a:r>
              <a:rPr lang="en-US" sz="1100" dirty="0">
                <a:solidFill>
                  <a:schemeClr val="bg1"/>
                </a:solidFill>
              </a:rPr>
              <a:t> |</a:t>
            </a:r>
          </a:p>
          <a:p>
            <a:r>
              <a:rPr lang="en-US" sz="1100" dirty="0">
                <a:solidFill>
                  <a:schemeClr val="bg1"/>
                </a:solidFill>
              </a:rPr>
              <a:t> |  Method resolution order:</a:t>
            </a:r>
          </a:p>
          <a:p>
            <a:r>
              <a:rPr lang="en-US" sz="1100" dirty="0">
                <a:solidFill>
                  <a:schemeClr val="bg1"/>
                </a:solidFill>
              </a:rPr>
              <a:t> |      </a:t>
            </a:r>
            <a:r>
              <a:rPr lang="en-US" sz="1100" dirty="0" err="1">
                <a:solidFill>
                  <a:schemeClr val="bg1"/>
                </a:solidFill>
              </a:rPr>
              <a:t>AttributeError</a:t>
            </a:r>
            <a:endParaRPr lang="en-US" sz="1100" dirty="0">
              <a:solidFill>
                <a:schemeClr val="bg1"/>
              </a:solidFill>
            </a:endParaRPr>
          </a:p>
          <a:p>
            <a:r>
              <a:rPr lang="en-US" sz="1100" dirty="0">
                <a:solidFill>
                  <a:schemeClr val="bg1"/>
                </a:solidFill>
              </a:rPr>
              <a:t> |      Exception</a:t>
            </a:r>
          </a:p>
          <a:p>
            <a:r>
              <a:rPr lang="en-US" sz="1100" dirty="0">
                <a:solidFill>
                  <a:schemeClr val="bg1"/>
                </a:solidFill>
              </a:rPr>
              <a:t> |      </a:t>
            </a:r>
            <a:r>
              <a:rPr lang="en-US" sz="1100" dirty="0" err="1">
                <a:solidFill>
                  <a:schemeClr val="bg1"/>
                </a:solidFill>
              </a:rPr>
              <a:t>BaseException</a:t>
            </a:r>
            <a:endParaRPr lang="en-US" sz="1100" dirty="0">
              <a:solidFill>
                <a:schemeClr val="bg1"/>
              </a:solidFill>
            </a:endParaRPr>
          </a:p>
          <a:p>
            <a:r>
              <a:rPr lang="en-US" sz="1100" dirty="0">
                <a:solidFill>
                  <a:schemeClr val="bg1"/>
                </a:solidFill>
              </a:rPr>
              <a:t> |      object</a:t>
            </a:r>
            <a:endParaRPr lang="fr-FR" sz="1100" dirty="0">
              <a:solidFill>
                <a:schemeClr val="bg1"/>
              </a:solidFill>
            </a:endParaRP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182351"/>
            <a:ext cx="11630020" cy="1277273"/>
          </a:xfrm>
          <a:prstGeom prst="rect">
            <a:avLst/>
          </a:prstGeom>
          <a:noFill/>
        </p:spPr>
        <p:txBody>
          <a:bodyPr wrap="square" rtlCol="0">
            <a:spAutoFit/>
          </a:bodyPr>
          <a:lstStyle/>
          <a:p>
            <a:r>
              <a:rPr lang="fr-FR" sz="1100" b="1" dirty="0"/>
              <a:t>Retour sur les exceptions</a:t>
            </a:r>
            <a:endParaRPr lang="fr-FR" sz="1100" dirty="0"/>
          </a:p>
          <a:p>
            <a:r>
              <a:rPr lang="fr-FR" sz="1100" dirty="0"/>
              <a:t>Depuis la première partie, nous ne sommes pas revenus sur les exceptions. Toutefois, ce chapitre me donne une opportunité d'aller un peu plus loin.</a:t>
            </a:r>
          </a:p>
          <a:p>
            <a:r>
              <a:rPr lang="fr-FR" sz="1100" dirty="0"/>
              <a:t>Les exceptions sont non seulement des classes, mais des classes hiérarchisées selon une relation d'héritage précise.</a:t>
            </a:r>
          </a:p>
          <a:p>
            <a:r>
              <a:rPr lang="fr-FR" sz="1100" dirty="0"/>
              <a:t>Cette relation d'héritage devient importante quand vous utilisez le mot-clé except. En effet, le type de l'exception que vous précisez après est intercepté… ainsi que toutes les classes qui héritent de ce type.</a:t>
            </a:r>
          </a:p>
          <a:p>
            <a:r>
              <a:rPr lang="fr-FR" sz="1100" dirty="0"/>
              <a:t>Mais comment fait-on pour savoir qu'une exception hérite d'autres exceptions ?</a:t>
            </a:r>
          </a:p>
          <a:p>
            <a:r>
              <a:rPr lang="fr-FR" sz="1100" dirty="0"/>
              <a:t>Il y a plusieurs possibilités. Si vous vous intéressez à une exception en particulier, consultez l'aide qui lui est liée.</a:t>
            </a:r>
          </a:p>
        </p:txBody>
      </p:sp>
      <p:sp>
        <p:nvSpPr>
          <p:cNvPr id="10" name="ZoneTexte 9">
            <a:extLst>
              <a:ext uri="{FF2B5EF4-FFF2-40B4-BE49-F238E27FC236}">
                <a16:creationId xmlns:a16="http://schemas.microsoft.com/office/drawing/2014/main" id="{F84292F4-66CC-4745-ADA0-4CB81E7A4106}"/>
              </a:ext>
            </a:extLst>
          </p:cNvPr>
          <p:cNvSpPr txBox="1"/>
          <p:nvPr/>
        </p:nvSpPr>
        <p:spPr>
          <a:xfrm>
            <a:off x="147640" y="4311149"/>
            <a:ext cx="11630020" cy="2292935"/>
          </a:xfrm>
          <a:prstGeom prst="rect">
            <a:avLst/>
          </a:prstGeom>
          <a:noFill/>
        </p:spPr>
        <p:txBody>
          <a:bodyPr wrap="square" rtlCol="0">
            <a:spAutoFit/>
          </a:bodyPr>
          <a:lstStyle/>
          <a:p>
            <a:r>
              <a:rPr lang="fr-FR" sz="1100" dirty="0"/>
              <a:t>Vous apprenez ici que l'exception AttributeError hérite de Exception, qui hérite elle-même de BaseException.</a:t>
            </a:r>
          </a:p>
          <a:p>
            <a:endParaRPr lang="fr-FR" sz="1100" dirty="0"/>
          </a:p>
          <a:p>
            <a:r>
              <a:rPr lang="fr-FR" sz="1100" dirty="0"/>
              <a:t>Vous pouvez également retrouver la hiérarchie des exceptions built-in sur le site de Python.</a:t>
            </a:r>
          </a:p>
          <a:p>
            <a:endParaRPr lang="fr-FR" sz="1100" dirty="0"/>
          </a:p>
          <a:p>
            <a:r>
              <a:rPr lang="fr-FR" sz="1100" dirty="0"/>
              <a:t>Ne sont répertoriées ici que les exceptions dites built-in. D'autres peuvent être définies dans des modules que vous utiliserez et vous pouvez même en créer vous-mêmes (nous allons voir cela un peu plus bas).</a:t>
            </a:r>
          </a:p>
          <a:p>
            <a:endParaRPr lang="fr-FR" sz="1100" dirty="0"/>
          </a:p>
          <a:p>
            <a:r>
              <a:rPr lang="fr-FR" sz="1100" dirty="0"/>
              <a:t>Pour l'instant, souvenez-vous que, quand vous écrivez except TypeException, vous pourrez intercepter toutes les exceptions du type TypeException mais aussi celles des classes héritées de TypeException.</a:t>
            </a:r>
          </a:p>
          <a:p>
            <a:endParaRPr lang="fr-FR" sz="1100" dirty="0"/>
          </a:p>
          <a:p>
            <a:r>
              <a:rPr lang="fr-FR" sz="1100" dirty="0"/>
              <a:t>La plupart des exceptions sont levées pour signaler une erreur… mais pas toutes. L'exception KeyboardInterupt est levée quand vous interrompez votre programme, par exemple avec CTRL + C. Si bien que, quand on souhaite intercepter toutes les erreurs potentielles, on évitera d'écrire un simple except: et on le remplacera par except Exception:, toutes les exceptions « d'erreurs » étant dérivées de Exception.</a:t>
            </a:r>
          </a:p>
        </p:txBody>
      </p:sp>
    </p:spTree>
    <p:extLst>
      <p:ext uri="{BB962C8B-B14F-4D97-AF65-F5344CB8AC3E}">
        <p14:creationId xmlns:p14="http://schemas.microsoft.com/office/powerpoint/2010/main" val="335368585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3/4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314328" y="3346632"/>
            <a:ext cx="11506200" cy="1446550"/>
          </a:xfrm>
          <a:prstGeom prst="rect">
            <a:avLst/>
          </a:prstGeom>
          <a:solidFill>
            <a:schemeClr val="tx1"/>
          </a:solidFill>
        </p:spPr>
        <p:txBody>
          <a:bodyPr wrap="square" rtlCol="0">
            <a:spAutoFit/>
          </a:bodyPr>
          <a:lstStyle/>
          <a:p>
            <a:r>
              <a:rPr lang="fr-FR" sz="1100" dirty="0">
                <a:solidFill>
                  <a:schemeClr val="bg1"/>
                </a:solidFill>
              </a:rPr>
              <a:t>class MonException(Exception):</a:t>
            </a:r>
          </a:p>
          <a:p>
            <a:r>
              <a:rPr lang="fr-FR" sz="1100" dirty="0">
                <a:solidFill>
                  <a:schemeClr val="bg1"/>
                </a:solidFill>
              </a:rPr>
              <a:t>    """Exception levée dans un certain contexte… qui reste à définir"""</a:t>
            </a:r>
          </a:p>
          <a:p>
            <a:r>
              <a:rPr lang="fr-FR" sz="1100" dirty="0">
                <a:solidFill>
                  <a:schemeClr val="bg1"/>
                </a:solidFill>
              </a:rPr>
              <a:t>    def __init__(self, message):</a:t>
            </a:r>
          </a:p>
          <a:p>
            <a:r>
              <a:rPr lang="fr-FR" sz="1100" dirty="0">
                <a:solidFill>
                  <a:schemeClr val="bg1"/>
                </a:solidFill>
              </a:rPr>
              <a:t>        """On se contente de stocker le message d'erreur"""</a:t>
            </a:r>
          </a:p>
          <a:p>
            <a:r>
              <a:rPr lang="fr-FR" sz="1100" dirty="0">
                <a:solidFill>
                  <a:schemeClr val="bg1"/>
                </a:solidFill>
              </a:rPr>
              <a:t>        self.message = message</a:t>
            </a:r>
          </a:p>
          <a:p>
            <a:r>
              <a:rPr lang="fr-FR" sz="1100" dirty="0">
                <a:solidFill>
                  <a:schemeClr val="bg1"/>
                </a:solidFill>
              </a:rPr>
              <a:t>    def __str__(self):</a:t>
            </a:r>
          </a:p>
          <a:p>
            <a:r>
              <a:rPr lang="fr-FR" sz="1100" dirty="0">
                <a:solidFill>
                  <a:schemeClr val="bg1"/>
                </a:solidFill>
              </a:rPr>
              <a:t>        """On renvoie le message"""</a:t>
            </a:r>
          </a:p>
          <a:p>
            <a:r>
              <a:rPr lang="fr-FR" sz="1100" dirty="0">
                <a:solidFill>
                  <a:schemeClr val="bg1"/>
                </a:solidFill>
              </a:rPr>
              <a:t>        return self.message</a:t>
            </a: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839451"/>
            <a:ext cx="11630020" cy="2462213"/>
          </a:xfrm>
          <a:prstGeom prst="rect">
            <a:avLst/>
          </a:prstGeom>
          <a:noFill/>
        </p:spPr>
        <p:txBody>
          <a:bodyPr wrap="square" rtlCol="0">
            <a:spAutoFit/>
          </a:bodyPr>
          <a:lstStyle/>
          <a:p>
            <a:r>
              <a:rPr lang="fr-FR" sz="1100" b="1" dirty="0"/>
              <a:t>Création d'exceptions personnalisées</a:t>
            </a:r>
          </a:p>
          <a:p>
            <a:endParaRPr lang="fr-FR" sz="1100" dirty="0"/>
          </a:p>
          <a:p>
            <a:r>
              <a:rPr lang="fr-FR" sz="1100" dirty="0"/>
              <a:t>Il peut vous être utile de créer vos propres exceptions. Puisque les exceptions sont des classes, comme nous venons de le voir, rien ne vous empêche de créer les vôtres. Vous pourrez les lever avec raise, les intercepter avec except.</a:t>
            </a:r>
          </a:p>
          <a:p>
            <a:r>
              <a:rPr lang="fr-FR" sz="1100" dirty="0"/>
              <a:t>Se positionner dans la hiérarchie</a:t>
            </a:r>
          </a:p>
          <a:p>
            <a:r>
              <a:rPr lang="fr-FR" sz="1100" dirty="0"/>
              <a:t>Vos exceptions doivent hériter d'une exception built-in proposée par Python. Commencez par parcourir la hiérarchie des exceptions built-in pour voir si votre exception peut être dérivée d'une exception qui lui serait proche. La plupart du temps, vous devrez choisir entre ces deux exceptions :</a:t>
            </a:r>
          </a:p>
          <a:p>
            <a:r>
              <a:rPr lang="fr-FR" sz="1100" dirty="0"/>
              <a:t>BaseException : la classe mère de toutes les exceptions. La plupart du temps, si vous faites hériter votre classe de BaseException, ce sera pour modéliser une exception qui ne sera pas foncièrement une erreur, par exemple une interruption dans le traitement de votre programme.</a:t>
            </a:r>
          </a:p>
          <a:p>
            <a:r>
              <a:rPr lang="fr-FR" sz="1100" dirty="0"/>
              <a:t>Exception : c'est de cette classe que vos exceptions hériteront la plupart du temps. C'est la classe mère de toutes les exceptions « d'erreurs ».</a:t>
            </a:r>
          </a:p>
          <a:p>
            <a:r>
              <a:rPr lang="fr-FR" sz="1100" dirty="0"/>
              <a:t>Si vous pouvez trouver, dans le contexte, une exception qui se trouve plus bas dans la hiérarchie, c'est toujours mieux.</a:t>
            </a:r>
          </a:p>
          <a:p>
            <a:r>
              <a:rPr lang="fr-FR" sz="1100" dirty="0"/>
              <a:t>Que doit contenir notre classe exception ?</a:t>
            </a:r>
          </a:p>
          <a:p>
            <a:r>
              <a:rPr lang="fr-FR" sz="1100" dirty="0"/>
              <a:t>Deux choses : un constructeur et une méthode __str__ car, au moment où l'exception est levée, elle doit être affichée. Souvent, votre constructeur ne prend en paramètre que le message d'erreur et la méthode __str__ renvoie ce message :</a:t>
            </a:r>
          </a:p>
        </p:txBody>
      </p:sp>
      <p:sp>
        <p:nvSpPr>
          <p:cNvPr id="9" name="ZoneTexte 8">
            <a:extLst>
              <a:ext uri="{FF2B5EF4-FFF2-40B4-BE49-F238E27FC236}">
                <a16:creationId xmlns:a16="http://schemas.microsoft.com/office/drawing/2014/main" id="{77FC0922-02A2-411A-8F80-659D2172448D}"/>
              </a:ext>
            </a:extLst>
          </p:cNvPr>
          <p:cNvSpPr txBox="1"/>
          <p:nvPr/>
        </p:nvSpPr>
        <p:spPr>
          <a:xfrm>
            <a:off x="252418" y="4949026"/>
            <a:ext cx="11630020" cy="261610"/>
          </a:xfrm>
          <a:prstGeom prst="rect">
            <a:avLst/>
          </a:prstGeom>
          <a:noFill/>
        </p:spPr>
        <p:txBody>
          <a:bodyPr wrap="square" rtlCol="0">
            <a:spAutoFit/>
          </a:bodyPr>
          <a:lstStyle/>
          <a:p>
            <a:r>
              <a:rPr lang="fr-FR" sz="1100" dirty="0"/>
              <a:t>Cette exception s'utilise le plus simplement du monde :</a:t>
            </a:r>
          </a:p>
        </p:txBody>
      </p:sp>
      <p:sp>
        <p:nvSpPr>
          <p:cNvPr id="11" name="ZoneTexte 10">
            <a:extLst>
              <a:ext uri="{FF2B5EF4-FFF2-40B4-BE49-F238E27FC236}">
                <a16:creationId xmlns:a16="http://schemas.microsoft.com/office/drawing/2014/main" id="{F4B77933-9CD1-4DA5-AB2F-2BAB4507B420}"/>
              </a:ext>
            </a:extLst>
          </p:cNvPr>
          <p:cNvSpPr txBox="1"/>
          <p:nvPr/>
        </p:nvSpPr>
        <p:spPr>
          <a:xfrm>
            <a:off x="333374" y="5255604"/>
            <a:ext cx="11506200" cy="938719"/>
          </a:xfrm>
          <a:prstGeom prst="rect">
            <a:avLst/>
          </a:prstGeom>
          <a:solidFill>
            <a:schemeClr val="tx1"/>
          </a:solidFill>
        </p:spPr>
        <p:txBody>
          <a:bodyPr wrap="square" rtlCol="0">
            <a:spAutoFit/>
          </a:bodyPr>
          <a:lstStyle/>
          <a:p>
            <a:r>
              <a:rPr lang="fr-FR" sz="1100" dirty="0">
                <a:solidFill>
                  <a:schemeClr val="bg1"/>
                </a:solidFill>
              </a:rPr>
              <a:t>&gt;&gt;&gt; raise MonException("OUPS... j'ai tout cassé")</a:t>
            </a:r>
          </a:p>
          <a:p>
            <a:r>
              <a:rPr lang="fr-FR" sz="1100" dirty="0">
                <a:solidFill>
                  <a:schemeClr val="bg1"/>
                </a:solidFill>
              </a:rPr>
              <a:t>Traceback (most recent call last):</a:t>
            </a:r>
          </a:p>
          <a:p>
            <a:r>
              <a:rPr lang="fr-FR" sz="1100" dirty="0">
                <a:solidFill>
                  <a:schemeClr val="bg1"/>
                </a:solidFill>
              </a:rPr>
              <a:t>  File "&lt;stdin&gt;", line 1, in &lt;module&gt;</a:t>
            </a:r>
          </a:p>
          <a:p>
            <a:r>
              <a:rPr lang="fr-FR" sz="1100" dirty="0">
                <a:solidFill>
                  <a:schemeClr val="bg1"/>
                </a:solidFill>
              </a:rPr>
              <a:t>__main__.MonException: OUPS... j'ai tout cassé</a:t>
            </a:r>
          </a:p>
          <a:p>
            <a:r>
              <a:rPr lang="fr-FR" sz="1100" dirty="0">
                <a:solidFill>
                  <a:schemeClr val="bg1"/>
                </a:solidFill>
              </a:rPr>
              <a:t>&gt;&gt;&gt;</a:t>
            </a:r>
          </a:p>
        </p:txBody>
      </p:sp>
    </p:spTree>
    <p:extLst>
      <p:ext uri="{BB962C8B-B14F-4D97-AF65-F5344CB8AC3E}">
        <p14:creationId xmlns:p14="http://schemas.microsoft.com/office/powerpoint/2010/main" val="2695101451"/>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4/4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71464" y="1101061"/>
            <a:ext cx="11506200" cy="3139321"/>
          </a:xfrm>
          <a:prstGeom prst="rect">
            <a:avLst/>
          </a:prstGeom>
          <a:solidFill>
            <a:schemeClr val="tx1"/>
          </a:solidFill>
        </p:spPr>
        <p:txBody>
          <a:bodyPr wrap="square" rtlCol="0">
            <a:spAutoFit/>
          </a:bodyPr>
          <a:lstStyle/>
          <a:p>
            <a:r>
              <a:rPr lang="fr-FR" sz="1100" dirty="0">
                <a:solidFill>
                  <a:schemeClr val="bg1"/>
                </a:solidFill>
              </a:rPr>
              <a:t>class </a:t>
            </a:r>
            <a:r>
              <a:rPr lang="fr-FR" sz="1100" dirty="0" err="1">
                <a:solidFill>
                  <a:schemeClr val="bg1"/>
                </a:solidFill>
              </a:rPr>
              <a:t>ErreurAnalyseFichier</a:t>
            </a:r>
            <a:r>
              <a:rPr lang="fr-FR" sz="1100" dirty="0">
                <a:solidFill>
                  <a:schemeClr val="bg1"/>
                </a:solidFill>
              </a:rPr>
              <a:t>(Exception):</a:t>
            </a:r>
          </a:p>
          <a:p>
            <a:r>
              <a:rPr lang="fr-FR" sz="1100" dirty="0">
                <a:solidFill>
                  <a:schemeClr val="bg1"/>
                </a:solidFill>
              </a:rPr>
              <a:t>    """Cette exception est levée quand un fichier (de configuration)</a:t>
            </a:r>
          </a:p>
          <a:p>
            <a:r>
              <a:rPr lang="fr-FR" sz="1100" dirty="0">
                <a:solidFill>
                  <a:schemeClr val="bg1"/>
                </a:solidFill>
              </a:rPr>
              <a:t>    n'a pas pu être analysé.</a:t>
            </a:r>
          </a:p>
          <a:p>
            <a:r>
              <a:rPr lang="fr-FR" sz="1100" dirty="0">
                <a:solidFill>
                  <a:schemeClr val="bg1"/>
                </a:solidFill>
              </a:rPr>
              <a:t>    </a:t>
            </a:r>
          </a:p>
          <a:p>
            <a:r>
              <a:rPr lang="fr-FR" sz="1100" dirty="0">
                <a:solidFill>
                  <a:schemeClr val="bg1"/>
                </a:solidFill>
              </a:rPr>
              <a:t>    Attributs :</a:t>
            </a:r>
          </a:p>
          <a:p>
            <a:r>
              <a:rPr lang="fr-FR" sz="1100" dirty="0">
                <a:solidFill>
                  <a:schemeClr val="bg1"/>
                </a:solidFill>
              </a:rPr>
              <a:t>        fichier -- le nom du fichier posant problème</a:t>
            </a:r>
          </a:p>
          <a:p>
            <a:r>
              <a:rPr lang="fr-FR" sz="1100" dirty="0">
                <a:solidFill>
                  <a:schemeClr val="bg1"/>
                </a:solidFill>
              </a:rPr>
              <a:t>        ligne -- le numéro de la ligne posant problème</a:t>
            </a:r>
          </a:p>
          <a:p>
            <a:r>
              <a:rPr lang="fr-FR" sz="1100" dirty="0">
                <a:solidFill>
                  <a:schemeClr val="bg1"/>
                </a:solidFill>
              </a:rPr>
              <a:t>        message -- le problème proprement dit"""</a:t>
            </a:r>
          </a:p>
          <a:p>
            <a:r>
              <a:rPr lang="fr-FR" sz="1100" dirty="0">
                <a:solidFill>
                  <a:schemeClr val="bg1"/>
                </a:solidFill>
              </a:rPr>
              <a:t>    </a:t>
            </a:r>
          </a:p>
          <a:p>
            <a:r>
              <a:rPr lang="fr-FR" sz="1100" dirty="0">
                <a:solidFill>
                  <a:schemeClr val="bg1"/>
                </a:solidFill>
              </a:rPr>
              <a:t>    def __init__(self, fichier, ligne, message):</a:t>
            </a:r>
          </a:p>
          <a:p>
            <a:r>
              <a:rPr lang="fr-FR" sz="1100" dirty="0">
                <a:solidFill>
                  <a:schemeClr val="bg1"/>
                </a:solidFill>
              </a:rPr>
              <a:t>        """Constructeur de notre exception"""</a:t>
            </a:r>
          </a:p>
          <a:p>
            <a:r>
              <a:rPr lang="fr-FR" sz="1100" dirty="0">
                <a:solidFill>
                  <a:schemeClr val="bg1"/>
                </a:solidFill>
              </a:rPr>
              <a:t>        </a:t>
            </a:r>
            <a:r>
              <a:rPr lang="fr-FR" sz="1100" dirty="0" err="1">
                <a:solidFill>
                  <a:schemeClr val="bg1"/>
                </a:solidFill>
              </a:rPr>
              <a:t>self.fichier</a:t>
            </a:r>
            <a:r>
              <a:rPr lang="fr-FR" sz="1100" dirty="0">
                <a:solidFill>
                  <a:schemeClr val="bg1"/>
                </a:solidFill>
              </a:rPr>
              <a:t> = fichier</a:t>
            </a:r>
          </a:p>
          <a:p>
            <a:r>
              <a:rPr lang="fr-FR" sz="1100" dirty="0">
                <a:solidFill>
                  <a:schemeClr val="bg1"/>
                </a:solidFill>
              </a:rPr>
              <a:t>        </a:t>
            </a:r>
            <a:r>
              <a:rPr lang="fr-FR" sz="1100" dirty="0" err="1">
                <a:solidFill>
                  <a:schemeClr val="bg1"/>
                </a:solidFill>
              </a:rPr>
              <a:t>self.ligne</a:t>
            </a:r>
            <a:r>
              <a:rPr lang="fr-FR" sz="1100" dirty="0">
                <a:solidFill>
                  <a:schemeClr val="bg1"/>
                </a:solidFill>
              </a:rPr>
              <a:t> = ligne</a:t>
            </a:r>
          </a:p>
          <a:p>
            <a:r>
              <a:rPr lang="fr-FR" sz="1100" dirty="0">
                <a:solidFill>
                  <a:schemeClr val="bg1"/>
                </a:solidFill>
              </a:rPr>
              <a:t>        self.message = message</a:t>
            </a:r>
          </a:p>
          <a:p>
            <a:r>
              <a:rPr lang="fr-FR" sz="1100" dirty="0">
                <a:solidFill>
                  <a:schemeClr val="bg1"/>
                </a:solidFill>
              </a:rPr>
              <a:t>    def __str__(self):</a:t>
            </a:r>
          </a:p>
          <a:p>
            <a:r>
              <a:rPr lang="fr-FR" sz="1100" dirty="0">
                <a:solidFill>
                  <a:schemeClr val="bg1"/>
                </a:solidFill>
              </a:rPr>
              <a:t>        """Affichage de l'exception"""</a:t>
            </a:r>
          </a:p>
          <a:p>
            <a:r>
              <a:rPr lang="fr-FR" sz="1100" dirty="0">
                <a:solidFill>
                  <a:schemeClr val="bg1"/>
                </a:solidFill>
              </a:rPr>
              <a:t>        return "[{}:{}]: {}".format(</a:t>
            </a:r>
            <a:r>
              <a:rPr lang="fr-FR" sz="1100" dirty="0" err="1">
                <a:solidFill>
                  <a:schemeClr val="bg1"/>
                </a:solidFill>
              </a:rPr>
              <a:t>self.fichier</a:t>
            </a:r>
            <a:r>
              <a:rPr lang="fr-FR" sz="1100" dirty="0">
                <a:solidFill>
                  <a:schemeClr val="bg1"/>
                </a:solidFill>
              </a:rPr>
              <a:t>, </a:t>
            </a:r>
            <a:r>
              <a:rPr lang="fr-FR" sz="1100" dirty="0" err="1">
                <a:solidFill>
                  <a:schemeClr val="bg1"/>
                </a:solidFill>
              </a:rPr>
              <a:t>self.ligne</a:t>
            </a:r>
            <a:r>
              <a:rPr lang="fr-FR" sz="1100" dirty="0">
                <a:solidFill>
                  <a:schemeClr val="bg1"/>
                </a:solidFill>
              </a:rPr>
              <a:t>, \</a:t>
            </a:r>
          </a:p>
          <a:p>
            <a:r>
              <a:rPr lang="fr-FR" sz="1100" dirty="0">
                <a:solidFill>
                  <a:schemeClr val="bg1"/>
                </a:solidFill>
              </a:rPr>
              <a:t>                self.message)</a:t>
            </a: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839451"/>
            <a:ext cx="11630020" cy="261610"/>
          </a:xfrm>
          <a:prstGeom prst="rect">
            <a:avLst/>
          </a:prstGeom>
          <a:noFill/>
        </p:spPr>
        <p:txBody>
          <a:bodyPr wrap="square" rtlCol="0">
            <a:spAutoFit/>
          </a:bodyPr>
          <a:lstStyle/>
          <a:p>
            <a:r>
              <a:rPr lang="fr-FR" sz="1100" dirty="0"/>
              <a:t>Mais vos exceptions peuvent aussi prendre plusieurs paramètres à l'instanciation :</a:t>
            </a:r>
          </a:p>
        </p:txBody>
      </p:sp>
      <p:sp>
        <p:nvSpPr>
          <p:cNvPr id="9" name="ZoneTexte 8">
            <a:extLst>
              <a:ext uri="{FF2B5EF4-FFF2-40B4-BE49-F238E27FC236}">
                <a16:creationId xmlns:a16="http://schemas.microsoft.com/office/drawing/2014/main" id="{77FC0922-02A2-411A-8F80-659D2172448D}"/>
              </a:ext>
            </a:extLst>
          </p:cNvPr>
          <p:cNvSpPr txBox="1"/>
          <p:nvPr/>
        </p:nvSpPr>
        <p:spPr>
          <a:xfrm>
            <a:off x="209554" y="4310610"/>
            <a:ext cx="11630020" cy="261610"/>
          </a:xfrm>
          <a:prstGeom prst="rect">
            <a:avLst/>
          </a:prstGeom>
          <a:noFill/>
        </p:spPr>
        <p:txBody>
          <a:bodyPr wrap="square" rtlCol="0">
            <a:spAutoFit/>
          </a:bodyPr>
          <a:lstStyle/>
          <a:p>
            <a:r>
              <a:rPr lang="fr-FR" sz="1100" dirty="0"/>
              <a:t>Et pour lever cette exception :</a:t>
            </a:r>
          </a:p>
        </p:txBody>
      </p:sp>
      <p:sp>
        <p:nvSpPr>
          <p:cNvPr id="11" name="ZoneTexte 10">
            <a:extLst>
              <a:ext uri="{FF2B5EF4-FFF2-40B4-BE49-F238E27FC236}">
                <a16:creationId xmlns:a16="http://schemas.microsoft.com/office/drawing/2014/main" id="{F4B77933-9CD1-4DA5-AB2F-2BAB4507B420}"/>
              </a:ext>
            </a:extLst>
          </p:cNvPr>
          <p:cNvSpPr txBox="1"/>
          <p:nvPr/>
        </p:nvSpPr>
        <p:spPr>
          <a:xfrm>
            <a:off x="271464" y="4642448"/>
            <a:ext cx="11506200" cy="938719"/>
          </a:xfrm>
          <a:prstGeom prst="rect">
            <a:avLst/>
          </a:prstGeom>
          <a:solidFill>
            <a:schemeClr val="tx1"/>
          </a:solidFill>
        </p:spPr>
        <p:txBody>
          <a:bodyPr wrap="square" rtlCol="0">
            <a:spAutoFit/>
          </a:bodyPr>
          <a:lstStyle/>
          <a:p>
            <a:r>
              <a:rPr lang="fr-FR" sz="1100" dirty="0">
                <a:solidFill>
                  <a:schemeClr val="bg1"/>
                </a:solidFill>
              </a:rPr>
              <a:t>raise </a:t>
            </a:r>
            <a:r>
              <a:rPr lang="fr-FR" sz="1100" dirty="0" err="1">
                <a:solidFill>
                  <a:schemeClr val="bg1"/>
                </a:solidFill>
              </a:rPr>
              <a:t>ErreurAnalyseFichier</a:t>
            </a:r>
            <a:r>
              <a:rPr lang="fr-FR" sz="1100" dirty="0">
                <a:solidFill>
                  <a:schemeClr val="bg1"/>
                </a:solidFill>
              </a:rPr>
              <a:t>("</a:t>
            </a:r>
            <a:r>
              <a:rPr lang="fr-FR" sz="1100" dirty="0" err="1">
                <a:solidFill>
                  <a:schemeClr val="bg1"/>
                </a:solidFill>
              </a:rPr>
              <a:t>plop.conf</a:t>
            </a:r>
            <a:r>
              <a:rPr lang="fr-FR" sz="1100" dirty="0">
                <a:solidFill>
                  <a:schemeClr val="bg1"/>
                </a:solidFill>
              </a:rPr>
              <a:t>", 34,</a:t>
            </a:r>
          </a:p>
          <a:p>
            <a:r>
              <a:rPr lang="fr-FR" sz="1100" dirty="0">
                <a:solidFill>
                  <a:schemeClr val="bg1"/>
                </a:solidFill>
              </a:rPr>
              <a:t>...         "Il manque une parenthèse à la fin de l'expression")</a:t>
            </a:r>
          </a:p>
          <a:p>
            <a:r>
              <a:rPr lang="fr-FR" sz="1100" dirty="0">
                <a:solidFill>
                  <a:schemeClr val="bg1"/>
                </a:solidFill>
              </a:rPr>
              <a:t>Traceback (most recent call last):</a:t>
            </a:r>
          </a:p>
          <a:p>
            <a:r>
              <a:rPr lang="fr-FR" sz="1100" dirty="0">
                <a:solidFill>
                  <a:schemeClr val="bg1"/>
                </a:solidFill>
              </a:rPr>
              <a:t>  File "&lt;stdin&gt;", line 2, in &lt;module&gt;</a:t>
            </a:r>
          </a:p>
          <a:p>
            <a:r>
              <a:rPr lang="fr-FR" sz="1100" dirty="0">
                <a:solidFill>
                  <a:schemeClr val="bg1"/>
                </a:solidFill>
              </a:rPr>
              <a:t>__main__.</a:t>
            </a:r>
            <a:r>
              <a:rPr lang="fr-FR" sz="1100" dirty="0" err="1">
                <a:solidFill>
                  <a:schemeClr val="bg1"/>
                </a:solidFill>
              </a:rPr>
              <a:t>ErreurAnalyseFichier</a:t>
            </a:r>
            <a:r>
              <a:rPr lang="fr-FR" sz="1100" dirty="0">
                <a:solidFill>
                  <a:schemeClr val="bg1"/>
                </a:solidFill>
              </a:rPr>
              <a:t>: [plop.conf:34]: il manque une parenthèse à la fin de l'expression</a:t>
            </a:r>
          </a:p>
        </p:txBody>
      </p:sp>
      <p:sp>
        <p:nvSpPr>
          <p:cNvPr id="10" name="ZoneTexte 9">
            <a:extLst>
              <a:ext uri="{FF2B5EF4-FFF2-40B4-BE49-F238E27FC236}">
                <a16:creationId xmlns:a16="http://schemas.microsoft.com/office/drawing/2014/main" id="{D55D176D-B963-4131-B851-9758B68F4BD5}"/>
              </a:ext>
            </a:extLst>
          </p:cNvPr>
          <p:cNvSpPr txBox="1"/>
          <p:nvPr/>
        </p:nvSpPr>
        <p:spPr>
          <a:xfrm>
            <a:off x="209554" y="5622825"/>
            <a:ext cx="11630020" cy="430887"/>
          </a:xfrm>
          <a:prstGeom prst="rect">
            <a:avLst/>
          </a:prstGeom>
          <a:noFill/>
        </p:spPr>
        <p:txBody>
          <a:bodyPr wrap="square" rtlCol="0">
            <a:spAutoFit/>
          </a:bodyPr>
          <a:lstStyle/>
          <a:p>
            <a:r>
              <a:rPr lang="fr-FR" sz="1100" dirty="0"/>
              <a:t>Voilà, ce petit retour sur les exceptions est achevé. Si vous voulez en savoir plus, n'hésitez pas à consulter la documentation Python concernant </a:t>
            </a:r>
            <a:r>
              <a:rPr lang="fr-FR" sz="1100" dirty="0">
                <a:hlinkClick r:id="rId2"/>
              </a:rPr>
              <a:t>les exceptions</a:t>
            </a:r>
            <a:r>
              <a:rPr lang="fr-FR" sz="1100" dirty="0"/>
              <a:t> ainsi que celle sur </a:t>
            </a:r>
            <a:r>
              <a:rPr lang="fr-FR" sz="1100" dirty="0">
                <a:hlinkClick r:id="rId3"/>
              </a:rPr>
              <a:t>les exceptions personnalisées</a:t>
            </a:r>
            <a:r>
              <a:rPr lang="fr-FR" sz="1100" dirty="0"/>
              <a:t>.</a:t>
            </a:r>
          </a:p>
        </p:txBody>
      </p:sp>
    </p:spTree>
    <p:extLst>
      <p:ext uri="{BB962C8B-B14F-4D97-AF65-F5344CB8AC3E}">
        <p14:creationId xmlns:p14="http://schemas.microsoft.com/office/powerpoint/2010/main" val="10706151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De nouveaux </a:t>
            </a:r>
            <a:r>
              <a:rPr lang="en-US" sz="6000" dirty="0" err="1">
                <a:solidFill>
                  <a:schemeClr val="accent5">
                    <a:lumMod val="75000"/>
                  </a:schemeClr>
                </a:solidFill>
              </a:rPr>
              <a:t>operateurs</a:t>
            </a:r>
            <a:endParaRPr lang="fr-FR" sz="6000" dirty="0">
              <a:solidFill>
                <a:schemeClr val="accent5">
                  <a:lumMod val="75000"/>
                </a:schemeClr>
              </a:solidFill>
            </a:endParaRPr>
          </a:p>
        </p:txBody>
      </p:sp>
      <p:graphicFrame>
        <p:nvGraphicFramePr>
          <p:cNvPr id="5" name="Tableau 5">
            <a:extLst>
              <a:ext uri="{FF2B5EF4-FFF2-40B4-BE49-F238E27FC236}">
                <a16:creationId xmlns:a16="http://schemas.microsoft.com/office/drawing/2014/main" id="{010C8191-1FAE-4384-8CB7-707A80A8437A}"/>
              </a:ext>
            </a:extLst>
          </p:cNvPr>
          <p:cNvGraphicFramePr>
            <a:graphicFrameLocks noGrp="1"/>
          </p:cNvGraphicFramePr>
          <p:nvPr>
            <p:extLst>
              <p:ext uri="{D42A27DB-BD31-4B8C-83A1-F6EECF244321}">
                <p14:modId xmlns:p14="http://schemas.microsoft.com/office/powerpoint/2010/main" val="1402705989"/>
              </p:ext>
            </p:extLst>
          </p:nvPr>
        </p:nvGraphicFramePr>
        <p:xfrm>
          <a:off x="2031998" y="1401456"/>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501553769"/>
                    </a:ext>
                  </a:extLst>
                </a:gridCol>
                <a:gridCol w="4064000">
                  <a:extLst>
                    <a:ext uri="{9D8B030D-6E8A-4147-A177-3AD203B41FA5}">
                      <a16:colId xmlns:a16="http://schemas.microsoft.com/office/drawing/2014/main" val="2737990829"/>
                    </a:ext>
                  </a:extLst>
                </a:gridCol>
              </a:tblGrid>
              <a:tr h="370840">
                <a:tc>
                  <a:txBody>
                    <a:bodyPr/>
                    <a:lstStyle/>
                    <a:p>
                      <a:pPr algn="ctr"/>
                      <a:r>
                        <a:rPr lang="fr-FR" dirty="0"/>
                        <a:t>Operateur</a:t>
                      </a:r>
                    </a:p>
                  </a:txBody>
                  <a:tcPr/>
                </a:tc>
                <a:tc>
                  <a:txBody>
                    <a:bodyPr/>
                    <a:lstStyle/>
                    <a:p>
                      <a:pPr algn="ctr"/>
                      <a:r>
                        <a:rPr lang="fr-FR" dirty="0"/>
                        <a:t>Signification </a:t>
                      </a:r>
                      <a:r>
                        <a:rPr lang="fr-FR" dirty="0" err="1"/>
                        <a:t>litterale</a:t>
                      </a:r>
                      <a:endParaRPr lang="fr-FR" dirty="0"/>
                    </a:p>
                  </a:txBody>
                  <a:tcPr/>
                </a:tc>
                <a:extLst>
                  <a:ext uri="{0D108BD9-81ED-4DB2-BD59-A6C34878D82A}">
                    <a16:rowId xmlns:a16="http://schemas.microsoft.com/office/drawing/2014/main" val="2108292159"/>
                  </a:ext>
                </a:extLst>
              </a:tr>
              <a:tr h="370840">
                <a:tc>
                  <a:txBody>
                    <a:bodyPr/>
                    <a:lstStyle/>
                    <a:p>
                      <a:r>
                        <a:rPr lang="fr-FR" dirty="0"/>
                        <a:t>&lt;</a:t>
                      </a:r>
                    </a:p>
                  </a:txBody>
                  <a:tcPr/>
                </a:tc>
                <a:tc>
                  <a:txBody>
                    <a:bodyPr/>
                    <a:lstStyle/>
                    <a:p>
                      <a:r>
                        <a:rPr lang="fr-FR" dirty="0"/>
                        <a:t>Strictement inferieur à</a:t>
                      </a:r>
                    </a:p>
                  </a:txBody>
                  <a:tcPr/>
                </a:tc>
                <a:extLst>
                  <a:ext uri="{0D108BD9-81ED-4DB2-BD59-A6C34878D82A}">
                    <a16:rowId xmlns:a16="http://schemas.microsoft.com/office/drawing/2014/main" val="3300284272"/>
                  </a:ext>
                </a:extLst>
              </a:tr>
              <a:tr h="370840">
                <a:tc>
                  <a:txBody>
                    <a:bodyPr/>
                    <a:lstStyle/>
                    <a:p>
                      <a:r>
                        <a:rPr lang="fr-FR" dirty="0"/>
                        <a:t>&gt;</a:t>
                      </a:r>
                    </a:p>
                  </a:txBody>
                  <a:tcPr/>
                </a:tc>
                <a:tc>
                  <a:txBody>
                    <a:bodyPr/>
                    <a:lstStyle/>
                    <a:p>
                      <a:r>
                        <a:rPr lang="fr-FR" dirty="0"/>
                        <a:t>Strictement </a:t>
                      </a:r>
                      <a:r>
                        <a:rPr lang="fr-FR" dirty="0" err="1"/>
                        <a:t>superieurs</a:t>
                      </a:r>
                      <a:r>
                        <a:rPr lang="fr-FR" dirty="0"/>
                        <a:t> à</a:t>
                      </a:r>
                    </a:p>
                  </a:txBody>
                  <a:tcPr/>
                </a:tc>
                <a:extLst>
                  <a:ext uri="{0D108BD9-81ED-4DB2-BD59-A6C34878D82A}">
                    <a16:rowId xmlns:a16="http://schemas.microsoft.com/office/drawing/2014/main" val="2662871864"/>
                  </a:ext>
                </a:extLst>
              </a:tr>
              <a:tr h="370840">
                <a:tc>
                  <a:txBody>
                    <a:bodyPr/>
                    <a:lstStyle/>
                    <a:p>
                      <a:r>
                        <a:rPr lang="fr-FR" dirty="0"/>
                        <a:t>&lt;=</a:t>
                      </a:r>
                    </a:p>
                  </a:txBody>
                  <a:tcPr/>
                </a:tc>
                <a:tc>
                  <a:txBody>
                    <a:bodyPr/>
                    <a:lstStyle/>
                    <a:p>
                      <a:r>
                        <a:rPr lang="fr-FR" dirty="0"/>
                        <a:t>Inferieur ou </a:t>
                      </a:r>
                      <a:r>
                        <a:rPr lang="fr-FR" dirty="0" err="1"/>
                        <a:t>egal</a:t>
                      </a:r>
                      <a:r>
                        <a:rPr lang="fr-FR" dirty="0"/>
                        <a:t> à</a:t>
                      </a:r>
                    </a:p>
                  </a:txBody>
                  <a:tcPr/>
                </a:tc>
                <a:extLst>
                  <a:ext uri="{0D108BD9-81ED-4DB2-BD59-A6C34878D82A}">
                    <a16:rowId xmlns:a16="http://schemas.microsoft.com/office/drawing/2014/main" val="148483044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&gt;=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err="1"/>
                        <a:t>Superieur</a:t>
                      </a:r>
                      <a:r>
                        <a:rPr lang="fr-FR" dirty="0"/>
                        <a:t> ou </a:t>
                      </a:r>
                      <a:r>
                        <a:rPr lang="fr-FR" dirty="0" err="1"/>
                        <a:t>egal</a:t>
                      </a:r>
                      <a:r>
                        <a:rPr lang="fr-FR" dirty="0"/>
                        <a:t> à</a:t>
                      </a:r>
                    </a:p>
                  </a:txBody>
                  <a:tcPr/>
                </a:tc>
                <a:extLst>
                  <a:ext uri="{0D108BD9-81ED-4DB2-BD59-A6C34878D82A}">
                    <a16:rowId xmlns:a16="http://schemas.microsoft.com/office/drawing/2014/main" val="3991816168"/>
                  </a:ext>
                </a:extLst>
              </a:tr>
              <a:tr h="370840">
                <a:tc>
                  <a:txBody>
                    <a:bodyPr/>
                    <a:lstStyle/>
                    <a:p>
                      <a:r>
                        <a:rPr lang="fr-FR" dirty="0"/>
                        <a:t>==</a:t>
                      </a:r>
                    </a:p>
                  </a:txBody>
                  <a:tcPr/>
                </a:tc>
                <a:tc>
                  <a:txBody>
                    <a:bodyPr/>
                    <a:lstStyle/>
                    <a:p>
                      <a:r>
                        <a:rPr lang="fr-FR" dirty="0"/>
                        <a:t>Egal à</a:t>
                      </a:r>
                    </a:p>
                  </a:txBody>
                  <a:tcPr/>
                </a:tc>
                <a:extLst>
                  <a:ext uri="{0D108BD9-81ED-4DB2-BD59-A6C34878D82A}">
                    <a16:rowId xmlns:a16="http://schemas.microsoft.com/office/drawing/2014/main" val="3079552115"/>
                  </a:ext>
                </a:extLst>
              </a:tr>
              <a:tr h="370840">
                <a:tc>
                  <a:txBody>
                    <a:bodyPr/>
                    <a:lstStyle/>
                    <a:p>
                      <a:r>
                        <a:rPr lang="fr-FR" dirty="0"/>
                        <a:t>!=</a:t>
                      </a:r>
                    </a:p>
                  </a:txBody>
                  <a:tcPr/>
                </a:tc>
                <a:tc>
                  <a:txBody>
                    <a:bodyPr/>
                    <a:lstStyle/>
                    <a:p>
                      <a:r>
                        <a:rPr lang="fr-FR" dirty="0" err="1"/>
                        <a:t>Different</a:t>
                      </a:r>
                      <a:r>
                        <a:rPr lang="fr-FR" dirty="0"/>
                        <a:t> de</a:t>
                      </a:r>
                    </a:p>
                  </a:txBody>
                  <a:tcPr/>
                </a:tc>
                <a:extLst>
                  <a:ext uri="{0D108BD9-81ED-4DB2-BD59-A6C34878D82A}">
                    <a16:rowId xmlns:a16="http://schemas.microsoft.com/office/drawing/2014/main" val="2184926817"/>
                  </a:ext>
                </a:extLst>
              </a:tr>
            </a:tbl>
          </a:graphicData>
        </a:graphic>
      </p:graphicFrame>
      <p:sp>
        <p:nvSpPr>
          <p:cNvPr id="7" name="ZoneTexte 6">
            <a:extLst>
              <a:ext uri="{FF2B5EF4-FFF2-40B4-BE49-F238E27FC236}">
                <a16:creationId xmlns:a16="http://schemas.microsoft.com/office/drawing/2014/main" id="{18B31F62-6118-40B6-B718-6D4F375330A9}"/>
              </a:ext>
            </a:extLst>
          </p:cNvPr>
          <p:cNvSpPr txBox="1"/>
          <p:nvPr/>
        </p:nvSpPr>
        <p:spPr>
          <a:xfrm>
            <a:off x="2013284" y="4299284"/>
            <a:ext cx="8205537" cy="2031325"/>
          </a:xfrm>
          <a:prstGeom prst="rect">
            <a:avLst/>
          </a:prstGeom>
          <a:solidFill>
            <a:schemeClr val="tx1"/>
          </a:solidFill>
        </p:spPr>
        <p:txBody>
          <a:bodyPr wrap="square" rtlCol="0">
            <a:spAutoFit/>
          </a:bodyPr>
          <a:lstStyle/>
          <a:p>
            <a:r>
              <a:rPr lang="fr-FR" dirty="0">
                <a:solidFill>
                  <a:schemeClr val="bg1"/>
                </a:solidFill>
                <a:highlight>
                  <a:srgbClr val="000000"/>
                </a:highlight>
              </a:rPr>
              <a:t>a = 0</a:t>
            </a:r>
          </a:p>
          <a:p>
            <a:r>
              <a:rPr lang="fr-FR" dirty="0">
                <a:solidFill>
                  <a:schemeClr val="bg1"/>
                </a:solidFill>
                <a:highlight>
                  <a:srgbClr val="000000"/>
                </a:highlight>
              </a:rPr>
              <a:t>a == 5</a:t>
            </a:r>
          </a:p>
          <a:p>
            <a:r>
              <a:rPr lang="fr-FR" dirty="0">
                <a:solidFill>
                  <a:schemeClr val="bg1"/>
                </a:solidFill>
                <a:highlight>
                  <a:srgbClr val="000000"/>
                </a:highlight>
              </a:rPr>
              <a:t>False</a:t>
            </a:r>
          </a:p>
          <a:p>
            <a:r>
              <a:rPr lang="fr-FR" dirty="0">
                <a:solidFill>
                  <a:schemeClr val="bg1"/>
                </a:solidFill>
                <a:highlight>
                  <a:srgbClr val="000000"/>
                </a:highlight>
              </a:rPr>
              <a:t>a &gt; -8</a:t>
            </a:r>
          </a:p>
          <a:p>
            <a:r>
              <a:rPr lang="fr-FR" dirty="0">
                <a:solidFill>
                  <a:schemeClr val="bg1"/>
                </a:solidFill>
                <a:highlight>
                  <a:srgbClr val="000000"/>
                </a:highlight>
              </a:rPr>
              <a:t>True</a:t>
            </a:r>
          </a:p>
          <a:p>
            <a:r>
              <a:rPr lang="fr-FR" dirty="0">
                <a:solidFill>
                  <a:schemeClr val="bg1"/>
                </a:solidFill>
                <a:highlight>
                  <a:srgbClr val="000000"/>
                </a:highlight>
              </a:rPr>
              <a:t>a != 33.19</a:t>
            </a:r>
          </a:p>
          <a:p>
            <a:r>
              <a:rPr lang="fr-FR" dirty="0">
                <a:solidFill>
                  <a:schemeClr val="bg1"/>
                </a:solidFill>
                <a:highlight>
                  <a:srgbClr val="000000"/>
                </a:highlight>
              </a:rPr>
              <a:t>True</a:t>
            </a:r>
          </a:p>
        </p:txBody>
      </p:sp>
    </p:spTree>
    <p:extLst>
      <p:ext uri="{BB962C8B-B14F-4D97-AF65-F5344CB8AC3E}">
        <p14:creationId xmlns:p14="http://schemas.microsoft.com/office/powerpoint/2010/main" val="3493237234"/>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620501"/>
            <a:ext cx="11630020" cy="2631490"/>
          </a:xfrm>
          <a:prstGeom prst="rect">
            <a:avLst/>
          </a:prstGeom>
          <a:noFill/>
        </p:spPr>
        <p:txBody>
          <a:bodyPr wrap="square" rtlCol="0">
            <a:spAutoFit/>
          </a:bodyPr>
          <a:lstStyle/>
          <a:p>
            <a:r>
              <a:rPr lang="fr-FR" sz="1100" b="1" dirty="0"/>
              <a:t>En résumé</a:t>
            </a:r>
          </a:p>
          <a:p>
            <a:endParaRPr lang="fr-FR" sz="1100" dirty="0"/>
          </a:p>
          <a:p>
            <a:r>
              <a:rPr lang="fr-FR" sz="1100" dirty="0"/>
              <a:t>    L'héritage permet à une classe d'hériter du comportement d'une autre en reprenant ses méthodes.</a:t>
            </a:r>
          </a:p>
          <a:p>
            <a:endParaRPr lang="fr-FR" sz="1100" dirty="0"/>
          </a:p>
          <a:p>
            <a:r>
              <a:rPr lang="fr-FR" sz="1100" dirty="0"/>
              <a:t>    La syntaxe de l'héritage est class NouvelleClasse(ClasseMere):.</a:t>
            </a:r>
          </a:p>
          <a:p>
            <a:endParaRPr lang="fr-FR" sz="1100" dirty="0"/>
          </a:p>
          <a:p>
            <a:r>
              <a:rPr lang="fr-FR" sz="1100" dirty="0"/>
              <a:t>    On peut accéder aux méthodes de la classe mère directement via la syntaxe : ClasseMere.methode(self).</a:t>
            </a:r>
          </a:p>
          <a:p>
            <a:endParaRPr lang="fr-FR" sz="1100" dirty="0"/>
          </a:p>
          <a:p>
            <a:r>
              <a:rPr lang="fr-FR" sz="1100" dirty="0"/>
              <a:t>    L'héritage multiple permet à une classe d'hériter de plusieurs classes mères.</a:t>
            </a:r>
          </a:p>
          <a:p>
            <a:endParaRPr lang="fr-FR" sz="1100" dirty="0"/>
          </a:p>
          <a:p>
            <a:r>
              <a:rPr lang="fr-FR" sz="1100" dirty="0"/>
              <a:t>    La syntaxe de l'héritage multiple s'écrit donc de la manière suivante : class NouvelleClasse(ClasseMere1, ClasseMere2, ClasseMereN):.</a:t>
            </a:r>
          </a:p>
          <a:p>
            <a:endParaRPr lang="fr-FR" sz="1100" dirty="0"/>
          </a:p>
          <a:p>
            <a:r>
              <a:rPr lang="fr-FR" sz="1100" dirty="0"/>
              <a:t>    Les exceptions définies par Python sont ordonnées selon une hiérarchie d'héritage.</a:t>
            </a:r>
          </a:p>
          <a:p>
            <a:endParaRPr lang="fr-FR" sz="1100" dirty="0"/>
          </a:p>
          <a:p>
            <a:r>
              <a:rPr lang="fr-FR" sz="1100" dirty="0"/>
              <a:t>    </a:t>
            </a:r>
          </a:p>
        </p:txBody>
      </p:sp>
    </p:spTree>
    <p:extLst>
      <p:ext uri="{BB962C8B-B14F-4D97-AF65-F5344CB8AC3E}">
        <p14:creationId xmlns:p14="http://schemas.microsoft.com/office/powerpoint/2010/main" val="3325506740"/>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619375"/>
            <a:ext cx="12192000" cy="971550"/>
          </a:xfrm>
        </p:spPr>
        <p:txBody>
          <a:bodyPr>
            <a:noAutofit/>
          </a:bodyPr>
          <a:lstStyle/>
          <a:p>
            <a:pPr lvl="0" algn="ctr" fontAlgn="base">
              <a:spcAft>
                <a:spcPct val="0"/>
              </a:spcAft>
            </a:pPr>
            <a:r>
              <a:rPr lang="fr-FR" altLang="fr-FR" sz="9600" b="1" dirty="0">
                <a:solidFill>
                  <a:schemeClr val="accent5">
                    <a:lumMod val="75000"/>
                  </a:schemeClr>
                </a:solidFill>
              </a:rPr>
              <a:t>Découvrez la boucle for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33345185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Découvrez la boucle for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620501"/>
            <a:ext cx="11630020" cy="1446550"/>
          </a:xfrm>
          <a:prstGeom prst="rect">
            <a:avLst/>
          </a:prstGeom>
          <a:noFill/>
        </p:spPr>
        <p:txBody>
          <a:bodyPr wrap="square" rtlCol="0">
            <a:spAutoFit/>
          </a:bodyPr>
          <a:lstStyle/>
          <a:p>
            <a:r>
              <a:rPr lang="fr-FR" sz="1100" dirty="0"/>
              <a:t>Découvrez la boucle for</a:t>
            </a:r>
          </a:p>
          <a:p>
            <a:endParaRPr lang="fr-FR" sz="1100" dirty="0"/>
          </a:p>
          <a:p>
            <a:r>
              <a:rPr lang="fr-FR" sz="1100" dirty="0"/>
              <a:t>Voilà pas mal de chapitres, nous avons étudié les boucles. Ne vous alarmez pas, ce que nous avons vu est toujours d'actualité … mais nous allons un peu approfondir le sujet, maintenant que nous explorons le monde de l'objet.</a:t>
            </a:r>
          </a:p>
          <a:p>
            <a:endParaRPr lang="fr-FR" sz="1100" dirty="0"/>
          </a:p>
          <a:p>
            <a:r>
              <a:rPr lang="fr-FR" sz="1100" dirty="0"/>
              <a:t>Nous allons ici parler d'itérateurs et de générateurs. Nous allons découvrir ces concepts du plus simple au plus complexe et de telle sorte que chacun des concepts abordés reprenne les précédents. N'hésitez pas, par la suite, à revenir sur ce chapitre et à le relire, partiellement ou intégralement si nécessaire.</a:t>
            </a:r>
          </a:p>
          <a:p>
            <a:r>
              <a:rPr lang="fr-FR" sz="1100" dirty="0"/>
              <a:t>    </a:t>
            </a:r>
          </a:p>
        </p:txBody>
      </p:sp>
    </p:spTree>
    <p:extLst>
      <p:ext uri="{BB962C8B-B14F-4D97-AF65-F5344CB8AC3E}">
        <p14:creationId xmlns:p14="http://schemas.microsoft.com/office/powerpoint/2010/main" val="2157323475"/>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2CEA9C17-631D-4288-ADE3-5B6CC467208F}"/>
              </a:ext>
            </a:extLst>
          </p:cNvPr>
          <p:cNvSpPr txBox="1"/>
          <p:nvPr/>
        </p:nvSpPr>
        <p:spPr>
          <a:xfrm>
            <a:off x="57156" y="971550"/>
            <a:ext cx="11868146" cy="523220"/>
          </a:xfrm>
          <a:prstGeom prst="rect">
            <a:avLst/>
          </a:prstGeom>
          <a:noFill/>
        </p:spPr>
        <p:txBody>
          <a:bodyPr wrap="square" rtlCol="0">
            <a:spAutoFit/>
          </a:bodyPr>
          <a:lstStyle/>
          <a:p>
            <a:r>
              <a:rPr lang="fr-FR" sz="1400" dirty="0"/>
              <a:t>Nous utilisons des itérateurs sans le savoir depuis le moment où nous avons abordé les boucles et surtout, depuis que nous utilisons le mot-clé for pour parcourir des objets conteneurs.</a:t>
            </a:r>
          </a:p>
        </p:txBody>
      </p:sp>
      <p:sp>
        <p:nvSpPr>
          <p:cNvPr id="6" name="ZoneTexte 5">
            <a:extLst>
              <a:ext uri="{FF2B5EF4-FFF2-40B4-BE49-F238E27FC236}">
                <a16:creationId xmlns:a16="http://schemas.microsoft.com/office/drawing/2014/main" id="{0FCE0E97-60CE-44AB-B38D-819FD872255F}"/>
              </a:ext>
            </a:extLst>
          </p:cNvPr>
          <p:cNvSpPr txBox="1"/>
          <p:nvPr/>
        </p:nvSpPr>
        <p:spPr>
          <a:xfrm>
            <a:off x="57155" y="1494770"/>
            <a:ext cx="11868145" cy="430887"/>
          </a:xfrm>
          <a:prstGeom prst="rect">
            <a:avLst/>
          </a:prstGeom>
          <a:solidFill>
            <a:schemeClr val="tx1"/>
          </a:solidFill>
        </p:spPr>
        <p:txBody>
          <a:bodyPr wrap="square" rtlCol="0">
            <a:spAutoFit/>
          </a:bodyPr>
          <a:lstStyle/>
          <a:p>
            <a:r>
              <a:rPr lang="it-IT" sz="1100" dirty="0">
                <a:solidFill>
                  <a:schemeClr val="bg1"/>
                </a:solidFill>
              </a:rPr>
              <a:t>ma_liste = [1, 2, 3]</a:t>
            </a:r>
          </a:p>
          <a:p>
            <a:r>
              <a:rPr lang="it-IT" sz="1100" dirty="0">
                <a:solidFill>
                  <a:schemeClr val="bg1"/>
                </a:solidFill>
              </a:rPr>
              <a:t>for element in ma_liste:</a:t>
            </a:r>
            <a:endParaRPr lang="fr-FR" sz="1100" dirty="0">
              <a:solidFill>
                <a:schemeClr val="bg1"/>
              </a:solidFill>
            </a:endParaRPr>
          </a:p>
        </p:txBody>
      </p:sp>
      <p:sp>
        <p:nvSpPr>
          <p:cNvPr id="8" name="ZoneTexte 7">
            <a:extLst>
              <a:ext uri="{FF2B5EF4-FFF2-40B4-BE49-F238E27FC236}">
                <a16:creationId xmlns:a16="http://schemas.microsoft.com/office/drawing/2014/main" id="{1815B353-469B-4BE2-93B4-4151944828A9}"/>
              </a:ext>
            </a:extLst>
          </p:cNvPr>
          <p:cNvSpPr txBox="1"/>
          <p:nvPr/>
        </p:nvSpPr>
        <p:spPr>
          <a:xfrm>
            <a:off x="57154" y="2007810"/>
            <a:ext cx="11868146" cy="3970318"/>
          </a:xfrm>
          <a:prstGeom prst="rect">
            <a:avLst/>
          </a:prstGeom>
          <a:noFill/>
        </p:spPr>
        <p:txBody>
          <a:bodyPr wrap="square" rtlCol="0">
            <a:spAutoFit/>
          </a:bodyPr>
          <a:lstStyle/>
          <a:p>
            <a:r>
              <a:rPr lang="fr-FR" sz="1400" b="1" dirty="0"/>
              <a:t>Utiliser les itérateurs</a:t>
            </a:r>
          </a:p>
          <a:p>
            <a:endParaRPr lang="fr-FR" sz="1400" dirty="0"/>
          </a:p>
          <a:p>
            <a:r>
              <a:rPr lang="fr-FR" sz="1400" dirty="0"/>
              <a:t>C'est sur la seconde ligne que nous allons nous attarder : à force d'utiliser ce type de syntaxe, vous avez dû vous y habituer et ce type de parcours doit vous être familier. Mais il se cache bel et bien un mécanisme derrière cette instruction.</a:t>
            </a:r>
          </a:p>
          <a:p>
            <a:endParaRPr lang="fr-FR" sz="1400" dirty="0"/>
          </a:p>
          <a:p>
            <a:r>
              <a:rPr lang="fr-FR" sz="1400" dirty="0"/>
              <a:t>Quand Python tombe sur une ligne du type for element in ma_liste:, il va appeler l'itérateur de ma_liste. L'itérateur, c'est un objet qui va être chargé de parcourir l'objet conteneur, ici une liste.</a:t>
            </a:r>
          </a:p>
          <a:p>
            <a:endParaRPr lang="fr-FR" sz="1400" dirty="0"/>
          </a:p>
          <a:p>
            <a:r>
              <a:rPr lang="fr-FR" sz="1400" dirty="0"/>
              <a:t>L'itérateur est créé dans la méthode spéciale __iter__ de l'objet. Ici, c'est donc la méthode __iter__ de la classe list qui est appelée et qui renvoie un itérateur permettant de parcourir la liste.</a:t>
            </a:r>
          </a:p>
          <a:p>
            <a:endParaRPr lang="fr-FR" sz="1400" dirty="0"/>
          </a:p>
          <a:p>
            <a:r>
              <a:rPr lang="fr-FR" sz="1400" dirty="0"/>
              <a:t>À chaque tour de boucle, Python appelle la méthode spéciale __next__ de l'itérateur, qui doit renvoyer l'élément suivant du parcours ou lever l'exception StopIteration si le parcours touche à sa fin.</a:t>
            </a:r>
          </a:p>
          <a:p>
            <a:endParaRPr lang="fr-FR" sz="1400" dirty="0"/>
          </a:p>
          <a:p>
            <a:r>
              <a:rPr lang="fr-FR" sz="1400" dirty="0"/>
              <a:t>Ce n'est peut-être pas très clair… alors voyons un exemple.</a:t>
            </a:r>
          </a:p>
          <a:p>
            <a:endParaRPr lang="fr-FR" sz="1400" dirty="0"/>
          </a:p>
          <a:p>
            <a:r>
              <a:rPr lang="fr-FR" sz="1400" dirty="0"/>
              <a:t>Avant de plonger dans le code, sachez que Python utilise deux fonctions pour appeler et manipuler les itérateurs : iter permet d'appeler la méthode spéciale __iter__ de l'objet passé en paramètre et next appelle la méthode spéciale __next__ de l'itérateur passé en paramètre.</a:t>
            </a:r>
          </a:p>
        </p:txBody>
      </p:sp>
    </p:spTree>
    <p:extLst>
      <p:ext uri="{BB962C8B-B14F-4D97-AF65-F5344CB8AC3E}">
        <p14:creationId xmlns:p14="http://schemas.microsoft.com/office/powerpoint/2010/main" val="2631509865"/>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0FCE0E97-60CE-44AB-B38D-819FD872255F}"/>
              </a:ext>
            </a:extLst>
          </p:cNvPr>
          <p:cNvSpPr txBox="1"/>
          <p:nvPr/>
        </p:nvSpPr>
        <p:spPr>
          <a:xfrm>
            <a:off x="57157" y="3787161"/>
            <a:ext cx="11868145" cy="2800767"/>
          </a:xfrm>
          <a:prstGeom prst="rect">
            <a:avLst/>
          </a:prstGeom>
          <a:solidFill>
            <a:schemeClr val="tx1"/>
          </a:solidFill>
        </p:spPr>
        <p:txBody>
          <a:bodyPr wrap="square" rtlCol="0">
            <a:spAutoFit/>
          </a:bodyPr>
          <a:lstStyle/>
          <a:p>
            <a:r>
              <a:rPr lang="it-IT" sz="1100" dirty="0">
                <a:solidFill>
                  <a:schemeClr val="bg1"/>
                </a:solidFill>
              </a:rPr>
              <a:t>&gt;&gt;&gt; ma_chaine = "test"</a:t>
            </a:r>
          </a:p>
          <a:p>
            <a:r>
              <a:rPr lang="it-IT" sz="1100" dirty="0">
                <a:solidFill>
                  <a:schemeClr val="bg1"/>
                </a:solidFill>
              </a:rPr>
              <a:t>&gt;&gt;&gt; iterateur_de_ma_chaine = iter(ma_chaine)</a:t>
            </a:r>
          </a:p>
          <a:p>
            <a:r>
              <a:rPr lang="it-IT" sz="1100" dirty="0">
                <a:solidFill>
                  <a:schemeClr val="bg1"/>
                </a:solidFill>
              </a:rPr>
              <a:t>&gt;&gt;&gt; iterateur_de_ma_chaine</a:t>
            </a:r>
          </a:p>
          <a:p>
            <a:r>
              <a:rPr lang="it-IT" sz="1100" dirty="0">
                <a:solidFill>
                  <a:schemeClr val="bg1"/>
                </a:solidFill>
              </a:rPr>
              <a:t>&lt;str_iterator object at 0x00B408F0&gt;</a:t>
            </a:r>
          </a:p>
          <a:p>
            <a:r>
              <a:rPr lang="it-IT" sz="1100" dirty="0">
                <a:solidFill>
                  <a:schemeClr val="bg1"/>
                </a:solidFill>
              </a:rPr>
              <a:t>&gt;&gt;&gt; next(iterateur_de_ma_chaine)</a:t>
            </a:r>
          </a:p>
          <a:p>
            <a:r>
              <a:rPr lang="it-IT" sz="1100" dirty="0">
                <a:solidFill>
                  <a:schemeClr val="bg1"/>
                </a:solidFill>
              </a:rPr>
              <a:t>'t'</a:t>
            </a:r>
          </a:p>
          <a:p>
            <a:r>
              <a:rPr lang="it-IT" sz="1100" dirty="0">
                <a:solidFill>
                  <a:schemeClr val="bg1"/>
                </a:solidFill>
              </a:rPr>
              <a:t>&gt;&gt;&gt; next(iterateur_de_ma_chaine)</a:t>
            </a:r>
          </a:p>
          <a:p>
            <a:r>
              <a:rPr lang="it-IT" sz="1100" dirty="0">
                <a:solidFill>
                  <a:schemeClr val="bg1"/>
                </a:solidFill>
              </a:rPr>
              <a:t>'e'</a:t>
            </a:r>
          </a:p>
          <a:p>
            <a:r>
              <a:rPr lang="it-IT" sz="1100" dirty="0">
                <a:solidFill>
                  <a:schemeClr val="bg1"/>
                </a:solidFill>
              </a:rPr>
              <a:t>&gt;&gt;&gt; next(iterateur_de_ma_chaine)</a:t>
            </a:r>
          </a:p>
          <a:p>
            <a:r>
              <a:rPr lang="it-IT" sz="1100" dirty="0">
                <a:solidFill>
                  <a:schemeClr val="bg1"/>
                </a:solidFill>
              </a:rPr>
              <a:t>'s'</a:t>
            </a:r>
          </a:p>
          <a:p>
            <a:r>
              <a:rPr lang="it-IT" sz="1100" dirty="0">
                <a:solidFill>
                  <a:schemeClr val="bg1"/>
                </a:solidFill>
              </a:rPr>
              <a:t>&gt;&gt;&gt; next(iterateur_de_ma_chaine)</a:t>
            </a:r>
          </a:p>
          <a:p>
            <a:r>
              <a:rPr lang="it-IT" sz="1100" dirty="0">
                <a:solidFill>
                  <a:schemeClr val="bg1"/>
                </a:solidFill>
              </a:rPr>
              <a:t>'t'</a:t>
            </a:r>
          </a:p>
          <a:p>
            <a:r>
              <a:rPr lang="it-IT" sz="1100" dirty="0">
                <a:solidFill>
                  <a:schemeClr val="bg1"/>
                </a:solidFill>
              </a:rPr>
              <a:t>&gt;&gt;&gt; next(iterateur_de_ma_chaine)</a:t>
            </a:r>
          </a:p>
          <a:p>
            <a:r>
              <a:rPr lang="it-IT" sz="1100" dirty="0">
                <a:solidFill>
                  <a:schemeClr val="bg1"/>
                </a:solidFill>
              </a:rPr>
              <a:t>Traceback (most recent call last):</a:t>
            </a:r>
          </a:p>
          <a:p>
            <a:r>
              <a:rPr lang="it-IT" sz="1100" dirty="0">
                <a:solidFill>
                  <a:schemeClr val="bg1"/>
                </a:solidFill>
              </a:rPr>
              <a:t>  File "&lt;stdin&gt;", line 1, in &lt;module&gt;</a:t>
            </a:r>
          </a:p>
          <a:p>
            <a:r>
              <a:rPr lang="it-IT" sz="1100" dirty="0">
                <a:solidFill>
                  <a:schemeClr val="bg1"/>
                </a:solidFill>
              </a:rPr>
              <a:t>StopIteration</a:t>
            </a:r>
          </a:p>
        </p:txBody>
      </p:sp>
      <p:sp>
        <p:nvSpPr>
          <p:cNvPr id="8" name="ZoneTexte 7">
            <a:extLst>
              <a:ext uri="{FF2B5EF4-FFF2-40B4-BE49-F238E27FC236}">
                <a16:creationId xmlns:a16="http://schemas.microsoft.com/office/drawing/2014/main" id="{1815B353-469B-4BE2-93B4-4151944828A9}"/>
              </a:ext>
            </a:extLst>
          </p:cNvPr>
          <p:cNvSpPr txBox="1"/>
          <p:nvPr/>
        </p:nvSpPr>
        <p:spPr>
          <a:xfrm>
            <a:off x="0" y="1232615"/>
            <a:ext cx="11868146" cy="2554545"/>
          </a:xfrm>
          <a:prstGeom prst="rect">
            <a:avLst/>
          </a:prstGeom>
          <a:noFill/>
        </p:spPr>
        <p:txBody>
          <a:bodyPr wrap="square" rtlCol="0">
            <a:spAutoFit/>
          </a:bodyPr>
          <a:lstStyle/>
          <a:p>
            <a:r>
              <a:rPr lang="fr-FR" sz="1400" b="1" dirty="0"/>
              <a:t>Utiliser les itérateurs</a:t>
            </a:r>
          </a:p>
          <a:p>
            <a:endParaRPr lang="fr-FR" sz="1400" dirty="0"/>
          </a:p>
          <a:p>
            <a:r>
              <a:rPr lang="fr-FR" sz="1200" dirty="0"/>
              <a:t>C'est sur la seconde ligne que nous allons nous attarder : à force d'utiliser ce type de syntaxe, vous avez dû vous y habituer et ce type de parcours doit vous être familier. Mais il se cache bel et bien un mécanisme derrière cette instruction.</a:t>
            </a:r>
          </a:p>
          <a:p>
            <a:r>
              <a:rPr lang="fr-FR" sz="1200" dirty="0"/>
              <a:t>Quand Python tombe sur une ligne du type for element in ma_liste:, il va appeler l'itérateur de ma_liste. L'itérateur, c'est un objet qui va être chargé de parcourir l'objet conteneur, ici une liste.</a:t>
            </a:r>
          </a:p>
          <a:p>
            <a:r>
              <a:rPr lang="fr-FR" sz="1200" dirty="0"/>
              <a:t>L'itérateur est créé dans la méthode spéciale __iter__ de l'objet. Ici, c'est donc la méthode __iter__ de la classe list qui est appelée et qui renvoie un itérateur permettant de parcourir la liste.</a:t>
            </a:r>
          </a:p>
          <a:p>
            <a:r>
              <a:rPr lang="fr-FR" sz="1200" dirty="0"/>
              <a:t>À chaque tour de boucle, Python appelle la méthode spéciale __next__ de l'itérateur, qui doit renvoyer l'élément suivant du parcours ou lever l'exception StopIteration si le parcours touche à sa fin.</a:t>
            </a:r>
          </a:p>
          <a:p>
            <a:r>
              <a:rPr lang="fr-FR" sz="1200" dirty="0"/>
              <a:t>Ce n'est peut-être pas très clair… alors voyons un exemple.</a:t>
            </a:r>
          </a:p>
          <a:p>
            <a:r>
              <a:rPr lang="fr-FR" sz="1200" dirty="0"/>
              <a:t>Avant de plonger dans le code, sachez que Python utilise deux fonctions pour appeler et manipuler les itérateurs : iter permet d'appeler la méthode spéciale __iter__ de l'objet passé en paramètre et next appelle la méthode spéciale __next__ de l'itérateur passé en paramètre.</a:t>
            </a:r>
          </a:p>
        </p:txBody>
      </p:sp>
    </p:spTree>
    <p:extLst>
      <p:ext uri="{BB962C8B-B14F-4D97-AF65-F5344CB8AC3E}">
        <p14:creationId xmlns:p14="http://schemas.microsoft.com/office/powerpoint/2010/main" val="2058472621"/>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75579"/>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1815B353-469B-4BE2-93B4-4151944828A9}"/>
              </a:ext>
            </a:extLst>
          </p:cNvPr>
          <p:cNvSpPr txBox="1"/>
          <p:nvPr/>
        </p:nvSpPr>
        <p:spPr>
          <a:xfrm>
            <a:off x="0" y="795971"/>
            <a:ext cx="11868146" cy="2893100"/>
          </a:xfrm>
          <a:prstGeom prst="rect">
            <a:avLst/>
          </a:prstGeom>
          <a:noFill/>
        </p:spPr>
        <p:txBody>
          <a:bodyPr wrap="square" rtlCol="0">
            <a:spAutoFit/>
          </a:bodyPr>
          <a:lstStyle/>
          <a:p>
            <a:r>
              <a:rPr lang="fr-FR" sz="1400" b="1" dirty="0"/>
              <a:t> </a:t>
            </a:r>
            <a:r>
              <a:rPr lang="fr-FR" sz="1400" dirty="0"/>
              <a:t>On commence par créer une chaîne de caractères (jusque là, rien de compliqué).</a:t>
            </a:r>
          </a:p>
          <a:p>
            <a:endParaRPr lang="fr-FR" sz="1400" dirty="0"/>
          </a:p>
          <a:p>
            <a:r>
              <a:rPr lang="fr-FR" sz="1400" dirty="0"/>
              <a:t>    On appelle ensuite la fonction iter en lui passant en paramètre la chaîne. Cette fonction appelle la méthode spéciale __iter__ de la chaîne, qui renvoie l'itérateur permettant de parcourir ma_chaine.</a:t>
            </a:r>
          </a:p>
          <a:p>
            <a:endParaRPr lang="fr-FR" sz="1400" dirty="0"/>
          </a:p>
          <a:p>
            <a:r>
              <a:rPr lang="fr-FR" sz="1400" dirty="0"/>
              <a:t>    On va ensuite appeler plusieurs fois la fonction next en lui passant en paramètre l'itérateur. Cette fonction appelle la méthode spéciale __next__ de l'itérateur. Elle renvoie successivement chaque lettre contenue dans notre chaîne et lève une exception StopIteration quand la chaîne a été parcourue entièrement.</a:t>
            </a:r>
          </a:p>
          <a:p>
            <a:endParaRPr lang="fr-FR" sz="1400" dirty="0"/>
          </a:p>
          <a:p>
            <a:r>
              <a:rPr lang="fr-FR" sz="1400" dirty="0"/>
              <a:t>Quand on parcourt une chaîne grâce à une boucle for (for lettre in chaine:), c'est ce mécanisme d'itérateur qui est appelé. Chaque lettre renvoyée par notre itérateur se retrouve dans la variable lettre et la boucle s'arrête quand l'exception StopIteration est levée.</a:t>
            </a:r>
          </a:p>
          <a:p>
            <a:endParaRPr lang="fr-FR" sz="1400" dirty="0"/>
          </a:p>
          <a:p>
            <a:r>
              <a:rPr lang="fr-FR" sz="1400" dirty="0"/>
              <a:t>Vous pouvez reprendre ce code avec d'autres objets conteneurs, des listes par exemple.</a:t>
            </a:r>
          </a:p>
          <a:p>
            <a:endParaRPr lang="fr-FR" sz="1400" b="1" dirty="0"/>
          </a:p>
        </p:txBody>
      </p:sp>
    </p:spTree>
    <p:extLst>
      <p:ext uri="{BB962C8B-B14F-4D97-AF65-F5344CB8AC3E}">
        <p14:creationId xmlns:p14="http://schemas.microsoft.com/office/powerpoint/2010/main" val="992598660"/>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75579"/>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657A56A-A4AA-4A32-BB37-99583644319B}"/>
              </a:ext>
            </a:extLst>
          </p:cNvPr>
          <p:cNvSpPr txBox="1"/>
          <p:nvPr/>
        </p:nvSpPr>
        <p:spPr>
          <a:xfrm>
            <a:off x="319091" y="795971"/>
            <a:ext cx="11496674" cy="5509200"/>
          </a:xfrm>
          <a:prstGeom prst="rect">
            <a:avLst/>
          </a:prstGeom>
          <a:solidFill>
            <a:schemeClr val="tx1"/>
          </a:solidFill>
        </p:spPr>
        <p:txBody>
          <a:bodyPr wrap="square" rtlCol="0">
            <a:spAutoFit/>
          </a:bodyPr>
          <a:lstStyle/>
          <a:p>
            <a:r>
              <a:rPr lang="fr-FR" sz="1100" dirty="0">
                <a:solidFill>
                  <a:schemeClr val="bg1"/>
                </a:solidFill>
              </a:rPr>
              <a:t>class </a:t>
            </a:r>
            <a:r>
              <a:rPr lang="fr-FR" sz="1100" dirty="0" err="1">
                <a:solidFill>
                  <a:schemeClr val="bg1"/>
                </a:solidFill>
              </a:rPr>
              <a:t>RevStr</a:t>
            </a:r>
            <a:r>
              <a:rPr lang="fr-FR" sz="1100" dirty="0">
                <a:solidFill>
                  <a:schemeClr val="bg1"/>
                </a:solidFill>
              </a:rPr>
              <a:t>(str):</a:t>
            </a:r>
          </a:p>
          <a:p>
            <a:r>
              <a:rPr lang="fr-FR" sz="1100" dirty="0">
                <a:solidFill>
                  <a:schemeClr val="bg1"/>
                </a:solidFill>
              </a:rPr>
              <a:t>    """Classe reprenant les méthodes et attributs des chaînes construites</a:t>
            </a:r>
          </a:p>
          <a:p>
            <a:r>
              <a:rPr lang="fr-FR" sz="1100" dirty="0">
                <a:solidFill>
                  <a:schemeClr val="bg1"/>
                </a:solidFill>
              </a:rPr>
              <a:t>    depuis 'str'. On se contente de définir une méthode de parcours</a:t>
            </a:r>
          </a:p>
          <a:p>
            <a:r>
              <a:rPr lang="fr-FR" sz="1100" dirty="0">
                <a:solidFill>
                  <a:schemeClr val="bg1"/>
                </a:solidFill>
              </a:rPr>
              <a:t>    différente : au lieu de parcourir la chaîne de la première à la dernière</a:t>
            </a:r>
          </a:p>
          <a:p>
            <a:r>
              <a:rPr lang="fr-FR" sz="1100" dirty="0">
                <a:solidFill>
                  <a:schemeClr val="bg1"/>
                </a:solidFill>
              </a:rPr>
              <a:t>    lettre, on la parcourt de la dernière à la première.</a:t>
            </a:r>
          </a:p>
          <a:p>
            <a:r>
              <a:rPr lang="fr-FR" sz="1100" dirty="0">
                <a:solidFill>
                  <a:schemeClr val="bg1"/>
                </a:solidFill>
              </a:rPr>
              <a:t>    </a:t>
            </a:r>
          </a:p>
          <a:p>
            <a:r>
              <a:rPr lang="fr-FR" sz="1100" dirty="0">
                <a:solidFill>
                  <a:schemeClr val="bg1"/>
                </a:solidFill>
              </a:rPr>
              <a:t>    Les autres méthodes, y compris le constructeur, n'ont pas besoin</a:t>
            </a:r>
          </a:p>
          <a:p>
            <a:r>
              <a:rPr lang="fr-FR" sz="1100" dirty="0">
                <a:solidFill>
                  <a:schemeClr val="bg1"/>
                </a:solidFill>
              </a:rPr>
              <a:t>    d'être redéfinies"""</a:t>
            </a:r>
          </a:p>
          <a:p>
            <a:r>
              <a:rPr lang="fr-FR" sz="1100" dirty="0">
                <a:solidFill>
                  <a:schemeClr val="bg1"/>
                </a:solidFill>
              </a:rPr>
              <a:t>    </a:t>
            </a:r>
          </a:p>
          <a:p>
            <a:r>
              <a:rPr lang="fr-FR" sz="1100" dirty="0">
                <a:solidFill>
                  <a:schemeClr val="bg1"/>
                </a:solidFill>
              </a:rPr>
              <a:t>    def __iter__(self):</a:t>
            </a:r>
          </a:p>
          <a:p>
            <a:r>
              <a:rPr lang="fr-FR" sz="1100" dirty="0">
                <a:solidFill>
                  <a:schemeClr val="bg1"/>
                </a:solidFill>
              </a:rPr>
              <a:t>        """Cette méthode renvoie un itérateur parcourant la chaîne</a:t>
            </a:r>
          </a:p>
          <a:p>
            <a:r>
              <a:rPr lang="fr-FR" sz="1100" dirty="0">
                <a:solidFill>
                  <a:schemeClr val="bg1"/>
                </a:solidFill>
              </a:rPr>
              <a:t>        dans le sens inverse de celui de 'str'"""</a:t>
            </a:r>
          </a:p>
          <a:p>
            <a:r>
              <a:rPr lang="fr-FR" sz="1100" dirty="0">
                <a:solidFill>
                  <a:schemeClr val="bg1"/>
                </a:solidFill>
              </a:rPr>
              <a:t>        </a:t>
            </a:r>
          </a:p>
          <a:p>
            <a:r>
              <a:rPr lang="fr-FR" sz="1100" dirty="0">
                <a:solidFill>
                  <a:schemeClr val="bg1"/>
                </a:solidFill>
              </a:rPr>
              <a:t>        return </a:t>
            </a:r>
            <a:r>
              <a:rPr lang="fr-FR" sz="1100" dirty="0" err="1">
                <a:solidFill>
                  <a:schemeClr val="bg1"/>
                </a:solidFill>
              </a:rPr>
              <a:t>ItRevStr</a:t>
            </a:r>
            <a:r>
              <a:rPr lang="fr-FR" sz="1100" dirty="0">
                <a:solidFill>
                  <a:schemeClr val="bg1"/>
                </a:solidFill>
              </a:rPr>
              <a:t>(self) # On renvoie l'itérateur créé pour l'occasion</a:t>
            </a:r>
          </a:p>
          <a:p>
            <a:endParaRPr lang="fr-FR" sz="1100" dirty="0">
              <a:solidFill>
                <a:schemeClr val="bg1"/>
              </a:solidFill>
            </a:endParaRPr>
          </a:p>
          <a:p>
            <a:r>
              <a:rPr lang="fr-FR" sz="1100" dirty="0">
                <a:solidFill>
                  <a:schemeClr val="bg1"/>
                </a:solidFill>
              </a:rPr>
              <a:t>class </a:t>
            </a:r>
            <a:r>
              <a:rPr lang="fr-FR" sz="1100" dirty="0" err="1">
                <a:solidFill>
                  <a:schemeClr val="bg1"/>
                </a:solidFill>
              </a:rPr>
              <a:t>ItRevStr</a:t>
            </a:r>
            <a:r>
              <a:rPr lang="fr-FR" sz="1100" dirty="0">
                <a:solidFill>
                  <a:schemeClr val="bg1"/>
                </a:solidFill>
              </a:rPr>
              <a:t>:</a:t>
            </a:r>
          </a:p>
          <a:p>
            <a:r>
              <a:rPr lang="fr-FR" sz="1100" dirty="0">
                <a:solidFill>
                  <a:schemeClr val="bg1"/>
                </a:solidFill>
              </a:rPr>
              <a:t>    """Un itérateur permettant de parcourir une chaîne de la dernière lettre</a:t>
            </a:r>
          </a:p>
          <a:p>
            <a:r>
              <a:rPr lang="fr-FR" sz="1100" dirty="0">
                <a:solidFill>
                  <a:schemeClr val="bg1"/>
                </a:solidFill>
              </a:rPr>
              <a:t>    à la première. On stocke dans des attributs la position courante et la</a:t>
            </a:r>
          </a:p>
          <a:p>
            <a:r>
              <a:rPr lang="fr-FR" sz="1100" dirty="0">
                <a:solidFill>
                  <a:schemeClr val="bg1"/>
                </a:solidFill>
              </a:rPr>
              <a:t>    chaîne à parcourir"""</a:t>
            </a:r>
          </a:p>
          <a:p>
            <a:r>
              <a:rPr lang="fr-FR" sz="1100" dirty="0">
                <a:solidFill>
                  <a:schemeClr val="bg1"/>
                </a:solidFill>
              </a:rPr>
              <a:t>    </a:t>
            </a:r>
          </a:p>
          <a:p>
            <a:r>
              <a:rPr lang="fr-FR" sz="1100" dirty="0">
                <a:solidFill>
                  <a:schemeClr val="bg1"/>
                </a:solidFill>
              </a:rPr>
              <a:t>    def __init__(self, </a:t>
            </a:r>
            <a:r>
              <a:rPr lang="fr-FR" sz="1100" dirty="0" err="1">
                <a:solidFill>
                  <a:schemeClr val="bg1"/>
                </a:solidFill>
              </a:rPr>
              <a:t>chaine_a_parcourir</a:t>
            </a:r>
            <a:r>
              <a:rPr lang="fr-FR" sz="1100" dirty="0">
                <a:solidFill>
                  <a:schemeClr val="bg1"/>
                </a:solidFill>
              </a:rPr>
              <a:t>):</a:t>
            </a:r>
          </a:p>
          <a:p>
            <a:r>
              <a:rPr lang="fr-FR" sz="1100" dirty="0">
                <a:solidFill>
                  <a:schemeClr val="bg1"/>
                </a:solidFill>
              </a:rPr>
              <a:t>       """On se positionne à la fin de la chaîne"""</a:t>
            </a:r>
          </a:p>
          <a:p>
            <a:r>
              <a:rPr lang="fr-FR" sz="1100" dirty="0">
                <a:solidFill>
                  <a:schemeClr val="bg1"/>
                </a:solidFill>
              </a:rPr>
              <a:t>        </a:t>
            </a:r>
            <a:r>
              <a:rPr lang="fr-FR" sz="1100" dirty="0" err="1">
                <a:solidFill>
                  <a:schemeClr val="bg1"/>
                </a:solidFill>
              </a:rPr>
              <a:t>self.chaine_a_parcourir</a:t>
            </a:r>
            <a:r>
              <a:rPr lang="fr-FR" sz="1100" dirty="0">
                <a:solidFill>
                  <a:schemeClr val="bg1"/>
                </a:solidFill>
              </a:rPr>
              <a:t> = </a:t>
            </a:r>
            <a:r>
              <a:rPr lang="fr-FR" sz="1100" dirty="0" err="1">
                <a:solidFill>
                  <a:schemeClr val="bg1"/>
                </a:solidFill>
              </a:rPr>
              <a:t>chaine_a_parcourir</a:t>
            </a:r>
            <a:endParaRPr lang="fr-FR" sz="1100" dirty="0">
              <a:solidFill>
                <a:schemeClr val="bg1"/>
              </a:solidFill>
            </a:endParaRPr>
          </a:p>
          <a:p>
            <a:r>
              <a:rPr lang="fr-FR" sz="1100" dirty="0">
                <a:solidFill>
                  <a:schemeClr val="bg1"/>
                </a:solidFill>
              </a:rPr>
              <a:t>        </a:t>
            </a:r>
            <a:r>
              <a:rPr lang="fr-FR" sz="1100" dirty="0" err="1">
                <a:solidFill>
                  <a:schemeClr val="bg1"/>
                </a:solidFill>
              </a:rPr>
              <a:t>self.position</a:t>
            </a:r>
            <a:r>
              <a:rPr lang="fr-FR" sz="1100" dirty="0">
                <a:solidFill>
                  <a:schemeClr val="bg1"/>
                </a:solidFill>
              </a:rPr>
              <a:t> = len(</a:t>
            </a:r>
            <a:r>
              <a:rPr lang="fr-FR" sz="1100" dirty="0" err="1">
                <a:solidFill>
                  <a:schemeClr val="bg1"/>
                </a:solidFill>
              </a:rPr>
              <a:t>chaine_a_parcourir</a:t>
            </a:r>
            <a:r>
              <a:rPr lang="fr-FR" sz="1100" dirty="0">
                <a:solidFill>
                  <a:schemeClr val="bg1"/>
                </a:solidFill>
              </a:rPr>
              <a:t>)</a:t>
            </a:r>
          </a:p>
          <a:p>
            <a:r>
              <a:rPr lang="fr-FR" sz="1100" dirty="0">
                <a:solidFill>
                  <a:schemeClr val="bg1"/>
                </a:solidFill>
              </a:rPr>
              <a:t>    def __next__(self):</a:t>
            </a:r>
          </a:p>
          <a:p>
            <a:r>
              <a:rPr lang="fr-FR" sz="1100" dirty="0">
                <a:solidFill>
                  <a:schemeClr val="bg1"/>
                </a:solidFill>
              </a:rPr>
              <a:t>        """Cette méthode doit renvoyer l'élément suivant dans le parcours,</a:t>
            </a:r>
          </a:p>
          <a:p>
            <a:r>
              <a:rPr lang="fr-FR" sz="1100" dirty="0">
                <a:solidFill>
                  <a:schemeClr val="bg1"/>
                </a:solidFill>
              </a:rPr>
              <a:t>        ou lever l'exception '</a:t>
            </a:r>
            <a:r>
              <a:rPr lang="fr-FR" sz="1100" dirty="0" err="1">
                <a:solidFill>
                  <a:schemeClr val="bg1"/>
                </a:solidFill>
              </a:rPr>
              <a:t>StopIteration</a:t>
            </a:r>
            <a:r>
              <a:rPr lang="fr-FR" sz="1100" dirty="0">
                <a:solidFill>
                  <a:schemeClr val="bg1"/>
                </a:solidFill>
              </a:rPr>
              <a:t>' si le parcours est fini""« </a:t>
            </a:r>
          </a:p>
          <a:p>
            <a:endParaRPr lang="fr-FR" sz="1100" dirty="0">
              <a:solidFill>
                <a:schemeClr val="bg1"/>
              </a:solidFill>
            </a:endParaRPr>
          </a:p>
          <a:p>
            <a:r>
              <a:rPr lang="fr-FR" sz="1100" dirty="0">
                <a:solidFill>
                  <a:schemeClr val="bg1"/>
                </a:solidFill>
              </a:rPr>
              <a:t>if </a:t>
            </a:r>
            <a:r>
              <a:rPr lang="fr-FR" sz="1100" dirty="0" err="1">
                <a:solidFill>
                  <a:schemeClr val="bg1"/>
                </a:solidFill>
              </a:rPr>
              <a:t>self.position</a:t>
            </a:r>
            <a:r>
              <a:rPr lang="fr-FR" sz="1100" dirty="0">
                <a:solidFill>
                  <a:schemeClr val="bg1"/>
                </a:solidFill>
              </a:rPr>
              <a:t> == 0: # Fin du parcours</a:t>
            </a:r>
          </a:p>
          <a:p>
            <a:r>
              <a:rPr lang="fr-FR" sz="1100" dirty="0">
                <a:solidFill>
                  <a:schemeClr val="bg1"/>
                </a:solidFill>
              </a:rPr>
              <a:t>            raise StopIteration</a:t>
            </a:r>
          </a:p>
          <a:p>
            <a:r>
              <a:rPr lang="fr-FR" sz="1100" dirty="0">
                <a:solidFill>
                  <a:schemeClr val="bg1"/>
                </a:solidFill>
              </a:rPr>
              <a:t>        </a:t>
            </a:r>
            <a:r>
              <a:rPr lang="fr-FR" sz="1100" dirty="0" err="1">
                <a:solidFill>
                  <a:schemeClr val="bg1"/>
                </a:solidFill>
              </a:rPr>
              <a:t>self.position</a:t>
            </a:r>
            <a:r>
              <a:rPr lang="fr-FR" sz="1100" dirty="0">
                <a:solidFill>
                  <a:schemeClr val="bg1"/>
                </a:solidFill>
              </a:rPr>
              <a:t> -= 1 # On décrémente la position</a:t>
            </a:r>
          </a:p>
          <a:p>
            <a:r>
              <a:rPr lang="fr-FR" sz="1100" dirty="0">
                <a:solidFill>
                  <a:schemeClr val="bg1"/>
                </a:solidFill>
              </a:rPr>
              <a:t>        return </a:t>
            </a:r>
            <a:r>
              <a:rPr lang="fr-FR" sz="1100" dirty="0" err="1">
                <a:solidFill>
                  <a:schemeClr val="bg1"/>
                </a:solidFill>
              </a:rPr>
              <a:t>self.chaine_a_parcourir</a:t>
            </a:r>
            <a:r>
              <a:rPr lang="fr-FR" sz="1100" dirty="0">
                <a:solidFill>
                  <a:schemeClr val="bg1"/>
                </a:solidFill>
              </a:rPr>
              <a:t>[</a:t>
            </a:r>
            <a:r>
              <a:rPr lang="fr-FR" sz="1100" dirty="0" err="1">
                <a:solidFill>
                  <a:schemeClr val="bg1"/>
                </a:solidFill>
              </a:rPr>
              <a:t>self.position</a:t>
            </a:r>
            <a:r>
              <a:rPr lang="fr-FR" sz="1100" dirty="0">
                <a:solidFill>
                  <a:schemeClr val="bg1"/>
                </a:solidFill>
              </a:rPr>
              <a:t>]</a:t>
            </a:r>
          </a:p>
        </p:txBody>
      </p:sp>
    </p:spTree>
    <p:extLst>
      <p:ext uri="{BB962C8B-B14F-4D97-AF65-F5344CB8AC3E}">
        <p14:creationId xmlns:p14="http://schemas.microsoft.com/office/powerpoint/2010/main" val="2208174200"/>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657A56A-A4AA-4A32-BB37-99583644319B}"/>
              </a:ext>
            </a:extLst>
          </p:cNvPr>
          <p:cNvSpPr txBox="1"/>
          <p:nvPr/>
        </p:nvSpPr>
        <p:spPr>
          <a:xfrm>
            <a:off x="428628" y="1469546"/>
            <a:ext cx="11496674" cy="2462213"/>
          </a:xfrm>
          <a:prstGeom prst="rect">
            <a:avLst/>
          </a:prstGeom>
          <a:solidFill>
            <a:schemeClr val="tx1"/>
          </a:solidFill>
        </p:spPr>
        <p:txBody>
          <a:bodyPr wrap="square" rtlCol="0">
            <a:spAutoFit/>
          </a:bodyPr>
          <a:lstStyle/>
          <a:p>
            <a:r>
              <a:rPr lang="fr-FR" sz="1100" dirty="0">
                <a:solidFill>
                  <a:schemeClr val="bg1"/>
                </a:solidFill>
              </a:rPr>
              <a:t>&gt;&gt;&gt; ma_chaine = </a:t>
            </a:r>
            <a:r>
              <a:rPr lang="fr-FR" sz="1100" dirty="0" err="1">
                <a:solidFill>
                  <a:schemeClr val="bg1"/>
                </a:solidFill>
              </a:rPr>
              <a:t>RevStr</a:t>
            </a:r>
            <a:r>
              <a:rPr lang="fr-FR" sz="1100" dirty="0">
                <a:solidFill>
                  <a:schemeClr val="bg1"/>
                </a:solidFill>
              </a:rPr>
              <a:t>("Bonjour")</a:t>
            </a:r>
          </a:p>
          <a:p>
            <a:r>
              <a:rPr lang="fr-FR" sz="1100" dirty="0">
                <a:solidFill>
                  <a:schemeClr val="bg1"/>
                </a:solidFill>
              </a:rPr>
              <a:t>&gt;&gt;&gt; ma_chaine</a:t>
            </a:r>
          </a:p>
          <a:p>
            <a:r>
              <a:rPr lang="fr-FR" sz="1100" dirty="0">
                <a:solidFill>
                  <a:schemeClr val="bg1"/>
                </a:solidFill>
              </a:rPr>
              <a:t>'Bonjour'</a:t>
            </a:r>
          </a:p>
          <a:p>
            <a:r>
              <a:rPr lang="fr-FR" sz="1100" dirty="0">
                <a:solidFill>
                  <a:schemeClr val="bg1"/>
                </a:solidFill>
              </a:rPr>
              <a:t>&gt;&gt;&gt; for lettre in ma_chaine:</a:t>
            </a:r>
          </a:p>
          <a:p>
            <a:r>
              <a:rPr lang="fr-FR" sz="1100" dirty="0">
                <a:solidFill>
                  <a:schemeClr val="bg1"/>
                </a:solidFill>
              </a:rPr>
              <a:t>...     print(lettre)</a:t>
            </a:r>
          </a:p>
          <a:p>
            <a:r>
              <a:rPr lang="fr-FR" sz="1100" dirty="0">
                <a:solidFill>
                  <a:schemeClr val="bg1"/>
                </a:solidFill>
              </a:rPr>
              <a:t>... </a:t>
            </a:r>
          </a:p>
          <a:p>
            <a:r>
              <a:rPr lang="fr-FR" sz="1100" dirty="0">
                <a:solidFill>
                  <a:schemeClr val="bg1"/>
                </a:solidFill>
              </a:rPr>
              <a:t>r</a:t>
            </a:r>
          </a:p>
          <a:p>
            <a:r>
              <a:rPr lang="fr-FR" sz="1100" dirty="0">
                <a:solidFill>
                  <a:schemeClr val="bg1"/>
                </a:solidFill>
              </a:rPr>
              <a:t>u</a:t>
            </a:r>
          </a:p>
          <a:p>
            <a:r>
              <a:rPr lang="fr-FR" sz="1100" dirty="0">
                <a:solidFill>
                  <a:schemeClr val="bg1"/>
                </a:solidFill>
              </a:rPr>
              <a:t>o</a:t>
            </a:r>
          </a:p>
          <a:p>
            <a:r>
              <a:rPr lang="fr-FR" sz="1100" dirty="0">
                <a:solidFill>
                  <a:schemeClr val="bg1"/>
                </a:solidFill>
              </a:rPr>
              <a:t>j</a:t>
            </a:r>
          </a:p>
          <a:p>
            <a:r>
              <a:rPr lang="fr-FR" sz="1100" dirty="0">
                <a:solidFill>
                  <a:schemeClr val="bg1"/>
                </a:solidFill>
              </a:rPr>
              <a:t>n</a:t>
            </a:r>
          </a:p>
          <a:p>
            <a:r>
              <a:rPr lang="fr-FR" sz="1100" dirty="0">
                <a:solidFill>
                  <a:schemeClr val="bg1"/>
                </a:solidFill>
              </a:rPr>
              <a:t>o</a:t>
            </a:r>
          </a:p>
          <a:p>
            <a:r>
              <a:rPr lang="fr-FR" sz="1100" dirty="0">
                <a:solidFill>
                  <a:schemeClr val="bg1"/>
                </a:solidFill>
              </a:rPr>
              <a:t>B</a:t>
            </a:r>
          </a:p>
          <a:p>
            <a:r>
              <a:rPr lang="fr-FR" sz="1100" dirty="0">
                <a:solidFill>
                  <a:schemeClr val="bg1"/>
                </a:solidFill>
              </a:rPr>
              <a:t>&gt;&gt;&gt;</a:t>
            </a:r>
          </a:p>
        </p:txBody>
      </p:sp>
      <p:sp>
        <p:nvSpPr>
          <p:cNvPr id="7" name="ZoneTexte 6">
            <a:extLst>
              <a:ext uri="{FF2B5EF4-FFF2-40B4-BE49-F238E27FC236}">
                <a16:creationId xmlns:a16="http://schemas.microsoft.com/office/drawing/2014/main" id="{FA37BE42-5FA3-4CC0-9E66-2480316DC2B2}"/>
              </a:ext>
            </a:extLst>
          </p:cNvPr>
          <p:cNvSpPr txBox="1"/>
          <p:nvPr/>
        </p:nvSpPr>
        <p:spPr>
          <a:xfrm>
            <a:off x="428628" y="1057203"/>
            <a:ext cx="10696576" cy="276999"/>
          </a:xfrm>
          <a:prstGeom prst="rect">
            <a:avLst/>
          </a:prstGeom>
          <a:noFill/>
        </p:spPr>
        <p:txBody>
          <a:bodyPr wrap="square" rtlCol="0">
            <a:spAutoFit/>
          </a:bodyPr>
          <a:lstStyle/>
          <a:p>
            <a:r>
              <a:rPr lang="fr-FR" sz="1200" dirty="0"/>
              <a:t>À présent, vous pouvez créer des chaînes devant se parcourir du dernier caractère vers le premier.</a:t>
            </a:r>
          </a:p>
        </p:txBody>
      </p:sp>
      <p:sp>
        <p:nvSpPr>
          <p:cNvPr id="8" name="ZoneTexte 7">
            <a:extLst>
              <a:ext uri="{FF2B5EF4-FFF2-40B4-BE49-F238E27FC236}">
                <a16:creationId xmlns:a16="http://schemas.microsoft.com/office/drawing/2014/main" id="{44476465-43F4-48AB-A22B-A22FCB9B4F5A}"/>
              </a:ext>
            </a:extLst>
          </p:cNvPr>
          <p:cNvSpPr txBox="1"/>
          <p:nvPr/>
        </p:nvSpPr>
        <p:spPr>
          <a:xfrm>
            <a:off x="361953" y="4119559"/>
            <a:ext cx="10696576" cy="2308324"/>
          </a:xfrm>
          <a:prstGeom prst="rect">
            <a:avLst/>
          </a:prstGeom>
          <a:noFill/>
        </p:spPr>
        <p:txBody>
          <a:bodyPr wrap="square" rtlCol="0">
            <a:spAutoFit/>
          </a:bodyPr>
          <a:lstStyle/>
          <a:p>
            <a:r>
              <a:rPr lang="fr-FR" sz="1200" dirty="0"/>
              <a:t>Sachez qu'il est aussi possible de mettre en œuvre directement la méthode __next__ dans notre objet conteneur. Dans ce cas, la méthode __iter__ pourra renvoyer self. Vous pouvez voir un exemple, dont le code ci-dessus est inspiré, sur la documentation de Python.</a:t>
            </a:r>
          </a:p>
          <a:p>
            <a:endParaRPr lang="fr-FR" sz="1200" dirty="0"/>
          </a:p>
          <a:p>
            <a:r>
              <a:rPr lang="fr-FR" sz="1200" dirty="0"/>
              <a:t>Cela reste quand même plutôt lourd non, de devoir faire des itérateurs à chaque fois ? Surtout si nos objets conteneurs doivent se parcourir de plusieurs façons, comme les dictionnaires par exemple.</a:t>
            </a:r>
          </a:p>
          <a:p>
            <a:endParaRPr lang="fr-FR" sz="1200" dirty="0"/>
          </a:p>
          <a:p>
            <a:r>
              <a:rPr lang="fr-FR" sz="1200" dirty="0"/>
              <a:t>Oui, il subsiste quand même beaucoup de répétitions dans le code que nous devons produire, surtout si nous devons créer plusieurs itérateurs pour un même objet. Souvent, on utilisera des itérateurs existants, par exemple celui des listes. Mais il existe aussi un autre mécanisme, plus simple et plus intuitif : la raison pour laquelle je ne vous montre pas en premier cette autre façon de faire, c'est que cette autre façon passe quand même par des itérateurs, même si c'est implicite, et qu'il n'est pas mauvais de savoir comment cela marche en coulisse.</a:t>
            </a:r>
          </a:p>
          <a:p>
            <a:endParaRPr lang="fr-FR" sz="1200" dirty="0"/>
          </a:p>
          <a:p>
            <a:r>
              <a:rPr lang="fr-FR" sz="1200" dirty="0"/>
              <a:t>Il est temps à présent de jeter un coup d'œil du côté des générateurs.</a:t>
            </a:r>
          </a:p>
        </p:txBody>
      </p:sp>
    </p:spTree>
    <p:extLst>
      <p:ext uri="{BB962C8B-B14F-4D97-AF65-F5344CB8AC3E}">
        <p14:creationId xmlns:p14="http://schemas.microsoft.com/office/powerpoint/2010/main" val="4268202849"/>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42904" y="938922"/>
            <a:ext cx="10696576" cy="2123658"/>
          </a:xfrm>
          <a:prstGeom prst="rect">
            <a:avLst/>
          </a:prstGeom>
          <a:noFill/>
        </p:spPr>
        <p:txBody>
          <a:bodyPr wrap="square" rtlCol="0">
            <a:spAutoFit/>
          </a:bodyPr>
          <a:lstStyle/>
          <a:p>
            <a:r>
              <a:rPr lang="fr-FR" sz="1200" dirty="0"/>
              <a:t>Les générateurs sont avant tout un moyen plus pratique de créer et manipuler des itérateurs. Vous verrez un peu plus loin dans ce chapitre qu'ils permettent des choses assez complexes, mais leur puissance tient surtout à leur simplicité et leur petite taille.</a:t>
            </a:r>
          </a:p>
          <a:p>
            <a:r>
              <a:rPr lang="fr-FR" sz="1200" dirty="0"/>
              <a:t>Les générateurs simples</a:t>
            </a:r>
          </a:p>
          <a:p>
            <a:r>
              <a:rPr lang="fr-FR" sz="1200" dirty="0"/>
              <a:t>Pour créer des générateurs, nous allons découvrir un nouveau mot-clé : </a:t>
            </a:r>
            <a:r>
              <a:rPr lang="fr-FR" sz="1200" b="1" dirty="0"/>
              <a:t>yield</a:t>
            </a:r>
            <a:r>
              <a:rPr lang="fr-FR" sz="1200" dirty="0"/>
              <a:t>. Ce mot-clé ne peut s'utiliser que dans le corps d'une fonction et il est suivi d'une valeur à renvoyer.</a:t>
            </a:r>
          </a:p>
          <a:p>
            <a:r>
              <a:rPr lang="fr-FR" sz="1200" dirty="0"/>
              <a:t>Attends un peu… une valeur ? À renvoyer ?</a:t>
            </a:r>
          </a:p>
          <a:p>
            <a:r>
              <a:rPr lang="fr-FR" sz="1200" dirty="0"/>
              <a:t>Oui. Le principe des générateurs étant un peu particulier, il nécessite un mot-clé pour lui tout seul. L'idée consiste à définir une fonction pour un type de parcours. Quand on demande le premier élément du parcours (grâce à next), la fonction commence son exécution. Dès qu'elle rencontre une instruction </a:t>
            </a:r>
            <a:r>
              <a:rPr lang="fr-FR" sz="1200" b="1" dirty="0"/>
              <a:t>yield</a:t>
            </a:r>
            <a:r>
              <a:rPr lang="fr-FR" sz="1200" dirty="0"/>
              <a:t>, elle renvoie la valeur qui suit et se met en pause. Quand on demande l'élément suivant de l'objet (grâce, une nouvelle fois, à next), l'exécution reprend à l'endroit où elle s'était arrêtée et s'interrompt au </a:t>
            </a:r>
            <a:r>
              <a:rPr lang="fr-FR" sz="1200" b="1" dirty="0"/>
              <a:t>yield</a:t>
            </a:r>
            <a:r>
              <a:rPr lang="fr-FR" sz="1200" dirty="0"/>
              <a:t> suivant… et ainsi de suite. À la fin de l'exécution de la fonction, l'exception StopIteration est automatiquement levée par Python.</a:t>
            </a:r>
          </a:p>
          <a:p>
            <a:r>
              <a:rPr lang="fr-FR" sz="1200" dirty="0"/>
              <a:t>Nous allons prendre un exemple très simple pour commencer :</a:t>
            </a:r>
          </a:p>
        </p:txBody>
      </p:sp>
      <p:sp>
        <p:nvSpPr>
          <p:cNvPr id="6" name="ZoneTexte 5">
            <a:extLst>
              <a:ext uri="{FF2B5EF4-FFF2-40B4-BE49-F238E27FC236}">
                <a16:creationId xmlns:a16="http://schemas.microsoft.com/office/drawing/2014/main" id="{BE7F7609-BFC3-450A-9E93-F15C003B1C62}"/>
              </a:ext>
            </a:extLst>
          </p:cNvPr>
          <p:cNvSpPr txBox="1"/>
          <p:nvPr/>
        </p:nvSpPr>
        <p:spPr>
          <a:xfrm>
            <a:off x="342904" y="3136713"/>
            <a:ext cx="11106147" cy="3647152"/>
          </a:xfrm>
          <a:prstGeom prst="rect">
            <a:avLst/>
          </a:prstGeom>
          <a:solidFill>
            <a:schemeClr val="tx1"/>
          </a:solidFill>
        </p:spPr>
        <p:txBody>
          <a:bodyPr wrap="square" rtlCol="0">
            <a:spAutoFit/>
          </a:bodyPr>
          <a:lstStyle/>
          <a:p>
            <a:r>
              <a:rPr lang="fr-FR" sz="1100" dirty="0">
                <a:solidFill>
                  <a:schemeClr val="bg1"/>
                </a:solidFill>
              </a:rPr>
              <a:t>&gt;&gt;&gt; def mon_generateur():</a:t>
            </a:r>
          </a:p>
          <a:p>
            <a:r>
              <a:rPr lang="fr-FR" sz="1100" dirty="0">
                <a:solidFill>
                  <a:schemeClr val="bg1"/>
                </a:solidFill>
              </a:rPr>
              <a:t>...     """Notre premier générateur. Il va simplement renvoyer 1, 2 et 3"""</a:t>
            </a:r>
          </a:p>
          <a:p>
            <a:r>
              <a:rPr lang="fr-FR" sz="1100" dirty="0">
                <a:solidFill>
                  <a:schemeClr val="bg1"/>
                </a:solidFill>
              </a:rPr>
              <a:t>...     yield 1</a:t>
            </a:r>
          </a:p>
          <a:p>
            <a:r>
              <a:rPr lang="fr-FR" sz="1100" dirty="0">
                <a:solidFill>
                  <a:schemeClr val="bg1"/>
                </a:solidFill>
              </a:rPr>
              <a:t>...     yield 2</a:t>
            </a:r>
          </a:p>
          <a:p>
            <a:r>
              <a:rPr lang="fr-FR" sz="1100" dirty="0">
                <a:solidFill>
                  <a:schemeClr val="bg1"/>
                </a:solidFill>
              </a:rPr>
              <a:t>...     yield 3</a:t>
            </a:r>
          </a:p>
          <a:p>
            <a:r>
              <a:rPr lang="fr-FR" sz="1100" dirty="0">
                <a:solidFill>
                  <a:schemeClr val="bg1"/>
                </a:solidFill>
              </a:rPr>
              <a:t>...</a:t>
            </a:r>
          </a:p>
          <a:p>
            <a:r>
              <a:rPr lang="fr-FR" sz="1100" dirty="0">
                <a:solidFill>
                  <a:schemeClr val="bg1"/>
                </a:solidFill>
              </a:rPr>
              <a:t>&gt;&gt;&gt; mon_generateur</a:t>
            </a:r>
          </a:p>
          <a:p>
            <a:r>
              <a:rPr lang="fr-FR" sz="1100" dirty="0">
                <a:solidFill>
                  <a:schemeClr val="bg1"/>
                </a:solidFill>
              </a:rPr>
              <a:t>&lt;function mon_generateur at 0x00B494F8&gt;</a:t>
            </a:r>
          </a:p>
          <a:p>
            <a:r>
              <a:rPr lang="fr-FR" sz="1100" dirty="0">
                <a:solidFill>
                  <a:schemeClr val="bg1"/>
                </a:solidFill>
              </a:rPr>
              <a:t>&gt;&gt;&gt; mon_generateur()</a:t>
            </a:r>
          </a:p>
          <a:p>
            <a:r>
              <a:rPr lang="fr-FR" sz="1100" dirty="0">
                <a:solidFill>
                  <a:schemeClr val="bg1"/>
                </a:solidFill>
              </a:rPr>
              <a:t>&lt;generator object mon_generateur at 0x00B9DC88&gt;</a:t>
            </a:r>
          </a:p>
          <a:p>
            <a:r>
              <a:rPr lang="fr-FR" sz="1100" dirty="0">
                <a:solidFill>
                  <a:schemeClr val="bg1"/>
                </a:solidFill>
              </a:rPr>
              <a:t>&gt;&gt;&gt; mon_iterateur = iter(mon_generateur())</a:t>
            </a:r>
          </a:p>
          <a:p>
            <a:r>
              <a:rPr lang="fr-FR" sz="1100" dirty="0">
                <a:solidFill>
                  <a:schemeClr val="bg1"/>
                </a:solidFill>
              </a:rPr>
              <a:t>&gt;&gt;&gt; next(mon_iterateur)</a:t>
            </a:r>
          </a:p>
          <a:p>
            <a:r>
              <a:rPr lang="fr-FR" sz="1100" dirty="0">
                <a:solidFill>
                  <a:schemeClr val="bg1"/>
                </a:solidFill>
              </a:rPr>
              <a:t>1</a:t>
            </a:r>
          </a:p>
          <a:p>
            <a:r>
              <a:rPr lang="fr-FR" sz="1100" dirty="0">
                <a:solidFill>
                  <a:schemeClr val="bg1"/>
                </a:solidFill>
              </a:rPr>
              <a:t>&gt;&gt;&gt; next(mon_iterateur)</a:t>
            </a:r>
          </a:p>
          <a:p>
            <a:r>
              <a:rPr lang="fr-FR" sz="1100" dirty="0">
                <a:solidFill>
                  <a:schemeClr val="bg1"/>
                </a:solidFill>
              </a:rPr>
              <a:t>2</a:t>
            </a:r>
          </a:p>
          <a:p>
            <a:r>
              <a:rPr lang="fr-FR" sz="1100" dirty="0">
                <a:solidFill>
                  <a:schemeClr val="bg1"/>
                </a:solidFill>
              </a:rPr>
              <a:t>&gt;&gt;&gt; next(mon_iterateur)</a:t>
            </a:r>
          </a:p>
          <a:p>
            <a:r>
              <a:rPr lang="fr-FR" sz="1100" dirty="0">
                <a:solidFill>
                  <a:schemeClr val="bg1"/>
                </a:solidFill>
              </a:rPr>
              <a:t>3</a:t>
            </a:r>
          </a:p>
          <a:p>
            <a:r>
              <a:rPr lang="fr-FR" sz="1100" dirty="0">
                <a:solidFill>
                  <a:schemeClr val="bg1"/>
                </a:solidFill>
              </a:rPr>
              <a:t>&gt;&gt;&gt; next(mon_iterateur)</a:t>
            </a:r>
          </a:p>
          <a:p>
            <a:r>
              <a:rPr lang="fr-FR" sz="1100" dirty="0">
                <a:solidFill>
                  <a:schemeClr val="bg1"/>
                </a:solidFill>
              </a:rPr>
              <a:t>Traceback (most recent call last):</a:t>
            </a:r>
          </a:p>
          <a:p>
            <a:r>
              <a:rPr lang="fr-FR" sz="1100" dirty="0">
                <a:solidFill>
                  <a:schemeClr val="bg1"/>
                </a:solidFill>
              </a:rPr>
              <a:t>  File "&lt;stdin&gt;", line 1, in &lt;module&gt;</a:t>
            </a:r>
          </a:p>
          <a:p>
            <a:r>
              <a:rPr lang="fr-FR" sz="1100" dirty="0">
                <a:solidFill>
                  <a:schemeClr val="bg1"/>
                </a:solidFill>
              </a:rPr>
              <a:t>StopIteration</a:t>
            </a:r>
          </a:p>
        </p:txBody>
      </p:sp>
    </p:spTree>
    <p:extLst>
      <p:ext uri="{BB962C8B-B14F-4D97-AF65-F5344CB8AC3E}">
        <p14:creationId xmlns:p14="http://schemas.microsoft.com/office/powerpoint/2010/main" val="131965155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42904" y="938922"/>
            <a:ext cx="10696576" cy="461665"/>
          </a:xfrm>
          <a:prstGeom prst="rect">
            <a:avLst/>
          </a:prstGeom>
          <a:noFill/>
        </p:spPr>
        <p:txBody>
          <a:bodyPr wrap="square" rtlCol="0">
            <a:spAutoFit/>
          </a:bodyPr>
          <a:lstStyle/>
          <a:p>
            <a:r>
              <a:rPr lang="fr-FR" sz="1200" dirty="0"/>
              <a:t>Je pense que cela vous rappelle quelque chose ! Cette fonction, à part l'utilisation de </a:t>
            </a:r>
            <a:r>
              <a:rPr lang="fr-FR" sz="1200" b="1" dirty="0"/>
              <a:t>yield</a:t>
            </a:r>
            <a:r>
              <a:rPr lang="fr-FR" sz="1200" dirty="0"/>
              <a:t>, est plutôt classique. Quand on l'exécute, on se retrouve avec un générateur. Ce générateur est un objet créé par Python qui définit sa propre méthode spéciale </a:t>
            </a:r>
            <a:r>
              <a:rPr lang="fr-FR" sz="1200" b="1" dirty="0"/>
              <a:t>__iter__ </a:t>
            </a:r>
            <a:r>
              <a:rPr lang="fr-FR" sz="1200" dirty="0"/>
              <a:t>et donc son propre itérateur. Nous aurions tout aussi bien pu faire :</a:t>
            </a:r>
          </a:p>
        </p:txBody>
      </p:sp>
      <p:sp>
        <p:nvSpPr>
          <p:cNvPr id="6" name="ZoneTexte 5">
            <a:extLst>
              <a:ext uri="{FF2B5EF4-FFF2-40B4-BE49-F238E27FC236}">
                <a16:creationId xmlns:a16="http://schemas.microsoft.com/office/drawing/2014/main" id="{BE7F7609-BFC3-450A-9E93-F15C003B1C62}"/>
              </a:ext>
            </a:extLst>
          </p:cNvPr>
          <p:cNvSpPr txBox="1"/>
          <p:nvPr/>
        </p:nvSpPr>
        <p:spPr>
          <a:xfrm>
            <a:off x="342904" y="1456245"/>
            <a:ext cx="11106147" cy="430887"/>
          </a:xfrm>
          <a:prstGeom prst="rect">
            <a:avLst/>
          </a:prstGeom>
          <a:solidFill>
            <a:schemeClr val="tx1"/>
          </a:solidFill>
        </p:spPr>
        <p:txBody>
          <a:bodyPr wrap="square" rtlCol="0">
            <a:spAutoFit/>
          </a:bodyPr>
          <a:lstStyle/>
          <a:p>
            <a:r>
              <a:rPr lang="fr-FR" sz="1100" dirty="0">
                <a:solidFill>
                  <a:schemeClr val="bg1"/>
                </a:solidFill>
              </a:rPr>
              <a:t>for nombre in mon_generateur(): # Attention on exécute la fonction</a:t>
            </a:r>
          </a:p>
          <a:p>
            <a:r>
              <a:rPr lang="fr-FR" sz="1100" dirty="0">
                <a:solidFill>
                  <a:schemeClr val="bg1"/>
                </a:solidFill>
              </a:rPr>
              <a:t>    print(nombre)</a:t>
            </a:r>
          </a:p>
        </p:txBody>
      </p:sp>
      <p:sp>
        <p:nvSpPr>
          <p:cNvPr id="8" name="ZoneTexte 7">
            <a:extLst>
              <a:ext uri="{FF2B5EF4-FFF2-40B4-BE49-F238E27FC236}">
                <a16:creationId xmlns:a16="http://schemas.microsoft.com/office/drawing/2014/main" id="{3D824199-38B5-42A1-98F0-62F26122163C}"/>
              </a:ext>
            </a:extLst>
          </p:cNvPr>
          <p:cNvSpPr txBox="1"/>
          <p:nvPr/>
        </p:nvSpPr>
        <p:spPr>
          <a:xfrm>
            <a:off x="342904" y="2043822"/>
            <a:ext cx="10696576" cy="1569660"/>
          </a:xfrm>
          <a:prstGeom prst="rect">
            <a:avLst/>
          </a:prstGeom>
          <a:noFill/>
        </p:spPr>
        <p:txBody>
          <a:bodyPr wrap="square" rtlCol="0">
            <a:spAutoFit/>
          </a:bodyPr>
          <a:lstStyle/>
          <a:p>
            <a:r>
              <a:rPr lang="fr-FR" sz="1200" dirty="0"/>
              <a:t>Cela rend quand même le code bien plus simple à comprendre.</a:t>
            </a:r>
          </a:p>
          <a:p>
            <a:r>
              <a:rPr lang="fr-FR" sz="1200" dirty="0"/>
              <a:t>Notez qu'on doit exécuter la fonction mon_generateur pour obtenir un générateur. Si vous essayez de parcourir notre fonction (for nombre in mon_generateur), cela ne marchera pas.</a:t>
            </a:r>
          </a:p>
          <a:p>
            <a:r>
              <a:rPr lang="fr-FR" sz="1200" dirty="0"/>
              <a:t>Bien entendu, la plupart du temps, on ne se contentera pas d'appeler </a:t>
            </a:r>
            <a:r>
              <a:rPr lang="fr-FR" sz="1200" b="1" dirty="0"/>
              <a:t>yield</a:t>
            </a:r>
            <a:r>
              <a:rPr lang="fr-FR" sz="1200" dirty="0"/>
              <a:t> comme cela. Le générateur de notre exemple n'a pas beaucoup d'intérêt, il faut bien le reconnaître.</a:t>
            </a:r>
          </a:p>
          <a:p>
            <a:r>
              <a:rPr lang="fr-FR" sz="1200" dirty="0"/>
              <a:t>Essayons de faire une chose un peu plus utile : un générateur prenant en paramètres deux entiers, une borne inférieure et une borne supérieure, et renvoyant chaque entier compris entre ces bornes. Si on écrit par exemple intervalle(5, 10), on pourra parcourir les entiers de 6 à 9.</a:t>
            </a:r>
          </a:p>
          <a:p>
            <a:r>
              <a:rPr lang="fr-FR" sz="1200" dirty="0"/>
              <a:t>Le résultat attendu est donc :</a:t>
            </a:r>
          </a:p>
        </p:txBody>
      </p:sp>
      <p:sp>
        <p:nvSpPr>
          <p:cNvPr id="9" name="ZoneTexte 8">
            <a:extLst>
              <a:ext uri="{FF2B5EF4-FFF2-40B4-BE49-F238E27FC236}">
                <a16:creationId xmlns:a16="http://schemas.microsoft.com/office/drawing/2014/main" id="{D7968826-9C16-428C-96E7-49D8C879C6E4}"/>
              </a:ext>
            </a:extLst>
          </p:cNvPr>
          <p:cNvSpPr txBox="1"/>
          <p:nvPr/>
        </p:nvSpPr>
        <p:spPr>
          <a:xfrm>
            <a:off x="342903" y="3669140"/>
            <a:ext cx="11106147" cy="1169551"/>
          </a:xfrm>
          <a:prstGeom prst="rect">
            <a:avLst/>
          </a:prstGeom>
          <a:solidFill>
            <a:schemeClr val="tx1"/>
          </a:solidFill>
        </p:spPr>
        <p:txBody>
          <a:bodyPr wrap="square" rtlCol="0">
            <a:spAutoFit/>
          </a:bodyPr>
          <a:lstStyle/>
          <a:p>
            <a:r>
              <a:rPr lang="fr-FR" sz="1000" dirty="0">
                <a:solidFill>
                  <a:schemeClr val="bg1"/>
                </a:solidFill>
              </a:rPr>
              <a:t>&gt;&gt;&gt; for nombre in intervalle(5, 10):</a:t>
            </a:r>
          </a:p>
          <a:p>
            <a:r>
              <a:rPr lang="fr-FR" sz="1000" dirty="0">
                <a:solidFill>
                  <a:schemeClr val="bg1"/>
                </a:solidFill>
              </a:rPr>
              <a:t>...     print(nombre)</a:t>
            </a:r>
          </a:p>
          <a:p>
            <a:r>
              <a:rPr lang="fr-FR" sz="1000" dirty="0">
                <a:solidFill>
                  <a:schemeClr val="bg1"/>
                </a:solidFill>
              </a:rPr>
              <a:t>... </a:t>
            </a:r>
          </a:p>
          <a:p>
            <a:r>
              <a:rPr lang="fr-FR" sz="1000" dirty="0">
                <a:solidFill>
                  <a:schemeClr val="bg1"/>
                </a:solidFill>
              </a:rPr>
              <a:t>6</a:t>
            </a:r>
          </a:p>
          <a:p>
            <a:r>
              <a:rPr lang="fr-FR" sz="1000" dirty="0">
                <a:solidFill>
                  <a:schemeClr val="bg1"/>
                </a:solidFill>
              </a:rPr>
              <a:t>7</a:t>
            </a:r>
          </a:p>
          <a:p>
            <a:r>
              <a:rPr lang="fr-FR" sz="1000" dirty="0">
                <a:solidFill>
                  <a:schemeClr val="bg1"/>
                </a:solidFill>
              </a:rPr>
              <a:t>8</a:t>
            </a:r>
          </a:p>
          <a:p>
            <a:r>
              <a:rPr lang="fr-FR" sz="1000" dirty="0">
                <a:solidFill>
                  <a:schemeClr val="bg1"/>
                </a:solidFill>
              </a:rPr>
              <a:t>9</a:t>
            </a:r>
          </a:p>
        </p:txBody>
      </p:sp>
      <p:sp>
        <p:nvSpPr>
          <p:cNvPr id="14" name="ZoneTexte 13">
            <a:extLst>
              <a:ext uri="{FF2B5EF4-FFF2-40B4-BE49-F238E27FC236}">
                <a16:creationId xmlns:a16="http://schemas.microsoft.com/office/drawing/2014/main" id="{04A8D9E7-39E0-4780-9EE7-81B6AB49F3FB}"/>
              </a:ext>
            </a:extLst>
          </p:cNvPr>
          <p:cNvSpPr txBox="1"/>
          <p:nvPr/>
        </p:nvSpPr>
        <p:spPr>
          <a:xfrm>
            <a:off x="342902" y="4838691"/>
            <a:ext cx="10696576" cy="461665"/>
          </a:xfrm>
          <a:prstGeom prst="rect">
            <a:avLst/>
          </a:prstGeom>
          <a:noFill/>
        </p:spPr>
        <p:txBody>
          <a:bodyPr wrap="square" rtlCol="0">
            <a:spAutoFit/>
          </a:bodyPr>
          <a:lstStyle/>
          <a:p>
            <a:r>
              <a:rPr lang="fr-FR" sz="1200" dirty="0"/>
              <a:t>Vous pouvez essayer de faire l'exercice, c'est un bon entraînement et pas très compliqué de surcroît.</a:t>
            </a:r>
          </a:p>
          <a:p>
            <a:r>
              <a:rPr lang="fr-FR" sz="1200" dirty="0"/>
              <a:t>Au cas où, voici la correction :</a:t>
            </a:r>
          </a:p>
        </p:txBody>
      </p:sp>
      <p:sp>
        <p:nvSpPr>
          <p:cNvPr id="15" name="ZoneTexte 14">
            <a:extLst>
              <a:ext uri="{FF2B5EF4-FFF2-40B4-BE49-F238E27FC236}">
                <a16:creationId xmlns:a16="http://schemas.microsoft.com/office/drawing/2014/main" id="{399F5EEC-0FC3-4057-98AB-E1FA8B37EBAA}"/>
              </a:ext>
            </a:extLst>
          </p:cNvPr>
          <p:cNvSpPr txBox="1"/>
          <p:nvPr/>
        </p:nvSpPr>
        <p:spPr>
          <a:xfrm>
            <a:off x="342902" y="5300356"/>
            <a:ext cx="11106147" cy="1477328"/>
          </a:xfrm>
          <a:prstGeom prst="rect">
            <a:avLst/>
          </a:prstGeom>
          <a:solidFill>
            <a:schemeClr val="tx1"/>
          </a:solidFill>
        </p:spPr>
        <p:txBody>
          <a:bodyPr wrap="square" rtlCol="0">
            <a:spAutoFit/>
          </a:bodyPr>
          <a:lstStyle/>
          <a:p>
            <a:r>
              <a:rPr lang="fr-FR" sz="1000" dirty="0">
                <a:solidFill>
                  <a:schemeClr val="bg1"/>
                </a:solidFill>
              </a:rPr>
              <a:t>def intervalle(borne_inf, borne_sup):</a:t>
            </a:r>
          </a:p>
          <a:p>
            <a:r>
              <a:rPr lang="fr-FR" sz="1000" dirty="0">
                <a:solidFill>
                  <a:schemeClr val="bg1"/>
                </a:solidFill>
              </a:rPr>
              <a:t>    """Générateur parcourant la série des entiers entre borne_inf et borne_sup.</a:t>
            </a:r>
          </a:p>
          <a:p>
            <a:r>
              <a:rPr lang="fr-FR" sz="1000" dirty="0">
                <a:solidFill>
                  <a:schemeClr val="bg1"/>
                </a:solidFill>
              </a:rPr>
              <a:t>    </a:t>
            </a:r>
          </a:p>
          <a:p>
            <a:r>
              <a:rPr lang="fr-FR" sz="1000" dirty="0">
                <a:solidFill>
                  <a:schemeClr val="bg1"/>
                </a:solidFill>
              </a:rPr>
              <a:t>    Note: borne_inf doit être inférieure à borne_sup"""</a:t>
            </a:r>
          </a:p>
          <a:p>
            <a:r>
              <a:rPr lang="fr-FR" sz="1000" dirty="0">
                <a:solidFill>
                  <a:schemeClr val="bg1"/>
                </a:solidFill>
              </a:rPr>
              <a:t>    </a:t>
            </a:r>
          </a:p>
          <a:p>
            <a:r>
              <a:rPr lang="fr-FR" sz="1000" dirty="0">
                <a:solidFill>
                  <a:schemeClr val="bg1"/>
                </a:solidFill>
              </a:rPr>
              <a:t>    borne_inf += 1</a:t>
            </a:r>
          </a:p>
          <a:p>
            <a:r>
              <a:rPr lang="fr-FR" sz="1000" dirty="0">
                <a:solidFill>
                  <a:schemeClr val="bg1"/>
                </a:solidFill>
              </a:rPr>
              <a:t>    while borne_inf &lt; borne_sup:</a:t>
            </a:r>
          </a:p>
          <a:p>
            <a:r>
              <a:rPr lang="fr-FR" sz="1000" dirty="0">
                <a:solidFill>
                  <a:schemeClr val="bg1"/>
                </a:solidFill>
              </a:rPr>
              <a:t>        yield borne_inf</a:t>
            </a:r>
          </a:p>
          <a:p>
            <a:r>
              <a:rPr lang="fr-FR" sz="1000" dirty="0">
                <a:solidFill>
                  <a:schemeClr val="bg1"/>
                </a:solidFill>
              </a:rPr>
              <a:t>        borne_inf += 1</a:t>
            </a:r>
          </a:p>
        </p:txBody>
      </p:sp>
    </p:spTree>
    <p:extLst>
      <p:ext uri="{BB962C8B-B14F-4D97-AF65-F5344CB8AC3E}">
        <p14:creationId xmlns:p14="http://schemas.microsoft.com/office/powerpoint/2010/main" val="2727320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mots-</a:t>
            </a:r>
            <a:r>
              <a:rPr lang="en-US" sz="6000" dirty="0" err="1">
                <a:solidFill>
                  <a:schemeClr val="accent5">
                    <a:lumMod val="75000"/>
                  </a:schemeClr>
                </a:solidFill>
              </a:rPr>
              <a:t>cles</a:t>
            </a:r>
            <a:r>
              <a:rPr lang="en-US" sz="6000" dirty="0">
                <a:solidFill>
                  <a:schemeClr val="accent5">
                    <a:lumMod val="75000"/>
                  </a:schemeClr>
                </a:solidFill>
              </a:rPr>
              <a:t> </a:t>
            </a:r>
            <a:r>
              <a:rPr lang="en-US" sz="6000" b="1" dirty="0">
                <a:solidFill>
                  <a:schemeClr val="accent5">
                    <a:lumMod val="75000"/>
                  </a:schemeClr>
                </a:solidFill>
              </a:rPr>
              <a:t>and</a:t>
            </a:r>
            <a:r>
              <a:rPr lang="en-US" sz="6000" dirty="0">
                <a:solidFill>
                  <a:schemeClr val="accent5">
                    <a:lumMod val="75000"/>
                  </a:schemeClr>
                </a:solidFill>
              </a:rPr>
              <a:t>, </a:t>
            </a:r>
            <a:r>
              <a:rPr lang="en-US" sz="6000" b="1" dirty="0">
                <a:solidFill>
                  <a:schemeClr val="accent5">
                    <a:lumMod val="75000"/>
                  </a:schemeClr>
                </a:solidFill>
              </a:rPr>
              <a:t>or</a:t>
            </a:r>
            <a:r>
              <a:rPr lang="en-US" sz="6000" dirty="0">
                <a:solidFill>
                  <a:schemeClr val="accent5">
                    <a:lumMod val="75000"/>
                  </a:schemeClr>
                </a:solidFill>
              </a:rPr>
              <a:t> et </a:t>
            </a:r>
            <a:r>
              <a:rPr lang="en-US" sz="6000" b="1" dirty="0">
                <a:solidFill>
                  <a:schemeClr val="accent5">
                    <a:lumMod val="75000"/>
                  </a:schemeClr>
                </a:solidFill>
              </a:rPr>
              <a:t>not</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EA0977D3-14E1-42B6-8CA5-A759F1916292}"/>
              </a:ext>
            </a:extLst>
          </p:cNvPr>
          <p:cNvSpPr txBox="1"/>
          <p:nvPr/>
        </p:nvSpPr>
        <p:spPr>
          <a:xfrm>
            <a:off x="128337" y="1325564"/>
            <a:ext cx="11983452" cy="4247317"/>
          </a:xfrm>
          <a:prstGeom prst="rect">
            <a:avLst/>
          </a:prstGeom>
          <a:solidFill>
            <a:schemeClr val="tx1"/>
          </a:solidFill>
        </p:spPr>
        <p:txBody>
          <a:bodyPr wrap="square" rtlCol="0">
            <a:spAutoFit/>
          </a:bodyPr>
          <a:lstStyle/>
          <a:p>
            <a:r>
              <a:rPr lang="fr-FR" dirty="0">
                <a:solidFill>
                  <a:schemeClr val="bg1"/>
                </a:solidFill>
              </a:rPr>
              <a:t>if a&gt;=2 and a&lt;=8:</a:t>
            </a:r>
          </a:p>
          <a:p>
            <a:r>
              <a:rPr lang="fr-FR" dirty="0">
                <a:solidFill>
                  <a:schemeClr val="bg1"/>
                </a:solidFill>
              </a:rPr>
              <a:t>    print("a est dans l'intervalle.")</a:t>
            </a:r>
          </a:p>
          <a:p>
            <a:r>
              <a:rPr lang="fr-FR" dirty="0" err="1">
                <a:solidFill>
                  <a:schemeClr val="bg1"/>
                </a:solidFill>
              </a:rPr>
              <a:t>else</a:t>
            </a:r>
            <a:r>
              <a:rPr lang="fr-FR" dirty="0">
                <a:solidFill>
                  <a:schemeClr val="bg1"/>
                </a:solidFill>
              </a:rPr>
              <a:t>:</a:t>
            </a:r>
          </a:p>
          <a:p>
            <a:r>
              <a:rPr lang="fr-FR" dirty="0">
                <a:solidFill>
                  <a:schemeClr val="bg1"/>
                </a:solidFill>
              </a:rPr>
              <a:t>    print("a n'est pas dans l'intervalle.")</a:t>
            </a:r>
          </a:p>
          <a:p>
            <a:endParaRPr lang="fr-FR" dirty="0">
              <a:solidFill>
                <a:schemeClr val="bg1"/>
              </a:solidFill>
            </a:endParaRPr>
          </a:p>
          <a:p>
            <a:r>
              <a:rPr lang="fr-FR" dirty="0">
                <a:solidFill>
                  <a:schemeClr val="bg1"/>
                </a:solidFill>
              </a:rPr>
              <a:t>if a&lt;2 or a&gt;8:</a:t>
            </a:r>
          </a:p>
          <a:p>
            <a:r>
              <a:rPr lang="fr-FR" dirty="0">
                <a:solidFill>
                  <a:schemeClr val="bg1"/>
                </a:solidFill>
              </a:rPr>
              <a:t>    print("a n'est pas dans l'intervalle.")</a:t>
            </a:r>
          </a:p>
          <a:p>
            <a:r>
              <a:rPr lang="fr-FR" dirty="0" err="1">
                <a:solidFill>
                  <a:schemeClr val="bg1"/>
                </a:solidFill>
              </a:rPr>
              <a:t>else</a:t>
            </a:r>
            <a:r>
              <a:rPr lang="fr-FR" dirty="0">
                <a:solidFill>
                  <a:schemeClr val="bg1"/>
                </a:solidFill>
              </a:rPr>
              <a:t>:</a:t>
            </a:r>
          </a:p>
          <a:p>
            <a:r>
              <a:rPr lang="fr-FR" dirty="0">
                <a:solidFill>
                  <a:schemeClr val="bg1"/>
                </a:solidFill>
              </a:rPr>
              <a:t>    print("a est dans l'intervalle.")</a:t>
            </a:r>
          </a:p>
          <a:p>
            <a:endParaRPr lang="fr-FR" dirty="0">
              <a:solidFill>
                <a:schemeClr val="bg1"/>
              </a:solidFill>
            </a:endParaRPr>
          </a:p>
          <a:p>
            <a:r>
              <a:rPr lang="fr-FR" dirty="0">
                <a:solidFill>
                  <a:schemeClr val="bg1"/>
                </a:solidFill>
              </a:rPr>
              <a:t>majeur = False</a:t>
            </a:r>
          </a:p>
          <a:p>
            <a:r>
              <a:rPr lang="fr-FR" dirty="0">
                <a:solidFill>
                  <a:schemeClr val="bg1"/>
                </a:solidFill>
              </a:rPr>
              <a:t>if majeur is not True:</a:t>
            </a:r>
          </a:p>
          <a:p>
            <a:r>
              <a:rPr lang="fr-FR" dirty="0">
                <a:solidFill>
                  <a:schemeClr val="bg1"/>
                </a:solidFill>
              </a:rPr>
              <a:t>...     print("Vous n'êtes pas encore majeur.")</a:t>
            </a:r>
          </a:p>
          <a:p>
            <a:r>
              <a:rPr lang="fr-FR" dirty="0">
                <a:solidFill>
                  <a:schemeClr val="bg1"/>
                </a:solidFill>
              </a:rPr>
              <a:t>... </a:t>
            </a:r>
          </a:p>
          <a:p>
            <a:r>
              <a:rPr lang="fr-FR" dirty="0">
                <a:solidFill>
                  <a:schemeClr val="bg1"/>
                </a:solidFill>
              </a:rPr>
              <a:t>Vous n'êtes pas encore majeur.</a:t>
            </a:r>
          </a:p>
        </p:txBody>
      </p:sp>
    </p:spTree>
    <p:extLst>
      <p:ext uri="{BB962C8B-B14F-4D97-AF65-F5344CB8AC3E}">
        <p14:creationId xmlns:p14="http://schemas.microsoft.com/office/powerpoint/2010/main" val="50963848"/>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42904" y="938922"/>
            <a:ext cx="10696576" cy="5078313"/>
          </a:xfrm>
          <a:prstGeom prst="rect">
            <a:avLst/>
          </a:prstGeom>
          <a:noFill/>
        </p:spPr>
        <p:txBody>
          <a:bodyPr wrap="square" rtlCol="0">
            <a:spAutoFit/>
          </a:bodyPr>
          <a:lstStyle/>
          <a:p>
            <a:r>
              <a:rPr lang="fr-FR" sz="1200" dirty="0"/>
              <a:t>Là encore, vous pouvez améliorer cette fonction. Pourquoi ne pas faire en sorte que, si la borne inférieure est supérieure à la borne supérieure, le parcours se fasse dans l'autre sens ?</a:t>
            </a:r>
          </a:p>
          <a:p>
            <a:endParaRPr lang="fr-FR" sz="1200" dirty="0"/>
          </a:p>
          <a:p>
            <a:r>
              <a:rPr lang="fr-FR" sz="1200" dirty="0"/>
              <a:t>L'important est que vous compreniez bien l'intérêt et le mécanisme derrière. Je vous encourage, là encore, à tester, à disséquer cette fonctionnalité, à essayer de reprendre les exemples d'itérateurs et à les convertir en générateurs.</a:t>
            </a:r>
          </a:p>
          <a:p>
            <a:endParaRPr lang="fr-FR" sz="1200" dirty="0"/>
          </a:p>
          <a:p>
            <a:r>
              <a:rPr lang="fr-FR" sz="1200" dirty="0"/>
              <a:t>Si, dans une classe quelconque, la méthode spéciale __iter__ contient un appel à yield, alors ce sera ce générateur qui sera appelé quand on voudra parcourir la boucle. Même quand Python passe par des générateurs, comme vous l'avez vu, il utilise (implicitement) des itérateurs. C'est juste plus confortable pour le codeur, on n'a pas besoin de créer une classe par itérateur ni de coder une méthode __next__, ni même de lever l'exception StopIteration : Python fait tout cela pour nous. Pratique non ?</a:t>
            </a:r>
          </a:p>
          <a:p>
            <a:endParaRPr lang="fr-FR" sz="1200" b="1" dirty="0"/>
          </a:p>
          <a:p>
            <a:r>
              <a:rPr lang="fr-FR" sz="1200" b="1" dirty="0"/>
              <a:t>Les générateurs comme co-routines</a:t>
            </a:r>
          </a:p>
          <a:p>
            <a:endParaRPr lang="fr-FR" sz="1200" dirty="0"/>
          </a:p>
          <a:p>
            <a:r>
              <a:rPr lang="fr-FR" sz="1200" dirty="0"/>
              <a:t>Jusqu'ici, que ce soit avec les itérateurs ou avec les générateurs, nous créons un moyen de parcourir notre objet au début de la boucle for, en sachant que nous ne pourrons pas modifier le comportement du parcours par la suite. Mais les générateurs possèdent un certain nombre de méthodes permettant, justement, d'interagir avec eux pendant le parcours.</a:t>
            </a:r>
          </a:p>
          <a:p>
            <a:endParaRPr lang="fr-FR" sz="1200" dirty="0"/>
          </a:p>
          <a:p>
            <a:r>
              <a:rPr lang="fr-FR" sz="1200" dirty="0"/>
              <a:t>Malheureusement, à notre niveau, les idées d'applications utiles me manquent et je vais me contenter de vous présenter la syntaxe et un petit exemple. Peut-être trouverez-vous par la suite une application utile des co-routines quand vous vous lancerez dans des programmes conséquents, ou que vous aurez été plus loin dans l'apprentissage du Python.</a:t>
            </a:r>
          </a:p>
          <a:p>
            <a:endParaRPr lang="fr-FR" sz="1200" dirty="0"/>
          </a:p>
          <a:p>
            <a:r>
              <a:rPr lang="fr-FR" sz="1200" dirty="0"/>
              <a:t>Les co-routines sont un moyen d'altérer le parcours… pendant le parcours. Par exemple, dans notre générateur intervalle, on pourrait vouloir passer directement de 5 à 10.</a:t>
            </a:r>
          </a:p>
          <a:p>
            <a:endParaRPr lang="fr-FR" sz="1200" dirty="0"/>
          </a:p>
          <a:p>
            <a:r>
              <a:rPr lang="fr-FR" sz="1200" dirty="0"/>
              <a:t>Le système des co-routines en Python est contenu dans le mot-clé yield que nous avons vu plus haut et l'utilisation de certaines méthodes de notre générateur.</a:t>
            </a:r>
          </a:p>
          <a:p>
            <a:r>
              <a:rPr lang="fr-FR" sz="1200" dirty="0"/>
              <a:t>Interrompre la boucle</a:t>
            </a:r>
          </a:p>
          <a:p>
            <a:endParaRPr lang="fr-FR" sz="1200" dirty="0"/>
          </a:p>
          <a:p>
            <a:r>
              <a:rPr lang="fr-FR" sz="1200" dirty="0"/>
              <a:t>La première méthode que nous allons voir est close. Elle permet d'interrompre prématurément la boucle, comme le mot-clé break en somme.</a:t>
            </a:r>
          </a:p>
        </p:txBody>
      </p:sp>
    </p:spTree>
    <p:extLst>
      <p:ext uri="{BB962C8B-B14F-4D97-AF65-F5344CB8AC3E}">
        <p14:creationId xmlns:p14="http://schemas.microsoft.com/office/powerpoint/2010/main" val="3963923173"/>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6767"/>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comme co-routines</a:t>
            </a:r>
            <a:br>
              <a:rPr lang="fr-FR" altLang="fr-FR" sz="6000" b="1" dirty="0">
                <a:solidFill>
                  <a:schemeClr val="accent5">
                    <a:lumMod val="75000"/>
                  </a:schemeClr>
                </a:solidFill>
              </a:rPr>
            </a:br>
            <a:r>
              <a:rPr lang="fr-FR" altLang="fr-FR" sz="6000" b="1" dirty="0">
                <a:solidFill>
                  <a:schemeClr val="accent5">
                    <a:lumMod val="75000"/>
                  </a:schemeClr>
                </a:solidFill>
              </a:rPr>
              <a:t>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14329" y="1510918"/>
            <a:ext cx="10696576" cy="3600986"/>
          </a:xfrm>
          <a:prstGeom prst="rect">
            <a:avLst/>
          </a:prstGeom>
          <a:noFill/>
        </p:spPr>
        <p:txBody>
          <a:bodyPr wrap="square" rtlCol="0">
            <a:spAutoFit/>
          </a:bodyPr>
          <a:lstStyle/>
          <a:p>
            <a:r>
              <a:rPr lang="fr-FR" sz="1200" b="1" dirty="0"/>
              <a:t>Les générateurs comme co-routines</a:t>
            </a:r>
          </a:p>
          <a:p>
            <a:endParaRPr lang="fr-FR" sz="1200" dirty="0"/>
          </a:p>
          <a:p>
            <a:r>
              <a:rPr lang="fr-FR" sz="1200" dirty="0"/>
              <a:t>Jusqu'ici, que ce soit avec les itérateurs ou avec les générateurs, nous créons un moyen de parcourir notre objet au début de la boucle for, en sachant que nous ne pourrons pas modifier le comportement du parcours par la suite. Mais les générateurs possèdent un certain nombre de méthodes permettant, justement, d'interagir avec eux pendant le parcours.</a:t>
            </a:r>
          </a:p>
          <a:p>
            <a:endParaRPr lang="fr-FR" sz="1200" dirty="0"/>
          </a:p>
          <a:p>
            <a:r>
              <a:rPr lang="fr-FR" sz="1200" dirty="0"/>
              <a:t>Malheureusement, à notre niveau, les idées d'applications utiles me manquent et je vais me contenter de vous présenter la syntaxe et un petit exemple. Peut-être trouverez-vous par la suite une application utile des co-routines quand vous vous lancerez dans des programmes conséquents, ou que vous aurez été plus loin dans l'apprentissage du Python.</a:t>
            </a:r>
          </a:p>
          <a:p>
            <a:endParaRPr lang="fr-FR" sz="1200" dirty="0"/>
          </a:p>
          <a:p>
            <a:r>
              <a:rPr lang="fr-FR" sz="1200" dirty="0"/>
              <a:t>Les co-routines sont un moyen d'altérer le parcours… pendant le parcours. Par exemple, dans notre générateur intervalle, on pourrait vouloir passer directement de 5 à 10.</a:t>
            </a:r>
          </a:p>
          <a:p>
            <a:endParaRPr lang="fr-FR" sz="1200" dirty="0"/>
          </a:p>
          <a:p>
            <a:r>
              <a:rPr lang="fr-FR" sz="1200" dirty="0"/>
              <a:t>Le système des co-routines en Python est contenu dans le mot-clé yield que nous avons vu plus haut et l'utilisation de certaines méthodes de notre générateur.</a:t>
            </a:r>
          </a:p>
          <a:p>
            <a:endParaRPr lang="fr-FR" sz="1200" dirty="0"/>
          </a:p>
          <a:p>
            <a:r>
              <a:rPr lang="fr-FR" sz="1200" b="1" dirty="0"/>
              <a:t>Interrompre la boucle</a:t>
            </a:r>
          </a:p>
          <a:p>
            <a:endParaRPr lang="fr-FR" sz="1200" dirty="0"/>
          </a:p>
          <a:p>
            <a:r>
              <a:rPr lang="fr-FR" sz="1200" dirty="0"/>
              <a:t>La première méthode que nous allons voir est close. Elle permet d'interrompre prématurément la boucle, comme le mot-clé break en somme.</a:t>
            </a:r>
          </a:p>
          <a:p>
            <a:endParaRPr lang="fr-FR" sz="1200" b="1" dirty="0"/>
          </a:p>
        </p:txBody>
      </p:sp>
      <p:sp>
        <p:nvSpPr>
          <p:cNvPr id="5" name="ZoneTexte 4">
            <a:extLst>
              <a:ext uri="{FF2B5EF4-FFF2-40B4-BE49-F238E27FC236}">
                <a16:creationId xmlns:a16="http://schemas.microsoft.com/office/drawing/2014/main" id="{56D7BD72-54B6-4EF9-B971-5E60EE0C7637}"/>
              </a:ext>
            </a:extLst>
          </p:cNvPr>
          <p:cNvSpPr txBox="1"/>
          <p:nvPr/>
        </p:nvSpPr>
        <p:spPr>
          <a:xfrm>
            <a:off x="238125" y="4939006"/>
            <a:ext cx="11715748" cy="830997"/>
          </a:xfrm>
          <a:prstGeom prst="rect">
            <a:avLst/>
          </a:prstGeom>
          <a:solidFill>
            <a:schemeClr val="tx1"/>
          </a:solidFill>
        </p:spPr>
        <p:txBody>
          <a:bodyPr wrap="square" rtlCol="0">
            <a:spAutoFit/>
          </a:bodyPr>
          <a:lstStyle/>
          <a:p>
            <a:r>
              <a:rPr lang="fr-FR" sz="1200" dirty="0">
                <a:solidFill>
                  <a:schemeClr val="bg1"/>
                </a:solidFill>
              </a:rPr>
              <a:t>generateur = intervalle(5, 20)</a:t>
            </a:r>
          </a:p>
          <a:p>
            <a:r>
              <a:rPr lang="fr-FR" sz="1200" dirty="0">
                <a:solidFill>
                  <a:schemeClr val="bg1"/>
                </a:solidFill>
              </a:rPr>
              <a:t>for nombre in generateur:</a:t>
            </a:r>
          </a:p>
          <a:p>
            <a:r>
              <a:rPr lang="fr-FR" sz="1200" dirty="0">
                <a:solidFill>
                  <a:schemeClr val="bg1"/>
                </a:solidFill>
              </a:rPr>
              <a:t>    if nombre &gt; 17:</a:t>
            </a:r>
          </a:p>
          <a:p>
            <a:r>
              <a:rPr lang="fr-FR" sz="1200" dirty="0">
                <a:solidFill>
                  <a:schemeClr val="bg1"/>
                </a:solidFill>
              </a:rPr>
              <a:t>        generateur.close() # Interruption de la boucle</a:t>
            </a:r>
          </a:p>
        </p:txBody>
      </p:sp>
      <p:sp>
        <p:nvSpPr>
          <p:cNvPr id="6" name="ZoneTexte 5">
            <a:extLst>
              <a:ext uri="{FF2B5EF4-FFF2-40B4-BE49-F238E27FC236}">
                <a16:creationId xmlns:a16="http://schemas.microsoft.com/office/drawing/2014/main" id="{FC402FB1-41CA-4195-8C18-0DC69D0954B1}"/>
              </a:ext>
            </a:extLst>
          </p:cNvPr>
          <p:cNvSpPr txBox="1"/>
          <p:nvPr/>
        </p:nvSpPr>
        <p:spPr>
          <a:xfrm>
            <a:off x="209553" y="5786437"/>
            <a:ext cx="11744319" cy="461665"/>
          </a:xfrm>
          <a:prstGeom prst="rect">
            <a:avLst/>
          </a:prstGeom>
          <a:noFill/>
        </p:spPr>
        <p:txBody>
          <a:bodyPr wrap="square" rtlCol="0">
            <a:spAutoFit/>
          </a:bodyPr>
          <a:lstStyle/>
          <a:p>
            <a:r>
              <a:rPr lang="fr-FR" sz="1200" dirty="0"/>
              <a:t>Comme vous le voyez, pour appeler les méthodes du générateur, on doit le stocker dans une variable avant la boucle. Si vous aviez écrit directement for nombre in intervalle(5, 20), vous n'auriez pas pu appeler la méthode close du générateur.</a:t>
            </a:r>
          </a:p>
        </p:txBody>
      </p:sp>
    </p:spTree>
    <p:extLst>
      <p:ext uri="{BB962C8B-B14F-4D97-AF65-F5344CB8AC3E}">
        <p14:creationId xmlns:p14="http://schemas.microsoft.com/office/powerpoint/2010/main" val="181416255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6767"/>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comme co-routines</a:t>
            </a:r>
            <a:br>
              <a:rPr lang="fr-FR" altLang="fr-FR" sz="6000" b="1" dirty="0">
                <a:solidFill>
                  <a:schemeClr val="accent5">
                    <a:lumMod val="75000"/>
                  </a:schemeClr>
                </a:solidFill>
              </a:rPr>
            </a:br>
            <a:r>
              <a:rPr lang="fr-FR" altLang="fr-FR" sz="6000" b="1" dirty="0">
                <a:solidFill>
                  <a:schemeClr val="accent5">
                    <a:lumMod val="75000"/>
                  </a:schemeClr>
                </a:solidFill>
              </a:rPr>
              <a:t>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14329" y="1510918"/>
            <a:ext cx="10696576" cy="1569660"/>
          </a:xfrm>
          <a:prstGeom prst="rect">
            <a:avLst/>
          </a:prstGeom>
          <a:noFill/>
        </p:spPr>
        <p:txBody>
          <a:bodyPr wrap="square" rtlCol="0">
            <a:spAutoFit/>
          </a:bodyPr>
          <a:lstStyle/>
          <a:p>
            <a:r>
              <a:rPr lang="fr-FR" sz="1200" b="1" dirty="0"/>
              <a:t>Envoyer des données à notre générateur</a:t>
            </a:r>
          </a:p>
          <a:p>
            <a:endParaRPr lang="fr-FR" sz="1200" dirty="0"/>
          </a:p>
          <a:p>
            <a:r>
              <a:rPr lang="fr-FR" sz="1200" dirty="0"/>
              <a:t>Pour cet exemple, nous allons étendre notre générateur pour qu'il accepte de recevoir des données pendant son exécution.</a:t>
            </a:r>
          </a:p>
          <a:p>
            <a:endParaRPr lang="fr-FR" sz="1200" dirty="0"/>
          </a:p>
          <a:p>
            <a:r>
              <a:rPr lang="fr-FR" sz="1200" dirty="0"/>
              <a:t>Le point d'échange de données se fait au mot-clé yield. yield valeur « renvoie » valeur qui deviendra donc la valeur courante du parcours. La fonction se met ensuite en pause. On peut, à cet instant, envoyer une valeur à notre générateur. Cela permet d'altérer le fonctionnement de notre générateur pendant le parcours.</a:t>
            </a:r>
          </a:p>
          <a:p>
            <a:endParaRPr lang="fr-FR" sz="1200" dirty="0"/>
          </a:p>
          <a:p>
            <a:r>
              <a:rPr lang="fr-FR" sz="1200" dirty="0"/>
              <a:t>Reprenons notre exemple en intégrant cette fonctionnalité :</a:t>
            </a:r>
          </a:p>
        </p:txBody>
      </p:sp>
      <p:sp>
        <p:nvSpPr>
          <p:cNvPr id="5" name="ZoneTexte 4">
            <a:extLst>
              <a:ext uri="{FF2B5EF4-FFF2-40B4-BE49-F238E27FC236}">
                <a16:creationId xmlns:a16="http://schemas.microsoft.com/office/drawing/2014/main" id="{56D7BD72-54B6-4EF9-B971-5E60EE0C7637}"/>
              </a:ext>
            </a:extLst>
          </p:cNvPr>
          <p:cNvSpPr txBox="1"/>
          <p:nvPr/>
        </p:nvSpPr>
        <p:spPr>
          <a:xfrm>
            <a:off x="314329" y="3187012"/>
            <a:ext cx="11715748" cy="2492990"/>
          </a:xfrm>
          <a:prstGeom prst="rect">
            <a:avLst/>
          </a:prstGeom>
          <a:solidFill>
            <a:schemeClr val="tx1"/>
          </a:solidFill>
        </p:spPr>
        <p:txBody>
          <a:bodyPr wrap="square" rtlCol="0">
            <a:spAutoFit/>
          </a:bodyPr>
          <a:lstStyle/>
          <a:p>
            <a:r>
              <a:rPr lang="fr-FR" sz="1200" dirty="0">
                <a:solidFill>
                  <a:schemeClr val="bg1"/>
                </a:solidFill>
              </a:rPr>
              <a:t>def intervalle(borne_inf, borne_sup):</a:t>
            </a:r>
          </a:p>
          <a:p>
            <a:r>
              <a:rPr lang="fr-FR" sz="1200" dirty="0">
                <a:solidFill>
                  <a:schemeClr val="bg1"/>
                </a:solidFill>
              </a:rPr>
              <a:t>    """Générateur parcourant la série des entiers entre borne_inf et borne_sup.</a:t>
            </a:r>
          </a:p>
          <a:p>
            <a:r>
              <a:rPr lang="fr-FR" sz="1200" dirty="0">
                <a:solidFill>
                  <a:schemeClr val="bg1"/>
                </a:solidFill>
              </a:rPr>
              <a:t>    Notre générateur doit pouvoir "sauter" une certaine plage de nombres</a:t>
            </a:r>
          </a:p>
          <a:p>
            <a:r>
              <a:rPr lang="fr-FR" sz="1200" dirty="0">
                <a:solidFill>
                  <a:schemeClr val="bg1"/>
                </a:solidFill>
              </a:rPr>
              <a:t>    en fonction d'une valeur qu'on lui donne pendant le parcours. La</a:t>
            </a:r>
          </a:p>
          <a:p>
            <a:r>
              <a:rPr lang="fr-FR" sz="1200" dirty="0">
                <a:solidFill>
                  <a:schemeClr val="bg1"/>
                </a:solidFill>
              </a:rPr>
              <a:t>    valeur qu'on lui passe est la nouvelle valeur de borne_inf.</a:t>
            </a:r>
          </a:p>
          <a:p>
            <a:r>
              <a:rPr lang="fr-FR" sz="1200" dirty="0">
                <a:solidFill>
                  <a:schemeClr val="bg1"/>
                </a:solidFill>
              </a:rPr>
              <a:t>    </a:t>
            </a:r>
          </a:p>
          <a:p>
            <a:r>
              <a:rPr lang="fr-FR" sz="1200" dirty="0">
                <a:solidFill>
                  <a:schemeClr val="bg1"/>
                </a:solidFill>
              </a:rPr>
              <a:t>    Note: borne_inf doit être inférieure à borne_sup"""</a:t>
            </a:r>
          </a:p>
          <a:p>
            <a:r>
              <a:rPr lang="fr-FR" sz="1200" dirty="0">
                <a:solidFill>
                  <a:schemeClr val="bg1"/>
                </a:solidFill>
              </a:rPr>
              <a:t>    borne_inf += 1</a:t>
            </a:r>
          </a:p>
          <a:p>
            <a:r>
              <a:rPr lang="fr-FR" sz="1200" dirty="0">
                <a:solidFill>
                  <a:schemeClr val="bg1"/>
                </a:solidFill>
              </a:rPr>
              <a:t>    while borne_inf &lt; borne_sup:</a:t>
            </a:r>
          </a:p>
          <a:p>
            <a:r>
              <a:rPr lang="fr-FR" sz="1200" dirty="0">
                <a:solidFill>
                  <a:schemeClr val="bg1"/>
                </a:solidFill>
              </a:rPr>
              <a:t>        </a:t>
            </a:r>
            <a:r>
              <a:rPr lang="fr-FR" sz="1200" dirty="0" err="1">
                <a:solidFill>
                  <a:schemeClr val="bg1"/>
                </a:solidFill>
              </a:rPr>
              <a:t>valeur_recue</a:t>
            </a:r>
            <a:r>
              <a:rPr lang="fr-FR" sz="1200" dirty="0">
                <a:solidFill>
                  <a:schemeClr val="bg1"/>
                </a:solidFill>
              </a:rPr>
              <a:t> = (yield borne_inf)</a:t>
            </a:r>
          </a:p>
          <a:p>
            <a:r>
              <a:rPr lang="fr-FR" sz="1200" dirty="0">
                <a:solidFill>
                  <a:schemeClr val="bg1"/>
                </a:solidFill>
              </a:rPr>
              <a:t>        if </a:t>
            </a:r>
            <a:r>
              <a:rPr lang="fr-FR" sz="1200" dirty="0" err="1">
                <a:solidFill>
                  <a:schemeClr val="bg1"/>
                </a:solidFill>
              </a:rPr>
              <a:t>valeur_recue</a:t>
            </a:r>
            <a:r>
              <a:rPr lang="fr-FR" sz="1200" dirty="0">
                <a:solidFill>
                  <a:schemeClr val="bg1"/>
                </a:solidFill>
              </a:rPr>
              <a:t> is not None: # Notre générateur a reçu quelque chose</a:t>
            </a:r>
          </a:p>
          <a:p>
            <a:r>
              <a:rPr lang="fr-FR" sz="1200" dirty="0">
                <a:solidFill>
                  <a:schemeClr val="bg1"/>
                </a:solidFill>
              </a:rPr>
              <a:t>            borne_inf = </a:t>
            </a:r>
            <a:r>
              <a:rPr lang="fr-FR" sz="1200" dirty="0" err="1">
                <a:solidFill>
                  <a:schemeClr val="bg1"/>
                </a:solidFill>
              </a:rPr>
              <a:t>valeur_recue</a:t>
            </a:r>
            <a:endParaRPr lang="fr-FR" sz="1200" dirty="0">
              <a:solidFill>
                <a:schemeClr val="bg1"/>
              </a:solidFill>
            </a:endParaRPr>
          </a:p>
          <a:p>
            <a:r>
              <a:rPr lang="fr-FR" sz="1200" dirty="0">
                <a:solidFill>
                  <a:schemeClr val="bg1"/>
                </a:solidFill>
              </a:rPr>
              <a:t>        borne_inf += 1</a:t>
            </a:r>
          </a:p>
        </p:txBody>
      </p:sp>
    </p:spTree>
    <p:extLst>
      <p:ext uri="{BB962C8B-B14F-4D97-AF65-F5344CB8AC3E}">
        <p14:creationId xmlns:p14="http://schemas.microsoft.com/office/powerpoint/2010/main" val="2938997005"/>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6767"/>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comme co-routines</a:t>
            </a:r>
            <a:br>
              <a:rPr lang="fr-FR" altLang="fr-FR" sz="6000" b="1" dirty="0">
                <a:solidFill>
                  <a:schemeClr val="accent5">
                    <a:lumMod val="75000"/>
                  </a:schemeClr>
                </a:solidFill>
              </a:rPr>
            </a:br>
            <a:r>
              <a:rPr lang="fr-FR" altLang="fr-FR" sz="6000" b="1" dirty="0">
                <a:solidFill>
                  <a:schemeClr val="accent5">
                    <a:lumMod val="75000"/>
                  </a:schemeClr>
                </a:solidFill>
              </a:rPr>
              <a:t>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14329" y="1510918"/>
            <a:ext cx="10696576" cy="2123658"/>
          </a:xfrm>
          <a:prstGeom prst="rect">
            <a:avLst/>
          </a:prstGeom>
          <a:noFill/>
        </p:spPr>
        <p:txBody>
          <a:bodyPr wrap="square" rtlCol="0">
            <a:spAutoFit/>
          </a:bodyPr>
          <a:lstStyle/>
          <a:p>
            <a:r>
              <a:rPr lang="fr-FR" sz="1200" dirty="0"/>
              <a:t>Nous configurons notre générateur pour qu'il accepte une valeur éventuelle au cours du parcours. S'il reçoit une valeur, il va l'attribuer au point du parcours.</a:t>
            </a:r>
          </a:p>
          <a:p>
            <a:endParaRPr lang="fr-FR" sz="1200" dirty="0"/>
          </a:p>
          <a:p>
            <a:r>
              <a:rPr lang="fr-FR" sz="1200" dirty="0"/>
              <a:t>Autrement dit, au cours de la boucle, vous pouvez demander au générateur de sauter tout de suite à 20 si le nombre est 15.</a:t>
            </a:r>
          </a:p>
          <a:p>
            <a:endParaRPr lang="fr-FR" sz="1200" dirty="0"/>
          </a:p>
          <a:p>
            <a:r>
              <a:rPr lang="fr-FR" sz="1200" dirty="0"/>
              <a:t>Tout se passe à partir de la ligne du </a:t>
            </a:r>
            <a:r>
              <a:rPr lang="fr-FR" sz="1200" b="1" dirty="0"/>
              <a:t>yield</a:t>
            </a:r>
            <a:r>
              <a:rPr lang="fr-FR" sz="1200" dirty="0"/>
              <a:t>. Au lieu de simplement renvoyer une valeur à notre boucle, on capture une éventuelle valeur dans </a:t>
            </a:r>
            <a:r>
              <a:rPr lang="fr-FR" sz="1200" dirty="0" err="1"/>
              <a:t>valeur_recue</a:t>
            </a:r>
            <a:r>
              <a:rPr lang="fr-FR" sz="1200" dirty="0"/>
              <a:t>. La syntaxe est simple : variable = (</a:t>
            </a:r>
            <a:r>
              <a:rPr lang="fr-FR" sz="1200" b="1" dirty="0"/>
              <a:t>yield</a:t>
            </a:r>
            <a:r>
              <a:rPr lang="fr-FR" sz="1200" dirty="0"/>
              <a:t> </a:t>
            </a:r>
            <a:r>
              <a:rPr lang="fr-FR" sz="1200" dirty="0" err="1"/>
              <a:t>valeur_a_renvoyer</a:t>
            </a:r>
            <a:r>
              <a:rPr lang="fr-FR" sz="1200" dirty="0"/>
              <a:t>). N'oubliez pas les parenthèses autour de </a:t>
            </a:r>
            <a:r>
              <a:rPr lang="fr-FR" sz="1200" b="1" dirty="0"/>
              <a:t>yield</a:t>
            </a:r>
            <a:r>
              <a:rPr lang="fr-FR" sz="1200" dirty="0"/>
              <a:t> valeur.</a:t>
            </a:r>
          </a:p>
          <a:p>
            <a:endParaRPr lang="fr-FR" sz="1200" dirty="0"/>
          </a:p>
          <a:p>
            <a:r>
              <a:rPr lang="fr-FR" sz="1200" dirty="0"/>
              <a:t>Si aucune valeur n'a été passée à notre générateur, notre </a:t>
            </a:r>
            <a:r>
              <a:rPr lang="fr-FR" sz="1200" dirty="0" err="1"/>
              <a:t>valeur_recue</a:t>
            </a:r>
            <a:r>
              <a:rPr lang="fr-FR" sz="1200" dirty="0"/>
              <a:t> vaudra None. On vérifie donc si elle ne vaut pas None et, dans ce cas, on affecte la nouvelle valeur à borne_inf.</a:t>
            </a:r>
          </a:p>
          <a:p>
            <a:endParaRPr lang="fr-FR" sz="1200" dirty="0"/>
          </a:p>
          <a:p>
            <a:r>
              <a:rPr lang="fr-FR" sz="1200" dirty="0"/>
              <a:t>Voici le code permettant d'interagir avec notre générateur. On utilise la méthode </a:t>
            </a:r>
            <a:r>
              <a:rPr lang="fr-FR" sz="1200" dirty="0" err="1"/>
              <a:t>send</a:t>
            </a:r>
            <a:r>
              <a:rPr lang="fr-FR" sz="1200" dirty="0"/>
              <a:t> pour envoyer une valeur à notre générateur :</a:t>
            </a:r>
          </a:p>
        </p:txBody>
      </p:sp>
      <p:sp>
        <p:nvSpPr>
          <p:cNvPr id="5" name="ZoneTexte 4">
            <a:extLst>
              <a:ext uri="{FF2B5EF4-FFF2-40B4-BE49-F238E27FC236}">
                <a16:creationId xmlns:a16="http://schemas.microsoft.com/office/drawing/2014/main" id="{56D7BD72-54B6-4EF9-B971-5E60EE0C7637}"/>
              </a:ext>
            </a:extLst>
          </p:cNvPr>
          <p:cNvSpPr txBox="1"/>
          <p:nvPr/>
        </p:nvSpPr>
        <p:spPr>
          <a:xfrm>
            <a:off x="314329" y="3999792"/>
            <a:ext cx="11715748" cy="1015663"/>
          </a:xfrm>
          <a:prstGeom prst="rect">
            <a:avLst/>
          </a:prstGeom>
          <a:solidFill>
            <a:schemeClr val="tx1"/>
          </a:solidFill>
        </p:spPr>
        <p:txBody>
          <a:bodyPr wrap="square" rtlCol="0">
            <a:spAutoFit/>
          </a:bodyPr>
          <a:lstStyle/>
          <a:p>
            <a:r>
              <a:rPr lang="fr-FR" sz="1200" dirty="0">
                <a:solidFill>
                  <a:schemeClr val="bg1"/>
                </a:solidFill>
              </a:rPr>
              <a:t>generateur = intervalle(10, 25)</a:t>
            </a:r>
          </a:p>
          <a:p>
            <a:r>
              <a:rPr lang="fr-FR" sz="1200" dirty="0">
                <a:solidFill>
                  <a:schemeClr val="bg1"/>
                </a:solidFill>
              </a:rPr>
              <a:t>for nombre in generateur:</a:t>
            </a:r>
          </a:p>
          <a:p>
            <a:r>
              <a:rPr lang="fr-FR" sz="1200" dirty="0">
                <a:solidFill>
                  <a:schemeClr val="bg1"/>
                </a:solidFill>
              </a:rPr>
              <a:t>    if nombre == 15: # On saute à 20</a:t>
            </a:r>
          </a:p>
          <a:p>
            <a:r>
              <a:rPr lang="fr-FR" sz="1200" dirty="0">
                <a:solidFill>
                  <a:schemeClr val="bg1"/>
                </a:solidFill>
              </a:rPr>
              <a:t>        </a:t>
            </a:r>
            <a:r>
              <a:rPr lang="fr-FR" sz="1200" dirty="0" err="1">
                <a:solidFill>
                  <a:schemeClr val="bg1"/>
                </a:solidFill>
              </a:rPr>
              <a:t>generateur.send</a:t>
            </a:r>
            <a:r>
              <a:rPr lang="fr-FR" sz="1200" dirty="0">
                <a:solidFill>
                  <a:schemeClr val="bg1"/>
                </a:solidFill>
              </a:rPr>
              <a:t>(20)</a:t>
            </a:r>
          </a:p>
          <a:p>
            <a:r>
              <a:rPr lang="fr-FR" sz="1200" dirty="0">
                <a:solidFill>
                  <a:schemeClr val="bg1"/>
                </a:solidFill>
              </a:rPr>
              <a:t>    print(nombre, end=" ")</a:t>
            </a:r>
          </a:p>
        </p:txBody>
      </p:sp>
      <p:sp>
        <p:nvSpPr>
          <p:cNvPr id="6" name="ZoneTexte 5">
            <a:extLst>
              <a:ext uri="{FF2B5EF4-FFF2-40B4-BE49-F238E27FC236}">
                <a16:creationId xmlns:a16="http://schemas.microsoft.com/office/drawing/2014/main" id="{5965023E-2CA8-4629-809E-D48A2F9C1CCE}"/>
              </a:ext>
            </a:extLst>
          </p:cNvPr>
          <p:cNvSpPr txBox="1"/>
          <p:nvPr/>
        </p:nvSpPr>
        <p:spPr>
          <a:xfrm>
            <a:off x="342906" y="5149838"/>
            <a:ext cx="11820522" cy="461665"/>
          </a:xfrm>
          <a:prstGeom prst="rect">
            <a:avLst/>
          </a:prstGeom>
          <a:noFill/>
        </p:spPr>
        <p:txBody>
          <a:bodyPr wrap="square" rtlCol="0">
            <a:spAutoFit/>
          </a:bodyPr>
          <a:lstStyle/>
          <a:p>
            <a:r>
              <a:rPr lang="fr-FR" sz="1200" dirty="0"/>
              <a:t>Il existe d'autres méthodes permettant d'interagir avec notre générateur. Vous pouvez les retrouver, ainsi que des explications supplémentaires, sur la documentation officielle traitant du mot-clé yield.</a:t>
            </a:r>
          </a:p>
        </p:txBody>
      </p:sp>
    </p:spTree>
    <p:extLst>
      <p:ext uri="{BB962C8B-B14F-4D97-AF65-F5344CB8AC3E}">
        <p14:creationId xmlns:p14="http://schemas.microsoft.com/office/powerpoint/2010/main" val="1430169733"/>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23854" y="1501393"/>
            <a:ext cx="10696576" cy="2123658"/>
          </a:xfrm>
          <a:prstGeom prst="rect">
            <a:avLst/>
          </a:prstGeom>
          <a:noFill/>
        </p:spPr>
        <p:txBody>
          <a:bodyPr wrap="square" rtlCol="0">
            <a:spAutoFit/>
          </a:bodyPr>
          <a:lstStyle/>
          <a:p>
            <a:pPr marL="171450" indent="-171450">
              <a:buFont typeface="Arial" panose="020B0604020202020204" pitchFamily="34" charset="0"/>
              <a:buChar char="•"/>
            </a:pPr>
            <a:r>
              <a:rPr lang="fr-FR" sz="1200" dirty="0"/>
              <a:t>Quand on utilise la boucle for </a:t>
            </a:r>
            <a:r>
              <a:rPr lang="fr-FR" sz="1200" b="1" dirty="0"/>
              <a:t>element</a:t>
            </a:r>
            <a:r>
              <a:rPr lang="fr-FR" sz="1200" dirty="0"/>
              <a:t> in </a:t>
            </a:r>
            <a:r>
              <a:rPr lang="fr-FR" sz="1200" b="1" dirty="0" err="1"/>
              <a:t>sequence</a:t>
            </a:r>
            <a:r>
              <a:rPr lang="fr-FR" sz="1200" dirty="0"/>
              <a:t>:, un itérateur de cette séquence permet de la parcourir.</a:t>
            </a:r>
          </a:p>
          <a:p>
            <a:endParaRPr lang="fr-FR" sz="1200" dirty="0"/>
          </a:p>
          <a:p>
            <a:r>
              <a:rPr lang="fr-FR" sz="1200" dirty="0"/>
              <a:t>    On peut récupérer l'itérateur d'une séquence grâce à la fonction iter.</a:t>
            </a:r>
          </a:p>
          <a:p>
            <a:endParaRPr lang="fr-FR" sz="1200" dirty="0"/>
          </a:p>
          <a:p>
            <a:pPr marL="171450" indent="-171450">
              <a:buFont typeface="Arial" panose="020B0604020202020204" pitchFamily="34" charset="0"/>
              <a:buChar char="•"/>
            </a:pPr>
            <a:r>
              <a:rPr lang="fr-FR" sz="1200" dirty="0"/>
              <a:t>Une séquence renvoie l'itérateur permettant de la parcourir grâce à la méthode spéciale __iter__.</a:t>
            </a:r>
          </a:p>
          <a:p>
            <a:endParaRPr lang="fr-FR" sz="1200" dirty="0"/>
          </a:p>
          <a:p>
            <a:pPr marL="171450" indent="-171450">
              <a:buFont typeface="Arial" panose="020B0604020202020204" pitchFamily="34" charset="0"/>
              <a:buChar char="•"/>
            </a:pPr>
            <a:r>
              <a:rPr lang="fr-FR" sz="1200" dirty="0"/>
              <a:t>Un itérateur possède une méthode spéciale, __next__, qui renvoie le prochain élément à parcourir ou lève l'exception StopIteration qui arrête la boucle.</a:t>
            </a:r>
          </a:p>
          <a:p>
            <a:endParaRPr lang="fr-FR" sz="1200" dirty="0"/>
          </a:p>
          <a:p>
            <a:pPr marL="171450" indent="-171450">
              <a:buFont typeface="Arial" panose="020B0604020202020204" pitchFamily="34" charset="0"/>
              <a:buChar char="•"/>
            </a:pPr>
            <a:r>
              <a:rPr lang="fr-FR" sz="1200" dirty="0"/>
              <a:t>Les générateurs permettent de créer plus simplement des itérateurs.</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Ce sont des fonctions utilisant le mot-clé yield suivi de la valeur à transmettre à la boucle.</a:t>
            </a:r>
          </a:p>
        </p:txBody>
      </p:sp>
    </p:spTree>
    <p:extLst>
      <p:ext uri="{BB962C8B-B14F-4D97-AF65-F5344CB8AC3E}">
        <p14:creationId xmlns:p14="http://schemas.microsoft.com/office/powerpoint/2010/main" val="786949979"/>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790825"/>
            <a:ext cx="12192000" cy="971550"/>
          </a:xfrm>
        </p:spPr>
        <p:txBody>
          <a:bodyPr>
            <a:noAutofit/>
          </a:bodyPr>
          <a:lstStyle/>
          <a:p>
            <a:pPr lvl="0" algn="ctr" fontAlgn="base">
              <a:spcAft>
                <a:spcPct val="0"/>
              </a:spcAft>
            </a:pPr>
            <a:r>
              <a:rPr lang="fr-FR" altLang="fr-FR" sz="9600" b="1" dirty="0">
                <a:solidFill>
                  <a:schemeClr val="accent5">
                    <a:lumMod val="75000"/>
                  </a:schemeClr>
                </a:solidFill>
              </a:rPr>
              <a:t>TP : Réalisez un dictionnaire ordonné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256803337"/>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TP : Réalisez un dictionnaire ordonné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5940088"/>
          </a:xfrm>
          <a:prstGeom prst="rect">
            <a:avLst/>
          </a:prstGeom>
          <a:noFill/>
        </p:spPr>
        <p:txBody>
          <a:bodyPr wrap="square" rtlCol="0">
            <a:spAutoFit/>
          </a:bodyPr>
          <a:lstStyle/>
          <a:p>
            <a:r>
              <a:rPr lang="fr-FR" sz="1000" b="1" dirty="0"/>
              <a:t>TP : Réalisez un dictionnaire ordonné</a:t>
            </a:r>
          </a:p>
          <a:p>
            <a:endParaRPr lang="fr-FR" sz="1000" dirty="0"/>
          </a:p>
          <a:p>
            <a:r>
              <a:rPr lang="fr-FR" sz="1000" dirty="0"/>
              <a:t>Voici enfin le moment de la pratique. Vous avez appris pas mal de choses dans cette partie, beaucoup de concepts, souvent théoriques. Il est temps de les mettre en application, dans un contexte un peu différent des TP précédents : on ne va pas créer un jeu mais plutôt un objet conteneur tenant à la fois du dictionnaire et de la liste.</a:t>
            </a:r>
          </a:p>
          <a:p>
            <a:endParaRPr lang="fr-FR" sz="1000" b="1" dirty="0"/>
          </a:p>
          <a:p>
            <a:r>
              <a:rPr lang="fr-FR" sz="1000" b="1" dirty="0"/>
              <a:t>Notre mission</a:t>
            </a:r>
          </a:p>
          <a:p>
            <a:endParaRPr lang="fr-FR" sz="1000" dirty="0"/>
          </a:p>
          <a:p>
            <a:r>
              <a:rPr lang="fr-FR" sz="1000" dirty="0"/>
              <a:t>Notre énoncé va être un peu différent de ceux dont vous avez l'habitude. Nous n'allons pas créer ici un jeu mais simplement une classe, destinée à produire des objets conteneurs, des dictionnaires ordonnés.</a:t>
            </a:r>
          </a:p>
          <a:p>
            <a:endParaRPr lang="fr-FR" sz="1000" dirty="0"/>
          </a:p>
          <a:p>
            <a:r>
              <a:rPr lang="fr-FR" sz="1000" dirty="0"/>
              <a:t>Peut-être ne vous en souvenez-vous pas mais je vous ai dit dans le chapitre consacré aux dictionnaires que c'était un type non-ordonné. Ainsi, l'ordre dans lequel vous entrez les données n'a pas d'importance. On ne peut ni les trier, ni les inverser, tout cela n'aurait aucun sens pour ce type particulier.</a:t>
            </a:r>
          </a:p>
          <a:p>
            <a:endParaRPr lang="fr-FR" sz="1000" dirty="0"/>
          </a:p>
          <a:p>
            <a:r>
              <a:rPr lang="fr-FR" sz="1000" dirty="0"/>
              <a:t>Mais nous allons profiter de l'occasion pour créer une forme de dictionnaire ordonné. L'idée, assez simplement, est de stocker nos données dans deux listes :</a:t>
            </a:r>
          </a:p>
          <a:p>
            <a:pPr marL="171450" indent="-72000">
              <a:buFont typeface="Arial" panose="020B0604020202020204" pitchFamily="34" charset="0"/>
              <a:buChar char="•"/>
            </a:pPr>
            <a:r>
              <a:rPr lang="fr-FR" sz="1000" dirty="0"/>
              <a:t>    la première contenant nos clés ;</a:t>
            </a:r>
          </a:p>
          <a:p>
            <a:pPr marL="171450" indent="-72000">
              <a:buFont typeface="Arial" panose="020B0604020202020204" pitchFamily="34" charset="0"/>
              <a:buChar char="•"/>
            </a:pPr>
            <a:r>
              <a:rPr lang="fr-FR" sz="1000" dirty="0"/>
              <a:t>    la seconde contenant les valeurs correspondantes.</a:t>
            </a:r>
          </a:p>
          <a:p>
            <a:endParaRPr lang="fr-FR" sz="1000" dirty="0"/>
          </a:p>
          <a:p>
            <a:r>
              <a:rPr lang="fr-FR" sz="1000" dirty="0"/>
              <a:t>L'ordre d'ajout sera ainsi important, on pourra trier et inverser ce type de dictionnaire.</a:t>
            </a:r>
          </a:p>
          <a:p>
            <a:endParaRPr lang="fr-FR" sz="1000" b="1" dirty="0"/>
          </a:p>
          <a:p>
            <a:r>
              <a:rPr lang="fr-FR" sz="1000" b="1" dirty="0"/>
              <a:t>Spécifications</a:t>
            </a:r>
          </a:p>
          <a:p>
            <a:endParaRPr lang="fr-FR" sz="1000" dirty="0"/>
          </a:p>
          <a:p>
            <a:r>
              <a:rPr lang="fr-FR" sz="1000" dirty="0"/>
              <a:t>Voici la liste des mécanismes que notre classe devra mettre en œuvre. Un peu plus bas, vous trouverez un exemple de manipulation de l'objet qui reprend ces spécifications :</a:t>
            </a:r>
          </a:p>
          <a:p>
            <a:endParaRPr lang="fr-FR" sz="1000" dirty="0"/>
          </a:p>
          <a:p>
            <a:pPr marL="228600" indent="-228600">
              <a:buFont typeface="+mj-lt"/>
              <a:buAutoNum type="arabicPeriod"/>
            </a:pPr>
            <a:r>
              <a:rPr lang="fr-FR" sz="1000" dirty="0"/>
              <a:t>    On doit pouvoir créer le dictionnaire de plusieurs façons :</a:t>
            </a:r>
          </a:p>
          <a:p>
            <a:pPr marL="628650" lvl="1" indent="-72000">
              <a:buFont typeface="Arial" panose="020B0604020202020204" pitchFamily="34" charset="0"/>
              <a:buChar char="•"/>
            </a:pPr>
            <a:r>
              <a:rPr lang="fr-FR" sz="1000" dirty="0"/>
              <a:t>        Vide : on appelle le constructeur sans lui passer aucun paramètre et le dictionnaire créé est donc vide.</a:t>
            </a:r>
          </a:p>
          <a:p>
            <a:pPr marL="628650" lvl="1" indent="-72000">
              <a:buFont typeface="Arial" panose="020B0604020202020204" pitchFamily="34" charset="0"/>
              <a:buChar char="•"/>
            </a:pPr>
            <a:r>
              <a:rPr lang="fr-FR" sz="1000" dirty="0"/>
              <a:t>        Copié depuis un dictionnaire : on passe en paramètre du constructeur un dictionnaire que l'on copie par la suite dans notre objet. On peut ainsi écrire constructeur(dictionnaire)et les clés et valeurs contenues dans le dictionnaire sont copiées dans l'objet construit.</a:t>
            </a:r>
          </a:p>
          <a:p>
            <a:pPr marL="628650" lvl="1" indent="-72000">
              <a:buFont typeface="Arial" panose="020B0604020202020204" pitchFamily="34" charset="0"/>
              <a:buChar char="•"/>
            </a:pPr>
            <a:r>
              <a:rPr lang="fr-FR" sz="1000" dirty="0"/>
              <a:t>        Pré-rempli grâce à des clés et valeurs passées en paramètre : comme les dictionnaires usuels, on doit ici avoir la possibilité de pré-remplir notre objet avec des couples clés-valeurs passés en paramètre (constructeur(cle1 = valeur1, cle2 = valeur2, …)).</a:t>
            </a:r>
          </a:p>
          <a:p>
            <a:endParaRPr lang="fr-FR" sz="1000" dirty="0"/>
          </a:p>
          <a:p>
            <a:pPr marL="228600" indent="-228600">
              <a:buFont typeface="+mj-lt"/>
              <a:buAutoNum type="arabicPeriod" startAt="2"/>
            </a:pPr>
            <a:r>
              <a:rPr lang="fr-FR" sz="1000" dirty="0"/>
              <a:t>    Les clés et valeurs doivent être couplées. Autrement dit, si on cherche à supprimer une clé, la valeur correspondante doit également être supprimée. Les clés et valeurs se trouvant dans des listes de même taille, il suffira de prendre l'indice dans une liste pour savoir quel objet lui correspond dans l'autre. Par exemple, la clé d'indice0est couplée avec la valeur d'indice0.</a:t>
            </a:r>
          </a:p>
          <a:p>
            <a:endParaRPr lang="fr-FR" sz="1000" dirty="0"/>
          </a:p>
          <a:p>
            <a:pPr marL="228600" indent="-228600">
              <a:buFont typeface="+mj-lt"/>
              <a:buAutoNum type="arabicPeriod" startAt="3"/>
            </a:pPr>
            <a:r>
              <a:rPr lang="fr-FR" sz="1000" dirty="0"/>
              <a:t>    On doit pouvoir interagir avec notre objet conteneur grâce aux crochets, pour récupérer une valeur (objet[cle]), pour la modifier (objet[cle] = valeur) ou pour la supprimer (del objet[cle]).</a:t>
            </a:r>
          </a:p>
          <a:p>
            <a:pPr marL="228600" indent="-228600">
              <a:buFont typeface="+mj-lt"/>
              <a:buAutoNum type="arabicPeriod" startAt="3"/>
            </a:pPr>
            <a:endParaRPr lang="fr-FR" sz="1000" dirty="0"/>
          </a:p>
          <a:p>
            <a:pPr marL="228600" indent="-228600">
              <a:buFont typeface="+mj-lt"/>
              <a:buAutoNum type="arabicPeriod" startAt="3"/>
            </a:pPr>
            <a:r>
              <a:rPr lang="fr-FR" sz="1000" dirty="0"/>
              <a:t>    Quand on cherche à modifier une valeur, si la clé existe on écrase l'ancienne valeur, si elle n'existe pas on ajoute le couple clé-valeur à la fin du dictionnaire.</a:t>
            </a:r>
          </a:p>
          <a:p>
            <a:endParaRPr lang="fr-FR" sz="1000" dirty="0"/>
          </a:p>
          <a:p>
            <a:r>
              <a:rPr lang="fr-FR" sz="1000" dirty="0"/>
              <a:t>    </a:t>
            </a:r>
          </a:p>
        </p:txBody>
      </p:sp>
    </p:spTree>
    <p:extLst>
      <p:ext uri="{BB962C8B-B14F-4D97-AF65-F5344CB8AC3E}">
        <p14:creationId xmlns:p14="http://schemas.microsoft.com/office/powerpoint/2010/main" val="1059264067"/>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TP : Réalisez un dictionnaire ordonné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95276" y="1417684"/>
            <a:ext cx="10448924" cy="4154984"/>
          </a:xfrm>
          <a:prstGeom prst="rect">
            <a:avLst/>
          </a:prstGeom>
          <a:noFill/>
        </p:spPr>
        <p:txBody>
          <a:bodyPr wrap="square" rtlCol="0">
            <a:spAutoFit/>
          </a:bodyPr>
          <a:lstStyle/>
          <a:p>
            <a:pPr marL="72000" indent="-180000">
              <a:buFont typeface="+mj-lt"/>
              <a:buAutoNum type="arabicPeriod" startAt="4"/>
            </a:pPr>
            <a:r>
              <a:rPr lang="fr-FR" sz="1100" dirty="0"/>
              <a:t>Quand on cherche à modifier une valeur, si la clé existe on écrase l'ancienne valeur, si elle n'existe pas on ajoute le couple clé-valeur à la fin du dictionnaire.</a:t>
            </a:r>
          </a:p>
          <a:p>
            <a:pPr marL="72000" indent="-180000">
              <a:buFont typeface="+mj-lt"/>
              <a:buAutoNum type="arabicPeriod" startAt="4"/>
            </a:pPr>
            <a:endParaRPr lang="fr-FR" sz="1100" dirty="0"/>
          </a:p>
          <a:p>
            <a:pPr marL="72000" indent="-180000">
              <a:buFont typeface="+mj-lt"/>
              <a:buAutoNum type="arabicPeriod" startAt="5"/>
            </a:pPr>
            <a:r>
              <a:rPr lang="fr-FR" sz="1100" dirty="0"/>
              <a:t>On doit pouvoir savoir grâce au mot-</a:t>
            </a:r>
            <a:r>
              <a:rPr lang="fr-FR" sz="1100" dirty="0" err="1"/>
              <a:t>cléinsi</a:t>
            </a:r>
            <a:r>
              <a:rPr lang="fr-FR" sz="1100" dirty="0"/>
              <a:t> une clé se trouve dans notre dictionnaire (cle in dictionnaire).</a:t>
            </a:r>
          </a:p>
          <a:p>
            <a:pPr marL="72000" indent="-180000">
              <a:buFont typeface="+mj-lt"/>
              <a:buAutoNum type="arabicPeriod" startAt="5"/>
            </a:pPr>
            <a:endParaRPr lang="fr-FR" sz="1100" dirty="0"/>
          </a:p>
          <a:p>
            <a:pPr marL="72000" indent="-108000">
              <a:buFont typeface="+mj-lt"/>
              <a:buAutoNum type="arabicPeriod" startAt="5"/>
            </a:pPr>
            <a:r>
              <a:rPr lang="fr-FR" sz="1100" dirty="0"/>
              <a:t>   On doit pouvoir demander la taille du dictionnaire grâce à la fonction len.</a:t>
            </a:r>
          </a:p>
          <a:p>
            <a:pPr marL="72000" indent="-108000">
              <a:buFont typeface="+mj-lt"/>
              <a:buAutoNum type="arabicPeriod" startAt="5"/>
            </a:pPr>
            <a:endParaRPr lang="fr-FR" sz="1100" dirty="0"/>
          </a:p>
          <a:p>
            <a:pPr marL="72000" indent="-108000">
              <a:buFont typeface="+mj-lt"/>
              <a:buAutoNum type="arabicPeriod" startAt="5"/>
            </a:pPr>
            <a:r>
              <a:rPr lang="fr-FR" sz="1100" dirty="0"/>
              <a:t>   On doit pouvoir afficher notre dictionnaire directement dans l'interpréteur ou grâce à la </a:t>
            </a:r>
            <a:r>
              <a:rPr lang="fr-FR" sz="1100" dirty="0" err="1"/>
              <a:t>fonctionprint</a:t>
            </a:r>
            <a:r>
              <a:rPr lang="fr-FR" sz="1100" dirty="0"/>
              <a:t>. L'affichage doit être similaire à celui des dictionnaires usuels ({cle1: valeur1, cle2: valeur2, …}).</a:t>
            </a:r>
          </a:p>
          <a:p>
            <a:pPr marL="72000" indent="-108000">
              <a:buFont typeface="+mj-lt"/>
              <a:buAutoNum type="arabicPeriod" startAt="5"/>
            </a:pPr>
            <a:endParaRPr lang="fr-FR" sz="1100" dirty="0"/>
          </a:p>
          <a:p>
            <a:pPr marL="72000" indent="-108000">
              <a:buFont typeface="+mj-lt"/>
              <a:buAutoNum type="arabicPeriod" startAt="5"/>
            </a:pPr>
            <a:r>
              <a:rPr lang="fr-FR" sz="1100" dirty="0"/>
              <a:t>   L'objet doit définir les </a:t>
            </a:r>
            <a:r>
              <a:rPr lang="fr-FR" sz="1100" dirty="0" err="1"/>
              <a:t>méthodessortpour</a:t>
            </a:r>
            <a:r>
              <a:rPr lang="fr-FR" sz="1100" dirty="0"/>
              <a:t> le trier </a:t>
            </a:r>
            <a:r>
              <a:rPr lang="fr-FR" sz="1100" dirty="0" err="1"/>
              <a:t>etreversepour</a:t>
            </a:r>
            <a:r>
              <a:rPr lang="fr-FR" sz="1100" dirty="0"/>
              <a:t> l'inverser. Le tri de l'objet doit se faire en fonction des clés.</a:t>
            </a:r>
          </a:p>
          <a:p>
            <a:pPr marL="72000" indent="-108000">
              <a:buFont typeface="+mj-lt"/>
              <a:buAutoNum type="arabicPeriod" startAt="5"/>
            </a:pPr>
            <a:endParaRPr lang="fr-FR" sz="1100" dirty="0"/>
          </a:p>
          <a:p>
            <a:pPr marL="72000" indent="-108000">
              <a:buFont typeface="+mj-lt"/>
              <a:buAutoNum type="arabicPeriod" startAt="5"/>
            </a:pPr>
            <a:r>
              <a:rPr lang="fr-FR" sz="1100" dirty="0"/>
              <a:t>   L'objet doit pouvoir être parcouru. Quand on </a:t>
            </a:r>
            <a:r>
              <a:rPr lang="fr-FR" sz="1100" dirty="0" err="1"/>
              <a:t>écritfor</a:t>
            </a:r>
            <a:r>
              <a:rPr lang="fr-FR" sz="1100" dirty="0"/>
              <a:t> cle in dictionnaire, on doit parcourir la liste des clés contenues dans le dictionnaire.</a:t>
            </a:r>
          </a:p>
          <a:p>
            <a:pPr marL="72000" indent="-108000">
              <a:buFont typeface="+mj-lt"/>
              <a:buAutoNum type="arabicPeriod" startAt="5"/>
            </a:pPr>
            <a:endParaRPr lang="fr-FR" sz="1100" dirty="0"/>
          </a:p>
          <a:p>
            <a:pPr marL="72000" indent="-108000">
              <a:buFont typeface="+mj-lt"/>
              <a:buAutoNum type="arabicPeriod" startAt="5"/>
            </a:pPr>
            <a:r>
              <a:rPr lang="fr-FR" sz="1100" dirty="0"/>
              <a:t>   À l'instar des dictionnaires, trois </a:t>
            </a:r>
            <a:r>
              <a:rPr lang="fr-FR" sz="1100" dirty="0" err="1"/>
              <a:t>méthodeskeys</a:t>
            </a:r>
            <a:r>
              <a:rPr lang="fr-FR" sz="1100" dirty="0"/>
              <a:t>()(renvoyant la liste des clés),values()(renvoyant la liste des valeurs) </a:t>
            </a:r>
            <a:r>
              <a:rPr lang="fr-FR" sz="1100" dirty="0" err="1"/>
              <a:t>etitems</a:t>
            </a:r>
            <a:r>
              <a:rPr lang="fr-FR" sz="1100" dirty="0"/>
              <a:t>()(renvoyant les couples (clé, valeur)) doivent être mises en œuvre. Le type de retour de ces méthodes est laissé à votre initiative : il peut s'agir d'itérateurs ou de générateurs (tant qu'on peut les parcourir).</a:t>
            </a:r>
          </a:p>
          <a:p>
            <a:pPr marL="72000" indent="-108000">
              <a:buFont typeface="+mj-lt"/>
              <a:buAutoNum type="arabicPeriod" startAt="5"/>
            </a:pPr>
            <a:endParaRPr lang="fr-FR" sz="1100" dirty="0"/>
          </a:p>
          <a:p>
            <a:pPr marL="72000" indent="-108000">
              <a:buFont typeface="+mj-lt"/>
              <a:buAutoNum type="arabicPeriod" startAt="5"/>
            </a:pPr>
            <a:r>
              <a:rPr lang="fr-FR" sz="1100" dirty="0"/>
              <a:t>   On doit pouvoir ajouter deux dictionnaires ordonnés (dico1 + dico2) ; les clés et valeurs du second dictionnaire sont ajoutées au premier.</a:t>
            </a:r>
          </a:p>
          <a:p>
            <a:pPr marL="72000" indent="-108000">
              <a:buFont typeface="+mj-lt"/>
              <a:buAutoNum type="arabicPeriod" startAt="5"/>
            </a:pPr>
            <a:endParaRPr lang="fr-FR" sz="1100" dirty="0"/>
          </a:p>
          <a:p>
            <a:r>
              <a:rPr lang="fr-FR" sz="1100" dirty="0"/>
              <a:t>Cela vous en fait, du boulot !</a:t>
            </a:r>
          </a:p>
          <a:p>
            <a:r>
              <a:rPr lang="fr-FR" sz="1100" dirty="0"/>
              <a:t>Et vous pourrez encore trouver le moyen d'améliorer votre classe par la suite, si vous le désirez.</a:t>
            </a:r>
          </a:p>
          <a:p>
            <a:endParaRPr lang="fr-FR" sz="1100" b="1" dirty="0"/>
          </a:p>
          <a:p>
            <a:r>
              <a:rPr lang="fr-FR" sz="1100" b="1" dirty="0"/>
              <a:t>Exemple de manipulation</a:t>
            </a:r>
          </a:p>
          <a:p>
            <a:endParaRPr lang="fr-FR" sz="1100" dirty="0"/>
          </a:p>
          <a:p>
            <a:r>
              <a:rPr lang="fr-FR" sz="1100" dirty="0"/>
              <a:t>Ci-dessous se trouve un exemple de manipulation de notre dictionnaire ordonné. Quand vous aurez codé le vôtre, vous pourrez voir s'il réagit de la même façon que le mien.</a:t>
            </a:r>
          </a:p>
        </p:txBody>
      </p:sp>
    </p:spTree>
    <p:extLst>
      <p:ext uri="{BB962C8B-B14F-4D97-AF65-F5344CB8AC3E}">
        <p14:creationId xmlns:p14="http://schemas.microsoft.com/office/powerpoint/2010/main" val="3071100030"/>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1625D2B0-ED67-426C-B583-33974D30AEA4}"/>
              </a:ext>
            </a:extLst>
          </p:cNvPr>
          <p:cNvSpPr txBox="1"/>
          <p:nvPr/>
        </p:nvSpPr>
        <p:spPr>
          <a:xfrm>
            <a:off x="942975" y="866775"/>
            <a:ext cx="8715375" cy="4743450"/>
          </a:xfrm>
          <a:prstGeom prst="rect">
            <a:avLst/>
          </a:prstGeom>
          <a:solidFill>
            <a:schemeClr val="tx1"/>
          </a:solidFill>
        </p:spPr>
        <p:txBody>
          <a:bodyPr wrap="square" numCol="2" rtlCol="0">
            <a:spAutoFit/>
          </a:bodyPr>
          <a:lstStyle/>
          <a:p>
            <a:r>
              <a:rPr lang="fr-FR" sz="1000" dirty="0">
                <a:solidFill>
                  <a:schemeClr val="bg1"/>
                </a:solidFill>
              </a:rPr>
              <a:t>&gt;&gt;&gt; fruits = DictionnaireOrdonne()</a:t>
            </a:r>
          </a:p>
          <a:p>
            <a:r>
              <a:rPr lang="fr-FR" sz="1000" dirty="0">
                <a:solidFill>
                  <a:schemeClr val="bg1"/>
                </a:solidFill>
              </a:rPr>
              <a:t>&gt;&gt;&gt; fruits</a:t>
            </a:r>
          </a:p>
          <a:p>
            <a:r>
              <a:rPr lang="fr-FR" sz="1000" dirty="0">
                <a:solidFill>
                  <a:schemeClr val="bg1"/>
                </a:solidFill>
              </a:rPr>
              <a:t>{}</a:t>
            </a:r>
          </a:p>
          <a:p>
            <a:r>
              <a:rPr lang="fr-FR" sz="1000" dirty="0">
                <a:solidFill>
                  <a:schemeClr val="bg1"/>
                </a:solidFill>
              </a:rPr>
              <a:t>&gt;&gt;&gt; fruits["pomme"] = 52</a:t>
            </a:r>
          </a:p>
          <a:p>
            <a:r>
              <a:rPr lang="fr-FR" sz="1000" dirty="0">
                <a:solidFill>
                  <a:schemeClr val="bg1"/>
                </a:solidFill>
              </a:rPr>
              <a:t>&gt;&gt;&gt; fruits["poire"] = 34</a:t>
            </a:r>
          </a:p>
          <a:p>
            <a:r>
              <a:rPr lang="fr-FR" sz="1000" dirty="0">
                <a:solidFill>
                  <a:schemeClr val="bg1"/>
                </a:solidFill>
              </a:rPr>
              <a:t>&gt;&gt;&gt; fruits["prune"] = 128</a:t>
            </a:r>
          </a:p>
          <a:p>
            <a:r>
              <a:rPr lang="fr-FR" sz="1000" dirty="0">
                <a:solidFill>
                  <a:schemeClr val="bg1"/>
                </a:solidFill>
              </a:rPr>
              <a:t>&gt;&gt;&gt; fruits["melon"] = 15</a:t>
            </a:r>
          </a:p>
          <a:p>
            <a:r>
              <a:rPr lang="fr-FR" sz="1000" dirty="0">
                <a:solidFill>
                  <a:schemeClr val="bg1"/>
                </a:solidFill>
              </a:rPr>
              <a:t>&gt;&gt;&gt; fruits</a:t>
            </a:r>
          </a:p>
          <a:p>
            <a:r>
              <a:rPr lang="fr-FR" sz="1000" dirty="0">
                <a:solidFill>
                  <a:schemeClr val="bg1"/>
                </a:solidFill>
              </a:rPr>
              <a:t>{'pomme': 52, 'poire': 34, 'prune': 128, 'melon': 15}</a:t>
            </a:r>
          </a:p>
          <a:p>
            <a:r>
              <a:rPr lang="fr-FR" sz="1000" dirty="0">
                <a:solidFill>
                  <a:schemeClr val="bg1"/>
                </a:solidFill>
              </a:rPr>
              <a:t>&gt;&gt;&gt; fruits.sort()</a:t>
            </a:r>
          </a:p>
          <a:p>
            <a:r>
              <a:rPr lang="fr-FR" sz="1000" dirty="0">
                <a:solidFill>
                  <a:schemeClr val="bg1"/>
                </a:solidFill>
              </a:rPr>
              <a:t>&gt;&gt;&gt; print(fruits)</a:t>
            </a:r>
          </a:p>
          <a:p>
            <a:r>
              <a:rPr lang="fr-FR" sz="1000" dirty="0">
                <a:solidFill>
                  <a:schemeClr val="bg1"/>
                </a:solidFill>
              </a:rPr>
              <a:t>{'melon': 15, 'poire': 34, 'pomme': 52, 'prune': 128}</a:t>
            </a:r>
          </a:p>
          <a:p>
            <a:r>
              <a:rPr lang="fr-FR" sz="1000" dirty="0">
                <a:solidFill>
                  <a:schemeClr val="bg1"/>
                </a:solidFill>
              </a:rPr>
              <a:t>&gt;&gt;&gt; legumes = DictionnaireOrdonne(carotte = 26, haricot = 48)</a:t>
            </a:r>
          </a:p>
          <a:p>
            <a:r>
              <a:rPr lang="fr-FR" sz="1000" dirty="0">
                <a:solidFill>
                  <a:schemeClr val="bg1"/>
                </a:solidFill>
              </a:rPr>
              <a:t>&gt;&gt;&gt; print(legumes)</a:t>
            </a:r>
          </a:p>
          <a:p>
            <a:r>
              <a:rPr lang="fr-FR" sz="1000" dirty="0">
                <a:solidFill>
                  <a:schemeClr val="bg1"/>
                </a:solidFill>
              </a:rPr>
              <a:t>{'carotte': 26, 'haricot': 48}</a:t>
            </a:r>
          </a:p>
          <a:p>
            <a:r>
              <a:rPr lang="fr-FR" sz="1000" dirty="0">
                <a:solidFill>
                  <a:schemeClr val="bg1"/>
                </a:solidFill>
              </a:rPr>
              <a:t>&gt;&gt;&gt; len(legumes)</a:t>
            </a:r>
          </a:p>
          <a:p>
            <a:r>
              <a:rPr lang="fr-FR" sz="1000" dirty="0">
                <a:solidFill>
                  <a:schemeClr val="bg1"/>
                </a:solidFill>
              </a:rPr>
              <a:t>2</a:t>
            </a:r>
          </a:p>
          <a:p>
            <a:r>
              <a:rPr lang="fr-FR" sz="1000" dirty="0">
                <a:solidFill>
                  <a:schemeClr val="bg1"/>
                </a:solidFill>
              </a:rPr>
              <a:t>&gt;&gt;&gt; legumes.reverse()</a:t>
            </a:r>
          </a:p>
          <a:p>
            <a:r>
              <a:rPr lang="fr-FR" sz="1000" dirty="0">
                <a:solidFill>
                  <a:schemeClr val="bg1"/>
                </a:solidFill>
              </a:rPr>
              <a:t>&gt;&gt;&gt; fruits = fruits + legumes</a:t>
            </a:r>
          </a:p>
          <a:p>
            <a:r>
              <a:rPr lang="fr-FR" sz="1000" dirty="0">
                <a:solidFill>
                  <a:schemeClr val="bg1"/>
                </a:solidFill>
              </a:rPr>
              <a:t>&gt;&gt;&gt; fruits</a:t>
            </a:r>
          </a:p>
          <a:p>
            <a:r>
              <a:rPr lang="fr-FR" sz="1000" dirty="0">
                <a:solidFill>
                  <a:schemeClr val="bg1"/>
                </a:solidFill>
              </a:rPr>
              <a:t>{'melon': 15, 'poire': 34, 'pomme': 52, 'prune': 128, 'haricot': 48, 'carotte':</a:t>
            </a:r>
          </a:p>
          <a:p>
            <a:r>
              <a:rPr lang="fr-FR" sz="1000" dirty="0">
                <a:solidFill>
                  <a:schemeClr val="bg1"/>
                </a:solidFill>
              </a:rPr>
              <a:t>26}</a:t>
            </a:r>
          </a:p>
          <a:p>
            <a:r>
              <a:rPr lang="fr-FR" sz="1000" dirty="0">
                <a:solidFill>
                  <a:schemeClr val="bg1"/>
                </a:solidFill>
              </a:rPr>
              <a:t>&gt;&gt;&gt; del fruits['haricot']</a:t>
            </a:r>
          </a:p>
          <a:p>
            <a:r>
              <a:rPr lang="fr-FR" sz="1000" dirty="0">
                <a:solidFill>
                  <a:schemeClr val="bg1"/>
                </a:solidFill>
              </a:rPr>
              <a:t>&gt;&gt;&gt; 'haricot' in fruits</a:t>
            </a:r>
          </a:p>
          <a:p>
            <a:r>
              <a:rPr lang="fr-FR" sz="1000" dirty="0">
                <a:solidFill>
                  <a:schemeClr val="bg1"/>
                </a:solidFill>
              </a:rPr>
              <a:t>False</a:t>
            </a:r>
          </a:p>
          <a:p>
            <a:r>
              <a:rPr lang="fr-FR" sz="1000" dirty="0">
                <a:solidFill>
                  <a:schemeClr val="bg1"/>
                </a:solidFill>
              </a:rPr>
              <a:t>&gt;&gt;&gt; legumes['haricot']</a:t>
            </a:r>
          </a:p>
          <a:p>
            <a:r>
              <a:rPr lang="fr-FR" sz="1000" dirty="0">
                <a:solidFill>
                  <a:schemeClr val="bg1"/>
                </a:solidFill>
              </a:rPr>
              <a:t>48</a:t>
            </a:r>
          </a:p>
          <a:p>
            <a:r>
              <a:rPr lang="fr-FR" sz="1000" dirty="0">
                <a:solidFill>
                  <a:schemeClr val="bg1"/>
                </a:solidFill>
              </a:rPr>
              <a:t>&gt;&gt;&gt; for cle in legumes:</a:t>
            </a:r>
          </a:p>
          <a:p>
            <a:r>
              <a:rPr lang="fr-FR" sz="1000" dirty="0">
                <a:solidFill>
                  <a:schemeClr val="bg1"/>
                </a:solidFill>
              </a:rPr>
              <a:t>...     print(cle)</a:t>
            </a:r>
          </a:p>
          <a:p>
            <a:r>
              <a:rPr lang="fr-FR" sz="1000" dirty="0">
                <a:solidFill>
                  <a:schemeClr val="bg1"/>
                </a:solidFill>
              </a:rPr>
              <a:t>...</a:t>
            </a:r>
          </a:p>
          <a:p>
            <a:r>
              <a:rPr lang="fr-FR" sz="1000" dirty="0">
                <a:solidFill>
                  <a:schemeClr val="bg1"/>
                </a:solidFill>
              </a:rPr>
              <a:t>  haricot</a:t>
            </a:r>
          </a:p>
          <a:p>
            <a:r>
              <a:rPr lang="fr-FR" sz="1000" dirty="0">
                <a:solidFill>
                  <a:schemeClr val="bg1"/>
                </a:solidFill>
              </a:rPr>
              <a:t>  carotte</a:t>
            </a:r>
          </a:p>
          <a:p>
            <a:r>
              <a:rPr lang="fr-FR" sz="1000" dirty="0">
                <a:solidFill>
                  <a:schemeClr val="bg1"/>
                </a:solidFill>
              </a:rPr>
              <a:t>  &gt;&gt;&gt; legumes.keys()</a:t>
            </a:r>
          </a:p>
          <a:p>
            <a:r>
              <a:rPr lang="fr-FR" sz="1000" dirty="0">
                <a:solidFill>
                  <a:schemeClr val="bg1"/>
                </a:solidFill>
              </a:rPr>
              <a:t>  ['haricot', 'carotte’]</a:t>
            </a:r>
          </a:p>
          <a:p>
            <a:r>
              <a:rPr lang="fr-FR" sz="1000" dirty="0">
                <a:solidFill>
                  <a:schemeClr val="bg1"/>
                </a:solidFill>
              </a:rPr>
              <a:t>  &gt;&gt;&gt; legumes.values()</a:t>
            </a:r>
          </a:p>
          <a:p>
            <a:r>
              <a:rPr lang="fr-FR" sz="1000" dirty="0">
                <a:solidFill>
                  <a:schemeClr val="bg1"/>
                </a:solidFill>
              </a:rPr>
              <a:t>  [48, 26]</a:t>
            </a:r>
          </a:p>
          <a:p>
            <a:r>
              <a:rPr lang="fr-FR" sz="1000" dirty="0">
                <a:solidFill>
                  <a:schemeClr val="bg1"/>
                </a:solidFill>
              </a:rPr>
              <a:t>  &gt;&gt;&gt; for nom, qtt in legumes.items():</a:t>
            </a:r>
          </a:p>
          <a:p>
            <a:r>
              <a:rPr lang="fr-FR" sz="1000" dirty="0">
                <a:solidFill>
                  <a:schemeClr val="bg1"/>
                </a:solidFill>
              </a:rPr>
              <a:t>  ...     print("{0} ({1})".format(nom, qtt))</a:t>
            </a:r>
          </a:p>
          <a:p>
            <a:r>
              <a:rPr lang="fr-FR" sz="1000" dirty="0">
                <a:solidFill>
                  <a:schemeClr val="bg1"/>
                </a:solidFill>
              </a:rPr>
              <a:t>  ...</a:t>
            </a:r>
          </a:p>
          <a:p>
            <a:r>
              <a:rPr lang="fr-FR" sz="1000" dirty="0">
                <a:solidFill>
                  <a:schemeClr val="bg1"/>
                </a:solidFill>
              </a:rPr>
              <a:t>  haricot (48)</a:t>
            </a:r>
          </a:p>
          <a:p>
            <a:r>
              <a:rPr lang="fr-FR" sz="1000" dirty="0">
                <a:solidFill>
                  <a:schemeClr val="bg1"/>
                </a:solidFill>
              </a:rPr>
              <a:t>  carotte (26)</a:t>
            </a:r>
          </a:p>
        </p:txBody>
      </p:sp>
      <p:cxnSp>
        <p:nvCxnSpPr>
          <p:cNvPr id="9" name="Connecteur droit 8">
            <a:extLst>
              <a:ext uri="{FF2B5EF4-FFF2-40B4-BE49-F238E27FC236}">
                <a16:creationId xmlns:a16="http://schemas.microsoft.com/office/drawing/2014/main" id="{01570F7E-29BA-4FD2-BC52-925CF1DC38A9}"/>
              </a:ext>
            </a:extLst>
          </p:cNvPr>
          <p:cNvCxnSpPr>
            <a:cxnSpLocks/>
          </p:cNvCxnSpPr>
          <p:nvPr/>
        </p:nvCxnSpPr>
        <p:spPr>
          <a:xfrm>
            <a:off x="4972050" y="866775"/>
            <a:ext cx="0" cy="4743450"/>
          </a:xfrm>
          <a:prstGeom prst="line">
            <a:avLst/>
          </a:prstGeom>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B26A1FE8-AE32-4926-BBE1-FD3F3BAD844A}"/>
              </a:ext>
            </a:extLst>
          </p:cNvPr>
          <p:cNvSpPr txBox="1"/>
          <p:nvPr/>
        </p:nvSpPr>
        <p:spPr>
          <a:xfrm>
            <a:off x="71443" y="5688448"/>
            <a:ext cx="11991970" cy="1169551"/>
          </a:xfrm>
          <a:prstGeom prst="rect">
            <a:avLst/>
          </a:prstGeom>
          <a:noFill/>
        </p:spPr>
        <p:txBody>
          <a:bodyPr wrap="square" rtlCol="0">
            <a:spAutoFit/>
          </a:bodyPr>
          <a:lstStyle/>
          <a:p>
            <a:r>
              <a:rPr lang="fr-FR" sz="1000" dirty="0"/>
              <a:t>Tous au départ !</a:t>
            </a:r>
          </a:p>
          <a:p>
            <a:endParaRPr lang="fr-FR" sz="1000" dirty="0"/>
          </a:p>
          <a:p>
            <a:r>
              <a:rPr lang="fr-FR" sz="1000" dirty="0"/>
              <a:t>Je vous ai donné le nécessaire, c'est maintenant à vous de jouer. Concernant l'implémentation, les fonctionnalités, il reste des zones obscures, c'est volontaire. Tout ce qui n'est pas clairement dit est à votre initiative. Tant que cela fonctionne et que l'exemple de manipulation ci-dessus affiche la même chose chez vous, c'est parfait. Si vous voulez mettre en œuvre d'autres fonctionnalités, méthodes ou attributs, ne vous gênez pas… mais n'oubliez pas d'y aller progressivement.</a:t>
            </a:r>
          </a:p>
          <a:p>
            <a:endParaRPr lang="fr-FR" sz="1000" dirty="0"/>
          </a:p>
          <a:p>
            <a:r>
              <a:rPr lang="fr-FR" sz="1000" dirty="0"/>
              <a:t>C'est parti !</a:t>
            </a:r>
          </a:p>
        </p:txBody>
      </p:sp>
    </p:spTree>
    <p:extLst>
      <p:ext uri="{BB962C8B-B14F-4D97-AF65-F5344CB8AC3E}">
        <p14:creationId xmlns:p14="http://schemas.microsoft.com/office/powerpoint/2010/main" val="1363563281"/>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5" y="-208776"/>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E813E4DA-B03F-4D27-83EE-77EA749A2126}"/>
              </a:ext>
            </a:extLst>
          </p:cNvPr>
          <p:cNvSpPr txBox="1"/>
          <p:nvPr/>
        </p:nvSpPr>
        <p:spPr>
          <a:xfrm>
            <a:off x="209554" y="582186"/>
            <a:ext cx="11991970" cy="553998"/>
          </a:xfrm>
          <a:prstGeom prst="rect">
            <a:avLst/>
          </a:prstGeom>
          <a:noFill/>
        </p:spPr>
        <p:txBody>
          <a:bodyPr wrap="square" rtlCol="0">
            <a:spAutoFit/>
          </a:bodyPr>
          <a:lstStyle/>
          <a:p>
            <a:r>
              <a:rPr lang="fr-FR" sz="1000" dirty="0"/>
              <a:t>Voici la correction que je vous propose. Je suis sûr que vous êtes, de votre côté, arrivés à quelque chose, même si tout ne fonctionne pas encore parfaitement. Certaines fonctionnalités, comme le tri, l'affichage, etc. sont encore un peu complexes à appréhender. Cependant, faites attention à ne pas sauter trop rapidement à la correction et essayez au moins d'obtenir par vous-mêmes un dictionnaire ordonné avec des fonctionnalités opérationnelles d'ajout, de consultation et de suppression d'éléments.</a:t>
            </a:r>
          </a:p>
        </p:txBody>
      </p:sp>
      <p:sp>
        <p:nvSpPr>
          <p:cNvPr id="6" name="ZoneTexte 5">
            <a:extLst>
              <a:ext uri="{FF2B5EF4-FFF2-40B4-BE49-F238E27FC236}">
                <a16:creationId xmlns:a16="http://schemas.microsoft.com/office/drawing/2014/main" id="{4D1459D4-2ECB-42BC-93A1-ECE43312345B}"/>
              </a:ext>
            </a:extLst>
          </p:cNvPr>
          <p:cNvSpPr txBox="1"/>
          <p:nvPr/>
        </p:nvSpPr>
        <p:spPr>
          <a:xfrm>
            <a:off x="76202" y="1066830"/>
            <a:ext cx="12106273" cy="5786199"/>
          </a:xfrm>
          <a:prstGeom prst="rect">
            <a:avLst/>
          </a:prstGeom>
          <a:solidFill>
            <a:schemeClr val="tx1"/>
          </a:solidFill>
        </p:spPr>
        <p:txBody>
          <a:bodyPr wrap="square" numCol="3" rtlCol="0">
            <a:spAutoFit/>
          </a:bodyPr>
          <a:lstStyle/>
          <a:p>
            <a:r>
              <a:rPr lang="fr-FR" sz="1000" dirty="0">
                <a:solidFill>
                  <a:schemeClr val="bg1"/>
                </a:solidFill>
              </a:rPr>
              <a:t>class DictionnaireOrdonne:</a:t>
            </a:r>
          </a:p>
          <a:p>
            <a:r>
              <a:rPr lang="fr-FR" sz="1000" dirty="0">
                <a:solidFill>
                  <a:schemeClr val="bg1"/>
                </a:solidFill>
              </a:rPr>
              <a:t>    """Notre dictionnaire ordonné. L'ordre des données est maintenu</a:t>
            </a:r>
          </a:p>
          <a:p>
            <a:r>
              <a:rPr lang="fr-FR" sz="1000" dirty="0">
                <a:solidFill>
                  <a:schemeClr val="bg1"/>
                </a:solidFill>
              </a:rPr>
              <a:t>    et il peut donc, contrairement aux dictionnaires usuels, être trié</a:t>
            </a:r>
          </a:p>
          <a:p>
            <a:r>
              <a:rPr lang="fr-FR" sz="1000" dirty="0">
                <a:solidFill>
                  <a:schemeClr val="bg1"/>
                </a:solidFill>
              </a:rPr>
              <a:t>    ou voir l'ordre de ses données inversées"""</a:t>
            </a:r>
          </a:p>
          <a:p>
            <a:r>
              <a:rPr lang="fr-FR" sz="1000" dirty="0">
                <a:solidFill>
                  <a:schemeClr val="bg1"/>
                </a:solidFill>
              </a:rPr>
              <a:t>    </a:t>
            </a:r>
          </a:p>
          <a:p>
            <a:r>
              <a:rPr lang="fr-FR" sz="1000" dirty="0">
                <a:solidFill>
                  <a:schemeClr val="bg1"/>
                </a:solidFill>
              </a:rPr>
              <a:t>    def __init__(self, base={}, **</a:t>
            </a:r>
            <a:r>
              <a:rPr lang="fr-FR" sz="1000" dirty="0" err="1">
                <a:solidFill>
                  <a:schemeClr val="bg1"/>
                </a:solidFill>
              </a:rPr>
              <a:t>donnees</a:t>
            </a:r>
            <a:r>
              <a:rPr lang="fr-FR" sz="1000" dirty="0">
                <a:solidFill>
                  <a:schemeClr val="bg1"/>
                </a:solidFill>
              </a:rPr>
              <a:t>):</a:t>
            </a:r>
          </a:p>
          <a:p>
            <a:r>
              <a:rPr lang="fr-FR" sz="1000" dirty="0">
                <a:solidFill>
                  <a:schemeClr val="bg1"/>
                </a:solidFill>
              </a:rPr>
              <a:t>        """Constructeur de notre objet. Il peut ne prendre aucun paramètre</a:t>
            </a:r>
          </a:p>
          <a:p>
            <a:r>
              <a:rPr lang="fr-FR" sz="1000" dirty="0">
                <a:solidFill>
                  <a:schemeClr val="bg1"/>
                </a:solidFill>
              </a:rPr>
              <a:t>        (dans ce cas, le dictionnaire sera vide) ou construire un</a:t>
            </a:r>
          </a:p>
          <a:p>
            <a:r>
              <a:rPr lang="fr-FR" sz="1000" dirty="0">
                <a:solidFill>
                  <a:schemeClr val="bg1"/>
                </a:solidFill>
              </a:rPr>
              <a:t>        dictionnaire remplis grâce :</a:t>
            </a:r>
          </a:p>
          <a:p>
            <a:r>
              <a:rPr lang="fr-FR" sz="1000" dirty="0">
                <a:solidFill>
                  <a:schemeClr val="bg1"/>
                </a:solidFill>
              </a:rPr>
              <a:t>        -   au dictionnaire 'base' passé en premier paramètre ;</a:t>
            </a:r>
          </a:p>
          <a:p>
            <a:r>
              <a:rPr lang="fr-FR" sz="1000" dirty="0">
                <a:solidFill>
                  <a:schemeClr val="bg1"/>
                </a:solidFill>
              </a:rPr>
              <a:t>        -   aux valeurs que l'on retrouve dans '</a:t>
            </a:r>
            <a:r>
              <a:rPr lang="fr-FR" sz="1000" dirty="0" err="1">
                <a:solidFill>
                  <a:schemeClr val="bg1"/>
                </a:solidFill>
              </a:rPr>
              <a:t>donnees</a:t>
            </a:r>
            <a:r>
              <a:rPr lang="fr-FR" sz="1000" dirty="0">
                <a:solidFill>
                  <a:schemeClr val="bg1"/>
                </a:solidFill>
              </a:rPr>
              <a:t>'."""</a:t>
            </a:r>
          </a:p>
          <a:p>
            <a:r>
              <a:rPr lang="fr-FR" sz="1000" dirty="0">
                <a:solidFill>
                  <a:schemeClr val="bg1"/>
                </a:solidFill>
              </a:rPr>
              <a:t>        </a:t>
            </a:r>
          </a:p>
          <a:p>
            <a:r>
              <a:rPr lang="fr-FR" sz="1000" dirty="0">
                <a:solidFill>
                  <a:schemeClr val="bg1"/>
                </a:solidFill>
              </a:rPr>
              <a:t>        self._</a:t>
            </a:r>
            <a:r>
              <a:rPr lang="fr-FR" sz="1000" dirty="0" err="1">
                <a:solidFill>
                  <a:schemeClr val="bg1"/>
                </a:solidFill>
              </a:rPr>
              <a:t>cles</a:t>
            </a:r>
            <a:r>
              <a:rPr lang="fr-FR" sz="1000" dirty="0">
                <a:solidFill>
                  <a:schemeClr val="bg1"/>
                </a:solidFill>
              </a:rPr>
              <a:t> = [] # Liste contenant nos clés</a:t>
            </a:r>
          </a:p>
          <a:p>
            <a:r>
              <a:rPr lang="fr-FR" sz="1000" dirty="0">
                <a:solidFill>
                  <a:schemeClr val="bg1"/>
                </a:solidFill>
              </a:rPr>
              <a:t>        </a:t>
            </a:r>
            <a:r>
              <a:rPr lang="fr-FR" sz="1000" dirty="0" err="1">
                <a:solidFill>
                  <a:schemeClr val="bg1"/>
                </a:solidFill>
              </a:rPr>
              <a:t>self._valeurs</a:t>
            </a:r>
            <a:r>
              <a:rPr lang="fr-FR" sz="1000" dirty="0">
                <a:solidFill>
                  <a:schemeClr val="bg1"/>
                </a:solidFill>
              </a:rPr>
              <a:t> = [] # Liste contenant les valeurs correspondant à nos clés</a:t>
            </a:r>
          </a:p>
          <a:p>
            <a:r>
              <a:rPr lang="fr-FR" sz="1000" dirty="0">
                <a:solidFill>
                  <a:schemeClr val="bg1"/>
                </a:solidFill>
              </a:rPr>
              <a:t>        </a:t>
            </a:r>
          </a:p>
          <a:p>
            <a:r>
              <a:rPr lang="fr-FR" sz="1000" dirty="0">
                <a:solidFill>
                  <a:schemeClr val="bg1"/>
                </a:solidFill>
              </a:rPr>
              <a:t>        # On vérifie que 'base' est un dictionnaire exploitable</a:t>
            </a:r>
          </a:p>
          <a:p>
            <a:r>
              <a:rPr lang="fr-FR" sz="1000" dirty="0">
                <a:solidFill>
                  <a:schemeClr val="bg1"/>
                </a:solidFill>
              </a:rPr>
              <a:t>        if type(base) not in (dict, DictionnaireOrdonne):</a:t>
            </a:r>
          </a:p>
          <a:p>
            <a:r>
              <a:rPr lang="fr-FR" sz="1000" dirty="0">
                <a:solidFill>
                  <a:schemeClr val="bg1"/>
                </a:solidFill>
              </a:rPr>
              <a:t>            raise TypeError( \</a:t>
            </a:r>
          </a:p>
          <a:p>
            <a:r>
              <a:rPr lang="fr-FR" sz="1000" dirty="0">
                <a:solidFill>
                  <a:schemeClr val="bg1"/>
                </a:solidFill>
              </a:rPr>
              <a:t>                "le type attendu est un dictionnaire (usuel ou ordonne)")</a:t>
            </a:r>
          </a:p>
          <a:p>
            <a:r>
              <a:rPr lang="fr-FR" sz="1000" dirty="0">
                <a:solidFill>
                  <a:schemeClr val="bg1"/>
                </a:solidFill>
              </a:rPr>
              <a:t>        </a:t>
            </a:r>
          </a:p>
          <a:p>
            <a:r>
              <a:rPr lang="fr-FR" sz="1000" dirty="0">
                <a:solidFill>
                  <a:schemeClr val="bg1"/>
                </a:solidFill>
              </a:rPr>
              <a:t>        # On récupère les données de 'base'</a:t>
            </a:r>
          </a:p>
          <a:p>
            <a:r>
              <a:rPr lang="fr-FR" sz="1000" dirty="0">
                <a:solidFill>
                  <a:schemeClr val="bg1"/>
                </a:solidFill>
              </a:rPr>
              <a:t>        for cle in base:</a:t>
            </a:r>
          </a:p>
          <a:p>
            <a:r>
              <a:rPr lang="fr-FR" sz="1000" dirty="0">
                <a:solidFill>
                  <a:schemeClr val="bg1"/>
                </a:solidFill>
              </a:rPr>
              <a:t>            self[cle] = base[cle]</a:t>
            </a:r>
          </a:p>
          <a:p>
            <a:r>
              <a:rPr lang="fr-FR" sz="1000" dirty="0">
                <a:solidFill>
                  <a:schemeClr val="bg1"/>
                </a:solidFill>
              </a:rPr>
              <a:t>        </a:t>
            </a:r>
          </a:p>
          <a:p>
            <a:r>
              <a:rPr lang="fr-FR" sz="1000" dirty="0">
                <a:solidFill>
                  <a:schemeClr val="bg1"/>
                </a:solidFill>
              </a:rPr>
              <a:t>        # On récupère les données de '</a:t>
            </a:r>
            <a:r>
              <a:rPr lang="fr-FR" sz="1000" dirty="0" err="1">
                <a:solidFill>
                  <a:schemeClr val="bg1"/>
                </a:solidFill>
              </a:rPr>
              <a:t>donnees</a:t>
            </a:r>
            <a:r>
              <a:rPr lang="fr-FR" sz="1000" dirty="0">
                <a:solidFill>
                  <a:schemeClr val="bg1"/>
                </a:solidFill>
              </a:rPr>
              <a:t>'</a:t>
            </a:r>
          </a:p>
          <a:p>
            <a:r>
              <a:rPr lang="fr-FR" sz="1000" dirty="0">
                <a:solidFill>
                  <a:schemeClr val="bg1"/>
                </a:solidFill>
              </a:rPr>
              <a:t>        for cle in </a:t>
            </a:r>
            <a:r>
              <a:rPr lang="fr-FR" sz="1000" dirty="0" err="1">
                <a:solidFill>
                  <a:schemeClr val="bg1"/>
                </a:solidFill>
              </a:rPr>
              <a:t>donnees</a:t>
            </a:r>
            <a:r>
              <a:rPr lang="fr-FR" sz="1000" dirty="0">
                <a:solidFill>
                  <a:schemeClr val="bg1"/>
                </a:solidFill>
              </a:rPr>
              <a:t>:</a:t>
            </a:r>
          </a:p>
          <a:p>
            <a:r>
              <a:rPr lang="fr-FR" sz="1000" dirty="0">
                <a:solidFill>
                  <a:schemeClr val="bg1"/>
                </a:solidFill>
              </a:rPr>
              <a:t>            self[cle] = </a:t>
            </a:r>
            <a:r>
              <a:rPr lang="fr-FR" sz="1000" dirty="0" err="1">
                <a:solidFill>
                  <a:schemeClr val="bg1"/>
                </a:solidFill>
              </a:rPr>
              <a:t>donnees</a:t>
            </a:r>
            <a:r>
              <a:rPr lang="fr-FR" sz="1000" dirty="0">
                <a:solidFill>
                  <a:schemeClr val="bg1"/>
                </a:solidFill>
              </a:rPr>
              <a:t>[cle]</a:t>
            </a:r>
          </a:p>
          <a:p>
            <a:r>
              <a:rPr lang="fr-FR" sz="1000" dirty="0">
                <a:solidFill>
                  <a:schemeClr val="bg1"/>
                </a:solidFill>
              </a:rPr>
              <a:t>    </a:t>
            </a:r>
          </a:p>
          <a:p>
            <a:r>
              <a:rPr lang="fr-FR" sz="1000" dirty="0">
                <a:solidFill>
                  <a:schemeClr val="bg1"/>
                </a:solidFill>
              </a:rPr>
              <a:t>    def __repr__(self):</a:t>
            </a:r>
          </a:p>
          <a:p>
            <a:r>
              <a:rPr lang="fr-FR" sz="1000" dirty="0">
                <a:solidFill>
                  <a:schemeClr val="bg1"/>
                </a:solidFill>
              </a:rPr>
              <a:t>        """Représentation de notre objet. C'est cette chaîne qui sera affichée</a:t>
            </a:r>
          </a:p>
          <a:p>
            <a:r>
              <a:rPr lang="fr-FR" sz="1000" dirty="0">
                <a:solidFill>
                  <a:schemeClr val="bg1"/>
                </a:solidFill>
              </a:rPr>
              <a:t>        quand on saisit directement le dictionnaire dans l'interpréteur, ou en</a:t>
            </a:r>
          </a:p>
          <a:p>
            <a:r>
              <a:rPr lang="fr-FR" sz="1000" dirty="0">
                <a:solidFill>
                  <a:schemeClr val="bg1"/>
                </a:solidFill>
              </a:rPr>
              <a:t>        utilisant la fonction '</a:t>
            </a:r>
            <a:r>
              <a:rPr lang="fr-FR" sz="1000" dirty="0" err="1">
                <a:solidFill>
                  <a:schemeClr val="bg1"/>
                </a:solidFill>
              </a:rPr>
              <a:t>repr</a:t>
            </a:r>
            <a:r>
              <a:rPr lang="fr-FR" sz="1000" dirty="0">
                <a:solidFill>
                  <a:schemeClr val="bg1"/>
                </a:solidFill>
              </a:rPr>
              <a:t>’ » » »</a:t>
            </a:r>
          </a:p>
          <a:p>
            <a:r>
              <a:rPr lang="fr-FR" sz="1000" dirty="0">
                <a:solidFill>
                  <a:schemeClr val="bg1"/>
                </a:solidFill>
              </a:rPr>
              <a:t>chaine = "{"</a:t>
            </a:r>
          </a:p>
          <a:p>
            <a:r>
              <a:rPr lang="fr-FR" sz="1000" dirty="0">
                <a:solidFill>
                  <a:schemeClr val="bg1"/>
                </a:solidFill>
              </a:rPr>
              <a:t>        </a:t>
            </a:r>
            <a:r>
              <a:rPr lang="fr-FR" sz="1000" dirty="0" err="1">
                <a:solidFill>
                  <a:schemeClr val="bg1"/>
                </a:solidFill>
              </a:rPr>
              <a:t>premier_passage</a:t>
            </a:r>
            <a:r>
              <a:rPr lang="fr-FR" sz="1000" dirty="0">
                <a:solidFill>
                  <a:schemeClr val="bg1"/>
                </a:solidFill>
              </a:rPr>
              <a:t> = True</a:t>
            </a:r>
          </a:p>
          <a:p>
            <a:endParaRPr lang="fr-FR" sz="1000" dirty="0">
              <a:solidFill>
                <a:schemeClr val="bg1"/>
              </a:solidFill>
            </a:endParaRPr>
          </a:p>
          <a:p>
            <a:r>
              <a:rPr lang="fr-FR" sz="1000" dirty="0">
                <a:solidFill>
                  <a:schemeClr val="bg1"/>
                </a:solidFill>
              </a:rPr>
              <a:t>for cle, valeur in </a:t>
            </a:r>
            <a:r>
              <a:rPr lang="fr-FR" sz="1000" dirty="0" err="1">
                <a:solidFill>
                  <a:schemeClr val="bg1"/>
                </a:solidFill>
              </a:rPr>
              <a:t>self.items</a:t>
            </a:r>
            <a:r>
              <a:rPr lang="fr-FR" sz="1000" dirty="0">
                <a:solidFill>
                  <a:schemeClr val="bg1"/>
                </a:solidFill>
              </a:rPr>
              <a:t>():</a:t>
            </a:r>
          </a:p>
          <a:p>
            <a:r>
              <a:rPr lang="fr-FR" sz="1000" dirty="0">
                <a:solidFill>
                  <a:schemeClr val="bg1"/>
                </a:solidFill>
              </a:rPr>
              <a:t>            if not </a:t>
            </a:r>
            <a:r>
              <a:rPr lang="fr-FR" sz="1000" dirty="0" err="1">
                <a:solidFill>
                  <a:schemeClr val="bg1"/>
                </a:solidFill>
              </a:rPr>
              <a:t>premier_passage</a:t>
            </a:r>
            <a:r>
              <a:rPr lang="fr-FR" sz="1000" dirty="0">
                <a:solidFill>
                  <a:schemeClr val="bg1"/>
                </a:solidFill>
              </a:rPr>
              <a:t>:</a:t>
            </a:r>
          </a:p>
          <a:p>
            <a:r>
              <a:rPr lang="fr-FR" sz="1000" dirty="0">
                <a:solidFill>
                  <a:schemeClr val="bg1"/>
                </a:solidFill>
              </a:rPr>
              <a:t>                chaine += ", " # On ajoute la virgule comme séparateur</a:t>
            </a:r>
          </a:p>
          <a:p>
            <a:r>
              <a:rPr lang="fr-FR" sz="1000" dirty="0">
                <a:solidFill>
                  <a:schemeClr val="bg1"/>
                </a:solidFill>
              </a:rPr>
              <a:t>            </a:t>
            </a:r>
            <a:r>
              <a:rPr lang="fr-FR" sz="1000" dirty="0" err="1">
                <a:solidFill>
                  <a:schemeClr val="bg1"/>
                </a:solidFill>
              </a:rPr>
              <a:t>else</a:t>
            </a:r>
            <a:r>
              <a:rPr lang="fr-FR" sz="1000" dirty="0">
                <a:solidFill>
                  <a:schemeClr val="bg1"/>
                </a:solidFill>
              </a:rPr>
              <a:t>:</a:t>
            </a:r>
          </a:p>
          <a:p>
            <a:r>
              <a:rPr lang="fr-FR" sz="1000" dirty="0">
                <a:solidFill>
                  <a:schemeClr val="bg1"/>
                </a:solidFill>
              </a:rPr>
              <a:t>                </a:t>
            </a:r>
            <a:r>
              <a:rPr lang="fr-FR" sz="1000" dirty="0" err="1">
                <a:solidFill>
                  <a:schemeClr val="bg1"/>
                </a:solidFill>
              </a:rPr>
              <a:t>premier_passage</a:t>
            </a:r>
            <a:r>
              <a:rPr lang="fr-FR" sz="1000" dirty="0">
                <a:solidFill>
                  <a:schemeClr val="bg1"/>
                </a:solidFill>
              </a:rPr>
              <a:t> = False</a:t>
            </a:r>
          </a:p>
          <a:p>
            <a:r>
              <a:rPr lang="fr-FR" sz="1000" dirty="0">
                <a:solidFill>
                  <a:schemeClr val="bg1"/>
                </a:solidFill>
              </a:rPr>
              <a:t>            chaine += repr(cle) + ": " + repr(valeur)</a:t>
            </a:r>
          </a:p>
          <a:p>
            <a:r>
              <a:rPr lang="fr-FR" sz="1000" dirty="0">
                <a:solidFill>
                  <a:schemeClr val="bg1"/>
                </a:solidFill>
              </a:rPr>
              <a:t>        chaine += "}"</a:t>
            </a:r>
          </a:p>
          <a:p>
            <a:r>
              <a:rPr lang="fr-FR" sz="1000" dirty="0">
                <a:solidFill>
                  <a:schemeClr val="bg1"/>
                </a:solidFill>
              </a:rPr>
              <a:t>        return chaine</a:t>
            </a:r>
          </a:p>
          <a:p>
            <a:r>
              <a:rPr lang="fr-FR" sz="1000" dirty="0">
                <a:solidFill>
                  <a:schemeClr val="bg1"/>
                </a:solidFill>
              </a:rPr>
              <a:t>    </a:t>
            </a:r>
          </a:p>
          <a:p>
            <a:r>
              <a:rPr lang="fr-FR" sz="1000" dirty="0">
                <a:solidFill>
                  <a:schemeClr val="bg1"/>
                </a:solidFill>
              </a:rPr>
              <a:t>    def __str__(self):</a:t>
            </a:r>
          </a:p>
          <a:p>
            <a:r>
              <a:rPr lang="fr-FR" sz="1000" dirty="0">
                <a:solidFill>
                  <a:schemeClr val="bg1"/>
                </a:solidFill>
              </a:rPr>
              <a:t>        """Fonction appelée quand on souhaite afficher le dictionnaire grâce</a:t>
            </a:r>
          </a:p>
          <a:p>
            <a:r>
              <a:rPr lang="fr-FR" sz="1000" dirty="0">
                <a:solidFill>
                  <a:schemeClr val="bg1"/>
                </a:solidFill>
              </a:rPr>
              <a:t>        à la fonction 'print' ou le convertir en chaîne grâce au constructeur</a:t>
            </a:r>
          </a:p>
          <a:p>
            <a:r>
              <a:rPr lang="fr-FR" sz="1000" dirty="0">
                <a:solidFill>
                  <a:schemeClr val="bg1"/>
                </a:solidFill>
              </a:rPr>
              <a:t>        'str'. On redirige sur __repr__"""</a:t>
            </a:r>
          </a:p>
          <a:p>
            <a:r>
              <a:rPr lang="fr-FR" sz="1000" dirty="0">
                <a:solidFill>
                  <a:schemeClr val="bg1"/>
                </a:solidFill>
              </a:rPr>
              <a:t>        </a:t>
            </a:r>
          </a:p>
          <a:p>
            <a:r>
              <a:rPr lang="fr-FR" sz="1000" dirty="0">
                <a:solidFill>
                  <a:schemeClr val="bg1"/>
                </a:solidFill>
              </a:rPr>
              <a:t>        return repr(self)</a:t>
            </a:r>
          </a:p>
          <a:p>
            <a:r>
              <a:rPr lang="fr-FR" sz="1000" dirty="0">
                <a:solidFill>
                  <a:schemeClr val="bg1"/>
                </a:solidFill>
              </a:rPr>
              <a:t>    </a:t>
            </a:r>
          </a:p>
          <a:p>
            <a:r>
              <a:rPr lang="fr-FR" sz="1000" dirty="0">
                <a:solidFill>
                  <a:schemeClr val="bg1"/>
                </a:solidFill>
              </a:rPr>
              <a:t>    def __len__(self):</a:t>
            </a:r>
          </a:p>
          <a:p>
            <a:r>
              <a:rPr lang="fr-FR" sz="1000" dirty="0">
                <a:solidFill>
                  <a:schemeClr val="bg1"/>
                </a:solidFill>
              </a:rPr>
              <a:t>        """Renvoie la taille du dictionnaire"""</a:t>
            </a:r>
          </a:p>
          <a:p>
            <a:r>
              <a:rPr lang="fr-FR" sz="1000" dirty="0">
                <a:solidFill>
                  <a:schemeClr val="bg1"/>
                </a:solidFill>
              </a:rPr>
              <a:t>        return len(self._</a:t>
            </a:r>
            <a:r>
              <a:rPr lang="fr-FR" sz="1000" dirty="0" err="1">
                <a:solidFill>
                  <a:schemeClr val="bg1"/>
                </a:solidFill>
              </a:rPr>
              <a:t>cles</a:t>
            </a:r>
            <a:r>
              <a:rPr lang="fr-FR" sz="1000" dirty="0">
                <a:solidFill>
                  <a:schemeClr val="bg1"/>
                </a:solidFill>
              </a:rPr>
              <a:t>)</a:t>
            </a:r>
          </a:p>
          <a:p>
            <a:r>
              <a:rPr lang="fr-FR" sz="1000" dirty="0">
                <a:solidFill>
                  <a:schemeClr val="bg1"/>
                </a:solidFill>
              </a:rPr>
              <a:t>    </a:t>
            </a:r>
          </a:p>
          <a:p>
            <a:r>
              <a:rPr lang="fr-FR" sz="1000" dirty="0">
                <a:solidFill>
                  <a:schemeClr val="bg1"/>
                </a:solidFill>
              </a:rPr>
              <a:t>    def __</a:t>
            </a:r>
            <a:r>
              <a:rPr lang="fr-FR" sz="1000" dirty="0" err="1">
                <a:solidFill>
                  <a:schemeClr val="bg1"/>
                </a:solidFill>
              </a:rPr>
              <a:t>contains</a:t>
            </a:r>
            <a:r>
              <a:rPr lang="fr-FR" sz="1000" dirty="0">
                <a:solidFill>
                  <a:schemeClr val="bg1"/>
                </a:solidFill>
              </a:rPr>
              <a:t>__(self, cle):</a:t>
            </a:r>
          </a:p>
          <a:p>
            <a:r>
              <a:rPr lang="fr-FR" sz="1000" dirty="0">
                <a:solidFill>
                  <a:schemeClr val="bg1"/>
                </a:solidFill>
              </a:rPr>
              <a:t>        """Renvoie True si la clé est dans la liste des clés, False sinon"""</a:t>
            </a:r>
          </a:p>
          <a:p>
            <a:r>
              <a:rPr lang="fr-FR" sz="1000" dirty="0">
                <a:solidFill>
                  <a:schemeClr val="bg1"/>
                </a:solidFill>
              </a:rPr>
              <a:t>        return cle in self._</a:t>
            </a:r>
            <a:r>
              <a:rPr lang="fr-FR" sz="1000" dirty="0" err="1">
                <a:solidFill>
                  <a:schemeClr val="bg1"/>
                </a:solidFill>
              </a:rPr>
              <a:t>cles</a:t>
            </a:r>
            <a:endParaRPr lang="fr-FR" sz="1000" dirty="0">
              <a:solidFill>
                <a:schemeClr val="bg1"/>
              </a:solidFill>
            </a:endParaRPr>
          </a:p>
          <a:p>
            <a:r>
              <a:rPr lang="fr-FR" sz="1000" dirty="0">
                <a:solidFill>
                  <a:schemeClr val="bg1"/>
                </a:solidFill>
              </a:rPr>
              <a:t>    </a:t>
            </a:r>
          </a:p>
          <a:p>
            <a:r>
              <a:rPr lang="fr-FR" sz="1000" dirty="0">
                <a:solidFill>
                  <a:schemeClr val="bg1"/>
                </a:solidFill>
              </a:rPr>
              <a:t>    def __</a:t>
            </a:r>
            <a:r>
              <a:rPr lang="fr-FR" sz="1000" dirty="0" err="1">
                <a:solidFill>
                  <a:schemeClr val="bg1"/>
                </a:solidFill>
              </a:rPr>
              <a:t>getitem</a:t>
            </a:r>
            <a:r>
              <a:rPr lang="fr-FR" sz="1000" dirty="0">
                <a:solidFill>
                  <a:schemeClr val="bg1"/>
                </a:solidFill>
              </a:rPr>
              <a:t>__(self, cle):</a:t>
            </a:r>
          </a:p>
          <a:p>
            <a:r>
              <a:rPr lang="fr-FR" sz="1000" dirty="0">
                <a:solidFill>
                  <a:schemeClr val="bg1"/>
                </a:solidFill>
              </a:rPr>
              <a:t>        """Renvoie la valeur correspondant à la clé si elle existe, lève</a:t>
            </a:r>
          </a:p>
          <a:p>
            <a:r>
              <a:rPr lang="fr-FR" sz="1000" dirty="0">
                <a:solidFill>
                  <a:schemeClr val="bg1"/>
                </a:solidFill>
              </a:rPr>
              <a:t>        une exception </a:t>
            </a:r>
            <a:r>
              <a:rPr lang="fr-FR" sz="1000" dirty="0" err="1">
                <a:solidFill>
                  <a:schemeClr val="bg1"/>
                </a:solidFill>
              </a:rPr>
              <a:t>KeyError</a:t>
            </a:r>
            <a:r>
              <a:rPr lang="fr-FR" sz="1000" dirty="0">
                <a:solidFill>
                  <a:schemeClr val="bg1"/>
                </a:solidFill>
              </a:rPr>
              <a:t> sinon"""</a:t>
            </a:r>
          </a:p>
          <a:p>
            <a:r>
              <a:rPr lang="fr-FR" sz="1000" dirty="0">
                <a:solidFill>
                  <a:schemeClr val="bg1"/>
                </a:solidFill>
              </a:rPr>
              <a:t>        </a:t>
            </a:r>
          </a:p>
          <a:p>
            <a:r>
              <a:rPr lang="fr-FR" sz="1000" dirty="0">
                <a:solidFill>
                  <a:schemeClr val="bg1"/>
                </a:solidFill>
              </a:rPr>
              <a:t>        if cle not in self._</a:t>
            </a:r>
            <a:r>
              <a:rPr lang="fr-FR" sz="1000" dirty="0" err="1">
                <a:solidFill>
                  <a:schemeClr val="bg1"/>
                </a:solidFill>
              </a:rPr>
              <a:t>cles</a:t>
            </a:r>
            <a:r>
              <a:rPr lang="fr-FR" sz="1000" dirty="0">
                <a:solidFill>
                  <a:schemeClr val="bg1"/>
                </a:solidFill>
              </a:rPr>
              <a:t>:</a:t>
            </a:r>
          </a:p>
          <a:p>
            <a:r>
              <a:rPr lang="fr-FR" sz="1000" dirty="0">
                <a:solidFill>
                  <a:schemeClr val="bg1"/>
                </a:solidFill>
              </a:rPr>
              <a:t>            raise </a:t>
            </a:r>
            <a:r>
              <a:rPr lang="fr-FR" sz="1000" dirty="0" err="1">
                <a:solidFill>
                  <a:schemeClr val="bg1"/>
                </a:solidFill>
              </a:rPr>
              <a:t>KeyError</a:t>
            </a:r>
            <a:r>
              <a:rPr lang="fr-FR" sz="1000" dirty="0">
                <a:solidFill>
                  <a:schemeClr val="bg1"/>
                </a:solidFill>
              </a:rPr>
              <a:t>( \</a:t>
            </a:r>
          </a:p>
          <a:p>
            <a:r>
              <a:rPr lang="fr-FR" sz="1000" dirty="0">
                <a:solidFill>
                  <a:schemeClr val="bg1"/>
                </a:solidFill>
              </a:rPr>
              <a:t>                "La clé {0} ne se trouve pas dans le </a:t>
            </a:r>
            <a:r>
              <a:rPr lang="fr-FR" sz="1000" dirty="0" err="1">
                <a:solidFill>
                  <a:schemeClr val="bg1"/>
                </a:solidFill>
              </a:rPr>
              <a:t>dictionnaire".format</a:t>
            </a:r>
            <a:r>
              <a:rPr lang="fr-FR" sz="1000" dirty="0">
                <a:solidFill>
                  <a:schemeClr val="bg1"/>
                </a:solidFill>
              </a:rPr>
              <a:t>( \</a:t>
            </a:r>
          </a:p>
          <a:p>
            <a:r>
              <a:rPr lang="fr-FR" sz="1000" dirty="0">
                <a:solidFill>
                  <a:schemeClr val="bg1"/>
                </a:solidFill>
              </a:rPr>
              <a:t>                cle))</a:t>
            </a:r>
          </a:p>
          <a:p>
            <a:r>
              <a:rPr lang="fr-FR" sz="1000" dirty="0">
                <a:solidFill>
                  <a:schemeClr val="bg1"/>
                </a:solidFill>
              </a:rPr>
              <a:t>        </a:t>
            </a:r>
            <a:r>
              <a:rPr lang="fr-FR" sz="1000" dirty="0" err="1">
                <a:solidFill>
                  <a:schemeClr val="bg1"/>
                </a:solidFill>
              </a:rPr>
              <a:t>else</a:t>
            </a:r>
            <a:r>
              <a:rPr lang="fr-FR" sz="1000" dirty="0">
                <a:solidFill>
                  <a:schemeClr val="bg1"/>
                </a:solidFill>
              </a:rPr>
              <a:t>:</a:t>
            </a:r>
          </a:p>
          <a:p>
            <a:r>
              <a:rPr lang="fr-FR" sz="1000" dirty="0">
                <a:solidFill>
                  <a:schemeClr val="bg1"/>
                </a:solidFill>
              </a:rPr>
              <a:t>            indice = self._</a:t>
            </a:r>
            <a:r>
              <a:rPr lang="fr-FR" sz="1000" dirty="0" err="1">
                <a:solidFill>
                  <a:schemeClr val="bg1"/>
                </a:solidFill>
              </a:rPr>
              <a:t>cles.index</a:t>
            </a:r>
            <a:r>
              <a:rPr lang="fr-FR" sz="1000" dirty="0">
                <a:solidFill>
                  <a:schemeClr val="bg1"/>
                </a:solidFill>
              </a:rPr>
              <a:t>(cle)</a:t>
            </a:r>
          </a:p>
          <a:p>
            <a:r>
              <a:rPr lang="fr-FR" sz="1000" dirty="0">
                <a:solidFill>
                  <a:schemeClr val="bg1"/>
                </a:solidFill>
              </a:rPr>
              <a:t>            return </a:t>
            </a:r>
            <a:r>
              <a:rPr lang="fr-FR" sz="1000" dirty="0" err="1">
                <a:solidFill>
                  <a:schemeClr val="bg1"/>
                </a:solidFill>
              </a:rPr>
              <a:t>self._valeurs</a:t>
            </a:r>
            <a:r>
              <a:rPr lang="fr-FR" sz="1000" dirty="0">
                <a:solidFill>
                  <a:schemeClr val="bg1"/>
                </a:solidFill>
              </a:rPr>
              <a:t>[indice]</a:t>
            </a:r>
          </a:p>
          <a:p>
            <a:r>
              <a:rPr lang="fr-FR" sz="1000" dirty="0">
                <a:solidFill>
                  <a:schemeClr val="bg1"/>
                </a:solidFill>
              </a:rPr>
              <a:t>    </a:t>
            </a:r>
          </a:p>
          <a:p>
            <a:r>
              <a:rPr lang="fr-FR" sz="1000" dirty="0">
                <a:solidFill>
                  <a:schemeClr val="bg1"/>
                </a:solidFill>
              </a:rPr>
              <a:t>    def __</a:t>
            </a:r>
            <a:r>
              <a:rPr lang="fr-FR" sz="1000" dirty="0" err="1">
                <a:solidFill>
                  <a:schemeClr val="bg1"/>
                </a:solidFill>
              </a:rPr>
              <a:t>setitem</a:t>
            </a:r>
            <a:r>
              <a:rPr lang="fr-FR" sz="1000" dirty="0">
                <a:solidFill>
                  <a:schemeClr val="bg1"/>
                </a:solidFill>
              </a:rPr>
              <a:t>__(self, cle, valeur):</a:t>
            </a:r>
          </a:p>
          <a:p>
            <a:r>
              <a:rPr lang="fr-FR" sz="1000" dirty="0">
                <a:solidFill>
                  <a:schemeClr val="bg1"/>
                </a:solidFill>
              </a:rPr>
              <a:t>        """Méthode spéciale appelée quand on cherche à modifier une clé</a:t>
            </a:r>
          </a:p>
          <a:p>
            <a:r>
              <a:rPr lang="fr-FR" sz="1000" dirty="0">
                <a:solidFill>
                  <a:schemeClr val="bg1"/>
                </a:solidFill>
              </a:rPr>
              <a:t>        présente dans le dictionnaire. Si la clé n'est pas présente, on l'ajoute</a:t>
            </a:r>
          </a:p>
          <a:p>
            <a:r>
              <a:rPr lang="fr-FR" sz="1000" dirty="0">
                <a:solidFill>
                  <a:schemeClr val="bg1"/>
                </a:solidFill>
              </a:rPr>
              <a:t>        à la fin du dictionnaire"""</a:t>
            </a:r>
          </a:p>
          <a:p>
            <a:r>
              <a:rPr lang="fr-FR" sz="1000" dirty="0">
                <a:solidFill>
                  <a:schemeClr val="bg1"/>
                </a:solidFill>
              </a:rPr>
              <a:t>        </a:t>
            </a:r>
          </a:p>
          <a:p>
            <a:r>
              <a:rPr lang="fr-FR" sz="1000" dirty="0">
                <a:solidFill>
                  <a:schemeClr val="bg1"/>
                </a:solidFill>
              </a:rPr>
              <a:t>        if cle in self._</a:t>
            </a:r>
            <a:r>
              <a:rPr lang="fr-FR" sz="1000" dirty="0" err="1">
                <a:solidFill>
                  <a:schemeClr val="bg1"/>
                </a:solidFill>
              </a:rPr>
              <a:t>cles</a:t>
            </a:r>
            <a:r>
              <a:rPr lang="fr-FR" sz="1000" dirty="0">
                <a:solidFill>
                  <a:schemeClr val="bg1"/>
                </a:solidFill>
              </a:rPr>
              <a:t>:</a:t>
            </a:r>
          </a:p>
          <a:p>
            <a:r>
              <a:rPr lang="fr-FR" sz="1000" dirty="0">
                <a:solidFill>
                  <a:schemeClr val="bg1"/>
                </a:solidFill>
              </a:rPr>
              <a:t>            indice = self._</a:t>
            </a:r>
            <a:r>
              <a:rPr lang="fr-FR" sz="1000" dirty="0" err="1">
                <a:solidFill>
                  <a:schemeClr val="bg1"/>
                </a:solidFill>
              </a:rPr>
              <a:t>cles.index</a:t>
            </a:r>
            <a:r>
              <a:rPr lang="fr-FR" sz="1000" dirty="0">
                <a:solidFill>
                  <a:schemeClr val="bg1"/>
                </a:solidFill>
              </a:rPr>
              <a:t>(cle)</a:t>
            </a:r>
          </a:p>
          <a:p>
            <a:r>
              <a:rPr lang="fr-FR" sz="1000" dirty="0">
                <a:solidFill>
                  <a:schemeClr val="bg1"/>
                </a:solidFill>
              </a:rPr>
              <a:t>            </a:t>
            </a:r>
            <a:r>
              <a:rPr lang="fr-FR" sz="1000" dirty="0" err="1">
                <a:solidFill>
                  <a:schemeClr val="bg1"/>
                </a:solidFill>
              </a:rPr>
              <a:t>self._valeurs</a:t>
            </a:r>
            <a:r>
              <a:rPr lang="fr-FR" sz="1000" dirty="0">
                <a:solidFill>
                  <a:schemeClr val="bg1"/>
                </a:solidFill>
              </a:rPr>
              <a:t>[indice] = valeur</a:t>
            </a:r>
          </a:p>
          <a:p>
            <a:r>
              <a:rPr lang="fr-FR" sz="1000" dirty="0">
                <a:solidFill>
                  <a:schemeClr val="bg1"/>
                </a:solidFill>
              </a:rPr>
              <a:t>        </a:t>
            </a:r>
            <a:r>
              <a:rPr lang="fr-FR" sz="1000" dirty="0" err="1">
                <a:solidFill>
                  <a:schemeClr val="bg1"/>
                </a:solidFill>
              </a:rPr>
              <a:t>else</a:t>
            </a:r>
            <a:r>
              <a:rPr lang="fr-FR" sz="1000" dirty="0">
                <a:solidFill>
                  <a:schemeClr val="bg1"/>
                </a:solidFill>
              </a:rPr>
              <a:t>:</a:t>
            </a:r>
          </a:p>
          <a:p>
            <a:r>
              <a:rPr lang="fr-FR" sz="1000" dirty="0">
                <a:solidFill>
                  <a:schemeClr val="bg1"/>
                </a:solidFill>
              </a:rPr>
              <a:t>            self._</a:t>
            </a:r>
            <a:r>
              <a:rPr lang="fr-FR" sz="1000" dirty="0" err="1">
                <a:solidFill>
                  <a:schemeClr val="bg1"/>
                </a:solidFill>
              </a:rPr>
              <a:t>cles.append</a:t>
            </a:r>
            <a:r>
              <a:rPr lang="fr-FR" sz="1000" dirty="0">
                <a:solidFill>
                  <a:schemeClr val="bg1"/>
                </a:solidFill>
              </a:rPr>
              <a:t>(cle)</a:t>
            </a:r>
          </a:p>
          <a:p>
            <a:r>
              <a:rPr lang="fr-FR" sz="1000" dirty="0">
                <a:solidFill>
                  <a:schemeClr val="bg1"/>
                </a:solidFill>
              </a:rPr>
              <a:t>            self._</a:t>
            </a:r>
            <a:r>
              <a:rPr lang="fr-FR" sz="1000" dirty="0" err="1">
                <a:solidFill>
                  <a:schemeClr val="bg1"/>
                </a:solidFill>
              </a:rPr>
              <a:t>valeurs.append</a:t>
            </a:r>
            <a:r>
              <a:rPr lang="fr-FR" sz="1000" dirty="0">
                <a:solidFill>
                  <a:schemeClr val="bg1"/>
                </a:solidFill>
              </a:rPr>
              <a:t>(valeur)</a:t>
            </a:r>
          </a:p>
          <a:p>
            <a:r>
              <a:rPr lang="fr-FR" sz="1000" dirty="0">
                <a:solidFill>
                  <a:schemeClr val="bg1"/>
                </a:solidFill>
              </a:rPr>
              <a:t>    </a:t>
            </a:r>
          </a:p>
          <a:p>
            <a:r>
              <a:rPr lang="fr-FR" sz="1000" dirty="0">
                <a:solidFill>
                  <a:schemeClr val="bg1"/>
                </a:solidFill>
              </a:rPr>
              <a:t>    def __</a:t>
            </a:r>
            <a:r>
              <a:rPr lang="fr-FR" sz="1000" dirty="0" err="1">
                <a:solidFill>
                  <a:schemeClr val="bg1"/>
                </a:solidFill>
              </a:rPr>
              <a:t>delitem</a:t>
            </a:r>
            <a:r>
              <a:rPr lang="fr-FR" sz="1000" dirty="0">
                <a:solidFill>
                  <a:schemeClr val="bg1"/>
                </a:solidFill>
              </a:rPr>
              <a:t>__(self, cle):</a:t>
            </a:r>
          </a:p>
          <a:p>
            <a:r>
              <a:rPr lang="fr-FR" sz="1000" dirty="0">
                <a:solidFill>
                  <a:schemeClr val="bg1"/>
                </a:solidFill>
              </a:rPr>
              <a:t>        """Méthode appelée quand on souhaite supprimer une clé"""</a:t>
            </a:r>
          </a:p>
          <a:p>
            <a:r>
              <a:rPr lang="fr-FR" sz="1000" dirty="0">
                <a:solidFill>
                  <a:schemeClr val="bg1"/>
                </a:solidFill>
              </a:rPr>
              <a:t>        if cle not in self._</a:t>
            </a:r>
            <a:r>
              <a:rPr lang="fr-FR" sz="1000" dirty="0" err="1">
                <a:solidFill>
                  <a:schemeClr val="bg1"/>
                </a:solidFill>
              </a:rPr>
              <a:t>cles</a:t>
            </a:r>
            <a:r>
              <a:rPr lang="fr-FR" sz="1000" dirty="0">
                <a:solidFill>
                  <a:schemeClr val="bg1"/>
                </a:solidFill>
              </a:rPr>
              <a:t>:</a:t>
            </a:r>
          </a:p>
          <a:p>
            <a:r>
              <a:rPr lang="fr-FR" sz="1000" dirty="0">
                <a:solidFill>
                  <a:schemeClr val="bg1"/>
                </a:solidFill>
              </a:rPr>
              <a:t>            raise </a:t>
            </a:r>
            <a:r>
              <a:rPr lang="fr-FR" sz="1000" dirty="0" err="1">
                <a:solidFill>
                  <a:schemeClr val="bg1"/>
                </a:solidFill>
              </a:rPr>
              <a:t>KeyError</a:t>
            </a:r>
            <a:r>
              <a:rPr lang="fr-FR" sz="1000" dirty="0">
                <a:solidFill>
                  <a:schemeClr val="bg1"/>
                </a:solidFill>
              </a:rPr>
              <a:t>( \</a:t>
            </a:r>
          </a:p>
          <a:p>
            <a:r>
              <a:rPr lang="fr-FR" sz="1000" dirty="0">
                <a:solidFill>
                  <a:schemeClr val="bg1"/>
                </a:solidFill>
              </a:rPr>
              <a:t>                "La clé {0} ne se trouve pas dans le </a:t>
            </a:r>
            <a:r>
              <a:rPr lang="fr-FR" sz="1000" dirty="0" err="1">
                <a:solidFill>
                  <a:schemeClr val="bg1"/>
                </a:solidFill>
              </a:rPr>
              <a:t>dictionnaire".format</a:t>
            </a:r>
            <a:r>
              <a:rPr lang="fr-FR" sz="1000" dirty="0">
                <a:solidFill>
                  <a:schemeClr val="bg1"/>
                </a:solidFill>
              </a:rPr>
              <a:t>( \</a:t>
            </a:r>
          </a:p>
          <a:p>
            <a:r>
              <a:rPr lang="fr-FR" sz="1000" dirty="0">
                <a:solidFill>
                  <a:schemeClr val="bg1"/>
                </a:solidFill>
              </a:rPr>
              <a:t>                cle))</a:t>
            </a:r>
          </a:p>
          <a:p>
            <a:r>
              <a:rPr lang="fr-FR" sz="1000" dirty="0">
                <a:solidFill>
                  <a:schemeClr val="bg1"/>
                </a:solidFill>
              </a:rPr>
              <a:t>        </a:t>
            </a:r>
            <a:r>
              <a:rPr lang="fr-FR" sz="1000" dirty="0" err="1">
                <a:solidFill>
                  <a:schemeClr val="bg1"/>
                </a:solidFill>
              </a:rPr>
              <a:t>else</a:t>
            </a:r>
            <a:r>
              <a:rPr lang="fr-FR" sz="1000" dirty="0">
                <a:solidFill>
                  <a:schemeClr val="bg1"/>
                </a:solidFill>
              </a:rPr>
              <a:t>:</a:t>
            </a:r>
          </a:p>
          <a:p>
            <a:r>
              <a:rPr lang="fr-FR" sz="1000" dirty="0">
                <a:solidFill>
                  <a:schemeClr val="bg1"/>
                </a:solidFill>
              </a:rPr>
              <a:t>            indice = self._</a:t>
            </a:r>
            <a:r>
              <a:rPr lang="fr-FR" sz="1000" dirty="0" err="1">
                <a:solidFill>
                  <a:schemeClr val="bg1"/>
                </a:solidFill>
              </a:rPr>
              <a:t>cles.index</a:t>
            </a:r>
            <a:r>
              <a:rPr lang="fr-FR" sz="1000" dirty="0">
                <a:solidFill>
                  <a:schemeClr val="bg1"/>
                </a:solidFill>
              </a:rPr>
              <a:t>(cle)</a:t>
            </a:r>
          </a:p>
          <a:p>
            <a:r>
              <a:rPr lang="fr-FR" sz="1000" dirty="0">
                <a:solidFill>
                  <a:schemeClr val="bg1"/>
                </a:solidFill>
              </a:rPr>
              <a:t>            del self._</a:t>
            </a:r>
            <a:r>
              <a:rPr lang="fr-FR" sz="1000" dirty="0" err="1">
                <a:solidFill>
                  <a:schemeClr val="bg1"/>
                </a:solidFill>
              </a:rPr>
              <a:t>cles</a:t>
            </a:r>
            <a:r>
              <a:rPr lang="fr-FR" sz="1000" dirty="0">
                <a:solidFill>
                  <a:schemeClr val="bg1"/>
                </a:solidFill>
              </a:rPr>
              <a:t>[indice]</a:t>
            </a:r>
          </a:p>
          <a:p>
            <a:r>
              <a:rPr lang="fr-FR" sz="1000" dirty="0">
                <a:solidFill>
                  <a:schemeClr val="bg1"/>
                </a:solidFill>
              </a:rPr>
              <a:t>            del </a:t>
            </a:r>
            <a:r>
              <a:rPr lang="fr-FR" sz="1000" dirty="0" err="1">
                <a:solidFill>
                  <a:schemeClr val="bg1"/>
                </a:solidFill>
              </a:rPr>
              <a:t>self._valeurs</a:t>
            </a:r>
            <a:r>
              <a:rPr lang="fr-FR" sz="1000" dirty="0">
                <a:solidFill>
                  <a:schemeClr val="bg1"/>
                </a:solidFill>
              </a:rPr>
              <a:t>[indice]</a:t>
            </a:r>
          </a:p>
          <a:p>
            <a:r>
              <a:rPr lang="fr-FR" sz="1000" dirty="0">
                <a:solidFill>
                  <a:schemeClr val="bg1"/>
                </a:solidFill>
              </a:rPr>
              <a:t>    </a:t>
            </a:r>
          </a:p>
          <a:p>
            <a:r>
              <a:rPr lang="fr-FR" sz="1000" dirty="0">
                <a:solidFill>
                  <a:schemeClr val="bg1"/>
                </a:solidFill>
              </a:rPr>
              <a:t>    def __iter__(self):</a:t>
            </a:r>
          </a:p>
          <a:p>
            <a:r>
              <a:rPr lang="fr-FR" sz="1000" dirty="0">
                <a:solidFill>
                  <a:schemeClr val="bg1"/>
                </a:solidFill>
              </a:rPr>
              <a:t>        """Méthode de parcours de l'objet. On renvoie l'itérateur des clés"""</a:t>
            </a:r>
          </a:p>
          <a:p>
            <a:r>
              <a:rPr lang="fr-FR" sz="1000" dirty="0">
                <a:solidFill>
                  <a:schemeClr val="bg1"/>
                </a:solidFill>
              </a:rPr>
              <a:t>        return iter(self._</a:t>
            </a:r>
            <a:r>
              <a:rPr lang="fr-FR" sz="1000" dirty="0" err="1">
                <a:solidFill>
                  <a:schemeClr val="bg1"/>
                </a:solidFill>
              </a:rPr>
              <a:t>cles</a:t>
            </a:r>
            <a:r>
              <a:rPr lang="fr-FR" sz="1000" dirty="0">
                <a:solidFill>
                  <a:schemeClr val="bg1"/>
                </a:solidFill>
              </a:rPr>
              <a:t>)</a:t>
            </a:r>
          </a:p>
          <a:p>
            <a:r>
              <a:rPr lang="fr-FR" sz="1000" dirty="0">
                <a:solidFill>
                  <a:schemeClr val="bg1"/>
                </a:solidFill>
              </a:rPr>
              <a:t>    </a:t>
            </a:r>
          </a:p>
          <a:p>
            <a:r>
              <a:rPr lang="fr-FR" sz="1000" dirty="0">
                <a:solidFill>
                  <a:schemeClr val="bg1"/>
                </a:solidFill>
              </a:rPr>
              <a:t>    def __</a:t>
            </a:r>
            <a:r>
              <a:rPr lang="fr-FR" sz="1000" dirty="0" err="1">
                <a:solidFill>
                  <a:schemeClr val="bg1"/>
                </a:solidFill>
              </a:rPr>
              <a:t>add</a:t>
            </a:r>
            <a:r>
              <a:rPr lang="fr-FR" sz="1000" dirty="0">
                <a:solidFill>
                  <a:schemeClr val="bg1"/>
                </a:solidFill>
              </a:rPr>
              <a:t>__(self, </a:t>
            </a:r>
            <a:r>
              <a:rPr lang="fr-FR" sz="1000" dirty="0" err="1">
                <a:solidFill>
                  <a:schemeClr val="bg1"/>
                </a:solidFill>
              </a:rPr>
              <a:t>autre_objet</a:t>
            </a:r>
            <a:r>
              <a:rPr lang="fr-FR" sz="1000" dirty="0">
                <a:solidFill>
                  <a:schemeClr val="bg1"/>
                </a:solidFill>
              </a:rPr>
              <a:t>):</a:t>
            </a:r>
          </a:p>
          <a:p>
            <a:r>
              <a:rPr lang="fr-FR" sz="1000" dirty="0">
                <a:solidFill>
                  <a:schemeClr val="bg1"/>
                </a:solidFill>
              </a:rPr>
              <a:t>        """On renvoie un nouveau dictionnaire contenant les deux</a:t>
            </a:r>
          </a:p>
          <a:p>
            <a:r>
              <a:rPr lang="fr-FR" sz="1000" dirty="0">
                <a:solidFill>
                  <a:schemeClr val="bg1"/>
                </a:solidFill>
              </a:rPr>
              <a:t>        dictionnaires mis bout à bout (d'abord self puis </a:t>
            </a:r>
            <a:r>
              <a:rPr lang="fr-FR" sz="1000" dirty="0" err="1">
                <a:solidFill>
                  <a:schemeClr val="bg1"/>
                </a:solidFill>
              </a:rPr>
              <a:t>autre_objet</a:t>
            </a:r>
            <a:r>
              <a:rPr lang="fr-FR" sz="1000" dirty="0">
                <a:solidFill>
                  <a:schemeClr val="bg1"/>
                </a:solidFill>
              </a:rPr>
              <a:t>)"""</a:t>
            </a:r>
          </a:p>
          <a:p>
            <a:r>
              <a:rPr lang="fr-FR" sz="1000" dirty="0">
                <a:solidFill>
                  <a:schemeClr val="bg1"/>
                </a:solidFill>
              </a:rPr>
              <a:t>        </a:t>
            </a:r>
          </a:p>
          <a:p>
            <a:r>
              <a:rPr lang="fr-FR" sz="1000" dirty="0">
                <a:solidFill>
                  <a:schemeClr val="bg1"/>
                </a:solidFill>
              </a:rPr>
              <a:t>        if type(</a:t>
            </a:r>
            <a:r>
              <a:rPr lang="fr-FR" sz="1000" dirty="0" err="1">
                <a:solidFill>
                  <a:schemeClr val="bg1"/>
                </a:solidFill>
              </a:rPr>
              <a:t>autre_objet</a:t>
            </a:r>
            <a:r>
              <a:rPr lang="fr-FR" sz="1000" dirty="0">
                <a:solidFill>
                  <a:schemeClr val="bg1"/>
                </a:solidFill>
              </a:rPr>
              <a:t>) is type(self):</a:t>
            </a:r>
          </a:p>
          <a:p>
            <a:r>
              <a:rPr lang="fr-FR" sz="1000" dirty="0">
                <a:solidFill>
                  <a:schemeClr val="bg1"/>
                </a:solidFill>
              </a:rPr>
              <a:t>            raise TypeError( \</a:t>
            </a:r>
          </a:p>
          <a:p>
            <a:r>
              <a:rPr lang="fr-FR" sz="1000" dirty="0">
                <a:solidFill>
                  <a:schemeClr val="bg1"/>
                </a:solidFill>
              </a:rPr>
              <a:t>                "Impossible de concaténer {0} et {1}".format( \</a:t>
            </a:r>
          </a:p>
          <a:p>
            <a:r>
              <a:rPr lang="fr-FR" sz="1000" dirty="0">
                <a:solidFill>
                  <a:schemeClr val="bg1"/>
                </a:solidFill>
              </a:rPr>
              <a:t>                type(self), type(</a:t>
            </a:r>
            <a:r>
              <a:rPr lang="fr-FR" sz="1000" dirty="0" err="1">
                <a:solidFill>
                  <a:schemeClr val="bg1"/>
                </a:solidFill>
              </a:rPr>
              <a:t>autre_objet</a:t>
            </a:r>
            <a:r>
              <a:rPr lang="fr-FR" sz="1000" dirty="0">
                <a:solidFill>
                  <a:schemeClr val="bg1"/>
                </a:solidFill>
              </a:rPr>
              <a:t>)))</a:t>
            </a:r>
          </a:p>
          <a:p>
            <a:r>
              <a:rPr lang="fr-FR" sz="1000" dirty="0">
                <a:solidFill>
                  <a:schemeClr val="bg1"/>
                </a:solidFill>
              </a:rPr>
              <a:t>        </a:t>
            </a:r>
            <a:r>
              <a:rPr lang="fr-FR" sz="1000" dirty="0" err="1">
                <a:solidFill>
                  <a:schemeClr val="bg1"/>
                </a:solidFill>
              </a:rPr>
              <a:t>else</a:t>
            </a:r>
            <a:r>
              <a:rPr lang="fr-FR" sz="1000" dirty="0">
                <a:solidFill>
                  <a:schemeClr val="bg1"/>
                </a:solidFill>
              </a:rPr>
              <a:t>:</a:t>
            </a:r>
          </a:p>
          <a:p>
            <a:r>
              <a:rPr lang="fr-FR" sz="1000" dirty="0">
                <a:solidFill>
                  <a:schemeClr val="bg1"/>
                </a:solidFill>
              </a:rPr>
              <a:t>            nouveau = DictionnaireOrdonne()</a:t>
            </a:r>
          </a:p>
          <a:p>
            <a:r>
              <a:rPr lang="fr-FR" sz="1000" dirty="0">
                <a:solidFill>
                  <a:schemeClr val="bg1"/>
                </a:solidFill>
              </a:rPr>
              <a:t>          </a:t>
            </a:r>
          </a:p>
        </p:txBody>
      </p:sp>
    </p:spTree>
    <p:extLst>
      <p:ext uri="{BB962C8B-B14F-4D97-AF65-F5344CB8AC3E}">
        <p14:creationId xmlns:p14="http://schemas.microsoft.com/office/powerpoint/2010/main" val="225828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D44BF1-6DC3-424A-81C5-0D2C7AC4C8E4}"/>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39965E87-594F-4EE0-8B1B-7468B468A25C}"/>
              </a:ext>
            </a:extLst>
          </p:cNvPr>
          <p:cNvSpPr>
            <a:spLocks noGrp="1"/>
          </p:cNvSpPr>
          <p:nvPr>
            <p:ph idx="1"/>
          </p:nvPr>
        </p:nvSpPr>
        <p:spPr/>
        <p:txBody>
          <a:bodyPr/>
          <a:lstStyle/>
          <a:p>
            <a:pPr marL="0" indent="0" algn="ctr">
              <a:buNone/>
            </a:pPr>
            <a:endParaRPr lang="fr-FR" dirty="0">
              <a:solidFill>
                <a:schemeClr val="accent1"/>
              </a:solidFill>
            </a:endParaRPr>
          </a:p>
          <a:p>
            <a:pPr marL="0" indent="0" algn="ctr">
              <a:buNone/>
            </a:pPr>
            <a:endParaRPr lang="fr-FR" dirty="0">
              <a:solidFill>
                <a:schemeClr val="accent1"/>
              </a:solidFill>
            </a:endParaRPr>
          </a:p>
          <a:p>
            <a:pPr marL="0" indent="0" algn="ctr">
              <a:buNone/>
            </a:pPr>
            <a:r>
              <a:rPr lang="fr-FR" sz="7200" dirty="0">
                <a:solidFill>
                  <a:schemeClr val="accent1"/>
                </a:solidFill>
              </a:rPr>
              <a:t>LES BASES</a:t>
            </a:r>
          </a:p>
        </p:txBody>
      </p:sp>
    </p:spTree>
    <p:extLst>
      <p:ext uri="{BB962C8B-B14F-4D97-AF65-F5344CB8AC3E}">
        <p14:creationId xmlns:p14="http://schemas.microsoft.com/office/powerpoint/2010/main" val="29335356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mots-</a:t>
            </a:r>
            <a:r>
              <a:rPr lang="en-US" sz="6000" dirty="0" err="1">
                <a:solidFill>
                  <a:schemeClr val="accent5">
                    <a:lumMod val="75000"/>
                  </a:schemeClr>
                </a:solidFill>
              </a:rPr>
              <a:t>cles</a:t>
            </a:r>
            <a:r>
              <a:rPr lang="en-US" sz="6000" dirty="0">
                <a:solidFill>
                  <a:schemeClr val="accent5">
                    <a:lumMod val="75000"/>
                  </a:schemeClr>
                </a:solidFill>
              </a:rPr>
              <a:t> </a:t>
            </a:r>
            <a:r>
              <a:rPr lang="en-US" sz="6000" b="1" dirty="0">
                <a:solidFill>
                  <a:schemeClr val="accent5">
                    <a:lumMod val="75000"/>
                  </a:schemeClr>
                </a:solidFill>
              </a:rPr>
              <a:t>and</a:t>
            </a:r>
            <a:r>
              <a:rPr lang="en-US" sz="6000" dirty="0">
                <a:solidFill>
                  <a:schemeClr val="accent5">
                    <a:lumMod val="75000"/>
                  </a:schemeClr>
                </a:solidFill>
              </a:rPr>
              <a:t>, </a:t>
            </a:r>
            <a:r>
              <a:rPr lang="en-US" sz="6000" b="1" dirty="0">
                <a:solidFill>
                  <a:schemeClr val="accent5">
                    <a:lumMod val="75000"/>
                  </a:schemeClr>
                </a:solidFill>
              </a:rPr>
              <a:t>or</a:t>
            </a:r>
            <a:r>
              <a:rPr lang="en-US" sz="6000" dirty="0">
                <a:solidFill>
                  <a:schemeClr val="accent5">
                    <a:lumMod val="75000"/>
                  </a:schemeClr>
                </a:solidFill>
              </a:rPr>
              <a:t> et </a:t>
            </a:r>
            <a:r>
              <a:rPr lang="en-US" sz="6000" b="1" dirty="0">
                <a:solidFill>
                  <a:schemeClr val="accent5">
                    <a:lumMod val="75000"/>
                  </a:schemeClr>
                </a:solidFill>
              </a:rPr>
              <a:t>not</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EA0977D3-14E1-42B6-8CA5-A759F1916292}"/>
              </a:ext>
            </a:extLst>
          </p:cNvPr>
          <p:cNvSpPr txBox="1"/>
          <p:nvPr/>
        </p:nvSpPr>
        <p:spPr>
          <a:xfrm>
            <a:off x="128337" y="1325564"/>
            <a:ext cx="11983452" cy="4801314"/>
          </a:xfrm>
          <a:prstGeom prst="rect">
            <a:avLst/>
          </a:prstGeom>
          <a:solidFill>
            <a:schemeClr val="tx1"/>
          </a:solidFill>
        </p:spPr>
        <p:txBody>
          <a:bodyPr wrap="square" rtlCol="0">
            <a:spAutoFit/>
          </a:bodyPr>
          <a:lstStyle/>
          <a:p>
            <a:r>
              <a:rPr lang="en-US" dirty="0">
                <a:solidFill>
                  <a:schemeClr val="bg1"/>
                </a:solidFill>
              </a:rPr>
              <a:t># Different ways to test multiple</a:t>
            </a:r>
          </a:p>
          <a:p>
            <a:r>
              <a:rPr lang="en-US" dirty="0">
                <a:solidFill>
                  <a:schemeClr val="bg1"/>
                </a:solidFill>
              </a:rPr>
              <a:t># flags at once in Python</a:t>
            </a:r>
          </a:p>
          <a:p>
            <a:r>
              <a:rPr lang="en-US" dirty="0">
                <a:solidFill>
                  <a:schemeClr val="bg1"/>
                </a:solidFill>
              </a:rPr>
              <a:t>x, y, z = 0, 1, 0</a:t>
            </a:r>
          </a:p>
          <a:p>
            <a:endParaRPr lang="en-US" dirty="0">
              <a:solidFill>
                <a:schemeClr val="bg1"/>
              </a:solidFill>
            </a:endParaRPr>
          </a:p>
          <a:p>
            <a:r>
              <a:rPr lang="en-US" dirty="0">
                <a:solidFill>
                  <a:schemeClr val="bg1"/>
                </a:solidFill>
              </a:rPr>
              <a:t>if x == 1 or y == 1 or z == 1:</a:t>
            </a:r>
          </a:p>
          <a:p>
            <a:r>
              <a:rPr lang="en-US" dirty="0">
                <a:solidFill>
                  <a:schemeClr val="bg1"/>
                </a:solidFill>
              </a:rPr>
              <a:t>    print('passed')</a:t>
            </a:r>
          </a:p>
          <a:p>
            <a:endParaRPr lang="en-US" dirty="0">
              <a:solidFill>
                <a:schemeClr val="bg1"/>
              </a:solidFill>
            </a:endParaRPr>
          </a:p>
          <a:p>
            <a:r>
              <a:rPr lang="en-US" dirty="0">
                <a:solidFill>
                  <a:schemeClr val="bg1"/>
                </a:solidFill>
              </a:rPr>
              <a:t>if 1 in (x, y, z):</a:t>
            </a:r>
          </a:p>
          <a:p>
            <a:r>
              <a:rPr lang="en-US" dirty="0">
                <a:solidFill>
                  <a:schemeClr val="bg1"/>
                </a:solidFill>
              </a:rPr>
              <a:t>    print('passed')</a:t>
            </a:r>
          </a:p>
          <a:p>
            <a:endParaRPr lang="en-US" dirty="0">
              <a:solidFill>
                <a:schemeClr val="bg1"/>
              </a:solidFill>
            </a:endParaRPr>
          </a:p>
          <a:p>
            <a:r>
              <a:rPr lang="en-US" dirty="0">
                <a:solidFill>
                  <a:schemeClr val="bg1"/>
                </a:solidFill>
              </a:rPr>
              <a:t># These only test for truthiness:</a:t>
            </a:r>
          </a:p>
          <a:p>
            <a:r>
              <a:rPr lang="en-US" dirty="0">
                <a:solidFill>
                  <a:schemeClr val="bg1"/>
                </a:solidFill>
              </a:rPr>
              <a:t>if x or y or z:</a:t>
            </a:r>
          </a:p>
          <a:p>
            <a:r>
              <a:rPr lang="en-US" dirty="0">
                <a:solidFill>
                  <a:schemeClr val="bg1"/>
                </a:solidFill>
              </a:rPr>
              <a:t>    print('passed')</a:t>
            </a:r>
          </a:p>
          <a:p>
            <a:endParaRPr lang="en-US" dirty="0">
              <a:solidFill>
                <a:schemeClr val="bg1"/>
              </a:solidFill>
            </a:endParaRPr>
          </a:p>
          <a:p>
            <a:r>
              <a:rPr lang="en-US" dirty="0">
                <a:solidFill>
                  <a:schemeClr val="bg1"/>
                </a:solidFill>
              </a:rPr>
              <a:t>if any((x, y, z)):</a:t>
            </a:r>
          </a:p>
          <a:p>
            <a:r>
              <a:rPr lang="en-US" dirty="0">
                <a:solidFill>
                  <a:schemeClr val="bg1"/>
                </a:solidFill>
              </a:rPr>
              <a:t>    print('passed')</a:t>
            </a:r>
          </a:p>
          <a:p>
            <a:endParaRPr lang="fr-FR" dirty="0">
              <a:solidFill>
                <a:schemeClr val="bg1"/>
              </a:solidFill>
            </a:endParaRPr>
          </a:p>
        </p:txBody>
      </p:sp>
    </p:spTree>
    <p:extLst>
      <p:ext uri="{BB962C8B-B14F-4D97-AF65-F5344CB8AC3E}">
        <p14:creationId xmlns:p14="http://schemas.microsoft.com/office/powerpoint/2010/main" val="942967817"/>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4" y="-129331"/>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E813E4DA-B03F-4D27-83EE-77EA749A2126}"/>
              </a:ext>
            </a:extLst>
          </p:cNvPr>
          <p:cNvSpPr txBox="1"/>
          <p:nvPr/>
        </p:nvSpPr>
        <p:spPr>
          <a:xfrm>
            <a:off x="200029" y="789831"/>
            <a:ext cx="11991970" cy="553998"/>
          </a:xfrm>
          <a:prstGeom prst="rect">
            <a:avLst/>
          </a:prstGeom>
          <a:noFill/>
        </p:spPr>
        <p:txBody>
          <a:bodyPr wrap="square" rtlCol="0">
            <a:spAutoFit/>
          </a:bodyPr>
          <a:lstStyle/>
          <a:p>
            <a:r>
              <a:rPr lang="fr-FR" sz="1000" dirty="0"/>
              <a:t>Voici la correction que je vous propose. Je suis sûr que vous êtes, de votre côté, arrivés à quelque chose, même si tout ne fonctionne pas encore parfaitement. Certaines fonctionnalités, comme le tri, l'affichage, etc. sont encore un peu complexes à appréhender. Cependant, faites attention à ne pas sauter trop rapidement à la correction et essayez au moins d'obtenir par vous-mêmes un dictionnaire ordonné avec des fonctionnalités opérationnelles d'ajout, de consultation et de suppression d'éléments.</a:t>
            </a:r>
          </a:p>
        </p:txBody>
      </p:sp>
      <p:sp>
        <p:nvSpPr>
          <p:cNvPr id="6" name="ZoneTexte 5">
            <a:extLst>
              <a:ext uri="{FF2B5EF4-FFF2-40B4-BE49-F238E27FC236}">
                <a16:creationId xmlns:a16="http://schemas.microsoft.com/office/drawing/2014/main" id="{4D1459D4-2ECB-42BC-93A1-ECE43312345B}"/>
              </a:ext>
            </a:extLst>
          </p:cNvPr>
          <p:cNvSpPr txBox="1"/>
          <p:nvPr/>
        </p:nvSpPr>
        <p:spPr>
          <a:xfrm>
            <a:off x="209554" y="1343829"/>
            <a:ext cx="11830044" cy="5324535"/>
          </a:xfrm>
          <a:prstGeom prst="rect">
            <a:avLst/>
          </a:prstGeom>
          <a:solidFill>
            <a:schemeClr val="tx1"/>
          </a:solidFill>
        </p:spPr>
        <p:txBody>
          <a:bodyPr wrap="square" numCol="2" rtlCol="0">
            <a:spAutoFit/>
          </a:bodyPr>
          <a:lstStyle/>
          <a:p>
            <a:r>
              <a:rPr lang="fr-FR" sz="1000" dirty="0">
                <a:solidFill>
                  <a:schemeClr val="bg1"/>
                </a:solidFill>
              </a:rPr>
              <a:t>            </a:t>
            </a:r>
          </a:p>
          <a:p>
            <a:r>
              <a:rPr lang="fr-FR" sz="1000" dirty="0">
                <a:solidFill>
                  <a:schemeClr val="bg1"/>
                </a:solidFill>
              </a:rPr>
              <a:t>            # On commence par copier self dans le dictionnaire</a:t>
            </a:r>
          </a:p>
          <a:p>
            <a:r>
              <a:rPr lang="fr-FR" sz="1000" dirty="0">
                <a:solidFill>
                  <a:schemeClr val="bg1"/>
                </a:solidFill>
              </a:rPr>
              <a:t>            for cle, valeur in </a:t>
            </a:r>
            <a:r>
              <a:rPr lang="fr-FR" sz="1000" dirty="0" err="1">
                <a:solidFill>
                  <a:schemeClr val="bg1"/>
                </a:solidFill>
              </a:rPr>
              <a:t>self.items</a:t>
            </a:r>
            <a:r>
              <a:rPr lang="fr-FR" sz="1000" dirty="0">
                <a:solidFill>
                  <a:schemeClr val="bg1"/>
                </a:solidFill>
              </a:rPr>
              <a:t>():</a:t>
            </a:r>
          </a:p>
          <a:p>
            <a:r>
              <a:rPr lang="fr-FR" sz="1000" dirty="0">
                <a:solidFill>
                  <a:schemeClr val="bg1"/>
                </a:solidFill>
              </a:rPr>
              <a:t>                nouveau[cle] = valeur</a:t>
            </a:r>
          </a:p>
          <a:p>
            <a:r>
              <a:rPr lang="fr-FR" sz="1000" dirty="0">
                <a:solidFill>
                  <a:schemeClr val="bg1"/>
                </a:solidFill>
              </a:rPr>
              <a:t>            </a:t>
            </a:r>
          </a:p>
          <a:p>
            <a:r>
              <a:rPr lang="fr-FR" sz="1000" dirty="0">
                <a:solidFill>
                  <a:schemeClr val="bg1"/>
                </a:solidFill>
              </a:rPr>
              <a:t>            # On copie ensuite </a:t>
            </a:r>
            <a:r>
              <a:rPr lang="fr-FR" sz="1000" dirty="0" err="1">
                <a:solidFill>
                  <a:schemeClr val="bg1"/>
                </a:solidFill>
              </a:rPr>
              <a:t>autre_objet</a:t>
            </a:r>
            <a:endParaRPr lang="fr-FR" sz="1000" dirty="0">
              <a:solidFill>
                <a:schemeClr val="bg1"/>
              </a:solidFill>
            </a:endParaRPr>
          </a:p>
          <a:p>
            <a:r>
              <a:rPr lang="fr-FR" sz="1000" dirty="0">
                <a:solidFill>
                  <a:schemeClr val="bg1"/>
                </a:solidFill>
              </a:rPr>
              <a:t>            for cle, valeur in </a:t>
            </a:r>
            <a:r>
              <a:rPr lang="fr-FR" sz="1000" dirty="0" err="1">
                <a:solidFill>
                  <a:schemeClr val="bg1"/>
                </a:solidFill>
              </a:rPr>
              <a:t>autre_objet.items</a:t>
            </a:r>
            <a:r>
              <a:rPr lang="fr-FR" sz="1000" dirty="0">
                <a:solidFill>
                  <a:schemeClr val="bg1"/>
                </a:solidFill>
              </a:rPr>
              <a:t>():</a:t>
            </a:r>
          </a:p>
          <a:p>
            <a:r>
              <a:rPr lang="fr-FR" sz="1000" dirty="0">
                <a:solidFill>
                  <a:schemeClr val="bg1"/>
                </a:solidFill>
              </a:rPr>
              <a:t>                nouveau[cle] = valeur</a:t>
            </a:r>
          </a:p>
          <a:p>
            <a:r>
              <a:rPr lang="fr-FR" sz="1000" dirty="0">
                <a:solidFill>
                  <a:schemeClr val="bg1"/>
                </a:solidFill>
              </a:rPr>
              <a:t>            return nouveau</a:t>
            </a:r>
          </a:p>
          <a:p>
            <a:r>
              <a:rPr lang="fr-FR" sz="1000" dirty="0">
                <a:solidFill>
                  <a:schemeClr val="bg1"/>
                </a:solidFill>
              </a:rPr>
              <a:t>    </a:t>
            </a:r>
          </a:p>
          <a:p>
            <a:r>
              <a:rPr lang="fr-FR" sz="1000" dirty="0">
                <a:solidFill>
                  <a:schemeClr val="bg1"/>
                </a:solidFill>
              </a:rPr>
              <a:t>    def items(self):</a:t>
            </a:r>
          </a:p>
          <a:p>
            <a:r>
              <a:rPr lang="fr-FR" sz="1000" dirty="0">
                <a:solidFill>
                  <a:schemeClr val="bg1"/>
                </a:solidFill>
              </a:rPr>
              <a:t>        """Renvoie un générateur contenant les couples (cle, valeur)"""</a:t>
            </a:r>
          </a:p>
          <a:p>
            <a:r>
              <a:rPr lang="fr-FR" sz="1000" dirty="0">
                <a:solidFill>
                  <a:schemeClr val="bg1"/>
                </a:solidFill>
              </a:rPr>
              <a:t>        for i, cle in enumerate(self._</a:t>
            </a:r>
            <a:r>
              <a:rPr lang="fr-FR" sz="1000" dirty="0" err="1">
                <a:solidFill>
                  <a:schemeClr val="bg1"/>
                </a:solidFill>
              </a:rPr>
              <a:t>cles</a:t>
            </a:r>
            <a:r>
              <a:rPr lang="fr-FR" sz="1000" dirty="0">
                <a:solidFill>
                  <a:schemeClr val="bg1"/>
                </a:solidFill>
              </a:rPr>
              <a:t>):</a:t>
            </a:r>
          </a:p>
          <a:p>
            <a:r>
              <a:rPr lang="fr-FR" sz="1000" dirty="0">
                <a:solidFill>
                  <a:schemeClr val="bg1"/>
                </a:solidFill>
              </a:rPr>
              <a:t>            valeur = </a:t>
            </a:r>
            <a:r>
              <a:rPr lang="fr-FR" sz="1000" dirty="0" err="1">
                <a:solidFill>
                  <a:schemeClr val="bg1"/>
                </a:solidFill>
              </a:rPr>
              <a:t>self._valeurs</a:t>
            </a:r>
            <a:r>
              <a:rPr lang="fr-FR" sz="1000" dirty="0">
                <a:solidFill>
                  <a:schemeClr val="bg1"/>
                </a:solidFill>
              </a:rPr>
              <a:t>[i]</a:t>
            </a:r>
          </a:p>
          <a:p>
            <a:r>
              <a:rPr lang="fr-FR" sz="1000" dirty="0">
                <a:solidFill>
                  <a:schemeClr val="bg1"/>
                </a:solidFill>
              </a:rPr>
              <a:t>            yield (cle, valeur)</a:t>
            </a:r>
          </a:p>
          <a:p>
            <a:r>
              <a:rPr lang="fr-FR" sz="1000" dirty="0">
                <a:solidFill>
                  <a:schemeClr val="bg1"/>
                </a:solidFill>
              </a:rPr>
              <a:t>    </a:t>
            </a:r>
          </a:p>
          <a:p>
            <a:r>
              <a:rPr lang="fr-FR" sz="1000" dirty="0">
                <a:solidFill>
                  <a:schemeClr val="bg1"/>
                </a:solidFill>
              </a:rPr>
              <a:t>    def keys(self):</a:t>
            </a:r>
          </a:p>
          <a:p>
            <a:r>
              <a:rPr lang="fr-FR" sz="1000" dirty="0">
                <a:solidFill>
                  <a:schemeClr val="bg1"/>
                </a:solidFill>
              </a:rPr>
              <a:t>        """Cette méthode renvoie la liste des clés"""</a:t>
            </a:r>
          </a:p>
          <a:p>
            <a:r>
              <a:rPr lang="fr-FR" sz="1000" dirty="0">
                <a:solidFill>
                  <a:schemeClr val="bg1"/>
                </a:solidFill>
              </a:rPr>
              <a:t>        return list(self._</a:t>
            </a:r>
            <a:r>
              <a:rPr lang="fr-FR" sz="1000" dirty="0" err="1">
                <a:solidFill>
                  <a:schemeClr val="bg1"/>
                </a:solidFill>
              </a:rPr>
              <a:t>cles</a:t>
            </a:r>
            <a:r>
              <a:rPr lang="fr-FR" sz="1000" dirty="0">
                <a:solidFill>
                  <a:schemeClr val="bg1"/>
                </a:solidFill>
              </a:rPr>
              <a:t>)</a:t>
            </a:r>
          </a:p>
          <a:p>
            <a:r>
              <a:rPr lang="fr-FR" sz="1000" dirty="0">
                <a:solidFill>
                  <a:schemeClr val="bg1"/>
                </a:solidFill>
              </a:rPr>
              <a:t>    </a:t>
            </a:r>
          </a:p>
          <a:p>
            <a:r>
              <a:rPr lang="fr-FR" sz="1000" dirty="0">
                <a:solidFill>
                  <a:schemeClr val="bg1"/>
                </a:solidFill>
              </a:rPr>
              <a:t>    def values(self):</a:t>
            </a:r>
          </a:p>
          <a:p>
            <a:r>
              <a:rPr lang="fr-FR" sz="1000" dirty="0">
                <a:solidFill>
                  <a:schemeClr val="bg1"/>
                </a:solidFill>
              </a:rPr>
              <a:t>        """Cette méthode renvoie la liste des valeurs"""</a:t>
            </a:r>
          </a:p>
          <a:p>
            <a:r>
              <a:rPr lang="fr-FR" sz="1000" dirty="0">
                <a:solidFill>
                  <a:schemeClr val="bg1"/>
                </a:solidFill>
              </a:rPr>
              <a:t>        return list(</a:t>
            </a:r>
            <a:r>
              <a:rPr lang="fr-FR" sz="1000" dirty="0" err="1">
                <a:solidFill>
                  <a:schemeClr val="bg1"/>
                </a:solidFill>
              </a:rPr>
              <a:t>self._valeurs</a:t>
            </a:r>
            <a:r>
              <a:rPr lang="fr-FR" sz="1000" dirty="0">
                <a:solidFill>
                  <a:schemeClr val="bg1"/>
                </a:solidFill>
              </a:rPr>
              <a:t>)</a:t>
            </a:r>
          </a:p>
          <a:p>
            <a:r>
              <a:rPr lang="fr-FR" sz="1000" dirty="0">
                <a:solidFill>
                  <a:schemeClr val="bg1"/>
                </a:solidFill>
              </a:rPr>
              <a:t>    </a:t>
            </a:r>
          </a:p>
          <a:p>
            <a:r>
              <a:rPr lang="fr-FR" sz="1000" dirty="0">
                <a:solidFill>
                  <a:schemeClr val="bg1"/>
                </a:solidFill>
              </a:rPr>
              <a:t>    def reverse(self):</a:t>
            </a:r>
          </a:p>
          <a:p>
            <a:r>
              <a:rPr lang="fr-FR" sz="1000" dirty="0">
                <a:solidFill>
                  <a:schemeClr val="bg1"/>
                </a:solidFill>
              </a:rPr>
              <a:t>        """Inversion du dictionnaire"""</a:t>
            </a:r>
          </a:p>
          <a:p>
            <a:r>
              <a:rPr lang="fr-FR" sz="1000" dirty="0">
                <a:solidFill>
                  <a:schemeClr val="bg1"/>
                </a:solidFill>
              </a:rPr>
              <a:t>        # On crée deux listes vides qui contiendront le nouvel ordre des clés</a:t>
            </a:r>
          </a:p>
          <a:p>
            <a:r>
              <a:rPr lang="fr-FR" sz="1000" dirty="0">
                <a:solidFill>
                  <a:schemeClr val="bg1"/>
                </a:solidFill>
              </a:rPr>
              <a:t>        # et valeurs</a:t>
            </a:r>
          </a:p>
          <a:p>
            <a:r>
              <a:rPr lang="fr-FR" sz="1000" dirty="0">
                <a:solidFill>
                  <a:schemeClr val="bg1"/>
                </a:solidFill>
              </a:rPr>
              <a:t>        </a:t>
            </a:r>
            <a:r>
              <a:rPr lang="fr-FR" sz="1000" dirty="0" err="1">
                <a:solidFill>
                  <a:schemeClr val="bg1"/>
                </a:solidFill>
              </a:rPr>
              <a:t>cles</a:t>
            </a:r>
            <a:r>
              <a:rPr lang="fr-FR" sz="1000" dirty="0">
                <a:solidFill>
                  <a:schemeClr val="bg1"/>
                </a:solidFill>
              </a:rPr>
              <a:t> = []</a:t>
            </a:r>
          </a:p>
          <a:p>
            <a:r>
              <a:rPr lang="fr-FR" sz="1000" dirty="0">
                <a:solidFill>
                  <a:schemeClr val="bg1"/>
                </a:solidFill>
              </a:rPr>
              <a:t>        valeurs = []</a:t>
            </a:r>
          </a:p>
          <a:p>
            <a:r>
              <a:rPr lang="fr-FR" sz="1000" dirty="0">
                <a:solidFill>
                  <a:schemeClr val="bg1"/>
                </a:solidFill>
              </a:rPr>
              <a:t>        for cle, valeur in </a:t>
            </a:r>
            <a:r>
              <a:rPr lang="fr-FR" sz="1000" dirty="0" err="1">
                <a:solidFill>
                  <a:schemeClr val="bg1"/>
                </a:solidFill>
              </a:rPr>
              <a:t>self.items</a:t>
            </a:r>
            <a:r>
              <a:rPr lang="fr-FR" sz="1000" dirty="0">
                <a:solidFill>
                  <a:schemeClr val="bg1"/>
                </a:solidFill>
              </a:rPr>
              <a:t>():</a:t>
            </a:r>
          </a:p>
          <a:p>
            <a:r>
              <a:rPr lang="fr-FR" sz="1000" dirty="0">
                <a:solidFill>
                  <a:schemeClr val="bg1"/>
                </a:solidFill>
              </a:rPr>
              <a:t>            # On ajoute les clés et valeurs au début de la liste</a:t>
            </a:r>
          </a:p>
          <a:p>
            <a:r>
              <a:rPr lang="fr-FR" sz="1000" dirty="0">
                <a:solidFill>
                  <a:schemeClr val="bg1"/>
                </a:solidFill>
              </a:rPr>
              <a:t>            </a:t>
            </a:r>
            <a:r>
              <a:rPr lang="fr-FR" sz="1000" dirty="0" err="1">
                <a:solidFill>
                  <a:schemeClr val="bg1"/>
                </a:solidFill>
              </a:rPr>
              <a:t>cles.insert</a:t>
            </a:r>
            <a:r>
              <a:rPr lang="fr-FR" sz="1000" dirty="0">
                <a:solidFill>
                  <a:schemeClr val="bg1"/>
                </a:solidFill>
              </a:rPr>
              <a:t>(0, cle)</a:t>
            </a:r>
          </a:p>
          <a:p>
            <a:r>
              <a:rPr lang="fr-FR" sz="1000" dirty="0">
                <a:solidFill>
                  <a:schemeClr val="bg1"/>
                </a:solidFill>
              </a:rPr>
              <a:t>            </a:t>
            </a:r>
            <a:r>
              <a:rPr lang="fr-FR" sz="1000" dirty="0" err="1">
                <a:solidFill>
                  <a:schemeClr val="bg1"/>
                </a:solidFill>
              </a:rPr>
              <a:t>valeurs.insert</a:t>
            </a:r>
            <a:r>
              <a:rPr lang="fr-FR" sz="1000" dirty="0">
                <a:solidFill>
                  <a:schemeClr val="bg1"/>
                </a:solidFill>
              </a:rPr>
              <a:t>(0, valeur)</a:t>
            </a:r>
          </a:p>
          <a:p>
            <a:r>
              <a:rPr lang="fr-FR" sz="1000" dirty="0">
                <a:solidFill>
                  <a:schemeClr val="bg1"/>
                </a:solidFill>
              </a:rPr>
              <a:t> # On met ensuite à jour nos listes</a:t>
            </a:r>
          </a:p>
          <a:p>
            <a:r>
              <a:rPr lang="fr-FR" sz="1000" dirty="0">
                <a:solidFill>
                  <a:schemeClr val="bg1"/>
                </a:solidFill>
              </a:rPr>
              <a:t>        self._</a:t>
            </a:r>
            <a:r>
              <a:rPr lang="fr-FR" sz="1000" dirty="0" err="1">
                <a:solidFill>
                  <a:schemeClr val="bg1"/>
                </a:solidFill>
              </a:rPr>
              <a:t>cles</a:t>
            </a:r>
            <a:r>
              <a:rPr lang="fr-FR" sz="1000" dirty="0">
                <a:solidFill>
                  <a:schemeClr val="bg1"/>
                </a:solidFill>
              </a:rPr>
              <a:t> = </a:t>
            </a:r>
            <a:r>
              <a:rPr lang="fr-FR" sz="1000" dirty="0" err="1">
                <a:solidFill>
                  <a:schemeClr val="bg1"/>
                </a:solidFill>
              </a:rPr>
              <a:t>cles</a:t>
            </a:r>
            <a:endParaRPr lang="fr-FR" sz="1000" dirty="0">
              <a:solidFill>
                <a:schemeClr val="bg1"/>
              </a:solidFill>
            </a:endParaRPr>
          </a:p>
          <a:p>
            <a:r>
              <a:rPr lang="fr-FR" sz="1000" dirty="0">
                <a:solidFill>
                  <a:schemeClr val="bg1"/>
                </a:solidFill>
              </a:rPr>
              <a:t>        </a:t>
            </a:r>
            <a:r>
              <a:rPr lang="fr-FR" sz="1000" dirty="0" err="1">
                <a:solidFill>
                  <a:schemeClr val="bg1"/>
                </a:solidFill>
              </a:rPr>
              <a:t>self._valeurs</a:t>
            </a:r>
            <a:r>
              <a:rPr lang="fr-FR" sz="1000" dirty="0">
                <a:solidFill>
                  <a:schemeClr val="bg1"/>
                </a:solidFill>
              </a:rPr>
              <a:t> = valeurs</a:t>
            </a:r>
          </a:p>
          <a:p>
            <a:r>
              <a:rPr lang="fr-FR" sz="1000" dirty="0">
                <a:solidFill>
                  <a:schemeClr val="bg1"/>
                </a:solidFill>
              </a:rPr>
              <a:t>    </a:t>
            </a:r>
          </a:p>
          <a:p>
            <a:r>
              <a:rPr lang="fr-FR" sz="1000" dirty="0">
                <a:solidFill>
                  <a:schemeClr val="bg1"/>
                </a:solidFill>
              </a:rPr>
              <a:t>    def sort(self):</a:t>
            </a:r>
          </a:p>
          <a:p>
            <a:r>
              <a:rPr lang="fr-FR" sz="1000" dirty="0">
                <a:solidFill>
                  <a:schemeClr val="bg1"/>
                </a:solidFill>
              </a:rPr>
              <a:t>        """Méthode permettant de trier le dictionnaire en fonction de ses clés"""</a:t>
            </a:r>
          </a:p>
          <a:p>
            <a:r>
              <a:rPr lang="fr-FR" sz="1000" dirty="0">
                <a:solidFill>
                  <a:schemeClr val="bg1"/>
                </a:solidFill>
              </a:rPr>
              <a:t>        # On trie les clés</a:t>
            </a:r>
          </a:p>
          <a:p>
            <a:r>
              <a:rPr lang="fr-FR" sz="1000" dirty="0">
                <a:solidFill>
                  <a:schemeClr val="bg1"/>
                </a:solidFill>
              </a:rPr>
              <a:t>        </a:t>
            </a:r>
            <a:r>
              <a:rPr lang="fr-FR" sz="1000" dirty="0" err="1">
                <a:solidFill>
                  <a:schemeClr val="bg1"/>
                </a:solidFill>
              </a:rPr>
              <a:t>cles_triees</a:t>
            </a:r>
            <a:r>
              <a:rPr lang="fr-FR" sz="1000" dirty="0">
                <a:solidFill>
                  <a:schemeClr val="bg1"/>
                </a:solidFill>
              </a:rPr>
              <a:t> = sorted(self._</a:t>
            </a:r>
            <a:r>
              <a:rPr lang="fr-FR" sz="1000" dirty="0" err="1">
                <a:solidFill>
                  <a:schemeClr val="bg1"/>
                </a:solidFill>
              </a:rPr>
              <a:t>cles</a:t>
            </a:r>
            <a:r>
              <a:rPr lang="fr-FR" sz="1000" dirty="0">
                <a:solidFill>
                  <a:schemeClr val="bg1"/>
                </a:solidFill>
              </a:rPr>
              <a:t>)</a:t>
            </a:r>
          </a:p>
          <a:p>
            <a:r>
              <a:rPr lang="fr-FR" sz="1000" dirty="0">
                <a:solidFill>
                  <a:schemeClr val="bg1"/>
                </a:solidFill>
              </a:rPr>
              <a:t>        # On crée une liste de valeurs, encore vide</a:t>
            </a:r>
          </a:p>
          <a:p>
            <a:r>
              <a:rPr lang="fr-FR" sz="1000" dirty="0">
                <a:solidFill>
                  <a:schemeClr val="bg1"/>
                </a:solidFill>
              </a:rPr>
              <a:t>        valeurs = []</a:t>
            </a:r>
          </a:p>
          <a:p>
            <a:r>
              <a:rPr lang="fr-FR" sz="1000" dirty="0">
                <a:solidFill>
                  <a:schemeClr val="bg1"/>
                </a:solidFill>
              </a:rPr>
              <a:t>        # On parcourt ensuite la liste des clés triées</a:t>
            </a:r>
          </a:p>
          <a:p>
            <a:r>
              <a:rPr lang="fr-FR" sz="1000" dirty="0">
                <a:solidFill>
                  <a:schemeClr val="bg1"/>
                </a:solidFill>
              </a:rPr>
              <a:t>        for cle in </a:t>
            </a:r>
            <a:r>
              <a:rPr lang="fr-FR" sz="1000" dirty="0" err="1">
                <a:solidFill>
                  <a:schemeClr val="bg1"/>
                </a:solidFill>
              </a:rPr>
              <a:t>cles_triees</a:t>
            </a:r>
            <a:r>
              <a:rPr lang="fr-FR" sz="1000" dirty="0">
                <a:solidFill>
                  <a:schemeClr val="bg1"/>
                </a:solidFill>
              </a:rPr>
              <a:t>:</a:t>
            </a:r>
          </a:p>
          <a:p>
            <a:r>
              <a:rPr lang="fr-FR" sz="1000" dirty="0">
                <a:solidFill>
                  <a:schemeClr val="bg1"/>
                </a:solidFill>
              </a:rPr>
              <a:t>            valeur = self[cle]</a:t>
            </a:r>
          </a:p>
          <a:p>
            <a:r>
              <a:rPr lang="fr-FR" sz="1000" dirty="0">
                <a:solidFill>
                  <a:schemeClr val="bg1"/>
                </a:solidFill>
              </a:rPr>
              <a:t>            </a:t>
            </a:r>
            <a:r>
              <a:rPr lang="fr-FR" sz="1000" dirty="0" err="1">
                <a:solidFill>
                  <a:schemeClr val="bg1"/>
                </a:solidFill>
              </a:rPr>
              <a:t>valeurs.append</a:t>
            </a:r>
            <a:r>
              <a:rPr lang="fr-FR" sz="1000" dirty="0">
                <a:solidFill>
                  <a:schemeClr val="bg1"/>
                </a:solidFill>
              </a:rPr>
              <a:t>(valeur)</a:t>
            </a:r>
          </a:p>
          <a:p>
            <a:r>
              <a:rPr lang="fr-FR" sz="1000" dirty="0">
                <a:solidFill>
                  <a:schemeClr val="bg1"/>
                </a:solidFill>
              </a:rPr>
              <a:t>        # Enfin, on met à jour notre liste de clés et de valeurs</a:t>
            </a:r>
          </a:p>
          <a:p>
            <a:r>
              <a:rPr lang="fr-FR" sz="1000" dirty="0">
                <a:solidFill>
                  <a:schemeClr val="bg1"/>
                </a:solidFill>
              </a:rPr>
              <a:t>        self._</a:t>
            </a:r>
            <a:r>
              <a:rPr lang="fr-FR" sz="1000" dirty="0" err="1">
                <a:solidFill>
                  <a:schemeClr val="bg1"/>
                </a:solidFill>
              </a:rPr>
              <a:t>cles</a:t>
            </a:r>
            <a:r>
              <a:rPr lang="fr-FR" sz="1000" dirty="0">
                <a:solidFill>
                  <a:schemeClr val="bg1"/>
                </a:solidFill>
              </a:rPr>
              <a:t> = </a:t>
            </a:r>
            <a:r>
              <a:rPr lang="fr-FR" sz="1000" dirty="0" err="1">
                <a:solidFill>
                  <a:schemeClr val="bg1"/>
                </a:solidFill>
              </a:rPr>
              <a:t>cles_triees</a:t>
            </a:r>
            <a:endParaRPr lang="fr-FR" sz="1000" dirty="0">
              <a:solidFill>
                <a:schemeClr val="bg1"/>
              </a:solidFill>
            </a:endParaRPr>
          </a:p>
          <a:p>
            <a:r>
              <a:rPr lang="fr-FR" sz="1000" dirty="0">
                <a:solidFill>
                  <a:schemeClr val="bg1"/>
                </a:solidFill>
              </a:rPr>
              <a:t>        </a:t>
            </a:r>
            <a:r>
              <a:rPr lang="fr-FR" sz="1000" dirty="0" err="1">
                <a:solidFill>
                  <a:schemeClr val="bg1"/>
                </a:solidFill>
              </a:rPr>
              <a:t>self._valeurs</a:t>
            </a:r>
            <a:r>
              <a:rPr lang="fr-FR" sz="1000" dirty="0">
                <a:solidFill>
                  <a:schemeClr val="bg1"/>
                </a:solidFill>
              </a:rPr>
              <a:t> = valeurs</a:t>
            </a:r>
          </a:p>
        </p:txBody>
      </p:sp>
    </p:spTree>
    <p:extLst>
      <p:ext uri="{BB962C8B-B14F-4D97-AF65-F5344CB8AC3E}">
        <p14:creationId xmlns:p14="http://schemas.microsoft.com/office/powerpoint/2010/main" val="22333060"/>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mot de la fin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95276" y="1417684"/>
            <a:ext cx="10448924" cy="1107996"/>
          </a:xfrm>
          <a:prstGeom prst="rect">
            <a:avLst/>
          </a:prstGeom>
          <a:noFill/>
        </p:spPr>
        <p:txBody>
          <a:bodyPr wrap="square" rtlCol="0">
            <a:spAutoFit/>
          </a:bodyPr>
          <a:lstStyle/>
          <a:p>
            <a:r>
              <a:rPr lang="fr-FR" sz="1100" dirty="0"/>
              <a:t>Le but de l'exercice était de présenter un énoncé simple et laissant de la place aux choix de programmation. Ce que je vous propose n'est pas l'unique façon de faire, ni la meilleure. L'exercice vous a surtout permis de travailler sur des notions concrètes que nous étudions depuis le début de cette partie et de construire un objet conteneur qui n'est pas dépourvu d'utilité.</a:t>
            </a:r>
          </a:p>
          <a:p>
            <a:endParaRPr lang="fr-FR" sz="1100" dirty="0"/>
          </a:p>
          <a:p>
            <a:r>
              <a:rPr lang="fr-FR" sz="1100" dirty="0"/>
              <a:t>N'hésitez pas à améliorer notre objet, il n'en sera que plus joli et utile avec des fonctionnalités supplémentaires !</a:t>
            </a:r>
          </a:p>
          <a:p>
            <a:endParaRPr lang="fr-FR" sz="1100" dirty="0"/>
          </a:p>
        </p:txBody>
      </p:sp>
    </p:spTree>
    <p:extLst>
      <p:ext uri="{BB962C8B-B14F-4D97-AF65-F5344CB8AC3E}">
        <p14:creationId xmlns:p14="http://schemas.microsoft.com/office/powerpoint/2010/main" val="4228238829"/>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2457449"/>
            <a:ext cx="12192000" cy="971550"/>
          </a:xfrm>
        </p:spPr>
        <p:txBody>
          <a:bodyPr>
            <a:noAutofit/>
          </a:bodyPr>
          <a:lstStyle/>
          <a:p>
            <a:pPr lvl="0" algn="ctr" fontAlgn="base">
              <a:spcAft>
                <a:spcPct val="0"/>
              </a:spcAft>
            </a:pPr>
            <a:r>
              <a:rPr lang="fr-FR" altLang="fr-FR" sz="9600" b="1" dirty="0" err="1">
                <a:solidFill>
                  <a:schemeClr val="accent5">
                    <a:lumMod val="75000"/>
                  </a:schemeClr>
                </a:solidFill>
              </a:rPr>
              <a:t>Apprehendez</a:t>
            </a:r>
            <a:r>
              <a:rPr lang="fr-FR" altLang="fr-FR" sz="9600" b="1" dirty="0">
                <a:solidFill>
                  <a:schemeClr val="accent5">
                    <a:lumMod val="75000"/>
                  </a:schemeClr>
                </a:solidFill>
              </a:rPr>
              <a:t> les </a:t>
            </a:r>
            <a:r>
              <a:rPr lang="fr-FR" altLang="fr-FR" sz="9600" b="1" dirty="0" err="1">
                <a:solidFill>
                  <a:schemeClr val="accent5">
                    <a:lumMod val="75000"/>
                  </a:schemeClr>
                </a:solidFill>
              </a:rPr>
              <a:t>decorateurs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124439110"/>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err="1">
                <a:solidFill>
                  <a:schemeClr val="accent5">
                    <a:lumMod val="75000"/>
                  </a:schemeClr>
                </a:solidFill>
              </a:rPr>
              <a:t>Apprehendez</a:t>
            </a:r>
            <a:r>
              <a:rPr lang="fr-FR" altLang="fr-FR" sz="6000" b="1" dirty="0">
                <a:solidFill>
                  <a:schemeClr val="accent5">
                    <a:lumMod val="75000"/>
                  </a:schemeClr>
                </a:solidFill>
              </a:rPr>
              <a:t> les </a:t>
            </a:r>
            <a:r>
              <a:rPr lang="fr-FR" altLang="fr-FR" sz="6000" b="1" dirty="0" err="1">
                <a:solidFill>
                  <a:schemeClr val="accent5">
                    <a:lumMod val="75000"/>
                  </a:schemeClr>
                </a:solidFill>
              </a:rPr>
              <a:t>decorateurs</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866775"/>
            <a:ext cx="10448924" cy="5678478"/>
          </a:xfrm>
          <a:prstGeom prst="rect">
            <a:avLst/>
          </a:prstGeom>
          <a:noFill/>
        </p:spPr>
        <p:txBody>
          <a:bodyPr wrap="square" rtlCol="0">
            <a:spAutoFit/>
          </a:bodyPr>
          <a:lstStyle/>
          <a:p>
            <a:r>
              <a:rPr lang="fr-FR" sz="1100" dirty="0"/>
              <a:t>Nous allons ici nous intéresser à un concept fascinant de Python, un concept de programmation assez avancé. Vous n'êtes pas obligés de lire ce chapitre pour la suite de ce livre, ni même connaître cette fonctionnalité pour coder en Python. Il s'agit d'un plus que j'ai voulu détailler mais qui n'est certainement pas indispensable.</a:t>
            </a:r>
          </a:p>
          <a:p>
            <a:endParaRPr lang="fr-FR" sz="1100" dirty="0"/>
          </a:p>
          <a:p>
            <a:r>
              <a:rPr lang="fr-FR" sz="1100" dirty="0"/>
              <a:t>Les décorateurs sont un moyen simple de modifier le comportement « par défaut » de fonctions. C'est un exemple assez flagrant de ce qu'on appelle la métaprogrammation, que je vais décrire assez brièvement comme l'écriture de programmes manipulant… d'autres programmes. Cela donne faim, non ?</a:t>
            </a:r>
          </a:p>
          <a:p>
            <a:r>
              <a:rPr lang="fr-FR" sz="1100" dirty="0"/>
              <a:t>Qu'est-ce que c'est ?</a:t>
            </a:r>
          </a:p>
          <a:p>
            <a:endParaRPr lang="fr-FR" sz="1100" dirty="0"/>
          </a:p>
          <a:p>
            <a:r>
              <a:rPr lang="fr-FR" sz="1100" dirty="0"/>
              <a:t>Les décorateurs sont des fonctions de Python dont le rôle est de modifier le comportement par défaut d'autres fonctions ou classes. Pour schématiser, une fonction modifiée par un décorateur ne s'exécutera pas elle-même mais appellera le décorateur. C'est au décorateur de décider s'il veut exécuter la fonction et dans quelles conditions.</a:t>
            </a:r>
          </a:p>
          <a:p>
            <a:endParaRPr lang="fr-FR" sz="1100" dirty="0"/>
          </a:p>
          <a:p>
            <a:r>
              <a:rPr lang="fr-FR" sz="1100" dirty="0"/>
              <a:t>Mais quel est l'intérêt ? Si on veut juste qu'une fonction fasse quelque chose de différent, il suffit de la modifier, non ? Pourquoi s'encombrer la tête avec une nouvelle fonctionnalité plus complexe ?</a:t>
            </a:r>
          </a:p>
          <a:p>
            <a:endParaRPr lang="fr-FR" sz="1100" dirty="0"/>
          </a:p>
          <a:p>
            <a:r>
              <a:rPr lang="fr-FR" sz="1100" dirty="0"/>
              <a:t>Il peut y avoir de nombreux cas dans lesquels les décorateurs sont un choix intéressant. Pour comprendre l'idée, je vais prendre un unique exemple.</a:t>
            </a:r>
          </a:p>
          <a:p>
            <a:endParaRPr lang="fr-FR" sz="1100" dirty="0"/>
          </a:p>
          <a:p>
            <a:r>
              <a:rPr lang="fr-FR" sz="1100" dirty="0"/>
              <a:t>On souhaite tester les performances de certaines de nos fonctions, en l'occurrence, calculer combien de temps elles mettent pour s'exécuter.</a:t>
            </a:r>
          </a:p>
          <a:p>
            <a:endParaRPr lang="fr-FR" sz="1100" dirty="0"/>
          </a:p>
          <a:p>
            <a:r>
              <a:rPr lang="fr-FR" sz="1100" dirty="0"/>
              <a:t>Une possibilité, effectivement, consiste à modifier chacune des fonctions devant intégrer ce test. Mais ce n'est pas très élégant, ni très pratique, ni très sûr… bref ce n'est pas la meilleure solution.</a:t>
            </a:r>
          </a:p>
          <a:p>
            <a:endParaRPr lang="fr-FR" sz="1100" dirty="0"/>
          </a:p>
          <a:p>
            <a:r>
              <a:rPr lang="fr-FR" sz="1100" dirty="0"/>
              <a:t>Une autre possibilité consiste à utiliser un décorateur. Ce décorateur se chargera d'exécuter notre fonction en calculant le temps qu'elle met et pourra, par exemple, afficher une alerte si cette durée est trop élevée.</a:t>
            </a:r>
          </a:p>
          <a:p>
            <a:endParaRPr lang="fr-FR" sz="1100" dirty="0"/>
          </a:p>
          <a:p>
            <a:r>
              <a:rPr lang="fr-FR" sz="1100" dirty="0"/>
              <a:t>Pour indiquer qu'une fonction doit intégrer ce test, il suffira d'ajouter une simple ligne avant sa définition. C'est bien plus simple, clair et adapté à la situation.</a:t>
            </a:r>
          </a:p>
          <a:p>
            <a:endParaRPr lang="fr-FR" sz="1100" dirty="0"/>
          </a:p>
          <a:p>
            <a:r>
              <a:rPr lang="fr-FR" sz="1100" dirty="0"/>
              <a:t>Et ce n'est qu'un exemple d'application.</a:t>
            </a:r>
          </a:p>
          <a:p>
            <a:endParaRPr lang="fr-FR" sz="1100" dirty="0"/>
          </a:p>
          <a:p>
            <a:r>
              <a:rPr lang="fr-FR" sz="1100" dirty="0"/>
              <a:t>Les décorateurs sont des fonctions standard de Python mais leur construction est parfois complexe. Quand il s'agit de décorateurs prenant des arguments en paramètres ou devant tenir compte des paramètres de la fonction, le code est plus complexe, moins intuitif.</a:t>
            </a:r>
          </a:p>
          <a:p>
            <a:endParaRPr lang="fr-FR" sz="1100" dirty="0"/>
          </a:p>
          <a:p>
            <a:r>
              <a:rPr lang="fr-FR" sz="1100" dirty="0"/>
              <a:t>Je vais faire mon possible pour que vous compreniez bien le principe. N'hésitez pas à y revenir à tête reposée, une, deux, trois fois pour que cela soit bien clair.</a:t>
            </a:r>
          </a:p>
          <a:p>
            <a:endParaRPr lang="fr-FR" sz="1100" dirty="0"/>
          </a:p>
        </p:txBody>
      </p:sp>
    </p:spTree>
    <p:extLst>
      <p:ext uri="{BB962C8B-B14F-4D97-AF65-F5344CB8AC3E}">
        <p14:creationId xmlns:p14="http://schemas.microsoft.com/office/powerpoint/2010/main" val="647441634"/>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866775"/>
            <a:ext cx="10448924" cy="1446550"/>
          </a:xfrm>
          <a:prstGeom prst="rect">
            <a:avLst/>
          </a:prstGeom>
          <a:noFill/>
        </p:spPr>
        <p:txBody>
          <a:bodyPr wrap="square" rtlCol="0">
            <a:spAutoFit/>
          </a:bodyPr>
          <a:lstStyle/>
          <a:p>
            <a:r>
              <a:rPr lang="fr-FR" sz="1100" dirty="0"/>
              <a:t>Une fois n'est pas coutume, je vais vous montrer les différentes constructions possibles en théorie avec quelques exemples, mais je vais aussi consacrer une section entière à des exemples d'utilisations pour expliciter cette partie théorique indispensable.</a:t>
            </a:r>
          </a:p>
          <a:p>
            <a:r>
              <a:rPr lang="fr-FR" sz="1100" dirty="0"/>
              <a:t>Format le plus simple</a:t>
            </a:r>
          </a:p>
          <a:p>
            <a:endParaRPr lang="fr-FR" sz="1100" dirty="0"/>
          </a:p>
          <a:p>
            <a:r>
              <a:rPr lang="fr-FR" sz="1100" dirty="0"/>
              <a:t>Comme je l'ai dit, les décorateurs sont des fonctions « classiques » de Python, dans leur définition. Ils ont une petite subtilité en ce qu'ils prennent en paramètre une fonction et renvoient une fonction.</a:t>
            </a:r>
          </a:p>
          <a:p>
            <a:endParaRPr lang="fr-FR" sz="1100" dirty="0"/>
          </a:p>
          <a:p>
            <a:r>
              <a:rPr lang="fr-FR" sz="1100" dirty="0"/>
              <a:t>On déclare qu'une fonction doit être modifiée par un (ou plusieurs) décorateurs grâce à une (ou plusieurs) lignes au-dessus de la définition de fonction, comme ceci :</a:t>
            </a:r>
          </a:p>
        </p:txBody>
      </p:sp>
      <p:sp>
        <p:nvSpPr>
          <p:cNvPr id="7" name="ZoneTexte 6">
            <a:extLst>
              <a:ext uri="{FF2B5EF4-FFF2-40B4-BE49-F238E27FC236}">
                <a16:creationId xmlns:a16="http://schemas.microsoft.com/office/drawing/2014/main" id="{AAE29890-FC39-4D1B-A16D-096B289D9D1E}"/>
              </a:ext>
            </a:extLst>
          </p:cNvPr>
          <p:cNvSpPr txBox="1"/>
          <p:nvPr/>
        </p:nvSpPr>
        <p:spPr>
          <a:xfrm>
            <a:off x="276229" y="2313325"/>
            <a:ext cx="5705475" cy="430887"/>
          </a:xfrm>
          <a:prstGeom prst="rect">
            <a:avLst/>
          </a:prstGeom>
          <a:solidFill>
            <a:schemeClr val="tx1"/>
          </a:solidFill>
        </p:spPr>
        <p:txBody>
          <a:bodyPr wrap="square" rtlCol="0">
            <a:spAutoFit/>
          </a:bodyPr>
          <a:lstStyle/>
          <a:p>
            <a:r>
              <a:rPr lang="fr-FR" sz="1100" dirty="0">
                <a:solidFill>
                  <a:schemeClr val="bg1"/>
                </a:solidFill>
              </a:rPr>
              <a:t>@</a:t>
            </a:r>
            <a:r>
              <a:rPr lang="fr-FR" sz="1100" dirty="0" err="1">
                <a:solidFill>
                  <a:schemeClr val="bg1"/>
                </a:solidFill>
              </a:rPr>
              <a:t>nom_du_decorateur</a:t>
            </a:r>
            <a:endParaRPr lang="fr-FR" sz="1100" dirty="0">
              <a:solidFill>
                <a:schemeClr val="bg1"/>
              </a:solidFill>
            </a:endParaRPr>
          </a:p>
          <a:p>
            <a:r>
              <a:rPr lang="fr-FR" sz="1100" dirty="0">
                <a:solidFill>
                  <a:schemeClr val="bg1"/>
                </a:solidFill>
              </a:rPr>
              <a:t>def </a:t>
            </a:r>
            <a:r>
              <a:rPr lang="fr-FR" sz="1100" dirty="0" err="1">
                <a:solidFill>
                  <a:schemeClr val="bg1"/>
                </a:solidFill>
              </a:rPr>
              <a:t>ma_fonction</a:t>
            </a:r>
            <a:r>
              <a:rPr lang="fr-FR" sz="1100" dirty="0">
                <a:solidFill>
                  <a:schemeClr val="bg1"/>
                </a:solidFill>
              </a:rPr>
              <a:t>(...)</a:t>
            </a:r>
          </a:p>
        </p:txBody>
      </p:sp>
      <p:sp>
        <p:nvSpPr>
          <p:cNvPr id="8" name="ZoneTexte 7">
            <a:extLst>
              <a:ext uri="{FF2B5EF4-FFF2-40B4-BE49-F238E27FC236}">
                <a16:creationId xmlns:a16="http://schemas.microsoft.com/office/drawing/2014/main" id="{864B42AE-6841-4E16-8F74-627FFF4A6A21}"/>
              </a:ext>
            </a:extLst>
          </p:cNvPr>
          <p:cNvSpPr txBox="1"/>
          <p:nvPr/>
        </p:nvSpPr>
        <p:spPr>
          <a:xfrm>
            <a:off x="209554" y="2759600"/>
            <a:ext cx="11458570" cy="600164"/>
          </a:xfrm>
          <a:prstGeom prst="rect">
            <a:avLst/>
          </a:prstGeom>
          <a:noFill/>
        </p:spPr>
        <p:txBody>
          <a:bodyPr wrap="square" rtlCol="0">
            <a:spAutoFit/>
          </a:bodyPr>
          <a:lstStyle/>
          <a:p>
            <a:r>
              <a:rPr lang="fr-FR" sz="1100" dirty="0"/>
              <a:t>Le décorateur s'exécute au moment de la définition de fonction et non lors de l'appel. Ceci est important. Il prend en paramètre, comme je l'ai dit, une fonction (celle qu'il modifie) et renvoie une fonction (qui peut être la même).</a:t>
            </a:r>
          </a:p>
          <a:p>
            <a:r>
              <a:rPr lang="fr-FR" sz="1100" dirty="0"/>
              <a:t>Voyez plutôt :</a:t>
            </a:r>
          </a:p>
        </p:txBody>
      </p:sp>
      <p:sp>
        <p:nvSpPr>
          <p:cNvPr id="9" name="ZoneTexte 8">
            <a:extLst>
              <a:ext uri="{FF2B5EF4-FFF2-40B4-BE49-F238E27FC236}">
                <a16:creationId xmlns:a16="http://schemas.microsoft.com/office/drawing/2014/main" id="{FA911F01-04E5-422C-811E-A46540AF63C7}"/>
              </a:ext>
            </a:extLst>
          </p:cNvPr>
          <p:cNvSpPr txBox="1"/>
          <p:nvPr/>
        </p:nvSpPr>
        <p:spPr>
          <a:xfrm>
            <a:off x="209554" y="3375152"/>
            <a:ext cx="11106145" cy="2123658"/>
          </a:xfrm>
          <a:prstGeom prst="rect">
            <a:avLst/>
          </a:prstGeom>
          <a:solidFill>
            <a:schemeClr val="tx1"/>
          </a:solidFill>
        </p:spPr>
        <p:txBody>
          <a:bodyPr wrap="square" rtlCol="0">
            <a:spAutoFit/>
          </a:bodyPr>
          <a:lstStyle/>
          <a:p>
            <a:r>
              <a:rPr lang="fr-FR" sz="1100" dirty="0">
                <a:solidFill>
                  <a:schemeClr val="bg1"/>
                </a:solidFill>
              </a:rPr>
              <a:t>&gt;&gt;&gt; def </a:t>
            </a:r>
            <a:r>
              <a:rPr lang="fr-FR" sz="1100" dirty="0" err="1">
                <a:solidFill>
                  <a:schemeClr val="bg1"/>
                </a:solidFill>
              </a:rPr>
              <a:t>mon_decorateur</a:t>
            </a:r>
            <a:r>
              <a:rPr lang="fr-FR" sz="1100" dirty="0">
                <a:solidFill>
                  <a:schemeClr val="bg1"/>
                </a:solidFill>
              </a:rPr>
              <a:t>(fonction):</a:t>
            </a:r>
          </a:p>
          <a:p>
            <a:r>
              <a:rPr lang="fr-FR" sz="1100" dirty="0">
                <a:solidFill>
                  <a:schemeClr val="bg1"/>
                </a:solidFill>
              </a:rPr>
              <a:t>...     """Premier exemple de décorateur"""</a:t>
            </a:r>
          </a:p>
          <a:p>
            <a:r>
              <a:rPr lang="fr-FR" sz="1100" dirty="0">
                <a:solidFill>
                  <a:schemeClr val="bg1"/>
                </a:solidFill>
              </a:rPr>
              <a:t>...     print("Notre décorateur est appelé avec en paramètre la fonction {0}".format(fonction))</a:t>
            </a:r>
          </a:p>
          <a:p>
            <a:r>
              <a:rPr lang="fr-FR" sz="1100" dirty="0">
                <a:solidFill>
                  <a:schemeClr val="bg1"/>
                </a:solidFill>
              </a:rPr>
              <a:t>...     return fonction</a:t>
            </a:r>
          </a:p>
          <a:p>
            <a:r>
              <a:rPr lang="fr-FR" sz="1100" dirty="0">
                <a:solidFill>
                  <a:schemeClr val="bg1"/>
                </a:solidFill>
              </a:rPr>
              <a:t>...</a:t>
            </a:r>
          </a:p>
          <a:p>
            <a:r>
              <a:rPr lang="fr-FR" sz="1100" dirty="0">
                <a:solidFill>
                  <a:schemeClr val="bg1"/>
                </a:solidFill>
              </a:rPr>
              <a:t>&gt;&gt;&gt; @</a:t>
            </a:r>
            <a:r>
              <a:rPr lang="fr-FR" sz="1100" dirty="0" err="1">
                <a:solidFill>
                  <a:schemeClr val="bg1"/>
                </a:solidFill>
              </a:rPr>
              <a:t>mon_decorateur</a:t>
            </a:r>
            <a:endParaRPr lang="fr-FR" sz="1100" dirty="0">
              <a:solidFill>
                <a:schemeClr val="bg1"/>
              </a:solidFill>
            </a:endParaRPr>
          </a:p>
          <a:p>
            <a:r>
              <a:rPr lang="fr-FR" sz="1100" dirty="0">
                <a:solidFill>
                  <a:schemeClr val="bg1"/>
                </a:solidFill>
              </a:rPr>
              <a:t>... def salut():</a:t>
            </a:r>
          </a:p>
          <a:p>
            <a:r>
              <a:rPr lang="fr-FR" sz="1100" dirty="0">
                <a:solidFill>
                  <a:schemeClr val="bg1"/>
                </a:solidFill>
              </a:rPr>
              <a:t>...     """Fonction modifiée par notre décorateur"""</a:t>
            </a:r>
          </a:p>
          <a:p>
            <a:r>
              <a:rPr lang="fr-FR" sz="1100" dirty="0">
                <a:solidFill>
                  <a:schemeClr val="bg1"/>
                </a:solidFill>
              </a:rPr>
              <a:t>...     print("Salut !")</a:t>
            </a:r>
          </a:p>
          <a:p>
            <a:r>
              <a:rPr lang="fr-FR" sz="1100" dirty="0">
                <a:solidFill>
                  <a:schemeClr val="bg1"/>
                </a:solidFill>
              </a:rPr>
              <a:t>...</a:t>
            </a:r>
          </a:p>
          <a:p>
            <a:r>
              <a:rPr lang="fr-FR" sz="1100" dirty="0">
                <a:solidFill>
                  <a:schemeClr val="bg1"/>
                </a:solidFill>
              </a:rPr>
              <a:t>Notre décorateur est appelé avec en paramètre la fonction &lt;function salut at 0x00BA5198&gt;</a:t>
            </a:r>
          </a:p>
          <a:p>
            <a:r>
              <a:rPr lang="fr-FR" sz="1100" dirty="0">
                <a:solidFill>
                  <a:schemeClr val="bg1"/>
                </a:solidFill>
              </a:rPr>
              <a:t>&gt;&gt;&gt;</a:t>
            </a:r>
          </a:p>
        </p:txBody>
      </p:sp>
      <p:sp>
        <p:nvSpPr>
          <p:cNvPr id="10" name="ZoneTexte 9">
            <a:extLst>
              <a:ext uri="{FF2B5EF4-FFF2-40B4-BE49-F238E27FC236}">
                <a16:creationId xmlns:a16="http://schemas.microsoft.com/office/drawing/2014/main" id="{5664DE2A-E2E9-41C7-BEE7-2778E0E481D8}"/>
              </a:ext>
            </a:extLst>
          </p:cNvPr>
          <p:cNvSpPr txBox="1"/>
          <p:nvPr/>
        </p:nvSpPr>
        <p:spPr>
          <a:xfrm>
            <a:off x="209554" y="5876925"/>
            <a:ext cx="11106144" cy="261610"/>
          </a:xfrm>
          <a:prstGeom prst="rect">
            <a:avLst/>
          </a:prstGeom>
          <a:noFill/>
        </p:spPr>
        <p:txBody>
          <a:bodyPr wrap="square" rtlCol="0">
            <a:spAutoFit/>
          </a:bodyPr>
          <a:lstStyle/>
          <a:p>
            <a:r>
              <a:rPr lang="fr-FR" sz="1100" dirty="0"/>
              <a:t>Euh… qu'est-ce qu'on a fait là ?</a:t>
            </a:r>
          </a:p>
        </p:txBody>
      </p:sp>
    </p:spTree>
    <p:extLst>
      <p:ext uri="{BB962C8B-B14F-4D97-AF65-F5344CB8AC3E}">
        <p14:creationId xmlns:p14="http://schemas.microsoft.com/office/powerpoint/2010/main" val="138684998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1047810"/>
            <a:ext cx="10448924" cy="2800767"/>
          </a:xfrm>
          <a:prstGeom prst="rect">
            <a:avLst/>
          </a:prstGeom>
          <a:noFill/>
        </p:spPr>
        <p:txBody>
          <a:bodyPr wrap="square" rtlCol="0">
            <a:spAutoFit/>
          </a:bodyPr>
          <a:lstStyle/>
          <a:p>
            <a:r>
              <a:rPr lang="fr-FR" sz="1100" dirty="0"/>
              <a:t> D'abord, on crée le décorateur. Il prend en paramètre, comme je vous l'ai dit, la fonction qu'il modifie. Dans notre exemple, il se contente d'afficher cette fonction puis de la renvoyer.</a:t>
            </a:r>
          </a:p>
          <a:p>
            <a:endParaRPr lang="fr-FR" sz="1100" dirty="0"/>
          </a:p>
          <a:p>
            <a:r>
              <a:rPr lang="fr-FR" sz="1100" dirty="0"/>
              <a:t>    On crée ensuite la </a:t>
            </a:r>
            <a:r>
              <a:rPr lang="fr-FR" sz="1100" dirty="0" err="1"/>
              <a:t>fonctionsalut</a:t>
            </a:r>
            <a:r>
              <a:rPr lang="fr-FR" sz="1100" dirty="0"/>
              <a:t>. Comme vous le voyez, on indique avant la définition la </a:t>
            </a:r>
            <a:r>
              <a:rPr lang="fr-FR" sz="1100" dirty="0" err="1"/>
              <a:t>ligne@mon_decorateur</a:t>
            </a:r>
            <a:r>
              <a:rPr lang="fr-FR" sz="1100" dirty="0"/>
              <a:t>, qui précise à Python que cette fonction doit être modifiée par notre décorateur. Notre fonction est très utile : elle affiche « Salut ! » et c'est tout.</a:t>
            </a:r>
          </a:p>
          <a:p>
            <a:endParaRPr lang="fr-FR" sz="1100" dirty="0"/>
          </a:p>
          <a:p>
            <a:r>
              <a:rPr lang="fr-FR" sz="1100" dirty="0"/>
              <a:t>    À la fin de la définition de notre fonction, on peut voir que le décorateur est appelé. Si vous regardez plus attentivement la ligne affichée, vous vous rendez compte qu'il est appelé avec, en paramètre, la </a:t>
            </a:r>
            <a:r>
              <a:rPr lang="fr-FR" sz="1100" dirty="0" err="1"/>
              <a:t>fonctionsalutque</a:t>
            </a:r>
            <a:r>
              <a:rPr lang="fr-FR" sz="1100" dirty="0"/>
              <a:t> nous venons de définir.</a:t>
            </a:r>
          </a:p>
          <a:p>
            <a:endParaRPr lang="fr-FR" sz="1100" dirty="0"/>
          </a:p>
          <a:p>
            <a:r>
              <a:rPr lang="fr-FR" sz="1100" dirty="0"/>
              <a:t>Intéressons-nous un peu plus à la structure de notre décorateur. Il prend en paramètre la fonction à modifier (celle que l'on définit sous la ligne du@), je pense que vous avez pu le constater. Mais il renvoie également cette fonction et cela, c'est un peu moins évident !</a:t>
            </a:r>
          </a:p>
          <a:p>
            <a:endParaRPr lang="fr-FR" sz="1100" dirty="0"/>
          </a:p>
          <a:p>
            <a:r>
              <a:rPr lang="fr-FR" sz="1100" dirty="0"/>
              <a:t>En fait, la fonction renvoyée remplace la fonction définie. Ici, on renvoie la fonction définie, c'est donc la même. Mais on peut demander à Python d'exécuter une autre fonction à la place, pour modifier son comportement. Nous allons voir cela un peu plus loin.</a:t>
            </a:r>
          </a:p>
          <a:p>
            <a:endParaRPr lang="fr-FR" sz="1100" dirty="0"/>
          </a:p>
          <a:p>
            <a:r>
              <a:rPr lang="fr-FR" sz="1100" dirty="0"/>
              <a:t>Pour l'heure, souvenez-vous que les deux codes ci-dessous sont identiques :</a:t>
            </a:r>
          </a:p>
        </p:txBody>
      </p:sp>
      <p:sp>
        <p:nvSpPr>
          <p:cNvPr id="11" name="ZoneTexte 10">
            <a:extLst>
              <a:ext uri="{FF2B5EF4-FFF2-40B4-BE49-F238E27FC236}">
                <a16:creationId xmlns:a16="http://schemas.microsoft.com/office/drawing/2014/main" id="{C447BDFD-76F3-404F-91C3-A387ABD0468C}"/>
              </a:ext>
            </a:extLst>
          </p:cNvPr>
          <p:cNvSpPr txBox="1"/>
          <p:nvPr/>
        </p:nvSpPr>
        <p:spPr>
          <a:xfrm>
            <a:off x="361955" y="3848517"/>
            <a:ext cx="2666995" cy="769441"/>
          </a:xfrm>
          <a:prstGeom prst="rect">
            <a:avLst/>
          </a:prstGeom>
          <a:solidFill>
            <a:schemeClr val="tx1"/>
          </a:solidFill>
        </p:spPr>
        <p:txBody>
          <a:bodyPr wrap="square" rtlCol="0">
            <a:spAutoFit/>
          </a:bodyPr>
          <a:lstStyle/>
          <a:p>
            <a:r>
              <a:rPr lang="fr-FR" sz="1100" dirty="0">
                <a:solidFill>
                  <a:schemeClr val="bg1"/>
                </a:solidFill>
              </a:rPr>
              <a:t># Exemple avec décorateur</a:t>
            </a:r>
          </a:p>
          <a:p>
            <a:r>
              <a:rPr lang="fr-FR" sz="1100" dirty="0">
                <a:solidFill>
                  <a:schemeClr val="bg1"/>
                </a:solidFill>
              </a:rPr>
              <a:t>@decorateur</a:t>
            </a:r>
          </a:p>
          <a:p>
            <a:r>
              <a:rPr lang="fr-FR" sz="1100" dirty="0">
                <a:solidFill>
                  <a:schemeClr val="bg1"/>
                </a:solidFill>
              </a:rPr>
              <a:t>def fonction(...):</a:t>
            </a:r>
          </a:p>
          <a:p>
            <a:r>
              <a:rPr lang="fr-FR" sz="1100" dirty="0">
                <a:solidFill>
                  <a:schemeClr val="bg1"/>
                </a:solidFill>
              </a:rPr>
              <a:t>    ...</a:t>
            </a:r>
          </a:p>
        </p:txBody>
      </p:sp>
      <p:sp>
        <p:nvSpPr>
          <p:cNvPr id="12" name="ZoneTexte 11">
            <a:extLst>
              <a:ext uri="{FF2B5EF4-FFF2-40B4-BE49-F238E27FC236}">
                <a16:creationId xmlns:a16="http://schemas.microsoft.com/office/drawing/2014/main" id="{98A48A40-AD0E-4A0D-BA23-A2B6BC8A1424}"/>
              </a:ext>
            </a:extLst>
          </p:cNvPr>
          <p:cNvSpPr txBox="1"/>
          <p:nvPr/>
        </p:nvSpPr>
        <p:spPr>
          <a:xfrm>
            <a:off x="361954" y="4762917"/>
            <a:ext cx="2666995" cy="938719"/>
          </a:xfrm>
          <a:prstGeom prst="rect">
            <a:avLst/>
          </a:prstGeom>
          <a:solidFill>
            <a:schemeClr val="tx1"/>
          </a:solidFill>
        </p:spPr>
        <p:txBody>
          <a:bodyPr wrap="square" rtlCol="0">
            <a:spAutoFit/>
          </a:bodyPr>
          <a:lstStyle/>
          <a:p>
            <a:r>
              <a:rPr lang="fr-FR" sz="1100" dirty="0">
                <a:solidFill>
                  <a:schemeClr val="bg1"/>
                </a:solidFill>
              </a:rPr>
              <a:t># Exemple équivalent, sans décorateur</a:t>
            </a:r>
          </a:p>
          <a:p>
            <a:r>
              <a:rPr lang="fr-FR" sz="1100" dirty="0">
                <a:solidFill>
                  <a:schemeClr val="bg1"/>
                </a:solidFill>
              </a:rPr>
              <a:t>def fonction(...):</a:t>
            </a:r>
          </a:p>
          <a:p>
            <a:r>
              <a:rPr lang="fr-FR" sz="1100" dirty="0">
                <a:solidFill>
                  <a:schemeClr val="bg1"/>
                </a:solidFill>
              </a:rPr>
              <a:t>    ...</a:t>
            </a:r>
          </a:p>
          <a:p>
            <a:endParaRPr lang="fr-FR" sz="1100" dirty="0">
              <a:solidFill>
                <a:schemeClr val="bg1"/>
              </a:solidFill>
            </a:endParaRPr>
          </a:p>
          <a:p>
            <a:r>
              <a:rPr lang="fr-FR" sz="1100" dirty="0">
                <a:solidFill>
                  <a:schemeClr val="bg1"/>
                </a:solidFill>
              </a:rPr>
              <a:t>fonction = decorateur(fonction)</a:t>
            </a:r>
          </a:p>
        </p:txBody>
      </p:sp>
    </p:spTree>
    <p:extLst>
      <p:ext uri="{BB962C8B-B14F-4D97-AF65-F5344CB8AC3E}">
        <p14:creationId xmlns:p14="http://schemas.microsoft.com/office/powerpoint/2010/main" val="4101991740"/>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1047810"/>
            <a:ext cx="10448924" cy="4324261"/>
          </a:xfrm>
          <a:prstGeom prst="rect">
            <a:avLst/>
          </a:prstGeom>
          <a:noFill/>
        </p:spPr>
        <p:txBody>
          <a:bodyPr wrap="square" rtlCol="0">
            <a:spAutoFit/>
          </a:bodyPr>
          <a:lstStyle/>
          <a:p>
            <a:r>
              <a:rPr lang="fr-FR" sz="1100" dirty="0"/>
              <a:t> Relisez bien ces deux codes, ils font la même chose. Le second est là pour que vous compreniez ce que fait Python quand il manipule des fonctions modifiées par un (ou plusieurs) décorateur(s).</a:t>
            </a:r>
          </a:p>
          <a:p>
            <a:endParaRPr lang="fr-FR" sz="1100" dirty="0"/>
          </a:p>
          <a:p>
            <a:r>
              <a:rPr lang="fr-FR" sz="1100" dirty="0"/>
              <a:t>Quand vous exécutez salut, vous ne voyez aucun changement. Et c'est normal puisque nous renvoyons la même fonction. Le seul moment où notre décorateur est appelé, c'est lors de la définition de notre fonction. Notre fonction salut n'a pas été modifiée par notre décorateur, on s'est contenté de la renvoyer telle quelle.</a:t>
            </a:r>
          </a:p>
          <a:p>
            <a:endParaRPr lang="fr-FR" sz="1100" b="1" dirty="0"/>
          </a:p>
          <a:p>
            <a:r>
              <a:rPr lang="fr-FR" sz="1100" b="1" dirty="0"/>
              <a:t>Modifier le comportement de notre fonction</a:t>
            </a:r>
          </a:p>
          <a:p>
            <a:endParaRPr lang="fr-FR" sz="1100" dirty="0"/>
          </a:p>
          <a:p>
            <a:r>
              <a:rPr lang="fr-FR" sz="1100" dirty="0"/>
              <a:t>Vous l'aurez deviné, un décorateur comme nous l'avons créé plus haut n'est pas bien utile. Les décorateurs servent surtout à modifier le comportement d'une fonction. Je vous montre cependant pas à pas comment cela fonctionne, sinon vous risquez de vite vous perdre.</a:t>
            </a:r>
          </a:p>
          <a:p>
            <a:endParaRPr lang="fr-FR" sz="1100" dirty="0"/>
          </a:p>
          <a:p>
            <a:r>
              <a:rPr lang="fr-FR" sz="1100" dirty="0"/>
              <a:t>Comment faire pour modifier le comportement de notre fonction ?</a:t>
            </a:r>
          </a:p>
          <a:p>
            <a:endParaRPr lang="fr-FR" sz="1100" dirty="0"/>
          </a:p>
          <a:p>
            <a:r>
              <a:rPr lang="fr-FR" sz="1100" dirty="0"/>
              <a:t>En fait, vous avez un élément de réponse un peu plus haut. J'ai dit que notre décorateur prenait en paramètre la fonction définie et renvoyait une fonction (peut-être la même, peut-être une autre). C'est cette fonction renvoyée qui sera directement affectée à notre fonction définie. Si vous aviez renvoyé une autre fonction que salut, dans notre exemple ci-dessus, la fonction salut aurait redirigé vers cette fonction renvoyée.</a:t>
            </a:r>
          </a:p>
          <a:p>
            <a:endParaRPr lang="fr-FR" sz="1100" dirty="0"/>
          </a:p>
          <a:p>
            <a:r>
              <a:rPr lang="fr-FR" sz="1100" dirty="0"/>
              <a:t>Mais alors… il faut définir encore une fonction ?</a:t>
            </a:r>
          </a:p>
          <a:p>
            <a:endParaRPr lang="fr-FR" sz="1100" dirty="0"/>
          </a:p>
          <a:p>
            <a:r>
              <a:rPr lang="fr-FR" sz="1100" dirty="0"/>
              <a:t>Eh oui ! Je vous avais prévenus (et ce n'est que le début), notre construction se complexifie au fur et à mesure : on va devoir créer une nouvelle fonction qui sera chargée de modifier le comportement de la fonction définie. Et, parce que notre décorateur sera le seul à utiliser cette fonction, on va la définir directement dans le corps de notre décorateur.</a:t>
            </a:r>
          </a:p>
          <a:p>
            <a:endParaRPr lang="fr-FR" sz="1100" dirty="0"/>
          </a:p>
          <a:p>
            <a:r>
              <a:rPr lang="fr-FR" sz="1100" dirty="0"/>
              <a:t>Je suis perdu. Comment cela marche-t-il, concrètement ?</a:t>
            </a:r>
          </a:p>
          <a:p>
            <a:endParaRPr lang="fr-FR" sz="1100" dirty="0"/>
          </a:p>
          <a:p>
            <a:r>
              <a:rPr lang="fr-FR" sz="1100" dirty="0"/>
              <a:t>Je vais vous mettre le code, cela vaudra mieux que des tonnes d'explications. Je le commente un peu plus bas, ne vous inquiétez pas :</a:t>
            </a:r>
          </a:p>
        </p:txBody>
      </p:sp>
    </p:spTree>
    <p:extLst>
      <p:ext uri="{BB962C8B-B14F-4D97-AF65-F5344CB8AC3E}">
        <p14:creationId xmlns:p14="http://schemas.microsoft.com/office/powerpoint/2010/main" val="1600647187"/>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1047810"/>
            <a:ext cx="10448924" cy="2970044"/>
          </a:xfrm>
          <a:prstGeom prst="rect">
            <a:avLst/>
          </a:prstGeom>
          <a:solidFill>
            <a:schemeClr val="tx1"/>
          </a:solidFill>
        </p:spPr>
        <p:txBody>
          <a:bodyPr wrap="square" rtlCol="0">
            <a:spAutoFit/>
          </a:bodyPr>
          <a:lstStyle/>
          <a:p>
            <a:r>
              <a:rPr lang="fr-FR" sz="1100" dirty="0"/>
              <a:t> </a:t>
            </a:r>
            <a:r>
              <a:rPr lang="fr-FR" sz="1100" dirty="0">
                <a:solidFill>
                  <a:schemeClr val="bg1"/>
                </a:solidFill>
              </a:rPr>
              <a:t>def </a:t>
            </a:r>
            <a:r>
              <a:rPr lang="fr-FR" sz="1100" dirty="0" err="1">
                <a:solidFill>
                  <a:schemeClr val="bg1"/>
                </a:solidFill>
              </a:rPr>
              <a:t>mon_decorateur</a:t>
            </a:r>
            <a:r>
              <a:rPr lang="fr-FR" sz="1100" dirty="0">
                <a:solidFill>
                  <a:schemeClr val="bg1"/>
                </a:solidFill>
              </a:rPr>
              <a:t>(fonction):</a:t>
            </a:r>
          </a:p>
          <a:p>
            <a:r>
              <a:rPr lang="fr-FR" sz="1100" dirty="0">
                <a:solidFill>
                  <a:schemeClr val="bg1"/>
                </a:solidFill>
              </a:rPr>
              <a:t>    """Notre décorateur : il va afficher un message avant l'appel de la</a:t>
            </a:r>
          </a:p>
          <a:p>
            <a:r>
              <a:rPr lang="fr-FR" sz="1100" dirty="0">
                <a:solidFill>
                  <a:schemeClr val="bg1"/>
                </a:solidFill>
              </a:rPr>
              <a:t>    fonction définie"""</a:t>
            </a:r>
          </a:p>
          <a:p>
            <a:r>
              <a:rPr lang="fr-FR" sz="1100" dirty="0">
                <a:solidFill>
                  <a:schemeClr val="bg1"/>
                </a:solidFill>
              </a:rPr>
              <a:t>    </a:t>
            </a:r>
          </a:p>
          <a:p>
            <a:r>
              <a:rPr lang="fr-FR" sz="1100" dirty="0">
                <a:solidFill>
                  <a:schemeClr val="bg1"/>
                </a:solidFill>
              </a:rPr>
              <a:t>    def </a:t>
            </a:r>
            <a:r>
              <a:rPr lang="fr-FR" sz="1100" dirty="0" err="1">
                <a:solidFill>
                  <a:schemeClr val="bg1"/>
                </a:solidFill>
              </a:rPr>
              <a:t>fonction_modifiee</a:t>
            </a:r>
            <a:r>
              <a:rPr lang="fr-FR" sz="1100" dirty="0">
                <a:solidFill>
                  <a:schemeClr val="bg1"/>
                </a:solidFill>
              </a:rPr>
              <a:t>():</a:t>
            </a:r>
          </a:p>
          <a:p>
            <a:r>
              <a:rPr lang="fr-FR" sz="1100" dirty="0">
                <a:solidFill>
                  <a:schemeClr val="bg1"/>
                </a:solidFill>
              </a:rPr>
              <a:t>        """Fonction que l'on va renvoyer. Il s'agit en fait d'une version</a:t>
            </a:r>
          </a:p>
          <a:p>
            <a:r>
              <a:rPr lang="fr-FR" sz="1100" dirty="0">
                <a:solidFill>
                  <a:schemeClr val="bg1"/>
                </a:solidFill>
              </a:rPr>
              <a:t>        un peu modifiée de notre fonction originellement définie. On se</a:t>
            </a:r>
          </a:p>
          <a:p>
            <a:r>
              <a:rPr lang="fr-FR" sz="1100" dirty="0">
                <a:solidFill>
                  <a:schemeClr val="bg1"/>
                </a:solidFill>
              </a:rPr>
              <a:t>        contente d'afficher un avertissement avant d'exécuter notre fonction</a:t>
            </a:r>
          </a:p>
          <a:p>
            <a:r>
              <a:rPr lang="fr-FR" sz="1100" dirty="0">
                <a:solidFill>
                  <a:schemeClr val="bg1"/>
                </a:solidFill>
              </a:rPr>
              <a:t>        originellement définie"""</a:t>
            </a:r>
          </a:p>
          <a:p>
            <a:r>
              <a:rPr lang="fr-FR" sz="1100" dirty="0">
                <a:solidFill>
                  <a:schemeClr val="bg1"/>
                </a:solidFill>
              </a:rPr>
              <a:t>        </a:t>
            </a:r>
          </a:p>
          <a:p>
            <a:r>
              <a:rPr lang="fr-FR" sz="1100" dirty="0">
                <a:solidFill>
                  <a:schemeClr val="bg1"/>
                </a:solidFill>
              </a:rPr>
              <a:t>        print("Attention ! On appelle {0}".format(fonction))</a:t>
            </a:r>
          </a:p>
          <a:p>
            <a:r>
              <a:rPr lang="fr-FR" sz="1100" dirty="0">
                <a:solidFill>
                  <a:schemeClr val="bg1"/>
                </a:solidFill>
              </a:rPr>
              <a:t>        return fonction()</a:t>
            </a:r>
          </a:p>
          <a:p>
            <a:r>
              <a:rPr lang="fr-FR" sz="1100" dirty="0">
                <a:solidFill>
                  <a:schemeClr val="bg1"/>
                </a:solidFill>
              </a:rPr>
              <a:t>    return </a:t>
            </a:r>
            <a:r>
              <a:rPr lang="fr-FR" sz="1100" dirty="0" err="1">
                <a:solidFill>
                  <a:schemeClr val="bg1"/>
                </a:solidFill>
              </a:rPr>
              <a:t>fonction_modifiee</a:t>
            </a:r>
            <a:endParaRPr lang="fr-FR" sz="1100" dirty="0">
              <a:solidFill>
                <a:schemeClr val="bg1"/>
              </a:solidFill>
            </a:endParaRPr>
          </a:p>
          <a:p>
            <a:endParaRPr lang="fr-FR" sz="1100" dirty="0">
              <a:solidFill>
                <a:schemeClr val="bg1"/>
              </a:solidFill>
            </a:endParaRPr>
          </a:p>
          <a:p>
            <a:r>
              <a:rPr lang="fr-FR" sz="1100" dirty="0">
                <a:solidFill>
                  <a:schemeClr val="bg1"/>
                </a:solidFill>
              </a:rPr>
              <a:t>@</a:t>
            </a:r>
            <a:r>
              <a:rPr lang="fr-FR" sz="1100" dirty="0" err="1">
                <a:solidFill>
                  <a:schemeClr val="bg1"/>
                </a:solidFill>
              </a:rPr>
              <a:t>mon_decorateur</a:t>
            </a:r>
            <a:endParaRPr lang="fr-FR" sz="1100" dirty="0">
              <a:solidFill>
                <a:schemeClr val="bg1"/>
              </a:solidFill>
            </a:endParaRPr>
          </a:p>
          <a:p>
            <a:r>
              <a:rPr lang="fr-FR" sz="1100" dirty="0">
                <a:solidFill>
                  <a:schemeClr val="bg1"/>
                </a:solidFill>
              </a:rPr>
              <a:t>def salut():</a:t>
            </a:r>
          </a:p>
          <a:p>
            <a:r>
              <a:rPr lang="fr-FR" sz="1100" dirty="0">
                <a:solidFill>
                  <a:schemeClr val="bg1"/>
                </a:solidFill>
              </a:rPr>
              <a:t>    print("Salut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190510" y="4141679"/>
            <a:ext cx="10534644" cy="261610"/>
          </a:xfrm>
          <a:prstGeom prst="rect">
            <a:avLst/>
          </a:prstGeom>
          <a:noFill/>
        </p:spPr>
        <p:txBody>
          <a:bodyPr wrap="square" rtlCol="0">
            <a:spAutoFit/>
          </a:bodyPr>
          <a:lstStyle/>
          <a:p>
            <a:r>
              <a:rPr lang="fr-FR" sz="1100" dirty="0"/>
              <a:t>Voyons l'effet, avant les explications. Aucun message ne s'affiche en exécutant ce code. Par contre, si vous exécutez votre fonction salut:</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4403289"/>
            <a:ext cx="5276850" cy="769441"/>
          </a:xfrm>
          <a:prstGeom prst="rect">
            <a:avLst/>
          </a:prstGeom>
          <a:solidFill>
            <a:schemeClr val="tx1"/>
          </a:solidFill>
        </p:spPr>
        <p:txBody>
          <a:bodyPr wrap="square" rtlCol="0">
            <a:spAutoFit/>
          </a:bodyPr>
          <a:lstStyle/>
          <a:p>
            <a:r>
              <a:rPr lang="fr-FR" sz="1100" dirty="0">
                <a:solidFill>
                  <a:schemeClr val="bg1"/>
                </a:solidFill>
              </a:rPr>
              <a:t>&gt;&gt;&gt; salut()</a:t>
            </a:r>
          </a:p>
          <a:p>
            <a:r>
              <a:rPr lang="fr-FR" sz="1100" dirty="0">
                <a:solidFill>
                  <a:schemeClr val="bg1"/>
                </a:solidFill>
              </a:rPr>
              <a:t>Attention ! On appelle &lt;function salut at 0x00BA54F8&gt;</a:t>
            </a:r>
          </a:p>
          <a:p>
            <a:r>
              <a:rPr lang="fr-FR" sz="1100" dirty="0">
                <a:solidFill>
                  <a:schemeClr val="bg1"/>
                </a:solidFill>
              </a:rPr>
              <a:t>Salut !</a:t>
            </a:r>
          </a:p>
          <a:p>
            <a:r>
              <a:rPr lang="fr-FR" sz="1100" dirty="0">
                <a:solidFill>
                  <a:schemeClr val="bg1"/>
                </a:solidFill>
              </a:rPr>
              <a:t>&gt;&gt;&gt;</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5379929"/>
            <a:ext cx="10534644" cy="261610"/>
          </a:xfrm>
          <a:prstGeom prst="rect">
            <a:avLst/>
          </a:prstGeom>
          <a:noFill/>
        </p:spPr>
        <p:txBody>
          <a:bodyPr wrap="square" rtlCol="0">
            <a:spAutoFit/>
          </a:bodyPr>
          <a:lstStyle/>
          <a:p>
            <a:r>
              <a:rPr lang="fr-FR" sz="1100" dirty="0"/>
              <a:t>Et si vous affichez la fonction salut dans l'interpréteur, vous obtenez quelque chose de surprenant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76230" y="5807437"/>
            <a:ext cx="5276850" cy="600164"/>
          </a:xfrm>
          <a:prstGeom prst="rect">
            <a:avLst/>
          </a:prstGeom>
          <a:solidFill>
            <a:schemeClr val="tx1"/>
          </a:solidFill>
        </p:spPr>
        <p:txBody>
          <a:bodyPr wrap="square" rtlCol="0">
            <a:spAutoFit/>
          </a:bodyPr>
          <a:lstStyle/>
          <a:p>
            <a:r>
              <a:rPr lang="fr-FR" sz="1100" dirty="0">
                <a:solidFill>
                  <a:schemeClr val="bg1"/>
                </a:solidFill>
              </a:rPr>
              <a:t>&gt;&gt;&gt; salut</a:t>
            </a:r>
          </a:p>
          <a:p>
            <a:r>
              <a:rPr lang="fr-FR" sz="1100" dirty="0">
                <a:solidFill>
                  <a:schemeClr val="bg1"/>
                </a:solidFill>
              </a:rPr>
              <a:t>&lt;function </a:t>
            </a:r>
            <a:r>
              <a:rPr lang="fr-FR" sz="1100" dirty="0" err="1">
                <a:solidFill>
                  <a:schemeClr val="bg1"/>
                </a:solidFill>
              </a:rPr>
              <a:t>fonction_modifiee</a:t>
            </a:r>
            <a:r>
              <a:rPr lang="fr-FR" sz="1100" dirty="0">
                <a:solidFill>
                  <a:schemeClr val="bg1"/>
                </a:solidFill>
              </a:rPr>
              <a:t> at 0x00BA54B0&gt;</a:t>
            </a:r>
          </a:p>
          <a:p>
            <a:r>
              <a:rPr lang="fr-FR" sz="1100" dirty="0">
                <a:solidFill>
                  <a:schemeClr val="bg1"/>
                </a:solidFill>
              </a:rPr>
              <a:t>&gt;&gt;&gt;</a:t>
            </a:r>
          </a:p>
        </p:txBody>
      </p:sp>
    </p:spTree>
    <p:extLst>
      <p:ext uri="{BB962C8B-B14F-4D97-AF65-F5344CB8AC3E}">
        <p14:creationId xmlns:p14="http://schemas.microsoft.com/office/powerpoint/2010/main" val="2813410764"/>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1136080"/>
            <a:ext cx="10534644" cy="2800767"/>
          </a:xfrm>
          <a:prstGeom prst="rect">
            <a:avLst/>
          </a:prstGeom>
          <a:noFill/>
        </p:spPr>
        <p:txBody>
          <a:bodyPr wrap="square" rtlCol="0">
            <a:spAutoFit/>
          </a:bodyPr>
          <a:lstStyle/>
          <a:p>
            <a:r>
              <a:rPr lang="fr-FR" sz="1100" dirty="0"/>
              <a:t>Pour comprendre, revenons sur le code de notre décorateur :</a:t>
            </a:r>
          </a:p>
          <a:p>
            <a:endParaRPr lang="fr-FR" sz="1100" dirty="0"/>
          </a:p>
          <a:p>
            <a:r>
              <a:rPr lang="fr-FR" sz="1100" dirty="0"/>
              <a:t>    Comme toujours, il prend en paramètre une fonction. Cette fonction, quand on place l'appel au décorateur au-dessus de def salut, c’est salut (la fonction définie à l'origine).</a:t>
            </a:r>
          </a:p>
          <a:p>
            <a:endParaRPr lang="fr-FR" sz="1100" dirty="0"/>
          </a:p>
          <a:p>
            <a:r>
              <a:rPr lang="fr-FR" sz="1100" dirty="0"/>
              <a:t>    Dans le corps même de notre décorateur, vous pouvez voir qu'on a défini une nouvelle fonction, fonction_modifiee. Elle ne prend aucun paramètre, elle n'en a pas besoin. Dans son corps, on affiche une ligne avertissant qu'on va exécuter la fonction fonction(là encore, il s'agit de salut). À la ligne suivante, on l'exécute effectivement et on renvoie le résultat de son exécution (dans le cas de salut, il n'y en a pas mais d'autres fonctions pourraient renvoyer des informations).</a:t>
            </a:r>
          </a:p>
          <a:p>
            <a:endParaRPr lang="fr-FR" sz="1100" dirty="0"/>
          </a:p>
          <a:p>
            <a:r>
              <a:rPr lang="fr-FR" sz="1100" dirty="0"/>
              <a:t>    De retour dans notre décorateur, on indique qu'il faut renvoyer fonction_modifiee.</a:t>
            </a:r>
          </a:p>
          <a:p>
            <a:endParaRPr lang="fr-FR" sz="1100" dirty="0"/>
          </a:p>
          <a:p>
            <a:r>
              <a:rPr lang="fr-FR" sz="1100" dirty="0"/>
              <a:t>Lors de la définition de notre fonction salut, on appelle notre décorateur. Python lui passe en paramètre la fonction salut. Cette fois, notre décorateur ne renvoie pas salut mais fonction_modifiee. Et notre fonction salut, que nous venons de définir, sera donc remplacée par notre fonction fonction_modifiee, définie dans notre décorateur.</a:t>
            </a:r>
          </a:p>
          <a:p>
            <a:endParaRPr lang="fr-FR" sz="1100" dirty="0"/>
          </a:p>
          <a:p>
            <a:r>
              <a:rPr lang="fr-FR" sz="1100" dirty="0"/>
              <a:t>Vous le voyez bien, d'ailleurs : quand on cherche à afficher salut dans l'interpréteur, on obtient fonction_modifiee.</a:t>
            </a:r>
          </a:p>
          <a:p>
            <a:endParaRPr lang="fr-FR" sz="1100" dirty="0"/>
          </a:p>
          <a:p>
            <a:r>
              <a:rPr lang="fr-FR" sz="1100" dirty="0"/>
              <a:t>Souvenez-vous bien que le code :</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3936847"/>
            <a:ext cx="5276850" cy="600164"/>
          </a:xfrm>
          <a:prstGeom prst="rect">
            <a:avLst/>
          </a:prstGeom>
          <a:solidFill>
            <a:schemeClr val="tx1"/>
          </a:solidFill>
        </p:spPr>
        <p:txBody>
          <a:bodyPr wrap="square" rtlCol="0">
            <a:spAutoFit/>
          </a:bodyPr>
          <a:lstStyle/>
          <a:p>
            <a:r>
              <a:rPr lang="fr-FR" sz="1100" dirty="0">
                <a:solidFill>
                  <a:schemeClr val="bg1"/>
                </a:solidFill>
              </a:rPr>
              <a:t>@</a:t>
            </a:r>
            <a:r>
              <a:rPr lang="fr-FR" sz="1100" dirty="0" err="1">
                <a:solidFill>
                  <a:schemeClr val="bg1"/>
                </a:solidFill>
              </a:rPr>
              <a:t>mon_decorateur</a:t>
            </a:r>
            <a:endParaRPr lang="fr-FR" sz="1100" dirty="0">
              <a:solidFill>
                <a:schemeClr val="bg1"/>
              </a:solidFill>
            </a:endParaRPr>
          </a:p>
          <a:p>
            <a:r>
              <a:rPr lang="fr-FR" sz="1100" dirty="0">
                <a:solidFill>
                  <a:schemeClr val="bg1"/>
                </a:solidFill>
              </a:rPr>
              <a:t>def salut():</a:t>
            </a:r>
          </a:p>
          <a:p>
            <a:r>
              <a:rPr lang="fr-FR" sz="1100" dirty="0">
                <a:solidFill>
                  <a:schemeClr val="bg1"/>
                </a:solidFill>
              </a:rPr>
              <a:t>    ...</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4610532"/>
            <a:ext cx="10534644" cy="261610"/>
          </a:xfrm>
          <a:prstGeom prst="rect">
            <a:avLst/>
          </a:prstGeom>
          <a:noFill/>
        </p:spPr>
        <p:txBody>
          <a:bodyPr wrap="square" rtlCol="0">
            <a:spAutoFit/>
          </a:bodyPr>
          <a:lstStyle/>
          <a:p>
            <a:r>
              <a:rPr lang="fr-FR" sz="1100" dirty="0"/>
              <a:t>revient au même, pour Python, que le code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76230" y="5095629"/>
            <a:ext cx="5276850" cy="769441"/>
          </a:xfrm>
          <a:prstGeom prst="rect">
            <a:avLst/>
          </a:prstGeom>
          <a:solidFill>
            <a:schemeClr val="tx1"/>
          </a:solidFill>
        </p:spPr>
        <p:txBody>
          <a:bodyPr wrap="square" rtlCol="0">
            <a:spAutoFit/>
          </a:bodyPr>
          <a:lstStyle/>
          <a:p>
            <a:r>
              <a:rPr lang="fr-FR" sz="1100" dirty="0">
                <a:solidFill>
                  <a:schemeClr val="bg1"/>
                </a:solidFill>
              </a:rPr>
              <a:t>def salut():</a:t>
            </a:r>
          </a:p>
          <a:p>
            <a:r>
              <a:rPr lang="fr-FR" sz="1100" dirty="0">
                <a:solidFill>
                  <a:schemeClr val="bg1"/>
                </a:solidFill>
              </a:rPr>
              <a:t>    ...</a:t>
            </a:r>
          </a:p>
          <a:p>
            <a:endParaRPr lang="fr-FR" sz="1100" dirty="0">
              <a:solidFill>
                <a:schemeClr val="bg1"/>
              </a:solidFill>
            </a:endParaRPr>
          </a:p>
          <a:p>
            <a:r>
              <a:rPr lang="fr-FR" sz="1100" dirty="0">
                <a:solidFill>
                  <a:schemeClr val="bg1"/>
                </a:solidFill>
              </a:rPr>
              <a:t>salut = </a:t>
            </a:r>
            <a:r>
              <a:rPr lang="fr-FR" sz="1100" dirty="0" err="1">
                <a:solidFill>
                  <a:schemeClr val="bg1"/>
                </a:solidFill>
              </a:rPr>
              <a:t>mon_decorateur</a:t>
            </a:r>
            <a:r>
              <a:rPr lang="fr-FR" sz="1100" dirty="0">
                <a:solidFill>
                  <a:schemeClr val="bg1"/>
                </a:solidFill>
              </a:rPr>
              <a:t>(salut)</a:t>
            </a:r>
          </a:p>
        </p:txBody>
      </p:sp>
    </p:spTree>
    <p:extLst>
      <p:ext uri="{BB962C8B-B14F-4D97-AF65-F5344CB8AC3E}">
        <p14:creationId xmlns:p14="http://schemas.microsoft.com/office/powerpoint/2010/main" val="2870785271"/>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1136080"/>
            <a:ext cx="10534644" cy="1446550"/>
          </a:xfrm>
          <a:prstGeom prst="rect">
            <a:avLst/>
          </a:prstGeom>
          <a:noFill/>
        </p:spPr>
        <p:txBody>
          <a:bodyPr wrap="square" rtlCol="0">
            <a:spAutoFit/>
          </a:bodyPr>
          <a:lstStyle/>
          <a:p>
            <a:r>
              <a:rPr lang="fr-FR" sz="1100" dirty="0"/>
              <a:t>Ce n'est peut-être pas plus clair. Prenez le temps de lire et de bien comprendre l'exemple. Ce n'est pas simple, la logique est bel et bien là mais il faut passer un certain temps à tester avant de bien intégrer cette notion.</a:t>
            </a:r>
          </a:p>
          <a:p>
            <a:endParaRPr lang="fr-FR" sz="1100" dirty="0"/>
          </a:p>
          <a:p>
            <a:r>
              <a:rPr lang="fr-FR" sz="1100" dirty="0"/>
              <a:t>Pour résumer, notre décorateur renvoie une fonction de substitution. Quand on </a:t>
            </a:r>
            <a:r>
              <a:rPr lang="fr-FR" sz="1100" dirty="0" err="1"/>
              <a:t>appellesalut</a:t>
            </a:r>
            <a:r>
              <a:rPr lang="fr-FR" sz="1100" dirty="0"/>
              <a:t>, on appelle en fait notre fonction modifiée qui appelle </a:t>
            </a:r>
            <a:r>
              <a:rPr lang="fr-FR" sz="1100" dirty="0" err="1"/>
              <a:t>égalementsalutaprès</a:t>
            </a:r>
            <a:r>
              <a:rPr lang="fr-FR" sz="1100" dirty="0"/>
              <a:t> avoir affiché un petit message d'avertissement.</a:t>
            </a:r>
          </a:p>
          <a:p>
            <a:endParaRPr lang="fr-FR" sz="1100" dirty="0"/>
          </a:p>
          <a:p>
            <a:r>
              <a:rPr lang="fr-FR" sz="1100" dirty="0"/>
              <a:t>Autre exemple : un décorateur chargé tout simplement d'empêcher l'exécution de la fonction. Au lieu d'exécuter la fonction d'origine, on lève une exception pour avertir l'utilisateur qu'il utilise une fonctionnalité obsolète.</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2582879"/>
            <a:ext cx="5276850" cy="1277273"/>
          </a:xfrm>
          <a:prstGeom prst="rect">
            <a:avLst/>
          </a:prstGeom>
          <a:solidFill>
            <a:schemeClr val="tx1"/>
          </a:solidFill>
        </p:spPr>
        <p:txBody>
          <a:bodyPr wrap="square" rtlCol="0">
            <a:spAutoFit/>
          </a:bodyPr>
          <a:lstStyle/>
          <a:p>
            <a:r>
              <a:rPr lang="fr-FR" sz="1100" dirty="0">
                <a:solidFill>
                  <a:schemeClr val="bg1"/>
                </a:solidFill>
              </a:rPr>
              <a:t>def </a:t>
            </a:r>
            <a:r>
              <a:rPr lang="fr-FR" sz="1100" dirty="0" err="1">
                <a:solidFill>
                  <a:schemeClr val="bg1"/>
                </a:solidFill>
              </a:rPr>
              <a:t>obsolete</a:t>
            </a:r>
            <a:r>
              <a:rPr lang="fr-FR" sz="1100" dirty="0">
                <a:solidFill>
                  <a:schemeClr val="bg1"/>
                </a:solidFill>
              </a:rPr>
              <a:t>(</a:t>
            </a:r>
            <a:r>
              <a:rPr lang="fr-FR" sz="1100" dirty="0" err="1">
                <a:solidFill>
                  <a:schemeClr val="bg1"/>
                </a:solidFill>
              </a:rPr>
              <a:t>fonction_origine</a:t>
            </a:r>
            <a:r>
              <a:rPr lang="fr-FR" sz="1100" dirty="0">
                <a:solidFill>
                  <a:schemeClr val="bg1"/>
                </a:solidFill>
              </a:rPr>
              <a:t>):</a:t>
            </a:r>
          </a:p>
          <a:p>
            <a:r>
              <a:rPr lang="fr-FR" sz="1100" dirty="0">
                <a:solidFill>
                  <a:schemeClr val="bg1"/>
                </a:solidFill>
              </a:rPr>
              <a:t>    """Décorateur levant une exception pour noter que la </a:t>
            </a:r>
            <a:r>
              <a:rPr lang="fr-FR" sz="1100" dirty="0" err="1">
                <a:solidFill>
                  <a:schemeClr val="bg1"/>
                </a:solidFill>
              </a:rPr>
              <a:t>fonction_origine</a:t>
            </a:r>
            <a:endParaRPr lang="fr-FR" sz="1100" dirty="0">
              <a:solidFill>
                <a:schemeClr val="bg1"/>
              </a:solidFill>
            </a:endParaRPr>
          </a:p>
          <a:p>
            <a:r>
              <a:rPr lang="fr-FR" sz="1100" dirty="0">
                <a:solidFill>
                  <a:schemeClr val="bg1"/>
                </a:solidFill>
              </a:rPr>
              <a:t>    est obsolète"""</a:t>
            </a:r>
          </a:p>
          <a:p>
            <a:r>
              <a:rPr lang="fr-FR" sz="1100" dirty="0">
                <a:solidFill>
                  <a:schemeClr val="bg1"/>
                </a:solidFill>
              </a:rPr>
              <a:t>    </a:t>
            </a:r>
          </a:p>
          <a:p>
            <a:r>
              <a:rPr lang="fr-FR" sz="1100" dirty="0">
                <a:solidFill>
                  <a:schemeClr val="bg1"/>
                </a:solidFill>
              </a:rPr>
              <a:t>    def fonction_modifiee():</a:t>
            </a:r>
          </a:p>
          <a:p>
            <a:r>
              <a:rPr lang="fr-FR" sz="1100" dirty="0">
                <a:solidFill>
                  <a:schemeClr val="bg1"/>
                </a:solidFill>
              </a:rPr>
              <a:t>        raise </a:t>
            </a:r>
            <a:r>
              <a:rPr lang="fr-FR" sz="1100" dirty="0" err="1">
                <a:solidFill>
                  <a:schemeClr val="bg1"/>
                </a:solidFill>
              </a:rPr>
              <a:t>RuntimeError</a:t>
            </a:r>
            <a:r>
              <a:rPr lang="fr-FR" sz="1100" dirty="0">
                <a:solidFill>
                  <a:schemeClr val="bg1"/>
                </a:solidFill>
              </a:rPr>
              <a:t>("la fonction {0} est obsolète !".format(</a:t>
            </a:r>
            <a:r>
              <a:rPr lang="fr-FR" sz="1100" dirty="0" err="1">
                <a:solidFill>
                  <a:schemeClr val="bg1"/>
                </a:solidFill>
              </a:rPr>
              <a:t>fonction_origine</a:t>
            </a:r>
            <a:r>
              <a:rPr lang="fr-FR" sz="1100" dirty="0">
                <a:solidFill>
                  <a:schemeClr val="bg1"/>
                </a:solidFill>
              </a:rPr>
              <a:t>))</a:t>
            </a:r>
          </a:p>
          <a:p>
            <a:r>
              <a:rPr lang="fr-FR" sz="1100" dirty="0">
                <a:solidFill>
                  <a:schemeClr val="bg1"/>
                </a:solidFill>
              </a:rPr>
              <a:t>    return fonction_modifiee</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3860152"/>
            <a:ext cx="10534644" cy="1446550"/>
          </a:xfrm>
          <a:prstGeom prst="rect">
            <a:avLst/>
          </a:prstGeom>
          <a:noFill/>
        </p:spPr>
        <p:txBody>
          <a:bodyPr wrap="square" rtlCol="0">
            <a:spAutoFit/>
          </a:bodyPr>
          <a:lstStyle/>
          <a:p>
            <a:r>
              <a:rPr lang="fr-FR" sz="1100" dirty="0"/>
              <a:t>Là encore, faites quelques essais : tout deviendra limpide après quelques manipulations.</a:t>
            </a:r>
          </a:p>
          <a:p>
            <a:endParaRPr lang="fr-FR" sz="1100" b="1" dirty="0"/>
          </a:p>
          <a:p>
            <a:r>
              <a:rPr lang="fr-FR" sz="1100" b="1" dirty="0"/>
              <a:t>Un décorateur avec des paramètres</a:t>
            </a:r>
          </a:p>
          <a:p>
            <a:endParaRPr lang="fr-FR" sz="1100" dirty="0"/>
          </a:p>
          <a:p>
            <a:r>
              <a:rPr lang="fr-FR" sz="1100" dirty="0"/>
              <a:t>Toujours plus dur ! On voudrait maintenant passer des paramètres à notre décorateur. Nous allons essayer de coder un décorateur chargé d'exécuter une fonction en contrôlant le temps qu'elle met à s'exécuter. Si elle met un temps supérieur à la durée passée en paramètre du décorateur, on affiche une alerte.</a:t>
            </a:r>
          </a:p>
          <a:p>
            <a:endParaRPr lang="fr-FR" sz="1100" dirty="0"/>
          </a:p>
          <a:p>
            <a:r>
              <a:rPr lang="fr-FR" sz="1100" dirty="0"/>
              <a:t>La ligne appelant notre décorateur, au-dessus de la définition de notre fonction, sera donc sous la forme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09554" y="5476629"/>
            <a:ext cx="5276850" cy="261610"/>
          </a:xfrm>
          <a:prstGeom prst="rect">
            <a:avLst/>
          </a:prstGeom>
          <a:solidFill>
            <a:schemeClr val="tx1"/>
          </a:solidFill>
        </p:spPr>
        <p:txBody>
          <a:bodyPr wrap="square" rtlCol="0">
            <a:spAutoFit/>
          </a:bodyPr>
          <a:lstStyle/>
          <a:p>
            <a:r>
              <a:rPr lang="fr-FR" sz="1100" dirty="0">
                <a:solidFill>
                  <a:schemeClr val="bg1"/>
                </a:solidFill>
              </a:rPr>
              <a:t>@</a:t>
            </a:r>
            <a:r>
              <a:rPr lang="fr-FR" sz="1100" dirty="0" err="1">
                <a:solidFill>
                  <a:schemeClr val="bg1"/>
                </a:solidFill>
              </a:rPr>
              <a:t>controler_temps</a:t>
            </a:r>
            <a:r>
              <a:rPr lang="fr-FR" sz="1100" dirty="0">
                <a:solidFill>
                  <a:schemeClr val="bg1"/>
                </a:solidFill>
              </a:rPr>
              <a:t>(2.5) # 2,5 secondes maximum pour la fonction ci-dessous</a:t>
            </a:r>
          </a:p>
        </p:txBody>
      </p:sp>
    </p:spTree>
    <p:extLst>
      <p:ext uri="{BB962C8B-B14F-4D97-AF65-F5344CB8AC3E}">
        <p14:creationId xmlns:p14="http://schemas.microsoft.com/office/powerpoint/2010/main" val="18444639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err="1">
                <a:solidFill>
                  <a:schemeClr val="accent5">
                    <a:lumMod val="75000"/>
                  </a:schemeClr>
                </a:solidFill>
              </a:rPr>
              <a:t>Annee</a:t>
            </a:r>
            <a:r>
              <a:rPr lang="en-US" sz="6000" dirty="0">
                <a:solidFill>
                  <a:schemeClr val="accent5">
                    <a:lumMod val="75000"/>
                  </a:schemeClr>
                </a:solidFill>
              </a:rPr>
              <a:t> bissextile</a:t>
            </a:r>
            <a:endParaRPr lang="fr-FR" sz="6000" dirty="0">
              <a:solidFill>
                <a:schemeClr val="accent5">
                  <a:lumMod val="75000"/>
                </a:schemeClr>
              </a:solidFill>
            </a:endParaRPr>
          </a:p>
        </p:txBody>
      </p:sp>
      <p:sp>
        <p:nvSpPr>
          <p:cNvPr id="5" name="ZoneTexte 4">
            <a:extLst>
              <a:ext uri="{FF2B5EF4-FFF2-40B4-BE49-F238E27FC236}">
                <a16:creationId xmlns:a16="http://schemas.microsoft.com/office/drawing/2014/main" id="{1A247C70-8BF9-414B-91DD-BCD740698488}"/>
              </a:ext>
            </a:extLst>
          </p:cNvPr>
          <p:cNvSpPr txBox="1"/>
          <p:nvPr/>
        </p:nvSpPr>
        <p:spPr>
          <a:xfrm>
            <a:off x="497305" y="1892968"/>
            <a:ext cx="11566358" cy="4395537"/>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E7DCA228-FBC5-423D-8D1E-60CA172DA2B1}"/>
              </a:ext>
            </a:extLst>
          </p:cNvPr>
          <p:cNvSpPr txBox="1"/>
          <p:nvPr/>
        </p:nvSpPr>
        <p:spPr>
          <a:xfrm>
            <a:off x="541420" y="1766370"/>
            <a:ext cx="11478127" cy="2308324"/>
          </a:xfrm>
          <a:prstGeom prst="rect">
            <a:avLst/>
          </a:prstGeom>
          <a:solidFill>
            <a:schemeClr val="tx1"/>
          </a:solidFill>
        </p:spPr>
        <p:txBody>
          <a:bodyPr wrap="square" rtlCol="0">
            <a:spAutoFit/>
          </a:bodyPr>
          <a:lstStyle/>
          <a:p>
            <a:r>
              <a:rPr lang="fr-FR" sz="1600" dirty="0">
                <a:solidFill>
                  <a:schemeClr val="bg1"/>
                </a:solidFill>
              </a:rPr>
              <a:t># Programme testant si une année, saisie par l'utilisateur, est bissextile ou non</a:t>
            </a:r>
          </a:p>
          <a:p>
            <a:endParaRPr lang="fr-FR" sz="1600" dirty="0">
              <a:solidFill>
                <a:schemeClr val="bg1"/>
              </a:solidFill>
            </a:endParaRPr>
          </a:p>
          <a:p>
            <a:r>
              <a:rPr lang="fr-FR" sz="1600" dirty="0">
                <a:solidFill>
                  <a:schemeClr val="bg1"/>
                </a:solidFill>
              </a:rPr>
              <a:t>annee = input("Saisissez une année : ") # On attend que l'utilisateur saisisse l'année qu'il désire tester</a:t>
            </a:r>
          </a:p>
          <a:p>
            <a:r>
              <a:rPr lang="fr-FR" sz="1600" dirty="0">
                <a:solidFill>
                  <a:schemeClr val="bg1"/>
                </a:solidFill>
              </a:rPr>
              <a:t>annee = int(annee) # Risque d'erreur si l'utilisateur n'a pas saisi un nombre</a:t>
            </a:r>
          </a:p>
          <a:p>
            <a:endParaRPr lang="fr-FR" sz="1600" dirty="0">
              <a:solidFill>
                <a:schemeClr val="bg1"/>
              </a:solidFill>
            </a:endParaRPr>
          </a:p>
          <a:p>
            <a:r>
              <a:rPr lang="fr-FR" sz="1600" dirty="0">
                <a:solidFill>
                  <a:schemeClr val="bg1"/>
                </a:solidFill>
              </a:rPr>
              <a:t>if annee % 400 == 0 or (annee % 4 == 0 and annee % 100 != 0):</a:t>
            </a:r>
          </a:p>
          <a:p>
            <a:r>
              <a:rPr lang="fr-FR" sz="1600" dirty="0">
                <a:solidFill>
                  <a:schemeClr val="bg1"/>
                </a:solidFill>
              </a:rPr>
              <a:t>    print("L'année saisie est bissextile.")</a:t>
            </a:r>
          </a:p>
          <a:p>
            <a:r>
              <a:rPr lang="fr-FR" sz="1600" dirty="0" err="1">
                <a:solidFill>
                  <a:schemeClr val="bg1"/>
                </a:solidFill>
              </a:rPr>
              <a:t>else</a:t>
            </a:r>
            <a:r>
              <a:rPr lang="fr-FR" sz="1600" dirty="0">
                <a:solidFill>
                  <a:schemeClr val="bg1"/>
                </a:solidFill>
              </a:rPr>
              <a:t>:</a:t>
            </a:r>
          </a:p>
          <a:p>
            <a:r>
              <a:rPr lang="fr-FR" sz="1600" dirty="0">
                <a:solidFill>
                  <a:schemeClr val="bg1"/>
                </a:solidFill>
              </a:rPr>
              <a:t>    print("L'année saisie n'est pas bissextile.")</a:t>
            </a:r>
          </a:p>
        </p:txBody>
      </p:sp>
    </p:spTree>
    <p:extLst>
      <p:ext uri="{BB962C8B-B14F-4D97-AF65-F5344CB8AC3E}">
        <p14:creationId xmlns:p14="http://schemas.microsoft.com/office/powerpoint/2010/main" val="360687327"/>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1/5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1136080"/>
            <a:ext cx="10534644" cy="1277273"/>
          </a:xfrm>
          <a:prstGeom prst="rect">
            <a:avLst/>
          </a:prstGeom>
          <a:noFill/>
        </p:spPr>
        <p:txBody>
          <a:bodyPr wrap="square" rtlCol="0">
            <a:spAutoFit/>
          </a:bodyPr>
          <a:lstStyle/>
          <a:p>
            <a:r>
              <a:rPr lang="fr-FR" sz="1100" dirty="0"/>
              <a:t>Jusqu'ici, nos décorateurs ne comportaient aucune parenthèse après leur appel. Ces deux parenthèses sont très importantes : notre fonction de décorateur prendra en paramètres non pas une fonction, mais les paramètres du décorateur (ici, le temps maximum autorisé pour la fonction). Elle ne renverra pas une fonction de substitution, mais un décorateur.</a:t>
            </a:r>
          </a:p>
          <a:p>
            <a:endParaRPr lang="fr-FR" sz="1100" dirty="0"/>
          </a:p>
          <a:p>
            <a:r>
              <a:rPr lang="fr-FR" sz="1100" dirty="0"/>
              <a:t>Encore et toujours perdu. Pourquoi est-ce si compliqué de passer des paramètres à notre décorateur ?</a:t>
            </a:r>
          </a:p>
          <a:p>
            <a:endParaRPr lang="fr-FR" sz="1100" dirty="0"/>
          </a:p>
          <a:p>
            <a:r>
              <a:rPr lang="fr-FR" sz="1100" dirty="0"/>
              <a:t>En fait… ce n'est pas si compliqué que cela mais c'est dur à saisir au début. Pour mieux comprendre, essayez encore une fois de vous souvenir que ces deux codes reviennent au même :</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2582879"/>
            <a:ext cx="5276850" cy="600164"/>
          </a:xfrm>
          <a:prstGeom prst="rect">
            <a:avLst/>
          </a:prstGeom>
          <a:solidFill>
            <a:schemeClr val="tx1"/>
          </a:solidFill>
        </p:spPr>
        <p:txBody>
          <a:bodyPr wrap="square" rtlCol="0">
            <a:spAutoFit/>
          </a:bodyPr>
          <a:lstStyle/>
          <a:p>
            <a:r>
              <a:rPr lang="fr-FR" sz="1100" dirty="0">
                <a:solidFill>
                  <a:schemeClr val="bg1"/>
                </a:solidFill>
              </a:rPr>
              <a:t>@decorateur</a:t>
            </a:r>
          </a:p>
          <a:p>
            <a:r>
              <a:rPr lang="fr-FR" sz="1100" dirty="0">
                <a:solidFill>
                  <a:schemeClr val="bg1"/>
                </a:solidFill>
              </a:rPr>
              <a:t>def fonction(...):</a:t>
            </a:r>
          </a:p>
          <a:p>
            <a:r>
              <a:rPr lang="fr-FR" sz="1100" dirty="0">
                <a:solidFill>
                  <a:schemeClr val="bg1"/>
                </a:solidFill>
              </a:rPr>
              <a:t>    ...</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3860152"/>
            <a:ext cx="10534644" cy="1615827"/>
          </a:xfrm>
          <a:prstGeom prst="rect">
            <a:avLst/>
          </a:prstGeom>
          <a:noFill/>
        </p:spPr>
        <p:txBody>
          <a:bodyPr wrap="square" rtlCol="0">
            <a:spAutoFit/>
          </a:bodyPr>
          <a:lstStyle/>
          <a:p>
            <a:r>
              <a:rPr lang="fr-FR" sz="1100" dirty="0"/>
              <a:t>Là encore, faites quelques essais : tout deviendra limpide après quelques manipulations.</a:t>
            </a:r>
          </a:p>
          <a:p>
            <a:endParaRPr lang="fr-FR" sz="1100" b="1" dirty="0"/>
          </a:p>
          <a:p>
            <a:r>
              <a:rPr lang="fr-FR" sz="1100" dirty="0"/>
              <a:t>C'est la dernière ligne du second exemple que vous devez retenir et essayer de comprendre :fonction = decorateur(fonction).</a:t>
            </a:r>
          </a:p>
          <a:p>
            <a:endParaRPr lang="fr-FR" sz="1100" dirty="0"/>
          </a:p>
          <a:p>
            <a:r>
              <a:rPr lang="fr-FR" sz="1100" dirty="0"/>
              <a:t>On remplace la fonction que nous avons définie au-dessus par la fonction que renvoie notre décorateur.</a:t>
            </a:r>
          </a:p>
          <a:p>
            <a:endParaRPr lang="fr-FR" sz="1100" dirty="0"/>
          </a:p>
          <a:p>
            <a:r>
              <a:rPr lang="fr-FR" sz="1100" dirty="0"/>
              <a:t>C'est le mécanisme qui se cache derrière </a:t>
            </a:r>
            <a:r>
              <a:rPr lang="fr-FR" sz="1100" dirty="0" err="1"/>
              <a:t>notre@decorateur</a:t>
            </a:r>
            <a:r>
              <a:rPr lang="fr-FR" sz="1100" dirty="0"/>
              <a:t>.</a:t>
            </a:r>
          </a:p>
          <a:p>
            <a:endParaRPr lang="fr-FR" sz="1100" dirty="0"/>
          </a:p>
          <a:p>
            <a:r>
              <a:rPr lang="fr-FR" sz="1100" dirty="0"/>
              <a:t>Maintenant, si notre décorateur attend des paramètres, on se retrouve avec une ligne comme celle-ci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76230" y="5566825"/>
            <a:ext cx="5276850" cy="600164"/>
          </a:xfrm>
          <a:prstGeom prst="rect">
            <a:avLst/>
          </a:prstGeom>
          <a:solidFill>
            <a:schemeClr val="tx1"/>
          </a:solidFill>
        </p:spPr>
        <p:txBody>
          <a:bodyPr wrap="square" rtlCol="0">
            <a:spAutoFit/>
          </a:bodyPr>
          <a:lstStyle/>
          <a:p>
            <a:r>
              <a:rPr lang="fr-FR" sz="1100" dirty="0">
                <a:solidFill>
                  <a:schemeClr val="bg1"/>
                </a:solidFill>
              </a:rPr>
              <a:t>@decorateur(parametre)</a:t>
            </a:r>
          </a:p>
          <a:p>
            <a:r>
              <a:rPr lang="fr-FR" sz="1100" dirty="0">
                <a:solidFill>
                  <a:schemeClr val="bg1"/>
                </a:solidFill>
              </a:rPr>
              <a:t>def fonction(...):</a:t>
            </a:r>
          </a:p>
          <a:p>
            <a:r>
              <a:rPr lang="fr-FR" sz="1100" dirty="0">
                <a:solidFill>
                  <a:schemeClr val="bg1"/>
                </a:solidFill>
              </a:rPr>
              <a:t>    ...</a:t>
            </a:r>
          </a:p>
        </p:txBody>
      </p:sp>
      <p:sp>
        <p:nvSpPr>
          <p:cNvPr id="11" name="ZoneTexte 10">
            <a:extLst>
              <a:ext uri="{FF2B5EF4-FFF2-40B4-BE49-F238E27FC236}">
                <a16:creationId xmlns:a16="http://schemas.microsoft.com/office/drawing/2014/main" id="{166FCF4F-9498-44EB-9A6D-0A76059D4970}"/>
              </a:ext>
            </a:extLst>
          </p:cNvPr>
          <p:cNvSpPr txBox="1"/>
          <p:nvPr/>
        </p:nvSpPr>
        <p:spPr>
          <a:xfrm>
            <a:off x="276230" y="3298272"/>
            <a:ext cx="5276850" cy="769441"/>
          </a:xfrm>
          <a:prstGeom prst="rect">
            <a:avLst/>
          </a:prstGeom>
          <a:solidFill>
            <a:schemeClr val="tx1"/>
          </a:solidFill>
        </p:spPr>
        <p:txBody>
          <a:bodyPr wrap="square" rtlCol="0">
            <a:spAutoFit/>
          </a:bodyPr>
          <a:lstStyle/>
          <a:p>
            <a:r>
              <a:rPr lang="fr-FR" sz="1100" dirty="0">
                <a:solidFill>
                  <a:schemeClr val="bg1"/>
                </a:solidFill>
              </a:rPr>
              <a:t>def fonction(...):</a:t>
            </a:r>
          </a:p>
          <a:p>
            <a:r>
              <a:rPr lang="fr-FR" sz="1100" dirty="0">
                <a:solidFill>
                  <a:schemeClr val="bg1"/>
                </a:solidFill>
              </a:rPr>
              <a:t>    ...</a:t>
            </a:r>
          </a:p>
          <a:p>
            <a:endParaRPr lang="fr-FR" sz="1100" dirty="0">
              <a:solidFill>
                <a:schemeClr val="bg1"/>
              </a:solidFill>
            </a:endParaRPr>
          </a:p>
          <a:p>
            <a:r>
              <a:rPr lang="fr-FR" sz="1100" dirty="0">
                <a:solidFill>
                  <a:schemeClr val="bg1"/>
                </a:solidFill>
              </a:rPr>
              <a:t>fonction = decorateur(fonction)</a:t>
            </a:r>
          </a:p>
        </p:txBody>
      </p:sp>
    </p:spTree>
    <p:extLst>
      <p:ext uri="{BB962C8B-B14F-4D97-AF65-F5344CB8AC3E}">
        <p14:creationId xmlns:p14="http://schemas.microsoft.com/office/powerpoint/2010/main" val="1189766536"/>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2/5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697930"/>
            <a:ext cx="10534644" cy="261610"/>
          </a:xfrm>
          <a:prstGeom prst="rect">
            <a:avLst/>
          </a:prstGeom>
          <a:noFill/>
        </p:spPr>
        <p:txBody>
          <a:bodyPr wrap="square" rtlCol="0">
            <a:spAutoFit/>
          </a:bodyPr>
          <a:lstStyle/>
          <a:p>
            <a:r>
              <a:rPr lang="fr-FR" sz="1100" dirty="0"/>
              <a:t>Et si vous avez compris l'exemple ci-dessus, ce code revient au même que :</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993265"/>
            <a:ext cx="5276850" cy="600164"/>
          </a:xfrm>
          <a:prstGeom prst="rect">
            <a:avLst/>
          </a:prstGeom>
          <a:solidFill>
            <a:schemeClr val="tx1"/>
          </a:solidFill>
        </p:spPr>
        <p:txBody>
          <a:bodyPr wrap="square" rtlCol="0">
            <a:spAutoFit/>
          </a:bodyPr>
          <a:lstStyle/>
          <a:p>
            <a:r>
              <a:rPr lang="fr-FR" sz="1100" dirty="0">
                <a:solidFill>
                  <a:schemeClr val="bg1"/>
                </a:solidFill>
              </a:rPr>
              <a:t>@decorateur</a:t>
            </a:r>
          </a:p>
          <a:p>
            <a:r>
              <a:rPr lang="fr-FR" sz="1100" dirty="0">
                <a:solidFill>
                  <a:schemeClr val="bg1"/>
                </a:solidFill>
              </a:rPr>
              <a:t>def fonction(...):</a:t>
            </a:r>
          </a:p>
          <a:p>
            <a:r>
              <a:rPr lang="fr-FR" sz="1100" dirty="0">
                <a:solidFill>
                  <a:schemeClr val="bg1"/>
                </a:solidFill>
              </a:rPr>
              <a:t>    ...</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2549322"/>
            <a:ext cx="10534644" cy="1107996"/>
          </a:xfrm>
          <a:prstGeom prst="rect">
            <a:avLst/>
          </a:prstGeom>
          <a:noFill/>
        </p:spPr>
        <p:txBody>
          <a:bodyPr wrap="square" rtlCol="0">
            <a:spAutoFit/>
          </a:bodyPr>
          <a:lstStyle/>
          <a:p>
            <a:r>
              <a:rPr lang="fr-FR" sz="1100" dirty="0"/>
              <a:t>Je vous avais prévenus, ce n'est pas très intuitif ! Mais relisez bien ces exemples, le déclic devrait se faire tôt ou tard.</a:t>
            </a:r>
          </a:p>
          <a:p>
            <a:endParaRPr lang="fr-FR" sz="1100" dirty="0"/>
          </a:p>
          <a:p>
            <a:r>
              <a:rPr lang="fr-FR" sz="1100" dirty="0"/>
              <a:t>Comme vous le voyez, on doit définir comme décorateur une fonction qui prend en arguments les paramètres du décorateur (ici, le temps attendu) et qui renvoie un décorateur. Autrement dit, on se retrouve encore une fois avec un niveau supplémentaire dans notre fonction.</a:t>
            </a:r>
          </a:p>
          <a:p>
            <a:endParaRPr lang="fr-FR" sz="1100" dirty="0"/>
          </a:p>
          <a:p>
            <a:r>
              <a:rPr lang="fr-FR" sz="1100" dirty="0"/>
              <a:t>Je vous donne le code sans trop insister. Si vous arrivez à comprendre la logique qui se trouve derrière, c'est tant mieux, sinon n'hésitez pas à y revenir plus tard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76231" y="3749359"/>
            <a:ext cx="9039219" cy="3016210"/>
          </a:xfrm>
          <a:prstGeom prst="rect">
            <a:avLst/>
          </a:prstGeom>
          <a:solidFill>
            <a:schemeClr val="tx1"/>
          </a:solidFill>
        </p:spPr>
        <p:txBody>
          <a:bodyPr wrap="square" numCol="2" rtlCol="0">
            <a:spAutoFit/>
          </a:bodyPr>
          <a:lstStyle/>
          <a:p>
            <a:pPr algn="just"/>
            <a:r>
              <a:rPr lang="fr-FR" sz="1000" dirty="0">
                <a:solidFill>
                  <a:schemeClr val="bg1"/>
                </a:solidFill>
              </a:rPr>
              <a:t>"""Pour gérer le temps, on importe le module time</a:t>
            </a:r>
          </a:p>
          <a:p>
            <a:pPr algn="just"/>
            <a:r>
              <a:rPr lang="fr-FR" sz="1000" dirty="0">
                <a:solidFill>
                  <a:schemeClr val="bg1"/>
                </a:solidFill>
              </a:rPr>
              <a:t>On va utiliser surtout la fonction time() de ce module qui renvoie le nombre</a:t>
            </a:r>
          </a:p>
          <a:p>
            <a:pPr algn="just"/>
            <a:r>
              <a:rPr lang="fr-FR" sz="1000" dirty="0">
                <a:solidFill>
                  <a:schemeClr val="bg1"/>
                </a:solidFill>
              </a:rPr>
              <a:t>de secondes écoulées depuis le premier janvier 1970 (habituellement).</a:t>
            </a:r>
          </a:p>
          <a:p>
            <a:pPr algn="just"/>
            <a:r>
              <a:rPr lang="fr-FR" sz="1000" dirty="0">
                <a:solidFill>
                  <a:schemeClr val="bg1"/>
                </a:solidFill>
              </a:rPr>
              <a:t>On va s'en servir pour calculer le temps mis par notre fonction pour</a:t>
            </a:r>
          </a:p>
          <a:p>
            <a:pPr algn="just"/>
            <a:r>
              <a:rPr lang="fr-FR" sz="1000" dirty="0">
                <a:solidFill>
                  <a:schemeClr val="bg1"/>
                </a:solidFill>
              </a:rPr>
              <a:t>s'exécuter"""</a:t>
            </a:r>
          </a:p>
          <a:p>
            <a:pPr algn="just"/>
            <a:endParaRPr lang="fr-FR" sz="1000" dirty="0">
              <a:solidFill>
                <a:schemeClr val="bg1"/>
              </a:solidFill>
            </a:endParaRPr>
          </a:p>
          <a:p>
            <a:pPr algn="just"/>
            <a:r>
              <a:rPr lang="fr-FR" sz="1000" dirty="0">
                <a:solidFill>
                  <a:schemeClr val="bg1"/>
                </a:solidFill>
              </a:rPr>
              <a:t>import time</a:t>
            </a:r>
          </a:p>
          <a:p>
            <a:pPr algn="just"/>
            <a:endParaRPr lang="fr-FR" sz="1000" dirty="0">
              <a:solidFill>
                <a:schemeClr val="bg1"/>
              </a:solidFill>
            </a:endParaRPr>
          </a:p>
          <a:p>
            <a:pPr algn="just"/>
            <a:r>
              <a:rPr lang="fr-FR" sz="1000" dirty="0">
                <a:solidFill>
                  <a:schemeClr val="bg1"/>
                </a:solidFill>
              </a:rPr>
              <a:t>def </a:t>
            </a:r>
            <a:r>
              <a:rPr lang="fr-FR" sz="1000" dirty="0" err="1">
                <a:solidFill>
                  <a:schemeClr val="bg1"/>
                </a:solidFill>
              </a:rPr>
              <a:t>controler_temps</a:t>
            </a:r>
            <a:r>
              <a:rPr lang="fr-FR" sz="1000" dirty="0">
                <a:solidFill>
                  <a:schemeClr val="bg1"/>
                </a:solidFill>
              </a:rPr>
              <a:t>(</a:t>
            </a:r>
            <a:r>
              <a:rPr lang="fr-FR" sz="1000" dirty="0" err="1">
                <a:solidFill>
                  <a:schemeClr val="bg1"/>
                </a:solidFill>
              </a:rPr>
              <a:t>nb_secs</a:t>
            </a:r>
            <a:r>
              <a:rPr lang="fr-FR" sz="1000" dirty="0">
                <a:solidFill>
                  <a:schemeClr val="bg1"/>
                </a:solidFill>
              </a:rPr>
              <a:t>):</a:t>
            </a:r>
          </a:p>
          <a:p>
            <a:pPr algn="just"/>
            <a:r>
              <a:rPr lang="fr-FR" sz="1000" dirty="0">
                <a:solidFill>
                  <a:schemeClr val="bg1"/>
                </a:solidFill>
              </a:rPr>
              <a:t>    """Contrôle le temps mis par une fonction pour s'exécuter.</a:t>
            </a:r>
          </a:p>
          <a:p>
            <a:pPr algn="just"/>
            <a:r>
              <a:rPr lang="fr-FR" sz="1000" dirty="0">
                <a:solidFill>
                  <a:schemeClr val="bg1"/>
                </a:solidFill>
              </a:rPr>
              <a:t>    Si le temps d'exécution est supérieur à </a:t>
            </a:r>
            <a:r>
              <a:rPr lang="fr-FR" sz="1000" dirty="0" err="1">
                <a:solidFill>
                  <a:schemeClr val="bg1"/>
                </a:solidFill>
              </a:rPr>
              <a:t>nb_secs</a:t>
            </a:r>
            <a:r>
              <a:rPr lang="fr-FR" sz="1000" dirty="0">
                <a:solidFill>
                  <a:schemeClr val="bg1"/>
                </a:solidFill>
              </a:rPr>
              <a:t>, on affiche une alerte"""</a:t>
            </a:r>
          </a:p>
          <a:p>
            <a:pPr algn="just"/>
            <a:r>
              <a:rPr lang="fr-FR" sz="1000" dirty="0">
                <a:solidFill>
                  <a:schemeClr val="bg1"/>
                </a:solidFill>
              </a:rPr>
              <a:t>    </a:t>
            </a:r>
          </a:p>
          <a:p>
            <a:pPr algn="just"/>
            <a:r>
              <a:rPr lang="fr-FR" sz="1000" dirty="0">
                <a:solidFill>
                  <a:schemeClr val="bg1"/>
                </a:solidFill>
              </a:rPr>
              <a:t>    def decorateur(fonction_a_executer):</a:t>
            </a:r>
          </a:p>
          <a:p>
            <a:pPr algn="just"/>
            <a:r>
              <a:rPr lang="fr-FR" sz="1000" dirty="0">
                <a:solidFill>
                  <a:schemeClr val="bg1"/>
                </a:solidFill>
              </a:rPr>
              <a:t>        """Notre décorateur. C'est lui qui est appelé directement LORS</a:t>
            </a:r>
          </a:p>
          <a:p>
            <a:pPr algn="just"/>
            <a:r>
              <a:rPr lang="fr-FR" sz="1000" dirty="0">
                <a:solidFill>
                  <a:schemeClr val="bg1"/>
                </a:solidFill>
              </a:rPr>
              <a:t>        DE LA DEFINITION de notre fonction (</a:t>
            </a:r>
            <a:r>
              <a:rPr lang="fr-FR" sz="1000" dirty="0" err="1">
                <a:solidFill>
                  <a:schemeClr val="bg1"/>
                </a:solidFill>
              </a:rPr>
              <a:t>fonction_a_executer</a:t>
            </a:r>
            <a:r>
              <a:rPr lang="fr-FR" sz="1000" dirty="0">
                <a:solidFill>
                  <a:schemeClr val="bg1"/>
                </a:solidFill>
              </a:rPr>
              <a:t>)""« </a:t>
            </a:r>
          </a:p>
          <a:p>
            <a:pPr algn="just"/>
            <a:endParaRPr lang="fr-FR" sz="1000" dirty="0">
              <a:solidFill>
                <a:schemeClr val="bg1"/>
              </a:solidFill>
            </a:endParaRPr>
          </a:p>
          <a:p>
            <a:pPr algn="just"/>
            <a:endParaRPr lang="fr-FR" sz="1000" dirty="0">
              <a:solidFill>
                <a:schemeClr val="bg1"/>
              </a:solidFill>
            </a:endParaRPr>
          </a:p>
          <a:p>
            <a:pPr algn="just"/>
            <a:endParaRPr lang="fr-FR" sz="1000" dirty="0">
              <a:solidFill>
                <a:schemeClr val="bg1"/>
              </a:solidFill>
            </a:endParaRPr>
          </a:p>
          <a:p>
            <a:pPr algn="just"/>
            <a:endParaRPr lang="fr-FR" sz="1000" dirty="0">
              <a:solidFill>
                <a:schemeClr val="bg1"/>
              </a:solidFill>
            </a:endParaRPr>
          </a:p>
          <a:p>
            <a:pPr algn="just"/>
            <a:r>
              <a:rPr lang="fr-FR" sz="1000" dirty="0">
                <a:solidFill>
                  <a:schemeClr val="bg1"/>
                </a:solidFill>
              </a:rPr>
              <a:t> def fonction_modifiee():</a:t>
            </a:r>
          </a:p>
          <a:p>
            <a:pPr algn="just"/>
            <a:r>
              <a:rPr lang="fr-FR" sz="1000" dirty="0">
                <a:solidFill>
                  <a:schemeClr val="bg1"/>
                </a:solidFill>
              </a:rPr>
              <a:t>            """Fonction renvoyée par notre décorateur. Elle se charge</a:t>
            </a:r>
          </a:p>
          <a:p>
            <a:pPr algn="just"/>
            <a:r>
              <a:rPr lang="fr-FR" sz="1000" dirty="0">
                <a:solidFill>
                  <a:schemeClr val="bg1"/>
                </a:solidFill>
              </a:rPr>
              <a:t>            de calculer le temps mis par la fonction à s'exécuter"""</a:t>
            </a:r>
          </a:p>
          <a:p>
            <a:pPr algn="just"/>
            <a:r>
              <a:rPr lang="fr-FR" sz="1000" dirty="0">
                <a:solidFill>
                  <a:schemeClr val="bg1"/>
                </a:solidFill>
              </a:rPr>
              <a:t>            </a:t>
            </a:r>
          </a:p>
          <a:p>
            <a:pPr algn="just"/>
            <a:r>
              <a:rPr lang="fr-FR" sz="1000" dirty="0">
                <a:solidFill>
                  <a:schemeClr val="bg1"/>
                </a:solidFill>
              </a:rPr>
              <a:t>            </a:t>
            </a:r>
            <a:r>
              <a:rPr lang="fr-FR" sz="1000" dirty="0" err="1">
                <a:solidFill>
                  <a:schemeClr val="bg1"/>
                </a:solidFill>
              </a:rPr>
              <a:t>tps_avant</a:t>
            </a:r>
            <a:r>
              <a:rPr lang="fr-FR" sz="1000" dirty="0">
                <a:solidFill>
                  <a:schemeClr val="bg1"/>
                </a:solidFill>
              </a:rPr>
              <a:t> = </a:t>
            </a:r>
            <a:r>
              <a:rPr lang="fr-FR" sz="1000" dirty="0" err="1">
                <a:solidFill>
                  <a:schemeClr val="bg1"/>
                </a:solidFill>
              </a:rPr>
              <a:t>time.time</a:t>
            </a:r>
            <a:r>
              <a:rPr lang="fr-FR" sz="1000" dirty="0">
                <a:solidFill>
                  <a:schemeClr val="bg1"/>
                </a:solidFill>
              </a:rPr>
              <a:t>() # Avant d'exécuter la fonction</a:t>
            </a:r>
          </a:p>
          <a:p>
            <a:pPr algn="just"/>
            <a:r>
              <a:rPr lang="fr-FR" sz="1000" dirty="0">
                <a:solidFill>
                  <a:schemeClr val="bg1"/>
                </a:solidFill>
              </a:rPr>
              <a:t>            </a:t>
            </a:r>
            <a:r>
              <a:rPr lang="fr-FR" sz="1000" dirty="0" err="1">
                <a:solidFill>
                  <a:schemeClr val="bg1"/>
                </a:solidFill>
              </a:rPr>
              <a:t>valeur_renvoyee</a:t>
            </a:r>
            <a:r>
              <a:rPr lang="fr-FR" sz="1000" dirty="0">
                <a:solidFill>
                  <a:schemeClr val="bg1"/>
                </a:solidFill>
              </a:rPr>
              <a:t> = </a:t>
            </a:r>
            <a:r>
              <a:rPr lang="fr-FR" sz="1000" dirty="0" err="1">
                <a:solidFill>
                  <a:schemeClr val="bg1"/>
                </a:solidFill>
              </a:rPr>
              <a:t>fonction_a_executer</a:t>
            </a:r>
            <a:r>
              <a:rPr lang="fr-FR" sz="1000" dirty="0">
                <a:solidFill>
                  <a:schemeClr val="bg1"/>
                </a:solidFill>
              </a:rPr>
              <a:t>() # On exécute la fonction</a:t>
            </a:r>
          </a:p>
          <a:p>
            <a:pPr algn="just"/>
            <a:r>
              <a:rPr lang="fr-FR" sz="1000" dirty="0">
                <a:solidFill>
                  <a:schemeClr val="bg1"/>
                </a:solidFill>
              </a:rPr>
              <a:t>            </a:t>
            </a:r>
            <a:r>
              <a:rPr lang="fr-FR" sz="1000" dirty="0" err="1">
                <a:solidFill>
                  <a:schemeClr val="bg1"/>
                </a:solidFill>
              </a:rPr>
              <a:t>tps_apres</a:t>
            </a:r>
            <a:r>
              <a:rPr lang="fr-FR" sz="1000" dirty="0">
                <a:solidFill>
                  <a:schemeClr val="bg1"/>
                </a:solidFill>
              </a:rPr>
              <a:t> = </a:t>
            </a:r>
            <a:r>
              <a:rPr lang="fr-FR" sz="1000" dirty="0" err="1">
                <a:solidFill>
                  <a:schemeClr val="bg1"/>
                </a:solidFill>
              </a:rPr>
              <a:t>time.time</a:t>
            </a:r>
            <a:r>
              <a:rPr lang="fr-FR" sz="1000" dirty="0">
                <a:solidFill>
                  <a:schemeClr val="bg1"/>
                </a:solidFill>
              </a:rPr>
              <a:t>()</a:t>
            </a:r>
          </a:p>
          <a:p>
            <a:pPr algn="just"/>
            <a:r>
              <a:rPr lang="fr-FR" sz="1000" dirty="0">
                <a:solidFill>
                  <a:schemeClr val="bg1"/>
                </a:solidFill>
              </a:rPr>
              <a:t>            </a:t>
            </a:r>
            <a:r>
              <a:rPr lang="fr-FR" sz="1000" dirty="0" err="1">
                <a:solidFill>
                  <a:schemeClr val="bg1"/>
                </a:solidFill>
              </a:rPr>
              <a:t>tps_execution</a:t>
            </a:r>
            <a:r>
              <a:rPr lang="fr-FR" sz="1000" dirty="0">
                <a:solidFill>
                  <a:schemeClr val="bg1"/>
                </a:solidFill>
              </a:rPr>
              <a:t> = </a:t>
            </a:r>
            <a:r>
              <a:rPr lang="fr-FR" sz="1000" dirty="0" err="1">
                <a:solidFill>
                  <a:schemeClr val="bg1"/>
                </a:solidFill>
              </a:rPr>
              <a:t>tps_apres</a:t>
            </a:r>
            <a:r>
              <a:rPr lang="fr-FR" sz="1000" dirty="0">
                <a:solidFill>
                  <a:schemeClr val="bg1"/>
                </a:solidFill>
              </a:rPr>
              <a:t> - </a:t>
            </a:r>
            <a:r>
              <a:rPr lang="fr-FR" sz="1000" dirty="0" err="1">
                <a:solidFill>
                  <a:schemeClr val="bg1"/>
                </a:solidFill>
              </a:rPr>
              <a:t>tps_avant</a:t>
            </a:r>
            <a:endParaRPr lang="fr-FR" sz="1000" dirty="0">
              <a:solidFill>
                <a:schemeClr val="bg1"/>
              </a:solidFill>
            </a:endParaRPr>
          </a:p>
          <a:p>
            <a:pPr algn="just"/>
            <a:r>
              <a:rPr lang="fr-FR" sz="1000" dirty="0">
                <a:solidFill>
                  <a:schemeClr val="bg1"/>
                </a:solidFill>
              </a:rPr>
              <a:t>            if </a:t>
            </a:r>
            <a:r>
              <a:rPr lang="fr-FR" sz="1000" dirty="0" err="1">
                <a:solidFill>
                  <a:schemeClr val="bg1"/>
                </a:solidFill>
              </a:rPr>
              <a:t>tps_execution</a:t>
            </a:r>
            <a:r>
              <a:rPr lang="fr-FR" sz="1000" dirty="0">
                <a:solidFill>
                  <a:schemeClr val="bg1"/>
                </a:solidFill>
              </a:rPr>
              <a:t> &gt;= </a:t>
            </a:r>
            <a:r>
              <a:rPr lang="fr-FR" sz="1000" dirty="0" err="1">
                <a:solidFill>
                  <a:schemeClr val="bg1"/>
                </a:solidFill>
              </a:rPr>
              <a:t>nb_secs</a:t>
            </a:r>
            <a:r>
              <a:rPr lang="fr-FR" sz="1000" dirty="0">
                <a:solidFill>
                  <a:schemeClr val="bg1"/>
                </a:solidFill>
              </a:rPr>
              <a:t>:</a:t>
            </a:r>
          </a:p>
          <a:p>
            <a:pPr algn="just"/>
            <a:r>
              <a:rPr lang="fr-FR" sz="1000" dirty="0">
                <a:solidFill>
                  <a:schemeClr val="bg1"/>
                </a:solidFill>
              </a:rPr>
              <a:t>                print("La fonction {0} a mis {1} pour s'</a:t>
            </a:r>
            <a:r>
              <a:rPr lang="fr-FR" sz="1000" dirty="0" err="1">
                <a:solidFill>
                  <a:schemeClr val="bg1"/>
                </a:solidFill>
              </a:rPr>
              <a:t>exécuter".format</a:t>
            </a:r>
            <a:r>
              <a:rPr lang="fr-FR" sz="1000" dirty="0">
                <a:solidFill>
                  <a:schemeClr val="bg1"/>
                </a:solidFill>
              </a:rPr>
              <a:t>( \</a:t>
            </a:r>
          </a:p>
          <a:p>
            <a:pPr algn="just"/>
            <a:r>
              <a:rPr lang="fr-FR" sz="1000" dirty="0">
                <a:solidFill>
                  <a:schemeClr val="bg1"/>
                </a:solidFill>
              </a:rPr>
              <a:t>                        </a:t>
            </a:r>
            <a:r>
              <a:rPr lang="fr-FR" sz="1000" dirty="0" err="1">
                <a:solidFill>
                  <a:schemeClr val="bg1"/>
                </a:solidFill>
              </a:rPr>
              <a:t>fonction_a_executer</a:t>
            </a:r>
            <a:r>
              <a:rPr lang="fr-FR" sz="1000" dirty="0">
                <a:solidFill>
                  <a:schemeClr val="bg1"/>
                </a:solidFill>
              </a:rPr>
              <a:t>, </a:t>
            </a:r>
            <a:r>
              <a:rPr lang="fr-FR" sz="1000" dirty="0" err="1">
                <a:solidFill>
                  <a:schemeClr val="bg1"/>
                </a:solidFill>
              </a:rPr>
              <a:t>tps_execution</a:t>
            </a:r>
            <a:r>
              <a:rPr lang="fr-FR" sz="1000" dirty="0">
                <a:solidFill>
                  <a:schemeClr val="bg1"/>
                </a:solidFill>
              </a:rPr>
              <a:t>))</a:t>
            </a:r>
          </a:p>
          <a:p>
            <a:pPr algn="just"/>
            <a:r>
              <a:rPr lang="fr-FR" sz="1000" dirty="0">
                <a:solidFill>
                  <a:schemeClr val="bg1"/>
                </a:solidFill>
              </a:rPr>
              <a:t>            return </a:t>
            </a:r>
            <a:r>
              <a:rPr lang="fr-FR" sz="1000" dirty="0" err="1">
                <a:solidFill>
                  <a:schemeClr val="bg1"/>
                </a:solidFill>
              </a:rPr>
              <a:t>valeur_renvoyee</a:t>
            </a:r>
            <a:endParaRPr lang="fr-FR" sz="1000" dirty="0">
              <a:solidFill>
                <a:schemeClr val="bg1"/>
              </a:solidFill>
            </a:endParaRPr>
          </a:p>
          <a:p>
            <a:pPr algn="just"/>
            <a:r>
              <a:rPr lang="fr-FR" sz="1000" dirty="0">
                <a:solidFill>
                  <a:schemeClr val="bg1"/>
                </a:solidFill>
              </a:rPr>
              <a:t>  return fonction_modifiee</a:t>
            </a:r>
          </a:p>
          <a:p>
            <a:pPr algn="just"/>
            <a:r>
              <a:rPr lang="fr-FR" sz="1000" dirty="0">
                <a:solidFill>
                  <a:schemeClr val="bg1"/>
                </a:solidFill>
              </a:rPr>
              <a:t>return decorateur</a:t>
            </a:r>
          </a:p>
        </p:txBody>
      </p:sp>
      <p:sp>
        <p:nvSpPr>
          <p:cNvPr id="11" name="ZoneTexte 10">
            <a:extLst>
              <a:ext uri="{FF2B5EF4-FFF2-40B4-BE49-F238E27FC236}">
                <a16:creationId xmlns:a16="http://schemas.microsoft.com/office/drawing/2014/main" id="{166FCF4F-9498-44EB-9A6D-0A76059D4970}"/>
              </a:ext>
            </a:extLst>
          </p:cNvPr>
          <p:cNvSpPr txBox="1"/>
          <p:nvPr/>
        </p:nvSpPr>
        <p:spPr>
          <a:xfrm>
            <a:off x="276230" y="1799594"/>
            <a:ext cx="5276850" cy="769441"/>
          </a:xfrm>
          <a:prstGeom prst="rect">
            <a:avLst/>
          </a:prstGeom>
          <a:solidFill>
            <a:schemeClr val="tx1"/>
          </a:solidFill>
        </p:spPr>
        <p:txBody>
          <a:bodyPr wrap="square" rtlCol="0">
            <a:spAutoFit/>
          </a:bodyPr>
          <a:lstStyle/>
          <a:p>
            <a:r>
              <a:rPr lang="fr-FR" sz="1100" dirty="0">
                <a:solidFill>
                  <a:schemeClr val="bg1"/>
                </a:solidFill>
              </a:rPr>
              <a:t>def fonction(...):</a:t>
            </a:r>
          </a:p>
          <a:p>
            <a:r>
              <a:rPr lang="fr-FR" sz="1100" dirty="0">
                <a:solidFill>
                  <a:schemeClr val="bg1"/>
                </a:solidFill>
              </a:rPr>
              <a:t>    ...</a:t>
            </a:r>
          </a:p>
          <a:p>
            <a:endParaRPr lang="fr-FR" sz="1100" dirty="0">
              <a:solidFill>
                <a:schemeClr val="bg1"/>
              </a:solidFill>
            </a:endParaRPr>
          </a:p>
          <a:p>
            <a:r>
              <a:rPr lang="fr-FR" sz="1100" dirty="0">
                <a:solidFill>
                  <a:schemeClr val="bg1"/>
                </a:solidFill>
              </a:rPr>
              <a:t>fonction = decorateur(fonction)</a:t>
            </a:r>
          </a:p>
        </p:txBody>
      </p:sp>
      <p:sp>
        <p:nvSpPr>
          <p:cNvPr id="12" name="ZoneTexte 11">
            <a:extLst>
              <a:ext uri="{FF2B5EF4-FFF2-40B4-BE49-F238E27FC236}">
                <a16:creationId xmlns:a16="http://schemas.microsoft.com/office/drawing/2014/main" id="{31B24F5C-FB83-4F1D-9E40-8369E8829A79}"/>
              </a:ext>
            </a:extLst>
          </p:cNvPr>
          <p:cNvSpPr txBox="1"/>
          <p:nvPr/>
        </p:nvSpPr>
        <p:spPr>
          <a:xfrm>
            <a:off x="285758" y="1552971"/>
            <a:ext cx="10534644" cy="261610"/>
          </a:xfrm>
          <a:prstGeom prst="rect">
            <a:avLst/>
          </a:prstGeom>
          <a:noFill/>
        </p:spPr>
        <p:txBody>
          <a:bodyPr wrap="square" rtlCol="0">
            <a:spAutoFit/>
          </a:bodyPr>
          <a:lstStyle/>
          <a:p>
            <a:r>
              <a:rPr lang="fr-FR" sz="1100" dirty="0"/>
              <a:t>Et si vous avez compris l'exemple ci-dessus, ce code revient au même que :</a:t>
            </a:r>
          </a:p>
        </p:txBody>
      </p:sp>
    </p:spTree>
    <p:extLst>
      <p:ext uri="{BB962C8B-B14F-4D97-AF65-F5344CB8AC3E}">
        <p14:creationId xmlns:p14="http://schemas.microsoft.com/office/powerpoint/2010/main" val="199160221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3/5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697930"/>
            <a:ext cx="10534644" cy="938719"/>
          </a:xfrm>
          <a:prstGeom prst="rect">
            <a:avLst/>
          </a:prstGeom>
          <a:noFill/>
        </p:spPr>
        <p:txBody>
          <a:bodyPr wrap="square" rtlCol="0">
            <a:spAutoFit/>
          </a:bodyPr>
          <a:lstStyle/>
          <a:p>
            <a:r>
              <a:rPr lang="fr-FR" sz="1100" dirty="0"/>
              <a:t>Ouf ! Trois niveaux dans notre fonction ! D'abord controler_temps, qui définit dans son corps notre décorateur decorateur, qui définit lui-même dans son corps notre fonction modifiée fonction_modifiee.</a:t>
            </a:r>
          </a:p>
          <a:p>
            <a:r>
              <a:rPr lang="fr-FR" sz="1100" dirty="0"/>
              <a:t>J'espère que vous n'êtes pas trop embrouillés. Je le répète, il s'agit d'une fonctionnalité très puissante mais qui n'est pas très intuitive quand on n'y est pas habitué. Jetez un coup d'œil du côté des exemples au-dessus si vous êtes un peu perdus.</a:t>
            </a:r>
          </a:p>
          <a:p>
            <a:r>
              <a:rPr lang="fr-FR" sz="1100" dirty="0"/>
              <a:t>Nous pouvons maintenant utiliser notre décorateur. J'ai fait une petite fonction pour tester qu'un message s'affiche bien si notre fonction met du temps à s'exécuter. Voyez plutôt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09553" y="1612127"/>
            <a:ext cx="9039219" cy="1631216"/>
          </a:xfrm>
          <a:prstGeom prst="rect">
            <a:avLst/>
          </a:prstGeom>
          <a:solidFill>
            <a:schemeClr val="tx1"/>
          </a:solidFill>
        </p:spPr>
        <p:txBody>
          <a:bodyPr wrap="square" numCol="2" rtlCol="0">
            <a:spAutoFit/>
          </a:bodyPr>
          <a:lstStyle/>
          <a:p>
            <a:pPr algn="just"/>
            <a:r>
              <a:rPr lang="fr-FR" sz="1000" dirty="0">
                <a:solidFill>
                  <a:schemeClr val="bg1"/>
                </a:solidFill>
              </a:rPr>
              <a:t>&gt;&gt;&gt; @controler_temps(4)</a:t>
            </a:r>
          </a:p>
          <a:p>
            <a:pPr algn="just"/>
            <a:r>
              <a:rPr lang="fr-FR" sz="1000" dirty="0">
                <a:solidFill>
                  <a:schemeClr val="bg1"/>
                </a:solidFill>
              </a:rPr>
              <a:t>... def attendre():</a:t>
            </a:r>
          </a:p>
          <a:p>
            <a:pPr algn="just"/>
            <a:r>
              <a:rPr lang="fr-FR" sz="1000" dirty="0">
                <a:solidFill>
                  <a:schemeClr val="bg1"/>
                </a:solidFill>
              </a:rPr>
              <a:t>...     input("Appuyez sur Entrée...")</a:t>
            </a:r>
          </a:p>
          <a:p>
            <a:pPr algn="just"/>
            <a:r>
              <a:rPr lang="fr-FR" sz="1000" dirty="0">
                <a:solidFill>
                  <a:schemeClr val="bg1"/>
                </a:solidFill>
              </a:rPr>
              <a:t>...</a:t>
            </a:r>
          </a:p>
          <a:p>
            <a:pPr algn="just"/>
            <a:r>
              <a:rPr lang="fr-FR" sz="1000" dirty="0">
                <a:solidFill>
                  <a:schemeClr val="bg1"/>
                </a:solidFill>
              </a:rPr>
              <a:t>&gt;&gt;&gt; attendre() # Je vais appuyer sur Entrée presque tout de suite</a:t>
            </a:r>
          </a:p>
          <a:p>
            <a:pPr algn="just"/>
            <a:r>
              <a:rPr lang="fr-FR" sz="1000" dirty="0">
                <a:solidFill>
                  <a:schemeClr val="bg1"/>
                </a:solidFill>
              </a:rPr>
              <a:t>Appuyez sur Entrée...</a:t>
            </a:r>
          </a:p>
          <a:p>
            <a:pPr algn="just"/>
            <a:r>
              <a:rPr lang="fr-FR" sz="1000" dirty="0">
                <a:solidFill>
                  <a:schemeClr val="bg1"/>
                </a:solidFill>
              </a:rPr>
              <a:t>&gt;&gt;&gt; attendre() # Cette fois, j'attends plus longtemps</a:t>
            </a:r>
          </a:p>
          <a:p>
            <a:pPr algn="just"/>
            <a:r>
              <a:rPr lang="fr-FR" sz="1000" dirty="0">
                <a:solidFill>
                  <a:schemeClr val="bg1"/>
                </a:solidFill>
              </a:rPr>
              <a:t>Appuyez sur Entrée...</a:t>
            </a:r>
          </a:p>
          <a:p>
            <a:pPr algn="just"/>
            <a:r>
              <a:rPr lang="fr-FR" sz="1000" dirty="0">
                <a:solidFill>
                  <a:schemeClr val="bg1"/>
                </a:solidFill>
              </a:rPr>
              <a:t>La fonction &lt;function attendre at 0x00BA5810&gt; a mis 4.14100003242 pour s'exécuter</a:t>
            </a:r>
          </a:p>
          <a:p>
            <a:pPr algn="just"/>
            <a:r>
              <a:rPr lang="fr-FR" sz="1000" dirty="0">
                <a:solidFill>
                  <a:schemeClr val="bg1"/>
                </a:solidFill>
              </a:rPr>
              <a:t>&gt;&gt;&gt;</a:t>
            </a:r>
          </a:p>
        </p:txBody>
      </p:sp>
      <p:sp>
        <p:nvSpPr>
          <p:cNvPr id="13" name="ZoneTexte 12">
            <a:extLst>
              <a:ext uri="{FF2B5EF4-FFF2-40B4-BE49-F238E27FC236}">
                <a16:creationId xmlns:a16="http://schemas.microsoft.com/office/drawing/2014/main" id="{15BCC2B1-0C01-4991-9788-1A38D9B0D12A}"/>
              </a:ext>
            </a:extLst>
          </p:cNvPr>
          <p:cNvSpPr txBox="1"/>
          <p:nvPr/>
        </p:nvSpPr>
        <p:spPr>
          <a:xfrm>
            <a:off x="209553" y="3308604"/>
            <a:ext cx="10534644" cy="430887"/>
          </a:xfrm>
          <a:prstGeom prst="rect">
            <a:avLst/>
          </a:prstGeom>
          <a:noFill/>
        </p:spPr>
        <p:txBody>
          <a:bodyPr wrap="square" rtlCol="0">
            <a:spAutoFit/>
          </a:bodyPr>
          <a:lstStyle/>
          <a:p>
            <a:r>
              <a:rPr lang="fr-FR" sz="1100" dirty="0"/>
              <a:t>Ça marche ! Et même si vous devez passer un peu de temps sur votre décorateur, vu ses différents niveaux, vous êtes obligés de reconnaître qu'il s'utilise assez simplement.</a:t>
            </a:r>
          </a:p>
          <a:p>
            <a:r>
              <a:rPr lang="fr-FR" sz="1100" dirty="0"/>
              <a:t>Il est quand même plus intuitif d'écrire :</a:t>
            </a:r>
          </a:p>
        </p:txBody>
      </p:sp>
      <p:sp>
        <p:nvSpPr>
          <p:cNvPr id="14" name="ZoneTexte 13">
            <a:extLst>
              <a:ext uri="{FF2B5EF4-FFF2-40B4-BE49-F238E27FC236}">
                <a16:creationId xmlns:a16="http://schemas.microsoft.com/office/drawing/2014/main" id="{A5B7D7DA-73B7-4955-975C-911BE5A7851D}"/>
              </a:ext>
            </a:extLst>
          </p:cNvPr>
          <p:cNvSpPr txBox="1"/>
          <p:nvPr/>
        </p:nvSpPr>
        <p:spPr>
          <a:xfrm>
            <a:off x="209553" y="3739491"/>
            <a:ext cx="9039219" cy="553998"/>
          </a:xfrm>
          <a:prstGeom prst="rect">
            <a:avLst/>
          </a:prstGeom>
          <a:solidFill>
            <a:schemeClr val="tx1"/>
          </a:solidFill>
        </p:spPr>
        <p:txBody>
          <a:bodyPr wrap="square" numCol="2" rtlCol="0">
            <a:spAutoFit/>
          </a:bodyPr>
          <a:lstStyle/>
          <a:p>
            <a:pPr algn="just"/>
            <a:r>
              <a:rPr lang="fr-FR" sz="1000" dirty="0">
                <a:solidFill>
                  <a:schemeClr val="bg1"/>
                </a:solidFill>
              </a:rPr>
              <a:t>@controler_temps(4)</a:t>
            </a:r>
          </a:p>
          <a:p>
            <a:pPr algn="just"/>
            <a:r>
              <a:rPr lang="fr-FR" sz="1000" dirty="0">
                <a:solidFill>
                  <a:schemeClr val="bg1"/>
                </a:solidFill>
              </a:rPr>
              <a:t>def attendre(...)</a:t>
            </a:r>
          </a:p>
          <a:p>
            <a:pPr algn="just"/>
            <a:r>
              <a:rPr lang="fr-FR" sz="1000" dirty="0">
                <a:solidFill>
                  <a:schemeClr val="bg1"/>
                </a:solidFill>
              </a:rPr>
              <a:t>    ...</a:t>
            </a:r>
          </a:p>
        </p:txBody>
      </p:sp>
      <p:sp>
        <p:nvSpPr>
          <p:cNvPr id="15" name="ZoneTexte 14">
            <a:extLst>
              <a:ext uri="{FF2B5EF4-FFF2-40B4-BE49-F238E27FC236}">
                <a16:creationId xmlns:a16="http://schemas.microsoft.com/office/drawing/2014/main" id="{769A3296-3C93-491A-842F-7DC294B5E95B}"/>
              </a:ext>
            </a:extLst>
          </p:cNvPr>
          <p:cNvSpPr txBox="1"/>
          <p:nvPr/>
        </p:nvSpPr>
        <p:spPr>
          <a:xfrm>
            <a:off x="209553" y="4293489"/>
            <a:ext cx="10534644" cy="261610"/>
          </a:xfrm>
          <a:prstGeom prst="rect">
            <a:avLst/>
          </a:prstGeom>
          <a:noFill/>
        </p:spPr>
        <p:txBody>
          <a:bodyPr wrap="square" rtlCol="0">
            <a:spAutoFit/>
          </a:bodyPr>
          <a:lstStyle/>
          <a:p>
            <a:r>
              <a:rPr lang="fr-FR" sz="1100" dirty="0"/>
              <a:t>Que :</a:t>
            </a:r>
          </a:p>
        </p:txBody>
      </p:sp>
      <p:sp>
        <p:nvSpPr>
          <p:cNvPr id="16" name="ZoneTexte 15">
            <a:extLst>
              <a:ext uri="{FF2B5EF4-FFF2-40B4-BE49-F238E27FC236}">
                <a16:creationId xmlns:a16="http://schemas.microsoft.com/office/drawing/2014/main" id="{54D588C1-9839-4022-8E29-6B3F4C8ACEBE}"/>
              </a:ext>
            </a:extLst>
          </p:cNvPr>
          <p:cNvSpPr txBox="1"/>
          <p:nvPr/>
        </p:nvSpPr>
        <p:spPr>
          <a:xfrm>
            <a:off x="209552" y="4524238"/>
            <a:ext cx="9039219" cy="707886"/>
          </a:xfrm>
          <a:prstGeom prst="rect">
            <a:avLst/>
          </a:prstGeom>
          <a:solidFill>
            <a:schemeClr val="tx1"/>
          </a:solidFill>
        </p:spPr>
        <p:txBody>
          <a:bodyPr wrap="square" numCol="1" rtlCol="0">
            <a:spAutoFit/>
          </a:bodyPr>
          <a:lstStyle/>
          <a:p>
            <a:pPr algn="just"/>
            <a:r>
              <a:rPr lang="fr-FR" sz="1000" dirty="0">
                <a:solidFill>
                  <a:schemeClr val="bg1"/>
                </a:solidFill>
              </a:rPr>
              <a:t>def attendre(...):</a:t>
            </a:r>
          </a:p>
          <a:p>
            <a:pPr algn="just"/>
            <a:r>
              <a:rPr lang="fr-FR" sz="1000" dirty="0">
                <a:solidFill>
                  <a:schemeClr val="bg1"/>
                </a:solidFill>
              </a:rPr>
              <a:t>    ...</a:t>
            </a:r>
          </a:p>
          <a:p>
            <a:pPr algn="just"/>
            <a:endParaRPr lang="fr-FR" sz="1000" dirty="0">
              <a:solidFill>
                <a:schemeClr val="bg1"/>
              </a:solidFill>
            </a:endParaRPr>
          </a:p>
          <a:p>
            <a:pPr algn="just"/>
            <a:r>
              <a:rPr lang="fr-FR" sz="1000" dirty="0">
                <a:solidFill>
                  <a:schemeClr val="bg1"/>
                </a:solidFill>
              </a:rPr>
              <a:t>attendre = controler_temps(4)(attendre)</a:t>
            </a:r>
          </a:p>
        </p:txBody>
      </p:sp>
    </p:spTree>
    <p:extLst>
      <p:ext uri="{BB962C8B-B14F-4D97-AF65-F5344CB8AC3E}">
        <p14:creationId xmlns:p14="http://schemas.microsoft.com/office/powerpoint/2010/main" val="2177343371"/>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4/5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697930"/>
            <a:ext cx="10534644" cy="2800767"/>
          </a:xfrm>
          <a:prstGeom prst="rect">
            <a:avLst/>
          </a:prstGeom>
          <a:noFill/>
        </p:spPr>
        <p:txBody>
          <a:bodyPr wrap="square" rtlCol="0">
            <a:spAutoFit/>
          </a:bodyPr>
          <a:lstStyle/>
          <a:p>
            <a:r>
              <a:rPr lang="fr-FR" sz="1100" dirty="0"/>
              <a:t>Tenir compte des paramètres de notre fonction</a:t>
            </a:r>
          </a:p>
          <a:p>
            <a:endParaRPr lang="fr-FR" sz="1100" dirty="0"/>
          </a:p>
          <a:p>
            <a:r>
              <a:rPr lang="fr-FR" sz="1100" dirty="0"/>
              <a:t>Jusqu'ici, nous n'avons travaillé qu'avec des fonctions ne prenant aucun paramètre. C'est pourquoi notre fonction fonction_modifiee n'en prenait pas non plus.</a:t>
            </a:r>
          </a:p>
          <a:p>
            <a:endParaRPr lang="fr-FR" sz="1100" dirty="0"/>
          </a:p>
          <a:p>
            <a:r>
              <a:rPr lang="fr-FR" sz="1100" dirty="0"/>
              <a:t>Oui mais… tenir compte des paramètres, cela peut être utile. Sans quoi on ne pourrait construire que des décorateurs s'appliquant à des fonctions sans paramètre.</a:t>
            </a:r>
          </a:p>
          <a:p>
            <a:endParaRPr lang="fr-FR" sz="1100" dirty="0"/>
          </a:p>
          <a:p>
            <a:r>
              <a:rPr lang="fr-FR" sz="1100" dirty="0"/>
              <a:t>Il faut, pour tenir compte des paramètres de la fonction, modifier ceux de notre fonction fonction_modifiee. Là encore, je vous invite à regarder les exemples ci-dessus, explicitant ce que Python fait réellement lorsqu'on définit un décorateur avant une fonction. Vous pourrez vous rendre compte que fonction_modifiee remplace notre fonction et que, par conséquent, elle doit prendre des paramètres si notre fonction définie prend également des paramètres.</a:t>
            </a:r>
          </a:p>
          <a:p>
            <a:endParaRPr lang="fr-FR" sz="1100" dirty="0"/>
          </a:p>
          <a:p>
            <a:r>
              <a:rPr lang="fr-FR" sz="1100" dirty="0"/>
              <a:t>C'est dans ce cas en particulier que nous allons pouvoir réutiliser la notation spéciale pour nos fonctions attendant un nombre variable d'arguments. En effet, le décorateur que nous avons créé un peu plus haut devrait pouvoir s'appliquer à des fonctions ne prenant aucun paramètre, ou en prenant un, ou plusieurs… au fond, notre décorateur ne doit ni savoir combien de paramètres sont fournis à notre fonction, ni même s'en soucier.</a:t>
            </a:r>
          </a:p>
          <a:p>
            <a:endParaRPr lang="fr-FR" sz="1100" dirty="0"/>
          </a:p>
          <a:p>
            <a:r>
              <a:rPr lang="fr-FR" sz="1100" dirty="0"/>
              <a:t>Là encore, je vous donne le code adapté de notre fonction modifiée. Souvenez-vous qu'elle est définie dans notre decorateur, lui-même défini dans controler_temps(je ne vous remets que le code de fonction_modifiee).</a:t>
            </a:r>
          </a:p>
        </p:txBody>
      </p:sp>
      <p:sp>
        <p:nvSpPr>
          <p:cNvPr id="12" name="ZoneTexte 11">
            <a:extLst>
              <a:ext uri="{FF2B5EF4-FFF2-40B4-BE49-F238E27FC236}">
                <a16:creationId xmlns:a16="http://schemas.microsoft.com/office/drawing/2014/main" id="{DA6D3792-0189-4526-AE33-41EDA302D7AF}"/>
              </a:ext>
            </a:extLst>
          </p:cNvPr>
          <p:cNvSpPr txBox="1"/>
          <p:nvPr/>
        </p:nvSpPr>
        <p:spPr>
          <a:xfrm>
            <a:off x="266704" y="3629359"/>
            <a:ext cx="9039219" cy="2092881"/>
          </a:xfrm>
          <a:prstGeom prst="rect">
            <a:avLst/>
          </a:prstGeom>
          <a:solidFill>
            <a:schemeClr val="tx1"/>
          </a:solidFill>
        </p:spPr>
        <p:txBody>
          <a:bodyPr wrap="square" numCol="1" rtlCol="0">
            <a:spAutoFit/>
          </a:bodyPr>
          <a:lstStyle/>
          <a:p>
            <a:pPr algn="just"/>
            <a:r>
              <a:rPr lang="fr-FR" sz="1000" dirty="0">
                <a:solidFill>
                  <a:schemeClr val="bg1"/>
                </a:solidFill>
              </a:rPr>
              <a:t>...</a:t>
            </a:r>
          </a:p>
          <a:p>
            <a:pPr algn="just"/>
            <a:r>
              <a:rPr lang="fr-FR" sz="1000" dirty="0">
                <a:solidFill>
                  <a:schemeClr val="bg1"/>
                </a:solidFill>
              </a:rPr>
              <a:t>        def fonction_modifiee(*parametres_non_nommes, **parametres_nommes):</a:t>
            </a:r>
          </a:p>
          <a:p>
            <a:pPr algn="just"/>
            <a:r>
              <a:rPr lang="fr-FR" sz="1000" dirty="0">
                <a:solidFill>
                  <a:schemeClr val="bg1"/>
                </a:solidFill>
              </a:rPr>
              <a:t>            """Fonction renvoyée par notre décorateur. Elle se charge</a:t>
            </a:r>
          </a:p>
          <a:p>
            <a:pPr algn="just"/>
            <a:r>
              <a:rPr lang="fr-FR" sz="1000" dirty="0">
                <a:solidFill>
                  <a:schemeClr val="bg1"/>
                </a:solidFill>
              </a:rPr>
              <a:t>            de calculer le temps mis par la fonction à s'exécuter"""</a:t>
            </a:r>
          </a:p>
          <a:p>
            <a:pPr algn="just"/>
            <a:r>
              <a:rPr lang="fr-FR" sz="1000" dirty="0">
                <a:solidFill>
                  <a:schemeClr val="bg1"/>
                </a:solidFill>
              </a:rPr>
              <a:t>            </a:t>
            </a:r>
          </a:p>
          <a:p>
            <a:pPr algn="just"/>
            <a:r>
              <a:rPr lang="fr-FR" sz="1000" dirty="0">
                <a:solidFill>
                  <a:schemeClr val="bg1"/>
                </a:solidFill>
              </a:rPr>
              <a:t>            tps_avant = time.time() # avant d'exécuter la fonction</a:t>
            </a:r>
          </a:p>
          <a:p>
            <a:pPr algn="just"/>
            <a:r>
              <a:rPr lang="fr-FR" sz="1000" dirty="0">
                <a:solidFill>
                  <a:schemeClr val="bg1"/>
                </a:solidFill>
              </a:rPr>
              <a:t>            ret = fonction_a_executer(*parametres_non_nommes, **parametres_nommes)</a:t>
            </a:r>
          </a:p>
          <a:p>
            <a:pPr algn="just"/>
            <a:r>
              <a:rPr lang="fr-FR" sz="1000" dirty="0">
                <a:solidFill>
                  <a:schemeClr val="bg1"/>
                </a:solidFill>
              </a:rPr>
              <a:t>            tps_apres = time.time()</a:t>
            </a:r>
          </a:p>
          <a:p>
            <a:pPr algn="just"/>
            <a:r>
              <a:rPr lang="fr-FR" sz="1000" dirty="0">
                <a:solidFill>
                  <a:schemeClr val="bg1"/>
                </a:solidFill>
              </a:rPr>
              <a:t>            tps_execution = tps_apres - tps_avant</a:t>
            </a:r>
          </a:p>
          <a:p>
            <a:pPr algn="just"/>
            <a:r>
              <a:rPr lang="fr-FR" sz="1000" dirty="0">
                <a:solidFill>
                  <a:schemeClr val="bg1"/>
                </a:solidFill>
              </a:rPr>
              <a:t>            if tps_execution &gt;= nb_secs:</a:t>
            </a:r>
          </a:p>
          <a:p>
            <a:pPr algn="just"/>
            <a:r>
              <a:rPr lang="fr-FR" sz="1000" dirty="0">
                <a:solidFill>
                  <a:schemeClr val="bg1"/>
                </a:solidFill>
              </a:rPr>
              <a:t>                print("La fonction {0} a mis {1} pour s'exécuter".format( \</a:t>
            </a:r>
          </a:p>
          <a:p>
            <a:pPr algn="just"/>
            <a:r>
              <a:rPr lang="fr-FR" sz="1000" dirty="0">
                <a:solidFill>
                  <a:schemeClr val="bg1"/>
                </a:solidFill>
              </a:rPr>
              <a:t>                        fonction_a_executer, tps_execution))</a:t>
            </a:r>
          </a:p>
          <a:p>
            <a:pPr algn="just"/>
            <a:r>
              <a:rPr lang="fr-FR" sz="1000" dirty="0">
                <a:solidFill>
                  <a:schemeClr val="bg1"/>
                </a:solidFill>
              </a:rPr>
              <a:t>            return ret</a:t>
            </a:r>
          </a:p>
        </p:txBody>
      </p:sp>
      <p:sp>
        <p:nvSpPr>
          <p:cNvPr id="17" name="ZoneTexte 16">
            <a:extLst>
              <a:ext uri="{FF2B5EF4-FFF2-40B4-BE49-F238E27FC236}">
                <a16:creationId xmlns:a16="http://schemas.microsoft.com/office/drawing/2014/main" id="{05C6B4F4-5AC9-4AC7-A3DA-764CF2FDD7F1}"/>
              </a:ext>
            </a:extLst>
          </p:cNvPr>
          <p:cNvSpPr txBox="1"/>
          <p:nvPr/>
        </p:nvSpPr>
        <p:spPr>
          <a:xfrm>
            <a:off x="209553" y="5876925"/>
            <a:ext cx="9991721" cy="261610"/>
          </a:xfrm>
          <a:prstGeom prst="rect">
            <a:avLst/>
          </a:prstGeom>
          <a:noFill/>
        </p:spPr>
        <p:txBody>
          <a:bodyPr wrap="square" rtlCol="0">
            <a:spAutoFit/>
          </a:bodyPr>
          <a:lstStyle/>
          <a:p>
            <a:r>
              <a:rPr lang="fr-FR" sz="1100" dirty="0"/>
              <a:t>À présent, vous pouvez appliquer ce décorateur à des fonctions ne prenant aucun paramètre, ou en prenant un certain nombre, nommés ou non. Pratique, non ?</a:t>
            </a:r>
          </a:p>
        </p:txBody>
      </p:sp>
    </p:spTree>
    <p:extLst>
      <p:ext uri="{BB962C8B-B14F-4D97-AF65-F5344CB8AC3E}">
        <p14:creationId xmlns:p14="http://schemas.microsoft.com/office/powerpoint/2010/main" val="1947248842"/>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5/5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697930"/>
            <a:ext cx="10534644" cy="769441"/>
          </a:xfrm>
          <a:prstGeom prst="rect">
            <a:avLst/>
          </a:prstGeom>
          <a:noFill/>
        </p:spPr>
        <p:txBody>
          <a:bodyPr wrap="square" rtlCol="0">
            <a:spAutoFit/>
          </a:bodyPr>
          <a:lstStyle/>
          <a:p>
            <a:r>
              <a:rPr lang="fr-FR" sz="1100" b="1" dirty="0"/>
              <a:t>Des décorateurs s'appliquant aux définitions de classes</a:t>
            </a:r>
          </a:p>
          <a:p>
            <a:endParaRPr lang="fr-FR" sz="1100" dirty="0"/>
          </a:p>
          <a:p>
            <a:r>
              <a:rPr lang="fr-FR" sz="1100" dirty="0"/>
              <a:t>Vous pouvez également appliquer des décorateurs aux définitions de classes. Nous verrons un exemple d'application dans la section suivante. Au lieu de recevoir en paramètre la fonction, vous allez recevoir la classe.</a:t>
            </a:r>
          </a:p>
        </p:txBody>
      </p:sp>
      <p:sp>
        <p:nvSpPr>
          <p:cNvPr id="12" name="ZoneTexte 11">
            <a:extLst>
              <a:ext uri="{FF2B5EF4-FFF2-40B4-BE49-F238E27FC236}">
                <a16:creationId xmlns:a16="http://schemas.microsoft.com/office/drawing/2014/main" id="{DA6D3792-0189-4526-AE33-41EDA302D7AF}"/>
              </a:ext>
            </a:extLst>
          </p:cNvPr>
          <p:cNvSpPr txBox="1"/>
          <p:nvPr/>
        </p:nvSpPr>
        <p:spPr>
          <a:xfrm>
            <a:off x="209553" y="1467371"/>
            <a:ext cx="9039219" cy="1631216"/>
          </a:xfrm>
          <a:prstGeom prst="rect">
            <a:avLst/>
          </a:prstGeom>
          <a:solidFill>
            <a:schemeClr val="tx1"/>
          </a:solidFill>
        </p:spPr>
        <p:txBody>
          <a:bodyPr wrap="square" numCol="1" rtlCol="0">
            <a:spAutoFit/>
          </a:bodyPr>
          <a:lstStyle/>
          <a:p>
            <a:pPr algn="just"/>
            <a:r>
              <a:rPr lang="fr-FR" sz="1000" dirty="0">
                <a:solidFill>
                  <a:schemeClr val="bg1"/>
                </a:solidFill>
              </a:rPr>
              <a:t>&gt;&gt;&gt; def decorateur(classe):</a:t>
            </a:r>
          </a:p>
          <a:p>
            <a:pPr algn="just"/>
            <a:r>
              <a:rPr lang="fr-FR" sz="1000" dirty="0">
                <a:solidFill>
                  <a:schemeClr val="bg1"/>
                </a:solidFill>
              </a:rPr>
              <a:t>...     print("Définition de la classe {0}".format(classe))</a:t>
            </a:r>
          </a:p>
          <a:p>
            <a:pPr algn="just"/>
            <a:r>
              <a:rPr lang="fr-FR" sz="1000" dirty="0">
                <a:solidFill>
                  <a:schemeClr val="bg1"/>
                </a:solidFill>
              </a:rPr>
              <a:t>...     return classe</a:t>
            </a:r>
          </a:p>
          <a:p>
            <a:pPr algn="just"/>
            <a:r>
              <a:rPr lang="fr-FR" sz="1000" dirty="0">
                <a:solidFill>
                  <a:schemeClr val="bg1"/>
                </a:solidFill>
              </a:rPr>
              <a:t>...</a:t>
            </a:r>
          </a:p>
          <a:p>
            <a:pPr algn="just"/>
            <a:r>
              <a:rPr lang="fr-FR" sz="1000" dirty="0">
                <a:solidFill>
                  <a:schemeClr val="bg1"/>
                </a:solidFill>
              </a:rPr>
              <a:t>&gt;&gt;&gt; @decorateur</a:t>
            </a:r>
          </a:p>
          <a:p>
            <a:pPr algn="just"/>
            <a:r>
              <a:rPr lang="fr-FR" sz="1000" dirty="0">
                <a:solidFill>
                  <a:schemeClr val="bg1"/>
                </a:solidFill>
              </a:rPr>
              <a:t>... class Test:</a:t>
            </a:r>
          </a:p>
          <a:p>
            <a:pPr algn="just"/>
            <a:r>
              <a:rPr lang="fr-FR" sz="1000" dirty="0">
                <a:solidFill>
                  <a:schemeClr val="bg1"/>
                </a:solidFill>
              </a:rPr>
              <a:t>...     pass</a:t>
            </a:r>
          </a:p>
          <a:p>
            <a:pPr algn="just"/>
            <a:r>
              <a:rPr lang="fr-FR" sz="1000" dirty="0">
                <a:solidFill>
                  <a:schemeClr val="bg1"/>
                </a:solidFill>
              </a:rPr>
              <a:t>...</a:t>
            </a:r>
          </a:p>
          <a:p>
            <a:pPr algn="just"/>
            <a:r>
              <a:rPr lang="fr-FR" sz="1000" dirty="0">
                <a:solidFill>
                  <a:schemeClr val="bg1"/>
                </a:solidFill>
              </a:rPr>
              <a:t>Définition de la classe &lt;class '__</a:t>
            </a:r>
            <a:r>
              <a:rPr lang="fr-FR" sz="1000" dirty="0" err="1">
                <a:solidFill>
                  <a:schemeClr val="bg1"/>
                </a:solidFill>
              </a:rPr>
              <a:t>main__.Test</a:t>
            </a:r>
            <a:r>
              <a:rPr lang="fr-FR" sz="1000" dirty="0">
                <a:solidFill>
                  <a:schemeClr val="bg1"/>
                </a:solidFill>
              </a:rPr>
              <a:t>'&gt;</a:t>
            </a:r>
          </a:p>
          <a:p>
            <a:pPr algn="just"/>
            <a:r>
              <a:rPr lang="fr-FR" sz="1000" dirty="0">
                <a:solidFill>
                  <a:schemeClr val="bg1"/>
                </a:solidFill>
              </a:rPr>
              <a:t>&gt;&gt;&gt;</a:t>
            </a:r>
          </a:p>
        </p:txBody>
      </p:sp>
      <p:sp>
        <p:nvSpPr>
          <p:cNvPr id="9" name="ZoneTexte 8">
            <a:extLst>
              <a:ext uri="{FF2B5EF4-FFF2-40B4-BE49-F238E27FC236}">
                <a16:creationId xmlns:a16="http://schemas.microsoft.com/office/drawing/2014/main" id="{351EC57C-85B3-4751-8B17-50C9E6D5DEE0}"/>
              </a:ext>
            </a:extLst>
          </p:cNvPr>
          <p:cNvSpPr txBox="1"/>
          <p:nvPr/>
        </p:nvSpPr>
        <p:spPr>
          <a:xfrm>
            <a:off x="209553" y="3164316"/>
            <a:ext cx="10534644" cy="938719"/>
          </a:xfrm>
          <a:prstGeom prst="rect">
            <a:avLst/>
          </a:prstGeom>
          <a:noFill/>
        </p:spPr>
        <p:txBody>
          <a:bodyPr wrap="square" rtlCol="0">
            <a:spAutoFit/>
          </a:bodyPr>
          <a:lstStyle/>
          <a:p>
            <a:r>
              <a:rPr lang="fr-FR" sz="1100" dirty="0"/>
              <a:t>Voilà. Vous verrez dans la section suivante quel peut être l'intérêt de manipuler nos définitions de classes à travers des décorateurs. Il existe d'autres exemples que celui que je vais vous montrer, bien entendu.</a:t>
            </a:r>
          </a:p>
          <a:p>
            <a:r>
              <a:rPr lang="fr-FR" sz="1100" b="1" dirty="0"/>
              <a:t>Chaîner nos décorateurs</a:t>
            </a:r>
          </a:p>
          <a:p>
            <a:endParaRPr lang="fr-FR" sz="1100" b="1" dirty="0"/>
          </a:p>
          <a:p>
            <a:r>
              <a:rPr lang="fr-FR" sz="1100" dirty="0"/>
              <a:t>Vous pouvez modifier une fonction ou une définition de classe par le biais de plusieurs décorateurs, sous la forme :</a:t>
            </a:r>
          </a:p>
        </p:txBody>
      </p:sp>
      <p:sp>
        <p:nvSpPr>
          <p:cNvPr id="10" name="ZoneTexte 9">
            <a:extLst>
              <a:ext uri="{FF2B5EF4-FFF2-40B4-BE49-F238E27FC236}">
                <a16:creationId xmlns:a16="http://schemas.microsoft.com/office/drawing/2014/main" id="{A7964ED1-40E2-4A28-B72A-EB97915639C8}"/>
              </a:ext>
            </a:extLst>
          </p:cNvPr>
          <p:cNvSpPr txBox="1"/>
          <p:nvPr/>
        </p:nvSpPr>
        <p:spPr>
          <a:xfrm>
            <a:off x="209553" y="4104590"/>
            <a:ext cx="9039219" cy="553998"/>
          </a:xfrm>
          <a:prstGeom prst="rect">
            <a:avLst/>
          </a:prstGeom>
          <a:solidFill>
            <a:schemeClr val="tx1"/>
          </a:solidFill>
        </p:spPr>
        <p:txBody>
          <a:bodyPr wrap="square" numCol="1" rtlCol="0">
            <a:spAutoFit/>
          </a:bodyPr>
          <a:lstStyle/>
          <a:p>
            <a:pPr algn="just"/>
            <a:r>
              <a:rPr lang="fr-FR" sz="1000" dirty="0">
                <a:solidFill>
                  <a:schemeClr val="bg1"/>
                </a:solidFill>
              </a:rPr>
              <a:t>@decorateur1</a:t>
            </a:r>
          </a:p>
          <a:p>
            <a:pPr algn="just"/>
            <a:r>
              <a:rPr lang="fr-FR" sz="1000" dirty="0">
                <a:solidFill>
                  <a:schemeClr val="bg1"/>
                </a:solidFill>
              </a:rPr>
              <a:t>@decorateur2</a:t>
            </a:r>
          </a:p>
          <a:p>
            <a:pPr algn="just"/>
            <a:r>
              <a:rPr lang="fr-FR" sz="1000" dirty="0">
                <a:solidFill>
                  <a:schemeClr val="bg1"/>
                </a:solidFill>
              </a:rPr>
              <a:t>def fonction():</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47654" y="4658588"/>
            <a:ext cx="10534644" cy="769441"/>
          </a:xfrm>
          <a:prstGeom prst="rect">
            <a:avLst/>
          </a:prstGeom>
          <a:noFill/>
        </p:spPr>
        <p:txBody>
          <a:bodyPr wrap="square" rtlCol="0">
            <a:spAutoFit/>
          </a:bodyPr>
          <a:lstStyle/>
          <a:p>
            <a:r>
              <a:rPr lang="fr-FR" sz="1100" dirty="0"/>
              <a:t>Ce n'est pas plus compliqué que ce que vous venez de faire. Je vous le montre pour qu'il ne subsiste aucun doute dans votre esprit, vous pouvez tester à loisir cette possibilité, par vous-mêmes.</a:t>
            </a:r>
          </a:p>
          <a:p>
            <a:endParaRPr lang="fr-FR" sz="1100" dirty="0"/>
          </a:p>
          <a:p>
            <a:r>
              <a:rPr lang="fr-FR" sz="1100" dirty="0"/>
              <a:t>Je vais à présent vous présenter quelques applications possibles des décorateurs, inspirées en grande partie de la PEP 318.</a:t>
            </a:r>
          </a:p>
        </p:txBody>
      </p:sp>
    </p:spTree>
    <p:extLst>
      <p:ext uri="{BB962C8B-B14F-4D97-AF65-F5344CB8AC3E}">
        <p14:creationId xmlns:p14="http://schemas.microsoft.com/office/powerpoint/2010/main" val="2717971097"/>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Exemples d'applications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878905"/>
            <a:ext cx="10534644" cy="2970044"/>
          </a:xfrm>
          <a:prstGeom prst="rect">
            <a:avLst/>
          </a:prstGeom>
          <a:noFill/>
        </p:spPr>
        <p:txBody>
          <a:bodyPr wrap="square" rtlCol="0">
            <a:spAutoFit/>
          </a:bodyPr>
          <a:lstStyle/>
          <a:p>
            <a:r>
              <a:rPr lang="fr-FR" sz="1100" dirty="0"/>
              <a:t>Nous allons voir deux exemples d'applications des décorateurs dans cette section. Vous en avez également vu quelques-uns dans la section précédente mais, maintenant que vous maîtrisez la syntaxe, nous allons nous pencher sur des exemples plus parlants !</a:t>
            </a:r>
          </a:p>
          <a:p>
            <a:endParaRPr lang="fr-FR" sz="1100" dirty="0"/>
          </a:p>
          <a:p>
            <a:r>
              <a:rPr lang="fr-FR" sz="1100" b="1" dirty="0"/>
              <a:t>Les classes singleton</a:t>
            </a:r>
          </a:p>
          <a:p>
            <a:endParaRPr lang="fr-FR" sz="1100" dirty="0"/>
          </a:p>
          <a:p>
            <a:r>
              <a:rPr lang="fr-FR" sz="1100" dirty="0"/>
              <a:t>Certains reconnaîtront sûrement cette appellation. Pour les autres, sachez qu'une classe </a:t>
            </a:r>
            <a:r>
              <a:rPr lang="fr-FR" sz="1100" dirty="0" err="1"/>
              <a:t>ditesingletonest</a:t>
            </a:r>
            <a:r>
              <a:rPr lang="fr-FR" sz="1100" dirty="0"/>
              <a:t> une classe qui ne peut être instanciée qu'une fois.</a:t>
            </a:r>
          </a:p>
          <a:p>
            <a:endParaRPr lang="fr-FR" sz="1100" dirty="0"/>
          </a:p>
          <a:p>
            <a:r>
              <a:rPr lang="fr-FR" sz="1100" dirty="0"/>
              <a:t>Autrement dit, on ne peut créer qu'un seul objet de cette classe.</a:t>
            </a:r>
          </a:p>
          <a:p>
            <a:endParaRPr lang="fr-FR" sz="1100" dirty="0"/>
          </a:p>
          <a:p>
            <a:r>
              <a:rPr lang="fr-FR" sz="1100" dirty="0"/>
              <a:t>Cela peut-être utile quand vous voulez être absolument certains qu'une classe ne produira qu'un seul objet, qu'il est inutile (voire dangereux) d'avoir plusieurs objets de cette classe. La première fois que vous appelez le constructeur de ce type de classe, vous obtenez le premier et l'unique objet nouvellement instancié. Tout appel ultérieur à ce constructeur renvoie le même objet (le premier créé).</a:t>
            </a:r>
          </a:p>
          <a:p>
            <a:endParaRPr lang="fr-FR" sz="1100" dirty="0"/>
          </a:p>
          <a:p>
            <a:r>
              <a:rPr lang="fr-FR" sz="1100" dirty="0"/>
              <a:t>Ceci est très facile à modéliser grâce à des décorateurs.</a:t>
            </a:r>
          </a:p>
          <a:p>
            <a:endParaRPr lang="fr-FR" sz="1100" b="1" dirty="0"/>
          </a:p>
          <a:p>
            <a:r>
              <a:rPr lang="fr-FR" sz="1100" b="1" dirty="0"/>
              <a:t>Code de l'exemple</a:t>
            </a:r>
          </a:p>
          <a:p>
            <a:endParaRPr lang="fr-FR" sz="1100" b="1" dirty="0"/>
          </a:p>
        </p:txBody>
      </p:sp>
      <p:sp>
        <p:nvSpPr>
          <p:cNvPr id="10" name="ZoneTexte 9">
            <a:extLst>
              <a:ext uri="{FF2B5EF4-FFF2-40B4-BE49-F238E27FC236}">
                <a16:creationId xmlns:a16="http://schemas.microsoft.com/office/drawing/2014/main" id="{A7964ED1-40E2-4A28-B72A-EB97915639C8}"/>
              </a:ext>
            </a:extLst>
          </p:cNvPr>
          <p:cNvSpPr txBox="1"/>
          <p:nvPr/>
        </p:nvSpPr>
        <p:spPr>
          <a:xfrm>
            <a:off x="209553" y="3685729"/>
            <a:ext cx="9039219" cy="1323439"/>
          </a:xfrm>
          <a:prstGeom prst="rect">
            <a:avLst/>
          </a:prstGeom>
          <a:solidFill>
            <a:schemeClr val="tx1"/>
          </a:solidFill>
        </p:spPr>
        <p:txBody>
          <a:bodyPr wrap="square" numCol="1" rtlCol="0">
            <a:spAutoFit/>
          </a:bodyPr>
          <a:lstStyle/>
          <a:p>
            <a:pPr algn="just"/>
            <a:r>
              <a:rPr lang="fr-FR" sz="1000" dirty="0">
                <a:solidFill>
                  <a:schemeClr val="bg1"/>
                </a:solidFill>
              </a:rPr>
              <a:t>def singleton(classe_definie):</a:t>
            </a:r>
          </a:p>
          <a:p>
            <a:pPr algn="just"/>
            <a:r>
              <a:rPr lang="fr-FR" sz="1000" dirty="0">
                <a:solidFill>
                  <a:schemeClr val="bg1"/>
                </a:solidFill>
              </a:rPr>
              <a:t>    instances = {} # Dictionnaire de nos instances singletons</a:t>
            </a:r>
          </a:p>
          <a:p>
            <a:pPr algn="just"/>
            <a:r>
              <a:rPr lang="fr-FR" sz="1000" dirty="0">
                <a:solidFill>
                  <a:schemeClr val="bg1"/>
                </a:solidFill>
              </a:rPr>
              <a:t>    def get_instance():</a:t>
            </a:r>
          </a:p>
          <a:p>
            <a:pPr algn="just"/>
            <a:r>
              <a:rPr lang="fr-FR" sz="1000" dirty="0">
                <a:solidFill>
                  <a:schemeClr val="bg1"/>
                </a:solidFill>
              </a:rPr>
              <a:t>        if classe_definie not in instances:</a:t>
            </a:r>
          </a:p>
          <a:p>
            <a:pPr algn="just"/>
            <a:r>
              <a:rPr lang="fr-FR" sz="1000" dirty="0">
                <a:solidFill>
                  <a:schemeClr val="bg1"/>
                </a:solidFill>
              </a:rPr>
              <a:t>            # On crée notre premier objet de classe_definie</a:t>
            </a:r>
          </a:p>
          <a:p>
            <a:pPr algn="just"/>
            <a:r>
              <a:rPr lang="fr-FR" sz="1000" dirty="0">
                <a:solidFill>
                  <a:schemeClr val="bg1"/>
                </a:solidFill>
              </a:rPr>
              <a:t>            instances[classe_definie] = classe_definie()</a:t>
            </a:r>
          </a:p>
          <a:p>
            <a:pPr algn="just"/>
            <a:r>
              <a:rPr lang="fr-FR" sz="1000" dirty="0">
                <a:solidFill>
                  <a:schemeClr val="bg1"/>
                </a:solidFill>
              </a:rPr>
              <a:t>        return instances[classe_definie]</a:t>
            </a:r>
          </a:p>
          <a:p>
            <a:pPr algn="just"/>
            <a:r>
              <a:rPr lang="fr-FR" sz="1000" dirty="0">
                <a:solidFill>
                  <a:schemeClr val="bg1"/>
                </a:solidFill>
              </a:rPr>
              <a:t>    return get_instance</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5009168"/>
            <a:ext cx="10534644" cy="600164"/>
          </a:xfrm>
          <a:prstGeom prst="rect">
            <a:avLst/>
          </a:prstGeom>
          <a:noFill/>
        </p:spPr>
        <p:txBody>
          <a:bodyPr wrap="square" rtlCol="0">
            <a:spAutoFit/>
          </a:bodyPr>
          <a:lstStyle/>
          <a:p>
            <a:r>
              <a:rPr lang="fr-FR" sz="1100" b="1" dirty="0"/>
              <a:t>Explications</a:t>
            </a:r>
          </a:p>
          <a:p>
            <a:endParaRPr lang="fr-FR" sz="1100" dirty="0"/>
          </a:p>
          <a:p>
            <a:r>
              <a:rPr lang="fr-FR" sz="1100" dirty="0"/>
              <a:t>D'abord, pour utiliser notre décorateur, c'est très simple : il suffit de mettre l'appel à notre décorateur avant la définition des classes que nous souhaitons utiliser en tant </a:t>
            </a:r>
            <a:r>
              <a:rPr lang="fr-FR" sz="1100" dirty="0" err="1"/>
              <a:t>quesingleton</a:t>
            </a:r>
            <a:r>
              <a:rPr lang="fr-FR" sz="1100" dirty="0"/>
              <a:t>:</a:t>
            </a:r>
          </a:p>
        </p:txBody>
      </p:sp>
    </p:spTree>
    <p:extLst>
      <p:ext uri="{BB962C8B-B14F-4D97-AF65-F5344CB8AC3E}">
        <p14:creationId xmlns:p14="http://schemas.microsoft.com/office/powerpoint/2010/main" val="974863195"/>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Exemples d'applications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A7964ED1-40E2-4A28-B72A-EB97915639C8}"/>
              </a:ext>
            </a:extLst>
          </p:cNvPr>
          <p:cNvSpPr txBox="1"/>
          <p:nvPr/>
        </p:nvSpPr>
        <p:spPr>
          <a:xfrm>
            <a:off x="209554" y="971550"/>
            <a:ext cx="9039219" cy="1477328"/>
          </a:xfrm>
          <a:prstGeom prst="rect">
            <a:avLst/>
          </a:prstGeom>
          <a:solidFill>
            <a:schemeClr val="tx1"/>
          </a:solidFill>
        </p:spPr>
        <p:txBody>
          <a:bodyPr wrap="square" numCol="1" rtlCol="0">
            <a:spAutoFit/>
          </a:bodyPr>
          <a:lstStyle/>
          <a:p>
            <a:pPr algn="just"/>
            <a:r>
              <a:rPr lang="en-US" sz="1000" dirty="0">
                <a:solidFill>
                  <a:schemeClr val="bg1"/>
                </a:solidFill>
              </a:rPr>
              <a:t>&gt;&gt;&gt; @singleton</a:t>
            </a:r>
          </a:p>
          <a:p>
            <a:pPr algn="just"/>
            <a:r>
              <a:rPr lang="en-US" sz="1000" dirty="0">
                <a:solidFill>
                  <a:schemeClr val="bg1"/>
                </a:solidFill>
              </a:rPr>
              <a:t>... class Test:</a:t>
            </a:r>
          </a:p>
          <a:p>
            <a:pPr algn="just"/>
            <a:r>
              <a:rPr lang="en-US" sz="1000" dirty="0">
                <a:solidFill>
                  <a:schemeClr val="bg1"/>
                </a:solidFill>
              </a:rPr>
              <a:t>...     pass</a:t>
            </a:r>
          </a:p>
          <a:p>
            <a:pPr algn="just"/>
            <a:r>
              <a:rPr lang="en-US" sz="1000" dirty="0">
                <a:solidFill>
                  <a:schemeClr val="bg1"/>
                </a:solidFill>
              </a:rPr>
              <a:t>...</a:t>
            </a:r>
          </a:p>
          <a:p>
            <a:pPr algn="just"/>
            <a:r>
              <a:rPr lang="en-US" sz="1000" dirty="0">
                <a:solidFill>
                  <a:schemeClr val="bg1"/>
                </a:solidFill>
              </a:rPr>
              <a:t>&gt;&gt;&gt; a = Test()</a:t>
            </a:r>
          </a:p>
          <a:p>
            <a:pPr algn="just"/>
            <a:r>
              <a:rPr lang="en-US" sz="1000" dirty="0">
                <a:solidFill>
                  <a:schemeClr val="bg1"/>
                </a:solidFill>
              </a:rPr>
              <a:t>&gt;&gt;&gt; b = Test()</a:t>
            </a:r>
          </a:p>
          <a:p>
            <a:pPr algn="just"/>
            <a:r>
              <a:rPr lang="en-US" sz="1000" dirty="0">
                <a:solidFill>
                  <a:schemeClr val="bg1"/>
                </a:solidFill>
              </a:rPr>
              <a:t>&gt;&gt;&gt; a is b</a:t>
            </a:r>
          </a:p>
          <a:p>
            <a:pPr algn="just"/>
            <a:r>
              <a:rPr lang="en-US" sz="1000" dirty="0">
                <a:solidFill>
                  <a:schemeClr val="bg1"/>
                </a:solidFill>
              </a:rPr>
              <a:t>True</a:t>
            </a:r>
          </a:p>
          <a:p>
            <a:pPr algn="just"/>
            <a:r>
              <a:rPr lang="en-US" sz="1000" dirty="0">
                <a:solidFill>
                  <a:schemeClr val="bg1"/>
                </a:solidFill>
              </a:rPr>
              <a:t>&gt;&gt;&gt;</a:t>
            </a:r>
            <a:endParaRPr lang="fr-FR" sz="1000" dirty="0">
              <a:solidFill>
                <a:schemeClr val="bg1"/>
              </a:solidFill>
            </a:endParaRP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2682627"/>
            <a:ext cx="10534644" cy="3308598"/>
          </a:xfrm>
          <a:prstGeom prst="rect">
            <a:avLst/>
          </a:prstGeom>
          <a:noFill/>
        </p:spPr>
        <p:txBody>
          <a:bodyPr wrap="square" rtlCol="0">
            <a:spAutoFit/>
          </a:bodyPr>
          <a:lstStyle/>
          <a:p>
            <a:r>
              <a:rPr lang="fr-FR" sz="1100" dirty="0"/>
              <a:t>Quand on crée notre premier objet (celui se trouvant dansa), notre constructeur est bien appelé. Quand on souhaite créer un second objet, c'est celui contenu dans a qui est renvoyé. Ainsi, a et b pointent vers le même objet.</a:t>
            </a:r>
          </a:p>
          <a:p>
            <a:endParaRPr lang="fr-FR" sz="1100" dirty="0"/>
          </a:p>
          <a:p>
            <a:r>
              <a:rPr lang="fr-FR" sz="1100" dirty="0"/>
              <a:t>Intéressons-nous maintenant à notre décorateur. Il définit dans son corps un dictionnaire. Ce dictionnaire contient en guise de clé la classe singleton et en tant que valeur l'objet créé correspondant. Il renvoie notre fonction interne get_instance qui va remplacer notre classe. Ainsi, quand on voudra créer un nouvel objet, ce sera get_instance qui sera appelée. Cette fonction vérifie si notre classe se trouve dans le dictionnaire. Si ce n'est pas le cas, on crée notre premier objet correspondant et on l'insère dans le dictionnaire. Dans tous les cas, on renvoie l'objet correspondant dans le dictionnaire (soit il vient d'être créé, soit c'est notre objet créé au premier appel du constructeur).</a:t>
            </a:r>
          </a:p>
          <a:p>
            <a:endParaRPr lang="fr-FR" sz="1100" dirty="0"/>
          </a:p>
          <a:p>
            <a:r>
              <a:rPr lang="fr-FR" sz="1100" dirty="0"/>
              <a:t>Grâce à ce système, on peut avoir plusieurs classes déclarées comme des singleton et on est sûr que, pour chacune de ces classes, un seul objet sera créé.</a:t>
            </a:r>
          </a:p>
          <a:p>
            <a:endParaRPr lang="fr-FR" sz="1100" dirty="0"/>
          </a:p>
          <a:p>
            <a:r>
              <a:rPr lang="fr-FR" sz="1100" b="1" dirty="0"/>
              <a:t>Contrôler les types passés à notre fonction</a:t>
            </a:r>
          </a:p>
          <a:p>
            <a:endParaRPr lang="fr-FR" sz="1100" b="1" dirty="0"/>
          </a:p>
          <a:p>
            <a:r>
              <a:rPr lang="fr-FR" sz="1100" dirty="0"/>
              <a:t>Vous l'avez déjà observé dans Python : aucun contrôle n'est fait sur le type des données passées en paramètres de nos fonctions. Certaines, comme print, acceptent n'importe quel type. D'autres lèvent des exceptions quand un paramètre d'un type incorrect leur est fourni.</a:t>
            </a:r>
          </a:p>
          <a:p>
            <a:endParaRPr lang="fr-FR" sz="1100" dirty="0"/>
          </a:p>
          <a:p>
            <a:r>
              <a:rPr lang="fr-FR" sz="1100" dirty="0"/>
              <a:t>Il pourrait être utile de coder un décorateur qui vérifie les types passés en paramètres à notre fonction et qui lève une exception si les types attendus ne correspondent pas à ceux reçus lors de l'appel à la fonction.</a:t>
            </a:r>
          </a:p>
          <a:p>
            <a:endParaRPr lang="fr-FR" sz="1100" dirty="0"/>
          </a:p>
          <a:p>
            <a:r>
              <a:rPr lang="fr-FR" sz="1100" dirty="0"/>
              <a:t>Voici notre définition de fonction, pour vous donner une idée :</a:t>
            </a:r>
          </a:p>
        </p:txBody>
      </p:sp>
      <p:sp>
        <p:nvSpPr>
          <p:cNvPr id="9" name="ZoneTexte 8">
            <a:extLst>
              <a:ext uri="{FF2B5EF4-FFF2-40B4-BE49-F238E27FC236}">
                <a16:creationId xmlns:a16="http://schemas.microsoft.com/office/drawing/2014/main" id="{2486DC6F-2281-4A88-88BC-D32CDA1BC784}"/>
              </a:ext>
            </a:extLst>
          </p:cNvPr>
          <p:cNvSpPr txBox="1"/>
          <p:nvPr/>
        </p:nvSpPr>
        <p:spPr>
          <a:xfrm>
            <a:off x="285754" y="6024502"/>
            <a:ext cx="9039219" cy="400110"/>
          </a:xfrm>
          <a:prstGeom prst="rect">
            <a:avLst/>
          </a:prstGeom>
          <a:solidFill>
            <a:schemeClr val="tx1"/>
          </a:solidFill>
        </p:spPr>
        <p:txBody>
          <a:bodyPr wrap="square" numCol="1" rtlCol="0">
            <a:spAutoFit/>
          </a:bodyPr>
          <a:lstStyle/>
          <a:p>
            <a:pPr algn="just"/>
            <a:r>
              <a:rPr lang="it-IT" sz="1000" dirty="0">
                <a:solidFill>
                  <a:schemeClr val="bg1"/>
                </a:solidFill>
              </a:rPr>
              <a:t>@controler_types(int, int)</a:t>
            </a:r>
          </a:p>
          <a:p>
            <a:pPr algn="just"/>
            <a:r>
              <a:rPr lang="it-IT" sz="1000" dirty="0">
                <a:solidFill>
                  <a:schemeClr val="bg1"/>
                </a:solidFill>
              </a:rPr>
              <a:t>def intervalle(base_inf, base_sup):</a:t>
            </a:r>
            <a:endParaRPr lang="fr-FR" sz="1000" dirty="0">
              <a:solidFill>
                <a:schemeClr val="bg1"/>
              </a:solidFill>
            </a:endParaRPr>
          </a:p>
        </p:txBody>
      </p:sp>
    </p:spTree>
    <p:extLst>
      <p:ext uri="{BB962C8B-B14F-4D97-AF65-F5344CB8AC3E}">
        <p14:creationId xmlns:p14="http://schemas.microsoft.com/office/powerpoint/2010/main" val="182957938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9034"/>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Exemples d'applications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A7964ED1-40E2-4A28-B72A-EB97915639C8}"/>
              </a:ext>
            </a:extLst>
          </p:cNvPr>
          <p:cNvSpPr txBox="1"/>
          <p:nvPr/>
        </p:nvSpPr>
        <p:spPr>
          <a:xfrm>
            <a:off x="295279" y="1510279"/>
            <a:ext cx="9039219" cy="5324535"/>
          </a:xfrm>
          <a:prstGeom prst="rect">
            <a:avLst/>
          </a:prstGeom>
          <a:solidFill>
            <a:schemeClr val="tx1"/>
          </a:solidFill>
        </p:spPr>
        <p:txBody>
          <a:bodyPr wrap="square" numCol="1" rtlCol="0">
            <a:spAutoFit/>
          </a:bodyPr>
          <a:lstStyle/>
          <a:p>
            <a:pPr algn="just"/>
            <a:r>
              <a:rPr lang="fr-FR" sz="1000" dirty="0">
                <a:solidFill>
                  <a:schemeClr val="bg1"/>
                </a:solidFill>
              </a:rPr>
              <a:t>def controler_types(*a_args, **a_kwargs):</a:t>
            </a:r>
          </a:p>
          <a:p>
            <a:pPr algn="just"/>
            <a:r>
              <a:rPr lang="fr-FR" sz="1000" dirty="0">
                <a:solidFill>
                  <a:schemeClr val="bg1"/>
                </a:solidFill>
              </a:rPr>
              <a:t>    """On attend en paramètres du décorateur les types souhaités. On accepte</a:t>
            </a:r>
          </a:p>
          <a:p>
            <a:pPr algn="just"/>
            <a:r>
              <a:rPr lang="fr-FR" sz="1000" dirty="0">
                <a:solidFill>
                  <a:schemeClr val="bg1"/>
                </a:solidFill>
              </a:rPr>
              <a:t>    une liste de paramètres indéterminés, étant donné que notre fonction</a:t>
            </a:r>
          </a:p>
          <a:p>
            <a:pPr algn="just"/>
            <a:r>
              <a:rPr lang="fr-FR" sz="1000" dirty="0">
                <a:solidFill>
                  <a:schemeClr val="bg1"/>
                </a:solidFill>
              </a:rPr>
              <a:t>    définie pourra être appelée avec un nombre variable de paramètres et que</a:t>
            </a:r>
          </a:p>
          <a:p>
            <a:pPr algn="just"/>
            <a:r>
              <a:rPr lang="fr-FR" sz="1000" dirty="0">
                <a:solidFill>
                  <a:schemeClr val="bg1"/>
                </a:solidFill>
              </a:rPr>
              <a:t>    chacun doit être contrôlé"""</a:t>
            </a:r>
          </a:p>
          <a:p>
            <a:pPr algn="just"/>
            <a:r>
              <a:rPr lang="fr-FR" sz="1000" dirty="0">
                <a:solidFill>
                  <a:schemeClr val="bg1"/>
                </a:solidFill>
              </a:rPr>
              <a:t>    </a:t>
            </a:r>
          </a:p>
          <a:p>
            <a:pPr algn="just"/>
            <a:r>
              <a:rPr lang="fr-FR" sz="1000" dirty="0">
                <a:solidFill>
                  <a:schemeClr val="bg1"/>
                </a:solidFill>
              </a:rPr>
              <a:t>    def decorateur(fonction_a_executer):</a:t>
            </a:r>
          </a:p>
          <a:p>
            <a:pPr algn="just"/>
            <a:r>
              <a:rPr lang="fr-FR" sz="1000" dirty="0">
                <a:solidFill>
                  <a:schemeClr val="bg1"/>
                </a:solidFill>
              </a:rPr>
              <a:t>        """Notre décorateur. Il doit renvoyer fonction_modifiee"""</a:t>
            </a:r>
          </a:p>
          <a:p>
            <a:pPr algn="just"/>
            <a:r>
              <a:rPr lang="fr-FR" sz="1000" dirty="0">
                <a:solidFill>
                  <a:schemeClr val="bg1"/>
                </a:solidFill>
              </a:rPr>
              <a:t>        def fonction_modifiee(*args, **kwargs):</a:t>
            </a:r>
          </a:p>
          <a:p>
            <a:pPr algn="just"/>
            <a:r>
              <a:rPr lang="fr-FR" sz="1000" dirty="0">
                <a:solidFill>
                  <a:schemeClr val="bg1"/>
                </a:solidFill>
              </a:rPr>
              <a:t>            """Notre fonction modifiée. Elle se charge de contrôler</a:t>
            </a:r>
          </a:p>
          <a:p>
            <a:pPr algn="just"/>
            <a:r>
              <a:rPr lang="fr-FR" sz="1000" dirty="0">
                <a:solidFill>
                  <a:schemeClr val="bg1"/>
                </a:solidFill>
              </a:rPr>
              <a:t>            les types qu'on lui passe en paramètres"""</a:t>
            </a:r>
          </a:p>
          <a:p>
            <a:pPr algn="just"/>
            <a:r>
              <a:rPr lang="fr-FR" sz="1000" dirty="0">
                <a:solidFill>
                  <a:schemeClr val="bg1"/>
                </a:solidFill>
              </a:rPr>
              <a:t>            </a:t>
            </a:r>
          </a:p>
          <a:p>
            <a:pPr algn="just"/>
            <a:r>
              <a:rPr lang="fr-FR" sz="1000" dirty="0">
                <a:solidFill>
                  <a:schemeClr val="bg1"/>
                </a:solidFill>
              </a:rPr>
              <a:t>            # La liste des paramètres attendus (a_args) doit être de même</a:t>
            </a:r>
          </a:p>
          <a:p>
            <a:pPr algn="just"/>
            <a:r>
              <a:rPr lang="fr-FR" sz="1000" dirty="0">
                <a:solidFill>
                  <a:schemeClr val="bg1"/>
                </a:solidFill>
              </a:rPr>
              <a:t>            # Longueur que celle reçue (args)</a:t>
            </a:r>
          </a:p>
          <a:p>
            <a:pPr algn="just"/>
            <a:r>
              <a:rPr lang="fr-FR" sz="1000" dirty="0">
                <a:solidFill>
                  <a:schemeClr val="bg1"/>
                </a:solidFill>
              </a:rPr>
              <a:t>            if len(a_args) != len(args):</a:t>
            </a:r>
          </a:p>
          <a:p>
            <a:pPr algn="just"/>
            <a:r>
              <a:rPr lang="fr-FR" sz="1000" dirty="0">
                <a:solidFill>
                  <a:schemeClr val="bg1"/>
                </a:solidFill>
              </a:rPr>
              <a:t>                raise TypeError("le nombre d'arguments attendu n'est pas égal " \</a:t>
            </a:r>
          </a:p>
          <a:p>
            <a:pPr algn="just"/>
            <a:r>
              <a:rPr lang="fr-FR" sz="1000" dirty="0">
                <a:solidFill>
                  <a:schemeClr val="bg1"/>
                </a:solidFill>
              </a:rPr>
              <a:t>                        "au nombre reçu")</a:t>
            </a:r>
          </a:p>
          <a:p>
            <a:pPr algn="just"/>
            <a:r>
              <a:rPr lang="fr-FR" sz="1000" dirty="0">
                <a:solidFill>
                  <a:schemeClr val="bg1"/>
                </a:solidFill>
              </a:rPr>
              <a:t>            # On parcourt la liste des arguments reçus et non nommés</a:t>
            </a:r>
          </a:p>
          <a:p>
            <a:pPr algn="just"/>
            <a:r>
              <a:rPr lang="fr-FR" sz="1000" dirty="0">
                <a:solidFill>
                  <a:schemeClr val="bg1"/>
                </a:solidFill>
              </a:rPr>
              <a:t>            for i, arg in enumerate(args):</a:t>
            </a:r>
          </a:p>
          <a:p>
            <a:pPr algn="just"/>
            <a:r>
              <a:rPr lang="fr-FR" sz="1000" dirty="0">
                <a:solidFill>
                  <a:schemeClr val="bg1"/>
                </a:solidFill>
              </a:rPr>
              <a:t>                if a_args[i] is not type(args[i]):</a:t>
            </a:r>
          </a:p>
          <a:p>
            <a:pPr algn="just"/>
            <a:r>
              <a:rPr lang="fr-FR" sz="1000" dirty="0">
                <a:solidFill>
                  <a:schemeClr val="bg1"/>
                </a:solidFill>
              </a:rPr>
              <a:t>                    raise TypeError("l'argument {0} n'est pas du type " \</a:t>
            </a:r>
          </a:p>
          <a:p>
            <a:pPr algn="just"/>
            <a:r>
              <a:rPr lang="fr-FR" sz="1000" dirty="0">
                <a:solidFill>
                  <a:schemeClr val="bg1"/>
                </a:solidFill>
              </a:rPr>
              <a:t>                            "{1}".format(i, a_args[i]))</a:t>
            </a:r>
          </a:p>
          <a:p>
            <a:pPr algn="just"/>
            <a:r>
              <a:rPr lang="fr-FR" sz="1000" dirty="0">
                <a:solidFill>
                  <a:schemeClr val="bg1"/>
                </a:solidFill>
              </a:rPr>
              <a:t>            </a:t>
            </a:r>
          </a:p>
          <a:p>
            <a:pPr algn="just"/>
            <a:r>
              <a:rPr lang="fr-FR" sz="1000" dirty="0">
                <a:solidFill>
                  <a:schemeClr val="bg1"/>
                </a:solidFill>
              </a:rPr>
              <a:t>            # On parcourt à présent la liste des paramètres reçus et nommés</a:t>
            </a:r>
          </a:p>
          <a:p>
            <a:pPr algn="just"/>
            <a:r>
              <a:rPr lang="fr-FR" sz="1000" dirty="0">
                <a:solidFill>
                  <a:schemeClr val="bg1"/>
                </a:solidFill>
              </a:rPr>
              <a:t>            for cle in kwargs:</a:t>
            </a:r>
          </a:p>
          <a:p>
            <a:pPr algn="just"/>
            <a:r>
              <a:rPr lang="fr-FR" sz="1000" dirty="0">
                <a:solidFill>
                  <a:schemeClr val="bg1"/>
                </a:solidFill>
              </a:rPr>
              <a:t>                if cle not in a_kwargs:</a:t>
            </a:r>
          </a:p>
          <a:p>
            <a:pPr algn="just"/>
            <a:r>
              <a:rPr lang="fr-FR" sz="1000" dirty="0">
                <a:solidFill>
                  <a:schemeClr val="bg1"/>
                </a:solidFill>
              </a:rPr>
              <a:t>                    raise TypeError("l'argument {0} n'a aucun type " \</a:t>
            </a:r>
          </a:p>
          <a:p>
            <a:pPr algn="just"/>
            <a:r>
              <a:rPr lang="fr-FR" sz="1000" dirty="0">
                <a:solidFill>
                  <a:schemeClr val="bg1"/>
                </a:solidFill>
              </a:rPr>
              <a:t>                            "précisé".format(repr(cle)))</a:t>
            </a:r>
          </a:p>
          <a:p>
            <a:pPr algn="just"/>
            <a:r>
              <a:rPr lang="fr-FR" sz="1000" dirty="0">
                <a:solidFill>
                  <a:schemeClr val="bg1"/>
                </a:solidFill>
              </a:rPr>
              <a:t>                if a_kwargs[cle] is not type(kwargs[cle]):</a:t>
            </a:r>
          </a:p>
          <a:p>
            <a:pPr algn="just"/>
            <a:r>
              <a:rPr lang="fr-FR" sz="1000" dirty="0">
                <a:solidFill>
                  <a:schemeClr val="bg1"/>
                </a:solidFill>
              </a:rPr>
              <a:t>                    raise TypeError("l'argument {0} n'est pas de type" \</a:t>
            </a:r>
          </a:p>
          <a:p>
            <a:pPr algn="just"/>
            <a:r>
              <a:rPr lang="fr-FR" sz="1000" dirty="0">
                <a:solidFill>
                  <a:schemeClr val="bg1"/>
                </a:solidFill>
              </a:rPr>
              <a:t>                            "{1}".format(repr(cle), a_kwargs[cle]))</a:t>
            </a:r>
          </a:p>
          <a:p>
            <a:pPr algn="just"/>
            <a:r>
              <a:rPr lang="fr-FR" sz="1000" dirty="0">
                <a:solidFill>
                  <a:schemeClr val="bg1"/>
                </a:solidFill>
              </a:rPr>
              <a:t>            return fonction_a_executer(*args, **kwargs)</a:t>
            </a:r>
          </a:p>
          <a:p>
            <a:pPr algn="just"/>
            <a:r>
              <a:rPr lang="fr-FR" sz="1000" dirty="0">
                <a:solidFill>
                  <a:schemeClr val="bg1"/>
                </a:solidFill>
              </a:rPr>
              <a:t>        return fonction_modifiee</a:t>
            </a:r>
          </a:p>
          <a:p>
            <a:pPr algn="just"/>
            <a:r>
              <a:rPr lang="fr-FR" sz="1000" dirty="0">
                <a:solidFill>
                  <a:schemeClr val="bg1"/>
                </a:solidFill>
              </a:rPr>
              <a:t>    return decorateur</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685800"/>
            <a:ext cx="11887196" cy="769441"/>
          </a:xfrm>
          <a:prstGeom prst="rect">
            <a:avLst/>
          </a:prstGeom>
          <a:noFill/>
        </p:spPr>
        <p:txBody>
          <a:bodyPr wrap="square" rtlCol="0">
            <a:spAutoFit/>
          </a:bodyPr>
          <a:lstStyle/>
          <a:p>
            <a:r>
              <a:rPr lang="fr-FR" sz="1100" dirty="0"/>
              <a:t>Notre décorateur </a:t>
            </a:r>
            <a:r>
              <a:rPr lang="fr-FR" sz="1100" dirty="0" err="1"/>
              <a:t>controler_typesdoit</a:t>
            </a:r>
            <a:r>
              <a:rPr lang="fr-FR" sz="1100" dirty="0"/>
              <a:t> s'assurer qu'à chaque fois qu'on appelle la fonction intervalle, ce sont des entiers qui sont passés en paramètres en tant que </a:t>
            </a:r>
            <a:r>
              <a:rPr lang="fr-FR" sz="1100" dirty="0" err="1"/>
              <a:t>base_infetbase_sup</a:t>
            </a:r>
            <a:r>
              <a:rPr lang="fr-FR" sz="1100" dirty="0"/>
              <a:t>.</a:t>
            </a:r>
          </a:p>
          <a:p>
            <a:r>
              <a:rPr lang="fr-FR" sz="1100" dirty="0"/>
              <a:t>Ce décorateur est plus complexe, bien que j'aie simplifié au maximum l'exemple de la PEP 318.</a:t>
            </a:r>
          </a:p>
          <a:p>
            <a:r>
              <a:rPr lang="fr-FR" sz="1100" dirty="0"/>
              <a:t>Encore une fois, s'il est un peu long à écrire, il est d'une simplicité enfantine à utiliser.</a:t>
            </a:r>
          </a:p>
          <a:p>
            <a:r>
              <a:rPr lang="fr-FR" sz="1100" b="1" dirty="0"/>
              <a:t>Code de l'exemple:</a:t>
            </a:r>
          </a:p>
        </p:txBody>
      </p:sp>
    </p:spTree>
    <p:extLst>
      <p:ext uri="{BB962C8B-B14F-4D97-AF65-F5344CB8AC3E}">
        <p14:creationId xmlns:p14="http://schemas.microsoft.com/office/powerpoint/2010/main" val="1463992098"/>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09984"/>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Exemples d'applications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A7964ED1-40E2-4A28-B72A-EB97915639C8}"/>
              </a:ext>
            </a:extLst>
          </p:cNvPr>
          <p:cNvSpPr txBox="1"/>
          <p:nvPr/>
        </p:nvSpPr>
        <p:spPr>
          <a:xfrm>
            <a:off x="276230" y="1266885"/>
            <a:ext cx="9039219" cy="1785104"/>
          </a:xfrm>
          <a:prstGeom prst="rect">
            <a:avLst/>
          </a:prstGeom>
          <a:solidFill>
            <a:schemeClr val="tx1"/>
          </a:solidFill>
        </p:spPr>
        <p:txBody>
          <a:bodyPr wrap="square" numCol="1" rtlCol="0">
            <a:spAutoFit/>
          </a:bodyPr>
          <a:lstStyle/>
          <a:p>
            <a:pPr algn="just"/>
            <a:r>
              <a:rPr lang="fr-FR" sz="1000" dirty="0">
                <a:solidFill>
                  <a:schemeClr val="bg1"/>
                </a:solidFill>
              </a:rPr>
              <a:t>&gt;&gt;&gt; @controler_types(int, int)</a:t>
            </a:r>
          </a:p>
          <a:p>
            <a:pPr algn="just"/>
            <a:r>
              <a:rPr lang="fr-FR" sz="1000" dirty="0">
                <a:solidFill>
                  <a:schemeClr val="bg1"/>
                </a:solidFill>
              </a:rPr>
              <a:t>... def intervalle(</a:t>
            </a:r>
            <a:r>
              <a:rPr lang="fr-FR" sz="1000" dirty="0" err="1">
                <a:solidFill>
                  <a:schemeClr val="bg1"/>
                </a:solidFill>
              </a:rPr>
              <a:t>base_inf</a:t>
            </a:r>
            <a:r>
              <a:rPr lang="fr-FR" sz="1000" dirty="0">
                <a:solidFill>
                  <a:schemeClr val="bg1"/>
                </a:solidFill>
              </a:rPr>
              <a:t>, </a:t>
            </a:r>
            <a:r>
              <a:rPr lang="fr-FR" sz="1000" dirty="0" err="1">
                <a:solidFill>
                  <a:schemeClr val="bg1"/>
                </a:solidFill>
              </a:rPr>
              <a:t>base_sup</a:t>
            </a:r>
            <a:r>
              <a:rPr lang="fr-FR" sz="1000" dirty="0">
                <a:solidFill>
                  <a:schemeClr val="bg1"/>
                </a:solidFill>
              </a:rPr>
              <a:t>):</a:t>
            </a:r>
          </a:p>
          <a:p>
            <a:pPr algn="just"/>
            <a:r>
              <a:rPr lang="fr-FR" sz="1000" dirty="0">
                <a:solidFill>
                  <a:schemeClr val="bg1"/>
                </a:solidFill>
              </a:rPr>
              <a:t>...     print("Intervalle de {0} à {1}".format(</a:t>
            </a:r>
            <a:r>
              <a:rPr lang="fr-FR" sz="1000" dirty="0" err="1">
                <a:solidFill>
                  <a:schemeClr val="bg1"/>
                </a:solidFill>
              </a:rPr>
              <a:t>base_inf</a:t>
            </a:r>
            <a:r>
              <a:rPr lang="fr-FR" sz="1000" dirty="0">
                <a:solidFill>
                  <a:schemeClr val="bg1"/>
                </a:solidFill>
              </a:rPr>
              <a:t>, </a:t>
            </a:r>
            <a:r>
              <a:rPr lang="fr-FR" sz="1000" dirty="0" err="1">
                <a:solidFill>
                  <a:schemeClr val="bg1"/>
                </a:solidFill>
              </a:rPr>
              <a:t>base_sup</a:t>
            </a:r>
            <a:r>
              <a:rPr lang="fr-FR" sz="1000" dirty="0">
                <a:solidFill>
                  <a:schemeClr val="bg1"/>
                </a:solidFill>
              </a:rPr>
              <a:t>))</a:t>
            </a:r>
          </a:p>
          <a:p>
            <a:pPr algn="just"/>
            <a:r>
              <a:rPr lang="fr-FR" sz="1000" dirty="0">
                <a:solidFill>
                  <a:schemeClr val="bg1"/>
                </a:solidFill>
              </a:rPr>
              <a:t>...</a:t>
            </a:r>
          </a:p>
          <a:p>
            <a:pPr algn="just"/>
            <a:r>
              <a:rPr lang="fr-FR" sz="1000" dirty="0">
                <a:solidFill>
                  <a:schemeClr val="bg1"/>
                </a:solidFill>
              </a:rPr>
              <a:t>&gt;&gt;&gt; intervalle(1, 8)</a:t>
            </a:r>
          </a:p>
          <a:p>
            <a:pPr algn="just"/>
            <a:r>
              <a:rPr lang="fr-FR" sz="1000" dirty="0">
                <a:solidFill>
                  <a:schemeClr val="bg1"/>
                </a:solidFill>
              </a:rPr>
              <a:t>Intervalle de 1 à 8</a:t>
            </a:r>
          </a:p>
          <a:p>
            <a:pPr algn="just"/>
            <a:r>
              <a:rPr lang="fr-FR" sz="1000" dirty="0">
                <a:solidFill>
                  <a:schemeClr val="bg1"/>
                </a:solidFill>
              </a:rPr>
              <a:t>&gt;&gt;&gt; intervalle(5, "oups!")</a:t>
            </a:r>
          </a:p>
          <a:p>
            <a:pPr algn="just"/>
            <a:r>
              <a:rPr lang="fr-FR" sz="1000" dirty="0">
                <a:solidFill>
                  <a:schemeClr val="bg1"/>
                </a:solidFill>
              </a:rPr>
              <a:t>Traceback (most recent call last):</a:t>
            </a:r>
          </a:p>
          <a:p>
            <a:pPr algn="just"/>
            <a:r>
              <a:rPr lang="fr-FR" sz="1000" dirty="0">
                <a:solidFill>
                  <a:schemeClr val="bg1"/>
                </a:solidFill>
              </a:rPr>
              <a:t>  File "&lt;stdin&gt;", line 1, in &lt;module&gt;</a:t>
            </a:r>
          </a:p>
          <a:p>
            <a:pPr algn="just"/>
            <a:r>
              <a:rPr lang="fr-FR" sz="1000" dirty="0">
                <a:solidFill>
                  <a:schemeClr val="bg1"/>
                </a:solidFill>
              </a:rPr>
              <a:t>  File "&lt;stdin&gt;", line 24, in fonction_modifiee</a:t>
            </a:r>
          </a:p>
          <a:p>
            <a:pPr algn="just"/>
            <a:r>
              <a:rPr lang="fr-FR" sz="1000" dirty="0">
                <a:solidFill>
                  <a:schemeClr val="bg1"/>
                </a:solidFill>
              </a:rPr>
              <a:t>TypeError: l'argument 1 n'est pas du type &lt;class '</a:t>
            </a:r>
            <a:r>
              <a:rPr lang="fr-FR" sz="1000" dirty="0" err="1">
                <a:solidFill>
                  <a:schemeClr val="bg1"/>
                </a:solidFill>
              </a:rPr>
              <a:t>int</a:t>
            </a:r>
            <a:r>
              <a:rPr lang="fr-FR" sz="1000" dirty="0">
                <a:solidFill>
                  <a:schemeClr val="bg1"/>
                </a:solidFill>
              </a:rPr>
              <a:t>'&gt;</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685800"/>
            <a:ext cx="10534644" cy="600164"/>
          </a:xfrm>
          <a:prstGeom prst="rect">
            <a:avLst/>
          </a:prstGeom>
          <a:noFill/>
        </p:spPr>
        <p:txBody>
          <a:bodyPr wrap="square" rtlCol="0">
            <a:spAutoFit/>
          </a:bodyPr>
          <a:lstStyle/>
          <a:p>
            <a:r>
              <a:rPr lang="fr-FR" sz="1100" b="1" dirty="0"/>
              <a:t>Explications</a:t>
            </a:r>
          </a:p>
          <a:p>
            <a:endParaRPr lang="fr-FR" sz="1100" dirty="0"/>
          </a:p>
          <a:p>
            <a:r>
              <a:rPr lang="fr-FR" sz="1100" dirty="0"/>
              <a:t>C'est un décorateur assez complexe (et pourtant, croyez-moi, je l'ai simplifié autant que possible). Nous allons d'abord voir comment l'utiliser :</a:t>
            </a:r>
            <a:endParaRPr lang="fr-FR" sz="1100" b="1" dirty="0"/>
          </a:p>
        </p:txBody>
      </p:sp>
      <p:sp>
        <p:nvSpPr>
          <p:cNvPr id="6" name="ZoneTexte 5">
            <a:extLst>
              <a:ext uri="{FF2B5EF4-FFF2-40B4-BE49-F238E27FC236}">
                <a16:creationId xmlns:a16="http://schemas.microsoft.com/office/drawing/2014/main" id="{4CC03814-D7E8-4B06-8712-D6DBB2AD0956}"/>
              </a:ext>
            </a:extLst>
          </p:cNvPr>
          <p:cNvSpPr txBox="1"/>
          <p:nvPr/>
        </p:nvSpPr>
        <p:spPr>
          <a:xfrm>
            <a:off x="209554" y="3113260"/>
            <a:ext cx="12131847" cy="3308598"/>
          </a:xfrm>
          <a:prstGeom prst="rect">
            <a:avLst/>
          </a:prstGeom>
          <a:noFill/>
        </p:spPr>
        <p:txBody>
          <a:bodyPr wrap="none" rtlCol="0">
            <a:spAutoFit/>
          </a:bodyPr>
          <a:lstStyle/>
          <a:p>
            <a:r>
              <a:rPr lang="fr-FR" sz="1100" dirty="0"/>
              <a:t>Là encore, l'utilisation est des plus simples. Intéressons-nous au décorateur proprement dit, c'est déjà un peu plus complexe.</a:t>
            </a:r>
          </a:p>
          <a:p>
            <a:endParaRPr lang="fr-FR" sz="1100" dirty="0"/>
          </a:p>
          <a:p>
            <a:r>
              <a:rPr lang="fr-FR" sz="1100" dirty="0"/>
              <a:t>Notre décorateur doit prendre des paramètres (une liste de paramètres indéterminés d'ailleurs, car notre fonction doit elle aussi prendre une liste de paramètres indéterminés et l'on doit contrôler chacun </a:t>
            </a:r>
          </a:p>
          <a:p>
            <a:r>
              <a:rPr lang="fr-FR" sz="1100" dirty="0"/>
              <a:t>d'eux). On définit donc un paramètre a_args qui contient la liste des types des paramètres non nommés attendus, et un second paramètre a_kwargs qui contient le dictionnaire des types des paramètres </a:t>
            </a:r>
          </a:p>
          <a:p>
            <a:r>
              <a:rPr lang="fr-FR" sz="1100" dirty="0"/>
              <a:t>nommés attendus.</a:t>
            </a:r>
          </a:p>
          <a:p>
            <a:endParaRPr lang="fr-FR" sz="1100" dirty="0"/>
          </a:p>
          <a:p>
            <a:r>
              <a:rPr lang="fr-FR" sz="1100" dirty="0"/>
              <a:t>Vous suivez toujours ?</a:t>
            </a:r>
          </a:p>
          <a:p>
            <a:endParaRPr lang="fr-FR" sz="1100" dirty="0"/>
          </a:p>
          <a:p>
            <a:r>
              <a:rPr lang="fr-FR" sz="1100" dirty="0"/>
              <a:t>Vous devriez comprendre la construction d'ensemble, nous l'avons vue un peu plus haut. Elle comprend trois niveaux, puisque nous devons influer sur le comportement de la fonction et que notre décorateur </a:t>
            </a:r>
          </a:p>
          <a:p>
            <a:r>
              <a:rPr lang="fr-FR" sz="1100" dirty="0"/>
              <a:t>prend des paramètres. Notre code de contrôle se trouve, comme il se doit, dans notre fonction fonction_modifiee(qui va prendre la place de notre fonction_a_executer).</a:t>
            </a:r>
          </a:p>
          <a:p>
            <a:endParaRPr lang="fr-FR" sz="1100" dirty="0"/>
          </a:p>
          <a:p>
            <a:r>
              <a:rPr lang="fr-FR" sz="1100" dirty="0"/>
              <a:t>On commence par vérifier que la liste des paramètres non nommés attendus est bien égale en taille à la liste des paramètres non nommés reçus. On vérifie ensuite individuellement chaque paramètre reçu, en </a:t>
            </a:r>
          </a:p>
          <a:p>
            <a:r>
              <a:rPr lang="fr-FR" sz="1100" dirty="0"/>
              <a:t>contrôlant son type. Si le type reçu est égal au type attendu, tout va bien. Sinon, on lève une exception. On répète l'opération sur les paramètres nommés (avec une petite différence, puisqu'il s'agit de </a:t>
            </a:r>
          </a:p>
          <a:p>
            <a:r>
              <a:rPr lang="fr-FR" sz="1100" dirty="0"/>
              <a:t>paramètres nommés : ils sont contenus dans un dictionnaire, pas une liste).</a:t>
            </a:r>
          </a:p>
          <a:p>
            <a:endParaRPr lang="fr-FR" sz="1100" dirty="0"/>
          </a:p>
          <a:p>
            <a:r>
              <a:rPr lang="fr-FR" sz="1100" dirty="0"/>
              <a:t>Si tout va bien (aucune exception n'a été levée), on exécute notre fonction en renvoyant son résultat.</a:t>
            </a:r>
          </a:p>
          <a:p>
            <a:endParaRPr lang="fr-FR" sz="1100" dirty="0"/>
          </a:p>
          <a:p>
            <a:r>
              <a:rPr lang="fr-FR" sz="1100" dirty="0"/>
              <a:t>Voilà nos exemples d'applications. Il y en a bien d'autres, vous pouvez en retrouver plusieurs sur la PEP 318 consacrée aux décorateurs, ainsi que des informations supplémentaires : n'hésitez pas à y faire un </a:t>
            </a:r>
          </a:p>
          <a:p>
            <a:r>
              <a:rPr lang="fr-FR" sz="1100" dirty="0"/>
              <a:t>petit tour.</a:t>
            </a:r>
          </a:p>
        </p:txBody>
      </p:sp>
    </p:spTree>
    <p:extLst>
      <p:ext uri="{BB962C8B-B14F-4D97-AF65-F5344CB8AC3E}">
        <p14:creationId xmlns:p14="http://schemas.microsoft.com/office/powerpoint/2010/main" val="3877650786"/>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371479" y="2133660"/>
            <a:ext cx="10534644" cy="1954381"/>
          </a:xfrm>
          <a:prstGeom prst="rect">
            <a:avLst/>
          </a:prstGeom>
          <a:noFill/>
        </p:spPr>
        <p:txBody>
          <a:bodyPr wrap="square" rtlCol="0">
            <a:spAutoFit/>
          </a:bodyPr>
          <a:lstStyle/>
          <a:p>
            <a:r>
              <a:rPr lang="fr-FR" sz="1100" b="1" dirty="0"/>
              <a:t>En résumé</a:t>
            </a:r>
          </a:p>
          <a:p>
            <a:endParaRPr lang="fr-FR" sz="1100" b="1" dirty="0"/>
          </a:p>
          <a:p>
            <a:pPr marL="171450" indent="-171450">
              <a:buFont typeface="Arial" panose="020B0604020202020204" pitchFamily="34" charset="0"/>
              <a:buChar char="•"/>
            </a:pPr>
            <a:r>
              <a:rPr lang="fr-FR" sz="1100" b="1" dirty="0"/>
              <a:t>    </a:t>
            </a:r>
            <a:r>
              <a:rPr lang="fr-FR" sz="1100" dirty="0"/>
              <a:t>Les décorateurs permettent de modifier le comportement d'une fonction.</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Ce sont eux-mêmes des fonctions, prenant en paramètre une fonction et renvoyant une fonction (qui peut être la même).</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On peut déclarer une fonction comme décorée en plaçant, au-dessus de la ligne de sa définition, la </a:t>
            </a:r>
            <a:r>
              <a:rPr lang="fr-FR" sz="1100" dirty="0" err="1"/>
              <a:t>ligne@nom_decorateur</a:t>
            </a:r>
            <a:r>
              <a:rPr lang="fr-FR" sz="1100" dirty="0"/>
              <a:t>.</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Au moment de la définition de la fonction, le décorateur est appelé et la fonction qu'il renvoie sera celle utilisée.</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Les décorateurs peuvent également prendre des paramètres pour influer sur le comportement de la fonction décorée.</a:t>
            </a:r>
          </a:p>
        </p:txBody>
      </p:sp>
    </p:spTree>
    <p:extLst>
      <p:ext uri="{BB962C8B-B14F-4D97-AF65-F5344CB8AC3E}">
        <p14:creationId xmlns:p14="http://schemas.microsoft.com/office/powerpoint/2010/main" val="42156314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fr-FR" sz="6000" dirty="0">
                <a:solidFill>
                  <a:schemeClr val="accent5">
                    <a:lumMod val="75000"/>
                  </a:schemeClr>
                </a:solidFill>
              </a:rPr>
              <a:t>Résumé</a:t>
            </a:r>
          </a:p>
        </p:txBody>
      </p:sp>
      <p:sp>
        <p:nvSpPr>
          <p:cNvPr id="5" name="ZoneTexte 4">
            <a:extLst>
              <a:ext uri="{FF2B5EF4-FFF2-40B4-BE49-F238E27FC236}">
                <a16:creationId xmlns:a16="http://schemas.microsoft.com/office/drawing/2014/main" id="{1A247C70-8BF9-414B-91DD-BCD740698488}"/>
              </a:ext>
            </a:extLst>
          </p:cNvPr>
          <p:cNvSpPr txBox="1"/>
          <p:nvPr/>
        </p:nvSpPr>
        <p:spPr>
          <a:xfrm>
            <a:off x="497305" y="1892968"/>
            <a:ext cx="11566358" cy="4395537"/>
          </a:xfrm>
          <a:prstGeom prst="rect">
            <a:avLst/>
          </a:prstGeom>
          <a:noFill/>
        </p:spPr>
        <p:txBody>
          <a:bodyPr wrap="square" rtlCol="0">
            <a:spAutoFit/>
          </a:bodyPr>
          <a:lstStyle/>
          <a:p>
            <a:endParaRPr lang="fr-FR" dirty="0"/>
          </a:p>
        </p:txBody>
      </p:sp>
      <p:sp>
        <p:nvSpPr>
          <p:cNvPr id="7" name="Rectangle 1">
            <a:extLst>
              <a:ext uri="{FF2B5EF4-FFF2-40B4-BE49-F238E27FC236}">
                <a16:creationId xmlns:a16="http://schemas.microsoft.com/office/drawing/2014/main" id="{FE3BC581-F163-4AA9-8A19-666B6A33BD70}"/>
              </a:ext>
            </a:extLst>
          </p:cNvPr>
          <p:cNvSpPr>
            <a:spLocks noChangeArrowheads="1"/>
          </p:cNvSpPr>
          <p:nvPr/>
        </p:nvSpPr>
        <p:spPr bwMode="auto">
          <a:xfrm>
            <a:off x="0" y="1947845"/>
            <a:ext cx="12252072"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conditions permettent d'exécuter certaines instructions dans certains cas, d'autres instructions dans un autre cas.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conditions sont marquées par les mot-</a:t>
            </a:r>
            <a:r>
              <a:rPr kumimoji="0" lang="fr-FR" altLang="fr-FR" b="0" i="0" u="none" strike="noStrike" cap="none" normalizeH="0" baseline="0" dirty="0" err="1">
                <a:ln>
                  <a:noFill/>
                </a:ln>
                <a:solidFill>
                  <a:schemeClr val="tx1"/>
                </a:solidFill>
                <a:effectLst/>
                <a:latin typeface="Arial" panose="020B0604020202020204" pitchFamily="34" charset="0"/>
              </a:rPr>
              <a:t>clés</a:t>
            </a:r>
            <a:r>
              <a:rPr kumimoji="0" lang="fr-FR" altLang="fr-FR" b="0" i="0" u="none" strike="noStrike" cap="none" normalizeH="0" baseline="0" dirty="0" err="1">
                <a:ln>
                  <a:noFill/>
                </a:ln>
                <a:solidFill>
                  <a:schemeClr val="tx1"/>
                </a:solidFill>
                <a:effectLst/>
                <a:latin typeface="Arial Unicode MS"/>
              </a:rPr>
              <a:t>if</a:t>
            </a:r>
            <a:r>
              <a:rPr kumimoji="0" lang="fr-FR" altLang="fr-FR" b="0" i="0" u="none" strike="noStrike" cap="none" normalizeH="0" baseline="0" dirty="0">
                <a:ln>
                  <a:noFill/>
                </a:ln>
                <a:solidFill>
                  <a:schemeClr val="tx1"/>
                </a:solidFill>
                <a:effectLst/>
              </a:rPr>
              <a:t>(« si »),</a:t>
            </a:r>
            <a:r>
              <a:rPr kumimoji="0" lang="fr-FR" altLang="fr-FR" b="0" i="0" u="none" strike="noStrike" cap="none" normalizeH="0" baseline="0" dirty="0" err="1">
                <a:ln>
                  <a:noFill/>
                </a:ln>
                <a:solidFill>
                  <a:schemeClr val="tx1"/>
                </a:solidFill>
                <a:effectLst/>
                <a:latin typeface="Arial Unicode MS"/>
              </a:rPr>
              <a:t>elif</a:t>
            </a:r>
            <a:r>
              <a:rPr kumimoji="0" lang="fr-FR" altLang="fr-FR" b="0" i="0" u="none" strike="noStrike" cap="none" normalizeH="0" baseline="0" dirty="0">
                <a:ln>
                  <a:noFill/>
                </a:ln>
                <a:solidFill>
                  <a:schemeClr val="tx1"/>
                </a:solidFill>
                <a:effectLst/>
              </a:rPr>
              <a:t>(« sinon si ») </a:t>
            </a:r>
            <a:r>
              <a:rPr kumimoji="0" lang="fr-FR" altLang="fr-FR" b="0" i="0" u="none" strike="noStrike" cap="none" normalizeH="0" baseline="0" dirty="0" err="1">
                <a:ln>
                  <a:noFill/>
                </a:ln>
                <a:solidFill>
                  <a:schemeClr val="tx1"/>
                </a:solidFill>
                <a:effectLst/>
              </a:rPr>
              <a:t>et</a:t>
            </a:r>
            <a:r>
              <a:rPr kumimoji="0" lang="fr-FR" altLang="fr-FR" b="0" i="0" u="none" strike="noStrike" cap="none" normalizeH="0" baseline="0" dirty="0" err="1">
                <a:ln>
                  <a:noFill/>
                </a:ln>
                <a:solidFill>
                  <a:schemeClr val="tx1"/>
                </a:solidFill>
                <a:effectLst/>
                <a:latin typeface="Arial Unicode MS"/>
              </a:rPr>
              <a:t>else</a:t>
            </a:r>
            <a:r>
              <a:rPr kumimoji="0" lang="fr-FR" altLang="fr-FR" b="0" i="0" u="none" strike="noStrike" cap="none" normalizeH="0" baseline="0" dirty="0">
                <a:ln>
                  <a:noFill/>
                </a:ln>
                <a:solidFill>
                  <a:schemeClr val="tx1"/>
                </a:solidFill>
                <a:effectLst/>
              </a:rPr>
              <a:t>(« sinon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mot-</a:t>
            </a:r>
            <a:r>
              <a:rPr kumimoji="0" lang="fr-FR" altLang="fr-FR" b="0" i="0" u="none" strike="noStrike" cap="none" normalizeH="0" baseline="0" dirty="0" err="1">
                <a:ln>
                  <a:noFill/>
                </a:ln>
                <a:solidFill>
                  <a:schemeClr val="tx1"/>
                </a:solidFill>
                <a:effectLst/>
                <a:latin typeface="Arial" panose="020B0604020202020204" pitchFamily="34" charset="0"/>
              </a:rPr>
              <a:t>clés</a:t>
            </a:r>
            <a:r>
              <a:rPr kumimoji="0" lang="fr-FR" altLang="fr-FR" b="0" i="0" u="none" strike="noStrike" cap="none" normalizeH="0" baseline="0" dirty="0" err="1">
                <a:ln>
                  <a:noFill/>
                </a:ln>
                <a:solidFill>
                  <a:schemeClr val="tx1"/>
                </a:solidFill>
                <a:effectLst/>
                <a:latin typeface="Arial Unicode MS"/>
              </a:rPr>
              <a:t>if</a:t>
            </a:r>
            <a:r>
              <a:rPr kumimoji="0" lang="fr-FR" altLang="fr-FR" b="0" i="0" u="none" strike="noStrike" cap="none" normalizeH="0" baseline="0" dirty="0" err="1">
                <a:ln>
                  <a:noFill/>
                </a:ln>
                <a:solidFill>
                  <a:schemeClr val="tx1"/>
                </a:solidFill>
                <a:effectLst/>
              </a:rPr>
              <a:t>et</a:t>
            </a:r>
            <a:r>
              <a:rPr kumimoji="0" lang="fr-FR" altLang="fr-FR" b="0" i="0" u="none" strike="noStrike" cap="none" normalizeH="0" baseline="0" dirty="0" err="1">
                <a:ln>
                  <a:noFill/>
                </a:ln>
                <a:solidFill>
                  <a:schemeClr val="tx1"/>
                </a:solidFill>
                <a:effectLst/>
                <a:latin typeface="Arial Unicode MS"/>
              </a:rPr>
              <a:t>elif</a:t>
            </a:r>
            <a:r>
              <a:rPr kumimoji="0" lang="fr-FR" altLang="fr-FR" b="0" i="0" u="none" strike="noStrike" cap="none" normalizeH="0" baseline="0" dirty="0" err="1">
                <a:ln>
                  <a:noFill/>
                </a:ln>
                <a:solidFill>
                  <a:schemeClr val="tx1"/>
                </a:solidFill>
                <a:effectLst/>
              </a:rPr>
              <a:t>doivent</a:t>
            </a:r>
            <a:r>
              <a:rPr kumimoji="0" lang="fr-FR" altLang="fr-FR" b="0" i="0" u="none" strike="noStrike" cap="none" normalizeH="0" baseline="0" dirty="0">
                <a:ln>
                  <a:noFill/>
                </a:ln>
                <a:solidFill>
                  <a:schemeClr val="tx1"/>
                </a:solidFill>
                <a:effectLst/>
              </a:rPr>
              <a:t> être suivis d'un test (appelé aussi prédicat).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booléens sont des données soit vraies (</a:t>
            </a:r>
            <a:r>
              <a:rPr kumimoji="0" lang="fr-FR" altLang="fr-FR" b="0" i="0" u="none" strike="noStrike" cap="none" normalizeH="0" baseline="0" dirty="0">
                <a:ln>
                  <a:noFill/>
                </a:ln>
                <a:solidFill>
                  <a:schemeClr val="tx1"/>
                </a:solidFill>
                <a:effectLst/>
                <a:latin typeface="Arial Unicode MS"/>
              </a:rPr>
              <a:t>True</a:t>
            </a:r>
            <a:r>
              <a:rPr kumimoji="0" lang="fr-FR" altLang="fr-FR" b="0" i="0" u="none" strike="noStrike" cap="none" normalizeH="0" baseline="0" dirty="0">
                <a:ln>
                  <a:noFill/>
                </a:ln>
                <a:solidFill>
                  <a:schemeClr val="tx1"/>
                </a:solidFill>
                <a:effectLst/>
              </a:rPr>
              <a:t>) soit fausses (</a:t>
            </a:r>
            <a:r>
              <a:rPr kumimoji="0" lang="fr-FR" altLang="fr-FR" b="0" i="0" u="none" strike="noStrike" cap="none" normalizeH="0" baseline="0" dirty="0">
                <a:ln>
                  <a:noFill/>
                </a:ln>
                <a:solidFill>
                  <a:schemeClr val="tx1"/>
                </a:solidFill>
                <a:effectLst/>
                <a:latin typeface="Arial Unicode MS"/>
              </a:rPr>
              <a:t>False</a:t>
            </a:r>
            <a:r>
              <a:rPr kumimoji="0" lang="fr-FR" altLang="fr-FR" b="0" i="0" u="none" strike="noStrike" cap="none" normalizeH="0" baseline="0" dirty="0">
                <a:ln>
                  <a:noFill/>
                </a:ln>
                <a:solidFill>
                  <a:schemeClr val="tx1"/>
                </a:solidFill>
                <a:effectLst/>
              </a:rPr>
              <a: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72093577"/>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390522" y="2795588"/>
            <a:ext cx="12192000" cy="971550"/>
          </a:xfrm>
        </p:spPr>
        <p:txBody>
          <a:bodyPr>
            <a:noAutofit/>
          </a:bodyPr>
          <a:lstStyle/>
          <a:p>
            <a:pPr lvl="0" algn="ctr" fontAlgn="base">
              <a:spcAft>
                <a:spcPct val="0"/>
              </a:spcAft>
            </a:pPr>
            <a:r>
              <a:rPr lang="fr-FR" altLang="fr-FR" sz="9600" b="1" dirty="0">
                <a:solidFill>
                  <a:schemeClr val="accent5">
                    <a:lumMod val="75000"/>
                  </a:schemeClr>
                </a:solidFill>
              </a:rPr>
              <a:t>Découvrez les </a:t>
            </a:r>
            <a:r>
              <a:rPr lang="fr-FR" altLang="fr-FR" sz="9600" b="1" dirty="0" err="1">
                <a:solidFill>
                  <a:schemeClr val="accent5">
                    <a:lumMod val="75000"/>
                  </a:schemeClr>
                </a:solidFill>
              </a:rPr>
              <a:t>metaclasses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Tree>
    <p:extLst>
      <p:ext uri="{BB962C8B-B14F-4D97-AF65-F5344CB8AC3E}">
        <p14:creationId xmlns:p14="http://schemas.microsoft.com/office/powerpoint/2010/main" val="2014209164"/>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Découvrez les </a:t>
            </a:r>
            <a:r>
              <a:rPr lang="fr-FR" altLang="fr-FR" sz="6000" b="1" dirty="0" err="1">
                <a:solidFill>
                  <a:schemeClr val="accent5">
                    <a:lumMod val="75000"/>
                  </a:schemeClr>
                </a:solidFill>
              </a:rPr>
              <a:t>metaclasses</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371479" y="2133660"/>
            <a:ext cx="10534644" cy="769441"/>
          </a:xfrm>
          <a:prstGeom prst="rect">
            <a:avLst/>
          </a:prstGeom>
          <a:noFill/>
        </p:spPr>
        <p:txBody>
          <a:bodyPr wrap="square" rtlCol="0">
            <a:spAutoFit/>
          </a:bodyPr>
          <a:lstStyle/>
          <a:p>
            <a:r>
              <a:rPr lang="fr-FR" sz="1100" dirty="0"/>
              <a:t>Découvrez les métaclasses</a:t>
            </a:r>
          </a:p>
          <a:p>
            <a:endParaRPr lang="fr-FR" sz="1100" dirty="0"/>
          </a:p>
          <a:p>
            <a:r>
              <a:rPr lang="fr-FR" sz="1100" dirty="0"/>
              <a:t>Toujours plus loin vers la métaprogrammation ! Nous allons ici nous intéresser au concept des métaclasses, ou comment générer des classes à partir… d'autres classes ! Je ne vous cache pas qu'il s'agit d'un concept assez avancé de la programmation Python, prenez donc le temps nécessaire pour comprendre ce nouveau concept.</a:t>
            </a:r>
          </a:p>
        </p:txBody>
      </p:sp>
    </p:spTree>
    <p:extLst>
      <p:ext uri="{BB962C8B-B14F-4D97-AF65-F5344CB8AC3E}">
        <p14:creationId xmlns:p14="http://schemas.microsoft.com/office/powerpoint/2010/main" val="3289601658"/>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Retour sur le processus d’instanciation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1107996"/>
          </a:xfrm>
          <a:prstGeom prst="rect">
            <a:avLst/>
          </a:prstGeom>
          <a:noFill/>
        </p:spPr>
        <p:txBody>
          <a:bodyPr wrap="square" rtlCol="0">
            <a:spAutoFit/>
          </a:bodyPr>
          <a:lstStyle/>
          <a:p>
            <a:r>
              <a:rPr lang="fr-FR" sz="1100" dirty="0"/>
              <a:t>Depuis la troisième partie de ce cours, nous avons créé bon nombre d'objets. Nous avons découvert au début de cette partie le constructeur, cette méthode appelée quand on souhaite créer un objet.</a:t>
            </a:r>
          </a:p>
          <a:p>
            <a:endParaRPr lang="fr-FR" sz="1100" dirty="0"/>
          </a:p>
          <a:p>
            <a:r>
              <a:rPr lang="fr-FR" sz="1100" dirty="0"/>
              <a:t>Je vous ai dit alors que les choses étaient un peu plus complexes que ce qu'il semblait. Nous allons maintenant voir en quoi !</a:t>
            </a:r>
          </a:p>
          <a:p>
            <a:endParaRPr lang="fr-FR" sz="1100" dirty="0"/>
          </a:p>
          <a:p>
            <a:r>
              <a:rPr lang="fr-FR" sz="1100" dirty="0"/>
              <a:t>Admettons que vous ayez défini une classe :</a:t>
            </a:r>
          </a:p>
        </p:txBody>
      </p:sp>
      <p:sp>
        <p:nvSpPr>
          <p:cNvPr id="6" name="ZoneTexte 5">
            <a:extLst>
              <a:ext uri="{FF2B5EF4-FFF2-40B4-BE49-F238E27FC236}">
                <a16:creationId xmlns:a16="http://schemas.microsoft.com/office/drawing/2014/main" id="{59E76493-559D-44E5-A36A-35425F02EF75}"/>
              </a:ext>
            </a:extLst>
          </p:cNvPr>
          <p:cNvSpPr txBox="1"/>
          <p:nvPr/>
        </p:nvSpPr>
        <p:spPr>
          <a:xfrm>
            <a:off x="209554" y="2253258"/>
            <a:ext cx="10534644" cy="2862322"/>
          </a:xfrm>
          <a:prstGeom prst="rect">
            <a:avLst/>
          </a:prstGeom>
          <a:solidFill>
            <a:schemeClr val="tx1"/>
          </a:solidFill>
        </p:spPr>
        <p:txBody>
          <a:bodyPr wrap="square" rtlCol="0">
            <a:spAutoFit/>
          </a:bodyPr>
          <a:lstStyle/>
          <a:p>
            <a:r>
              <a:rPr lang="fr-FR" sz="1000" dirty="0">
                <a:solidFill>
                  <a:schemeClr val="bg1"/>
                </a:solidFill>
              </a:rPr>
              <a:t>class Personne:</a:t>
            </a:r>
          </a:p>
          <a:p>
            <a:r>
              <a:rPr lang="fr-FR" sz="1000" dirty="0">
                <a:solidFill>
                  <a:schemeClr val="bg1"/>
                </a:solidFill>
              </a:rPr>
              <a:t>    </a:t>
            </a:r>
          </a:p>
          <a:p>
            <a:r>
              <a:rPr lang="fr-FR" sz="1000" dirty="0">
                <a:solidFill>
                  <a:schemeClr val="bg1"/>
                </a:solidFill>
              </a:rPr>
              <a:t>    """Classe définissant une personne.</a:t>
            </a:r>
          </a:p>
          <a:p>
            <a:r>
              <a:rPr lang="fr-FR" sz="1000" dirty="0">
                <a:solidFill>
                  <a:schemeClr val="bg1"/>
                </a:solidFill>
              </a:rPr>
              <a:t>    </a:t>
            </a:r>
          </a:p>
          <a:p>
            <a:r>
              <a:rPr lang="fr-FR" sz="1000" dirty="0">
                <a:solidFill>
                  <a:schemeClr val="bg1"/>
                </a:solidFill>
              </a:rPr>
              <a:t>    Elle possède comme attributs :</a:t>
            </a:r>
          </a:p>
          <a:p>
            <a:r>
              <a:rPr lang="fr-FR" sz="1000" dirty="0">
                <a:solidFill>
                  <a:schemeClr val="bg1"/>
                </a:solidFill>
              </a:rPr>
              <a:t>    nom -- le nom de la personne</a:t>
            </a:r>
          </a:p>
          <a:p>
            <a:r>
              <a:rPr lang="fr-FR" sz="1000" dirty="0">
                <a:solidFill>
                  <a:schemeClr val="bg1"/>
                </a:solidFill>
              </a:rPr>
              <a:t>    </a:t>
            </a:r>
            <a:r>
              <a:rPr lang="fr-FR" sz="1000" dirty="0" err="1">
                <a:solidFill>
                  <a:schemeClr val="bg1"/>
                </a:solidFill>
              </a:rPr>
              <a:t>prenom</a:t>
            </a:r>
            <a:r>
              <a:rPr lang="fr-FR" sz="1000" dirty="0">
                <a:solidFill>
                  <a:schemeClr val="bg1"/>
                </a:solidFill>
              </a:rPr>
              <a:t> -- son prénom</a:t>
            </a:r>
          </a:p>
          <a:p>
            <a:r>
              <a:rPr lang="fr-FR" sz="1000" dirty="0">
                <a:solidFill>
                  <a:schemeClr val="bg1"/>
                </a:solidFill>
              </a:rPr>
              <a:t>    </a:t>
            </a:r>
            <a:r>
              <a:rPr lang="fr-FR" sz="1000" dirty="0" err="1">
                <a:solidFill>
                  <a:schemeClr val="bg1"/>
                </a:solidFill>
              </a:rPr>
              <a:t>age</a:t>
            </a:r>
            <a:r>
              <a:rPr lang="fr-FR" sz="1000" dirty="0">
                <a:solidFill>
                  <a:schemeClr val="bg1"/>
                </a:solidFill>
              </a:rPr>
              <a:t> -- son âge</a:t>
            </a:r>
          </a:p>
          <a:p>
            <a:r>
              <a:rPr lang="fr-FR" sz="1000" dirty="0">
                <a:solidFill>
                  <a:schemeClr val="bg1"/>
                </a:solidFill>
              </a:rPr>
              <a:t>    </a:t>
            </a:r>
            <a:r>
              <a:rPr lang="fr-FR" sz="1000" dirty="0" err="1">
                <a:solidFill>
                  <a:schemeClr val="bg1"/>
                </a:solidFill>
              </a:rPr>
              <a:t>lieu_residence</a:t>
            </a:r>
            <a:r>
              <a:rPr lang="fr-FR" sz="1000" dirty="0">
                <a:solidFill>
                  <a:schemeClr val="bg1"/>
                </a:solidFill>
              </a:rPr>
              <a:t> -- son lieu de résidence</a:t>
            </a:r>
          </a:p>
          <a:p>
            <a:r>
              <a:rPr lang="fr-FR" sz="1000" dirty="0">
                <a:solidFill>
                  <a:schemeClr val="bg1"/>
                </a:solidFill>
              </a:rPr>
              <a:t>    </a:t>
            </a:r>
          </a:p>
          <a:p>
            <a:r>
              <a:rPr lang="fr-FR" sz="1000" dirty="0">
                <a:solidFill>
                  <a:schemeClr val="bg1"/>
                </a:solidFill>
              </a:rPr>
              <a:t>    Le nom et le prénom doivent être passés au constructeur."""</a:t>
            </a:r>
          </a:p>
          <a:p>
            <a:r>
              <a:rPr lang="fr-FR" sz="1000" dirty="0">
                <a:solidFill>
                  <a:schemeClr val="bg1"/>
                </a:solidFill>
              </a:rPr>
              <a:t>    </a:t>
            </a:r>
          </a:p>
          <a:p>
            <a:r>
              <a:rPr lang="fr-FR" sz="1000" dirty="0">
                <a:solidFill>
                  <a:schemeClr val="bg1"/>
                </a:solidFill>
              </a:rPr>
              <a:t>    def __init__(self, nom, </a:t>
            </a:r>
            <a:r>
              <a:rPr lang="fr-FR" sz="1000" dirty="0" err="1">
                <a:solidFill>
                  <a:schemeClr val="bg1"/>
                </a:solidFill>
              </a:rPr>
              <a:t>prenom</a:t>
            </a:r>
            <a:r>
              <a:rPr lang="fr-FR" sz="1000" dirty="0">
                <a:solidFill>
                  <a:schemeClr val="bg1"/>
                </a:solidFill>
              </a:rPr>
              <a:t>):</a:t>
            </a:r>
          </a:p>
          <a:p>
            <a:r>
              <a:rPr lang="fr-FR" sz="1000" dirty="0">
                <a:solidFill>
                  <a:schemeClr val="bg1"/>
                </a:solidFill>
              </a:rPr>
              <a:t>        """Constructeur de notre personne."""</a:t>
            </a:r>
          </a:p>
          <a:p>
            <a:r>
              <a:rPr lang="fr-FR" sz="1000" dirty="0">
                <a:solidFill>
                  <a:schemeClr val="bg1"/>
                </a:solidFill>
              </a:rPr>
              <a:t>        </a:t>
            </a:r>
            <a:r>
              <a:rPr lang="fr-FR" sz="1000" dirty="0" err="1">
                <a:solidFill>
                  <a:schemeClr val="bg1"/>
                </a:solidFill>
              </a:rPr>
              <a:t>self.nom</a:t>
            </a:r>
            <a:r>
              <a:rPr lang="fr-FR" sz="1000" dirty="0">
                <a:solidFill>
                  <a:schemeClr val="bg1"/>
                </a:solidFill>
              </a:rPr>
              <a:t> = nom</a:t>
            </a:r>
          </a:p>
          <a:p>
            <a:r>
              <a:rPr lang="fr-FR" sz="1000" dirty="0">
                <a:solidFill>
                  <a:schemeClr val="bg1"/>
                </a:solidFill>
              </a:rPr>
              <a:t>        </a:t>
            </a:r>
            <a:r>
              <a:rPr lang="fr-FR" sz="1000" dirty="0" err="1">
                <a:solidFill>
                  <a:schemeClr val="bg1"/>
                </a:solidFill>
              </a:rPr>
              <a:t>self.prenom</a:t>
            </a:r>
            <a:r>
              <a:rPr lang="fr-FR" sz="1000" dirty="0">
                <a:solidFill>
                  <a:schemeClr val="bg1"/>
                </a:solidFill>
              </a:rPr>
              <a:t> = </a:t>
            </a:r>
            <a:r>
              <a:rPr lang="fr-FR" sz="1000" dirty="0" err="1">
                <a:solidFill>
                  <a:schemeClr val="bg1"/>
                </a:solidFill>
              </a:rPr>
              <a:t>prenom</a:t>
            </a:r>
            <a:endParaRPr lang="fr-FR" sz="1000" dirty="0">
              <a:solidFill>
                <a:schemeClr val="bg1"/>
              </a:solidFill>
            </a:endParaRPr>
          </a:p>
          <a:p>
            <a:r>
              <a:rPr lang="fr-FR" sz="1000" dirty="0">
                <a:solidFill>
                  <a:schemeClr val="bg1"/>
                </a:solidFill>
              </a:rPr>
              <a:t>        </a:t>
            </a:r>
            <a:r>
              <a:rPr lang="fr-FR" sz="1000" dirty="0" err="1">
                <a:solidFill>
                  <a:schemeClr val="bg1"/>
                </a:solidFill>
              </a:rPr>
              <a:t>self.age</a:t>
            </a:r>
            <a:r>
              <a:rPr lang="fr-FR" sz="1000" dirty="0">
                <a:solidFill>
                  <a:schemeClr val="bg1"/>
                </a:solidFill>
              </a:rPr>
              <a:t> = 23</a:t>
            </a:r>
          </a:p>
          <a:p>
            <a:r>
              <a:rPr lang="fr-FR" sz="1000" dirty="0">
                <a:solidFill>
                  <a:schemeClr val="bg1"/>
                </a:solidFill>
              </a:rPr>
              <a:t>        </a:t>
            </a:r>
            <a:r>
              <a:rPr lang="fr-FR" sz="1000" dirty="0" err="1">
                <a:solidFill>
                  <a:schemeClr val="bg1"/>
                </a:solidFill>
              </a:rPr>
              <a:t>self.lieu_residence</a:t>
            </a:r>
            <a:r>
              <a:rPr lang="fr-FR" sz="1000" dirty="0">
                <a:solidFill>
                  <a:schemeClr val="bg1"/>
                </a:solidFill>
              </a:rPr>
              <a:t> = "Lyon"</a:t>
            </a:r>
          </a:p>
        </p:txBody>
      </p:sp>
      <p:sp>
        <p:nvSpPr>
          <p:cNvPr id="8" name="ZoneTexte 7">
            <a:extLst>
              <a:ext uri="{FF2B5EF4-FFF2-40B4-BE49-F238E27FC236}">
                <a16:creationId xmlns:a16="http://schemas.microsoft.com/office/drawing/2014/main" id="{32F8A51F-6AC4-42FC-A7CC-00CFDA46DE56}"/>
              </a:ext>
            </a:extLst>
          </p:cNvPr>
          <p:cNvSpPr txBox="1"/>
          <p:nvPr/>
        </p:nvSpPr>
        <p:spPr>
          <a:xfrm>
            <a:off x="209554" y="5182791"/>
            <a:ext cx="10534644" cy="430887"/>
          </a:xfrm>
          <a:prstGeom prst="rect">
            <a:avLst/>
          </a:prstGeom>
          <a:noFill/>
        </p:spPr>
        <p:txBody>
          <a:bodyPr wrap="square" rtlCol="0">
            <a:spAutoFit/>
          </a:bodyPr>
          <a:lstStyle/>
          <a:p>
            <a:r>
              <a:rPr lang="fr-FR" sz="1100" dirty="0"/>
              <a:t>Cette syntaxe n'a rien de nouveau pour nous.</a:t>
            </a:r>
          </a:p>
          <a:p>
            <a:r>
              <a:rPr lang="fr-FR" sz="1100" dirty="0"/>
              <a:t>Maintenant, que se passe-t-il quand on souhaite créer une personne ? Facile, on rédige le code suivant :</a:t>
            </a:r>
          </a:p>
        </p:txBody>
      </p:sp>
      <p:sp>
        <p:nvSpPr>
          <p:cNvPr id="9" name="ZoneTexte 8">
            <a:extLst>
              <a:ext uri="{FF2B5EF4-FFF2-40B4-BE49-F238E27FC236}">
                <a16:creationId xmlns:a16="http://schemas.microsoft.com/office/drawing/2014/main" id="{9E7C6AAD-5256-4D36-BCAB-FB9C916C4582}"/>
              </a:ext>
            </a:extLst>
          </p:cNvPr>
          <p:cNvSpPr txBox="1"/>
          <p:nvPr/>
        </p:nvSpPr>
        <p:spPr>
          <a:xfrm>
            <a:off x="276230" y="5720193"/>
            <a:ext cx="10534644" cy="246221"/>
          </a:xfrm>
          <a:prstGeom prst="rect">
            <a:avLst/>
          </a:prstGeom>
          <a:solidFill>
            <a:schemeClr val="tx1"/>
          </a:solidFill>
        </p:spPr>
        <p:txBody>
          <a:bodyPr wrap="square" rtlCol="0">
            <a:spAutoFit/>
          </a:bodyPr>
          <a:lstStyle/>
          <a:p>
            <a:r>
              <a:rPr lang="fr-FR" sz="1000" dirty="0">
                <a:solidFill>
                  <a:schemeClr val="bg1"/>
                </a:solidFill>
              </a:rPr>
              <a:t>personne = Personne("Doe", "John")</a:t>
            </a:r>
          </a:p>
        </p:txBody>
      </p:sp>
    </p:spTree>
    <p:extLst>
      <p:ext uri="{BB962C8B-B14F-4D97-AF65-F5344CB8AC3E}">
        <p14:creationId xmlns:p14="http://schemas.microsoft.com/office/powerpoint/2010/main" val="4202479476"/>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Retour sur le processus d’instanciation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600164"/>
          </a:xfrm>
          <a:prstGeom prst="rect">
            <a:avLst/>
          </a:prstGeom>
          <a:noFill/>
        </p:spPr>
        <p:txBody>
          <a:bodyPr wrap="square" rtlCol="0">
            <a:spAutoFit/>
          </a:bodyPr>
          <a:lstStyle/>
          <a:p>
            <a:r>
              <a:rPr lang="fr-FR" sz="1100" dirty="0"/>
              <a:t>Lorsque l'on exécute cela, Python appelle notre constructeur__init__ en lui transmettant les arguments fournis à la construction de l'objet. Il y a cependant une étape intermédiaire.</a:t>
            </a:r>
          </a:p>
          <a:p>
            <a:endParaRPr lang="fr-FR" sz="1100" dirty="0"/>
          </a:p>
          <a:p>
            <a:r>
              <a:rPr lang="fr-FR" sz="1100" dirty="0"/>
              <a:t>Si vous examinez la définition de notre constructeur :</a:t>
            </a:r>
          </a:p>
        </p:txBody>
      </p:sp>
      <p:sp>
        <p:nvSpPr>
          <p:cNvPr id="6" name="ZoneTexte 5">
            <a:extLst>
              <a:ext uri="{FF2B5EF4-FFF2-40B4-BE49-F238E27FC236}">
                <a16:creationId xmlns:a16="http://schemas.microsoft.com/office/drawing/2014/main" id="{59E76493-559D-44E5-A36A-35425F02EF75}"/>
              </a:ext>
            </a:extLst>
          </p:cNvPr>
          <p:cNvSpPr txBox="1"/>
          <p:nvPr/>
        </p:nvSpPr>
        <p:spPr>
          <a:xfrm>
            <a:off x="276230" y="1713992"/>
            <a:ext cx="10534644" cy="246221"/>
          </a:xfrm>
          <a:prstGeom prst="rect">
            <a:avLst/>
          </a:prstGeom>
          <a:solidFill>
            <a:schemeClr val="tx1"/>
          </a:solidFill>
        </p:spPr>
        <p:txBody>
          <a:bodyPr wrap="square" rtlCol="0">
            <a:spAutoFit/>
          </a:bodyPr>
          <a:lstStyle/>
          <a:p>
            <a:r>
              <a:rPr lang="fr-FR" sz="1000" dirty="0">
                <a:solidFill>
                  <a:schemeClr val="bg1"/>
                </a:solidFill>
              </a:rPr>
              <a:t>def __init__(self, nom, </a:t>
            </a:r>
            <a:r>
              <a:rPr lang="fr-FR" sz="1000" dirty="0" err="1">
                <a:solidFill>
                  <a:schemeClr val="bg1"/>
                </a:solidFill>
              </a:rPr>
              <a:t>prenom</a:t>
            </a:r>
            <a:r>
              <a:rPr lang="fr-FR" sz="1000" dirty="0">
                <a:solidFill>
                  <a:schemeClr val="bg1"/>
                </a:solidFill>
              </a:rPr>
              <a:t>):</a:t>
            </a:r>
          </a:p>
        </p:txBody>
      </p:sp>
      <p:sp>
        <p:nvSpPr>
          <p:cNvPr id="8" name="ZoneTexte 7">
            <a:extLst>
              <a:ext uri="{FF2B5EF4-FFF2-40B4-BE49-F238E27FC236}">
                <a16:creationId xmlns:a16="http://schemas.microsoft.com/office/drawing/2014/main" id="{32F8A51F-6AC4-42FC-A7CC-00CFDA46DE56}"/>
              </a:ext>
            </a:extLst>
          </p:cNvPr>
          <p:cNvSpPr txBox="1"/>
          <p:nvPr/>
        </p:nvSpPr>
        <p:spPr>
          <a:xfrm>
            <a:off x="276230" y="1960213"/>
            <a:ext cx="10534644" cy="4662815"/>
          </a:xfrm>
          <a:prstGeom prst="rect">
            <a:avLst/>
          </a:prstGeom>
          <a:noFill/>
        </p:spPr>
        <p:txBody>
          <a:bodyPr wrap="square" rtlCol="0">
            <a:spAutoFit/>
          </a:bodyPr>
          <a:lstStyle/>
          <a:p>
            <a:r>
              <a:rPr lang="fr-FR" sz="1100" dirty="0"/>
              <a:t>Vous ne remarquez rien d'étrange ? Peut-être pas, car vous avez été habitués à cette syntaxe depuis le début de cette partie : la méthode prend en premier paramètre self.</a:t>
            </a:r>
          </a:p>
          <a:p>
            <a:r>
              <a:rPr lang="fr-FR" sz="1100" dirty="0"/>
              <a:t>Or, self, vous vous en souvenez, c'est l'objet que nous manipulons. Sauf que, quand on crée un objet… on souhaite récupérer un nouvel objet mais on n'en passe aucun à la classe.</a:t>
            </a:r>
          </a:p>
          <a:p>
            <a:endParaRPr lang="fr-FR" sz="1100" dirty="0"/>
          </a:p>
          <a:p>
            <a:r>
              <a:rPr lang="fr-FR" sz="1100" dirty="0"/>
              <a:t>D'une façon ou d'une autre, notre classe crée un nouvel objet et le passe à notre constructeur. La méthode__init__ se charge d'écrire dans notre objet ses attributs, mais elle n'est pas responsable de la création de notre objet. Nous allons à présent voir qui s'en charge.</a:t>
            </a:r>
          </a:p>
          <a:p>
            <a:r>
              <a:rPr lang="fr-FR" sz="1100" dirty="0"/>
              <a:t>La méthode__new__</a:t>
            </a:r>
          </a:p>
          <a:p>
            <a:endParaRPr lang="fr-FR" sz="1100" dirty="0"/>
          </a:p>
          <a:p>
            <a:r>
              <a:rPr lang="fr-FR" sz="1100" dirty="0"/>
              <a:t>La méthode__init__, comme nous l'avons vu, est là pour initialiser notre objet (en écrivant des attributs dedans, par exemple) mais elle n'est pas là pour le créer. La méthode qui s'en charge, c'est__new__.</a:t>
            </a:r>
          </a:p>
          <a:p>
            <a:endParaRPr lang="fr-FR" sz="1100" dirty="0"/>
          </a:p>
          <a:p>
            <a:r>
              <a:rPr lang="fr-FR" sz="1100" dirty="0"/>
              <a:t>C'est aussi une méthode spéciale, vous en reconnaissez la particularité. C'est également une méthode définie par object, que l'on peut redéfinir en cas de besoin.</a:t>
            </a:r>
          </a:p>
          <a:p>
            <a:r>
              <a:rPr lang="fr-FR" sz="1100" dirty="0"/>
              <a:t>Avant de voir ce qu'elle prend en paramètres, voyons plus précisément ce qui se passe quand on tente de construire un objet :</a:t>
            </a:r>
          </a:p>
          <a:p>
            <a:endParaRPr lang="fr-FR" sz="1100" dirty="0"/>
          </a:p>
          <a:p>
            <a:pPr marL="171450" indent="-171450">
              <a:buFont typeface="Arial" panose="020B0604020202020204" pitchFamily="34" charset="0"/>
              <a:buChar char="•"/>
            </a:pPr>
            <a:r>
              <a:rPr lang="fr-FR" sz="1100" dirty="0"/>
              <a:t>    On demande à créer un objet, en écrivant par exemple Personne("Doe", "John").</a:t>
            </a:r>
          </a:p>
          <a:p>
            <a:pPr marL="171450" indent="-171450">
              <a:buFont typeface="Arial" panose="020B0604020202020204" pitchFamily="34" charset="0"/>
              <a:buChar char="•"/>
            </a:pPr>
            <a:r>
              <a:rPr lang="fr-FR" sz="1100" dirty="0"/>
              <a:t>    La méthode__new__ de notre classe (ici Personne) est appelée et se charge de construire un nouvel objet.</a:t>
            </a:r>
          </a:p>
          <a:p>
            <a:pPr marL="171450" indent="-171450">
              <a:buFont typeface="Arial" panose="020B0604020202020204" pitchFamily="34" charset="0"/>
              <a:buChar char="•"/>
            </a:pPr>
            <a:r>
              <a:rPr lang="fr-FR" sz="1100" dirty="0"/>
              <a:t>    Si __new__ renvoie une instance de la classe, on appelle le constructeur __init__ en lui passant en paramètres cette nouvelle instance ainsi que les arguments passés lors de la création de l'objet.</a:t>
            </a:r>
          </a:p>
          <a:p>
            <a:endParaRPr lang="fr-FR" sz="1100" dirty="0"/>
          </a:p>
          <a:p>
            <a:r>
              <a:rPr lang="fr-FR" sz="1100" dirty="0"/>
              <a:t>Maintenant, intéressons-nous à la structure de notre méthode __new__.</a:t>
            </a:r>
          </a:p>
          <a:p>
            <a:r>
              <a:rPr lang="fr-FR" sz="1100" dirty="0"/>
              <a:t>C'est une méthode statique, ce qui signifie qu'elle ne prend pas self en paramètre. C'est logique, d'ailleurs : son but est de créer une nouvelle instance de classe, l'instance n'existe pas encore.</a:t>
            </a:r>
          </a:p>
          <a:p>
            <a:r>
              <a:rPr lang="fr-FR" sz="1100" dirty="0"/>
              <a:t>Elle ne prend donc pas self en premier paramètre (l'instance d'objet). Cependant, elle prend la classe manipulée cls.</a:t>
            </a:r>
          </a:p>
          <a:p>
            <a:endParaRPr lang="fr-FR" sz="1100" dirty="0"/>
          </a:p>
          <a:p>
            <a:r>
              <a:rPr lang="fr-FR" sz="1100" dirty="0"/>
              <a:t>Autrement dit, quand on souhaite créer un objet de la classe Personne, la méthode __new__ de la classePersonne est appelée et prend comme premier paramètre la classePersonne elle-même.</a:t>
            </a:r>
          </a:p>
          <a:p>
            <a:endParaRPr lang="fr-FR" sz="1100" dirty="0"/>
          </a:p>
          <a:p>
            <a:r>
              <a:rPr lang="fr-FR" sz="1100" dirty="0"/>
              <a:t>Les autres paramètres passés à la méthode__new__ seront transmis au constructeur.</a:t>
            </a:r>
          </a:p>
        </p:txBody>
      </p:sp>
    </p:spTree>
    <p:extLst>
      <p:ext uri="{BB962C8B-B14F-4D97-AF65-F5344CB8AC3E}">
        <p14:creationId xmlns:p14="http://schemas.microsoft.com/office/powerpoint/2010/main" val="2871817650"/>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Retour sur le processus d’instanciation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261610"/>
          </a:xfrm>
          <a:prstGeom prst="rect">
            <a:avLst/>
          </a:prstGeom>
          <a:noFill/>
        </p:spPr>
        <p:txBody>
          <a:bodyPr wrap="square" rtlCol="0">
            <a:spAutoFit/>
          </a:bodyPr>
          <a:lstStyle/>
          <a:p>
            <a:r>
              <a:rPr lang="fr-FR" sz="1100" dirty="0"/>
              <a:t>Voyons un peu cela, exprimé sous forme de code :</a:t>
            </a:r>
          </a:p>
        </p:txBody>
      </p:sp>
      <p:sp>
        <p:nvSpPr>
          <p:cNvPr id="6" name="ZoneTexte 5">
            <a:extLst>
              <a:ext uri="{FF2B5EF4-FFF2-40B4-BE49-F238E27FC236}">
                <a16:creationId xmlns:a16="http://schemas.microsoft.com/office/drawing/2014/main" id="{59E76493-559D-44E5-A36A-35425F02EF75}"/>
              </a:ext>
            </a:extLst>
          </p:cNvPr>
          <p:cNvSpPr txBox="1"/>
          <p:nvPr/>
        </p:nvSpPr>
        <p:spPr>
          <a:xfrm>
            <a:off x="276230" y="1392048"/>
            <a:ext cx="10534644" cy="3785652"/>
          </a:xfrm>
          <a:prstGeom prst="rect">
            <a:avLst/>
          </a:prstGeom>
          <a:solidFill>
            <a:schemeClr val="tx1"/>
          </a:solidFill>
        </p:spPr>
        <p:txBody>
          <a:bodyPr wrap="square" rtlCol="0">
            <a:spAutoFit/>
          </a:bodyPr>
          <a:lstStyle/>
          <a:p>
            <a:r>
              <a:rPr lang="fr-FR" sz="1000" dirty="0">
                <a:solidFill>
                  <a:schemeClr val="bg1"/>
                </a:solidFill>
              </a:rPr>
              <a:t>class Personne:</a:t>
            </a:r>
          </a:p>
          <a:p>
            <a:r>
              <a:rPr lang="fr-FR" sz="1000" dirty="0">
                <a:solidFill>
                  <a:schemeClr val="bg1"/>
                </a:solidFill>
              </a:rPr>
              <a:t>    </a:t>
            </a:r>
          </a:p>
          <a:p>
            <a:r>
              <a:rPr lang="fr-FR" sz="1000" dirty="0">
                <a:solidFill>
                  <a:schemeClr val="bg1"/>
                </a:solidFill>
              </a:rPr>
              <a:t>    """Classe définissant une personne.</a:t>
            </a:r>
          </a:p>
          <a:p>
            <a:r>
              <a:rPr lang="fr-FR" sz="1000" dirty="0">
                <a:solidFill>
                  <a:schemeClr val="bg1"/>
                </a:solidFill>
              </a:rPr>
              <a:t>    </a:t>
            </a:r>
          </a:p>
          <a:p>
            <a:r>
              <a:rPr lang="fr-FR" sz="1000" dirty="0">
                <a:solidFill>
                  <a:schemeClr val="bg1"/>
                </a:solidFill>
              </a:rPr>
              <a:t>    Elle possède comme attributs :</a:t>
            </a:r>
          </a:p>
          <a:p>
            <a:r>
              <a:rPr lang="fr-FR" sz="1000" dirty="0">
                <a:solidFill>
                  <a:schemeClr val="bg1"/>
                </a:solidFill>
              </a:rPr>
              <a:t>    nom -- le nom de la personne</a:t>
            </a:r>
          </a:p>
          <a:p>
            <a:r>
              <a:rPr lang="fr-FR" sz="1000" dirty="0">
                <a:solidFill>
                  <a:schemeClr val="bg1"/>
                </a:solidFill>
              </a:rPr>
              <a:t>    </a:t>
            </a:r>
            <a:r>
              <a:rPr lang="fr-FR" sz="1000" dirty="0" err="1">
                <a:solidFill>
                  <a:schemeClr val="bg1"/>
                </a:solidFill>
              </a:rPr>
              <a:t>prenom</a:t>
            </a:r>
            <a:r>
              <a:rPr lang="fr-FR" sz="1000" dirty="0">
                <a:solidFill>
                  <a:schemeClr val="bg1"/>
                </a:solidFill>
              </a:rPr>
              <a:t> -- son prénom</a:t>
            </a:r>
          </a:p>
          <a:p>
            <a:r>
              <a:rPr lang="fr-FR" sz="1000" dirty="0">
                <a:solidFill>
                  <a:schemeClr val="bg1"/>
                </a:solidFill>
              </a:rPr>
              <a:t>    </a:t>
            </a:r>
            <a:r>
              <a:rPr lang="fr-FR" sz="1000" dirty="0" err="1">
                <a:solidFill>
                  <a:schemeClr val="bg1"/>
                </a:solidFill>
              </a:rPr>
              <a:t>age</a:t>
            </a:r>
            <a:r>
              <a:rPr lang="fr-FR" sz="1000" dirty="0">
                <a:solidFill>
                  <a:schemeClr val="bg1"/>
                </a:solidFill>
              </a:rPr>
              <a:t> -- son âge</a:t>
            </a:r>
          </a:p>
          <a:p>
            <a:r>
              <a:rPr lang="fr-FR" sz="1000" dirty="0">
                <a:solidFill>
                  <a:schemeClr val="bg1"/>
                </a:solidFill>
              </a:rPr>
              <a:t>    </a:t>
            </a:r>
            <a:r>
              <a:rPr lang="fr-FR" sz="1000" dirty="0" err="1">
                <a:solidFill>
                  <a:schemeClr val="bg1"/>
                </a:solidFill>
              </a:rPr>
              <a:t>lieu_residence</a:t>
            </a:r>
            <a:r>
              <a:rPr lang="fr-FR" sz="1000" dirty="0">
                <a:solidFill>
                  <a:schemeClr val="bg1"/>
                </a:solidFill>
              </a:rPr>
              <a:t> -- son lieu de résidence</a:t>
            </a:r>
          </a:p>
          <a:p>
            <a:r>
              <a:rPr lang="fr-FR" sz="1000" dirty="0">
                <a:solidFill>
                  <a:schemeClr val="bg1"/>
                </a:solidFill>
              </a:rPr>
              <a:t>    </a:t>
            </a:r>
          </a:p>
          <a:p>
            <a:r>
              <a:rPr lang="fr-FR" sz="1000" dirty="0">
                <a:solidFill>
                  <a:schemeClr val="bg1"/>
                </a:solidFill>
              </a:rPr>
              <a:t>    Le nom et le prénom doivent être passés au constructeur."""</a:t>
            </a:r>
          </a:p>
          <a:p>
            <a:r>
              <a:rPr lang="fr-FR" sz="1000" dirty="0">
                <a:solidFill>
                  <a:schemeClr val="bg1"/>
                </a:solidFill>
              </a:rPr>
              <a:t>    </a:t>
            </a:r>
          </a:p>
          <a:p>
            <a:r>
              <a:rPr lang="fr-FR" sz="1000" dirty="0">
                <a:solidFill>
                  <a:schemeClr val="bg1"/>
                </a:solidFill>
              </a:rPr>
              <a:t>    def __new__(cls, nom, </a:t>
            </a:r>
            <a:r>
              <a:rPr lang="fr-FR" sz="1000" dirty="0" err="1">
                <a:solidFill>
                  <a:schemeClr val="bg1"/>
                </a:solidFill>
              </a:rPr>
              <a:t>prenom</a:t>
            </a:r>
            <a:r>
              <a:rPr lang="fr-FR" sz="1000" dirty="0">
                <a:solidFill>
                  <a:schemeClr val="bg1"/>
                </a:solidFill>
              </a:rPr>
              <a:t>):</a:t>
            </a:r>
          </a:p>
          <a:p>
            <a:r>
              <a:rPr lang="fr-FR" sz="1000" dirty="0">
                <a:solidFill>
                  <a:schemeClr val="bg1"/>
                </a:solidFill>
              </a:rPr>
              <a:t>        print("Appel de la méthode __new__ de la classe {}".format(cls))</a:t>
            </a:r>
          </a:p>
          <a:p>
            <a:r>
              <a:rPr lang="fr-FR" sz="1000" dirty="0">
                <a:solidFill>
                  <a:schemeClr val="bg1"/>
                </a:solidFill>
              </a:rPr>
              <a:t>        # On laisse le travail à object</a:t>
            </a:r>
          </a:p>
          <a:p>
            <a:r>
              <a:rPr lang="fr-FR" sz="1000" dirty="0">
                <a:solidFill>
                  <a:schemeClr val="bg1"/>
                </a:solidFill>
              </a:rPr>
              <a:t>        return </a:t>
            </a:r>
            <a:r>
              <a:rPr lang="fr-FR" sz="1000" dirty="0" err="1">
                <a:solidFill>
                  <a:schemeClr val="bg1"/>
                </a:solidFill>
              </a:rPr>
              <a:t>object.__new</a:t>
            </a:r>
            <a:r>
              <a:rPr lang="fr-FR" sz="1000" dirty="0">
                <a:solidFill>
                  <a:schemeClr val="bg1"/>
                </a:solidFill>
              </a:rPr>
              <a:t>__(cls, nom, </a:t>
            </a:r>
            <a:r>
              <a:rPr lang="fr-FR" sz="1000" dirty="0" err="1">
                <a:solidFill>
                  <a:schemeClr val="bg1"/>
                </a:solidFill>
              </a:rPr>
              <a:t>prenom</a:t>
            </a:r>
            <a:r>
              <a:rPr lang="fr-FR" sz="1000" dirty="0">
                <a:solidFill>
                  <a:schemeClr val="bg1"/>
                </a:solidFill>
              </a:rPr>
              <a:t>)</a:t>
            </a:r>
          </a:p>
          <a:p>
            <a:r>
              <a:rPr lang="fr-FR" sz="1000" dirty="0">
                <a:solidFill>
                  <a:schemeClr val="bg1"/>
                </a:solidFill>
              </a:rPr>
              <a:t>    </a:t>
            </a:r>
          </a:p>
          <a:p>
            <a:r>
              <a:rPr lang="fr-FR" sz="1000" dirty="0">
                <a:solidFill>
                  <a:schemeClr val="bg1"/>
                </a:solidFill>
              </a:rPr>
              <a:t>    def __init__(self, nom, </a:t>
            </a:r>
            <a:r>
              <a:rPr lang="fr-FR" sz="1000" dirty="0" err="1">
                <a:solidFill>
                  <a:schemeClr val="bg1"/>
                </a:solidFill>
              </a:rPr>
              <a:t>prenom</a:t>
            </a:r>
            <a:r>
              <a:rPr lang="fr-FR" sz="1000" dirty="0">
                <a:solidFill>
                  <a:schemeClr val="bg1"/>
                </a:solidFill>
              </a:rPr>
              <a:t>):</a:t>
            </a:r>
          </a:p>
          <a:p>
            <a:r>
              <a:rPr lang="fr-FR" sz="1000" dirty="0">
                <a:solidFill>
                  <a:schemeClr val="bg1"/>
                </a:solidFill>
              </a:rPr>
              <a:t>        """Constructeur de notre personne."""</a:t>
            </a:r>
          </a:p>
          <a:p>
            <a:r>
              <a:rPr lang="fr-FR" sz="1000" dirty="0">
                <a:solidFill>
                  <a:schemeClr val="bg1"/>
                </a:solidFill>
              </a:rPr>
              <a:t>        print("Appel de la méthode __init__")</a:t>
            </a:r>
          </a:p>
          <a:p>
            <a:r>
              <a:rPr lang="fr-FR" sz="1000" dirty="0">
                <a:solidFill>
                  <a:schemeClr val="bg1"/>
                </a:solidFill>
              </a:rPr>
              <a:t>        </a:t>
            </a:r>
            <a:r>
              <a:rPr lang="fr-FR" sz="1000" dirty="0" err="1">
                <a:solidFill>
                  <a:schemeClr val="bg1"/>
                </a:solidFill>
              </a:rPr>
              <a:t>self.nom</a:t>
            </a:r>
            <a:r>
              <a:rPr lang="fr-FR" sz="1000" dirty="0">
                <a:solidFill>
                  <a:schemeClr val="bg1"/>
                </a:solidFill>
              </a:rPr>
              <a:t> = nom</a:t>
            </a:r>
          </a:p>
          <a:p>
            <a:r>
              <a:rPr lang="fr-FR" sz="1000" dirty="0">
                <a:solidFill>
                  <a:schemeClr val="bg1"/>
                </a:solidFill>
              </a:rPr>
              <a:t>        </a:t>
            </a:r>
            <a:r>
              <a:rPr lang="fr-FR" sz="1000" dirty="0" err="1">
                <a:solidFill>
                  <a:schemeClr val="bg1"/>
                </a:solidFill>
              </a:rPr>
              <a:t>self.prenom</a:t>
            </a:r>
            <a:r>
              <a:rPr lang="fr-FR" sz="1000" dirty="0">
                <a:solidFill>
                  <a:schemeClr val="bg1"/>
                </a:solidFill>
              </a:rPr>
              <a:t> = </a:t>
            </a:r>
            <a:r>
              <a:rPr lang="fr-FR" sz="1000" dirty="0" err="1">
                <a:solidFill>
                  <a:schemeClr val="bg1"/>
                </a:solidFill>
              </a:rPr>
              <a:t>prenom</a:t>
            </a:r>
            <a:endParaRPr lang="fr-FR" sz="1000" dirty="0">
              <a:solidFill>
                <a:schemeClr val="bg1"/>
              </a:solidFill>
            </a:endParaRPr>
          </a:p>
          <a:p>
            <a:r>
              <a:rPr lang="fr-FR" sz="1000" dirty="0">
                <a:solidFill>
                  <a:schemeClr val="bg1"/>
                </a:solidFill>
              </a:rPr>
              <a:t>        </a:t>
            </a:r>
            <a:r>
              <a:rPr lang="fr-FR" sz="1000" dirty="0" err="1">
                <a:solidFill>
                  <a:schemeClr val="bg1"/>
                </a:solidFill>
              </a:rPr>
              <a:t>self.age</a:t>
            </a:r>
            <a:r>
              <a:rPr lang="fr-FR" sz="1000" dirty="0">
                <a:solidFill>
                  <a:schemeClr val="bg1"/>
                </a:solidFill>
              </a:rPr>
              <a:t> = 23</a:t>
            </a:r>
          </a:p>
          <a:p>
            <a:r>
              <a:rPr lang="fr-FR" sz="1000" dirty="0">
                <a:solidFill>
                  <a:schemeClr val="bg1"/>
                </a:solidFill>
              </a:rPr>
              <a:t>        </a:t>
            </a:r>
            <a:r>
              <a:rPr lang="fr-FR" sz="1000" dirty="0" err="1">
                <a:solidFill>
                  <a:schemeClr val="bg1"/>
                </a:solidFill>
              </a:rPr>
              <a:t>self.lieu_residence</a:t>
            </a:r>
            <a:r>
              <a:rPr lang="fr-FR" sz="1000" dirty="0">
                <a:solidFill>
                  <a:schemeClr val="bg1"/>
                </a:solidFill>
              </a:rPr>
              <a:t> = "Lyon"</a:t>
            </a:r>
          </a:p>
        </p:txBody>
      </p:sp>
      <p:sp>
        <p:nvSpPr>
          <p:cNvPr id="8" name="ZoneTexte 7">
            <a:extLst>
              <a:ext uri="{FF2B5EF4-FFF2-40B4-BE49-F238E27FC236}">
                <a16:creationId xmlns:a16="http://schemas.microsoft.com/office/drawing/2014/main" id="{32F8A51F-6AC4-42FC-A7CC-00CFDA46DE56}"/>
              </a:ext>
            </a:extLst>
          </p:cNvPr>
          <p:cNvSpPr txBox="1"/>
          <p:nvPr/>
        </p:nvSpPr>
        <p:spPr>
          <a:xfrm>
            <a:off x="276230" y="5452051"/>
            <a:ext cx="10534644" cy="261610"/>
          </a:xfrm>
          <a:prstGeom prst="rect">
            <a:avLst/>
          </a:prstGeom>
          <a:noFill/>
        </p:spPr>
        <p:txBody>
          <a:bodyPr wrap="square" rtlCol="0">
            <a:spAutoFit/>
          </a:bodyPr>
          <a:lstStyle/>
          <a:p>
            <a:r>
              <a:rPr lang="fr-FR" sz="1100" dirty="0"/>
              <a:t>Essayons de créer une personne :</a:t>
            </a:r>
          </a:p>
        </p:txBody>
      </p:sp>
      <p:sp>
        <p:nvSpPr>
          <p:cNvPr id="7" name="ZoneTexte 6">
            <a:extLst>
              <a:ext uri="{FF2B5EF4-FFF2-40B4-BE49-F238E27FC236}">
                <a16:creationId xmlns:a16="http://schemas.microsoft.com/office/drawing/2014/main" id="{0B6D5248-D64E-4ED2-8515-8B84BE19D357}"/>
              </a:ext>
            </a:extLst>
          </p:cNvPr>
          <p:cNvSpPr txBox="1"/>
          <p:nvPr/>
        </p:nvSpPr>
        <p:spPr>
          <a:xfrm>
            <a:off x="352431" y="5786437"/>
            <a:ext cx="10534644" cy="553998"/>
          </a:xfrm>
          <a:prstGeom prst="rect">
            <a:avLst/>
          </a:prstGeom>
          <a:solidFill>
            <a:schemeClr val="tx1"/>
          </a:solidFill>
        </p:spPr>
        <p:txBody>
          <a:bodyPr wrap="square" rtlCol="0">
            <a:spAutoFit/>
          </a:bodyPr>
          <a:lstStyle/>
          <a:p>
            <a:r>
              <a:rPr lang="fr-FR" sz="1000" dirty="0">
                <a:solidFill>
                  <a:schemeClr val="bg1"/>
                </a:solidFill>
              </a:rPr>
              <a:t>&gt;&gt;&gt; personne = Personne("Doe", "John")</a:t>
            </a:r>
          </a:p>
          <a:p>
            <a:r>
              <a:rPr lang="fr-FR" sz="1000" dirty="0">
                <a:solidFill>
                  <a:schemeClr val="bg1"/>
                </a:solidFill>
              </a:rPr>
              <a:t>Appel de la méthode __new__ de la classe &lt;class '__</a:t>
            </a:r>
            <a:r>
              <a:rPr lang="fr-FR" sz="1000" dirty="0" err="1">
                <a:solidFill>
                  <a:schemeClr val="bg1"/>
                </a:solidFill>
              </a:rPr>
              <a:t>main__.Personne</a:t>
            </a:r>
            <a:r>
              <a:rPr lang="fr-FR" sz="1000" dirty="0">
                <a:solidFill>
                  <a:schemeClr val="bg1"/>
                </a:solidFill>
              </a:rPr>
              <a:t>'&gt;</a:t>
            </a:r>
          </a:p>
          <a:p>
            <a:r>
              <a:rPr lang="fr-FR" sz="1000" dirty="0">
                <a:solidFill>
                  <a:schemeClr val="bg1"/>
                </a:solidFill>
              </a:rPr>
              <a:t>Appel de la méthode __init__</a:t>
            </a:r>
          </a:p>
        </p:txBody>
      </p:sp>
    </p:spTree>
    <p:extLst>
      <p:ext uri="{BB962C8B-B14F-4D97-AF65-F5344CB8AC3E}">
        <p14:creationId xmlns:p14="http://schemas.microsoft.com/office/powerpoint/2010/main" val="851748607"/>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Retour sur le processus d’instanciation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769441"/>
          </a:xfrm>
          <a:prstGeom prst="rect">
            <a:avLst/>
          </a:prstGeom>
          <a:noFill/>
        </p:spPr>
        <p:txBody>
          <a:bodyPr wrap="square" rtlCol="0">
            <a:spAutoFit/>
          </a:bodyPr>
          <a:lstStyle/>
          <a:p>
            <a:r>
              <a:rPr lang="fr-FR" sz="1100" dirty="0"/>
              <a:t>Redéfinir__new__peut permettre, par exemple, de créer une instance d'une autre classe. Elle est principalement utilisée par Python pour produire des types immuables (en anglais, immutable), que l'on ne peut modifier, comme le sont les chaînes de caractères, les tuples, les entiers, les flottants…</a:t>
            </a:r>
          </a:p>
          <a:p>
            <a:endParaRPr lang="fr-FR" sz="1100" dirty="0"/>
          </a:p>
          <a:p>
            <a:r>
              <a:rPr lang="fr-FR" sz="1100" dirty="0"/>
              <a:t>La méthode__new__est parfois redéfinie dans le corps d'une métaclasse. Nous allons à présent voir ce dont il s'agit.</a:t>
            </a:r>
          </a:p>
        </p:txBody>
      </p:sp>
    </p:spTree>
    <p:extLst>
      <p:ext uri="{BB962C8B-B14F-4D97-AF65-F5344CB8AC3E}">
        <p14:creationId xmlns:p14="http://schemas.microsoft.com/office/powerpoint/2010/main" val="660890231"/>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1107996"/>
          </a:xfrm>
          <a:prstGeom prst="rect">
            <a:avLst/>
          </a:prstGeom>
          <a:noFill/>
        </p:spPr>
        <p:txBody>
          <a:bodyPr wrap="square" rtlCol="0">
            <a:spAutoFit/>
          </a:bodyPr>
          <a:lstStyle/>
          <a:p>
            <a:r>
              <a:rPr lang="fr-FR" sz="1100" dirty="0"/>
              <a:t>Je le répète une nouvelle fois, en Python, tout est objet. Cela veut dire que les entiers, les flottants, les listes sont des objets, que les modules sont des objets, que les packages sont des objets… mais cela veut aussi dire que les classes sont des objets !</a:t>
            </a:r>
          </a:p>
          <a:p>
            <a:endParaRPr lang="fr-FR" sz="1100" b="1" dirty="0"/>
          </a:p>
          <a:p>
            <a:r>
              <a:rPr lang="fr-FR" sz="1100" b="1" dirty="0"/>
              <a:t>La méthode que nous connaissons</a:t>
            </a:r>
          </a:p>
          <a:p>
            <a:endParaRPr lang="fr-FR" sz="1100" dirty="0"/>
          </a:p>
          <a:p>
            <a:r>
              <a:rPr lang="fr-FR" sz="1100" dirty="0"/>
              <a:t>Pour créer une classe, nous n'avons vu qu'une méthode, la plus utilisée, faisant appel au mot-clé class.</a:t>
            </a:r>
          </a:p>
        </p:txBody>
      </p:sp>
      <p:sp>
        <p:nvSpPr>
          <p:cNvPr id="7" name="ZoneTexte 6">
            <a:extLst>
              <a:ext uri="{FF2B5EF4-FFF2-40B4-BE49-F238E27FC236}">
                <a16:creationId xmlns:a16="http://schemas.microsoft.com/office/drawing/2014/main" id="{3BED51DD-AFDE-48DC-9C49-ED0CB10BCDBC}"/>
              </a:ext>
            </a:extLst>
          </p:cNvPr>
          <p:cNvSpPr txBox="1"/>
          <p:nvPr/>
        </p:nvSpPr>
        <p:spPr>
          <a:xfrm>
            <a:off x="276230" y="2186047"/>
            <a:ext cx="10534644" cy="246221"/>
          </a:xfrm>
          <a:prstGeom prst="rect">
            <a:avLst/>
          </a:prstGeom>
          <a:solidFill>
            <a:schemeClr val="tx1"/>
          </a:solidFill>
        </p:spPr>
        <p:txBody>
          <a:bodyPr wrap="square" rtlCol="0">
            <a:spAutoFit/>
          </a:bodyPr>
          <a:lstStyle/>
          <a:p>
            <a:r>
              <a:rPr lang="fr-FR" sz="1000" dirty="0">
                <a:solidFill>
                  <a:schemeClr val="bg1"/>
                </a:solidFill>
              </a:rPr>
              <a:t>class MaClasse:</a:t>
            </a:r>
          </a:p>
        </p:txBody>
      </p:sp>
      <p:sp>
        <p:nvSpPr>
          <p:cNvPr id="8" name="ZoneTexte 7">
            <a:extLst>
              <a:ext uri="{FF2B5EF4-FFF2-40B4-BE49-F238E27FC236}">
                <a16:creationId xmlns:a16="http://schemas.microsoft.com/office/drawing/2014/main" id="{A0ADE37E-FF25-4BB9-81F8-EE2DED55A6D0}"/>
              </a:ext>
            </a:extLst>
          </p:cNvPr>
          <p:cNvSpPr txBox="1"/>
          <p:nvPr/>
        </p:nvSpPr>
        <p:spPr>
          <a:xfrm>
            <a:off x="276230" y="2467390"/>
            <a:ext cx="10534644" cy="1446550"/>
          </a:xfrm>
          <a:prstGeom prst="rect">
            <a:avLst/>
          </a:prstGeom>
          <a:noFill/>
        </p:spPr>
        <p:txBody>
          <a:bodyPr wrap="square" rtlCol="0">
            <a:spAutoFit/>
          </a:bodyPr>
          <a:lstStyle/>
          <a:p>
            <a:r>
              <a:rPr lang="fr-FR" sz="1100" dirty="0"/>
              <a:t>Vous pouvez ensuite créer des instances sur le modèle de cette classe, je ne vous apprends rien.</a:t>
            </a:r>
          </a:p>
          <a:p>
            <a:endParaRPr lang="fr-FR" sz="1100" dirty="0"/>
          </a:p>
          <a:p>
            <a:r>
              <a:rPr lang="fr-FR" sz="1100" dirty="0"/>
              <a:t>Mais là où cela se complique, c'est que les classes sont également des objets.</a:t>
            </a:r>
          </a:p>
          <a:p>
            <a:endParaRPr lang="fr-FR" sz="1100" dirty="0"/>
          </a:p>
          <a:p>
            <a:r>
              <a:rPr lang="fr-FR" sz="1100" dirty="0"/>
              <a:t>Si les classes sont des objets… cela veut dire que les classes sont elles-mêmes modelées sur des classes ?</a:t>
            </a:r>
          </a:p>
          <a:p>
            <a:endParaRPr lang="fr-FR" sz="1100" dirty="0"/>
          </a:p>
          <a:p>
            <a:r>
              <a:rPr lang="fr-FR" sz="1100" dirty="0"/>
              <a:t>Eh oui. Les classes, comme tout objet, sont modelées sur une classe. Cela paraît assez difficile à comprendre au début. Peut-être cet extrait de code vous aidera-t-il à comprendre l'idée.</a:t>
            </a:r>
          </a:p>
        </p:txBody>
      </p:sp>
      <p:sp>
        <p:nvSpPr>
          <p:cNvPr id="6" name="ZoneTexte 5">
            <a:extLst>
              <a:ext uri="{FF2B5EF4-FFF2-40B4-BE49-F238E27FC236}">
                <a16:creationId xmlns:a16="http://schemas.microsoft.com/office/drawing/2014/main" id="{1FFF06EC-BB4C-4D12-A1C5-6B11BEEA2AA3}"/>
              </a:ext>
            </a:extLst>
          </p:cNvPr>
          <p:cNvSpPr txBox="1"/>
          <p:nvPr/>
        </p:nvSpPr>
        <p:spPr>
          <a:xfrm>
            <a:off x="276230" y="4077890"/>
            <a:ext cx="4595813" cy="2092881"/>
          </a:xfrm>
          <a:prstGeom prst="rect">
            <a:avLst/>
          </a:prstGeom>
          <a:solidFill>
            <a:schemeClr val="tx1"/>
          </a:solidFill>
        </p:spPr>
        <p:txBody>
          <a:bodyPr wrap="square" rtlCol="0">
            <a:spAutoFit/>
          </a:bodyPr>
          <a:lstStyle/>
          <a:p>
            <a:r>
              <a:rPr lang="fr-FR" sz="1000" dirty="0">
                <a:solidFill>
                  <a:schemeClr val="bg1"/>
                </a:solidFill>
              </a:rPr>
              <a:t>&gt;&gt;&gt; type(5)</a:t>
            </a:r>
          </a:p>
          <a:p>
            <a:r>
              <a:rPr lang="fr-FR" sz="1000" dirty="0">
                <a:solidFill>
                  <a:schemeClr val="bg1"/>
                </a:solidFill>
              </a:rPr>
              <a:t>&lt;class '</a:t>
            </a:r>
            <a:r>
              <a:rPr lang="fr-FR" sz="1000" dirty="0" err="1">
                <a:solidFill>
                  <a:schemeClr val="bg1"/>
                </a:solidFill>
              </a:rPr>
              <a:t>int</a:t>
            </a:r>
            <a:r>
              <a:rPr lang="fr-FR" sz="1000" dirty="0">
                <a:solidFill>
                  <a:schemeClr val="bg1"/>
                </a:solidFill>
              </a:rPr>
              <a:t>'&gt;</a:t>
            </a:r>
          </a:p>
          <a:p>
            <a:r>
              <a:rPr lang="fr-FR" sz="1000" dirty="0">
                <a:solidFill>
                  <a:schemeClr val="bg1"/>
                </a:solidFill>
              </a:rPr>
              <a:t>&gt;&gt;&gt; type("une chaîne")</a:t>
            </a:r>
          </a:p>
          <a:p>
            <a:r>
              <a:rPr lang="fr-FR" sz="1000" dirty="0">
                <a:solidFill>
                  <a:schemeClr val="bg1"/>
                </a:solidFill>
              </a:rPr>
              <a:t>&lt;class '</a:t>
            </a:r>
            <a:r>
              <a:rPr lang="fr-FR" sz="1000" dirty="0" err="1">
                <a:solidFill>
                  <a:schemeClr val="bg1"/>
                </a:solidFill>
              </a:rPr>
              <a:t>str</a:t>
            </a:r>
            <a:r>
              <a:rPr lang="fr-FR" sz="1000" dirty="0">
                <a:solidFill>
                  <a:schemeClr val="bg1"/>
                </a:solidFill>
              </a:rPr>
              <a:t>'&gt;</a:t>
            </a:r>
          </a:p>
          <a:p>
            <a:r>
              <a:rPr lang="fr-FR" sz="1000" dirty="0">
                <a:solidFill>
                  <a:schemeClr val="bg1"/>
                </a:solidFill>
              </a:rPr>
              <a:t>&gt;&gt;&gt; type([1, 2, 3])</a:t>
            </a:r>
          </a:p>
          <a:p>
            <a:r>
              <a:rPr lang="fr-FR" sz="1000" dirty="0">
                <a:solidFill>
                  <a:schemeClr val="bg1"/>
                </a:solidFill>
              </a:rPr>
              <a:t>&lt;class '</a:t>
            </a:r>
            <a:r>
              <a:rPr lang="fr-FR" sz="1000" dirty="0" err="1">
                <a:solidFill>
                  <a:schemeClr val="bg1"/>
                </a:solidFill>
              </a:rPr>
              <a:t>list</a:t>
            </a:r>
            <a:r>
              <a:rPr lang="fr-FR" sz="1000" dirty="0">
                <a:solidFill>
                  <a:schemeClr val="bg1"/>
                </a:solidFill>
              </a:rPr>
              <a:t>'&gt;</a:t>
            </a:r>
          </a:p>
          <a:p>
            <a:r>
              <a:rPr lang="fr-FR" sz="1000" dirty="0">
                <a:solidFill>
                  <a:schemeClr val="bg1"/>
                </a:solidFill>
              </a:rPr>
              <a:t>&gt;&gt;&gt; type(int)</a:t>
            </a:r>
          </a:p>
          <a:p>
            <a:r>
              <a:rPr lang="fr-FR" sz="1000" dirty="0">
                <a:solidFill>
                  <a:schemeClr val="bg1"/>
                </a:solidFill>
              </a:rPr>
              <a:t>&lt;class 'type'&gt;</a:t>
            </a:r>
          </a:p>
          <a:p>
            <a:r>
              <a:rPr lang="fr-FR" sz="1000" dirty="0">
                <a:solidFill>
                  <a:schemeClr val="bg1"/>
                </a:solidFill>
              </a:rPr>
              <a:t>&gt;&gt;&gt; type(</a:t>
            </a:r>
            <a:r>
              <a:rPr lang="fr-FR" sz="1000" dirty="0" err="1">
                <a:solidFill>
                  <a:schemeClr val="bg1"/>
                </a:solidFill>
              </a:rPr>
              <a:t>str</a:t>
            </a:r>
            <a:r>
              <a:rPr lang="fr-FR" sz="1000" dirty="0">
                <a:solidFill>
                  <a:schemeClr val="bg1"/>
                </a:solidFill>
              </a:rPr>
              <a:t>)</a:t>
            </a:r>
          </a:p>
          <a:p>
            <a:r>
              <a:rPr lang="fr-FR" sz="1000" dirty="0">
                <a:solidFill>
                  <a:schemeClr val="bg1"/>
                </a:solidFill>
              </a:rPr>
              <a:t>&lt;class 'type'&gt;</a:t>
            </a:r>
          </a:p>
          <a:p>
            <a:r>
              <a:rPr lang="fr-FR" sz="1000" dirty="0">
                <a:solidFill>
                  <a:schemeClr val="bg1"/>
                </a:solidFill>
              </a:rPr>
              <a:t>&gt;&gt;&gt; type(list)</a:t>
            </a:r>
          </a:p>
          <a:p>
            <a:r>
              <a:rPr lang="fr-FR" sz="1000" dirty="0">
                <a:solidFill>
                  <a:schemeClr val="bg1"/>
                </a:solidFill>
              </a:rPr>
              <a:t>&lt;class 'type'&gt;</a:t>
            </a:r>
          </a:p>
          <a:p>
            <a:r>
              <a:rPr lang="fr-FR" sz="1000" dirty="0">
                <a:solidFill>
                  <a:schemeClr val="bg1"/>
                </a:solidFill>
              </a:rPr>
              <a:t>&gt;&gt;&gt;</a:t>
            </a:r>
          </a:p>
        </p:txBody>
      </p:sp>
    </p:spTree>
    <p:extLst>
      <p:ext uri="{BB962C8B-B14F-4D97-AF65-F5344CB8AC3E}">
        <p14:creationId xmlns:p14="http://schemas.microsoft.com/office/powerpoint/2010/main" val="1788579285"/>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5001369"/>
          </a:xfrm>
          <a:prstGeom prst="rect">
            <a:avLst/>
          </a:prstGeom>
          <a:noFill/>
        </p:spPr>
        <p:txBody>
          <a:bodyPr wrap="square" rtlCol="0">
            <a:spAutoFit/>
          </a:bodyPr>
          <a:lstStyle/>
          <a:p>
            <a:r>
              <a:rPr lang="fr-FR" sz="1100" dirty="0"/>
              <a:t>On demande le type d'un entier et Python nous répond class int. Sans surprise. Mais si on lui demande la classe de int, Python nous répond class type.</a:t>
            </a:r>
          </a:p>
          <a:p>
            <a:endParaRPr lang="fr-FR" sz="1100" dirty="0"/>
          </a:p>
          <a:p>
            <a:r>
              <a:rPr lang="fr-FR" sz="1100" dirty="0"/>
              <a:t>En fait, par défaut, toutes nos classes sont modelées sur la classe type. Cela signifie que :</a:t>
            </a:r>
          </a:p>
          <a:p>
            <a:endParaRPr lang="fr-FR" sz="1100" dirty="0"/>
          </a:p>
          <a:p>
            <a:r>
              <a:rPr lang="fr-FR" sz="1100" dirty="0"/>
              <a:t>    quand on crée une nouvelle classe (class Personne: par exemple), Python appelle la méthode__new__ de la classe type;</a:t>
            </a:r>
          </a:p>
          <a:p>
            <a:endParaRPr lang="fr-FR" sz="1100" dirty="0"/>
          </a:p>
          <a:p>
            <a:r>
              <a:rPr lang="fr-FR" sz="1100" dirty="0"/>
              <a:t>    une fois la classe créée, on appelle le constructeur__init__ de la classe type.</a:t>
            </a:r>
          </a:p>
          <a:p>
            <a:endParaRPr lang="fr-FR" sz="1100" dirty="0"/>
          </a:p>
          <a:p>
            <a:r>
              <a:rPr lang="fr-FR" sz="1100" dirty="0"/>
              <a:t>Cela semble sans doute encore obscur. Ne désespérez pas, vous comprendrez peut-être un peu mieux ce dont je parle en lisant la suite. Sinon, n'hésitez pas à relire ce passage et à faire des tests par vous-mêmes.</a:t>
            </a:r>
          </a:p>
          <a:p>
            <a:r>
              <a:rPr lang="fr-FR" sz="1100" dirty="0"/>
              <a:t>Créer une classe dynamiquement</a:t>
            </a:r>
          </a:p>
          <a:p>
            <a:endParaRPr lang="fr-FR" sz="1100" dirty="0"/>
          </a:p>
          <a:p>
            <a:r>
              <a:rPr lang="fr-FR" sz="1100" b="1" dirty="0"/>
              <a:t>Résumons :</a:t>
            </a:r>
          </a:p>
          <a:p>
            <a:endParaRPr lang="fr-FR" sz="1100" dirty="0"/>
          </a:p>
          <a:p>
            <a:r>
              <a:rPr lang="fr-FR" sz="1100" dirty="0"/>
              <a:t>    nous savons que les objets sont modelés sur des classes ;</a:t>
            </a:r>
          </a:p>
          <a:p>
            <a:endParaRPr lang="fr-FR" sz="1100" dirty="0"/>
          </a:p>
          <a:p>
            <a:r>
              <a:rPr lang="fr-FR" sz="1100" dirty="0"/>
              <a:t>    nous savons que nos classes, étant elles-mêmes des objets, sont modelées sur une classe ;</a:t>
            </a:r>
          </a:p>
          <a:p>
            <a:endParaRPr lang="fr-FR" sz="1100" dirty="0"/>
          </a:p>
          <a:p>
            <a:r>
              <a:rPr lang="fr-FR" sz="1100" dirty="0"/>
              <a:t>    la classe sur laquelle toutes les autres sont modelées par défaut s'appelle type.</a:t>
            </a:r>
          </a:p>
          <a:p>
            <a:endParaRPr lang="fr-FR" sz="1100" dirty="0"/>
          </a:p>
          <a:p>
            <a:r>
              <a:rPr lang="fr-FR" sz="1100" dirty="0"/>
              <a:t>Je vous propose d'essayer de créer une classe dynamiquement, sans passer par le mot-clé class mais par la classe type directement.</a:t>
            </a:r>
          </a:p>
          <a:p>
            <a:endParaRPr lang="fr-FR" sz="1100" dirty="0"/>
          </a:p>
          <a:p>
            <a:r>
              <a:rPr lang="fr-FR" sz="1100" dirty="0"/>
              <a:t>La classe type prend trois arguments pour se construire :</a:t>
            </a:r>
          </a:p>
          <a:p>
            <a:endParaRPr lang="fr-FR" sz="1100" dirty="0"/>
          </a:p>
          <a:p>
            <a:r>
              <a:rPr lang="fr-FR" sz="1100" dirty="0"/>
              <a:t>    le nom de la classe à créer ;</a:t>
            </a:r>
          </a:p>
          <a:p>
            <a:endParaRPr lang="fr-FR" sz="1100" dirty="0"/>
          </a:p>
          <a:p>
            <a:r>
              <a:rPr lang="fr-FR" sz="1100" dirty="0"/>
              <a:t>    un tuple contenant les classes dont notre nouvelle classe va hériter ;</a:t>
            </a:r>
          </a:p>
          <a:p>
            <a:endParaRPr lang="fr-FR" sz="1100" dirty="0"/>
          </a:p>
          <a:p>
            <a:r>
              <a:rPr lang="fr-FR" sz="1100" dirty="0"/>
              <a:t>    un dictionnaire contenant les attributs et méthodes de notre classe.</a:t>
            </a:r>
          </a:p>
        </p:txBody>
      </p:sp>
    </p:spTree>
    <p:extLst>
      <p:ext uri="{BB962C8B-B14F-4D97-AF65-F5344CB8AC3E}">
        <p14:creationId xmlns:p14="http://schemas.microsoft.com/office/powerpoint/2010/main" val="1914615871"/>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2764066"/>
            <a:ext cx="10534644" cy="1785104"/>
          </a:xfrm>
          <a:prstGeom prst="rect">
            <a:avLst/>
          </a:prstGeom>
          <a:noFill/>
        </p:spPr>
        <p:txBody>
          <a:bodyPr wrap="square" rtlCol="0">
            <a:spAutoFit/>
          </a:bodyPr>
          <a:lstStyle/>
          <a:p>
            <a:r>
              <a:rPr lang="fr-FR" sz="1100" dirty="0"/>
              <a:t>J'ai simplifié le code au maximum. Nous créons bel et bien une nouvelle classe que nous stockons dans notre variable Personne, mais elle est vide. Elle n'hérite d'aucune classe et elle ne définit aucun attribut ni méthode de classe.</a:t>
            </a:r>
          </a:p>
          <a:p>
            <a:endParaRPr lang="fr-FR" sz="1100" dirty="0"/>
          </a:p>
          <a:p>
            <a:r>
              <a:rPr lang="fr-FR" sz="1100" dirty="0"/>
              <a:t>Nous allons essayer de créer deux méthodes pour notre classe :</a:t>
            </a:r>
          </a:p>
          <a:p>
            <a:endParaRPr lang="fr-FR" sz="1100" dirty="0"/>
          </a:p>
          <a:p>
            <a:r>
              <a:rPr lang="fr-FR" sz="1100" dirty="0"/>
              <a:t>    un constructeur__init__;</a:t>
            </a:r>
          </a:p>
          <a:p>
            <a:endParaRPr lang="fr-FR" sz="1100" dirty="0"/>
          </a:p>
          <a:p>
            <a:r>
              <a:rPr lang="fr-FR" sz="1100" dirty="0"/>
              <a:t>    une méthode présenter affichant le prénom et le nom de la personne.</a:t>
            </a:r>
          </a:p>
          <a:p>
            <a:endParaRPr lang="fr-FR" sz="1100" dirty="0"/>
          </a:p>
          <a:p>
            <a:r>
              <a:rPr lang="fr-FR" sz="1100" dirty="0"/>
              <a:t>Je vous donne ici le code auquel on peut arriver :</a:t>
            </a:r>
          </a:p>
        </p:txBody>
      </p:sp>
      <p:sp>
        <p:nvSpPr>
          <p:cNvPr id="6" name="ZoneTexte 5">
            <a:extLst>
              <a:ext uri="{FF2B5EF4-FFF2-40B4-BE49-F238E27FC236}">
                <a16:creationId xmlns:a16="http://schemas.microsoft.com/office/drawing/2014/main" id="{8114C339-9AB2-4109-B706-32866FBB3D5E}"/>
              </a:ext>
            </a:extLst>
          </p:cNvPr>
          <p:cNvSpPr txBox="1"/>
          <p:nvPr/>
        </p:nvSpPr>
        <p:spPr>
          <a:xfrm>
            <a:off x="276230" y="971550"/>
            <a:ext cx="9686924" cy="1477328"/>
          </a:xfrm>
          <a:prstGeom prst="rect">
            <a:avLst/>
          </a:prstGeom>
          <a:solidFill>
            <a:schemeClr val="tx1"/>
          </a:solidFill>
        </p:spPr>
        <p:txBody>
          <a:bodyPr wrap="square" rtlCol="0">
            <a:spAutoFit/>
          </a:bodyPr>
          <a:lstStyle/>
          <a:p>
            <a:r>
              <a:rPr lang="fr-FR" sz="1000" dirty="0">
                <a:solidFill>
                  <a:schemeClr val="bg1"/>
                </a:solidFill>
              </a:rPr>
              <a:t>&gt;&gt;&gt; Personne = type("Personne", (), {})</a:t>
            </a:r>
          </a:p>
          <a:p>
            <a:r>
              <a:rPr lang="fr-FR" sz="1000" dirty="0">
                <a:solidFill>
                  <a:schemeClr val="bg1"/>
                </a:solidFill>
              </a:rPr>
              <a:t>&gt;&gt;&gt; Personne</a:t>
            </a:r>
          </a:p>
          <a:p>
            <a:r>
              <a:rPr lang="fr-FR" sz="1000" dirty="0">
                <a:solidFill>
                  <a:schemeClr val="bg1"/>
                </a:solidFill>
              </a:rPr>
              <a:t>&lt;class '__</a:t>
            </a:r>
            <a:r>
              <a:rPr lang="fr-FR" sz="1000" dirty="0" err="1">
                <a:solidFill>
                  <a:schemeClr val="bg1"/>
                </a:solidFill>
              </a:rPr>
              <a:t>main__.Personne</a:t>
            </a:r>
            <a:r>
              <a:rPr lang="fr-FR" sz="1000" dirty="0">
                <a:solidFill>
                  <a:schemeClr val="bg1"/>
                </a:solidFill>
              </a:rPr>
              <a:t>'&gt;</a:t>
            </a:r>
          </a:p>
          <a:p>
            <a:r>
              <a:rPr lang="fr-FR" sz="1000" dirty="0">
                <a:solidFill>
                  <a:schemeClr val="bg1"/>
                </a:solidFill>
              </a:rPr>
              <a:t>&gt;&gt;&gt; </a:t>
            </a:r>
            <a:r>
              <a:rPr lang="fr-FR" sz="1000" dirty="0" err="1">
                <a:solidFill>
                  <a:schemeClr val="bg1"/>
                </a:solidFill>
              </a:rPr>
              <a:t>john</a:t>
            </a:r>
            <a:r>
              <a:rPr lang="fr-FR" sz="1000" dirty="0">
                <a:solidFill>
                  <a:schemeClr val="bg1"/>
                </a:solidFill>
              </a:rPr>
              <a:t> = Personne()</a:t>
            </a:r>
          </a:p>
          <a:p>
            <a:r>
              <a:rPr lang="fr-FR" sz="1000" dirty="0">
                <a:solidFill>
                  <a:schemeClr val="bg1"/>
                </a:solidFill>
              </a:rPr>
              <a:t>&gt;&gt;&gt; </a:t>
            </a:r>
            <a:r>
              <a:rPr lang="fr-FR" sz="1000" dirty="0" err="1">
                <a:solidFill>
                  <a:schemeClr val="bg1"/>
                </a:solidFill>
              </a:rPr>
              <a:t>dir</a:t>
            </a:r>
            <a:r>
              <a:rPr lang="fr-FR" sz="1000" dirty="0">
                <a:solidFill>
                  <a:schemeClr val="bg1"/>
                </a:solidFill>
              </a:rPr>
              <a:t>(</a:t>
            </a:r>
            <a:r>
              <a:rPr lang="fr-FR" sz="1000" dirty="0" err="1">
                <a:solidFill>
                  <a:schemeClr val="bg1"/>
                </a:solidFill>
              </a:rPr>
              <a:t>john</a:t>
            </a:r>
            <a:r>
              <a:rPr lang="fr-FR" sz="1000" dirty="0">
                <a:solidFill>
                  <a:schemeClr val="bg1"/>
                </a:solidFill>
              </a:rPr>
              <a:t>)</a:t>
            </a:r>
          </a:p>
          <a:p>
            <a:r>
              <a:rPr lang="fr-FR" sz="1000" dirty="0">
                <a:solidFill>
                  <a:schemeClr val="bg1"/>
                </a:solidFill>
              </a:rPr>
              <a:t>['__class__', '__</a:t>
            </a:r>
            <a:r>
              <a:rPr lang="fr-FR" sz="1000" dirty="0" err="1">
                <a:solidFill>
                  <a:schemeClr val="bg1"/>
                </a:solidFill>
              </a:rPr>
              <a:t>delattr</a:t>
            </a:r>
            <a:r>
              <a:rPr lang="fr-FR" sz="1000" dirty="0">
                <a:solidFill>
                  <a:schemeClr val="bg1"/>
                </a:solidFill>
              </a:rPr>
              <a:t>__', '__dict__', '__doc__', '__eq__', '__format__', '__g</a:t>
            </a:r>
          </a:p>
          <a:p>
            <a:r>
              <a:rPr lang="fr-FR" sz="1000" dirty="0">
                <a:solidFill>
                  <a:schemeClr val="bg1"/>
                </a:solidFill>
              </a:rPr>
              <a:t>e__', '__</a:t>
            </a:r>
            <a:r>
              <a:rPr lang="fr-FR" sz="1000" dirty="0" err="1">
                <a:solidFill>
                  <a:schemeClr val="bg1"/>
                </a:solidFill>
              </a:rPr>
              <a:t>getattribute</a:t>
            </a:r>
            <a:r>
              <a:rPr lang="fr-FR" sz="1000" dirty="0">
                <a:solidFill>
                  <a:schemeClr val="bg1"/>
                </a:solidFill>
              </a:rPr>
              <a:t>__', '__gt__', '__hash__', '__init__', '__le__', '__</a:t>
            </a:r>
            <a:r>
              <a:rPr lang="fr-FR" sz="1000" dirty="0" err="1">
                <a:solidFill>
                  <a:schemeClr val="bg1"/>
                </a:solidFill>
              </a:rPr>
              <a:t>lt</a:t>
            </a:r>
            <a:r>
              <a:rPr lang="fr-FR" sz="1000" dirty="0">
                <a:solidFill>
                  <a:schemeClr val="bg1"/>
                </a:solidFill>
              </a:rPr>
              <a:t>__',</a:t>
            </a:r>
          </a:p>
          <a:p>
            <a:r>
              <a:rPr lang="fr-FR" sz="1000" dirty="0">
                <a:solidFill>
                  <a:schemeClr val="bg1"/>
                </a:solidFill>
              </a:rPr>
              <a:t>'__module__', '__ne__', '__new__', '__</a:t>
            </a:r>
            <a:r>
              <a:rPr lang="fr-FR" sz="1000" dirty="0" err="1">
                <a:solidFill>
                  <a:schemeClr val="bg1"/>
                </a:solidFill>
              </a:rPr>
              <a:t>reduce</a:t>
            </a:r>
            <a:r>
              <a:rPr lang="fr-FR" sz="1000" dirty="0">
                <a:solidFill>
                  <a:schemeClr val="bg1"/>
                </a:solidFill>
              </a:rPr>
              <a:t>__', '__</a:t>
            </a:r>
            <a:r>
              <a:rPr lang="fr-FR" sz="1000" dirty="0" err="1">
                <a:solidFill>
                  <a:schemeClr val="bg1"/>
                </a:solidFill>
              </a:rPr>
              <a:t>reduce_ex</a:t>
            </a:r>
            <a:r>
              <a:rPr lang="fr-FR" sz="1000" dirty="0">
                <a:solidFill>
                  <a:schemeClr val="bg1"/>
                </a:solidFill>
              </a:rPr>
              <a:t>__', '__</a:t>
            </a:r>
            <a:r>
              <a:rPr lang="fr-FR" sz="1000" dirty="0" err="1">
                <a:solidFill>
                  <a:schemeClr val="bg1"/>
                </a:solidFill>
              </a:rPr>
              <a:t>repr</a:t>
            </a:r>
            <a:r>
              <a:rPr lang="fr-FR" sz="1000" dirty="0">
                <a:solidFill>
                  <a:schemeClr val="bg1"/>
                </a:solidFill>
              </a:rPr>
              <a:t>__', '_</a:t>
            </a:r>
          </a:p>
          <a:p>
            <a:r>
              <a:rPr lang="fr-FR" sz="1000" dirty="0">
                <a:solidFill>
                  <a:schemeClr val="bg1"/>
                </a:solidFill>
              </a:rPr>
              <a:t>_</a:t>
            </a:r>
            <a:r>
              <a:rPr lang="fr-FR" sz="1000" dirty="0" err="1">
                <a:solidFill>
                  <a:schemeClr val="bg1"/>
                </a:solidFill>
              </a:rPr>
              <a:t>setattr</a:t>
            </a:r>
            <a:r>
              <a:rPr lang="fr-FR" sz="1000" dirty="0">
                <a:solidFill>
                  <a:schemeClr val="bg1"/>
                </a:solidFill>
              </a:rPr>
              <a:t>__', '__</a:t>
            </a:r>
            <a:r>
              <a:rPr lang="fr-FR" sz="1000" dirty="0" err="1">
                <a:solidFill>
                  <a:schemeClr val="bg1"/>
                </a:solidFill>
              </a:rPr>
              <a:t>sizeof</a:t>
            </a:r>
            <a:r>
              <a:rPr lang="fr-FR" sz="1000" dirty="0">
                <a:solidFill>
                  <a:schemeClr val="bg1"/>
                </a:solidFill>
              </a:rPr>
              <a:t>__', '__</a:t>
            </a:r>
            <a:r>
              <a:rPr lang="fr-FR" sz="1000" dirty="0" err="1">
                <a:solidFill>
                  <a:schemeClr val="bg1"/>
                </a:solidFill>
              </a:rPr>
              <a:t>str</a:t>
            </a:r>
            <a:r>
              <a:rPr lang="fr-FR" sz="1000" dirty="0">
                <a:solidFill>
                  <a:schemeClr val="bg1"/>
                </a:solidFill>
              </a:rPr>
              <a:t>__', '__</a:t>
            </a:r>
            <a:r>
              <a:rPr lang="fr-FR" sz="1000" dirty="0" err="1">
                <a:solidFill>
                  <a:schemeClr val="bg1"/>
                </a:solidFill>
              </a:rPr>
              <a:t>subclasshook</a:t>
            </a:r>
            <a:r>
              <a:rPr lang="fr-FR" sz="1000" dirty="0">
                <a:solidFill>
                  <a:schemeClr val="bg1"/>
                </a:solidFill>
              </a:rPr>
              <a:t>__', '__</a:t>
            </a:r>
            <a:r>
              <a:rPr lang="fr-FR" sz="1000" dirty="0" err="1">
                <a:solidFill>
                  <a:schemeClr val="bg1"/>
                </a:solidFill>
              </a:rPr>
              <a:t>weakref</a:t>
            </a:r>
            <a:r>
              <a:rPr lang="fr-FR" sz="1000" dirty="0">
                <a:solidFill>
                  <a:schemeClr val="bg1"/>
                </a:solidFill>
              </a:rPr>
              <a:t>__']</a:t>
            </a:r>
          </a:p>
        </p:txBody>
      </p:sp>
    </p:spTree>
    <p:extLst>
      <p:ext uri="{BB962C8B-B14F-4D97-AF65-F5344CB8AC3E}">
        <p14:creationId xmlns:p14="http://schemas.microsoft.com/office/powerpoint/2010/main" val="3729673958"/>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5128409"/>
            <a:ext cx="10534644" cy="261610"/>
          </a:xfrm>
          <a:prstGeom prst="rect">
            <a:avLst/>
          </a:prstGeom>
          <a:noFill/>
        </p:spPr>
        <p:txBody>
          <a:bodyPr wrap="square" rtlCol="0">
            <a:spAutoFit/>
          </a:bodyPr>
          <a:lstStyle/>
          <a:p>
            <a:r>
              <a:rPr lang="fr-FR" sz="1100" dirty="0"/>
              <a:t>Avant de voir les explications, voyons les effets :</a:t>
            </a:r>
          </a:p>
        </p:txBody>
      </p:sp>
      <p:sp>
        <p:nvSpPr>
          <p:cNvPr id="6" name="ZoneTexte 5">
            <a:extLst>
              <a:ext uri="{FF2B5EF4-FFF2-40B4-BE49-F238E27FC236}">
                <a16:creationId xmlns:a16="http://schemas.microsoft.com/office/drawing/2014/main" id="{8114C339-9AB2-4109-B706-32866FBB3D5E}"/>
              </a:ext>
            </a:extLst>
          </p:cNvPr>
          <p:cNvSpPr txBox="1"/>
          <p:nvPr/>
        </p:nvSpPr>
        <p:spPr>
          <a:xfrm>
            <a:off x="276229" y="828705"/>
            <a:ext cx="9686924" cy="4247317"/>
          </a:xfrm>
          <a:prstGeom prst="rect">
            <a:avLst/>
          </a:prstGeom>
          <a:solidFill>
            <a:schemeClr val="tx1"/>
          </a:solidFill>
        </p:spPr>
        <p:txBody>
          <a:bodyPr wrap="square" rtlCol="0">
            <a:spAutoFit/>
          </a:bodyPr>
          <a:lstStyle/>
          <a:p>
            <a:r>
              <a:rPr lang="fr-FR" sz="1000" dirty="0">
                <a:solidFill>
                  <a:schemeClr val="bg1"/>
                </a:solidFill>
              </a:rPr>
              <a:t>def </a:t>
            </a:r>
            <a:r>
              <a:rPr lang="fr-FR" sz="1000" dirty="0" err="1">
                <a:solidFill>
                  <a:schemeClr val="bg1"/>
                </a:solidFill>
              </a:rPr>
              <a:t>creer_personne</a:t>
            </a:r>
            <a:r>
              <a:rPr lang="fr-FR" sz="1000" dirty="0">
                <a:solidFill>
                  <a:schemeClr val="bg1"/>
                </a:solidFill>
              </a:rPr>
              <a:t>(personne, nom, </a:t>
            </a:r>
            <a:r>
              <a:rPr lang="fr-FR" sz="1000" dirty="0" err="1">
                <a:solidFill>
                  <a:schemeClr val="bg1"/>
                </a:solidFill>
              </a:rPr>
              <a:t>prenom</a:t>
            </a:r>
            <a:r>
              <a:rPr lang="fr-FR" sz="1000" dirty="0">
                <a:solidFill>
                  <a:schemeClr val="bg1"/>
                </a:solidFill>
              </a:rPr>
              <a:t>):</a:t>
            </a:r>
          </a:p>
          <a:p>
            <a:r>
              <a:rPr lang="fr-FR" sz="1000" dirty="0">
                <a:solidFill>
                  <a:schemeClr val="bg1"/>
                </a:solidFill>
              </a:rPr>
              <a:t>    """La fonction qui jouera le rôle de constructeur pour notre classe Personne.</a:t>
            </a:r>
          </a:p>
          <a:p>
            <a:r>
              <a:rPr lang="fr-FR" sz="1000" dirty="0">
                <a:solidFill>
                  <a:schemeClr val="bg1"/>
                </a:solidFill>
              </a:rPr>
              <a:t>    </a:t>
            </a:r>
          </a:p>
          <a:p>
            <a:r>
              <a:rPr lang="fr-FR" sz="1000" dirty="0">
                <a:solidFill>
                  <a:schemeClr val="bg1"/>
                </a:solidFill>
              </a:rPr>
              <a:t>    Elle prend en paramètre, outre la personne :</a:t>
            </a:r>
          </a:p>
          <a:p>
            <a:r>
              <a:rPr lang="fr-FR" sz="1000" dirty="0">
                <a:solidFill>
                  <a:schemeClr val="bg1"/>
                </a:solidFill>
              </a:rPr>
              <a:t>    nom -- son nom</a:t>
            </a:r>
          </a:p>
          <a:p>
            <a:r>
              <a:rPr lang="fr-FR" sz="1000" dirty="0">
                <a:solidFill>
                  <a:schemeClr val="bg1"/>
                </a:solidFill>
              </a:rPr>
              <a:t>    </a:t>
            </a:r>
            <a:r>
              <a:rPr lang="fr-FR" sz="1000" dirty="0" err="1">
                <a:solidFill>
                  <a:schemeClr val="bg1"/>
                </a:solidFill>
              </a:rPr>
              <a:t>prenom</a:t>
            </a:r>
            <a:r>
              <a:rPr lang="fr-FR" sz="1000" dirty="0">
                <a:solidFill>
                  <a:schemeClr val="bg1"/>
                </a:solidFill>
              </a:rPr>
              <a:t> -- son </a:t>
            </a:r>
            <a:r>
              <a:rPr lang="fr-FR" sz="1000" dirty="0" err="1">
                <a:solidFill>
                  <a:schemeClr val="bg1"/>
                </a:solidFill>
              </a:rPr>
              <a:t>prenom</a:t>
            </a:r>
            <a:r>
              <a:rPr lang="fr-FR" sz="1000" dirty="0">
                <a:solidFill>
                  <a:schemeClr val="bg1"/>
                </a:solidFill>
              </a:rPr>
              <a:t>"""</a:t>
            </a:r>
          </a:p>
          <a:p>
            <a:r>
              <a:rPr lang="fr-FR" sz="1000" dirty="0">
                <a:solidFill>
                  <a:schemeClr val="bg1"/>
                </a:solidFill>
              </a:rPr>
              <a:t>    </a:t>
            </a:r>
          </a:p>
          <a:p>
            <a:r>
              <a:rPr lang="fr-FR" sz="1000" dirty="0">
                <a:solidFill>
                  <a:schemeClr val="bg1"/>
                </a:solidFill>
              </a:rPr>
              <a:t>    </a:t>
            </a:r>
            <a:r>
              <a:rPr lang="fr-FR" sz="1000" dirty="0" err="1">
                <a:solidFill>
                  <a:schemeClr val="bg1"/>
                </a:solidFill>
              </a:rPr>
              <a:t>personne.nom</a:t>
            </a:r>
            <a:r>
              <a:rPr lang="fr-FR" sz="1000" dirty="0">
                <a:solidFill>
                  <a:schemeClr val="bg1"/>
                </a:solidFill>
              </a:rPr>
              <a:t> = nom</a:t>
            </a:r>
          </a:p>
          <a:p>
            <a:r>
              <a:rPr lang="fr-FR" sz="1000" dirty="0">
                <a:solidFill>
                  <a:schemeClr val="bg1"/>
                </a:solidFill>
              </a:rPr>
              <a:t>    </a:t>
            </a:r>
            <a:r>
              <a:rPr lang="fr-FR" sz="1000" dirty="0" err="1">
                <a:solidFill>
                  <a:schemeClr val="bg1"/>
                </a:solidFill>
              </a:rPr>
              <a:t>personne.prenom</a:t>
            </a:r>
            <a:r>
              <a:rPr lang="fr-FR" sz="1000" dirty="0">
                <a:solidFill>
                  <a:schemeClr val="bg1"/>
                </a:solidFill>
              </a:rPr>
              <a:t> = </a:t>
            </a:r>
            <a:r>
              <a:rPr lang="fr-FR" sz="1000" dirty="0" err="1">
                <a:solidFill>
                  <a:schemeClr val="bg1"/>
                </a:solidFill>
              </a:rPr>
              <a:t>prenom</a:t>
            </a:r>
            <a:endParaRPr lang="fr-FR" sz="1000" dirty="0">
              <a:solidFill>
                <a:schemeClr val="bg1"/>
              </a:solidFill>
            </a:endParaRPr>
          </a:p>
          <a:p>
            <a:r>
              <a:rPr lang="fr-FR" sz="1000" dirty="0">
                <a:solidFill>
                  <a:schemeClr val="bg1"/>
                </a:solidFill>
              </a:rPr>
              <a:t>    </a:t>
            </a:r>
            <a:r>
              <a:rPr lang="fr-FR" sz="1000" dirty="0" err="1">
                <a:solidFill>
                  <a:schemeClr val="bg1"/>
                </a:solidFill>
              </a:rPr>
              <a:t>personne.age</a:t>
            </a:r>
            <a:r>
              <a:rPr lang="fr-FR" sz="1000" dirty="0">
                <a:solidFill>
                  <a:schemeClr val="bg1"/>
                </a:solidFill>
              </a:rPr>
              <a:t> = 21</a:t>
            </a:r>
          </a:p>
          <a:p>
            <a:r>
              <a:rPr lang="fr-FR" sz="1000" dirty="0">
                <a:solidFill>
                  <a:schemeClr val="bg1"/>
                </a:solidFill>
              </a:rPr>
              <a:t>    </a:t>
            </a:r>
            <a:r>
              <a:rPr lang="fr-FR" sz="1000" dirty="0" err="1">
                <a:solidFill>
                  <a:schemeClr val="bg1"/>
                </a:solidFill>
              </a:rPr>
              <a:t>personne.lieu_residence</a:t>
            </a:r>
            <a:r>
              <a:rPr lang="fr-FR" sz="1000" dirty="0">
                <a:solidFill>
                  <a:schemeClr val="bg1"/>
                </a:solidFill>
              </a:rPr>
              <a:t> = "Lyon"</a:t>
            </a:r>
          </a:p>
          <a:p>
            <a:endParaRPr lang="fr-FR" sz="1000" dirty="0">
              <a:solidFill>
                <a:schemeClr val="bg1"/>
              </a:solidFill>
            </a:endParaRPr>
          </a:p>
          <a:p>
            <a:r>
              <a:rPr lang="fr-FR" sz="1000" dirty="0">
                <a:solidFill>
                  <a:schemeClr val="bg1"/>
                </a:solidFill>
              </a:rPr>
              <a:t>def </a:t>
            </a:r>
            <a:r>
              <a:rPr lang="fr-FR" sz="1000" dirty="0" err="1">
                <a:solidFill>
                  <a:schemeClr val="bg1"/>
                </a:solidFill>
              </a:rPr>
              <a:t>presenter_personne</a:t>
            </a:r>
            <a:r>
              <a:rPr lang="fr-FR" sz="1000" dirty="0">
                <a:solidFill>
                  <a:schemeClr val="bg1"/>
                </a:solidFill>
              </a:rPr>
              <a:t>(personne):</a:t>
            </a:r>
          </a:p>
          <a:p>
            <a:r>
              <a:rPr lang="fr-FR" sz="1000" dirty="0">
                <a:solidFill>
                  <a:schemeClr val="bg1"/>
                </a:solidFill>
              </a:rPr>
              <a:t>    """Fonction présentant la personne.</a:t>
            </a:r>
          </a:p>
          <a:p>
            <a:r>
              <a:rPr lang="fr-FR" sz="1000" dirty="0">
                <a:solidFill>
                  <a:schemeClr val="bg1"/>
                </a:solidFill>
              </a:rPr>
              <a:t>    </a:t>
            </a:r>
          </a:p>
          <a:p>
            <a:r>
              <a:rPr lang="fr-FR" sz="1000" dirty="0">
                <a:solidFill>
                  <a:schemeClr val="bg1"/>
                </a:solidFill>
              </a:rPr>
              <a:t>    Elle affiche son prénom et son nom"""</a:t>
            </a:r>
          </a:p>
          <a:p>
            <a:r>
              <a:rPr lang="fr-FR" sz="1000" dirty="0">
                <a:solidFill>
                  <a:schemeClr val="bg1"/>
                </a:solidFill>
              </a:rPr>
              <a:t>    </a:t>
            </a:r>
          </a:p>
          <a:p>
            <a:r>
              <a:rPr lang="fr-FR" sz="1000" dirty="0">
                <a:solidFill>
                  <a:schemeClr val="bg1"/>
                </a:solidFill>
              </a:rPr>
              <a:t>    print("{} {}".format(</a:t>
            </a:r>
            <a:r>
              <a:rPr lang="fr-FR" sz="1000" dirty="0" err="1">
                <a:solidFill>
                  <a:schemeClr val="bg1"/>
                </a:solidFill>
              </a:rPr>
              <a:t>personne.prenom</a:t>
            </a:r>
            <a:r>
              <a:rPr lang="fr-FR" sz="1000" dirty="0">
                <a:solidFill>
                  <a:schemeClr val="bg1"/>
                </a:solidFill>
              </a:rPr>
              <a:t>, </a:t>
            </a:r>
            <a:r>
              <a:rPr lang="fr-FR" sz="1000" dirty="0" err="1">
                <a:solidFill>
                  <a:schemeClr val="bg1"/>
                </a:solidFill>
              </a:rPr>
              <a:t>personne.nom</a:t>
            </a:r>
            <a:r>
              <a:rPr lang="fr-FR" sz="1000" dirty="0">
                <a:solidFill>
                  <a:schemeClr val="bg1"/>
                </a:solidFill>
              </a:rPr>
              <a:t>))</a:t>
            </a:r>
          </a:p>
          <a:p>
            <a:endParaRPr lang="fr-FR" sz="1000" dirty="0">
              <a:solidFill>
                <a:schemeClr val="bg1"/>
              </a:solidFill>
            </a:endParaRPr>
          </a:p>
          <a:p>
            <a:r>
              <a:rPr lang="fr-FR" sz="1000" dirty="0">
                <a:solidFill>
                  <a:schemeClr val="bg1"/>
                </a:solidFill>
              </a:rPr>
              <a:t># Dictionnaire des méthodes</a:t>
            </a:r>
          </a:p>
          <a:p>
            <a:r>
              <a:rPr lang="fr-FR" sz="1000" dirty="0" err="1">
                <a:solidFill>
                  <a:schemeClr val="bg1"/>
                </a:solidFill>
              </a:rPr>
              <a:t>methodes</a:t>
            </a:r>
            <a:r>
              <a:rPr lang="fr-FR" sz="1000" dirty="0">
                <a:solidFill>
                  <a:schemeClr val="bg1"/>
                </a:solidFill>
              </a:rPr>
              <a:t> = {</a:t>
            </a:r>
          </a:p>
          <a:p>
            <a:r>
              <a:rPr lang="fr-FR" sz="1000" dirty="0">
                <a:solidFill>
                  <a:schemeClr val="bg1"/>
                </a:solidFill>
              </a:rPr>
              <a:t>    "__init__": </a:t>
            </a:r>
            <a:r>
              <a:rPr lang="fr-FR" sz="1000" dirty="0" err="1">
                <a:solidFill>
                  <a:schemeClr val="bg1"/>
                </a:solidFill>
              </a:rPr>
              <a:t>creer_personne</a:t>
            </a:r>
            <a:r>
              <a:rPr lang="fr-FR" sz="1000" dirty="0">
                <a:solidFill>
                  <a:schemeClr val="bg1"/>
                </a:solidFill>
              </a:rPr>
              <a:t>,</a:t>
            </a:r>
          </a:p>
          <a:p>
            <a:r>
              <a:rPr lang="fr-FR" sz="1000" dirty="0">
                <a:solidFill>
                  <a:schemeClr val="bg1"/>
                </a:solidFill>
              </a:rPr>
              <a:t>    "</a:t>
            </a:r>
            <a:r>
              <a:rPr lang="fr-FR" sz="1000" dirty="0" err="1">
                <a:solidFill>
                  <a:schemeClr val="bg1"/>
                </a:solidFill>
              </a:rPr>
              <a:t>presenter</a:t>
            </a:r>
            <a:r>
              <a:rPr lang="fr-FR" sz="1000" dirty="0">
                <a:solidFill>
                  <a:schemeClr val="bg1"/>
                </a:solidFill>
              </a:rPr>
              <a:t>": </a:t>
            </a:r>
            <a:r>
              <a:rPr lang="fr-FR" sz="1000" dirty="0" err="1">
                <a:solidFill>
                  <a:schemeClr val="bg1"/>
                </a:solidFill>
              </a:rPr>
              <a:t>presenter_personne</a:t>
            </a:r>
            <a:r>
              <a:rPr lang="fr-FR" sz="1000" dirty="0">
                <a:solidFill>
                  <a:schemeClr val="bg1"/>
                </a:solidFill>
              </a:rPr>
              <a:t>,</a:t>
            </a:r>
          </a:p>
          <a:p>
            <a:r>
              <a:rPr lang="fr-FR" sz="1000" dirty="0">
                <a:solidFill>
                  <a:schemeClr val="bg1"/>
                </a:solidFill>
              </a:rPr>
              <a:t>}</a:t>
            </a:r>
          </a:p>
          <a:p>
            <a:endParaRPr lang="fr-FR" sz="1000" dirty="0">
              <a:solidFill>
                <a:schemeClr val="bg1"/>
              </a:solidFill>
            </a:endParaRPr>
          </a:p>
          <a:p>
            <a:r>
              <a:rPr lang="fr-FR" sz="1000" dirty="0">
                <a:solidFill>
                  <a:schemeClr val="bg1"/>
                </a:solidFill>
              </a:rPr>
              <a:t># Création dynamique de la classe</a:t>
            </a:r>
          </a:p>
          <a:p>
            <a:r>
              <a:rPr lang="fr-FR" sz="1000" dirty="0">
                <a:solidFill>
                  <a:schemeClr val="bg1"/>
                </a:solidFill>
              </a:rPr>
              <a:t>Personne = type("Personne", (), </a:t>
            </a:r>
            <a:r>
              <a:rPr lang="fr-FR" sz="1000" dirty="0" err="1">
                <a:solidFill>
                  <a:schemeClr val="bg1"/>
                </a:solidFill>
              </a:rPr>
              <a:t>methodes</a:t>
            </a:r>
            <a:r>
              <a:rPr lang="fr-FR" sz="1000" dirty="0">
                <a:solidFill>
                  <a:schemeClr val="bg1"/>
                </a:solidFill>
              </a:rPr>
              <a:t>)</a:t>
            </a:r>
          </a:p>
        </p:txBody>
      </p:sp>
      <p:sp>
        <p:nvSpPr>
          <p:cNvPr id="7" name="ZoneTexte 6">
            <a:extLst>
              <a:ext uri="{FF2B5EF4-FFF2-40B4-BE49-F238E27FC236}">
                <a16:creationId xmlns:a16="http://schemas.microsoft.com/office/drawing/2014/main" id="{4C30A1AD-C329-47E4-B290-E836603ABB03}"/>
              </a:ext>
            </a:extLst>
          </p:cNvPr>
          <p:cNvSpPr txBox="1"/>
          <p:nvPr/>
        </p:nvSpPr>
        <p:spPr>
          <a:xfrm>
            <a:off x="276230" y="5375997"/>
            <a:ext cx="9686923" cy="1477328"/>
          </a:xfrm>
          <a:prstGeom prst="rect">
            <a:avLst/>
          </a:prstGeom>
          <a:solidFill>
            <a:schemeClr val="tx1"/>
          </a:solidFill>
        </p:spPr>
        <p:txBody>
          <a:bodyPr wrap="square" rtlCol="0">
            <a:spAutoFit/>
          </a:bodyPr>
          <a:lstStyle/>
          <a:p>
            <a:r>
              <a:rPr lang="fr-FR" sz="1000" dirty="0">
                <a:solidFill>
                  <a:schemeClr val="bg1"/>
                </a:solidFill>
              </a:rPr>
              <a:t>&gt;&gt;&gt; </a:t>
            </a:r>
            <a:r>
              <a:rPr lang="fr-FR" sz="1000" dirty="0" err="1">
                <a:solidFill>
                  <a:schemeClr val="bg1"/>
                </a:solidFill>
              </a:rPr>
              <a:t>john</a:t>
            </a:r>
            <a:r>
              <a:rPr lang="fr-FR" sz="1000" dirty="0">
                <a:solidFill>
                  <a:schemeClr val="bg1"/>
                </a:solidFill>
              </a:rPr>
              <a:t> = Personne("Doe", "John")</a:t>
            </a:r>
          </a:p>
          <a:p>
            <a:r>
              <a:rPr lang="fr-FR" sz="1000" dirty="0">
                <a:solidFill>
                  <a:schemeClr val="bg1"/>
                </a:solidFill>
              </a:rPr>
              <a:t>&gt;&gt;&gt; </a:t>
            </a:r>
            <a:r>
              <a:rPr lang="fr-FR" sz="1000" dirty="0" err="1">
                <a:solidFill>
                  <a:schemeClr val="bg1"/>
                </a:solidFill>
              </a:rPr>
              <a:t>john.nom</a:t>
            </a:r>
            <a:endParaRPr lang="fr-FR" sz="1000" dirty="0">
              <a:solidFill>
                <a:schemeClr val="bg1"/>
              </a:solidFill>
            </a:endParaRPr>
          </a:p>
          <a:p>
            <a:r>
              <a:rPr lang="fr-FR" sz="1000" dirty="0">
                <a:solidFill>
                  <a:schemeClr val="bg1"/>
                </a:solidFill>
              </a:rPr>
              <a:t>'Doe'</a:t>
            </a:r>
          </a:p>
          <a:p>
            <a:r>
              <a:rPr lang="fr-FR" sz="1000" dirty="0">
                <a:solidFill>
                  <a:schemeClr val="bg1"/>
                </a:solidFill>
              </a:rPr>
              <a:t>&gt;&gt;&gt; </a:t>
            </a:r>
            <a:r>
              <a:rPr lang="fr-FR" sz="1000" dirty="0" err="1">
                <a:solidFill>
                  <a:schemeClr val="bg1"/>
                </a:solidFill>
              </a:rPr>
              <a:t>john.prenom</a:t>
            </a:r>
            <a:endParaRPr lang="fr-FR" sz="1000" dirty="0">
              <a:solidFill>
                <a:schemeClr val="bg1"/>
              </a:solidFill>
            </a:endParaRPr>
          </a:p>
          <a:p>
            <a:r>
              <a:rPr lang="fr-FR" sz="1000" dirty="0">
                <a:solidFill>
                  <a:schemeClr val="bg1"/>
                </a:solidFill>
              </a:rPr>
              <a:t>'John'</a:t>
            </a:r>
          </a:p>
          <a:p>
            <a:r>
              <a:rPr lang="fr-FR" sz="1000" dirty="0">
                <a:solidFill>
                  <a:schemeClr val="bg1"/>
                </a:solidFill>
              </a:rPr>
              <a:t>&gt;&gt;&gt; </a:t>
            </a:r>
            <a:r>
              <a:rPr lang="fr-FR" sz="1000" dirty="0" err="1">
                <a:solidFill>
                  <a:schemeClr val="bg1"/>
                </a:solidFill>
              </a:rPr>
              <a:t>john.age</a:t>
            </a:r>
            <a:endParaRPr lang="fr-FR" sz="1000" dirty="0">
              <a:solidFill>
                <a:schemeClr val="bg1"/>
              </a:solidFill>
            </a:endParaRPr>
          </a:p>
          <a:p>
            <a:r>
              <a:rPr lang="fr-FR" sz="1000" dirty="0">
                <a:solidFill>
                  <a:schemeClr val="bg1"/>
                </a:solidFill>
              </a:rPr>
              <a:t>21</a:t>
            </a:r>
          </a:p>
          <a:p>
            <a:r>
              <a:rPr lang="fr-FR" sz="1000" dirty="0">
                <a:solidFill>
                  <a:schemeClr val="bg1"/>
                </a:solidFill>
              </a:rPr>
              <a:t>&gt;&gt;&gt; </a:t>
            </a:r>
            <a:r>
              <a:rPr lang="fr-FR" sz="1000" dirty="0" err="1">
                <a:solidFill>
                  <a:schemeClr val="bg1"/>
                </a:solidFill>
              </a:rPr>
              <a:t>john.presenter</a:t>
            </a:r>
            <a:r>
              <a:rPr lang="fr-FR" sz="1000" dirty="0">
                <a:solidFill>
                  <a:schemeClr val="bg1"/>
                </a:solidFill>
              </a:rPr>
              <a:t>()</a:t>
            </a:r>
          </a:p>
          <a:p>
            <a:r>
              <a:rPr lang="fr-FR" sz="1000" dirty="0">
                <a:solidFill>
                  <a:schemeClr val="bg1"/>
                </a:solidFill>
              </a:rPr>
              <a:t>John Doe</a:t>
            </a:r>
          </a:p>
        </p:txBody>
      </p:sp>
    </p:spTree>
    <p:extLst>
      <p:ext uri="{BB962C8B-B14F-4D97-AF65-F5344CB8AC3E}">
        <p14:creationId xmlns:p14="http://schemas.microsoft.com/office/powerpoint/2010/main" val="39451300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5C9F7B-4538-4DF9-9C56-971E1749B331}"/>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B21A6699-9C92-43EE-882B-83C4A776F70D}"/>
              </a:ext>
            </a:extLst>
          </p:cNvPr>
          <p:cNvSpPr>
            <a:spLocks noGrp="1"/>
          </p:cNvSpPr>
          <p:nvPr>
            <p:ph idx="1"/>
          </p:nvPr>
        </p:nvSpPr>
        <p:spPr/>
        <p:txBody>
          <a:bodyPr/>
          <a:lstStyle/>
          <a:p>
            <a:endParaRPr lang="fr-FR" dirty="0"/>
          </a:p>
        </p:txBody>
      </p:sp>
      <p:sp>
        <p:nvSpPr>
          <p:cNvPr id="4" name="Espace réservé du contenu 2">
            <a:extLst>
              <a:ext uri="{FF2B5EF4-FFF2-40B4-BE49-F238E27FC236}">
                <a16:creationId xmlns:a16="http://schemas.microsoft.com/office/drawing/2014/main" id="{A4394D02-8AC2-46DC-AE8B-82B901AA7050}"/>
              </a:ext>
            </a:extLst>
          </p:cNvPr>
          <p:cNvSpPr txBox="1">
            <a:spLocks/>
          </p:cNvSpPr>
          <p:nvPr/>
        </p:nvSpPr>
        <p:spPr>
          <a:xfrm>
            <a:off x="-1" y="0"/>
            <a:ext cx="12191999" cy="6857999"/>
          </a:xfrm>
          <a:prstGeom prst="rect">
            <a:avLst/>
          </a:prstGeom>
          <a:gradFill>
            <a:gsLst>
              <a:gs pos="0">
                <a:schemeClr val="accent2">
                  <a:lumMod val="40000"/>
                  <a:lumOff val="60000"/>
                </a:schemeClr>
              </a:gs>
              <a:gs pos="100000">
                <a:srgbClr val="FF0000"/>
              </a:gs>
            </a:gsLst>
            <a:lin ang="5400000" scaled="1"/>
          </a:gra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a:t>	</a:t>
            </a:r>
          </a:p>
          <a:p>
            <a:pPr marL="0" indent="0">
              <a:buFont typeface="Arial" panose="020B0604020202020204" pitchFamily="34" charset="0"/>
              <a:buNone/>
            </a:pPr>
            <a:endParaRPr lang="fr-FR"/>
          </a:p>
          <a:p>
            <a:pPr marL="0" indent="0">
              <a:buFont typeface="Arial" panose="020B0604020202020204" pitchFamily="34" charset="0"/>
              <a:buNone/>
            </a:pPr>
            <a:endParaRPr lang="fr-FR"/>
          </a:p>
          <a:p>
            <a:pPr marL="0" indent="0">
              <a:buFont typeface="Arial" panose="020B0604020202020204" pitchFamily="34" charset="0"/>
              <a:buNone/>
            </a:pPr>
            <a:endParaRPr lang="fr-FR" dirty="0"/>
          </a:p>
        </p:txBody>
      </p:sp>
      <p:sp>
        <p:nvSpPr>
          <p:cNvPr id="5" name="Titre 1">
            <a:extLst>
              <a:ext uri="{FF2B5EF4-FFF2-40B4-BE49-F238E27FC236}">
                <a16:creationId xmlns:a16="http://schemas.microsoft.com/office/drawing/2014/main" id="{D8DBEA99-8B02-4DB0-ADAC-D17A61FB2519}"/>
              </a:ext>
            </a:extLst>
          </p:cNvPr>
          <p:cNvSpPr txBox="1">
            <a:spLocks/>
          </p:cNvSpPr>
          <p:nvPr/>
        </p:nvSpPr>
        <p:spPr>
          <a:xfrm>
            <a:off x="114298" y="2295526"/>
            <a:ext cx="121920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9600" dirty="0" err="1">
                <a:solidFill>
                  <a:schemeClr val="accent5">
                    <a:lumMod val="75000"/>
                  </a:schemeClr>
                </a:solidFill>
              </a:rPr>
              <a:t>Apprendre</a:t>
            </a:r>
            <a:r>
              <a:rPr lang="en-US" sz="9600" dirty="0">
                <a:solidFill>
                  <a:schemeClr val="accent5">
                    <a:lumMod val="75000"/>
                  </a:schemeClr>
                </a:solidFill>
              </a:rPr>
              <a:t> à faire des </a:t>
            </a:r>
            <a:r>
              <a:rPr lang="en-US" sz="9600" dirty="0" err="1">
                <a:solidFill>
                  <a:schemeClr val="accent5">
                    <a:lumMod val="75000"/>
                  </a:schemeClr>
                </a:solidFill>
              </a:rPr>
              <a:t>boucles</a:t>
            </a:r>
            <a:endParaRPr lang="fr-FR" sz="9600" dirty="0">
              <a:solidFill>
                <a:schemeClr val="accent5">
                  <a:lumMod val="75000"/>
                </a:schemeClr>
              </a:solidFill>
            </a:endParaRPr>
          </a:p>
        </p:txBody>
      </p:sp>
    </p:spTree>
    <p:extLst>
      <p:ext uri="{BB962C8B-B14F-4D97-AF65-F5344CB8AC3E}">
        <p14:creationId xmlns:p14="http://schemas.microsoft.com/office/powerpoint/2010/main" val="3203687865"/>
      </p:ext>
    </p:extLst>
  </p:cSld>
  <p:clrMapOvr>
    <a:overrideClrMapping bg1="lt1" tx1="dk1" bg2="lt2" tx2="dk2" accent1="accent1" accent2="accent2" accent3="accent3" accent4="accent4" accent5="accent5" accent6="accent6" hlink="hlink" folHlink="folHlink"/>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419104" y="866775"/>
            <a:ext cx="10534644" cy="5847755"/>
          </a:xfrm>
          <a:prstGeom prst="rect">
            <a:avLst/>
          </a:prstGeom>
          <a:noFill/>
        </p:spPr>
        <p:txBody>
          <a:bodyPr wrap="square" rtlCol="0">
            <a:spAutoFit/>
          </a:bodyPr>
          <a:lstStyle/>
          <a:p>
            <a:r>
              <a:rPr lang="fr-FR" sz="1100" dirty="0"/>
              <a:t>Je ne vous le cache pas, c'est une fonctionnalité que vous utiliserez sans doute assez rarement. Mais cette explication était à propos quand on s'intéresse aux métaclasses.</a:t>
            </a:r>
          </a:p>
          <a:p>
            <a:endParaRPr lang="fr-FR" sz="1100" dirty="0"/>
          </a:p>
          <a:p>
            <a:r>
              <a:rPr lang="fr-FR" sz="1100" dirty="0"/>
              <a:t>Pour l'heure, décomposons notre code :</a:t>
            </a:r>
          </a:p>
          <a:p>
            <a:pPr marL="228600" indent="-228600">
              <a:buFont typeface="+mj-lt"/>
              <a:buAutoNum type="arabicPeriod"/>
            </a:pPr>
            <a:r>
              <a:rPr lang="fr-FR" sz="1100" dirty="0"/>
              <a:t>    On commence par créer deux fonctions, </a:t>
            </a:r>
            <a:r>
              <a:rPr lang="fr-FR" sz="1100" i="1" dirty="0"/>
              <a:t>creer_personne</a:t>
            </a:r>
            <a:r>
              <a:rPr lang="fr-FR" sz="1100" dirty="0"/>
              <a:t> et </a:t>
            </a:r>
            <a:r>
              <a:rPr lang="fr-FR" sz="1100" i="1" dirty="0"/>
              <a:t>presenter_personne</a:t>
            </a:r>
            <a:r>
              <a:rPr lang="fr-FR" sz="1100" dirty="0"/>
              <a:t>. Elles sont amenées à devenir les méthodes </a:t>
            </a:r>
            <a:r>
              <a:rPr lang="fr-FR" sz="1100" i="1" dirty="0"/>
              <a:t>__init__ </a:t>
            </a:r>
            <a:r>
              <a:rPr lang="fr-FR" sz="1100" dirty="0"/>
              <a:t>et </a:t>
            </a:r>
            <a:r>
              <a:rPr lang="fr-FR" sz="1100" i="1" dirty="0"/>
              <a:t>présenter</a:t>
            </a:r>
            <a:r>
              <a:rPr lang="fr-FR" sz="1100" dirty="0"/>
              <a:t> de notre future classe. Étant de futures méthodes d'instance, elles doivent prendre en premier paramètre l'objet manipulé.</a:t>
            </a:r>
          </a:p>
          <a:p>
            <a:pPr marL="228600" indent="-228600">
              <a:buFont typeface="+mj-lt"/>
              <a:buAutoNum type="arabicPeriod"/>
            </a:pPr>
            <a:r>
              <a:rPr lang="fr-FR" sz="1100" dirty="0"/>
              <a:t>    On place ces deux fonctions dans un dictionnaire. En clé se trouve le nom de la future méthode et en valeur, la fonction correspondante.</a:t>
            </a:r>
          </a:p>
          <a:p>
            <a:pPr marL="228600" indent="-228600">
              <a:buFont typeface="+mj-lt"/>
              <a:buAutoNum type="arabicPeriod"/>
            </a:pPr>
            <a:r>
              <a:rPr lang="fr-FR" sz="1100" dirty="0"/>
              <a:t>    Enfin, on fait appel à </a:t>
            </a:r>
            <a:r>
              <a:rPr lang="fr-FR" sz="1100" i="1" dirty="0"/>
              <a:t>type</a:t>
            </a:r>
            <a:r>
              <a:rPr lang="fr-FR" sz="1100" dirty="0"/>
              <a:t> en lui passant, en troisième paramètre, le dictionnaire que l'on vient de constituer.</a:t>
            </a:r>
          </a:p>
          <a:p>
            <a:endParaRPr lang="fr-FR" sz="1100" dirty="0"/>
          </a:p>
          <a:p>
            <a:r>
              <a:rPr lang="fr-FR" sz="1100" dirty="0"/>
              <a:t>Si vous essayez de mettre des attributs dans ce dictionnaire passé à </a:t>
            </a:r>
            <a:r>
              <a:rPr lang="fr-FR" sz="1100" i="1" dirty="0"/>
              <a:t>type</a:t>
            </a:r>
            <a:r>
              <a:rPr lang="fr-FR" sz="1100" dirty="0"/>
              <a:t>, vous devez être conscients du fait qu'il s'agira d'attributs de classe, pas d'attributs d'instance.</a:t>
            </a:r>
          </a:p>
          <a:p>
            <a:endParaRPr lang="fr-FR" sz="1100" b="1" dirty="0"/>
          </a:p>
          <a:p>
            <a:r>
              <a:rPr lang="fr-FR" sz="1100" b="1" dirty="0"/>
              <a:t>Définition d'une métaclasse</a:t>
            </a:r>
          </a:p>
          <a:p>
            <a:endParaRPr lang="fr-FR" sz="1100" dirty="0"/>
          </a:p>
          <a:p>
            <a:r>
              <a:rPr lang="fr-FR" sz="1100" dirty="0"/>
              <a:t>Nous avons vu que </a:t>
            </a:r>
            <a:r>
              <a:rPr lang="fr-FR" sz="1100" i="1" dirty="0"/>
              <a:t>type</a:t>
            </a:r>
            <a:r>
              <a:rPr lang="fr-FR" sz="1100" dirty="0"/>
              <a:t> est la métaclasse de toutes les classes par défaut. Cependant, une classe peut posséder une autre métaclasse que </a:t>
            </a:r>
            <a:r>
              <a:rPr lang="fr-FR" sz="1100" i="1" dirty="0"/>
              <a:t>type</a:t>
            </a:r>
            <a:r>
              <a:rPr lang="fr-FR" sz="1100" dirty="0"/>
              <a:t>.</a:t>
            </a:r>
          </a:p>
          <a:p>
            <a:endParaRPr lang="fr-FR" sz="1100" dirty="0"/>
          </a:p>
          <a:p>
            <a:r>
              <a:rPr lang="fr-FR" sz="1100" dirty="0"/>
              <a:t>Construire une métaclasse se fait de la même façon que construire une classe. Les métaclasses héritent de </a:t>
            </a:r>
            <a:r>
              <a:rPr lang="fr-FR" sz="1100" i="1" dirty="0"/>
              <a:t>type</a:t>
            </a:r>
            <a:r>
              <a:rPr lang="fr-FR" sz="1100" dirty="0"/>
              <a:t>. Nous allons retrouver la structure de base des classes que nous avons vues auparavant.</a:t>
            </a:r>
          </a:p>
          <a:p>
            <a:endParaRPr lang="fr-FR" sz="1100" dirty="0"/>
          </a:p>
          <a:p>
            <a:r>
              <a:rPr lang="fr-FR" sz="1100" dirty="0"/>
              <a:t>Nous allons notamment nous intéresser à deux méthodes que nous avons utilisées dans nos définitions de classes :</a:t>
            </a:r>
          </a:p>
          <a:p>
            <a:endParaRPr lang="fr-FR" sz="1100" dirty="0"/>
          </a:p>
          <a:p>
            <a:pPr marL="171450" indent="-171450">
              <a:buFont typeface="Arial" panose="020B0604020202020204" pitchFamily="34" charset="0"/>
              <a:buChar char="•"/>
            </a:pPr>
            <a:r>
              <a:rPr lang="fr-FR" sz="1100" dirty="0"/>
              <a:t>    la méthode </a:t>
            </a:r>
            <a:r>
              <a:rPr lang="fr-FR" sz="1100" i="1" dirty="0"/>
              <a:t>__new__</a:t>
            </a:r>
            <a:r>
              <a:rPr lang="fr-FR" sz="1100" dirty="0"/>
              <a:t>, appelée pour créer une classe ;</a:t>
            </a:r>
          </a:p>
          <a:p>
            <a:pPr marL="171450" indent="-171450">
              <a:buFont typeface="Arial" panose="020B0604020202020204" pitchFamily="34" charset="0"/>
              <a:buChar char="•"/>
            </a:pPr>
            <a:r>
              <a:rPr lang="fr-FR" sz="1100" dirty="0"/>
              <a:t>    la méthode </a:t>
            </a:r>
            <a:r>
              <a:rPr lang="fr-FR" sz="1100" i="1" dirty="0"/>
              <a:t>__init__</a:t>
            </a:r>
            <a:r>
              <a:rPr lang="fr-FR" sz="1100" dirty="0"/>
              <a:t>, appelée pour construire la classe.</a:t>
            </a:r>
          </a:p>
          <a:p>
            <a:endParaRPr lang="fr-FR" sz="1100" dirty="0"/>
          </a:p>
          <a:p>
            <a:r>
              <a:rPr lang="fr-FR" sz="1100" b="1" dirty="0"/>
              <a:t>La méthode__new__</a:t>
            </a:r>
          </a:p>
          <a:p>
            <a:endParaRPr lang="fr-FR" sz="1100" dirty="0"/>
          </a:p>
          <a:p>
            <a:r>
              <a:rPr lang="fr-FR" sz="1100" dirty="0"/>
              <a:t>Elle prend quatre paramètres :</a:t>
            </a:r>
          </a:p>
          <a:p>
            <a:endParaRPr lang="fr-FR" sz="1100" dirty="0"/>
          </a:p>
          <a:p>
            <a:pPr marL="171450" indent="-171450">
              <a:buFont typeface="Arial" panose="020B0604020202020204" pitchFamily="34" charset="0"/>
              <a:buChar char="•"/>
            </a:pPr>
            <a:r>
              <a:rPr lang="fr-FR" sz="1100" dirty="0"/>
              <a:t>    la métaclasse servant de base à la création de notre nouvelle classe ;</a:t>
            </a:r>
          </a:p>
          <a:p>
            <a:pPr marL="171450" indent="-171450">
              <a:buFont typeface="Arial" panose="020B0604020202020204" pitchFamily="34" charset="0"/>
              <a:buChar char="•"/>
            </a:pPr>
            <a:r>
              <a:rPr lang="fr-FR" sz="1100" dirty="0"/>
              <a:t>    le nom de notre nouvelle classe ;</a:t>
            </a:r>
          </a:p>
          <a:p>
            <a:pPr marL="171450" indent="-171450">
              <a:buFont typeface="Arial" panose="020B0604020202020204" pitchFamily="34" charset="0"/>
              <a:buChar char="•"/>
            </a:pPr>
            <a:r>
              <a:rPr lang="fr-FR" sz="1100" dirty="0"/>
              <a:t>    un </a:t>
            </a:r>
            <a:r>
              <a:rPr lang="fr-FR" sz="1100" b="1" dirty="0"/>
              <a:t>tuple</a:t>
            </a:r>
            <a:r>
              <a:rPr lang="fr-FR" sz="1100" dirty="0"/>
              <a:t> contenant les classes dont héritent notre classe à créer ;</a:t>
            </a:r>
          </a:p>
          <a:p>
            <a:pPr marL="171450" indent="-171450">
              <a:buFont typeface="Arial" panose="020B0604020202020204" pitchFamily="34" charset="0"/>
              <a:buChar char="•"/>
            </a:pPr>
            <a:r>
              <a:rPr lang="fr-FR" sz="1100" dirty="0"/>
              <a:t>    le dictionnaire des attributs et méthodes de la classe à créer.</a:t>
            </a:r>
          </a:p>
          <a:p>
            <a:endParaRPr lang="fr-FR" sz="1100" dirty="0"/>
          </a:p>
          <a:p>
            <a:r>
              <a:rPr lang="fr-FR" sz="1100" dirty="0"/>
              <a:t>Les trois derniers paramètres, vous devriez les reconnaître : ce sont les mêmes que ceux passés à </a:t>
            </a:r>
            <a:r>
              <a:rPr lang="fr-FR" sz="1100" i="1" dirty="0"/>
              <a:t>type</a:t>
            </a:r>
            <a:r>
              <a:rPr lang="fr-FR" sz="1100" dirty="0"/>
              <a:t>.</a:t>
            </a:r>
          </a:p>
          <a:p>
            <a:endParaRPr lang="fr-FR" sz="1100" dirty="0"/>
          </a:p>
          <a:p>
            <a:r>
              <a:rPr lang="fr-FR" sz="1100" dirty="0"/>
              <a:t>Voici une méthode </a:t>
            </a:r>
            <a:r>
              <a:rPr lang="fr-FR" sz="1100" i="1" dirty="0"/>
              <a:t>__new__ </a:t>
            </a:r>
            <a:r>
              <a:rPr lang="fr-FR" sz="1100" dirty="0"/>
              <a:t>minimaliste.</a:t>
            </a:r>
          </a:p>
        </p:txBody>
      </p:sp>
    </p:spTree>
    <p:extLst>
      <p:ext uri="{BB962C8B-B14F-4D97-AF65-F5344CB8AC3E}">
        <p14:creationId xmlns:p14="http://schemas.microsoft.com/office/powerpoint/2010/main" val="1660546208"/>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2202730"/>
            <a:ext cx="10534644" cy="261610"/>
          </a:xfrm>
          <a:prstGeom prst="rect">
            <a:avLst/>
          </a:prstGeom>
          <a:noFill/>
        </p:spPr>
        <p:txBody>
          <a:bodyPr wrap="square" rtlCol="0">
            <a:spAutoFit/>
          </a:bodyPr>
          <a:lstStyle/>
          <a:p>
            <a:r>
              <a:rPr lang="fr-FR" sz="1100" dirty="0"/>
              <a:t>Pour dire qu'une classe prend comme métaclasse autre chose que type, c'est dans la ligne de la définition de la classe que cela se passe :</a:t>
            </a:r>
          </a:p>
        </p:txBody>
      </p:sp>
      <p:sp>
        <p:nvSpPr>
          <p:cNvPr id="6" name="ZoneTexte 5">
            <a:extLst>
              <a:ext uri="{FF2B5EF4-FFF2-40B4-BE49-F238E27FC236}">
                <a16:creationId xmlns:a16="http://schemas.microsoft.com/office/drawing/2014/main" id="{8114C339-9AB2-4109-B706-32866FBB3D5E}"/>
              </a:ext>
            </a:extLst>
          </p:cNvPr>
          <p:cNvSpPr txBox="1"/>
          <p:nvPr/>
        </p:nvSpPr>
        <p:spPr>
          <a:xfrm>
            <a:off x="276229" y="828705"/>
            <a:ext cx="9686924" cy="1323439"/>
          </a:xfrm>
          <a:prstGeom prst="rect">
            <a:avLst/>
          </a:prstGeom>
          <a:solidFill>
            <a:schemeClr val="tx1"/>
          </a:solidFill>
        </p:spPr>
        <p:txBody>
          <a:bodyPr wrap="square" rtlCol="0">
            <a:spAutoFit/>
          </a:bodyPr>
          <a:lstStyle/>
          <a:p>
            <a:r>
              <a:rPr lang="fr-FR" sz="1000" dirty="0">
                <a:solidFill>
                  <a:schemeClr val="bg1"/>
                </a:solidFill>
              </a:rPr>
              <a:t>class MaMetaClasse(type):</a:t>
            </a:r>
          </a:p>
          <a:p>
            <a:r>
              <a:rPr lang="fr-FR" sz="1000" dirty="0">
                <a:solidFill>
                  <a:schemeClr val="bg1"/>
                </a:solidFill>
              </a:rPr>
              <a:t>    </a:t>
            </a:r>
          </a:p>
          <a:p>
            <a:r>
              <a:rPr lang="fr-FR" sz="1000" dirty="0">
                <a:solidFill>
                  <a:schemeClr val="bg1"/>
                </a:solidFill>
              </a:rPr>
              <a:t>    """Exemple d'une métaclasse."""</a:t>
            </a:r>
          </a:p>
          <a:p>
            <a:r>
              <a:rPr lang="fr-FR" sz="1000" dirty="0">
                <a:solidFill>
                  <a:schemeClr val="bg1"/>
                </a:solidFill>
              </a:rPr>
              <a:t>    </a:t>
            </a:r>
          </a:p>
          <a:p>
            <a:r>
              <a:rPr lang="fr-FR" sz="1000" dirty="0">
                <a:solidFill>
                  <a:schemeClr val="bg1"/>
                </a:solidFill>
              </a:rPr>
              <a:t>    def __new__(metacls, nom, bases, dict):</a:t>
            </a:r>
          </a:p>
          <a:p>
            <a:r>
              <a:rPr lang="fr-FR" sz="1000" dirty="0">
                <a:solidFill>
                  <a:schemeClr val="bg1"/>
                </a:solidFill>
              </a:rPr>
              <a:t>        """Création de notre classe."""</a:t>
            </a:r>
          </a:p>
          <a:p>
            <a:r>
              <a:rPr lang="fr-FR" sz="1000" dirty="0">
                <a:solidFill>
                  <a:schemeClr val="bg1"/>
                </a:solidFill>
              </a:rPr>
              <a:t>        print("On crée la classe {}".format(nom))</a:t>
            </a:r>
          </a:p>
          <a:p>
            <a:r>
              <a:rPr lang="fr-FR" sz="1000" dirty="0">
                <a:solidFill>
                  <a:schemeClr val="bg1"/>
                </a:solidFill>
              </a:rPr>
              <a:t>        return type.__new__(metacls, nom, bases, dict)</a:t>
            </a:r>
          </a:p>
        </p:txBody>
      </p:sp>
      <p:sp>
        <p:nvSpPr>
          <p:cNvPr id="7" name="ZoneTexte 6">
            <a:extLst>
              <a:ext uri="{FF2B5EF4-FFF2-40B4-BE49-F238E27FC236}">
                <a16:creationId xmlns:a16="http://schemas.microsoft.com/office/drawing/2014/main" id="{4C30A1AD-C329-47E4-B290-E836603ABB03}"/>
              </a:ext>
            </a:extLst>
          </p:cNvPr>
          <p:cNvSpPr txBox="1"/>
          <p:nvPr/>
        </p:nvSpPr>
        <p:spPr>
          <a:xfrm>
            <a:off x="276230" y="2514927"/>
            <a:ext cx="9686923" cy="400110"/>
          </a:xfrm>
          <a:prstGeom prst="rect">
            <a:avLst/>
          </a:prstGeom>
          <a:solidFill>
            <a:schemeClr val="tx1"/>
          </a:solidFill>
        </p:spPr>
        <p:txBody>
          <a:bodyPr wrap="square" rtlCol="0">
            <a:spAutoFit/>
          </a:bodyPr>
          <a:lstStyle/>
          <a:p>
            <a:r>
              <a:rPr lang="fr-FR" sz="1000" dirty="0">
                <a:solidFill>
                  <a:schemeClr val="bg1"/>
                </a:solidFill>
              </a:rPr>
              <a:t>class MaClasse(metaclass=MaMetaClasse):</a:t>
            </a:r>
          </a:p>
          <a:p>
            <a:r>
              <a:rPr lang="fr-FR" sz="1000" dirty="0">
                <a:solidFill>
                  <a:schemeClr val="bg1"/>
                </a:solidFill>
              </a:rPr>
              <a:t>    pass</a:t>
            </a:r>
          </a:p>
        </p:txBody>
      </p:sp>
      <p:sp>
        <p:nvSpPr>
          <p:cNvPr id="9" name="ZoneTexte 8">
            <a:extLst>
              <a:ext uri="{FF2B5EF4-FFF2-40B4-BE49-F238E27FC236}">
                <a16:creationId xmlns:a16="http://schemas.microsoft.com/office/drawing/2014/main" id="{53AE2A7A-765E-46D3-9BB9-7F27977FD5A1}"/>
              </a:ext>
            </a:extLst>
          </p:cNvPr>
          <p:cNvSpPr txBox="1"/>
          <p:nvPr/>
        </p:nvSpPr>
        <p:spPr>
          <a:xfrm>
            <a:off x="276229" y="2965624"/>
            <a:ext cx="10534644" cy="261610"/>
          </a:xfrm>
          <a:prstGeom prst="rect">
            <a:avLst/>
          </a:prstGeom>
          <a:noFill/>
        </p:spPr>
        <p:txBody>
          <a:bodyPr wrap="square" rtlCol="0">
            <a:spAutoFit/>
          </a:bodyPr>
          <a:lstStyle/>
          <a:p>
            <a:r>
              <a:rPr lang="fr-FR" sz="1100" dirty="0"/>
              <a:t>En exécutant ce code, vous pouvez voir :</a:t>
            </a:r>
          </a:p>
        </p:txBody>
      </p:sp>
      <p:sp>
        <p:nvSpPr>
          <p:cNvPr id="10" name="ZoneTexte 9">
            <a:extLst>
              <a:ext uri="{FF2B5EF4-FFF2-40B4-BE49-F238E27FC236}">
                <a16:creationId xmlns:a16="http://schemas.microsoft.com/office/drawing/2014/main" id="{5FB43628-A677-4093-A49B-F46A13C4D1C1}"/>
              </a:ext>
            </a:extLst>
          </p:cNvPr>
          <p:cNvSpPr txBox="1"/>
          <p:nvPr/>
        </p:nvSpPr>
        <p:spPr>
          <a:xfrm>
            <a:off x="276229" y="3216266"/>
            <a:ext cx="9686923" cy="246221"/>
          </a:xfrm>
          <a:prstGeom prst="rect">
            <a:avLst/>
          </a:prstGeom>
          <a:solidFill>
            <a:schemeClr val="tx1"/>
          </a:solidFill>
        </p:spPr>
        <p:txBody>
          <a:bodyPr wrap="square" rtlCol="0">
            <a:spAutoFit/>
          </a:bodyPr>
          <a:lstStyle/>
          <a:p>
            <a:r>
              <a:rPr lang="fr-FR" sz="1000" dirty="0">
                <a:solidFill>
                  <a:schemeClr val="bg1"/>
                </a:solidFill>
              </a:rPr>
              <a:t>On crée la classe MaClasse</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3514874"/>
            <a:ext cx="10534644" cy="3308598"/>
          </a:xfrm>
          <a:prstGeom prst="rect">
            <a:avLst/>
          </a:prstGeom>
          <a:noFill/>
        </p:spPr>
        <p:txBody>
          <a:bodyPr wrap="square" rtlCol="0">
            <a:spAutoFit/>
          </a:bodyPr>
          <a:lstStyle/>
          <a:p>
            <a:r>
              <a:rPr lang="fr-FR" sz="1100" dirty="0"/>
              <a:t>La méthode__init__</a:t>
            </a:r>
          </a:p>
          <a:p>
            <a:endParaRPr lang="fr-FR" sz="1100" dirty="0"/>
          </a:p>
          <a:p>
            <a:r>
              <a:rPr lang="fr-FR" sz="1100" dirty="0"/>
              <a:t>Le constructeur d'une métaclasse prend les mêmes paramètres </a:t>
            </a:r>
            <a:r>
              <a:rPr lang="fr-FR" sz="1100" dirty="0" err="1"/>
              <a:t>que__new</a:t>
            </a:r>
            <a:r>
              <a:rPr lang="fr-FR" sz="1100" dirty="0"/>
              <a:t>__, sauf le premier, qui n'est plus la métaclasse servant de modèle mais la classe que l'on vient de créer.</a:t>
            </a:r>
          </a:p>
          <a:p>
            <a:endParaRPr lang="fr-FR" sz="1100" dirty="0"/>
          </a:p>
          <a:p>
            <a:r>
              <a:rPr lang="fr-FR" sz="1100" dirty="0"/>
              <a:t>Les trois paramètres suivants restent les mêmes : le nom, le tuple des classes-mères et le dictionnaire des attributs et méthodes de classe.</a:t>
            </a:r>
          </a:p>
          <a:p>
            <a:endParaRPr lang="fr-FR" sz="1100" dirty="0"/>
          </a:p>
          <a:p>
            <a:r>
              <a:rPr lang="fr-FR" sz="1100" dirty="0"/>
              <a:t>Il n'y a rien de très compliqué dans le procédé, l'exemple ci-dessus peut être repris en le modifiant quelque peu pour qu'il s'adapte à la méthode__init__.</a:t>
            </a:r>
          </a:p>
          <a:p>
            <a:endParaRPr lang="fr-FR" sz="1100" dirty="0"/>
          </a:p>
          <a:p>
            <a:r>
              <a:rPr lang="fr-FR" sz="1100" dirty="0"/>
              <a:t>Maintenant, voyons concrètement à quoi cela peut servir.</a:t>
            </a:r>
          </a:p>
          <a:p>
            <a:r>
              <a:rPr lang="fr-FR" sz="1100" dirty="0"/>
              <a:t>Les métaclasses en action</a:t>
            </a:r>
          </a:p>
          <a:p>
            <a:endParaRPr lang="fr-FR" sz="1100" dirty="0"/>
          </a:p>
          <a:p>
            <a:r>
              <a:rPr lang="fr-FR" sz="1100" dirty="0"/>
              <a:t>Comme vous pouvez vous en douter, les métaclasses sont généralement utilisées pour des besoins assez complexes. L'exemple le plus répandu est une métaclasse chargée de tracer l'appel de ses méthodes. Autrement dit, dès qu'on appelle une méthode d'un objet, une ligne s'affiche pour le signaler. Mais cet exemple est assez difficile à comprendre car il fait appel à la fois au concept des métaclasses et à celui des décorateurs, pour décorer les méthodes tracées.</a:t>
            </a:r>
          </a:p>
          <a:p>
            <a:endParaRPr lang="fr-FR" sz="1100" dirty="0"/>
          </a:p>
          <a:p>
            <a:r>
              <a:rPr lang="fr-FR" sz="1100" dirty="0"/>
              <a:t>Je vous propose quelque chose de plus simple. Il va de soi qu'il existe bien d'autres usages, dont certains complexes, des métaclasses.</a:t>
            </a:r>
          </a:p>
          <a:p>
            <a:endParaRPr lang="fr-FR" sz="1100" dirty="0"/>
          </a:p>
          <a:p>
            <a:r>
              <a:rPr lang="fr-FR" sz="1100" dirty="0"/>
              <a:t>Nous allons essayer de garder nos classes créées dans un dictionnaire prenant comme clé le nom de la classe et comme valeur la classe elle-même.</a:t>
            </a:r>
          </a:p>
          <a:p>
            <a:endParaRPr lang="fr-FR" sz="1100" dirty="0"/>
          </a:p>
        </p:txBody>
      </p:sp>
    </p:spTree>
    <p:extLst>
      <p:ext uri="{BB962C8B-B14F-4D97-AF65-F5344CB8AC3E}">
        <p14:creationId xmlns:p14="http://schemas.microsoft.com/office/powerpoint/2010/main" val="1973644954"/>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5FB43628-A677-4093-A49B-F46A13C4D1C1}"/>
              </a:ext>
            </a:extLst>
          </p:cNvPr>
          <p:cNvSpPr txBox="1"/>
          <p:nvPr/>
        </p:nvSpPr>
        <p:spPr>
          <a:xfrm>
            <a:off x="276229" y="2324605"/>
            <a:ext cx="9686923" cy="1323439"/>
          </a:xfrm>
          <a:prstGeom prst="rect">
            <a:avLst/>
          </a:prstGeom>
          <a:solidFill>
            <a:schemeClr val="tx1"/>
          </a:solidFill>
        </p:spPr>
        <p:txBody>
          <a:bodyPr wrap="square" rtlCol="0">
            <a:spAutoFit/>
          </a:bodyPr>
          <a:lstStyle/>
          <a:p>
            <a:r>
              <a:rPr lang="fr-FR" sz="1000" dirty="0">
                <a:solidFill>
                  <a:schemeClr val="bg1"/>
                </a:solidFill>
              </a:rPr>
              <a:t>{</a:t>
            </a:r>
          </a:p>
          <a:p>
            <a:r>
              <a:rPr lang="fr-FR" sz="1000" dirty="0">
                <a:solidFill>
                  <a:schemeClr val="bg1"/>
                </a:solidFill>
              </a:rPr>
              <a:t>    "Widget": Widget,</a:t>
            </a:r>
          </a:p>
          <a:p>
            <a:r>
              <a:rPr lang="fr-FR" sz="1000" dirty="0">
                <a:solidFill>
                  <a:schemeClr val="bg1"/>
                </a:solidFill>
              </a:rPr>
              <a:t>    "Bouton": Bouton,</a:t>
            </a:r>
          </a:p>
          <a:p>
            <a:r>
              <a:rPr lang="fr-FR" sz="1000" dirty="0">
                <a:solidFill>
                  <a:schemeClr val="bg1"/>
                </a:solidFill>
              </a:rPr>
              <a:t>    "CaseACocher": CaseACocher,</a:t>
            </a:r>
          </a:p>
          <a:p>
            <a:r>
              <a:rPr lang="fr-FR" sz="1000" dirty="0">
                <a:solidFill>
                  <a:schemeClr val="bg1"/>
                </a:solidFill>
              </a:rPr>
              <a:t>    "Menu": Menu,</a:t>
            </a:r>
          </a:p>
          <a:p>
            <a:r>
              <a:rPr lang="fr-FR" sz="1000" dirty="0">
                <a:solidFill>
                  <a:schemeClr val="bg1"/>
                </a:solidFill>
              </a:rPr>
              <a:t>    "Cadre": Cadre,</a:t>
            </a:r>
          </a:p>
          <a:p>
            <a:r>
              <a:rPr lang="fr-FR" sz="1000" dirty="0">
                <a:solidFill>
                  <a:schemeClr val="bg1"/>
                </a:solidFill>
              </a:rPr>
              <a:t>    ...</a:t>
            </a:r>
          </a:p>
          <a:p>
            <a:r>
              <a:rPr lang="fr-FR" sz="1000" dirty="0">
                <a:solidFill>
                  <a:schemeClr val="bg1"/>
                </a:solidFill>
              </a:rPr>
              <a:t>}</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866775"/>
            <a:ext cx="10534644" cy="1446550"/>
          </a:xfrm>
          <a:prstGeom prst="rect">
            <a:avLst/>
          </a:prstGeom>
          <a:noFill/>
        </p:spPr>
        <p:txBody>
          <a:bodyPr wrap="square" rtlCol="0">
            <a:spAutoFit/>
          </a:bodyPr>
          <a:lstStyle/>
          <a:p>
            <a:r>
              <a:rPr lang="fr-FR" sz="1100" dirty="0"/>
              <a:t>Par exemple, dans une bibliothèque destinée à construire des interfaces graphiques, on trouve plusieurs widgets (ce sont des objets graphiques) comme des boutons, des cases à cocher, des menus, des cadres… Généralement, ces objets sont des classes héritant d'une classe mère commune. En outre, l'utilisateur peut, en cas de besoin, créer ses propres classes héritant des classes de la bibliothèque.</a:t>
            </a:r>
          </a:p>
          <a:p>
            <a:endParaRPr lang="fr-FR" sz="1100" dirty="0"/>
          </a:p>
          <a:p>
            <a:r>
              <a:rPr lang="fr-FR" sz="1100" dirty="0"/>
              <a:t>Par exemple, la classe mère de tous nos widgets s'appellera Widget. De cette classe hériteront les classes Bouton, CaseACocher, Menu, Cadre, etc. L'utilisateur de la bibliothèque pourra par ailleurs en dériver ses propres classes.</a:t>
            </a:r>
          </a:p>
          <a:p>
            <a:endParaRPr lang="fr-FR" sz="1100" dirty="0"/>
          </a:p>
          <a:p>
            <a:r>
              <a:rPr lang="fr-FR" sz="1100" dirty="0"/>
              <a:t>Le dictionnaire que l'on aimerait créer se présente comme suit :</a:t>
            </a:r>
          </a:p>
        </p:txBody>
      </p:sp>
      <p:sp>
        <p:nvSpPr>
          <p:cNvPr id="13" name="ZoneTexte 12">
            <a:extLst>
              <a:ext uri="{FF2B5EF4-FFF2-40B4-BE49-F238E27FC236}">
                <a16:creationId xmlns:a16="http://schemas.microsoft.com/office/drawing/2014/main" id="{785979CC-4E71-4C2C-90BE-4936EB300A87}"/>
              </a:ext>
            </a:extLst>
          </p:cNvPr>
          <p:cNvSpPr txBox="1"/>
          <p:nvPr/>
        </p:nvSpPr>
        <p:spPr>
          <a:xfrm>
            <a:off x="276229" y="3729006"/>
            <a:ext cx="10534644" cy="769441"/>
          </a:xfrm>
          <a:prstGeom prst="rect">
            <a:avLst/>
          </a:prstGeom>
          <a:noFill/>
        </p:spPr>
        <p:txBody>
          <a:bodyPr wrap="square" rtlCol="0">
            <a:spAutoFit/>
          </a:bodyPr>
          <a:lstStyle/>
          <a:p>
            <a:r>
              <a:rPr lang="fr-FR" sz="1100" dirty="0"/>
              <a:t>Ce dictionnaire pourrait être rempli manuellement à chaque fois qu'on crée une classe héritant de Widget mais avouez que ce ne serait pas très pratique.</a:t>
            </a:r>
          </a:p>
          <a:p>
            <a:endParaRPr lang="fr-FR" sz="1100" dirty="0"/>
          </a:p>
          <a:p>
            <a:r>
              <a:rPr lang="fr-FR" sz="1100" dirty="0"/>
              <a:t>Dans ce contexte, les métaclasses peuvent nous faciliter la vie. Vous pouvez essayer de faire l'exercice, le code n'est pas trop complexe. Cela dit, étant donné qu'on a vu beaucoup de choses dans ce chapitre et que les métaclasses sont un concept plutôt avancé, je vous donne directement le code qui vous aidera peut-être à comprendre le mécanisme :</a:t>
            </a:r>
          </a:p>
        </p:txBody>
      </p:sp>
      <p:sp>
        <p:nvSpPr>
          <p:cNvPr id="14" name="ZoneTexte 13">
            <a:extLst>
              <a:ext uri="{FF2B5EF4-FFF2-40B4-BE49-F238E27FC236}">
                <a16:creationId xmlns:a16="http://schemas.microsoft.com/office/drawing/2014/main" id="{BA8A473D-ED69-443F-B86F-D23117F04E32}"/>
              </a:ext>
            </a:extLst>
          </p:cNvPr>
          <p:cNvSpPr txBox="1"/>
          <p:nvPr/>
        </p:nvSpPr>
        <p:spPr>
          <a:xfrm>
            <a:off x="276229" y="4498447"/>
            <a:ext cx="9686923" cy="2246769"/>
          </a:xfrm>
          <a:prstGeom prst="rect">
            <a:avLst/>
          </a:prstGeom>
          <a:solidFill>
            <a:schemeClr val="tx1"/>
          </a:solidFill>
        </p:spPr>
        <p:txBody>
          <a:bodyPr wrap="square" rtlCol="0">
            <a:spAutoFit/>
          </a:bodyPr>
          <a:lstStyle/>
          <a:p>
            <a:r>
              <a:rPr lang="fr-FR" sz="1000" dirty="0">
                <a:solidFill>
                  <a:schemeClr val="bg1"/>
                </a:solidFill>
              </a:rPr>
              <a:t>trace_classes = {} # Notre dictionnaire vide</a:t>
            </a:r>
          </a:p>
          <a:p>
            <a:endParaRPr lang="fr-FR" sz="1000" dirty="0">
              <a:solidFill>
                <a:schemeClr val="bg1"/>
              </a:solidFill>
            </a:endParaRPr>
          </a:p>
          <a:p>
            <a:r>
              <a:rPr lang="fr-FR" sz="1000" dirty="0">
                <a:solidFill>
                  <a:schemeClr val="bg1"/>
                </a:solidFill>
              </a:rPr>
              <a:t>class MetaWidget(type):</a:t>
            </a:r>
          </a:p>
          <a:p>
            <a:r>
              <a:rPr lang="fr-FR" sz="1000" dirty="0">
                <a:solidFill>
                  <a:schemeClr val="bg1"/>
                </a:solidFill>
              </a:rPr>
              <a:t>    </a:t>
            </a:r>
          </a:p>
          <a:p>
            <a:r>
              <a:rPr lang="fr-FR" sz="1000" dirty="0">
                <a:solidFill>
                  <a:schemeClr val="bg1"/>
                </a:solidFill>
              </a:rPr>
              <a:t>    """Notre métaclasse pour nos Widgets.</a:t>
            </a:r>
          </a:p>
          <a:p>
            <a:r>
              <a:rPr lang="fr-FR" sz="1000" dirty="0">
                <a:solidFill>
                  <a:schemeClr val="bg1"/>
                </a:solidFill>
              </a:rPr>
              <a:t>    </a:t>
            </a:r>
          </a:p>
          <a:p>
            <a:r>
              <a:rPr lang="fr-FR" sz="1000" dirty="0">
                <a:solidFill>
                  <a:schemeClr val="bg1"/>
                </a:solidFill>
              </a:rPr>
              <a:t>    Elle hérite de type, puisque c'est une métaclasse.</a:t>
            </a:r>
          </a:p>
          <a:p>
            <a:r>
              <a:rPr lang="fr-FR" sz="1000" dirty="0">
                <a:solidFill>
                  <a:schemeClr val="bg1"/>
                </a:solidFill>
              </a:rPr>
              <a:t>    Elle va écrire dans le dictionnaire trace_classes à chaque fois</a:t>
            </a:r>
          </a:p>
          <a:p>
            <a:r>
              <a:rPr lang="fr-FR" sz="1000" dirty="0">
                <a:solidFill>
                  <a:schemeClr val="bg1"/>
                </a:solidFill>
              </a:rPr>
              <a:t>    qu'une classe sera créée, utilisant cette métaclasse naturellement."""</a:t>
            </a:r>
          </a:p>
          <a:p>
            <a:r>
              <a:rPr lang="fr-FR" sz="1000" dirty="0">
                <a:solidFill>
                  <a:schemeClr val="bg1"/>
                </a:solidFill>
              </a:rPr>
              <a:t>    </a:t>
            </a:r>
          </a:p>
          <a:p>
            <a:r>
              <a:rPr lang="fr-FR" sz="1000" dirty="0">
                <a:solidFill>
                  <a:schemeClr val="bg1"/>
                </a:solidFill>
              </a:rPr>
              <a:t>    def __init__(cls, nom, bases, dict):</a:t>
            </a:r>
          </a:p>
          <a:p>
            <a:r>
              <a:rPr lang="fr-FR" sz="1000" dirty="0">
                <a:solidFill>
                  <a:schemeClr val="bg1"/>
                </a:solidFill>
              </a:rPr>
              <a:t>        """Constructeur de notre métaclasse, appelé quand on crée une classe."""</a:t>
            </a:r>
          </a:p>
          <a:p>
            <a:r>
              <a:rPr lang="fr-FR" sz="1000" dirty="0">
                <a:solidFill>
                  <a:schemeClr val="bg1"/>
                </a:solidFill>
              </a:rPr>
              <a:t>        type.__init__(cls, nom, bases, dict)</a:t>
            </a:r>
          </a:p>
          <a:p>
            <a:r>
              <a:rPr lang="fr-FR" sz="1000" dirty="0">
                <a:solidFill>
                  <a:schemeClr val="bg1"/>
                </a:solidFill>
              </a:rPr>
              <a:t>        trace_classes[nom] = cls</a:t>
            </a:r>
          </a:p>
        </p:txBody>
      </p:sp>
    </p:spTree>
    <p:extLst>
      <p:ext uri="{BB962C8B-B14F-4D97-AF65-F5344CB8AC3E}">
        <p14:creationId xmlns:p14="http://schemas.microsoft.com/office/powerpoint/2010/main" val="4183842128"/>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5FB43628-A677-4093-A49B-F46A13C4D1C1}"/>
              </a:ext>
            </a:extLst>
          </p:cNvPr>
          <p:cNvSpPr txBox="1"/>
          <p:nvPr/>
        </p:nvSpPr>
        <p:spPr>
          <a:xfrm>
            <a:off x="276229" y="1128385"/>
            <a:ext cx="9686923" cy="861774"/>
          </a:xfrm>
          <a:prstGeom prst="rect">
            <a:avLst/>
          </a:prstGeom>
          <a:solidFill>
            <a:schemeClr val="tx1"/>
          </a:solidFill>
        </p:spPr>
        <p:txBody>
          <a:bodyPr wrap="square" rtlCol="0">
            <a:spAutoFit/>
          </a:bodyPr>
          <a:lstStyle/>
          <a:p>
            <a:r>
              <a:rPr lang="fr-FR" sz="1000" dirty="0">
                <a:solidFill>
                  <a:schemeClr val="bg1"/>
                </a:solidFill>
              </a:rPr>
              <a:t>class Widget(metaclass=MetaWidget):</a:t>
            </a:r>
          </a:p>
          <a:p>
            <a:r>
              <a:rPr lang="fr-FR" sz="1000" dirty="0">
                <a:solidFill>
                  <a:schemeClr val="bg1"/>
                </a:solidFill>
              </a:rPr>
              <a:t>    </a:t>
            </a:r>
          </a:p>
          <a:p>
            <a:r>
              <a:rPr lang="fr-FR" sz="1000" dirty="0">
                <a:solidFill>
                  <a:schemeClr val="bg1"/>
                </a:solidFill>
              </a:rPr>
              <a:t>    """Classe mère de tous nos widgets."""</a:t>
            </a:r>
          </a:p>
          <a:p>
            <a:r>
              <a:rPr lang="fr-FR" sz="1000" dirty="0">
                <a:solidFill>
                  <a:schemeClr val="bg1"/>
                </a:solidFill>
              </a:rPr>
              <a:t>    </a:t>
            </a:r>
          </a:p>
          <a:p>
            <a:r>
              <a:rPr lang="fr-FR" sz="1000" dirty="0">
                <a:solidFill>
                  <a:schemeClr val="bg1"/>
                </a:solidFill>
              </a:rPr>
              <a:t>    pass</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866775"/>
            <a:ext cx="10534644" cy="261610"/>
          </a:xfrm>
          <a:prstGeom prst="rect">
            <a:avLst/>
          </a:prstGeom>
          <a:noFill/>
        </p:spPr>
        <p:txBody>
          <a:bodyPr wrap="square" rtlCol="0">
            <a:spAutoFit/>
          </a:bodyPr>
          <a:lstStyle/>
          <a:p>
            <a:r>
              <a:rPr lang="fr-FR" sz="1100" dirty="0"/>
              <a:t>Pas trop compliqué pour l'heure. Créons notre classe Widget:</a:t>
            </a:r>
          </a:p>
        </p:txBody>
      </p:sp>
      <p:sp>
        <p:nvSpPr>
          <p:cNvPr id="13" name="ZoneTexte 12">
            <a:extLst>
              <a:ext uri="{FF2B5EF4-FFF2-40B4-BE49-F238E27FC236}">
                <a16:creationId xmlns:a16="http://schemas.microsoft.com/office/drawing/2014/main" id="{785979CC-4E71-4C2C-90BE-4936EB300A87}"/>
              </a:ext>
            </a:extLst>
          </p:cNvPr>
          <p:cNvSpPr txBox="1"/>
          <p:nvPr/>
        </p:nvSpPr>
        <p:spPr>
          <a:xfrm>
            <a:off x="276229" y="2042502"/>
            <a:ext cx="10534644" cy="261610"/>
          </a:xfrm>
          <a:prstGeom prst="rect">
            <a:avLst/>
          </a:prstGeom>
          <a:noFill/>
        </p:spPr>
        <p:txBody>
          <a:bodyPr wrap="square" rtlCol="0">
            <a:spAutoFit/>
          </a:bodyPr>
          <a:lstStyle/>
          <a:p>
            <a:r>
              <a:rPr lang="fr-FR" sz="1100" dirty="0"/>
              <a:t>Après avoir exécuté ce code, vous pouvez voir que notre classe Widget a bien été ajoutée dans notre dictionnaire :</a:t>
            </a:r>
          </a:p>
        </p:txBody>
      </p:sp>
      <p:sp>
        <p:nvSpPr>
          <p:cNvPr id="14" name="ZoneTexte 13">
            <a:extLst>
              <a:ext uri="{FF2B5EF4-FFF2-40B4-BE49-F238E27FC236}">
                <a16:creationId xmlns:a16="http://schemas.microsoft.com/office/drawing/2014/main" id="{BA8A473D-ED69-443F-B86F-D23117F04E32}"/>
              </a:ext>
            </a:extLst>
          </p:cNvPr>
          <p:cNvSpPr txBox="1"/>
          <p:nvPr/>
        </p:nvSpPr>
        <p:spPr>
          <a:xfrm>
            <a:off x="276229" y="2365109"/>
            <a:ext cx="9686923" cy="400110"/>
          </a:xfrm>
          <a:prstGeom prst="rect">
            <a:avLst/>
          </a:prstGeom>
          <a:solidFill>
            <a:schemeClr val="tx1"/>
          </a:solidFill>
        </p:spPr>
        <p:txBody>
          <a:bodyPr wrap="square" rtlCol="0">
            <a:spAutoFit/>
          </a:bodyPr>
          <a:lstStyle/>
          <a:p>
            <a:r>
              <a:rPr lang="en-US" sz="1000" dirty="0">
                <a:solidFill>
                  <a:schemeClr val="bg1"/>
                </a:solidFill>
              </a:rPr>
              <a:t>&gt;&gt;&gt; </a:t>
            </a:r>
            <a:r>
              <a:rPr lang="en-US" sz="1000" dirty="0" err="1">
                <a:solidFill>
                  <a:schemeClr val="bg1"/>
                </a:solidFill>
              </a:rPr>
              <a:t>trace_classes</a:t>
            </a:r>
            <a:endParaRPr lang="en-US" sz="1000" dirty="0">
              <a:solidFill>
                <a:schemeClr val="bg1"/>
              </a:solidFill>
            </a:endParaRPr>
          </a:p>
          <a:p>
            <a:r>
              <a:rPr lang="en-US" sz="1000" dirty="0">
                <a:solidFill>
                  <a:schemeClr val="bg1"/>
                </a:solidFill>
              </a:rPr>
              <a:t>{'Widget': &lt;class '__</a:t>
            </a:r>
            <a:r>
              <a:rPr lang="en-US" sz="1000" dirty="0" err="1">
                <a:solidFill>
                  <a:schemeClr val="bg1"/>
                </a:solidFill>
              </a:rPr>
              <a:t>main__.Widget</a:t>
            </a:r>
            <a:r>
              <a:rPr lang="en-US" sz="1000" dirty="0">
                <a:solidFill>
                  <a:schemeClr val="bg1"/>
                </a:solidFill>
              </a:rPr>
              <a:t>'&gt;}</a:t>
            </a:r>
          </a:p>
        </p:txBody>
      </p:sp>
      <p:sp>
        <p:nvSpPr>
          <p:cNvPr id="11" name="ZoneTexte 10">
            <a:extLst>
              <a:ext uri="{FF2B5EF4-FFF2-40B4-BE49-F238E27FC236}">
                <a16:creationId xmlns:a16="http://schemas.microsoft.com/office/drawing/2014/main" id="{10D5931C-EC47-469E-BDF3-E94509F4C3D4}"/>
              </a:ext>
            </a:extLst>
          </p:cNvPr>
          <p:cNvSpPr txBox="1"/>
          <p:nvPr/>
        </p:nvSpPr>
        <p:spPr>
          <a:xfrm>
            <a:off x="276229" y="2855751"/>
            <a:ext cx="10534644" cy="261610"/>
          </a:xfrm>
          <a:prstGeom prst="rect">
            <a:avLst/>
          </a:prstGeom>
          <a:noFill/>
        </p:spPr>
        <p:txBody>
          <a:bodyPr wrap="square" rtlCol="0">
            <a:spAutoFit/>
          </a:bodyPr>
          <a:lstStyle/>
          <a:p>
            <a:r>
              <a:rPr lang="fr-FR" sz="1100" dirty="0"/>
              <a:t>Maintenant, construisons une nouvelle classe héritant de Widget.</a:t>
            </a:r>
          </a:p>
        </p:txBody>
      </p:sp>
      <p:sp>
        <p:nvSpPr>
          <p:cNvPr id="15" name="ZoneTexte 14">
            <a:extLst>
              <a:ext uri="{FF2B5EF4-FFF2-40B4-BE49-F238E27FC236}">
                <a16:creationId xmlns:a16="http://schemas.microsoft.com/office/drawing/2014/main" id="{54337061-0B38-4428-9FF5-AB9BF6182302}"/>
              </a:ext>
            </a:extLst>
          </p:cNvPr>
          <p:cNvSpPr txBox="1"/>
          <p:nvPr/>
        </p:nvSpPr>
        <p:spPr>
          <a:xfrm>
            <a:off x="276229" y="3126580"/>
            <a:ext cx="9686923" cy="861774"/>
          </a:xfrm>
          <a:prstGeom prst="rect">
            <a:avLst/>
          </a:prstGeom>
          <a:solidFill>
            <a:schemeClr val="tx1"/>
          </a:solidFill>
        </p:spPr>
        <p:txBody>
          <a:bodyPr wrap="square" rtlCol="0">
            <a:spAutoFit/>
          </a:bodyPr>
          <a:lstStyle/>
          <a:p>
            <a:r>
              <a:rPr lang="fr-FR" sz="1000" dirty="0">
                <a:solidFill>
                  <a:schemeClr val="bg1"/>
                </a:solidFill>
              </a:rPr>
              <a:t>class bouton(Widget):</a:t>
            </a:r>
          </a:p>
          <a:p>
            <a:r>
              <a:rPr lang="fr-FR" sz="1000" dirty="0">
                <a:solidFill>
                  <a:schemeClr val="bg1"/>
                </a:solidFill>
              </a:rPr>
              <a:t>    </a:t>
            </a:r>
          </a:p>
          <a:p>
            <a:r>
              <a:rPr lang="fr-FR" sz="1000" dirty="0">
                <a:solidFill>
                  <a:schemeClr val="bg1"/>
                </a:solidFill>
              </a:rPr>
              <a:t>    """Une classe définissant le widget bouton."""</a:t>
            </a:r>
          </a:p>
          <a:p>
            <a:r>
              <a:rPr lang="fr-FR" sz="1000" dirty="0">
                <a:solidFill>
                  <a:schemeClr val="bg1"/>
                </a:solidFill>
              </a:rPr>
              <a:t>    </a:t>
            </a:r>
          </a:p>
          <a:p>
            <a:r>
              <a:rPr lang="fr-FR" sz="1000" dirty="0">
                <a:solidFill>
                  <a:schemeClr val="bg1"/>
                </a:solidFill>
              </a:rPr>
              <a:t>    pass</a:t>
            </a:r>
          </a:p>
        </p:txBody>
      </p:sp>
      <p:sp>
        <p:nvSpPr>
          <p:cNvPr id="16" name="ZoneTexte 15">
            <a:extLst>
              <a:ext uri="{FF2B5EF4-FFF2-40B4-BE49-F238E27FC236}">
                <a16:creationId xmlns:a16="http://schemas.microsoft.com/office/drawing/2014/main" id="{0379D5B6-7D81-4F0F-960D-D76094166927}"/>
              </a:ext>
            </a:extLst>
          </p:cNvPr>
          <p:cNvSpPr txBox="1"/>
          <p:nvPr/>
        </p:nvSpPr>
        <p:spPr>
          <a:xfrm>
            <a:off x="209554" y="4105862"/>
            <a:ext cx="10534644" cy="1785104"/>
          </a:xfrm>
          <a:prstGeom prst="rect">
            <a:avLst/>
          </a:prstGeom>
          <a:noFill/>
        </p:spPr>
        <p:txBody>
          <a:bodyPr wrap="square" rtlCol="0">
            <a:spAutoFit/>
          </a:bodyPr>
          <a:lstStyle/>
          <a:p>
            <a:r>
              <a:rPr lang="fr-FR" sz="1100" dirty="0"/>
              <a:t>Si vous affichez de nouveau le contenu du dictionnaire, vous vous rendrez compte que la classe Bouton a bien été ajoutée. Héritant de Widget, elle reprend la même métaclasse (sauf mention contraire explicite) et elle est donc ajoutée au dictionnaire.</a:t>
            </a:r>
          </a:p>
          <a:p>
            <a:endParaRPr lang="fr-FR" sz="1100" dirty="0"/>
          </a:p>
          <a:p>
            <a:r>
              <a:rPr lang="fr-FR" sz="1100" dirty="0"/>
              <a:t>Vous pouvez étoffer cet exemple, faire en sorte que l'aide de la classe soit également conservée, ou qu'une exception soit levée si une classe du même nom existe déjà dans le dictionnaire.</a:t>
            </a:r>
          </a:p>
          <a:p>
            <a:endParaRPr lang="fr-FR" sz="1100" dirty="0"/>
          </a:p>
          <a:p>
            <a:r>
              <a:rPr lang="fr-FR" sz="1100" b="1" dirty="0"/>
              <a:t>Pour conclure</a:t>
            </a:r>
          </a:p>
          <a:p>
            <a:endParaRPr lang="fr-FR" sz="1100" dirty="0"/>
          </a:p>
          <a:p>
            <a:r>
              <a:rPr lang="fr-FR" sz="1100" dirty="0"/>
              <a:t>Les métaclasses sont un concept de programmation assez avancé, puissant mais délicat à comprendre de prime abord. Je vous invite, en cas de doute, à tester par vous-mêmes ou à rechercher d'autres exemples, ils sont nombreux.</a:t>
            </a:r>
          </a:p>
        </p:txBody>
      </p:sp>
    </p:spTree>
    <p:extLst>
      <p:ext uri="{BB962C8B-B14F-4D97-AF65-F5344CB8AC3E}">
        <p14:creationId xmlns:p14="http://schemas.microsoft.com/office/powerpoint/2010/main" val="3913413370"/>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866775"/>
            <a:ext cx="10534644" cy="2970044"/>
          </a:xfrm>
          <a:prstGeom prst="rect">
            <a:avLst/>
          </a:prstGeom>
          <a:noFill/>
        </p:spPr>
        <p:txBody>
          <a:bodyPr wrap="square" rtlCol="0">
            <a:spAutoFit/>
          </a:bodyPr>
          <a:lstStyle/>
          <a:p>
            <a:r>
              <a:rPr lang="fr-FR" sz="1100" b="1" dirty="0"/>
              <a:t>En résumé</a:t>
            </a:r>
          </a:p>
          <a:p>
            <a:endParaRPr lang="fr-FR" sz="1100" dirty="0"/>
          </a:p>
          <a:p>
            <a:r>
              <a:rPr lang="fr-FR" sz="1100" dirty="0"/>
              <a:t>    Le processus d'instanciation d'un objet est assuré par deux méthodes, </a:t>
            </a:r>
            <a:r>
              <a:rPr lang="fr-FR" sz="1100" i="1" dirty="0"/>
              <a:t>__new__ </a:t>
            </a:r>
            <a:r>
              <a:rPr lang="fr-FR" sz="1100" dirty="0"/>
              <a:t>et </a:t>
            </a:r>
            <a:r>
              <a:rPr lang="fr-FR" sz="1100" i="1" dirty="0"/>
              <a:t>__init__</a:t>
            </a:r>
            <a:r>
              <a:rPr lang="fr-FR" sz="1100" dirty="0"/>
              <a:t>.</a:t>
            </a:r>
          </a:p>
          <a:p>
            <a:endParaRPr lang="fr-FR" sz="1100" dirty="0"/>
          </a:p>
          <a:p>
            <a:r>
              <a:rPr lang="fr-FR" sz="1100" dirty="0"/>
              <a:t>    __new__ est chargée de la création de l'objet et prend en premier paramètre sa classe.</a:t>
            </a:r>
          </a:p>
          <a:p>
            <a:endParaRPr lang="fr-FR" sz="1100" dirty="0"/>
          </a:p>
          <a:p>
            <a:r>
              <a:rPr lang="fr-FR" sz="1100" dirty="0"/>
              <a:t>    </a:t>
            </a:r>
            <a:r>
              <a:rPr lang="fr-FR" sz="1100" i="1" dirty="0"/>
              <a:t>__init__ </a:t>
            </a:r>
            <a:r>
              <a:rPr lang="fr-FR" sz="1100" dirty="0"/>
              <a:t>est chargée de l'initialisation des attributs de l'objet et prend en premier paramètre l'objet précédemment créé par </a:t>
            </a:r>
            <a:r>
              <a:rPr lang="fr-FR" sz="1100" i="1" dirty="0"/>
              <a:t>__new__</a:t>
            </a:r>
            <a:r>
              <a:rPr lang="fr-FR" sz="1100" dirty="0"/>
              <a:t>.</a:t>
            </a:r>
          </a:p>
          <a:p>
            <a:endParaRPr lang="fr-FR" sz="1100" dirty="0"/>
          </a:p>
          <a:p>
            <a:r>
              <a:rPr lang="fr-FR" sz="1100" dirty="0"/>
              <a:t>    Les classes étant des objets, elles sont toutes modelées sur une classe appelée </a:t>
            </a:r>
            <a:r>
              <a:rPr lang="fr-FR" sz="1100" b="1" dirty="0"/>
              <a:t>métaclasse</a:t>
            </a:r>
            <a:r>
              <a:rPr lang="fr-FR" sz="1100" dirty="0"/>
              <a:t>.</a:t>
            </a:r>
          </a:p>
          <a:p>
            <a:endParaRPr lang="fr-FR" sz="1100" dirty="0"/>
          </a:p>
          <a:p>
            <a:r>
              <a:rPr lang="fr-FR" sz="1100" dirty="0"/>
              <a:t>    À moins d'être explicitement modifiée, la métaclasse de toutes les classes est </a:t>
            </a:r>
            <a:r>
              <a:rPr lang="fr-FR" sz="1100" i="1" dirty="0"/>
              <a:t>type</a:t>
            </a:r>
            <a:r>
              <a:rPr lang="fr-FR" sz="1100" dirty="0"/>
              <a:t>.</a:t>
            </a:r>
          </a:p>
          <a:p>
            <a:endParaRPr lang="fr-FR" sz="1100" dirty="0"/>
          </a:p>
          <a:p>
            <a:r>
              <a:rPr lang="fr-FR" sz="1100" dirty="0"/>
              <a:t>    On peut utiliser </a:t>
            </a:r>
            <a:r>
              <a:rPr lang="fr-FR" sz="1100" i="1" dirty="0"/>
              <a:t>type</a:t>
            </a:r>
            <a:r>
              <a:rPr lang="fr-FR" sz="1100" dirty="0"/>
              <a:t> pour créer des classes dynamiquement.</a:t>
            </a:r>
          </a:p>
          <a:p>
            <a:endParaRPr lang="fr-FR" sz="1100" dirty="0"/>
          </a:p>
          <a:p>
            <a:r>
              <a:rPr lang="fr-FR" sz="1100" dirty="0"/>
              <a:t>    On peut faire hériter une classe de </a:t>
            </a:r>
            <a:r>
              <a:rPr lang="fr-FR" sz="1100" i="1" dirty="0"/>
              <a:t>type</a:t>
            </a:r>
            <a:r>
              <a:rPr lang="fr-FR" sz="1100" dirty="0"/>
              <a:t> pour créer une nouvelle métaclasse.</a:t>
            </a:r>
          </a:p>
          <a:p>
            <a:endParaRPr lang="fr-FR" sz="1100" dirty="0"/>
          </a:p>
          <a:p>
            <a:r>
              <a:rPr lang="fr-FR" sz="1100" dirty="0"/>
              <a:t>    Dans le corps d'une classe, pour spécifier sa métaclasse, on exploite la syntaxe suivante :class MaClasse(</a:t>
            </a:r>
            <a:r>
              <a:rPr lang="fr-FR" sz="1100" i="1" dirty="0"/>
              <a:t>metaclass=NomDeLaMetaClasse</a:t>
            </a:r>
            <a:r>
              <a:rPr lang="fr-FR" sz="1100" dirty="0"/>
              <a:t>):.</a:t>
            </a:r>
          </a:p>
        </p:txBody>
      </p:sp>
    </p:spTree>
    <p:extLst>
      <p:ext uri="{BB962C8B-B14F-4D97-AF65-F5344CB8AC3E}">
        <p14:creationId xmlns:p14="http://schemas.microsoft.com/office/powerpoint/2010/main" val="281066886"/>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38116" y="2133660"/>
            <a:ext cx="12192000" cy="971550"/>
          </a:xfrm>
        </p:spPr>
        <p:txBody>
          <a:bodyPr>
            <a:noAutofit/>
          </a:bodyPr>
          <a:lstStyle/>
          <a:p>
            <a:pPr lvl="0" algn="ctr" fontAlgn="base">
              <a:spcAft>
                <a:spcPct val="0"/>
              </a:spcAft>
            </a:pPr>
            <a:r>
              <a:rPr lang="fr-FR" altLang="fr-FR" sz="9600" b="1" dirty="0">
                <a:solidFill>
                  <a:schemeClr val="accent5">
                    <a:lumMod val="75000"/>
                  </a:schemeClr>
                </a:solidFill>
              </a:rPr>
              <a:t>Manipulez les expressions régulières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Tree>
    <p:extLst>
      <p:ext uri="{BB962C8B-B14F-4D97-AF65-F5344CB8AC3E}">
        <p14:creationId xmlns:p14="http://schemas.microsoft.com/office/powerpoint/2010/main" val="339652607"/>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Que sont les expressions régulières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809625"/>
            <a:ext cx="10534644" cy="5016758"/>
          </a:xfrm>
          <a:prstGeom prst="rect">
            <a:avLst/>
          </a:prstGeom>
          <a:noFill/>
        </p:spPr>
        <p:txBody>
          <a:bodyPr wrap="square" rtlCol="0">
            <a:spAutoFit/>
          </a:bodyPr>
          <a:lstStyle/>
          <a:p>
            <a:r>
              <a:rPr lang="fr-FR" sz="1000" dirty="0"/>
              <a:t>Dans ce chapitre, je vais m'attarder sur les expressions régulières et sur le module </a:t>
            </a:r>
            <a:r>
              <a:rPr lang="fr-FR" sz="1000" i="1" dirty="0"/>
              <a:t>re</a:t>
            </a:r>
            <a:r>
              <a:rPr lang="fr-FR" sz="1000" dirty="0"/>
              <a:t> qui permet de les manipuler. En quelques mots, sachez que les expressions régulières permettent de réaliser très rapidement et facilement des recherches sur des chaînes de caractères.</a:t>
            </a:r>
          </a:p>
          <a:p>
            <a:endParaRPr lang="fr-FR" sz="1000" dirty="0"/>
          </a:p>
          <a:p>
            <a:r>
              <a:rPr lang="fr-FR" sz="1000" dirty="0"/>
              <a:t>Il existe, naturellement, bien d'autres modules permettant de manipuler du texte. C'est toutefois sur celui-ci que je vais m'attarder aujourd'hui, tout en vous donnant les moyens d'aller plus loin si vous le désirez.</a:t>
            </a:r>
          </a:p>
          <a:p>
            <a:endParaRPr lang="fr-FR" sz="1000" dirty="0"/>
          </a:p>
          <a:p>
            <a:r>
              <a:rPr lang="fr-FR" sz="1000" b="1" dirty="0"/>
              <a:t>Que sont les expressions régulières ?</a:t>
            </a:r>
          </a:p>
          <a:p>
            <a:endParaRPr lang="fr-FR" sz="1000" dirty="0"/>
          </a:p>
          <a:p>
            <a:r>
              <a:rPr lang="fr-FR" sz="1000" dirty="0"/>
              <a:t>Les </a:t>
            </a:r>
            <a:r>
              <a:rPr lang="fr-FR" sz="1000" b="1" dirty="0"/>
              <a:t>expressions régulières </a:t>
            </a:r>
            <a:r>
              <a:rPr lang="fr-FR" sz="1000" dirty="0"/>
              <a:t>sont un puissant moyen de rechercher et d'isoler des expressions d'une chaîne de caractères.</a:t>
            </a:r>
          </a:p>
          <a:p>
            <a:endParaRPr lang="fr-FR" sz="1000" dirty="0"/>
          </a:p>
          <a:p>
            <a:r>
              <a:rPr lang="fr-FR" sz="1000" dirty="0"/>
              <a:t>Pour simplifier, imaginez que vous faites un programme qui demande un certain nombre d'informations à l'utilisateur afin de les stocker dans un fichier. Lui demander son nom, son prénom et quelques autres informations, ce n'est pas bien difficile : on va utiliser la fonction input et récupérer le résultat. Jusqu'ici, rien de nouveau.</a:t>
            </a:r>
          </a:p>
          <a:p>
            <a:endParaRPr lang="fr-FR" sz="1000" dirty="0"/>
          </a:p>
          <a:p>
            <a:r>
              <a:rPr lang="fr-FR" sz="1000" dirty="0"/>
              <a:t>Mais si on demande à l'utilisateur de fournir un numéro de téléphone ? Qu'est-ce qui l'empêche de taper n'importe quoi ? Si on lui demande de fournir une adresse e-mail et qu'il tape quelque chose d'invalide, par exemple « je_te_donnerai_pas_mon_email », que va-t-il se passer si l'on souhaite envoyer automatiquement un email à cette personne ?</a:t>
            </a:r>
          </a:p>
          <a:p>
            <a:endParaRPr lang="fr-FR" sz="1000" dirty="0"/>
          </a:p>
          <a:p>
            <a:r>
              <a:rPr lang="fr-FR" sz="1000" dirty="0"/>
              <a:t>Si ce cas n'est pas géré, vous risquez d'avoir un problème. Les expressions régulières sont un moyen de rechercher, d'isoler ou de remplacer des expressions dans une chaîne. Ici, elles nous permettraient de vérifier que le numéro de téléphone saisi compte bien dix chiffres, qu'il commence par un 0 et qu'il compte éventuellement des séparateurs tous les deux chiffres. Si ce n'est pas le cas, on demande à l'utilisateur de le saisir à nouveau.</a:t>
            </a:r>
          </a:p>
          <a:p>
            <a:endParaRPr lang="fr-FR" sz="1000" b="1" dirty="0"/>
          </a:p>
          <a:p>
            <a:r>
              <a:rPr lang="fr-FR" sz="1000" b="1" dirty="0"/>
              <a:t>Quelques éléments de syntaxe pour les expressions régulières</a:t>
            </a:r>
          </a:p>
          <a:p>
            <a:endParaRPr lang="fr-FR" sz="1000" dirty="0"/>
          </a:p>
          <a:p>
            <a:r>
              <a:rPr lang="fr-FR" sz="1000" dirty="0"/>
              <a:t>Si vous connaissez déjà les expressions régulières et leur syntaxe, vous pouvez passer directement à la section consacrée au module </a:t>
            </a:r>
            <a:r>
              <a:rPr lang="fr-FR" sz="1000" i="1" dirty="0"/>
              <a:t>re</a:t>
            </a:r>
            <a:r>
              <a:rPr lang="fr-FR" sz="1000" dirty="0"/>
              <a:t>. Sinon, sachez que je ne pourrai vous présenter que brièvement les expressions régulières. C'est un sujet très vaste, qui mérite un livre à lui tout seul. Ne paniquez pas, toutefois, je vais vous donner quelques exemples concrets et vous pourrez toujours trouvez des explications plus approfondies de par le Web.</a:t>
            </a:r>
          </a:p>
          <a:p>
            <a:endParaRPr lang="fr-FR" sz="1000" b="1" dirty="0"/>
          </a:p>
          <a:p>
            <a:r>
              <a:rPr lang="fr-FR" sz="1000" b="1" dirty="0"/>
              <a:t>Concrètement, comment cela se présente-t-il ?</a:t>
            </a:r>
          </a:p>
          <a:p>
            <a:endParaRPr lang="fr-FR" sz="1000" dirty="0"/>
          </a:p>
          <a:p>
            <a:r>
              <a:rPr lang="fr-FR" sz="1000" dirty="0"/>
              <a:t>Le module </a:t>
            </a:r>
            <a:r>
              <a:rPr lang="fr-FR" sz="1000" i="1" dirty="0"/>
              <a:t>re</a:t>
            </a:r>
            <a:r>
              <a:rPr lang="fr-FR" sz="1000" dirty="0"/>
              <a:t>, que nous allons découvrir un peu plus loin, nous permet de faire des recherches très précises dans des chaînes de caractères et de remplacer des éléments de nos chaînes, le tout en fonction de critères particuliers. Ces critères, ce sont nos expressions régulières. Pour nous, elles se présentent sous la forme de chaînes de caractères. Les expressions régulières deviennent assez rapidement difficiles à lire mais ne vous en faites pas : nous allons y aller petit à petit.</a:t>
            </a:r>
          </a:p>
          <a:p>
            <a:endParaRPr lang="fr-FR" sz="1000" b="1" dirty="0"/>
          </a:p>
        </p:txBody>
      </p:sp>
    </p:spTree>
    <p:extLst>
      <p:ext uri="{BB962C8B-B14F-4D97-AF65-F5344CB8AC3E}">
        <p14:creationId xmlns:p14="http://schemas.microsoft.com/office/powerpoint/2010/main" val="2445576597"/>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Que sont les expressions régulières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1200150"/>
            <a:ext cx="10534644" cy="2708434"/>
          </a:xfrm>
          <a:prstGeom prst="rect">
            <a:avLst/>
          </a:prstGeom>
          <a:noFill/>
        </p:spPr>
        <p:txBody>
          <a:bodyPr wrap="square" rtlCol="0">
            <a:spAutoFit/>
          </a:bodyPr>
          <a:lstStyle/>
          <a:p>
            <a:r>
              <a:rPr lang="fr-FR" sz="1000" b="1" dirty="0"/>
              <a:t>Des caractères ordinaires</a:t>
            </a:r>
          </a:p>
          <a:p>
            <a:endParaRPr lang="fr-FR" sz="1000" dirty="0"/>
          </a:p>
          <a:p>
            <a:r>
              <a:rPr lang="fr-FR" sz="1000" dirty="0"/>
              <a:t>Quand on forme une expression régulière, on peut utiliser des caractères spéciaux et d'autres qui ne le sont pas. Par exemple, si nous recherchons le mot chat dans notre chaîne, nous pouvons écrire comme expression régulière la chaîne« chat ». Jusque là, rien de très compliqué.</a:t>
            </a:r>
          </a:p>
          <a:p>
            <a:endParaRPr lang="fr-FR" sz="1000" dirty="0"/>
          </a:p>
          <a:p>
            <a:r>
              <a:rPr lang="fr-FR" sz="1000" dirty="0"/>
              <a:t>Mais vous vous doutez bien que les expressions régulières ne se limitent pas à ce type de recherche extrêmement simple, sans quoi les méthodes find et replace de la classe </a:t>
            </a:r>
            <a:r>
              <a:rPr lang="fr-FR" sz="1000" dirty="0" err="1"/>
              <a:t>str</a:t>
            </a:r>
            <a:r>
              <a:rPr lang="fr-FR" sz="1000" dirty="0"/>
              <a:t> auraient suffi.</a:t>
            </a:r>
          </a:p>
          <a:p>
            <a:endParaRPr lang="fr-FR" sz="1000" dirty="0"/>
          </a:p>
          <a:p>
            <a:r>
              <a:rPr lang="fr-FR" sz="1000" b="1" dirty="0"/>
              <a:t>Rechercher au début ou à la fin de la chaîne</a:t>
            </a:r>
          </a:p>
          <a:p>
            <a:endParaRPr lang="fr-FR" sz="1000" dirty="0"/>
          </a:p>
          <a:p>
            <a:r>
              <a:rPr lang="fr-FR" sz="1000" dirty="0"/>
              <a:t>Vous pouvez rechercher au début de la chaîne en plaçant en tête de votre regex (abréviation de Regular Expression) le signe d'accent circonflexe ^. Si, par exemple, vous voulez rechercher la syllabe cha en début de votre chaîne, vous écrirez donc l'expression ^cha. Cette expression sera trouvée dans la chaîne 'chaton’ mais pas dans la chaîne 'achat’.</a:t>
            </a:r>
          </a:p>
          <a:p>
            <a:r>
              <a:rPr lang="fr-FR" sz="1000" dirty="0"/>
              <a:t>Pour matérialiser la fin de la chaîne, vous utiliserez le signe$. Ainsi, l'</a:t>
            </a:r>
            <a:r>
              <a:rPr lang="fr-FR" sz="1000" dirty="0" err="1"/>
              <a:t>expressionq$sera</a:t>
            </a:r>
            <a:r>
              <a:rPr lang="fr-FR" sz="1000" dirty="0"/>
              <a:t> trouvée uniquement si votre chaîne se termine par la lettre q minuscule.</a:t>
            </a:r>
          </a:p>
          <a:p>
            <a:endParaRPr lang="fr-FR" sz="1000" b="1" dirty="0"/>
          </a:p>
          <a:p>
            <a:r>
              <a:rPr lang="fr-FR" sz="1000" b="1" dirty="0"/>
              <a:t>Contrôler le nombre d'occurrences</a:t>
            </a:r>
          </a:p>
          <a:p>
            <a:endParaRPr lang="fr-FR" sz="1000" dirty="0"/>
          </a:p>
          <a:p>
            <a:r>
              <a:rPr lang="fr-FR" sz="1000" dirty="0"/>
              <a:t>Les caractères spéciaux que nous allons découvrir permettent de contrôler le nombre de fois où notre expression apparaît dans notre chaîne.</a:t>
            </a:r>
          </a:p>
          <a:p>
            <a:r>
              <a:rPr lang="fr-FR" sz="1000" dirty="0"/>
              <a:t>Regardez l'exemple ci-dessous :</a:t>
            </a:r>
          </a:p>
        </p:txBody>
      </p:sp>
      <p:sp>
        <p:nvSpPr>
          <p:cNvPr id="6" name="ZoneTexte 5">
            <a:extLst>
              <a:ext uri="{FF2B5EF4-FFF2-40B4-BE49-F238E27FC236}">
                <a16:creationId xmlns:a16="http://schemas.microsoft.com/office/drawing/2014/main" id="{D6446B1E-233F-482C-A223-3AEF89FA2501}"/>
              </a:ext>
            </a:extLst>
          </p:cNvPr>
          <p:cNvSpPr txBox="1"/>
          <p:nvPr/>
        </p:nvSpPr>
        <p:spPr>
          <a:xfrm>
            <a:off x="361950" y="3865565"/>
            <a:ext cx="914400" cy="246221"/>
          </a:xfrm>
          <a:prstGeom prst="rect">
            <a:avLst/>
          </a:prstGeom>
          <a:solidFill>
            <a:schemeClr val="tx1"/>
          </a:solidFill>
        </p:spPr>
        <p:txBody>
          <a:bodyPr wrap="square" rtlCol="0">
            <a:spAutoFit/>
          </a:bodyPr>
          <a:lstStyle/>
          <a:p>
            <a:r>
              <a:rPr lang="fr-FR" sz="1000" dirty="0">
                <a:solidFill>
                  <a:schemeClr val="bg1"/>
                </a:solidFill>
              </a:rPr>
              <a:t>chat*</a:t>
            </a:r>
          </a:p>
        </p:txBody>
      </p:sp>
      <p:sp>
        <p:nvSpPr>
          <p:cNvPr id="8" name="ZoneTexte 7">
            <a:extLst>
              <a:ext uri="{FF2B5EF4-FFF2-40B4-BE49-F238E27FC236}">
                <a16:creationId xmlns:a16="http://schemas.microsoft.com/office/drawing/2014/main" id="{E4AF010F-F286-4442-8786-5C3C117B611A}"/>
              </a:ext>
            </a:extLst>
          </p:cNvPr>
          <p:cNvSpPr txBox="1"/>
          <p:nvPr/>
        </p:nvSpPr>
        <p:spPr>
          <a:xfrm>
            <a:off x="276229" y="4111786"/>
            <a:ext cx="10534644" cy="1323439"/>
          </a:xfrm>
          <a:prstGeom prst="rect">
            <a:avLst/>
          </a:prstGeom>
          <a:noFill/>
        </p:spPr>
        <p:txBody>
          <a:bodyPr wrap="square" rtlCol="0">
            <a:spAutoFit/>
          </a:bodyPr>
          <a:lstStyle/>
          <a:p>
            <a:r>
              <a:rPr lang="fr-FR" sz="1000" dirty="0"/>
              <a:t>Nous avons rajouté un astérisque (*) après le </a:t>
            </a:r>
            <a:r>
              <a:rPr lang="fr-FR" sz="1000" dirty="0" err="1"/>
              <a:t>caractèretdechat</a:t>
            </a:r>
            <a:r>
              <a:rPr lang="fr-FR" sz="1000" dirty="0"/>
              <a:t>. Cela signifie que notre </a:t>
            </a:r>
            <a:r>
              <a:rPr lang="fr-FR" sz="1000" dirty="0" err="1"/>
              <a:t>lettretpourra</a:t>
            </a:r>
            <a:r>
              <a:rPr lang="fr-FR" sz="1000" dirty="0"/>
              <a:t> se retrouver 0, 1, 2, … fois dans notre chaîne. Autrement dit, notre </a:t>
            </a:r>
            <a:r>
              <a:rPr lang="fr-FR" sz="1000" dirty="0" err="1"/>
              <a:t>expressionchat</a:t>
            </a:r>
            <a:r>
              <a:rPr lang="fr-FR" sz="1000" dirty="0"/>
              <a:t>*sera trouvée dans les chaînes suivantes :'chat','chaton','</a:t>
            </a:r>
            <a:r>
              <a:rPr lang="fr-FR" sz="1000" dirty="0" err="1"/>
              <a:t>chateau</a:t>
            </a:r>
            <a:r>
              <a:rPr lang="fr-FR" sz="1000" dirty="0"/>
              <a:t>','herbe à chat','chapeau','chatterton','</a:t>
            </a:r>
            <a:r>
              <a:rPr lang="fr-FR" sz="1000" dirty="0" err="1"/>
              <a:t>chattttttttt</a:t>
            </a:r>
            <a:r>
              <a:rPr lang="fr-FR" sz="1000" dirty="0"/>
              <a:t>'…</a:t>
            </a:r>
          </a:p>
          <a:p>
            <a:endParaRPr lang="fr-FR" sz="1000" dirty="0"/>
          </a:p>
          <a:p>
            <a:r>
              <a:rPr lang="fr-FR" sz="1000" dirty="0"/>
              <a:t>Regardez un à un les exemples ci-dessus pour vérifier que vous les comprenez bien. On trouvera dans chacune de ces chaînes l'expression </a:t>
            </a:r>
            <a:r>
              <a:rPr lang="fr-FR" sz="1000" dirty="0" err="1"/>
              <a:t>régulièrechat</a:t>
            </a:r>
            <a:r>
              <a:rPr lang="fr-FR" sz="1000" dirty="0"/>
              <a:t>*. Traduite en français, cette expression signifie : « on recherche une </a:t>
            </a:r>
            <a:r>
              <a:rPr lang="fr-FR" sz="1000" dirty="0" err="1"/>
              <a:t>lettrecsuivie</a:t>
            </a:r>
            <a:r>
              <a:rPr lang="fr-FR" sz="1000" dirty="0"/>
              <a:t> d'une </a:t>
            </a:r>
            <a:r>
              <a:rPr lang="fr-FR" sz="1000" dirty="0" err="1"/>
              <a:t>lettrehsuivie</a:t>
            </a:r>
            <a:r>
              <a:rPr lang="fr-FR" sz="1000" dirty="0"/>
              <a:t> d'une </a:t>
            </a:r>
            <a:r>
              <a:rPr lang="fr-FR" sz="1000" dirty="0" err="1"/>
              <a:t>lettreasuivie</a:t>
            </a:r>
            <a:r>
              <a:rPr lang="fr-FR" sz="1000" dirty="0"/>
              <a:t>, éventuellement, d'une </a:t>
            </a:r>
            <a:r>
              <a:rPr lang="fr-FR" sz="1000" dirty="0" err="1"/>
              <a:t>lettretqu'on</a:t>
            </a:r>
            <a:r>
              <a:rPr lang="fr-FR" sz="1000" dirty="0"/>
              <a:t> peut trouver zéro, une ou plusieurs fois ». Peu importe que ces lettres soient trouvées au début, à la fin ou au milieu de la chaîne.</a:t>
            </a:r>
          </a:p>
          <a:p>
            <a:endParaRPr lang="fr-FR" sz="1000" dirty="0"/>
          </a:p>
          <a:p>
            <a:r>
              <a:rPr lang="fr-FR" sz="1000" dirty="0"/>
              <a:t>Un autre exemple ? Considérez l'expression régulière ci-dessous et essayez de la comprendre :</a:t>
            </a:r>
          </a:p>
        </p:txBody>
      </p:sp>
      <p:sp>
        <p:nvSpPr>
          <p:cNvPr id="9" name="ZoneTexte 8">
            <a:extLst>
              <a:ext uri="{FF2B5EF4-FFF2-40B4-BE49-F238E27FC236}">
                <a16:creationId xmlns:a16="http://schemas.microsoft.com/office/drawing/2014/main" id="{CBD91222-9FEC-4DB6-B725-C1B699D27C22}"/>
              </a:ext>
            </a:extLst>
          </p:cNvPr>
          <p:cNvSpPr txBox="1"/>
          <p:nvPr/>
        </p:nvSpPr>
        <p:spPr>
          <a:xfrm>
            <a:off x="361950" y="5417923"/>
            <a:ext cx="914400" cy="246221"/>
          </a:xfrm>
          <a:prstGeom prst="rect">
            <a:avLst/>
          </a:prstGeom>
          <a:solidFill>
            <a:schemeClr val="tx1"/>
          </a:solidFill>
        </p:spPr>
        <p:txBody>
          <a:bodyPr wrap="square" rtlCol="0">
            <a:spAutoFit/>
          </a:bodyPr>
          <a:lstStyle/>
          <a:p>
            <a:r>
              <a:rPr lang="fr-FR" sz="1000" dirty="0">
                <a:solidFill>
                  <a:schemeClr val="bg1"/>
                </a:solidFill>
              </a:rPr>
              <a:t>bat*e</a:t>
            </a:r>
          </a:p>
        </p:txBody>
      </p:sp>
    </p:spTree>
    <p:extLst>
      <p:ext uri="{BB962C8B-B14F-4D97-AF65-F5344CB8AC3E}">
        <p14:creationId xmlns:p14="http://schemas.microsoft.com/office/powerpoint/2010/main" val="983106250"/>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Que sont les expressions régulières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grpSp>
        <p:nvGrpSpPr>
          <p:cNvPr id="10" name="Groupe 9">
            <a:extLst>
              <a:ext uri="{FF2B5EF4-FFF2-40B4-BE49-F238E27FC236}">
                <a16:creationId xmlns:a16="http://schemas.microsoft.com/office/drawing/2014/main" id="{7BBCC427-8FA6-4337-8F42-5B5E423303E7}"/>
              </a:ext>
            </a:extLst>
          </p:cNvPr>
          <p:cNvGrpSpPr/>
          <p:nvPr/>
        </p:nvGrpSpPr>
        <p:grpSpPr>
          <a:xfrm>
            <a:off x="276230" y="1125855"/>
            <a:ext cx="10534644" cy="5632311"/>
            <a:chOff x="276230" y="1125855"/>
            <a:chExt cx="10534644" cy="5632311"/>
          </a:xfrm>
        </p:grpSpPr>
        <p:sp>
          <p:nvSpPr>
            <p:cNvPr id="12" name="ZoneTexte 11">
              <a:extLst>
                <a:ext uri="{FF2B5EF4-FFF2-40B4-BE49-F238E27FC236}">
                  <a16:creationId xmlns:a16="http://schemas.microsoft.com/office/drawing/2014/main" id="{E51FCC53-504D-49AB-8484-33A8C28FA8CB}"/>
                </a:ext>
              </a:extLst>
            </p:cNvPr>
            <p:cNvSpPr txBox="1"/>
            <p:nvPr/>
          </p:nvSpPr>
          <p:spPr>
            <a:xfrm>
              <a:off x="276230" y="1125855"/>
              <a:ext cx="10534644" cy="5632311"/>
            </a:xfrm>
            <a:prstGeom prst="rect">
              <a:avLst/>
            </a:prstGeom>
            <a:noFill/>
          </p:spPr>
          <p:txBody>
            <a:bodyPr wrap="square" rtlCol="0">
              <a:spAutoFit/>
            </a:bodyPr>
            <a:lstStyle/>
            <a:p>
              <a:r>
                <a:rPr lang="fr-FR" sz="1000" dirty="0"/>
                <a:t>Cette expression est trouvée dans les chaînes suivantes :'bateau’, 'batteur’ et '</a:t>
              </a:r>
              <a:r>
                <a:rPr lang="fr-FR" sz="1000" dirty="0" err="1"/>
                <a:t>joan</a:t>
              </a:r>
              <a:r>
                <a:rPr lang="fr-FR" sz="1000" dirty="0"/>
                <a:t> </a:t>
              </a:r>
              <a:r>
                <a:rPr lang="fr-FR" sz="1000" dirty="0" err="1"/>
                <a:t>baez</a:t>
              </a:r>
              <a:r>
                <a:rPr lang="fr-FR" sz="1000" dirty="0"/>
                <a:t>'.</a:t>
              </a:r>
            </a:p>
            <a:p>
              <a:r>
                <a:rPr lang="fr-FR" sz="1000" dirty="0"/>
                <a:t>Dans nos exemples, le signe*n'agit que sur la lettre qui le précède directement, pas sur les autres lettres qui figurent avant ou après.</a:t>
              </a:r>
            </a:p>
            <a:p>
              <a:r>
                <a:rPr lang="fr-FR" sz="1000" dirty="0"/>
                <a:t>Il existe d'autres signes permettant de contrôler le nombre d'occurrences d'une lettre. Je vous ai fait un petit récapitulatif dans le tableau suivant, en prenant des exemples d'expressions avec les lettres a, b et c:</a:t>
              </a:r>
            </a:p>
            <a:p>
              <a:endParaRPr lang="fr-FR" sz="1000" dirty="0"/>
            </a:p>
            <a:p>
              <a:endParaRPr lang="fr-FR" sz="1000" dirty="0"/>
            </a:p>
            <a:p>
              <a:endParaRPr lang="fr-FR" sz="1000" dirty="0"/>
            </a:p>
            <a:p>
              <a:endParaRPr lang="fr-FR" sz="1000" dirty="0"/>
            </a:p>
            <a:p>
              <a:endParaRPr lang="fr-FR" sz="1000" dirty="0"/>
            </a:p>
            <a:p>
              <a:endParaRPr lang="fr-FR" sz="1000" dirty="0"/>
            </a:p>
            <a:p>
              <a:endParaRPr lang="fr-FR" sz="1000" dirty="0"/>
            </a:p>
            <a:p>
              <a:endParaRPr lang="fr-FR" sz="1000" dirty="0"/>
            </a:p>
            <a:p>
              <a:endParaRPr lang="fr-FR" sz="1000" dirty="0"/>
            </a:p>
            <a:p>
              <a:endParaRPr lang="fr-FR" sz="1000" dirty="0"/>
            </a:p>
            <a:p>
              <a:endParaRPr lang="fr-FR" sz="1000" dirty="0"/>
            </a:p>
            <a:p>
              <a:endParaRPr lang="fr-FR" sz="1000" dirty="0"/>
            </a:p>
            <a:p>
              <a:endParaRPr lang="fr-FR" sz="1000" dirty="0"/>
            </a:p>
            <a:p>
              <a:r>
                <a:rPr lang="fr-FR" sz="1000" dirty="0"/>
                <a:t>Vous pouvez également contrôler précisément le nombre d'occurrences grâce aux accolades :</a:t>
              </a:r>
            </a:p>
            <a:p>
              <a:endParaRPr lang="fr-FR" sz="1000" dirty="0"/>
            </a:p>
            <a:p>
              <a:r>
                <a:rPr lang="fr-FR" sz="1000" dirty="0"/>
                <a:t>    E{4}: signifie 4 fois la lettre E majuscule ;</a:t>
              </a:r>
            </a:p>
            <a:p>
              <a:endParaRPr lang="fr-FR" sz="1000" dirty="0"/>
            </a:p>
            <a:p>
              <a:r>
                <a:rPr lang="fr-FR" sz="1000" dirty="0"/>
                <a:t>    E{2,4}: signifie de 2 à 4 fois la lettre E majuscule ;</a:t>
              </a:r>
            </a:p>
            <a:p>
              <a:endParaRPr lang="fr-FR" sz="1000" dirty="0"/>
            </a:p>
            <a:p>
              <a:r>
                <a:rPr lang="fr-FR" sz="1000" dirty="0"/>
                <a:t>    E{,5}: signifie de 0 à 5 fois la lettre E majuscule ;</a:t>
              </a:r>
            </a:p>
            <a:p>
              <a:endParaRPr lang="fr-FR" sz="1000" dirty="0"/>
            </a:p>
            <a:p>
              <a:r>
                <a:rPr lang="fr-FR" sz="1000" dirty="0"/>
                <a:t>    E{8,}: signifie 8 fois minimum la lettre E majuscule.</a:t>
              </a:r>
            </a:p>
            <a:p>
              <a:endParaRPr lang="fr-FR" sz="1000" dirty="0"/>
            </a:p>
            <a:p>
              <a:r>
                <a:rPr lang="fr-FR" sz="1000" b="1" dirty="0"/>
                <a:t>Les classes de caractères</a:t>
              </a:r>
            </a:p>
            <a:p>
              <a:endParaRPr lang="fr-FR" sz="1000" dirty="0"/>
            </a:p>
            <a:p>
              <a:r>
                <a:rPr lang="fr-FR" sz="1000" dirty="0"/>
                <a:t>Vous pouvez préciser entre crochets plusieurs caractères ou classes de caractères. Par exemple, si vous écrivez[</a:t>
              </a:r>
              <a:r>
                <a:rPr lang="fr-FR" sz="1000" dirty="0" err="1"/>
                <a:t>abcd</a:t>
              </a:r>
              <a:r>
                <a:rPr lang="fr-FR" sz="1000" dirty="0"/>
                <a:t>], cela signifie : l'une des lettres </a:t>
              </a:r>
              <a:r>
                <a:rPr lang="fr-FR" sz="1000" dirty="0" err="1"/>
                <a:t>parmia,b,cetd</a:t>
              </a:r>
              <a:r>
                <a:rPr lang="fr-FR" sz="1000" dirty="0"/>
                <a:t>.</a:t>
              </a:r>
            </a:p>
            <a:p>
              <a:endParaRPr lang="fr-FR" sz="1000" dirty="0"/>
            </a:p>
            <a:p>
              <a:r>
                <a:rPr lang="fr-FR" sz="1000" dirty="0"/>
                <a:t>Pour exprimer des classes, vous pouvez utiliser le tiret-entre deux lettres. Par exemple, l'expression[A-Z]signifie « une lettre majuscule ». Vous pouvez préciser plusieurs classes ou possibilités dans votre expression. Ainsi, l'expression[A-Za-z0-9]signifie « une lettre, majuscule ou minuscule, ou un chiffre ».</a:t>
              </a:r>
            </a:p>
            <a:p>
              <a:endParaRPr lang="fr-FR" sz="1000" dirty="0"/>
            </a:p>
            <a:p>
              <a:r>
                <a:rPr lang="fr-FR" sz="1000" dirty="0"/>
                <a:t>Vous pouvez aussi contrôler l'occurrence des classes comme nous l'avons vu juste au-dessus. Si vous voulez par exemple rechercher 5 lettres majuscules qui se suivent dans une chaîne, votre expression sera[A-Z]{5}.</a:t>
              </a:r>
            </a:p>
          </p:txBody>
        </p:sp>
        <p:pic>
          <p:nvPicPr>
            <p:cNvPr id="7" name="Image 6">
              <a:extLst>
                <a:ext uri="{FF2B5EF4-FFF2-40B4-BE49-F238E27FC236}">
                  <a16:creationId xmlns:a16="http://schemas.microsoft.com/office/drawing/2014/main" id="{43D10DC2-A6DD-4100-B6E7-6585E554A085}"/>
                </a:ext>
              </a:extLst>
            </p:cNvPr>
            <p:cNvPicPr>
              <a:picLocks noChangeAspect="1"/>
            </p:cNvPicPr>
            <p:nvPr/>
          </p:nvPicPr>
          <p:blipFill>
            <a:blip r:embed="rId2"/>
            <a:stretch>
              <a:fillRect/>
            </a:stretch>
          </p:blipFill>
          <p:spPr>
            <a:xfrm>
              <a:off x="380999" y="1785938"/>
              <a:ext cx="5781675" cy="1828800"/>
            </a:xfrm>
            <a:prstGeom prst="rect">
              <a:avLst/>
            </a:prstGeom>
          </p:spPr>
        </p:pic>
      </p:grpSp>
    </p:spTree>
    <p:extLst>
      <p:ext uri="{BB962C8B-B14F-4D97-AF65-F5344CB8AC3E}">
        <p14:creationId xmlns:p14="http://schemas.microsoft.com/office/powerpoint/2010/main" val="2433777471"/>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Que sont les expressions régulières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564005"/>
            <a:ext cx="10534644" cy="861774"/>
          </a:xfrm>
          <a:prstGeom prst="rect">
            <a:avLst/>
          </a:prstGeom>
          <a:noFill/>
        </p:spPr>
        <p:txBody>
          <a:bodyPr wrap="square" rtlCol="0">
            <a:spAutoFit/>
          </a:bodyPr>
          <a:lstStyle/>
          <a:p>
            <a:r>
              <a:rPr lang="fr-FR" sz="1000" b="1" dirty="0"/>
              <a:t>Les groupes</a:t>
            </a:r>
          </a:p>
          <a:p>
            <a:endParaRPr lang="fr-FR" sz="1000" dirty="0"/>
          </a:p>
          <a:p>
            <a:r>
              <a:rPr lang="fr-FR" sz="1000" dirty="0"/>
              <a:t>Je vous donne beaucoup de choses à retenir et vous n'avez pas encore l'occasion de pratiquer. C'est le dernier point sur lequel je vais m'attarder et il sera rapide : comme je l'ai dit plus haut, si vous voulez par exemple contrôler le nombre d'occurrences d'un caractère, vous ajoutez derrière un signe particulier (un astérisque, un point d'interrogation, des accolades…). Mais si vous voulez appliquer ce contrôle d'occurrence à plusieurs caractères, vous allez placer ces caractères entre parenthèses.</a:t>
            </a:r>
          </a:p>
        </p:txBody>
      </p:sp>
      <p:sp>
        <p:nvSpPr>
          <p:cNvPr id="6" name="ZoneTexte 5">
            <a:extLst>
              <a:ext uri="{FF2B5EF4-FFF2-40B4-BE49-F238E27FC236}">
                <a16:creationId xmlns:a16="http://schemas.microsoft.com/office/drawing/2014/main" id="{F0096B9A-D1C0-4884-AD8F-3B06D229F85E}"/>
              </a:ext>
            </a:extLst>
          </p:cNvPr>
          <p:cNvSpPr txBox="1"/>
          <p:nvPr/>
        </p:nvSpPr>
        <p:spPr>
          <a:xfrm>
            <a:off x="280987" y="2478166"/>
            <a:ext cx="914400" cy="246221"/>
          </a:xfrm>
          <a:prstGeom prst="rect">
            <a:avLst/>
          </a:prstGeom>
          <a:solidFill>
            <a:schemeClr val="tx1"/>
          </a:solidFill>
        </p:spPr>
        <p:txBody>
          <a:bodyPr wrap="square" rtlCol="0">
            <a:spAutoFit/>
          </a:bodyPr>
          <a:lstStyle/>
          <a:p>
            <a:r>
              <a:rPr lang="fr-FR" sz="1000" dirty="0">
                <a:solidFill>
                  <a:schemeClr val="bg1"/>
                </a:solidFill>
              </a:rPr>
              <a:t>(cha){2,5}</a:t>
            </a:r>
          </a:p>
        </p:txBody>
      </p:sp>
      <p:sp>
        <p:nvSpPr>
          <p:cNvPr id="9" name="ZoneTexte 8">
            <a:extLst>
              <a:ext uri="{FF2B5EF4-FFF2-40B4-BE49-F238E27FC236}">
                <a16:creationId xmlns:a16="http://schemas.microsoft.com/office/drawing/2014/main" id="{321F0D6F-0790-49BF-B006-EDA3175E05E0}"/>
              </a:ext>
            </a:extLst>
          </p:cNvPr>
          <p:cNvSpPr txBox="1"/>
          <p:nvPr/>
        </p:nvSpPr>
        <p:spPr>
          <a:xfrm>
            <a:off x="209554" y="2922805"/>
            <a:ext cx="10534644" cy="707886"/>
          </a:xfrm>
          <a:prstGeom prst="rect">
            <a:avLst/>
          </a:prstGeom>
          <a:noFill/>
        </p:spPr>
        <p:txBody>
          <a:bodyPr wrap="square" rtlCol="0">
            <a:spAutoFit/>
          </a:bodyPr>
          <a:lstStyle/>
          <a:p>
            <a:r>
              <a:rPr lang="fr-FR" sz="1000" dirty="0"/>
              <a:t>Cette expression sera vérifiée pour les chaînes contenant la séquence 'cha’ répétée entre deux et cinq fois. Les séquences 'cha’ doivent se suivre naturellement.</a:t>
            </a:r>
          </a:p>
          <a:p>
            <a:endParaRPr lang="fr-FR" sz="1000" dirty="0"/>
          </a:p>
          <a:p>
            <a:r>
              <a:rPr lang="fr-FR" sz="1000" dirty="0"/>
              <a:t>Les groupes sont également utiles pour remplacer des portions de notre chaîne mais nous y reviendront plus tard, quand sera venue l'heure de la pratique… Quoi ? C'est l'heure ? Ah bah c'est parti, alors !</a:t>
            </a:r>
          </a:p>
        </p:txBody>
      </p:sp>
    </p:spTree>
    <p:extLst>
      <p:ext uri="{BB962C8B-B14F-4D97-AF65-F5344CB8AC3E}">
        <p14:creationId xmlns:p14="http://schemas.microsoft.com/office/powerpoint/2010/main" val="1620906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La boucle while</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228600" y="1175864"/>
            <a:ext cx="1915909" cy="1477328"/>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while condition:</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instruction 1</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instruction 2</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instruction N</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5" name="Rectangle 1">
            <a:extLst>
              <a:ext uri="{FF2B5EF4-FFF2-40B4-BE49-F238E27FC236}">
                <a16:creationId xmlns:a16="http://schemas.microsoft.com/office/drawing/2014/main" id="{933E3C97-C9B8-4DED-9FC2-B5182F7D9375}"/>
              </a:ext>
            </a:extLst>
          </p:cNvPr>
          <p:cNvSpPr>
            <a:spLocks noChangeArrowheads="1"/>
          </p:cNvSpPr>
          <p:nvPr/>
        </p:nvSpPr>
        <p:spPr bwMode="auto">
          <a:xfrm>
            <a:off x="228599" y="2837590"/>
            <a:ext cx="9193542" cy="1754326"/>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nb = 7 # On garde la variable contenant le nombre dont on veut la table de multiplication</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i = 0 # C'est notre variable compteur que nous allons incrémenter dans la boucle</a:t>
            </a:r>
          </a:p>
          <a:p>
            <a:pPr lvl="0" eaLnBrk="0" fontAlgn="base" hangingPunct="0">
              <a:spcBef>
                <a:spcPct val="0"/>
              </a:spcBef>
              <a:spcAft>
                <a:spcPct val="0"/>
              </a:spcAft>
            </a:pPr>
            <a:endParaRPr lang="fr-FR" altLang="fr-FR" dirty="0">
              <a:solidFill>
                <a:schemeClr val="bg1"/>
              </a:solidFill>
              <a:highlight>
                <a:srgbClr val="000000"/>
              </a:highlight>
              <a:latin typeface="Arial" panose="020B0604020202020204" pitchFamily="34" charset="0"/>
            </a:endParaRP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while i &lt; 10: # Tant que i est strictement inférieure à 10</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print(i + 1, "*", nb, "=", (i + 1) * nb)</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i += 1 # On incrémente i de 1 à chaque tour de boucle</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1026832578"/>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011555"/>
            <a:ext cx="10534644" cy="861774"/>
          </a:xfrm>
          <a:prstGeom prst="rect">
            <a:avLst/>
          </a:prstGeom>
          <a:noFill/>
        </p:spPr>
        <p:txBody>
          <a:bodyPr wrap="square" rtlCol="0">
            <a:spAutoFit/>
          </a:bodyPr>
          <a:lstStyle/>
          <a:p>
            <a:r>
              <a:rPr lang="fr-FR" sz="1000" dirty="0"/>
              <a:t>Le module re a été spécialement conçu pour travailler avec les expressions régulières (Regular Expressions). Il définit plusieurs fonctions utiles, que nous allons découvrir, ainsi que des objets propres pour modéliser des expressions.</a:t>
            </a:r>
          </a:p>
          <a:p>
            <a:r>
              <a:rPr lang="fr-FR" sz="1000" dirty="0"/>
              <a:t>Chercher dans une chaîne</a:t>
            </a:r>
          </a:p>
          <a:p>
            <a:endParaRPr lang="fr-FR" sz="1000" dirty="0"/>
          </a:p>
          <a:p>
            <a:r>
              <a:rPr lang="fr-FR" sz="1000" dirty="0"/>
              <a:t>Nous allons pour ce faire utiliser la fonction </a:t>
            </a:r>
            <a:r>
              <a:rPr lang="fr-FR" sz="1000" dirty="0" err="1"/>
              <a:t>search</a:t>
            </a:r>
            <a:r>
              <a:rPr lang="fr-FR" sz="1000" dirty="0"/>
              <a:t> du module re. Bien entendu, pour pouvoir l'utiliser, il faut l'importer.</a:t>
            </a:r>
          </a:p>
        </p:txBody>
      </p:sp>
      <p:sp>
        <p:nvSpPr>
          <p:cNvPr id="6" name="ZoneTexte 5">
            <a:extLst>
              <a:ext uri="{FF2B5EF4-FFF2-40B4-BE49-F238E27FC236}">
                <a16:creationId xmlns:a16="http://schemas.microsoft.com/office/drawing/2014/main" id="{F0096B9A-D1C0-4884-AD8F-3B06D229F85E}"/>
              </a:ext>
            </a:extLst>
          </p:cNvPr>
          <p:cNvSpPr txBox="1"/>
          <p:nvPr/>
        </p:nvSpPr>
        <p:spPr>
          <a:xfrm>
            <a:off x="280987" y="1925716"/>
            <a:ext cx="914400" cy="246221"/>
          </a:xfrm>
          <a:prstGeom prst="rect">
            <a:avLst/>
          </a:prstGeom>
          <a:solidFill>
            <a:schemeClr val="tx1"/>
          </a:solidFill>
        </p:spPr>
        <p:txBody>
          <a:bodyPr wrap="square" rtlCol="0">
            <a:spAutoFit/>
          </a:bodyPr>
          <a:lstStyle/>
          <a:p>
            <a:r>
              <a:rPr lang="fr-FR" sz="1000" dirty="0">
                <a:solidFill>
                  <a:schemeClr val="bg1"/>
                </a:solidFill>
              </a:rPr>
              <a:t>&gt;&gt;&gt; import re</a:t>
            </a:r>
          </a:p>
        </p:txBody>
      </p:sp>
      <p:sp>
        <p:nvSpPr>
          <p:cNvPr id="9" name="ZoneTexte 8">
            <a:extLst>
              <a:ext uri="{FF2B5EF4-FFF2-40B4-BE49-F238E27FC236}">
                <a16:creationId xmlns:a16="http://schemas.microsoft.com/office/drawing/2014/main" id="{321F0D6F-0790-49BF-B006-EDA3175E05E0}"/>
              </a:ext>
            </a:extLst>
          </p:cNvPr>
          <p:cNvSpPr txBox="1"/>
          <p:nvPr/>
        </p:nvSpPr>
        <p:spPr>
          <a:xfrm>
            <a:off x="209554" y="2256055"/>
            <a:ext cx="10534644" cy="1785104"/>
          </a:xfrm>
          <a:prstGeom prst="rect">
            <a:avLst/>
          </a:prstGeom>
          <a:noFill/>
        </p:spPr>
        <p:txBody>
          <a:bodyPr wrap="square" rtlCol="0">
            <a:spAutoFit/>
          </a:bodyPr>
          <a:lstStyle/>
          <a:p>
            <a:r>
              <a:rPr lang="fr-FR" sz="1000" dirty="0"/>
              <a:t>La fonction </a:t>
            </a:r>
            <a:r>
              <a:rPr lang="fr-FR" sz="1000" dirty="0" err="1"/>
              <a:t>search</a:t>
            </a:r>
            <a:r>
              <a:rPr lang="fr-FR" sz="1000" dirty="0"/>
              <a:t> attend deux paramètres obligatoires : l'expression régulière, sous la forme d'une chaîne, et la chaîne de caractères dans laquelle on recherche cette expression. Si l'expression est trouvée, la fonction renvoie un objet symbolisant l'expression recherchée. Sinon, elle renvoie None.</a:t>
            </a:r>
          </a:p>
          <a:p>
            <a:endParaRPr lang="fr-FR" sz="1000" dirty="0"/>
          </a:p>
          <a:p>
            <a:r>
              <a:rPr lang="fr-FR" sz="1000" dirty="0"/>
              <a:t>Certains caractères spéciaux dans nos expressions régulières sont modélisés par l'</a:t>
            </a:r>
            <a:r>
              <a:rPr lang="fr-FR" sz="1000" dirty="0" err="1"/>
              <a:t>anti-slash</a:t>
            </a:r>
            <a:r>
              <a:rPr lang="fr-FR" sz="1000" dirty="0"/>
              <a:t>\. Vous savez sans doute que Python représente d'autres caractères avec ce symbole. Si vous écrivez dans une chaîne\n, Python effectuera un saut de ligne !</a:t>
            </a:r>
          </a:p>
          <a:p>
            <a:endParaRPr lang="fr-FR" sz="1000" dirty="0"/>
          </a:p>
          <a:p>
            <a:r>
              <a:rPr lang="fr-FR" sz="1000" dirty="0"/>
              <a:t>Pour symboliser les caractères spéciaux dans les expressions régulières, il est nécessaire d'échapper l'</a:t>
            </a:r>
            <a:r>
              <a:rPr lang="fr-FR" sz="1000" dirty="0" err="1"/>
              <a:t>anti-slash</a:t>
            </a:r>
            <a:r>
              <a:rPr lang="fr-FR" sz="1000" dirty="0"/>
              <a:t> en le faisant précéder d'un autre </a:t>
            </a:r>
            <a:r>
              <a:rPr lang="fr-FR" sz="1000" dirty="0" err="1"/>
              <a:t>anti-slash</a:t>
            </a:r>
            <a:r>
              <a:rPr lang="fr-FR" sz="1000" dirty="0"/>
              <a:t>. Cela veut dire que pour écrire le caractère spécial\w, vous allez devoir écrire\\w.</a:t>
            </a:r>
          </a:p>
          <a:p>
            <a:endParaRPr lang="fr-FR" sz="1000" dirty="0"/>
          </a:p>
          <a:p>
            <a:r>
              <a:rPr lang="fr-FR" sz="1000" dirty="0"/>
              <a:t>C'est assez peu pratique et parfois gênant pour la lisibilité. C'est pourquoi je vous conseille d'utiliser un format de chaîne que nous n'avons pas vu jusqu'à présent : en plaçant un r avant le délimiteur qui ouvre notre chaîne, tous les caractères </a:t>
            </a:r>
            <a:r>
              <a:rPr lang="fr-FR" sz="1000" dirty="0" err="1"/>
              <a:t>anti-slash</a:t>
            </a:r>
            <a:r>
              <a:rPr lang="fr-FR" sz="1000" dirty="0"/>
              <a:t> qu'elle contient sont échappés.</a:t>
            </a:r>
          </a:p>
        </p:txBody>
      </p:sp>
      <p:sp>
        <p:nvSpPr>
          <p:cNvPr id="10" name="ZoneTexte 9">
            <a:extLst>
              <a:ext uri="{FF2B5EF4-FFF2-40B4-BE49-F238E27FC236}">
                <a16:creationId xmlns:a16="http://schemas.microsoft.com/office/drawing/2014/main" id="{7135941B-5E56-49A5-B4BB-4EA2B3CA44FF}"/>
              </a:ext>
            </a:extLst>
          </p:cNvPr>
          <p:cNvSpPr txBox="1"/>
          <p:nvPr/>
        </p:nvSpPr>
        <p:spPr>
          <a:xfrm>
            <a:off x="280987" y="4107656"/>
            <a:ext cx="914400" cy="400110"/>
          </a:xfrm>
          <a:prstGeom prst="rect">
            <a:avLst/>
          </a:prstGeom>
          <a:solidFill>
            <a:schemeClr val="tx1"/>
          </a:solidFill>
        </p:spPr>
        <p:txBody>
          <a:bodyPr wrap="square" rtlCol="0">
            <a:spAutoFit/>
          </a:bodyPr>
          <a:lstStyle/>
          <a:p>
            <a:r>
              <a:rPr lang="fr-FR" sz="1000" dirty="0">
                <a:solidFill>
                  <a:schemeClr val="bg1"/>
                </a:solidFill>
              </a:rPr>
              <a:t>&gt;&gt;&gt; r'\n'</a:t>
            </a:r>
          </a:p>
          <a:p>
            <a:r>
              <a:rPr lang="fr-FR" sz="1000" dirty="0">
                <a:solidFill>
                  <a:schemeClr val="bg1"/>
                </a:solidFill>
              </a:rPr>
              <a:t>'\\n'</a:t>
            </a:r>
          </a:p>
        </p:txBody>
      </p:sp>
      <p:sp>
        <p:nvSpPr>
          <p:cNvPr id="11" name="ZoneTexte 10">
            <a:extLst>
              <a:ext uri="{FF2B5EF4-FFF2-40B4-BE49-F238E27FC236}">
                <a16:creationId xmlns:a16="http://schemas.microsoft.com/office/drawing/2014/main" id="{BC1F2CFF-5308-4EFB-A768-B294FD2B93B7}"/>
              </a:ext>
            </a:extLst>
          </p:cNvPr>
          <p:cNvSpPr txBox="1"/>
          <p:nvPr/>
        </p:nvSpPr>
        <p:spPr>
          <a:xfrm>
            <a:off x="209554" y="4577952"/>
            <a:ext cx="10534644" cy="707886"/>
          </a:xfrm>
          <a:prstGeom prst="rect">
            <a:avLst/>
          </a:prstGeom>
          <a:noFill/>
        </p:spPr>
        <p:txBody>
          <a:bodyPr wrap="square" rtlCol="0">
            <a:spAutoFit/>
          </a:bodyPr>
          <a:lstStyle/>
          <a:p>
            <a:r>
              <a:rPr lang="fr-FR" sz="1000" dirty="0"/>
              <a:t>Si vous avez du mal à voir l'intérêt, je vous conseille simplement de vous rappeler de mettre un r avant d'écrire des chaînes contenant des expressions, comme vous allez le voir dans les exemples que je vais vous donner.</a:t>
            </a:r>
          </a:p>
          <a:p>
            <a:endParaRPr lang="fr-FR" sz="1000" dirty="0"/>
          </a:p>
          <a:p>
            <a:r>
              <a:rPr lang="fr-FR" sz="1000" dirty="0"/>
              <a:t>Mais revenons à notre fonction </a:t>
            </a:r>
            <a:r>
              <a:rPr lang="fr-FR" sz="1000" dirty="0" err="1"/>
              <a:t>search</a:t>
            </a:r>
            <a:r>
              <a:rPr lang="fr-FR" sz="1000" dirty="0"/>
              <a:t>. Nous allons mettre en pratique ce que nous avons vu précédemment :</a:t>
            </a:r>
          </a:p>
        </p:txBody>
      </p:sp>
      <p:sp>
        <p:nvSpPr>
          <p:cNvPr id="13" name="ZoneTexte 12">
            <a:extLst>
              <a:ext uri="{FF2B5EF4-FFF2-40B4-BE49-F238E27FC236}">
                <a16:creationId xmlns:a16="http://schemas.microsoft.com/office/drawing/2014/main" id="{7CAFC5B1-5F73-429A-89A1-3860DE38D415}"/>
              </a:ext>
            </a:extLst>
          </p:cNvPr>
          <p:cNvSpPr txBox="1"/>
          <p:nvPr/>
        </p:nvSpPr>
        <p:spPr>
          <a:xfrm>
            <a:off x="280987" y="5285838"/>
            <a:ext cx="2509838" cy="1477328"/>
          </a:xfrm>
          <a:prstGeom prst="rect">
            <a:avLst/>
          </a:prstGeom>
          <a:solidFill>
            <a:schemeClr val="tx1"/>
          </a:solidFill>
        </p:spPr>
        <p:txBody>
          <a:bodyPr wrap="square" rtlCol="0">
            <a:spAutoFit/>
          </a:bodyPr>
          <a:lstStyle/>
          <a:p>
            <a:r>
              <a:rPr lang="fr-FR" sz="1000" dirty="0">
                <a:solidFill>
                  <a:schemeClr val="bg1"/>
                </a:solidFill>
              </a:rPr>
              <a:t>&gt;&gt;&gt; </a:t>
            </a:r>
            <a:r>
              <a:rPr lang="fr-FR" sz="1000" dirty="0" err="1">
                <a:solidFill>
                  <a:schemeClr val="bg1"/>
                </a:solidFill>
              </a:rPr>
              <a:t>re.search</a:t>
            </a:r>
            <a:r>
              <a:rPr lang="fr-FR" sz="1000" dirty="0">
                <a:solidFill>
                  <a:schemeClr val="bg1"/>
                </a:solidFill>
              </a:rPr>
              <a:t>(</a:t>
            </a:r>
            <a:r>
              <a:rPr lang="fr-FR" sz="1000" dirty="0" err="1">
                <a:solidFill>
                  <a:schemeClr val="bg1"/>
                </a:solidFill>
              </a:rPr>
              <a:t>r"abc</a:t>
            </a:r>
            <a:r>
              <a:rPr lang="fr-FR" sz="1000" dirty="0">
                <a:solidFill>
                  <a:schemeClr val="bg1"/>
                </a:solidFill>
              </a:rPr>
              <a:t>", "abcdef")</a:t>
            </a:r>
          </a:p>
          <a:p>
            <a:r>
              <a:rPr lang="fr-FR" sz="1000" dirty="0">
                <a:solidFill>
                  <a:schemeClr val="bg1"/>
                </a:solidFill>
              </a:rPr>
              <a:t>&lt;_</a:t>
            </a:r>
            <a:r>
              <a:rPr lang="fr-FR" sz="1000" dirty="0" err="1">
                <a:solidFill>
                  <a:schemeClr val="bg1"/>
                </a:solidFill>
              </a:rPr>
              <a:t>sre.SRE_Match</a:t>
            </a:r>
            <a:r>
              <a:rPr lang="fr-FR" sz="1000" dirty="0">
                <a:solidFill>
                  <a:schemeClr val="bg1"/>
                </a:solidFill>
              </a:rPr>
              <a:t> object at 0x00AC1640&gt;</a:t>
            </a:r>
          </a:p>
          <a:p>
            <a:r>
              <a:rPr lang="fr-FR" sz="1000" dirty="0">
                <a:solidFill>
                  <a:schemeClr val="bg1"/>
                </a:solidFill>
              </a:rPr>
              <a:t>&gt;&gt;&gt; </a:t>
            </a:r>
            <a:r>
              <a:rPr lang="fr-FR" sz="1000" dirty="0" err="1">
                <a:solidFill>
                  <a:schemeClr val="bg1"/>
                </a:solidFill>
              </a:rPr>
              <a:t>re.search</a:t>
            </a:r>
            <a:r>
              <a:rPr lang="fr-FR" sz="1000" dirty="0">
                <a:solidFill>
                  <a:schemeClr val="bg1"/>
                </a:solidFill>
              </a:rPr>
              <a:t>(</a:t>
            </a:r>
            <a:r>
              <a:rPr lang="fr-FR" sz="1000" dirty="0" err="1">
                <a:solidFill>
                  <a:schemeClr val="bg1"/>
                </a:solidFill>
              </a:rPr>
              <a:t>r"abc</a:t>
            </a:r>
            <a:r>
              <a:rPr lang="fr-FR" sz="1000" dirty="0">
                <a:solidFill>
                  <a:schemeClr val="bg1"/>
                </a:solidFill>
              </a:rPr>
              <a:t>", "</a:t>
            </a:r>
            <a:r>
              <a:rPr lang="fr-FR" sz="1000" dirty="0" err="1">
                <a:solidFill>
                  <a:schemeClr val="bg1"/>
                </a:solidFill>
              </a:rPr>
              <a:t>abacadaeaf</a:t>
            </a:r>
            <a:r>
              <a:rPr lang="fr-FR" sz="1000" dirty="0">
                <a:solidFill>
                  <a:schemeClr val="bg1"/>
                </a:solidFill>
              </a:rPr>
              <a:t>")</a:t>
            </a:r>
          </a:p>
          <a:p>
            <a:r>
              <a:rPr lang="fr-FR" sz="1000" dirty="0">
                <a:solidFill>
                  <a:schemeClr val="bg1"/>
                </a:solidFill>
              </a:rPr>
              <a:t>&gt;&gt;&gt; </a:t>
            </a:r>
            <a:r>
              <a:rPr lang="fr-FR" sz="1000" dirty="0" err="1">
                <a:solidFill>
                  <a:schemeClr val="bg1"/>
                </a:solidFill>
              </a:rPr>
              <a:t>re.search</a:t>
            </a:r>
            <a:r>
              <a:rPr lang="fr-FR" sz="1000" dirty="0">
                <a:solidFill>
                  <a:schemeClr val="bg1"/>
                </a:solidFill>
              </a:rPr>
              <a:t>(</a:t>
            </a:r>
            <a:r>
              <a:rPr lang="fr-FR" sz="1000" dirty="0" err="1">
                <a:solidFill>
                  <a:schemeClr val="bg1"/>
                </a:solidFill>
              </a:rPr>
              <a:t>r"abc</a:t>
            </a:r>
            <a:r>
              <a:rPr lang="fr-FR" sz="1000" dirty="0">
                <a:solidFill>
                  <a:schemeClr val="bg1"/>
                </a:solidFill>
              </a:rPr>
              <a:t>*", "ab")</a:t>
            </a:r>
          </a:p>
          <a:p>
            <a:r>
              <a:rPr lang="fr-FR" sz="1000" dirty="0">
                <a:solidFill>
                  <a:schemeClr val="bg1"/>
                </a:solidFill>
              </a:rPr>
              <a:t>&lt;_</a:t>
            </a:r>
            <a:r>
              <a:rPr lang="fr-FR" sz="1000" dirty="0" err="1">
                <a:solidFill>
                  <a:schemeClr val="bg1"/>
                </a:solidFill>
              </a:rPr>
              <a:t>sre.SRE_Match</a:t>
            </a:r>
            <a:r>
              <a:rPr lang="fr-FR" sz="1000" dirty="0">
                <a:solidFill>
                  <a:schemeClr val="bg1"/>
                </a:solidFill>
              </a:rPr>
              <a:t> object at 0x00AC1800&gt;</a:t>
            </a:r>
          </a:p>
          <a:p>
            <a:r>
              <a:rPr lang="fr-FR" sz="1000" dirty="0">
                <a:solidFill>
                  <a:schemeClr val="bg1"/>
                </a:solidFill>
              </a:rPr>
              <a:t>&gt;&gt;&gt; </a:t>
            </a:r>
            <a:r>
              <a:rPr lang="fr-FR" sz="1000" dirty="0" err="1">
                <a:solidFill>
                  <a:schemeClr val="bg1"/>
                </a:solidFill>
              </a:rPr>
              <a:t>re.search</a:t>
            </a:r>
            <a:r>
              <a:rPr lang="fr-FR" sz="1000" dirty="0">
                <a:solidFill>
                  <a:schemeClr val="bg1"/>
                </a:solidFill>
              </a:rPr>
              <a:t>(</a:t>
            </a:r>
            <a:r>
              <a:rPr lang="fr-FR" sz="1000" dirty="0" err="1">
                <a:solidFill>
                  <a:schemeClr val="bg1"/>
                </a:solidFill>
              </a:rPr>
              <a:t>r"abc</a:t>
            </a:r>
            <a:r>
              <a:rPr lang="fr-FR" sz="1000" dirty="0">
                <a:solidFill>
                  <a:schemeClr val="bg1"/>
                </a:solidFill>
              </a:rPr>
              <a:t>*", "</a:t>
            </a:r>
            <a:r>
              <a:rPr lang="fr-FR" sz="1000" dirty="0" err="1">
                <a:solidFill>
                  <a:schemeClr val="bg1"/>
                </a:solidFill>
              </a:rPr>
              <a:t>abccc</a:t>
            </a:r>
            <a:r>
              <a:rPr lang="fr-FR" sz="1000" dirty="0">
                <a:solidFill>
                  <a:schemeClr val="bg1"/>
                </a:solidFill>
              </a:rPr>
              <a:t>")</a:t>
            </a:r>
          </a:p>
          <a:p>
            <a:r>
              <a:rPr lang="fr-FR" sz="1000" dirty="0">
                <a:solidFill>
                  <a:schemeClr val="bg1"/>
                </a:solidFill>
              </a:rPr>
              <a:t>&lt;_</a:t>
            </a:r>
            <a:r>
              <a:rPr lang="fr-FR" sz="1000" dirty="0" err="1">
                <a:solidFill>
                  <a:schemeClr val="bg1"/>
                </a:solidFill>
              </a:rPr>
              <a:t>sre.SRE_Match</a:t>
            </a:r>
            <a:r>
              <a:rPr lang="fr-FR" sz="1000" dirty="0">
                <a:solidFill>
                  <a:schemeClr val="bg1"/>
                </a:solidFill>
              </a:rPr>
              <a:t> object at 0x00AC1640&gt;</a:t>
            </a:r>
          </a:p>
          <a:p>
            <a:r>
              <a:rPr lang="fr-FR" sz="1000" dirty="0">
                <a:solidFill>
                  <a:schemeClr val="bg1"/>
                </a:solidFill>
              </a:rPr>
              <a:t>&gt;&gt;&gt; </a:t>
            </a:r>
            <a:r>
              <a:rPr lang="fr-FR" sz="1000" dirty="0" err="1">
                <a:solidFill>
                  <a:schemeClr val="bg1"/>
                </a:solidFill>
              </a:rPr>
              <a:t>re.search</a:t>
            </a:r>
            <a:r>
              <a:rPr lang="fr-FR" sz="1000" dirty="0">
                <a:solidFill>
                  <a:schemeClr val="bg1"/>
                </a:solidFill>
              </a:rPr>
              <a:t>(</a:t>
            </a:r>
            <a:r>
              <a:rPr lang="fr-FR" sz="1000" dirty="0" err="1">
                <a:solidFill>
                  <a:schemeClr val="bg1"/>
                </a:solidFill>
              </a:rPr>
              <a:t>r"chat</a:t>
            </a:r>
            <a:r>
              <a:rPr lang="fr-FR" sz="1000" dirty="0">
                <a:solidFill>
                  <a:schemeClr val="bg1"/>
                </a:solidFill>
              </a:rPr>
              <a:t>*", "</a:t>
            </a:r>
            <a:r>
              <a:rPr lang="fr-FR" sz="1000" dirty="0" err="1">
                <a:solidFill>
                  <a:schemeClr val="bg1"/>
                </a:solidFill>
              </a:rPr>
              <a:t>chateau</a:t>
            </a:r>
            <a:r>
              <a:rPr lang="fr-FR" sz="1000" dirty="0">
                <a:solidFill>
                  <a:schemeClr val="bg1"/>
                </a:solidFill>
              </a:rPr>
              <a:t>")</a:t>
            </a:r>
          </a:p>
          <a:p>
            <a:r>
              <a:rPr lang="fr-FR" sz="1000" dirty="0">
                <a:solidFill>
                  <a:schemeClr val="bg1"/>
                </a:solidFill>
              </a:rPr>
              <a:t>&lt;_</a:t>
            </a:r>
            <a:r>
              <a:rPr lang="fr-FR" sz="1000" dirty="0" err="1">
                <a:solidFill>
                  <a:schemeClr val="bg1"/>
                </a:solidFill>
              </a:rPr>
              <a:t>sre.SRE_Match</a:t>
            </a:r>
            <a:r>
              <a:rPr lang="fr-FR" sz="1000" dirty="0">
                <a:solidFill>
                  <a:schemeClr val="bg1"/>
                </a:solidFill>
              </a:rPr>
              <a:t> object at 0x00AC1800&gt;</a:t>
            </a:r>
          </a:p>
        </p:txBody>
      </p:sp>
    </p:spTree>
    <p:extLst>
      <p:ext uri="{BB962C8B-B14F-4D97-AF65-F5344CB8AC3E}">
        <p14:creationId xmlns:p14="http://schemas.microsoft.com/office/powerpoint/2010/main" val="3415958463"/>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011555"/>
            <a:ext cx="10534644" cy="553998"/>
          </a:xfrm>
          <a:prstGeom prst="rect">
            <a:avLst/>
          </a:prstGeom>
          <a:noFill/>
        </p:spPr>
        <p:txBody>
          <a:bodyPr wrap="square" rtlCol="0">
            <a:spAutoFit/>
          </a:bodyPr>
          <a:lstStyle/>
          <a:p>
            <a:r>
              <a:rPr lang="fr-FR" sz="1000" dirty="0"/>
              <a:t>Comme vous le voyez, si l'expression est trouvée dans la chaîne, un objet de la classe _sre.SRE_Match est renvoyé. Si l'expression n'est pas trouvée, la fonction renvoie None.</a:t>
            </a:r>
          </a:p>
          <a:p>
            <a:endParaRPr lang="fr-FR" sz="1000" dirty="0"/>
          </a:p>
          <a:p>
            <a:r>
              <a:rPr lang="fr-FR" sz="1000" dirty="0"/>
              <a:t>Cela fait qu'il est extrêmement facile de savoir si une expression est contenue dans une chaîne :</a:t>
            </a:r>
          </a:p>
        </p:txBody>
      </p:sp>
      <p:sp>
        <p:nvSpPr>
          <p:cNvPr id="6" name="ZoneTexte 5">
            <a:extLst>
              <a:ext uri="{FF2B5EF4-FFF2-40B4-BE49-F238E27FC236}">
                <a16:creationId xmlns:a16="http://schemas.microsoft.com/office/drawing/2014/main" id="{F0096B9A-D1C0-4884-AD8F-3B06D229F85E}"/>
              </a:ext>
            </a:extLst>
          </p:cNvPr>
          <p:cNvSpPr txBox="1"/>
          <p:nvPr/>
        </p:nvSpPr>
        <p:spPr>
          <a:xfrm>
            <a:off x="280987" y="1565553"/>
            <a:ext cx="4700588" cy="707886"/>
          </a:xfrm>
          <a:prstGeom prst="rect">
            <a:avLst/>
          </a:prstGeom>
          <a:solidFill>
            <a:schemeClr val="tx1"/>
          </a:solidFill>
        </p:spPr>
        <p:txBody>
          <a:bodyPr wrap="square" rtlCol="0">
            <a:spAutoFit/>
          </a:bodyPr>
          <a:lstStyle/>
          <a:p>
            <a:r>
              <a:rPr lang="fr-FR" sz="1000" dirty="0">
                <a:solidFill>
                  <a:schemeClr val="bg1"/>
                </a:solidFill>
              </a:rPr>
              <a:t>if </a:t>
            </a:r>
            <a:r>
              <a:rPr lang="fr-FR" sz="1000" dirty="0" err="1">
                <a:solidFill>
                  <a:schemeClr val="bg1"/>
                </a:solidFill>
              </a:rPr>
              <a:t>re.match</a:t>
            </a:r>
            <a:r>
              <a:rPr lang="fr-FR" sz="1000" dirty="0">
                <a:solidFill>
                  <a:schemeClr val="bg1"/>
                </a:solidFill>
              </a:rPr>
              <a:t>(expression, chaine) is not None:</a:t>
            </a:r>
          </a:p>
          <a:p>
            <a:r>
              <a:rPr lang="fr-FR" sz="1000" dirty="0">
                <a:solidFill>
                  <a:schemeClr val="bg1"/>
                </a:solidFill>
              </a:rPr>
              <a:t>    # Si l'expression est dans la chaîne</a:t>
            </a:r>
          </a:p>
          <a:p>
            <a:r>
              <a:rPr lang="fr-FR" sz="1000" dirty="0">
                <a:solidFill>
                  <a:schemeClr val="bg1"/>
                </a:solidFill>
              </a:rPr>
              <a:t>    # Ou alors, plus intuitivement</a:t>
            </a:r>
          </a:p>
          <a:p>
            <a:r>
              <a:rPr lang="fr-FR" sz="1000" dirty="0">
                <a:solidFill>
                  <a:schemeClr val="bg1"/>
                </a:solidFill>
              </a:rPr>
              <a:t>if </a:t>
            </a:r>
            <a:r>
              <a:rPr lang="fr-FR" sz="1000" dirty="0" err="1">
                <a:solidFill>
                  <a:schemeClr val="bg1"/>
                </a:solidFill>
              </a:rPr>
              <a:t>re.match</a:t>
            </a:r>
            <a:r>
              <a:rPr lang="fr-FR" sz="1000" dirty="0">
                <a:solidFill>
                  <a:schemeClr val="bg1"/>
                </a:solidFill>
              </a:rPr>
              <a:t>(expression, chaine):</a:t>
            </a:r>
          </a:p>
        </p:txBody>
      </p:sp>
      <p:sp>
        <p:nvSpPr>
          <p:cNvPr id="9" name="ZoneTexte 8">
            <a:extLst>
              <a:ext uri="{FF2B5EF4-FFF2-40B4-BE49-F238E27FC236}">
                <a16:creationId xmlns:a16="http://schemas.microsoft.com/office/drawing/2014/main" id="{321F0D6F-0790-49BF-B006-EDA3175E05E0}"/>
              </a:ext>
            </a:extLst>
          </p:cNvPr>
          <p:cNvSpPr txBox="1"/>
          <p:nvPr/>
        </p:nvSpPr>
        <p:spPr>
          <a:xfrm>
            <a:off x="209554" y="2256055"/>
            <a:ext cx="10534644" cy="2708434"/>
          </a:xfrm>
          <a:prstGeom prst="rect">
            <a:avLst/>
          </a:prstGeom>
          <a:noFill/>
        </p:spPr>
        <p:txBody>
          <a:bodyPr wrap="square" rtlCol="0">
            <a:spAutoFit/>
          </a:bodyPr>
          <a:lstStyle/>
          <a:p>
            <a:r>
              <a:rPr lang="fr-FR" sz="1000" dirty="0"/>
              <a:t>N'hésitez pas à tester des syntaxes plus complexes et plus utiles. Tenez, par exemple, comment obliger l'utilisateur à saisir un numéro de téléphone ?</a:t>
            </a:r>
          </a:p>
          <a:p>
            <a:endParaRPr lang="fr-FR" sz="1000" dirty="0"/>
          </a:p>
          <a:p>
            <a:r>
              <a:rPr lang="fr-FR" sz="1000" dirty="0"/>
              <a:t>Avec le bref descriptif que je vous ai donné dans ce chapitre, vous pouvez théoriquement y arriver. Mais c'est quand même une regex assez complexe alors je vous la donne : prenez le temps de la décortiquer si vous le souhaitez.</a:t>
            </a:r>
          </a:p>
          <a:p>
            <a:endParaRPr lang="fr-FR" sz="1000" dirty="0"/>
          </a:p>
          <a:p>
            <a:r>
              <a:rPr lang="fr-FR" sz="1000" dirty="0"/>
              <a:t>Notre regex doit vérifier qu'une chaîne est un numéro de téléphone. L'utilisateur peut saisir un numéro de différentes façons :</a:t>
            </a:r>
          </a:p>
          <a:p>
            <a:pPr marL="171450" indent="-171450">
              <a:buFont typeface="Arial" panose="020B0604020202020204" pitchFamily="34" charset="0"/>
              <a:buChar char="•"/>
            </a:pPr>
            <a:r>
              <a:rPr lang="fr-FR" sz="1000" dirty="0"/>
              <a:t>    0X XX </a:t>
            </a:r>
            <a:r>
              <a:rPr lang="fr-FR" sz="1000" dirty="0" err="1"/>
              <a:t>XX</a:t>
            </a:r>
            <a:r>
              <a:rPr lang="fr-FR" sz="1000" dirty="0"/>
              <a:t> </a:t>
            </a:r>
            <a:r>
              <a:rPr lang="fr-FR" sz="1000" dirty="0" err="1"/>
              <a:t>XX</a:t>
            </a:r>
            <a:r>
              <a:rPr lang="fr-FR" sz="1000" dirty="0"/>
              <a:t> </a:t>
            </a:r>
            <a:r>
              <a:rPr lang="fr-FR" sz="1000" dirty="0" err="1"/>
              <a:t>XX</a:t>
            </a:r>
            <a:endParaRPr lang="fr-FR" sz="1000" dirty="0"/>
          </a:p>
          <a:p>
            <a:pPr marL="171450" indent="-171450">
              <a:buFont typeface="Arial" panose="020B0604020202020204" pitchFamily="34" charset="0"/>
              <a:buChar char="•"/>
            </a:pPr>
            <a:r>
              <a:rPr lang="fr-FR" sz="1000" dirty="0"/>
              <a:t>    0X-XX-XX-XX-XX</a:t>
            </a:r>
          </a:p>
          <a:p>
            <a:pPr marL="171450" indent="-171450">
              <a:buFont typeface="Arial" panose="020B0604020202020204" pitchFamily="34" charset="0"/>
              <a:buChar char="•"/>
            </a:pPr>
            <a:r>
              <a:rPr lang="fr-FR" sz="1000" dirty="0"/>
              <a:t>    0X.XX.XX.XX.XX</a:t>
            </a:r>
          </a:p>
          <a:p>
            <a:pPr marL="171450" indent="-171450">
              <a:buFont typeface="Arial" panose="020B0604020202020204" pitchFamily="34" charset="0"/>
              <a:buChar char="•"/>
            </a:pPr>
            <a:r>
              <a:rPr lang="fr-FR" sz="1000" dirty="0"/>
              <a:t>    0XXXXXXXXX</a:t>
            </a:r>
          </a:p>
          <a:p>
            <a:endParaRPr lang="fr-FR" sz="1000" dirty="0"/>
          </a:p>
          <a:p>
            <a:r>
              <a:rPr lang="fr-FR" sz="1000" dirty="0"/>
              <a:t>Autrement dit :</a:t>
            </a:r>
          </a:p>
          <a:p>
            <a:pPr marL="171450" indent="-171450">
              <a:buFont typeface="Arial" panose="020B0604020202020204" pitchFamily="34" charset="0"/>
              <a:buChar char="•"/>
            </a:pPr>
            <a:r>
              <a:rPr lang="fr-FR" sz="1000" dirty="0"/>
              <a:t>    le premier chiffre doit être un 0 ;</a:t>
            </a:r>
          </a:p>
          <a:p>
            <a:pPr marL="171450" indent="-171450">
              <a:buFont typeface="Arial" panose="020B0604020202020204" pitchFamily="34" charset="0"/>
              <a:buChar char="•"/>
            </a:pPr>
            <a:r>
              <a:rPr lang="fr-FR" sz="1000" dirty="0"/>
              <a:t>    le second chiffre, ainsi que tous ceux qui suivent (9 en tout, sans compter le 0 d'origine) doivent être compris entre 0 et 9 ;</a:t>
            </a:r>
          </a:p>
          <a:p>
            <a:pPr marL="171450" indent="-171450">
              <a:buFont typeface="Arial" panose="020B0604020202020204" pitchFamily="34" charset="0"/>
              <a:buChar char="•"/>
            </a:pPr>
            <a:r>
              <a:rPr lang="fr-FR" sz="1000" dirty="0"/>
              <a:t>    tous les deux chiffres, on peut avoir un délimiteur optionnel (un tiret, un point ou un espace).</a:t>
            </a:r>
          </a:p>
          <a:p>
            <a:endParaRPr lang="fr-FR" sz="1000" dirty="0"/>
          </a:p>
          <a:p>
            <a:r>
              <a:rPr lang="fr-FR" sz="1000" dirty="0"/>
              <a:t>Voici la regex que je vous propose :</a:t>
            </a:r>
          </a:p>
        </p:txBody>
      </p:sp>
      <p:sp>
        <p:nvSpPr>
          <p:cNvPr id="14" name="ZoneTexte 13">
            <a:extLst>
              <a:ext uri="{FF2B5EF4-FFF2-40B4-BE49-F238E27FC236}">
                <a16:creationId xmlns:a16="http://schemas.microsoft.com/office/drawing/2014/main" id="{3DD0F41B-AEB6-4FA4-8F99-B7B797BB1EF1}"/>
              </a:ext>
            </a:extLst>
          </p:cNvPr>
          <p:cNvSpPr txBox="1"/>
          <p:nvPr/>
        </p:nvSpPr>
        <p:spPr>
          <a:xfrm>
            <a:off x="209554" y="5016876"/>
            <a:ext cx="4700588" cy="246221"/>
          </a:xfrm>
          <a:prstGeom prst="rect">
            <a:avLst/>
          </a:prstGeom>
          <a:solidFill>
            <a:schemeClr val="tx1"/>
          </a:solidFill>
        </p:spPr>
        <p:txBody>
          <a:bodyPr wrap="square" rtlCol="0">
            <a:spAutoFit/>
          </a:bodyPr>
          <a:lstStyle/>
          <a:p>
            <a:r>
              <a:rPr lang="fr-FR" sz="1000" dirty="0">
                <a:solidFill>
                  <a:schemeClr val="bg1"/>
                </a:solidFill>
              </a:rPr>
              <a:t>^0[0-9]([ .-]?[0-9]{2}){4}$</a:t>
            </a:r>
          </a:p>
        </p:txBody>
      </p:sp>
    </p:spTree>
    <p:extLst>
      <p:ext uri="{BB962C8B-B14F-4D97-AF65-F5344CB8AC3E}">
        <p14:creationId xmlns:p14="http://schemas.microsoft.com/office/powerpoint/2010/main" val="1291288364"/>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011555"/>
            <a:ext cx="10534644" cy="3631763"/>
          </a:xfrm>
          <a:prstGeom prst="rect">
            <a:avLst/>
          </a:prstGeom>
          <a:noFill/>
        </p:spPr>
        <p:txBody>
          <a:bodyPr wrap="square" rtlCol="0">
            <a:spAutoFit/>
          </a:bodyPr>
          <a:lstStyle/>
          <a:p>
            <a:r>
              <a:rPr lang="fr-FR" sz="1000" dirty="0"/>
              <a:t>Décomposons la formule :</a:t>
            </a:r>
          </a:p>
          <a:p>
            <a:endParaRPr lang="fr-FR" sz="1000" dirty="0"/>
          </a:p>
          <a:p>
            <a:r>
              <a:rPr lang="fr-FR" sz="1000" dirty="0"/>
              <a:t>    D'abord, on trouve un caractère accent </a:t>
            </a:r>
            <a:r>
              <a:rPr lang="fr-FR" sz="1000" dirty="0" err="1"/>
              <a:t>circonflexe^qui</a:t>
            </a:r>
            <a:r>
              <a:rPr lang="fr-FR" sz="1000" dirty="0"/>
              <a:t> veut dire qu'on cherche l'expression au début de la chaîne. Vous pouvez aussi voir, à la fin de la regex, le </a:t>
            </a:r>
            <a:r>
              <a:rPr lang="fr-FR" sz="1000" dirty="0" err="1"/>
              <a:t>symbole$qui</a:t>
            </a:r>
            <a:r>
              <a:rPr lang="fr-FR" sz="1000" dirty="0"/>
              <a:t> veut dire que l'expression doit être à la fin de la chaîne. Si l'expression doit être au début et à la fin de la chaîne, cela signifie que la chaîne dans laquelle on recherche ne doit rien contenir d'autre que l'expression.</a:t>
            </a:r>
          </a:p>
          <a:p>
            <a:endParaRPr lang="fr-FR" sz="1000" dirty="0"/>
          </a:p>
          <a:p>
            <a:r>
              <a:rPr lang="fr-FR" sz="1000" dirty="0"/>
              <a:t>    Nous avons ensuite le0qui veut simplement dire que le premier caractère de notre chaîne doit être un0.</a:t>
            </a:r>
          </a:p>
          <a:p>
            <a:endParaRPr lang="fr-FR" sz="1000" dirty="0"/>
          </a:p>
          <a:p>
            <a:r>
              <a:rPr lang="fr-FR" sz="1000" dirty="0"/>
              <a:t>    Nous avons ensuite une classe de caractère[0-9]. Cela signifie qu'après le0, on doit trouver un chiffre compris entre 0 et 9 (peut-être 0, peut-être 1, peut-être 2…).</a:t>
            </a:r>
          </a:p>
          <a:p>
            <a:endParaRPr lang="fr-FR" sz="1000" dirty="0"/>
          </a:p>
          <a:p>
            <a:r>
              <a:rPr lang="fr-FR" sz="1000" dirty="0"/>
              <a:t>    Ensuite, cela se complique. Vous avez une parenthèse qui matérialise le début d'un groupe. Dans ce groupe, nous trouvons, dans l'ordre :</a:t>
            </a:r>
          </a:p>
          <a:p>
            <a:endParaRPr lang="fr-FR" sz="1000" dirty="0"/>
          </a:p>
          <a:p>
            <a:r>
              <a:rPr lang="fr-FR" sz="1000" dirty="0"/>
              <a:t>        D'abord une classe[ .-]qui veut dire « soit un espace, soit un point, soit un tiret ». Juste après cette classe, vous avez un </a:t>
            </a:r>
            <a:r>
              <a:rPr lang="fr-FR" sz="1000" dirty="0" err="1"/>
              <a:t>signe?qui</a:t>
            </a:r>
            <a:r>
              <a:rPr lang="fr-FR" sz="1000" dirty="0"/>
              <a:t> signifie que cette classe est optionnelle.</a:t>
            </a:r>
          </a:p>
          <a:p>
            <a:endParaRPr lang="fr-FR" sz="1000" dirty="0"/>
          </a:p>
          <a:p>
            <a:r>
              <a:rPr lang="fr-FR" sz="1000" dirty="0"/>
              <a:t>        Après la définition de notre délimiteur, nous trouvons une classe[0-9]qui signifie encore une fois « un chiffre entre 0 et 9 ». Après cette classe, entre accolades, vous pouvez voir le nombre de chiffres attendus (2).</a:t>
            </a:r>
          </a:p>
          <a:p>
            <a:endParaRPr lang="fr-FR" sz="1000" dirty="0"/>
          </a:p>
          <a:p>
            <a:r>
              <a:rPr lang="fr-FR" sz="1000" dirty="0"/>
              <a:t>    Ce groupe, contenant un séparateur optionnel et deux chiffres, doit se retrouver quatre fois dans notre expression (après la parenthèse fermante, vous trouvez entre accolades le contrôle du nombre d'occurrences).</a:t>
            </a:r>
          </a:p>
          <a:p>
            <a:endParaRPr lang="fr-FR" sz="1000" dirty="0"/>
          </a:p>
          <a:p>
            <a:r>
              <a:rPr lang="fr-FR" sz="1000" dirty="0"/>
              <a:t>Si vous regardez bien nos numéros de téléphone, vous vous rendez compte que notre regex s'applique aux différents cas présentés. La définition de notre numéro de téléphone n'est pas vraie pour tous les numéros. Cette regex est un exemple et même une base pour vous permettre de saisir le concept.</a:t>
            </a:r>
          </a:p>
          <a:p>
            <a:endParaRPr lang="fr-FR" sz="1000" dirty="0"/>
          </a:p>
          <a:p>
            <a:r>
              <a:rPr lang="fr-FR" sz="1000" dirty="0"/>
              <a:t>Si vous voulez que l'utilisateur saisisse un numéro de téléphone, voici le code auquel vous pourriez arriver :</a:t>
            </a:r>
          </a:p>
        </p:txBody>
      </p:sp>
      <p:sp>
        <p:nvSpPr>
          <p:cNvPr id="14" name="ZoneTexte 13">
            <a:extLst>
              <a:ext uri="{FF2B5EF4-FFF2-40B4-BE49-F238E27FC236}">
                <a16:creationId xmlns:a16="http://schemas.microsoft.com/office/drawing/2014/main" id="{3DD0F41B-AEB6-4FA4-8F99-B7B797BB1EF1}"/>
              </a:ext>
            </a:extLst>
          </p:cNvPr>
          <p:cNvSpPr txBox="1"/>
          <p:nvPr/>
        </p:nvSpPr>
        <p:spPr>
          <a:xfrm>
            <a:off x="209554" y="4643318"/>
            <a:ext cx="4700588" cy="861774"/>
          </a:xfrm>
          <a:prstGeom prst="rect">
            <a:avLst/>
          </a:prstGeom>
          <a:solidFill>
            <a:schemeClr val="tx1"/>
          </a:solidFill>
        </p:spPr>
        <p:txBody>
          <a:bodyPr wrap="square" rtlCol="0">
            <a:spAutoFit/>
          </a:bodyPr>
          <a:lstStyle/>
          <a:p>
            <a:r>
              <a:rPr lang="fr-FR" sz="1000" dirty="0">
                <a:solidFill>
                  <a:schemeClr val="bg1"/>
                </a:solidFill>
              </a:rPr>
              <a:t>import re</a:t>
            </a:r>
          </a:p>
          <a:p>
            <a:r>
              <a:rPr lang="fr-FR" sz="1000" dirty="0">
                <a:solidFill>
                  <a:schemeClr val="bg1"/>
                </a:solidFill>
              </a:rPr>
              <a:t>chaine = ""</a:t>
            </a:r>
          </a:p>
          <a:p>
            <a:r>
              <a:rPr lang="fr-FR" sz="1000" dirty="0">
                <a:solidFill>
                  <a:schemeClr val="bg1"/>
                </a:solidFill>
              </a:rPr>
              <a:t>expression = r"^0[0-9]([ .-]?[0-9]{2}){4}$"</a:t>
            </a:r>
          </a:p>
          <a:p>
            <a:r>
              <a:rPr lang="fr-FR" sz="1000" dirty="0">
                <a:solidFill>
                  <a:schemeClr val="bg1"/>
                </a:solidFill>
              </a:rPr>
              <a:t>while </a:t>
            </a:r>
            <a:r>
              <a:rPr lang="fr-FR" sz="1000" dirty="0" err="1">
                <a:solidFill>
                  <a:schemeClr val="bg1"/>
                </a:solidFill>
              </a:rPr>
              <a:t>re.search</a:t>
            </a:r>
            <a:r>
              <a:rPr lang="fr-FR" sz="1000" dirty="0">
                <a:solidFill>
                  <a:schemeClr val="bg1"/>
                </a:solidFill>
              </a:rPr>
              <a:t>(expression, chaine) is None:</a:t>
            </a:r>
          </a:p>
          <a:p>
            <a:r>
              <a:rPr lang="fr-FR" sz="1000" dirty="0">
                <a:solidFill>
                  <a:schemeClr val="bg1"/>
                </a:solidFill>
              </a:rPr>
              <a:t>    chaine = input("Saisissez un numéro de téléphone (valide) :")</a:t>
            </a:r>
          </a:p>
        </p:txBody>
      </p:sp>
    </p:spTree>
    <p:extLst>
      <p:ext uri="{BB962C8B-B14F-4D97-AF65-F5344CB8AC3E}">
        <p14:creationId xmlns:p14="http://schemas.microsoft.com/office/powerpoint/2010/main" val="3904531133"/>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782955"/>
            <a:ext cx="10534644" cy="3016210"/>
          </a:xfrm>
          <a:prstGeom prst="rect">
            <a:avLst/>
          </a:prstGeom>
          <a:noFill/>
        </p:spPr>
        <p:txBody>
          <a:bodyPr wrap="square" rtlCol="0">
            <a:spAutoFit/>
          </a:bodyPr>
          <a:lstStyle/>
          <a:p>
            <a:r>
              <a:rPr lang="fr-FR" sz="1000" b="1" dirty="0"/>
              <a:t>Remplacer une expression</a:t>
            </a:r>
          </a:p>
          <a:p>
            <a:endParaRPr lang="fr-FR" sz="1000" b="1" dirty="0"/>
          </a:p>
          <a:p>
            <a:r>
              <a:rPr lang="fr-FR" sz="1000" dirty="0"/>
              <a:t>Le remplacement est un peu plus complexe. Je ne vais pas vous montrer d'exemples réellement utiles car ils s'appuient en général sur des expressions assez difficiles à comprendre.</a:t>
            </a:r>
          </a:p>
          <a:p>
            <a:endParaRPr lang="fr-FR" sz="1000" dirty="0"/>
          </a:p>
          <a:p>
            <a:r>
              <a:rPr lang="fr-FR" sz="1000" dirty="0"/>
              <a:t>Pour remplacer une partie d'une chaîne de caractères sur la base d'une regex, nous allons utiliser la fonction </a:t>
            </a:r>
            <a:r>
              <a:rPr lang="fr-FR" sz="1000" dirty="0" err="1"/>
              <a:t>sub</a:t>
            </a:r>
            <a:r>
              <a:rPr lang="fr-FR" sz="1000" dirty="0"/>
              <a:t> du module re.</a:t>
            </a:r>
          </a:p>
          <a:p>
            <a:endParaRPr lang="fr-FR" sz="1000" dirty="0"/>
          </a:p>
          <a:p>
            <a:r>
              <a:rPr lang="fr-FR" sz="1000" dirty="0"/>
              <a:t>Elle prend trois paramètres :</a:t>
            </a:r>
          </a:p>
          <a:p>
            <a:endParaRPr lang="fr-FR" sz="1000" dirty="0"/>
          </a:p>
          <a:p>
            <a:r>
              <a:rPr lang="fr-FR" sz="1000" dirty="0"/>
              <a:t>    l'expression à rechercher ;</a:t>
            </a:r>
          </a:p>
          <a:p>
            <a:endParaRPr lang="fr-FR" sz="1000" dirty="0"/>
          </a:p>
          <a:p>
            <a:r>
              <a:rPr lang="fr-FR" sz="1000" dirty="0"/>
              <a:t>    par quoi remplacer cette expression ;</a:t>
            </a:r>
          </a:p>
          <a:p>
            <a:endParaRPr lang="fr-FR" sz="1000" dirty="0"/>
          </a:p>
          <a:p>
            <a:r>
              <a:rPr lang="fr-FR" sz="1000" dirty="0"/>
              <a:t>    la chaîne d'origine.</a:t>
            </a:r>
          </a:p>
          <a:p>
            <a:endParaRPr lang="fr-FR" sz="1000" dirty="0"/>
          </a:p>
          <a:p>
            <a:r>
              <a:rPr lang="fr-FR" sz="1000" dirty="0"/>
              <a:t>Elle renvoie la chaîne modifiée.</a:t>
            </a:r>
          </a:p>
          <a:p>
            <a:endParaRPr lang="fr-FR" sz="1000" dirty="0"/>
          </a:p>
          <a:p>
            <a:r>
              <a:rPr lang="fr-FR" sz="1000" b="1" dirty="0"/>
              <a:t>Des groupes numérotés</a:t>
            </a:r>
          </a:p>
          <a:p>
            <a:endParaRPr lang="fr-FR" sz="1000" b="1" dirty="0"/>
          </a:p>
          <a:p>
            <a:r>
              <a:rPr lang="fr-FR" sz="1000" dirty="0"/>
              <a:t>Pour remplacer une partie de l'expression, on doit d'abord utiliser des groupes. Si vous vous rappelez, les groupes sont indiqués entre parenthèses.</a:t>
            </a:r>
          </a:p>
        </p:txBody>
      </p:sp>
      <p:sp>
        <p:nvSpPr>
          <p:cNvPr id="14" name="ZoneTexte 13">
            <a:extLst>
              <a:ext uri="{FF2B5EF4-FFF2-40B4-BE49-F238E27FC236}">
                <a16:creationId xmlns:a16="http://schemas.microsoft.com/office/drawing/2014/main" id="{3DD0F41B-AEB6-4FA4-8F99-B7B797BB1EF1}"/>
              </a:ext>
            </a:extLst>
          </p:cNvPr>
          <p:cNvSpPr txBox="1"/>
          <p:nvPr/>
        </p:nvSpPr>
        <p:spPr>
          <a:xfrm>
            <a:off x="209554" y="3799165"/>
            <a:ext cx="4700588" cy="246221"/>
          </a:xfrm>
          <a:prstGeom prst="rect">
            <a:avLst/>
          </a:prstGeom>
          <a:solidFill>
            <a:schemeClr val="tx1"/>
          </a:solidFill>
        </p:spPr>
        <p:txBody>
          <a:bodyPr wrap="square" rtlCol="0">
            <a:spAutoFit/>
          </a:bodyPr>
          <a:lstStyle/>
          <a:p>
            <a:r>
              <a:rPr lang="fr-FR" sz="1000" dirty="0">
                <a:solidFill>
                  <a:schemeClr val="bg1"/>
                </a:solidFill>
              </a:rPr>
              <a:t>(a)b(cd)</a:t>
            </a:r>
          </a:p>
        </p:txBody>
      </p:sp>
      <p:sp>
        <p:nvSpPr>
          <p:cNvPr id="8" name="ZoneTexte 7">
            <a:extLst>
              <a:ext uri="{FF2B5EF4-FFF2-40B4-BE49-F238E27FC236}">
                <a16:creationId xmlns:a16="http://schemas.microsoft.com/office/drawing/2014/main" id="{4633BB3C-32E3-453A-93B0-C0A8D033B67B}"/>
              </a:ext>
            </a:extLst>
          </p:cNvPr>
          <p:cNvSpPr txBox="1"/>
          <p:nvPr/>
        </p:nvSpPr>
        <p:spPr>
          <a:xfrm>
            <a:off x="209554" y="4097773"/>
            <a:ext cx="10534644" cy="861774"/>
          </a:xfrm>
          <a:prstGeom prst="rect">
            <a:avLst/>
          </a:prstGeom>
          <a:noFill/>
        </p:spPr>
        <p:txBody>
          <a:bodyPr wrap="square" rtlCol="0">
            <a:spAutoFit/>
          </a:bodyPr>
          <a:lstStyle/>
          <a:p>
            <a:r>
              <a:rPr lang="fr-FR" sz="1000" dirty="0"/>
              <a:t>Dans cet exemple,(a)est le premier groupe et(cd)est le second.</a:t>
            </a:r>
          </a:p>
          <a:p>
            <a:endParaRPr lang="fr-FR" sz="1000" dirty="0"/>
          </a:p>
          <a:p>
            <a:r>
              <a:rPr lang="fr-FR" sz="1000" dirty="0"/>
              <a:t>L'ordre des groupes est important dans cet exemple. Dans notre expression de remplacement, nous pouvons appeler nos groupes grâce à\&lt;numéro du groupe&gt;. Pour une fois, on compte à partir de 1.</a:t>
            </a:r>
          </a:p>
          <a:p>
            <a:endParaRPr lang="fr-FR" sz="1000" dirty="0"/>
          </a:p>
          <a:p>
            <a:r>
              <a:rPr lang="fr-FR" sz="1000" dirty="0"/>
              <a:t>Ce n'est pas très clair ? Regardez cet exemple simple :</a:t>
            </a:r>
          </a:p>
        </p:txBody>
      </p:sp>
      <p:sp>
        <p:nvSpPr>
          <p:cNvPr id="9" name="ZoneTexte 8">
            <a:extLst>
              <a:ext uri="{FF2B5EF4-FFF2-40B4-BE49-F238E27FC236}">
                <a16:creationId xmlns:a16="http://schemas.microsoft.com/office/drawing/2014/main" id="{AF93C313-26C5-4B35-996C-A0C7195C3A8C}"/>
              </a:ext>
            </a:extLst>
          </p:cNvPr>
          <p:cNvSpPr txBox="1"/>
          <p:nvPr/>
        </p:nvSpPr>
        <p:spPr>
          <a:xfrm>
            <a:off x="209554" y="5135044"/>
            <a:ext cx="4700588" cy="400110"/>
          </a:xfrm>
          <a:prstGeom prst="rect">
            <a:avLst/>
          </a:prstGeom>
          <a:solidFill>
            <a:schemeClr val="tx1"/>
          </a:solidFill>
        </p:spPr>
        <p:txBody>
          <a:bodyPr wrap="square" rtlCol="0">
            <a:spAutoFit/>
          </a:bodyPr>
          <a:lstStyle/>
          <a:p>
            <a:r>
              <a:rPr lang="fr-FR" sz="1000" dirty="0">
                <a:solidFill>
                  <a:schemeClr val="bg1"/>
                </a:solidFill>
              </a:rPr>
              <a:t>&gt;&gt;&gt; re.sub(r"(ab)", r" \1 ", "abcdef")</a:t>
            </a:r>
          </a:p>
          <a:p>
            <a:r>
              <a:rPr lang="fr-FR" sz="1000" dirty="0">
                <a:solidFill>
                  <a:schemeClr val="bg1"/>
                </a:solidFill>
              </a:rPr>
              <a:t>' ab cdef'</a:t>
            </a:r>
          </a:p>
        </p:txBody>
      </p:sp>
      <p:sp>
        <p:nvSpPr>
          <p:cNvPr id="10" name="ZoneTexte 9">
            <a:extLst>
              <a:ext uri="{FF2B5EF4-FFF2-40B4-BE49-F238E27FC236}">
                <a16:creationId xmlns:a16="http://schemas.microsoft.com/office/drawing/2014/main" id="{B1F4C418-2A74-46EB-849A-BBE3201F5476}"/>
              </a:ext>
            </a:extLst>
          </p:cNvPr>
          <p:cNvSpPr txBox="1"/>
          <p:nvPr/>
        </p:nvSpPr>
        <p:spPr>
          <a:xfrm>
            <a:off x="133354" y="5587541"/>
            <a:ext cx="10534644" cy="1015663"/>
          </a:xfrm>
          <a:prstGeom prst="rect">
            <a:avLst/>
          </a:prstGeom>
          <a:noFill/>
        </p:spPr>
        <p:txBody>
          <a:bodyPr wrap="square" rtlCol="0">
            <a:spAutoFit/>
          </a:bodyPr>
          <a:lstStyle/>
          <a:p>
            <a:r>
              <a:rPr lang="fr-FR" sz="1000" dirty="0"/>
              <a:t>On se contente ici de remplacer 'ab’ par ' ab '.</a:t>
            </a:r>
          </a:p>
          <a:p>
            <a:endParaRPr lang="fr-FR" sz="1000" dirty="0"/>
          </a:p>
          <a:p>
            <a:r>
              <a:rPr lang="fr-FR" sz="1000" dirty="0"/>
              <a:t>Je vous l'accorde, on serait parvenu au même résultat en utilisant la méthode replace de notre chaîne. Mais les expressions régulières sont bien plus précises que cela : vous commencez à vous en rendre compte, je pense.</a:t>
            </a:r>
          </a:p>
          <a:p>
            <a:endParaRPr lang="fr-FR" sz="1000" dirty="0"/>
          </a:p>
          <a:p>
            <a:r>
              <a:rPr lang="fr-FR" sz="1000" dirty="0"/>
              <a:t>Je vous laisse le soin de creuser la question, je préfère ne pas vous présenter tout de suite des expressions trop complexes.</a:t>
            </a:r>
          </a:p>
        </p:txBody>
      </p:sp>
    </p:spTree>
    <p:extLst>
      <p:ext uri="{BB962C8B-B14F-4D97-AF65-F5344CB8AC3E}">
        <p14:creationId xmlns:p14="http://schemas.microsoft.com/office/powerpoint/2010/main" val="1828775469"/>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782955"/>
            <a:ext cx="10534644" cy="707886"/>
          </a:xfrm>
          <a:prstGeom prst="rect">
            <a:avLst/>
          </a:prstGeom>
          <a:noFill/>
        </p:spPr>
        <p:txBody>
          <a:bodyPr wrap="square" rtlCol="0">
            <a:spAutoFit/>
          </a:bodyPr>
          <a:lstStyle/>
          <a:p>
            <a:r>
              <a:rPr lang="fr-FR" sz="1000" b="1" dirty="0"/>
              <a:t>Donner des noms à nos groupes</a:t>
            </a:r>
          </a:p>
          <a:p>
            <a:endParaRPr lang="fr-FR" sz="1000" b="1" dirty="0"/>
          </a:p>
          <a:p>
            <a:r>
              <a:rPr lang="fr-FR" sz="1000" dirty="0"/>
              <a:t>Nous pouvons également donner des noms à nos groupes. Cela peut être plus clair que de compter sur des numéros. Pour cela, il faut faire suivre la parenthèse ouvrant le groupe d'un point d'interrogation, d'un P majuscule et du nom du groupe entre chevrons &lt;&gt;.</a:t>
            </a:r>
          </a:p>
        </p:txBody>
      </p:sp>
      <p:sp>
        <p:nvSpPr>
          <p:cNvPr id="14" name="ZoneTexte 13">
            <a:extLst>
              <a:ext uri="{FF2B5EF4-FFF2-40B4-BE49-F238E27FC236}">
                <a16:creationId xmlns:a16="http://schemas.microsoft.com/office/drawing/2014/main" id="{3DD0F41B-AEB6-4FA4-8F99-B7B797BB1EF1}"/>
              </a:ext>
            </a:extLst>
          </p:cNvPr>
          <p:cNvSpPr txBox="1"/>
          <p:nvPr/>
        </p:nvSpPr>
        <p:spPr>
          <a:xfrm>
            <a:off x="209554" y="1558616"/>
            <a:ext cx="4700588" cy="246221"/>
          </a:xfrm>
          <a:prstGeom prst="rect">
            <a:avLst/>
          </a:prstGeom>
          <a:solidFill>
            <a:schemeClr val="tx1"/>
          </a:solidFill>
        </p:spPr>
        <p:txBody>
          <a:bodyPr wrap="square" rtlCol="0">
            <a:spAutoFit/>
          </a:bodyPr>
          <a:lstStyle/>
          <a:p>
            <a:r>
              <a:rPr lang="fr-FR" sz="1000" dirty="0">
                <a:solidFill>
                  <a:schemeClr val="bg1"/>
                </a:solidFill>
              </a:rPr>
              <a:t>(?P&lt;id&gt;[0-9]{2})</a:t>
            </a:r>
          </a:p>
        </p:txBody>
      </p:sp>
      <p:sp>
        <p:nvSpPr>
          <p:cNvPr id="8" name="ZoneTexte 7">
            <a:extLst>
              <a:ext uri="{FF2B5EF4-FFF2-40B4-BE49-F238E27FC236}">
                <a16:creationId xmlns:a16="http://schemas.microsoft.com/office/drawing/2014/main" id="{4633BB3C-32E3-453A-93B0-C0A8D033B67B}"/>
              </a:ext>
            </a:extLst>
          </p:cNvPr>
          <p:cNvSpPr txBox="1"/>
          <p:nvPr/>
        </p:nvSpPr>
        <p:spPr>
          <a:xfrm>
            <a:off x="209554" y="1951031"/>
            <a:ext cx="10534644" cy="246221"/>
          </a:xfrm>
          <a:prstGeom prst="rect">
            <a:avLst/>
          </a:prstGeom>
          <a:noFill/>
        </p:spPr>
        <p:txBody>
          <a:bodyPr wrap="square" rtlCol="0">
            <a:spAutoFit/>
          </a:bodyPr>
          <a:lstStyle/>
          <a:p>
            <a:r>
              <a:rPr lang="fr-FR" sz="1000" dirty="0"/>
              <a:t>Dans l'expression de remplacement, on utilisera l'expression\g&lt;nom du groupe&gt;pour symboliser le groupe. Prenons un exemple :</a:t>
            </a:r>
          </a:p>
        </p:txBody>
      </p:sp>
      <p:sp>
        <p:nvSpPr>
          <p:cNvPr id="9" name="ZoneTexte 8">
            <a:extLst>
              <a:ext uri="{FF2B5EF4-FFF2-40B4-BE49-F238E27FC236}">
                <a16:creationId xmlns:a16="http://schemas.microsoft.com/office/drawing/2014/main" id="{AF93C313-26C5-4B35-996C-A0C7195C3A8C}"/>
              </a:ext>
            </a:extLst>
          </p:cNvPr>
          <p:cNvSpPr txBox="1"/>
          <p:nvPr/>
        </p:nvSpPr>
        <p:spPr>
          <a:xfrm>
            <a:off x="209554" y="2289541"/>
            <a:ext cx="4700588" cy="1938992"/>
          </a:xfrm>
          <a:prstGeom prst="rect">
            <a:avLst/>
          </a:prstGeom>
          <a:solidFill>
            <a:schemeClr val="tx1"/>
          </a:solidFill>
        </p:spPr>
        <p:txBody>
          <a:bodyPr wrap="square" rtlCol="0">
            <a:spAutoFit/>
          </a:bodyPr>
          <a:lstStyle/>
          <a:p>
            <a:r>
              <a:rPr lang="fr-FR" sz="1000" dirty="0">
                <a:solidFill>
                  <a:schemeClr val="bg1"/>
                </a:solidFill>
              </a:rPr>
              <a:t>&gt;&gt;&gt; texte = """</a:t>
            </a:r>
          </a:p>
          <a:p>
            <a:r>
              <a:rPr lang="fr-FR" sz="1000" dirty="0">
                <a:solidFill>
                  <a:schemeClr val="bg1"/>
                </a:solidFill>
              </a:rPr>
              <a:t>... nom='Task1', id=8</a:t>
            </a:r>
          </a:p>
          <a:p>
            <a:r>
              <a:rPr lang="fr-FR" sz="1000" dirty="0">
                <a:solidFill>
                  <a:schemeClr val="bg1"/>
                </a:solidFill>
              </a:rPr>
              <a:t>... nom='Task2', id=31</a:t>
            </a:r>
          </a:p>
          <a:p>
            <a:r>
              <a:rPr lang="fr-FR" sz="1000" dirty="0">
                <a:solidFill>
                  <a:schemeClr val="bg1"/>
                </a:solidFill>
              </a:rPr>
              <a:t>... nom='Task3', id=127"""</a:t>
            </a:r>
          </a:p>
          <a:p>
            <a:r>
              <a:rPr lang="fr-FR" sz="1000" dirty="0">
                <a:solidFill>
                  <a:schemeClr val="bg1"/>
                </a:solidFill>
              </a:rPr>
              <a:t>... ...</a:t>
            </a:r>
          </a:p>
          <a:p>
            <a:r>
              <a:rPr lang="fr-FR" sz="1000" dirty="0">
                <a:solidFill>
                  <a:schemeClr val="bg1"/>
                </a:solidFill>
              </a:rPr>
              <a:t>... </a:t>
            </a:r>
          </a:p>
          <a:p>
            <a:r>
              <a:rPr lang="fr-FR" sz="1000" dirty="0">
                <a:solidFill>
                  <a:schemeClr val="bg1"/>
                </a:solidFill>
              </a:rPr>
              <a:t>&gt;&gt;&gt; print(re.sub(</a:t>
            </a:r>
            <a:r>
              <a:rPr lang="fr-FR" sz="1000" dirty="0" err="1">
                <a:solidFill>
                  <a:schemeClr val="bg1"/>
                </a:solidFill>
              </a:rPr>
              <a:t>r"id</a:t>
            </a:r>
            <a:r>
              <a:rPr lang="fr-FR" sz="1000" dirty="0">
                <a:solidFill>
                  <a:schemeClr val="bg1"/>
                </a:solidFill>
              </a:rPr>
              <a:t>=(?P&lt;id&gt;[0-9]+)", </a:t>
            </a:r>
            <a:r>
              <a:rPr lang="fr-FR" sz="1000" dirty="0" err="1">
                <a:solidFill>
                  <a:schemeClr val="bg1"/>
                </a:solidFill>
              </a:rPr>
              <a:t>r"id</a:t>
            </a:r>
            <a:r>
              <a:rPr lang="fr-FR" sz="1000" dirty="0">
                <a:solidFill>
                  <a:schemeClr val="bg1"/>
                </a:solidFill>
              </a:rPr>
              <a:t>[\g&lt;id&gt;]", texte))</a:t>
            </a:r>
          </a:p>
          <a:p>
            <a:r>
              <a:rPr lang="fr-FR" sz="1000" dirty="0">
                <a:solidFill>
                  <a:schemeClr val="bg1"/>
                </a:solidFill>
              </a:rPr>
              <a:t>nom='Task1', id[8]</a:t>
            </a:r>
          </a:p>
          <a:p>
            <a:r>
              <a:rPr lang="fr-FR" sz="1000" dirty="0">
                <a:solidFill>
                  <a:schemeClr val="bg1"/>
                </a:solidFill>
              </a:rPr>
              <a:t>nom='Task2', id[31]</a:t>
            </a:r>
          </a:p>
          <a:p>
            <a:r>
              <a:rPr lang="fr-FR" sz="1000" dirty="0">
                <a:solidFill>
                  <a:schemeClr val="bg1"/>
                </a:solidFill>
              </a:rPr>
              <a:t>nom='Task3', id[127]</a:t>
            </a:r>
          </a:p>
          <a:p>
            <a:r>
              <a:rPr lang="fr-FR" sz="1000" dirty="0">
                <a:solidFill>
                  <a:schemeClr val="bg1"/>
                </a:solidFill>
              </a:rPr>
              <a:t>...</a:t>
            </a:r>
          </a:p>
          <a:p>
            <a:r>
              <a:rPr lang="fr-FR" sz="1000" dirty="0">
                <a:solidFill>
                  <a:schemeClr val="bg1"/>
                </a:solidFill>
              </a:rPr>
              <a:t>&gt;&gt;&gt;</a:t>
            </a:r>
          </a:p>
        </p:txBody>
      </p:sp>
      <p:sp>
        <p:nvSpPr>
          <p:cNvPr id="10" name="ZoneTexte 9">
            <a:extLst>
              <a:ext uri="{FF2B5EF4-FFF2-40B4-BE49-F238E27FC236}">
                <a16:creationId xmlns:a16="http://schemas.microsoft.com/office/drawing/2014/main" id="{B1F4C418-2A74-46EB-849A-BBE3201F5476}"/>
              </a:ext>
            </a:extLst>
          </p:cNvPr>
          <p:cNvSpPr txBox="1"/>
          <p:nvPr/>
        </p:nvSpPr>
        <p:spPr>
          <a:xfrm>
            <a:off x="133354" y="4320822"/>
            <a:ext cx="10534644" cy="1323439"/>
          </a:xfrm>
          <a:prstGeom prst="rect">
            <a:avLst/>
          </a:prstGeom>
          <a:noFill/>
        </p:spPr>
        <p:txBody>
          <a:bodyPr wrap="square" rtlCol="0">
            <a:spAutoFit/>
          </a:bodyPr>
          <a:lstStyle/>
          <a:p>
            <a:r>
              <a:rPr lang="fr-FR" sz="1000" b="1" dirty="0"/>
              <a:t>Des expressions compilées</a:t>
            </a:r>
          </a:p>
          <a:p>
            <a:endParaRPr lang="fr-FR" sz="1000" dirty="0"/>
          </a:p>
          <a:p>
            <a:r>
              <a:rPr lang="fr-FR" sz="1000" dirty="0"/>
              <a:t>Si, dans votre programme, vous utilisez plusieurs fois les mêmes expressions régulières, il peut être utile de les compiler. Le </a:t>
            </a:r>
            <a:r>
              <a:rPr lang="fr-FR" sz="1000" dirty="0" err="1"/>
              <a:t>modulerepropose</a:t>
            </a:r>
            <a:r>
              <a:rPr lang="fr-FR" sz="1000" dirty="0"/>
              <a:t> en effet de conserver votre expression régulière sous la forme d'un objet que vous pouvez stocker dans votre programme. Si vous devez chercher cette expression dans une chaîne, vous passez par des méthodes de l'expression. Cela vous fait gagner en performances si vous faites souvent appel à cette expression.</a:t>
            </a:r>
          </a:p>
          <a:p>
            <a:endParaRPr lang="fr-FR" sz="1000" dirty="0"/>
          </a:p>
          <a:p>
            <a:r>
              <a:rPr lang="fr-FR" sz="1000" dirty="0"/>
              <a:t>Par exemple, j'ai une expression qui est appelée quand l'utilisateur saisit son mot de passe. Je veux vérifier que son mot de passe fait bien six caractères au minimum et qu'il ne contient que des lettres majuscules, minuscules et des chiffres. Voici l'expression à laquelle j'arrive :</a:t>
            </a:r>
          </a:p>
        </p:txBody>
      </p:sp>
      <p:sp>
        <p:nvSpPr>
          <p:cNvPr id="11" name="ZoneTexte 10">
            <a:extLst>
              <a:ext uri="{FF2B5EF4-FFF2-40B4-BE49-F238E27FC236}">
                <a16:creationId xmlns:a16="http://schemas.microsoft.com/office/drawing/2014/main" id="{B0566F5C-C982-4FE5-8A1A-44551F755534}"/>
              </a:ext>
            </a:extLst>
          </p:cNvPr>
          <p:cNvSpPr txBox="1"/>
          <p:nvPr/>
        </p:nvSpPr>
        <p:spPr>
          <a:xfrm>
            <a:off x="209554" y="5696648"/>
            <a:ext cx="4700588" cy="246221"/>
          </a:xfrm>
          <a:prstGeom prst="rect">
            <a:avLst/>
          </a:prstGeom>
          <a:solidFill>
            <a:schemeClr val="tx1"/>
          </a:solidFill>
        </p:spPr>
        <p:txBody>
          <a:bodyPr wrap="square" rtlCol="0">
            <a:spAutoFit/>
          </a:bodyPr>
          <a:lstStyle/>
          <a:p>
            <a:r>
              <a:rPr lang="fr-FR" sz="1000" dirty="0">
                <a:solidFill>
                  <a:schemeClr val="bg1"/>
                </a:solidFill>
              </a:rPr>
              <a:t>^[A-Za-z0-9]{6,}$</a:t>
            </a:r>
          </a:p>
        </p:txBody>
      </p:sp>
    </p:spTree>
    <p:extLst>
      <p:ext uri="{BB962C8B-B14F-4D97-AF65-F5344CB8AC3E}">
        <p14:creationId xmlns:p14="http://schemas.microsoft.com/office/powerpoint/2010/main" val="2715926924"/>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173480"/>
            <a:ext cx="10534644" cy="707886"/>
          </a:xfrm>
          <a:prstGeom prst="rect">
            <a:avLst/>
          </a:prstGeom>
          <a:noFill/>
        </p:spPr>
        <p:txBody>
          <a:bodyPr wrap="square" rtlCol="0">
            <a:spAutoFit/>
          </a:bodyPr>
          <a:lstStyle/>
          <a:p>
            <a:r>
              <a:rPr lang="fr-FR" sz="1000" dirty="0"/>
              <a:t>À chaque fois qu'un utilisateur saisit un mot de passe, le programme va appeler </a:t>
            </a:r>
            <a:r>
              <a:rPr lang="fr-FR" sz="1000" dirty="0" err="1"/>
              <a:t>re.search</a:t>
            </a:r>
            <a:r>
              <a:rPr lang="fr-FR" sz="1000" dirty="0"/>
              <a:t> pour vérifier que celui-ci respecte bien les critères de l'expression. Il serait plus judicieux de conserver l'expression en mémoire.</a:t>
            </a:r>
          </a:p>
          <a:p>
            <a:endParaRPr lang="fr-FR" sz="1000" dirty="0"/>
          </a:p>
          <a:p>
            <a:r>
              <a:rPr lang="fr-FR" sz="1000" dirty="0"/>
              <a:t>On utilise pour ce faire la méthode compile du module re. On stocke la valeur renvoyée (une expression régulière compilée) dans une variable, c'est un objet standard pour le reste.</a:t>
            </a:r>
          </a:p>
        </p:txBody>
      </p:sp>
      <p:sp>
        <p:nvSpPr>
          <p:cNvPr id="14" name="ZoneTexte 13">
            <a:extLst>
              <a:ext uri="{FF2B5EF4-FFF2-40B4-BE49-F238E27FC236}">
                <a16:creationId xmlns:a16="http://schemas.microsoft.com/office/drawing/2014/main" id="{3DD0F41B-AEB6-4FA4-8F99-B7B797BB1EF1}"/>
              </a:ext>
            </a:extLst>
          </p:cNvPr>
          <p:cNvSpPr txBox="1"/>
          <p:nvPr/>
        </p:nvSpPr>
        <p:spPr>
          <a:xfrm>
            <a:off x="209554" y="1949141"/>
            <a:ext cx="4700588" cy="400110"/>
          </a:xfrm>
          <a:prstGeom prst="rect">
            <a:avLst/>
          </a:prstGeom>
          <a:solidFill>
            <a:schemeClr val="tx1"/>
          </a:solidFill>
        </p:spPr>
        <p:txBody>
          <a:bodyPr wrap="square" rtlCol="0">
            <a:spAutoFit/>
          </a:bodyPr>
          <a:lstStyle/>
          <a:p>
            <a:r>
              <a:rPr lang="fr-FR" sz="1000" dirty="0" err="1">
                <a:solidFill>
                  <a:schemeClr val="bg1"/>
                </a:solidFill>
              </a:rPr>
              <a:t>chn_mdp</a:t>
            </a:r>
            <a:r>
              <a:rPr lang="fr-FR" sz="1000" dirty="0">
                <a:solidFill>
                  <a:schemeClr val="bg1"/>
                </a:solidFill>
              </a:rPr>
              <a:t> = r"^[A-Za-z0-9]{6,}$"</a:t>
            </a:r>
          </a:p>
          <a:p>
            <a:r>
              <a:rPr lang="fr-FR" sz="1000" dirty="0" err="1">
                <a:solidFill>
                  <a:schemeClr val="bg1"/>
                </a:solidFill>
              </a:rPr>
              <a:t>exp_mdp</a:t>
            </a:r>
            <a:r>
              <a:rPr lang="fr-FR" sz="1000" dirty="0">
                <a:solidFill>
                  <a:schemeClr val="bg1"/>
                </a:solidFill>
              </a:rPr>
              <a:t> = </a:t>
            </a:r>
            <a:r>
              <a:rPr lang="fr-FR" sz="1000" dirty="0" err="1">
                <a:solidFill>
                  <a:schemeClr val="bg1"/>
                </a:solidFill>
              </a:rPr>
              <a:t>re.compile</a:t>
            </a:r>
            <a:r>
              <a:rPr lang="fr-FR" sz="1000" dirty="0">
                <a:solidFill>
                  <a:schemeClr val="bg1"/>
                </a:solidFill>
              </a:rPr>
              <a:t>(</a:t>
            </a:r>
            <a:r>
              <a:rPr lang="fr-FR" sz="1000" dirty="0" err="1">
                <a:solidFill>
                  <a:schemeClr val="bg1"/>
                </a:solidFill>
              </a:rPr>
              <a:t>chn_mdp</a:t>
            </a:r>
            <a:r>
              <a:rPr lang="fr-FR" sz="1000" dirty="0">
                <a:solidFill>
                  <a:schemeClr val="bg1"/>
                </a:solidFill>
              </a:rPr>
              <a:t>)</a:t>
            </a:r>
          </a:p>
        </p:txBody>
      </p:sp>
      <p:sp>
        <p:nvSpPr>
          <p:cNvPr id="8" name="ZoneTexte 7">
            <a:extLst>
              <a:ext uri="{FF2B5EF4-FFF2-40B4-BE49-F238E27FC236}">
                <a16:creationId xmlns:a16="http://schemas.microsoft.com/office/drawing/2014/main" id="{4633BB3C-32E3-453A-93B0-C0A8D033B67B}"/>
              </a:ext>
            </a:extLst>
          </p:cNvPr>
          <p:cNvSpPr txBox="1"/>
          <p:nvPr/>
        </p:nvSpPr>
        <p:spPr>
          <a:xfrm>
            <a:off x="209554" y="2404367"/>
            <a:ext cx="10534644" cy="707886"/>
          </a:xfrm>
          <a:prstGeom prst="rect">
            <a:avLst/>
          </a:prstGeom>
          <a:noFill/>
        </p:spPr>
        <p:txBody>
          <a:bodyPr wrap="square" rtlCol="0">
            <a:spAutoFit/>
          </a:bodyPr>
          <a:lstStyle/>
          <a:p>
            <a:r>
              <a:rPr lang="fr-FR" sz="1000" dirty="0"/>
              <a:t>Ensuite, vous pouvez utiliser directement cette expression compilée. Elle possède plusieurs méthodes utiles, </a:t>
            </a:r>
            <a:r>
              <a:rPr lang="fr-FR" sz="1000" dirty="0" err="1"/>
              <a:t>dontsearchetsubque</a:t>
            </a:r>
            <a:r>
              <a:rPr lang="fr-FR" sz="1000" dirty="0"/>
              <a:t> nous avons vu plus haut. À la différence des fonctions du </a:t>
            </a:r>
            <a:r>
              <a:rPr lang="fr-FR" sz="1000" dirty="0" err="1"/>
              <a:t>modulereportant</a:t>
            </a:r>
            <a:r>
              <a:rPr lang="fr-FR" sz="1000" dirty="0"/>
              <a:t> les mêmes noms, elles ne prennent pas en premier paramètre l'expression (celle-ci se trouve directement dans l'objet).</a:t>
            </a:r>
          </a:p>
          <a:p>
            <a:endParaRPr lang="fr-FR" sz="1000" dirty="0"/>
          </a:p>
          <a:p>
            <a:r>
              <a:rPr lang="fr-FR" sz="1000" dirty="0"/>
              <a:t>Voyez plutôt :</a:t>
            </a:r>
          </a:p>
        </p:txBody>
      </p:sp>
      <p:sp>
        <p:nvSpPr>
          <p:cNvPr id="9" name="ZoneTexte 8">
            <a:extLst>
              <a:ext uri="{FF2B5EF4-FFF2-40B4-BE49-F238E27FC236}">
                <a16:creationId xmlns:a16="http://schemas.microsoft.com/office/drawing/2014/main" id="{AF93C313-26C5-4B35-996C-A0C7195C3A8C}"/>
              </a:ext>
            </a:extLst>
          </p:cNvPr>
          <p:cNvSpPr txBox="1"/>
          <p:nvPr/>
        </p:nvSpPr>
        <p:spPr>
          <a:xfrm>
            <a:off x="209554" y="2810010"/>
            <a:ext cx="4700588" cy="861774"/>
          </a:xfrm>
          <a:prstGeom prst="rect">
            <a:avLst/>
          </a:prstGeom>
          <a:solidFill>
            <a:schemeClr val="tx1"/>
          </a:solidFill>
        </p:spPr>
        <p:txBody>
          <a:bodyPr wrap="square" rtlCol="0">
            <a:spAutoFit/>
          </a:bodyPr>
          <a:lstStyle/>
          <a:p>
            <a:r>
              <a:rPr lang="fr-FR" sz="1000" dirty="0" err="1">
                <a:solidFill>
                  <a:schemeClr val="bg1"/>
                </a:solidFill>
              </a:rPr>
              <a:t>chn_mdp</a:t>
            </a:r>
            <a:r>
              <a:rPr lang="fr-FR" sz="1000" dirty="0">
                <a:solidFill>
                  <a:schemeClr val="bg1"/>
                </a:solidFill>
              </a:rPr>
              <a:t> = r"^[A-Za-z0-9]{6,}$"</a:t>
            </a:r>
          </a:p>
          <a:p>
            <a:r>
              <a:rPr lang="fr-FR" sz="1000" dirty="0" err="1">
                <a:solidFill>
                  <a:schemeClr val="bg1"/>
                </a:solidFill>
              </a:rPr>
              <a:t>exp_mdp</a:t>
            </a:r>
            <a:r>
              <a:rPr lang="fr-FR" sz="1000" dirty="0">
                <a:solidFill>
                  <a:schemeClr val="bg1"/>
                </a:solidFill>
              </a:rPr>
              <a:t> = </a:t>
            </a:r>
            <a:r>
              <a:rPr lang="fr-FR" sz="1000" dirty="0" err="1">
                <a:solidFill>
                  <a:schemeClr val="bg1"/>
                </a:solidFill>
              </a:rPr>
              <a:t>re.compile</a:t>
            </a:r>
            <a:r>
              <a:rPr lang="fr-FR" sz="1000" dirty="0">
                <a:solidFill>
                  <a:schemeClr val="bg1"/>
                </a:solidFill>
              </a:rPr>
              <a:t>(</a:t>
            </a:r>
            <a:r>
              <a:rPr lang="fr-FR" sz="1000" dirty="0" err="1">
                <a:solidFill>
                  <a:schemeClr val="bg1"/>
                </a:solidFill>
              </a:rPr>
              <a:t>chn_mdp</a:t>
            </a:r>
            <a:r>
              <a:rPr lang="fr-FR" sz="1000" dirty="0">
                <a:solidFill>
                  <a:schemeClr val="bg1"/>
                </a:solidFill>
              </a:rPr>
              <a:t>)</a:t>
            </a:r>
          </a:p>
          <a:p>
            <a:r>
              <a:rPr lang="fr-FR" sz="1000" dirty="0" err="1">
                <a:solidFill>
                  <a:schemeClr val="bg1"/>
                </a:solidFill>
              </a:rPr>
              <a:t>mot_de_passe</a:t>
            </a:r>
            <a:r>
              <a:rPr lang="fr-FR" sz="1000" dirty="0">
                <a:solidFill>
                  <a:schemeClr val="bg1"/>
                </a:solidFill>
              </a:rPr>
              <a:t> = ""</a:t>
            </a:r>
          </a:p>
          <a:p>
            <a:r>
              <a:rPr lang="fr-FR" sz="1000" dirty="0">
                <a:solidFill>
                  <a:schemeClr val="bg1"/>
                </a:solidFill>
              </a:rPr>
              <a:t>while </a:t>
            </a:r>
            <a:r>
              <a:rPr lang="fr-FR" sz="1000" dirty="0" err="1">
                <a:solidFill>
                  <a:schemeClr val="bg1"/>
                </a:solidFill>
              </a:rPr>
              <a:t>exp_mdp.search</a:t>
            </a:r>
            <a:r>
              <a:rPr lang="fr-FR" sz="1000" dirty="0">
                <a:solidFill>
                  <a:schemeClr val="bg1"/>
                </a:solidFill>
              </a:rPr>
              <a:t>(</a:t>
            </a:r>
            <a:r>
              <a:rPr lang="fr-FR" sz="1000" dirty="0" err="1">
                <a:solidFill>
                  <a:schemeClr val="bg1"/>
                </a:solidFill>
              </a:rPr>
              <a:t>mot_de_passe</a:t>
            </a:r>
            <a:r>
              <a:rPr lang="fr-FR" sz="1000" dirty="0">
                <a:solidFill>
                  <a:schemeClr val="bg1"/>
                </a:solidFill>
              </a:rPr>
              <a:t>) is None:</a:t>
            </a:r>
          </a:p>
          <a:p>
            <a:r>
              <a:rPr lang="fr-FR" sz="1000" dirty="0">
                <a:solidFill>
                  <a:schemeClr val="bg1"/>
                </a:solidFill>
              </a:rPr>
              <a:t>    </a:t>
            </a:r>
            <a:r>
              <a:rPr lang="fr-FR" sz="1000" dirty="0" err="1">
                <a:solidFill>
                  <a:schemeClr val="bg1"/>
                </a:solidFill>
              </a:rPr>
              <a:t>mot_de_passe</a:t>
            </a:r>
            <a:r>
              <a:rPr lang="fr-FR" sz="1000" dirty="0">
                <a:solidFill>
                  <a:schemeClr val="bg1"/>
                </a:solidFill>
              </a:rPr>
              <a:t> = input("Tapez votre mot de passe : ")</a:t>
            </a:r>
          </a:p>
        </p:txBody>
      </p:sp>
    </p:spTree>
    <p:extLst>
      <p:ext uri="{BB962C8B-B14F-4D97-AF65-F5344CB8AC3E}">
        <p14:creationId xmlns:p14="http://schemas.microsoft.com/office/powerpoint/2010/main" val="1582716582"/>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173480"/>
            <a:ext cx="10534644" cy="1785104"/>
          </a:xfrm>
          <a:prstGeom prst="rect">
            <a:avLst/>
          </a:prstGeom>
          <a:noFill/>
        </p:spPr>
        <p:txBody>
          <a:bodyPr wrap="square" rtlCol="0">
            <a:spAutoFit/>
          </a:bodyPr>
          <a:lstStyle/>
          <a:p>
            <a:r>
              <a:rPr lang="fr-FR" sz="1000" b="1" dirty="0"/>
              <a:t>En résumé</a:t>
            </a:r>
          </a:p>
          <a:p>
            <a:endParaRPr lang="fr-FR" sz="1000" dirty="0"/>
          </a:p>
          <a:p>
            <a:r>
              <a:rPr lang="fr-FR" sz="1000" dirty="0"/>
              <a:t>    Les expressions régulières permettent de chercher et remplacer certaines expressions dans des chaînes de caractères.</a:t>
            </a:r>
          </a:p>
          <a:p>
            <a:endParaRPr lang="fr-FR" sz="1000" dirty="0"/>
          </a:p>
          <a:p>
            <a:r>
              <a:rPr lang="fr-FR" sz="1000" dirty="0"/>
              <a:t>    Le module re de Python permet de manipuler des expressions régulières en Python.</a:t>
            </a:r>
          </a:p>
          <a:p>
            <a:endParaRPr lang="fr-FR" sz="1000" dirty="0"/>
          </a:p>
          <a:p>
            <a:r>
              <a:rPr lang="fr-FR" sz="1000" dirty="0"/>
              <a:t>    La fonction </a:t>
            </a:r>
            <a:r>
              <a:rPr lang="fr-FR" sz="1000" dirty="0" err="1"/>
              <a:t>search</a:t>
            </a:r>
            <a:r>
              <a:rPr lang="fr-FR" sz="1000" dirty="0"/>
              <a:t> du module re permet de chercher une expression dans une chaîne.</a:t>
            </a:r>
          </a:p>
          <a:p>
            <a:endParaRPr lang="fr-FR" sz="1000" dirty="0"/>
          </a:p>
          <a:p>
            <a:r>
              <a:rPr lang="fr-FR" sz="1000" dirty="0"/>
              <a:t>    Pour remplacer une certaine expression dans une chaîne, on utilise la fonction </a:t>
            </a:r>
            <a:r>
              <a:rPr lang="fr-FR" sz="1000" dirty="0" err="1"/>
              <a:t>sub</a:t>
            </a:r>
            <a:r>
              <a:rPr lang="fr-FR" sz="1000" dirty="0"/>
              <a:t> du module re.</a:t>
            </a:r>
          </a:p>
          <a:p>
            <a:endParaRPr lang="fr-FR" sz="1000" dirty="0"/>
          </a:p>
          <a:p>
            <a:r>
              <a:rPr lang="fr-FR" sz="1000" dirty="0"/>
              <a:t>    On peut également compiler les expressions régulières grâce à la fonction compile du module re.</a:t>
            </a:r>
          </a:p>
        </p:txBody>
      </p:sp>
    </p:spTree>
    <p:extLst>
      <p:ext uri="{BB962C8B-B14F-4D97-AF65-F5344CB8AC3E}">
        <p14:creationId xmlns:p14="http://schemas.microsoft.com/office/powerpoint/2010/main" val="16384362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La boucle for</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228600" y="1146736"/>
            <a:ext cx="2710999" cy="369332"/>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for element in </a:t>
            </a:r>
            <a:r>
              <a:rPr lang="fr-FR" altLang="fr-FR" dirty="0" err="1">
                <a:solidFill>
                  <a:schemeClr val="bg1"/>
                </a:solidFill>
                <a:latin typeface="Arial" panose="020B0604020202020204" pitchFamily="34" charset="0"/>
              </a:rPr>
              <a:t>sequence</a:t>
            </a:r>
            <a:r>
              <a:rPr lang="fr-FR" altLang="fr-FR" dirty="0">
                <a:solidFill>
                  <a:schemeClr val="bg1"/>
                </a:solidFill>
                <a:latin typeface="Arial" panose="020B0604020202020204" pitchFamily="34" charset="0"/>
              </a:rPr>
              <a:t>:</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5" name="Rectangle 1">
            <a:extLst>
              <a:ext uri="{FF2B5EF4-FFF2-40B4-BE49-F238E27FC236}">
                <a16:creationId xmlns:a16="http://schemas.microsoft.com/office/drawing/2014/main" id="{933E3C97-C9B8-4DED-9FC2-B5182F7D9375}"/>
              </a:ext>
            </a:extLst>
          </p:cNvPr>
          <p:cNvSpPr>
            <a:spLocks noChangeArrowheads="1"/>
          </p:cNvSpPr>
          <p:nvPr/>
        </p:nvSpPr>
        <p:spPr bwMode="auto">
          <a:xfrm>
            <a:off x="228600" y="1657363"/>
            <a:ext cx="3252814" cy="923330"/>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chaine = "Bonjour les ZER0S"</a:t>
            </a:r>
          </a:p>
          <a:p>
            <a:pPr lvl="0" eaLnBrk="0" fontAlgn="base" hangingPunct="0">
              <a:spcBef>
                <a:spcPct val="0"/>
              </a:spcBef>
              <a:spcAft>
                <a:spcPct val="0"/>
              </a:spcAft>
            </a:pPr>
            <a:r>
              <a:rPr lang="fr-FR" altLang="fr-FR" dirty="0">
                <a:solidFill>
                  <a:schemeClr val="bg1"/>
                </a:solidFill>
                <a:latin typeface="Arial" panose="020B0604020202020204" pitchFamily="34" charset="0"/>
              </a:rPr>
              <a:t>for lettre in chaine:</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print(lettre)</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6" name="Rectangle 1">
            <a:extLst>
              <a:ext uri="{FF2B5EF4-FFF2-40B4-BE49-F238E27FC236}">
                <a16:creationId xmlns:a16="http://schemas.microsoft.com/office/drawing/2014/main" id="{96A69B43-B24D-4F64-869A-CFBE6144CDA8}"/>
              </a:ext>
            </a:extLst>
          </p:cNvPr>
          <p:cNvSpPr>
            <a:spLocks noChangeArrowheads="1"/>
          </p:cNvSpPr>
          <p:nvPr/>
        </p:nvSpPr>
        <p:spPr bwMode="auto">
          <a:xfrm>
            <a:off x="228600" y="2721988"/>
            <a:ext cx="8691803" cy="1754326"/>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chaine = "Bonjour les ZER0S"</a:t>
            </a:r>
          </a:p>
          <a:p>
            <a:pPr lvl="0" eaLnBrk="0" fontAlgn="base" hangingPunct="0">
              <a:spcBef>
                <a:spcPct val="0"/>
              </a:spcBef>
              <a:spcAft>
                <a:spcPct val="0"/>
              </a:spcAft>
            </a:pPr>
            <a:r>
              <a:rPr lang="fr-FR" altLang="fr-FR" dirty="0">
                <a:solidFill>
                  <a:schemeClr val="bg1"/>
                </a:solidFill>
                <a:latin typeface="Arial" panose="020B0604020202020204" pitchFamily="34" charset="0"/>
              </a:rPr>
              <a:t>for lettre in chaine:</a:t>
            </a:r>
          </a:p>
          <a:p>
            <a:pPr lvl="0" eaLnBrk="0" fontAlgn="base" hangingPunct="0">
              <a:spcBef>
                <a:spcPct val="0"/>
              </a:spcBef>
              <a:spcAft>
                <a:spcPct val="0"/>
              </a:spcAft>
            </a:pPr>
            <a:r>
              <a:rPr lang="fr-FR" altLang="fr-FR" dirty="0">
                <a:solidFill>
                  <a:schemeClr val="bg1"/>
                </a:solidFill>
                <a:latin typeface="Arial" panose="020B0604020202020204" pitchFamily="34" charset="0"/>
              </a:rPr>
              <a:t>    if lettre in "</a:t>
            </a:r>
            <a:r>
              <a:rPr lang="fr-FR" altLang="fr-FR" dirty="0" err="1">
                <a:solidFill>
                  <a:schemeClr val="bg1"/>
                </a:solidFill>
                <a:latin typeface="Arial" panose="020B0604020202020204" pitchFamily="34" charset="0"/>
              </a:rPr>
              <a:t>AEIOUYaeiouy</a:t>
            </a:r>
            <a:r>
              <a:rPr lang="fr-FR" altLang="fr-FR" dirty="0">
                <a:solidFill>
                  <a:schemeClr val="bg1"/>
                </a:solidFill>
                <a:latin typeface="Arial" panose="020B0604020202020204" pitchFamily="34" charset="0"/>
              </a:rPr>
              <a:t>": # lettre est une voyelle</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print(lettre)</a:t>
            </a:r>
          </a:p>
          <a:p>
            <a:pPr lvl="0" eaLnBrk="0" fontAlgn="base" hangingPunct="0">
              <a:spcBef>
                <a:spcPct val="0"/>
              </a:spcBef>
              <a:spcAft>
                <a:spcPct val="0"/>
              </a:spcAft>
            </a:pPr>
            <a:r>
              <a:rPr lang="fr-FR" altLang="fr-FR" dirty="0">
                <a:solidFill>
                  <a:schemeClr val="bg1"/>
                </a:solidFill>
                <a:latin typeface="Arial" panose="020B0604020202020204" pitchFamily="34" charset="0"/>
              </a:rPr>
              <a:t>    </a:t>
            </a:r>
            <a:r>
              <a:rPr lang="fr-FR" altLang="fr-FR" dirty="0" err="1">
                <a:solidFill>
                  <a:schemeClr val="bg1"/>
                </a:solidFill>
                <a:latin typeface="Arial" panose="020B0604020202020204" pitchFamily="34" charset="0"/>
              </a:rPr>
              <a:t>else</a:t>
            </a:r>
            <a:r>
              <a:rPr lang="fr-FR" altLang="fr-FR" dirty="0">
                <a:solidFill>
                  <a:schemeClr val="bg1"/>
                </a:solidFill>
                <a:latin typeface="Arial" panose="020B0604020202020204" pitchFamily="34" charset="0"/>
              </a:rPr>
              <a:t>: # lettre est une consonne... ou plus exactement, lettre n'est pas une voyelle</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8" name="Rectangle 1">
            <a:extLst>
              <a:ext uri="{FF2B5EF4-FFF2-40B4-BE49-F238E27FC236}">
                <a16:creationId xmlns:a16="http://schemas.microsoft.com/office/drawing/2014/main" id="{631EBB45-16F6-46A1-8500-C8EC1F334C66}"/>
              </a:ext>
            </a:extLst>
          </p:cNvPr>
          <p:cNvSpPr>
            <a:spLocks noChangeArrowheads="1"/>
          </p:cNvSpPr>
          <p:nvPr/>
        </p:nvSpPr>
        <p:spPr bwMode="auto">
          <a:xfrm>
            <a:off x="228598" y="4850129"/>
            <a:ext cx="8691803" cy="147732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while 1: # 1 est toujours vrai -&gt; boucle infinie</a:t>
            </a:r>
          </a:p>
          <a:p>
            <a:pPr lvl="0" eaLnBrk="0" fontAlgn="base" hangingPunct="0">
              <a:spcBef>
                <a:spcPct val="0"/>
              </a:spcBef>
              <a:spcAft>
                <a:spcPct val="0"/>
              </a:spcAft>
            </a:pPr>
            <a:r>
              <a:rPr lang="fr-FR" altLang="fr-FR" dirty="0">
                <a:solidFill>
                  <a:schemeClr val="bg1"/>
                </a:solidFill>
                <a:latin typeface="Arial" panose="020B0604020202020204" pitchFamily="34" charset="0"/>
              </a:rPr>
              <a:t>    lettre = input("Tapez 'Q' pour quitter : ")</a:t>
            </a:r>
          </a:p>
          <a:p>
            <a:pPr lvl="0" eaLnBrk="0" fontAlgn="base" hangingPunct="0">
              <a:spcBef>
                <a:spcPct val="0"/>
              </a:spcBef>
              <a:spcAft>
                <a:spcPct val="0"/>
              </a:spcAft>
            </a:pPr>
            <a:r>
              <a:rPr lang="fr-FR" altLang="fr-FR" dirty="0">
                <a:solidFill>
                  <a:schemeClr val="bg1"/>
                </a:solidFill>
                <a:latin typeface="Arial" panose="020B0604020202020204" pitchFamily="34" charset="0"/>
              </a:rPr>
              <a:t>    if lettre == "Q":</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print("Fin de la boucle")</a:t>
            </a:r>
          </a:p>
          <a:p>
            <a:pPr lvl="0" eaLnBrk="0" fontAlgn="base" hangingPunct="0">
              <a:spcBef>
                <a:spcPct val="0"/>
              </a:spcBef>
              <a:spcAft>
                <a:spcPct val="0"/>
              </a:spcAft>
            </a:pPr>
            <a:r>
              <a:rPr lang="fr-FR" altLang="fr-FR" dirty="0">
                <a:solidFill>
                  <a:schemeClr val="bg1"/>
                </a:solidFill>
                <a:latin typeface="Arial" panose="020B0604020202020204" pitchFamily="34" charset="0"/>
              </a:rPr>
              <a:t>        break</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26982131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mots-</a:t>
            </a:r>
            <a:r>
              <a:rPr lang="en-US" sz="6000" dirty="0" err="1">
                <a:solidFill>
                  <a:schemeClr val="accent5">
                    <a:lumMod val="75000"/>
                  </a:schemeClr>
                </a:solidFill>
              </a:rPr>
              <a:t>cles</a:t>
            </a:r>
            <a:r>
              <a:rPr lang="en-US" sz="6000" dirty="0">
                <a:solidFill>
                  <a:schemeClr val="accent5">
                    <a:lumMod val="75000"/>
                  </a:schemeClr>
                </a:solidFill>
              </a:rPr>
              <a:t> </a:t>
            </a:r>
            <a:r>
              <a:rPr lang="en-US" sz="6000" b="1" dirty="0">
                <a:solidFill>
                  <a:schemeClr val="accent5">
                    <a:lumMod val="75000"/>
                  </a:schemeClr>
                </a:solidFill>
              </a:rPr>
              <a:t>break continue</a:t>
            </a:r>
            <a:endParaRPr lang="fr-FR" sz="6000" b="1" dirty="0">
              <a:solidFill>
                <a:schemeClr val="accent5">
                  <a:lumMod val="75000"/>
                </a:schemeClr>
              </a:solidFill>
            </a:endParaRPr>
          </a:p>
        </p:txBody>
      </p:sp>
      <p:sp>
        <p:nvSpPr>
          <p:cNvPr id="8" name="Rectangle 1">
            <a:extLst>
              <a:ext uri="{FF2B5EF4-FFF2-40B4-BE49-F238E27FC236}">
                <a16:creationId xmlns:a16="http://schemas.microsoft.com/office/drawing/2014/main" id="{631EBB45-16F6-46A1-8500-C8EC1F334C66}"/>
              </a:ext>
            </a:extLst>
          </p:cNvPr>
          <p:cNvSpPr>
            <a:spLocks noChangeArrowheads="1"/>
          </p:cNvSpPr>
          <p:nvPr/>
        </p:nvSpPr>
        <p:spPr bwMode="auto">
          <a:xfrm>
            <a:off x="419098" y="1592579"/>
            <a:ext cx="8691803" cy="147732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while 1: # 1 est toujours vrai -&gt; boucle infinie</a:t>
            </a:r>
          </a:p>
          <a:p>
            <a:pPr lvl="0" eaLnBrk="0" fontAlgn="base" hangingPunct="0">
              <a:spcBef>
                <a:spcPct val="0"/>
              </a:spcBef>
              <a:spcAft>
                <a:spcPct val="0"/>
              </a:spcAft>
            </a:pPr>
            <a:r>
              <a:rPr lang="fr-FR" altLang="fr-FR" dirty="0">
                <a:solidFill>
                  <a:schemeClr val="bg1"/>
                </a:solidFill>
                <a:latin typeface="Arial" panose="020B0604020202020204" pitchFamily="34" charset="0"/>
              </a:rPr>
              <a:t>    lettre = input("Tapez 'Q' pour quitter : ")</a:t>
            </a:r>
          </a:p>
          <a:p>
            <a:pPr lvl="0" eaLnBrk="0" fontAlgn="base" hangingPunct="0">
              <a:spcBef>
                <a:spcPct val="0"/>
              </a:spcBef>
              <a:spcAft>
                <a:spcPct val="0"/>
              </a:spcAft>
            </a:pPr>
            <a:r>
              <a:rPr lang="fr-FR" altLang="fr-FR" dirty="0">
                <a:solidFill>
                  <a:schemeClr val="bg1"/>
                </a:solidFill>
                <a:latin typeface="Arial" panose="020B0604020202020204" pitchFamily="34" charset="0"/>
              </a:rPr>
              <a:t>    if lettre == "Q":</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print("Fin de la boucle")</a:t>
            </a:r>
          </a:p>
          <a:p>
            <a:pPr lvl="0" eaLnBrk="0" fontAlgn="base" hangingPunct="0">
              <a:spcBef>
                <a:spcPct val="0"/>
              </a:spcBef>
              <a:spcAft>
                <a:spcPct val="0"/>
              </a:spcAft>
            </a:pPr>
            <a:r>
              <a:rPr lang="fr-FR" altLang="fr-FR" dirty="0">
                <a:solidFill>
                  <a:schemeClr val="bg1"/>
                </a:solidFill>
                <a:latin typeface="Arial" panose="020B0604020202020204" pitchFamily="34" charset="0"/>
              </a:rPr>
              <a:t>        break</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9" name="Rectangle 1">
            <a:extLst>
              <a:ext uri="{FF2B5EF4-FFF2-40B4-BE49-F238E27FC236}">
                <a16:creationId xmlns:a16="http://schemas.microsoft.com/office/drawing/2014/main" id="{E9F7D5B0-C9AE-4E3E-B1AE-C2E49B92B49E}"/>
              </a:ext>
            </a:extLst>
          </p:cNvPr>
          <p:cNvSpPr>
            <a:spLocks noChangeArrowheads="1"/>
          </p:cNvSpPr>
          <p:nvPr/>
        </p:nvSpPr>
        <p:spPr bwMode="auto">
          <a:xfrm>
            <a:off x="419098" y="3207174"/>
            <a:ext cx="8691803" cy="2308324"/>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i = 1</a:t>
            </a:r>
          </a:p>
          <a:p>
            <a:pPr lvl="0" eaLnBrk="0" fontAlgn="base" hangingPunct="0">
              <a:spcBef>
                <a:spcPct val="0"/>
              </a:spcBef>
              <a:spcAft>
                <a:spcPct val="0"/>
              </a:spcAft>
            </a:pPr>
            <a:r>
              <a:rPr lang="fr-FR" altLang="fr-FR" dirty="0">
                <a:solidFill>
                  <a:schemeClr val="bg1"/>
                </a:solidFill>
                <a:latin typeface="Arial" panose="020B0604020202020204" pitchFamily="34" charset="0"/>
              </a:rPr>
              <a:t>while i &lt; 20: # Tant que i est inférieure à 20</a:t>
            </a:r>
          </a:p>
          <a:p>
            <a:pPr lvl="0" eaLnBrk="0" fontAlgn="base" hangingPunct="0">
              <a:spcBef>
                <a:spcPct val="0"/>
              </a:spcBef>
              <a:spcAft>
                <a:spcPct val="0"/>
              </a:spcAft>
            </a:pPr>
            <a:r>
              <a:rPr lang="fr-FR" altLang="fr-FR" dirty="0">
                <a:solidFill>
                  <a:schemeClr val="bg1"/>
                </a:solidFill>
                <a:latin typeface="Arial" panose="020B0604020202020204" pitchFamily="34" charset="0"/>
              </a:rPr>
              <a:t>    if i % 3 == 0:</a:t>
            </a:r>
          </a:p>
          <a:p>
            <a:pPr lvl="0" eaLnBrk="0" fontAlgn="base" hangingPunct="0">
              <a:spcBef>
                <a:spcPct val="0"/>
              </a:spcBef>
              <a:spcAft>
                <a:spcPct val="0"/>
              </a:spcAft>
            </a:pPr>
            <a:r>
              <a:rPr lang="fr-FR" altLang="fr-FR" dirty="0">
                <a:solidFill>
                  <a:schemeClr val="bg1"/>
                </a:solidFill>
                <a:latin typeface="Arial" panose="020B0604020202020204" pitchFamily="34" charset="0"/>
              </a:rPr>
              <a:t>        i += 4 # On ajoute 4 à i</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print("On incrémente i de 4. i est maintenant égale à", i)</a:t>
            </a:r>
          </a:p>
          <a:p>
            <a:pPr lvl="0" eaLnBrk="0" fontAlgn="base" hangingPunct="0">
              <a:spcBef>
                <a:spcPct val="0"/>
              </a:spcBef>
              <a:spcAft>
                <a:spcPct val="0"/>
              </a:spcAft>
            </a:pPr>
            <a:r>
              <a:rPr lang="fr-FR" altLang="fr-FR" dirty="0">
                <a:solidFill>
                  <a:schemeClr val="bg1"/>
                </a:solidFill>
                <a:latin typeface="Arial" panose="020B0604020202020204" pitchFamily="34" charset="0"/>
              </a:rPr>
              <a:t>        continue # On retourne au while sans exécuter les autres lignes</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print("La variable i =", i)</a:t>
            </a:r>
          </a:p>
          <a:p>
            <a:pPr lvl="0" eaLnBrk="0" fontAlgn="base" hangingPunct="0">
              <a:spcBef>
                <a:spcPct val="0"/>
              </a:spcBef>
              <a:spcAft>
                <a:spcPct val="0"/>
              </a:spcAft>
            </a:pPr>
            <a:r>
              <a:rPr lang="fr-FR" altLang="fr-FR" dirty="0">
                <a:solidFill>
                  <a:schemeClr val="bg1"/>
                </a:solidFill>
                <a:latin typeface="Arial" panose="020B0604020202020204" pitchFamily="34" charset="0"/>
              </a:rPr>
              <a:t>    i += 1 # Dans le cas classique on ajoute juste 1 à i</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31039078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fr-FR" altLang="fr-FR" sz="6000" dirty="0">
                <a:solidFill>
                  <a:schemeClr val="accent5">
                    <a:lumMod val="75000"/>
                  </a:schemeClr>
                </a:solidFill>
              </a:rPr>
              <a:t>Résumé</a:t>
            </a:r>
            <a:endParaRPr 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E9EC072A-F21E-469E-90F4-3AA25E5BAE20}"/>
              </a:ext>
            </a:extLst>
          </p:cNvPr>
          <p:cNvSpPr txBox="1"/>
          <p:nvPr/>
        </p:nvSpPr>
        <p:spPr>
          <a:xfrm>
            <a:off x="1285875" y="1990725"/>
            <a:ext cx="10001250" cy="2677656"/>
          </a:xfrm>
          <a:prstGeom prst="rect">
            <a:avLst/>
          </a:prstGeom>
          <a:noFill/>
        </p:spPr>
        <p:txBody>
          <a:bodyPr wrap="square" rtlCol="0">
            <a:spAutoFit/>
          </a:bodyPr>
          <a:lstStyle/>
          <a:p>
            <a:pPr marL="285750" indent="-285750">
              <a:buFont typeface="Arial" panose="020B0604020202020204" pitchFamily="34" charset="0"/>
              <a:buChar char="•"/>
            </a:pPr>
            <a:r>
              <a:rPr lang="fr-FR" sz="2800" dirty="0"/>
              <a:t>Une boucle sert à répéter une portion de code en fonction d’un prédicat.</a:t>
            </a:r>
          </a:p>
          <a:p>
            <a:pPr marL="285750" indent="-285750">
              <a:buFont typeface="Arial" panose="020B0604020202020204" pitchFamily="34" charset="0"/>
              <a:buChar char="•"/>
            </a:pPr>
            <a:r>
              <a:rPr lang="fr-FR" sz="2800" dirty="0"/>
              <a:t>On peut créer un boucle </a:t>
            </a:r>
            <a:r>
              <a:rPr lang="fr-FR" sz="2800" dirty="0" err="1"/>
              <a:t>grace</a:t>
            </a:r>
            <a:r>
              <a:rPr lang="fr-FR" sz="2800" dirty="0"/>
              <a:t> au </a:t>
            </a:r>
            <a:r>
              <a:rPr lang="fr-FR" sz="2800" dirty="0" err="1"/>
              <a:t>mot-cle</a:t>
            </a:r>
            <a:r>
              <a:rPr lang="fr-FR" sz="2800" dirty="0"/>
              <a:t> </a:t>
            </a:r>
            <a:r>
              <a:rPr lang="fr-FR" sz="2800" b="1" dirty="0"/>
              <a:t>while</a:t>
            </a:r>
            <a:r>
              <a:rPr lang="fr-FR" sz="2800" dirty="0"/>
              <a:t> suivi d’un prédicat.</a:t>
            </a:r>
          </a:p>
          <a:p>
            <a:pPr marL="285750" indent="-285750">
              <a:buFont typeface="Arial" panose="020B0604020202020204" pitchFamily="34" charset="0"/>
              <a:buChar char="•"/>
            </a:pPr>
            <a:r>
              <a:rPr lang="fr-FR" sz="2800" dirty="0"/>
              <a:t>On peut parcourir une </a:t>
            </a:r>
            <a:r>
              <a:rPr lang="fr-FR" sz="2800" dirty="0" err="1"/>
              <a:t>sequence</a:t>
            </a:r>
            <a:r>
              <a:rPr lang="fr-FR" sz="2800" dirty="0"/>
              <a:t> </a:t>
            </a:r>
            <a:r>
              <a:rPr lang="fr-FR" sz="2800" dirty="0" err="1"/>
              <a:t>grace</a:t>
            </a:r>
            <a:r>
              <a:rPr lang="fr-FR" sz="2800" dirty="0"/>
              <a:t> à la syntaxe </a:t>
            </a:r>
            <a:r>
              <a:rPr lang="fr-FR" sz="2800" b="1" i="1" dirty="0"/>
              <a:t>for element in </a:t>
            </a:r>
            <a:r>
              <a:rPr lang="fr-FR" sz="2800" b="1" i="1" dirty="0" err="1"/>
              <a:t>sequence</a:t>
            </a:r>
            <a:r>
              <a:rPr lang="fr-FR" sz="2800" b="1" i="1" dirty="0"/>
              <a:t>:</a:t>
            </a:r>
            <a:endParaRPr lang="fr-FR" sz="2800" b="1" dirty="0"/>
          </a:p>
        </p:txBody>
      </p:sp>
    </p:spTree>
    <p:extLst>
      <p:ext uri="{BB962C8B-B14F-4D97-AF65-F5344CB8AC3E}">
        <p14:creationId xmlns:p14="http://schemas.microsoft.com/office/powerpoint/2010/main" val="560007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181226"/>
            <a:ext cx="12192000" cy="1325563"/>
          </a:xfrm>
        </p:spPr>
        <p:txBody>
          <a:bodyPr>
            <a:noAutofit/>
          </a:bodyPr>
          <a:lstStyle/>
          <a:p>
            <a:pPr algn="ctr"/>
            <a:r>
              <a:rPr lang="en-US" sz="9600" dirty="0">
                <a:solidFill>
                  <a:schemeClr val="accent5">
                    <a:lumMod val="75000"/>
                  </a:schemeClr>
                </a:solidFill>
              </a:rPr>
              <a:t>Les </a:t>
            </a:r>
            <a:r>
              <a:rPr lang="en-US" sz="9600" dirty="0" err="1">
                <a:solidFill>
                  <a:schemeClr val="accent5">
                    <a:lumMod val="75000"/>
                  </a:schemeClr>
                </a:solidFill>
              </a:rPr>
              <a:t>fonctions</a:t>
            </a:r>
            <a:endParaRPr lang="fr-FR" sz="9600" b="1" dirty="0">
              <a:solidFill>
                <a:schemeClr val="accent5">
                  <a:lumMod val="75000"/>
                </a:schemeClr>
              </a:solidFill>
            </a:endParaRPr>
          </a:p>
        </p:txBody>
      </p:sp>
    </p:spTree>
    <p:extLst>
      <p:ext uri="{BB962C8B-B14F-4D97-AF65-F5344CB8AC3E}">
        <p14:creationId xmlns:p14="http://schemas.microsoft.com/office/powerpoint/2010/main" val="14292444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20000"/>
                <a:lumOff val="80000"/>
              </a:schemeClr>
            </a:gs>
            <a:gs pos="100000">
              <a:schemeClr val="accent1">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a:t>
            </a:r>
            <a:r>
              <a:rPr lang="en-US" sz="6000" dirty="0" err="1">
                <a:solidFill>
                  <a:schemeClr val="accent5">
                    <a:lumMod val="75000"/>
                  </a:schemeClr>
                </a:solidFill>
              </a:rPr>
              <a:t>fonctions</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CB307BF0-1B94-49E3-BADF-A6D983E03CD3}"/>
              </a:ext>
            </a:extLst>
          </p:cNvPr>
          <p:cNvSpPr txBox="1"/>
          <p:nvPr/>
        </p:nvSpPr>
        <p:spPr>
          <a:xfrm>
            <a:off x="238125" y="1471610"/>
            <a:ext cx="6343650" cy="646331"/>
          </a:xfrm>
          <a:prstGeom prst="rect">
            <a:avLst/>
          </a:prstGeom>
          <a:noFill/>
          <a:ln>
            <a:solidFill>
              <a:schemeClr val="tx1"/>
            </a:solidFill>
          </a:ln>
        </p:spPr>
        <p:txBody>
          <a:bodyPr wrap="square" rtlCol="0">
            <a:spAutoFit/>
          </a:bodyPr>
          <a:lstStyle/>
          <a:p>
            <a:r>
              <a:rPr lang="fr-FR" dirty="0"/>
              <a:t>def </a:t>
            </a:r>
            <a:r>
              <a:rPr lang="fr-FR" dirty="0" err="1"/>
              <a:t>nom_de_la_fonction</a:t>
            </a:r>
            <a:r>
              <a:rPr lang="fr-FR" dirty="0"/>
              <a:t>(parametre1, parametre2, </a:t>
            </a:r>
            <a:r>
              <a:rPr lang="fr-FR" dirty="0" err="1"/>
              <a:t>parametreN</a:t>
            </a:r>
            <a:r>
              <a:rPr lang="fr-FR" dirty="0"/>
              <a:t>):</a:t>
            </a:r>
          </a:p>
          <a:p>
            <a:r>
              <a:rPr lang="fr-FR" dirty="0"/>
              <a:t>	# bloc d’instruction</a:t>
            </a:r>
          </a:p>
        </p:txBody>
      </p:sp>
      <p:sp>
        <p:nvSpPr>
          <p:cNvPr id="8" name="Rectangle 2">
            <a:extLst>
              <a:ext uri="{FF2B5EF4-FFF2-40B4-BE49-F238E27FC236}">
                <a16:creationId xmlns:a16="http://schemas.microsoft.com/office/drawing/2014/main" id="{5AC8469B-A700-4956-A15A-EAACEF641B51}"/>
              </a:ext>
            </a:extLst>
          </p:cNvPr>
          <p:cNvSpPr>
            <a:spLocks noChangeArrowheads="1"/>
          </p:cNvSpPr>
          <p:nvPr/>
        </p:nvSpPr>
        <p:spPr bwMode="auto">
          <a:xfrm>
            <a:off x="0" y="2117941"/>
            <a:ext cx="12408846"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Unicode MS"/>
              </a:rPr>
              <a:t>def</a:t>
            </a:r>
            <a:r>
              <a:rPr kumimoji="0" lang="fr-FR" altLang="fr-FR" b="0" i="0" u="none" strike="noStrike" cap="none" normalizeH="0" baseline="0" dirty="0">
                <a:ln>
                  <a:noFill/>
                </a:ln>
                <a:solidFill>
                  <a:schemeClr val="tx1"/>
                </a:solidFill>
                <a:effectLst/>
              </a:rPr>
              <a:t>, </a:t>
            </a:r>
            <a:r>
              <a:rPr lang="fr-FR" altLang="fr-FR" dirty="0">
                <a:latin typeface="Arial" panose="020B0604020202020204" pitchFamily="34" charset="0"/>
              </a:rPr>
              <a:t>mot-clé qui est l'abréviation de « </a:t>
            </a:r>
            <a:r>
              <a:rPr lang="fr-FR" altLang="fr-FR" dirty="0" err="1">
                <a:latin typeface="Arial" panose="020B0604020202020204" pitchFamily="34" charset="0"/>
              </a:rPr>
              <a:t>define</a:t>
            </a:r>
            <a:r>
              <a:rPr lang="fr-FR" altLang="fr-FR" dirty="0">
                <a:latin typeface="Arial" panose="020B0604020202020204" pitchFamily="34" charset="0"/>
              </a:rPr>
              <a:t> » (définir, en anglais) et qui constitue le prélude à toute construction de </a:t>
            </a:r>
          </a:p>
          <a:p>
            <a:pPr marR="0" lvl="0" algn="l" defTabSz="914400" rtl="0" eaLnBrk="0" fontAlgn="base" latinLnBrk="0" hangingPunct="0">
              <a:lnSpc>
                <a:spcPct val="100000"/>
              </a:lnSpc>
              <a:spcBef>
                <a:spcPct val="0"/>
              </a:spcBef>
              <a:spcAft>
                <a:spcPct val="0"/>
              </a:spcAft>
              <a:buClrTx/>
              <a:buSzTx/>
              <a:tabLst/>
            </a:pPr>
            <a:r>
              <a:rPr lang="fr-FR" altLang="fr-FR" dirty="0">
                <a:latin typeface="Arial" panose="020B0604020202020204" pitchFamily="34" charset="0"/>
              </a:rPr>
              <a:t>fonction.</a:t>
            </a:r>
          </a:p>
          <a:p>
            <a:pPr marR="0" lvl="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 nom de la fonction, qui se nomme exactement comme une variable (nous verrons par la suite que ce n'est pas </a:t>
            </a:r>
          </a:p>
          <a:p>
            <a:pPr marR="0" lvl="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chemeClr val="tx1"/>
                </a:solidFill>
                <a:effectLst/>
                <a:latin typeface="Arial" panose="020B0604020202020204" pitchFamily="34" charset="0"/>
              </a:rPr>
              <a:t>par hasard). N'utilisez pas un nom de variable déjà instanciée pour nommer une fonction.</a:t>
            </a:r>
          </a:p>
          <a:p>
            <a:pPr marR="0" lvl="0" algn="l" defTabSz="914400" rtl="0" eaLnBrk="0" fontAlgn="base" latinLnBrk="0" hangingPunct="0">
              <a:lnSpc>
                <a:spcPct val="100000"/>
              </a:lnSpc>
              <a:spcBef>
                <a:spcPct val="0"/>
              </a:spcBef>
              <a:spcAft>
                <a:spcPct val="0"/>
              </a:spcAft>
              <a:buClrTx/>
              <a:buSzTx/>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La liste des paramètres qui seront fournis lors d'un appel à la fonction. Les paramètres sont séparés par des virgules </a:t>
            </a:r>
          </a:p>
          <a:p>
            <a:pPr marL="0" marR="0" lvl="0" indent="-25200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chemeClr val="tx1"/>
                </a:solidFill>
                <a:effectLst/>
                <a:latin typeface="Arial" panose="020B0604020202020204" pitchFamily="34" charset="0"/>
              </a:rPr>
              <a:t>et la liste est encadrée par des parenthèses ouvrante et fermante (là encore, les espaces sont optionnels mais </a:t>
            </a:r>
          </a:p>
          <a:p>
            <a:pPr marL="0" marR="0" lvl="0" indent="-25200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chemeClr val="tx1"/>
                </a:solidFill>
                <a:effectLst/>
                <a:latin typeface="Arial" panose="020B0604020202020204" pitchFamily="34" charset="0"/>
              </a:rPr>
              <a:t>améliorent la lisibilité).</a:t>
            </a:r>
          </a:p>
          <a:p>
            <a:pPr marL="0" marR="0" lvl="0" indent="-252000" algn="l" defTabSz="914400" rtl="0" eaLnBrk="0" fontAlgn="base" latinLnBrk="0" hangingPunct="0">
              <a:lnSpc>
                <a:spcPct val="100000"/>
              </a:lnSpc>
              <a:spcBef>
                <a:spcPct val="0"/>
              </a:spcBef>
              <a:spcAft>
                <a:spcPct val="0"/>
              </a:spcAft>
              <a:buClrTx/>
              <a:buSzTx/>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deux points, encore et toujours, qui clôturent la ligne.</a:t>
            </a:r>
          </a:p>
          <a:p>
            <a:pPr marL="0" marR="0" lvl="0" indent="0" algn="l" defTabSz="914400" rtl="0" eaLnBrk="0" fontAlgn="base" latinLnBrk="0" hangingPunct="0">
              <a:lnSpc>
                <a:spcPct val="100000"/>
              </a:lnSpc>
              <a:spcBef>
                <a:spcPct val="0"/>
              </a:spcBef>
              <a:spcAft>
                <a:spcPct val="0"/>
              </a:spcAft>
              <a:buClrTx/>
              <a:buSzTx/>
              <a:buFontTx/>
              <a:buChar char="•"/>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1" i="0" u="none" strike="noStrike" cap="none" normalizeH="0" baseline="0" dirty="0">
                <a:ln>
                  <a:noFill/>
                </a:ln>
                <a:solidFill>
                  <a:schemeClr val="tx1"/>
                </a:solidFill>
                <a:effectLst/>
                <a:latin typeface="Arial" panose="020B0604020202020204" pitchFamily="34" charset="0"/>
              </a:rPr>
              <a:t>Les parenthèses sont obligatoires, quand bien même votre fonction n'attendrait aucun paramètre.</a:t>
            </a:r>
          </a:p>
        </p:txBody>
      </p:sp>
    </p:spTree>
    <p:extLst>
      <p:ext uri="{BB962C8B-B14F-4D97-AF65-F5344CB8AC3E}">
        <p14:creationId xmlns:p14="http://schemas.microsoft.com/office/powerpoint/2010/main" val="307017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no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a:solidFill>
                  <a:schemeClr val="accent5">
                    <a:lumMod val="75000"/>
                  </a:schemeClr>
                </a:solidFill>
              </a:rPr>
              <a:t>Indexing start with 0</a:t>
            </a:r>
            <a:endParaRPr lang="fr-FR" sz="6000" dirty="0">
              <a:solidFill>
                <a:schemeClr val="accent5">
                  <a:lumMod val="75000"/>
                </a:schemeClr>
              </a:solidFill>
            </a:endParaRPr>
          </a:p>
        </p:txBody>
      </p:sp>
      <p:sp>
        <p:nvSpPr>
          <p:cNvPr id="6" name="ZoneTexte 5">
            <a:extLst>
              <a:ext uri="{FF2B5EF4-FFF2-40B4-BE49-F238E27FC236}">
                <a16:creationId xmlns:a16="http://schemas.microsoft.com/office/drawing/2014/main" id="{CBFBC941-5AAC-4956-91F0-42A89BB0E115}"/>
              </a:ext>
            </a:extLst>
          </p:cNvPr>
          <p:cNvSpPr txBox="1"/>
          <p:nvPr/>
        </p:nvSpPr>
        <p:spPr>
          <a:xfrm>
            <a:off x="4629151" y="1638300"/>
            <a:ext cx="4038600" cy="2862322"/>
          </a:xfrm>
          <a:prstGeom prst="rect">
            <a:avLst/>
          </a:prstGeom>
          <a:noFill/>
        </p:spPr>
        <p:txBody>
          <a:bodyPr wrap="square" rtlCol="0">
            <a:spAutoFit/>
          </a:bodyPr>
          <a:lstStyle/>
          <a:p>
            <a:r>
              <a:rPr lang="fr-FR" dirty="0"/>
              <a:t>String: ‘’Julien’’</a:t>
            </a:r>
          </a:p>
          <a:p>
            <a:r>
              <a:rPr lang="fr-FR" dirty="0"/>
              <a:t>List: [‘J’,’</a:t>
            </a:r>
            <a:r>
              <a:rPr lang="fr-FR" dirty="0" err="1"/>
              <a:t>u’,’l’,’i’,’e’,’n</a:t>
            </a:r>
            <a:r>
              <a:rPr lang="fr-FR" dirty="0"/>
              <a:t>’]</a:t>
            </a:r>
          </a:p>
          <a:p>
            <a:endParaRPr lang="fr-FR" dirty="0"/>
          </a:p>
          <a:p>
            <a:r>
              <a:rPr lang="en-US" b="1" dirty="0"/>
              <a:t>Index	Value</a:t>
            </a:r>
          </a:p>
          <a:p>
            <a:r>
              <a:rPr lang="en-US" dirty="0"/>
              <a:t>0	J</a:t>
            </a:r>
          </a:p>
          <a:p>
            <a:r>
              <a:rPr lang="en-US" dirty="0"/>
              <a:t>1	u</a:t>
            </a:r>
          </a:p>
          <a:p>
            <a:r>
              <a:rPr lang="en-US" dirty="0"/>
              <a:t>2	l</a:t>
            </a:r>
          </a:p>
          <a:p>
            <a:r>
              <a:rPr lang="en-US" dirty="0"/>
              <a:t>3	i</a:t>
            </a:r>
          </a:p>
          <a:p>
            <a:r>
              <a:rPr lang="en-US" dirty="0"/>
              <a:t>4	e</a:t>
            </a:r>
          </a:p>
          <a:p>
            <a:r>
              <a:rPr lang="en-US" dirty="0"/>
              <a:t>5	n</a:t>
            </a:r>
            <a:endParaRPr lang="fr-FR" dirty="0"/>
          </a:p>
        </p:txBody>
      </p:sp>
    </p:spTree>
    <p:extLst>
      <p:ext uri="{BB962C8B-B14F-4D97-AF65-F5344CB8AC3E}">
        <p14:creationId xmlns:p14="http://schemas.microsoft.com/office/powerpoint/2010/main" val="14117433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Creation de </a:t>
            </a:r>
            <a:r>
              <a:rPr lang="en-US" sz="6000" dirty="0" err="1">
                <a:solidFill>
                  <a:schemeClr val="accent5">
                    <a:lumMod val="75000"/>
                  </a:schemeClr>
                </a:solidFill>
              </a:rPr>
              <a:t>fonctions</a:t>
            </a:r>
            <a:endParaRPr 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89D60738-3F8D-45A0-8E89-20EBB43FD274}"/>
              </a:ext>
            </a:extLst>
          </p:cNvPr>
          <p:cNvSpPr txBox="1"/>
          <p:nvPr/>
        </p:nvSpPr>
        <p:spPr>
          <a:xfrm>
            <a:off x="182787" y="918786"/>
            <a:ext cx="10912028" cy="1384995"/>
          </a:xfrm>
          <a:prstGeom prst="rect">
            <a:avLst/>
          </a:prstGeom>
          <a:solidFill>
            <a:schemeClr val="tx1"/>
          </a:solidFill>
        </p:spPr>
        <p:txBody>
          <a:bodyPr wrap="square" rtlCol="0">
            <a:spAutoFit/>
          </a:bodyPr>
          <a:lstStyle/>
          <a:p>
            <a:r>
              <a:rPr lang="fr-FR" sz="1400" dirty="0">
                <a:solidFill>
                  <a:schemeClr val="bg1"/>
                </a:solidFill>
              </a:rPr>
              <a:t>def table_par_7():</a:t>
            </a:r>
          </a:p>
          <a:p>
            <a:r>
              <a:rPr lang="fr-FR" sz="1400" dirty="0">
                <a:solidFill>
                  <a:schemeClr val="bg1"/>
                </a:solidFill>
              </a:rPr>
              <a:t>    nb = 7</a:t>
            </a:r>
          </a:p>
          <a:p>
            <a:r>
              <a:rPr lang="fr-FR" sz="1400" dirty="0">
                <a:solidFill>
                  <a:schemeClr val="bg1"/>
                </a:solidFill>
              </a:rPr>
              <a:t>    i = 0 # Notre compteur ! L'auriez-vous oublié ?</a:t>
            </a:r>
          </a:p>
          <a:p>
            <a:r>
              <a:rPr lang="fr-FR" sz="1400" dirty="0">
                <a:solidFill>
                  <a:schemeClr val="bg1"/>
                </a:solidFill>
              </a:rPr>
              <a:t>    while i &lt; 10: # Tant que i est strictement inférieure à 10,</a:t>
            </a:r>
          </a:p>
          <a:p>
            <a:r>
              <a:rPr lang="fr-FR" sz="1400" dirty="0">
                <a:solidFill>
                  <a:schemeClr val="bg1"/>
                </a:solidFill>
              </a:rPr>
              <a:t>        print(i + 1, "*", nb, "=", (i + 1) * nb)</a:t>
            </a:r>
          </a:p>
          <a:p>
            <a:r>
              <a:rPr lang="fr-FR" sz="1400" dirty="0">
                <a:solidFill>
                  <a:schemeClr val="bg1"/>
                </a:solidFill>
              </a:rPr>
              <a:t>        i += 1 # On incrémente i de 1 à chaque tour de boucle.</a:t>
            </a:r>
          </a:p>
        </p:txBody>
      </p:sp>
      <p:sp>
        <p:nvSpPr>
          <p:cNvPr id="7" name="ZoneTexte 6">
            <a:extLst>
              <a:ext uri="{FF2B5EF4-FFF2-40B4-BE49-F238E27FC236}">
                <a16:creationId xmlns:a16="http://schemas.microsoft.com/office/drawing/2014/main" id="{79481158-FF44-4468-BE02-7E7531558F88}"/>
              </a:ext>
            </a:extLst>
          </p:cNvPr>
          <p:cNvSpPr txBox="1"/>
          <p:nvPr/>
        </p:nvSpPr>
        <p:spPr>
          <a:xfrm>
            <a:off x="171451" y="2418564"/>
            <a:ext cx="10912028" cy="1169551"/>
          </a:xfrm>
          <a:prstGeom prst="rect">
            <a:avLst/>
          </a:prstGeom>
          <a:solidFill>
            <a:schemeClr val="tx1"/>
          </a:solidFill>
        </p:spPr>
        <p:txBody>
          <a:bodyPr wrap="square" rtlCol="0">
            <a:spAutoFit/>
          </a:bodyPr>
          <a:lstStyle/>
          <a:p>
            <a:r>
              <a:rPr lang="fr-FR" sz="1400" dirty="0">
                <a:solidFill>
                  <a:schemeClr val="bg1"/>
                </a:solidFill>
              </a:rPr>
              <a:t>def table(nb, max):</a:t>
            </a:r>
          </a:p>
          <a:p>
            <a:r>
              <a:rPr lang="fr-FR" sz="1400" dirty="0">
                <a:solidFill>
                  <a:schemeClr val="bg1"/>
                </a:solidFill>
              </a:rPr>
              <a:t>    i = 0</a:t>
            </a:r>
          </a:p>
          <a:p>
            <a:r>
              <a:rPr lang="fr-FR" sz="1400" dirty="0">
                <a:solidFill>
                  <a:schemeClr val="bg1"/>
                </a:solidFill>
              </a:rPr>
              <a:t>    while i &lt; max: # Tant que i est strictement inférieure à la variable max,</a:t>
            </a:r>
          </a:p>
          <a:p>
            <a:r>
              <a:rPr lang="fr-FR" sz="1400" dirty="0">
                <a:solidFill>
                  <a:schemeClr val="bg1"/>
                </a:solidFill>
              </a:rPr>
              <a:t>        print(i + 1, "*", nb, "=", (i + 1) * nb)</a:t>
            </a:r>
          </a:p>
          <a:p>
            <a:r>
              <a:rPr lang="fr-FR" sz="1400" dirty="0">
                <a:solidFill>
                  <a:schemeClr val="bg1"/>
                </a:solidFill>
              </a:rPr>
              <a:t>        i += 1</a:t>
            </a:r>
          </a:p>
        </p:txBody>
      </p:sp>
      <p:sp>
        <p:nvSpPr>
          <p:cNvPr id="9" name="ZoneTexte 8">
            <a:extLst>
              <a:ext uri="{FF2B5EF4-FFF2-40B4-BE49-F238E27FC236}">
                <a16:creationId xmlns:a16="http://schemas.microsoft.com/office/drawing/2014/main" id="{8893B4C0-B03E-4377-BDE9-B4D3D5FCD0E1}"/>
              </a:ext>
            </a:extLst>
          </p:cNvPr>
          <p:cNvSpPr txBox="1"/>
          <p:nvPr/>
        </p:nvSpPr>
        <p:spPr>
          <a:xfrm>
            <a:off x="194123" y="3735508"/>
            <a:ext cx="10900692" cy="2739211"/>
          </a:xfrm>
          <a:prstGeom prst="rect">
            <a:avLst/>
          </a:prstGeom>
          <a:solidFill>
            <a:schemeClr val="tx1"/>
          </a:solidFill>
        </p:spPr>
        <p:txBody>
          <a:bodyPr wrap="square" rtlCol="0">
            <a:spAutoFit/>
          </a:bodyPr>
          <a:lstStyle/>
          <a:p>
            <a:r>
              <a:rPr lang="fr-FR" sz="1400" b="1" dirty="0">
                <a:solidFill>
                  <a:schemeClr val="bg1"/>
                </a:solidFill>
              </a:rPr>
              <a:t>Valeurs par défaut des paramètres</a:t>
            </a:r>
          </a:p>
          <a:p>
            <a:endParaRPr lang="fr-FR" sz="1400" b="1" dirty="0">
              <a:solidFill>
                <a:schemeClr val="bg1"/>
              </a:solidFill>
            </a:endParaRPr>
          </a:p>
          <a:p>
            <a:r>
              <a:rPr lang="fr-FR" sz="1400" dirty="0">
                <a:solidFill>
                  <a:schemeClr val="bg1"/>
                </a:solidFill>
              </a:rPr>
              <a:t>def table(nb, max=10):</a:t>
            </a:r>
          </a:p>
          <a:p>
            <a:r>
              <a:rPr lang="fr-FR" sz="1400" dirty="0">
                <a:solidFill>
                  <a:schemeClr val="bg1"/>
                </a:solidFill>
              </a:rPr>
              <a:t>    """Fonction affichant la table de multiplication par nb</a:t>
            </a:r>
          </a:p>
          <a:p>
            <a:r>
              <a:rPr lang="fr-FR" sz="1400" dirty="0">
                <a:solidFill>
                  <a:schemeClr val="bg1"/>
                </a:solidFill>
              </a:rPr>
              <a:t>    de 1*nb à max*nb</a:t>
            </a:r>
          </a:p>
          <a:p>
            <a:r>
              <a:rPr lang="fr-FR" sz="1400" dirty="0">
                <a:solidFill>
                  <a:schemeClr val="bg1"/>
                </a:solidFill>
              </a:rPr>
              <a:t>    (max &gt;= 0)"""</a:t>
            </a:r>
          </a:p>
          <a:p>
            <a:endParaRPr lang="fr-FR" sz="1400" dirty="0">
              <a:solidFill>
                <a:schemeClr val="bg1"/>
              </a:solidFill>
            </a:endParaRPr>
          </a:p>
          <a:p>
            <a:r>
              <a:rPr lang="fr-FR" sz="1400" dirty="0">
                <a:solidFill>
                  <a:schemeClr val="bg1"/>
                </a:solidFill>
              </a:rPr>
              <a:t>    i = 0</a:t>
            </a:r>
          </a:p>
          <a:p>
            <a:r>
              <a:rPr lang="fr-FR" sz="1400" dirty="0">
                <a:solidFill>
                  <a:schemeClr val="bg1"/>
                </a:solidFill>
              </a:rPr>
              <a:t>    while i &lt; max:</a:t>
            </a:r>
          </a:p>
          <a:p>
            <a:r>
              <a:rPr lang="fr-FR" sz="1400" dirty="0">
                <a:solidFill>
                  <a:schemeClr val="bg1"/>
                </a:solidFill>
              </a:rPr>
              <a:t>        print(i + 1, "*", nb, "=", (i + 1) * nb)</a:t>
            </a:r>
          </a:p>
          <a:p>
            <a:r>
              <a:rPr lang="fr-FR" sz="1400" dirty="0">
                <a:solidFill>
                  <a:schemeClr val="bg1"/>
                </a:solidFill>
              </a:rPr>
              <a:t>        i += 1</a:t>
            </a:r>
          </a:p>
          <a:p>
            <a:endParaRPr lang="fr-FR" dirty="0"/>
          </a:p>
        </p:txBody>
      </p:sp>
    </p:spTree>
    <p:extLst>
      <p:ext uri="{BB962C8B-B14F-4D97-AF65-F5344CB8AC3E}">
        <p14:creationId xmlns:p14="http://schemas.microsoft.com/office/powerpoint/2010/main" val="20602072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err="1">
                <a:solidFill>
                  <a:schemeClr val="accent5">
                    <a:lumMod val="75000"/>
                  </a:schemeClr>
                </a:solidFill>
              </a:rPr>
              <a:t>Valeurs</a:t>
            </a:r>
            <a:r>
              <a:rPr lang="en-US" sz="6000" dirty="0">
                <a:solidFill>
                  <a:schemeClr val="accent5">
                    <a:lumMod val="75000"/>
                  </a:schemeClr>
                </a:solidFill>
              </a:rPr>
              <a:t> par </a:t>
            </a:r>
            <a:r>
              <a:rPr lang="en-US" sz="6000" dirty="0" err="1">
                <a:solidFill>
                  <a:schemeClr val="accent5">
                    <a:lumMod val="75000"/>
                  </a:schemeClr>
                </a:solidFill>
              </a:rPr>
              <a:t>defaut</a:t>
            </a:r>
            <a:r>
              <a:rPr lang="en-US" sz="6000" dirty="0">
                <a:solidFill>
                  <a:schemeClr val="accent5">
                    <a:lumMod val="75000"/>
                  </a:schemeClr>
                </a:solidFill>
              </a:rPr>
              <a:t> des </a:t>
            </a:r>
            <a:r>
              <a:rPr lang="en-US" sz="6000" dirty="0" err="1">
                <a:solidFill>
                  <a:schemeClr val="accent5">
                    <a:lumMod val="75000"/>
                  </a:schemeClr>
                </a:solidFill>
              </a:rPr>
              <a:t>parametres</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492A97F3-8514-4941-AAFA-472001D79964}"/>
              </a:ext>
            </a:extLst>
          </p:cNvPr>
          <p:cNvSpPr txBox="1"/>
          <p:nvPr/>
        </p:nvSpPr>
        <p:spPr>
          <a:xfrm>
            <a:off x="260350" y="1133475"/>
            <a:ext cx="5248278" cy="646331"/>
          </a:xfrm>
          <a:prstGeom prst="rect">
            <a:avLst/>
          </a:prstGeom>
          <a:solidFill>
            <a:schemeClr val="tx1"/>
          </a:solidFill>
        </p:spPr>
        <p:txBody>
          <a:bodyPr wrap="square" rtlCol="0">
            <a:spAutoFit/>
          </a:bodyPr>
          <a:lstStyle/>
          <a:p>
            <a:r>
              <a:rPr lang="fr-FR" dirty="0">
                <a:solidFill>
                  <a:schemeClr val="bg1"/>
                </a:solidFill>
              </a:rPr>
              <a:t>def </a:t>
            </a:r>
            <a:r>
              <a:rPr lang="fr-FR" dirty="0" err="1">
                <a:solidFill>
                  <a:schemeClr val="bg1"/>
                </a:solidFill>
              </a:rPr>
              <a:t>fonc</a:t>
            </a:r>
            <a:r>
              <a:rPr lang="fr-FR" dirty="0">
                <a:solidFill>
                  <a:schemeClr val="bg1"/>
                </a:solidFill>
              </a:rPr>
              <a:t>(a=1, b=2, c=3, d=4, e=5):</a:t>
            </a:r>
          </a:p>
          <a:p>
            <a:r>
              <a:rPr lang="fr-FR" dirty="0">
                <a:solidFill>
                  <a:schemeClr val="bg1"/>
                </a:solidFill>
              </a:rPr>
              <a:t>    print("a =", a, "b =", b, "c =", c, "d =", d, "e =", e)</a:t>
            </a:r>
          </a:p>
        </p:txBody>
      </p:sp>
      <p:graphicFrame>
        <p:nvGraphicFramePr>
          <p:cNvPr id="6" name="Tableau 7">
            <a:extLst>
              <a:ext uri="{FF2B5EF4-FFF2-40B4-BE49-F238E27FC236}">
                <a16:creationId xmlns:a16="http://schemas.microsoft.com/office/drawing/2014/main" id="{D52D0A10-B766-4265-B991-8974376D9B9D}"/>
              </a:ext>
            </a:extLst>
          </p:cNvPr>
          <p:cNvGraphicFramePr>
            <a:graphicFrameLocks noGrp="1"/>
          </p:cNvGraphicFramePr>
          <p:nvPr>
            <p:extLst>
              <p:ext uri="{D42A27DB-BD31-4B8C-83A1-F6EECF244321}">
                <p14:modId xmlns:p14="http://schemas.microsoft.com/office/powerpoint/2010/main" val="723283403"/>
              </p:ext>
            </p:extLst>
          </p:nvPr>
        </p:nvGraphicFramePr>
        <p:xfrm>
          <a:off x="260350" y="2107410"/>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108696296"/>
                    </a:ext>
                  </a:extLst>
                </a:gridCol>
                <a:gridCol w="4064000">
                  <a:extLst>
                    <a:ext uri="{9D8B030D-6E8A-4147-A177-3AD203B41FA5}">
                      <a16:colId xmlns:a16="http://schemas.microsoft.com/office/drawing/2014/main" val="4097489484"/>
                    </a:ext>
                  </a:extLst>
                </a:gridCol>
              </a:tblGrid>
              <a:tr h="370840">
                <a:tc>
                  <a:txBody>
                    <a:bodyPr/>
                    <a:lstStyle/>
                    <a:p>
                      <a:r>
                        <a:rPr lang="fr-FR" dirty="0"/>
                        <a:t>Instruction</a:t>
                      </a:r>
                    </a:p>
                  </a:txBody>
                  <a:tcPr/>
                </a:tc>
                <a:tc>
                  <a:txBody>
                    <a:bodyPr/>
                    <a:lstStyle/>
                    <a:p>
                      <a:r>
                        <a:rPr lang="fr-FR" dirty="0" err="1"/>
                        <a:t>Resultat</a:t>
                      </a:r>
                      <a:endParaRPr lang="fr-FR" dirty="0"/>
                    </a:p>
                  </a:txBody>
                  <a:tcPr/>
                </a:tc>
                <a:extLst>
                  <a:ext uri="{0D108BD9-81ED-4DB2-BD59-A6C34878D82A}">
                    <a16:rowId xmlns:a16="http://schemas.microsoft.com/office/drawing/2014/main" val="1621163226"/>
                  </a:ext>
                </a:extLst>
              </a:tr>
              <a:tr h="370840">
                <a:tc>
                  <a:txBody>
                    <a:bodyPr/>
                    <a:lstStyle/>
                    <a:p>
                      <a:r>
                        <a:rPr lang="fr-FR" dirty="0" err="1"/>
                        <a:t>fonc</a:t>
                      </a:r>
                      <a:r>
                        <a:rPr lang="fr-FR" dirty="0"/>
                        <a:t>()</a:t>
                      </a:r>
                    </a:p>
                  </a:txBody>
                  <a:tcPr/>
                </a:tc>
                <a:tc>
                  <a:txBody>
                    <a:bodyPr/>
                    <a:lstStyle/>
                    <a:p>
                      <a:r>
                        <a:rPr lang="fr-FR" dirty="0"/>
                        <a:t>a=1 b=2 c=3 d=4 e=5</a:t>
                      </a:r>
                    </a:p>
                  </a:txBody>
                  <a:tcPr/>
                </a:tc>
                <a:extLst>
                  <a:ext uri="{0D108BD9-81ED-4DB2-BD59-A6C34878D82A}">
                    <a16:rowId xmlns:a16="http://schemas.microsoft.com/office/drawing/2014/main" val="701614913"/>
                  </a:ext>
                </a:extLst>
              </a:tr>
              <a:tr h="370840">
                <a:tc>
                  <a:txBody>
                    <a:bodyPr/>
                    <a:lstStyle/>
                    <a:p>
                      <a:r>
                        <a:rPr lang="fr-FR" dirty="0" err="1"/>
                        <a:t>fonc</a:t>
                      </a:r>
                      <a:r>
                        <a:rPr lang="fr-FR" dirty="0"/>
                        <a:t>(4)</a:t>
                      </a:r>
                    </a:p>
                  </a:txBody>
                  <a:tcPr/>
                </a:tc>
                <a:tc>
                  <a:txBody>
                    <a:bodyPr/>
                    <a:lstStyle/>
                    <a:p>
                      <a:r>
                        <a:rPr lang="fr-FR" dirty="0"/>
                        <a:t>a=4 b=2 c=3 d=4 e=5</a:t>
                      </a:r>
                    </a:p>
                  </a:txBody>
                  <a:tcPr/>
                </a:tc>
                <a:extLst>
                  <a:ext uri="{0D108BD9-81ED-4DB2-BD59-A6C34878D82A}">
                    <a16:rowId xmlns:a16="http://schemas.microsoft.com/office/drawing/2014/main" val="4238630485"/>
                  </a:ext>
                </a:extLst>
              </a:tr>
              <a:tr h="370840">
                <a:tc>
                  <a:txBody>
                    <a:bodyPr/>
                    <a:lstStyle/>
                    <a:p>
                      <a:r>
                        <a:rPr lang="fr-FR" dirty="0" err="1"/>
                        <a:t>fonc</a:t>
                      </a:r>
                      <a:r>
                        <a:rPr lang="fr-FR" dirty="0"/>
                        <a:t>(b=8, d=5)</a:t>
                      </a:r>
                    </a:p>
                  </a:txBody>
                  <a:tcPr/>
                </a:tc>
                <a:tc>
                  <a:txBody>
                    <a:bodyPr/>
                    <a:lstStyle/>
                    <a:p>
                      <a:r>
                        <a:rPr lang="fr-FR" dirty="0"/>
                        <a:t>A=1 b=8 c=3 d=5 e=5</a:t>
                      </a:r>
                    </a:p>
                  </a:txBody>
                  <a:tcPr/>
                </a:tc>
                <a:extLst>
                  <a:ext uri="{0D108BD9-81ED-4DB2-BD59-A6C34878D82A}">
                    <a16:rowId xmlns:a16="http://schemas.microsoft.com/office/drawing/2014/main" val="328643009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err="1"/>
                        <a:t>fonc</a:t>
                      </a:r>
                      <a:r>
                        <a:rPr lang="fr-FR" dirty="0"/>
                        <a:t>(b=35, c=48, a=4, e=9)</a:t>
                      </a:r>
                    </a:p>
                  </a:txBody>
                  <a:tcPr/>
                </a:tc>
                <a:tc>
                  <a:txBody>
                    <a:bodyPr/>
                    <a:lstStyle/>
                    <a:p>
                      <a:r>
                        <a:rPr lang="fr-FR" dirty="0"/>
                        <a:t>A=4 b=35 c=48 d=4 e=9</a:t>
                      </a:r>
                    </a:p>
                  </a:txBody>
                  <a:tcPr/>
                </a:tc>
                <a:extLst>
                  <a:ext uri="{0D108BD9-81ED-4DB2-BD59-A6C34878D82A}">
                    <a16:rowId xmlns:a16="http://schemas.microsoft.com/office/drawing/2014/main" val="248616666"/>
                  </a:ext>
                </a:extLst>
              </a:tr>
            </a:tbl>
          </a:graphicData>
        </a:graphic>
      </p:graphicFrame>
    </p:spTree>
    <p:extLst>
      <p:ext uri="{BB962C8B-B14F-4D97-AF65-F5344CB8AC3E}">
        <p14:creationId xmlns:p14="http://schemas.microsoft.com/office/powerpoint/2010/main" val="28533909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Signature </a:t>
            </a:r>
            <a:r>
              <a:rPr lang="en-US" sz="6000" dirty="0" err="1">
                <a:solidFill>
                  <a:schemeClr val="accent5">
                    <a:lumMod val="75000"/>
                  </a:schemeClr>
                </a:solidFill>
              </a:rPr>
              <a:t>d’une</a:t>
            </a:r>
            <a:r>
              <a:rPr lang="en-US" sz="6000" dirty="0">
                <a:solidFill>
                  <a:schemeClr val="accent5">
                    <a:lumMod val="75000"/>
                  </a:schemeClr>
                </a:solidFill>
              </a:rPr>
              <a:t> </a:t>
            </a:r>
            <a:r>
              <a:rPr lang="en-US" sz="6000" dirty="0" err="1">
                <a:solidFill>
                  <a:schemeClr val="accent5">
                    <a:lumMod val="75000"/>
                  </a:schemeClr>
                </a:solidFill>
              </a:rPr>
              <a:t>fonction</a:t>
            </a:r>
            <a:endParaRPr lang="fr-FR" sz="6000" b="1" dirty="0">
              <a:solidFill>
                <a:schemeClr val="accent5">
                  <a:lumMod val="75000"/>
                </a:schemeClr>
              </a:solidFill>
            </a:endParaRPr>
          </a:p>
        </p:txBody>
      </p:sp>
      <p:sp>
        <p:nvSpPr>
          <p:cNvPr id="7" name="Rectangle 1">
            <a:extLst>
              <a:ext uri="{FF2B5EF4-FFF2-40B4-BE49-F238E27FC236}">
                <a16:creationId xmlns:a16="http://schemas.microsoft.com/office/drawing/2014/main" id="{2D06D29C-741B-48CC-8932-45C275DDD5B0}"/>
              </a:ext>
            </a:extLst>
          </p:cNvPr>
          <p:cNvSpPr>
            <a:spLocks noChangeArrowheads="1"/>
          </p:cNvSpPr>
          <p:nvPr/>
        </p:nvSpPr>
        <p:spPr bwMode="auto">
          <a:xfrm>
            <a:off x="-2" y="895383"/>
            <a:ext cx="11995656" cy="4524315"/>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En Python comme vous avez pu le voir, on ne précise pas les types des paramètres. Dans ce langage, la signature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d'une fonction est tout simplement son nom. Cela signifie que vous ne pouvez définir deux fonctions du même nom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(si vous le faites, l'ancienne définition est écrasée par la nouvelle).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def exemple():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print("Un exemple d'une fonction sans paramètre")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exemple()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def exemple(): # On redéfinit la fonction exemple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	print("Un autre exemple de fonction sans paramètre")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exemple()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A la ligne 1 on définit la fonction </a:t>
            </a:r>
            <a:r>
              <a:rPr kumimoji="0" lang="fr-FR" altLang="fr-FR" b="0" i="0" u="none" strike="noStrike" cap="none" normalizeH="0" baseline="0" dirty="0">
                <a:ln>
                  <a:noFill/>
                </a:ln>
                <a:solidFill>
                  <a:schemeClr val="tx1"/>
                </a:solidFill>
                <a:effectLst/>
                <a:latin typeface="Arial Unicode MS"/>
              </a:rPr>
              <a:t>exemple</a:t>
            </a:r>
            <a:r>
              <a:rPr kumimoji="0" lang="fr-FR" altLang="fr-FR" b="0" i="0" u="none" strike="noStrike" cap="none" normalizeH="0" baseline="0" dirty="0">
                <a:ln>
                  <a:noFill/>
                </a:ln>
                <a:solidFill>
                  <a:schemeClr val="tx1"/>
                </a:solidFill>
                <a:effectLst/>
              </a:rPr>
              <a:t>. </a:t>
            </a:r>
            <a:r>
              <a:rPr lang="fr-FR" altLang="fr-FR" dirty="0">
                <a:latin typeface="Arial Unicode MS"/>
              </a:rPr>
              <a:t>On l'appelle une première fois à la ligne 4. On redéfinit à la ligne 6 la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latin typeface="Arial Unicode MS"/>
              </a:rPr>
              <a:t>Fonction</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a:ln>
                  <a:noFill/>
                </a:ln>
                <a:solidFill>
                  <a:schemeClr val="tx1"/>
                </a:solidFill>
                <a:effectLst/>
                <a:latin typeface="Arial Unicode MS"/>
              </a:rPr>
              <a:t>exemple</a:t>
            </a:r>
            <a:r>
              <a:rPr kumimoji="0" lang="fr-FR" altLang="fr-FR" b="0" i="0" u="none" strike="noStrike" cap="none" normalizeH="0" baseline="0" dirty="0">
                <a:ln>
                  <a:noFill/>
                </a:ln>
                <a:solidFill>
                  <a:schemeClr val="tx1"/>
                </a:solidFill>
                <a:effectLst/>
              </a:rPr>
              <a:t>. </a:t>
            </a:r>
            <a:r>
              <a:rPr lang="fr-FR" altLang="fr-FR" dirty="0">
                <a:latin typeface="Arial Unicode MS"/>
              </a:rPr>
              <a:t>L'ancienne définition est écrasée et l'ancienne fonction ne pourra plus être appelée.</a:t>
            </a:r>
          </a:p>
        </p:txBody>
      </p:sp>
    </p:spTree>
    <p:extLst>
      <p:ext uri="{BB962C8B-B14F-4D97-AF65-F5344CB8AC3E}">
        <p14:creationId xmlns:p14="http://schemas.microsoft.com/office/powerpoint/2010/main" val="18293691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err="1">
                <a:solidFill>
                  <a:schemeClr val="accent5">
                    <a:lumMod val="75000"/>
                  </a:schemeClr>
                </a:solidFill>
              </a:rPr>
              <a:t>L’instruction</a:t>
            </a:r>
            <a:r>
              <a:rPr lang="en-US" sz="6000" dirty="0">
                <a:solidFill>
                  <a:schemeClr val="accent5">
                    <a:lumMod val="75000"/>
                  </a:schemeClr>
                </a:solidFill>
              </a:rPr>
              <a:t> return</a:t>
            </a:r>
            <a:endParaRPr lang="fr-FR" sz="6000" b="1" dirty="0">
              <a:solidFill>
                <a:schemeClr val="accent5">
                  <a:lumMod val="75000"/>
                </a:schemeClr>
              </a:solidFill>
            </a:endParaRPr>
          </a:p>
        </p:txBody>
      </p:sp>
      <p:sp>
        <p:nvSpPr>
          <p:cNvPr id="4" name="Rectangle 1">
            <a:extLst>
              <a:ext uri="{FF2B5EF4-FFF2-40B4-BE49-F238E27FC236}">
                <a16:creationId xmlns:a16="http://schemas.microsoft.com/office/drawing/2014/main" id="{3A3E1649-D689-450C-86B5-C4A25DFD0F5F}"/>
              </a:ext>
            </a:extLst>
          </p:cNvPr>
          <p:cNvSpPr>
            <a:spLocks noChangeArrowheads="1"/>
          </p:cNvSpPr>
          <p:nvPr/>
        </p:nvSpPr>
        <p:spPr bwMode="auto">
          <a:xfrm>
            <a:off x="1505" y="759098"/>
            <a:ext cx="12360435" cy="1991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Ce que nous avons fait était intéressant, mais nous n'avons pas encore fait le tour des possibilités de la fonction. Et d'ailleurs, même à la fin de ce </a:t>
            </a:r>
          </a:p>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chapitre, il nous restera quelques petites fonctionnalités à voir. Si vous vous souvenez bien, il existe des fonctions </a:t>
            </a:r>
            <a:r>
              <a:rPr kumimoji="0" lang="fr-FR" altLang="fr-FR" sz="1400" b="0" i="0" u="none" strike="noStrike" cap="none" normalizeH="0" baseline="0" dirty="0" err="1">
                <a:ln>
                  <a:noFill/>
                </a:ln>
                <a:solidFill>
                  <a:schemeClr val="tx1"/>
                </a:solidFill>
                <a:effectLst/>
                <a:latin typeface="Arial" panose="020B0604020202020204" pitchFamily="34" charset="0"/>
              </a:rPr>
              <a:t>comme</a:t>
            </a:r>
            <a:r>
              <a:rPr kumimoji="0" lang="fr-FR" altLang="fr-FR" sz="1400" b="0" i="0" u="none" strike="noStrike" cap="none" normalizeH="0" baseline="0" dirty="0" err="1">
                <a:ln>
                  <a:noFill/>
                </a:ln>
                <a:solidFill>
                  <a:schemeClr val="tx1"/>
                </a:solidFill>
                <a:effectLst/>
                <a:latin typeface="Arial Unicode MS"/>
              </a:rPr>
              <a:t>print</a:t>
            </a:r>
            <a:r>
              <a:rPr kumimoji="0" lang="fr-FR" altLang="fr-FR" sz="1400" b="0" i="0" u="none" strike="noStrike" cap="none" normalizeH="0" baseline="0" dirty="0" err="1">
                <a:ln>
                  <a:noFill/>
                </a:ln>
                <a:solidFill>
                  <a:schemeClr val="tx1"/>
                </a:solidFill>
                <a:effectLst/>
              </a:rPr>
              <a:t>qui</a:t>
            </a:r>
            <a:r>
              <a:rPr kumimoji="0" lang="fr-FR" altLang="fr-FR" sz="1400" b="0" i="0" u="none" strike="noStrike" cap="none" normalizeH="0" baseline="0" dirty="0">
                <a:ln>
                  <a:noFill/>
                </a:ln>
                <a:solidFill>
                  <a:schemeClr val="tx1"/>
                </a:solidFill>
                <a:effectLst/>
              </a:rPr>
              <a:t> </a:t>
            </a:r>
            <a:r>
              <a:rPr lang="fr-FR" altLang="fr-FR" sz="1400" dirty="0">
                <a:latin typeface="Arial" panose="020B0604020202020204" pitchFamily="34" charset="0"/>
              </a:rPr>
              <a:t>ne renvoient rien </a:t>
            </a:r>
          </a:p>
          <a:p>
            <a:pPr marL="0" marR="0" lvl="0" indent="0" algn="l" defTabSz="914400" rtl="0" eaLnBrk="0" fontAlgn="base" latinLnBrk="0" hangingPunct="0">
              <a:lnSpc>
                <a:spcPct val="150000"/>
              </a:lnSpc>
              <a:spcBef>
                <a:spcPct val="0"/>
              </a:spcBef>
              <a:spcAft>
                <a:spcPct val="0"/>
              </a:spcAft>
              <a:buClrTx/>
              <a:buSzTx/>
              <a:buFontTx/>
              <a:buNone/>
              <a:tabLst/>
            </a:pPr>
            <a:r>
              <a:rPr lang="fr-FR" altLang="fr-FR" sz="1400" dirty="0">
                <a:latin typeface="Arial" panose="020B0604020202020204" pitchFamily="34" charset="0"/>
              </a:rPr>
              <a:t>(attention, « renvoyer » et « afficher » sont deux choses différentes) et des fonctions telles </a:t>
            </a:r>
            <a:r>
              <a:rPr lang="fr-FR" altLang="fr-FR" sz="1400" dirty="0" err="1">
                <a:latin typeface="Arial" panose="020B0604020202020204" pitchFamily="34" charset="0"/>
              </a:rPr>
              <a:t>queinputoutypequi</a:t>
            </a:r>
            <a:r>
              <a:rPr lang="fr-FR" altLang="fr-FR" sz="1400" dirty="0">
                <a:latin typeface="Arial" panose="020B0604020202020204" pitchFamily="34" charset="0"/>
              </a:rPr>
              <a:t> renvoient une valeur. Vous pouvez capturer </a:t>
            </a:r>
          </a:p>
          <a:p>
            <a:pPr marL="0" marR="0" lvl="0" indent="0" algn="l" defTabSz="914400" rtl="0" eaLnBrk="0" fontAlgn="base" latinLnBrk="0" hangingPunct="0">
              <a:lnSpc>
                <a:spcPct val="150000"/>
              </a:lnSpc>
              <a:spcBef>
                <a:spcPct val="0"/>
              </a:spcBef>
              <a:spcAft>
                <a:spcPct val="0"/>
              </a:spcAft>
              <a:buClrTx/>
              <a:buSzTx/>
              <a:buFontTx/>
              <a:buNone/>
              <a:tabLst/>
            </a:pPr>
            <a:r>
              <a:rPr lang="fr-FR" altLang="fr-FR" sz="1400" dirty="0">
                <a:latin typeface="Arial" panose="020B0604020202020204" pitchFamily="34" charset="0"/>
              </a:rPr>
              <a:t>cette valeur en plaçant une variable devant (exemplevariable2 = type(variable1)). En effet, les fonctions travaillent en général sur des données et </a:t>
            </a:r>
          </a:p>
          <a:p>
            <a:pPr marL="0" marR="0" lvl="0" indent="0" algn="l" defTabSz="914400" rtl="0" eaLnBrk="0" fontAlgn="base" latinLnBrk="0" hangingPunct="0">
              <a:lnSpc>
                <a:spcPct val="150000"/>
              </a:lnSpc>
              <a:spcBef>
                <a:spcPct val="0"/>
              </a:spcBef>
              <a:spcAft>
                <a:spcPct val="0"/>
              </a:spcAft>
              <a:buClrTx/>
              <a:buSzTx/>
              <a:buFontTx/>
              <a:buNone/>
              <a:tabLst/>
            </a:pPr>
            <a:r>
              <a:rPr lang="fr-FR" altLang="fr-FR" sz="1400" dirty="0">
                <a:latin typeface="Arial" panose="020B0604020202020204" pitchFamily="34" charset="0"/>
              </a:rPr>
              <a:t>renvoient le résultat obtenu, suite à un calcul par </a:t>
            </a:r>
            <a:r>
              <a:rPr lang="fr-FR" altLang="fr-FR" sz="1400" dirty="0" err="1">
                <a:latin typeface="Arial" panose="020B0604020202020204" pitchFamily="34" charset="0"/>
              </a:rPr>
              <a:t>exemple.</a:t>
            </a:r>
            <a:r>
              <a:rPr kumimoji="0" lang="fr-FR" altLang="fr-FR" sz="1400" b="0" i="0" u="none" strike="noStrike" cap="none" normalizeH="0" baseline="0" dirty="0" err="1">
                <a:ln>
                  <a:noFill/>
                </a:ln>
                <a:solidFill>
                  <a:schemeClr val="tx1"/>
                </a:solidFill>
                <a:effectLst/>
                <a:latin typeface="Arial" panose="020B0604020202020204" pitchFamily="34" charset="0"/>
              </a:rPr>
              <a:t>Prenons</a:t>
            </a:r>
            <a:r>
              <a:rPr kumimoji="0" lang="fr-FR" altLang="fr-FR" sz="1400" b="0" i="0" u="none" strike="noStrike" cap="none" normalizeH="0" baseline="0" dirty="0">
                <a:ln>
                  <a:noFill/>
                </a:ln>
                <a:solidFill>
                  <a:schemeClr val="tx1"/>
                </a:solidFill>
                <a:effectLst/>
                <a:latin typeface="Arial" panose="020B0604020202020204" pitchFamily="34" charset="0"/>
              </a:rPr>
              <a:t> un exemple simple : une fonction chargée de mettre au carré une valeur passée en </a:t>
            </a:r>
          </a:p>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argument. Je vous signale au passage que Python en est parfaitement capable sans avoir à coder une nouvelle fonction, mais c'est pour l'exemple.</a:t>
            </a:r>
          </a:p>
        </p:txBody>
      </p:sp>
      <p:sp>
        <p:nvSpPr>
          <p:cNvPr id="5" name="ZoneTexte 4">
            <a:extLst>
              <a:ext uri="{FF2B5EF4-FFF2-40B4-BE49-F238E27FC236}">
                <a16:creationId xmlns:a16="http://schemas.microsoft.com/office/drawing/2014/main" id="{10AAD138-0348-4B30-AC96-5329E524C01C}"/>
              </a:ext>
            </a:extLst>
          </p:cNvPr>
          <p:cNvSpPr txBox="1"/>
          <p:nvPr/>
        </p:nvSpPr>
        <p:spPr>
          <a:xfrm>
            <a:off x="92361" y="3105833"/>
            <a:ext cx="2425857" cy="646331"/>
          </a:xfrm>
          <a:prstGeom prst="rect">
            <a:avLst/>
          </a:prstGeom>
          <a:solidFill>
            <a:schemeClr val="tx1"/>
          </a:solidFill>
        </p:spPr>
        <p:txBody>
          <a:bodyPr wrap="none" rtlCol="0">
            <a:spAutoFit/>
          </a:bodyPr>
          <a:lstStyle/>
          <a:p>
            <a:r>
              <a:rPr lang="fr-FR" dirty="0">
                <a:solidFill>
                  <a:schemeClr val="bg1"/>
                </a:solidFill>
              </a:rPr>
              <a:t>def carre(valeur):</a:t>
            </a:r>
          </a:p>
          <a:p>
            <a:r>
              <a:rPr lang="fr-FR" dirty="0">
                <a:solidFill>
                  <a:schemeClr val="bg1"/>
                </a:solidFill>
              </a:rPr>
              <a:t>    return valeur * valeur</a:t>
            </a:r>
          </a:p>
        </p:txBody>
      </p:sp>
      <p:sp>
        <p:nvSpPr>
          <p:cNvPr id="6" name="ZoneTexte 5">
            <a:extLst>
              <a:ext uri="{FF2B5EF4-FFF2-40B4-BE49-F238E27FC236}">
                <a16:creationId xmlns:a16="http://schemas.microsoft.com/office/drawing/2014/main" id="{E7328D21-B41B-4D85-9EAC-8C906677DD54}"/>
              </a:ext>
            </a:extLst>
          </p:cNvPr>
          <p:cNvSpPr txBox="1"/>
          <p:nvPr/>
        </p:nvSpPr>
        <p:spPr>
          <a:xfrm>
            <a:off x="0" y="3888602"/>
            <a:ext cx="12007279" cy="698717"/>
          </a:xfrm>
          <a:prstGeom prst="rect">
            <a:avLst/>
          </a:prstGeom>
          <a:noFill/>
        </p:spPr>
        <p:txBody>
          <a:bodyPr wrap="square" rtlCol="0">
            <a:spAutoFit/>
          </a:bodyPr>
          <a:lstStyle/>
          <a:p>
            <a:pPr eaLnBrk="0" fontAlgn="base" hangingPunct="0">
              <a:lnSpc>
                <a:spcPct val="150000"/>
              </a:lnSpc>
              <a:spcBef>
                <a:spcPct val="0"/>
              </a:spcBef>
              <a:spcAft>
                <a:spcPct val="0"/>
              </a:spcAft>
            </a:pPr>
            <a:r>
              <a:rPr lang="fr-FR" sz="1400" dirty="0">
                <a:latin typeface="Arial" panose="020B0604020202020204" pitchFamily="34" charset="0"/>
              </a:rPr>
              <a:t>Sachez que l'on peut renvoyer plusieurs valeurs que l'on sépare par des virgules, et que l'on peut les capturer dans des variables également séparées par des virgules</a:t>
            </a:r>
          </a:p>
        </p:txBody>
      </p:sp>
      <p:sp>
        <p:nvSpPr>
          <p:cNvPr id="9" name="ZoneTexte 8">
            <a:extLst>
              <a:ext uri="{FF2B5EF4-FFF2-40B4-BE49-F238E27FC236}">
                <a16:creationId xmlns:a16="http://schemas.microsoft.com/office/drawing/2014/main" id="{DA151893-FD07-4EE7-8BE4-13AB40553003}"/>
              </a:ext>
            </a:extLst>
          </p:cNvPr>
          <p:cNvSpPr txBox="1"/>
          <p:nvPr/>
        </p:nvSpPr>
        <p:spPr>
          <a:xfrm>
            <a:off x="92361" y="4723757"/>
            <a:ext cx="4670139" cy="1200329"/>
          </a:xfrm>
          <a:prstGeom prst="rect">
            <a:avLst/>
          </a:prstGeom>
          <a:solidFill>
            <a:schemeClr val="tx1"/>
          </a:solidFill>
        </p:spPr>
        <p:txBody>
          <a:bodyPr wrap="square" rtlCol="0">
            <a:spAutoFit/>
          </a:bodyPr>
          <a:lstStyle/>
          <a:p>
            <a:r>
              <a:rPr lang="fr-FR" dirty="0">
                <a:solidFill>
                  <a:schemeClr val="bg1"/>
                </a:solidFill>
              </a:rPr>
              <a:t>def rectangle(high, </a:t>
            </a:r>
            <a:r>
              <a:rPr lang="fr-FR" dirty="0" err="1">
                <a:solidFill>
                  <a:schemeClr val="bg1"/>
                </a:solidFill>
              </a:rPr>
              <a:t>width</a:t>
            </a:r>
            <a:r>
              <a:rPr lang="fr-FR" dirty="0">
                <a:solidFill>
                  <a:schemeClr val="bg1"/>
                </a:solidFill>
              </a:rPr>
              <a:t>):</a:t>
            </a:r>
          </a:p>
          <a:p>
            <a:r>
              <a:rPr lang="fr-FR" dirty="0">
                <a:solidFill>
                  <a:schemeClr val="bg1"/>
                </a:solidFill>
              </a:rPr>
              <a:t>    return high, </a:t>
            </a:r>
            <a:r>
              <a:rPr lang="fr-FR" dirty="0" err="1">
                <a:solidFill>
                  <a:schemeClr val="bg1"/>
                </a:solidFill>
              </a:rPr>
              <a:t>width</a:t>
            </a:r>
            <a:endParaRPr lang="fr-FR" dirty="0">
              <a:solidFill>
                <a:schemeClr val="bg1"/>
              </a:solidFill>
            </a:endParaRPr>
          </a:p>
          <a:p>
            <a:endParaRPr lang="fr-FR" dirty="0">
              <a:solidFill>
                <a:schemeClr val="bg1"/>
              </a:solidFill>
            </a:endParaRPr>
          </a:p>
          <a:p>
            <a:r>
              <a:rPr lang="fr-FR" dirty="0">
                <a:solidFill>
                  <a:schemeClr val="bg1"/>
                </a:solidFill>
              </a:rPr>
              <a:t>a, b = rectangle(4,5)</a:t>
            </a:r>
          </a:p>
        </p:txBody>
      </p:sp>
    </p:spTree>
    <p:extLst>
      <p:ext uri="{BB962C8B-B14F-4D97-AF65-F5344CB8AC3E}">
        <p14:creationId xmlns:p14="http://schemas.microsoft.com/office/powerpoint/2010/main" val="10907250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724177"/>
            <a:ext cx="12192000" cy="1325563"/>
          </a:xfrm>
        </p:spPr>
        <p:txBody>
          <a:bodyPr>
            <a:normAutofit fontScale="90000"/>
          </a:bodyPr>
          <a:lstStyle/>
          <a:p>
            <a:pPr algn="ctr"/>
            <a:r>
              <a:rPr lang="en-US" sz="7200" dirty="0">
                <a:solidFill>
                  <a:schemeClr val="accent5">
                    <a:lumMod val="75000"/>
                  </a:schemeClr>
                </a:solidFill>
              </a:rPr>
              <a:t>[🐍</a:t>
            </a:r>
            <a:r>
              <a:rPr lang="en-US" sz="7200" dirty="0" err="1">
                <a:solidFill>
                  <a:schemeClr val="accent5">
                    <a:lumMod val="75000"/>
                  </a:schemeClr>
                </a:solidFill>
              </a:rPr>
              <a:t>PyTricks</a:t>
            </a:r>
            <a:r>
              <a:rPr lang="en-US" sz="7200" dirty="0">
                <a:solidFill>
                  <a:schemeClr val="accent5">
                    <a:lumMod val="75000"/>
                  </a:schemeClr>
                </a:solidFill>
              </a:rPr>
              <a:t>]: </a:t>
            </a:r>
            <a:r>
              <a:rPr lang="en-US" sz="6700" dirty="0">
                <a:solidFill>
                  <a:schemeClr val="accent5">
                    <a:lumMod val="75000"/>
                  </a:schemeClr>
                </a:solidFill>
              </a:rPr>
              <a:t>Functions are first-class citizens in Python</a:t>
            </a:r>
            <a:br>
              <a:rPr lang="en-US" sz="6000" dirty="0">
                <a:solidFill>
                  <a:schemeClr val="accent5">
                    <a:lumMod val="75000"/>
                  </a:schemeClr>
                </a:solidFill>
              </a:rPr>
            </a:br>
            <a:endParaRPr lang="fr-FR" sz="6000" b="1" dirty="0">
              <a:solidFill>
                <a:schemeClr val="accent5">
                  <a:lumMod val="75000"/>
                </a:schemeClr>
              </a:solidFill>
            </a:endParaRPr>
          </a:p>
        </p:txBody>
      </p:sp>
      <p:sp>
        <p:nvSpPr>
          <p:cNvPr id="8" name="Rectangle 2">
            <a:extLst>
              <a:ext uri="{FF2B5EF4-FFF2-40B4-BE49-F238E27FC236}">
                <a16:creationId xmlns:a16="http://schemas.microsoft.com/office/drawing/2014/main" id="{36DB53CC-7730-4862-AC4D-8D283B22FE22}"/>
              </a:ext>
            </a:extLst>
          </p:cNvPr>
          <p:cNvSpPr>
            <a:spLocks noChangeArrowheads="1"/>
          </p:cNvSpPr>
          <p:nvPr/>
        </p:nvSpPr>
        <p:spPr bwMode="auto">
          <a:xfrm>
            <a:off x="0" y="1996858"/>
            <a:ext cx="1209675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fr-FR" sz="1400" dirty="0">
                <a:latin typeface="Arial" panose="020B0604020202020204" pitchFamily="34" charset="0"/>
              </a:rPr>
              <a:t>Functions are first-class citizens in Python.</a:t>
            </a:r>
          </a:p>
          <a:p>
            <a:pPr lvl="0" eaLnBrk="0" fontAlgn="base" hangingPunct="0">
              <a:spcBef>
                <a:spcPct val="0"/>
              </a:spcBef>
              <a:spcAft>
                <a:spcPct val="0"/>
              </a:spcAft>
            </a:pPr>
            <a:endParaRPr lang="en-US" altLang="fr-FR" sz="1400" dirty="0">
              <a:latin typeface="Arial" panose="020B0604020202020204" pitchFamily="34" charset="0"/>
            </a:endParaRPr>
          </a:p>
          <a:p>
            <a:pPr lvl="0" eaLnBrk="0" fontAlgn="base" hangingPunct="0">
              <a:spcBef>
                <a:spcPct val="0"/>
              </a:spcBef>
              <a:spcAft>
                <a:spcPct val="0"/>
              </a:spcAft>
            </a:pPr>
            <a:r>
              <a:rPr lang="en-US" altLang="fr-FR" sz="1400" dirty="0">
                <a:latin typeface="Arial" panose="020B0604020202020204" pitchFamily="34" charset="0"/>
              </a:rPr>
              <a:t>They can be passed as arguments to other functions, returned as values from other functions, and assigned to variables and stored in data structures.</a:t>
            </a:r>
          </a:p>
        </p:txBody>
      </p:sp>
      <p:sp>
        <p:nvSpPr>
          <p:cNvPr id="10" name="ZoneTexte 9">
            <a:extLst>
              <a:ext uri="{FF2B5EF4-FFF2-40B4-BE49-F238E27FC236}">
                <a16:creationId xmlns:a16="http://schemas.microsoft.com/office/drawing/2014/main" id="{FDCF1724-0AAF-4343-81BA-42D0647E94D6}"/>
              </a:ext>
            </a:extLst>
          </p:cNvPr>
          <p:cNvSpPr txBox="1"/>
          <p:nvPr/>
        </p:nvSpPr>
        <p:spPr>
          <a:xfrm>
            <a:off x="180975" y="2968317"/>
            <a:ext cx="4033839" cy="2308324"/>
          </a:xfrm>
          <a:prstGeom prst="rect">
            <a:avLst/>
          </a:prstGeom>
          <a:solidFill>
            <a:schemeClr val="tx1"/>
          </a:solidFill>
        </p:spPr>
        <p:txBody>
          <a:bodyPr wrap="square" rtlCol="0">
            <a:spAutoFit/>
          </a:bodyPr>
          <a:lstStyle/>
          <a:p>
            <a:r>
              <a:rPr lang="fr-FR" dirty="0">
                <a:solidFill>
                  <a:schemeClr val="bg1"/>
                </a:solidFill>
              </a:rPr>
              <a:t>&gt;&gt;&gt; def </a:t>
            </a:r>
            <a:r>
              <a:rPr lang="fr-FR" dirty="0" err="1">
                <a:solidFill>
                  <a:schemeClr val="bg1"/>
                </a:solidFill>
              </a:rPr>
              <a:t>myfunc</a:t>
            </a:r>
            <a:r>
              <a:rPr lang="fr-FR" dirty="0">
                <a:solidFill>
                  <a:schemeClr val="bg1"/>
                </a:solidFill>
              </a:rPr>
              <a:t>(a, b):</a:t>
            </a:r>
          </a:p>
          <a:p>
            <a:r>
              <a:rPr lang="fr-FR" dirty="0">
                <a:solidFill>
                  <a:schemeClr val="bg1"/>
                </a:solidFill>
              </a:rPr>
              <a:t>...     return a + b</a:t>
            </a:r>
          </a:p>
          <a:p>
            <a:r>
              <a:rPr lang="fr-FR" dirty="0">
                <a:solidFill>
                  <a:schemeClr val="bg1"/>
                </a:solidFill>
              </a:rPr>
              <a:t>...</a:t>
            </a:r>
          </a:p>
          <a:p>
            <a:r>
              <a:rPr lang="fr-FR" dirty="0">
                <a:solidFill>
                  <a:schemeClr val="bg1"/>
                </a:solidFill>
              </a:rPr>
              <a:t>&gt;&gt;&gt; </a:t>
            </a:r>
            <a:r>
              <a:rPr lang="fr-FR" dirty="0" err="1">
                <a:solidFill>
                  <a:schemeClr val="bg1"/>
                </a:solidFill>
              </a:rPr>
              <a:t>funcs</a:t>
            </a:r>
            <a:r>
              <a:rPr lang="fr-FR" dirty="0">
                <a:solidFill>
                  <a:schemeClr val="bg1"/>
                </a:solidFill>
              </a:rPr>
              <a:t> = [</a:t>
            </a:r>
            <a:r>
              <a:rPr lang="fr-FR" dirty="0" err="1">
                <a:solidFill>
                  <a:schemeClr val="bg1"/>
                </a:solidFill>
              </a:rPr>
              <a:t>myfunc</a:t>
            </a:r>
            <a:r>
              <a:rPr lang="fr-FR" dirty="0">
                <a:solidFill>
                  <a:schemeClr val="bg1"/>
                </a:solidFill>
              </a:rPr>
              <a:t>]</a:t>
            </a:r>
          </a:p>
          <a:p>
            <a:r>
              <a:rPr lang="fr-FR" dirty="0">
                <a:solidFill>
                  <a:schemeClr val="bg1"/>
                </a:solidFill>
              </a:rPr>
              <a:t>&gt;&gt;&gt; </a:t>
            </a:r>
            <a:r>
              <a:rPr lang="fr-FR" dirty="0" err="1">
                <a:solidFill>
                  <a:schemeClr val="bg1"/>
                </a:solidFill>
              </a:rPr>
              <a:t>funcs</a:t>
            </a:r>
            <a:r>
              <a:rPr lang="fr-FR" dirty="0">
                <a:solidFill>
                  <a:schemeClr val="bg1"/>
                </a:solidFill>
              </a:rPr>
              <a:t>[0]</a:t>
            </a:r>
          </a:p>
          <a:p>
            <a:r>
              <a:rPr lang="fr-FR" dirty="0">
                <a:solidFill>
                  <a:schemeClr val="bg1"/>
                </a:solidFill>
              </a:rPr>
              <a:t>&lt;function </a:t>
            </a:r>
            <a:r>
              <a:rPr lang="fr-FR" dirty="0" err="1">
                <a:solidFill>
                  <a:schemeClr val="bg1"/>
                </a:solidFill>
              </a:rPr>
              <a:t>myfunc</a:t>
            </a:r>
            <a:r>
              <a:rPr lang="fr-FR" dirty="0">
                <a:solidFill>
                  <a:schemeClr val="bg1"/>
                </a:solidFill>
              </a:rPr>
              <a:t> at 0x107012230&gt;</a:t>
            </a:r>
          </a:p>
          <a:p>
            <a:r>
              <a:rPr lang="fr-FR" dirty="0">
                <a:solidFill>
                  <a:schemeClr val="bg1"/>
                </a:solidFill>
              </a:rPr>
              <a:t>&gt;&gt;&gt; </a:t>
            </a:r>
            <a:r>
              <a:rPr lang="fr-FR" dirty="0" err="1">
                <a:solidFill>
                  <a:schemeClr val="bg1"/>
                </a:solidFill>
              </a:rPr>
              <a:t>funcs</a:t>
            </a:r>
            <a:r>
              <a:rPr lang="fr-FR" dirty="0">
                <a:solidFill>
                  <a:schemeClr val="bg1"/>
                </a:solidFill>
              </a:rPr>
              <a:t>[0](2, 3)</a:t>
            </a:r>
          </a:p>
          <a:p>
            <a:r>
              <a:rPr lang="fr-FR" dirty="0">
                <a:solidFill>
                  <a:schemeClr val="bg1"/>
                </a:solidFill>
              </a:rPr>
              <a:t>5</a:t>
            </a:r>
          </a:p>
        </p:txBody>
      </p:sp>
    </p:spTree>
    <p:extLst>
      <p:ext uri="{BB962C8B-B14F-4D97-AF65-F5344CB8AC3E}">
        <p14:creationId xmlns:p14="http://schemas.microsoft.com/office/powerpoint/2010/main" val="23291450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95254"/>
            <a:ext cx="12192000" cy="1325563"/>
          </a:xfrm>
        </p:spPr>
        <p:txBody>
          <a:bodyPr>
            <a:normAutofit fontScale="90000"/>
          </a:bodyPr>
          <a:lstStyle/>
          <a:p>
            <a:pPr algn="ctr"/>
            <a:r>
              <a:rPr lang="en-US" sz="6700" dirty="0">
                <a:solidFill>
                  <a:schemeClr val="accent5">
                    <a:lumMod val="75000"/>
                  </a:schemeClr>
                </a:solidFill>
              </a:rPr>
              <a:t>Les </a:t>
            </a:r>
            <a:r>
              <a:rPr lang="en-US" sz="6700" dirty="0" err="1">
                <a:solidFill>
                  <a:schemeClr val="accent5">
                    <a:lumMod val="75000"/>
                  </a:schemeClr>
                </a:solidFill>
              </a:rPr>
              <a:t>fonctions</a:t>
            </a:r>
            <a:r>
              <a:rPr lang="en-US" sz="6700" dirty="0">
                <a:solidFill>
                  <a:schemeClr val="accent5">
                    <a:lumMod val="75000"/>
                  </a:schemeClr>
                </a:solidFill>
              </a:rPr>
              <a:t> lambda</a:t>
            </a:r>
            <a:br>
              <a:rPr lang="en-US" sz="6000" dirty="0">
                <a:solidFill>
                  <a:schemeClr val="accent5">
                    <a:lumMod val="75000"/>
                  </a:schemeClr>
                </a:solidFill>
              </a:rPr>
            </a:br>
            <a:endParaRPr lang="fr-FR" sz="6000" b="1" dirty="0">
              <a:solidFill>
                <a:schemeClr val="accent5">
                  <a:lumMod val="75000"/>
                </a:schemeClr>
              </a:solidFill>
            </a:endParaRPr>
          </a:p>
        </p:txBody>
      </p:sp>
      <p:sp>
        <p:nvSpPr>
          <p:cNvPr id="8" name="Rectangle 2">
            <a:extLst>
              <a:ext uri="{FF2B5EF4-FFF2-40B4-BE49-F238E27FC236}">
                <a16:creationId xmlns:a16="http://schemas.microsoft.com/office/drawing/2014/main" id="{36DB53CC-7730-4862-AC4D-8D283B22FE22}"/>
              </a:ext>
            </a:extLst>
          </p:cNvPr>
          <p:cNvSpPr>
            <a:spLocks noChangeArrowheads="1"/>
          </p:cNvSpPr>
          <p:nvPr/>
        </p:nvSpPr>
        <p:spPr bwMode="auto">
          <a:xfrm>
            <a:off x="-2" y="1857494"/>
            <a:ext cx="1213672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Nous venons de voir comment créer une fonction grâce au mot-clé </a:t>
            </a:r>
            <a:r>
              <a:rPr kumimoji="0" lang="fr-FR" altLang="fr-FR" sz="1400" b="0" i="0" u="none" strike="noStrike" cap="none" normalizeH="0" baseline="0" dirty="0">
                <a:ln>
                  <a:noFill/>
                </a:ln>
                <a:solidFill>
                  <a:schemeClr val="tx1"/>
                </a:solidFill>
                <a:effectLst/>
                <a:latin typeface="Arial Unicode MS"/>
              </a:rPr>
              <a:t>def</a:t>
            </a:r>
            <a:r>
              <a:rPr kumimoji="0" lang="fr-FR" altLang="fr-FR" sz="1400" b="0" i="0" u="none" strike="noStrike" cap="none" normalizeH="0" baseline="0" dirty="0">
                <a:ln>
                  <a:noFill/>
                </a:ln>
                <a:solidFill>
                  <a:schemeClr val="tx1"/>
                </a:solidFill>
                <a:effectLst/>
              </a:rPr>
              <a:t>. </a:t>
            </a:r>
            <a:r>
              <a:rPr lang="fr-FR" altLang="fr-FR" sz="1400" dirty="0">
                <a:latin typeface="Arial" panose="020B0604020202020204" pitchFamily="34" charset="0"/>
              </a:rPr>
              <a:t>Python nous propose un autre moyen de créer des fonctions, des fonctions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extrêmement courtes car limitées à une seule instruction.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Pourquoi une autre façon de créer des fonctions ? La première suffit, non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Disons que ce n'est pas tout à fait la même chose, comme vous allez le voir. Les fonctions lambda sont en général utilisées dans un certain contexte,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pour lequel définir une fonction à l'aide </a:t>
            </a:r>
            <a:r>
              <a:rPr lang="fr-FR" altLang="fr-FR" sz="1400" dirty="0">
                <a:latin typeface="Arial" panose="020B0604020202020204" pitchFamily="34" charset="0"/>
              </a:rPr>
              <a:t>de def serait plus long et moins pratique.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latin typeface="Arial" panose="020B0604020202020204" pitchFamily="34" charset="0"/>
              </a:rPr>
              <a:t>Syntaxe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Avant tout, voyons la syntaxe d'une définition de fonction </a:t>
            </a:r>
            <a:r>
              <a:rPr kumimoji="0" lang="fr-FR" altLang="fr-FR" sz="1400" b="0" i="0" u="none" strike="noStrike" cap="none" normalizeH="0" baseline="0" dirty="0">
                <a:ln>
                  <a:noFill/>
                </a:ln>
                <a:solidFill>
                  <a:schemeClr val="tx1"/>
                </a:solidFill>
                <a:effectLst/>
                <a:latin typeface="Arial Unicode MS"/>
              </a:rPr>
              <a:t>lambda</a:t>
            </a:r>
            <a:r>
              <a:rPr kumimoji="0" lang="fr-FR" altLang="fr-FR" sz="1400" b="0" i="0" u="none" strike="noStrike" cap="none" normalizeH="0" baseline="0" dirty="0">
                <a:ln>
                  <a:noFill/>
                </a:ln>
                <a:solidFill>
                  <a:schemeClr val="tx1"/>
                </a:solidFill>
                <a:effectLst/>
              </a:rPr>
              <a:t>. Nous allons utiliser le mot-clé </a:t>
            </a:r>
            <a:r>
              <a:rPr kumimoji="0" lang="fr-FR" altLang="fr-FR" sz="1400" b="0" i="0" u="none" strike="noStrike" cap="none" normalizeH="0" baseline="0" dirty="0">
                <a:ln>
                  <a:noFill/>
                </a:ln>
                <a:solidFill>
                  <a:schemeClr val="tx1"/>
                </a:solidFill>
                <a:effectLst/>
                <a:latin typeface="Arial Unicode MS"/>
              </a:rPr>
              <a:t>lambda </a:t>
            </a:r>
            <a:r>
              <a:rPr kumimoji="0" lang="fr-FR" altLang="fr-FR" sz="1400" b="0" i="0" u="none" strike="noStrike" cap="none" normalizeH="0" baseline="0" dirty="0">
                <a:ln>
                  <a:noFill/>
                </a:ln>
                <a:solidFill>
                  <a:schemeClr val="tx1"/>
                </a:solidFill>
                <a:effectLst/>
              </a:rPr>
              <a:t>comme ceci :</a:t>
            </a:r>
            <a:r>
              <a:rPr kumimoji="0" lang="fr-FR" altLang="fr-FR" sz="1400" b="0" i="0" u="none" strike="noStrike" cap="none" normalizeH="0" baseline="0" dirty="0">
                <a:ln>
                  <a:noFill/>
                </a:ln>
                <a:solidFill>
                  <a:schemeClr val="tx1"/>
                </a:solidFill>
                <a:effectLst/>
                <a:latin typeface="Arial Unicode MS"/>
              </a:rPr>
              <a:t>lambda arg1, arg2,… : instruction de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Unicode MS"/>
              </a:rPr>
              <a:t>retour</a:t>
            </a:r>
            <a:r>
              <a:rPr kumimoji="0" lang="fr-FR" altLang="fr-FR" sz="1400" b="0" i="0" u="none" strike="noStrike" cap="none" normalizeH="0" baseline="0" dirty="0">
                <a:ln>
                  <a:noFill/>
                </a:ln>
                <a:solidFill>
                  <a:schemeClr val="tx1"/>
                </a:solidFill>
                <a:effectLst/>
              </a:rPr>
              <a:t>.</a:t>
            </a:r>
            <a:endParaRPr kumimoji="0" lang="fr-FR" altLang="fr-FR"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Je pense qu'un exemple vous semblera plus clair. On veut créer une fonction qui prend un paramètre et renvoie ce paramètre au carré.</a:t>
            </a:r>
          </a:p>
        </p:txBody>
      </p:sp>
      <p:sp>
        <p:nvSpPr>
          <p:cNvPr id="10" name="ZoneTexte 9">
            <a:extLst>
              <a:ext uri="{FF2B5EF4-FFF2-40B4-BE49-F238E27FC236}">
                <a16:creationId xmlns:a16="http://schemas.microsoft.com/office/drawing/2014/main" id="{FDCF1724-0AAF-4343-81BA-42D0647E94D6}"/>
              </a:ext>
            </a:extLst>
          </p:cNvPr>
          <p:cNvSpPr txBox="1"/>
          <p:nvPr/>
        </p:nvSpPr>
        <p:spPr>
          <a:xfrm>
            <a:off x="55282" y="4104263"/>
            <a:ext cx="4033839" cy="646331"/>
          </a:xfrm>
          <a:prstGeom prst="rect">
            <a:avLst/>
          </a:prstGeom>
          <a:solidFill>
            <a:schemeClr val="tx1"/>
          </a:solidFill>
        </p:spPr>
        <p:txBody>
          <a:bodyPr wrap="square" rtlCol="0">
            <a:spAutoFit/>
          </a:bodyPr>
          <a:lstStyle/>
          <a:p>
            <a:r>
              <a:rPr lang="fr-FR" dirty="0">
                <a:solidFill>
                  <a:schemeClr val="bg1"/>
                </a:solidFill>
              </a:rPr>
              <a:t>lambda x: x * x</a:t>
            </a:r>
          </a:p>
          <a:p>
            <a:r>
              <a:rPr lang="fr-FR" dirty="0">
                <a:solidFill>
                  <a:schemeClr val="bg1"/>
                </a:solidFill>
              </a:rPr>
              <a:t>&lt;function &lt;lambda&gt; at 0x00BA1B70&gt;</a:t>
            </a:r>
          </a:p>
        </p:txBody>
      </p:sp>
      <p:sp>
        <p:nvSpPr>
          <p:cNvPr id="12" name="ZoneTexte 11">
            <a:extLst>
              <a:ext uri="{FF2B5EF4-FFF2-40B4-BE49-F238E27FC236}">
                <a16:creationId xmlns:a16="http://schemas.microsoft.com/office/drawing/2014/main" id="{18B3B377-92E2-4812-BC6C-B13C1566C897}"/>
              </a:ext>
            </a:extLst>
          </p:cNvPr>
          <p:cNvSpPr txBox="1"/>
          <p:nvPr/>
        </p:nvSpPr>
        <p:spPr>
          <a:xfrm>
            <a:off x="180975" y="5981700"/>
            <a:ext cx="4033839" cy="369332"/>
          </a:xfrm>
          <a:prstGeom prst="rect">
            <a:avLst/>
          </a:prstGeom>
          <a:solidFill>
            <a:schemeClr val="tx1"/>
          </a:solidFill>
        </p:spPr>
        <p:txBody>
          <a:bodyPr wrap="square" rtlCol="0">
            <a:spAutoFit/>
          </a:bodyPr>
          <a:lstStyle/>
          <a:p>
            <a:r>
              <a:rPr lang="es-ES">
                <a:solidFill>
                  <a:schemeClr val="bg1"/>
                </a:solidFill>
              </a:rPr>
              <a:t>lambda x, y: x + y</a:t>
            </a:r>
            <a:endParaRPr lang="fr-FR" dirty="0">
              <a:solidFill>
                <a:schemeClr val="bg1"/>
              </a:solidFill>
            </a:endParaRPr>
          </a:p>
        </p:txBody>
      </p:sp>
      <p:sp>
        <p:nvSpPr>
          <p:cNvPr id="17" name="Rectangle 3">
            <a:extLst>
              <a:ext uri="{FF2B5EF4-FFF2-40B4-BE49-F238E27FC236}">
                <a16:creationId xmlns:a16="http://schemas.microsoft.com/office/drawing/2014/main" id="{EF82E81E-D978-4D1D-A87C-6C8E83932D10}"/>
              </a:ext>
            </a:extLst>
          </p:cNvPr>
          <p:cNvSpPr>
            <a:spLocks noChangeArrowheads="1"/>
          </p:cNvSpPr>
          <p:nvPr/>
        </p:nvSpPr>
        <p:spPr bwMode="auto">
          <a:xfrm>
            <a:off x="85723" y="5366891"/>
            <a:ext cx="1393507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Arial" panose="020B0604020202020204" pitchFamily="34" charset="0"/>
              </a:rPr>
              <a:t>exemple : si vous voulez créer une fonction </a:t>
            </a:r>
            <a:r>
              <a:rPr kumimoji="0" lang="fr-FR" altLang="fr-FR" sz="1600" b="1" i="0" u="none" strike="noStrike" cap="none" normalizeH="0" baseline="0" dirty="0">
                <a:ln>
                  <a:noFill/>
                </a:ln>
                <a:solidFill>
                  <a:schemeClr val="tx1"/>
                </a:solidFill>
                <a:effectLst/>
                <a:latin typeface="Arial Unicode MS"/>
              </a:rPr>
              <a:t>lambda</a:t>
            </a:r>
            <a:r>
              <a:rPr kumimoji="0" lang="fr-FR" altLang="fr-FR" sz="1600" b="0" i="0" u="none" strike="noStrike" cap="none" normalizeH="0" baseline="0" dirty="0">
                <a:ln>
                  <a:noFill/>
                </a:ln>
                <a:solidFill>
                  <a:schemeClr val="tx1"/>
                </a:solidFill>
                <a:effectLst/>
                <a:latin typeface="Arial Unicode MS"/>
              </a:rPr>
              <a:t> </a:t>
            </a:r>
            <a:r>
              <a:rPr kumimoji="0" lang="fr-FR" altLang="fr-FR" sz="1600" b="0" i="0" u="none" strike="noStrike" cap="none" normalizeH="0" baseline="0" dirty="0">
                <a:ln>
                  <a:noFill/>
                </a:ln>
                <a:solidFill>
                  <a:schemeClr val="tx1"/>
                </a:solidFill>
                <a:effectLst/>
              </a:rPr>
              <a:t>prenant deux paramètres et renvoyant la somme de ces deux paramètres, la syntaxe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rPr>
              <a:t>sera la suivante : </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76048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La </a:t>
            </a:r>
            <a:r>
              <a:rPr lang="en-US" sz="6000" dirty="0" err="1">
                <a:solidFill>
                  <a:schemeClr val="accent5">
                    <a:lumMod val="75000"/>
                  </a:schemeClr>
                </a:solidFill>
              </a:rPr>
              <a:t>methode</a:t>
            </a:r>
            <a:r>
              <a:rPr lang="en-US" sz="6000" dirty="0">
                <a:solidFill>
                  <a:schemeClr val="accent5">
                    <a:lumMod val="75000"/>
                  </a:schemeClr>
                </a:solidFill>
              </a:rPr>
              <a:t> import 1/2</a:t>
            </a:r>
            <a:endParaRPr lang="fr-FR" sz="6000" b="1" dirty="0">
              <a:solidFill>
                <a:schemeClr val="accent5">
                  <a:lumMod val="75000"/>
                </a:schemeClr>
              </a:solidFill>
            </a:endParaRPr>
          </a:p>
        </p:txBody>
      </p:sp>
      <p:sp>
        <p:nvSpPr>
          <p:cNvPr id="5" name="Rectangle 2">
            <a:extLst>
              <a:ext uri="{FF2B5EF4-FFF2-40B4-BE49-F238E27FC236}">
                <a16:creationId xmlns:a16="http://schemas.microsoft.com/office/drawing/2014/main" id="{5F2A756B-E729-4816-8374-132498A7256F}"/>
              </a:ext>
            </a:extLst>
          </p:cNvPr>
          <p:cNvSpPr>
            <a:spLocks noChangeArrowheads="1"/>
          </p:cNvSpPr>
          <p:nvPr/>
        </p:nvSpPr>
        <p:spPr bwMode="auto">
          <a:xfrm>
            <a:off x="85723" y="1065222"/>
            <a:ext cx="1162049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Arial" panose="020B0604020202020204" pitchFamily="34" charset="0"/>
              </a:rPr>
              <a:t>Lorsque vous ouvrez l'interpréteur Python, les fonctionnalités du module </a:t>
            </a:r>
            <a:r>
              <a:rPr kumimoji="0" lang="fr-FR" altLang="fr-FR" sz="1600" b="0" i="0" u="none" strike="noStrike" cap="none" normalizeH="0" baseline="0" dirty="0">
                <a:ln>
                  <a:noFill/>
                </a:ln>
                <a:solidFill>
                  <a:schemeClr val="tx1"/>
                </a:solidFill>
                <a:effectLst/>
                <a:latin typeface="Arial Unicode MS"/>
              </a:rPr>
              <a:t>math </a:t>
            </a:r>
            <a:r>
              <a:rPr kumimoji="0" lang="fr-FR" altLang="fr-FR" sz="1600" b="0" i="0" u="none" strike="noStrike" cap="none" normalizeH="0" baseline="0" dirty="0">
                <a:ln>
                  <a:noFill/>
                </a:ln>
                <a:solidFill>
                  <a:schemeClr val="tx1"/>
                </a:solidFill>
                <a:effectLst/>
              </a:rPr>
              <a:t>ne sont pas incluses. Il s'agit en effet d'un module, il vous appartient de l'importer si vous vous dites « tiens, mon programme risque d'avoir besoin de fonctions mathématiques ». Nous allons voir une première syntaxe d'importation. </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
        <p:nvSpPr>
          <p:cNvPr id="6" name="ZoneTexte 5">
            <a:extLst>
              <a:ext uri="{FF2B5EF4-FFF2-40B4-BE49-F238E27FC236}">
                <a16:creationId xmlns:a16="http://schemas.microsoft.com/office/drawing/2014/main" id="{77E99FB9-01FB-4662-9B64-8F6636251D82}"/>
              </a:ext>
            </a:extLst>
          </p:cNvPr>
          <p:cNvSpPr txBox="1"/>
          <p:nvPr/>
        </p:nvSpPr>
        <p:spPr>
          <a:xfrm>
            <a:off x="114298" y="1971894"/>
            <a:ext cx="2743200" cy="369332"/>
          </a:xfrm>
          <a:prstGeom prst="rect">
            <a:avLst/>
          </a:prstGeom>
          <a:solidFill>
            <a:schemeClr val="tx1"/>
          </a:solidFill>
        </p:spPr>
        <p:txBody>
          <a:bodyPr wrap="square" rtlCol="0">
            <a:spAutoFit/>
          </a:bodyPr>
          <a:lstStyle/>
          <a:p>
            <a:r>
              <a:rPr lang="fr-FR" dirty="0">
                <a:solidFill>
                  <a:schemeClr val="bg1"/>
                </a:solidFill>
              </a:rPr>
              <a:t>&gt;&gt;&gt; import math</a:t>
            </a:r>
          </a:p>
        </p:txBody>
      </p:sp>
      <p:sp>
        <p:nvSpPr>
          <p:cNvPr id="13" name="ZoneTexte 12">
            <a:extLst>
              <a:ext uri="{FF2B5EF4-FFF2-40B4-BE49-F238E27FC236}">
                <a16:creationId xmlns:a16="http://schemas.microsoft.com/office/drawing/2014/main" id="{50B159AB-4AE0-4C5F-923C-6360A652AC5C}"/>
              </a:ext>
            </a:extLst>
          </p:cNvPr>
          <p:cNvSpPr txBox="1"/>
          <p:nvPr/>
        </p:nvSpPr>
        <p:spPr>
          <a:xfrm>
            <a:off x="85723" y="3967342"/>
            <a:ext cx="2743200" cy="646331"/>
          </a:xfrm>
          <a:prstGeom prst="rect">
            <a:avLst/>
          </a:prstGeom>
          <a:solidFill>
            <a:schemeClr val="tx1"/>
          </a:solidFill>
        </p:spPr>
        <p:txBody>
          <a:bodyPr wrap="square" rtlCol="0">
            <a:spAutoFit/>
          </a:bodyPr>
          <a:lstStyle/>
          <a:p>
            <a:r>
              <a:rPr lang="fr-FR" dirty="0" err="1">
                <a:solidFill>
                  <a:schemeClr val="bg1"/>
                </a:solidFill>
              </a:rPr>
              <a:t>math.sqrt</a:t>
            </a:r>
            <a:r>
              <a:rPr lang="fr-FR" dirty="0">
                <a:solidFill>
                  <a:schemeClr val="bg1"/>
                </a:solidFill>
              </a:rPr>
              <a:t>(16)</a:t>
            </a:r>
          </a:p>
          <a:p>
            <a:r>
              <a:rPr lang="fr-FR" dirty="0">
                <a:solidFill>
                  <a:schemeClr val="bg1"/>
                </a:solidFill>
              </a:rPr>
              <a:t>4</a:t>
            </a:r>
          </a:p>
        </p:txBody>
      </p:sp>
      <p:sp>
        <p:nvSpPr>
          <p:cNvPr id="14" name="Rectangle 4">
            <a:extLst>
              <a:ext uri="{FF2B5EF4-FFF2-40B4-BE49-F238E27FC236}">
                <a16:creationId xmlns:a16="http://schemas.microsoft.com/office/drawing/2014/main" id="{481158AB-B8E7-46E2-ABB3-557C356499A6}"/>
              </a:ext>
            </a:extLst>
          </p:cNvPr>
          <p:cNvSpPr>
            <a:spLocks noChangeArrowheads="1"/>
          </p:cNvSpPr>
          <p:nvPr/>
        </p:nvSpPr>
        <p:spPr bwMode="auto">
          <a:xfrm>
            <a:off x="0" y="2410999"/>
            <a:ext cx="12207188"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a syntaxe est facile à retenir : le mot-clé </a:t>
            </a:r>
            <a:r>
              <a:rPr lang="fr-FR" altLang="fr-FR" sz="1600" b="1" dirty="0">
                <a:latin typeface="Arial" panose="020B0604020202020204" pitchFamily="34" charset="0"/>
              </a:rPr>
              <a:t>import</a:t>
            </a:r>
            <a:r>
              <a:rPr lang="fr-FR" altLang="fr-FR" sz="1600" dirty="0">
                <a:latin typeface="Arial" panose="020B0604020202020204" pitchFamily="34" charset="0"/>
              </a:rPr>
              <a:t>, qui signifie « importer » en anglais, suivi du nom du module, ici math.</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Après l'exécution de cette instruction, rien ne se passe… en apparence. En réalité, Python vient d'importer le module math.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Toutes les fonctions mathématiques contenues dans ce module sont maintenant accessibles. Pour appeler une fonction du module,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il faut taper le nom du module suivi d'un point « . » puis du nom de la fonction. C'est la même syntaxe pour appeler des variables du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module. Voyons un exemple :</a:t>
            </a:r>
          </a:p>
        </p:txBody>
      </p:sp>
    </p:spTree>
    <p:extLst>
      <p:ext uri="{BB962C8B-B14F-4D97-AF65-F5344CB8AC3E}">
        <p14:creationId xmlns:p14="http://schemas.microsoft.com/office/powerpoint/2010/main" val="22209194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La </a:t>
            </a:r>
            <a:r>
              <a:rPr lang="en-US" sz="6000" dirty="0" err="1">
                <a:solidFill>
                  <a:schemeClr val="accent5">
                    <a:lumMod val="75000"/>
                  </a:schemeClr>
                </a:solidFill>
              </a:rPr>
              <a:t>methode</a:t>
            </a:r>
            <a:r>
              <a:rPr lang="en-US" sz="6000" dirty="0">
                <a:solidFill>
                  <a:schemeClr val="accent5">
                    <a:lumMod val="75000"/>
                  </a:schemeClr>
                </a:solidFill>
              </a:rPr>
              <a:t> import 2/2</a:t>
            </a:r>
            <a:endParaRPr lang="fr-FR" sz="6000" b="1" dirty="0">
              <a:solidFill>
                <a:schemeClr val="accent5">
                  <a:lumMod val="75000"/>
                </a:schemeClr>
              </a:solidFill>
            </a:endParaRPr>
          </a:p>
        </p:txBody>
      </p:sp>
      <p:sp>
        <p:nvSpPr>
          <p:cNvPr id="7" name="Rectangle 2">
            <a:extLst>
              <a:ext uri="{FF2B5EF4-FFF2-40B4-BE49-F238E27FC236}">
                <a16:creationId xmlns:a16="http://schemas.microsoft.com/office/drawing/2014/main" id="{5AF98190-3CE1-4E1F-9F00-63DDABEF00AA}"/>
              </a:ext>
            </a:extLst>
          </p:cNvPr>
          <p:cNvSpPr>
            <a:spLocks noChangeArrowheads="1"/>
          </p:cNvSpPr>
          <p:nvPr/>
        </p:nvSpPr>
        <p:spPr bwMode="auto">
          <a:xfrm>
            <a:off x="-1" y="598172"/>
            <a:ext cx="12480981"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latin typeface="Arial" panose="020B0604020202020204" pitchFamily="34" charset="0"/>
              </a:rPr>
              <a:t>Une autre méthode d'importation :</a:t>
            </a:r>
            <a:r>
              <a:rPr kumimoji="0" lang="fr-FR" altLang="fr-FR" sz="1400" b="1" i="0" u="none" strike="noStrike" cap="none" normalizeH="0" baseline="0" dirty="0">
                <a:ln>
                  <a:noFill/>
                </a:ln>
                <a:solidFill>
                  <a:schemeClr val="tx1"/>
                </a:solidFill>
                <a:effectLst/>
                <a:latin typeface="Arial Unicode MS"/>
              </a:rPr>
              <a:t>from … import …</a:t>
            </a:r>
            <a:endParaRPr kumimoji="0" lang="fr-FR" altLang="fr-FR" sz="1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Il existe une autre méthode d'importation qui ne fonctionne pas tout à fait de la même façon. En fonction du résultat attendu, j'utilise indifféremment l'une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ou l'autre de ces méthodes. Reprenons notre exemple du </a:t>
            </a:r>
            <a:r>
              <a:rPr lang="fr-FR" altLang="fr-FR" sz="1400" dirty="0" err="1">
                <a:latin typeface="Arial" panose="020B0604020202020204" pitchFamily="34" charset="0"/>
              </a:rPr>
              <a:t>modulemath</a:t>
            </a:r>
            <a:r>
              <a:rPr lang="fr-FR" altLang="fr-FR" sz="1400" dirty="0">
                <a:latin typeface="Arial" panose="020B0604020202020204" pitchFamily="34" charset="0"/>
              </a:rPr>
              <a:t>. Admettons que nous ayons uniquement besoin, dans notre programme, de la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fonction renvoyant la valeur absolue d'une variable. Dans ce cas, nous n'allons importer que la fonction, au lieu d'importer tout le module.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from math import </a:t>
            </a: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 </a:t>
            </a:r>
            <a:endParaRPr kumimoji="0" lang="fr-FR" altLang="fr-FR" sz="1400" b="0" i="0" u="none" strike="noStrike" cap="none" normalizeH="0" baseline="0" dirty="0">
              <a:ln>
                <a:noFill/>
              </a:ln>
              <a:solidFill>
                <a:schemeClr val="bg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Pour ceux qui n'ont pas encore étudié les valeurs absolues, il s'agit tout simplement de l'opposé de la variable si elle est négative, et de la variable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elle-même si elle est positive. Une valeur absolue est ainsi toujours positive.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Vous aurez remarqué qu'on ne met plus le préfixe </a:t>
            </a:r>
            <a:r>
              <a:rPr kumimoji="0" lang="fr-FR" altLang="fr-FR" sz="1400" b="0" i="0" u="none" strike="noStrike" cap="none" normalizeH="0" baseline="0" dirty="0">
                <a:ln>
                  <a:noFill/>
                </a:ln>
                <a:solidFill>
                  <a:schemeClr val="tx1"/>
                </a:solidFill>
                <a:effectLst/>
                <a:latin typeface="Arial Unicode MS"/>
              </a:rPr>
              <a:t>math. </a:t>
            </a:r>
            <a:r>
              <a:rPr lang="fr-FR" altLang="fr-FR" sz="1400" dirty="0">
                <a:latin typeface="Arial" panose="020B0604020202020204" pitchFamily="34" charset="0"/>
              </a:rPr>
              <a:t>devant le nom de la fonction. En effet, nous l'avons importée avec la méthode from: celle-ci charge</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la fonction depuis le module indiqué et la place dans l'interpréteur au même plan que les fonctions existantes, comme print par exemple. Si vous avez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compris les explications sur les espaces de noms, vous voyez que print et </a:t>
            </a:r>
            <a:r>
              <a:rPr lang="fr-FR" altLang="fr-FR" sz="1400" dirty="0" err="1">
                <a:latin typeface="Arial" panose="020B0604020202020204" pitchFamily="34" charset="0"/>
              </a:rPr>
              <a:t>fabs</a:t>
            </a:r>
            <a:r>
              <a:rPr lang="fr-FR" altLang="fr-FR" sz="1400" dirty="0">
                <a:latin typeface="Arial" panose="020B0604020202020204" pitchFamily="34" charset="0"/>
              </a:rPr>
              <a:t> sont dans le même espace de noms (principal).</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Vous pouvez appeler toutes les variables et fonctions d'un module en tapant « * » à la place du nom de la fonction à importer.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from math import *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sqrt</a:t>
            </a:r>
            <a:r>
              <a:rPr kumimoji="0" lang="fr-FR" altLang="fr-FR" sz="1400" b="0" i="0" u="none" strike="noStrike" cap="none" normalizeH="0" baseline="0" dirty="0">
                <a:ln>
                  <a:noFill/>
                </a:ln>
                <a:solidFill>
                  <a:schemeClr val="bg1"/>
                </a:solidFill>
                <a:effectLst/>
                <a:highlight>
                  <a:srgbClr val="000000"/>
                </a:highlight>
                <a:latin typeface="Arial Unicode MS"/>
              </a:rPr>
              <a:t>(4)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bg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À la ligne 1 de notre programme, l'interpréteur </a:t>
            </a:r>
            <a:r>
              <a:rPr lang="fr-FR" altLang="fr-FR" sz="1400" dirty="0">
                <a:latin typeface="Arial" panose="020B0604020202020204" pitchFamily="34" charset="0"/>
              </a:rPr>
              <a:t>a parcouru toutes les fonctions et variables du module math et les a importées directement dans l'espace</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de noms principal sans les emprisonner dans l'espace de noms math.</a:t>
            </a:r>
          </a:p>
        </p:txBody>
      </p:sp>
    </p:spTree>
    <p:extLst>
      <p:ext uri="{BB962C8B-B14F-4D97-AF65-F5344CB8AC3E}">
        <p14:creationId xmlns:p14="http://schemas.microsoft.com/office/powerpoint/2010/main" val="34593026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algn="ctr"/>
            <a:r>
              <a:rPr lang="fr-FR" altLang="fr-FR" sz="6000" dirty="0">
                <a:solidFill>
                  <a:schemeClr val="accent5">
                    <a:lumMod val="75000"/>
                  </a:schemeClr>
                </a:solidFill>
              </a:rPr>
              <a:t>Résumé</a:t>
            </a:r>
            <a:endParaRPr lang="fr-FR" sz="6000" b="1" dirty="0">
              <a:solidFill>
                <a:schemeClr val="accent5">
                  <a:lumMod val="75000"/>
                </a:schemeClr>
              </a:solidFill>
            </a:endParaRPr>
          </a:p>
        </p:txBody>
      </p:sp>
      <p:sp>
        <p:nvSpPr>
          <p:cNvPr id="6" name="Rectangle 2">
            <a:extLst>
              <a:ext uri="{FF2B5EF4-FFF2-40B4-BE49-F238E27FC236}">
                <a16:creationId xmlns:a16="http://schemas.microsoft.com/office/drawing/2014/main" id="{676F05C9-889A-4D74-9891-918667AC30A0}"/>
              </a:ext>
            </a:extLst>
          </p:cNvPr>
          <p:cNvSpPr>
            <a:spLocks noChangeArrowheads="1"/>
          </p:cNvSpPr>
          <p:nvPr/>
        </p:nvSpPr>
        <p:spPr bwMode="auto">
          <a:xfrm>
            <a:off x="0" y="1649135"/>
            <a:ext cx="10259540"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Une fonction est une portion de code contenant des instructions, que l'on va pouvoir réutiliser facilement.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Découper son programme en fonctions permet une meilleure organisation.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Les fonctions peuvent recevoir des informations en entrée et renvoyer une information grâce au mot-clé </a:t>
            </a:r>
            <a:r>
              <a:rPr kumimoji="0" lang="fr-FR" altLang="fr-FR" sz="1600" b="0" i="0" u="none" strike="noStrike" cap="none" normalizeH="0" baseline="0" dirty="0">
                <a:ln>
                  <a:noFill/>
                </a:ln>
                <a:solidFill>
                  <a:schemeClr val="tx1"/>
                </a:solidFill>
                <a:effectLst/>
                <a:latin typeface="Arial Unicode MS"/>
              </a:rPr>
              <a:t>return</a:t>
            </a:r>
            <a:r>
              <a:rPr kumimoji="0" lang="fr-FR" altLang="fr-FR" sz="16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Les fonctions se définissent de la façon suivante :</a:t>
            </a:r>
            <a:r>
              <a:rPr kumimoji="0" lang="fr-FR" altLang="fr-FR" sz="1600" b="0" i="0" u="none" strike="noStrike" cap="none" normalizeH="0" baseline="0" dirty="0">
                <a:ln>
                  <a:noFill/>
                </a:ln>
                <a:solidFill>
                  <a:schemeClr val="tx1"/>
                </a:solidFill>
                <a:effectLst/>
                <a:latin typeface="Arial Unicode MS"/>
              </a:rPr>
              <a:t>def </a:t>
            </a:r>
            <a:r>
              <a:rPr kumimoji="0" lang="fr-FR" altLang="fr-FR" sz="1600" b="0" i="0" u="none" strike="noStrike" cap="none" normalizeH="0" baseline="0" dirty="0" err="1">
                <a:ln>
                  <a:noFill/>
                </a:ln>
                <a:solidFill>
                  <a:schemeClr val="tx1"/>
                </a:solidFill>
                <a:effectLst/>
                <a:latin typeface="Arial Unicode MS"/>
              </a:rPr>
              <a:t>nom_fonction</a:t>
            </a:r>
            <a:r>
              <a:rPr kumimoji="0" lang="fr-FR" altLang="fr-FR" sz="1600" b="0" i="0" u="none" strike="noStrike" cap="none" normalizeH="0" baseline="0" dirty="0">
                <a:ln>
                  <a:noFill/>
                </a:ln>
                <a:solidFill>
                  <a:schemeClr val="tx1"/>
                </a:solidFill>
                <a:effectLst/>
                <a:latin typeface="Arial Unicode MS"/>
              </a:rPr>
              <a:t>(parametre1, parametre2, </a:t>
            </a:r>
            <a:r>
              <a:rPr kumimoji="0" lang="fr-FR" altLang="fr-FR" sz="1600" b="0" i="0" u="none" strike="noStrike" cap="none" normalizeH="0" baseline="0" dirty="0" err="1">
                <a:ln>
                  <a:noFill/>
                </a:ln>
                <a:solidFill>
                  <a:schemeClr val="tx1"/>
                </a:solidFill>
                <a:effectLst/>
                <a:latin typeface="Arial Unicode MS"/>
              </a:rPr>
              <a:t>parametreN</a:t>
            </a:r>
            <a:r>
              <a:rPr kumimoji="0" lang="fr-FR" altLang="fr-FR" sz="1600" b="0" i="0" u="none" strike="noStrike" cap="none" normalizeH="0" baseline="0" dirty="0">
                <a:ln>
                  <a:noFill/>
                </a:ln>
                <a:solidFill>
                  <a:schemeClr val="tx1"/>
                </a:solidFill>
                <a:effectLst/>
                <a:latin typeface="Arial Unicode MS"/>
              </a:rPr>
              <a:t>):</a:t>
            </a:r>
            <a:endParaRPr kumimoji="0" lang="fr-FR" altLang="fr-FR"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99768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190750"/>
            <a:ext cx="12192000" cy="1325563"/>
          </a:xfrm>
        </p:spPr>
        <p:txBody>
          <a:bodyPr>
            <a:noAutofit/>
          </a:bodyPr>
          <a:lstStyle/>
          <a:p>
            <a:pPr lvl="0" algn="ctr" fontAlgn="base">
              <a:spcAft>
                <a:spcPct val="0"/>
              </a:spcAft>
            </a:pPr>
            <a:r>
              <a:rPr lang="fr-FR" altLang="fr-FR" sz="9600" dirty="0">
                <a:solidFill>
                  <a:schemeClr val="accent5">
                    <a:lumMod val="75000"/>
                  </a:schemeClr>
                </a:solidFill>
              </a:rPr>
              <a:t>Les packages</a:t>
            </a:r>
          </a:p>
        </p:txBody>
      </p:sp>
    </p:spTree>
    <p:extLst>
      <p:ext uri="{BB962C8B-B14F-4D97-AF65-F5344CB8AC3E}">
        <p14:creationId xmlns:p14="http://schemas.microsoft.com/office/powerpoint/2010/main" val="1653491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928" y="56867"/>
            <a:ext cx="10972800" cy="1016000"/>
          </a:xfrm>
        </p:spPr>
        <p:txBody>
          <a:bodyPr>
            <a:normAutofit/>
          </a:bodyPr>
          <a:lstStyle/>
          <a:p>
            <a:pPr algn="ctr"/>
            <a:r>
              <a:rPr lang="en-US" sz="6000" dirty="0">
                <a:solidFill>
                  <a:schemeClr val="accent5">
                    <a:lumMod val="75000"/>
                  </a:schemeClr>
                </a:solidFill>
              </a:rPr>
              <a:t>Boolean: True or False</a:t>
            </a:r>
          </a:p>
        </p:txBody>
      </p:sp>
      <p:sp>
        <p:nvSpPr>
          <p:cNvPr id="5" name="TextBox 4"/>
          <p:cNvSpPr txBox="1"/>
          <p:nvPr/>
        </p:nvSpPr>
        <p:spPr>
          <a:xfrm>
            <a:off x="732558" y="1792088"/>
            <a:ext cx="3759200" cy="2718949"/>
          </a:xfrm>
          <a:prstGeom prst="rect">
            <a:avLst/>
          </a:prstGeom>
          <a:noFill/>
        </p:spPr>
        <p:txBody>
          <a:bodyPr wrap="square" rtlCol="0">
            <a:spAutoFit/>
          </a:bodyPr>
          <a:lstStyle/>
          <a:p>
            <a:r>
              <a:rPr lang="en-US" sz="3200" b="1" dirty="0"/>
              <a:t>Evaluate to </a:t>
            </a:r>
            <a:r>
              <a:rPr lang="en-US" sz="3733" b="1" dirty="0"/>
              <a:t>FALSE</a:t>
            </a:r>
          </a:p>
          <a:p>
            <a:r>
              <a:rPr lang="en-US" sz="2667" dirty="0"/>
              <a:t>0</a:t>
            </a:r>
          </a:p>
          <a:p>
            <a:r>
              <a:rPr lang="en-US" sz="2667" dirty="0"/>
              <a:t>0.0</a:t>
            </a:r>
          </a:p>
          <a:p>
            <a:r>
              <a:rPr lang="en-US" sz="2667" dirty="0"/>
              <a:t>""</a:t>
            </a:r>
          </a:p>
          <a:p>
            <a:r>
              <a:rPr lang="en-US" sz="2667" dirty="0"/>
              <a:t>[]</a:t>
            </a:r>
          </a:p>
          <a:p>
            <a:r>
              <a:rPr lang="en-US" sz="2667" dirty="0"/>
              <a:t>None</a:t>
            </a:r>
          </a:p>
        </p:txBody>
      </p:sp>
      <p:sp>
        <p:nvSpPr>
          <p:cNvPr id="6" name="TextBox 5"/>
          <p:cNvSpPr txBox="1"/>
          <p:nvPr/>
        </p:nvSpPr>
        <p:spPr>
          <a:xfrm>
            <a:off x="6908800" y="1749425"/>
            <a:ext cx="4064000" cy="1898084"/>
          </a:xfrm>
          <a:prstGeom prst="rect">
            <a:avLst/>
          </a:prstGeom>
          <a:noFill/>
        </p:spPr>
        <p:txBody>
          <a:bodyPr wrap="square" rtlCol="0">
            <a:spAutoFit/>
          </a:bodyPr>
          <a:lstStyle/>
          <a:p>
            <a:r>
              <a:rPr lang="en-US" sz="3200" b="1" dirty="0"/>
              <a:t>Evaluate to </a:t>
            </a:r>
            <a:r>
              <a:rPr lang="en-US" sz="3733" b="1" dirty="0"/>
              <a:t>TRUE</a:t>
            </a:r>
          </a:p>
          <a:p>
            <a:r>
              <a:rPr lang="en-US" sz="2667" dirty="0"/>
              <a:t>any non-zero number</a:t>
            </a:r>
          </a:p>
          <a:p>
            <a:r>
              <a:rPr lang="en-US" sz="2667" dirty="0"/>
              <a:t>any non-empty string</a:t>
            </a:r>
          </a:p>
          <a:p>
            <a:r>
              <a:rPr lang="en-US" sz="2667" dirty="0"/>
              <a:t>any non-empty list</a:t>
            </a:r>
          </a:p>
        </p:txBody>
      </p:sp>
      <p:sp>
        <p:nvSpPr>
          <p:cNvPr id="7" name="TextBox 6"/>
          <p:cNvSpPr txBox="1"/>
          <p:nvPr/>
        </p:nvSpPr>
        <p:spPr>
          <a:xfrm>
            <a:off x="6908801" y="3984625"/>
            <a:ext cx="1679691" cy="2677656"/>
          </a:xfrm>
          <a:prstGeom prst="rect">
            <a:avLst/>
          </a:prstGeom>
          <a:noFill/>
        </p:spPr>
        <p:txBody>
          <a:bodyPr wrap="none" rtlCol="0">
            <a:spAutoFit/>
          </a:bodyPr>
          <a:lstStyle/>
          <a:p>
            <a:r>
              <a:rPr lang="en-US" sz="2400" dirty="0"/>
              <a:t>1</a:t>
            </a:r>
          </a:p>
          <a:p>
            <a:r>
              <a:rPr lang="en-US" sz="2400" dirty="0"/>
              <a:t>1 or 0</a:t>
            </a:r>
          </a:p>
          <a:p>
            <a:r>
              <a:rPr lang="en-US" sz="2400" dirty="0"/>
              <a:t>81 and -23</a:t>
            </a:r>
          </a:p>
          <a:p>
            <a:r>
              <a:rPr lang="en-US" sz="2400" dirty="0"/>
              <a:t>‘pig’</a:t>
            </a:r>
          </a:p>
          <a:p>
            <a:r>
              <a:rPr lang="en-US" sz="2400" dirty="0"/>
              <a:t>‘cat’ == ‘cat’</a:t>
            </a:r>
          </a:p>
          <a:p>
            <a:r>
              <a:rPr lang="en-US" sz="2400" dirty="0"/>
              <a:t>[‘dog’]</a:t>
            </a:r>
          </a:p>
          <a:p>
            <a:r>
              <a:rPr lang="en-US" sz="2400" dirty="0"/>
              <a:t>‘a’ &lt; ‘b’</a:t>
            </a:r>
          </a:p>
        </p:txBody>
      </p:sp>
      <p:sp>
        <p:nvSpPr>
          <p:cNvPr id="8" name="TextBox 7"/>
          <p:cNvSpPr txBox="1"/>
          <p:nvPr/>
        </p:nvSpPr>
        <p:spPr>
          <a:xfrm>
            <a:off x="9430223" y="3984625"/>
            <a:ext cx="1707519" cy="2677656"/>
          </a:xfrm>
          <a:prstGeom prst="rect">
            <a:avLst/>
          </a:prstGeom>
          <a:noFill/>
        </p:spPr>
        <p:txBody>
          <a:bodyPr wrap="none" rtlCol="0">
            <a:spAutoFit/>
          </a:bodyPr>
          <a:lstStyle/>
          <a:p>
            <a:r>
              <a:rPr lang="en-US" sz="2400" dirty="0"/>
              <a:t>10 &gt; 5</a:t>
            </a:r>
          </a:p>
          <a:p>
            <a:r>
              <a:rPr lang="en-US" sz="2400" dirty="0"/>
              <a:t>-1 &lt; 33</a:t>
            </a:r>
          </a:p>
          <a:p>
            <a:r>
              <a:rPr lang="en-US" sz="2400" dirty="0"/>
              <a:t>8 &gt;= 8</a:t>
            </a:r>
          </a:p>
          <a:p>
            <a:r>
              <a:rPr lang="en-US" sz="2400" dirty="0"/>
              <a:t>0 == 0</a:t>
            </a:r>
          </a:p>
          <a:p>
            <a:r>
              <a:rPr lang="en-US" sz="2400" dirty="0"/>
              <a:t>1.2 != 1.3</a:t>
            </a:r>
          </a:p>
          <a:p>
            <a:r>
              <a:rPr lang="en-US" sz="2400" dirty="0"/>
              <a:t>5 &gt; 3 and 10</a:t>
            </a:r>
          </a:p>
          <a:p>
            <a:r>
              <a:rPr lang="en-US" sz="2400" dirty="0"/>
              <a:t>1 == 0 or [0]</a:t>
            </a:r>
          </a:p>
        </p:txBody>
      </p:sp>
      <p:sp>
        <p:nvSpPr>
          <p:cNvPr id="9" name="TextBox 8"/>
          <p:cNvSpPr txBox="1"/>
          <p:nvPr/>
        </p:nvSpPr>
        <p:spPr>
          <a:xfrm>
            <a:off x="732558" y="5461952"/>
            <a:ext cx="1104790" cy="1200329"/>
          </a:xfrm>
          <a:prstGeom prst="rect">
            <a:avLst/>
          </a:prstGeom>
          <a:noFill/>
        </p:spPr>
        <p:txBody>
          <a:bodyPr wrap="none" rtlCol="0">
            <a:spAutoFit/>
          </a:bodyPr>
          <a:lstStyle/>
          <a:p>
            <a:r>
              <a:rPr lang="en-US" sz="2400" dirty="0"/>
              <a:t>1 and 0</a:t>
            </a:r>
          </a:p>
          <a:p>
            <a:r>
              <a:rPr lang="en-US" sz="2400" dirty="0"/>
              <a:t>0 or ""</a:t>
            </a:r>
          </a:p>
          <a:p>
            <a:r>
              <a:rPr lang="en-US" sz="2400" dirty="0"/>
              <a:t>5 - 5</a:t>
            </a:r>
          </a:p>
        </p:txBody>
      </p:sp>
      <p:sp>
        <p:nvSpPr>
          <p:cNvPr id="10" name="TextBox 9"/>
          <p:cNvSpPr txBox="1"/>
          <p:nvPr/>
        </p:nvSpPr>
        <p:spPr>
          <a:xfrm>
            <a:off x="3253980" y="4353957"/>
            <a:ext cx="1353256" cy="2308324"/>
          </a:xfrm>
          <a:prstGeom prst="rect">
            <a:avLst/>
          </a:prstGeom>
          <a:noFill/>
        </p:spPr>
        <p:txBody>
          <a:bodyPr wrap="none" rtlCol="0">
            <a:spAutoFit/>
          </a:bodyPr>
          <a:lstStyle/>
          <a:p>
            <a:r>
              <a:rPr lang="en-US" sz="2400" dirty="0"/>
              <a:t>3 &lt; 2</a:t>
            </a:r>
          </a:p>
          <a:p>
            <a:r>
              <a:rPr lang="en-US" sz="2400" dirty="0"/>
              <a:t>-1 &gt; 33</a:t>
            </a:r>
          </a:p>
          <a:p>
            <a:r>
              <a:rPr lang="en-US" sz="2400" dirty="0"/>
              <a:t>8 &gt;= 100</a:t>
            </a:r>
          </a:p>
          <a:p>
            <a:r>
              <a:rPr lang="en-US" sz="2400" dirty="0"/>
              <a:t>5 &lt;= 1</a:t>
            </a:r>
          </a:p>
          <a:p>
            <a:r>
              <a:rPr lang="en-US" sz="2400" dirty="0"/>
              <a:t>0 == 88</a:t>
            </a:r>
          </a:p>
          <a:p>
            <a:r>
              <a:rPr lang="en-US" sz="2400" dirty="0"/>
              <a:t>1.2 != 1.2</a:t>
            </a:r>
          </a:p>
        </p:txBody>
      </p:sp>
      <p:cxnSp>
        <p:nvCxnSpPr>
          <p:cNvPr id="13" name="Straight Connector 12"/>
          <p:cNvCxnSpPr/>
          <p:nvPr/>
        </p:nvCxnSpPr>
        <p:spPr>
          <a:xfrm flipV="1">
            <a:off x="6096000" y="1952625"/>
            <a:ext cx="0" cy="4876800"/>
          </a:xfrm>
          <a:prstGeom prst="line">
            <a:avLst/>
          </a:prstGeom>
          <a:ln w="508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E7EBDA5A-FE74-4E33-A955-D067C28FFE75}"/>
              </a:ext>
            </a:extLst>
          </p:cNvPr>
          <p:cNvSpPr txBox="1">
            <a:spLocks/>
          </p:cNvSpPr>
          <p:nvPr/>
        </p:nvSpPr>
        <p:spPr>
          <a:xfrm>
            <a:off x="4083167" y="933167"/>
            <a:ext cx="10972800" cy="1016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Boolean: True or False</a:t>
            </a:r>
          </a:p>
        </p:txBody>
      </p:sp>
    </p:spTree>
    <p:extLst>
      <p:ext uri="{BB962C8B-B14F-4D97-AF65-F5344CB8AC3E}">
        <p14:creationId xmlns:p14="http://schemas.microsoft.com/office/powerpoint/2010/main" val="6635312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Importer des packages</a:t>
            </a:r>
          </a:p>
        </p:txBody>
      </p:sp>
      <p:sp>
        <p:nvSpPr>
          <p:cNvPr id="6" name="Rectangle 2">
            <a:extLst>
              <a:ext uri="{FF2B5EF4-FFF2-40B4-BE49-F238E27FC236}">
                <a16:creationId xmlns:a16="http://schemas.microsoft.com/office/drawing/2014/main" id="{676F05C9-889A-4D74-9891-918667AC30A0}"/>
              </a:ext>
            </a:extLst>
          </p:cNvPr>
          <p:cNvSpPr>
            <a:spLocks noChangeArrowheads="1"/>
          </p:cNvSpPr>
          <p:nvPr/>
        </p:nvSpPr>
        <p:spPr bwMode="auto">
          <a:xfrm>
            <a:off x="0" y="1328861"/>
            <a:ext cx="1183651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endParaRPr lang="fr-FR" altLang="fr-FR" sz="1600" dirty="0">
              <a:latin typeface="Arial" panose="020B0604020202020204" pitchFamily="34" charset="0"/>
            </a:endParaRPr>
          </a:p>
          <a:p>
            <a:pPr eaLnBrk="0" fontAlgn="base" hangingPunct="0">
              <a:spcBef>
                <a:spcPct val="0"/>
              </a:spcBef>
              <a:spcAft>
                <a:spcPct val="0"/>
              </a:spcAft>
            </a:pPr>
            <a:r>
              <a:rPr lang="fr-FR" altLang="fr-FR" sz="1600" dirty="0"/>
              <a:t>Si vous voulez utiliser, dans votre programme, la bibliothèque fictive que nous venons de voir, vous avez plusieurs moyens qui </a:t>
            </a:r>
          </a:p>
          <a:p>
            <a:pPr eaLnBrk="0" fontAlgn="base" hangingPunct="0">
              <a:spcBef>
                <a:spcPct val="0"/>
              </a:spcBef>
              <a:spcAft>
                <a:spcPct val="0"/>
              </a:spcAft>
            </a:pPr>
            <a:r>
              <a:rPr lang="fr-FR" altLang="fr-FR" sz="1600" dirty="0"/>
              <a:t>tournent tous autour des mots clés </a:t>
            </a:r>
            <a:r>
              <a:rPr lang="fr-FR" altLang="fr-FR" sz="1600" b="1" dirty="0"/>
              <a:t>from</a:t>
            </a:r>
            <a:r>
              <a:rPr lang="fr-FR" altLang="fr-FR" sz="1600" dirty="0"/>
              <a:t> et </a:t>
            </a:r>
            <a:r>
              <a:rPr lang="fr-FR" altLang="fr-FR" sz="1600" b="1" dirty="0"/>
              <a:t>import</a:t>
            </a:r>
            <a:r>
              <a:rPr lang="fr-FR" altLang="fr-FR" sz="1600" dirty="0"/>
              <a:t>:</a:t>
            </a:r>
          </a:p>
          <a:p>
            <a:pPr lvl="0" eaLnBrk="0" fontAlgn="base" hangingPunct="0">
              <a:spcBef>
                <a:spcPct val="0"/>
              </a:spcBef>
              <a:spcAft>
                <a:spcPct val="0"/>
              </a:spcAft>
            </a:pPr>
            <a:r>
              <a:rPr lang="fr-FR" altLang="fr-FR" sz="1600" dirty="0">
                <a:solidFill>
                  <a:schemeClr val="bg1"/>
                </a:solidFill>
                <a:highlight>
                  <a:srgbClr val="000000"/>
                </a:highlight>
              </a:rPr>
              <a:t>import </a:t>
            </a:r>
            <a:r>
              <a:rPr lang="fr-FR" altLang="fr-FR" sz="1600" dirty="0" err="1">
                <a:solidFill>
                  <a:schemeClr val="bg1"/>
                </a:solidFill>
                <a:highlight>
                  <a:srgbClr val="000000"/>
                </a:highlight>
              </a:rPr>
              <a:t>nom_bibliotheque</a:t>
            </a:r>
            <a:endParaRPr lang="fr-FR" altLang="fr-FR" sz="1600" dirty="0">
              <a:solidFill>
                <a:schemeClr val="bg1"/>
              </a:solidFill>
              <a:highlight>
                <a:srgbClr val="000000"/>
              </a:highlight>
            </a:endParaRPr>
          </a:p>
          <a:p>
            <a:pPr lvl="0" eaLnBrk="0" fontAlgn="base" hangingPunct="0">
              <a:spcBef>
                <a:spcPct val="0"/>
              </a:spcBef>
              <a:spcAft>
                <a:spcPct val="0"/>
              </a:spcAft>
            </a:pPr>
            <a:endParaRPr lang="fr-FR" sz="1600" dirty="0"/>
          </a:p>
          <a:p>
            <a:pPr lvl="0" eaLnBrk="0" fontAlgn="base" hangingPunct="0">
              <a:spcBef>
                <a:spcPct val="0"/>
              </a:spcBef>
              <a:spcAft>
                <a:spcPct val="0"/>
              </a:spcAft>
            </a:pPr>
            <a:r>
              <a:rPr lang="fr-FR" sz="1600" dirty="0"/>
              <a:t>Cette ligne importe le package contenant la bibliothèque. Pour accéder aux sous-packages, vous utiliserez un point « . » afin de modéliser le </a:t>
            </a:r>
          </a:p>
          <a:p>
            <a:pPr lvl="0" eaLnBrk="0" fontAlgn="base" hangingPunct="0">
              <a:spcBef>
                <a:spcPct val="0"/>
              </a:spcBef>
              <a:spcAft>
                <a:spcPct val="0"/>
              </a:spcAft>
            </a:pPr>
            <a:r>
              <a:rPr lang="fr-FR" sz="1600" dirty="0"/>
              <a:t>chemin menant au module ou à la fonction que vous voulez utiliser :</a:t>
            </a:r>
            <a:endParaRPr kumimoji="0" lang="fr-FR" altLang="fr-FR" sz="1600" b="0" i="0" u="none" strike="noStrike" cap="none" normalizeH="0" baseline="0" dirty="0">
              <a:ln>
                <a:noFill/>
              </a:ln>
              <a:solidFill>
                <a:schemeClr val="tx1"/>
              </a:solidFill>
              <a:effectLst/>
            </a:endParaRPr>
          </a:p>
          <a:p>
            <a:pPr lvl="0" eaLnBrk="0" fontAlgn="base" hangingPunct="0">
              <a:spcBef>
                <a:spcPct val="0"/>
              </a:spcBef>
              <a:spcAft>
                <a:spcPct val="0"/>
              </a:spcAft>
            </a:pPr>
            <a:r>
              <a:rPr lang="fr-FR" altLang="fr-FR" sz="1600" dirty="0" err="1">
                <a:solidFill>
                  <a:schemeClr val="bg1"/>
                </a:solidFill>
                <a:highlight>
                  <a:srgbClr val="000000"/>
                </a:highlight>
              </a:rPr>
              <a:t>nom_bibliotheque.evenements</a:t>
            </a:r>
            <a:r>
              <a:rPr lang="fr-FR" altLang="fr-FR" sz="1600" dirty="0">
                <a:solidFill>
                  <a:schemeClr val="bg1"/>
                </a:solidFill>
                <a:highlight>
                  <a:srgbClr val="000000"/>
                </a:highlight>
              </a:rPr>
              <a:t> # Pointe vers le sous-package </a:t>
            </a:r>
            <a:r>
              <a:rPr lang="fr-FR" altLang="fr-FR" sz="1600" dirty="0" err="1">
                <a:solidFill>
                  <a:schemeClr val="bg1"/>
                </a:solidFill>
                <a:highlight>
                  <a:srgbClr val="000000"/>
                </a:highlight>
              </a:rPr>
              <a:t>evenements</a:t>
            </a:r>
            <a:endParaRPr lang="fr-FR" altLang="fr-FR" sz="1600" dirty="0">
              <a:solidFill>
                <a:schemeClr val="bg1"/>
              </a:solidFill>
              <a:highlight>
                <a:srgbClr val="000000"/>
              </a:highlight>
            </a:endParaRPr>
          </a:p>
          <a:p>
            <a:pPr lvl="0" eaLnBrk="0" fontAlgn="base" hangingPunct="0">
              <a:spcBef>
                <a:spcPct val="0"/>
              </a:spcBef>
              <a:spcAft>
                <a:spcPct val="0"/>
              </a:spcAft>
            </a:pPr>
            <a:r>
              <a:rPr lang="fr-FR" altLang="fr-FR" sz="1600" dirty="0" err="1">
                <a:solidFill>
                  <a:schemeClr val="bg1"/>
                </a:solidFill>
                <a:highlight>
                  <a:srgbClr val="000000"/>
                </a:highlight>
              </a:rPr>
              <a:t>nom_bibliotheque.evenements.clavier</a:t>
            </a:r>
            <a:r>
              <a:rPr lang="fr-FR" altLang="fr-FR" sz="1600" dirty="0">
                <a:solidFill>
                  <a:schemeClr val="bg1"/>
                </a:solidFill>
                <a:highlight>
                  <a:srgbClr val="000000"/>
                </a:highlight>
              </a:rPr>
              <a:t> # Pointe vers le module clavier</a:t>
            </a:r>
            <a:endParaRPr kumimoji="0" lang="fr-FR" altLang="fr-FR" sz="1600" b="0" i="0" u="none" strike="noStrike" cap="none" normalizeH="0" baseline="0" dirty="0">
              <a:ln>
                <a:noFill/>
              </a:ln>
              <a:solidFill>
                <a:schemeClr val="bg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lvl="0" eaLnBrk="0" fontAlgn="base" hangingPunct="0">
              <a:spcBef>
                <a:spcPct val="0"/>
              </a:spcBef>
              <a:spcAft>
                <a:spcPct val="0"/>
              </a:spcAft>
            </a:pPr>
            <a:r>
              <a:rPr lang="fr-FR" sz="1600" dirty="0"/>
              <a:t>Si vous ne voulez importer qu'un seul module (ou qu'une seule fonction) d'un package, vous utiliserez une syntaxe similaire, </a:t>
            </a:r>
          </a:p>
          <a:p>
            <a:pPr lvl="0" eaLnBrk="0" fontAlgn="base" hangingPunct="0">
              <a:spcBef>
                <a:spcPct val="0"/>
              </a:spcBef>
              <a:spcAft>
                <a:spcPct val="0"/>
              </a:spcAft>
            </a:pPr>
            <a:r>
              <a:rPr lang="fr-FR" sz="1600" dirty="0"/>
              <a:t>assez intuitive :</a:t>
            </a:r>
          </a:p>
          <a:p>
            <a:pPr lvl="0" eaLnBrk="0" fontAlgn="base" hangingPunct="0">
              <a:spcBef>
                <a:spcPct val="0"/>
              </a:spcBef>
              <a:spcAft>
                <a:spcPct val="0"/>
              </a:spcAft>
            </a:pPr>
            <a:r>
              <a:rPr lang="fr-FR" altLang="fr-FR" sz="1600" dirty="0">
                <a:solidFill>
                  <a:schemeClr val="bg1"/>
                </a:solidFill>
                <a:highlight>
                  <a:srgbClr val="000000"/>
                </a:highlight>
              </a:rPr>
              <a:t>from </a:t>
            </a:r>
            <a:r>
              <a:rPr lang="fr-FR" altLang="fr-FR" sz="1600" dirty="0" err="1">
                <a:solidFill>
                  <a:schemeClr val="bg1"/>
                </a:solidFill>
                <a:highlight>
                  <a:srgbClr val="000000"/>
                </a:highlight>
              </a:rPr>
              <a:t>nom_bibliotheque.objets</a:t>
            </a:r>
            <a:r>
              <a:rPr lang="fr-FR" altLang="fr-FR" sz="1600" dirty="0">
                <a:solidFill>
                  <a:schemeClr val="bg1"/>
                </a:solidFill>
                <a:highlight>
                  <a:srgbClr val="000000"/>
                </a:highlight>
              </a:rPr>
              <a:t> import bouton</a:t>
            </a:r>
          </a:p>
        </p:txBody>
      </p:sp>
    </p:spTree>
    <p:extLst>
      <p:ext uri="{BB962C8B-B14F-4D97-AF65-F5344CB8AC3E}">
        <p14:creationId xmlns:p14="http://schemas.microsoft.com/office/powerpoint/2010/main" val="2317113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1"/>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Créer ses propres packages</a:t>
            </a:r>
          </a:p>
        </p:txBody>
      </p:sp>
      <p:sp>
        <p:nvSpPr>
          <p:cNvPr id="5" name="Rectangle 2">
            <a:extLst>
              <a:ext uri="{FF2B5EF4-FFF2-40B4-BE49-F238E27FC236}">
                <a16:creationId xmlns:a16="http://schemas.microsoft.com/office/drawing/2014/main" id="{31885510-D6EC-4C97-8DC7-A1318715738A}"/>
              </a:ext>
            </a:extLst>
          </p:cNvPr>
          <p:cNvSpPr>
            <a:spLocks noChangeArrowheads="1"/>
          </p:cNvSpPr>
          <p:nvPr/>
        </p:nvSpPr>
        <p:spPr bwMode="auto">
          <a:xfrm>
            <a:off x="-3" y="1117165"/>
            <a:ext cx="10978455"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Si vous voulez créer vos propres packages, commencez par créer, dans le même dossier que votre programme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Python, un répertoire portant le nom du package.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Dans ce répertoire, vous pouvez soit :</a:t>
            </a:r>
          </a:p>
          <a:p>
            <a:pPr marL="0" marR="0" lvl="0" indent="-216000" algn="l" defTabSz="914400" rtl="0" eaLnBrk="0" fontAlgn="base" latinLnBrk="0" hangingPunct="0">
              <a:lnSpc>
                <a:spcPct val="100000"/>
              </a:lnSpc>
              <a:spcBef>
                <a:spcPct val="0"/>
              </a:spcBef>
              <a:spcAft>
                <a:spcPct val="0"/>
              </a:spcAft>
              <a:buClrTx/>
              <a:buSzTx/>
              <a:buFontTx/>
              <a:buChar char="•"/>
              <a:tabLst/>
            </a:pPr>
            <a:r>
              <a:rPr kumimoji="0" lang="fr-FR" altLang="fr-FR" sz="1800" b="0" i="0" u="none" strike="noStrike" cap="none" normalizeH="0" baseline="0" dirty="0">
                <a:ln>
                  <a:noFill/>
                </a:ln>
                <a:solidFill>
                  <a:schemeClr val="tx1"/>
                </a:solidFill>
                <a:effectLst/>
              </a:rPr>
              <a:t>mettre vos modules, vos fichiers à l'extension.py</a:t>
            </a:r>
          </a:p>
          <a:p>
            <a:pPr marL="0" marR="0" lvl="0" indent="-216000" algn="l" defTabSz="914400" rtl="0" eaLnBrk="0" fontAlgn="base" latinLnBrk="0" hangingPunct="0">
              <a:lnSpc>
                <a:spcPct val="100000"/>
              </a:lnSpc>
              <a:spcBef>
                <a:spcPct val="0"/>
              </a:spcBef>
              <a:spcAft>
                <a:spcPct val="0"/>
              </a:spcAft>
              <a:buClrTx/>
              <a:buSzTx/>
              <a:buFontTx/>
              <a:buChar char="•"/>
              <a:tabLst/>
            </a:pPr>
            <a:r>
              <a:rPr kumimoji="0" lang="fr-FR" altLang="fr-FR" sz="1800" b="0" i="0" u="none" strike="noStrike" cap="none" normalizeH="0" baseline="0" dirty="0">
                <a:ln>
                  <a:noFill/>
                </a:ln>
                <a:solidFill>
                  <a:schemeClr val="tx1"/>
                </a:solidFill>
                <a:effectLst/>
              </a:rPr>
              <a:t>créer des sous-packages de la même façon, en créant un répertoire dans votre package.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Ne mettez pas d'espaces dans vos noms de packages et évitez aussi les caractères spéciaux. Quand vous les utilisez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dans vos programmes, ces noms sont traités comme des noms de variables et ils doivent donc obéir aux mêmes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règles de nommage.</a:t>
            </a:r>
          </a:p>
        </p:txBody>
      </p:sp>
      <p:sp>
        <p:nvSpPr>
          <p:cNvPr id="9" name="ZoneTexte 8">
            <a:extLst>
              <a:ext uri="{FF2B5EF4-FFF2-40B4-BE49-F238E27FC236}">
                <a16:creationId xmlns:a16="http://schemas.microsoft.com/office/drawing/2014/main" id="{E89E7509-AF6F-4A54-B4D3-4997AFB5FC28}"/>
              </a:ext>
            </a:extLst>
          </p:cNvPr>
          <p:cNvSpPr txBox="1"/>
          <p:nvPr/>
        </p:nvSpPr>
        <p:spPr>
          <a:xfrm>
            <a:off x="0" y="4381499"/>
            <a:ext cx="12191996" cy="1477328"/>
          </a:xfrm>
          <a:prstGeom prst="rect">
            <a:avLst/>
          </a:prstGeom>
          <a:noFill/>
        </p:spPr>
        <p:txBody>
          <a:bodyPr wrap="square" rtlCol="0">
            <a:spAutoFit/>
          </a:bodyPr>
          <a:lstStyle/>
          <a:p>
            <a:r>
              <a:rPr lang="fr-FR" dirty="0"/>
              <a:t>Le fichier d'initialisation</a:t>
            </a:r>
          </a:p>
          <a:p>
            <a:endParaRPr lang="fr-FR" dirty="0"/>
          </a:p>
          <a:p>
            <a:r>
              <a:rPr lang="fr-FR" dirty="0"/>
              <a:t>En Python, vous trouverez souvent le fichier d'initialisation de package__init__.py dans un répertoire destiné à devenir un package. Ce fichier est optionnel depuis la version 3.3 de Python. Vous n'êtes pas obligé de le créer mais vous pouvez y mettre du code d'initialisation pour votre package. </a:t>
            </a:r>
          </a:p>
        </p:txBody>
      </p:sp>
    </p:spTree>
    <p:extLst>
      <p:ext uri="{BB962C8B-B14F-4D97-AF65-F5344CB8AC3E}">
        <p14:creationId xmlns:p14="http://schemas.microsoft.com/office/powerpoint/2010/main" val="4905688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1"/>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p>
        </p:txBody>
      </p:sp>
      <p:sp>
        <p:nvSpPr>
          <p:cNvPr id="9" name="ZoneTexte 8">
            <a:extLst>
              <a:ext uri="{FF2B5EF4-FFF2-40B4-BE49-F238E27FC236}">
                <a16:creationId xmlns:a16="http://schemas.microsoft.com/office/drawing/2014/main" id="{E89E7509-AF6F-4A54-B4D3-4997AFB5FC28}"/>
              </a:ext>
            </a:extLst>
          </p:cNvPr>
          <p:cNvSpPr txBox="1"/>
          <p:nvPr/>
        </p:nvSpPr>
        <p:spPr>
          <a:xfrm>
            <a:off x="466725" y="1504949"/>
            <a:ext cx="12191996" cy="1477328"/>
          </a:xfrm>
          <a:prstGeom prst="rect">
            <a:avLst/>
          </a:prstGeom>
          <a:noFill/>
        </p:spPr>
        <p:txBody>
          <a:bodyPr wrap="square" rtlCol="0">
            <a:spAutoFit/>
          </a:bodyPr>
          <a:lstStyle/>
          <a:p>
            <a:pPr marL="285750" indent="-285750">
              <a:buFont typeface="Arial" panose="020B0604020202020204" pitchFamily="34" charset="0"/>
              <a:buChar char="•"/>
            </a:pPr>
            <a:r>
              <a:rPr lang="fr-FR" dirty="0"/>
              <a:t> On peut écrire les programmes Python dans des fichiers portant l'extension.py.</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    On peut créer des fichiers contenant des modules pour séparer le code.</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    On peut créer des répertoires contenant des packages pour hiérarchiser un programme.</a:t>
            </a:r>
          </a:p>
        </p:txBody>
      </p:sp>
    </p:spTree>
    <p:extLst>
      <p:ext uri="{BB962C8B-B14F-4D97-AF65-F5344CB8AC3E}">
        <p14:creationId xmlns:p14="http://schemas.microsoft.com/office/powerpoint/2010/main" val="11087372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2209800"/>
            <a:ext cx="12192000" cy="1325563"/>
          </a:xfrm>
        </p:spPr>
        <p:txBody>
          <a:bodyPr>
            <a:noAutofit/>
          </a:bodyPr>
          <a:lstStyle/>
          <a:p>
            <a:pPr lvl="0" algn="ctr" fontAlgn="base">
              <a:spcAft>
                <a:spcPct val="0"/>
              </a:spcAft>
            </a:pPr>
            <a:r>
              <a:rPr lang="fr-FR" altLang="fr-FR" sz="9600" dirty="0">
                <a:solidFill>
                  <a:schemeClr val="accent5">
                    <a:lumMod val="75000"/>
                  </a:schemeClr>
                </a:solidFill>
              </a:rPr>
              <a:t>Gérez les exceptions</a:t>
            </a:r>
          </a:p>
        </p:txBody>
      </p:sp>
    </p:spTree>
    <p:extLst>
      <p:ext uri="{BB962C8B-B14F-4D97-AF65-F5344CB8AC3E}">
        <p14:creationId xmlns:p14="http://schemas.microsoft.com/office/powerpoint/2010/main" val="33062349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Gérez les exceptions 1/3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466725" y="1209403"/>
            <a:ext cx="11487150" cy="1200329"/>
          </a:xfrm>
          <a:prstGeom prst="rect">
            <a:avLst/>
          </a:prstGeom>
          <a:solidFill>
            <a:schemeClr val="tx1"/>
          </a:solidFill>
        </p:spPr>
        <p:txBody>
          <a:bodyPr wrap="square" rtlCol="0">
            <a:spAutoFit/>
          </a:bodyPr>
          <a:lstStyle/>
          <a:p>
            <a:r>
              <a:rPr lang="fr-FR" dirty="0"/>
              <a:t> </a:t>
            </a:r>
            <a:r>
              <a:rPr lang="fr-FR" dirty="0" err="1">
                <a:solidFill>
                  <a:schemeClr val="bg1"/>
                </a:solidFill>
                <a:highlight>
                  <a:srgbClr val="000000"/>
                </a:highlight>
              </a:rPr>
              <a:t>try</a:t>
            </a:r>
            <a:r>
              <a:rPr lang="fr-FR" dirty="0">
                <a:solidFill>
                  <a:schemeClr val="bg1"/>
                </a:solidFill>
                <a:highlight>
                  <a:srgbClr val="000000"/>
                </a:highlight>
              </a:rPr>
              <a:t>:</a:t>
            </a:r>
          </a:p>
          <a:p>
            <a:r>
              <a:rPr lang="fr-FR" dirty="0">
                <a:solidFill>
                  <a:schemeClr val="bg1"/>
                </a:solidFill>
                <a:highlight>
                  <a:srgbClr val="000000"/>
                </a:highlight>
              </a:rPr>
              <a:t>    # Bloc à essayer</a:t>
            </a:r>
          </a:p>
          <a:p>
            <a:r>
              <a:rPr lang="fr-FR" dirty="0">
                <a:solidFill>
                  <a:schemeClr val="bg1"/>
                </a:solidFill>
                <a:highlight>
                  <a:srgbClr val="000000"/>
                </a:highlight>
              </a:rPr>
              <a:t>except:</a:t>
            </a:r>
          </a:p>
          <a:p>
            <a:r>
              <a:rPr lang="fr-FR" dirty="0">
                <a:solidFill>
                  <a:schemeClr val="bg1"/>
                </a:solidFill>
                <a:highlight>
                  <a:srgbClr val="000000"/>
                </a:highlight>
              </a:rPr>
              <a:t>    # Bloc qui sera exécuté en cas d'erreur</a:t>
            </a:r>
          </a:p>
        </p:txBody>
      </p:sp>
      <p:sp>
        <p:nvSpPr>
          <p:cNvPr id="5" name="ZoneTexte 4">
            <a:extLst>
              <a:ext uri="{FF2B5EF4-FFF2-40B4-BE49-F238E27FC236}">
                <a16:creationId xmlns:a16="http://schemas.microsoft.com/office/drawing/2014/main" id="{B3FE2107-6088-4051-97A4-E7910BBF4D1D}"/>
              </a:ext>
            </a:extLst>
          </p:cNvPr>
          <p:cNvSpPr txBox="1"/>
          <p:nvPr/>
        </p:nvSpPr>
        <p:spPr>
          <a:xfrm>
            <a:off x="466725" y="2614453"/>
            <a:ext cx="11487150" cy="1477328"/>
          </a:xfrm>
          <a:prstGeom prst="rect">
            <a:avLst/>
          </a:prstGeom>
          <a:solidFill>
            <a:schemeClr val="tx1"/>
          </a:solidFill>
        </p:spPr>
        <p:txBody>
          <a:bodyPr wrap="square" rtlCol="0">
            <a:spAutoFit/>
          </a:bodyPr>
          <a:lstStyle/>
          <a:p>
            <a:r>
              <a:rPr lang="fr-FR" dirty="0">
                <a:solidFill>
                  <a:schemeClr val="bg1"/>
                </a:solidFill>
              </a:rPr>
              <a:t>annee = input()</a:t>
            </a:r>
          </a:p>
          <a:p>
            <a:r>
              <a:rPr lang="fr-FR" dirty="0" err="1">
                <a:solidFill>
                  <a:schemeClr val="bg1"/>
                </a:solidFill>
              </a:rPr>
              <a:t>try</a:t>
            </a:r>
            <a:r>
              <a:rPr lang="fr-FR" dirty="0">
                <a:solidFill>
                  <a:schemeClr val="bg1"/>
                </a:solidFill>
              </a:rPr>
              <a:t>: # On essaye de convertir l'année en entier</a:t>
            </a:r>
          </a:p>
          <a:p>
            <a:r>
              <a:rPr lang="fr-FR" dirty="0">
                <a:solidFill>
                  <a:schemeClr val="bg1"/>
                </a:solidFill>
              </a:rPr>
              <a:t>    annee = int(annee)</a:t>
            </a:r>
          </a:p>
          <a:p>
            <a:r>
              <a:rPr lang="fr-FR" dirty="0">
                <a:solidFill>
                  <a:schemeClr val="bg1"/>
                </a:solidFill>
              </a:rPr>
              <a:t>except:</a:t>
            </a:r>
          </a:p>
          <a:p>
            <a:r>
              <a:rPr lang="fr-FR" dirty="0">
                <a:solidFill>
                  <a:schemeClr val="bg1"/>
                </a:solidFill>
              </a:rPr>
              <a:t>    print("Erreur lors de la conversion de l'année.")</a:t>
            </a:r>
            <a:endParaRPr lang="fr-FR" dirty="0">
              <a:solidFill>
                <a:schemeClr val="bg1"/>
              </a:solidFill>
              <a:highlight>
                <a:srgbClr val="000000"/>
              </a:highlight>
            </a:endParaRPr>
          </a:p>
        </p:txBody>
      </p:sp>
      <p:sp>
        <p:nvSpPr>
          <p:cNvPr id="7" name="ZoneTexte 6">
            <a:extLst>
              <a:ext uri="{FF2B5EF4-FFF2-40B4-BE49-F238E27FC236}">
                <a16:creationId xmlns:a16="http://schemas.microsoft.com/office/drawing/2014/main" id="{563AA8C7-6FB7-41EF-9F5C-D8B0BC1C932E}"/>
              </a:ext>
            </a:extLst>
          </p:cNvPr>
          <p:cNvSpPr txBox="1"/>
          <p:nvPr/>
        </p:nvSpPr>
        <p:spPr>
          <a:xfrm>
            <a:off x="466725" y="4320728"/>
            <a:ext cx="11487150" cy="2308324"/>
          </a:xfrm>
          <a:prstGeom prst="rect">
            <a:avLst/>
          </a:prstGeom>
          <a:solidFill>
            <a:schemeClr val="tx1"/>
          </a:solidFill>
        </p:spPr>
        <p:txBody>
          <a:bodyPr wrap="square" rtlCol="0">
            <a:spAutoFit/>
          </a:bodyPr>
          <a:lstStyle/>
          <a:p>
            <a:r>
              <a:rPr lang="fr-FR" dirty="0" err="1">
                <a:solidFill>
                  <a:schemeClr val="bg1"/>
                </a:solidFill>
              </a:rPr>
              <a:t>try</a:t>
            </a:r>
            <a:r>
              <a:rPr lang="fr-FR" dirty="0">
                <a:solidFill>
                  <a:schemeClr val="bg1"/>
                </a:solidFill>
              </a:rPr>
              <a:t>:</a:t>
            </a:r>
          </a:p>
          <a:p>
            <a:r>
              <a:rPr lang="fr-FR" dirty="0">
                <a:solidFill>
                  <a:schemeClr val="bg1"/>
                </a:solidFill>
              </a:rPr>
              <a:t>    </a:t>
            </a:r>
            <a:r>
              <a:rPr lang="fr-FR" dirty="0" err="1">
                <a:solidFill>
                  <a:schemeClr val="bg1"/>
                </a:solidFill>
              </a:rPr>
              <a:t>resultat</a:t>
            </a:r>
            <a:r>
              <a:rPr lang="fr-FR" dirty="0">
                <a:solidFill>
                  <a:schemeClr val="bg1"/>
                </a:solidFill>
              </a:rPr>
              <a:t> = </a:t>
            </a:r>
            <a:r>
              <a:rPr lang="fr-FR" dirty="0" err="1">
                <a:solidFill>
                  <a:schemeClr val="bg1"/>
                </a:solidFill>
              </a:rPr>
              <a:t>numerateur</a:t>
            </a:r>
            <a:r>
              <a:rPr lang="fr-FR" dirty="0">
                <a:solidFill>
                  <a:schemeClr val="bg1"/>
                </a:solidFill>
              </a:rPr>
              <a:t> / </a:t>
            </a:r>
            <a:r>
              <a:rPr lang="fr-FR" dirty="0" err="1">
                <a:solidFill>
                  <a:schemeClr val="bg1"/>
                </a:solidFill>
              </a:rPr>
              <a:t>denominateur</a:t>
            </a:r>
            <a:endParaRPr lang="fr-FR" dirty="0">
              <a:solidFill>
                <a:schemeClr val="bg1"/>
              </a:solidFill>
            </a:endParaRPr>
          </a:p>
          <a:p>
            <a:r>
              <a:rPr lang="fr-FR" dirty="0">
                <a:solidFill>
                  <a:schemeClr val="bg1"/>
                </a:solidFill>
              </a:rPr>
              <a:t>except </a:t>
            </a:r>
            <a:r>
              <a:rPr lang="fr-FR" dirty="0" err="1">
                <a:solidFill>
                  <a:schemeClr val="bg1"/>
                </a:solidFill>
              </a:rPr>
              <a:t>NameError</a:t>
            </a:r>
            <a:r>
              <a:rPr lang="fr-FR" dirty="0">
                <a:solidFill>
                  <a:schemeClr val="bg1"/>
                </a:solidFill>
              </a:rPr>
              <a:t>:</a:t>
            </a:r>
          </a:p>
          <a:p>
            <a:r>
              <a:rPr lang="fr-FR" dirty="0">
                <a:solidFill>
                  <a:schemeClr val="bg1"/>
                </a:solidFill>
              </a:rPr>
              <a:t>    print("La variable </a:t>
            </a:r>
            <a:r>
              <a:rPr lang="fr-FR" dirty="0" err="1">
                <a:solidFill>
                  <a:schemeClr val="bg1"/>
                </a:solidFill>
              </a:rPr>
              <a:t>numerateur</a:t>
            </a:r>
            <a:r>
              <a:rPr lang="fr-FR" dirty="0">
                <a:solidFill>
                  <a:schemeClr val="bg1"/>
                </a:solidFill>
              </a:rPr>
              <a:t> ou </a:t>
            </a:r>
            <a:r>
              <a:rPr lang="fr-FR" dirty="0" err="1">
                <a:solidFill>
                  <a:schemeClr val="bg1"/>
                </a:solidFill>
              </a:rPr>
              <a:t>denominateur</a:t>
            </a:r>
            <a:r>
              <a:rPr lang="fr-FR" dirty="0">
                <a:solidFill>
                  <a:schemeClr val="bg1"/>
                </a:solidFill>
              </a:rPr>
              <a:t> n'a pas été définie.")</a:t>
            </a:r>
          </a:p>
          <a:p>
            <a:r>
              <a:rPr lang="fr-FR" dirty="0">
                <a:solidFill>
                  <a:schemeClr val="bg1"/>
                </a:solidFill>
              </a:rPr>
              <a:t>except TypeError:</a:t>
            </a:r>
          </a:p>
          <a:p>
            <a:r>
              <a:rPr lang="fr-FR" dirty="0">
                <a:solidFill>
                  <a:schemeClr val="bg1"/>
                </a:solidFill>
              </a:rPr>
              <a:t>    print("La variable </a:t>
            </a:r>
            <a:r>
              <a:rPr lang="fr-FR" dirty="0" err="1">
                <a:solidFill>
                  <a:schemeClr val="bg1"/>
                </a:solidFill>
              </a:rPr>
              <a:t>numerateur</a:t>
            </a:r>
            <a:r>
              <a:rPr lang="fr-FR" dirty="0">
                <a:solidFill>
                  <a:schemeClr val="bg1"/>
                </a:solidFill>
              </a:rPr>
              <a:t> ou </a:t>
            </a:r>
            <a:r>
              <a:rPr lang="fr-FR" dirty="0" err="1">
                <a:solidFill>
                  <a:schemeClr val="bg1"/>
                </a:solidFill>
              </a:rPr>
              <a:t>denominateur</a:t>
            </a:r>
            <a:r>
              <a:rPr lang="fr-FR" dirty="0">
                <a:solidFill>
                  <a:schemeClr val="bg1"/>
                </a:solidFill>
              </a:rPr>
              <a:t> possède un type incompatible avec la division.")</a:t>
            </a:r>
          </a:p>
          <a:p>
            <a:r>
              <a:rPr lang="fr-FR" dirty="0">
                <a:solidFill>
                  <a:schemeClr val="bg1"/>
                </a:solidFill>
              </a:rPr>
              <a:t>except </a:t>
            </a:r>
            <a:r>
              <a:rPr lang="fr-FR" dirty="0" err="1">
                <a:solidFill>
                  <a:schemeClr val="bg1"/>
                </a:solidFill>
              </a:rPr>
              <a:t>ZeroDivisionError</a:t>
            </a:r>
            <a:r>
              <a:rPr lang="fr-FR" dirty="0">
                <a:solidFill>
                  <a:schemeClr val="bg1"/>
                </a:solidFill>
              </a:rPr>
              <a:t>:</a:t>
            </a:r>
          </a:p>
          <a:p>
            <a:r>
              <a:rPr lang="fr-FR" dirty="0">
                <a:solidFill>
                  <a:schemeClr val="bg1"/>
                </a:solidFill>
              </a:rPr>
              <a:t>    print("La variable </a:t>
            </a:r>
            <a:r>
              <a:rPr lang="fr-FR" dirty="0" err="1">
                <a:solidFill>
                  <a:schemeClr val="bg1"/>
                </a:solidFill>
              </a:rPr>
              <a:t>denominateur</a:t>
            </a:r>
            <a:r>
              <a:rPr lang="fr-FR" dirty="0">
                <a:solidFill>
                  <a:schemeClr val="bg1"/>
                </a:solidFill>
              </a:rPr>
              <a:t> est égale à 0.")</a:t>
            </a:r>
            <a:endParaRPr lang="fr-FR" dirty="0">
              <a:solidFill>
                <a:schemeClr val="bg1"/>
              </a:solidFill>
              <a:highlight>
                <a:srgbClr val="000000"/>
              </a:highlight>
            </a:endParaRPr>
          </a:p>
        </p:txBody>
      </p:sp>
    </p:spTree>
    <p:extLst>
      <p:ext uri="{BB962C8B-B14F-4D97-AF65-F5344CB8AC3E}">
        <p14:creationId xmlns:p14="http://schemas.microsoft.com/office/powerpoint/2010/main" val="29231037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Forme plus </a:t>
            </a:r>
            <a:r>
              <a:rPr lang="fr-FR" altLang="fr-FR" sz="6000" dirty="0" err="1">
                <a:solidFill>
                  <a:schemeClr val="accent5">
                    <a:lumMod val="75000"/>
                  </a:schemeClr>
                </a:solidFill>
              </a:rPr>
              <a:t>complete</a:t>
            </a:r>
            <a:r>
              <a:rPr lang="fr-FR" altLang="fr-FR" sz="6000" dirty="0">
                <a:solidFill>
                  <a:schemeClr val="accent5">
                    <a:lumMod val="75000"/>
                  </a:schemeClr>
                </a:solidFill>
              </a:rPr>
              <a:t> 2/3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418713"/>
            <a:ext cx="11487150" cy="1200329"/>
          </a:xfrm>
          <a:prstGeom prst="rect">
            <a:avLst/>
          </a:prstGeom>
          <a:solidFill>
            <a:schemeClr val="tx1"/>
          </a:solidFill>
        </p:spPr>
        <p:txBody>
          <a:bodyPr wrap="square" rtlCol="0">
            <a:spAutoFit/>
          </a:bodyPr>
          <a:lstStyle/>
          <a:p>
            <a:r>
              <a:rPr lang="fr-FR" dirty="0"/>
              <a:t> </a:t>
            </a:r>
            <a:r>
              <a:rPr lang="fr-FR" dirty="0" err="1">
                <a:solidFill>
                  <a:schemeClr val="bg1"/>
                </a:solidFill>
              </a:rPr>
              <a:t>try</a:t>
            </a:r>
            <a:r>
              <a:rPr lang="fr-FR" dirty="0">
                <a:solidFill>
                  <a:schemeClr val="bg1"/>
                </a:solidFill>
              </a:rPr>
              <a:t>:</a:t>
            </a:r>
          </a:p>
          <a:p>
            <a:r>
              <a:rPr lang="fr-FR" dirty="0">
                <a:solidFill>
                  <a:schemeClr val="bg1"/>
                </a:solidFill>
              </a:rPr>
              <a:t>    # Bloc de test</a:t>
            </a:r>
          </a:p>
          <a:p>
            <a:r>
              <a:rPr lang="fr-FR" dirty="0">
                <a:solidFill>
                  <a:schemeClr val="bg1"/>
                </a:solidFill>
              </a:rPr>
              <a:t>except </a:t>
            </a:r>
            <a:r>
              <a:rPr lang="fr-FR" dirty="0" err="1">
                <a:solidFill>
                  <a:schemeClr val="bg1"/>
                </a:solidFill>
              </a:rPr>
              <a:t>type_de_l_exception</a:t>
            </a:r>
            <a:r>
              <a:rPr lang="fr-FR" dirty="0">
                <a:solidFill>
                  <a:schemeClr val="bg1"/>
                </a:solidFill>
              </a:rPr>
              <a:t> as </a:t>
            </a:r>
            <a:r>
              <a:rPr lang="fr-FR" dirty="0" err="1">
                <a:solidFill>
                  <a:schemeClr val="bg1"/>
                </a:solidFill>
              </a:rPr>
              <a:t>exception_retournee</a:t>
            </a:r>
            <a:r>
              <a:rPr lang="fr-FR" dirty="0">
                <a:solidFill>
                  <a:schemeClr val="bg1"/>
                </a:solidFill>
              </a:rPr>
              <a:t>:</a:t>
            </a:r>
          </a:p>
          <a:p>
            <a:r>
              <a:rPr lang="fr-FR" dirty="0">
                <a:solidFill>
                  <a:schemeClr val="bg1"/>
                </a:solidFill>
              </a:rPr>
              <a:t>    print("Voici l'erreur :", </a:t>
            </a:r>
            <a:r>
              <a:rPr lang="fr-FR" dirty="0" err="1">
                <a:solidFill>
                  <a:schemeClr val="bg1"/>
                </a:solidFill>
              </a:rPr>
              <a:t>exception_retournee</a:t>
            </a:r>
            <a:r>
              <a:rPr lang="fr-FR" dirty="0">
                <a:solidFill>
                  <a:schemeClr val="bg1"/>
                </a:solidFill>
              </a:rPr>
              <a:t>)</a:t>
            </a:r>
            <a:endParaRPr lang="fr-FR" dirty="0">
              <a:solidFill>
                <a:schemeClr val="bg1"/>
              </a:solidFill>
              <a:highlight>
                <a:srgbClr val="000000"/>
              </a:highlight>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3619042"/>
            <a:ext cx="1247405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Dans ce cas, une variable exception retournée est créée par Python si une exception du type précisé est levée dans le bloc </a:t>
            </a:r>
            <a:r>
              <a:rPr lang="fr-FR" altLang="fr-FR" sz="1400" dirty="0" err="1"/>
              <a:t>try</a:t>
            </a:r>
            <a:r>
              <a:rPr lang="fr-FR" altLang="fr-FR" sz="1400" dirty="0"/>
              <a:t>.</a:t>
            </a:r>
          </a:p>
          <a:p>
            <a:pPr lvl="0" eaLnBrk="0" fontAlgn="base" hangingPunct="0">
              <a:spcBef>
                <a:spcPct val="0"/>
              </a:spcBef>
              <a:spcAft>
                <a:spcPct val="0"/>
              </a:spcAft>
            </a:pPr>
            <a:endParaRPr kumimoji="0" lang="fr-FR" altLang="fr-F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Je vous conseille de </a:t>
            </a:r>
            <a:r>
              <a:rPr kumimoji="0" lang="fr-FR" altLang="fr-FR" sz="1400" b="0" i="1" u="none" strike="noStrike" cap="none" normalizeH="0" baseline="0" dirty="0">
                <a:ln>
                  <a:noFill/>
                </a:ln>
                <a:solidFill>
                  <a:schemeClr val="tx1"/>
                </a:solidFill>
                <a:effectLst/>
              </a:rPr>
              <a:t>toujours</a:t>
            </a:r>
            <a:r>
              <a:rPr kumimoji="0" lang="fr-FR" altLang="fr-FR" sz="1400" b="0" i="0" u="none" strike="noStrike" cap="none" normalizeH="0" baseline="0" dirty="0">
                <a:ln>
                  <a:noFill/>
                </a:ln>
                <a:solidFill>
                  <a:schemeClr val="tx1"/>
                </a:solidFill>
                <a:effectLst/>
              </a:rPr>
              <a:t> préciser un type d'exceptions après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(sans nécessairement capturer l'exception dans une variable, bien entendu). D'abord,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vous ne devez pas utiliser </a:t>
            </a:r>
            <a:r>
              <a:rPr kumimoji="0" lang="fr-FR" altLang="fr-FR" sz="1400" b="1" i="0" u="none" strike="noStrike" cap="none" normalizeH="0" baseline="0" dirty="0" err="1">
                <a:ln>
                  <a:noFill/>
                </a:ln>
                <a:solidFill>
                  <a:schemeClr val="tx1"/>
                </a:solidFill>
                <a:effectLst/>
              </a:rPr>
              <a:t>try</a:t>
            </a:r>
            <a:r>
              <a:rPr kumimoji="0" lang="fr-FR" altLang="fr-FR" sz="1400" b="0" i="0" u="none" strike="noStrike" cap="none" normalizeH="0" baseline="0" dirty="0">
                <a:ln>
                  <a:noFill/>
                </a:ln>
                <a:solidFill>
                  <a:schemeClr val="tx1"/>
                </a:solidFill>
                <a:effectLst/>
              </a:rPr>
              <a:t> comme une</a:t>
            </a:r>
            <a:r>
              <a:rPr kumimoji="0" lang="fr-FR" altLang="fr-FR" sz="1400" b="0" i="0" u="none" strike="noStrike" cap="none" normalizeH="0" dirty="0">
                <a:ln>
                  <a:noFill/>
                </a:ln>
                <a:solidFill>
                  <a:schemeClr val="tx1"/>
                </a:solidFill>
                <a:effectLst/>
              </a:rPr>
              <a:t> </a:t>
            </a:r>
            <a:r>
              <a:rPr kumimoji="0" lang="fr-FR" altLang="fr-FR" sz="1400" b="0" i="0" u="none" strike="noStrike" cap="none" normalizeH="0" baseline="0" dirty="0">
                <a:ln>
                  <a:noFill/>
                </a:ln>
                <a:solidFill>
                  <a:schemeClr val="tx1"/>
                </a:solidFill>
                <a:effectLst/>
              </a:rPr>
              <a:t>méthode miracle pour tester n'importe quel bout de code. Il est important que vous gardiez le maximum de contrôle sur votre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code. Cela signifie que, si une erreur se produit, vous devez être capable de l'anticiper. </a:t>
            </a:r>
            <a:r>
              <a:rPr kumimoji="0" lang="fr-FR" altLang="fr-FR" sz="1400" b="0" i="0" u="none" strike="noStrike" cap="none" normalizeH="0" dirty="0">
                <a:ln>
                  <a:noFill/>
                </a:ln>
                <a:solidFill>
                  <a:schemeClr val="tx1"/>
                </a:solidFill>
                <a:effectLst/>
              </a:rPr>
              <a:t> </a:t>
            </a:r>
            <a:r>
              <a:rPr kumimoji="0" lang="fr-FR" altLang="fr-FR" sz="1400" b="0" i="0" u="none" strike="noStrike" cap="none" normalizeH="0" baseline="0" dirty="0">
                <a:ln>
                  <a:noFill/>
                </a:ln>
                <a:solidFill>
                  <a:schemeClr val="tx1"/>
                </a:solidFill>
                <a:effectLst/>
              </a:rPr>
              <a:t>En pratique, vous n'irez pas jusqu'à tester si une variable quelconque existe bel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et bien, il faut faire un minimum confiance à son code. Mais si vous êtes en face d'une division et que le dénominateur pourrait avoir une valeur de 0, placez la division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dans un bloc </a:t>
            </a:r>
            <a:r>
              <a:rPr kumimoji="0" lang="fr-FR" altLang="fr-FR" sz="1400" b="1" i="0" u="none" strike="noStrike" cap="none" normalizeH="0" baseline="0" dirty="0" err="1">
                <a:ln>
                  <a:noFill/>
                </a:ln>
                <a:solidFill>
                  <a:schemeClr val="tx1"/>
                </a:solidFill>
                <a:effectLst/>
              </a:rPr>
              <a:t>try</a:t>
            </a:r>
            <a:r>
              <a:rPr kumimoji="0" lang="fr-FR" altLang="fr-FR" sz="1400" b="0" i="0" u="none" strike="noStrike" cap="none" normalizeH="0" baseline="0" dirty="0">
                <a:ln>
                  <a:noFill/>
                </a:ln>
                <a:solidFill>
                  <a:schemeClr val="tx1"/>
                </a:solidFill>
                <a:effectLst/>
              </a:rPr>
              <a:t> et précisez, après le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 le type de l'exception qui risque de se produire (</a:t>
            </a:r>
            <a:r>
              <a:rPr kumimoji="0" lang="fr-FR" altLang="fr-FR" sz="1400" b="0" i="0" u="none" strike="noStrike" cap="none" normalizeH="0" baseline="0" dirty="0" err="1">
                <a:ln>
                  <a:noFill/>
                </a:ln>
                <a:solidFill>
                  <a:schemeClr val="tx1"/>
                </a:solidFill>
                <a:effectLst/>
              </a:rPr>
              <a:t>ZeroDivisionError</a:t>
            </a:r>
            <a:r>
              <a:rPr kumimoji="0" lang="fr-FR" altLang="fr-FR" sz="1400" b="0" i="0" u="none" strike="noStrike" cap="none" normalizeH="0" baseline="0" dirty="0">
                <a:ln>
                  <a:noFill/>
                </a:ln>
                <a:solidFill>
                  <a:schemeClr val="tx1"/>
                </a:solidFill>
                <a:effectLst/>
              </a:rPr>
              <a:t> dans cet exemple).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Si vous adoptez la forme minimale (à savoir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 sans préciser un type d'exception qui pourrait se produire sur le bloc </a:t>
            </a:r>
            <a:r>
              <a:rPr kumimoji="0" lang="fr-FR" altLang="fr-FR" sz="1400" b="1" i="0" u="none" strike="noStrike" cap="none" normalizeH="0" baseline="0" dirty="0" err="1">
                <a:ln>
                  <a:noFill/>
                </a:ln>
                <a:solidFill>
                  <a:schemeClr val="tx1"/>
                </a:solidFill>
                <a:effectLst/>
              </a:rPr>
              <a:t>try</a:t>
            </a:r>
            <a:r>
              <a:rPr kumimoji="0" lang="fr-FR" altLang="fr-FR" sz="1400" b="0" i="0" u="none" strike="noStrike" cap="none" normalizeH="0" baseline="0" dirty="0">
                <a:ln>
                  <a:noFill/>
                </a:ln>
                <a:solidFill>
                  <a:schemeClr val="tx1"/>
                </a:solidFill>
                <a:effectLst/>
              </a:rPr>
              <a:t>), toutes les exceptions seront traitées de la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même façon. Et même si exception = erreur la plupart du temps, ce n'est pas toujours le cas. Par exemple, Python lève une exception quand vous voulez fermer votre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programme avec le raccourci CTRL + C. Ici vous ne voyez peut-être pas le problème mais si votre bloc </a:t>
            </a:r>
            <a:r>
              <a:rPr kumimoji="0" lang="fr-FR" altLang="fr-FR" sz="1400" b="1" i="0" u="none" strike="noStrike" cap="none" normalizeH="0" baseline="0" dirty="0" err="1">
                <a:ln>
                  <a:noFill/>
                </a:ln>
                <a:solidFill>
                  <a:schemeClr val="tx1"/>
                </a:solidFill>
                <a:effectLst/>
              </a:rPr>
              <a:t>try</a:t>
            </a:r>
            <a:r>
              <a:rPr kumimoji="0" lang="fr-FR" altLang="fr-FR" sz="1400" b="0" i="0" u="none" strike="noStrike" cap="none" normalizeH="0" baseline="0" dirty="0">
                <a:ln>
                  <a:noFill/>
                </a:ln>
                <a:solidFill>
                  <a:schemeClr val="tx1"/>
                </a:solidFill>
                <a:effectLst/>
              </a:rPr>
              <a:t> est dans une boucle, vous ne pourrez pas arrêter votre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programme avec CTRL + C, puisque l'exception sera traitée par votre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a:t>
            </a:r>
            <a:r>
              <a:rPr kumimoji="0" lang="fr-FR" altLang="fr-FR" sz="1400" b="0" i="0" u="none" strike="noStrike" cap="none" normalizeH="0" dirty="0">
                <a:ln>
                  <a:noFill/>
                </a:ln>
                <a:solidFill>
                  <a:schemeClr val="tx1"/>
                </a:solidFill>
                <a:effectLst/>
              </a:rPr>
              <a:t> </a:t>
            </a:r>
            <a:r>
              <a:rPr kumimoji="0" lang="fr-FR" altLang="fr-FR" sz="1400" b="0" i="0" u="none" strike="noStrike" cap="none" normalizeH="0" baseline="0" dirty="0">
                <a:ln>
                  <a:noFill/>
                </a:ln>
                <a:solidFill>
                  <a:schemeClr val="tx1"/>
                </a:solidFill>
                <a:effectLst/>
              </a:rPr>
              <a:t>Je vous conseille donc de toujours préciser un type d'exception possible après votre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Vous pouvez bien entendu faire des tests dans l'interpréteur de commandes Python pour reproduire l'exception que vous voulez traiter et ainsi connaître son type.</a:t>
            </a:r>
          </a:p>
        </p:txBody>
      </p:sp>
      <p:sp>
        <p:nvSpPr>
          <p:cNvPr id="10" name="ZoneTexte 9">
            <a:extLst>
              <a:ext uri="{FF2B5EF4-FFF2-40B4-BE49-F238E27FC236}">
                <a16:creationId xmlns:a16="http://schemas.microsoft.com/office/drawing/2014/main" id="{09D4EC0C-F425-497B-96F4-10C37B6A24A6}"/>
              </a:ext>
            </a:extLst>
          </p:cNvPr>
          <p:cNvSpPr txBox="1"/>
          <p:nvPr/>
        </p:nvSpPr>
        <p:spPr>
          <a:xfrm>
            <a:off x="95250" y="1687472"/>
            <a:ext cx="11868150" cy="307777"/>
          </a:xfrm>
          <a:prstGeom prst="rect">
            <a:avLst/>
          </a:prstGeom>
          <a:noFill/>
        </p:spPr>
        <p:txBody>
          <a:bodyPr wrap="square" rtlCol="0">
            <a:spAutoFit/>
          </a:bodyPr>
          <a:lstStyle/>
          <a:p>
            <a:r>
              <a:rPr lang="fr-FR" sz="1400" dirty="0"/>
              <a:t>On peut capturer l'exception et afficher son message grâce au mot-clé as.</a:t>
            </a:r>
          </a:p>
        </p:txBody>
      </p:sp>
    </p:spTree>
    <p:extLst>
      <p:ext uri="{BB962C8B-B14F-4D97-AF65-F5344CB8AC3E}">
        <p14:creationId xmlns:p14="http://schemas.microsoft.com/office/powerpoint/2010/main" val="9458246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mots-cles</a:t>
            </a:r>
            <a:r>
              <a:rPr lang="fr-FR" altLang="fr-FR" sz="6000" dirty="0">
                <a:solidFill>
                  <a:schemeClr val="accent5">
                    <a:lumMod val="75000"/>
                  </a:schemeClr>
                </a:solidFill>
              </a:rPr>
              <a:t> </a:t>
            </a:r>
            <a:r>
              <a:rPr lang="fr-FR" altLang="fr-FR" sz="6000" dirty="0" err="1">
                <a:solidFill>
                  <a:schemeClr val="accent5">
                    <a:lumMod val="75000"/>
                  </a:schemeClr>
                </a:solidFill>
              </a:rPr>
              <a:t>else</a:t>
            </a:r>
            <a:r>
              <a:rPr lang="fr-FR" altLang="fr-FR" sz="6000" dirty="0">
                <a:solidFill>
                  <a:schemeClr val="accent5">
                    <a:lumMod val="75000"/>
                  </a:schemeClr>
                </a:solidFill>
              </a:rPr>
              <a:t> et </a:t>
            </a:r>
            <a:r>
              <a:rPr lang="fr-FR" altLang="fr-FR" sz="6000" dirty="0" err="1">
                <a:solidFill>
                  <a:schemeClr val="accent5">
                    <a:lumMod val="75000"/>
                  </a:schemeClr>
                </a:solidFill>
              </a:rPr>
              <a:t>finally</a:t>
            </a:r>
            <a:r>
              <a:rPr lang="fr-FR" altLang="fr-FR" sz="6000" dirty="0">
                <a:solidFill>
                  <a:schemeClr val="accent5">
                    <a:lumMod val="75000"/>
                  </a:schemeClr>
                </a:solidFill>
              </a:rPr>
              <a:t> 3/3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76200" y="3076541"/>
            <a:ext cx="11487150" cy="1754326"/>
          </a:xfrm>
          <a:prstGeom prst="rect">
            <a:avLst/>
          </a:prstGeom>
          <a:solidFill>
            <a:schemeClr val="tx1"/>
          </a:solidFill>
        </p:spPr>
        <p:txBody>
          <a:bodyPr wrap="square" rtlCol="0">
            <a:spAutoFit/>
          </a:bodyPr>
          <a:lstStyle/>
          <a:p>
            <a:r>
              <a:rPr lang="fr-FR" dirty="0" err="1">
                <a:solidFill>
                  <a:schemeClr val="bg1"/>
                </a:solidFill>
              </a:rPr>
              <a:t>try</a:t>
            </a:r>
            <a:r>
              <a:rPr lang="fr-FR" dirty="0">
                <a:solidFill>
                  <a:schemeClr val="bg1"/>
                </a:solidFill>
              </a:rPr>
              <a:t>:</a:t>
            </a:r>
          </a:p>
          <a:p>
            <a:r>
              <a:rPr lang="fr-FR" dirty="0">
                <a:solidFill>
                  <a:schemeClr val="bg1"/>
                </a:solidFill>
              </a:rPr>
              <a:t>    # Test d'instruction(s)</a:t>
            </a:r>
          </a:p>
          <a:p>
            <a:r>
              <a:rPr lang="fr-FR" dirty="0">
                <a:solidFill>
                  <a:schemeClr val="bg1"/>
                </a:solidFill>
              </a:rPr>
              <a:t>except </a:t>
            </a:r>
            <a:r>
              <a:rPr lang="fr-FR" dirty="0" err="1">
                <a:solidFill>
                  <a:schemeClr val="bg1"/>
                </a:solidFill>
              </a:rPr>
              <a:t>type_de_l_exception</a:t>
            </a:r>
            <a:r>
              <a:rPr lang="fr-FR" dirty="0">
                <a:solidFill>
                  <a:schemeClr val="bg1"/>
                </a:solidFill>
              </a:rPr>
              <a:t>:</a:t>
            </a:r>
          </a:p>
          <a:p>
            <a:r>
              <a:rPr lang="fr-FR" dirty="0">
                <a:solidFill>
                  <a:schemeClr val="bg1"/>
                </a:solidFill>
              </a:rPr>
              <a:t>    # Traitement en cas d'erreur</a:t>
            </a:r>
          </a:p>
          <a:p>
            <a:r>
              <a:rPr lang="fr-FR" dirty="0" err="1">
                <a:solidFill>
                  <a:schemeClr val="bg1"/>
                </a:solidFill>
              </a:rPr>
              <a:t>finally</a:t>
            </a:r>
            <a:r>
              <a:rPr lang="fr-FR" dirty="0">
                <a:solidFill>
                  <a:schemeClr val="bg1"/>
                </a:solidFill>
              </a:rPr>
              <a:t>:</a:t>
            </a:r>
          </a:p>
          <a:p>
            <a:r>
              <a:rPr lang="fr-FR" dirty="0">
                <a:solidFill>
                  <a:schemeClr val="bg1"/>
                </a:solidFill>
              </a:rPr>
              <a:t>    # Instruction(s) exécutée(s) qu'il y ait eu des erreurs ou non</a:t>
            </a:r>
            <a:endParaRPr lang="fr-FR" dirty="0">
              <a:solidFill>
                <a:schemeClr val="bg1"/>
              </a:solidFill>
              <a:highlight>
                <a:srgbClr val="000000"/>
              </a:highlight>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1741906"/>
            <a:ext cx="1239890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sont deux mots-clés qui vont nous permettre de construire un bloc </a:t>
            </a:r>
            <a:r>
              <a:rPr lang="fr-FR" altLang="fr-FR" sz="1400" dirty="0" err="1"/>
              <a:t>try</a:t>
            </a:r>
            <a:r>
              <a:rPr lang="fr-FR" altLang="fr-FR" sz="1400" dirty="0"/>
              <a:t> plus complet.</a:t>
            </a:r>
          </a:p>
          <a:p>
            <a:pPr lvl="0" eaLnBrk="0" fontAlgn="base" hangingPunct="0">
              <a:spcBef>
                <a:spcPct val="0"/>
              </a:spcBef>
              <a:spcAft>
                <a:spcPct val="0"/>
              </a:spcAft>
            </a:pPr>
            <a:r>
              <a:rPr lang="fr-FR" altLang="fr-FR" sz="1400" dirty="0"/>
              <a:t>Le mot-clé </a:t>
            </a:r>
            <a:r>
              <a:rPr lang="fr-FR" altLang="fr-FR" sz="1400" b="1" dirty="0" err="1"/>
              <a:t>else</a:t>
            </a:r>
            <a:endParaRPr lang="fr-FR" altLang="fr-FR" sz="1400" b="1" dirty="0"/>
          </a:p>
          <a:p>
            <a:pPr lvl="0" eaLnBrk="0" fontAlgn="base" hangingPunct="0">
              <a:spcBef>
                <a:spcPct val="0"/>
              </a:spcBef>
              <a:spcAft>
                <a:spcPct val="0"/>
              </a:spcAft>
            </a:pPr>
            <a:r>
              <a:rPr lang="fr-FR" altLang="fr-FR" sz="1400" dirty="0"/>
              <a:t>Vous avez déjà vu ce mot-clé et j'espère que vous vous en rappelez. Dans un bloc </a:t>
            </a:r>
            <a:r>
              <a:rPr lang="fr-FR" altLang="fr-FR" sz="1400" b="1" dirty="0" err="1"/>
              <a:t>try</a:t>
            </a:r>
            <a:r>
              <a:rPr lang="fr-FR" altLang="fr-FR" sz="1400" dirty="0"/>
              <a:t>, </a:t>
            </a:r>
            <a:r>
              <a:rPr lang="fr-FR" altLang="fr-FR" sz="1400" b="1" dirty="0" err="1"/>
              <a:t>else</a:t>
            </a:r>
            <a:r>
              <a:rPr lang="fr-FR" altLang="fr-FR" sz="1400" dirty="0"/>
              <a:t> va permettre d'exécuter une action si aucune erreur ne survient dans le bloc. </a:t>
            </a:r>
          </a:p>
          <a:p>
            <a:pPr lvl="0" eaLnBrk="0" fontAlgn="base" hangingPunct="0">
              <a:spcBef>
                <a:spcPct val="0"/>
              </a:spcBef>
              <a:spcAft>
                <a:spcPct val="0"/>
              </a:spcAft>
            </a:pPr>
            <a:r>
              <a:rPr lang="fr-FR" altLang="fr-FR" sz="1400" dirty="0"/>
              <a:t>Voici un petit exemple :</a:t>
            </a:r>
            <a:endParaRPr kumimoji="0" lang="fr-FR" altLang="fr-FR" sz="1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0136057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Un petit bonus : le mot-clé pass</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1733201"/>
            <a:ext cx="11487150" cy="2031325"/>
          </a:xfrm>
          <a:prstGeom prst="rect">
            <a:avLst/>
          </a:prstGeom>
          <a:solidFill>
            <a:schemeClr val="tx1"/>
          </a:solidFill>
        </p:spPr>
        <p:txBody>
          <a:bodyPr wrap="square" rtlCol="0">
            <a:spAutoFit/>
          </a:bodyPr>
          <a:lstStyle/>
          <a:p>
            <a:r>
              <a:rPr lang="en-US" dirty="0">
                <a:solidFill>
                  <a:schemeClr val="bg1"/>
                </a:solidFill>
              </a:rPr>
              <a:t>try:</a:t>
            </a:r>
          </a:p>
          <a:p>
            <a:r>
              <a:rPr lang="en-US" dirty="0">
                <a:solidFill>
                  <a:schemeClr val="bg1"/>
                </a:solidFill>
              </a:rPr>
              <a:t>...     1/0</a:t>
            </a:r>
          </a:p>
          <a:p>
            <a:r>
              <a:rPr lang="en-US" dirty="0">
                <a:solidFill>
                  <a:schemeClr val="bg1"/>
                </a:solidFill>
              </a:rPr>
              <a:t>...</a:t>
            </a:r>
          </a:p>
          <a:p>
            <a:r>
              <a:rPr lang="en-US" dirty="0">
                <a:solidFill>
                  <a:schemeClr val="bg1"/>
                </a:solidFill>
              </a:rPr>
              <a:t>  File "&lt;stdin&gt;", line 3</a:t>
            </a:r>
          </a:p>
          <a:p>
            <a:endParaRPr lang="en-US" dirty="0">
              <a:solidFill>
                <a:schemeClr val="bg1"/>
              </a:solidFill>
            </a:endParaRPr>
          </a:p>
          <a:p>
            <a:r>
              <a:rPr lang="en-US" dirty="0">
                <a:solidFill>
                  <a:schemeClr val="bg1"/>
                </a:solidFill>
              </a:rPr>
              <a:t>    ^</a:t>
            </a:r>
          </a:p>
          <a:p>
            <a:r>
              <a:rPr lang="en-US" dirty="0" err="1">
                <a:solidFill>
                  <a:schemeClr val="bg1"/>
                </a:solidFill>
              </a:rPr>
              <a:t>SyntaxError</a:t>
            </a:r>
            <a:r>
              <a:rPr lang="en-US" dirty="0">
                <a:solidFill>
                  <a:schemeClr val="bg1"/>
                </a:solidFill>
              </a:rPr>
              <a:t>: invalid syntax</a:t>
            </a:r>
            <a:endParaRPr lang="fr-FR" dirty="0">
              <a:solidFill>
                <a:schemeClr val="bg1"/>
              </a:solidFill>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1451048"/>
            <a:ext cx="113103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peut arriver, dans certains cas, que l'on souhaite tester un bloc d'instructions… mais ne rien faire en cas d'erreur. Toutefois, un bloc </a:t>
            </a:r>
            <a:r>
              <a:rPr lang="fr-FR" altLang="fr-FR" sz="1400" dirty="0" err="1"/>
              <a:t>try</a:t>
            </a:r>
            <a:r>
              <a:rPr lang="fr-FR" altLang="fr-FR" sz="1400" dirty="0"/>
              <a:t> ne peut être seul.</a:t>
            </a:r>
            <a:endParaRPr kumimoji="0" lang="fr-FR" altLang="fr-FR" sz="1400" b="0" i="0" u="none" strike="noStrike" cap="none" normalizeH="0" baseline="0" dirty="0">
              <a:ln>
                <a:noFill/>
              </a:ln>
              <a:solidFill>
                <a:schemeClr val="tx1"/>
              </a:solidFill>
              <a:effectLst/>
            </a:endParaRPr>
          </a:p>
        </p:txBody>
      </p:sp>
      <p:sp>
        <p:nvSpPr>
          <p:cNvPr id="7" name="Rectangle 1">
            <a:extLst>
              <a:ext uri="{FF2B5EF4-FFF2-40B4-BE49-F238E27FC236}">
                <a16:creationId xmlns:a16="http://schemas.microsoft.com/office/drawing/2014/main" id="{E414A366-5959-44B3-9724-C7CA4EA7BCB4}"/>
              </a:ext>
            </a:extLst>
          </p:cNvPr>
          <p:cNvSpPr>
            <a:spLocks noChangeArrowheads="1"/>
          </p:cNvSpPr>
          <p:nvPr/>
        </p:nvSpPr>
        <p:spPr bwMode="auto">
          <a:xfrm>
            <a:off x="95250" y="3846746"/>
            <a:ext cx="8318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existe un mot-clé que l'on peut utiliser dans ce cas. Son nom </a:t>
            </a:r>
            <a:r>
              <a:rPr lang="fr-FR" altLang="fr-FR" sz="1400" dirty="0" err="1"/>
              <a:t>estpasset</a:t>
            </a:r>
            <a:r>
              <a:rPr lang="fr-FR" altLang="fr-FR" sz="1400" dirty="0"/>
              <a:t> sa syntaxe est très simple d'utilisation :</a:t>
            </a:r>
            <a:endParaRPr kumimoji="0" lang="fr-FR" altLang="fr-FR" sz="1400" b="0" i="0" u="none" strike="noStrike" cap="none" normalizeH="0" baseline="0" dirty="0">
              <a:ln>
                <a:noFill/>
              </a:ln>
              <a:solidFill>
                <a:schemeClr val="tx1"/>
              </a:solidFill>
              <a:effectLst/>
            </a:endParaRPr>
          </a:p>
        </p:txBody>
      </p:sp>
      <p:sp>
        <p:nvSpPr>
          <p:cNvPr id="8" name="ZoneTexte 7">
            <a:extLst>
              <a:ext uri="{FF2B5EF4-FFF2-40B4-BE49-F238E27FC236}">
                <a16:creationId xmlns:a16="http://schemas.microsoft.com/office/drawing/2014/main" id="{B89DA123-A091-45EA-ABB5-1F764FC4C996}"/>
              </a:ext>
            </a:extLst>
          </p:cNvPr>
          <p:cNvSpPr txBox="1"/>
          <p:nvPr/>
        </p:nvSpPr>
        <p:spPr>
          <a:xfrm>
            <a:off x="95250" y="4236005"/>
            <a:ext cx="11487150" cy="1200329"/>
          </a:xfrm>
          <a:prstGeom prst="rect">
            <a:avLst/>
          </a:prstGeom>
          <a:solidFill>
            <a:schemeClr val="tx1"/>
          </a:solidFill>
        </p:spPr>
        <p:txBody>
          <a:bodyPr wrap="square" rtlCol="0">
            <a:spAutoFit/>
          </a:bodyPr>
          <a:lstStyle/>
          <a:p>
            <a:r>
              <a:rPr lang="fr-FR" dirty="0" err="1">
                <a:solidFill>
                  <a:schemeClr val="bg1"/>
                </a:solidFill>
              </a:rPr>
              <a:t>try</a:t>
            </a:r>
            <a:r>
              <a:rPr lang="fr-FR" dirty="0">
                <a:solidFill>
                  <a:schemeClr val="bg1"/>
                </a:solidFill>
              </a:rPr>
              <a:t>:</a:t>
            </a:r>
          </a:p>
          <a:p>
            <a:r>
              <a:rPr lang="fr-FR" dirty="0">
                <a:solidFill>
                  <a:schemeClr val="bg1"/>
                </a:solidFill>
              </a:rPr>
              <a:t>    # Test d'instruction(s)</a:t>
            </a:r>
          </a:p>
          <a:p>
            <a:r>
              <a:rPr lang="fr-FR" dirty="0">
                <a:solidFill>
                  <a:schemeClr val="bg1"/>
                </a:solidFill>
              </a:rPr>
              <a:t>except </a:t>
            </a:r>
            <a:r>
              <a:rPr lang="fr-FR" dirty="0" err="1">
                <a:solidFill>
                  <a:schemeClr val="bg1"/>
                </a:solidFill>
              </a:rPr>
              <a:t>type_de_l_exception</a:t>
            </a:r>
            <a:r>
              <a:rPr lang="fr-FR" dirty="0">
                <a:solidFill>
                  <a:schemeClr val="bg1"/>
                </a:solidFill>
              </a:rPr>
              <a:t>: # Rien ne doit se passer en cas d'erreur</a:t>
            </a:r>
          </a:p>
          <a:p>
            <a:r>
              <a:rPr lang="fr-FR" dirty="0">
                <a:solidFill>
                  <a:schemeClr val="bg1"/>
                </a:solidFill>
              </a:rPr>
              <a:t>    pass</a:t>
            </a:r>
          </a:p>
        </p:txBody>
      </p:sp>
    </p:spTree>
    <p:extLst>
      <p:ext uri="{BB962C8B-B14F-4D97-AF65-F5344CB8AC3E}">
        <p14:creationId xmlns:p14="http://schemas.microsoft.com/office/powerpoint/2010/main" val="19368965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assertions 1/3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104676"/>
            <a:ext cx="11487150" cy="2031325"/>
          </a:xfrm>
          <a:prstGeom prst="rect">
            <a:avLst/>
          </a:prstGeom>
          <a:solidFill>
            <a:schemeClr val="tx1"/>
          </a:solidFill>
        </p:spPr>
        <p:txBody>
          <a:bodyPr wrap="square" rtlCol="0">
            <a:spAutoFit/>
          </a:bodyPr>
          <a:lstStyle/>
          <a:p>
            <a:r>
              <a:rPr lang="en-US" dirty="0">
                <a:solidFill>
                  <a:schemeClr val="bg1"/>
                </a:solidFill>
              </a:rPr>
              <a:t>try:</a:t>
            </a:r>
          </a:p>
          <a:p>
            <a:r>
              <a:rPr lang="en-US" dirty="0">
                <a:solidFill>
                  <a:schemeClr val="bg1"/>
                </a:solidFill>
              </a:rPr>
              <a:t>...     1/0</a:t>
            </a:r>
          </a:p>
          <a:p>
            <a:r>
              <a:rPr lang="en-US" dirty="0">
                <a:solidFill>
                  <a:schemeClr val="bg1"/>
                </a:solidFill>
              </a:rPr>
              <a:t>...</a:t>
            </a:r>
          </a:p>
          <a:p>
            <a:r>
              <a:rPr lang="en-US" dirty="0">
                <a:solidFill>
                  <a:schemeClr val="bg1"/>
                </a:solidFill>
              </a:rPr>
              <a:t>  File "&lt;stdin&gt;", line 3</a:t>
            </a:r>
          </a:p>
          <a:p>
            <a:endParaRPr lang="en-US" dirty="0">
              <a:solidFill>
                <a:schemeClr val="bg1"/>
              </a:solidFill>
            </a:endParaRPr>
          </a:p>
          <a:p>
            <a:r>
              <a:rPr lang="en-US" dirty="0">
                <a:solidFill>
                  <a:schemeClr val="bg1"/>
                </a:solidFill>
              </a:rPr>
              <a:t>    ^</a:t>
            </a:r>
          </a:p>
          <a:p>
            <a:r>
              <a:rPr lang="en-US" dirty="0" err="1">
                <a:solidFill>
                  <a:schemeClr val="bg1"/>
                </a:solidFill>
              </a:rPr>
              <a:t>SyntaxError</a:t>
            </a:r>
            <a:r>
              <a:rPr lang="en-US" dirty="0">
                <a:solidFill>
                  <a:schemeClr val="bg1"/>
                </a:solidFill>
              </a:rPr>
              <a:t>: invalid syntax</a:t>
            </a:r>
            <a:endParaRPr lang="fr-FR" dirty="0">
              <a:solidFill>
                <a:schemeClr val="bg1"/>
              </a:solidFill>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1235605"/>
            <a:ext cx="1141267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assertions sont un moyen simple de s'assurer, avant de continuer, qu'une condition est respectée. En général, on les utilise dans des blocs </a:t>
            </a:r>
            <a:r>
              <a:rPr lang="fr-FR" altLang="fr-FR" sz="1400" dirty="0" err="1"/>
              <a:t>try</a:t>
            </a:r>
            <a:r>
              <a:rPr lang="fr-FR" altLang="fr-FR" sz="1400" dirty="0"/>
              <a:t> … except.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Voyons comment cela fonctionne : nous allons pour l'occasion découvrir un nouveau mot-clé (encore un),</a:t>
            </a:r>
            <a:r>
              <a:rPr lang="fr-FR" altLang="fr-FR" sz="1400" dirty="0" err="1"/>
              <a:t>assert</a:t>
            </a:r>
            <a:r>
              <a:rPr lang="fr-FR" altLang="fr-FR" sz="1400" dirty="0"/>
              <a:t>. Sa syntaxe est la suivante :</a:t>
            </a:r>
            <a:endParaRPr kumimoji="0" lang="fr-FR" altLang="fr-FR" sz="1400" b="0" i="0" u="none" strike="noStrike" cap="none" normalizeH="0" baseline="0" dirty="0">
              <a:ln>
                <a:noFill/>
              </a:ln>
              <a:solidFill>
                <a:schemeClr val="tx1"/>
              </a:solidFill>
              <a:effectLst/>
            </a:endParaRPr>
          </a:p>
        </p:txBody>
      </p:sp>
      <p:sp>
        <p:nvSpPr>
          <p:cNvPr id="7" name="Rectangle 1">
            <a:extLst>
              <a:ext uri="{FF2B5EF4-FFF2-40B4-BE49-F238E27FC236}">
                <a16:creationId xmlns:a16="http://schemas.microsoft.com/office/drawing/2014/main" id="{E414A366-5959-44B3-9724-C7CA4EA7BCB4}"/>
              </a:ext>
            </a:extLst>
          </p:cNvPr>
          <p:cNvSpPr>
            <a:spLocks noChangeArrowheads="1"/>
          </p:cNvSpPr>
          <p:nvPr/>
        </p:nvSpPr>
        <p:spPr bwMode="auto">
          <a:xfrm>
            <a:off x="95250" y="4218221"/>
            <a:ext cx="8318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existe un mot-clé que l'on peut utiliser dans ce cas. Son nom est passet sa syntaxe est très simple d'utilisation :</a:t>
            </a:r>
            <a:endParaRPr kumimoji="0" lang="fr-FR" altLang="fr-FR" sz="1400" b="0" i="0" u="none" strike="noStrike" cap="none" normalizeH="0" baseline="0" dirty="0">
              <a:ln>
                <a:noFill/>
              </a:ln>
              <a:solidFill>
                <a:schemeClr val="tx1"/>
              </a:solidFill>
              <a:effectLst/>
            </a:endParaRPr>
          </a:p>
        </p:txBody>
      </p:sp>
      <p:sp>
        <p:nvSpPr>
          <p:cNvPr id="8" name="ZoneTexte 7">
            <a:extLst>
              <a:ext uri="{FF2B5EF4-FFF2-40B4-BE49-F238E27FC236}">
                <a16:creationId xmlns:a16="http://schemas.microsoft.com/office/drawing/2014/main" id="{B89DA123-A091-45EA-ABB5-1F764FC4C996}"/>
              </a:ext>
            </a:extLst>
          </p:cNvPr>
          <p:cNvSpPr txBox="1"/>
          <p:nvPr/>
        </p:nvSpPr>
        <p:spPr>
          <a:xfrm>
            <a:off x="95250" y="4607480"/>
            <a:ext cx="11487150" cy="1200329"/>
          </a:xfrm>
          <a:prstGeom prst="rect">
            <a:avLst/>
          </a:prstGeom>
          <a:solidFill>
            <a:schemeClr val="tx1"/>
          </a:solidFill>
        </p:spPr>
        <p:txBody>
          <a:bodyPr wrap="square" rtlCol="0">
            <a:spAutoFit/>
          </a:bodyPr>
          <a:lstStyle/>
          <a:p>
            <a:r>
              <a:rPr lang="fr-FR" dirty="0" err="1">
                <a:solidFill>
                  <a:schemeClr val="bg1"/>
                </a:solidFill>
              </a:rPr>
              <a:t>try</a:t>
            </a:r>
            <a:r>
              <a:rPr lang="fr-FR" dirty="0">
                <a:solidFill>
                  <a:schemeClr val="bg1"/>
                </a:solidFill>
              </a:rPr>
              <a:t>:</a:t>
            </a:r>
          </a:p>
          <a:p>
            <a:r>
              <a:rPr lang="fr-FR" dirty="0">
                <a:solidFill>
                  <a:schemeClr val="bg1"/>
                </a:solidFill>
              </a:rPr>
              <a:t>    # Test d'instruction(s)</a:t>
            </a:r>
          </a:p>
          <a:p>
            <a:r>
              <a:rPr lang="fr-FR" dirty="0">
                <a:solidFill>
                  <a:schemeClr val="bg1"/>
                </a:solidFill>
              </a:rPr>
              <a:t>except </a:t>
            </a:r>
            <a:r>
              <a:rPr lang="fr-FR" dirty="0" err="1">
                <a:solidFill>
                  <a:schemeClr val="bg1"/>
                </a:solidFill>
              </a:rPr>
              <a:t>type_de_l_exception</a:t>
            </a:r>
            <a:r>
              <a:rPr lang="fr-FR" dirty="0">
                <a:solidFill>
                  <a:schemeClr val="bg1"/>
                </a:solidFill>
              </a:rPr>
              <a:t>: # Rien ne doit se passer en cas d'erreur</a:t>
            </a:r>
          </a:p>
          <a:p>
            <a:r>
              <a:rPr lang="fr-FR" dirty="0">
                <a:solidFill>
                  <a:schemeClr val="bg1"/>
                </a:solidFill>
              </a:rPr>
              <a:t>    pass</a:t>
            </a:r>
          </a:p>
        </p:txBody>
      </p:sp>
    </p:spTree>
    <p:extLst>
      <p:ext uri="{BB962C8B-B14F-4D97-AF65-F5344CB8AC3E}">
        <p14:creationId xmlns:p14="http://schemas.microsoft.com/office/powerpoint/2010/main" val="32381017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assertions 2/3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104676"/>
            <a:ext cx="11487150" cy="1754326"/>
          </a:xfrm>
          <a:prstGeom prst="rect">
            <a:avLst/>
          </a:prstGeom>
          <a:solidFill>
            <a:schemeClr val="tx1"/>
          </a:solidFill>
        </p:spPr>
        <p:txBody>
          <a:bodyPr wrap="square" rtlCol="0">
            <a:spAutoFit/>
          </a:bodyPr>
          <a:lstStyle/>
          <a:p>
            <a:r>
              <a:rPr lang="en-US" dirty="0">
                <a:solidFill>
                  <a:schemeClr val="bg1"/>
                </a:solidFill>
              </a:rPr>
              <a:t>var = 5</a:t>
            </a:r>
          </a:p>
          <a:p>
            <a:r>
              <a:rPr lang="en-US" dirty="0">
                <a:solidFill>
                  <a:schemeClr val="bg1"/>
                </a:solidFill>
              </a:rPr>
              <a:t>assert var == 5</a:t>
            </a:r>
          </a:p>
          <a:p>
            <a:r>
              <a:rPr lang="en-US" dirty="0">
                <a:solidFill>
                  <a:schemeClr val="bg1"/>
                </a:solidFill>
              </a:rPr>
              <a:t>assert var == 8</a:t>
            </a:r>
          </a:p>
          <a:p>
            <a:r>
              <a:rPr lang="en-US" dirty="0">
                <a:solidFill>
                  <a:schemeClr val="bg1"/>
                </a:solidFill>
              </a:rPr>
              <a:t>Traceback (most recent call last):</a:t>
            </a:r>
          </a:p>
          <a:p>
            <a:r>
              <a:rPr lang="en-US" dirty="0">
                <a:solidFill>
                  <a:schemeClr val="bg1"/>
                </a:solidFill>
              </a:rPr>
              <a:t>  File "&lt;stdin&gt;", line 1, in &lt;module&gt;</a:t>
            </a:r>
          </a:p>
          <a:p>
            <a:r>
              <a:rPr lang="en-US" dirty="0" err="1">
                <a:solidFill>
                  <a:schemeClr val="bg1"/>
                </a:solidFill>
              </a:rPr>
              <a:t>AssertionError</a:t>
            </a:r>
            <a:endParaRPr lang="en-US" dirty="0">
              <a:solidFill>
                <a:schemeClr val="bg1"/>
              </a:solidFill>
            </a:endParaRPr>
          </a:p>
        </p:txBody>
      </p:sp>
      <p:sp>
        <p:nvSpPr>
          <p:cNvPr id="4" name="ZoneTexte 3">
            <a:extLst>
              <a:ext uri="{FF2B5EF4-FFF2-40B4-BE49-F238E27FC236}">
                <a16:creationId xmlns:a16="http://schemas.microsoft.com/office/drawing/2014/main" id="{0CDF90EE-2D92-40AF-B615-4076E5D4243D}"/>
              </a:ext>
            </a:extLst>
          </p:cNvPr>
          <p:cNvSpPr txBox="1"/>
          <p:nvPr/>
        </p:nvSpPr>
        <p:spPr>
          <a:xfrm>
            <a:off x="95250" y="1443037"/>
            <a:ext cx="11925300" cy="369332"/>
          </a:xfrm>
          <a:prstGeom prst="rect">
            <a:avLst/>
          </a:prstGeom>
          <a:noFill/>
        </p:spPr>
        <p:txBody>
          <a:bodyPr wrap="square" rtlCol="0">
            <a:spAutoFit/>
          </a:bodyPr>
          <a:lstStyle/>
          <a:p>
            <a:r>
              <a:rPr lang="fr-FR"/>
              <a:t>Si le test renvoieTrue, l'exécution se poursuit normalement. Sinon, une exceptionAssertionErrorest levée.</a:t>
            </a:r>
            <a:endParaRPr lang="fr-FR" dirty="0"/>
          </a:p>
        </p:txBody>
      </p:sp>
      <p:sp>
        <p:nvSpPr>
          <p:cNvPr id="5" name="ZoneTexte 4">
            <a:extLst>
              <a:ext uri="{FF2B5EF4-FFF2-40B4-BE49-F238E27FC236}">
                <a16:creationId xmlns:a16="http://schemas.microsoft.com/office/drawing/2014/main" id="{B30B87E1-D693-4F69-A932-5A70F0821D9C}"/>
              </a:ext>
            </a:extLst>
          </p:cNvPr>
          <p:cNvSpPr txBox="1"/>
          <p:nvPr/>
        </p:nvSpPr>
        <p:spPr>
          <a:xfrm>
            <a:off x="95250" y="4052887"/>
            <a:ext cx="11487150" cy="1477328"/>
          </a:xfrm>
          <a:prstGeom prst="rect">
            <a:avLst/>
          </a:prstGeom>
          <a:noFill/>
        </p:spPr>
        <p:txBody>
          <a:bodyPr wrap="square" rtlCol="0">
            <a:spAutoFit/>
          </a:bodyPr>
          <a:lstStyle/>
          <a:p>
            <a:r>
              <a:rPr lang="fr-FR" dirty="0"/>
              <a:t>Comme vous le voyez, la ligne 2 s'exécute sans problème et ne lève aucune exception. On teste en effet si var == 5. C'est le cas, le test est donc vrai, aucune exception n'est levée.</a:t>
            </a:r>
          </a:p>
          <a:p>
            <a:endParaRPr lang="fr-FR" dirty="0"/>
          </a:p>
          <a:p>
            <a:r>
              <a:rPr lang="fr-FR" dirty="0"/>
              <a:t>À la ligne suivante, cependant, le test est var == 8. Cette fois, le test est faux et une exception du type </a:t>
            </a:r>
            <a:r>
              <a:rPr lang="fr-FR" dirty="0" err="1"/>
              <a:t>AssertionErrorest</a:t>
            </a:r>
            <a:r>
              <a:rPr lang="fr-FR" dirty="0"/>
              <a:t> levée.</a:t>
            </a:r>
          </a:p>
        </p:txBody>
      </p:sp>
    </p:spTree>
    <p:extLst>
      <p:ext uri="{BB962C8B-B14F-4D97-AF65-F5344CB8AC3E}">
        <p14:creationId xmlns:p14="http://schemas.microsoft.com/office/powerpoint/2010/main" val="3858977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06400" y="1397000"/>
            <a:ext cx="1625600" cy="5080000"/>
          </a:xfrm>
          <a:prstGeom prst="roundRect">
            <a:avLst/>
          </a:prstGeom>
          <a:solidFill>
            <a:schemeClr val="bg1">
              <a:lumMod val="9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dirty="0"/>
          </a:p>
        </p:txBody>
      </p:sp>
      <p:sp>
        <p:nvSpPr>
          <p:cNvPr id="2" name="Title 1"/>
          <p:cNvSpPr>
            <a:spLocks noGrp="1"/>
          </p:cNvSpPr>
          <p:nvPr>
            <p:ph type="title"/>
          </p:nvPr>
        </p:nvSpPr>
        <p:spPr>
          <a:xfrm>
            <a:off x="838200" y="1231900"/>
            <a:ext cx="10515600" cy="1325563"/>
          </a:xfrm>
        </p:spPr>
        <p:txBody>
          <a:bodyPr/>
          <a:lstStyle/>
          <a:p>
            <a:r>
              <a:rPr lang="en-US" dirty="0"/>
              <a:t>Python Math functions</a:t>
            </a:r>
          </a:p>
        </p:txBody>
      </p:sp>
      <p:sp>
        <p:nvSpPr>
          <p:cNvPr id="3" name="Content Placeholder 2"/>
          <p:cNvSpPr>
            <a:spLocks noGrp="1"/>
          </p:cNvSpPr>
          <p:nvPr>
            <p:ph idx="1"/>
          </p:nvPr>
        </p:nvSpPr>
        <p:spPr>
          <a:xfrm>
            <a:off x="609600" y="2466976"/>
            <a:ext cx="10972800" cy="4334157"/>
          </a:xfrm>
        </p:spPr>
        <p:txBody>
          <a:bodyPr>
            <a:normAutofit/>
          </a:bodyPr>
          <a:lstStyle/>
          <a:p>
            <a:pPr marL="0" indent="0">
              <a:buNone/>
              <a:tabLst>
                <a:tab pos="1828754" algn="l"/>
                <a:tab pos="6095848" algn="l"/>
                <a:tab pos="8838979" algn="l"/>
              </a:tabLst>
            </a:pPr>
            <a:r>
              <a:rPr lang="en-US" sz="2933" b="1" dirty="0">
                <a:solidFill>
                  <a:schemeClr val="accent1"/>
                </a:solidFill>
              </a:rPr>
              <a:t>Symbol	Function	Example	Result</a:t>
            </a:r>
            <a:endParaRPr lang="en-US" b="1" dirty="0">
              <a:solidFill>
                <a:schemeClr val="accent1"/>
              </a:solidFill>
            </a:endParaRPr>
          </a:p>
          <a:p>
            <a:pPr marL="0" indent="0">
              <a:buNone/>
              <a:tabLst>
                <a:tab pos="1828754" algn="l"/>
                <a:tab pos="6095848" algn="l"/>
                <a:tab pos="8838979" algn="l"/>
              </a:tabLst>
            </a:pPr>
            <a:r>
              <a:rPr lang="en-US" b="1" dirty="0"/>
              <a:t>+</a:t>
            </a:r>
            <a:r>
              <a:rPr lang="en-US" dirty="0"/>
              <a:t>	addition	5 + 3	8</a:t>
            </a:r>
          </a:p>
          <a:p>
            <a:pPr marL="0" indent="0">
              <a:buNone/>
              <a:tabLst>
                <a:tab pos="1828754" algn="l"/>
                <a:tab pos="6095848" algn="l"/>
                <a:tab pos="8838979" algn="l"/>
              </a:tabLst>
            </a:pPr>
            <a:r>
              <a:rPr lang="en-US" b="1" dirty="0"/>
              <a:t>–</a:t>
            </a:r>
            <a:r>
              <a:rPr lang="en-US" dirty="0"/>
              <a:t> 	subtraction	10 – 6	4</a:t>
            </a:r>
          </a:p>
          <a:p>
            <a:pPr marL="0" indent="0">
              <a:buNone/>
              <a:tabLst>
                <a:tab pos="1828754" algn="l"/>
                <a:tab pos="6095848" algn="l"/>
                <a:tab pos="8838979" algn="l"/>
              </a:tabLst>
            </a:pPr>
            <a:r>
              <a:rPr lang="en-US" b="1" dirty="0"/>
              <a:t>*</a:t>
            </a:r>
            <a:r>
              <a:rPr lang="en-US" dirty="0"/>
              <a:t>	multiplication	3 * 7	21</a:t>
            </a:r>
          </a:p>
          <a:p>
            <a:pPr marL="0" indent="0">
              <a:buNone/>
              <a:tabLst>
                <a:tab pos="1828754" algn="l"/>
                <a:tab pos="6095848" algn="l"/>
                <a:tab pos="8838979" algn="l"/>
              </a:tabLst>
            </a:pPr>
            <a:r>
              <a:rPr lang="en-US" b="1" dirty="0"/>
              <a:t>//</a:t>
            </a:r>
            <a:r>
              <a:rPr lang="en-US" dirty="0"/>
              <a:t>	integer division	15 // 6	2</a:t>
            </a:r>
          </a:p>
          <a:p>
            <a:pPr marL="0" indent="0">
              <a:buNone/>
              <a:tabLst>
                <a:tab pos="1828754" algn="l"/>
                <a:tab pos="6095848" algn="l"/>
                <a:tab pos="8838979" algn="l"/>
              </a:tabLst>
            </a:pPr>
            <a:r>
              <a:rPr lang="en-US" b="1" dirty="0"/>
              <a:t>/</a:t>
            </a:r>
            <a:r>
              <a:rPr lang="en-US" dirty="0"/>
              <a:t>	float division	15 / 6	2.5</a:t>
            </a:r>
          </a:p>
          <a:p>
            <a:pPr marL="0" indent="0">
              <a:buNone/>
              <a:tabLst>
                <a:tab pos="1828754" algn="l"/>
                <a:tab pos="6095848" algn="l"/>
                <a:tab pos="8838979" algn="l"/>
              </a:tabLst>
            </a:pPr>
            <a:r>
              <a:rPr lang="en-US" b="1" dirty="0"/>
              <a:t>**</a:t>
            </a:r>
            <a:r>
              <a:rPr lang="en-US" dirty="0"/>
              <a:t>	power	7 ** 2	49</a:t>
            </a:r>
          </a:p>
        </p:txBody>
      </p:sp>
      <p:sp>
        <p:nvSpPr>
          <p:cNvPr id="5" name="Title 1">
            <a:extLst>
              <a:ext uri="{FF2B5EF4-FFF2-40B4-BE49-F238E27FC236}">
                <a16:creationId xmlns:a16="http://schemas.microsoft.com/office/drawing/2014/main" id="{3E9D41AE-EA38-45ED-A462-75C2354A748D}"/>
              </a:ext>
            </a:extLst>
          </p:cNvPr>
          <p:cNvSpPr txBox="1">
            <a:spLocks/>
          </p:cNvSpPr>
          <p:nvPr/>
        </p:nvSpPr>
        <p:spPr>
          <a:xfrm>
            <a:off x="317928" y="56867"/>
            <a:ext cx="10972800" cy="1016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dirty="0">
                <a:solidFill>
                  <a:schemeClr val="accent5">
                    <a:lumMod val="75000"/>
                  </a:schemeClr>
                </a:solidFill>
              </a:rPr>
              <a:t>Python Math functions</a:t>
            </a:r>
          </a:p>
        </p:txBody>
      </p:sp>
    </p:spTree>
    <p:extLst>
      <p:ext uri="{BB962C8B-B14F-4D97-AF65-F5344CB8AC3E}">
        <p14:creationId xmlns:p14="http://schemas.microsoft.com/office/powerpoint/2010/main" val="21281762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assertions 3/3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948166"/>
            <a:ext cx="11487150" cy="2308324"/>
          </a:xfrm>
          <a:prstGeom prst="rect">
            <a:avLst/>
          </a:prstGeom>
          <a:solidFill>
            <a:schemeClr val="tx1"/>
          </a:solidFill>
        </p:spPr>
        <p:txBody>
          <a:bodyPr wrap="square" rtlCol="0">
            <a:spAutoFit/>
          </a:bodyPr>
          <a:lstStyle/>
          <a:p>
            <a:r>
              <a:rPr lang="fr-FR" dirty="0">
                <a:solidFill>
                  <a:schemeClr val="bg1"/>
                </a:solidFill>
              </a:rPr>
              <a:t>annee = input("Saisissez une année supérieure à 0 :")</a:t>
            </a:r>
          </a:p>
          <a:p>
            <a:r>
              <a:rPr lang="fr-FR" dirty="0" err="1">
                <a:solidFill>
                  <a:schemeClr val="bg1"/>
                </a:solidFill>
              </a:rPr>
              <a:t>try</a:t>
            </a:r>
            <a:r>
              <a:rPr lang="fr-FR" dirty="0">
                <a:solidFill>
                  <a:schemeClr val="bg1"/>
                </a:solidFill>
              </a:rPr>
              <a:t>:</a:t>
            </a:r>
          </a:p>
          <a:p>
            <a:r>
              <a:rPr lang="fr-FR" dirty="0">
                <a:solidFill>
                  <a:schemeClr val="bg1"/>
                </a:solidFill>
              </a:rPr>
              <a:t>    annee = int(annee) # Conversion de l'année</a:t>
            </a:r>
          </a:p>
          <a:p>
            <a:r>
              <a:rPr lang="fr-FR" dirty="0">
                <a:solidFill>
                  <a:schemeClr val="bg1"/>
                </a:solidFill>
              </a:rPr>
              <a:t>    </a:t>
            </a:r>
            <a:r>
              <a:rPr lang="fr-FR" dirty="0" err="1">
                <a:solidFill>
                  <a:schemeClr val="bg1"/>
                </a:solidFill>
              </a:rPr>
              <a:t>assert</a:t>
            </a:r>
            <a:r>
              <a:rPr lang="fr-FR" dirty="0">
                <a:solidFill>
                  <a:schemeClr val="bg1"/>
                </a:solidFill>
              </a:rPr>
              <a:t> annee &gt; 0</a:t>
            </a:r>
          </a:p>
          <a:p>
            <a:r>
              <a:rPr lang="fr-FR" dirty="0">
                <a:solidFill>
                  <a:schemeClr val="bg1"/>
                </a:solidFill>
              </a:rPr>
              <a:t>except </a:t>
            </a:r>
            <a:r>
              <a:rPr lang="fr-FR" dirty="0" err="1">
                <a:solidFill>
                  <a:schemeClr val="bg1"/>
                </a:solidFill>
              </a:rPr>
              <a:t>ValueError</a:t>
            </a:r>
            <a:r>
              <a:rPr lang="fr-FR" dirty="0">
                <a:solidFill>
                  <a:schemeClr val="bg1"/>
                </a:solidFill>
              </a:rPr>
              <a:t>:</a:t>
            </a:r>
          </a:p>
          <a:p>
            <a:r>
              <a:rPr lang="fr-FR" dirty="0">
                <a:solidFill>
                  <a:schemeClr val="bg1"/>
                </a:solidFill>
              </a:rPr>
              <a:t>    print("Vous n'avez pas saisi un nombre.")</a:t>
            </a:r>
          </a:p>
          <a:p>
            <a:r>
              <a:rPr lang="fr-FR" dirty="0">
                <a:solidFill>
                  <a:schemeClr val="bg1"/>
                </a:solidFill>
              </a:rPr>
              <a:t>except </a:t>
            </a:r>
            <a:r>
              <a:rPr lang="fr-FR" dirty="0" err="1">
                <a:solidFill>
                  <a:schemeClr val="bg1"/>
                </a:solidFill>
              </a:rPr>
              <a:t>AssertionError</a:t>
            </a:r>
            <a:r>
              <a:rPr lang="fr-FR" dirty="0">
                <a:solidFill>
                  <a:schemeClr val="bg1"/>
                </a:solidFill>
              </a:rPr>
              <a:t>:</a:t>
            </a:r>
          </a:p>
          <a:p>
            <a:r>
              <a:rPr lang="fr-FR" dirty="0">
                <a:solidFill>
                  <a:schemeClr val="bg1"/>
                </a:solidFill>
              </a:rPr>
              <a:t>    print("L'année saisie est inférieure ou égale à 0.")</a:t>
            </a:r>
            <a:endParaRPr lang="en-US" dirty="0">
              <a:solidFill>
                <a:schemeClr val="bg1"/>
              </a:solidFill>
            </a:endParaRPr>
          </a:p>
        </p:txBody>
      </p:sp>
      <p:sp>
        <p:nvSpPr>
          <p:cNvPr id="4" name="ZoneTexte 3">
            <a:extLst>
              <a:ext uri="{FF2B5EF4-FFF2-40B4-BE49-F238E27FC236}">
                <a16:creationId xmlns:a16="http://schemas.microsoft.com/office/drawing/2014/main" id="{0CDF90EE-2D92-40AF-B615-4076E5D4243D}"/>
              </a:ext>
            </a:extLst>
          </p:cNvPr>
          <p:cNvSpPr txBox="1"/>
          <p:nvPr/>
        </p:nvSpPr>
        <p:spPr>
          <a:xfrm>
            <a:off x="95249" y="1747837"/>
            <a:ext cx="11925300" cy="1200329"/>
          </a:xfrm>
          <a:prstGeom prst="rect">
            <a:avLst/>
          </a:prstGeom>
          <a:noFill/>
        </p:spPr>
        <p:txBody>
          <a:bodyPr wrap="square" rtlCol="0">
            <a:spAutoFit/>
          </a:bodyPr>
          <a:lstStyle/>
          <a:p>
            <a:r>
              <a:rPr lang="fr-FR" dirty="0"/>
              <a:t>À quoi cela </a:t>
            </a:r>
            <a:r>
              <a:rPr lang="fr-FR" dirty="0" err="1"/>
              <a:t>sert-il</a:t>
            </a:r>
            <a:r>
              <a:rPr lang="fr-FR" dirty="0"/>
              <a:t>, concrètement ?</a:t>
            </a:r>
          </a:p>
          <a:p>
            <a:endParaRPr lang="fr-FR" dirty="0"/>
          </a:p>
          <a:p>
            <a:r>
              <a:rPr lang="fr-FR" dirty="0"/>
              <a:t>Dans le programme testant si une année est bissextile, on pourrait vouloir s'assurer que l'utilisateur ne saisit pas une année inférieure ou égale à 0 par exemple. Avec les assertions, c'est très facile à faire :</a:t>
            </a:r>
          </a:p>
        </p:txBody>
      </p:sp>
    </p:spTree>
    <p:extLst>
      <p:ext uri="{BB962C8B-B14F-4D97-AF65-F5344CB8AC3E}">
        <p14:creationId xmlns:p14="http://schemas.microsoft.com/office/powerpoint/2010/main" val="21902313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Lever une exception</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49" y="3214618"/>
            <a:ext cx="11487150" cy="2031325"/>
          </a:xfrm>
          <a:prstGeom prst="rect">
            <a:avLst/>
          </a:prstGeom>
          <a:solidFill>
            <a:schemeClr val="tx1"/>
          </a:solidFill>
        </p:spPr>
        <p:txBody>
          <a:bodyPr wrap="square" rtlCol="0">
            <a:spAutoFit/>
          </a:bodyPr>
          <a:lstStyle/>
          <a:p>
            <a:r>
              <a:rPr lang="fr-FR" dirty="0">
                <a:solidFill>
                  <a:schemeClr val="bg1"/>
                </a:solidFill>
              </a:rPr>
              <a:t>annee = input() # L'utilisateur saisit l'année</a:t>
            </a:r>
          </a:p>
          <a:p>
            <a:r>
              <a:rPr lang="fr-FR" dirty="0" err="1">
                <a:solidFill>
                  <a:schemeClr val="bg1"/>
                </a:solidFill>
              </a:rPr>
              <a:t>try</a:t>
            </a:r>
            <a:r>
              <a:rPr lang="fr-FR" dirty="0">
                <a:solidFill>
                  <a:schemeClr val="bg1"/>
                </a:solidFill>
              </a:rPr>
              <a:t>:</a:t>
            </a:r>
          </a:p>
          <a:p>
            <a:r>
              <a:rPr lang="fr-FR" dirty="0">
                <a:solidFill>
                  <a:schemeClr val="bg1"/>
                </a:solidFill>
              </a:rPr>
              <a:t>    annee = int(annee) # On tente de convertir l'année</a:t>
            </a:r>
          </a:p>
          <a:p>
            <a:r>
              <a:rPr lang="fr-FR" dirty="0">
                <a:solidFill>
                  <a:schemeClr val="bg1"/>
                </a:solidFill>
              </a:rPr>
              <a:t>    if annee&lt;=0:</a:t>
            </a:r>
          </a:p>
          <a:p>
            <a:r>
              <a:rPr lang="fr-FR" dirty="0">
                <a:solidFill>
                  <a:schemeClr val="bg1"/>
                </a:solidFill>
              </a:rPr>
              <a:t>        raise </a:t>
            </a:r>
            <a:r>
              <a:rPr lang="fr-FR" dirty="0" err="1">
                <a:solidFill>
                  <a:schemeClr val="bg1"/>
                </a:solidFill>
              </a:rPr>
              <a:t>ValueError</a:t>
            </a:r>
            <a:r>
              <a:rPr lang="fr-FR" dirty="0">
                <a:solidFill>
                  <a:schemeClr val="bg1"/>
                </a:solidFill>
              </a:rPr>
              <a:t>("l'année saisie est négative ou nulle")</a:t>
            </a:r>
          </a:p>
          <a:p>
            <a:r>
              <a:rPr lang="fr-FR" dirty="0">
                <a:solidFill>
                  <a:schemeClr val="bg1"/>
                </a:solidFill>
              </a:rPr>
              <a:t>except </a:t>
            </a:r>
            <a:r>
              <a:rPr lang="fr-FR" dirty="0" err="1">
                <a:solidFill>
                  <a:schemeClr val="bg1"/>
                </a:solidFill>
              </a:rPr>
              <a:t>ValueError</a:t>
            </a:r>
            <a:r>
              <a:rPr lang="fr-FR" dirty="0">
                <a:solidFill>
                  <a:schemeClr val="bg1"/>
                </a:solidFill>
              </a:rPr>
              <a:t>:</a:t>
            </a:r>
          </a:p>
          <a:p>
            <a:r>
              <a:rPr lang="fr-FR" dirty="0">
                <a:solidFill>
                  <a:schemeClr val="bg1"/>
                </a:solidFill>
              </a:rPr>
              <a:t>    print("La valeur saisie est invalide (l'année est peut-être négative).")</a:t>
            </a:r>
            <a:endParaRPr lang="en-US" dirty="0">
              <a:solidFill>
                <a:schemeClr val="bg1"/>
              </a:solidFill>
            </a:endParaRPr>
          </a:p>
        </p:txBody>
      </p:sp>
      <p:sp>
        <p:nvSpPr>
          <p:cNvPr id="4" name="ZoneTexte 3">
            <a:extLst>
              <a:ext uri="{FF2B5EF4-FFF2-40B4-BE49-F238E27FC236}">
                <a16:creationId xmlns:a16="http://schemas.microsoft.com/office/drawing/2014/main" id="{0CDF90EE-2D92-40AF-B615-4076E5D4243D}"/>
              </a:ext>
            </a:extLst>
          </p:cNvPr>
          <p:cNvSpPr txBox="1"/>
          <p:nvPr/>
        </p:nvSpPr>
        <p:spPr>
          <a:xfrm>
            <a:off x="95249" y="1747837"/>
            <a:ext cx="11925300" cy="369332"/>
          </a:xfrm>
          <a:prstGeom prst="rect">
            <a:avLst/>
          </a:prstGeom>
          <a:noFill/>
        </p:spPr>
        <p:txBody>
          <a:bodyPr wrap="square" rtlCol="0">
            <a:spAutoFit/>
          </a:bodyPr>
          <a:lstStyle/>
          <a:p>
            <a:r>
              <a:rPr lang="fr-FR" dirty="0"/>
              <a:t>On utilise un nouveau mot-clé pour lever une exception… le mot-clé raise.</a:t>
            </a:r>
          </a:p>
        </p:txBody>
      </p:sp>
      <p:sp>
        <p:nvSpPr>
          <p:cNvPr id="6" name="ZoneTexte 5">
            <a:extLst>
              <a:ext uri="{FF2B5EF4-FFF2-40B4-BE49-F238E27FC236}">
                <a16:creationId xmlns:a16="http://schemas.microsoft.com/office/drawing/2014/main" id="{1B8C2EEF-4F23-47A3-9D23-9883415AE6EA}"/>
              </a:ext>
            </a:extLst>
          </p:cNvPr>
          <p:cNvSpPr txBox="1"/>
          <p:nvPr/>
        </p:nvSpPr>
        <p:spPr>
          <a:xfrm>
            <a:off x="95249" y="2144941"/>
            <a:ext cx="11487150" cy="369332"/>
          </a:xfrm>
          <a:prstGeom prst="rect">
            <a:avLst/>
          </a:prstGeom>
          <a:solidFill>
            <a:schemeClr val="tx1"/>
          </a:solidFill>
        </p:spPr>
        <p:txBody>
          <a:bodyPr wrap="square" rtlCol="0">
            <a:spAutoFit/>
          </a:bodyPr>
          <a:lstStyle/>
          <a:p>
            <a:r>
              <a:rPr lang="fr-FR" dirty="0">
                <a:solidFill>
                  <a:schemeClr val="bg1"/>
                </a:solidFill>
              </a:rPr>
              <a:t>raise </a:t>
            </a:r>
            <a:r>
              <a:rPr lang="fr-FR" dirty="0" err="1">
                <a:solidFill>
                  <a:schemeClr val="bg1"/>
                </a:solidFill>
              </a:rPr>
              <a:t>TypeDeLException</a:t>
            </a:r>
            <a:r>
              <a:rPr lang="fr-FR" dirty="0">
                <a:solidFill>
                  <a:schemeClr val="bg1"/>
                </a:solidFill>
              </a:rPr>
              <a:t>("message à afficher")</a:t>
            </a:r>
            <a:endParaRPr lang="en-US" dirty="0">
              <a:solidFill>
                <a:schemeClr val="bg1"/>
              </a:solidFill>
            </a:endParaRPr>
          </a:p>
        </p:txBody>
      </p:sp>
      <p:sp>
        <p:nvSpPr>
          <p:cNvPr id="8" name="ZoneTexte 7">
            <a:extLst>
              <a:ext uri="{FF2B5EF4-FFF2-40B4-BE49-F238E27FC236}">
                <a16:creationId xmlns:a16="http://schemas.microsoft.com/office/drawing/2014/main" id="{D1A29D42-B55B-4A5C-85D2-E974C67D85C9}"/>
              </a:ext>
            </a:extLst>
          </p:cNvPr>
          <p:cNvSpPr txBox="1"/>
          <p:nvPr/>
        </p:nvSpPr>
        <p:spPr>
          <a:xfrm>
            <a:off x="95249" y="2568287"/>
            <a:ext cx="11925300" cy="646331"/>
          </a:xfrm>
          <a:prstGeom prst="rect">
            <a:avLst/>
          </a:prstGeom>
          <a:noFill/>
        </p:spPr>
        <p:txBody>
          <a:bodyPr wrap="square" rtlCol="0">
            <a:spAutoFit/>
          </a:bodyPr>
          <a:lstStyle/>
          <a:p>
            <a:r>
              <a:rPr lang="fr-FR" dirty="0"/>
              <a:t>Prenons un petit exemple, toujours autour de notre programme bissextile. Nous allons lever une exception de type </a:t>
            </a:r>
            <a:r>
              <a:rPr lang="fr-FR" dirty="0" err="1"/>
              <a:t>ValueError</a:t>
            </a:r>
            <a:r>
              <a:rPr lang="fr-FR" dirty="0"/>
              <a:t> si l'utilisateur saisit une année négative ou nulle.</a:t>
            </a:r>
          </a:p>
        </p:txBody>
      </p:sp>
    </p:spTree>
    <p:extLst>
      <p:ext uri="{BB962C8B-B14F-4D97-AF65-F5344CB8AC3E}">
        <p14:creationId xmlns:p14="http://schemas.microsoft.com/office/powerpoint/2010/main" val="30811713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p>
        </p:txBody>
      </p:sp>
      <p:sp>
        <p:nvSpPr>
          <p:cNvPr id="7" name="Rectangle 2">
            <a:extLst>
              <a:ext uri="{FF2B5EF4-FFF2-40B4-BE49-F238E27FC236}">
                <a16:creationId xmlns:a16="http://schemas.microsoft.com/office/drawing/2014/main" id="{FAFCAD84-20B8-4B7F-BB44-69D60B55D018}"/>
              </a:ext>
            </a:extLst>
          </p:cNvPr>
          <p:cNvSpPr>
            <a:spLocks noChangeArrowheads="1"/>
          </p:cNvSpPr>
          <p:nvPr/>
        </p:nvSpPr>
        <p:spPr bwMode="auto">
          <a:xfrm>
            <a:off x="276225" y="1325563"/>
            <a:ext cx="11305018" cy="252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La syntaxe d'une assertion est </a:t>
            </a:r>
            <a:r>
              <a:rPr kumimoji="0" lang="fr-FR" altLang="fr-FR" sz="2000" b="0" i="0" u="none" strike="noStrike" cap="none" normalizeH="0" baseline="0" dirty="0" err="1">
                <a:ln>
                  <a:noFill/>
                </a:ln>
                <a:solidFill>
                  <a:schemeClr val="tx1"/>
                </a:solidFill>
                <a:effectLst/>
                <a:latin typeface="Arial Unicode MS"/>
              </a:rPr>
              <a:t>assert</a:t>
            </a:r>
            <a:r>
              <a:rPr kumimoji="0" lang="fr-FR" altLang="fr-FR" sz="2000" b="0" i="0" u="none" strike="noStrike" cap="none" normalizeH="0" baseline="0" dirty="0">
                <a:ln>
                  <a:noFill/>
                </a:ln>
                <a:solidFill>
                  <a:schemeClr val="tx1"/>
                </a:solidFill>
                <a:effectLst/>
                <a:latin typeface="Arial Unicode MS"/>
              </a:rPr>
              <a:t> test</a:t>
            </a:r>
            <a:r>
              <a:rPr kumimoji="0" lang="fr-FR" altLang="fr-FR" sz="2000" b="0" i="0" u="none" strike="noStrike" cap="none" normalizeH="0" baseline="0" dirty="0">
                <a:ln>
                  <a:noFill/>
                </a:ln>
                <a:solidFill>
                  <a:schemeClr val="tx1"/>
                </a:solidFill>
                <a:effectLst/>
              </a:rPr>
              <a:t>.</a:t>
            </a:r>
          </a:p>
          <a:p>
            <a:pPr marL="0" marR="0" lvl="0" indent="-180000" algn="l" defTabSz="914400" rtl="0" eaLnBrk="0" fontAlgn="base" latinLnBrk="0" hangingPunct="0">
              <a:lnSpc>
                <a:spcPct val="100000"/>
              </a:lnSpc>
              <a:spcBef>
                <a:spcPct val="0"/>
              </a:spcBef>
              <a:spcAft>
                <a:spcPct val="0"/>
              </a:spcAft>
              <a:buClrTx/>
              <a:buSzTx/>
              <a:buFontTx/>
              <a:buChar char="•"/>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Les assertions lèvent une </a:t>
            </a:r>
            <a:r>
              <a:rPr kumimoji="0" lang="fr-FR" altLang="fr-FR" sz="2000" b="0" i="0" u="none" strike="noStrike" cap="none" normalizeH="0" baseline="0" dirty="0" err="1">
                <a:ln>
                  <a:noFill/>
                </a:ln>
                <a:solidFill>
                  <a:schemeClr val="tx1"/>
                </a:solidFill>
                <a:effectLst/>
                <a:latin typeface="Arial" panose="020B0604020202020204" pitchFamily="34" charset="0"/>
              </a:rPr>
              <a:t>exception</a:t>
            </a:r>
            <a:r>
              <a:rPr kumimoji="0" lang="fr-FR" altLang="fr-FR" sz="2000" b="0" i="0" u="none" strike="noStrike" cap="none" normalizeH="0" baseline="0" dirty="0" err="1">
                <a:ln>
                  <a:noFill/>
                </a:ln>
                <a:solidFill>
                  <a:schemeClr val="tx1"/>
                </a:solidFill>
                <a:effectLst/>
                <a:latin typeface="Arial Unicode MS"/>
              </a:rPr>
              <a:t>AssertionError</a:t>
            </a:r>
            <a:r>
              <a:rPr kumimoji="0" lang="fr-FR" altLang="fr-FR" sz="2000" b="0" i="0" u="none" strike="noStrike" cap="none" normalizeH="0" baseline="0" dirty="0">
                <a:ln>
                  <a:noFill/>
                </a:ln>
                <a:solidFill>
                  <a:schemeClr val="tx1"/>
                </a:solidFill>
                <a:effectLst/>
                <a:latin typeface="Arial Unicode MS"/>
              </a:rPr>
              <a:t> </a:t>
            </a:r>
            <a:r>
              <a:rPr kumimoji="0" lang="fr-FR" altLang="fr-FR" sz="2000" b="0" i="0" u="none" strike="noStrike" cap="none" normalizeH="0" baseline="0" dirty="0">
                <a:ln>
                  <a:noFill/>
                </a:ln>
                <a:solidFill>
                  <a:schemeClr val="tx1"/>
                </a:solidFill>
                <a:effectLst/>
              </a:rPr>
              <a:t>si le test échoue.</a:t>
            </a:r>
          </a:p>
          <a:p>
            <a:pPr marL="0" marR="0" lvl="0" indent="-180000" algn="l" defTabSz="914400" rtl="0" eaLnBrk="0" fontAlgn="base" latinLnBrk="0" hangingPunct="0">
              <a:lnSpc>
                <a:spcPct val="100000"/>
              </a:lnSpc>
              <a:spcBef>
                <a:spcPct val="0"/>
              </a:spcBef>
              <a:spcAft>
                <a:spcPct val="0"/>
              </a:spcAft>
              <a:buClrTx/>
              <a:buSzTx/>
              <a:buFontTx/>
              <a:buChar char="•"/>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On peut lever une exception grâce au mot-clé </a:t>
            </a:r>
            <a:r>
              <a:rPr kumimoji="0" lang="fr-FR" altLang="fr-FR" sz="2000" b="0" i="0" u="none" strike="noStrike" cap="none" normalizeH="0" baseline="0" dirty="0">
                <a:ln>
                  <a:noFill/>
                </a:ln>
                <a:solidFill>
                  <a:schemeClr val="tx1"/>
                </a:solidFill>
                <a:effectLst/>
                <a:latin typeface="Arial Unicode MS"/>
              </a:rPr>
              <a:t>raise </a:t>
            </a:r>
            <a:r>
              <a:rPr kumimoji="0" lang="fr-FR" altLang="fr-FR" sz="2000" b="0" i="0" u="none" strike="noStrike" cap="none" normalizeH="0" baseline="0" dirty="0">
                <a:ln>
                  <a:noFill/>
                </a:ln>
                <a:solidFill>
                  <a:schemeClr val="tx1"/>
                </a:solidFill>
                <a:effectLst/>
              </a:rPr>
              <a:t>suivi du type de l'exception.</a:t>
            </a: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None/>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On peut intercepter les erreurs (ou exceptions) levées par notre code grâce aux blocs </a:t>
            </a:r>
            <a:r>
              <a:rPr kumimoji="0" lang="fr-FR" altLang="fr-FR" sz="2000" b="0" i="0" u="none" strike="noStrike" cap="none" normalizeH="0" baseline="0" dirty="0" err="1">
                <a:ln>
                  <a:noFill/>
                </a:ln>
                <a:solidFill>
                  <a:schemeClr val="tx1"/>
                </a:solidFill>
                <a:effectLst/>
                <a:latin typeface="Arial Unicode MS"/>
              </a:rPr>
              <a:t>try</a:t>
            </a:r>
            <a:r>
              <a:rPr kumimoji="0" lang="fr-FR" altLang="fr-FR" sz="2000" b="0" i="0" u="none" strike="noStrike" cap="none" normalizeH="0" baseline="0" dirty="0">
                <a:ln>
                  <a:noFill/>
                </a:ln>
                <a:solidFill>
                  <a:schemeClr val="tx1"/>
                </a:solidFill>
                <a:effectLst/>
                <a:latin typeface="Arial Unicode MS"/>
              </a:rPr>
              <a:t> except</a:t>
            </a:r>
            <a:r>
              <a:rPr kumimoji="0" lang="fr-FR" altLang="fr-FR" sz="2000" b="0" i="0" u="none" strike="noStrike" cap="none" normalizeH="0" baseline="0" dirty="0">
                <a:ln>
                  <a:noFill/>
                </a:ln>
                <a:solidFill>
                  <a:schemeClr val="tx1"/>
                </a:solidFill>
                <a:effectLst/>
              </a:rPr>
              <a:t>.</a:t>
            </a:r>
            <a:endParaRPr kumimoji="0" lang="fr-FR" altLang="fr-FR"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618182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2495550"/>
            <a:ext cx="12192000" cy="1325563"/>
          </a:xfrm>
        </p:spPr>
        <p:txBody>
          <a:bodyPr>
            <a:noAutofit/>
          </a:bodyPr>
          <a:lstStyle/>
          <a:p>
            <a:pPr lvl="0" algn="ctr" fontAlgn="base">
              <a:spcAft>
                <a:spcPct val="0"/>
              </a:spcAft>
            </a:pPr>
            <a:r>
              <a:rPr lang="fr-FR" altLang="fr-FR" sz="9600" dirty="0">
                <a:solidFill>
                  <a:schemeClr val="accent5">
                    <a:lumMod val="75000"/>
                  </a:schemeClr>
                </a:solidFill>
              </a:rPr>
              <a:t>Les chaines de caractères</a:t>
            </a:r>
          </a:p>
        </p:txBody>
      </p:sp>
    </p:spTree>
    <p:extLst>
      <p:ext uri="{BB962C8B-B14F-4D97-AF65-F5344CB8AC3E}">
        <p14:creationId xmlns:p14="http://schemas.microsoft.com/office/powerpoint/2010/main" val="33797237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gradFill>
          <a:gsLst>
            <a:gs pos="0">
              <a:srgbClr val="7030A0"/>
            </a:gs>
            <a:gs pos="100000">
              <a:schemeClr val="bg2">
                <a:lumMod val="2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chaines de caractères</a:t>
            </a:r>
          </a:p>
        </p:txBody>
      </p:sp>
      <p:sp>
        <p:nvSpPr>
          <p:cNvPr id="7" name="Rectangle 2">
            <a:extLst>
              <a:ext uri="{FF2B5EF4-FFF2-40B4-BE49-F238E27FC236}">
                <a16:creationId xmlns:a16="http://schemas.microsoft.com/office/drawing/2014/main" id="{FAFCAD84-20B8-4B7F-BB44-69D60B55D018}"/>
              </a:ext>
            </a:extLst>
          </p:cNvPr>
          <p:cNvSpPr>
            <a:spLocks noChangeArrowheads="1"/>
          </p:cNvSpPr>
          <p:nvPr/>
        </p:nvSpPr>
        <p:spPr bwMode="auto">
          <a:xfrm>
            <a:off x="242886" y="1093331"/>
            <a:ext cx="11706225" cy="209288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bg1"/>
              </a:solidFill>
              <a:effectLst/>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str() # Crée une chaîne vide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On aurait obtenu le même résultat en tapant chaine = ""</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while </a:t>
            </a:r>
            <a:r>
              <a:rPr lang="fr-FR" altLang="fr-FR" sz="1400" dirty="0" err="1">
                <a:solidFill>
                  <a:schemeClr val="bg1"/>
                </a:solidFill>
                <a:latin typeface="Arial" panose="020B0604020202020204" pitchFamily="34" charset="0"/>
              </a:rPr>
              <a:t>chaine.lower</a:t>
            </a:r>
            <a:r>
              <a:rPr lang="fr-FR" altLang="fr-FR" sz="1400" dirty="0">
                <a:solidFill>
                  <a:schemeClr val="bg1"/>
                </a:solidFill>
                <a:latin typeface="Arial" panose="020B0604020202020204" pitchFamily="34" charset="0"/>
              </a:rPr>
              <a:t>() != "q":</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print("Tapez 'Q' pour quitter...")</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chaine = input()</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print("Merci !")</a:t>
            </a:r>
            <a:endParaRPr kumimoji="0" lang="fr-FR" altLang="fr-FR" sz="1400" b="0" i="0" u="none" strike="noStrike" cap="none" normalizeH="0" baseline="0" dirty="0">
              <a:ln>
                <a:noFill/>
              </a:ln>
              <a:solidFill>
                <a:schemeClr val="bg1"/>
              </a:solidFill>
              <a:effectLst/>
              <a:latin typeface="Arial" panose="020B0604020202020204" pitchFamily="34" charset="0"/>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6" y="3464063"/>
            <a:ext cx="11706225" cy="273921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bg1"/>
              </a:solidFill>
              <a:effectLst/>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minuscules = "une chaine en minuscules"</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minuscules.upper</a:t>
            </a:r>
            <a:r>
              <a:rPr lang="fr-FR" altLang="fr-FR" sz="1400" dirty="0">
                <a:solidFill>
                  <a:schemeClr val="bg1"/>
                </a:solidFill>
                <a:latin typeface="Arial" panose="020B0604020202020204" pitchFamily="34" charset="0"/>
              </a:rPr>
              <a:t>() # Mettre en majuscules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'UNE CHAINE EN MINUSCULES'</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minuscules.capitalize</a:t>
            </a:r>
            <a:r>
              <a:rPr lang="fr-FR" altLang="fr-FR" sz="1400" dirty="0">
                <a:solidFill>
                  <a:schemeClr val="bg1"/>
                </a:solidFill>
                <a:latin typeface="Arial" panose="020B0604020202020204" pitchFamily="34" charset="0"/>
              </a:rPr>
              <a:t>() # La première lettre en majuscule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'Une chaine en minuscules'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espaces = "   une  chaine avec  des espaces   "</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espaces.strip</a:t>
            </a:r>
            <a:r>
              <a:rPr lang="fr-FR" altLang="fr-FR" sz="1400" dirty="0">
                <a:solidFill>
                  <a:schemeClr val="bg1"/>
                </a:solidFill>
                <a:latin typeface="Arial" panose="020B0604020202020204" pitchFamily="34" charset="0"/>
              </a:rPr>
              <a:t>() # On retire les espaces au début et à la fin de la chaîne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'une  chaine avec  des espaces'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titre = "introduction"</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titre.upper</a:t>
            </a:r>
            <a:r>
              <a:rPr lang="fr-FR" altLang="fr-FR" sz="1400" dirty="0">
                <a:solidFill>
                  <a:schemeClr val="bg1"/>
                </a:solidFill>
                <a:latin typeface="Arial" panose="020B0604020202020204" pitchFamily="34" charset="0"/>
              </a:rPr>
              <a:t>().center(20)</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INTRODUCTION    '</a:t>
            </a:r>
          </a:p>
        </p:txBody>
      </p:sp>
    </p:spTree>
    <p:extLst>
      <p:ext uri="{BB962C8B-B14F-4D97-AF65-F5344CB8AC3E}">
        <p14:creationId xmlns:p14="http://schemas.microsoft.com/office/powerpoint/2010/main" val="16396037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Formater et afficher une chaine</a:t>
            </a:r>
          </a:p>
        </p:txBody>
      </p:sp>
      <p:sp>
        <p:nvSpPr>
          <p:cNvPr id="7" name="Rectangle 2">
            <a:extLst>
              <a:ext uri="{FF2B5EF4-FFF2-40B4-BE49-F238E27FC236}">
                <a16:creationId xmlns:a16="http://schemas.microsoft.com/office/drawing/2014/main" id="{FAFCAD84-20B8-4B7F-BB44-69D60B55D018}"/>
              </a:ext>
            </a:extLst>
          </p:cNvPr>
          <p:cNvSpPr>
            <a:spLocks noChangeArrowheads="1"/>
          </p:cNvSpPr>
          <p:nvPr/>
        </p:nvSpPr>
        <p:spPr bwMode="auto">
          <a:xfrm>
            <a:off x="242881" y="1423584"/>
            <a:ext cx="11706225" cy="52322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"Bonjour tout le monde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print(chaine)</a:t>
            </a:r>
            <a:endParaRPr kumimoji="0" lang="fr-FR" altLang="fr-FR" sz="1400" b="0" i="0" u="none" strike="noStrike" cap="none" normalizeH="0" baseline="0" dirty="0">
              <a:ln>
                <a:noFill/>
              </a:ln>
              <a:solidFill>
                <a:schemeClr val="bg1"/>
              </a:solidFill>
              <a:effectLst/>
              <a:latin typeface="Arial" panose="020B0604020202020204" pitchFamily="34" charset="0"/>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1" y="1940306"/>
            <a:ext cx="11706225" cy="116955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prenom = "Paul"</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nom = "Dupont"</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 = 21</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print("Je m'appelle {0} {1} et j'ai {2} </a:t>
            </a:r>
            <a:r>
              <a:rPr lang="fr-FR" altLang="fr-FR" sz="1400" dirty="0" err="1">
                <a:solidFill>
                  <a:schemeClr val="bg1"/>
                </a:solidFill>
                <a:latin typeface="Arial" panose="020B0604020202020204" pitchFamily="34" charset="0"/>
              </a:rPr>
              <a:t>ans.".format</a:t>
            </a:r>
            <a:r>
              <a:rPr lang="fr-FR" altLang="fr-FR" sz="1400" dirty="0">
                <a:solidFill>
                  <a:schemeClr val="bg1"/>
                </a:solidFill>
                <a:latin typeface="Arial" panose="020B0604020202020204" pitchFamily="34" charset="0"/>
              </a:rPr>
              <a:t>(prenom, nom, </a:t>
            </a: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Je m'appelle Paul Dupont et j'ai 21 ans.</a:t>
            </a:r>
          </a:p>
        </p:txBody>
      </p:sp>
      <p:sp>
        <p:nvSpPr>
          <p:cNvPr id="6" name="Rectangle 2">
            <a:extLst>
              <a:ext uri="{FF2B5EF4-FFF2-40B4-BE49-F238E27FC236}">
                <a16:creationId xmlns:a16="http://schemas.microsoft.com/office/drawing/2014/main" id="{254313A3-0F8B-4243-BDA0-124D7E12F51C}"/>
              </a:ext>
            </a:extLst>
          </p:cNvPr>
          <p:cNvSpPr>
            <a:spLocks noChangeArrowheads="1"/>
          </p:cNvSpPr>
          <p:nvPr/>
        </p:nvSpPr>
        <p:spPr bwMode="auto">
          <a:xfrm>
            <a:off x="242881" y="3104215"/>
            <a:ext cx="11706225" cy="30777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nouvelle_chaine</a:t>
            </a:r>
            <a:r>
              <a:rPr lang="fr-FR" altLang="fr-FR" sz="1400" dirty="0">
                <a:solidFill>
                  <a:schemeClr val="bg1"/>
                </a:solidFill>
                <a:latin typeface="Arial" panose="020B0604020202020204" pitchFamily="34" charset="0"/>
              </a:rPr>
              <a:t> = "Je m'appelle {0} {1} et j'ai {2} </a:t>
            </a:r>
            <a:r>
              <a:rPr lang="fr-FR" altLang="fr-FR" sz="1400" dirty="0" err="1">
                <a:solidFill>
                  <a:schemeClr val="bg1"/>
                </a:solidFill>
                <a:latin typeface="Arial" panose="020B0604020202020204" pitchFamily="34" charset="0"/>
              </a:rPr>
              <a:t>ans.".format</a:t>
            </a:r>
            <a:r>
              <a:rPr lang="fr-FR" altLang="fr-FR" sz="1400" dirty="0">
                <a:solidFill>
                  <a:schemeClr val="bg1"/>
                </a:solidFill>
                <a:latin typeface="Arial" panose="020B0604020202020204" pitchFamily="34" charset="0"/>
              </a:rPr>
              <a:t>(prenom, nom, </a:t>
            </a: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a:t>
            </a:r>
          </a:p>
        </p:txBody>
      </p:sp>
      <p:sp>
        <p:nvSpPr>
          <p:cNvPr id="8" name="Rectangle 2">
            <a:extLst>
              <a:ext uri="{FF2B5EF4-FFF2-40B4-BE49-F238E27FC236}">
                <a16:creationId xmlns:a16="http://schemas.microsoft.com/office/drawing/2014/main" id="{DA97127C-A6DD-4CC5-A383-8221EB88040F}"/>
              </a:ext>
            </a:extLst>
          </p:cNvPr>
          <p:cNvSpPr>
            <a:spLocks noChangeArrowheads="1"/>
          </p:cNvSpPr>
          <p:nvPr/>
        </p:nvSpPr>
        <p:spPr bwMode="auto">
          <a:xfrm>
            <a:off x="290499" y="3930298"/>
            <a:ext cx="11706225" cy="1384995"/>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 formatage d'une adresse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adresse =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a:t>
            </a: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 ({pays})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""".format(</a:t>
            </a: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=5,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="rue des Postes",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=75003,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="Paris", pays="France")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print(adresse)</a:t>
            </a:r>
          </a:p>
        </p:txBody>
      </p:sp>
      <p:sp>
        <p:nvSpPr>
          <p:cNvPr id="4" name="ZoneTexte 3">
            <a:extLst>
              <a:ext uri="{FF2B5EF4-FFF2-40B4-BE49-F238E27FC236}">
                <a16:creationId xmlns:a16="http://schemas.microsoft.com/office/drawing/2014/main" id="{DD72D5BC-6A47-490A-99B5-E94F849DFF80}"/>
              </a:ext>
            </a:extLst>
          </p:cNvPr>
          <p:cNvSpPr txBox="1"/>
          <p:nvPr/>
        </p:nvSpPr>
        <p:spPr>
          <a:xfrm>
            <a:off x="242881" y="1012056"/>
            <a:ext cx="2028825" cy="369332"/>
          </a:xfrm>
          <a:prstGeom prst="rect">
            <a:avLst/>
          </a:prstGeom>
          <a:noFill/>
        </p:spPr>
        <p:txBody>
          <a:bodyPr wrap="square" rtlCol="0">
            <a:spAutoFit/>
          </a:bodyPr>
          <a:lstStyle/>
          <a:p>
            <a:r>
              <a:rPr lang="fr-FR" dirty="0"/>
              <a:t>Première syntaxe</a:t>
            </a:r>
          </a:p>
        </p:txBody>
      </p:sp>
      <p:sp>
        <p:nvSpPr>
          <p:cNvPr id="9" name="ZoneTexte 8">
            <a:extLst>
              <a:ext uri="{FF2B5EF4-FFF2-40B4-BE49-F238E27FC236}">
                <a16:creationId xmlns:a16="http://schemas.microsoft.com/office/drawing/2014/main" id="{C4C75463-8864-458E-8167-FBFCDAE3C77D}"/>
              </a:ext>
            </a:extLst>
          </p:cNvPr>
          <p:cNvSpPr txBox="1"/>
          <p:nvPr/>
        </p:nvSpPr>
        <p:spPr>
          <a:xfrm>
            <a:off x="242880" y="3527157"/>
            <a:ext cx="2028825" cy="369332"/>
          </a:xfrm>
          <a:prstGeom prst="rect">
            <a:avLst/>
          </a:prstGeom>
          <a:noFill/>
        </p:spPr>
        <p:txBody>
          <a:bodyPr wrap="square" rtlCol="0">
            <a:spAutoFit/>
          </a:bodyPr>
          <a:lstStyle/>
          <a:p>
            <a:r>
              <a:rPr lang="fr-FR" dirty="0"/>
              <a:t>Seconde syntaxe</a:t>
            </a:r>
          </a:p>
        </p:txBody>
      </p:sp>
      <p:sp>
        <p:nvSpPr>
          <p:cNvPr id="10" name="ZoneTexte 9">
            <a:extLst>
              <a:ext uri="{FF2B5EF4-FFF2-40B4-BE49-F238E27FC236}">
                <a16:creationId xmlns:a16="http://schemas.microsoft.com/office/drawing/2014/main" id="{414091B7-ADBB-47F6-BCE8-2E3FDBEB0B04}"/>
              </a:ext>
            </a:extLst>
          </p:cNvPr>
          <p:cNvSpPr txBox="1"/>
          <p:nvPr/>
        </p:nvSpPr>
        <p:spPr>
          <a:xfrm>
            <a:off x="242879" y="5428920"/>
            <a:ext cx="2028825" cy="369332"/>
          </a:xfrm>
          <a:prstGeom prst="rect">
            <a:avLst/>
          </a:prstGeom>
          <a:noFill/>
        </p:spPr>
        <p:txBody>
          <a:bodyPr wrap="square" rtlCol="0">
            <a:spAutoFit/>
          </a:bodyPr>
          <a:lstStyle/>
          <a:p>
            <a:r>
              <a:rPr lang="fr-FR" dirty="0"/>
              <a:t>Troisième syntaxe</a:t>
            </a:r>
          </a:p>
        </p:txBody>
      </p:sp>
      <p:sp>
        <p:nvSpPr>
          <p:cNvPr id="11" name="Rectangle 2">
            <a:extLst>
              <a:ext uri="{FF2B5EF4-FFF2-40B4-BE49-F238E27FC236}">
                <a16:creationId xmlns:a16="http://schemas.microsoft.com/office/drawing/2014/main" id="{020CF97C-5057-4E44-AE14-A333063E9EAE}"/>
              </a:ext>
            </a:extLst>
          </p:cNvPr>
          <p:cNvSpPr>
            <a:spLocks noChangeArrowheads="1"/>
          </p:cNvSpPr>
          <p:nvPr/>
        </p:nvSpPr>
        <p:spPr bwMode="auto">
          <a:xfrm>
            <a:off x="290498" y="5888556"/>
            <a:ext cx="11706225" cy="52322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=5,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="rue des Postes",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=75003,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="Paris", pays="France"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a:t>
            </a:r>
            <a:r>
              <a:rPr lang="fr-FR" altLang="fr-FR" sz="1400" dirty="0" err="1">
                <a:solidFill>
                  <a:schemeClr val="bg1"/>
                </a:solidFill>
                <a:latin typeface="Arial" panose="020B0604020202020204" pitchFamily="34" charset="0"/>
              </a:rPr>
              <a:t>f’’adresse</a:t>
            </a:r>
            <a:r>
              <a:rPr lang="fr-FR" altLang="fr-FR" sz="1400" dirty="0">
                <a:solidFill>
                  <a:schemeClr val="bg1"/>
                </a:solidFill>
                <a:latin typeface="Arial" panose="020B0604020202020204" pitchFamily="34" charset="0"/>
              </a:rPr>
              <a:t> : {</a:t>
            </a: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 ({pays})’’)</a:t>
            </a:r>
          </a:p>
        </p:txBody>
      </p:sp>
    </p:spTree>
    <p:extLst>
      <p:ext uri="{BB962C8B-B14F-4D97-AF65-F5344CB8AC3E}">
        <p14:creationId xmlns:p14="http://schemas.microsoft.com/office/powerpoint/2010/main" val="42837494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La concaténation des chaines</a:t>
            </a: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79" y="1642556"/>
            <a:ext cx="11706225" cy="2246769"/>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prenom = "Paul"</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message = "Bonjour"</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message + prenom # On utilise le symbole '+' pour concaténer deux chaînes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print(</a:t>
            </a: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Résultat :</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BonjourPaul</a:t>
            </a: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Pas encore parfait, il manque un espace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 Qu'à cela ne tienne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message + " " + prenom</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a:t>
            </a: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Résultat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Bonjour Paul</a:t>
            </a:r>
          </a:p>
        </p:txBody>
      </p:sp>
      <p:sp>
        <p:nvSpPr>
          <p:cNvPr id="8" name="Rectangle 2">
            <a:extLst>
              <a:ext uri="{FF2B5EF4-FFF2-40B4-BE49-F238E27FC236}">
                <a16:creationId xmlns:a16="http://schemas.microsoft.com/office/drawing/2014/main" id="{DA97127C-A6DD-4CC5-A383-8221EB88040F}"/>
              </a:ext>
            </a:extLst>
          </p:cNvPr>
          <p:cNvSpPr>
            <a:spLocks noChangeArrowheads="1"/>
          </p:cNvSpPr>
          <p:nvPr/>
        </p:nvSpPr>
        <p:spPr bwMode="auto">
          <a:xfrm>
            <a:off x="242879" y="4619619"/>
            <a:ext cx="11706225" cy="95410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 = 21</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message = "J'ai " + str(</a:t>
            </a: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 + " ans."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print(message)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J'ai 21 ans.</a:t>
            </a:r>
          </a:p>
        </p:txBody>
      </p:sp>
      <p:sp>
        <p:nvSpPr>
          <p:cNvPr id="9" name="ZoneTexte 8">
            <a:extLst>
              <a:ext uri="{FF2B5EF4-FFF2-40B4-BE49-F238E27FC236}">
                <a16:creationId xmlns:a16="http://schemas.microsoft.com/office/drawing/2014/main" id="{C4C75463-8864-458E-8167-FBFCDAE3C77D}"/>
              </a:ext>
            </a:extLst>
          </p:cNvPr>
          <p:cNvSpPr txBox="1"/>
          <p:nvPr/>
        </p:nvSpPr>
        <p:spPr>
          <a:xfrm>
            <a:off x="242880" y="4031982"/>
            <a:ext cx="10167945" cy="369332"/>
          </a:xfrm>
          <a:prstGeom prst="rect">
            <a:avLst/>
          </a:prstGeom>
          <a:noFill/>
        </p:spPr>
        <p:txBody>
          <a:bodyPr wrap="square" rtlCol="0">
            <a:spAutoFit/>
          </a:bodyPr>
          <a:lstStyle/>
          <a:p>
            <a:r>
              <a:rPr lang="fr-FR" dirty="0"/>
              <a:t>Concaténation d’une string et d’un entier, il faut </a:t>
            </a:r>
            <a:r>
              <a:rPr lang="fr-FR" dirty="0" err="1"/>
              <a:t>caster</a:t>
            </a:r>
            <a:r>
              <a:rPr lang="fr-FR" dirty="0"/>
              <a:t> l’entier en string</a:t>
            </a:r>
          </a:p>
        </p:txBody>
      </p:sp>
    </p:spTree>
    <p:extLst>
      <p:ext uri="{BB962C8B-B14F-4D97-AF65-F5344CB8AC3E}">
        <p14:creationId xmlns:p14="http://schemas.microsoft.com/office/powerpoint/2010/main" val="42815951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Parcours et sélection des chaines</a:t>
            </a: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79" y="1720840"/>
            <a:ext cx="11706225" cy="160043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"Salut les ZER0S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chaine[0] # Première lettre de la chaîne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chaine[2] # Troisième lettre de la chaîne</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'l</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chaine[-1] # Dernière lettre de la chaîne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a:t>
            </a:r>
          </a:p>
        </p:txBody>
      </p:sp>
      <p:sp>
        <p:nvSpPr>
          <p:cNvPr id="8" name="Rectangle 2">
            <a:extLst>
              <a:ext uri="{FF2B5EF4-FFF2-40B4-BE49-F238E27FC236}">
                <a16:creationId xmlns:a16="http://schemas.microsoft.com/office/drawing/2014/main" id="{DA97127C-A6DD-4CC5-A383-8221EB88040F}"/>
              </a:ext>
            </a:extLst>
          </p:cNvPr>
          <p:cNvSpPr>
            <a:spLocks noChangeArrowheads="1"/>
          </p:cNvSpPr>
          <p:nvPr/>
        </p:nvSpPr>
        <p:spPr bwMode="auto">
          <a:xfrm>
            <a:off x="242879" y="4727340"/>
            <a:ext cx="11706225" cy="738664"/>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"Salut"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len(chaine)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5</a:t>
            </a:r>
          </a:p>
        </p:txBody>
      </p:sp>
      <p:sp>
        <p:nvSpPr>
          <p:cNvPr id="7" name="ZoneTexte 6">
            <a:extLst>
              <a:ext uri="{FF2B5EF4-FFF2-40B4-BE49-F238E27FC236}">
                <a16:creationId xmlns:a16="http://schemas.microsoft.com/office/drawing/2014/main" id="{70D04DC1-65E5-4D8D-A918-3537B6426765}"/>
              </a:ext>
            </a:extLst>
          </p:cNvPr>
          <p:cNvSpPr txBox="1"/>
          <p:nvPr/>
        </p:nvSpPr>
        <p:spPr>
          <a:xfrm>
            <a:off x="242879" y="1298177"/>
            <a:ext cx="10167945" cy="369332"/>
          </a:xfrm>
          <a:prstGeom prst="rect">
            <a:avLst/>
          </a:prstGeom>
          <a:noFill/>
        </p:spPr>
        <p:txBody>
          <a:bodyPr wrap="square" rtlCol="0">
            <a:spAutoFit/>
          </a:bodyPr>
          <a:lstStyle/>
          <a:p>
            <a:r>
              <a:rPr lang="fr-FR" b="1" dirty="0"/>
              <a:t>Accéder aux caractères d'une chaîne:</a:t>
            </a:r>
          </a:p>
        </p:txBody>
      </p:sp>
      <p:sp>
        <p:nvSpPr>
          <p:cNvPr id="10" name="ZoneTexte 9">
            <a:extLst>
              <a:ext uri="{FF2B5EF4-FFF2-40B4-BE49-F238E27FC236}">
                <a16:creationId xmlns:a16="http://schemas.microsoft.com/office/drawing/2014/main" id="{7E1C678B-3293-489D-817E-E38F0AF0DFE7}"/>
              </a:ext>
            </a:extLst>
          </p:cNvPr>
          <p:cNvSpPr txBox="1"/>
          <p:nvPr/>
        </p:nvSpPr>
        <p:spPr>
          <a:xfrm>
            <a:off x="242879" y="4226997"/>
            <a:ext cx="10682297" cy="369332"/>
          </a:xfrm>
          <a:prstGeom prst="rect">
            <a:avLst/>
          </a:prstGeom>
          <a:noFill/>
        </p:spPr>
        <p:txBody>
          <a:bodyPr wrap="square" rtlCol="0">
            <a:spAutoFit/>
          </a:bodyPr>
          <a:lstStyle/>
          <a:p>
            <a:r>
              <a:rPr lang="fr-FR" b="1" dirty="0"/>
              <a:t>On peut obtenir la longueur de la chaîne (le nombre de caractères qu'elle contient) grâce à la fonction len.</a:t>
            </a:r>
          </a:p>
        </p:txBody>
      </p:sp>
      <p:sp>
        <p:nvSpPr>
          <p:cNvPr id="4" name="Rectangle 3">
            <a:extLst>
              <a:ext uri="{FF2B5EF4-FFF2-40B4-BE49-F238E27FC236}">
                <a16:creationId xmlns:a16="http://schemas.microsoft.com/office/drawing/2014/main" id="{64A06921-713F-4295-B63B-9DAA8B79E8C2}"/>
              </a:ext>
            </a:extLst>
          </p:cNvPr>
          <p:cNvSpPr/>
          <p:nvPr/>
        </p:nvSpPr>
        <p:spPr>
          <a:xfrm>
            <a:off x="3048000" y="2828836"/>
            <a:ext cx="6096000" cy="1200329"/>
          </a:xfrm>
          <a:prstGeom prst="rect">
            <a:avLst/>
          </a:prstGeom>
        </p:spPr>
        <p:txBody>
          <a:bodyPr>
            <a:spAutoFit/>
          </a:bodyPr>
          <a:lstStyle/>
          <a:p>
            <a:r>
              <a:rPr lang="fr-FR" dirty="0"/>
              <a:t>&gt;&gt;&gt; chaine = "Salut"</a:t>
            </a:r>
          </a:p>
          <a:p>
            <a:r>
              <a:rPr lang="fr-FR" dirty="0"/>
              <a:t>&gt;&gt;&gt; len(chaine)</a:t>
            </a:r>
          </a:p>
          <a:p>
            <a:r>
              <a:rPr lang="fr-FR" dirty="0"/>
              <a:t>5</a:t>
            </a:r>
          </a:p>
          <a:p>
            <a:r>
              <a:rPr lang="fr-FR" dirty="0"/>
              <a:t>&gt;&gt;&gt;</a:t>
            </a:r>
          </a:p>
        </p:txBody>
      </p:sp>
    </p:spTree>
    <p:extLst>
      <p:ext uri="{BB962C8B-B14F-4D97-AF65-F5344CB8AC3E}">
        <p14:creationId xmlns:p14="http://schemas.microsoft.com/office/powerpoint/2010/main" val="40384212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Méthode de parcours par </a:t>
            </a:r>
            <a:r>
              <a:rPr lang="fr-FR" altLang="fr-FR" sz="6000" b="1" dirty="0">
                <a:solidFill>
                  <a:schemeClr val="accent5">
                    <a:lumMod val="75000"/>
                  </a:schemeClr>
                </a:solidFill>
              </a:rPr>
              <a:t>while</a:t>
            </a: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79" y="1936283"/>
            <a:ext cx="11706225" cy="116955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"Salut"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i = 0 # On appelle l'indice 'i' par convention</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while i &lt; len(chaine):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print(chaine[i]) # On affiche le caractère à chaque tour de boucle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i += 1</a:t>
            </a:r>
          </a:p>
        </p:txBody>
      </p:sp>
    </p:spTree>
    <p:extLst>
      <p:ext uri="{BB962C8B-B14F-4D97-AF65-F5344CB8AC3E}">
        <p14:creationId xmlns:p14="http://schemas.microsoft.com/office/powerpoint/2010/main" val="25185893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Sélection de chaines</a:t>
            </a:r>
            <a:endParaRPr lang="fr-FR" altLang="fr-FR" sz="6000" b="1" dirty="0">
              <a:solidFill>
                <a:schemeClr val="accent5">
                  <a:lumMod val="75000"/>
                </a:schemeClr>
              </a:solidFill>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7" y="1116241"/>
            <a:ext cx="11706225" cy="332398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 = "salut"</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[0:2] # On sélectionne les deux premières lettres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'sa'</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[2:len(</a:t>
            </a: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 # On sélectionne la chaîne sauf les deux premières lettres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'lut'</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[:2] # Du début jusqu'à la troisième lettre non comprise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'sa'</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[2:] # De la troisième lettre (comprise) à la fin</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'lut’</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mot = "lac"</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mot = "b" + mot[1:]</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print(mot)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bac</a:t>
            </a:r>
          </a:p>
        </p:txBody>
      </p:sp>
      <p:sp>
        <p:nvSpPr>
          <p:cNvPr id="7" name="Rectangle 2">
            <a:extLst>
              <a:ext uri="{FF2B5EF4-FFF2-40B4-BE49-F238E27FC236}">
                <a16:creationId xmlns:a16="http://schemas.microsoft.com/office/drawing/2014/main" id="{C68E4FC3-E752-4D2D-8EF9-7337604FF06E}"/>
              </a:ext>
            </a:extLst>
          </p:cNvPr>
          <p:cNvSpPr>
            <a:spLocks noChangeArrowheads="1"/>
          </p:cNvSpPr>
          <p:nvPr/>
        </p:nvSpPr>
        <p:spPr bwMode="auto">
          <a:xfrm>
            <a:off x="114300" y="5053697"/>
            <a:ext cx="1253013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latin typeface="Arial" panose="020B0604020202020204" pitchFamily="34" charset="0"/>
              </a:rPr>
              <a:t>Pour remplacer des lettres, cela paraît un peu lourd en effet. Et d'ailleurs on s'en sert assez rarement pour cela. Pour rechercher/remplacer, nous avons à notre disposition les méthodes </a:t>
            </a:r>
            <a:r>
              <a:rPr lang="fr-FR" altLang="fr-FR" b="1" dirty="0">
                <a:latin typeface="Arial" panose="020B0604020202020204" pitchFamily="34" charset="0"/>
              </a:rPr>
              <a:t>count</a:t>
            </a:r>
            <a:r>
              <a:rPr lang="fr-FR" altLang="fr-FR" dirty="0">
                <a:latin typeface="Arial" panose="020B0604020202020204" pitchFamily="34" charset="0"/>
              </a:rPr>
              <a:t>, </a:t>
            </a:r>
            <a:r>
              <a:rPr lang="fr-FR" altLang="fr-FR" b="1" dirty="0">
                <a:latin typeface="Arial" panose="020B0604020202020204" pitchFamily="34" charset="0"/>
              </a:rPr>
              <a:t>find</a:t>
            </a:r>
            <a:r>
              <a:rPr lang="fr-FR" altLang="fr-FR" dirty="0">
                <a:latin typeface="Arial" panose="020B0604020202020204" pitchFamily="34" charset="0"/>
              </a:rPr>
              <a:t> et </a:t>
            </a:r>
            <a:r>
              <a:rPr lang="fr-FR" altLang="fr-FR" b="1" dirty="0">
                <a:latin typeface="Arial" panose="020B0604020202020204" pitchFamily="34" charset="0"/>
              </a:rPr>
              <a:t>replace</a:t>
            </a:r>
            <a:r>
              <a:rPr lang="fr-FR" altLang="fr-FR" dirty="0">
                <a:latin typeface="Arial" panose="020B0604020202020204" pitchFamily="34" charset="0"/>
              </a:rPr>
              <a:t>.</a:t>
            </a:r>
          </a:p>
        </p:txBody>
      </p:sp>
    </p:spTree>
    <p:extLst>
      <p:ext uri="{BB962C8B-B14F-4D97-AF65-F5344CB8AC3E}">
        <p14:creationId xmlns:p14="http://schemas.microsoft.com/office/powerpoint/2010/main" val="287023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592900"/>
            <a:ext cx="3251200" cy="4439601"/>
          </a:xfrm>
          <a:solidFill>
            <a:schemeClr val="bg1">
              <a:lumMod val="95000"/>
            </a:schemeClr>
          </a:solidFill>
        </p:spPr>
        <p:txBody>
          <a:bodyPr>
            <a:normAutofit fontScale="92500" lnSpcReduction="10000"/>
          </a:bodyPr>
          <a:lstStyle/>
          <a:p>
            <a:pPr marL="0" indent="0">
              <a:buNone/>
            </a:pPr>
            <a:r>
              <a:rPr lang="en-US" sz="5200" b="1" dirty="0">
                <a:solidFill>
                  <a:srgbClr val="0070C0"/>
                </a:solidFill>
              </a:rPr>
              <a:t>Order of Operations</a:t>
            </a:r>
          </a:p>
          <a:p>
            <a:pPr marL="0" indent="0">
              <a:buNone/>
            </a:pPr>
            <a:r>
              <a:rPr lang="en-US" sz="3733" dirty="0"/>
              <a:t>1. ( )</a:t>
            </a:r>
          </a:p>
          <a:p>
            <a:pPr marL="0" indent="0">
              <a:buNone/>
            </a:pPr>
            <a:r>
              <a:rPr lang="en-US" sz="3733" dirty="0"/>
              <a:t>2. **</a:t>
            </a:r>
          </a:p>
          <a:p>
            <a:pPr marL="0" indent="0">
              <a:buNone/>
            </a:pPr>
            <a:r>
              <a:rPr lang="en-US" sz="3733" dirty="0"/>
              <a:t>3. *  /   //   %</a:t>
            </a:r>
          </a:p>
          <a:p>
            <a:pPr marL="0" indent="0">
              <a:buNone/>
            </a:pPr>
            <a:r>
              <a:rPr lang="en-US" sz="3733" dirty="0"/>
              <a:t>4. + –</a:t>
            </a:r>
          </a:p>
          <a:p>
            <a:pPr marL="0" indent="0">
              <a:buNone/>
            </a:pPr>
            <a:r>
              <a:rPr lang="en-US" sz="3733" dirty="0"/>
              <a:t>5. left to right</a:t>
            </a:r>
          </a:p>
        </p:txBody>
      </p:sp>
      <p:grpSp>
        <p:nvGrpSpPr>
          <p:cNvPr id="30" name="Group 29"/>
          <p:cNvGrpSpPr/>
          <p:nvPr/>
        </p:nvGrpSpPr>
        <p:grpSpPr>
          <a:xfrm>
            <a:off x="4267200" y="827727"/>
            <a:ext cx="7823200" cy="765172"/>
            <a:chOff x="3276600" y="1007271"/>
            <a:chExt cx="5867400" cy="573879"/>
          </a:xfrm>
        </p:grpSpPr>
        <p:sp>
          <p:nvSpPr>
            <p:cNvPr id="4" name="Content Placeholder 2"/>
            <p:cNvSpPr txBox="1">
              <a:spLocks/>
            </p:cNvSpPr>
            <p:nvPr/>
          </p:nvSpPr>
          <p:spPr>
            <a:xfrm>
              <a:off x="4876800" y="10072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t>x = 1 + 5 ** (3 // 2) – 6 % 4</a:t>
              </a:r>
            </a:p>
          </p:txBody>
        </p:sp>
        <p:sp>
          <p:nvSpPr>
            <p:cNvPr id="5" name="Content Placeholder 2"/>
            <p:cNvSpPr txBox="1">
              <a:spLocks/>
            </p:cNvSpPr>
            <p:nvPr/>
          </p:nvSpPr>
          <p:spPr>
            <a:xfrm>
              <a:off x="3276600" y="1047750"/>
              <a:ext cx="1421606" cy="533400"/>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solidFill>
                    <a:srgbClr val="0070C0"/>
                  </a:solidFill>
                </a:rPr>
                <a:t>Example:</a:t>
              </a:r>
              <a:endParaRPr lang="en-US" sz="3733" dirty="0">
                <a:solidFill>
                  <a:srgbClr val="0070C0"/>
                </a:solidFill>
              </a:endParaRPr>
            </a:p>
          </p:txBody>
        </p:sp>
      </p:grpSp>
      <p:grpSp>
        <p:nvGrpSpPr>
          <p:cNvPr id="31" name="Group 30"/>
          <p:cNvGrpSpPr/>
          <p:nvPr/>
        </p:nvGrpSpPr>
        <p:grpSpPr>
          <a:xfrm>
            <a:off x="6400800" y="546101"/>
            <a:ext cx="5689600" cy="1961199"/>
            <a:chOff x="4876800" y="796051"/>
            <a:chExt cx="4267200" cy="1470899"/>
          </a:xfrm>
        </p:grpSpPr>
        <p:sp>
          <p:nvSpPr>
            <p:cNvPr id="8" name="Content Placeholder 2"/>
            <p:cNvSpPr txBox="1">
              <a:spLocks/>
            </p:cNvSpPr>
            <p:nvPr/>
          </p:nvSpPr>
          <p:spPr>
            <a:xfrm>
              <a:off x="4876800" y="16930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11" name="Rounded Rectangle 10"/>
            <p:cNvSpPr/>
            <p:nvPr/>
          </p:nvSpPr>
          <p:spPr>
            <a:xfrm>
              <a:off x="6629400" y="1693071"/>
              <a:ext cx="1100138"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1</a:t>
              </a:r>
            </a:p>
          </p:txBody>
        </p:sp>
        <p:sp>
          <p:nvSpPr>
            <p:cNvPr id="16" name="TextBox 15"/>
            <p:cNvSpPr txBox="1"/>
            <p:nvPr/>
          </p:nvSpPr>
          <p:spPr>
            <a:xfrm>
              <a:off x="7009390" y="796051"/>
              <a:ext cx="294792" cy="438581"/>
            </a:xfrm>
            <a:prstGeom prst="rect">
              <a:avLst/>
            </a:prstGeom>
            <a:noFill/>
          </p:spPr>
          <p:txBody>
            <a:bodyPr wrap="none" rtlCol="0">
              <a:spAutoFit/>
            </a:bodyPr>
            <a:lstStyle/>
            <a:p>
              <a:r>
                <a:rPr lang="en-US" sz="3200" b="1" dirty="0">
                  <a:solidFill>
                    <a:srgbClr val="FF0000"/>
                  </a:solidFill>
                </a:rPr>
                <a:t>1</a:t>
              </a:r>
              <a:endParaRPr lang="en-US" sz="2400" b="1" dirty="0">
                <a:solidFill>
                  <a:srgbClr val="FF0000"/>
                </a:solidFill>
              </a:endParaRPr>
            </a:p>
          </p:txBody>
        </p:sp>
      </p:grpSp>
      <p:grpSp>
        <p:nvGrpSpPr>
          <p:cNvPr id="32" name="Group 31"/>
          <p:cNvGrpSpPr/>
          <p:nvPr/>
        </p:nvGrpSpPr>
        <p:grpSpPr>
          <a:xfrm>
            <a:off x="6400800" y="546101"/>
            <a:ext cx="5689600" cy="2977199"/>
            <a:chOff x="4876800" y="796051"/>
            <a:chExt cx="4267200" cy="2232899"/>
          </a:xfrm>
        </p:grpSpPr>
        <p:sp>
          <p:nvSpPr>
            <p:cNvPr id="12" name="Content Placeholder 2"/>
            <p:cNvSpPr txBox="1">
              <a:spLocks/>
            </p:cNvSpPr>
            <p:nvPr/>
          </p:nvSpPr>
          <p:spPr>
            <a:xfrm>
              <a:off x="4876800" y="24550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14" name="Rounded Rectangle 13"/>
            <p:cNvSpPr/>
            <p:nvPr/>
          </p:nvSpPr>
          <p:spPr>
            <a:xfrm>
              <a:off x="5943601" y="2455071"/>
              <a:ext cx="1785937"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5</a:t>
              </a:r>
            </a:p>
          </p:txBody>
        </p:sp>
        <p:sp>
          <p:nvSpPr>
            <p:cNvPr id="23" name="TextBox 22"/>
            <p:cNvSpPr txBox="1"/>
            <p:nvPr/>
          </p:nvSpPr>
          <p:spPr>
            <a:xfrm>
              <a:off x="6229711" y="796051"/>
              <a:ext cx="294792" cy="438581"/>
            </a:xfrm>
            <a:prstGeom prst="rect">
              <a:avLst/>
            </a:prstGeom>
            <a:noFill/>
          </p:spPr>
          <p:txBody>
            <a:bodyPr wrap="none" rtlCol="0">
              <a:spAutoFit/>
            </a:bodyPr>
            <a:lstStyle/>
            <a:p>
              <a:r>
                <a:rPr lang="en-US" sz="3200" b="1" dirty="0">
                  <a:solidFill>
                    <a:srgbClr val="FF0000"/>
                  </a:solidFill>
                </a:rPr>
                <a:t>2</a:t>
              </a:r>
              <a:endParaRPr lang="en-US" sz="2400" b="1" dirty="0">
                <a:solidFill>
                  <a:srgbClr val="FF0000"/>
                </a:solidFill>
              </a:endParaRPr>
            </a:p>
          </p:txBody>
        </p:sp>
      </p:grpSp>
      <p:grpSp>
        <p:nvGrpSpPr>
          <p:cNvPr id="35" name="Group 34"/>
          <p:cNvGrpSpPr/>
          <p:nvPr/>
        </p:nvGrpSpPr>
        <p:grpSpPr>
          <a:xfrm>
            <a:off x="6400800" y="546101"/>
            <a:ext cx="5689600" cy="5720399"/>
            <a:chOff x="4876800" y="796051"/>
            <a:chExt cx="4267200" cy="4290299"/>
          </a:xfrm>
        </p:grpSpPr>
        <p:sp>
          <p:nvSpPr>
            <p:cNvPr id="21" name="Content Placeholder 2"/>
            <p:cNvSpPr txBox="1">
              <a:spLocks/>
            </p:cNvSpPr>
            <p:nvPr/>
          </p:nvSpPr>
          <p:spPr>
            <a:xfrm>
              <a:off x="4876800" y="45124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22" name="Rounded Rectangle 21"/>
            <p:cNvSpPr/>
            <p:nvPr/>
          </p:nvSpPr>
          <p:spPr>
            <a:xfrm>
              <a:off x="5410202" y="4512471"/>
              <a:ext cx="3483766"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4</a:t>
              </a:r>
            </a:p>
          </p:txBody>
        </p:sp>
        <p:sp>
          <p:nvSpPr>
            <p:cNvPr id="26" name="TextBox 25"/>
            <p:cNvSpPr txBox="1"/>
            <p:nvPr/>
          </p:nvSpPr>
          <p:spPr>
            <a:xfrm>
              <a:off x="7694465" y="796051"/>
              <a:ext cx="294792" cy="438581"/>
            </a:xfrm>
            <a:prstGeom prst="rect">
              <a:avLst/>
            </a:prstGeom>
            <a:noFill/>
          </p:spPr>
          <p:txBody>
            <a:bodyPr wrap="none" rtlCol="0">
              <a:spAutoFit/>
            </a:bodyPr>
            <a:lstStyle/>
            <a:p>
              <a:r>
                <a:rPr lang="en-US" sz="3200" b="1" dirty="0">
                  <a:solidFill>
                    <a:srgbClr val="FF0000"/>
                  </a:solidFill>
                </a:rPr>
                <a:t>5</a:t>
              </a:r>
              <a:endParaRPr lang="en-US" sz="2400" b="1" dirty="0">
                <a:solidFill>
                  <a:srgbClr val="FF0000"/>
                </a:solidFill>
              </a:endParaRPr>
            </a:p>
          </p:txBody>
        </p:sp>
      </p:grpSp>
      <p:grpSp>
        <p:nvGrpSpPr>
          <p:cNvPr id="33" name="Group 32"/>
          <p:cNvGrpSpPr/>
          <p:nvPr/>
        </p:nvGrpSpPr>
        <p:grpSpPr>
          <a:xfrm>
            <a:off x="6400800" y="546101"/>
            <a:ext cx="5689600" cy="3891599"/>
            <a:chOff x="4876800" y="796051"/>
            <a:chExt cx="4267200" cy="2918699"/>
          </a:xfrm>
        </p:grpSpPr>
        <p:sp>
          <p:nvSpPr>
            <p:cNvPr id="15" name="Content Placeholder 2"/>
            <p:cNvSpPr txBox="1">
              <a:spLocks/>
            </p:cNvSpPr>
            <p:nvPr/>
          </p:nvSpPr>
          <p:spPr>
            <a:xfrm>
              <a:off x="4876800" y="31408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17" name="Rounded Rectangle 16"/>
            <p:cNvSpPr/>
            <p:nvPr/>
          </p:nvSpPr>
          <p:spPr>
            <a:xfrm>
              <a:off x="8000998" y="3140871"/>
              <a:ext cx="892969"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2</a:t>
              </a:r>
            </a:p>
          </p:txBody>
        </p:sp>
        <p:sp>
          <p:nvSpPr>
            <p:cNvPr id="24" name="TextBox 23"/>
            <p:cNvSpPr txBox="1"/>
            <p:nvPr/>
          </p:nvSpPr>
          <p:spPr>
            <a:xfrm>
              <a:off x="8229600" y="796051"/>
              <a:ext cx="294792" cy="438581"/>
            </a:xfrm>
            <a:prstGeom prst="rect">
              <a:avLst/>
            </a:prstGeom>
            <a:noFill/>
          </p:spPr>
          <p:txBody>
            <a:bodyPr wrap="none" rtlCol="0">
              <a:spAutoFit/>
            </a:bodyPr>
            <a:lstStyle/>
            <a:p>
              <a:r>
                <a:rPr lang="en-US" sz="3200" b="1" dirty="0">
                  <a:solidFill>
                    <a:srgbClr val="FF0000"/>
                  </a:solidFill>
                </a:rPr>
                <a:t>3</a:t>
              </a:r>
              <a:endParaRPr lang="en-US" sz="2400" b="1" dirty="0">
                <a:solidFill>
                  <a:srgbClr val="FF0000"/>
                </a:solidFill>
              </a:endParaRPr>
            </a:p>
          </p:txBody>
        </p:sp>
        <p:sp>
          <p:nvSpPr>
            <p:cNvPr id="28" name="Rounded Rectangle 27"/>
            <p:cNvSpPr/>
            <p:nvPr/>
          </p:nvSpPr>
          <p:spPr>
            <a:xfrm>
              <a:off x="5943600" y="3129652"/>
              <a:ext cx="1785937" cy="573879"/>
            </a:xfrm>
            <a:prstGeom prst="roundRect">
              <a:avLst/>
            </a:prstGeom>
            <a:solidFill>
              <a:schemeClr val="bg1">
                <a:lumMod val="95000"/>
                <a:alpha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5</a:t>
              </a:r>
            </a:p>
          </p:txBody>
        </p:sp>
      </p:grpSp>
      <p:grpSp>
        <p:nvGrpSpPr>
          <p:cNvPr id="34" name="Group 33"/>
          <p:cNvGrpSpPr/>
          <p:nvPr/>
        </p:nvGrpSpPr>
        <p:grpSpPr>
          <a:xfrm>
            <a:off x="6400800" y="546101"/>
            <a:ext cx="5689600" cy="4805999"/>
            <a:chOff x="4876800" y="796051"/>
            <a:chExt cx="4267200" cy="3604499"/>
          </a:xfrm>
        </p:grpSpPr>
        <p:sp>
          <p:nvSpPr>
            <p:cNvPr id="19" name="Content Placeholder 2"/>
            <p:cNvSpPr txBox="1">
              <a:spLocks/>
            </p:cNvSpPr>
            <p:nvPr/>
          </p:nvSpPr>
          <p:spPr>
            <a:xfrm>
              <a:off x="4876800" y="38266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20" name="Rounded Rectangle 19"/>
            <p:cNvSpPr/>
            <p:nvPr/>
          </p:nvSpPr>
          <p:spPr>
            <a:xfrm>
              <a:off x="5410201" y="3826671"/>
              <a:ext cx="2319336"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6</a:t>
              </a:r>
            </a:p>
          </p:txBody>
        </p:sp>
        <p:sp>
          <p:nvSpPr>
            <p:cNvPr id="25" name="TextBox 24"/>
            <p:cNvSpPr txBox="1"/>
            <p:nvPr/>
          </p:nvSpPr>
          <p:spPr>
            <a:xfrm>
              <a:off x="5638800" y="796051"/>
              <a:ext cx="294792" cy="438581"/>
            </a:xfrm>
            <a:prstGeom prst="rect">
              <a:avLst/>
            </a:prstGeom>
            <a:noFill/>
          </p:spPr>
          <p:txBody>
            <a:bodyPr wrap="none" rtlCol="0">
              <a:spAutoFit/>
            </a:bodyPr>
            <a:lstStyle/>
            <a:p>
              <a:r>
                <a:rPr lang="en-US" sz="3200" b="1" dirty="0">
                  <a:solidFill>
                    <a:srgbClr val="FF0000"/>
                  </a:solidFill>
                </a:rPr>
                <a:t>4</a:t>
              </a:r>
              <a:endParaRPr lang="en-US" sz="2400" b="1" dirty="0">
                <a:solidFill>
                  <a:srgbClr val="FF0000"/>
                </a:solidFill>
              </a:endParaRPr>
            </a:p>
          </p:txBody>
        </p:sp>
        <p:sp>
          <p:nvSpPr>
            <p:cNvPr id="29" name="Rounded Rectangle 28"/>
            <p:cNvSpPr/>
            <p:nvPr/>
          </p:nvSpPr>
          <p:spPr>
            <a:xfrm>
              <a:off x="8022431" y="3826671"/>
              <a:ext cx="892969" cy="573879"/>
            </a:xfrm>
            <a:prstGeom prst="roundRect">
              <a:avLst/>
            </a:prstGeom>
            <a:solidFill>
              <a:schemeClr val="bg1">
                <a:lumMod val="95000"/>
                <a:alpha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2</a:t>
              </a:r>
            </a:p>
          </p:txBody>
        </p:sp>
      </p:grpSp>
    </p:spTree>
    <p:extLst>
      <p:ext uri="{BB962C8B-B14F-4D97-AF65-F5344CB8AC3E}">
        <p14:creationId xmlns:p14="http://schemas.microsoft.com/office/powerpoint/2010/main" val="2615967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7" name="Rectangle 2">
            <a:extLst>
              <a:ext uri="{FF2B5EF4-FFF2-40B4-BE49-F238E27FC236}">
                <a16:creationId xmlns:a16="http://schemas.microsoft.com/office/drawing/2014/main" id="{C68E4FC3-E752-4D2D-8EF9-7337604FF06E}"/>
              </a:ext>
            </a:extLst>
          </p:cNvPr>
          <p:cNvSpPr>
            <a:spLocks noChangeArrowheads="1"/>
          </p:cNvSpPr>
          <p:nvPr/>
        </p:nvSpPr>
        <p:spPr bwMode="auto">
          <a:xfrm>
            <a:off x="71437" y="1353365"/>
            <a:ext cx="1212056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Les variables utilisées jusqu'ici sont en réalité des objets.</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Les types de données utilisés jusqu'ici sont en fait des classes. Chaque objet est modelé sur une classe.</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Chaque classe définit certaines fonctions, appelées méthodes, qui seront accessibles depuis l'objet grâce à   </a:t>
            </a:r>
            <a:r>
              <a:rPr lang="fr-FR" altLang="fr-FR" dirty="0" err="1">
                <a:latin typeface="Arial" panose="020B0604020202020204" pitchFamily="34" charset="0"/>
              </a:rPr>
              <a:t>objet.methode</a:t>
            </a:r>
            <a:r>
              <a:rPr lang="fr-FR" altLang="fr-FR" dirty="0">
                <a:latin typeface="Arial" panose="020B0604020202020204" pitchFamily="34" charset="0"/>
              </a:rPr>
              <a:t>(arguments).</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On peut directement accéder à un caractère d'une chaîne grâce au code suivant : chaine[</a:t>
            </a:r>
            <a:r>
              <a:rPr lang="fr-FR" altLang="fr-FR" dirty="0" err="1">
                <a:latin typeface="Arial" panose="020B0604020202020204" pitchFamily="34" charset="0"/>
              </a:rPr>
              <a:t>position_dans_la_chaine</a:t>
            </a:r>
            <a:r>
              <a:rPr lang="fr-FR" altLang="fr-FR" dirty="0">
                <a:latin typeface="Arial" panose="020B0604020202020204" pitchFamily="34" charset="0"/>
              </a:rPr>
              <a:t>].</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Il est tout à fait possible de sélectionner une partie de la chaîne grâce au code suivant : chaine[</a:t>
            </a:r>
            <a:r>
              <a:rPr lang="fr-FR" altLang="fr-FR" dirty="0" err="1">
                <a:latin typeface="Arial" panose="020B0604020202020204" pitchFamily="34" charset="0"/>
              </a:rPr>
              <a:t>indice_debut:indice_fin</a:t>
            </a:r>
            <a:r>
              <a:rPr lang="fr-FR" altLang="fr-FR" dirty="0">
                <a:latin typeface="Arial" panose="020B0604020202020204" pitchFamily="34" charset="0"/>
              </a:rPr>
              <a:t>].</a:t>
            </a:r>
          </a:p>
        </p:txBody>
      </p:sp>
    </p:spTree>
    <p:extLst>
      <p:ext uri="{BB962C8B-B14F-4D97-AF65-F5344CB8AC3E}">
        <p14:creationId xmlns:p14="http://schemas.microsoft.com/office/powerpoint/2010/main" val="40292185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1971675"/>
            <a:ext cx="12192000" cy="1325563"/>
          </a:xfrm>
        </p:spPr>
        <p:txBody>
          <a:bodyPr>
            <a:noAutofit/>
          </a:bodyPr>
          <a:lstStyle/>
          <a:p>
            <a:pPr lvl="0" algn="ctr" fontAlgn="base">
              <a:spcAft>
                <a:spcPct val="0"/>
              </a:spcAft>
            </a:pPr>
            <a:r>
              <a:rPr lang="fr-FR" altLang="fr-FR" sz="9600" dirty="0">
                <a:solidFill>
                  <a:schemeClr val="accent5">
                    <a:lumMod val="75000"/>
                  </a:schemeClr>
                </a:solidFill>
              </a:rPr>
              <a:t>Liste[] et Tuples()</a:t>
            </a:r>
            <a:br>
              <a:rPr lang="fr-FR" altLang="fr-FR" sz="9600" dirty="0">
                <a:solidFill>
                  <a:schemeClr val="accent5">
                    <a:lumMod val="75000"/>
                  </a:schemeClr>
                </a:solidFill>
              </a:rPr>
            </a:br>
            <a:r>
              <a:rPr lang="fr-FR" altLang="fr-FR" sz="9600" dirty="0">
                <a:solidFill>
                  <a:schemeClr val="accent5">
                    <a:lumMod val="75000"/>
                  </a:schemeClr>
                </a:solidFill>
              </a:rPr>
              <a:t>1/2</a:t>
            </a:r>
            <a:endParaRPr lang="fr-FR" altLang="fr-FR" sz="9600" b="1" dirty="0">
              <a:solidFill>
                <a:schemeClr val="accent5">
                  <a:lumMod val="75000"/>
                </a:schemeClr>
              </a:solidFill>
            </a:endParaRPr>
          </a:p>
        </p:txBody>
      </p:sp>
    </p:spTree>
    <p:extLst>
      <p:ext uri="{BB962C8B-B14F-4D97-AF65-F5344CB8AC3E}">
        <p14:creationId xmlns:p14="http://schemas.microsoft.com/office/powerpoint/2010/main" val="40042744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8148"/>
            <a:ext cx="12192000" cy="1325563"/>
          </a:xfrm>
        </p:spPr>
        <p:txBody>
          <a:bodyPr>
            <a:normAutofit/>
          </a:bodyPr>
          <a:lstStyle/>
          <a:p>
            <a:pPr lvl="0" algn="ctr" fontAlgn="base">
              <a:spcAft>
                <a:spcPct val="0"/>
              </a:spcAft>
            </a:pPr>
            <a:r>
              <a:rPr lang="fr-FR" altLang="fr-FR" sz="6000" dirty="0">
                <a:solidFill>
                  <a:schemeClr val="accent5">
                    <a:lumMod val="75000"/>
                  </a:schemeClr>
                </a:solidFill>
              </a:rPr>
              <a:t>Création de listes[] 1/2</a:t>
            </a:r>
            <a:endParaRPr lang="fr-FR" altLang="fr-FR" sz="6000" b="1" dirty="0">
              <a:solidFill>
                <a:schemeClr val="accent5">
                  <a:lumMod val="75000"/>
                </a:schemeClr>
              </a:solidFill>
            </a:endParaRPr>
          </a:p>
        </p:txBody>
      </p:sp>
      <p:sp>
        <p:nvSpPr>
          <p:cNvPr id="5" name="Rectangle 4">
            <a:extLst>
              <a:ext uri="{FF2B5EF4-FFF2-40B4-BE49-F238E27FC236}">
                <a16:creationId xmlns:a16="http://schemas.microsoft.com/office/drawing/2014/main" id="{3B777557-722A-4D43-A3BC-EEC0EAA5AFD1}"/>
              </a:ext>
            </a:extLst>
          </p:cNvPr>
          <p:cNvSpPr/>
          <p:nvPr/>
        </p:nvSpPr>
        <p:spPr>
          <a:xfrm>
            <a:off x="152400" y="1513612"/>
            <a:ext cx="6096000" cy="1477328"/>
          </a:xfrm>
          <a:prstGeom prst="rect">
            <a:avLst/>
          </a:prstGeom>
          <a:solidFill>
            <a:schemeClr val="tx1"/>
          </a:solidFill>
        </p:spPr>
        <p:txBody>
          <a:bodyPr>
            <a:spAutoFit/>
          </a:bodyPr>
          <a:lstStyle/>
          <a:p>
            <a:r>
              <a:rPr lang="fr-FR" dirty="0">
                <a:solidFill>
                  <a:schemeClr val="bg1"/>
                </a:solidFill>
              </a:rPr>
              <a:t>ma_liste = list() # On crée une liste vide</a:t>
            </a:r>
          </a:p>
          <a:p>
            <a:r>
              <a:rPr lang="fr-FR" dirty="0">
                <a:solidFill>
                  <a:schemeClr val="bg1"/>
                </a:solidFill>
              </a:rPr>
              <a:t>type(</a:t>
            </a:r>
            <a:r>
              <a:rPr lang="fr-FR" dirty="0" err="1">
                <a:solidFill>
                  <a:schemeClr val="bg1"/>
                </a:solidFill>
              </a:rPr>
              <a:t>ma_liste</a:t>
            </a:r>
            <a:r>
              <a:rPr lang="fr-FR" dirty="0">
                <a:solidFill>
                  <a:schemeClr val="bg1"/>
                </a:solidFill>
              </a:rPr>
              <a:t>)</a:t>
            </a:r>
          </a:p>
          <a:p>
            <a:r>
              <a:rPr lang="fr-FR" dirty="0">
                <a:solidFill>
                  <a:schemeClr val="bg1"/>
                </a:solidFill>
              </a:rPr>
              <a:t>&lt;class '</a:t>
            </a:r>
            <a:r>
              <a:rPr lang="fr-FR" dirty="0" err="1">
                <a:solidFill>
                  <a:schemeClr val="bg1"/>
                </a:solidFill>
              </a:rPr>
              <a:t>list</a:t>
            </a:r>
            <a:r>
              <a:rPr lang="fr-FR" dirty="0">
                <a:solidFill>
                  <a:schemeClr val="bg1"/>
                </a:solidFill>
              </a:rPr>
              <a:t>'&gt;</a:t>
            </a:r>
          </a:p>
          <a:p>
            <a:r>
              <a:rPr lang="fr-FR" dirty="0" err="1">
                <a:solidFill>
                  <a:schemeClr val="bg1"/>
                </a:solidFill>
              </a:rPr>
              <a:t>ma_liste</a:t>
            </a:r>
            <a:endParaRPr lang="fr-FR" dirty="0">
              <a:solidFill>
                <a:schemeClr val="bg1"/>
              </a:solidFill>
            </a:endParaRPr>
          </a:p>
          <a:p>
            <a:r>
              <a:rPr lang="fr-FR" dirty="0">
                <a:solidFill>
                  <a:schemeClr val="bg1"/>
                </a:solidFill>
              </a:rPr>
              <a:t>[]</a:t>
            </a:r>
          </a:p>
        </p:txBody>
      </p:sp>
      <p:sp>
        <p:nvSpPr>
          <p:cNvPr id="6" name="Rectangle 5">
            <a:extLst>
              <a:ext uri="{FF2B5EF4-FFF2-40B4-BE49-F238E27FC236}">
                <a16:creationId xmlns:a16="http://schemas.microsoft.com/office/drawing/2014/main" id="{E22C494E-261E-43B3-AA20-B24DC8877B78}"/>
              </a:ext>
            </a:extLst>
          </p:cNvPr>
          <p:cNvSpPr/>
          <p:nvPr/>
        </p:nvSpPr>
        <p:spPr>
          <a:xfrm>
            <a:off x="152400" y="3800475"/>
            <a:ext cx="6096000" cy="369332"/>
          </a:xfrm>
          <a:prstGeom prst="rect">
            <a:avLst/>
          </a:prstGeom>
          <a:solidFill>
            <a:schemeClr val="tx1"/>
          </a:solidFill>
        </p:spPr>
        <p:txBody>
          <a:bodyPr>
            <a:spAutoFit/>
          </a:bodyPr>
          <a:lstStyle/>
          <a:p>
            <a:r>
              <a:rPr lang="fr-FR" dirty="0" err="1">
                <a:solidFill>
                  <a:schemeClr val="bg1"/>
                </a:solidFill>
              </a:rPr>
              <a:t>ma_liste</a:t>
            </a:r>
            <a:r>
              <a:rPr lang="fr-FR" dirty="0">
                <a:solidFill>
                  <a:schemeClr val="bg1"/>
                </a:solidFill>
              </a:rPr>
              <a:t> = [] # On crée une liste vide</a:t>
            </a:r>
          </a:p>
        </p:txBody>
      </p:sp>
      <p:sp>
        <p:nvSpPr>
          <p:cNvPr id="7" name="ZoneTexte 6">
            <a:extLst>
              <a:ext uri="{FF2B5EF4-FFF2-40B4-BE49-F238E27FC236}">
                <a16:creationId xmlns:a16="http://schemas.microsoft.com/office/drawing/2014/main" id="{D2B6F236-53C3-465C-9754-9482735D3E1D}"/>
              </a:ext>
            </a:extLst>
          </p:cNvPr>
          <p:cNvSpPr txBox="1"/>
          <p:nvPr/>
        </p:nvSpPr>
        <p:spPr>
          <a:xfrm>
            <a:off x="47624" y="3034600"/>
            <a:ext cx="12144373" cy="646331"/>
          </a:xfrm>
          <a:prstGeom prst="rect">
            <a:avLst/>
          </a:prstGeom>
          <a:noFill/>
        </p:spPr>
        <p:txBody>
          <a:bodyPr wrap="square" rtlCol="0">
            <a:spAutoFit/>
          </a:bodyPr>
          <a:lstStyle/>
          <a:p>
            <a:r>
              <a:rPr lang="fr-FR" dirty="0"/>
              <a:t>Quand vous affichez la liste, vous pouvez constater qu'elle est vide. Entre les crochets (qui sont les délimiteurs des listes en Python), il n'y a rien. On peut également utiliser ces crochets pour créer une liste.</a:t>
            </a:r>
          </a:p>
        </p:txBody>
      </p:sp>
      <p:sp>
        <p:nvSpPr>
          <p:cNvPr id="9" name="ZoneTexte 8">
            <a:extLst>
              <a:ext uri="{FF2B5EF4-FFF2-40B4-BE49-F238E27FC236}">
                <a16:creationId xmlns:a16="http://schemas.microsoft.com/office/drawing/2014/main" id="{5BAE26D2-552C-4794-89B8-7D4F56090121}"/>
              </a:ext>
            </a:extLst>
          </p:cNvPr>
          <p:cNvSpPr txBox="1"/>
          <p:nvPr/>
        </p:nvSpPr>
        <p:spPr>
          <a:xfrm>
            <a:off x="47627" y="4289351"/>
            <a:ext cx="12144373" cy="369332"/>
          </a:xfrm>
          <a:prstGeom prst="rect">
            <a:avLst/>
          </a:prstGeom>
          <a:noFill/>
        </p:spPr>
        <p:txBody>
          <a:bodyPr wrap="square" rtlCol="0">
            <a:spAutoFit/>
          </a:bodyPr>
          <a:lstStyle/>
          <a:p>
            <a:r>
              <a:rPr lang="fr-FR" dirty="0"/>
              <a:t>on peut également créer une liste non vide, en lui indiquant directement à la création les objets qu'elle doit contenir.</a:t>
            </a:r>
          </a:p>
        </p:txBody>
      </p:sp>
      <p:sp>
        <p:nvSpPr>
          <p:cNvPr id="10" name="Rectangle 9">
            <a:extLst>
              <a:ext uri="{FF2B5EF4-FFF2-40B4-BE49-F238E27FC236}">
                <a16:creationId xmlns:a16="http://schemas.microsoft.com/office/drawing/2014/main" id="{8B594720-75DD-4235-B439-0D75382DBB6B}"/>
              </a:ext>
            </a:extLst>
          </p:cNvPr>
          <p:cNvSpPr/>
          <p:nvPr/>
        </p:nvSpPr>
        <p:spPr>
          <a:xfrm>
            <a:off x="152400" y="4777587"/>
            <a:ext cx="6096000" cy="923330"/>
          </a:xfrm>
          <a:prstGeom prst="rect">
            <a:avLst/>
          </a:prstGeom>
          <a:solidFill>
            <a:schemeClr val="tx1"/>
          </a:solidFill>
        </p:spPr>
        <p:txBody>
          <a:bodyPr>
            <a:spAutoFit/>
          </a:bodyPr>
          <a:lstStyle/>
          <a:p>
            <a:r>
              <a:rPr lang="fr-FR" dirty="0" err="1">
                <a:solidFill>
                  <a:schemeClr val="bg1"/>
                </a:solidFill>
              </a:rPr>
              <a:t>ma_liste</a:t>
            </a:r>
            <a:r>
              <a:rPr lang="fr-FR" dirty="0">
                <a:solidFill>
                  <a:schemeClr val="bg1"/>
                </a:solidFill>
              </a:rPr>
              <a:t> = [1, 2, 3, 4, 5] # Une liste avec cinq objets</a:t>
            </a:r>
          </a:p>
          <a:p>
            <a:r>
              <a:rPr lang="fr-FR" dirty="0">
                <a:solidFill>
                  <a:schemeClr val="bg1"/>
                </a:solidFill>
              </a:rPr>
              <a:t>print(</a:t>
            </a:r>
            <a:r>
              <a:rPr lang="fr-FR" dirty="0" err="1">
                <a:solidFill>
                  <a:schemeClr val="bg1"/>
                </a:solidFill>
              </a:rPr>
              <a:t>ma_liste</a:t>
            </a:r>
            <a:r>
              <a:rPr lang="fr-FR" dirty="0">
                <a:solidFill>
                  <a:schemeClr val="bg1"/>
                </a:solidFill>
              </a:rPr>
              <a:t>)</a:t>
            </a:r>
          </a:p>
          <a:p>
            <a:r>
              <a:rPr lang="fr-FR" dirty="0">
                <a:solidFill>
                  <a:schemeClr val="bg1"/>
                </a:solidFill>
              </a:rPr>
              <a:t>[1, 2, 3, 4, 5]</a:t>
            </a:r>
          </a:p>
        </p:txBody>
      </p:sp>
    </p:spTree>
    <p:extLst>
      <p:ext uri="{BB962C8B-B14F-4D97-AF65-F5344CB8AC3E}">
        <p14:creationId xmlns:p14="http://schemas.microsoft.com/office/powerpoint/2010/main" val="5054633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Création de listes[] 2/2</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152400" y="2600325"/>
            <a:ext cx="6096000" cy="369332"/>
          </a:xfrm>
          <a:prstGeom prst="rect">
            <a:avLst/>
          </a:prstGeom>
          <a:solidFill>
            <a:schemeClr val="tx1"/>
          </a:solidFill>
        </p:spPr>
        <p:txBody>
          <a:bodyPr>
            <a:spAutoFit/>
          </a:bodyPr>
          <a:lstStyle/>
          <a:p>
            <a:r>
              <a:rPr lang="fr-FR" dirty="0">
                <a:solidFill>
                  <a:schemeClr val="bg1"/>
                </a:solidFill>
              </a:rPr>
              <a:t>ma_liste = [1, 3.5, "une chaine", []]</a:t>
            </a:r>
          </a:p>
        </p:txBody>
      </p:sp>
      <p:sp>
        <p:nvSpPr>
          <p:cNvPr id="9" name="ZoneTexte 8">
            <a:extLst>
              <a:ext uri="{FF2B5EF4-FFF2-40B4-BE49-F238E27FC236}">
                <a16:creationId xmlns:a16="http://schemas.microsoft.com/office/drawing/2014/main" id="{5BAE26D2-552C-4794-89B8-7D4F56090121}"/>
              </a:ext>
            </a:extLst>
          </p:cNvPr>
          <p:cNvSpPr txBox="1"/>
          <p:nvPr/>
        </p:nvSpPr>
        <p:spPr>
          <a:xfrm>
            <a:off x="47627" y="3089201"/>
            <a:ext cx="12144373" cy="369332"/>
          </a:xfrm>
          <a:prstGeom prst="rect">
            <a:avLst/>
          </a:prstGeom>
          <a:noFill/>
        </p:spPr>
        <p:txBody>
          <a:bodyPr wrap="square" rtlCol="0">
            <a:spAutoFit/>
          </a:bodyPr>
          <a:lstStyle/>
          <a:p>
            <a:r>
              <a:rPr lang="fr-FR" dirty="0"/>
              <a:t>on peut également créer une liste non vide, en lui indiquant directement à la création les objets qu'elle doit contenir.</a:t>
            </a:r>
          </a:p>
        </p:txBody>
      </p:sp>
      <p:sp>
        <p:nvSpPr>
          <p:cNvPr id="10" name="Rectangle 9">
            <a:extLst>
              <a:ext uri="{FF2B5EF4-FFF2-40B4-BE49-F238E27FC236}">
                <a16:creationId xmlns:a16="http://schemas.microsoft.com/office/drawing/2014/main" id="{8B594720-75DD-4235-B439-0D75382DBB6B}"/>
              </a:ext>
            </a:extLst>
          </p:cNvPr>
          <p:cNvSpPr/>
          <p:nvPr/>
        </p:nvSpPr>
        <p:spPr>
          <a:xfrm>
            <a:off x="152400" y="3577437"/>
            <a:ext cx="6096000" cy="2308324"/>
          </a:xfrm>
          <a:prstGeom prst="rect">
            <a:avLst/>
          </a:prstGeom>
          <a:solidFill>
            <a:schemeClr val="tx1"/>
          </a:solidFill>
        </p:spPr>
        <p:txBody>
          <a:bodyPr>
            <a:spAutoFit/>
          </a:bodyPr>
          <a:lstStyle/>
          <a:p>
            <a:r>
              <a:rPr lang="fr-FR" dirty="0">
                <a:solidFill>
                  <a:schemeClr val="bg1"/>
                </a:solidFill>
              </a:rPr>
              <a:t>ma_liste = ['c', 'f', 'm']</a:t>
            </a:r>
          </a:p>
          <a:p>
            <a:r>
              <a:rPr lang="fr-FR" dirty="0">
                <a:solidFill>
                  <a:schemeClr val="bg1"/>
                </a:solidFill>
              </a:rPr>
              <a:t>ma_liste[0] # On accède au premier élément de la liste</a:t>
            </a:r>
          </a:p>
          <a:p>
            <a:r>
              <a:rPr lang="fr-FR" dirty="0">
                <a:solidFill>
                  <a:schemeClr val="bg1"/>
                </a:solidFill>
              </a:rPr>
              <a:t>'c'</a:t>
            </a:r>
          </a:p>
          <a:p>
            <a:r>
              <a:rPr lang="fr-FR" dirty="0">
                <a:solidFill>
                  <a:schemeClr val="bg1"/>
                </a:solidFill>
              </a:rPr>
              <a:t>ma_liste[2] # Troisième élément</a:t>
            </a:r>
          </a:p>
          <a:p>
            <a:r>
              <a:rPr lang="fr-FR" dirty="0">
                <a:solidFill>
                  <a:schemeClr val="bg1"/>
                </a:solidFill>
              </a:rPr>
              <a:t>'m'</a:t>
            </a:r>
          </a:p>
          <a:p>
            <a:r>
              <a:rPr lang="fr-FR" dirty="0">
                <a:solidFill>
                  <a:schemeClr val="bg1"/>
                </a:solidFill>
              </a:rPr>
              <a:t>ma_liste[1] = 'Z' # On remplace 'f' par 'Z'</a:t>
            </a:r>
          </a:p>
          <a:p>
            <a:r>
              <a:rPr lang="fr-FR" dirty="0">
                <a:solidFill>
                  <a:schemeClr val="bg1"/>
                </a:solidFill>
              </a:rPr>
              <a:t>ma_liste</a:t>
            </a:r>
          </a:p>
          <a:p>
            <a:r>
              <a:rPr lang="fr-FR" dirty="0">
                <a:solidFill>
                  <a:schemeClr val="bg1"/>
                </a:solidFill>
              </a:rPr>
              <a:t>['c', 'Z', 'm']</a:t>
            </a:r>
          </a:p>
        </p:txBody>
      </p:sp>
      <p:sp>
        <p:nvSpPr>
          <p:cNvPr id="11" name="ZoneTexte 10">
            <a:extLst>
              <a:ext uri="{FF2B5EF4-FFF2-40B4-BE49-F238E27FC236}">
                <a16:creationId xmlns:a16="http://schemas.microsoft.com/office/drawing/2014/main" id="{4B6B7CEA-856C-44F1-8169-E78FF4A60D63}"/>
              </a:ext>
            </a:extLst>
          </p:cNvPr>
          <p:cNvSpPr txBox="1"/>
          <p:nvPr/>
        </p:nvSpPr>
        <p:spPr>
          <a:xfrm>
            <a:off x="47627" y="755634"/>
            <a:ext cx="12144373" cy="1754326"/>
          </a:xfrm>
          <a:prstGeom prst="rect">
            <a:avLst/>
          </a:prstGeom>
          <a:noFill/>
        </p:spPr>
        <p:txBody>
          <a:bodyPr wrap="square" rtlCol="0">
            <a:spAutoFit/>
          </a:bodyPr>
          <a:lstStyle/>
          <a:p>
            <a:r>
              <a:rPr lang="fr-FR" dirty="0"/>
              <a:t>La liste que nous venons de créer compte cinq objets de type int. Ils sont classés par ordre croissant. Mais rien de tout cela n'est obligatoire.</a:t>
            </a:r>
          </a:p>
          <a:p>
            <a:pPr marL="285750" indent="-285750">
              <a:buFont typeface="Arial" panose="020B0604020202020204" pitchFamily="34" charset="0"/>
              <a:buChar char="•"/>
            </a:pPr>
            <a:r>
              <a:rPr lang="fr-FR" dirty="0"/>
              <a:t>    Vous pouvez faire des listes de toute longueur.</a:t>
            </a:r>
          </a:p>
          <a:p>
            <a:pPr marL="285750" indent="-285750">
              <a:buFont typeface="Arial" panose="020B0604020202020204" pitchFamily="34" charset="0"/>
              <a:buChar char="•"/>
            </a:pPr>
            <a:r>
              <a:rPr lang="fr-FR" dirty="0"/>
              <a:t>    Les listes peuvent contenir n'importe quel type d'objet.</a:t>
            </a:r>
          </a:p>
          <a:p>
            <a:pPr marL="285750" indent="-285750">
              <a:buFont typeface="Arial" panose="020B0604020202020204" pitchFamily="34" charset="0"/>
              <a:buChar char="•"/>
            </a:pPr>
            <a:r>
              <a:rPr lang="fr-FR" dirty="0"/>
              <a:t>    Les objets dans une liste peuvent être mis dans un ordre quelconque. Toutefois, la structure d'une liste fait que chaque objet a sa place et que l'ordre compte.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3FB2A8DA-1B48-4F91-8F0F-872A1B3D117D}"/>
              </a:ext>
            </a:extLst>
          </p:cNvPr>
          <p:cNvSpPr>
            <a:spLocks noChangeArrowheads="1"/>
          </p:cNvSpPr>
          <p:nvPr/>
        </p:nvSpPr>
        <p:spPr bwMode="auto">
          <a:xfrm>
            <a:off x="47627" y="5961634"/>
            <a:ext cx="1118408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Comme vous pouvez le voir, on accède aux éléments d'une liste de la même façon qu'on accède aux caractères d'une chaîne de caractères : on indique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entre crochets l'indice de l'élément qui nous intéresse.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Contrairement à la classe </a:t>
            </a:r>
            <a:r>
              <a:rPr kumimoji="0" lang="fr-FR" altLang="fr-FR" sz="1400" b="1" i="0" u="none" strike="noStrike" cap="none" normalizeH="0" baseline="0" dirty="0">
                <a:ln>
                  <a:noFill/>
                </a:ln>
                <a:solidFill>
                  <a:schemeClr val="tx1"/>
                </a:solidFill>
                <a:effectLst/>
              </a:rPr>
              <a:t>str</a:t>
            </a:r>
            <a:r>
              <a:rPr kumimoji="0" lang="fr-FR" altLang="fr-FR" sz="1400" b="0" i="0" u="none" strike="noStrike" cap="none" normalizeH="0" baseline="0" dirty="0">
                <a:ln>
                  <a:noFill/>
                </a:ln>
                <a:solidFill>
                  <a:schemeClr val="tx1"/>
                </a:solidFill>
                <a:effectLst/>
              </a:rPr>
              <a:t>, la classe </a:t>
            </a:r>
            <a:r>
              <a:rPr kumimoji="0" lang="fr-FR" altLang="fr-FR" sz="1400" b="1" i="0" u="none" strike="noStrike" cap="none" normalizeH="0" baseline="0" dirty="0">
                <a:ln>
                  <a:noFill/>
                </a:ln>
                <a:solidFill>
                  <a:schemeClr val="tx1"/>
                </a:solidFill>
                <a:effectLst/>
              </a:rPr>
              <a:t>list</a:t>
            </a:r>
            <a:r>
              <a:rPr kumimoji="0" lang="fr-FR" altLang="fr-FR" sz="1400" b="0" i="0" u="none" strike="noStrike" cap="none" normalizeH="0" baseline="0" dirty="0">
                <a:ln>
                  <a:noFill/>
                </a:ln>
                <a:solidFill>
                  <a:schemeClr val="tx1"/>
                </a:solidFill>
                <a:effectLst/>
              </a:rPr>
              <a:t> vous permet de remplacer un élément par un autre. Les listes sont en effet des types dits </a:t>
            </a:r>
            <a:r>
              <a:rPr kumimoji="0" lang="fr-FR" altLang="fr-FR" sz="1400" b="1" i="0" u="none" strike="noStrike" cap="none" normalizeH="0" baseline="0" dirty="0">
                <a:ln>
                  <a:noFill/>
                </a:ln>
                <a:solidFill>
                  <a:schemeClr val="tx1"/>
                </a:solidFill>
                <a:effectLst/>
              </a:rPr>
              <a:t>mutables</a:t>
            </a:r>
            <a:r>
              <a:rPr kumimoji="0" lang="fr-FR" altLang="fr-FR" sz="1400" b="0" i="0" u="none" strike="noStrike" cap="none" normalizeH="0" baseline="0" dirty="0">
                <a:ln>
                  <a:noFill/>
                </a:ln>
                <a:solidFill>
                  <a:schemeClr val="tx1"/>
                </a:solidFill>
                <a:effectLst/>
              </a:rPr>
              <a:t>.</a:t>
            </a:r>
          </a:p>
        </p:txBody>
      </p:sp>
    </p:spTree>
    <p:extLst>
      <p:ext uri="{BB962C8B-B14F-4D97-AF65-F5344CB8AC3E}">
        <p14:creationId xmlns:p14="http://schemas.microsoft.com/office/powerpoint/2010/main" val="8148987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Insérer des objets dans une liste[]</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47627" y="1927016"/>
            <a:ext cx="6096000" cy="1477328"/>
          </a:xfrm>
          <a:prstGeom prst="rect">
            <a:avLst/>
          </a:prstGeom>
          <a:solidFill>
            <a:schemeClr val="tx1"/>
          </a:solidFill>
        </p:spPr>
        <p:txBody>
          <a:bodyPr>
            <a:spAutoFit/>
          </a:bodyPr>
          <a:lstStyle/>
          <a:p>
            <a:r>
              <a:rPr lang="fr-FR" dirty="0">
                <a:solidFill>
                  <a:schemeClr val="bg1"/>
                </a:solidFill>
              </a:rPr>
              <a:t>&gt;&gt;&gt; ma_liste = [1, 2, 3]</a:t>
            </a:r>
          </a:p>
          <a:p>
            <a:r>
              <a:rPr lang="fr-FR" dirty="0">
                <a:solidFill>
                  <a:schemeClr val="bg1"/>
                </a:solidFill>
              </a:rPr>
              <a:t>&gt;&gt;&gt; </a:t>
            </a:r>
            <a:r>
              <a:rPr lang="fr-FR" dirty="0" err="1">
                <a:solidFill>
                  <a:schemeClr val="bg1"/>
                </a:solidFill>
              </a:rPr>
              <a:t>ma_liste.append</a:t>
            </a:r>
            <a:r>
              <a:rPr lang="fr-FR" dirty="0">
                <a:solidFill>
                  <a:schemeClr val="bg1"/>
                </a:solidFill>
              </a:rPr>
              <a:t>(56) # On ajoute 56 à la fin de la liste</a:t>
            </a:r>
          </a:p>
          <a:p>
            <a:r>
              <a:rPr lang="fr-FR" dirty="0">
                <a:solidFill>
                  <a:schemeClr val="bg1"/>
                </a:solidFill>
              </a:rPr>
              <a:t>&gt;&gt;&gt; ma_liste</a:t>
            </a:r>
          </a:p>
          <a:p>
            <a:r>
              <a:rPr lang="fr-FR" dirty="0">
                <a:solidFill>
                  <a:schemeClr val="bg1"/>
                </a:solidFill>
              </a:rPr>
              <a:t>[1, 2, 3, 56]</a:t>
            </a:r>
          </a:p>
          <a:p>
            <a:r>
              <a:rPr lang="fr-FR" dirty="0">
                <a:solidFill>
                  <a:schemeClr val="bg1"/>
                </a:solidFill>
              </a:rPr>
              <a:t>&gt;&gt;&gt;</a:t>
            </a:r>
          </a:p>
        </p:txBody>
      </p:sp>
      <p:sp>
        <p:nvSpPr>
          <p:cNvPr id="11" name="ZoneTexte 10">
            <a:extLst>
              <a:ext uri="{FF2B5EF4-FFF2-40B4-BE49-F238E27FC236}">
                <a16:creationId xmlns:a16="http://schemas.microsoft.com/office/drawing/2014/main" id="{4B6B7CEA-856C-44F1-8169-E78FF4A60D63}"/>
              </a:ext>
            </a:extLst>
          </p:cNvPr>
          <p:cNvSpPr txBox="1"/>
          <p:nvPr/>
        </p:nvSpPr>
        <p:spPr>
          <a:xfrm>
            <a:off x="47627" y="1557684"/>
            <a:ext cx="12144373" cy="369332"/>
          </a:xfrm>
          <a:prstGeom prst="rect">
            <a:avLst/>
          </a:prstGeom>
          <a:noFill/>
        </p:spPr>
        <p:txBody>
          <a:bodyPr wrap="square" rtlCol="0">
            <a:spAutoFit/>
          </a:bodyPr>
          <a:lstStyle/>
          <a:p>
            <a:r>
              <a:rPr lang="fr-FR" dirty="0"/>
              <a:t>On utilise la méthode append pour ajouter un élément à la fin d'une liste.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119069" y="3404344"/>
            <a:ext cx="12144373" cy="369332"/>
          </a:xfrm>
          <a:prstGeom prst="rect">
            <a:avLst/>
          </a:prstGeom>
          <a:noFill/>
        </p:spPr>
        <p:txBody>
          <a:bodyPr wrap="square" rtlCol="0">
            <a:spAutoFit/>
          </a:bodyPr>
          <a:lstStyle/>
          <a:p>
            <a:r>
              <a:rPr lang="fr-FR" dirty="0"/>
              <a:t>La méthode </a:t>
            </a:r>
            <a:r>
              <a:rPr lang="fr-FR" b="1" dirty="0"/>
              <a:t>append</a:t>
            </a:r>
            <a:r>
              <a:rPr lang="fr-FR" dirty="0"/>
              <a:t>, comme beaucoup de méthodes de listes, travaille directement sur l'objet et ne renvoie donc rien !</a:t>
            </a:r>
          </a:p>
        </p:txBody>
      </p:sp>
    </p:spTree>
    <p:extLst>
      <p:ext uri="{BB962C8B-B14F-4D97-AF65-F5344CB8AC3E}">
        <p14:creationId xmlns:p14="http://schemas.microsoft.com/office/powerpoint/2010/main" val="1225639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Insérer un élément dans la liste[]</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4" y="1935588"/>
            <a:ext cx="6096000" cy="1477328"/>
          </a:xfrm>
          <a:prstGeom prst="rect">
            <a:avLst/>
          </a:prstGeom>
          <a:solidFill>
            <a:schemeClr val="tx1"/>
          </a:solidFill>
        </p:spPr>
        <p:txBody>
          <a:bodyPr>
            <a:spAutoFit/>
          </a:bodyPr>
          <a:lstStyle/>
          <a:p>
            <a:r>
              <a:rPr lang="fr-FR" dirty="0">
                <a:solidFill>
                  <a:schemeClr val="bg1"/>
                </a:solidFill>
              </a:rPr>
              <a:t>&gt;&gt;&gt; ma_liste = [1, 2, 3]</a:t>
            </a:r>
          </a:p>
          <a:p>
            <a:r>
              <a:rPr lang="fr-FR" dirty="0">
                <a:solidFill>
                  <a:schemeClr val="bg1"/>
                </a:solidFill>
              </a:rPr>
              <a:t>&gt;&gt;&gt; </a:t>
            </a:r>
            <a:r>
              <a:rPr lang="fr-FR" dirty="0" err="1">
                <a:solidFill>
                  <a:schemeClr val="bg1"/>
                </a:solidFill>
              </a:rPr>
              <a:t>ma_liste.append</a:t>
            </a:r>
            <a:r>
              <a:rPr lang="fr-FR" dirty="0">
                <a:solidFill>
                  <a:schemeClr val="bg1"/>
                </a:solidFill>
              </a:rPr>
              <a:t>(56) # On ajoute 56 à la fin de la liste</a:t>
            </a:r>
          </a:p>
          <a:p>
            <a:r>
              <a:rPr lang="fr-FR" dirty="0">
                <a:solidFill>
                  <a:schemeClr val="bg1"/>
                </a:solidFill>
              </a:rPr>
              <a:t>&gt;&gt;&gt; ma_liste</a:t>
            </a:r>
          </a:p>
          <a:p>
            <a:r>
              <a:rPr lang="fr-FR" dirty="0">
                <a:solidFill>
                  <a:schemeClr val="bg1"/>
                </a:solidFill>
              </a:rPr>
              <a:t>[1, 2, 3, 56]</a:t>
            </a:r>
          </a:p>
          <a:p>
            <a:r>
              <a:rPr lang="fr-FR" dirty="0">
                <a:solidFill>
                  <a:schemeClr val="bg1"/>
                </a:solidFill>
              </a:rPr>
              <a:t>&gt;&gt;&gt;</a:t>
            </a:r>
          </a:p>
        </p:txBody>
      </p:sp>
      <p:sp>
        <p:nvSpPr>
          <p:cNvPr id="11" name="ZoneTexte 10">
            <a:extLst>
              <a:ext uri="{FF2B5EF4-FFF2-40B4-BE49-F238E27FC236}">
                <a16:creationId xmlns:a16="http://schemas.microsoft.com/office/drawing/2014/main" id="{4B6B7CEA-856C-44F1-8169-E78FF4A60D63}"/>
              </a:ext>
            </a:extLst>
          </p:cNvPr>
          <p:cNvSpPr txBox="1"/>
          <p:nvPr/>
        </p:nvSpPr>
        <p:spPr>
          <a:xfrm>
            <a:off x="119068" y="1289257"/>
            <a:ext cx="12144373" cy="646331"/>
          </a:xfrm>
          <a:prstGeom prst="rect">
            <a:avLst/>
          </a:prstGeom>
          <a:noFill/>
        </p:spPr>
        <p:txBody>
          <a:bodyPr wrap="square" rtlCol="0">
            <a:spAutoFit/>
          </a:bodyPr>
          <a:lstStyle/>
          <a:p>
            <a:r>
              <a:rPr lang="fr-FR" dirty="0"/>
              <a:t>Nous allons passer assez rapidement sur cette seconde méthode. On peut, très simplement, insérer un objet dans une liste, à</a:t>
            </a:r>
          </a:p>
          <a:p>
            <a:r>
              <a:rPr lang="fr-FR" dirty="0"/>
              <a:t>l'endroit voulu. On utilise pour cela la méthode insert.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119069" y="3404344"/>
            <a:ext cx="12144373" cy="646331"/>
          </a:xfrm>
          <a:prstGeom prst="rect">
            <a:avLst/>
          </a:prstGeom>
          <a:noFill/>
        </p:spPr>
        <p:txBody>
          <a:bodyPr wrap="square" rtlCol="0">
            <a:spAutoFit/>
          </a:bodyPr>
          <a:lstStyle/>
          <a:p>
            <a:r>
              <a:rPr lang="fr-FR" dirty="0"/>
              <a:t>Quand on demande d'</a:t>
            </a:r>
            <a:r>
              <a:rPr lang="fr-FR" dirty="0" err="1"/>
              <a:t>insérercà</a:t>
            </a:r>
            <a:r>
              <a:rPr lang="fr-FR" dirty="0"/>
              <a:t> l'indice 2, la méthode va décaler les objets d'indice supérieur ou égal à 2.cva donc s'intercaler entre b et d.</a:t>
            </a:r>
          </a:p>
        </p:txBody>
      </p:sp>
    </p:spTree>
    <p:extLst>
      <p:ext uri="{BB962C8B-B14F-4D97-AF65-F5344CB8AC3E}">
        <p14:creationId xmlns:p14="http://schemas.microsoft.com/office/powerpoint/2010/main" val="40431282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Concaténation de listes[]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3" y="963721"/>
            <a:ext cx="6096000" cy="3693319"/>
          </a:xfrm>
          <a:prstGeom prst="rect">
            <a:avLst/>
          </a:prstGeom>
          <a:solidFill>
            <a:schemeClr val="tx1"/>
          </a:solidFill>
        </p:spPr>
        <p:txBody>
          <a:bodyPr>
            <a:spAutoFit/>
          </a:bodyPr>
          <a:lstStyle/>
          <a:p>
            <a:r>
              <a:rPr lang="fr-FR" dirty="0">
                <a:solidFill>
                  <a:schemeClr val="bg1"/>
                </a:solidFill>
              </a:rPr>
              <a:t>&gt;&gt;&gt; ma_liste1 = [3, 4, 5]</a:t>
            </a:r>
          </a:p>
          <a:p>
            <a:r>
              <a:rPr lang="fr-FR" dirty="0">
                <a:solidFill>
                  <a:schemeClr val="bg1"/>
                </a:solidFill>
              </a:rPr>
              <a:t>&gt;&gt;&gt; ma_liste2 = [8, 9, 10]</a:t>
            </a:r>
          </a:p>
          <a:p>
            <a:r>
              <a:rPr lang="fr-FR" dirty="0">
                <a:solidFill>
                  <a:schemeClr val="bg1"/>
                </a:solidFill>
              </a:rPr>
              <a:t>&gt;&gt;&gt; ma_liste1.extend(ma_liste2) # On insère ma_liste2 à la fin de ma_liste1</a:t>
            </a:r>
          </a:p>
          <a:p>
            <a:r>
              <a:rPr lang="fr-FR" dirty="0">
                <a:solidFill>
                  <a:schemeClr val="bg1"/>
                </a:solidFill>
              </a:rPr>
              <a:t>&gt;&gt;&gt; print(ma_liste1)</a:t>
            </a:r>
          </a:p>
          <a:p>
            <a:r>
              <a:rPr lang="fr-FR" dirty="0">
                <a:solidFill>
                  <a:schemeClr val="bg1"/>
                </a:solidFill>
              </a:rPr>
              <a:t>[3, 4, 5, 8, 9, 10]</a:t>
            </a:r>
          </a:p>
          <a:p>
            <a:r>
              <a:rPr lang="fr-FR" dirty="0">
                <a:solidFill>
                  <a:schemeClr val="bg1"/>
                </a:solidFill>
              </a:rPr>
              <a:t>&gt;&gt;&gt; ma_liste1 = [3, 4, 5]</a:t>
            </a:r>
          </a:p>
          <a:p>
            <a:r>
              <a:rPr lang="fr-FR" dirty="0">
                <a:solidFill>
                  <a:schemeClr val="bg1"/>
                </a:solidFill>
              </a:rPr>
              <a:t>&gt;&gt;&gt; ma_liste1 + ma_liste2</a:t>
            </a:r>
          </a:p>
          <a:p>
            <a:r>
              <a:rPr lang="fr-FR" dirty="0">
                <a:solidFill>
                  <a:schemeClr val="bg1"/>
                </a:solidFill>
              </a:rPr>
              <a:t>[3, 4, 5, 8, 9, 10]</a:t>
            </a:r>
          </a:p>
          <a:p>
            <a:r>
              <a:rPr lang="fr-FR" dirty="0">
                <a:solidFill>
                  <a:schemeClr val="bg1"/>
                </a:solidFill>
              </a:rPr>
              <a:t>&gt;&gt;&gt; ma_liste1 += ma_liste2 # Identique à </a:t>
            </a:r>
            <a:r>
              <a:rPr lang="fr-FR" dirty="0" err="1">
                <a:solidFill>
                  <a:schemeClr val="bg1"/>
                </a:solidFill>
              </a:rPr>
              <a:t>extend</a:t>
            </a:r>
            <a:endParaRPr lang="fr-FR" dirty="0">
              <a:solidFill>
                <a:schemeClr val="bg1"/>
              </a:solidFill>
            </a:endParaRPr>
          </a:p>
          <a:p>
            <a:r>
              <a:rPr lang="fr-FR" dirty="0">
                <a:solidFill>
                  <a:schemeClr val="bg1"/>
                </a:solidFill>
              </a:rPr>
              <a:t>&gt;&gt;&gt; print(ma_liste1)</a:t>
            </a:r>
          </a:p>
          <a:p>
            <a:r>
              <a:rPr lang="fr-FR" dirty="0">
                <a:solidFill>
                  <a:schemeClr val="bg1"/>
                </a:solidFill>
              </a:rPr>
              <a:t>[3, 4, 5, 8, 9, 10]</a:t>
            </a:r>
          </a:p>
          <a:p>
            <a:r>
              <a:rPr lang="fr-FR" dirty="0">
                <a:solidFill>
                  <a:schemeClr val="bg1"/>
                </a:solidFill>
              </a:rPr>
              <a:t>&gt;&gt;&gt;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23808" y="4830116"/>
            <a:ext cx="12144373" cy="923330"/>
          </a:xfrm>
          <a:prstGeom prst="rect">
            <a:avLst/>
          </a:prstGeom>
          <a:noFill/>
        </p:spPr>
        <p:txBody>
          <a:bodyPr wrap="square" rtlCol="0">
            <a:spAutoFit/>
          </a:bodyPr>
          <a:lstStyle/>
          <a:p>
            <a:r>
              <a:rPr lang="fr-FR" dirty="0"/>
              <a:t>Voici les différentes façons de concaténer des listes. Vous pouvez remarquer l'</a:t>
            </a:r>
            <a:r>
              <a:rPr lang="fr-FR" dirty="0" err="1"/>
              <a:t>opérateur+qui</a:t>
            </a:r>
            <a:r>
              <a:rPr lang="fr-FR" dirty="0"/>
              <a:t> concatène deux listes entre elles et renvoie le résultat. On peut utiliser+=assez logiquement pour étendre une liste. Cette façon de faire revient au même qu'utiliser la </a:t>
            </a:r>
            <a:r>
              <a:rPr lang="fr-FR" dirty="0" err="1"/>
              <a:t>méthodeextend</a:t>
            </a:r>
            <a:endParaRPr lang="fr-FR" dirty="0"/>
          </a:p>
        </p:txBody>
      </p:sp>
    </p:spTree>
    <p:extLst>
      <p:ext uri="{BB962C8B-B14F-4D97-AF65-F5344CB8AC3E}">
        <p14:creationId xmlns:p14="http://schemas.microsoft.com/office/powerpoint/2010/main" val="261509997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Suppression d’</a:t>
            </a:r>
            <a:r>
              <a:rPr lang="fr-FR" altLang="fr-FR" sz="6000" dirty="0" err="1">
                <a:solidFill>
                  <a:schemeClr val="accent5">
                    <a:lumMod val="75000"/>
                  </a:schemeClr>
                </a:solidFill>
              </a:rPr>
              <a:t>elements</a:t>
            </a:r>
            <a:r>
              <a:rPr lang="fr-FR" altLang="fr-FR" sz="6000" dirty="0">
                <a:solidFill>
                  <a:schemeClr val="accent5">
                    <a:lumMod val="75000"/>
                  </a:schemeClr>
                </a:solidFill>
              </a:rPr>
              <a:t> d’une listes[]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4" y="1863634"/>
            <a:ext cx="6096000" cy="1815882"/>
          </a:xfrm>
          <a:prstGeom prst="rect">
            <a:avLst/>
          </a:prstGeom>
          <a:solidFill>
            <a:schemeClr val="tx1"/>
          </a:solidFill>
        </p:spPr>
        <p:txBody>
          <a:bodyPr>
            <a:spAutoFit/>
          </a:bodyPr>
          <a:lstStyle/>
          <a:p>
            <a:r>
              <a:rPr lang="fr-FR" sz="1600" dirty="0">
                <a:solidFill>
                  <a:schemeClr val="bg1"/>
                </a:solidFill>
              </a:rPr>
              <a:t>ma_liste = [-5, -2, 1, 4, 7, 10]</a:t>
            </a:r>
          </a:p>
          <a:p>
            <a:r>
              <a:rPr lang="fr-FR" sz="1600" dirty="0">
                <a:solidFill>
                  <a:schemeClr val="bg1"/>
                </a:solidFill>
              </a:rPr>
              <a:t>del ma_liste[0] # On supprime le premier élément de la liste</a:t>
            </a:r>
          </a:p>
          <a:p>
            <a:r>
              <a:rPr lang="fr-FR" sz="1600" dirty="0">
                <a:solidFill>
                  <a:schemeClr val="bg1"/>
                </a:solidFill>
              </a:rPr>
              <a:t>ma_liste</a:t>
            </a:r>
          </a:p>
          <a:p>
            <a:r>
              <a:rPr lang="fr-FR" sz="1600" dirty="0">
                <a:solidFill>
                  <a:schemeClr val="bg1"/>
                </a:solidFill>
              </a:rPr>
              <a:t>[-2, 1, 4, 7, 10]</a:t>
            </a:r>
          </a:p>
          <a:p>
            <a:r>
              <a:rPr lang="fr-FR" sz="1600" dirty="0">
                <a:solidFill>
                  <a:schemeClr val="bg1"/>
                </a:solidFill>
              </a:rPr>
              <a:t>del ma_liste[2] # On supprime le troisième élément de la liste</a:t>
            </a:r>
          </a:p>
          <a:p>
            <a:r>
              <a:rPr lang="fr-FR" sz="1600" dirty="0">
                <a:solidFill>
                  <a:schemeClr val="bg1"/>
                </a:solidFill>
              </a:rPr>
              <a:t>ma_liste</a:t>
            </a:r>
          </a:p>
          <a:p>
            <a:r>
              <a:rPr lang="fr-FR" sz="1600" dirty="0">
                <a:solidFill>
                  <a:schemeClr val="bg1"/>
                </a:solidFill>
              </a:rPr>
              <a:t>[-2, 1, 7, 10]</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23808" y="855751"/>
            <a:ext cx="12144373" cy="923330"/>
          </a:xfrm>
          <a:prstGeom prst="rect">
            <a:avLst/>
          </a:prstGeom>
          <a:noFill/>
        </p:spPr>
        <p:txBody>
          <a:bodyPr wrap="square" rtlCol="0">
            <a:spAutoFit/>
          </a:bodyPr>
          <a:lstStyle/>
          <a:p>
            <a:r>
              <a:rPr lang="fr-FR" dirty="0"/>
              <a:t>Nous allons voir deux méthodes pour supprimer des éléments d'une liste :</a:t>
            </a:r>
          </a:p>
          <a:p>
            <a:pPr marL="742950" lvl="1" indent="-285750">
              <a:buFont typeface="Arial" panose="020B0604020202020204" pitchFamily="34" charset="0"/>
              <a:buChar char="•"/>
            </a:pPr>
            <a:r>
              <a:rPr lang="fr-FR" dirty="0"/>
              <a:t>    le mot-clé del;</a:t>
            </a:r>
          </a:p>
          <a:p>
            <a:pPr marL="742950" lvl="1" indent="-285750">
              <a:buFont typeface="Arial" panose="020B0604020202020204" pitchFamily="34" charset="0"/>
              <a:buChar char="•"/>
            </a:pPr>
            <a:r>
              <a:rPr lang="fr-FR" dirty="0"/>
              <a:t>    la méthode </a:t>
            </a:r>
            <a:r>
              <a:rPr lang="fr-FR" dirty="0" err="1"/>
              <a:t>remove</a:t>
            </a:r>
            <a:r>
              <a:rPr lang="fr-FR" dirty="0"/>
              <a:t>.</a:t>
            </a:r>
          </a:p>
        </p:txBody>
      </p:sp>
      <p:sp>
        <p:nvSpPr>
          <p:cNvPr id="7" name="Rectangle 6">
            <a:extLst>
              <a:ext uri="{FF2B5EF4-FFF2-40B4-BE49-F238E27FC236}">
                <a16:creationId xmlns:a16="http://schemas.microsoft.com/office/drawing/2014/main" id="{36445267-4341-43AB-BDBC-6B065E34FFFA}"/>
              </a:ext>
            </a:extLst>
          </p:cNvPr>
          <p:cNvSpPr/>
          <p:nvPr/>
        </p:nvSpPr>
        <p:spPr>
          <a:xfrm>
            <a:off x="209554" y="3679516"/>
            <a:ext cx="6096000" cy="1077218"/>
          </a:xfrm>
          <a:prstGeom prst="rect">
            <a:avLst/>
          </a:prstGeom>
          <a:solidFill>
            <a:schemeClr val="tx1"/>
          </a:solidFill>
        </p:spPr>
        <p:txBody>
          <a:bodyPr>
            <a:spAutoFit/>
          </a:bodyPr>
          <a:lstStyle/>
          <a:p>
            <a:r>
              <a:rPr lang="it-IT" sz="1600" dirty="0">
                <a:solidFill>
                  <a:schemeClr val="bg1"/>
                </a:solidFill>
              </a:rPr>
              <a:t>ma_liste = [31, 32, 33, 34, 35]</a:t>
            </a:r>
          </a:p>
          <a:p>
            <a:r>
              <a:rPr lang="it-IT" sz="1600" dirty="0">
                <a:solidFill>
                  <a:schemeClr val="bg1"/>
                </a:solidFill>
              </a:rPr>
              <a:t>ma_liste.remove(32)</a:t>
            </a:r>
          </a:p>
          <a:p>
            <a:r>
              <a:rPr lang="it-IT" sz="1600" dirty="0">
                <a:solidFill>
                  <a:schemeClr val="bg1"/>
                </a:solidFill>
              </a:rPr>
              <a:t>ma_liste</a:t>
            </a:r>
          </a:p>
          <a:p>
            <a:r>
              <a:rPr lang="it-IT" sz="1600" dirty="0">
                <a:solidFill>
                  <a:schemeClr val="bg1"/>
                </a:solidFill>
              </a:rPr>
              <a:t>[31, 33, 34, 35]</a:t>
            </a:r>
          </a:p>
        </p:txBody>
      </p:sp>
      <p:sp>
        <p:nvSpPr>
          <p:cNvPr id="8" name="Rectangle 7">
            <a:extLst>
              <a:ext uri="{FF2B5EF4-FFF2-40B4-BE49-F238E27FC236}">
                <a16:creationId xmlns:a16="http://schemas.microsoft.com/office/drawing/2014/main" id="{068EBFCD-5426-4F8C-8233-4B7E2B1D3127}"/>
              </a:ext>
            </a:extLst>
          </p:cNvPr>
          <p:cNvSpPr/>
          <p:nvPr/>
        </p:nvSpPr>
        <p:spPr>
          <a:xfrm>
            <a:off x="209554" y="4956789"/>
            <a:ext cx="6096000" cy="1323439"/>
          </a:xfrm>
          <a:prstGeom prst="rect">
            <a:avLst/>
          </a:prstGeom>
          <a:solidFill>
            <a:schemeClr val="tx1"/>
          </a:solidFill>
        </p:spPr>
        <p:txBody>
          <a:bodyPr>
            <a:spAutoFit/>
          </a:bodyPr>
          <a:lstStyle/>
          <a:p>
            <a:r>
              <a:rPr lang="it-IT" sz="1600" dirty="0">
                <a:solidFill>
                  <a:schemeClr val="bg1"/>
                </a:solidFill>
              </a:rPr>
              <a:t>&gt;&gt;&gt; ma_liste = [31, 32, 33, 34, 35]</a:t>
            </a:r>
          </a:p>
          <a:p>
            <a:r>
              <a:rPr lang="it-IT" sz="1600" dirty="0">
                <a:solidFill>
                  <a:schemeClr val="bg1"/>
                </a:solidFill>
              </a:rPr>
              <a:t>&gt;&gt;&gt; ma_liste.remove(32)</a:t>
            </a:r>
          </a:p>
          <a:p>
            <a:r>
              <a:rPr lang="it-IT" sz="1600" dirty="0">
                <a:solidFill>
                  <a:schemeClr val="bg1"/>
                </a:solidFill>
              </a:rPr>
              <a:t>&gt;&gt;&gt; ma_liste</a:t>
            </a:r>
          </a:p>
          <a:p>
            <a:r>
              <a:rPr lang="it-IT" sz="1600" dirty="0">
                <a:solidFill>
                  <a:schemeClr val="bg1"/>
                </a:solidFill>
              </a:rPr>
              <a:t>[31, 33, 34, 35]</a:t>
            </a:r>
          </a:p>
          <a:p>
            <a:r>
              <a:rPr lang="it-IT" sz="1600" dirty="0">
                <a:solidFill>
                  <a:schemeClr val="bg1"/>
                </a:solidFill>
              </a:rPr>
              <a:t>&gt;&gt;&gt;</a:t>
            </a:r>
          </a:p>
        </p:txBody>
      </p:sp>
    </p:spTree>
    <p:extLst>
      <p:ext uri="{BB962C8B-B14F-4D97-AF65-F5344CB8AC3E}">
        <p14:creationId xmlns:p14="http://schemas.microsoft.com/office/powerpoint/2010/main" val="1036188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Le parcours des listes[]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206409"/>
            <a:ext cx="6096000" cy="5078313"/>
          </a:xfrm>
          <a:prstGeom prst="rect">
            <a:avLst/>
          </a:prstGeom>
          <a:solidFill>
            <a:schemeClr val="tx1"/>
          </a:solidFill>
        </p:spPr>
        <p:txBody>
          <a:bodyPr>
            <a:spAutoFit/>
          </a:bodyPr>
          <a:lstStyle/>
          <a:p>
            <a:r>
              <a:rPr lang="fr-FR" sz="1200" dirty="0">
                <a:solidFill>
                  <a:schemeClr val="bg1"/>
                </a:solidFill>
              </a:rPr>
              <a:t>&gt;&gt;&gt; ma_liste = ['a', 'b', 'c', 'd', 'e', 'f', 'g', 'h']</a:t>
            </a:r>
          </a:p>
          <a:p>
            <a:r>
              <a:rPr lang="fr-FR" sz="1200" dirty="0">
                <a:solidFill>
                  <a:schemeClr val="bg1"/>
                </a:solidFill>
              </a:rPr>
              <a:t>&gt;&gt;&gt; i = 0 # Notre indice pour la boucle while</a:t>
            </a:r>
          </a:p>
          <a:p>
            <a:r>
              <a:rPr lang="fr-FR" sz="1200" dirty="0">
                <a:solidFill>
                  <a:schemeClr val="bg1"/>
                </a:solidFill>
              </a:rPr>
              <a:t>&gt;&gt;&gt; while i &lt; len(ma_liste):</a:t>
            </a:r>
          </a:p>
          <a:p>
            <a:r>
              <a:rPr lang="fr-FR" sz="1200" dirty="0">
                <a:solidFill>
                  <a:schemeClr val="bg1"/>
                </a:solidFill>
              </a:rPr>
              <a:t>...     print(ma_liste[i])</a:t>
            </a:r>
          </a:p>
          <a:p>
            <a:r>
              <a:rPr lang="fr-FR" sz="1200" dirty="0">
                <a:solidFill>
                  <a:schemeClr val="bg1"/>
                </a:solidFill>
              </a:rPr>
              <a:t>...     i += 1 # On incrémente i, ne pas oublier !</a:t>
            </a:r>
          </a:p>
          <a:p>
            <a:r>
              <a:rPr lang="fr-FR" sz="1200" dirty="0">
                <a:solidFill>
                  <a:schemeClr val="bg1"/>
                </a:solidFill>
              </a:rPr>
              <a:t>... </a:t>
            </a:r>
          </a:p>
          <a:p>
            <a:r>
              <a:rPr lang="fr-FR" sz="1200" dirty="0">
                <a:solidFill>
                  <a:schemeClr val="bg1"/>
                </a:solidFill>
              </a:rPr>
              <a:t>a</a:t>
            </a:r>
          </a:p>
          <a:p>
            <a:r>
              <a:rPr lang="fr-FR" sz="1200" dirty="0">
                <a:solidFill>
                  <a:schemeClr val="bg1"/>
                </a:solidFill>
              </a:rPr>
              <a:t>b</a:t>
            </a:r>
          </a:p>
          <a:p>
            <a:r>
              <a:rPr lang="fr-FR" sz="1200" dirty="0">
                <a:solidFill>
                  <a:schemeClr val="bg1"/>
                </a:solidFill>
              </a:rPr>
              <a:t>c</a:t>
            </a:r>
          </a:p>
          <a:p>
            <a:r>
              <a:rPr lang="fr-FR" sz="1200" dirty="0">
                <a:solidFill>
                  <a:schemeClr val="bg1"/>
                </a:solidFill>
              </a:rPr>
              <a:t>d</a:t>
            </a:r>
          </a:p>
          <a:p>
            <a:r>
              <a:rPr lang="fr-FR" sz="1200" dirty="0">
                <a:solidFill>
                  <a:schemeClr val="bg1"/>
                </a:solidFill>
              </a:rPr>
              <a:t>e</a:t>
            </a:r>
          </a:p>
          <a:p>
            <a:r>
              <a:rPr lang="fr-FR" sz="1200" dirty="0">
                <a:solidFill>
                  <a:schemeClr val="bg1"/>
                </a:solidFill>
              </a:rPr>
              <a:t>f</a:t>
            </a:r>
          </a:p>
          <a:p>
            <a:r>
              <a:rPr lang="fr-FR" sz="1200" dirty="0">
                <a:solidFill>
                  <a:schemeClr val="bg1"/>
                </a:solidFill>
              </a:rPr>
              <a:t>g</a:t>
            </a:r>
          </a:p>
          <a:p>
            <a:r>
              <a:rPr lang="fr-FR" sz="1200" dirty="0">
                <a:solidFill>
                  <a:schemeClr val="bg1"/>
                </a:solidFill>
              </a:rPr>
              <a:t>h</a:t>
            </a:r>
          </a:p>
          <a:p>
            <a:r>
              <a:rPr lang="fr-FR" sz="1200" dirty="0">
                <a:solidFill>
                  <a:schemeClr val="bg1"/>
                </a:solidFill>
              </a:rPr>
              <a:t>&gt;&gt;&gt; # Cette méthode est cependant préférable</a:t>
            </a:r>
          </a:p>
          <a:p>
            <a:r>
              <a:rPr lang="fr-FR" sz="1200" dirty="0">
                <a:solidFill>
                  <a:schemeClr val="bg1"/>
                </a:solidFill>
              </a:rPr>
              <a:t>... for </a:t>
            </a:r>
            <a:r>
              <a:rPr lang="fr-FR" sz="1200" dirty="0" err="1">
                <a:solidFill>
                  <a:schemeClr val="bg1"/>
                </a:solidFill>
              </a:rPr>
              <a:t>elt</a:t>
            </a:r>
            <a:r>
              <a:rPr lang="fr-FR" sz="1200" dirty="0">
                <a:solidFill>
                  <a:schemeClr val="bg1"/>
                </a:solidFill>
              </a:rPr>
              <a:t> in ma_liste: # </a:t>
            </a:r>
            <a:r>
              <a:rPr lang="fr-FR" sz="1200" dirty="0" err="1">
                <a:solidFill>
                  <a:schemeClr val="bg1"/>
                </a:solidFill>
              </a:rPr>
              <a:t>elt</a:t>
            </a:r>
            <a:r>
              <a:rPr lang="fr-FR" sz="1200" dirty="0">
                <a:solidFill>
                  <a:schemeClr val="bg1"/>
                </a:solidFill>
              </a:rPr>
              <a:t> va prendre les valeurs successives des éléments de ma_liste</a:t>
            </a:r>
          </a:p>
          <a:p>
            <a:r>
              <a:rPr lang="fr-FR" sz="1200" dirty="0">
                <a:solidFill>
                  <a:schemeClr val="bg1"/>
                </a:solidFill>
              </a:rPr>
              <a:t>...     print(</a:t>
            </a:r>
            <a:r>
              <a:rPr lang="fr-FR" sz="1200" dirty="0" err="1">
                <a:solidFill>
                  <a:schemeClr val="bg1"/>
                </a:solidFill>
              </a:rPr>
              <a:t>elt</a:t>
            </a:r>
            <a:r>
              <a:rPr lang="fr-FR" sz="1200" dirty="0">
                <a:solidFill>
                  <a:schemeClr val="bg1"/>
                </a:solidFill>
              </a:rPr>
              <a:t>)</a:t>
            </a:r>
          </a:p>
          <a:p>
            <a:r>
              <a:rPr lang="fr-FR" sz="1200" dirty="0">
                <a:solidFill>
                  <a:schemeClr val="bg1"/>
                </a:solidFill>
              </a:rPr>
              <a:t>... </a:t>
            </a:r>
          </a:p>
          <a:p>
            <a:r>
              <a:rPr lang="fr-FR" sz="1200" dirty="0">
                <a:solidFill>
                  <a:schemeClr val="bg1"/>
                </a:solidFill>
              </a:rPr>
              <a:t>a</a:t>
            </a:r>
          </a:p>
          <a:p>
            <a:r>
              <a:rPr lang="fr-FR" sz="1200" dirty="0">
                <a:solidFill>
                  <a:schemeClr val="bg1"/>
                </a:solidFill>
              </a:rPr>
              <a:t>b</a:t>
            </a:r>
          </a:p>
          <a:p>
            <a:r>
              <a:rPr lang="fr-FR" sz="1200" dirty="0">
                <a:solidFill>
                  <a:schemeClr val="bg1"/>
                </a:solidFill>
              </a:rPr>
              <a:t>c</a:t>
            </a:r>
          </a:p>
          <a:p>
            <a:r>
              <a:rPr lang="fr-FR" sz="1200" dirty="0">
                <a:solidFill>
                  <a:schemeClr val="bg1"/>
                </a:solidFill>
              </a:rPr>
              <a:t>d</a:t>
            </a:r>
          </a:p>
          <a:p>
            <a:r>
              <a:rPr lang="fr-FR" sz="1200" dirty="0">
                <a:solidFill>
                  <a:schemeClr val="bg1"/>
                </a:solidFill>
              </a:rPr>
              <a:t>e</a:t>
            </a:r>
          </a:p>
          <a:p>
            <a:r>
              <a:rPr lang="fr-FR" sz="1200" dirty="0">
                <a:solidFill>
                  <a:schemeClr val="bg1"/>
                </a:solidFill>
              </a:rPr>
              <a:t>f</a:t>
            </a:r>
          </a:p>
          <a:p>
            <a:r>
              <a:rPr lang="fr-FR" sz="1200" dirty="0">
                <a:solidFill>
                  <a:schemeClr val="bg1"/>
                </a:solidFill>
              </a:rPr>
              <a:t>g</a:t>
            </a:r>
          </a:p>
          <a:p>
            <a:r>
              <a:rPr lang="fr-FR" sz="1200" dirty="0">
                <a:solidFill>
                  <a:schemeClr val="bg1"/>
                </a:solidFill>
              </a:rPr>
              <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26479552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fontScale="90000"/>
          </a:bodyPr>
          <a:lstStyle/>
          <a:p>
            <a:pPr lvl="0" algn="ctr" fontAlgn="base">
              <a:spcAft>
                <a:spcPct val="0"/>
              </a:spcAft>
            </a:pP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a:t>
            </a:r>
            <a:r>
              <a:rPr lang="fr-FR" altLang="fr-FR" sz="6000" dirty="0">
                <a:solidFill>
                  <a:schemeClr val="accent5">
                    <a:lumMod val="75000"/>
                  </a:schemeClr>
                </a:solidFill>
              </a:rPr>
              <a:t>Python list slice </a:t>
            </a:r>
            <a:r>
              <a:rPr lang="fr-FR" altLang="fr-FR" sz="6000" dirty="0" err="1">
                <a:solidFill>
                  <a:schemeClr val="accent5">
                    <a:lumMod val="75000"/>
                  </a:schemeClr>
                </a:solidFill>
              </a:rPr>
              <a:t>syntax</a:t>
            </a:r>
            <a:r>
              <a:rPr lang="fr-FR" altLang="fr-FR" sz="6000" dirty="0">
                <a:solidFill>
                  <a:schemeClr val="accent5">
                    <a:lumMod val="75000"/>
                  </a:schemeClr>
                </a:solidFill>
              </a:rPr>
              <a:t> fun</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206409"/>
            <a:ext cx="6096000" cy="5078313"/>
          </a:xfrm>
          <a:prstGeom prst="rect">
            <a:avLst/>
          </a:prstGeom>
          <a:solidFill>
            <a:schemeClr val="tx1"/>
          </a:solidFill>
        </p:spPr>
        <p:txBody>
          <a:bodyPr>
            <a:spAutoFit/>
          </a:bodyPr>
          <a:lstStyle/>
          <a:p>
            <a:r>
              <a:rPr lang="en-US" sz="1200" dirty="0">
                <a:solidFill>
                  <a:schemeClr val="bg1"/>
                </a:solidFill>
              </a:rPr>
              <a:t># Python's list slice syntax can be used without indices</a:t>
            </a:r>
          </a:p>
          <a:p>
            <a:r>
              <a:rPr lang="en-US" sz="1200" dirty="0">
                <a:solidFill>
                  <a:schemeClr val="bg1"/>
                </a:solidFill>
              </a:rPr>
              <a:t># for a few fun and useful things:</a:t>
            </a:r>
          </a:p>
          <a:p>
            <a:endParaRPr lang="en-US" sz="1200" dirty="0">
              <a:solidFill>
                <a:schemeClr val="bg1"/>
              </a:solidFill>
            </a:endParaRPr>
          </a:p>
          <a:p>
            <a:r>
              <a:rPr lang="en-US" sz="1200" dirty="0">
                <a:solidFill>
                  <a:schemeClr val="bg1"/>
                </a:solidFill>
              </a:rPr>
              <a:t># You can clear all elements from a list:</a:t>
            </a:r>
          </a:p>
          <a:p>
            <a:r>
              <a:rPr lang="en-US" sz="1200" dirty="0">
                <a:solidFill>
                  <a:schemeClr val="bg1"/>
                </a:solidFill>
              </a:rPr>
              <a:t>&gt;&gt;&gt; </a:t>
            </a:r>
            <a:r>
              <a:rPr lang="en-US" sz="1200" dirty="0" err="1">
                <a:solidFill>
                  <a:schemeClr val="bg1"/>
                </a:solidFill>
              </a:rPr>
              <a:t>lst</a:t>
            </a:r>
            <a:r>
              <a:rPr lang="en-US" sz="1200" dirty="0">
                <a:solidFill>
                  <a:schemeClr val="bg1"/>
                </a:solidFill>
              </a:rPr>
              <a:t> = [1, 2, 3, 4, 5]</a:t>
            </a:r>
          </a:p>
          <a:p>
            <a:r>
              <a:rPr lang="en-US" sz="1200" dirty="0">
                <a:solidFill>
                  <a:schemeClr val="bg1"/>
                </a:solidFill>
              </a:rPr>
              <a:t>&gt;&gt;&gt; del </a:t>
            </a:r>
            <a:r>
              <a:rPr lang="en-US" sz="1200" dirty="0" err="1">
                <a:solidFill>
                  <a:schemeClr val="bg1"/>
                </a:solidFill>
              </a:rPr>
              <a:t>lst</a:t>
            </a:r>
            <a:r>
              <a:rPr lang="en-US" sz="1200" dirty="0">
                <a:solidFill>
                  <a:schemeClr val="bg1"/>
                </a:solidFill>
              </a:rPr>
              <a:t>[:]</a:t>
            </a:r>
          </a:p>
          <a:p>
            <a:r>
              <a:rPr lang="en-US" sz="1200" dirty="0">
                <a:solidFill>
                  <a:schemeClr val="bg1"/>
                </a:solidFill>
              </a:rPr>
              <a:t>&gt;&gt;&gt; </a:t>
            </a:r>
            <a:r>
              <a:rPr lang="en-US" sz="1200" dirty="0" err="1">
                <a:solidFill>
                  <a:schemeClr val="bg1"/>
                </a:solidFill>
              </a:rPr>
              <a:t>lst</a:t>
            </a:r>
            <a:endParaRPr lang="en-US" sz="1200" dirty="0">
              <a:solidFill>
                <a:schemeClr val="bg1"/>
              </a:solidFill>
            </a:endParaRPr>
          </a:p>
          <a:p>
            <a:r>
              <a:rPr lang="en-US" sz="1200" dirty="0">
                <a:solidFill>
                  <a:schemeClr val="bg1"/>
                </a:solidFill>
              </a:rPr>
              <a:t>[]</a:t>
            </a:r>
          </a:p>
          <a:p>
            <a:endParaRPr lang="en-US" sz="1200" dirty="0">
              <a:solidFill>
                <a:schemeClr val="bg1"/>
              </a:solidFill>
            </a:endParaRPr>
          </a:p>
          <a:p>
            <a:r>
              <a:rPr lang="en-US" sz="1200" dirty="0">
                <a:solidFill>
                  <a:schemeClr val="bg1"/>
                </a:solidFill>
              </a:rPr>
              <a:t># You can replace all elements of a list</a:t>
            </a:r>
          </a:p>
          <a:p>
            <a:r>
              <a:rPr lang="en-US" sz="1200" dirty="0">
                <a:solidFill>
                  <a:schemeClr val="bg1"/>
                </a:solidFill>
              </a:rPr>
              <a:t># without creating a new list object:</a:t>
            </a:r>
          </a:p>
          <a:p>
            <a:r>
              <a:rPr lang="en-US" sz="1200" dirty="0">
                <a:solidFill>
                  <a:schemeClr val="bg1"/>
                </a:solidFill>
              </a:rPr>
              <a:t>&gt;&gt;&gt; a = </a:t>
            </a:r>
            <a:r>
              <a:rPr lang="en-US" sz="1200" dirty="0" err="1">
                <a:solidFill>
                  <a:schemeClr val="bg1"/>
                </a:solidFill>
              </a:rPr>
              <a:t>lst</a:t>
            </a:r>
            <a:endParaRPr lang="en-US" sz="1200" dirty="0">
              <a:solidFill>
                <a:schemeClr val="bg1"/>
              </a:solidFill>
            </a:endParaRPr>
          </a:p>
          <a:p>
            <a:r>
              <a:rPr lang="en-US" sz="1200" dirty="0">
                <a:solidFill>
                  <a:schemeClr val="bg1"/>
                </a:solidFill>
              </a:rPr>
              <a:t>&gt;&gt;&gt; </a:t>
            </a:r>
            <a:r>
              <a:rPr lang="en-US" sz="1200" dirty="0" err="1">
                <a:solidFill>
                  <a:schemeClr val="bg1"/>
                </a:solidFill>
              </a:rPr>
              <a:t>lst</a:t>
            </a:r>
            <a:r>
              <a:rPr lang="en-US" sz="1200" dirty="0">
                <a:solidFill>
                  <a:schemeClr val="bg1"/>
                </a:solidFill>
              </a:rPr>
              <a:t>[:] = [7, 8, 9]</a:t>
            </a:r>
          </a:p>
          <a:p>
            <a:r>
              <a:rPr lang="en-US" sz="1200" dirty="0">
                <a:solidFill>
                  <a:schemeClr val="bg1"/>
                </a:solidFill>
              </a:rPr>
              <a:t>&gt;&gt;&gt; </a:t>
            </a:r>
            <a:r>
              <a:rPr lang="en-US" sz="1200" dirty="0" err="1">
                <a:solidFill>
                  <a:schemeClr val="bg1"/>
                </a:solidFill>
              </a:rPr>
              <a:t>lst</a:t>
            </a:r>
            <a:endParaRPr lang="en-US" sz="1200" dirty="0">
              <a:solidFill>
                <a:schemeClr val="bg1"/>
              </a:solidFill>
            </a:endParaRPr>
          </a:p>
          <a:p>
            <a:r>
              <a:rPr lang="en-US" sz="1200" dirty="0">
                <a:solidFill>
                  <a:schemeClr val="bg1"/>
                </a:solidFill>
              </a:rPr>
              <a:t>[7, 8, 9]</a:t>
            </a:r>
          </a:p>
          <a:p>
            <a:r>
              <a:rPr lang="en-US" sz="1200" dirty="0">
                <a:solidFill>
                  <a:schemeClr val="bg1"/>
                </a:solidFill>
              </a:rPr>
              <a:t>&gt;&gt;&gt; a</a:t>
            </a:r>
          </a:p>
          <a:p>
            <a:r>
              <a:rPr lang="en-US" sz="1200" dirty="0">
                <a:solidFill>
                  <a:schemeClr val="bg1"/>
                </a:solidFill>
              </a:rPr>
              <a:t>[7, 8, 9]</a:t>
            </a:r>
          </a:p>
          <a:p>
            <a:r>
              <a:rPr lang="en-US" sz="1200" dirty="0">
                <a:solidFill>
                  <a:schemeClr val="bg1"/>
                </a:solidFill>
              </a:rPr>
              <a:t>&gt;&gt;&gt; a is </a:t>
            </a:r>
            <a:r>
              <a:rPr lang="en-US" sz="1200" dirty="0" err="1">
                <a:solidFill>
                  <a:schemeClr val="bg1"/>
                </a:solidFill>
              </a:rPr>
              <a:t>lst</a:t>
            </a:r>
            <a:endParaRPr lang="en-US" sz="1200" dirty="0">
              <a:solidFill>
                <a:schemeClr val="bg1"/>
              </a:solidFill>
            </a:endParaRPr>
          </a:p>
          <a:p>
            <a:r>
              <a:rPr lang="en-US" sz="1200" dirty="0">
                <a:solidFill>
                  <a:schemeClr val="bg1"/>
                </a:solidFill>
              </a:rPr>
              <a:t>True</a:t>
            </a:r>
          </a:p>
          <a:p>
            <a:endParaRPr lang="en-US" sz="1200" dirty="0">
              <a:solidFill>
                <a:schemeClr val="bg1"/>
              </a:solidFill>
            </a:endParaRPr>
          </a:p>
          <a:p>
            <a:r>
              <a:rPr lang="en-US" sz="1200" dirty="0">
                <a:solidFill>
                  <a:schemeClr val="bg1"/>
                </a:solidFill>
              </a:rPr>
              <a:t># You can also create a (shallow) copy of a list:</a:t>
            </a:r>
          </a:p>
          <a:p>
            <a:r>
              <a:rPr lang="en-US" sz="1200" dirty="0">
                <a:solidFill>
                  <a:schemeClr val="bg1"/>
                </a:solidFill>
              </a:rPr>
              <a:t>&gt;&gt;&gt; b = </a:t>
            </a:r>
            <a:r>
              <a:rPr lang="en-US" sz="1200" dirty="0" err="1">
                <a:solidFill>
                  <a:schemeClr val="bg1"/>
                </a:solidFill>
              </a:rPr>
              <a:t>lst</a:t>
            </a:r>
            <a:r>
              <a:rPr lang="en-US" sz="1200" dirty="0">
                <a:solidFill>
                  <a:schemeClr val="bg1"/>
                </a:solidFill>
              </a:rPr>
              <a:t>[:]</a:t>
            </a:r>
          </a:p>
          <a:p>
            <a:r>
              <a:rPr lang="en-US" sz="1200" dirty="0">
                <a:solidFill>
                  <a:schemeClr val="bg1"/>
                </a:solidFill>
              </a:rPr>
              <a:t>&gt;&gt;&gt; b</a:t>
            </a:r>
          </a:p>
          <a:p>
            <a:r>
              <a:rPr lang="en-US" sz="1200" dirty="0">
                <a:solidFill>
                  <a:schemeClr val="bg1"/>
                </a:solidFill>
              </a:rPr>
              <a:t>[7, 8, 9]</a:t>
            </a:r>
          </a:p>
          <a:p>
            <a:r>
              <a:rPr lang="en-US" sz="1200" dirty="0">
                <a:solidFill>
                  <a:schemeClr val="bg1"/>
                </a:solidFill>
              </a:rPr>
              <a:t>&gt;&gt;&gt; b is </a:t>
            </a:r>
            <a:r>
              <a:rPr lang="en-US" sz="1200" dirty="0" err="1">
                <a:solidFill>
                  <a:schemeClr val="bg1"/>
                </a:solidFill>
              </a:rPr>
              <a:t>lst</a:t>
            </a:r>
            <a:endParaRPr lang="en-US" sz="1200" dirty="0">
              <a:solidFill>
                <a:schemeClr val="bg1"/>
              </a:solidFill>
            </a:endParaRPr>
          </a:p>
          <a:p>
            <a:r>
              <a:rPr lang="en-US" sz="1200" dirty="0">
                <a:solidFill>
                  <a:schemeClr val="bg1"/>
                </a:solidFill>
              </a:rPr>
              <a:t>False</a:t>
            </a:r>
          </a:p>
          <a:p>
            <a:endParaRPr lang="fr-FR" sz="1200" dirty="0">
              <a:solidFill>
                <a:schemeClr val="bg1"/>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444542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90776"/>
            <a:ext cx="12192000" cy="1325563"/>
          </a:xfrm>
        </p:spPr>
        <p:txBody>
          <a:bodyPr>
            <a:noAutofit/>
          </a:bodyPr>
          <a:lstStyle/>
          <a:p>
            <a:pPr algn="ctr"/>
            <a:r>
              <a:rPr lang="en-US" sz="9600" dirty="0">
                <a:solidFill>
                  <a:schemeClr val="accent5">
                    <a:lumMod val="75000"/>
                  </a:schemeClr>
                </a:solidFill>
              </a:rPr>
              <a:t>Variables</a:t>
            </a:r>
            <a:endParaRPr lang="fr-FR" sz="9600" dirty="0">
              <a:solidFill>
                <a:schemeClr val="accent5">
                  <a:lumMod val="75000"/>
                </a:schemeClr>
              </a:solidFill>
            </a:endParaRPr>
          </a:p>
        </p:txBody>
      </p:sp>
    </p:spTree>
    <p:extLst>
      <p:ext uri="{BB962C8B-B14F-4D97-AF65-F5344CB8AC3E}">
        <p14:creationId xmlns:p14="http://schemas.microsoft.com/office/powerpoint/2010/main" val="832939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rgbClr val="7030A0"/>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90776"/>
            <a:ext cx="12192000" cy="1325563"/>
          </a:xfrm>
        </p:spPr>
        <p:txBody>
          <a:bodyPr>
            <a:noAutofit/>
          </a:bodyPr>
          <a:lstStyle/>
          <a:p>
            <a:pPr algn="ctr"/>
            <a:r>
              <a:rPr lang="en-US" sz="9600" dirty="0">
                <a:solidFill>
                  <a:schemeClr val="accent5">
                    <a:lumMod val="75000"/>
                  </a:schemeClr>
                </a:solidFill>
              </a:rPr>
              <a:t>enumerate</a:t>
            </a:r>
            <a:endParaRPr lang="fr-FR" sz="9600" dirty="0">
              <a:solidFill>
                <a:schemeClr val="accent5">
                  <a:lumMod val="75000"/>
                </a:schemeClr>
              </a:solidFill>
            </a:endParaRPr>
          </a:p>
        </p:txBody>
      </p:sp>
    </p:spTree>
    <p:extLst>
      <p:ext uri="{BB962C8B-B14F-4D97-AF65-F5344CB8AC3E}">
        <p14:creationId xmlns:p14="http://schemas.microsoft.com/office/powerpoint/2010/main" val="43391987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Autofit/>
          </a:bodyPr>
          <a:lstStyle/>
          <a:p>
            <a:pPr algn="ctr"/>
            <a:r>
              <a:rPr lang="en-US" sz="5400" dirty="0">
                <a:solidFill>
                  <a:schemeClr val="accent5">
                    <a:lumMod val="75000"/>
                  </a:schemeClr>
                </a:solidFill>
              </a:rPr>
              <a:t>[🐍</a:t>
            </a:r>
            <a:r>
              <a:rPr lang="en-US" sz="5400" dirty="0" err="1">
                <a:solidFill>
                  <a:schemeClr val="accent5">
                    <a:lumMod val="75000"/>
                  </a:schemeClr>
                </a:solidFill>
              </a:rPr>
              <a:t>PyTricks</a:t>
            </a:r>
            <a:r>
              <a:rPr lang="en-US" sz="5400" dirty="0">
                <a:solidFill>
                  <a:schemeClr val="accent5">
                    <a:lumMod val="75000"/>
                  </a:schemeClr>
                </a:solidFill>
              </a:rPr>
              <a:t>]: La </a:t>
            </a:r>
            <a:r>
              <a:rPr lang="en-US" sz="5400" dirty="0" err="1">
                <a:solidFill>
                  <a:schemeClr val="accent5">
                    <a:lumMod val="75000"/>
                  </a:schemeClr>
                </a:solidFill>
              </a:rPr>
              <a:t>fonction</a:t>
            </a:r>
            <a:r>
              <a:rPr lang="en-US" sz="5400" dirty="0">
                <a:solidFill>
                  <a:schemeClr val="accent5">
                    <a:lumMod val="75000"/>
                  </a:schemeClr>
                </a:solidFill>
              </a:rPr>
              <a:t> enumerate 1/4</a:t>
            </a:r>
            <a:endParaRPr lang="fr-FR" sz="5400" dirty="0">
              <a:solidFill>
                <a:schemeClr val="accent5">
                  <a:lumMod val="75000"/>
                </a:schemeClr>
              </a:solidFill>
            </a:endParaRPr>
          </a:p>
        </p:txBody>
      </p:sp>
      <p:sp>
        <p:nvSpPr>
          <p:cNvPr id="4" name="ZoneTexte 3">
            <a:extLst>
              <a:ext uri="{FF2B5EF4-FFF2-40B4-BE49-F238E27FC236}">
                <a16:creationId xmlns:a16="http://schemas.microsoft.com/office/drawing/2014/main" id="{272AE725-710D-496F-A2EA-2A7D5C4BDA92}"/>
              </a:ext>
            </a:extLst>
          </p:cNvPr>
          <p:cNvSpPr txBox="1"/>
          <p:nvPr/>
        </p:nvSpPr>
        <p:spPr>
          <a:xfrm>
            <a:off x="123824" y="1048565"/>
            <a:ext cx="12068175" cy="553998"/>
          </a:xfrm>
          <a:prstGeom prst="rect">
            <a:avLst/>
          </a:prstGeom>
          <a:noFill/>
        </p:spPr>
        <p:txBody>
          <a:bodyPr wrap="square" rtlCol="0">
            <a:spAutoFit/>
          </a:bodyPr>
          <a:lstStyle/>
          <a:p>
            <a:r>
              <a:rPr lang="en-US" sz="1000" dirty="0"/>
              <a:t>Basically, enumerate() allows you to loop over a collection of items while keeping track of the current item’s index in a counter variable.</a:t>
            </a:r>
          </a:p>
          <a:p>
            <a:endParaRPr lang="en-US" sz="1000" dirty="0"/>
          </a:p>
          <a:p>
            <a:r>
              <a:rPr lang="en-US" sz="1000" dirty="0"/>
              <a:t>Let’s take a look at a quick example:</a:t>
            </a:r>
          </a:p>
        </p:txBody>
      </p:sp>
      <p:sp>
        <p:nvSpPr>
          <p:cNvPr id="5" name="ZoneTexte 4">
            <a:extLst>
              <a:ext uri="{FF2B5EF4-FFF2-40B4-BE49-F238E27FC236}">
                <a16:creationId xmlns:a16="http://schemas.microsoft.com/office/drawing/2014/main" id="{FAB1367B-A395-4965-B97F-01A200A453EC}"/>
              </a:ext>
            </a:extLst>
          </p:cNvPr>
          <p:cNvSpPr txBox="1"/>
          <p:nvPr/>
        </p:nvSpPr>
        <p:spPr>
          <a:xfrm>
            <a:off x="123823" y="1602563"/>
            <a:ext cx="6429376" cy="553998"/>
          </a:xfrm>
          <a:prstGeom prst="rect">
            <a:avLst/>
          </a:prstGeom>
          <a:solidFill>
            <a:schemeClr val="tx1"/>
          </a:solidFill>
        </p:spPr>
        <p:txBody>
          <a:bodyPr wrap="square" rtlCol="0">
            <a:spAutoFit/>
          </a:bodyPr>
          <a:lstStyle/>
          <a:p>
            <a:r>
              <a:rPr lang="fr-FR" sz="1000" dirty="0">
                <a:solidFill>
                  <a:schemeClr val="bg1"/>
                </a:solidFill>
              </a:rPr>
              <a:t>names = ['Bob', 'Alice', 'Guido']</a:t>
            </a:r>
          </a:p>
          <a:p>
            <a:r>
              <a:rPr lang="fr-FR" sz="1000" dirty="0">
                <a:solidFill>
                  <a:schemeClr val="bg1"/>
                </a:solidFill>
              </a:rPr>
              <a:t>for index, value in enumerate(names):</a:t>
            </a:r>
          </a:p>
          <a:p>
            <a:r>
              <a:rPr lang="fr-FR" sz="1000" dirty="0">
                <a:solidFill>
                  <a:schemeClr val="bg1"/>
                </a:solidFill>
              </a:rPr>
              <a:t>    print(f'{index}: {value}')</a:t>
            </a:r>
          </a:p>
        </p:txBody>
      </p:sp>
      <p:sp>
        <p:nvSpPr>
          <p:cNvPr id="6" name="ZoneTexte 5">
            <a:extLst>
              <a:ext uri="{FF2B5EF4-FFF2-40B4-BE49-F238E27FC236}">
                <a16:creationId xmlns:a16="http://schemas.microsoft.com/office/drawing/2014/main" id="{1CEBE35E-7F02-4184-937B-D1A00D2414F7}"/>
              </a:ext>
            </a:extLst>
          </p:cNvPr>
          <p:cNvSpPr txBox="1"/>
          <p:nvPr/>
        </p:nvSpPr>
        <p:spPr>
          <a:xfrm>
            <a:off x="123823" y="2248715"/>
            <a:ext cx="12068175" cy="246221"/>
          </a:xfrm>
          <a:prstGeom prst="rect">
            <a:avLst/>
          </a:prstGeom>
          <a:noFill/>
        </p:spPr>
        <p:txBody>
          <a:bodyPr wrap="square" rtlCol="0">
            <a:spAutoFit/>
          </a:bodyPr>
          <a:lstStyle/>
          <a:p>
            <a:r>
              <a:rPr lang="en-US" sz="1000" dirty="0"/>
              <a:t>This produces the following output:</a:t>
            </a:r>
          </a:p>
        </p:txBody>
      </p:sp>
      <p:sp>
        <p:nvSpPr>
          <p:cNvPr id="7" name="ZoneTexte 6">
            <a:extLst>
              <a:ext uri="{FF2B5EF4-FFF2-40B4-BE49-F238E27FC236}">
                <a16:creationId xmlns:a16="http://schemas.microsoft.com/office/drawing/2014/main" id="{C0E617D3-C49E-494B-8868-4D12117FFBE3}"/>
              </a:ext>
            </a:extLst>
          </p:cNvPr>
          <p:cNvSpPr txBox="1"/>
          <p:nvPr/>
        </p:nvSpPr>
        <p:spPr>
          <a:xfrm>
            <a:off x="123823" y="2525714"/>
            <a:ext cx="6429376" cy="553998"/>
          </a:xfrm>
          <a:prstGeom prst="rect">
            <a:avLst/>
          </a:prstGeom>
          <a:solidFill>
            <a:schemeClr val="tx1"/>
          </a:solidFill>
        </p:spPr>
        <p:txBody>
          <a:bodyPr wrap="square" rtlCol="0">
            <a:spAutoFit/>
          </a:bodyPr>
          <a:lstStyle/>
          <a:p>
            <a:r>
              <a:rPr lang="pt-BR" sz="1000" dirty="0">
                <a:solidFill>
                  <a:schemeClr val="bg1"/>
                </a:solidFill>
              </a:rPr>
              <a:t>0: Bob</a:t>
            </a:r>
          </a:p>
          <a:p>
            <a:r>
              <a:rPr lang="pt-BR" sz="1000" dirty="0">
                <a:solidFill>
                  <a:schemeClr val="bg1"/>
                </a:solidFill>
              </a:rPr>
              <a:t>1: Alice</a:t>
            </a:r>
          </a:p>
          <a:p>
            <a:r>
              <a:rPr lang="pt-BR" sz="1000" dirty="0">
                <a:solidFill>
                  <a:schemeClr val="bg1"/>
                </a:solidFill>
              </a:rPr>
              <a:t>2: Guido</a:t>
            </a:r>
          </a:p>
        </p:txBody>
      </p:sp>
      <p:sp>
        <p:nvSpPr>
          <p:cNvPr id="8" name="ZoneTexte 7">
            <a:extLst>
              <a:ext uri="{FF2B5EF4-FFF2-40B4-BE49-F238E27FC236}">
                <a16:creationId xmlns:a16="http://schemas.microsoft.com/office/drawing/2014/main" id="{5C1DDA7E-FC80-41E1-8C46-06BF35E3BAF0}"/>
              </a:ext>
            </a:extLst>
          </p:cNvPr>
          <p:cNvSpPr txBox="1"/>
          <p:nvPr/>
        </p:nvSpPr>
        <p:spPr>
          <a:xfrm>
            <a:off x="123822" y="3124023"/>
            <a:ext cx="12068175" cy="707886"/>
          </a:xfrm>
          <a:prstGeom prst="rect">
            <a:avLst/>
          </a:prstGeom>
          <a:noFill/>
        </p:spPr>
        <p:txBody>
          <a:bodyPr wrap="square" rtlCol="0">
            <a:spAutoFit/>
          </a:bodyPr>
          <a:lstStyle/>
          <a:p>
            <a:r>
              <a:rPr lang="fr-FR" sz="1000" dirty="0"/>
              <a:t>As you can see, this iterated over the names list and generated an index for each element by increasing a counter variable starting at zero.</a:t>
            </a:r>
            <a:br>
              <a:rPr lang="fr-FR" sz="1000" dirty="0"/>
            </a:br>
            <a:r>
              <a:rPr lang="fr-FR" sz="1000" dirty="0"/>
              <a:t>Now why is keeping a running index with the enumerate function useful?</a:t>
            </a:r>
            <a:br>
              <a:rPr lang="fr-FR" sz="1000" dirty="0"/>
            </a:br>
            <a:r>
              <a:rPr lang="fr-FR" sz="1000" dirty="0"/>
              <a:t>I noticed that new Python developers coming from a C or Java background sometimes use the following range(len(...)) antipattern to keep a running index while iterating over a list with a for-</a:t>
            </a:r>
            <a:r>
              <a:rPr lang="fr-FR" sz="1000" dirty="0" err="1"/>
              <a:t>loop</a:t>
            </a:r>
            <a:r>
              <a:rPr lang="fr-FR" sz="1000" dirty="0"/>
              <a:t>:</a:t>
            </a:r>
            <a:br>
              <a:rPr lang="fr-FR" sz="1000" dirty="0"/>
            </a:br>
            <a:endParaRPr lang="en-US" sz="1000" dirty="0"/>
          </a:p>
        </p:txBody>
      </p:sp>
      <p:sp>
        <p:nvSpPr>
          <p:cNvPr id="9" name="ZoneTexte 8">
            <a:extLst>
              <a:ext uri="{FF2B5EF4-FFF2-40B4-BE49-F238E27FC236}">
                <a16:creationId xmlns:a16="http://schemas.microsoft.com/office/drawing/2014/main" id="{B826F324-DA92-457B-8747-AEC7C0A712C2}"/>
              </a:ext>
            </a:extLst>
          </p:cNvPr>
          <p:cNvSpPr txBox="1"/>
          <p:nvPr/>
        </p:nvSpPr>
        <p:spPr>
          <a:xfrm>
            <a:off x="123819" y="3739398"/>
            <a:ext cx="6429376" cy="553998"/>
          </a:xfrm>
          <a:prstGeom prst="rect">
            <a:avLst/>
          </a:prstGeom>
          <a:solidFill>
            <a:schemeClr val="tx1"/>
          </a:solidFill>
        </p:spPr>
        <p:txBody>
          <a:bodyPr wrap="square" rtlCol="0">
            <a:spAutoFit/>
          </a:bodyPr>
          <a:lstStyle/>
          <a:p>
            <a:r>
              <a:rPr lang="en-US" sz="1000" dirty="0">
                <a:solidFill>
                  <a:schemeClr val="bg1"/>
                </a:solidFill>
              </a:rPr>
              <a:t># HARMFUL: Don't do this</a:t>
            </a:r>
          </a:p>
          <a:p>
            <a:r>
              <a:rPr lang="en-US" sz="1000" dirty="0">
                <a:solidFill>
                  <a:schemeClr val="bg1"/>
                </a:solidFill>
              </a:rPr>
              <a:t>for i in range(len(my_items)):</a:t>
            </a:r>
          </a:p>
          <a:p>
            <a:r>
              <a:rPr lang="en-US" sz="1000" dirty="0">
                <a:solidFill>
                  <a:schemeClr val="bg1"/>
                </a:solidFill>
              </a:rPr>
              <a:t>    print(i, my_items[i])</a:t>
            </a:r>
          </a:p>
        </p:txBody>
      </p:sp>
      <p:sp>
        <p:nvSpPr>
          <p:cNvPr id="10" name="ZoneTexte 9">
            <a:extLst>
              <a:ext uri="{FF2B5EF4-FFF2-40B4-BE49-F238E27FC236}">
                <a16:creationId xmlns:a16="http://schemas.microsoft.com/office/drawing/2014/main" id="{2131448A-0AA1-468D-9850-1F47ACE3E73A}"/>
              </a:ext>
            </a:extLst>
          </p:cNvPr>
          <p:cNvSpPr txBox="1"/>
          <p:nvPr/>
        </p:nvSpPr>
        <p:spPr>
          <a:xfrm>
            <a:off x="123819" y="4361106"/>
            <a:ext cx="12068175" cy="861774"/>
          </a:xfrm>
          <a:prstGeom prst="rect">
            <a:avLst/>
          </a:prstGeom>
          <a:noFill/>
        </p:spPr>
        <p:txBody>
          <a:bodyPr wrap="square" rtlCol="0">
            <a:spAutoFit/>
          </a:bodyPr>
          <a:lstStyle/>
          <a:p>
            <a:r>
              <a:rPr lang="en-US" sz="1000" dirty="0"/>
              <a:t>By using the enumerate function skillfully, like I showed you in the “names” example above, you can make this looping construct much more “Pythonic” and idiomatic.</a:t>
            </a:r>
          </a:p>
          <a:p>
            <a:r>
              <a:rPr lang="en-US" sz="1000" dirty="0"/>
              <a:t>You see, there’s usually no need to generate element indexes manually in Python—you simply leave all of this work to the enumerate function.</a:t>
            </a:r>
          </a:p>
          <a:p>
            <a:r>
              <a:rPr lang="en-US" sz="1000" dirty="0"/>
              <a:t>And as a result your code will be easier to read and less vulnerable to typos.</a:t>
            </a:r>
          </a:p>
          <a:p>
            <a:r>
              <a:rPr lang="en-US" sz="1000" dirty="0"/>
              <a:t>Another useful feature is the ability to choose the starting index for the enumeration. </a:t>
            </a:r>
          </a:p>
          <a:p>
            <a:r>
              <a:rPr lang="en-US" sz="1000" dirty="0"/>
              <a:t>The enumerate() function accepts an optional argument which allows you to set the initial value for its counter variable:</a:t>
            </a:r>
          </a:p>
        </p:txBody>
      </p:sp>
      <p:sp>
        <p:nvSpPr>
          <p:cNvPr id="11" name="ZoneTexte 10">
            <a:extLst>
              <a:ext uri="{FF2B5EF4-FFF2-40B4-BE49-F238E27FC236}">
                <a16:creationId xmlns:a16="http://schemas.microsoft.com/office/drawing/2014/main" id="{78C749FA-397E-44D1-9405-79438401C122}"/>
              </a:ext>
            </a:extLst>
          </p:cNvPr>
          <p:cNvSpPr txBox="1"/>
          <p:nvPr/>
        </p:nvSpPr>
        <p:spPr>
          <a:xfrm>
            <a:off x="123818" y="5242173"/>
            <a:ext cx="6429375" cy="553998"/>
          </a:xfrm>
          <a:prstGeom prst="rect">
            <a:avLst/>
          </a:prstGeom>
          <a:solidFill>
            <a:schemeClr val="tx1"/>
          </a:solidFill>
        </p:spPr>
        <p:txBody>
          <a:bodyPr wrap="square" rtlCol="0">
            <a:spAutoFit/>
          </a:bodyPr>
          <a:lstStyle/>
          <a:p>
            <a:r>
              <a:rPr lang="fr-FR" sz="1000" dirty="0">
                <a:solidFill>
                  <a:schemeClr val="bg1"/>
                </a:solidFill>
              </a:rPr>
              <a:t>names = ['Bob', 'Alice', 'Guido']</a:t>
            </a:r>
          </a:p>
          <a:p>
            <a:r>
              <a:rPr lang="fr-FR" sz="1000" dirty="0">
                <a:solidFill>
                  <a:schemeClr val="bg1"/>
                </a:solidFill>
              </a:rPr>
              <a:t>for index, value in enumerate(names, 1):</a:t>
            </a:r>
          </a:p>
          <a:p>
            <a:r>
              <a:rPr lang="fr-FR" sz="1000" dirty="0">
                <a:solidFill>
                  <a:schemeClr val="bg1"/>
                </a:solidFill>
              </a:rPr>
              <a:t>    print(f'{index}: {value}')</a:t>
            </a:r>
          </a:p>
        </p:txBody>
      </p:sp>
      <p:sp>
        <p:nvSpPr>
          <p:cNvPr id="12" name="ZoneTexte 11">
            <a:extLst>
              <a:ext uri="{FF2B5EF4-FFF2-40B4-BE49-F238E27FC236}">
                <a16:creationId xmlns:a16="http://schemas.microsoft.com/office/drawing/2014/main" id="{5029EA21-4A44-4AEA-8A96-A48711E76333}"/>
              </a:ext>
            </a:extLst>
          </p:cNvPr>
          <p:cNvSpPr txBox="1"/>
          <p:nvPr/>
        </p:nvSpPr>
        <p:spPr>
          <a:xfrm>
            <a:off x="61912" y="5793565"/>
            <a:ext cx="12068175" cy="246221"/>
          </a:xfrm>
          <a:prstGeom prst="rect">
            <a:avLst/>
          </a:prstGeom>
          <a:noFill/>
        </p:spPr>
        <p:txBody>
          <a:bodyPr wrap="square" rtlCol="0">
            <a:spAutoFit/>
          </a:bodyPr>
          <a:lstStyle/>
          <a:p>
            <a:r>
              <a:rPr lang="en-US" sz="1000" dirty="0"/>
              <a:t>In the above example I changed the function call to enumerate(names, 1) and the extra 1 argument now starts the index at one instead of zero:</a:t>
            </a:r>
          </a:p>
        </p:txBody>
      </p:sp>
      <p:sp>
        <p:nvSpPr>
          <p:cNvPr id="13" name="ZoneTexte 12">
            <a:extLst>
              <a:ext uri="{FF2B5EF4-FFF2-40B4-BE49-F238E27FC236}">
                <a16:creationId xmlns:a16="http://schemas.microsoft.com/office/drawing/2014/main" id="{34143379-88B9-4D44-B269-A91951D20AB7}"/>
              </a:ext>
            </a:extLst>
          </p:cNvPr>
          <p:cNvSpPr txBox="1"/>
          <p:nvPr/>
        </p:nvSpPr>
        <p:spPr>
          <a:xfrm>
            <a:off x="123818" y="6070565"/>
            <a:ext cx="6429375" cy="553998"/>
          </a:xfrm>
          <a:prstGeom prst="rect">
            <a:avLst/>
          </a:prstGeom>
          <a:solidFill>
            <a:schemeClr val="tx1"/>
          </a:solidFill>
        </p:spPr>
        <p:txBody>
          <a:bodyPr wrap="square" rtlCol="0">
            <a:spAutoFit/>
          </a:bodyPr>
          <a:lstStyle/>
          <a:p>
            <a:r>
              <a:rPr lang="pt-BR" sz="1000" dirty="0">
                <a:solidFill>
                  <a:schemeClr val="bg1"/>
                </a:solidFill>
              </a:rPr>
              <a:t>1: Bob</a:t>
            </a:r>
          </a:p>
          <a:p>
            <a:r>
              <a:rPr lang="pt-BR" sz="1000" dirty="0">
                <a:solidFill>
                  <a:schemeClr val="bg1"/>
                </a:solidFill>
              </a:rPr>
              <a:t>2: Alice</a:t>
            </a:r>
          </a:p>
          <a:p>
            <a:r>
              <a:rPr lang="pt-BR" sz="1000" dirty="0">
                <a:solidFill>
                  <a:schemeClr val="bg1"/>
                </a:solidFill>
              </a:rPr>
              <a:t>3: Guido</a:t>
            </a:r>
          </a:p>
        </p:txBody>
      </p:sp>
    </p:spTree>
    <p:extLst>
      <p:ext uri="{BB962C8B-B14F-4D97-AF65-F5344CB8AC3E}">
        <p14:creationId xmlns:p14="http://schemas.microsoft.com/office/powerpoint/2010/main" val="181248044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rgbClr val="7030A0"/>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Autofit/>
          </a:bodyPr>
          <a:lstStyle/>
          <a:p>
            <a:pPr algn="ctr"/>
            <a:r>
              <a:rPr lang="en-US" sz="6000" dirty="0">
                <a:solidFill>
                  <a:schemeClr val="accent5">
                    <a:lumMod val="75000"/>
                  </a:schemeClr>
                </a:solidFill>
              </a:rPr>
              <a:t>La </a:t>
            </a:r>
            <a:r>
              <a:rPr lang="en-US" sz="6000" dirty="0" err="1">
                <a:solidFill>
                  <a:schemeClr val="accent5">
                    <a:lumMod val="75000"/>
                  </a:schemeClr>
                </a:solidFill>
              </a:rPr>
              <a:t>fonction</a:t>
            </a:r>
            <a:r>
              <a:rPr lang="en-US" sz="6000" dirty="0">
                <a:solidFill>
                  <a:schemeClr val="accent5">
                    <a:lumMod val="75000"/>
                  </a:schemeClr>
                </a:solidFill>
              </a:rPr>
              <a:t> enumerate 2/4</a:t>
            </a:r>
            <a:endParaRPr lang="fr-FR" sz="6000" dirty="0">
              <a:solidFill>
                <a:schemeClr val="accent5">
                  <a:lumMod val="75000"/>
                </a:schemeClr>
              </a:solidFill>
            </a:endParaRPr>
          </a:p>
        </p:txBody>
      </p:sp>
      <p:sp>
        <p:nvSpPr>
          <p:cNvPr id="4" name="ZoneTexte 3">
            <a:extLst>
              <a:ext uri="{FF2B5EF4-FFF2-40B4-BE49-F238E27FC236}">
                <a16:creationId xmlns:a16="http://schemas.microsoft.com/office/drawing/2014/main" id="{272AE725-710D-496F-A2EA-2A7D5C4BDA92}"/>
              </a:ext>
            </a:extLst>
          </p:cNvPr>
          <p:cNvSpPr txBox="1"/>
          <p:nvPr/>
        </p:nvSpPr>
        <p:spPr>
          <a:xfrm>
            <a:off x="123824" y="1048565"/>
            <a:ext cx="12068175" cy="861774"/>
          </a:xfrm>
          <a:prstGeom prst="rect">
            <a:avLst/>
          </a:prstGeom>
          <a:noFill/>
        </p:spPr>
        <p:txBody>
          <a:bodyPr wrap="square" rtlCol="0">
            <a:spAutoFit/>
          </a:bodyPr>
          <a:lstStyle/>
          <a:p>
            <a:r>
              <a:rPr lang="en-US" sz="1000" dirty="0"/>
              <a:t>And voilà, this is how you switch from zero-based indexing to starting with index 1 (or any other int, for that matter) using Python’s enumerate() function.</a:t>
            </a:r>
          </a:p>
          <a:p>
            <a:r>
              <a:rPr lang="en-US" sz="1000" dirty="0"/>
              <a:t>You might be wondering how the enumerate function works behind the scenes—so let's talk about that for a bit: </a:t>
            </a:r>
          </a:p>
          <a:p>
            <a:r>
              <a:rPr lang="en-US" sz="1000" dirty="0"/>
              <a:t>Part of it’s magic lies in the fact that enumerate is implemented as a Python iterator.</a:t>
            </a:r>
          </a:p>
          <a:p>
            <a:r>
              <a:rPr lang="en-US" sz="1000" dirty="0"/>
              <a:t>This means that element indexes are generated lazily (one by one, just-in-time), which keeps memory use low and keeps this construct so fast.</a:t>
            </a:r>
          </a:p>
          <a:p>
            <a:r>
              <a:rPr lang="en-US" sz="1000" dirty="0"/>
              <a:t>Let’s play with some more code to demonstrate what I mean:</a:t>
            </a:r>
          </a:p>
        </p:txBody>
      </p:sp>
      <p:sp>
        <p:nvSpPr>
          <p:cNvPr id="7" name="ZoneTexte 6">
            <a:extLst>
              <a:ext uri="{FF2B5EF4-FFF2-40B4-BE49-F238E27FC236}">
                <a16:creationId xmlns:a16="http://schemas.microsoft.com/office/drawing/2014/main" id="{C0E617D3-C49E-494B-8868-4D12117FFBE3}"/>
              </a:ext>
            </a:extLst>
          </p:cNvPr>
          <p:cNvSpPr txBox="1"/>
          <p:nvPr/>
        </p:nvSpPr>
        <p:spPr>
          <a:xfrm>
            <a:off x="123818" y="1946343"/>
            <a:ext cx="6429376" cy="707886"/>
          </a:xfrm>
          <a:prstGeom prst="rect">
            <a:avLst/>
          </a:prstGeom>
          <a:solidFill>
            <a:schemeClr val="tx1"/>
          </a:solidFill>
        </p:spPr>
        <p:txBody>
          <a:bodyPr wrap="square" rtlCol="0">
            <a:spAutoFit/>
          </a:bodyPr>
          <a:lstStyle/>
          <a:p>
            <a:r>
              <a:rPr lang="en-US" sz="1000" dirty="0">
                <a:solidFill>
                  <a:schemeClr val="bg1"/>
                </a:solidFill>
              </a:rPr>
              <a:t>&gt;&gt;&gt; names = ['Bob', 'Alice', 'Guido']</a:t>
            </a:r>
          </a:p>
          <a:p>
            <a:r>
              <a:rPr lang="en-US" sz="1000" dirty="0">
                <a:solidFill>
                  <a:schemeClr val="bg1"/>
                </a:solidFill>
              </a:rPr>
              <a:t>&gt;&gt;&gt; enumerate(names)</a:t>
            </a:r>
          </a:p>
          <a:p>
            <a:r>
              <a:rPr lang="en-US" sz="1000" dirty="0">
                <a:solidFill>
                  <a:schemeClr val="bg1"/>
                </a:solidFill>
              </a:rPr>
              <a:t>&lt;enumerate object at 0x1057f4120&gt;</a:t>
            </a:r>
          </a:p>
          <a:p>
            <a:endParaRPr lang="pt-BR" sz="1000" dirty="0">
              <a:solidFill>
                <a:schemeClr val="bg1"/>
              </a:solidFill>
            </a:endParaRPr>
          </a:p>
        </p:txBody>
      </p:sp>
      <p:sp>
        <p:nvSpPr>
          <p:cNvPr id="8" name="ZoneTexte 7">
            <a:extLst>
              <a:ext uri="{FF2B5EF4-FFF2-40B4-BE49-F238E27FC236}">
                <a16:creationId xmlns:a16="http://schemas.microsoft.com/office/drawing/2014/main" id="{5C1DDA7E-FC80-41E1-8C46-06BF35E3BAF0}"/>
              </a:ext>
            </a:extLst>
          </p:cNvPr>
          <p:cNvSpPr txBox="1"/>
          <p:nvPr/>
        </p:nvSpPr>
        <p:spPr>
          <a:xfrm>
            <a:off x="123825" y="2631492"/>
            <a:ext cx="12068175" cy="1015663"/>
          </a:xfrm>
          <a:prstGeom prst="rect">
            <a:avLst/>
          </a:prstGeom>
          <a:noFill/>
        </p:spPr>
        <p:txBody>
          <a:bodyPr wrap="square" rtlCol="0">
            <a:spAutoFit/>
          </a:bodyPr>
          <a:lstStyle/>
          <a:p>
            <a:r>
              <a:rPr lang="en-US" sz="1000" dirty="0"/>
              <a:t>In the above code snippet I set up the same enumeration you’ve already seen in the previous examples.</a:t>
            </a:r>
          </a:p>
          <a:p>
            <a:r>
              <a:rPr lang="en-US" sz="1000" dirty="0"/>
              <a:t>But instead of immediately looping over the result of the  enumerate call I’m just displaying the returned object on the Python console.</a:t>
            </a:r>
          </a:p>
          <a:p>
            <a:r>
              <a:rPr lang="en-US" sz="1000" dirty="0"/>
              <a:t>As you can see, it’s an “enumerate object.”</a:t>
            </a:r>
          </a:p>
          <a:p>
            <a:r>
              <a:rPr lang="en-US" sz="1000" dirty="0"/>
              <a:t>This is the actual iterator.</a:t>
            </a:r>
          </a:p>
          <a:p>
            <a:r>
              <a:rPr lang="en-US" sz="1000" dirty="0"/>
              <a:t>And like I said, it generates its output elements lazily and one by one when they’re requested.</a:t>
            </a:r>
          </a:p>
          <a:p>
            <a:r>
              <a:rPr lang="en-US" sz="1000" dirty="0"/>
              <a:t>In order to retrieve those “on demand” elements so we can inspect them, I’m going to call the built-in list() function on the iterator:</a:t>
            </a:r>
          </a:p>
        </p:txBody>
      </p:sp>
      <p:sp>
        <p:nvSpPr>
          <p:cNvPr id="11" name="ZoneTexte 10">
            <a:extLst>
              <a:ext uri="{FF2B5EF4-FFF2-40B4-BE49-F238E27FC236}">
                <a16:creationId xmlns:a16="http://schemas.microsoft.com/office/drawing/2014/main" id="{78C749FA-397E-44D1-9405-79438401C122}"/>
              </a:ext>
            </a:extLst>
          </p:cNvPr>
          <p:cNvSpPr txBox="1"/>
          <p:nvPr/>
        </p:nvSpPr>
        <p:spPr>
          <a:xfrm>
            <a:off x="123818" y="3677934"/>
            <a:ext cx="6429375" cy="400110"/>
          </a:xfrm>
          <a:prstGeom prst="rect">
            <a:avLst/>
          </a:prstGeom>
          <a:solidFill>
            <a:schemeClr val="tx1"/>
          </a:solidFill>
        </p:spPr>
        <p:txBody>
          <a:bodyPr wrap="square" rtlCol="0">
            <a:spAutoFit/>
          </a:bodyPr>
          <a:lstStyle/>
          <a:p>
            <a:r>
              <a:rPr lang="fr-FR" sz="1000" dirty="0">
                <a:solidFill>
                  <a:schemeClr val="bg1"/>
                </a:solidFill>
              </a:rPr>
              <a:t>&gt;&gt;&gt; list(enumerate(names))</a:t>
            </a:r>
          </a:p>
          <a:p>
            <a:r>
              <a:rPr lang="fr-FR" sz="1000" dirty="0">
                <a:solidFill>
                  <a:schemeClr val="bg1"/>
                </a:solidFill>
              </a:rPr>
              <a:t>[(0, 'Bob'), (1, 'Alice'), (2, 'Guido')]</a:t>
            </a:r>
          </a:p>
        </p:txBody>
      </p:sp>
      <p:sp>
        <p:nvSpPr>
          <p:cNvPr id="12" name="ZoneTexte 11">
            <a:extLst>
              <a:ext uri="{FF2B5EF4-FFF2-40B4-BE49-F238E27FC236}">
                <a16:creationId xmlns:a16="http://schemas.microsoft.com/office/drawing/2014/main" id="{5029EA21-4A44-4AEA-8A96-A48711E76333}"/>
              </a:ext>
            </a:extLst>
          </p:cNvPr>
          <p:cNvSpPr txBox="1"/>
          <p:nvPr/>
        </p:nvSpPr>
        <p:spPr>
          <a:xfrm>
            <a:off x="123825" y="4108823"/>
            <a:ext cx="12068175" cy="400110"/>
          </a:xfrm>
          <a:prstGeom prst="rect">
            <a:avLst/>
          </a:prstGeom>
          <a:noFill/>
        </p:spPr>
        <p:txBody>
          <a:bodyPr wrap="square" rtlCol="0">
            <a:spAutoFit/>
          </a:bodyPr>
          <a:lstStyle/>
          <a:p>
            <a:r>
              <a:rPr lang="en-US" sz="1000" dirty="0"/>
              <a:t>For each element in the input list (names) the iterator returned by enumerate() produces a tuple of the form (index, element).</a:t>
            </a:r>
          </a:p>
          <a:p>
            <a:r>
              <a:rPr lang="en-US" sz="1000" dirty="0"/>
              <a:t>In your typical for-in loop you’ll use this to your advantage by leveraging Python’s data structure unpacking feature:</a:t>
            </a:r>
          </a:p>
        </p:txBody>
      </p:sp>
      <p:sp>
        <p:nvSpPr>
          <p:cNvPr id="13" name="ZoneTexte 12">
            <a:extLst>
              <a:ext uri="{FF2B5EF4-FFF2-40B4-BE49-F238E27FC236}">
                <a16:creationId xmlns:a16="http://schemas.microsoft.com/office/drawing/2014/main" id="{34143379-88B9-4D44-B269-A91951D20AB7}"/>
              </a:ext>
            </a:extLst>
          </p:cNvPr>
          <p:cNvSpPr txBox="1"/>
          <p:nvPr/>
        </p:nvSpPr>
        <p:spPr>
          <a:xfrm>
            <a:off x="123818" y="4570491"/>
            <a:ext cx="6429375" cy="400110"/>
          </a:xfrm>
          <a:prstGeom prst="rect">
            <a:avLst/>
          </a:prstGeom>
          <a:solidFill>
            <a:schemeClr val="tx1"/>
          </a:solidFill>
        </p:spPr>
        <p:txBody>
          <a:bodyPr wrap="square" rtlCol="0">
            <a:spAutoFit/>
          </a:bodyPr>
          <a:lstStyle/>
          <a:p>
            <a:r>
              <a:rPr lang="pt-BR" sz="1000" dirty="0">
                <a:solidFill>
                  <a:schemeClr val="bg1"/>
                </a:solidFill>
              </a:rPr>
              <a:t>1</a:t>
            </a:r>
            <a:r>
              <a:rPr lang="en-US" sz="1000" dirty="0">
                <a:solidFill>
                  <a:schemeClr val="bg1"/>
                </a:solidFill>
              </a:rPr>
              <a:t>for index, element in enumerate(iterable):</a:t>
            </a:r>
          </a:p>
          <a:p>
            <a:r>
              <a:rPr lang="en-US" sz="1000" dirty="0">
                <a:solidFill>
                  <a:schemeClr val="bg1"/>
                </a:solidFill>
              </a:rPr>
              <a:t>    # ...</a:t>
            </a:r>
          </a:p>
        </p:txBody>
      </p:sp>
      <p:sp>
        <p:nvSpPr>
          <p:cNvPr id="14" name="ZoneTexte 13">
            <a:extLst>
              <a:ext uri="{FF2B5EF4-FFF2-40B4-BE49-F238E27FC236}">
                <a16:creationId xmlns:a16="http://schemas.microsoft.com/office/drawing/2014/main" id="{89401F2E-DCB0-4002-8E95-D7C8CB4D36A6}"/>
              </a:ext>
            </a:extLst>
          </p:cNvPr>
          <p:cNvSpPr txBox="1"/>
          <p:nvPr/>
        </p:nvSpPr>
        <p:spPr>
          <a:xfrm>
            <a:off x="123818" y="5124409"/>
            <a:ext cx="12068175" cy="1015663"/>
          </a:xfrm>
          <a:prstGeom prst="rect">
            <a:avLst/>
          </a:prstGeom>
          <a:noFill/>
        </p:spPr>
        <p:txBody>
          <a:bodyPr wrap="square" rtlCol="0">
            <a:spAutoFit/>
          </a:bodyPr>
          <a:lstStyle/>
          <a:p>
            <a:r>
              <a:rPr lang="en-US" sz="1000" dirty="0"/>
              <a:t>And there you have it—enumerate() is awesome!</a:t>
            </a:r>
          </a:p>
          <a:p>
            <a:r>
              <a:rPr lang="en-US" sz="1000" dirty="0"/>
              <a:t>Let's do a quick recap:</a:t>
            </a:r>
          </a:p>
          <a:p>
            <a:r>
              <a:rPr lang="en-US" sz="1000" dirty="0"/>
              <a:t>    1. "enumerate()" is a built-in function of Python. You use it to loop over an iterable with an automatic running index generated by a counter variable.</a:t>
            </a:r>
          </a:p>
          <a:p>
            <a:r>
              <a:rPr lang="en-US" sz="1000" dirty="0"/>
              <a:t>    2. The counter starts at 0 by default, but you can set it to any integer.</a:t>
            </a:r>
          </a:p>
          <a:p>
            <a:r>
              <a:rPr lang="en-US" sz="1000" dirty="0"/>
              <a:t>    3. enumerate was added to Python starting at version 2.3 with the implementation of PEP 279.</a:t>
            </a:r>
          </a:p>
          <a:p>
            <a:r>
              <a:rPr lang="en-US" sz="1000" dirty="0"/>
              <a:t>    4. Python’s enumerate function helps you write more Pythonic and idiomatic looping constructs that avoid the use of clunky and error-prone manual indexing.</a:t>
            </a:r>
          </a:p>
        </p:txBody>
      </p:sp>
    </p:spTree>
    <p:extLst>
      <p:ext uri="{BB962C8B-B14F-4D97-AF65-F5344CB8AC3E}">
        <p14:creationId xmlns:p14="http://schemas.microsoft.com/office/powerpoint/2010/main" val="306570358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La fonction enumerate 3/4</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2352155"/>
            <a:ext cx="6096000" cy="2492990"/>
          </a:xfrm>
          <a:prstGeom prst="rect">
            <a:avLst/>
          </a:prstGeom>
          <a:solidFill>
            <a:schemeClr val="tx1"/>
          </a:solidFill>
        </p:spPr>
        <p:txBody>
          <a:bodyPr>
            <a:spAutoFit/>
          </a:bodyPr>
          <a:lstStyle/>
          <a:p>
            <a:r>
              <a:rPr lang="fr-FR" sz="1200" dirty="0">
                <a:solidFill>
                  <a:schemeClr val="bg1"/>
                </a:solidFill>
              </a:rPr>
              <a:t>&gt;&gt;&gt; ma_liste = ['a', 'b', 'c', 'd', 'e', 'f', 'g', 'h']</a:t>
            </a:r>
          </a:p>
          <a:p>
            <a:r>
              <a:rPr lang="fr-FR" sz="1200" dirty="0">
                <a:solidFill>
                  <a:schemeClr val="bg1"/>
                </a:solidFill>
              </a:rPr>
              <a:t>&gt;&gt;&gt; for i, </a:t>
            </a:r>
            <a:r>
              <a:rPr lang="fr-FR" sz="1200" dirty="0" err="1">
                <a:solidFill>
                  <a:schemeClr val="bg1"/>
                </a:solidFill>
              </a:rPr>
              <a:t>elt</a:t>
            </a:r>
            <a:r>
              <a:rPr lang="fr-FR" sz="1200" dirty="0">
                <a:solidFill>
                  <a:schemeClr val="bg1"/>
                </a:solidFill>
              </a:rPr>
              <a:t> in enumerate(ma_liste):</a:t>
            </a:r>
          </a:p>
          <a:p>
            <a:r>
              <a:rPr lang="fr-FR" sz="1200" dirty="0">
                <a:solidFill>
                  <a:schemeClr val="bg1"/>
                </a:solidFill>
              </a:rPr>
              <a:t>...     print("À l'indice {} se trouve {}.".format(i, </a:t>
            </a:r>
            <a:r>
              <a:rPr lang="fr-FR" sz="1200" dirty="0" err="1">
                <a:solidFill>
                  <a:schemeClr val="bg1"/>
                </a:solidFill>
              </a:rPr>
              <a:t>elt</a:t>
            </a:r>
            <a:r>
              <a:rPr lang="fr-FR" sz="1200" dirty="0">
                <a:solidFill>
                  <a:schemeClr val="bg1"/>
                </a:solidFill>
              </a:rPr>
              <a:t>))</a:t>
            </a:r>
          </a:p>
          <a:p>
            <a:r>
              <a:rPr lang="fr-FR" sz="1200" dirty="0">
                <a:solidFill>
                  <a:schemeClr val="bg1"/>
                </a:solidFill>
              </a:rPr>
              <a:t>... </a:t>
            </a:r>
          </a:p>
          <a:p>
            <a:r>
              <a:rPr lang="fr-FR" sz="1200" dirty="0">
                <a:solidFill>
                  <a:schemeClr val="bg1"/>
                </a:solidFill>
              </a:rPr>
              <a:t>À l'indice 0 se trouve a.</a:t>
            </a:r>
          </a:p>
          <a:p>
            <a:r>
              <a:rPr lang="fr-FR" sz="1200" dirty="0">
                <a:solidFill>
                  <a:schemeClr val="bg1"/>
                </a:solidFill>
              </a:rPr>
              <a:t>À l'indice 1 se trouve b.</a:t>
            </a:r>
          </a:p>
          <a:p>
            <a:r>
              <a:rPr lang="fr-FR" sz="1200" dirty="0">
                <a:solidFill>
                  <a:schemeClr val="bg1"/>
                </a:solidFill>
              </a:rPr>
              <a:t>À l'indice 2 se trouve c.</a:t>
            </a:r>
          </a:p>
          <a:p>
            <a:r>
              <a:rPr lang="fr-FR" sz="1200" dirty="0">
                <a:solidFill>
                  <a:schemeClr val="bg1"/>
                </a:solidFill>
              </a:rPr>
              <a:t>À l'indice 3 se trouve d.</a:t>
            </a:r>
          </a:p>
          <a:p>
            <a:r>
              <a:rPr lang="fr-FR" sz="1200" dirty="0">
                <a:solidFill>
                  <a:schemeClr val="bg1"/>
                </a:solidFill>
              </a:rPr>
              <a:t>À l'indice 4 se trouve e.</a:t>
            </a:r>
          </a:p>
          <a:p>
            <a:r>
              <a:rPr lang="fr-FR" sz="1200" dirty="0">
                <a:solidFill>
                  <a:schemeClr val="bg1"/>
                </a:solidFill>
              </a:rPr>
              <a:t>À l'indice 5 se trouve f.</a:t>
            </a:r>
          </a:p>
          <a:p>
            <a:r>
              <a:rPr lang="fr-FR" sz="1200" dirty="0">
                <a:solidFill>
                  <a:schemeClr val="bg1"/>
                </a:solidFill>
              </a:rPr>
              <a:t>À l'indice 6 se trouve g.</a:t>
            </a:r>
          </a:p>
          <a:p>
            <a:r>
              <a:rPr lang="fr-FR" sz="1200" dirty="0">
                <a:solidFill>
                  <a:schemeClr val="bg1"/>
                </a:solidFill>
              </a:rPr>
              <a:t>À l'indice 7 se trouve h.</a:t>
            </a:r>
          </a:p>
          <a:p>
            <a:r>
              <a:rPr lang="fr-FR" sz="1200" dirty="0">
                <a:solidFill>
                  <a:schemeClr val="bg1"/>
                </a:solidFill>
              </a:rPr>
              <a:t>&gt;&gt;&gt;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Rectangle 1">
            <a:extLst>
              <a:ext uri="{FF2B5EF4-FFF2-40B4-BE49-F238E27FC236}">
                <a16:creationId xmlns:a16="http://schemas.microsoft.com/office/drawing/2014/main" id="{E44586E2-07EB-488B-9CB9-0B430DF9A90D}"/>
              </a:ext>
            </a:extLst>
          </p:cNvPr>
          <p:cNvSpPr>
            <a:spLocks noChangeArrowheads="1"/>
          </p:cNvSpPr>
          <p:nvPr/>
        </p:nvSpPr>
        <p:spPr bwMode="auto">
          <a:xfrm>
            <a:off x="542925" y="1324301"/>
            <a:ext cx="11603946"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Les deux méthodes que nous venons de voir possèdent toutes deux des inconvénients :</a:t>
            </a:r>
          </a:p>
          <a:p>
            <a:pPr marL="0" marR="0" lvl="0" indent="0" algn="l" defTabSz="914400" rtl="0" eaLnBrk="0" fontAlgn="base" latinLnBrk="0" hangingPunct="0">
              <a:lnSpc>
                <a:spcPct val="100000"/>
              </a:lnSpc>
              <a:spcBef>
                <a:spcPct val="0"/>
              </a:spcBef>
              <a:spcAft>
                <a:spcPct val="0"/>
              </a:spcAft>
              <a:buClrTx/>
              <a:buSzTx/>
              <a:buFontTx/>
              <a:buChar char="•"/>
              <a:tabLst/>
            </a:pPr>
            <a:r>
              <a:rPr lang="fr-FR" altLang="fr-FR" sz="1400" dirty="0"/>
              <a:t>la méthode utilisant while est plus longue à écrire, moins intuitive et elle est perméable aux boucles infinies, si l'on oublie d'incrémenter la variable servant </a:t>
            </a:r>
          </a:p>
          <a:p>
            <a:pPr marL="0" marR="0" lvl="0" indent="0" algn="l" defTabSz="914400" rtl="0" eaLnBrk="0" fontAlgn="base" latinLnBrk="0" hangingPunct="0">
              <a:lnSpc>
                <a:spcPct val="100000"/>
              </a:lnSpc>
              <a:spcBef>
                <a:spcPct val="0"/>
              </a:spcBef>
              <a:spcAft>
                <a:spcPct val="0"/>
              </a:spcAft>
              <a:buClrTx/>
              <a:buSzTx/>
              <a:tabLst/>
            </a:pPr>
            <a:r>
              <a:rPr lang="fr-FR" altLang="fr-FR" sz="1400" dirty="0"/>
              <a:t>de compteur </a:t>
            </a:r>
          </a:p>
          <a:p>
            <a:pPr marL="0" marR="0" lvl="0" indent="0" algn="l" defTabSz="914400" rtl="0" eaLnBrk="0" fontAlgn="base" latinLnBrk="0" hangingPunct="0">
              <a:lnSpc>
                <a:spcPct val="100000"/>
              </a:lnSpc>
              <a:spcBef>
                <a:spcPct val="0"/>
              </a:spcBef>
              <a:spcAft>
                <a:spcPct val="0"/>
              </a:spcAft>
              <a:buClrTx/>
              <a:buSzTx/>
              <a:buFontTx/>
              <a:buChar char="•"/>
              <a:tabLst/>
            </a:pPr>
            <a:r>
              <a:rPr lang="fr-FR" altLang="fr-FR" sz="1400" dirty="0"/>
              <a:t>la méthode par for se contente de parcourir la liste en capturant les éléments dans une variable, sans qu'on puisse savoir où ils sont dans la liste.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600079" y="4883861"/>
            <a:ext cx="11308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Quand on parcourt chaque élément de l'objet renvoyé par enumerate, on voit des tuples qui contiennent deux éléments : d'abord l'indice, puis l'objet se </a:t>
            </a:r>
          </a:p>
          <a:p>
            <a:pPr lvl="0" eaLnBrk="0" fontAlgn="base" hangingPunct="0">
              <a:spcBef>
                <a:spcPct val="0"/>
              </a:spcBef>
              <a:spcAft>
                <a:spcPct val="0"/>
              </a:spcAft>
            </a:pPr>
            <a:r>
              <a:rPr lang="fr-FR" altLang="fr-FR" sz="1400" dirty="0"/>
              <a:t>trouvant à cet indice dans la liste passée en argument à la fonction enumerate.</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505833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La fonction enumerate 4/4</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653636"/>
            <a:ext cx="6096000" cy="2492990"/>
          </a:xfrm>
          <a:prstGeom prst="rect">
            <a:avLst/>
          </a:prstGeom>
          <a:solidFill>
            <a:schemeClr val="tx1"/>
          </a:solidFill>
        </p:spPr>
        <p:txBody>
          <a:bodyPr>
            <a:spAutoFit/>
          </a:bodyPr>
          <a:lstStyle/>
          <a:p>
            <a:r>
              <a:rPr lang="fr-FR" sz="1200" dirty="0" err="1">
                <a:solidFill>
                  <a:schemeClr val="bg1"/>
                </a:solidFill>
              </a:rPr>
              <a:t>autre_liste</a:t>
            </a:r>
            <a:r>
              <a:rPr lang="fr-FR" sz="1200" dirty="0">
                <a:solidFill>
                  <a:schemeClr val="bg1"/>
                </a:solidFill>
              </a:rPr>
              <a:t> = [</a:t>
            </a:r>
          </a:p>
          <a:p>
            <a:r>
              <a:rPr lang="fr-FR" sz="1200" dirty="0">
                <a:solidFill>
                  <a:schemeClr val="bg1"/>
                </a:solidFill>
              </a:rPr>
              <a:t>...     [1, 'a'],</a:t>
            </a:r>
          </a:p>
          <a:p>
            <a:r>
              <a:rPr lang="fr-FR" sz="1200" dirty="0">
                <a:solidFill>
                  <a:schemeClr val="bg1"/>
                </a:solidFill>
              </a:rPr>
              <a:t>...     [4, 'd'],</a:t>
            </a:r>
          </a:p>
          <a:p>
            <a:r>
              <a:rPr lang="fr-FR" sz="1200" dirty="0">
                <a:solidFill>
                  <a:schemeClr val="bg1"/>
                </a:solidFill>
              </a:rPr>
              <a:t>...     [7, 'g'],</a:t>
            </a:r>
          </a:p>
          <a:p>
            <a:r>
              <a:rPr lang="fr-FR" sz="1200" dirty="0">
                <a:solidFill>
                  <a:schemeClr val="bg1"/>
                </a:solidFill>
              </a:rPr>
              <a:t>...     [26, 'z'],</a:t>
            </a:r>
          </a:p>
          <a:p>
            <a:r>
              <a:rPr lang="fr-FR" sz="1200" dirty="0">
                <a:solidFill>
                  <a:schemeClr val="bg1"/>
                </a:solidFill>
              </a:rPr>
              <a:t>... ] # J'ai étalé la liste sur plusieurs lignes</a:t>
            </a:r>
          </a:p>
          <a:p>
            <a:r>
              <a:rPr lang="fr-FR" sz="1200" dirty="0">
                <a:solidFill>
                  <a:schemeClr val="bg1"/>
                </a:solidFill>
              </a:rPr>
              <a:t>&gt;&gt;&gt; for nb, lettre in </a:t>
            </a:r>
            <a:r>
              <a:rPr lang="fr-FR" sz="1200" dirty="0" err="1">
                <a:solidFill>
                  <a:schemeClr val="bg1"/>
                </a:solidFill>
              </a:rPr>
              <a:t>autre_liste</a:t>
            </a:r>
            <a:r>
              <a:rPr lang="fr-FR" sz="1200" dirty="0">
                <a:solidFill>
                  <a:schemeClr val="bg1"/>
                </a:solidFill>
              </a:rPr>
              <a:t>:</a:t>
            </a:r>
          </a:p>
          <a:p>
            <a:r>
              <a:rPr lang="fr-FR" sz="1200" dirty="0">
                <a:solidFill>
                  <a:schemeClr val="bg1"/>
                </a:solidFill>
              </a:rPr>
              <a:t>...     print("La lettre {} est la {}e de l'</a:t>
            </a:r>
            <a:r>
              <a:rPr lang="fr-FR" sz="1200" dirty="0" err="1">
                <a:solidFill>
                  <a:schemeClr val="bg1"/>
                </a:solidFill>
              </a:rPr>
              <a:t>alphabet.".format</a:t>
            </a:r>
            <a:r>
              <a:rPr lang="fr-FR" sz="1200" dirty="0">
                <a:solidFill>
                  <a:schemeClr val="bg1"/>
                </a:solidFill>
              </a:rPr>
              <a:t>(lettre, nb))</a:t>
            </a:r>
          </a:p>
          <a:p>
            <a:r>
              <a:rPr lang="fr-FR" sz="1200" dirty="0">
                <a:solidFill>
                  <a:schemeClr val="bg1"/>
                </a:solidFill>
              </a:rPr>
              <a:t>... </a:t>
            </a:r>
          </a:p>
          <a:p>
            <a:r>
              <a:rPr lang="fr-FR" sz="1200" dirty="0">
                <a:solidFill>
                  <a:schemeClr val="bg1"/>
                </a:solidFill>
              </a:rPr>
              <a:t>La lettre a est la 1e de l'alphabet.</a:t>
            </a:r>
          </a:p>
          <a:p>
            <a:r>
              <a:rPr lang="fr-FR" sz="1200" dirty="0">
                <a:solidFill>
                  <a:schemeClr val="bg1"/>
                </a:solidFill>
              </a:rPr>
              <a:t>La lettre d est la 4e de l'alphabet.</a:t>
            </a:r>
          </a:p>
          <a:p>
            <a:r>
              <a:rPr lang="fr-FR" sz="1200" dirty="0">
                <a:solidFill>
                  <a:schemeClr val="bg1"/>
                </a:solidFill>
              </a:rPr>
              <a:t>La lettre g est la 7e de l'alphabet.</a:t>
            </a:r>
          </a:p>
          <a:p>
            <a:r>
              <a:rPr lang="fr-FR" sz="1200" dirty="0">
                <a:solidFill>
                  <a:schemeClr val="bg1"/>
                </a:solidFill>
              </a:rPr>
              <a:t>La lettre z est la 26e de l'alphabet.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581029" y="1272180"/>
            <a:ext cx="111753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Quand on utilise enumerate, on capture l'indice et l'élément dans deux variables distinctes. Voyons un autre exemple pour comprendre ce mécanisme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8323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Tuples()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348836"/>
            <a:ext cx="6096000" cy="830997"/>
          </a:xfrm>
          <a:prstGeom prst="rect">
            <a:avLst/>
          </a:prstGeom>
          <a:solidFill>
            <a:schemeClr val="tx1"/>
          </a:solidFill>
        </p:spPr>
        <p:txBody>
          <a:bodyPr>
            <a:spAutoFit/>
          </a:bodyPr>
          <a:lstStyle/>
          <a:p>
            <a:r>
              <a:rPr lang="fr-FR" sz="1200" dirty="0">
                <a:solidFill>
                  <a:schemeClr val="bg1"/>
                </a:solidFill>
              </a:rPr>
              <a:t>tuple_vide = ()</a:t>
            </a:r>
          </a:p>
          <a:p>
            <a:r>
              <a:rPr lang="fr-FR" sz="1200" dirty="0">
                <a:solidFill>
                  <a:schemeClr val="bg1"/>
                </a:solidFill>
              </a:rPr>
              <a:t>tuple_non_vide = (1,) # est équivalent à ci dessous</a:t>
            </a:r>
          </a:p>
          <a:p>
            <a:r>
              <a:rPr lang="fr-FR" sz="1200" dirty="0">
                <a:solidFill>
                  <a:schemeClr val="bg1"/>
                </a:solidFill>
              </a:rPr>
              <a:t>tuple_non_vide = 1,</a:t>
            </a:r>
          </a:p>
          <a:p>
            <a:r>
              <a:rPr lang="fr-FR" sz="1200" dirty="0">
                <a:solidFill>
                  <a:schemeClr val="bg1"/>
                </a:solidFill>
              </a:rPr>
              <a:t>tuple_avec_plusieurs_valeurs = (1, 2, 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581027" y="825616"/>
            <a:ext cx="82519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tuples sont des listes immuables, qu'on ne peut modifier.</a:t>
            </a:r>
          </a:p>
          <a:p>
            <a:pPr lvl="0" eaLnBrk="0" fontAlgn="base" hangingPunct="0">
              <a:spcBef>
                <a:spcPct val="0"/>
              </a:spcBef>
              <a:spcAft>
                <a:spcPct val="0"/>
              </a:spcAft>
            </a:pPr>
            <a:r>
              <a:rPr lang="fr-FR" altLang="fr-FR" sz="1400" dirty="0"/>
              <a:t>Un tuple se définit comme une liste, sauf qu'on utilise comme délimiteur des parenthèses au lieu des crochets.</a:t>
            </a:r>
          </a:p>
        </p:txBody>
      </p:sp>
      <p:sp>
        <p:nvSpPr>
          <p:cNvPr id="5" name="ZoneTexte 4">
            <a:extLst>
              <a:ext uri="{FF2B5EF4-FFF2-40B4-BE49-F238E27FC236}">
                <a16:creationId xmlns:a16="http://schemas.microsoft.com/office/drawing/2014/main" id="{48CEE8BA-BB1E-4193-906B-9BEAC8CDF666}"/>
              </a:ext>
            </a:extLst>
          </p:cNvPr>
          <p:cNvSpPr txBox="1"/>
          <p:nvPr/>
        </p:nvSpPr>
        <p:spPr>
          <a:xfrm>
            <a:off x="581028" y="2314242"/>
            <a:ext cx="11515721" cy="1015663"/>
          </a:xfrm>
          <a:prstGeom prst="rect">
            <a:avLst/>
          </a:prstGeom>
          <a:noFill/>
        </p:spPr>
        <p:txBody>
          <a:bodyPr wrap="square" rtlCol="0">
            <a:spAutoFit/>
          </a:bodyPr>
          <a:lstStyle/>
          <a:p>
            <a:r>
              <a:rPr lang="fr-FR" sz="1400" dirty="0"/>
              <a:t>À la différence des listes, les tuples, une fois créés, ne peuvent être modifiés : on ne peut plus y ajouter d'objet ou en retirer.</a:t>
            </a:r>
          </a:p>
          <a:p>
            <a:r>
              <a:rPr lang="fr-FR" sz="1400" dirty="0"/>
              <a:t>Une petite subtilité ici : si on veut créer un tuple contenant un unique élément, on doit quand même mettre une virgule après celui-ci. Sinon, Python va automatiquement supprimer les parenthèses et on se retrouvera avec une variable lambda et non une variable contenant un tuple.</a:t>
            </a:r>
          </a:p>
          <a:p>
            <a:endParaRPr lang="fr-FR" dirty="0"/>
          </a:p>
        </p:txBody>
      </p:sp>
      <p:sp>
        <p:nvSpPr>
          <p:cNvPr id="9" name="ZoneTexte 8">
            <a:extLst>
              <a:ext uri="{FF2B5EF4-FFF2-40B4-BE49-F238E27FC236}">
                <a16:creationId xmlns:a16="http://schemas.microsoft.com/office/drawing/2014/main" id="{89B36E6C-C94B-4394-9C2C-EDBB95D365EA}"/>
              </a:ext>
            </a:extLst>
          </p:cNvPr>
          <p:cNvSpPr txBox="1"/>
          <p:nvPr/>
        </p:nvSpPr>
        <p:spPr>
          <a:xfrm>
            <a:off x="676280" y="3153387"/>
            <a:ext cx="11515721" cy="523220"/>
          </a:xfrm>
          <a:prstGeom prst="rect">
            <a:avLst/>
          </a:prstGeom>
          <a:noFill/>
        </p:spPr>
        <p:txBody>
          <a:bodyPr wrap="square" rtlCol="0">
            <a:spAutoFit/>
          </a:bodyPr>
          <a:lstStyle/>
          <a:p>
            <a:r>
              <a:rPr lang="fr-FR" sz="1400" dirty="0"/>
              <a:t>Une fonction renvoyant plusieurs valeurs</a:t>
            </a:r>
          </a:p>
          <a:p>
            <a:r>
              <a:rPr lang="fr-FR" sz="1400" dirty="0"/>
              <a:t>Nous ne l'avons pas vu jusqu'ici mais une fonction peut renvoyer deux valeurs ou même plus :</a:t>
            </a:r>
          </a:p>
        </p:txBody>
      </p:sp>
      <p:sp>
        <p:nvSpPr>
          <p:cNvPr id="10" name="Rectangle 9">
            <a:extLst>
              <a:ext uri="{FF2B5EF4-FFF2-40B4-BE49-F238E27FC236}">
                <a16:creationId xmlns:a16="http://schemas.microsoft.com/office/drawing/2014/main" id="{9CBCCBF4-77C1-4AF1-B392-FA3863B7CE96}"/>
              </a:ext>
            </a:extLst>
          </p:cNvPr>
          <p:cNvSpPr/>
          <p:nvPr/>
        </p:nvSpPr>
        <p:spPr>
          <a:xfrm>
            <a:off x="676279" y="3718696"/>
            <a:ext cx="6096000" cy="1384995"/>
          </a:xfrm>
          <a:prstGeom prst="rect">
            <a:avLst/>
          </a:prstGeom>
          <a:solidFill>
            <a:schemeClr val="tx1"/>
          </a:solidFill>
        </p:spPr>
        <p:txBody>
          <a:bodyPr>
            <a:spAutoFit/>
          </a:bodyPr>
          <a:lstStyle/>
          <a:p>
            <a:r>
              <a:rPr lang="fr-FR" sz="1200" dirty="0">
                <a:solidFill>
                  <a:schemeClr val="bg1"/>
                </a:solidFill>
              </a:rPr>
              <a:t>def decomposer(entier, divise_par):</a:t>
            </a:r>
          </a:p>
          <a:p>
            <a:r>
              <a:rPr lang="fr-FR" sz="1200" dirty="0">
                <a:solidFill>
                  <a:schemeClr val="bg1"/>
                </a:solidFill>
              </a:rPr>
              <a:t>    """Cette fonction retourne la partie entière et le reste de</a:t>
            </a:r>
          </a:p>
          <a:p>
            <a:r>
              <a:rPr lang="fr-FR" sz="1200" dirty="0">
                <a:solidFill>
                  <a:schemeClr val="bg1"/>
                </a:solidFill>
              </a:rPr>
              <a:t>    entier / divise_par"""</a:t>
            </a:r>
          </a:p>
          <a:p>
            <a:endParaRPr lang="fr-FR" sz="1200" dirty="0">
              <a:solidFill>
                <a:schemeClr val="bg1"/>
              </a:solidFill>
            </a:endParaRPr>
          </a:p>
          <a:p>
            <a:r>
              <a:rPr lang="fr-FR" sz="1200" dirty="0">
                <a:solidFill>
                  <a:schemeClr val="bg1"/>
                </a:solidFill>
              </a:rPr>
              <a:t>    p_e = entier // divise_par</a:t>
            </a:r>
          </a:p>
          <a:p>
            <a:r>
              <a:rPr lang="fr-FR" sz="1200" dirty="0">
                <a:solidFill>
                  <a:schemeClr val="bg1"/>
                </a:solidFill>
              </a:rPr>
              <a:t>    reste = entier % divise_par</a:t>
            </a:r>
          </a:p>
          <a:p>
            <a:r>
              <a:rPr lang="fr-FR" sz="1200" dirty="0">
                <a:solidFill>
                  <a:schemeClr val="bg1"/>
                </a:solidFill>
              </a:rPr>
              <a:t>    return p_e, reste</a:t>
            </a:r>
          </a:p>
        </p:txBody>
      </p:sp>
      <p:sp>
        <p:nvSpPr>
          <p:cNvPr id="11" name="Rectangle 10">
            <a:extLst>
              <a:ext uri="{FF2B5EF4-FFF2-40B4-BE49-F238E27FC236}">
                <a16:creationId xmlns:a16="http://schemas.microsoft.com/office/drawing/2014/main" id="{88FDD60B-73D8-4CB6-8EAE-40C922DF4ACE}"/>
              </a:ext>
            </a:extLst>
          </p:cNvPr>
          <p:cNvSpPr/>
          <p:nvPr/>
        </p:nvSpPr>
        <p:spPr>
          <a:xfrm>
            <a:off x="676279" y="5149799"/>
            <a:ext cx="6096000" cy="1015663"/>
          </a:xfrm>
          <a:prstGeom prst="rect">
            <a:avLst/>
          </a:prstGeom>
          <a:solidFill>
            <a:schemeClr val="tx1"/>
          </a:solidFill>
        </p:spPr>
        <p:txBody>
          <a:bodyPr>
            <a:spAutoFit/>
          </a:bodyPr>
          <a:lstStyle/>
          <a:p>
            <a:r>
              <a:rPr lang="fr-FR" sz="1200" dirty="0">
                <a:solidFill>
                  <a:schemeClr val="bg1"/>
                </a:solidFill>
              </a:rPr>
              <a:t>partie_entiere, reste = decomposer(20, 3)</a:t>
            </a:r>
          </a:p>
          <a:p>
            <a:r>
              <a:rPr lang="fr-FR" sz="1200" dirty="0">
                <a:solidFill>
                  <a:schemeClr val="bg1"/>
                </a:solidFill>
              </a:rPr>
              <a:t>partie_entiere</a:t>
            </a:r>
          </a:p>
          <a:p>
            <a:r>
              <a:rPr lang="fr-FR" sz="1200" dirty="0">
                <a:solidFill>
                  <a:schemeClr val="bg1"/>
                </a:solidFill>
              </a:rPr>
              <a:t>6</a:t>
            </a:r>
          </a:p>
          <a:p>
            <a:r>
              <a:rPr lang="fr-FR" sz="1200" dirty="0">
                <a:solidFill>
                  <a:schemeClr val="bg1"/>
                </a:solidFill>
              </a:rPr>
              <a:t>reste</a:t>
            </a:r>
          </a:p>
          <a:p>
            <a:r>
              <a:rPr lang="fr-FR" sz="1200" dirty="0">
                <a:solidFill>
                  <a:schemeClr val="bg1"/>
                </a:solidFill>
              </a:rPr>
              <a:t>2</a:t>
            </a:r>
          </a:p>
        </p:txBody>
      </p:sp>
      <p:sp>
        <p:nvSpPr>
          <p:cNvPr id="13" name="Rectangle 1">
            <a:extLst>
              <a:ext uri="{FF2B5EF4-FFF2-40B4-BE49-F238E27FC236}">
                <a16:creationId xmlns:a16="http://schemas.microsoft.com/office/drawing/2014/main" id="{10064EB4-0E36-492C-9855-E968C300A6FF}"/>
              </a:ext>
            </a:extLst>
          </p:cNvPr>
          <p:cNvSpPr>
            <a:spLocks noChangeArrowheads="1"/>
          </p:cNvSpPr>
          <p:nvPr/>
        </p:nvSpPr>
        <p:spPr bwMode="auto">
          <a:xfrm>
            <a:off x="70477" y="6239955"/>
            <a:ext cx="122016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Là encore, on passe par des tuples sans que ce soit indiqué explicitement à Python. Si vous essayez de faire retour =  decomposer(20, 3), vous allez capturer un tuple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contenant deux éléments : la partie entière et le reste de 20 divisé par 3.</a:t>
            </a:r>
          </a:p>
        </p:txBody>
      </p:sp>
    </p:spTree>
    <p:extLst>
      <p:ext uri="{BB962C8B-B14F-4D97-AF65-F5344CB8AC3E}">
        <p14:creationId xmlns:p14="http://schemas.microsoft.com/office/powerpoint/2010/main" val="135010099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a:t>
            </a:r>
            <a:r>
              <a:rPr lang="fr-FR" altLang="fr-FR" sz="6000" dirty="0" err="1">
                <a:solidFill>
                  <a:schemeClr val="accent5">
                    <a:lumMod val="75000"/>
                  </a:schemeClr>
                </a:solidFill>
              </a:rPr>
              <a:t>Nametuples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348836"/>
            <a:ext cx="6096000" cy="3231654"/>
          </a:xfrm>
          <a:prstGeom prst="rect">
            <a:avLst/>
          </a:prstGeom>
          <a:solidFill>
            <a:schemeClr val="tx1"/>
          </a:solidFill>
        </p:spPr>
        <p:txBody>
          <a:bodyPr>
            <a:spAutoFit/>
          </a:bodyPr>
          <a:lstStyle/>
          <a:p>
            <a:r>
              <a:rPr lang="en-US" sz="1200" dirty="0">
                <a:solidFill>
                  <a:schemeClr val="bg1"/>
                </a:solidFill>
              </a:rPr>
              <a:t>from collections import </a:t>
            </a:r>
            <a:r>
              <a:rPr lang="en-US" sz="1200" dirty="0" err="1">
                <a:solidFill>
                  <a:schemeClr val="bg1"/>
                </a:solidFill>
              </a:rPr>
              <a:t>namedtuple</a:t>
            </a:r>
            <a:endParaRPr lang="en-US" sz="1200" dirty="0">
              <a:solidFill>
                <a:schemeClr val="bg1"/>
              </a:solidFill>
            </a:endParaRPr>
          </a:p>
          <a:p>
            <a:r>
              <a:rPr lang="en-US" sz="1200" dirty="0">
                <a:solidFill>
                  <a:schemeClr val="bg1"/>
                </a:solidFill>
              </a:rPr>
              <a:t>Car = </a:t>
            </a:r>
            <a:r>
              <a:rPr lang="en-US" sz="1200" dirty="0" err="1">
                <a:solidFill>
                  <a:schemeClr val="bg1"/>
                </a:solidFill>
              </a:rPr>
              <a:t>namedtuple</a:t>
            </a:r>
            <a:r>
              <a:rPr lang="en-US" sz="1200" dirty="0">
                <a:solidFill>
                  <a:schemeClr val="bg1"/>
                </a:solidFill>
              </a:rPr>
              <a:t>('Car', 'color mileage’)</a:t>
            </a:r>
          </a:p>
          <a:p>
            <a:r>
              <a:rPr lang="en-US" sz="1200" dirty="0">
                <a:solidFill>
                  <a:schemeClr val="bg1"/>
                </a:solidFill>
              </a:rPr>
              <a:t># Our new "Car" class works as expected:</a:t>
            </a:r>
          </a:p>
          <a:p>
            <a:r>
              <a:rPr lang="en-US" sz="1200" dirty="0">
                <a:solidFill>
                  <a:schemeClr val="bg1"/>
                </a:solidFill>
              </a:rPr>
              <a:t>&gt;&gt;&gt; </a:t>
            </a:r>
            <a:r>
              <a:rPr lang="en-US" sz="1200" dirty="0" err="1">
                <a:solidFill>
                  <a:schemeClr val="bg1"/>
                </a:solidFill>
              </a:rPr>
              <a:t>my_car</a:t>
            </a:r>
            <a:r>
              <a:rPr lang="en-US" sz="1200" dirty="0">
                <a:solidFill>
                  <a:schemeClr val="bg1"/>
                </a:solidFill>
              </a:rPr>
              <a:t> = Car('red', 3812.4)</a:t>
            </a:r>
          </a:p>
          <a:p>
            <a:r>
              <a:rPr lang="en-US" sz="1200" dirty="0">
                <a:solidFill>
                  <a:schemeClr val="bg1"/>
                </a:solidFill>
              </a:rPr>
              <a:t>&gt;&gt;&gt; </a:t>
            </a:r>
            <a:r>
              <a:rPr lang="en-US" sz="1200" dirty="0" err="1">
                <a:solidFill>
                  <a:schemeClr val="bg1"/>
                </a:solidFill>
              </a:rPr>
              <a:t>my_car.color</a:t>
            </a:r>
            <a:endParaRPr lang="en-US" sz="1200" dirty="0">
              <a:solidFill>
                <a:schemeClr val="bg1"/>
              </a:solidFill>
            </a:endParaRPr>
          </a:p>
          <a:p>
            <a:r>
              <a:rPr lang="en-US" sz="1200" dirty="0">
                <a:solidFill>
                  <a:schemeClr val="bg1"/>
                </a:solidFill>
              </a:rPr>
              <a:t>'red'</a:t>
            </a:r>
          </a:p>
          <a:p>
            <a:r>
              <a:rPr lang="en-US" sz="1200" dirty="0">
                <a:solidFill>
                  <a:schemeClr val="bg1"/>
                </a:solidFill>
              </a:rPr>
              <a:t>&gt;&gt;&gt; </a:t>
            </a:r>
            <a:r>
              <a:rPr lang="en-US" sz="1200" dirty="0" err="1">
                <a:solidFill>
                  <a:schemeClr val="bg1"/>
                </a:solidFill>
              </a:rPr>
              <a:t>my_car.mileage</a:t>
            </a:r>
            <a:endParaRPr lang="en-US" sz="1200" dirty="0">
              <a:solidFill>
                <a:schemeClr val="bg1"/>
              </a:solidFill>
            </a:endParaRPr>
          </a:p>
          <a:p>
            <a:r>
              <a:rPr lang="en-US" sz="1200" dirty="0">
                <a:solidFill>
                  <a:schemeClr val="bg1"/>
                </a:solidFill>
              </a:rPr>
              <a:t>3812.4</a:t>
            </a:r>
          </a:p>
          <a:p>
            <a:endParaRPr lang="en-US" sz="1200" dirty="0">
              <a:solidFill>
                <a:schemeClr val="bg1"/>
              </a:solidFill>
            </a:endParaRPr>
          </a:p>
          <a:p>
            <a:r>
              <a:rPr lang="en-US" sz="1200" dirty="0">
                <a:solidFill>
                  <a:schemeClr val="bg1"/>
                </a:solidFill>
              </a:rPr>
              <a:t># We get a nice string </a:t>
            </a:r>
            <a:r>
              <a:rPr lang="en-US" sz="1200" dirty="0" err="1">
                <a:solidFill>
                  <a:schemeClr val="bg1"/>
                </a:solidFill>
              </a:rPr>
              <a:t>repr</a:t>
            </a:r>
            <a:r>
              <a:rPr lang="en-US" sz="1200" dirty="0">
                <a:solidFill>
                  <a:schemeClr val="bg1"/>
                </a:solidFill>
              </a:rPr>
              <a:t> for free:</a:t>
            </a:r>
          </a:p>
          <a:p>
            <a:r>
              <a:rPr lang="en-US" sz="1200" dirty="0">
                <a:solidFill>
                  <a:schemeClr val="bg1"/>
                </a:solidFill>
              </a:rPr>
              <a:t>&gt;&gt;&gt; </a:t>
            </a:r>
            <a:r>
              <a:rPr lang="en-US" sz="1200" dirty="0" err="1">
                <a:solidFill>
                  <a:schemeClr val="bg1"/>
                </a:solidFill>
              </a:rPr>
              <a:t>my_car</a:t>
            </a:r>
            <a:endParaRPr lang="en-US" sz="1200" dirty="0">
              <a:solidFill>
                <a:schemeClr val="bg1"/>
              </a:solidFill>
            </a:endParaRPr>
          </a:p>
          <a:p>
            <a:r>
              <a:rPr lang="en-US" sz="1200" dirty="0">
                <a:solidFill>
                  <a:schemeClr val="bg1"/>
                </a:solidFill>
              </a:rPr>
              <a:t>Car(color='red' , mileage=3812.4)</a:t>
            </a:r>
          </a:p>
          <a:p>
            <a:endParaRPr lang="en-US" sz="1200" dirty="0">
              <a:solidFill>
                <a:schemeClr val="bg1"/>
              </a:solidFill>
            </a:endParaRPr>
          </a:p>
          <a:p>
            <a:r>
              <a:rPr lang="en-US" sz="1200" dirty="0">
                <a:solidFill>
                  <a:schemeClr val="bg1"/>
                </a:solidFill>
              </a:rPr>
              <a:t># Like tuples, </a:t>
            </a:r>
            <a:r>
              <a:rPr lang="en-US" sz="1200" dirty="0" err="1">
                <a:solidFill>
                  <a:schemeClr val="bg1"/>
                </a:solidFill>
              </a:rPr>
              <a:t>namedtuples</a:t>
            </a:r>
            <a:r>
              <a:rPr lang="en-US" sz="1200" dirty="0">
                <a:solidFill>
                  <a:schemeClr val="bg1"/>
                </a:solidFill>
              </a:rPr>
              <a:t> are immutable:</a:t>
            </a:r>
          </a:p>
          <a:p>
            <a:r>
              <a:rPr lang="en-US" sz="1200" dirty="0">
                <a:solidFill>
                  <a:schemeClr val="bg1"/>
                </a:solidFill>
              </a:rPr>
              <a:t>&gt;&gt;&gt; </a:t>
            </a:r>
            <a:r>
              <a:rPr lang="en-US" sz="1200" dirty="0" err="1">
                <a:solidFill>
                  <a:schemeClr val="bg1"/>
                </a:solidFill>
              </a:rPr>
              <a:t>my_car.color</a:t>
            </a:r>
            <a:r>
              <a:rPr lang="en-US" sz="1200" dirty="0">
                <a:solidFill>
                  <a:schemeClr val="bg1"/>
                </a:solidFill>
              </a:rPr>
              <a:t> = 'blue'</a:t>
            </a:r>
          </a:p>
          <a:p>
            <a:r>
              <a:rPr lang="en-US" sz="1200" dirty="0" err="1">
                <a:solidFill>
                  <a:schemeClr val="bg1"/>
                </a:solidFill>
              </a:rPr>
              <a:t>AttributeError</a:t>
            </a:r>
            <a:r>
              <a:rPr lang="en-US" sz="1200" dirty="0">
                <a:solidFill>
                  <a:schemeClr val="bg1"/>
                </a:solidFill>
              </a:rPr>
              <a:t>: "can't set attribute"</a:t>
            </a:r>
          </a:p>
          <a:p>
            <a:endParaRPr lang="en-US" sz="1200" dirty="0">
              <a:solidFill>
                <a:schemeClr val="bg1"/>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581027" y="933337"/>
            <a:ext cx="488800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t>Using</a:t>
            </a:r>
            <a:r>
              <a:rPr lang="fr-FR" altLang="fr-FR" sz="1400" dirty="0"/>
              <a:t> </a:t>
            </a:r>
            <a:r>
              <a:rPr lang="fr-FR" altLang="fr-FR" sz="1400" dirty="0" err="1"/>
              <a:t>nametuple</a:t>
            </a:r>
            <a:r>
              <a:rPr lang="fr-FR" altLang="fr-FR" sz="1400" dirty="0"/>
              <a:t> is </a:t>
            </a:r>
            <a:r>
              <a:rPr lang="fr-FR" altLang="fr-FR" sz="1400" dirty="0" err="1"/>
              <a:t>way</a:t>
            </a:r>
            <a:r>
              <a:rPr lang="fr-FR" altLang="fr-FR" sz="1400" dirty="0"/>
              <a:t> </a:t>
            </a:r>
            <a:r>
              <a:rPr lang="fr-FR" altLang="fr-FR" sz="1400" dirty="0" err="1"/>
              <a:t>shorther</a:t>
            </a:r>
            <a:r>
              <a:rPr lang="fr-FR" altLang="fr-FR" sz="1400" dirty="0"/>
              <a:t> </a:t>
            </a:r>
            <a:r>
              <a:rPr lang="fr-FR" altLang="fr-FR" sz="1400" dirty="0" err="1"/>
              <a:t>than</a:t>
            </a:r>
            <a:r>
              <a:rPr lang="fr-FR" altLang="fr-FR" sz="1400" dirty="0"/>
              <a:t> </a:t>
            </a:r>
            <a:r>
              <a:rPr lang="fr-FR" altLang="fr-FR" sz="1400" dirty="0" err="1"/>
              <a:t>defining</a:t>
            </a:r>
            <a:r>
              <a:rPr lang="fr-FR" altLang="fr-FR" sz="1400" dirty="0"/>
              <a:t> a class </a:t>
            </a:r>
            <a:r>
              <a:rPr lang="fr-FR" altLang="fr-FR" sz="1400" dirty="0" err="1"/>
              <a:t>manually</a:t>
            </a:r>
            <a:r>
              <a:rPr lang="fr-FR" altLang="fr-FR" sz="1400" dirty="0"/>
              <a:t>:</a:t>
            </a:r>
          </a:p>
        </p:txBody>
      </p:sp>
    </p:spTree>
    <p:extLst>
      <p:ext uri="{BB962C8B-B14F-4D97-AF65-F5344CB8AC3E}">
        <p14:creationId xmlns:p14="http://schemas.microsoft.com/office/powerpoint/2010/main" val="6943327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4" y="1548202"/>
            <a:ext cx="9441367"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t>En </a:t>
            </a:r>
            <a:r>
              <a:rPr lang="fr-FR" altLang="fr-FR" sz="1400" b="1" dirty="0" err="1"/>
              <a:t>resume</a:t>
            </a:r>
            <a:r>
              <a:rPr lang="fr-FR" altLang="fr-FR" sz="1400" dirty="0"/>
              <a:t>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Une liste est une séquence mutable pouvant contenir plusieurs autres objets.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Une liste se construit ainsi : </a:t>
            </a:r>
            <a:r>
              <a:rPr lang="fr-FR" altLang="fr-FR" sz="1400" b="1" dirty="0"/>
              <a:t>liste = [element1, element2, </a:t>
            </a:r>
            <a:r>
              <a:rPr lang="fr-FR" altLang="fr-FR" sz="1400" b="1" dirty="0" err="1"/>
              <a:t>elementN</a:t>
            </a:r>
            <a:r>
              <a:rPr lang="fr-FR" altLang="fr-FR" sz="1400" b="1" dirty="0"/>
              <a:t>]</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insérer des éléments dans une liste à l'aide des méthodes </a:t>
            </a:r>
            <a:r>
              <a:rPr lang="fr-FR" altLang="fr-FR" sz="1400" b="1" dirty="0"/>
              <a:t>append</a:t>
            </a:r>
            <a:r>
              <a:rPr lang="fr-FR" altLang="fr-FR" sz="1400" dirty="0"/>
              <a:t>, </a:t>
            </a:r>
            <a:r>
              <a:rPr lang="fr-FR" altLang="fr-FR" sz="1400" b="1" dirty="0"/>
              <a:t>insert</a:t>
            </a:r>
            <a:r>
              <a:rPr lang="fr-FR" altLang="fr-FR" sz="1400" dirty="0"/>
              <a:t> et </a:t>
            </a:r>
            <a:r>
              <a:rPr lang="fr-FR" altLang="fr-FR" sz="1400" b="1" dirty="0" err="1"/>
              <a:t>extend</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supprimer des éléments d'une liste grâce au mot-clé </a:t>
            </a:r>
            <a:r>
              <a:rPr lang="fr-FR" altLang="fr-FR" sz="1400" b="1" dirty="0"/>
              <a:t>del</a:t>
            </a:r>
            <a:r>
              <a:rPr lang="fr-FR" altLang="fr-FR" sz="1400" dirty="0"/>
              <a:t> ou à la méthode </a:t>
            </a:r>
            <a:r>
              <a:rPr lang="fr-FR" altLang="fr-FR" sz="1400" b="1" dirty="0" err="1"/>
              <a:t>remove</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Un tuple est une séquence pouvant contenir des objets. À la différence de la liste, le tuple ne peut être modifié une fois créé.</a:t>
            </a:r>
          </a:p>
        </p:txBody>
      </p:sp>
    </p:spTree>
    <p:extLst>
      <p:ext uri="{BB962C8B-B14F-4D97-AF65-F5344CB8AC3E}">
        <p14:creationId xmlns:p14="http://schemas.microsoft.com/office/powerpoint/2010/main" val="402128280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1971675"/>
            <a:ext cx="12192000" cy="1325563"/>
          </a:xfrm>
        </p:spPr>
        <p:txBody>
          <a:bodyPr>
            <a:noAutofit/>
          </a:bodyPr>
          <a:lstStyle/>
          <a:p>
            <a:pPr lvl="0" algn="ctr" fontAlgn="base">
              <a:spcAft>
                <a:spcPct val="0"/>
              </a:spcAft>
            </a:pPr>
            <a:r>
              <a:rPr lang="fr-FR" altLang="fr-FR" sz="9600" dirty="0">
                <a:solidFill>
                  <a:schemeClr val="accent5">
                    <a:lumMod val="75000"/>
                  </a:schemeClr>
                </a:solidFill>
              </a:rPr>
              <a:t>Liste[] et Tuples()</a:t>
            </a:r>
            <a:br>
              <a:rPr lang="fr-FR" altLang="fr-FR" sz="9600" dirty="0">
                <a:solidFill>
                  <a:schemeClr val="accent5">
                    <a:lumMod val="75000"/>
                  </a:schemeClr>
                </a:solidFill>
              </a:rPr>
            </a:br>
            <a:r>
              <a:rPr lang="fr-FR" altLang="fr-FR" sz="9600" dirty="0">
                <a:solidFill>
                  <a:schemeClr val="accent5">
                    <a:lumMod val="75000"/>
                  </a:schemeClr>
                </a:solidFill>
              </a:rPr>
              <a:t>2/2</a:t>
            </a:r>
            <a:endParaRPr lang="fr-FR" altLang="fr-FR" sz="9600" b="1" dirty="0">
              <a:solidFill>
                <a:schemeClr val="accent5">
                  <a:lumMod val="75000"/>
                </a:schemeClr>
              </a:solidFill>
            </a:endParaRPr>
          </a:p>
        </p:txBody>
      </p:sp>
    </p:spTree>
    <p:extLst>
      <p:ext uri="{BB962C8B-B14F-4D97-AF65-F5344CB8AC3E}">
        <p14:creationId xmlns:p14="http://schemas.microsoft.com/office/powerpoint/2010/main" val="121475997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Entre chaines et listes[] 1/2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3" y="2061232"/>
            <a:ext cx="2415918" cy="738664"/>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err="1">
                <a:solidFill>
                  <a:schemeClr val="bg1"/>
                </a:solidFill>
              </a:rPr>
              <a:t>ma_chaine</a:t>
            </a:r>
            <a:r>
              <a:rPr lang="fr-FR" altLang="fr-FR" sz="1400" b="1" dirty="0">
                <a:solidFill>
                  <a:schemeClr val="bg1"/>
                </a:solidFill>
              </a:rPr>
              <a:t> = "Bonjour à tous"</a:t>
            </a:r>
          </a:p>
          <a:p>
            <a:pPr lvl="0" eaLnBrk="0" fontAlgn="base" hangingPunct="0">
              <a:spcBef>
                <a:spcPct val="0"/>
              </a:spcBef>
              <a:spcAft>
                <a:spcPct val="0"/>
              </a:spcAft>
            </a:pPr>
            <a:r>
              <a:rPr lang="fr-FR" altLang="fr-FR" sz="1400" b="1" dirty="0" err="1">
                <a:solidFill>
                  <a:schemeClr val="bg1"/>
                </a:solidFill>
              </a:rPr>
              <a:t>ma_chaine.split</a:t>
            </a:r>
            <a:r>
              <a:rPr lang="fr-FR" altLang="fr-FR" sz="1400" b="1" dirty="0">
                <a:solidFill>
                  <a:schemeClr val="bg1"/>
                </a:solidFill>
              </a:rPr>
              <a:t>(" ")</a:t>
            </a:r>
          </a:p>
          <a:p>
            <a:pPr lvl="0" eaLnBrk="0" fontAlgn="base" hangingPunct="0">
              <a:spcBef>
                <a:spcPct val="0"/>
              </a:spcBef>
              <a:spcAft>
                <a:spcPct val="0"/>
              </a:spcAft>
            </a:pPr>
            <a:r>
              <a:rPr lang="fr-FR" altLang="fr-FR" sz="1400" b="1" dirty="0">
                <a:solidFill>
                  <a:schemeClr val="bg1"/>
                </a:solidFill>
              </a:rPr>
              <a:t>['Bonjour', 'à', 'tous']</a:t>
            </a:r>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132805"/>
            <a:ext cx="11896721" cy="954107"/>
          </a:xfrm>
          <a:prstGeom prst="rect">
            <a:avLst/>
          </a:prstGeom>
          <a:noFill/>
        </p:spPr>
        <p:txBody>
          <a:bodyPr wrap="square" rtlCol="0">
            <a:spAutoFit/>
          </a:bodyPr>
          <a:lstStyle/>
          <a:p>
            <a:r>
              <a:rPr lang="fr-FR" sz="1400" u="sng" dirty="0"/>
              <a:t>Des chaines aux listes</a:t>
            </a:r>
          </a:p>
          <a:p>
            <a:endParaRPr lang="fr-FR" sz="1400" dirty="0"/>
          </a:p>
          <a:p>
            <a:r>
              <a:rPr lang="fr-FR" sz="1400" dirty="0"/>
              <a:t>Pour « convertir » une chaîne en liste, on va utiliser une méthode de chaîne nommée split(« éclater » en anglais). Cette méthode prend un paramètre qui est une autre chaîne, souvent d'un seul caractère, définissant comment on va découper notre chaîne initiale.</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3" y="2950059"/>
            <a:ext cx="11896721" cy="1815882"/>
          </a:xfrm>
          <a:prstGeom prst="rect">
            <a:avLst/>
          </a:prstGeom>
          <a:noFill/>
        </p:spPr>
        <p:txBody>
          <a:bodyPr wrap="square" rtlCol="0">
            <a:spAutoFit/>
          </a:bodyPr>
          <a:lstStyle/>
          <a:p>
            <a:r>
              <a:rPr lang="fr-FR" sz="1400" dirty="0"/>
              <a:t>On passe en paramètre de la méthode split une chaîne contenant un unique espace. La méthode renvoie une liste contenant les trois mots de notre petite phrase. Chaque mot se trouve dans une case de la liste.</a:t>
            </a:r>
          </a:p>
          <a:p>
            <a:endParaRPr lang="fr-FR" sz="1400" dirty="0"/>
          </a:p>
          <a:p>
            <a:r>
              <a:rPr lang="fr-FR" sz="1400" dirty="0"/>
              <a:t>C'est assez simple en fait : quand on appelle la méthode split, celle-ci découpe la chaîne en fonction du paramètre donné. Ici la première case de la liste va donc du début de la chaîne au premier espace (non inclus), la deuxième case va du premier espace au second, et ainsi de suite jusqu'à la fin de la chaîne.</a:t>
            </a:r>
          </a:p>
          <a:p>
            <a:endParaRPr lang="fr-FR" sz="1400" dirty="0"/>
          </a:p>
          <a:p>
            <a:r>
              <a:rPr lang="fr-FR" sz="1400" dirty="0"/>
              <a:t>Sachez que split possède un paramètre par défaut, un code qui représente les espaces, les tabulations et les sauts de ligne. Donc vous pouvez très bien faire </a:t>
            </a:r>
            <a:r>
              <a:rPr lang="fr-FR" sz="1400" dirty="0" err="1"/>
              <a:t>ma_chaine.split</a:t>
            </a:r>
            <a:r>
              <a:rPr lang="fr-FR" sz="1400" dirty="0"/>
              <a:t>(), cela revient ici au même.</a:t>
            </a:r>
          </a:p>
        </p:txBody>
      </p:sp>
    </p:spTree>
    <p:extLst>
      <p:ext uri="{BB962C8B-B14F-4D97-AF65-F5344CB8AC3E}">
        <p14:creationId xmlns:p14="http://schemas.microsoft.com/office/powerpoint/2010/main" val="2213486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4" name="Content Placeholder 4">
            <a:extLst>
              <a:ext uri="{FF2B5EF4-FFF2-40B4-BE49-F238E27FC236}">
                <a16:creationId xmlns:a16="http://schemas.microsoft.com/office/drawing/2014/main" id="{28BF37A0-76A8-4141-BCE3-F580E53F85BC}"/>
              </a:ext>
            </a:extLst>
          </p:cNvPr>
          <p:cNvSpPr txBox="1">
            <a:spLocks/>
          </p:cNvSpPr>
          <p:nvPr/>
        </p:nvSpPr>
        <p:spPr>
          <a:xfrm>
            <a:off x="476249" y="1325564"/>
            <a:ext cx="3592939" cy="5404100"/>
          </a:xfrm>
          <a:prstGeom prst="rect">
            <a:avLst/>
          </a:prstGeom>
          <a:solidFill>
            <a:schemeClr val="bg1">
              <a:lumMod val="95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chemeClr val="accent1"/>
                </a:solidFill>
              </a:rPr>
              <a:t>Built-in Types</a:t>
            </a:r>
          </a:p>
          <a:p>
            <a:pPr marL="57150" indent="0">
              <a:buFont typeface="Arial" panose="020B0604020202020204" pitchFamily="34" charset="0"/>
              <a:buNone/>
            </a:pPr>
            <a:r>
              <a:rPr lang="en-US" sz="2400" dirty="0"/>
              <a:t>Integer</a:t>
            </a:r>
          </a:p>
          <a:p>
            <a:pPr marL="57150" indent="0">
              <a:buFont typeface="Arial" panose="020B0604020202020204" pitchFamily="34" charset="0"/>
              <a:buNone/>
            </a:pPr>
            <a:r>
              <a:rPr lang="en-US" sz="2400" dirty="0"/>
              <a:t>Floating point</a:t>
            </a:r>
          </a:p>
          <a:p>
            <a:pPr marL="57150" indent="0">
              <a:buFont typeface="Arial" panose="020B0604020202020204" pitchFamily="34" charset="0"/>
              <a:buNone/>
            </a:pPr>
            <a:r>
              <a:rPr lang="en-US" sz="2400" dirty="0"/>
              <a:t>String</a:t>
            </a:r>
          </a:p>
          <a:p>
            <a:pPr marL="57150" indent="0">
              <a:buFont typeface="Arial" panose="020B0604020202020204" pitchFamily="34" charset="0"/>
              <a:buNone/>
            </a:pPr>
            <a:r>
              <a:rPr lang="en-US" sz="2400" dirty="0"/>
              <a:t>Boolean</a:t>
            </a:r>
          </a:p>
          <a:p>
            <a:pPr marL="57150" indent="0">
              <a:buFont typeface="Arial" panose="020B0604020202020204" pitchFamily="34" charset="0"/>
              <a:buNone/>
            </a:pPr>
            <a:r>
              <a:rPr lang="en-US" sz="2400" dirty="0"/>
              <a:t>Complex number</a:t>
            </a:r>
          </a:p>
        </p:txBody>
      </p:sp>
      <p:sp>
        <p:nvSpPr>
          <p:cNvPr id="5" name="Content Placeholder 4">
            <a:extLst>
              <a:ext uri="{FF2B5EF4-FFF2-40B4-BE49-F238E27FC236}">
                <a16:creationId xmlns:a16="http://schemas.microsoft.com/office/drawing/2014/main" id="{AB10EE7A-9EF2-4843-BE7B-4F5C9065C501}"/>
              </a:ext>
            </a:extLst>
          </p:cNvPr>
          <p:cNvSpPr txBox="1">
            <a:spLocks/>
          </p:cNvSpPr>
          <p:nvPr/>
        </p:nvSpPr>
        <p:spPr>
          <a:xfrm>
            <a:off x="6015298" y="1325564"/>
            <a:ext cx="5903986" cy="5404100"/>
          </a:xfrm>
          <a:prstGeom prst="rect">
            <a:avLst/>
          </a:prstGeom>
          <a:solidFill>
            <a:schemeClr val="bg1">
              <a:lumMod val="95000"/>
            </a:schemeClr>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tabLst>
                <a:tab pos="1371600" algn="l"/>
              </a:tabLst>
            </a:pPr>
            <a:r>
              <a:rPr lang="en-US" sz="2800" b="1" dirty="0">
                <a:solidFill>
                  <a:schemeClr val="accent1"/>
                </a:solidFill>
              </a:rPr>
              <a:t>Type Conversion</a:t>
            </a:r>
          </a:p>
          <a:p>
            <a:pPr marL="57150" indent="0">
              <a:buFont typeface="Arial" pitchFamily="34" charset="0"/>
              <a:buNone/>
              <a:tabLst>
                <a:tab pos="1371600" algn="l"/>
              </a:tabLst>
            </a:pPr>
            <a:r>
              <a:rPr lang="en-US" sz="2400" dirty="0"/>
              <a:t>int()	# string to integer</a:t>
            </a:r>
          </a:p>
          <a:p>
            <a:pPr marL="57150" indent="0">
              <a:buFont typeface="Arial" pitchFamily="34" charset="0"/>
              <a:buNone/>
              <a:tabLst>
                <a:tab pos="1371600" algn="l"/>
              </a:tabLst>
            </a:pPr>
            <a:r>
              <a:rPr lang="en-US" sz="2400" dirty="0"/>
              <a:t>float()	# string to float</a:t>
            </a:r>
          </a:p>
          <a:p>
            <a:pPr marL="57150" indent="0">
              <a:buFont typeface="Arial" pitchFamily="34" charset="0"/>
              <a:buNone/>
              <a:tabLst>
                <a:tab pos="1371600" algn="l"/>
              </a:tabLst>
            </a:pPr>
            <a:r>
              <a:rPr lang="en-US" sz="2400" dirty="0"/>
              <a:t>str()	# number to string</a:t>
            </a:r>
          </a:p>
          <a:p>
            <a:pPr marL="57150" indent="0">
              <a:buFont typeface="Arial" pitchFamily="34" charset="0"/>
              <a:buNone/>
              <a:tabLst>
                <a:tab pos="1371600" algn="l"/>
              </a:tabLst>
            </a:pPr>
            <a:r>
              <a:rPr lang="en-US" sz="2400" dirty="0"/>
              <a:t>bool()	# 0, [], None =&gt; False</a:t>
            </a:r>
          </a:p>
          <a:p>
            <a:pPr marL="57150" indent="0">
              <a:buFont typeface="Arial" pitchFamily="34" charset="0"/>
              <a:buNone/>
              <a:tabLst>
                <a:tab pos="1371600" algn="l"/>
              </a:tabLst>
            </a:pPr>
            <a:r>
              <a:rPr lang="en-US" sz="2400" dirty="0"/>
              <a:t>hex()	# decimal to hex</a:t>
            </a:r>
          </a:p>
          <a:p>
            <a:pPr marL="57150" indent="0">
              <a:buFont typeface="Arial" pitchFamily="34" charset="0"/>
              <a:buNone/>
              <a:tabLst>
                <a:tab pos="1371600" algn="l"/>
              </a:tabLst>
            </a:pPr>
            <a:r>
              <a:rPr lang="en-US" sz="2400" dirty="0"/>
              <a:t>ord()	# ASCII value</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a:solidFill>
                  <a:schemeClr val="accent5">
                    <a:lumMod val="75000"/>
                  </a:schemeClr>
                </a:solidFill>
              </a:rPr>
              <a:t>Python Variables</a:t>
            </a:r>
            <a:endParaRPr lang="fr-FR" sz="6000" dirty="0">
              <a:solidFill>
                <a:schemeClr val="accent5">
                  <a:lumMod val="75000"/>
                </a:schemeClr>
              </a:solidFill>
            </a:endParaRPr>
          </a:p>
        </p:txBody>
      </p:sp>
    </p:spTree>
    <p:extLst>
      <p:ext uri="{BB962C8B-B14F-4D97-AF65-F5344CB8AC3E}">
        <p14:creationId xmlns:p14="http://schemas.microsoft.com/office/powerpoint/2010/main" val="801042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Entre chaines et listes[] 2/2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314329" y="2170841"/>
            <a:ext cx="2536785" cy="738664"/>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solidFill>
                  <a:schemeClr val="bg1"/>
                </a:solidFill>
              </a:rPr>
              <a:t>ma_liste = ['Bonjour', 'à', 'tous']</a:t>
            </a:r>
          </a:p>
          <a:p>
            <a:pPr lvl="0" eaLnBrk="0" fontAlgn="base" hangingPunct="0">
              <a:spcBef>
                <a:spcPct val="0"/>
              </a:spcBef>
              <a:spcAft>
                <a:spcPct val="0"/>
              </a:spcAft>
            </a:pPr>
            <a:r>
              <a:rPr lang="fr-FR" altLang="fr-FR" sz="1400" b="1" dirty="0">
                <a:solidFill>
                  <a:schemeClr val="bg1"/>
                </a:solidFill>
              </a:rPr>
              <a:t>" ".</a:t>
            </a:r>
            <a:r>
              <a:rPr lang="fr-FR" altLang="fr-FR" sz="1400" b="1" dirty="0" err="1">
                <a:solidFill>
                  <a:schemeClr val="bg1"/>
                </a:solidFill>
              </a:rPr>
              <a:t>join</a:t>
            </a:r>
            <a:r>
              <a:rPr lang="fr-FR" altLang="fr-FR" sz="1400" b="1" dirty="0">
                <a:solidFill>
                  <a:schemeClr val="bg1"/>
                </a:solidFill>
              </a:rPr>
              <a:t>(ma_liste)</a:t>
            </a:r>
          </a:p>
          <a:p>
            <a:pPr lvl="0" eaLnBrk="0" fontAlgn="base" hangingPunct="0">
              <a:spcBef>
                <a:spcPct val="0"/>
              </a:spcBef>
              <a:spcAft>
                <a:spcPct val="0"/>
              </a:spcAft>
            </a:pPr>
            <a:r>
              <a:rPr lang="fr-FR" altLang="fr-FR" sz="1400" b="1" dirty="0">
                <a:solidFill>
                  <a:schemeClr val="bg1"/>
                </a:solidFill>
              </a:rPr>
              <a:t>'Bonjour à tous'</a:t>
            </a:r>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141751"/>
            <a:ext cx="11896721" cy="954107"/>
          </a:xfrm>
          <a:prstGeom prst="rect">
            <a:avLst/>
          </a:prstGeom>
          <a:noFill/>
        </p:spPr>
        <p:txBody>
          <a:bodyPr wrap="square" rtlCol="0">
            <a:spAutoFit/>
          </a:bodyPr>
          <a:lstStyle/>
          <a:p>
            <a:r>
              <a:rPr lang="fr-FR" sz="1400" u="sng" dirty="0"/>
              <a:t>Des listes aux chaines</a:t>
            </a:r>
          </a:p>
          <a:p>
            <a:endParaRPr lang="fr-FR" sz="1400" u="sng" dirty="0"/>
          </a:p>
          <a:p>
            <a:r>
              <a:rPr lang="fr-FR" sz="1400" dirty="0"/>
              <a:t>Voyons l'inverse à présent, c'est-à-dire si on a une liste contenant plusieurs chaînes de caractères que l'on souhaite fusionner en une seule. On utilise la méthode de chaîne </a:t>
            </a:r>
            <a:r>
              <a:rPr lang="fr-FR" sz="1400" dirty="0" err="1"/>
              <a:t>join</a:t>
            </a:r>
            <a:r>
              <a:rPr lang="fr-FR" sz="1400" dirty="0"/>
              <a:t>(« joindre » en anglais). Sa syntaxe est un peu surprenante :</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3" y="3059668"/>
            <a:ext cx="11896721" cy="738664"/>
          </a:xfrm>
          <a:prstGeom prst="rect">
            <a:avLst/>
          </a:prstGeom>
          <a:noFill/>
        </p:spPr>
        <p:txBody>
          <a:bodyPr wrap="square" rtlCol="0">
            <a:spAutoFit/>
          </a:bodyPr>
          <a:lstStyle/>
          <a:p>
            <a:r>
              <a:rPr lang="fr-FR" sz="1400" dirty="0"/>
              <a:t>En paramètre de la méthode </a:t>
            </a:r>
            <a:r>
              <a:rPr lang="fr-FR" sz="1400" dirty="0" err="1"/>
              <a:t>join</a:t>
            </a:r>
            <a:r>
              <a:rPr lang="fr-FR" sz="1400" dirty="0"/>
              <a:t>, on passe la liste des chaînes que l'on souhaite « ressouder ». La méthode va travailler sur l'objet qui l'appelle, ici une chaîne de caractères contenant un unique espace. Elle va insérer cette chaîne entre chaque paire de chaînes de la liste, ce qui au final nous donne la chaîne de départ, « Bonjour à tous ».</a:t>
            </a:r>
          </a:p>
        </p:txBody>
      </p:sp>
    </p:spTree>
    <p:extLst>
      <p:ext uri="{BB962C8B-B14F-4D97-AF65-F5344CB8AC3E}">
        <p14:creationId xmlns:p14="http://schemas.microsoft.com/office/powerpoint/2010/main" val="83103404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Une application pratique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4" y="2367794"/>
            <a:ext cx="11896721" cy="289310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solidFill>
                  <a:schemeClr val="bg1"/>
                </a:solidFill>
              </a:rPr>
              <a:t>def </a:t>
            </a:r>
            <a:r>
              <a:rPr lang="fr-FR" altLang="fr-FR" sz="1400" b="1" dirty="0" err="1">
                <a:solidFill>
                  <a:schemeClr val="bg1"/>
                </a:solidFill>
              </a:rPr>
              <a:t>afficher_flottant</a:t>
            </a:r>
            <a:r>
              <a:rPr lang="fr-FR" altLang="fr-FR" sz="1400" b="1" dirty="0">
                <a:solidFill>
                  <a:schemeClr val="bg1"/>
                </a:solidFill>
              </a:rPr>
              <a:t>(flottant):</a:t>
            </a:r>
          </a:p>
          <a:p>
            <a:pPr lvl="0" eaLnBrk="0" fontAlgn="base" hangingPunct="0">
              <a:spcBef>
                <a:spcPct val="0"/>
              </a:spcBef>
              <a:spcAft>
                <a:spcPct val="0"/>
              </a:spcAft>
            </a:pPr>
            <a:r>
              <a:rPr lang="fr-FR" altLang="fr-FR" sz="1400" b="1" dirty="0">
                <a:solidFill>
                  <a:schemeClr val="bg1"/>
                </a:solidFill>
              </a:rPr>
              <a:t>    """Fonction prenant en paramètre un flottant et renvoyant une chaîne de caractères représentant la troncature de ce nombre. La partie flottante doit avoir une longueur maximum de 3 caractères.</a:t>
            </a:r>
          </a:p>
          <a:p>
            <a:pPr lvl="0" eaLnBrk="0" fontAlgn="base" hangingPunct="0">
              <a:spcBef>
                <a:spcPct val="0"/>
              </a:spcBef>
              <a:spcAft>
                <a:spcPct val="0"/>
              </a:spcAft>
            </a:pPr>
            <a:endParaRPr lang="fr-FR" altLang="fr-FR" sz="1400" b="1" dirty="0">
              <a:solidFill>
                <a:schemeClr val="bg1"/>
              </a:solidFill>
            </a:endParaRPr>
          </a:p>
          <a:p>
            <a:pPr lvl="0" eaLnBrk="0" fontAlgn="base" hangingPunct="0">
              <a:spcBef>
                <a:spcPct val="0"/>
              </a:spcBef>
              <a:spcAft>
                <a:spcPct val="0"/>
              </a:spcAft>
            </a:pPr>
            <a:r>
              <a:rPr lang="fr-FR" altLang="fr-FR" sz="1400" b="1" dirty="0">
                <a:solidFill>
                  <a:schemeClr val="bg1"/>
                </a:solidFill>
              </a:rPr>
              <a:t>    De plus, on va remplacer le point décimal par la virgule"""</a:t>
            </a:r>
          </a:p>
          <a:p>
            <a:pPr lvl="0" eaLnBrk="0" fontAlgn="base" hangingPunct="0">
              <a:spcBef>
                <a:spcPct val="0"/>
              </a:spcBef>
              <a:spcAft>
                <a:spcPct val="0"/>
              </a:spcAft>
            </a:pPr>
            <a:r>
              <a:rPr lang="fr-FR" altLang="fr-FR" sz="1400" b="1" dirty="0">
                <a:solidFill>
                  <a:schemeClr val="bg1"/>
                </a:solidFill>
              </a:rPr>
              <a:t>    </a:t>
            </a:r>
          </a:p>
          <a:p>
            <a:pPr lvl="0" eaLnBrk="0" fontAlgn="base" hangingPunct="0">
              <a:spcBef>
                <a:spcPct val="0"/>
              </a:spcBef>
              <a:spcAft>
                <a:spcPct val="0"/>
              </a:spcAft>
            </a:pPr>
            <a:r>
              <a:rPr lang="fr-FR" altLang="fr-FR" sz="1400" b="1" dirty="0">
                <a:solidFill>
                  <a:schemeClr val="bg1"/>
                </a:solidFill>
              </a:rPr>
              <a:t>    if type(flottant) is not </a:t>
            </a:r>
            <a:r>
              <a:rPr lang="fr-FR" altLang="fr-FR" sz="1400" b="1" dirty="0" err="1">
                <a:solidFill>
                  <a:schemeClr val="bg1"/>
                </a:solidFill>
              </a:rPr>
              <a:t>float</a:t>
            </a:r>
            <a:r>
              <a:rPr lang="fr-FR" altLang="fr-FR" sz="1400" b="1" dirty="0">
                <a:solidFill>
                  <a:schemeClr val="bg1"/>
                </a:solidFill>
              </a:rPr>
              <a:t>:</a:t>
            </a:r>
          </a:p>
          <a:p>
            <a:pPr lvl="0" eaLnBrk="0" fontAlgn="base" hangingPunct="0">
              <a:spcBef>
                <a:spcPct val="0"/>
              </a:spcBef>
              <a:spcAft>
                <a:spcPct val="0"/>
              </a:spcAft>
            </a:pPr>
            <a:r>
              <a:rPr lang="fr-FR" altLang="fr-FR" sz="1400" b="1" dirty="0">
                <a:solidFill>
                  <a:schemeClr val="bg1"/>
                </a:solidFill>
              </a:rPr>
              <a:t>        raise TypeError("Le paramètre attendu doit être un flottant")</a:t>
            </a:r>
          </a:p>
          <a:p>
            <a:pPr lvl="0" eaLnBrk="0" fontAlgn="base" hangingPunct="0">
              <a:spcBef>
                <a:spcPct val="0"/>
              </a:spcBef>
              <a:spcAft>
                <a:spcPct val="0"/>
              </a:spcAft>
            </a:pPr>
            <a:r>
              <a:rPr lang="fr-FR" altLang="fr-FR" sz="1400" b="1" dirty="0">
                <a:solidFill>
                  <a:schemeClr val="bg1"/>
                </a:solidFill>
              </a:rPr>
              <a:t>    flottant = str(flottant)</a:t>
            </a:r>
          </a:p>
          <a:p>
            <a:pPr lvl="0" eaLnBrk="0" fontAlgn="base" hangingPunct="0">
              <a:spcBef>
                <a:spcPct val="0"/>
              </a:spcBef>
              <a:spcAft>
                <a:spcPct val="0"/>
              </a:spcAft>
            </a:pPr>
            <a:r>
              <a:rPr lang="fr-FR" altLang="fr-FR" sz="1400" b="1" dirty="0">
                <a:solidFill>
                  <a:schemeClr val="bg1"/>
                </a:solidFill>
              </a:rPr>
              <a:t>    </a:t>
            </a:r>
            <a:r>
              <a:rPr lang="fr-FR" altLang="fr-FR" sz="1400" b="1" dirty="0" err="1">
                <a:solidFill>
                  <a:schemeClr val="bg1"/>
                </a:solidFill>
              </a:rPr>
              <a:t>partie_entiere</a:t>
            </a:r>
            <a:r>
              <a:rPr lang="fr-FR" altLang="fr-FR" sz="1400" b="1" dirty="0">
                <a:solidFill>
                  <a:schemeClr val="bg1"/>
                </a:solidFill>
              </a:rPr>
              <a:t>, </a:t>
            </a:r>
            <a:r>
              <a:rPr lang="fr-FR" altLang="fr-FR" sz="1400" b="1" dirty="0" err="1">
                <a:solidFill>
                  <a:schemeClr val="bg1"/>
                </a:solidFill>
              </a:rPr>
              <a:t>partie_flottante</a:t>
            </a:r>
            <a:r>
              <a:rPr lang="fr-FR" altLang="fr-FR" sz="1400" b="1" dirty="0">
                <a:solidFill>
                  <a:schemeClr val="bg1"/>
                </a:solidFill>
              </a:rPr>
              <a:t> = </a:t>
            </a:r>
            <a:r>
              <a:rPr lang="fr-FR" altLang="fr-FR" sz="1400" b="1" dirty="0" err="1">
                <a:solidFill>
                  <a:schemeClr val="bg1"/>
                </a:solidFill>
              </a:rPr>
              <a:t>flottant.split</a:t>
            </a:r>
            <a:r>
              <a:rPr lang="fr-FR" altLang="fr-FR" sz="1400" b="1" dirty="0">
                <a:solidFill>
                  <a:schemeClr val="bg1"/>
                </a:solidFill>
              </a:rPr>
              <a:t>(".")</a:t>
            </a:r>
          </a:p>
          <a:p>
            <a:pPr lvl="0" eaLnBrk="0" fontAlgn="base" hangingPunct="0">
              <a:spcBef>
                <a:spcPct val="0"/>
              </a:spcBef>
              <a:spcAft>
                <a:spcPct val="0"/>
              </a:spcAft>
            </a:pPr>
            <a:r>
              <a:rPr lang="fr-FR" altLang="fr-FR" sz="1400" b="1" dirty="0">
                <a:solidFill>
                  <a:schemeClr val="bg1"/>
                </a:solidFill>
              </a:rPr>
              <a:t>    # La partie entière n'est pas à modifier</a:t>
            </a:r>
          </a:p>
          <a:p>
            <a:pPr lvl="0" eaLnBrk="0" fontAlgn="base" hangingPunct="0">
              <a:spcBef>
                <a:spcPct val="0"/>
              </a:spcBef>
              <a:spcAft>
                <a:spcPct val="0"/>
              </a:spcAft>
            </a:pPr>
            <a:r>
              <a:rPr lang="fr-FR" altLang="fr-FR" sz="1400" b="1" dirty="0">
                <a:solidFill>
                  <a:schemeClr val="bg1"/>
                </a:solidFill>
              </a:rPr>
              <a:t>    # Seule la partie flottante doit être tronquée</a:t>
            </a:r>
          </a:p>
          <a:p>
            <a:pPr lvl="0" eaLnBrk="0" fontAlgn="base" hangingPunct="0">
              <a:spcBef>
                <a:spcPct val="0"/>
              </a:spcBef>
              <a:spcAft>
                <a:spcPct val="0"/>
              </a:spcAft>
            </a:pPr>
            <a:r>
              <a:rPr lang="fr-FR" altLang="fr-FR" sz="1400" b="1" dirty="0">
                <a:solidFill>
                  <a:schemeClr val="bg1"/>
                </a:solidFill>
              </a:rPr>
              <a:t>    return ",".</a:t>
            </a:r>
            <a:r>
              <a:rPr lang="fr-FR" altLang="fr-FR" sz="1400" b="1" dirty="0" err="1">
                <a:solidFill>
                  <a:schemeClr val="bg1"/>
                </a:solidFill>
              </a:rPr>
              <a:t>join</a:t>
            </a:r>
            <a:r>
              <a:rPr lang="fr-FR" altLang="fr-FR" sz="1400" b="1" dirty="0">
                <a:solidFill>
                  <a:schemeClr val="bg1"/>
                </a:solidFill>
              </a:rPr>
              <a:t>([</a:t>
            </a:r>
            <a:r>
              <a:rPr lang="fr-FR" altLang="fr-FR" sz="1400" b="1" dirty="0" err="1">
                <a:solidFill>
                  <a:schemeClr val="bg1"/>
                </a:solidFill>
              </a:rPr>
              <a:t>partie_entiere</a:t>
            </a:r>
            <a:r>
              <a:rPr lang="fr-FR" altLang="fr-FR" sz="1400" b="1" dirty="0">
                <a:solidFill>
                  <a:schemeClr val="bg1"/>
                </a:solidFill>
              </a:rPr>
              <a:t>, </a:t>
            </a:r>
            <a:r>
              <a:rPr lang="fr-FR" altLang="fr-FR" sz="1400" b="1" dirty="0" err="1">
                <a:solidFill>
                  <a:schemeClr val="bg1"/>
                </a:solidFill>
              </a:rPr>
              <a:t>partie_flottante</a:t>
            </a:r>
            <a:r>
              <a:rPr lang="fr-FR" altLang="fr-FR" sz="1400" b="1" dirty="0">
                <a:solidFill>
                  <a:schemeClr val="bg1"/>
                </a:solidFill>
              </a:rPr>
              <a:t>[:3]])</a:t>
            </a:r>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430254"/>
            <a:ext cx="11896721" cy="738664"/>
          </a:xfrm>
          <a:prstGeom prst="rect">
            <a:avLst/>
          </a:prstGeom>
          <a:noFill/>
        </p:spPr>
        <p:txBody>
          <a:bodyPr wrap="square" rtlCol="0">
            <a:spAutoFit/>
          </a:bodyPr>
          <a:lstStyle/>
          <a:p>
            <a:r>
              <a:rPr lang="fr-FR" sz="1400" dirty="0"/>
              <a:t>Admettons que nous ayons un nombre flottant dont nous souhaitons afficher la partie entière et les trois premières décimales uniquement de la partie flottante. Autrement dit, si on a un nombre flottant tel que « 3.999999999999998 », on souhaite obtenir comme résultat « 3.999 ». D'ailleurs, ce serait plus joli si on remplaçait le point décimal par la virgule, à laquelle nous sommes plus habitués.</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5441546"/>
            <a:ext cx="11896721" cy="738664"/>
          </a:xfrm>
          <a:prstGeom prst="rect">
            <a:avLst/>
          </a:prstGeom>
          <a:noFill/>
        </p:spPr>
        <p:txBody>
          <a:bodyPr wrap="square" rtlCol="0">
            <a:spAutoFit/>
          </a:bodyPr>
          <a:lstStyle/>
          <a:p>
            <a:r>
              <a:rPr lang="fr-FR" sz="1400" dirty="0"/>
              <a:t>En paramètre de la méthode </a:t>
            </a:r>
            <a:r>
              <a:rPr lang="fr-FR" sz="1400" dirty="0" err="1"/>
              <a:t>join</a:t>
            </a:r>
            <a:r>
              <a:rPr lang="fr-FR" sz="1400" dirty="0"/>
              <a:t>, on passe la liste des chaînes que l'on souhaite « ressouder ». La méthode va travailler sur l'objet qui l'appelle, ici une chaîne de caractères contenant un unique espace. Elle va insérer cette chaîne entre chaque paire de chaînes de la liste, ce qui au final nous donne la chaîne de départ, « Bonjour à tous ».</a:t>
            </a:r>
          </a:p>
        </p:txBody>
      </p:sp>
    </p:spTree>
    <p:extLst>
      <p:ext uri="{BB962C8B-B14F-4D97-AF65-F5344CB8AC3E}">
        <p14:creationId xmlns:p14="http://schemas.microsoft.com/office/powerpoint/2010/main" val="246312478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Les listes[] et paramètres de fonctions 1/2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430254"/>
            <a:ext cx="11896721" cy="738664"/>
          </a:xfrm>
          <a:prstGeom prst="rect">
            <a:avLst/>
          </a:prstGeom>
          <a:noFill/>
        </p:spPr>
        <p:txBody>
          <a:bodyPr wrap="square" rtlCol="0">
            <a:spAutoFit/>
          </a:bodyPr>
          <a:lstStyle/>
          <a:p>
            <a:r>
              <a:rPr lang="fr-FR" sz="1400" dirty="0"/>
              <a:t>Les fonctions dont on ne connaît pas à l'avance le nombre de paramètres</a:t>
            </a:r>
          </a:p>
          <a:p>
            <a:r>
              <a:rPr lang="fr-FR" sz="1400" dirty="0"/>
              <a:t>Vous devriez tout de suite penser à la fonction print: on lui passe une liste de paramètres qu'elle va afficher, dans l'ordre où ils sont placés, séparés par un espace (ou tout autre délimiteur choisi).</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2249561"/>
            <a:ext cx="11896721" cy="307777"/>
          </a:xfrm>
          <a:prstGeom prst="rect">
            <a:avLst/>
          </a:prstGeom>
          <a:solidFill>
            <a:schemeClr val="tx1"/>
          </a:solidFill>
        </p:spPr>
        <p:txBody>
          <a:bodyPr wrap="square" rtlCol="0">
            <a:spAutoFit/>
          </a:bodyPr>
          <a:lstStyle/>
          <a:p>
            <a:r>
              <a:rPr lang="fr-FR" sz="1400" dirty="0">
                <a:solidFill>
                  <a:schemeClr val="bg1"/>
                </a:solidFill>
              </a:rPr>
              <a:t>def fonction(*</a:t>
            </a:r>
            <a:r>
              <a:rPr lang="fr-FR" sz="1400" dirty="0" err="1">
                <a:solidFill>
                  <a:schemeClr val="bg1"/>
                </a:solidFill>
              </a:rPr>
              <a:t>parametres</a:t>
            </a:r>
            <a:r>
              <a:rPr lang="fr-FR" sz="1400" dirty="0">
                <a:solidFill>
                  <a:schemeClr val="bg1"/>
                </a:solidFill>
              </a:rPr>
              <a:t>):</a:t>
            </a:r>
          </a:p>
        </p:txBody>
      </p:sp>
      <p:sp>
        <p:nvSpPr>
          <p:cNvPr id="10" name="ZoneTexte 9">
            <a:extLst>
              <a:ext uri="{FF2B5EF4-FFF2-40B4-BE49-F238E27FC236}">
                <a16:creationId xmlns:a16="http://schemas.microsoft.com/office/drawing/2014/main" id="{5C85FB38-83DF-4CB1-A92D-89EECD0701D6}"/>
              </a:ext>
            </a:extLst>
          </p:cNvPr>
          <p:cNvSpPr txBox="1"/>
          <p:nvPr/>
        </p:nvSpPr>
        <p:spPr>
          <a:xfrm>
            <a:off x="209554" y="2961389"/>
            <a:ext cx="11896721" cy="3108543"/>
          </a:xfrm>
          <a:prstGeom prst="rect">
            <a:avLst/>
          </a:prstGeom>
          <a:solidFill>
            <a:schemeClr val="tx1"/>
          </a:solidFill>
        </p:spPr>
        <p:txBody>
          <a:bodyPr wrap="square" rtlCol="0">
            <a:spAutoFit/>
          </a:bodyPr>
          <a:lstStyle/>
          <a:p>
            <a:r>
              <a:rPr lang="fr-FR" sz="1400" dirty="0">
                <a:solidFill>
                  <a:schemeClr val="bg1"/>
                </a:solidFill>
              </a:rPr>
              <a:t>def </a:t>
            </a:r>
            <a:r>
              <a:rPr lang="fr-FR" sz="1400" dirty="0" err="1">
                <a:solidFill>
                  <a:schemeClr val="bg1"/>
                </a:solidFill>
              </a:rPr>
              <a:t>fonction_inconnue</a:t>
            </a:r>
            <a:r>
              <a:rPr lang="fr-FR" sz="1400" dirty="0">
                <a:solidFill>
                  <a:schemeClr val="bg1"/>
                </a:solidFill>
              </a:rPr>
              <a:t>(*</a:t>
            </a:r>
            <a:r>
              <a:rPr lang="fr-FR" sz="1400" dirty="0" err="1">
                <a:solidFill>
                  <a:schemeClr val="bg1"/>
                </a:solidFill>
              </a:rPr>
              <a:t>parametres</a:t>
            </a:r>
            <a:r>
              <a:rPr lang="fr-FR" sz="1400" dirty="0">
                <a:solidFill>
                  <a:schemeClr val="bg1"/>
                </a:solidFill>
              </a:rPr>
              <a:t>):</a:t>
            </a:r>
          </a:p>
          <a:p>
            <a:r>
              <a:rPr lang="fr-FR" sz="1400" dirty="0">
                <a:solidFill>
                  <a:schemeClr val="bg1"/>
                </a:solidFill>
              </a:rPr>
              <a:t>...     """Test d'une fonction pouvant être appelée avec un nombre variable de paramètres"""</a:t>
            </a:r>
          </a:p>
          <a:p>
            <a:r>
              <a:rPr lang="fr-FR" sz="1400" dirty="0">
                <a:solidFill>
                  <a:schemeClr val="bg1"/>
                </a:solidFill>
              </a:rPr>
              <a:t>...     </a:t>
            </a:r>
          </a:p>
          <a:p>
            <a:r>
              <a:rPr lang="fr-FR" sz="1400" dirty="0">
                <a:solidFill>
                  <a:schemeClr val="bg1"/>
                </a:solidFill>
              </a:rPr>
              <a:t>...     print("J'ai reçu : {}.".format(</a:t>
            </a:r>
            <a:r>
              <a:rPr lang="fr-FR" sz="1400" dirty="0" err="1">
                <a:solidFill>
                  <a:schemeClr val="bg1"/>
                </a:solidFill>
              </a:rPr>
              <a:t>parametres</a:t>
            </a:r>
            <a:r>
              <a:rPr lang="fr-FR" sz="1400" dirty="0">
                <a:solidFill>
                  <a:schemeClr val="bg1"/>
                </a:solidFill>
              </a:rPr>
              <a:t>))</a:t>
            </a:r>
          </a:p>
          <a:p>
            <a:r>
              <a:rPr lang="fr-FR" sz="1400" dirty="0">
                <a:solidFill>
                  <a:schemeClr val="bg1"/>
                </a:solidFill>
              </a:rPr>
              <a:t>... </a:t>
            </a:r>
          </a:p>
          <a:p>
            <a:r>
              <a:rPr lang="fr-FR" sz="1400" dirty="0" err="1">
                <a:solidFill>
                  <a:schemeClr val="bg1"/>
                </a:solidFill>
              </a:rPr>
              <a:t>fonction_inconnue</a:t>
            </a:r>
            <a:r>
              <a:rPr lang="fr-FR" sz="1400" dirty="0">
                <a:solidFill>
                  <a:schemeClr val="bg1"/>
                </a:solidFill>
              </a:rPr>
              <a:t>() # On appelle la fonction sans paramètre</a:t>
            </a:r>
          </a:p>
          <a:p>
            <a:r>
              <a:rPr lang="fr-FR" sz="1400" dirty="0">
                <a:solidFill>
                  <a:schemeClr val="bg1"/>
                </a:solidFill>
              </a:rPr>
              <a:t>J'ai reçu : ().</a:t>
            </a:r>
          </a:p>
          <a:p>
            <a:r>
              <a:rPr lang="fr-FR" sz="1400" dirty="0" err="1">
                <a:solidFill>
                  <a:schemeClr val="bg1"/>
                </a:solidFill>
              </a:rPr>
              <a:t>fonction_inconnue</a:t>
            </a:r>
            <a:r>
              <a:rPr lang="fr-FR" sz="1400" dirty="0">
                <a:solidFill>
                  <a:schemeClr val="bg1"/>
                </a:solidFill>
              </a:rPr>
              <a:t>(33)</a:t>
            </a:r>
          </a:p>
          <a:p>
            <a:r>
              <a:rPr lang="fr-FR" sz="1400" dirty="0">
                <a:solidFill>
                  <a:schemeClr val="bg1"/>
                </a:solidFill>
              </a:rPr>
              <a:t>J'ai reçu : (33,).</a:t>
            </a:r>
          </a:p>
          <a:p>
            <a:r>
              <a:rPr lang="fr-FR" sz="1400" dirty="0" err="1">
                <a:solidFill>
                  <a:schemeClr val="bg1"/>
                </a:solidFill>
              </a:rPr>
              <a:t>fonction_inconnue</a:t>
            </a:r>
            <a:r>
              <a:rPr lang="fr-FR" sz="1400" dirty="0">
                <a:solidFill>
                  <a:schemeClr val="bg1"/>
                </a:solidFill>
              </a:rPr>
              <a:t>('a', 'e', 'f')</a:t>
            </a:r>
          </a:p>
          <a:p>
            <a:r>
              <a:rPr lang="fr-FR" sz="1400" dirty="0">
                <a:solidFill>
                  <a:schemeClr val="bg1"/>
                </a:solidFill>
              </a:rPr>
              <a:t>J'ai reçu : ('a', 'e', 'f').</a:t>
            </a:r>
          </a:p>
          <a:p>
            <a:r>
              <a:rPr lang="fr-FR" sz="1400" dirty="0">
                <a:solidFill>
                  <a:schemeClr val="bg1"/>
                </a:solidFill>
              </a:rPr>
              <a:t>var = 3.5</a:t>
            </a:r>
          </a:p>
          <a:p>
            <a:r>
              <a:rPr lang="fr-FR" sz="1400" dirty="0" err="1">
                <a:solidFill>
                  <a:schemeClr val="bg1"/>
                </a:solidFill>
              </a:rPr>
              <a:t>fonction_inconnue</a:t>
            </a:r>
            <a:r>
              <a:rPr lang="fr-FR" sz="1400" dirty="0">
                <a:solidFill>
                  <a:schemeClr val="bg1"/>
                </a:solidFill>
              </a:rPr>
              <a:t>(var, [4], "...")</a:t>
            </a:r>
          </a:p>
          <a:p>
            <a:r>
              <a:rPr lang="fr-FR" sz="1400" dirty="0">
                <a:solidFill>
                  <a:schemeClr val="bg1"/>
                </a:solidFill>
              </a:rPr>
              <a:t>J'ai reçu : (3.5, [4], '...').</a:t>
            </a:r>
          </a:p>
        </p:txBody>
      </p:sp>
    </p:spTree>
    <p:extLst>
      <p:ext uri="{BB962C8B-B14F-4D97-AF65-F5344CB8AC3E}">
        <p14:creationId xmlns:p14="http://schemas.microsoft.com/office/powerpoint/2010/main" val="364279007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Les listes[] et paramètres de fonctions 2/2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430254"/>
            <a:ext cx="11896721" cy="307777"/>
          </a:xfrm>
          <a:prstGeom prst="rect">
            <a:avLst/>
          </a:prstGeom>
          <a:noFill/>
        </p:spPr>
        <p:txBody>
          <a:bodyPr wrap="square" rtlCol="0">
            <a:spAutoFit/>
          </a:bodyPr>
          <a:lstStyle/>
          <a:p>
            <a:r>
              <a:rPr lang="fr-FR" sz="1400" dirty="0"/>
              <a:t>Vous pouvez bien entendu définir une fonction avec plusieurs paramètres qui doivent être fournis quoi qu'il arrive, suivis d'une liste de paramètres variables :</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1774649"/>
            <a:ext cx="11896721" cy="307777"/>
          </a:xfrm>
          <a:prstGeom prst="rect">
            <a:avLst/>
          </a:prstGeom>
          <a:solidFill>
            <a:schemeClr val="tx1"/>
          </a:solidFill>
        </p:spPr>
        <p:txBody>
          <a:bodyPr wrap="square" rtlCol="0">
            <a:spAutoFit/>
          </a:bodyPr>
          <a:lstStyle/>
          <a:p>
            <a:r>
              <a:rPr lang="fr-FR" sz="1400" dirty="0">
                <a:solidFill>
                  <a:schemeClr val="bg1"/>
                </a:solidFill>
              </a:rPr>
              <a:t>def fonction_inconnue(nom, prenom, *commentaires):</a:t>
            </a:r>
          </a:p>
        </p:txBody>
      </p:sp>
      <p:sp>
        <p:nvSpPr>
          <p:cNvPr id="8" name="ZoneTexte 7">
            <a:extLst>
              <a:ext uri="{FF2B5EF4-FFF2-40B4-BE49-F238E27FC236}">
                <a16:creationId xmlns:a16="http://schemas.microsoft.com/office/drawing/2014/main" id="{8B37032D-79FF-4168-8C46-336FA1210AD3}"/>
              </a:ext>
            </a:extLst>
          </p:cNvPr>
          <p:cNvSpPr txBox="1"/>
          <p:nvPr/>
        </p:nvSpPr>
        <p:spPr>
          <a:xfrm>
            <a:off x="209554" y="2338682"/>
            <a:ext cx="11896721" cy="1815882"/>
          </a:xfrm>
          <a:prstGeom prst="rect">
            <a:avLst/>
          </a:prstGeom>
          <a:noFill/>
        </p:spPr>
        <p:txBody>
          <a:bodyPr wrap="square" rtlCol="0">
            <a:spAutoFit/>
          </a:bodyPr>
          <a:lstStyle/>
          <a:p>
            <a:r>
              <a:rPr lang="fr-FR" sz="1400" dirty="0"/>
              <a:t>Dans cet exemple de définition de fonction, vous devez impérativement préciser un nom et un prénom, et ensuite vous mettez ce que vous voulez en commentaire, aucun paramètre, un, deux… ce que vous voulez.</a:t>
            </a:r>
          </a:p>
          <a:p>
            <a:endParaRPr lang="fr-FR" sz="1400" dirty="0"/>
          </a:p>
          <a:p>
            <a:r>
              <a:rPr lang="fr-FR" sz="1400" dirty="0">
                <a:highlight>
                  <a:srgbClr val="FF00FF"/>
                </a:highlight>
              </a:rPr>
              <a:t>Si on définit une liste variable de paramètres, elle doit se trouver après la liste des paramètres standard.</a:t>
            </a:r>
          </a:p>
          <a:p>
            <a:endParaRPr lang="fr-FR" sz="1400" dirty="0">
              <a:highlight>
                <a:srgbClr val="FF00FF"/>
              </a:highlight>
            </a:endParaRPr>
          </a:p>
          <a:p>
            <a:r>
              <a:rPr lang="fr-FR" sz="1400" dirty="0"/>
              <a:t>Au fond, cela est évident. Vous ne pouvez avoir une définition de fonction comme def fonction_inconnue(*</a:t>
            </a:r>
            <a:r>
              <a:rPr lang="fr-FR" sz="1400" dirty="0" err="1"/>
              <a:t>parametres</a:t>
            </a:r>
            <a:r>
              <a:rPr lang="fr-FR" sz="1400" dirty="0"/>
              <a:t>, nom, prenom). En revanche, si vous souhaitez avoir des paramètres nommés, il faut les mettre après cette liste. Les paramètres nommés sont un peu une exception puisqu'ils ne figureront de toute façon pas dans le tuple obtenu. Voyons par exemple la définition de la fonction print:</a:t>
            </a:r>
            <a:endParaRPr lang="fr-FR" sz="1400" dirty="0">
              <a:highlight>
                <a:srgbClr val="FF00FF"/>
              </a:highlight>
            </a:endParaRPr>
          </a:p>
        </p:txBody>
      </p:sp>
      <p:sp>
        <p:nvSpPr>
          <p:cNvPr id="11" name="ZoneTexte 10">
            <a:extLst>
              <a:ext uri="{FF2B5EF4-FFF2-40B4-BE49-F238E27FC236}">
                <a16:creationId xmlns:a16="http://schemas.microsoft.com/office/drawing/2014/main" id="{124F8581-9ED3-44AA-A0C0-A805BD9ADC52}"/>
              </a:ext>
            </a:extLst>
          </p:cNvPr>
          <p:cNvSpPr txBox="1"/>
          <p:nvPr/>
        </p:nvSpPr>
        <p:spPr>
          <a:xfrm>
            <a:off x="209554" y="4202320"/>
            <a:ext cx="11896721" cy="307777"/>
          </a:xfrm>
          <a:prstGeom prst="rect">
            <a:avLst/>
          </a:prstGeom>
          <a:solidFill>
            <a:schemeClr val="tx1"/>
          </a:solidFill>
        </p:spPr>
        <p:txBody>
          <a:bodyPr wrap="square" rtlCol="0">
            <a:spAutoFit/>
          </a:bodyPr>
          <a:lstStyle/>
          <a:p>
            <a:r>
              <a:rPr lang="fr-FR" sz="1400" dirty="0">
                <a:solidFill>
                  <a:schemeClr val="bg1"/>
                </a:solidFill>
              </a:rPr>
              <a:t>def print(*values, sep=' ', end='\n', file=</a:t>
            </a:r>
            <a:r>
              <a:rPr lang="fr-FR" sz="1400" dirty="0" err="1">
                <a:solidFill>
                  <a:schemeClr val="bg1"/>
                </a:solidFill>
              </a:rPr>
              <a:t>sys.stdout</a:t>
            </a:r>
            <a:r>
              <a:rPr lang="fr-FR" sz="1400" dirty="0">
                <a:solidFill>
                  <a:schemeClr val="bg1"/>
                </a:solidFill>
              </a:rPr>
              <a:t>):</a:t>
            </a:r>
          </a:p>
        </p:txBody>
      </p:sp>
    </p:spTree>
    <p:extLst>
      <p:ext uri="{BB962C8B-B14F-4D97-AF65-F5344CB8AC3E}">
        <p14:creationId xmlns:p14="http://schemas.microsoft.com/office/powerpoint/2010/main" val="239081421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exercice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209552" y="676358"/>
            <a:ext cx="11896721" cy="1384995"/>
          </a:xfrm>
          <a:prstGeom prst="rect">
            <a:avLst/>
          </a:prstGeom>
          <a:noFill/>
        </p:spPr>
        <p:txBody>
          <a:bodyPr wrap="square" rtlCol="0">
            <a:spAutoFit/>
          </a:bodyPr>
          <a:lstStyle/>
          <a:p>
            <a:r>
              <a:rPr lang="fr-FR" sz="1400" dirty="0"/>
              <a:t>Petit exercice : faire une fonction afficher identique à print, c'est-à-dire prenant un nombre indéterminé de paramètres, les affichant en les séparant à l'aide du paramètre nommé sep et terminant l'affichage par la variable fin. Notre fonction afficher ne comptera pas de paramètre file. En outre, elle devra passer par print pour afficher (on ne connaît pas encore d'autres façons de faire). La seule contrainte est que l'appel à print ne doit compter qu'un seul paramètre non nommé. Autrement dit, avant l'appel à print, la chaîne devra avoir été déjà formatée, prête à l'affichage.</a:t>
            </a:r>
          </a:p>
          <a:p>
            <a:endParaRPr lang="fr-FR" sz="1400" dirty="0"/>
          </a:p>
          <a:p>
            <a:r>
              <a:rPr lang="fr-FR" sz="1400" dirty="0"/>
              <a:t>voici la définition de la fonction, ainsi que la doc string:</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2061353"/>
            <a:ext cx="11896721" cy="4708981"/>
          </a:xfrm>
          <a:prstGeom prst="rect">
            <a:avLst/>
          </a:prstGeom>
          <a:solidFill>
            <a:schemeClr val="tx1"/>
          </a:solidFill>
        </p:spPr>
        <p:txBody>
          <a:bodyPr wrap="square" rtlCol="0">
            <a:spAutoFit/>
          </a:bodyPr>
          <a:lstStyle/>
          <a:p>
            <a:r>
              <a:rPr lang="fr-FR" sz="1200" dirty="0">
                <a:solidFill>
                  <a:schemeClr val="bg1"/>
                </a:solidFill>
              </a:rPr>
              <a:t>def afficher(*</a:t>
            </a:r>
            <a:r>
              <a:rPr lang="fr-FR" sz="1200" dirty="0" err="1">
                <a:solidFill>
                  <a:schemeClr val="bg1"/>
                </a:solidFill>
              </a:rPr>
              <a:t>parametres</a:t>
            </a:r>
            <a:r>
              <a:rPr lang="fr-FR" sz="1200" dirty="0">
                <a:solidFill>
                  <a:schemeClr val="bg1"/>
                </a:solidFill>
              </a:rPr>
              <a:t>, sep=' ', fin='\n'):</a:t>
            </a:r>
          </a:p>
          <a:p>
            <a:r>
              <a:rPr lang="fr-FR" sz="1200" dirty="0">
                <a:solidFill>
                  <a:schemeClr val="bg1"/>
                </a:solidFill>
              </a:rPr>
              <a:t>    """Fonction chargée de reproduire le comportement de print.</a:t>
            </a:r>
          </a:p>
          <a:p>
            <a:r>
              <a:rPr lang="fr-FR" sz="1200" dirty="0">
                <a:solidFill>
                  <a:schemeClr val="bg1"/>
                </a:solidFill>
              </a:rPr>
              <a:t>    </a:t>
            </a:r>
          </a:p>
          <a:p>
            <a:r>
              <a:rPr lang="fr-FR" sz="1200" dirty="0">
                <a:solidFill>
                  <a:schemeClr val="bg1"/>
                </a:solidFill>
              </a:rPr>
              <a:t>    Elle doit finir par faire appel à print pour afficher le résultat.</a:t>
            </a:r>
          </a:p>
          <a:p>
            <a:r>
              <a:rPr lang="fr-FR" sz="1200" dirty="0">
                <a:solidFill>
                  <a:schemeClr val="bg1"/>
                </a:solidFill>
              </a:rPr>
              <a:t>    Mais les paramètres devront déjà avoir été formatés. </a:t>
            </a:r>
          </a:p>
          <a:p>
            <a:r>
              <a:rPr lang="fr-FR" sz="1200" dirty="0">
                <a:solidFill>
                  <a:schemeClr val="bg1"/>
                </a:solidFill>
              </a:rPr>
              <a:t>    On doit passer à print une unique chaîne, en lui spécifiant de ne rien mettre à la fin :</a:t>
            </a:r>
          </a:p>
          <a:p>
            <a:endParaRPr lang="fr-FR" sz="1200" dirty="0">
              <a:solidFill>
                <a:schemeClr val="bg1"/>
              </a:solidFill>
            </a:endParaRPr>
          </a:p>
          <a:p>
            <a:r>
              <a:rPr lang="fr-FR" sz="1200" dirty="0">
                <a:solidFill>
                  <a:schemeClr val="bg1"/>
                </a:solidFill>
              </a:rPr>
              <a:t>    print(chaine, end='')"""</a:t>
            </a:r>
          </a:p>
          <a:p>
            <a:r>
              <a:rPr lang="fr-FR" sz="1200" dirty="0">
                <a:solidFill>
                  <a:schemeClr val="bg1"/>
                </a:solidFill>
              </a:rPr>
              <a:t>    </a:t>
            </a:r>
          </a:p>
          <a:p>
            <a:r>
              <a:rPr lang="fr-FR" sz="1200" dirty="0">
                <a:solidFill>
                  <a:schemeClr val="bg1"/>
                </a:solidFill>
              </a:rPr>
              <a:t>    # Les paramètres sont sous la forme d'un tuple</a:t>
            </a:r>
          </a:p>
          <a:p>
            <a:r>
              <a:rPr lang="fr-FR" sz="1200" dirty="0">
                <a:solidFill>
                  <a:schemeClr val="bg1"/>
                </a:solidFill>
              </a:rPr>
              <a:t>    # Or on a besoin de les convertir</a:t>
            </a:r>
          </a:p>
          <a:p>
            <a:r>
              <a:rPr lang="fr-FR" sz="1200" dirty="0">
                <a:solidFill>
                  <a:schemeClr val="bg1"/>
                </a:solidFill>
              </a:rPr>
              <a:t>    # Mais on ne peut pas modifier un tuple</a:t>
            </a:r>
          </a:p>
          <a:p>
            <a:r>
              <a:rPr lang="fr-FR" sz="1200" dirty="0">
                <a:solidFill>
                  <a:schemeClr val="bg1"/>
                </a:solidFill>
              </a:rPr>
              <a:t>    # On a plusieurs possibilités, ici je choisis de convertir le tuple en liste</a:t>
            </a:r>
          </a:p>
          <a:p>
            <a:r>
              <a:rPr lang="fr-FR" sz="1200" dirty="0">
                <a:solidFill>
                  <a:schemeClr val="bg1"/>
                </a:solidFill>
              </a:rPr>
              <a:t>    </a:t>
            </a:r>
            <a:r>
              <a:rPr lang="fr-FR" sz="1200" dirty="0" err="1">
                <a:solidFill>
                  <a:schemeClr val="bg1"/>
                </a:solidFill>
              </a:rPr>
              <a:t>parametres</a:t>
            </a:r>
            <a:r>
              <a:rPr lang="fr-FR" sz="1200" dirty="0">
                <a:solidFill>
                  <a:schemeClr val="bg1"/>
                </a:solidFill>
              </a:rPr>
              <a:t> = list(</a:t>
            </a:r>
            <a:r>
              <a:rPr lang="fr-FR" sz="1200" dirty="0" err="1">
                <a:solidFill>
                  <a:schemeClr val="bg1"/>
                </a:solidFill>
              </a:rPr>
              <a:t>parametres</a:t>
            </a:r>
            <a:r>
              <a:rPr lang="fr-FR" sz="1200" dirty="0">
                <a:solidFill>
                  <a:schemeClr val="bg1"/>
                </a:solidFill>
              </a:rPr>
              <a:t>)</a:t>
            </a:r>
          </a:p>
          <a:p>
            <a:r>
              <a:rPr lang="fr-FR" sz="1200" dirty="0">
                <a:solidFill>
                  <a:schemeClr val="bg1"/>
                </a:solidFill>
              </a:rPr>
              <a:t>    # On va commencer par convertir toutes les valeurs en chaîne</a:t>
            </a:r>
          </a:p>
          <a:p>
            <a:r>
              <a:rPr lang="fr-FR" sz="1200" dirty="0">
                <a:solidFill>
                  <a:schemeClr val="bg1"/>
                </a:solidFill>
              </a:rPr>
              <a:t>    # Sinon on va avoir quelques problèmes lors du </a:t>
            </a:r>
            <a:r>
              <a:rPr lang="fr-FR" sz="1200" dirty="0" err="1">
                <a:solidFill>
                  <a:schemeClr val="bg1"/>
                </a:solidFill>
              </a:rPr>
              <a:t>join</a:t>
            </a:r>
            <a:endParaRPr lang="fr-FR" sz="1200" dirty="0">
              <a:solidFill>
                <a:schemeClr val="bg1"/>
              </a:solidFill>
            </a:endParaRPr>
          </a:p>
          <a:p>
            <a:r>
              <a:rPr lang="fr-FR" sz="1200" dirty="0">
                <a:solidFill>
                  <a:schemeClr val="bg1"/>
                </a:solidFill>
              </a:rPr>
              <a:t>    for i, parametre in enumerate(</a:t>
            </a:r>
            <a:r>
              <a:rPr lang="fr-FR" sz="1200" dirty="0" err="1">
                <a:solidFill>
                  <a:schemeClr val="bg1"/>
                </a:solidFill>
              </a:rPr>
              <a:t>parametres</a:t>
            </a:r>
            <a:r>
              <a:rPr lang="fr-FR" sz="1200" dirty="0">
                <a:solidFill>
                  <a:schemeClr val="bg1"/>
                </a:solidFill>
              </a:rPr>
              <a:t>):</a:t>
            </a:r>
          </a:p>
          <a:p>
            <a:r>
              <a:rPr lang="fr-FR" sz="1200" dirty="0">
                <a:solidFill>
                  <a:schemeClr val="bg1"/>
                </a:solidFill>
              </a:rPr>
              <a:t>        </a:t>
            </a:r>
            <a:r>
              <a:rPr lang="fr-FR" sz="1200" dirty="0" err="1">
                <a:solidFill>
                  <a:schemeClr val="bg1"/>
                </a:solidFill>
              </a:rPr>
              <a:t>parametres</a:t>
            </a:r>
            <a:r>
              <a:rPr lang="fr-FR" sz="1200" dirty="0">
                <a:solidFill>
                  <a:schemeClr val="bg1"/>
                </a:solidFill>
              </a:rPr>
              <a:t>[i] = str(parametre)</a:t>
            </a:r>
          </a:p>
          <a:p>
            <a:r>
              <a:rPr lang="fr-FR" sz="1200" dirty="0">
                <a:solidFill>
                  <a:schemeClr val="bg1"/>
                </a:solidFill>
              </a:rPr>
              <a:t>    # La liste des paramètres ne contient plus que des chaînes de caractères</a:t>
            </a:r>
          </a:p>
          <a:p>
            <a:r>
              <a:rPr lang="fr-FR" sz="1200" dirty="0">
                <a:solidFill>
                  <a:schemeClr val="bg1"/>
                </a:solidFill>
              </a:rPr>
              <a:t>    # À présent on va constituer la chaîne finale</a:t>
            </a:r>
          </a:p>
          <a:p>
            <a:r>
              <a:rPr lang="fr-FR" sz="1200" dirty="0">
                <a:solidFill>
                  <a:schemeClr val="bg1"/>
                </a:solidFill>
              </a:rPr>
              <a:t>    chaine = </a:t>
            </a:r>
            <a:r>
              <a:rPr lang="fr-FR" sz="1200" dirty="0" err="1">
                <a:solidFill>
                  <a:schemeClr val="bg1"/>
                </a:solidFill>
              </a:rPr>
              <a:t>sep.join</a:t>
            </a:r>
            <a:r>
              <a:rPr lang="fr-FR" sz="1200" dirty="0">
                <a:solidFill>
                  <a:schemeClr val="bg1"/>
                </a:solidFill>
              </a:rPr>
              <a:t>(</a:t>
            </a:r>
            <a:r>
              <a:rPr lang="fr-FR" sz="1200" dirty="0" err="1">
                <a:solidFill>
                  <a:schemeClr val="bg1"/>
                </a:solidFill>
              </a:rPr>
              <a:t>parametres</a:t>
            </a:r>
            <a:r>
              <a:rPr lang="fr-FR" sz="1200" dirty="0">
                <a:solidFill>
                  <a:schemeClr val="bg1"/>
                </a:solidFill>
              </a:rPr>
              <a:t>)</a:t>
            </a:r>
          </a:p>
          <a:p>
            <a:r>
              <a:rPr lang="fr-FR" sz="1200" dirty="0">
                <a:solidFill>
                  <a:schemeClr val="bg1"/>
                </a:solidFill>
              </a:rPr>
              <a:t>    # On ajoute le paramètre fin à la fin de la chaîne</a:t>
            </a:r>
          </a:p>
          <a:p>
            <a:r>
              <a:rPr lang="fr-FR" sz="1200" dirty="0">
                <a:solidFill>
                  <a:schemeClr val="bg1"/>
                </a:solidFill>
              </a:rPr>
              <a:t>    chaine += fin</a:t>
            </a:r>
          </a:p>
          <a:p>
            <a:r>
              <a:rPr lang="fr-FR" sz="1200" dirty="0">
                <a:solidFill>
                  <a:schemeClr val="bg1"/>
                </a:solidFill>
              </a:rPr>
              <a:t>    # On affiche l'ensemble</a:t>
            </a:r>
          </a:p>
          <a:p>
            <a:r>
              <a:rPr lang="fr-FR" sz="1200" dirty="0">
                <a:solidFill>
                  <a:schemeClr val="bg1"/>
                </a:solidFill>
              </a:rPr>
              <a:t>    print(chaine, end='')</a:t>
            </a:r>
          </a:p>
        </p:txBody>
      </p:sp>
    </p:spTree>
    <p:extLst>
      <p:ext uri="{BB962C8B-B14F-4D97-AF65-F5344CB8AC3E}">
        <p14:creationId xmlns:p14="http://schemas.microsoft.com/office/powerpoint/2010/main" val="325760143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8148"/>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Transformer une liste en paramètres de fonction</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0" y="1651089"/>
            <a:ext cx="11896721" cy="738664"/>
          </a:xfrm>
          <a:prstGeom prst="rect">
            <a:avLst/>
          </a:prstGeom>
          <a:noFill/>
        </p:spPr>
        <p:txBody>
          <a:bodyPr wrap="square" rtlCol="0">
            <a:spAutoFit/>
          </a:bodyPr>
          <a:lstStyle/>
          <a:p>
            <a:r>
              <a:rPr lang="fr-FR" sz="1400" dirty="0"/>
              <a:t>C'est peut-être un peu moins fréquent mais vous devez connaître ce mécanisme puisqu'il complète parfaitement le premier. Si vous avez un tuple ou une liste contenant des paramètres qui doivent être passés à une fonction, vous pouvez très simplement les transformer en paramètres lors de l'appel. Le seul problème c'est que, côté démonstration, je me vois un peu limité.</a:t>
            </a:r>
          </a:p>
        </p:txBody>
      </p:sp>
      <p:sp>
        <p:nvSpPr>
          <p:cNvPr id="9" name="ZoneTexte 8">
            <a:extLst>
              <a:ext uri="{FF2B5EF4-FFF2-40B4-BE49-F238E27FC236}">
                <a16:creationId xmlns:a16="http://schemas.microsoft.com/office/drawing/2014/main" id="{FCBA6450-0DA8-4E6D-8E0A-1555DFFC1892}"/>
              </a:ext>
            </a:extLst>
          </p:cNvPr>
          <p:cNvSpPr txBox="1"/>
          <p:nvPr/>
        </p:nvSpPr>
        <p:spPr>
          <a:xfrm>
            <a:off x="119067" y="2484339"/>
            <a:ext cx="11896721" cy="646331"/>
          </a:xfrm>
          <a:prstGeom prst="rect">
            <a:avLst/>
          </a:prstGeom>
          <a:solidFill>
            <a:schemeClr val="tx1"/>
          </a:solidFill>
        </p:spPr>
        <p:txBody>
          <a:bodyPr wrap="square" rtlCol="0">
            <a:spAutoFit/>
          </a:bodyPr>
          <a:lstStyle/>
          <a:p>
            <a:r>
              <a:rPr lang="fr-FR" sz="1200" dirty="0" err="1">
                <a:solidFill>
                  <a:schemeClr val="bg1"/>
                </a:solidFill>
              </a:rPr>
              <a:t>liste_des_parametres</a:t>
            </a:r>
            <a:r>
              <a:rPr lang="fr-FR" sz="1200" dirty="0">
                <a:solidFill>
                  <a:schemeClr val="bg1"/>
                </a:solidFill>
              </a:rPr>
              <a:t> = [1, 4, 9, 16, 25, 36]</a:t>
            </a:r>
          </a:p>
          <a:p>
            <a:r>
              <a:rPr lang="fr-FR" sz="1200" dirty="0">
                <a:solidFill>
                  <a:schemeClr val="bg1"/>
                </a:solidFill>
              </a:rPr>
              <a:t>print(*</a:t>
            </a:r>
            <a:r>
              <a:rPr lang="fr-FR" sz="1200" dirty="0" err="1">
                <a:solidFill>
                  <a:schemeClr val="bg1"/>
                </a:solidFill>
              </a:rPr>
              <a:t>liste_des_parametres</a:t>
            </a:r>
            <a:r>
              <a:rPr lang="fr-FR" sz="1200" dirty="0">
                <a:solidFill>
                  <a:schemeClr val="bg1"/>
                </a:solidFill>
              </a:rPr>
              <a:t>)</a:t>
            </a:r>
          </a:p>
          <a:p>
            <a:r>
              <a:rPr lang="fr-FR" sz="1200" dirty="0">
                <a:solidFill>
                  <a:schemeClr val="bg1"/>
                </a:solidFill>
              </a:rPr>
              <a:t>1 4 9 16 25 36</a:t>
            </a:r>
          </a:p>
        </p:txBody>
      </p:sp>
      <p:sp>
        <p:nvSpPr>
          <p:cNvPr id="7" name="ZoneTexte 6">
            <a:extLst>
              <a:ext uri="{FF2B5EF4-FFF2-40B4-BE49-F238E27FC236}">
                <a16:creationId xmlns:a16="http://schemas.microsoft.com/office/drawing/2014/main" id="{A18143D7-652E-4E35-AB41-5E24C849D372}"/>
              </a:ext>
            </a:extLst>
          </p:cNvPr>
          <p:cNvSpPr txBox="1"/>
          <p:nvPr/>
        </p:nvSpPr>
        <p:spPr>
          <a:xfrm>
            <a:off x="119066" y="3429000"/>
            <a:ext cx="11896721" cy="1815882"/>
          </a:xfrm>
          <a:prstGeom prst="rect">
            <a:avLst/>
          </a:prstGeom>
          <a:noFill/>
        </p:spPr>
        <p:txBody>
          <a:bodyPr wrap="square" rtlCol="0">
            <a:spAutoFit/>
          </a:bodyPr>
          <a:lstStyle/>
          <a:p>
            <a:r>
              <a:rPr lang="fr-FR" sz="1400" dirty="0"/>
              <a:t>Oui je vous l'accorde. Ici l'intérêt ne saute pas aux yeux. Mais un peu plus tard, vous pourrez tomber sur des applications où les fonctions sont utilisées sans savoir quels paramètres elles attendent réellement. Si on ne connaît pas la fonction que l'on appelle, c'est très pratique. Là encore, vous découvrirez cela dans les chapitres suivants ou dans certains projets. Essayez de garder à l'esprit ce mécanisme de transformation.</a:t>
            </a:r>
          </a:p>
          <a:p>
            <a:endParaRPr lang="fr-FR" sz="1400" dirty="0"/>
          </a:p>
          <a:p>
            <a:r>
              <a:rPr lang="fr-FR" sz="1400" dirty="0"/>
              <a:t>On utilise une étoile * dans les deux cas. Si c'est dans une définition de fonction, cela signifie que les paramètres fournis non attendus lors de l'appel seront capturés dans la variable, sous la forme d'un tuple. Si c'est dans un appel de fonction, au contraire, cela signifie que la variable sera décomposée en plusieurs paramètres envoyés à la fonction.</a:t>
            </a:r>
          </a:p>
          <a:p>
            <a:endParaRPr lang="fr-FR" sz="1400" dirty="0"/>
          </a:p>
        </p:txBody>
      </p:sp>
    </p:spTree>
    <p:extLst>
      <p:ext uri="{BB962C8B-B14F-4D97-AF65-F5344CB8AC3E}">
        <p14:creationId xmlns:p14="http://schemas.microsoft.com/office/powerpoint/2010/main" val="121698526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3166"/>
            <a:ext cx="12192000" cy="1470016"/>
          </a:xfrm>
        </p:spPr>
        <p:txBody>
          <a:bodyPr>
            <a:normAutofit fontScale="90000"/>
          </a:bodyPr>
          <a:lstStyle/>
          <a:p>
            <a:pPr algn="ct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La comprehensions de </a:t>
            </a:r>
            <a:r>
              <a:rPr lang="en-US" sz="6000" dirty="0" err="1">
                <a:solidFill>
                  <a:schemeClr val="accent5">
                    <a:lumMod val="75000"/>
                  </a:schemeClr>
                </a:solidFill>
              </a:rPr>
              <a:t>liste</a:t>
            </a:r>
            <a:r>
              <a:rPr lang="en-US" sz="6000" dirty="0">
                <a:solidFill>
                  <a:schemeClr val="accent5">
                    <a:lumMod val="75000"/>
                  </a:schemeClr>
                </a:solidFill>
              </a:rPr>
              <a:t> 1/4</a:t>
            </a:r>
            <a:endParaRPr lang="fr-FR" sz="6000" b="1" dirty="0">
              <a:solidFill>
                <a:schemeClr val="accent5">
                  <a:lumMod val="75000"/>
                </a:schemeClr>
              </a:solidFill>
            </a:endParaRPr>
          </a:p>
        </p:txBody>
      </p:sp>
      <p:sp>
        <p:nvSpPr>
          <p:cNvPr id="10" name="ZoneTexte 9">
            <a:extLst>
              <a:ext uri="{FF2B5EF4-FFF2-40B4-BE49-F238E27FC236}">
                <a16:creationId xmlns:a16="http://schemas.microsoft.com/office/drawing/2014/main" id="{FDCF1724-0AAF-4343-81BA-42D0647E94D6}"/>
              </a:ext>
            </a:extLst>
          </p:cNvPr>
          <p:cNvSpPr txBox="1"/>
          <p:nvPr/>
        </p:nvSpPr>
        <p:spPr>
          <a:xfrm>
            <a:off x="160057" y="1818263"/>
            <a:ext cx="11612843" cy="3046988"/>
          </a:xfrm>
          <a:prstGeom prst="rect">
            <a:avLst/>
          </a:prstGeom>
          <a:solidFill>
            <a:schemeClr val="tx1"/>
          </a:solidFill>
        </p:spPr>
        <p:txBody>
          <a:bodyPr wrap="square" rtlCol="0">
            <a:spAutoFit/>
          </a:bodyPr>
          <a:lstStyle/>
          <a:p>
            <a:r>
              <a:rPr lang="en-US" sz="1200" dirty="0">
                <a:solidFill>
                  <a:schemeClr val="bg1"/>
                </a:solidFill>
              </a:rPr>
              <a:t># Python's list comprehensions are awesome.</a:t>
            </a:r>
          </a:p>
          <a:p>
            <a:endParaRPr lang="en-US" sz="1200" dirty="0">
              <a:solidFill>
                <a:schemeClr val="bg1"/>
              </a:solidFill>
            </a:endParaRPr>
          </a:p>
          <a:p>
            <a:r>
              <a:rPr lang="en-US" sz="1200" dirty="0" err="1">
                <a:solidFill>
                  <a:schemeClr val="bg1"/>
                </a:solidFill>
              </a:rPr>
              <a:t>vals</a:t>
            </a:r>
            <a:r>
              <a:rPr lang="en-US" sz="1200" dirty="0">
                <a:solidFill>
                  <a:schemeClr val="bg1"/>
                </a:solidFill>
              </a:rPr>
              <a:t> = [expression for value in collection if condition]</a:t>
            </a:r>
          </a:p>
          <a:p>
            <a:endParaRPr lang="en-US" sz="1200" dirty="0">
              <a:solidFill>
                <a:schemeClr val="bg1"/>
              </a:solidFill>
            </a:endParaRPr>
          </a:p>
          <a:p>
            <a:r>
              <a:rPr lang="en-US" sz="1200" dirty="0">
                <a:solidFill>
                  <a:schemeClr val="bg1"/>
                </a:solidFill>
              </a:rPr>
              <a:t># This is equivalent to:</a:t>
            </a:r>
          </a:p>
          <a:p>
            <a:endParaRPr lang="en-US" sz="1200" dirty="0">
              <a:solidFill>
                <a:schemeClr val="bg1"/>
              </a:solidFill>
            </a:endParaRPr>
          </a:p>
          <a:p>
            <a:r>
              <a:rPr lang="en-US" sz="1200" dirty="0" err="1">
                <a:solidFill>
                  <a:schemeClr val="bg1"/>
                </a:solidFill>
              </a:rPr>
              <a:t>vals</a:t>
            </a:r>
            <a:r>
              <a:rPr lang="en-US" sz="1200" dirty="0">
                <a:solidFill>
                  <a:schemeClr val="bg1"/>
                </a:solidFill>
              </a:rPr>
              <a:t> = []</a:t>
            </a:r>
          </a:p>
          <a:p>
            <a:r>
              <a:rPr lang="en-US" sz="1200" dirty="0">
                <a:solidFill>
                  <a:schemeClr val="bg1"/>
                </a:solidFill>
              </a:rPr>
              <a:t>for value in collection:</a:t>
            </a:r>
          </a:p>
          <a:p>
            <a:r>
              <a:rPr lang="en-US" sz="1200" dirty="0">
                <a:solidFill>
                  <a:schemeClr val="bg1"/>
                </a:solidFill>
              </a:rPr>
              <a:t>    if condition:</a:t>
            </a:r>
          </a:p>
          <a:p>
            <a:r>
              <a:rPr lang="en-US" sz="1200" dirty="0">
                <a:solidFill>
                  <a:schemeClr val="bg1"/>
                </a:solidFill>
              </a:rPr>
              <a:t>        </a:t>
            </a:r>
            <a:r>
              <a:rPr lang="en-US" sz="1200" dirty="0" err="1">
                <a:solidFill>
                  <a:schemeClr val="bg1"/>
                </a:solidFill>
              </a:rPr>
              <a:t>vals.append</a:t>
            </a:r>
            <a:r>
              <a:rPr lang="en-US" sz="1200" dirty="0">
                <a:solidFill>
                  <a:schemeClr val="bg1"/>
                </a:solidFill>
              </a:rPr>
              <a:t>(expression)</a:t>
            </a:r>
          </a:p>
          <a:p>
            <a:endParaRPr lang="en-US" sz="1200" dirty="0">
              <a:solidFill>
                <a:schemeClr val="bg1"/>
              </a:solidFill>
            </a:endParaRPr>
          </a:p>
          <a:p>
            <a:r>
              <a:rPr lang="en-US" sz="1200" dirty="0">
                <a:solidFill>
                  <a:schemeClr val="bg1"/>
                </a:solidFill>
              </a:rPr>
              <a:t># Example:</a:t>
            </a:r>
          </a:p>
          <a:p>
            <a:endParaRPr lang="en-US" sz="1200" dirty="0">
              <a:solidFill>
                <a:schemeClr val="bg1"/>
              </a:solidFill>
            </a:endParaRPr>
          </a:p>
          <a:p>
            <a:r>
              <a:rPr lang="en-US" sz="1200" dirty="0">
                <a:solidFill>
                  <a:schemeClr val="bg1"/>
                </a:solidFill>
              </a:rPr>
              <a:t>&gt;&gt;&gt; </a:t>
            </a:r>
            <a:r>
              <a:rPr lang="en-US" sz="1200" dirty="0" err="1">
                <a:solidFill>
                  <a:schemeClr val="bg1"/>
                </a:solidFill>
              </a:rPr>
              <a:t>even_squares</a:t>
            </a:r>
            <a:r>
              <a:rPr lang="en-US" sz="1200" dirty="0">
                <a:solidFill>
                  <a:schemeClr val="bg1"/>
                </a:solidFill>
              </a:rPr>
              <a:t> = [x * x for x in range(10) if not x % 2]</a:t>
            </a:r>
          </a:p>
          <a:p>
            <a:r>
              <a:rPr lang="en-US" sz="1200" dirty="0">
                <a:solidFill>
                  <a:schemeClr val="bg1"/>
                </a:solidFill>
              </a:rPr>
              <a:t>&gt;&gt;&gt; </a:t>
            </a:r>
            <a:r>
              <a:rPr lang="en-US" sz="1200" dirty="0" err="1">
                <a:solidFill>
                  <a:schemeClr val="bg1"/>
                </a:solidFill>
              </a:rPr>
              <a:t>even_squares</a:t>
            </a:r>
            <a:endParaRPr lang="en-US" sz="1200" dirty="0">
              <a:solidFill>
                <a:schemeClr val="bg1"/>
              </a:solidFill>
            </a:endParaRPr>
          </a:p>
          <a:p>
            <a:r>
              <a:rPr lang="en-US" sz="1200" dirty="0">
                <a:solidFill>
                  <a:schemeClr val="bg1"/>
                </a:solidFill>
              </a:rPr>
              <a:t>[0, 4, 16, 36, 64]</a:t>
            </a:r>
          </a:p>
        </p:txBody>
      </p:sp>
    </p:spTree>
    <p:extLst>
      <p:ext uri="{BB962C8B-B14F-4D97-AF65-F5344CB8AC3E}">
        <p14:creationId xmlns:p14="http://schemas.microsoft.com/office/powerpoint/2010/main" val="174809181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8148"/>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comprehensions</a:t>
            </a:r>
            <a:r>
              <a:rPr lang="fr-FR" altLang="fr-FR" sz="6000" dirty="0">
                <a:solidFill>
                  <a:schemeClr val="accent5">
                    <a:lumMod val="75000"/>
                  </a:schemeClr>
                </a:solidFill>
              </a:rPr>
              <a:t> de liste 2/4</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0" y="1651089"/>
            <a:ext cx="11896721" cy="954107"/>
          </a:xfrm>
          <a:prstGeom prst="rect">
            <a:avLst/>
          </a:prstGeom>
          <a:noFill/>
        </p:spPr>
        <p:txBody>
          <a:bodyPr wrap="square" rtlCol="0">
            <a:spAutoFit/>
          </a:bodyPr>
          <a:lstStyle/>
          <a:p>
            <a:r>
              <a:rPr lang="fr-FR" sz="1400" dirty="0"/>
              <a:t>Parcours simple</a:t>
            </a:r>
          </a:p>
          <a:p>
            <a:endParaRPr lang="fr-FR" sz="1400" dirty="0"/>
          </a:p>
          <a:p>
            <a:r>
              <a:rPr lang="fr-FR" sz="1400" dirty="0"/>
              <a:t>Les compréhensions de liste permettent de parcourir une liste en en renvoyant une seconde, modifiée ou filtrée. Pour l'instant, nous allons voir une simple modification.</a:t>
            </a:r>
          </a:p>
        </p:txBody>
      </p:sp>
      <p:sp>
        <p:nvSpPr>
          <p:cNvPr id="9" name="ZoneTexte 8">
            <a:extLst>
              <a:ext uri="{FF2B5EF4-FFF2-40B4-BE49-F238E27FC236}">
                <a16:creationId xmlns:a16="http://schemas.microsoft.com/office/drawing/2014/main" id="{FCBA6450-0DA8-4E6D-8E0A-1555DFFC1892}"/>
              </a:ext>
            </a:extLst>
          </p:cNvPr>
          <p:cNvSpPr txBox="1"/>
          <p:nvPr/>
        </p:nvSpPr>
        <p:spPr>
          <a:xfrm>
            <a:off x="119067" y="2668775"/>
            <a:ext cx="11896721" cy="646331"/>
          </a:xfrm>
          <a:prstGeom prst="rect">
            <a:avLst/>
          </a:prstGeom>
          <a:solidFill>
            <a:schemeClr val="tx1"/>
          </a:solidFill>
        </p:spPr>
        <p:txBody>
          <a:bodyPr wrap="square" rtlCol="0">
            <a:spAutoFit/>
          </a:bodyPr>
          <a:lstStyle/>
          <a:p>
            <a:r>
              <a:rPr lang="fr-FR" sz="1200" dirty="0" err="1">
                <a:solidFill>
                  <a:schemeClr val="bg1"/>
                </a:solidFill>
              </a:rPr>
              <a:t>liste_origine</a:t>
            </a:r>
            <a:r>
              <a:rPr lang="fr-FR" sz="1200" dirty="0">
                <a:solidFill>
                  <a:schemeClr val="bg1"/>
                </a:solidFill>
              </a:rPr>
              <a:t> = [0, 1, 2, 3, 4, 5]</a:t>
            </a:r>
          </a:p>
          <a:p>
            <a:r>
              <a:rPr lang="fr-FR" sz="1200" dirty="0">
                <a:solidFill>
                  <a:schemeClr val="bg1"/>
                </a:solidFill>
              </a:rPr>
              <a:t>[nb * nb for nb in </a:t>
            </a:r>
            <a:r>
              <a:rPr lang="fr-FR" sz="1200" dirty="0" err="1">
                <a:solidFill>
                  <a:schemeClr val="bg1"/>
                </a:solidFill>
              </a:rPr>
              <a:t>liste_origine</a:t>
            </a:r>
            <a:r>
              <a:rPr lang="fr-FR" sz="1200" dirty="0">
                <a:solidFill>
                  <a:schemeClr val="bg1"/>
                </a:solidFill>
              </a:rPr>
              <a:t>]</a:t>
            </a:r>
          </a:p>
          <a:p>
            <a:r>
              <a:rPr lang="fr-FR" sz="1200" dirty="0">
                <a:solidFill>
                  <a:schemeClr val="bg1"/>
                </a:solidFill>
              </a:rPr>
              <a:t>[0, 1, 4, 9, 16, 25]</a:t>
            </a:r>
          </a:p>
        </p:txBody>
      </p:sp>
      <p:sp>
        <p:nvSpPr>
          <p:cNvPr id="7" name="ZoneTexte 6">
            <a:extLst>
              <a:ext uri="{FF2B5EF4-FFF2-40B4-BE49-F238E27FC236}">
                <a16:creationId xmlns:a16="http://schemas.microsoft.com/office/drawing/2014/main" id="{A18143D7-652E-4E35-AB41-5E24C849D372}"/>
              </a:ext>
            </a:extLst>
          </p:cNvPr>
          <p:cNvSpPr txBox="1"/>
          <p:nvPr/>
        </p:nvSpPr>
        <p:spPr>
          <a:xfrm>
            <a:off x="119067" y="3542895"/>
            <a:ext cx="11896721" cy="2246769"/>
          </a:xfrm>
          <a:prstGeom prst="rect">
            <a:avLst/>
          </a:prstGeom>
          <a:noFill/>
        </p:spPr>
        <p:txBody>
          <a:bodyPr wrap="square" rtlCol="0">
            <a:spAutoFit/>
          </a:bodyPr>
          <a:lstStyle/>
          <a:p>
            <a:r>
              <a:rPr lang="fr-FR" sz="1400" dirty="0"/>
              <a:t>Étudions un peu la ligne 2 de ce code. Comme vous avez pu le deviner, elle signifie en langage plus conventionnel « Mettre au carré tous les nombres contenus dans la liste d'origine ». Nous trouvons dans l'ordre, entre les crochets qui sont les délimiteurs d'une instruction de compréhension de liste :</a:t>
            </a:r>
          </a:p>
          <a:p>
            <a:endParaRPr lang="fr-FR" sz="1400" dirty="0"/>
          </a:p>
          <a:p>
            <a:r>
              <a:rPr lang="fr-FR" sz="1400" dirty="0"/>
              <a:t>    nb * nb: la valeur de retour. Pour l'instant, on ne sait pas ce qu'est la variable nb, on sait juste qu'il faut la mettre au carré. Notez qu'on aurait pu écrire nb**2, cela revient au même.</a:t>
            </a:r>
          </a:p>
          <a:p>
            <a:endParaRPr lang="fr-FR" sz="1400" dirty="0"/>
          </a:p>
          <a:p>
            <a:r>
              <a:rPr lang="fr-FR" sz="1400" dirty="0"/>
              <a:t>    for nb in liste_origine: voilà d'où vient notre variable nb. On reconnaît la syntaxe d'une boucle for, sauf qu'on n'est pas habitué à la voir sous cette forme.</a:t>
            </a:r>
          </a:p>
          <a:p>
            <a:endParaRPr lang="fr-FR" sz="1400" dirty="0"/>
          </a:p>
          <a:p>
            <a:r>
              <a:rPr lang="fr-FR" sz="1400" dirty="0"/>
              <a:t>Quand Python interprète cette ligne, il va parcourir la liste d'origine et mettre chaque élément de la liste au carré. Il renvoie ensuite le résultat obtenu, sous la forme d'une liste qui est de la même longueur que celle d'origine. On peut naturellement capturer cette nouvelle liste dans une variable.</a:t>
            </a:r>
          </a:p>
        </p:txBody>
      </p:sp>
    </p:spTree>
    <p:extLst>
      <p:ext uri="{BB962C8B-B14F-4D97-AF65-F5344CB8AC3E}">
        <p14:creationId xmlns:p14="http://schemas.microsoft.com/office/powerpoint/2010/main" val="216985850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9448"/>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8148"/>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comprehensions</a:t>
            </a:r>
            <a:r>
              <a:rPr lang="fr-FR" altLang="fr-FR" sz="6000" dirty="0">
                <a:solidFill>
                  <a:schemeClr val="accent5">
                    <a:lumMod val="75000"/>
                  </a:schemeClr>
                </a:solidFill>
              </a:rPr>
              <a:t> de liste 3/4</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0" y="1192168"/>
            <a:ext cx="11896721" cy="738664"/>
          </a:xfrm>
          <a:prstGeom prst="rect">
            <a:avLst/>
          </a:prstGeom>
          <a:noFill/>
        </p:spPr>
        <p:txBody>
          <a:bodyPr wrap="square" rtlCol="0">
            <a:spAutoFit/>
          </a:bodyPr>
          <a:lstStyle/>
          <a:p>
            <a:r>
              <a:rPr lang="fr-FR" sz="1400" dirty="0"/>
              <a:t>Filtrage avec un branchement conditionnel</a:t>
            </a:r>
          </a:p>
          <a:p>
            <a:endParaRPr lang="fr-FR" sz="1400" dirty="0"/>
          </a:p>
          <a:p>
            <a:r>
              <a:rPr lang="fr-FR" sz="1400" dirty="0"/>
              <a:t>On peut aussi filtrer une liste de cette façon :</a:t>
            </a:r>
          </a:p>
        </p:txBody>
      </p:sp>
      <p:sp>
        <p:nvSpPr>
          <p:cNvPr id="9" name="ZoneTexte 8">
            <a:extLst>
              <a:ext uri="{FF2B5EF4-FFF2-40B4-BE49-F238E27FC236}">
                <a16:creationId xmlns:a16="http://schemas.microsoft.com/office/drawing/2014/main" id="{FCBA6450-0DA8-4E6D-8E0A-1555DFFC1892}"/>
              </a:ext>
            </a:extLst>
          </p:cNvPr>
          <p:cNvSpPr txBox="1"/>
          <p:nvPr/>
        </p:nvSpPr>
        <p:spPr>
          <a:xfrm>
            <a:off x="119067" y="2018256"/>
            <a:ext cx="11896721" cy="646331"/>
          </a:xfrm>
          <a:prstGeom prst="rect">
            <a:avLst/>
          </a:prstGeom>
          <a:solidFill>
            <a:schemeClr val="tx1"/>
          </a:solidFill>
        </p:spPr>
        <p:txBody>
          <a:bodyPr wrap="square" rtlCol="0">
            <a:spAutoFit/>
          </a:bodyPr>
          <a:lstStyle/>
          <a:p>
            <a:r>
              <a:rPr lang="en-US" sz="1200" dirty="0">
                <a:solidFill>
                  <a:schemeClr val="bg1"/>
                </a:solidFill>
              </a:rPr>
              <a:t>&gt;&gt;&gt; liste_origine = [1, 2, 3, 4, 5, 6, 7, 8, 9, 10]</a:t>
            </a:r>
          </a:p>
          <a:p>
            <a:r>
              <a:rPr lang="en-US" sz="1200" dirty="0">
                <a:solidFill>
                  <a:schemeClr val="bg1"/>
                </a:solidFill>
              </a:rPr>
              <a:t>&gt;&gt;&gt; [nb for nb in liste_origine if nb % 2 == 0]</a:t>
            </a:r>
          </a:p>
          <a:p>
            <a:r>
              <a:rPr lang="en-US" sz="1200" dirty="0">
                <a:solidFill>
                  <a:schemeClr val="bg1"/>
                </a:solidFill>
              </a:rPr>
              <a:t>[2, 4, 6, 8, 10]</a:t>
            </a:r>
          </a:p>
        </p:txBody>
      </p:sp>
      <p:sp>
        <p:nvSpPr>
          <p:cNvPr id="7" name="ZoneTexte 6">
            <a:extLst>
              <a:ext uri="{FF2B5EF4-FFF2-40B4-BE49-F238E27FC236}">
                <a16:creationId xmlns:a16="http://schemas.microsoft.com/office/drawing/2014/main" id="{A18143D7-652E-4E35-AB41-5E24C849D372}"/>
              </a:ext>
            </a:extLst>
          </p:cNvPr>
          <p:cNvSpPr txBox="1"/>
          <p:nvPr/>
        </p:nvSpPr>
        <p:spPr>
          <a:xfrm>
            <a:off x="119066" y="2752011"/>
            <a:ext cx="11896721" cy="2462213"/>
          </a:xfrm>
          <a:prstGeom prst="rect">
            <a:avLst/>
          </a:prstGeom>
          <a:noFill/>
        </p:spPr>
        <p:txBody>
          <a:bodyPr wrap="square" rtlCol="0">
            <a:spAutoFit/>
          </a:bodyPr>
          <a:lstStyle/>
          <a:p>
            <a:r>
              <a:rPr lang="fr-FR" sz="1400" dirty="0"/>
              <a:t>On rajoute à la fin de l'instruction une condition qui va déterminer quelles valeurs seront transférées dans la nouvelle liste. Ici, on ne transfère que les valeurs paires. Au final, on se retrouve donc avec une liste deux fois plus petite que celle d'origine.</a:t>
            </a:r>
          </a:p>
          <a:p>
            <a:r>
              <a:rPr lang="fr-FR" sz="1400" dirty="0"/>
              <a:t>Mélangeons un peu tout cela</a:t>
            </a:r>
          </a:p>
          <a:p>
            <a:endParaRPr lang="fr-FR" sz="1400" dirty="0"/>
          </a:p>
          <a:p>
            <a:r>
              <a:rPr lang="fr-FR" sz="1400" dirty="0"/>
              <a:t>Il est possible de filtrer et modifier une liste assez simplement. Par exemple, on a une liste contenant les quantités de fruits stockées pour un magasin (je ne suis pas sectaire, vous pouvez prendre des hamburgers si vous préférez). Chaque semaine, le magasin va prendre dans le stock une certaine quantité de chaque fruit, pour la mettre en vente. À ce moment, le stock de chaque fruit diminue naturellement. Inutile, en conséquence, de garder les fruits qu'on n'a plus en stock.</a:t>
            </a:r>
          </a:p>
          <a:p>
            <a:endParaRPr lang="fr-FR" sz="1400" dirty="0"/>
          </a:p>
          <a:p>
            <a:r>
              <a:rPr lang="fr-FR" sz="1400" dirty="0"/>
              <a:t>Je vais un peu reformuler. On va avoir une liste simple, qui contiendra des entiers, précisant la quantité de chaque fruit (c'est abstrait, les fruits ne sont pas précisés). On va faire une compréhension de liste pour diminuer d'une quantité donnée toutes les valeurs de cette liste, et on en profite pour retirer celles qui sont inférieures ou égales à 0.</a:t>
            </a:r>
          </a:p>
        </p:txBody>
      </p:sp>
      <p:sp>
        <p:nvSpPr>
          <p:cNvPr id="8" name="ZoneTexte 7">
            <a:extLst>
              <a:ext uri="{FF2B5EF4-FFF2-40B4-BE49-F238E27FC236}">
                <a16:creationId xmlns:a16="http://schemas.microsoft.com/office/drawing/2014/main" id="{33E95065-5743-4703-8507-8C6604D653AC}"/>
              </a:ext>
            </a:extLst>
          </p:cNvPr>
          <p:cNvSpPr txBox="1"/>
          <p:nvPr/>
        </p:nvSpPr>
        <p:spPr>
          <a:xfrm>
            <a:off x="209554" y="5342666"/>
            <a:ext cx="11896721" cy="1015663"/>
          </a:xfrm>
          <a:prstGeom prst="rect">
            <a:avLst/>
          </a:prstGeom>
          <a:solidFill>
            <a:schemeClr val="tx1"/>
          </a:solidFill>
        </p:spPr>
        <p:txBody>
          <a:bodyPr wrap="square" rtlCol="0">
            <a:spAutoFit/>
          </a:bodyPr>
          <a:lstStyle/>
          <a:p>
            <a:r>
              <a:rPr lang="en-US" sz="1200" dirty="0">
                <a:solidFill>
                  <a:schemeClr val="bg1"/>
                </a:solidFill>
              </a:rPr>
              <a:t>&gt;&gt;&gt; qtt_a_retirer = 7 # On retire chaque semaine 7 fruits de chaque sorte</a:t>
            </a:r>
          </a:p>
          <a:p>
            <a:r>
              <a:rPr lang="en-US" sz="1200" dirty="0">
                <a:solidFill>
                  <a:schemeClr val="bg1"/>
                </a:solidFill>
              </a:rPr>
              <a:t>&gt;&gt;&gt; fruits_stockes = [15, 3, 18, 21] # Par exemple 15 pommes, 3 melons...</a:t>
            </a:r>
          </a:p>
          <a:p>
            <a:r>
              <a:rPr lang="en-US" sz="1200" dirty="0">
                <a:solidFill>
                  <a:schemeClr val="bg1"/>
                </a:solidFill>
              </a:rPr>
              <a:t>&gt;&gt;&gt; [nb_fruits-qtt_a_retirer for nb_fruits in fruits_stockes if nb_fruits&gt;qtt_a_retirer]</a:t>
            </a:r>
          </a:p>
          <a:p>
            <a:r>
              <a:rPr lang="en-US" sz="1200" dirty="0">
                <a:solidFill>
                  <a:schemeClr val="bg1"/>
                </a:solidFill>
              </a:rPr>
              <a:t>[8, 11, 14]</a:t>
            </a:r>
          </a:p>
          <a:p>
            <a:r>
              <a:rPr lang="en-US" sz="1200" dirty="0">
                <a:solidFill>
                  <a:schemeClr val="bg1"/>
                </a:solidFill>
              </a:rPr>
              <a:t>&gt;&gt;&gt;</a:t>
            </a:r>
          </a:p>
        </p:txBody>
      </p:sp>
    </p:spTree>
    <p:extLst>
      <p:ext uri="{BB962C8B-B14F-4D97-AF65-F5344CB8AC3E}">
        <p14:creationId xmlns:p14="http://schemas.microsoft.com/office/powerpoint/2010/main" val="361391390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9448"/>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6" name="Titre 1">
            <a:extLst>
              <a:ext uri="{FF2B5EF4-FFF2-40B4-BE49-F238E27FC236}">
                <a16:creationId xmlns:a16="http://schemas.microsoft.com/office/drawing/2014/main" id="{5D4F18F5-08C9-4F38-9B53-370653B162A7}"/>
              </a:ext>
            </a:extLst>
          </p:cNvPr>
          <p:cNvSpPr>
            <a:spLocks noGrp="1"/>
          </p:cNvSpPr>
          <p:nvPr>
            <p:ph type="title"/>
          </p:nvPr>
        </p:nvSpPr>
        <p:spPr>
          <a:xfrm>
            <a:off x="400050" y="-75911"/>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compréhensions de liste 4/4</a:t>
            </a:r>
            <a:endParaRPr lang="fr-FR" altLang="fr-FR" sz="6000" b="1" dirty="0">
              <a:solidFill>
                <a:schemeClr val="accent5">
                  <a:lumMod val="75000"/>
                </a:schemeClr>
              </a:solidFill>
            </a:endParaRPr>
          </a:p>
        </p:txBody>
      </p:sp>
      <p:sp>
        <p:nvSpPr>
          <p:cNvPr id="17" name="ZoneTexte 16">
            <a:extLst>
              <a:ext uri="{FF2B5EF4-FFF2-40B4-BE49-F238E27FC236}">
                <a16:creationId xmlns:a16="http://schemas.microsoft.com/office/drawing/2014/main" id="{68366F89-EDA6-45C5-BAB8-53EEA2889336}"/>
              </a:ext>
            </a:extLst>
          </p:cNvPr>
          <p:cNvSpPr txBox="1"/>
          <p:nvPr/>
        </p:nvSpPr>
        <p:spPr>
          <a:xfrm>
            <a:off x="0" y="1014476"/>
            <a:ext cx="11896721" cy="954107"/>
          </a:xfrm>
          <a:prstGeom prst="rect">
            <a:avLst/>
          </a:prstGeom>
          <a:noFill/>
        </p:spPr>
        <p:txBody>
          <a:bodyPr wrap="square" rtlCol="0">
            <a:spAutoFit/>
          </a:bodyPr>
          <a:lstStyle/>
          <a:p>
            <a:r>
              <a:rPr lang="fr-FR" sz="1400" dirty="0"/>
              <a:t>Nouvelle application concrète</a:t>
            </a:r>
          </a:p>
          <a:p>
            <a:r>
              <a:rPr lang="fr-FR" sz="1400" dirty="0"/>
              <a:t>Nous allons en gros reprendre l'exemple précédent, en le modifiant un peu pour qu'il soit plus cohérent. Nous travaillons toujours avec des fruits sauf que, cette fois, nous allons associer un nom de fruit à la quantité restant en magasin. Nous verrons au prochain chapitre comment le faire avec des dictionnaires ; pour l'instant on va se contenter de listes :</a:t>
            </a:r>
          </a:p>
        </p:txBody>
      </p:sp>
      <p:sp>
        <p:nvSpPr>
          <p:cNvPr id="18" name="ZoneTexte 17">
            <a:extLst>
              <a:ext uri="{FF2B5EF4-FFF2-40B4-BE49-F238E27FC236}">
                <a16:creationId xmlns:a16="http://schemas.microsoft.com/office/drawing/2014/main" id="{E239EF43-5767-4810-8CBB-EB570D6BD4A8}"/>
              </a:ext>
            </a:extLst>
          </p:cNvPr>
          <p:cNvSpPr txBox="1"/>
          <p:nvPr/>
        </p:nvSpPr>
        <p:spPr>
          <a:xfrm>
            <a:off x="119066" y="1968583"/>
            <a:ext cx="11896721" cy="1569660"/>
          </a:xfrm>
          <a:prstGeom prst="rect">
            <a:avLst/>
          </a:prstGeom>
          <a:solidFill>
            <a:schemeClr val="tx1"/>
          </a:solidFill>
        </p:spPr>
        <p:txBody>
          <a:bodyPr wrap="square" rtlCol="0">
            <a:spAutoFit/>
          </a:bodyPr>
          <a:lstStyle/>
          <a:p>
            <a:r>
              <a:rPr lang="fr-FR" sz="1200" dirty="0">
                <a:solidFill>
                  <a:schemeClr val="bg1"/>
                </a:solidFill>
              </a:rPr>
              <a:t>&gt;&gt;&gt; inventaire = [</a:t>
            </a:r>
          </a:p>
          <a:p>
            <a:r>
              <a:rPr lang="fr-FR" sz="1200" dirty="0">
                <a:solidFill>
                  <a:schemeClr val="bg1"/>
                </a:solidFill>
              </a:rPr>
              <a:t>...     ("pommes", 22),</a:t>
            </a:r>
          </a:p>
          <a:p>
            <a:r>
              <a:rPr lang="fr-FR" sz="1200" dirty="0">
                <a:solidFill>
                  <a:schemeClr val="bg1"/>
                </a:solidFill>
              </a:rPr>
              <a:t>...     ("melons", 4),</a:t>
            </a:r>
          </a:p>
          <a:p>
            <a:r>
              <a:rPr lang="fr-FR" sz="1200" dirty="0">
                <a:solidFill>
                  <a:schemeClr val="bg1"/>
                </a:solidFill>
              </a:rPr>
              <a:t>...     ("poires", 18),</a:t>
            </a:r>
          </a:p>
          <a:p>
            <a:r>
              <a:rPr lang="fr-FR" sz="1200" dirty="0">
                <a:solidFill>
                  <a:schemeClr val="bg1"/>
                </a:solidFill>
              </a:rPr>
              <a:t>...     ("fraises", 76),</a:t>
            </a:r>
          </a:p>
          <a:p>
            <a:r>
              <a:rPr lang="fr-FR" sz="1200" dirty="0">
                <a:solidFill>
                  <a:schemeClr val="bg1"/>
                </a:solidFill>
              </a:rPr>
              <a:t>...     ("prunes", 51),</a:t>
            </a:r>
          </a:p>
          <a:p>
            <a:r>
              <a:rPr lang="fr-FR" sz="1200" dirty="0">
                <a:solidFill>
                  <a:schemeClr val="bg1"/>
                </a:solidFill>
              </a:rPr>
              <a:t>... ]</a:t>
            </a:r>
          </a:p>
          <a:p>
            <a:r>
              <a:rPr lang="fr-FR" sz="1200" dirty="0">
                <a:solidFill>
                  <a:schemeClr val="bg1"/>
                </a:solidFill>
              </a:rPr>
              <a:t>&gt;&gt;&gt;</a:t>
            </a:r>
            <a:endParaRPr lang="en-US" sz="1200" dirty="0">
              <a:solidFill>
                <a:schemeClr val="bg1"/>
              </a:solidFill>
            </a:endParaRPr>
          </a:p>
        </p:txBody>
      </p:sp>
      <p:sp>
        <p:nvSpPr>
          <p:cNvPr id="19" name="ZoneTexte 18">
            <a:extLst>
              <a:ext uri="{FF2B5EF4-FFF2-40B4-BE49-F238E27FC236}">
                <a16:creationId xmlns:a16="http://schemas.microsoft.com/office/drawing/2014/main" id="{D353DB58-DE84-4CD3-B6B9-59762F4C70A6}"/>
              </a:ext>
            </a:extLst>
          </p:cNvPr>
          <p:cNvSpPr txBox="1"/>
          <p:nvPr/>
        </p:nvSpPr>
        <p:spPr>
          <a:xfrm>
            <a:off x="119064" y="3633602"/>
            <a:ext cx="11896721" cy="1384995"/>
          </a:xfrm>
          <a:prstGeom prst="rect">
            <a:avLst/>
          </a:prstGeom>
          <a:solidFill>
            <a:schemeClr val="tx1"/>
          </a:solidFill>
        </p:spPr>
        <p:txBody>
          <a:bodyPr wrap="square" rtlCol="0">
            <a:spAutoFit/>
          </a:bodyPr>
          <a:lstStyle/>
          <a:p>
            <a:r>
              <a:rPr lang="fr-FR" sz="1200" dirty="0">
                <a:solidFill>
                  <a:schemeClr val="bg1"/>
                </a:solidFill>
              </a:rPr>
              <a:t># On change le sens de l'inventaire, la quantité avant le nom</a:t>
            </a:r>
          </a:p>
          <a:p>
            <a:r>
              <a:rPr lang="fr-FR" sz="1200" dirty="0">
                <a:solidFill>
                  <a:schemeClr val="bg1"/>
                </a:solidFill>
              </a:rPr>
              <a:t>inventaire_inverse = [(qtt, nom_fruit) for nom_fruit, qtt in inventaire]</a:t>
            </a:r>
          </a:p>
          <a:p>
            <a:endParaRPr lang="fr-FR" sz="1200" dirty="0">
              <a:solidFill>
                <a:schemeClr val="bg1"/>
              </a:solidFill>
            </a:endParaRPr>
          </a:p>
          <a:p>
            <a:r>
              <a:rPr lang="fr-FR" sz="1200" dirty="0">
                <a:solidFill>
                  <a:schemeClr val="bg1"/>
                </a:solidFill>
              </a:rPr>
              <a:t># On n'a plus qu'à trier dans l'ordre décroissant l'inventaire inversé</a:t>
            </a:r>
          </a:p>
          <a:p>
            <a:r>
              <a:rPr lang="fr-FR" sz="1200" dirty="0">
                <a:solidFill>
                  <a:schemeClr val="bg1"/>
                </a:solidFill>
              </a:rPr>
              <a:t># On reconstitue l'inventaire trié</a:t>
            </a:r>
          </a:p>
          <a:p>
            <a:r>
              <a:rPr lang="fr-FR" sz="1200" dirty="0">
                <a:solidFill>
                  <a:schemeClr val="bg1"/>
                </a:solidFill>
              </a:rPr>
              <a:t>inventaire = [(nom_fruit, qtt) for qtt, nom_fruit in sorted(inventaire_inverse, \</a:t>
            </a:r>
          </a:p>
          <a:p>
            <a:r>
              <a:rPr lang="fr-FR" sz="1200" dirty="0">
                <a:solidFill>
                  <a:schemeClr val="bg1"/>
                </a:solidFill>
              </a:rPr>
              <a:t>    reverse=True)]</a:t>
            </a:r>
            <a:endParaRPr lang="en-US" sz="1200" dirty="0">
              <a:solidFill>
                <a:schemeClr val="bg1"/>
              </a:solidFill>
            </a:endParaRPr>
          </a:p>
        </p:txBody>
      </p:sp>
      <p:sp>
        <p:nvSpPr>
          <p:cNvPr id="20" name="ZoneTexte 19">
            <a:extLst>
              <a:ext uri="{FF2B5EF4-FFF2-40B4-BE49-F238E27FC236}">
                <a16:creationId xmlns:a16="http://schemas.microsoft.com/office/drawing/2014/main" id="{7DA4C995-5C89-4BAF-AD51-A6A40409C3A0}"/>
              </a:ext>
            </a:extLst>
          </p:cNvPr>
          <p:cNvSpPr txBox="1"/>
          <p:nvPr/>
        </p:nvSpPr>
        <p:spPr>
          <a:xfrm>
            <a:off x="59531" y="5119200"/>
            <a:ext cx="12015788" cy="584775"/>
          </a:xfrm>
          <a:prstGeom prst="rect">
            <a:avLst/>
          </a:prstGeom>
          <a:noFill/>
        </p:spPr>
        <p:txBody>
          <a:bodyPr wrap="square" rtlCol="0">
            <a:spAutoFit/>
          </a:bodyPr>
          <a:lstStyle/>
          <a:p>
            <a:r>
              <a:rPr lang="fr-FR" sz="1400" dirty="0"/>
              <a:t>Vous pouvez trier l'inventaire inversé avant la reconstitution, si vous trouvez cela plus compréhensible. Il faut privilégier la lisibilité du code.</a:t>
            </a:r>
          </a:p>
          <a:p>
            <a:endParaRPr lang="fr-FR" dirty="0"/>
          </a:p>
        </p:txBody>
      </p:sp>
      <p:sp>
        <p:nvSpPr>
          <p:cNvPr id="21" name="ZoneTexte 20">
            <a:extLst>
              <a:ext uri="{FF2B5EF4-FFF2-40B4-BE49-F238E27FC236}">
                <a16:creationId xmlns:a16="http://schemas.microsoft.com/office/drawing/2014/main" id="{F5F54C7C-65FF-422F-9314-A73BF003EE58}"/>
              </a:ext>
            </a:extLst>
          </p:cNvPr>
          <p:cNvSpPr txBox="1"/>
          <p:nvPr/>
        </p:nvSpPr>
        <p:spPr>
          <a:xfrm>
            <a:off x="116681" y="5451069"/>
            <a:ext cx="11896721" cy="1200329"/>
          </a:xfrm>
          <a:prstGeom prst="rect">
            <a:avLst/>
          </a:prstGeom>
          <a:solidFill>
            <a:schemeClr val="tx1"/>
          </a:solidFill>
        </p:spPr>
        <p:txBody>
          <a:bodyPr wrap="square" rtlCol="0">
            <a:spAutoFit/>
          </a:bodyPr>
          <a:lstStyle/>
          <a:p>
            <a:r>
              <a:rPr lang="fr-FR" sz="1200" dirty="0">
                <a:solidFill>
                  <a:schemeClr val="bg1"/>
                </a:solidFill>
              </a:rPr>
              <a:t># On change le sens de l'inventaire, la quantité avant le nom</a:t>
            </a:r>
          </a:p>
          <a:p>
            <a:r>
              <a:rPr lang="fr-FR" sz="1200" dirty="0">
                <a:solidFill>
                  <a:schemeClr val="bg1"/>
                </a:solidFill>
              </a:rPr>
              <a:t>inventaire_inverse = [(qtt, nom_fruit) for nom_fruit,qtt in inventaire]</a:t>
            </a:r>
          </a:p>
          <a:p>
            <a:r>
              <a:rPr lang="fr-FR" sz="1200" dirty="0">
                <a:solidFill>
                  <a:schemeClr val="bg1"/>
                </a:solidFill>
              </a:rPr>
              <a:t># On trie l'inventaire inversé dans l'ordre décroissant</a:t>
            </a:r>
          </a:p>
          <a:p>
            <a:r>
              <a:rPr lang="fr-FR" sz="1200" dirty="0">
                <a:solidFill>
                  <a:schemeClr val="bg1"/>
                </a:solidFill>
              </a:rPr>
              <a:t>inventaire_inverse.sort(reverse=True)</a:t>
            </a:r>
          </a:p>
          <a:p>
            <a:r>
              <a:rPr lang="fr-FR" sz="1200" dirty="0">
                <a:solidFill>
                  <a:schemeClr val="bg1"/>
                </a:solidFill>
              </a:rPr>
              <a:t># Et on reconstitue l'inventaire</a:t>
            </a:r>
          </a:p>
          <a:p>
            <a:r>
              <a:rPr lang="fr-FR" sz="1200" dirty="0">
                <a:solidFill>
                  <a:schemeClr val="bg1"/>
                </a:solidFill>
              </a:rPr>
              <a:t>inventaire = [(nom_fruit, qtt) for qtt,nom_fruit in inventaire_inverse]</a:t>
            </a:r>
            <a:endParaRPr lang="en-US" sz="1200" dirty="0">
              <a:solidFill>
                <a:schemeClr val="bg1"/>
              </a:solidFill>
            </a:endParaRPr>
          </a:p>
        </p:txBody>
      </p:sp>
    </p:spTree>
    <p:extLst>
      <p:ext uri="{BB962C8B-B14F-4D97-AF65-F5344CB8AC3E}">
        <p14:creationId xmlns:p14="http://schemas.microsoft.com/office/powerpoint/2010/main" val="3007265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a:p>
            <a:r>
              <a:rPr lang="en-US" sz="2000" dirty="0"/>
              <a:t>Naming can have letters, numbers and underscore, but cannot start with a number</a:t>
            </a:r>
          </a:p>
          <a:p>
            <a:r>
              <a:rPr lang="en-US" sz="2000" dirty="0"/>
              <a:t>Some Python reserved words cannot be used (</a:t>
            </a:r>
            <a:r>
              <a:rPr lang="en-US" sz="2000" dirty="0" err="1"/>
              <a:t>eg.</a:t>
            </a:r>
            <a:r>
              <a:rPr lang="en-US" sz="2000" dirty="0"/>
              <a:t> if, for, in, open)</a:t>
            </a:r>
          </a:p>
          <a:p>
            <a:r>
              <a:rPr lang="en-US" sz="2000" dirty="0"/>
              <a:t>Use descriptive variable names</a:t>
            </a:r>
          </a:p>
          <a:p>
            <a:pPr lvl="1"/>
            <a:r>
              <a:rPr lang="en-US" sz="1600" dirty="0" err="1"/>
              <a:t>first_name</a:t>
            </a:r>
            <a:r>
              <a:rPr lang="en-US" sz="1600" dirty="0"/>
              <a:t>, </a:t>
            </a:r>
            <a:r>
              <a:rPr lang="en-US" sz="1600" dirty="0" err="1"/>
              <a:t>date_of_birth</a:t>
            </a:r>
            <a:r>
              <a:rPr lang="en-US" sz="1600" dirty="0"/>
              <a:t>, </a:t>
            </a:r>
            <a:r>
              <a:rPr lang="en-US" sz="1600" dirty="0" err="1"/>
              <a:t>hair_color</a:t>
            </a:r>
            <a:endParaRPr lang="en-US" sz="1600" dirty="0"/>
          </a:p>
          <a:p>
            <a:r>
              <a:rPr lang="en-US" sz="2000" dirty="0"/>
              <a:t>Case Matters</a:t>
            </a:r>
          </a:p>
          <a:p>
            <a:pPr lvl="1"/>
            <a:r>
              <a:rPr lang="en-US" sz="1600" dirty="0"/>
              <a:t>name is not the same as Name</a:t>
            </a:r>
          </a:p>
          <a:p>
            <a:r>
              <a:rPr lang="en-US" sz="2000" dirty="0"/>
              <a:t>Constants in all caps: </a:t>
            </a:r>
            <a:br>
              <a:rPr lang="en-US" sz="2000" dirty="0"/>
            </a:br>
            <a:r>
              <a:rPr lang="en-US" sz="2000" dirty="0"/>
              <a:t>PI = 3.14159, DOZEN = 12</a:t>
            </a:r>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Variable Naming Tips</a:t>
            </a:r>
            <a:endParaRPr lang="fr-FR" sz="6000" dirty="0">
              <a:solidFill>
                <a:schemeClr val="accent5">
                  <a:lumMod val="75000"/>
                </a:schemeClr>
              </a:solidFill>
            </a:endParaRPr>
          </a:p>
        </p:txBody>
      </p:sp>
      <p:sp>
        <p:nvSpPr>
          <p:cNvPr id="6" name="Rectangle 5">
            <a:extLst>
              <a:ext uri="{FF2B5EF4-FFF2-40B4-BE49-F238E27FC236}">
                <a16:creationId xmlns:a16="http://schemas.microsoft.com/office/drawing/2014/main" id="{B440A00E-0D5E-444D-83EC-0AE476A1BBF7}"/>
              </a:ext>
            </a:extLst>
          </p:cNvPr>
          <p:cNvSpPr/>
          <p:nvPr/>
        </p:nvSpPr>
        <p:spPr>
          <a:xfrm>
            <a:off x="6973545" y="3377683"/>
            <a:ext cx="4431184" cy="21219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All variables in Python are </a:t>
            </a:r>
            <a:r>
              <a:rPr lang="en-US" i="1" dirty="0">
                <a:solidFill>
                  <a:schemeClr val="tx1"/>
                </a:solidFill>
              </a:rPr>
              <a:t>reference variables</a:t>
            </a:r>
            <a:r>
              <a:rPr lang="en-US" dirty="0">
                <a:solidFill>
                  <a:schemeClr val="tx1"/>
                </a:solidFill>
              </a:rPr>
              <a:t>, meaning the variable contains a memory address to where the data is stored.</a:t>
            </a:r>
          </a:p>
        </p:txBody>
      </p:sp>
      <p:graphicFrame>
        <p:nvGraphicFramePr>
          <p:cNvPr id="7" name="Table 3">
            <a:extLst>
              <a:ext uri="{FF2B5EF4-FFF2-40B4-BE49-F238E27FC236}">
                <a16:creationId xmlns:a16="http://schemas.microsoft.com/office/drawing/2014/main" id="{8EFB149A-B33F-40B5-BC0C-827B7893B5C1}"/>
              </a:ext>
            </a:extLst>
          </p:cNvPr>
          <p:cNvGraphicFramePr>
            <a:graphicFrameLocks noGrp="1"/>
          </p:cNvGraphicFramePr>
          <p:nvPr>
            <p:extLst>
              <p:ext uri="{D42A27DB-BD31-4B8C-83A1-F6EECF244321}">
                <p14:modId xmlns:p14="http://schemas.microsoft.com/office/powerpoint/2010/main" val="2858103650"/>
              </p:ext>
            </p:extLst>
          </p:nvPr>
        </p:nvGraphicFramePr>
        <p:xfrm>
          <a:off x="8070165" y="4591050"/>
          <a:ext cx="3124200" cy="741680"/>
        </p:xfrm>
        <a:graphic>
          <a:graphicData uri="http://schemas.openxmlformats.org/drawingml/2006/table">
            <a:tbl>
              <a:tblPr firstRow="1" bandRow="1">
                <a:tableStyleId>{5940675A-B579-460E-94D1-54222C63F5DA}</a:tableStyleId>
              </a:tblPr>
              <a:tblGrid>
                <a:gridCol w="1714500">
                  <a:extLst>
                    <a:ext uri="{9D8B030D-6E8A-4147-A177-3AD203B41FA5}">
                      <a16:colId xmlns:a16="http://schemas.microsoft.com/office/drawing/2014/main" val="20000"/>
                    </a:ext>
                  </a:extLst>
                </a:gridCol>
                <a:gridCol w="1409700">
                  <a:extLst>
                    <a:ext uri="{9D8B030D-6E8A-4147-A177-3AD203B41FA5}">
                      <a16:colId xmlns:a16="http://schemas.microsoft.com/office/drawing/2014/main" val="20001"/>
                    </a:ext>
                  </a:extLst>
                </a:gridCol>
              </a:tblGrid>
              <a:tr h="370840">
                <a:tc>
                  <a:txBody>
                    <a:bodyPr/>
                    <a:lstStyle/>
                    <a:p>
                      <a:r>
                        <a:rPr lang="en-US" sz="1600" b="1" dirty="0"/>
                        <a:t>Memory Address</a:t>
                      </a:r>
                    </a:p>
                  </a:txBody>
                  <a:tcPr/>
                </a:tc>
                <a:tc>
                  <a:txBody>
                    <a:bodyPr/>
                    <a:lstStyle/>
                    <a:p>
                      <a:r>
                        <a:rPr lang="en-US" sz="1600" b="1" dirty="0"/>
                        <a:t>Data</a:t>
                      </a:r>
                    </a:p>
                  </a:txBody>
                  <a:tcPr/>
                </a:tc>
                <a:extLst>
                  <a:ext uri="{0D108BD9-81ED-4DB2-BD59-A6C34878D82A}">
                    <a16:rowId xmlns:a16="http://schemas.microsoft.com/office/drawing/2014/main" val="10000"/>
                  </a:ext>
                </a:extLst>
              </a:tr>
              <a:tr h="370840">
                <a:tc>
                  <a:txBody>
                    <a:bodyPr/>
                    <a:lstStyle/>
                    <a:p>
                      <a:r>
                        <a:rPr lang="en-US" dirty="0"/>
                        <a:t>21F7h</a:t>
                      </a:r>
                    </a:p>
                  </a:txBody>
                  <a:tcPr/>
                </a:tc>
                <a:tc>
                  <a:txBody>
                    <a:bodyPr/>
                    <a:lstStyle/>
                    <a:p>
                      <a:r>
                        <a:rPr lang="en-US" dirty="0"/>
                        <a:t>‘Cassandra’</a:t>
                      </a:r>
                    </a:p>
                  </a:txBody>
                  <a:tcPr/>
                </a:tc>
                <a:extLst>
                  <a:ext uri="{0D108BD9-81ED-4DB2-BD59-A6C34878D82A}">
                    <a16:rowId xmlns:a16="http://schemas.microsoft.com/office/drawing/2014/main" val="10001"/>
                  </a:ext>
                </a:extLst>
              </a:tr>
            </a:tbl>
          </a:graphicData>
        </a:graphic>
      </p:graphicFrame>
      <p:sp>
        <p:nvSpPr>
          <p:cNvPr id="8" name="TextBox 4">
            <a:extLst>
              <a:ext uri="{FF2B5EF4-FFF2-40B4-BE49-F238E27FC236}">
                <a16:creationId xmlns:a16="http://schemas.microsoft.com/office/drawing/2014/main" id="{F683B3CD-45DF-42A4-8128-BD0C00730C49}"/>
              </a:ext>
            </a:extLst>
          </p:cNvPr>
          <p:cNvSpPr txBox="1"/>
          <p:nvPr/>
        </p:nvSpPr>
        <p:spPr>
          <a:xfrm>
            <a:off x="7003365" y="4972050"/>
            <a:ext cx="716863" cy="369332"/>
          </a:xfrm>
          <a:prstGeom prst="rect">
            <a:avLst/>
          </a:prstGeom>
          <a:noFill/>
        </p:spPr>
        <p:txBody>
          <a:bodyPr wrap="none" rtlCol="0">
            <a:spAutoFit/>
          </a:bodyPr>
          <a:lstStyle/>
          <a:p>
            <a:r>
              <a:rPr lang="en-US" dirty="0"/>
              <a:t>name</a:t>
            </a:r>
          </a:p>
        </p:txBody>
      </p:sp>
    </p:spTree>
    <p:extLst>
      <p:ext uri="{BB962C8B-B14F-4D97-AF65-F5344CB8AC3E}">
        <p14:creationId xmlns:p14="http://schemas.microsoft.com/office/powerpoint/2010/main" val="271272201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4" y="1548202"/>
            <a:ext cx="1424531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t>En </a:t>
            </a:r>
            <a:r>
              <a:rPr lang="fr-FR" altLang="fr-FR" sz="1400" b="1" dirty="0" err="1"/>
              <a:t>resume</a:t>
            </a:r>
            <a:r>
              <a:rPr lang="fr-FR" altLang="fr-FR" sz="1400" dirty="0"/>
              <a:t>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découper une chaîne en fonction d'un séparateur en utilisant la </a:t>
            </a:r>
            <a:r>
              <a:rPr lang="fr-FR" altLang="fr-FR" sz="1400" dirty="0" err="1"/>
              <a:t>méthodesplitde</a:t>
            </a:r>
            <a:r>
              <a:rPr lang="fr-FR" altLang="fr-FR" sz="1400" dirty="0"/>
              <a:t> la chaîne.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joindre une liste contenant des chaînes de caractères en utilisant la méthode de </a:t>
            </a:r>
            <a:r>
              <a:rPr lang="fr-FR" altLang="fr-FR" sz="1400" dirty="0" err="1"/>
              <a:t>chaînejoin</a:t>
            </a:r>
            <a:r>
              <a:rPr lang="fr-FR" altLang="fr-FR" sz="1400" dirty="0"/>
              <a:t>. Cette méthode doit être appelée sur le séparateur.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créer des fonctions attendant un nombre inconnu de paramètres grâce à la </a:t>
            </a:r>
            <a:r>
              <a:rPr lang="fr-FR" altLang="fr-FR" sz="1400" dirty="0" err="1"/>
              <a:t>syntaxedef</a:t>
            </a:r>
            <a:r>
              <a:rPr lang="fr-FR" altLang="fr-FR" sz="1400" dirty="0"/>
              <a:t> fonction_inconnue(*</a:t>
            </a:r>
            <a:r>
              <a:rPr lang="fr-FR" altLang="fr-FR" sz="1400" dirty="0" err="1"/>
              <a:t>parametres</a:t>
            </a:r>
            <a:r>
              <a:rPr lang="fr-FR" altLang="fr-FR" sz="1400" dirty="0"/>
              <a:t>):(les paramètres passés se retrouvent dans le tuple </a:t>
            </a:r>
            <a:r>
              <a:rPr lang="fr-FR" altLang="fr-FR" sz="1400" dirty="0" err="1"/>
              <a:t>parametres</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Les compréhensions de listes permettent de parcourir et filtrer une séquence en en renvoyant une nouvelle.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La syntaxe pour effectuer un filtrage est la suivante :</a:t>
            </a:r>
            <a:r>
              <a:rPr lang="fr-FR" altLang="fr-FR" sz="1400" dirty="0" err="1"/>
              <a:t>nouvelle_squence</a:t>
            </a:r>
            <a:r>
              <a:rPr lang="fr-FR" altLang="fr-FR" sz="1400" dirty="0"/>
              <a:t> = [element for element in </a:t>
            </a:r>
            <a:r>
              <a:rPr lang="fr-FR" altLang="fr-FR" sz="1400" dirty="0" err="1"/>
              <a:t>ancienne_squence</a:t>
            </a:r>
            <a:r>
              <a:rPr lang="fr-FR" altLang="fr-FR" sz="1400" dirty="0"/>
              <a:t> if condition]</a:t>
            </a:r>
          </a:p>
        </p:txBody>
      </p:sp>
    </p:spTree>
    <p:extLst>
      <p:ext uri="{BB962C8B-B14F-4D97-AF65-F5344CB8AC3E}">
        <p14:creationId xmlns:p14="http://schemas.microsoft.com/office/powerpoint/2010/main" val="213828359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3" y="2549027"/>
            <a:ext cx="12192000" cy="1325563"/>
          </a:xfrm>
        </p:spPr>
        <p:txBody>
          <a:bodyPr>
            <a:noAutofit/>
          </a:bodyPr>
          <a:lstStyle/>
          <a:p>
            <a:pPr lvl="0" algn="ctr" fontAlgn="base">
              <a:spcAft>
                <a:spcPct val="0"/>
              </a:spcAft>
            </a:pPr>
            <a:r>
              <a:rPr lang="fr-FR" altLang="fr-FR" sz="9600" dirty="0">
                <a:solidFill>
                  <a:schemeClr val="accent5">
                    <a:lumMod val="75000"/>
                  </a:schemeClr>
                </a:solidFill>
              </a:rPr>
              <a:t>Utilisez des dictionnaires{}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3594250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100000">
              <a:schemeClr val="accent6">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1/8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1065846"/>
            <a:ext cx="1206195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 dictionnaire est aussi un objet conteneur. Il n'a quant à lui aucune structure ordonnée, à la différence des listes. De plus, pour accéder aux objets contenus dans </a:t>
            </a:r>
          </a:p>
          <a:p>
            <a:pPr lvl="0" eaLnBrk="0" fontAlgn="base" hangingPunct="0">
              <a:spcBef>
                <a:spcPct val="0"/>
              </a:spcBef>
              <a:spcAft>
                <a:spcPct val="0"/>
              </a:spcAft>
            </a:pPr>
            <a:r>
              <a:rPr lang="fr-FR" altLang="fr-FR" sz="1400" dirty="0"/>
              <a:t>le dictionnaire, on n'utilise pas nécessairement des indices mais des clés qui peuvent être de bien des types distincts.</a:t>
            </a:r>
          </a:p>
          <a:p>
            <a:pPr eaLnBrk="0" fontAlgn="base" hangingPunct="0">
              <a:spcBef>
                <a:spcPct val="0"/>
              </a:spcBef>
              <a:spcAft>
                <a:spcPct val="0"/>
              </a:spcAft>
            </a:pPr>
            <a:r>
              <a:rPr lang="fr-FR" sz="1400" b="1" dirty="0"/>
              <a:t>Créer un dictionnaire:</a:t>
            </a:r>
          </a:p>
        </p:txBody>
      </p:sp>
      <p:sp>
        <p:nvSpPr>
          <p:cNvPr id="5" name="ZoneTexte 4">
            <a:extLst>
              <a:ext uri="{FF2B5EF4-FFF2-40B4-BE49-F238E27FC236}">
                <a16:creationId xmlns:a16="http://schemas.microsoft.com/office/drawing/2014/main" id="{58BE1D3A-EE0E-4D48-8F86-D73BB86C862D}"/>
              </a:ext>
            </a:extLst>
          </p:cNvPr>
          <p:cNvSpPr txBox="1"/>
          <p:nvPr/>
        </p:nvSpPr>
        <p:spPr>
          <a:xfrm>
            <a:off x="198371" y="1910293"/>
            <a:ext cx="11928606" cy="1754326"/>
          </a:xfrm>
          <a:prstGeom prst="rect">
            <a:avLst/>
          </a:prstGeom>
          <a:solidFill>
            <a:schemeClr val="tx1"/>
          </a:solidFill>
        </p:spPr>
        <p:txBody>
          <a:bodyPr wrap="square" rtlCol="0">
            <a:spAutoFit/>
          </a:bodyPr>
          <a:lstStyle/>
          <a:p>
            <a:r>
              <a:rPr lang="fr-FR" sz="1200" dirty="0">
                <a:solidFill>
                  <a:schemeClr val="bg1"/>
                </a:solidFill>
              </a:rPr>
              <a:t>mon_dictionnaire = dict()</a:t>
            </a:r>
          </a:p>
          <a:p>
            <a:r>
              <a:rPr lang="fr-FR" sz="1200" dirty="0">
                <a:solidFill>
                  <a:schemeClr val="bg1"/>
                </a:solidFill>
              </a:rPr>
              <a:t>type(mon_dictionnaire)</a:t>
            </a:r>
          </a:p>
          <a:p>
            <a:r>
              <a:rPr lang="fr-FR" sz="1200" dirty="0">
                <a:solidFill>
                  <a:schemeClr val="bg1"/>
                </a:solidFill>
              </a:rPr>
              <a:t>&lt;class 'dict'&gt;</a:t>
            </a:r>
          </a:p>
          <a:p>
            <a:r>
              <a:rPr lang="fr-FR" sz="1200" dirty="0">
                <a:solidFill>
                  <a:schemeClr val="bg1"/>
                </a:solidFill>
              </a:rPr>
              <a:t>mon_dictionnaire</a:t>
            </a:r>
          </a:p>
          <a:p>
            <a:r>
              <a:rPr lang="fr-FR" sz="1200" dirty="0">
                <a:solidFill>
                  <a:schemeClr val="bg1"/>
                </a:solidFill>
              </a:rPr>
              <a:t>{}</a:t>
            </a:r>
          </a:p>
          <a:p>
            <a:r>
              <a:rPr lang="fr-FR" sz="1200" dirty="0">
                <a:solidFill>
                  <a:schemeClr val="bg1"/>
                </a:solidFill>
              </a:rPr>
              <a:t># Du coup, vous devriez trouver la deuxième manière de créer un dictionnaire vide</a:t>
            </a:r>
          </a:p>
          <a:p>
            <a:r>
              <a:rPr lang="fr-FR" sz="1200" dirty="0">
                <a:solidFill>
                  <a:schemeClr val="bg1"/>
                </a:solidFill>
              </a:rPr>
              <a:t>... </a:t>
            </a:r>
            <a:r>
              <a:rPr lang="fr-FR" sz="1200" dirty="0" err="1">
                <a:solidFill>
                  <a:schemeClr val="bg1"/>
                </a:solidFill>
              </a:rPr>
              <a:t>mon_dictionnaire</a:t>
            </a:r>
            <a:r>
              <a:rPr lang="fr-FR" sz="1200" dirty="0">
                <a:solidFill>
                  <a:schemeClr val="bg1"/>
                </a:solidFill>
              </a:rPr>
              <a:t> = {}</a:t>
            </a:r>
          </a:p>
          <a:p>
            <a:r>
              <a:rPr lang="fr-FR" sz="1200" dirty="0">
                <a:solidFill>
                  <a:schemeClr val="bg1"/>
                </a:solidFill>
              </a:rPr>
              <a:t>mon_dictionnaire</a:t>
            </a:r>
          </a:p>
          <a:p>
            <a:r>
              <a:rPr lang="fr-FR" sz="1200" dirty="0">
                <a:solidFill>
                  <a:schemeClr val="bg1"/>
                </a:solidFill>
              </a:rPr>
              <a:t>{}</a:t>
            </a:r>
          </a:p>
        </p:txBody>
      </p:sp>
      <p:sp>
        <p:nvSpPr>
          <p:cNvPr id="6" name="Rectangle 1">
            <a:extLst>
              <a:ext uri="{FF2B5EF4-FFF2-40B4-BE49-F238E27FC236}">
                <a16:creationId xmlns:a16="http://schemas.microsoft.com/office/drawing/2014/main" id="{4D671F4F-F936-49F2-BB7D-6935D33AC691}"/>
              </a:ext>
            </a:extLst>
          </p:cNvPr>
          <p:cNvSpPr>
            <a:spLocks noChangeArrowheads="1"/>
          </p:cNvSpPr>
          <p:nvPr/>
        </p:nvSpPr>
        <p:spPr bwMode="auto">
          <a:xfrm>
            <a:off x="198371" y="3978208"/>
            <a:ext cx="73338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highlight>
                  <a:srgbClr val="FF00FF"/>
                </a:highlight>
              </a:rPr>
              <a:t>Les () délimitent les tuples, les [] délimitent les listes et les accolades {} délimitent les dictionnaires.</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Voyons comment ajouter des clés et valeurs dans notre dictionnaire vide :</a:t>
            </a:r>
          </a:p>
        </p:txBody>
      </p:sp>
      <p:sp>
        <p:nvSpPr>
          <p:cNvPr id="10" name="ZoneTexte 9">
            <a:extLst>
              <a:ext uri="{FF2B5EF4-FFF2-40B4-BE49-F238E27FC236}">
                <a16:creationId xmlns:a16="http://schemas.microsoft.com/office/drawing/2014/main" id="{CBC7CDF0-99A2-40B1-BD28-B9C05BE9F2EB}"/>
              </a:ext>
            </a:extLst>
          </p:cNvPr>
          <p:cNvSpPr txBox="1"/>
          <p:nvPr/>
        </p:nvSpPr>
        <p:spPr>
          <a:xfrm>
            <a:off x="198371" y="4630351"/>
            <a:ext cx="11852402" cy="1015663"/>
          </a:xfrm>
          <a:prstGeom prst="rect">
            <a:avLst/>
          </a:prstGeom>
          <a:solidFill>
            <a:schemeClr val="tx1"/>
          </a:solidFill>
        </p:spPr>
        <p:txBody>
          <a:bodyPr wrap="square" rtlCol="0">
            <a:spAutoFit/>
          </a:bodyPr>
          <a:lstStyle/>
          <a:p>
            <a:r>
              <a:rPr lang="fr-FR" sz="1200" dirty="0">
                <a:solidFill>
                  <a:schemeClr val="bg1"/>
                </a:solidFill>
              </a:rPr>
              <a:t>mon_dictionnaire = {}</a:t>
            </a:r>
          </a:p>
          <a:p>
            <a:r>
              <a:rPr lang="fr-FR" sz="1200" dirty="0">
                <a:solidFill>
                  <a:schemeClr val="bg1"/>
                </a:solidFill>
              </a:rPr>
              <a:t>mon_dictionnaire["pseudo"] = "Prolixe"</a:t>
            </a:r>
          </a:p>
          <a:p>
            <a:r>
              <a:rPr lang="fr-FR" sz="1200" dirty="0">
                <a:solidFill>
                  <a:schemeClr val="bg1"/>
                </a:solidFill>
              </a:rPr>
              <a:t>mon_dictionnaire["mot de passe"] = "*"</a:t>
            </a:r>
          </a:p>
          <a:p>
            <a:r>
              <a:rPr lang="fr-FR" sz="1200" dirty="0">
                <a:solidFill>
                  <a:schemeClr val="bg1"/>
                </a:solidFill>
              </a:rPr>
              <a:t>mon_dictionnaire</a:t>
            </a:r>
          </a:p>
          <a:p>
            <a:r>
              <a:rPr lang="fr-FR" sz="1200" dirty="0">
                <a:solidFill>
                  <a:schemeClr val="bg1"/>
                </a:solidFill>
              </a:rPr>
              <a:t>{'mot de passe': '*', 'pseudo': 'Prolixe'}</a:t>
            </a:r>
          </a:p>
        </p:txBody>
      </p:sp>
    </p:spTree>
    <p:extLst>
      <p:ext uri="{BB962C8B-B14F-4D97-AF65-F5344CB8AC3E}">
        <p14:creationId xmlns:p14="http://schemas.microsoft.com/office/powerpoint/2010/main" val="422024822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2/8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1173568"/>
            <a:ext cx="121937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Nous indiquons entre crochets la clé à laquelle nous souhaitons accéder. Si la clé n'existe pas, elle est ajoutée au dictionnaire avec la valeur spécifiée après le signe=. </a:t>
            </a:r>
          </a:p>
          <a:p>
            <a:pPr lvl="0" eaLnBrk="0" fontAlgn="base" hangingPunct="0">
              <a:spcBef>
                <a:spcPct val="0"/>
              </a:spcBef>
              <a:spcAft>
                <a:spcPct val="0"/>
              </a:spcAft>
            </a:pPr>
            <a:r>
              <a:rPr lang="fr-FR" altLang="fr-FR" sz="1400" dirty="0"/>
              <a:t>Sinon, l'ancienne valeur à l'emplacement indiqué est remplacée par la nouvelle :</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98371" y="1910293"/>
            <a:ext cx="11928606" cy="1200329"/>
          </a:xfrm>
          <a:prstGeom prst="rect">
            <a:avLst/>
          </a:prstGeom>
          <a:solidFill>
            <a:schemeClr val="tx1"/>
          </a:solidFill>
        </p:spPr>
        <p:txBody>
          <a:bodyPr wrap="square" rtlCol="0">
            <a:spAutoFit/>
          </a:bodyPr>
          <a:lstStyle/>
          <a:p>
            <a:r>
              <a:rPr lang="fr-FR" sz="1200" dirty="0">
                <a:solidFill>
                  <a:schemeClr val="bg1"/>
                </a:solidFill>
              </a:rPr>
              <a:t>mon_dictionnaire = {}</a:t>
            </a:r>
          </a:p>
          <a:p>
            <a:r>
              <a:rPr lang="fr-FR" sz="1200" dirty="0">
                <a:solidFill>
                  <a:schemeClr val="bg1"/>
                </a:solidFill>
              </a:rPr>
              <a:t>mon_dictionnaire["pseudo"] = "Prolixe"</a:t>
            </a:r>
          </a:p>
          <a:p>
            <a:r>
              <a:rPr lang="fr-FR" sz="1200" dirty="0">
                <a:solidFill>
                  <a:schemeClr val="bg1"/>
                </a:solidFill>
              </a:rPr>
              <a:t>mon_dictionnaire["mot de passe"] = "*"</a:t>
            </a:r>
          </a:p>
          <a:p>
            <a:r>
              <a:rPr lang="fr-FR" sz="1200" dirty="0">
                <a:solidFill>
                  <a:schemeClr val="bg1"/>
                </a:solidFill>
              </a:rPr>
              <a:t>mon_dictionnaire["pseudo"] = "6pri1"</a:t>
            </a:r>
          </a:p>
          <a:p>
            <a:r>
              <a:rPr lang="fr-FR" sz="1200" dirty="0">
                <a:solidFill>
                  <a:schemeClr val="bg1"/>
                </a:solidFill>
              </a:rPr>
              <a:t>mon_dictionnaire</a:t>
            </a:r>
          </a:p>
          <a:p>
            <a:r>
              <a:rPr lang="fr-FR" sz="1200" dirty="0">
                <a:solidFill>
                  <a:schemeClr val="bg1"/>
                </a:solidFill>
              </a:rPr>
              <a:t>{'mot de passe': '*', 'pseudo': '6pri1'}</a:t>
            </a:r>
          </a:p>
        </p:txBody>
      </p:sp>
      <p:sp>
        <p:nvSpPr>
          <p:cNvPr id="6" name="Rectangle 1">
            <a:extLst>
              <a:ext uri="{FF2B5EF4-FFF2-40B4-BE49-F238E27FC236}">
                <a16:creationId xmlns:a16="http://schemas.microsoft.com/office/drawing/2014/main" id="{4D671F4F-F936-49F2-BB7D-6935D33AC691}"/>
              </a:ext>
            </a:extLst>
          </p:cNvPr>
          <p:cNvSpPr>
            <a:spLocks noChangeArrowheads="1"/>
          </p:cNvSpPr>
          <p:nvPr/>
        </p:nvSpPr>
        <p:spPr bwMode="auto">
          <a:xfrm>
            <a:off x="198371" y="3224290"/>
            <a:ext cx="11745395"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valeur 'Prolixe’ pointée par la clé 'pseudo’ a été remplacée, à la ligne 4, par la valeur'6pri1'. Cela devrait vous rappeler la création de variables : si la variable </a:t>
            </a:r>
          </a:p>
          <a:p>
            <a:pPr lvl="0" eaLnBrk="0" fontAlgn="base" hangingPunct="0">
              <a:spcBef>
                <a:spcPct val="0"/>
              </a:spcBef>
              <a:spcAft>
                <a:spcPct val="0"/>
              </a:spcAft>
            </a:pPr>
            <a:r>
              <a:rPr lang="fr-FR" altLang="fr-FR" sz="1400" dirty="0"/>
              <a:t>n'existe pas, elle est créée, sinon elle est remplacée par la nouvelle valeur.</a:t>
            </a:r>
          </a:p>
          <a:p>
            <a:pPr lvl="0" eaLnBrk="0" fontAlgn="base" hangingPunct="0">
              <a:spcBef>
                <a:spcPct val="0"/>
              </a:spcBef>
              <a:spcAft>
                <a:spcPct val="0"/>
              </a:spcAft>
            </a:pPr>
            <a:r>
              <a:rPr lang="fr-FR" altLang="fr-FR" sz="1400" dirty="0"/>
              <a:t>Pour accéder à la valeur d'une clé précise, c'est très simple :</a:t>
            </a:r>
          </a:p>
        </p:txBody>
      </p:sp>
      <p:sp>
        <p:nvSpPr>
          <p:cNvPr id="10" name="ZoneTexte 9">
            <a:extLst>
              <a:ext uri="{FF2B5EF4-FFF2-40B4-BE49-F238E27FC236}">
                <a16:creationId xmlns:a16="http://schemas.microsoft.com/office/drawing/2014/main" id="{CBC7CDF0-99A2-40B1-BD28-B9C05BE9F2EB}"/>
              </a:ext>
            </a:extLst>
          </p:cNvPr>
          <p:cNvSpPr txBox="1"/>
          <p:nvPr/>
        </p:nvSpPr>
        <p:spPr>
          <a:xfrm>
            <a:off x="198371" y="4033642"/>
            <a:ext cx="11852402" cy="646331"/>
          </a:xfrm>
          <a:prstGeom prst="rect">
            <a:avLst/>
          </a:prstGeom>
          <a:solidFill>
            <a:schemeClr val="tx1"/>
          </a:solidFill>
        </p:spPr>
        <p:txBody>
          <a:bodyPr wrap="square" rtlCol="0">
            <a:spAutoFit/>
          </a:bodyPr>
          <a:lstStyle/>
          <a:p>
            <a:r>
              <a:rPr lang="fr-FR" sz="1200" dirty="0">
                <a:solidFill>
                  <a:schemeClr val="bg1"/>
                </a:solidFill>
              </a:rPr>
              <a:t>&gt;&gt;&gt; mon_dictionnaire["mot de passe"]</a:t>
            </a:r>
          </a:p>
          <a:p>
            <a:r>
              <a:rPr lang="fr-FR" sz="1200" dirty="0">
                <a:solidFill>
                  <a:schemeClr val="bg1"/>
                </a:solidFill>
              </a:rPr>
              <a:t>'*'</a:t>
            </a:r>
          </a:p>
          <a:p>
            <a:r>
              <a:rPr lang="fr-FR" sz="1200" dirty="0">
                <a:solidFill>
                  <a:schemeClr val="bg1"/>
                </a:solidFill>
              </a:rPr>
              <a:t>&gt;&gt;&gt;</a:t>
            </a:r>
          </a:p>
        </p:txBody>
      </p:sp>
      <p:sp>
        <p:nvSpPr>
          <p:cNvPr id="9" name="Rectangle 1">
            <a:extLst>
              <a:ext uri="{FF2B5EF4-FFF2-40B4-BE49-F238E27FC236}">
                <a16:creationId xmlns:a16="http://schemas.microsoft.com/office/drawing/2014/main" id="{9979EAAC-BF43-4551-A5DD-BED52BC575F9}"/>
              </a:ext>
            </a:extLst>
          </p:cNvPr>
          <p:cNvSpPr>
            <a:spLocks noChangeArrowheads="1"/>
          </p:cNvSpPr>
          <p:nvPr/>
        </p:nvSpPr>
        <p:spPr bwMode="auto">
          <a:xfrm>
            <a:off x="174213" y="4698929"/>
            <a:ext cx="12084527"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Si la clé n'existe pas dans le dictionnaire, une exception de type </a:t>
            </a:r>
            <a:r>
              <a:rPr lang="fr-FR" altLang="fr-FR" sz="1400" dirty="0" err="1"/>
              <a:t>KeyError</a:t>
            </a:r>
            <a:r>
              <a:rPr lang="fr-FR" altLang="fr-FR" sz="1400" dirty="0"/>
              <a:t> sera levée.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Généralisons un peu tout cela : nous avons des dictionnaires, qui peuvent contenir d'autres objets. On place ces objets et on y accède grâce à des clés. Un </a:t>
            </a:r>
          </a:p>
          <a:p>
            <a:pPr lvl="0" eaLnBrk="0" fontAlgn="base" hangingPunct="0">
              <a:spcBef>
                <a:spcPct val="0"/>
              </a:spcBef>
              <a:spcAft>
                <a:spcPct val="0"/>
              </a:spcAft>
            </a:pPr>
            <a:r>
              <a:rPr lang="fr-FR" altLang="fr-FR" sz="1400" dirty="0"/>
              <a:t>dictionnaire ne peut naturellement pas contenir deux clés identiques (comme on l'a vu, la seconde valeur écrase la première). En revanche, rien n'empêche d'avoir </a:t>
            </a:r>
          </a:p>
          <a:p>
            <a:pPr lvl="0" eaLnBrk="0" fontAlgn="base" hangingPunct="0">
              <a:spcBef>
                <a:spcPct val="0"/>
              </a:spcBef>
              <a:spcAft>
                <a:spcPct val="0"/>
              </a:spcAft>
            </a:pPr>
            <a:r>
              <a:rPr lang="fr-FR" altLang="fr-FR" sz="1400" dirty="0"/>
              <a:t>deux valeurs identiques dans le dictionnaire.</a:t>
            </a:r>
          </a:p>
        </p:txBody>
      </p:sp>
    </p:spTree>
    <p:extLst>
      <p:ext uri="{BB962C8B-B14F-4D97-AF65-F5344CB8AC3E}">
        <p14:creationId xmlns:p14="http://schemas.microsoft.com/office/powerpoint/2010/main" val="137472092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3/8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763993"/>
            <a:ext cx="1168300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Nous avons utilisé ici, pour nos clés et nos valeurs, des chaînes de caractères. Ce n'est absolument pas obligatoire. Comme avec les listes, vous pouvez utiliser </a:t>
            </a:r>
          </a:p>
          <a:p>
            <a:pPr lvl="0" eaLnBrk="0" fontAlgn="base" hangingPunct="0">
              <a:spcBef>
                <a:spcPct val="0"/>
              </a:spcBef>
              <a:spcAft>
                <a:spcPct val="0"/>
              </a:spcAft>
            </a:pPr>
            <a:r>
              <a:rPr lang="fr-FR" altLang="fr-FR" sz="1400" dirty="0"/>
              <a:t>des entiers comme clés :</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31696" y="1345483"/>
            <a:ext cx="11928606" cy="1754326"/>
          </a:xfrm>
          <a:prstGeom prst="rect">
            <a:avLst/>
          </a:prstGeom>
          <a:solidFill>
            <a:schemeClr val="tx1"/>
          </a:solidFill>
        </p:spPr>
        <p:txBody>
          <a:bodyPr wrap="square" rtlCol="0">
            <a:spAutoFit/>
          </a:bodyPr>
          <a:lstStyle/>
          <a:p>
            <a:r>
              <a:rPr lang="fr-FR" sz="1200" dirty="0">
                <a:solidFill>
                  <a:schemeClr val="bg1"/>
                </a:solidFill>
              </a:rPr>
              <a:t>mon_dictionnaire = {}</a:t>
            </a:r>
          </a:p>
          <a:p>
            <a:r>
              <a:rPr lang="fr-FR" sz="1200" dirty="0">
                <a:solidFill>
                  <a:schemeClr val="bg1"/>
                </a:solidFill>
              </a:rPr>
              <a:t>mon_dictionnaire[0] = "a"</a:t>
            </a:r>
          </a:p>
          <a:p>
            <a:r>
              <a:rPr lang="fr-FR" sz="1200" dirty="0">
                <a:solidFill>
                  <a:schemeClr val="bg1"/>
                </a:solidFill>
              </a:rPr>
              <a:t>mon_dictionnaire[1] = "e"</a:t>
            </a:r>
          </a:p>
          <a:p>
            <a:r>
              <a:rPr lang="fr-FR" sz="1200" dirty="0">
                <a:solidFill>
                  <a:schemeClr val="bg1"/>
                </a:solidFill>
              </a:rPr>
              <a:t>mon_dictionnaire[2] = "i"</a:t>
            </a:r>
          </a:p>
          <a:p>
            <a:r>
              <a:rPr lang="fr-FR" sz="1200" dirty="0">
                <a:solidFill>
                  <a:schemeClr val="bg1"/>
                </a:solidFill>
              </a:rPr>
              <a:t>mon_dictionnaire[3] = "o"</a:t>
            </a:r>
          </a:p>
          <a:p>
            <a:r>
              <a:rPr lang="fr-FR" sz="1200" dirty="0">
                <a:solidFill>
                  <a:schemeClr val="bg1"/>
                </a:solidFill>
              </a:rPr>
              <a:t>mon_dictionnaire[4] = "u"</a:t>
            </a:r>
          </a:p>
          <a:p>
            <a:r>
              <a:rPr lang="fr-FR" sz="1200" dirty="0">
                <a:solidFill>
                  <a:schemeClr val="bg1"/>
                </a:solidFill>
              </a:rPr>
              <a:t>mon_dictionnaire[5] = "y"</a:t>
            </a:r>
          </a:p>
          <a:p>
            <a:r>
              <a:rPr lang="fr-FR" sz="1200" dirty="0">
                <a:solidFill>
                  <a:schemeClr val="bg1"/>
                </a:solidFill>
              </a:rPr>
              <a:t>mon_dictionnaire</a:t>
            </a:r>
          </a:p>
          <a:p>
            <a:r>
              <a:rPr lang="fr-FR" sz="1200" dirty="0">
                <a:solidFill>
                  <a:schemeClr val="bg1"/>
                </a:solidFill>
              </a:rPr>
              <a:t>{0: 'a', 1: 'e', 2: 'i', 3: 'o', 4: 'u', 5: 'y'}</a:t>
            </a:r>
          </a:p>
        </p:txBody>
      </p:sp>
      <p:sp>
        <p:nvSpPr>
          <p:cNvPr id="11" name="Rectangle 1">
            <a:extLst>
              <a:ext uri="{FF2B5EF4-FFF2-40B4-BE49-F238E27FC236}">
                <a16:creationId xmlns:a16="http://schemas.microsoft.com/office/drawing/2014/main" id="{C48A7048-D2C2-42FD-96EB-74362EE7D9A1}"/>
              </a:ext>
            </a:extLst>
          </p:cNvPr>
          <p:cNvSpPr>
            <a:spLocks noChangeArrowheads="1"/>
          </p:cNvSpPr>
          <p:nvPr/>
        </p:nvSpPr>
        <p:spPr bwMode="auto">
          <a:xfrm>
            <a:off x="131696" y="3338882"/>
            <a:ext cx="1221045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indent="0" eaLnBrk="0" fontAlgn="base" hangingPunct="0">
              <a:lnSpc>
                <a:spcPct val="100000"/>
              </a:lnSpc>
              <a:spcBef>
                <a:spcPct val="0"/>
              </a:spcBef>
              <a:spcAft>
                <a:spcPct val="0"/>
              </a:spcAft>
              <a:buClrTx/>
              <a:buSzTx/>
              <a:buFontTx/>
              <a:buNone/>
              <a:tabLst/>
            </a:pPr>
            <a:r>
              <a:rPr lang="fr-FR" altLang="fr-FR" sz="1400" dirty="0"/>
              <a:t>On a l'impression de recréer le fonctionnement d'une liste mais ce n'est pas le cas : rappelez-vous qu'un dictionnaire n'a pas de structure ordonnée. Si vous </a:t>
            </a:r>
          </a:p>
          <a:p>
            <a:pPr marR="0" indent="0" eaLnBrk="0" fontAlgn="base" hangingPunct="0">
              <a:lnSpc>
                <a:spcPct val="100000"/>
              </a:lnSpc>
              <a:spcBef>
                <a:spcPct val="0"/>
              </a:spcBef>
              <a:spcAft>
                <a:spcPct val="0"/>
              </a:spcAft>
              <a:buClrTx/>
              <a:buSzTx/>
              <a:buFontTx/>
              <a:buNone/>
              <a:tabLst/>
            </a:pPr>
            <a:r>
              <a:rPr lang="fr-FR" altLang="fr-FR" sz="1400" dirty="0"/>
              <a:t>supprimez par exemple l'indice2, le dictionnaire, contrairement aux listes, ne va pas décaler toutes les clés d'indice supérieur à l'indice supprimé. Il n'a pas été conçu </a:t>
            </a:r>
          </a:p>
          <a:p>
            <a:pPr marR="0" indent="0" eaLnBrk="0" fontAlgn="base" hangingPunct="0">
              <a:lnSpc>
                <a:spcPct val="100000"/>
              </a:lnSpc>
              <a:spcBef>
                <a:spcPct val="0"/>
              </a:spcBef>
              <a:spcAft>
                <a:spcPct val="0"/>
              </a:spcAft>
              <a:buClrTx/>
              <a:buSzTx/>
              <a:buFontTx/>
              <a:buNone/>
              <a:tabLst/>
            </a:pPr>
            <a:r>
              <a:rPr lang="fr-FR" altLang="fr-FR" sz="1400" dirty="0"/>
              <a:t>pour.</a:t>
            </a:r>
          </a:p>
          <a:p>
            <a:pPr marR="0" indent="0" eaLnBrk="0" fontAlgn="base" hangingPunct="0">
              <a:lnSpc>
                <a:spcPct val="100000"/>
              </a:lnSpc>
              <a:spcBef>
                <a:spcPct val="0"/>
              </a:spcBef>
              <a:spcAft>
                <a:spcPct val="0"/>
              </a:spcAft>
              <a:buClrTx/>
              <a:buSzTx/>
              <a:buFontTx/>
              <a:buNone/>
              <a:tabLst/>
            </a:pPr>
            <a:r>
              <a:rPr lang="fr-FR" altLang="fr-FR" sz="1400" dirty="0"/>
              <a:t>On peut utiliser quasiment tous les types comme clés et on peut utiliser absolument tous les types comme valeurs.</a:t>
            </a:r>
          </a:p>
        </p:txBody>
      </p:sp>
      <p:sp>
        <p:nvSpPr>
          <p:cNvPr id="12" name="Rectangle 11">
            <a:extLst>
              <a:ext uri="{FF2B5EF4-FFF2-40B4-BE49-F238E27FC236}">
                <a16:creationId xmlns:a16="http://schemas.microsoft.com/office/drawing/2014/main" id="{2F2500CD-2836-4222-8176-044CD9B5CD27}"/>
              </a:ext>
            </a:extLst>
          </p:cNvPr>
          <p:cNvSpPr/>
          <p:nvPr/>
        </p:nvSpPr>
        <p:spPr>
          <a:xfrm>
            <a:off x="131696" y="4292989"/>
            <a:ext cx="3904530" cy="307777"/>
          </a:xfrm>
          <a:prstGeom prst="rect">
            <a:avLst/>
          </a:prstGeom>
        </p:spPr>
        <p:txBody>
          <a:bodyPr wrap="none">
            <a:spAutoFit/>
          </a:bodyPr>
          <a:lstStyle/>
          <a:p>
            <a:r>
              <a:rPr lang="fr-FR" sz="1400" dirty="0"/>
              <a:t>On peut aussi créer des dictionnaires déjà remplis :</a:t>
            </a:r>
          </a:p>
        </p:txBody>
      </p:sp>
      <p:sp>
        <p:nvSpPr>
          <p:cNvPr id="13" name="ZoneTexte 12">
            <a:extLst>
              <a:ext uri="{FF2B5EF4-FFF2-40B4-BE49-F238E27FC236}">
                <a16:creationId xmlns:a16="http://schemas.microsoft.com/office/drawing/2014/main" id="{3FB24913-5A77-4021-BE43-58C29BF9FA38}"/>
              </a:ext>
            </a:extLst>
          </p:cNvPr>
          <p:cNvSpPr txBox="1"/>
          <p:nvPr/>
        </p:nvSpPr>
        <p:spPr>
          <a:xfrm>
            <a:off x="209554" y="4600766"/>
            <a:ext cx="6262687" cy="307777"/>
          </a:xfrm>
          <a:prstGeom prst="rect">
            <a:avLst/>
          </a:prstGeom>
          <a:solidFill>
            <a:schemeClr val="tx1"/>
          </a:solidFill>
        </p:spPr>
        <p:txBody>
          <a:bodyPr wrap="square" rtlCol="0">
            <a:spAutoFit/>
          </a:bodyPr>
          <a:lstStyle/>
          <a:p>
            <a:r>
              <a:rPr lang="en-US" sz="1400" dirty="0">
                <a:solidFill>
                  <a:schemeClr val="bg1"/>
                </a:solidFill>
              </a:rPr>
              <a:t>placard = {"chemise":3, "pantalon":6, "tee-shirt":7}</a:t>
            </a:r>
            <a:endParaRPr lang="fr-FR" sz="1400" dirty="0">
              <a:solidFill>
                <a:schemeClr val="bg1"/>
              </a:solidFill>
            </a:endParaRPr>
          </a:p>
        </p:txBody>
      </p:sp>
      <p:sp>
        <p:nvSpPr>
          <p:cNvPr id="15" name="Rectangle 2">
            <a:extLst>
              <a:ext uri="{FF2B5EF4-FFF2-40B4-BE49-F238E27FC236}">
                <a16:creationId xmlns:a16="http://schemas.microsoft.com/office/drawing/2014/main" id="{646FACCD-EAE3-4107-A9D0-911CAC7EA926}"/>
              </a:ext>
            </a:extLst>
          </p:cNvPr>
          <p:cNvSpPr>
            <a:spLocks noChangeArrowheads="1"/>
          </p:cNvSpPr>
          <p:nvPr/>
        </p:nvSpPr>
        <p:spPr bwMode="auto">
          <a:xfrm>
            <a:off x="150155" y="5305110"/>
            <a:ext cx="1214313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On précise entre guillemets la clé, le signe deux points « : » et la valeur correspondante. On sépare les différents couples clé : valeur par une virgule. C'est d'ailleurs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comme cela que Python vous affiche un dictionnaire quand vous le lui demandez. Certains ont peut-être essayé de créer des dictionnaires déjà remplis avant que je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ne montre comment faire. Une petite précision, si vous avez tapé une instruction similaire à :</a:t>
            </a:r>
          </a:p>
        </p:txBody>
      </p:sp>
      <p:sp>
        <p:nvSpPr>
          <p:cNvPr id="17" name="ZoneTexte 16">
            <a:extLst>
              <a:ext uri="{FF2B5EF4-FFF2-40B4-BE49-F238E27FC236}">
                <a16:creationId xmlns:a16="http://schemas.microsoft.com/office/drawing/2014/main" id="{0059F07F-C766-4EA4-8D29-373FA8D6DB5C}"/>
              </a:ext>
            </a:extLst>
          </p:cNvPr>
          <p:cNvSpPr txBox="1"/>
          <p:nvPr/>
        </p:nvSpPr>
        <p:spPr>
          <a:xfrm>
            <a:off x="209554" y="6049816"/>
            <a:ext cx="6262687" cy="307777"/>
          </a:xfrm>
          <a:prstGeom prst="rect">
            <a:avLst/>
          </a:prstGeom>
          <a:solidFill>
            <a:schemeClr val="tx1"/>
          </a:solidFill>
        </p:spPr>
        <p:txBody>
          <a:bodyPr wrap="square" rtlCol="0">
            <a:spAutoFit/>
          </a:bodyPr>
          <a:lstStyle/>
          <a:p>
            <a:r>
              <a:rPr lang="fr-FR" sz="1400" dirty="0">
                <a:solidFill>
                  <a:schemeClr val="bg1"/>
                </a:solidFill>
              </a:rPr>
              <a:t>mon_dictionnaire = {'pseudo', 'mot de passe'}</a:t>
            </a:r>
          </a:p>
        </p:txBody>
      </p:sp>
    </p:spTree>
    <p:extLst>
      <p:ext uri="{BB962C8B-B14F-4D97-AF65-F5344CB8AC3E}">
        <p14:creationId xmlns:p14="http://schemas.microsoft.com/office/powerpoint/2010/main" val="422823541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4/8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881924"/>
            <a:ext cx="724942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Supprimer des clés d'un dictionnaire</a:t>
            </a:r>
          </a:p>
          <a:p>
            <a:pPr lvl="0" eaLnBrk="0" fontAlgn="base" hangingPunct="0">
              <a:spcBef>
                <a:spcPct val="0"/>
              </a:spcBef>
              <a:spcAft>
                <a:spcPct val="0"/>
              </a:spcAft>
            </a:pPr>
            <a:r>
              <a:rPr lang="fr-FR" altLang="fr-FR" sz="1400" dirty="0"/>
              <a:t>Comme pour les listes, vous avez deux possibilités mais elles reviennent sensiblement au même :</a:t>
            </a:r>
          </a:p>
          <a:p>
            <a:pPr lvl="0" eaLnBrk="0" fontAlgn="base" hangingPunct="0">
              <a:spcBef>
                <a:spcPct val="0"/>
              </a:spcBef>
              <a:spcAft>
                <a:spcPct val="0"/>
              </a:spcAft>
            </a:pPr>
            <a:r>
              <a:rPr lang="fr-FR" altLang="fr-FR" sz="1400" dirty="0"/>
              <a:t>    le mot-clé del;</a:t>
            </a:r>
          </a:p>
          <a:p>
            <a:pPr lvl="0" eaLnBrk="0" fontAlgn="base" hangingPunct="0">
              <a:spcBef>
                <a:spcPct val="0"/>
              </a:spcBef>
              <a:spcAft>
                <a:spcPct val="0"/>
              </a:spcAft>
            </a:pPr>
            <a:r>
              <a:rPr lang="fr-FR" altLang="fr-FR" sz="1400" dirty="0"/>
              <a:t>    la méthode de dictionnaire pop.</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31696" y="1847369"/>
            <a:ext cx="11928606" cy="523220"/>
          </a:xfrm>
          <a:prstGeom prst="rect">
            <a:avLst/>
          </a:prstGeom>
          <a:solidFill>
            <a:schemeClr val="tx1"/>
          </a:solidFill>
        </p:spPr>
        <p:txBody>
          <a:bodyPr wrap="square" rtlCol="0">
            <a:spAutoFit/>
          </a:bodyPr>
          <a:lstStyle/>
          <a:p>
            <a:r>
              <a:rPr lang="fr-FR" sz="1400" dirty="0">
                <a:solidFill>
                  <a:schemeClr val="bg1"/>
                </a:solidFill>
              </a:rPr>
              <a:t>placard = {"chemise":3, "pantalon":6, "tee shirt":7}</a:t>
            </a:r>
          </a:p>
          <a:p>
            <a:r>
              <a:rPr lang="fr-FR" sz="1400" dirty="0">
                <a:solidFill>
                  <a:schemeClr val="bg1"/>
                </a:solidFill>
              </a:rPr>
              <a:t>del placard["chemise"]</a:t>
            </a:r>
          </a:p>
        </p:txBody>
      </p:sp>
      <p:sp>
        <p:nvSpPr>
          <p:cNvPr id="11" name="Rectangle 1">
            <a:extLst>
              <a:ext uri="{FF2B5EF4-FFF2-40B4-BE49-F238E27FC236}">
                <a16:creationId xmlns:a16="http://schemas.microsoft.com/office/drawing/2014/main" id="{C48A7048-D2C2-42FD-96EB-74362EE7D9A1}"/>
              </a:ext>
            </a:extLst>
          </p:cNvPr>
          <p:cNvSpPr>
            <a:spLocks noChangeArrowheads="1"/>
          </p:cNvSpPr>
          <p:nvPr/>
        </p:nvSpPr>
        <p:spPr bwMode="auto">
          <a:xfrm>
            <a:off x="131696" y="2604772"/>
            <a:ext cx="683360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indent="0" eaLnBrk="0" fontAlgn="base" hangingPunct="0">
              <a:lnSpc>
                <a:spcPct val="100000"/>
              </a:lnSpc>
              <a:spcBef>
                <a:spcPct val="0"/>
              </a:spcBef>
              <a:spcAft>
                <a:spcPct val="0"/>
              </a:spcAft>
              <a:buClrTx/>
              <a:buSzTx/>
              <a:buFontTx/>
              <a:buNone/>
              <a:tabLst/>
            </a:pPr>
            <a:r>
              <a:rPr lang="fr-FR" altLang="fr-FR" sz="1400" dirty="0"/>
              <a:t>La méthode pop supprime également la clé précisée mais elle renvoie la valeur supprimée :</a:t>
            </a:r>
          </a:p>
        </p:txBody>
      </p:sp>
      <p:sp>
        <p:nvSpPr>
          <p:cNvPr id="13" name="ZoneTexte 12">
            <a:extLst>
              <a:ext uri="{FF2B5EF4-FFF2-40B4-BE49-F238E27FC236}">
                <a16:creationId xmlns:a16="http://schemas.microsoft.com/office/drawing/2014/main" id="{3FB24913-5A77-4021-BE43-58C29BF9FA38}"/>
              </a:ext>
            </a:extLst>
          </p:cNvPr>
          <p:cNvSpPr txBox="1"/>
          <p:nvPr/>
        </p:nvSpPr>
        <p:spPr>
          <a:xfrm>
            <a:off x="131696" y="2977616"/>
            <a:ext cx="6262687" cy="738664"/>
          </a:xfrm>
          <a:prstGeom prst="rect">
            <a:avLst/>
          </a:prstGeom>
          <a:solidFill>
            <a:schemeClr val="tx1"/>
          </a:solidFill>
        </p:spPr>
        <p:txBody>
          <a:bodyPr wrap="square" rtlCol="0">
            <a:spAutoFit/>
          </a:bodyPr>
          <a:lstStyle/>
          <a:p>
            <a:r>
              <a:rPr lang="en-US" sz="1400" dirty="0">
                <a:solidFill>
                  <a:schemeClr val="bg1"/>
                </a:solidFill>
              </a:rPr>
              <a:t>placard = {"chemise":3, "pantalon":6, "tee shirt":7}</a:t>
            </a:r>
          </a:p>
          <a:p>
            <a:r>
              <a:rPr lang="en-US" sz="1400" dirty="0">
                <a:solidFill>
                  <a:schemeClr val="bg1"/>
                </a:solidFill>
              </a:rPr>
              <a:t>placard.pop("chemise")</a:t>
            </a:r>
          </a:p>
          <a:p>
            <a:r>
              <a:rPr lang="en-US" sz="1400" dirty="0">
                <a:solidFill>
                  <a:schemeClr val="bg1"/>
                </a:solidFill>
              </a:rPr>
              <a:t>3</a:t>
            </a:r>
          </a:p>
        </p:txBody>
      </p:sp>
      <p:sp>
        <p:nvSpPr>
          <p:cNvPr id="15" name="Rectangle 2">
            <a:extLst>
              <a:ext uri="{FF2B5EF4-FFF2-40B4-BE49-F238E27FC236}">
                <a16:creationId xmlns:a16="http://schemas.microsoft.com/office/drawing/2014/main" id="{646FACCD-EAE3-4107-A9D0-911CAC7EA926}"/>
              </a:ext>
            </a:extLst>
          </p:cNvPr>
          <p:cNvSpPr>
            <a:spLocks noChangeArrowheads="1"/>
          </p:cNvSpPr>
          <p:nvPr/>
        </p:nvSpPr>
        <p:spPr bwMode="auto">
          <a:xfrm>
            <a:off x="131696" y="3781347"/>
            <a:ext cx="84450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En plus de supprimer la clé et la valeur associée, la méthode pop renvoie cette valeur. Cela peut être utile parfois.</a:t>
            </a:r>
          </a:p>
        </p:txBody>
      </p:sp>
      <p:sp>
        <p:nvSpPr>
          <p:cNvPr id="17" name="ZoneTexte 16">
            <a:extLst>
              <a:ext uri="{FF2B5EF4-FFF2-40B4-BE49-F238E27FC236}">
                <a16:creationId xmlns:a16="http://schemas.microsoft.com/office/drawing/2014/main" id="{0059F07F-C766-4EA4-8D29-373FA8D6DB5C}"/>
              </a:ext>
            </a:extLst>
          </p:cNvPr>
          <p:cNvSpPr txBox="1"/>
          <p:nvPr/>
        </p:nvSpPr>
        <p:spPr>
          <a:xfrm>
            <a:off x="131695" y="5192105"/>
            <a:ext cx="6262687" cy="738664"/>
          </a:xfrm>
          <a:prstGeom prst="rect">
            <a:avLst/>
          </a:prstGeom>
          <a:solidFill>
            <a:schemeClr val="tx1"/>
          </a:solidFill>
        </p:spPr>
        <p:txBody>
          <a:bodyPr wrap="square" rtlCol="0">
            <a:spAutoFit/>
          </a:bodyPr>
          <a:lstStyle/>
          <a:p>
            <a:r>
              <a:rPr lang="fr-FR" sz="1400" dirty="0">
                <a:solidFill>
                  <a:schemeClr val="bg1"/>
                </a:solidFill>
              </a:rPr>
              <a:t>print_2 = print # L'objet print_2 pointera sur la fonction print</a:t>
            </a:r>
          </a:p>
          <a:p>
            <a:r>
              <a:rPr lang="fr-FR" sz="1400" dirty="0">
                <a:solidFill>
                  <a:schemeClr val="bg1"/>
                </a:solidFill>
              </a:rPr>
              <a:t>print_2("Affichons un message")</a:t>
            </a:r>
          </a:p>
          <a:p>
            <a:r>
              <a:rPr lang="fr-FR" sz="1400" dirty="0">
                <a:solidFill>
                  <a:schemeClr val="bg1"/>
                </a:solidFill>
              </a:rPr>
              <a:t>Affichons un message</a:t>
            </a:r>
          </a:p>
        </p:txBody>
      </p:sp>
      <p:sp>
        <p:nvSpPr>
          <p:cNvPr id="6" name="Rectangle 5">
            <a:extLst>
              <a:ext uri="{FF2B5EF4-FFF2-40B4-BE49-F238E27FC236}">
                <a16:creationId xmlns:a16="http://schemas.microsoft.com/office/drawing/2014/main" id="{76B50FC6-7856-4355-A824-68DFA96540D2}"/>
              </a:ext>
            </a:extLst>
          </p:cNvPr>
          <p:cNvSpPr/>
          <p:nvPr/>
        </p:nvSpPr>
        <p:spPr>
          <a:xfrm>
            <a:off x="131696" y="4201613"/>
            <a:ext cx="12060304" cy="954107"/>
          </a:xfrm>
          <a:prstGeom prst="rect">
            <a:avLst/>
          </a:prstGeom>
        </p:spPr>
        <p:txBody>
          <a:bodyPr wrap="square">
            <a:spAutoFit/>
          </a:bodyPr>
          <a:lstStyle/>
          <a:p>
            <a:r>
              <a:rPr lang="fr-FR" sz="1400" dirty="0"/>
              <a:t>Un peu plus loin</a:t>
            </a:r>
          </a:p>
          <a:p>
            <a:r>
              <a:rPr lang="fr-FR" sz="1400" dirty="0"/>
              <a:t>On se sert parfois des dictionnaires pour stocker des fonctions.</a:t>
            </a:r>
          </a:p>
          <a:p>
            <a:r>
              <a:rPr lang="fr-FR" sz="1400" dirty="0"/>
              <a:t>Les fonctions sont manipulables comme des variables. Ce sont des objets, un peu particuliers mais des objets tout de même. Donc on peut les prendre pour valeur d'affectation ou les ranger dans des listes ou dictionnaires. </a:t>
            </a:r>
          </a:p>
        </p:txBody>
      </p:sp>
      <p:sp>
        <p:nvSpPr>
          <p:cNvPr id="7" name="Rectangle 1">
            <a:extLst>
              <a:ext uri="{FF2B5EF4-FFF2-40B4-BE49-F238E27FC236}">
                <a16:creationId xmlns:a16="http://schemas.microsoft.com/office/drawing/2014/main" id="{89277BD5-67B3-485C-944A-4B912C75F989}"/>
              </a:ext>
            </a:extLst>
          </p:cNvPr>
          <p:cNvSpPr>
            <a:spLocks noChangeArrowheads="1"/>
          </p:cNvSpPr>
          <p:nvPr/>
        </p:nvSpPr>
        <p:spPr bwMode="auto">
          <a:xfrm>
            <a:off x="131695" y="6107070"/>
            <a:ext cx="1163600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On copie la fonction print dans une autre variableprint_2. On peut ensuite appelerprint_2et la fonction va afficher le texte saisi, tout comme print l'aurait fait.</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En pratique, on affecte rarement des fonctions de cette manière. C'est peu utile.</a:t>
            </a:r>
          </a:p>
        </p:txBody>
      </p:sp>
    </p:spTree>
    <p:extLst>
      <p:ext uri="{BB962C8B-B14F-4D97-AF65-F5344CB8AC3E}">
        <p14:creationId xmlns:p14="http://schemas.microsoft.com/office/powerpoint/2010/main" val="264644088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5/8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938389"/>
            <a:ext cx="401616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met parfois des fonctions dans des dictionnaires :</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31695" y="1210695"/>
            <a:ext cx="11928606" cy="3108543"/>
          </a:xfrm>
          <a:prstGeom prst="rect">
            <a:avLst/>
          </a:prstGeom>
          <a:solidFill>
            <a:schemeClr val="tx1"/>
          </a:solidFill>
        </p:spPr>
        <p:txBody>
          <a:bodyPr wrap="square" rtlCol="0">
            <a:spAutoFit/>
          </a:bodyPr>
          <a:lstStyle/>
          <a:p>
            <a:r>
              <a:rPr lang="fr-FR" sz="1400" dirty="0">
                <a:solidFill>
                  <a:schemeClr val="bg1"/>
                </a:solidFill>
              </a:rPr>
              <a:t>&gt;&gt;&gt; def </a:t>
            </a:r>
            <a:r>
              <a:rPr lang="fr-FR" sz="1400" dirty="0" err="1">
                <a:solidFill>
                  <a:schemeClr val="bg1"/>
                </a:solidFill>
              </a:rPr>
              <a:t>fete</a:t>
            </a:r>
            <a:r>
              <a:rPr lang="fr-FR" sz="1400" dirty="0">
                <a:solidFill>
                  <a:schemeClr val="bg1"/>
                </a:solidFill>
              </a:rPr>
              <a:t>():</a:t>
            </a:r>
          </a:p>
          <a:p>
            <a:r>
              <a:rPr lang="fr-FR" sz="1400" dirty="0">
                <a:solidFill>
                  <a:schemeClr val="bg1"/>
                </a:solidFill>
              </a:rPr>
              <a:t>...     print("C'est la fête.")</a:t>
            </a:r>
          </a:p>
          <a:p>
            <a:r>
              <a:rPr lang="fr-FR" sz="1400" dirty="0">
                <a:solidFill>
                  <a:schemeClr val="bg1"/>
                </a:solidFill>
              </a:rPr>
              <a:t>... </a:t>
            </a:r>
          </a:p>
          <a:p>
            <a:r>
              <a:rPr lang="fr-FR" sz="1400" dirty="0">
                <a:solidFill>
                  <a:schemeClr val="bg1"/>
                </a:solidFill>
              </a:rPr>
              <a:t>&gt;&gt;&gt; def oiseau():</a:t>
            </a:r>
          </a:p>
          <a:p>
            <a:r>
              <a:rPr lang="fr-FR" sz="1400" dirty="0">
                <a:solidFill>
                  <a:schemeClr val="bg1"/>
                </a:solidFill>
              </a:rPr>
              <a:t>...     print("Fais comme l'oiseau...")</a:t>
            </a:r>
          </a:p>
          <a:p>
            <a:r>
              <a:rPr lang="fr-FR" sz="1400" dirty="0">
                <a:solidFill>
                  <a:schemeClr val="bg1"/>
                </a:solidFill>
              </a:rPr>
              <a:t>...</a:t>
            </a:r>
          </a:p>
          <a:p>
            <a:r>
              <a:rPr lang="fr-FR" sz="1400" dirty="0">
                <a:solidFill>
                  <a:schemeClr val="bg1"/>
                </a:solidFill>
              </a:rPr>
              <a:t>&gt;&gt;&gt; fonctions = {}</a:t>
            </a:r>
          </a:p>
          <a:p>
            <a:r>
              <a:rPr lang="fr-FR" sz="1400" dirty="0">
                <a:solidFill>
                  <a:schemeClr val="bg1"/>
                </a:solidFill>
              </a:rPr>
              <a:t>&gt;&gt;&gt; fonctions["</a:t>
            </a:r>
            <a:r>
              <a:rPr lang="fr-FR" sz="1400" dirty="0" err="1">
                <a:solidFill>
                  <a:schemeClr val="bg1"/>
                </a:solidFill>
              </a:rPr>
              <a:t>fete</a:t>
            </a:r>
            <a:r>
              <a:rPr lang="fr-FR" sz="1400" dirty="0">
                <a:solidFill>
                  <a:schemeClr val="bg1"/>
                </a:solidFill>
              </a:rPr>
              <a:t>"] = </a:t>
            </a:r>
            <a:r>
              <a:rPr lang="fr-FR" sz="1400" dirty="0" err="1">
                <a:solidFill>
                  <a:schemeClr val="bg1"/>
                </a:solidFill>
              </a:rPr>
              <a:t>fete</a:t>
            </a:r>
            <a:r>
              <a:rPr lang="fr-FR" sz="1400" dirty="0">
                <a:solidFill>
                  <a:schemeClr val="bg1"/>
                </a:solidFill>
              </a:rPr>
              <a:t> # on ne met pas les parenthèses</a:t>
            </a:r>
          </a:p>
          <a:p>
            <a:r>
              <a:rPr lang="fr-FR" sz="1400" dirty="0">
                <a:solidFill>
                  <a:schemeClr val="bg1"/>
                </a:solidFill>
              </a:rPr>
              <a:t>&gt;&gt;&gt; fonctions["oiseau"] = oiseau</a:t>
            </a:r>
          </a:p>
          <a:p>
            <a:r>
              <a:rPr lang="fr-FR" sz="1400" dirty="0">
                <a:solidFill>
                  <a:schemeClr val="bg1"/>
                </a:solidFill>
              </a:rPr>
              <a:t>&gt;&gt;&gt; fonctions["oiseau"]</a:t>
            </a:r>
          </a:p>
          <a:p>
            <a:r>
              <a:rPr lang="fr-FR" sz="1400" dirty="0">
                <a:solidFill>
                  <a:schemeClr val="bg1"/>
                </a:solidFill>
              </a:rPr>
              <a:t>&lt;function oiseau at 0x00BA5198&gt;</a:t>
            </a:r>
          </a:p>
          <a:p>
            <a:r>
              <a:rPr lang="fr-FR" sz="1400" dirty="0">
                <a:solidFill>
                  <a:schemeClr val="bg1"/>
                </a:solidFill>
              </a:rPr>
              <a:t>&gt;&gt;&gt; fonctions["oiseau"]() # on essaye de l'appeler</a:t>
            </a:r>
          </a:p>
          <a:p>
            <a:r>
              <a:rPr lang="fr-FR" sz="1400" dirty="0">
                <a:solidFill>
                  <a:schemeClr val="bg1"/>
                </a:solidFill>
              </a:rPr>
              <a:t>Fais comme l'oiseau...</a:t>
            </a:r>
          </a:p>
          <a:p>
            <a:r>
              <a:rPr lang="fr-FR" sz="1400" dirty="0">
                <a:solidFill>
                  <a:schemeClr val="bg1"/>
                </a:solidFill>
              </a:rPr>
              <a:t>&gt;&gt;&gt;</a:t>
            </a:r>
          </a:p>
        </p:txBody>
      </p:sp>
      <p:sp>
        <p:nvSpPr>
          <p:cNvPr id="6" name="Rectangle 5">
            <a:extLst>
              <a:ext uri="{FF2B5EF4-FFF2-40B4-BE49-F238E27FC236}">
                <a16:creationId xmlns:a16="http://schemas.microsoft.com/office/drawing/2014/main" id="{76B50FC6-7856-4355-A824-68DFA96540D2}"/>
              </a:ext>
            </a:extLst>
          </p:cNvPr>
          <p:cNvSpPr/>
          <p:nvPr/>
        </p:nvSpPr>
        <p:spPr>
          <a:xfrm>
            <a:off x="131696" y="4318046"/>
            <a:ext cx="12060304" cy="1815882"/>
          </a:xfrm>
          <a:prstGeom prst="rect">
            <a:avLst/>
          </a:prstGeom>
        </p:spPr>
        <p:txBody>
          <a:bodyPr wrap="square">
            <a:spAutoFit/>
          </a:bodyPr>
          <a:lstStyle/>
          <a:p>
            <a:r>
              <a:rPr lang="fr-FR" sz="1400" dirty="0"/>
              <a:t>Prenons dans l'ordre si vous le voulez bien :</a:t>
            </a:r>
          </a:p>
          <a:p>
            <a:pPr marL="180000" indent="-108000">
              <a:buFont typeface="Arial" panose="020B0604020202020204" pitchFamily="34" charset="0"/>
              <a:buChar char="•"/>
            </a:pPr>
            <a:r>
              <a:rPr lang="fr-FR" sz="1400" dirty="0"/>
              <a:t>    On commence par définir deux fonctions, </a:t>
            </a:r>
            <a:r>
              <a:rPr lang="fr-FR" sz="1400" dirty="0" err="1"/>
              <a:t>fete</a:t>
            </a:r>
            <a:r>
              <a:rPr lang="fr-FR" sz="1400" dirty="0"/>
              <a:t> et oiseau.</a:t>
            </a:r>
          </a:p>
          <a:p>
            <a:pPr marL="180000" indent="-108000">
              <a:buFont typeface="Arial" panose="020B0604020202020204" pitchFamily="34" charset="0"/>
              <a:buChar char="•"/>
            </a:pPr>
            <a:r>
              <a:rPr lang="fr-FR" sz="1400" dirty="0"/>
              <a:t>    On crée un dictionnaire nommé fonctions.</a:t>
            </a:r>
          </a:p>
          <a:p>
            <a:pPr marL="180000" indent="-108000">
              <a:buFont typeface="Arial" panose="020B0604020202020204" pitchFamily="34" charset="0"/>
              <a:buChar char="•"/>
            </a:pPr>
            <a:r>
              <a:rPr lang="fr-FR" sz="1400" dirty="0"/>
              <a:t>    On met dans ce dictionnaire les fonctions </a:t>
            </a:r>
            <a:r>
              <a:rPr lang="fr-FR" sz="1400" dirty="0" err="1"/>
              <a:t>fete</a:t>
            </a:r>
            <a:r>
              <a:rPr lang="fr-FR" sz="1400" dirty="0"/>
              <a:t> et oiseau. La clé pointant vers la fonction est le nom de la fonction, tout bêtement, mais on aurait pu lui donner un nom plus original.</a:t>
            </a:r>
          </a:p>
          <a:p>
            <a:pPr marL="180000" indent="-108000">
              <a:buFont typeface="Arial" panose="020B0604020202020204" pitchFamily="34" charset="0"/>
              <a:buChar char="•"/>
            </a:pPr>
            <a:r>
              <a:rPr lang="fr-FR" sz="1400" dirty="0"/>
              <a:t>    On essaye d'accéder à la fonction oiseau en tapant fonctions["oiseau"]. Python nous renvoie un truc assez moche,&lt;function oiseau at 0x00BA5198&gt;, mais vous comprenez l'idée : c'est bel et bien notre fonction oiseau. Toutefois, pour l'appeler, il faut des parenthèses, comme pour toute fonction qui se respecte.</a:t>
            </a:r>
          </a:p>
          <a:p>
            <a:pPr marL="180000" indent="-108000">
              <a:buFont typeface="Arial" panose="020B0604020202020204" pitchFamily="34" charset="0"/>
              <a:buChar char="•"/>
            </a:pPr>
            <a:r>
              <a:rPr lang="fr-FR" sz="1400" dirty="0"/>
              <a:t>    En tapant fonctions["oiseau"](), on accède à la fonction oiseau et on l'appelle dans la foulée.</a:t>
            </a:r>
          </a:p>
        </p:txBody>
      </p:sp>
    </p:spTree>
    <p:extLst>
      <p:ext uri="{BB962C8B-B14F-4D97-AF65-F5344CB8AC3E}">
        <p14:creationId xmlns:p14="http://schemas.microsoft.com/office/powerpoint/2010/main" val="79832404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6/8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735418"/>
            <a:ext cx="214340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méthodes de parcours:</a:t>
            </a:r>
          </a:p>
          <a:p>
            <a:pPr lvl="0" eaLnBrk="0" fontAlgn="base" hangingPunct="0">
              <a:spcBef>
                <a:spcPct val="0"/>
              </a:spcBef>
              <a:spcAft>
                <a:spcPct val="0"/>
              </a:spcAft>
            </a:pPr>
            <a:r>
              <a:rPr lang="fr-FR" sz="1400" b="1" dirty="0"/>
              <a:t>1 - parcours des </a:t>
            </a:r>
            <a:r>
              <a:rPr lang="fr-FR" sz="1400" b="1" dirty="0" err="1"/>
              <a:t>cles</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271211"/>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cle in fruits:</a:t>
            </a:r>
          </a:p>
          <a:p>
            <a:r>
              <a:rPr lang="fr-FR" sz="1200" dirty="0">
                <a:solidFill>
                  <a:schemeClr val="bg1"/>
                </a:solidFill>
              </a:rPr>
              <a:t>...     print(cle)</a:t>
            </a:r>
          </a:p>
          <a:p>
            <a:r>
              <a:rPr lang="fr-FR" sz="1200" dirty="0">
                <a:solidFill>
                  <a:schemeClr val="bg1"/>
                </a:solidFill>
              </a:rPr>
              <a:t>... </a:t>
            </a:r>
          </a:p>
          <a:p>
            <a:r>
              <a:rPr lang="fr-FR" sz="1200" dirty="0">
                <a:solidFill>
                  <a:schemeClr val="bg1"/>
                </a:solidFill>
              </a:rPr>
              <a:t>melons</a:t>
            </a:r>
          </a:p>
          <a:p>
            <a:r>
              <a:rPr lang="fr-FR" sz="1200" dirty="0">
                <a:solidFill>
                  <a:schemeClr val="bg1"/>
                </a:solidFill>
              </a:rPr>
              <a:t>poires</a:t>
            </a:r>
          </a:p>
          <a:p>
            <a:r>
              <a:rPr lang="fr-FR" sz="1200" dirty="0">
                <a:solidFill>
                  <a:schemeClr val="bg1"/>
                </a:solidFill>
              </a:rPr>
              <a:t>pommes</a:t>
            </a:r>
          </a:p>
        </p:txBody>
      </p:sp>
      <p:sp>
        <p:nvSpPr>
          <p:cNvPr id="7" name="Rectangle 1">
            <a:extLst>
              <a:ext uri="{FF2B5EF4-FFF2-40B4-BE49-F238E27FC236}">
                <a16:creationId xmlns:a16="http://schemas.microsoft.com/office/drawing/2014/main" id="{5A2C1DD8-8059-4EF0-AF8E-2970611B5F27}"/>
              </a:ext>
            </a:extLst>
          </p:cNvPr>
          <p:cNvSpPr>
            <a:spLocks noChangeArrowheads="1"/>
          </p:cNvSpPr>
          <p:nvPr/>
        </p:nvSpPr>
        <p:spPr bwMode="auto">
          <a:xfrm>
            <a:off x="131696" y="2896810"/>
            <a:ext cx="1226985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Une méthode de la classe dict permet d'obtenir ce même résultat. </a:t>
            </a:r>
          </a:p>
        </p:txBody>
      </p:sp>
      <p:sp>
        <p:nvSpPr>
          <p:cNvPr id="10" name="ZoneTexte 9">
            <a:extLst>
              <a:ext uri="{FF2B5EF4-FFF2-40B4-BE49-F238E27FC236}">
                <a16:creationId xmlns:a16="http://schemas.microsoft.com/office/drawing/2014/main" id="{BA5793B1-BEE2-4C89-B6DD-6B40CA407208}"/>
              </a:ext>
            </a:extLst>
          </p:cNvPr>
          <p:cNvSpPr txBox="1"/>
          <p:nvPr/>
        </p:nvSpPr>
        <p:spPr>
          <a:xfrm>
            <a:off x="209554" y="3215322"/>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cle in </a:t>
            </a:r>
            <a:r>
              <a:rPr lang="fr-FR" sz="1200" dirty="0" err="1">
                <a:solidFill>
                  <a:schemeClr val="bg1"/>
                </a:solidFill>
              </a:rPr>
              <a:t>fruits.keys</a:t>
            </a:r>
            <a:r>
              <a:rPr lang="fr-FR" sz="1200" dirty="0">
                <a:solidFill>
                  <a:schemeClr val="bg1"/>
                </a:solidFill>
              </a:rPr>
              <a:t>():</a:t>
            </a:r>
          </a:p>
          <a:p>
            <a:r>
              <a:rPr lang="fr-FR" sz="1200" dirty="0">
                <a:solidFill>
                  <a:schemeClr val="bg1"/>
                </a:solidFill>
              </a:rPr>
              <a:t>...     print(cle)</a:t>
            </a:r>
          </a:p>
          <a:p>
            <a:r>
              <a:rPr lang="fr-FR" sz="1200" dirty="0">
                <a:solidFill>
                  <a:schemeClr val="bg1"/>
                </a:solidFill>
              </a:rPr>
              <a:t>... </a:t>
            </a:r>
          </a:p>
          <a:p>
            <a:r>
              <a:rPr lang="fr-FR" sz="1200" dirty="0">
                <a:solidFill>
                  <a:schemeClr val="bg1"/>
                </a:solidFill>
              </a:rPr>
              <a:t>melons</a:t>
            </a:r>
          </a:p>
          <a:p>
            <a:r>
              <a:rPr lang="fr-FR" sz="1200" dirty="0">
                <a:solidFill>
                  <a:schemeClr val="bg1"/>
                </a:solidFill>
              </a:rPr>
              <a:t>poires</a:t>
            </a:r>
          </a:p>
          <a:p>
            <a:r>
              <a:rPr lang="fr-FR" sz="1200" dirty="0">
                <a:solidFill>
                  <a:schemeClr val="bg1"/>
                </a:solidFill>
              </a:rPr>
              <a:t>pommes</a:t>
            </a:r>
          </a:p>
        </p:txBody>
      </p:sp>
      <p:sp>
        <p:nvSpPr>
          <p:cNvPr id="9" name="Rectangle 2">
            <a:extLst>
              <a:ext uri="{FF2B5EF4-FFF2-40B4-BE49-F238E27FC236}">
                <a16:creationId xmlns:a16="http://schemas.microsoft.com/office/drawing/2014/main" id="{E2F2771F-F02F-4E45-98D9-A6F1E738B2C9}"/>
              </a:ext>
            </a:extLst>
          </p:cNvPr>
          <p:cNvSpPr>
            <a:spLocks noChangeArrowheads="1"/>
          </p:cNvSpPr>
          <p:nvPr/>
        </p:nvSpPr>
        <p:spPr bwMode="auto">
          <a:xfrm>
            <a:off x="131696" y="4976501"/>
            <a:ext cx="193110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b="1" dirty="0"/>
              <a:t>2 - parcours des valeurs</a:t>
            </a:r>
          </a:p>
        </p:txBody>
      </p:sp>
      <p:sp>
        <p:nvSpPr>
          <p:cNvPr id="14" name="ZoneTexte 13">
            <a:extLst>
              <a:ext uri="{FF2B5EF4-FFF2-40B4-BE49-F238E27FC236}">
                <a16:creationId xmlns:a16="http://schemas.microsoft.com/office/drawing/2014/main" id="{BC73EEF2-28A2-41DD-854C-A0374AEA04DB}"/>
              </a:ext>
            </a:extLst>
          </p:cNvPr>
          <p:cNvSpPr txBox="1"/>
          <p:nvPr/>
        </p:nvSpPr>
        <p:spPr>
          <a:xfrm>
            <a:off x="209554" y="5284626"/>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valeur in </a:t>
            </a:r>
            <a:r>
              <a:rPr lang="fr-FR" sz="1200" dirty="0" err="1">
                <a:solidFill>
                  <a:schemeClr val="bg1"/>
                </a:solidFill>
              </a:rPr>
              <a:t>fruits.values</a:t>
            </a:r>
            <a:r>
              <a:rPr lang="fr-FR" sz="1200" dirty="0">
                <a:solidFill>
                  <a:schemeClr val="bg1"/>
                </a:solidFill>
              </a:rPr>
              <a:t>():</a:t>
            </a:r>
          </a:p>
          <a:p>
            <a:r>
              <a:rPr lang="fr-FR" sz="1200" dirty="0">
                <a:solidFill>
                  <a:schemeClr val="bg1"/>
                </a:solidFill>
              </a:rPr>
              <a:t>...     print(valeur)</a:t>
            </a:r>
          </a:p>
          <a:p>
            <a:r>
              <a:rPr lang="fr-FR" sz="1200" dirty="0">
                <a:solidFill>
                  <a:schemeClr val="bg1"/>
                </a:solidFill>
              </a:rPr>
              <a:t>... </a:t>
            </a:r>
          </a:p>
          <a:p>
            <a:r>
              <a:rPr lang="fr-FR" sz="1200" dirty="0">
                <a:solidFill>
                  <a:schemeClr val="bg1"/>
                </a:solidFill>
              </a:rPr>
              <a:t>3</a:t>
            </a:r>
          </a:p>
          <a:p>
            <a:r>
              <a:rPr lang="fr-FR" sz="1200" dirty="0">
                <a:solidFill>
                  <a:schemeClr val="bg1"/>
                </a:solidFill>
              </a:rPr>
              <a:t>31</a:t>
            </a:r>
          </a:p>
          <a:p>
            <a:r>
              <a:rPr lang="fr-FR" sz="1200" dirty="0">
                <a:solidFill>
                  <a:schemeClr val="bg1"/>
                </a:solidFill>
              </a:rPr>
              <a:t>21</a:t>
            </a:r>
          </a:p>
        </p:txBody>
      </p:sp>
    </p:spTree>
    <p:extLst>
      <p:ext uri="{BB962C8B-B14F-4D97-AF65-F5344CB8AC3E}">
        <p14:creationId xmlns:p14="http://schemas.microsoft.com/office/powerpoint/2010/main" val="385744867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7/8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843139"/>
            <a:ext cx="287668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b="1" dirty="0"/>
              <a:t>parcours des valeurs simultanément</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271211"/>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cle, valeur in </a:t>
            </a:r>
            <a:r>
              <a:rPr lang="fr-FR" sz="1200" dirty="0" err="1">
                <a:solidFill>
                  <a:schemeClr val="bg1"/>
                </a:solidFill>
              </a:rPr>
              <a:t>fruits.items</a:t>
            </a:r>
            <a:r>
              <a:rPr lang="fr-FR" sz="1200" dirty="0">
                <a:solidFill>
                  <a:schemeClr val="bg1"/>
                </a:solidFill>
              </a:rPr>
              <a:t>():</a:t>
            </a:r>
          </a:p>
          <a:p>
            <a:r>
              <a:rPr lang="fr-FR" sz="1200" dirty="0">
                <a:solidFill>
                  <a:schemeClr val="bg1"/>
                </a:solidFill>
              </a:rPr>
              <a:t>...     print("La clé {} contient la valeur {}.".format(cle, valeur))</a:t>
            </a:r>
          </a:p>
          <a:p>
            <a:r>
              <a:rPr lang="fr-FR" sz="1200" dirty="0">
                <a:solidFill>
                  <a:schemeClr val="bg1"/>
                </a:solidFill>
              </a:rPr>
              <a:t>... </a:t>
            </a:r>
          </a:p>
          <a:p>
            <a:r>
              <a:rPr lang="fr-FR" sz="1200" dirty="0">
                <a:solidFill>
                  <a:schemeClr val="bg1"/>
                </a:solidFill>
              </a:rPr>
              <a:t>La clé melons contient la valeur 3.</a:t>
            </a:r>
          </a:p>
          <a:p>
            <a:r>
              <a:rPr lang="fr-FR" sz="1200" dirty="0">
                <a:solidFill>
                  <a:schemeClr val="bg1"/>
                </a:solidFill>
              </a:rPr>
              <a:t>La clé poires contient la valeur 31.</a:t>
            </a:r>
          </a:p>
          <a:p>
            <a:r>
              <a:rPr lang="fr-FR" sz="1200" dirty="0">
                <a:solidFill>
                  <a:schemeClr val="bg1"/>
                </a:solidFill>
              </a:rPr>
              <a:t>La clé pommes contient la valeur 21.</a:t>
            </a:r>
          </a:p>
        </p:txBody>
      </p:sp>
      <p:sp>
        <p:nvSpPr>
          <p:cNvPr id="7" name="Rectangle 1">
            <a:extLst>
              <a:ext uri="{FF2B5EF4-FFF2-40B4-BE49-F238E27FC236}">
                <a16:creationId xmlns:a16="http://schemas.microsoft.com/office/drawing/2014/main" id="{5A2C1DD8-8059-4EF0-AF8E-2970611B5F27}"/>
              </a:ext>
            </a:extLst>
          </p:cNvPr>
          <p:cNvSpPr>
            <a:spLocks noChangeArrowheads="1"/>
          </p:cNvSpPr>
          <p:nvPr/>
        </p:nvSpPr>
        <p:spPr bwMode="auto">
          <a:xfrm>
            <a:off x="131696" y="2681366"/>
            <a:ext cx="1226985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Récupérer les paramètres nommés dans un dictionnaire</a:t>
            </a:r>
          </a:p>
          <a:p>
            <a:pPr lvl="0" eaLnBrk="0" fontAlgn="base" hangingPunct="0">
              <a:spcBef>
                <a:spcPct val="0"/>
              </a:spcBef>
              <a:spcAft>
                <a:spcPct val="0"/>
              </a:spcAft>
            </a:pPr>
            <a:r>
              <a:rPr lang="fr-FR" altLang="fr-FR" sz="1400" dirty="0"/>
              <a:t>Il existe aussi une façon de capturer les paramètres nommés d'une fonction. Dans ce cas, toutefois, ils sont placés dans un dictionnaire. Si, par exemple, vous appelez la fonction ainsi :fonction(parametre='a'), vous aurez, dans le dictionnaire capturant les paramètres nommés, une </a:t>
            </a:r>
            <a:r>
              <a:rPr lang="fr-FR" altLang="fr-FR" sz="1400" dirty="0" err="1"/>
              <a:t>clé'parametre'liée</a:t>
            </a:r>
            <a:r>
              <a:rPr lang="fr-FR" altLang="fr-FR" sz="1400" dirty="0"/>
              <a:t> à la </a:t>
            </a:r>
            <a:r>
              <a:rPr lang="fr-FR" altLang="fr-FR" sz="1400" dirty="0" err="1"/>
              <a:t>valeur'a</a:t>
            </a:r>
            <a:r>
              <a:rPr lang="fr-FR" altLang="fr-FR" sz="1400" dirty="0"/>
              <a:t>'. Voyez plutôt :</a:t>
            </a:r>
          </a:p>
        </p:txBody>
      </p:sp>
      <p:sp>
        <p:nvSpPr>
          <p:cNvPr id="10" name="ZoneTexte 9">
            <a:extLst>
              <a:ext uri="{FF2B5EF4-FFF2-40B4-BE49-F238E27FC236}">
                <a16:creationId xmlns:a16="http://schemas.microsoft.com/office/drawing/2014/main" id="{BA5793B1-BEE2-4C89-B6DD-6B40CA407208}"/>
              </a:ext>
            </a:extLst>
          </p:cNvPr>
          <p:cNvSpPr txBox="1"/>
          <p:nvPr/>
        </p:nvSpPr>
        <p:spPr>
          <a:xfrm>
            <a:off x="209554" y="3445190"/>
            <a:ext cx="11928606" cy="2123658"/>
          </a:xfrm>
          <a:prstGeom prst="rect">
            <a:avLst/>
          </a:prstGeom>
          <a:solidFill>
            <a:schemeClr val="tx1"/>
          </a:solidFill>
        </p:spPr>
        <p:txBody>
          <a:bodyPr wrap="square" rtlCol="0">
            <a:spAutoFit/>
          </a:bodyPr>
          <a:lstStyle/>
          <a:p>
            <a:r>
              <a:rPr lang="fr-FR" sz="1200" dirty="0">
                <a:solidFill>
                  <a:schemeClr val="bg1"/>
                </a:solidFill>
              </a:rPr>
              <a:t>def fonction_inconnue(**</a:t>
            </a:r>
            <a:r>
              <a:rPr lang="fr-FR" sz="1200" dirty="0" err="1">
                <a:solidFill>
                  <a:schemeClr val="bg1"/>
                </a:solidFill>
              </a:rPr>
              <a:t>parametres_nommes</a:t>
            </a:r>
            <a:r>
              <a:rPr lang="fr-FR" sz="1200" dirty="0">
                <a:solidFill>
                  <a:schemeClr val="bg1"/>
                </a:solidFill>
              </a:rPr>
              <a:t>):</a:t>
            </a:r>
          </a:p>
          <a:p>
            <a:r>
              <a:rPr lang="fr-FR" sz="1200" dirty="0">
                <a:solidFill>
                  <a:schemeClr val="bg1"/>
                </a:solidFill>
              </a:rPr>
              <a:t>...     """Fonction permettant de voir comment récupérer les paramètres nommés</a:t>
            </a:r>
          </a:p>
          <a:p>
            <a:r>
              <a:rPr lang="fr-FR" sz="1200" dirty="0">
                <a:solidFill>
                  <a:schemeClr val="bg1"/>
                </a:solidFill>
              </a:rPr>
              <a:t>...     dans un dictionnaire"""</a:t>
            </a:r>
          </a:p>
          <a:p>
            <a:r>
              <a:rPr lang="fr-FR" sz="1200" dirty="0">
                <a:solidFill>
                  <a:schemeClr val="bg1"/>
                </a:solidFill>
              </a:rPr>
              <a:t>...     </a:t>
            </a:r>
          </a:p>
          <a:p>
            <a:r>
              <a:rPr lang="fr-FR" sz="1200" dirty="0">
                <a:solidFill>
                  <a:schemeClr val="bg1"/>
                </a:solidFill>
              </a:rPr>
              <a:t>...     </a:t>
            </a:r>
          </a:p>
          <a:p>
            <a:r>
              <a:rPr lang="fr-FR" sz="1200" dirty="0">
                <a:solidFill>
                  <a:schemeClr val="bg1"/>
                </a:solidFill>
              </a:rPr>
              <a:t>...     print("J'ai reçu en paramètres nommés : {}.".format(</a:t>
            </a:r>
            <a:r>
              <a:rPr lang="fr-FR" sz="1200" dirty="0" err="1">
                <a:solidFill>
                  <a:schemeClr val="bg1"/>
                </a:solidFill>
              </a:rPr>
              <a:t>parametres_nommes</a:t>
            </a:r>
            <a:r>
              <a:rPr lang="fr-FR" sz="1200" dirty="0">
                <a:solidFill>
                  <a:schemeClr val="bg1"/>
                </a:solidFill>
              </a:rPr>
              <a:t>))</a:t>
            </a:r>
          </a:p>
          <a:p>
            <a:r>
              <a:rPr lang="fr-FR" sz="1200" dirty="0">
                <a:solidFill>
                  <a:schemeClr val="bg1"/>
                </a:solidFill>
              </a:rPr>
              <a:t>... </a:t>
            </a:r>
          </a:p>
          <a:p>
            <a:r>
              <a:rPr lang="fr-FR" sz="1200" dirty="0">
                <a:solidFill>
                  <a:schemeClr val="bg1"/>
                </a:solidFill>
              </a:rPr>
              <a:t>fonction_inconnue() # Aucun paramètre</a:t>
            </a:r>
          </a:p>
          <a:p>
            <a:r>
              <a:rPr lang="fr-FR" sz="1200" dirty="0">
                <a:solidFill>
                  <a:schemeClr val="bg1"/>
                </a:solidFill>
              </a:rPr>
              <a:t>J'ai reçu en paramètres nommés : {}</a:t>
            </a:r>
          </a:p>
          <a:p>
            <a:r>
              <a:rPr lang="fr-FR" sz="1200" dirty="0">
                <a:solidFill>
                  <a:schemeClr val="bg1"/>
                </a:solidFill>
              </a:rPr>
              <a:t>fonction_inconnue(p=4, j=8)</a:t>
            </a:r>
          </a:p>
          <a:p>
            <a:r>
              <a:rPr lang="fr-FR" sz="1200" dirty="0">
                <a:solidFill>
                  <a:schemeClr val="bg1"/>
                </a:solidFill>
              </a:rPr>
              <a:t>J'ai reçu en paramètres nommés : {'p': 4, 'j': 8}</a:t>
            </a:r>
          </a:p>
        </p:txBody>
      </p:sp>
      <p:sp>
        <p:nvSpPr>
          <p:cNvPr id="6" name="Rectangle 5">
            <a:extLst>
              <a:ext uri="{FF2B5EF4-FFF2-40B4-BE49-F238E27FC236}">
                <a16:creationId xmlns:a16="http://schemas.microsoft.com/office/drawing/2014/main" id="{15DBA9A6-A900-4C3A-8D1B-60CFB7D57366}"/>
              </a:ext>
            </a:extLst>
          </p:cNvPr>
          <p:cNvSpPr/>
          <p:nvPr/>
        </p:nvSpPr>
        <p:spPr>
          <a:xfrm>
            <a:off x="131696" y="5645205"/>
            <a:ext cx="12006464" cy="523220"/>
          </a:xfrm>
          <a:prstGeom prst="rect">
            <a:avLst/>
          </a:prstGeom>
        </p:spPr>
        <p:txBody>
          <a:bodyPr wrap="square">
            <a:spAutoFit/>
          </a:bodyPr>
          <a:lstStyle/>
          <a:p>
            <a:r>
              <a:rPr lang="fr-FR" sz="1400" dirty="0"/>
              <a:t>Pour capturer tous les paramètres nommés non précisés dans un dictionnaire, il faut mettre deux étoiles ** avant le nom du paramètre.</a:t>
            </a:r>
          </a:p>
          <a:p>
            <a:r>
              <a:rPr lang="fr-FR" sz="1400" dirty="0"/>
              <a:t>Si vous passez des paramètres non nommés à cette fonction, Python lèvera une exception.</a:t>
            </a:r>
          </a:p>
        </p:txBody>
      </p:sp>
    </p:spTree>
    <p:extLst>
      <p:ext uri="{BB962C8B-B14F-4D97-AF65-F5344CB8AC3E}">
        <p14:creationId xmlns:p14="http://schemas.microsoft.com/office/powerpoint/2010/main" val="347289595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8/8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925918"/>
            <a:ext cx="121823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Ainsi, pour avoir une fonction qui accepte n'importe quel type de paramètres, nommés ou non, dans n'importe quel ordre, dans n'importe quelle quantité, il faut </a:t>
            </a:r>
          </a:p>
          <a:p>
            <a:pPr lvl="0" eaLnBrk="0" fontAlgn="base" hangingPunct="0">
              <a:spcBef>
                <a:spcPct val="0"/>
              </a:spcBef>
              <a:spcAft>
                <a:spcPct val="0"/>
              </a:spcAft>
            </a:pPr>
            <a:r>
              <a:rPr lang="fr-FR" sz="1400" dirty="0"/>
              <a:t>la déclarer de cette manière :</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418841"/>
            <a:ext cx="11928606" cy="276999"/>
          </a:xfrm>
          <a:prstGeom prst="rect">
            <a:avLst/>
          </a:prstGeom>
          <a:solidFill>
            <a:schemeClr val="tx1"/>
          </a:solidFill>
        </p:spPr>
        <p:txBody>
          <a:bodyPr wrap="square" rtlCol="0">
            <a:spAutoFit/>
          </a:bodyPr>
          <a:lstStyle/>
          <a:p>
            <a:r>
              <a:rPr lang="fr-FR" sz="1200" dirty="0">
                <a:solidFill>
                  <a:schemeClr val="bg1"/>
                </a:solidFill>
              </a:rPr>
              <a:t>def fonction_inconnue(*</a:t>
            </a:r>
            <a:r>
              <a:rPr lang="fr-FR" sz="1200" dirty="0" err="1">
                <a:solidFill>
                  <a:schemeClr val="bg1"/>
                </a:solidFill>
              </a:rPr>
              <a:t>en_liste</a:t>
            </a:r>
            <a:r>
              <a:rPr lang="fr-FR" sz="1200" dirty="0">
                <a:solidFill>
                  <a:schemeClr val="bg1"/>
                </a:solidFill>
              </a:rPr>
              <a:t>, **</a:t>
            </a:r>
            <a:r>
              <a:rPr lang="fr-FR" sz="1200" dirty="0" err="1">
                <a:solidFill>
                  <a:schemeClr val="bg1"/>
                </a:solidFill>
              </a:rPr>
              <a:t>en_dictionnaire</a:t>
            </a:r>
            <a:r>
              <a:rPr lang="fr-FR" sz="1200" dirty="0">
                <a:solidFill>
                  <a:schemeClr val="bg1"/>
                </a:solidFill>
              </a:rPr>
              <a:t>):</a:t>
            </a:r>
          </a:p>
        </p:txBody>
      </p:sp>
      <p:sp>
        <p:nvSpPr>
          <p:cNvPr id="12" name="Rectangle 3">
            <a:extLst>
              <a:ext uri="{FF2B5EF4-FFF2-40B4-BE49-F238E27FC236}">
                <a16:creationId xmlns:a16="http://schemas.microsoft.com/office/drawing/2014/main" id="{928C05D3-F3B9-46F4-B4A2-B3AD0FC0B4A9}"/>
              </a:ext>
            </a:extLst>
          </p:cNvPr>
          <p:cNvSpPr>
            <a:spLocks noChangeArrowheads="1"/>
          </p:cNvSpPr>
          <p:nvPr/>
        </p:nvSpPr>
        <p:spPr bwMode="auto">
          <a:xfrm>
            <a:off x="131696" y="1695840"/>
            <a:ext cx="121823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Tous les paramètres non nommés se retrouveront dans la variable </a:t>
            </a:r>
            <a:r>
              <a:rPr lang="fr-FR" altLang="fr-FR" sz="1400" dirty="0" err="1"/>
              <a:t>en_liste</a:t>
            </a:r>
            <a:r>
              <a:rPr lang="fr-FR" altLang="fr-FR" sz="1400" dirty="0"/>
              <a:t> et les paramètres nommés dans la variable </a:t>
            </a:r>
            <a:r>
              <a:rPr lang="fr-FR" altLang="fr-FR" sz="1400" dirty="0" err="1"/>
              <a:t>en_dictionnaire</a:t>
            </a:r>
            <a:r>
              <a:rPr lang="fr-FR" altLang="fr-FR" sz="1400" dirty="0"/>
              <a:t>. </a:t>
            </a:r>
          </a:p>
        </p:txBody>
      </p:sp>
      <p:sp>
        <p:nvSpPr>
          <p:cNvPr id="13" name="ZoneTexte 12">
            <a:extLst>
              <a:ext uri="{FF2B5EF4-FFF2-40B4-BE49-F238E27FC236}">
                <a16:creationId xmlns:a16="http://schemas.microsoft.com/office/drawing/2014/main" id="{FC08359A-5B38-450E-9618-B036A7EF000F}"/>
              </a:ext>
            </a:extLst>
          </p:cNvPr>
          <p:cNvSpPr txBox="1"/>
          <p:nvPr/>
        </p:nvSpPr>
        <p:spPr>
          <a:xfrm>
            <a:off x="131696" y="2083364"/>
            <a:ext cx="11793605" cy="800219"/>
          </a:xfrm>
          <a:prstGeom prst="rect">
            <a:avLst/>
          </a:prstGeom>
          <a:noFill/>
        </p:spPr>
        <p:txBody>
          <a:bodyPr wrap="square" rtlCol="0">
            <a:spAutoFit/>
          </a:bodyPr>
          <a:lstStyle/>
          <a:p>
            <a:r>
              <a:rPr lang="fr-FR" sz="1400" dirty="0"/>
              <a:t>Transformer un dictionnaire en paramètres nommés d'une fonction</a:t>
            </a:r>
          </a:p>
          <a:p>
            <a:r>
              <a:rPr lang="fr-FR" sz="1400" dirty="0"/>
              <a:t>Là encore, on peut faire exactement l'inverse : transformer un dictionnaire en paramètres nommés d'une fonction. Voyons un exemple tout simple :</a:t>
            </a:r>
          </a:p>
          <a:p>
            <a:endParaRPr lang="fr-FR" dirty="0"/>
          </a:p>
        </p:txBody>
      </p:sp>
      <p:sp>
        <p:nvSpPr>
          <p:cNvPr id="15" name="ZoneTexte 14">
            <a:extLst>
              <a:ext uri="{FF2B5EF4-FFF2-40B4-BE49-F238E27FC236}">
                <a16:creationId xmlns:a16="http://schemas.microsoft.com/office/drawing/2014/main" id="{92AF0A72-27D8-4B67-9533-AFAA20D99759}"/>
              </a:ext>
            </a:extLst>
          </p:cNvPr>
          <p:cNvSpPr txBox="1"/>
          <p:nvPr/>
        </p:nvSpPr>
        <p:spPr>
          <a:xfrm>
            <a:off x="209554" y="2588799"/>
            <a:ext cx="11928606" cy="830997"/>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parametres</a:t>
            </a:r>
            <a:r>
              <a:rPr lang="fr-FR" sz="1200" dirty="0">
                <a:solidFill>
                  <a:schemeClr val="bg1"/>
                </a:solidFill>
              </a:rPr>
              <a:t> = {"sep":" &gt;&gt; ", "end":" -\n"}</a:t>
            </a:r>
          </a:p>
          <a:p>
            <a:r>
              <a:rPr lang="fr-FR" sz="1200" dirty="0">
                <a:solidFill>
                  <a:schemeClr val="bg1"/>
                </a:solidFill>
              </a:rPr>
              <a:t>&gt;&gt;&gt; print("Voici", "un", "exemple", "d'appel", **</a:t>
            </a:r>
            <a:r>
              <a:rPr lang="fr-FR" sz="1200" dirty="0" err="1">
                <a:solidFill>
                  <a:schemeClr val="bg1"/>
                </a:solidFill>
              </a:rPr>
              <a:t>parametres</a:t>
            </a:r>
            <a:r>
              <a:rPr lang="fr-FR" sz="1200" dirty="0">
                <a:solidFill>
                  <a:schemeClr val="bg1"/>
                </a:solidFill>
              </a:rPr>
              <a:t>)</a:t>
            </a:r>
          </a:p>
          <a:p>
            <a:r>
              <a:rPr lang="fr-FR" sz="1200" dirty="0">
                <a:solidFill>
                  <a:schemeClr val="bg1"/>
                </a:solidFill>
              </a:rPr>
              <a:t>Voici &gt;&gt; un &gt;&gt; exemple &gt;&gt; d'appel -</a:t>
            </a:r>
          </a:p>
          <a:p>
            <a:r>
              <a:rPr lang="fr-FR" sz="1200" dirty="0">
                <a:solidFill>
                  <a:schemeClr val="bg1"/>
                </a:solidFill>
              </a:rPr>
              <a:t>&gt;&gt;&gt;</a:t>
            </a:r>
          </a:p>
        </p:txBody>
      </p:sp>
      <p:sp>
        <p:nvSpPr>
          <p:cNvPr id="16" name="Rectangle 15">
            <a:extLst>
              <a:ext uri="{FF2B5EF4-FFF2-40B4-BE49-F238E27FC236}">
                <a16:creationId xmlns:a16="http://schemas.microsoft.com/office/drawing/2014/main" id="{660892BE-5BED-4589-A4E7-11184CDAD7F4}"/>
              </a:ext>
            </a:extLst>
          </p:cNvPr>
          <p:cNvSpPr/>
          <p:nvPr/>
        </p:nvSpPr>
        <p:spPr>
          <a:xfrm>
            <a:off x="209554" y="3684833"/>
            <a:ext cx="11928606" cy="954107"/>
          </a:xfrm>
          <a:prstGeom prst="rect">
            <a:avLst/>
          </a:prstGeom>
        </p:spPr>
        <p:txBody>
          <a:bodyPr wrap="square">
            <a:spAutoFit/>
          </a:bodyPr>
          <a:lstStyle/>
          <a:p>
            <a:r>
              <a:rPr lang="fr-FR" sz="1400" dirty="0"/>
              <a:t>Les paramètres nommés sont transmis à la fonction par un dictionnaire. Pour indiquer à Python que le dictionnaire doit être transmis comme des paramètres nommés, on place deux étoiles avant son nom ** dans l'appel de la fonction.</a:t>
            </a:r>
          </a:p>
          <a:p>
            <a:endParaRPr lang="fr-FR" sz="1400" dirty="0"/>
          </a:p>
          <a:p>
            <a:r>
              <a:rPr lang="fr-FR" sz="1400" dirty="0"/>
              <a:t>Comme vous pouvez le voir, c'est comme si nous avions écrit :</a:t>
            </a:r>
          </a:p>
        </p:txBody>
      </p:sp>
      <p:sp>
        <p:nvSpPr>
          <p:cNvPr id="17" name="ZoneTexte 16">
            <a:extLst>
              <a:ext uri="{FF2B5EF4-FFF2-40B4-BE49-F238E27FC236}">
                <a16:creationId xmlns:a16="http://schemas.microsoft.com/office/drawing/2014/main" id="{61A69016-D5C7-4800-9FD6-0857662DFF04}"/>
              </a:ext>
            </a:extLst>
          </p:cNvPr>
          <p:cNvSpPr txBox="1"/>
          <p:nvPr/>
        </p:nvSpPr>
        <p:spPr>
          <a:xfrm>
            <a:off x="258580" y="4746661"/>
            <a:ext cx="11928606" cy="646331"/>
          </a:xfrm>
          <a:prstGeom prst="rect">
            <a:avLst/>
          </a:prstGeom>
          <a:solidFill>
            <a:schemeClr val="tx1"/>
          </a:solidFill>
        </p:spPr>
        <p:txBody>
          <a:bodyPr wrap="square" rtlCol="0">
            <a:spAutoFit/>
          </a:bodyPr>
          <a:lstStyle/>
          <a:p>
            <a:r>
              <a:rPr lang="fr-FR" sz="1200" dirty="0">
                <a:solidFill>
                  <a:schemeClr val="bg1"/>
                </a:solidFill>
              </a:rPr>
              <a:t>&gt;&gt;&gt; print("Voici", "un", "exemple", "d'appel", sep=" &gt;&gt; ", end=" -\n")</a:t>
            </a:r>
          </a:p>
          <a:p>
            <a:r>
              <a:rPr lang="fr-FR" sz="1200" dirty="0">
                <a:solidFill>
                  <a:schemeClr val="bg1"/>
                </a:solidFill>
              </a:rPr>
              <a:t>Voici &gt;&gt; un &gt;&gt; exemple &gt;&gt; d'appel -</a:t>
            </a:r>
          </a:p>
          <a:p>
            <a:r>
              <a:rPr lang="fr-FR" sz="1200" dirty="0">
                <a:solidFill>
                  <a:schemeClr val="bg1"/>
                </a:solidFill>
              </a:rPr>
              <a:t>&gt;&gt;&gt;</a:t>
            </a:r>
          </a:p>
        </p:txBody>
      </p:sp>
    </p:spTree>
    <p:extLst>
      <p:ext uri="{BB962C8B-B14F-4D97-AF65-F5344CB8AC3E}">
        <p14:creationId xmlns:p14="http://schemas.microsoft.com/office/powerpoint/2010/main" val="9615013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10399</TotalTime>
  <Words>51545</Words>
  <Application>Microsoft Office PowerPoint</Application>
  <PresentationFormat>Grand écran</PresentationFormat>
  <Paragraphs>5199</Paragraphs>
  <Slides>246</Slides>
  <Notes>3</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246</vt:i4>
      </vt:variant>
    </vt:vector>
  </HeadingPairs>
  <TitlesOfParts>
    <vt:vector size="251" baseType="lpstr">
      <vt:lpstr>Arial</vt:lpstr>
      <vt:lpstr>Arial Unicode MS</vt:lpstr>
      <vt:lpstr>Calibri</vt:lpstr>
      <vt:lpstr>Calibri Light</vt:lpstr>
      <vt:lpstr>Thème Office</vt:lpstr>
      <vt:lpstr>Python</vt:lpstr>
      <vt:lpstr>Présentation PowerPoint</vt:lpstr>
      <vt:lpstr>Indexing start with 0</vt:lpstr>
      <vt:lpstr>Boolean: True or False</vt:lpstr>
      <vt:lpstr>Python Math functions</vt:lpstr>
      <vt:lpstr>Présentation PowerPoint</vt:lpstr>
      <vt:lpstr>Variables</vt:lpstr>
      <vt:lpstr>Python Variables</vt:lpstr>
      <vt:lpstr>Variable Naming Tips</vt:lpstr>
      <vt:lpstr>Immutable and Mutable variable</vt:lpstr>
      <vt:lpstr>Quelques trucs et astuces</vt:lpstr>
      <vt:lpstr>Comment connaitre le type d’une variable</vt:lpstr>
      <vt:lpstr>[🐍PyTricks]: "is" vs "=="</vt:lpstr>
      <vt:lpstr>Résumé</vt:lpstr>
      <vt:lpstr>Structures conditionnelles</vt:lpstr>
      <vt:lpstr>Structures conditionnelles</vt:lpstr>
      <vt:lpstr>If, elif et else</vt:lpstr>
      <vt:lpstr>De nouveaux operateurs</vt:lpstr>
      <vt:lpstr>Les mots-cles and, or et not</vt:lpstr>
      <vt:lpstr>Les mots-cles and, or et not</vt:lpstr>
      <vt:lpstr>Annee bissextile</vt:lpstr>
      <vt:lpstr>Résumé</vt:lpstr>
      <vt:lpstr>Présentation PowerPoint</vt:lpstr>
      <vt:lpstr>La boucle while</vt:lpstr>
      <vt:lpstr>La boucle for</vt:lpstr>
      <vt:lpstr>Les mots-cles break continue</vt:lpstr>
      <vt:lpstr>Résumé</vt:lpstr>
      <vt:lpstr>Les fonctions</vt:lpstr>
      <vt:lpstr>Les fonctions</vt:lpstr>
      <vt:lpstr>Creation de fonctions</vt:lpstr>
      <vt:lpstr>Valeurs par defaut des parametres</vt:lpstr>
      <vt:lpstr>Signature d’une fonction</vt:lpstr>
      <vt:lpstr>L’instruction return</vt:lpstr>
      <vt:lpstr>[🐍PyTricks]: Functions are first-class citizens in Python </vt:lpstr>
      <vt:lpstr>Les fonctions lambda </vt:lpstr>
      <vt:lpstr>La methode import 1/2</vt:lpstr>
      <vt:lpstr>La methode import 2/2</vt:lpstr>
      <vt:lpstr>Résumé</vt:lpstr>
      <vt:lpstr>Les packages</vt:lpstr>
      <vt:lpstr>Importer des packages</vt:lpstr>
      <vt:lpstr>Créer ses propres packages</vt:lpstr>
      <vt:lpstr>Résumé</vt:lpstr>
      <vt:lpstr>Gérez les exceptions</vt:lpstr>
      <vt:lpstr>Gérez les exceptions 1/3</vt:lpstr>
      <vt:lpstr>Forme plus complete 2/3</vt:lpstr>
      <vt:lpstr>Les mots-cles else et finally 3/3</vt:lpstr>
      <vt:lpstr>Un petit bonus : le mot-clé pass</vt:lpstr>
      <vt:lpstr>Les assertions 1/3</vt:lpstr>
      <vt:lpstr>Les assertions 2/3</vt:lpstr>
      <vt:lpstr>Les assertions 3/3</vt:lpstr>
      <vt:lpstr>Lever une exception</vt:lpstr>
      <vt:lpstr>Résumé</vt:lpstr>
      <vt:lpstr>Les chaines de caractères</vt:lpstr>
      <vt:lpstr>Les chaines de caractères</vt:lpstr>
      <vt:lpstr>Formater et afficher une chaine</vt:lpstr>
      <vt:lpstr>La concaténation des chaines</vt:lpstr>
      <vt:lpstr>Parcours et sélection des chaines</vt:lpstr>
      <vt:lpstr>Méthode de parcours par while</vt:lpstr>
      <vt:lpstr>Sélection de chaines</vt:lpstr>
      <vt:lpstr>Résumé</vt:lpstr>
      <vt:lpstr>Liste[] et Tuples() 1/2</vt:lpstr>
      <vt:lpstr>Création de listes[] 1/2</vt:lpstr>
      <vt:lpstr>Création de listes[] 2/2</vt:lpstr>
      <vt:lpstr>Insérer des objets dans une liste[]</vt:lpstr>
      <vt:lpstr>Insérer un élément dans la liste[]</vt:lpstr>
      <vt:lpstr>Concaténation de listes[]</vt:lpstr>
      <vt:lpstr>Suppression d’elements d’une listes[]</vt:lpstr>
      <vt:lpstr>Le parcours des listes[]</vt:lpstr>
      <vt:lpstr>[🐍PyTricks]: Python list slice syntax fun</vt:lpstr>
      <vt:lpstr>enumerate</vt:lpstr>
      <vt:lpstr>[🐍PyTricks]: La fonction enumerate 1/4</vt:lpstr>
      <vt:lpstr>La fonction enumerate 2/4</vt:lpstr>
      <vt:lpstr>La fonction enumerate 3/4</vt:lpstr>
      <vt:lpstr>La fonction enumerate 4/4</vt:lpstr>
      <vt:lpstr>Les Tuples()</vt:lpstr>
      <vt:lpstr>[🐍PyTricks]: Nametuples</vt:lpstr>
      <vt:lpstr>Résumé</vt:lpstr>
      <vt:lpstr>Liste[] et Tuples() 2/2</vt:lpstr>
      <vt:lpstr>Entre chaines et listes[] 1/2</vt:lpstr>
      <vt:lpstr>Entre chaines et listes[] 2/2</vt:lpstr>
      <vt:lpstr>Une application pratique</vt:lpstr>
      <vt:lpstr>Les listes[] et paramètres de fonctions 1/2</vt:lpstr>
      <vt:lpstr>Les listes[] et paramètres de fonctions 2/2</vt:lpstr>
      <vt:lpstr>exercice</vt:lpstr>
      <vt:lpstr>Transformer une liste en paramètres de fonction</vt:lpstr>
      <vt:lpstr>[🐍PyTricks]: La comprehensions de liste 1/4</vt:lpstr>
      <vt:lpstr>Les comprehensions de liste 2/4</vt:lpstr>
      <vt:lpstr>Les comprehensions de liste 3/4</vt:lpstr>
      <vt:lpstr>Les compréhensions de liste 4/4</vt:lpstr>
      <vt:lpstr>Résumé</vt:lpstr>
      <vt:lpstr>Utilisez des dictionnaires{}</vt:lpstr>
      <vt:lpstr>Utilisez des dictionnaires{} 1/8</vt:lpstr>
      <vt:lpstr>Utilisez des dictionnaires{} 2/8</vt:lpstr>
      <vt:lpstr>Utilisez des dictionnaires{} 3/8</vt:lpstr>
      <vt:lpstr>Utilisez des dictionnaires{} 4/8</vt:lpstr>
      <vt:lpstr>Utilisez des dictionnaires{} 5/8</vt:lpstr>
      <vt:lpstr>Utilisez des dictionnaires{} 6/8</vt:lpstr>
      <vt:lpstr>Utilisez des dictionnaires{} 7/8</vt:lpstr>
      <vt:lpstr>Utilisez des dictionnaires{} 8/8</vt:lpstr>
      <vt:lpstr>[🐍PyTricks]: How to sort a python dict by value</vt:lpstr>
      <vt:lpstr>[🐍PyTricks]: The get() method on Python dicts and is « default » arg</vt:lpstr>
      <vt:lpstr>Résume</vt:lpstr>
      <vt:lpstr>Utiliser des fichiers</vt:lpstr>
      <vt:lpstr>Utiliser des fichiers 1</vt:lpstr>
      <vt:lpstr>Utiliser des fichiers 2</vt:lpstr>
      <vt:lpstr>Utiliser des fichiers 3</vt:lpstr>
      <vt:lpstr>Utiliser des fichiers 4</vt:lpstr>
      <vt:lpstr>Résumé</vt:lpstr>
      <vt:lpstr>La portées des variables et les références</vt:lpstr>
      <vt:lpstr>La portée des variables</vt:lpstr>
      <vt:lpstr>L’espace local</vt:lpstr>
      <vt:lpstr>Qu'advient-il des variables définies dans un corps de fonction ? 1/2</vt:lpstr>
      <vt:lpstr>Qu'advient-il des variables définies dans un corps de fonction ? 2/2</vt:lpstr>
      <vt:lpstr>Une fonction modifiant des objets</vt:lpstr>
      <vt:lpstr>Et les références, dans tout cela ? 1/2</vt:lpstr>
      <vt:lpstr>Et les références, dans tout cela ? 2/2</vt:lpstr>
      <vt:lpstr>Les variables globales</vt:lpstr>
      <vt:lpstr>Résumé</vt:lpstr>
      <vt:lpstr>Appréhendez les classes</vt:lpstr>
      <vt:lpstr>Appréhendez les classes 1/2</vt:lpstr>
      <vt:lpstr>Appréhendez les classes 2/2</vt:lpstr>
      <vt:lpstr>Nos premiers attributs 1/</vt:lpstr>
      <vt:lpstr>Nos premiers attributs 2/</vt:lpstr>
      <vt:lpstr>Nos premiers attributs 3/</vt:lpstr>
      <vt:lpstr>Nos premiers attributs 4/</vt:lpstr>
      <vt:lpstr>Attributs de classe</vt:lpstr>
      <vt:lpstr>Les méthodes, la recette</vt:lpstr>
      <vt:lpstr>Les méthodes, la recette</vt:lpstr>
      <vt:lpstr>Les méthodes, la recette</vt:lpstr>
      <vt:lpstr>Les méthodes, la recette</vt:lpstr>
      <vt:lpstr>Les méthodes, la recette</vt:lpstr>
      <vt:lpstr>Les méthodes, recette</vt:lpstr>
      <vt:lpstr>Les méthodes, la recette</vt:lpstr>
      <vt:lpstr>Les méthodes, la recette</vt:lpstr>
      <vt:lpstr>Un peu d’introspection</vt:lpstr>
      <vt:lpstr>Un peu d’introspection</vt:lpstr>
      <vt:lpstr>Un peu d’introspection</vt:lpstr>
      <vt:lpstr>Résumé</vt:lpstr>
      <vt:lpstr>Classes définissez des propriétés</vt:lpstr>
      <vt:lpstr>Classes définissez des propriétés</vt:lpstr>
      <vt:lpstr>Qu’est-ce que l’encapsulation</vt:lpstr>
      <vt:lpstr>Les propriétés à la casserole</vt:lpstr>
      <vt:lpstr>Les propriétés en action</vt:lpstr>
      <vt:lpstr>Les propriétés en action</vt:lpstr>
      <vt:lpstr>Les propriétés en action</vt:lpstr>
      <vt:lpstr>Les propriétés en action</vt:lpstr>
      <vt:lpstr>En Résumé</vt:lpstr>
      <vt:lpstr>Appliquez 2 méthodes de tri</vt:lpstr>
      <vt:lpstr>Appliquez 2 méthodes de tri</vt:lpstr>
      <vt:lpstr>Première approche du tri</vt:lpstr>
      <vt:lpstr>Aperçu des critères de tri</vt:lpstr>
      <vt:lpstr>Trier avec des clés précises</vt:lpstr>
      <vt:lpstr>L’argument key 1/2</vt:lpstr>
      <vt:lpstr>L’argument key 2/2</vt:lpstr>
      <vt:lpstr>Trier une liste d'objets 1/3</vt:lpstr>
      <vt:lpstr>Trier une liste d'objets 2/3</vt:lpstr>
      <vt:lpstr>Trier une liste d'objets 3/3</vt:lpstr>
      <vt:lpstr>Trier dans l'ordre inverse</vt:lpstr>
      <vt:lpstr>Plus rapide et plus efficace 1/2</vt:lpstr>
      <vt:lpstr>Plus rapide et plus efficace 2/2</vt:lpstr>
      <vt:lpstr>Trier une liste d'objets 1/2</vt:lpstr>
      <vt:lpstr>Trier une liste d'objets 1/2</vt:lpstr>
      <vt:lpstr>Trier selon plusieurs critères</vt:lpstr>
      <vt:lpstr>Chaînage de tris 1/3</vt:lpstr>
      <vt:lpstr>Chaînage de tris 2/3</vt:lpstr>
      <vt:lpstr>Chaînage de tris 3/3</vt:lpstr>
      <vt:lpstr>Résumé</vt:lpstr>
      <vt:lpstr>Gérez les héritages</vt:lpstr>
      <vt:lpstr>Gérez les héritages</vt:lpstr>
      <vt:lpstr>L'héritage simple 1/6</vt:lpstr>
      <vt:lpstr>L'héritage simple 2/6</vt:lpstr>
      <vt:lpstr>L'héritage simple 3/6</vt:lpstr>
      <vt:lpstr>L'héritage simple 4/6</vt:lpstr>
      <vt:lpstr>L'héritage simple 5/6</vt:lpstr>
      <vt:lpstr>L'héritage simple 6/6</vt:lpstr>
      <vt:lpstr>L'héritage multiple 1/4</vt:lpstr>
      <vt:lpstr>L'héritage multiple 2/4</vt:lpstr>
      <vt:lpstr>L'héritage multiple 3/4</vt:lpstr>
      <vt:lpstr>L'héritage multiple 4/4</vt:lpstr>
      <vt:lpstr>En Résumé</vt:lpstr>
      <vt:lpstr>Découvrez la boucle for</vt:lpstr>
      <vt:lpstr>Découvrez la boucle for</vt:lpstr>
      <vt:lpstr>Les itérateurs</vt:lpstr>
      <vt:lpstr>Les itérateurs</vt:lpstr>
      <vt:lpstr>Les itérateurs</vt:lpstr>
      <vt:lpstr>Les itérateurs</vt:lpstr>
      <vt:lpstr>Les itérateurs</vt:lpstr>
      <vt:lpstr>Les générateurs 1/3</vt:lpstr>
      <vt:lpstr>Les générateurs 2/3</vt:lpstr>
      <vt:lpstr>Les générateurs 3/3</vt:lpstr>
      <vt:lpstr>Les générateurs comme co-routines  1/3</vt:lpstr>
      <vt:lpstr>Les générateurs comme co-routines  2/3</vt:lpstr>
      <vt:lpstr>Les générateurs comme co-routines  3/3</vt:lpstr>
      <vt:lpstr>Résumé</vt:lpstr>
      <vt:lpstr>TP : Réalisez un dictionnaire ordonné</vt:lpstr>
      <vt:lpstr>TP : Réalisez un dictionnaire ordonné</vt:lpstr>
      <vt:lpstr>TP : Réalisez un dictionnaire ordonné</vt:lpstr>
      <vt:lpstr>Exemple de manipulation</vt:lpstr>
      <vt:lpstr>Exemple de manipulation</vt:lpstr>
      <vt:lpstr>Exemple de manipulation</vt:lpstr>
      <vt:lpstr>Le mot de la fin</vt:lpstr>
      <vt:lpstr>Apprehendez les decorateurs</vt:lpstr>
      <vt:lpstr>Apprehendez les decorateurs</vt:lpstr>
      <vt:lpstr>En Theorie</vt:lpstr>
      <vt:lpstr>En Theorie</vt:lpstr>
      <vt:lpstr>En Theorie</vt:lpstr>
      <vt:lpstr>En Theorie</vt:lpstr>
      <vt:lpstr>En Theorie</vt:lpstr>
      <vt:lpstr>En Théorie</vt:lpstr>
      <vt:lpstr>En Théorie 1/5</vt:lpstr>
      <vt:lpstr>En Théorie 2/5</vt:lpstr>
      <vt:lpstr>En Théorie 3/5</vt:lpstr>
      <vt:lpstr>En Théorie 4/5</vt:lpstr>
      <vt:lpstr>En Théorie 5/5</vt:lpstr>
      <vt:lpstr>Exemples d'applications</vt:lpstr>
      <vt:lpstr>Exemples d'applications</vt:lpstr>
      <vt:lpstr>Exemples d'applications</vt:lpstr>
      <vt:lpstr>Exemples d'applications</vt:lpstr>
      <vt:lpstr>Résumé</vt:lpstr>
      <vt:lpstr>Découvrez les metaclasses</vt:lpstr>
      <vt:lpstr>Découvrez les metaclasses</vt:lpstr>
      <vt:lpstr>Retour sur le processus d’instanciation</vt:lpstr>
      <vt:lpstr>Retour sur le processus d’instanciation</vt:lpstr>
      <vt:lpstr>Retour sur le processus d’instanciation</vt:lpstr>
      <vt:lpstr>Retour sur le processus d’instanciation</vt:lpstr>
      <vt:lpstr>Créer une classe dynamique</vt:lpstr>
      <vt:lpstr>Créer une classe dynamique</vt:lpstr>
      <vt:lpstr>Créer une classe dynamique</vt:lpstr>
      <vt:lpstr>Créer une classe dynamique</vt:lpstr>
      <vt:lpstr>Créer une classe dynamique</vt:lpstr>
      <vt:lpstr>Créer une classe dynamique</vt:lpstr>
      <vt:lpstr>Créer une classe dynamique</vt:lpstr>
      <vt:lpstr>Créer une classe dynamique</vt:lpstr>
      <vt:lpstr>Résumé</vt:lpstr>
      <vt:lpstr>Manipulez les expressions régulières</vt:lpstr>
      <vt:lpstr>Que sont les expressions régulières ?</vt:lpstr>
      <vt:lpstr>Que sont les expressions régulières ?</vt:lpstr>
      <vt:lpstr>Que sont les expressions régulières ?</vt:lpstr>
      <vt:lpstr>Que sont les expressions régulières ?</vt:lpstr>
      <vt:lpstr>Le module re</vt:lpstr>
      <vt:lpstr>Le module re</vt:lpstr>
      <vt:lpstr>Le module re</vt:lpstr>
      <vt:lpstr>Le module re</vt:lpstr>
      <vt:lpstr>Le module re</vt:lpstr>
      <vt:lpstr>Le module re</vt:lpstr>
      <vt:lpstr>Résumé</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julien palleau</dc:creator>
  <cp:lastModifiedBy>julien palleau</cp:lastModifiedBy>
  <cp:revision>158</cp:revision>
  <dcterms:created xsi:type="dcterms:W3CDTF">2020-04-09T17:09:33Z</dcterms:created>
  <dcterms:modified xsi:type="dcterms:W3CDTF">2020-04-17T17:14:32Z</dcterms:modified>
</cp:coreProperties>
</file>