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6"/>
  </p:notesMasterIdLst>
  <p:sldIdLst>
    <p:sldId id="256" r:id="rId2"/>
    <p:sldId id="303" r:id="rId3"/>
    <p:sldId id="264" r:id="rId4"/>
    <p:sldId id="302" r:id="rId5"/>
    <p:sldId id="298" r:id="rId6"/>
    <p:sldId id="300" r:id="rId7"/>
    <p:sldId id="367" r:id="rId8"/>
    <p:sldId id="257" r:id="rId9"/>
    <p:sldId id="258" r:id="rId10"/>
    <p:sldId id="260" r:id="rId11"/>
    <p:sldId id="343" r:id="rId12"/>
    <p:sldId id="261" r:id="rId13"/>
    <p:sldId id="262" r:id="rId14"/>
    <p:sldId id="368" r:id="rId15"/>
    <p:sldId id="263" r:id="rId16"/>
    <p:sldId id="304" r:id="rId17"/>
    <p:sldId id="305" r:id="rId18"/>
    <p:sldId id="306" r:id="rId19"/>
    <p:sldId id="307" r:id="rId20"/>
    <p:sldId id="308" r:id="rId21"/>
    <p:sldId id="369" r:id="rId22"/>
    <p:sldId id="310" r:id="rId23"/>
    <p:sldId id="311" r:id="rId24"/>
    <p:sldId id="312" r:id="rId25"/>
    <p:sldId id="313" r:id="rId26"/>
    <p:sldId id="371" r:id="rId27"/>
    <p:sldId id="314" r:id="rId28"/>
    <p:sldId id="315" r:id="rId29"/>
    <p:sldId id="316" r:id="rId30"/>
    <p:sldId id="317" r:id="rId31"/>
    <p:sldId id="318" r:id="rId32"/>
    <p:sldId id="319" r:id="rId33"/>
    <p:sldId id="320" r:id="rId34"/>
    <p:sldId id="321" r:id="rId35"/>
    <p:sldId id="322" r:id="rId36"/>
    <p:sldId id="370" r:id="rId37"/>
    <p:sldId id="323" r:id="rId38"/>
    <p:sldId id="324" r:id="rId39"/>
    <p:sldId id="325" r:id="rId40"/>
    <p:sldId id="372" r:id="rId41"/>
    <p:sldId id="326" r:id="rId42"/>
    <p:sldId id="327" r:id="rId43"/>
    <p:sldId id="328" r:id="rId44"/>
    <p:sldId id="329" r:id="rId45"/>
    <p:sldId id="330" r:id="rId46"/>
    <p:sldId id="331" r:id="rId47"/>
    <p:sldId id="332" r:id="rId48"/>
    <p:sldId id="333" r:id="rId49"/>
    <p:sldId id="334" r:id="rId50"/>
    <p:sldId id="373" r:id="rId51"/>
    <p:sldId id="335" r:id="rId52"/>
    <p:sldId id="336" r:id="rId53"/>
    <p:sldId id="337" r:id="rId54"/>
    <p:sldId id="338" r:id="rId55"/>
    <p:sldId id="339" r:id="rId56"/>
    <p:sldId id="340" r:id="rId57"/>
    <p:sldId id="341" r:id="rId58"/>
    <p:sldId id="342" r:id="rId59"/>
    <p:sldId id="344" r:id="rId60"/>
    <p:sldId id="345" r:id="rId61"/>
    <p:sldId id="346" r:id="rId62"/>
    <p:sldId id="347" r:id="rId63"/>
    <p:sldId id="348" r:id="rId64"/>
    <p:sldId id="349" r:id="rId65"/>
    <p:sldId id="350" r:id="rId66"/>
    <p:sldId id="351" r:id="rId67"/>
    <p:sldId id="352" r:id="rId68"/>
    <p:sldId id="353" r:id="rId69"/>
    <p:sldId id="354" r:id="rId70"/>
    <p:sldId id="374" r:id="rId71"/>
    <p:sldId id="355" r:id="rId72"/>
    <p:sldId id="356" r:id="rId73"/>
    <p:sldId id="357" r:id="rId74"/>
    <p:sldId id="358" r:id="rId75"/>
    <p:sldId id="359" r:id="rId76"/>
    <p:sldId id="360" r:id="rId77"/>
    <p:sldId id="361" r:id="rId78"/>
    <p:sldId id="362" r:id="rId79"/>
    <p:sldId id="363" r:id="rId80"/>
    <p:sldId id="365" r:id="rId81"/>
    <p:sldId id="366" r:id="rId82"/>
    <p:sldId id="377" r:id="rId83"/>
    <p:sldId id="375" r:id="rId84"/>
    <p:sldId id="376" r:id="rId85"/>
    <p:sldId id="378" r:id="rId86"/>
    <p:sldId id="379" r:id="rId87"/>
    <p:sldId id="380" r:id="rId88"/>
    <p:sldId id="381" r:id="rId89"/>
    <p:sldId id="382" r:id="rId90"/>
    <p:sldId id="383" r:id="rId91"/>
    <p:sldId id="384" r:id="rId92"/>
    <p:sldId id="385" r:id="rId93"/>
    <p:sldId id="386" r:id="rId94"/>
    <p:sldId id="387" r:id="rId95"/>
    <p:sldId id="388" r:id="rId96"/>
    <p:sldId id="389" r:id="rId97"/>
    <p:sldId id="390" r:id="rId98"/>
    <p:sldId id="391" r:id="rId99"/>
    <p:sldId id="392" r:id="rId100"/>
    <p:sldId id="393" r:id="rId101"/>
    <p:sldId id="394" r:id="rId102"/>
    <p:sldId id="395" r:id="rId103"/>
    <p:sldId id="396" r:id="rId104"/>
    <p:sldId id="397" r:id="rId105"/>
    <p:sldId id="398" r:id="rId106"/>
    <p:sldId id="399" r:id="rId107"/>
    <p:sldId id="400" r:id="rId108"/>
    <p:sldId id="403" r:id="rId109"/>
    <p:sldId id="401" r:id="rId110"/>
    <p:sldId id="402" r:id="rId111"/>
    <p:sldId id="404" r:id="rId112"/>
    <p:sldId id="405" r:id="rId113"/>
    <p:sldId id="406" r:id="rId114"/>
    <p:sldId id="407" r:id="rId115"/>
    <p:sldId id="408" r:id="rId116"/>
    <p:sldId id="409" r:id="rId117"/>
    <p:sldId id="410" r:id="rId118"/>
    <p:sldId id="411" r:id="rId119"/>
    <p:sldId id="412" r:id="rId120"/>
    <p:sldId id="413" r:id="rId121"/>
    <p:sldId id="414" r:id="rId122"/>
    <p:sldId id="416" r:id="rId123"/>
    <p:sldId id="417" r:id="rId124"/>
    <p:sldId id="418" r:id="rId125"/>
    <p:sldId id="419" r:id="rId126"/>
    <p:sldId id="420" r:id="rId127"/>
    <p:sldId id="421" r:id="rId128"/>
    <p:sldId id="422" r:id="rId129"/>
    <p:sldId id="423" r:id="rId130"/>
    <p:sldId id="424" r:id="rId131"/>
    <p:sldId id="425" r:id="rId132"/>
    <p:sldId id="426" r:id="rId133"/>
    <p:sldId id="427" r:id="rId134"/>
    <p:sldId id="428" r:id="rId135"/>
    <p:sldId id="429" r:id="rId136"/>
    <p:sldId id="430" r:id="rId137"/>
    <p:sldId id="431" r:id="rId138"/>
    <p:sldId id="432" r:id="rId139"/>
    <p:sldId id="433" r:id="rId140"/>
    <p:sldId id="434" r:id="rId141"/>
    <p:sldId id="435" r:id="rId142"/>
    <p:sldId id="436" r:id="rId143"/>
    <p:sldId id="437" r:id="rId144"/>
    <p:sldId id="438" r:id="rId145"/>
    <p:sldId id="439" r:id="rId146"/>
    <p:sldId id="440" r:id="rId147"/>
    <p:sldId id="441" r:id="rId148"/>
    <p:sldId id="442" r:id="rId149"/>
    <p:sldId id="443" r:id="rId150"/>
    <p:sldId id="444" r:id="rId151"/>
    <p:sldId id="445" r:id="rId152"/>
    <p:sldId id="446" r:id="rId153"/>
    <p:sldId id="447" r:id="rId154"/>
    <p:sldId id="448" r:id="rId15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01" d="100"/>
          <a:sy n="101" d="100"/>
        </p:scale>
        <p:origin x="8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63B8B-1CED-4B5F-B691-551878D79B2F}" type="datetimeFigureOut">
              <a:rPr lang="fr-FR" smtClean="0"/>
              <a:t>09/04/2020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433D1-CCE5-4A27-B49E-BB25F4FA93A4}" type="slidenum">
              <a:rPr lang="fr-FR" smtClean="0"/>
              <a:t>‹N°›</a:t>
            </a:fld>
            <a:endParaRPr lang="fr-FR"/>
          </a:p>
        </p:txBody>
      </p:sp>
    </p:spTree>
    <p:extLst>
      <p:ext uri="{BB962C8B-B14F-4D97-AF65-F5344CB8AC3E}">
        <p14:creationId xmlns:p14="http://schemas.microsoft.com/office/powerpoint/2010/main" val="16995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Booleans</a:t>
            </a:r>
            <a:r>
              <a:rPr lang="en-US" baseline="0" dirty="0"/>
              <a:t> are often used to compare values, and are therefore often used in “if” statements.</a:t>
            </a:r>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4</a:t>
            </a:fld>
            <a:endParaRPr lang="en-US" dirty="0"/>
          </a:p>
        </p:txBody>
      </p:sp>
    </p:spTree>
    <p:extLst>
      <p:ext uri="{BB962C8B-B14F-4D97-AF65-F5344CB8AC3E}">
        <p14:creationId xmlns:p14="http://schemas.microsoft.com/office/powerpoint/2010/main" val="3339633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5</a:t>
            </a:fld>
            <a:endParaRPr lang="en-US" dirty="0"/>
          </a:p>
        </p:txBody>
      </p:sp>
    </p:spTree>
    <p:extLst>
      <p:ext uri="{BB962C8B-B14F-4D97-AF65-F5344CB8AC3E}">
        <p14:creationId xmlns:p14="http://schemas.microsoft.com/office/powerpoint/2010/main" val="3743050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6</a:t>
            </a:fld>
            <a:endParaRPr lang="en-US" dirty="0"/>
          </a:p>
        </p:txBody>
      </p:sp>
    </p:spTree>
    <p:extLst>
      <p:ext uri="{BB962C8B-B14F-4D97-AF65-F5344CB8AC3E}">
        <p14:creationId xmlns:p14="http://schemas.microsoft.com/office/powerpoint/2010/main" val="286582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FC8D1-D189-4DF9-BDEA-3D0E8FA554C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52BD653-C4A7-46CE-AAB6-27A29593D6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C62A599-DDA8-4E8F-BE11-30130CA76642}"/>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D5B5EF27-80CE-4852-82CC-381BAB9CEE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C708F63-58E1-48F4-AFB7-5782D136B38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00292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6DB2B-8F2D-4763-BE5D-2EC67DEBFA4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2522940-A382-4137-B785-E2540CC04D3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FA131C-21BD-4DA4-B8CB-E9A0CBA254E6}"/>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06FD388C-9C78-443A-8212-46BF6957C1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528A2F-3E46-4ADA-83D8-FDCC156AD21D}"/>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58872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E51DA83-2801-4C43-AB26-D8D28EAE236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45A2227-22A9-43E0-86BC-03D1021D144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51ADE70-D2BA-49E8-883C-1209B30CFFEF}"/>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A6780467-124A-4CF0-A391-442D39D253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EC1CA7-1062-4D99-BFC4-3212A0627CD9}"/>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56196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C7350-D30B-4709-ABC3-ACFC8B3D930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9227B56-0A91-41E0-A408-BF45EC16462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61DDE1-1C95-49EE-9715-22B527B2C70A}"/>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5C850BDC-5B39-4957-A9FF-1F4FA5ED3A6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B57DA2F-AD02-419B-9F20-849A5A97AF4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4918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6B2C08-8CA6-4742-9D5C-22D02D24D1A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F658E09-19BF-41F5-A399-B83E1E121C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FFB42F-906C-418F-B9B8-B3E1624BA8D2}"/>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6D607A87-9501-4FB7-B52A-F2D7CCEAED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249C79-B6AA-4BF9-84DA-D65FC96D260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13541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131099-87BE-4806-8A66-02654FA12E0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0F6F9D7-9369-4B2F-9130-CD1D9CD7DA9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5D46E07-D3AF-4F51-8F7F-A2391DD43B0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B63C6BF-AB28-4E7E-B9A1-83B3EEA751E7}"/>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6" name="Espace réservé du pied de page 5">
            <a:extLst>
              <a:ext uri="{FF2B5EF4-FFF2-40B4-BE49-F238E27FC236}">
                <a16:creationId xmlns:a16="http://schemas.microsoft.com/office/drawing/2014/main" id="{948F6740-B6E1-450D-9AD7-6D0EE22E6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4F67EB4-E532-417B-93A8-CAD42C71EDD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00554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F3D72A-5ECD-467D-8764-E8D90985943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0AA3CC9-967B-4C91-ACD3-15422F99D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5146AD7-D904-4EB3-A38C-8F500E1CCA5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B830FB5-8CAA-4B62-BA30-E3D03D95B3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E99D249-CE58-4A3A-BA45-D680827EEBB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B6504DA-D2AE-4138-AD06-292B2069D20E}"/>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8" name="Espace réservé du pied de page 7">
            <a:extLst>
              <a:ext uri="{FF2B5EF4-FFF2-40B4-BE49-F238E27FC236}">
                <a16:creationId xmlns:a16="http://schemas.microsoft.com/office/drawing/2014/main" id="{6C46880E-083E-4266-84C0-950E03899DF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1E09E1D-2A8C-49B5-B93C-E6DCA7BF6242}"/>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65095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F4E420-D9CD-447B-A30B-003C25CEB7C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12DE299-212B-46A2-8197-C8F194174E54}"/>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4" name="Espace réservé du pied de page 3">
            <a:extLst>
              <a:ext uri="{FF2B5EF4-FFF2-40B4-BE49-F238E27FC236}">
                <a16:creationId xmlns:a16="http://schemas.microsoft.com/office/drawing/2014/main" id="{B31DD208-4841-4429-A5B9-9846FA435AE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24A9C75-04E8-479C-B82D-DE83A9C1F950}"/>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146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05705C7-A66D-4FB6-B1FE-FA73B4CA73CC}"/>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3" name="Espace réservé du pied de page 2">
            <a:extLst>
              <a:ext uri="{FF2B5EF4-FFF2-40B4-BE49-F238E27FC236}">
                <a16:creationId xmlns:a16="http://schemas.microsoft.com/office/drawing/2014/main" id="{35B00739-B8A2-4F58-A4FA-DB12810FBCB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8E5C8D9-8771-473B-9F92-AB5A83DD51F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245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C5958-88A7-421A-B2CC-E3EBC0973AF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454C1EF-E049-42B6-B824-EC48A39A7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C62328D-B251-47AF-9E97-044D74BBD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7741BE-F7E3-478F-A24E-08B86801978E}"/>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6" name="Espace réservé du pied de page 5">
            <a:extLst>
              <a:ext uri="{FF2B5EF4-FFF2-40B4-BE49-F238E27FC236}">
                <a16:creationId xmlns:a16="http://schemas.microsoft.com/office/drawing/2014/main" id="{62E5C11F-07C8-43B4-8C78-733515DE890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1578EFD-C092-4E20-9742-EE10DF3CC3B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212180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B8E38B-6DDA-4DC8-9B5C-9AADE01C5F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57233AF-5A03-468B-9EAE-C003CEB07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1D1F63B-679C-48F3-8A80-5127C663C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48FED8B-967A-4C29-8548-F13F9B053B79}"/>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6" name="Espace réservé du pied de page 5">
            <a:extLst>
              <a:ext uri="{FF2B5EF4-FFF2-40B4-BE49-F238E27FC236}">
                <a16:creationId xmlns:a16="http://schemas.microsoft.com/office/drawing/2014/main" id="{B99BC13F-EB25-4B84-A676-00F78D7967C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B2143D4-055D-4EB4-A6B6-88A95C147FA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3966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A39BB92-89D1-4296-A244-3375EC4259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D782157-549A-425B-8F2B-CF76559D0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A4485F2-718F-47FB-A69C-933200225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A215DF5F-57AD-4780-A65A-76CA2211C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C579C8E-4197-41B1-9B61-7E38027B8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B900-AE02-4433-B1C1-759136C50A0B}" type="slidenum">
              <a:rPr lang="fr-FR" smtClean="0"/>
              <a:t>‹N°›</a:t>
            </a:fld>
            <a:endParaRPr lang="fr-FR"/>
          </a:p>
        </p:txBody>
      </p:sp>
    </p:spTree>
    <p:extLst>
      <p:ext uri="{BB962C8B-B14F-4D97-AF65-F5344CB8AC3E}">
        <p14:creationId xmlns:p14="http://schemas.microsoft.com/office/powerpoint/2010/main" val="3843613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F618C1-F28F-4007-B985-B84870307E73}"/>
              </a:ext>
            </a:extLst>
          </p:cNvPr>
          <p:cNvSpPr>
            <a:spLocks noGrp="1"/>
          </p:cNvSpPr>
          <p:nvPr>
            <p:ph type="ctrTitle"/>
          </p:nvPr>
        </p:nvSpPr>
        <p:spPr>
          <a:xfrm>
            <a:off x="0" y="0"/>
            <a:ext cx="12192000" cy="1291389"/>
          </a:xfrm>
        </p:spPr>
        <p:txBody>
          <a:bodyPr/>
          <a:lstStyle/>
          <a:p>
            <a:r>
              <a:rPr lang="fr-FR" dirty="0">
                <a:solidFill>
                  <a:schemeClr val="accent5">
                    <a:lumMod val="75000"/>
                  </a:schemeClr>
                </a:solidFill>
              </a:rPr>
              <a:t>Python</a:t>
            </a:r>
          </a:p>
        </p:txBody>
      </p:sp>
      <p:sp>
        <p:nvSpPr>
          <p:cNvPr id="5" name="ZoneTexte 4">
            <a:extLst>
              <a:ext uri="{FF2B5EF4-FFF2-40B4-BE49-F238E27FC236}">
                <a16:creationId xmlns:a16="http://schemas.microsoft.com/office/drawing/2014/main" id="{F567E6DA-BA07-4873-B7EE-033BC7C85851}"/>
              </a:ext>
            </a:extLst>
          </p:cNvPr>
          <p:cNvSpPr txBox="1"/>
          <p:nvPr/>
        </p:nvSpPr>
        <p:spPr>
          <a:xfrm>
            <a:off x="256673" y="2782669"/>
            <a:ext cx="11855116" cy="646331"/>
          </a:xfrm>
          <a:prstGeom prst="rect">
            <a:avLst/>
          </a:prstGeom>
          <a:noFill/>
        </p:spPr>
        <p:txBody>
          <a:bodyPr wrap="square" rtlCol="0">
            <a:spAutoFit/>
          </a:bodyPr>
          <a:lstStyle/>
          <a:p>
            <a:pPr algn="ctr"/>
            <a:r>
              <a:rPr lang="fr-FR" sz="3600" dirty="0">
                <a:solidFill>
                  <a:schemeClr val="accent5">
                    <a:lumMod val="75000"/>
                  </a:schemeClr>
                </a:solidFill>
              </a:rPr>
              <a:t>All You must know in python</a:t>
            </a:r>
          </a:p>
        </p:txBody>
      </p:sp>
    </p:spTree>
    <p:extLst>
      <p:ext uri="{BB962C8B-B14F-4D97-AF65-F5344CB8AC3E}">
        <p14:creationId xmlns:p14="http://schemas.microsoft.com/office/powerpoint/2010/main" val="1477211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Immutable and Mutable variable</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1714500" y="895350"/>
            <a:ext cx="8229600" cy="1685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spcAft>
                <a:spcPts val="600"/>
              </a:spcAft>
              <a:buFont typeface="Arial" panose="020B0604020202020204" pitchFamily="34" charset="0"/>
              <a:buNone/>
            </a:pPr>
            <a:r>
              <a:rPr lang="en-US" sz="2400" dirty="0"/>
              <a:t>In Python, most variables are </a:t>
            </a:r>
            <a:r>
              <a:rPr lang="en-US" sz="2400" b="1" i="1" dirty="0"/>
              <a:t>immutable</a:t>
            </a:r>
            <a:r>
              <a:rPr lang="en-US" sz="2400" dirty="0"/>
              <a:t>, meaning they don’t change in-place. </a:t>
            </a:r>
          </a:p>
          <a:p>
            <a:pPr marL="0" indent="-457200">
              <a:lnSpc>
                <a:spcPct val="100000"/>
              </a:lnSpc>
              <a:spcBef>
                <a:spcPts val="0"/>
              </a:spcBef>
              <a:spcAft>
                <a:spcPts val="600"/>
              </a:spcAft>
              <a:buFont typeface="Arial" panose="020B0604020202020204" pitchFamily="34" charset="0"/>
              <a:buNone/>
            </a:pPr>
            <a:r>
              <a:rPr lang="en-US" sz="2400" dirty="0"/>
              <a:t>Python creates a new value in a different memory location when a variable changes.</a:t>
            </a:r>
          </a:p>
        </p:txBody>
      </p:sp>
      <p:graphicFrame>
        <p:nvGraphicFramePr>
          <p:cNvPr id="7" name="Table 1">
            <a:extLst>
              <a:ext uri="{FF2B5EF4-FFF2-40B4-BE49-F238E27FC236}">
                <a16:creationId xmlns:a16="http://schemas.microsoft.com/office/drawing/2014/main" id="{BC48AA81-9364-4C0B-A286-E49519B2AB98}"/>
              </a:ext>
            </a:extLst>
          </p:cNvPr>
          <p:cNvGraphicFramePr>
            <a:graphicFrameLocks noGrp="1"/>
          </p:cNvGraphicFramePr>
          <p:nvPr>
            <p:extLst>
              <p:ext uri="{D42A27DB-BD31-4B8C-83A1-F6EECF244321}">
                <p14:modId xmlns:p14="http://schemas.microsoft.com/office/powerpoint/2010/main" val="3333381737"/>
              </p:ext>
            </p:extLst>
          </p:nvPr>
        </p:nvGraphicFramePr>
        <p:xfrm>
          <a:off x="2533650" y="2737485"/>
          <a:ext cx="6781800" cy="3787140"/>
        </p:xfrm>
        <a:graphic>
          <a:graphicData uri="http://schemas.openxmlformats.org/drawingml/2006/table">
            <a:tbl>
              <a:tblPr firstRow="1" bandRow="1">
                <a:tableStyleId>{5C22544A-7EE6-4342-B048-85BDC9FD1C3A}</a:tableStyleId>
              </a:tblPr>
              <a:tblGrid>
                <a:gridCol w="3158647">
                  <a:extLst>
                    <a:ext uri="{9D8B030D-6E8A-4147-A177-3AD203B41FA5}">
                      <a16:colId xmlns:a16="http://schemas.microsoft.com/office/drawing/2014/main" val="20000"/>
                    </a:ext>
                  </a:extLst>
                </a:gridCol>
                <a:gridCol w="3623153">
                  <a:extLst>
                    <a:ext uri="{9D8B030D-6E8A-4147-A177-3AD203B41FA5}">
                      <a16:colId xmlns:a16="http://schemas.microsoft.com/office/drawing/2014/main" val="20001"/>
                    </a:ext>
                  </a:extLst>
                </a:gridCol>
              </a:tblGrid>
              <a:tr h="541020">
                <a:tc>
                  <a:txBody>
                    <a:bodyPr/>
                    <a:lstStyle/>
                    <a:p>
                      <a:r>
                        <a:rPr lang="en-US" sz="2100" b="0" dirty="0">
                          <a:solidFill>
                            <a:schemeClr val="tx2"/>
                          </a:solidFill>
                        </a:rPr>
                        <a:t>Integer</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2100" b="0" dirty="0">
                          <a:solidFill>
                            <a:schemeClr val="tx2"/>
                          </a:solidFill>
                        </a:rPr>
                        <a:t>Immutable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0"/>
                  </a:ext>
                </a:extLst>
              </a:tr>
              <a:tr h="541020">
                <a:tc>
                  <a:txBody>
                    <a:bodyPr/>
                    <a:lstStyle/>
                    <a:p>
                      <a:r>
                        <a:rPr lang="en-US" sz="2100" dirty="0">
                          <a:solidFill>
                            <a:schemeClr val="tx2"/>
                          </a:solidFill>
                        </a:rPr>
                        <a:t>Float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41020">
                <a:tc>
                  <a:txBody>
                    <a:bodyPr/>
                    <a:lstStyle/>
                    <a:p>
                      <a:r>
                        <a:rPr lang="en-US" sz="2100" dirty="0">
                          <a:solidFill>
                            <a:schemeClr val="tx2"/>
                          </a:solidFill>
                        </a:rPr>
                        <a:t>String</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41020">
                <a:tc>
                  <a:txBody>
                    <a:bodyPr/>
                    <a:lstStyle/>
                    <a:p>
                      <a:r>
                        <a:rPr lang="en-US" sz="2100" dirty="0">
                          <a:solidFill>
                            <a:schemeClr val="tx2"/>
                          </a:solidFill>
                        </a:rPr>
                        <a:t>Tuple</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1020">
                <a:tc>
                  <a:txBody>
                    <a:bodyPr/>
                    <a:lstStyle/>
                    <a:p>
                      <a:r>
                        <a:rPr lang="en-US" sz="2100" dirty="0">
                          <a:solidFill>
                            <a:schemeClr val="tx2"/>
                          </a:solidFill>
                        </a:rPr>
                        <a:t>List[]</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541020">
                <a:tc>
                  <a:txBody>
                    <a:bodyPr/>
                    <a:lstStyle/>
                    <a:p>
                      <a:r>
                        <a:rPr lang="en-US" sz="2100" dirty="0">
                          <a:solidFill>
                            <a:schemeClr val="tx2"/>
                          </a:solidFill>
                        </a:rPr>
                        <a:t>Set()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541020">
                <a:tc>
                  <a:txBody>
                    <a:bodyPr/>
                    <a:lstStyle/>
                    <a:p>
                      <a:r>
                        <a:rPr lang="en-US" sz="2100" dirty="0">
                          <a:solidFill>
                            <a:schemeClr val="tx2"/>
                          </a:solidFill>
                        </a:rPr>
                        <a:t>Dictionary{}</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2003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L’espace local</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0" y="1184612"/>
            <a:ext cx="12106275" cy="2031325"/>
          </a:xfrm>
          <a:prstGeom prst="rect">
            <a:avLst/>
          </a:prstGeom>
          <a:noFill/>
        </p:spPr>
        <p:txBody>
          <a:bodyPr wrap="square" rtlCol="0">
            <a:spAutoFit/>
          </a:bodyPr>
          <a:lstStyle/>
          <a:p>
            <a:r>
              <a:rPr lang="fr-FR" sz="1400" b="1" dirty="0"/>
              <a:t>L'espace local</a:t>
            </a:r>
          </a:p>
          <a:p>
            <a:endParaRPr lang="fr-FR" sz="1400" dirty="0"/>
          </a:p>
          <a:p>
            <a:r>
              <a:rPr lang="fr-FR" sz="1400" dirty="0"/>
              <a:t>Dans votre fonction, quand vous faites référence à une variable a, Python vérifie dans l'espace local de la fonction. Cet espace contient les paramètres qui sont passés à la fonction et les variables définies dans son corps. Python apprend ainsi que la variable a n'existe pas dans l'espace local de la fonction. Dans ce cas, il va regarder dans l'espace local dans lequel la fonction a été appelée. Et là, il trouve bien la variable a et peut donc l'afficher.</a:t>
            </a:r>
          </a:p>
          <a:p>
            <a:endParaRPr lang="fr-FR" sz="1400" dirty="0"/>
          </a:p>
          <a:p>
            <a:r>
              <a:rPr lang="fr-FR" sz="1400" dirty="0"/>
              <a:t>D'une façon générale, je vous conseille d'éviter d'appeler des variables qui ne sont pas dans l'espace local, sauf si c'est nécessaire. Ce n'est pas très clair à la lecture ; dans l'absolu, préférez travailler sur des variables globales, cela reste plus propre (nous verrons cela plus bas). Pour l'instant, on ne s'intéresse qu'aux mécanismes, on cherche juste à savoir quelles variables sont accessibles depuis le corps d'une fonction et de quelle façon.</a:t>
            </a:r>
          </a:p>
        </p:txBody>
      </p:sp>
      <p:sp>
        <p:nvSpPr>
          <p:cNvPr id="6" name="ZoneTexte 5">
            <a:extLst>
              <a:ext uri="{FF2B5EF4-FFF2-40B4-BE49-F238E27FC236}">
                <a16:creationId xmlns:a16="http://schemas.microsoft.com/office/drawing/2014/main" id="{36A3FD5E-838E-48EA-A7E4-38DD0D4FE541}"/>
              </a:ext>
            </a:extLst>
          </p:cNvPr>
          <p:cNvSpPr txBox="1"/>
          <p:nvPr/>
        </p:nvSpPr>
        <p:spPr>
          <a:xfrm>
            <a:off x="85725" y="3428999"/>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print_a():</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a:solidFill>
                  <a:schemeClr val="bg1"/>
                </a:solidFill>
              </a:rPr>
              <a:t>print_a()</a:t>
            </a:r>
          </a:p>
          <a:p>
            <a:r>
              <a:rPr lang="fr-FR" sz="1200" dirty="0">
                <a:solidFill>
                  <a:schemeClr val="bg1"/>
                </a:solidFill>
              </a:rPr>
              <a:t>La variable a = 5.</a:t>
            </a:r>
          </a:p>
          <a:p>
            <a:r>
              <a:rPr lang="fr-FR" sz="1200" dirty="0">
                <a:solidFill>
                  <a:schemeClr val="bg1"/>
                </a:solidFill>
              </a:rPr>
              <a:t>a = 8</a:t>
            </a:r>
          </a:p>
          <a:p>
            <a:r>
              <a:rPr lang="fr-FR" sz="1200" dirty="0">
                <a:solidFill>
                  <a:schemeClr val="bg1"/>
                </a:solidFill>
              </a:rPr>
              <a:t>print_a()</a:t>
            </a:r>
          </a:p>
          <a:p>
            <a:r>
              <a:rPr lang="fr-FR" sz="1200" dirty="0">
                <a:solidFill>
                  <a:schemeClr val="bg1"/>
                </a:solidFill>
              </a:rPr>
              <a:t>La variable a = 8.</a:t>
            </a:r>
          </a:p>
        </p:txBody>
      </p:sp>
    </p:spTree>
    <p:extLst>
      <p:ext uri="{BB962C8B-B14F-4D97-AF65-F5344CB8AC3E}">
        <p14:creationId xmlns:p14="http://schemas.microsoft.com/office/powerpoint/2010/main" val="29397068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36A3FD5E-838E-48EA-A7E4-38DD0D4FE541}"/>
              </a:ext>
            </a:extLst>
          </p:cNvPr>
          <p:cNvSpPr txBox="1"/>
          <p:nvPr/>
        </p:nvSpPr>
        <p:spPr>
          <a:xfrm>
            <a:off x="42861" y="2676527"/>
            <a:ext cx="12106275" cy="2123658"/>
          </a:xfrm>
          <a:prstGeom prst="rect">
            <a:avLst/>
          </a:prstGeom>
          <a:solidFill>
            <a:schemeClr val="tx1"/>
          </a:solidFill>
        </p:spPr>
        <p:txBody>
          <a:bodyPr wrap="square" rtlCol="0">
            <a:spAutoFit/>
          </a:bodyPr>
          <a:lstStyle/>
          <a:p>
            <a:r>
              <a:rPr lang="fr-FR" sz="1200" dirty="0">
                <a:solidFill>
                  <a:schemeClr val="bg1"/>
                </a:solidFill>
              </a:rPr>
              <a:t>def </a:t>
            </a:r>
            <a:r>
              <a:rPr lang="fr-FR" sz="1200" dirty="0" err="1">
                <a:solidFill>
                  <a:schemeClr val="bg1"/>
                </a:solidFill>
              </a:rPr>
              <a:t>set_var</a:t>
            </a:r>
            <a:r>
              <a:rPr lang="fr-FR" sz="1200" dirty="0">
                <a:solidFill>
                  <a:schemeClr val="bg1"/>
                </a:solidFill>
              </a:rPr>
              <a:t>(</a:t>
            </a:r>
            <a:r>
              <a:rPr lang="fr-FR" sz="1200" dirty="0" err="1">
                <a:solidFill>
                  <a:schemeClr val="bg1"/>
                </a:solidFill>
              </a:rPr>
              <a:t>nouvelle_valeur</a:t>
            </a:r>
            <a:r>
              <a:rPr lang="fr-FR" sz="1200" dirty="0">
                <a:solidFill>
                  <a:schemeClr val="bg1"/>
                </a:solidFill>
              </a:rPr>
              <a:t>):</a:t>
            </a:r>
          </a:p>
          <a:p>
            <a:r>
              <a:rPr lang="fr-FR" sz="1200" dirty="0">
                <a:solidFill>
                  <a:schemeClr val="bg1"/>
                </a:solidFill>
              </a:rPr>
              <a:t>    """Fonction nous permettant de tester la portée des variables</a:t>
            </a:r>
          </a:p>
          <a:p>
            <a:r>
              <a:rPr lang="fr-FR" sz="1200" dirty="0">
                <a:solidFill>
                  <a:schemeClr val="bg1"/>
                </a:solidFill>
              </a:rPr>
              <a:t>    définies dans notre corps de fonction"""</a:t>
            </a:r>
          </a:p>
          <a:p>
            <a:r>
              <a:rPr lang="fr-FR" sz="1200" dirty="0">
                <a:solidFill>
                  <a:schemeClr val="bg1"/>
                </a:solidFill>
              </a:rPr>
              <a:t>    </a:t>
            </a:r>
          </a:p>
          <a:p>
            <a:r>
              <a:rPr lang="fr-FR" sz="1200" dirty="0">
                <a:solidFill>
                  <a:schemeClr val="bg1"/>
                </a:solidFill>
              </a:rPr>
              <a:t>    # On essaye d'afficher la variable var, si elle existe</a:t>
            </a:r>
          </a:p>
          <a:p>
            <a:r>
              <a:rPr lang="fr-FR" sz="1200" dirty="0">
                <a:solidFill>
                  <a:schemeClr val="bg1"/>
                </a:solidFill>
              </a:rPr>
              <a:t>    </a:t>
            </a:r>
            <a:r>
              <a:rPr lang="fr-FR" sz="1200" dirty="0" err="1">
                <a:solidFill>
                  <a:schemeClr val="bg1"/>
                </a:solidFill>
              </a:rPr>
              <a:t>try</a:t>
            </a:r>
            <a:r>
              <a:rPr lang="fr-FR" sz="1200" dirty="0">
                <a:solidFill>
                  <a:schemeClr val="bg1"/>
                </a:solidFill>
              </a:rPr>
              <a:t>:</a:t>
            </a:r>
          </a:p>
          <a:p>
            <a:r>
              <a:rPr lang="fr-FR" sz="1200" dirty="0">
                <a:solidFill>
                  <a:schemeClr val="bg1"/>
                </a:solidFill>
              </a:rPr>
              <a:t>        print("Avant l'affectation, notre variable var vaut {0}.".format(var))</a:t>
            </a:r>
          </a:p>
          <a:p>
            <a:r>
              <a:rPr lang="fr-FR" sz="1200" dirty="0">
                <a:solidFill>
                  <a:schemeClr val="bg1"/>
                </a:solidFill>
              </a:rPr>
              <a:t>    </a:t>
            </a:r>
            <a:r>
              <a:rPr lang="fr-FR" sz="1200" dirty="0" err="1">
                <a:solidFill>
                  <a:schemeClr val="bg1"/>
                </a:solidFill>
              </a:rPr>
              <a:t>except</a:t>
            </a:r>
            <a:r>
              <a:rPr lang="fr-FR" sz="1200" dirty="0">
                <a:solidFill>
                  <a:schemeClr val="bg1"/>
                </a:solidFill>
              </a:rPr>
              <a:t> </a:t>
            </a:r>
            <a:r>
              <a:rPr lang="fr-FR" sz="1200" dirty="0" err="1">
                <a:solidFill>
                  <a:schemeClr val="bg1"/>
                </a:solidFill>
              </a:rPr>
              <a:t>NameError</a:t>
            </a:r>
            <a:r>
              <a:rPr lang="fr-FR" sz="1200" dirty="0">
                <a:solidFill>
                  <a:schemeClr val="bg1"/>
                </a:solidFill>
              </a:rPr>
              <a:t>:</a:t>
            </a:r>
          </a:p>
          <a:p>
            <a:r>
              <a:rPr lang="fr-FR" sz="1200" dirty="0">
                <a:solidFill>
                  <a:schemeClr val="bg1"/>
                </a:solidFill>
              </a:rPr>
              <a:t>        print("La variable var n'existe pas encore.")</a:t>
            </a:r>
          </a:p>
          <a:p>
            <a:r>
              <a:rPr lang="fr-FR" sz="1200" dirty="0">
                <a:solidFill>
                  <a:schemeClr val="bg1"/>
                </a:solidFill>
              </a:rPr>
              <a:t>    var = </a:t>
            </a:r>
            <a:r>
              <a:rPr lang="fr-FR" sz="1200" dirty="0" err="1">
                <a:solidFill>
                  <a:schemeClr val="bg1"/>
                </a:solidFill>
              </a:rPr>
              <a:t>nouvelle_valeur</a:t>
            </a:r>
            <a:endParaRPr lang="fr-FR" sz="1200" dirty="0">
              <a:solidFill>
                <a:schemeClr val="bg1"/>
              </a:solidFill>
            </a:endParaRPr>
          </a:p>
          <a:p>
            <a:r>
              <a:rPr lang="fr-FR" sz="1200" dirty="0">
                <a:solidFill>
                  <a:schemeClr val="bg1"/>
                </a:solidFill>
              </a:rPr>
              <a:t>    print("Après l'affectation, notre variable var vaut {0}.".format(var))</a:t>
            </a:r>
          </a:p>
        </p:txBody>
      </p:sp>
    </p:spTree>
    <p:extLst>
      <p:ext uri="{BB962C8B-B14F-4D97-AF65-F5344CB8AC3E}">
        <p14:creationId xmlns:p14="http://schemas.microsoft.com/office/powerpoint/2010/main" val="188833135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3312020"/>
            <a:ext cx="11882441" cy="3046988"/>
          </a:xfrm>
          <a:prstGeom prst="rect">
            <a:avLst/>
          </a:prstGeom>
          <a:noFill/>
        </p:spPr>
        <p:txBody>
          <a:bodyPr wrap="square" rtlCol="0">
            <a:spAutoFit/>
          </a:bodyPr>
          <a:lstStyle/>
          <a:p>
            <a:r>
              <a:rPr lang="fr-FR" sz="1200" dirty="0"/>
              <a:t>quelques explications s'imposent :</a:t>
            </a:r>
          </a:p>
          <a:p>
            <a:r>
              <a:rPr lang="fr-FR" sz="1200" dirty="0"/>
              <a:t>Lors de notre appel à set_var, notre variable var n'a pu être trouvée par Python : c'est normal, nous ne l'avons pas encore définie, ni dans notre corps de fonction, ni dans le corps de notre programme. Python affecte la valeur5à la variable var, l'affiche et s'arrête.</a:t>
            </a:r>
          </a:p>
          <a:p>
            <a:endParaRPr lang="fr-FR" sz="1200" dirty="0"/>
          </a:p>
          <a:p>
            <a:r>
              <a:rPr lang="fr-FR" sz="1200" dirty="0"/>
              <a:t>    Au sortir de la fonction, on essaye d'afficher la variable var… mais Python ne la trouve pas ! En effet : elle a été définie dans le corps de la fonction (donc dans son espace local) et, à la fin de l'exécution de la fonction, l'espace est détruit… donc la variable var, définie dans le corps de la fonction, n'existe que dans ce corps et est détruite ensuite.</a:t>
            </a:r>
          </a:p>
          <a:p>
            <a:endParaRPr lang="fr-FR" sz="1200" dirty="0"/>
          </a:p>
          <a:p>
            <a:r>
              <a:rPr lang="fr-FR" sz="1200" b="1" dirty="0"/>
              <a:t>Python a une règle d'accès spécifique aux variables extérieures à l'espace local : on peut les lire, mais pas les modifier. </a:t>
            </a:r>
            <a:r>
              <a:rPr lang="fr-FR" sz="1200" dirty="0"/>
              <a:t>C'est pourquoi, dans notre fonction print_a, on arrivait à afficher une variable qui n'était pas comprise dans l'espace local de la fonction. En revanche, on ne peut modifier la valeur d'une variable extérieure à l'espace local, par affectation du moins. Si dans votre corps de fonction vous faites var = nouvelle_valeur, vous n'allez en aucun cas modifier une variable extérieure au corps.</a:t>
            </a:r>
          </a:p>
          <a:p>
            <a:endParaRPr lang="fr-FR" sz="1200" dirty="0"/>
          </a:p>
          <a:p>
            <a:r>
              <a:rPr lang="fr-FR" sz="1200" dirty="0"/>
              <a:t>En fait, quand Python trouve une instruction d'affectation, comme par exemple var = nouvelle_valeur, il va changer la valeur de la variable dans l'espace local de la fonction. Et rappelez-vous que cet espace local est détruit après l'appel à la fonction.</a:t>
            </a:r>
          </a:p>
          <a:p>
            <a:endParaRPr lang="fr-FR" sz="1200" dirty="0"/>
          </a:p>
          <a:p>
            <a:r>
              <a:rPr lang="fr-FR" sz="1200" dirty="0"/>
              <a:t>Pour résumer, et c'est ce qu'il faut retenir, une fonction ne peut modifier, par affectation, la valeur d'une variable extérieure à son espace local.</a:t>
            </a:r>
          </a:p>
          <a:p>
            <a:endParaRPr lang="fr-FR" sz="1200" dirty="0"/>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1927025"/>
            <a:ext cx="11896729" cy="1384995"/>
          </a:xfrm>
          <a:prstGeom prst="rect">
            <a:avLst/>
          </a:prstGeom>
          <a:solidFill>
            <a:schemeClr val="tx1"/>
          </a:solidFill>
        </p:spPr>
        <p:txBody>
          <a:bodyPr wrap="square" rtlCol="0">
            <a:spAutoFit/>
          </a:bodyPr>
          <a:lstStyle/>
          <a:p>
            <a:r>
              <a:rPr lang="fr-FR" sz="1200" dirty="0">
                <a:solidFill>
                  <a:schemeClr val="bg1"/>
                </a:solidFill>
              </a:rPr>
              <a:t>set_var(5)</a:t>
            </a:r>
          </a:p>
          <a:p>
            <a:r>
              <a:rPr lang="fr-FR" sz="1200" dirty="0">
                <a:solidFill>
                  <a:schemeClr val="bg1"/>
                </a:solidFill>
              </a:rPr>
              <a:t>La variable var n'existe pas encore.</a:t>
            </a:r>
          </a:p>
          <a:p>
            <a:r>
              <a:rPr lang="fr-FR" sz="1200" dirty="0">
                <a:solidFill>
                  <a:schemeClr val="bg1"/>
                </a:solidFill>
              </a:rPr>
              <a:t>Après l'affectation, notre variable var vaut 5.</a:t>
            </a:r>
          </a:p>
          <a:p>
            <a:r>
              <a:rPr lang="fr-FR" sz="1200" dirty="0">
                <a:solidFill>
                  <a:schemeClr val="bg1"/>
                </a:solidFill>
              </a:rPr>
              <a:t>var</a:t>
            </a:r>
          </a:p>
          <a:p>
            <a:r>
              <a:rPr lang="fr-FR" sz="1200" dirty="0" err="1">
                <a:solidFill>
                  <a:schemeClr val="bg1"/>
                </a:solidFill>
              </a:rPr>
              <a:t>Traceback</a:t>
            </a:r>
            <a:r>
              <a:rPr lang="fr-FR" sz="1200" dirty="0">
                <a:solidFill>
                  <a:schemeClr val="bg1"/>
                </a:solidFill>
              </a:rPr>
              <a:t> (</a:t>
            </a:r>
            <a:r>
              <a:rPr lang="fr-FR" sz="1200" dirty="0" err="1">
                <a:solidFill>
                  <a:schemeClr val="bg1"/>
                </a:solidFill>
              </a:rPr>
              <a:t>most</a:t>
            </a:r>
            <a:r>
              <a:rPr lang="fr-FR" sz="1200" dirty="0">
                <a:solidFill>
                  <a:schemeClr val="bg1"/>
                </a:solidFill>
              </a:rPr>
              <a:t> </a:t>
            </a:r>
            <a:r>
              <a:rPr lang="fr-FR" sz="1200" dirty="0" err="1">
                <a:solidFill>
                  <a:schemeClr val="bg1"/>
                </a:solidFill>
              </a:rPr>
              <a:t>recent</a:t>
            </a:r>
            <a:r>
              <a:rPr lang="fr-FR" sz="1200" dirty="0">
                <a:solidFill>
                  <a:schemeClr val="bg1"/>
                </a:solidFill>
              </a:rPr>
              <a:t> call last):</a:t>
            </a:r>
          </a:p>
          <a:p>
            <a:r>
              <a:rPr lang="fr-FR" sz="1200" dirty="0">
                <a:solidFill>
                  <a:schemeClr val="bg1"/>
                </a:solidFill>
              </a:rPr>
              <a:t>  File "&lt;</a:t>
            </a:r>
            <a:r>
              <a:rPr lang="fr-FR" sz="1200" dirty="0" err="1">
                <a:solidFill>
                  <a:schemeClr val="bg1"/>
                </a:solidFill>
              </a:rPr>
              <a:t>stdin</a:t>
            </a:r>
            <a:r>
              <a:rPr lang="fr-FR" sz="1200" dirty="0">
                <a:solidFill>
                  <a:schemeClr val="bg1"/>
                </a:solidFill>
              </a:rPr>
              <a:t>&gt;", line 1, in &lt;module&gt;</a:t>
            </a:r>
          </a:p>
          <a:p>
            <a:r>
              <a:rPr lang="fr-FR" sz="1200" dirty="0" err="1">
                <a:solidFill>
                  <a:schemeClr val="bg1"/>
                </a:solidFill>
              </a:rPr>
              <a:t>NameError</a:t>
            </a:r>
            <a:r>
              <a:rPr lang="fr-FR" sz="1200" dirty="0">
                <a:solidFill>
                  <a:schemeClr val="bg1"/>
                </a:solidFill>
              </a:rPr>
              <a:t>: </a:t>
            </a:r>
            <a:r>
              <a:rPr lang="fr-FR" sz="1200" dirty="0" err="1">
                <a:solidFill>
                  <a:schemeClr val="bg1"/>
                </a:solidFill>
              </a:rPr>
              <a:t>name</a:t>
            </a:r>
            <a:r>
              <a:rPr lang="fr-FR" sz="1200" dirty="0">
                <a:solidFill>
                  <a:schemeClr val="bg1"/>
                </a:solidFill>
              </a:rPr>
              <a:t> 'var' </a:t>
            </a:r>
            <a:r>
              <a:rPr lang="fr-FR" sz="1200" dirty="0" err="1">
                <a:solidFill>
                  <a:schemeClr val="bg1"/>
                </a:solidFill>
              </a:rPr>
              <a:t>is</a:t>
            </a:r>
            <a:r>
              <a:rPr lang="fr-FR" sz="1200" dirty="0">
                <a:solidFill>
                  <a:schemeClr val="bg1"/>
                </a:solidFill>
              </a:rPr>
              <a:t> not </a:t>
            </a:r>
            <a:r>
              <a:rPr lang="fr-FR" sz="1200" dirty="0" err="1">
                <a:solidFill>
                  <a:schemeClr val="bg1"/>
                </a:solidFill>
              </a:rPr>
              <a:t>defined</a:t>
            </a:r>
            <a:endParaRPr lang="fr-FR" sz="1200" dirty="0">
              <a:solidFill>
                <a:schemeClr val="bg1"/>
              </a:solidFill>
            </a:endParaRPr>
          </a:p>
        </p:txBody>
      </p:sp>
    </p:spTree>
    <p:extLst>
      <p:ext uri="{BB962C8B-B14F-4D97-AF65-F5344CB8AC3E}">
        <p14:creationId xmlns:p14="http://schemas.microsoft.com/office/powerpoint/2010/main" val="94594778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Une fonction modifiant des objets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1683694"/>
            <a:ext cx="11882441" cy="276999"/>
          </a:xfrm>
          <a:prstGeom prst="rect">
            <a:avLst/>
          </a:prstGeom>
          <a:noFill/>
        </p:spPr>
        <p:txBody>
          <a:bodyPr wrap="square" rtlCol="0">
            <a:spAutoFit/>
          </a:bodyPr>
          <a:lstStyle/>
          <a:p>
            <a:r>
              <a:rPr lang="fr-FR" sz="1200" dirty="0"/>
              <a:t>On ne peut affecter une nouvelle valeur à un paramètre dans le corps de la fonction. En revanche, on pourrait essayer d'appeler une méthode de l'objet qui le modifie… Voyons cela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105622"/>
            <a:ext cx="11896729" cy="1569660"/>
          </a:xfrm>
          <a:prstGeom prst="rect">
            <a:avLst/>
          </a:prstGeom>
          <a:solidFill>
            <a:schemeClr val="tx1"/>
          </a:solidFill>
        </p:spPr>
        <p:txBody>
          <a:bodyPr wrap="square" rtlCol="0">
            <a:spAutoFit/>
          </a:bodyPr>
          <a:lstStyle/>
          <a:p>
            <a:r>
              <a:rPr lang="fr-FR" sz="1200" dirty="0">
                <a:solidFill>
                  <a:schemeClr val="bg1"/>
                </a:solidFill>
              </a:rPr>
              <a:t>def ajouter(liste, valeur_a_ajouter):</a:t>
            </a:r>
          </a:p>
          <a:p>
            <a:r>
              <a:rPr lang="fr-FR" sz="1200" dirty="0">
                <a:solidFill>
                  <a:schemeClr val="bg1"/>
                </a:solidFill>
              </a:rPr>
              <a:t>...     """Cette fonction insère à la fin de la liste la valeur que l'on veut ajouter"""</a:t>
            </a:r>
          </a:p>
          <a:p>
            <a:r>
              <a:rPr lang="fr-FR" sz="1200" dirty="0">
                <a:solidFill>
                  <a:schemeClr val="bg1"/>
                </a:solidFill>
              </a:rPr>
              <a:t>...     liste.append(valeur_a_ajouter)</a:t>
            </a:r>
          </a:p>
          <a:p>
            <a:r>
              <a:rPr lang="fr-FR" sz="1200" dirty="0">
                <a:solidFill>
                  <a:schemeClr val="bg1"/>
                </a:solidFill>
              </a:rPr>
              <a:t>... </a:t>
            </a:r>
          </a:p>
          <a:p>
            <a:r>
              <a:rPr lang="fr-FR" sz="1200" dirty="0">
                <a:solidFill>
                  <a:schemeClr val="bg1"/>
                </a:solidFill>
              </a:rPr>
              <a:t>ma_liste=['a', 'e', 'i']</a:t>
            </a:r>
          </a:p>
          <a:p>
            <a:r>
              <a:rPr lang="fr-FR" sz="1200" dirty="0">
                <a:solidFill>
                  <a:schemeClr val="bg1"/>
                </a:solidFill>
              </a:rPr>
              <a:t>ajouter(ma_liste, 'o')</a:t>
            </a:r>
          </a:p>
          <a:p>
            <a:r>
              <a:rPr lang="fr-FR" sz="1200" dirty="0">
                <a:solidFill>
                  <a:schemeClr val="bg1"/>
                </a:solidFill>
              </a:rPr>
              <a:t>ma_liste</a:t>
            </a:r>
          </a:p>
          <a:p>
            <a:r>
              <a:rPr lang="fr-FR" sz="1200" dirty="0">
                <a:solidFill>
                  <a:schemeClr val="bg1"/>
                </a:solidFill>
              </a:rPr>
              <a:t>['a', 'e', 'i', 'o']</a:t>
            </a:r>
          </a:p>
        </p:txBody>
      </p:sp>
      <p:sp>
        <p:nvSpPr>
          <p:cNvPr id="7" name="ZoneTexte 6">
            <a:extLst>
              <a:ext uri="{FF2B5EF4-FFF2-40B4-BE49-F238E27FC236}">
                <a16:creationId xmlns:a16="http://schemas.microsoft.com/office/drawing/2014/main" id="{56556D1B-A3D1-4FC4-953F-8EC4CEE71F5C}"/>
              </a:ext>
            </a:extLst>
          </p:cNvPr>
          <p:cNvSpPr txBox="1"/>
          <p:nvPr/>
        </p:nvSpPr>
        <p:spPr>
          <a:xfrm>
            <a:off x="-1" y="3820212"/>
            <a:ext cx="11882441" cy="1938992"/>
          </a:xfrm>
          <a:prstGeom prst="rect">
            <a:avLst/>
          </a:prstGeom>
          <a:noFill/>
        </p:spPr>
        <p:txBody>
          <a:bodyPr wrap="square" rtlCol="0">
            <a:spAutoFit/>
          </a:bodyPr>
          <a:lstStyle/>
          <a:p>
            <a:r>
              <a:rPr lang="fr-FR" sz="1200" dirty="0"/>
              <a:t>Cela marche ! On passe en paramètres notre objet de type list avec la valeur à ajouter. Et la fonction appelle la méthode </a:t>
            </a:r>
            <a:r>
              <a:rPr lang="fr-FR" sz="1200" dirty="0" err="1"/>
              <a:t>appendde</a:t>
            </a:r>
            <a:r>
              <a:rPr lang="fr-FR" sz="1200" dirty="0"/>
              <a:t> l'objet. Cette fois, au sortir de la fonction, notre objet a bel et bien été modifié.</a:t>
            </a:r>
          </a:p>
          <a:p>
            <a:endParaRPr lang="fr-FR" sz="1200" dirty="0"/>
          </a:p>
          <a:p>
            <a:r>
              <a:rPr lang="fr-FR" sz="1200" dirty="0"/>
              <a:t>Je vois pas pourquoi. Tu as dit qu'une fonction ne pouvait pas affecter de nouvelles valeurs aux paramètres ?</a:t>
            </a:r>
          </a:p>
          <a:p>
            <a:endParaRPr lang="fr-FR" sz="1200" dirty="0"/>
          </a:p>
          <a:p>
            <a:r>
              <a:rPr lang="fr-FR" sz="1200" dirty="0"/>
              <a:t>Absolument. Mais c'est cela la petite subtilité dans l'histoire : on ne change pas du tout la valeur du paramètre, on appelle juste une méthode de l'objet. Et cela change tout. Si vous vous embrouillez, retenez que, dans le corps de fonction, si vous faites parametre = nouvelle_valeur, le paramètre ne sera modifié que dans le corps de la fonction. Alors que si vous faites parametre.methode_pour_modifier(…), l'objet derrière le paramètre sera bel et bien modifié.</a:t>
            </a:r>
          </a:p>
          <a:p>
            <a:endParaRPr lang="fr-FR" sz="1200" dirty="0"/>
          </a:p>
          <a:p>
            <a:r>
              <a:rPr lang="fr-FR" sz="1200" dirty="0"/>
              <a:t>On peut aussi modifier les attributs d'un objet, par exemple changer une case de la liste ou d'un dictionnaire : ces changements aussi seront effectifs au-delà de l'appel de la fonction.</a:t>
            </a:r>
          </a:p>
        </p:txBody>
      </p:sp>
    </p:spTree>
    <p:extLst>
      <p:ext uri="{BB962C8B-B14F-4D97-AF65-F5344CB8AC3E}">
        <p14:creationId xmlns:p14="http://schemas.microsoft.com/office/powerpoint/2010/main" val="145851682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285876"/>
            <a:ext cx="11882441" cy="1384995"/>
          </a:xfrm>
          <a:prstGeom prst="rect">
            <a:avLst/>
          </a:prstGeom>
          <a:noFill/>
        </p:spPr>
        <p:txBody>
          <a:bodyPr wrap="square" rtlCol="0">
            <a:spAutoFit/>
          </a:bodyPr>
          <a:lstStyle/>
          <a:p>
            <a:r>
              <a:rPr lang="fr-FR" sz="1200" dirty="0"/>
              <a:t>Je vais schématiser volontairement : les variables que nous utilisons depuis le début de ce cours cachent en fait des références vers des objets.</a:t>
            </a:r>
          </a:p>
          <a:p>
            <a:r>
              <a:rPr lang="fr-FR" sz="1200" dirty="0"/>
              <a:t>Concrètement, j'ai présenté les variables comme ceci : un nom identifiant pointant vers une valeur. Par exemple, notre variable </a:t>
            </a:r>
            <a:r>
              <a:rPr lang="fr-FR" sz="1200" dirty="0" err="1"/>
              <a:t>nomméeapossède</a:t>
            </a:r>
            <a:r>
              <a:rPr lang="fr-FR" sz="1200" dirty="0"/>
              <a:t> une valeur (disons 0).</a:t>
            </a:r>
          </a:p>
          <a:p>
            <a:r>
              <a:rPr lang="fr-FR" sz="1200" dirty="0"/>
              <a:t>En fait, une variable est un nom identifiant, pointant vers une référence d'un objet. La référence, c'est un peu sa position en mémoire. Cela reste plus haut niveau que les pointeurs en C par exemple, ce n'est pas vraiment la mémoire de votre ordinateur. Et on ne manipule pas ces références directement.</a:t>
            </a:r>
          </a:p>
          <a:p>
            <a:r>
              <a:rPr lang="fr-FR" sz="1200" dirty="0"/>
              <a:t>Cela signifie que deux variables peuvent pointer sur le même objet.</a:t>
            </a:r>
          </a:p>
          <a:p>
            <a:r>
              <a:rPr lang="fr-FR" sz="1200" dirty="0"/>
              <a:t>Bah… bien sûr, rien n'empêche de faire deux variables avec la même valeur.</a:t>
            </a:r>
          </a:p>
          <a:p>
            <a:r>
              <a:rPr lang="fr-FR" sz="1200" dirty="0"/>
              <a:t>Non </a:t>
            </a:r>
            <a:r>
              <a:rPr lang="fr-FR" sz="1200" dirty="0" err="1"/>
              <a:t>non</a:t>
            </a:r>
            <a:r>
              <a:rPr lang="fr-FR" sz="1200" dirty="0"/>
              <a:t>, je ne parle pas de valeurs ici mais d'objets. Voyons un exemple, vous allez comprendre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738438"/>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 4]</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4343401"/>
            <a:ext cx="11882441" cy="1754326"/>
          </a:xfrm>
          <a:prstGeom prst="rect">
            <a:avLst/>
          </a:prstGeom>
          <a:noFill/>
        </p:spPr>
        <p:txBody>
          <a:bodyPr wrap="square" rtlCol="0">
            <a:spAutoFit/>
          </a:bodyPr>
          <a:lstStyle/>
          <a:p>
            <a:r>
              <a:rPr lang="fr-FR" sz="1200" dirty="0"/>
              <a:t>Nous créons une liste dans la variablema_liste1. À la ligne 2, nous affectons ma_liste1 à la variable ma_liste2. On pourrait croire que ma_liste 2 est une copie de ma_liste1. Toutefois, quand on ajoute 4 à ma_liste2, ma_liste1 est aussi modifiée.</a:t>
            </a:r>
          </a:p>
          <a:p>
            <a:r>
              <a:rPr lang="fr-FR" sz="1200" dirty="0"/>
              <a:t>On dit que ma_liste1 et ma_liste2contiennent une référence vers le même objet : si on modifie l'objet depuis une des deux variables, le changement sera visible depuis les deux variables.</a:t>
            </a:r>
          </a:p>
          <a:p>
            <a:r>
              <a:rPr lang="fr-FR" sz="1200" dirty="0"/>
              <a:t>Euh… j'essaye de faire la même chose avec des variables contenant des entiers et cela ne marche pas.</a:t>
            </a:r>
          </a:p>
          <a:p>
            <a:r>
              <a:rPr lang="fr-FR" sz="1200" dirty="0"/>
              <a:t>C'est normal. Les entiers, les flottants, les chaînes de caractères, n'ont aucune méthode travaillant sur l'objet lui-même. Les chaînes de caractères, comme nous l'avons vu, ne modifient pas l'objet appelant mais renvoient un nouvel objet modifié. Et comme nous venons de le voir, le processus d'affectation n'est pas du tout identique à un appel de méthode.</a:t>
            </a:r>
          </a:p>
          <a:p>
            <a:r>
              <a:rPr lang="fr-FR" sz="1200" dirty="0"/>
              <a:t>Et si je veux modifier une liste sans toucher à l'autre ?</a:t>
            </a:r>
          </a:p>
          <a:p>
            <a:r>
              <a:rPr lang="fr-FR" sz="1200" dirty="0"/>
              <a:t>Eh bien c'est impossible, vu comment nous avons défini nos listes. Les deux variables pointent sur le même objet par jeu de références et donc, inévitablement, si vous modifiez l'objet, vous allez voir le changement depuis les deux variables.</a:t>
            </a:r>
          </a:p>
        </p:txBody>
      </p:sp>
    </p:spTree>
    <p:extLst>
      <p:ext uri="{BB962C8B-B14F-4D97-AF65-F5344CB8AC3E}">
        <p14:creationId xmlns:p14="http://schemas.microsoft.com/office/powerpoint/2010/main" val="346793741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743076"/>
            <a:ext cx="11882441" cy="276999"/>
          </a:xfrm>
          <a:prstGeom prst="rect">
            <a:avLst/>
          </a:prstGeom>
          <a:noFill/>
        </p:spPr>
        <p:txBody>
          <a:bodyPr wrap="square" rtlCol="0">
            <a:spAutoFit/>
          </a:bodyPr>
          <a:lstStyle/>
          <a:p>
            <a:r>
              <a:rPr lang="fr-FR" sz="1200" dirty="0"/>
              <a:t>Toutefois, il existe un moyen pour créer un nouvel objet depuis un autre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057402"/>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list(ma_liste1) # Cela revient à copier le contenu de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3516661"/>
            <a:ext cx="11882441" cy="1569660"/>
          </a:xfrm>
          <a:prstGeom prst="rect">
            <a:avLst/>
          </a:prstGeom>
          <a:noFill/>
        </p:spPr>
        <p:txBody>
          <a:bodyPr wrap="square" rtlCol="0">
            <a:spAutoFit/>
          </a:bodyPr>
          <a:lstStyle/>
          <a:p>
            <a:r>
              <a:rPr lang="fr-FR" sz="1200" dirty="0"/>
              <a:t>À la ligne 2, nous avons demandé à Python de créer un nouvel objet basé sur ma_liste1. Du coup, les deux variables ne contiennent plus la même référence : elles modifient des objets différents. Vous pouvez utiliser la plupart des constructeurs (c'est le nom qu'on donne à list pour créer une liste par exemple) dans ce but. Pour des dictionnaires, utilisez le constructeur dict en lui passant en paramètre un dictionnaire déjà construit et vous aurez en retour un dictionnaire, semblable à celui passé en paramètre, mais seulement semblable par le contenu. En fait, il s'agit d'une copie de l'objet, ni plus ni moins.</a:t>
            </a:r>
          </a:p>
          <a:p>
            <a:endParaRPr lang="fr-FR" sz="1200" dirty="0"/>
          </a:p>
          <a:p>
            <a:r>
              <a:rPr lang="fr-FR" sz="1200" dirty="0"/>
              <a:t>Pour approcher de plus près les références, vous avez la </a:t>
            </a:r>
            <a:r>
              <a:rPr lang="fr-FR" sz="1200" dirty="0" err="1"/>
              <a:t>fonctionidqui</a:t>
            </a:r>
            <a:r>
              <a:rPr lang="fr-FR" sz="1200" dirty="0"/>
              <a:t> prend en paramètre un objet. Elle renvoie la position de l'objet dans la mémoire Python sous la forme d'un entier (plutôt grand). Je vous invite à faire quelques tests en passant divers objets en paramètre à cette fonction. Sachez au passage </a:t>
            </a:r>
            <a:r>
              <a:rPr lang="fr-FR" sz="1200" dirty="0" err="1"/>
              <a:t>queiscompare</a:t>
            </a:r>
            <a:r>
              <a:rPr lang="fr-FR" sz="1200" dirty="0"/>
              <a:t> les ID des objets de part et d'autre et c'est pour cette raison que je vous ais mis en garde quant à son utilisation.</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28572" y="5101425"/>
            <a:ext cx="11896729" cy="1384995"/>
          </a:xfrm>
          <a:prstGeom prst="rect">
            <a:avLst/>
          </a:prstGeom>
          <a:solidFill>
            <a:schemeClr val="tx1"/>
          </a:solidFill>
        </p:spPr>
        <p:txBody>
          <a:bodyPr wrap="square" rtlCol="0">
            <a:spAutoFit/>
          </a:bodyPr>
          <a:lstStyle/>
          <a:p>
            <a:r>
              <a:rPr lang="it-IT" sz="1200" dirty="0">
                <a:solidFill>
                  <a:schemeClr val="bg1"/>
                </a:solidFill>
              </a:rPr>
              <a:t>&gt;&gt;&gt; ma_liste1 = [1, 2]</a:t>
            </a:r>
          </a:p>
          <a:p>
            <a:r>
              <a:rPr lang="it-IT" sz="1200" dirty="0">
                <a:solidFill>
                  <a:schemeClr val="bg1"/>
                </a:solidFill>
              </a:rPr>
              <a:t>&gt;&gt;&gt; ma_liste2 = [1, 2]</a:t>
            </a:r>
          </a:p>
          <a:p>
            <a:r>
              <a:rPr lang="it-IT" sz="1200" dirty="0">
                <a:solidFill>
                  <a:schemeClr val="bg1"/>
                </a:solidFill>
              </a:rPr>
              <a:t>&gt;&gt;&gt; ma_liste1 == ma_liste2 # On compare le contenu des listes</a:t>
            </a:r>
          </a:p>
          <a:p>
            <a:r>
              <a:rPr lang="it-IT" sz="1200" dirty="0">
                <a:solidFill>
                  <a:schemeClr val="bg1"/>
                </a:solidFill>
              </a:rPr>
              <a:t>True</a:t>
            </a:r>
          </a:p>
          <a:p>
            <a:r>
              <a:rPr lang="it-IT" sz="1200" dirty="0">
                <a:solidFill>
                  <a:schemeClr val="bg1"/>
                </a:solidFill>
              </a:rPr>
              <a:t>&gt;&gt;&gt; ma_liste1 is ma_liste2 # On compare leur référence</a:t>
            </a:r>
          </a:p>
          <a:p>
            <a:r>
              <a:rPr lang="it-IT" sz="1200" dirty="0">
                <a:solidFill>
                  <a:schemeClr val="bg1"/>
                </a:solidFill>
              </a:rPr>
              <a:t>False</a:t>
            </a:r>
          </a:p>
          <a:p>
            <a:r>
              <a:rPr lang="it-IT" sz="1200" dirty="0">
                <a:solidFill>
                  <a:schemeClr val="bg1"/>
                </a:solidFill>
              </a:rPr>
              <a:t>&gt;&gt;&gt;</a:t>
            </a:r>
          </a:p>
        </p:txBody>
      </p:sp>
    </p:spTree>
    <p:extLst>
      <p:ext uri="{BB962C8B-B14F-4D97-AF65-F5344CB8AC3E}">
        <p14:creationId xmlns:p14="http://schemas.microsoft.com/office/powerpoint/2010/main" val="136125037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variables globales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35715" y="819151"/>
            <a:ext cx="11882441" cy="3231654"/>
          </a:xfrm>
          <a:prstGeom prst="rect">
            <a:avLst/>
          </a:prstGeom>
          <a:noFill/>
        </p:spPr>
        <p:txBody>
          <a:bodyPr wrap="square" rtlCol="0">
            <a:spAutoFit/>
          </a:bodyPr>
          <a:lstStyle/>
          <a:p>
            <a:r>
              <a:rPr lang="fr-FR" sz="1200" dirty="0"/>
              <a:t>Il existe un moyen de modifier, dans une fonction, des variables extérieures à celle-ci. On utilise pour cela des variables globales.</a:t>
            </a:r>
          </a:p>
          <a:p>
            <a:r>
              <a:rPr lang="fr-FR" sz="1200" dirty="0"/>
              <a:t>Cette distinction entre variables locales et variables globales se retrouve dans d'autres langages et on recommande souvent d'éviter de trop les utiliser. Elles peuvent avoir leur utilité, toutefois, puisque le mécanisme existe. D'un point de vue strictement personnel, tant que c'est possible, je ne travaille qu'avec des variables locales (comme nous l'avons fait depuis le début de ce cours) mais il m'arrive de faire appel à des variables globales quand c'est nécessaire ou bien plus pratique. Mais ne tombez pas dans l'extrême non plus, ni dans un sens ni dans l'autre.</a:t>
            </a:r>
          </a:p>
          <a:p>
            <a:endParaRPr lang="fr-FR" sz="1200" dirty="0"/>
          </a:p>
          <a:p>
            <a:r>
              <a:rPr lang="fr-FR" sz="1200" dirty="0"/>
              <a:t>Le principe des variables globales</a:t>
            </a:r>
          </a:p>
          <a:p>
            <a:r>
              <a:rPr lang="fr-FR" sz="1200" dirty="0"/>
              <a:t>On ne peut faire plus simple. On déclare dans le corps de notre programme, donc en dehors de tout corps de fonction, une variable, tout ce qu'il y a de plus normal. Dans le corps d'une fonction qui doit modifier cette variable (changer sa valeur par affectation), on déclare à Python que la variable qui doit être utilisée dans ce corps est globale.</a:t>
            </a:r>
          </a:p>
          <a:p>
            <a:r>
              <a:rPr lang="fr-FR" sz="1200" dirty="0"/>
              <a:t>Python va regarder dans les différents espaces : celui de la fonction, celui dans lequel la fonction a été appelée… ainsi de suite jusqu'à mettre la main sur notre variable. S'il la trouve, il va nous donner le plein accès à cette variable dans le corps de la fonction.</a:t>
            </a:r>
          </a:p>
          <a:p>
            <a:r>
              <a:rPr lang="fr-FR" sz="1200" dirty="0"/>
              <a:t>Cela signifie que nous pouvons y accéder en lecture (comme c'est le cas sans avoir besoin de la définir comme variable globale) mais aussi en écriture. Une fonction peut donc ainsi changer la valeur d'une variable directement.</a:t>
            </a:r>
          </a:p>
          <a:p>
            <a:r>
              <a:rPr lang="fr-FR" sz="1200" dirty="0"/>
              <a:t>Mais assez de théorie, voyons un exemple.</a:t>
            </a:r>
          </a:p>
          <a:p>
            <a:r>
              <a:rPr lang="fr-FR" sz="1200" dirty="0"/>
              <a:t>Utiliser concrètement les variables globales</a:t>
            </a:r>
          </a:p>
          <a:p>
            <a:r>
              <a:rPr lang="fr-FR" sz="1200" dirty="0"/>
              <a:t>Pour déclarer à Python, dans le corps d'une fonction, que la variable qui sera utilisée doit être considérée comme globale, on utilise le mot-clé </a:t>
            </a:r>
            <a:r>
              <a:rPr lang="fr-FR" sz="1200" b="1" dirty="0"/>
              <a:t>global</a:t>
            </a:r>
            <a:r>
              <a:rPr lang="fr-FR" sz="1200" dirty="0"/>
              <a:t>. On le place généralement après la définition de la fonction, juste en-dessous de la docstring, cela permet de retrouver rapidement les variables globales sans parcourir tout le code (c'est une simple convention). On précise derrière ce mot-clé le nom de la variable à considérer comme globale :</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35715" y="4028777"/>
            <a:ext cx="11896729" cy="1954381"/>
          </a:xfrm>
          <a:prstGeom prst="rect">
            <a:avLst/>
          </a:prstGeom>
          <a:solidFill>
            <a:schemeClr val="tx1"/>
          </a:solidFill>
        </p:spPr>
        <p:txBody>
          <a:bodyPr wrap="square" rtlCol="0">
            <a:spAutoFit/>
          </a:bodyPr>
          <a:lstStyle/>
          <a:p>
            <a:r>
              <a:rPr lang="fr-FR" sz="1100" dirty="0">
                <a:solidFill>
                  <a:schemeClr val="bg1"/>
                </a:solidFill>
              </a:rPr>
              <a:t>i = 4 # Une variable, nommée i, contenant un entier</a:t>
            </a:r>
          </a:p>
          <a:p>
            <a:r>
              <a:rPr lang="fr-FR" sz="1100" dirty="0">
                <a:solidFill>
                  <a:schemeClr val="bg1"/>
                </a:solidFill>
              </a:rPr>
              <a:t>def inc_i():</a:t>
            </a:r>
          </a:p>
          <a:p>
            <a:r>
              <a:rPr lang="fr-FR" sz="1100" dirty="0">
                <a:solidFill>
                  <a:schemeClr val="bg1"/>
                </a:solidFill>
              </a:rPr>
              <a:t>...     """Fonction chargée d'incrémenter i de 1"""</a:t>
            </a:r>
          </a:p>
          <a:p>
            <a:r>
              <a:rPr lang="fr-FR" sz="1100" dirty="0">
                <a:solidFill>
                  <a:schemeClr val="bg1"/>
                </a:solidFill>
              </a:rPr>
              <a:t>...     global i # Python recherche i en dehors de l'espace local de la fonction</a:t>
            </a:r>
          </a:p>
          <a:p>
            <a:r>
              <a:rPr lang="fr-FR" sz="1100" dirty="0">
                <a:solidFill>
                  <a:schemeClr val="bg1"/>
                </a:solidFill>
              </a:rPr>
              <a:t>...     i += 1</a:t>
            </a:r>
          </a:p>
          <a:p>
            <a:r>
              <a:rPr lang="fr-FR" sz="1100" dirty="0">
                <a:solidFill>
                  <a:schemeClr val="bg1"/>
                </a:solidFill>
              </a:rPr>
              <a:t>... </a:t>
            </a:r>
          </a:p>
          <a:p>
            <a:r>
              <a:rPr lang="fr-FR" sz="1100" dirty="0">
                <a:solidFill>
                  <a:schemeClr val="bg1"/>
                </a:solidFill>
              </a:rPr>
              <a:t>i</a:t>
            </a:r>
          </a:p>
          <a:p>
            <a:r>
              <a:rPr lang="fr-FR" sz="1100" dirty="0">
                <a:solidFill>
                  <a:schemeClr val="bg1"/>
                </a:solidFill>
              </a:rPr>
              <a:t>4</a:t>
            </a:r>
          </a:p>
          <a:p>
            <a:r>
              <a:rPr lang="fr-FR" sz="1100" dirty="0">
                <a:solidFill>
                  <a:schemeClr val="bg1"/>
                </a:solidFill>
              </a:rPr>
              <a:t>inc_i()</a:t>
            </a:r>
          </a:p>
          <a:p>
            <a:r>
              <a:rPr lang="fr-FR" sz="1100" dirty="0">
                <a:solidFill>
                  <a:schemeClr val="bg1"/>
                </a:solidFill>
              </a:rPr>
              <a:t>i</a:t>
            </a:r>
          </a:p>
          <a:p>
            <a:r>
              <a:rPr lang="fr-FR" sz="1100" dirty="0">
                <a:solidFill>
                  <a:schemeClr val="bg1"/>
                </a:solidFill>
              </a:rPr>
              <a:t>5</a:t>
            </a:r>
          </a:p>
        </p:txBody>
      </p:sp>
      <p:sp>
        <p:nvSpPr>
          <p:cNvPr id="5" name="ZoneTexte 4">
            <a:extLst>
              <a:ext uri="{FF2B5EF4-FFF2-40B4-BE49-F238E27FC236}">
                <a16:creationId xmlns:a16="http://schemas.microsoft.com/office/drawing/2014/main" id="{8307A699-A620-453F-A060-EF1E0119BDA6}"/>
              </a:ext>
            </a:extLst>
          </p:cNvPr>
          <p:cNvSpPr txBox="1"/>
          <p:nvPr/>
        </p:nvSpPr>
        <p:spPr>
          <a:xfrm>
            <a:off x="35715" y="6002148"/>
            <a:ext cx="11896729" cy="830997"/>
          </a:xfrm>
          <a:prstGeom prst="rect">
            <a:avLst/>
          </a:prstGeom>
          <a:noFill/>
        </p:spPr>
        <p:txBody>
          <a:bodyPr wrap="square" rtlCol="0">
            <a:spAutoFit/>
          </a:bodyPr>
          <a:lstStyle/>
          <a:p>
            <a:r>
              <a:rPr lang="fr-FR" sz="1200" dirty="0"/>
              <a:t>Si vous ne précisez pas à Python </a:t>
            </a:r>
            <a:r>
              <a:rPr lang="fr-FR" sz="1200" dirty="0" err="1"/>
              <a:t>queidoit</a:t>
            </a:r>
            <a:r>
              <a:rPr lang="fr-FR" sz="1200" dirty="0"/>
              <a:t> être considérée comme globale, vous ne pourrez pas modifier réellement sa valeur, comme nous l'avons vu plus haut. En </a:t>
            </a:r>
            <a:r>
              <a:rPr lang="fr-FR" sz="1200" dirty="0" err="1"/>
              <a:t>précisantglobal</a:t>
            </a:r>
            <a:r>
              <a:rPr lang="fr-FR" sz="1200" dirty="0"/>
              <a:t> i, Python permet l'accès en lecture et en écriture à cette variable, ce qui signifie que vous pouvez changer sa valeur par affectation.</a:t>
            </a:r>
          </a:p>
          <a:p>
            <a:r>
              <a:rPr lang="fr-FR" sz="1200" dirty="0"/>
              <a:t>J'utilise ce mécanisme quand je travaille sur plusieurs classes et fonctions qui doivent s'échanger des informations d'état par exemple. Il existe d'autres moyens mais vous connaissez celui-ci et, tant que vous maîtrisez bien votre code, il n'est pas plus mauvais qu'un autre.</a:t>
            </a:r>
          </a:p>
        </p:txBody>
      </p:sp>
    </p:spTree>
    <p:extLst>
      <p:ext uri="{BB962C8B-B14F-4D97-AF65-F5344CB8AC3E}">
        <p14:creationId xmlns:p14="http://schemas.microsoft.com/office/powerpoint/2010/main" val="1122911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847851"/>
            <a:ext cx="11882441" cy="2123658"/>
          </a:xfrm>
          <a:prstGeom prst="rect">
            <a:avLst/>
          </a:prstGeom>
          <a:noFill/>
        </p:spPr>
        <p:txBody>
          <a:bodyPr wrap="square" rtlCol="0">
            <a:spAutoFit/>
          </a:bodyPr>
          <a:lstStyle/>
          <a:p>
            <a:r>
              <a:rPr lang="fr-FR" sz="1200" b="1" dirty="0"/>
              <a:t>En résumé</a:t>
            </a:r>
          </a:p>
          <a:p>
            <a:endParaRPr lang="fr-FR" sz="1200" dirty="0"/>
          </a:p>
          <a:p>
            <a:r>
              <a:rPr lang="fr-FR" sz="1200" dirty="0"/>
              <a:t>    Les variables locales définies avant l'appel d'une fonction seront accessibles, depuis le corps de la fonction, en lecture seule.</a:t>
            </a:r>
          </a:p>
          <a:p>
            <a:endParaRPr lang="fr-FR" sz="1200" dirty="0"/>
          </a:p>
          <a:p>
            <a:r>
              <a:rPr lang="fr-FR" sz="1200" dirty="0"/>
              <a:t>    Une variable locale définie dans une fonction sera supprimée après l'exécution de cette fonction.</a:t>
            </a:r>
          </a:p>
          <a:p>
            <a:endParaRPr lang="fr-FR" sz="1200" dirty="0"/>
          </a:p>
          <a:p>
            <a:r>
              <a:rPr lang="fr-FR" sz="1200" dirty="0"/>
              <a:t>    On peut cependant appeler les attributs et méthodes d'un objet pour le modifier durablement.</a:t>
            </a:r>
          </a:p>
          <a:p>
            <a:endParaRPr lang="fr-FR" sz="1200" dirty="0"/>
          </a:p>
          <a:p>
            <a:r>
              <a:rPr lang="fr-FR" sz="1200" dirty="0"/>
              <a:t>    Les variables globales se définissent à l'aide du mot-clé global suivi du nom de la variable préalablement créée.</a:t>
            </a:r>
          </a:p>
          <a:p>
            <a:endParaRPr lang="fr-FR" sz="1200" dirty="0"/>
          </a:p>
          <a:p>
            <a:r>
              <a:rPr lang="fr-FR" sz="1200" dirty="0"/>
              <a:t>    Les variables globales peuvent être modifiées depuis le corps d'une fonction (à utiliser avec prudence).</a:t>
            </a:r>
          </a:p>
        </p:txBody>
      </p:sp>
    </p:spTree>
    <p:extLst>
      <p:ext uri="{BB962C8B-B14F-4D97-AF65-F5344CB8AC3E}">
        <p14:creationId xmlns:p14="http://schemas.microsoft.com/office/powerpoint/2010/main" val="12644114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83790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Appréhendez les classes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740636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2399"/>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819151"/>
            <a:ext cx="11882441" cy="5816977"/>
          </a:xfrm>
          <a:prstGeom prst="rect">
            <a:avLst/>
          </a:prstGeom>
          <a:noFill/>
        </p:spPr>
        <p:txBody>
          <a:bodyPr wrap="square" rtlCol="0">
            <a:spAutoFit/>
          </a:bodyPr>
          <a:lstStyle/>
          <a:p>
            <a:r>
              <a:rPr lang="fr-FR" sz="1200" dirty="0"/>
              <a:t>Dans ce chapitre, sans plus attendre, nous allons créer nos premières classes, nos premiers attributs et nos premières méthodes. Nous allons aussi essayer de comprendre les mécanismes de la programmation orientée objet en Python.</a:t>
            </a:r>
          </a:p>
          <a:p>
            <a:endParaRPr lang="fr-FR" sz="1200" dirty="0"/>
          </a:p>
          <a:p>
            <a:r>
              <a:rPr lang="fr-FR" sz="1200" dirty="0"/>
              <a:t>Au-delà du mécanisme, l'orienté objet est une véritable philosophie et Python est assez différent des autres langages, en termes de philosophie justement. Restez concentrés, ce langage n'a pas fini de vous étonner !</a:t>
            </a:r>
          </a:p>
          <a:p>
            <a:endParaRPr lang="fr-FR" sz="1200" b="1" dirty="0"/>
          </a:p>
          <a:p>
            <a:r>
              <a:rPr lang="fr-FR" sz="1200" b="1" u="sng" dirty="0"/>
              <a:t>Les classes, tout un monde</a:t>
            </a:r>
          </a:p>
          <a:p>
            <a:endParaRPr lang="fr-FR" sz="1200" dirty="0"/>
          </a:p>
          <a:p>
            <a:r>
              <a:rPr lang="fr-FR" sz="1200" dirty="0"/>
              <a:t>Dans la partie précédente, j'avais brièvement décrit les objets comme des variables pouvant contenir elles-mêmes des fonctions et variables. Nous sommes allés plus loin tout au long de la seconde partie, pour découvrir que nos « fonctions contenues dans nos objets » sont appelées des méthodes. En vérité, je me suis cantonné à une définition « pratique » des objets, alors que derrière la POO (Programmation Orientée Objet) se cache une véritable philosophie.</a:t>
            </a:r>
          </a:p>
          <a:p>
            <a:endParaRPr lang="fr-FR" sz="1200" b="1" dirty="0"/>
          </a:p>
          <a:p>
            <a:r>
              <a:rPr lang="fr-FR" sz="1200" b="1" dirty="0"/>
              <a:t>Pourquoi utiliser des objets ?</a:t>
            </a:r>
          </a:p>
          <a:p>
            <a:endParaRPr lang="fr-FR" sz="1200" dirty="0"/>
          </a:p>
          <a:p>
            <a:r>
              <a:rPr lang="fr-FR" sz="1200" dirty="0"/>
              <a:t>Les premiers langages de programmation n'incluaient pas l'orienté objet. Le langage C, pour ne citer que lui, n'utilise pas ce concept et il aura fallu attendre le C++ pour utiliser la puissance de l'orienté objet dans une syntaxe proche de celle du C.</a:t>
            </a:r>
          </a:p>
          <a:p>
            <a:endParaRPr lang="fr-FR" sz="1200" dirty="0"/>
          </a:p>
          <a:p>
            <a:r>
              <a:rPr lang="fr-FR" sz="1200" dirty="0"/>
              <a:t>Java, un langage apparu à peu près en même temps que Python, définit une philosophie assez différente de celle du C++ : contrairement à ce dernier, le Java exige que tout soit rangé dans des classes. Même l'application standard Hello World est contenue dans une classe.</a:t>
            </a:r>
          </a:p>
          <a:p>
            <a:endParaRPr lang="fr-FR" sz="1200" dirty="0"/>
          </a:p>
          <a:p>
            <a:r>
              <a:rPr lang="fr-FR" sz="1200" dirty="0"/>
              <a:t>En Python, la liberté est plus grande. Après tout, vous avez pu passer une partie de ce tutoriel sans connaître la façade objet de Python. Et pourtant, le langage Python est totalement orienté objet : en Python, tout est objet, vous n'avez pas oublié ? Quand vous croyez utiliser une simple variable, un module, une fonction…, ce sont des objets qui se cachent derrière.</a:t>
            </a:r>
          </a:p>
          <a:p>
            <a:endParaRPr lang="fr-FR" sz="1200" dirty="0"/>
          </a:p>
          <a:p>
            <a:r>
              <a:rPr lang="fr-FR" sz="1200" dirty="0"/>
              <a:t>Loin de moi l'idée de faire un comparatif entre différents langages. Ce sur quoi je souhaite attirer votre attention, c'est que plusieurs langages intègrent l'orienté objet, chacun avec une philosophie distincte. Autrement dit, si vous avez appris l'orienté objet dans un autre langage, tel que le C++ ou le Java, ne tenez pas pour acquis que vous allez retrouver les même mécanismes et surtout, la même philosophie. Gardez autant que possible l'esprit dégagé de tout préjugé sur la philosophie objet de Python.</a:t>
            </a:r>
          </a:p>
          <a:p>
            <a:endParaRPr lang="fr-FR" sz="1200" dirty="0"/>
          </a:p>
          <a:p>
            <a:r>
              <a:rPr lang="fr-FR" sz="1200" dirty="0"/>
              <a:t>Pour l'instant, nous n'avons donc vu qu'un aspect technique de l'objet. J'irais jusqu'à dire que ce qu'on a vu jusqu'ici, ce n'était qu'une façon « un peu plus esthétique » de coder : il est plus simple et plus compréhensible d'écrire ma_liste.append(5) que append_to_list(ma_liste, 5). Mais derrière la POO, il n'y a pas qu'un souci esthétique, loin de là.</a:t>
            </a:r>
          </a:p>
          <a:p>
            <a:endParaRPr lang="fr-FR" sz="1200" b="1" dirty="0"/>
          </a:p>
          <a:p>
            <a:endParaRPr lang="fr-FR" sz="1200" b="1" dirty="0"/>
          </a:p>
        </p:txBody>
      </p:sp>
    </p:spTree>
    <p:extLst>
      <p:ext uri="{BB962C8B-B14F-4D97-AF65-F5344CB8AC3E}">
        <p14:creationId xmlns:p14="http://schemas.microsoft.com/office/powerpoint/2010/main" val="32465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err="1">
                <a:solidFill>
                  <a:schemeClr val="accent5">
                    <a:lumMod val="75000"/>
                  </a:schemeClr>
                </a:solidFill>
              </a:rPr>
              <a:t>Quelques</a:t>
            </a:r>
            <a:r>
              <a:rPr lang="en-US" sz="6000" dirty="0">
                <a:solidFill>
                  <a:schemeClr val="accent5">
                    <a:lumMod val="75000"/>
                  </a:schemeClr>
                </a:solidFill>
              </a:rPr>
              <a:t> </a:t>
            </a:r>
            <a:r>
              <a:rPr lang="en-US" sz="6000" dirty="0" err="1">
                <a:solidFill>
                  <a:schemeClr val="accent5">
                    <a:lumMod val="75000"/>
                  </a:schemeClr>
                </a:solidFill>
              </a:rPr>
              <a:t>trucs</a:t>
            </a:r>
            <a:r>
              <a:rPr lang="en-US" sz="6000" dirty="0">
                <a:solidFill>
                  <a:schemeClr val="accent5">
                    <a:lumMod val="75000"/>
                  </a:schemeClr>
                </a:solidFill>
              </a:rPr>
              <a:t> et </a:t>
            </a:r>
            <a:r>
              <a:rPr lang="en-US" sz="6000" dirty="0" err="1">
                <a:solidFill>
                  <a:schemeClr val="accent5">
                    <a:lumMod val="75000"/>
                  </a:schemeClr>
                </a:solidFill>
              </a:rPr>
              <a:t>astuces</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257175" y="1752600"/>
            <a:ext cx="8229600" cy="1400175"/>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n-US" sz="1200" dirty="0">
                <a:solidFill>
                  <a:schemeClr val="bg1"/>
                </a:solidFill>
              </a:rPr>
              <a:t>a = 5</a:t>
            </a:r>
          </a:p>
          <a:p>
            <a:pPr marL="0" indent="-457200">
              <a:lnSpc>
                <a:spcPct val="100000"/>
              </a:lnSpc>
              <a:spcBef>
                <a:spcPts val="0"/>
              </a:spcBef>
              <a:buNone/>
            </a:pPr>
            <a:r>
              <a:rPr lang="en-US" sz="1200" dirty="0">
                <a:solidFill>
                  <a:schemeClr val="bg1"/>
                </a:solidFill>
              </a:rPr>
              <a:t>b = 32</a:t>
            </a:r>
          </a:p>
          <a:p>
            <a:pPr marL="0" indent="-457200">
              <a:lnSpc>
                <a:spcPct val="100000"/>
              </a:lnSpc>
              <a:spcBef>
                <a:spcPts val="0"/>
              </a:spcBef>
              <a:buNone/>
            </a:pPr>
            <a:r>
              <a:rPr lang="en-US" sz="1200" dirty="0" err="1">
                <a:solidFill>
                  <a:schemeClr val="bg1"/>
                </a:solidFill>
              </a:rPr>
              <a:t>a,b</a:t>
            </a:r>
            <a:r>
              <a:rPr lang="en-US" sz="1200" dirty="0">
                <a:solidFill>
                  <a:schemeClr val="bg1"/>
                </a:solidFill>
              </a:rPr>
              <a:t> = </a:t>
            </a:r>
            <a:r>
              <a:rPr lang="en-US" sz="1200" dirty="0" err="1">
                <a:solidFill>
                  <a:schemeClr val="bg1"/>
                </a:solidFill>
              </a:rPr>
              <a:t>b,a</a:t>
            </a:r>
            <a:r>
              <a:rPr lang="en-US" sz="1200" dirty="0">
                <a:solidFill>
                  <a:schemeClr val="bg1"/>
                </a:solidFill>
              </a:rPr>
              <a:t> # permutation</a:t>
            </a:r>
          </a:p>
          <a:p>
            <a:pPr marL="0" indent="-457200">
              <a:lnSpc>
                <a:spcPct val="100000"/>
              </a:lnSpc>
              <a:spcBef>
                <a:spcPts val="0"/>
              </a:spcBef>
              <a:buNone/>
            </a:pPr>
            <a:r>
              <a:rPr lang="en-US" sz="1200" dirty="0">
                <a:solidFill>
                  <a:schemeClr val="bg1"/>
                </a:solidFill>
              </a:rPr>
              <a:t>print(a)</a:t>
            </a:r>
          </a:p>
          <a:p>
            <a:pPr marL="0" indent="-457200">
              <a:lnSpc>
                <a:spcPct val="100000"/>
              </a:lnSpc>
              <a:spcBef>
                <a:spcPts val="0"/>
              </a:spcBef>
              <a:buNone/>
            </a:pPr>
            <a:r>
              <a:rPr lang="en-US" sz="1200" dirty="0">
                <a:solidFill>
                  <a:schemeClr val="bg1"/>
                </a:solidFill>
              </a:rPr>
              <a:t>32</a:t>
            </a:r>
          </a:p>
          <a:p>
            <a:pPr marL="0" indent="-457200">
              <a:lnSpc>
                <a:spcPct val="100000"/>
              </a:lnSpc>
              <a:spcBef>
                <a:spcPts val="0"/>
              </a:spcBef>
              <a:buNone/>
            </a:pPr>
            <a:r>
              <a:rPr lang="en-US" sz="1200" dirty="0">
                <a:solidFill>
                  <a:schemeClr val="bg1"/>
                </a:solidFill>
              </a:rPr>
              <a:t> print(b)</a:t>
            </a:r>
          </a:p>
          <a:p>
            <a:pPr marL="0" indent="-457200">
              <a:lnSpc>
                <a:spcPct val="100000"/>
              </a:lnSpc>
              <a:spcBef>
                <a:spcPts val="0"/>
              </a:spcBef>
              <a:buNone/>
            </a:pPr>
            <a:r>
              <a:rPr lang="en-US" sz="1200" dirty="0">
                <a:solidFill>
                  <a:schemeClr val="bg1"/>
                </a:solidFill>
              </a:rPr>
              <a:t>5</a:t>
            </a:r>
          </a:p>
        </p:txBody>
      </p:sp>
      <p:sp>
        <p:nvSpPr>
          <p:cNvPr id="4" name="ZoneTexte 3">
            <a:extLst>
              <a:ext uri="{FF2B5EF4-FFF2-40B4-BE49-F238E27FC236}">
                <a16:creationId xmlns:a16="http://schemas.microsoft.com/office/drawing/2014/main" id="{90A7EECC-BD9C-4310-8B60-A1E0746678E9}"/>
              </a:ext>
            </a:extLst>
          </p:cNvPr>
          <p:cNvSpPr txBox="1"/>
          <p:nvPr/>
        </p:nvSpPr>
        <p:spPr>
          <a:xfrm>
            <a:off x="257175" y="1327707"/>
            <a:ext cx="3771900" cy="369332"/>
          </a:xfrm>
          <a:prstGeom prst="rect">
            <a:avLst/>
          </a:prstGeom>
          <a:noFill/>
        </p:spPr>
        <p:txBody>
          <a:bodyPr wrap="square" rtlCol="0">
            <a:spAutoFit/>
          </a:bodyPr>
          <a:lstStyle/>
          <a:p>
            <a:r>
              <a:rPr lang="fr-FR" dirty="0"/>
              <a:t>Permutation</a:t>
            </a:r>
          </a:p>
        </p:txBody>
      </p:sp>
      <p:sp>
        <p:nvSpPr>
          <p:cNvPr id="8" name="Content Placeholder 2">
            <a:extLst>
              <a:ext uri="{FF2B5EF4-FFF2-40B4-BE49-F238E27FC236}">
                <a16:creationId xmlns:a16="http://schemas.microsoft.com/office/drawing/2014/main" id="{291F5057-875B-46ED-9DD7-3E277C335FD3}"/>
              </a:ext>
            </a:extLst>
          </p:cNvPr>
          <p:cNvSpPr txBox="1">
            <a:spLocks/>
          </p:cNvSpPr>
          <p:nvPr/>
        </p:nvSpPr>
        <p:spPr>
          <a:xfrm>
            <a:off x="257175" y="3815793"/>
            <a:ext cx="8229600" cy="1022907"/>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s-ES" sz="1200" dirty="0">
                <a:solidFill>
                  <a:schemeClr val="bg1"/>
                </a:solidFill>
              </a:rPr>
              <a:t>&gt;&gt;&gt; x = y = 3</a:t>
            </a:r>
          </a:p>
          <a:p>
            <a:pPr marL="0" indent="-457200">
              <a:lnSpc>
                <a:spcPct val="100000"/>
              </a:lnSpc>
              <a:spcBef>
                <a:spcPts val="0"/>
              </a:spcBef>
              <a:buNone/>
            </a:pPr>
            <a:r>
              <a:rPr lang="es-ES" sz="1200" dirty="0">
                <a:solidFill>
                  <a:schemeClr val="bg1"/>
                </a:solidFill>
              </a:rPr>
              <a:t>&gt;&gt;&gt; x</a:t>
            </a:r>
          </a:p>
          <a:p>
            <a:pPr marL="0" indent="-457200">
              <a:lnSpc>
                <a:spcPct val="100000"/>
              </a:lnSpc>
              <a:spcBef>
                <a:spcPts val="0"/>
              </a:spcBef>
              <a:buNone/>
            </a:pPr>
            <a:r>
              <a:rPr lang="es-ES" sz="1200" dirty="0">
                <a:solidFill>
                  <a:schemeClr val="bg1"/>
                </a:solidFill>
              </a:rPr>
              <a:t>3</a:t>
            </a:r>
          </a:p>
          <a:p>
            <a:pPr marL="0" indent="-457200">
              <a:lnSpc>
                <a:spcPct val="100000"/>
              </a:lnSpc>
              <a:spcBef>
                <a:spcPts val="0"/>
              </a:spcBef>
              <a:buNone/>
            </a:pPr>
            <a:r>
              <a:rPr lang="es-ES" sz="1200" dirty="0">
                <a:solidFill>
                  <a:schemeClr val="bg1"/>
                </a:solidFill>
              </a:rPr>
              <a:t>&gt;&gt;&gt; y</a:t>
            </a:r>
          </a:p>
          <a:p>
            <a:pPr marL="0" indent="-457200">
              <a:lnSpc>
                <a:spcPct val="100000"/>
              </a:lnSpc>
              <a:spcBef>
                <a:spcPts val="0"/>
              </a:spcBef>
              <a:buNone/>
            </a:pPr>
            <a:r>
              <a:rPr lang="es-ES" sz="1200" dirty="0">
                <a:solidFill>
                  <a:schemeClr val="bg1"/>
                </a:solidFill>
              </a:rPr>
              <a:t>3</a:t>
            </a:r>
          </a:p>
        </p:txBody>
      </p:sp>
      <p:sp>
        <p:nvSpPr>
          <p:cNvPr id="9" name="ZoneTexte 8">
            <a:extLst>
              <a:ext uri="{FF2B5EF4-FFF2-40B4-BE49-F238E27FC236}">
                <a16:creationId xmlns:a16="http://schemas.microsoft.com/office/drawing/2014/main" id="{E33500BE-5260-4B32-BB5A-F71DFC499590}"/>
              </a:ext>
            </a:extLst>
          </p:cNvPr>
          <p:cNvSpPr txBox="1"/>
          <p:nvPr/>
        </p:nvSpPr>
        <p:spPr>
          <a:xfrm>
            <a:off x="257175" y="3390900"/>
            <a:ext cx="10629900" cy="369332"/>
          </a:xfrm>
          <a:prstGeom prst="rect">
            <a:avLst/>
          </a:prstGeom>
          <a:noFill/>
        </p:spPr>
        <p:txBody>
          <a:bodyPr wrap="square" rtlCol="0">
            <a:spAutoFit/>
          </a:bodyPr>
          <a:lstStyle/>
          <a:p>
            <a:r>
              <a:rPr lang="fr-FR" dirty="0"/>
              <a:t>Affecter simplement une même valeur à plusieurs variables</a:t>
            </a:r>
          </a:p>
        </p:txBody>
      </p:sp>
    </p:spTree>
    <p:extLst>
      <p:ext uri="{BB962C8B-B14F-4D97-AF65-F5344CB8AC3E}">
        <p14:creationId xmlns:p14="http://schemas.microsoft.com/office/powerpoint/2010/main" val="322696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subTnLst>
                                    <p:animClr clrSpc="rgb" dir="cw">
                                      <p:cBhvr override="childStyle">
                                        <p:cTn dur="1" fill="hold" display="0" masterRel="nextClick" afterEffect="1"/>
                                        <p:tgtEl>
                                          <p:spTgt spid="6">
                                            <p:bg/>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777777"/>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subTnLst>
                                    <p:animClr clrSpc="rgb" dir="cw">
                                      <p:cBhvr override="childStyle">
                                        <p:cTn dur="1" fill="hold" display="0" masterRel="nextClick" afterEffect="1"/>
                                        <p:tgtEl>
                                          <p:spTgt spid="6">
                                            <p:txEl>
                                              <p:pRg st="3" end="3"/>
                                            </p:txEl>
                                          </p:spTgt>
                                        </p:tgtEl>
                                        <p:attrNameLst>
                                          <p:attrName>ppt_c</p:attrName>
                                        </p:attrNameLst>
                                      </p:cBhvr>
                                      <p:to>
                                        <a:srgbClr val="777777"/>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777777"/>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subTnLst>
                                    <p:animClr clrSpc="rgb" dir="cw">
                                      <p:cBhvr override="childStyle">
                                        <p:cTn dur="1" fill="hold" display="0" masterRel="nextClick" afterEffect="1"/>
                                        <p:tgtEl>
                                          <p:spTgt spid="6">
                                            <p:txEl>
                                              <p:pRg st="5" end="5"/>
                                            </p:txEl>
                                          </p:spTgt>
                                        </p:tgtEl>
                                        <p:attrNameLst>
                                          <p:attrName>ppt_c</p:attrName>
                                        </p:attrNameLst>
                                      </p:cBhvr>
                                      <p:to>
                                        <a:srgbClr val="777777"/>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5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rgbClr val="777777"/>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bg/>
                                          </p:spTgt>
                                        </p:tgtEl>
                                        <p:attrNameLst>
                                          <p:attrName>style.visibility</p:attrName>
                                        </p:attrNameLst>
                                      </p:cBhvr>
                                      <p:to>
                                        <p:strVal val="visible"/>
                                      </p:to>
                                    </p:set>
                                    <p:animEffect transition="in" filter="fade">
                                      <p:cBhvr>
                                        <p:cTn id="47" dur="500"/>
                                        <p:tgtEl>
                                          <p:spTgt spid="8">
                                            <p:bg/>
                                          </p:spTgt>
                                        </p:tgtEl>
                                      </p:cBhvr>
                                    </p:animEffect>
                                  </p:childTnLst>
                                  <p:subTnLst>
                                    <p:animClr clrSpc="rgb" dir="cw">
                                      <p:cBhvr override="childStyle">
                                        <p:cTn dur="1" fill="hold" display="0" masterRel="nextClick" afterEffect="1"/>
                                        <p:tgtEl>
                                          <p:spTgt spid="8">
                                            <p:bg/>
                                          </p:spTgt>
                                        </p:tgtEl>
                                        <p:attrNameLst>
                                          <p:attrName>ppt_c</p:attrName>
                                        </p:attrNameLst>
                                      </p:cBhvr>
                                      <p:to>
                                        <a:srgbClr val="777777"/>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fade">
                                      <p:cBhvr>
                                        <p:cTn id="52" dur="500"/>
                                        <p:tgtEl>
                                          <p:spTgt spid="8">
                                            <p:txEl>
                                              <p:pRg st="0" end="0"/>
                                            </p:txEl>
                                          </p:spTgt>
                                        </p:tgtEl>
                                      </p:cBhvr>
                                    </p:animEffect>
                                  </p:childTnLst>
                                  <p:subTnLst>
                                    <p:animClr clrSpc="rgb" dir="cw">
                                      <p:cBhvr override="childStyle">
                                        <p:cTn dur="1" fill="hold" display="0" masterRel="nextClick" afterEffect="1"/>
                                        <p:tgtEl>
                                          <p:spTgt spid="8">
                                            <p:txEl>
                                              <p:pRg st="0" end="0"/>
                                            </p:txEl>
                                          </p:spTgt>
                                        </p:tgtEl>
                                        <p:attrNameLst>
                                          <p:attrName>ppt_c</p:attrName>
                                        </p:attrNameLst>
                                      </p:cBhvr>
                                      <p:to>
                                        <a:srgbClr val="777777"/>
                                      </p:to>
                                    </p:animClr>
                                  </p:sub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Effect transition="in" filter="fade">
                                      <p:cBhvr>
                                        <p:cTn id="57" dur="500"/>
                                        <p:tgtEl>
                                          <p:spTgt spid="8">
                                            <p:txEl>
                                              <p:pRg st="1" end="1"/>
                                            </p:txEl>
                                          </p:spTgt>
                                        </p:tgtEl>
                                      </p:cBhvr>
                                    </p:animEffect>
                                  </p:childTnLst>
                                  <p:subTnLst>
                                    <p:animClr clrSpc="rgb" dir="cw">
                                      <p:cBhvr override="childStyle">
                                        <p:cTn dur="1" fill="hold" display="0" masterRel="nextClick" afterEffect="1"/>
                                        <p:tgtEl>
                                          <p:spTgt spid="8">
                                            <p:txEl>
                                              <p:pRg st="1" end="1"/>
                                            </p:txEl>
                                          </p:spTgt>
                                        </p:tgtEl>
                                        <p:attrNameLst>
                                          <p:attrName>ppt_c</p:attrName>
                                        </p:attrNameLst>
                                      </p:cBhvr>
                                      <p:to>
                                        <a:srgbClr val="777777"/>
                                      </p:to>
                                    </p:animClr>
                                  </p:sub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xEl>
                                              <p:pRg st="2" end="2"/>
                                            </p:txEl>
                                          </p:spTgt>
                                        </p:tgtEl>
                                        <p:attrNameLst>
                                          <p:attrName>style.visibility</p:attrName>
                                        </p:attrNameLst>
                                      </p:cBhvr>
                                      <p:to>
                                        <p:strVal val="visible"/>
                                      </p:to>
                                    </p:set>
                                    <p:animEffect transition="in" filter="fade">
                                      <p:cBhvr>
                                        <p:cTn id="62" dur="500"/>
                                        <p:tgtEl>
                                          <p:spTgt spid="8">
                                            <p:txEl>
                                              <p:pRg st="2" end="2"/>
                                            </p:txEl>
                                          </p:spTgt>
                                        </p:tgtEl>
                                      </p:cBhvr>
                                    </p:animEffect>
                                  </p:childTnLst>
                                  <p:subTnLst>
                                    <p:animClr clrSpc="rgb" dir="cw">
                                      <p:cBhvr override="childStyle">
                                        <p:cTn dur="1" fill="hold" display="0" masterRel="nextClick" afterEffect="1"/>
                                        <p:tgtEl>
                                          <p:spTgt spid="8">
                                            <p:txEl>
                                              <p:pRg st="2" end="2"/>
                                            </p:txEl>
                                          </p:spTgt>
                                        </p:tgtEl>
                                        <p:attrNameLst>
                                          <p:attrName>ppt_c</p:attrName>
                                        </p:attrNameLst>
                                      </p:cBhvr>
                                      <p:to>
                                        <a:srgbClr val="777777"/>
                                      </p:to>
                                    </p:animClr>
                                  </p:sub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txEl>
                                              <p:pRg st="3" end="3"/>
                                            </p:txEl>
                                          </p:spTgt>
                                        </p:tgtEl>
                                        <p:attrNameLst>
                                          <p:attrName>style.visibility</p:attrName>
                                        </p:attrNameLst>
                                      </p:cBhvr>
                                      <p:to>
                                        <p:strVal val="visible"/>
                                      </p:to>
                                    </p:set>
                                    <p:animEffect transition="in" filter="fade">
                                      <p:cBhvr>
                                        <p:cTn id="67" dur="500"/>
                                        <p:tgtEl>
                                          <p:spTgt spid="8">
                                            <p:txEl>
                                              <p:pRg st="3" end="3"/>
                                            </p:txEl>
                                          </p:spTgt>
                                        </p:tgtEl>
                                      </p:cBhvr>
                                    </p:animEffect>
                                  </p:childTnLst>
                                  <p:subTnLst>
                                    <p:animClr clrSpc="rgb" dir="cw">
                                      <p:cBhvr override="childStyle">
                                        <p:cTn dur="1" fill="hold" display="0" masterRel="nextClick" afterEffect="1"/>
                                        <p:tgtEl>
                                          <p:spTgt spid="8">
                                            <p:txEl>
                                              <p:pRg st="3" end="3"/>
                                            </p:txEl>
                                          </p:spTgt>
                                        </p:tgtEl>
                                        <p:attrNameLst>
                                          <p:attrName>ppt_c</p:attrName>
                                        </p:attrNameLst>
                                      </p:cBhvr>
                                      <p:to>
                                        <a:srgbClr val="777777"/>
                                      </p:to>
                                    </p:animClr>
                                  </p:sub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xEl>
                                              <p:pRg st="4" end="4"/>
                                            </p:txEl>
                                          </p:spTgt>
                                        </p:tgtEl>
                                        <p:attrNameLst>
                                          <p:attrName>style.visibility</p:attrName>
                                        </p:attrNameLst>
                                      </p:cBhvr>
                                      <p:to>
                                        <p:strVal val="visible"/>
                                      </p:to>
                                    </p:set>
                                    <p:animEffect transition="in" filter="fade">
                                      <p:cBhvr>
                                        <p:cTn id="72" dur="500"/>
                                        <p:tgtEl>
                                          <p:spTgt spid="8">
                                            <p:txEl>
                                              <p:pRg st="4" end="4"/>
                                            </p:txEl>
                                          </p:spTgt>
                                        </p:tgtEl>
                                      </p:cBhvr>
                                    </p:animEffect>
                                  </p:childTnLst>
                                  <p:subTnLst>
                                    <p:animClr clrSpc="rgb" dir="cw">
                                      <p:cBhvr override="childStyle">
                                        <p:cTn dur="1" fill="hold" display="0" masterRel="nextClick" afterEffect="1"/>
                                        <p:tgtEl>
                                          <p:spTgt spid="8">
                                            <p:txEl>
                                              <p:pRg st="4" end="4"/>
                                            </p:txEl>
                                          </p:spTgt>
                                        </p:tgtEl>
                                        <p:attrNameLst>
                                          <p:attrName>ppt_c</p:attrName>
                                        </p:attrNameLst>
                                      </p:cBhvr>
                                      <p:to>
                                        <a:srgbClr val="77777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0" y="505525"/>
            <a:ext cx="11882441" cy="6370975"/>
          </a:xfrm>
          <a:prstGeom prst="rect">
            <a:avLst/>
          </a:prstGeom>
          <a:noFill/>
        </p:spPr>
        <p:txBody>
          <a:bodyPr wrap="square" rtlCol="0">
            <a:spAutoFit/>
          </a:bodyPr>
          <a:lstStyle/>
          <a:p>
            <a:r>
              <a:rPr lang="fr-FR" sz="1200" b="1" dirty="0"/>
              <a:t>Choix du modèle</a:t>
            </a:r>
          </a:p>
          <a:p>
            <a:endParaRPr lang="fr-FR" sz="1200" dirty="0"/>
          </a:p>
          <a:p>
            <a:r>
              <a:rPr lang="fr-FR" sz="1200" dirty="0"/>
              <a:t>Bon, comme vous vous en souvenez sûrement (du moins, je l'espère), une classe est un peu un modèle suivant lequel on va créer des objets. C'est dans la classe que nous allons définir nos méthodes et attributs, les attributs étant des variables contenues dans notre objet.</a:t>
            </a:r>
          </a:p>
          <a:p>
            <a:endParaRPr lang="fr-FR" sz="1200" dirty="0"/>
          </a:p>
          <a:p>
            <a:r>
              <a:rPr lang="fr-FR" sz="1200" dirty="0"/>
              <a:t>Mais qu'allons-nous modéliser ? L'orienté objet est plus qu'utile dès lors que l'on s'en sert pour modéliser, représenter des données un peu plus complexes qu'un simple nombre, ou qu'une chaîne de caractères. Bien sûr, il existe des classes que Python définit pour nous : les nombres, les chaînes et les listes en font partie. Mais on serait bien limité si on ne pouvait faire ses propres classes.</a:t>
            </a:r>
          </a:p>
          <a:p>
            <a:endParaRPr lang="fr-FR" sz="1200" dirty="0"/>
          </a:p>
          <a:p>
            <a:r>
              <a:rPr lang="fr-FR" sz="1200" dirty="0"/>
              <a:t>Pour l'instant, nous allons modéliser… une personne. C'est le premier exemple qui me soit venu à l'esprit, nous verrons bien d'autres exemples avant la fin de la partie.</a:t>
            </a:r>
          </a:p>
          <a:p>
            <a:endParaRPr lang="fr-FR" sz="1200" b="1" dirty="0"/>
          </a:p>
          <a:p>
            <a:r>
              <a:rPr lang="fr-FR" sz="1200" b="1" dirty="0"/>
              <a:t>Convention de nommage</a:t>
            </a:r>
          </a:p>
          <a:p>
            <a:endParaRPr lang="fr-FR" sz="1200" dirty="0"/>
          </a:p>
          <a:p>
            <a:r>
              <a:rPr lang="fr-FR" sz="1200" dirty="0"/>
              <a:t>Si on se réfère à la PEP 8 de Python, il est préférable d'utiliser pour des noms de classes la convention dite Camel Case.</a:t>
            </a:r>
          </a:p>
          <a:p>
            <a:endParaRPr lang="fr-FR" sz="1200" dirty="0"/>
          </a:p>
          <a:p>
            <a:r>
              <a:rPr lang="fr-FR" sz="1200" dirty="0"/>
              <a:t>Les PEP sont les « Python </a:t>
            </a:r>
            <a:r>
              <a:rPr lang="fr-FR" sz="1200" dirty="0" err="1"/>
              <a:t>Enhancement</a:t>
            </a:r>
            <a:r>
              <a:rPr lang="fr-FR" sz="1200" dirty="0"/>
              <a:t> </a:t>
            </a:r>
            <a:r>
              <a:rPr lang="fr-FR" sz="1200" dirty="0" err="1"/>
              <a:t>Proposals</a:t>
            </a:r>
            <a:r>
              <a:rPr lang="fr-FR" sz="1200" dirty="0"/>
              <a:t> », c'est à dire les propositions d'amélioration de Python.</a:t>
            </a:r>
          </a:p>
          <a:p>
            <a:endParaRPr lang="fr-FR" sz="1200" dirty="0"/>
          </a:p>
          <a:p>
            <a:r>
              <a:rPr lang="fr-FR" sz="1200" dirty="0"/>
              <a:t>Cette convention n'utilise pas le signe souligné _ pour séparer les mots. Le principe consiste à mettre en majuscule chaque lettre débutant un mot, par exemple :</a:t>
            </a:r>
            <a:r>
              <a:rPr lang="fr-FR" sz="1200" dirty="0" err="1"/>
              <a:t>MaClasse</a:t>
            </a:r>
            <a:r>
              <a:rPr lang="fr-FR" sz="1200" dirty="0"/>
              <a:t>.</a:t>
            </a:r>
          </a:p>
          <a:p>
            <a:endParaRPr lang="fr-FR" sz="1200" dirty="0"/>
          </a:p>
          <a:p>
            <a:r>
              <a:rPr lang="fr-FR" sz="1200" dirty="0"/>
              <a:t>C'est donc cette convention que je vais utiliser pour les noms de classes. Libre à vous d'en changer, encore une fois rien n'est imposé.</a:t>
            </a:r>
          </a:p>
          <a:p>
            <a:endParaRPr lang="fr-FR" sz="1200" dirty="0"/>
          </a:p>
          <a:p>
            <a:r>
              <a:rPr lang="fr-FR" sz="1200" dirty="0"/>
              <a:t>Pour définir une nouvelle classe, on utilise le mot-clé class.</a:t>
            </a:r>
          </a:p>
          <a:p>
            <a:endParaRPr lang="fr-FR" sz="1200" dirty="0"/>
          </a:p>
          <a:p>
            <a:r>
              <a:rPr lang="fr-FR" sz="1200" dirty="0"/>
              <a:t>Sa syntaxe est assez intuitive :class </a:t>
            </a:r>
            <a:r>
              <a:rPr lang="fr-FR" sz="1200" dirty="0" err="1"/>
              <a:t>NomDeLaClasse</a:t>
            </a:r>
            <a:r>
              <a:rPr lang="fr-FR" sz="1200" dirty="0"/>
              <a:t>:.</a:t>
            </a:r>
          </a:p>
          <a:p>
            <a:endParaRPr lang="fr-FR" sz="1200" dirty="0"/>
          </a:p>
          <a:p>
            <a:r>
              <a:rPr lang="fr-FR" sz="1200" dirty="0"/>
              <a:t>N'exécutez pas encore ce code, nous ne savons pas comment définir nos attributs et nos méthodes.</a:t>
            </a:r>
          </a:p>
          <a:p>
            <a:endParaRPr lang="fr-FR" sz="1200" dirty="0"/>
          </a:p>
          <a:p>
            <a:r>
              <a:rPr lang="fr-FR" sz="1200" dirty="0"/>
              <a:t>Petit exercice de modélisation : que va-t-on trouver dans les caractéristiques d'une personne ? Beaucoup de choses, vous en conviendrez. On ne va en retenir que quelques-unes : le nom, le prénom, l'âge, le lieu de résidence… allez, cela suffira.</a:t>
            </a:r>
          </a:p>
          <a:p>
            <a:endParaRPr lang="fr-FR" sz="1200" dirty="0"/>
          </a:p>
          <a:p>
            <a:r>
              <a:rPr lang="fr-FR" sz="1200" dirty="0"/>
              <a:t>Cela nous fait donc quatre attributs. Ce sont les variables internes à notre objet, qui vont le caractériser. Une personne telle que nous la modélisons sera caractérisée par son nom, son prénom, son âge et son lieu de résidence.</a:t>
            </a:r>
          </a:p>
          <a:p>
            <a:endParaRPr lang="fr-FR" sz="1200" dirty="0"/>
          </a:p>
          <a:p>
            <a:r>
              <a:rPr lang="fr-FR" sz="1200" dirty="0"/>
              <a:t>Pour définir les attributs de notre objet, il faut définir un constructeur dans notre classe. Voyons cela de plus près.</a:t>
            </a:r>
          </a:p>
        </p:txBody>
      </p:sp>
    </p:spTree>
    <p:extLst>
      <p:ext uri="{BB962C8B-B14F-4D97-AF65-F5344CB8AC3E}">
        <p14:creationId xmlns:p14="http://schemas.microsoft.com/office/powerpoint/2010/main" val="220754156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1/</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200329"/>
          </a:xfrm>
          <a:prstGeom prst="rect">
            <a:avLst/>
          </a:prstGeom>
          <a:noFill/>
        </p:spPr>
        <p:txBody>
          <a:bodyPr wrap="square" rtlCol="0">
            <a:spAutoFit/>
          </a:bodyPr>
          <a:lstStyle/>
          <a:p>
            <a:r>
              <a:rPr lang="fr-FR" sz="1200" dirty="0"/>
              <a:t>Nous avons défini les attributs qui allaient caractériser notre objet de classePersonne. Maintenant, il faut définir dans notre classe une méthode spéciale, appelée un constructeur, qui est appelée invariablement quand on souhaite créer un objet depuis notre classe.</a:t>
            </a:r>
          </a:p>
          <a:p>
            <a:endParaRPr lang="fr-FR" sz="1200" dirty="0"/>
          </a:p>
          <a:p>
            <a:r>
              <a:rPr lang="fr-FR" sz="1200" dirty="0"/>
              <a:t>Concrètement, un constructeur est une méthode de notre objet se chargeant de créer nos attributs. En vérité, c'est même la méthode qui sera appelée quand on voudra créer notre objet.</a:t>
            </a:r>
          </a:p>
          <a:p>
            <a:endParaRPr lang="fr-FR" sz="1200" dirty="0"/>
          </a:p>
          <a:p>
            <a:r>
              <a:rPr lang="fr-FR" sz="1200" dirty="0"/>
              <a:t>Voyons le code, ce sera plus parlant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7" y="1952256"/>
            <a:ext cx="11882441" cy="2123658"/>
          </a:xfrm>
          <a:prstGeom prst="rect">
            <a:avLst/>
          </a:prstGeom>
          <a:solidFill>
            <a:schemeClr val="tx1"/>
          </a:solidFill>
        </p:spPr>
        <p:txBody>
          <a:bodyPr wrap="square" rtlCol="0">
            <a:spAutoFit/>
          </a:bodyPr>
          <a:lstStyle/>
          <a:p>
            <a:r>
              <a:rPr lang="fr-FR" sz="1200" dirty="0">
                <a:solidFill>
                  <a:schemeClr val="bg1"/>
                </a:solidFill>
              </a:rPr>
              <a:t>class Personne: # Définition de notre classe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"""Pour l'instant, on ne va définir qu'un seul attribut"""</a:t>
            </a:r>
          </a:p>
          <a:p>
            <a:r>
              <a:rPr lang="fr-FR" sz="1200" dirty="0">
                <a:solidFill>
                  <a:schemeClr val="bg1"/>
                </a:solidFill>
              </a:rPr>
              <a:t>        </a:t>
            </a:r>
            <a:r>
              <a:rPr lang="fr-FR" sz="1200" dirty="0" err="1">
                <a:solidFill>
                  <a:schemeClr val="bg1"/>
                </a:solidFill>
              </a:rPr>
              <a:t>self.nom</a:t>
            </a:r>
            <a:r>
              <a:rPr lang="fr-FR" sz="1200" dirty="0">
                <a:solidFill>
                  <a:schemeClr val="bg1"/>
                </a:solidFill>
              </a:rPr>
              <a:t> = "Dupont"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5" y="4075914"/>
            <a:ext cx="11882441" cy="2862322"/>
          </a:xfrm>
          <a:prstGeom prst="rect">
            <a:avLst/>
          </a:prstGeom>
          <a:noFill/>
        </p:spPr>
        <p:txBody>
          <a:bodyPr wrap="square" rtlCol="0">
            <a:spAutoFit/>
          </a:bodyPr>
          <a:lstStyle/>
          <a:p>
            <a:r>
              <a:rPr lang="fr-FR" sz="1200" dirty="0"/>
              <a:t>Voyons en détail :</a:t>
            </a:r>
          </a:p>
          <a:p>
            <a:endParaRPr lang="fr-FR" sz="1200" dirty="0"/>
          </a:p>
          <a:p>
            <a:r>
              <a:rPr lang="fr-FR" sz="1200" dirty="0"/>
              <a:t>    D'abord, la définition de la classe. Elle est constituée du mot-clé class, du nom de la classe et des deux points rituels « : ».</a:t>
            </a:r>
          </a:p>
          <a:p>
            <a:endParaRPr lang="fr-FR" sz="1200" dirty="0"/>
          </a:p>
          <a:p>
            <a:r>
              <a:rPr lang="fr-FR" sz="1200" dirty="0"/>
              <a:t>    Une docstring commentant la classe. Encore une fois, c'est une excellente habitude à prendre et je vous encourage à le faire systématiquement. Ce pourra être plus qu'utile quand vous vous lancerez dans de grands projets, notamment à plusieurs.</a:t>
            </a:r>
          </a:p>
          <a:p>
            <a:endParaRPr lang="fr-FR" sz="1200" dirty="0"/>
          </a:p>
          <a:p>
            <a:r>
              <a:rPr lang="fr-FR" sz="1200" dirty="0"/>
              <a:t>    La définition de notre constructeur. Comme vous le voyez, il s'agit d'une définition presque « classique » d'une fonction. Elle a pour nom__init__, c'est invariable : en Python, tous les constructeurs s'appellent ainsi. Nous verrons plus tard que les noms de méthodes entourés de part et d'autre de deux signes soulignés(__nommethode__)sont des méthodes spéciales. Notez que, dans notre définition de méthode, nous passons un premier paramètre nommé self.</a:t>
            </a:r>
          </a:p>
          <a:p>
            <a:endParaRPr lang="fr-FR" sz="1200" dirty="0"/>
          </a:p>
          <a:p>
            <a:r>
              <a:rPr lang="fr-FR" sz="1200" dirty="0"/>
              <a:t>    Une nouvelle docstring. Je ne complique pas inutilement, je précise donc qu'on va simplement définir un seul attribut pour l'instant dans notre constructeur.</a:t>
            </a:r>
          </a:p>
          <a:p>
            <a:endParaRPr lang="fr-FR" sz="1200" dirty="0"/>
          </a:p>
          <a:p>
            <a:r>
              <a:rPr lang="fr-FR" sz="1200" dirty="0"/>
              <a:t>    Dans notre constructeur, nous trouvons l'instanciation de notre attribut nom. On crée une variable self.nom et on lui donne comme valeur Dupont. Je vais détailler un peu plus bas ce qui se passe ici.</a:t>
            </a:r>
          </a:p>
        </p:txBody>
      </p:sp>
    </p:spTree>
    <p:extLst>
      <p:ext uri="{BB962C8B-B14F-4D97-AF65-F5344CB8AC3E}">
        <p14:creationId xmlns:p14="http://schemas.microsoft.com/office/powerpoint/2010/main" val="327528443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276999"/>
          </a:xfrm>
          <a:prstGeom prst="rect">
            <a:avLst/>
          </a:prstGeom>
          <a:noFill/>
        </p:spPr>
        <p:txBody>
          <a:bodyPr wrap="square" rtlCol="0">
            <a:spAutoFit/>
          </a:bodyPr>
          <a:lstStyle/>
          <a:p>
            <a:r>
              <a:rPr lang="fr-FR" sz="1200" dirty="0"/>
              <a:t>Avant tout, pour voir le résultat en action, essayons de créer un objet issu de notre classe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6" y="1114783"/>
            <a:ext cx="11882441" cy="1015663"/>
          </a:xfrm>
          <a:prstGeom prst="rect">
            <a:avLst/>
          </a:prstGeom>
          <a:solidFill>
            <a:schemeClr val="tx1"/>
          </a:solidFill>
        </p:spPr>
        <p:txBody>
          <a:bodyPr wrap="square" rtlCol="0">
            <a:spAutoFit/>
          </a:bodyPr>
          <a:lstStyle/>
          <a:p>
            <a:r>
              <a:rPr lang="fr-FR" sz="1200" dirty="0">
                <a:solidFill>
                  <a:schemeClr val="bg1"/>
                </a:solidFill>
              </a:rPr>
              <a:t>bernard = Personne()</a:t>
            </a:r>
          </a:p>
          <a:p>
            <a:r>
              <a:rPr lang="fr-FR" sz="1200" dirty="0">
                <a:solidFill>
                  <a:schemeClr val="bg1"/>
                </a:solidFill>
              </a:rPr>
              <a:t>bernard</a:t>
            </a:r>
          </a:p>
          <a:p>
            <a:r>
              <a:rPr lang="fr-FR" sz="1200" dirty="0">
                <a:solidFill>
                  <a:schemeClr val="bg1"/>
                </a:solidFill>
              </a:rPr>
              <a:t>&lt;__main__.Personne object at 0x00B42570&gt;</a:t>
            </a:r>
          </a:p>
          <a:p>
            <a:r>
              <a:rPr lang="fr-FR" sz="1200" dirty="0">
                <a:solidFill>
                  <a:schemeClr val="bg1"/>
                </a:solidFill>
              </a:rPr>
              <a:t>bernard.nom</a:t>
            </a:r>
          </a:p>
          <a:p>
            <a:r>
              <a:rPr lang="fr-FR" sz="1200" dirty="0">
                <a:solidFill>
                  <a:schemeClr val="bg1"/>
                </a:solidFill>
              </a:rPr>
              <a:t>'Dupont'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0" y="2254821"/>
            <a:ext cx="11882441" cy="4154984"/>
          </a:xfrm>
          <a:prstGeom prst="rect">
            <a:avLst/>
          </a:prstGeom>
          <a:noFill/>
        </p:spPr>
        <p:txBody>
          <a:bodyPr wrap="square" rtlCol="0">
            <a:spAutoFit/>
          </a:bodyPr>
          <a:lstStyle/>
          <a:p>
            <a:r>
              <a:rPr lang="fr-FR" sz="1200" dirty="0"/>
              <a:t>Quand on demande à l'interpréteur d'afficher directement notre </a:t>
            </a:r>
            <a:r>
              <a:rPr lang="fr-FR" sz="1200" dirty="0" err="1"/>
              <a:t>objetbernard</a:t>
            </a:r>
            <a:r>
              <a:rPr lang="fr-FR" sz="1200" dirty="0"/>
              <a:t>, il nous sort quelque chose d'un peu imbuvable… Bon, l'essentiel est la mention précisant la classe dont l'objet est issu. On peut donc vérifier que c'est bien notre </a:t>
            </a:r>
            <a:r>
              <a:rPr lang="fr-FR" sz="1200" dirty="0" err="1"/>
              <a:t>classePersonnedont</a:t>
            </a:r>
            <a:r>
              <a:rPr lang="fr-FR" sz="1200" dirty="0"/>
              <a:t> est issu notre objet. On essaye ensuite d'afficher l'</a:t>
            </a:r>
            <a:r>
              <a:rPr lang="fr-FR" sz="1200" dirty="0" err="1"/>
              <a:t>attributnomde</a:t>
            </a:r>
            <a:r>
              <a:rPr lang="fr-FR" sz="1200" dirty="0"/>
              <a:t> notre </a:t>
            </a:r>
            <a:r>
              <a:rPr lang="fr-FR" sz="1200" dirty="0" err="1"/>
              <a:t>objetbernardet</a:t>
            </a:r>
            <a:r>
              <a:rPr lang="fr-FR" sz="1200" dirty="0"/>
              <a:t> on </a:t>
            </a:r>
            <a:r>
              <a:rPr lang="fr-FR" sz="1200" dirty="0" err="1"/>
              <a:t>obtient'Dupont</a:t>
            </a:r>
            <a:r>
              <a:rPr lang="fr-FR" sz="1200" dirty="0"/>
              <a:t>'(la valeur définie dans notre constructeur). Notez qu'on utilise le point (.), encore et toujours utilisé pour une relation d'appartenance (</a:t>
            </a:r>
            <a:r>
              <a:rPr lang="fr-FR" sz="1200" dirty="0" err="1"/>
              <a:t>nomest</a:t>
            </a:r>
            <a:r>
              <a:rPr lang="fr-FR" sz="1200" dirty="0"/>
              <a:t> un attribut de l'</a:t>
            </a:r>
            <a:r>
              <a:rPr lang="fr-FR" sz="1200" dirty="0" err="1"/>
              <a:t>objetbernard</a:t>
            </a:r>
            <a:r>
              <a:rPr lang="fr-FR" sz="1200" dirty="0"/>
              <a:t>). Encore un peu d'explications :</a:t>
            </a:r>
          </a:p>
          <a:p>
            <a:endParaRPr lang="fr-FR" sz="1200" dirty="0"/>
          </a:p>
          <a:p>
            <a:r>
              <a:rPr lang="fr-FR" sz="1200" b="1" dirty="0"/>
              <a:t>Quand on crée notre objet…</a:t>
            </a:r>
          </a:p>
          <a:p>
            <a:endParaRPr lang="fr-FR" sz="1200" dirty="0"/>
          </a:p>
          <a:p>
            <a:r>
              <a:rPr lang="fr-FR" sz="1200" dirty="0"/>
              <a:t>Quand on </a:t>
            </a:r>
            <a:r>
              <a:rPr lang="fr-FR" sz="1200" dirty="0" err="1"/>
              <a:t>tapePersonne</a:t>
            </a:r>
            <a:r>
              <a:rPr lang="fr-FR" sz="1200" dirty="0"/>
              <a:t>(), on appelle le constructeur de notre classePersonne, d'une façon quelque peu indirecte que je ne détaillerai pas ici. Celui-ci prend en paramètre une variable un peu mystérieuse :self. En fait, il s'agit tout bêtement de notre objet en train de se créer. On écrit dans cet objet l'</a:t>
            </a:r>
            <a:r>
              <a:rPr lang="fr-FR" sz="1200" dirty="0" err="1"/>
              <a:t>attributnomle</a:t>
            </a:r>
            <a:r>
              <a:rPr lang="fr-FR" sz="1200" dirty="0"/>
              <a:t> plus simplement du monde :self.nom = "Dupont". À la fin de l'appel au constructeur, Python renvoie notre </a:t>
            </a:r>
            <a:r>
              <a:rPr lang="fr-FR" sz="1200" dirty="0" err="1"/>
              <a:t>objetselfmodifié</a:t>
            </a:r>
            <a:r>
              <a:rPr lang="fr-FR" sz="1200" dirty="0"/>
              <a:t>, avec notre attribut. On va réceptionner le tout dans notre </a:t>
            </a:r>
            <a:r>
              <a:rPr lang="fr-FR" sz="1200" dirty="0" err="1"/>
              <a:t>variablebernard</a:t>
            </a:r>
            <a:r>
              <a:rPr lang="fr-FR" sz="1200" dirty="0"/>
              <a:t>.</a:t>
            </a:r>
          </a:p>
          <a:p>
            <a:endParaRPr lang="fr-FR" sz="1200" dirty="0"/>
          </a:p>
          <a:p>
            <a:r>
              <a:rPr lang="fr-FR" sz="1200" dirty="0"/>
              <a:t>Si ce n'est pas très clair, pas de panique ! Vous pouvez vous contenter de vous familiariser avec la syntaxe du constructeur Python, qui sera souvent la même, et laisser l'aspect un peu théorique de côté, pour plus tard. Nous aurons l'occasion d'y revenir avant la fin du chapitre.</a:t>
            </a:r>
          </a:p>
          <a:p>
            <a:endParaRPr lang="fr-FR" sz="1200" dirty="0"/>
          </a:p>
          <a:p>
            <a:r>
              <a:rPr lang="fr-FR" sz="1200" b="1" dirty="0"/>
              <a:t>Étoffons un peu notre constructeur</a:t>
            </a:r>
          </a:p>
          <a:p>
            <a:endParaRPr lang="fr-FR" sz="1200" dirty="0"/>
          </a:p>
          <a:p>
            <a:r>
              <a:rPr lang="fr-FR" sz="1200" dirty="0"/>
              <a:t>Bon, on avait dit quatre attributs, on n'en a fait qu'un. Et puis notre constructeur pourrait éviter de donner les mêmes valeurs par défaut à chaque fois, tout de même !</a:t>
            </a:r>
          </a:p>
          <a:p>
            <a:endParaRPr lang="fr-FR" sz="1200" dirty="0"/>
          </a:p>
          <a:p>
            <a:r>
              <a:rPr lang="fr-FR" sz="1200" dirty="0"/>
              <a:t>C'est juste. Dans un premier temps, on va se contenter de définir les autres attributs, le prénom, l'âge, le lieu de résidence. Essayez de le faire, normalement vous ne devriez éprouver aucune difficulté.</a:t>
            </a:r>
          </a:p>
          <a:p>
            <a:endParaRPr lang="fr-FR" sz="1200" dirty="0"/>
          </a:p>
          <a:p>
            <a:r>
              <a:rPr lang="fr-FR" sz="1200" dirty="0"/>
              <a:t>Voici le code, au cas où :</a:t>
            </a:r>
          </a:p>
        </p:txBody>
      </p:sp>
    </p:spTree>
    <p:extLst>
      <p:ext uri="{BB962C8B-B14F-4D97-AF65-F5344CB8AC3E}">
        <p14:creationId xmlns:p14="http://schemas.microsoft.com/office/powerpoint/2010/main" val="292565621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847175"/>
            <a:ext cx="11882441" cy="3231654"/>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"""Constructeur de notre classe. Chaque attribut va être instancié</a:t>
            </a:r>
          </a:p>
          <a:p>
            <a:r>
              <a:rPr lang="fr-FR" sz="1200" dirty="0">
                <a:solidFill>
                  <a:schemeClr val="bg1"/>
                </a:solidFill>
              </a:rPr>
              <a:t>        avec une valeur par défaut... original"""</a:t>
            </a:r>
          </a:p>
          <a:p>
            <a:endParaRPr lang="fr-FR" sz="1200" dirty="0">
              <a:solidFill>
                <a:schemeClr val="bg1"/>
              </a:solidFill>
            </a:endParaRPr>
          </a:p>
          <a:p>
            <a:r>
              <a:rPr lang="fr-FR" sz="1200" dirty="0">
                <a:solidFill>
                  <a:schemeClr val="bg1"/>
                </a:solidFill>
              </a:rPr>
              <a:t>        </a:t>
            </a:r>
          </a:p>
          <a:p>
            <a:r>
              <a:rPr lang="fr-FR" sz="1200" dirty="0">
                <a:solidFill>
                  <a:schemeClr val="bg1"/>
                </a:solidFill>
              </a:rPr>
              <a:t>        self.nom = "Dupont"</a:t>
            </a:r>
          </a:p>
          <a:p>
            <a:r>
              <a:rPr lang="fr-FR" sz="1200" dirty="0">
                <a:solidFill>
                  <a:schemeClr val="bg1"/>
                </a:solidFill>
              </a:rPr>
              <a:t>        </a:t>
            </a:r>
            <a:r>
              <a:rPr lang="fr-FR" sz="1200" dirty="0" err="1">
                <a:solidFill>
                  <a:schemeClr val="bg1"/>
                </a:solidFill>
              </a:rPr>
              <a:t>self.prenom</a:t>
            </a:r>
            <a:r>
              <a:rPr lang="fr-FR" sz="1200" dirty="0">
                <a:solidFill>
                  <a:schemeClr val="bg1"/>
                </a:solidFill>
              </a:rPr>
              <a:t> = "Jean" # Quelle originalité</a:t>
            </a:r>
          </a:p>
          <a:p>
            <a:r>
              <a:rPr lang="fr-FR" sz="1200" dirty="0">
                <a:solidFill>
                  <a:schemeClr val="bg1"/>
                </a:solidFill>
              </a:rPr>
              <a:t>        </a:t>
            </a:r>
            <a:r>
              <a:rPr lang="fr-FR" sz="1200" dirty="0" err="1">
                <a:solidFill>
                  <a:schemeClr val="bg1"/>
                </a:solidFill>
              </a:rPr>
              <a:t>self.age</a:t>
            </a:r>
            <a:r>
              <a:rPr lang="fr-FR" sz="1200" dirty="0">
                <a:solidFill>
                  <a:schemeClr val="bg1"/>
                </a:solidFill>
              </a:rPr>
              <a:t> = 33 # Cela n'engage à rien</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21A9BD0E-3DF1-44CC-ACDB-A900C5B8B869}"/>
              </a:ext>
            </a:extLst>
          </p:cNvPr>
          <p:cNvSpPr txBox="1"/>
          <p:nvPr/>
        </p:nvSpPr>
        <p:spPr>
          <a:xfrm>
            <a:off x="42861" y="4161875"/>
            <a:ext cx="11882441" cy="2492990"/>
          </a:xfrm>
          <a:prstGeom prst="rect">
            <a:avLst/>
          </a:prstGeom>
          <a:solidFill>
            <a:schemeClr val="tx1"/>
          </a:solidFill>
        </p:spPr>
        <p:txBody>
          <a:bodyPr wrap="square" rtlCol="0">
            <a:spAutoFit/>
          </a:bodyPr>
          <a:lstStyle/>
          <a:p>
            <a:r>
              <a:rPr lang="fr-FR" sz="1200" dirty="0">
                <a:solidFill>
                  <a:schemeClr val="bg1"/>
                </a:solidFill>
              </a:rPr>
              <a:t>&gt;&gt;&gt; jean = Personne()</a:t>
            </a:r>
          </a:p>
          <a:p>
            <a:r>
              <a:rPr lang="fr-FR" sz="1200" dirty="0">
                <a:solidFill>
                  <a:schemeClr val="bg1"/>
                </a:solidFill>
              </a:rPr>
              <a:t>&gt;&gt;&gt; </a:t>
            </a:r>
            <a:r>
              <a:rPr lang="fr-FR" sz="1200" dirty="0" err="1">
                <a:solidFill>
                  <a:schemeClr val="bg1"/>
                </a:solidFill>
              </a:rPr>
              <a:t>jean.nom</a:t>
            </a:r>
            <a:endParaRPr lang="fr-FR" sz="1200" dirty="0">
              <a:solidFill>
                <a:schemeClr val="bg1"/>
              </a:solidFill>
            </a:endParaRPr>
          </a:p>
          <a:p>
            <a:r>
              <a:rPr lang="fr-FR" sz="1200" dirty="0">
                <a:solidFill>
                  <a:schemeClr val="bg1"/>
                </a:solidFill>
              </a:rPr>
              <a:t>'Dupont’</a:t>
            </a:r>
          </a:p>
          <a:p>
            <a:r>
              <a:rPr lang="fr-FR" sz="1200" dirty="0">
                <a:solidFill>
                  <a:schemeClr val="bg1"/>
                </a:solidFill>
              </a:rPr>
              <a:t>&gt;&gt;&gt; </a:t>
            </a:r>
            <a:r>
              <a:rPr lang="fr-FR" sz="1200" dirty="0" err="1">
                <a:solidFill>
                  <a:schemeClr val="bg1"/>
                </a:solidFill>
              </a:rPr>
              <a:t>jean.prenom</a:t>
            </a:r>
            <a:endParaRPr lang="fr-FR" sz="1200" dirty="0">
              <a:solidFill>
                <a:schemeClr val="bg1"/>
              </a:solidFill>
            </a:endParaRPr>
          </a:p>
          <a:p>
            <a:r>
              <a:rPr lang="fr-FR" sz="1200" dirty="0">
                <a:solidFill>
                  <a:schemeClr val="bg1"/>
                </a:solidFill>
              </a:rPr>
              <a:t>'Jean’</a:t>
            </a:r>
          </a:p>
          <a:p>
            <a:r>
              <a:rPr lang="fr-FR" sz="1200" dirty="0">
                <a:solidFill>
                  <a:schemeClr val="bg1"/>
                </a:solidFill>
              </a:rPr>
              <a:t>&gt;&gt;&gt; </a:t>
            </a:r>
            <a:r>
              <a:rPr lang="fr-FR" sz="1200" dirty="0" err="1">
                <a:solidFill>
                  <a:schemeClr val="bg1"/>
                </a:solidFill>
              </a:rPr>
              <a:t>jean.age</a:t>
            </a:r>
            <a:endParaRPr lang="fr-FR" sz="1200" dirty="0">
              <a:solidFill>
                <a:schemeClr val="bg1"/>
              </a:solidFill>
            </a:endParaRPr>
          </a:p>
          <a:p>
            <a:r>
              <a:rPr lang="fr-FR" sz="1200" dirty="0">
                <a:solidFill>
                  <a:schemeClr val="bg1"/>
                </a:solidFill>
              </a:rPr>
              <a:t>33</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'Paris’</a:t>
            </a:r>
          </a:p>
          <a:p>
            <a:r>
              <a:rPr lang="fr-FR" sz="1200" dirty="0">
                <a:solidFill>
                  <a:schemeClr val="bg1"/>
                </a:solidFill>
              </a:rPr>
              <a:t>&gt;&gt;&gt; # Jean déménage…</a:t>
            </a:r>
          </a:p>
          <a:p>
            <a:r>
              <a:rPr lang="fr-FR" sz="1200" dirty="0">
                <a:solidFill>
                  <a:schemeClr val="bg1"/>
                </a:solidFill>
              </a:rPr>
              <a:t>... </a:t>
            </a:r>
            <a:r>
              <a:rPr lang="fr-FR" sz="1200" dirty="0" err="1">
                <a:solidFill>
                  <a:schemeClr val="bg1"/>
                </a:solidFill>
              </a:rPr>
              <a:t>jean.lieu_residence</a:t>
            </a:r>
            <a:r>
              <a:rPr lang="fr-FR" sz="1200" dirty="0">
                <a:solidFill>
                  <a:schemeClr val="bg1"/>
                </a:solidFill>
              </a:rPr>
              <a:t> = "Berlin"</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'Berlin'</a:t>
            </a:r>
          </a:p>
        </p:txBody>
      </p:sp>
    </p:spTree>
    <p:extLst>
      <p:ext uri="{BB962C8B-B14F-4D97-AF65-F5344CB8AC3E}">
        <p14:creationId xmlns:p14="http://schemas.microsoft.com/office/powerpoint/2010/main" val="261696066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384995"/>
          </a:xfrm>
          <a:prstGeom prst="rect">
            <a:avLst/>
          </a:prstGeom>
          <a:noFill/>
        </p:spPr>
        <p:txBody>
          <a:bodyPr wrap="square" rtlCol="0">
            <a:spAutoFit/>
          </a:bodyPr>
          <a:lstStyle/>
          <a:p>
            <a:r>
              <a:rPr lang="fr-FR" sz="1200" dirty="0"/>
              <a:t>Une toute petite explication en ce qui concerne la ligne 11 : dans beaucoup de tutoriels, on déconseille de modifier un attribut d'instance (un attribut d'un objet) comme on vient de le faire, en faisant </a:t>
            </a:r>
            <a:r>
              <a:rPr lang="fr-FR" sz="1200" dirty="0" err="1"/>
              <a:t>simplementobjet.attribut</a:t>
            </a:r>
            <a:r>
              <a:rPr lang="fr-FR" sz="1200" dirty="0"/>
              <a:t> = valeur. Si vous venez d'un autre langage, vous pourrez avoir entendu parler des accesseurs et mutateurs. Ces concepts sont repris dans certains tutoriels Python, mais ils n'ont pas précisément lieu d'être dans ce langage. Tout cela, je le détaillerai dans le prochain chapitre. Pour l'instant, il vous suffit de savoir que, quand vous voulez modifier un attribut d'un objet, vous </a:t>
            </a:r>
            <a:r>
              <a:rPr lang="fr-FR" sz="1200" dirty="0" err="1"/>
              <a:t>écrivezobjet.attribut</a:t>
            </a:r>
            <a:r>
              <a:rPr lang="fr-FR" sz="1200" dirty="0"/>
              <a:t> = nouvelle_valeur. Nous verrons les cas particuliers plus loin.</a:t>
            </a:r>
          </a:p>
          <a:p>
            <a:endParaRPr lang="fr-FR" sz="1200" dirty="0"/>
          </a:p>
          <a:p>
            <a:r>
              <a:rPr lang="fr-FR" sz="1200" dirty="0"/>
              <a:t>Bon. Il nous reste encore à faire un constructeur un peu plus intelligent. Pour l'instant, quel que soit l'objet créé, il possède les mêmes nom, prénom, âge et lieu de résidence. On peut les modifier par la suite, bien entendu, mais on peut aussi faire en sorte que le constructeur prenne plusieurs paramètres, disons… le nom et le prénom, pour commencer.</a:t>
            </a:r>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2197203"/>
            <a:ext cx="11882441" cy="2677656"/>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a:t>
            </a:r>
            <a:r>
              <a:rPr lang="fr-FR" sz="1200" dirty="0" err="1">
                <a:solidFill>
                  <a:schemeClr val="bg1"/>
                </a:solidFill>
              </a:rPr>
              <a:t>self.prenom</a:t>
            </a:r>
            <a:r>
              <a:rPr lang="fr-FR" sz="1200" dirty="0">
                <a:solidFill>
                  <a:schemeClr val="bg1"/>
                </a:solidFill>
              </a:rPr>
              <a:t> = prenom</a:t>
            </a:r>
          </a:p>
          <a:p>
            <a:r>
              <a:rPr lang="fr-FR" sz="1200" dirty="0">
                <a:solidFill>
                  <a:schemeClr val="bg1"/>
                </a:solidFill>
              </a:rPr>
              <a:t>        </a:t>
            </a:r>
            <a:r>
              <a:rPr lang="fr-FR" sz="1200" dirty="0" err="1">
                <a:solidFill>
                  <a:schemeClr val="bg1"/>
                </a:solidFill>
              </a:rPr>
              <a:t>self.age</a:t>
            </a:r>
            <a:r>
              <a:rPr lang="fr-FR" sz="1200" dirty="0">
                <a:solidFill>
                  <a:schemeClr val="bg1"/>
                </a:solidFill>
              </a:rPr>
              <a:t> = 33</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5032784"/>
            <a:ext cx="11882441" cy="1569660"/>
          </a:xfrm>
          <a:prstGeom prst="rect">
            <a:avLst/>
          </a:prstGeom>
          <a:solidFill>
            <a:schemeClr val="tx1"/>
          </a:solidFill>
        </p:spPr>
        <p:txBody>
          <a:bodyPr wrap="square" rtlCol="0">
            <a:spAutoFit/>
          </a:bodyPr>
          <a:lstStyle/>
          <a:p>
            <a:r>
              <a:rPr lang="pt-BR" sz="1200" dirty="0">
                <a:solidFill>
                  <a:schemeClr val="bg1"/>
                </a:solidFill>
              </a:rPr>
              <a:t>&gt;&gt;&gt; bernard = Personne("Micado", "Bernard")</a:t>
            </a:r>
          </a:p>
          <a:p>
            <a:r>
              <a:rPr lang="pt-BR" sz="1200" dirty="0">
                <a:solidFill>
                  <a:schemeClr val="bg1"/>
                </a:solidFill>
              </a:rPr>
              <a:t>&gt;&gt;&gt; bernard.nom</a:t>
            </a:r>
          </a:p>
          <a:p>
            <a:r>
              <a:rPr lang="pt-BR" sz="1200" dirty="0">
                <a:solidFill>
                  <a:schemeClr val="bg1"/>
                </a:solidFill>
              </a:rPr>
              <a:t>'Micado'</a:t>
            </a:r>
          </a:p>
          <a:p>
            <a:r>
              <a:rPr lang="pt-BR" sz="1200" dirty="0">
                <a:solidFill>
                  <a:schemeClr val="bg1"/>
                </a:solidFill>
              </a:rPr>
              <a:t>&gt;&gt;&gt; bernard.prenom</a:t>
            </a:r>
          </a:p>
          <a:p>
            <a:r>
              <a:rPr lang="pt-BR" sz="1200" dirty="0">
                <a:solidFill>
                  <a:schemeClr val="bg1"/>
                </a:solidFill>
              </a:rPr>
              <a:t>'Bernard'</a:t>
            </a:r>
          </a:p>
          <a:p>
            <a:r>
              <a:rPr lang="pt-BR" sz="1200" dirty="0">
                <a:solidFill>
                  <a:schemeClr val="bg1"/>
                </a:solidFill>
              </a:rPr>
              <a:t>&gt;&gt;&gt; bernard.age</a:t>
            </a:r>
          </a:p>
          <a:p>
            <a:r>
              <a:rPr lang="pt-BR" sz="1200" dirty="0">
                <a:solidFill>
                  <a:schemeClr val="bg1"/>
                </a:solidFill>
              </a:rPr>
              <a:t>33</a:t>
            </a:r>
          </a:p>
          <a:p>
            <a:r>
              <a:rPr lang="pt-BR" sz="1200" dirty="0">
                <a:solidFill>
                  <a:schemeClr val="bg1"/>
                </a:solidFill>
              </a:rPr>
              <a:t>&gt;&gt;&gt;</a:t>
            </a:r>
            <a:endParaRPr lang="fr-FR" sz="1200" dirty="0">
              <a:solidFill>
                <a:schemeClr val="bg1"/>
              </a:solidFill>
            </a:endParaRPr>
          </a:p>
        </p:txBody>
      </p:sp>
    </p:spTree>
    <p:extLst>
      <p:ext uri="{BB962C8B-B14F-4D97-AF65-F5344CB8AC3E}">
        <p14:creationId xmlns:p14="http://schemas.microsoft.com/office/powerpoint/2010/main" val="103648834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Attributs de classe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461665"/>
          </a:xfrm>
          <a:prstGeom prst="rect">
            <a:avLst/>
          </a:prstGeom>
          <a:noFill/>
        </p:spPr>
        <p:txBody>
          <a:bodyPr wrap="square" rtlCol="0">
            <a:spAutoFit/>
          </a:bodyPr>
          <a:lstStyle/>
          <a:p>
            <a:r>
              <a:rPr lang="fr-FR" sz="1200" dirty="0"/>
              <a:t>Dans les exemples que nous avons vus jusqu'à présent, nos attributs sont contenus dans notre objet. Ils sont propres à l'objet : si vous créez plusieurs objets, les </a:t>
            </a:r>
            <a:r>
              <a:rPr lang="fr-FR" sz="1200" dirty="0" err="1"/>
              <a:t>attributsnom,prenom</a:t>
            </a:r>
            <a:r>
              <a:rPr lang="fr-FR" sz="1200" dirty="0"/>
              <a:t>,… de chacun ne seront pas forcément identiques d'un objet à l'autre. Mais on peut aussi définir des attributs dans notre classe. Voyons un exemple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0" y="1237105"/>
            <a:ext cx="11882441" cy="175432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3552480"/>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0</a:t>
            </a:r>
          </a:p>
          <a:p>
            <a:r>
              <a:rPr lang="fr-FR" sz="1200" dirty="0">
                <a:solidFill>
                  <a:schemeClr val="bg1"/>
                </a:solidFill>
              </a:rPr>
              <a:t>&gt;&gt;&gt; a = Compteur() # On crée un premier objet</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1</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2</a:t>
            </a:r>
          </a:p>
          <a:p>
            <a:r>
              <a:rPr lang="fr-FR" sz="1200" dirty="0">
                <a:solidFill>
                  <a:schemeClr val="bg1"/>
                </a:solidFill>
              </a:rPr>
              <a:t>&gt;&gt;&gt;</a:t>
            </a:r>
          </a:p>
        </p:txBody>
      </p:sp>
      <p:sp>
        <p:nvSpPr>
          <p:cNvPr id="9" name="ZoneTexte 8">
            <a:extLst>
              <a:ext uri="{FF2B5EF4-FFF2-40B4-BE49-F238E27FC236}">
                <a16:creationId xmlns:a16="http://schemas.microsoft.com/office/drawing/2014/main" id="{BF55077B-9386-4C8D-B0E5-E6F694653555}"/>
              </a:ext>
            </a:extLst>
          </p:cNvPr>
          <p:cNvSpPr txBox="1"/>
          <p:nvPr/>
        </p:nvSpPr>
        <p:spPr>
          <a:xfrm>
            <a:off x="42861" y="2991431"/>
            <a:ext cx="11882441" cy="461665"/>
          </a:xfrm>
          <a:prstGeom prst="rect">
            <a:avLst/>
          </a:prstGeom>
          <a:noFill/>
        </p:spPr>
        <p:txBody>
          <a:bodyPr wrap="square" rtlCol="0">
            <a:spAutoFit/>
          </a:bodyPr>
          <a:lstStyle/>
          <a:p>
            <a:r>
              <a:rPr lang="fr-FR" sz="1200" dirty="0"/>
              <a:t>On définit notre attribut de classe directement dans le corps de la classe, sous la définition et </a:t>
            </a:r>
            <a:r>
              <a:rPr lang="fr-FR" sz="1200" dirty="0" err="1"/>
              <a:t>ladocstring</a:t>
            </a:r>
            <a:r>
              <a:rPr lang="fr-FR" sz="1200" dirty="0"/>
              <a:t>, avant la définition du constructeur. Quand on veut l'appeler dans le constructeur, on préfixe le nom de l'attribut de classe par le nom de la classe. Et on y accède de cette façon également, en dehors de la classe. Voyez plutôt :</a:t>
            </a:r>
          </a:p>
        </p:txBody>
      </p:sp>
      <p:sp>
        <p:nvSpPr>
          <p:cNvPr id="11" name="ZoneTexte 10">
            <a:extLst>
              <a:ext uri="{FF2B5EF4-FFF2-40B4-BE49-F238E27FC236}">
                <a16:creationId xmlns:a16="http://schemas.microsoft.com/office/drawing/2014/main" id="{31B16366-C90D-4CF1-A233-E158B74D65BB}"/>
              </a:ext>
            </a:extLst>
          </p:cNvPr>
          <p:cNvSpPr txBox="1"/>
          <p:nvPr/>
        </p:nvSpPr>
        <p:spPr>
          <a:xfrm>
            <a:off x="-3" y="5389905"/>
            <a:ext cx="11882441" cy="461665"/>
          </a:xfrm>
          <a:prstGeom prst="rect">
            <a:avLst/>
          </a:prstGeom>
          <a:noFill/>
        </p:spPr>
        <p:txBody>
          <a:bodyPr wrap="square" rtlCol="0">
            <a:spAutoFit/>
          </a:bodyPr>
          <a:lstStyle/>
          <a:p>
            <a:r>
              <a:rPr lang="fr-FR" sz="1200" dirty="0"/>
              <a:t>À chaque fois qu'on crée un objet de type Compteur, l'attribut de classe </a:t>
            </a:r>
            <a:r>
              <a:rPr lang="fr-FR" sz="1200" dirty="0" err="1"/>
              <a:t>objets_crees</a:t>
            </a:r>
            <a:r>
              <a:rPr lang="fr-FR" sz="1200" dirty="0"/>
              <a:t> s'incrémente de 1. Cela peut être utile d'avoir des attributs de classe, quand tous nos objets doivent avoir certaines données identiques. Nous aurons l'occasion d'en reparler par la suite.</a:t>
            </a:r>
          </a:p>
        </p:txBody>
      </p:sp>
    </p:spTree>
    <p:extLst>
      <p:ext uri="{BB962C8B-B14F-4D97-AF65-F5344CB8AC3E}">
        <p14:creationId xmlns:p14="http://schemas.microsoft.com/office/powerpoint/2010/main" val="174609124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518390"/>
            <a:ext cx="11882441" cy="1384995"/>
          </a:xfrm>
          <a:prstGeom prst="rect">
            <a:avLst/>
          </a:prstGeom>
          <a:noFill/>
        </p:spPr>
        <p:txBody>
          <a:bodyPr wrap="square" rtlCol="0">
            <a:spAutoFit/>
          </a:bodyPr>
          <a:lstStyle/>
          <a:p>
            <a:r>
              <a:rPr lang="fr-FR" sz="1200" dirty="0"/>
              <a:t>Les attributs sont des variables propres à notre objet, qui servent à le caractériser. Les méthodes sont plutôt des actions, comme nous l'avons vu dans la partie précédente, agissant sur l'objet. Par exemple, la méthode append de la classe list permet d'ajouter un élément dans l'objet list manipulé.</a:t>
            </a:r>
          </a:p>
          <a:p>
            <a:endParaRPr lang="fr-FR" sz="1200" dirty="0"/>
          </a:p>
          <a:p>
            <a:r>
              <a:rPr lang="fr-FR" sz="1200" dirty="0"/>
              <a:t>Pour créer nos premières méthodes, nous allons modéliser… un tableau. Un tableau noir, oui c'est très bien.</a:t>
            </a:r>
          </a:p>
          <a:p>
            <a:endParaRPr lang="fr-FR" sz="1200" dirty="0"/>
          </a:p>
          <a:p>
            <a:r>
              <a:rPr lang="fr-FR" sz="1200" dirty="0"/>
              <a:t>Notre tableau va posséder une surface (un attribut) sur laquelle on pourra écrire, que l'on pourra lire et effacer. Pour créer notre classe </a:t>
            </a:r>
            <a:r>
              <a:rPr lang="fr-FR" sz="1200" dirty="0" err="1"/>
              <a:t>TableauNoiret</a:t>
            </a:r>
            <a:r>
              <a:rPr lang="fr-FR" sz="1200" dirty="0"/>
              <a:t> notre attribut surface, vous ne devriez pas avoir de problème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126207" y="2903385"/>
            <a:ext cx="11882441" cy="1754326"/>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a:t>
            </a:r>
            <a:r>
              <a:rPr lang="fr-FR" sz="1200" dirty="0" err="1">
                <a:solidFill>
                  <a:schemeClr val="bg1"/>
                </a:solidFill>
              </a:rPr>
              <a:t>self.surface</a:t>
            </a:r>
            <a:r>
              <a:rPr lang="fr-FR" sz="1200" dirty="0">
                <a:solidFill>
                  <a:schemeClr val="bg1"/>
                </a:solidFill>
              </a:rPr>
              <a:t> = ""</a:t>
            </a:r>
          </a:p>
        </p:txBody>
      </p:sp>
      <p:sp>
        <p:nvSpPr>
          <p:cNvPr id="12" name="ZoneTexte 11">
            <a:extLst>
              <a:ext uri="{FF2B5EF4-FFF2-40B4-BE49-F238E27FC236}">
                <a16:creationId xmlns:a16="http://schemas.microsoft.com/office/drawing/2014/main" id="{652BE1C9-6B99-4E77-A1D4-6E5CC59BD19F}"/>
              </a:ext>
            </a:extLst>
          </p:cNvPr>
          <p:cNvSpPr txBox="1"/>
          <p:nvPr/>
        </p:nvSpPr>
        <p:spPr>
          <a:xfrm>
            <a:off x="42861" y="4744334"/>
            <a:ext cx="11882441" cy="461665"/>
          </a:xfrm>
          <a:prstGeom prst="rect">
            <a:avLst/>
          </a:prstGeom>
          <a:noFill/>
        </p:spPr>
        <p:txBody>
          <a:bodyPr wrap="square" rtlCol="0">
            <a:spAutoFit/>
          </a:bodyPr>
          <a:lstStyle/>
          <a:p>
            <a:r>
              <a:rPr lang="fr-FR" sz="1200" dirty="0"/>
              <a:t>Nous avons déjà créé une méthode, aussi vous ne devriez pas être trop surpris par la syntaxe que nous allons voir. Notre constructeur est en effet une méthode, elle en garde la syntaxe. Nous allons donc écrire notre </a:t>
            </a:r>
            <a:r>
              <a:rPr lang="fr-FR" sz="1200" dirty="0" err="1"/>
              <a:t>méthodeecrirepour</a:t>
            </a:r>
            <a:r>
              <a:rPr lang="fr-FR" sz="1200" dirty="0"/>
              <a:t> commencer.</a:t>
            </a:r>
          </a:p>
        </p:txBody>
      </p:sp>
    </p:spTree>
    <p:extLst>
      <p:ext uri="{BB962C8B-B14F-4D97-AF65-F5344CB8AC3E}">
        <p14:creationId xmlns:p14="http://schemas.microsoft.com/office/powerpoint/2010/main" val="315404164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6612CB36-C67F-49FC-A5B8-73F47303F6BE}"/>
              </a:ext>
            </a:extLst>
          </p:cNvPr>
          <p:cNvSpPr txBox="1"/>
          <p:nvPr/>
        </p:nvSpPr>
        <p:spPr>
          <a:xfrm>
            <a:off x="42861" y="847175"/>
            <a:ext cx="11882441" cy="3416320"/>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p:txBody>
      </p:sp>
      <p:sp>
        <p:nvSpPr>
          <p:cNvPr id="9" name="ZoneTexte 8">
            <a:extLst>
              <a:ext uri="{FF2B5EF4-FFF2-40B4-BE49-F238E27FC236}">
                <a16:creationId xmlns:a16="http://schemas.microsoft.com/office/drawing/2014/main" id="{55228FEE-8C1D-4D2E-9348-EA6B3E17504E}"/>
              </a:ext>
            </a:extLst>
          </p:cNvPr>
          <p:cNvSpPr txBox="1"/>
          <p:nvPr/>
        </p:nvSpPr>
        <p:spPr>
          <a:xfrm>
            <a:off x="42861" y="4387870"/>
            <a:ext cx="11882441" cy="2308324"/>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tab.surface</a:t>
            </a:r>
          </a:p>
          <a:p>
            <a:r>
              <a:rPr lang="fr-FR" sz="1200" dirty="0">
                <a:solidFill>
                  <a:schemeClr val="bg1"/>
                </a:solidFill>
              </a:rPr>
              <a:t>''</a:t>
            </a:r>
          </a:p>
          <a:p>
            <a:r>
              <a:rPr lang="fr-FR" sz="1200" dirty="0">
                <a:solidFill>
                  <a:schemeClr val="bg1"/>
                </a:solidFill>
              </a:rPr>
              <a:t>&gt;&gt;&gt; tab.ecrire("Coooool ! Ce sont les vacances !")</a:t>
            </a:r>
          </a:p>
          <a:p>
            <a:r>
              <a:rPr lang="fr-FR" sz="1200" dirty="0">
                <a:solidFill>
                  <a:schemeClr val="bg1"/>
                </a:solidFill>
              </a:rPr>
              <a:t>&gt;&gt;&gt; tab.surface</a:t>
            </a:r>
          </a:p>
          <a:p>
            <a:r>
              <a:rPr lang="fr-FR" sz="1200" dirty="0">
                <a:solidFill>
                  <a:schemeClr val="bg1"/>
                </a:solidFill>
              </a:rPr>
              <a:t>"Coooool ! Ce sont les vacances !"</a:t>
            </a:r>
          </a:p>
          <a:p>
            <a:r>
              <a:rPr lang="fr-FR" sz="1200" dirty="0">
                <a:solidFill>
                  <a:schemeClr val="bg1"/>
                </a:solidFill>
              </a:rPr>
              <a:t>&gt;&gt;&gt; tab.ecrire("Joyeux Noël !")</a:t>
            </a:r>
          </a:p>
          <a:p>
            <a:r>
              <a:rPr lang="fr-FR" sz="1200" dirty="0">
                <a:solidFill>
                  <a:schemeClr val="bg1"/>
                </a:solidFill>
              </a:rPr>
              <a:t>&gt;&gt;&gt; tab.surface</a:t>
            </a:r>
          </a:p>
          <a:p>
            <a:r>
              <a:rPr lang="fr-FR" sz="1200" dirty="0">
                <a:solidFill>
                  <a:schemeClr val="bg1"/>
                </a:solidFill>
              </a:rPr>
              <a:t>"Coooool ! Ce sont les vacances !\nJoyeux Noël !"</a:t>
            </a:r>
          </a:p>
          <a:p>
            <a:r>
              <a:rPr lang="fr-FR" sz="1200" dirty="0">
                <a:solidFill>
                  <a:schemeClr val="bg1"/>
                </a:solidFill>
              </a:rPr>
              <a:t>&gt;&gt;&gt; print(tab.surface)</a:t>
            </a:r>
          </a:p>
          <a:p>
            <a:r>
              <a:rPr lang="fr-FR" sz="1200" dirty="0">
                <a:solidFill>
                  <a:schemeClr val="bg1"/>
                </a:solidFill>
              </a:rPr>
              <a:t>Coooool ! Ce sont les vacances !</a:t>
            </a:r>
          </a:p>
          <a:p>
            <a:r>
              <a:rPr lang="fr-FR" sz="1200" dirty="0">
                <a:solidFill>
                  <a:schemeClr val="bg1"/>
                </a:solidFill>
              </a:rPr>
              <a:t>Joyeux Noël !</a:t>
            </a:r>
          </a:p>
        </p:txBody>
      </p:sp>
    </p:spTree>
    <p:extLst>
      <p:ext uri="{BB962C8B-B14F-4D97-AF65-F5344CB8AC3E}">
        <p14:creationId xmlns:p14="http://schemas.microsoft.com/office/powerpoint/2010/main" val="161338121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09554" y="794787"/>
            <a:ext cx="11715748" cy="2492990"/>
          </a:xfrm>
          <a:prstGeom prst="rect">
            <a:avLst/>
          </a:prstGeom>
          <a:noFill/>
        </p:spPr>
        <p:txBody>
          <a:bodyPr wrap="square" rtlCol="0">
            <a:spAutoFit/>
          </a:bodyPr>
          <a:lstStyle/>
          <a:p>
            <a:r>
              <a:rPr lang="fr-FR" sz="1200" dirty="0"/>
              <a:t>Notre méthode ecrire se charge d'écrire sur notre surface, en rajoutant un saut de ligne pour séparer chaque message.</a:t>
            </a:r>
          </a:p>
          <a:p>
            <a:endParaRPr lang="fr-FR" sz="1200" dirty="0"/>
          </a:p>
          <a:p>
            <a:r>
              <a:rPr lang="fr-FR" sz="1200" dirty="0"/>
              <a:t>On retrouve ici notre paramètre self. Il est temps de voir un peu plus en détail à quoi il sert.</a:t>
            </a:r>
          </a:p>
          <a:p>
            <a:endParaRPr lang="fr-FR" sz="1200" b="1" dirty="0"/>
          </a:p>
          <a:p>
            <a:r>
              <a:rPr lang="fr-FR" sz="1200" b="1" dirty="0"/>
              <a:t>Le paramètre self</a:t>
            </a:r>
          </a:p>
          <a:p>
            <a:endParaRPr lang="fr-FR" sz="1200" dirty="0"/>
          </a:p>
          <a:p>
            <a:r>
              <a:rPr lang="fr-FR" sz="1200" dirty="0"/>
              <a:t>Dans nos méthodes d'instance, qu'on appelle également des méthodes d'objet, on trouve dans la définition ce paramètre self. L'heure est venue de comprendre ce qu'il signifie.</a:t>
            </a:r>
          </a:p>
          <a:p>
            <a:endParaRPr lang="fr-FR" sz="1200" dirty="0"/>
          </a:p>
          <a:p>
            <a:r>
              <a:rPr lang="fr-FR" sz="1200" dirty="0"/>
              <a:t>Une chose qui a son importance : quand vous créez un nouvel objet, ici un tableau noir, les attributs de l'objet sont propres à l'objet créé. C'est logique : si vous créez plusieurs tableaux noirs, ils ne vont pas tous avoir la même surface. Donc les attributs sont contenus dans l'objet.</a:t>
            </a:r>
          </a:p>
          <a:p>
            <a:endParaRPr lang="fr-FR" sz="1200" dirty="0"/>
          </a:p>
          <a:p>
            <a:r>
              <a:rPr lang="fr-FR" sz="1200" dirty="0"/>
              <a:t>En revanche, les méthodes sont contenues dans la classe qui définit notre objet. C'est très important. Quand vous tapez tab.ecrire(…), Python va chercher la méthode ecrire non pas dans l'objet tab, mais dans la classe TableauNoir.</a:t>
            </a:r>
          </a:p>
        </p:txBody>
      </p:sp>
      <p:sp>
        <p:nvSpPr>
          <p:cNvPr id="8" name="ZoneTexte 7">
            <a:extLst>
              <a:ext uri="{FF2B5EF4-FFF2-40B4-BE49-F238E27FC236}">
                <a16:creationId xmlns:a16="http://schemas.microsoft.com/office/drawing/2014/main" id="{DA2D8476-EFC5-47F3-A054-D89D90947491}"/>
              </a:ext>
            </a:extLst>
          </p:cNvPr>
          <p:cNvSpPr txBox="1"/>
          <p:nvPr/>
        </p:nvSpPr>
        <p:spPr>
          <a:xfrm>
            <a:off x="126207" y="3312928"/>
            <a:ext cx="11882441" cy="2677656"/>
          </a:xfrm>
          <a:prstGeom prst="rect">
            <a:avLst/>
          </a:prstGeom>
          <a:solidFill>
            <a:schemeClr val="tx1"/>
          </a:solidFill>
        </p:spPr>
        <p:txBody>
          <a:bodyPr wrap="square" rtlCol="0">
            <a:spAutoFit/>
          </a:bodyPr>
          <a:lstStyle/>
          <a:p>
            <a:r>
              <a:rPr lang="fr-FR" sz="1200" dirty="0">
                <a:solidFill>
                  <a:schemeClr val="bg1"/>
                </a:solidFill>
              </a:rPr>
              <a:t>&gt;&gt;&gt; tab.ecrire</a:t>
            </a:r>
          </a:p>
          <a:p>
            <a:r>
              <a:rPr lang="fr-FR" sz="1200" dirty="0">
                <a:solidFill>
                  <a:schemeClr val="bg1"/>
                </a:solidFill>
              </a:rPr>
              <a:t>&lt;</a:t>
            </a:r>
            <a:r>
              <a:rPr lang="fr-FR" sz="1200" dirty="0" err="1">
                <a:solidFill>
                  <a:schemeClr val="bg1"/>
                </a:solidFill>
              </a:rPr>
              <a:t>bound</a:t>
            </a:r>
            <a:r>
              <a:rPr lang="fr-FR" sz="1200" dirty="0">
                <a:solidFill>
                  <a:schemeClr val="bg1"/>
                </a:solidFill>
              </a:rPr>
              <a:t> </a:t>
            </a:r>
            <a:r>
              <a:rPr lang="fr-FR" sz="1200" dirty="0" err="1">
                <a:solidFill>
                  <a:schemeClr val="bg1"/>
                </a:solidFill>
              </a:rPr>
              <a:t>method</a:t>
            </a:r>
            <a:r>
              <a:rPr lang="fr-FR" sz="1200" dirty="0">
                <a:solidFill>
                  <a:schemeClr val="bg1"/>
                </a:solidFill>
              </a:rPr>
              <a:t> </a:t>
            </a:r>
            <a:r>
              <a:rPr lang="fr-FR" sz="1200" dirty="0" err="1">
                <a:solidFill>
                  <a:schemeClr val="bg1"/>
                </a:solidFill>
              </a:rPr>
              <a:t>TableauNoir.ecrire</a:t>
            </a:r>
            <a:r>
              <a:rPr lang="fr-FR" sz="1200" dirty="0">
                <a:solidFill>
                  <a:schemeClr val="bg1"/>
                </a:solidFill>
              </a:rPr>
              <a:t> of &lt;__</a:t>
            </a:r>
            <a:r>
              <a:rPr lang="fr-FR" sz="1200" dirty="0" err="1">
                <a:solidFill>
                  <a:schemeClr val="bg1"/>
                </a:solidFill>
              </a:rPr>
              <a:t>main__.TableauNoir</a:t>
            </a:r>
            <a:r>
              <a:rPr lang="fr-FR" sz="1200" dirty="0">
                <a:solidFill>
                  <a:schemeClr val="bg1"/>
                </a:solidFill>
              </a:rPr>
              <a:t> object at 0x00B3F3F0&gt;&gt;</a:t>
            </a:r>
          </a:p>
          <a:p>
            <a:r>
              <a:rPr lang="fr-FR" sz="1200" dirty="0">
                <a:solidFill>
                  <a:schemeClr val="bg1"/>
                </a:solidFill>
              </a:rPr>
              <a:t>&gt;&gt;&gt; </a:t>
            </a:r>
            <a:r>
              <a:rPr lang="fr-FR" sz="1200" dirty="0" err="1">
                <a:solidFill>
                  <a:schemeClr val="bg1"/>
                </a:solidFill>
              </a:rPr>
              <a:t>TableauNoir.ecrire</a:t>
            </a:r>
            <a:endParaRPr lang="fr-FR" sz="1200" dirty="0">
              <a:solidFill>
                <a:schemeClr val="bg1"/>
              </a:solidFill>
            </a:endParaRPr>
          </a:p>
          <a:p>
            <a:r>
              <a:rPr lang="fr-FR" sz="1200" dirty="0">
                <a:solidFill>
                  <a:schemeClr val="bg1"/>
                </a:solidFill>
              </a:rPr>
              <a:t>&lt;</a:t>
            </a:r>
            <a:r>
              <a:rPr lang="fr-FR" sz="1200" dirty="0" err="1">
                <a:solidFill>
                  <a:schemeClr val="bg1"/>
                </a:solidFill>
              </a:rPr>
              <a:t>function</a:t>
            </a:r>
            <a:r>
              <a:rPr lang="fr-FR" sz="1200" dirty="0">
                <a:solidFill>
                  <a:schemeClr val="bg1"/>
                </a:solidFill>
              </a:rPr>
              <a:t> ecrire at 0x00BA5810&gt;</a:t>
            </a:r>
          </a:p>
          <a:p>
            <a:r>
              <a:rPr lang="fr-FR" sz="1200" dirty="0">
                <a:solidFill>
                  <a:schemeClr val="bg1"/>
                </a:solidFill>
              </a:rPr>
              <a:t>&gt;&gt;&gt; help(</a:t>
            </a:r>
            <a:r>
              <a:rPr lang="fr-FR" sz="1200" dirty="0" err="1">
                <a:solidFill>
                  <a:schemeClr val="bg1"/>
                </a:solidFill>
              </a:rPr>
              <a:t>TableauNoir.ecrire</a:t>
            </a:r>
            <a:r>
              <a:rPr lang="fr-FR" sz="1200" dirty="0">
                <a:solidFill>
                  <a:schemeClr val="bg1"/>
                </a:solidFill>
              </a:rPr>
              <a:t>)</a:t>
            </a:r>
          </a:p>
          <a:p>
            <a:r>
              <a:rPr lang="fr-FR" sz="1200" dirty="0">
                <a:solidFill>
                  <a:schemeClr val="bg1"/>
                </a:solidFill>
              </a:rPr>
              <a:t>Help on </a:t>
            </a:r>
            <a:r>
              <a:rPr lang="fr-FR" sz="1200" dirty="0" err="1">
                <a:solidFill>
                  <a:schemeClr val="bg1"/>
                </a:solidFill>
              </a:rPr>
              <a:t>function</a:t>
            </a:r>
            <a:r>
              <a:rPr lang="fr-FR" sz="1200" dirty="0">
                <a:solidFill>
                  <a:schemeClr val="bg1"/>
                </a:solidFill>
              </a:rPr>
              <a:t> ecrire in module __main__:</a:t>
            </a:r>
          </a:p>
          <a:p>
            <a:r>
              <a:rPr lang="fr-FR" sz="1200" dirty="0">
                <a:solidFill>
                  <a:schemeClr val="bg1"/>
                </a:solidFill>
              </a:rPr>
              <a:t>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r>
              <a:rPr lang="fr-FR" sz="1200" dirty="0">
                <a:solidFill>
                  <a:schemeClr val="bg1"/>
                </a:solidFill>
              </a:rPr>
              <a:t>&gt;&gt;&gt; </a:t>
            </a:r>
            <a:r>
              <a:rPr lang="fr-FR" sz="1200" dirty="0" err="1">
                <a:solidFill>
                  <a:schemeClr val="bg1"/>
                </a:solidFill>
              </a:rPr>
              <a:t>TableauNoir.ecrire</a:t>
            </a:r>
            <a:r>
              <a:rPr lang="fr-FR" sz="1200" dirty="0">
                <a:solidFill>
                  <a:schemeClr val="bg1"/>
                </a:solidFill>
              </a:rPr>
              <a:t>(tab, "essai")</a:t>
            </a:r>
          </a:p>
          <a:p>
            <a:r>
              <a:rPr lang="fr-FR" sz="1200" dirty="0">
                <a:solidFill>
                  <a:schemeClr val="bg1"/>
                </a:solidFill>
              </a:rPr>
              <a:t>&gt;&gt;&gt; tab.surface</a:t>
            </a:r>
          </a:p>
          <a:p>
            <a:r>
              <a:rPr lang="fr-FR" sz="1200" dirty="0">
                <a:solidFill>
                  <a:schemeClr val="bg1"/>
                </a:solidFill>
              </a:rPr>
              <a:t>'essai'</a:t>
            </a:r>
          </a:p>
          <a:p>
            <a:r>
              <a:rPr lang="fr-FR" sz="1200" dirty="0">
                <a:solidFill>
                  <a:schemeClr val="bg1"/>
                </a:solidFill>
              </a:rPr>
              <a:t>&gt;&gt;&gt;</a:t>
            </a:r>
          </a:p>
        </p:txBody>
      </p:sp>
    </p:spTree>
    <p:extLst>
      <p:ext uri="{BB962C8B-B14F-4D97-AF65-F5344CB8AC3E}">
        <p14:creationId xmlns:p14="http://schemas.microsoft.com/office/powerpoint/2010/main" val="47246855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38124" y="1671087"/>
            <a:ext cx="11715748" cy="3046988"/>
          </a:xfrm>
          <a:prstGeom prst="rect">
            <a:avLst/>
          </a:prstGeom>
          <a:noFill/>
        </p:spPr>
        <p:txBody>
          <a:bodyPr wrap="square" rtlCol="0">
            <a:spAutoFit/>
          </a:bodyPr>
          <a:lstStyle/>
          <a:p>
            <a:r>
              <a:rPr lang="fr-FR" sz="1200" dirty="0"/>
              <a:t>Comme vous le voyez, quand vous tapez tab.ecrire(…), cela revient au même que si vous écrivez </a:t>
            </a:r>
            <a:r>
              <a:rPr lang="fr-FR" sz="1200" dirty="0" err="1"/>
              <a:t>TableauNoir.ecrire</a:t>
            </a:r>
            <a:r>
              <a:rPr lang="fr-FR" sz="1200" dirty="0"/>
              <a:t>(tab, …). Votre paramètre self, c'est l'objet qui appelle la méthode. C'est pour cette raison que vous modifiez la surface de l'objet en appelant self.surface.</a:t>
            </a:r>
          </a:p>
          <a:p>
            <a:endParaRPr lang="fr-FR" sz="1200" dirty="0"/>
          </a:p>
          <a:p>
            <a:r>
              <a:rPr lang="fr-FR" sz="1200" dirty="0"/>
              <a:t>Pour résumer, quand vous devez travailler dans une méthode de l'objet sur l'objet lui-même, vous allez passer par self.</a:t>
            </a:r>
          </a:p>
          <a:p>
            <a:endParaRPr lang="fr-FR" sz="1200" dirty="0"/>
          </a:p>
          <a:p>
            <a:r>
              <a:rPr lang="fr-FR" sz="1200" dirty="0"/>
              <a:t>Le nom self est une très forte convention de nommage. Je vous déconseille de changer ce nom. Certains programmeurs, qui trouvent qu'écrire self à chaque fois est excessivement long, l'abrègent en une unique lettres. Évitez ce raccourci. De manière générale, évitez de changer le nom. Une méthode d'instance travaille avec le paramètre self.</a:t>
            </a:r>
          </a:p>
          <a:p>
            <a:endParaRPr lang="fr-FR" sz="1200" dirty="0"/>
          </a:p>
          <a:p>
            <a:r>
              <a:rPr lang="fr-FR" sz="1200" dirty="0"/>
              <a:t>N'est-ce pas effectivement plutôt long de devoir toujours travailler avec self à chaque fois qu'on souhaite faire appel à l'objet ?</a:t>
            </a:r>
          </a:p>
          <a:p>
            <a:endParaRPr lang="fr-FR" sz="1200" dirty="0"/>
          </a:p>
          <a:p>
            <a:r>
              <a:rPr lang="fr-FR" sz="1200" dirty="0"/>
              <a:t>Cela peut le sembler, oui. C'est d'ailleurs l'un des reproches qu'on fait au langage Python. Certains langages travaillent implicitement sur les attributs et méthodes d'un objet sans avoir besoin de les appeler spécifiquement. Mais c'est moins clair et cela peut susciter la confusion. En Python, dès qu'on voit self, on sait que c'est un attribut ou une méthode interne à l'objet qui va être appelé.</a:t>
            </a:r>
          </a:p>
          <a:p>
            <a:endParaRPr lang="fr-FR" sz="1200" dirty="0"/>
          </a:p>
          <a:p>
            <a:r>
              <a:rPr lang="fr-FR" sz="1200" dirty="0"/>
              <a:t>Bon, voyons nos autres méthodes. Nous devons encore coder lire qui va se charger d'afficher notre surface et effacer qui va effacer le contenu de notre surface. Si vous avez compris ce que je viens d'expliquer, vous devriez écrire ces méthodes sans aucun problème, elles sont très simples. Sinon, n'hésitez pas à relire, jusqu'à ce que le déclic se fasse.</a:t>
            </a:r>
          </a:p>
        </p:txBody>
      </p:sp>
    </p:spTree>
    <p:extLst>
      <p:ext uri="{BB962C8B-B14F-4D97-AF65-F5344CB8AC3E}">
        <p14:creationId xmlns:p14="http://schemas.microsoft.com/office/powerpoint/2010/main" val="1102397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fontScale="90000"/>
          </a:bodyPr>
          <a:lstStyle/>
          <a:p>
            <a:pPr algn="ctr"/>
            <a:r>
              <a:rPr lang="en-US" sz="6000" dirty="0">
                <a:solidFill>
                  <a:schemeClr val="accent5">
                    <a:lumMod val="75000"/>
                  </a:schemeClr>
                </a:solidFill>
              </a:rPr>
              <a:t>Comment </a:t>
            </a:r>
            <a:r>
              <a:rPr lang="en-US" sz="6000" dirty="0" err="1">
                <a:solidFill>
                  <a:schemeClr val="accent5">
                    <a:lumMod val="75000"/>
                  </a:schemeClr>
                </a:solidFill>
              </a:rPr>
              <a:t>connaitre</a:t>
            </a:r>
            <a:r>
              <a:rPr lang="en-US" sz="6000" dirty="0">
                <a:solidFill>
                  <a:schemeClr val="accent5">
                    <a:lumMod val="75000"/>
                  </a:schemeClr>
                </a:solidFill>
              </a:rPr>
              <a:t> le type </a:t>
            </a:r>
            <a:r>
              <a:rPr lang="en-US" sz="6000" dirty="0" err="1">
                <a:solidFill>
                  <a:schemeClr val="accent5">
                    <a:lumMod val="75000"/>
                  </a:schemeClr>
                </a:solidFill>
              </a:rPr>
              <a:t>d’une</a:t>
            </a:r>
            <a:r>
              <a:rPr lang="en-US" sz="6000" dirty="0">
                <a:solidFill>
                  <a:schemeClr val="accent5">
                    <a:lumMod val="75000"/>
                  </a:schemeClr>
                </a:solidFill>
              </a:rPr>
              <a:t> variable</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79032" y="2294292"/>
            <a:ext cx="6866021" cy="2831544"/>
          </a:xfrm>
          <a:prstGeom prst="rect">
            <a:avLst/>
          </a:prstGeom>
          <a:solidFill>
            <a:schemeClr val="tx1"/>
          </a:solidFill>
        </p:spPr>
        <p:txBody>
          <a:bodyPr wrap="square" rtlCol="0">
            <a:spAutoFit/>
          </a:bodyPr>
          <a:lstStyle/>
          <a:p>
            <a:r>
              <a:rPr lang="fr-FR" sz="4000" dirty="0">
                <a:solidFill>
                  <a:schemeClr val="bg1"/>
                </a:solidFill>
                <a:highlight>
                  <a:srgbClr val="000000"/>
                </a:highlight>
              </a:rPr>
              <a:t>type(</a:t>
            </a:r>
            <a:r>
              <a:rPr lang="fr-FR" sz="4000" dirty="0" err="1">
                <a:solidFill>
                  <a:schemeClr val="bg1"/>
                </a:solidFill>
                <a:highlight>
                  <a:srgbClr val="000000"/>
                </a:highlight>
              </a:rPr>
              <a:t>nom_de_la_variable</a:t>
            </a:r>
            <a:r>
              <a:rPr lang="fr-FR" sz="4000" dirty="0">
                <a:solidFill>
                  <a:schemeClr val="bg1"/>
                </a:solidFill>
                <a:highlight>
                  <a:srgbClr val="000000"/>
                </a:highlight>
              </a:rPr>
              <a:t>)</a:t>
            </a:r>
          </a:p>
          <a:p>
            <a:r>
              <a:rPr lang="fr-FR" sz="4000" dirty="0">
                <a:solidFill>
                  <a:schemeClr val="bg1"/>
                </a:solidFill>
                <a:highlight>
                  <a:srgbClr val="000000"/>
                </a:highlight>
              </a:rPr>
              <a:t>a = 3</a:t>
            </a:r>
          </a:p>
          <a:p>
            <a:r>
              <a:rPr lang="fr-FR" sz="4000" dirty="0">
                <a:solidFill>
                  <a:schemeClr val="bg1"/>
                </a:solidFill>
                <a:highlight>
                  <a:srgbClr val="000000"/>
                </a:highlight>
              </a:rPr>
              <a:t>type(a)</a:t>
            </a:r>
          </a:p>
          <a:p>
            <a:r>
              <a:rPr lang="fr-FR" sz="4000" dirty="0">
                <a:solidFill>
                  <a:schemeClr val="bg1"/>
                </a:solidFill>
                <a:highlight>
                  <a:srgbClr val="000000"/>
                </a:highlight>
              </a:rPr>
              <a:t>&lt;class '</a:t>
            </a:r>
            <a:r>
              <a:rPr lang="fr-FR" sz="4000" dirty="0" err="1">
                <a:solidFill>
                  <a:schemeClr val="bg1"/>
                </a:solidFill>
                <a:highlight>
                  <a:srgbClr val="000000"/>
                </a:highlight>
              </a:rPr>
              <a:t>int</a:t>
            </a:r>
            <a:r>
              <a:rPr lang="fr-FR" sz="4000" dirty="0">
                <a:solidFill>
                  <a:schemeClr val="bg1"/>
                </a:solidFill>
                <a:highlight>
                  <a:srgbClr val="000000"/>
                </a:highlight>
              </a:rPr>
              <a:t>'&gt;</a:t>
            </a:r>
          </a:p>
          <a:p>
            <a:endParaRPr lang="fr-FR" dirty="0"/>
          </a:p>
        </p:txBody>
      </p:sp>
    </p:spTree>
    <p:extLst>
      <p:ext uri="{BB962C8B-B14F-4D97-AF65-F5344CB8AC3E}">
        <p14:creationId xmlns:p14="http://schemas.microsoft.com/office/powerpoint/2010/main" val="23728254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203900"/>
            <a:ext cx="11882441" cy="5078313"/>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a:p>
            <a:r>
              <a:rPr lang="fr-FR" sz="1200" dirty="0">
                <a:solidFill>
                  <a:schemeClr val="bg1"/>
                </a:solidFill>
              </a:rPr>
              <a:t>    def lire(self):</a:t>
            </a:r>
          </a:p>
          <a:p>
            <a:r>
              <a:rPr lang="fr-FR" sz="1200" dirty="0">
                <a:solidFill>
                  <a:schemeClr val="bg1"/>
                </a:solidFill>
              </a:rPr>
              <a:t>        """Cette méthode se charge d'afficher, grâce à print,</a:t>
            </a:r>
          </a:p>
          <a:p>
            <a:r>
              <a:rPr lang="fr-FR" sz="1200" dirty="0">
                <a:solidFill>
                  <a:schemeClr val="bg1"/>
                </a:solidFill>
              </a:rPr>
              <a:t>        la surface du tableau"""</a:t>
            </a:r>
          </a:p>
          <a:p>
            <a:endParaRPr lang="fr-FR" sz="1200" dirty="0">
              <a:solidFill>
                <a:schemeClr val="bg1"/>
              </a:solidFill>
            </a:endParaRPr>
          </a:p>
          <a:p>
            <a:r>
              <a:rPr lang="fr-FR" sz="1200" dirty="0">
                <a:solidFill>
                  <a:schemeClr val="bg1"/>
                </a:solidFill>
              </a:rPr>
              <a:t>        </a:t>
            </a:r>
          </a:p>
          <a:p>
            <a:r>
              <a:rPr lang="fr-FR" sz="1200" dirty="0">
                <a:solidFill>
                  <a:schemeClr val="bg1"/>
                </a:solidFill>
              </a:rPr>
              <a:t>        print(self.surface)</a:t>
            </a:r>
          </a:p>
          <a:p>
            <a:r>
              <a:rPr lang="fr-FR" sz="1200" dirty="0">
                <a:solidFill>
                  <a:schemeClr val="bg1"/>
                </a:solidFill>
              </a:rPr>
              <a:t>    def effacer(self):</a:t>
            </a:r>
          </a:p>
          <a:p>
            <a:r>
              <a:rPr lang="fr-FR" sz="1200" dirty="0">
                <a:solidFill>
                  <a:schemeClr val="bg1"/>
                </a:solidFill>
              </a:rPr>
              <a:t>        """Cette méthode permet d'effacer la surface du tableau"""</a:t>
            </a:r>
          </a:p>
          <a:p>
            <a:r>
              <a:rPr lang="fr-FR" sz="1200" dirty="0">
                <a:solidFill>
                  <a:schemeClr val="bg1"/>
                </a:solidFill>
              </a:rPr>
              <a:t>        self.surface = ""</a:t>
            </a:r>
          </a:p>
        </p:txBody>
      </p:sp>
    </p:spTree>
    <p:extLst>
      <p:ext uri="{BB962C8B-B14F-4D97-AF65-F5344CB8AC3E}">
        <p14:creationId xmlns:p14="http://schemas.microsoft.com/office/powerpoint/2010/main" val="254321284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5400" b="1" dirty="0">
                <a:solidFill>
                  <a:schemeClr val="accent5">
                    <a:lumMod val="75000"/>
                  </a:schemeClr>
                </a:solidFill>
              </a:rPr>
              <a:t>Les méthodes,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85719" y="886215"/>
            <a:ext cx="11882441" cy="1938992"/>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tab.lire()</a:t>
            </a:r>
          </a:p>
          <a:p>
            <a:r>
              <a:rPr lang="fr-FR" sz="1200" dirty="0">
                <a:solidFill>
                  <a:schemeClr val="bg1"/>
                </a:solidFill>
              </a:rPr>
              <a:t>&gt;&gt;&gt; tab.ecrire("Salut tout le monde.")</a:t>
            </a:r>
          </a:p>
          <a:p>
            <a:r>
              <a:rPr lang="fr-FR" sz="1200" dirty="0">
                <a:solidFill>
                  <a:schemeClr val="bg1"/>
                </a:solidFill>
              </a:rPr>
              <a:t>&gt;&gt;&gt; tab.ecrire("La forme ?")</a:t>
            </a:r>
          </a:p>
          <a:p>
            <a:r>
              <a:rPr lang="fr-FR" sz="1200" dirty="0">
                <a:solidFill>
                  <a:schemeClr val="bg1"/>
                </a:solidFill>
              </a:rPr>
              <a:t>&gt;&gt;&gt; tab.lire()</a:t>
            </a:r>
          </a:p>
          <a:p>
            <a:r>
              <a:rPr lang="fr-FR" sz="1200" dirty="0">
                <a:solidFill>
                  <a:schemeClr val="bg1"/>
                </a:solidFill>
              </a:rPr>
              <a:t>Salut tout le monde.</a:t>
            </a:r>
          </a:p>
          <a:p>
            <a:r>
              <a:rPr lang="fr-FR" sz="1200" dirty="0">
                <a:solidFill>
                  <a:schemeClr val="bg1"/>
                </a:solidFill>
              </a:rPr>
              <a:t>La forme ?</a:t>
            </a:r>
          </a:p>
          <a:p>
            <a:r>
              <a:rPr lang="fr-FR" sz="1200" dirty="0">
                <a:solidFill>
                  <a:schemeClr val="bg1"/>
                </a:solidFill>
              </a:rPr>
              <a:t>&gt;&gt;&gt; tab.effacer()</a:t>
            </a:r>
          </a:p>
          <a:p>
            <a:r>
              <a:rPr lang="fr-FR" sz="1200" dirty="0">
                <a:solidFill>
                  <a:schemeClr val="bg1"/>
                </a:solidFill>
              </a:rPr>
              <a:t>&gt;&gt;&gt; tab.lire()</a:t>
            </a:r>
          </a:p>
          <a:p>
            <a:r>
              <a:rPr lang="fr-FR" sz="1200" dirty="0">
                <a:solidFill>
                  <a:schemeClr val="bg1"/>
                </a:solidFill>
              </a:rPr>
              <a:t>&gt;&gt;&gt;</a:t>
            </a:r>
          </a:p>
        </p:txBody>
      </p:sp>
      <p:sp>
        <p:nvSpPr>
          <p:cNvPr id="5" name="ZoneTexte 4">
            <a:extLst>
              <a:ext uri="{FF2B5EF4-FFF2-40B4-BE49-F238E27FC236}">
                <a16:creationId xmlns:a16="http://schemas.microsoft.com/office/drawing/2014/main" id="{02782EED-259B-4453-95FA-F700EFEF42DA}"/>
              </a:ext>
            </a:extLst>
          </p:cNvPr>
          <p:cNvSpPr txBox="1"/>
          <p:nvPr/>
        </p:nvSpPr>
        <p:spPr>
          <a:xfrm>
            <a:off x="42861" y="2834536"/>
            <a:ext cx="11882441" cy="1200329"/>
          </a:xfrm>
          <a:prstGeom prst="rect">
            <a:avLst/>
          </a:prstGeom>
          <a:noFill/>
        </p:spPr>
        <p:txBody>
          <a:bodyPr wrap="square" rtlCol="0">
            <a:spAutoFit/>
          </a:bodyPr>
          <a:lstStyle/>
          <a:p>
            <a:r>
              <a:rPr lang="fr-FR" sz="1200" b="1" dirty="0"/>
              <a:t>Méthodes de classe et méthodes statiques</a:t>
            </a:r>
          </a:p>
          <a:p>
            <a:endParaRPr lang="fr-FR" sz="1200" dirty="0"/>
          </a:p>
          <a:p>
            <a:r>
              <a:rPr lang="fr-FR" sz="1200" dirty="0"/>
              <a:t>Comme on trouve des attributs propres à la classe, on trouve aussi des méthodes de classe, qui ne travaillent pas sur l'instance self mais sur la classe même. C'est un peu plus rare mais cela peut être utile parfois. Notre méthode de classe se définit exactement comme une méthode d'instance, à la différence qu'elle ne prend pas en premier paramètre self(l'instance de l'objet) mais cls (la classe de l'objet).</a:t>
            </a:r>
          </a:p>
          <a:p>
            <a:r>
              <a:rPr lang="fr-FR" sz="1200" dirty="0"/>
              <a:t>En outre, on utilise ensuite une fonction built-in de Python pour lui faire comprendre qu'il s'agit d'une méthode de classe, pas d'une méthode d'instance.</a:t>
            </a:r>
          </a:p>
        </p:txBody>
      </p:sp>
      <p:sp>
        <p:nvSpPr>
          <p:cNvPr id="8" name="ZoneTexte 7">
            <a:extLst>
              <a:ext uri="{FF2B5EF4-FFF2-40B4-BE49-F238E27FC236}">
                <a16:creationId xmlns:a16="http://schemas.microsoft.com/office/drawing/2014/main" id="{AFDB0013-E24B-4722-A646-59301DBE307A}"/>
              </a:ext>
            </a:extLst>
          </p:cNvPr>
          <p:cNvSpPr txBox="1"/>
          <p:nvPr/>
        </p:nvSpPr>
        <p:spPr>
          <a:xfrm>
            <a:off x="85719" y="4090493"/>
            <a:ext cx="11882441" cy="267765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a:p>
            <a:r>
              <a:rPr lang="fr-FR" sz="1200" dirty="0">
                <a:solidFill>
                  <a:schemeClr val="bg1"/>
                </a:solidFill>
              </a:rPr>
              <a:t>    def combien(cls):</a:t>
            </a:r>
          </a:p>
          <a:p>
            <a:r>
              <a:rPr lang="fr-FR" sz="1200" dirty="0">
                <a:solidFill>
                  <a:schemeClr val="bg1"/>
                </a:solidFill>
              </a:rPr>
              <a:t>        """Méthode de classe affichant combien d'objets ont été créés"""</a:t>
            </a:r>
          </a:p>
          <a:p>
            <a:r>
              <a:rPr lang="fr-FR" sz="1200" dirty="0">
                <a:solidFill>
                  <a:schemeClr val="bg1"/>
                </a:solidFill>
              </a:rPr>
              <a:t>        print("Jusqu'à présent, {} objets ont été </a:t>
            </a:r>
            <a:r>
              <a:rPr lang="fr-FR" sz="1200" dirty="0" err="1">
                <a:solidFill>
                  <a:schemeClr val="bg1"/>
                </a:solidFill>
              </a:rPr>
              <a:t>créés.".format</a:t>
            </a:r>
            <a:r>
              <a:rPr lang="fr-FR" sz="1200" dirty="0">
                <a:solidFill>
                  <a:schemeClr val="bg1"/>
                </a:solidFill>
              </a:rPr>
              <a:t>(</a:t>
            </a:r>
          </a:p>
          <a:p>
            <a:r>
              <a:rPr lang="fr-FR" sz="1200" dirty="0">
                <a:solidFill>
                  <a:schemeClr val="bg1"/>
                </a:solidFill>
              </a:rPr>
              <a:t>                </a:t>
            </a:r>
            <a:r>
              <a:rPr lang="fr-FR" sz="1200" dirty="0" err="1">
                <a:solidFill>
                  <a:schemeClr val="bg1"/>
                </a:solidFill>
              </a:rPr>
              <a:t>cls.objets_crees</a:t>
            </a:r>
            <a:r>
              <a:rPr lang="fr-FR" sz="1200" dirty="0">
                <a:solidFill>
                  <a:schemeClr val="bg1"/>
                </a:solidFill>
              </a:rPr>
              <a:t>))</a:t>
            </a:r>
          </a:p>
          <a:p>
            <a:r>
              <a:rPr lang="fr-FR" sz="1200" dirty="0">
                <a:solidFill>
                  <a:schemeClr val="bg1"/>
                </a:solidFill>
              </a:rPr>
              <a:t>    combien = </a:t>
            </a:r>
            <a:r>
              <a:rPr lang="fr-FR" sz="1200" dirty="0" err="1">
                <a:solidFill>
                  <a:schemeClr val="bg1"/>
                </a:solidFill>
              </a:rPr>
              <a:t>classmethod</a:t>
            </a:r>
            <a:r>
              <a:rPr lang="fr-FR" sz="1200" dirty="0">
                <a:solidFill>
                  <a:schemeClr val="bg1"/>
                </a:solidFill>
              </a:rPr>
              <a:t>(combien)</a:t>
            </a:r>
          </a:p>
        </p:txBody>
      </p:sp>
    </p:spTree>
    <p:extLst>
      <p:ext uri="{BB962C8B-B14F-4D97-AF65-F5344CB8AC3E}">
        <p14:creationId xmlns:p14="http://schemas.microsoft.com/office/powerpoint/2010/main" val="398716210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090341"/>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0 objets ont été créés.</a:t>
            </a:r>
          </a:p>
          <a:p>
            <a:r>
              <a:rPr lang="fr-FR" sz="1200" dirty="0">
                <a:solidFill>
                  <a:schemeClr val="bg1"/>
                </a:solidFill>
              </a:rPr>
              <a:t>&gt;&gt;&gt; a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1 objets ont été créés.</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2 objets ont été créés.</a:t>
            </a:r>
          </a:p>
          <a:p>
            <a:r>
              <a:rPr lang="fr-FR" sz="1200" dirty="0">
                <a:solidFill>
                  <a:schemeClr val="bg1"/>
                </a:solidFill>
              </a:rPr>
              <a:t>&gt;&gt;&gt;</a:t>
            </a:r>
          </a:p>
        </p:txBody>
      </p:sp>
      <p:sp>
        <p:nvSpPr>
          <p:cNvPr id="9" name="ZoneTexte 8">
            <a:extLst>
              <a:ext uri="{FF2B5EF4-FFF2-40B4-BE49-F238E27FC236}">
                <a16:creationId xmlns:a16="http://schemas.microsoft.com/office/drawing/2014/main" id="{E6BA25A3-DB23-4A8A-804D-26FF193A05A7}"/>
              </a:ext>
            </a:extLst>
          </p:cNvPr>
          <p:cNvSpPr txBox="1"/>
          <p:nvPr/>
        </p:nvSpPr>
        <p:spPr>
          <a:xfrm>
            <a:off x="-3" y="809473"/>
            <a:ext cx="11882441" cy="276999"/>
          </a:xfrm>
          <a:prstGeom prst="rect">
            <a:avLst/>
          </a:prstGeom>
          <a:noFill/>
        </p:spPr>
        <p:txBody>
          <a:bodyPr wrap="square" rtlCol="0">
            <a:spAutoFit/>
          </a:bodyPr>
          <a:lstStyle/>
          <a:p>
            <a:r>
              <a:rPr lang="fr-FR" sz="1200" dirty="0"/>
              <a:t>Voyons d'abord le résultat :</a:t>
            </a:r>
          </a:p>
        </p:txBody>
      </p:sp>
      <p:sp>
        <p:nvSpPr>
          <p:cNvPr id="6" name="ZoneTexte 5">
            <a:extLst>
              <a:ext uri="{FF2B5EF4-FFF2-40B4-BE49-F238E27FC236}">
                <a16:creationId xmlns:a16="http://schemas.microsoft.com/office/drawing/2014/main" id="{1288D0F8-24C3-4378-AA78-581000572B84}"/>
              </a:ext>
            </a:extLst>
          </p:cNvPr>
          <p:cNvSpPr txBox="1"/>
          <p:nvPr/>
        </p:nvSpPr>
        <p:spPr>
          <a:xfrm>
            <a:off x="42861" y="2929163"/>
            <a:ext cx="11715748" cy="2492990"/>
          </a:xfrm>
          <a:prstGeom prst="rect">
            <a:avLst/>
          </a:prstGeom>
          <a:noFill/>
        </p:spPr>
        <p:txBody>
          <a:bodyPr wrap="square" rtlCol="0">
            <a:spAutoFit/>
          </a:bodyPr>
          <a:lstStyle/>
          <a:p>
            <a:r>
              <a:rPr lang="fr-FR" sz="1200" dirty="0"/>
              <a:t>Une méthode de classe prend en premier paramètre non pas self mais cls. Ce paramètre contient la classe (ici Compteur).</a:t>
            </a:r>
          </a:p>
          <a:p>
            <a:endParaRPr lang="fr-FR" sz="1200" dirty="0"/>
          </a:p>
          <a:p>
            <a:r>
              <a:rPr lang="fr-FR" sz="1200" dirty="0"/>
              <a:t>Notez que vous pouvez appeler la méthode de classe depuis un objet instancié sur la classe. Vous auriez par exemple pu écrire </a:t>
            </a:r>
            <a:r>
              <a:rPr lang="fr-FR" sz="1200" dirty="0" err="1"/>
              <a:t>a.combien</a:t>
            </a:r>
            <a:r>
              <a:rPr lang="fr-FR" sz="1200" dirty="0"/>
              <a:t>().</a:t>
            </a:r>
          </a:p>
          <a:p>
            <a:endParaRPr lang="fr-FR" sz="1200" dirty="0"/>
          </a:p>
          <a:p>
            <a:r>
              <a:rPr lang="fr-FR" sz="1200" dirty="0"/>
              <a:t>Enfin, pour que Python reconnaisse une méthode de classe, il faut appeler la fonction class </a:t>
            </a:r>
            <a:r>
              <a:rPr lang="fr-FR" sz="1200" dirty="0" err="1"/>
              <a:t>method</a:t>
            </a:r>
            <a:r>
              <a:rPr lang="fr-FR" sz="1200" dirty="0"/>
              <a:t> qui prend en paramètre la méthode que l'on veut convertir et renvoie la méthode convertie.</a:t>
            </a:r>
          </a:p>
          <a:p>
            <a:endParaRPr lang="fr-FR" sz="1200" dirty="0"/>
          </a:p>
          <a:p>
            <a:r>
              <a:rPr lang="fr-FR" sz="1200" dirty="0"/>
              <a:t>Si vous êtes un peu perdus, retenez la syntaxe de l'exemple. La plupart du temps, vous définirez des méthodes d'instance comme nous l'avons vu plutôt que des méthodes de classe.</a:t>
            </a:r>
          </a:p>
          <a:p>
            <a:endParaRPr lang="fr-FR" sz="1200" dirty="0"/>
          </a:p>
          <a:p>
            <a:r>
              <a:rPr lang="fr-FR" sz="1200" dirty="0"/>
              <a:t>On peut également définir des méthodes statiques. Elles sont assez proches des méthodes de classe sauf qu'elles ne prennent aucun premier paramètre, ni self ni cls. Elles travaillent donc indépendamment de toute donnée, aussi bien contenue dans l'instance de l'objet que dans la classe.</a:t>
            </a:r>
          </a:p>
          <a:p>
            <a:endParaRPr lang="fr-FR" sz="1200" dirty="0"/>
          </a:p>
          <a:p>
            <a:r>
              <a:rPr lang="fr-FR" sz="1200" dirty="0"/>
              <a:t>Voici la syntaxe permettant de créer une méthode statique. Je ne veux pas vous surcharger d'informations et je vous laisse faire vos propres tests si cela vous intéresse :</a:t>
            </a:r>
          </a:p>
        </p:txBody>
      </p:sp>
      <p:sp>
        <p:nvSpPr>
          <p:cNvPr id="10" name="ZoneTexte 9">
            <a:extLst>
              <a:ext uri="{FF2B5EF4-FFF2-40B4-BE49-F238E27FC236}">
                <a16:creationId xmlns:a16="http://schemas.microsoft.com/office/drawing/2014/main" id="{96964C71-7E76-4456-B0EF-B2FF2198CCE9}"/>
              </a:ext>
            </a:extLst>
          </p:cNvPr>
          <p:cNvSpPr txBox="1"/>
          <p:nvPr/>
        </p:nvSpPr>
        <p:spPr>
          <a:xfrm>
            <a:off x="42861" y="535602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Tree>
    <p:extLst>
      <p:ext uri="{BB962C8B-B14F-4D97-AF65-F5344CB8AC3E}">
        <p14:creationId xmlns:p14="http://schemas.microsoft.com/office/powerpoint/2010/main" val="303908792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1288D0F8-24C3-4378-AA78-581000572B84}"/>
              </a:ext>
            </a:extLst>
          </p:cNvPr>
          <p:cNvSpPr txBox="1"/>
          <p:nvPr/>
        </p:nvSpPr>
        <p:spPr>
          <a:xfrm>
            <a:off x="126207" y="931671"/>
            <a:ext cx="11715748" cy="1015663"/>
          </a:xfrm>
          <a:prstGeom prst="rect">
            <a:avLst/>
          </a:prstGeom>
          <a:noFill/>
        </p:spPr>
        <p:txBody>
          <a:bodyPr wrap="square" rtlCol="0">
            <a:spAutoFit/>
          </a:bodyPr>
          <a:lstStyle/>
          <a:p>
            <a:r>
              <a:rPr lang="fr-FR" sz="1200" dirty="0"/>
              <a:t>Si vous vous emmêlez un peu avec les attributs et méthodes de classe, ce n'est pas bien grave. Retenez surtout les attributs et méthodes d'instance, c'est essentiellement sur ceux-ci que je me suis attardé et c'est ceux que vous retrouverez la plupart du temps.</a:t>
            </a:r>
          </a:p>
          <a:p>
            <a:endParaRPr lang="fr-FR" sz="1200" dirty="0"/>
          </a:p>
          <a:p>
            <a:r>
              <a:rPr lang="fr-FR" sz="1200" dirty="0"/>
              <a:t>Rappel : les noms de méthodes encadrés par deux soulignés de part et d'autre sont des méthodes spéciales. Ne nommez pas vos méthodes ainsi. Nous découvrirons plus tard ces méthodes particulières. Exemple de nom de méthode à éviter :__</a:t>
            </a:r>
            <a:r>
              <a:rPr lang="fr-FR" sz="1200" dirty="0" err="1"/>
              <a:t>mamethode</a:t>
            </a:r>
            <a:r>
              <a:rPr lang="fr-FR" sz="1200" dirty="0"/>
              <a:t>__.</a:t>
            </a:r>
          </a:p>
        </p:txBody>
      </p:sp>
    </p:spTree>
    <p:extLst>
      <p:ext uri="{BB962C8B-B14F-4D97-AF65-F5344CB8AC3E}">
        <p14:creationId xmlns:p14="http://schemas.microsoft.com/office/powerpoint/2010/main" val="187839808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90536" y="618263"/>
            <a:ext cx="1237306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Encore de la philosophie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Eh bien… le terme d'introspection, je le reconnais, fait penser à quelque chose de plutôt abstrait. Pourtant, vous allez très vite comprendre l'idée qui se cache derrière : Python propose plusieurs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techniques pour explorer un objet, connaître ses méthodes ou attributs.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Quel est l'intérêt ? Quand on développe une classe, on sait généralement ce qu'il y a dedans, non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 effet. L'utilité, à notre niveau, ne saute pas encore aux yeux. Et c'est pour cela que je ne vais pas trop m'attarder dessus. Si vous ne voyez pas l'intérêt, contentez-vous de garder dans un coin de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votre tête les deux techniques que nous allons voir. Arrivera un jour où vous en aurez besoin ! Pour l'heure donc, voyons plutôt l'effet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b="1" dirty="0"/>
              <a:t>La fonction </a:t>
            </a:r>
            <a:r>
              <a:rPr lang="fr-FR" altLang="fr-FR" sz="1200" b="1" dirty="0" err="1"/>
              <a:t>dir</a:t>
            </a: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La première technique d'introspection que nous allons voir est la fonction </a:t>
            </a:r>
            <a:r>
              <a:rPr lang="fr-FR" altLang="fr-FR" sz="1200" dirty="0" err="1"/>
              <a:t>dir</a:t>
            </a:r>
            <a:r>
              <a:rPr lang="fr-FR" altLang="fr-FR" sz="1200" dirty="0"/>
              <a:t>. Elle prend en paramètre un objet et renvoie la liste de ses attributs et méthodes.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2537801"/>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425757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a:t>
            </a:r>
            <a:r>
              <a:rPr lang="fr-FR" sz="1200" dirty="0" err="1">
                <a:solidFill>
                  <a:schemeClr val="bg1"/>
                </a:solidFill>
              </a:rPr>
              <a:t>repr</a:t>
            </a:r>
            <a:r>
              <a:rPr lang="fr-FR" sz="1200" dirty="0">
                <a:solidFill>
                  <a:schemeClr val="bg1"/>
                </a:solidFill>
              </a:rPr>
              <a:t>__', '_</a:t>
            </a:r>
          </a:p>
          <a:p>
            <a:r>
              <a:rPr lang="fr-FR" sz="1200" dirty="0">
                <a:solidFill>
                  <a:schemeClr val="bg1"/>
                </a:solidFill>
              </a:rPr>
              <a:t>_</a:t>
            </a:r>
            <a:r>
              <a:rPr lang="fr-FR" sz="1200" dirty="0" err="1">
                <a:solidFill>
                  <a:schemeClr val="bg1"/>
                </a:solidFill>
              </a:rPr>
              <a:t>setattr</a:t>
            </a:r>
            <a:r>
              <a:rPr lang="fr-FR" sz="1200" dirty="0">
                <a:solidFill>
                  <a:schemeClr val="bg1"/>
                </a:solidFill>
              </a:rPr>
              <a:t>__', '__</a:t>
            </a:r>
            <a:r>
              <a:rPr lang="fr-FR" sz="1200" dirty="0" err="1">
                <a:solidFill>
                  <a:schemeClr val="bg1"/>
                </a:solidFill>
              </a:rPr>
              <a:t>sizeof</a:t>
            </a:r>
            <a:r>
              <a:rPr lang="fr-FR" sz="1200" dirty="0">
                <a:solidFill>
                  <a:schemeClr val="bg1"/>
                </a:solidFill>
              </a:rPr>
              <a:t>__', '__</a:t>
            </a:r>
            <a:r>
              <a:rPr lang="fr-FR" sz="1200" dirty="0" err="1">
                <a:solidFill>
                  <a:schemeClr val="bg1"/>
                </a:solidFill>
              </a:rPr>
              <a:t>str</a:t>
            </a:r>
            <a:r>
              <a:rPr lang="fr-FR" sz="1200" dirty="0">
                <a:solidFill>
                  <a:schemeClr val="bg1"/>
                </a:solidFill>
              </a:rPr>
              <a:t>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349450093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3" y="897698"/>
            <a:ext cx="1247053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La fonction </a:t>
            </a:r>
            <a:r>
              <a:rPr lang="fr-FR" altLang="fr-FR" sz="1200" dirty="0" err="1"/>
              <a:t>dir</a:t>
            </a:r>
            <a:r>
              <a:rPr lang="fr-FR" altLang="fr-FR" sz="1200" dirty="0"/>
              <a:t> renvoie une liste comprenant le nom des attributs et méthodes de l'objet qu'on lui passe en paramètre. Vous pouvez remarquer que tout est mélangé, c'est normal : pour Python, les </a:t>
            </a:r>
          </a:p>
          <a:p>
            <a:pPr lvl="0" eaLnBrk="0" fontAlgn="base" hangingPunct="0">
              <a:spcBef>
                <a:spcPct val="0"/>
              </a:spcBef>
              <a:spcAft>
                <a:spcPct val="0"/>
              </a:spcAft>
            </a:pPr>
            <a:r>
              <a:rPr lang="fr-FR" altLang="fr-FR" sz="1200" dirty="0"/>
              <a:t>méthodes, les fonctions, les classes, les modules sont des objets. Ce qui différencie en premier lieu une variable d'une fonction, c'est qu'une fonction est exécutable (</a:t>
            </a:r>
            <a:r>
              <a:rPr lang="fr-FR" altLang="fr-FR" sz="1200" dirty="0" err="1"/>
              <a:t>callable</a:t>
            </a:r>
            <a:r>
              <a:rPr lang="fr-FR" altLang="fr-FR" sz="1200" dirty="0"/>
              <a:t>). La fonction </a:t>
            </a:r>
            <a:r>
              <a:rPr lang="fr-FR" altLang="fr-FR" sz="1200" dirty="0" err="1"/>
              <a:t>dir</a:t>
            </a:r>
            <a:r>
              <a:rPr lang="fr-FR" altLang="fr-FR" sz="1200" dirty="0"/>
              <a:t> se </a:t>
            </a:r>
          </a:p>
          <a:p>
            <a:pPr lvl="0" eaLnBrk="0" fontAlgn="base" hangingPunct="0">
              <a:spcBef>
                <a:spcPct val="0"/>
              </a:spcBef>
              <a:spcAft>
                <a:spcPct val="0"/>
              </a:spcAft>
            </a:pPr>
            <a:r>
              <a:rPr lang="fr-FR" altLang="fr-FR" sz="1200" dirty="0"/>
              <a:t>contente de renvoyer tout ce qu'il y a dans l'objet, sans distinction.</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Euh, c'est quoi tout cela ? On n'a jamais défini toutes ces méthodes ou attributs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Non, en effet. Nous verrons plus loin qu'il s'agit de méthodes spéciales utiles à Python.</a:t>
            </a:r>
          </a:p>
          <a:p>
            <a:pPr lvl="0" eaLnBrk="0" fontAlgn="base" hangingPunct="0">
              <a:spcBef>
                <a:spcPct val="0"/>
              </a:spcBef>
              <a:spcAft>
                <a:spcPct val="0"/>
              </a:spcAft>
            </a:pPr>
            <a:r>
              <a:rPr lang="fr-FR" altLang="fr-FR" sz="1200" dirty="0"/>
              <a:t>L'attribut </a:t>
            </a:r>
            <a:r>
              <a:rPr lang="fr-FR" altLang="fr-FR" sz="1200" dirty="0" err="1"/>
              <a:t>spécial__dict</a:t>
            </a:r>
            <a:r>
              <a:rPr lang="fr-FR" altLang="fr-FR" sz="1200" dirty="0"/>
              <a:t>__</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Par défaut, quand vous développez une classe, tous les objets construits depuis cette classe posséderont un attribut </a:t>
            </a:r>
            <a:r>
              <a:rPr lang="fr-FR" altLang="fr-FR" sz="1200" dirty="0" err="1"/>
              <a:t>spécial__dict</a:t>
            </a:r>
            <a:r>
              <a:rPr lang="fr-FR" altLang="fr-FR" sz="1200" dirty="0"/>
              <a:t>__. Cet attribut est un dictionnaire qui contient en guise de clés les </a:t>
            </a:r>
          </a:p>
          <a:p>
            <a:pPr lvl="0" eaLnBrk="0" fontAlgn="base" hangingPunct="0">
              <a:spcBef>
                <a:spcPct val="0"/>
              </a:spcBef>
              <a:spcAft>
                <a:spcPct val="0"/>
              </a:spcAft>
            </a:pPr>
            <a:r>
              <a:rPr lang="fr-FR" altLang="fr-FR" sz="1200" dirty="0"/>
              <a:t>noms des attributs et, en tant que valeurs, les valeurs des attributs.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307187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34440" y="461952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a:t>
            </a:r>
            <a:r>
              <a:rPr lang="fr-FR" sz="1200" dirty="0" err="1">
                <a:solidFill>
                  <a:schemeClr val="bg1"/>
                </a:solidFill>
              </a:rPr>
              <a:t>repr</a:t>
            </a:r>
            <a:r>
              <a:rPr lang="fr-FR" sz="1200" dirty="0">
                <a:solidFill>
                  <a:schemeClr val="bg1"/>
                </a:solidFill>
              </a:rPr>
              <a:t>__', '_</a:t>
            </a:r>
          </a:p>
          <a:p>
            <a:r>
              <a:rPr lang="fr-FR" sz="1200" dirty="0">
                <a:solidFill>
                  <a:schemeClr val="bg1"/>
                </a:solidFill>
              </a:rPr>
              <a:t>_</a:t>
            </a:r>
            <a:r>
              <a:rPr lang="fr-FR" sz="1200" dirty="0" err="1">
                <a:solidFill>
                  <a:schemeClr val="bg1"/>
                </a:solidFill>
              </a:rPr>
              <a:t>setattr</a:t>
            </a:r>
            <a:r>
              <a:rPr lang="fr-FR" sz="1200" dirty="0">
                <a:solidFill>
                  <a:schemeClr val="bg1"/>
                </a:solidFill>
              </a:rPr>
              <a:t>__', '__</a:t>
            </a:r>
            <a:r>
              <a:rPr lang="fr-FR" sz="1200" dirty="0" err="1">
                <a:solidFill>
                  <a:schemeClr val="bg1"/>
                </a:solidFill>
              </a:rPr>
              <a:t>sizeof</a:t>
            </a:r>
            <a:r>
              <a:rPr lang="fr-FR" sz="1200" dirty="0">
                <a:solidFill>
                  <a:schemeClr val="bg1"/>
                </a:solidFill>
              </a:rPr>
              <a:t>__', '__</a:t>
            </a:r>
            <a:r>
              <a:rPr lang="fr-FR" sz="1200" dirty="0" err="1">
                <a:solidFill>
                  <a:schemeClr val="bg1"/>
                </a:solidFill>
              </a:rPr>
              <a:t>str</a:t>
            </a:r>
            <a:r>
              <a:rPr lang="fr-FR" sz="1200" dirty="0">
                <a:solidFill>
                  <a:schemeClr val="bg1"/>
                </a:solidFill>
              </a:rPr>
              <a:t>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230487722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42861" y="766082"/>
            <a:ext cx="103977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Voyez plutôt :</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1043081"/>
            <a:ext cx="11882441" cy="830997"/>
          </a:xfrm>
          <a:prstGeom prst="rect">
            <a:avLst/>
          </a:prstGeom>
          <a:solidFill>
            <a:schemeClr val="tx1"/>
          </a:solidFill>
        </p:spPr>
        <p:txBody>
          <a:bodyPr wrap="square" rtlCol="0">
            <a:spAutoFit/>
          </a:bodyPr>
          <a:lstStyle/>
          <a:p>
            <a:r>
              <a:rPr lang="en-US" sz="1200" dirty="0">
                <a:solidFill>
                  <a:schemeClr val="bg1"/>
                </a:solidFill>
              </a:rPr>
              <a:t>&gt;&gt;&gt; </a:t>
            </a:r>
            <a:r>
              <a:rPr lang="en-US" sz="1200" dirty="0" err="1">
                <a:solidFill>
                  <a:schemeClr val="bg1"/>
                </a:solidFill>
              </a:rPr>
              <a:t>un_test</a:t>
            </a:r>
            <a:r>
              <a:rPr lang="en-US" sz="1200" dirty="0">
                <a:solidFill>
                  <a:schemeClr val="bg1"/>
                </a:solidFill>
              </a:rPr>
              <a:t> = Test()</a:t>
            </a:r>
          </a:p>
          <a:p>
            <a:r>
              <a:rPr lang="en-US" sz="1200" dirty="0">
                <a:solidFill>
                  <a:schemeClr val="bg1"/>
                </a:solidFill>
              </a:rPr>
              <a:t>&gt;&gt;&gt; un_test.__</a:t>
            </a:r>
            <a:r>
              <a:rPr lang="en-US" sz="1200" dirty="0" err="1">
                <a:solidFill>
                  <a:schemeClr val="bg1"/>
                </a:solidFill>
              </a:rPr>
              <a:t>dict</a:t>
            </a:r>
            <a:r>
              <a:rPr lang="en-US" sz="1200" dirty="0">
                <a:solidFill>
                  <a:schemeClr val="bg1"/>
                </a:solidFill>
              </a:rPr>
              <a:t>__</a:t>
            </a:r>
          </a:p>
          <a:p>
            <a:r>
              <a:rPr lang="en-US" sz="1200" dirty="0">
                <a:solidFill>
                  <a:schemeClr val="bg1"/>
                </a:solidFill>
              </a:rPr>
              <a:t>{'</a:t>
            </a:r>
            <a:r>
              <a:rPr lang="en-US" sz="1200" dirty="0" err="1">
                <a:solidFill>
                  <a:schemeClr val="bg1"/>
                </a:solidFill>
              </a:rPr>
              <a:t>mon_attribut</a:t>
            </a:r>
            <a:r>
              <a:rPr lang="en-US" sz="1200" dirty="0">
                <a:solidFill>
                  <a:schemeClr val="bg1"/>
                </a:solidFill>
              </a:rPr>
              <a:t>': 'ok'}</a:t>
            </a:r>
          </a:p>
          <a:p>
            <a:r>
              <a:rPr lang="en-US" sz="1200" dirty="0">
                <a:solidFill>
                  <a:schemeClr val="bg1"/>
                </a:solidFill>
              </a:rPr>
              <a:t>&gt;&gt;&gt;</a:t>
            </a:r>
            <a:endParaRPr lang="fr-FR" sz="1200" dirty="0">
              <a:solidFill>
                <a:schemeClr val="bg1"/>
              </a:solidFill>
            </a:endParaRP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3518181"/>
            <a:ext cx="11882441"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un_test.__dict</a:t>
            </a:r>
            <a:r>
              <a:rPr lang="fr-FR" sz="1200" dirty="0">
                <a:solidFill>
                  <a:schemeClr val="bg1"/>
                </a:solidFill>
              </a:rPr>
              <a:t>__["</a:t>
            </a:r>
            <a:r>
              <a:rPr lang="fr-FR" sz="1200" dirty="0" err="1">
                <a:solidFill>
                  <a:schemeClr val="bg1"/>
                </a:solidFill>
              </a:rPr>
              <a:t>mon_attribut</a:t>
            </a:r>
            <a:r>
              <a:rPr lang="fr-FR" sz="1200" dirty="0">
                <a:solidFill>
                  <a:schemeClr val="bg1"/>
                </a:solidFill>
              </a:rPr>
              <a:t>"] = "plus ok"</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plus ok.</a:t>
            </a:r>
          </a:p>
          <a:p>
            <a:r>
              <a:rPr lang="fr-FR" sz="1200" dirty="0">
                <a:solidFill>
                  <a:schemeClr val="bg1"/>
                </a:solidFill>
              </a:rPr>
              <a:t>&gt;&gt;&gt;</a:t>
            </a:r>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948521"/>
            <a:ext cx="123347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Pourquoi « attribut spécial »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C'est un attribut un peu particulier car ce n'est pas vous qui le créez, c'est Python. Il est entouré de deux signes </a:t>
            </a:r>
            <a:r>
              <a:rPr lang="fr-FR" altLang="fr-FR" sz="1200" dirty="0" err="1"/>
              <a:t>soulignés__de</a:t>
            </a:r>
            <a:r>
              <a:rPr lang="fr-FR" altLang="fr-FR" sz="1200" dirty="0"/>
              <a:t> part et d'autre, ce qui traduit qu'il a une signification pour Python et </a:t>
            </a:r>
          </a:p>
          <a:p>
            <a:pPr lvl="0" eaLnBrk="0" fontAlgn="base" hangingPunct="0">
              <a:spcBef>
                <a:spcPct val="0"/>
              </a:spcBef>
              <a:spcAft>
                <a:spcPct val="0"/>
              </a:spcAft>
            </a:pPr>
            <a:r>
              <a:rPr lang="fr-FR" altLang="fr-FR" sz="1200" dirty="0"/>
              <a:t>n'est pas un attribut « standard ». Vous verrez plus loin dans ce cours des méthodes spéciales qui reprennent la même syntaxe.</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Peut-on modifier ce dictionnaire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Vous le pouvez. Sachez qu'en modifiant la valeur de l'attribut, vous modifiez aussi l'attribut dans l'objet.</a:t>
            </a:r>
          </a:p>
        </p:txBody>
      </p:sp>
      <p:sp>
        <p:nvSpPr>
          <p:cNvPr id="12" name="Rectangle 3">
            <a:extLst>
              <a:ext uri="{FF2B5EF4-FFF2-40B4-BE49-F238E27FC236}">
                <a16:creationId xmlns:a16="http://schemas.microsoft.com/office/drawing/2014/main" id="{B0B2755F-9F2F-4CA7-81D5-C1D78076517C}"/>
              </a:ext>
            </a:extLst>
          </p:cNvPr>
          <p:cNvSpPr>
            <a:spLocks noChangeArrowheads="1"/>
          </p:cNvSpPr>
          <p:nvPr/>
        </p:nvSpPr>
        <p:spPr bwMode="auto">
          <a:xfrm>
            <a:off x="0" y="4527194"/>
            <a:ext cx="1018105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De manière générale, ne faites appel à l'introspection que si vous avez une bonne raison de le faire et évitez ce genre de syntaxe. Il est quand même plus propre </a:t>
            </a:r>
          </a:p>
          <a:p>
            <a:pPr lvl="0" eaLnBrk="0" fontAlgn="base" hangingPunct="0">
              <a:spcBef>
                <a:spcPct val="0"/>
              </a:spcBef>
              <a:spcAft>
                <a:spcPct val="0"/>
              </a:spcAft>
            </a:pPr>
            <a:r>
              <a:rPr lang="fr-FR" altLang="fr-FR" sz="1200" dirty="0"/>
              <a:t>d'</a:t>
            </a:r>
            <a:r>
              <a:rPr lang="fr-FR" altLang="fr-FR" sz="1200" dirty="0" err="1"/>
              <a:t>écrireobjet.attribut</a:t>
            </a:r>
            <a:r>
              <a:rPr lang="fr-FR" altLang="fr-FR" sz="1200" dirty="0"/>
              <a:t> = </a:t>
            </a:r>
            <a:r>
              <a:rPr lang="fr-FR" altLang="fr-FR" sz="1200" dirty="0" err="1"/>
              <a:t>valeurqueobjet</a:t>
            </a:r>
            <a:r>
              <a:rPr lang="fr-FR" altLang="fr-FR" sz="1200" dirty="0"/>
              <a:t>.__dict__[</a:t>
            </a:r>
            <a:r>
              <a:rPr lang="fr-FR" altLang="fr-FR" sz="1200" dirty="0" err="1"/>
              <a:t>nom_attribut</a:t>
            </a:r>
            <a:r>
              <a:rPr lang="fr-FR" altLang="fr-FR" sz="1200" dirty="0"/>
              <a:t>] = valeur.</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Nous n'irons pas plus loin dans ce chapitre. Je pense que vous découvrirez dans la suite de ce livre l'utilité des deux méthodes que je vous ai montrées.</a:t>
            </a:r>
          </a:p>
        </p:txBody>
      </p:sp>
    </p:spTree>
    <p:extLst>
      <p:ext uri="{BB962C8B-B14F-4D97-AF65-F5344CB8AC3E}">
        <p14:creationId xmlns:p14="http://schemas.microsoft.com/office/powerpoint/2010/main" val="355759138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502245"/>
            <a:ext cx="939853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résumé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classe en suivant la syntaxe class </a:t>
            </a:r>
            <a:r>
              <a:rPr lang="fr-FR" altLang="fr-FR" sz="1400" dirty="0" err="1"/>
              <a:t>NomClasse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se définissent comme des fonctions, sauf qu'elles se trouvent dans le corps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d'instance prennent en premier paramètre self, l'instance de l'objet manipulé.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construit une instance de classe en appelant son constructeur, une méthode d'instance appelée__init__.</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les attributs d'une instance dans le constructeur de sa classe, en suivant cette syntaxe : self.nom_attribut = valeur.</a:t>
            </a:r>
          </a:p>
        </p:txBody>
      </p:sp>
    </p:spTree>
    <p:extLst>
      <p:ext uri="{BB962C8B-B14F-4D97-AF65-F5344CB8AC3E}">
        <p14:creationId xmlns:p14="http://schemas.microsoft.com/office/powerpoint/2010/main" val="385516390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Classes 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016264"/>
            <a:ext cx="1234652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Définissez des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Au chapitre précédent, nous avons appris à créer nos premiers attributs et méthodes. Mais nous avons encore assez peu parlé de la philosophie objet. </a:t>
            </a:r>
          </a:p>
          <a:p>
            <a:pPr lvl="0" eaLnBrk="0" fontAlgn="base" hangingPunct="0">
              <a:spcBef>
                <a:spcPct val="0"/>
              </a:spcBef>
              <a:spcAft>
                <a:spcPct val="0"/>
              </a:spcAft>
            </a:pPr>
            <a:r>
              <a:rPr lang="fr-FR" altLang="fr-FR" sz="1400" dirty="0"/>
              <a:t>Il existe quelques confusions que je vais tâcher de lever.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Nous allons découvrir dans ce chapitre les propriétés, un concept propre à Python et à quelques autres langages, comme le Ruby. C'est une fonctionnalité qui, à elle </a:t>
            </a:r>
          </a:p>
          <a:p>
            <a:pPr lvl="0" eaLnBrk="0" fontAlgn="base" hangingPunct="0">
              <a:spcBef>
                <a:spcPct val="0"/>
              </a:spcBef>
              <a:spcAft>
                <a:spcPct val="0"/>
              </a:spcAft>
            </a:pPr>
            <a:r>
              <a:rPr lang="fr-FR" altLang="fr-FR" sz="1400" dirty="0"/>
              <a:t>seule, change l'approche objet et le principe d'encapsulation.</a:t>
            </a:r>
          </a:p>
          <a:p>
            <a:pPr lvl="0" eaLnBrk="0" fontAlgn="base" hangingPunct="0">
              <a:spcBef>
                <a:spcPct val="0"/>
              </a:spcBef>
              <a:spcAft>
                <a:spcPct val="0"/>
              </a:spcAft>
            </a:pPr>
            <a:r>
              <a:rPr lang="fr-FR" altLang="fr-FR" sz="1400" dirty="0"/>
              <a:t>Qu'est-ce que l'encapsulation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L'encapsulation est un principe qui consiste à cacher ou protéger certaines données de notre objet. Dans la plupart des langages orientés objet, tels que le C++, le Java </a:t>
            </a:r>
          </a:p>
          <a:p>
            <a:pPr lvl="0" eaLnBrk="0" fontAlgn="base" hangingPunct="0">
              <a:spcBef>
                <a:spcPct val="0"/>
              </a:spcBef>
              <a:spcAft>
                <a:spcPct val="0"/>
              </a:spcAft>
            </a:pPr>
            <a:r>
              <a:rPr lang="fr-FR" altLang="fr-FR" sz="1400" dirty="0"/>
              <a:t>ou le PHP, on va considérer que nos attributs d'objets ne doivent pas être accessibles depuis l'extérieur de la classe. Autrement dit, vous n'avez pas le droit de faire, </a:t>
            </a:r>
          </a:p>
          <a:p>
            <a:pPr lvl="0" eaLnBrk="0" fontAlgn="base" hangingPunct="0">
              <a:spcBef>
                <a:spcPct val="0"/>
              </a:spcBef>
              <a:spcAft>
                <a:spcPct val="0"/>
              </a:spcAft>
            </a:pPr>
            <a:r>
              <a:rPr lang="fr-FR" altLang="fr-FR" sz="1400" dirty="0"/>
              <a:t>depuis l'extérieur de la classe, </a:t>
            </a:r>
            <a:r>
              <a:rPr lang="fr-FR" altLang="fr-FR" sz="1400" dirty="0" err="1"/>
              <a:t>mon_objet.mon_attribut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c'est stupide ! Comment fait-on pour accéder aux attributs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va définir des méthodes un peu particulières, appelées des accesseurs et mutateurs. Les accesseurs donnent accès à l'attribut. Les mutateurs permettent de le </a:t>
            </a:r>
          </a:p>
          <a:p>
            <a:pPr lvl="0" eaLnBrk="0" fontAlgn="base" hangingPunct="0">
              <a:spcBef>
                <a:spcPct val="0"/>
              </a:spcBef>
              <a:spcAft>
                <a:spcPct val="0"/>
              </a:spcAft>
            </a:pPr>
            <a:r>
              <a:rPr lang="fr-FR" altLang="fr-FR" sz="1400" dirty="0"/>
              <a:t>modifier. Concrètement, au lieu d'écrire mon_objet.mon_attribut, vous allez écrire mon_</a:t>
            </a:r>
            <a:r>
              <a:rPr lang="fr-FR" altLang="fr-FR" sz="1400" b="1" dirty="0"/>
              <a:t>objet.get_mon_attribut()</a:t>
            </a:r>
            <a:r>
              <a:rPr lang="fr-FR" altLang="fr-FR" sz="1400" dirty="0"/>
              <a:t>. De la même manière, pour modifier l'attribut </a:t>
            </a:r>
          </a:p>
          <a:p>
            <a:pPr lvl="0" eaLnBrk="0" fontAlgn="base" hangingPunct="0">
              <a:spcBef>
                <a:spcPct val="0"/>
              </a:spcBef>
              <a:spcAft>
                <a:spcPct val="0"/>
              </a:spcAft>
            </a:pPr>
            <a:r>
              <a:rPr lang="fr-FR" altLang="fr-FR" sz="1400" dirty="0"/>
              <a:t>Écrivez </a:t>
            </a:r>
            <a:r>
              <a:rPr lang="fr-FR" altLang="fr-FR" sz="1400" b="1" dirty="0"/>
              <a:t>mon_objet.set_mon_attribut(valeur) </a:t>
            </a:r>
            <a:r>
              <a:rPr lang="fr-FR" altLang="fr-FR" sz="1400" dirty="0"/>
              <a:t>et non pas mon_objet.mon_attribut = valeur.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getsignifie « récupérer », c'est le préfixe généralement utilisé pour un accesseur.</a:t>
            </a:r>
          </a:p>
          <a:p>
            <a:pPr lvl="0" eaLnBrk="0" fontAlgn="base" hangingPunct="0">
              <a:spcBef>
                <a:spcPct val="0"/>
              </a:spcBef>
              <a:spcAft>
                <a:spcPct val="0"/>
              </a:spcAft>
            </a:pPr>
            <a:r>
              <a:rPr lang="fr-FR" altLang="fr-FR" sz="1400" dirty="0"/>
              <a:t>setsignifie, dans ce contexte, « modifier » ; c'est le préfixe usuel pour un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43738252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Qu’est-ce que l’encapsulation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2093483"/>
            <a:ext cx="12314461"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Ah mais d'abord, je n'ai pas dit que vous ne pouviez pas. Vous pouvez très bien accéder aux attributs d'un objet directement, comme on l'a fait au chapitre précédent. </a:t>
            </a:r>
          </a:p>
          <a:p>
            <a:pPr lvl="0" eaLnBrk="0" fontAlgn="base" hangingPunct="0">
              <a:spcBef>
                <a:spcPct val="0"/>
              </a:spcBef>
              <a:spcAft>
                <a:spcPct val="0"/>
              </a:spcAft>
            </a:pPr>
            <a:r>
              <a:rPr lang="fr-FR" altLang="fr-FR" sz="1400" dirty="0"/>
              <a:t>Je ne fais ici que résumer le principe d'encapsulation tel qu'on peut le trouver dans d'autres langages. En Python, c'est un peu plus subtil.</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pour répondre à la question, il peut être très pratique de sécuriser certaines données de notre objet, par exemple faire en sorte qu'un attribut de notre objet ne </a:t>
            </a:r>
          </a:p>
          <a:p>
            <a:pPr lvl="0" eaLnBrk="0" fontAlgn="base" hangingPunct="0">
              <a:spcBef>
                <a:spcPct val="0"/>
              </a:spcBef>
              <a:spcAft>
                <a:spcPct val="0"/>
              </a:spcAft>
            </a:pPr>
            <a:r>
              <a:rPr lang="fr-FR" altLang="fr-FR" sz="1400" dirty="0"/>
              <a:t>soit pas modifiable, ou alors mettre à jour un attribut dès qu'un autre attribut est modifié. Les cas sont multiples et c'est très utile de pouvoir contrôler l'accès en </a:t>
            </a:r>
          </a:p>
          <a:p>
            <a:pPr lvl="0" eaLnBrk="0" fontAlgn="base" hangingPunct="0">
              <a:spcBef>
                <a:spcPct val="0"/>
              </a:spcBef>
              <a:spcAft>
                <a:spcPct val="0"/>
              </a:spcAft>
            </a:pPr>
            <a:r>
              <a:rPr lang="fr-FR" altLang="fr-FR" sz="1400" dirty="0"/>
              <a:t>lecture ou en écriture sur certains attributs de notre 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L'inconvénient de devoir écrire des accesseurs et mutateurs, comme vous l'aurez sans doute compris, c'est qu'il faut créer deux méthodes pour chaque attribut de </a:t>
            </a:r>
          </a:p>
          <a:p>
            <a:pPr lvl="0" eaLnBrk="0" fontAlgn="base" hangingPunct="0">
              <a:spcBef>
                <a:spcPct val="0"/>
              </a:spcBef>
              <a:spcAft>
                <a:spcPct val="0"/>
              </a:spcAft>
            </a:pPr>
            <a:r>
              <a:rPr lang="fr-FR" altLang="fr-FR" sz="1400" dirty="0"/>
              <a:t>notre classe. D'abord, c'est assez lourd. Ensuite, nos méthodes se ressemblent plutôt. Certains environnements de développement proposent, il est vrai, de créer ces </a:t>
            </a:r>
          </a:p>
          <a:p>
            <a:pPr lvl="0" eaLnBrk="0" fontAlgn="base" hangingPunct="0">
              <a:spcBef>
                <a:spcPct val="0"/>
              </a:spcBef>
              <a:spcAft>
                <a:spcPct val="0"/>
              </a:spcAft>
            </a:pPr>
            <a:r>
              <a:rPr lang="fr-FR" altLang="fr-FR" sz="1400" dirty="0"/>
              <a:t>accesseurs et mutateurs pour nous, automatiquement. Mais cela ne résout pas vraiment le problème, vous en conviendrez.</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b="1" dirty="0"/>
              <a:t>Python a une philosophie un peu différente : pour tous les objets dont on n'attend pas une action particulière, on va y accéder directement, comme nous l'avons fait </a:t>
            </a:r>
          </a:p>
          <a:p>
            <a:pPr lvl="0" eaLnBrk="0" fontAlgn="base" hangingPunct="0">
              <a:spcBef>
                <a:spcPct val="0"/>
              </a:spcBef>
              <a:spcAft>
                <a:spcPct val="0"/>
              </a:spcAft>
            </a:pPr>
            <a:r>
              <a:rPr lang="fr-FR" altLang="fr-FR" sz="1400" b="1" dirty="0"/>
              <a:t>au chapitre précédent. On peut y accéder et les modifier en écrivant simplement mon_objet.mon_attribut. Et pour certains, on va créer des propriétés.</a:t>
            </a:r>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3572321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err="1">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074532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à la casserole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447154"/>
            <a:ext cx="1239313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commencer, une petite précision : en C++ ou en Java par exemple, dans la définition de classe, on met en place des principes d'accès qui indiquent si l'attribut </a:t>
            </a:r>
          </a:p>
          <a:p>
            <a:pPr lvl="0" eaLnBrk="0" fontAlgn="base" hangingPunct="0">
              <a:spcBef>
                <a:spcPct val="0"/>
              </a:spcBef>
              <a:spcAft>
                <a:spcPct val="0"/>
              </a:spcAft>
            </a:pPr>
            <a:r>
              <a:rPr lang="fr-FR" altLang="fr-FR" sz="1400" dirty="0"/>
              <a:t>(ou le groupe d'attributs) est privé ou public. Pour schématiser, si l'attribut est public, on peut y accéder depuis l'extérieur de la classe et le modifier. S'il est privé, on </a:t>
            </a:r>
          </a:p>
          <a:p>
            <a:pPr lvl="0" eaLnBrk="0" fontAlgn="base" hangingPunct="0">
              <a:spcBef>
                <a:spcPct val="0"/>
              </a:spcBef>
              <a:spcAft>
                <a:spcPct val="0"/>
              </a:spcAft>
            </a:pPr>
            <a:r>
              <a:rPr lang="fr-FR" altLang="fr-FR" sz="1400" dirty="0"/>
              <a:t>ne peut pas. On doit passer par des accesseurs ou mutateurs.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Python, il n'y a pas d'attribut privé. Tout est public. Cela signifie que si vous voulez modifier un attribut depuis l'extérieur de la classe, vous le pouvez. Pour faire </a:t>
            </a:r>
          </a:p>
          <a:p>
            <a:pPr lvl="0" eaLnBrk="0" fontAlgn="base" hangingPunct="0">
              <a:spcBef>
                <a:spcPct val="0"/>
              </a:spcBef>
              <a:spcAft>
                <a:spcPct val="0"/>
              </a:spcAft>
            </a:pPr>
            <a:r>
              <a:rPr lang="fr-FR" altLang="fr-FR" sz="1400" dirty="0"/>
              <a:t>respecter l'encapsulation propre au langage, on la fonde sur des conventions que nous allons découvrir un peu plus bas mais surtout sur le bon sens de l'utilisateur de </a:t>
            </a:r>
          </a:p>
          <a:p>
            <a:pPr lvl="0" eaLnBrk="0" fontAlgn="base" hangingPunct="0">
              <a:spcBef>
                <a:spcPct val="0"/>
              </a:spcBef>
              <a:spcAft>
                <a:spcPct val="0"/>
              </a:spcAft>
            </a:pPr>
            <a:r>
              <a:rPr lang="fr-FR" altLang="fr-FR" sz="1400" dirty="0"/>
              <a:t>notre classe (à savoir, si j'ai écrit que cet attribut est inaccessible depuis l'extérieur de la classe, je ne vais pas chercher à y accéder depuis l'extérieur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propriétés sont un moyen transparent de manipuler des attributs d'objet. Elles permettent de dire à Python : « Quand un utilisateur souhaite modifier cet attribut, </a:t>
            </a:r>
          </a:p>
          <a:p>
            <a:pPr lvl="0" eaLnBrk="0" fontAlgn="base" hangingPunct="0">
              <a:spcBef>
                <a:spcPct val="0"/>
              </a:spcBef>
              <a:spcAft>
                <a:spcPct val="0"/>
              </a:spcAft>
            </a:pPr>
            <a:r>
              <a:rPr lang="fr-FR" altLang="fr-FR" sz="1400" dirty="0"/>
              <a:t>fais cela ». De cette façon, on peut rendre certains attributs tout à fait inaccessibles depuis l'extérieur de la classe, ou dire qu'un attribut ne sera visible qu'en lecture et </a:t>
            </a:r>
          </a:p>
          <a:p>
            <a:pPr lvl="0" eaLnBrk="0" fontAlgn="base" hangingPunct="0">
              <a:spcBef>
                <a:spcPct val="0"/>
              </a:spcBef>
              <a:spcAft>
                <a:spcPct val="0"/>
              </a:spcAft>
            </a:pPr>
            <a:r>
              <a:rPr lang="fr-FR" altLang="fr-FR" sz="1400" dirty="0"/>
              <a:t>non modifiable. Ou encore, on peut faire en sorte que, si on modifie un attribut, Python recalcule la valeur d'un autre attribut de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l'utilisateur, c'est absolument transparent : il croit avoir, dans tous les cas, un accès direct à l'attribut. C'est dans la définition de la classe que vous allez préciser </a:t>
            </a:r>
          </a:p>
          <a:p>
            <a:pPr lvl="0" eaLnBrk="0" fontAlgn="base" hangingPunct="0">
              <a:spcBef>
                <a:spcPct val="0"/>
              </a:spcBef>
              <a:spcAft>
                <a:spcPct val="0"/>
              </a:spcAft>
            </a:pPr>
            <a:r>
              <a:rPr lang="fr-FR" altLang="fr-FR" sz="1400" dirty="0"/>
              <a:t>que tel ou tel attribut doit être accessible ou modifiable grâce à certaines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 propriétés, c'est quoi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Hum… eh bien je pense que pour le comprendre, il vaut mieux les voir en action. Les propriétés sont des objets un peu particuliers de Python. </a:t>
            </a:r>
          </a:p>
          <a:p>
            <a:pPr lvl="0" eaLnBrk="0" fontAlgn="base" hangingPunct="0">
              <a:spcBef>
                <a:spcPct val="0"/>
              </a:spcBef>
              <a:spcAft>
                <a:spcPct val="0"/>
              </a:spcAft>
            </a:pPr>
            <a:r>
              <a:rPr lang="fr-FR" altLang="fr-FR" sz="1400" dirty="0"/>
              <a:t>Elles prennent la place d'un attribut et agissent différemment en fonction du contexte dans lequel elles sont appelées. Si on les appelle pour modifier l'attribut, </a:t>
            </a:r>
          </a:p>
          <a:p>
            <a:pPr lvl="0" eaLnBrk="0" fontAlgn="base" hangingPunct="0">
              <a:spcBef>
                <a:spcPct val="0"/>
              </a:spcBef>
              <a:spcAft>
                <a:spcPct val="0"/>
              </a:spcAft>
            </a:pPr>
            <a:r>
              <a:rPr lang="fr-FR" altLang="fr-FR" sz="1400" dirty="0"/>
              <a:t>par exemple, elles vont rediriger vers une méthode que nous avons créée, qui gère le cas où « on souhaite modifier l'attribut ». Mais trêve de théorie.</a:t>
            </a:r>
          </a:p>
        </p:txBody>
      </p:sp>
    </p:spTree>
    <p:extLst>
      <p:ext uri="{BB962C8B-B14F-4D97-AF65-F5344CB8AC3E}">
        <p14:creationId xmlns:p14="http://schemas.microsoft.com/office/powerpoint/2010/main" val="38479190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675850"/>
            <a:ext cx="1194737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Une propriété ne se crée pas dans le constructeur mais dans le corps de la classe. J'ai dit qu'il s'agissait d'une classe, son nom est property. Elle attend quatre </a:t>
            </a:r>
          </a:p>
          <a:p>
            <a:pPr lvl="0" eaLnBrk="0" fontAlgn="base" hangingPunct="0">
              <a:spcBef>
                <a:spcPct val="0"/>
              </a:spcBef>
              <a:spcAft>
                <a:spcPct val="0"/>
              </a:spcAft>
            </a:pPr>
            <a:r>
              <a:rPr lang="fr-FR" altLang="fr-FR" sz="1400" dirty="0"/>
              <a:t>paramètres, tous optionnels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donnant accès à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modifiant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souhaite supprimer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demande de l'aide sur l'attribut.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pratique, on utilise surtout les deux premiers paramètres : ceux définissant les méthodes d'accès et de modification, autrement dit nos accesseur et mutateur </a:t>
            </a:r>
          </a:p>
          <a:p>
            <a:pPr lvl="0" eaLnBrk="0" fontAlgn="base" hangingPunct="0">
              <a:spcBef>
                <a:spcPct val="0"/>
              </a:spcBef>
              <a:spcAft>
                <a:spcPct val="0"/>
              </a:spcAft>
            </a:pPr>
            <a:r>
              <a:rPr lang="fr-FR" altLang="fr-FR" sz="1400" dirty="0"/>
              <a:t>d'objet.</a:t>
            </a:r>
          </a:p>
        </p:txBody>
      </p:sp>
    </p:spTree>
    <p:extLst>
      <p:ext uri="{BB962C8B-B14F-4D97-AF65-F5344CB8AC3E}">
        <p14:creationId xmlns:p14="http://schemas.microsoft.com/office/powerpoint/2010/main" val="258803179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390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4DAB2787-85E1-436A-B24C-8D7DCEE169DC}"/>
              </a:ext>
            </a:extLst>
          </p:cNvPr>
          <p:cNvSpPr txBox="1"/>
          <p:nvPr/>
        </p:nvSpPr>
        <p:spPr>
          <a:xfrm>
            <a:off x="369967" y="837650"/>
            <a:ext cx="10564733" cy="5447645"/>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 ;</a:t>
            </a:r>
          </a:p>
          <a:p>
            <a:r>
              <a:rPr lang="fr-FR" sz="1200" dirty="0">
                <a:solidFill>
                  <a:schemeClr val="bg1"/>
                </a:solidFill>
              </a:rPr>
              <a:t>    - son prénom ;</a:t>
            </a:r>
          </a:p>
          <a:p>
            <a:r>
              <a:rPr lang="fr-FR" sz="1200" dirty="0">
                <a:solidFill>
                  <a:schemeClr val="bg1"/>
                </a:solidFill>
              </a:rPr>
              <a:t>    - son âge ;</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self.prenom = prenom</a:t>
            </a:r>
          </a:p>
          <a:p>
            <a:r>
              <a:rPr lang="fr-FR" sz="1200" dirty="0">
                <a:solidFill>
                  <a:schemeClr val="bg1"/>
                </a:solidFill>
              </a:rPr>
              <a:t>        self.age = 33</a:t>
            </a:r>
          </a:p>
          <a:p>
            <a:r>
              <a:rPr lang="fr-FR" sz="1200" dirty="0">
                <a:solidFill>
                  <a:schemeClr val="bg1"/>
                </a:solidFill>
              </a:rPr>
              <a:t>        self._lieu_residence = "Paris" # Notez le souligné _ devant le nom</a:t>
            </a:r>
          </a:p>
          <a:p>
            <a:r>
              <a:rPr lang="fr-FR" sz="1200" dirty="0">
                <a:solidFill>
                  <a:schemeClr val="bg1"/>
                </a:solidFill>
              </a:rPr>
              <a:t>    def _get_lieu_residence(self):</a:t>
            </a:r>
          </a:p>
          <a:p>
            <a:r>
              <a:rPr lang="fr-FR" sz="1200" dirty="0">
                <a:solidFill>
                  <a:schemeClr val="bg1"/>
                </a:solidFill>
              </a:rPr>
              <a:t>    """Méthode qui sera appelée quand on souhaitera accéder en lecture</a:t>
            </a:r>
          </a:p>
          <a:p>
            <a:r>
              <a:rPr lang="fr-FR" sz="1200" dirty="0">
                <a:solidFill>
                  <a:schemeClr val="bg1"/>
                </a:solidFill>
              </a:rPr>
              <a:t>        à l'attribut 'lieu_residence'"""</a:t>
            </a:r>
          </a:p>
          <a:p>
            <a:r>
              <a:rPr lang="fr-FR" sz="1200" dirty="0">
                <a:solidFill>
                  <a:schemeClr val="bg1"/>
                </a:solidFill>
              </a:rPr>
              <a:t>        </a:t>
            </a:r>
          </a:p>
          <a:p>
            <a:r>
              <a:rPr lang="fr-FR" sz="1200" dirty="0">
                <a:solidFill>
                  <a:schemeClr val="bg1"/>
                </a:solidFill>
              </a:rPr>
              <a:t>        </a:t>
            </a:r>
          </a:p>
          <a:p>
            <a:r>
              <a:rPr lang="fr-FR" sz="1200" dirty="0">
                <a:solidFill>
                  <a:schemeClr val="bg1"/>
                </a:solidFill>
              </a:rPr>
              <a:t>        print("On accède à l'attribut lieu_residence !")</a:t>
            </a:r>
          </a:p>
          <a:p>
            <a:r>
              <a:rPr lang="fr-FR" sz="1200" dirty="0">
                <a:solidFill>
                  <a:schemeClr val="bg1"/>
                </a:solidFill>
              </a:rPr>
              <a:t>        return self._lieu_residence</a:t>
            </a:r>
          </a:p>
          <a:p>
            <a:r>
              <a:rPr lang="fr-FR" sz="1200" dirty="0">
                <a:solidFill>
                  <a:schemeClr val="bg1"/>
                </a:solidFill>
              </a:rPr>
              <a:t>    def _set_lieu_residence(self, nouvelle_residence):</a:t>
            </a:r>
          </a:p>
          <a:p>
            <a:r>
              <a:rPr lang="fr-FR" sz="1200" dirty="0">
                <a:solidFill>
                  <a:schemeClr val="bg1"/>
                </a:solidFill>
              </a:rPr>
              <a:t>        """Méthode appelée quand on souhaite modifier le lieu de résidence"""</a:t>
            </a:r>
          </a:p>
          <a:p>
            <a:r>
              <a:rPr lang="fr-FR" sz="1200" dirty="0">
                <a:solidFill>
                  <a:schemeClr val="bg1"/>
                </a:solidFill>
              </a:rPr>
              <a:t>        print("Attention, il semble que {} déménage à {}.".format( \</a:t>
            </a:r>
          </a:p>
          <a:p>
            <a:r>
              <a:rPr lang="fr-FR" sz="1200" dirty="0">
                <a:solidFill>
                  <a:schemeClr val="bg1"/>
                </a:solidFill>
              </a:rPr>
              <a:t>                self.prenom, nouvelle_residence))</a:t>
            </a:r>
          </a:p>
          <a:p>
            <a:r>
              <a:rPr lang="fr-FR" sz="1200" dirty="0">
                <a:solidFill>
                  <a:schemeClr val="bg1"/>
                </a:solidFill>
              </a:rPr>
              <a:t>        self._lieu_residence = nouvelle_residence</a:t>
            </a:r>
          </a:p>
          <a:p>
            <a:r>
              <a:rPr lang="fr-FR" sz="1200" dirty="0">
                <a:solidFill>
                  <a:schemeClr val="bg1"/>
                </a:solidFill>
              </a:rPr>
              <a:t>    # On va dire à Python que notre attribut lieu_residence pointe vers une</a:t>
            </a:r>
          </a:p>
          <a:p>
            <a:r>
              <a:rPr lang="fr-FR" sz="1200" dirty="0">
                <a:solidFill>
                  <a:schemeClr val="bg1"/>
                </a:solidFill>
              </a:rPr>
              <a:t>    # propriété</a:t>
            </a:r>
          </a:p>
          <a:p>
            <a:r>
              <a:rPr lang="fr-FR" sz="1200" dirty="0">
                <a:solidFill>
                  <a:schemeClr val="bg1"/>
                </a:solidFill>
              </a:rPr>
              <a:t>    lieu_residence = property(_get_lieu_residence, _set_lieu_residence)</a:t>
            </a:r>
          </a:p>
        </p:txBody>
      </p:sp>
    </p:spTree>
    <p:extLst>
      <p:ext uri="{BB962C8B-B14F-4D97-AF65-F5344CB8AC3E}">
        <p14:creationId xmlns:p14="http://schemas.microsoft.com/office/powerpoint/2010/main" val="237288819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385500"/>
            <a:ext cx="12356524"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(j'espère) reconnaître la syntaxe générale de la classe. En revanche, au niveau du lieu de résidence, les choses changent un peu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Tout d'abord, dans le constructeur, on ne crée pas un attribut self.lieu_residence mais </a:t>
            </a:r>
            <a:r>
              <a:rPr lang="fr-FR" altLang="fr-FR" sz="1400" b="1" dirty="0"/>
              <a:t>self._lieu_residence</a:t>
            </a:r>
            <a:r>
              <a:rPr lang="fr-FR" altLang="fr-FR" sz="1400" dirty="0"/>
              <a:t>. Il n'y a qu'un petit caractère de différence, le signe </a:t>
            </a:r>
          </a:p>
          <a:p>
            <a:pPr lvl="0" eaLnBrk="0" fontAlgn="base" hangingPunct="0">
              <a:spcBef>
                <a:spcPct val="0"/>
              </a:spcBef>
              <a:spcAft>
                <a:spcPct val="0"/>
              </a:spcAft>
            </a:pPr>
            <a:r>
              <a:rPr lang="fr-FR" altLang="fr-FR" sz="1400" dirty="0"/>
              <a:t>souligné _ placé en tête du nom de l'attribut. Et pourtant, ce signe change beaucoup de choses. La convention veut qu'on n'accède pas, depuis l'extérieur de la classe, </a:t>
            </a:r>
          </a:p>
          <a:p>
            <a:pPr lvl="0" eaLnBrk="0" fontAlgn="base" hangingPunct="0">
              <a:spcBef>
                <a:spcPct val="0"/>
              </a:spcBef>
              <a:spcAft>
                <a:spcPct val="0"/>
              </a:spcAft>
            </a:pPr>
            <a:r>
              <a:rPr lang="fr-FR" altLang="fr-FR" sz="1400" dirty="0"/>
              <a:t>à un attribut commençant par un souligné _. C'est une convention, rien ne vous l'interdit… sauf, encore une fois, le bon sens.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première méthode, commençant elle aussi par un souligné _, nommée </a:t>
            </a:r>
            <a:r>
              <a:rPr lang="fr-FR" altLang="fr-FR" sz="1400" b="1" dirty="0"/>
              <a:t>_get_lieu_residence</a:t>
            </a:r>
            <a:r>
              <a:rPr lang="fr-FR" altLang="fr-FR" sz="1400" dirty="0"/>
              <a:t>. C'est la même règle que pour les attributs : on n'accède </a:t>
            </a:r>
          </a:p>
          <a:p>
            <a:pPr lvl="0" eaLnBrk="0" fontAlgn="base" hangingPunct="0">
              <a:spcBef>
                <a:spcPct val="0"/>
              </a:spcBef>
              <a:spcAft>
                <a:spcPct val="0"/>
              </a:spcAft>
            </a:pPr>
            <a:r>
              <a:rPr lang="fr-FR" altLang="fr-FR" sz="1400" dirty="0"/>
              <a:t>pas, depuis l'extérieur de la classe, à une méthode commençant par un souligné _. Si vous avez compris ma petite explication sur les accesseurs et mutateurs, vous </a:t>
            </a:r>
          </a:p>
          <a:p>
            <a:pPr lvl="0" eaLnBrk="0" fontAlgn="base" hangingPunct="0">
              <a:spcBef>
                <a:spcPct val="0"/>
              </a:spcBef>
              <a:spcAft>
                <a:spcPct val="0"/>
              </a:spcAft>
            </a:pPr>
            <a:r>
              <a:rPr lang="fr-FR" altLang="fr-FR" sz="1400" dirty="0"/>
              <a:t>devriez comprendre rapidement à quoi sert cette méthode : elle se contente de renvoyer le lieu de résidence. Là encore, l'attribut manipulé n'est </a:t>
            </a:r>
          </a:p>
          <a:p>
            <a:pPr lvl="0" eaLnBrk="0" fontAlgn="base" hangingPunct="0">
              <a:spcBef>
                <a:spcPct val="0"/>
              </a:spcBef>
              <a:spcAft>
                <a:spcPct val="0"/>
              </a:spcAft>
            </a:pPr>
            <a:r>
              <a:rPr lang="fr-FR" altLang="fr-FR" sz="1400" dirty="0"/>
              <a:t>Pas lieu_residence mais </a:t>
            </a:r>
            <a:r>
              <a:rPr lang="fr-FR" altLang="fr-FR" sz="1400" b="1" dirty="0"/>
              <a:t>_lieu_residence</a:t>
            </a:r>
            <a:r>
              <a:rPr lang="fr-FR" altLang="fr-FR" sz="1400" dirty="0"/>
              <a:t>. Comme on est dans la classe, on a le droit de le manipuler.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La seconde méthode a la forme d'un mutateur. Elle se nomme </a:t>
            </a:r>
            <a:r>
              <a:rPr lang="fr-FR" altLang="fr-FR" sz="1400" b="1" dirty="0"/>
              <a:t>_set_lieu_residence </a:t>
            </a:r>
            <a:r>
              <a:rPr lang="fr-FR" altLang="fr-FR" sz="1400" dirty="0"/>
              <a:t>et doit donc aussi être inaccessible depuis l'extérieur de la classe. À la différence </a:t>
            </a:r>
          </a:p>
          <a:p>
            <a:pPr lvl="0" eaLnBrk="0" fontAlgn="base" hangingPunct="0">
              <a:spcBef>
                <a:spcPct val="0"/>
              </a:spcBef>
              <a:spcAft>
                <a:spcPct val="0"/>
              </a:spcAft>
            </a:pPr>
            <a:r>
              <a:rPr lang="fr-FR" altLang="fr-FR" sz="1400" dirty="0"/>
              <a:t>de l'accesseur, elle prend un paramètre : le nouveau lieu de résidence. En effet, c'est une méthode qui doit être appelée quand on cherche à modifier le lieu de </a:t>
            </a:r>
          </a:p>
          <a:p>
            <a:pPr lvl="0" eaLnBrk="0" fontAlgn="base" hangingPunct="0">
              <a:spcBef>
                <a:spcPct val="0"/>
              </a:spcBef>
              <a:spcAft>
                <a:spcPct val="0"/>
              </a:spcAft>
            </a:pPr>
            <a:r>
              <a:rPr lang="fr-FR" altLang="fr-FR" sz="1400" dirty="0"/>
              <a:t>résidence, il lui faut donc le nouveau lieu de résidence qu'on souhaite voir affecté à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Enfin, la dernière ligne de la classe est très intéressante. Il s'agit de la définition d'une propriété. On lui dit que </a:t>
            </a:r>
          </a:p>
          <a:p>
            <a:pPr lvl="0" eaLnBrk="0" fontAlgn="base" hangingPunct="0">
              <a:spcBef>
                <a:spcPct val="0"/>
              </a:spcBef>
              <a:spcAft>
                <a:spcPct val="0"/>
              </a:spcAft>
            </a:pPr>
            <a:r>
              <a:rPr lang="fr-FR" altLang="fr-FR" sz="1400" dirty="0"/>
              <a:t>l'attribut </a:t>
            </a:r>
            <a:r>
              <a:rPr lang="fr-FR" altLang="fr-FR" sz="1400" b="1" dirty="0"/>
              <a:t>lieu_residence </a:t>
            </a:r>
            <a:r>
              <a:rPr lang="fr-FR" altLang="fr-FR" sz="1400" dirty="0"/>
              <a:t>(cette fois, sans signe souligné _) doit être une propriété. On définit dans notre propriété, dans l'ordre, la méthode d'accès (l'accesseur) et celle </a:t>
            </a:r>
          </a:p>
          <a:p>
            <a:pPr lvl="0" eaLnBrk="0" fontAlgn="base" hangingPunct="0">
              <a:spcBef>
                <a:spcPct val="0"/>
              </a:spcBef>
              <a:spcAft>
                <a:spcPct val="0"/>
              </a:spcAft>
            </a:pPr>
            <a:r>
              <a:rPr lang="fr-FR" altLang="fr-FR" sz="1400" dirty="0"/>
              <a:t>de modification (le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Quand on veut accéder à </a:t>
            </a:r>
            <a:r>
              <a:rPr lang="fr-FR" altLang="fr-FR" sz="1400" dirty="0" err="1"/>
              <a:t>objet.lieu_residence</a:t>
            </a:r>
            <a:r>
              <a:rPr lang="fr-FR" altLang="fr-FR" sz="1400" dirty="0"/>
              <a:t>, Python tombe sur une propriété redirigeant vers la méthode </a:t>
            </a:r>
            <a:r>
              <a:rPr lang="fr-FR" altLang="fr-FR" sz="1400" b="1" dirty="0"/>
              <a:t>_get_lieu_residence</a:t>
            </a:r>
            <a:r>
              <a:rPr lang="fr-FR" altLang="fr-FR" sz="1400" dirty="0"/>
              <a:t>. Quand on souhaite modifier la valeur </a:t>
            </a:r>
          </a:p>
          <a:p>
            <a:pPr lvl="0" eaLnBrk="0" fontAlgn="base" hangingPunct="0">
              <a:spcBef>
                <a:spcPct val="0"/>
              </a:spcBef>
              <a:spcAft>
                <a:spcPct val="0"/>
              </a:spcAft>
            </a:pPr>
            <a:r>
              <a:rPr lang="fr-FR" altLang="fr-FR" sz="1400" dirty="0"/>
              <a:t>de l'attribut, en écrivant </a:t>
            </a:r>
            <a:r>
              <a:rPr lang="fr-FR" altLang="fr-FR" sz="1400" dirty="0" err="1"/>
              <a:t>objet.lieu_residence</a:t>
            </a:r>
            <a:r>
              <a:rPr lang="fr-FR" altLang="fr-FR" sz="1400" dirty="0"/>
              <a:t> = valeur, Python appelle la méthode </a:t>
            </a:r>
            <a:r>
              <a:rPr lang="fr-FR" altLang="fr-FR" sz="1400" b="1" dirty="0"/>
              <a:t>_set_lieu_residence</a:t>
            </a:r>
            <a:r>
              <a:rPr lang="fr-FR" altLang="fr-FR" sz="1400" dirty="0"/>
              <a:t> en lui passant en paramètre la nouvelle valeur.</a:t>
            </a:r>
          </a:p>
        </p:txBody>
      </p:sp>
    </p:spTree>
    <p:extLst>
      <p:ext uri="{BB962C8B-B14F-4D97-AF65-F5344CB8AC3E}">
        <p14:creationId xmlns:p14="http://schemas.microsoft.com/office/powerpoint/2010/main" val="348952012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14300" y="971550"/>
            <a:ext cx="30071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n'est pas clair ? Voyez cet exemple :</a:t>
            </a:r>
          </a:p>
        </p:txBody>
      </p:sp>
      <p:sp>
        <p:nvSpPr>
          <p:cNvPr id="5" name="ZoneTexte 4">
            <a:extLst>
              <a:ext uri="{FF2B5EF4-FFF2-40B4-BE49-F238E27FC236}">
                <a16:creationId xmlns:a16="http://schemas.microsoft.com/office/drawing/2014/main" id="{06815D78-5205-4DEE-9AF3-8893A321359B}"/>
              </a:ext>
            </a:extLst>
          </p:cNvPr>
          <p:cNvSpPr txBox="1"/>
          <p:nvPr/>
        </p:nvSpPr>
        <p:spPr>
          <a:xfrm>
            <a:off x="114300" y="1279327"/>
            <a:ext cx="11944350" cy="2862322"/>
          </a:xfrm>
          <a:prstGeom prst="rect">
            <a:avLst/>
          </a:prstGeom>
          <a:solidFill>
            <a:schemeClr val="tx1"/>
          </a:solidFill>
        </p:spPr>
        <p:txBody>
          <a:bodyPr wrap="square" rtlCol="0">
            <a:spAutoFit/>
          </a:bodyPr>
          <a:lstStyle/>
          <a:p>
            <a:r>
              <a:rPr lang="fr-FR" sz="1200" dirty="0">
                <a:solidFill>
                  <a:schemeClr val="bg1"/>
                </a:solidFill>
              </a:rPr>
              <a:t>&gt;&gt;&gt; jean = Personne("Micado", "Jean")</a:t>
            </a:r>
          </a:p>
          <a:p>
            <a:r>
              <a:rPr lang="fr-FR" sz="1200" dirty="0">
                <a:solidFill>
                  <a:schemeClr val="bg1"/>
                </a:solidFill>
              </a:rPr>
              <a:t>&gt;&gt;&gt; jean.nom</a:t>
            </a:r>
          </a:p>
          <a:p>
            <a:r>
              <a:rPr lang="fr-FR" sz="1200" dirty="0">
                <a:solidFill>
                  <a:schemeClr val="bg1"/>
                </a:solidFill>
              </a:rPr>
              <a:t>'Micado'</a:t>
            </a:r>
          </a:p>
          <a:p>
            <a:r>
              <a:rPr lang="fr-FR" sz="1200" dirty="0">
                <a:solidFill>
                  <a:schemeClr val="bg1"/>
                </a:solidFill>
              </a:rPr>
              <a:t>&gt;&gt;&gt; jean.prenom</a:t>
            </a:r>
          </a:p>
          <a:p>
            <a:r>
              <a:rPr lang="fr-FR" sz="1200" dirty="0">
                <a:solidFill>
                  <a:schemeClr val="bg1"/>
                </a:solidFill>
              </a:rPr>
              <a:t>'Jean'</a:t>
            </a:r>
          </a:p>
          <a:p>
            <a:r>
              <a:rPr lang="fr-FR" sz="1200" dirty="0">
                <a:solidFill>
                  <a:schemeClr val="bg1"/>
                </a:solidFill>
              </a:rPr>
              <a:t>&gt;&gt;&gt; jean.age</a:t>
            </a:r>
          </a:p>
          <a:p>
            <a:r>
              <a:rPr lang="fr-FR" sz="1200" dirty="0">
                <a:solidFill>
                  <a:schemeClr val="bg1"/>
                </a:solidFill>
              </a:rPr>
              <a:t>33</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'Paris'</a:t>
            </a:r>
          </a:p>
          <a:p>
            <a:r>
              <a:rPr lang="fr-FR" sz="1200" dirty="0">
                <a:solidFill>
                  <a:schemeClr val="bg1"/>
                </a:solidFill>
              </a:rPr>
              <a:t>&gt;&gt;&gt; jean.lieu_residence = "Berlin"</a:t>
            </a:r>
          </a:p>
          <a:p>
            <a:r>
              <a:rPr lang="fr-FR" sz="1200" dirty="0">
                <a:solidFill>
                  <a:schemeClr val="bg1"/>
                </a:solidFill>
              </a:rPr>
              <a:t>Attention, il semble que Jean déménage à Berlin.</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'Berlin'</a:t>
            </a:r>
          </a:p>
        </p:txBody>
      </p:sp>
      <p:sp>
        <p:nvSpPr>
          <p:cNvPr id="8" name="ZoneTexte 7">
            <a:extLst>
              <a:ext uri="{FF2B5EF4-FFF2-40B4-BE49-F238E27FC236}">
                <a16:creationId xmlns:a16="http://schemas.microsoft.com/office/drawing/2014/main" id="{0ADE0E18-5E8B-4D8C-ACB0-3B42F40C05D8}"/>
              </a:ext>
            </a:extLst>
          </p:cNvPr>
          <p:cNvSpPr txBox="1"/>
          <p:nvPr/>
        </p:nvSpPr>
        <p:spPr>
          <a:xfrm>
            <a:off x="114300" y="4266024"/>
            <a:ext cx="11944350" cy="2031325"/>
          </a:xfrm>
          <a:prstGeom prst="rect">
            <a:avLst/>
          </a:prstGeom>
          <a:noFill/>
        </p:spPr>
        <p:txBody>
          <a:bodyPr wrap="square" rtlCol="0">
            <a:spAutoFit/>
          </a:bodyPr>
          <a:lstStyle/>
          <a:p>
            <a:r>
              <a:rPr lang="fr-FR" sz="1400" dirty="0"/>
              <a:t>Notre accesseur et notre mutateur se contentent d'afficher un message, pour bien qu'on se rende compte que ce sont eux qui sont appelés quand on souhaite manipuler l'attributlieu_residence. Vous pouvez aussi ne définir qu'un accesseur, dans ce cas l'attribut ne pourra pas être modifié.</a:t>
            </a:r>
          </a:p>
          <a:p>
            <a:endParaRPr lang="fr-FR" sz="1400" dirty="0"/>
          </a:p>
          <a:p>
            <a:r>
              <a:rPr lang="fr-FR" sz="1400" dirty="0"/>
              <a:t>Il est aussi possible de définir, en troisième position du constructeur property, une méthode qui sera appelée quand on fera del </a:t>
            </a:r>
            <a:r>
              <a:rPr lang="fr-FR" sz="1400" dirty="0" err="1"/>
              <a:t>objet.lieu_residence</a:t>
            </a:r>
            <a:r>
              <a:rPr lang="fr-FR" sz="1400" dirty="0"/>
              <a:t> et, en quatrième position, une méthode qui sera appelée quand on fera help(</a:t>
            </a:r>
            <a:r>
              <a:rPr lang="fr-FR" sz="1400" dirty="0" err="1"/>
              <a:t>objet.lieu_residence</a:t>
            </a:r>
            <a:r>
              <a:rPr lang="fr-FR" sz="1400" dirty="0"/>
              <a:t>). Ces deux dernières fonctionnalités sont un peu moins utilisées mais elles existent.</a:t>
            </a:r>
          </a:p>
          <a:p>
            <a:endParaRPr lang="fr-FR" sz="1400" dirty="0"/>
          </a:p>
          <a:p>
            <a:r>
              <a:rPr lang="fr-FR" sz="1400" dirty="0"/>
              <a:t>Voilà, vous connaissez à présent la syntaxe pour créer des propriétés. Entraînez-vous, ce n'est pas toujours évident au début. C'est un concept très puissant, il serait dommage de passer à côté.</a:t>
            </a:r>
          </a:p>
        </p:txBody>
      </p:sp>
    </p:spTree>
    <p:extLst>
      <p:ext uri="{BB962C8B-B14F-4D97-AF65-F5344CB8AC3E}">
        <p14:creationId xmlns:p14="http://schemas.microsoft.com/office/powerpoint/2010/main" val="187056180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2354997"/>
            <a:ext cx="1236332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Les propriétés permettent de contrôler l'accès à certains attributs d'une instance.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Elles se définissent dans le corps de la classe en suivant cette syntaxe :nom_propriete = property(methode_accesseur, methode_mutateur, methode_suppression, </a:t>
            </a:r>
          </a:p>
          <a:p>
            <a:pPr lvl="0" eaLnBrk="0" fontAlgn="base" hangingPunct="0">
              <a:spcBef>
                <a:spcPct val="0"/>
              </a:spcBef>
              <a:spcAft>
                <a:spcPct val="0"/>
              </a:spcAft>
            </a:pPr>
            <a:r>
              <a:rPr lang="fr-FR" altLang="fr-FR" sz="1400" dirty="0"/>
              <a:t>methode_aide).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y fait appel ensuite en écrivant objet.nom_propriete comme pour n'importe quel attribut.</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juste lire l'attribut, c'est la méthode définie comme accesseur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modifier l'attribut, c'est la méthode mutateur, si elle est définie,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Chacun des paramètres à passer à property est optionnel.</a:t>
            </a:r>
          </a:p>
        </p:txBody>
      </p:sp>
    </p:spTree>
    <p:extLst>
      <p:ext uri="{BB962C8B-B14F-4D97-AF65-F5344CB8AC3E}">
        <p14:creationId xmlns:p14="http://schemas.microsoft.com/office/powerpoint/2010/main" val="174041128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3216772"/>
            <a:ext cx="1208029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Trier une liste d'informations quelconque peut s'avérer très utile... et souvent difficile. Python nous offre plusieurs techniques pour trier, que ce soit de simples </a:t>
            </a:r>
          </a:p>
          <a:p>
            <a:pPr marL="285750" lvl="0" indent="-285750" eaLnBrk="0" fontAlgn="base" hangingPunct="0">
              <a:spcBef>
                <a:spcPct val="0"/>
              </a:spcBef>
              <a:spcAft>
                <a:spcPct val="0"/>
              </a:spcAft>
              <a:buFont typeface="Arial" panose="020B0604020202020204" pitchFamily="34" charset="0"/>
              <a:buChar char="•"/>
            </a:pPr>
            <a:r>
              <a:rPr lang="fr-FR" altLang="fr-FR" sz="1400" dirty="0"/>
              <a:t>listes de nombres, de chaînes de caractères ou de données plus complexes (comme des objets dont nous avons créé nous-mêmes les classes).</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Ce chapitre est une parenthèse : vous pouvez aller tout de suite au chapitre suivant sans problème, et revenir à celui-ci plus tard.</a:t>
            </a:r>
          </a:p>
        </p:txBody>
      </p:sp>
    </p:spTree>
    <p:extLst>
      <p:ext uri="{BB962C8B-B14F-4D97-AF65-F5344CB8AC3E}">
        <p14:creationId xmlns:p14="http://schemas.microsoft.com/office/powerpoint/2010/main" val="67658712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Première approche du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44043"/>
            <a:ext cx="1226008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première question que vous devriez vous poser : on a une liste, on veut la trier, mais que veut-on dire par « trier » ?</a:t>
            </a:r>
          </a:p>
          <a:p>
            <a:pPr lvl="0" eaLnBrk="0" fontAlgn="base" hangingPunct="0">
              <a:spcBef>
                <a:spcPct val="0"/>
              </a:spcBef>
              <a:spcAft>
                <a:spcPct val="0"/>
              </a:spcAft>
            </a:pPr>
            <a:r>
              <a:rPr lang="fr-FR" altLang="fr-FR" sz="1400" dirty="0"/>
              <a:t>Trier, c'est ordonner la liste d'une façon cohérente. Par exemple, on pourrait vouloir trier une liste de noms par ordre alphabétique. Ou on pourrait vouloir trier une </a:t>
            </a:r>
          </a:p>
          <a:p>
            <a:pPr lvl="0" eaLnBrk="0" fontAlgn="base" hangingPunct="0">
              <a:spcBef>
                <a:spcPct val="0"/>
              </a:spcBef>
              <a:spcAft>
                <a:spcPct val="0"/>
              </a:spcAft>
            </a:pPr>
            <a:r>
              <a:rPr lang="fr-FR" altLang="fr-FR" sz="1400" dirty="0"/>
              <a:t>liste de nombres du plus petit au plus grand.</a:t>
            </a:r>
          </a:p>
          <a:p>
            <a:pPr lvl="0" eaLnBrk="0" fontAlgn="base" hangingPunct="0">
              <a:spcBef>
                <a:spcPct val="0"/>
              </a:spcBef>
              <a:spcAft>
                <a:spcPct val="0"/>
              </a:spcAft>
            </a:pPr>
            <a:r>
              <a:rPr lang="fr-FR" altLang="fr-FR" sz="1400" dirty="0"/>
              <a:t>Dans tous les cas, trier une liste c'est la réordonner (changer son ordre, si nécessaire) selon certains critères. Il est important que vous gardiez en tête cette notion de </a:t>
            </a:r>
          </a:p>
          <a:p>
            <a:pPr lvl="0" eaLnBrk="0" fontAlgn="base" hangingPunct="0">
              <a:spcBef>
                <a:spcPct val="0"/>
              </a:spcBef>
              <a:spcAft>
                <a:spcPct val="0"/>
              </a:spcAft>
            </a:pPr>
            <a:r>
              <a:rPr lang="fr-FR" altLang="fr-FR" sz="1400" dirty="0"/>
              <a:t>« critères » par la suite, car nous allons en reparler.</a:t>
            </a:r>
          </a:p>
          <a:p>
            <a:pPr lvl="0" eaLnBrk="0" fontAlgn="base" hangingPunct="0">
              <a:spcBef>
                <a:spcPct val="0"/>
              </a:spcBef>
              <a:spcAft>
                <a:spcPct val="0"/>
              </a:spcAft>
            </a:pPr>
            <a:r>
              <a:rPr lang="fr-FR" altLang="fr-FR" sz="1400" dirty="0"/>
              <a:t>Deux méthodes</a:t>
            </a:r>
          </a:p>
          <a:p>
            <a:pPr lvl="0" eaLnBrk="0" fontAlgn="base" hangingPunct="0">
              <a:spcBef>
                <a:spcPct val="0"/>
              </a:spcBef>
              <a:spcAft>
                <a:spcPct val="0"/>
              </a:spcAft>
            </a:pPr>
            <a:r>
              <a:rPr lang="fr-FR" altLang="fr-FR" sz="1400" dirty="0"/>
              <a:t>Pour trier une séquence de données, Python nous propose deux méthodes :</a:t>
            </a:r>
          </a:p>
          <a:p>
            <a:pPr marL="285750" lvl="0" indent="-180000" eaLnBrk="0" fontAlgn="base" hangingPunct="0">
              <a:spcBef>
                <a:spcPct val="0"/>
              </a:spcBef>
              <a:spcAft>
                <a:spcPct val="0"/>
              </a:spcAft>
              <a:buFont typeface="Arial" panose="020B0604020202020204" pitchFamily="34" charset="0"/>
              <a:buChar char="•"/>
            </a:pPr>
            <a:r>
              <a:rPr lang="fr-FR" altLang="fr-FR" sz="1400" dirty="0"/>
              <a:t>    La première est une méthode de liste. Elle s'appelle tout simplement sort (trier en anglais). Elle travaille sur la liste-même et change donc son ordre, si c'est </a:t>
            </a:r>
          </a:p>
          <a:p>
            <a:pPr lvl="0" indent="-180000" eaLnBrk="0" fontAlgn="base" hangingPunct="0">
              <a:spcBef>
                <a:spcPct val="0"/>
              </a:spcBef>
              <a:spcAft>
                <a:spcPct val="0"/>
              </a:spcAft>
            </a:pPr>
            <a:r>
              <a:rPr lang="fr-FR" altLang="fr-FR" sz="1400" dirty="0"/>
              <a:t>nécessaire.</a:t>
            </a:r>
          </a:p>
          <a:p>
            <a:pPr marL="285750" lvl="0" indent="-180000" eaLnBrk="0" fontAlgn="base" hangingPunct="0">
              <a:spcBef>
                <a:spcPct val="0"/>
              </a:spcBef>
              <a:spcAft>
                <a:spcPct val="0"/>
              </a:spcAft>
              <a:buFont typeface="Arial" panose="020B0604020202020204" pitchFamily="34" charset="0"/>
              <a:buChar char="•"/>
            </a:pPr>
            <a:r>
              <a:rPr lang="fr-FR" altLang="fr-FR" sz="1400" dirty="0"/>
              <a:t>    La seconde est la fonction sorted. Il s'agit d'une fonction builtin, c'est-à-dire qu'elle est disponible d'office dans Python sans avoir besoin d'importer quoique ce </a:t>
            </a:r>
          </a:p>
          <a:p>
            <a:pPr lvl="0" indent="-180000" eaLnBrk="0" fontAlgn="base" hangingPunct="0">
              <a:spcBef>
                <a:spcPct val="0"/>
              </a:spcBef>
              <a:spcAft>
                <a:spcPct val="0"/>
              </a:spcAft>
            </a:pPr>
            <a:r>
              <a:rPr lang="fr-FR" altLang="fr-FR" sz="1400" dirty="0"/>
              <a:t>soit. Contrairement à la méthode sort de la class list, sorted travaille sur n'importe quel type de séquence (tuple, liste ou même dictionnaire). Une importante </a:t>
            </a:r>
          </a:p>
          <a:p>
            <a:pPr lvl="0" indent="-180000" eaLnBrk="0" fontAlgn="base" hangingPunct="0">
              <a:spcBef>
                <a:spcPct val="0"/>
              </a:spcBef>
              <a:spcAft>
                <a:spcPct val="0"/>
              </a:spcAft>
            </a:pPr>
            <a:r>
              <a:rPr lang="fr-FR" altLang="fr-FR" sz="1400" dirty="0"/>
              <a:t>différence avec la méthode list.sort est qu'elle ne modifie pas l'objet d'origine, mais en retourne un nouveau.</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lvl="0" eaLnBrk="0" fontAlgn="base" hangingPunct="0">
              <a:spcBef>
                <a:spcPct val="0"/>
              </a:spcBef>
              <a:spcAft>
                <a:spcPct val="0"/>
              </a:spcAft>
            </a:pPr>
            <a:r>
              <a:rPr lang="fr-FR" altLang="fr-FR" sz="1400" dirty="0"/>
              <a:t>Voyons quelques exemples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14304" y="3856629"/>
            <a:ext cx="11715747" cy="1938992"/>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a:t>
            </a:r>
            <a:r>
              <a:rPr lang="fr-FR" sz="1200" dirty="0" err="1">
                <a:solidFill>
                  <a:schemeClr val="bg1"/>
                </a:solidFill>
              </a:rPr>
              <a:t>prenoms.sort</a:t>
            </a:r>
            <a:r>
              <a:rPr lang="fr-FR" sz="1200" dirty="0">
                <a:solidFill>
                  <a:schemeClr val="bg1"/>
                </a:solidFill>
              </a:rPr>
              <a:t>()</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 Et avec la fonction 'sorted'</a:t>
            </a:r>
          </a:p>
          <a:p>
            <a:r>
              <a:rPr lang="fr-FR" sz="1200" dirty="0">
                <a:solidFill>
                  <a:schemeClr val="bg1"/>
                </a:solidFill>
              </a:rPr>
              <a: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sorted(</a:t>
            </a:r>
            <a:r>
              <a:rPr lang="fr-FR" sz="1200" dirty="0" err="1">
                <a:solidFill>
                  <a:schemeClr val="bg1"/>
                </a:solidFill>
              </a:rPr>
              <a:t>prenoms</a:t>
            </a:r>
            <a:r>
              <a:rPr lang="fr-FR" sz="1200" dirty="0">
                <a:solidFill>
                  <a:schemeClr val="bg1"/>
                </a:solidFill>
              </a:rPr>
              <a:t>)</a:t>
            </a: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t>
            </a:r>
            <a:r>
              <a:rPr lang="fr-FR" sz="1200" dirty="0" err="1">
                <a:solidFill>
                  <a:schemeClr val="bg1"/>
                </a:solidFill>
              </a:rPr>
              <a:t>'Jacques</a:t>
            </a:r>
            <a:r>
              <a:rPr lang="fr-FR" sz="1200" dirty="0">
                <a:solidFill>
                  <a:schemeClr val="bg1"/>
                </a:solidFill>
              </a:rPr>
              <a:t>', 'Laure', 'André', 'Victoire', 'Albert', 'Sophie']</a:t>
            </a: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114304" y="5795621"/>
            <a:ext cx="1200245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remarquer deux choses ici :</a:t>
            </a:r>
          </a:p>
          <a:p>
            <a:pPr marL="342900" lvl="0" indent="-342900" eaLnBrk="0" fontAlgn="base" hangingPunct="0">
              <a:spcBef>
                <a:spcPct val="0"/>
              </a:spcBef>
              <a:spcAft>
                <a:spcPct val="0"/>
              </a:spcAft>
              <a:buFont typeface="+mj-lt"/>
              <a:buAutoNum type="arabicPeriod"/>
            </a:pPr>
            <a:r>
              <a:rPr lang="fr-FR" altLang="fr-FR" sz="1400" dirty="0"/>
              <a:t>D'abord, Python a trié notre liste par ordre alphabétique. Nous verrons plus tard pourquoi.</a:t>
            </a:r>
          </a:p>
          <a:p>
            <a:pPr marL="342900" lvl="0" indent="-342900" eaLnBrk="0" fontAlgn="base" hangingPunct="0">
              <a:spcBef>
                <a:spcPct val="0"/>
              </a:spcBef>
              <a:spcAft>
                <a:spcPct val="0"/>
              </a:spcAft>
              <a:buFont typeface="+mj-lt"/>
              <a:buAutoNum type="arabicPeriod"/>
            </a:pPr>
            <a:r>
              <a:rPr lang="fr-FR" altLang="fr-FR" sz="1400" dirty="0"/>
              <a:t>Le second moyen (avec la fonction sorted) n'a pas modifié la liste, elle a juste retournée une nouvelle liste triée. La méthode de liste sort, elle, a travaillée sur </a:t>
            </a:r>
          </a:p>
          <a:p>
            <a:pPr lvl="0" eaLnBrk="0" fontAlgn="base" hangingPunct="0">
              <a:spcBef>
                <a:spcPct val="0"/>
              </a:spcBef>
              <a:spcAft>
                <a:spcPct val="0"/>
              </a:spcAft>
            </a:pPr>
            <a:r>
              <a:rPr lang="fr-FR" altLang="fr-FR" sz="1400" dirty="0"/>
              <a:t>notre liste et l'a modifiée.</a:t>
            </a:r>
          </a:p>
        </p:txBody>
      </p:sp>
    </p:spTree>
    <p:extLst>
      <p:ext uri="{BB962C8B-B14F-4D97-AF65-F5344CB8AC3E}">
        <p14:creationId xmlns:p14="http://schemas.microsoft.com/office/powerpoint/2010/main" val="34742536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Aperçu des critères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1176508"/>
            <a:ext cx="1206990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Python a trié la liste par ordre alphabétique... mais nous ne lui avons rien demandé à cet égard. En un sens, tant mieux, si c'est ce que vous vouliez faire, mais il est </a:t>
            </a:r>
          </a:p>
          <a:p>
            <a:pPr lvl="0" eaLnBrk="0" fontAlgn="base" hangingPunct="0">
              <a:spcBef>
                <a:spcPct val="0"/>
              </a:spcBef>
              <a:spcAft>
                <a:spcPct val="0"/>
              </a:spcAft>
            </a:pPr>
            <a:r>
              <a:rPr lang="fr-FR" altLang="fr-FR" sz="1400" dirty="0"/>
              <a:t>préférable de comprendre pourquoi. Je vous met ici un petit code qui devrait vous aider à comprendre sur quelle information Python se fonde pour déterminer la </a:t>
            </a:r>
          </a:p>
          <a:p>
            <a:pPr lvl="0" eaLnBrk="0" fontAlgn="base" hangingPunct="0">
              <a:spcBef>
                <a:spcPct val="0"/>
              </a:spcBef>
              <a:spcAft>
                <a:spcPct val="0"/>
              </a:spcAft>
            </a:pPr>
            <a:r>
              <a:rPr lang="fr-FR" altLang="fr-FR" sz="1400" dirty="0"/>
              <a:t>meilleure méthode de tri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0" y="1886597"/>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[-2, 1, 8, 9, 15]</a:t>
            </a:r>
          </a:p>
          <a:p>
            <a:r>
              <a:rPr lang="en-US" sz="1200" dirty="0">
                <a:solidFill>
                  <a:schemeClr val="bg1"/>
                </a:solidFill>
              </a:rPr>
              <a:t>&gt;&gt;&gt; sorted(["1", "8", "-2", "15", "9"])</a:t>
            </a:r>
          </a:p>
          <a:p>
            <a:r>
              <a:rPr lang="en-US" sz="1200" dirty="0">
                <a:solidFill>
                  <a:schemeClr val="bg1"/>
                </a:solidFill>
              </a:rPr>
              <a:t>['-2', '1', '15', '8', '9']</a:t>
            </a:r>
          </a:p>
          <a:p>
            <a:r>
              <a:rPr lang="en-US" sz="1200" dirty="0">
                <a:solidFill>
                  <a:schemeClr val="bg1"/>
                </a:solidFill>
              </a:rPr>
              <a:t>&gt;&gt;&gt;</a:t>
            </a:r>
            <a:endParaRPr lang="fr-FR" sz="1200" dirty="0">
              <a:solidFill>
                <a:schemeClr val="bg1"/>
              </a:solidFill>
            </a:endParaRP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77151" y="2882378"/>
            <a:ext cx="1241391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réponse se trouve dans la différence entre la ligne 1 et la ligne 3. Vous avez trouvé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Python, la méthode de tri dépend du type des éléments que la séquence contient. On lui a demandé de trier une liste de nombres (type </a:t>
            </a:r>
            <a:r>
              <a:rPr lang="fr-FR" altLang="fr-FR" sz="1400" dirty="0" err="1"/>
              <a:t>int</a:t>
            </a:r>
            <a:r>
              <a:rPr lang="fr-FR" altLang="fr-FR" sz="1400" dirty="0"/>
              <a:t>) et Python trie du plus </a:t>
            </a:r>
          </a:p>
          <a:p>
            <a:pPr lvl="0" eaLnBrk="0" fontAlgn="base" hangingPunct="0">
              <a:spcBef>
                <a:spcPct val="0"/>
              </a:spcBef>
              <a:spcAft>
                <a:spcPct val="0"/>
              </a:spcAft>
            </a:pPr>
            <a:r>
              <a:rPr lang="fr-FR" altLang="fr-FR" sz="1400" dirty="0"/>
              <a:t>petit au plus grand. Sans surprise.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À la ligne 3 cependant, on lui demande de trier la même liste, sauf que nos nombres sont devenus des chaînes de caractères (type </a:t>
            </a:r>
            <a:r>
              <a:rPr lang="fr-FR" altLang="fr-FR" sz="1400" dirty="0" err="1"/>
              <a:t>str</a:t>
            </a:r>
            <a:r>
              <a:rPr lang="fr-FR" altLang="fr-FR" sz="1400" dirty="0"/>
              <a:t>). Python choisit donc de trier la </a:t>
            </a:r>
          </a:p>
          <a:p>
            <a:pPr lvl="0" eaLnBrk="0" fontAlgn="base" hangingPunct="0">
              <a:spcBef>
                <a:spcPct val="0"/>
              </a:spcBef>
              <a:spcAft>
                <a:spcPct val="0"/>
              </a:spcAft>
            </a:pPr>
            <a:r>
              <a:rPr lang="fr-FR" altLang="fr-FR" sz="1400" dirty="0"/>
              <a:t>liste par ordre alphabétique.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sz="1400" dirty="0"/>
              <a:t>Et si on a une liste contenant plusieurs types ?</a:t>
            </a:r>
          </a:p>
          <a:p>
            <a:pPr lvl="0" eaLnBrk="0" fontAlgn="base" hangingPunct="0">
              <a:spcBef>
                <a:spcPct val="0"/>
              </a:spcBef>
              <a:spcAft>
                <a:spcPct val="0"/>
              </a:spcAft>
            </a:pPr>
            <a:r>
              <a:rPr lang="fr-FR" sz="1400" dirty="0"/>
              <a:t>Dans ce cas, Python va vous dire, à sa façon, qu'il ne sait pas quelle méthode de tri choisir.</a:t>
            </a:r>
            <a:endParaRPr lang="fr-FR" altLang="fr-FR" sz="1400" dirty="0"/>
          </a:p>
        </p:txBody>
      </p:sp>
      <p:sp>
        <p:nvSpPr>
          <p:cNvPr id="8" name="ZoneTexte 7">
            <a:extLst>
              <a:ext uri="{FF2B5EF4-FFF2-40B4-BE49-F238E27FC236}">
                <a16:creationId xmlns:a16="http://schemas.microsoft.com/office/drawing/2014/main" id="{2C0900C0-98BC-48D9-B2D7-B145D3957ADF}"/>
              </a:ext>
            </a:extLst>
          </p:cNvPr>
          <p:cNvSpPr txBox="1"/>
          <p:nvPr/>
        </p:nvSpPr>
        <p:spPr>
          <a:xfrm>
            <a:off x="0" y="5096649"/>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Traceback (most recent call last):</a:t>
            </a:r>
          </a:p>
          <a:p>
            <a:r>
              <a:rPr lang="en-US" sz="1200" dirty="0">
                <a:solidFill>
                  <a:schemeClr val="bg1"/>
                </a:solidFill>
              </a:rPr>
              <a:t>  File "&lt;stdin&gt;", line 1, in &lt;module&gt;</a:t>
            </a:r>
          </a:p>
          <a:p>
            <a:r>
              <a:rPr lang="en-US" sz="1200" dirty="0" err="1">
                <a:solidFill>
                  <a:schemeClr val="bg1"/>
                </a:solidFill>
              </a:rPr>
              <a:t>TypeError</a:t>
            </a:r>
            <a:r>
              <a:rPr lang="en-US" sz="1200" dirty="0">
                <a:solidFill>
                  <a:schemeClr val="bg1"/>
                </a:solidFill>
              </a:rPr>
              <a:t>: unorderable types: str() &lt; int()</a:t>
            </a:r>
          </a:p>
          <a:p>
            <a:r>
              <a:rPr lang="en-US" sz="1200" dirty="0">
                <a:solidFill>
                  <a:schemeClr val="bg1"/>
                </a:solidFill>
              </a:rPr>
              <a:t>&gt;&gt;&gt;</a:t>
            </a:r>
            <a:endParaRPr lang="fr-FR" sz="1200" dirty="0">
              <a:solidFill>
                <a:schemeClr val="bg1"/>
              </a:solidFill>
            </a:endParaRPr>
          </a:p>
        </p:txBody>
      </p:sp>
      <p:sp>
        <p:nvSpPr>
          <p:cNvPr id="9" name="Rectangle 3">
            <a:extLst>
              <a:ext uri="{FF2B5EF4-FFF2-40B4-BE49-F238E27FC236}">
                <a16:creationId xmlns:a16="http://schemas.microsoft.com/office/drawing/2014/main" id="{69234861-C9E9-4F1F-AE37-4CBCA26C9C06}"/>
              </a:ext>
            </a:extLst>
          </p:cNvPr>
          <p:cNvSpPr>
            <a:spLocks noChangeArrowheads="1"/>
          </p:cNvSpPr>
          <p:nvPr/>
        </p:nvSpPr>
        <p:spPr bwMode="auto">
          <a:xfrm>
            <a:off x="-14514" y="6180630"/>
            <a:ext cx="121453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Notre liste contient des nombres (type </a:t>
            </a:r>
            <a:r>
              <a:rPr lang="fr-FR" altLang="fr-FR" sz="1400" dirty="0" err="1"/>
              <a:t>int</a:t>
            </a:r>
            <a:r>
              <a:rPr lang="fr-FR" altLang="fr-FR" sz="1400" dirty="0"/>
              <a:t>) et des chaînes de caractères (type </a:t>
            </a:r>
            <a:r>
              <a:rPr lang="fr-FR" altLang="fr-FR" sz="1400" dirty="0" err="1"/>
              <a:t>str</a:t>
            </a:r>
            <a:r>
              <a:rPr lang="fr-FR" altLang="fr-FR" sz="1400" dirty="0"/>
              <a:t>). Le message d'erreur n'est peut-être pas très explicite tant qu'on ne connaît pas la </a:t>
            </a:r>
          </a:p>
          <a:p>
            <a:pPr lvl="0" eaLnBrk="0" fontAlgn="base" hangingPunct="0">
              <a:spcBef>
                <a:spcPct val="0"/>
              </a:spcBef>
              <a:spcAft>
                <a:spcPct val="0"/>
              </a:spcAft>
            </a:pPr>
            <a:r>
              <a:rPr lang="fr-FR" altLang="fr-FR" sz="1400" dirty="0"/>
              <a:t>façon dont Python trie une séquence, nous verrons ça un peu plus loin dans le </a:t>
            </a:r>
            <a:r>
              <a:rPr lang="fr-FR" altLang="fr-FR" sz="1400" dirty="0" err="1"/>
              <a:t>chapitre.En</a:t>
            </a:r>
            <a:r>
              <a:rPr lang="fr-FR" altLang="fr-FR" sz="1400" dirty="0"/>
              <a:t> attendant, intéressons-nous à des types plus particuliers !</a:t>
            </a:r>
          </a:p>
        </p:txBody>
      </p:sp>
    </p:spTree>
    <p:extLst>
      <p:ext uri="{BB962C8B-B14F-4D97-AF65-F5344CB8AC3E}">
        <p14:creationId xmlns:p14="http://schemas.microsoft.com/office/powerpoint/2010/main" val="214101427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avec des clés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675315"/>
            <a:ext cx="1230593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deux moyens que nous venons de voir sont pratiques, mais limités. Si nous voulons trier une liste contenant des données de types différents, selon des critères un </a:t>
            </a:r>
          </a:p>
          <a:p>
            <a:pPr lvl="0" eaLnBrk="0" fontAlgn="base" hangingPunct="0">
              <a:spcBef>
                <a:spcPct val="0"/>
              </a:spcBef>
              <a:spcAft>
                <a:spcPct val="0"/>
              </a:spcAft>
            </a:pPr>
            <a:r>
              <a:rPr lang="fr-FR" altLang="fr-FR" sz="1400" dirty="0"/>
              <a:t>peu plus particuliers, on va avoir quelques problèmes.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Considérez cet exemple : on veut conserver, dans une liste simple, les étudiants, leur âge et leur note moyenne (entre 0 et 20). On va commencer par créer une liste </a:t>
            </a:r>
          </a:p>
          <a:p>
            <a:pPr lvl="0" eaLnBrk="0" fontAlgn="base" hangingPunct="0">
              <a:spcBef>
                <a:spcPct val="0"/>
              </a:spcBef>
              <a:spcAft>
                <a:spcPct val="0"/>
              </a:spcAft>
            </a:pPr>
            <a:r>
              <a:rPr lang="fr-FR" altLang="fr-FR" sz="1400" dirty="0"/>
              <a:t>assez simple, contenant des tuples. Pour chaque tuple, on indiquera le nom de l'étudiant, son âge et sa moyenne. Voyons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823281"/>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0" y="3265242"/>
            <a:ext cx="8466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Souvenez-vous : première colonne, prénom, deuxième colonne, âge et troisième colonne, moyenne entre 0 et 20.</a:t>
            </a:r>
          </a:p>
          <a:p>
            <a:pPr lvl="0" eaLnBrk="0" fontAlgn="base" hangingPunct="0">
              <a:spcBef>
                <a:spcPct val="0"/>
              </a:spcBef>
              <a:spcAft>
                <a:spcPct val="0"/>
              </a:spcAft>
            </a:pPr>
            <a:r>
              <a:rPr lang="fr-FR" altLang="fr-FR" sz="1400" dirty="0"/>
              <a:t>Maintenant, si vous essayez de trier cette liste sans préciser de méthode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3757260"/>
            <a:ext cx="11715747" cy="1569660"/>
          </a:xfrm>
          <a:prstGeom prst="rect">
            <a:avLst/>
          </a:prstGeom>
          <a:solidFill>
            <a:schemeClr val="tx1"/>
          </a:solidFill>
        </p:spPr>
        <p:txBody>
          <a:bodyPr wrap="square" rtlCol="0">
            <a:spAutoFit/>
          </a:bodyPr>
          <a:lstStyle/>
          <a:p>
            <a:r>
              <a:rPr lang="fr-FR" sz="1200" dirty="0">
                <a:solidFill>
                  <a:schemeClr val="bg1"/>
                </a:solidFill>
              </a:rPr>
              <a:t>sorted(etudiants)</a:t>
            </a:r>
          </a:p>
          <a:p>
            <a:r>
              <a:rPr lang="fr-FR" sz="1200" dirty="0">
                <a:solidFill>
                  <a:schemeClr val="bg1"/>
                </a:solidFill>
              </a:rPr>
              <a:t>[</a:t>
            </a:r>
          </a:p>
          <a:p>
            <a:r>
              <a:rPr lang="fr-FR" sz="1200" dirty="0">
                <a:solidFill>
                  <a:schemeClr val="bg1"/>
                </a:solidFill>
              </a:rPr>
              <a:t>    ('Charles', 12, 15),</a:t>
            </a:r>
          </a:p>
          <a:p>
            <a:r>
              <a:rPr lang="fr-FR" sz="1200" dirty="0">
                <a:solidFill>
                  <a:schemeClr val="bg1"/>
                </a:solidFill>
              </a:rPr>
              <a:t>    ('Clément', 14, 16),</a:t>
            </a:r>
          </a:p>
          <a:p>
            <a:r>
              <a:rPr lang="fr-FR" sz="1200" dirty="0">
                <a:solidFill>
                  <a:schemeClr val="bg1"/>
                </a:solidFill>
              </a:rPr>
              <a:t>    ('Damien',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a:t>
            </a:r>
          </a:p>
        </p:txBody>
      </p:sp>
      <p:sp>
        <p:nvSpPr>
          <p:cNvPr id="12" name="Rectangle 3">
            <a:extLst>
              <a:ext uri="{FF2B5EF4-FFF2-40B4-BE49-F238E27FC236}">
                <a16:creationId xmlns:a16="http://schemas.microsoft.com/office/drawing/2014/main" id="{497B9543-4D32-4D1A-BA20-D3651325CFD7}"/>
              </a:ext>
            </a:extLst>
          </p:cNvPr>
          <p:cNvSpPr>
            <a:spLocks noChangeArrowheads="1"/>
          </p:cNvSpPr>
          <p:nvPr/>
        </p:nvSpPr>
        <p:spPr bwMode="auto">
          <a:xfrm>
            <a:off x="-14514" y="5257299"/>
            <a:ext cx="1221757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plus important pour nous, c'est que le tri semble s'effectuer sur la première colonne : sur les prénoms. L'ordre retourné est celui des étudiants par ordre </a:t>
            </a:r>
          </a:p>
          <a:p>
            <a:pPr lvl="0" eaLnBrk="0" fontAlgn="base" hangingPunct="0">
              <a:spcBef>
                <a:spcPct val="0"/>
              </a:spcBef>
              <a:spcAft>
                <a:spcPct val="0"/>
              </a:spcAft>
            </a:pPr>
            <a:r>
              <a:rPr lang="fr-FR" altLang="fr-FR" sz="1400" dirty="0"/>
              <a:t>alphabétique.</a:t>
            </a:r>
          </a:p>
          <a:p>
            <a:pPr lvl="0" eaLnBrk="0" fontAlgn="base" hangingPunct="0">
              <a:spcBef>
                <a:spcPct val="0"/>
              </a:spcBef>
              <a:spcAft>
                <a:spcPct val="0"/>
              </a:spcAft>
            </a:pPr>
            <a:r>
              <a:rPr lang="fr-FR" altLang="fr-FR" sz="1400" dirty="0"/>
              <a:t>Maintenant, supposons que nous voulions trier par note.</a:t>
            </a:r>
          </a:p>
          <a:p>
            <a:pPr lvl="0" eaLnBrk="0" fontAlgn="base" hangingPunct="0">
              <a:spcBef>
                <a:spcPct val="0"/>
              </a:spcBef>
              <a:spcAft>
                <a:spcPct val="0"/>
              </a:spcAft>
            </a:pPr>
            <a:r>
              <a:rPr lang="fr-FR" altLang="fr-FR" sz="1400" dirty="0"/>
              <a:t>Il suffit de changer les colonnes de notre liste, non ?</a:t>
            </a:r>
          </a:p>
          <a:p>
            <a:pPr lvl="0" eaLnBrk="0" fontAlgn="base" hangingPunct="0">
              <a:spcBef>
                <a:spcPct val="0"/>
              </a:spcBef>
              <a:spcAft>
                <a:spcPct val="0"/>
              </a:spcAft>
            </a:pPr>
            <a:r>
              <a:rPr lang="fr-FR" altLang="fr-FR" sz="1400" dirty="0"/>
              <a:t>Oui, c'est une solution et il s'agit probablement de la solution à laquelle on pense le plus vite : changer les colonnes de notre liste, pour mettre les notes au début de </a:t>
            </a:r>
          </a:p>
          <a:p>
            <a:pPr lvl="0" eaLnBrk="0" fontAlgn="base" hangingPunct="0">
              <a:spcBef>
                <a:spcPct val="0"/>
              </a:spcBef>
              <a:spcAft>
                <a:spcPct val="0"/>
              </a:spcAft>
            </a:pPr>
            <a:r>
              <a:rPr lang="fr-FR" altLang="fr-FR" sz="1400" dirty="0"/>
              <a:t>notre tuple, et après trier la liste.</a:t>
            </a:r>
          </a:p>
          <a:p>
            <a:pPr lvl="0" eaLnBrk="0" fontAlgn="base" hangingPunct="0">
              <a:spcBef>
                <a:spcPct val="0"/>
              </a:spcBef>
              <a:spcAft>
                <a:spcPct val="0"/>
              </a:spcAft>
            </a:pPr>
            <a:r>
              <a:rPr lang="fr-FR" altLang="fr-FR" sz="1400" dirty="0"/>
              <a:t>Mais il y a plus simple !</a:t>
            </a:r>
          </a:p>
        </p:txBody>
      </p:sp>
    </p:spTree>
    <p:extLst>
      <p:ext uri="{BB962C8B-B14F-4D97-AF65-F5344CB8AC3E}">
        <p14:creationId xmlns:p14="http://schemas.microsoft.com/office/powerpoint/2010/main" val="2592523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8" y="2362201"/>
            <a:ext cx="12192000" cy="1325563"/>
          </a:xfrm>
        </p:spPr>
        <p:txBody>
          <a:bodyPr>
            <a:noAutofit/>
          </a:bodyPr>
          <a:lstStyle/>
          <a:p>
            <a:pPr algn="ctr"/>
            <a:r>
              <a:rPr lang="en-US" sz="9600" dirty="0">
                <a:solidFill>
                  <a:schemeClr val="accent5">
                    <a:lumMod val="75000"/>
                  </a:schemeClr>
                </a:solidFill>
              </a:rPr>
              <a:t>Structures </a:t>
            </a:r>
            <a:r>
              <a:rPr lang="en-US" sz="9600" dirty="0" err="1">
                <a:solidFill>
                  <a:schemeClr val="accent5">
                    <a:lumMod val="75000"/>
                  </a:schemeClr>
                </a:solidFill>
              </a:rPr>
              <a:t>conditionnelles</a:t>
            </a:r>
            <a:endParaRPr lang="fr-FR" sz="9600" dirty="0">
              <a:solidFill>
                <a:schemeClr val="accent5">
                  <a:lumMod val="75000"/>
                </a:schemeClr>
              </a:solidFill>
            </a:endParaRPr>
          </a:p>
        </p:txBody>
      </p:sp>
    </p:spTree>
    <p:extLst>
      <p:ext uri="{BB962C8B-B14F-4D97-AF65-F5344CB8AC3E}">
        <p14:creationId xmlns:p14="http://schemas.microsoft.com/office/powerpoint/2010/main" val="16495740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127315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méthode list.sort ou la fonction sorted ont tous deux un paramètre optionnel, appelé key.</a:t>
            </a:r>
          </a:p>
          <a:p>
            <a:pPr lvl="0" eaLnBrk="0" fontAlgn="base" hangingPunct="0">
              <a:spcBef>
                <a:spcPct val="0"/>
              </a:spcBef>
              <a:spcAft>
                <a:spcPct val="0"/>
              </a:spcAft>
            </a:pPr>
            <a:r>
              <a:rPr lang="fr-FR" altLang="fr-FR" sz="1400" dirty="0"/>
              <a:t>Cet argument attend... une fonction. Attendez ! Je m'explique.</a:t>
            </a:r>
          </a:p>
          <a:p>
            <a:pPr lvl="0" eaLnBrk="0" fontAlgn="base" hangingPunct="0">
              <a:spcBef>
                <a:spcPct val="0"/>
              </a:spcBef>
              <a:spcAft>
                <a:spcPct val="0"/>
              </a:spcAft>
            </a:pPr>
            <a:r>
              <a:rPr lang="fr-FR" altLang="fr-FR" sz="1400" dirty="0"/>
              <a:t>La fonction à passer en paramètre prend un élément de la liste et retourne ce sur quoi doit s'effectuer le tri.</a:t>
            </a:r>
          </a:p>
          <a:p>
            <a:pPr lvl="0" eaLnBrk="0" fontAlgn="base" hangingPunct="0">
              <a:spcBef>
                <a:spcPct val="0"/>
              </a:spcBef>
              <a:spcAft>
                <a:spcPct val="0"/>
              </a:spcAft>
            </a:pPr>
            <a:r>
              <a:rPr lang="fr-FR" altLang="fr-FR" sz="1400" dirty="0"/>
              <a:t>Donc la première chose est de créer une fonction ?</a:t>
            </a:r>
          </a:p>
          <a:p>
            <a:pPr lvl="0" eaLnBrk="0" fontAlgn="base" hangingPunct="0">
              <a:spcBef>
                <a:spcPct val="0"/>
              </a:spcBef>
              <a:spcAft>
                <a:spcPct val="0"/>
              </a:spcAft>
            </a:pPr>
            <a:r>
              <a:rPr lang="fr-FR" altLang="fr-FR" sz="1400" dirty="0"/>
              <a:t>Oui, mais de façon assez simple : nous allons utiliser nos fonctions lambdas. Vous vous en souvenez ? Je vous donne un petit exemple de code si besoin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200329"/>
          </a:xfrm>
          <a:prstGeom prst="rect">
            <a:avLst/>
          </a:prstGeom>
          <a:solidFill>
            <a:schemeClr val="tx1"/>
          </a:solidFill>
        </p:spPr>
        <p:txBody>
          <a:bodyPr wrap="square" rtlCol="0">
            <a:spAutoFit/>
          </a:bodyPr>
          <a:lstStyle/>
          <a:p>
            <a:r>
              <a:rPr lang="fr-FR" sz="1200" dirty="0">
                <a:solidFill>
                  <a:schemeClr val="bg1"/>
                </a:solidFill>
              </a:rPr>
              <a:t>&gt;&gt;&gt; doubler = lambda x: x * 2</a:t>
            </a:r>
          </a:p>
          <a:p>
            <a:r>
              <a:rPr lang="fr-FR" sz="1200" dirty="0">
                <a:solidFill>
                  <a:schemeClr val="bg1"/>
                </a:solidFill>
              </a:rPr>
              <a:t>&gt;&gt;&gt; doubler</a:t>
            </a:r>
          </a:p>
          <a:p>
            <a:r>
              <a:rPr lang="fr-FR" sz="1200" dirty="0">
                <a:solidFill>
                  <a:schemeClr val="bg1"/>
                </a:solidFill>
              </a:rPr>
              <a:t>&lt;</a:t>
            </a:r>
            <a:r>
              <a:rPr lang="fr-FR" sz="1200" dirty="0" err="1">
                <a:solidFill>
                  <a:schemeClr val="bg1"/>
                </a:solidFill>
              </a:rPr>
              <a:t>function</a:t>
            </a:r>
            <a:r>
              <a:rPr lang="fr-FR" sz="1200" dirty="0">
                <a:solidFill>
                  <a:schemeClr val="bg1"/>
                </a:solidFill>
              </a:rPr>
              <a:t> &lt;lambda&gt; at 0x00000000029AD1E0&gt;</a:t>
            </a:r>
          </a:p>
          <a:p>
            <a:r>
              <a:rPr lang="fr-FR" sz="1200" dirty="0">
                <a:solidFill>
                  <a:schemeClr val="bg1"/>
                </a:solidFill>
              </a:rPr>
              <a:t>&gt;&gt;&gt; doubler(8)</a:t>
            </a:r>
          </a:p>
          <a:p>
            <a:r>
              <a:rPr lang="fr-FR" sz="1200" dirty="0">
                <a:solidFill>
                  <a:schemeClr val="bg1"/>
                </a:solidFill>
              </a:rPr>
              <a:t>16</a:t>
            </a:r>
          </a:p>
          <a:p>
            <a:r>
              <a:rPr lang="fr-FR" sz="1200" dirty="0">
                <a:solidFill>
                  <a:schemeClr val="bg1"/>
                </a:solidFill>
              </a:rPr>
              <a:t>&gt;&gt;&gt;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334303"/>
            <a:ext cx="1204573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fonctions lambdas sont des fonctions particulières que l'on peut créer grâce au mot clé lambda.</a:t>
            </a:r>
          </a:p>
          <a:p>
            <a:pPr lvl="0" eaLnBrk="0" fontAlgn="base" hangingPunct="0">
              <a:spcBef>
                <a:spcPct val="0"/>
              </a:spcBef>
              <a:spcAft>
                <a:spcPct val="0"/>
              </a:spcAft>
            </a:pPr>
            <a:r>
              <a:rPr lang="fr-FR" altLang="fr-FR" sz="1400" dirty="0"/>
              <a:t>Sa syntaxe est la suivante :</a:t>
            </a:r>
          </a:p>
          <a:p>
            <a:pPr marL="342900" lvl="0" indent="-342900" eaLnBrk="0" fontAlgn="base" hangingPunct="0">
              <a:spcBef>
                <a:spcPct val="0"/>
              </a:spcBef>
              <a:spcAft>
                <a:spcPct val="0"/>
              </a:spcAft>
              <a:buFont typeface="+mj-lt"/>
              <a:buAutoNum type="arabicPeriod"/>
            </a:pPr>
            <a:r>
              <a:rPr lang="fr-FR" altLang="fr-FR" sz="1400" dirty="0"/>
              <a:t>    D'abord, après le mot clé lambda, les arguments de la fonction à créer, séparés par une virgule si il y en a plusieurs ;</a:t>
            </a:r>
          </a:p>
          <a:p>
            <a:pPr marL="342900" lvl="0" indent="-342900" eaLnBrk="0" fontAlgn="base" hangingPunct="0">
              <a:spcBef>
                <a:spcPct val="0"/>
              </a:spcBef>
              <a:spcAft>
                <a:spcPct val="0"/>
              </a:spcAft>
              <a:buFont typeface="+mj-lt"/>
              <a:buAutoNum type="arabicPeriod"/>
            </a:pPr>
            <a:r>
              <a:rPr lang="fr-FR" altLang="fr-FR" sz="1400" dirty="0"/>
              <a:t>    Ensuite, les deux points (:) ;</a:t>
            </a:r>
          </a:p>
          <a:p>
            <a:pPr marL="342900" lvl="0" indent="-342900" eaLnBrk="0" fontAlgn="base" hangingPunct="0">
              <a:spcBef>
                <a:spcPct val="0"/>
              </a:spcBef>
              <a:spcAft>
                <a:spcPct val="0"/>
              </a:spcAft>
              <a:buFont typeface="+mj-lt"/>
              <a:buAutoNum type="arabicPeriod"/>
            </a:pPr>
            <a:r>
              <a:rPr lang="fr-FR" altLang="fr-FR" sz="1400" dirty="0"/>
              <a:t>    Et ensuite le retour de la fonction. Ici, on retourne le paramètre fois 2, tout simplement.</a:t>
            </a:r>
          </a:p>
          <a:p>
            <a:pPr lvl="0" eaLnBrk="0" fontAlgn="base" hangingPunct="0">
              <a:spcBef>
                <a:spcPct val="0"/>
              </a:spcBef>
              <a:spcAft>
                <a:spcPct val="0"/>
              </a:spcAft>
            </a:pPr>
            <a:r>
              <a:rPr lang="fr-FR" altLang="fr-FR" sz="1400" dirty="0"/>
              <a:t>Pourquoi ce rappel sur les lambdas ?</a:t>
            </a:r>
          </a:p>
          <a:p>
            <a:pPr lvl="0" eaLnBrk="0" fontAlgn="base" hangingPunct="0">
              <a:spcBef>
                <a:spcPct val="0"/>
              </a:spcBef>
              <a:spcAft>
                <a:spcPct val="0"/>
              </a:spcAft>
            </a:pPr>
            <a:r>
              <a:rPr lang="fr-FR" altLang="fr-FR" sz="1400" dirty="0"/>
              <a:t>Parce que, pour trier, nous allons nous en servir. Pour préciser la méthode de tri, il nous faut une fonction qui prenne en paramètre un élément de la liste à trier et </a:t>
            </a:r>
          </a:p>
          <a:p>
            <a:pPr lvl="0" eaLnBrk="0" fontAlgn="base" hangingPunct="0">
              <a:spcBef>
                <a:spcPct val="0"/>
              </a:spcBef>
              <a:spcAft>
                <a:spcPct val="0"/>
              </a:spcAft>
            </a:pPr>
            <a:r>
              <a:rPr lang="fr-FR" altLang="fr-FR" sz="1400" dirty="0"/>
              <a:t>retourne l'élément qui doit être utilisé pour trier.</a:t>
            </a:r>
          </a:p>
          <a:p>
            <a:pPr marL="285750" lvl="0" indent="-285750" eaLnBrk="0" fontAlgn="base" hangingPunct="0">
              <a:spcBef>
                <a:spcPct val="0"/>
              </a:spcBef>
              <a:spcAft>
                <a:spcPct val="0"/>
              </a:spcAft>
              <a:buFont typeface="Arial" panose="020B0604020202020204" pitchFamily="34" charset="0"/>
              <a:buChar char="•"/>
            </a:pPr>
            <a:r>
              <a:rPr lang="fr-FR" altLang="fr-FR" sz="1400" dirty="0"/>
              <a:t>L'élément de notre liste etudiants, c'est un tuple contenant le prénom, l'âge et la moyenne de l'étudiant ;</a:t>
            </a:r>
          </a:p>
          <a:p>
            <a:pPr marL="285750" lvl="0" indent="-285750" eaLnBrk="0" fontAlgn="base" hangingPunct="0">
              <a:spcBef>
                <a:spcPct val="0"/>
              </a:spcBef>
              <a:spcAft>
                <a:spcPct val="0"/>
              </a:spcAft>
              <a:buFont typeface="Arial" panose="020B0604020202020204" pitchFamily="34" charset="0"/>
              <a:buChar char="•"/>
            </a:pPr>
            <a:r>
              <a:rPr lang="fr-FR" altLang="fr-FR" sz="1400" dirty="0"/>
              <a:t>On veut trier le tableau des étudiants en fonction des notes (la troisième colonne du tuple).</a:t>
            </a:r>
          </a:p>
          <a:p>
            <a:pPr lvl="0" eaLnBrk="0" fontAlgn="base" hangingPunct="0">
              <a:spcBef>
                <a:spcPct val="0"/>
              </a:spcBef>
              <a:spcAft>
                <a:spcPct val="0"/>
              </a:spcAft>
            </a:pPr>
            <a:r>
              <a:rPr lang="fr-FR" altLang="fr-FR" sz="1400" dirty="0"/>
              <a:t>Est-ce que ces informations vous aident pour créer notre fonction lambda ?</a:t>
            </a:r>
          </a:p>
          <a:p>
            <a:pPr lvl="0" eaLnBrk="0" fontAlgn="base" hangingPunct="0">
              <a:spcBef>
                <a:spcPct val="0"/>
              </a:spcBef>
              <a:spcAft>
                <a:spcPct val="0"/>
              </a:spcAft>
            </a:pPr>
            <a:r>
              <a:rPr lang="fr-FR" altLang="fr-FR" sz="1400" dirty="0"/>
              <a:t>La voici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6097398"/>
            <a:ext cx="11715747" cy="276999"/>
          </a:xfrm>
          <a:prstGeom prst="rect">
            <a:avLst/>
          </a:prstGeom>
          <a:solidFill>
            <a:schemeClr val="tx1"/>
          </a:solidFill>
        </p:spPr>
        <p:txBody>
          <a:bodyPr wrap="square" rtlCol="0">
            <a:spAutoFit/>
          </a:bodyPr>
          <a:lstStyle/>
          <a:p>
            <a:r>
              <a:rPr lang="fr-FR" sz="1200" dirty="0">
                <a:solidFill>
                  <a:schemeClr val="bg1"/>
                </a:solidFill>
              </a:rPr>
              <a:t>lambda colonnes: colonnes[2]</a:t>
            </a:r>
          </a:p>
        </p:txBody>
      </p:sp>
    </p:spTree>
    <p:extLst>
      <p:ext uri="{BB962C8B-B14F-4D97-AF65-F5344CB8AC3E}">
        <p14:creationId xmlns:p14="http://schemas.microsoft.com/office/powerpoint/2010/main" val="233461832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125"/>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986007"/>
            <a:ext cx="123150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colonnes contiendra un élément de la liste des étudiants (c'est-à-dire un tuple). Si on retourne colonnes[2], cela signifie qu'on veut récupérer la moyenne de l'étudiant </a:t>
            </a:r>
          </a:p>
          <a:p>
            <a:pPr lvl="0" eaLnBrk="0" fontAlgn="base" hangingPunct="0">
              <a:spcBef>
                <a:spcPct val="0"/>
              </a:spcBef>
              <a:spcAft>
                <a:spcPct val="0"/>
              </a:spcAft>
            </a:pPr>
            <a:r>
              <a:rPr lang="fr-FR" altLang="fr-FR" sz="1400" dirty="0"/>
              <a:t>(troisième colonne). Souvenez-vous, pour un tuple, la première colonne est toujours 0.</a:t>
            </a:r>
          </a:p>
          <a:p>
            <a:pPr lvl="0" eaLnBrk="0" fontAlgn="base" hangingPunct="0">
              <a:spcBef>
                <a:spcPct val="0"/>
              </a:spcBef>
              <a:spcAft>
                <a:spcPct val="0"/>
              </a:spcAft>
            </a:pPr>
            <a:r>
              <a:rPr lang="fr-FR" altLang="fr-FR" sz="1400" dirty="0"/>
              <a:t>Essayons à présent de trier notre liste d'étudiants en fonction de leur moyenne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colonnes: colonnes[2])</a:t>
            </a:r>
          </a:p>
          <a:p>
            <a:r>
              <a:rPr lang="fr-FR" sz="1200" dirty="0">
                <a:solidFill>
                  <a:schemeClr val="bg1"/>
                </a:solidFill>
              </a:rPr>
              <a:t>[</a:t>
            </a:r>
          </a:p>
          <a:p>
            <a:r>
              <a:rPr lang="fr-FR" sz="1200" dirty="0">
                <a:solidFill>
                  <a:schemeClr val="bg1"/>
                </a:solidFill>
              </a:rPr>
              <a:t>    ('Thomas', 11, 12), </a:t>
            </a:r>
          </a:p>
          <a:p>
            <a:r>
              <a:rPr lang="fr-FR" sz="1200" dirty="0">
                <a:solidFill>
                  <a:schemeClr val="bg1"/>
                </a:solidFill>
              </a:rPr>
              <a:t>    ('Charles', 12, 15), </a:t>
            </a:r>
          </a:p>
          <a:p>
            <a:r>
              <a:rPr lang="fr-FR" sz="1200" dirty="0">
                <a:solidFill>
                  <a:schemeClr val="bg1"/>
                </a:solidFill>
              </a:rPr>
              <a:t>    ('Damien', 12, 15), </a:t>
            </a:r>
          </a:p>
          <a:p>
            <a:r>
              <a:rPr lang="fr-FR" sz="1200" dirty="0">
                <a:solidFill>
                  <a:schemeClr val="bg1"/>
                </a:solidFill>
              </a:rPr>
              <a:t>    ('Clément', 14, 16),</a:t>
            </a:r>
          </a:p>
          <a:p>
            <a:r>
              <a:rPr lang="fr-FR" sz="1200" dirty="0">
                <a:solidFill>
                  <a:schemeClr val="bg1"/>
                </a:solidFill>
              </a:rPr>
              <a:t>    ('Oriane', 14, 18)</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768115"/>
            <a:ext cx="121118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le code ne vous paraît pas clair, prenez le temps de relire les explications. Il faut un peu de temps pour s'adapter aux fonctions lambdas, mais vous verrez qu'elles </a:t>
            </a:r>
          </a:p>
          <a:p>
            <a:pPr lvl="0" eaLnBrk="0" fontAlgn="base" hangingPunct="0">
              <a:spcBef>
                <a:spcPct val="0"/>
              </a:spcBef>
              <a:spcAft>
                <a:spcPct val="0"/>
              </a:spcAft>
            </a:pPr>
            <a:r>
              <a:rPr lang="fr-FR" altLang="fr-FR" sz="1400" dirty="0"/>
              <a:t>sont parfois très utiles.</a:t>
            </a:r>
          </a:p>
        </p:txBody>
      </p:sp>
    </p:spTree>
    <p:extLst>
      <p:ext uri="{BB962C8B-B14F-4D97-AF65-F5344CB8AC3E}">
        <p14:creationId xmlns:p14="http://schemas.microsoft.com/office/powerpoint/2010/main" val="43314465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386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2132809"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Jusqu'ici, nous avons trié des listes contenant des nombres ou chaînes de caractères. Ce sont des objets, bien entendu, mais maintenant je voudrais vous montrer </a:t>
            </a:r>
          </a:p>
          <a:p>
            <a:pPr lvl="0" eaLnBrk="0" fontAlgn="base" hangingPunct="0">
              <a:spcBef>
                <a:spcPct val="0"/>
              </a:spcBef>
              <a:spcAft>
                <a:spcPct val="0"/>
              </a:spcAft>
            </a:pPr>
            <a:r>
              <a:rPr lang="fr-FR" altLang="fr-FR" sz="1400" dirty="0"/>
              <a:t>comment trier des objets issus de classes que nous avons créées.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Je vais reprendre le même exemple de notre tableau d'étudiants. Simplement, au lieu de conserver des tuples, nous allons conserver des objets. Plus intuitif et plus </a:t>
            </a:r>
          </a:p>
          <a:p>
            <a:pPr lvl="0" eaLnBrk="0" fontAlgn="base" hangingPunct="0">
              <a:spcBef>
                <a:spcPct val="0"/>
              </a:spcBef>
              <a:spcAft>
                <a:spcPct val="0"/>
              </a:spcAft>
            </a:pPr>
            <a:r>
              <a:rPr lang="fr-FR" altLang="fr-FR" sz="1400" dirty="0"/>
              <a:t>lisible, je trouve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73705" y="1940115"/>
            <a:ext cx="11715747" cy="4154984"/>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a:t>
            </a:r>
            <a:r>
              <a:rPr lang="fr-FR" sz="1200" dirty="0" err="1">
                <a:solidFill>
                  <a:schemeClr val="bg1"/>
                </a:solidFill>
              </a:rPr>
              <a:t>repr</a:t>
            </a:r>
            <a:r>
              <a:rPr lang="fr-FR" sz="1200" dirty="0">
                <a:solidFill>
                  <a:schemeClr val="bg1"/>
                </a:solidFill>
              </a:rPr>
              <a:t>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p:txBody>
      </p:sp>
    </p:spTree>
    <p:extLst>
      <p:ext uri="{BB962C8B-B14F-4D97-AF65-F5344CB8AC3E}">
        <p14:creationId xmlns:p14="http://schemas.microsoft.com/office/powerpoint/2010/main" val="33343058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7" y="817661"/>
            <a:ext cx="263219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Maintenant, recréons notre liste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30" y="1125438"/>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
        <p:nvSpPr>
          <p:cNvPr id="7" name="Rectangle 3">
            <a:extLst>
              <a:ext uri="{FF2B5EF4-FFF2-40B4-BE49-F238E27FC236}">
                <a16:creationId xmlns:a16="http://schemas.microsoft.com/office/drawing/2014/main" id="{605C7F69-C455-47A3-8946-5C59DB223BEF}"/>
              </a:ext>
            </a:extLst>
          </p:cNvPr>
          <p:cNvSpPr>
            <a:spLocks noChangeArrowheads="1"/>
          </p:cNvSpPr>
          <p:nvPr/>
        </p:nvSpPr>
        <p:spPr bwMode="auto">
          <a:xfrm>
            <a:off x="-8" y="2523230"/>
            <a:ext cx="81199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vous essayez de trier notre liste telle quelle, vous allez avoir une erreur qui devrait vous sembler familière :</a:t>
            </a:r>
            <a:endParaRPr lang="fr-FR" altLang="fr-FR" sz="1400" dirty="0"/>
          </a:p>
        </p:txBody>
      </p:sp>
      <p:sp>
        <p:nvSpPr>
          <p:cNvPr id="8" name="ZoneTexte 7">
            <a:extLst>
              <a:ext uri="{FF2B5EF4-FFF2-40B4-BE49-F238E27FC236}">
                <a16:creationId xmlns:a16="http://schemas.microsoft.com/office/drawing/2014/main" id="{DA92A2CE-097E-414F-B103-9900728D9B09}"/>
              </a:ext>
            </a:extLst>
          </p:cNvPr>
          <p:cNvSpPr txBox="1"/>
          <p:nvPr/>
        </p:nvSpPr>
        <p:spPr>
          <a:xfrm>
            <a:off x="83229" y="2801493"/>
            <a:ext cx="11715747" cy="2308324"/>
          </a:xfrm>
          <a:prstGeom prst="rect">
            <a:avLst/>
          </a:prstGeom>
          <a:solidFill>
            <a:schemeClr val="tx1"/>
          </a:solidFill>
        </p:spPr>
        <p:txBody>
          <a:bodyPr wrap="square" rtlCol="0">
            <a:spAutoFit/>
          </a:bodyPr>
          <a:lstStyle/>
          <a:p>
            <a:r>
              <a:rPr lang="fr-FR" sz="1200" dirty="0">
                <a:solidFill>
                  <a:schemeClr val="bg1"/>
                </a:solidFill>
              </a:rPr>
              <a:t>etudiants</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Charles (âge=12, moyenne=15)&gt;,</a:t>
            </a:r>
          </a:p>
          <a:p>
            <a:r>
              <a:rPr lang="fr-FR" sz="1200" dirty="0">
                <a:solidFill>
                  <a:schemeClr val="bg1"/>
                </a:solidFill>
              </a:rPr>
              <a:t>    &lt;Étudiant Oriane (âge=14, moyenne=18)&gt;,</a:t>
            </a:r>
          </a:p>
          <a:p>
            <a:r>
              <a:rPr lang="fr-FR" sz="1200" dirty="0">
                <a:solidFill>
                  <a:schemeClr val="bg1"/>
                </a:solidFill>
              </a:rPr>
              <a:t>    &lt;Étudiant Thomas (âge=11, moyenne=12)&gt;,</a:t>
            </a:r>
          </a:p>
          <a:p>
            <a:r>
              <a:rPr lang="fr-FR" sz="1200" dirty="0">
                <a:solidFill>
                  <a:schemeClr val="bg1"/>
                </a:solidFill>
              </a:rPr>
              <a:t>    &lt;Étudiant Damien (âge=12, moyenne=15)&gt;</a:t>
            </a:r>
          </a:p>
          <a:p>
            <a:r>
              <a:rPr lang="fr-FR" sz="1200" dirty="0">
                <a:solidFill>
                  <a:schemeClr val="bg1"/>
                </a:solidFill>
              </a:rPr>
              <a:t>]</a:t>
            </a:r>
          </a:p>
          <a:p>
            <a:r>
              <a:rPr lang="fr-FR" sz="1200" dirty="0">
                <a:solidFill>
                  <a:schemeClr val="bg1"/>
                </a:solidFill>
              </a:rPr>
              <a:t>sorted(etudiants)</a:t>
            </a:r>
          </a:p>
          <a:p>
            <a:r>
              <a:rPr lang="fr-FR" sz="1200" dirty="0" err="1">
                <a:solidFill>
                  <a:schemeClr val="bg1"/>
                </a:solidFill>
              </a:rPr>
              <a:t>Traceback</a:t>
            </a:r>
            <a:r>
              <a:rPr lang="fr-FR" sz="1200" dirty="0">
                <a:solidFill>
                  <a:schemeClr val="bg1"/>
                </a:solidFill>
              </a:rPr>
              <a:t> (</a:t>
            </a:r>
            <a:r>
              <a:rPr lang="fr-FR" sz="1200" dirty="0" err="1">
                <a:solidFill>
                  <a:schemeClr val="bg1"/>
                </a:solidFill>
              </a:rPr>
              <a:t>most</a:t>
            </a:r>
            <a:r>
              <a:rPr lang="fr-FR" sz="1200" dirty="0">
                <a:solidFill>
                  <a:schemeClr val="bg1"/>
                </a:solidFill>
              </a:rPr>
              <a:t> </a:t>
            </a:r>
            <a:r>
              <a:rPr lang="fr-FR" sz="1200" dirty="0" err="1">
                <a:solidFill>
                  <a:schemeClr val="bg1"/>
                </a:solidFill>
              </a:rPr>
              <a:t>recent</a:t>
            </a:r>
            <a:r>
              <a:rPr lang="fr-FR" sz="1200" dirty="0">
                <a:solidFill>
                  <a:schemeClr val="bg1"/>
                </a:solidFill>
              </a:rPr>
              <a:t> call last):</a:t>
            </a:r>
          </a:p>
          <a:p>
            <a:r>
              <a:rPr lang="fr-FR" sz="1200" dirty="0">
                <a:solidFill>
                  <a:schemeClr val="bg1"/>
                </a:solidFill>
              </a:rPr>
              <a:t>  File "&lt;</a:t>
            </a:r>
            <a:r>
              <a:rPr lang="fr-FR" sz="1200" dirty="0" err="1">
                <a:solidFill>
                  <a:schemeClr val="bg1"/>
                </a:solidFill>
              </a:rPr>
              <a:t>stdin</a:t>
            </a:r>
            <a:r>
              <a:rPr lang="fr-FR" sz="1200" dirty="0">
                <a:solidFill>
                  <a:schemeClr val="bg1"/>
                </a:solidFill>
              </a:rPr>
              <a:t>&gt;", line 1, in &lt;module&gt;</a:t>
            </a:r>
          </a:p>
          <a:p>
            <a:r>
              <a:rPr lang="fr-FR" sz="1200" dirty="0" err="1">
                <a:solidFill>
                  <a:schemeClr val="bg1"/>
                </a:solidFill>
              </a:rPr>
              <a:t>TypeError</a:t>
            </a:r>
            <a:r>
              <a:rPr lang="fr-FR" sz="1200" dirty="0">
                <a:solidFill>
                  <a:schemeClr val="bg1"/>
                </a:solidFill>
              </a:rPr>
              <a:t>: </a:t>
            </a:r>
            <a:r>
              <a:rPr lang="fr-FR" sz="1200" dirty="0" err="1">
                <a:solidFill>
                  <a:schemeClr val="bg1"/>
                </a:solidFill>
              </a:rPr>
              <a:t>unorderable</a:t>
            </a:r>
            <a:r>
              <a:rPr lang="fr-FR" sz="1200" dirty="0">
                <a:solidFill>
                  <a:schemeClr val="bg1"/>
                </a:solidFill>
              </a:rPr>
              <a:t> types: Etudiant() &lt; Etudiant()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83229" y="5152380"/>
            <a:ext cx="1221796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Python ne sait pas comment trier nos étudiants. Il y a deux façons de le lui expliquer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a:pPr>
            <a:r>
              <a:rPr lang="fr-FR" sz="1400" dirty="0"/>
              <a:t> L'une est de définir la méthode spéciale __</a:t>
            </a:r>
            <a:r>
              <a:rPr lang="fr-FR" sz="1400" dirty="0" err="1"/>
              <a:t>lt</a:t>
            </a:r>
            <a:r>
              <a:rPr lang="fr-FR" sz="1400" dirty="0"/>
              <a:t>__ de notre classe. C'est en effet cette méthode (utilisée pour la comparaison) qui est utilisée par Python pour trier </a:t>
            </a:r>
          </a:p>
          <a:p>
            <a:pPr lvl="0" eaLnBrk="0" fontAlgn="base" hangingPunct="0">
              <a:spcBef>
                <a:spcPct val="0"/>
              </a:spcBef>
              <a:spcAft>
                <a:spcPct val="0"/>
              </a:spcAft>
            </a:pPr>
            <a:r>
              <a:rPr lang="fr-FR" sz="1400" dirty="0"/>
              <a:t>une liste, en comparant chacun de ses éléments. La méthode __</a:t>
            </a:r>
            <a:r>
              <a:rPr lang="fr-FR" sz="1400" dirty="0" err="1"/>
              <a:t>lt</a:t>
            </a:r>
            <a:r>
              <a:rPr lang="fr-FR" sz="1400" dirty="0"/>
              <a:t>__ (</a:t>
            </a:r>
            <a:r>
              <a:rPr lang="fr-FR" sz="1400" dirty="0" err="1"/>
              <a:t>lower</a:t>
            </a:r>
            <a:r>
              <a:rPr lang="fr-FR" sz="1400" dirty="0"/>
              <a:t> </a:t>
            </a:r>
            <a:r>
              <a:rPr lang="fr-FR" sz="1400" dirty="0" err="1"/>
              <a:t>than</a:t>
            </a:r>
            <a:r>
              <a:rPr lang="fr-FR" sz="1400" dirty="0"/>
              <a:t>) correspond à l'opérateur &lt;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startAt="2"/>
            </a:pPr>
            <a:r>
              <a:rPr lang="fr-FR" sz="1400" dirty="0"/>
              <a:t> On peut aussi utiliser l'argument key, comme nous l'avons fait précédemment.</a:t>
            </a:r>
            <a:endParaRPr lang="fr-FR" altLang="fr-FR" sz="1400" dirty="0"/>
          </a:p>
        </p:txBody>
      </p:sp>
    </p:spTree>
    <p:extLst>
      <p:ext uri="{BB962C8B-B14F-4D97-AF65-F5344CB8AC3E}">
        <p14:creationId xmlns:p14="http://schemas.microsoft.com/office/powerpoint/2010/main" val="396439063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2756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3" y="1328388"/>
            <a:ext cx="1205041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Ici notre seconde possibilité est plus pertinente. Redéfinir la méthode __</a:t>
            </a:r>
            <a:r>
              <a:rPr lang="fr-FR" altLang="fr-FR" sz="1400" dirty="0" err="1"/>
              <a:t>lt</a:t>
            </a:r>
            <a:r>
              <a:rPr lang="fr-FR" altLang="fr-FR" sz="1400" dirty="0"/>
              <a:t>__ est une bonne idée si notre objet est un nombre (par exemple une durée ou bien une </a:t>
            </a:r>
          </a:p>
          <a:p>
            <a:pPr lvl="0" eaLnBrk="0" fontAlgn="base" hangingPunct="0">
              <a:spcBef>
                <a:spcPct val="0"/>
              </a:spcBef>
              <a:spcAft>
                <a:spcPct val="0"/>
              </a:spcAft>
            </a:pPr>
            <a:r>
              <a:rPr lang="fr-FR" altLang="fr-FR" sz="1400" dirty="0"/>
              <a:t>heure). Dans ce cas précis, il est préférable d'utiliser l'argument key de la fonction sorted (ou de la méthode list.sort).</a:t>
            </a:r>
          </a:p>
          <a:p>
            <a:pPr lvl="0" eaLnBrk="0" fontAlgn="base" hangingPunct="0">
              <a:spcBef>
                <a:spcPct val="0"/>
              </a:spcBef>
              <a:spcAft>
                <a:spcPct val="0"/>
              </a:spcAft>
            </a:pPr>
            <a:r>
              <a:rPr lang="fr-FR" altLang="fr-FR" sz="1400" dirty="0"/>
              <a:t>Saurez-vous trier cette liste d'étudiants en fonction de leur moyenne ?</a:t>
            </a:r>
          </a:p>
          <a:p>
            <a:pPr lvl="0" eaLnBrk="0" fontAlgn="base" hangingPunct="0">
              <a:spcBef>
                <a:spcPct val="0"/>
              </a:spcBef>
              <a:spcAft>
                <a:spcPct val="0"/>
              </a:spcAft>
            </a:pPr>
            <a:r>
              <a:rPr lang="fr-FR" altLang="fr-FR" sz="1400" dirty="0"/>
              <a:t>Voici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28" y="2295321"/>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etudiant.moyenne</a:t>
            </a:r>
            <a:r>
              <a:rPr lang="fr-FR" sz="1200" dirty="0">
                <a:solidFill>
                  <a:schemeClr val="bg1"/>
                </a:solidFill>
              </a:rPr>
              <a:t>)</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7" name="Rectangle 3">
            <a:extLst>
              <a:ext uri="{FF2B5EF4-FFF2-40B4-BE49-F238E27FC236}">
                <a16:creationId xmlns:a16="http://schemas.microsoft.com/office/drawing/2014/main" id="{605C7F69-C455-47A3-8946-5C59DB223BEF}"/>
              </a:ext>
            </a:extLst>
          </p:cNvPr>
          <p:cNvSpPr>
            <a:spLocks noChangeArrowheads="1"/>
          </p:cNvSpPr>
          <p:nvPr/>
        </p:nvSpPr>
        <p:spPr bwMode="auto">
          <a:xfrm>
            <a:off x="12028" y="2983186"/>
            <a:ext cx="81199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vous essayez de trier notre liste telle quelle, vous allez avoir une erreur qui devrait vous sembler familière :</a:t>
            </a:r>
            <a:endParaRPr lang="fr-FR" altLang="fr-FR" sz="1400" dirty="0"/>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12035" y="4337652"/>
            <a:ext cx="111048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obtient la même chose que dans notre exercice précédent, quand nous utilisions des tuples. Je trouve personnellement cette méthode plus lisible.</a:t>
            </a:r>
            <a:endParaRPr lang="fr-FR" altLang="fr-FR" sz="1400" dirty="0"/>
          </a:p>
        </p:txBody>
      </p:sp>
    </p:spTree>
    <p:extLst>
      <p:ext uri="{BB962C8B-B14F-4D97-AF65-F5344CB8AC3E}">
        <p14:creationId xmlns:p14="http://schemas.microsoft.com/office/powerpoint/2010/main" val="70943794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dans l'ordre inverse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55896"/>
            <a:ext cx="1175430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arrive souvent que l'on veuille trier dans l'ordre inverse. Par exemple, que l'on veuille trier nos étudiants par ordre inverse d'âge (du plus grand au plus petit).</a:t>
            </a:r>
          </a:p>
          <a:p>
            <a:pPr lvl="0" eaLnBrk="0" fontAlgn="base" hangingPunct="0">
              <a:spcBef>
                <a:spcPct val="0"/>
              </a:spcBef>
              <a:spcAft>
                <a:spcPct val="0"/>
              </a:spcAft>
            </a:pPr>
            <a:r>
              <a:rPr lang="fr-FR" altLang="fr-FR" sz="1400" dirty="0"/>
              <a:t>Une solution est de trier et ensuite d'inverser la liste, mais là encore, il existe plus rapide : l'argument reverse.</a:t>
            </a:r>
          </a:p>
          <a:p>
            <a:pPr lvl="0" eaLnBrk="0" fontAlgn="base" hangingPunct="0">
              <a:spcBef>
                <a:spcPct val="0"/>
              </a:spcBef>
              <a:spcAft>
                <a:spcPct val="0"/>
              </a:spcAft>
            </a:pPr>
            <a:r>
              <a:rPr lang="fr-FR" altLang="fr-FR" sz="1400" dirty="0"/>
              <a:t>C'est un argument booléen que l'on peut passer à la méthode de liste sort ou à la fonction sorted.</a:t>
            </a:r>
          </a:p>
          <a:p>
            <a:pPr lvl="0" eaLnBrk="0" fontAlgn="base" hangingPunct="0">
              <a:spcBef>
                <a:spcPct val="0"/>
              </a:spcBef>
              <a:spcAft>
                <a:spcPct val="0"/>
              </a:spcAft>
            </a:pPr>
            <a:r>
              <a:rPr lang="fr-FR" altLang="fr-FR" sz="1400" dirty="0"/>
              <a:t>Essayons par exemple de trier nos étudiants par ordre inverse d'âge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2620" y="2610003"/>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etudiant.age</a:t>
            </a:r>
            <a:r>
              <a:rPr lang="fr-FR" sz="1200" dirty="0">
                <a:solidFill>
                  <a:schemeClr val="bg1"/>
                </a:solidFill>
              </a:rPr>
              <a:t>, reverse=True)</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Thomas (âge=11, moyenne=12)&gt;</a:t>
            </a:r>
          </a:p>
          <a:p>
            <a:r>
              <a:rPr lang="fr-FR" sz="1200" dirty="0">
                <a:solidFill>
                  <a:schemeClr val="bg1"/>
                </a:solidFill>
              </a:rPr>
              <a: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62620" y="4479038"/>
            <a:ext cx="22632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Plutôt simple, n'est-ce pas ? </a:t>
            </a:r>
            <a:endParaRPr lang="fr-FR" altLang="fr-FR" sz="1400" dirty="0"/>
          </a:p>
        </p:txBody>
      </p:sp>
    </p:spTree>
    <p:extLst>
      <p:ext uri="{BB962C8B-B14F-4D97-AF65-F5344CB8AC3E}">
        <p14:creationId xmlns:p14="http://schemas.microsoft.com/office/powerpoint/2010/main" val="202149116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97209"/>
            <a:ext cx="1238018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tri que nous avons vues jusqu'ici sont très pratiques. Leur plus grand inconvénient est de reposer sur des fonctions </a:t>
            </a:r>
            <a:r>
              <a:rPr lang="fr-FR" altLang="fr-FR" sz="1400" b="1" dirty="0"/>
              <a:t>lambdas</a:t>
            </a:r>
            <a:r>
              <a:rPr lang="fr-FR" altLang="fr-FR" sz="1400" dirty="0"/>
              <a:t>. Il est vrai que définir une </a:t>
            </a:r>
          </a:p>
          <a:p>
            <a:pPr lvl="0" eaLnBrk="0" fontAlgn="base" hangingPunct="0">
              <a:spcBef>
                <a:spcPct val="0"/>
              </a:spcBef>
              <a:spcAft>
                <a:spcPct val="0"/>
              </a:spcAft>
            </a:pPr>
            <a:r>
              <a:rPr lang="fr-FR" altLang="fr-FR" sz="1400" b="1" dirty="0"/>
              <a:t>lambda</a:t>
            </a:r>
            <a:r>
              <a:rPr lang="fr-FR" altLang="fr-FR" sz="1400" dirty="0"/>
              <a:t> est rapide (et, une fois qu'on s'est habitué à la syntaxe, assez lisible). Par contre les fonctions </a:t>
            </a:r>
            <a:r>
              <a:rPr lang="fr-FR" altLang="fr-FR" sz="1400" b="1" dirty="0"/>
              <a:t>lambdas</a:t>
            </a:r>
            <a:r>
              <a:rPr lang="fr-FR" altLang="fr-FR" sz="1400" dirty="0"/>
              <a:t> ne sont pas le meilleur choix au niveau rapidité, si vous </a:t>
            </a:r>
          </a:p>
          <a:p>
            <a:pPr lvl="0" eaLnBrk="0" fontAlgn="base" hangingPunct="0">
              <a:spcBef>
                <a:spcPct val="0"/>
              </a:spcBef>
              <a:spcAft>
                <a:spcPct val="0"/>
              </a:spcAft>
            </a:pPr>
            <a:r>
              <a:rPr lang="fr-FR" altLang="fr-FR" sz="1400" dirty="0"/>
              <a:t>voulez trier une liste contenant beaucoup d'objets.</a:t>
            </a:r>
          </a:p>
          <a:p>
            <a:pPr lvl="0" eaLnBrk="0" fontAlgn="base" hangingPunct="0">
              <a:spcBef>
                <a:spcPct val="0"/>
              </a:spcBef>
              <a:spcAft>
                <a:spcPct val="0"/>
              </a:spcAft>
            </a:pPr>
            <a:r>
              <a:rPr lang="fr-FR" altLang="fr-FR" sz="1400" dirty="0"/>
              <a:t>Mais tu as dit que le paramètre key attendait une fonction, ne peut-on définir une fonction « ordinaire » ?</a:t>
            </a:r>
          </a:p>
          <a:p>
            <a:pPr lvl="0" eaLnBrk="0" fontAlgn="base" hangingPunct="0">
              <a:spcBef>
                <a:spcPct val="0"/>
              </a:spcBef>
              <a:spcAft>
                <a:spcPct val="0"/>
              </a:spcAft>
            </a:pPr>
            <a:r>
              <a:rPr lang="fr-FR" altLang="fr-FR" sz="1400" dirty="0"/>
              <a:t>Si </a:t>
            </a:r>
            <a:r>
              <a:rPr lang="fr-FR" altLang="fr-FR" sz="1400" dirty="0" err="1"/>
              <a:t>si</a:t>
            </a:r>
            <a:r>
              <a:rPr lang="fr-FR" altLang="fr-FR" sz="1400" dirty="0"/>
              <a:t>. C'est tout à fait possible. Mais la plupart du temps, une des fonctions du module operator que nous allons voir fait très bien le travail.</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Les fonctions du module operator</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dirty="0"/>
              <a:t>Le module operator propose plusieurs fonctions qui vont s'avérer utiles pour nous, dans ce cas précis. Nous allons nous intéresser tout particulièrement aux fonctions </a:t>
            </a:r>
          </a:p>
          <a:p>
            <a:pPr lvl="0" eaLnBrk="0" fontAlgn="base" hangingPunct="0">
              <a:spcBef>
                <a:spcPct val="0"/>
              </a:spcBef>
              <a:spcAft>
                <a:spcPct val="0"/>
              </a:spcAft>
            </a:pPr>
            <a:r>
              <a:rPr lang="fr-FR" altLang="fr-FR" sz="1400" b="1" dirty="0"/>
              <a:t>itemgetter</a:t>
            </a:r>
            <a:r>
              <a:rPr lang="fr-FR" altLang="fr-FR" sz="1400" dirty="0"/>
              <a:t> et attrgetter, mais sachez qu'il en existe d'autres et que le module operator n'est pas uniquement utile pour le tri, loin s'en faut.</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Trier une liste de tuples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D'abord, voyons notre exemple avec les tuples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2028" y="3905752"/>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12028" y="5460113"/>
            <a:ext cx="59155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on veut trier par moyenne ascendante, nous avons vu qu'il suffisait de faire :</a:t>
            </a:r>
            <a:endParaRPr lang="fr-FR" altLang="fr-FR" sz="1400" dirty="0"/>
          </a:p>
        </p:txBody>
      </p:sp>
      <p:sp>
        <p:nvSpPr>
          <p:cNvPr id="10" name="ZoneTexte 9">
            <a:extLst>
              <a:ext uri="{FF2B5EF4-FFF2-40B4-BE49-F238E27FC236}">
                <a16:creationId xmlns:a16="http://schemas.microsoft.com/office/drawing/2014/main" id="{A32864EE-F465-4800-AF83-D1F7CFBEE951}"/>
              </a:ext>
            </a:extLst>
          </p:cNvPr>
          <p:cNvSpPr txBox="1"/>
          <p:nvPr/>
        </p:nvSpPr>
        <p:spPr>
          <a:xfrm>
            <a:off x="-12035" y="5767890"/>
            <a:ext cx="11715747" cy="276999"/>
          </a:xfrm>
          <a:prstGeom prst="rect">
            <a:avLst/>
          </a:prstGeom>
          <a:solidFill>
            <a:schemeClr val="tx1"/>
          </a:solidFill>
        </p:spPr>
        <p:txBody>
          <a:bodyPr wrap="square" rtlCol="0">
            <a:spAutoFit/>
          </a:bodyPr>
          <a:lstStyle/>
          <a:p>
            <a:r>
              <a:rPr lang="fr-FR" sz="1200" dirty="0">
                <a:solidFill>
                  <a:schemeClr val="bg1"/>
                </a:solidFill>
              </a:rPr>
              <a:t>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t>
            </a:r>
            <a:r>
              <a:rPr lang="fr-FR" sz="1200" dirty="0">
                <a:solidFill>
                  <a:schemeClr val="bg1"/>
                </a:solidFill>
              </a:rPr>
              <a:t>[2])</a:t>
            </a:r>
          </a:p>
        </p:txBody>
      </p:sp>
    </p:spTree>
    <p:extLst>
      <p:ext uri="{BB962C8B-B14F-4D97-AF65-F5344CB8AC3E}">
        <p14:creationId xmlns:p14="http://schemas.microsoft.com/office/powerpoint/2010/main" val="303223081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12527"/>
            <a:ext cx="72675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faire la même chose sans fonction lambda, avec la fonction </a:t>
            </a:r>
            <a:r>
              <a:rPr lang="fr-FR" altLang="fr-FR" sz="1400" b="1" dirty="0"/>
              <a:t>itemgetter</a:t>
            </a:r>
            <a:r>
              <a:rPr lang="fr-FR" altLang="fr-FR" sz="1400" dirty="0"/>
              <a:t> du module operator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938347"/>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itemgetter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itemgetter</a:t>
            </a:r>
            <a:r>
              <a:rPr lang="en-US" sz="1200" dirty="0">
                <a:solidFill>
                  <a:schemeClr val="bg1"/>
                </a:solidFill>
              </a:rPr>
              <a:t>(2))</a:t>
            </a:r>
            <a:endParaRPr lang="fr-FR" sz="1200" dirty="0">
              <a:solidFill>
                <a:schemeClr val="bg1"/>
              </a:solidFill>
            </a:endParaRP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27729" y="2548699"/>
            <a:ext cx="1207939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appelle la fonction </a:t>
            </a:r>
            <a:r>
              <a:rPr lang="fr-FR" sz="1400" b="1" dirty="0"/>
              <a:t>itemgetter</a:t>
            </a:r>
            <a:r>
              <a:rPr lang="fr-FR" sz="1400" dirty="0"/>
              <a:t> avec le paramètre 2. Un objet </a:t>
            </a:r>
            <a:r>
              <a:rPr lang="fr-FR" sz="1400" dirty="0" err="1"/>
              <a:t>operator.</a:t>
            </a:r>
            <a:r>
              <a:rPr lang="fr-FR" sz="1400" b="1" dirty="0" err="1"/>
              <a:t>itemgetter</a:t>
            </a:r>
            <a:r>
              <a:rPr lang="fr-FR" sz="1400" dirty="0"/>
              <a:t> est créé et passé au paramètre key de la fonction sorted. Ensuite, pour chaque </a:t>
            </a:r>
          </a:p>
          <a:p>
            <a:pPr lvl="0" eaLnBrk="0" fontAlgn="base" hangingPunct="0">
              <a:spcBef>
                <a:spcPct val="0"/>
              </a:spcBef>
              <a:spcAft>
                <a:spcPct val="0"/>
              </a:spcAft>
            </a:pPr>
            <a:r>
              <a:rPr lang="fr-FR" sz="1400" dirty="0"/>
              <a:t>étudiant contenu dans notre liste, l'objet </a:t>
            </a:r>
            <a:r>
              <a:rPr lang="fr-FR" sz="1400" dirty="0" err="1"/>
              <a:t>operator.</a:t>
            </a:r>
            <a:r>
              <a:rPr lang="fr-FR" sz="1400" b="1" dirty="0" err="1"/>
              <a:t>itemgetter</a:t>
            </a:r>
            <a:r>
              <a:rPr lang="fr-FR" sz="1400" dirty="0"/>
              <a:t> est appelé et retourne la note moyenne de l'étudiant.</a:t>
            </a:r>
          </a:p>
          <a:p>
            <a:pPr lvl="0" eaLnBrk="0" fontAlgn="base" hangingPunct="0">
              <a:spcBef>
                <a:spcPct val="0"/>
              </a:spcBef>
              <a:spcAft>
                <a:spcPct val="0"/>
              </a:spcAft>
            </a:pPr>
            <a:endParaRPr lang="fr-FR" sz="1400" dirty="0"/>
          </a:p>
          <a:p>
            <a:pPr lvl="0" eaLnBrk="0" fontAlgn="base" hangingPunct="0">
              <a:spcBef>
                <a:spcPct val="0"/>
              </a:spcBef>
              <a:spcAft>
                <a:spcPct val="0"/>
              </a:spcAft>
            </a:pPr>
            <a:r>
              <a:rPr lang="fr-FR" sz="1400" dirty="0"/>
              <a:t>Au final, on obtient le même résultat qu'avec notre fonction lambda, mais cette méthode est plus rapide sur un grand nombre de données et, une fois qu'on s’est</a:t>
            </a:r>
          </a:p>
          <a:p>
            <a:pPr lvl="0" eaLnBrk="0" fontAlgn="base" hangingPunct="0">
              <a:spcBef>
                <a:spcPct val="0"/>
              </a:spcBef>
              <a:spcAft>
                <a:spcPct val="0"/>
              </a:spcAft>
            </a:pPr>
            <a:r>
              <a:rPr lang="fr-FR" sz="1400" dirty="0"/>
              <a:t>habitué à son aspect, plus facile à lire.</a:t>
            </a:r>
            <a:endParaRPr lang="fr-FR" altLang="fr-FR" sz="1400" dirty="0"/>
          </a:p>
        </p:txBody>
      </p:sp>
    </p:spTree>
    <p:extLst>
      <p:ext uri="{BB962C8B-B14F-4D97-AF65-F5344CB8AC3E}">
        <p14:creationId xmlns:p14="http://schemas.microsoft.com/office/powerpoint/2010/main" val="267432961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64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10277"/>
            <a:ext cx="119806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peut faire la même chose si on parcourt une liste d'objets, mais cette fois, on utilise la fonction </a:t>
            </a:r>
            <a:r>
              <a:rPr lang="fr-FR" altLang="fr-FR" sz="1400" b="1" dirty="0"/>
              <a:t>attrgetter</a:t>
            </a:r>
            <a:r>
              <a:rPr lang="fr-FR" altLang="fr-FR" sz="1400" dirty="0"/>
              <a:t>. Je vous remet le code pour être sûr que vous avez le </a:t>
            </a:r>
          </a:p>
          <a:p>
            <a:pPr lvl="0" eaLnBrk="0" fontAlgn="base" hangingPunct="0">
              <a:spcBef>
                <a:spcPct val="0"/>
              </a:spcBef>
              <a:spcAft>
                <a:spcPct val="0"/>
              </a:spcAft>
            </a:pPr>
            <a:r>
              <a:rPr lang="fr-FR" altLang="fr-FR" sz="1400" dirty="0"/>
              <a:t>même que moi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185872"/>
            <a:ext cx="11715747" cy="5632311"/>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a:t>
            </a:r>
            <a:r>
              <a:rPr lang="fr-FR" sz="1200" dirty="0" err="1">
                <a:solidFill>
                  <a:schemeClr val="bg1"/>
                </a:solidFill>
              </a:rPr>
              <a:t>repr</a:t>
            </a:r>
            <a:r>
              <a:rPr lang="fr-FR" sz="1200" dirty="0">
                <a:solidFill>
                  <a:schemeClr val="bg1"/>
                </a:solidFill>
              </a:rPr>
              <a:t>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a:p>
            <a:endParaRPr lang="fr-FR" sz="1200" dirty="0">
              <a:solidFill>
                <a:schemeClr val="bg1"/>
              </a:solidFill>
            </a:endParaRPr>
          </a:p>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Tree>
    <p:extLst>
      <p:ext uri="{BB962C8B-B14F-4D97-AF65-F5344CB8AC3E}">
        <p14:creationId xmlns:p14="http://schemas.microsoft.com/office/powerpoint/2010/main" val="374997570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970398"/>
            <a:ext cx="59641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maintenant pour trier notre liste d'étudiants par note moyenne ascendante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338272"/>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attrgetter</a:t>
            </a:r>
            <a:r>
              <a:rPr lang="en-US" sz="1200" dirty="0">
                <a:solidFill>
                  <a:schemeClr val="bg1"/>
                </a:solidFill>
              </a:rPr>
              <a:t>("</a:t>
            </a:r>
            <a:r>
              <a:rPr lang="en-US" sz="1200" dirty="0" err="1">
                <a:solidFill>
                  <a:schemeClr val="bg1"/>
                </a:solidFill>
              </a:rPr>
              <a:t>moyenne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7" y="1956435"/>
            <a:ext cx="113548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système est le même, sauf que l'on travaille ici sur une liste d'objets et que le calcul est fait sur un attribut de l'objet (ici "moyenne") au lieu d'un tuple.</a:t>
            </a:r>
          </a:p>
        </p:txBody>
      </p:sp>
    </p:spTree>
    <p:extLst>
      <p:ext uri="{BB962C8B-B14F-4D97-AF65-F5344CB8AC3E}">
        <p14:creationId xmlns:p14="http://schemas.microsoft.com/office/powerpoint/2010/main" val="1633020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Structures </a:t>
            </a:r>
            <a:r>
              <a:rPr lang="en-US" sz="6000" dirty="0" err="1">
                <a:solidFill>
                  <a:schemeClr val="accent5">
                    <a:lumMod val="75000"/>
                  </a:schemeClr>
                </a:solidFill>
              </a:rPr>
              <a:t>conditionnelles</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err="1">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837364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selon plusieurs critères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40780"/>
            <a:ext cx="120439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Trier selon un critère, c'est déjà très bien, mais trier selon plusieurs critères, ce peut être encore mieux. Si nous voulons, disons, trier nos étudiants par âge et note </a:t>
            </a:r>
          </a:p>
          <a:p>
            <a:pPr lvl="0" eaLnBrk="0" fontAlgn="base" hangingPunct="0">
              <a:spcBef>
                <a:spcPct val="0"/>
              </a:spcBef>
              <a:spcAft>
                <a:spcPct val="0"/>
              </a:spcAft>
            </a:pPr>
            <a:r>
              <a:rPr lang="fr-FR" altLang="fr-FR" sz="1400" dirty="0"/>
              <a:t>moyenne. C'est-à-dire que le tri se fera par âge, mais si deux étudiants ont le même âge, le tri se fera sur leur moyenne.</a:t>
            </a:r>
          </a:p>
          <a:p>
            <a:pPr lvl="0" eaLnBrk="0" fontAlgn="base" hangingPunct="0">
              <a:spcBef>
                <a:spcPct val="0"/>
              </a:spcBef>
              <a:spcAft>
                <a:spcPct val="0"/>
              </a:spcAft>
            </a:pPr>
            <a:r>
              <a:rPr lang="fr-FR" altLang="fr-FR" sz="1400" dirty="0"/>
              <a:t>La bonne nouvelle ? Rien de nouveau : passez juste un nouveau paramètre à la fonction attrgetter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36034" y="2333436"/>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key=attrgetter("</a:t>
            </a:r>
            <a:r>
              <a:rPr lang="fr-FR" sz="1200" dirty="0" err="1">
                <a:solidFill>
                  <a:schemeClr val="bg1"/>
                </a:solidFill>
              </a:rPr>
              <a:t>age</a:t>
            </a:r>
            <a:r>
              <a:rPr lang="fr-FR" sz="1200" dirty="0">
                <a:solidFill>
                  <a:schemeClr val="bg1"/>
                </a:solidFill>
              </a:rPr>
              <a:t>", "moyenne"))</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12028" y="4167067"/>
            <a:ext cx="1223732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avez peut-être remarqué que l'ordre de Charles et Damien dans la liste est identique à avant, même si d'autres étudiants ont changé de place : en effet, Charles </a:t>
            </a:r>
          </a:p>
          <a:p>
            <a:pPr lvl="0" eaLnBrk="0" fontAlgn="base" hangingPunct="0">
              <a:spcBef>
                <a:spcPct val="0"/>
              </a:spcBef>
              <a:spcAft>
                <a:spcPct val="0"/>
              </a:spcAft>
            </a:pPr>
            <a:r>
              <a:rPr lang="fr-FR" altLang="fr-FR" sz="1400" dirty="0"/>
              <a:t>et Damien ont le même âge et la même moyenne et leur ordre n'est pas modifié par Python.</a:t>
            </a:r>
          </a:p>
          <a:p>
            <a:pPr lvl="0" eaLnBrk="0" fontAlgn="base" hangingPunct="0">
              <a:spcBef>
                <a:spcPct val="0"/>
              </a:spcBef>
              <a:spcAft>
                <a:spcPct val="0"/>
              </a:spcAft>
            </a:pPr>
            <a:r>
              <a:rPr lang="fr-FR" altLang="fr-FR" sz="1400" dirty="0"/>
              <a:t>Cette propriété est appelée « stabilité ». Si deux éléments de la séquence à comparer sont identiques, leur ordre est conservé.</a:t>
            </a:r>
          </a:p>
          <a:p>
            <a:pPr lvl="0" eaLnBrk="0" fontAlgn="base" hangingPunct="0">
              <a:spcBef>
                <a:spcPct val="0"/>
              </a:spcBef>
              <a:spcAft>
                <a:spcPct val="0"/>
              </a:spcAft>
            </a:pPr>
            <a:r>
              <a:rPr lang="fr-FR" altLang="fr-FR" sz="1400" dirty="0"/>
              <a:t>Cette propriété du tri en Python permet de chaîner nos tris.</a:t>
            </a:r>
          </a:p>
        </p:txBody>
      </p:sp>
    </p:spTree>
    <p:extLst>
      <p:ext uri="{BB962C8B-B14F-4D97-AF65-F5344CB8AC3E}">
        <p14:creationId xmlns:p14="http://schemas.microsoft.com/office/powerpoint/2010/main" val="235903231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15368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vous montrer un exemple concret, nous allons changer d'objets : nous allons travailler sur un inventaire de produits avec leur prix et quantité vendues.</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5078313"/>
          </a:xfrm>
          <a:prstGeom prst="rect">
            <a:avLst/>
          </a:prstGeom>
          <a:solidFill>
            <a:schemeClr val="tx1"/>
          </a:solidFill>
        </p:spPr>
        <p:txBody>
          <a:bodyPr wrap="square" rtlCol="0">
            <a:spAutoFit/>
          </a:bodyPr>
          <a:lstStyle/>
          <a:p>
            <a:r>
              <a:rPr lang="fr-FR" sz="1200" dirty="0">
                <a:solidFill>
                  <a:schemeClr val="bg1"/>
                </a:solidFill>
              </a:rPr>
              <a:t>class </a:t>
            </a:r>
            <a:r>
              <a:rPr lang="fr-FR" sz="1200" dirty="0" err="1">
                <a:solidFill>
                  <a:schemeClr val="bg1"/>
                </a:solidFill>
              </a:rPr>
              <a:t>LigneInventaire</a:t>
            </a:r>
            <a:r>
              <a:rPr lang="fr-FR" sz="1200" dirty="0">
                <a:solidFill>
                  <a:schemeClr val="bg1"/>
                </a:solidFill>
              </a:rPr>
              <a:t>:</a:t>
            </a:r>
          </a:p>
          <a:p>
            <a:endParaRPr lang="fr-FR" sz="1200" dirty="0">
              <a:solidFill>
                <a:schemeClr val="bg1"/>
              </a:solidFill>
            </a:endParaRPr>
          </a:p>
          <a:p>
            <a:r>
              <a:rPr lang="fr-FR" sz="1200" dirty="0">
                <a:solidFill>
                  <a:schemeClr val="bg1"/>
                </a:solidFill>
              </a:rPr>
              <a:t>    """Classe représentant une ligne d'un inventaire de vente.</a:t>
            </a:r>
          </a:p>
          <a:p>
            <a:endParaRPr lang="fr-FR" sz="1200" dirty="0">
              <a:solidFill>
                <a:schemeClr val="bg1"/>
              </a:solidFill>
            </a:endParaRPr>
          </a:p>
          <a:p>
            <a:r>
              <a:rPr lang="fr-FR" sz="1200" dirty="0">
                <a:solidFill>
                  <a:schemeClr val="bg1"/>
                </a:solidFill>
              </a:rPr>
              <a:t>    Attributs attendus par le constructeur :</a:t>
            </a:r>
          </a:p>
          <a:p>
            <a:r>
              <a:rPr lang="fr-FR" sz="1200" dirty="0">
                <a:solidFill>
                  <a:schemeClr val="bg1"/>
                </a:solidFill>
              </a:rPr>
              <a:t>        produit -- le nom du produit</a:t>
            </a:r>
          </a:p>
          <a:p>
            <a:r>
              <a:rPr lang="fr-FR" sz="1200" dirty="0">
                <a:solidFill>
                  <a:schemeClr val="bg1"/>
                </a:solidFill>
              </a:rPr>
              <a:t>        prix -- le prix unitaire du produit</a:t>
            </a:r>
          </a:p>
          <a:p>
            <a:r>
              <a:rPr lang="fr-FR" sz="1200" dirty="0">
                <a:solidFill>
                  <a:schemeClr val="bg1"/>
                </a:solidFill>
              </a:rPr>
              <a:t>        </a:t>
            </a:r>
            <a:r>
              <a:rPr lang="fr-FR" sz="1200" dirty="0" err="1">
                <a:solidFill>
                  <a:schemeClr val="bg1"/>
                </a:solidFill>
              </a:rPr>
              <a:t>quantite</a:t>
            </a:r>
            <a:r>
              <a:rPr lang="fr-FR" sz="1200" dirty="0">
                <a:solidFill>
                  <a:schemeClr val="bg1"/>
                </a:solidFill>
              </a:rPr>
              <a:t> -- la quantité vendue du produit.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produit, prix, </a:t>
            </a:r>
            <a:r>
              <a:rPr lang="fr-FR" sz="1200" dirty="0" err="1">
                <a:solidFill>
                  <a:schemeClr val="bg1"/>
                </a:solidFill>
              </a:rPr>
              <a:t>quantite</a:t>
            </a:r>
            <a:r>
              <a:rPr lang="fr-FR" sz="1200" dirty="0">
                <a:solidFill>
                  <a:schemeClr val="bg1"/>
                </a:solidFill>
              </a:rPr>
              <a:t>):</a:t>
            </a:r>
          </a:p>
          <a:p>
            <a:r>
              <a:rPr lang="fr-FR" sz="1200" dirty="0">
                <a:solidFill>
                  <a:schemeClr val="bg1"/>
                </a:solidFill>
              </a:rPr>
              <a:t>        </a:t>
            </a:r>
            <a:r>
              <a:rPr lang="fr-FR" sz="1200" dirty="0" err="1">
                <a:solidFill>
                  <a:schemeClr val="bg1"/>
                </a:solidFill>
              </a:rPr>
              <a:t>self.produit</a:t>
            </a:r>
            <a:r>
              <a:rPr lang="fr-FR" sz="1200" dirty="0">
                <a:solidFill>
                  <a:schemeClr val="bg1"/>
                </a:solidFill>
              </a:rPr>
              <a:t> = produit</a:t>
            </a:r>
          </a:p>
          <a:p>
            <a:r>
              <a:rPr lang="fr-FR" sz="1200" dirty="0">
                <a:solidFill>
                  <a:schemeClr val="bg1"/>
                </a:solidFill>
              </a:rPr>
              <a:t>        </a:t>
            </a:r>
            <a:r>
              <a:rPr lang="fr-FR" sz="1200" dirty="0" err="1">
                <a:solidFill>
                  <a:schemeClr val="bg1"/>
                </a:solidFill>
              </a:rPr>
              <a:t>self.prix</a:t>
            </a:r>
            <a:r>
              <a:rPr lang="fr-FR" sz="1200" dirty="0">
                <a:solidFill>
                  <a:schemeClr val="bg1"/>
                </a:solidFill>
              </a:rPr>
              <a:t> = prix</a:t>
            </a:r>
          </a:p>
          <a:p>
            <a:r>
              <a:rPr lang="fr-FR" sz="1200" dirty="0">
                <a:solidFill>
                  <a:schemeClr val="bg1"/>
                </a:solidFill>
              </a:rPr>
              <a:t>        </a:t>
            </a:r>
            <a:r>
              <a:rPr lang="fr-FR" sz="1200" dirty="0" err="1">
                <a:solidFill>
                  <a:schemeClr val="bg1"/>
                </a:solidFill>
              </a:rPr>
              <a:t>self.quantite</a:t>
            </a:r>
            <a:r>
              <a:rPr lang="fr-FR" sz="1200" dirty="0">
                <a:solidFill>
                  <a:schemeClr val="bg1"/>
                </a:solidFill>
              </a:rPr>
              <a:t> = </a:t>
            </a:r>
            <a:r>
              <a:rPr lang="fr-FR" sz="1200" dirty="0" err="1">
                <a:solidFill>
                  <a:schemeClr val="bg1"/>
                </a:solidFill>
              </a:rPr>
              <a:t>quantite</a:t>
            </a:r>
            <a:endParaRPr lang="fr-FR" sz="1200" dirty="0">
              <a:solidFill>
                <a:schemeClr val="bg1"/>
              </a:solidFill>
            </a:endParaRPr>
          </a:p>
          <a:p>
            <a:endParaRPr lang="fr-FR" sz="1200" dirty="0">
              <a:solidFill>
                <a:schemeClr val="bg1"/>
              </a:solidFill>
            </a:endParaRPr>
          </a:p>
          <a:p>
            <a:r>
              <a:rPr lang="fr-FR" sz="1200" dirty="0">
                <a:solidFill>
                  <a:schemeClr val="bg1"/>
                </a:solidFill>
              </a:rPr>
              <a:t>    def __</a:t>
            </a:r>
            <a:r>
              <a:rPr lang="fr-FR" sz="1200" dirty="0" err="1">
                <a:solidFill>
                  <a:schemeClr val="bg1"/>
                </a:solidFill>
              </a:rPr>
              <a:t>repr</a:t>
            </a:r>
            <a:r>
              <a:rPr lang="fr-FR" sz="1200" dirty="0">
                <a:solidFill>
                  <a:schemeClr val="bg1"/>
                </a:solidFill>
              </a:rPr>
              <a:t>__(self):</a:t>
            </a:r>
          </a:p>
          <a:p>
            <a:r>
              <a:rPr lang="fr-FR" sz="1200" dirty="0">
                <a:solidFill>
                  <a:schemeClr val="bg1"/>
                </a:solidFill>
              </a:rPr>
              <a:t>        return "&lt;Ligne d'inventaire {} ({}X{})&gt;".format(</a:t>
            </a:r>
          </a:p>
          <a:p>
            <a:r>
              <a:rPr lang="fr-FR" sz="1200" dirty="0">
                <a:solidFill>
                  <a:schemeClr val="bg1"/>
                </a:solidFill>
              </a:rPr>
              <a:t>                </a:t>
            </a:r>
            <a:r>
              <a:rPr lang="fr-FR" sz="1200" dirty="0" err="1">
                <a:solidFill>
                  <a:schemeClr val="bg1"/>
                </a:solidFill>
              </a:rPr>
              <a:t>self.produit</a:t>
            </a:r>
            <a:r>
              <a:rPr lang="fr-FR" sz="1200" dirty="0">
                <a:solidFill>
                  <a:schemeClr val="bg1"/>
                </a:solidFill>
              </a:rPr>
              <a:t>, </a:t>
            </a:r>
            <a:r>
              <a:rPr lang="fr-FR" sz="1200" dirty="0" err="1">
                <a:solidFill>
                  <a:schemeClr val="bg1"/>
                </a:solidFill>
              </a:rPr>
              <a:t>self.prix</a:t>
            </a:r>
            <a:r>
              <a:rPr lang="fr-FR" sz="1200" dirty="0">
                <a:solidFill>
                  <a:schemeClr val="bg1"/>
                </a:solidFill>
              </a:rPr>
              <a:t>, </a:t>
            </a:r>
            <a:r>
              <a:rPr lang="fr-FR" sz="1200" dirty="0" err="1">
                <a:solidFill>
                  <a:schemeClr val="bg1"/>
                </a:solidFill>
              </a:rPr>
              <a:t>self.quantite</a:t>
            </a:r>
            <a:r>
              <a:rPr lang="fr-FR" sz="1200" dirty="0">
                <a:solidFill>
                  <a:schemeClr val="bg1"/>
                </a:solidFill>
              </a:rPr>
              <a:t>)</a:t>
            </a:r>
          </a:p>
          <a:p>
            <a:endParaRPr lang="fr-FR" sz="1200" dirty="0">
              <a:solidFill>
                <a:schemeClr val="bg1"/>
              </a:solidFill>
            </a:endParaRPr>
          </a:p>
          <a:p>
            <a:r>
              <a:rPr lang="fr-FR" sz="1200" dirty="0">
                <a:solidFill>
                  <a:schemeClr val="bg1"/>
                </a:solidFill>
              </a:rPr>
              <a:t># Création de l'inventaire</a:t>
            </a:r>
          </a:p>
          <a:p>
            <a:r>
              <a:rPr lang="fr-FR" sz="1200" dirty="0">
                <a:solidFill>
                  <a:schemeClr val="bg1"/>
                </a:solidFill>
              </a:rPr>
              <a:t>inventaire = [</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("pomme rouge", 1.2, 19),</a:t>
            </a:r>
          </a:p>
          <a:p>
            <a:r>
              <a:rPr lang="fr-FR" sz="1200" dirty="0">
                <a:solidFill>
                  <a:schemeClr val="bg1"/>
                </a:solidFill>
              </a:rPr>
              <a:t>    </a:t>
            </a:r>
            <a:r>
              <a:rPr lang="fr-FR" sz="1200" dirty="0" err="1">
                <a:solidFill>
                  <a:schemeClr val="bg1"/>
                </a:solidFill>
              </a:rPr>
              <a:t>LigneInventaire</a:t>
            </a:r>
            <a:r>
              <a:rPr lang="fr-FR" sz="1200" dirty="0">
                <a:solidFill>
                  <a:schemeClr val="bg1"/>
                </a:solidFill>
              </a:rPr>
              <a:t>("orange", 1.4, 24),</a:t>
            </a:r>
          </a:p>
          <a:p>
            <a:r>
              <a:rPr lang="fr-FR" sz="1200" dirty="0">
                <a:solidFill>
                  <a:schemeClr val="bg1"/>
                </a:solidFill>
              </a:rPr>
              <a:t>    </a:t>
            </a:r>
            <a:r>
              <a:rPr lang="fr-FR" sz="1200" dirty="0" err="1">
                <a:solidFill>
                  <a:schemeClr val="bg1"/>
                </a:solidFill>
              </a:rPr>
              <a:t>LigneInventaire</a:t>
            </a:r>
            <a:r>
              <a:rPr lang="fr-FR" sz="1200" dirty="0">
                <a:solidFill>
                  <a:schemeClr val="bg1"/>
                </a:solidFill>
              </a:rPr>
              <a:t>("banane", 0.9, 21),</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("poire", 1.2, 24),</a:t>
            </a:r>
          </a:p>
          <a:p>
            <a:r>
              <a:rPr lang="fr-FR" sz="1200" dirty="0">
                <a:solidFill>
                  <a:schemeClr val="bg1"/>
                </a:solidFill>
              </a:rPr>
              <a:t>]</a:t>
            </a:r>
          </a:p>
        </p:txBody>
      </p:sp>
    </p:spTree>
    <p:extLst>
      <p:ext uri="{BB962C8B-B14F-4D97-AF65-F5344CB8AC3E}">
        <p14:creationId xmlns:p14="http://schemas.microsoft.com/office/powerpoint/2010/main" val="269447404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69490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veut trier cette liste par prix et par quantité. Facile, c'est ce qu'on a fait un peu plus haut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21272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4349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854390"/>
            <a:ext cx="1205445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Mais si vous voulez trier par prix croissant et par quantité décroissante ? C'est-à-dire qu'on veut trier par prix croissant, mais que si deux lignes d'inventaires ont le </a:t>
            </a:r>
          </a:p>
          <a:p>
            <a:pPr lvl="0" eaLnBrk="0" fontAlgn="base" hangingPunct="0">
              <a:spcBef>
                <a:spcPct val="0"/>
              </a:spcBef>
              <a:spcAft>
                <a:spcPct val="0"/>
              </a:spcAft>
            </a:pPr>
            <a:r>
              <a:rPr lang="fr-FR" altLang="fr-FR" sz="1400" dirty="0"/>
              <a:t>même prix, alors on trie dans l'ordre décroissant de quantité ?</a:t>
            </a:r>
          </a:p>
          <a:p>
            <a:pPr lvl="0" eaLnBrk="0" fontAlgn="base" hangingPunct="0">
              <a:spcBef>
                <a:spcPct val="0"/>
              </a:spcBef>
              <a:spcAft>
                <a:spcPct val="0"/>
              </a:spcAft>
            </a:pPr>
            <a:r>
              <a:rPr lang="fr-FR" altLang="fr-FR" sz="1400" dirty="0"/>
              <a:t>Le plus simple ici est de faire deux tris en utilisant la propriété de stabilité. La subtilité, c'est que l'on va trier d'abord par notre second critère et ensuite par notre </a:t>
            </a:r>
          </a:p>
          <a:p>
            <a:pPr lvl="0" eaLnBrk="0" fontAlgn="base" hangingPunct="0">
              <a:spcBef>
                <a:spcPct val="0"/>
              </a:spcBef>
              <a:spcAft>
                <a:spcPct val="0"/>
              </a:spcAft>
            </a:pPr>
            <a:r>
              <a:rPr lang="fr-FR" altLang="fr-FR" sz="1400" dirty="0"/>
              <a:t>premier. Ici, nous allons donc trier d'abord par ordre décroissant de quantité, puis ensuite par ordre croissant de prix.</a:t>
            </a:r>
          </a:p>
          <a:p>
            <a:pPr lvl="0" eaLnBrk="0" fontAlgn="base" hangingPunct="0">
              <a:spcBef>
                <a:spcPct val="0"/>
              </a:spcBef>
              <a:spcAft>
                <a:spcPct val="0"/>
              </a:spcAft>
            </a:pPr>
            <a:r>
              <a:rPr lang="fr-FR" altLang="fr-FR" sz="1400" dirty="0"/>
              <a:t>Si vous vous demandez pourquoi, faites plusieurs essais (dans l'ordre que j'ai indiqué et dans l'ordre inverse). Si cela vous aide, essayez d'écrire l'inventaire sur une </a:t>
            </a:r>
          </a:p>
          <a:p>
            <a:pPr lvl="0" eaLnBrk="0" fontAlgn="base" hangingPunct="0">
              <a:spcBef>
                <a:spcPct val="0"/>
              </a:spcBef>
              <a:spcAft>
                <a:spcPct val="0"/>
              </a:spcAft>
            </a:pPr>
            <a:r>
              <a:rPr lang="fr-FR" altLang="fr-FR" sz="1400" dirty="0"/>
              <a:t>feuille et de trier dans un ordre et dans l'autre.</a:t>
            </a:r>
          </a:p>
          <a:p>
            <a:pPr lvl="0" eaLnBrk="0" fontAlgn="base" hangingPunct="0">
              <a:spcBef>
                <a:spcPct val="0"/>
              </a:spcBef>
              <a:spcAft>
                <a:spcPct val="0"/>
              </a:spcAft>
            </a:pPr>
            <a:r>
              <a:rPr lang="fr-FR" altLang="fr-FR" sz="1400" dirty="0"/>
              <a:t>Voici le code pour notre tri. D'abord par quantité, ensuite par prix :</a:t>
            </a:r>
          </a:p>
        </p:txBody>
      </p:sp>
      <p:sp>
        <p:nvSpPr>
          <p:cNvPr id="10" name="ZoneTexte 9">
            <a:extLst>
              <a:ext uri="{FF2B5EF4-FFF2-40B4-BE49-F238E27FC236}">
                <a16:creationId xmlns:a16="http://schemas.microsoft.com/office/drawing/2014/main" id="{68FDB599-33FA-4661-91AB-9678259A222E}"/>
              </a:ext>
            </a:extLst>
          </p:cNvPr>
          <p:cNvSpPr txBox="1"/>
          <p:nvPr/>
        </p:nvSpPr>
        <p:spPr>
          <a:xfrm>
            <a:off x="49138" y="5892978"/>
            <a:ext cx="11715747" cy="461665"/>
          </a:xfrm>
          <a:prstGeom prst="rect">
            <a:avLst/>
          </a:prstGeom>
          <a:solidFill>
            <a:schemeClr val="tx1"/>
          </a:solidFill>
        </p:spPr>
        <p:txBody>
          <a:bodyPr wrap="square" rtlCol="0">
            <a:spAutoFit/>
          </a:bodyPr>
          <a:lstStyle/>
          <a:p>
            <a:r>
              <a:rPr lang="en-US" sz="1200" dirty="0" err="1">
                <a:solidFill>
                  <a:schemeClr val="bg1"/>
                </a:solidFill>
              </a:rPr>
              <a:t>inventaire.sort</a:t>
            </a:r>
            <a:r>
              <a:rPr lang="en-US" sz="1200" dirty="0">
                <a:solidFill>
                  <a:schemeClr val="bg1"/>
                </a:solidFill>
              </a:rPr>
              <a:t>(key=</a:t>
            </a:r>
            <a:r>
              <a:rPr lang="en-US" sz="1200" dirty="0" err="1">
                <a:solidFill>
                  <a:schemeClr val="bg1"/>
                </a:solidFill>
              </a:rPr>
              <a:t>attrgetter</a:t>
            </a:r>
            <a:r>
              <a:rPr lang="en-US" sz="1200" dirty="0">
                <a:solidFill>
                  <a:schemeClr val="bg1"/>
                </a:solidFill>
              </a:rPr>
              <a:t>("</a:t>
            </a:r>
            <a:r>
              <a:rPr lang="en-US" sz="1200" dirty="0" err="1">
                <a:solidFill>
                  <a:schemeClr val="bg1"/>
                </a:solidFill>
              </a:rPr>
              <a:t>quantite</a:t>
            </a:r>
            <a:r>
              <a:rPr lang="en-US" sz="1200" dirty="0">
                <a:solidFill>
                  <a:schemeClr val="bg1"/>
                </a:solidFill>
              </a:rPr>
              <a:t>"), reverse=True)</a:t>
            </a: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a:t>
            </a:r>
            <a:endParaRPr lang="fr-FR" sz="1200" dirty="0">
              <a:solidFill>
                <a:schemeClr val="bg1"/>
              </a:solidFill>
            </a:endParaRPr>
          </a:p>
        </p:txBody>
      </p:sp>
    </p:spTree>
    <p:extLst>
      <p:ext uri="{BB962C8B-B14F-4D97-AF65-F5344CB8AC3E}">
        <p14:creationId xmlns:p14="http://schemas.microsoft.com/office/powerpoint/2010/main" val="340422602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9436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vous devriez obtenir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19748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2825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267472"/>
            <a:ext cx="1208369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utilise ici la méthode de liste sort comme on aurait pu utiliser la fonction sorted.</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Regardez surtout l'ordre dans lequel la poire et la pomme rouge apparaissent : les deux lignes d'inventaire ont le même prix, mais puisque la poire a été vendue en </a:t>
            </a:r>
          </a:p>
          <a:p>
            <a:pPr lvl="0" eaLnBrk="0" fontAlgn="base" hangingPunct="0">
              <a:spcBef>
                <a:spcPct val="0"/>
              </a:spcBef>
              <a:spcAft>
                <a:spcPct val="0"/>
              </a:spcAft>
            </a:pPr>
            <a:r>
              <a:rPr lang="fr-FR" altLang="fr-FR" sz="1400" dirty="0"/>
              <a:t>plus grande quantité, elle apparaît en premier. Ceci n'aurait pas été possible sans la stabilité dans le tri.</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Sans cette propriété, le second tri (par prix) aurait complètement modifié l'ordre de notre liste, rendant inutile notre premier tri (par quantité inverse).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Voilà pour ce tour d'horizon des méthodes de tri proposées par Python. Sachez que vous pourrez retrouver les fonctions clés (souvent en paramètre key d'une </a:t>
            </a:r>
          </a:p>
          <a:p>
            <a:pPr lvl="0" eaLnBrk="0" fontAlgn="base" hangingPunct="0">
              <a:spcBef>
                <a:spcPct val="0"/>
              </a:spcBef>
              <a:spcAft>
                <a:spcPct val="0"/>
              </a:spcAft>
            </a:pPr>
            <a:r>
              <a:rPr lang="fr-FR" altLang="fr-FR" sz="1400" dirty="0"/>
              <a:t>fonction) pour d'autres usages que le tri.</a:t>
            </a:r>
          </a:p>
        </p:txBody>
      </p:sp>
    </p:spTree>
    <p:extLst>
      <p:ext uri="{BB962C8B-B14F-4D97-AF65-F5344CB8AC3E}">
        <p14:creationId xmlns:p14="http://schemas.microsoft.com/office/powerpoint/2010/main" val="426689956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505396"/>
            <a:ext cx="1230862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se fait grâce à la méthode de liste sort, qui modifie la liste d'origine, et la fonction sorted, qui ne modifie pas la liste (ou la séquence) passée en</a:t>
            </a:r>
          </a:p>
          <a:p>
            <a:pPr lvl="0" eaLnBrk="0" fontAlgn="base" hangingPunct="0">
              <a:spcBef>
                <a:spcPct val="0"/>
              </a:spcBef>
              <a:spcAft>
                <a:spcPct val="0"/>
              </a:spcAft>
            </a:pPr>
            <a:r>
              <a:rPr lang="fr-FR" altLang="fr-FR" sz="1400" dirty="0"/>
              <a:t>paramètre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peut spécifier des fonctions clés grâce à l'argument key. Ces fonctions sont appelées pour chaque élément de la séquence à trier, et retournent le critère </a:t>
            </a:r>
          </a:p>
          <a:p>
            <a:pPr lvl="0" eaLnBrk="0" fontAlgn="base" hangingPunct="0">
              <a:spcBef>
                <a:spcPct val="0"/>
              </a:spcBef>
              <a:spcAft>
                <a:spcPct val="0"/>
              </a:spcAft>
            </a:pPr>
            <a:r>
              <a:rPr lang="fr-FR" altLang="fr-FR" sz="1400" dirty="0"/>
              <a:t>du tri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module operator propose les fonctions </a:t>
            </a:r>
            <a:r>
              <a:rPr lang="fr-FR" altLang="fr-FR" sz="1400" b="1" dirty="0"/>
              <a:t>itemgetter</a:t>
            </a:r>
            <a:r>
              <a:rPr lang="fr-FR" altLang="fr-FR" sz="1400" dirty="0"/>
              <a:t> et </a:t>
            </a:r>
            <a:r>
              <a:rPr lang="fr-FR" altLang="fr-FR" sz="1400" b="1" dirty="0"/>
              <a:t>attrgetter</a:t>
            </a:r>
            <a:r>
              <a:rPr lang="fr-FR" altLang="fr-FR" sz="1400" dirty="0"/>
              <a:t> qui peuvent être très utiles en tant que fonction clés, si on veut trier une liste de tuples ou </a:t>
            </a:r>
          </a:p>
          <a:p>
            <a:pPr lvl="0" eaLnBrk="0" fontAlgn="base" hangingPunct="0">
              <a:spcBef>
                <a:spcPct val="0"/>
              </a:spcBef>
              <a:spcAft>
                <a:spcPct val="0"/>
              </a:spcAft>
            </a:pPr>
            <a:r>
              <a:rPr lang="fr-FR" altLang="fr-FR" sz="1400" dirty="0"/>
              <a:t>une liste d'objets selon un attribut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est « stable », c'est-à-dire que l'ordre de deux éléments dans la liste n'est pas modifié s'ils sont égaux. Cette propriété permet le chaînage de tri.</a:t>
            </a:r>
          </a:p>
        </p:txBody>
      </p:sp>
    </p:spTree>
    <p:extLst>
      <p:ext uri="{BB962C8B-B14F-4D97-AF65-F5344CB8AC3E}">
        <p14:creationId xmlns:p14="http://schemas.microsoft.com/office/powerpoint/2010/main" val="80638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If, </a:t>
            </a:r>
            <a:r>
              <a:rPr lang="en-US" sz="6000" dirty="0" err="1">
                <a:solidFill>
                  <a:schemeClr val="accent5">
                    <a:lumMod val="75000"/>
                  </a:schemeClr>
                </a:solidFill>
              </a:rPr>
              <a:t>elif</a:t>
            </a:r>
            <a:r>
              <a:rPr lang="en-US" sz="6000" dirty="0">
                <a:solidFill>
                  <a:schemeClr val="accent5">
                    <a:lumMod val="75000"/>
                  </a:schemeClr>
                </a:solidFill>
              </a:rPr>
              <a:t> et else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986589" y="2049020"/>
            <a:ext cx="3938337" cy="1754326"/>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if a &gt; 0: #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a:t>
            </a:r>
            <a:r>
              <a:rPr lang="fr-FR" altLang="fr-FR" dirty="0" err="1">
                <a:solidFill>
                  <a:schemeClr val="bg1"/>
                </a:solidFill>
                <a:highlight>
                  <a:srgbClr val="000000"/>
                </a:highlight>
                <a:latin typeface="Arial" panose="020B0604020202020204" pitchFamily="34" charset="0"/>
              </a:rPr>
              <a:t>elif</a:t>
            </a:r>
            <a:r>
              <a:rPr lang="fr-FR" altLang="fr-FR" dirty="0">
                <a:solidFill>
                  <a:schemeClr val="bg1"/>
                </a:solidFill>
                <a:highlight>
                  <a:srgbClr val="000000"/>
                </a:highlight>
                <a:latin typeface="Arial" panose="020B0604020202020204" pitchFamily="34" charset="0"/>
              </a:rPr>
              <a:t> a &lt; 0: #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a:t>
            </a:r>
            <a:r>
              <a:rPr lang="fr-FR" altLang="fr-FR" dirty="0" err="1">
                <a:solidFill>
                  <a:schemeClr val="bg1"/>
                </a:solidFill>
                <a:highlight>
                  <a:srgbClr val="000000"/>
                </a:highlight>
                <a:latin typeface="Arial" panose="020B0604020202020204" pitchFamily="34" charset="0"/>
              </a:rPr>
              <a:t>else</a:t>
            </a:r>
            <a:r>
              <a:rPr lang="fr-FR" altLang="fr-FR" dirty="0">
                <a:solidFill>
                  <a:schemeClr val="bg1"/>
                </a:solidFill>
                <a:highlight>
                  <a:srgbClr val="000000"/>
                </a:highlight>
                <a:latin typeface="Arial" panose="020B0604020202020204" pitchFamily="34" charset="0"/>
              </a:rPr>
              <a:t>: # Nul</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nul.")</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40764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De nouveaux </a:t>
            </a:r>
            <a:r>
              <a:rPr lang="en-US" sz="6000" dirty="0" err="1">
                <a:solidFill>
                  <a:schemeClr val="accent5">
                    <a:lumMod val="75000"/>
                  </a:schemeClr>
                </a:solidFill>
              </a:rPr>
              <a:t>operateurs</a:t>
            </a:r>
            <a:endParaRPr lang="fr-FR" sz="6000" dirty="0">
              <a:solidFill>
                <a:schemeClr val="accent5">
                  <a:lumMod val="75000"/>
                </a:schemeClr>
              </a:solidFill>
            </a:endParaRPr>
          </a:p>
        </p:txBody>
      </p:sp>
      <p:graphicFrame>
        <p:nvGraphicFramePr>
          <p:cNvPr id="5" name="Tableau 5">
            <a:extLst>
              <a:ext uri="{FF2B5EF4-FFF2-40B4-BE49-F238E27FC236}">
                <a16:creationId xmlns:a16="http://schemas.microsoft.com/office/drawing/2014/main" id="{010C8191-1FAE-4384-8CB7-707A80A8437A}"/>
              </a:ext>
            </a:extLst>
          </p:cNvPr>
          <p:cNvGraphicFramePr>
            <a:graphicFrameLocks noGrp="1"/>
          </p:cNvGraphicFramePr>
          <p:nvPr>
            <p:extLst>
              <p:ext uri="{D42A27DB-BD31-4B8C-83A1-F6EECF244321}">
                <p14:modId xmlns:p14="http://schemas.microsoft.com/office/powerpoint/2010/main" val="1402705989"/>
              </p:ext>
            </p:extLst>
          </p:nvPr>
        </p:nvGraphicFramePr>
        <p:xfrm>
          <a:off x="2031998" y="1401456"/>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01553769"/>
                    </a:ext>
                  </a:extLst>
                </a:gridCol>
                <a:gridCol w="4064000">
                  <a:extLst>
                    <a:ext uri="{9D8B030D-6E8A-4147-A177-3AD203B41FA5}">
                      <a16:colId xmlns:a16="http://schemas.microsoft.com/office/drawing/2014/main" val="2737990829"/>
                    </a:ext>
                  </a:extLst>
                </a:gridCol>
              </a:tblGrid>
              <a:tr h="370840">
                <a:tc>
                  <a:txBody>
                    <a:bodyPr/>
                    <a:lstStyle/>
                    <a:p>
                      <a:pPr algn="ctr"/>
                      <a:r>
                        <a:rPr lang="fr-FR" dirty="0"/>
                        <a:t>Operateur</a:t>
                      </a:r>
                    </a:p>
                  </a:txBody>
                  <a:tcPr/>
                </a:tc>
                <a:tc>
                  <a:txBody>
                    <a:bodyPr/>
                    <a:lstStyle/>
                    <a:p>
                      <a:pPr algn="ctr"/>
                      <a:r>
                        <a:rPr lang="fr-FR" dirty="0"/>
                        <a:t>Signification </a:t>
                      </a:r>
                      <a:r>
                        <a:rPr lang="fr-FR" dirty="0" err="1"/>
                        <a:t>litterale</a:t>
                      </a:r>
                      <a:endParaRPr lang="fr-FR" dirty="0"/>
                    </a:p>
                  </a:txBody>
                  <a:tcPr/>
                </a:tc>
                <a:extLst>
                  <a:ext uri="{0D108BD9-81ED-4DB2-BD59-A6C34878D82A}">
                    <a16:rowId xmlns:a16="http://schemas.microsoft.com/office/drawing/2014/main" val="2108292159"/>
                  </a:ext>
                </a:extLst>
              </a:tr>
              <a:tr h="370840">
                <a:tc>
                  <a:txBody>
                    <a:bodyPr/>
                    <a:lstStyle/>
                    <a:p>
                      <a:r>
                        <a:rPr lang="fr-FR" dirty="0"/>
                        <a:t>&lt;</a:t>
                      </a:r>
                    </a:p>
                  </a:txBody>
                  <a:tcPr/>
                </a:tc>
                <a:tc>
                  <a:txBody>
                    <a:bodyPr/>
                    <a:lstStyle/>
                    <a:p>
                      <a:r>
                        <a:rPr lang="fr-FR" dirty="0"/>
                        <a:t>Strictement inferieur à</a:t>
                      </a:r>
                    </a:p>
                  </a:txBody>
                  <a:tcPr/>
                </a:tc>
                <a:extLst>
                  <a:ext uri="{0D108BD9-81ED-4DB2-BD59-A6C34878D82A}">
                    <a16:rowId xmlns:a16="http://schemas.microsoft.com/office/drawing/2014/main" val="3300284272"/>
                  </a:ext>
                </a:extLst>
              </a:tr>
              <a:tr h="370840">
                <a:tc>
                  <a:txBody>
                    <a:bodyPr/>
                    <a:lstStyle/>
                    <a:p>
                      <a:r>
                        <a:rPr lang="fr-FR" dirty="0"/>
                        <a:t>&gt;</a:t>
                      </a:r>
                    </a:p>
                  </a:txBody>
                  <a:tcPr/>
                </a:tc>
                <a:tc>
                  <a:txBody>
                    <a:bodyPr/>
                    <a:lstStyle/>
                    <a:p>
                      <a:r>
                        <a:rPr lang="fr-FR" dirty="0"/>
                        <a:t>Strictement </a:t>
                      </a:r>
                      <a:r>
                        <a:rPr lang="fr-FR" dirty="0" err="1"/>
                        <a:t>superieurs</a:t>
                      </a:r>
                      <a:r>
                        <a:rPr lang="fr-FR" dirty="0"/>
                        <a:t> à</a:t>
                      </a:r>
                    </a:p>
                  </a:txBody>
                  <a:tcPr/>
                </a:tc>
                <a:extLst>
                  <a:ext uri="{0D108BD9-81ED-4DB2-BD59-A6C34878D82A}">
                    <a16:rowId xmlns:a16="http://schemas.microsoft.com/office/drawing/2014/main" val="2662871864"/>
                  </a:ext>
                </a:extLst>
              </a:tr>
              <a:tr h="370840">
                <a:tc>
                  <a:txBody>
                    <a:bodyPr/>
                    <a:lstStyle/>
                    <a:p>
                      <a:r>
                        <a:rPr lang="fr-FR" dirty="0"/>
                        <a:t>&lt;=</a:t>
                      </a:r>
                    </a:p>
                  </a:txBody>
                  <a:tcPr/>
                </a:tc>
                <a:tc>
                  <a:txBody>
                    <a:bodyPr/>
                    <a:lstStyle/>
                    <a:p>
                      <a:r>
                        <a:rPr lang="fr-FR" dirty="0"/>
                        <a:t>Inferieur ou </a:t>
                      </a:r>
                      <a:r>
                        <a:rPr lang="fr-FR" dirty="0" err="1"/>
                        <a:t>egal</a:t>
                      </a:r>
                      <a:r>
                        <a:rPr lang="fr-FR" dirty="0"/>
                        <a:t> à</a:t>
                      </a:r>
                    </a:p>
                  </a:txBody>
                  <a:tcPr/>
                </a:tc>
                <a:extLst>
                  <a:ext uri="{0D108BD9-81ED-4DB2-BD59-A6C34878D82A}">
                    <a16:rowId xmlns:a16="http://schemas.microsoft.com/office/drawing/2014/main" val="14848304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Superieur</a:t>
                      </a:r>
                      <a:r>
                        <a:rPr lang="fr-FR" dirty="0"/>
                        <a:t> ou </a:t>
                      </a:r>
                      <a:r>
                        <a:rPr lang="fr-FR" dirty="0" err="1"/>
                        <a:t>egal</a:t>
                      </a:r>
                      <a:r>
                        <a:rPr lang="fr-FR" dirty="0"/>
                        <a:t> à</a:t>
                      </a:r>
                    </a:p>
                  </a:txBody>
                  <a:tcPr/>
                </a:tc>
                <a:extLst>
                  <a:ext uri="{0D108BD9-81ED-4DB2-BD59-A6C34878D82A}">
                    <a16:rowId xmlns:a16="http://schemas.microsoft.com/office/drawing/2014/main" val="3991816168"/>
                  </a:ext>
                </a:extLst>
              </a:tr>
              <a:tr h="370840">
                <a:tc>
                  <a:txBody>
                    <a:bodyPr/>
                    <a:lstStyle/>
                    <a:p>
                      <a:r>
                        <a:rPr lang="fr-FR" dirty="0"/>
                        <a:t>==</a:t>
                      </a:r>
                    </a:p>
                  </a:txBody>
                  <a:tcPr/>
                </a:tc>
                <a:tc>
                  <a:txBody>
                    <a:bodyPr/>
                    <a:lstStyle/>
                    <a:p>
                      <a:r>
                        <a:rPr lang="fr-FR" dirty="0"/>
                        <a:t>Egal à</a:t>
                      </a:r>
                    </a:p>
                  </a:txBody>
                  <a:tcPr/>
                </a:tc>
                <a:extLst>
                  <a:ext uri="{0D108BD9-81ED-4DB2-BD59-A6C34878D82A}">
                    <a16:rowId xmlns:a16="http://schemas.microsoft.com/office/drawing/2014/main" val="3079552115"/>
                  </a:ext>
                </a:extLst>
              </a:tr>
              <a:tr h="370840">
                <a:tc>
                  <a:txBody>
                    <a:bodyPr/>
                    <a:lstStyle/>
                    <a:p>
                      <a:r>
                        <a:rPr lang="fr-FR" dirty="0"/>
                        <a:t>!=</a:t>
                      </a:r>
                    </a:p>
                  </a:txBody>
                  <a:tcPr/>
                </a:tc>
                <a:tc>
                  <a:txBody>
                    <a:bodyPr/>
                    <a:lstStyle/>
                    <a:p>
                      <a:r>
                        <a:rPr lang="fr-FR" dirty="0" err="1"/>
                        <a:t>Different</a:t>
                      </a:r>
                      <a:r>
                        <a:rPr lang="fr-FR" dirty="0"/>
                        <a:t> de</a:t>
                      </a:r>
                    </a:p>
                  </a:txBody>
                  <a:tcPr/>
                </a:tc>
                <a:extLst>
                  <a:ext uri="{0D108BD9-81ED-4DB2-BD59-A6C34878D82A}">
                    <a16:rowId xmlns:a16="http://schemas.microsoft.com/office/drawing/2014/main" val="2184926817"/>
                  </a:ext>
                </a:extLst>
              </a:tr>
            </a:tbl>
          </a:graphicData>
        </a:graphic>
      </p:graphicFrame>
      <p:sp>
        <p:nvSpPr>
          <p:cNvPr id="7" name="ZoneTexte 6">
            <a:extLst>
              <a:ext uri="{FF2B5EF4-FFF2-40B4-BE49-F238E27FC236}">
                <a16:creationId xmlns:a16="http://schemas.microsoft.com/office/drawing/2014/main" id="{18B31F62-6118-40B6-B718-6D4F375330A9}"/>
              </a:ext>
            </a:extLst>
          </p:cNvPr>
          <p:cNvSpPr txBox="1"/>
          <p:nvPr/>
        </p:nvSpPr>
        <p:spPr>
          <a:xfrm>
            <a:off x="2013284" y="4299284"/>
            <a:ext cx="8205537" cy="2031325"/>
          </a:xfrm>
          <a:prstGeom prst="rect">
            <a:avLst/>
          </a:prstGeom>
          <a:solidFill>
            <a:schemeClr val="tx1"/>
          </a:solidFill>
        </p:spPr>
        <p:txBody>
          <a:bodyPr wrap="square" rtlCol="0">
            <a:spAutoFit/>
          </a:bodyPr>
          <a:lstStyle/>
          <a:p>
            <a:r>
              <a:rPr lang="fr-FR" dirty="0">
                <a:solidFill>
                  <a:schemeClr val="bg1"/>
                </a:solidFill>
                <a:highlight>
                  <a:srgbClr val="000000"/>
                </a:highlight>
              </a:rPr>
              <a:t>a = 0</a:t>
            </a:r>
          </a:p>
          <a:p>
            <a:r>
              <a:rPr lang="fr-FR" dirty="0">
                <a:solidFill>
                  <a:schemeClr val="bg1"/>
                </a:solidFill>
                <a:highlight>
                  <a:srgbClr val="000000"/>
                </a:highlight>
              </a:rPr>
              <a:t>a == 5</a:t>
            </a:r>
          </a:p>
          <a:p>
            <a:r>
              <a:rPr lang="fr-FR" dirty="0">
                <a:solidFill>
                  <a:schemeClr val="bg1"/>
                </a:solidFill>
                <a:highlight>
                  <a:srgbClr val="000000"/>
                </a:highlight>
              </a:rPr>
              <a:t>False</a:t>
            </a:r>
          </a:p>
          <a:p>
            <a:r>
              <a:rPr lang="fr-FR" dirty="0">
                <a:solidFill>
                  <a:schemeClr val="bg1"/>
                </a:solidFill>
                <a:highlight>
                  <a:srgbClr val="000000"/>
                </a:highlight>
              </a:rPr>
              <a:t>a &gt; -8</a:t>
            </a:r>
          </a:p>
          <a:p>
            <a:r>
              <a:rPr lang="fr-FR" dirty="0">
                <a:solidFill>
                  <a:schemeClr val="bg1"/>
                </a:solidFill>
                <a:highlight>
                  <a:srgbClr val="000000"/>
                </a:highlight>
              </a:rPr>
              <a:t>True</a:t>
            </a:r>
          </a:p>
          <a:p>
            <a:r>
              <a:rPr lang="fr-FR" dirty="0">
                <a:solidFill>
                  <a:schemeClr val="bg1"/>
                </a:solidFill>
                <a:highlight>
                  <a:srgbClr val="000000"/>
                </a:highlight>
              </a:rPr>
              <a:t>a != 33.19</a:t>
            </a:r>
          </a:p>
          <a:p>
            <a:r>
              <a:rPr lang="fr-FR" dirty="0">
                <a:solidFill>
                  <a:schemeClr val="bg1"/>
                </a:solidFill>
                <a:highlight>
                  <a:srgbClr val="000000"/>
                </a:highlight>
              </a:rPr>
              <a:t>True</a:t>
            </a:r>
          </a:p>
        </p:txBody>
      </p:sp>
    </p:spTree>
    <p:extLst>
      <p:ext uri="{BB962C8B-B14F-4D97-AF65-F5344CB8AC3E}">
        <p14:creationId xmlns:p14="http://schemas.microsoft.com/office/powerpoint/2010/main" val="3493237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247317"/>
          </a:xfrm>
          <a:prstGeom prst="rect">
            <a:avLst/>
          </a:prstGeom>
          <a:solidFill>
            <a:schemeClr val="tx1"/>
          </a:solidFill>
        </p:spPr>
        <p:txBody>
          <a:bodyPr wrap="square" rtlCol="0">
            <a:spAutoFit/>
          </a:bodyPr>
          <a:lstStyle/>
          <a:p>
            <a:r>
              <a:rPr lang="fr-FR" dirty="0">
                <a:solidFill>
                  <a:schemeClr val="bg1"/>
                </a:solidFill>
              </a:rPr>
              <a:t>if a&gt;=2 and a&lt;=8:</a:t>
            </a:r>
          </a:p>
          <a:p>
            <a:r>
              <a:rPr lang="fr-FR" dirty="0">
                <a:solidFill>
                  <a:schemeClr val="bg1"/>
                </a:solidFill>
              </a:rPr>
              <a:t>    print("a est dans l'intervalle.")</a:t>
            </a:r>
          </a:p>
          <a:p>
            <a:r>
              <a:rPr lang="fr-FR" dirty="0" err="1">
                <a:solidFill>
                  <a:schemeClr val="bg1"/>
                </a:solidFill>
              </a:rPr>
              <a:t>else</a:t>
            </a:r>
            <a:r>
              <a:rPr lang="fr-FR" dirty="0">
                <a:solidFill>
                  <a:schemeClr val="bg1"/>
                </a:solidFill>
              </a:rPr>
              <a:t>:</a:t>
            </a:r>
          </a:p>
          <a:p>
            <a:r>
              <a:rPr lang="fr-FR" dirty="0">
                <a:solidFill>
                  <a:schemeClr val="bg1"/>
                </a:solidFill>
              </a:rPr>
              <a:t>    print("a n'est pas dans l'intervalle.")</a:t>
            </a:r>
          </a:p>
          <a:p>
            <a:endParaRPr lang="fr-FR" dirty="0">
              <a:solidFill>
                <a:schemeClr val="bg1"/>
              </a:solidFill>
            </a:endParaRPr>
          </a:p>
          <a:p>
            <a:r>
              <a:rPr lang="fr-FR" dirty="0">
                <a:solidFill>
                  <a:schemeClr val="bg1"/>
                </a:solidFill>
              </a:rPr>
              <a:t>if a&lt;2 or a&gt;8:</a:t>
            </a:r>
          </a:p>
          <a:p>
            <a:r>
              <a:rPr lang="fr-FR" dirty="0">
                <a:solidFill>
                  <a:schemeClr val="bg1"/>
                </a:solidFill>
              </a:rPr>
              <a:t>    print("a n'est pas dans l'intervalle.")</a:t>
            </a:r>
          </a:p>
          <a:p>
            <a:r>
              <a:rPr lang="fr-FR" dirty="0" err="1">
                <a:solidFill>
                  <a:schemeClr val="bg1"/>
                </a:solidFill>
              </a:rPr>
              <a:t>else</a:t>
            </a:r>
            <a:r>
              <a:rPr lang="fr-FR" dirty="0">
                <a:solidFill>
                  <a:schemeClr val="bg1"/>
                </a:solidFill>
              </a:rPr>
              <a:t>:</a:t>
            </a:r>
          </a:p>
          <a:p>
            <a:r>
              <a:rPr lang="fr-FR" dirty="0">
                <a:solidFill>
                  <a:schemeClr val="bg1"/>
                </a:solidFill>
              </a:rPr>
              <a:t>    print("a est dans l'intervalle.")</a:t>
            </a:r>
          </a:p>
          <a:p>
            <a:endParaRPr lang="fr-FR" dirty="0">
              <a:solidFill>
                <a:schemeClr val="bg1"/>
              </a:solidFill>
            </a:endParaRPr>
          </a:p>
          <a:p>
            <a:r>
              <a:rPr lang="fr-FR" dirty="0">
                <a:solidFill>
                  <a:schemeClr val="bg1"/>
                </a:solidFill>
              </a:rPr>
              <a:t>majeur = False</a:t>
            </a:r>
          </a:p>
          <a:p>
            <a:r>
              <a:rPr lang="fr-FR" dirty="0">
                <a:solidFill>
                  <a:schemeClr val="bg1"/>
                </a:solidFill>
              </a:rPr>
              <a:t>if majeur </a:t>
            </a:r>
            <a:r>
              <a:rPr lang="fr-FR" dirty="0" err="1">
                <a:solidFill>
                  <a:schemeClr val="bg1"/>
                </a:solidFill>
              </a:rPr>
              <a:t>is</a:t>
            </a:r>
            <a:r>
              <a:rPr lang="fr-FR" dirty="0">
                <a:solidFill>
                  <a:schemeClr val="bg1"/>
                </a:solidFill>
              </a:rPr>
              <a:t> not True:</a:t>
            </a:r>
          </a:p>
          <a:p>
            <a:r>
              <a:rPr lang="fr-FR" dirty="0">
                <a:solidFill>
                  <a:schemeClr val="bg1"/>
                </a:solidFill>
              </a:rPr>
              <a:t>...     print("Vous n'êtes pas encore majeur.")</a:t>
            </a:r>
          </a:p>
          <a:p>
            <a:r>
              <a:rPr lang="fr-FR" dirty="0">
                <a:solidFill>
                  <a:schemeClr val="bg1"/>
                </a:solidFill>
              </a:rPr>
              <a:t>... </a:t>
            </a:r>
          </a:p>
          <a:p>
            <a:r>
              <a:rPr lang="fr-FR" dirty="0">
                <a:solidFill>
                  <a:schemeClr val="bg1"/>
                </a:solidFill>
              </a:rPr>
              <a:t>Vous n'êtes pas encore majeur.</a:t>
            </a:r>
          </a:p>
        </p:txBody>
      </p:sp>
    </p:spTree>
    <p:extLst>
      <p:ext uri="{BB962C8B-B14F-4D97-AF65-F5344CB8AC3E}">
        <p14:creationId xmlns:p14="http://schemas.microsoft.com/office/powerpoint/2010/main" val="50963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err="1">
                <a:solidFill>
                  <a:schemeClr val="accent5">
                    <a:lumMod val="75000"/>
                  </a:schemeClr>
                </a:solidFill>
              </a:rPr>
              <a:t>Annee</a:t>
            </a:r>
            <a:r>
              <a:rPr lang="en-US" sz="6000" dirty="0">
                <a:solidFill>
                  <a:schemeClr val="accent5">
                    <a:lumMod val="75000"/>
                  </a:schemeClr>
                </a:solidFill>
              </a:rPr>
              <a:t> bissextile</a:t>
            </a:r>
            <a:endParaRPr lang="fr-FR" sz="6000" dirty="0">
              <a:solidFill>
                <a:schemeClr val="accent5">
                  <a:lumMod val="75000"/>
                </a:schemeClr>
              </a:solidFill>
            </a:endParaRP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E7DCA228-FBC5-423D-8D1E-60CA172DA2B1}"/>
              </a:ext>
            </a:extLst>
          </p:cNvPr>
          <p:cNvSpPr txBox="1"/>
          <p:nvPr/>
        </p:nvSpPr>
        <p:spPr>
          <a:xfrm>
            <a:off x="541420" y="1766370"/>
            <a:ext cx="11478127" cy="2308324"/>
          </a:xfrm>
          <a:prstGeom prst="rect">
            <a:avLst/>
          </a:prstGeom>
          <a:solidFill>
            <a:schemeClr val="tx1"/>
          </a:solidFill>
        </p:spPr>
        <p:txBody>
          <a:bodyPr wrap="square" rtlCol="0">
            <a:spAutoFit/>
          </a:bodyPr>
          <a:lstStyle/>
          <a:p>
            <a:r>
              <a:rPr lang="fr-FR" sz="1600" dirty="0">
                <a:solidFill>
                  <a:schemeClr val="bg1"/>
                </a:solidFill>
              </a:rPr>
              <a:t># Programme testant si une année, saisie par l'utilisateur, est bissextile ou non</a:t>
            </a:r>
          </a:p>
          <a:p>
            <a:endParaRPr lang="fr-FR" sz="1600" dirty="0">
              <a:solidFill>
                <a:schemeClr val="bg1"/>
              </a:solidFill>
            </a:endParaRPr>
          </a:p>
          <a:p>
            <a:r>
              <a:rPr lang="fr-FR" sz="1600" dirty="0">
                <a:solidFill>
                  <a:schemeClr val="bg1"/>
                </a:solidFill>
              </a:rPr>
              <a:t>annee = input("Saisissez une année : ") # On attend que l'utilisateur saisisse l'année qu'il désire tester</a:t>
            </a:r>
          </a:p>
          <a:p>
            <a:r>
              <a:rPr lang="fr-FR" sz="1600" dirty="0">
                <a:solidFill>
                  <a:schemeClr val="bg1"/>
                </a:solidFill>
              </a:rPr>
              <a:t>annee = </a:t>
            </a:r>
            <a:r>
              <a:rPr lang="fr-FR" sz="1600" dirty="0" err="1">
                <a:solidFill>
                  <a:schemeClr val="bg1"/>
                </a:solidFill>
              </a:rPr>
              <a:t>int</a:t>
            </a:r>
            <a:r>
              <a:rPr lang="fr-FR" sz="1600" dirty="0">
                <a:solidFill>
                  <a:schemeClr val="bg1"/>
                </a:solidFill>
              </a:rPr>
              <a:t>(annee) # Risque d'erreur si l'utilisateur n'a pas saisi un nombre</a:t>
            </a:r>
          </a:p>
          <a:p>
            <a:endParaRPr lang="fr-FR" sz="1600" dirty="0">
              <a:solidFill>
                <a:schemeClr val="bg1"/>
              </a:solidFill>
            </a:endParaRPr>
          </a:p>
          <a:p>
            <a:r>
              <a:rPr lang="fr-FR" sz="1600" dirty="0">
                <a:solidFill>
                  <a:schemeClr val="bg1"/>
                </a:solidFill>
              </a:rPr>
              <a:t>if annee % 400 == 0 or (annee % 4 == 0 and annee % 100 != 0):</a:t>
            </a:r>
          </a:p>
          <a:p>
            <a:r>
              <a:rPr lang="fr-FR" sz="1600" dirty="0">
                <a:solidFill>
                  <a:schemeClr val="bg1"/>
                </a:solidFill>
              </a:rPr>
              <a:t>    print("L'année saisie est bissextile.")</a:t>
            </a:r>
          </a:p>
          <a:p>
            <a:r>
              <a:rPr lang="fr-FR" sz="1600" dirty="0" err="1">
                <a:solidFill>
                  <a:schemeClr val="bg1"/>
                </a:solidFill>
              </a:rPr>
              <a:t>else</a:t>
            </a:r>
            <a:r>
              <a:rPr lang="fr-FR" sz="1600" dirty="0">
                <a:solidFill>
                  <a:schemeClr val="bg1"/>
                </a:solidFill>
              </a:rPr>
              <a:t>:</a:t>
            </a:r>
          </a:p>
          <a:p>
            <a:r>
              <a:rPr lang="fr-FR" sz="1600" dirty="0">
                <a:solidFill>
                  <a:schemeClr val="bg1"/>
                </a:solidFill>
              </a:rPr>
              <a:t>    print("L'année saisie n'est pas bissextile.")</a:t>
            </a:r>
          </a:p>
        </p:txBody>
      </p:sp>
    </p:spTree>
    <p:extLst>
      <p:ext uri="{BB962C8B-B14F-4D97-AF65-F5344CB8AC3E}">
        <p14:creationId xmlns:p14="http://schemas.microsoft.com/office/powerpoint/2010/main" val="360687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D44BF1-6DC3-424A-81C5-0D2C7AC4C8E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9965E87-594F-4EE0-8B1B-7468B468A25C}"/>
              </a:ext>
            </a:extLst>
          </p:cNvPr>
          <p:cNvSpPr>
            <a:spLocks noGrp="1"/>
          </p:cNvSpPr>
          <p:nvPr>
            <p:ph idx="1"/>
          </p:nvPr>
        </p:nvSpPr>
        <p:spPr/>
        <p:txBody>
          <a:bodyPr/>
          <a:lstStyle/>
          <a:p>
            <a:pPr marL="0" indent="0" algn="ctr">
              <a:buNone/>
            </a:pPr>
            <a:endParaRPr lang="fr-FR" dirty="0">
              <a:solidFill>
                <a:schemeClr val="accent1"/>
              </a:solidFill>
            </a:endParaRPr>
          </a:p>
          <a:p>
            <a:pPr marL="0" indent="0" algn="ctr">
              <a:buNone/>
            </a:pPr>
            <a:endParaRPr lang="fr-FR" dirty="0">
              <a:solidFill>
                <a:schemeClr val="accent1"/>
              </a:solidFill>
            </a:endParaRPr>
          </a:p>
          <a:p>
            <a:pPr marL="0" indent="0" algn="ctr">
              <a:buNone/>
            </a:pPr>
            <a:r>
              <a:rPr lang="fr-FR" sz="7200" dirty="0">
                <a:solidFill>
                  <a:schemeClr val="accent1"/>
                </a:solidFill>
              </a:rPr>
              <a:t>LES BASES</a:t>
            </a:r>
          </a:p>
        </p:txBody>
      </p:sp>
    </p:spTree>
    <p:extLst>
      <p:ext uri="{BB962C8B-B14F-4D97-AF65-F5344CB8AC3E}">
        <p14:creationId xmlns:p14="http://schemas.microsoft.com/office/powerpoint/2010/main" val="2933535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sz="6000" dirty="0">
                <a:solidFill>
                  <a:schemeClr val="accent5">
                    <a:lumMod val="75000"/>
                  </a:schemeClr>
                </a:solidFill>
              </a:rPr>
              <a:t>Résumé</a:t>
            </a: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FE3BC581-F163-4AA9-8A19-666B6A33BD70}"/>
              </a:ext>
            </a:extLst>
          </p:cNvPr>
          <p:cNvSpPr>
            <a:spLocks noChangeArrowheads="1"/>
          </p:cNvSpPr>
          <p:nvPr/>
        </p:nvSpPr>
        <p:spPr bwMode="auto">
          <a:xfrm>
            <a:off x="0" y="1947845"/>
            <a:ext cx="1225207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permettent d'exécuter certaines instructions dans certains cas, d'autres instructions dans un autre cas.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sont marquées par 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a:ln>
                  <a:noFill/>
                </a:ln>
                <a:solidFill>
                  <a:schemeClr val="tx1"/>
                </a:solidFill>
                <a:effectLst/>
              </a:rPr>
              <a:t>(« si »),</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a:ln>
                  <a:noFill/>
                </a:ln>
                <a:solidFill>
                  <a:schemeClr val="tx1"/>
                </a:solidFill>
                <a:effectLst/>
              </a:rPr>
              <a:t>(« sinon si ») </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else</a:t>
            </a:r>
            <a:r>
              <a:rPr kumimoji="0" lang="fr-FR" altLang="fr-FR" b="0" i="0" u="none" strike="noStrike" cap="none" normalizeH="0" baseline="0" dirty="0">
                <a:ln>
                  <a:noFill/>
                </a:ln>
                <a:solidFill>
                  <a:schemeClr val="tx1"/>
                </a:solidFill>
                <a:effectLst/>
              </a:rPr>
              <a:t>(« sinon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err="1">
                <a:ln>
                  <a:noFill/>
                </a:ln>
                <a:solidFill>
                  <a:schemeClr val="tx1"/>
                </a:solidFill>
                <a:effectLst/>
              </a:rPr>
              <a:t>doivent</a:t>
            </a:r>
            <a:r>
              <a:rPr kumimoji="0" lang="fr-FR" altLang="fr-FR" b="0" i="0" u="none" strike="noStrike" cap="none" normalizeH="0" baseline="0" dirty="0">
                <a:ln>
                  <a:noFill/>
                </a:ln>
                <a:solidFill>
                  <a:schemeClr val="tx1"/>
                </a:solidFill>
                <a:effectLst/>
              </a:rPr>
              <a:t> être suivis d'un test (appelé aussi prédicat).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booléens sont des données soit vraies (</a:t>
            </a:r>
            <a:r>
              <a:rPr kumimoji="0" lang="fr-FR" altLang="fr-FR" b="0" i="0" u="none" strike="noStrike" cap="none" normalizeH="0" baseline="0" dirty="0">
                <a:ln>
                  <a:noFill/>
                </a:ln>
                <a:solidFill>
                  <a:schemeClr val="tx1"/>
                </a:solidFill>
                <a:effectLst/>
                <a:latin typeface="Arial Unicode MS"/>
              </a:rPr>
              <a:t>True</a:t>
            </a:r>
            <a:r>
              <a:rPr kumimoji="0" lang="fr-FR" altLang="fr-FR" b="0" i="0" u="none" strike="noStrike" cap="none" normalizeH="0" baseline="0" dirty="0">
                <a:ln>
                  <a:noFill/>
                </a:ln>
                <a:solidFill>
                  <a:schemeClr val="tx1"/>
                </a:solidFill>
                <a:effectLst/>
              </a:rPr>
              <a:t>) soit fausses (</a:t>
            </a:r>
            <a:r>
              <a:rPr kumimoji="0" lang="fr-FR" altLang="fr-FR" b="0" i="0" u="none" strike="noStrike" cap="none" normalizeH="0" baseline="0" dirty="0">
                <a:ln>
                  <a:noFill/>
                </a:ln>
                <a:solidFill>
                  <a:schemeClr val="tx1"/>
                </a:solidFill>
                <a:effectLst/>
                <a:latin typeface="Arial Unicode MS"/>
              </a:rPr>
              <a:t>False</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2093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5C9F7B-4538-4DF9-9C56-971E1749B33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21A6699-9C92-43EE-882B-83C4A776F70D}"/>
              </a:ext>
            </a:extLst>
          </p:cNvPr>
          <p:cNvSpPr>
            <a:spLocks noGrp="1"/>
          </p:cNvSpPr>
          <p:nvPr>
            <p:ph idx="1"/>
          </p:nvPr>
        </p:nvSpPr>
        <p:spPr/>
        <p:txBody>
          <a:bodyPr/>
          <a:lstStyle/>
          <a:p>
            <a:endParaRPr lang="fr-FR" dirty="0"/>
          </a:p>
        </p:txBody>
      </p:sp>
      <p:sp>
        <p:nvSpPr>
          <p:cNvPr id="4" name="Espace réservé du contenu 2">
            <a:extLst>
              <a:ext uri="{FF2B5EF4-FFF2-40B4-BE49-F238E27FC236}">
                <a16:creationId xmlns:a16="http://schemas.microsoft.com/office/drawing/2014/main" id="{A4394D02-8AC2-46DC-AE8B-82B901AA7050}"/>
              </a:ext>
            </a:extLst>
          </p:cNvPr>
          <p:cNvSpPr txBox="1">
            <a:spLocks/>
          </p:cNvSpPr>
          <p:nvPr/>
        </p:nvSpPr>
        <p:spPr>
          <a:xfrm>
            <a:off x="-1" y="0"/>
            <a:ext cx="12191999" cy="6857999"/>
          </a:xfrm>
          <a:prstGeom prst="rect">
            <a:avLst/>
          </a:prstGeom>
          <a:gradFill>
            <a:gsLst>
              <a:gs pos="0">
                <a:schemeClr val="accent2">
                  <a:lumMod val="40000"/>
                  <a:lumOff val="60000"/>
                </a:schemeClr>
              </a:gs>
              <a:gs pos="100000">
                <a:srgbClr val="FF0000"/>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a:t>	</a:t>
            </a:r>
          </a:p>
          <a:p>
            <a:pPr marL="0" indent="0">
              <a:buFont typeface="Arial" panose="020B0604020202020204" pitchFamily="34" charset="0"/>
              <a:buNone/>
            </a:pPr>
            <a:endParaRPr lang="fr-FR"/>
          </a:p>
          <a:p>
            <a:pPr marL="0" indent="0">
              <a:buFont typeface="Arial" panose="020B0604020202020204" pitchFamily="34" charset="0"/>
              <a:buNone/>
            </a:pPr>
            <a:endParaRPr lang="fr-FR"/>
          </a:p>
          <a:p>
            <a:pPr marL="0" indent="0">
              <a:buFont typeface="Arial" panose="020B0604020202020204" pitchFamily="34" charset="0"/>
              <a:buNone/>
            </a:pPr>
            <a:endParaRPr lang="fr-FR" dirty="0"/>
          </a:p>
        </p:txBody>
      </p:sp>
      <p:sp>
        <p:nvSpPr>
          <p:cNvPr id="5" name="Titre 1">
            <a:extLst>
              <a:ext uri="{FF2B5EF4-FFF2-40B4-BE49-F238E27FC236}">
                <a16:creationId xmlns:a16="http://schemas.microsoft.com/office/drawing/2014/main" id="{D8DBEA99-8B02-4DB0-ADAC-D17A61FB2519}"/>
              </a:ext>
            </a:extLst>
          </p:cNvPr>
          <p:cNvSpPr txBox="1">
            <a:spLocks/>
          </p:cNvSpPr>
          <p:nvPr/>
        </p:nvSpPr>
        <p:spPr>
          <a:xfrm>
            <a:off x="114298" y="2295526"/>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a:solidFill>
                  <a:schemeClr val="accent5">
                    <a:lumMod val="75000"/>
                  </a:schemeClr>
                </a:solidFill>
              </a:rPr>
              <a:t>Apprendre à faire des boucles</a:t>
            </a:r>
            <a:endParaRPr lang="fr-FR" sz="6000" dirty="0">
              <a:solidFill>
                <a:schemeClr val="accent5">
                  <a:lumMod val="75000"/>
                </a:schemeClr>
              </a:solidFill>
            </a:endParaRPr>
          </a:p>
        </p:txBody>
      </p:sp>
    </p:spTree>
    <p:extLst>
      <p:ext uri="{BB962C8B-B14F-4D97-AF65-F5344CB8AC3E}">
        <p14:creationId xmlns:p14="http://schemas.microsoft.com/office/powerpoint/2010/main" val="3203687865"/>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while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75864"/>
            <a:ext cx="1915909" cy="147732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err="1">
                <a:solidFill>
                  <a:schemeClr val="bg1"/>
                </a:solidFill>
                <a:highlight>
                  <a:srgbClr val="000000"/>
                </a:highlight>
                <a:latin typeface="Arial" panose="020B0604020202020204" pitchFamily="34" charset="0"/>
              </a:rPr>
              <a:t>while</a:t>
            </a:r>
            <a:r>
              <a:rPr lang="fr-FR" altLang="fr-FR" dirty="0">
                <a:solidFill>
                  <a:schemeClr val="bg1"/>
                </a:solidFill>
                <a:highlight>
                  <a:srgbClr val="000000"/>
                </a:highlight>
                <a:latin typeface="Arial" panose="020B0604020202020204" pitchFamily="34" charset="0"/>
              </a:rPr>
              <a:t> condition: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1</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2</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N</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599" y="2837590"/>
            <a:ext cx="9193542"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nb = 7 # On garde la variable contenant le nombre dont on veut la table de multiplication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 = 0 # C'est notre variable compteur que nous allons incrémenter dans la boucle</a:t>
            </a:r>
          </a:p>
          <a:p>
            <a:pPr lvl="0" eaLnBrk="0" fontAlgn="base" hangingPunct="0">
              <a:spcBef>
                <a:spcPct val="0"/>
              </a:spcBef>
              <a:spcAft>
                <a:spcPct val="0"/>
              </a:spcAft>
            </a:pPr>
            <a:endParaRPr lang="fr-FR" altLang="fr-FR" dirty="0">
              <a:solidFill>
                <a:schemeClr val="bg1"/>
              </a:solidFill>
              <a:highlight>
                <a:srgbClr val="000000"/>
              </a:highlight>
              <a:latin typeface="Arial" panose="020B0604020202020204" pitchFamily="34" charset="0"/>
            </a:endParaRPr>
          </a:p>
          <a:p>
            <a:pPr lvl="0" eaLnBrk="0" fontAlgn="base" hangingPunct="0">
              <a:spcBef>
                <a:spcPct val="0"/>
              </a:spcBef>
              <a:spcAft>
                <a:spcPct val="0"/>
              </a:spcAft>
            </a:pPr>
            <a:r>
              <a:rPr lang="fr-FR" altLang="fr-FR" dirty="0" err="1">
                <a:solidFill>
                  <a:schemeClr val="bg1"/>
                </a:solidFill>
                <a:highlight>
                  <a:srgbClr val="000000"/>
                </a:highlight>
                <a:latin typeface="Arial" panose="020B0604020202020204" pitchFamily="34" charset="0"/>
              </a:rPr>
              <a:t>while</a:t>
            </a:r>
            <a:r>
              <a:rPr lang="fr-FR" altLang="fr-FR" dirty="0">
                <a:solidFill>
                  <a:schemeClr val="bg1"/>
                </a:solidFill>
                <a:highlight>
                  <a:srgbClr val="000000"/>
                </a:highlight>
                <a:latin typeface="Arial" panose="020B0604020202020204" pitchFamily="34" charset="0"/>
              </a:rPr>
              <a:t> i &lt; 10: # Tant que i est strictement inférieure à 10</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print(i + 1, "*", nb, "=", (i + 1) * nb)</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i += 1 # On incrémente i de 1 à chaque tour de boucle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1026832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for</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46736"/>
            <a:ext cx="2710999" cy="36933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for </a:t>
            </a:r>
            <a:r>
              <a:rPr lang="fr-FR" altLang="fr-FR" dirty="0" err="1">
                <a:solidFill>
                  <a:schemeClr val="bg1"/>
                </a:solidFill>
                <a:latin typeface="Arial" panose="020B0604020202020204" pitchFamily="34" charset="0"/>
              </a:rPr>
              <a:t>element</a:t>
            </a:r>
            <a:r>
              <a:rPr lang="fr-FR" altLang="fr-FR" dirty="0">
                <a:solidFill>
                  <a:schemeClr val="bg1"/>
                </a:solidFill>
                <a:latin typeface="Arial" panose="020B0604020202020204" pitchFamily="34" charset="0"/>
              </a:rPr>
              <a:t> in </a:t>
            </a:r>
            <a:r>
              <a:rPr lang="fr-FR" altLang="fr-FR" dirty="0" err="1">
                <a:solidFill>
                  <a:schemeClr val="bg1"/>
                </a:solidFill>
                <a:latin typeface="Arial" panose="020B0604020202020204" pitchFamily="34" charset="0"/>
              </a:rPr>
              <a:t>sequence</a:t>
            </a:r>
            <a:r>
              <a:rPr lang="fr-FR" altLang="fr-FR" dirty="0">
                <a:solidFill>
                  <a:schemeClr val="bg1"/>
                </a:solidFill>
                <a:latin typeface="Arial" panose="020B0604020202020204" pitchFamily="34" charset="0"/>
              </a:rPr>
              <a: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600" y="1657363"/>
            <a:ext cx="3252814" cy="92333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6" name="Rectangle 1">
            <a:extLst>
              <a:ext uri="{FF2B5EF4-FFF2-40B4-BE49-F238E27FC236}">
                <a16:creationId xmlns:a16="http://schemas.microsoft.com/office/drawing/2014/main" id="{96A69B43-B24D-4F64-869A-CFBE6144CDA8}"/>
              </a:ext>
            </a:extLst>
          </p:cNvPr>
          <p:cNvSpPr>
            <a:spLocks noChangeArrowheads="1"/>
          </p:cNvSpPr>
          <p:nvPr/>
        </p:nvSpPr>
        <p:spPr bwMode="auto">
          <a:xfrm>
            <a:off x="228600" y="2721988"/>
            <a:ext cx="8691803"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in "</a:t>
            </a:r>
            <a:r>
              <a:rPr lang="fr-FR" altLang="fr-FR" dirty="0" err="1">
                <a:solidFill>
                  <a:schemeClr val="bg1"/>
                </a:solidFill>
                <a:latin typeface="Arial" panose="020B0604020202020204" pitchFamily="34" charset="0"/>
              </a:rPr>
              <a:t>AEIOUYaeiouy</a:t>
            </a:r>
            <a:r>
              <a:rPr lang="fr-FR" altLang="fr-FR" dirty="0">
                <a:solidFill>
                  <a:schemeClr val="bg1"/>
                </a:solidFill>
                <a:latin typeface="Arial" panose="020B0604020202020204" pitchFamily="34" charset="0"/>
              </a:rPr>
              <a:t>": # lettre est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p>
          <a:p>
            <a:pPr lvl="0" eaLnBrk="0" fontAlgn="base" hangingPunct="0">
              <a:spcBef>
                <a:spcPct val="0"/>
              </a:spcBef>
              <a:spcAft>
                <a:spcPct val="0"/>
              </a:spcAft>
            </a:pPr>
            <a:r>
              <a:rPr lang="fr-FR" altLang="fr-FR" dirty="0">
                <a:solidFill>
                  <a:schemeClr val="bg1"/>
                </a:solidFill>
                <a:latin typeface="Arial" panose="020B0604020202020204" pitchFamily="34" charset="0"/>
              </a:rPr>
              <a:t>    </a:t>
            </a:r>
            <a:r>
              <a:rPr lang="fr-FR" altLang="fr-FR" dirty="0" err="1">
                <a:solidFill>
                  <a:schemeClr val="bg1"/>
                </a:solidFill>
                <a:latin typeface="Arial" panose="020B0604020202020204" pitchFamily="34" charset="0"/>
              </a:rPr>
              <a:t>else</a:t>
            </a:r>
            <a:r>
              <a:rPr lang="fr-FR" altLang="fr-FR" dirty="0">
                <a:solidFill>
                  <a:schemeClr val="bg1"/>
                </a:solidFill>
                <a:latin typeface="Arial" panose="020B0604020202020204" pitchFamily="34" charset="0"/>
              </a:rPr>
              <a:t>: # lettre est une consonne... ou plus exactement, lettre n'est pas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228598" y="485012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err="1">
                <a:solidFill>
                  <a:schemeClr val="bg1"/>
                </a:solidFill>
                <a:latin typeface="Arial" panose="020B0604020202020204" pitchFamily="34" charset="0"/>
              </a:rPr>
              <a:t>while</a:t>
            </a:r>
            <a:r>
              <a:rPr lang="fr-FR" altLang="fr-FR" dirty="0">
                <a:solidFill>
                  <a:schemeClr val="bg1"/>
                </a:solidFill>
                <a:latin typeface="Arial" panose="020B0604020202020204" pitchFamily="34" charset="0"/>
              </a:rPr>
              <a:t>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2698213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break continue</a:t>
            </a:r>
            <a:endParaRPr lang="fr-FR" sz="6000" b="1" dirty="0">
              <a:solidFill>
                <a:schemeClr val="accent5">
                  <a:lumMod val="75000"/>
                </a:schemeClr>
              </a:solidFill>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419098" y="159257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err="1">
                <a:solidFill>
                  <a:schemeClr val="bg1"/>
                </a:solidFill>
                <a:latin typeface="Arial" panose="020B0604020202020204" pitchFamily="34" charset="0"/>
              </a:rPr>
              <a:t>while</a:t>
            </a:r>
            <a:r>
              <a:rPr lang="fr-FR" altLang="fr-FR" dirty="0">
                <a:solidFill>
                  <a:schemeClr val="bg1"/>
                </a:solidFill>
                <a:latin typeface="Arial" panose="020B0604020202020204" pitchFamily="34" charset="0"/>
              </a:rPr>
              <a:t>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9" name="Rectangle 1">
            <a:extLst>
              <a:ext uri="{FF2B5EF4-FFF2-40B4-BE49-F238E27FC236}">
                <a16:creationId xmlns:a16="http://schemas.microsoft.com/office/drawing/2014/main" id="{E9F7D5B0-C9AE-4E3E-B1AE-C2E49B92B49E}"/>
              </a:ext>
            </a:extLst>
          </p:cNvPr>
          <p:cNvSpPr>
            <a:spLocks noChangeArrowheads="1"/>
          </p:cNvSpPr>
          <p:nvPr/>
        </p:nvSpPr>
        <p:spPr bwMode="auto">
          <a:xfrm>
            <a:off x="419098" y="3207174"/>
            <a:ext cx="8691803" cy="230832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i = 1</a:t>
            </a:r>
          </a:p>
          <a:p>
            <a:pPr lvl="0" eaLnBrk="0" fontAlgn="base" hangingPunct="0">
              <a:spcBef>
                <a:spcPct val="0"/>
              </a:spcBef>
              <a:spcAft>
                <a:spcPct val="0"/>
              </a:spcAft>
            </a:pPr>
            <a:r>
              <a:rPr lang="fr-FR" altLang="fr-FR" dirty="0" err="1">
                <a:solidFill>
                  <a:schemeClr val="bg1"/>
                </a:solidFill>
                <a:latin typeface="Arial" panose="020B0604020202020204" pitchFamily="34" charset="0"/>
              </a:rPr>
              <a:t>while</a:t>
            </a:r>
            <a:r>
              <a:rPr lang="fr-FR" altLang="fr-FR" dirty="0">
                <a:solidFill>
                  <a:schemeClr val="bg1"/>
                </a:solidFill>
                <a:latin typeface="Arial" panose="020B0604020202020204" pitchFamily="34" charset="0"/>
              </a:rPr>
              <a:t> i &lt; 20: # Tant que i est inférieure à 20</a:t>
            </a:r>
          </a:p>
          <a:p>
            <a:pPr lvl="0" eaLnBrk="0" fontAlgn="base" hangingPunct="0">
              <a:spcBef>
                <a:spcPct val="0"/>
              </a:spcBef>
              <a:spcAft>
                <a:spcPct val="0"/>
              </a:spcAft>
            </a:pPr>
            <a:r>
              <a:rPr lang="fr-FR" altLang="fr-FR" dirty="0">
                <a:solidFill>
                  <a:schemeClr val="bg1"/>
                </a:solidFill>
                <a:latin typeface="Arial" panose="020B0604020202020204" pitchFamily="34" charset="0"/>
              </a:rPr>
              <a:t>    if i % 3 == 0:</a:t>
            </a:r>
          </a:p>
          <a:p>
            <a:pPr lvl="0" eaLnBrk="0" fontAlgn="base" hangingPunct="0">
              <a:spcBef>
                <a:spcPct val="0"/>
              </a:spcBef>
              <a:spcAft>
                <a:spcPct val="0"/>
              </a:spcAft>
            </a:pPr>
            <a:r>
              <a:rPr lang="fr-FR" altLang="fr-FR" dirty="0">
                <a:solidFill>
                  <a:schemeClr val="bg1"/>
                </a:solidFill>
                <a:latin typeface="Arial" panose="020B0604020202020204" pitchFamily="34" charset="0"/>
              </a:rPr>
              <a:t>        i += 4 # On ajoute 4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print("On incrémente i de 4. i est maintenant égale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continue # On retourne au </a:t>
            </a:r>
            <a:r>
              <a:rPr lang="fr-FR" altLang="fr-FR" dirty="0" err="1">
                <a:solidFill>
                  <a:schemeClr val="bg1"/>
                </a:solidFill>
                <a:latin typeface="Arial" panose="020B0604020202020204" pitchFamily="34" charset="0"/>
              </a:rPr>
              <a:t>while</a:t>
            </a:r>
            <a:r>
              <a:rPr lang="fr-FR" altLang="fr-FR" dirty="0">
                <a:solidFill>
                  <a:schemeClr val="bg1"/>
                </a:solidFill>
                <a:latin typeface="Arial" panose="020B0604020202020204" pitchFamily="34" charset="0"/>
              </a:rPr>
              <a:t> sans exécuter les autres lignes</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print("La variable i =", i)</a:t>
            </a:r>
          </a:p>
          <a:p>
            <a:pPr lvl="0" eaLnBrk="0" fontAlgn="base" hangingPunct="0">
              <a:spcBef>
                <a:spcPct val="0"/>
              </a:spcBef>
              <a:spcAft>
                <a:spcPct val="0"/>
              </a:spcAft>
            </a:pPr>
            <a:r>
              <a:rPr lang="fr-FR" altLang="fr-FR" dirty="0">
                <a:solidFill>
                  <a:schemeClr val="bg1"/>
                </a:solidFill>
                <a:latin typeface="Arial" panose="020B0604020202020204" pitchFamily="34" charset="0"/>
              </a:rPr>
              <a:t>    i += 1 # Dans le cas classique on ajoute juste 1 à i</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3103907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E9EC072A-F21E-469E-90F4-3AA25E5BAE20}"/>
              </a:ext>
            </a:extLst>
          </p:cNvPr>
          <p:cNvSpPr txBox="1"/>
          <p:nvPr/>
        </p:nvSpPr>
        <p:spPr>
          <a:xfrm>
            <a:off x="1285875" y="1990725"/>
            <a:ext cx="10001250" cy="2677656"/>
          </a:xfrm>
          <a:prstGeom prst="rect">
            <a:avLst/>
          </a:prstGeom>
          <a:noFill/>
        </p:spPr>
        <p:txBody>
          <a:bodyPr wrap="square" rtlCol="0">
            <a:spAutoFit/>
          </a:bodyPr>
          <a:lstStyle/>
          <a:p>
            <a:pPr marL="285750" indent="-285750">
              <a:buFont typeface="Arial" panose="020B0604020202020204" pitchFamily="34" charset="0"/>
              <a:buChar char="•"/>
            </a:pPr>
            <a:r>
              <a:rPr lang="fr-FR" sz="2800" dirty="0"/>
              <a:t>Une boucle sert à répéter une portion de code en fonction d’un prédicat.</a:t>
            </a:r>
          </a:p>
          <a:p>
            <a:pPr marL="285750" indent="-285750">
              <a:buFont typeface="Arial" panose="020B0604020202020204" pitchFamily="34" charset="0"/>
              <a:buChar char="•"/>
            </a:pPr>
            <a:r>
              <a:rPr lang="fr-FR" sz="2800" dirty="0"/>
              <a:t>On peut créer un boucle </a:t>
            </a:r>
            <a:r>
              <a:rPr lang="fr-FR" sz="2800" dirty="0" err="1"/>
              <a:t>grace</a:t>
            </a:r>
            <a:r>
              <a:rPr lang="fr-FR" sz="2800" dirty="0"/>
              <a:t> au </a:t>
            </a:r>
            <a:r>
              <a:rPr lang="fr-FR" sz="2800" dirty="0" err="1"/>
              <a:t>mot-cle</a:t>
            </a:r>
            <a:r>
              <a:rPr lang="fr-FR" sz="2800" dirty="0"/>
              <a:t> </a:t>
            </a:r>
            <a:r>
              <a:rPr lang="fr-FR" sz="2800" b="1" dirty="0" err="1"/>
              <a:t>while</a:t>
            </a:r>
            <a:r>
              <a:rPr lang="fr-FR" sz="2800" dirty="0"/>
              <a:t> suivi d’un prédicat.</a:t>
            </a:r>
          </a:p>
          <a:p>
            <a:pPr marL="285750" indent="-285750">
              <a:buFont typeface="Arial" panose="020B0604020202020204" pitchFamily="34" charset="0"/>
              <a:buChar char="•"/>
            </a:pPr>
            <a:r>
              <a:rPr lang="fr-FR" sz="2800" dirty="0"/>
              <a:t>On peut parcourir une </a:t>
            </a:r>
            <a:r>
              <a:rPr lang="fr-FR" sz="2800" dirty="0" err="1"/>
              <a:t>sequence</a:t>
            </a:r>
            <a:r>
              <a:rPr lang="fr-FR" sz="2800" dirty="0"/>
              <a:t> </a:t>
            </a:r>
            <a:r>
              <a:rPr lang="fr-FR" sz="2800" dirty="0" err="1"/>
              <a:t>grace</a:t>
            </a:r>
            <a:r>
              <a:rPr lang="fr-FR" sz="2800" dirty="0"/>
              <a:t> à la syntaxe </a:t>
            </a:r>
            <a:r>
              <a:rPr lang="fr-FR" sz="2800" b="1" i="1" dirty="0"/>
              <a:t>for </a:t>
            </a:r>
            <a:r>
              <a:rPr lang="fr-FR" sz="2800" b="1" i="1" dirty="0" err="1"/>
              <a:t>element</a:t>
            </a:r>
            <a:r>
              <a:rPr lang="fr-FR" sz="2800" b="1" i="1" dirty="0"/>
              <a:t> in </a:t>
            </a:r>
            <a:r>
              <a:rPr lang="fr-FR" sz="2800" b="1" i="1" dirty="0" err="1"/>
              <a:t>sequence</a:t>
            </a:r>
            <a:r>
              <a:rPr lang="fr-FR" sz="2800" b="1" i="1" dirty="0"/>
              <a:t>:</a:t>
            </a:r>
            <a:endParaRPr lang="fr-FR" sz="2800" b="1" dirty="0"/>
          </a:p>
        </p:txBody>
      </p:sp>
    </p:spTree>
    <p:extLst>
      <p:ext uri="{BB962C8B-B14F-4D97-AF65-F5344CB8AC3E}">
        <p14:creationId xmlns:p14="http://schemas.microsoft.com/office/powerpoint/2010/main" val="56000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81226"/>
            <a:ext cx="12192000" cy="1325563"/>
          </a:xfrm>
        </p:spPr>
        <p:txBody>
          <a:bodyPr>
            <a:noAutofit/>
          </a:bodyPr>
          <a:lstStyle/>
          <a:p>
            <a:pPr algn="ctr"/>
            <a:r>
              <a:rPr lang="en-US" sz="9600" dirty="0">
                <a:solidFill>
                  <a:schemeClr val="accent5">
                    <a:lumMod val="75000"/>
                  </a:schemeClr>
                </a:solidFill>
              </a:rPr>
              <a:t>Les </a:t>
            </a:r>
            <a:r>
              <a:rPr lang="en-US" sz="9600" dirty="0" err="1">
                <a:solidFill>
                  <a:schemeClr val="accent5">
                    <a:lumMod val="75000"/>
                  </a:schemeClr>
                </a:solidFill>
              </a:rPr>
              <a:t>fonctions</a:t>
            </a:r>
            <a:endParaRPr lang="fr-FR" sz="9600" b="1" dirty="0">
              <a:solidFill>
                <a:schemeClr val="accent5">
                  <a:lumMod val="75000"/>
                </a:schemeClr>
              </a:solidFill>
            </a:endParaRPr>
          </a:p>
        </p:txBody>
      </p:sp>
    </p:spTree>
    <p:extLst>
      <p:ext uri="{BB962C8B-B14F-4D97-AF65-F5344CB8AC3E}">
        <p14:creationId xmlns:p14="http://schemas.microsoft.com/office/powerpoint/2010/main" val="1429244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a:t>
            </a:r>
            <a:r>
              <a:rPr lang="en-US" sz="6000" dirty="0" err="1">
                <a:solidFill>
                  <a:schemeClr val="accent5">
                    <a:lumMod val="75000"/>
                  </a:schemeClr>
                </a:solidFill>
              </a:rPr>
              <a:t>fonctions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CB307BF0-1B94-49E3-BADF-A6D983E03CD3}"/>
              </a:ext>
            </a:extLst>
          </p:cNvPr>
          <p:cNvSpPr txBox="1"/>
          <p:nvPr/>
        </p:nvSpPr>
        <p:spPr>
          <a:xfrm>
            <a:off x="238125" y="1471610"/>
            <a:ext cx="6343650" cy="646331"/>
          </a:xfrm>
          <a:prstGeom prst="rect">
            <a:avLst/>
          </a:prstGeom>
          <a:noFill/>
          <a:ln>
            <a:solidFill>
              <a:schemeClr val="tx1"/>
            </a:solidFill>
          </a:ln>
        </p:spPr>
        <p:txBody>
          <a:bodyPr wrap="square" rtlCol="0">
            <a:spAutoFit/>
          </a:bodyPr>
          <a:lstStyle/>
          <a:p>
            <a:r>
              <a:rPr lang="fr-FR" dirty="0"/>
              <a:t>def </a:t>
            </a:r>
            <a:r>
              <a:rPr lang="fr-FR" dirty="0" err="1"/>
              <a:t>nom_de_la_fonction</a:t>
            </a:r>
            <a:r>
              <a:rPr lang="fr-FR" dirty="0"/>
              <a:t>(parametre1, parametre2, </a:t>
            </a:r>
            <a:r>
              <a:rPr lang="fr-FR" dirty="0" err="1"/>
              <a:t>parametreN</a:t>
            </a:r>
            <a:r>
              <a:rPr lang="fr-FR" dirty="0"/>
              <a:t>):</a:t>
            </a:r>
          </a:p>
          <a:p>
            <a:r>
              <a:rPr lang="fr-FR" dirty="0"/>
              <a:t>	# bloc d’instruction</a:t>
            </a:r>
          </a:p>
        </p:txBody>
      </p:sp>
      <p:sp>
        <p:nvSpPr>
          <p:cNvPr id="8" name="Rectangle 2">
            <a:extLst>
              <a:ext uri="{FF2B5EF4-FFF2-40B4-BE49-F238E27FC236}">
                <a16:creationId xmlns:a16="http://schemas.microsoft.com/office/drawing/2014/main" id="{5AC8469B-A700-4956-A15A-EAACEF641B51}"/>
              </a:ext>
            </a:extLst>
          </p:cNvPr>
          <p:cNvSpPr>
            <a:spLocks noChangeArrowheads="1"/>
          </p:cNvSpPr>
          <p:nvPr/>
        </p:nvSpPr>
        <p:spPr bwMode="auto">
          <a:xfrm>
            <a:off x="0" y="2117941"/>
            <a:ext cx="1240884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Unicode MS"/>
              </a:rPr>
              <a:t>def</a:t>
            </a:r>
            <a:r>
              <a:rPr kumimoji="0" lang="fr-FR" altLang="fr-FR" b="0" i="0" u="none" strike="noStrike" cap="none" normalizeH="0" baseline="0" dirty="0">
                <a:ln>
                  <a:noFill/>
                </a:ln>
                <a:solidFill>
                  <a:schemeClr val="tx1"/>
                </a:solidFill>
                <a:effectLst/>
              </a:rPr>
              <a:t>, </a:t>
            </a:r>
            <a:r>
              <a:rPr lang="fr-FR" altLang="fr-FR" dirty="0">
                <a:latin typeface="Arial" panose="020B0604020202020204" pitchFamily="34" charset="0"/>
              </a:rPr>
              <a:t>mot-clé qui est l'abréviation de « </a:t>
            </a:r>
            <a:r>
              <a:rPr lang="fr-FR" altLang="fr-FR" dirty="0" err="1">
                <a:latin typeface="Arial" panose="020B0604020202020204" pitchFamily="34" charset="0"/>
              </a:rPr>
              <a:t>define</a:t>
            </a:r>
            <a:r>
              <a:rPr lang="fr-FR" altLang="fr-FR" dirty="0">
                <a:latin typeface="Arial" panose="020B0604020202020204" pitchFamily="34" charset="0"/>
              </a:rPr>
              <a:t> » (définir, en anglais) et qui constitue le prélude à toute construction de </a:t>
            </a:r>
          </a:p>
          <a:p>
            <a:pPr marR="0" lvl="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fonction.</a:t>
            </a:r>
          </a:p>
          <a:p>
            <a:pPr marR="0" lvl="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 nom de la fonction, qui se nomme exactement comme une variable (nous verrons par la suite que ce n'est pas </a:t>
            </a:r>
          </a:p>
          <a:p>
            <a:pPr marR="0" lvl="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par hasard). N'utilisez pas un nom de variable déjà instanciée pour nommer une fonction.</a:t>
            </a:r>
          </a:p>
          <a:p>
            <a:pPr marR="0" lvl="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La liste des paramètres qui seront fournis lors d'un appel à la fonction. Les paramètres sont séparés par des virgules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et la liste est encadrée par des parenthèses ouvrante et fermante (là encore, les espaces sont optionnels mais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améliorent la lisibilité).</a:t>
            </a:r>
          </a:p>
          <a:p>
            <a:pPr marL="0" marR="0" lvl="0" indent="-25200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deux points, encore et toujours, qui clôturent la ligne.</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tx1"/>
                </a:solidFill>
                <a:effectLst/>
                <a:latin typeface="Arial" panose="020B0604020202020204" pitchFamily="34" charset="0"/>
              </a:rPr>
              <a:t>Les parenthèses sont obligatoires, quand bien même votre fonction n'attendrait aucun paramètre.</a:t>
            </a:r>
          </a:p>
        </p:txBody>
      </p:sp>
    </p:spTree>
    <p:extLst>
      <p:ext uri="{BB962C8B-B14F-4D97-AF65-F5344CB8AC3E}">
        <p14:creationId xmlns:p14="http://schemas.microsoft.com/office/powerpoint/2010/main" val="307017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Creation de </a:t>
            </a:r>
            <a:r>
              <a:rPr lang="en-US" sz="6000" dirty="0" err="1">
                <a:solidFill>
                  <a:schemeClr val="accent5">
                    <a:lumMod val="75000"/>
                  </a:schemeClr>
                </a:solidFill>
              </a:rPr>
              <a:t>fonctions</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89D60738-3F8D-45A0-8E89-20EBB43FD274}"/>
              </a:ext>
            </a:extLst>
          </p:cNvPr>
          <p:cNvSpPr txBox="1"/>
          <p:nvPr/>
        </p:nvSpPr>
        <p:spPr>
          <a:xfrm>
            <a:off x="182787" y="918786"/>
            <a:ext cx="10912028" cy="1384995"/>
          </a:xfrm>
          <a:prstGeom prst="rect">
            <a:avLst/>
          </a:prstGeom>
          <a:solidFill>
            <a:schemeClr val="tx1"/>
          </a:solidFill>
        </p:spPr>
        <p:txBody>
          <a:bodyPr wrap="square" rtlCol="0">
            <a:spAutoFit/>
          </a:bodyPr>
          <a:lstStyle/>
          <a:p>
            <a:r>
              <a:rPr lang="fr-FR" sz="1400" dirty="0">
                <a:solidFill>
                  <a:schemeClr val="bg1"/>
                </a:solidFill>
              </a:rPr>
              <a:t>def table_par_7():</a:t>
            </a:r>
          </a:p>
          <a:p>
            <a:r>
              <a:rPr lang="fr-FR" sz="1400" dirty="0">
                <a:solidFill>
                  <a:schemeClr val="bg1"/>
                </a:solidFill>
              </a:rPr>
              <a:t>    nb = 7</a:t>
            </a:r>
          </a:p>
          <a:p>
            <a:r>
              <a:rPr lang="fr-FR" sz="1400" dirty="0">
                <a:solidFill>
                  <a:schemeClr val="bg1"/>
                </a:solidFill>
              </a:rPr>
              <a:t>    i = 0 # Notre compteur ! L'auriez-vous oublié ?</a:t>
            </a:r>
          </a:p>
          <a:p>
            <a:r>
              <a:rPr lang="fr-FR" sz="1400" dirty="0">
                <a:solidFill>
                  <a:schemeClr val="bg1"/>
                </a:solidFill>
              </a:rPr>
              <a:t>    </a:t>
            </a:r>
            <a:r>
              <a:rPr lang="fr-FR" sz="1400" dirty="0" err="1">
                <a:solidFill>
                  <a:schemeClr val="bg1"/>
                </a:solidFill>
              </a:rPr>
              <a:t>while</a:t>
            </a:r>
            <a:r>
              <a:rPr lang="fr-FR" sz="1400" dirty="0">
                <a:solidFill>
                  <a:schemeClr val="bg1"/>
                </a:solidFill>
              </a:rPr>
              <a:t> i &lt; 10: # Tant que i est strictement inférieure à 10,</a:t>
            </a:r>
          </a:p>
          <a:p>
            <a:r>
              <a:rPr lang="fr-FR" sz="1400" dirty="0">
                <a:solidFill>
                  <a:schemeClr val="bg1"/>
                </a:solidFill>
              </a:rPr>
              <a:t>        print(i + 1, "*", nb, "=", (i + 1) * nb)</a:t>
            </a:r>
          </a:p>
          <a:p>
            <a:r>
              <a:rPr lang="fr-FR" sz="1400" dirty="0">
                <a:solidFill>
                  <a:schemeClr val="bg1"/>
                </a:solidFill>
              </a:rPr>
              <a:t>        i += 1 # On incrémente i de 1 à chaque tour de boucle.</a:t>
            </a:r>
          </a:p>
        </p:txBody>
      </p:sp>
      <p:sp>
        <p:nvSpPr>
          <p:cNvPr id="7" name="ZoneTexte 6">
            <a:extLst>
              <a:ext uri="{FF2B5EF4-FFF2-40B4-BE49-F238E27FC236}">
                <a16:creationId xmlns:a16="http://schemas.microsoft.com/office/drawing/2014/main" id="{79481158-FF44-4468-BE02-7E7531558F88}"/>
              </a:ext>
            </a:extLst>
          </p:cNvPr>
          <p:cNvSpPr txBox="1"/>
          <p:nvPr/>
        </p:nvSpPr>
        <p:spPr>
          <a:xfrm>
            <a:off x="171451" y="2418564"/>
            <a:ext cx="10912028" cy="1169551"/>
          </a:xfrm>
          <a:prstGeom prst="rect">
            <a:avLst/>
          </a:prstGeom>
          <a:solidFill>
            <a:schemeClr val="tx1"/>
          </a:solidFill>
        </p:spPr>
        <p:txBody>
          <a:bodyPr wrap="square" rtlCol="0">
            <a:spAutoFit/>
          </a:bodyPr>
          <a:lstStyle/>
          <a:p>
            <a:r>
              <a:rPr lang="fr-FR" sz="1400" dirty="0">
                <a:solidFill>
                  <a:schemeClr val="bg1"/>
                </a:solidFill>
              </a:rPr>
              <a:t>def table(nb, max):</a:t>
            </a:r>
          </a:p>
          <a:p>
            <a:r>
              <a:rPr lang="fr-FR" sz="1400" dirty="0">
                <a:solidFill>
                  <a:schemeClr val="bg1"/>
                </a:solidFill>
              </a:rPr>
              <a:t>    i = 0</a:t>
            </a:r>
          </a:p>
          <a:p>
            <a:r>
              <a:rPr lang="fr-FR" sz="1400" dirty="0">
                <a:solidFill>
                  <a:schemeClr val="bg1"/>
                </a:solidFill>
              </a:rPr>
              <a:t>    </a:t>
            </a:r>
            <a:r>
              <a:rPr lang="fr-FR" sz="1400" dirty="0" err="1">
                <a:solidFill>
                  <a:schemeClr val="bg1"/>
                </a:solidFill>
              </a:rPr>
              <a:t>while</a:t>
            </a:r>
            <a:r>
              <a:rPr lang="fr-FR" sz="1400" dirty="0">
                <a:solidFill>
                  <a:schemeClr val="bg1"/>
                </a:solidFill>
              </a:rPr>
              <a:t> i &lt; max: # Tant que i est strictement inférieure à la variable max,</a:t>
            </a:r>
          </a:p>
          <a:p>
            <a:r>
              <a:rPr lang="fr-FR" sz="1400" dirty="0">
                <a:solidFill>
                  <a:schemeClr val="bg1"/>
                </a:solidFill>
              </a:rPr>
              <a:t>        print(i + 1, "*", nb, "=", (i + 1) * nb)</a:t>
            </a:r>
          </a:p>
          <a:p>
            <a:r>
              <a:rPr lang="fr-FR" sz="1400" dirty="0">
                <a:solidFill>
                  <a:schemeClr val="bg1"/>
                </a:solidFill>
              </a:rPr>
              <a:t>        i += 1</a:t>
            </a:r>
          </a:p>
        </p:txBody>
      </p:sp>
      <p:sp>
        <p:nvSpPr>
          <p:cNvPr id="9" name="ZoneTexte 8">
            <a:extLst>
              <a:ext uri="{FF2B5EF4-FFF2-40B4-BE49-F238E27FC236}">
                <a16:creationId xmlns:a16="http://schemas.microsoft.com/office/drawing/2014/main" id="{8893B4C0-B03E-4377-BDE9-B4D3D5FCD0E1}"/>
              </a:ext>
            </a:extLst>
          </p:cNvPr>
          <p:cNvSpPr txBox="1"/>
          <p:nvPr/>
        </p:nvSpPr>
        <p:spPr>
          <a:xfrm>
            <a:off x="194123" y="3735508"/>
            <a:ext cx="10900692" cy="2739211"/>
          </a:xfrm>
          <a:prstGeom prst="rect">
            <a:avLst/>
          </a:prstGeom>
          <a:solidFill>
            <a:schemeClr val="tx1"/>
          </a:solidFill>
        </p:spPr>
        <p:txBody>
          <a:bodyPr wrap="square" rtlCol="0">
            <a:spAutoFit/>
          </a:bodyPr>
          <a:lstStyle/>
          <a:p>
            <a:r>
              <a:rPr lang="fr-FR" sz="1400" b="1" dirty="0">
                <a:solidFill>
                  <a:schemeClr val="bg1"/>
                </a:solidFill>
              </a:rPr>
              <a:t>Valeurs par défaut des paramètres</a:t>
            </a:r>
          </a:p>
          <a:p>
            <a:endParaRPr lang="fr-FR" sz="1400" b="1" dirty="0">
              <a:solidFill>
                <a:schemeClr val="bg1"/>
              </a:solidFill>
            </a:endParaRPr>
          </a:p>
          <a:p>
            <a:r>
              <a:rPr lang="fr-FR" sz="1400" dirty="0">
                <a:solidFill>
                  <a:schemeClr val="bg1"/>
                </a:solidFill>
              </a:rPr>
              <a:t>def table(nb, max=10):</a:t>
            </a:r>
          </a:p>
          <a:p>
            <a:r>
              <a:rPr lang="fr-FR" sz="1400" dirty="0">
                <a:solidFill>
                  <a:schemeClr val="bg1"/>
                </a:solidFill>
              </a:rPr>
              <a:t>    """Fonction affichant la table de multiplication par nb</a:t>
            </a:r>
          </a:p>
          <a:p>
            <a:r>
              <a:rPr lang="fr-FR" sz="1400" dirty="0">
                <a:solidFill>
                  <a:schemeClr val="bg1"/>
                </a:solidFill>
              </a:rPr>
              <a:t>    de 1*nb à max*nb</a:t>
            </a:r>
          </a:p>
          <a:p>
            <a:r>
              <a:rPr lang="fr-FR" sz="1400" dirty="0">
                <a:solidFill>
                  <a:schemeClr val="bg1"/>
                </a:solidFill>
              </a:rPr>
              <a:t>    (max &gt;= 0)"""</a:t>
            </a:r>
          </a:p>
          <a:p>
            <a:endParaRPr lang="fr-FR" sz="1400" dirty="0">
              <a:solidFill>
                <a:schemeClr val="bg1"/>
              </a:solidFill>
            </a:endParaRPr>
          </a:p>
          <a:p>
            <a:r>
              <a:rPr lang="fr-FR" sz="1400" dirty="0">
                <a:solidFill>
                  <a:schemeClr val="bg1"/>
                </a:solidFill>
              </a:rPr>
              <a:t>    i = 0</a:t>
            </a:r>
          </a:p>
          <a:p>
            <a:r>
              <a:rPr lang="fr-FR" sz="1400" dirty="0">
                <a:solidFill>
                  <a:schemeClr val="bg1"/>
                </a:solidFill>
              </a:rPr>
              <a:t>    </a:t>
            </a:r>
            <a:r>
              <a:rPr lang="fr-FR" sz="1400" dirty="0" err="1">
                <a:solidFill>
                  <a:schemeClr val="bg1"/>
                </a:solidFill>
              </a:rPr>
              <a:t>while</a:t>
            </a:r>
            <a:r>
              <a:rPr lang="fr-FR" sz="1400" dirty="0">
                <a:solidFill>
                  <a:schemeClr val="bg1"/>
                </a:solidFill>
              </a:rPr>
              <a:t> i &lt; max:</a:t>
            </a:r>
          </a:p>
          <a:p>
            <a:r>
              <a:rPr lang="fr-FR" sz="1400" dirty="0">
                <a:solidFill>
                  <a:schemeClr val="bg1"/>
                </a:solidFill>
              </a:rPr>
              <a:t>        print(i + 1, "*", nb, "=", (i + 1) * nb)</a:t>
            </a:r>
          </a:p>
          <a:p>
            <a:r>
              <a:rPr lang="fr-FR" sz="1400" dirty="0">
                <a:solidFill>
                  <a:schemeClr val="bg1"/>
                </a:solidFill>
              </a:rPr>
              <a:t>        i += 1</a:t>
            </a:r>
          </a:p>
          <a:p>
            <a:endParaRPr lang="fr-FR" dirty="0"/>
          </a:p>
        </p:txBody>
      </p:sp>
    </p:spTree>
    <p:extLst>
      <p:ext uri="{BB962C8B-B14F-4D97-AF65-F5344CB8AC3E}">
        <p14:creationId xmlns:p14="http://schemas.microsoft.com/office/powerpoint/2010/main" val="2060207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Valeurs</a:t>
            </a:r>
            <a:r>
              <a:rPr lang="en-US" sz="6000" dirty="0">
                <a:solidFill>
                  <a:schemeClr val="accent5">
                    <a:lumMod val="75000"/>
                  </a:schemeClr>
                </a:solidFill>
              </a:rPr>
              <a:t> par </a:t>
            </a:r>
            <a:r>
              <a:rPr lang="en-US" sz="6000" dirty="0" err="1">
                <a:solidFill>
                  <a:schemeClr val="accent5">
                    <a:lumMod val="75000"/>
                  </a:schemeClr>
                </a:solidFill>
              </a:rPr>
              <a:t>defaut</a:t>
            </a:r>
            <a:r>
              <a:rPr lang="en-US" sz="6000" dirty="0">
                <a:solidFill>
                  <a:schemeClr val="accent5">
                    <a:lumMod val="75000"/>
                  </a:schemeClr>
                </a:solidFill>
              </a:rPr>
              <a:t> des </a:t>
            </a:r>
            <a:r>
              <a:rPr lang="en-US" sz="6000" dirty="0" err="1">
                <a:solidFill>
                  <a:schemeClr val="accent5">
                    <a:lumMod val="75000"/>
                  </a:schemeClr>
                </a:solidFill>
              </a:rPr>
              <a:t>parametres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492A97F3-8514-4941-AAFA-472001D79964}"/>
              </a:ext>
            </a:extLst>
          </p:cNvPr>
          <p:cNvSpPr txBox="1"/>
          <p:nvPr/>
        </p:nvSpPr>
        <p:spPr>
          <a:xfrm>
            <a:off x="260350" y="1133475"/>
            <a:ext cx="5248278" cy="646331"/>
          </a:xfrm>
          <a:prstGeom prst="rect">
            <a:avLst/>
          </a:prstGeom>
          <a:solidFill>
            <a:schemeClr val="tx1"/>
          </a:solidFill>
        </p:spPr>
        <p:txBody>
          <a:bodyPr wrap="square" rtlCol="0">
            <a:spAutoFit/>
          </a:bodyPr>
          <a:lstStyle/>
          <a:p>
            <a:r>
              <a:rPr lang="fr-FR" dirty="0">
                <a:solidFill>
                  <a:schemeClr val="bg1"/>
                </a:solidFill>
              </a:rPr>
              <a:t>def </a:t>
            </a:r>
            <a:r>
              <a:rPr lang="fr-FR" dirty="0" err="1">
                <a:solidFill>
                  <a:schemeClr val="bg1"/>
                </a:solidFill>
              </a:rPr>
              <a:t>fonc</a:t>
            </a:r>
            <a:r>
              <a:rPr lang="fr-FR" dirty="0">
                <a:solidFill>
                  <a:schemeClr val="bg1"/>
                </a:solidFill>
              </a:rPr>
              <a:t>(a=1, b=2, c=3, d=4, e=5):</a:t>
            </a:r>
          </a:p>
          <a:p>
            <a:r>
              <a:rPr lang="fr-FR" dirty="0">
                <a:solidFill>
                  <a:schemeClr val="bg1"/>
                </a:solidFill>
              </a:rPr>
              <a:t>    print("a =", a, "b =", b, "c =", c, "d =", d, "e =", e)</a:t>
            </a:r>
          </a:p>
        </p:txBody>
      </p:sp>
      <p:graphicFrame>
        <p:nvGraphicFramePr>
          <p:cNvPr id="6" name="Tableau 7">
            <a:extLst>
              <a:ext uri="{FF2B5EF4-FFF2-40B4-BE49-F238E27FC236}">
                <a16:creationId xmlns:a16="http://schemas.microsoft.com/office/drawing/2014/main" id="{D52D0A10-B766-4265-B991-8974376D9B9D}"/>
              </a:ext>
            </a:extLst>
          </p:cNvPr>
          <p:cNvGraphicFramePr>
            <a:graphicFrameLocks noGrp="1"/>
          </p:cNvGraphicFramePr>
          <p:nvPr>
            <p:extLst>
              <p:ext uri="{D42A27DB-BD31-4B8C-83A1-F6EECF244321}">
                <p14:modId xmlns:p14="http://schemas.microsoft.com/office/powerpoint/2010/main" val="723283403"/>
              </p:ext>
            </p:extLst>
          </p:nvPr>
        </p:nvGraphicFramePr>
        <p:xfrm>
          <a:off x="260350" y="210741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08696296"/>
                    </a:ext>
                  </a:extLst>
                </a:gridCol>
                <a:gridCol w="4064000">
                  <a:extLst>
                    <a:ext uri="{9D8B030D-6E8A-4147-A177-3AD203B41FA5}">
                      <a16:colId xmlns:a16="http://schemas.microsoft.com/office/drawing/2014/main" val="4097489484"/>
                    </a:ext>
                  </a:extLst>
                </a:gridCol>
              </a:tblGrid>
              <a:tr h="370840">
                <a:tc>
                  <a:txBody>
                    <a:bodyPr/>
                    <a:lstStyle/>
                    <a:p>
                      <a:r>
                        <a:rPr lang="fr-FR" dirty="0"/>
                        <a:t>Instruction</a:t>
                      </a:r>
                    </a:p>
                  </a:txBody>
                  <a:tcPr/>
                </a:tc>
                <a:tc>
                  <a:txBody>
                    <a:bodyPr/>
                    <a:lstStyle/>
                    <a:p>
                      <a:r>
                        <a:rPr lang="fr-FR" dirty="0" err="1"/>
                        <a:t>Resultat</a:t>
                      </a:r>
                      <a:endParaRPr lang="fr-FR" dirty="0"/>
                    </a:p>
                  </a:txBody>
                  <a:tcPr/>
                </a:tc>
                <a:extLst>
                  <a:ext uri="{0D108BD9-81ED-4DB2-BD59-A6C34878D82A}">
                    <a16:rowId xmlns:a16="http://schemas.microsoft.com/office/drawing/2014/main" val="1621163226"/>
                  </a:ext>
                </a:extLst>
              </a:tr>
              <a:tr h="370840">
                <a:tc>
                  <a:txBody>
                    <a:bodyPr/>
                    <a:lstStyle/>
                    <a:p>
                      <a:r>
                        <a:rPr lang="fr-FR" dirty="0" err="1"/>
                        <a:t>fonc</a:t>
                      </a:r>
                      <a:r>
                        <a:rPr lang="fr-FR" dirty="0"/>
                        <a:t>()</a:t>
                      </a:r>
                    </a:p>
                  </a:txBody>
                  <a:tcPr/>
                </a:tc>
                <a:tc>
                  <a:txBody>
                    <a:bodyPr/>
                    <a:lstStyle/>
                    <a:p>
                      <a:r>
                        <a:rPr lang="fr-FR" dirty="0"/>
                        <a:t>a=1 b=2 c=3 d=4 e=5</a:t>
                      </a:r>
                    </a:p>
                  </a:txBody>
                  <a:tcPr/>
                </a:tc>
                <a:extLst>
                  <a:ext uri="{0D108BD9-81ED-4DB2-BD59-A6C34878D82A}">
                    <a16:rowId xmlns:a16="http://schemas.microsoft.com/office/drawing/2014/main" val="701614913"/>
                  </a:ext>
                </a:extLst>
              </a:tr>
              <a:tr h="370840">
                <a:tc>
                  <a:txBody>
                    <a:bodyPr/>
                    <a:lstStyle/>
                    <a:p>
                      <a:r>
                        <a:rPr lang="fr-FR" dirty="0" err="1"/>
                        <a:t>fonc</a:t>
                      </a:r>
                      <a:r>
                        <a:rPr lang="fr-FR" dirty="0"/>
                        <a:t>(4)</a:t>
                      </a:r>
                    </a:p>
                  </a:txBody>
                  <a:tcPr/>
                </a:tc>
                <a:tc>
                  <a:txBody>
                    <a:bodyPr/>
                    <a:lstStyle/>
                    <a:p>
                      <a:r>
                        <a:rPr lang="fr-FR" dirty="0"/>
                        <a:t>a=4 b=2 c=3 d=4 e=5</a:t>
                      </a:r>
                    </a:p>
                  </a:txBody>
                  <a:tcPr/>
                </a:tc>
                <a:extLst>
                  <a:ext uri="{0D108BD9-81ED-4DB2-BD59-A6C34878D82A}">
                    <a16:rowId xmlns:a16="http://schemas.microsoft.com/office/drawing/2014/main" val="4238630485"/>
                  </a:ext>
                </a:extLst>
              </a:tr>
              <a:tr h="370840">
                <a:tc>
                  <a:txBody>
                    <a:bodyPr/>
                    <a:lstStyle/>
                    <a:p>
                      <a:r>
                        <a:rPr lang="fr-FR" dirty="0" err="1"/>
                        <a:t>fonc</a:t>
                      </a:r>
                      <a:r>
                        <a:rPr lang="fr-FR" dirty="0"/>
                        <a:t>(b=8, d=5)</a:t>
                      </a:r>
                    </a:p>
                  </a:txBody>
                  <a:tcPr/>
                </a:tc>
                <a:tc>
                  <a:txBody>
                    <a:bodyPr/>
                    <a:lstStyle/>
                    <a:p>
                      <a:r>
                        <a:rPr lang="fr-FR" dirty="0"/>
                        <a:t>A=1 b=8 c=3 d=5 e=5</a:t>
                      </a:r>
                    </a:p>
                  </a:txBody>
                  <a:tcPr/>
                </a:tc>
                <a:extLst>
                  <a:ext uri="{0D108BD9-81ED-4DB2-BD59-A6C34878D82A}">
                    <a16:rowId xmlns:a16="http://schemas.microsoft.com/office/drawing/2014/main" val="32864300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fonc</a:t>
                      </a:r>
                      <a:r>
                        <a:rPr lang="fr-FR" dirty="0"/>
                        <a:t>(b=35, c=48, a=4, e=9)</a:t>
                      </a:r>
                    </a:p>
                  </a:txBody>
                  <a:tcPr/>
                </a:tc>
                <a:tc>
                  <a:txBody>
                    <a:bodyPr/>
                    <a:lstStyle/>
                    <a:p>
                      <a:r>
                        <a:rPr lang="fr-FR" dirty="0"/>
                        <a:t>A=4 b=35 c=48 d=4 e=9</a:t>
                      </a:r>
                    </a:p>
                  </a:txBody>
                  <a:tcPr/>
                </a:tc>
                <a:extLst>
                  <a:ext uri="{0D108BD9-81ED-4DB2-BD59-A6C34878D82A}">
                    <a16:rowId xmlns:a16="http://schemas.microsoft.com/office/drawing/2014/main" val="248616666"/>
                  </a:ext>
                </a:extLst>
              </a:tr>
            </a:tbl>
          </a:graphicData>
        </a:graphic>
      </p:graphicFrame>
    </p:spTree>
    <p:extLst>
      <p:ext uri="{BB962C8B-B14F-4D97-AF65-F5344CB8AC3E}">
        <p14:creationId xmlns:p14="http://schemas.microsoft.com/office/powerpoint/2010/main" val="2853390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no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Indexing start with 0</a:t>
            </a:r>
            <a:endParaRPr lang="fr-FR" sz="6000" dirty="0">
              <a:solidFill>
                <a:schemeClr val="accent5">
                  <a:lumMod val="75000"/>
                </a:schemeClr>
              </a:solidFill>
            </a:endParaRPr>
          </a:p>
        </p:txBody>
      </p:sp>
      <p:sp>
        <p:nvSpPr>
          <p:cNvPr id="6" name="ZoneTexte 5">
            <a:extLst>
              <a:ext uri="{FF2B5EF4-FFF2-40B4-BE49-F238E27FC236}">
                <a16:creationId xmlns:a16="http://schemas.microsoft.com/office/drawing/2014/main" id="{CBFBC941-5AAC-4956-91F0-42A89BB0E115}"/>
              </a:ext>
            </a:extLst>
          </p:cNvPr>
          <p:cNvSpPr txBox="1"/>
          <p:nvPr/>
        </p:nvSpPr>
        <p:spPr>
          <a:xfrm>
            <a:off x="4629151" y="1638300"/>
            <a:ext cx="4038600" cy="2862322"/>
          </a:xfrm>
          <a:prstGeom prst="rect">
            <a:avLst/>
          </a:prstGeom>
          <a:noFill/>
        </p:spPr>
        <p:txBody>
          <a:bodyPr wrap="square" rtlCol="0">
            <a:spAutoFit/>
          </a:bodyPr>
          <a:lstStyle/>
          <a:p>
            <a:r>
              <a:rPr lang="fr-FR" dirty="0"/>
              <a:t>String: ‘’Julien’’</a:t>
            </a:r>
          </a:p>
          <a:p>
            <a:r>
              <a:rPr lang="fr-FR" dirty="0"/>
              <a:t>List: [‘J’,’</a:t>
            </a:r>
            <a:r>
              <a:rPr lang="fr-FR" dirty="0" err="1"/>
              <a:t>u’,’l’,’i’,’e’,’n</a:t>
            </a:r>
            <a:r>
              <a:rPr lang="fr-FR" dirty="0"/>
              <a:t>’]</a:t>
            </a:r>
          </a:p>
          <a:p>
            <a:endParaRPr lang="fr-FR" dirty="0"/>
          </a:p>
          <a:p>
            <a:r>
              <a:rPr lang="en-US" b="1" dirty="0"/>
              <a:t>Index	Value</a:t>
            </a:r>
          </a:p>
          <a:p>
            <a:r>
              <a:rPr lang="en-US" dirty="0"/>
              <a:t>0	J</a:t>
            </a:r>
          </a:p>
          <a:p>
            <a:r>
              <a:rPr lang="en-US" dirty="0"/>
              <a:t>1	u</a:t>
            </a:r>
          </a:p>
          <a:p>
            <a:r>
              <a:rPr lang="en-US" dirty="0"/>
              <a:t>2	l</a:t>
            </a:r>
          </a:p>
          <a:p>
            <a:r>
              <a:rPr lang="en-US" dirty="0"/>
              <a:t>3	</a:t>
            </a:r>
            <a:r>
              <a:rPr lang="en-US" dirty="0" err="1"/>
              <a:t>i</a:t>
            </a:r>
            <a:endParaRPr lang="en-US" dirty="0"/>
          </a:p>
          <a:p>
            <a:r>
              <a:rPr lang="en-US" dirty="0"/>
              <a:t>4	e</a:t>
            </a:r>
          </a:p>
          <a:p>
            <a:r>
              <a:rPr lang="en-US" dirty="0"/>
              <a:t>5	n</a:t>
            </a:r>
            <a:endParaRPr lang="fr-FR" dirty="0"/>
          </a:p>
        </p:txBody>
      </p:sp>
    </p:spTree>
    <p:extLst>
      <p:ext uri="{BB962C8B-B14F-4D97-AF65-F5344CB8AC3E}">
        <p14:creationId xmlns:p14="http://schemas.microsoft.com/office/powerpoint/2010/main" val="1411743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Signature </a:t>
            </a:r>
            <a:r>
              <a:rPr lang="en-US" sz="6000" dirty="0" err="1">
                <a:solidFill>
                  <a:schemeClr val="accent5">
                    <a:lumMod val="75000"/>
                  </a:schemeClr>
                </a:solidFill>
              </a:rPr>
              <a:t>d’une</a:t>
            </a:r>
            <a:r>
              <a:rPr lang="en-US" sz="6000" dirty="0">
                <a:solidFill>
                  <a:schemeClr val="accent5">
                    <a:lumMod val="75000"/>
                  </a:schemeClr>
                </a:solidFill>
              </a:rPr>
              <a:t> </a:t>
            </a:r>
            <a:r>
              <a:rPr lang="en-US" sz="6000" dirty="0" err="1">
                <a:solidFill>
                  <a:schemeClr val="accent5">
                    <a:lumMod val="75000"/>
                  </a:schemeClr>
                </a:solidFill>
              </a:rPr>
              <a:t>fonction</a:t>
            </a:r>
            <a:endParaRPr lang="fr-FR" sz="6000" b="1" dirty="0">
              <a:solidFill>
                <a:schemeClr val="accent5">
                  <a:lumMod val="75000"/>
                </a:schemeClr>
              </a:solidFill>
            </a:endParaRPr>
          </a:p>
        </p:txBody>
      </p:sp>
      <p:sp>
        <p:nvSpPr>
          <p:cNvPr id="7" name="Rectangle 1">
            <a:extLst>
              <a:ext uri="{FF2B5EF4-FFF2-40B4-BE49-F238E27FC236}">
                <a16:creationId xmlns:a16="http://schemas.microsoft.com/office/drawing/2014/main" id="{2D06D29C-741B-48CC-8932-45C275DDD5B0}"/>
              </a:ext>
            </a:extLst>
          </p:cNvPr>
          <p:cNvSpPr>
            <a:spLocks noChangeArrowheads="1"/>
          </p:cNvSpPr>
          <p:nvPr/>
        </p:nvSpPr>
        <p:spPr bwMode="auto">
          <a:xfrm>
            <a:off x="-2" y="895383"/>
            <a:ext cx="11995656" cy="452431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En Python comme vous avez pu le voir, on ne précise pas les types des paramètres. Dans ce langage, la signature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d'une fonction est tout simplement son nom. Cela signifie que vous ne pouvez définir deux fonctions du même nom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(si vous le faites, l'ancienne définition est écrasée par la nouvelle).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print("Un exemple d'une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 On redéfinit la fonction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	print("Un autre exemple de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A la ligne 1 on définit la fonction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On l'appelle une première fois à la ligne 4. On redéfinit à la ligne 6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latin typeface="Arial Unicode MS"/>
              </a:rPr>
              <a:t>Fonction</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L'ancienne définition est écrasée et l'ancienne fonction ne pourra plus être appelée.</a:t>
            </a:r>
          </a:p>
        </p:txBody>
      </p:sp>
    </p:spTree>
    <p:extLst>
      <p:ext uri="{BB962C8B-B14F-4D97-AF65-F5344CB8AC3E}">
        <p14:creationId xmlns:p14="http://schemas.microsoft.com/office/powerpoint/2010/main" val="1829369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L’instruction</a:t>
            </a:r>
            <a:r>
              <a:rPr lang="en-US" sz="6000" dirty="0">
                <a:solidFill>
                  <a:schemeClr val="accent5">
                    <a:lumMod val="75000"/>
                  </a:schemeClr>
                </a:solidFill>
              </a:rPr>
              <a:t> return</a:t>
            </a:r>
            <a:endParaRPr lang="fr-FR" sz="6000" b="1" dirty="0">
              <a:solidFill>
                <a:schemeClr val="accent5">
                  <a:lumMod val="75000"/>
                </a:schemeClr>
              </a:solidFill>
            </a:endParaRPr>
          </a:p>
        </p:txBody>
      </p:sp>
      <p:sp>
        <p:nvSpPr>
          <p:cNvPr id="4" name="Rectangle 1">
            <a:extLst>
              <a:ext uri="{FF2B5EF4-FFF2-40B4-BE49-F238E27FC236}">
                <a16:creationId xmlns:a16="http://schemas.microsoft.com/office/drawing/2014/main" id="{3A3E1649-D689-450C-86B5-C4A25DFD0F5F}"/>
              </a:ext>
            </a:extLst>
          </p:cNvPr>
          <p:cNvSpPr>
            <a:spLocks noChangeArrowheads="1"/>
          </p:cNvSpPr>
          <p:nvPr/>
        </p:nvSpPr>
        <p:spPr bwMode="auto">
          <a:xfrm>
            <a:off x="1505" y="759098"/>
            <a:ext cx="12360435" cy="199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Ce que nous avons fait était intéressant, mais nous n'avons pas encore fait le tour des possibilités de la fonction. Et d'ailleurs, même à la fin de ce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chapitre, il nous restera quelques petites fonctionnalités à voir. Si vous vous souvenez bien, il existe des fonctions </a:t>
            </a:r>
            <a:r>
              <a:rPr kumimoji="0" lang="fr-FR" altLang="fr-FR" sz="1400" b="0" i="0" u="none" strike="noStrike" cap="none" normalizeH="0" baseline="0" dirty="0" err="1">
                <a:ln>
                  <a:noFill/>
                </a:ln>
                <a:solidFill>
                  <a:schemeClr val="tx1"/>
                </a:solidFill>
                <a:effectLst/>
                <a:latin typeface="Arial" panose="020B0604020202020204" pitchFamily="34" charset="0"/>
              </a:rPr>
              <a:t>comme</a:t>
            </a:r>
            <a:r>
              <a:rPr kumimoji="0" lang="fr-FR" altLang="fr-FR" sz="1400" b="0" i="0" u="none" strike="noStrike" cap="none" normalizeH="0" baseline="0" dirty="0" err="1">
                <a:ln>
                  <a:noFill/>
                </a:ln>
                <a:solidFill>
                  <a:schemeClr val="tx1"/>
                </a:solidFill>
                <a:effectLst/>
                <a:latin typeface="Arial Unicode MS"/>
              </a:rPr>
              <a:t>print</a:t>
            </a:r>
            <a:r>
              <a:rPr kumimoji="0" lang="fr-FR" altLang="fr-FR" sz="1400" b="0" i="0" u="none" strike="noStrike" cap="none" normalizeH="0" baseline="0" dirty="0" err="1">
                <a:ln>
                  <a:noFill/>
                </a:ln>
                <a:solidFill>
                  <a:schemeClr val="tx1"/>
                </a:solidFill>
                <a:effectLst/>
              </a:rPr>
              <a:t>qui</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ne renvoient rien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(attention, « renvoyer » et « afficher » sont deux choses différentes) et des fonctions telles </a:t>
            </a:r>
            <a:r>
              <a:rPr lang="fr-FR" altLang="fr-FR" sz="1400" dirty="0" err="1">
                <a:latin typeface="Arial" panose="020B0604020202020204" pitchFamily="34" charset="0"/>
              </a:rPr>
              <a:t>queinputoutypequi</a:t>
            </a:r>
            <a:r>
              <a:rPr lang="fr-FR" altLang="fr-FR" sz="1400" dirty="0">
                <a:latin typeface="Arial" panose="020B0604020202020204" pitchFamily="34" charset="0"/>
              </a:rPr>
              <a:t> renvoient une valeur. Vous pouvez capturer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cette valeur en plaçant une variable devant (exemplevariable2 = type(variable1)). En effet, les fonctions travaillent en général sur des données et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renvoient le résultat obtenu, suite à un calcul par </a:t>
            </a:r>
            <a:r>
              <a:rPr lang="fr-FR" altLang="fr-FR" sz="1400" dirty="0" err="1">
                <a:latin typeface="Arial" panose="020B0604020202020204" pitchFamily="34" charset="0"/>
              </a:rPr>
              <a:t>exemple.</a:t>
            </a:r>
            <a:r>
              <a:rPr kumimoji="0" lang="fr-FR" altLang="fr-FR" sz="1400" b="0" i="0" u="none" strike="noStrike" cap="none" normalizeH="0" baseline="0" dirty="0" err="1">
                <a:ln>
                  <a:noFill/>
                </a:ln>
                <a:solidFill>
                  <a:schemeClr val="tx1"/>
                </a:solidFill>
                <a:effectLst/>
                <a:latin typeface="Arial" panose="020B0604020202020204" pitchFamily="34" charset="0"/>
              </a:rPr>
              <a:t>Prenons</a:t>
            </a:r>
            <a:r>
              <a:rPr kumimoji="0" lang="fr-FR" altLang="fr-FR" sz="1400" b="0" i="0" u="none" strike="noStrike" cap="none" normalizeH="0" baseline="0" dirty="0">
                <a:ln>
                  <a:noFill/>
                </a:ln>
                <a:solidFill>
                  <a:schemeClr val="tx1"/>
                </a:solidFill>
                <a:effectLst/>
                <a:latin typeface="Arial" panose="020B0604020202020204" pitchFamily="34" charset="0"/>
              </a:rPr>
              <a:t> un exemple simple : une fonction chargée de mettre au carré une valeur passée en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argument. Je vous signale au passage que Python en est parfaitement capable sans avoir à coder une nouvelle fonction, mais c'est pour l'exemple.</a:t>
            </a:r>
          </a:p>
        </p:txBody>
      </p:sp>
      <p:sp>
        <p:nvSpPr>
          <p:cNvPr id="5" name="ZoneTexte 4">
            <a:extLst>
              <a:ext uri="{FF2B5EF4-FFF2-40B4-BE49-F238E27FC236}">
                <a16:creationId xmlns:a16="http://schemas.microsoft.com/office/drawing/2014/main" id="{10AAD138-0348-4B30-AC96-5329E524C01C}"/>
              </a:ext>
            </a:extLst>
          </p:cNvPr>
          <p:cNvSpPr txBox="1"/>
          <p:nvPr/>
        </p:nvSpPr>
        <p:spPr>
          <a:xfrm>
            <a:off x="92361" y="3105833"/>
            <a:ext cx="2425857" cy="646331"/>
          </a:xfrm>
          <a:prstGeom prst="rect">
            <a:avLst/>
          </a:prstGeom>
          <a:solidFill>
            <a:schemeClr val="tx1"/>
          </a:solidFill>
        </p:spPr>
        <p:txBody>
          <a:bodyPr wrap="none" rtlCol="0">
            <a:spAutoFit/>
          </a:bodyPr>
          <a:lstStyle/>
          <a:p>
            <a:r>
              <a:rPr lang="fr-FR" dirty="0">
                <a:solidFill>
                  <a:schemeClr val="bg1"/>
                </a:solidFill>
              </a:rPr>
              <a:t>def carre(valeur):</a:t>
            </a:r>
          </a:p>
          <a:p>
            <a:r>
              <a:rPr lang="fr-FR" dirty="0">
                <a:solidFill>
                  <a:schemeClr val="bg1"/>
                </a:solidFill>
              </a:rPr>
              <a:t>    return valeur * valeur</a:t>
            </a:r>
          </a:p>
        </p:txBody>
      </p:sp>
      <p:sp>
        <p:nvSpPr>
          <p:cNvPr id="6" name="ZoneTexte 5">
            <a:extLst>
              <a:ext uri="{FF2B5EF4-FFF2-40B4-BE49-F238E27FC236}">
                <a16:creationId xmlns:a16="http://schemas.microsoft.com/office/drawing/2014/main" id="{E7328D21-B41B-4D85-9EAC-8C906677DD54}"/>
              </a:ext>
            </a:extLst>
          </p:cNvPr>
          <p:cNvSpPr txBox="1"/>
          <p:nvPr/>
        </p:nvSpPr>
        <p:spPr>
          <a:xfrm>
            <a:off x="0" y="3888602"/>
            <a:ext cx="12007279" cy="698717"/>
          </a:xfrm>
          <a:prstGeom prst="rect">
            <a:avLst/>
          </a:prstGeom>
          <a:noFill/>
        </p:spPr>
        <p:txBody>
          <a:bodyPr wrap="square" rtlCol="0">
            <a:spAutoFit/>
          </a:bodyPr>
          <a:lstStyle/>
          <a:p>
            <a:pPr eaLnBrk="0" fontAlgn="base" hangingPunct="0">
              <a:lnSpc>
                <a:spcPct val="150000"/>
              </a:lnSpc>
              <a:spcBef>
                <a:spcPct val="0"/>
              </a:spcBef>
              <a:spcAft>
                <a:spcPct val="0"/>
              </a:spcAft>
            </a:pPr>
            <a:r>
              <a:rPr lang="fr-FR" sz="1400" dirty="0">
                <a:latin typeface="Arial" panose="020B0604020202020204" pitchFamily="34" charset="0"/>
              </a:rPr>
              <a:t>Sachez que l'on peut renvoyer plusieurs valeurs que l'on sépare par des virgules, et que l'on peut les capturer dans des variables également séparées par des virgules</a:t>
            </a:r>
          </a:p>
        </p:txBody>
      </p:sp>
      <p:sp>
        <p:nvSpPr>
          <p:cNvPr id="9" name="ZoneTexte 8">
            <a:extLst>
              <a:ext uri="{FF2B5EF4-FFF2-40B4-BE49-F238E27FC236}">
                <a16:creationId xmlns:a16="http://schemas.microsoft.com/office/drawing/2014/main" id="{DA151893-FD07-4EE7-8BE4-13AB40553003}"/>
              </a:ext>
            </a:extLst>
          </p:cNvPr>
          <p:cNvSpPr txBox="1"/>
          <p:nvPr/>
        </p:nvSpPr>
        <p:spPr>
          <a:xfrm>
            <a:off x="92361" y="4723757"/>
            <a:ext cx="4670139" cy="1200329"/>
          </a:xfrm>
          <a:prstGeom prst="rect">
            <a:avLst/>
          </a:prstGeom>
          <a:solidFill>
            <a:schemeClr val="tx1"/>
          </a:solidFill>
        </p:spPr>
        <p:txBody>
          <a:bodyPr wrap="square" rtlCol="0">
            <a:spAutoFit/>
          </a:bodyPr>
          <a:lstStyle/>
          <a:p>
            <a:r>
              <a:rPr lang="fr-FR" dirty="0">
                <a:solidFill>
                  <a:schemeClr val="bg1"/>
                </a:solidFill>
              </a:rPr>
              <a:t>def rectangle(high, </a:t>
            </a:r>
            <a:r>
              <a:rPr lang="fr-FR" dirty="0" err="1">
                <a:solidFill>
                  <a:schemeClr val="bg1"/>
                </a:solidFill>
              </a:rPr>
              <a:t>width</a:t>
            </a:r>
            <a:r>
              <a:rPr lang="fr-FR" dirty="0">
                <a:solidFill>
                  <a:schemeClr val="bg1"/>
                </a:solidFill>
              </a:rPr>
              <a:t>):</a:t>
            </a:r>
          </a:p>
          <a:p>
            <a:r>
              <a:rPr lang="fr-FR" dirty="0">
                <a:solidFill>
                  <a:schemeClr val="bg1"/>
                </a:solidFill>
              </a:rPr>
              <a:t>    return high, </a:t>
            </a:r>
            <a:r>
              <a:rPr lang="fr-FR" dirty="0" err="1">
                <a:solidFill>
                  <a:schemeClr val="bg1"/>
                </a:solidFill>
              </a:rPr>
              <a:t>width</a:t>
            </a:r>
            <a:endParaRPr lang="fr-FR" dirty="0">
              <a:solidFill>
                <a:schemeClr val="bg1"/>
              </a:solidFill>
            </a:endParaRPr>
          </a:p>
          <a:p>
            <a:endParaRPr lang="fr-FR" dirty="0">
              <a:solidFill>
                <a:schemeClr val="bg1"/>
              </a:solidFill>
            </a:endParaRPr>
          </a:p>
          <a:p>
            <a:r>
              <a:rPr lang="fr-FR" dirty="0">
                <a:solidFill>
                  <a:schemeClr val="bg1"/>
                </a:solidFill>
              </a:rPr>
              <a:t>a, b = rectangle(4,5)</a:t>
            </a:r>
          </a:p>
        </p:txBody>
      </p:sp>
    </p:spTree>
    <p:extLst>
      <p:ext uri="{BB962C8B-B14F-4D97-AF65-F5344CB8AC3E}">
        <p14:creationId xmlns:p14="http://schemas.microsoft.com/office/powerpoint/2010/main" val="1090725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Les </a:t>
            </a:r>
            <a:r>
              <a:rPr lang="en-US" sz="6000" dirty="0" err="1">
                <a:solidFill>
                  <a:schemeClr val="accent5">
                    <a:lumMod val="75000"/>
                  </a:schemeClr>
                </a:solidFill>
              </a:rPr>
              <a:t>fonctions</a:t>
            </a:r>
            <a:r>
              <a:rPr lang="en-US" sz="6000" dirty="0">
                <a:solidFill>
                  <a:schemeClr val="accent5">
                    <a:lumMod val="75000"/>
                  </a:schemeClr>
                </a:solidFill>
              </a:rPr>
              <a:t> lambda</a:t>
            </a: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2" y="733544"/>
            <a:ext cx="1213672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Nous venons de voir comment créer une fonction grâce au mot-clé </a:t>
            </a:r>
            <a:r>
              <a:rPr kumimoji="0" lang="fr-FR" altLang="fr-FR" sz="1400" b="0" i="0" u="none" strike="noStrike" cap="none" normalizeH="0" baseline="0" dirty="0">
                <a:ln>
                  <a:noFill/>
                </a:ln>
                <a:solidFill>
                  <a:schemeClr val="tx1"/>
                </a:solidFill>
                <a:effectLst/>
                <a:latin typeface="Arial Unicode MS"/>
              </a:rPr>
              <a:t>def</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Python nous propose un autre moyen de créer des fonctions, des fonctions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extrêmement courtes car limitées à une seule instruction.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Pourquoi une autre façon de créer des fonctions ? La première suffit, non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Disons que ce n'est pas tout à fait la même chose, comme vous allez le voir. Les fonctions lambda sont en général utilisées dans un certain contexte,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lequel définir une fonction à l'aide </a:t>
            </a:r>
            <a:r>
              <a:rPr lang="fr-FR" altLang="fr-FR" sz="1400" dirty="0">
                <a:latin typeface="Arial" panose="020B0604020202020204" pitchFamily="34" charset="0"/>
              </a:rPr>
              <a:t>de def serait plus long et moins pratique.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Syntaxe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Avant tout, voyons la syntaxe d'une définition de fonction </a:t>
            </a:r>
            <a:r>
              <a:rPr kumimoji="0" lang="fr-FR" altLang="fr-FR" sz="1400" b="0" i="0" u="none" strike="noStrike" cap="none" normalizeH="0" baseline="0" dirty="0">
                <a:ln>
                  <a:noFill/>
                </a:ln>
                <a:solidFill>
                  <a:schemeClr val="tx1"/>
                </a:solidFill>
                <a:effectLst/>
                <a:latin typeface="Arial Unicode MS"/>
              </a:rPr>
              <a:t>lambda</a:t>
            </a:r>
            <a:r>
              <a:rPr kumimoji="0" lang="fr-FR" altLang="fr-FR" sz="1400" b="0" i="0" u="none" strike="noStrike" cap="none" normalizeH="0" baseline="0" dirty="0">
                <a:ln>
                  <a:noFill/>
                </a:ln>
                <a:solidFill>
                  <a:schemeClr val="tx1"/>
                </a:solidFill>
                <a:effectLst/>
              </a:rPr>
              <a:t>. Nous allons utiliser le mot-clé </a:t>
            </a:r>
            <a:r>
              <a:rPr kumimoji="0" lang="fr-FR" altLang="fr-FR" sz="1400" b="0" i="0" u="none" strike="noStrike" cap="none" normalizeH="0" baseline="0" dirty="0">
                <a:ln>
                  <a:noFill/>
                </a:ln>
                <a:solidFill>
                  <a:schemeClr val="tx1"/>
                </a:solidFill>
                <a:effectLst/>
                <a:latin typeface="Arial Unicode MS"/>
              </a:rPr>
              <a:t>lambda </a:t>
            </a:r>
            <a:r>
              <a:rPr kumimoji="0" lang="fr-FR" altLang="fr-FR" sz="1400" b="0" i="0" u="none" strike="noStrike" cap="none" normalizeH="0" baseline="0" dirty="0">
                <a:ln>
                  <a:noFill/>
                </a:ln>
                <a:solidFill>
                  <a:schemeClr val="tx1"/>
                </a:solidFill>
                <a:effectLst/>
              </a:rPr>
              <a:t>comme ceci :</a:t>
            </a:r>
            <a:r>
              <a:rPr kumimoji="0" lang="fr-FR" altLang="fr-FR" sz="1400" b="0" i="0" u="none" strike="noStrike" cap="none" normalizeH="0" baseline="0" dirty="0">
                <a:ln>
                  <a:noFill/>
                </a:ln>
                <a:solidFill>
                  <a:schemeClr val="tx1"/>
                </a:solidFill>
                <a:effectLst/>
                <a:latin typeface="Arial Unicode MS"/>
              </a:rPr>
              <a:t>lambda arg1, arg2,… : instruction de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Unicode MS"/>
              </a:rPr>
              <a:t>retour</a:t>
            </a:r>
            <a:r>
              <a:rPr kumimoji="0" lang="fr-FR" altLang="fr-FR" sz="1400" b="0" i="0" u="none" strike="noStrike" cap="none" normalizeH="0" baseline="0" dirty="0">
                <a:ln>
                  <a:noFill/>
                </a:ln>
                <a:solidFill>
                  <a:schemeClr val="tx1"/>
                </a:solidFill>
                <a:effectLst/>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Je pense qu'un exemple vous semblera plus clair. On veut créer une fonction qui prend un paramètre et renvoie ce paramètre au carré.</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55282" y="2980313"/>
            <a:ext cx="4033839" cy="646331"/>
          </a:xfrm>
          <a:prstGeom prst="rect">
            <a:avLst/>
          </a:prstGeom>
          <a:solidFill>
            <a:schemeClr val="tx1"/>
          </a:solidFill>
        </p:spPr>
        <p:txBody>
          <a:bodyPr wrap="square" rtlCol="0">
            <a:spAutoFit/>
          </a:bodyPr>
          <a:lstStyle/>
          <a:p>
            <a:r>
              <a:rPr lang="fr-FR" dirty="0">
                <a:solidFill>
                  <a:schemeClr val="bg1"/>
                </a:solidFill>
              </a:rPr>
              <a:t>lambda x: x * x</a:t>
            </a:r>
          </a:p>
          <a:p>
            <a:r>
              <a:rPr lang="fr-FR" dirty="0">
                <a:solidFill>
                  <a:schemeClr val="bg1"/>
                </a:solidFill>
              </a:rPr>
              <a:t>&lt;</a:t>
            </a:r>
            <a:r>
              <a:rPr lang="fr-FR" dirty="0" err="1">
                <a:solidFill>
                  <a:schemeClr val="bg1"/>
                </a:solidFill>
              </a:rPr>
              <a:t>function</a:t>
            </a:r>
            <a:r>
              <a:rPr lang="fr-FR" dirty="0">
                <a:solidFill>
                  <a:schemeClr val="bg1"/>
                </a:solidFill>
              </a:rPr>
              <a:t> &lt;lambda&gt; at 0x00BA1B70&gt;</a:t>
            </a:r>
          </a:p>
        </p:txBody>
      </p:sp>
      <p:sp>
        <p:nvSpPr>
          <p:cNvPr id="12" name="ZoneTexte 11">
            <a:extLst>
              <a:ext uri="{FF2B5EF4-FFF2-40B4-BE49-F238E27FC236}">
                <a16:creationId xmlns:a16="http://schemas.microsoft.com/office/drawing/2014/main" id="{18B3B377-92E2-4812-BC6C-B13C1566C897}"/>
              </a:ext>
            </a:extLst>
          </p:cNvPr>
          <p:cNvSpPr txBox="1"/>
          <p:nvPr/>
        </p:nvSpPr>
        <p:spPr>
          <a:xfrm>
            <a:off x="180975" y="4857750"/>
            <a:ext cx="4033839" cy="369332"/>
          </a:xfrm>
          <a:prstGeom prst="rect">
            <a:avLst/>
          </a:prstGeom>
          <a:solidFill>
            <a:schemeClr val="tx1"/>
          </a:solidFill>
        </p:spPr>
        <p:txBody>
          <a:bodyPr wrap="square" rtlCol="0">
            <a:spAutoFit/>
          </a:bodyPr>
          <a:lstStyle/>
          <a:p>
            <a:r>
              <a:rPr lang="es-ES">
                <a:solidFill>
                  <a:schemeClr val="bg1"/>
                </a:solidFill>
              </a:rPr>
              <a:t>lambda x, y: x + y</a:t>
            </a:r>
            <a:endParaRPr lang="fr-FR" dirty="0">
              <a:solidFill>
                <a:schemeClr val="bg1"/>
              </a:solidFill>
            </a:endParaRPr>
          </a:p>
        </p:txBody>
      </p:sp>
      <p:sp>
        <p:nvSpPr>
          <p:cNvPr id="17" name="Rectangle 3">
            <a:extLst>
              <a:ext uri="{FF2B5EF4-FFF2-40B4-BE49-F238E27FC236}">
                <a16:creationId xmlns:a16="http://schemas.microsoft.com/office/drawing/2014/main" id="{EF82E81E-D978-4D1D-A87C-6C8E83932D10}"/>
              </a:ext>
            </a:extLst>
          </p:cNvPr>
          <p:cNvSpPr>
            <a:spLocks noChangeArrowheads="1"/>
          </p:cNvSpPr>
          <p:nvPr/>
        </p:nvSpPr>
        <p:spPr bwMode="auto">
          <a:xfrm>
            <a:off x="85723" y="4242941"/>
            <a:ext cx="139350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exemple : si vous voulez créer une fonction </a:t>
            </a:r>
            <a:r>
              <a:rPr kumimoji="0" lang="fr-FR" altLang="fr-FR" sz="1600" b="1" i="0" u="none" strike="noStrike" cap="none" normalizeH="0" baseline="0" dirty="0">
                <a:ln>
                  <a:noFill/>
                </a:ln>
                <a:solidFill>
                  <a:schemeClr val="tx1"/>
                </a:solidFill>
                <a:effectLst/>
                <a:latin typeface="Arial Unicode MS"/>
              </a:rPr>
              <a:t>lambda</a:t>
            </a:r>
            <a:r>
              <a:rPr kumimoji="0" lang="fr-FR" altLang="fr-FR" sz="1600" b="0" i="0" u="none" strike="noStrike" cap="none" normalizeH="0" baseline="0" dirty="0">
                <a:ln>
                  <a:noFill/>
                </a:ln>
                <a:solidFill>
                  <a:schemeClr val="tx1"/>
                </a:solidFill>
                <a:effectLst/>
                <a:latin typeface="Arial Unicode MS"/>
              </a:rPr>
              <a:t> </a:t>
            </a:r>
            <a:r>
              <a:rPr kumimoji="0" lang="fr-FR" altLang="fr-FR" sz="1600" b="0" i="0" u="none" strike="noStrike" cap="none" normalizeH="0" baseline="0" dirty="0">
                <a:ln>
                  <a:noFill/>
                </a:ln>
                <a:solidFill>
                  <a:schemeClr val="tx1"/>
                </a:solidFill>
                <a:effectLst/>
              </a:rPr>
              <a:t>prenant deux paramètres et renvoyant la somme de ces deux paramètres, la syntaxe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rPr>
              <a:t>sera la suivante :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7604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1/2</a:t>
            </a:r>
            <a:endParaRPr 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5F2A756B-E729-4816-8374-132498A7256F}"/>
              </a:ext>
            </a:extLst>
          </p:cNvPr>
          <p:cNvSpPr>
            <a:spLocks noChangeArrowheads="1"/>
          </p:cNvSpPr>
          <p:nvPr/>
        </p:nvSpPr>
        <p:spPr bwMode="auto">
          <a:xfrm>
            <a:off x="85723" y="1065222"/>
            <a:ext cx="116204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Lorsque vous ouvrez l'interpréteur Python, les fonctionnalités du module </a:t>
            </a:r>
            <a:r>
              <a:rPr kumimoji="0" lang="fr-FR" altLang="fr-FR" sz="1600" b="0" i="0" u="none" strike="noStrike" cap="none" normalizeH="0" baseline="0" dirty="0">
                <a:ln>
                  <a:noFill/>
                </a:ln>
                <a:solidFill>
                  <a:schemeClr val="tx1"/>
                </a:solidFill>
                <a:effectLst/>
                <a:latin typeface="Arial Unicode MS"/>
              </a:rPr>
              <a:t>math </a:t>
            </a:r>
            <a:r>
              <a:rPr kumimoji="0" lang="fr-FR" altLang="fr-FR" sz="1600" b="0" i="0" u="none" strike="noStrike" cap="none" normalizeH="0" baseline="0" dirty="0">
                <a:ln>
                  <a:noFill/>
                </a:ln>
                <a:solidFill>
                  <a:schemeClr val="tx1"/>
                </a:solidFill>
                <a:effectLst/>
              </a:rPr>
              <a:t>ne sont pas incluses. Il s'agit en effet d'un module, il vous appartient de l'importer si vous vous dites « tiens, mon programme risque d'avoir besoin de fonctions mathématiques ». Nous allons voir une première syntaxe d'importation.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77E99FB9-01FB-4662-9B64-8F6636251D82}"/>
              </a:ext>
            </a:extLst>
          </p:cNvPr>
          <p:cNvSpPr txBox="1"/>
          <p:nvPr/>
        </p:nvSpPr>
        <p:spPr>
          <a:xfrm>
            <a:off x="114298" y="1971894"/>
            <a:ext cx="2743200" cy="369332"/>
          </a:xfrm>
          <a:prstGeom prst="rect">
            <a:avLst/>
          </a:prstGeom>
          <a:solidFill>
            <a:schemeClr val="tx1"/>
          </a:solidFill>
        </p:spPr>
        <p:txBody>
          <a:bodyPr wrap="square" rtlCol="0">
            <a:spAutoFit/>
          </a:bodyPr>
          <a:lstStyle/>
          <a:p>
            <a:r>
              <a:rPr lang="fr-FR" dirty="0">
                <a:solidFill>
                  <a:schemeClr val="bg1"/>
                </a:solidFill>
              </a:rPr>
              <a:t>&gt;&gt;&gt; import math</a:t>
            </a:r>
          </a:p>
        </p:txBody>
      </p:sp>
      <p:sp>
        <p:nvSpPr>
          <p:cNvPr id="13" name="ZoneTexte 12">
            <a:extLst>
              <a:ext uri="{FF2B5EF4-FFF2-40B4-BE49-F238E27FC236}">
                <a16:creationId xmlns:a16="http://schemas.microsoft.com/office/drawing/2014/main" id="{50B159AB-4AE0-4C5F-923C-6360A652AC5C}"/>
              </a:ext>
            </a:extLst>
          </p:cNvPr>
          <p:cNvSpPr txBox="1"/>
          <p:nvPr/>
        </p:nvSpPr>
        <p:spPr>
          <a:xfrm>
            <a:off x="85723" y="3967342"/>
            <a:ext cx="2743200" cy="646331"/>
          </a:xfrm>
          <a:prstGeom prst="rect">
            <a:avLst/>
          </a:prstGeom>
          <a:solidFill>
            <a:schemeClr val="tx1"/>
          </a:solidFill>
        </p:spPr>
        <p:txBody>
          <a:bodyPr wrap="square" rtlCol="0">
            <a:spAutoFit/>
          </a:bodyPr>
          <a:lstStyle/>
          <a:p>
            <a:r>
              <a:rPr lang="fr-FR" dirty="0" err="1">
                <a:solidFill>
                  <a:schemeClr val="bg1"/>
                </a:solidFill>
              </a:rPr>
              <a:t>math.sqrt</a:t>
            </a:r>
            <a:r>
              <a:rPr lang="fr-FR" dirty="0">
                <a:solidFill>
                  <a:schemeClr val="bg1"/>
                </a:solidFill>
              </a:rPr>
              <a:t>(16)</a:t>
            </a:r>
          </a:p>
          <a:p>
            <a:r>
              <a:rPr lang="fr-FR" dirty="0">
                <a:solidFill>
                  <a:schemeClr val="bg1"/>
                </a:solidFill>
              </a:rPr>
              <a:t>4</a:t>
            </a:r>
          </a:p>
        </p:txBody>
      </p:sp>
      <p:sp>
        <p:nvSpPr>
          <p:cNvPr id="14" name="Rectangle 4">
            <a:extLst>
              <a:ext uri="{FF2B5EF4-FFF2-40B4-BE49-F238E27FC236}">
                <a16:creationId xmlns:a16="http://schemas.microsoft.com/office/drawing/2014/main" id="{481158AB-B8E7-46E2-ABB3-557C356499A6}"/>
              </a:ext>
            </a:extLst>
          </p:cNvPr>
          <p:cNvSpPr>
            <a:spLocks noChangeArrowheads="1"/>
          </p:cNvSpPr>
          <p:nvPr/>
        </p:nvSpPr>
        <p:spPr bwMode="auto">
          <a:xfrm>
            <a:off x="0" y="2410999"/>
            <a:ext cx="1220718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 syntaxe est facile à retenir : le mot-clé </a:t>
            </a:r>
            <a:r>
              <a:rPr lang="fr-FR" altLang="fr-FR" sz="1600" b="1" dirty="0">
                <a:latin typeface="Arial" panose="020B0604020202020204" pitchFamily="34" charset="0"/>
              </a:rPr>
              <a:t>import</a:t>
            </a:r>
            <a:r>
              <a:rPr lang="fr-FR" altLang="fr-FR" sz="1600" dirty="0">
                <a:latin typeface="Arial" panose="020B0604020202020204" pitchFamily="34" charset="0"/>
              </a:rPr>
              <a:t>, qui signifie « importer » en anglais, suivi du nom du module, ici math.</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Après l'exécution de cette instruction, rien ne se passe… en apparence. En réalité, Python vient d'importer le module math.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Toutes les fonctions mathématiques contenues dans ce module sont maintenant accessibles. Pour appeler une fonction du module,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il faut taper le nom du module suivi d'un point « . » puis du nom de la fonction. C'est la même syntaxe pour appeler des variables du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module. Voyons un exemple :</a:t>
            </a:r>
          </a:p>
        </p:txBody>
      </p:sp>
    </p:spTree>
    <p:extLst>
      <p:ext uri="{BB962C8B-B14F-4D97-AF65-F5344CB8AC3E}">
        <p14:creationId xmlns:p14="http://schemas.microsoft.com/office/powerpoint/2010/main" val="2220919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2/2</a:t>
            </a:r>
            <a:endParaRPr 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5AF98190-3CE1-4E1F-9F00-63DDABEF00AA}"/>
              </a:ext>
            </a:extLst>
          </p:cNvPr>
          <p:cNvSpPr>
            <a:spLocks noChangeArrowheads="1"/>
          </p:cNvSpPr>
          <p:nvPr/>
        </p:nvSpPr>
        <p:spPr bwMode="auto">
          <a:xfrm>
            <a:off x="-1" y="598172"/>
            <a:ext cx="12480981"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Une autre méthode d'importation :</a:t>
            </a:r>
            <a:r>
              <a:rPr kumimoji="0" lang="fr-FR" altLang="fr-FR" sz="1400" b="1" i="0" u="none" strike="noStrike" cap="none" normalizeH="0" baseline="0" dirty="0" err="1">
                <a:ln>
                  <a:noFill/>
                </a:ln>
                <a:solidFill>
                  <a:schemeClr val="tx1"/>
                </a:solidFill>
                <a:effectLst/>
                <a:latin typeface="Arial Unicode MS"/>
              </a:rPr>
              <a:t>from</a:t>
            </a:r>
            <a:r>
              <a:rPr kumimoji="0" lang="fr-FR" altLang="fr-FR" sz="1400" b="1" i="0" u="none" strike="noStrike" cap="none" normalizeH="0" baseline="0" dirty="0">
                <a:ln>
                  <a:noFill/>
                </a:ln>
                <a:solidFill>
                  <a:schemeClr val="tx1"/>
                </a:solidFill>
                <a:effectLst/>
                <a:latin typeface="Arial Unicode MS"/>
              </a:rPr>
              <a:t> … import …</a:t>
            </a:r>
            <a:endParaRPr kumimoji="0" lang="fr-FR" altLang="fr-FR"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Il existe une autre méthode d'importation qui ne fonctionne pas tout à fait de la même façon. En fonction du résultat attendu, j'utilise indifféremment l'une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ou l'autre de ces méthodes. Reprenons notre exemple du </a:t>
            </a:r>
            <a:r>
              <a:rPr lang="fr-FR" altLang="fr-FR" sz="1400" dirty="0" err="1">
                <a:latin typeface="Arial" panose="020B0604020202020204" pitchFamily="34" charset="0"/>
              </a:rPr>
              <a:t>modulemath</a:t>
            </a:r>
            <a:r>
              <a:rPr lang="fr-FR" altLang="fr-FR" sz="1400" dirty="0">
                <a:latin typeface="Arial" panose="020B0604020202020204" pitchFamily="34" charset="0"/>
              </a:rPr>
              <a:t>. Admettons que nous ayons uniquement besoin, dans notre programme, de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fonction renvoyant la valeur absolue d'une variable. Dans ce cas, nous n'allons importer que la fonction, au lieu d'importer tout le module.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from</a:t>
            </a:r>
            <a:r>
              <a:rPr kumimoji="0" lang="fr-FR" altLang="fr-FR" sz="1400" b="0" i="0" u="none" strike="noStrike" cap="none" normalizeH="0" baseline="0" dirty="0">
                <a:ln>
                  <a:noFill/>
                </a:ln>
                <a:solidFill>
                  <a:schemeClr val="bg1"/>
                </a:solidFill>
                <a:effectLst/>
                <a:highlight>
                  <a:srgbClr val="000000"/>
                </a:highlight>
                <a:latin typeface="Arial Unicode MS"/>
              </a:rPr>
              <a:t> math import </a:t>
            </a: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 </a:t>
            </a: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ceux qui n'ont pas encore étudié les valeurs absolues, il s'agit tout simplement de l'opposé de la variable si elle est négative, et de la variable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elle-même si elle est positive. Une valeur absolue est ainsi toujours positive.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aurez remarqué qu'on ne met plus le préfixe </a:t>
            </a:r>
            <a:r>
              <a:rPr kumimoji="0" lang="fr-FR" altLang="fr-FR" sz="1400" b="0" i="0" u="none" strike="noStrike" cap="none" normalizeH="0" baseline="0" dirty="0">
                <a:ln>
                  <a:noFill/>
                </a:ln>
                <a:solidFill>
                  <a:schemeClr val="tx1"/>
                </a:solidFill>
                <a:effectLst/>
                <a:latin typeface="Arial Unicode MS"/>
              </a:rPr>
              <a:t>math. </a:t>
            </a:r>
            <a:r>
              <a:rPr lang="fr-FR" altLang="fr-FR" sz="1400" dirty="0">
                <a:latin typeface="Arial" panose="020B0604020202020204" pitchFamily="34" charset="0"/>
              </a:rPr>
              <a:t>devant le nom de la fonction. En effet, nous l'avons importée avec la méthode </a:t>
            </a:r>
            <a:r>
              <a:rPr lang="fr-FR" altLang="fr-FR" sz="1400" dirty="0" err="1">
                <a:latin typeface="Arial" panose="020B0604020202020204" pitchFamily="34" charset="0"/>
              </a:rPr>
              <a:t>from</a:t>
            </a:r>
            <a:r>
              <a:rPr lang="fr-FR" altLang="fr-FR" sz="1400" dirty="0">
                <a:latin typeface="Arial" panose="020B0604020202020204" pitchFamily="34" charset="0"/>
              </a:rPr>
              <a:t>: celle-ci charge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la fonction depuis le module indiqué et la place dans l'interpréteur au même plan que les fonctions existantes, comme print par exemple. Si vous avez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compris les explications sur les espaces de noms, vous voyez que print et </a:t>
            </a:r>
            <a:r>
              <a:rPr lang="fr-FR" altLang="fr-FR" sz="1400" dirty="0" err="1">
                <a:latin typeface="Arial" panose="020B0604020202020204" pitchFamily="34" charset="0"/>
              </a:rPr>
              <a:t>fabs</a:t>
            </a:r>
            <a:r>
              <a:rPr lang="fr-FR" altLang="fr-FR" sz="1400" dirty="0">
                <a:latin typeface="Arial" panose="020B0604020202020204" pitchFamily="34" charset="0"/>
              </a:rPr>
              <a:t> sont dans le même espace de noms (principal).</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pouvez appeler toutes les variables et fonctions d'un module en tapant « * » à la place du nom de la fonction à importer.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from</a:t>
            </a:r>
            <a:r>
              <a:rPr kumimoji="0" lang="fr-FR" altLang="fr-FR" sz="1400" b="0" i="0" u="none" strike="noStrike" cap="none" normalizeH="0" baseline="0" dirty="0">
                <a:ln>
                  <a:noFill/>
                </a:ln>
                <a:solidFill>
                  <a:schemeClr val="bg1"/>
                </a:solidFill>
                <a:effectLst/>
                <a:highlight>
                  <a:srgbClr val="000000"/>
                </a:highlight>
                <a:latin typeface="Arial Unicode MS"/>
              </a:rPr>
              <a:t> math import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sqrt</a:t>
            </a:r>
            <a:r>
              <a:rPr kumimoji="0" lang="fr-FR" altLang="fr-FR" sz="1400" b="0" i="0" u="none" strike="noStrike" cap="none" normalizeH="0" baseline="0" dirty="0">
                <a:ln>
                  <a:noFill/>
                </a:ln>
                <a:solidFill>
                  <a:schemeClr val="bg1"/>
                </a:solidFill>
                <a:effectLst/>
                <a:highlight>
                  <a:srgbClr val="000000"/>
                </a:highlight>
                <a:latin typeface="Arial Unicode MS"/>
              </a:rPr>
              <a:t>(4)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À la ligne 1 de notre programme, l'interpréteur </a:t>
            </a:r>
            <a:r>
              <a:rPr lang="fr-FR" altLang="fr-FR" sz="1400" dirty="0">
                <a:latin typeface="Arial" panose="020B0604020202020204" pitchFamily="34" charset="0"/>
              </a:rPr>
              <a:t>a parcouru toutes les fonctions et variables du module math et les a importées directement dans l'espace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de noms principal sans les emprisonner dans l'espace de noms math.</a:t>
            </a:r>
          </a:p>
        </p:txBody>
      </p:sp>
    </p:spTree>
    <p:extLst>
      <p:ext uri="{BB962C8B-B14F-4D97-AF65-F5344CB8AC3E}">
        <p14:creationId xmlns:p14="http://schemas.microsoft.com/office/powerpoint/2010/main" val="3459302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649135"/>
            <a:ext cx="1025954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Une fonction est une portion de code contenant des instructions, que l'on va pouvoir réutiliser facilement.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Découper son programme en fonctions permet une meilleure organisation.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peuvent recevoir des informations en entrée et renvoyer une information grâce au mot-clé </a:t>
            </a:r>
            <a:r>
              <a:rPr kumimoji="0" lang="fr-FR" altLang="fr-FR" sz="1600" b="0" i="0" u="none" strike="noStrike" cap="none" normalizeH="0" baseline="0" dirty="0">
                <a:ln>
                  <a:noFill/>
                </a:ln>
                <a:solidFill>
                  <a:schemeClr val="tx1"/>
                </a:solidFill>
                <a:effectLst/>
                <a:latin typeface="Arial Unicode MS"/>
              </a:rPr>
              <a:t>return</a:t>
            </a:r>
            <a:r>
              <a:rPr kumimoji="0" lang="fr-FR" altLang="fr-FR"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se définissent de la façon suivante :</a:t>
            </a:r>
            <a:r>
              <a:rPr kumimoji="0" lang="fr-FR" altLang="fr-FR" sz="1600" b="0" i="0" u="none" strike="noStrike" cap="none" normalizeH="0" baseline="0" dirty="0">
                <a:ln>
                  <a:noFill/>
                </a:ln>
                <a:solidFill>
                  <a:schemeClr val="tx1"/>
                </a:solidFill>
                <a:effectLst/>
                <a:latin typeface="Arial Unicode MS"/>
              </a:rPr>
              <a:t>def </a:t>
            </a:r>
            <a:r>
              <a:rPr kumimoji="0" lang="fr-FR" altLang="fr-FR" sz="1600" b="0" i="0" u="none" strike="noStrike" cap="none" normalizeH="0" baseline="0" dirty="0" err="1">
                <a:ln>
                  <a:noFill/>
                </a:ln>
                <a:solidFill>
                  <a:schemeClr val="tx1"/>
                </a:solidFill>
                <a:effectLst/>
                <a:latin typeface="Arial Unicode MS"/>
              </a:rPr>
              <a:t>nom_fonction</a:t>
            </a:r>
            <a:r>
              <a:rPr kumimoji="0" lang="fr-FR" altLang="fr-FR" sz="1600" b="0" i="0" u="none" strike="noStrike" cap="none" normalizeH="0" baseline="0" dirty="0">
                <a:ln>
                  <a:noFill/>
                </a:ln>
                <a:solidFill>
                  <a:schemeClr val="tx1"/>
                </a:solidFill>
                <a:effectLst/>
                <a:latin typeface="Arial Unicode MS"/>
              </a:rPr>
              <a:t>(parametre1, parametre2, </a:t>
            </a:r>
            <a:r>
              <a:rPr kumimoji="0" lang="fr-FR" altLang="fr-FR" sz="1600" b="0" i="0" u="none" strike="noStrike" cap="none" normalizeH="0" baseline="0" dirty="0" err="1">
                <a:ln>
                  <a:noFill/>
                </a:ln>
                <a:solidFill>
                  <a:schemeClr val="tx1"/>
                </a:solidFill>
                <a:effectLst/>
                <a:latin typeface="Arial Unicode MS"/>
              </a:rPr>
              <a:t>parametreN</a:t>
            </a:r>
            <a:r>
              <a:rPr kumimoji="0" lang="fr-FR" altLang="fr-FR" sz="1600" b="0" i="0" u="none" strike="noStrike" cap="none" normalizeH="0" baseline="0" dirty="0">
                <a:ln>
                  <a:noFill/>
                </a:ln>
                <a:solidFill>
                  <a:schemeClr val="tx1"/>
                </a:solidFill>
                <a:effectLst/>
                <a:latin typeface="Arial Unicode MS"/>
              </a:rPr>
              <a:t>):</a:t>
            </a:r>
            <a:endParaRPr kumimoji="0" lang="fr-FR" altLang="fr-F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9976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907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packages</a:t>
            </a:r>
          </a:p>
        </p:txBody>
      </p:sp>
    </p:spTree>
    <p:extLst>
      <p:ext uri="{BB962C8B-B14F-4D97-AF65-F5344CB8AC3E}">
        <p14:creationId xmlns:p14="http://schemas.microsoft.com/office/powerpoint/2010/main" val="16534918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Importer des packages</a:t>
            </a: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328861"/>
            <a:ext cx="1183651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fr-FR" altLang="fr-FR" sz="1600" dirty="0">
              <a:latin typeface="Arial" panose="020B0604020202020204" pitchFamily="34" charset="0"/>
            </a:endParaRPr>
          </a:p>
          <a:p>
            <a:pPr eaLnBrk="0" fontAlgn="base" hangingPunct="0">
              <a:spcBef>
                <a:spcPct val="0"/>
              </a:spcBef>
              <a:spcAft>
                <a:spcPct val="0"/>
              </a:spcAft>
            </a:pPr>
            <a:r>
              <a:rPr lang="fr-FR" altLang="fr-FR" sz="1600" dirty="0"/>
              <a:t>Si vous voulez utiliser, dans votre programme, la bibliothèque fictive que nous venons de voir, vous avez plusieurs moyens qui </a:t>
            </a:r>
          </a:p>
          <a:p>
            <a:pPr eaLnBrk="0" fontAlgn="base" hangingPunct="0">
              <a:spcBef>
                <a:spcPct val="0"/>
              </a:spcBef>
              <a:spcAft>
                <a:spcPct val="0"/>
              </a:spcAft>
            </a:pPr>
            <a:r>
              <a:rPr lang="fr-FR" altLang="fr-FR" sz="1600" dirty="0"/>
              <a:t>tournent tous autour des mots clés </a:t>
            </a:r>
            <a:r>
              <a:rPr lang="fr-FR" altLang="fr-FR" sz="1600" b="1" dirty="0" err="1"/>
              <a:t>from</a:t>
            </a:r>
            <a:r>
              <a:rPr lang="fr-FR" altLang="fr-FR" sz="1600" dirty="0"/>
              <a:t> et </a:t>
            </a:r>
            <a:r>
              <a:rPr lang="fr-FR" altLang="fr-FR" sz="1600" b="1" dirty="0"/>
              <a:t>import</a:t>
            </a:r>
            <a:r>
              <a:rPr lang="fr-FR" altLang="fr-FR" sz="1600" dirty="0"/>
              <a:t>:</a:t>
            </a:r>
          </a:p>
          <a:p>
            <a:pPr lvl="0" eaLnBrk="0" fontAlgn="base" hangingPunct="0">
              <a:spcBef>
                <a:spcPct val="0"/>
              </a:spcBef>
              <a:spcAft>
                <a:spcPct val="0"/>
              </a:spcAft>
            </a:pPr>
            <a:r>
              <a:rPr lang="fr-FR" altLang="fr-FR" sz="1600" dirty="0">
                <a:solidFill>
                  <a:schemeClr val="bg1"/>
                </a:solidFill>
                <a:highlight>
                  <a:srgbClr val="000000"/>
                </a:highlight>
              </a:rPr>
              <a:t>import </a:t>
            </a:r>
            <a:r>
              <a:rPr lang="fr-FR" altLang="fr-FR" sz="1600" dirty="0" err="1">
                <a:solidFill>
                  <a:schemeClr val="bg1"/>
                </a:solidFill>
                <a:highlight>
                  <a:srgbClr val="000000"/>
                </a:highlight>
              </a:rPr>
              <a:t>nom_bibliotheque</a:t>
            </a:r>
            <a:endParaRPr lang="fr-FR" altLang="fr-FR" sz="1600" dirty="0">
              <a:solidFill>
                <a:schemeClr val="bg1"/>
              </a:solidFill>
              <a:highlight>
                <a:srgbClr val="000000"/>
              </a:highlight>
            </a:endParaRPr>
          </a:p>
          <a:p>
            <a:pPr lvl="0" eaLnBrk="0" fontAlgn="base" hangingPunct="0">
              <a:spcBef>
                <a:spcPct val="0"/>
              </a:spcBef>
              <a:spcAft>
                <a:spcPct val="0"/>
              </a:spcAft>
            </a:pPr>
            <a:endParaRPr lang="fr-FR" sz="1600" dirty="0"/>
          </a:p>
          <a:p>
            <a:pPr lvl="0" eaLnBrk="0" fontAlgn="base" hangingPunct="0">
              <a:spcBef>
                <a:spcPct val="0"/>
              </a:spcBef>
              <a:spcAft>
                <a:spcPct val="0"/>
              </a:spcAft>
            </a:pPr>
            <a:r>
              <a:rPr lang="fr-FR" sz="1600" dirty="0"/>
              <a:t>Cette ligne importe le package contenant la bibliothèque. Pour accéder aux sous-packages, vous utiliserez un point « . » afin de modéliser le </a:t>
            </a:r>
          </a:p>
          <a:p>
            <a:pPr lvl="0" eaLnBrk="0" fontAlgn="base" hangingPunct="0">
              <a:spcBef>
                <a:spcPct val="0"/>
              </a:spcBef>
              <a:spcAft>
                <a:spcPct val="0"/>
              </a:spcAft>
            </a:pPr>
            <a:r>
              <a:rPr lang="fr-FR" sz="1600" dirty="0"/>
              <a:t>chemin menant au module ou à la fonction que vous voulez utiliser :</a:t>
            </a:r>
            <a:endParaRPr kumimoji="0" lang="fr-FR" altLang="fr-FR" sz="1600" b="0" i="0" u="none" strike="noStrike" cap="none" normalizeH="0" baseline="0" dirty="0">
              <a:ln>
                <a:noFill/>
              </a:ln>
              <a:solidFill>
                <a:schemeClr val="tx1"/>
              </a:solidFill>
              <a:effectLs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a:t>
            </a:r>
            <a:r>
              <a:rPr lang="fr-FR" altLang="fr-FR" sz="1600" dirty="0">
                <a:solidFill>
                  <a:schemeClr val="bg1"/>
                </a:solidFill>
                <a:highlight>
                  <a:srgbClr val="000000"/>
                </a:highlight>
              </a:rPr>
              <a:t> # Pointe vers le sous-package </a:t>
            </a:r>
            <a:r>
              <a:rPr lang="fr-FR" altLang="fr-FR" sz="1600" dirty="0" err="1">
                <a:solidFill>
                  <a:schemeClr val="bg1"/>
                </a:solidFill>
                <a:highlight>
                  <a:srgbClr val="000000"/>
                </a:highlight>
              </a:rPr>
              <a:t>evenements</a:t>
            </a:r>
            <a:endParaRPr lang="fr-FR" altLang="fr-FR" sz="1600" dirty="0">
              <a:solidFill>
                <a:schemeClr val="bg1"/>
              </a:solidFill>
              <a:highlight>
                <a:srgbClr val="000000"/>
              </a:highligh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nom_bibliotheque.evenements.clavier</a:t>
            </a:r>
            <a:r>
              <a:rPr lang="fr-FR" altLang="fr-FR" sz="1600" dirty="0">
                <a:solidFill>
                  <a:schemeClr val="bg1"/>
                </a:solidFill>
                <a:highlight>
                  <a:srgbClr val="000000"/>
                </a:highlight>
              </a:rPr>
              <a:t> # Pointe vers le module clavier</a:t>
            </a:r>
            <a:endParaRPr kumimoji="0" lang="fr-FR" altLang="fr-FR" sz="16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fr-FR" sz="1600" dirty="0"/>
              <a:t>Si vous ne voulez importer qu'un seul module (ou qu'une seule fonction) d'un package, vous utiliserez une syntaxe similaire, </a:t>
            </a:r>
          </a:p>
          <a:p>
            <a:pPr lvl="0" eaLnBrk="0" fontAlgn="base" hangingPunct="0">
              <a:spcBef>
                <a:spcPct val="0"/>
              </a:spcBef>
              <a:spcAft>
                <a:spcPct val="0"/>
              </a:spcAft>
            </a:pPr>
            <a:r>
              <a:rPr lang="fr-FR" sz="1600" dirty="0"/>
              <a:t>assez intuitive :</a:t>
            </a:r>
          </a:p>
          <a:p>
            <a:pPr lvl="0" eaLnBrk="0" fontAlgn="base" hangingPunct="0">
              <a:spcBef>
                <a:spcPct val="0"/>
              </a:spcBef>
              <a:spcAft>
                <a:spcPct val="0"/>
              </a:spcAft>
            </a:pPr>
            <a:r>
              <a:rPr lang="fr-FR" altLang="fr-FR" sz="1600" dirty="0" err="1">
                <a:solidFill>
                  <a:schemeClr val="bg1"/>
                </a:solidFill>
                <a:highlight>
                  <a:srgbClr val="000000"/>
                </a:highlight>
              </a:rPr>
              <a:t>from</a:t>
            </a:r>
            <a:r>
              <a:rPr lang="fr-FR" altLang="fr-FR" sz="1600" dirty="0">
                <a:solidFill>
                  <a:schemeClr val="bg1"/>
                </a:solidFill>
                <a:highlight>
                  <a:srgbClr val="000000"/>
                </a:highlight>
              </a:rPr>
              <a:t> </a:t>
            </a:r>
            <a:r>
              <a:rPr lang="fr-FR" altLang="fr-FR" sz="1600" dirty="0" err="1">
                <a:solidFill>
                  <a:schemeClr val="bg1"/>
                </a:solidFill>
                <a:highlight>
                  <a:srgbClr val="000000"/>
                </a:highlight>
              </a:rPr>
              <a:t>nom_bibliotheque.objets</a:t>
            </a:r>
            <a:r>
              <a:rPr lang="fr-FR" altLang="fr-FR" sz="1600" dirty="0">
                <a:solidFill>
                  <a:schemeClr val="bg1"/>
                </a:solidFill>
                <a:highlight>
                  <a:srgbClr val="000000"/>
                </a:highlight>
              </a:rPr>
              <a:t> import bouton</a:t>
            </a:r>
          </a:p>
        </p:txBody>
      </p:sp>
    </p:spTree>
    <p:extLst>
      <p:ext uri="{BB962C8B-B14F-4D97-AF65-F5344CB8AC3E}">
        <p14:creationId xmlns:p14="http://schemas.microsoft.com/office/powerpoint/2010/main" val="231711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Créer ses propres packages</a:t>
            </a:r>
          </a:p>
        </p:txBody>
      </p:sp>
      <p:sp>
        <p:nvSpPr>
          <p:cNvPr id="5" name="Rectangle 2">
            <a:extLst>
              <a:ext uri="{FF2B5EF4-FFF2-40B4-BE49-F238E27FC236}">
                <a16:creationId xmlns:a16="http://schemas.microsoft.com/office/drawing/2014/main" id="{31885510-D6EC-4C97-8DC7-A1318715738A}"/>
              </a:ext>
            </a:extLst>
          </p:cNvPr>
          <p:cNvSpPr>
            <a:spLocks noChangeArrowheads="1"/>
          </p:cNvSpPr>
          <p:nvPr/>
        </p:nvSpPr>
        <p:spPr bwMode="auto">
          <a:xfrm>
            <a:off x="-3" y="1117165"/>
            <a:ext cx="1097845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Si vous voulez créer vos propres packages, commencez par créer, dans le même dossier que votre programme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Python, un répertoire portant le nom du package.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ce répertoire, vous pouvez soit :</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mettre vos modules, vos fichiers à l'extension.py</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créer des sous-packages de la même façon, en créant un répertoire dans votre 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Ne mettez pas d'espaces dans vos noms de packages et évitez aussi les caractères spéciaux. Quand vous les utilisez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vos programmes, ces noms sont traités comme des noms de variables et ils doivent donc obéir aux mêmes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règles de nommage.</a:t>
            </a:r>
          </a:p>
        </p:txBody>
      </p:sp>
      <p:sp>
        <p:nvSpPr>
          <p:cNvPr id="9" name="ZoneTexte 8">
            <a:extLst>
              <a:ext uri="{FF2B5EF4-FFF2-40B4-BE49-F238E27FC236}">
                <a16:creationId xmlns:a16="http://schemas.microsoft.com/office/drawing/2014/main" id="{E89E7509-AF6F-4A54-B4D3-4997AFB5FC28}"/>
              </a:ext>
            </a:extLst>
          </p:cNvPr>
          <p:cNvSpPr txBox="1"/>
          <p:nvPr/>
        </p:nvSpPr>
        <p:spPr>
          <a:xfrm>
            <a:off x="0" y="4381499"/>
            <a:ext cx="12191996" cy="1477328"/>
          </a:xfrm>
          <a:prstGeom prst="rect">
            <a:avLst/>
          </a:prstGeom>
          <a:noFill/>
        </p:spPr>
        <p:txBody>
          <a:bodyPr wrap="square" rtlCol="0">
            <a:spAutoFit/>
          </a:bodyPr>
          <a:lstStyle/>
          <a:p>
            <a:r>
              <a:rPr lang="fr-FR" dirty="0"/>
              <a:t>Le fichier d'initialisation</a:t>
            </a:r>
          </a:p>
          <a:p>
            <a:endParaRPr lang="fr-FR" dirty="0"/>
          </a:p>
          <a:p>
            <a:r>
              <a:rPr lang="fr-FR" dirty="0"/>
              <a:t>En Python, vous trouverez souvent le fichier d'initialisation de package__init__.py dans un répertoire destiné à devenir un package. Ce fichier est optionnel depuis la version 3.3 de Python. Vous n'êtes pas obligé de le créer mais vous pouvez y mettre du code d'initialisation pour votre package. </a:t>
            </a:r>
          </a:p>
        </p:txBody>
      </p:sp>
    </p:spTree>
    <p:extLst>
      <p:ext uri="{BB962C8B-B14F-4D97-AF65-F5344CB8AC3E}">
        <p14:creationId xmlns:p14="http://schemas.microsoft.com/office/powerpoint/2010/main" val="4905688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504949"/>
            <a:ext cx="12191996" cy="1477328"/>
          </a:xfrm>
          <a:prstGeom prst="rect">
            <a:avLst/>
          </a:prstGeom>
          <a:noFill/>
        </p:spPr>
        <p:txBody>
          <a:bodyPr wrap="square" rtlCol="0">
            <a:spAutoFit/>
          </a:bodyPr>
          <a:lstStyle/>
          <a:p>
            <a:pPr marL="285750" indent="-285750">
              <a:buFont typeface="Arial" panose="020B0604020202020204" pitchFamily="34" charset="0"/>
              <a:buChar char="•"/>
            </a:pPr>
            <a:r>
              <a:rPr lang="fr-FR" dirty="0"/>
              <a:t> On peut écrire les programmes Python dans des fichiers portant l'extension.py.</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fichiers contenant des modules pour séparer le code.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répertoires contenant des packages pour hiérarchiser un programme.</a:t>
            </a:r>
          </a:p>
        </p:txBody>
      </p:sp>
    </p:spTree>
    <p:extLst>
      <p:ext uri="{BB962C8B-B14F-4D97-AF65-F5344CB8AC3E}">
        <p14:creationId xmlns:p14="http://schemas.microsoft.com/office/powerpoint/2010/main" val="1108737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928" y="56867"/>
            <a:ext cx="10972800" cy="1016000"/>
          </a:xfrm>
        </p:spPr>
        <p:txBody>
          <a:bodyPr>
            <a:normAutofit/>
          </a:bodyPr>
          <a:lstStyle/>
          <a:p>
            <a:pPr algn="ctr"/>
            <a:r>
              <a:rPr lang="en-US" sz="6000" dirty="0">
                <a:solidFill>
                  <a:schemeClr val="accent5">
                    <a:lumMod val="75000"/>
                  </a:schemeClr>
                </a:solidFill>
              </a:rPr>
              <a:t>Boolean: True or False</a:t>
            </a:r>
          </a:p>
        </p:txBody>
      </p:sp>
      <p:sp>
        <p:nvSpPr>
          <p:cNvPr id="5" name="TextBox 4"/>
          <p:cNvSpPr txBox="1"/>
          <p:nvPr/>
        </p:nvSpPr>
        <p:spPr>
          <a:xfrm>
            <a:off x="732558" y="1792088"/>
            <a:ext cx="3759200" cy="2718949"/>
          </a:xfrm>
          <a:prstGeom prst="rect">
            <a:avLst/>
          </a:prstGeom>
          <a:noFill/>
        </p:spPr>
        <p:txBody>
          <a:bodyPr wrap="square" rtlCol="0">
            <a:spAutoFit/>
          </a:bodyPr>
          <a:lstStyle/>
          <a:p>
            <a:r>
              <a:rPr lang="en-US" sz="3200" b="1" dirty="0"/>
              <a:t>Evaluate to </a:t>
            </a:r>
            <a:r>
              <a:rPr lang="en-US" sz="3733" b="1" dirty="0"/>
              <a:t>FALSE</a:t>
            </a:r>
          </a:p>
          <a:p>
            <a:r>
              <a:rPr lang="en-US" sz="2667" dirty="0"/>
              <a:t>0</a:t>
            </a:r>
          </a:p>
          <a:p>
            <a:r>
              <a:rPr lang="en-US" sz="2667" dirty="0"/>
              <a:t>0.0</a:t>
            </a:r>
          </a:p>
          <a:p>
            <a:r>
              <a:rPr lang="en-US" sz="2667" dirty="0"/>
              <a:t>""</a:t>
            </a:r>
          </a:p>
          <a:p>
            <a:r>
              <a:rPr lang="en-US" sz="2667" dirty="0"/>
              <a:t>[]</a:t>
            </a:r>
          </a:p>
          <a:p>
            <a:r>
              <a:rPr lang="en-US" sz="2667" dirty="0"/>
              <a:t>None</a:t>
            </a:r>
          </a:p>
        </p:txBody>
      </p:sp>
      <p:sp>
        <p:nvSpPr>
          <p:cNvPr id="6" name="TextBox 5"/>
          <p:cNvSpPr txBox="1"/>
          <p:nvPr/>
        </p:nvSpPr>
        <p:spPr>
          <a:xfrm>
            <a:off x="6908800" y="1749425"/>
            <a:ext cx="4064000" cy="1898084"/>
          </a:xfrm>
          <a:prstGeom prst="rect">
            <a:avLst/>
          </a:prstGeom>
          <a:noFill/>
        </p:spPr>
        <p:txBody>
          <a:bodyPr wrap="square" rtlCol="0">
            <a:spAutoFit/>
          </a:bodyPr>
          <a:lstStyle/>
          <a:p>
            <a:r>
              <a:rPr lang="en-US" sz="3200" b="1" dirty="0"/>
              <a:t>Evaluate to </a:t>
            </a:r>
            <a:r>
              <a:rPr lang="en-US" sz="3733" b="1" dirty="0"/>
              <a:t>TRUE</a:t>
            </a:r>
          </a:p>
          <a:p>
            <a:r>
              <a:rPr lang="en-US" sz="2667" dirty="0"/>
              <a:t>any non-zero number</a:t>
            </a:r>
          </a:p>
          <a:p>
            <a:r>
              <a:rPr lang="en-US" sz="2667" dirty="0"/>
              <a:t>any non-empty string</a:t>
            </a:r>
          </a:p>
          <a:p>
            <a:r>
              <a:rPr lang="en-US" sz="2667" dirty="0"/>
              <a:t>any non-empty list</a:t>
            </a:r>
          </a:p>
        </p:txBody>
      </p:sp>
      <p:sp>
        <p:nvSpPr>
          <p:cNvPr id="7" name="TextBox 6"/>
          <p:cNvSpPr txBox="1"/>
          <p:nvPr/>
        </p:nvSpPr>
        <p:spPr>
          <a:xfrm>
            <a:off x="6908801" y="3984625"/>
            <a:ext cx="1679691" cy="2677656"/>
          </a:xfrm>
          <a:prstGeom prst="rect">
            <a:avLst/>
          </a:prstGeom>
          <a:noFill/>
        </p:spPr>
        <p:txBody>
          <a:bodyPr wrap="none" rtlCol="0">
            <a:spAutoFit/>
          </a:bodyPr>
          <a:lstStyle/>
          <a:p>
            <a:r>
              <a:rPr lang="en-US" sz="2400" dirty="0"/>
              <a:t>1</a:t>
            </a:r>
          </a:p>
          <a:p>
            <a:r>
              <a:rPr lang="en-US" sz="2400" dirty="0"/>
              <a:t>1 or 0</a:t>
            </a:r>
          </a:p>
          <a:p>
            <a:r>
              <a:rPr lang="en-US" sz="2400" dirty="0"/>
              <a:t>81 and -23</a:t>
            </a:r>
          </a:p>
          <a:p>
            <a:r>
              <a:rPr lang="en-US" sz="2400" dirty="0"/>
              <a:t>‘pig’</a:t>
            </a:r>
          </a:p>
          <a:p>
            <a:r>
              <a:rPr lang="en-US" sz="2400" dirty="0"/>
              <a:t>‘cat’ == ‘cat’</a:t>
            </a:r>
          </a:p>
          <a:p>
            <a:r>
              <a:rPr lang="en-US" sz="2400" dirty="0"/>
              <a:t>[‘dog’]</a:t>
            </a:r>
          </a:p>
          <a:p>
            <a:r>
              <a:rPr lang="en-US" sz="2400" dirty="0"/>
              <a:t>‘a’ &lt; ‘b’</a:t>
            </a:r>
          </a:p>
        </p:txBody>
      </p:sp>
      <p:sp>
        <p:nvSpPr>
          <p:cNvPr id="8" name="TextBox 7"/>
          <p:cNvSpPr txBox="1"/>
          <p:nvPr/>
        </p:nvSpPr>
        <p:spPr>
          <a:xfrm>
            <a:off x="9430223" y="3984625"/>
            <a:ext cx="1707519" cy="2677656"/>
          </a:xfrm>
          <a:prstGeom prst="rect">
            <a:avLst/>
          </a:prstGeom>
          <a:noFill/>
        </p:spPr>
        <p:txBody>
          <a:bodyPr wrap="none" rtlCol="0">
            <a:spAutoFit/>
          </a:bodyPr>
          <a:lstStyle/>
          <a:p>
            <a:r>
              <a:rPr lang="en-US" sz="2400" dirty="0"/>
              <a:t>10 &gt; 5</a:t>
            </a:r>
          </a:p>
          <a:p>
            <a:r>
              <a:rPr lang="en-US" sz="2400" dirty="0"/>
              <a:t>-1 &lt; 33</a:t>
            </a:r>
          </a:p>
          <a:p>
            <a:r>
              <a:rPr lang="en-US" sz="2400" dirty="0"/>
              <a:t>8 &gt;= 8</a:t>
            </a:r>
          </a:p>
          <a:p>
            <a:r>
              <a:rPr lang="en-US" sz="2400" dirty="0"/>
              <a:t>0 == 0</a:t>
            </a:r>
          </a:p>
          <a:p>
            <a:r>
              <a:rPr lang="en-US" sz="2400" dirty="0"/>
              <a:t>1.2 != 1.3</a:t>
            </a:r>
          </a:p>
          <a:p>
            <a:r>
              <a:rPr lang="en-US" sz="2400" dirty="0"/>
              <a:t>5 &gt; 3 and 10</a:t>
            </a:r>
          </a:p>
          <a:p>
            <a:r>
              <a:rPr lang="en-US" sz="2400" dirty="0"/>
              <a:t>1 == 0 or [0]</a:t>
            </a:r>
          </a:p>
        </p:txBody>
      </p:sp>
      <p:sp>
        <p:nvSpPr>
          <p:cNvPr id="9" name="TextBox 8"/>
          <p:cNvSpPr txBox="1"/>
          <p:nvPr/>
        </p:nvSpPr>
        <p:spPr>
          <a:xfrm>
            <a:off x="732558" y="5461952"/>
            <a:ext cx="1104790" cy="1200329"/>
          </a:xfrm>
          <a:prstGeom prst="rect">
            <a:avLst/>
          </a:prstGeom>
          <a:noFill/>
        </p:spPr>
        <p:txBody>
          <a:bodyPr wrap="none" rtlCol="0">
            <a:spAutoFit/>
          </a:bodyPr>
          <a:lstStyle/>
          <a:p>
            <a:r>
              <a:rPr lang="en-US" sz="2400" dirty="0"/>
              <a:t>1 and 0</a:t>
            </a:r>
          </a:p>
          <a:p>
            <a:r>
              <a:rPr lang="en-US" sz="2400" dirty="0"/>
              <a:t>0 or ""</a:t>
            </a:r>
          </a:p>
          <a:p>
            <a:r>
              <a:rPr lang="en-US" sz="2400" dirty="0"/>
              <a:t>5 - 5</a:t>
            </a:r>
          </a:p>
        </p:txBody>
      </p:sp>
      <p:sp>
        <p:nvSpPr>
          <p:cNvPr id="10" name="TextBox 9"/>
          <p:cNvSpPr txBox="1"/>
          <p:nvPr/>
        </p:nvSpPr>
        <p:spPr>
          <a:xfrm>
            <a:off x="3253980" y="4353957"/>
            <a:ext cx="1353256" cy="2308324"/>
          </a:xfrm>
          <a:prstGeom prst="rect">
            <a:avLst/>
          </a:prstGeom>
          <a:noFill/>
        </p:spPr>
        <p:txBody>
          <a:bodyPr wrap="none" rtlCol="0">
            <a:spAutoFit/>
          </a:bodyPr>
          <a:lstStyle/>
          <a:p>
            <a:r>
              <a:rPr lang="en-US" sz="2400" dirty="0"/>
              <a:t>3 &lt; 2</a:t>
            </a:r>
          </a:p>
          <a:p>
            <a:r>
              <a:rPr lang="en-US" sz="2400" dirty="0"/>
              <a:t>-1 &gt; 33</a:t>
            </a:r>
          </a:p>
          <a:p>
            <a:r>
              <a:rPr lang="en-US" sz="2400" dirty="0"/>
              <a:t>8 &gt;= 100</a:t>
            </a:r>
          </a:p>
          <a:p>
            <a:r>
              <a:rPr lang="en-US" sz="2400" dirty="0"/>
              <a:t>5 &lt;= 1</a:t>
            </a:r>
          </a:p>
          <a:p>
            <a:r>
              <a:rPr lang="en-US" sz="2400" dirty="0"/>
              <a:t>0 == 88</a:t>
            </a:r>
          </a:p>
          <a:p>
            <a:r>
              <a:rPr lang="en-US" sz="2400" dirty="0"/>
              <a:t>1.2 != 1.2</a:t>
            </a:r>
          </a:p>
        </p:txBody>
      </p:sp>
      <p:cxnSp>
        <p:nvCxnSpPr>
          <p:cNvPr id="13" name="Straight Connector 12"/>
          <p:cNvCxnSpPr/>
          <p:nvPr/>
        </p:nvCxnSpPr>
        <p:spPr>
          <a:xfrm flipV="1">
            <a:off x="6096000" y="1952625"/>
            <a:ext cx="0" cy="4876800"/>
          </a:xfrm>
          <a:prstGeom prst="line">
            <a:avLst/>
          </a:prstGeom>
          <a:ln w="508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E7EBDA5A-FE74-4E33-A955-D067C28FFE75}"/>
              </a:ext>
            </a:extLst>
          </p:cNvPr>
          <p:cNvSpPr txBox="1">
            <a:spLocks/>
          </p:cNvSpPr>
          <p:nvPr/>
        </p:nvSpPr>
        <p:spPr>
          <a:xfrm>
            <a:off x="4083167" y="9331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Boolean: True or False</a:t>
            </a:r>
          </a:p>
        </p:txBody>
      </p:sp>
    </p:spTree>
    <p:extLst>
      <p:ext uri="{BB962C8B-B14F-4D97-AF65-F5344CB8AC3E}">
        <p14:creationId xmlns:p14="http://schemas.microsoft.com/office/powerpoint/2010/main" val="663531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209800"/>
            <a:ext cx="12192000" cy="1325563"/>
          </a:xfrm>
        </p:spPr>
        <p:txBody>
          <a:bodyPr>
            <a:normAutofit/>
          </a:bodyPr>
          <a:lstStyle/>
          <a:p>
            <a:pPr lvl="0" algn="ctr" fontAlgn="base">
              <a:spcAft>
                <a:spcPct val="0"/>
              </a:spcAft>
            </a:pPr>
            <a:r>
              <a:rPr lang="fr-FR" altLang="fr-FR" sz="6000" dirty="0" err="1">
                <a:solidFill>
                  <a:schemeClr val="accent5">
                    <a:lumMod val="75000"/>
                  </a:schemeClr>
                </a:solidFill>
              </a:rPr>
              <a:t>Gerez</a:t>
            </a:r>
            <a:r>
              <a:rPr lang="fr-FR" altLang="fr-FR" sz="6000" dirty="0">
                <a:solidFill>
                  <a:schemeClr val="accent5">
                    <a:lumMod val="75000"/>
                  </a:schemeClr>
                </a:solidFill>
              </a:rPr>
              <a:t> les exceptions</a:t>
            </a:r>
          </a:p>
        </p:txBody>
      </p:sp>
    </p:spTree>
    <p:extLst>
      <p:ext uri="{BB962C8B-B14F-4D97-AF65-F5344CB8AC3E}">
        <p14:creationId xmlns:p14="http://schemas.microsoft.com/office/powerpoint/2010/main" val="33062349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Gérez les exceptions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209403"/>
            <a:ext cx="11487150" cy="1200329"/>
          </a:xfrm>
          <a:prstGeom prst="rect">
            <a:avLst/>
          </a:prstGeom>
          <a:solidFill>
            <a:schemeClr val="tx1"/>
          </a:solidFill>
        </p:spPr>
        <p:txBody>
          <a:bodyPr wrap="square" rtlCol="0">
            <a:spAutoFit/>
          </a:bodyPr>
          <a:lstStyle/>
          <a:p>
            <a:r>
              <a:rPr lang="fr-FR" dirty="0"/>
              <a:t> </a:t>
            </a:r>
            <a:r>
              <a:rPr lang="fr-FR" dirty="0" err="1">
                <a:solidFill>
                  <a:schemeClr val="bg1"/>
                </a:solidFill>
                <a:highlight>
                  <a:srgbClr val="000000"/>
                </a:highlight>
              </a:rPr>
              <a:t>try</a:t>
            </a:r>
            <a:r>
              <a:rPr lang="fr-FR" dirty="0">
                <a:solidFill>
                  <a:schemeClr val="bg1"/>
                </a:solidFill>
                <a:highlight>
                  <a:srgbClr val="000000"/>
                </a:highlight>
              </a:rPr>
              <a:t>:</a:t>
            </a:r>
          </a:p>
          <a:p>
            <a:r>
              <a:rPr lang="fr-FR" dirty="0">
                <a:solidFill>
                  <a:schemeClr val="bg1"/>
                </a:solidFill>
                <a:highlight>
                  <a:srgbClr val="000000"/>
                </a:highlight>
              </a:rPr>
              <a:t>    # Bloc à essayer</a:t>
            </a:r>
          </a:p>
          <a:p>
            <a:r>
              <a:rPr lang="fr-FR" dirty="0" err="1">
                <a:solidFill>
                  <a:schemeClr val="bg1"/>
                </a:solidFill>
                <a:highlight>
                  <a:srgbClr val="000000"/>
                </a:highlight>
              </a:rPr>
              <a:t>except</a:t>
            </a:r>
            <a:r>
              <a:rPr lang="fr-FR" dirty="0">
                <a:solidFill>
                  <a:schemeClr val="bg1"/>
                </a:solidFill>
                <a:highlight>
                  <a:srgbClr val="000000"/>
                </a:highlight>
              </a:rPr>
              <a:t>:</a:t>
            </a:r>
          </a:p>
          <a:p>
            <a:r>
              <a:rPr lang="fr-FR" dirty="0">
                <a:solidFill>
                  <a:schemeClr val="bg1"/>
                </a:solidFill>
                <a:highlight>
                  <a:srgbClr val="000000"/>
                </a:highlight>
              </a:rPr>
              <a:t>    # Bloc qui sera exécuté en cas d'erreur</a:t>
            </a:r>
          </a:p>
        </p:txBody>
      </p:sp>
      <p:sp>
        <p:nvSpPr>
          <p:cNvPr id="5" name="ZoneTexte 4">
            <a:extLst>
              <a:ext uri="{FF2B5EF4-FFF2-40B4-BE49-F238E27FC236}">
                <a16:creationId xmlns:a16="http://schemas.microsoft.com/office/drawing/2014/main" id="{B3FE2107-6088-4051-97A4-E7910BBF4D1D}"/>
              </a:ext>
            </a:extLst>
          </p:cNvPr>
          <p:cNvSpPr txBox="1"/>
          <p:nvPr/>
        </p:nvSpPr>
        <p:spPr>
          <a:xfrm>
            <a:off x="466725" y="2614453"/>
            <a:ext cx="11487150" cy="1477328"/>
          </a:xfrm>
          <a:prstGeom prst="rect">
            <a:avLst/>
          </a:prstGeom>
          <a:solidFill>
            <a:schemeClr val="tx1"/>
          </a:solidFill>
        </p:spPr>
        <p:txBody>
          <a:bodyPr wrap="square" rtlCol="0">
            <a:spAutoFit/>
          </a:bodyPr>
          <a:lstStyle/>
          <a:p>
            <a:r>
              <a:rPr lang="fr-FR" dirty="0">
                <a:solidFill>
                  <a:schemeClr val="bg1"/>
                </a:solidFill>
              </a:rPr>
              <a:t>annee = input()</a:t>
            </a:r>
          </a:p>
          <a:p>
            <a:r>
              <a:rPr lang="fr-FR" dirty="0" err="1">
                <a:solidFill>
                  <a:schemeClr val="bg1"/>
                </a:solidFill>
              </a:rPr>
              <a:t>try</a:t>
            </a:r>
            <a:r>
              <a:rPr lang="fr-FR" dirty="0">
                <a:solidFill>
                  <a:schemeClr val="bg1"/>
                </a:solidFill>
              </a:rPr>
              <a:t>: # On essaye de convertir l'année en entier</a:t>
            </a:r>
          </a:p>
          <a:p>
            <a:r>
              <a:rPr lang="fr-FR" dirty="0">
                <a:solidFill>
                  <a:schemeClr val="bg1"/>
                </a:solidFill>
              </a:rPr>
              <a:t>    annee = </a:t>
            </a:r>
            <a:r>
              <a:rPr lang="fr-FR" dirty="0" err="1">
                <a:solidFill>
                  <a:schemeClr val="bg1"/>
                </a:solidFill>
              </a:rPr>
              <a:t>int</a:t>
            </a:r>
            <a:r>
              <a:rPr lang="fr-FR" dirty="0">
                <a:solidFill>
                  <a:schemeClr val="bg1"/>
                </a:solidFill>
              </a:rPr>
              <a:t>(annee)</a:t>
            </a:r>
          </a:p>
          <a:p>
            <a:r>
              <a:rPr lang="fr-FR" dirty="0" err="1">
                <a:solidFill>
                  <a:schemeClr val="bg1"/>
                </a:solidFill>
              </a:rPr>
              <a:t>except</a:t>
            </a:r>
            <a:r>
              <a:rPr lang="fr-FR" dirty="0">
                <a:solidFill>
                  <a:schemeClr val="bg1"/>
                </a:solidFill>
              </a:rPr>
              <a:t>:</a:t>
            </a:r>
          </a:p>
          <a:p>
            <a:r>
              <a:rPr lang="fr-FR" dirty="0">
                <a:solidFill>
                  <a:schemeClr val="bg1"/>
                </a:solidFill>
              </a:rPr>
              <a:t>    print("Erreur lors de la conversion de l'année.")</a:t>
            </a:r>
            <a:endParaRPr lang="fr-FR" dirty="0">
              <a:solidFill>
                <a:schemeClr val="bg1"/>
              </a:solidFill>
              <a:highlight>
                <a:srgbClr val="000000"/>
              </a:highlight>
            </a:endParaRPr>
          </a:p>
        </p:txBody>
      </p:sp>
      <p:sp>
        <p:nvSpPr>
          <p:cNvPr id="7" name="ZoneTexte 6">
            <a:extLst>
              <a:ext uri="{FF2B5EF4-FFF2-40B4-BE49-F238E27FC236}">
                <a16:creationId xmlns:a16="http://schemas.microsoft.com/office/drawing/2014/main" id="{563AA8C7-6FB7-41EF-9F5C-D8B0BC1C932E}"/>
              </a:ext>
            </a:extLst>
          </p:cNvPr>
          <p:cNvSpPr txBox="1"/>
          <p:nvPr/>
        </p:nvSpPr>
        <p:spPr>
          <a:xfrm>
            <a:off x="466725" y="4320728"/>
            <a:ext cx="11487150" cy="2308324"/>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a:t>
            </a:r>
            <a:r>
              <a:rPr lang="fr-FR" dirty="0" err="1">
                <a:solidFill>
                  <a:schemeClr val="bg1"/>
                </a:solidFill>
              </a:rPr>
              <a:t>resultat</a:t>
            </a:r>
            <a:r>
              <a:rPr lang="fr-FR" dirty="0">
                <a:solidFill>
                  <a:schemeClr val="bg1"/>
                </a:solidFill>
              </a:rPr>
              <a:t> = </a:t>
            </a:r>
            <a:r>
              <a:rPr lang="fr-FR" dirty="0" err="1">
                <a:solidFill>
                  <a:schemeClr val="bg1"/>
                </a:solidFill>
              </a:rPr>
              <a:t>numerateur</a:t>
            </a:r>
            <a:r>
              <a:rPr lang="fr-FR" dirty="0">
                <a:solidFill>
                  <a:schemeClr val="bg1"/>
                </a:solidFill>
              </a:rPr>
              <a:t> / </a:t>
            </a:r>
            <a:r>
              <a:rPr lang="fr-FR" dirty="0" err="1">
                <a:solidFill>
                  <a:schemeClr val="bg1"/>
                </a:solidFill>
              </a:rPr>
              <a:t>denominateur</a:t>
            </a:r>
            <a:endParaRPr lang="fr-FR" dirty="0">
              <a:solidFill>
                <a:schemeClr val="bg1"/>
              </a:solidFill>
            </a:endParaRPr>
          </a:p>
          <a:p>
            <a:r>
              <a:rPr lang="fr-FR" dirty="0" err="1">
                <a:solidFill>
                  <a:schemeClr val="bg1"/>
                </a:solidFill>
              </a:rPr>
              <a:t>except</a:t>
            </a:r>
            <a:r>
              <a:rPr lang="fr-FR" dirty="0">
                <a:solidFill>
                  <a:schemeClr val="bg1"/>
                </a:solidFill>
              </a:rPr>
              <a:t> </a:t>
            </a:r>
            <a:r>
              <a:rPr lang="fr-FR" dirty="0" err="1">
                <a:solidFill>
                  <a:schemeClr val="bg1"/>
                </a:solidFill>
              </a:rPr>
              <a:t>NameError</a:t>
            </a:r>
            <a:r>
              <a:rPr lang="fr-FR" dirty="0">
                <a:solidFill>
                  <a:schemeClr val="bg1"/>
                </a:solidFill>
              </a:rPr>
              <a:t>:</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n'a pas été définie.")</a:t>
            </a:r>
          </a:p>
          <a:p>
            <a:r>
              <a:rPr lang="fr-FR" dirty="0" err="1">
                <a:solidFill>
                  <a:schemeClr val="bg1"/>
                </a:solidFill>
              </a:rPr>
              <a:t>except</a:t>
            </a:r>
            <a:r>
              <a:rPr lang="fr-FR" dirty="0">
                <a:solidFill>
                  <a:schemeClr val="bg1"/>
                </a:solidFill>
              </a:rPr>
              <a:t> </a:t>
            </a:r>
            <a:r>
              <a:rPr lang="fr-FR" dirty="0" err="1">
                <a:solidFill>
                  <a:schemeClr val="bg1"/>
                </a:solidFill>
              </a:rPr>
              <a:t>TypeError</a:t>
            </a:r>
            <a:r>
              <a:rPr lang="fr-FR" dirty="0">
                <a:solidFill>
                  <a:schemeClr val="bg1"/>
                </a:solidFill>
              </a:rPr>
              <a:t>:</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possède un type incompatible avec la division.")</a:t>
            </a:r>
          </a:p>
          <a:p>
            <a:r>
              <a:rPr lang="fr-FR" dirty="0" err="1">
                <a:solidFill>
                  <a:schemeClr val="bg1"/>
                </a:solidFill>
              </a:rPr>
              <a:t>except</a:t>
            </a:r>
            <a:r>
              <a:rPr lang="fr-FR" dirty="0">
                <a:solidFill>
                  <a:schemeClr val="bg1"/>
                </a:solidFill>
              </a:rPr>
              <a:t> </a:t>
            </a:r>
            <a:r>
              <a:rPr lang="fr-FR" dirty="0" err="1">
                <a:solidFill>
                  <a:schemeClr val="bg1"/>
                </a:solidFill>
              </a:rPr>
              <a:t>ZeroDivisionError</a:t>
            </a:r>
            <a:r>
              <a:rPr lang="fr-FR" dirty="0">
                <a:solidFill>
                  <a:schemeClr val="bg1"/>
                </a:solidFill>
              </a:rPr>
              <a:t>:</a:t>
            </a:r>
          </a:p>
          <a:p>
            <a:r>
              <a:rPr lang="fr-FR" dirty="0">
                <a:solidFill>
                  <a:schemeClr val="bg1"/>
                </a:solidFill>
              </a:rPr>
              <a:t>    print("La variable </a:t>
            </a:r>
            <a:r>
              <a:rPr lang="fr-FR" dirty="0" err="1">
                <a:solidFill>
                  <a:schemeClr val="bg1"/>
                </a:solidFill>
              </a:rPr>
              <a:t>denominateur</a:t>
            </a:r>
            <a:r>
              <a:rPr lang="fr-FR" dirty="0">
                <a:solidFill>
                  <a:schemeClr val="bg1"/>
                </a:solidFill>
              </a:rPr>
              <a:t> est égale à 0.")</a:t>
            </a:r>
            <a:endParaRPr lang="fr-FR" dirty="0">
              <a:solidFill>
                <a:schemeClr val="bg1"/>
              </a:solidFill>
              <a:highlight>
                <a:srgbClr val="000000"/>
              </a:highlight>
            </a:endParaRPr>
          </a:p>
        </p:txBody>
      </p:sp>
    </p:spTree>
    <p:extLst>
      <p:ext uri="{BB962C8B-B14F-4D97-AF65-F5344CB8AC3E}">
        <p14:creationId xmlns:p14="http://schemas.microsoft.com/office/powerpoint/2010/main" val="29231037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Forme plus </a:t>
            </a:r>
            <a:r>
              <a:rPr lang="fr-FR" altLang="fr-FR" sz="6000" dirty="0" err="1">
                <a:solidFill>
                  <a:schemeClr val="accent5">
                    <a:lumMod val="75000"/>
                  </a:schemeClr>
                </a:solidFill>
              </a:rPr>
              <a:t>complete</a:t>
            </a:r>
            <a:r>
              <a:rPr lang="fr-FR" altLang="fr-FR" sz="6000" dirty="0">
                <a:solidFill>
                  <a:schemeClr val="accent5">
                    <a:lumMod val="75000"/>
                  </a:schemeClr>
                </a:solidFill>
              </a:rPr>
              <a:t>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418713"/>
            <a:ext cx="11487150" cy="1200329"/>
          </a:xfrm>
          <a:prstGeom prst="rect">
            <a:avLst/>
          </a:prstGeom>
          <a:solidFill>
            <a:schemeClr val="tx1"/>
          </a:solidFill>
        </p:spPr>
        <p:txBody>
          <a:bodyPr wrap="square" rtlCol="0">
            <a:spAutoFit/>
          </a:bodyPr>
          <a:lstStyle/>
          <a:p>
            <a:r>
              <a:rPr lang="fr-FR" dirty="0"/>
              <a:t> </a:t>
            </a:r>
            <a:r>
              <a:rPr lang="fr-FR" dirty="0" err="1">
                <a:solidFill>
                  <a:schemeClr val="bg1"/>
                </a:solidFill>
              </a:rPr>
              <a:t>try</a:t>
            </a:r>
            <a:r>
              <a:rPr lang="fr-FR" dirty="0">
                <a:solidFill>
                  <a:schemeClr val="bg1"/>
                </a:solidFill>
              </a:rPr>
              <a:t>:</a:t>
            </a:r>
          </a:p>
          <a:p>
            <a:r>
              <a:rPr lang="fr-FR" dirty="0">
                <a:solidFill>
                  <a:schemeClr val="bg1"/>
                </a:solidFill>
              </a:rPr>
              <a:t>    # Bloc de test</a:t>
            </a:r>
          </a:p>
          <a:p>
            <a:r>
              <a:rPr lang="fr-FR" dirty="0" err="1">
                <a:solidFill>
                  <a:schemeClr val="bg1"/>
                </a:solidFill>
              </a:rPr>
              <a:t>except</a:t>
            </a:r>
            <a:r>
              <a:rPr lang="fr-FR" dirty="0">
                <a:solidFill>
                  <a:schemeClr val="bg1"/>
                </a:solidFill>
              </a:rPr>
              <a:t> </a:t>
            </a:r>
            <a:r>
              <a:rPr lang="fr-FR" dirty="0" err="1">
                <a:solidFill>
                  <a:schemeClr val="bg1"/>
                </a:solidFill>
              </a:rPr>
              <a:t>type_de_l_exception</a:t>
            </a:r>
            <a:r>
              <a:rPr lang="fr-FR" dirty="0">
                <a:solidFill>
                  <a:schemeClr val="bg1"/>
                </a:solidFill>
              </a:rPr>
              <a:t> as </a:t>
            </a:r>
            <a:r>
              <a:rPr lang="fr-FR" dirty="0" err="1">
                <a:solidFill>
                  <a:schemeClr val="bg1"/>
                </a:solidFill>
              </a:rPr>
              <a:t>exception_retournee</a:t>
            </a:r>
            <a:r>
              <a:rPr lang="fr-FR" dirty="0">
                <a:solidFill>
                  <a:schemeClr val="bg1"/>
                </a:solidFill>
              </a:rPr>
              <a:t>:</a:t>
            </a:r>
          </a:p>
          <a:p>
            <a:r>
              <a:rPr lang="fr-FR" dirty="0">
                <a:solidFill>
                  <a:schemeClr val="bg1"/>
                </a:solidFill>
              </a:rPr>
              <a:t>    print("Voici l'erreur :", </a:t>
            </a:r>
            <a:r>
              <a:rPr lang="fr-FR" dirty="0" err="1">
                <a:solidFill>
                  <a:schemeClr val="bg1"/>
                </a:solidFill>
              </a:rPr>
              <a:t>exception_retournee</a:t>
            </a:r>
            <a:r>
              <a:rPr lang="fr-FR" dirty="0">
                <a:solidFill>
                  <a:schemeClr val="bg1"/>
                </a:solidFill>
              </a:rPr>
              <a:t>)</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3619042"/>
            <a:ext cx="1247405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Dans ce cas, une variable exception retournée est créée par Python si une exception du type précisé est levée dans le bloc </a:t>
            </a:r>
            <a:r>
              <a:rPr lang="fr-FR" altLang="fr-FR" sz="1400" dirty="0" err="1"/>
              <a:t>try</a:t>
            </a:r>
            <a:r>
              <a:rPr lang="fr-FR" altLang="fr-FR" sz="1400" dirty="0"/>
              <a:t>.</a:t>
            </a:r>
          </a:p>
          <a:p>
            <a:pPr lvl="0" eaLnBrk="0" fontAlgn="base" hangingPunct="0">
              <a:spcBef>
                <a:spcPct val="0"/>
              </a:spcBef>
              <a:spcAft>
                <a:spcPct val="0"/>
              </a:spcAf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Je vous conseille de </a:t>
            </a:r>
            <a:r>
              <a:rPr kumimoji="0" lang="fr-FR" altLang="fr-FR" sz="1400" b="0" i="1" u="none" strike="noStrike" cap="none" normalizeH="0" baseline="0" dirty="0">
                <a:ln>
                  <a:noFill/>
                </a:ln>
                <a:solidFill>
                  <a:schemeClr val="tx1"/>
                </a:solidFill>
                <a:effectLst/>
              </a:rPr>
              <a:t>toujours</a:t>
            </a:r>
            <a:r>
              <a:rPr kumimoji="0" lang="fr-FR" altLang="fr-FR" sz="1400" b="0" i="0" u="none" strike="noStrike" cap="none" normalizeH="0" baseline="0" dirty="0">
                <a:ln>
                  <a:noFill/>
                </a:ln>
                <a:solidFill>
                  <a:schemeClr val="tx1"/>
                </a:solidFill>
                <a:effectLst/>
              </a:rPr>
              <a:t> préciser un type d'exceptions après </a:t>
            </a:r>
            <a:r>
              <a:rPr kumimoji="0" lang="fr-FR" altLang="fr-FR" sz="1400" b="1" i="0" u="none" strike="noStrike" cap="none" normalizeH="0" baseline="0" dirty="0" err="1">
                <a:ln>
                  <a:noFill/>
                </a:ln>
                <a:solidFill>
                  <a:schemeClr val="tx1"/>
                </a:solidFill>
                <a:effectLst/>
              </a:rPr>
              <a:t>except</a:t>
            </a:r>
            <a:r>
              <a:rPr kumimoji="0" lang="fr-FR" altLang="fr-FR" sz="1400" b="0" i="0" u="none" strike="noStrike" cap="none" normalizeH="0" baseline="0" dirty="0">
                <a:ln>
                  <a:noFill/>
                </a:ln>
                <a:solidFill>
                  <a:schemeClr val="tx1"/>
                </a:solidFill>
                <a:effectLst/>
              </a:rPr>
              <a:t>(sans nécessairement capturer l'exception dans une variable, bien entendu). D'abord,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ne devez pas utiliser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comme une</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méthode miracle pour tester n'importe quel bout de code. Il est important que vous gardiez le maximum de contrôle sur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code. Cela signifie que, si une erreur se produit, vous devez être capable de l'anticiper. </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En pratique, vous n'irez pas jusqu'à tester si une variable quelconque existe bel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et bien, il faut faire un minimum confiance à son code. Mais si vous êtes en face d'une division et que le dénominateur pourrait avoir une valeur de 0, placez la division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dans un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et précisez, après le </a:t>
            </a:r>
            <a:r>
              <a:rPr kumimoji="0" lang="fr-FR" altLang="fr-FR" sz="1400" b="1" i="0" u="none" strike="noStrike" cap="none" normalizeH="0" baseline="0" dirty="0" err="1">
                <a:ln>
                  <a:noFill/>
                </a:ln>
                <a:solidFill>
                  <a:schemeClr val="tx1"/>
                </a:solidFill>
                <a:effectLst/>
              </a:rPr>
              <a:t>except</a:t>
            </a:r>
            <a:r>
              <a:rPr kumimoji="0" lang="fr-FR" altLang="fr-FR" sz="1400" b="0" i="0" u="none" strike="noStrike" cap="none" normalizeH="0" baseline="0" dirty="0">
                <a:ln>
                  <a:noFill/>
                </a:ln>
                <a:solidFill>
                  <a:schemeClr val="tx1"/>
                </a:solidFill>
                <a:effectLst/>
              </a:rPr>
              <a:t>, le type de l'exception qui risque de se produire (</a:t>
            </a:r>
            <a:r>
              <a:rPr kumimoji="0" lang="fr-FR" altLang="fr-FR" sz="1400" b="0" i="0" u="none" strike="noStrike" cap="none" normalizeH="0" baseline="0" dirty="0" err="1">
                <a:ln>
                  <a:noFill/>
                </a:ln>
                <a:solidFill>
                  <a:schemeClr val="tx1"/>
                </a:solidFill>
                <a:effectLst/>
              </a:rPr>
              <a:t>ZeroDivisionError</a:t>
            </a:r>
            <a:r>
              <a:rPr kumimoji="0" lang="fr-FR" altLang="fr-FR" sz="1400" b="0" i="0" u="none" strike="noStrike" cap="none" normalizeH="0" baseline="0" dirty="0">
                <a:ln>
                  <a:noFill/>
                </a:ln>
                <a:solidFill>
                  <a:schemeClr val="tx1"/>
                </a:solidFill>
                <a:effectLst/>
              </a:rPr>
              <a:t> dans cet exemple).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Si vous adoptez la forme minimale (à savoir </a:t>
            </a:r>
            <a:r>
              <a:rPr kumimoji="0" lang="fr-FR" altLang="fr-FR" sz="1400" b="1" i="0" u="none" strike="noStrike" cap="none" normalizeH="0" baseline="0" dirty="0" err="1">
                <a:ln>
                  <a:noFill/>
                </a:ln>
                <a:solidFill>
                  <a:schemeClr val="tx1"/>
                </a:solidFill>
                <a:effectLst/>
              </a:rPr>
              <a:t>except</a:t>
            </a:r>
            <a:r>
              <a:rPr kumimoji="0" lang="fr-FR" altLang="fr-FR" sz="1400" b="0" i="0" u="none" strike="noStrike" cap="none" normalizeH="0" baseline="0" dirty="0">
                <a:ln>
                  <a:noFill/>
                </a:ln>
                <a:solidFill>
                  <a:schemeClr val="tx1"/>
                </a:solidFill>
                <a:effectLst/>
              </a:rPr>
              <a:t> sans préciser un type d'exception qui pourrait se produire sur le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toutes les exceptions seront traitées de la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même façon. Et même si exception = erreur la plupart du temps, ce n'est pas toujours le cas. Par exemple, Python lève une exception quand vous voulez fermer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le raccourci CTRL + C. Ici vous ne voyez peut-être pas le problème mais si votre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est dans une boucle, vous ne pourrez pas arrêter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CTRL + C, puisque l'exception sera traitée par votre </a:t>
            </a:r>
            <a:r>
              <a:rPr kumimoji="0" lang="fr-FR" altLang="fr-FR" sz="1400" b="1" i="0" u="none" strike="noStrike" cap="none" normalizeH="0" baseline="0" dirty="0" err="1">
                <a:ln>
                  <a:noFill/>
                </a:ln>
                <a:solidFill>
                  <a:schemeClr val="tx1"/>
                </a:solidFill>
                <a:effectLst/>
              </a:rPr>
              <a:t>except</a:t>
            </a:r>
            <a:r>
              <a:rPr kumimoji="0" lang="fr-FR" altLang="fr-FR" sz="1400" b="0" i="0" u="none" strike="noStrike" cap="none" normalizeH="0" baseline="0" dirty="0">
                <a:ln>
                  <a:noFill/>
                </a:ln>
                <a:solidFill>
                  <a:schemeClr val="tx1"/>
                </a:solidFill>
                <a:effectLst/>
              </a:rPr>
              <a:t>.</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Je vous conseille donc de toujours préciser un type d'exception possible après votre </a:t>
            </a:r>
            <a:r>
              <a:rPr kumimoji="0" lang="fr-FR" altLang="fr-FR" sz="1400" b="1" i="0" u="none" strike="noStrike" cap="none" normalizeH="0" baseline="0" dirty="0" err="1">
                <a:ln>
                  <a:noFill/>
                </a:ln>
                <a:solidFill>
                  <a:schemeClr val="tx1"/>
                </a:solidFill>
                <a:effectLst/>
              </a:rPr>
              <a:t>except</a:t>
            </a:r>
            <a:r>
              <a:rPr kumimoji="0" lang="fr-FR" altLang="fr-FR"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pouvez bien entendu faire des tests dans l'interpréteur de commandes Python pour reproduire l'exception que vous voulez traiter et ainsi connaître son type.</a:t>
            </a:r>
          </a:p>
        </p:txBody>
      </p:sp>
      <p:sp>
        <p:nvSpPr>
          <p:cNvPr id="10" name="ZoneTexte 9">
            <a:extLst>
              <a:ext uri="{FF2B5EF4-FFF2-40B4-BE49-F238E27FC236}">
                <a16:creationId xmlns:a16="http://schemas.microsoft.com/office/drawing/2014/main" id="{09D4EC0C-F425-497B-96F4-10C37B6A24A6}"/>
              </a:ext>
            </a:extLst>
          </p:cNvPr>
          <p:cNvSpPr txBox="1"/>
          <p:nvPr/>
        </p:nvSpPr>
        <p:spPr>
          <a:xfrm>
            <a:off x="95250" y="1687472"/>
            <a:ext cx="11868150" cy="307777"/>
          </a:xfrm>
          <a:prstGeom prst="rect">
            <a:avLst/>
          </a:prstGeom>
          <a:noFill/>
        </p:spPr>
        <p:txBody>
          <a:bodyPr wrap="square" rtlCol="0">
            <a:spAutoFit/>
          </a:bodyPr>
          <a:lstStyle/>
          <a:p>
            <a:r>
              <a:rPr lang="fr-FR" sz="1400" dirty="0"/>
              <a:t>On peut capturer l'exception et afficher son message grâce au mot-clé as.</a:t>
            </a:r>
          </a:p>
        </p:txBody>
      </p:sp>
    </p:spTree>
    <p:extLst>
      <p:ext uri="{BB962C8B-B14F-4D97-AF65-F5344CB8AC3E}">
        <p14:creationId xmlns:p14="http://schemas.microsoft.com/office/powerpoint/2010/main" val="9458246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mots-cles</a:t>
            </a:r>
            <a:r>
              <a:rPr lang="fr-FR" altLang="fr-FR" sz="6000" dirty="0">
                <a:solidFill>
                  <a:schemeClr val="accent5">
                    <a:lumMod val="75000"/>
                  </a:schemeClr>
                </a:solidFill>
              </a:rPr>
              <a:t> </a:t>
            </a:r>
            <a:r>
              <a:rPr lang="fr-FR" altLang="fr-FR" sz="6000" dirty="0" err="1">
                <a:solidFill>
                  <a:schemeClr val="accent5">
                    <a:lumMod val="75000"/>
                  </a:schemeClr>
                </a:solidFill>
              </a:rPr>
              <a:t>else</a:t>
            </a:r>
            <a:r>
              <a:rPr lang="fr-FR" altLang="fr-FR" sz="6000" dirty="0">
                <a:solidFill>
                  <a:schemeClr val="accent5">
                    <a:lumMod val="75000"/>
                  </a:schemeClr>
                </a:solidFill>
              </a:rPr>
              <a:t> et </a:t>
            </a:r>
            <a:r>
              <a:rPr lang="fr-FR" altLang="fr-FR" sz="6000" dirty="0" err="1">
                <a:solidFill>
                  <a:schemeClr val="accent5">
                    <a:lumMod val="75000"/>
                  </a:schemeClr>
                </a:solidFill>
              </a:rPr>
              <a:t>finally</a:t>
            </a:r>
            <a:r>
              <a:rPr lang="fr-FR" altLang="fr-FR" sz="6000" dirty="0">
                <a:solidFill>
                  <a:schemeClr val="accent5">
                    <a:lumMod val="75000"/>
                  </a:schemeClr>
                </a:solidFill>
              </a:rPr>
              <a:t>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76200" y="3076541"/>
            <a:ext cx="11487150" cy="1754326"/>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err="1">
                <a:solidFill>
                  <a:schemeClr val="bg1"/>
                </a:solidFill>
              </a:rPr>
              <a:t>except</a:t>
            </a:r>
            <a:r>
              <a:rPr lang="fr-FR" dirty="0">
                <a:solidFill>
                  <a:schemeClr val="bg1"/>
                </a:solidFill>
              </a:rPr>
              <a:t> </a:t>
            </a:r>
            <a:r>
              <a:rPr lang="fr-FR" dirty="0" err="1">
                <a:solidFill>
                  <a:schemeClr val="bg1"/>
                </a:solidFill>
              </a:rPr>
              <a:t>type_de_l_exception</a:t>
            </a:r>
            <a:r>
              <a:rPr lang="fr-FR" dirty="0">
                <a:solidFill>
                  <a:schemeClr val="bg1"/>
                </a:solidFill>
              </a:rPr>
              <a:t>:</a:t>
            </a:r>
          </a:p>
          <a:p>
            <a:r>
              <a:rPr lang="fr-FR" dirty="0">
                <a:solidFill>
                  <a:schemeClr val="bg1"/>
                </a:solidFill>
              </a:rPr>
              <a:t>    # Traitement en cas d'erreur</a:t>
            </a:r>
          </a:p>
          <a:p>
            <a:r>
              <a:rPr lang="fr-FR" dirty="0" err="1">
                <a:solidFill>
                  <a:schemeClr val="bg1"/>
                </a:solidFill>
              </a:rPr>
              <a:t>finally</a:t>
            </a:r>
            <a:r>
              <a:rPr lang="fr-FR" dirty="0">
                <a:solidFill>
                  <a:schemeClr val="bg1"/>
                </a:solidFill>
              </a:rPr>
              <a:t>:</a:t>
            </a:r>
          </a:p>
          <a:p>
            <a:r>
              <a:rPr lang="fr-FR" dirty="0">
                <a:solidFill>
                  <a:schemeClr val="bg1"/>
                </a:solidFill>
              </a:rPr>
              <a:t>    # Instruction(s) exécutée(s) qu'il y ait eu des erreurs ou non</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741906"/>
            <a:ext cx="123989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sont deux mots-clés qui vont nous permettre de construire un bloc </a:t>
            </a:r>
            <a:r>
              <a:rPr lang="fr-FR" altLang="fr-FR" sz="1400" dirty="0" err="1"/>
              <a:t>try</a:t>
            </a:r>
            <a:r>
              <a:rPr lang="fr-FR" altLang="fr-FR" sz="1400" dirty="0"/>
              <a:t> plus complet.</a:t>
            </a:r>
          </a:p>
          <a:p>
            <a:pPr lvl="0" eaLnBrk="0" fontAlgn="base" hangingPunct="0">
              <a:spcBef>
                <a:spcPct val="0"/>
              </a:spcBef>
              <a:spcAft>
                <a:spcPct val="0"/>
              </a:spcAft>
            </a:pPr>
            <a:r>
              <a:rPr lang="fr-FR" altLang="fr-FR" sz="1400" dirty="0"/>
              <a:t>Le mot-clé </a:t>
            </a:r>
            <a:r>
              <a:rPr lang="fr-FR" altLang="fr-FR" sz="1400" b="1" dirty="0" err="1"/>
              <a:t>else</a:t>
            </a:r>
            <a:endParaRPr lang="fr-FR" altLang="fr-FR" sz="1400" b="1" dirty="0"/>
          </a:p>
          <a:p>
            <a:pPr lvl="0" eaLnBrk="0" fontAlgn="base" hangingPunct="0">
              <a:spcBef>
                <a:spcPct val="0"/>
              </a:spcBef>
              <a:spcAft>
                <a:spcPct val="0"/>
              </a:spcAft>
            </a:pPr>
            <a:r>
              <a:rPr lang="fr-FR" altLang="fr-FR" sz="1400" dirty="0"/>
              <a:t>Vous avez déjà vu ce mot-clé et j'espère que vous vous en rappelez. Dans un bloc </a:t>
            </a:r>
            <a:r>
              <a:rPr lang="fr-FR" altLang="fr-FR" sz="1400" b="1" dirty="0" err="1"/>
              <a:t>try</a:t>
            </a:r>
            <a:r>
              <a:rPr lang="fr-FR" altLang="fr-FR" sz="1400" dirty="0"/>
              <a:t>, </a:t>
            </a:r>
            <a:r>
              <a:rPr lang="fr-FR" altLang="fr-FR" sz="1400" b="1" dirty="0" err="1"/>
              <a:t>else</a:t>
            </a:r>
            <a:r>
              <a:rPr lang="fr-FR" altLang="fr-FR" sz="1400" dirty="0"/>
              <a:t> va permettre d'exécuter une action si aucune erreur ne survient dans le bloc. </a:t>
            </a:r>
          </a:p>
          <a:p>
            <a:pPr lvl="0" eaLnBrk="0" fontAlgn="base" hangingPunct="0">
              <a:spcBef>
                <a:spcPct val="0"/>
              </a:spcBef>
              <a:spcAft>
                <a:spcPct val="0"/>
              </a:spcAft>
            </a:pPr>
            <a:r>
              <a:rPr lang="fr-FR" altLang="fr-FR" sz="1400" dirty="0"/>
              <a:t>Voici un petit exemple :</a:t>
            </a:r>
            <a:endParaRPr kumimoji="0" lang="fr-FR" altLang="fr-FR"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136057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Un petit bonus : le mot-clé </a:t>
            </a:r>
            <a:r>
              <a:rPr lang="fr-FR" altLang="fr-FR" sz="6000" dirty="0" err="1">
                <a:solidFill>
                  <a:schemeClr val="accent5">
                    <a:lumMod val="75000"/>
                  </a:schemeClr>
                </a:solidFill>
              </a:rPr>
              <a:t>pass</a:t>
            </a:r>
            <a:endParaRPr lang="fr-FR" altLang="fr-FR" sz="6000" dirty="0">
              <a:solidFill>
                <a:schemeClr val="accent5">
                  <a:lumMod val="75000"/>
                </a:schemeClr>
              </a:solidFill>
            </a:endParaRP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1733201"/>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451048"/>
            <a:ext cx="113103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peut arriver, dans certains cas, que l'on souhaite tester un bloc d'instructions… mais ne rien faire en cas d'erreur. Toutefois, un bloc </a:t>
            </a:r>
            <a:r>
              <a:rPr lang="fr-FR" altLang="fr-FR" sz="1400" dirty="0" err="1"/>
              <a:t>try</a:t>
            </a:r>
            <a:r>
              <a:rPr lang="fr-FR" altLang="fr-FR" sz="1400" dirty="0"/>
              <a:t> ne peut être seul.</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3846746"/>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a:t>
            </a:r>
            <a:r>
              <a:rPr lang="fr-FR" altLang="fr-FR" sz="1400" dirty="0" err="1"/>
              <a:t>estpasset</a:t>
            </a:r>
            <a:r>
              <a:rPr lang="fr-FR" altLang="fr-FR" sz="1400" dirty="0"/>
              <a: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236005"/>
            <a:ext cx="11487150" cy="1200329"/>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err="1">
                <a:solidFill>
                  <a:schemeClr val="bg1"/>
                </a:solidFill>
              </a:rPr>
              <a:t>except</a:t>
            </a:r>
            <a:r>
              <a:rPr lang="fr-FR" dirty="0">
                <a:solidFill>
                  <a:schemeClr val="bg1"/>
                </a:solidFill>
              </a:rPr>
              <a: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a:t>
            </a:r>
            <a:r>
              <a:rPr lang="fr-FR" dirty="0" err="1">
                <a:solidFill>
                  <a:schemeClr val="bg1"/>
                </a:solidFill>
              </a:rPr>
              <a:t>pass</a:t>
            </a:r>
            <a:endParaRPr lang="fr-FR" dirty="0">
              <a:solidFill>
                <a:schemeClr val="bg1"/>
              </a:solidFill>
            </a:endParaRPr>
          </a:p>
        </p:txBody>
      </p:sp>
    </p:spTree>
    <p:extLst>
      <p:ext uri="{BB962C8B-B14F-4D97-AF65-F5344CB8AC3E}">
        <p14:creationId xmlns:p14="http://schemas.microsoft.com/office/powerpoint/2010/main" val="19368965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235605"/>
            <a:ext cx="1141267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assertions sont un moyen simple de s'assurer, avant de continuer, qu'une condition est respectée. En général, on les utilise dans des blocs </a:t>
            </a:r>
            <a:r>
              <a:rPr lang="fr-FR" altLang="fr-FR" sz="1400" dirty="0" err="1"/>
              <a:t>try</a:t>
            </a:r>
            <a:r>
              <a:rPr lang="fr-FR" altLang="fr-FR" sz="1400" dirty="0"/>
              <a:t> … </a:t>
            </a:r>
            <a:r>
              <a:rPr lang="fr-FR" altLang="fr-FR" sz="1400" dirty="0" err="1"/>
              <a:t>except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Voyons comment cela fonctionne : nous allons pour l'occasion découvrir un nouveau mot-clé (encore un),</a:t>
            </a:r>
            <a:r>
              <a:rPr lang="fr-FR" altLang="fr-FR" sz="1400" dirty="0" err="1"/>
              <a:t>assert</a:t>
            </a:r>
            <a:r>
              <a:rPr lang="fr-FR" altLang="fr-FR" sz="1400" dirty="0"/>
              <a:t>. Sa syntaxe est la suivante :</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4218221"/>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est passet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607480"/>
            <a:ext cx="11487150" cy="1200329"/>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err="1">
                <a:solidFill>
                  <a:schemeClr val="bg1"/>
                </a:solidFill>
              </a:rPr>
              <a:t>except</a:t>
            </a:r>
            <a:r>
              <a:rPr lang="fr-FR" dirty="0">
                <a:solidFill>
                  <a:schemeClr val="bg1"/>
                </a:solidFill>
              </a:rPr>
              <a: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a:t>
            </a:r>
            <a:r>
              <a:rPr lang="fr-FR" dirty="0" err="1">
                <a:solidFill>
                  <a:schemeClr val="bg1"/>
                </a:solidFill>
              </a:rPr>
              <a:t>pass</a:t>
            </a:r>
            <a:endParaRPr lang="fr-FR" dirty="0">
              <a:solidFill>
                <a:schemeClr val="bg1"/>
              </a:solidFill>
            </a:endParaRPr>
          </a:p>
        </p:txBody>
      </p:sp>
    </p:spTree>
    <p:extLst>
      <p:ext uri="{BB962C8B-B14F-4D97-AF65-F5344CB8AC3E}">
        <p14:creationId xmlns:p14="http://schemas.microsoft.com/office/powerpoint/2010/main" val="32381017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1754326"/>
          </a:xfrm>
          <a:prstGeom prst="rect">
            <a:avLst/>
          </a:prstGeom>
          <a:solidFill>
            <a:schemeClr val="tx1"/>
          </a:solidFill>
        </p:spPr>
        <p:txBody>
          <a:bodyPr wrap="square" rtlCol="0">
            <a:spAutoFit/>
          </a:bodyPr>
          <a:lstStyle/>
          <a:p>
            <a:r>
              <a:rPr lang="en-US" dirty="0">
                <a:solidFill>
                  <a:schemeClr val="bg1"/>
                </a:solidFill>
              </a:rPr>
              <a:t>var = 5</a:t>
            </a:r>
          </a:p>
          <a:p>
            <a:r>
              <a:rPr lang="en-US" dirty="0">
                <a:solidFill>
                  <a:schemeClr val="bg1"/>
                </a:solidFill>
              </a:rPr>
              <a:t>assert var == 5</a:t>
            </a:r>
          </a:p>
          <a:p>
            <a:r>
              <a:rPr lang="en-US" dirty="0">
                <a:solidFill>
                  <a:schemeClr val="bg1"/>
                </a:solidFill>
              </a:rPr>
              <a:t>assert var == 8</a:t>
            </a:r>
          </a:p>
          <a:p>
            <a:r>
              <a:rPr lang="en-US" dirty="0">
                <a:solidFill>
                  <a:schemeClr val="bg1"/>
                </a:solidFill>
              </a:rPr>
              <a:t>Traceback (most recent call last):</a:t>
            </a:r>
          </a:p>
          <a:p>
            <a:r>
              <a:rPr lang="en-US" dirty="0">
                <a:solidFill>
                  <a:schemeClr val="bg1"/>
                </a:solidFill>
              </a:rPr>
              <a:t>  File "&lt;stdin&gt;", line 1, in &lt;module&gt;</a:t>
            </a:r>
          </a:p>
          <a:p>
            <a:r>
              <a:rPr lang="en-US" dirty="0" err="1">
                <a:solidFill>
                  <a:schemeClr val="bg1"/>
                </a:solidFill>
              </a:rPr>
              <a:t>AssertionError</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50" y="1443037"/>
            <a:ext cx="11925300" cy="369332"/>
          </a:xfrm>
          <a:prstGeom prst="rect">
            <a:avLst/>
          </a:prstGeom>
          <a:noFill/>
        </p:spPr>
        <p:txBody>
          <a:bodyPr wrap="square" rtlCol="0">
            <a:spAutoFit/>
          </a:bodyPr>
          <a:lstStyle/>
          <a:p>
            <a:r>
              <a:rPr lang="fr-FR"/>
              <a:t>Si le test renvoieTrue, l'exécution se poursuit normalement. Sinon, une exceptionAssertionErrorest levée.</a:t>
            </a:r>
            <a:endParaRPr lang="fr-FR" dirty="0"/>
          </a:p>
        </p:txBody>
      </p:sp>
      <p:sp>
        <p:nvSpPr>
          <p:cNvPr id="5" name="ZoneTexte 4">
            <a:extLst>
              <a:ext uri="{FF2B5EF4-FFF2-40B4-BE49-F238E27FC236}">
                <a16:creationId xmlns:a16="http://schemas.microsoft.com/office/drawing/2014/main" id="{B30B87E1-D693-4F69-A932-5A70F0821D9C}"/>
              </a:ext>
            </a:extLst>
          </p:cNvPr>
          <p:cNvSpPr txBox="1"/>
          <p:nvPr/>
        </p:nvSpPr>
        <p:spPr>
          <a:xfrm>
            <a:off x="95250" y="4052887"/>
            <a:ext cx="11487150" cy="1477328"/>
          </a:xfrm>
          <a:prstGeom prst="rect">
            <a:avLst/>
          </a:prstGeom>
          <a:noFill/>
        </p:spPr>
        <p:txBody>
          <a:bodyPr wrap="square" rtlCol="0">
            <a:spAutoFit/>
          </a:bodyPr>
          <a:lstStyle/>
          <a:p>
            <a:r>
              <a:rPr lang="fr-FR" dirty="0"/>
              <a:t>Comme vous le voyez, la ligne 2 s'exécute sans problème et ne lève aucune exception. On teste en effet si var == 5. C'est le cas, le test est donc vrai, aucune exception n'est levée.</a:t>
            </a:r>
          </a:p>
          <a:p>
            <a:endParaRPr lang="fr-FR" dirty="0"/>
          </a:p>
          <a:p>
            <a:r>
              <a:rPr lang="fr-FR" dirty="0"/>
              <a:t>À la ligne suivante, cependant, le test est var == 8. Cette fois, le test est faux et une exception du type </a:t>
            </a:r>
            <a:r>
              <a:rPr lang="fr-FR" dirty="0" err="1"/>
              <a:t>AssertionErrorest</a:t>
            </a:r>
            <a:r>
              <a:rPr lang="fr-FR" dirty="0"/>
              <a:t> levée.</a:t>
            </a:r>
          </a:p>
        </p:txBody>
      </p:sp>
    </p:spTree>
    <p:extLst>
      <p:ext uri="{BB962C8B-B14F-4D97-AF65-F5344CB8AC3E}">
        <p14:creationId xmlns:p14="http://schemas.microsoft.com/office/powerpoint/2010/main" val="38589775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948166"/>
            <a:ext cx="11487150" cy="2308324"/>
          </a:xfrm>
          <a:prstGeom prst="rect">
            <a:avLst/>
          </a:prstGeom>
          <a:solidFill>
            <a:schemeClr val="tx1"/>
          </a:solidFill>
        </p:spPr>
        <p:txBody>
          <a:bodyPr wrap="square" rtlCol="0">
            <a:spAutoFit/>
          </a:bodyPr>
          <a:lstStyle/>
          <a:p>
            <a:r>
              <a:rPr lang="fr-FR" dirty="0">
                <a:solidFill>
                  <a:schemeClr val="bg1"/>
                </a:solidFill>
              </a:rPr>
              <a:t>annee = input("Saisissez une année supérieure à 0 :")</a:t>
            </a:r>
          </a:p>
          <a:p>
            <a:r>
              <a:rPr lang="fr-FR" dirty="0" err="1">
                <a:solidFill>
                  <a:schemeClr val="bg1"/>
                </a:solidFill>
              </a:rPr>
              <a:t>try</a:t>
            </a:r>
            <a:r>
              <a:rPr lang="fr-FR" dirty="0">
                <a:solidFill>
                  <a:schemeClr val="bg1"/>
                </a:solidFill>
              </a:rPr>
              <a:t>:</a:t>
            </a:r>
          </a:p>
          <a:p>
            <a:r>
              <a:rPr lang="fr-FR" dirty="0">
                <a:solidFill>
                  <a:schemeClr val="bg1"/>
                </a:solidFill>
              </a:rPr>
              <a:t>    annee = </a:t>
            </a:r>
            <a:r>
              <a:rPr lang="fr-FR" dirty="0" err="1">
                <a:solidFill>
                  <a:schemeClr val="bg1"/>
                </a:solidFill>
              </a:rPr>
              <a:t>int</a:t>
            </a:r>
            <a:r>
              <a:rPr lang="fr-FR" dirty="0">
                <a:solidFill>
                  <a:schemeClr val="bg1"/>
                </a:solidFill>
              </a:rPr>
              <a:t>(annee) # Conversion de l'année</a:t>
            </a:r>
          </a:p>
          <a:p>
            <a:r>
              <a:rPr lang="fr-FR" dirty="0">
                <a:solidFill>
                  <a:schemeClr val="bg1"/>
                </a:solidFill>
              </a:rPr>
              <a:t>    </a:t>
            </a:r>
            <a:r>
              <a:rPr lang="fr-FR" dirty="0" err="1">
                <a:solidFill>
                  <a:schemeClr val="bg1"/>
                </a:solidFill>
              </a:rPr>
              <a:t>assert</a:t>
            </a:r>
            <a:r>
              <a:rPr lang="fr-FR" dirty="0">
                <a:solidFill>
                  <a:schemeClr val="bg1"/>
                </a:solidFill>
              </a:rPr>
              <a:t> annee &gt; 0</a:t>
            </a:r>
          </a:p>
          <a:p>
            <a:r>
              <a:rPr lang="fr-FR" dirty="0" err="1">
                <a:solidFill>
                  <a:schemeClr val="bg1"/>
                </a:solidFill>
              </a:rPr>
              <a:t>except</a:t>
            </a:r>
            <a:r>
              <a:rPr lang="fr-FR" dirty="0">
                <a:solidFill>
                  <a:schemeClr val="bg1"/>
                </a:solidFill>
              </a:rPr>
              <a:t> </a:t>
            </a:r>
            <a:r>
              <a:rPr lang="fr-FR" dirty="0" err="1">
                <a:solidFill>
                  <a:schemeClr val="bg1"/>
                </a:solidFill>
              </a:rPr>
              <a:t>ValueError</a:t>
            </a:r>
            <a:r>
              <a:rPr lang="fr-FR" dirty="0">
                <a:solidFill>
                  <a:schemeClr val="bg1"/>
                </a:solidFill>
              </a:rPr>
              <a:t>:</a:t>
            </a:r>
          </a:p>
          <a:p>
            <a:r>
              <a:rPr lang="fr-FR" dirty="0">
                <a:solidFill>
                  <a:schemeClr val="bg1"/>
                </a:solidFill>
              </a:rPr>
              <a:t>    print("Vous n'avez pas saisi un nombre.")</a:t>
            </a:r>
          </a:p>
          <a:p>
            <a:r>
              <a:rPr lang="fr-FR" dirty="0" err="1">
                <a:solidFill>
                  <a:schemeClr val="bg1"/>
                </a:solidFill>
              </a:rPr>
              <a:t>except</a:t>
            </a:r>
            <a:r>
              <a:rPr lang="fr-FR" dirty="0">
                <a:solidFill>
                  <a:schemeClr val="bg1"/>
                </a:solidFill>
              </a:rPr>
              <a:t> </a:t>
            </a:r>
            <a:r>
              <a:rPr lang="fr-FR" dirty="0" err="1">
                <a:solidFill>
                  <a:schemeClr val="bg1"/>
                </a:solidFill>
              </a:rPr>
              <a:t>AssertionError</a:t>
            </a:r>
            <a:r>
              <a:rPr lang="fr-FR" dirty="0">
                <a:solidFill>
                  <a:schemeClr val="bg1"/>
                </a:solidFill>
              </a:rPr>
              <a:t>:</a:t>
            </a:r>
          </a:p>
          <a:p>
            <a:r>
              <a:rPr lang="fr-FR" dirty="0">
                <a:solidFill>
                  <a:schemeClr val="bg1"/>
                </a:solidFill>
              </a:rPr>
              <a:t>    print("L'année saisie est inférieure ou égale à 0.")</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1200329"/>
          </a:xfrm>
          <a:prstGeom prst="rect">
            <a:avLst/>
          </a:prstGeom>
          <a:noFill/>
        </p:spPr>
        <p:txBody>
          <a:bodyPr wrap="square" rtlCol="0">
            <a:spAutoFit/>
          </a:bodyPr>
          <a:lstStyle/>
          <a:p>
            <a:r>
              <a:rPr lang="fr-FR" dirty="0"/>
              <a:t>À quoi cela </a:t>
            </a:r>
            <a:r>
              <a:rPr lang="fr-FR" dirty="0" err="1"/>
              <a:t>sert-il</a:t>
            </a:r>
            <a:r>
              <a:rPr lang="fr-FR" dirty="0"/>
              <a:t>, concrètement ?</a:t>
            </a:r>
          </a:p>
          <a:p>
            <a:endParaRPr lang="fr-FR" dirty="0"/>
          </a:p>
          <a:p>
            <a:r>
              <a:rPr lang="fr-FR" dirty="0"/>
              <a:t>Dans le programme testant si une année est bissextile, on pourrait vouloir s'assurer que l'utilisateur ne saisit pas une année inférieure ou égale à 0 par exemple. Avec les assertions, c'est très facile à faire :</a:t>
            </a:r>
          </a:p>
        </p:txBody>
      </p:sp>
    </p:spTree>
    <p:extLst>
      <p:ext uri="{BB962C8B-B14F-4D97-AF65-F5344CB8AC3E}">
        <p14:creationId xmlns:p14="http://schemas.microsoft.com/office/powerpoint/2010/main" val="21902313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Lever une exception</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49" y="3214618"/>
            <a:ext cx="11487150" cy="2031325"/>
          </a:xfrm>
          <a:prstGeom prst="rect">
            <a:avLst/>
          </a:prstGeom>
          <a:solidFill>
            <a:schemeClr val="tx1"/>
          </a:solidFill>
        </p:spPr>
        <p:txBody>
          <a:bodyPr wrap="square" rtlCol="0">
            <a:spAutoFit/>
          </a:bodyPr>
          <a:lstStyle/>
          <a:p>
            <a:r>
              <a:rPr lang="fr-FR" dirty="0">
                <a:solidFill>
                  <a:schemeClr val="bg1"/>
                </a:solidFill>
              </a:rPr>
              <a:t>annee = input() # L'utilisateur saisit l'année</a:t>
            </a:r>
          </a:p>
          <a:p>
            <a:r>
              <a:rPr lang="fr-FR" dirty="0" err="1">
                <a:solidFill>
                  <a:schemeClr val="bg1"/>
                </a:solidFill>
              </a:rPr>
              <a:t>try</a:t>
            </a:r>
            <a:r>
              <a:rPr lang="fr-FR" dirty="0">
                <a:solidFill>
                  <a:schemeClr val="bg1"/>
                </a:solidFill>
              </a:rPr>
              <a:t>:</a:t>
            </a:r>
          </a:p>
          <a:p>
            <a:r>
              <a:rPr lang="fr-FR" dirty="0">
                <a:solidFill>
                  <a:schemeClr val="bg1"/>
                </a:solidFill>
              </a:rPr>
              <a:t>    annee = </a:t>
            </a:r>
            <a:r>
              <a:rPr lang="fr-FR" dirty="0" err="1">
                <a:solidFill>
                  <a:schemeClr val="bg1"/>
                </a:solidFill>
              </a:rPr>
              <a:t>int</a:t>
            </a:r>
            <a:r>
              <a:rPr lang="fr-FR" dirty="0">
                <a:solidFill>
                  <a:schemeClr val="bg1"/>
                </a:solidFill>
              </a:rPr>
              <a:t>(annee) # On tente de convertir l'année</a:t>
            </a:r>
          </a:p>
          <a:p>
            <a:r>
              <a:rPr lang="fr-FR" dirty="0">
                <a:solidFill>
                  <a:schemeClr val="bg1"/>
                </a:solidFill>
              </a:rPr>
              <a:t>    if annee&lt;=0:</a:t>
            </a:r>
          </a:p>
          <a:p>
            <a:r>
              <a:rPr lang="fr-FR" dirty="0">
                <a:solidFill>
                  <a:schemeClr val="bg1"/>
                </a:solidFill>
              </a:rPr>
              <a:t>        </a:t>
            </a:r>
            <a:r>
              <a:rPr lang="fr-FR" dirty="0" err="1">
                <a:solidFill>
                  <a:schemeClr val="bg1"/>
                </a:solidFill>
              </a:rPr>
              <a:t>raise</a:t>
            </a:r>
            <a:r>
              <a:rPr lang="fr-FR" dirty="0">
                <a:solidFill>
                  <a:schemeClr val="bg1"/>
                </a:solidFill>
              </a:rPr>
              <a:t> </a:t>
            </a:r>
            <a:r>
              <a:rPr lang="fr-FR" dirty="0" err="1">
                <a:solidFill>
                  <a:schemeClr val="bg1"/>
                </a:solidFill>
              </a:rPr>
              <a:t>ValueError</a:t>
            </a:r>
            <a:r>
              <a:rPr lang="fr-FR" dirty="0">
                <a:solidFill>
                  <a:schemeClr val="bg1"/>
                </a:solidFill>
              </a:rPr>
              <a:t>("l'année saisie est négative ou nulle")</a:t>
            </a:r>
          </a:p>
          <a:p>
            <a:r>
              <a:rPr lang="fr-FR" dirty="0" err="1">
                <a:solidFill>
                  <a:schemeClr val="bg1"/>
                </a:solidFill>
              </a:rPr>
              <a:t>except</a:t>
            </a:r>
            <a:r>
              <a:rPr lang="fr-FR" dirty="0">
                <a:solidFill>
                  <a:schemeClr val="bg1"/>
                </a:solidFill>
              </a:rPr>
              <a:t> </a:t>
            </a:r>
            <a:r>
              <a:rPr lang="fr-FR" dirty="0" err="1">
                <a:solidFill>
                  <a:schemeClr val="bg1"/>
                </a:solidFill>
              </a:rPr>
              <a:t>ValueError</a:t>
            </a:r>
            <a:r>
              <a:rPr lang="fr-FR" dirty="0">
                <a:solidFill>
                  <a:schemeClr val="bg1"/>
                </a:solidFill>
              </a:rPr>
              <a:t>:</a:t>
            </a:r>
          </a:p>
          <a:p>
            <a:r>
              <a:rPr lang="fr-FR" dirty="0">
                <a:solidFill>
                  <a:schemeClr val="bg1"/>
                </a:solidFill>
              </a:rPr>
              <a:t>    print("La valeur saisie est invalide (l'année est peut-être négative).")</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369332"/>
          </a:xfrm>
          <a:prstGeom prst="rect">
            <a:avLst/>
          </a:prstGeom>
          <a:noFill/>
        </p:spPr>
        <p:txBody>
          <a:bodyPr wrap="square" rtlCol="0">
            <a:spAutoFit/>
          </a:bodyPr>
          <a:lstStyle/>
          <a:p>
            <a:r>
              <a:rPr lang="fr-FR" dirty="0"/>
              <a:t>On utilise un nouveau mot-clé pour lever une exception… le mot-clé </a:t>
            </a:r>
            <a:r>
              <a:rPr lang="fr-FR" dirty="0" err="1"/>
              <a:t>raise</a:t>
            </a:r>
            <a:r>
              <a:rPr lang="fr-FR" dirty="0"/>
              <a:t>.</a:t>
            </a:r>
          </a:p>
        </p:txBody>
      </p:sp>
      <p:sp>
        <p:nvSpPr>
          <p:cNvPr id="6" name="ZoneTexte 5">
            <a:extLst>
              <a:ext uri="{FF2B5EF4-FFF2-40B4-BE49-F238E27FC236}">
                <a16:creationId xmlns:a16="http://schemas.microsoft.com/office/drawing/2014/main" id="{1B8C2EEF-4F23-47A3-9D23-9883415AE6EA}"/>
              </a:ext>
            </a:extLst>
          </p:cNvPr>
          <p:cNvSpPr txBox="1"/>
          <p:nvPr/>
        </p:nvSpPr>
        <p:spPr>
          <a:xfrm>
            <a:off x="95249" y="2144941"/>
            <a:ext cx="11487150" cy="369332"/>
          </a:xfrm>
          <a:prstGeom prst="rect">
            <a:avLst/>
          </a:prstGeom>
          <a:solidFill>
            <a:schemeClr val="tx1"/>
          </a:solidFill>
        </p:spPr>
        <p:txBody>
          <a:bodyPr wrap="square" rtlCol="0">
            <a:spAutoFit/>
          </a:bodyPr>
          <a:lstStyle/>
          <a:p>
            <a:r>
              <a:rPr lang="fr-FR" dirty="0" err="1">
                <a:solidFill>
                  <a:schemeClr val="bg1"/>
                </a:solidFill>
              </a:rPr>
              <a:t>raise</a:t>
            </a:r>
            <a:r>
              <a:rPr lang="fr-FR" dirty="0">
                <a:solidFill>
                  <a:schemeClr val="bg1"/>
                </a:solidFill>
              </a:rPr>
              <a:t> </a:t>
            </a:r>
            <a:r>
              <a:rPr lang="fr-FR" dirty="0" err="1">
                <a:solidFill>
                  <a:schemeClr val="bg1"/>
                </a:solidFill>
              </a:rPr>
              <a:t>TypeDeLException</a:t>
            </a:r>
            <a:r>
              <a:rPr lang="fr-FR" dirty="0">
                <a:solidFill>
                  <a:schemeClr val="bg1"/>
                </a:solidFill>
              </a:rPr>
              <a:t>("message à afficher")</a:t>
            </a:r>
            <a:endParaRPr lang="en-US" dirty="0">
              <a:solidFill>
                <a:schemeClr val="bg1"/>
              </a:solidFill>
            </a:endParaRPr>
          </a:p>
        </p:txBody>
      </p:sp>
      <p:sp>
        <p:nvSpPr>
          <p:cNvPr id="8" name="ZoneTexte 7">
            <a:extLst>
              <a:ext uri="{FF2B5EF4-FFF2-40B4-BE49-F238E27FC236}">
                <a16:creationId xmlns:a16="http://schemas.microsoft.com/office/drawing/2014/main" id="{D1A29D42-B55B-4A5C-85D2-E974C67D85C9}"/>
              </a:ext>
            </a:extLst>
          </p:cNvPr>
          <p:cNvSpPr txBox="1"/>
          <p:nvPr/>
        </p:nvSpPr>
        <p:spPr>
          <a:xfrm>
            <a:off x="95249" y="2568287"/>
            <a:ext cx="11925300" cy="646331"/>
          </a:xfrm>
          <a:prstGeom prst="rect">
            <a:avLst/>
          </a:prstGeom>
          <a:noFill/>
        </p:spPr>
        <p:txBody>
          <a:bodyPr wrap="square" rtlCol="0">
            <a:spAutoFit/>
          </a:bodyPr>
          <a:lstStyle/>
          <a:p>
            <a:r>
              <a:rPr lang="fr-FR" dirty="0"/>
              <a:t>Prenons un petit exemple, toujours autour de notre programme bissextile. Nous allons lever une exception de type </a:t>
            </a:r>
            <a:r>
              <a:rPr lang="fr-FR" dirty="0" err="1"/>
              <a:t>ValueError</a:t>
            </a:r>
            <a:r>
              <a:rPr lang="fr-FR" dirty="0"/>
              <a:t> si l'utilisateur saisit une année négative ou nulle.</a:t>
            </a:r>
          </a:p>
        </p:txBody>
      </p:sp>
    </p:spTree>
    <p:extLst>
      <p:ext uri="{BB962C8B-B14F-4D97-AF65-F5344CB8AC3E}">
        <p14:creationId xmlns:p14="http://schemas.microsoft.com/office/powerpoint/2010/main" val="30811713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76225" y="1325563"/>
            <a:ext cx="11305018"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La syntaxe d'une assertion est </a:t>
            </a:r>
            <a:r>
              <a:rPr kumimoji="0" lang="fr-FR" altLang="fr-FR" sz="2000" b="0" i="0" u="none" strike="noStrike" cap="none" normalizeH="0" baseline="0" dirty="0" err="1">
                <a:ln>
                  <a:noFill/>
                </a:ln>
                <a:solidFill>
                  <a:schemeClr val="tx1"/>
                </a:solidFill>
                <a:effectLst/>
                <a:latin typeface="Arial Unicode MS"/>
              </a:rPr>
              <a:t>assert</a:t>
            </a:r>
            <a:r>
              <a:rPr kumimoji="0" lang="fr-FR" altLang="fr-FR" sz="2000" b="0" i="0" u="none" strike="noStrike" cap="none" normalizeH="0" baseline="0" dirty="0">
                <a:ln>
                  <a:noFill/>
                </a:ln>
                <a:solidFill>
                  <a:schemeClr val="tx1"/>
                </a:solidFill>
                <a:effectLst/>
                <a:latin typeface="Arial Unicode MS"/>
              </a:rPr>
              <a:t> test</a:t>
            </a:r>
            <a:r>
              <a:rPr kumimoji="0" lang="fr-FR" altLang="fr-FR" sz="2000" b="0" i="0" u="none" strike="noStrike" cap="none" normalizeH="0" baseline="0" dirty="0">
                <a:ln>
                  <a:noFill/>
                </a:ln>
                <a:solidFill>
                  <a:schemeClr val="tx1"/>
                </a:solidFill>
                <a:effectLst/>
              </a:rPr>
              <a:t>.</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Les assertions lèvent une </a:t>
            </a:r>
            <a:r>
              <a:rPr kumimoji="0" lang="fr-FR" altLang="fr-FR" sz="2000" b="0" i="0" u="none" strike="noStrike" cap="none" normalizeH="0" baseline="0" dirty="0" err="1">
                <a:ln>
                  <a:noFill/>
                </a:ln>
                <a:solidFill>
                  <a:schemeClr val="tx1"/>
                </a:solidFill>
                <a:effectLst/>
                <a:latin typeface="Arial" panose="020B0604020202020204" pitchFamily="34" charset="0"/>
              </a:rPr>
              <a:t>exception</a:t>
            </a:r>
            <a:r>
              <a:rPr kumimoji="0" lang="fr-FR" altLang="fr-FR" sz="2000" b="0" i="0" u="none" strike="noStrike" cap="none" normalizeH="0" baseline="0" dirty="0" err="1">
                <a:ln>
                  <a:noFill/>
                </a:ln>
                <a:solidFill>
                  <a:schemeClr val="tx1"/>
                </a:solidFill>
                <a:effectLst/>
                <a:latin typeface="Arial Unicode MS"/>
              </a:rPr>
              <a:t>AssertionError</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a:ln>
                  <a:noFill/>
                </a:ln>
                <a:solidFill>
                  <a:schemeClr val="tx1"/>
                </a:solidFill>
                <a:effectLst/>
              </a:rPr>
              <a:t>si le test échoue.</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lever une exception grâce au mot-clé </a:t>
            </a:r>
            <a:r>
              <a:rPr kumimoji="0" lang="fr-FR" altLang="fr-FR" sz="2000" b="0" i="0" u="none" strike="noStrike" cap="none" normalizeH="0" baseline="0" dirty="0" err="1">
                <a:ln>
                  <a:noFill/>
                </a:ln>
                <a:solidFill>
                  <a:schemeClr val="tx1"/>
                </a:solidFill>
                <a:effectLst/>
                <a:latin typeface="Arial Unicode MS"/>
              </a:rPr>
              <a:t>raise</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a:ln>
                  <a:noFill/>
                </a:ln>
                <a:solidFill>
                  <a:schemeClr val="tx1"/>
                </a:solidFill>
                <a:effectLst/>
              </a:rPr>
              <a:t>suivi du type de l'exception.</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intercepter les erreurs (ou exceptions) levées par notre code grâce aux blocs </a:t>
            </a:r>
            <a:r>
              <a:rPr kumimoji="0" lang="fr-FR" altLang="fr-FR" sz="2000" b="0" i="0" u="none" strike="noStrike" cap="none" normalizeH="0" baseline="0" dirty="0" err="1">
                <a:ln>
                  <a:noFill/>
                </a:ln>
                <a:solidFill>
                  <a:schemeClr val="tx1"/>
                </a:solidFill>
                <a:effectLst/>
                <a:latin typeface="Arial Unicode MS"/>
              </a:rPr>
              <a:t>try</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err="1">
                <a:ln>
                  <a:noFill/>
                </a:ln>
                <a:solidFill>
                  <a:schemeClr val="tx1"/>
                </a:solidFill>
                <a:effectLst/>
                <a:latin typeface="Arial Unicode MS"/>
              </a:rPr>
              <a:t>except</a:t>
            </a:r>
            <a:r>
              <a:rPr kumimoji="0" lang="fr-FR" altLang="fr-FR" sz="2000" b="0" i="0" u="none" strike="noStrike" cap="none" normalizeH="0" baseline="0" dirty="0">
                <a:ln>
                  <a:noFill/>
                </a:ln>
                <a:solidFill>
                  <a:schemeClr val="tx1"/>
                </a:solidFill>
                <a:effectLst/>
              </a:rPr>
              <a:t>.</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1818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06400" y="1397000"/>
            <a:ext cx="1625600" cy="5080000"/>
          </a:xfrm>
          <a:prstGeom prst="roundRect">
            <a:avLst/>
          </a:prstGeom>
          <a:solidFill>
            <a:schemeClr val="bg1">
              <a:lumMod val="9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2" name="Title 1"/>
          <p:cNvSpPr>
            <a:spLocks noGrp="1"/>
          </p:cNvSpPr>
          <p:nvPr>
            <p:ph type="title"/>
          </p:nvPr>
        </p:nvSpPr>
        <p:spPr>
          <a:xfrm>
            <a:off x="838200" y="1231900"/>
            <a:ext cx="10515600" cy="1325563"/>
          </a:xfrm>
        </p:spPr>
        <p:txBody>
          <a:bodyPr/>
          <a:lstStyle/>
          <a:p>
            <a:r>
              <a:rPr lang="en-US" dirty="0"/>
              <a:t>Python Math functions</a:t>
            </a:r>
          </a:p>
        </p:txBody>
      </p:sp>
      <p:sp>
        <p:nvSpPr>
          <p:cNvPr id="3" name="Content Placeholder 2"/>
          <p:cNvSpPr>
            <a:spLocks noGrp="1"/>
          </p:cNvSpPr>
          <p:nvPr>
            <p:ph idx="1"/>
          </p:nvPr>
        </p:nvSpPr>
        <p:spPr>
          <a:xfrm>
            <a:off x="609600" y="2466976"/>
            <a:ext cx="10972800" cy="4334157"/>
          </a:xfrm>
        </p:spPr>
        <p:txBody>
          <a:bodyPr>
            <a:normAutofit/>
          </a:bodyPr>
          <a:lstStyle/>
          <a:p>
            <a:pPr marL="0" indent="0">
              <a:buNone/>
              <a:tabLst>
                <a:tab pos="1828754" algn="l"/>
                <a:tab pos="6095848" algn="l"/>
                <a:tab pos="8838979" algn="l"/>
              </a:tabLst>
            </a:pPr>
            <a:r>
              <a:rPr lang="en-US" sz="2933" b="1" dirty="0">
                <a:solidFill>
                  <a:schemeClr val="accent1"/>
                </a:solidFill>
              </a:rPr>
              <a:t>Symbol	Function	Example	Result</a:t>
            </a:r>
            <a:endParaRPr lang="en-US" b="1" dirty="0">
              <a:solidFill>
                <a:schemeClr val="accent1"/>
              </a:solidFill>
            </a:endParaRPr>
          </a:p>
          <a:p>
            <a:pPr marL="0" indent="0">
              <a:buNone/>
              <a:tabLst>
                <a:tab pos="1828754" algn="l"/>
                <a:tab pos="6095848" algn="l"/>
                <a:tab pos="8838979" algn="l"/>
              </a:tabLst>
            </a:pPr>
            <a:r>
              <a:rPr lang="en-US" b="1" dirty="0"/>
              <a:t>+</a:t>
            </a:r>
            <a:r>
              <a:rPr lang="en-US" dirty="0"/>
              <a:t>	addition	5 + 3	8</a:t>
            </a:r>
          </a:p>
          <a:p>
            <a:pPr marL="0" indent="0">
              <a:buNone/>
              <a:tabLst>
                <a:tab pos="1828754" algn="l"/>
                <a:tab pos="6095848" algn="l"/>
                <a:tab pos="8838979" algn="l"/>
              </a:tabLst>
            </a:pPr>
            <a:r>
              <a:rPr lang="en-US" b="1" dirty="0"/>
              <a:t>–</a:t>
            </a:r>
            <a:r>
              <a:rPr lang="en-US" dirty="0"/>
              <a:t> 	subtraction	10 – 6	4</a:t>
            </a:r>
          </a:p>
          <a:p>
            <a:pPr marL="0" indent="0">
              <a:buNone/>
              <a:tabLst>
                <a:tab pos="1828754" algn="l"/>
                <a:tab pos="6095848" algn="l"/>
                <a:tab pos="8838979" algn="l"/>
              </a:tabLst>
            </a:pPr>
            <a:r>
              <a:rPr lang="en-US" b="1" dirty="0"/>
              <a:t>*</a:t>
            </a:r>
            <a:r>
              <a:rPr lang="en-US" dirty="0"/>
              <a:t>	multiplication	3 * 7	21</a:t>
            </a:r>
          </a:p>
          <a:p>
            <a:pPr marL="0" indent="0">
              <a:buNone/>
              <a:tabLst>
                <a:tab pos="1828754" algn="l"/>
                <a:tab pos="6095848" algn="l"/>
                <a:tab pos="8838979" algn="l"/>
              </a:tabLst>
            </a:pPr>
            <a:r>
              <a:rPr lang="en-US" b="1" dirty="0"/>
              <a:t>//</a:t>
            </a:r>
            <a:r>
              <a:rPr lang="en-US" dirty="0"/>
              <a:t>	integer division	15 // 6	2</a:t>
            </a:r>
          </a:p>
          <a:p>
            <a:pPr marL="0" indent="0">
              <a:buNone/>
              <a:tabLst>
                <a:tab pos="1828754" algn="l"/>
                <a:tab pos="6095848" algn="l"/>
                <a:tab pos="8838979" algn="l"/>
              </a:tabLst>
            </a:pPr>
            <a:r>
              <a:rPr lang="en-US" b="1" dirty="0"/>
              <a:t>/</a:t>
            </a:r>
            <a:r>
              <a:rPr lang="en-US" dirty="0"/>
              <a:t>	float division	15 / 6	2.5</a:t>
            </a:r>
          </a:p>
          <a:p>
            <a:pPr marL="0" indent="0">
              <a:buNone/>
              <a:tabLst>
                <a:tab pos="1828754" algn="l"/>
                <a:tab pos="6095848" algn="l"/>
                <a:tab pos="8838979" algn="l"/>
              </a:tabLst>
            </a:pPr>
            <a:r>
              <a:rPr lang="en-US" b="1" dirty="0"/>
              <a:t>**</a:t>
            </a:r>
            <a:r>
              <a:rPr lang="en-US" dirty="0"/>
              <a:t>	power	7 ** 2	49</a:t>
            </a:r>
          </a:p>
        </p:txBody>
      </p:sp>
      <p:sp>
        <p:nvSpPr>
          <p:cNvPr id="5" name="Title 1">
            <a:extLst>
              <a:ext uri="{FF2B5EF4-FFF2-40B4-BE49-F238E27FC236}">
                <a16:creationId xmlns:a16="http://schemas.microsoft.com/office/drawing/2014/main" id="{3E9D41AE-EA38-45ED-A462-75C2354A748D}"/>
              </a:ext>
            </a:extLst>
          </p:cNvPr>
          <p:cNvSpPr txBox="1">
            <a:spLocks/>
          </p:cNvSpPr>
          <p:nvPr/>
        </p:nvSpPr>
        <p:spPr>
          <a:xfrm>
            <a:off x="317928" y="568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chemeClr val="accent5">
                    <a:lumMod val="75000"/>
                  </a:schemeClr>
                </a:solidFill>
              </a:rPr>
              <a:t>Python Math functions</a:t>
            </a:r>
          </a:p>
        </p:txBody>
      </p:sp>
    </p:spTree>
    <p:extLst>
      <p:ext uri="{BB962C8B-B14F-4D97-AF65-F5344CB8AC3E}">
        <p14:creationId xmlns:p14="http://schemas.microsoft.com/office/powerpoint/2010/main" val="21281762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4955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chaines de caractères</a:t>
            </a:r>
          </a:p>
        </p:txBody>
      </p:sp>
    </p:spTree>
    <p:extLst>
      <p:ext uri="{BB962C8B-B14F-4D97-AF65-F5344CB8AC3E}">
        <p14:creationId xmlns:p14="http://schemas.microsoft.com/office/powerpoint/2010/main" val="33797237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chemeClr val="bg2">
                <a:lumMod val="2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chaines de caractères</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6" y="1093331"/>
            <a:ext cx="11706225" cy="209288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a:t>
            </a:r>
            <a:r>
              <a:rPr lang="fr-FR" altLang="fr-FR" sz="1400" dirty="0" err="1">
                <a:solidFill>
                  <a:schemeClr val="bg1"/>
                </a:solidFill>
                <a:latin typeface="Arial" panose="020B0604020202020204" pitchFamily="34" charset="0"/>
              </a:rPr>
              <a:t>str</a:t>
            </a:r>
            <a:r>
              <a:rPr lang="fr-FR" altLang="fr-FR" sz="1400" dirty="0">
                <a:solidFill>
                  <a:schemeClr val="bg1"/>
                </a:solidFill>
                <a:latin typeface="Arial" panose="020B0604020202020204" pitchFamily="34" charset="0"/>
              </a:rPr>
              <a:t>() # Crée une chaîne vide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On aurait obtenu le même résultat en tapant chaine = ""</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while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chaine.lower</a:t>
            </a:r>
            <a:r>
              <a:rPr lang="fr-FR" altLang="fr-FR" sz="1400" dirty="0">
                <a:solidFill>
                  <a:schemeClr val="bg1"/>
                </a:solidFill>
                <a:latin typeface="Arial" panose="020B0604020202020204" pitchFamily="34" charset="0"/>
              </a:rPr>
              <a:t>() != "q":</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print("Tapez 'Q' pour quitter...")</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chaine = input()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print("Merci !")</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6" y="3464063"/>
            <a:ext cx="11706225" cy="273921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minuscules = "une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minuscules.upper</a:t>
            </a:r>
            <a:r>
              <a:rPr lang="fr-FR" altLang="fr-FR" sz="1400" dirty="0">
                <a:solidFill>
                  <a:schemeClr val="bg1"/>
                </a:solidFill>
                <a:latin typeface="Arial" panose="020B0604020202020204" pitchFamily="34" charset="0"/>
              </a:rPr>
              <a:t>() # Mettre en majuscules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minuscules.capitalize</a:t>
            </a:r>
            <a:r>
              <a:rPr lang="fr-FR" altLang="fr-FR" sz="1400" dirty="0">
                <a:solidFill>
                  <a:schemeClr val="bg1"/>
                </a:solidFill>
                <a:latin typeface="Arial" panose="020B0604020202020204" pitchFamily="34" charset="0"/>
              </a:rPr>
              <a:t>() # La première lettre en majuscule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espaces = "   une  chaine avec  des espaces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espaces.strip</a:t>
            </a:r>
            <a:r>
              <a:rPr lang="fr-FR" altLang="fr-FR" sz="1400" dirty="0">
                <a:solidFill>
                  <a:schemeClr val="bg1"/>
                </a:solidFill>
                <a:latin typeface="Arial" panose="020B0604020202020204" pitchFamily="34" charset="0"/>
              </a:rPr>
              <a:t>() # On retire les espaces au début et à la fin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avec  des espaces'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titre = "introduction"</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titre.upper</a:t>
            </a:r>
            <a:r>
              <a:rPr lang="fr-FR" altLang="fr-FR" sz="1400" dirty="0">
                <a:solidFill>
                  <a:schemeClr val="bg1"/>
                </a:solidFill>
                <a:latin typeface="Arial" panose="020B0604020202020204" pitchFamily="34" charset="0"/>
              </a:rPr>
              <a:t>().center(20)</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INTRODUCTION    '</a:t>
            </a:r>
          </a:p>
        </p:txBody>
      </p:sp>
    </p:spTree>
    <p:extLst>
      <p:ext uri="{BB962C8B-B14F-4D97-AF65-F5344CB8AC3E}">
        <p14:creationId xmlns:p14="http://schemas.microsoft.com/office/powerpoint/2010/main" val="16396037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Formater et afficher une chaine</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1" y="1423584"/>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"Bonjour tout le monde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print(chaine)</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1" y="1940306"/>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nom = "Dupont"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Je m'appelle Paul Dupont et j'ai 21 ans.</a:t>
            </a:r>
          </a:p>
        </p:txBody>
      </p:sp>
      <p:sp>
        <p:nvSpPr>
          <p:cNvPr id="6" name="Rectangle 2">
            <a:extLst>
              <a:ext uri="{FF2B5EF4-FFF2-40B4-BE49-F238E27FC236}">
                <a16:creationId xmlns:a16="http://schemas.microsoft.com/office/drawing/2014/main" id="{254313A3-0F8B-4243-BDA0-124D7E12F51C}"/>
              </a:ext>
            </a:extLst>
          </p:cNvPr>
          <p:cNvSpPr>
            <a:spLocks noChangeArrowheads="1"/>
          </p:cNvSpPr>
          <p:nvPr/>
        </p:nvSpPr>
        <p:spPr bwMode="auto">
          <a:xfrm>
            <a:off x="242881" y="3104215"/>
            <a:ext cx="11706225" cy="30777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nouvelle_chaine</a:t>
            </a:r>
            <a:r>
              <a:rPr lang="fr-FR" altLang="fr-FR" sz="1400" dirty="0">
                <a:solidFill>
                  <a:schemeClr val="bg1"/>
                </a:solidFill>
                <a:latin typeface="Arial" panose="020B0604020202020204" pitchFamily="34" charset="0"/>
              </a:rPr>
              <a:t> = "Je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90499" y="3930298"/>
            <a:ext cx="11706225" cy="138499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 formatage d'une adresse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adresse =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""".format(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print(adresse)</a:t>
            </a:r>
          </a:p>
        </p:txBody>
      </p:sp>
      <p:sp>
        <p:nvSpPr>
          <p:cNvPr id="4" name="ZoneTexte 3">
            <a:extLst>
              <a:ext uri="{FF2B5EF4-FFF2-40B4-BE49-F238E27FC236}">
                <a16:creationId xmlns:a16="http://schemas.microsoft.com/office/drawing/2014/main" id="{DD72D5BC-6A47-490A-99B5-E94F849DFF80}"/>
              </a:ext>
            </a:extLst>
          </p:cNvPr>
          <p:cNvSpPr txBox="1"/>
          <p:nvPr/>
        </p:nvSpPr>
        <p:spPr>
          <a:xfrm>
            <a:off x="242881" y="1012056"/>
            <a:ext cx="2028825" cy="369332"/>
          </a:xfrm>
          <a:prstGeom prst="rect">
            <a:avLst/>
          </a:prstGeom>
          <a:noFill/>
        </p:spPr>
        <p:txBody>
          <a:bodyPr wrap="square" rtlCol="0">
            <a:spAutoFit/>
          </a:bodyPr>
          <a:lstStyle/>
          <a:p>
            <a:r>
              <a:rPr lang="fr-FR" dirty="0"/>
              <a:t>Première syntaxe</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3527157"/>
            <a:ext cx="2028825" cy="369332"/>
          </a:xfrm>
          <a:prstGeom prst="rect">
            <a:avLst/>
          </a:prstGeom>
          <a:noFill/>
        </p:spPr>
        <p:txBody>
          <a:bodyPr wrap="square" rtlCol="0">
            <a:spAutoFit/>
          </a:bodyPr>
          <a:lstStyle/>
          <a:p>
            <a:r>
              <a:rPr lang="fr-FR" dirty="0"/>
              <a:t>Seconde syntaxe</a:t>
            </a:r>
          </a:p>
        </p:txBody>
      </p:sp>
      <p:sp>
        <p:nvSpPr>
          <p:cNvPr id="10" name="ZoneTexte 9">
            <a:extLst>
              <a:ext uri="{FF2B5EF4-FFF2-40B4-BE49-F238E27FC236}">
                <a16:creationId xmlns:a16="http://schemas.microsoft.com/office/drawing/2014/main" id="{414091B7-ADBB-47F6-BCE8-2E3FDBEB0B04}"/>
              </a:ext>
            </a:extLst>
          </p:cNvPr>
          <p:cNvSpPr txBox="1"/>
          <p:nvPr/>
        </p:nvSpPr>
        <p:spPr>
          <a:xfrm>
            <a:off x="242879" y="5428920"/>
            <a:ext cx="2028825" cy="369332"/>
          </a:xfrm>
          <a:prstGeom prst="rect">
            <a:avLst/>
          </a:prstGeom>
          <a:noFill/>
        </p:spPr>
        <p:txBody>
          <a:bodyPr wrap="square" rtlCol="0">
            <a:spAutoFit/>
          </a:bodyPr>
          <a:lstStyle/>
          <a:p>
            <a:r>
              <a:rPr lang="fr-FR" dirty="0"/>
              <a:t>Troisième syntaxe</a:t>
            </a:r>
          </a:p>
        </p:txBody>
      </p:sp>
      <p:sp>
        <p:nvSpPr>
          <p:cNvPr id="11" name="Rectangle 2">
            <a:extLst>
              <a:ext uri="{FF2B5EF4-FFF2-40B4-BE49-F238E27FC236}">
                <a16:creationId xmlns:a16="http://schemas.microsoft.com/office/drawing/2014/main" id="{020CF97C-5057-4E44-AE14-A333063E9EAE}"/>
              </a:ext>
            </a:extLst>
          </p:cNvPr>
          <p:cNvSpPr>
            <a:spLocks noChangeArrowheads="1"/>
          </p:cNvSpPr>
          <p:nvPr/>
        </p:nvSpPr>
        <p:spPr bwMode="auto">
          <a:xfrm>
            <a:off x="290498" y="5888556"/>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f’’adresse</a:t>
            </a:r>
            <a:r>
              <a:rPr lang="fr-FR" altLang="fr-FR" sz="1400" dirty="0">
                <a:solidFill>
                  <a:schemeClr val="bg1"/>
                </a:solidFill>
                <a:latin typeface="Arial" panose="020B0604020202020204" pitchFamily="34" charset="0"/>
              </a:rPr>
              <a:t> : {</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p:txBody>
      </p:sp>
    </p:spTree>
    <p:extLst>
      <p:ext uri="{BB962C8B-B14F-4D97-AF65-F5344CB8AC3E}">
        <p14:creationId xmlns:p14="http://schemas.microsoft.com/office/powerpoint/2010/main" val="42837494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La concaténation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642556"/>
            <a:ext cx="11706225" cy="224676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"Bonjour"</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prenom # On utilise le symbole '+' pour concaténer deux chaînes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BonjourPaul</a:t>
            </a: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Pas encore parfait, il manque un espace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 Qu'à cela ne tienne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 " + prenom</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Bonjour Paul</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619619"/>
            <a:ext cx="11706225" cy="95410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"J'ai " + </a:t>
            </a:r>
            <a:r>
              <a:rPr lang="fr-FR" altLang="fr-FR" sz="1400" dirty="0" err="1">
                <a:solidFill>
                  <a:schemeClr val="bg1"/>
                </a:solidFill>
                <a:latin typeface="Arial" panose="020B0604020202020204" pitchFamily="34" charset="0"/>
              </a:rPr>
              <a:t>str</a:t>
            </a:r>
            <a:r>
              <a:rPr lang="fr-FR" altLang="fr-FR" sz="1400" dirty="0">
                <a:solidFill>
                  <a:schemeClr val="bg1"/>
                </a:solidFill>
                <a:latin typeface="Arial" panose="020B0604020202020204" pitchFamily="34" charset="0"/>
              </a:rPr>
              <a:t>(</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 ans."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print(message)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J'ai 21 ans.</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4031982"/>
            <a:ext cx="10167945" cy="369332"/>
          </a:xfrm>
          <a:prstGeom prst="rect">
            <a:avLst/>
          </a:prstGeom>
          <a:noFill/>
        </p:spPr>
        <p:txBody>
          <a:bodyPr wrap="square" rtlCol="0">
            <a:spAutoFit/>
          </a:bodyPr>
          <a:lstStyle/>
          <a:p>
            <a:r>
              <a:rPr lang="fr-FR" dirty="0"/>
              <a:t>Concaténation d’une string et d’un entier, il faut </a:t>
            </a:r>
            <a:r>
              <a:rPr lang="fr-FR" dirty="0" err="1"/>
              <a:t>caster</a:t>
            </a:r>
            <a:r>
              <a:rPr lang="fr-FR" dirty="0"/>
              <a:t> l’entier en string</a:t>
            </a:r>
          </a:p>
        </p:txBody>
      </p:sp>
    </p:spTree>
    <p:extLst>
      <p:ext uri="{BB962C8B-B14F-4D97-AF65-F5344CB8AC3E}">
        <p14:creationId xmlns:p14="http://schemas.microsoft.com/office/powerpoint/2010/main" val="42815951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Parcours et sélection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720840"/>
            <a:ext cx="11706225" cy="160043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 les ZER0S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chaine[0] # Première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chaine[2] # Troisième lettre de la chaîne</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'l</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chaine[-1] # Dernière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727340"/>
            <a:ext cx="11706225" cy="73866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len</a:t>
            </a:r>
            <a:r>
              <a:rPr lang="fr-FR" altLang="fr-FR" sz="1400" dirty="0">
                <a:solidFill>
                  <a:schemeClr val="bg1"/>
                </a:solidFill>
                <a:latin typeface="Arial" panose="020B0604020202020204" pitchFamily="34" charset="0"/>
              </a:rPr>
              <a:t>(chaine)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5</a:t>
            </a:r>
          </a:p>
        </p:txBody>
      </p:sp>
      <p:sp>
        <p:nvSpPr>
          <p:cNvPr id="7" name="ZoneTexte 6">
            <a:extLst>
              <a:ext uri="{FF2B5EF4-FFF2-40B4-BE49-F238E27FC236}">
                <a16:creationId xmlns:a16="http://schemas.microsoft.com/office/drawing/2014/main" id="{70D04DC1-65E5-4D8D-A918-3537B6426765}"/>
              </a:ext>
            </a:extLst>
          </p:cNvPr>
          <p:cNvSpPr txBox="1"/>
          <p:nvPr/>
        </p:nvSpPr>
        <p:spPr>
          <a:xfrm>
            <a:off x="242879" y="1298177"/>
            <a:ext cx="10167945" cy="369332"/>
          </a:xfrm>
          <a:prstGeom prst="rect">
            <a:avLst/>
          </a:prstGeom>
          <a:noFill/>
        </p:spPr>
        <p:txBody>
          <a:bodyPr wrap="square" rtlCol="0">
            <a:spAutoFit/>
          </a:bodyPr>
          <a:lstStyle/>
          <a:p>
            <a:r>
              <a:rPr lang="fr-FR" b="1" dirty="0"/>
              <a:t>Accéder aux caractères d'une chaîne:</a:t>
            </a:r>
          </a:p>
        </p:txBody>
      </p:sp>
      <p:sp>
        <p:nvSpPr>
          <p:cNvPr id="10" name="ZoneTexte 9">
            <a:extLst>
              <a:ext uri="{FF2B5EF4-FFF2-40B4-BE49-F238E27FC236}">
                <a16:creationId xmlns:a16="http://schemas.microsoft.com/office/drawing/2014/main" id="{7E1C678B-3293-489D-817E-E38F0AF0DFE7}"/>
              </a:ext>
            </a:extLst>
          </p:cNvPr>
          <p:cNvSpPr txBox="1"/>
          <p:nvPr/>
        </p:nvSpPr>
        <p:spPr>
          <a:xfrm>
            <a:off x="242879" y="4226997"/>
            <a:ext cx="10682297" cy="369332"/>
          </a:xfrm>
          <a:prstGeom prst="rect">
            <a:avLst/>
          </a:prstGeom>
          <a:noFill/>
        </p:spPr>
        <p:txBody>
          <a:bodyPr wrap="square" rtlCol="0">
            <a:spAutoFit/>
          </a:bodyPr>
          <a:lstStyle/>
          <a:p>
            <a:r>
              <a:rPr lang="fr-FR" b="1" dirty="0"/>
              <a:t>On peut obtenir la longueur de la chaîne (le nombre de caractères qu'elle contient) grâce à la fonction </a:t>
            </a:r>
            <a:r>
              <a:rPr lang="fr-FR" b="1" dirty="0" err="1"/>
              <a:t>len</a:t>
            </a:r>
            <a:r>
              <a:rPr lang="fr-FR" b="1" dirty="0"/>
              <a:t>.</a:t>
            </a:r>
          </a:p>
        </p:txBody>
      </p:sp>
      <p:sp>
        <p:nvSpPr>
          <p:cNvPr id="4" name="Rectangle 3">
            <a:extLst>
              <a:ext uri="{FF2B5EF4-FFF2-40B4-BE49-F238E27FC236}">
                <a16:creationId xmlns:a16="http://schemas.microsoft.com/office/drawing/2014/main" id="{64A06921-713F-4295-B63B-9DAA8B79E8C2}"/>
              </a:ext>
            </a:extLst>
          </p:cNvPr>
          <p:cNvSpPr/>
          <p:nvPr/>
        </p:nvSpPr>
        <p:spPr>
          <a:xfrm>
            <a:off x="3048000" y="2828836"/>
            <a:ext cx="6096000" cy="1200329"/>
          </a:xfrm>
          <a:prstGeom prst="rect">
            <a:avLst/>
          </a:prstGeom>
        </p:spPr>
        <p:txBody>
          <a:bodyPr>
            <a:spAutoFit/>
          </a:bodyPr>
          <a:lstStyle/>
          <a:p>
            <a:r>
              <a:rPr lang="fr-FR" dirty="0"/>
              <a:t>&gt;&gt;&gt; chaine = "Salut"</a:t>
            </a:r>
          </a:p>
          <a:p>
            <a:r>
              <a:rPr lang="fr-FR" dirty="0"/>
              <a:t>&gt;&gt;&gt; </a:t>
            </a:r>
            <a:r>
              <a:rPr lang="fr-FR" dirty="0" err="1"/>
              <a:t>len</a:t>
            </a:r>
            <a:r>
              <a:rPr lang="fr-FR" dirty="0"/>
              <a:t>(chaine)</a:t>
            </a:r>
          </a:p>
          <a:p>
            <a:r>
              <a:rPr lang="fr-FR" dirty="0"/>
              <a:t>5</a:t>
            </a:r>
          </a:p>
          <a:p>
            <a:r>
              <a:rPr lang="fr-FR" dirty="0"/>
              <a:t>&gt;&gt;&gt;</a:t>
            </a:r>
          </a:p>
        </p:txBody>
      </p:sp>
    </p:spTree>
    <p:extLst>
      <p:ext uri="{BB962C8B-B14F-4D97-AF65-F5344CB8AC3E}">
        <p14:creationId xmlns:p14="http://schemas.microsoft.com/office/powerpoint/2010/main" val="40384212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Méthode de parcours par </a:t>
            </a:r>
            <a:r>
              <a:rPr lang="fr-FR" altLang="fr-FR" sz="6000" b="1" dirty="0" err="1">
                <a:solidFill>
                  <a:schemeClr val="accent5">
                    <a:lumMod val="75000"/>
                  </a:schemeClr>
                </a:solidFill>
              </a:rPr>
              <a:t>while</a:t>
            </a:r>
            <a:endParaRPr lang="fr-FR" alt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936283"/>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i = 0 # On appelle l'indice 'i' par convention</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while</a:t>
            </a:r>
            <a:r>
              <a:rPr lang="fr-FR" altLang="fr-FR" sz="1400" dirty="0">
                <a:solidFill>
                  <a:schemeClr val="bg1"/>
                </a:solidFill>
                <a:latin typeface="Arial" panose="020B0604020202020204" pitchFamily="34" charset="0"/>
              </a:rPr>
              <a:t> i &lt; </a:t>
            </a:r>
            <a:r>
              <a:rPr lang="fr-FR" altLang="fr-FR" sz="1400" dirty="0" err="1">
                <a:solidFill>
                  <a:schemeClr val="bg1"/>
                </a:solidFill>
                <a:latin typeface="Arial" panose="020B0604020202020204" pitchFamily="34" charset="0"/>
              </a:rPr>
              <a:t>len</a:t>
            </a:r>
            <a:r>
              <a:rPr lang="fr-FR" altLang="fr-FR" sz="1400" dirty="0">
                <a:solidFill>
                  <a:schemeClr val="bg1"/>
                </a:solidFill>
                <a:latin typeface="Arial" panose="020B0604020202020204" pitchFamily="34" charset="0"/>
              </a:rPr>
              <a:t>(chaine):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print(chaine[i]) # On affiche le caractère à chaque tour de boucle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 += 1</a:t>
            </a:r>
          </a:p>
        </p:txBody>
      </p:sp>
    </p:spTree>
    <p:extLst>
      <p:ext uri="{BB962C8B-B14F-4D97-AF65-F5344CB8AC3E}">
        <p14:creationId xmlns:p14="http://schemas.microsoft.com/office/powerpoint/2010/main" val="25185893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Sélection de chaines</a:t>
            </a:r>
            <a:endParaRPr lang="fr-FR" alt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7" y="1116241"/>
            <a:ext cx="11706225" cy="332398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"salut"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[0:2] # On sélectionne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[2:len(</a:t>
            </a: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On sélectionne la chaîne sauf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Du début jusqu'à la troisième lettre non comprise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De la troisième lettre (comprise) à la fin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"lac"</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"b" + mot[1:]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print(mot)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bac</a:t>
            </a: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114300" y="5053697"/>
            <a:ext cx="125301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Arial" panose="020B0604020202020204" pitchFamily="34" charset="0"/>
              </a:rPr>
              <a:t>Pour remplacer des lettres, cela paraît un peu lourd en effet. Et d'ailleurs on s'en sert assez rarement pour cela. Pour rechercher/remplacer, nous avons à notre disposition les méthodes </a:t>
            </a:r>
            <a:r>
              <a:rPr lang="fr-FR" altLang="fr-FR" b="1" dirty="0">
                <a:latin typeface="Arial" panose="020B0604020202020204" pitchFamily="34" charset="0"/>
              </a:rPr>
              <a:t>count</a:t>
            </a:r>
            <a:r>
              <a:rPr lang="fr-FR" altLang="fr-FR" dirty="0">
                <a:latin typeface="Arial" panose="020B0604020202020204" pitchFamily="34" charset="0"/>
              </a:rPr>
              <a:t>, </a:t>
            </a:r>
            <a:r>
              <a:rPr lang="fr-FR" altLang="fr-FR" b="1" dirty="0" err="1">
                <a:latin typeface="Arial" panose="020B0604020202020204" pitchFamily="34" charset="0"/>
              </a:rPr>
              <a:t>find</a:t>
            </a:r>
            <a:r>
              <a:rPr lang="fr-FR" altLang="fr-FR" dirty="0">
                <a:latin typeface="Arial" panose="020B0604020202020204" pitchFamily="34" charset="0"/>
              </a:rPr>
              <a:t> et </a:t>
            </a:r>
            <a:r>
              <a:rPr lang="fr-FR" altLang="fr-FR" b="1" dirty="0">
                <a:latin typeface="Arial" panose="020B0604020202020204" pitchFamily="34" charset="0"/>
              </a:rPr>
              <a:t>replace</a:t>
            </a:r>
            <a:r>
              <a:rPr lang="fr-FR" altLang="fr-FR" dirty="0">
                <a:latin typeface="Arial" panose="020B0604020202020204" pitchFamily="34" charset="0"/>
              </a:rPr>
              <a:t>.</a:t>
            </a:r>
          </a:p>
        </p:txBody>
      </p:sp>
    </p:spTree>
    <p:extLst>
      <p:ext uri="{BB962C8B-B14F-4D97-AF65-F5344CB8AC3E}">
        <p14:creationId xmlns:p14="http://schemas.microsoft.com/office/powerpoint/2010/main" val="2870238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71437" y="1353365"/>
            <a:ext cx="1212056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variables utilisées jusqu'ici sont en réalité des objets.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types de données utilisés jusqu'ici sont en fait des classes. Chaque objet est modelé sur une classe.</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Chaque classe définit certaines fonctions, appelées méthodes, qui seront accessibles depuis l'objet grâce à   </a:t>
            </a:r>
            <a:r>
              <a:rPr lang="fr-FR" altLang="fr-FR" dirty="0" err="1">
                <a:latin typeface="Arial" panose="020B0604020202020204" pitchFamily="34" charset="0"/>
              </a:rPr>
              <a:t>objet.methode</a:t>
            </a:r>
            <a:r>
              <a:rPr lang="fr-FR" altLang="fr-FR" dirty="0">
                <a:latin typeface="Arial" panose="020B0604020202020204" pitchFamily="34" charset="0"/>
              </a:rPr>
              <a:t>(arguments).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On peut directement accéder à un caractère d'une chaîne grâce au code suivant : chaine[</a:t>
            </a:r>
            <a:r>
              <a:rPr lang="fr-FR" altLang="fr-FR" dirty="0" err="1">
                <a:latin typeface="Arial" panose="020B0604020202020204" pitchFamily="34" charset="0"/>
              </a:rPr>
              <a:t>position_dans_la_chaine</a:t>
            </a:r>
            <a:r>
              <a:rPr lang="fr-FR" altLang="fr-FR" dirty="0">
                <a:latin typeface="Arial" panose="020B0604020202020204" pitchFamily="34" charset="0"/>
              </a:rPr>
              <a:t>].</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Il est tout à fait possible de sélectionner une partie de la chaîne grâce au code suivant : chaine[</a:t>
            </a:r>
            <a:r>
              <a:rPr lang="fr-FR" altLang="fr-FR" dirty="0" err="1">
                <a:latin typeface="Arial" panose="020B0604020202020204" pitchFamily="34" charset="0"/>
              </a:rPr>
              <a:t>indice_debut:indice_fin</a:t>
            </a:r>
            <a:r>
              <a:rPr lang="fr-FR" altLang="fr-FR" dirty="0">
                <a:latin typeface="Arial" panose="020B0604020202020204" pitchFamily="34" charset="0"/>
              </a:rPr>
              <a:t>].</a:t>
            </a:r>
          </a:p>
        </p:txBody>
      </p:sp>
    </p:spTree>
    <p:extLst>
      <p:ext uri="{BB962C8B-B14F-4D97-AF65-F5344CB8AC3E}">
        <p14:creationId xmlns:p14="http://schemas.microsoft.com/office/powerpoint/2010/main" val="40292185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1/2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40042744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1/2</a:t>
            </a:r>
            <a:endParaRPr lang="fr-FR" altLang="fr-FR" sz="6000" b="1" dirty="0">
              <a:solidFill>
                <a:schemeClr val="accent5">
                  <a:lumMod val="75000"/>
                </a:schemeClr>
              </a:solidFill>
            </a:endParaRPr>
          </a:p>
        </p:txBody>
      </p:sp>
      <p:sp>
        <p:nvSpPr>
          <p:cNvPr id="5" name="Rectangle 4">
            <a:extLst>
              <a:ext uri="{FF2B5EF4-FFF2-40B4-BE49-F238E27FC236}">
                <a16:creationId xmlns:a16="http://schemas.microsoft.com/office/drawing/2014/main" id="{3B777557-722A-4D43-A3BC-EEC0EAA5AFD1}"/>
              </a:ext>
            </a:extLst>
          </p:cNvPr>
          <p:cNvSpPr/>
          <p:nvPr/>
        </p:nvSpPr>
        <p:spPr>
          <a:xfrm>
            <a:off x="152400" y="1513612"/>
            <a:ext cx="6096000" cy="1477328"/>
          </a:xfrm>
          <a:prstGeom prst="rect">
            <a:avLst/>
          </a:prstGeom>
          <a:solidFill>
            <a:schemeClr val="tx1"/>
          </a:solidFill>
        </p:spPr>
        <p:txBody>
          <a:bodyPr>
            <a:spAutoFit/>
          </a:bodyPr>
          <a:lstStyle/>
          <a:p>
            <a:r>
              <a:rPr lang="fr-FR" dirty="0">
                <a:solidFill>
                  <a:schemeClr val="bg1"/>
                </a:solidFill>
              </a:rPr>
              <a:t>ma_liste = list() # On crée une liste vide</a:t>
            </a:r>
          </a:p>
          <a:p>
            <a:r>
              <a:rPr lang="fr-FR" dirty="0">
                <a:solidFill>
                  <a:schemeClr val="bg1"/>
                </a:solidFill>
              </a:rPr>
              <a:t>type(</a:t>
            </a:r>
            <a:r>
              <a:rPr lang="fr-FR" dirty="0" err="1">
                <a:solidFill>
                  <a:schemeClr val="bg1"/>
                </a:solidFill>
              </a:rPr>
              <a:t>ma_liste</a:t>
            </a:r>
            <a:r>
              <a:rPr lang="fr-FR" dirty="0">
                <a:solidFill>
                  <a:schemeClr val="bg1"/>
                </a:solidFill>
              </a:rPr>
              <a:t>)</a:t>
            </a:r>
          </a:p>
          <a:p>
            <a:r>
              <a:rPr lang="fr-FR" dirty="0">
                <a:solidFill>
                  <a:schemeClr val="bg1"/>
                </a:solidFill>
              </a:rPr>
              <a:t>&lt;class '</a:t>
            </a:r>
            <a:r>
              <a:rPr lang="fr-FR" dirty="0" err="1">
                <a:solidFill>
                  <a:schemeClr val="bg1"/>
                </a:solidFill>
              </a:rPr>
              <a:t>list</a:t>
            </a:r>
            <a:r>
              <a:rPr lang="fr-FR" dirty="0">
                <a:solidFill>
                  <a:schemeClr val="bg1"/>
                </a:solidFill>
              </a:rPr>
              <a:t>'&gt;</a:t>
            </a:r>
          </a:p>
          <a:p>
            <a:r>
              <a:rPr lang="fr-FR" dirty="0" err="1">
                <a:solidFill>
                  <a:schemeClr val="bg1"/>
                </a:solidFill>
              </a:rPr>
              <a:t>ma_liste</a:t>
            </a:r>
            <a:endParaRPr lang="fr-FR" dirty="0">
              <a:solidFill>
                <a:schemeClr val="bg1"/>
              </a:solidFill>
            </a:endParaRPr>
          </a:p>
          <a:p>
            <a:r>
              <a:rPr lang="fr-FR" dirty="0">
                <a:solidFill>
                  <a:schemeClr val="bg1"/>
                </a:solidFill>
              </a:rPr>
              <a:t>[]</a:t>
            </a:r>
          </a:p>
        </p:txBody>
      </p:sp>
      <p:sp>
        <p:nvSpPr>
          <p:cNvPr id="6" name="Rectangle 5">
            <a:extLst>
              <a:ext uri="{FF2B5EF4-FFF2-40B4-BE49-F238E27FC236}">
                <a16:creationId xmlns:a16="http://schemas.microsoft.com/office/drawing/2014/main" id="{E22C494E-261E-43B3-AA20-B24DC8877B78}"/>
              </a:ext>
            </a:extLst>
          </p:cNvPr>
          <p:cNvSpPr/>
          <p:nvPr/>
        </p:nvSpPr>
        <p:spPr>
          <a:xfrm>
            <a:off x="152400" y="3800475"/>
            <a:ext cx="6096000" cy="369332"/>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 # On crée une liste vide</a:t>
            </a:r>
          </a:p>
        </p:txBody>
      </p:sp>
      <p:sp>
        <p:nvSpPr>
          <p:cNvPr id="7" name="ZoneTexte 6">
            <a:extLst>
              <a:ext uri="{FF2B5EF4-FFF2-40B4-BE49-F238E27FC236}">
                <a16:creationId xmlns:a16="http://schemas.microsoft.com/office/drawing/2014/main" id="{D2B6F236-53C3-465C-9754-9482735D3E1D}"/>
              </a:ext>
            </a:extLst>
          </p:cNvPr>
          <p:cNvSpPr txBox="1"/>
          <p:nvPr/>
        </p:nvSpPr>
        <p:spPr>
          <a:xfrm>
            <a:off x="47624" y="3034600"/>
            <a:ext cx="12144373" cy="646331"/>
          </a:xfrm>
          <a:prstGeom prst="rect">
            <a:avLst/>
          </a:prstGeom>
          <a:noFill/>
        </p:spPr>
        <p:txBody>
          <a:bodyPr wrap="square" rtlCol="0">
            <a:spAutoFit/>
          </a:bodyPr>
          <a:lstStyle/>
          <a:p>
            <a:r>
              <a:rPr lang="fr-FR" dirty="0"/>
              <a:t>Quand vous affichez la liste, vous pouvez constater qu'elle est vide. Entre les crochets (qui sont les délimiteurs des listes en Python), il n'y a rien. On peut également utiliser ces crochets pour créer une liste.</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428935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4777587"/>
            <a:ext cx="6096000" cy="923330"/>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[1, 2, 3, 4, 5] # Une liste avec cinq objets</a:t>
            </a:r>
          </a:p>
          <a:p>
            <a:r>
              <a:rPr lang="fr-FR" dirty="0">
                <a:solidFill>
                  <a:schemeClr val="bg1"/>
                </a:solidFill>
              </a:rPr>
              <a:t>print(</a:t>
            </a:r>
            <a:r>
              <a:rPr lang="fr-FR" dirty="0" err="1">
                <a:solidFill>
                  <a:schemeClr val="bg1"/>
                </a:solidFill>
              </a:rPr>
              <a:t>ma_liste</a:t>
            </a:r>
            <a:r>
              <a:rPr lang="fr-FR" dirty="0">
                <a:solidFill>
                  <a:schemeClr val="bg1"/>
                </a:solidFill>
              </a:rPr>
              <a:t>)</a:t>
            </a:r>
          </a:p>
          <a:p>
            <a:r>
              <a:rPr lang="fr-FR" dirty="0">
                <a:solidFill>
                  <a:schemeClr val="bg1"/>
                </a:solidFill>
              </a:rPr>
              <a:t>[1, 2, 3, 4, 5]</a:t>
            </a:r>
          </a:p>
        </p:txBody>
      </p:sp>
    </p:spTree>
    <p:extLst>
      <p:ext uri="{BB962C8B-B14F-4D97-AF65-F5344CB8AC3E}">
        <p14:creationId xmlns:p14="http://schemas.microsoft.com/office/powerpoint/2010/main" val="50546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92900"/>
            <a:ext cx="3251200" cy="4439601"/>
          </a:xfrm>
          <a:solidFill>
            <a:schemeClr val="bg1">
              <a:lumMod val="95000"/>
            </a:schemeClr>
          </a:solidFill>
        </p:spPr>
        <p:txBody>
          <a:bodyPr>
            <a:normAutofit fontScale="92500" lnSpcReduction="10000"/>
          </a:bodyPr>
          <a:lstStyle/>
          <a:p>
            <a:pPr marL="0" indent="0">
              <a:buNone/>
            </a:pPr>
            <a:r>
              <a:rPr lang="en-US" sz="5200" b="1" dirty="0">
                <a:solidFill>
                  <a:srgbClr val="0070C0"/>
                </a:solidFill>
              </a:rPr>
              <a:t>Order of Operations</a:t>
            </a:r>
          </a:p>
          <a:p>
            <a:pPr marL="0" indent="0">
              <a:buNone/>
            </a:pPr>
            <a:r>
              <a:rPr lang="en-US" sz="3733" dirty="0"/>
              <a:t>1. ( )</a:t>
            </a:r>
          </a:p>
          <a:p>
            <a:pPr marL="0" indent="0">
              <a:buNone/>
            </a:pPr>
            <a:r>
              <a:rPr lang="en-US" sz="3733" dirty="0"/>
              <a:t>2. **</a:t>
            </a:r>
          </a:p>
          <a:p>
            <a:pPr marL="0" indent="0">
              <a:buNone/>
            </a:pPr>
            <a:r>
              <a:rPr lang="en-US" sz="3733" dirty="0"/>
              <a:t>3. *  /   //   %</a:t>
            </a:r>
          </a:p>
          <a:p>
            <a:pPr marL="0" indent="0">
              <a:buNone/>
            </a:pPr>
            <a:r>
              <a:rPr lang="en-US" sz="3733" dirty="0"/>
              <a:t>4. + –</a:t>
            </a:r>
          </a:p>
          <a:p>
            <a:pPr marL="0" indent="0">
              <a:buNone/>
            </a:pPr>
            <a:r>
              <a:rPr lang="en-US" sz="3733" dirty="0"/>
              <a:t>5. left to right</a:t>
            </a:r>
          </a:p>
        </p:txBody>
      </p:sp>
      <p:grpSp>
        <p:nvGrpSpPr>
          <p:cNvPr id="30" name="Group 29"/>
          <p:cNvGrpSpPr/>
          <p:nvPr/>
        </p:nvGrpSpPr>
        <p:grpSpPr>
          <a:xfrm>
            <a:off x="4267200" y="827727"/>
            <a:ext cx="7823200" cy="765172"/>
            <a:chOff x="3276600" y="1007271"/>
            <a:chExt cx="5867400" cy="573879"/>
          </a:xfrm>
        </p:grpSpPr>
        <p:sp>
          <p:nvSpPr>
            <p:cNvPr id="4" name="Content Placeholder 2"/>
            <p:cNvSpPr txBox="1">
              <a:spLocks/>
            </p:cNvSpPr>
            <p:nvPr/>
          </p:nvSpPr>
          <p:spPr>
            <a:xfrm>
              <a:off x="4876800" y="10072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t>x = 1 + 5 ** (3 // 2) – 6 % 4</a:t>
              </a:r>
            </a:p>
          </p:txBody>
        </p:sp>
        <p:sp>
          <p:nvSpPr>
            <p:cNvPr id="5" name="Content Placeholder 2"/>
            <p:cNvSpPr txBox="1">
              <a:spLocks/>
            </p:cNvSpPr>
            <p:nvPr/>
          </p:nvSpPr>
          <p:spPr>
            <a:xfrm>
              <a:off x="3276600" y="1047750"/>
              <a:ext cx="1421606" cy="533400"/>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0070C0"/>
                  </a:solidFill>
                </a:rPr>
                <a:t>Example:</a:t>
              </a:r>
              <a:endParaRPr lang="en-US" sz="3733" dirty="0">
                <a:solidFill>
                  <a:srgbClr val="0070C0"/>
                </a:solidFill>
              </a:endParaRPr>
            </a:p>
          </p:txBody>
        </p:sp>
      </p:grpSp>
      <p:grpSp>
        <p:nvGrpSpPr>
          <p:cNvPr id="31" name="Group 30"/>
          <p:cNvGrpSpPr/>
          <p:nvPr/>
        </p:nvGrpSpPr>
        <p:grpSpPr>
          <a:xfrm>
            <a:off x="6400800" y="546101"/>
            <a:ext cx="5689600" cy="1961199"/>
            <a:chOff x="4876800" y="796051"/>
            <a:chExt cx="4267200" cy="1470899"/>
          </a:xfrm>
        </p:grpSpPr>
        <p:sp>
          <p:nvSpPr>
            <p:cNvPr id="8" name="Content Placeholder 2"/>
            <p:cNvSpPr txBox="1">
              <a:spLocks/>
            </p:cNvSpPr>
            <p:nvPr/>
          </p:nvSpPr>
          <p:spPr>
            <a:xfrm>
              <a:off x="4876800" y="1693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1" name="Rounded Rectangle 10"/>
            <p:cNvSpPr/>
            <p:nvPr/>
          </p:nvSpPr>
          <p:spPr>
            <a:xfrm>
              <a:off x="6629400" y="1693071"/>
              <a:ext cx="1100138"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1</a:t>
              </a:r>
            </a:p>
          </p:txBody>
        </p:sp>
        <p:sp>
          <p:nvSpPr>
            <p:cNvPr id="16" name="TextBox 15"/>
            <p:cNvSpPr txBox="1"/>
            <p:nvPr/>
          </p:nvSpPr>
          <p:spPr>
            <a:xfrm>
              <a:off x="7009390" y="796051"/>
              <a:ext cx="294792" cy="438581"/>
            </a:xfrm>
            <a:prstGeom prst="rect">
              <a:avLst/>
            </a:prstGeom>
            <a:noFill/>
          </p:spPr>
          <p:txBody>
            <a:bodyPr wrap="none" rtlCol="0">
              <a:spAutoFit/>
            </a:bodyPr>
            <a:lstStyle/>
            <a:p>
              <a:r>
                <a:rPr lang="en-US" sz="3200" b="1" dirty="0">
                  <a:solidFill>
                    <a:srgbClr val="FF0000"/>
                  </a:solidFill>
                </a:rPr>
                <a:t>1</a:t>
              </a:r>
              <a:endParaRPr lang="en-US" sz="2400" b="1" dirty="0">
                <a:solidFill>
                  <a:srgbClr val="FF0000"/>
                </a:solidFill>
              </a:endParaRPr>
            </a:p>
          </p:txBody>
        </p:sp>
      </p:grpSp>
      <p:grpSp>
        <p:nvGrpSpPr>
          <p:cNvPr id="32" name="Group 31"/>
          <p:cNvGrpSpPr/>
          <p:nvPr/>
        </p:nvGrpSpPr>
        <p:grpSpPr>
          <a:xfrm>
            <a:off x="6400800" y="546101"/>
            <a:ext cx="5689600" cy="2977199"/>
            <a:chOff x="4876800" y="796051"/>
            <a:chExt cx="4267200" cy="2232899"/>
          </a:xfrm>
        </p:grpSpPr>
        <p:sp>
          <p:nvSpPr>
            <p:cNvPr id="12" name="Content Placeholder 2"/>
            <p:cNvSpPr txBox="1">
              <a:spLocks/>
            </p:cNvSpPr>
            <p:nvPr/>
          </p:nvSpPr>
          <p:spPr>
            <a:xfrm>
              <a:off x="4876800" y="2455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4" name="Rounded Rectangle 13"/>
            <p:cNvSpPr/>
            <p:nvPr/>
          </p:nvSpPr>
          <p:spPr>
            <a:xfrm>
              <a:off x="5943601" y="2455071"/>
              <a:ext cx="1785937"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sp>
          <p:nvSpPr>
            <p:cNvPr id="23" name="TextBox 22"/>
            <p:cNvSpPr txBox="1"/>
            <p:nvPr/>
          </p:nvSpPr>
          <p:spPr>
            <a:xfrm>
              <a:off x="6229711" y="796051"/>
              <a:ext cx="294792" cy="438581"/>
            </a:xfrm>
            <a:prstGeom prst="rect">
              <a:avLst/>
            </a:prstGeom>
            <a:noFill/>
          </p:spPr>
          <p:txBody>
            <a:bodyPr wrap="none" rtlCol="0">
              <a:spAutoFit/>
            </a:bodyPr>
            <a:lstStyle/>
            <a:p>
              <a:r>
                <a:rPr lang="en-US" sz="3200" b="1" dirty="0">
                  <a:solidFill>
                    <a:srgbClr val="FF0000"/>
                  </a:solidFill>
                </a:rPr>
                <a:t>2</a:t>
              </a:r>
              <a:endParaRPr lang="en-US" sz="2400" b="1" dirty="0">
                <a:solidFill>
                  <a:srgbClr val="FF0000"/>
                </a:solidFill>
              </a:endParaRPr>
            </a:p>
          </p:txBody>
        </p:sp>
      </p:grpSp>
      <p:grpSp>
        <p:nvGrpSpPr>
          <p:cNvPr id="35" name="Group 34"/>
          <p:cNvGrpSpPr/>
          <p:nvPr/>
        </p:nvGrpSpPr>
        <p:grpSpPr>
          <a:xfrm>
            <a:off x="6400800" y="546101"/>
            <a:ext cx="5689600" cy="5720399"/>
            <a:chOff x="4876800" y="796051"/>
            <a:chExt cx="4267200" cy="4290299"/>
          </a:xfrm>
        </p:grpSpPr>
        <p:sp>
          <p:nvSpPr>
            <p:cNvPr id="21" name="Content Placeholder 2"/>
            <p:cNvSpPr txBox="1">
              <a:spLocks/>
            </p:cNvSpPr>
            <p:nvPr/>
          </p:nvSpPr>
          <p:spPr>
            <a:xfrm>
              <a:off x="4876800" y="45124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2" name="Rounded Rectangle 21"/>
            <p:cNvSpPr/>
            <p:nvPr/>
          </p:nvSpPr>
          <p:spPr>
            <a:xfrm>
              <a:off x="5410202" y="4512471"/>
              <a:ext cx="348376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4</a:t>
              </a:r>
            </a:p>
          </p:txBody>
        </p:sp>
        <p:sp>
          <p:nvSpPr>
            <p:cNvPr id="26" name="TextBox 25"/>
            <p:cNvSpPr txBox="1"/>
            <p:nvPr/>
          </p:nvSpPr>
          <p:spPr>
            <a:xfrm>
              <a:off x="7694465" y="796051"/>
              <a:ext cx="294792" cy="438581"/>
            </a:xfrm>
            <a:prstGeom prst="rect">
              <a:avLst/>
            </a:prstGeom>
            <a:noFill/>
          </p:spPr>
          <p:txBody>
            <a:bodyPr wrap="none" rtlCol="0">
              <a:spAutoFit/>
            </a:bodyPr>
            <a:lstStyle/>
            <a:p>
              <a:r>
                <a:rPr lang="en-US" sz="3200" b="1" dirty="0">
                  <a:solidFill>
                    <a:srgbClr val="FF0000"/>
                  </a:solidFill>
                </a:rPr>
                <a:t>5</a:t>
              </a:r>
              <a:endParaRPr lang="en-US" sz="2400" b="1" dirty="0">
                <a:solidFill>
                  <a:srgbClr val="FF0000"/>
                </a:solidFill>
              </a:endParaRPr>
            </a:p>
          </p:txBody>
        </p:sp>
      </p:grpSp>
      <p:grpSp>
        <p:nvGrpSpPr>
          <p:cNvPr id="33" name="Group 32"/>
          <p:cNvGrpSpPr/>
          <p:nvPr/>
        </p:nvGrpSpPr>
        <p:grpSpPr>
          <a:xfrm>
            <a:off x="6400800" y="546101"/>
            <a:ext cx="5689600" cy="3891599"/>
            <a:chOff x="4876800" y="796051"/>
            <a:chExt cx="4267200" cy="2918699"/>
          </a:xfrm>
        </p:grpSpPr>
        <p:sp>
          <p:nvSpPr>
            <p:cNvPr id="15" name="Content Placeholder 2"/>
            <p:cNvSpPr txBox="1">
              <a:spLocks/>
            </p:cNvSpPr>
            <p:nvPr/>
          </p:nvSpPr>
          <p:spPr>
            <a:xfrm>
              <a:off x="4876800" y="31408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7" name="Rounded Rectangle 16"/>
            <p:cNvSpPr/>
            <p:nvPr/>
          </p:nvSpPr>
          <p:spPr>
            <a:xfrm>
              <a:off x="8000998" y="3140871"/>
              <a:ext cx="892969"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sp>
          <p:nvSpPr>
            <p:cNvPr id="24" name="TextBox 23"/>
            <p:cNvSpPr txBox="1"/>
            <p:nvPr/>
          </p:nvSpPr>
          <p:spPr>
            <a:xfrm>
              <a:off x="8229600" y="796051"/>
              <a:ext cx="294792" cy="438581"/>
            </a:xfrm>
            <a:prstGeom prst="rect">
              <a:avLst/>
            </a:prstGeom>
            <a:noFill/>
          </p:spPr>
          <p:txBody>
            <a:bodyPr wrap="none" rtlCol="0">
              <a:spAutoFit/>
            </a:bodyPr>
            <a:lstStyle/>
            <a:p>
              <a:r>
                <a:rPr lang="en-US" sz="3200" b="1" dirty="0">
                  <a:solidFill>
                    <a:srgbClr val="FF0000"/>
                  </a:solidFill>
                </a:rPr>
                <a:t>3</a:t>
              </a:r>
              <a:endParaRPr lang="en-US" sz="2400" b="1" dirty="0">
                <a:solidFill>
                  <a:srgbClr val="FF0000"/>
                </a:solidFill>
              </a:endParaRPr>
            </a:p>
          </p:txBody>
        </p:sp>
        <p:sp>
          <p:nvSpPr>
            <p:cNvPr id="28" name="Rounded Rectangle 27"/>
            <p:cNvSpPr/>
            <p:nvPr/>
          </p:nvSpPr>
          <p:spPr>
            <a:xfrm>
              <a:off x="5943600" y="3129652"/>
              <a:ext cx="1785937"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grpSp>
      <p:grpSp>
        <p:nvGrpSpPr>
          <p:cNvPr id="34" name="Group 33"/>
          <p:cNvGrpSpPr/>
          <p:nvPr/>
        </p:nvGrpSpPr>
        <p:grpSpPr>
          <a:xfrm>
            <a:off x="6400800" y="546101"/>
            <a:ext cx="5689600" cy="4805999"/>
            <a:chOff x="4876800" y="796051"/>
            <a:chExt cx="4267200" cy="3604499"/>
          </a:xfrm>
        </p:grpSpPr>
        <p:sp>
          <p:nvSpPr>
            <p:cNvPr id="19" name="Content Placeholder 2"/>
            <p:cNvSpPr txBox="1">
              <a:spLocks/>
            </p:cNvSpPr>
            <p:nvPr/>
          </p:nvSpPr>
          <p:spPr>
            <a:xfrm>
              <a:off x="4876800" y="38266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0" name="Rounded Rectangle 19"/>
            <p:cNvSpPr/>
            <p:nvPr/>
          </p:nvSpPr>
          <p:spPr>
            <a:xfrm>
              <a:off x="5410201" y="3826671"/>
              <a:ext cx="231933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6</a:t>
              </a:r>
            </a:p>
          </p:txBody>
        </p:sp>
        <p:sp>
          <p:nvSpPr>
            <p:cNvPr id="25" name="TextBox 24"/>
            <p:cNvSpPr txBox="1"/>
            <p:nvPr/>
          </p:nvSpPr>
          <p:spPr>
            <a:xfrm>
              <a:off x="5638800" y="796051"/>
              <a:ext cx="294792" cy="438581"/>
            </a:xfrm>
            <a:prstGeom prst="rect">
              <a:avLst/>
            </a:prstGeom>
            <a:noFill/>
          </p:spPr>
          <p:txBody>
            <a:bodyPr wrap="none" rtlCol="0">
              <a:spAutoFit/>
            </a:bodyPr>
            <a:lstStyle/>
            <a:p>
              <a:r>
                <a:rPr lang="en-US" sz="3200" b="1" dirty="0">
                  <a:solidFill>
                    <a:srgbClr val="FF0000"/>
                  </a:solidFill>
                </a:rPr>
                <a:t>4</a:t>
              </a:r>
              <a:endParaRPr lang="en-US" sz="2400" b="1" dirty="0">
                <a:solidFill>
                  <a:srgbClr val="FF0000"/>
                </a:solidFill>
              </a:endParaRPr>
            </a:p>
          </p:txBody>
        </p:sp>
        <p:sp>
          <p:nvSpPr>
            <p:cNvPr id="29" name="Rounded Rectangle 28"/>
            <p:cNvSpPr/>
            <p:nvPr/>
          </p:nvSpPr>
          <p:spPr>
            <a:xfrm>
              <a:off x="8022431" y="3826671"/>
              <a:ext cx="892969"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grpSp>
    </p:spTree>
    <p:extLst>
      <p:ext uri="{BB962C8B-B14F-4D97-AF65-F5344CB8AC3E}">
        <p14:creationId xmlns:p14="http://schemas.microsoft.com/office/powerpoint/2010/main" val="261596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2/2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152400" y="2600325"/>
            <a:ext cx="6096000" cy="369332"/>
          </a:xfrm>
          <a:prstGeom prst="rect">
            <a:avLst/>
          </a:prstGeom>
          <a:solidFill>
            <a:schemeClr val="tx1"/>
          </a:solidFill>
        </p:spPr>
        <p:txBody>
          <a:bodyPr>
            <a:spAutoFit/>
          </a:bodyPr>
          <a:lstStyle/>
          <a:p>
            <a:r>
              <a:rPr lang="fr-FR" dirty="0">
                <a:solidFill>
                  <a:schemeClr val="bg1"/>
                </a:solidFill>
              </a:rPr>
              <a:t>ma_liste = [1, 3.5, "une chaine", []]</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308920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3577437"/>
            <a:ext cx="6096000" cy="2308324"/>
          </a:xfrm>
          <a:prstGeom prst="rect">
            <a:avLst/>
          </a:prstGeom>
          <a:solidFill>
            <a:schemeClr val="tx1"/>
          </a:solidFill>
        </p:spPr>
        <p:txBody>
          <a:bodyPr>
            <a:spAutoFit/>
          </a:bodyPr>
          <a:lstStyle/>
          <a:p>
            <a:r>
              <a:rPr lang="fr-FR" dirty="0">
                <a:solidFill>
                  <a:schemeClr val="bg1"/>
                </a:solidFill>
              </a:rPr>
              <a:t>ma_liste = ['c', 'f', 'm']</a:t>
            </a:r>
          </a:p>
          <a:p>
            <a:r>
              <a:rPr lang="fr-FR" dirty="0">
                <a:solidFill>
                  <a:schemeClr val="bg1"/>
                </a:solidFill>
              </a:rPr>
              <a:t>ma_liste[0] # On accède au premier élément de la liste</a:t>
            </a:r>
          </a:p>
          <a:p>
            <a:r>
              <a:rPr lang="fr-FR" dirty="0">
                <a:solidFill>
                  <a:schemeClr val="bg1"/>
                </a:solidFill>
              </a:rPr>
              <a:t>'c'</a:t>
            </a:r>
          </a:p>
          <a:p>
            <a:r>
              <a:rPr lang="fr-FR" dirty="0">
                <a:solidFill>
                  <a:schemeClr val="bg1"/>
                </a:solidFill>
              </a:rPr>
              <a:t>ma_liste[2] # Troisième élément</a:t>
            </a:r>
          </a:p>
          <a:p>
            <a:r>
              <a:rPr lang="fr-FR" dirty="0">
                <a:solidFill>
                  <a:schemeClr val="bg1"/>
                </a:solidFill>
              </a:rPr>
              <a:t>'m'</a:t>
            </a:r>
          </a:p>
          <a:p>
            <a:r>
              <a:rPr lang="fr-FR" dirty="0">
                <a:solidFill>
                  <a:schemeClr val="bg1"/>
                </a:solidFill>
              </a:rPr>
              <a:t>ma_liste[1] = 'Z' # On remplace 'f' par 'Z'</a:t>
            </a:r>
          </a:p>
          <a:p>
            <a:r>
              <a:rPr lang="fr-FR" dirty="0">
                <a:solidFill>
                  <a:schemeClr val="bg1"/>
                </a:solidFill>
              </a:rPr>
              <a:t>ma_liste</a:t>
            </a:r>
          </a:p>
          <a:p>
            <a:r>
              <a:rPr lang="fr-FR" dirty="0">
                <a:solidFill>
                  <a:schemeClr val="bg1"/>
                </a:solidFill>
              </a:rPr>
              <a:t>['c', 'Z', 'm']</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755634"/>
            <a:ext cx="12144373" cy="1754326"/>
          </a:xfrm>
          <a:prstGeom prst="rect">
            <a:avLst/>
          </a:prstGeom>
          <a:noFill/>
        </p:spPr>
        <p:txBody>
          <a:bodyPr wrap="square" rtlCol="0">
            <a:spAutoFit/>
          </a:bodyPr>
          <a:lstStyle/>
          <a:p>
            <a:r>
              <a:rPr lang="fr-FR" dirty="0"/>
              <a:t>La liste que nous venons de créer compte cinq objets de type </a:t>
            </a:r>
            <a:r>
              <a:rPr lang="fr-FR" dirty="0" err="1"/>
              <a:t>int</a:t>
            </a:r>
            <a:r>
              <a:rPr lang="fr-FR" dirty="0"/>
              <a:t>. Ils sont classés par ordre croissant. Mais rien de tout cela n'est obligatoire.</a:t>
            </a:r>
          </a:p>
          <a:p>
            <a:pPr marL="285750" indent="-285750">
              <a:buFont typeface="Arial" panose="020B0604020202020204" pitchFamily="34" charset="0"/>
              <a:buChar char="•"/>
            </a:pPr>
            <a:r>
              <a:rPr lang="fr-FR" dirty="0"/>
              <a:t>    Vous pouvez faire des listes de toute longueur.</a:t>
            </a:r>
          </a:p>
          <a:p>
            <a:pPr marL="285750" indent="-285750">
              <a:buFont typeface="Arial" panose="020B0604020202020204" pitchFamily="34" charset="0"/>
              <a:buChar char="•"/>
            </a:pPr>
            <a:r>
              <a:rPr lang="fr-FR" dirty="0"/>
              <a:t>    Les listes peuvent contenir n'importe quel type d'objet.</a:t>
            </a:r>
          </a:p>
          <a:p>
            <a:pPr marL="285750" indent="-285750">
              <a:buFont typeface="Arial" panose="020B0604020202020204" pitchFamily="34" charset="0"/>
              <a:buChar char="•"/>
            </a:pPr>
            <a:r>
              <a:rPr lang="fr-FR" dirty="0"/>
              <a:t>    Les objets dans une liste peuvent être mis dans un ordre quelconque. Toutefois, la structure d'une liste fait que chaque objet a sa place et que l'ordre compte.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3FB2A8DA-1B48-4F91-8F0F-872A1B3D117D}"/>
              </a:ext>
            </a:extLst>
          </p:cNvPr>
          <p:cNvSpPr>
            <a:spLocks noChangeArrowheads="1"/>
          </p:cNvSpPr>
          <p:nvPr/>
        </p:nvSpPr>
        <p:spPr bwMode="auto">
          <a:xfrm>
            <a:off x="47627" y="5961634"/>
            <a:ext cx="1118408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Comme vous pouvez le voir, on accède aux éléments d'une liste de la même façon qu'on accède aux caractères d'une chaîne de caractères : on indique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entre crochets l'indice de l'élément qui nous intéresse.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Contrairement à la classe </a:t>
            </a:r>
            <a:r>
              <a:rPr kumimoji="0" lang="fr-FR" altLang="fr-FR" sz="1400" b="1" i="0" u="none" strike="noStrike" cap="none" normalizeH="0" baseline="0" dirty="0" err="1">
                <a:ln>
                  <a:noFill/>
                </a:ln>
                <a:solidFill>
                  <a:schemeClr val="tx1"/>
                </a:solidFill>
                <a:effectLst/>
              </a:rPr>
              <a:t>str</a:t>
            </a:r>
            <a:r>
              <a:rPr kumimoji="0" lang="fr-FR" altLang="fr-FR" sz="1400" b="0" i="0" u="none" strike="noStrike" cap="none" normalizeH="0" baseline="0" dirty="0">
                <a:ln>
                  <a:noFill/>
                </a:ln>
                <a:solidFill>
                  <a:schemeClr val="tx1"/>
                </a:solidFill>
                <a:effectLst/>
              </a:rPr>
              <a:t>, la classe </a:t>
            </a:r>
            <a:r>
              <a:rPr kumimoji="0" lang="fr-FR" altLang="fr-FR" sz="1400" b="1" i="0" u="none" strike="noStrike" cap="none" normalizeH="0" baseline="0" dirty="0">
                <a:ln>
                  <a:noFill/>
                </a:ln>
                <a:solidFill>
                  <a:schemeClr val="tx1"/>
                </a:solidFill>
                <a:effectLst/>
              </a:rPr>
              <a:t>list</a:t>
            </a:r>
            <a:r>
              <a:rPr kumimoji="0" lang="fr-FR" altLang="fr-FR" sz="1400" b="0" i="0" u="none" strike="noStrike" cap="none" normalizeH="0" baseline="0" dirty="0">
                <a:ln>
                  <a:noFill/>
                </a:ln>
                <a:solidFill>
                  <a:schemeClr val="tx1"/>
                </a:solidFill>
                <a:effectLst/>
              </a:rPr>
              <a:t> vous permet de remplacer un élément par un autre. Les listes sont en effet des types dits </a:t>
            </a:r>
            <a:r>
              <a:rPr kumimoji="0" lang="fr-FR" altLang="fr-FR" sz="1400" b="1" i="0" u="none" strike="noStrike" cap="none" normalizeH="0" baseline="0" dirty="0">
                <a:ln>
                  <a:noFill/>
                </a:ln>
                <a:solidFill>
                  <a:schemeClr val="tx1"/>
                </a:solidFill>
                <a:effectLst/>
              </a:rPr>
              <a:t>mutables</a:t>
            </a:r>
            <a:r>
              <a:rPr kumimoji="0" lang="fr-FR" altLang="fr-FR" sz="14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8148987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des objets dans une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47627" y="1927016"/>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1557684"/>
            <a:ext cx="12144373" cy="369332"/>
          </a:xfrm>
          <a:prstGeom prst="rect">
            <a:avLst/>
          </a:prstGeom>
          <a:noFill/>
        </p:spPr>
        <p:txBody>
          <a:bodyPr wrap="square" rtlCol="0">
            <a:spAutoFit/>
          </a:bodyPr>
          <a:lstStyle/>
          <a:p>
            <a:r>
              <a:rPr lang="fr-FR" dirty="0"/>
              <a:t>On utilise la méthode append pour ajouter un élément à la fin d'une liste.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369332"/>
          </a:xfrm>
          <a:prstGeom prst="rect">
            <a:avLst/>
          </a:prstGeom>
          <a:noFill/>
        </p:spPr>
        <p:txBody>
          <a:bodyPr wrap="square" rtlCol="0">
            <a:spAutoFit/>
          </a:bodyPr>
          <a:lstStyle/>
          <a:p>
            <a:r>
              <a:rPr lang="fr-FR" dirty="0"/>
              <a:t>La méthode </a:t>
            </a:r>
            <a:r>
              <a:rPr lang="fr-FR" b="1" dirty="0"/>
              <a:t>append</a:t>
            </a:r>
            <a:r>
              <a:rPr lang="fr-FR" dirty="0"/>
              <a:t>, comme beaucoup de méthodes de listes, travaille directement sur l'objet et ne renvoie donc rien !</a:t>
            </a:r>
          </a:p>
        </p:txBody>
      </p:sp>
    </p:spTree>
    <p:extLst>
      <p:ext uri="{BB962C8B-B14F-4D97-AF65-F5344CB8AC3E}">
        <p14:creationId xmlns:p14="http://schemas.microsoft.com/office/powerpoint/2010/main" val="1225639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un élément dans la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935588"/>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119068" y="1289257"/>
            <a:ext cx="12144373" cy="646331"/>
          </a:xfrm>
          <a:prstGeom prst="rect">
            <a:avLst/>
          </a:prstGeom>
          <a:noFill/>
        </p:spPr>
        <p:txBody>
          <a:bodyPr wrap="square" rtlCol="0">
            <a:spAutoFit/>
          </a:bodyPr>
          <a:lstStyle/>
          <a:p>
            <a:r>
              <a:rPr lang="fr-FR" dirty="0"/>
              <a:t>Nous allons passer assez rapidement sur cette seconde méthode. On peut, très simplement, insérer un objet dans une liste, à</a:t>
            </a:r>
          </a:p>
          <a:p>
            <a:r>
              <a:rPr lang="fr-FR" dirty="0"/>
              <a:t>l'endroit voulu. On utilise pour cela la méthode insert.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646331"/>
          </a:xfrm>
          <a:prstGeom prst="rect">
            <a:avLst/>
          </a:prstGeom>
          <a:noFill/>
        </p:spPr>
        <p:txBody>
          <a:bodyPr wrap="square" rtlCol="0">
            <a:spAutoFit/>
          </a:bodyPr>
          <a:lstStyle/>
          <a:p>
            <a:r>
              <a:rPr lang="fr-FR" dirty="0"/>
              <a:t>Quand on demande d'</a:t>
            </a:r>
            <a:r>
              <a:rPr lang="fr-FR" dirty="0" err="1"/>
              <a:t>insérercà</a:t>
            </a:r>
            <a:r>
              <a:rPr lang="fr-FR" dirty="0"/>
              <a:t> l'indice 2, la méthode va décaler les objets d'indice supérieur ou égal à 2.cva donc s'intercaler entre b et d.</a:t>
            </a:r>
          </a:p>
        </p:txBody>
      </p:sp>
    </p:spTree>
    <p:extLst>
      <p:ext uri="{BB962C8B-B14F-4D97-AF65-F5344CB8AC3E}">
        <p14:creationId xmlns:p14="http://schemas.microsoft.com/office/powerpoint/2010/main" val="40431282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Concaténation de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3" y="963721"/>
            <a:ext cx="6096000" cy="3693319"/>
          </a:xfrm>
          <a:prstGeom prst="rect">
            <a:avLst/>
          </a:prstGeom>
          <a:solidFill>
            <a:schemeClr val="tx1"/>
          </a:solidFill>
        </p:spPr>
        <p:txBody>
          <a:bodyPr>
            <a:spAutoFit/>
          </a:bodyPr>
          <a:lstStyle/>
          <a:p>
            <a:r>
              <a:rPr lang="fr-FR" dirty="0">
                <a:solidFill>
                  <a:schemeClr val="bg1"/>
                </a:solidFill>
              </a:rPr>
              <a:t>&gt;&gt;&gt; ma_liste1 = [3, 4, 5]</a:t>
            </a:r>
          </a:p>
          <a:p>
            <a:r>
              <a:rPr lang="fr-FR" dirty="0">
                <a:solidFill>
                  <a:schemeClr val="bg1"/>
                </a:solidFill>
              </a:rPr>
              <a:t>&gt;&gt;&gt; ma_liste2 = [8, 9, 10]</a:t>
            </a:r>
          </a:p>
          <a:p>
            <a:r>
              <a:rPr lang="fr-FR" dirty="0">
                <a:solidFill>
                  <a:schemeClr val="bg1"/>
                </a:solidFill>
              </a:rPr>
              <a:t>&gt;&gt;&gt; ma_liste1.extend(ma_liste2) # On insère ma_liste2 à la fin de ma_liste1</a:t>
            </a: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 ma_liste1 = [3, 4, 5]</a:t>
            </a:r>
          </a:p>
          <a:p>
            <a:r>
              <a:rPr lang="fr-FR" dirty="0">
                <a:solidFill>
                  <a:schemeClr val="bg1"/>
                </a:solidFill>
              </a:rPr>
              <a:t>&gt;&gt;&gt; ma_liste1 + ma_liste2</a:t>
            </a:r>
          </a:p>
          <a:p>
            <a:r>
              <a:rPr lang="fr-FR" dirty="0">
                <a:solidFill>
                  <a:schemeClr val="bg1"/>
                </a:solidFill>
              </a:rPr>
              <a:t>[3, 4, 5, 8, 9, 10]</a:t>
            </a:r>
          </a:p>
          <a:p>
            <a:r>
              <a:rPr lang="fr-FR" dirty="0">
                <a:solidFill>
                  <a:schemeClr val="bg1"/>
                </a:solidFill>
              </a:rPr>
              <a:t>&gt;&gt;&gt; ma_liste1 += ma_liste2 # Identique à </a:t>
            </a:r>
            <a:r>
              <a:rPr lang="fr-FR" dirty="0" err="1">
                <a:solidFill>
                  <a:schemeClr val="bg1"/>
                </a:solidFill>
              </a:rPr>
              <a:t>extend</a:t>
            </a:r>
            <a:endParaRPr lang="fr-FR" dirty="0">
              <a:solidFill>
                <a:schemeClr val="bg1"/>
              </a:solidFill>
            </a:endParaRP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4830116"/>
            <a:ext cx="12144373" cy="923330"/>
          </a:xfrm>
          <a:prstGeom prst="rect">
            <a:avLst/>
          </a:prstGeom>
          <a:noFill/>
        </p:spPr>
        <p:txBody>
          <a:bodyPr wrap="square" rtlCol="0">
            <a:spAutoFit/>
          </a:bodyPr>
          <a:lstStyle/>
          <a:p>
            <a:r>
              <a:rPr lang="fr-FR" dirty="0"/>
              <a:t>Voici les différentes façons de concaténer des listes. Vous pouvez remarquer l'</a:t>
            </a:r>
            <a:r>
              <a:rPr lang="fr-FR" dirty="0" err="1"/>
              <a:t>opérateur+qui</a:t>
            </a:r>
            <a:r>
              <a:rPr lang="fr-FR" dirty="0"/>
              <a:t> concatène deux listes entre elles et renvoie le résultat. On peut utiliser+=assez logiquement pour étendre une liste. Cette façon de faire revient au même qu'utiliser la </a:t>
            </a:r>
            <a:r>
              <a:rPr lang="fr-FR" dirty="0" err="1"/>
              <a:t>méthodeextend</a:t>
            </a:r>
            <a:endParaRPr lang="fr-FR" dirty="0"/>
          </a:p>
        </p:txBody>
      </p:sp>
    </p:spTree>
    <p:extLst>
      <p:ext uri="{BB962C8B-B14F-4D97-AF65-F5344CB8AC3E}">
        <p14:creationId xmlns:p14="http://schemas.microsoft.com/office/powerpoint/2010/main" val="26150999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Suppression d’</a:t>
            </a:r>
            <a:r>
              <a:rPr lang="fr-FR" altLang="fr-FR" sz="6000" dirty="0" err="1">
                <a:solidFill>
                  <a:schemeClr val="accent5">
                    <a:lumMod val="75000"/>
                  </a:schemeClr>
                </a:solidFill>
              </a:rPr>
              <a:t>elements</a:t>
            </a:r>
            <a:r>
              <a:rPr lang="fr-FR" altLang="fr-FR" sz="6000" dirty="0">
                <a:solidFill>
                  <a:schemeClr val="accent5">
                    <a:lumMod val="75000"/>
                  </a:schemeClr>
                </a:solidFill>
              </a:rPr>
              <a:t> d’une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863634"/>
            <a:ext cx="6096000" cy="1815882"/>
          </a:xfrm>
          <a:prstGeom prst="rect">
            <a:avLst/>
          </a:prstGeom>
          <a:solidFill>
            <a:schemeClr val="tx1"/>
          </a:solidFill>
        </p:spPr>
        <p:txBody>
          <a:bodyPr>
            <a:spAutoFit/>
          </a:bodyPr>
          <a:lstStyle/>
          <a:p>
            <a:r>
              <a:rPr lang="fr-FR" sz="1600" dirty="0">
                <a:solidFill>
                  <a:schemeClr val="bg1"/>
                </a:solidFill>
              </a:rPr>
              <a:t>ma_liste = [-5, -2, 1, 4, 7, 10]</a:t>
            </a:r>
          </a:p>
          <a:p>
            <a:r>
              <a:rPr lang="fr-FR" sz="1600" dirty="0">
                <a:solidFill>
                  <a:schemeClr val="bg1"/>
                </a:solidFill>
              </a:rPr>
              <a:t>del ma_liste[0] # On supprime le premier élément de la liste</a:t>
            </a:r>
          </a:p>
          <a:p>
            <a:r>
              <a:rPr lang="fr-FR" sz="1600" dirty="0">
                <a:solidFill>
                  <a:schemeClr val="bg1"/>
                </a:solidFill>
              </a:rPr>
              <a:t>ma_liste</a:t>
            </a:r>
          </a:p>
          <a:p>
            <a:r>
              <a:rPr lang="fr-FR" sz="1600" dirty="0">
                <a:solidFill>
                  <a:schemeClr val="bg1"/>
                </a:solidFill>
              </a:rPr>
              <a:t>[-2, 1, 4, 7, 10]</a:t>
            </a:r>
          </a:p>
          <a:p>
            <a:r>
              <a:rPr lang="fr-FR" sz="1600" dirty="0">
                <a:solidFill>
                  <a:schemeClr val="bg1"/>
                </a:solidFill>
              </a:rPr>
              <a:t>del ma_liste[2] # On supprime le troisième élément de la liste</a:t>
            </a:r>
          </a:p>
          <a:p>
            <a:r>
              <a:rPr lang="fr-FR" sz="1600" dirty="0">
                <a:solidFill>
                  <a:schemeClr val="bg1"/>
                </a:solidFill>
              </a:rPr>
              <a:t>ma_liste</a:t>
            </a:r>
          </a:p>
          <a:p>
            <a:r>
              <a:rPr lang="fr-FR" sz="1600" dirty="0">
                <a:solidFill>
                  <a:schemeClr val="bg1"/>
                </a:solidFill>
              </a:rPr>
              <a:t>[-2, 1, 7, 10]</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855751"/>
            <a:ext cx="12144373" cy="923330"/>
          </a:xfrm>
          <a:prstGeom prst="rect">
            <a:avLst/>
          </a:prstGeom>
          <a:noFill/>
        </p:spPr>
        <p:txBody>
          <a:bodyPr wrap="square" rtlCol="0">
            <a:spAutoFit/>
          </a:bodyPr>
          <a:lstStyle/>
          <a:p>
            <a:r>
              <a:rPr lang="fr-FR" dirty="0"/>
              <a:t>Nous allons voir deux méthodes pour supprimer des éléments d'une liste :</a:t>
            </a:r>
          </a:p>
          <a:p>
            <a:pPr marL="742950" lvl="1" indent="-285750">
              <a:buFont typeface="Arial" panose="020B0604020202020204" pitchFamily="34" charset="0"/>
              <a:buChar char="•"/>
            </a:pPr>
            <a:r>
              <a:rPr lang="fr-FR" dirty="0"/>
              <a:t>    le mot-clé del;</a:t>
            </a:r>
          </a:p>
          <a:p>
            <a:pPr marL="742950" lvl="1" indent="-285750">
              <a:buFont typeface="Arial" panose="020B0604020202020204" pitchFamily="34" charset="0"/>
              <a:buChar char="•"/>
            </a:pPr>
            <a:r>
              <a:rPr lang="fr-FR" dirty="0"/>
              <a:t>    la méthode </a:t>
            </a:r>
            <a:r>
              <a:rPr lang="fr-FR" dirty="0" err="1"/>
              <a:t>remove</a:t>
            </a:r>
            <a:r>
              <a:rPr lang="fr-FR" dirty="0"/>
              <a:t>.</a:t>
            </a:r>
          </a:p>
        </p:txBody>
      </p:sp>
      <p:sp>
        <p:nvSpPr>
          <p:cNvPr id="7" name="Rectangle 6">
            <a:extLst>
              <a:ext uri="{FF2B5EF4-FFF2-40B4-BE49-F238E27FC236}">
                <a16:creationId xmlns:a16="http://schemas.microsoft.com/office/drawing/2014/main" id="{36445267-4341-43AB-BDBC-6B065E34FFFA}"/>
              </a:ext>
            </a:extLst>
          </p:cNvPr>
          <p:cNvSpPr/>
          <p:nvPr/>
        </p:nvSpPr>
        <p:spPr>
          <a:xfrm>
            <a:off x="209554" y="3679516"/>
            <a:ext cx="6096000" cy="1077218"/>
          </a:xfrm>
          <a:prstGeom prst="rect">
            <a:avLst/>
          </a:prstGeom>
          <a:solidFill>
            <a:schemeClr val="tx1"/>
          </a:solidFill>
        </p:spPr>
        <p:txBody>
          <a:bodyPr>
            <a:spAutoFit/>
          </a:bodyPr>
          <a:lstStyle/>
          <a:p>
            <a:r>
              <a:rPr lang="it-IT" sz="1600" dirty="0">
                <a:solidFill>
                  <a:schemeClr val="bg1"/>
                </a:solidFill>
              </a:rPr>
              <a:t>ma_liste = [31, 32, 33, 34, 35]</a:t>
            </a:r>
          </a:p>
          <a:p>
            <a:r>
              <a:rPr lang="it-IT" sz="1600" dirty="0">
                <a:solidFill>
                  <a:schemeClr val="bg1"/>
                </a:solidFill>
              </a:rPr>
              <a:t>ma_liste.remove(32)</a:t>
            </a:r>
          </a:p>
          <a:p>
            <a:r>
              <a:rPr lang="it-IT" sz="1600" dirty="0">
                <a:solidFill>
                  <a:schemeClr val="bg1"/>
                </a:solidFill>
              </a:rPr>
              <a:t>ma_liste</a:t>
            </a:r>
          </a:p>
          <a:p>
            <a:r>
              <a:rPr lang="it-IT" sz="1600" dirty="0">
                <a:solidFill>
                  <a:schemeClr val="bg1"/>
                </a:solidFill>
              </a:rPr>
              <a:t>[31, 33, 34, 35]</a:t>
            </a:r>
          </a:p>
        </p:txBody>
      </p:sp>
      <p:sp>
        <p:nvSpPr>
          <p:cNvPr id="8" name="Rectangle 7">
            <a:extLst>
              <a:ext uri="{FF2B5EF4-FFF2-40B4-BE49-F238E27FC236}">
                <a16:creationId xmlns:a16="http://schemas.microsoft.com/office/drawing/2014/main" id="{068EBFCD-5426-4F8C-8233-4B7E2B1D3127}"/>
              </a:ext>
            </a:extLst>
          </p:cNvPr>
          <p:cNvSpPr/>
          <p:nvPr/>
        </p:nvSpPr>
        <p:spPr>
          <a:xfrm>
            <a:off x="209554" y="4956789"/>
            <a:ext cx="6096000" cy="1323439"/>
          </a:xfrm>
          <a:prstGeom prst="rect">
            <a:avLst/>
          </a:prstGeom>
          <a:solidFill>
            <a:schemeClr val="tx1"/>
          </a:solidFill>
        </p:spPr>
        <p:txBody>
          <a:bodyPr>
            <a:spAutoFit/>
          </a:bodyPr>
          <a:lstStyle/>
          <a:p>
            <a:r>
              <a:rPr lang="it-IT" sz="1600" dirty="0">
                <a:solidFill>
                  <a:schemeClr val="bg1"/>
                </a:solidFill>
              </a:rPr>
              <a:t>&gt;&gt;&gt; ma_liste = [31, 32, 33, 34, 35]</a:t>
            </a:r>
          </a:p>
          <a:p>
            <a:r>
              <a:rPr lang="it-IT" sz="1600" dirty="0">
                <a:solidFill>
                  <a:schemeClr val="bg1"/>
                </a:solidFill>
              </a:rPr>
              <a:t>&gt;&gt;&gt; ma_liste.remove(32)</a:t>
            </a:r>
          </a:p>
          <a:p>
            <a:r>
              <a:rPr lang="it-IT" sz="1600" dirty="0">
                <a:solidFill>
                  <a:schemeClr val="bg1"/>
                </a:solidFill>
              </a:rPr>
              <a:t>&gt;&gt;&gt; ma_liste</a:t>
            </a:r>
          </a:p>
          <a:p>
            <a:r>
              <a:rPr lang="it-IT" sz="1600" dirty="0">
                <a:solidFill>
                  <a:schemeClr val="bg1"/>
                </a:solidFill>
              </a:rPr>
              <a:t>[31, 33, 34, 35]</a:t>
            </a:r>
          </a:p>
          <a:p>
            <a:r>
              <a:rPr lang="it-IT" sz="1600" dirty="0">
                <a:solidFill>
                  <a:schemeClr val="bg1"/>
                </a:solidFill>
              </a:rPr>
              <a:t>&gt;&gt;&gt;</a:t>
            </a:r>
          </a:p>
        </p:txBody>
      </p:sp>
    </p:spTree>
    <p:extLst>
      <p:ext uri="{BB962C8B-B14F-4D97-AF65-F5344CB8AC3E}">
        <p14:creationId xmlns:p14="http://schemas.microsoft.com/office/powerpoint/2010/main" val="1036188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 parcours des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i = 0 # Notre indice pour la boucle </a:t>
            </a:r>
            <a:r>
              <a:rPr lang="fr-FR" sz="1200" dirty="0" err="1">
                <a:solidFill>
                  <a:schemeClr val="bg1"/>
                </a:solidFill>
              </a:rPr>
              <a:t>while</a:t>
            </a:r>
            <a:endParaRPr lang="fr-FR" sz="1200" dirty="0">
              <a:solidFill>
                <a:schemeClr val="bg1"/>
              </a:solidFill>
            </a:endParaRPr>
          </a:p>
          <a:p>
            <a:r>
              <a:rPr lang="fr-FR" sz="1200" dirty="0">
                <a:solidFill>
                  <a:schemeClr val="bg1"/>
                </a:solidFill>
              </a:rPr>
              <a:t>&gt;&gt;&gt; </a:t>
            </a:r>
            <a:r>
              <a:rPr lang="fr-FR" sz="1200" dirty="0" err="1">
                <a:solidFill>
                  <a:schemeClr val="bg1"/>
                </a:solidFill>
              </a:rPr>
              <a:t>while</a:t>
            </a:r>
            <a:r>
              <a:rPr lang="fr-FR" sz="1200" dirty="0">
                <a:solidFill>
                  <a:schemeClr val="bg1"/>
                </a:solidFill>
              </a:rPr>
              <a:t> i &lt; </a:t>
            </a:r>
            <a:r>
              <a:rPr lang="fr-FR" sz="1200" dirty="0" err="1">
                <a:solidFill>
                  <a:schemeClr val="bg1"/>
                </a:solidFill>
              </a:rPr>
              <a:t>len</a:t>
            </a:r>
            <a:r>
              <a:rPr lang="fr-FR" sz="1200" dirty="0">
                <a:solidFill>
                  <a:schemeClr val="bg1"/>
                </a:solidFill>
              </a:rPr>
              <a:t>(ma_liste):</a:t>
            </a:r>
          </a:p>
          <a:p>
            <a:r>
              <a:rPr lang="fr-FR" sz="1200" dirty="0">
                <a:solidFill>
                  <a:schemeClr val="bg1"/>
                </a:solidFill>
              </a:rPr>
              <a:t>...     print(ma_liste[i])</a:t>
            </a:r>
          </a:p>
          <a:p>
            <a:r>
              <a:rPr lang="fr-FR" sz="1200" dirty="0">
                <a:solidFill>
                  <a:schemeClr val="bg1"/>
                </a:solidFill>
              </a:rPr>
              <a:t>...     i += 1 # On incrémente i, ne pas oublier !</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a:p>
            <a:r>
              <a:rPr lang="fr-FR" sz="1200" dirty="0">
                <a:solidFill>
                  <a:schemeClr val="bg1"/>
                </a:solidFill>
              </a:rPr>
              <a:t>&gt;&gt;&gt; # Cette méthode est cependant préférable</a:t>
            </a:r>
          </a:p>
          <a:p>
            <a:r>
              <a:rPr lang="fr-FR" sz="1200" dirty="0">
                <a:solidFill>
                  <a:schemeClr val="bg1"/>
                </a:solidFill>
              </a:rPr>
              <a:t>... for </a:t>
            </a:r>
            <a:r>
              <a:rPr lang="fr-FR" sz="1200" dirty="0" err="1">
                <a:solidFill>
                  <a:schemeClr val="bg1"/>
                </a:solidFill>
              </a:rPr>
              <a:t>elt</a:t>
            </a:r>
            <a:r>
              <a:rPr lang="fr-FR" sz="1200" dirty="0">
                <a:solidFill>
                  <a:schemeClr val="bg1"/>
                </a:solidFill>
              </a:rPr>
              <a:t> in ma_liste: # </a:t>
            </a:r>
            <a:r>
              <a:rPr lang="fr-FR" sz="1200" dirty="0" err="1">
                <a:solidFill>
                  <a:schemeClr val="bg1"/>
                </a:solidFill>
              </a:rPr>
              <a:t>elt</a:t>
            </a:r>
            <a:r>
              <a:rPr lang="fr-FR" sz="1200" dirty="0">
                <a:solidFill>
                  <a:schemeClr val="bg1"/>
                </a:solidFill>
              </a:rPr>
              <a:t> va prendre les valeurs successives des éléments de ma_liste</a:t>
            </a:r>
          </a:p>
          <a:p>
            <a:r>
              <a:rPr lang="fr-FR" sz="1200" dirty="0">
                <a:solidFill>
                  <a:schemeClr val="bg1"/>
                </a:solidFill>
              </a:rPr>
              <a:t>...     print(</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647955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1/2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2352155"/>
            <a:ext cx="6096000" cy="2492990"/>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for i, </a:t>
            </a:r>
            <a:r>
              <a:rPr lang="fr-FR" sz="1200" dirty="0" err="1">
                <a:solidFill>
                  <a:schemeClr val="bg1"/>
                </a:solidFill>
              </a:rPr>
              <a:t>elt</a:t>
            </a:r>
            <a:r>
              <a:rPr lang="fr-FR" sz="1200" dirty="0">
                <a:solidFill>
                  <a:schemeClr val="bg1"/>
                </a:solidFill>
              </a:rPr>
              <a:t> in enumerate(ma_liste):</a:t>
            </a:r>
          </a:p>
          <a:p>
            <a:r>
              <a:rPr lang="fr-FR" sz="1200" dirty="0">
                <a:solidFill>
                  <a:schemeClr val="bg1"/>
                </a:solidFill>
              </a:rPr>
              <a:t>...     print("À l'indice {} se trouve {}.".format(i, </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À l'indice 0 se trouve a.</a:t>
            </a:r>
          </a:p>
          <a:p>
            <a:r>
              <a:rPr lang="fr-FR" sz="1200" dirty="0">
                <a:solidFill>
                  <a:schemeClr val="bg1"/>
                </a:solidFill>
              </a:rPr>
              <a:t>À l'indice 1 se trouve b.</a:t>
            </a:r>
          </a:p>
          <a:p>
            <a:r>
              <a:rPr lang="fr-FR" sz="1200" dirty="0">
                <a:solidFill>
                  <a:schemeClr val="bg1"/>
                </a:solidFill>
              </a:rPr>
              <a:t>À l'indice 2 se trouve c.</a:t>
            </a:r>
          </a:p>
          <a:p>
            <a:r>
              <a:rPr lang="fr-FR" sz="1200" dirty="0">
                <a:solidFill>
                  <a:schemeClr val="bg1"/>
                </a:solidFill>
              </a:rPr>
              <a:t>À l'indice 3 se trouve d.</a:t>
            </a:r>
          </a:p>
          <a:p>
            <a:r>
              <a:rPr lang="fr-FR" sz="1200" dirty="0">
                <a:solidFill>
                  <a:schemeClr val="bg1"/>
                </a:solidFill>
              </a:rPr>
              <a:t>À l'indice 4 se trouve e.</a:t>
            </a:r>
          </a:p>
          <a:p>
            <a:r>
              <a:rPr lang="fr-FR" sz="1200" dirty="0">
                <a:solidFill>
                  <a:schemeClr val="bg1"/>
                </a:solidFill>
              </a:rPr>
              <a:t>À l'indice 5 se trouve f.</a:t>
            </a:r>
          </a:p>
          <a:p>
            <a:r>
              <a:rPr lang="fr-FR" sz="1200" dirty="0">
                <a:solidFill>
                  <a:schemeClr val="bg1"/>
                </a:solidFill>
              </a:rPr>
              <a:t>À l'indice 6 se trouve g.</a:t>
            </a:r>
          </a:p>
          <a:p>
            <a:r>
              <a:rPr lang="fr-FR" sz="1200" dirty="0">
                <a:solidFill>
                  <a:schemeClr val="bg1"/>
                </a:solidFill>
              </a:rPr>
              <a:t>À l'indice 7 se trouve h.</a:t>
            </a:r>
          </a:p>
          <a:p>
            <a:r>
              <a:rPr lang="fr-FR" sz="1200"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E44586E2-07EB-488B-9CB9-0B430DF9A90D}"/>
              </a:ext>
            </a:extLst>
          </p:cNvPr>
          <p:cNvSpPr>
            <a:spLocks noChangeArrowheads="1"/>
          </p:cNvSpPr>
          <p:nvPr/>
        </p:nvSpPr>
        <p:spPr bwMode="auto">
          <a:xfrm>
            <a:off x="542925" y="1324301"/>
            <a:ext cx="1160394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Les deux méthodes que nous venons de voir possèdent toutes deux des inconvénients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utilisant </a:t>
            </a:r>
            <a:r>
              <a:rPr lang="fr-FR" altLang="fr-FR" sz="1400" dirty="0" err="1"/>
              <a:t>while</a:t>
            </a:r>
            <a:r>
              <a:rPr lang="fr-FR" altLang="fr-FR" sz="1400" dirty="0"/>
              <a:t> est plus longue à écrire, moins intuitive et elle est perméable aux boucles infinies, si l'on oublie d'incrémenter la variable servant </a:t>
            </a:r>
          </a:p>
          <a:p>
            <a:pPr marL="0" marR="0" lvl="0" indent="0" algn="l" defTabSz="914400" rtl="0" eaLnBrk="0" fontAlgn="base" latinLnBrk="0" hangingPunct="0">
              <a:lnSpc>
                <a:spcPct val="100000"/>
              </a:lnSpc>
              <a:spcBef>
                <a:spcPct val="0"/>
              </a:spcBef>
              <a:spcAft>
                <a:spcPct val="0"/>
              </a:spcAft>
              <a:buClrTx/>
              <a:buSzTx/>
              <a:tabLst/>
            </a:pPr>
            <a:r>
              <a:rPr lang="fr-FR" altLang="fr-FR" sz="1400" dirty="0"/>
              <a:t>de compteur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par for se contente de parcourir la liste en capturant les éléments dans une variable, sans qu'on puisse savoir où ils sont dans la liste.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600079" y="4883861"/>
            <a:ext cx="11308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parcourt chaque élément de l'objet renvoyé par enumerate, on voit des tuples qui contiennent deux éléments : d'abord l'indice, puis l'objet se </a:t>
            </a:r>
          </a:p>
          <a:p>
            <a:pPr lvl="0" eaLnBrk="0" fontAlgn="base" hangingPunct="0">
              <a:spcBef>
                <a:spcPct val="0"/>
              </a:spcBef>
              <a:spcAft>
                <a:spcPct val="0"/>
              </a:spcAft>
            </a:pPr>
            <a:r>
              <a:rPr lang="fr-FR" altLang="fr-FR" sz="1400" dirty="0"/>
              <a:t>trouvant à cet indice dans la liste passée en argument à la fonction enumerate.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50583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2/2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653636"/>
            <a:ext cx="6096000" cy="2492990"/>
          </a:xfrm>
          <a:prstGeom prst="rect">
            <a:avLst/>
          </a:prstGeom>
          <a:solidFill>
            <a:schemeClr val="tx1"/>
          </a:solidFill>
        </p:spPr>
        <p:txBody>
          <a:bodyPr>
            <a:spAutoFit/>
          </a:bodyPr>
          <a:lstStyle/>
          <a:p>
            <a:r>
              <a:rPr lang="fr-FR" sz="1200" dirty="0" err="1">
                <a:solidFill>
                  <a:schemeClr val="bg1"/>
                </a:solidFill>
              </a:rPr>
              <a:t>autre_liste</a:t>
            </a:r>
            <a:r>
              <a:rPr lang="fr-FR" sz="1200" dirty="0">
                <a:solidFill>
                  <a:schemeClr val="bg1"/>
                </a:solidFill>
              </a:rPr>
              <a:t> = [</a:t>
            </a:r>
          </a:p>
          <a:p>
            <a:r>
              <a:rPr lang="fr-FR" sz="1200" dirty="0">
                <a:solidFill>
                  <a:schemeClr val="bg1"/>
                </a:solidFill>
              </a:rPr>
              <a:t>...     [1, 'a'],</a:t>
            </a:r>
          </a:p>
          <a:p>
            <a:r>
              <a:rPr lang="fr-FR" sz="1200" dirty="0">
                <a:solidFill>
                  <a:schemeClr val="bg1"/>
                </a:solidFill>
              </a:rPr>
              <a:t>...     [4, 'd'],</a:t>
            </a:r>
          </a:p>
          <a:p>
            <a:r>
              <a:rPr lang="fr-FR" sz="1200" dirty="0">
                <a:solidFill>
                  <a:schemeClr val="bg1"/>
                </a:solidFill>
              </a:rPr>
              <a:t>...     [7, 'g'],</a:t>
            </a:r>
          </a:p>
          <a:p>
            <a:r>
              <a:rPr lang="fr-FR" sz="1200" dirty="0">
                <a:solidFill>
                  <a:schemeClr val="bg1"/>
                </a:solidFill>
              </a:rPr>
              <a:t>...     [26, 'z'],</a:t>
            </a:r>
          </a:p>
          <a:p>
            <a:r>
              <a:rPr lang="fr-FR" sz="1200" dirty="0">
                <a:solidFill>
                  <a:schemeClr val="bg1"/>
                </a:solidFill>
              </a:rPr>
              <a:t>... ] # J'ai étalé la liste sur plusieurs lignes</a:t>
            </a:r>
          </a:p>
          <a:p>
            <a:r>
              <a:rPr lang="fr-FR" sz="1200" dirty="0">
                <a:solidFill>
                  <a:schemeClr val="bg1"/>
                </a:solidFill>
              </a:rPr>
              <a:t>&gt;&gt;&gt; for nb, lettre in </a:t>
            </a:r>
            <a:r>
              <a:rPr lang="fr-FR" sz="1200" dirty="0" err="1">
                <a:solidFill>
                  <a:schemeClr val="bg1"/>
                </a:solidFill>
              </a:rPr>
              <a:t>autre_liste</a:t>
            </a:r>
            <a:r>
              <a:rPr lang="fr-FR" sz="1200" dirty="0">
                <a:solidFill>
                  <a:schemeClr val="bg1"/>
                </a:solidFill>
              </a:rPr>
              <a:t>:</a:t>
            </a:r>
          </a:p>
          <a:p>
            <a:r>
              <a:rPr lang="fr-FR" sz="1200" dirty="0">
                <a:solidFill>
                  <a:schemeClr val="bg1"/>
                </a:solidFill>
              </a:rPr>
              <a:t>...     print("La lettre {} est la {}e de l'</a:t>
            </a:r>
            <a:r>
              <a:rPr lang="fr-FR" sz="1200" dirty="0" err="1">
                <a:solidFill>
                  <a:schemeClr val="bg1"/>
                </a:solidFill>
              </a:rPr>
              <a:t>alphabet.".format</a:t>
            </a:r>
            <a:r>
              <a:rPr lang="fr-FR" sz="1200" dirty="0">
                <a:solidFill>
                  <a:schemeClr val="bg1"/>
                </a:solidFill>
              </a:rPr>
              <a:t>(lettre, nb))</a:t>
            </a:r>
          </a:p>
          <a:p>
            <a:r>
              <a:rPr lang="fr-FR" sz="1200" dirty="0">
                <a:solidFill>
                  <a:schemeClr val="bg1"/>
                </a:solidFill>
              </a:rPr>
              <a:t>... </a:t>
            </a:r>
          </a:p>
          <a:p>
            <a:r>
              <a:rPr lang="fr-FR" sz="1200" dirty="0">
                <a:solidFill>
                  <a:schemeClr val="bg1"/>
                </a:solidFill>
              </a:rPr>
              <a:t>La lettre a est la 1e de l'alphabet.</a:t>
            </a:r>
          </a:p>
          <a:p>
            <a:r>
              <a:rPr lang="fr-FR" sz="1200" dirty="0">
                <a:solidFill>
                  <a:schemeClr val="bg1"/>
                </a:solidFill>
              </a:rPr>
              <a:t>La lettre d est la 4e de l'alphabet.</a:t>
            </a:r>
          </a:p>
          <a:p>
            <a:r>
              <a:rPr lang="fr-FR" sz="1200" dirty="0">
                <a:solidFill>
                  <a:schemeClr val="bg1"/>
                </a:solidFill>
              </a:rPr>
              <a:t>La lettre g est la 7e de l'alphabet.</a:t>
            </a:r>
          </a:p>
          <a:p>
            <a:r>
              <a:rPr lang="fr-FR" sz="1200" dirty="0">
                <a:solidFill>
                  <a:schemeClr val="bg1"/>
                </a:solidFill>
              </a:rPr>
              <a:t>La lettre z est la 26e de l'alphabet.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9" y="1272180"/>
            <a:ext cx="11175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utilise enumerate, on capture l'indice et l'élément dans deux variables distinctes. Voyons un autre exemple pour comprendre ce mécanisme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8323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830997"/>
          </a:xfrm>
          <a:prstGeom prst="rect">
            <a:avLst/>
          </a:prstGeom>
          <a:solidFill>
            <a:schemeClr val="tx1"/>
          </a:solidFill>
        </p:spPr>
        <p:txBody>
          <a:bodyPr>
            <a:spAutoFit/>
          </a:bodyPr>
          <a:lstStyle/>
          <a:p>
            <a:r>
              <a:rPr lang="fr-FR" sz="1200" dirty="0">
                <a:solidFill>
                  <a:schemeClr val="bg1"/>
                </a:solidFill>
              </a:rPr>
              <a:t>tuple_vide = ()</a:t>
            </a:r>
          </a:p>
          <a:p>
            <a:r>
              <a:rPr lang="fr-FR" sz="1200" dirty="0">
                <a:solidFill>
                  <a:schemeClr val="bg1"/>
                </a:solidFill>
              </a:rPr>
              <a:t>tuple_non_vide = (1,) # est équivalent à ci dessous</a:t>
            </a:r>
          </a:p>
          <a:p>
            <a:r>
              <a:rPr lang="fr-FR" sz="1200" dirty="0">
                <a:solidFill>
                  <a:schemeClr val="bg1"/>
                </a:solidFill>
              </a:rPr>
              <a:t>tuple_non_vide = 1,</a:t>
            </a:r>
          </a:p>
          <a:p>
            <a:r>
              <a:rPr lang="fr-FR" sz="1200" dirty="0">
                <a:solidFill>
                  <a:schemeClr val="bg1"/>
                </a:solidFill>
              </a:rPr>
              <a:t>tuple_avec_plusieurs_valeurs = (1, 2, 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825616"/>
            <a:ext cx="82519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tuples sont des listes immuables, qu'on ne peut modifier.</a:t>
            </a:r>
          </a:p>
          <a:p>
            <a:pPr lvl="0" eaLnBrk="0" fontAlgn="base" hangingPunct="0">
              <a:spcBef>
                <a:spcPct val="0"/>
              </a:spcBef>
              <a:spcAft>
                <a:spcPct val="0"/>
              </a:spcAft>
            </a:pPr>
            <a:r>
              <a:rPr lang="fr-FR" altLang="fr-FR" sz="1400" dirty="0"/>
              <a:t>Un tuple se définit comme une liste, sauf qu'on utilise comme délimiteur des parenthèses au lieu des crochets.</a:t>
            </a:r>
          </a:p>
        </p:txBody>
      </p:sp>
      <p:sp>
        <p:nvSpPr>
          <p:cNvPr id="5" name="ZoneTexte 4">
            <a:extLst>
              <a:ext uri="{FF2B5EF4-FFF2-40B4-BE49-F238E27FC236}">
                <a16:creationId xmlns:a16="http://schemas.microsoft.com/office/drawing/2014/main" id="{48CEE8BA-BB1E-4193-906B-9BEAC8CDF666}"/>
              </a:ext>
            </a:extLst>
          </p:cNvPr>
          <p:cNvSpPr txBox="1"/>
          <p:nvPr/>
        </p:nvSpPr>
        <p:spPr>
          <a:xfrm>
            <a:off x="581028" y="2314242"/>
            <a:ext cx="11515721" cy="1015663"/>
          </a:xfrm>
          <a:prstGeom prst="rect">
            <a:avLst/>
          </a:prstGeom>
          <a:noFill/>
        </p:spPr>
        <p:txBody>
          <a:bodyPr wrap="square" rtlCol="0">
            <a:spAutoFit/>
          </a:bodyPr>
          <a:lstStyle/>
          <a:p>
            <a:r>
              <a:rPr lang="fr-FR" sz="1400" dirty="0"/>
              <a:t>À la différence des listes, les tuples, une fois créés, ne peuvent être modifiés : on ne peut plus y ajouter d'objet ou en retirer.</a:t>
            </a:r>
          </a:p>
          <a:p>
            <a:r>
              <a:rPr lang="fr-FR" sz="1400" dirty="0"/>
              <a:t>Une petite subtilité ici : si on veut créer un tuple contenant un unique élément, on doit quand même mettre une virgule après celui-ci. Sinon, Python va automatiquement supprimer les parenthèses et on se retrouvera avec une variable lambda et non une variable contenant un tuple.</a:t>
            </a:r>
          </a:p>
          <a:p>
            <a:endParaRPr lang="fr-FR" dirty="0"/>
          </a:p>
        </p:txBody>
      </p:sp>
      <p:sp>
        <p:nvSpPr>
          <p:cNvPr id="9" name="ZoneTexte 8">
            <a:extLst>
              <a:ext uri="{FF2B5EF4-FFF2-40B4-BE49-F238E27FC236}">
                <a16:creationId xmlns:a16="http://schemas.microsoft.com/office/drawing/2014/main" id="{89B36E6C-C94B-4394-9C2C-EDBB95D365EA}"/>
              </a:ext>
            </a:extLst>
          </p:cNvPr>
          <p:cNvSpPr txBox="1"/>
          <p:nvPr/>
        </p:nvSpPr>
        <p:spPr>
          <a:xfrm>
            <a:off x="676280" y="3153387"/>
            <a:ext cx="11515721" cy="523220"/>
          </a:xfrm>
          <a:prstGeom prst="rect">
            <a:avLst/>
          </a:prstGeom>
          <a:noFill/>
        </p:spPr>
        <p:txBody>
          <a:bodyPr wrap="square" rtlCol="0">
            <a:spAutoFit/>
          </a:bodyPr>
          <a:lstStyle/>
          <a:p>
            <a:r>
              <a:rPr lang="fr-FR" sz="1400" dirty="0"/>
              <a:t>Une fonction renvoyant plusieurs valeurs</a:t>
            </a:r>
          </a:p>
          <a:p>
            <a:r>
              <a:rPr lang="fr-FR" sz="1400" dirty="0"/>
              <a:t>Nous ne l'avons pas vu jusqu'ici mais une fonction peut renvoyer deux valeurs ou même plus :</a:t>
            </a:r>
          </a:p>
        </p:txBody>
      </p:sp>
      <p:sp>
        <p:nvSpPr>
          <p:cNvPr id="10" name="Rectangle 9">
            <a:extLst>
              <a:ext uri="{FF2B5EF4-FFF2-40B4-BE49-F238E27FC236}">
                <a16:creationId xmlns:a16="http://schemas.microsoft.com/office/drawing/2014/main" id="{9CBCCBF4-77C1-4AF1-B392-FA3863B7CE96}"/>
              </a:ext>
            </a:extLst>
          </p:cNvPr>
          <p:cNvSpPr/>
          <p:nvPr/>
        </p:nvSpPr>
        <p:spPr>
          <a:xfrm>
            <a:off x="676279" y="3718696"/>
            <a:ext cx="6096000" cy="1384995"/>
          </a:xfrm>
          <a:prstGeom prst="rect">
            <a:avLst/>
          </a:prstGeom>
          <a:solidFill>
            <a:schemeClr val="tx1"/>
          </a:solidFill>
        </p:spPr>
        <p:txBody>
          <a:bodyPr>
            <a:spAutoFit/>
          </a:bodyPr>
          <a:lstStyle/>
          <a:p>
            <a:r>
              <a:rPr lang="fr-FR" sz="1200" dirty="0">
                <a:solidFill>
                  <a:schemeClr val="bg1"/>
                </a:solidFill>
              </a:rPr>
              <a:t>def decomposer(entier, divise_par):</a:t>
            </a:r>
          </a:p>
          <a:p>
            <a:r>
              <a:rPr lang="fr-FR" sz="1200" dirty="0">
                <a:solidFill>
                  <a:schemeClr val="bg1"/>
                </a:solidFill>
              </a:rPr>
              <a:t>    """Cette fonction retourne la partie entière et le reste de</a:t>
            </a:r>
          </a:p>
          <a:p>
            <a:r>
              <a:rPr lang="fr-FR" sz="1200" dirty="0">
                <a:solidFill>
                  <a:schemeClr val="bg1"/>
                </a:solidFill>
              </a:rPr>
              <a:t>    entier / divise_par"""</a:t>
            </a:r>
          </a:p>
          <a:p>
            <a:endParaRPr lang="fr-FR" sz="1200" dirty="0">
              <a:solidFill>
                <a:schemeClr val="bg1"/>
              </a:solidFill>
            </a:endParaRPr>
          </a:p>
          <a:p>
            <a:r>
              <a:rPr lang="fr-FR" sz="1200" dirty="0">
                <a:solidFill>
                  <a:schemeClr val="bg1"/>
                </a:solidFill>
              </a:rPr>
              <a:t>    p_e = entier // divise_par</a:t>
            </a:r>
          </a:p>
          <a:p>
            <a:r>
              <a:rPr lang="fr-FR" sz="1200" dirty="0">
                <a:solidFill>
                  <a:schemeClr val="bg1"/>
                </a:solidFill>
              </a:rPr>
              <a:t>    reste = entier % divise_par</a:t>
            </a:r>
          </a:p>
          <a:p>
            <a:r>
              <a:rPr lang="fr-FR" sz="1200" dirty="0">
                <a:solidFill>
                  <a:schemeClr val="bg1"/>
                </a:solidFill>
              </a:rPr>
              <a:t>    return p_e, reste</a:t>
            </a:r>
          </a:p>
        </p:txBody>
      </p:sp>
      <p:sp>
        <p:nvSpPr>
          <p:cNvPr id="11" name="Rectangle 10">
            <a:extLst>
              <a:ext uri="{FF2B5EF4-FFF2-40B4-BE49-F238E27FC236}">
                <a16:creationId xmlns:a16="http://schemas.microsoft.com/office/drawing/2014/main" id="{88FDD60B-73D8-4CB6-8EAE-40C922DF4ACE}"/>
              </a:ext>
            </a:extLst>
          </p:cNvPr>
          <p:cNvSpPr/>
          <p:nvPr/>
        </p:nvSpPr>
        <p:spPr>
          <a:xfrm>
            <a:off x="676279" y="5149799"/>
            <a:ext cx="6096000" cy="1015663"/>
          </a:xfrm>
          <a:prstGeom prst="rect">
            <a:avLst/>
          </a:prstGeom>
          <a:solidFill>
            <a:schemeClr val="tx1"/>
          </a:solidFill>
        </p:spPr>
        <p:txBody>
          <a:bodyPr>
            <a:spAutoFit/>
          </a:bodyPr>
          <a:lstStyle/>
          <a:p>
            <a:r>
              <a:rPr lang="fr-FR" sz="1200" dirty="0">
                <a:solidFill>
                  <a:schemeClr val="bg1"/>
                </a:solidFill>
              </a:rPr>
              <a:t>partie_entiere, reste = decomposer(20, 3)</a:t>
            </a:r>
          </a:p>
          <a:p>
            <a:r>
              <a:rPr lang="fr-FR" sz="1200" dirty="0">
                <a:solidFill>
                  <a:schemeClr val="bg1"/>
                </a:solidFill>
              </a:rPr>
              <a:t>partie_entiere</a:t>
            </a:r>
          </a:p>
          <a:p>
            <a:r>
              <a:rPr lang="fr-FR" sz="1200" dirty="0">
                <a:solidFill>
                  <a:schemeClr val="bg1"/>
                </a:solidFill>
              </a:rPr>
              <a:t>6</a:t>
            </a:r>
          </a:p>
          <a:p>
            <a:r>
              <a:rPr lang="fr-FR" sz="1200" dirty="0">
                <a:solidFill>
                  <a:schemeClr val="bg1"/>
                </a:solidFill>
              </a:rPr>
              <a:t>reste</a:t>
            </a:r>
          </a:p>
          <a:p>
            <a:r>
              <a:rPr lang="fr-FR" sz="1200" dirty="0">
                <a:solidFill>
                  <a:schemeClr val="bg1"/>
                </a:solidFill>
              </a:rPr>
              <a:t>2</a:t>
            </a:r>
          </a:p>
        </p:txBody>
      </p:sp>
      <p:sp>
        <p:nvSpPr>
          <p:cNvPr id="13" name="Rectangle 1">
            <a:extLst>
              <a:ext uri="{FF2B5EF4-FFF2-40B4-BE49-F238E27FC236}">
                <a16:creationId xmlns:a16="http://schemas.microsoft.com/office/drawing/2014/main" id="{10064EB4-0E36-492C-9855-E968C300A6FF}"/>
              </a:ext>
            </a:extLst>
          </p:cNvPr>
          <p:cNvSpPr>
            <a:spLocks noChangeArrowheads="1"/>
          </p:cNvSpPr>
          <p:nvPr/>
        </p:nvSpPr>
        <p:spPr bwMode="auto">
          <a:xfrm>
            <a:off x="70477" y="6239955"/>
            <a:ext cx="122016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Là encore, on passe par des tuples sans que ce soit indiqué explicitement à Python. Si vous essayez de faire retour =  decomposer(20, 3), vous allez capturer un tuple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contenant deux éléments : la partie entière et le reste de 20 divisé par 3.</a:t>
            </a:r>
          </a:p>
        </p:txBody>
      </p:sp>
    </p:spTree>
    <p:extLst>
      <p:ext uri="{BB962C8B-B14F-4D97-AF65-F5344CB8AC3E}">
        <p14:creationId xmlns:p14="http://schemas.microsoft.com/office/powerpoint/2010/main" val="13501009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944136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est une séquence mutable pouvant contenir plusieurs autres objets.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se construit ainsi : </a:t>
            </a:r>
            <a:r>
              <a:rPr lang="fr-FR" altLang="fr-FR" sz="1400" b="1" dirty="0"/>
              <a:t>liste = [element1, element2, </a:t>
            </a:r>
            <a:r>
              <a:rPr lang="fr-FR" altLang="fr-FR" sz="1400" b="1" dirty="0" err="1"/>
              <a:t>elementN</a:t>
            </a:r>
            <a:r>
              <a:rPr lang="fr-FR" altLang="fr-FR" sz="1400" b="1" dirty="0"/>
              <a: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insérer des éléments dans une liste à l'aide des méthodes </a:t>
            </a:r>
            <a:r>
              <a:rPr lang="fr-FR" altLang="fr-FR" sz="1400" b="1" dirty="0"/>
              <a:t>append</a:t>
            </a:r>
            <a:r>
              <a:rPr lang="fr-FR" altLang="fr-FR" sz="1400" dirty="0"/>
              <a:t>, </a:t>
            </a:r>
            <a:r>
              <a:rPr lang="fr-FR" altLang="fr-FR" sz="1400" b="1" dirty="0"/>
              <a:t>insert</a:t>
            </a:r>
            <a:r>
              <a:rPr lang="fr-FR" altLang="fr-FR" sz="1400" dirty="0"/>
              <a:t> et </a:t>
            </a:r>
            <a:r>
              <a:rPr lang="fr-FR" altLang="fr-FR" sz="1400" b="1" dirty="0" err="1"/>
              <a:t>extend</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supprimer des éléments d'une liste grâce au mot-clé </a:t>
            </a:r>
            <a:r>
              <a:rPr lang="fr-FR" altLang="fr-FR" sz="1400" b="1" dirty="0"/>
              <a:t>del</a:t>
            </a:r>
            <a:r>
              <a:rPr lang="fr-FR" altLang="fr-FR" sz="1400" dirty="0"/>
              <a:t> ou à la méthode </a:t>
            </a:r>
            <a:r>
              <a:rPr lang="fr-FR" altLang="fr-FR" sz="1400" b="1" dirty="0" err="1"/>
              <a:t>remove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 tuple est une séquence pouvant contenir des objets. À la différence de la liste, le tuple ne peut être modifié une fois créé.</a:t>
            </a:r>
          </a:p>
        </p:txBody>
      </p:sp>
    </p:spTree>
    <p:extLst>
      <p:ext uri="{BB962C8B-B14F-4D97-AF65-F5344CB8AC3E}">
        <p14:creationId xmlns:p14="http://schemas.microsoft.com/office/powerpoint/2010/main" val="4021282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Variables</a:t>
            </a:r>
            <a:endParaRPr lang="fr-FR" sz="9600" dirty="0">
              <a:solidFill>
                <a:schemeClr val="accent5">
                  <a:lumMod val="75000"/>
                </a:schemeClr>
              </a:solidFill>
            </a:endParaRPr>
          </a:p>
        </p:txBody>
      </p:sp>
    </p:spTree>
    <p:extLst>
      <p:ext uri="{BB962C8B-B14F-4D97-AF65-F5344CB8AC3E}">
        <p14:creationId xmlns:p14="http://schemas.microsoft.com/office/powerpoint/2010/main" val="83293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2/2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12147599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3" y="2061232"/>
            <a:ext cx="2415918"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err="1">
                <a:solidFill>
                  <a:schemeClr val="bg1"/>
                </a:solidFill>
              </a:rPr>
              <a:t>ma_chaine</a:t>
            </a:r>
            <a:r>
              <a:rPr lang="fr-FR" altLang="fr-FR" sz="1400" b="1" dirty="0">
                <a:solidFill>
                  <a:schemeClr val="bg1"/>
                </a:solidFill>
              </a:rPr>
              <a:t> = "Bonjour à tous"</a:t>
            </a:r>
          </a:p>
          <a:p>
            <a:pPr lvl="0" eaLnBrk="0" fontAlgn="base" hangingPunct="0">
              <a:spcBef>
                <a:spcPct val="0"/>
              </a:spcBef>
              <a:spcAft>
                <a:spcPct val="0"/>
              </a:spcAft>
            </a:pPr>
            <a:r>
              <a:rPr lang="fr-FR" altLang="fr-FR" sz="1400" b="1" dirty="0" err="1">
                <a:solidFill>
                  <a:schemeClr val="bg1"/>
                </a:solidFill>
              </a:rPr>
              <a:t>ma_chaine.split</a:t>
            </a: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32805"/>
            <a:ext cx="11896721" cy="954107"/>
          </a:xfrm>
          <a:prstGeom prst="rect">
            <a:avLst/>
          </a:prstGeom>
          <a:noFill/>
        </p:spPr>
        <p:txBody>
          <a:bodyPr wrap="square" rtlCol="0">
            <a:spAutoFit/>
          </a:bodyPr>
          <a:lstStyle/>
          <a:p>
            <a:r>
              <a:rPr lang="fr-FR" sz="1400" u="sng" dirty="0"/>
              <a:t>Des chaines aux listes</a:t>
            </a:r>
          </a:p>
          <a:p>
            <a:endParaRPr lang="fr-FR" sz="1400" dirty="0"/>
          </a:p>
          <a:p>
            <a:r>
              <a:rPr lang="fr-FR" sz="1400" dirty="0"/>
              <a:t>Pour « convertir » une chaîne en liste, on va utiliser une méthode de chaîne nommée split(« éclater » en anglais). Cette méthode prend un paramètre qui est une autre chaîne, souvent d'un seul caractère, définissant comment on va découper notre chaîne initiale.</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2950059"/>
            <a:ext cx="11896721" cy="1815882"/>
          </a:xfrm>
          <a:prstGeom prst="rect">
            <a:avLst/>
          </a:prstGeom>
          <a:noFill/>
        </p:spPr>
        <p:txBody>
          <a:bodyPr wrap="square" rtlCol="0">
            <a:spAutoFit/>
          </a:bodyPr>
          <a:lstStyle/>
          <a:p>
            <a:r>
              <a:rPr lang="fr-FR" sz="1400" dirty="0"/>
              <a:t>On passe en paramètre de la méthode split une chaîne contenant un unique espace. La méthode renvoie une liste contenant les trois mots de notre petite phrase. Chaque mot se trouve dans une case de la liste.</a:t>
            </a:r>
          </a:p>
          <a:p>
            <a:endParaRPr lang="fr-FR" sz="1400" dirty="0"/>
          </a:p>
          <a:p>
            <a:r>
              <a:rPr lang="fr-FR" sz="1400" dirty="0"/>
              <a:t>C'est assez simple en fait : quand on appelle la méthode split, celle-ci découpe la chaîne en fonction du paramètre donné. Ici la première case de la liste va donc du début de la chaîne au premier espace (non inclus), la deuxième case va du premier espace au second, et ainsi de suite jusqu'à la fin de la chaîne.</a:t>
            </a:r>
          </a:p>
          <a:p>
            <a:endParaRPr lang="fr-FR" sz="1400" dirty="0"/>
          </a:p>
          <a:p>
            <a:r>
              <a:rPr lang="fr-FR" sz="1400" dirty="0"/>
              <a:t>Sachez que split possède un paramètre par défaut, un code qui représente les espaces, les tabulations et les sauts de ligne. Donc vous pouvez très bien faire </a:t>
            </a:r>
            <a:r>
              <a:rPr lang="fr-FR" sz="1400" dirty="0" err="1"/>
              <a:t>ma_chaine.split</a:t>
            </a:r>
            <a:r>
              <a:rPr lang="fr-FR" sz="1400" dirty="0"/>
              <a:t>(), cela revient ici au même.</a:t>
            </a:r>
          </a:p>
        </p:txBody>
      </p:sp>
    </p:spTree>
    <p:extLst>
      <p:ext uri="{BB962C8B-B14F-4D97-AF65-F5344CB8AC3E}">
        <p14:creationId xmlns:p14="http://schemas.microsoft.com/office/powerpoint/2010/main" val="22134861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314329" y="2170841"/>
            <a:ext cx="2536785"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ma_liste = ['Bonjour', 'à', 'tous']</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join</a:t>
            </a:r>
            <a:r>
              <a:rPr lang="fr-FR" altLang="fr-FR" sz="1400" b="1" dirty="0">
                <a:solidFill>
                  <a:schemeClr val="bg1"/>
                </a:solidFill>
              </a:rPr>
              <a:t>(ma_liste)</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41751"/>
            <a:ext cx="11896721" cy="954107"/>
          </a:xfrm>
          <a:prstGeom prst="rect">
            <a:avLst/>
          </a:prstGeom>
          <a:noFill/>
        </p:spPr>
        <p:txBody>
          <a:bodyPr wrap="square" rtlCol="0">
            <a:spAutoFit/>
          </a:bodyPr>
          <a:lstStyle/>
          <a:p>
            <a:r>
              <a:rPr lang="fr-FR" sz="1400" u="sng" dirty="0"/>
              <a:t>Des listes aux chaines</a:t>
            </a:r>
          </a:p>
          <a:p>
            <a:endParaRPr lang="fr-FR" sz="1400" u="sng" dirty="0"/>
          </a:p>
          <a:p>
            <a:r>
              <a:rPr lang="fr-FR" sz="1400" dirty="0"/>
              <a:t>Voyons l'inverse à présent, c'est-à-dire si on a une liste contenant plusieurs chaînes de caractères que l'on souhaite fusionner en une seule. On utilise la méthode de chaîne </a:t>
            </a:r>
            <a:r>
              <a:rPr lang="fr-FR" sz="1400" dirty="0" err="1"/>
              <a:t>join</a:t>
            </a:r>
            <a:r>
              <a:rPr lang="fr-FR" sz="1400" dirty="0"/>
              <a:t>(« joindre » en anglais). Sa syntaxe est un peu surprenante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3059668"/>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8310340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Une application pratique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2367794"/>
            <a:ext cx="11896721" cy="289310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def </a:t>
            </a:r>
            <a:r>
              <a:rPr lang="fr-FR" altLang="fr-FR" sz="1400" b="1" dirty="0" err="1">
                <a:solidFill>
                  <a:schemeClr val="bg1"/>
                </a:solidFill>
              </a:rPr>
              <a:t>afficher_flottant</a:t>
            </a:r>
            <a:r>
              <a:rPr lang="fr-FR" altLang="fr-FR" sz="1400" b="1" dirty="0">
                <a:solidFill>
                  <a:schemeClr val="bg1"/>
                </a:solidFill>
              </a:rPr>
              <a:t>(flottant):</a:t>
            </a:r>
          </a:p>
          <a:p>
            <a:pPr lvl="0" eaLnBrk="0" fontAlgn="base" hangingPunct="0">
              <a:spcBef>
                <a:spcPct val="0"/>
              </a:spcBef>
              <a:spcAft>
                <a:spcPct val="0"/>
              </a:spcAft>
            </a:pPr>
            <a:r>
              <a:rPr lang="fr-FR" altLang="fr-FR" sz="1400" b="1" dirty="0">
                <a:solidFill>
                  <a:schemeClr val="bg1"/>
                </a:solidFill>
              </a:rPr>
              <a:t>    """Fonction prenant en paramètre un flottant et renvoyant une chaîne de caractères représentant la troncature de ce nombre. La partie flottante doit avoir une longueur maximum de 3 caractères.</a:t>
            </a:r>
          </a:p>
          <a:p>
            <a:pPr lvl="0" eaLnBrk="0" fontAlgn="base" hangingPunct="0">
              <a:spcBef>
                <a:spcPct val="0"/>
              </a:spcBef>
              <a:spcAft>
                <a:spcPct val="0"/>
              </a:spcAft>
            </a:pPr>
            <a:endParaRPr lang="fr-FR" altLang="fr-FR" sz="1400" b="1" dirty="0">
              <a:solidFill>
                <a:schemeClr val="bg1"/>
              </a:solidFill>
            </a:endParaRPr>
          </a:p>
          <a:p>
            <a:pPr lvl="0" eaLnBrk="0" fontAlgn="base" hangingPunct="0">
              <a:spcBef>
                <a:spcPct val="0"/>
              </a:spcBef>
              <a:spcAft>
                <a:spcPct val="0"/>
              </a:spcAft>
            </a:pPr>
            <a:r>
              <a:rPr lang="fr-FR" altLang="fr-FR" sz="1400" b="1" dirty="0">
                <a:solidFill>
                  <a:schemeClr val="bg1"/>
                </a:solidFill>
              </a:rPr>
              <a:t>    De plus, on va remplacer le point décimal par la virgule"""</a:t>
            </a:r>
          </a:p>
          <a:p>
            <a:pPr lvl="0" eaLnBrk="0" fontAlgn="base" hangingPunct="0">
              <a:spcBef>
                <a:spcPct val="0"/>
              </a:spcBef>
              <a:spcAft>
                <a:spcPct val="0"/>
              </a:spcAft>
            </a:pP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    if type(flottant) </a:t>
            </a:r>
            <a:r>
              <a:rPr lang="fr-FR" altLang="fr-FR" sz="1400" b="1" dirty="0" err="1">
                <a:solidFill>
                  <a:schemeClr val="bg1"/>
                </a:solidFill>
              </a:rPr>
              <a:t>is</a:t>
            </a:r>
            <a:r>
              <a:rPr lang="fr-FR" altLang="fr-FR" sz="1400" b="1" dirty="0">
                <a:solidFill>
                  <a:schemeClr val="bg1"/>
                </a:solidFill>
              </a:rPr>
              <a:t> not </a:t>
            </a:r>
            <a:r>
              <a:rPr lang="fr-FR" altLang="fr-FR" sz="1400" b="1" dirty="0" err="1">
                <a:solidFill>
                  <a:schemeClr val="bg1"/>
                </a:solidFill>
              </a:rPr>
              <a:t>float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raise</a:t>
            </a:r>
            <a:r>
              <a:rPr lang="fr-FR" altLang="fr-FR" sz="1400" b="1" dirty="0">
                <a:solidFill>
                  <a:schemeClr val="bg1"/>
                </a:solidFill>
              </a:rPr>
              <a:t> </a:t>
            </a:r>
            <a:r>
              <a:rPr lang="fr-FR" altLang="fr-FR" sz="1400" b="1" dirty="0" err="1">
                <a:solidFill>
                  <a:schemeClr val="bg1"/>
                </a:solidFill>
              </a:rPr>
              <a:t>TypeError</a:t>
            </a:r>
            <a:r>
              <a:rPr lang="fr-FR" altLang="fr-FR" sz="1400" b="1" dirty="0">
                <a:solidFill>
                  <a:schemeClr val="bg1"/>
                </a:solidFill>
              </a:rPr>
              <a:t>("Le paramètre attendu doit être un flottant")</a:t>
            </a:r>
          </a:p>
          <a:p>
            <a:pPr lvl="0" eaLnBrk="0" fontAlgn="base" hangingPunct="0">
              <a:spcBef>
                <a:spcPct val="0"/>
              </a:spcBef>
              <a:spcAft>
                <a:spcPct val="0"/>
              </a:spcAft>
            </a:pPr>
            <a:r>
              <a:rPr lang="fr-FR" altLang="fr-FR" sz="1400" b="1" dirty="0">
                <a:solidFill>
                  <a:schemeClr val="bg1"/>
                </a:solidFill>
              </a:rPr>
              <a:t>    flottant = </a:t>
            </a:r>
            <a:r>
              <a:rPr lang="fr-FR" altLang="fr-FR" sz="1400" b="1" dirty="0" err="1">
                <a:solidFill>
                  <a:schemeClr val="bg1"/>
                </a:solidFill>
              </a:rPr>
              <a:t>str</a:t>
            </a:r>
            <a:r>
              <a:rPr lang="fr-FR" altLang="fr-FR" sz="1400" b="1" dirty="0">
                <a:solidFill>
                  <a:schemeClr val="bg1"/>
                </a:solidFill>
              </a:rPr>
              <a:t>(flottant)</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 = </a:t>
            </a:r>
            <a:r>
              <a:rPr lang="fr-FR" altLang="fr-FR" sz="1400" b="1" dirty="0" err="1">
                <a:solidFill>
                  <a:schemeClr val="bg1"/>
                </a:solidFill>
              </a:rPr>
              <a:t>flottant.split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 La partie entière n'est pas à modifier</a:t>
            </a:r>
          </a:p>
          <a:p>
            <a:pPr lvl="0" eaLnBrk="0" fontAlgn="base" hangingPunct="0">
              <a:spcBef>
                <a:spcPct val="0"/>
              </a:spcBef>
              <a:spcAft>
                <a:spcPct val="0"/>
              </a:spcAft>
            </a:pPr>
            <a:r>
              <a:rPr lang="fr-FR" altLang="fr-FR" sz="1400" b="1" dirty="0">
                <a:solidFill>
                  <a:schemeClr val="bg1"/>
                </a:solidFill>
              </a:rPr>
              <a:t>    # Seule la partie flottante doit être tronquée</a:t>
            </a:r>
          </a:p>
          <a:p>
            <a:pPr lvl="0" eaLnBrk="0" fontAlgn="base" hangingPunct="0">
              <a:spcBef>
                <a:spcPct val="0"/>
              </a:spcBef>
              <a:spcAft>
                <a:spcPct val="0"/>
              </a:spcAft>
            </a:pPr>
            <a:r>
              <a:rPr lang="fr-FR" altLang="fr-FR" sz="1400" b="1" dirty="0">
                <a:solidFill>
                  <a:schemeClr val="bg1"/>
                </a:solidFill>
              </a:rPr>
              <a:t>    return ",".</a:t>
            </a:r>
            <a:r>
              <a:rPr lang="fr-FR" altLang="fr-FR" sz="1400" b="1" dirty="0" err="1">
                <a:solidFill>
                  <a:schemeClr val="bg1"/>
                </a:solidFill>
              </a:rPr>
              <a:t>join</a:t>
            </a:r>
            <a:r>
              <a:rPr lang="fr-FR" altLang="fr-FR" sz="1400" b="1" dirty="0">
                <a:solidFill>
                  <a:schemeClr val="bg1"/>
                </a:solidFill>
              </a:rPr>
              <a:t>([</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[:3]])</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Admettons que nous ayons un nombre flottant dont nous souhaitons afficher la partie entière et les trois premières décimales uniquement de la partie flottante. Autrement dit, si on a un nombre flottant tel que « 3.999999999999998 », on souhaite obtenir comme résultat « 3.999 ». D'ailleurs, ce serait plus joli si on remplaçait le point décimal par la virgule, à laquelle nous sommes plus habitués.</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5441546"/>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24631247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Les fonctions dont on ne connaît pas à l'avance le nombre de paramètres</a:t>
            </a:r>
          </a:p>
          <a:p>
            <a:r>
              <a:rPr lang="fr-FR" sz="1400" dirty="0"/>
              <a:t>Vous devriez tout de suite penser à la fonction print: on lui passe une liste de paramètres qu'elle va afficher, dans l'ordre où ils sont placés, séparés par un espace (ou tout autre délimiteur choisi).</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249561"/>
            <a:ext cx="11896721" cy="307777"/>
          </a:xfrm>
          <a:prstGeom prst="rect">
            <a:avLst/>
          </a:prstGeom>
          <a:solidFill>
            <a:schemeClr val="tx1"/>
          </a:solidFill>
        </p:spPr>
        <p:txBody>
          <a:bodyPr wrap="square" rtlCol="0">
            <a:spAutoFit/>
          </a:bodyPr>
          <a:lstStyle/>
          <a:p>
            <a:r>
              <a:rPr lang="fr-FR" sz="1400" dirty="0">
                <a:solidFill>
                  <a:schemeClr val="bg1"/>
                </a:solidFill>
              </a:rPr>
              <a:t>def fonction(*</a:t>
            </a:r>
            <a:r>
              <a:rPr lang="fr-FR" sz="1400" dirty="0" err="1">
                <a:solidFill>
                  <a:schemeClr val="bg1"/>
                </a:solidFill>
              </a:rPr>
              <a:t>parametres</a:t>
            </a:r>
            <a:r>
              <a:rPr lang="fr-FR" sz="1400" dirty="0">
                <a:solidFill>
                  <a:schemeClr val="bg1"/>
                </a:solidFill>
              </a:rPr>
              <a:t>):</a:t>
            </a:r>
          </a:p>
        </p:txBody>
      </p:sp>
      <p:sp>
        <p:nvSpPr>
          <p:cNvPr id="10" name="ZoneTexte 9">
            <a:extLst>
              <a:ext uri="{FF2B5EF4-FFF2-40B4-BE49-F238E27FC236}">
                <a16:creationId xmlns:a16="http://schemas.microsoft.com/office/drawing/2014/main" id="{5C85FB38-83DF-4CB1-A92D-89EECD0701D6}"/>
              </a:ext>
            </a:extLst>
          </p:cNvPr>
          <p:cNvSpPr txBox="1"/>
          <p:nvPr/>
        </p:nvSpPr>
        <p:spPr>
          <a:xfrm>
            <a:off x="209554" y="2961389"/>
            <a:ext cx="11896721" cy="3108543"/>
          </a:xfrm>
          <a:prstGeom prst="rect">
            <a:avLst/>
          </a:prstGeom>
          <a:solidFill>
            <a:schemeClr val="tx1"/>
          </a:solidFill>
        </p:spPr>
        <p:txBody>
          <a:bodyPr wrap="square" rtlCol="0">
            <a:spAutoFit/>
          </a:bodyPr>
          <a:lstStyle/>
          <a:p>
            <a:r>
              <a:rPr lang="fr-FR" sz="1400" dirty="0">
                <a:solidFill>
                  <a:schemeClr val="bg1"/>
                </a:solidFill>
              </a:rPr>
              <a:t>def </a:t>
            </a:r>
            <a:r>
              <a:rPr lang="fr-FR" sz="1400" dirty="0" err="1">
                <a:solidFill>
                  <a:schemeClr val="bg1"/>
                </a:solidFill>
              </a:rPr>
              <a:t>fonction_inconnue</a:t>
            </a:r>
            <a:r>
              <a:rPr lang="fr-FR" sz="1400" dirty="0">
                <a:solidFill>
                  <a:schemeClr val="bg1"/>
                </a:solidFill>
              </a:rPr>
              <a:t>(*</a:t>
            </a:r>
            <a:r>
              <a:rPr lang="fr-FR" sz="1400" dirty="0" err="1">
                <a:solidFill>
                  <a:schemeClr val="bg1"/>
                </a:solidFill>
              </a:rPr>
              <a:t>parametres</a:t>
            </a:r>
            <a:r>
              <a:rPr lang="fr-FR" sz="1400" dirty="0">
                <a:solidFill>
                  <a:schemeClr val="bg1"/>
                </a:solidFill>
              </a:rPr>
              <a:t>):</a:t>
            </a:r>
          </a:p>
          <a:p>
            <a:r>
              <a:rPr lang="fr-FR" sz="1400" dirty="0">
                <a:solidFill>
                  <a:schemeClr val="bg1"/>
                </a:solidFill>
              </a:rPr>
              <a:t>...     """Test d'une fonction pouvant être appelée avec un nombre variable de paramètres"""</a:t>
            </a:r>
          </a:p>
          <a:p>
            <a:r>
              <a:rPr lang="fr-FR" sz="1400" dirty="0">
                <a:solidFill>
                  <a:schemeClr val="bg1"/>
                </a:solidFill>
              </a:rPr>
              <a:t>...     </a:t>
            </a:r>
          </a:p>
          <a:p>
            <a:r>
              <a:rPr lang="fr-FR" sz="1400" dirty="0">
                <a:solidFill>
                  <a:schemeClr val="bg1"/>
                </a:solidFill>
              </a:rPr>
              <a:t>...     print("J'ai reçu : {}.".format(</a:t>
            </a:r>
            <a:r>
              <a:rPr lang="fr-FR" sz="1400" dirty="0" err="1">
                <a:solidFill>
                  <a:schemeClr val="bg1"/>
                </a:solidFill>
              </a:rPr>
              <a:t>parametres</a:t>
            </a:r>
            <a:r>
              <a:rPr lang="fr-FR" sz="1400" dirty="0">
                <a:solidFill>
                  <a:schemeClr val="bg1"/>
                </a:solidFill>
              </a:rPr>
              <a:t>))</a:t>
            </a:r>
          </a:p>
          <a:p>
            <a:r>
              <a:rPr lang="fr-FR" sz="1400" dirty="0">
                <a:solidFill>
                  <a:schemeClr val="bg1"/>
                </a:solidFill>
              </a:rPr>
              <a:t>... </a:t>
            </a:r>
          </a:p>
          <a:p>
            <a:r>
              <a:rPr lang="fr-FR" sz="1400" dirty="0" err="1">
                <a:solidFill>
                  <a:schemeClr val="bg1"/>
                </a:solidFill>
              </a:rPr>
              <a:t>fonction_inconnue</a:t>
            </a:r>
            <a:r>
              <a:rPr lang="fr-FR" sz="1400" dirty="0">
                <a:solidFill>
                  <a:schemeClr val="bg1"/>
                </a:solidFill>
              </a:rPr>
              <a:t>() # On appelle la fonction sans paramètre</a:t>
            </a:r>
          </a:p>
          <a:p>
            <a:r>
              <a:rPr lang="fr-FR" sz="1400" dirty="0">
                <a:solidFill>
                  <a:schemeClr val="bg1"/>
                </a:solidFill>
              </a:rPr>
              <a:t>J'ai reçu : ().</a:t>
            </a:r>
          </a:p>
          <a:p>
            <a:r>
              <a:rPr lang="fr-FR" sz="1400" dirty="0" err="1">
                <a:solidFill>
                  <a:schemeClr val="bg1"/>
                </a:solidFill>
              </a:rPr>
              <a:t>fonction_inconnue</a:t>
            </a:r>
            <a:r>
              <a:rPr lang="fr-FR" sz="1400" dirty="0">
                <a:solidFill>
                  <a:schemeClr val="bg1"/>
                </a:solidFill>
              </a:rPr>
              <a:t>(33)</a:t>
            </a:r>
          </a:p>
          <a:p>
            <a:r>
              <a:rPr lang="fr-FR" sz="1400" dirty="0">
                <a:solidFill>
                  <a:schemeClr val="bg1"/>
                </a:solidFill>
              </a:rPr>
              <a:t>J'ai reçu : (33,).</a:t>
            </a:r>
          </a:p>
          <a:p>
            <a:r>
              <a:rPr lang="fr-FR" sz="1400" dirty="0" err="1">
                <a:solidFill>
                  <a:schemeClr val="bg1"/>
                </a:solidFill>
              </a:rPr>
              <a:t>fonction_inconnue</a:t>
            </a:r>
            <a:r>
              <a:rPr lang="fr-FR" sz="1400" dirty="0">
                <a:solidFill>
                  <a:schemeClr val="bg1"/>
                </a:solidFill>
              </a:rPr>
              <a:t>('a', 'e', 'f')</a:t>
            </a:r>
          </a:p>
          <a:p>
            <a:r>
              <a:rPr lang="fr-FR" sz="1400" dirty="0">
                <a:solidFill>
                  <a:schemeClr val="bg1"/>
                </a:solidFill>
              </a:rPr>
              <a:t>J'ai reçu : ('a', 'e', 'f').</a:t>
            </a:r>
          </a:p>
          <a:p>
            <a:r>
              <a:rPr lang="fr-FR" sz="1400" dirty="0">
                <a:solidFill>
                  <a:schemeClr val="bg1"/>
                </a:solidFill>
              </a:rPr>
              <a:t>var = 3.5</a:t>
            </a:r>
          </a:p>
          <a:p>
            <a:r>
              <a:rPr lang="fr-FR" sz="1400" dirty="0" err="1">
                <a:solidFill>
                  <a:schemeClr val="bg1"/>
                </a:solidFill>
              </a:rPr>
              <a:t>fonction_inconnue</a:t>
            </a:r>
            <a:r>
              <a:rPr lang="fr-FR" sz="1400" dirty="0">
                <a:solidFill>
                  <a:schemeClr val="bg1"/>
                </a:solidFill>
              </a:rPr>
              <a:t>(var, [4], "...")</a:t>
            </a:r>
          </a:p>
          <a:p>
            <a:r>
              <a:rPr lang="fr-FR" sz="1400" dirty="0">
                <a:solidFill>
                  <a:schemeClr val="bg1"/>
                </a:solidFill>
              </a:rPr>
              <a:t>J'ai reçu : (3.5, [4], '...').</a:t>
            </a:r>
          </a:p>
        </p:txBody>
      </p:sp>
    </p:spTree>
    <p:extLst>
      <p:ext uri="{BB962C8B-B14F-4D97-AF65-F5344CB8AC3E}">
        <p14:creationId xmlns:p14="http://schemas.microsoft.com/office/powerpoint/2010/main" val="36427900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307777"/>
          </a:xfrm>
          <a:prstGeom prst="rect">
            <a:avLst/>
          </a:prstGeom>
          <a:noFill/>
        </p:spPr>
        <p:txBody>
          <a:bodyPr wrap="square" rtlCol="0">
            <a:spAutoFit/>
          </a:bodyPr>
          <a:lstStyle/>
          <a:p>
            <a:r>
              <a:rPr lang="fr-FR" sz="1400" dirty="0"/>
              <a:t>Vous pouvez bien entendu définir une fonction avec plusieurs paramètres qui doivent être fournis quoi qu'il arrive, suivis d'une liste de paramètres variables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1774649"/>
            <a:ext cx="11896721" cy="307777"/>
          </a:xfrm>
          <a:prstGeom prst="rect">
            <a:avLst/>
          </a:prstGeom>
          <a:solidFill>
            <a:schemeClr val="tx1"/>
          </a:solidFill>
        </p:spPr>
        <p:txBody>
          <a:bodyPr wrap="square" rtlCol="0">
            <a:spAutoFit/>
          </a:bodyPr>
          <a:lstStyle/>
          <a:p>
            <a:r>
              <a:rPr lang="fr-FR" sz="1400" dirty="0">
                <a:solidFill>
                  <a:schemeClr val="bg1"/>
                </a:solidFill>
              </a:rPr>
              <a:t>def fonction_inconnue(nom, prenom, *commentaires):</a:t>
            </a:r>
          </a:p>
        </p:txBody>
      </p:sp>
      <p:sp>
        <p:nvSpPr>
          <p:cNvPr id="8" name="ZoneTexte 7">
            <a:extLst>
              <a:ext uri="{FF2B5EF4-FFF2-40B4-BE49-F238E27FC236}">
                <a16:creationId xmlns:a16="http://schemas.microsoft.com/office/drawing/2014/main" id="{8B37032D-79FF-4168-8C46-336FA1210AD3}"/>
              </a:ext>
            </a:extLst>
          </p:cNvPr>
          <p:cNvSpPr txBox="1"/>
          <p:nvPr/>
        </p:nvSpPr>
        <p:spPr>
          <a:xfrm>
            <a:off x="209554" y="2338682"/>
            <a:ext cx="11896721" cy="1815882"/>
          </a:xfrm>
          <a:prstGeom prst="rect">
            <a:avLst/>
          </a:prstGeom>
          <a:noFill/>
        </p:spPr>
        <p:txBody>
          <a:bodyPr wrap="square" rtlCol="0">
            <a:spAutoFit/>
          </a:bodyPr>
          <a:lstStyle/>
          <a:p>
            <a:r>
              <a:rPr lang="fr-FR" sz="1400" dirty="0"/>
              <a:t>Dans cet exemple de définition de fonction, vous devez impérativement préciser un nom et un prénom, et ensuite vous mettez ce que vous voulez en commentaire, aucun paramètre, un, deux… ce que vous voulez.</a:t>
            </a:r>
          </a:p>
          <a:p>
            <a:endParaRPr lang="fr-FR" sz="1400" dirty="0"/>
          </a:p>
          <a:p>
            <a:r>
              <a:rPr lang="fr-FR" sz="1400" dirty="0">
                <a:highlight>
                  <a:srgbClr val="FF00FF"/>
                </a:highlight>
              </a:rPr>
              <a:t>Si on définit une liste variable de paramètres, elle doit se trouver après la liste des paramètres standard.</a:t>
            </a:r>
          </a:p>
          <a:p>
            <a:endParaRPr lang="fr-FR" sz="1400" dirty="0">
              <a:highlight>
                <a:srgbClr val="FF00FF"/>
              </a:highlight>
            </a:endParaRPr>
          </a:p>
          <a:p>
            <a:r>
              <a:rPr lang="fr-FR" sz="1400" dirty="0"/>
              <a:t>Au fond, cela est évident. Vous ne pouvez avoir une définition de fonction comme def fonction_inconnue(*</a:t>
            </a:r>
            <a:r>
              <a:rPr lang="fr-FR" sz="1400" dirty="0" err="1"/>
              <a:t>parametres</a:t>
            </a:r>
            <a:r>
              <a:rPr lang="fr-FR" sz="1400" dirty="0"/>
              <a:t>, nom, prenom). En revanche, si vous souhaitez avoir des paramètres nommés, il faut les mettre après cette liste. Les paramètres nommés sont un peu une exception puisqu'ils ne figureront de toute façon pas dans le tuple obtenu. Voyons par exemple la définition de la fonction print:</a:t>
            </a:r>
            <a:endParaRPr lang="fr-FR" sz="1400" dirty="0">
              <a:highlight>
                <a:srgbClr val="FF00FF"/>
              </a:highlight>
            </a:endParaRPr>
          </a:p>
        </p:txBody>
      </p:sp>
      <p:sp>
        <p:nvSpPr>
          <p:cNvPr id="11" name="ZoneTexte 10">
            <a:extLst>
              <a:ext uri="{FF2B5EF4-FFF2-40B4-BE49-F238E27FC236}">
                <a16:creationId xmlns:a16="http://schemas.microsoft.com/office/drawing/2014/main" id="{124F8581-9ED3-44AA-A0C0-A805BD9ADC52}"/>
              </a:ext>
            </a:extLst>
          </p:cNvPr>
          <p:cNvSpPr txBox="1"/>
          <p:nvPr/>
        </p:nvSpPr>
        <p:spPr>
          <a:xfrm>
            <a:off x="209554" y="4202320"/>
            <a:ext cx="11896721" cy="307777"/>
          </a:xfrm>
          <a:prstGeom prst="rect">
            <a:avLst/>
          </a:prstGeom>
          <a:solidFill>
            <a:schemeClr val="tx1"/>
          </a:solidFill>
        </p:spPr>
        <p:txBody>
          <a:bodyPr wrap="square" rtlCol="0">
            <a:spAutoFit/>
          </a:bodyPr>
          <a:lstStyle/>
          <a:p>
            <a:r>
              <a:rPr lang="fr-FR" sz="1400" dirty="0">
                <a:solidFill>
                  <a:schemeClr val="bg1"/>
                </a:solidFill>
              </a:rPr>
              <a:t>def print(*values, sep=' ', end='\n', file=</a:t>
            </a:r>
            <a:r>
              <a:rPr lang="fr-FR" sz="1400" dirty="0" err="1">
                <a:solidFill>
                  <a:schemeClr val="bg1"/>
                </a:solidFill>
              </a:rPr>
              <a:t>sys.stdout</a:t>
            </a:r>
            <a:r>
              <a:rPr lang="fr-FR" sz="1400" dirty="0">
                <a:solidFill>
                  <a:schemeClr val="bg1"/>
                </a:solidFill>
              </a:rPr>
              <a:t>):</a:t>
            </a:r>
          </a:p>
        </p:txBody>
      </p:sp>
    </p:spTree>
    <p:extLst>
      <p:ext uri="{BB962C8B-B14F-4D97-AF65-F5344CB8AC3E}">
        <p14:creationId xmlns:p14="http://schemas.microsoft.com/office/powerpoint/2010/main" val="23908142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exercice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2" y="676358"/>
            <a:ext cx="11896721" cy="1384995"/>
          </a:xfrm>
          <a:prstGeom prst="rect">
            <a:avLst/>
          </a:prstGeom>
          <a:noFill/>
        </p:spPr>
        <p:txBody>
          <a:bodyPr wrap="square" rtlCol="0">
            <a:spAutoFit/>
          </a:bodyPr>
          <a:lstStyle/>
          <a:p>
            <a:r>
              <a:rPr lang="fr-FR" sz="1400" dirty="0"/>
              <a:t>Petit exercice : faire une fonction afficher identique à print, c'est-à-dire prenant un nombre indéterminé de paramètres, les affichant en les séparant à l'aide du paramètre nommé sep et terminant l'affichage par la variable fin. Notre fonction afficher ne comptera pas de paramètre file. En outre, elle devra passer par print pour afficher (on ne connaît pas encore d'autres façons de faire). La seule contrainte est que l'appel à print ne doit compter qu'un seul paramètre non nommé. Autrement dit, avant l'appel à print, la chaîne devra avoir été déjà formatée, prête à l'affichage.</a:t>
            </a:r>
          </a:p>
          <a:p>
            <a:endParaRPr lang="fr-FR" sz="1400" dirty="0"/>
          </a:p>
          <a:p>
            <a:r>
              <a:rPr lang="fr-FR" sz="1400" dirty="0"/>
              <a:t>voici la définition de la fonction, ainsi que la doc string:</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061353"/>
            <a:ext cx="11896721" cy="4708981"/>
          </a:xfrm>
          <a:prstGeom prst="rect">
            <a:avLst/>
          </a:prstGeom>
          <a:solidFill>
            <a:schemeClr val="tx1"/>
          </a:solidFill>
        </p:spPr>
        <p:txBody>
          <a:bodyPr wrap="square" rtlCol="0">
            <a:spAutoFit/>
          </a:bodyPr>
          <a:lstStyle/>
          <a:p>
            <a:r>
              <a:rPr lang="fr-FR" sz="1200" dirty="0">
                <a:solidFill>
                  <a:schemeClr val="bg1"/>
                </a:solidFill>
              </a:rPr>
              <a:t>def afficher(*</a:t>
            </a:r>
            <a:r>
              <a:rPr lang="fr-FR" sz="1200" dirty="0" err="1">
                <a:solidFill>
                  <a:schemeClr val="bg1"/>
                </a:solidFill>
              </a:rPr>
              <a:t>parametres</a:t>
            </a:r>
            <a:r>
              <a:rPr lang="fr-FR" sz="1200" dirty="0">
                <a:solidFill>
                  <a:schemeClr val="bg1"/>
                </a:solidFill>
              </a:rPr>
              <a:t>, sep=' ', fin='\n'):</a:t>
            </a:r>
          </a:p>
          <a:p>
            <a:r>
              <a:rPr lang="fr-FR" sz="1200" dirty="0">
                <a:solidFill>
                  <a:schemeClr val="bg1"/>
                </a:solidFill>
              </a:rPr>
              <a:t>    """Fonction chargée de reproduire le comportement de print.</a:t>
            </a:r>
          </a:p>
          <a:p>
            <a:r>
              <a:rPr lang="fr-FR" sz="1200" dirty="0">
                <a:solidFill>
                  <a:schemeClr val="bg1"/>
                </a:solidFill>
              </a:rPr>
              <a:t>    </a:t>
            </a:r>
          </a:p>
          <a:p>
            <a:r>
              <a:rPr lang="fr-FR" sz="1200" dirty="0">
                <a:solidFill>
                  <a:schemeClr val="bg1"/>
                </a:solidFill>
              </a:rPr>
              <a:t>    Elle doit finir par faire appel à print pour afficher le résultat.</a:t>
            </a:r>
          </a:p>
          <a:p>
            <a:r>
              <a:rPr lang="fr-FR" sz="1200" dirty="0">
                <a:solidFill>
                  <a:schemeClr val="bg1"/>
                </a:solidFill>
              </a:rPr>
              <a:t>    Mais les paramètres devront déjà avoir été formatés. </a:t>
            </a:r>
          </a:p>
          <a:p>
            <a:r>
              <a:rPr lang="fr-FR" sz="1200" dirty="0">
                <a:solidFill>
                  <a:schemeClr val="bg1"/>
                </a:solidFill>
              </a:rPr>
              <a:t>    On doit passer à print une unique chaîne, en lui spécifiant de ne rien mettre à la fin :</a:t>
            </a:r>
          </a:p>
          <a:p>
            <a:endParaRPr lang="fr-FR" sz="1200" dirty="0">
              <a:solidFill>
                <a:schemeClr val="bg1"/>
              </a:solidFill>
            </a:endParaRPr>
          </a:p>
          <a:p>
            <a:r>
              <a:rPr lang="fr-FR" sz="1200" dirty="0">
                <a:solidFill>
                  <a:schemeClr val="bg1"/>
                </a:solidFill>
              </a:rPr>
              <a:t>    print(chaine, end='')"""</a:t>
            </a:r>
          </a:p>
          <a:p>
            <a:r>
              <a:rPr lang="fr-FR" sz="1200" dirty="0">
                <a:solidFill>
                  <a:schemeClr val="bg1"/>
                </a:solidFill>
              </a:rPr>
              <a:t>    </a:t>
            </a:r>
          </a:p>
          <a:p>
            <a:r>
              <a:rPr lang="fr-FR" sz="1200" dirty="0">
                <a:solidFill>
                  <a:schemeClr val="bg1"/>
                </a:solidFill>
              </a:rPr>
              <a:t>    # Les paramètres sont sous la forme d'un tuple</a:t>
            </a:r>
          </a:p>
          <a:p>
            <a:r>
              <a:rPr lang="fr-FR" sz="1200" dirty="0">
                <a:solidFill>
                  <a:schemeClr val="bg1"/>
                </a:solidFill>
              </a:rPr>
              <a:t>    # Or on a besoin de les convertir</a:t>
            </a:r>
          </a:p>
          <a:p>
            <a:r>
              <a:rPr lang="fr-FR" sz="1200" dirty="0">
                <a:solidFill>
                  <a:schemeClr val="bg1"/>
                </a:solidFill>
              </a:rPr>
              <a:t>    # Mais on ne peut pas modifier un tuple</a:t>
            </a:r>
          </a:p>
          <a:p>
            <a:r>
              <a:rPr lang="fr-FR" sz="1200" dirty="0">
                <a:solidFill>
                  <a:schemeClr val="bg1"/>
                </a:solidFill>
              </a:rPr>
              <a:t>    # On a plusieurs possibilités, ici je choisis de convertir le tuple en liste</a:t>
            </a:r>
          </a:p>
          <a:p>
            <a:r>
              <a:rPr lang="fr-FR" sz="1200" dirty="0">
                <a:solidFill>
                  <a:schemeClr val="bg1"/>
                </a:solidFill>
              </a:rPr>
              <a:t>    </a:t>
            </a:r>
            <a:r>
              <a:rPr lang="fr-FR" sz="1200" dirty="0" err="1">
                <a:solidFill>
                  <a:schemeClr val="bg1"/>
                </a:solidFill>
              </a:rPr>
              <a:t>parametres</a:t>
            </a:r>
            <a:r>
              <a:rPr lang="fr-FR" sz="1200" dirty="0">
                <a:solidFill>
                  <a:schemeClr val="bg1"/>
                </a:solidFill>
              </a:rPr>
              <a:t> = list(</a:t>
            </a:r>
            <a:r>
              <a:rPr lang="fr-FR" sz="1200" dirty="0" err="1">
                <a:solidFill>
                  <a:schemeClr val="bg1"/>
                </a:solidFill>
              </a:rPr>
              <a:t>parametres</a:t>
            </a:r>
            <a:r>
              <a:rPr lang="fr-FR" sz="1200" dirty="0">
                <a:solidFill>
                  <a:schemeClr val="bg1"/>
                </a:solidFill>
              </a:rPr>
              <a:t>)</a:t>
            </a:r>
          </a:p>
          <a:p>
            <a:r>
              <a:rPr lang="fr-FR" sz="1200" dirty="0">
                <a:solidFill>
                  <a:schemeClr val="bg1"/>
                </a:solidFill>
              </a:rPr>
              <a:t>    # On va commencer par convertir toutes les valeurs en chaîne</a:t>
            </a:r>
          </a:p>
          <a:p>
            <a:r>
              <a:rPr lang="fr-FR" sz="1200" dirty="0">
                <a:solidFill>
                  <a:schemeClr val="bg1"/>
                </a:solidFill>
              </a:rPr>
              <a:t>    # Sinon on va avoir quelques problèmes lors du </a:t>
            </a:r>
            <a:r>
              <a:rPr lang="fr-FR" sz="1200" dirty="0" err="1">
                <a:solidFill>
                  <a:schemeClr val="bg1"/>
                </a:solidFill>
              </a:rPr>
              <a:t>join</a:t>
            </a:r>
            <a:endParaRPr lang="fr-FR" sz="1200" dirty="0">
              <a:solidFill>
                <a:schemeClr val="bg1"/>
              </a:solidFill>
            </a:endParaRPr>
          </a:p>
          <a:p>
            <a:r>
              <a:rPr lang="fr-FR" sz="1200" dirty="0">
                <a:solidFill>
                  <a:schemeClr val="bg1"/>
                </a:solidFill>
              </a:rPr>
              <a:t>    for i, parametre in enumerate(</a:t>
            </a:r>
            <a:r>
              <a:rPr lang="fr-FR" sz="1200" dirty="0" err="1">
                <a:solidFill>
                  <a:schemeClr val="bg1"/>
                </a:solidFill>
              </a:rPr>
              <a:t>parametres</a:t>
            </a:r>
            <a:r>
              <a:rPr lang="fr-FR" sz="1200" dirty="0">
                <a:solidFill>
                  <a:schemeClr val="bg1"/>
                </a:solidFill>
              </a:rPr>
              <a:t>):</a:t>
            </a:r>
          </a:p>
          <a:p>
            <a:r>
              <a:rPr lang="fr-FR" sz="1200" dirty="0">
                <a:solidFill>
                  <a:schemeClr val="bg1"/>
                </a:solidFill>
              </a:rPr>
              <a:t>        </a:t>
            </a:r>
            <a:r>
              <a:rPr lang="fr-FR" sz="1200" dirty="0" err="1">
                <a:solidFill>
                  <a:schemeClr val="bg1"/>
                </a:solidFill>
              </a:rPr>
              <a:t>parametres</a:t>
            </a:r>
            <a:r>
              <a:rPr lang="fr-FR" sz="1200" dirty="0">
                <a:solidFill>
                  <a:schemeClr val="bg1"/>
                </a:solidFill>
              </a:rPr>
              <a:t>[i] = </a:t>
            </a:r>
            <a:r>
              <a:rPr lang="fr-FR" sz="1200" dirty="0" err="1">
                <a:solidFill>
                  <a:schemeClr val="bg1"/>
                </a:solidFill>
              </a:rPr>
              <a:t>str</a:t>
            </a:r>
            <a:r>
              <a:rPr lang="fr-FR" sz="1200" dirty="0">
                <a:solidFill>
                  <a:schemeClr val="bg1"/>
                </a:solidFill>
              </a:rPr>
              <a:t>(parametre)</a:t>
            </a:r>
          </a:p>
          <a:p>
            <a:r>
              <a:rPr lang="fr-FR" sz="1200" dirty="0">
                <a:solidFill>
                  <a:schemeClr val="bg1"/>
                </a:solidFill>
              </a:rPr>
              <a:t>    # La liste des paramètres ne contient plus que des chaînes de caractères</a:t>
            </a:r>
          </a:p>
          <a:p>
            <a:r>
              <a:rPr lang="fr-FR" sz="1200" dirty="0">
                <a:solidFill>
                  <a:schemeClr val="bg1"/>
                </a:solidFill>
              </a:rPr>
              <a:t>    # À présent on va constituer la chaîne finale</a:t>
            </a:r>
          </a:p>
          <a:p>
            <a:r>
              <a:rPr lang="fr-FR" sz="1200" dirty="0">
                <a:solidFill>
                  <a:schemeClr val="bg1"/>
                </a:solidFill>
              </a:rPr>
              <a:t>    chaine = </a:t>
            </a:r>
            <a:r>
              <a:rPr lang="fr-FR" sz="1200" dirty="0" err="1">
                <a:solidFill>
                  <a:schemeClr val="bg1"/>
                </a:solidFill>
              </a:rPr>
              <a:t>sep.join</a:t>
            </a:r>
            <a:r>
              <a:rPr lang="fr-FR" sz="1200" dirty="0">
                <a:solidFill>
                  <a:schemeClr val="bg1"/>
                </a:solidFill>
              </a:rPr>
              <a:t>(</a:t>
            </a:r>
            <a:r>
              <a:rPr lang="fr-FR" sz="1200" dirty="0" err="1">
                <a:solidFill>
                  <a:schemeClr val="bg1"/>
                </a:solidFill>
              </a:rPr>
              <a:t>parametres</a:t>
            </a:r>
            <a:r>
              <a:rPr lang="fr-FR" sz="1200" dirty="0">
                <a:solidFill>
                  <a:schemeClr val="bg1"/>
                </a:solidFill>
              </a:rPr>
              <a:t>)</a:t>
            </a:r>
          </a:p>
          <a:p>
            <a:r>
              <a:rPr lang="fr-FR" sz="1200" dirty="0">
                <a:solidFill>
                  <a:schemeClr val="bg1"/>
                </a:solidFill>
              </a:rPr>
              <a:t>    # On ajoute le paramètre fin à la fin de la chaîne</a:t>
            </a:r>
          </a:p>
          <a:p>
            <a:r>
              <a:rPr lang="fr-FR" sz="1200" dirty="0">
                <a:solidFill>
                  <a:schemeClr val="bg1"/>
                </a:solidFill>
              </a:rPr>
              <a:t>    chaine += fin</a:t>
            </a:r>
          </a:p>
          <a:p>
            <a:r>
              <a:rPr lang="fr-FR" sz="1200" dirty="0">
                <a:solidFill>
                  <a:schemeClr val="bg1"/>
                </a:solidFill>
              </a:rPr>
              <a:t>    # On affiche l'ensemble</a:t>
            </a:r>
          </a:p>
          <a:p>
            <a:r>
              <a:rPr lang="fr-FR" sz="1200" dirty="0">
                <a:solidFill>
                  <a:schemeClr val="bg1"/>
                </a:solidFill>
              </a:rPr>
              <a:t>    print(chaine, end='')</a:t>
            </a:r>
          </a:p>
        </p:txBody>
      </p:sp>
    </p:spTree>
    <p:extLst>
      <p:ext uri="{BB962C8B-B14F-4D97-AF65-F5344CB8AC3E}">
        <p14:creationId xmlns:p14="http://schemas.microsoft.com/office/powerpoint/2010/main" val="32576014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Transformer une liste en paramètres de fonction</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738664"/>
          </a:xfrm>
          <a:prstGeom prst="rect">
            <a:avLst/>
          </a:prstGeom>
          <a:noFill/>
        </p:spPr>
        <p:txBody>
          <a:bodyPr wrap="square" rtlCol="0">
            <a:spAutoFit/>
          </a:bodyPr>
          <a:lstStyle/>
          <a:p>
            <a:r>
              <a:rPr lang="fr-FR" sz="1400" dirty="0"/>
              <a:t>C'est peut-être un peu moins fréquent mais vous devez connaître ce mécanisme puisqu'il complète parfaitement le premier. Si vous avez un tuple ou une liste contenant des paramètres qui doivent être passés à une fonction, vous pouvez très simplement les transformer en paramètres lors de l'appel. Le seul problème c'est que, côté démonstration, je me vois un peu limité.</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484339"/>
            <a:ext cx="11896721" cy="646331"/>
          </a:xfrm>
          <a:prstGeom prst="rect">
            <a:avLst/>
          </a:prstGeom>
          <a:solidFill>
            <a:schemeClr val="tx1"/>
          </a:solidFill>
        </p:spPr>
        <p:txBody>
          <a:bodyPr wrap="square" rtlCol="0">
            <a:spAutoFit/>
          </a:bodyPr>
          <a:lstStyle/>
          <a:p>
            <a:r>
              <a:rPr lang="fr-FR" sz="1200" dirty="0" err="1">
                <a:solidFill>
                  <a:schemeClr val="bg1"/>
                </a:solidFill>
              </a:rPr>
              <a:t>liste_des_parametres</a:t>
            </a:r>
            <a:r>
              <a:rPr lang="fr-FR" sz="1200" dirty="0">
                <a:solidFill>
                  <a:schemeClr val="bg1"/>
                </a:solidFill>
              </a:rPr>
              <a:t> = [1, 4, 9, 16, 25, 36]</a:t>
            </a:r>
          </a:p>
          <a:p>
            <a:r>
              <a:rPr lang="fr-FR" sz="1200" dirty="0">
                <a:solidFill>
                  <a:schemeClr val="bg1"/>
                </a:solidFill>
              </a:rPr>
              <a:t>print(*</a:t>
            </a:r>
            <a:r>
              <a:rPr lang="fr-FR" sz="1200" dirty="0" err="1">
                <a:solidFill>
                  <a:schemeClr val="bg1"/>
                </a:solidFill>
              </a:rPr>
              <a:t>liste_des_parametres</a:t>
            </a:r>
            <a:r>
              <a:rPr lang="fr-FR" sz="1200" dirty="0">
                <a:solidFill>
                  <a:schemeClr val="bg1"/>
                </a:solidFill>
              </a:rPr>
              <a:t>)</a:t>
            </a:r>
          </a:p>
          <a:p>
            <a:r>
              <a:rPr lang="fr-FR" sz="1200" dirty="0">
                <a:solidFill>
                  <a:schemeClr val="bg1"/>
                </a:solidFill>
              </a:rPr>
              <a:t>1 4 9 16 25 36</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3429000"/>
            <a:ext cx="11896721" cy="1815882"/>
          </a:xfrm>
          <a:prstGeom prst="rect">
            <a:avLst/>
          </a:prstGeom>
          <a:noFill/>
        </p:spPr>
        <p:txBody>
          <a:bodyPr wrap="square" rtlCol="0">
            <a:spAutoFit/>
          </a:bodyPr>
          <a:lstStyle/>
          <a:p>
            <a:r>
              <a:rPr lang="fr-FR" sz="1400" dirty="0"/>
              <a:t>Oui je vous l'accorde. Ici l'intérêt ne saute pas aux yeux. Mais un peu plus tard, vous pourrez tomber sur des applications où les fonctions sont utilisées sans savoir quels paramètres elles attendent réellement. Si on ne connaît pas la fonction que l'on appelle, c'est très pratique. Là encore, vous découvrirez cela dans les chapitres suivants ou dans certains projets. Essayez de garder à l'esprit ce mécanisme de transformation.</a:t>
            </a:r>
          </a:p>
          <a:p>
            <a:endParaRPr lang="fr-FR" sz="1400" dirty="0"/>
          </a:p>
          <a:p>
            <a:r>
              <a:rPr lang="fr-FR" sz="1400" dirty="0"/>
              <a:t>On utilise une étoile * dans les deux cas. Si c'est dans une définition de fonction, cela signifie que les paramètres fournis non attendus lors de l'appel seront capturés dans la variable, sous la forme d'un tuple. Si c'est dans un appel de fonction, au contraire, cela signifie que la variable sera décomposée en plusieurs paramètres envoyés à la fonction.</a:t>
            </a:r>
          </a:p>
          <a:p>
            <a:endParaRPr lang="fr-FR" sz="1400" dirty="0"/>
          </a:p>
        </p:txBody>
      </p:sp>
    </p:spTree>
    <p:extLst>
      <p:ext uri="{BB962C8B-B14F-4D97-AF65-F5344CB8AC3E}">
        <p14:creationId xmlns:p14="http://schemas.microsoft.com/office/powerpoint/2010/main" val="12169852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1/3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954107"/>
          </a:xfrm>
          <a:prstGeom prst="rect">
            <a:avLst/>
          </a:prstGeom>
          <a:noFill/>
        </p:spPr>
        <p:txBody>
          <a:bodyPr wrap="square" rtlCol="0">
            <a:spAutoFit/>
          </a:bodyPr>
          <a:lstStyle/>
          <a:p>
            <a:r>
              <a:rPr lang="fr-FR" sz="1400" dirty="0"/>
              <a:t>Parcours simple</a:t>
            </a:r>
          </a:p>
          <a:p>
            <a:endParaRPr lang="fr-FR" sz="1400" dirty="0"/>
          </a:p>
          <a:p>
            <a:r>
              <a:rPr lang="fr-FR" sz="1400" dirty="0"/>
              <a:t>Les compréhensions de liste permettent de parcourir une liste en en renvoyant une seconde, modifiée ou filtrée. Pour l'instant, nous allons voir une simple modification.</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668775"/>
            <a:ext cx="11896721" cy="646331"/>
          </a:xfrm>
          <a:prstGeom prst="rect">
            <a:avLst/>
          </a:prstGeom>
          <a:solidFill>
            <a:schemeClr val="tx1"/>
          </a:solidFill>
        </p:spPr>
        <p:txBody>
          <a:bodyPr wrap="square" rtlCol="0">
            <a:spAutoFit/>
          </a:bodyPr>
          <a:lstStyle/>
          <a:p>
            <a:r>
              <a:rPr lang="fr-FR" sz="1200" dirty="0" err="1">
                <a:solidFill>
                  <a:schemeClr val="bg1"/>
                </a:solidFill>
              </a:rPr>
              <a:t>liste_origine</a:t>
            </a:r>
            <a:r>
              <a:rPr lang="fr-FR" sz="1200" dirty="0">
                <a:solidFill>
                  <a:schemeClr val="bg1"/>
                </a:solidFill>
              </a:rPr>
              <a:t> = [0, 1, 2, 3, 4, 5]</a:t>
            </a:r>
          </a:p>
          <a:p>
            <a:r>
              <a:rPr lang="fr-FR" sz="1200" dirty="0">
                <a:solidFill>
                  <a:schemeClr val="bg1"/>
                </a:solidFill>
              </a:rPr>
              <a:t>[nb * nb for nb in </a:t>
            </a:r>
            <a:r>
              <a:rPr lang="fr-FR" sz="1200" dirty="0" err="1">
                <a:solidFill>
                  <a:schemeClr val="bg1"/>
                </a:solidFill>
              </a:rPr>
              <a:t>liste_origine</a:t>
            </a:r>
            <a:r>
              <a:rPr lang="fr-FR" sz="1200" dirty="0">
                <a:solidFill>
                  <a:schemeClr val="bg1"/>
                </a:solidFill>
              </a:rPr>
              <a:t>]</a:t>
            </a:r>
          </a:p>
          <a:p>
            <a:r>
              <a:rPr lang="fr-FR" sz="1200" dirty="0">
                <a:solidFill>
                  <a:schemeClr val="bg1"/>
                </a:solidFill>
              </a:rPr>
              <a:t>[0, 1, 4, 9, 16, 25]</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7" y="3542895"/>
            <a:ext cx="11896721" cy="2246769"/>
          </a:xfrm>
          <a:prstGeom prst="rect">
            <a:avLst/>
          </a:prstGeom>
          <a:noFill/>
        </p:spPr>
        <p:txBody>
          <a:bodyPr wrap="square" rtlCol="0">
            <a:spAutoFit/>
          </a:bodyPr>
          <a:lstStyle/>
          <a:p>
            <a:r>
              <a:rPr lang="fr-FR" sz="1400" dirty="0"/>
              <a:t>Étudions un peu la ligne 2 de ce code. Comme vous avez pu le deviner, elle signifie en langage plus conventionnel « Mettre au carré tous les nombres contenus dans la liste d'origine ». Nous trouvons dans l'ordre, entre les crochets qui sont les délimiteurs d'une instruction de compréhension de liste :</a:t>
            </a:r>
          </a:p>
          <a:p>
            <a:endParaRPr lang="fr-FR" sz="1400" dirty="0"/>
          </a:p>
          <a:p>
            <a:r>
              <a:rPr lang="fr-FR" sz="1400" dirty="0"/>
              <a:t>    nb * nb: la valeur de retour. Pour l'instant, on ne sait pas ce qu'est la variable nb, on sait juste qu'il faut la mettre au carré. Notez qu'on aurait pu écrire nb**2, cela revient au même.</a:t>
            </a:r>
          </a:p>
          <a:p>
            <a:endParaRPr lang="fr-FR" sz="1400" dirty="0"/>
          </a:p>
          <a:p>
            <a:r>
              <a:rPr lang="fr-FR" sz="1400" dirty="0"/>
              <a:t>    for nb in liste_origine: voilà d'où vient notre variable nb. On reconnaît la syntaxe d'une boucle for, sauf qu'on n'est pas habitué à la voir sous cette forme.</a:t>
            </a:r>
          </a:p>
          <a:p>
            <a:endParaRPr lang="fr-FR" sz="1400" dirty="0"/>
          </a:p>
          <a:p>
            <a:r>
              <a:rPr lang="fr-FR" sz="1400" dirty="0"/>
              <a:t>Quand Python interprète cette ligne, il va parcourir la liste d'origine et mettre chaque élément de la liste au carré. Il renvoie ensuite le résultat obtenu, sous la forme d'une liste qui est de la même longueur que celle d'origine. On peut naturellement capturer cette nouvelle liste dans une variable.</a:t>
            </a:r>
          </a:p>
        </p:txBody>
      </p:sp>
    </p:spTree>
    <p:extLst>
      <p:ext uri="{BB962C8B-B14F-4D97-AF65-F5344CB8AC3E}">
        <p14:creationId xmlns:p14="http://schemas.microsoft.com/office/powerpoint/2010/main" val="21698585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2/3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192168"/>
            <a:ext cx="11896721" cy="738664"/>
          </a:xfrm>
          <a:prstGeom prst="rect">
            <a:avLst/>
          </a:prstGeom>
          <a:noFill/>
        </p:spPr>
        <p:txBody>
          <a:bodyPr wrap="square" rtlCol="0">
            <a:spAutoFit/>
          </a:bodyPr>
          <a:lstStyle/>
          <a:p>
            <a:r>
              <a:rPr lang="fr-FR" sz="1400" dirty="0"/>
              <a:t>Filtrage avec un branchement conditionnel</a:t>
            </a:r>
          </a:p>
          <a:p>
            <a:endParaRPr lang="fr-FR" sz="1400" dirty="0"/>
          </a:p>
          <a:p>
            <a:r>
              <a:rPr lang="fr-FR" sz="1400" dirty="0"/>
              <a:t>On peut aussi filtrer une liste de cette façon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018256"/>
            <a:ext cx="11896721" cy="646331"/>
          </a:xfrm>
          <a:prstGeom prst="rect">
            <a:avLst/>
          </a:prstGeom>
          <a:solidFill>
            <a:schemeClr val="tx1"/>
          </a:solidFill>
        </p:spPr>
        <p:txBody>
          <a:bodyPr wrap="square" rtlCol="0">
            <a:spAutoFit/>
          </a:bodyPr>
          <a:lstStyle/>
          <a:p>
            <a:r>
              <a:rPr lang="en-US" sz="1200" dirty="0">
                <a:solidFill>
                  <a:schemeClr val="bg1"/>
                </a:solidFill>
              </a:rPr>
              <a:t>&gt;&gt;&gt; liste_origine = [1, 2, 3, 4, 5, 6, 7, 8, 9, 10]</a:t>
            </a:r>
          </a:p>
          <a:p>
            <a:r>
              <a:rPr lang="en-US" sz="1200" dirty="0">
                <a:solidFill>
                  <a:schemeClr val="bg1"/>
                </a:solidFill>
              </a:rPr>
              <a:t>&gt;&gt;&gt; [nb for nb in liste_origine if nb % 2 == 0]</a:t>
            </a:r>
          </a:p>
          <a:p>
            <a:r>
              <a:rPr lang="en-US" sz="1200" dirty="0">
                <a:solidFill>
                  <a:schemeClr val="bg1"/>
                </a:solidFill>
              </a:rPr>
              <a:t>[2, 4, 6, 8, 10]</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2752011"/>
            <a:ext cx="11896721" cy="2462213"/>
          </a:xfrm>
          <a:prstGeom prst="rect">
            <a:avLst/>
          </a:prstGeom>
          <a:noFill/>
        </p:spPr>
        <p:txBody>
          <a:bodyPr wrap="square" rtlCol="0">
            <a:spAutoFit/>
          </a:bodyPr>
          <a:lstStyle/>
          <a:p>
            <a:r>
              <a:rPr lang="fr-FR" sz="1400" dirty="0"/>
              <a:t>On rajoute à la fin de l'instruction une condition qui va déterminer quelles valeurs seront transférées dans la nouvelle liste. Ici, on ne transfère que les valeurs paires. Au final, on se retrouve donc avec une liste deux fois plus petite que celle d'origine.</a:t>
            </a:r>
          </a:p>
          <a:p>
            <a:r>
              <a:rPr lang="fr-FR" sz="1400" dirty="0"/>
              <a:t>Mélangeons un peu tout cela</a:t>
            </a:r>
          </a:p>
          <a:p>
            <a:endParaRPr lang="fr-FR" sz="1400" dirty="0"/>
          </a:p>
          <a:p>
            <a:r>
              <a:rPr lang="fr-FR" sz="1400" dirty="0"/>
              <a:t>Il est possible de filtrer et modifier une liste assez simplement. Par exemple, on a une liste contenant les quantités de fruits stockées pour un magasin (je ne suis pas sectaire, vous pouvez prendre des hamburgers si vous préférez). Chaque semaine, le magasin va prendre dans le stock une certaine quantité de chaque fruit, pour la mettre en vente. À ce moment, le stock de chaque fruit diminue naturellement. Inutile, en conséquence, de garder les fruits qu'on n'a plus en stock.</a:t>
            </a:r>
          </a:p>
          <a:p>
            <a:endParaRPr lang="fr-FR" sz="1400" dirty="0"/>
          </a:p>
          <a:p>
            <a:r>
              <a:rPr lang="fr-FR" sz="1400" dirty="0"/>
              <a:t>Je vais un peu reformuler. On va avoir une liste simple, qui contiendra des entiers, précisant la quantité de chaque fruit (c'est abstrait, les fruits ne sont pas précisés). On va faire une compréhension de liste pour diminuer d'une quantité donnée toutes les valeurs de cette liste, et on en profite pour retirer celles qui sont inférieures ou égales à 0.</a:t>
            </a:r>
          </a:p>
        </p:txBody>
      </p:sp>
      <p:sp>
        <p:nvSpPr>
          <p:cNvPr id="8" name="ZoneTexte 7">
            <a:extLst>
              <a:ext uri="{FF2B5EF4-FFF2-40B4-BE49-F238E27FC236}">
                <a16:creationId xmlns:a16="http://schemas.microsoft.com/office/drawing/2014/main" id="{33E95065-5743-4703-8507-8C6604D653AC}"/>
              </a:ext>
            </a:extLst>
          </p:cNvPr>
          <p:cNvSpPr txBox="1"/>
          <p:nvPr/>
        </p:nvSpPr>
        <p:spPr>
          <a:xfrm>
            <a:off x="209554" y="5342666"/>
            <a:ext cx="11896721" cy="1015663"/>
          </a:xfrm>
          <a:prstGeom prst="rect">
            <a:avLst/>
          </a:prstGeom>
          <a:solidFill>
            <a:schemeClr val="tx1"/>
          </a:solidFill>
        </p:spPr>
        <p:txBody>
          <a:bodyPr wrap="square" rtlCol="0">
            <a:spAutoFit/>
          </a:bodyPr>
          <a:lstStyle/>
          <a:p>
            <a:r>
              <a:rPr lang="en-US" sz="1200" dirty="0">
                <a:solidFill>
                  <a:schemeClr val="bg1"/>
                </a:solidFill>
              </a:rPr>
              <a:t>&gt;&gt;&gt; qtt_a_retirer = 7 # On retire chaque semaine 7 fruits de chaque sorte</a:t>
            </a:r>
          </a:p>
          <a:p>
            <a:r>
              <a:rPr lang="en-US" sz="1200" dirty="0">
                <a:solidFill>
                  <a:schemeClr val="bg1"/>
                </a:solidFill>
              </a:rPr>
              <a:t>&gt;&gt;&gt; fruits_stockes = [15, 3, 18, 21] # Par exemple 15 pommes, 3 melons...</a:t>
            </a:r>
          </a:p>
          <a:p>
            <a:r>
              <a:rPr lang="en-US" sz="1200" dirty="0">
                <a:solidFill>
                  <a:schemeClr val="bg1"/>
                </a:solidFill>
              </a:rPr>
              <a:t>&gt;&gt;&gt; [nb_fruits-qtt_a_retirer for nb_fruits in fruits_stockes if nb_fruits&gt;qtt_a_retirer]</a:t>
            </a:r>
          </a:p>
          <a:p>
            <a:r>
              <a:rPr lang="en-US" sz="1200" dirty="0">
                <a:solidFill>
                  <a:schemeClr val="bg1"/>
                </a:solidFill>
              </a:rPr>
              <a:t>[8, 11, 14]</a:t>
            </a:r>
          </a:p>
          <a:p>
            <a:r>
              <a:rPr lang="en-US" sz="1200" dirty="0">
                <a:solidFill>
                  <a:schemeClr val="bg1"/>
                </a:solidFill>
              </a:rPr>
              <a:t>&gt;&gt;&gt;</a:t>
            </a:r>
          </a:p>
        </p:txBody>
      </p:sp>
    </p:spTree>
    <p:extLst>
      <p:ext uri="{BB962C8B-B14F-4D97-AF65-F5344CB8AC3E}">
        <p14:creationId xmlns:p14="http://schemas.microsoft.com/office/powerpoint/2010/main" val="3613913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4" name="Content Placeholder 4">
            <a:extLst>
              <a:ext uri="{FF2B5EF4-FFF2-40B4-BE49-F238E27FC236}">
                <a16:creationId xmlns:a16="http://schemas.microsoft.com/office/drawing/2014/main" id="{28BF37A0-76A8-4141-BCE3-F580E53F85BC}"/>
              </a:ext>
            </a:extLst>
          </p:cNvPr>
          <p:cNvSpPr txBox="1">
            <a:spLocks/>
          </p:cNvSpPr>
          <p:nvPr/>
        </p:nvSpPr>
        <p:spPr>
          <a:xfrm>
            <a:off x="476249" y="1325564"/>
            <a:ext cx="3592939" cy="5404100"/>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accent1"/>
                </a:solidFill>
              </a:rPr>
              <a:t>Built-in Types</a:t>
            </a:r>
          </a:p>
          <a:p>
            <a:pPr marL="57150" indent="0">
              <a:buFont typeface="Arial" panose="020B0604020202020204" pitchFamily="34" charset="0"/>
              <a:buNone/>
            </a:pPr>
            <a:r>
              <a:rPr lang="en-US" sz="2400" dirty="0"/>
              <a:t>Integer</a:t>
            </a:r>
          </a:p>
          <a:p>
            <a:pPr marL="57150" indent="0">
              <a:buFont typeface="Arial" panose="020B0604020202020204" pitchFamily="34" charset="0"/>
              <a:buNone/>
            </a:pPr>
            <a:r>
              <a:rPr lang="en-US" sz="2400" dirty="0"/>
              <a:t>Floating point</a:t>
            </a:r>
          </a:p>
          <a:p>
            <a:pPr marL="57150" indent="0">
              <a:buFont typeface="Arial" panose="020B0604020202020204" pitchFamily="34" charset="0"/>
              <a:buNone/>
            </a:pPr>
            <a:r>
              <a:rPr lang="en-US" sz="2400" dirty="0"/>
              <a:t>String</a:t>
            </a:r>
          </a:p>
          <a:p>
            <a:pPr marL="57150" indent="0">
              <a:buFont typeface="Arial" panose="020B0604020202020204" pitchFamily="34" charset="0"/>
              <a:buNone/>
            </a:pPr>
            <a:r>
              <a:rPr lang="en-US" sz="2400" dirty="0"/>
              <a:t>Boolean</a:t>
            </a:r>
          </a:p>
          <a:p>
            <a:pPr marL="57150" indent="0">
              <a:buFont typeface="Arial" panose="020B0604020202020204" pitchFamily="34" charset="0"/>
              <a:buNone/>
            </a:pPr>
            <a:r>
              <a:rPr lang="en-US" sz="2400" dirty="0"/>
              <a:t>Complex number</a:t>
            </a:r>
          </a:p>
        </p:txBody>
      </p:sp>
      <p:sp>
        <p:nvSpPr>
          <p:cNvPr id="5" name="Content Placeholder 4">
            <a:extLst>
              <a:ext uri="{FF2B5EF4-FFF2-40B4-BE49-F238E27FC236}">
                <a16:creationId xmlns:a16="http://schemas.microsoft.com/office/drawing/2014/main" id="{AB10EE7A-9EF2-4843-BE7B-4F5C9065C501}"/>
              </a:ext>
            </a:extLst>
          </p:cNvPr>
          <p:cNvSpPr txBox="1">
            <a:spLocks/>
          </p:cNvSpPr>
          <p:nvPr/>
        </p:nvSpPr>
        <p:spPr>
          <a:xfrm>
            <a:off x="6015298" y="1325564"/>
            <a:ext cx="5903986" cy="5404100"/>
          </a:xfrm>
          <a:prstGeom prst="rect">
            <a:avLst/>
          </a:prstGeom>
          <a:solidFill>
            <a:schemeClr val="bg1">
              <a:lumMod val="95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tabLst>
                <a:tab pos="1371600" algn="l"/>
              </a:tabLst>
            </a:pPr>
            <a:r>
              <a:rPr lang="en-US" sz="2800" b="1" dirty="0">
                <a:solidFill>
                  <a:schemeClr val="accent1"/>
                </a:solidFill>
              </a:rPr>
              <a:t>Type Conversion</a:t>
            </a:r>
          </a:p>
          <a:p>
            <a:pPr marL="57150" indent="0">
              <a:buFont typeface="Arial" pitchFamily="34" charset="0"/>
              <a:buNone/>
              <a:tabLst>
                <a:tab pos="1371600" algn="l"/>
              </a:tabLst>
            </a:pPr>
            <a:r>
              <a:rPr lang="en-US" sz="2400" dirty="0"/>
              <a:t>int()	# string to integer</a:t>
            </a:r>
          </a:p>
          <a:p>
            <a:pPr marL="57150" indent="0">
              <a:buFont typeface="Arial" pitchFamily="34" charset="0"/>
              <a:buNone/>
              <a:tabLst>
                <a:tab pos="1371600" algn="l"/>
              </a:tabLst>
            </a:pPr>
            <a:r>
              <a:rPr lang="en-US" sz="2400" dirty="0"/>
              <a:t>float()	# string to float</a:t>
            </a:r>
          </a:p>
          <a:p>
            <a:pPr marL="57150" indent="0">
              <a:buFont typeface="Arial" pitchFamily="34" charset="0"/>
              <a:buNone/>
              <a:tabLst>
                <a:tab pos="1371600" algn="l"/>
              </a:tabLst>
            </a:pPr>
            <a:r>
              <a:rPr lang="en-US" sz="2400" dirty="0"/>
              <a:t>str()	# number to string</a:t>
            </a:r>
          </a:p>
          <a:p>
            <a:pPr marL="57150" indent="0">
              <a:buFont typeface="Arial" pitchFamily="34" charset="0"/>
              <a:buNone/>
              <a:tabLst>
                <a:tab pos="1371600" algn="l"/>
              </a:tabLst>
            </a:pPr>
            <a:r>
              <a:rPr lang="en-US" sz="2400" dirty="0"/>
              <a:t>bool()	# 0, [], None =&gt; False</a:t>
            </a:r>
          </a:p>
          <a:p>
            <a:pPr marL="57150" indent="0">
              <a:buFont typeface="Arial" pitchFamily="34" charset="0"/>
              <a:buNone/>
              <a:tabLst>
                <a:tab pos="1371600" algn="l"/>
              </a:tabLst>
            </a:pPr>
            <a:r>
              <a:rPr lang="en-US" sz="2400" dirty="0"/>
              <a:t>hex()	# decimal to hex</a:t>
            </a:r>
          </a:p>
          <a:p>
            <a:pPr marL="57150" indent="0">
              <a:buFont typeface="Arial" pitchFamily="34" charset="0"/>
              <a:buNone/>
              <a:tabLst>
                <a:tab pos="1371600" algn="l"/>
              </a:tabLst>
            </a:pPr>
            <a:r>
              <a:rPr lang="en-US" sz="2400" dirty="0"/>
              <a:t>ord()	# ASCII value</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Python Variables</a:t>
            </a:r>
            <a:endParaRPr lang="fr-FR" sz="6000" dirty="0">
              <a:solidFill>
                <a:schemeClr val="accent5">
                  <a:lumMod val="75000"/>
                </a:schemeClr>
              </a:solidFill>
            </a:endParaRPr>
          </a:p>
        </p:txBody>
      </p:sp>
    </p:spTree>
    <p:extLst>
      <p:ext uri="{BB962C8B-B14F-4D97-AF65-F5344CB8AC3E}">
        <p14:creationId xmlns:p14="http://schemas.microsoft.com/office/powerpoint/2010/main" val="80104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6" name="Titre 1">
            <a:extLst>
              <a:ext uri="{FF2B5EF4-FFF2-40B4-BE49-F238E27FC236}">
                <a16:creationId xmlns:a16="http://schemas.microsoft.com/office/drawing/2014/main" id="{5D4F18F5-08C9-4F38-9B53-370653B162A7}"/>
              </a:ext>
            </a:extLst>
          </p:cNvPr>
          <p:cNvSpPr>
            <a:spLocks noGrp="1"/>
          </p:cNvSpPr>
          <p:nvPr>
            <p:ph type="title"/>
          </p:nvPr>
        </p:nvSpPr>
        <p:spPr>
          <a:xfrm>
            <a:off x="400050" y="-75911"/>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3/3</a:t>
            </a:r>
            <a:endParaRPr lang="fr-FR" altLang="fr-FR" sz="6000" b="1" dirty="0">
              <a:solidFill>
                <a:schemeClr val="accent5">
                  <a:lumMod val="75000"/>
                </a:schemeClr>
              </a:solidFill>
            </a:endParaRPr>
          </a:p>
        </p:txBody>
      </p:sp>
      <p:sp>
        <p:nvSpPr>
          <p:cNvPr id="17" name="ZoneTexte 16">
            <a:extLst>
              <a:ext uri="{FF2B5EF4-FFF2-40B4-BE49-F238E27FC236}">
                <a16:creationId xmlns:a16="http://schemas.microsoft.com/office/drawing/2014/main" id="{68366F89-EDA6-45C5-BAB8-53EEA2889336}"/>
              </a:ext>
            </a:extLst>
          </p:cNvPr>
          <p:cNvSpPr txBox="1"/>
          <p:nvPr/>
        </p:nvSpPr>
        <p:spPr>
          <a:xfrm>
            <a:off x="0" y="1014476"/>
            <a:ext cx="11896721" cy="954107"/>
          </a:xfrm>
          <a:prstGeom prst="rect">
            <a:avLst/>
          </a:prstGeom>
          <a:noFill/>
        </p:spPr>
        <p:txBody>
          <a:bodyPr wrap="square" rtlCol="0">
            <a:spAutoFit/>
          </a:bodyPr>
          <a:lstStyle/>
          <a:p>
            <a:r>
              <a:rPr lang="fr-FR" sz="1400" dirty="0"/>
              <a:t>Nouvelle application concrète</a:t>
            </a:r>
          </a:p>
          <a:p>
            <a:r>
              <a:rPr lang="fr-FR" sz="1400" dirty="0"/>
              <a:t>Nous allons en gros reprendre l'exemple précédent, en le modifiant un peu pour qu'il soit plus cohérent. Nous travaillons toujours avec des fruits sauf que, cette fois, nous allons associer un nom de fruit à la quantité restant en magasin. Nous verrons au prochain chapitre comment le faire avec des dictionnaires ; pour l'instant on va se contenter de listes :</a:t>
            </a:r>
          </a:p>
        </p:txBody>
      </p:sp>
      <p:sp>
        <p:nvSpPr>
          <p:cNvPr id="18" name="ZoneTexte 17">
            <a:extLst>
              <a:ext uri="{FF2B5EF4-FFF2-40B4-BE49-F238E27FC236}">
                <a16:creationId xmlns:a16="http://schemas.microsoft.com/office/drawing/2014/main" id="{E239EF43-5767-4810-8CBB-EB570D6BD4A8}"/>
              </a:ext>
            </a:extLst>
          </p:cNvPr>
          <p:cNvSpPr txBox="1"/>
          <p:nvPr/>
        </p:nvSpPr>
        <p:spPr>
          <a:xfrm>
            <a:off x="119066" y="1968583"/>
            <a:ext cx="11896721" cy="1569660"/>
          </a:xfrm>
          <a:prstGeom prst="rect">
            <a:avLst/>
          </a:prstGeom>
          <a:solidFill>
            <a:schemeClr val="tx1"/>
          </a:solidFill>
        </p:spPr>
        <p:txBody>
          <a:bodyPr wrap="square" rtlCol="0">
            <a:spAutoFit/>
          </a:bodyPr>
          <a:lstStyle/>
          <a:p>
            <a:r>
              <a:rPr lang="fr-FR" sz="1200" dirty="0">
                <a:solidFill>
                  <a:schemeClr val="bg1"/>
                </a:solidFill>
              </a:rPr>
              <a:t>&gt;&gt;&gt; inventaire = [</a:t>
            </a:r>
          </a:p>
          <a:p>
            <a:r>
              <a:rPr lang="fr-FR" sz="1200" dirty="0">
                <a:solidFill>
                  <a:schemeClr val="bg1"/>
                </a:solidFill>
              </a:rPr>
              <a:t>...     ("pommes", 22),</a:t>
            </a:r>
          </a:p>
          <a:p>
            <a:r>
              <a:rPr lang="fr-FR" sz="1200" dirty="0">
                <a:solidFill>
                  <a:schemeClr val="bg1"/>
                </a:solidFill>
              </a:rPr>
              <a:t>...     ("melons", 4),</a:t>
            </a:r>
          </a:p>
          <a:p>
            <a:r>
              <a:rPr lang="fr-FR" sz="1200" dirty="0">
                <a:solidFill>
                  <a:schemeClr val="bg1"/>
                </a:solidFill>
              </a:rPr>
              <a:t>...     ("poires", 18),</a:t>
            </a:r>
          </a:p>
          <a:p>
            <a:r>
              <a:rPr lang="fr-FR" sz="1200" dirty="0">
                <a:solidFill>
                  <a:schemeClr val="bg1"/>
                </a:solidFill>
              </a:rPr>
              <a:t>...     ("fraises", 76),</a:t>
            </a:r>
          </a:p>
          <a:p>
            <a:r>
              <a:rPr lang="fr-FR" sz="1200" dirty="0">
                <a:solidFill>
                  <a:schemeClr val="bg1"/>
                </a:solidFill>
              </a:rPr>
              <a:t>...     ("prunes", 51),</a:t>
            </a:r>
          </a:p>
          <a:p>
            <a:r>
              <a:rPr lang="fr-FR" sz="1200" dirty="0">
                <a:solidFill>
                  <a:schemeClr val="bg1"/>
                </a:solidFill>
              </a:rPr>
              <a:t>... ]</a:t>
            </a:r>
          </a:p>
          <a:p>
            <a:r>
              <a:rPr lang="fr-FR" sz="1200" dirty="0">
                <a:solidFill>
                  <a:schemeClr val="bg1"/>
                </a:solidFill>
              </a:rPr>
              <a:t>&gt;&gt;&gt;</a:t>
            </a:r>
            <a:endParaRPr lang="en-US" sz="1200" dirty="0">
              <a:solidFill>
                <a:schemeClr val="bg1"/>
              </a:solidFill>
            </a:endParaRPr>
          </a:p>
        </p:txBody>
      </p:sp>
      <p:sp>
        <p:nvSpPr>
          <p:cNvPr id="19" name="ZoneTexte 18">
            <a:extLst>
              <a:ext uri="{FF2B5EF4-FFF2-40B4-BE49-F238E27FC236}">
                <a16:creationId xmlns:a16="http://schemas.microsoft.com/office/drawing/2014/main" id="{D353DB58-DE84-4CD3-B6B9-59762F4C70A6}"/>
              </a:ext>
            </a:extLst>
          </p:cNvPr>
          <p:cNvSpPr txBox="1"/>
          <p:nvPr/>
        </p:nvSpPr>
        <p:spPr>
          <a:xfrm>
            <a:off x="119064" y="3633602"/>
            <a:ext cx="11896721" cy="1384995"/>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 qtt in inventaire]</a:t>
            </a:r>
          </a:p>
          <a:p>
            <a:endParaRPr lang="fr-FR" sz="1200" dirty="0">
              <a:solidFill>
                <a:schemeClr val="bg1"/>
              </a:solidFill>
            </a:endParaRPr>
          </a:p>
          <a:p>
            <a:r>
              <a:rPr lang="fr-FR" sz="1200" dirty="0">
                <a:solidFill>
                  <a:schemeClr val="bg1"/>
                </a:solidFill>
              </a:rPr>
              <a:t># On n'a plus qu'à trier dans l'ordre décroissant l'inventaire inversé</a:t>
            </a:r>
          </a:p>
          <a:p>
            <a:r>
              <a:rPr lang="fr-FR" sz="1200" dirty="0">
                <a:solidFill>
                  <a:schemeClr val="bg1"/>
                </a:solidFill>
              </a:rPr>
              <a:t># On reconstitue l'inventaire trié</a:t>
            </a:r>
          </a:p>
          <a:p>
            <a:r>
              <a:rPr lang="fr-FR" sz="1200" dirty="0">
                <a:solidFill>
                  <a:schemeClr val="bg1"/>
                </a:solidFill>
              </a:rPr>
              <a:t>inventaire = [(nom_fruit, qtt) for qtt, nom_fruit in sorted(inventaire_inverse, \</a:t>
            </a:r>
          </a:p>
          <a:p>
            <a:r>
              <a:rPr lang="fr-FR" sz="1200" dirty="0">
                <a:solidFill>
                  <a:schemeClr val="bg1"/>
                </a:solidFill>
              </a:rPr>
              <a:t>    reverse=True)]</a:t>
            </a:r>
            <a:endParaRPr lang="en-US" sz="1200" dirty="0">
              <a:solidFill>
                <a:schemeClr val="bg1"/>
              </a:solidFill>
            </a:endParaRPr>
          </a:p>
        </p:txBody>
      </p:sp>
      <p:sp>
        <p:nvSpPr>
          <p:cNvPr id="20" name="ZoneTexte 19">
            <a:extLst>
              <a:ext uri="{FF2B5EF4-FFF2-40B4-BE49-F238E27FC236}">
                <a16:creationId xmlns:a16="http://schemas.microsoft.com/office/drawing/2014/main" id="{7DA4C995-5C89-4BAF-AD51-A6A40409C3A0}"/>
              </a:ext>
            </a:extLst>
          </p:cNvPr>
          <p:cNvSpPr txBox="1"/>
          <p:nvPr/>
        </p:nvSpPr>
        <p:spPr>
          <a:xfrm>
            <a:off x="59531" y="5119200"/>
            <a:ext cx="12015788" cy="584775"/>
          </a:xfrm>
          <a:prstGeom prst="rect">
            <a:avLst/>
          </a:prstGeom>
          <a:noFill/>
        </p:spPr>
        <p:txBody>
          <a:bodyPr wrap="square" rtlCol="0">
            <a:spAutoFit/>
          </a:bodyPr>
          <a:lstStyle/>
          <a:p>
            <a:r>
              <a:rPr lang="fr-FR" sz="1400" dirty="0"/>
              <a:t>Vous pouvez trier l'inventaire inversé avant la reconstitution, si vous trouvez cela plus compréhensible. Il faut privilégier la lisibilité du code.</a:t>
            </a:r>
          </a:p>
          <a:p>
            <a:endParaRPr lang="fr-FR" dirty="0"/>
          </a:p>
        </p:txBody>
      </p:sp>
      <p:sp>
        <p:nvSpPr>
          <p:cNvPr id="21" name="ZoneTexte 20">
            <a:extLst>
              <a:ext uri="{FF2B5EF4-FFF2-40B4-BE49-F238E27FC236}">
                <a16:creationId xmlns:a16="http://schemas.microsoft.com/office/drawing/2014/main" id="{F5F54C7C-65FF-422F-9314-A73BF003EE58}"/>
              </a:ext>
            </a:extLst>
          </p:cNvPr>
          <p:cNvSpPr txBox="1"/>
          <p:nvPr/>
        </p:nvSpPr>
        <p:spPr>
          <a:xfrm>
            <a:off x="116681" y="5451069"/>
            <a:ext cx="11896721" cy="1200329"/>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nom_fruit,qtt in inventaire]</a:t>
            </a:r>
          </a:p>
          <a:p>
            <a:r>
              <a:rPr lang="fr-FR" sz="1200" dirty="0">
                <a:solidFill>
                  <a:schemeClr val="bg1"/>
                </a:solidFill>
              </a:rPr>
              <a:t># On trie l'inventaire inversé dans l'ordre décroissant</a:t>
            </a:r>
          </a:p>
          <a:p>
            <a:r>
              <a:rPr lang="fr-FR" sz="1200" dirty="0">
                <a:solidFill>
                  <a:schemeClr val="bg1"/>
                </a:solidFill>
              </a:rPr>
              <a:t>inventaire_inverse.sort(reverse=True)</a:t>
            </a:r>
          </a:p>
          <a:p>
            <a:r>
              <a:rPr lang="fr-FR" sz="1200" dirty="0">
                <a:solidFill>
                  <a:schemeClr val="bg1"/>
                </a:solidFill>
              </a:rPr>
              <a:t># Et on reconstitue l'inventaire</a:t>
            </a:r>
          </a:p>
          <a:p>
            <a:r>
              <a:rPr lang="fr-FR" sz="1200" dirty="0">
                <a:solidFill>
                  <a:schemeClr val="bg1"/>
                </a:solidFill>
              </a:rPr>
              <a:t>inventaire = [(nom_fruit, qtt) for qtt,nom_fruit in inventaire_inverse]</a:t>
            </a:r>
            <a:endParaRPr lang="en-US" sz="1200" dirty="0">
              <a:solidFill>
                <a:schemeClr val="bg1"/>
              </a:solidFill>
            </a:endParaRPr>
          </a:p>
        </p:txBody>
      </p:sp>
    </p:spTree>
    <p:extLst>
      <p:ext uri="{BB962C8B-B14F-4D97-AF65-F5344CB8AC3E}">
        <p14:creationId xmlns:p14="http://schemas.microsoft.com/office/powerpoint/2010/main" val="30072651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1424531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découper une chaîne en fonction d'un séparateur en utilisant la </a:t>
            </a:r>
            <a:r>
              <a:rPr lang="fr-FR" altLang="fr-FR" sz="1400" dirty="0" err="1"/>
              <a:t>méthodesplitde</a:t>
            </a:r>
            <a:r>
              <a:rPr lang="fr-FR" altLang="fr-FR" sz="1400" dirty="0"/>
              <a:t> la chaîne.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joindre une liste contenant des chaînes de caractères en utilisant la méthode de </a:t>
            </a:r>
            <a:r>
              <a:rPr lang="fr-FR" altLang="fr-FR" sz="1400" dirty="0" err="1"/>
              <a:t>chaînejoin</a:t>
            </a:r>
            <a:r>
              <a:rPr lang="fr-FR" altLang="fr-FR" sz="1400" dirty="0"/>
              <a:t>. Cette méthode doit être appelée sur le séparateur.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créer des fonctions attendant un nombre inconnu de paramètres grâce à la </a:t>
            </a:r>
            <a:r>
              <a:rPr lang="fr-FR" altLang="fr-FR" sz="1400" dirty="0" err="1"/>
              <a:t>syntaxedef</a:t>
            </a:r>
            <a:r>
              <a:rPr lang="fr-FR" altLang="fr-FR" sz="1400" dirty="0"/>
              <a:t> fonction_inconnue(*</a:t>
            </a:r>
            <a:r>
              <a:rPr lang="fr-FR" altLang="fr-FR" sz="1400" dirty="0" err="1"/>
              <a:t>parametres</a:t>
            </a:r>
            <a:r>
              <a:rPr lang="fr-FR" altLang="fr-FR" sz="1400" dirty="0"/>
              <a:t>):(les paramètres passés se retrouvent dans le tuple </a:t>
            </a:r>
            <a:r>
              <a:rPr lang="fr-FR" altLang="fr-FR" sz="1400" dirty="0" err="1"/>
              <a:t>parametres</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compréhensions de listes permettent de parcourir et filtrer une séquence en en renvoyant une nouvelle.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La syntaxe pour effectuer un filtrage est la suivante :</a:t>
            </a:r>
            <a:r>
              <a:rPr lang="fr-FR" altLang="fr-FR" sz="1400" dirty="0" err="1"/>
              <a:t>nouvelle_squence</a:t>
            </a:r>
            <a:r>
              <a:rPr lang="fr-FR" altLang="fr-FR" sz="1400" dirty="0"/>
              <a:t> = [</a:t>
            </a:r>
            <a:r>
              <a:rPr lang="fr-FR" altLang="fr-FR" sz="1400" dirty="0" err="1"/>
              <a:t>element</a:t>
            </a:r>
            <a:r>
              <a:rPr lang="fr-FR" altLang="fr-FR" sz="1400" dirty="0"/>
              <a:t> for </a:t>
            </a:r>
            <a:r>
              <a:rPr lang="fr-FR" altLang="fr-FR" sz="1400" dirty="0" err="1"/>
              <a:t>element</a:t>
            </a:r>
            <a:r>
              <a:rPr lang="fr-FR" altLang="fr-FR" sz="1400" dirty="0"/>
              <a:t> in </a:t>
            </a:r>
            <a:r>
              <a:rPr lang="fr-FR" altLang="fr-FR" sz="1400" dirty="0" err="1"/>
              <a:t>ancienne_squence</a:t>
            </a:r>
            <a:r>
              <a:rPr lang="fr-FR" altLang="fr-FR" sz="1400" dirty="0"/>
              <a:t> if condition]</a:t>
            </a:r>
          </a:p>
        </p:txBody>
      </p:sp>
    </p:spTree>
    <p:extLst>
      <p:ext uri="{BB962C8B-B14F-4D97-AF65-F5344CB8AC3E}">
        <p14:creationId xmlns:p14="http://schemas.microsoft.com/office/powerpoint/2010/main" val="21382835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 y="254902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Utilisez des dictionnaires{}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59425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100000">
              <a:schemeClr val="accent6">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1/8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065846"/>
            <a:ext cx="1206195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dictionnaire est aussi un objet conteneur. Il n'a quant à lui aucune structure ordonnée, à la différence des listes. De plus, pour accéder aux objets contenus dans </a:t>
            </a:r>
          </a:p>
          <a:p>
            <a:pPr lvl="0" eaLnBrk="0" fontAlgn="base" hangingPunct="0">
              <a:spcBef>
                <a:spcPct val="0"/>
              </a:spcBef>
              <a:spcAft>
                <a:spcPct val="0"/>
              </a:spcAft>
            </a:pPr>
            <a:r>
              <a:rPr lang="fr-FR" altLang="fr-FR" sz="1400" dirty="0"/>
              <a:t>le dictionnaire, on n'utilise pas nécessairement des indices mais des clés qui peuvent être de bien des types distincts.</a:t>
            </a:r>
          </a:p>
          <a:p>
            <a:pPr eaLnBrk="0" fontAlgn="base" hangingPunct="0">
              <a:spcBef>
                <a:spcPct val="0"/>
              </a:spcBef>
              <a:spcAft>
                <a:spcPct val="0"/>
              </a:spcAft>
            </a:pPr>
            <a:r>
              <a:rPr lang="fr-FR" sz="1400" b="1" dirty="0"/>
              <a:t>Créer un dictionnaire: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754326"/>
          </a:xfrm>
          <a:prstGeom prst="rect">
            <a:avLst/>
          </a:prstGeom>
          <a:solidFill>
            <a:schemeClr val="tx1"/>
          </a:solidFill>
        </p:spPr>
        <p:txBody>
          <a:bodyPr wrap="square" rtlCol="0">
            <a:spAutoFit/>
          </a:bodyPr>
          <a:lstStyle/>
          <a:p>
            <a:r>
              <a:rPr lang="fr-FR" sz="1200" dirty="0">
                <a:solidFill>
                  <a:schemeClr val="bg1"/>
                </a:solidFill>
              </a:rPr>
              <a:t>mon_dictionnaire = dict()</a:t>
            </a:r>
          </a:p>
          <a:p>
            <a:r>
              <a:rPr lang="fr-FR" sz="1200" dirty="0">
                <a:solidFill>
                  <a:schemeClr val="bg1"/>
                </a:solidFill>
              </a:rPr>
              <a:t>type(mon_dictionnaire)</a:t>
            </a:r>
          </a:p>
          <a:p>
            <a:r>
              <a:rPr lang="fr-FR" sz="1200" dirty="0">
                <a:solidFill>
                  <a:schemeClr val="bg1"/>
                </a:solidFill>
              </a:rPr>
              <a:t>&lt;class 'dict'&gt;</a:t>
            </a:r>
          </a:p>
          <a:p>
            <a:r>
              <a:rPr lang="fr-FR" sz="1200" dirty="0">
                <a:solidFill>
                  <a:schemeClr val="bg1"/>
                </a:solidFill>
              </a:rPr>
              <a:t>mon_dictionnaire</a:t>
            </a:r>
          </a:p>
          <a:p>
            <a:r>
              <a:rPr lang="fr-FR" sz="1200" dirty="0">
                <a:solidFill>
                  <a:schemeClr val="bg1"/>
                </a:solidFill>
              </a:rPr>
              <a:t>{}</a:t>
            </a:r>
          </a:p>
          <a:p>
            <a:r>
              <a:rPr lang="fr-FR" sz="1200" dirty="0">
                <a:solidFill>
                  <a:schemeClr val="bg1"/>
                </a:solidFill>
              </a:rPr>
              <a:t># Du coup, vous devriez trouver la deuxième manière de créer un dictionnaire vide</a:t>
            </a:r>
          </a:p>
          <a:p>
            <a:r>
              <a:rPr lang="fr-FR" sz="1200" dirty="0">
                <a:solidFill>
                  <a:schemeClr val="bg1"/>
                </a:solidFill>
              </a:rPr>
              <a:t>... </a:t>
            </a:r>
            <a:r>
              <a:rPr lang="fr-FR" sz="1200" dirty="0" err="1">
                <a:solidFill>
                  <a:schemeClr val="bg1"/>
                </a:solidFill>
              </a:rPr>
              <a:t>mon_dictionnaire</a:t>
            </a:r>
            <a:r>
              <a:rPr lang="fr-FR" sz="1200" dirty="0">
                <a:solidFill>
                  <a:schemeClr val="bg1"/>
                </a:solidFill>
              </a:rPr>
              <a:t> = {}</a:t>
            </a:r>
          </a:p>
          <a:p>
            <a:r>
              <a:rPr lang="fr-FR" sz="1200" dirty="0">
                <a:solidFill>
                  <a:schemeClr val="bg1"/>
                </a:solidFill>
              </a:rPr>
              <a:t>mon_dictionnaire</a:t>
            </a:r>
          </a:p>
          <a:p>
            <a:r>
              <a:rPr lang="fr-FR" sz="1200" dirty="0">
                <a:solidFill>
                  <a:schemeClr val="bg1"/>
                </a:solidFill>
              </a:rPr>
              <a:t>{}</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978208"/>
            <a:ext cx="73338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highlight>
                  <a:srgbClr val="FF00FF"/>
                </a:highlight>
              </a:rPr>
              <a:t>Les () délimitent les tuples, les [] délimitent les listes et les accolades {} délimitent les dictionnaires.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Voyons comment ajouter des clés et valeurs dans notre dictionnaire vide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630351"/>
            <a:ext cx="11852402" cy="1015663"/>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a:t>
            </a:r>
          </a:p>
          <a:p>
            <a:r>
              <a:rPr lang="fr-FR" sz="1200" dirty="0">
                <a:solidFill>
                  <a:schemeClr val="bg1"/>
                </a:solidFill>
              </a:rPr>
              <a:t>{'mot de passe': '*', 'pseudo': 'Prolixe'}</a:t>
            </a:r>
          </a:p>
        </p:txBody>
      </p:sp>
    </p:spTree>
    <p:extLst>
      <p:ext uri="{BB962C8B-B14F-4D97-AF65-F5344CB8AC3E}">
        <p14:creationId xmlns:p14="http://schemas.microsoft.com/office/powerpoint/2010/main" val="42202482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2/8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173568"/>
            <a:ext cx="121937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indiquons entre crochets la clé à laquelle nous souhaitons accéder. Si la clé n'existe pas, elle est ajoutée au dictionnaire avec la valeur spécifiée après le signe=. </a:t>
            </a:r>
          </a:p>
          <a:p>
            <a:pPr lvl="0" eaLnBrk="0" fontAlgn="base" hangingPunct="0">
              <a:spcBef>
                <a:spcPct val="0"/>
              </a:spcBef>
              <a:spcAft>
                <a:spcPct val="0"/>
              </a:spcAft>
            </a:pPr>
            <a:r>
              <a:rPr lang="fr-FR" altLang="fr-FR" sz="1400" dirty="0"/>
              <a:t>Sinon, l'ancienne valeur à l'emplacement indiqué est remplacée par la nouvelle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200329"/>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mon_dictionnaire["pseudo"] = "6pri1"</a:t>
            </a:r>
          </a:p>
          <a:p>
            <a:r>
              <a:rPr lang="fr-FR" sz="1200" dirty="0">
                <a:solidFill>
                  <a:schemeClr val="bg1"/>
                </a:solidFill>
              </a:rPr>
              <a:t>mon_dictionnaire</a:t>
            </a:r>
          </a:p>
          <a:p>
            <a:r>
              <a:rPr lang="fr-FR" sz="1200" dirty="0">
                <a:solidFill>
                  <a:schemeClr val="bg1"/>
                </a:solidFill>
              </a:rPr>
              <a:t>{'mot de passe': '*', 'pseudo': '6pri1'}</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224290"/>
            <a:ext cx="1174539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valeur 'Prolixe’ pointée par la clé 'pseudo’ a été remplacée, à la ligne 4, par la valeur'6pri1'. Cela devrait vous rappeler la création de variables : si la variable </a:t>
            </a:r>
          </a:p>
          <a:p>
            <a:pPr lvl="0" eaLnBrk="0" fontAlgn="base" hangingPunct="0">
              <a:spcBef>
                <a:spcPct val="0"/>
              </a:spcBef>
              <a:spcAft>
                <a:spcPct val="0"/>
              </a:spcAft>
            </a:pPr>
            <a:r>
              <a:rPr lang="fr-FR" altLang="fr-FR" sz="1400" dirty="0"/>
              <a:t>n'existe pas, elle est créée, sinon elle est remplacée par la nouvelle valeur.</a:t>
            </a:r>
          </a:p>
          <a:p>
            <a:pPr lvl="0" eaLnBrk="0" fontAlgn="base" hangingPunct="0">
              <a:spcBef>
                <a:spcPct val="0"/>
              </a:spcBef>
              <a:spcAft>
                <a:spcPct val="0"/>
              </a:spcAft>
            </a:pPr>
            <a:r>
              <a:rPr lang="fr-FR" altLang="fr-FR" sz="1400" dirty="0"/>
              <a:t>Pour accéder à la valeur d'une clé précise, c'est très simple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033642"/>
            <a:ext cx="11852402" cy="646331"/>
          </a:xfrm>
          <a:prstGeom prst="rect">
            <a:avLst/>
          </a:prstGeom>
          <a:solidFill>
            <a:schemeClr val="tx1"/>
          </a:solidFill>
        </p:spPr>
        <p:txBody>
          <a:bodyPr wrap="square" rtlCol="0">
            <a:spAutoFit/>
          </a:bodyPr>
          <a:lstStyle/>
          <a:p>
            <a:r>
              <a:rPr lang="fr-FR" sz="1200" dirty="0">
                <a:solidFill>
                  <a:schemeClr val="bg1"/>
                </a:solidFill>
              </a:rPr>
              <a:t>&gt;&gt;&gt; mon_dictionnaire["mot de passe"]</a:t>
            </a:r>
          </a:p>
          <a:p>
            <a:r>
              <a:rPr lang="fr-FR" sz="1200" dirty="0">
                <a:solidFill>
                  <a:schemeClr val="bg1"/>
                </a:solidFill>
              </a:rPr>
              <a:t>'*'</a:t>
            </a:r>
          </a:p>
          <a:p>
            <a:r>
              <a:rPr lang="fr-FR" sz="1200" dirty="0">
                <a:solidFill>
                  <a:schemeClr val="bg1"/>
                </a:solidFill>
              </a:rPr>
              <a:t>&gt;&gt;&gt;</a:t>
            </a:r>
          </a:p>
        </p:txBody>
      </p:sp>
      <p:sp>
        <p:nvSpPr>
          <p:cNvPr id="9" name="Rectangle 1">
            <a:extLst>
              <a:ext uri="{FF2B5EF4-FFF2-40B4-BE49-F238E27FC236}">
                <a16:creationId xmlns:a16="http://schemas.microsoft.com/office/drawing/2014/main" id="{9979EAAC-BF43-4551-A5DD-BED52BC575F9}"/>
              </a:ext>
            </a:extLst>
          </p:cNvPr>
          <p:cNvSpPr>
            <a:spLocks noChangeArrowheads="1"/>
          </p:cNvSpPr>
          <p:nvPr/>
        </p:nvSpPr>
        <p:spPr bwMode="auto">
          <a:xfrm>
            <a:off x="174213" y="4698929"/>
            <a:ext cx="1208452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la clé n'existe pas dans le dictionnaire, une exception de type </a:t>
            </a:r>
            <a:r>
              <a:rPr lang="fr-FR" altLang="fr-FR" sz="1400" dirty="0" err="1"/>
              <a:t>KeyError</a:t>
            </a:r>
            <a:r>
              <a:rPr lang="fr-FR" altLang="fr-FR" sz="1400" dirty="0"/>
              <a:t> sera levée.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Généralisons un peu tout cela : nous avons des dictionnaires, qui peuvent contenir d'autres objets. On place ces objets et on y accède grâce à des clés. Un </a:t>
            </a:r>
          </a:p>
          <a:p>
            <a:pPr lvl="0" eaLnBrk="0" fontAlgn="base" hangingPunct="0">
              <a:spcBef>
                <a:spcPct val="0"/>
              </a:spcBef>
              <a:spcAft>
                <a:spcPct val="0"/>
              </a:spcAft>
            </a:pPr>
            <a:r>
              <a:rPr lang="fr-FR" altLang="fr-FR" sz="1400" dirty="0"/>
              <a:t>dictionnaire ne peut naturellement pas contenir deux clés identiques (comme on l'a vu, la seconde valeur écrase la première). En revanche, rien n'empêche d'avoir </a:t>
            </a:r>
          </a:p>
          <a:p>
            <a:pPr lvl="0" eaLnBrk="0" fontAlgn="base" hangingPunct="0">
              <a:spcBef>
                <a:spcPct val="0"/>
              </a:spcBef>
              <a:spcAft>
                <a:spcPct val="0"/>
              </a:spcAft>
            </a:pPr>
            <a:r>
              <a:rPr lang="fr-FR" altLang="fr-FR" sz="1400" dirty="0"/>
              <a:t>deux valeurs identiques dans le dictionnaire.</a:t>
            </a:r>
          </a:p>
        </p:txBody>
      </p:sp>
    </p:spTree>
    <p:extLst>
      <p:ext uri="{BB962C8B-B14F-4D97-AF65-F5344CB8AC3E}">
        <p14:creationId xmlns:p14="http://schemas.microsoft.com/office/powerpoint/2010/main" val="13747209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3/8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63993"/>
            <a:ext cx="11683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avons utilisé ici, pour nos clés et nos valeurs, des chaînes de caractères. Ce n'est absolument pas obligatoire. Comme avec les listes, vous pouvez utiliser </a:t>
            </a:r>
          </a:p>
          <a:p>
            <a:pPr lvl="0" eaLnBrk="0" fontAlgn="base" hangingPunct="0">
              <a:spcBef>
                <a:spcPct val="0"/>
              </a:spcBef>
              <a:spcAft>
                <a:spcPct val="0"/>
              </a:spcAft>
            </a:pPr>
            <a:r>
              <a:rPr lang="fr-FR" altLang="fr-FR" sz="1400" dirty="0"/>
              <a:t>des entiers comme clés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345483"/>
            <a:ext cx="11928606" cy="1754326"/>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mon_dictionnaire[0] = "a"</a:t>
            </a:r>
          </a:p>
          <a:p>
            <a:r>
              <a:rPr lang="fr-FR" sz="1200" dirty="0">
                <a:solidFill>
                  <a:schemeClr val="bg1"/>
                </a:solidFill>
              </a:rPr>
              <a:t>mon_dictionnaire[1] = "e"</a:t>
            </a:r>
          </a:p>
          <a:p>
            <a:r>
              <a:rPr lang="fr-FR" sz="1200" dirty="0">
                <a:solidFill>
                  <a:schemeClr val="bg1"/>
                </a:solidFill>
              </a:rPr>
              <a:t>mon_dictionnaire[2] = "i"</a:t>
            </a:r>
          </a:p>
          <a:p>
            <a:r>
              <a:rPr lang="fr-FR" sz="1200" dirty="0">
                <a:solidFill>
                  <a:schemeClr val="bg1"/>
                </a:solidFill>
              </a:rPr>
              <a:t>mon_dictionnaire[3] = "o"</a:t>
            </a:r>
          </a:p>
          <a:p>
            <a:r>
              <a:rPr lang="fr-FR" sz="1200" dirty="0">
                <a:solidFill>
                  <a:schemeClr val="bg1"/>
                </a:solidFill>
              </a:rPr>
              <a:t>mon_dictionnaire[4] = "u"</a:t>
            </a:r>
          </a:p>
          <a:p>
            <a:r>
              <a:rPr lang="fr-FR" sz="1200" dirty="0">
                <a:solidFill>
                  <a:schemeClr val="bg1"/>
                </a:solidFill>
              </a:rPr>
              <a:t>mon_dictionnaire[5] = "y"</a:t>
            </a:r>
          </a:p>
          <a:p>
            <a:r>
              <a:rPr lang="fr-FR" sz="1200" dirty="0">
                <a:solidFill>
                  <a:schemeClr val="bg1"/>
                </a:solidFill>
              </a:rPr>
              <a:t>mon_dictionnaire</a:t>
            </a:r>
          </a:p>
          <a:p>
            <a:r>
              <a:rPr lang="fr-FR" sz="1200" dirty="0">
                <a:solidFill>
                  <a:schemeClr val="bg1"/>
                </a:solidFill>
              </a:rPr>
              <a:t>{0: 'a', 1: 'e', 2: 'i', 3: 'o', 4: 'u', 5: 'y'}</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3338882"/>
            <a:ext cx="1221045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On a l'impression de recréer le fonctionnement d'une liste mais ce n'est pas le cas : rappelez-vous qu'un dictionnaire n'a pas de structure ordonnée. Si vous </a:t>
            </a:r>
          </a:p>
          <a:p>
            <a:pPr marR="0" indent="0" eaLnBrk="0" fontAlgn="base" hangingPunct="0">
              <a:lnSpc>
                <a:spcPct val="100000"/>
              </a:lnSpc>
              <a:spcBef>
                <a:spcPct val="0"/>
              </a:spcBef>
              <a:spcAft>
                <a:spcPct val="0"/>
              </a:spcAft>
              <a:buClrTx/>
              <a:buSzTx/>
              <a:buFontTx/>
              <a:buNone/>
              <a:tabLst/>
            </a:pPr>
            <a:r>
              <a:rPr lang="fr-FR" altLang="fr-FR" sz="1400" dirty="0"/>
              <a:t>supprimez par exemple l'indice2, le dictionnaire, contrairement aux listes, ne va pas décaler toutes les clés d'indice supérieur à l'indice supprimé. Il n'a pas été conçu </a:t>
            </a:r>
          </a:p>
          <a:p>
            <a:pPr marR="0" indent="0" eaLnBrk="0" fontAlgn="base" hangingPunct="0">
              <a:lnSpc>
                <a:spcPct val="100000"/>
              </a:lnSpc>
              <a:spcBef>
                <a:spcPct val="0"/>
              </a:spcBef>
              <a:spcAft>
                <a:spcPct val="0"/>
              </a:spcAft>
              <a:buClrTx/>
              <a:buSzTx/>
              <a:buFontTx/>
              <a:buNone/>
              <a:tabLst/>
            </a:pPr>
            <a:r>
              <a:rPr lang="fr-FR" altLang="fr-FR" sz="1400" dirty="0"/>
              <a:t>pour.</a:t>
            </a:r>
          </a:p>
          <a:p>
            <a:pPr marR="0" indent="0" eaLnBrk="0" fontAlgn="base" hangingPunct="0">
              <a:lnSpc>
                <a:spcPct val="100000"/>
              </a:lnSpc>
              <a:spcBef>
                <a:spcPct val="0"/>
              </a:spcBef>
              <a:spcAft>
                <a:spcPct val="0"/>
              </a:spcAft>
              <a:buClrTx/>
              <a:buSzTx/>
              <a:buFontTx/>
              <a:buNone/>
              <a:tabLst/>
            </a:pPr>
            <a:r>
              <a:rPr lang="fr-FR" altLang="fr-FR" sz="1400" dirty="0"/>
              <a:t>On peut utiliser quasiment tous les types comme clés et on peut utiliser absolument tous les types comme valeurs.</a:t>
            </a:r>
          </a:p>
        </p:txBody>
      </p:sp>
      <p:sp>
        <p:nvSpPr>
          <p:cNvPr id="12" name="Rectangle 11">
            <a:extLst>
              <a:ext uri="{FF2B5EF4-FFF2-40B4-BE49-F238E27FC236}">
                <a16:creationId xmlns:a16="http://schemas.microsoft.com/office/drawing/2014/main" id="{2F2500CD-2836-4222-8176-044CD9B5CD27}"/>
              </a:ext>
            </a:extLst>
          </p:cNvPr>
          <p:cNvSpPr/>
          <p:nvPr/>
        </p:nvSpPr>
        <p:spPr>
          <a:xfrm>
            <a:off x="131696" y="4292989"/>
            <a:ext cx="3904530" cy="307777"/>
          </a:xfrm>
          <a:prstGeom prst="rect">
            <a:avLst/>
          </a:prstGeom>
        </p:spPr>
        <p:txBody>
          <a:bodyPr wrap="none">
            <a:spAutoFit/>
          </a:bodyPr>
          <a:lstStyle/>
          <a:p>
            <a:r>
              <a:rPr lang="fr-FR" sz="1400" dirty="0"/>
              <a:t>On peut aussi créer des dictionnaires déjà remplis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209554" y="4600766"/>
            <a:ext cx="6262687" cy="307777"/>
          </a:xfrm>
          <a:prstGeom prst="rect">
            <a:avLst/>
          </a:prstGeom>
          <a:solidFill>
            <a:schemeClr val="tx1"/>
          </a:solidFill>
        </p:spPr>
        <p:txBody>
          <a:bodyPr wrap="square" rtlCol="0">
            <a:spAutoFit/>
          </a:bodyPr>
          <a:lstStyle/>
          <a:p>
            <a:r>
              <a:rPr lang="en-US" sz="1400" dirty="0">
                <a:solidFill>
                  <a:schemeClr val="bg1"/>
                </a:solidFill>
              </a:rPr>
              <a:t>placard = {"chemise":3, "pantalon":6, "tee-shirt":7}</a:t>
            </a:r>
            <a:endParaRPr lang="fr-FR" sz="1400" dirty="0">
              <a:solidFill>
                <a:schemeClr val="bg1"/>
              </a:solidFill>
            </a:endParaRP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50155" y="5305110"/>
            <a:ext cx="1214313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précise entre guillemets la clé, le signe deux points « : » et la valeur correspondante. On sépare les différents couples clé : valeur par une virgule. C'est d'ailleurs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comme cela que Python vous affiche un dictionnaire quand vous le lui demandez. Certains ont peut-être essayé de créer des dictionnaires déjà remplis avant que je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ne montre comment faire. Une petite précision, si vous avez tapé une instruction similaire à :</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209554" y="6049816"/>
            <a:ext cx="6262687" cy="307777"/>
          </a:xfrm>
          <a:prstGeom prst="rect">
            <a:avLst/>
          </a:prstGeom>
          <a:solidFill>
            <a:schemeClr val="tx1"/>
          </a:solidFill>
        </p:spPr>
        <p:txBody>
          <a:bodyPr wrap="square" rtlCol="0">
            <a:spAutoFit/>
          </a:bodyPr>
          <a:lstStyle/>
          <a:p>
            <a:r>
              <a:rPr lang="fr-FR" sz="1400" dirty="0">
                <a:solidFill>
                  <a:schemeClr val="bg1"/>
                </a:solidFill>
              </a:rPr>
              <a:t>mon_dictionnaire = {'pseudo', 'mot de passe'}</a:t>
            </a:r>
          </a:p>
        </p:txBody>
      </p:sp>
    </p:spTree>
    <p:extLst>
      <p:ext uri="{BB962C8B-B14F-4D97-AF65-F5344CB8AC3E}">
        <p14:creationId xmlns:p14="http://schemas.microsoft.com/office/powerpoint/2010/main" val="422823541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4/8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81924"/>
            <a:ext cx="724942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Supprimer des clés d'un dictionnaire</a:t>
            </a:r>
          </a:p>
          <a:p>
            <a:pPr lvl="0" eaLnBrk="0" fontAlgn="base" hangingPunct="0">
              <a:spcBef>
                <a:spcPct val="0"/>
              </a:spcBef>
              <a:spcAft>
                <a:spcPct val="0"/>
              </a:spcAft>
            </a:pPr>
            <a:r>
              <a:rPr lang="fr-FR" altLang="fr-FR" sz="1400" dirty="0"/>
              <a:t>Comme pour les listes, vous avez deux possibilités mais elles reviennent sensiblement au même :</a:t>
            </a:r>
          </a:p>
          <a:p>
            <a:pPr lvl="0" eaLnBrk="0" fontAlgn="base" hangingPunct="0">
              <a:spcBef>
                <a:spcPct val="0"/>
              </a:spcBef>
              <a:spcAft>
                <a:spcPct val="0"/>
              </a:spcAft>
            </a:pPr>
            <a:r>
              <a:rPr lang="fr-FR" altLang="fr-FR" sz="1400" dirty="0"/>
              <a:t>    le mot-clé del;</a:t>
            </a:r>
          </a:p>
          <a:p>
            <a:pPr lvl="0" eaLnBrk="0" fontAlgn="base" hangingPunct="0">
              <a:spcBef>
                <a:spcPct val="0"/>
              </a:spcBef>
              <a:spcAft>
                <a:spcPct val="0"/>
              </a:spcAft>
            </a:pPr>
            <a:r>
              <a:rPr lang="fr-FR" altLang="fr-FR" sz="1400" dirty="0"/>
              <a:t>    la méthode de dictionnaire pop.</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847369"/>
            <a:ext cx="11928606" cy="523220"/>
          </a:xfrm>
          <a:prstGeom prst="rect">
            <a:avLst/>
          </a:prstGeom>
          <a:solidFill>
            <a:schemeClr val="tx1"/>
          </a:solidFill>
        </p:spPr>
        <p:txBody>
          <a:bodyPr wrap="square" rtlCol="0">
            <a:spAutoFit/>
          </a:bodyPr>
          <a:lstStyle/>
          <a:p>
            <a:r>
              <a:rPr lang="fr-FR" sz="1400" dirty="0">
                <a:solidFill>
                  <a:schemeClr val="bg1"/>
                </a:solidFill>
              </a:rPr>
              <a:t>placard = {"chemise":3, "pantalon":6, "tee shirt":7}</a:t>
            </a:r>
          </a:p>
          <a:p>
            <a:r>
              <a:rPr lang="fr-FR" sz="1400" dirty="0">
                <a:solidFill>
                  <a:schemeClr val="bg1"/>
                </a:solidFill>
              </a:rPr>
              <a:t>del placard["chemise"]</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2604772"/>
            <a:ext cx="68336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La méthode pop supprime également la clé précisée mais elle renvoie la valeur supprimée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131696" y="2977616"/>
            <a:ext cx="6262687" cy="738664"/>
          </a:xfrm>
          <a:prstGeom prst="rect">
            <a:avLst/>
          </a:prstGeom>
          <a:solidFill>
            <a:schemeClr val="tx1"/>
          </a:solidFill>
        </p:spPr>
        <p:txBody>
          <a:bodyPr wrap="square" rtlCol="0">
            <a:spAutoFit/>
          </a:bodyPr>
          <a:lstStyle/>
          <a:p>
            <a:r>
              <a:rPr lang="en-US" sz="1400" dirty="0">
                <a:solidFill>
                  <a:schemeClr val="bg1"/>
                </a:solidFill>
              </a:rPr>
              <a:t>placard = {"chemise":3, "pantalon":6, "tee shirt":7}</a:t>
            </a:r>
          </a:p>
          <a:p>
            <a:r>
              <a:rPr lang="en-US" sz="1400" dirty="0">
                <a:solidFill>
                  <a:schemeClr val="bg1"/>
                </a:solidFill>
              </a:rPr>
              <a:t>placard.pop("chemise")</a:t>
            </a:r>
          </a:p>
          <a:p>
            <a:r>
              <a:rPr lang="en-US" sz="1400" dirty="0">
                <a:solidFill>
                  <a:schemeClr val="bg1"/>
                </a:solidFill>
              </a:rPr>
              <a:t>3</a:t>
            </a: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31696" y="3781347"/>
            <a:ext cx="8445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plus de supprimer la clé et la valeur associée, la méthode pop renvoie cette valeur. Cela peut être utile parfois.</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131695" y="5192105"/>
            <a:ext cx="6262687" cy="738664"/>
          </a:xfrm>
          <a:prstGeom prst="rect">
            <a:avLst/>
          </a:prstGeom>
          <a:solidFill>
            <a:schemeClr val="tx1"/>
          </a:solidFill>
        </p:spPr>
        <p:txBody>
          <a:bodyPr wrap="square" rtlCol="0">
            <a:spAutoFit/>
          </a:bodyPr>
          <a:lstStyle/>
          <a:p>
            <a:r>
              <a:rPr lang="fr-FR" sz="1400" dirty="0">
                <a:solidFill>
                  <a:schemeClr val="bg1"/>
                </a:solidFill>
              </a:rPr>
              <a:t>print_2 = print # L'objet print_2 pointera sur la fonction print</a:t>
            </a:r>
          </a:p>
          <a:p>
            <a:r>
              <a:rPr lang="fr-FR" sz="1400" dirty="0">
                <a:solidFill>
                  <a:schemeClr val="bg1"/>
                </a:solidFill>
              </a:rPr>
              <a:t>print_2("Affichons un message")</a:t>
            </a:r>
          </a:p>
          <a:p>
            <a:r>
              <a:rPr lang="fr-FR" sz="1400" dirty="0">
                <a:solidFill>
                  <a:schemeClr val="bg1"/>
                </a:solidFill>
              </a:rPr>
              <a:t>Affichons un message</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201613"/>
            <a:ext cx="12060304" cy="954107"/>
          </a:xfrm>
          <a:prstGeom prst="rect">
            <a:avLst/>
          </a:prstGeom>
        </p:spPr>
        <p:txBody>
          <a:bodyPr wrap="square">
            <a:spAutoFit/>
          </a:bodyPr>
          <a:lstStyle/>
          <a:p>
            <a:r>
              <a:rPr lang="fr-FR" sz="1400" dirty="0"/>
              <a:t>Un peu plus loin</a:t>
            </a:r>
          </a:p>
          <a:p>
            <a:r>
              <a:rPr lang="fr-FR" sz="1400" dirty="0"/>
              <a:t>On se sert parfois des dictionnaires pour stocker des fonctions.</a:t>
            </a:r>
          </a:p>
          <a:p>
            <a:r>
              <a:rPr lang="fr-FR" sz="1400" dirty="0"/>
              <a:t>Les fonctions sont manipulables comme des variables. Ce sont des objets, un peu particuliers mais des objets tout de même. Donc on peut les prendre pour valeur d'affectation ou les ranger dans des listes ou dictionnaires. </a:t>
            </a:r>
          </a:p>
        </p:txBody>
      </p:sp>
      <p:sp>
        <p:nvSpPr>
          <p:cNvPr id="7" name="Rectangle 1">
            <a:extLst>
              <a:ext uri="{FF2B5EF4-FFF2-40B4-BE49-F238E27FC236}">
                <a16:creationId xmlns:a16="http://schemas.microsoft.com/office/drawing/2014/main" id="{89277BD5-67B3-485C-944A-4B912C75F989}"/>
              </a:ext>
            </a:extLst>
          </p:cNvPr>
          <p:cNvSpPr>
            <a:spLocks noChangeArrowheads="1"/>
          </p:cNvSpPr>
          <p:nvPr/>
        </p:nvSpPr>
        <p:spPr bwMode="auto">
          <a:xfrm>
            <a:off x="131695" y="6107070"/>
            <a:ext cx="11636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copie la fonction print dans une autre variableprint_2. On peut ensuite appelerprint_2et la fonction va afficher le texte saisi, tout comme print l'aurait fait.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En pratique, on affecte rarement des fonctions de cette manière. C'est peu utile.</a:t>
            </a:r>
          </a:p>
        </p:txBody>
      </p:sp>
    </p:spTree>
    <p:extLst>
      <p:ext uri="{BB962C8B-B14F-4D97-AF65-F5344CB8AC3E}">
        <p14:creationId xmlns:p14="http://schemas.microsoft.com/office/powerpoint/2010/main" val="264644088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5/8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38389"/>
            <a:ext cx="40161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met parfois des fonctions dans des dictionnaires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5" y="1210695"/>
            <a:ext cx="11928606" cy="3108543"/>
          </a:xfrm>
          <a:prstGeom prst="rect">
            <a:avLst/>
          </a:prstGeom>
          <a:solidFill>
            <a:schemeClr val="tx1"/>
          </a:solidFill>
        </p:spPr>
        <p:txBody>
          <a:bodyPr wrap="square" rtlCol="0">
            <a:spAutoFit/>
          </a:bodyPr>
          <a:lstStyle/>
          <a:p>
            <a:r>
              <a:rPr lang="fr-FR" sz="1400" dirty="0">
                <a:solidFill>
                  <a:schemeClr val="bg1"/>
                </a:solidFill>
              </a:rPr>
              <a:t>&gt;&gt;&gt; def </a:t>
            </a:r>
            <a:r>
              <a:rPr lang="fr-FR" sz="1400" dirty="0" err="1">
                <a:solidFill>
                  <a:schemeClr val="bg1"/>
                </a:solidFill>
              </a:rPr>
              <a:t>fete</a:t>
            </a:r>
            <a:r>
              <a:rPr lang="fr-FR" sz="1400" dirty="0">
                <a:solidFill>
                  <a:schemeClr val="bg1"/>
                </a:solidFill>
              </a:rPr>
              <a:t>():</a:t>
            </a:r>
          </a:p>
          <a:p>
            <a:r>
              <a:rPr lang="fr-FR" sz="1400" dirty="0">
                <a:solidFill>
                  <a:schemeClr val="bg1"/>
                </a:solidFill>
              </a:rPr>
              <a:t>...     print("C'est la fête.")</a:t>
            </a:r>
          </a:p>
          <a:p>
            <a:r>
              <a:rPr lang="fr-FR" sz="1400" dirty="0">
                <a:solidFill>
                  <a:schemeClr val="bg1"/>
                </a:solidFill>
              </a:rPr>
              <a:t>... </a:t>
            </a:r>
          </a:p>
          <a:p>
            <a:r>
              <a:rPr lang="fr-FR" sz="1400" dirty="0">
                <a:solidFill>
                  <a:schemeClr val="bg1"/>
                </a:solidFill>
              </a:rPr>
              <a:t>&gt;&gt;&gt; def oiseau():</a:t>
            </a:r>
          </a:p>
          <a:p>
            <a:r>
              <a:rPr lang="fr-FR" sz="1400" dirty="0">
                <a:solidFill>
                  <a:schemeClr val="bg1"/>
                </a:solidFill>
              </a:rPr>
              <a:t>...     print("Fais comme l'oiseau...")</a:t>
            </a:r>
          </a:p>
          <a:p>
            <a:r>
              <a:rPr lang="fr-FR" sz="1400" dirty="0">
                <a:solidFill>
                  <a:schemeClr val="bg1"/>
                </a:solidFill>
              </a:rPr>
              <a:t>...</a:t>
            </a:r>
          </a:p>
          <a:p>
            <a:r>
              <a:rPr lang="fr-FR" sz="1400" dirty="0">
                <a:solidFill>
                  <a:schemeClr val="bg1"/>
                </a:solidFill>
              </a:rPr>
              <a:t>&gt;&gt;&gt; fonctions = {}</a:t>
            </a:r>
          </a:p>
          <a:p>
            <a:r>
              <a:rPr lang="fr-FR" sz="1400" dirty="0">
                <a:solidFill>
                  <a:schemeClr val="bg1"/>
                </a:solidFill>
              </a:rPr>
              <a:t>&gt;&gt;&gt; fonctions["</a:t>
            </a:r>
            <a:r>
              <a:rPr lang="fr-FR" sz="1400" dirty="0" err="1">
                <a:solidFill>
                  <a:schemeClr val="bg1"/>
                </a:solidFill>
              </a:rPr>
              <a:t>fete</a:t>
            </a:r>
            <a:r>
              <a:rPr lang="fr-FR" sz="1400" dirty="0">
                <a:solidFill>
                  <a:schemeClr val="bg1"/>
                </a:solidFill>
              </a:rPr>
              <a:t>"] = </a:t>
            </a:r>
            <a:r>
              <a:rPr lang="fr-FR" sz="1400" dirty="0" err="1">
                <a:solidFill>
                  <a:schemeClr val="bg1"/>
                </a:solidFill>
              </a:rPr>
              <a:t>fete</a:t>
            </a:r>
            <a:r>
              <a:rPr lang="fr-FR" sz="1400" dirty="0">
                <a:solidFill>
                  <a:schemeClr val="bg1"/>
                </a:solidFill>
              </a:rPr>
              <a:t> # on ne met pas les parenthèses</a:t>
            </a:r>
          </a:p>
          <a:p>
            <a:r>
              <a:rPr lang="fr-FR" sz="1400" dirty="0">
                <a:solidFill>
                  <a:schemeClr val="bg1"/>
                </a:solidFill>
              </a:rPr>
              <a:t>&gt;&gt;&gt; fonctions["oiseau"] = oiseau</a:t>
            </a:r>
          </a:p>
          <a:p>
            <a:r>
              <a:rPr lang="fr-FR" sz="1400" dirty="0">
                <a:solidFill>
                  <a:schemeClr val="bg1"/>
                </a:solidFill>
              </a:rPr>
              <a:t>&gt;&gt;&gt; fonctions["oiseau"]</a:t>
            </a:r>
          </a:p>
          <a:p>
            <a:r>
              <a:rPr lang="fr-FR" sz="1400" dirty="0">
                <a:solidFill>
                  <a:schemeClr val="bg1"/>
                </a:solidFill>
              </a:rPr>
              <a:t>&lt;</a:t>
            </a:r>
            <a:r>
              <a:rPr lang="fr-FR" sz="1400" dirty="0" err="1">
                <a:solidFill>
                  <a:schemeClr val="bg1"/>
                </a:solidFill>
              </a:rPr>
              <a:t>function</a:t>
            </a:r>
            <a:r>
              <a:rPr lang="fr-FR" sz="1400" dirty="0">
                <a:solidFill>
                  <a:schemeClr val="bg1"/>
                </a:solidFill>
              </a:rPr>
              <a:t> oiseau at 0x00BA5198&gt;</a:t>
            </a:r>
          </a:p>
          <a:p>
            <a:r>
              <a:rPr lang="fr-FR" sz="1400" dirty="0">
                <a:solidFill>
                  <a:schemeClr val="bg1"/>
                </a:solidFill>
              </a:rPr>
              <a:t>&gt;&gt;&gt; fonctions["oiseau"]() # on essaye de l'appeler</a:t>
            </a:r>
          </a:p>
          <a:p>
            <a:r>
              <a:rPr lang="fr-FR" sz="1400" dirty="0">
                <a:solidFill>
                  <a:schemeClr val="bg1"/>
                </a:solidFill>
              </a:rPr>
              <a:t>Fais comme l'oiseau...</a:t>
            </a:r>
          </a:p>
          <a:p>
            <a:r>
              <a:rPr lang="fr-FR" sz="1400" dirty="0">
                <a:solidFill>
                  <a:schemeClr val="bg1"/>
                </a:solidFill>
              </a:rPr>
              <a:t>&gt;&gt;&gt;</a:t>
            </a: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31696" y="3514647"/>
            <a:ext cx="8445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plus de supprimer la clé et la valeur associée, la méthode pop renvoie cette valeur. Cela peut être utile parfois.</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318046"/>
            <a:ext cx="12060304" cy="1815882"/>
          </a:xfrm>
          <a:prstGeom prst="rect">
            <a:avLst/>
          </a:prstGeom>
        </p:spPr>
        <p:txBody>
          <a:bodyPr wrap="square">
            <a:spAutoFit/>
          </a:bodyPr>
          <a:lstStyle/>
          <a:p>
            <a:r>
              <a:rPr lang="fr-FR" sz="1400" dirty="0"/>
              <a:t>Prenons dans l'ordre si vous le voulez bien :</a:t>
            </a:r>
          </a:p>
          <a:p>
            <a:pPr marL="180000" indent="-108000">
              <a:buFont typeface="Arial" panose="020B0604020202020204" pitchFamily="34" charset="0"/>
              <a:buChar char="•"/>
            </a:pPr>
            <a:r>
              <a:rPr lang="fr-FR" sz="1400" dirty="0"/>
              <a:t>    On commence par définir deux fonctions, </a:t>
            </a:r>
            <a:r>
              <a:rPr lang="fr-FR" sz="1400" dirty="0" err="1"/>
              <a:t>fete</a:t>
            </a:r>
            <a:r>
              <a:rPr lang="fr-FR" sz="1400" dirty="0"/>
              <a:t> et oiseau.</a:t>
            </a:r>
          </a:p>
          <a:p>
            <a:pPr marL="180000" indent="-108000">
              <a:buFont typeface="Arial" panose="020B0604020202020204" pitchFamily="34" charset="0"/>
              <a:buChar char="•"/>
            </a:pPr>
            <a:r>
              <a:rPr lang="fr-FR" sz="1400" dirty="0"/>
              <a:t>    On crée un dictionnaire nommé fonctions.</a:t>
            </a:r>
          </a:p>
          <a:p>
            <a:pPr marL="180000" indent="-108000">
              <a:buFont typeface="Arial" panose="020B0604020202020204" pitchFamily="34" charset="0"/>
              <a:buChar char="•"/>
            </a:pPr>
            <a:r>
              <a:rPr lang="fr-FR" sz="1400" dirty="0"/>
              <a:t>    On met dans ce dictionnaire les fonctions </a:t>
            </a:r>
            <a:r>
              <a:rPr lang="fr-FR" sz="1400" dirty="0" err="1"/>
              <a:t>fete</a:t>
            </a:r>
            <a:r>
              <a:rPr lang="fr-FR" sz="1400" dirty="0"/>
              <a:t> et oiseau. La clé pointant vers la fonction est le nom de la fonction, tout bêtement, mais on aurait pu lui donner un nom plus original.</a:t>
            </a:r>
          </a:p>
          <a:p>
            <a:pPr marL="180000" indent="-108000">
              <a:buFont typeface="Arial" panose="020B0604020202020204" pitchFamily="34" charset="0"/>
              <a:buChar char="•"/>
            </a:pPr>
            <a:r>
              <a:rPr lang="fr-FR" sz="1400" dirty="0"/>
              <a:t>    On essaye d'accéder à la fonction oiseau en tapant fonctions["oiseau"]. Python nous renvoie un truc assez moche,&lt;</a:t>
            </a:r>
            <a:r>
              <a:rPr lang="fr-FR" sz="1400" dirty="0" err="1"/>
              <a:t>function</a:t>
            </a:r>
            <a:r>
              <a:rPr lang="fr-FR" sz="1400" dirty="0"/>
              <a:t> oiseau at 0x00BA5198&gt;, mais vous comprenez l'idée : c'est bel et bien notre fonction oiseau. Toutefois, pour l'appeler, il faut des parenthèses, comme pour toute fonction qui se respecte.</a:t>
            </a:r>
          </a:p>
          <a:p>
            <a:pPr marL="180000" indent="-108000">
              <a:buFont typeface="Arial" panose="020B0604020202020204" pitchFamily="34" charset="0"/>
              <a:buChar char="•"/>
            </a:pPr>
            <a:r>
              <a:rPr lang="fr-FR" sz="1400" dirty="0"/>
              <a:t>    En tapant fonctions["oiseau"](), on accède à la fonction oiseau et on l'appelle dans la foulée.</a:t>
            </a:r>
          </a:p>
        </p:txBody>
      </p:sp>
    </p:spTree>
    <p:extLst>
      <p:ext uri="{BB962C8B-B14F-4D97-AF65-F5344CB8AC3E}">
        <p14:creationId xmlns:p14="http://schemas.microsoft.com/office/powerpoint/2010/main" val="7983240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6/8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35418"/>
            <a:ext cx="21434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parcours:</a:t>
            </a:r>
          </a:p>
          <a:p>
            <a:pPr lvl="0" eaLnBrk="0" fontAlgn="base" hangingPunct="0">
              <a:spcBef>
                <a:spcPct val="0"/>
              </a:spcBef>
              <a:spcAft>
                <a:spcPct val="0"/>
              </a:spcAft>
            </a:pPr>
            <a:r>
              <a:rPr lang="fr-FR" sz="1400" b="1" dirty="0"/>
              <a:t>1 - parcours des </a:t>
            </a:r>
            <a:r>
              <a:rPr lang="fr-FR" sz="1400" b="1" dirty="0" err="1"/>
              <a:t>cles</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fruits:</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896810"/>
            <a:ext cx="1226985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Une méthode de la classe dict permet d'obtenir ce même résultat.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215322"/>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a:t>
            </a:r>
            <a:r>
              <a:rPr lang="fr-FR" sz="1200" dirty="0" err="1">
                <a:solidFill>
                  <a:schemeClr val="bg1"/>
                </a:solidFill>
              </a:rPr>
              <a:t>fruits.keys</a:t>
            </a:r>
            <a:r>
              <a:rPr lang="fr-FR" sz="1200" dirty="0">
                <a:solidFill>
                  <a:schemeClr val="bg1"/>
                </a:solidFill>
              </a:rPr>
              <a:t>():</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9" name="Rectangle 2">
            <a:extLst>
              <a:ext uri="{FF2B5EF4-FFF2-40B4-BE49-F238E27FC236}">
                <a16:creationId xmlns:a16="http://schemas.microsoft.com/office/drawing/2014/main" id="{E2F2771F-F02F-4E45-98D9-A6F1E738B2C9}"/>
              </a:ext>
            </a:extLst>
          </p:cNvPr>
          <p:cNvSpPr>
            <a:spLocks noChangeArrowheads="1"/>
          </p:cNvSpPr>
          <p:nvPr/>
        </p:nvSpPr>
        <p:spPr bwMode="auto">
          <a:xfrm>
            <a:off x="131696" y="4976501"/>
            <a:ext cx="1931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dirty="0"/>
              <a:t>2 - parcours des valeurs</a:t>
            </a:r>
          </a:p>
        </p:txBody>
      </p:sp>
      <p:sp>
        <p:nvSpPr>
          <p:cNvPr id="14" name="ZoneTexte 13">
            <a:extLst>
              <a:ext uri="{FF2B5EF4-FFF2-40B4-BE49-F238E27FC236}">
                <a16:creationId xmlns:a16="http://schemas.microsoft.com/office/drawing/2014/main" id="{BC73EEF2-28A2-41DD-854C-A0374AEA04DB}"/>
              </a:ext>
            </a:extLst>
          </p:cNvPr>
          <p:cNvSpPr txBox="1"/>
          <p:nvPr/>
        </p:nvSpPr>
        <p:spPr>
          <a:xfrm>
            <a:off x="209554" y="5284626"/>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valeur in </a:t>
            </a:r>
            <a:r>
              <a:rPr lang="fr-FR" sz="1200" dirty="0" err="1">
                <a:solidFill>
                  <a:schemeClr val="bg1"/>
                </a:solidFill>
              </a:rPr>
              <a:t>fruits.values</a:t>
            </a:r>
            <a:r>
              <a:rPr lang="fr-FR" sz="1200" dirty="0">
                <a:solidFill>
                  <a:schemeClr val="bg1"/>
                </a:solidFill>
              </a:rPr>
              <a:t>():</a:t>
            </a:r>
          </a:p>
          <a:p>
            <a:r>
              <a:rPr lang="fr-FR" sz="1200" dirty="0">
                <a:solidFill>
                  <a:schemeClr val="bg1"/>
                </a:solidFill>
              </a:rPr>
              <a:t>...     print(valeur)</a:t>
            </a:r>
          </a:p>
          <a:p>
            <a:r>
              <a:rPr lang="fr-FR" sz="1200" dirty="0">
                <a:solidFill>
                  <a:schemeClr val="bg1"/>
                </a:solidFill>
              </a:rPr>
              <a:t>... </a:t>
            </a:r>
          </a:p>
          <a:p>
            <a:r>
              <a:rPr lang="fr-FR" sz="1200" dirty="0">
                <a:solidFill>
                  <a:schemeClr val="bg1"/>
                </a:solidFill>
              </a:rPr>
              <a:t>3</a:t>
            </a:r>
          </a:p>
          <a:p>
            <a:r>
              <a:rPr lang="fr-FR" sz="1200" dirty="0">
                <a:solidFill>
                  <a:schemeClr val="bg1"/>
                </a:solidFill>
              </a:rPr>
              <a:t>31</a:t>
            </a:r>
          </a:p>
          <a:p>
            <a:r>
              <a:rPr lang="fr-FR" sz="1200" dirty="0">
                <a:solidFill>
                  <a:schemeClr val="bg1"/>
                </a:solidFill>
              </a:rPr>
              <a:t>21</a:t>
            </a:r>
          </a:p>
        </p:txBody>
      </p:sp>
    </p:spTree>
    <p:extLst>
      <p:ext uri="{BB962C8B-B14F-4D97-AF65-F5344CB8AC3E}">
        <p14:creationId xmlns:p14="http://schemas.microsoft.com/office/powerpoint/2010/main" val="38574486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7/8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43139"/>
            <a:ext cx="28766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b="1" dirty="0"/>
              <a:t>parcours des valeurs simultanément</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valeur in </a:t>
            </a:r>
            <a:r>
              <a:rPr lang="fr-FR" sz="1200" dirty="0" err="1">
                <a:solidFill>
                  <a:schemeClr val="bg1"/>
                </a:solidFill>
              </a:rPr>
              <a:t>fruits.items</a:t>
            </a:r>
            <a:r>
              <a:rPr lang="fr-FR" sz="1200" dirty="0">
                <a:solidFill>
                  <a:schemeClr val="bg1"/>
                </a:solidFill>
              </a:rPr>
              <a:t>():</a:t>
            </a:r>
          </a:p>
          <a:p>
            <a:r>
              <a:rPr lang="fr-FR" sz="1200" dirty="0">
                <a:solidFill>
                  <a:schemeClr val="bg1"/>
                </a:solidFill>
              </a:rPr>
              <a:t>...     print("La clé {} contient la valeur {}.".format(cle, valeur))</a:t>
            </a:r>
          </a:p>
          <a:p>
            <a:r>
              <a:rPr lang="fr-FR" sz="1200" dirty="0">
                <a:solidFill>
                  <a:schemeClr val="bg1"/>
                </a:solidFill>
              </a:rPr>
              <a:t>... </a:t>
            </a:r>
          </a:p>
          <a:p>
            <a:r>
              <a:rPr lang="fr-FR" sz="1200" dirty="0">
                <a:solidFill>
                  <a:schemeClr val="bg1"/>
                </a:solidFill>
              </a:rPr>
              <a:t>La clé melons contient la valeur 3.</a:t>
            </a:r>
          </a:p>
          <a:p>
            <a:r>
              <a:rPr lang="fr-FR" sz="1200" dirty="0">
                <a:solidFill>
                  <a:schemeClr val="bg1"/>
                </a:solidFill>
              </a:rPr>
              <a:t>La clé poires contient la valeur 31.</a:t>
            </a:r>
          </a:p>
          <a:p>
            <a:r>
              <a:rPr lang="fr-FR" sz="1200" dirty="0">
                <a:solidFill>
                  <a:schemeClr val="bg1"/>
                </a:solidFill>
              </a:rPr>
              <a:t>La clé pommes contient la valeur 21.</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681366"/>
            <a:ext cx="1226985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Récupérer les paramètres nommés dans un dictionnaire</a:t>
            </a:r>
          </a:p>
          <a:p>
            <a:pPr lvl="0" eaLnBrk="0" fontAlgn="base" hangingPunct="0">
              <a:spcBef>
                <a:spcPct val="0"/>
              </a:spcBef>
              <a:spcAft>
                <a:spcPct val="0"/>
              </a:spcAft>
            </a:pPr>
            <a:r>
              <a:rPr lang="fr-FR" altLang="fr-FR" sz="1400" dirty="0"/>
              <a:t>Il existe aussi une façon de capturer les paramètres nommés d'une fonction. Dans ce cas, toutefois, ils sont placés dans un dictionnaire. Si, par exemple, vous appelez la fonction ainsi :fonction(parametre='a'), vous aurez, dans le dictionnaire capturant les paramètres nommés, une </a:t>
            </a:r>
            <a:r>
              <a:rPr lang="fr-FR" altLang="fr-FR" sz="1400" dirty="0" err="1"/>
              <a:t>clé'parametre'liée</a:t>
            </a:r>
            <a:r>
              <a:rPr lang="fr-FR" altLang="fr-FR" sz="1400" dirty="0"/>
              <a:t> à la </a:t>
            </a:r>
            <a:r>
              <a:rPr lang="fr-FR" altLang="fr-FR" sz="1400" dirty="0" err="1"/>
              <a:t>valeur'a</a:t>
            </a:r>
            <a:r>
              <a:rPr lang="fr-FR" altLang="fr-FR" sz="1400" dirty="0"/>
              <a:t>'. Voyez plutôt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445190"/>
            <a:ext cx="11928606" cy="2123658"/>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"""Fonction permettant de voir comment récupérer les paramètres nommés</a:t>
            </a:r>
          </a:p>
          <a:p>
            <a:r>
              <a:rPr lang="fr-FR" sz="1200" dirty="0">
                <a:solidFill>
                  <a:schemeClr val="bg1"/>
                </a:solidFill>
              </a:rPr>
              <a:t>...     dans un dictionnaire"""</a:t>
            </a:r>
          </a:p>
          <a:p>
            <a:r>
              <a:rPr lang="fr-FR" sz="1200" dirty="0">
                <a:solidFill>
                  <a:schemeClr val="bg1"/>
                </a:solidFill>
              </a:rPr>
              <a:t>...     </a:t>
            </a:r>
          </a:p>
          <a:p>
            <a:r>
              <a:rPr lang="fr-FR" sz="1200" dirty="0">
                <a:solidFill>
                  <a:schemeClr val="bg1"/>
                </a:solidFill>
              </a:rPr>
              <a:t>...     </a:t>
            </a:r>
          </a:p>
          <a:p>
            <a:r>
              <a:rPr lang="fr-FR" sz="1200" dirty="0">
                <a:solidFill>
                  <a:schemeClr val="bg1"/>
                </a:solidFill>
              </a:rPr>
              <a:t>...     print("J'ai reçu en paramètres nommés : {}.".format(</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a:t>
            </a:r>
          </a:p>
          <a:p>
            <a:r>
              <a:rPr lang="fr-FR" sz="1200" dirty="0">
                <a:solidFill>
                  <a:schemeClr val="bg1"/>
                </a:solidFill>
              </a:rPr>
              <a:t>fonction_inconnue() # Aucun paramètre</a:t>
            </a:r>
          </a:p>
          <a:p>
            <a:r>
              <a:rPr lang="fr-FR" sz="1200" dirty="0">
                <a:solidFill>
                  <a:schemeClr val="bg1"/>
                </a:solidFill>
              </a:rPr>
              <a:t>J'ai reçu en paramètres nommés : {}</a:t>
            </a:r>
          </a:p>
          <a:p>
            <a:r>
              <a:rPr lang="fr-FR" sz="1200" dirty="0">
                <a:solidFill>
                  <a:schemeClr val="bg1"/>
                </a:solidFill>
              </a:rPr>
              <a:t>fonction_inconnue(p=4, j=8)</a:t>
            </a:r>
          </a:p>
          <a:p>
            <a:r>
              <a:rPr lang="fr-FR" sz="1200" dirty="0">
                <a:solidFill>
                  <a:schemeClr val="bg1"/>
                </a:solidFill>
              </a:rPr>
              <a:t>J'ai reçu en paramètres nommés : {'p': 4, 'j': 8}</a:t>
            </a:r>
          </a:p>
        </p:txBody>
      </p:sp>
      <p:sp>
        <p:nvSpPr>
          <p:cNvPr id="6" name="Rectangle 5">
            <a:extLst>
              <a:ext uri="{FF2B5EF4-FFF2-40B4-BE49-F238E27FC236}">
                <a16:creationId xmlns:a16="http://schemas.microsoft.com/office/drawing/2014/main" id="{15DBA9A6-A900-4C3A-8D1B-60CFB7D57366}"/>
              </a:ext>
            </a:extLst>
          </p:cNvPr>
          <p:cNvSpPr/>
          <p:nvPr/>
        </p:nvSpPr>
        <p:spPr>
          <a:xfrm>
            <a:off x="131696" y="5645205"/>
            <a:ext cx="12006464" cy="523220"/>
          </a:xfrm>
          <a:prstGeom prst="rect">
            <a:avLst/>
          </a:prstGeom>
        </p:spPr>
        <p:txBody>
          <a:bodyPr wrap="square">
            <a:spAutoFit/>
          </a:bodyPr>
          <a:lstStyle/>
          <a:p>
            <a:r>
              <a:rPr lang="fr-FR" sz="1400" dirty="0"/>
              <a:t>Pour capturer tous les paramètres nommés non précisés dans un dictionnaire, il faut mettre deux étoiles ** avant le nom du paramètre.</a:t>
            </a:r>
          </a:p>
          <a:p>
            <a:r>
              <a:rPr lang="fr-FR" sz="1400" dirty="0"/>
              <a:t>Si vous passez des paramètres non nommés à cette fonction, Python lèvera une exception.</a:t>
            </a:r>
          </a:p>
        </p:txBody>
      </p:sp>
    </p:spTree>
    <p:extLst>
      <p:ext uri="{BB962C8B-B14F-4D97-AF65-F5344CB8AC3E}">
        <p14:creationId xmlns:p14="http://schemas.microsoft.com/office/powerpoint/2010/main" val="3472895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a:p>
            <a:r>
              <a:rPr lang="en-US" sz="2000" dirty="0"/>
              <a:t>Naming can have letters, numbers and underscore, but cannot start with a number</a:t>
            </a:r>
          </a:p>
          <a:p>
            <a:r>
              <a:rPr lang="en-US" sz="2000" dirty="0"/>
              <a:t>Some Python reserved words cannot be used (</a:t>
            </a:r>
            <a:r>
              <a:rPr lang="en-US" sz="2000" dirty="0" err="1"/>
              <a:t>eg.</a:t>
            </a:r>
            <a:r>
              <a:rPr lang="en-US" sz="2000" dirty="0"/>
              <a:t> if, for, in, open)</a:t>
            </a:r>
          </a:p>
          <a:p>
            <a:r>
              <a:rPr lang="en-US" sz="2000" dirty="0"/>
              <a:t>Use descriptive variable names</a:t>
            </a:r>
          </a:p>
          <a:p>
            <a:pPr lvl="1"/>
            <a:r>
              <a:rPr lang="en-US" sz="1600" dirty="0" err="1"/>
              <a:t>first_name</a:t>
            </a:r>
            <a:r>
              <a:rPr lang="en-US" sz="1600" dirty="0"/>
              <a:t>, </a:t>
            </a:r>
            <a:r>
              <a:rPr lang="en-US" sz="1600" dirty="0" err="1"/>
              <a:t>date_of_birth</a:t>
            </a:r>
            <a:r>
              <a:rPr lang="en-US" sz="1600" dirty="0"/>
              <a:t>, </a:t>
            </a:r>
            <a:r>
              <a:rPr lang="en-US" sz="1600" dirty="0" err="1"/>
              <a:t>hair_color</a:t>
            </a:r>
            <a:endParaRPr lang="en-US" sz="1600" dirty="0"/>
          </a:p>
          <a:p>
            <a:r>
              <a:rPr lang="en-US" sz="2000" dirty="0"/>
              <a:t>Case Matters</a:t>
            </a:r>
          </a:p>
          <a:p>
            <a:pPr lvl="1"/>
            <a:r>
              <a:rPr lang="en-US" sz="1600" dirty="0"/>
              <a:t>name is not the same as Name</a:t>
            </a:r>
          </a:p>
          <a:p>
            <a:r>
              <a:rPr lang="en-US" sz="2000" dirty="0"/>
              <a:t>Constants in all caps: </a:t>
            </a:r>
            <a:br>
              <a:rPr lang="en-US" sz="2000" dirty="0"/>
            </a:br>
            <a:r>
              <a:rPr lang="en-US" sz="2000" dirty="0"/>
              <a:t>PI = 3.14159, DOZEN = 12</a:t>
            </a:r>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Variable Naming Tips</a:t>
            </a:r>
            <a:endParaRPr lang="fr-FR" sz="6000" dirty="0">
              <a:solidFill>
                <a:schemeClr val="accent5">
                  <a:lumMod val="75000"/>
                </a:schemeClr>
              </a:solidFill>
            </a:endParaRPr>
          </a:p>
        </p:txBody>
      </p:sp>
      <p:sp>
        <p:nvSpPr>
          <p:cNvPr id="6" name="Rectangle 5">
            <a:extLst>
              <a:ext uri="{FF2B5EF4-FFF2-40B4-BE49-F238E27FC236}">
                <a16:creationId xmlns:a16="http://schemas.microsoft.com/office/drawing/2014/main" id="{B440A00E-0D5E-444D-83EC-0AE476A1BBF7}"/>
              </a:ext>
            </a:extLst>
          </p:cNvPr>
          <p:cNvSpPr/>
          <p:nvPr/>
        </p:nvSpPr>
        <p:spPr>
          <a:xfrm>
            <a:off x="6973545" y="3377683"/>
            <a:ext cx="4431184" cy="21219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All variables in Python are </a:t>
            </a:r>
            <a:r>
              <a:rPr lang="en-US" i="1" dirty="0">
                <a:solidFill>
                  <a:schemeClr val="tx1"/>
                </a:solidFill>
              </a:rPr>
              <a:t>reference variables</a:t>
            </a:r>
            <a:r>
              <a:rPr lang="en-US" dirty="0">
                <a:solidFill>
                  <a:schemeClr val="tx1"/>
                </a:solidFill>
              </a:rPr>
              <a:t>, meaning the variable contains a memory address to where the data is stored.</a:t>
            </a:r>
          </a:p>
        </p:txBody>
      </p:sp>
      <p:graphicFrame>
        <p:nvGraphicFramePr>
          <p:cNvPr id="7" name="Table 3">
            <a:extLst>
              <a:ext uri="{FF2B5EF4-FFF2-40B4-BE49-F238E27FC236}">
                <a16:creationId xmlns:a16="http://schemas.microsoft.com/office/drawing/2014/main" id="{8EFB149A-B33F-40B5-BC0C-827B7893B5C1}"/>
              </a:ext>
            </a:extLst>
          </p:cNvPr>
          <p:cNvGraphicFramePr>
            <a:graphicFrameLocks noGrp="1"/>
          </p:cNvGraphicFramePr>
          <p:nvPr>
            <p:extLst>
              <p:ext uri="{D42A27DB-BD31-4B8C-83A1-F6EECF244321}">
                <p14:modId xmlns:p14="http://schemas.microsoft.com/office/powerpoint/2010/main" val="2858103650"/>
              </p:ext>
            </p:extLst>
          </p:nvPr>
        </p:nvGraphicFramePr>
        <p:xfrm>
          <a:off x="8070165" y="4591050"/>
          <a:ext cx="3124200" cy="741680"/>
        </p:xfrm>
        <a:graphic>
          <a:graphicData uri="http://schemas.openxmlformats.org/drawingml/2006/table">
            <a:tbl>
              <a:tblPr firstRow="1" bandRow="1">
                <a:tableStyleId>{5940675A-B579-460E-94D1-54222C63F5DA}</a:tableStyleId>
              </a:tblPr>
              <a:tblGrid>
                <a:gridCol w="17145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370840">
                <a:tc>
                  <a:txBody>
                    <a:bodyPr/>
                    <a:lstStyle/>
                    <a:p>
                      <a:r>
                        <a:rPr lang="en-US" sz="1600" b="1" dirty="0"/>
                        <a:t>Memory Address</a:t>
                      </a:r>
                    </a:p>
                  </a:txBody>
                  <a:tcPr/>
                </a:tc>
                <a:tc>
                  <a:txBody>
                    <a:bodyPr/>
                    <a:lstStyle/>
                    <a:p>
                      <a:r>
                        <a:rPr lang="en-US" sz="1600" b="1" dirty="0"/>
                        <a:t>Data</a:t>
                      </a:r>
                    </a:p>
                  </a:txBody>
                  <a:tcPr/>
                </a:tc>
                <a:extLst>
                  <a:ext uri="{0D108BD9-81ED-4DB2-BD59-A6C34878D82A}">
                    <a16:rowId xmlns:a16="http://schemas.microsoft.com/office/drawing/2014/main" val="10000"/>
                  </a:ext>
                </a:extLst>
              </a:tr>
              <a:tr h="370840">
                <a:tc>
                  <a:txBody>
                    <a:bodyPr/>
                    <a:lstStyle/>
                    <a:p>
                      <a:r>
                        <a:rPr lang="en-US" dirty="0"/>
                        <a:t>21F7h</a:t>
                      </a:r>
                    </a:p>
                  </a:txBody>
                  <a:tcPr/>
                </a:tc>
                <a:tc>
                  <a:txBody>
                    <a:bodyPr/>
                    <a:lstStyle/>
                    <a:p>
                      <a:r>
                        <a:rPr lang="en-US" dirty="0"/>
                        <a:t>‘Cassandra’</a:t>
                      </a:r>
                    </a:p>
                  </a:txBody>
                  <a:tcPr/>
                </a:tc>
                <a:extLst>
                  <a:ext uri="{0D108BD9-81ED-4DB2-BD59-A6C34878D82A}">
                    <a16:rowId xmlns:a16="http://schemas.microsoft.com/office/drawing/2014/main" val="10001"/>
                  </a:ext>
                </a:extLst>
              </a:tr>
            </a:tbl>
          </a:graphicData>
        </a:graphic>
      </p:graphicFrame>
      <p:sp>
        <p:nvSpPr>
          <p:cNvPr id="8" name="TextBox 4">
            <a:extLst>
              <a:ext uri="{FF2B5EF4-FFF2-40B4-BE49-F238E27FC236}">
                <a16:creationId xmlns:a16="http://schemas.microsoft.com/office/drawing/2014/main" id="{F683B3CD-45DF-42A4-8128-BD0C00730C49}"/>
              </a:ext>
            </a:extLst>
          </p:cNvPr>
          <p:cNvSpPr txBox="1"/>
          <p:nvPr/>
        </p:nvSpPr>
        <p:spPr>
          <a:xfrm>
            <a:off x="7003365" y="4972050"/>
            <a:ext cx="716863" cy="369332"/>
          </a:xfrm>
          <a:prstGeom prst="rect">
            <a:avLst/>
          </a:prstGeom>
          <a:noFill/>
        </p:spPr>
        <p:txBody>
          <a:bodyPr wrap="none" rtlCol="0">
            <a:spAutoFit/>
          </a:bodyPr>
          <a:lstStyle/>
          <a:p>
            <a:r>
              <a:rPr lang="en-US" dirty="0"/>
              <a:t>name</a:t>
            </a:r>
          </a:p>
        </p:txBody>
      </p:sp>
    </p:spTree>
    <p:extLst>
      <p:ext uri="{BB962C8B-B14F-4D97-AF65-F5344CB8AC3E}">
        <p14:creationId xmlns:p14="http://schemas.microsoft.com/office/powerpoint/2010/main" val="27127220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8/8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25918"/>
            <a:ext cx="121823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Ainsi, pour avoir une fonction qui accepte n'importe quel type de paramètres, nommés ou non, dans n'importe quel ordre, dans n'importe quelle quantité, il faut </a:t>
            </a:r>
          </a:p>
          <a:p>
            <a:pPr lvl="0" eaLnBrk="0" fontAlgn="base" hangingPunct="0">
              <a:spcBef>
                <a:spcPct val="0"/>
              </a:spcBef>
              <a:spcAft>
                <a:spcPct val="0"/>
              </a:spcAft>
            </a:pPr>
            <a:r>
              <a:rPr lang="fr-FR" sz="1400" dirty="0"/>
              <a:t>la déclarer de cette manière :</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418841"/>
            <a:ext cx="11928606" cy="276999"/>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en_liste</a:t>
            </a:r>
            <a:r>
              <a:rPr lang="fr-FR" sz="1200" dirty="0">
                <a:solidFill>
                  <a:schemeClr val="bg1"/>
                </a:solidFill>
              </a:rPr>
              <a:t>, **</a:t>
            </a:r>
            <a:r>
              <a:rPr lang="fr-FR" sz="1200" dirty="0" err="1">
                <a:solidFill>
                  <a:schemeClr val="bg1"/>
                </a:solidFill>
              </a:rPr>
              <a:t>en_dictionnaire</a:t>
            </a:r>
            <a:r>
              <a:rPr lang="fr-FR" sz="1200" dirty="0">
                <a:solidFill>
                  <a:schemeClr val="bg1"/>
                </a:solidFill>
              </a:rPr>
              <a:t>):</a:t>
            </a:r>
          </a:p>
        </p:txBody>
      </p:sp>
      <p:sp>
        <p:nvSpPr>
          <p:cNvPr id="12" name="Rectangle 3">
            <a:extLst>
              <a:ext uri="{FF2B5EF4-FFF2-40B4-BE49-F238E27FC236}">
                <a16:creationId xmlns:a16="http://schemas.microsoft.com/office/drawing/2014/main" id="{928C05D3-F3B9-46F4-B4A2-B3AD0FC0B4A9}"/>
              </a:ext>
            </a:extLst>
          </p:cNvPr>
          <p:cNvSpPr>
            <a:spLocks noChangeArrowheads="1"/>
          </p:cNvSpPr>
          <p:nvPr/>
        </p:nvSpPr>
        <p:spPr bwMode="auto">
          <a:xfrm>
            <a:off x="131696" y="1695840"/>
            <a:ext cx="121823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Tous les paramètres non nommés se retrouveront dans la variable </a:t>
            </a:r>
            <a:r>
              <a:rPr lang="fr-FR" altLang="fr-FR" sz="1400" dirty="0" err="1"/>
              <a:t>en_liste</a:t>
            </a:r>
            <a:r>
              <a:rPr lang="fr-FR" altLang="fr-FR" sz="1400" dirty="0"/>
              <a:t> et les paramètres nommés dans la variable </a:t>
            </a:r>
            <a:r>
              <a:rPr lang="fr-FR" altLang="fr-FR" sz="1400" dirty="0" err="1"/>
              <a:t>en_dictionnaire</a:t>
            </a:r>
            <a:r>
              <a:rPr lang="fr-FR" altLang="fr-FR" sz="1400" dirty="0"/>
              <a:t>. </a:t>
            </a:r>
          </a:p>
        </p:txBody>
      </p:sp>
      <p:sp>
        <p:nvSpPr>
          <p:cNvPr id="13" name="ZoneTexte 12">
            <a:extLst>
              <a:ext uri="{FF2B5EF4-FFF2-40B4-BE49-F238E27FC236}">
                <a16:creationId xmlns:a16="http://schemas.microsoft.com/office/drawing/2014/main" id="{FC08359A-5B38-450E-9618-B036A7EF000F}"/>
              </a:ext>
            </a:extLst>
          </p:cNvPr>
          <p:cNvSpPr txBox="1"/>
          <p:nvPr/>
        </p:nvSpPr>
        <p:spPr>
          <a:xfrm>
            <a:off x="131696" y="2083364"/>
            <a:ext cx="11793605" cy="800219"/>
          </a:xfrm>
          <a:prstGeom prst="rect">
            <a:avLst/>
          </a:prstGeom>
          <a:noFill/>
        </p:spPr>
        <p:txBody>
          <a:bodyPr wrap="square" rtlCol="0">
            <a:spAutoFit/>
          </a:bodyPr>
          <a:lstStyle/>
          <a:p>
            <a:r>
              <a:rPr lang="fr-FR" sz="1400" dirty="0"/>
              <a:t>Transformer un dictionnaire en paramètres nommés d'une fonction</a:t>
            </a:r>
          </a:p>
          <a:p>
            <a:r>
              <a:rPr lang="fr-FR" sz="1400" dirty="0"/>
              <a:t>Là encore, on peut faire exactement l'inverse : transformer un dictionnaire en paramètres nommés d'une fonction. Voyons un exemple tout simple :</a:t>
            </a:r>
          </a:p>
          <a:p>
            <a:endParaRPr lang="fr-FR" dirty="0"/>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2588799"/>
            <a:ext cx="11928606"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parametres</a:t>
            </a:r>
            <a:r>
              <a:rPr lang="fr-FR" sz="1200" dirty="0">
                <a:solidFill>
                  <a:schemeClr val="bg1"/>
                </a:solidFill>
              </a:rPr>
              <a:t> = {"sep":" &gt;&gt; ", "end":" -\n"}</a:t>
            </a:r>
          </a:p>
          <a:p>
            <a:r>
              <a:rPr lang="fr-FR" sz="1200" dirty="0">
                <a:solidFill>
                  <a:schemeClr val="bg1"/>
                </a:solidFill>
              </a:rPr>
              <a:t>&gt;&gt;&gt; print("Voici", "un", "exemple", "d'appel", **</a:t>
            </a:r>
            <a:r>
              <a:rPr lang="fr-FR" sz="1200" dirty="0" err="1">
                <a:solidFill>
                  <a:schemeClr val="bg1"/>
                </a:solidFill>
              </a:rPr>
              <a:t>parametres</a:t>
            </a:r>
            <a:r>
              <a:rPr lang="fr-FR" sz="1200" dirty="0">
                <a:solidFill>
                  <a:schemeClr val="bg1"/>
                </a:solidFill>
              </a:rPr>
              <a:t>)</a:t>
            </a:r>
          </a:p>
          <a:p>
            <a:r>
              <a:rPr lang="fr-FR" sz="1200" dirty="0">
                <a:solidFill>
                  <a:schemeClr val="bg1"/>
                </a:solidFill>
              </a:rPr>
              <a:t>Voici &gt;&gt; un &gt;&gt; exemple &gt;&gt; d'appel -</a:t>
            </a:r>
          </a:p>
          <a:p>
            <a:r>
              <a:rPr lang="fr-FR" sz="1200" dirty="0">
                <a:solidFill>
                  <a:schemeClr val="bg1"/>
                </a:solidFill>
              </a:rPr>
              <a:t>&gt;&gt;&gt;</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684833"/>
            <a:ext cx="11928606" cy="954107"/>
          </a:xfrm>
          <a:prstGeom prst="rect">
            <a:avLst/>
          </a:prstGeom>
        </p:spPr>
        <p:txBody>
          <a:bodyPr wrap="square">
            <a:spAutoFit/>
          </a:bodyPr>
          <a:lstStyle/>
          <a:p>
            <a:r>
              <a:rPr lang="fr-FR" sz="1400" dirty="0"/>
              <a:t>Les paramètres nommés sont transmis à la fonction par un dictionnaire. Pour indiquer à Python que le dictionnaire doit être transmis comme des paramètres nommés, on place deux étoiles avant son nom ** dans l'appel de la fonction.</a:t>
            </a:r>
          </a:p>
          <a:p>
            <a:endParaRPr lang="fr-FR" sz="1400" dirty="0"/>
          </a:p>
          <a:p>
            <a:r>
              <a:rPr lang="fr-FR" sz="1400" dirty="0"/>
              <a:t>Comme vous pouvez le voir, c'est comme si nous avions écrit :</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58580" y="4746661"/>
            <a:ext cx="11928606" cy="646331"/>
          </a:xfrm>
          <a:prstGeom prst="rect">
            <a:avLst/>
          </a:prstGeom>
          <a:solidFill>
            <a:schemeClr val="tx1"/>
          </a:solidFill>
        </p:spPr>
        <p:txBody>
          <a:bodyPr wrap="square" rtlCol="0">
            <a:spAutoFit/>
          </a:bodyPr>
          <a:lstStyle/>
          <a:p>
            <a:r>
              <a:rPr lang="fr-FR" sz="1200" dirty="0">
                <a:solidFill>
                  <a:schemeClr val="bg1"/>
                </a:solidFill>
              </a:rPr>
              <a:t>&gt;&gt;&gt; print("Voici", "un", "exemple", "d'appel", sep=" &gt;&gt; ", end=" -\n")</a:t>
            </a:r>
          </a:p>
          <a:p>
            <a:r>
              <a:rPr lang="fr-FR" sz="1200" dirty="0">
                <a:solidFill>
                  <a:schemeClr val="bg1"/>
                </a:solidFill>
              </a:rPr>
              <a:t>Voici &gt;&gt; un &gt;&gt; exemple &gt;&gt; d'appel -</a:t>
            </a:r>
          </a:p>
          <a:p>
            <a:r>
              <a:rPr lang="fr-FR" sz="1200" dirty="0">
                <a:solidFill>
                  <a:schemeClr val="bg1"/>
                </a:solidFill>
              </a:rPr>
              <a:t>&gt;&gt;&gt;</a:t>
            </a:r>
          </a:p>
        </p:txBody>
      </p:sp>
    </p:spTree>
    <p:extLst>
      <p:ext uri="{BB962C8B-B14F-4D97-AF65-F5344CB8AC3E}">
        <p14:creationId xmlns:p14="http://schemas.microsoft.com/office/powerpoint/2010/main" val="961501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80836" y="1218039"/>
            <a:ext cx="1219218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Un dictionnaire est un objet conteneur associant des clés à des valeurs.</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Pour créer un dictionnaire, on utilise la syntaxe dictionnaire = {cle1:valeur1, cle2:valeur2, cleN:valeurN}.</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ajouter ou remplacer un élément dans un dictionnaire :dictionnaire[cle] = 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supprimer une clé (et sa valeur correspondante) d'un dictionnaire en utilisant, au choix, le mot-clé del ou la méthode pop.</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parcourir un dictionnaire grâce aux méthodes keys(parcourt les clés),values(parcourt les valeurs) ou </a:t>
            </a:r>
          </a:p>
          <a:p>
            <a:pPr marL="180000" lvl="0" indent="-180000" eaLnBrk="0" fontAlgn="base" hangingPunct="0">
              <a:spcBef>
                <a:spcPct val="0"/>
              </a:spcBef>
              <a:spcAft>
                <a:spcPct val="0"/>
              </a:spcAft>
            </a:pPr>
            <a:r>
              <a:rPr lang="fr-FR" sz="1600" dirty="0"/>
              <a:t>items(parcourt les couples clé-valeur).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capturer les paramètres nommés passés à une fonction en utilisant cette syntaxe :def fonction_inconnue(**parametres_nommes): </a:t>
            </a:r>
          </a:p>
          <a:p>
            <a:pPr marL="180000" lvl="0" indent="-180000" eaLnBrk="0" fontAlgn="base" hangingPunct="0">
              <a:spcBef>
                <a:spcPct val="0"/>
              </a:spcBef>
              <a:spcAft>
                <a:spcPct val="0"/>
              </a:spcAft>
            </a:pPr>
            <a:r>
              <a:rPr lang="fr-FR" sz="1600" dirty="0"/>
              <a:t>(les paramètres nommés se retrouvent dans le dictionnaire parametres_nommes).</a:t>
            </a:r>
          </a:p>
        </p:txBody>
      </p:sp>
    </p:spTree>
    <p:extLst>
      <p:ext uri="{BB962C8B-B14F-4D97-AF65-F5344CB8AC3E}">
        <p14:creationId xmlns:p14="http://schemas.microsoft.com/office/powerpoint/2010/main" val="22157257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Utiliser des fichiers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22312981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1</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Changer de répertoire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646331"/>
          </a:xfrm>
          <a:prstGeom prst="rect">
            <a:avLst/>
          </a:prstGeom>
          <a:solidFill>
            <a:schemeClr val="tx1"/>
          </a:solidFill>
        </p:spPr>
        <p:txBody>
          <a:bodyPr wrap="square" rtlCol="0">
            <a:spAutoFit/>
          </a:bodyPr>
          <a:lstStyle/>
          <a:p>
            <a:r>
              <a:rPr lang="fr-FR" dirty="0">
                <a:solidFill>
                  <a:schemeClr val="bg1"/>
                </a:solidFill>
              </a:rPr>
              <a:t>import os</a:t>
            </a:r>
          </a:p>
          <a:p>
            <a:r>
              <a:rPr lang="fr-FR" dirty="0" err="1">
                <a:solidFill>
                  <a:schemeClr val="bg1"/>
                </a:solidFill>
              </a:rPr>
              <a:t>os.chdir</a:t>
            </a:r>
            <a:r>
              <a:rPr lang="fr-FR" dirty="0">
                <a:solidFill>
                  <a:schemeClr val="bg1"/>
                </a:solidFill>
              </a:rPr>
              <a:t>(‘’C:/tests python’’)v</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646331"/>
          </a:xfrm>
          <a:prstGeom prst="rect">
            <a:avLst/>
          </a:prstGeom>
          <a:solidFill>
            <a:schemeClr val="tx1"/>
          </a:solidFill>
        </p:spPr>
        <p:txBody>
          <a:bodyPr wrap="square" rtlCol="0">
            <a:spAutoFit/>
          </a:bodyPr>
          <a:lstStyle/>
          <a:p>
            <a:r>
              <a:rPr lang="fr-FR" dirty="0">
                <a:solidFill>
                  <a:schemeClr val="bg1"/>
                </a:solidFill>
              </a:rPr>
              <a:t>with open(mon_fichier, mode_ouverture) as variable:</a:t>
            </a:r>
          </a:p>
          <a:p>
            <a:r>
              <a:rPr lang="fr-FR" dirty="0">
                <a:solidFill>
                  <a:schemeClr val="bg1"/>
                </a:solidFill>
              </a:rPr>
              <a:t>    # Opérations sur le fichier</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0" name="ZoneTexte 9">
            <a:extLst>
              <a:ext uri="{FF2B5EF4-FFF2-40B4-BE49-F238E27FC236}">
                <a16:creationId xmlns:a16="http://schemas.microsoft.com/office/drawing/2014/main" id="{4EB9D804-4C14-4008-AA63-6BAAFAA912AF}"/>
              </a:ext>
            </a:extLst>
          </p:cNvPr>
          <p:cNvSpPr txBox="1"/>
          <p:nvPr/>
        </p:nvSpPr>
        <p:spPr>
          <a:xfrm>
            <a:off x="209553" y="3972895"/>
            <a:ext cx="6062663" cy="646331"/>
          </a:xfrm>
          <a:prstGeom prst="rect">
            <a:avLst/>
          </a:prstGeom>
          <a:solidFill>
            <a:schemeClr val="tx1"/>
          </a:solidFill>
        </p:spPr>
        <p:txBody>
          <a:bodyPr wrap="square" rtlCol="0">
            <a:spAutoFit/>
          </a:bodyPr>
          <a:lstStyle/>
          <a:p>
            <a:r>
              <a:rPr lang="fr-FR" dirty="0">
                <a:solidFill>
                  <a:schemeClr val="bg1"/>
                </a:solidFill>
              </a:rPr>
              <a:t>with open('fichier.txt', 'r') as mon_fichier:</a:t>
            </a:r>
          </a:p>
          <a:p>
            <a:r>
              <a:rPr lang="fr-FR" dirty="0">
                <a:solidFill>
                  <a:schemeClr val="bg1"/>
                </a:solidFill>
              </a:rPr>
              <a:t>...     texte = mon_fichier.read()</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30" y="4695580"/>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Le mot-clé with permet de créer un "</a:t>
            </a:r>
            <a:r>
              <a:rPr lang="fr-FR" altLang="fr-FR" dirty="0" err="1"/>
              <a:t>context</a:t>
            </a:r>
            <a:r>
              <a:rPr lang="fr-FR" altLang="fr-FR" dirty="0"/>
              <a:t> manager" (gestionnaire de contexte) qui vérifie que le fichier est ouvert et fermé, même si des erreurs se produisent pendant le bloc. Vous verrez plus loin d'autres objets utilisant le même mécanisme. </a:t>
            </a:r>
          </a:p>
        </p:txBody>
      </p:sp>
    </p:spTree>
    <p:extLst>
      <p:ext uri="{BB962C8B-B14F-4D97-AF65-F5344CB8AC3E}">
        <p14:creationId xmlns:p14="http://schemas.microsoft.com/office/powerpoint/2010/main" val="38943211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Enregistrer des objets dans des fichiers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369332"/>
          </a:xfrm>
          <a:prstGeom prst="rect">
            <a:avLst/>
          </a:prstGeom>
          <a:solidFill>
            <a:schemeClr val="tx1"/>
          </a:solidFill>
        </p:spPr>
        <p:txBody>
          <a:bodyPr wrap="square" rtlCol="0">
            <a:spAutoFit/>
          </a:bodyPr>
          <a:lstStyle/>
          <a:p>
            <a:r>
              <a:rPr lang="fr-FR" dirty="0">
                <a:solidFill>
                  <a:schemeClr val="bg1"/>
                </a:solidFill>
              </a:rPr>
              <a:t>&gt;&gt;&gt; import pickle</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923330"/>
          </a:xfrm>
          <a:prstGeom prst="rect">
            <a:avLst/>
          </a:prstGeom>
          <a:solidFill>
            <a:schemeClr val="tx1"/>
          </a:solidFill>
        </p:spPr>
        <p:txBody>
          <a:bodyPr wrap="square" rtlCol="0">
            <a:spAutoFit/>
          </a:bodyPr>
          <a:lstStyle/>
          <a:p>
            <a:r>
              <a:rPr lang="en-US" dirty="0">
                <a:solidFill>
                  <a:schemeClr val="bg1"/>
                </a:solidFill>
              </a:rPr>
              <a:t>&gt;&gt;&gt; with open('</a:t>
            </a:r>
            <a:r>
              <a:rPr lang="en-US" dirty="0" err="1">
                <a:solidFill>
                  <a:schemeClr val="bg1"/>
                </a:solidFill>
              </a:rPr>
              <a:t>donnees</a:t>
            </a:r>
            <a:r>
              <a:rPr lang="en-US" dirty="0">
                <a:solidFill>
                  <a:schemeClr val="bg1"/>
                </a:solidFill>
              </a:rPr>
              <a:t>', '</a:t>
            </a:r>
            <a:r>
              <a:rPr lang="en-US" dirty="0" err="1">
                <a:solidFill>
                  <a:schemeClr val="bg1"/>
                </a:solidFill>
              </a:rPr>
              <a:t>wb</a:t>
            </a:r>
            <a:r>
              <a:rPr lang="en-US" dirty="0">
                <a:solidFill>
                  <a:schemeClr val="bg1"/>
                </a:solidFill>
              </a:rPr>
              <a:t>') as </a:t>
            </a:r>
            <a:r>
              <a:rPr lang="en-US" dirty="0" err="1">
                <a:solidFill>
                  <a:schemeClr val="bg1"/>
                </a:solidFill>
              </a:rPr>
              <a:t>fichier</a:t>
            </a:r>
            <a:r>
              <a:rPr lang="en-US" dirty="0">
                <a:solidFill>
                  <a:schemeClr val="bg1"/>
                </a:solidFill>
              </a:rPr>
              <a:t>:</a:t>
            </a:r>
          </a:p>
          <a:p>
            <a:r>
              <a:rPr lang="en-US" dirty="0">
                <a:solidFill>
                  <a:schemeClr val="bg1"/>
                </a:solidFill>
              </a:rPr>
              <a:t>...     </a:t>
            </a:r>
            <a:r>
              <a:rPr lang="en-US" dirty="0" err="1">
                <a:solidFill>
                  <a:schemeClr val="bg1"/>
                </a:solidFill>
              </a:rPr>
              <a:t>mon_pickler</a:t>
            </a:r>
            <a:r>
              <a:rPr lang="en-US" dirty="0">
                <a:solidFill>
                  <a:schemeClr val="bg1"/>
                </a:solidFill>
              </a:rPr>
              <a:t> = </a:t>
            </a:r>
            <a:r>
              <a:rPr lang="en-US" dirty="0" err="1">
                <a:solidFill>
                  <a:schemeClr val="bg1"/>
                </a:solidFill>
              </a:rPr>
              <a:t>pickle.Pickler</a:t>
            </a:r>
            <a:r>
              <a:rPr lang="en-US" dirty="0">
                <a:solidFill>
                  <a:schemeClr val="bg1"/>
                </a:solidFill>
              </a:rPr>
              <a:t>(</a:t>
            </a:r>
            <a:r>
              <a:rPr lang="en-US" dirty="0" err="1">
                <a:solidFill>
                  <a:schemeClr val="bg1"/>
                </a:solidFill>
              </a:rPr>
              <a:t>fichier</a:t>
            </a:r>
            <a:r>
              <a:rPr lang="en-US" dirty="0">
                <a:solidFill>
                  <a:schemeClr val="bg1"/>
                </a:solidFill>
              </a:rPr>
              <a:t>)</a:t>
            </a:r>
          </a:p>
          <a:p>
            <a:r>
              <a:rPr lang="en-US" dirty="0">
                <a:solidFill>
                  <a:schemeClr val="bg1"/>
                </a:solidFill>
              </a:rPr>
              <a:t>...     # </a:t>
            </a:r>
            <a:r>
              <a:rPr lang="en-US" dirty="0" err="1">
                <a:solidFill>
                  <a:schemeClr val="bg1"/>
                </a:solidFill>
              </a:rPr>
              <a:t>enregistrement</a:t>
            </a:r>
            <a:r>
              <a:rPr lang="en-US" dirty="0">
                <a:solidFill>
                  <a:schemeClr val="bg1"/>
                </a:solidFill>
              </a:rPr>
              <a:t> ...</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27" y="4139886"/>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t>Notez le mode d'ouverture : on ouvre le fichier données en mode d'écriture binaire. Il suffit de rajouter, derrière la lettre symbolisant le mode, la lettre b pour indiquer un mode binaire.</a:t>
            </a:r>
          </a:p>
        </p:txBody>
      </p:sp>
    </p:spTree>
    <p:extLst>
      <p:ext uri="{BB962C8B-B14F-4D97-AF65-F5344CB8AC3E}">
        <p14:creationId xmlns:p14="http://schemas.microsoft.com/office/powerpoint/2010/main" val="2789808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646331"/>
          </a:xfrm>
          <a:prstGeom prst="rect">
            <a:avLst/>
          </a:prstGeom>
          <a:noFill/>
        </p:spPr>
        <p:txBody>
          <a:bodyPr wrap="square" rtlCol="0">
            <a:spAutoFit/>
          </a:bodyPr>
          <a:lstStyle/>
          <a:p>
            <a:r>
              <a:rPr lang="fr-FR" b="1" dirty="0"/>
              <a:t>Enregistrer un objet dans un fichier</a:t>
            </a:r>
          </a:p>
          <a:p>
            <a:r>
              <a:rPr lang="fr-FR" dirty="0"/>
              <a:t>On utilise la </a:t>
            </a:r>
            <a:r>
              <a:rPr lang="fr-FR" dirty="0" err="1"/>
              <a:t>methode</a:t>
            </a:r>
            <a:r>
              <a:rPr lang="fr-FR" dirty="0"/>
              <a:t> </a:t>
            </a:r>
            <a:r>
              <a:rPr lang="fr-FR" b="1" dirty="0"/>
              <a:t>dump</a:t>
            </a:r>
            <a:r>
              <a:rPr lang="fr-FR" dirty="0"/>
              <a:t> du pickler pour enregistrer l’objet. Son emploi est des plus simples: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333379" y="2225069"/>
            <a:ext cx="6062663" cy="2585323"/>
          </a:xfrm>
          <a:prstGeom prst="rect">
            <a:avLst/>
          </a:prstGeom>
          <a:solidFill>
            <a:schemeClr val="tx1"/>
          </a:solidFill>
        </p:spPr>
        <p:txBody>
          <a:bodyPr wrap="square" rtlCol="0">
            <a:spAutoFit/>
          </a:bodyPr>
          <a:lstStyle/>
          <a:p>
            <a:r>
              <a:rPr lang="fr-FR" dirty="0">
                <a:solidFill>
                  <a:schemeClr val="bg1"/>
                </a:solidFill>
              </a:rPr>
              <a:t>score = {</a:t>
            </a:r>
          </a:p>
          <a:p>
            <a:r>
              <a:rPr lang="fr-FR" dirty="0">
                <a:solidFill>
                  <a:schemeClr val="bg1"/>
                </a:solidFill>
              </a:rPr>
              <a:t>...   "joueur 1":    5,</a:t>
            </a:r>
          </a:p>
          <a:p>
            <a:r>
              <a:rPr lang="fr-FR" dirty="0">
                <a:solidFill>
                  <a:schemeClr val="bg1"/>
                </a:solidFill>
              </a:rPr>
              <a:t>...   "joueur 2":   35,</a:t>
            </a:r>
          </a:p>
          <a:p>
            <a:r>
              <a:rPr lang="fr-FR" dirty="0">
                <a:solidFill>
                  <a:schemeClr val="bg1"/>
                </a:solidFill>
              </a:rPr>
              <a:t>...   "joueur 3":   20,</a:t>
            </a:r>
          </a:p>
          <a:p>
            <a:r>
              <a:rPr lang="fr-FR" dirty="0">
                <a:solidFill>
                  <a:schemeClr val="bg1"/>
                </a:solidFill>
              </a:rPr>
              <a:t>...   "joueur 4":    2,</a:t>
            </a:r>
          </a:p>
          <a:p>
            <a:r>
              <a:rPr lang="fr-FR" dirty="0">
                <a:solidFill>
                  <a:schemeClr val="bg1"/>
                </a:solidFill>
              </a:rPr>
              <a:t>}</a:t>
            </a:r>
          </a:p>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wb</a:t>
            </a:r>
            <a:r>
              <a:rPr lang="fr-FR" dirty="0">
                <a:solidFill>
                  <a:schemeClr val="bg1"/>
                </a:solidFill>
              </a:rPr>
              <a:t>') as fichier:</a:t>
            </a:r>
          </a:p>
          <a:p>
            <a:r>
              <a:rPr lang="fr-FR" dirty="0">
                <a:solidFill>
                  <a:schemeClr val="bg1"/>
                </a:solidFill>
              </a:rPr>
              <a:t>...     </a:t>
            </a:r>
            <a:r>
              <a:rPr lang="fr-FR" dirty="0" err="1">
                <a:solidFill>
                  <a:schemeClr val="bg1"/>
                </a:solidFill>
              </a:rPr>
              <a:t>mon_pickler</a:t>
            </a:r>
            <a:r>
              <a:rPr lang="fr-FR" dirty="0">
                <a:solidFill>
                  <a:schemeClr val="bg1"/>
                </a:solidFill>
              </a:rPr>
              <a:t> = </a:t>
            </a:r>
            <a:r>
              <a:rPr lang="fr-FR" dirty="0" err="1">
                <a:solidFill>
                  <a:schemeClr val="bg1"/>
                </a:solidFill>
              </a:rPr>
              <a:t>pickle.Pickler</a:t>
            </a:r>
            <a:r>
              <a:rPr lang="fr-FR" dirty="0">
                <a:solidFill>
                  <a:schemeClr val="bg1"/>
                </a:solidFill>
              </a:rPr>
              <a:t>(fichier)</a:t>
            </a:r>
          </a:p>
          <a:p>
            <a:r>
              <a:rPr lang="fr-FR" dirty="0">
                <a:solidFill>
                  <a:schemeClr val="bg1"/>
                </a:solidFill>
              </a:rPr>
              <a:t>...     </a:t>
            </a:r>
            <a:r>
              <a:rPr lang="fr-FR" dirty="0" err="1">
                <a:solidFill>
                  <a:schemeClr val="bg1"/>
                </a:solidFill>
              </a:rPr>
              <a:t>mon_pickler.dump</a:t>
            </a:r>
            <a:r>
              <a:rPr lang="fr-FR" dirty="0">
                <a:solidFill>
                  <a:schemeClr val="bg1"/>
                </a:solidFill>
              </a:rPr>
              <a:t>(score)</a:t>
            </a:r>
          </a:p>
        </p:txBody>
      </p:sp>
    </p:spTree>
    <p:extLst>
      <p:ext uri="{BB962C8B-B14F-4D97-AF65-F5344CB8AC3E}">
        <p14:creationId xmlns:p14="http://schemas.microsoft.com/office/powerpoint/2010/main" val="16484631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1477328"/>
          </a:xfrm>
          <a:prstGeom prst="rect">
            <a:avLst/>
          </a:prstGeom>
          <a:noFill/>
        </p:spPr>
        <p:txBody>
          <a:bodyPr wrap="square" rtlCol="0">
            <a:spAutoFit/>
          </a:bodyPr>
          <a:lstStyle/>
          <a:p>
            <a:r>
              <a:rPr lang="fr-FR" b="1" dirty="0"/>
              <a:t>Récupérer nos objet enregistres</a:t>
            </a:r>
          </a:p>
          <a:p>
            <a:r>
              <a:rPr lang="fr-FR" dirty="0"/>
              <a:t>Nous allons utiliser une autre classe définie dans notre module pickle. Cette fois, assez logiquement, c'est la classe </a:t>
            </a:r>
            <a:r>
              <a:rPr lang="fr-FR" dirty="0" err="1"/>
              <a:t>Unpickler</a:t>
            </a:r>
            <a:r>
              <a:rPr lang="fr-FR" dirty="0"/>
              <a:t>.</a:t>
            </a:r>
          </a:p>
          <a:p>
            <a:endParaRPr lang="fr-FR" dirty="0"/>
          </a:p>
          <a:p>
            <a:r>
              <a:rPr lang="fr-FR" dirty="0"/>
              <a:t>Commençons par créer notre objet. À sa création, on lui passe le fichier dans lequel on va lire les objets. Puisqu'on va lire, on change de mode, on repasse en mode r, et même </a:t>
            </a:r>
            <a:r>
              <a:rPr lang="fr-FR" dirty="0" err="1"/>
              <a:t>rb</a:t>
            </a:r>
            <a:r>
              <a:rPr lang="fr-FR" dirty="0"/>
              <a:t> puisque le fichier est binaire.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85754" y="2835474"/>
            <a:ext cx="6062663" cy="1200329"/>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a:t>
            </a:r>
            <a:r>
              <a:rPr lang="fr-FR" dirty="0" err="1">
                <a:solidFill>
                  <a:schemeClr val="bg1"/>
                </a:solidFill>
              </a:rPr>
              <a:t>pickle.Unpickler</a:t>
            </a:r>
            <a:r>
              <a:rPr lang="fr-FR" dirty="0">
                <a:solidFill>
                  <a:schemeClr val="bg1"/>
                </a:solidFill>
              </a:rPr>
              <a:t>(fichier)</a:t>
            </a:r>
          </a:p>
          <a:p>
            <a:r>
              <a:rPr lang="fr-FR" dirty="0">
                <a:solidFill>
                  <a:schemeClr val="bg1"/>
                </a:solidFill>
              </a:rPr>
              <a:t>...     # Lecture des objets contenus dans le fichier...</a:t>
            </a:r>
          </a:p>
          <a:p>
            <a:r>
              <a:rPr lang="fr-FR" dirty="0">
                <a:solidFill>
                  <a:schemeClr val="bg1"/>
                </a:solidFill>
              </a:rPr>
              <a:t>... </a:t>
            </a:r>
          </a:p>
        </p:txBody>
      </p:sp>
      <p:sp>
        <p:nvSpPr>
          <p:cNvPr id="7" name="Rectangle 1">
            <a:extLst>
              <a:ext uri="{FF2B5EF4-FFF2-40B4-BE49-F238E27FC236}">
                <a16:creationId xmlns:a16="http://schemas.microsoft.com/office/drawing/2014/main" id="{7653991C-D714-48A6-A99D-F186DB9487CF}"/>
              </a:ext>
            </a:extLst>
          </p:cNvPr>
          <p:cNvSpPr>
            <a:spLocks noChangeArrowheads="1"/>
          </p:cNvSpPr>
          <p:nvPr/>
        </p:nvSpPr>
        <p:spPr bwMode="auto">
          <a:xfrm>
            <a:off x="209554" y="4035803"/>
            <a:ext cx="117964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Pour lire l'objet dans notre fichier, il faut appeler la méthode </a:t>
            </a:r>
            <a:r>
              <a:rPr lang="fr-FR" altLang="fr-FR" dirty="0" err="1"/>
              <a:t>load</a:t>
            </a:r>
            <a:r>
              <a:rPr lang="fr-FR" altLang="fr-FR" dirty="0"/>
              <a:t> de notre </a:t>
            </a:r>
            <a:r>
              <a:rPr lang="fr-FR" altLang="fr-FR" dirty="0" err="1"/>
              <a:t>depickler</a:t>
            </a:r>
            <a:r>
              <a:rPr lang="fr-FR" altLang="fr-FR" dirty="0"/>
              <a:t>. Elle renvoie le premier objet qui a été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lu (s'il y en a plusieurs, il faut l'appeler plusieurs fois). </a:t>
            </a:r>
          </a:p>
        </p:txBody>
      </p:sp>
      <p:sp>
        <p:nvSpPr>
          <p:cNvPr id="10" name="ZoneTexte 9">
            <a:extLst>
              <a:ext uri="{FF2B5EF4-FFF2-40B4-BE49-F238E27FC236}">
                <a16:creationId xmlns:a16="http://schemas.microsoft.com/office/drawing/2014/main" id="{286BFFD8-58D4-4DB9-B381-30E743BE6F58}"/>
              </a:ext>
            </a:extLst>
          </p:cNvPr>
          <p:cNvSpPr txBox="1"/>
          <p:nvPr/>
        </p:nvSpPr>
        <p:spPr>
          <a:xfrm>
            <a:off x="285753" y="4741576"/>
            <a:ext cx="6062663" cy="923330"/>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pickle.Unpickler(fichier)</a:t>
            </a:r>
          </a:p>
          <a:p>
            <a:r>
              <a:rPr lang="fr-FR" dirty="0">
                <a:solidFill>
                  <a:schemeClr val="bg1"/>
                </a:solidFill>
              </a:rPr>
              <a:t>...     score_recupere = </a:t>
            </a:r>
            <a:r>
              <a:rPr lang="fr-FR" dirty="0" err="1">
                <a:solidFill>
                  <a:schemeClr val="bg1"/>
                </a:solidFill>
              </a:rPr>
              <a:t>mon_depickler.load</a:t>
            </a:r>
            <a:r>
              <a:rPr lang="fr-FR" dirty="0">
                <a:solidFill>
                  <a:schemeClr val="bg1"/>
                </a:solidFill>
              </a:rPr>
              <a:t>()</a:t>
            </a:r>
          </a:p>
        </p:txBody>
      </p:sp>
    </p:spTree>
    <p:extLst>
      <p:ext uri="{BB962C8B-B14F-4D97-AF65-F5344CB8AC3E}">
        <p14:creationId xmlns:p14="http://schemas.microsoft.com/office/powerpoint/2010/main" val="40435844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604962"/>
            <a:ext cx="11906246" cy="3416320"/>
          </a:xfrm>
          <a:prstGeom prst="rect">
            <a:avLst/>
          </a:prstGeom>
          <a:noFill/>
        </p:spPr>
        <p:txBody>
          <a:bodyPr wrap="square" rtlCol="0">
            <a:spAutoFit/>
          </a:bodyPr>
          <a:lstStyle/>
          <a:p>
            <a:r>
              <a:rPr lang="fr-FR" dirty="0"/>
              <a:t>En résumé</a:t>
            </a:r>
          </a:p>
          <a:p>
            <a:endParaRPr lang="fr-FR" dirty="0"/>
          </a:p>
          <a:p>
            <a:r>
              <a:rPr lang="fr-FR" dirty="0"/>
              <a:t>    On peut ouvrir un fichier en utilisant la fonction open prenant en paramètre le chemin vers le fichier et le mode d'ouverture.</a:t>
            </a:r>
          </a:p>
          <a:p>
            <a:endParaRPr lang="fr-FR" dirty="0"/>
          </a:p>
          <a:p>
            <a:r>
              <a:rPr lang="fr-FR" dirty="0"/>
              <a:t>    On peut lire dans un fichier en utilisant la méthode </a:t>
            </a:r>
            <a:r>
              <a:rPr lang="fr-FR" dirty="0" err="1"/>
              <a:t>read</a:t>
            </a:r>
            <a:r>
              <a:rPr lang="fr-FR" dirty="0"/>
              <a:t>.</a:t>
            </a:r>
          </a:p>
          <a:p>
            <a:endParaRPr lang="fr-FR" dirty="0"/>
          </a:p>
          <a:p>
            <a:r>
              <a:rPr lang="fr-FR" dirty="0"/>
              <a:t>    On peut écrire dans un fichier en utilisant la méthode </a:t>
            </a:r>
            <a:r>
              <a:rPr lang="fr-FR" dirty="0" err="1"/>
              <a:t>write</a:t>
            </a:r>
            <a:r>
              <a:rPr lang="fr-FR" dirty="0"/>
              <a:t>.</a:t>
            </a:r>
          </a:p>
          <a:p>
            <a:endParaRPr lang="fr-FR" dirty="0"/>
          </a:p>
          <a:p>
            <a:r>
              <a:rPr lang="fr-FR" dirty="0"/>
              <a:t>    Un fichier doit être refermé après usage en utilisant la méthode close.</a:t>
            </a:r>
          </a:p>
          <a:p>
            <a:endParaRPr lang="fr-FR" dirty="0"/>
          </a:p>
          <a:p>
            <a:r>
              <a:rPr lang="fr-FR" dirty="0"/>
              <a:t>    Le module pickle est utilisé pour enregistrer des objets Python dans des fichiers et les recharger ensuite.</a:t>
            </a:r>
          </a:p>
        </p:txBody>
      </p:sp>
    </p:spTree>
    <p:extLst>
      <p:ext uri="{BB962C8B-B14F-4D97-AF65-F5344CB8AC3E}">
        <p14:creationId xmlns:p14="http://schemas.microsoft.com/office/powerpoint/2010/main" val="100420650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chemeClr val="accent2">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La portées des variables et les références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01928456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La portée des variables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2" y="1306148"/>
            <a:ext cx="12106275" cy="738664"/>
          </a:xfrm>
          <a:prstGeom prst="rect">
            <a:avLst/>
          </a:prstGeom>
          <a:noFill/>
        </p:spPr>
        <p:txBody>
          <a:bodyPr wrap="square" rtlCol="0">
            <a:spAutoFit/>
          </a:bodyPr>
          <a:lstStyle/>
          <a:p>
            <a:r>
              <a:rPr lang="fr-FR" sz="1400" dirty="0"/>
              <a:t>En Python, comme dans la plupart des langages, on trouve des règles qui définissent la portée des variables. La portée utilisée dans ce sens c'est « quand et comment les variables sont-elles accessibles ? ». Quand vous définissez une fonction, quelles variables sont utilisables dans son corps ? Uniquement les paramètres ? Est-ce qu'on peut créer dans notre corps de la fonction des variables utilisables en dehors ? Dans nos fonctions, quelles variables sont accessibles ?</a:t>
            </a:r>
          </a:p>
        </p:txBody>
      </p:sp>
      <p:sp>
        <p:nvSpPr>
          <p:cNvPr id="6" name="ZoneTexte 5">
            <a:extLst>
              <a:ext uri="{FF2B5EF4-FFF2-40B4-BE49-F238E27FC236}">
                <a16:creationId xmlns:a16="http://schemas.microsoft.com/office/drawing/2014/main" id="{36A3FD5E-838E-48EA-A7E4-38DD0D4FE541}"/>
              </a:ext>
            </a:extLst>
          </p:cNvPr>
          <p:cNvSpPr txBox="1"/>
          <p:nvPr/>
        </p:nvSpPr>
        <p:spPr>
          <a:xfrm>
            <a:off x="-1" y="2268171"/>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print_a():</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a:solidFill>
                  <a:schemeClr val="bg1"/>
                </a:solidFill>
              </a:rPr>
              <a:t>print_a()</a:t>
            </a:r>
          </a:p>
          <a:p>
            <a:r>
              <a:rPr lang="fr-FR" sz="1200" dirty="0">
                <a:solidFill>
                  <a:schemeClr val="bg1"/>
                </a:solidFill>
              </a:rPr>
              <a:t>La variable a = 5.</a:t>
            </a:r>
          </a:p>
          <a:p>
            <a:r>
              <a:rPr lang="fr-FR" sz="1200" dirty="0">
                <a:solidFill>
                  <a:schemeClr val="bg1"/>
                </a:solidFill>
              </a:rPr>
              <a:t>a = 8</a:t>
            </a:r>
          </a:p>
          <a:p>
            <a:r>
              <a:rPr lang="fr-FR" sz="1200" dirty="0">
                <a:solidFill>
                  <a:schemeClr val="bg1"/>
                </a:solidFill>
              </a:rPr>
              <a:t>print_a()</a:t>
            </a:r>
          </a:p>
          <a:p>
            <a:r>
              <a:rPr lang="fr-FR" sz="1200" dirty="0">
                <a:solidFill>
                  <a:schemeClr val="bg1"/>
                </a:solidFill>
              </a:rPr>
              <a:t>La variable a = 8.</a:t>
            </a:r>
          </a:p>
        </p:txBody>
      </p:sp>
      <p:sp>
        <p:nvSpPr>
          <p:cNvPr id="7" name="ZoneTexte 6">
            <a:extLst>
              <a:ext uri="{FF2B5EF4-FFF2-40B4-BE49-F238E27FC236}">
                <a16:creationId xmlns:a16="http://schemas.microsoft.com/office/drawing/2014/main" id="{7C624CE1-2ED7-4B1B-BD38-DB67162C41A4}"/>
              </a:ext>
            </a:extLst>
          </p:cNvPr>
          <p:cNvSpPr txBox="1"/>
          <p:nvPr/>
        </p:nvSpPr>
        <p:spPr>
          <a:xfrm>
            <a:off x="42862" y="5311201"/>
            <a:ext cx="12106275" cy="954107"/>
          </a:xfrm>
          <a:prstGeom prst="rect">
            <a:avLst/>
          </a:prstGeom>
          <a:noFill/>
        </p:spPr>
        <p:txBody>
          <a:bodyPr wrap="square" rtlCol="0">
            <a:spAutoFit/>
          </a:bodyPr>
          <a:lstStyle/>
          <a:p>
            <a:r>
              <a:rPr lang="fr-FR" sz="1400" dirty="0"/>
              <a:t>Surprise ! Ou peut-être pas…</a:t>
            </a:r>
          </a:p>
          <a:p>
            <a:endParaRPr lang="fr-FR" sz="1400" dirty="0"/>
          </a:p>
          <a:p>
            <a:r>
              <a:rPr lang="fr-FR" sz="1400" dirty="0"/>
              <a:t>La variable a n'est pas passée en paramètre de la fonction print_a. Et pourtant, Python la trouve, tant qu'elle a été définie avant l'appel de la fonction.</a:t>
            </a:r>
          </a:p>
          <a:p>
            <a:r>
              <a:rPr lang="fr-FR" sz="1400" dirty="0"/>
              <a:t>C'est là qu'interviennent les différents espaces.</a:t>
            </a:r>
          </a:p>
        </p:txBody>
      </p:sp>
    </p:spTree>
    <p:extLst>
      <p:ext uri="{BB962C8B-B14F-4D97-AF65-F5344CB8AC3E}">
        <p14:creationId xmlns:p14="http://schemas.microsoft.com/office/powerpoint/2010/main" val="405137741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3025</TotalTime>
  <Words>27614</Words>
  <Application>Microsoft Office PowerPoint</Application>
  <PresentationFormat>Grand écran</PresentationFormat>
  <Paragraphs>2797</Paragraphs>
  <Slides>154</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154</vt:i4>
      </vt:variant>
    </vt:vector>
  </HeadingPairs>
  <TitlesOfParts>
    <vt:vector size="159" baseType="lpstr">
      <vt:lpstr>Arial</vt:lpstr>
      <vt:lpstr>Arial Unicode MS</vt:lpstr>
      <vt:lpstr>Calibri</vt:lpstr>
      <vt:lpstr>Calibri Light</vt:lpstr>
      <vt:lpstr>Thème Office</vt:lpstr>
      <vt:lpstr>Python</vt:lpstr>
      <vt:lpstr>Présentation PowerPoint</vt:lpstr>
      <vt:lpstr>Indexing start with 0</vt:lpstr>
      <vt:lpstr>Boolean: True or False</vt:lpstr>
      <vt:lpstr>Python Math functions</vt:lpstr>
      <vt:lpstr>Présentation PowerPoint</vt:lpstr>
      <vt:lpstr>Variables</vt:lpstr>
      <vt:lpstr>Python Variables</vt:lpstr>
      <vt:lpstr>Variable Naming Tips</vt:lpstr>
      <vt:lpstr>Immutable and Mutable variable</vt:lpstr>
      <vt:lpstr>Quelques trucs et astuces</vt:lpstr>
      <vt:lpstr>Comment connaitre le type d’une variable</vt:lpstr>
      <vt:lpstr>Résumé</vt:lpstr>
      <vt:lpstr>Structures conditionnelles</vt:lpstr>
      <vt:lpstr>Structures conditionnelles</vt:lpstr>
      <vt:lpstr>If, elif et else</vt:lpstr>
      <vt:lpstr>De nouveaux operateurs</vt:lpstr>
      <vt:lpstr>Les mots-cles and, or et not</vt:lpstr>
      <vt:lpstr>Annee bissextile</vt:lpstr>
      <vt:lpstr>Résumé</vt:lpstr>
      <vt:lpstr>Présentation PowerPoint</vt:lpstr>
      <vt:lpstr>La boucle while</vt:lpstr>
      <vt:lpstr>La boucle for</vt:lpstr>
      <vt:lpstr>Les mots-cles break continue</vt:lpstr>
      <vt:lpstr>Résumé</vt:lpstr>
      <vt:lpstr>Les fonctions</vt:lpstr>
      <vt:lpstr>Les fonctions</vt:lpstr>
      <vt:lpstr>Creation de fonctions</vt:lpstr>
      <vt:lpstr>Valeurs par defaut des parametres</vt:lpstr>
      <vt:lpstr>Signature d’une fonction</vt:lpstr>
      <vt:lpstr>L’instruction return</vt:lpstr>
      <vt:lpstr>Les fonctions lambda</vt:lpstr>
      <vt:lpstr>La methode import 1/2</vt:lpstr>
      <vt:lpstr>La methode import 2/2</vt:lpstr>
      <vt:lpstr>Résumé</vt:lpstr>
      <vt:lpstr>Les packages</vt:lpstr>
      <vt:lpstr>Importer des packages</vt:lpstr>
      <vt:lpstr>Créer ses propres packages</vt:lpstr>
      <vt:lpstr>Résumé</vt:lpstr>
      <vt:lpstr>Gerez les exceptions</vt:lpstr>
      <vt:lpstr>Gérez les exceptions 1/3</vt:lpstr>
      <vt:lpstr>Forme plus complete 2/3</vt:lpstr>
      <vt:lpstr>Les mots-cles else et finally 3/3</vt:lpstr>
      <vt:lpstr>Un petit bonus : le mot-clé pass</vt:lpstr>
      <vt:lpstr>Les assertions 1/3</vt:lpstr>
      <vt:lpstr>Les assertions 2/3</vt:lpstr>
      <vt:lpstr>Les assertions 3/3</vt:lpstr>
      <vt:lpstr>Lever une exception</vt:lpstr>
      <vt:lpstr>Résumé</vt:lpstr>
      <vt:lpstr>Les chaines de caractères</vt:lpstr>
      <vt:lpstr>Les chaines de caractères</vt:lpstr>
      <vt:lpstr>Formater et afficher une chaine</vt:lpstr>
      <vt:lpstr>La concaténation des chaines</vt:lpstr>
      <vt:lpstr>Parcours et sélection des chaines</vt:lpstr>
      <vt:lpstr>Méthode de parcours par while</vt:lpstr>
      <vt:lpstr>Sélection de chaines</vt:lpstr>
      <vt:lpstr>Résumé</vt:lpstr>
      <vt:lpstr>Liste[] et Tuples() 1/2</vt:lpstr>
      <vt:lpstr>Création de listes[] 1/2</vt:lpstr>
      <vt:lpstr>Création de listes[] 2/2</vt:lpstr>
      <vt:lpstr>Insérer des objets dans une liste[]</vt:lpstr>
      <vt:lpstr>Insérer un élément dans la liste[]</vt:lpstr>
      <vt:lpstr>Concaténation de listes[]</vt:lpstr>
      <vt:lpstr>Suppression d’elements d’une listes[]</vt:lpstr>
      <vt:lpstr>Le parcours des listes[]</vt:lpstr>
      <vt:lpstr>La fonction enumerate 1/2</vt:lpstr>
      <vt:lpstr>La fonction enumerate 2/2</vt:lpstr>
      <vt:lpstr>Les Tuples()</vt:lpstr>
      <vt:lpstr>Résumé</vt:lpstr>
      <vt:lpstr>Liste[] et Tuples() 2/2</vt:lpstr>
      <vt:lpstr>Entre chaines et listes[] 1/2</vt:lpstr>
      <vt:lpstr>Entre chaines et listes[] 2/2</vt:lpstr>
      <vt:lpstr>Une application pratique</vt:lpstr>
      <vt:lpstr>Les listes[] et paramètres de fonctions 1/2</vt:lpstr>
      <vt:lpstr>Les listes[] et paramètres de fonctions 2/2</vt:lpstr>
      <vt:lpstr>exercice</vt:lpstr>
      <vt:lpstr>Transformer une liste en paramètres de fonction</vt:lpstr>
      <vt:lpstr>Les comprehensions de liste 1/3</vt:lpstr>
      <vt:lpstr>Les comprehensions de liste 2/3</vt:lpstr>
      <vt:lpstr>Les comprehensions de liste 3/3</vt:lpstr>
      <vt:lpstr>Résumé</vt:lpstr>
      <vt:lpstr>Utilisez des dictionnaires{}</vt:lpstr>
      <vt:lpstr>Utilisez des dictionnaires{} 1/8</vt:lpstr>
      <vt:lpstr>Utilisez des dictionnaires{} 2/8</vt:lpstr>
      <vt:lpstr>Utilisez des dictionnaires{} 3/8</vt:lpstr>
      <vt:lpstr>Utilisez des dictionnaires{} 4/8</vt:lpstr>
      <vt:lpstr>Utilisez des dictionnaires{} 5/8</vt:lpstr>
      <vt:lpstr>Utilisez des dictionnaires{} 6/8</vt:lpstr>
      <vt:lpstr>Utilisez des dictionnaires{} 7/8</vt:lpstr>
      <vt:lpstr>Utilisez des dictionnaires{} 8/8</vt:lpstr>
      <vt:lpstr>Résume</vt:lpstr>
      <vt:lpstr>Utiliser des fichiers</vt:lpstr>
      <vt:lpstr>Utiliser des fichiers 1</vt:lpstr>
      <vt:lpstr>Utiliser des fichiers 2</vt:lpstr>
      <vt:lpstr>Utiliser des fichiers 3</vt:lpstr>
      <vt:lpstr>Utiliser des fichiers 4</vt:lpstr>
      <vt:lpstr>Résumé</vt:lpstr>
      <vt:lpstr>La portées des variables et les références</vt:lpstr>
      <vt:lpstr>La portée des variables</vt:lpstr>
      <vt:lpstr>L’espace local</vt:lpstr>
      <vt:lpstr>Qu'advient-il des variables définies dans un corps de fonction ? 1/2</vt:lpstr>
      <vt:lpstr>Qu'advient-il des variables définies dans un corps de fonction ? 2/2</vt:lpstr>
      <vt:lpstr>Une fonction modifiant des objets</vt:lpstr>
      <vt:lpstr>Et les références, dans tout cela ? 1/2</vt:lpstr>
      <vt:lpstr>Et les références, dans tout cela ? 2/2</vt:lpstr>
      <vt:lpstr>Les variables globales</vt:lpstr>
      <vt:lpstr>Résumé</vt:lpstr>
      <vt:lpstr>Appréhendez les classes</vt:lpstr>
      <vt:lpstr>Appréhendez les classes 1/2</vt:lpstr>
      <vt:lpstr>Appréhendez les classes 2/2</vt:lpstr>
      <vt:lpstr>Nos premiers attributs 1/</vt:lpstr>
      <vt:lpstr>Nos premiers attributs 2/</vt:lpstr>
      <vt:lpstr>Nos premiers attributs 3/</vt:lpstr>
      <vt:lpstr>Nos premiers attributs 4/</vt:lpstr>
      <vt:lpstr>Attributs de classe</vt:lpstr>
      <vt:lpstr>Les méthodes, la recette</vt:lpstr>
      <vt:lpstr>Les méthodes, la recette</vt:lpstr>
      <vt:lpstr>Les méthodes, la recette</vt:lpstr>
      <vt:lpstr>Les méthodes, la recette</vt:lpstr>
      <vt:lpstr>Les méthodes, la recette</vt:lpstr>
      <vt:lpstr>Les méthodes, recette</vt:lpstr>
      <vt:lpstr>Les méthodes, la recette</vt:lpstr>
      <vt:lpstr>Les méthodes, la recette</vt:lpstr>
      <vt:lpstr>Un peu d’introspection</vt:lpstr>
      <vt:lpstr>Un peu d’introspection</vt:lpstr>
      <vt:lpstr>Un peu d’introspection</vt:lpstr>
      <vt:lpstr>Résumé</vt:lpstr>
      <vt:lpstr>Classes définissez des propriétés</vt:lpstr>
      <vt:lpstr>Qu’est-ce que l’encapsulation</vt:lpstr>
      <vt:lpstr>Les propriétés à la casserole</vt:lpstr>
      <vt:lpstr>Les propriétés en action</vt:lpstr>
      <vt:lpstr>Les propriétés en action</vt:lpstr>
      <vt:lpstr>Les propriétés en action</vt:lpstr>
      <vt:lpstr>Les propriétés en action</vt:lpstr>
      <vt:lpstr>En Résumé</vt:lpstr>
      <vt:lpstr>Appliquez 2 méthodes de tri</vt:lpstr>
      <vt:lpstr>Première approche du tri</vt:lpstr>
      <vt:lpstr>Aperçu des critères de tri</vt:lpstr>
      <vt:lpstr>Trier avec des clés précises</vt:lpstr>
      <vt:lpstr>L’argument key 1/2</vt:lpstr>
      <vt:lpstr>L’argument key 2/2</vt:lpstr>
      <vt:lpstr>Trier une liste d'objets 1/3</vt:lpstr>
      <vt:lpstr>Trier une liste d'objets 2/3</vt:lpstr>
      <vt:lpstr>Trier une liste d'objets 3/3</vt:lpstr>
      <vt:lpstr>Trier dans l'ordre inverse</vt:lpstr>
      <vt:lpstr>Plus rapide et plus efficace 1/2</vt:lpstr>
      <vt:lpstr>Plus rapide et plus efficace 2/2</vt:lpstr>
      <vt:lpstr>Trier une liste d'objets 1/2</vt:lpstr>
      <vt:lpstr>Trier une liste d'objets 1/2</vt:lpstr>
      <vt:lpstr>Trier selon plusieurs critères</vt:lpstr>
      <vt:lpstr>Chaînage de tris 1/3</vt:lpstr>
      <vt:lpstr>Chaînage de tris 2/3</vt:lpstr>
      <vt:lpstr>Chaînage de tris 3/3</vt:lpstr>
      <vt:lpstr>Résumé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julien palleau</dc:creator>
  <cp:lastModifiedBy>julien palleau</cp:lastModifiedBy>
  <cp:revision>103</cp:revision>
  <dcterms:created xsi:type="dcterms:W3CDTF">2020-04-09T17:09:33Z</dcterms:created>
  <dcterms:modified xsi:type="dcterms:W3CDTF">2020-04-11T19:55:06Z</dcterms:modified>
</cp:coreProperties>
</file>