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0"/>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535" r:id="rId14"/>
    <p:sldId id="262" r:id="rId15"/>
    <p:sldId id="368" r:id="rId16"/>
    <p:sldId id="263" r:id="rId17"/>
    <p:sldId id="304" r:id="rId18"/>
    <p:sldId id="305" r:id="rId19"/>
    <p:sldId id="306" r:id="rId20"/>
    <p:sldId id="526" r:id="rId21"/>
    <p:sldId id="307" r:id="rId22"/>
    <p:sldId id="308" r:id="rId23"/>
    <p:sldId id="369" r:id="rId24"/>
    <p:sldId id="310" r:id="rId25"/>
    <p:sldId id="311" r:id="rId26"/>
    <p:sldId id="312" r:id="rId27"/>
    <p:sldId id="313" r:id="rId28"/>
    <p:sldId id="371" r:id="rId29"/>
    <p:sldId id="314" r:id="rId30"/>
    <p:sldId id="315" r:id="rId31"/>
    <p:sldId id="316" r:id="rId32"/>
    <p:sldId id="317" r:id="rId33"/>
    <p:sldId id="318" r:id="rId34"/>
    <p:sldId id="534" r:id="rId35"/>
    <p:sldId id="319" r:id="rId36"/>
    <p:sldId id="320" r:id="rId37"/>
    <p:sldId id="321" r:id="rId38"/>
    <p:sldId id="322" r:id="rId39"/>
    <p:sldId id="370" r:id="rId40"/>
    <p:sldId id="323" r:id="rId41"/>
    <p:sldId id="324" r:id="rId42"/>
    <p:sldId id="325" r:id="rId43"/>
    <p:sldId id="372" r:id="rId44"/>
    <p:sldId id="326" r:id="rId45"/>
    <p:sldId id="327" r:id="rId46"/>
    <p:sldId id="328" r:id="rId47"/>
    <p:sldId id="329" r:id="rId48"/>
    <p:sldId id="330" r:id="rId49"/>
    <p:sldId id="331" r:id="rId50"/>
    <p:sldId id="332" r:id="rId51"/>
    <p:sldId id="333" r:id="rId52"/>
    <p:sldId id="334" r:id="rId53"/>
    <p:sldId id="373" r:id="rId54"/>
    <p:sldId id="335" r:id="rId55"/>
    <p:sldId id="336" r:id="rId56"/>
    <p:sldId id="337" r:id="rId57"/>
    <p:sldId id="338" r:id="rId58"/>
    <p:sldId id="339" r:id="rId59"/>
    <p:sldId id="340" r:id="rId60"/>
    <p:sldId id="341" r:id="rId61"/>
    <p:sldId id="342" r:id="rId62"/>
    <p:sldId id="344" r:id="rId63"/>
    <p:sldId id="345" r:id="rId64"/>
    <p:sldId id="346" r:id="rId65"/>
    <p:sldId id="347" r:id="rId66"/>
    <p:sldId id="348" r:id="rId67"/>
    <p:sldId id="349" r:id="rId68"/>
    <p:sldId id="350" r:id="rId69"/>
    <p:sldId id="533" r:id="rId70"/>
    <p:sldId id="523" r:id="rId71"/>
    <p:sldId id="524" r:id="rId72"/>
    <p:sldId id="525" r:id="rId73"/>
    <p:sldId id="351" r:id="rId74"/>
    <p:sldId id="352" r:id="rId75"/>
    <p:sldId id="353" r:id="rId76"/>
    <p:sldId id="531" r:id="rId77"/>
    <p:sldId id="354" r:id="rId78"/>
    <p:sldId id="374" r:id="rId79"/>
    <p:sldId id="355" r:id="rId80"/>
    <p:sldId id="356" r:id="rId81"/>
    <p:sldId id="357" r:id="rId82"/>
    <p:sldId id="358" r:id="rId83"/>
    <p:sldId id="359" r:id="rId84"/>
    <p:sldId id="360" r:id="rId85"/>
    <p:sldId id="361" r:id="rId86"/>
    <p:sldId id="532" r:id="rId87"/>
    <p:sldId id="362" r:id="rId88"/>
    <p:sldId id="363" r:id="rId89"/>
    <p:sldId id="365" r:id="rId90"/>
    <p:sldId id="366" r:id="rId91"/>
    <p:sldId id="377" r:id="rId92"/>
    <p:sldId id="375" r:id="rId93"/>
    <p:sldId id="376" r:id="rId94"/>
    <p:sldId id="378" r:id="rId95"/>
    <p:sldId id="379" r:id="rId96"/>
    <p:sldId id="380" r:id="rId97"/>
    <p:sldId id="381" r:id="rId98"/>
    <p:sldId id="382" r:id="rId99"/>
    <p:sldId id="383" r:id="rId100"/>
    <p:sldId id="527" r:id="rId101"/>
    <p:sldId id="530" r:id="rId102"/>
    <p:sldId id="384" r:id="rId103"/>
    <p:sldId id="385" r:id="rId104"/>
    <p:sldId id="386" r:id="rId105"/>
    <p:sldId id="387" r:id="rId106"/>
    <p:sldId id="388" r:id="rId107"/>
    <p:sldId id="389" r:id="rId108"/>
    <p:sldId id="390" r:id="rId109"/>
    <p:sldId id="391" r:id="rId110"/>
    <p:sldId id="392" r:id="rId111"/>
    <p:sldId id="393" r:id="rId112"/>
    <p:sldId id="394" r:id="rId113"/>
    <p:sldId id="395" r:id="rId114"/>
    <p:sldId id="396" r:id="rId115"/>
    <p:sldId id="397" r:id="rId116"/>
    <p:sldId id="398" r:id="rId117"/>
    <p:sldId id="399" r:id="rId118"/>
    <p:sldId id="400" r:id="rId119"/>
    <p:sldId id="403" r:id="rId120"/>
    <p:sldId id="401" r:id="rId121"/>
    <p:sldId id="402" r:id="rId122"/>
    <p:sldId id="404" r:id="rId123"/>
    <p:sldId id="405" r:id="rId124"/>
    <p:sldId id="406" r:id="rId125"/>
    <p:sldId id="407" r:id="rId126"/>
    <p:sldId id="408" r:id="rId127"/>
    <p:sldId id="409" r:id="rId128"/>
    <p:sldId id="410" r:id="rId129"/>
    <p:sldId id="411" r:id="rId130"/>
    <p:sldId id="412" r:id="rId131"/>
    <p:sldId id="413" r:id="rId132"/>
    <p:sldId id="414" r:id="rId133"/>
    <p:sldId id="416" r:id="rId134"/>
    <p:sldId id="417" r:id="rId135"/>
    <p:sldId id="418" r:id="rId136"/>
    <p:sldId id="419" r:id="rId137"/>
    <p:sldId id="420" r:id="rId138"/>
    <p:sldId id="421" r:id="rId139"/>
    <p:sldId id="529" r:id="rId140"/>
    <p:sldId id="422" r:id="rId141"/>
    <p:sldId id="423" r:id="rId142"/>
    <p:sldId id="424" r:id="rId143"/>
    <p:sldId id="425" r:id="rId144"/>
    <p:sldId id="426" r:id="rId145"/>
    <p:sldId id="427" r:id="rId146"/>
    <p:sldId id="428" r:id="rId147"/>
    <p:sldId id="429" r:id="rId148"/>
    <p:sldId id="528" r:id="rId149"/>
    <p:sldId id="430" r:id="rId150"/>
    <p:sldId id="431" r:id="rId151"/>
    <p:sldId id="432" r:id="rId152"/>
    <p:sldId id="433" r:id="rId153"/>
    <p:sldId id="434" r:id="rId154"/>
    <p:sldId id="435" r:id="rId155"/>
    <p:sldId id="436" r:id="rId156"/>
    <p:sldId id="437" r:id="rId157"/>
    <p:sldId id="438" r:id="rId158"/>
    <p:sldId id="439" r:id="rId159"/>
    <p:sldId id="440" r:id="rId160"/>
    <p:sldId id="441" r:id="rId161"/>
    <p:sldId id="442" r:id="rId162"/>
    <p:sldId id="443" r:id="rId163"/>
    <p:sldId id="444" r:id="rId164"/>
    <p:sldId id="445" r:id="rId165"/>
    <p:sldId id="446" r:id="rId166"/>
    <p:sldId id="447" r:id="rId167"/>
    <p:sldId id="448" r:id="rId168"/>
    <p:sldId id="449" r:id="rId169"/>
    <p:sldId id="450" r:id="rId170"/>
    <p:sldId id="451" r:id="rId171"/>
    <p:sldId id="452" r:id="rId172"/>
    <p:sldId id="453" r:id="rId173"/>
    <p:sldId id="454" r:id="rId174"/>
    <p:sldId id="455" r:id="rId175"/>
    <p:sldId id="456" r:id="rId176"/>
    <p:sldId id="457" r:id="rId177"/>
    <p:sldId id="458" r:id="rId178"/>
    <p:sldId id="459" r:id="rId179"/>
    <p:sldId id="460" r:id="rId180"/>
    <p:sldId id="461" r:id="rId181"/>
    <p:sldId id="463" r:id="rId182"/>
    <p:sldId id="462" r:id="rId183"/>
    <p:sldId id="464" r:id="rId184"/>
    <p:sldId id="465" r:id="rId185"/>
    <p:sldId id="466" r:id="rId186"/>
    <p:sldId id="467" r:id="rId187"/>
    <p:sldId id="468" r:id="rId188"/>
    <p:sldId id="469" r:id="rId189"/>
    <p:sldId id="470" r:id="rId190"/>
    <p:sldId id="471" r:id="rId191"/>
    <p:sldId id="472" r:id="rId192"/>
    <p:sldId id="473" r:id="rId193"/>
    <p:sldId id="474" r:id="rId194"/>
    <p:sldId id="475" r:id="rId195"/>
    <p:sldId id="477" r:id="rId196"/>
    <p:sldId id="476" r:id="rId197"/>
    <p:sldId id="478" r:id="rId198"/>
    <p:sldId id="480" r:id="rId199"/>
    <p:sldId id="481" r:id="rId200"/>
    <p:sldId id="482" r:id="rId201"/>
    <p:sldId id="483" r:id="rId202"/>
    <p:sldId id="503" r:id="rId203"/>
    <p:sldId id="484" r:id="rId204"/>
    <p:sldId id="485" r:id="rId205"/>
    <p:sldId id="486" r:id="rId206"/>
    <p:sldId id="487" r:id="rId207"/>
    <p:sldId id="488" r:id="rId208"/>
    <p:sldId id="489" r:id="rId209"/>
    <p:sldId id="490" r:id="rId210"/>
    <p:sldId id="491" r:id="rId211"/>
    <p:sldId id="492" r:id="rId212"/>
    <p:sldId id="493" r:id="rId213"/>
    <p:sldId id="494" r:id="rId214"/>
    <p:sldId id="495" r:id="rId215"/>
    <p:sldId id="496" r:id="rId216"/>
    <p:sldId id="497" r:id="rId217"/>
    <p:sldId id="498" r:id="rId218"/>
    <p:sldId id="499" r:id="rId219"/>
    <p:sldId id="500" r:id="rId220"/>
    <p:sldId id="501" r:id="rId221"/>
    <p:sldId id="502" r:id="rId222"/>
    <p:sldId id="504" r:id="rId223"/>
    <p:sldId id="505" r:id="rId224"/>
    <p:sldId id="506" r:id="rId225"/>
    <p:sldId id="507" r:id="rId226"/>
    <p:sldId id="508" r:id="rId227"/>
    <p:sldId id="509" r:id="rId228"/>
    <p:sldId id="510" r:id="rId229"/>
    <p:sldId id="511" r:id="rId230"/>
    <p:sldId id="512" r:id="rId231"/>
    <p:sldId id="513" r:id="rId232"/>
    <p:sldId id="514" r:id="rId233"/>
    <p:sldId id="515" r:id="rId234"/>
    <p:sldId id="516" r:id="rId235"/>
    <p:sldId id="518" r:id="rId236"/>
    <p:sldId id="517" r:id="rId237"/>
    <p:sldId id="519" r:id="rId238"/>
    <p:sldId id="520" r:id="rId239"/>
    <p:sldId id="521" r:id="rId240"/>
    <p:sldId id="522" r:id="rId241"/>
    <p:sldId id="536" r:id="rId242"/>
    <p:sldId id="537" r:id="rId243"/>
    <p:sldId id="538" r:id="rId244"/>
    <p:sldId id="539" r:id="rId245"/>
    <p:sldId id="540" r:id="rId246"/>
    <p:sldId id="541" r:id="rId247"/>
    <p:sldId id="542" r:id="rId248"/>
    <p:sldId id="543" r:id="rId249"/>
    <p:sldId id="544" r:id="rId250"/>
    <p:sldId id="545" r:id="rId251"/>
    <p:sldId id="546" r:id="rId252"/>
    <p:sldId id="547" r:id="rId253"/>
    <p:sldId id="548" r:id="rId254"/>
    <p:sldId id="549" r:id="rId255"/>
    <p:sldId id="550" r:id="rId256"/>
    <p:sldId id="551" r:id="rId257"/>
    <p:sldId id="552" r:id="rId258"/>
    <p:sldId id="553" r:id="rId259"/>
    <p:sldId id="554" r:id="rId260"/>
    <p:sldId id="555" r:id="rId261"/>
    <p:sldId id="556" r:id="rId262"/>
    <p:sldId id="557" r:id="rId263"/>
    <p:sldId id="558" r:id="rId264"/>
    <p:sldId id="559" r:id="rId265"/>
    <p:sldId id="560" r:id="rId266"/>
    <p:sldId id="561" r:id="rId267"/>
    <p:sldId id="562" r:id="rId268"/>
    <p:sldId id="563" r:id="rId269"/>
    <p:sldId id="564" r:id="rId270"/>
    <p:sldId id="565" r:id="rId271"/>
    <p:sldId id="566" r:id="rId272"/>
    <p:sldId id="567" r:id="rId273"/>
    <p:sldId id="568" r:id="rId274"/>
    <p:sldId id="569" r:id="rId275"/>
    <p:sldId id="570" r:id="rId276"/>
    <p:sldId id="571" r:id="rId277"/>
    <p:sldId id="572" r:id="rId278"/>
    <p:sldId id="573" r:id="rId27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99FFCC"/>
    <a:srgbClr val="CCFFCC"/>
    <a:srgbClr val="99FF99"/>
    <a:srgbClr val="FFFFCC"/>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1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17/04/2020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17/04/2020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17/04/2020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1392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How to sort a python dict by value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481314"/>
            <a:ext cx="24944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t>
            </a:r>
            <a:r>
              <a:rPr lang="fr-FR" sz="1400" dirty="0" err="1"/>
              <a:t>get</a:t>
            </a:r>
            <a:r>
              <a:rPr lang="fr-FR" sz="1400" dirty="0"/>
              <a:t> a </a:t>
            </a:r>
            <a:r>
              <a:rPr lang="fr-FR" sz="1400" dirty="0" err="1"/>
              <a:t>representation</a:t>
            </a:r>
            <a:r>
              <a:rPr lang="fr-FR" sz="1400" dirty="0"/>
              <a:t> by value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866516"/>
            <a:ext cx="11928606" cy="276999"/>
          </a:xfrm>
          <a:prstGeom prst="rect">
            <a:avLst/>
          </a:prstGeom>
          <a:solidFill>
            <a:schemeClr val="tx1"/>
          </a:solidFill>
        </p:spPr>
        <p:txBody>
          <a:bodyPr wrap="square" rtlCol="0">
            <a:spAutoFit/>
          </a:bodyPr>
          <a:lstStyle/>
          <a:p>
            <a:r>
              <a:rPr lang="fr-FR" sz="1200" dirty="0">
                <a:solidFill>
                  <a:schemeClr val="bg1"/>
                </a:solidFill>
              </a:rPr>
              <a:t>xs = {'a': 4, 'b': 3, 'c': 2, 'd': 1}</a:t>
            </a:r>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3036474"/>
            <a:ext cx="11928606" cy="461665"/>
          </a:xfrm>
          <a:prstGeom prst="rect">
            <a:avLst/>
          </a:prstGeom>
          <a:solidFill>
            <a:schemeClr val="tx1"/>
          </a:solidFill>
        </p:spPr>
        <p:txBody>
          <a:bodyPr wrap="square" rtlCol="0">
            <a:spAutoFit/>
          </a:bodyPr>
          <a:lstStyle/>
          <a:p>
            <a:r>
              <a:rPr lang="en-US" sz="1200" dirty="0">
                <a:solidFill>
                  <a:schemeClr val="bg1"/>
                </a:solidFill>
              </a:rPr>
              <a:t>sorted(</a:t>
            </a:r>
            <a:r>
              <a:rPr lang="en-US" sz="1200" dirty="0" err="1">
                <a:solidFill>
                  <a:schemeClr val="bg1"/>
                </a:solidFill>
              </a:rPr>
              <a:t>xs.items</a:t>
            </a:r>
            <a:r>
              <a:rPr lang="en-US" sz="1200" dirty="0">
                <a:solidFill>
                  <a:schemeClr val="bg1"/>
                </a:solidFill>
              </a:rPr>
              <a:t>(), key=lambda x: x[1])</a:t>
            </a:r>
          </a:p>
          <a:p>
            <a:r>
              <a:rPr lang="en-US" sz="1200" dirty="0">
                <a:solidFill>
                  <a:schemeClr val="bg1"/>
                </a:solidFill>
              </a:rPr>
              <a:t>[('d', 1), ('c', 2), ('b', 3), ('a', 4)]</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580586"/>
            <a:ext cx="11928606" cy="307777"/>
          </a:xfrm>
          <a:prstGeom prst="rect">
            <a:avLst/>
          </a:prstGeom>
        </p:spPr>
        <p:txBody>
          <a:bodyPr wrap="square">
            <a:spAutoFit/>
          </a:bodyPr>
          <a:lstStyle/>
          <a:p>
            <a:r>
              <a:rPr lang="fr-FR" sz="1400" dirty="0"/>
              <a:t>or</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09554" y="3970810"/>
            <a:ext cx="11928606" cy="646331"/>
          </a:xfrm>
          <a:prstGeom prst="rect">
            <a:avLst/>
          </a:prstGeom>
          <a:solidFill>
            <a:schemeClr val="tx1"/>
          </a:solidFill>
        </p:spPr>
        <p:txBody>
          <a:bodyPr wrap="square" rtlCol="0">
            <a:spAutoFit/>
          </a:bodyPr>
          <a:lstStyle/>
          <a:p>
            <a:r>
              <a:rPr lang="en-US" sz="1200" dirty="0">
                <a:solidFill>
                  <a:schemeClr val="bg1"/>
                </a:solidFill>
              </a:rPr>
              <a:t>&gt;&gt;&gt; import operator</a:t>
            </a:r>
          </a:p>
          <a:p>
            <a:r>
              <a:rPr lang="en-US" sz="1200" dirty="0">
                <a:solidFill>
                  <a:schemeClr val="bg1"/>
                </a:solidFill>
              </a:rPr>
              <a:t>&gt;&gt;&gt; sorted(</a:t>
            </a:r>
            <a:r>
              <a:rPr lang="en-US" sz="1200" dirty="0" err="1">
                <a:solidFill>
                  <a:schemeClr val="bg1"/>
                </a:solidFill>
              </a:rPr>
              <a:t>xs.items</a:t>
            </a:r>
            <a:r>
              <a:rPr lang="en-US" sz="1200" dirty="0">
                <a:solidFill>
                  <a:schemeClr val="bg1"/>
                </a:solidFill>
              </a:rPr>
              <a:t>(), key=</a:t>
            </a:r>
            <a:r>
              <a:rPr lang="en-US" sz="1200" dirty="0" err="1">
                <a:solidFill>
                  <a:schemeClr val="bg1"/>
                </a:solidFill>
              </a:rPr>
              <a:t>operator.itemgetter</a:t>
            </a:r>
            <a:r>
              <a:rPr lang="en-US" sz="1200" dirty="0">
                <a:solidFill>
                  <a:schemeClr val="bg1"/>
                </a:solidFill>
              </a:rPr>
              <a:t>(1))</a:t>
            </a:r>
          </a:p>
          <a:p>
            <a:r>
              <a:rPr lang="en-US" sz="1200" dirty="0">
                <a:solidFill>
                  <a:schemeClr val="bg1"/>
                </a:solidFill>
              </a:rPr>
              <a:t>[('d', 1), ('c', 2), ('b', 3), ('a', 4)]</a:t>
            </a:r>
          </a:p>
        </p:txBody>
      </p:sp>
      <p:sp>
        <p:nvSpPr>
          <p:cNvPr id="14" name="Rectangle 13">
            <a:extLst>
              <a:ext uri="{FF2B5EF4-FFF2-40B4-BE49-F238E27FC236}">
                <a16:creationId xmlns:a16="http://schemas.microsoft.com/office/drawing/2014/main" id="{797643CF-C947-4D8B-BDBA-E38937D09959}"/>
              </a:ext>
            </a:extLst>
          </p:cNvPr>
          <p:cNvSpPr/>
          <p:nvPr/>
        </p:nvSpPr>
        <p:spPr>
          <a:xfrm>
            <a:off x="209554" y="4688517"/>
            <a:ext cx="11928606" cy="307777"/>
          </a:xfrm>
          <a:prstGeom prst="rect">
            <a:avLst/>
          </a:prstGeom>
        </p:spPr>
        <p:txBody>
          <a:bodyPr wrap="square">
            <a:spAutoFit/>
          </a:bodyPr>
          <a:lstStyle/>
          <a:p>
            <a:r>
              <a:rPr lang="fr-FR" sz="1400" dirty="0"/>
              <a:t>Plus de détails a la slide </a:t>
            </a:r>
            <a:r>
              <a:rPr lang="fr-FR" sz="1400" dirty="0">
                <a:hlinkClick r:id="rId2" action="ppaction://hlinksldjump"/>
              </a:rPr>
              <a:t>méthodes de trie</a:t>
            </a:r>
            <a:endParaRPr lang="fr-FR" sz="1400" dirty="0"/>
          </a:p>
        </p:txBody>
      </p:sp>
    </p:spTree>
    <p:extLst>
      <p:ext uri="{BB962C8B-B14F-4D97-AF65-F5344CB8AC3E}">
        <p14:creationId xmlns:p14="http://schemas.microsoft.com/office/powerpoint/2010/main" val="33493463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2916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The </a:t>
            </a:r>
            <a:r>
              <a:rPr lang="fr-FR" altLang="fr-FR" sz="6000" dirty="0" err="1">
                <a:solidFill>
                  <a:schemeClr val="accent5">
                    <a:lumMod val="75000"/>
                  </a:schemeClr>
                </a:solidFill>
              </a:rPr>
              <a:t>get</a:t>
            </a:r>
            <a:r>
              <a:rPr lang="fr-FR" altLang="fr-FR" sz="6000" dirty="0">
                <a:solidFill>
                  <a:schemeClr val="accent5">
                    <a:lumMod val="75000"/>
                  </a:schemeClr>
                </a:solidFill>
              </a:rPr>
              <a:t>() </a:t>
            </a:r>
            <a:r>
              <a:rPr lang="fr-FR" altLang="fr-FR" sz="6000" dirty="0" err="1">
                <a:solidFill>
                  <a:schemeClr val="accent5">
                    <a:lumMod val="75000"/>
                  </a:schemeClr>
                </a:solidFill>
              </a:rPr>
              <a:t>method</a:t>
            </a:r>
            <a:r>
              <a:rPr lang="fr-FR" altLang="fr-FR" sz="6000" dirty="0">
                <a:solidFill>
                  <a:schemeClr val="accent5">
                    <a:lumMod val="75000"/>
                  </a:schemeClr>
                </a:solidFill>
              </a:rPr>
              <a:t> on Python dicts and is « default » arg</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03125" y="1726766"/>
            <a:ext cx="11928606" cy="3231654"/>
          </a:xfrm>
          <a:prstGeom prst="rect">
            <a:avLst/>
          </a:prstGeom>
          <a:solidFill>
            <a:schemeClr val="tx1"/>
          </a:solidFill>
        </p:spPr>
        <p:txBody>
          <a:bodyPr wrap="square" rtlCol="0">
            <a:spAutoFit/>
          </a:bodyPr>
          <a:lstStyle/>
          <a:p>
            <a:r>
              <a:rPr lang="en-US" sz="1200" dirty="0">
                <a:solidFill>
                  <a:schemeClr val="bg1"/>
                </a:solidFill>
              </a:rPr>
              <a:t># The get() method on </a:t>
            </a:r>
            <a:r>
              <a:rPr lang="en-US" sz="1200" dirty="0" err="1">
                <a:solidFill>
                  <a:schemeClr val="bg1"/>
                </a:solidFill>
              </a:rPr>
              <a:t>dicts</a:t>
            </a:r>
            <a:endParaRPr lang="en-US" sz="1200" dirty="0">
              <a:solidFill>
                <a:schemeClr val="bg1"/>
              </a:solidFill>
            </a:endParaRPr>
          </a:p>
          <a:p>
            <a:r>
              <a:rPr lang="en-US" sz="1200" dirty="0">
                <a:solidFill>
                  <a:schemeClr val="bg1"/>
                </a:solidFill>
              </a:rPr>
              <a:t># and its "default" argument</a:t>
            </a:r>
          </a:p>
          <a:p>
            <a:endParaRPr lang="en-US" sz="1200" dirty="0">
              <a:solidFill>
                <a:schemeClr val="bg1"/>
              </a:solidFill>
            </a:endParaRPr>
          </a:p>
          <a:p>
            <a:r>
              <a:rPr lang="en-US" sz="1200" dirty="0" err="1">
                <a:solidFill>
                  <a:schemeClr val="bg1"/>
                </a:solidFill>
              </a:rPr>
              <a:t>name_for_userid</a:t>
            </a:r>
            <a:r>
              <a:rPr lang="en-US" sz="1200" dirty="0">
                <a:solidFill>
                  <a:schemeClr val="bg1"/>
                </a:solidFill>
              </a:rPr>
              <a:t> = {</a:t>
            </a:r>
          </a:p>
          <a:p>
            <a:r>
              <a:rPr lang="en-US" sz="1200" dirty="0">
                <a:solidFill>
                  <a:schemeClr val="bg1"/>
                </a:solidFill>
              </a:rPr>
              <a:t>    382: "Alice",</a:t>
            </a:r>
          </a:p>
          <a:p>
            <a:r>
              <a:rPr lang="en-US" sz="1200" dirty="0">
                <a:solidFill>
                  <a:schemeClr val="bg1"/>
                </a:solidFill>
              </a:rPr>
              <a:t>    590: "Bob",</a:t>
            </a:r>
          </a:p>
          <a:p>
            <a:r>
              <a:rPr lang="en-US" sz="1200" dirty="0">
                <a:solidFill>
                  <a:schemeClr val="bg1"/>
                </a:solidFill>
              </a:rPr>
              <a:t>    951: "Dilbert",</a:t>
            </a:r>
          </a:p>
          <a:p>
            <a:r>
              <a:rPr lang="en-US" sz="1200" dirty="0">
                <a:solidFill>
                  <a:schemeClr val="bg1"/>
                </a:solidFill>
              </a:rPr>
              <a:t>}</a:t>
            </a:r>
          </a:p>
          <a:p>
            <a:endParaRPr lang="en-US" sz="1200" dirty="0">
              <a:solidFill>
                <a:schemeClr val="bg1"/>
              </a:solidFill>
            </a:endParaRPr>
          </a:p>
          <a:p>
            <a:r>
              <a:rPr lang="en-US" sz="1200" dirty="0">
                <a:solidFill>
                  <a:schemeClr val="bg1"/>
                </a:solidFill>
              </a:rPr>
              <a:t>def greeting(</a:t>
            </a:r>
            <a:r>
              <a:rPr lang="en-US" sz="1200" dirty="0" err="1">
                <a:solidFill>
                  <a:schemeClr val="bg1"/>
                </a:solidFill>
              </a:rPr>
              <a:t>userid</a:t>
            </a:r>
            <a:r>
              <a:rPr lang="en-US" sz="1200" dirty="0">
                <a:solidFill>
                  <a:schemeClr val="bg1"/>
                </a:solidFill>
              </a:rPr>
              <a:t>):</a:t>
            </a:r>
          </a:p>
          <a:p>
            <a:r>
              <a:rPr lang="en-US" sz="1200" dirty="0">
                <a:solidFill>
                  <a:schemeClr val="bg1"/>
                </a:solidFill>
              </a:rPr>
              <a:t>    return "Hi %s!" % </a:t>
            </a:r>
            <a:r>
              <a:rPr lang="en-US" sz="1200" dirty="0" err="1">
                <a:solidFill>
                  <a:schemeClr val="bg1"/>
                </a:solidFill>
              </a:rPr>
              <a:t>name_for_userid.get</a:t>
            </a:r>
            <a:r>
              <a:rPr lang="en-US" sz="1200" dirty="0">
                <a:solidFill>
                  <a:schemeClr val="bg1"/>
                </a:solidFill>
              </a:rPr>
              <a:t>(</a:t>
            </a:r>
            <a:r>
              <a:rPr lang="en-US" sz="1200" dirty="0" err="1">
                <a:solidFill>
                  <a:schemeClr val="bg1"/>
                </a:solidFill>
              </a:rPr>
              <a:t>userid</a:t>
            </a:r>
            <a:r>
              <a:rPr lang="en-US" sz="1200" dirty="0">
                <a:solidFill>
                  <a:schemeClr val="bg1"/>
                </a:solidFill>
              </a:rPr>
              <a:t>, "there")</a:t>
            </a:r>
          </a:p>
          <a:p>
            <a:endParaRPr lang="en-US" sz="1200" dirty="0">
              <a:solidFill>
                <a:schemeClr val="bg1"/>
              </a:solidFill>
            </a:endParaRPr>
          </a:p>
          <a:p>
            <a:r>
              <a:rPr lang="en-US" sz="1200" dirty="0">
                <a:solidFill>
                  <a:schemeClr val="bg1"/>
                </a:solidFill>
              </a:rPr>
              <a:t>&gt;&gt;&gt; greeting(382)</a:t>
            </a:r>
          </a:p>
          <a:p>
            <a:r>
              <a:rPr lang="en-US" sz="1200" dirty="0">
                <a:solidFill>
                  <a:schemeClr val="bg1"/>
                </a:solidFill>
              </a:rPr>
              <a:t>"Hi Alice!"</a:t>
            </a:r>
          </a:p>
          <a:p>
            <a:endParaRPr lang="en-US" sz="1200" dirty="0">
              <a:solidFill>
                <a:schemeClr val="bg1"/>
              </a:solidFill>
            </a:endParaRPr>
          </a:p>
          <a:p>
            <a:r>
              <a:rPr lang="en-US" sz="1200" dirty="0">
                <a:solidFill>
                  <a:schemeClr val="bg1"/>
                </a:solidFill>
              </a:rPr>
              <a:t>&gt;&gt;&gt; greeting(333333)</a:t>
            </a:r>
          </a:p>
          <a:p>
            <a:r>
              <a:rPr lang="en-US" sz="1200" dirty="0">
                <a:solidFill>
                  <a:schemeClr val="bg1"/>
                </a:solidFill>
              </a:rPr>
              <a:t>"Hi there!"</a:t>
            </a:r>
          </a:p>
        </p:txBody>
      </p:sp>
      <p:sp>
        <p:nvSpPr>
          <p:cNvPr id="16" name="Rectangle 15">
            <a:extLst>
              <a:ext uri="{FF2B5EF4-FFF2-40B4-BE49-F238E27FC236}">
                <a16:creationId xmlns:a16="http://schemas.microsoft.com/office/drawing/2014/main" id="{660892BE-5BED-4589-A4E7-11184CDAD7F4}"/>
              </a:ext>
            </a:extLst>
          </p:cNvPr>
          <p:cNvSpPr/>
          <p:nvPr/>
        </p:nvSpPr>
        <p:spPr>
          <a:xfrm>
            <a:off x="103125" y="5103380"/>
            <a:ext cx="11928606" cy="1169551"/>
          </a:xfrm>
          <a:prstGeom prst="rect">
            <a:avLst/>
          </a:prstGeom>
        </p:spPr>
        <p:txBody>
          <a:bodyPr wrap="square">
            <a:spAutoFit/>
          </a:bodyPr>
          <a:lstStyle/>
          <a:p>
            <a:r>
              <a:rPr lang="en-US" sz="1400" dirty="0"/>
              <a:t>When "get()" is called it checks if the given key exists in the dict.</a:t>
            </a:r>
          </a:p>
          <a:p>
            <a:endParaRPr lang="en-US" sz="1400" dirty="0"/>
          </a:p>
          <a:p>
            <a:r>
              <a:rPr lang="en-US" sz="1400" dirty="0"/>
              <a:t>If it does exist, the value for that key is returned.</a:t>
            </a:r>
          </a:p>
          <a:p>
            <a:endParaRPr lang="en-US" sz="1400" dirty="0"/>
          </a:p>
          <a:p>
            <a:r>
              <a:rPr lang="en-US" sz="1400" dirty="0"/>
              <a:t>If it does not exist then the value of the default argument is returned instead.</a:t>
            </a:r>
          </a:p>
        </p:txBody>
      </p:sp>
    </p:spTree>
    <p:extLst>
      <p:ext uri="{BB962C8B-B14F-4D97-AF65-F5344CB8AC3E}">
        <p14:creationId xmlns:p14="http://schemas.microsoft.com/office/powerpoint/2010/main" val="7960797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a:t>
            </a:r>
            <a:r>
              <a:rPr lang="fr-FR" dirty="0" err="1">
                <a:solidFill>
                  <a:schemeClr val="bg1"/>
                </a:solidFill>
              </a:rPr>
              <a:t>mon_fichier.read</a:t>
            </a:r>
            <a:r>
              <a:rPr lang="fr-FR" dirty="0">
                <a:solidFill>
                  <a:schemeClr val="bg1"/>
                </a:solidFill>
              </a:rPr>
              <a:t>()</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a:t>
            </a:r>
            <a:r>
              <a:rPr lang="fr-FR" altLang="fr-FR" dirty="0" err="1"/>
              <a:t>context</a:t>
            </a:r>
            <a:r>
              <a:rPr lang="fr-FR" altLang="fr-FR" dirty="0"/>
              <a: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read.</a:t>
            </a:r>
          </a:p>
          <a:p>
            <a:endParaRPr lang="fr-FR" dirty="0"/>
          </a:p>
          <a:p>
            <a:r>
              <a:rPr lang="fr-FR" dirty="0"/>
              <a:t>    On peut écrire dans un fichier en utilisant la méthode write.</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a:solidFill>
                  <a:schemeClr val="bg1"/>
                </a:solidFill>
              </a:rPr>
              <a:t>a,b = b,a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a:t>
            </a:r>
            <a:r>
              <a:rPr lang="fr-FR" sz="1400" dirty="0" err="1"/>
              <a:t>print_a</a:t>
            </a:r>
            <a:r>
              <a:rPr lang="fr-FR" sz="1400" dirty="0"/>
              <a:t>.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a:t>
            </a:r>
            <a:r>
              <a:rPr lang="fr-FR" sz="1200" dirty="0" err="1">
                <a:solidFill>
                  <a:schemeClr val="bg1"/>
                </a:solidFill>
              </a:rPr>
              <a:t>try</a:t>
            </a:r>
            <a:r>
              <a:rPr lang="fr-FR" sz="1200" dirty="0">
                <a:solidFill>
                  <a:schemeClr val="bg1"/>
                </a:solidFill>
              </a:rPr>
              <a:t>:</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a:t>
            </a:r>
            <a:r>
              <a:rPr lang="fr-FR" sz="1200" dirty="0" err="1"/>
              <a:t>print_a</a:t>
            </a:r>
            <a:r>
              <a:rPr lang="fr-FR" sz="1200" dirty="0"/>
              <a:t>,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name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parametre.methode_pour_modifier(…),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fontScale="90000"/>
          </a:bodyPr>
          <a:lstStyle/>
          <a:p>
            <a:pPr algn="ctr"/>
            <a:r>
              <a:rPr lang="en-US" sz="6000" dirty="0">
                <a:solidFill>
                  <a:schemeClr val="accent5">
                    <a:lumMod val="75000"/>
                  </a:schemeClr>
                </a:solidFill>
              </a:rPr>
              <a:t>Comment connaitre le type </a:t>
            </a:r>
            <a:r>
              <a:rPr lang="en-US" sz="6000" dirty="0" err="1">
                <a:solidFill>
                  <a:schemeClr val="accent5">
                    <a:lumMod val="75000"/>
                  </a:schemeClr>
                </a:solidFill>
              </a:rPr>
              <a:t>d’une</a:t>
            </a:r>
            <a:r>
              <a:rPr lang="en-US" sz="6000" dirty="0">
                <a:solidFill>
                  <a:schemeClr val="accent5">
                    <a:lumMod val="75000"/>
                  </a:schemeClr>
                </a:solidFill>
              </a:rPr>
              <a:t> variable</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type(nom_de_la_variable)</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'int'&gt;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t>
            </a:r>
            <a:r>
              <a:rPr lang="fr-FR" sz="1200" dirty="0" err="1"/>
              <a:t>append_to_list</a:t>
            </a:r>
            <a:r>
              <a:rPr lang="fr-FR" sz="1200" dirty="0"/>
              <a: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&lt;__main__.</a:t>
            </a:r>
            <a:r>
              <a:rPr lang="fr-FR" sz="1200" dirty="0" err="1">
                <a:solidFill>
                  <a:schemeClr val="bg1"/>
                </a:solidFill>
              </a:rPr>
              <a:t>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"is" vs "=="</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62987" y="1417992"/>
            <a:ext cx="6866021" cy="5047536"/>
          </a:xfrm>
          <a:prstGeom prst="rect">
            <a:avLst/>
          </a:prstGeom>
          <a:solidFill>
            <a:schemeClr val="tx1"/>
          </a:solidFill>
        </p:spPr>
        <p:txBody>
          <a:bodyPr wrap="square" rtlCol="0">
            <a:spAutoFit/>
          </a:bodyPr>
          <a:lstStyle/>
          <a:p>
            <a:r>
              <a:rPr lang="en-US" sz="1400" dirty="0">
                <a:solidFill>
                  <a:schemeClr val="bg1"/>
                </a:solidFill>
              </a:rPr>
              <a:t># "is" vs "=="</a:t>
            </a:r>
          </a:p>
          <a:p>
            <a:endParaRPr lang="en-US" sz="1400" dirty="0">
              <a:solidFill>
                <a:schemeClr val="bg1"/>
              </a:solidFill>
            </a:endParaRPr>
          </a:p>
          <a:p>
            <a:r>
              <a:rPr lang="en-US" sz="1400" dirty="0">
                <a:solidFill>
                  <a:schemeClr val="bg1"/>
                </a:solidFill>
              </a:rPr>
              <a:t>&gt;&gt;&gt; a = [1, 2, 3]</a:t>
            </a:r>
          </a:p>
          <a:p>
            <a:r>
              <a:rPr lang="en-US" sz="1400" dirty="0">
                <a:solidFill>
                  <a:schemeClr val="bg1"/>
                </a:solidFill>
              </a:rPr>
              <a:t>&gt;&gt;&gt; b = a</a:t>
            </a:r>
          </a:p>
          <a:p>
            <a:endParaRPr lang="en-US" sz="1400" dirty="0">
              <a:solidFill>
                <a:schemeClr val="bg1"/>
              </a:solidFill>
            </a:endParaRPr>
          </a:p>
          <a:p>
            <a:r>
              <a:rPr lang="en-US" sz="1400" dirty="0">
                <a:solidFill>
                  <a:schemeClr val="bg1"/>
                </a:solidFill>
              </a:rPr>
              <a:t>&gt;&gt;&gt; a is b</a:t>
            </a:r>
          </a:p>
          <a:p>
            <a:r>
              <a:rPr lang="en-US" sz="1400" dirty="0">
                <a:solidFill>
                  <a:schemeClr val="bg1"/>
                </a:solidFill>
              </a:rPr>
              <a:t>True</a:t>
            </a:r>
          </a:p>
          <a:p>
            <a:r>
              <a:rPr lang="en-US" sz="1400" dirty="0">
                <a:solidFill>
                  <a:schemeClr val="bg1"/>
                </a:solidFill>
              </a:rPr>
              <a:t>&gt;&gt;&gt; a == b</a:t>
            </a:r>
          </a:p>
          <a:p>
            <a:r>
              <a:rPr lang="en-US" sz="1400" dirty="0">
                <a:solidFill>
                  <a:schemeClr val="bg1"/>
                </a:solidFill>
              </a:rPr>
              <a:t>True</a:t>
            </a:r>
          </a:p>
          <a:p>
            <a:endParaRPr lang="en-US" sz="1400" dirty="0">
              <a:solidFill>
                <a:schemeClr val="bg1"/>
              </a:solidFill>
            </a:endParaRPr>
          </a:p>
          <a:p>
            <a:r>
              <a:rPr lang="en-US" sz="1400" dirty="0">
                <a:solidFill>
                  <a:schemeClr val="bg1"/>
                </a:solidFill>
              </a:rPr>
              <a:t>&gt;&gt;&gt; c = list(a)</a:t>
            </a:r>
          </a:p>
          <a:p>
            <a:endParaRPr lang="en-US" sz="1400" dirty="0">
              <a:solidFill>
                <a:schemeClr val="bg1"/>
              </a:solidFill>
            </a:endParaRPr>
          </a:p>
          <a:p>
            <a:r>
              <a:rPr lang="en-US" sz="1400" dirty="0">
                <a:solidFill>
                  <a:schemeClr val="bg1"/>
                </a:solidFill>
              </a:rPr>
              <a:t>&gt;&gt;&gt; a == c</a:t>
            </a:r>
          </a:p>
          <a:p>
            <a:r>
              <a:rPr lang="en-US" sz="1400" dirty="0">
                <a:solidFill>
                  <a:schemeClr val="bg1"/>
                </a:solidFill>
              </a:rPr>
              <a:t>True</a:t>
            </a:r>
          </a:p>
          <a:p>
            <a:r>
              <a:rPr lang="en-US" sz="1400" dirty="0">
                <a:solidFill>
                  <a:schemeClr val="bg1"/>
                </a:solidFill>
              </a:rPr>
              <a:t>&gt;&gt;&gt; a is c</a:t>
            </a:r>
          </a:p>
          <a:p>
            <a:r>
              <a:rPr lang="en-US" sz="1400" dirty="0">
                <a:solidFill>
                  <a:schemeClr val="bg1"/>
                </a:solidFill>
              </a:rPr>
              <a:t>False</a:t>
            </a:r>
          </a:p>
          <a:p>
            <a:endParaRPr lang="en-US" sz="1400" dirty="0">
              <a:solidFill>
                <a:schemeClr val="bg1"/>
              </a:solidFill>
            </a:endParaRPr>
          </a:p>
          <a:p>
            <a:r>
              <a:rPr lang="en-US" sz="1400" dirty="0">
                <a:solidFill>
                  <a:schemeClr val="bg1"/>
                </a:solidFill>
              </a:rPr>
              <a:t># • "is" expressions evaluate to True if two </a:t>
            </a:r>
          </a:p>
          <a:p>
            <a:r>
              <a:rPr lang="en-US" sz="1400" dirty="0">
                <a:solidFill>
                  <a:schemeClr val="bg1"/>
                </a:solidFill>
              </a:rPr>
              <a:t>#   variables point to the same object</a:t>
            </a:r>
          </a:p>
          <a:p>
            <a:endParaRPr lang="en-US" sz="1400" dirty="0">
              <a:solidFill>
                <a:schemeClr val="bg1"/>
              </a:solidFill>
            </a:endParaRPr>
          </a:p>
          <a:p>
            <a:r>
              <a:rPr lang="en-US" sz="1400" dirty="0">
                <a:solidFill>
                  <a:schemeClr val="bg1"/>
                </a:solidFill>
              </a:rPr>
              <a:t># • "==" evaluates to True if the objects </a:t>
            </a:r>
          </a:p>
          <a:p>
            <a:r>
              <a:rPr lang="en-US" sz="1400" dirty="0">
                <a:solidFill>
                  <a:schemeClr val="bg1"/>
                </a:solidFill>
              </a:rPr>
              <a:t>#   referred to by the variables are equal</a:t>
            </a:r>
          </a:p>
          <a:p>
            <a:endParaRPr lang="fr-FR" sz="1400" dirty="0"/>
          </a:p>
        </p:txBody>
      </p:sp>
    </p:spTree>
    <p:extLst>
      <p:ext uri="{BB962C8B-B14F-4D97-AF65-F5344CB8AC3E}">
        <p14:creationId xmlns:p14="http://schemas.microsoft.com/office/powerpoint/2010/main" val="12955196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5138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
        <p:nvSpPr>
          <p:cNvPr id="7" name="Rectangle 6">
            <a:extLst>
              <a:ext uri="{FF2B5EF4-FFF2-40B4-BE49-F238E27FC236}">
                <a16:creationId xmlns:a16="http://schemas.microsoft.com/office/drawing/2014/main" id="{D34B9A0F-3864-4609-848E-009B75B3F5FC}"/>
              </a:ext>
            </a:extLst>
          </p:cNvPr>
          <p:cNvSpPr/>
          <p:nvPr/>
        </p:nvSpPr>
        <p:spPr>
          <a:xfrm>
            <a:off x="209554" y="3132911"/>
            <a:ext cx="11928606" cy="307777"/>
          </a:xfrm>
          <a:prstGeom prst="rect">
            <a:avLst/>
          </a:prstGeom>
        </p:spPr>
        <p:txBody>
          <a:bodyPr wrap="square">
            <a:spAutoFit/>
          </a:bodyPr>
          <a:lstStyle/>
          <a:p>
            <a:r>
              <a:rPr lang="fr-FR" sz="1400" dirty="0"/>
              <a:t>or</a:t>
            </a:r>
          </a:p>
        </p:txBody>
      </p:sp>
    </p:spTree>
    <p:extLst>
      <p:ext uri="{BB962C8B-B14F-4D97-AF65-F5344CB8AC3E}">
        <p14:creationId xmlns:p14="http://schemas.microsoft.com/office/powerpoint/2010/main" val="17404112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52400" y="262835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5322072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a:t>
            </a:r>
            <a:r>
              <a:rPr lang="fr-FR" altLang="fr-FR" sz="1400" dirty="0" err="1"/>
              <a:t>list.sort</a:t>
            </a:r>
            <a:r>
              <a:rPr lang="fr-FR" altLang="fr-FR" sz="1400" dirty="0"/>
              <a: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int)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int)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a:t>
            </a:r>
            <a:r>
              <a:rPr lang="fr-FR" altLang="fr-FR" sz="1400" dirty="0" err="1"/>
              <a:t>list.sort</a:t>
            </a:r>
            <a:r>
              <a:rPr lang="fr-FR" altLang="fr-FR" sz="1400" dirty="0"/>
              <a: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a:t>
            </a:r>
            <a:r>
              <a:rPr lang="fr-FR" sz="1400" dirty="0" err="1"/>
              <a:t>lt</a:t>
            </a:r>
            <a:r>
              <a:rPr lang="fr-FR" sz="1400" dirty="0"/>
              <a: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a:t>
            </a:r>
            <a:r>
              <a:rPr lang="fr-FR" sz="1400" dirty="0" err="1"/>
              <a:t>lt</a:t>
            </a:r>
            <a:r>
              <a:rPr lang="fr-FR" sz="1400" dirty="0"/>
              <a:t>__ (</a:t>
            </a:r>
            <a:r>
              <a:rPr lang="fr-FR" sz="1400" dirty="0" err="1"/>
              <a:t>lower</a:t>
            </a:r>
            <a:r>
              <a:rPr lang="fr-FR" sz="1400" dirty="0"/>
              <a:t> </a:t>
            </a:r>
            <a:r>
              <a:rPr lang="fr-FR" sz="1400" dirty="0" err="1"/>
              <a:t>than</a:t>
            </a:r>
            <a:r>
              <a:rPr lang="fr-FR" sz="1400" dirty="0"/>
              <a:t>)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a:t>
            </a:r>
            <a:r>
              <a:rPr lang="fr-FR" altLang="fr-FR" sz="1400" dirty="0" err="1"/>
              <a:t>lt</a:t>
            </a:r>
            <a:r>
              <a:rPr lang="fr-FR" altLang="fr-FR" sz="1400" dirty="0"/>
              <a: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a:t>
            </a:r>
            <a:r>
              <a:rPr lang="fr-FR" altLang="fr-FR" sz="1400" dirty="0" err="1"/>
              <a:t>list.sort</a:t>
            </a:r>
            <a:r>
              <a:rPr lang="fr-FR" altLang="fr-FR" sz="1400" dirty="0"/>
              <a: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1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100" dirty="0"/>
          </a:p>
          <a:p>
            <a:r>
              <a:rPr lang="fr-FR" sz="1100" dirty="0"/>
              <a:t>Qu'est-ce que cette fonctionnalité a de si utile ?</a:t>
            </a:r>
          </a:p>
          <a:p>
            <a:r>
              <a:rPr lang="fr-FR" sz="1100" dirty="0"/>
              <a:t>Nous allons le voir, bien entendu. Et je vais surtout essayer de vous montrer des exemples d'applications. Car très souvent, quand on découvre l'héritage, on ne sait pas trop quoi en faire…</a:t>
            </a:r>
          </a:p>
          <a:p>
            <a:r>
              <a:rPr lang="fr-FR" sz="1100" dirty="0"/>
              <a:t>Ne vous attendez donc pas à un chapitre où vous n'allez faire que coder. Vous allez devoir vous pencher sur de la théorie et travailler sur quelques exemples de modélisation. Mais je vous guide, ne vous inquiétez pas !</a:t>
            </a:r>
          </a:p>
          <a:p>
            <a:endParaRPr lang="fr-FR" sz="1100" dirty="0"/>
          </a:p>
          <a:p>
            <a:r>
              <a:rPr lang="fr-FR" sz="1100" b="1" dirty="0"/>
              <a:t>Pour bien commencer</a:t>
            </a:r>
          </a:p>
          <a:p>
            <a:endParaRPr lang="fr-FR" sz="1100" dirty="0"/>
          </a:p>
          <a:p>
            <a:r>
              <a:rPr lang="fr-FR" sz="1100" dirty="0"/>
              <a:t>Je ne vais pas faire durer le suspense plus longtemps : l'héritage est une fonctionnalité objet qui permet de déclarer que telle classe sera elle-même modelée sur une autre classe, qu'on appelle la classe parente, ou la </a:t>
            </a:r>
            <a:r>
              <a:rPr lang="fr-FR" sz="1100" b="1" dirty="0"/>
              <a:t>classe mère</a:t>
            </a:r>
            <a:r>
              <a:rPr lang="fr-FR" sz="1100" dirty="0"/>
              <a:t>. Concrètement, si une classe b </a:t>
            </a:r>
            <a:r>
              <a:rPr lang="fr-FR" sz="1100" b="1" dirty="0"/>
              <a:t>hérite</a:t>
            </a:r>
            <a:r>
              <a:rPr lang="fr-FR" sz="1100" dirty="0"/>
              <a:t> de la classe a, les objets créés sur le modèle de la classe b auront accès aux méthodes et attributs de la classe a.</a:t>
            </a:r>
          </a:p>
          <a:p>
            <a:endParaRPr lang="fr-FR" sz="1100" dirty="0"/>
          </a:p>
          <a:p>
            <a:r>
              <a:rPr lang="fr-FR" sz="1100" dirty="0"/>
              <a:t>Et c'est tout ? Cela ne sert à rien !</a:t>
            </a:r>
          </a:p>
          <a:p>
            <a:endParaRPr lang="fr-FR" sz="1100" dirty="0"/>
          </a:p>
          <a:p>
            <a:r>
              <a:rPr lang="fr-FR" sz="1100" dirty="0"/>
              <a:t>Non, ce n'est pas tout, et si, cela sert énormément mais vous allez devoir me laisser un peu de temps pour vous en montrer l'intérêt.</a:t>
            </a:r>
          </a:p>
          <a:p>
            <a:endParaRPr lang="fr-FR" sz="1100" dirty="0"/>
          </a:p>
          <a:p>
            <a:r>
              <a:rPr lang="fr-FR" sz="11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100" dirty="0"/>
          </a:p>
          <a:p>
            <a:r>
              <a:rPr lang="fr-FR" sz="1100" dirty="0"/>
              <a:t>Prenons un exemple simple : on a une classe Animal permettant de définir des animaux. Les animaux tels que nous les modélisons ont certains attributs (le régime : carnivore ou herbivore) et certaines méthodes (manger, boire, crier…).</a:t>
            </a:r>
          </a:p>
          <a:p>
            <a:endParaRPr lang="fr-FR" sz="1100" dirty="0"/>
          </a:p>
          <a:p>
            <a:r>
              <a:rPr lang="fr-FR" sz="1100" dirty="0"/>
              <a:t>On peut maintenant définir une classe Chien qui hérite de Animal, c'est-à-dire qu'elle reprend ses méthodes. Nous allons voir plus bas ce que cela implique exactement.</a:t>
            </a:r>
          </a:p>
          <a:p>
            <a:endParaRPr lang="fr-FR" sz="1100" dirty="0"/>
          </a:p>
          <a:p>
            <a:r>
              <a:rPr lang="fr-FR" sz="1100" dirty="0"/>
              <a:t>Si vous ne voyez pas très bien dans quel cas on fait hériter une classe d'une autre, faites le test :</a:t>
            </a:r>
          </a:p>
          <a:p>
            <a:endParaRPr lang="fr-FR" sz="1100" dirty="0"/>
          </a:p>
          <a:p>
            <a:r>
              <a:rPr lang="fr-FR" sz="1100" dirty="0"/>
              <a:t>    on fait hériter la classe Chien de Animal parce qu'un chien est un animal ;</a:t>
            </a:r>
          </a:p>
          <a:p>
            <a:endParaRPr lang="fr-FR" sz="1100" dirty="0"/>
          </a:p>
          <a:p>
            <a:r>
              <a:rPr lang="fr-FR" sz="1100" dirty="0"/>
              <a:t>    on ne fait pas hériter Animal de Chien parce qu'Animal n'est pas un Chien.</a:t>
            </a:r>
          </a:p>
          <a:p>
            <a:endParaRPr lang="fr-FR" sz="1100" dirty="0"/>
          </a:p>
          <a:p>
            <a:r>
              <a:rPr lang="fr-FR" sz="1100" dirty="0"/>
              <a:t>Sur ce modèle, vous pouvez vous rendre compte qu'une voiture est un véhicule. La classe Voiture pourrait donc hériter de Véhicule.</a:t>
            </a:r>
          </a:p>
          <a:p>
            <a:endParaRPr lang="fr-FR" sz="1100" dirty="0"/>
          </a:p>
          <a:p>
            <a:r>
              <a:rPr lang="fr-FR" sz="1100" dirty="0"/>
              <a:t>Intéressons-nous à présent au code.</a:t>
            </a:r>
          </a:p>
        </p:txBody>
      </p:sp>
    </p:spTree>
    <p:extLst>
      <p:ext uri="{BB962C8B-B14F-4D97-AF65-F5344CB8AC3E}">
        <p14:creationId xmlns:p14="http://schemas.microsoft.com/office/powerpoint/2010/main" val="149422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elif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else: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600164"/>
          </a:xfrm>
          <a:prstGeom prst="rect">
            <a:avLst/>
          </a:prstGeom>
          <a:noFill/>
        </p:spPr>
        <p:txBody>
          <a:bodyPr wrap="square" rtlCol="0">
            <a:spAutoFit/>
          </a:bodyPr>
          <a:lstStyle/>
          <a:p>
            <a:r>
              <a:rPr lang="fr-FR" sz="1100" dirty="0"/>
              <a:t>On oppose l'héritage simple, dont nous venons de voir les aspects théoriques dans la section précédente, à l'héritage multiple que nous verrons dans la prochaine section.</a:t>
            </a:r>
          </a:p>
          <a:p>
            <a:endParaRPr lang="fr-FR" sz="1100" dirty="0"/>
          </a:p>
          <a:p>
            <a:r>
              <a:rPr lang="fr-FR" sz="11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834551"/>
            <a:ext cx="11506200" cy="1785104"/>
          </a:xfrm>
          <a:prstGeom prst="rect">
            <a:avLst/>
          </a:prstGeom>
          <a:solidFill>
            <a:schemeClr val="tx1"/>
          </a:solidFill>
        </p:spPr>
        <p:txBody>
          <a:bodyPr wrap="square" rtlCol="0">
            <a:spAutoFit/>
          </a:bodyPr>
          <a:lstStyle/>
          <a:p>
            <a:r>
              <a:rPr lang="fr-FR" sz="1100" dirty="0">
                <a:solidFill>
                  <a:schemeClr val="bg1"/>
                </a:solidFill>
              </a:rPr>
              <a:t>class A:</a:t>
            </a:r>
          </a:p>
          <a:p>
            <a:r>
              <a:rPr lang="fr-FR" sz="1100" dirty="0">
                <a:solidFill>
                  <a:schemeClr val="bg1"/>
                </a:solidFill>
              </a:rPr>
              <a:t>    """Classe A, pour illustrer notre exemple d'héritage"""</a:t>
            </a:r>
          </a:p>
          <a:p>
            <a:r>
              <a:rPr lang="fr-FR" sz="1100" dirty="0">
                <a:solidFill>
                  <a:schemeClr val="bg1"/>
                </a:solidFill>
              </a:rPr>
              <a:t>    pass # On laisse la définition vide, ce n'est qu'un exemple</a:t>
            </a:r>
          </a:p>
          <a:p>
            <a:endParaRPr lang="fr-FR" sz="1100" dirty="0">
              <a:solidFill>
                <a:schemeClr val="bg1"/>
              </a:solidFill>
            </a:endParaRPr>
          </a:p>
          <a:p>
            <a:r>
              <a:rPr lang="fr-FR" sz="1100" dirty="0">
                <a:solidFill>
                  <a:schemeClr val="bg1"/>
                </a:solidFill>
              </a:rPr>
              <a:t>class B(A):</a:t>
            </a:r>
          </a:p>
          <a:p>
            <a:r>
              <a:rPr lang="fr-FR" sz="1100" dirty="0">
                <a:solidFill>
                  <a:schemeClr val="bg1"/>
                </a:solidFill>
              </a:rPr>
              <a:t>    """Classe B, qui hérite de A.</a:t>
            </a:r>
          </a:p>
          <a:p>
            <a:r>
              <a:rPr lang="fr-FR" sz="1100" dirty="0">
                <a:solidFill>
                  <a:schemeClr val="bg1"/>
                </a:solidFill>
              </a:rPr>
              <a:t>    Elle reprend les mêmes méthodes et attributs (dans cet exemple, la classe</a:t>
            </a:r>
          </a:p>
          <a:p>
            <a:r>
              <a:rPr lang="fr-FR" sz="1100" dirty="0">
                <a:solidFill>
                  <a:schemeClr val="bg1"/>
                </a:solidFill>
              </a:rPr>
              <a:t>    A ne possède de toute façon ni méthode ni attribut)"""</a:t>
            </a:r>
          </a:p>
          <a:p>
            <a:r>
              <a:rPr lang="fr-FR" sz="1100" dirty="0">
                <a:solidFill>
                  <a:schemeClr val="bg1"/>
                </a:solidFill>
              </a:rPr>
              <a:t>    </a:t>
            </a:r>
          </a:p>
          <a:p>
            <a:r>
              <a:rPr lang="fr-FR" sz="11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3800351"/>
            <a:ext cx="11458570" cy="2292935"/>
          </a:xfrm>
          <a:prstGeom prst="rect">
            <a:avLst/>
          </a:prstGeom>
          <a:noFill/>
        </p:spPr>
        <p:txBody>
          <a:bodyPr wrap="square" rtlCol="0">
            <a:spAutoFit/>
          </a:bodyPr>
          <a:lstStyle/>
          <a:p>
            <a:r>
              <a:rPr lang="fr-FR" sz="1100" dirty="0"/>
              <a:t>Vous pourrez expérimenter par la suite sur des exemples plus constructifs. Pour l'instant, l'important est de bien noter la syntaxe qui, comme vous le voyez, est des plus simples : </a:t>
            </a:r>
            <a:r>
              <a:rPr lang="fr-FR" sz="1100" b="1" dirty="0"/>
              <a:t>class MaClasse(MaClasseMere):</a:t>
            </a:r>
            <a:r>
              <a:rPr lang="fr-FR" sz="11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100" dirty="0"/>
          </a:p>
          <a:p>
            <a:r>
              <a:rPr lang="fr-FR" sz="1100" dirty="0"/>
              <a:t>J'ai essayé de mettre des constructeurs dans les deux classes mais, dans la classe fille, je ne retrouve pas les attributs déclarés dans ma classe mère, c'est normal ?</a:t>
            </a:r>
          </a:p>
          <a:p>
            <a:endParaRPr lang="fr-FR" sz="1100" dirty="0"/>
          </a:p>
          <a:p>
            <a:r>
              <a:rPr lang="fr-FR" sz="11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100" dirty="0"/>
          </a:p>
          <a:p>
            <a:r>
              <a:rPr lang="fr-FR" sz="11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61610"/>
          </a:xfrm>
          <a:prstGeom prst="rect">
            <a:avLst/>
          </a:prstGeom>
          <a:noFill/>
        </p:spPr>
        <p:txBody>
          <a:bodyPr wrap="square" rtlCol="0">
            <a:spAutoFit/>
          </a:bodyPr>
          <a:lstStyle/>
          <a:p>
            <a:r>
              <a:rPr lang="fr-FR" sz="11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61610"/>
          </a:xfrm>
          <a:prstGeom prst="rect">
            <a:avLst/>
          </a:prstGeom>
          <a:noFill/>
        </p:spPr>
        <p:txBody>
          <a:bodyPr wrap="square" rtlCol="0">
            <a:spAutoFit/>
          </a:bodyPr>
          <a:lstStyle/>
          <a:p>
            <a:r>
              <a:rPr lang="fr-FR" sz="11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1785104"/>
          </a:xfrm>
          <a:prstGeom prst="rect">
            <a:avLst/>
          </a:prstGeom>
          <a:noFill/>
        </p:spPr>
        <p:txBody>
          <a:bodyPr wrap="square" rtlCol="0">
            <a:spAutoFit/>
          </a:bodyPr>
          <a:lstStyle/>
          <a:p>
            <a:r>
              <a:rPr lang="fr-FR" sz="1100" dirty="0"/>
              <a:t>Argh… mais tu n'avais pas dit qu'une classe reprenait les méthodes et attributs de sa classe mère ?</a:t>
            </a:r>
          </a:p>
          <a:p>
            <a:endParaRPr lang="fr-FR" sz="1100" dirty="0"/>
          </a:p>
          <a:p>
            <a:r>
              <a:rPr lang="fr-FR" sz="11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100" dirty="0"/>
          </a:p>
          <a:p>
            <a:r>
              <a:rPr lang="fr-FR" sz="1100" dirty="0"/>
              <a:t>Dans le premier chapitre, je vous ai expliqué que mon_objet.ma_methode() revenait au même que </a:t>
            </a:r>
            <a:r>
              <a:rPr lang="fr-FR" sz="1100" dirty="0" err="1"/>
              <a:t>MaClasse.ma_methode</a:t>
            </a:r>
            <a:r>
              <a:rPr lang="fr-FR" sz="1100" dirty="0"/>
              <a:t>(mon_objet).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a:t>
            </a:r>
            <a:r>
              <a:rPr lang="fr-FR" sz="1100" dirty="0" err="1"/>
              <a:t>MaClasse.ma_methode</a:t>
            </a:r>
            <a:r>
              <a:rPr lang="fr-FR" sz="1100" dirty="0"/>
              <a:t>(mon_objet)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30887"/>
          </a:xfrm>
          <a:prstGeom prst="rect">
            <a:avLst/>
          </a:prstGeom>
          <a:noFill/>
        </p:spPr>
        <p:txBody>
          <a:bodyPr wrap="square" rtlCol="0">
            <a:spAutoFit/>
          </a:bodyPr>
          <a:lstStyle/>
          <a:p>
            <a:r>
              <a:rPr lang="fr-FR" sz="11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t>
            </a:r>
            <a:r>
              <a:rPr lang="en-US" sz="1100" dirty="0" err="1">
                <a:solidFill>
                  <a:schemeClr val="bg1"/>
                </a:solidFill>
              </a:rPr>
              <a:t>AgentSpecial</a:t>
            </a:r>
            <a:r>
              <a:rPr lang="en-US" sz="1100" dirty="0">
                <a:solidFill>
                  <a:schemeClr val="bg1"/>
                </a:solidFill>
              </a:rPr>
              <a:t>("Fisher",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123658"/>
          </a:xfrm>
          <a:prstGeom prst="rect">
            <a:avLst/>
          </a:prstGeom>
          <a:noFill/>
        </p:spPr>
        <p:txBody>
          <a:bodyPr wrap="square" rtlCol="0">
            <a:spAutoFit/>
          </a:bodyPr>
          <a:lstStyle/>
          <a:p>
            <a:r>
              <a:rPr lang="fr-FR" sz="1100" dirty="0"/>
              <a:t>Cette fois, notre attribut prenom se trouve bien dans notre agent spécial car le constructeur de la classe AgentSpecial appelle explicitement celui de Personne.</a:t>
            </a:r>
          </a:p>
          <a:p>
            <a:endParaRPr lang="fr-FR" sz="1100" dirty="0"/>
          </a:p>
          <a:p>
            <a:r>
              <a:rPr lang="fr-FR" sz="11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100" dirty="0"/>
          </a:p>
          <a:p>
            <a:r>
              <a:rPr lang="fr-FR" sz="1100" dirty="0"/>
              <a:t>Notez que l'on pourrait très bien faire hériter une nouvelle classe de notre classe Personne, la classe mère est souvent un modèle pour plusieurs classes filles.</a:t>
            </a:r>
          </a:p>
          <a:p>
            <a:endParaRPr lang="fr-FR" sz="1100" dirty="0"/>
          </a:p>
          <a:p>
            <a:r>
              <a:rPr lang="fr-FR" sz="1100" b="1" dirty="0"/>
              <a:t>Petite précision</a:t>
            </a:r>
          </a:p>
          <a:p>
            <a:endParaRPr lang="fr-FR" sz="1100" dirty="0"/>
          </a:p>
          <a:p>
            <a:r>
              <a:rPr lang="fr-FR" sz="11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61610"/>
          </a:xfrm>
          <a:prstGeom prst="rect">
            <a:avLst/>
          </a:prstGeom>
          <a:noFill/>
        </p:spPr>
        <p:txBody>
          <a:bodyPr wrap="square" rtlCol="0">
            <a:spAutoFit/>
          </a:bodyPr>
          <a:lstStyle/>
          <a:p>
            <a:r>
              <a:rPr lang="fr-FR" sz="11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297463"/>
            <a:ext cx="11506200" cy="769441"/>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object.__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a:t>
            </a:r>
            <a:r>
              <a:rPr lang="en-US" sz="1100" dirty="0" err="1">
                <a:solidFill>
                  <a:schemeClr val="bg1"/>
                </a:solidFill>
              </a:rPr>
              <a:t>Personne</a:t>
            </a:r>
            <a:r>
              <a:rPr lang="en-US" sz="1100" dirty="0">
                <a:solidFill>
                  <a:schemeClr val="bg1"/>
                </a:solidFill>
              </a:rPr>
              <a:t>) # </a:t>
            </a:r>
            <a:r>
              <a:rPr lang="en-US" sz="1100" dirty="0" err="1">
                <a:solidFill>
                  <a:schemeClr val="bg1"/>
                </a:solidFill>
              </a:rPr>
              <a:t>AgentSpecial</a:t>
            </a:r>
            <a:r>
              <a:rPr lang="en-US" sz="1100" dirty="0">
                <a:solidFill>
                  <a:schemeClr val="bg1"/>
                </a:solidFill>
              </a:rPr>
              <a:t> </a:t>
            </a:r>
            <a:r>
              <a:rPr lang="en-US" sz="1100" dirty="0" err="1">
                <a:solidFill>
                  <a:schemeClr val="bg1"/>
                </a:solidFill>
              </a:rPr>
              <a:t>hérite</a:t>
            </a:r>
            <a:r>
              <a:rPr lang="en-US" sz="1100" dirty="0">
                <a:solidFill>
                  <a:schemeClr val="bg1"/>
                </a:solidFill>
              </a:rPr>
              <a:t> de </a:t>
            </a:r>
            <a:r>
              <a:rPr lang="en-US" sz="1100" dirty="0" err="1">
                <a:solidFill>
                  <a:schemeClr val="bg1"/>
                </a:solidFill>
              </a:rPr>
              <a:t>Personne</a:t>
            </a:r>
            <a:endParaRPr lang="en-US" sz="1100" dirty="0">
              <a:solidFill>
                <a:schemeClr val="bg1"/>
              </a:solidFill>
            </a:endParaRP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a:t>
            </a:r>
            <a:r>
              <a:rPr lang="en-US" sz="1100" dirty="0" err="1">
                <a:solidFill>
                  <a:schemeClr val="bg1"/>
                </a:solidFill>
              </a:rPr>
              <a:t>AgentSpecial</a:t>
            </a:r>
            <a:r>
              <a:rPr lang="en-US" sz="1100" dirty="0">
                <a:solidFill>
                  <a:schemeClr val="bg1"/>
                </a:solidFill>
              </a:rPr>
              <a:t>) # </a:t>
            </a:r>
            <a:r>
              <a:rPr lang="en-US" sz="1100" dirty="0" err="1">
                <a:solidFill>
                  <a:schemeClr val="bg1"/>
                </a:solidFill>
              </a:rPr>
              <a:t>Personne</a:t>
            </a:r>
            <a:r>
              <a:rPr lang="en-US" sz="1100" dirty="0">
                <a:solidFill>
                  <a:schemeClr val="bg1"/>
                </a:solidFill>
              </a:rPr>
              <a:t> </a:t>
            </a:r>
            <a:r>
              <a:rPr lang="en-US" sz="1100" dirty="0" err="1">
                <a:solidFill>
                  <a:schemeClr val="bg1"/>
                </a:solidFill>
              </a:rPr>
              <a:t>n'hérite</a:t>
            </a:r>
            <a:r>
              <a:rPr lang="en-US" sz="1100" dirty="0">
                <a:solidFill>
                  <a:schemeClr val="bg1"/>
                </a:solidFill>
              </a:rPr>
              <a:t> pas </a:t>
            </a:r>
            <a:r>
              <a:rPr lang="en-US" sz="1100" dirty="0" err="1">
                <a:solidFill>
                  <a:schemeClr val="bg1"/>
                </a:solidFill>
              </a:rPr>
              <a:t>d'AgentSpecial</a:t>
            </a:r>
            <a:endParaRPr lang="en-US" sz="1100" dirty="0">
              <a:solidFill>
                <a:schemeClr val="bg1"/>
              </a:solidFill>
            </a:endParaRP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1446550"/>
          </a:xfrm>
          <a:prstGeom prst="rect">
            <a:avLst/>
          </a:prstGeom>
          <a:noFill/>
        </p:spPr>
        <p:txBody>
          <a:bodyPr wrap="square" rtlCol="0">
            <a:spAutoFit/>
          </a:bodyPr>
          <a:lstStyle/>
          <a:p>
            <a:r>
              <a:rPr lang="fr-FR" sz="1100" dirty="0"/>
              <a:t>En redéfinissant la méthode __</a:t>
            </a:r>
            <a:r>
              <a:rPr lang="fr-FR" sz="1100" dirty="0" err="1"/>
              <a:t>setattr</a:t>
            </a:r>
            <a:r>
              <a:rPr lang="fr-FR" sz="1100" dirty="0"/>
              <a:t>__, on ne peut, dans le corps de cette méthode, modifier les valeurs de nos attributs comme on le fait habituellement (</a:t>
            </a:r>
            <a:r>
              <a:rPr lang="fr-FR" sz="1100" dirty="0" err="1"/>
              <a:t>self.attribut</a:t>
            </a:r>
            <a:r>
              <a:rPr lang="fr-FR" sz="1100" dirty="0"/>
              <a:t> = valeur) car alors, la méthode s'appellerait elle-même. On fait donc appel à la méthode __</a:t>
            </a:r>
            <a:r>
              <a:rPr lang="fr-FR" sz="1100" dirty="0" err="1"/>
              <a:t>setattr</a:t>
            </a:r>
            <a:r>
              <a:rPr lang="fr-FR" sz="1100" dirty="0"/>
              <a:t>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100" dirty="0"/>
              <a:t>Deux fonctions très pratiques</a:t>
            </a:r>
          </a:p>
          <a:p>
            <a:endParaRPr lang="fr-FR" sz="1100" dirty="0"/>
          </a:p>
          <a:p>
            <a:r>
              <a:rPr lang="fr-FR" sz="1100" dirty="0"/>
              <a:t>Python définit deux fonctions qui peuvent se révéler utiles dans bien des cas : </a:t>
            </a:r>
            <a:r>
              <a:rPr lang="fr-FR" sz="1100" dirty="0" err="1"/>
              <a:t>issubclass</a:t>
            </a:r>
            <a:r>
              <a:rPr lang="fr-FR" sz="1100" dirty="0"/>
              <a:t> et isinstance.</a:t>
            </a:r>
          </a:p>
          <a:p>
            <a:r>
              <a:rPr lang="fr-FR" sz="1100" dirty="0" err="1"/>
              <a:t>issubclass</a:t>
            </a:r>
            <a:endParaRPr lang="fr-FR" sz="1100" dirty="0"/>
          </a:p>
          <a:p>
            <a:r>
              <a:rPr lang="fr-FR" sz="11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30887"/>
          </a:xfrm>
          <a:prstGeom prst="rect">
            <a:avLst/>
          </a:prstGeom>
          <a:noFill/>
        </p:spPr>
        <p:txBody>
          <a:bodyPr wrap="square" rtlCol="0">
            <a:spAutoFit/>
          </a:bodyPr>
          <a:lstStyle/>
          <a:p>
            <a:r>
              <a:rPr lang="fr-FR" sz="1100" dirty="0"/>
              <a:t>isinstance</a:t>
            </a:r>
          </a:p>
          <a:p>
            <a:r>
              <a:rPr lang="fr-FR" sz="11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61610"/>
          </a:xfrm>
          <a:prstGeom prst="rect">
            <a:avLst/>
          </a:prstGeom>
          <a:noFill/>
        </p:spPr>
        <p:txBody>
          <a:bodyPr wrap="square" rtlCol="0">
            <a:spAutoFit/>
          </a:bodyPr>
          <a:lstStyle/>
          <a:p>
            <a:r>
              <a:rPr lang="fr-FR" sz="11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a:t>
            </a:r>
            <a:r>
              <a:rPr lang="en-US" sz="1100" dirty="0" err="1">
                <a:solidFill>
                  <a:schemeClr val="bg1"/>
                </a:solidFill>
              </a:rPr>
              <a:t>MaClasseHeritee</a:t>
            </a:r>
            <a:r>
              <a:rPr lang="en-US" sz="1100" dirty="0">
                <a:solidFill>
                  <a:schemeClr val="bg1"/>
                </a:solidFill>
              </a:rPr>
              <a:t>(MaClasseMere1,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2970044"/>
          </a:xfrm>
          <a:prstGeom prst="rect">
            <a:avLst/>
          </a:prstGeom>
          <a:noFill/>
        </p:spPr>
        <p:txBody>
          <a:bodyPr wrap="square" rtlCol="0">
            <a:spAutoFit/>
          </a:bodyPr>
          <a:lstStyle/>
          <a:p>
            <a:r>
              <a:rPr lang="fr-FR" sz="1100" dirty="0"/>
              <a:t>Python inclut un mécanisme permettant l'héritage multiple. L'idée est en substance très simple : au lieu d'hériter d'une seule classe, on peut hériter de plusieurs.</a:t>
            </a:r>
          </a:p>
          <a:p>
            <a:endParaRPr lang="fr-FR" sz="1100" dirty="0"/>
          </a:p>
          <a:p>
            <a:r>
              <a:rPr lang="fr-FR" sz="1100" dirty="0"/>
              <a:t>Ce n'est pas ce qui se passe quand on hérite d'une classe qui hérite elle-même d'une autre classe ?</a:t>
            </a:r>
          </a:p>
          <a:p>
            <a:endParaRPr lang="fr-FR" sz="1100" dirty="0"/>
          </a:p>
          <a:p>
            <a:r>
              <a:rPr lang="fr-FR" sz="1100" dirty="0"/>
              <a:t>Pas tout à fait. La hiérarchie de l'héritage simple permet d'étendre des méthodes et attributs d'une classe à plusieurs autres, mais la structure reste fermée. Pour mieux comprendre, considérez l'exemple qui suit.</a:t>
            </a:r>
          </a:p>
          <a:p>
            <a:endParaRPr lang="fr-FR" sz="1100" dirty="0"/>
          </a:p>
          <a:p>
            <a:r>
              <a:rPr lang="fr-FR" sz="1100" dirty="0"/>
              <a:t>On peut s'asseoir dans un fauteuil. On peut dormir dans un lit. Mais on peut s'asseoir et dormir dans certains canapés (la plupart en fait, avec un peu de bonne volonté). Notre classe Fauteuil pourra hériter de la classe </a:t>
            </a:r>
            <a:r>
              <a:rPr lang="fr-FR" sz="1100" dirty="0" err="1"/>
              <a:t>ObjetPourSAsseoir</a:t>
            </a:r>
            <a:r>
              <a:rPr lang="fr-FR" sz="1100" dirty="0"/>
              <a:t> et notre classe Lit, de notre classe </a:t>
            </a:r>
            <a:r>
              <a:rPr lang="fr-FR" sz="1100" dirty="0" err="1"/>
              <a:t>ObjetPourDormir</a:t>
            </a:r>
            <a:r>
              <a:rPr lang="fr-FR" sz="1100" dirty="0"/>
              <a:t>. Mais notre classe Canape alors ? Elle devra logiquement hériter de nos deux classes </a:t>
            </a:r>
            <a:r>
              <a:rPr lang="fr-FR" sz="1100" dirty="0" err="1"/>
              <a:t>ObjetPourSAsseoir</a:t>
            </a:r>
            <a:r>
              <a:rPr lang="fr-FR" sz="1100" dirty="0"/>
              <a:t> et </a:t>
            </a:r>
            <a:r>
              <a:rPr lang="fr-FR" sz="1100" dirty="0" err="1"/>
              <a:t>ObjetPourDormir</a:t>
            </a:r>
            <a:r>
              <a:rPr lang="fr-FR" sz="1100" dirty="0"/>
              <a:t>. C'est un cas où l'héritage multiple pourrait se révéler utile.</a:t>
            </a:r>
          </a:p>
          <a:p>
            <a:endParaRPr lang="fr-FR" sz="1100" dirty="0"/>
          </a:p>
          <a:p>
            <a:r>
              <a:rPr lang="fr-FR" sz="11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100" dirty="0"/>
          </a:p>
          <a:p>
            <a:r>
              <a:rPr lang="fr-FR" sz="11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1785104"/>
          </a:xfrm>
          <a:prstGeom prst="rect">
            <a:avLst/>
          </a:prstGeom>
          <a:noFill/>
        </p:spPr>
        <p:txBody>
          <a:bodyPr wrap="square" rtlCol="0">
            <a:spAutoFit/>
          </a:bodyPr>
          <a:lstStyle/>
          <a:p>
            <a:r>
              <a:rPr lang="fr-FR" sz="1100" dirty="0"/>
              <a:t>Vous pouvez faire hériter votre classe de plus de deux autres classes. Au lieu de préciser, comme dans les cas d'héritage simple, une seule classe mère entre parenthèses, vous en indiquez plusieurs, séparées par des virgules.</a:t>
            </a:r>
          </a:p>
          <a:p>
            <a:r>
              <a:rPr lang="fr-FR" sz="1100" dirty="0"/>
              <a:t>Recherche des méthodes</a:t>
            </a:r>
          </a:p>
          <a:p>
            <a:endParaRPr lang="fr-FR" sz="1100" dirty="0"/>
          </a:p>
          <a:p>
            <a:r>
              <a:rPr lang="fr-FR" sz="11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100" dirty="0"/>
          </a:p>
          <a:p>
            <a:r>
              <a:rPr lang="fr-FR" sz="11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1277273"/>
          </a:xfrm>
          <a:prstGeom prst="rect">
            <a:avLst/>
          </a:prstGeom>
          <a:noFill/>
        </p:spPr>
        <p:txBody>
          <a:bodyPr wrap="square" rtlCol="0">
            <a:spAutoFit/>
          </a:bodyPr>
          <a:lstStyle/>
          <a:p>
            <a:r>
              <a:rPr lang="fr-FR" sz="1100" b="1" dirty="0"/>
              <a:t>Retour sur les exceptions</a:t>
            </a:r>
            <a:endParaRPr lang="fr-FR" sz="1100" dirty="0"/>
          </a:p>
          <a:p>
            <a:r>
              <a:rPr lang="fr-FR" sz="1100" dirty="0"/>
              <a:t>Depuis la première partie, nous ne sommes pas revenus sur les exceptions. Toutefois, ce chapitre me donne une opportunité d'aller un peu plus loin.</a:t>
            </a:r>
          </a:p>
          <a:p>
            <a:r>
              <a:rPr lang="fr-FR" sz="1100" dirty="0"/>
              <a:t>Les exceptions sont non seulement des classes, mais des classes hiérarchisées selon une relation d'héritage précise.</a:t>
            </a:r>
          </a:p>
          <a:p>
            <a:r>
              <a:rPr lang="fr-FR" sz="1100" dirty="0"/>
              <a:t>Cette relation d'héritage devient importante quand vous utilisez le mot-clé except. En effet, le type de l'exception que vous précisez après est intercepté… ainsi que toutes les classes qui héritent de ce type.</a:t>
            </a:r>
          </a:p>
          <a:p>
            <a:r>
              <a:rPr lang="fr-FR" sz="1100" dirty="0"/>
              <a:t>Mais comment fait-on pour savoir qu'une exception hérite d'autres exceptions ?</a:t>
            </a:r>
          </a:p>
          <a:p>
            <a:r>
              <a:rPr lang="fr-FR" sz="11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292935"/>
          </a:xfrm>
          <a:prstGeom prst="rect">
            <a:avLst/>
          </a:prstGeom>
          <a:noFill/>
        </p:spPr>
        <p:txBody>
          <a:bodyPr wrap="square" rtlCol="0">
            <a:spAutoFit/>
          </a:bodyPr>
          <a:lstStyle/>
          <a:p>
            <a:r>
              <a:rPr lang="fr-FR" sz="1100" dirty="0"/>
              <a:t>Vous apprenez ici que l'exception AttributeError hérite de Exception, qui hérite elle-même de BaseException.</a:t>
            </a:r>
          </a:p>
          <a:p>
            <a:endParaRPr lang="fr-FR" sz="1100" dirty="0"/>
          </a:p>
          <a:p>
            <a:r>
              <a:rPr lang="fr-FR" sz="1100" dirty="0"/>
              <a:t>Vous pouvez également retrouver la hiérarchie des exceptions built-in sur le site de Python.</a:t>
            </a:r>
          </a:p>
          <a:p>
            <a:endParaRPr lang="fr-FR" sz="1100" dirty="0"/>
          </a:p>
          <a:p>
            <a:r>
              <a:rPr lang="fr-FR" sz="1100" dirty="0"/>
              <a:t>Ne sont répertoriées ici que les exceptions dites built-in. D'autres peuvent être définies dans des modules que vous utiliserez et vous pouvez même en créer vous-mêmes (nous allons voir cela un peu plus bas).</a:t>
            </a:r>
          </a:p>
          <a:p>
            <a:endParaRPr lang="fr-FR" sz="1100" dirty="0"/>
          </a:p>
          <a:p>
            <a:r>
              <a:rPr lang="fr-FR" sz="1100" dirty="0"/>
              <a:t>Pour l'instant, souvenez-vous que, quand vous écrivez except TypeException, vous pourrez intercepter toutes les exceptions du type TypeException mais aussi celles des classes héritées de TypeException.</a:t>
            </a:r>
          </a:p>
          <a:p>
            <a:endParaRPr lang="fr-FR" sz="1100" dirty="0"/>
          </a:p>
          <a:p>
            <a:r>
              <a:rPr lang="fr-FR" sz="11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346632"/>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462213"/>
          </a:xfrm>
          <a:prstGeom prst="rect">
            <a:avLst/>
          </a:prstGeom>
          <a:noFill/>
        </p:spPr>
        <p:txBody>
          <a:bodyPr wrap="square" rtlCol="0">
            <a:spAutoFit/>
          </a:bodyPr>
          <a:lstStyle/>
          <a:p>
            <a:r>
              <a:rPr lang="fr-FR" sz="1100" b="1" dirty="0"/>
              <a:t>Création d'exceptions personnalisées</a:t>
            </a:r>
          </a:p>
          <a:p>
            <a:endParaRPr lang="fr-FR" sz="1100" dirty="0"/>
          </a:p>
          <a:p>
            <a:r>
              <a:rPr lang="fr-FR" sz="1100" dirty="0"/>
              <a:t>Il peut vous être utile de créer vos propres exceptions. Puisque les exceptions sont des classes, comme nous venons de le voir, rien ne vous empêche de créer les vôtres. Vous pourrez les lever avec raise, les intercepter avec except.</a:t>
            </a:r>
          </a:p>
          <a:p>
            <a:r>
              <a:rPr lang="fr-FR" sz="1100" dirty="0"/>
              <a:t>Se positionner dans la hiérarchie</a:t>
            </a:r>
          </a:p>
          <a:p>
            <a:r>
              <a:rPr lang="fr-FR" sz="11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1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100" dirty="0"/>
              <a:t>Exception : c'est de cette classe que vos exceptions hériteront la plupart du temps. C'est la classe mère de toutes les exceptions « d'erreurs ».</a:t>
            </a:r>
          </a:p>
          <a:p>
            <a:r>
              <a:rPr lang="fr-FR" sz="1100" dirty="0"/>
              <a:t>Si vous pouvez trouver, dans le contexte, une exception qui se trouve plus bas dans la hiérarchie, c'est toujours mieux.</a:t>
            </a:r>
          </a:p>
          <a:p>
            <a:r>
              <a:rPr lang="fr-FR" sz="1100" dirty="0"/>
              <a:t>Que doit contenir notre classe exception ?</a:t>
            </a:r>
          </a:p>
          <a:p>
            <a:r>
              <a:rPr lang="fr-FR" sz="11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4949026"/>
            <a:ext cx="11630020" cy="261610"/>
          </a:xfrm>
          <a:prstGeom prst="rect">
            <a:avLst/>
          </a:prstGeom>
          <a:noFill/>
        </p:spPr>
        <p:txBody>
          <a:bodyPr wrap="square" rtlCol="0">
            <a:spAutoFit/>
          </a:bodyPr>
          <a:lstStyle/>
          <a:p>
            <a:r>
              <a:rPr lang="fr-FR" sz="11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33374" y="5255604"/>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61610"/>
          </a:xfrm>
          <a:prstGeom prst="rect">
            <a:avLst/>
          </a:prstGeom>
          <a:noFill/>
        </p:spPr>
        <p:txBody>
          <a:bodyPr wrap="square" rtlCol="0">
            <a:spAutoFit/>
          </a:bodyPr>
          <a:lstStyle/>
          <a:p>
            <a:r>
              <a:rPr lang="fr-FR" sz="11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61610"/>
          </a:xfrm>
          <a:prstGeom prst="rect">
            <a:avLst/>
          </a:prstGeom>
          <a:noFill/>
        </p:spPr>
        <p:txBody>
          <a:bodyPr wrap="square" rtlCol="0">
            <a:spAutoFit/>
          </a:bodyPr>
          <a:lstStyle/>
          <a:p>
            <a:r>
              <a:rPr lang="fr-FR" sz="11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30887"/>
          </a:xfrm>
          <a:prstGeom prst="rect">
            <a:avLst/>
          </a:prstGeom>
          <a:noFill/>
        </p:spPr>
        <p:txBody>
          <a:bodyPr wrap="square" rtlCol="0">
            <a:spAutoFit/>
          </a:bodyPr>
          <a:lstStyle/>
          <a:p>
            <a:r>
              <a:rPr lang="fr-FR" sz="1100" dirty="0"/>
              <a:t>Voilà, ce petit retour sur les exceptions est achevé. Si vous voulez en savoir plus, n'hésitez pas à consulter la documentation Python concernant </a:t>
            </a:r>
            <a:r>
              <a:rPr lang="fr-FR" sz="1100" dirty="0">
                <a:hlinkClick r:id="rId2"/>
              </a:rPr>
              <a:t>les exceptions</a:t>
            </a:r>
            <a:r>
              <a:rPr lang="fr-FR" sz="1100" dirty="0"/>
              <a:t> ainsi que celle sur </a:t>
            </a:r>
            <a:r>
              <a:rPr lang="fr-FR" sz="1100" dirty="0">
                <a:hlinkClick r:id="rId3"/>
              </a:rPr>
              <a:t>les exceptions personnalisées</a:t>
            </a:r>
            <a:r>
              <a:rPr lang="fr-FR" sz="1100" dirty="0"/>
              <a:t>.</a:t>
            </a:r>
          </a:p>
        </p:txBody>
      </p:sp>
    </p:spTree>
    <p:extLst>
      <p:ext uri="{BB962C8B-B14F-4D97-AF65-F5344CB8AC3E}">
        <p14:creationId xmlns:p14="http://schemas.microsoft.com/office/powerpoint/2010/main" val="1070615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631490"/>
          </a:xfrm>
          <a:prstGeom prst="rect">
            <a:avLst/>
          </a:prstGeom>
          <a:noFill/>
        </p:spPr>
        <p:txBody>
          <a:bodyPr wrap="square" rtlCol="0">
            <a:spAutoFit/>
          </a:bodyPr>
          <a:lstStyle/>
          <a:p>
            <a:r>
              <a:rPr lang="fr-FR" sz="1100" b="1" dirty="0"/>
              <a:t>En résumé</a:t>
            </a:r>
          </a:p>
          <a:p>
            <a:endParaRPr lang="fr-FR" sz="1100" dirty="0"/>
          </a:p>
          <a:p>
            <a:r>
              <a:rPr lang="fr-FR" sz="1100" dirty="0"/>
              <a:t>    L'héritage permet à une classe d'hériter du comportement d'une autre en reprenant ses méthodes.</a:t>
            </a:r>
          </a:p>
          <a:p>
            <a:endParaRPr lang="fr-FR" sz="1100" dirty="0"/>
          </a:p>
          <a:p>
            <a:r>
              <a:rPr lang="fr-FR" sz="1100" dirty="0"/>
              <a:t>    La syntaxe de l'héritage est class NouvelleClasse(ClasseMere):.</a:t>
            </a:r>
          </a:p>
          <a:p>
            <a:endParaRPr lang="fr-FR" sz="1100" dirty="0"/>
          </a:p>
          <a:p>
            <a:r>
              <a:rPr lang="fr-FR" sz="1100" dirty="0"/>
              <a:t>    On peut accéder aux méthodes de la classe mère directement via la syntaxe : ClasseMere.methode(self).</a:t>
            </a:r>
          </a:p>
          <a:p>
            <a:endParaRPr lang="fr-FR" sz="1100" dirty="0"/>
          </a:p>
          <a:p>
            <a:r>
              <a:rPr lang="fr-FR" sz="1100" dirty="0"/>
              <a:t>    L'héritage multiple permet à une classe d'hériter de plusieurs classes mères.</a:t>
            </a:r>
          </a:p>
          <a:p>
            <a:endParaRPr lang="fr-FR" sz="1100" dirty="0"/>
          </a:p>
          <a:p>
            <a:r>
              <a:rPr lang="fr-FR" sz="1100" dirty="0"/>
              <a:t>    La syntaxe de l'héritage multiple s'écrit donc de la manière suivante : class NouvelleClasse(ClasseMere1, ClasseMere2, ClasseMereN):.</a:t>
            </a:r>
          </a:p>
          <a:p>
            <a:endParaRPr lang="fr-FR" sz="1100" dirty="0"/>
          </a:p>
          <a:p>
            <a:r>
              <a:rPr lang="fr-FR" sz="1100" dirty="0"/>
              <a:t>    Les exceptions définies par Python sont ordonnées selon une hiérarchie d'héritage.</a:t>
            </a:r>
          </a:p>
          <a:p>
            <a:endParaRPr lang="fr-FR" sz="1100" dirty="0"/>
          </a:p>
          <a:p>
            <a:r>
              <a:rPr lang="fr-FR" sz="1100" dirty="0"/>
              <a:t>    </a:t>
            </a:r>
          </a:p>
        </p:txBody>
      </p:sp>
    </p:spTree>
    <p:extLst>
      <p:ext uri="{BB962C8B-B14F-4D97-AF65-F5344CB8AC3E}">
        <p14:creationId xmlns:p14="http://schemas.microsoft.com/office/powerpoint/2010/main" val="332550674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446550"/>
          </a:xfrm>
          <a:prstGeom prst="rect">
            <a:avLst/>
          </a:prstGeom>
          <a:noFill/>
        </p:spPr>
        <p:txBody>
          <a:bodyPr wrap="square" rtlCol="0">
            <a:spAutoFit/>
          </a:bodyPr>
          <a:lstStyle/>
          <a:p>
            <a:r>
              <a:rPr lang="fr-FR" sz="1100" dirty="0"/>
              <a:t>Découvrez la boucle for</a:t>
            </a:r>
          </a:p>
          <a:p>
            <a:endParaRPr lang="fr-FR" sz="1100" dirty="0"/>
          </a:p>
          <a:p>
            <a:r>
              <a:rPr lang="fr-FR" sz="1100" dirty="0"/>
              <a:t>Voilà pas mal de chapitres, nous avons étudié les boucles. Ne vous alarmez pas, ce que nous avons vu est toujours d'actualité … mais nous allons un peu approfondir le sujet, maintenant que nous explorons le monde de l'objet.</a:t>
            </a:r>
          </a:p>
          <a:p>
            <a:endParaRPr lang="fr-FR" sz="1100" dirty="0"/>
          </a:p>
          <a:p>
            <a:r>
              <a:rPr lang="fr-FR" sz="11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100" dirty="0"/>
              <a:t>    </a:t>
            </a:r>
          </a:p>
        </p:txBody>
      </p:sp>
    </p:spTree>
    <p:extLst>
      <p:ext uri="{BB962C8B-B14F-4D97-AF65-F5344CB8AC3E}">
        <p14:creationId xmlns:p14="http://schemas.microsoft.com/office/powerpoint/2010/main" val="215732347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971550"/>
            <a:ext cx="11868146" cy="523220"/>
          </a:xfrm>
          <a:prstGeom prst="rect">
            <a:avLst/>
          </a:prstGeom>
          <a:noFill/>
        </p:spPr>
        <p:txBody>
          <a:bodyPr wrap="square" rtlCol="0">
            <a:spAutoFit/>
          </a:bodyPr>
          <a:lstStyle/>
          <a:p>
            <a:r>
              <a:rPr lang="fr-FR" sz="14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494770"/>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007810"/>
            <a:ext cx="11868146" cy="3970318"/>
          </a:xfrm>
          <a:prstGeom prst="rect">
            <a:avLst/>
          </a:prstGeom>
          <a:noFill/>
        </p:spPr>
        <p:txBody>
          <a:bodyPr wrap="square" rtlCol="0">
            <a:spAutoFit/>
          </a:bodyPr>
          <a:lstStyle/>
          <a:p>
            <a:r>
              <a:rPr lang="fr-FR" sz="1400" b="1" dirty="0"/>
              <a:t>Utiliser les itérateurs</a:t>
            </a:r>
          </a:p>
          <a:p>
            <a:endParaRPr lang="fr-FR" sz="1400" dirty="0"/>
          </a:p>
          <a:p>
            <a:r>
              <a:rPr lang="fr-FR" sz="14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400" dirty="0"/>
          </a:p>
          <a:p>
            <a:r>
              <a:rPr lang="fr-FR" sz="1400" dirty="0"/>
              <a:t>Quand Python tombe sur une ligne du type for element in ma_liste:, il va appeler l'itérateur de ma_liste. L'itérateur, c'est un objet qui va être chargé de parcourir l'objet conteneur, ici une liste.</a:t>
            </a:r>
          </a:p>
          <a:p>
            <a:endParaRPr lang="fr-FR" sz="1400" dirty="0"/>
          </a:p>
          <a:p>
            <a:r>
              <a:rPr lang="fr-FR" sz="1400" dirty="0"/>
              <a:t>L'itérateur est créé dans la méthode spéciale __iter__ de l'objet. Ici, c'est donc la méthode __iter__ de la classe list qui est appelée et qui renvoie un itérateur permettant de parcourir la liste.</a:t>
            </a:r>
          </a:p>
          <a:p>
            <a:endParaRPr lang="fr-FR" sz="1400" dirty="0"/>
          </a:p>
          <a:p>
            <a:r>
              <a:rPr lang="fr-FR" sz="1400" dirty="0"/>
              <a:t>À chaque tour de boucle, Python appelle la méthode spéciale __next__ de l'itérateur, qui doit renvoyer l'élément suivant du parcours ou lever l'exception StopIteration si le parcours touche à sa fin.</a:t>
            </a:r>
          </a:p>
          <a:p>
            <a:endParaRPr lang="fr-FR" sz="1400" dirty="0"/>
          </a:p>
          <a:p>
            <a:r>
              <a:rPr lang="fr-FR" sz="1400" dirty="0"/>
              <a:t>Ce n'est peut-être pas très clair… alors voyons un exemple.</a:t>
            </a:r>
          </a:p>
          <a:p>
            <a:endParaRPr lang="fr-FR" sz="1400" dirty="0"/>
          </a:p>
          <a:p>
            <a:r>
              <a:rPr lang="fr-FR" sz="14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4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element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795971"/>
            <a:ext cx="11868146" cy="2893100"/>
          </a:xfrm>
          <a:prstGeom prst="rect">
            <a:avLst/>
          </a:prstGeom>
          <a:noFill/>
        </p:spPr>
        <p:txBody>
          <a:bodyPr wrap="square" rtlCol="0">
            <a:spAutoFit/>
          </a:bodyPr>
          <a:lstStyle/>
          <a:p>
            <a:r>
              <a:rPr lang="fr-FR" sz="1400" b="1" dirty="0"/>
              <a:t> </a:t>
            </a:r>
            <a:r>
              <a:rPr lang="fr-FR" sz="1400" dirty="0"/>
              <a:t>On commence par créer une chaîne de caractères (jusque là, rien de compliqué).</a:t>
            </a:r>
          </a:p>
          <a:p>
            <a:endParaRPr lang="fr-FR" sz="1400" dirty="0"/>
          </a:p>
          <a:p>
            <a:r>
              <a:rPr lang="fr-FR" sz="1400" dirty="0"/>
              <a:t>    On appelle ensuite la fonction iter en lui passant en paramètre la chaîne. Cette fonction appelle la méthode spéciale __iter__ de la chaîne, qui renvoie l'itérateur permettant de parcourir ma_chaine.</a:t>
            </a:r>
          </a:p>
          <a:p>
            <a:endParaRPr lang="fr-FR" sz="1400" dirty="0"/>
          </a:p>
          <a:p>
            <a:r>
              <a:rPr lang="fr-FR" sz="14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400" dirty="0"/>
          </a:p>
          <a:p>
            <a:r>
              <a:rPr lang="fr-FR" sz="14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400" dirty="0"/>
          </a:p>
          <a:p>
            <a:r>
              <a:rPr lang="fr-FR" sz="14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2043822"/>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669140"/>
            <a:ext cx="11106147" cy="1169551"/>
          </a:xfrm>
          <a:prstGeom prst="rect">
            <a:avLst/>
          </a:prstGeom>
          <a:solidFill>
            <a:schemeClr val="tx1"/>
          </a:solidFill>
        </p:spPr>
        <p:txBody>
          <a:bodyPr wrap="square" rtlCol="0">
            <a:spAutoFit/>
          </a:bodyPr>
          <a:lstStyle/>
          <a:p>
            <a:r>
              <a:rPr lang="fr-FR" sz="1000" dirty="0">
                <a:solidFill>
                  <a:schemeClr val="bg1"/>
                </a:solidFill>
              </a:rPr>
              <a:t>&gt;&gt;&gt; for nombre in intervalle(5, 10):</a:t>
            </a:r>
          </a:p>
          <a:p>
            <a:r>
              <a:rPr lang="fr-FR" sz="1000" dirty="0">
                <a:solidFill>
                  <a:schemeClr val="bg1"/>
                </a:solidFill>
              </a:rPr>
              <a:t>...     print(nombre)</a:t>
            </a:r>
          </a:p>
          <a:p>
            <a:r>
              <a:rPr lang="fr-FR" sz="1000" dirty="0">
                <a:solidFill>
                  <a:schemeClr val="bg1"/>
                </a:solidFill>
              </a:rPr>
              <a:t>... </a:t>
            </a:r>
          </a:p>
          <a:p>
            <a:r>
              <a:rPr lang="fr-FR" sz="1000" dirty="0">
                <a:solidFill>
                  <a:schemeClr val="bg1"/>
                </a:solidFill>
              </a:rPr>
              <a:t>6</a:t>
            </a:r>
          </a:p>
          <a:p>
            <a:r>
              <a:rPr lang="fr-FR" sz="1000" dirty="0">
                <a:solidFill>
                  <a:schemeClr val="bg1"/>
                </a:solidFill>
              </a:rPr>
              <a:t>7</a:t>
            </a:r>
          </a:p>
          <a:p>
            <a:r>
              <a:rPr lang="fr-FR" sz="1000" dirty="0">
                <a:solidFill>
                  <a:schemeClr val="bg1"/>
                </a:solidFill>
              </a:rPr>
              <a:t>8</a:t>
            </a:r>
          </a:p>
          <a:p>
            <a:r>
              <a:rPr lang="fr-FR" sz="10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83869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300356"/>
            <a:ext cx="11106147" cy="1477328"/>
          </a:xfrm>
          <a:prstGeom prst="rect">
            <a:avLst/>
          </a:prstGeom>
          <a:solidFill>
            <a:schemeClr val="tx1"/>
          </a:solidFill>
        </p:spPr>
        <p:txBody>
          <a:bodyPr wrap="square" rtlCol="0">
            <a:spAutoFit/>
          </a:bodyPr>
          <a:lstStyle/>
          <a:p>
            <a:r>
              <a:rPr lang="fr-FR" sz="1000" dirty="0">
                <a:solidFill>
                  <a:schemeClr val="bg1"/>
                </a:solidFill>
              </a:rPr>
              <a:t>def intervalle(borne_inf, borne_sup):</a:t>
            </a:r>
          </a:p>
          <a:p>
            <a:r>
              <a:rPr lang="fr-FR" sz="1000" dirty="0">
                <a:solidFill>
                  <a:schemeClr val="bg1"/>
                </a:solidFill>
              </a:rPr>
              <a:t>    """Générateur parcourant la série des entiers entre borne_inf et borne_sup.</a:t>
            </a:r>
          </a:p>
          <a:p>
            <a:r>
              <a:rPr lang="fr-FR" sz="1000" dirty="0">
                <a:solidFill>
                  <a:schemeClr val="bg1"/>
                </a:solidFill>
              </a:rPr>
              <a:t>    </a:t>
            </a:r>
          </a:p>
          <a:p>
            <a:r>
              <a:rPr lang="fr-FR" sz="1000" dirty="0">
                <a:solidFill>
                  <a:schemeClr val="bg1"/>
                </a:solidFill>
              </a:rPr>
              <a:t>    Note: borne_inf doit être inférieure à borne_sup"""</a:t>
            </a:r>
          </a:p>
          <a:p>
            <a:r>
              <a:rPr lang="fr-FR" sz="1000" dirty="0">
                <a:solidFill>
                  <a:schemeClr val="bg1"/>
                </a:solidFill>
              </a:rPr>
              <a:t>    </a:t>
            </a:r>
          </a:p>
          <a:p>
            <a:r>
              <a:rPr lang="fr-FR" sz="1000" dirty="0">
                <a:solidFill>
                  <a:schemeClr val="bg1"/>
                </a:solidFill>
              </a:rPr>
              <a:t>    borne_inf += 1</a:t>
            </a:r>
          </a:p>
          <a:p>
            <a:r>
              <a:rPr lang="fr-FR" sz="1000" dirty="0">
                <a:solidFill>
                  <a:schemeClr val="bg1"/>
                </a:solidFill>
              </a:rPr>
              <a:t>    while borne_inf &lt; borne_sup:</a:t>
            </a:r>
          </a:p>
          <a:p>
            <a:r>
              <a:rPr lang="fr-FR" sz="1000" dirty="0">
                <a:solidFill>
                  <a:schemeClr val="bg1"/>
                </a:solidFill>
              </a:rPr>
              <a:t>        yield borne_inf</a:t>
            </a:r>
          </a:p>
          <a:p>
            <a:r>
              <a:rPr lang="fr-FR" sz="10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a:solidFill>
                  <a:schemeClr val="bg1"/>
                </a:solidFill>
              </a:rPr>
              <a:t>else:</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a:solidFill>
                  <a:schemeClr val="bg1"/>
                </a:solidFill>
              </a:rPr>
              <a:t>else:</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830997"/>
          </a:xfrm>
          <a:prstGeom prst="rect">
            <a:avLst/>
          </a:prstGeom>
          <a:solidFill>
            <a:schemeClr val="tx1"/>
          </a:solidFill>
        </p:spPr>
        <p:txBody>
          <a:bodyPr wrap="square" rtlCol="0">
            <a:spAutoFit/>
          </a:bodyPr>
          <a:lstStyle/>
          <a:p>
            <a:r>
              <a:rPr lang="fr-FR" sz="1200" dirty="0">
                <a:solidFill>
                  <a:schemeClr val="bg1"/>
                </a:solidFill>
              </a:rPr>
              <a:t>generateur = intervalle(5, 20)</a:t>
            </a:r>
          </a:p>
          <a:p>
            <a:r>
              <a:rPr lang="fr-FR" sz="1200" dirty="0">
                <a:solidFill>
                  <a:schemeClr val="bg1"/>
                </a:solidFill>
              </a:rPr>
              <a:t>for nombre in generateur:</a:t>
            </a:r>
          </a:p>
          <a:p>
            <a:r>
              <a:rPr lang="fr-FR" sz="1200" dirty="0">
                <a:solidFill>
                  <a:schemeClr val="bg1"/>
                </a:solidFill>
              </a:rPr>
              <a:t>    if nombre &gt; 17:</a:t>
            </a:r>
          </a:p>
          <a:p>
            <a:r>
              <a:rPr lang="fr-FR" sz="12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492990"/>
          </a:xfrm>
          <a:prstGeom prst="rect">
            <a:avLst/>
          </a:prstGeom>
          <a:solidFill>
            <a:schemeClr val="tx1"/>
          </a:solidFill>
        </p:spPr>
        <p:txBody>
          <a:bodyPr wrap="square" rtlCol="0">
            <a:spAutoFit/>
          </a:bodyPr>
          <a:lstStyle/>
          <a:p>
            <a:r>
              <a:rPr lang="fr-FR" sz="1200" dirty="0">
                <a:solidFill>
                  <a:schemeClr val="bg1"/>
                </a:solidFill>
              </a:rPr>
              <a:t>def intervalle(borne_inf, borne_sup):</a:t>
            </a:r>
          </a:p>
          <a:p>
            <a:r>
              <a:rPr lang="fr-FR" sz="1200" dirty="0">
                <a:solidFill>
                  <a:schemeClr val="bg1"/>
                </a:solidFill>
              </a:rPr>
              <a:t>    """Générateur parcourant la série des entiers entre borne_inf et borne_sup.</a:t>
            </a:r>
          </a:p>
          <a:p>
            <a:r>
              <a:rPr lang="fr-FR" sz="1200" dirty="0">
                <a:solidFill>
                  <a:schemeClr val="bg1"/>
                </a:solidFill>
              </a:rPr>
              <a:t>    Notre générateur doit pouvoir "sauter" une certaine plage de nombres</a:t>
            </a:r>
          </a:p>
          <a:p>
            <a:r>
              <a:rPr lang="fr-FR" sz="1200" dirty="0">
                <a:solidFill>
                  <a:schemeClr val="bg1"/>
                </a:solidFill>
              </a:rPr>
              <a:t>    en fonction d'une valeur qu'on lui donne pendant le parcours. La</a:t>
            </a:r>
          </a:p>
          <a:p>
            <a:r>
              <a:rPr lang="fr-FR" sz="1200" dirty="0">
                <a:solidFill>
                  <a:schemeClr val="bg1"/>
                </a:solidFill>
              </a:rPr>
              <a:t>    valeur qu'on lui passe est la nouvelle valeur de borne_inf.</a:t>
            </a:r>
          </a:p>
          <a:p>
            <a:r>
              <a:rPr lang="fr-FR" sz="1200" dirty="0">
                <a:solidFill>
                  <a:schemeClr val="bg1"/>
                </a:solidFill>
              </a:rPr>
              <a:t>    </a:t>
            </a:r>
          </a:p>
          <a:p>
            <a:r>
              <a:rPr lang="fr-FR" sz="1200" dirty="0">
                <a:solidFill>
                  <a:schemeClr val="bg1"/>
                </a:solidFill>
              </a:rPr>
              <a:t>    Note: borne_inf doit être inférieure à borne_sup"""</a:t>
            </a:r>
          </a:p>
          <a:p>
            <a:r>
              <a:rPr lang="fr-FR" sz="1200" dirty="0">
                <a:solidFill>
                  <a:schemeClr val="bg1"/>
                </a:solidFill>
              </a:rPr>
              <a:t>    borne_inf += 1</a:t>
            </a:r>
          </a:p>
          <a:p>
            <a:r>
              <a:rPr lang="fr-FR" sz="1200" dirty="0">
                <a:solidFill>
                  <a:schemeClr val="bg1"/>
                </a:solidFill>
              </a:rPr>
              <a:t>    while borne_inf &lt; borne_sup:</a:t>
            </a:r>
          </a:p>
          <a:p>
            <a:r>
              <a:rPr lang="fr-FR" sz="1200" dirty="0">
                <a:solidFill>
                  <a:schemeClr val="bg1"/>
                </a:solidFill>
              </a:rPr>
              <a:t>        </a:t>
            </a:r>
            <a:r>
              <a:rPr lang="fr-FR" sz="1200" dirty="0" err="1">
                <a:solidFill>
                  <a:schemeClr val="bg1"/>
                </a:solidFill>
              </a:rPr>
              <a:t>valeur_recue</a:t>
            </a:r>
            <a:r>
              <a:rPr lang="fr-FR" sz="1200" dirty="0">
                <a:solidFill>
                  <a:schemeClr val="bg1"/>
                </a:solidFill>
              </a:rPr>
              <a:t> = (yield borne_inf)</a:t>
            </a:r>
          </a:p>
          <a:p>
            <a:r>
              <a:rPr lang="fr-FR" sz="1200" dirty="0">
                <a:solidFill>
                  <a:schemeClr val="bg1"/>
                </a:solidFill>
              </a:rPr>
              <a:t>        if </a:t>
            </a:r>
            <a:r>
              <a:rPr lang="fr-FR" sz="1200" dirty="0" err="1">
                <a:solidFill>
                  <a:schemeClr val="bg1"/>
                </a:solidFill>
              </a:rPr>
              <a:t>valeur_recue</a:t>
            </a:r>
            <a:r>
              <a:rPr lang="fr-FR" sz="1200" dirty="0">
                <a:solidFill>
                  <a:schemeClr val="bg1"/>
                </a:solidFill>
              </a:rPr>
              <a:t> is not None: # Notre générateur a reçu quelque chose</a:t>
            </a:r>
          </a:p>
          <a:p>
            <a:r>
              <a:rPr lang="fr-FR" sz="1200" dirty="0">
                <a:solidFill>
                  <a:schemeClr val="bg1"/>
                </a:solidFill>
              </a:rPr>
              <a:t>            borne_inf = </a:t>
            </a:r>
            <a:r>
              <a:rPr lang="fr-FR" sz="1200" dirty="0" err="1">
                <a:solidFill>
                  <a:schemeClr val="bg1"/>
                </a:solidFill>
              </a:rPr>
              <a:t>valeur_recue</a:t>
            </a:r>
            <a:endParaRPr lang="fr-FR" sz="1200" dirty="0">
              <a:solidFill>
                <a:schemeClr val="bg1"/>
              </a:solidFill>
            </a:endParaRPr>
          </a:p>
          <a:p>
            <a:r>
              <a:rPr lang="fr-FR" sz="12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a:t>
            </a:r>
            <a:r>
              <a:rPr lang="fr-FR" sz="1200" dirty="0" err="1"/>
              <a:t>send</a:t>
            </a:r>
            <a:r>
              <a:rPr lang="fr-FR" sz="1200" dirty="0"/>
              <a:t>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1015663"/>
          </a:xfrm>
          <a:prstGeom prst="rect">
            <a:avLst/>
          </a:prstGeom>
          <a:solidFill>
            <a:schemeClr val="tx1"/>
          </a:solidFill>
        </p:spPr>
        <p:txBody>
          <a:bodyPr wrap="square" rtlCol="0">
            <a:spAutoFit/>
          </a:bodyPr>
          <a:lstStyle/>
          <a:p>
            <a:r>
              <a:rPr lang="fr-FR" sz="1200" dirty="0">
                <a:solidFill>
                  <a:schemeClr val="bg1"/>
                </a:solidFill>
              </a:rPr>
              <a:t>generateur = intervalle(10, 25)</a:t>
            </a:r>
          </a:p>
          <a:p>
            <a:r>
              <a:rPr lang="fr-FR" sz="1200" dirty="0">
                <a:solidFill>
                  <a:schemeClr val="bg1"/>
                </a:solidFill>
              </a:rPr>
              <a:t>for nombre in generateur:</a:t>
            </a:r>
          </a:p>
          <a:p>
            <a:r>
              <a:rPr lang="fr-FR" sz="1200" dirty="0">
                <a:solidFill>
                  <a:schemeClr val="bg1"/>
                </a:solidFill>
              </a:rPr>
              <a:t>    if nombre == 15: # On saute à 20</a:t>
            </a:r>
          </a:p>
          <a:p>
            <a:r>
              <a:rPr lang="fr-FR" sz="1200" dirty="0">
                <a:solidFill>
                  <a:schemeClr val="bg1"/>
                </a:solidFill>
              </a:rPr>
              <a:t>        </a:t>
            </a:r>
            <a:r>
              <a:rPr lang="fr-FR" sz="1200" dirty="0" err="1">
                <a:solidFill>
                  <a:schemeClr val="bg1"/>
                </a:solidFill>
              </a:rPr>
              <a:t>generateur.send</a:t>
            </a:r>
            <a:r>
              <a:rPr lang="fr-FR" sz="1200" dirty="0">
                <a:solidFill>
                  <a:schemeClr val="bg1"/>
                </a:solidFill>
              </a:rPr>
              <a:t>(20)</a:t>
            </a:r>
          </a:p>
          <a:p>
            <a:r>
              <a:rPr lang="fr-FR" sz="12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5940088"/>
          </a:xfrm>
          <a:prstGeom prst="rect">
            <a:avLst/>
          </a:prstGeom>
          <a:noFill/>
        </p:spPr>
        <p:txBody>
          <a:bodyPr wrap="square" rtlCol="0">
            <a:spAutoFit/>
          </a:bodyPr>
          <a:lstStyle/>
          <a:p>
            <a:r>
              <a:rPr lang="fr-FR" sz="1000" b="1" dirty="0"/>
              <a:t>TP : Réalisez un dictionnaire ordonné</a:t>
            </a:r>
          </a:p>
          <a:p>
            <a:endParaRPr lang="fr-FR" sz="1000" dirty="0"/>
          </a:p>
          <a:p>
            <a:r>
              <a:rPr lang="fr-FR" sz="10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000" b="1" dirty="0"/>
          </a:p>
          <a:p>
            <a:r>
              <a:rPr lang="fr-FR" sz="1000" b="1" dirty="0"/>
              <a:t>Notre mission</a:t>
            </a:r>
          </a:p>
          <a:p>
            <a:endParaRPr lang="fr-FR" sz="1000" dirty="0"/>
          </a:p>
          <a:p>
            <a:r>
              <a:rPr lang="fr-FR" sz="1000" dirty="0"/>
              <a:t>Notre énoncé va être un peu différent de ceux dont vous avez l'habitude. Nous n'allons pas créer ici un jeu mais simplement une classe, destinée à produire des objets conteneurs, des dictionnaires ordonnés.</a:t>
            </a:r>
          </a:p>
          <a:p>
            <a:endParaRPr lang="fr-FR" sz="1000" dirty="0"/>
          </a:p>
          <a:p>
            <a:r>
              <a:rPr lang="fr-FR" sz="10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000" dirty="0"/>
          </a:p>
          <a:p>
            <a:r>
              <a:rPr lang="fr-FR" sz="10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000" dirty="0"/>
              <a:t>    la première contenant nos clés ;</a:t>
            </a:r>
          </a:p>
          <a:p>
            <a:pPr marL="171450" indent="-72000">
              <a:buFont typeface="Arial" panose="020B0604020202020204" pitchFamily="34" charset="0"/>
              <a:buChar char="•"/>
            </a:pPr>
            <a:r>
              <a:rPr lang="fr-FR" sz="1000" dirty="0"/>
              <a:t>    la seconde contenant les valeurs correspondantes.</a:t>
            </a:r>
          </a:p>
          <a:p>
            <a:endParaRPr lang="fr-FR" sz="1000" dirty="0"/>
          </a:p>
          <a:p>
            <a:r>
              <a:rPr lang="fr-FR" sz="1000" dirty="0"/>
              <a:t>L'ordre d'ajout sera ainsi important, on pourra trier et inverser ce type de dictionnaire.</a:t>
            </a:r>
          </a:p>
          <a:p>
            <a:endParaRPr lang="fr-FR" sz="1000" b="1" dirty="0"/>
          </a:p>
          <a:p>
            <a:r>
              <a:rPr lang="fr-FR" sz="1000" b="1" dirty="0"/>
              <a:t>Spécifications</a:t>
            </a:r>
          </a:p>
          <a:p>
            <a:endParaRPr lang="fr-FR" sz="1000" dirty="0"/>
          </a:p>
          <a:p>
            <a:r>
              <a:rPr lang="fr-FR" sz="1000" dirty="0"/>
              <a:t>Voici la liste des mécanismes que notre classe devra mettre en œuvre. Un peu plus bas, vous trouverez un exemple de manipulation de l'objet qui reprend ces spécifications :</a:t>
            </a:r>
          </a:p>
          <a:p>
            <a:endParaRPr lang="fr-FR" sz="1000" dirty="0"/>
          </a:p>
          <a:p>
            <a:pPr marL="228600" indent="-228600">
              <a:buFont typeface="+mj-lt"/>
              <a:buAutoNum type="arabicPeriod"/>
            </a:pPr>
            <a:r>
              <a:rPr lang="fr-FR" sz="1000" dirty="0"/>
              <a:t>    On doit pouvoir créer le dictionnaire de plusieurs façons :</a:t>
            </a:r>
          </a:p>
          <a:p>
            <a:pPr marL="628650" lvl="1" indent="-72000">
              <a:buFont typeface="Arial" panose="020B0604020202020204" pitchFamily="34" charset="0"/>
              <a:buChar char="•"/>
            </a:pPr>
            <a:r>
              <a:rPr lang="fr-FR" sz="1000" dirty="0"/>
              <a:t>        Vide : on appelle le constructeur sans lui passer aucun paramètre et le dictionnaire créé est donc vide.</a:t>
            </a:r>
          </a:p>
          <a:p>
            <a:pPr marL="628650" lvl="1" indent="-72000">
              <a:buFont typeface="Arial" panose="020B0604020202020204" pitchFamily="34" charset="0"/>
              <a:buChar char="•"/>
            </a:pPr>
            <a:r>
              <a:rPr lang="fr-FR" sz="10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pPr marL="628650" lvl="1" indent="-72000">
              <a:buFont typeface="Arial" panose="020B0604020202020204" pitchFamily="34" charset="0"/>
              <a:buChar char="•"/>
            </a:pPr>
            <a:r>
              <a:rPr lang="fr-FR" sz="10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000" dirty="0"/>
          </a:p>
          <a:p>
            <a:pPr marL="228600" indent="-228600">
              <a:buFont typeface="+mj-lt"/>
              <a:buAutoNum type="arabicPeriod" startAt="2"/>
            </a:pPr>
            <a:r>
              <a:rPr lang="fr-FR" sz="10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000" dirty="0"/>
          </a:p>
          <a:p>
            <a:pPr marL="228600" indent="-228600">
              <a:buFont typeface="+mj-lt"/>
              <a:buAutoNum type="arabicPeriod" startAt="3"/>
            </a:pPr>
            <a:r>
              <a:rPr lang="fr-FR" sz="1000" dirty="0"/>
              <a:t>    On doit pouvoir interagir avec notre objet conteneur grâce aux crochets, pour récupérer une valeur (objet[cle]), pour la modifier (objet[cle] = valeur) ou pour la supprimer (del objet[cle]).</a:t>
            </a:r>
          </a:p>
          <a:p>
            <a:pPr marL="228600" indent="-228600">
              <a:buFont typeface="+mj-lt"/>
              <a:buAutoNum type="arabicPeriod" startAt="3"/>
            </a:pPr>
            <a:endParaRPr lang="fr-FR" sz="1000" dirty="0"/>
          </a:p>
          <a:p>
            <a:pPr marL="228600" indent="-228600">
              <a:buFont typeface="+mj-lt"/>
              <a:buAutoNum type="arabicPeriod" startAt="3"/>
            </a:pPr>
            <a:r>
              <a:rPr lang="fr-FR" sz="1000" dirty="0"/>
              <a:t>    Quand on cherche à modifier une valeur, si la clé existe on écrase l'ancienne valeur, si elle n'existe pas on ajoute le couple clé-valeur à la fin du dictionnaire.</a:t>
            </a:r>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154984"/>
          </a:xfrm>
          <a:prstGeom prst="rect">
            <a:avLst/>
          </a:prstGeom>
          <a:noFill/>
        </p:spPr>
        <p:txBody>
          <a:bodyPr wrap="square" rtlCol="0">
            <a:spAutoFit/>
          </a:bodyPr>
          <a:lstStyle/>
          <a:p>
            <a:pPr marL="72000" indent="-180000">
              <a:buFont typeface="+mj-lt"/>
              <a:buAutoNum type="arabicPeriod" startAt="4"/>
            </a:pPr>
            <a:r>
              <a:rPr lang="fr-FR" sz="11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100" dirty="0"/>
          </a:p>
          <a:p>
            <a:pPr marL="72000" indent="-180000">
              <a:buFont typeface="+mj-lt"/>
              <a:buAutoNum type="arabicPeriod" startAt="5"/>
            </a:pPr>
            <a:r>
              <a:rPr lang="fr-FR" sz="1100" dirty="0"/>
              <a:t>On doit pouvoir savoir grâce au mot-</a:t>
            </a:r>
            <a:r>
              <a:rPr lang="fr-FR" sz="1100" dirty="0" err="1"/>
              <a:t>cléinsi</a:t>
            </a:r>
            <a:r>
              <a:rPr lang="fr-FR" sz="1100" dirty="0"/>
              <a:t> une clé se trouve dans notre dictionnaire (cle in dictionnaire).</a:t>
            </a:r>
          </a:p>
          <a:p>
            <a:pPr marL="72000" indent="-180000">
              <a:buFont typeface="+mj-lt"/>
              <a:buAutoNum type="arabicPeriod" startAt="5"/>
            </a:pPr>
            <a:endParaRPr lang="fr-FR" sz="1100" dirty="0"/>
          </a:p>
          <a:p>
            <a:pPr marL="72000" indent="-108000">
              <a:buFont typeface="+mj-lt"/>
              <a:buAutoNum type="arabicPeriod" startAt="5"/>
            </a:pPr>
            <a:r>
              <a:rPr lang="fr-FR" sz="1100" dirty="0"/>
              <a:t>   On doit pouvoir demander la taille du dictionnaire grâce à la fonction len.</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afficher notre dictionnaire directement dans l'interpréteur ou grâce à la </a:t>
            </a:r>
            <a:r>
              <a:rPr lang="fr-FR" sz="1100" dirty="0" err="1"/>
              <a:t>fonctionprint</a:t>
            </a:r>
            <a:r>
              <a:rPr lang="fr-FR" sz="1100" dirty="0"/>
              <a:t>. L'affichage doit être similaire à celui des dictionnaires usuels ({cle1: valeur1, cle2: valeur2, …}).</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définir les </a:t>
            </a:r>
            <a:r>
              <a:rPr lang="fr-FR" sz="1100" dirty="0" err="1"/>
              <a:t>méthodessortpour</a:t>
            </a:r>
            <a:r>
              <a:rPr lang="fr-FR" sz="1100" dirty="0"/>
              <a:t> le trier </a:t>
            </a:r>
            <a:r>
              <a:rPr lang="fr-FR" sz="1100" dirty="0" err="1"/>
              <a:t>etreversepour</a:t>
            </a:r>
            <a:r>
              <a:rPr lang="fr-FR" sz="1100" dirty="0"/>
              <a:t> l'inverser. Le tri de l'objet doit se faire en fonction des clés.</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pouvoir être parcouru. Quand on </a:t>
            </a:r>
            <a:r>
              <a:rPr lang="fr-FR" sz="1100" dirty="0" err="1"/>
              <a:t>écritfor</a:t>
            </a:r>
            <a:r>
              <a:rPr lang="fr-FR" sz="1100" dirty="0"/>
              <a:t> cle in dictionnaire, on doit parcourir la liste des clés contenues dans le dictionnaire.</a:t>
            </a:r>
          </a:p>
          <a:p>
            <a:pPr marL="72000" indent="-108000">
              <a:buFont typeface="+mj-lt"/>
              <a:buAutoNum type="arabicPeriod" startAt="5"/>
            </a:pPr>
            <a:endParaRPr lang="fr-FR" sz="1100" dirty="0"/>
          </a:p>
          <a:p>
            <a:pPr marL="72000" indent="-108000">
              <a:buFont typeface="+mj-lt"/>
              <a:buAutoNum type="arabicPeriod" startAt="5"/>
            </a:pPr>
            <a:r>
              <a:rPr lang="fr-FR" sz="1100" dirty="0"/>
              <a:t>   À l'instar des dictionnaires, trois </a:t>
            </a:r>
            <a:r>
              <a:rPr lang="fr-FR" sz="1100" dirty="0" err="1"/>
              <a:t>méthodeskeys</a:t>
            </a:r>
            <a:r>
              <a:rPr lang="fr-FR" sz="1100" dirty="0"/>
              <a:t>()(renvoyant la liste des clés),values()(renvoyant la liste des valeurs) </a:t>
            </a:r>
            <a:r>
              <a:rPr lang="fr-FR" sz="1100" dirty="0" err="1"/>
              <a:t>etitems</a:t>
            </a:r>
            <a:r>
              <a:rPr lang="fr-FR" sz="1100" dirty="0"/>
              <a:t>()(renvoyant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ajouter deux dictionnaires ordonnés (dico1 + dico2) ; les clés et valeurs du second dictionnaire sont ajoutées au premier.</a:t>
            </a:r>
          </a:p>
          <a:p>
            <a:pPr marL="72000" indent="-108000">
              <a:buFont typeface="+mj-lt"/>
              <a:buAutoNum type="arabicPeriod" startAt="5"/>
            </a:pPr>
            <a:endParaRPr lang="fr-FR" sz="1100" dirty="0"/>
          </a:p>
          <a:p>
            <a:r>
              <a:rPr lang="fr-FR" sz="1100" dirty="0"/>
              <a:t>Cela vous en fait, du boulot !</a:t>
            </a:r>
          </a:p>
          <a:p>
            <a:r>
              <a:rPr lang="fr-FR" sz="1100" dirty="0"/>
              <a:t>Et vous pourrez encore trouver le moyen d'améliorer votre classe par la suite, si vous le désirez.</a:t>
            </a:r>
          </a:p>
          <a:p>
            <a:endParaRPr lang="fr-FR" sz="1100" b="1" dirty="0"/>
          </a:p>
          <a:p>
            <a:r>
              <a:rPr lang="fr-FR" sz="1100" b="1" dirty="0"/>
              <a:t>Exemple de manipulation</a:t>
            </a:r>
          </a:p>
          <a:p>
            <a:endParaRPr lang="fr-FR" sz="1100" dirty="0"/>
          </a:p>
          <a:p>
            <a:r>
              <a:rPr lang="fr-FR" sz="11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866775"/>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688448"/>
            <a:ext cx="11991970" cy="1169551"/>
          </a:xfrm>
          <a:prstGeom prst="rect">
            <a:avLst/>
          </a:prstGeom>
          <a:noFill/>
        </p:spPr>
        <p:txBody>
          <a:bodyPr wrap="square" rtlCol="0">
            <a:spAutoFit/>
          </a:bodyPr>
          <a:lstStyle/>
          <a:p>
            <a:r>
              <a:rPr lang="fr-FR" sz="1000" dirty="0"/>
              <a:t>Tous au départ !</a:t>
            </a:r>
          </a:p>
          <a:p>
            <a:endParaRPr lang="fr-FR" sz="1000" dirty="0"/>
          </a:p>
          <a:p>
            <a:r>
              <a:rPr lang="fr-FR" sz="10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000" dirty="0"/>
          </a:p>
          <a:p>
            <a:r>
              <a:rPr lang="fr-FR" sz="1000" dirty="0"/>
              <a:t>C'est parti !</a:t>
            </a:r>
          </a:p>
        </p:txBody>
      </p:sp>
    </p:spTree>
    <p:extLst>
      <p:ext uri="{BB962C8B-B14F-4D97-AF65-F5344CB8AC3E}">
        <p14:creationId xmlns:p14="http://schemas.microsoft.com/office/powerpoint/2010/main" val="136356328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786199"/>
          </a:xfrm>
          <a:prstGeom prst="rect">
            <a:avLst/>
          </a:prstGeom>
          <a:solidFill>
            <a:schemeClr val="tx1"/>
          </a:solidFill>
        </p:spPr>
        <p:txBody>
          <a:bodyPr wrap="square" numCol="3" rtlCol="0">
            <a:spAutoFit/>
          </a:bodyPr>
          <a:lstStyle/>
          <a:p>
            <a:r>
              <a:rPr lang="fr-FR" sz="1000" dirty="0">
                <a:solidFill>
                  <a:schemeClr val="bg1"/>
                </a:solidFill>
              </a:rPr>
              <a:t>class DictionnaireOrdonne:</a:t>
            </a:r>
          </a:p>
          <a:p>
            <a:r>
              <a:rPr lang="fr-FR" sz="1000" dirty="0">
                <a:solidFill>
                  <a:schemeClr val="bg1"/>
                </a:solidFill>
              </a:rPr>
              <a:t>    """Notre dictionnaire ordonné. L'ordre des données est maintenu</a:t>
            </a:r>
          </a:p>
          <a:p>
            <a:r>
              <a:rPr lang="fr-FR" sz="1000" dirty="0">
                <a:solidFill>
                  <a:schemeClr val="bg1"/>
                </a:solidFill>
              </a:rPr>
              <a:t>    et il peut donc, contrairement aux dictionnaires usuels, être trié</a:t>
            </a:r>
          </a:p>
          <a:p>
            <a:r>
              <a:rPr lang="fr-FR" sz="1000" dirty="0">
                <a:solidFill>
                  <a:schemeClr val="bg1"/>
                </a:solidFill>
              </a:rPr>
              <a:t>    ou voir l'ordre de ses données inversées"""</a:t>
            </a:r>
          </a:p>
          <a:p>
            <a:r>
              <a:rPr lang="fr-FR" sz="1000" dirty="0">
                <a:solidFill>
                  <a:schemeClr val="bg1"/>
                </a:solidFill>
              </a:rPr>
              <a:t>    </a:t>
            </a:r>
          </a:p>
          <a:p>
            <a:r>
              <a:rPr lang="fr-FR" sz="1000" dirty="0">
                <a:solidFill>
                  <a:schemeClr val="bg1"/>
                </a:solidFill>
              </a:rPr>
              <a:t>    def __init__(self, base={}, **</a:t>
            </a:r>
            <a:r>
              <a:rPr lang="fr-FR" sz="1000" dirty="0" err="1">
                <a:solidFill>
                  <a:schemeClr val="bg1"/>
                </a:solidFill>
              </a:rPr>
              <a:t>donnees</a:t>
            </a:r>
            <a:r>
              <a:rPr lang="fr-FR" sz="1000" dirty="0">
                <a:solidFill>
                  <a:schemeClr val="bg1"/>
                </a:solidFill>
              </a:rPr>
              <a:t>):</a:t>
            </a:r>
          </a:p>
          <a:p>
            <a:r>
              <a:rPr lang="fr-FR" sz="1000" dirty="0">
                <a:solidFill>
                  <a:schemeClr val="bg1"/>
                </a:solidFill>
              </a:rPr>
              <a:t>        """Constructeur de notre objet. Il peut ne prendre aucun paramètre</a:t>
            </a:r>
          </a:p>
          <a:p>
            <a:r>
              <a:rPr lang="fr-FR" sz="1000" dirty="0">
                <a:solidFill>
                  <a:schemeClr val="bg1"/>
                </a:solidFill>
              </a:rPr>
              <a:t>        (dans ce cas, le dictionnaire sera vide) ou construire un</a:t>
            </a:r>
          </a:p>
          <a:p>
            <a:r>
              <a:rPr lang="fr-FR" sz="1000" dirty="0">
                <a:solidFill>
                  <a:schemeClr val="bg1"/>
                </a:solidFill>
              </a:rPr>
              <a:t>        dictionnaire remplis grâce :</a:t>
            </a:r>
          </a:p>
          <a:p>
            <a:r>
              <a:rPr lang="fr-FR" sz="1000" dirty="0">
                <a:solidFill>
                  <a:schemeClr val="bg1"/>
                </a:solidFill>
              </a:rPr>
              <a:t>        -   au dictionnaire 'base' passé en premier paramètre ;</a:t>
            </a:r>
          </a:p>
          <a:p>
            <a:r>
              <a:rPr lang="fr-FR" sz="1000" dirty="0">
                <a:solidFill>
                  <a:schemeClr val="bg1"/>
                </a:solidFill>
              </a:rPr>
              <a:t>        -   aux valeurs que l'on retrouve dans '</a:t>
            </a:r>
            <a:r>
              <a:rPr lang="fr-FR" sz="1000" dirty="0" err="1">
                <a:solidFill>
                  <a:schemeClr val="bg1"/>
                </a:solidFill>
              </a:rPr>
              <a:t>donnees</a:t>
            </a:r>
            <a:r>
              <a:rPr lang="fr-FR" sz="1000" dirty="0">
                <a:solidFill>
                  <a:schemeClr val="bg1"/>
                </a:solidFill>
              </a:rPr>
              <a:t>'."""</a:t>
            </a:r>
          </a:p>
          <a:p>
            <a:r>
              <a:rPr lang="fr-FR" sz="1000" dirty="0">
                <a:solidFill>
                  <a:schemeClr val="bg1"/>
                </a:solidFill>
              </a:rPr>
              <a:t>        </a:t>
            </a:r>
          </a:p>
          <a:p>
            <a:r>
              <a:rPr lang="fr-FR" sz="1000" dirty="0">
                <a:solidFill>
                  <a:schemeClr val="bg1"/>
                </a:solidFill>
              </a:rPr>
              <a:t>        self._</a:t>
            </a:r>
            <a:r>
              <a:rPr lang="fr-FR" sz="1000" dirty="0" err="1">
                <a:solidFill>
                  <a:schemeClr val="bg1"/>
                </a:solidFill>
              </a:rPr>
              <a:t>cles</a:t>
            </a:r>
            <a:r>
              <a:rPr lang="fr-FR" sz="1000" dirty="0">
                <a:solidFill>
                  <a:schemeClr val="bg1"/>
                </a:solidFill>
              </a:rPr>
              <a:t> = [] # Liste contenant nos clés</a:t>
            </a:r>
          </a:p>
          <a:p>
            <a:r>
              <a:rPr lang="fr-FR" sz="1000" dirty="0">
                <a:solidFill>
                  <a:schemeClr val="bg1"/>
                </a:solidFill>
              </a:rPr>
              <a:t>        </a:t>
            </a:r>
            <a:r>
              <a:rPr lang="fr-FR" sz="1000" dirty="0" err="1">
                <a:solidFill>
                  <a:schemeClr val="bg1"/>
                </a:solidFill>
              </a:rPr>
              <a:t>self._valeurs</a:t>
            </a:r>
            <a:r>
              <a:rPr lang="fr-FR" sz="1000" dirty="0">
                <a:solidFill>
                  <a:schemeClr val="bg1"/>
                </a:solidFill>
              </a:rPr>
              <a:t> = [] # Liste contenant les valeurs correspondant à nos clés</a:t>
            </a:r>
          </a:p>
          <a:p>
            <a:r>
              <a:rPr lang="fr-FR" sz="1000" dirty="0">
                <a:solidFill>
                  <a:schemeClr val="bg1"/>
                </a:solidFill>
              </a:rPr>
              <a:t>        </a:t>
            </a:r>
          </a:p>
          <a:p>
            <a:r>
              <a:rPr lang="fr-FR" sz="1000" dirty="0">
                <a:solidFill>
                  <a:schemeClr val="bg1"/>
                </a:solidFill>
              </a:rPr>
              <a:t>        # On vérifie que 'base' est un dictionnaire exploitable</a:t>
            </a:r>
          </a:p>
          <a:p>
            <a:r>
              <a:rPr lang="fr-FR" sz="1000" dirty="0">
                <a:solidFill>
                  <a:schemeClr val="bg1"/>
                </a:solidFill>
              </a:rPr>
              <a:t>        if type(base) not in (dict, DictionnaireOrdonne):</a:t>
            </a:r>
          </a:p>
          <a:p>
            <a:r>
              <a:rPr lang="fr-FR" sz="1000" dirty="0">
                <a:solidFill>
                  <a:schemeClr val="bg1"/>
                </a:solidFill>
              </a:rPr>
              <a:t>            raise TypeError( \</a:t>
            </a:r>
          </a:p>
          <a:p>
            <a:r>
              <a:rPr lang="fr-FR" sz="1000" dirty="0">
                <a:solidFill>
                  <a:schemeClr val="bg1"/>
                </a:solidFill>
              </a:rPr>
              <a:t>                "le type attendu est un dictionnaire (usuel ou ordonne)")</a:t>
            </a:r>
          </a:p>
          <a:p>
            <a:r>
              <a:rPr lang="fr-FR" sz="1000" dirty="0">
                <a:solidFill>
                  <a:schemeClr val="bg1"/>
                </a:solidFill>
              </a:rPr>
              <a:t>        </a:t>
            </a:r>
          </a:p>
          <a:p>
            <a:r>
              <a:rPr lang="fr-FR" sz="1000" dirty="0">
                <a:solidFill>
                  <a:schemeClr val="bg1"/>
                </a:solidFill>
              </a:rPr>
              <a:t>        # On récupère les données de 'base'</a:t>
            </a:r>
          </a:p>
          <a:p>
            <a:r>
              <a:rPr lang="fr-FR" sz="1000" dirty="0">
                <a:solidFill>
                  <a:schemeClr val="bg1"/>
                </a:solidFill>
              </a:rPr>
              <a:t>        for cle in base:</a:t>
            </a:r>
          </a:p>
          <a:p>
            <a:r>
              <a:rPr lang="fr-FR" sz="1000" dirty="0">
                <a:solidFill>
                  <a:schemeClr val="bg1"/>
                </a:solidFill>
              </a:rPr>
              <a:t>            self[cle] = base[cle]</a:t>
            </a:r>
          </a:p>
          <a:p>
            <a:r>
              <a:rPr lang="fr-FR" sz="1000" dirty="0">
                <a:solidFill>
                  <a:schemeClr val="bg1"/>
                </a:solidFill>
              </a:rPr>
              <a:t>        </a:t>
            </a:r>
          </a:p>
          <a:p>
            <a:r>
              <a:rPr lang="fr-FR" sz="1000" dirty="0">
                <a:solidFill>
                  <a:schemeClr val="bg1"/>
                </a:solidFill>
              </a:rPr>
              <a:t>        # On récupère les données de '</a:t>
            </a:r>
            <a:r>
              <a:rPr lang="fr-FR" sz="1000" dirty="0" err="1">
                <a:solidFill>
                  <a:schemeClr val="bg1"/>
                </a:solidFill>
              </a:rPr>
              <a:t>donnees</a:t>
            </a:r>
            <a:r>
              <a:rPr lang="fr-FR" sz="1000" dirty="0">
                <a:solidFill>
                  <a:schemeClr val="bg1"/>
                </a:solidFill>
              </a:rPr>
              <a:t>'</a:t>
            </a:r>
          </a:p>
          <a:p>
            <a:r>
              <a:rPr lang="fr-FR" sz="1000" dirty="0">
                <a:solidFill>
                  <a:schemeClr val="bg1"/>
                </a:solidFill>
              </a:rPr>
              <a:t>        for cle in </a:t>
            </a:r>
            <a:r>
              <a:rPr lang="fr-FR" sz="1000" dirty="0" err="1">
                <a:solidFill>
                  <a:schemeClr val="bg1"/>
                </a:solidFill>
              </a:rPr>
              <a:t>donnees</a:t>
            </a:r>
            <a:r>
              <a:rPr lang="fr-FR" sz="1000" dirty="0">
                <a:solidFill>
                  <a:schemeClr val="bg1"/>
                </a:solidFill>
              </a:rPr>
              <a:t>:</a:t>
            </a:r>
          </a:p>
          <a:p>
            <a:r>
              <a:rPr lang="fr-FR" sz="1000" dirty="0">
                <a:solidFill>
                  <a:schemeClr val="bg1"/>
                </a:solidFill>
              </a:rPr>
              <a:t>            self[cle] = </a:t>
            </a:r>
            <a:r>
              <a:rPr lang="fr-FR" sz="1000" dirty="0" err="1">
                <a:solidFill>
                  <a:schemeClr val="bg1"/>
                </a:solidFill>
              </a:rPr>
              <a:t>donnees</a:t>
            </a:r>
            <a:r>
              <a:rPr lang="fr-FR" sz="1000" dirty="0">
                <a:solidFill>
                  <a:schemeClr val="bg1"/>
                </a:solidFill>
              </a:rPr>
              <a:t>[cle]</a:t>
            </a:r>
          </a:p>
          <a:p>
            <a:r>
              <a:rPr lang="fr-FR" sz="1000" dirty="0">
                <a:solidFill>
                  <a:schemeClr val="bg1"/>
                </a:solidFill>
              </a:rPr>
              <a:t>    </a:t>
            </a:r>
          </a:p>
          <a:p>
            <a:r>
              <a:rPr lang="fr-FR" sz="1000" dirty="0">
                <a:solidFill>
                  <a:schemeClr val="bg1"/>
                </a:solidFill>
              </a:rPr>
              <a:t>    def __repr__(self):</a:t>
            </a:r>
          </a:p>
          <a:p>
            <a:r>
              <a:rPr lang="fr-FR" sz="1000" dirty="0">
                <a:solidFill>
                  <a:schemeClr val="bg1"/>
                </a:solidFill>
              </a:rPr>
              <a:t>        """Représentation de notre objet. C'est cette chaîne qui sera affichée</a:t>
            </a:r>
          </a:p>
          <a:p>
            <a:r>
              <a:rPr lang="fr-FR" sz="1000" dirty="0">
                <a:solidFill>
                  <a:schemeClr val="bg1"/>
                </a:solidFill>
              </a:rPr>
              <a:t>        quand on saisit directement le dictionnaire dans l'interpréteur, ou en</a:t>
            </a:r>
          </a:p>
          <a:p>
            <a:r>
              <a:rPr lang="fr-FR" sz="1000" dirty="0">
                <a:solidFill>
                  <a:schemeClr val="bg1"/>
                </a:solidFill>
              </a:rPr>
              <a:t>        utilisant la fonction '</a:t>
            </a:r>
            <a:r>
              <a:rPr lang="fr-FR" sz="1000" dirty="0" err="1">
                <a:solidFill>
                  <a:schemeClr val="bg1"/>
                </a:solidFill>
              </a:rPr>
              <a:t>repr</a:t>
            </a:r>
            <a:r>
              <a:rPr lang="fr-FR" sz="1000" dirty="0">
                <a:solidFill>
                  <a:schemeClr val="bg1"/>
                </a:solidFill>
              </a:rPr>
              <a:t>’ » » »</a:t>
            </a:r>
          </a:p>
          <a:p>
            <a:r>
              <a:rPr lang="fr-FR" sz="1000" dirty="0">
                <a:solidFill>
                  <a:schemeClr val="bg1"/>
                </a:solidFill>
              </a:rPr>
              <a:t>chaine = "{"</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True</a:t>
            </a:r>
          </a:p>
          <a:p>
            <a:endParaRPr lang="fr-FR" sz="1000" dirty="0">
              <a:solidFill>
                <a:schemeClr val="bg1"/>
              </a:solidFill>
            </a:endParaRPr>
          </a:p>
          <a:p>
            <a:r>
              <a:rPr lang="fr-FR" sz="1000" dirty="0">
                <a:solidFill>
                  <a:schemeClr val="bg1"/>
                </a:solidFill>
              </a:rPr>
              <a:t>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if not </a:t>
            </a:r>
            <a:r>
              <a:rPr lang="fr-FR" sz="1000" dirty="0" err="1">
                <a:solidFill>
                  <a:schemeClr val="bg1"/>
                </a:solidFill>
              </a:rPr>
              <a:t>premier_passage</a:t>
            </a:r>
            <a:r>
              <a:rPr lang="fr-FR" sz="1000" dirty="0">
                <a:solidFill>
                  <a:schemeClr val="bg1"/>
                </a:solidFill>
              </a:rPr>
              <a:t>:</a:t>
            </a:r>
          </a:p>
          <a:p>
            <a:r>
              <a:rPr lang="fr-FR" sz="1000" dirty="0">
                <a:solidFill>
                  <a:schemeClr val="bg1"/>
                </a:solidFill>
              </a:rPr>
              <a:t>                chaine += ", " # On ajoute la virgule comme séparateur</a:t>
            </a:r>
          </a:p>
          <a:p>
            <a:r>
              <a:rPr lang="fr-FR" sz="1000" dirty="0">
                <a:solidFill>
                  <a:schemeClr val="bg1"/>
                </a:solidFill>
              </a:rPr>
              <a:t>            else:</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False</a:t>
            </a:r>
          </a:p>
          <a:p>
            <a:r>
              <a:rPr lang="fr-FR" sz="1000" dirty="0">
                <a:solidFill>
                  <a:schemeClr val="bg1"/>
                </a:solidFill>
              </a:rPr>
              <a:t>            chaine += repr(cle) + ": " + repr(valeur)</a:t>
            </a:r>
          </a:p>
          <a:p>
            <a:r>
              <a:rPr lang="fr-FR" sz="1000" dirty="0">
                <a:solidFill>
                  <a:schemeClr val="bg1"/>
                </a:solidFill>
              </a:rPr>
              <a:t>        chaine += "}"</a:t>
            </a:r>
          </a:p>
          <a:p>
            <a:r>
              <a:rPr lang="fr-FR" sz="1000" dirty="0">
                <a:solidFill>
                  <a:schemeClr val="bg1"/>
                </a:solidFill>
              </a:rPr>
              <a:t>        return chaine</a:t>
            </a:r>
          </a:p>
          <a:p>
            <a:r>
              <a:rPr lang="fr-FR" sz="1000" dirty="0">
                <a:solidFill>
                  <a:schemeClr val="bg1"/>
                </a:solidFill>
              </a:rPr>
              <a:t>    </a:t>
            </a:r>
          </a:p>
          <a:p>
            <a:r>
              <a:rPr lang="fr-FR" sz="1000" dirty="0">
                <a:solidFill>
                  <a:schemeClr val="bg1"/>
                </a:solidFill>
              </a:rPr>
              <a:t>    def __str__(self):</a:t>
            </a:r>
          </a:p>
          <a:p>
            <a:r>
              <a:rPr lang="fr-FR" sz="1000" dirty="0">
                <a:solidFill>
                  <a:schemeClr val="bg1"/>
                </a:solidFill>
              </a:rPr>
              <a:t>        """Fonction appelée quand on souhaite afficher le dictionnaire grâce</a:t>
            </a:r>
          </a:p>
          <a:p>
            <a:r>
              <a:rPr lang="fr-FR" sz="1000" dirty="0">
                <a:solidFill>
                  <a:schemeClr val="bg1"/>
                </a:solidFill>
              </a:rPr>
              <a:t>        à la fonction 'print' ou le convertir en chaîne grâce au constructeur</a:t>
            </a:r>
          </a:p>
          <a:p>
            <a:r>
              <a:rPr lang="fr-FR" sz="1000" dirty="0">
                <a:solidFill>
                  <a:schemeClr val="bg1"/>
                </a:solidFill>
              </a:rPr>
              <a:t>        'str'. On redirige sur __repr__"""</a:t>
            </a:r>
          </a:p>
          <a:p>
            <a:r>
              <a:rPr lang="fr-FR" sz="1000" dirty="0">
                <a:solidFill>
                  <a:schemeClr val="bg1"/>
                </a:solidFill>
              </a:rPr>
              <a:t>        </a:t>
            </a:r>
          </a:p>
          <a:p>
            <a:r>
              <a:rPr lang="fr-FR" sz="1000" dirty="0">
                <a:solidFill>
                  <a:schemeClr val="bg1"/>
                </a:solidFill>
              </a:rPr>
              <a:t>        return repr(self)</a:t>
            </a:r>
          </a:p>
          <a:p>
            <a:r>
              <a:rPr lang="fr-FR" sz="1000" dirty="0">
                <a:solidFill>
                  <a:schemeClr val="bg1"/>
                </a:solidFill>
              </a:rPr>
              <a:t>    </a:t>
            </a:r>
          </a:p>
          <a:p>
            <a:r>
              <a:rPr lang="fr-FR" sz="1000" dirty="0">
                <a:solidFill>
                  <a:schemeClr val="bg1"/>
                </a:solidFill>
              </a:rPr>
              <a:t>    def __len__(self):</a:t>
            </a:r>
          </a:p>
          <a:p>
            <a:r>
              <a:rPr lang="fr-FR" sz="1000" dirty="0">
                <a:solidFill>
                  <a:schemeClr val="bg1"/>
                </a:solidFill>
              </a:rPr>
              <a:t>        """Renvoie la taille du dictionnaire"""</a:t>
            </a:r>
          </a:p>
          <a:p>
            <a:r>
              <a:rPr lang="fr-FR" sz="1000" dirty="0">
                <a:solidFill>
                  <a:schemeClr val="bg1"/>
                </a:solidFill>
              </a:rPr>
              <a:t>        return len(self._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contains</a:t>
            </a:r>
            <a:r>
              <a:rPr lang="fr-FR" sz="1000" dirty="0">
                <a:solidFill>
                  <a:schemeClr val="bg1"/>
                </a:solidFill>
              </a:rPr>
              <a:t>__(self, cle):</a:t>
            </a:r>
          </a:p>
          <a:p>
            <a:r>
              <a:rPr lang="fr-FR" sz="1000" dirty="0">
                <a:solidFill>
                  <a:schemeClr val="bg1"/>
                </a:solidFill>
              </a:rPr>
              <a:t>        """Renvoie True si la clé est dans la liste des clés, False sinon"""</a:t>
            </a:r>
          </a:p>
          <a:p>
            <a:r>
              <a:rPr lang="fr-FR" sz="1000" dirty="0">
                <a:solidFill>
                  <a:schemeClr val="bg1"/>
                </a:solidFill>
              </a:rPr>
              <a:t>        return cle in self._</a:t>
            </a:r>
            <a:r>
              <a:rPr lang="fr-FR" sz="1000" dirty="0" err="1">
                <a:solidFill>
                  <a:schemeClr val="bg1"/>
                </a:solidFill>
              </a:rPr>
              <a:t>cles</a:t>
            </a:r>
            <a:endParaRPr lang="fr-FR" sz="1000" dirty="0">
              <a:solidFill>
                <a:schemeClr val="bg1"/>
              </a:solidFill>
            </a:endParaRPr>
          </a:p>
          <a:p>
            <a:r>
              <a:rPr lang="fr-FR" sz="1000" dirty="0">
                <a:solidFill>
                  <a:schemeClr val="bg1"/>
                </a:solidFill>
              </a:rPr>
              <a:t>    </a:t>
            </a:r>
          </a:p>
          <a:p>
            <a:r>
              <a:rPr lang="fr-FR" sz="1000" dirty="0">
                <a:solidFill>
                  <a:schemeClr val="bg1"/>
                </a:solidFill>
              </a:rPr>
              <a:t>    def __</a:t>
            </a:r>
            <a:r>
              <a:rPr lang="fr-FR" sz="1000" dirty="0" err="1">
                <a:solidFill>
                  <a:schemeClr val="bg1"/>
                </a:solidFill>
              </a:rPr>
              <a:t>getitem</a:t>
            </a:r>
            <a:r>
              <a:rPr lang="fr-FR" sz="1000" dirty="0">
                <a:solidFill>
                  <a:schemeClr val="bg1"/>
                </a:solidFill>
              </a:rPr>
              <a:t>__(self, cle):</a:t>
            </a:r>
          </a:p>
          <a:p>
            <a:r>
              <a:rPr lang="fr-FR" sz="1000" dirty="0">
                <a:solidFill>
                  <a:schemeClr val="bg1"/>
                </a:solidFill>
              </a:rPr>
              <a:t>        """Renvoie la valeur correspondant à la clé si elle existe, lève</a:t>
            </a:r>
          </a:p>
          <a:p>
            <a:r>
              <a:rPr lang="fr-FR" sz="1000" dirty="0">
                <a:solidFill>
                  <a:schemeClr val="bg1"/>
                </a:solidFill>
              </a:rPr>
              <a:t>        une exception </a:t>
            </a:r>
            <a:r>
              <a:rPr lang="fr-FR" sz="1000" dirty="0" err="1">
                <a:solidFill>
                  <a:schemeClr val="bg1"/>
                </a:solidFill>
              </a:rPr>
              <a:t>KeyError</a:t>
            </a:r>
            <a:r>
              <a:rPr lang="fr-FR" sz="1000" dirty="0">
                <a:solidFill>
                  <a:schemeClr val="bg1"/>
                </a:solidFill>
              </a:rPr>
              <a:t> sinon"""</a:t>
            </a:r>
          </a:p>
          <a:p>
            <a:r>
              <a:rPr lang="fr-FR" sz="1000" dirty="0">
                <a:solidFill>
                  <a:schemeClr val="bg1"/>
                </a:solidFill>
              </a:rPr>
              <a:t>        </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else:</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return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a:t>
            </a:r>
            <a:r>
              <a:rPr lang="fr-FR" sz="1000" dirty="0" err="1">
                <a:solidFill>
                  <a:schemeClr val="bg1"/>
                </a:solidFill>
              </a:rPr>
              <a:t>setitem</a:t>
            </a:r>
            <a:r>
              <a:rPr lang="fr-FR" sz="1000" dirty="0">
                <a:solidFill>
                  <a:schemeClr val="bg1"/>
                </a:solidFill>
              </a:rPr>
              <a:t>__(self, cle, valeur):</a:t>
            </a:r>
          </a:p>
          <a:p>
            <a:r>
              <a:rPr lang="fr-FR" sz="1000" dirty="0">
                <a:solidFill>
                  <a:schemeClr val="bg1"/>
                </a:solidFill>
              </a:rPr>
              <a:t>        """Méthode spéciale appelée quand on cherche à modifier une clé</a:t>
            </a:r>
          </a:p>
          <a:p>
            <a:r>
              <a:rPr lang="fr-FR" sz="1000" dirty="0">
                <a:solidFill>
                  <a:schemeClr val="bg1"/>
                </a:solidFill>
              </a:rPr>
              <a:t>        présente dans le dictionnaire. Si la clé n'est pas présente, on l'ajoute</a:t>
            </a:r>
          </a:p>
          <a:p>
            <a:r>
              <a:rPr lang="fr-FR" sz="1000" dirty="0">
                <a:solidFill>
                  <a:schemeClr val="bg1"/>
                </a:solidFill>
              </a:rPr>
              <a:t>        à la fin du dictionnaire"""</a:t>
            </a:r>
          </a:p>
          <a:p>
            <a:r>
              <a:rPr lang="fr-FR" sz="1000" dirty="0">
                <a:solidFill>
                  <a:schemeClr val="bg1"/>
                </a:solidFill>
              </a:rPr>
              <a:t>        </a:t>
            </a:r>
          </a:p>
          <a:p>
            <a:r>
              <a:rPr lang="fr-FR" sz="1000" dirty="0">
                <a:solidFill>
                  <a:schemeClr val="bg1"/>
                </a:solidFill>
              </a:rPr>
              <a:t>        if cle in self._</a:t>
            </a:r>
            <a:r>
              <a:rPr lang="fr-FR" sz="1000" dirty="0" err="1">
                <a:solidFill>
                  <a:schemeClr val="bg1"/>
                </a:solidFill>
              </a:rPr>
              <a:t>cles</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a:t>
            </a:r>
            <a:r>
              <a:rPr lang="fr-FR" sz="1000" dirty="0" err="1">
                <a:solidFill>
                  <a:schemeClr val="bg1"/>
                </a:solidFill>
              </a:rPr>
              <a:t>self._valeurs</a:t>
            </a:r>
            <a:r>
              <a:rPr lang="fr-FR" sz="1000" dirty="0">
                <a:solidFill>
                  <a:schemeClr val="bg1"/>
                </a:solidFill>
              </a:rPr>
              <a:t>[indice] = valeur</a:t>
            </a:r>
          </a:p>
          <a:p>
            <a:r>
              <a:rPr lang="fr-FR" sz="1000" dirty="0">
                <a:solidFill>
                  <a:schemeClr val="bg1"/>
                </a:solidFill>
              </a:rPr>
              <a:t>        else:</a:t>
            </a:r>
          </a:p>
          <a:p>
            <a:r>
              <a:rPr lang="fr-FR" sz="1000" dirty="0">
                <a:solidFill>
                  <a:schemeClr val="bg1"/>
                </a:solidFill>
              </a:rPr>
              <a:t>            self._</a:t>
            </a:r>
            <a:r>
              <a:rPr lang="fr-FR" sz="1000" dirty="0" err="1">
                <a:solidFill>
                  <a:schemeClr val="bg1"/>
                </a:solidFill>
              </a:rPr>
              <a:t>cles.append</a:t>
            </a:r>
            <a:r>
              <a:rPr lang="fr-FR" sz="1000" dirty="0">
                <a:solidFill>
                  <a:schemeClr val="bg1"/>
                </a:solidFill>
              </a:rPr>
              <a:t>(cle)</a:t>
            </a:r>
          </a:p>
          <a:p>
            <a:r>
              <a:rPr lang="fr-FR" sz="1000" dirty="0">
                <a:solidFill>
                  <a:schemeClr val="bg1"/>
                </a:solidFill>
              </a:rPr>
              <a:t>            self._</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a:t>
            </a:r>
          </a:p>
          <a:p>
            <a:r>
              <a:rPr lang="fr-FR" sz="1000" dirty="0">
                <a:solidFill>
                  <a:schemeClr val="bg1"/>
                </a:solidFill>
              </a:rPr>
              <a:t>    def __</a:t>
            </a:r>
            <a:r>
              <a:rPr lang="fr-FR" sz="1000" dirty="0" err="1">
                <a:solidFill>
                  <a:schemeClr val="bg1"/>
                </a:solidFill>
              </a:rPr>
              <a:t>delitem</a:t>
            </a:r>
            <a:r>
              <a:rPr lang="fr-FR" sz="1000" dirty="0">
                <a:solidFill>
                  <a:schemeClr val="bg1"/>
                </a:solidFill>
              </a:rPr>
              <a:t>__(self, cle):</a:t>
            </a:r>
          </a:p>
          <a:p>
            <a:r>
              <a:rPr lang="fr-FR" sz="1000" dirty="0">
                <a:solidFill>
                  <a:schemeClr val="bg1"/>
                </a:solidFill>
              </a:rPr>
              <a:t>        """Méthode appelée quand on souhaite supprimer une clé"""</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else:</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del self._</a:t>
            </a:r>
            <a:r>
              <a:rPr lang="fr-FR" sz="1000" dirty="0" err="1">
                <a:solidFill>
                  <a:schemeClr val="bg1"/>
                </a:solidFill>
              </a:rPr>
              <a:t>cles</a:t>
            </a:r>
            <a:r>
              <a:rPr lang="fr-FR" sz="1000" dirty="0">
                <a:solidFill>
                  <a:schemeClr val="bg1"/>
                </a:solidFill>
              </a:rPr>
              <a:t>[indice]</a:t>
            </a:r>
          </a:p>
          <a:p>
            <a:r>
              <a:rPr lang="fr-FR" sz="1000" dirty="0">
                <a:solidFill>
                  <a:schemeClr val="bg1"/>
                </a:solidFill>
              </a:rPr>
              <a:t>            del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__iter__(self):</a:t>
            </a:r>
          </a:p>
          <a:p>
            <a:r>
              <a:rPr lang="fr-FR" sz="1000" dirty="0">
                <a:solidFill>
                  <a:schemeClr val="bg1"/>
                </a:solidFill>
              </a:rPr>
              <a:t>        """Méthode de parcours de l'objet. On renvoie l'itérateur des clés"""</a:t>
            </a:r>
          </a:p>
          <a:p>
            <a:r>
              <a:rPr lang="fr-FR" sz="1000" dirty="0">
                <a:solidFill>
                  <a:schemeClr val="bg1"/>
                </a:solidFill>
              </a:rPr>
              <a:t>        return iter(self._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add</a:t>
            </a:r>
            <a:r>
              <a:rPr lang="fr-FR" sz="1000" dirty="0">
                <a:solidFill>
                  <a:schemeClr val="bg1"/>
                </a:solidFill>
              </a:rPr>
              <a:t>__(self, </a:t>
            </a:r>
            <a:r>
              <a:rPr lang="fr-FR" sz="1000" dirty="0" err="1">
                <a:solidFill>
                  <a:schemeClr val="bg1"/>
                </a:solidFill>
              </a:rPr>
              <a:t>autre_objet</a:t>
            </a:r>
            <a:r>
              <a:rPr lang="fr-FR" sz="1000" dirty="0">
                <a:solidFill>
                  <a:schemeClr val="bg1"/>
                </a:solidFill>
              </a:rPr>
              <a:t>):</a:t>
            </a:r>
          </a:p>
          <a:p>
            <a:r>
              <a:rPr lang="fr-FR" sz="1000" dirty="0">
                <a:solidFill>
                  <a:schemeClr val="bg1"/>
                </a:solidFill>
              </a:rPr>
              <a:t>        """On renvoie un nouveau dictionnaire contenant les deux</a:t>
            </a:r>
          </a:p>
          <a:p>
            <a:r>
              <a:rPr lang="fr-FR" sz="1000" dirty="0">
                <a:solidFill>
                  <a:schemeClr val="bg1"/>
                </a:solidFill>
              </a:rPr>
              <a:t>        dictionnaires mis bout à bout (d'abord self puis </a:t>
            </a:r>
            <a:r>
              <a:rPr lang="fr-FR" sz="1000" dirty="0" err="1">
                <a:solidFill>
                  <a:schemeClr val="bg1"/>
                </a:solidFill>
              </a:rPr>
              <a:t>autre_objet</a:t>
            </a:r>
            <a:r>
              <a:rPr lang="fr-FR" sz="1000" dirty="0">
                <a:solidFill>
                  <a:schemeClr val="bg1"/>
                </a:solidFill>
              </a:rPr>
              <a:t>)"""</a:t>
            </a:r>
          </a:p>
          <a:p>
            <a:r>
              <a:rPr lang="fr-FR" sz="1000" dirty="0">
                <a:solidFill>
                  <a:schemeClr val="bg1"/>
                </a:solidFill>
              </a:rPr>
              <a:t>        </a:t>
            </a:r>
          </a:p>
          <a:p>
            <a:r>
              <a:rPr lang="fr-FR" sz="1000" dirty="0">
                <a:solidFill>
                  <a:schemeClr val="bg1"/>
                </a:solidFill>
              </a:rPr>
              <a:t>        if type(</a:t>
            </a:r>
            <a:r>
              <a:rPr lang="fr-FR" sz="1000" dirty="0" err="1">
                <a:solidFill>
                  <a:schemeClr val="bg1"/>
                </a:solidFill>
              </a:rPr>
              <a:t>autre_objet</a:t>
            </a:r>
            <a:r>
              <a:rPr lang="fr-FR" sz="1000" dirty="0">
                <a:solidFill>
                  <a:schemeClr val="bg1"/>
                </a:solidFill>
              </a:rPr>
              <a:t>) is type(self):</a:t>
            </a:r>
          </a:p>
          <a:p>
            <a:r>
              <a:rPr lang="fr-FR" sz="1000" dirty="0">
                <a:solidFill>
                  <a:schemeClr val="bg1"/>
                </a:solidFill>
              </a:rPr>
              <a:t>            raise TypeError( \</a:t>
            </a:r>
          </a:p>
          <a:p>
            <a:r>
              <a:rPr lang="fr-FR" sz="1000" dirty="0">
                <a:solidFill>
                  <a:schemeClr val="bg1"/>
                </a:solidFill>
              </a:rPr>
              <a:t>                "Impossible de concaténer {0} et {1}".format( \</a:t>
            </a:r>
          </a:p>
          <a:p>
            <a:r>
              <a:rPr lang="fr-FR" sz="1000" dirty="0">
                <a:solidFill>
                  <a:schemeClr val="bg1"/>
                </a:solidFill>
              </a:rPr>
              <a:t>                type(self), type(</a:t>
            </a:r>
            <a:r>
              <a:rPr lang="fr-FR" sz="1000" dirty="0" err="1">
                <a:solidFill>
                  <a:schemeClr val="bg1"/>
                </a:solidFill>
              </a:rPr>
              <a:t>autre_objet</a:t>
            </a:r>
            <a:r>
              <a:rPr lang="fr-FR" sz="1000" dirty="0">
                <a:solidFill>
                  <a:schemeClr val="bg1"/>
                </a:solidFill>
              </a:rPr>
              <a:t>)))</a:t>
            </a:r>
          </a:p>
          <a:p>
            <a:r>
              <a:rPr lang="fr-FR" sz="1000" dirty="0">
                <a:solidFill>
                  <a:schemeClr val="bg1"/>
                </a:solidFill>
              </a:rPr>
              <a:t>        else:</a:t>
            </a:r>
          </a:p>
          <a:p>
            <a:r>
              <a:rPr lang="fr-FR" sz="1000" dirty="0">
                <a:solidFill>
                  <a:schemeClr val="bg1"/>
                </a:solidFill>
              </a:rPr>
              <a:t>            nouveau = DictionnaireOrdonne()</a:t>
            </a:r>
          </a:p>
          <a:p>
            <a:r>
              <a:rPr lang="fr-FR" sz="1000" dirty="0">
                <a:solidFill>
                  <a:schemeClr val="bg1"/>
                </a:solidFill>
              </a:rPr>
              <a:t>          </a:t>
            </a:r>
          </a:p>
        </p:txBody>
      </p:sp>
    </p:spTree>
    <p:extLst>
      <p:ext uri="{BB962C8B-B14F-4D97-AF65-F5344CB8AC3E}">
        <p14:creationId xmlns:p14="http://schemas.microsoft.com/office/powerpoint/2010/main" val="225828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801314"/>
          </a:xfrm>
          <a:prstGeom prst="rect">
            <a:avLst/>
          </a:prstGeom>
          <a:solidFill>
            <a:schemeClr val="tx1"/>
          </a:solidFill>
        </p:spPr>
        <p:txBody>
          <a:bodyPr wrap="square" rtlCol="0">
            <a:spAutoFit/>
          </a:bodyPr>
          <a:lstStyle/>
          <a:p>
            <a:r>
              <a:rPr lang="en-US" dirty="0">
                <a:solidFill>
                  <a:schemeClr val="bg1"/>
                </a:solidFill>
              </a:rPr>
              <a:t># Different ways to test multiple</a:t>
            </a:r>
          </a:p>
          <a:p>
            <a:r>
              <a:rPr lang="en-US" dirty="0">
                <a:solidFill>
                  <a:schemeClr val="bg1"/>
                </a:solidFill>
              </a:rPr>
              <a:t># flags at once in Python</a:t>
            </a:r>
          </a:p>
          <a:p>
            <a:r>
              <a:rPr lang="en-US" dirty="0">
                <a:solidFill>
                  <a:schemeClr val="bg1"/>
                </a:solidFill>
              </a:rPr>
              <a:t>x, y, z = 0, 1, 0</a:t>
            </a:r>
          </a:p>
          <a:p>
            <a:endParaRPr lang="en-US" dirty="0">
              <a:solidFill>
                <a:schemeClr val="bg1"/>
              </a:solidFill>
            </a:endParaRPr>
          </a:p>
          <a:p>
            <a:r>
              <a:rPr lang="en-US" dirty="0">
                <a:solidFill>
                  <a:schemeClr val="bg1"/>
                </a:solidFill>
              </a:rPr>
              <a:t>if x == 1 or y == 1 or z == 1:</a:t>
            </a:r>
          </a:p>
          <a:p>
            <a:r>
              <a:rPr lang="en-US" dirty="0">
                <a:solidFill>
                  <a:schemeClr val="bg1"/>
                </a:solidFill>
              </a:rPr>
              <a:t>    print('passed')</a:t>
            </a:r>
          </a:p>
          <a:p>
            <a:endParaRPr lang="en-US" dirty="0">
              <a:solidFill>
                <a:schemeClr val="bg1"/>
              </a:solidFill>
            </a:endParaRPr>
          </a:p>
          <a:p>
            <a:r>
              <a:rPr lang="en-US" dirty="0">
                <a:solidFill>
                  <a:schemeClr val="bg1"/>
                </a:solidFill>
              </a:rPr>
              <a:t>if 1 in (x, y, z):</a:t>
            </a:r>
          </a:p>
          <a:p>
            <a:r>
              <a:rPr lang="en-US" dirty="0">
                <a:solidFill>
                  <a:schemeClr val="bg1"/>
                </a:solidFill>
              </a:rPr>
              <a:t>    print('passed')</a:t>
            </a:r>
          </a:p>
          <a:p>
            <a:endParaRPr lang="en-US" dirty="0">
              <a:solidFill>
                <a:schemeClr val="bg1"/>
              </a:solidFill>
            </a:endParaRPr>
          </a:p>
          <a:p>
            <a:r>
              <a:rPr lang="en-US" dirty="0">
                <a:solidFill>
                  <a:schemeClr val="bg1"/>
                </a:solidFill>
              </a:rPr>
              <a:t># These only test for truthiness:</a:t>
            </a:r>
          </a:p>
          <a:p>
            <a:r>
              <a:rPr lang="en-US" dirty="0">
                <a:solidFill>
                  <a:schemeClr val="bg1"/>
                </a:solidFill>
              </a:rPr>
              <a:t>if x or y or z:</a:t>
            </a:r>
          </a:p>
          <a:p>
            <a:r>
              <a:rPr lang="en-US" dirty="0">
                <a:solidFill>
                  <a:schemeClr val="bg1"/>
                </a:solidFill>
              </a:rPr>
              <a:t>    print('passed')</a:t>
            </a:r>
          </a:p>
          <a:p>
            <a:endParaRPr lang="en-US" dirty="0">
              <a:solidFill>
                <a:schemeClr val="bg1"/>
              </a:solidFill>
            </a:endParaRPr>
          </a:p>
          <a:p>
            <a:r>
              <a:rPr lang="en-US" dirty="0">
                <a:solidFill>
                  <a:schemeClr val="bg1"/>
                </a:solidFill>
              </a:rPr>
              <a:t>if any((x, y, z)):</a:t>
            </a:r>
          </a:p>
          <a:p>
            <a:r>
              <a:rPr lang="en-US" dirty="0">
                <a:solidFill>
                  <a:schemeClr val="bg1"/>
                </a:solidFill>
              </a:rPr>
              <a:t>    print('passed')</a:t>
            </a:r>
          </a:p>
          <a:p>
            <a:endParaRPr lang="fr-FR" dirty="0">
              <a:solidFill>
                <a:schemeClr val="bg1"/>
              </a:solidFill>
            </a:endParaRPr>
          </a:p>
        </p:txBody>
      </p:sp>
    </p:spTree>
    <p:extLst>
      <p:ext uri="{BB962C8B-B14F-4D97-AF65-F5344CB8AC3E}">
        <p14:creationId xmlns:p14="http://schemas.microsoft.com/office/powerpoint/2010/main" val="942967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343829"/>
            <a:ext cx="11830044" cy="5324535"/>
          </a:xfrm>
          <a:prstGeom prst="rect">
            <a:avLst/>
          </a:prstGeom>
          <a:solidFill>
            <a:schemeClr val="tx1"/>
          </a:solidFill>
        </p:spPr>
        <p:txBody>
          <a:bodyPr wrap="square" numCol="2" rtlCol="0">
            <a:spAutoFit/>
          </a:bodyPr>
          <a:lstStyle/>
          <a:p>
            <a:r>
              <a:rPr lang="fr-FR" sz="1000" dirty="0">
                <a:solidFill>
                  <a:schemeClr val="bg1"/>
                </a:solidFill>
              </a:rPr>
              <a:t>            </a:t>
            </a:r>
          </a:p>
          <a:p>
            <a:r>
              <a:rPr lang="fr-FR" sz="1000" dirty="0">
                <a:solidFill>
                  <a:schemeClr val="bg1"/>
                </a:solidFill>
              </a:rPr>
              <a:t>            # On commence par copier self dans le dictionnaire</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a:t>
            </a:r>
          </a:p>
          <a:p>
            <a:r>
              <a:rPr lang="fr-FR" sz="1000" dirty="0">
                <a:solidFill>
                  <a:schemeClr val="bg1"/>
                </a:solidFill>
              </a:rPr>
              <a:t>            # On copie ensuite </a:t>
            </a:r>
            <a:r>
              <a:rPr lang="fr-FR" sz="1000" dirty="0" err="1">
                <a:solidFill>
                  <a:schemeClr val="bg1"/>
                </a:solidFill>
              </a:rPr>
              <a:t>autre_objet</a:t>
            </a:r>
            <a:endParaRPr lang="fr-FR" sz="1000" dirty="0">
              <a:solidFill>
                <a:schemeClr val="bg1"/>
              </a:solidFill>
            </a:endParaRPr>
          </a:p>
          <a:p>
            <a:r>
              <a:rPr lang="fr-FR" sz="1000" dirty="0">
                <a:solidFill>
                  <a:schemeClr val="bg1"/>
                </a:solidFill>
              </a:rPr>
              <a:t>            for cle, valeur in </a:t>
            </a:r>
            <a:r>
              <a:rPr lang="fr-FR" sz="1000" dirty="0" err="1">
                <a:solidFill>
                  <a:schemeClr val="bg1"/>
                </a:solidFill>
              </a:rPr>
              <a:t>autre_objet.items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return nouveau</a:t>
            </a:r>
          </a:p>
          <a:p>
            <a:r>
              <a:rPr lang="fr-FR" sz="1000" dirty="0">
                <a:solidFill>
                  <a:schemeClr val="bg1"/>
                </a:solidFill>
              </a:rPr>
              <a:t>    </a:t>
            </a:r>
          </a:p>
          <a:p>
            <a:r>
              <a:rPr lang="fr-FR" sz="1000" dirty="0">
                <a:solidFill>
                  <a:schemeClr val="bg1"/>
                </a:solidFill>
              </a:rPr>
              <a:t>    def items(self):</a:t>
            </a:r>
          </a:p>
          <a:p>
            <a:r>
              <a:rPr lang="fr-FR" sz="1000" dirty="0">
                <a:solidFill>
                  <a:schemeClr val="bg1"/>
                </a:solidFill>
              </a:rPr>
              <a:t>        """Renvoie un générateur contenant les couples (cle, valeur)"""</a:t>
            </a:r>
          </a:p>
          <a:p>
            <a:r>
              <a:rPr lang="fr-FR" sz="1000" dirty="0">
                <a:solidFill>
                  <a:schemeClr val="bg1"/>
                </a:solidFill>
              </a:rPr>
              <a:t>        for i, cle in enumerate(self._</a:t>
            </a:r>
            <a:r>
              <a:rPr lang="fr-FR" sz="1000" dirty="0" err="1">
                <a:solidFill>
                  <a:schemeClr val="bg1"/>
                </a:solidFill>
              </a:rPr>
              <a:t>cles</a:t>
            </a:r>
            <a:r>
              <a:rPr lang="fr-FR" sz="1000" dirty="0">
                <a:solidFill>
                  <a:schemeClr val="bg1"/>
                </a:solidFill>
              </a:rPr>
              <a:t>):</a:t>
            </a:r>
          </a:p>
          <a:p>
            <a:r>
              <a:rPr lang="fr-FR" sz="1000" dirty="0">
                <a:solidFill>
                  <a:schemeClr val="bg1"/>
                </a:solidFill>
              </a:rPr>
              <a:t>            valeur = </a:t>
            </a:r>
            <a:r>
              <a:rPr lang="fr-FR" sz="1000" dirty="0" err="1">
                <a:solidFill>
                  <a:schemeClr val="bg1"/>
                </a:solidFill>
              </a:rPr>
              <a:t>self._valeurs</a:t>
            </a:r>
            <a:r>
              <a:rPr lang="fr-FR" sz="1000" dirty="0">
                <a:solidFill>
                  <a:schemeClr val="bg1"/>
                </a:solidFill>
              </a:rPr>
              <a:t>[i]</a:t>
            </a:r>
          </a:p>
          <a:p>
            <a:r>
              <a:rPr lang="fr-FR" sz="1000" dirty="0">
                <a:solidFill>
                  <a:schemeClr val="bg1"/>
                </a:solidFill>
              </a:rPr>
              <a:t>            yield (cle, valeur)</a:t>
            </a:r>
          </a:p>
          <a:p>
            <a:r>
              <a:rPr lang="fr-FR" sz="1000" dirty="0">
                <a:solidFill>
                  <a:schemeClr val="bg1"/>
                </a:solidFill>
              </a:rPr>
              <a:t>    </a:t>
            </a:r>
          </a:p>
          <a:p>
            <a:r>
              <a:rPr lang="fr-FR" sz="1000" dirty="0">
                <a:solidFill>
                  <a:schemeClr val="bg1"/>
                </a:solidFill>
              </a:rPr>
              <a:t>    def keys(self):</a:t>
            </a:r>
          </a:p>
          <a:p>
            <a:r>
              <a:rPr lang="fr-FR" sz="1000" dirty="0">
                <a:solidFill>
                  <a:schemeClr val="bg1"/>
                </a:solidFill>
              </a:rPr>
              <a:t>        """Cette méthode renvoie la liste des clés"""</a:t>
            </a:r>
          </a:p>
          <a:p>
            <a:r>
              <a:rPr lang="fr-FR" sz="1000" dirty="0">
                <a:solidFill>
                  <a:schemeClr val="bg1"/>
                </a:solidFill>
              </a:rPr>
              <a:t>        return list(self._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values(self):</a:t>
            </a:r>
          </a:p>
          <a:p>
            <a:r>
              <a:rPr lang="fr-FR" sz="1000" dirty="0">
                <a:solidFill>
                  <a:schemeClr val="bg1"/>
                </a:solidFill>
              </a:rPr>
              <a:t>        """Cette méthode renvoie la liste des valeurs"""</a:t>
            </a:r>
          </a:p>
          <a:p>
            <a:r>
              <a:rPr lang="fr-FR" sz="1000" dirty="0">
                <a:solidFill>
                  <a:schemeClr val="bg1"/>
                </a:solidFill>
              </a:rPr>
              <a:t>        return list(</a:t>
            </a:r>
            <a:r>
              <a:rPr lang="fr-FR" sz="1000" dirty="0" err="1">
                <a:solidFill>
                  <a:schemeClr val="bg1"/>
                </a:solidFill>
              </a:rPr>
              <a:t>self._valeurs</a:t>
            </a:r>
            <a:r>
              <a:rPr lang="fr-FR" sz="1000" dirty="0">
                <a:solidFill>
                  <a:schemeClr val="bg1"/>
                </a:solidFill>
              </a:rPr>
              <a:t>)</a:t>
            </a:r>
          </a:p>
          <a:p>
            <a:r>
              <a:rPr lang="fr-FR" sz="1000" dirty="0">
                <a:solidFill>
                  <a:schemeClr val="bg1"/>
                </a:solidFill>
              </a:rPr>
              <a:t>    </a:t>
            </a:r>
          </a:p>
          <a:p>
            <a:r>
              <a:rPr lang="fr-FR" sz="1000" dirty="0">
                <a:solidFill>
                  <a:schemeClr val="bg1"/>
                </a:solidFill>
              </a:rPr>
              <a:t>    def reverse(self):</a:t>
            </a:r>
          </a:p>
          <a:p>
            <a:r>
              <a:rPr lang="fr-FR" sz="1000" dirty="0">
                <a:solidFill>
                  <a:schemeClr val="bg1"/>
                </a:solidFill>
              </a:rPr>
              <a:t>        """Inversion du dictionnaire"""</a:t>
            </a:r>
          </a:p>
          <a:p>
            <a:r>
              <a:rPr lang="fr-FR" sz="1000" dirty="0">
                <a:solidFill>
                  <a:schemeClr val="bg1"/>
                </a:solidFill>
              </a:rPr>
              <a:t>        # On crée deux listes vides qui contiendront le nouvel ordre des clés</a:t>
            </a:r>
          </a:p>
          <a:p>
            <a:r>
              <a:rPr lang="fr-FR" sz="1000" dirty="0">
                <a:solidFill>
                  <a:schemeClr val="bg1"/>
                </a:solidFill>
              </a:rPr>
              <a:t>        # et valeurs</a:t>
            </a:r>
          </a:p>
          <a:p>
            <a:r>
              <a:rPr lang="fr-FR" sz="1000" dirty="0">
                <a:solidFill>
                  <a:schemeClr val="bg1"/>
                </a:solidFill>
              </a:rPr>
              <a:t>        </a:t>
            </a:r>
            <a:r>
              <a:rPr lang="fr-FR" sz="1000" dirty="0" err="1">
                <a:solidFill>
                  <a:schemeClr val="bg1"/>
                </a:solidFill>
              </a:rPr>
              <a:t>cles</a:t>
            </a:r>
            <a:r>
              <a:rPr lang="fr-FR" sz="1000" dirty="0">
                <a:solidFill>
                  <a:schemeClr val="bg1"/>
                </a:solidFill>
              </a:rPr>
              <a:t> = []</a:t>
            </a:r>
          </a:p>
          <a:p>
            <a:r>
              <a:rPr lang="fr-FR" sz="1000" dirty="0">
                <a:solidFill>
                  <a:schemeClr val="bg1"/>
                </a:solidFill>
              </a:rPr>
              <a:t>        valeurs = []</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 On ajoute les clés et valeurs au début de la liste</a:t>
            </a:r>
          </a:p>
          <a:p>
            <a:r>
              <a:rPr lang="fr-FR" sz="1000" dirty="0">
                <a:solidFill>
                  <a:schemeClr val="bg1"/>
                </a:solidFill>
              </a:rPr>
              <a:t>            </a:t>
            </a:r>
            <a:r>
              <a:rPr lang="fr-FR" sz="1000" dirty="0" err="1">
                <a:solidFill>
                  <a:schemeClr val="bg1"/>
                </a:solidFill>
              </a:rPr>
              <a:t>cles.insert</a:t>
            </a:r>
            <a:r>
              <a:rPr lang="fr-FR" sz="1000" dirty="0">
                <a:solidFill>
                  <a:schemeClr val="bg1"/>
                </a:solidFill>
              </a:rPr>
              <a:t>(0, cle)</a:t>
            </a:r>
          </a:p>
          <a:p>
            <a:r>
              <a:rPr lang="fr-FR" sz="1000" dirty="0">
                <a:solidFill>
                  <a:schemeClr val="bg1"/>
                </a:solidFill>
              </a:rPr>
              <a:t>            </a:t>
            </a:r>
            <a:r>
              <a:rPr lang="fr-FR" sz="1000" dirty="0" err="1">
                <a:solidFill>
                  <a:schemeClr val="bg1"/>
                </a:solidFill>
              </a:rPr>
              <a:t>valeurs.insert</a:t>
            </a:r>
            <a:r>
              <a:rPr lang="fr-FR" sz="1000" dirty="0">
                <a:solidFill>
                  <a:schemeClr val="bg1"/>
                </a:solidFill>
              </a:rPr>
              <a:t>(0, valeur)</a:t>
            </a:r>
          </a:p>
          <a:p>
            <a:r>
              <a:rPr lang="fr-FR" sz="1000" dirty="0">
                <a:solidFill>
                  <a:schemeClr val="bg1"/>
                </a:solidFill>
              </a:rPr>
              <a:t> # On met ensuite à jour nos listes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a:p>
            <a:r>
              <a:rPr lang="fr-FR" sz="1000" dirty="0">
                <a:solidFill>
                  <a:schemeClr val="bg1"/>
                </a:solidFill>
              </a:rPr>
              <a:t>    </a:t>
            </a:r>
          </a:p>
          <a:p>
            <a:r>
              <a:rPr lang="fr-FR" sz="1000" dirty="0">
                <a:solidFill>
                  <a:schemeClr val="bg1"/>
                </a:solidFill>
              </a:rPr>
              <a:t>    def sort(self):</a:t>
            </a:r>
          </a:p>
          <a:p>
            <a:r>
              <a:rPr lang="fr-FR" sz="1000" dirty="0">
                <a:solidFill>
                  <a:schemeClr val="bg1"/>
                </a:solidFill>
              </a:rPr>
              <a:t>        """Méthode permettant de trier le dictionnaire en fonction de ses clés"""</a:t>
            </a:r>
          </a:p>
          <a:p>
            <a:r>
              <a:rPr lang="fr-FR" sz="1000" dirty="0">
                <a:solidFill>
                  <a:schemeClr val="bg1"/>
                </a:solidFill>
              </a:rPr>
              <a:t>        # On trie les clés</a:t>
            </a:r>
          </a:p>
          <a:p>
            <a:r>
              <a:rPr lang="fr-FR" sz="1000" dirty="0">
                <a:solidFill>
                  <a:schemeClr val="bg1"/>
                </a:solidFill>
              </a:rPr>
              <a:t>        </a:t>
            </a:r>
            <a:r>
              <a:rPr lang="fr-FR" sz="1000" dirty="0" err="1">
                <a:solidFill>
                  <a:schemeClr val="bg1"/>
                </a:solidFill>
              </a:rPr>
              <a:t>cles_triees</a:t>
            </a:r>
            <a:r>
              <a:rPr lang="fr-FR" sz="1000" dirty="0">
                <a:solidFill>
                  <a:schemeClr val="bg1"/>
                </a:solidFill>
              </a:rPr>
              <a:t> = sorted(self._</a:t>
            </a:r>
            <a:r>
              <a:rPr lang="fr-FR" sz="1000" dirty="0" err="1">
                <a:solidFill>
                  <a:schemeClr val="bg1"/>
                </a:solidFill>
              </a:rPr>
              <a:t>cles</a:t>
            </a:r>
            <a:r>
              <a:rPr lang="fr-FR" sz="1000" dirty="0">
                <a:solidFill>
                  <a:schemeClr val="bg1"/>
                </a:solidFill>
              </a:rPr>
              <a:t>)</a:t>
            </a:r>
          </a:p>
          <a:p>
            <a:r>
              <a:rPr lang="fr-FR" sz="1000" dirty="0">
                <a:solidFill>
                  <a:schemeClr val="bg1"/>
                </a:solidFill>
              </a:rPr>
              <a:t>        # On crée une liste de valeurs, encore vide</a:t>
            </a:r>
          </a:p>
          <a:p>
            <a:r>
              <a:rPr lang="fr-FR" sz="1000" dirty="0">
                <a:solidFill>
                  <a:schemeClr val="bg1"/>
                </a:solidFill>
              </a:rPr>
              <a:t>        valeurs = []</a:t>
            </a:r>
          </a:p>
          <a:p>
            <a:r>
              <a:rPr lang="fr-FR" sz="1000" dirty="0">
                <a:solidFill>
                  <a:schemeClr val="bg1"/>
                </a:solidFill>
              </a:rPr>
              <a:t>        # On parcourt ensuite la liste des clés triées</a:t>
            </a:r>
          </a:p>
          <a:p>
            <a:r>
              <a:rPr lang="fr-FR" sz="1000" dirty="0">
                <a:solidFill>
                  <a:schemeClr val="bg1"/>
                </a:solidFill>
              </a:rPr>
              <a:t>        for cle in </a:t>
            </a:r>
            <a:r>
              <a:rPr lang="fr-FR" sz="1000" dirty="0" err="1">
                <a:solidFill>
                  <a:schemeClr val="bg1"/>
                </a:solidFill>
              </a:rPr>
              <a:t>cles_triees</a:t>
            </a:r>
            <a:r>
              <a:rPr lang="fr-FR" sz="1000" dirty="0">
                <a:solidFill>
                  <a:schemeClr val="bg1"/>
                </a:solidFill>
              </a:rPr>
              <a:t>:</a:t>
            </a:r>
          </a:p>
          <a:p>
            <a:r>
              <a:rPr lang="fr-FR" sz="1000" dirty="0">
                <a:solidFill>
                  <a:schemeClr val="bg1"/>
                </a:solidFill>
              </a:rPr>
              <a:t>            valeur = self[cle]</a:t>
            </a:r>
          </a:p>
          <a:p>
            <a:r>
              <a:rPr lang="fr-FR" sz="1000" dirty="0">
                <a:solidFill>
                  <a:schemeClr val="bg1"/>
                </a:solidFill>
              </a:rPr>
              <a:t>            </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 Enfin, on met à jour notre liste de clés et de valeurs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cles_triees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p:txBody>
      </p:sp>
    </p:spTree>
    <p:extLst>
      <p:ext uri="{BB962C8B-B14F-4D97-AF65-F5344CB8AC3E}">
        <p14:creationId xmlns:p14="http://schemas.microsoft.com/office/powerpoint/2010/main" val="223330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07996"/>
          </a:xfrm>
          <a:prstGeom prst="rect">
            <a:avLst/>
          </a:prstGeom>
          <a:noFill/>
        </p:spPr>
        <p:txBody>
          <a:bodyPr wrap="square" rtlCol="0">
            <a:spAutoFit/>
          </a:bodyPr>
          <a:lstStyle/>
          <a:p>
            <a:r>
              <a:rPr lang="fr-FR" sz="11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100" dirty="0"/>
          </a:p>
          <a:p>
            <a:r>
              <a:rPr lang="fr-FR" sz="11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457449"/>
            <a:ext cx="12192000" cy="971550"/>
          </a:xfrm>
        </p:spPr>
        <p:txBody>
          <a:bodyPr>
            <a:noAutofit/>
          </a:bodyPr>
          <a:lstStyle/>
          <a:p>
            <a:pPr lvl="0" algn="ctr" fontAlgn="base">
              <a:spcAft>
                <a:spcPct val="0"/>
              </a:spcAft>
            </a:pPr>
            <a:r>
              <a:rPr lang="fr-FR" altLang="fr-FR" sz="9600" b="1" dirty="0" err="1">
                <a:solidFill>
                  <a:schemeClr val="accent5">
                    <a:lumMod val="75000"/>
                  </a:schemeClr>
                </a:solidFill>
              </a:rPr>
              <a:t>Apprehendez</a:t>
            </a:r>
            <a:r>
              <a:rPr lang="fr-FR" altLang="fr-FR" sz="9600" b="1" dirty="0">
                <a:solidFill>
                  <a:schemeClr val="accent5">
                    <a:lumMod val="75000"/>
                  </a:schemeClr>
                </a:solidFill>
              </a:rPr>
              <a:t> les </a:t>
            </a:r>
            <a:r>
              <a:rPr lang="fr-FR" altLang="fr-FR" sz="9600" b="1" dirty="0" err="1">
                <a:solidFill>
                  <a:schemeClr val="accent5">
                    <a:lumMod val="75000"/>
                  </a:schemeClr>
                </a:solidFill>
              </a:rPr>
              <a:t>decorateurs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12443911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5678478"/>
          </a:xfrm>
          <a:prstGeom prst="rect">
            <a:avLst/>
          </a:prstGeom>
          <a:noFill/>
        </p:spPr>
        <p:txBody>
          <a:bodyPr wrap="square" rtlCol="0">
            <a:spAutoFit/>
          </a:bodyPr>
          <a:lstStyle/>
          <a:p>
            <a:r>
              <a:rPr lang="fr-FR" sz="11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100" dirty="0"/>
          </a:p>
          <a:p>
            <a:r>
              <a:rPr lang="fr-FR" sz="11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100" dirty="0"/>
              <a:t>Qu'est-ce que c'est ?</a:t>
            </a:r>
          </a:p>
          <a:p>
            <a:endParaRPr lang="fr-FR" sz="1100" dirty="0"/>
          </a:p>
          <a:p>
            <a:r>
              <a:rPr lang="fr-FR" sz="11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100" dirty="0"/>
          </a:p>
          <a:p>
            <a:r>
              <a:rPr lang="fr-FR" sz="1100" dirty="0"/>
              <a:t>Mais quel est l'intérêt ? Si on veut juste qu'une fonction fasse quelque chose de différent, il suffit de la modifier, non ? Pourquoi s'encombrer la tête avec une nouvelle fonctionnalité plus complexe ?</a:t>
            </a:r>
          </a:p>
          <a:p>
            <a:endParaRPr lang="fr-FR" sz="1100" dirty="0"/>
          </a:p>
          <a:p>
            <a:r>
              <a:rPr lang="fr-FR" sz="1100" dirty="0"/>
              <a:t>Il peut y avoir de nombreux cas dans lesquels les décorateurs sont un choix intéressant. Pour comprendre l'idée, je vais prendre un unique exemple.</a:t>
            </a:r>
          </a:p>
          <a:p>
            <a:endParaRPr lang="fr-FR" sz="1100" dirty="0"/>
          </a:p>
          <a:p>
            <a:r>
              <a:rPr lang="fr-FR" sz="1100" dirty="0"/>
              <a:t>On souhaite tester les performances de certaines de nos fonctions, en l'occurrence, calculer combien de temps elles mettent pour s'exécuter.</a:t>
            </a:r>
          </a:p>
          <a:p>
            <a:endParaRPr lang="fr-FR" sz="1100" dirty="0"/>
          </a:p>
          <a:p>
            <a:r>
              <a:rPr lang="fr-FR" sz="1100" dirty="0"/>
              <a:t>Une possibilité, effectivement, consiste à modifier chacune des fonctions devant intégrer ce test. Mais ce n'est pas très élégant, ni très pratique, ni très sûr… bref ce n'est pas la meilleure solution.</a:t>
            </a:r>
          </a:p>
          <a:p>
            <a:endParaRPr lang="fr-FR" sz="1100" dirty="0"/>
          </a:p>
          <a:p>
            <a:r>
              <a:rPr lang="fr-FR" sz="1100" dirty="0"/>
              <a:t>Une autre possibilité consiste à utiliser un décorateur. Ce décorateur se chargera d'exécuter notre fonction en calculant le temps qu'elle met et pourra, par exemple, afficher une alerte si cette durée est trop élevée.</a:t>
            </a:r>
          </a:p>
          <a:p>
            <a:endParaRPr lang="fr-FR" sz="1100" dirty="0"/>
          </a:p>
          <a:p>
            <a:r>
              <a:rPr lang="fr-FR" sz="1100" dirty="0"/>
              <a:t>Pour indiquer qu'une fonction doit intégrer ce test, il suffira d'ajouter une simple ligne avant sa définition. C'est bien plus simple, clair et adapté à la situation.</a:t>
            </a:r>
          </a:p>
          <a:p>
            <a:endParaRPr lang="fr-FR" sz="1100" dirty="0"/>
          </a:p>
          <a:p>
            <a:r>
              <a:rPr lang="fr-FR" sz="1100" dirty="0"/>
              <a:t>Et ce n'est qu'un exemple d'application.</a:t>
            </a:r>
          </a:p>
          <a:p>
            <a:endParaRPr lang="fr-FR" sz="1100" dirty="0"/>
          </a:p>
          <a:p>
            <a:r>
              <a:rPr lang="fr-FR" sz="11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100" dirty="0"/>
          </a:p>
          <a:p>
            <a:r>
              <a:rPr lang="fr-FR" sz="11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446550"/>
          </a:xfrm>
          <a:prstGeom prst="rect">
            <a:avLst/>
          </a:prstGeom>
          <a:noFill/>
        </p:spPr>
        <p:txBody>
          <a:bodyPr wrap="square" rtlCol="0">
            <a:spAutoFit/>
          </a:bodyPr>
          <a:lstStyle/>
          <a:p>
            <a:r>
              <a:rPr lang="fr-FR" sz="11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100" dirty="0"/>
              <a:t>Format le plus simple</a:t>
            </a:r>
          </a:p>
          <a:p>
            <a:endParaRPr lang="fr-FR" sz="1100" dirty="0"/>
          </a:p>
          <a:p>
            <a:r>
              <a:rPr lang="fr-FR" sz="1100" dirty="0"/>
              <a:t>Comme je l'ai dit, les décorateurs sont des fonctions « classiques » de Python, dans leur définition. Ils ont une petite subtilité en ce qu'ils prennent en paramètre une fonction et renvoient une fonction.</a:t>
            </a:r>
          </a:p>
          <a:p>
            <a:endParaRPr lang="fr-FR" sz="1100" dirty="0"/>
          </a:p>
          <a:p>
            <a:r>
              <a:rPr lang="fr-FR" sz="11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313325"/>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2759600"/>
            <a:ext cx="11458570" cy="600164"/>
          </a:xfrm>
          <a:prstGeom prst="rect">
            <a:avLst/>
          </a:prstGeom>
          <a:noFill/>
        </p:spPr>
        <p:txBody>
          <a:bodyPr wrap="square" rtlCol="0">
            <a:spAutoFit/>
          </a:bodyPr>
          <a:lstStyle/>
          <a:p>
            <a:r>
              <a:rPr lang="fr-FR" sz="1100" dirty="0"/>
              <a:t>Le décorateur s'exécute au moment de la définition de fonction et non lors de l'appel. Ceci est important. Il prend en paramètre, comme je l'ai dit, une fonction (celle qu'il modifie) et renvoie une fonction (qui peut être la même).</a:t>
            </a:r>
          </a:p>
          <a:p>
            <a:r>
              <a:rPr lang="fr-FR" sz="11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375152"/>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5876925"/>
            <a:ext cx="11106144" cy="261610"/>
          </a:xfrm>
          <a:prstGeom prst="rect">
            <a:avLst/>
          </a:prstGeom>
          <a:noFill/>
        </p:spPr>
        <p:txBody>
          <a:bodyPr wrap="square" rtlCol="0">
            <a:spAutoFit/>
          </a:bodyPr>
          <a:lstStyle/>
          <a:p>
            <a:r>
              <a:rPr lang="fr-FR" sz="1100" dirty="0"/>
              <a:t>Euh… qu'est-ce qu'on a fait là ?</a:t>
            </a:r>
          </a:p>
        </p:txBody>
      </p:sp>
    </p:spTree>
    <p:extLst>
      <p:ext uri="{BB962C8B-B14F-4D97-AF65-F5344CB8AC3E}">
        <p14:creationId xmlns:p14="http://schemas.microsoft.com/office/powerpoint/2010/main" val="138684998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800767"/>
          </a:xfrm>
          <a:prstGeom prst="rect">
            <a:avLst/>
          </a:prstGeom>
          <a:noFill/>
        </p:spPr>
        <p:txBody>
          <a:bodyPr wrap="square" rtlCol="0">
            <a:spAutoFit/>
          </a:bodyPr>
          <a:lstStyle/>
          <a:p>
            <a:r>
              <a:rPr lang="fr-FR" sz="1100" dirty="0"/>
              <a:t> D'abord, on crée le décorateur. Il prend en paramètre, comme je vous l'ai dit, la fonction qu'il modifie. Dans notre exemple, il se contente d'afficher cette fonction puis de la renvoyer.</a:t>
            </a:r>
          </a:p>
          <a:p>
            <a:endParaRPr lang="fr-FR" sz="1100" dirty="0"/>
          </a:p>
          <a:p>
            <a:r>
              <a:rPr lang="fr-FR" sz="1100" dirty="0"/>
              <a:t>    On crée ensuite la </a:t>
            </a:r>
            <a:r>
              <a:rPr lang="fr-FR" sz="1100" dirty="0" err="1"/>
              <a:t>fonctionsalut</a:t>
            </a:r>
            <a:r>
              <a:rPr lang="fr-FR" sz="1100" dirty="0"/>
              <a:t>. Comme vous le voyez, on indique avant la définition la </a:t>
            </a:r>
            <a:r>
              <a:rPr lang="fr-FR" sz="1100" dirty="0" err="1"/>
              <a:t>ligne@mon_decorateur</a:t>
            </a:r>
            <a:r>
              <a:rPr lang="fr-FR" sz="1100" dirty="0"/>
              <a:t>, qui précise à Python que cette fonction doit être modifiée par notre décorateur. Notre fonction est très utile : elle affiche « Salut ! » et c'est tout.</a:t>
            </a:r>
          </a:p>
          <a:p>
            <a:endParaRPr lang="fr-FR" sz="1100" dirty="0"/>
          </a:p>
          <a:p>
            <a:r>
              <a:rPr lang="fr-FR" sz="1100" dirty="0"/>
              <a:t>    À la fin de la définition de notre fonction, on peut voir que le décorateur est appelé. Si vous regardez plus attentivement la ligne affichée, vous vous rendez compte qu'il est appelé avec, en paramètre, la </a:t>
            </a:r>
            <a:r>
              <a:rPr lang="fr-FR" sz="1100" dirty="0" err="1"/>
              <a:t>fonctionsalutque</a:t>
            </a:r>
            <a:r>
              <a:rPr lang="fr-FR" sz="1100" dirty="0"/>
              <a:t> nous venons de définir.</a:t>
            </a:r>
          </a:p>
          <a:p>
            <a:endParaRPr lang="fr-FR" sz="1100" dirty="0"/>
          </a:p>
          <a:p>
            <a:r>
              <a:rPr lang="fr-FR" sz="11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100" dirty="0"/>
          </a:p>
          <a:p>
            <a:r>
              <a:rPr lang="fr-FR" sz="11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100" dirty="0"/>
          </a:p>
          <a:p>
            <a:r>
              <a:rPr lang="fr-FR" sz="11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3848517"/>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4762917"/>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324261"/>
          </a:xfrm>
          <a:prstGeom prst="rect">
            <a:avLst/>
          </a:prstGeom>
          <a:noFill/>
        </p:spPr>
        <p:txBody>
          <a:bodyPr wrap="square" rtlCol="0">
            <a:spAutoFit/>
          </a:bodyPr>
          <a:lstStyle/>
          <a:p>
            <a:r>
              <a:rPr lang="fr-FR" sz="1100" dirty="0"/>
              <a:t> Relisez bien ces deux codes, ils font la même chose. Le second est là pour que vous compreniez ce que fait Python quand il manipule des fonctions modifiées par un (ou plusieurs) décorateur(s).</a:t>
            </a:r>
          </a:p>
          <a:p>
            <a:endParaRPr lang="fr-FR" sz="1100" dirty="0"/>
          </a:p>
          <a:p>
            <a:r>
              <a:rPr lang="fr-FR" sz="11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100" b="1" dirty="0"/>
          </a:p>
          <a:p>
            <a:r>
              <a:rPr lang="fr-FR" sz="1100" b="1" dirty="0"/>
              <a:t>Modifier le comportement de notre fonction</a:t>
            </a:r>
          </a:p>
          <a:p>
            <a:endParaRPr lang="fr-FR" sz="1100" dirty="0"/>
          </a:p>
          <a:p>
            <a:r>
              <a:rPr lang="fr-FR" sz="11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100" dirty="0"/>
          </a:p>
          <a:p>
            <a:r>
              <a:rPr lang="fr-FR" sz="1100" dirty="0"/>
              <a:t>Comment faire pour modifier le comportement de notre fonction ?</a:t>
            </a:r>
          </a:p>
          <a:p>
            <a:endParaRPr lang="fr-FR" sz="1100" dirty="0"/>
          </a:p>
          <a:p>
            <a:r>
              <a:rPr lang="fr-FR" sz="11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100" dirty="0"/>
          </a:p>
          <a:p>
            <a:r>
              <a:rPr lang="fr-FR" sz="1100" dirty="0"/>
              <a:t>Mais alors… il faut définir encore une fonction ?</a:t>
            </a:r>
          </a:p>
          <a:p>
            <a:endParaRPr lang="fr-FR" sz="1100" dirty="0"/>
          </a:p>
          <a:p>
            <a:r>
              <a:rPr lang="fr-FR" sz="11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100" dirty="0"/>
          </a:p>
          <a:p>
            <a:r>
              <a:rPr lang="fr-FR" sz="1100" dirty="0"/>
              <a:t>Je suis perdu. Comment cela marche-t-il, concrètement ?</a:t>
            </a:r>
          </a:p>
          <a:p>
            <a:endParaRPr lang="fr-FR" sz="1100" dirty="0"/>
          </a:p>
          <a:p>
            <a:r>
              <a:rPr lang="fr-FR" sz="11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61610"/>
          </a:xfrm>
          <a:prstGeom prst="rect">
            <a:avLst/>
          </a:prstGeom>
          <a:noFill/>
        </p:spPr>
        <p:txBody>
          <a:bodyPr wrap="square" rtlCol="0">
            <a:spAutoFit/>
          </a:bodyPr>
          <a:lstStyle/>
          <a:p>
            <a:r>
              <a:rPr lang="fr-FR" sz="11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2800767"/>
          </a:xfrm>
          <a:prstGeom prst="rect">
            <a:avLst/>
          </a:prstGeom>
          <a:noFill/>
        </p:spPr>
        <p:txBody>
          <a:bodyPr wrap="square" rtlCol="0">
            <a:spAutoFit/>
          </a:bodyPr>
          <a:lstStyle/>
          <a:p>
            <a:r>
              <a:rPr lang="fr-FR" sz="1100" dirty="0"/>
              <a:t>Pour comprendre, revenons sur le code de notre décorateur :</a:t>
            </a:r>
          </a:p>
          <a:p>
            <a:endParaRPr lang="fr-FR" sz="1100" dirty="0"/>
          </a:p>
          <a:p>
            <a:r>
              <a:rPr lang="fr-FR" sz="1100" dirty="0"/>
              <a:t>    Comme toujours, il prend en paramètre une fonction. Cette fonction, quand on place l'appel au décorateur au-dessus de def salut, c’est salut (la fonction définie à l'origine).</a:t>
            </a:r>
          </a:p>
          <a:p>
            <a:endParaRPr lang="fr-FR" sz="1100" dirty="0"/>
          </a:p>
          <a:p>
            <a:r>
              <a:rPr lang="fr-FR" sz="11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100" dirty="0"/>
          </a:p>
          <a:p>
            <a:r>
              <a:rPr lang="fr-FR" sz="1100" dirty="0"/>
              <a:t>    De retour dans notre décorateur, on indique qu'il faut renvoyer fonction_modifiee.</a:t>
            </a:r>
          </a:p>
          <a:p>
            <a:endParaRPr lang="fr-FR" sz="1100" dirty="0"/>
          </a:p>
          <a:p>
            <a:r>
              <a:rPr lang="fr-FR" sz="11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100" dirty="0"/>
          </a:p>
          <a:p>
            <a:r>
              <a:rPr lang="fr-FR" sz="1100" dirty="0"/>
              <a:t>Vous le voyez bien, d'ailleurs : quand on cherche à afficher salut dans l'interpréteur, on obtient fonction_modifiee.</a:t>
            </a:r>
          </a:p>
          <a:p>
            <a:endParaRPr lang="fr-FR" sz="1100" dirty="0"/>
          </a:p>
          <a:p>
            <a:r>
              <a:rPr lang="fr-FR" sz="11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3936847"/>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610532"/>
            <a:ext cx="10534644" cy="261610"/>
          </a:xfrm>
          <a:prstGeom prst="rect">
            <a:avLst/>
          </a:prstGeom>
          <a:noFill/>
        </p:spPr>
        <p:txBody>
          <a:bodyPr wrap="square" rtlCol="0">
            <a:spAutoFit/>
          </a:bodyPr>
          <a:lstStyle/>
          <a:p>
            <a:r>
              <a:rPr lang="fr-FR" sz="11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095629"/>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446550"/>
          </a:xfrm>
          <a:prstGeom prst="rect">
            <a:avLst/>
          </a:prstGeom>
          <a:noFill/>
        </p:spPr>
        <p:txBody>
          <a:bodyPr wrap="square" rtlCol="0">
            <a:spAutoFit/>
          </a:bodyPr>
          <a:lstStyle/>
          <a:p>
            <a:r>
              <a:rPr lang="fr-FR" sz="1100" dirty="0"/>
              <a:t>Ce n'est peut-être pas plus clair. Prenez le temps de lire et de bien comprendre l'exemple. Ce n'est pas simple, la logique est bel et bien là mais il faut passer un certain temps à tester avant de bien intégrer cette notion.</a:t>
            </a:r>
          </a:p>
          <a:p>
            <a:endParaRPr lang="fr-FR" sz="1100" dirty="0"/>
          </a:p>
          <a:p>
            <a:r>
              <a:rPr lang="fr-FR" sz="1100" dirty="0"/>
              <a:t>Pour résumer, notre décorateur renvoie une fonction de substitution. Quand on </a:t>
            </a:r>
            <a:r>
              <a:rPr lang="fr-FR" sz="1100" dirty="0" err="1"/>
              <a:t>appellesalut</a:t>
            </a:r>
            <a:r>
              <a:rPr lang="fr-FR" sz="1100" dirty="0"/>
              <a:t>, on appelle en fait notre fonction modifiée qui appelle </a:t>
            </a:r>
            <a:r>
              <a:rPr lang="fr-FR" sz="1100" dirty="0" err="1"/>
              <a:t>égalementsalutaprès</a:t>
            </a:r>
            <a:r>
              <a:rPr lang="fr-FR" sz="1100" dirty="0"/>
              <a:t> avoir affiché un petit message d'avertissement.</a:t>
            </a:r>
          </a:p>
          <a:p>
            <a:endParaRPr lang="fr-FR" sz="1100" dirty="0"/>
          </a:p>
          <a:p>
            <a:r>
              <a:rPr lang="fr-FR" sz="11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446550"/>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b="1" dirty="0"/>
              <a:t>Un décorateur avec des paramètres</a:t>
            </a:r>
          </a:p>
          <a:p>
            <a:endParaRPr lang="fr-FR" sz="1100" dirty="0"/>
          </a:p>
          <a:p>
            <a:r>
              <a:rPr lang="fr-FR" sz="11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100" dirty="0"/>
          </a:p>
          <a:p>
            <a:r>
              <a:rPr lang="fr-FR" sz="11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547662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int(annee)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a:solidFill>
                  <a:schemeClr val="bg1"/>
                </a:solidFill>
              </a:rPr>
              <a:t>else:</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277273"/>
          </a:xfrm>
          <a:prstGeom prst="rect">
            <a:avLst/>
          </a:prstGeom>
          <a:noFill/>
        </p:spPr>
        <p:txBody>
          <a:bodyPr wrap="square" rtlCol="0">
            <a:spAutoFit/>
          </a:bodyPr>
          <a:lstStyle/>
          <a:p>
            <a:r>
              <a:rPr lang="fr-FR" sz="11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100" dirty="0"/>
          </a:p>
          <a:p>
            <a:r>
              <a:rPr lang="fr-FR" sz="1100" dirty="0"/>
              <a:t>Encore et toujours perdu. Pourquoi est-ce si compliqué de passer des paramètres à notre décorateur ?</a:t>
            </a:r>
          </a:p>
          <a:p>
            <a:endParaRPr lang="fr-FR" sz="1100" dirty="0"/>
          </a:p>
          <a:p>
            <a:r>
              <a:rPr lang="fr-FR" sz="11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615827"/>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dirty="0"/>
              <a:t>C'est la dernière ligne du second exemple que vous devez retenir et essayer de comprendre :fonction = decorateur(fonction).</a:t>
            </a:r>
          </a:p>
          <a:p>
            <a:endParaRPr lang="fr-FR" sz="1100" dirty="0"/>
          </a:p>
          <a:p>
            <a:r>
              <a:rPr lang="fr-FR" sz="1100" dirty="0"/>
              <a:t>On remplace la fonction que nous avons définie au-dessus par la fonction que renvoie notre décorateur.</a:t>
            </a:r>
          </a:p>
          <a:p>
            <a:endParaRPr lang="fr-FR" sz="1100" dirty="0"/>
          </a:p>
          <a:p>
            <a:r>
              <a:rPr lang="fr-FR" sz="1100" dirty="0"/>
              <a:t>C'est le mécanisme qui se cache derrière </a:t>
            </a:r>
            <a:r>
              <a:rPr lang="fr-FR" sz="1100" dirty="0" err="1"/>
              <a:t>notre@decorateur</a:t>
            </a:r>
            <a:r>
              <a:rPr lang="fr-FR" sz="1100" dirty="0"/>
              <a:t>.</a:t>
            </a:r>
          </a:p>
          <a:p>
            <a:endParaRPr lang="fr-FR" sz="1100" dirty="0"/>
          </a:p>
          <a:p>
            <a:r>
              <a:rPr lang="fr-FR" sz="11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566825"/>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298272"/>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61610"/>
          </a:xfrm>
          <a:prstGeom prst="rect">
            <a:avLst/>
          </a:prstGeom>
          <a:noFill/>
        </p:spPr>
        <p:txBody>
          <a:bodyPr wrap="square" rtlCol="0">
            <a:spAutoFit/>
          </a:bodyPr>
          <a:lstStyle/>
          <a:p>
            <a:r>
              <a:rPr lang="fr-FR" sz="11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107996"/>
          </a:xfrm>
          <a:prstGeom prst="rect">
            <a:avLst/>
          </a:prstGeom>
          <a:noFill/>
        </p:spPr>
        <p:txBody>
          <a:bodyPr wrap="square" rtlCol="0">
            <a:spAutoFit/>
          </a:bodyPr>
          <a:lstStyle/>
          <a:p>
            <a:r>
              <a:rPr lang="fr-FR" sz="1100" dirty="0"/>
              <a:t>Je vous avais prévenus, ce n'est pas très intuitif ! Mais relisez bien ces exemples, le déclic devrait se faire tôt ou tard.</a:t>
            </a:r>
          </a:p>
          <a:p>
            <a:endParaRPr lang="fr-FR" sz="1100" dirty="0"/>
          </a:p>
          <a:p>
            <a:r>
              <a:rPr lang="fr-FR" sz="11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100" dirty="0"/>
          </a:p>
          <a:p>
            <a:r>
              <a:rPr lang="fr-FR" sz="11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3016210"/>
          </a:xfrm>
          <a:prstGeom prst="rect">
            <a:avLst/>
          </a:prstGeom>
          <a:solidFill>
            <a:schemeClr val="tx1"/>
          </a:solidFill>
        </p:spPr>
        <p:txBody>
          <a:bodyPr wrap="square" numCol="2" rtlCol="0">
            <a:spAutoFit/>
          </a:bodyPr>
          <a:lstStyle/>
          <a:p>
            <a:pPr algn="just"/>
            <a:r>
              <a:rPr lang="fr-FR" sz="1000" dirty="0">
                <a:solidFill>
                  <a:schemeClr val="bg1"/>
                </a:solidFill>
              </a:rPr>
              <a:t>"""Pour gérer le temps, on importe le module time</a:t>
            </a:r>
          </a:p>
          <a:p>
            <a:pPr algn="just"/>
            <a:r>
              <a:rPr lang="fr-FR" sz="1000" dirty="0">
                <a:solidFill>
                  <a:schemeClr val="bg1"/>
                </a:solidFill>
              </a:rPr>
              <a:t>On va utiliser surtout la fonction time() de ce module qui renvoie le nombre</a:t>
            </a:r>
          </a:p>
          <a:p>
            <a:pPr algn="just"/>
            <a:r>
              <a:rPr lang="fr-FR" sz="1000" dirty="0">
                <a:solidFill>
                  <a:schemeClr val="bg1"/>
                </a:solidFill>
              </a:rPr>
              <a:t>de secondes écoulées depuis le premier janvier 1970 (habituellement).</a:t>
            </a:r>
          </a:p>
          <a:p>
            <a:pPr algn="just"/>
            <a:r>
              <a:rPr lang="fr-FR" sz="1000" dirty="0">
                <a:solidFill>
                  <a:schemeClr val="bg1"/>
                </a:solidFill>
              </a:rPr>
              <a:t>On va s'en servir pour calculer le temps mis par notre fonction pour</a:t>
            </a:r>
          </a:p>
          <a:p>
            <a:pPr algn="just"/>
            <a:r>
              <a:rPr lang="fr-FR" sz="1000" dirty="0">
                <a:solidFill>
                  <a:schemeClr val="bg1"/>
                </a:solidFill>
              </a:rPr>
              <a:t>s'exécuter"""</a:t>
            </a:r>
          </a:p>
          <a:p>
            <a:pPr algn="just"/>
            <a:endParaRPr lang="fr-FR" sz="1000" dirty="0">
              <a:solidFill>
                <a:schemeClr val="bg1"/>
              </a:solidFill>
            </a:endParaRPr>
          </a:p>
          <a:p>
            <a:pPr algn="just"/>
            <a:r>
              <a:rPr lang="fr-FR" sz="1000" dirty="0">
                <a:solidFill>
                  <a:schemeClr val="bg1"/>
                </a:solidFill>
              </a:rPr>
              <a:t>import time</a:t>
            </a:r>
          </a:p>
          <a:p>
            <a:pPr algn="just"/>
            <a:endParaRPr lang="fr-FR" sz="1000" dirty="0">
              <a:solidFill>
                <a:schemeClr val="bg1"/>
              </a:solidFill>
            </a:endParaRPr>
          </a:p>
          <a:p>
            <a:pPr algn="just"/>
            <a:r>
              <a:rPr lang="fr-FR" sz="1000" dirty="0">
                <a:solidFill>
                  <a:schemeClr val="bg1"/>
                </a:solidFill>
              </a:rPr>
              <a:t>def </a:t>
            </a:r>
            <a:r>
              <a:rPr lang="fr-FR" sz="1000" dirty="0" err="1">
                <a:solidFill>
                  <a:schemeClr val="bg1"/>
                </a:solidFill>
              </a:rPr>
              <a:t>controler_temps</a:t>
            </a:r>
            <a:r>
              <a:rPr lang="fr-FR" sz="1000" dirty="0">
                <a:solidFill>
                  <a:schemeClr val="bg1"/>
                </a:solidFill>
              </a:rPr>
              <a:t>(</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"""Contrôle le temps mis par une fonction pour s'exécuter.</a:t>
            </a:r>
          </a:p>
          <a:p>
            <a:pPr algn="just"/>
            <a:r>
              <a:rPr lang="fr-FR" sz="1000" dirty="0">
                <a:solidFill>
                  <a:schemeClr val="bg1"/>
                </a:solidFill>
              </a:rPr>
              <a:t>    Si le temps d'exécution est supérieur à </a:t>
            </a:r>
            <a:r>
              <a:rPr lang="fr-FR" sz="1000" dirty="0" err="1">
                <a:solidFill>
                  <a:schemeClr val="bg1"/>
                </a:solidFill>
              </a:rPr>
              <a:t>nb_secs</a:t>
            </a:r>
            <a:r>
              <a:rPr lang="fr-FR" sz="1000" dirty="0">
                <a:solidFill>
                  <a:schemeClr val="bg1"/>
                </a:solidFill>
              </a:rPr>
              <a:t>, on affiche une alerte"""</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C'est lui qui est appelé directement LORS</a:t>
            </a:r>
          </a:p>
          <a:p>
            <a:pPr algn="just"/>
            <a:r>
              <a:rPr lang="fr-FR" sz="1000" dirty="0">
                <a:solidFill>
                  <a:schemeClr val="bg1"/>
                </a:solidFill>
              </a:rPr>
              <a:t>        DE LA DEFINITION de notre fonction (</a:t>
            </a:r>
            <a:r>
              <a:rPr lang="fr-FR" sz="1000" dirty="0" err="1">
                <a:solidFill>
                  <a:schemeClr val="bg1"/>
                </a:solidFill>
              </a:rPr>
              <a:t>fonction_a_executer</a:t>
            </a:r>
            <a:r>
              <a:rPr lang="fr-FR" sz="1000" dirty="0">
                <a:solidFill>
                  <a:schemeClr val="bg1"/>
                </a:solidFill>
              </a:rPr>
              <a:t>)""« </a:t>
            </a: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r>
              <a:rPr lang="fr-FR" sz="1000" dirty="0">
                <a:solidFill>
                  <a:schemeClr val="bg1"/>
                </a:solidFill>
              </a:rPr>
              <a:t> def fonction_modifiee():</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a:t>
            </a:r>
            <a:r>
              <a:rPr lang="fr-FR" sz="1000" dirty="0" err="1">
                <a:solidFill>
                  <a:schemeClr val="bg1"/>
                </a:solidFill>
              </a:rPr>
              <a:t>tps_avant</a:t>
            </a:r>
            <a:r>
              <a:rPr lang="fr-FR" sz="1000" dirty="0">
                <a:solidFill>
                  <a:schemeClr val="bg1"/>
                </a:solidFill>
              </a:rPr>
              <a:t> = </a:t>
            </a:r>
            <a:r>
              <a:rPr lang="fr-FR" sz="1000" dirty="0" err="1">
                <a:solidFill>
                  <a:schemeClr val="bg1"/>
                </a:solidFill>
              </a:rPr>
              <a:t>time.time</a:t>
            </a:r>
            <a:r>
              <a:rPr lang="fr-FR" sz="1000" dirty="0">
                <a:solidFill>
                  <a:schemeClr val="bg1"/>
                </a:solidFill>
              </a:rPr>
              <a:t>() # Avant d'exécuter la fonction</a:t>
            </a:r>
          </a:p>
          <a:p>
            <a:pPr algn="just"/>
            <a:r>
              <a:rPr lang="fr-FR" sz="1000" dirty="0">
                <a:solidFill>
                  <a:schemeClr val="bg1"/>
                </a:solidFill>
              </a:rPr>
              <a:t>            </a:t>
            </a:r>
            <a:r>
              <a:rPr lang="fr-FR" sz="1000" dirty="0" err="1">
                <a:solidFill>
                  <a:schemeClr val="bg1"/>
                </a:solidFill>
              </a:rPr>
              <a:t>valeur_renvoyee</a:t>
            </a:r>
            <a:r>
              <a:rPr lang="fr-FR" sz="1000" dirty="0">
                <a:solidFill>
                  <a:schemeClr val="bg1"/>
                </a:solidFill>
              </a:rPr>
              <a:t> = </a:t>
            </a:r>
            <a:r>
              <a:rPr lang="fr-FR" sz="1000" dirty="0" err="1">
                <a:solidFill>
                  <a:schemeClr val="bg1"/>
                </a:solidFill>
              </a:rPr>
              <a:t>fonction_a_executer</a:t>
            </a:r>
            <a:r>
              <a:rPr lang="fr-FR" sz="1000" dirty="0">
                <a:solidFill>
                  <a:schemeClr val="bg1"/>
                </a:solidFill>
              </a:rPr>
              <a:t>() # On exécute la fonction</a:t>
            </a:r>
          </a:p>
          <a:p>
            <a:pPr algn="just"/>
            <a:r>
              <a:rPr lang="fr-FR" sz="1000" dirty="0">
                <a:solidFill>
                  <a:schemeClr val="bg1"/>
                </a:solidFill>
              </a:rPr>
              <a:t>            </a:t>
            </a:r>
            <a:r>
              <a:rPr lang="fr-FR" sz="1000" dirty="0" err="1">
                <a:solidFill>
                  <a:schemeClr val="bg1"/>
                </a:solidFill>
              </a:rPr>
              <a:t>tps_apres</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pPr algn="just"/>
            <a:r>
              <a:rPr lang="fr-FR" sz="1000" dirty="0">
                <a:solidFill>
                  <a:schemeClr val="bg1"/>
                </a:solidFill>
              </a:rPr>
              <a:t>            </a:t>
            </a:r>
            <a:r>
              <a:rPr lang="fr-FR" sz="1000" dirty="0" err="1">
                <a:solidFill>
                  <a:schemeClr val="bg1"/>
                </a:solidFill>
              </a:rPr>
              <a:t>tps_execution</a:t>
            </a:r>
            <a:r>
              <a:rPr lang="fr-FR" sz="1000" dirty="0">
                <a:solidFill>
                  <a:schemeClr val="bg1"/>
                </a:solidFill>
              </a:rPr>
              <a:t> = </a:t>
            </a:r>
            <a:r>
              <a:rPr lang="fr-FR" sz="1000" dirty="0" err="1">
                <a:solidFill>
                  <a:schemeClr val="bg1"/>
                </a:solidFill>
              </a:rPr>
              <a:t>tps_apres</a:t>
            </a:r>
            <a:r>
              <a:rPr lang="fr-FR" sz="1000" dirty="0">
                <a:solidFill>
                  <a:schemeClr val="bg1"/>
                </a:solidFill>
              </a:rPr>
              <a:t> - </a:t>
            </a:r>
            <a:r>
              <a:rPr lang="fr-FR" sz="1000" dirty="0" err="1">
                <a:solidFill>
                  <a:schemeClr val="bg1"/>
                </a:solidFill>
              </a:rPr>
              <a:t>tps_avant</a:t>
            </a:r>
            <a:endParaRPr lang="fr-FR" sz="1000" dirty="0">
              <a:solidFill>
                <a:schemeClr val="bg1"/>
              </a:solidFill>
            </a:endParaRPr>
          </a:p>
          <a:p>
            <a:pPr algn="just"/>
            <a:r>
              <a:rPr lang="fr-FR" sz="1000" dirty="0">
                <a:solidFill>
                  <a:schemeClr val="bg1"/>
                </a:solidFill>
              </a:rPr>
              <a:t>            if </a:t>
            </a:r>
            <a:r>
              <a:rPr lang="fr-FR" sz="1000" dirty="0" err="1">
                <a:solidFill>
                  <a:schemeClr val="bg1"/>
                </a:solidFill>
              </a:rPr>
              <a:t>tps_execution</a:t>
            </a:r>
            <a:r>
              <a:rPr lang="fr-FR" sz="1000" dirty="0">
                <a:solidFill>
                  <a:schemeClr val="bg1"/>
                </a:solidFill>
              </a:rPr>
              <a:t> &gt;= </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print("La fonction {0} a mis {1} pour s'</a:t>
            </a:r>
            <a:r>
              <a:rPr lang="fr-FR" sz="1000" dirty="0" err="1">
                <a:solidFill>
                  <a:schemeClr val="bg1"/>
                </a:solidFill>
              </a:rPr>
              <a:t>exécuter".format</a:t>
            </a:r>
            <a:r>
              <a:rPr lang="fr-FR" sz="1000" dirty="0">
                <a:solidFill>
                  <a:schemeClr val="bg1"/>
                </a:solidFill>
              </a:rPr>
              <a:t>( \</a:t>
            </a:r>
          </a:p>
          <a:p>
            <a:pPr algn="just"/>
            <a:r>
              <a:rPr lang="fr-FR" sz="1000" dirty="0">
                <a:solidFill>
                  <a:schemeClr val="bg1"/>
                </a:solidFill>
              </a:rPr>
              <a:t>                        </a:t>
            </a:r>
            <a:r>
              <a:rPr lang="fr-FR" sz="1000" dirty="0" err="1">
                <a:solidFill>
                  <a:schemeClr val="bg1"/>
                </a:solidFill>
              </a:rPr>
              <a:t>fonction_a_executer</a:t>
            </a:r>
            <a:r>
              <a:rPr lang="fr-FR" sz="1000" dirty="0">
                <a:solidFill>
                  <a:schemeClr val="bg1"/>
                </a:solidFill>
              </a:rPr>
              <a:t>, </a:t>
            </a:r>
            <a:r>
              <a:rPr lang="fr-FR" sz="1000" dirty="0" err="1">
                <a:solidFill>
                  <a:schemeClr val="bg1"/>
                </a:solidFill>
              </a:rPr>
              <a:t>tps_execution</a:t>
            </a:r>
            <a:r>
              <a:rPr lang="fr-FR" sz="1000" dirty="0">
                <a:solidFill>
                  <a:schemeClr val="bg1"/>
                </a:solidFill>
              </a:rPr>
              <a:t>))</a:t>
            </a:r>
          </a:p>
          <a:p>
            <a:pPr algn="just"/>
            <a:r>
              <a:rPr lang="fr-FR" sz="1000" dirty="0">
                <a:solidFill>
                  <a:schemeClr val="bg1"/>
                </a:solidFill>
              </a:rPr>
              <a:t>            return </a:t>
            </a:r>
            <a:r>
              <a:rPr lang="fr-FR" sz="1000" dirty="0" err="1">
                <a:solidFill>
                  <a:schemeClr val="bg1"/>
                </a:solidFill>
              </a:rPr>
              <a:t>valeur_renvoyee</a:t>
            </a:r>
            <a:endParaRPr lang="fr-FR" sz="1000" dirty="0">
              <a:solidFill>
                <a:schemeClr val="bg1"/>
              </a:solidFill>
            </a:endParaRPr>
          </a:p>
          <a:p>
            <a:pPr algn="just"/>
            <a:r>
              <a:rPr lang="fr-FR" sz="1000" dirty="0">
                <a:solidFill>
                  <a:schemeClr val="bg1"/>
                </a:solidFill>
              </a:rPr>
              <a:t>  return fonction_modifiee</a:t>
            </a:r>
          </a:p>
          <a:p>
            <a:pPr algn="just"/>
            <a:r>
              <a:rPr lang="fr-FR" sz="1000" dirty="0">
                <a:solidFill>
                  <a:schemeClr val="bg1"/>
                </a:solidFill>
              </a:rPr>
              <a:t>return decorateur</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61610"/>
          </a:xfrm>
          <a:prstGeom prst="rect">
            <a:avLst/>
          </a:prstGeom>
          <a:noFill/>
        </p:spPr>
        <p:txBody>
          <a:bodyPr wrap="square" rtlCol="0">
            <a:spAutoFit/>
          </a:bodyPr>
          <a:lstStyle/>
          <a:p>
            <a:r>
              <a:rPr lang="fr-FR" sz="11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938719"/>
          </a:xfrm>
          <a:prstGeom prst="rect">
            <a:avLst/>
          </a:prstGeom>
          <a:noFill/>
        </p:spPr>
        <p:txBody>
          <a:bodyPr wrap="square" rtlCol="0">
            <a:spAutoFit/>
          </a:bodyPr>
          <a:lstStyle/>
          <a:p>
            <a:r>
              <a:rPr lang="fr-FR" sz="1100" dirty="0"/>
              <a:t>Ouf ! Trois niveaux dans notre fonction ! D'abord controler_temps, qui définit dans son corps notre décorateur decorateur, qui définit lui-même dans son corps notre fonction modifiée fonction_modifiee.</a:t>
            </a:r>
          </a:p>
          <a:p>
            <a:r>
              <a:rPr lang="fr-FR" sz="11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1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1612127"/>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3308604"/>
            <a:ext cx="10534644" cy="430887"/>
          </a:xfrm>
          <a:prstGeom prst="rect">
            <a:avLst/>
          </a:prstGeom>
          <a:noFill/>
        </p:spPr>
        <p:txBody>
          <a:bodyPr wrap="square" rtlCol="0">
            <a:spAutoFit/>
          </a:bodyPr>
          <a:lstStyle/>
          <a:p>
            <a:r>
              <a:rPr lang="fr-FR" sz="1100" dirty="0"/>
              <a:t>Ça marche ! Et même si vous devez passer un peu de temps sur votre décorateur, vu ses différents niveaux, vous êtes obligés de reconnaître qu'il s'utilise assez simplement.</a:t>
            </a:r>
          </a:p>
          <a:p>
            <a:r>
              <a:rPr lang="fr-FR" sz="11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3739491"/>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4293489"/>
            <a:ext cx="10534644" cy="261610"/>
          </a:xfrm>
          <a:prstGeom prst="rect">
            <a:avLst/>
          </a:prstGeom>
          <a:noFill/>
        </p:spPr>
        <p:txBody>
          <a:bodyPr wrap="square" rtlCol="0">
            <a:spAutoFit/>
          </a:bodyPr>
          <a:lstStyle/>
          <a:p>
            <a:r>
              <a:rPr lang="fr-FR" sz="11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4524238"/>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800767"/>
          </a:xfrm>
          <a:prstGeom prst="rect">
            <a:avLst/>
          </a:prstGeom>
          <a:noFill/>
        </p:spPr>
        <p:txBody>
          <a:bodyPr wrap="square" rtlCol="0">
            <a:spAutoFit/>
          </a:bodyPr>
          <a:lstStyle/>
          <a:p>
            <a:r>
              <a:rPr lang="fr-FR" sz="1100" dirty="0"/>
              <a:t>Tenir compte des paramètres de notre fonction</a:t>
            </a:r>
          </a:p>
          <a:p>
            <a:endParaRPr lang="fr-FR" sz="1100" dirty="0"/>
          </a:p>
          <a:p>
            <a:r>
              <a:rPr lang="fr-FR" sz="1100" dirty="0"/>
              <a:t>Jusqu'ici, nous n'avons travaillé qu'avec des fonctions ne prenant aucun paramètre. C'est pourquoi notre fonction fonction_modifiee n'en prenait pas non plus.</a:t>
            </a:r>
          </a:p>
          <a:p>
            <a:endParaRPr lang="fr-FR" sz="1100" dirty="0"/>
          </a:p>
          <a:p>
            <a:r>
              <a:rPr lang="fr-FR" sz="1100" dirty="0"/>
              <a:t>Oui mais… tenir compte des paramètres, cela peut être utile. Sans quoi on ne pourrait construire que des décorateurs s'appliquant à des fonctions sans paramètre.</a:t>
            </a:r>
          </a:p>
          <a:p>
            <a:endParaRPr lang="fr-FR" sz="1100" dirty="0"/>
          </a:p>
          <a:p>
            <a:r>
              <a:rPr lang="fr-FR" sz="11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100" dirty="0"/>
          </a:p>
          <a:p>
            <a:r>
              <a:rPr lang="fr-FR" sz="11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100" dirty="0"/>
          </a:p>
          <a:p>
            <a:r>
              <a:rPr lang="fr-FR" sz="11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629359"/>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fonction_modifiee(*parametres_non_nommes, **parametres_nommes):</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fonction_a_executer(*parametres_non_nommes, **parametres_nommes)</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5876925"/>
            <a:ext cx="9991721" cy="261610"/>
          </a:xfrm>
          <a:prstGeom prst="rect">
            <a:avLst/>
          </a:prstGeom>
          <a:noFill/>
        </p:spPr>
        <p:txBody>
          <a:bodyPr wrap="square" rtlCol="0">
            <a:spAutoFit/>
          </a:bodyPr>
          <a:lstStyle/>
          <a:p>
            <a:r>
              <a:rPr lang="fr-FR" sz="11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769441"/>
          </a:xfrm>
          <a:prstGeom prst="rect">
            <a:avLst/>
          </a:prstGeom>
          <a:noFill/>
        </p:spPr>
        <p:txBody>
          <a:bodyPr wrap="square" rtlCol="0">
            <a:spAutoFit/>
          </a:bodyPr>
          <a:lstStyle/>
          <a:p>
            <a:r>
              <a:rPr lang="fr-FR" sz="1100" b="1" dirty="0"/>
              <a:t>Des décorateurs s'appliquant aux définitions de classes</a:t>
            </a:r>
          </a:p>
          <a:p>
            <a:endParaRPr lang="fr-FR" sz="1100" dirty="0"/>
          </a:p>
          <a:p>
            <a:r>
              <a:rPr lang="fr-FR" sz="11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1467371"/>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164316"/>
            <a:ext cx="10534644" cy="938719"/>
          </a:xfrm>
          <a:prstGeom prst="rect">
            <a:avLst/>
          </a:prstGeom>
          <a:noFill/>
        </p:spPr>
        <p:txBody>
          <a:bodyPr wrap="square" rtlCol="0">
            <a:spAutoFit/>
          </a:bodyPr>
          <a:lstStyle/>
          <a:p>
            <a:r>
              <a:rPr lang="fr-FR" sz="1100" dirty="0"/>
              <a:t>Voilà. Vous verrez dans la section suivante quel peut être l'intérêt de manipuler nos définitions de classes à travers des décorateurs. Il existe d'autres exemples que celui que je vais vous montrer, bien entendu.</a:t>
            </a:r>
          </a:p>
          <a:p>
            <a:r>
              <a:rPr lang="fr-FR" sz="1100" b="1" dirty="0"/>
              <a:t>Chaîner nos décorateurs</a:t>
            </a:r>
          </a:p>
          <a:p>
            <a:endParaRPr lang="fr-FR" sz="1100" b="1" dirty="0"/>
          </a:p>
          <a:p>
            <a:r>
              <a:rPr lang="fr-FR" sz="11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04590"/>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4658588"/>
            <a:ext cx="10534644" cy="769441"/>
          </a:xfrm>
          <a:prstGeom prst="rect">
            <a:avLst/>
          </a:prstGeom>
          <a:noFill/>
        </p:spPr>
        <p:txBody>
          <a:bodyPr wrap="square" rtlCol="0">
            <a:spAutoFit/>
          </a:bodyPr>
          <a:lstStyle/>
          <a:p>
            <a:r>
              <a:rPr lang="fr-FR" sz="1100" dirty="0"/>
              <a:t>Ce n'est pas plus compliqué que ce que vous venez de faire. Je vous le montre pour qu'il ne subsiste aucun doute dans votre esprit, vous pouvez tester à loisir cette possibilité, par vous-mêmes.</a:t>
            </a:r>
          </a:p>
          <a:p>
            <a:endParaRPr lang="fr-FR" sz="1100" dirty="0"/>
          </a:p>
          <a:p>
            <a:r>
              <a:rPr lang="fr-FR" sz="11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2970044"/>
          </a:xfrm>
          <a:prstGeom prst="rect">
            <a:avLst/>
          </a:prstGeom>
          <a:noFill/>
        </p:spPr>
        <p:txBody>
          <a:bodyPr wrap="square" rtlCol="0">
            <a:spAutoFit/>
          </a:bodyPr>
          <a:lstStyle/>
          <a:p>
            <a:r>
              <a:rPr lang="fr-FR" sz="11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100" dirty="0"/>
          </a:p>
          <a:p>
            <a:r>
              <a:rPr lang="fr-FR" sz="1100" b="1" dirty="0"/>
              <a:t>Les classes singleton</a:t>
            </a:r>
          </a:p>
          <a:p>
            <a:endParaRPr lang="fr-FR" sz="1100" dirty="0"/>
          </a:p>
          <a:p>
            <a:r>
              <a:rPr lang="fr-FR" sz="1100" dirty="0"/>
              <a:t>Certains reconnaîtront sûrement cette appellation. Pour les autres, sachez qu'une classe </a:t>
            </a:r>
            <a:r>
              <a:rPr lang="fr-FR" sz="1100" dirty="0" err="1"/>
              <a:t>ditesingletonest</a:t>
            </a:r>
            <a:r>
              <a:rPr lang="fr-FR" sz="1100" dirty="0"/>
              <a:t> une classe qui ne peut être instanciée qu'une fois.</a:t>
            </a:r>
          </a:p>
          <a:p>
            <a:endParaRPr lang="fr-FR" sz="1100" dirty="0"/>
          </a:p>
          <a:p>
            <a:r>
              <a:rPr lang="fr-FR" sz="1100" dirty="0"/>
              <a:t>Autrement dit, on ne peut créer qu'un seul objet de cette classe.</a:t>
            </a:r>
          </a:p>
          <a:p>
            <a:endParaRPr lang="fr-FR" sz="1100" dirty="0"/>
          </a:p>
          <a:p>
            <a:r>
              <a:rPr lang="fr-FR" sz="11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100" dirty="0"/>
          </a:p>
          <a:p>
            <a:r>
              <a:rPr lang="fr-FR" sz="1100" dirty="0"/>
              <a:t>Ceci est très facile à modéliser grâce à des décorateurs.</a:t>
            </a:r>
          </a:p>
          <a:p>
            <a:endParaRPr lang="fr-FR" sz="1100" b="1" dirty="0"/>
          </a:p>
          <a:p>
            <a:r>
              <a:rPr lang="fr-FR" sz="1100" b="1" dirty="0"/>
              <a:t>Code de l'exemple</a:t>
            </a:r>
          </a:p>
          <a:p>
            <a:endParaRPr lang="fr-FR" sz="11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3685729"/>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009168"/>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D'abord, pour utiliser notre décorateur, c'est très simple : il suffit de mettre l'appel à notre décorateur avant la définition des classes que nous souhaitons utiliser en tant </a:t>
            </a:r>
            <a:r>
              <a:rPr lang="fr-FR" sz="1100" dirty="0" err="1"/>
              <a:t>quesingleton</a:t>
            </a:r>
            <a:r>
              <a:rPr lang="fr-FR" sz="1100" dirty="0"/>
              <a:t>:</a:t>
            </a:r>
          </a:p>
        </p:txBody>
      </p:sp>
    </p:spTree>
    <p:extLst>
      <p:ext uri="{BB962C8B-B14F-4D97-AF65-F5344CB8AC3E}">
        <p14:creationId xmlns:p14="http://schemas.microsoft.com/office/powerpoint/2010/main" val="97486319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682627"/>
            <a:ext cx="10534644" cy="3308598"/>
          </a:xfrm>
          <a:prstGeom prst="rect">
            <a:avLst/>
          </a:prstGeom>
          <a:noFill/>
        </p:spPr>
        <p:txBody>
          <a:bodyPr wrap="square" rtlCol="0">
            <a:spAutoFit/>
          </a:bodyPr>
          <a:lstStyle/>
          <a:p>
            <a:r>
              <a:rPr lang="fr-FR" sz="1100" dirty="0"/>
              <a:t>Quand on crée notre premier objet (celui se trouvant dansa), notre constructeur est bien appelé. Quand on souhaite créer un second objet, c'est celui contenu dans a qui est renvoyé. Ainsi, a et b pointent vers le même objet.</a:t>
            </a:r>
          </a:p>
          <a:p>
            <a:endParaRPr lang="fr-FR" sz="1100" dirty="0"/>
          </a:p>
          <a:p>
            <a:r>
              <a:rPr lang="fr-FR" sz="11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100" dirty="0"/>
          </a:p>
          <a:p>
            <a:r>
              <a:rPr lang="fr-FR" sz="1100" dirty="0"/>
              <a:t>Grâce à ce système, on peut avoir plusieurs classes déclarées comme des singleton et on est sûr que, pour chacune de ces classes, un seul objet sera créé.</a:t>
            </a:r>
          </a:p>
          <a:p>
            <a:endParaRPr lang="fr-FR" sz="1100" dirty="0"/>
          </a:p>
          <a:p>
            <a:r>
              <a:rPr lang="fr-FR" sz="1100" b="1" dirty="0"/>
              <a:t>Contrôler les types passés à notre fonction</a:t>
            </a:r>
          </a:p>
          <a:p>
            <a:endParaRPr lang="fr-FR" sz="1100" b="1" dirty="0"/>
          </a:p>
          <a:p>
            <a:r>
              <a:rPr lang="fr-FR" sz="11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100" dirty="0"/>
          </a:p>
          <a:p>
            <a:r>
              <a:rPr lang="fr-FR" sz="1100" dirty="0"/>
              <a:t>Il pourrait être utile de coder un décorateur qui vérifie les types passés en paramètres à notre fonction et qui lève une exception si les types attendus ne correspondent pas à ceux reçus lors de l'appel à la fonction.</a:t>
            </a:r>
          </a:p>
          <a:p>
            <a:endParaRPr lang="fr-FR" sz="1100" dirty="0"/>
          </a:p>
          <a:p>
            <a:r>
              <a:rPr lang="fr-FR" sz="11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024502"/>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95279" y="1510279"/>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**a_kwargs):</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a_kwargs:</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a_kwargs[cle]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a_kwargs[cle]))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769441"/>
          </a:xfrm>
          <a:prstGeom prst="rect">
            <a:avLst/>
          </a:prstGeom>
          <a:noFill/>
        </p:spPr>
        <p:txBody>
          <a:bodyPr wrap="square" rtlCol="0">
            <a:spAutoFit/>
          </a:bodyPr>
          <a:lstStyle/>
          <a:p>
            <a:r>
              <a:rPr lang="fr-FR" sz="1100" dirty="0"/>
              <a:t>Notre décorateur </a:t>
            </a:r>
            <a:r>
              <a:rPr lang="fr-FR" sz="1100" dirty="0" err="1"/>
              <a:t>controler_typesdoit</a:t>
            </a:r>
            <a:r>
              <a:rPr lang="fr-FR" sz="1100" dirty="0"/>
              <a:t> s'assurer qu'à chaque fois qu'on appelle la fonction intervalle, ce sont des entiers qui sont passés en paramètres en tant que </a:t>
            </a:r>
            <a:r>
              <a:rPr lang="fr-FR" sz="1100" dirty="0" err="1"/>
              <a:t>base_infetbase_sup</a:t>
            </a:r>
            <a:r>
              <a:rPr lang="fr-FR" sz="1100" dirty="0"/>
              <a:t>.</a:t>
            </a:r>
          </a:p>
          <a:p>
            <a:r>
              <a:rPr lang="fr-FR" sz="1100" dirty="0"/>
              <a:t>Ce décorateur est plus complexe, bien que j'aie simplifié au maximum l'exemple de la PEP 318.</a:t>
            </a:r>
          </a:p>
          <a:p>
            <a:r>
              <a:rPr lang="fr-FR" sz="1100" dirty="0"/>
              <a:t>Encore une fois, s'il est un peu long à écrire, il est d'une simplicité enfantine à utiliser.</a:t>
            </a:r>
          </a:p>
          <a:p>
            <a:r>
              <a:rPr lang="fr-FR" sz="11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266885"/>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@controler_types(int, int)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C'est un décorateur assez complexe (et pourtant, croyez-moi, je l'ai simplifié autant que possible). Nous allons d'abord voir comment l'utiliser :</a:t>
            </a:r>
            <a:endParaRPr lang="fr-FR" sz="11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113260"/>
            <a:ext cx="12131847" cy="3308598"/>
          </a:xfrm>
          <a:prstGeom prst="rect">
            <a:avLst/>
          </a:prstGeom>
          <a:noFill/>
        </p:spPr>
        <p:txBody>
          <a:bodyPr wrap="none" rtlCol="0">
            <a:spAutoFit/>
          </a:bodyPr>
          <a:lstStyle/>
          <a:p>
            <a:r>
              <a:rPr lang="fr-FR" sz="1100" dirty="0"/>
              <a:t>Là encore, l'utilisation est des plus simples. Intéressons-nous au décorateur proprement dit, c'est déjà un peu plus complexe.</a:t>
            </a:r>
          </a:p>
          <a:p>
            <a:endParaRPr lang="fr-FR" sz="1100" dirty="0"/>
          </a:p>
          <a:p>
            <a:r>
              <a:rPr lang="fr-FR" sz="1100" dirty="0"/>
              <a:t>Notre décorateur doit prendre des paramètres (une liste de paramètres indéterminés d'ailleurs, car notre fonction doit elle aussi prendre une liste de paramètres indéterminés et l'on doit contrôler chacun </a:t>
            </a:r>
          </a:p>
          <a:p>
            <a:r>
              <a:rPr lang="fr-FR" sz="1100" dirty="0"/>
              <a:t>d'eux). On définit donc un paramètre a_args qui contient la liste des types des paramètres non nommés attendus, et un second paramètre a_kwargs qui contient le dictionnaire des types des paramètres </a:t>
            </a:r>
          </a:p>
          <a:p>
            <a:r>
              <a:rPr lang="fr-FR" sz="1100" dirty="0"/>
              <a:t>nommés attendus.</a:t>
            </a:r>
          </a:p>
          <a:p>
            <a:endParaRPr lang="fr-FR" sz="1100" dirty="0"/>
          </a:p>
          <a:p>
            <a:r>
              <a:rPr lang="fr-FR" sz="1100" dirty="0"/>
              <a:t>Vous suivez toujours ?</a:t>
            </a:r>
          </a:p>
          <a:p>
            <a:endParaRPr lang="fr-FR" sz="1100" dirty="0"/>
          </a:p>
          <a:p>
            <a:r>
              <a:rPr lang="fr-FR" sz="1100" dirty="0"/>
              <a:t>Vous devriez comprendre la construction d'ensemble, nous l'avons vue un peu plus haut. Elle comprend trois niveaux, puisque nous devons influer sur le comportement de la fonction et que notre décorateur </a:t>
            </a:r>
          </a:p>
          <a:p>
            <a:r>
              <a:rPr lang="fr-FR" sz="1100" dirty="0"/>
              <a:t>prend des paramètres. Notre code de contrôle se trouve, comme il se doit, dans notre fonction fonction_modifiee(qui va prendre la place de notre fonction_a_executer).</a:t>
            </a:r>
          </a:p>
          <a:p>
            <a:endParaRPr lang="fr-FR" sz="1100" dirty="0"/>
          </a:p>
          <a:p>
            <a:r>
              <a:rPr lang="fr-FR" sz="1100" dirty="0"/>
              <a:t>On commence par vérifier que la liste des paramètres non nommés attendus est bien égale en taille à la liste des paramètres non nommés reçus. On vérifie ensuite individuellement chaque paramètre reçu, en </a:t>
            </a:r>
          </a:p>
          <a:p>
            <a:r>
              <a:rPr lang="fr-FR" sz="1100" dirty="0"/>
              <a:t>contrôlant son type. Si le type reçu est égal au type attendu, tout va bien. Sinon, on lève une exception. On répète l'opération sur les paramètres nommés (avec une petite différence, puisqu'il s'agit de </a:t>
            </a:r>
          </a:p>
          <a:p>
            <a:r>
              <a:rPr lang="fr-FR" sz="1100" dirty="0"/>
              <a:t>paramètres nommés : ils sont contenus dans un dictionnaire, pas une liste).</a:t>
            </a:r>
          </a:p>
          <a:p>
            <a:endParaRPr lang="fr-FR" sz="1100" dirty="0"/>
          </a:p>
          <a:p>
            <a:r>
              <a:rPr lang="fr-FR" sz="1100" dirty="0"/>
              <a:t>Si tout va bien (aucune exception n'a été levée), on exécute notre fonction en renvoyant son résultat.</a:t>
            </a:r>
          </a:p>
          <a:p>
            <a:endParaRPr lang="fr-FR" sz="1100" dirty="0"/>
          </a:p>
          <a:p>
            <a:r>
              <a:rPr lang="fr-FR" sz="1100" dirty="0"/>
              <a:t>Voilà nos exemples d'applications. Il y en a bien d'autres, vous pouvez en retrouver plusieurs sur la PEP 318 consacrée aux décorateurs, ainsi que des informations supplémentaires : n'hésitez pas à y faire un </a:t>
            </a:r>
          </a:p>
          <a:p>
            <a:r>
              <a:rPr lang="fr-FR" sz="1100" dirty="0"/>
              <a:t>petit tour.</a:t>
            </a:r>
          </a:p>
        </p:txBody>
      </p:sp>
    </p:spTree>
    <p:extLst>
      <p:ext uri="{BB962C8B-B14F-4D97-AF65-F5344CB8AC3E}">
        <p14:creationId xmlns:p14="http://schemas.microsoft.com/office/powerpoint/2010/main" val="387765078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1954381"/>
          </a:xfrm>
          <a:prstGeom prst="rect">
            <a:avLst/>
          </a:prstGeom>
          <a:noFill/>
        </p:spPr>
        <p:txBody>
          <a:bodyPr wrap="square" rtlCol="0">
            <a:spAutoFit/>
          </a:bodyPr>
          <a:lstStyle/>
          <a:p>
            <a:r>
              <a:rPr lang="fr-FR" sz="1100" b="1" dirty="0"/>
              <a:t>En résumé</a:t>
            </a:r>
          </a:p>
          <a:p>
            <a:endParaRPr lang="fr-FR" sz="1100" b="1" dirty="0"/>
          </a:p>
          <a:p>
            <a:pPr marL="171450" indent="-171450">
              <a:buFont typeface="Arial" panose="020B0604020202020204" pitchFamily="34" charset="0"/>
              <a:buChar char="•"/>
            </a:pPr>
            <a:r>
              <a:rPr lang="fr-FR" sz="1100" b="1" dirty="0"/>
              <a:t>    </a:t>
            </a:r>
            <a:r>
              <a:rPr lang="fr-FR" sz="1100" dirty="0"/>
              <a:t>Les décorateurs permettent de modifier le comportement d'une fonction.</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On peut déclarer une fonction comme décorée en plaçant, au-dessus de la ligne de sa définition, la </a:t>
            </a:r>
            <a:r>
              <a:rPr lang="fr-FR" sz="1100" dirty="0" err="1"/>
              <a:t>ligne@nom_decorateur</a:t>
            </a:r>
            <a:r>
              <a:rPr lang="fr-FR" sz="1100" dirty="0"/>
              <a:t>.</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90522" y="2795588"/>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les </a:t>
            </a:r>
            <a:r>
              <a:rPr lang="fr-FR" altLang="fr-FR" sz="9600" b="1" dirty="0" err="1">
                <a:solidFill>
                  <a:schemeClr val="accent5">
                    <a:lumMod val="75000"/>
                  </a:schemeClr>
                </a:solidFill>
              </a:rPr>
              <a:t>metaclasses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201420916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les </a:t>
            </a:r>
            <a:r>
              <a:rPr lang="fr-FR" altLang="fr-FR" sz="6000" b="1" dirty="0" err="1">
                <a:solidFill>
                  <a:schemeClr val="accent5">
                    <a:lumMod val="75000"/>
                  </a:schemeClr>
                </a:solidFill>
              </a:rPr>
              <a:t>metaclasses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769441"/>
          </a:xfrm>
          <a:prstGeom prst="rect">
            <a:avLst/>
          </a:prstGeom>
          <a:noFill/>
        </p:spPr>
        <p:txBody>
          <a:bodyPr wrap="square" rtlCol="0">
            <a:spAutoFit/>
          </a:bodyPr>
          <a:lstStyle/>
          <a:p>
            <a:r>
              <a:rPr lang="fr-FR" sz="1100" dirty="0"/>
              <a:t>Découvrez les métaclasses</a:t>
            </a:r>
          </a:p>
          <a:p>
            <a:endParaRPr lang="fr-FR" sz="1100" dirty="0"/>
          </a:p>
          <a:p>
            <a:r>
              <a:rPr lang="fr-FR" sz="1100" dirty="0"/>
              <a:t>Toujours plus loin vers la métaprogrammation ! Nous allons ici nous intéresser au concept des métaclasses, ou comment générer des classes à partir… d'autres classes ! Je ne vous cache pas qu'il s'agit d'un concept assez avancé de la programmation Python, prenez donc le temps nécessaire pour comprendre ce nouveau concept.</a:t>
            </a:r>
          </a:p>
        </p:txBody>
      </p:sp>
    </p:spTree>
    <p:extLst>
      <p:ext uri="{BB962C8B-B14F-4D97-AF65-F5344CB8AC3E}">
        <p14:creationId xmlns:p14="http://schemas.microsoft.com/office/powerpoint/2010/main" val="328960165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Depuis la troisième partie de ce cours, nous avons créé bon nombre d'objets. Nous avons découvert au début de cette partie le constructeur, cette méthode appelée quand on souhaite créer un objet.</a:t>
            </a:r>
          </a:p>
          <a:p>
            <a:endParaRPr lang="fr-FR" sz="1100" dirty="0"/>
          </a:p>
          <a:p>
            <a:r>
              <a:rPr lang="fr-FR" sz="1100" dirty="0"/>
              <a:t>Je vous ai dit alors que les choses étaient un peu plus complexes que ce qu'il semblait. Nous allons maintenant voir en quoi !</a:t>
            </a:r>
          </a:p>
          <a:p>
            <a:endParaRPr lang="fr-FR" sz="1100" dirty="0"/>
          </a:p>
          <a:p>
            <a:r>
              <a:rPr lang="fr-FR" sz="1100" dirty="0"/>
              <a:t>Admettons que vous ayez défini une classe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09554" y="2253258"/>
            <a:ext cx="10534644" cy="286232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09554" y="5182791"/>
            <a:ext cx="10534644" cy="430887"/>
          </a:xfrm>
          <a:prstGeom prst="rect">
            <a:avLst/>
          </a:prstGeom>
          <a:noFill/>
        </p:spPr>
        <p:txBody>
          <a:bodyPr wrap="square" rtlCol="0">
            <a:spAutoFit/>
          </a:bodyPr>
          <a:lstStyle/>
          <a:p>
            <a:r>
              <a:rPr lang="fr-FR" sz="1100" dirty="0"/>
              <a:t>Cette syntaxe n'a rien de nouveau pour nous.</a:t>
            </a:r>
          </a:p>
          <a:p>
            <a:r>
              <a:rPr lang="fr-FR" sz="1100" dirty="0"/>
              <a:t>Maintenant, que se passe-t-il quand on souhaite créer une personne ? Facile, on rédige le code suivant :</a:t>
            </a:r>
          </a:p>
        </p:txBody>
      </p:sp>
      <p:sp>
        <p:nvSpPr>
          <p:cNvPr id="9" name="ZoneTexte 8">
            <a:extLst>
              <a:ext uri="{FF2B5EF4-FFF2-40B4-BE49-F238E27FC236}">
                <a16:creationId xmlns:a16="http://schemas.microsoft.com/office/drawing/2014/main" id="{9E7C6AAD-5256-4D36-BCAB-FB9C916C4582}"/>
              </a:ext>
            </a:extLst>
          </p:cNvPr>
          <p:cNvSpPr txBox="1"/>
          <p:nvPr/>
        </p:nvSpPr>
        <p:spPr>
          <a:xfrm>
            <a:off x="276230" y="5720193"/>
            <a:ext cx="10534644" cy="246221"/>
          </a:xfrm>
          <a:prstGeom prst="rect">
            <a:avLst/>
          </a:prstGeom>
          <a:solidFill>
            <a:schemeClr val="tx1"/>
          </a:solidFill>
        </p:spPr>
        <p:txBody>
          <a:bodyPr wrap="square" rtlCol="0">
            <a:spAutoFit/>
          </a:bodyPr>
          <a:lstStyle/>
          <a:p>
            <a:r>
              <a:rPr lang="fr-FR" sz="1000" dirty="0">
                <a:solidFill>
                  <a:schemeClr val="bg1"/>
                </a:solidFill>
              </a:rPr>
              <a:t>personne = Personne("Doe", "John")</a:t>
            </a:r>
          </a:p>
        </p:txBody>
      </p:sp>
    </p:spTree>
    <p:extLst>
      <p:ext uri="{BB962C8B-B14F-4D97-AF65-F5344CB8AC3E}">
        <p14:creationId xmlns:p14="http://schemas.microsoft.com/office/powerpoint/2010/main" val="420247947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600164"/>
          </a:xfrm>
          <a:prstGeom prst="rect">
            <a:avLst/>
          </a:prstGeom>
          <a:noFill/>
        </p:spPr>
        <p:txBody>
          <a:bodyPr wrap="square" rtlCol="0">
            <a:spAutoFit/>
          </a:bodyPr>
          <a:lstStyle/>
          <a:p>
            <a:r>
              <a:rPr lang="fr-FR" sz="1100" dirty="0"/>
              <a:t>Lorsque l'on exécute cela, Python appelle notre constructeur__init__ en lui transmettant les arguments fournis à la construction de l'objet. Il y a cependant une étape intermédiaire.</a:t>
            </a:r>
          </a:p>
          <a:p>
            <a:endParaRPr lang="fr-FR" sz="1100" dirty="0"/>
          </a:p>
          <a:p>
            <a:r>
              <a:rPr lang="fr-FR" sz="1100" dirty="0"/>
              <a:t>Si vous examinez la définition de notre constructeur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713992"/>
            <a:ext cx="10534644" cy="246221"/>
          </a:xfrm>
          <a:prstGeom prst="rect">
            <a:avLst/>
          </a:prstGeom>
          <a:solidFill>
            <a:schemeClr val="tx1"/>
          </a:solidFill>
        </p:spPr>
        <p:txBody>
          <a:bodyPr wrap="square" rtlCol="0">
            <a:spAutoFit/>
          </a:bodyPr>
          <a:lstStyle/>
          <a:p>
            <a:r>
              <a:rPr lang="fr-FR" sz="1000" dirty="0">
                <a:solidFill>
                  <a:schemeClr val="bg1"/>
                </a:solidFill>
              </a:rPr>
              <a:t>def __init__(self, nom, </a:t>
            </a:r>
            <a:r>
              <a:rPr lang="fr-FR" sz="1000" dirty="0" err="1">
                <a:solidFill>
                  <a:schemeClr val="bg1"/>
                </a:solidFill>
              </a:rPr>
              <a:t>prenom</a:t>
            </a:r>
            <a:r>
              <a:rPr lang="fr-FR" sz="1000" dirty="0">
                <a:solidFill>
                  <a:schemeClr val="bg1"/>
                </a:solidFill>
              </a:rPr>
              <a:t>):</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1960213"/>
            <a:ext cx="10534644" cy="4662815"/>
          </a:xfrm>
          <a:prstGeom prst="rect">
            <a:avLst/>
          </a:prstGeom>
          <a:noFill/>
        </p:spPr>
        <p:txBody>
          <a:bodyPr wrap="square" rtlCol="0">
            <a:spAutoFit/>
          </a:bodyPr>
          <a:lstStyle/>
          <a:p>
            <a:r>
              <a:rPr lang="fr-FR" sz="1100" dirty="0"/>
              <a:t>Vous ne remarquez rien d'étrange ? Peut-être pas, car vous avez été habitués à cette syntaxe depuis le début de cette partie : la méthode prend en premier paramètre self.</a:t>
            </a:r>
          </a:p>
          <a:p>
            <a:r>
              <a:rPr lang="fr-FR" sz="1100" dirty="0"/>
              <a:t>Or, self, vous vous en souvenez, c'est l'objet que nous manipulons. Sauf que, quand on crée un objet… on souhaite récupérer un nouvel objet mais on n'en passe aucun à la classe.</a:t>
            </a:r>
          </a:p>
          <a:p>
            <a:endParaRPr lang="fr-FR" sz="1100" dirty="0"/>
          </a:p>
          <a:p>
            <a:r>
              <a:rPr lang="fr-FR" sz="1100" dirty="0"/>
              <a:t>D'une façon ou d'une autre, notre classe crée un nouvel objet et le passe à notre constructeur. La méthode__init__ se charge d'écrire dans notre objet ses attributs, mais elle n'est pas responsable de la création de notre objet. Nous allons à présent voir qui s'en charge.</a:t>
            </a:r>
          </a:p>
          <a:p>
            <a:r>
              <a:rPr lang="fr-FR" sz="1100" dirty="0"/>
              <a:t>La méthode__new__</a:t>
            </a:r>
          </a:p>
          <a:p>
            <a:endParaRPr lang="fr-FR" sz="1100" dirty="0"/>
          </a:p>
          <a:p>
            <a:r>
              <a:rPr lang="fr-FR" sz="1100" dirty="0"/>
              <a:t>La méthode__init__, comme nous l'avons vu, est là pour initialiser notre objet (en écrivant des attributs dedans, par exemple) mais elle n'est pas là pour le créer. La méthode qui s'en charge, c'est__new__.</a:t>
            </a:r>
          </a:p>
          <a:p>
            <a:endParaRPr lang="fr-FR" sz="1100" dirty="0"/>
          </a:p>
          <a:p>
            <a:r>
              <a:rPr lang="fr-FR" sz="1100" dirty="0"/>
              <a:t>C'est aussi une méthode spéciale, vous en reconnaissez la particularité. C'est également une méthode définie par object, que l'on peut redéfinir en cas de besoin.</a:t>
            </a:r>
          </a:p>
          <a:p>
            <a:r>
              <a:rPr lang="fr-FR" sz="1100" dirty="0"/>
              <a:t>Avant de voir ce qu'elle prend en paramètres, voyons plus précisément ce qui se passe quand on tente de construire un objet :</a:t>
            </a:r>
          </a:p>
          <a:p>
            <a:endParaRPr lang="fr-FR" sz="1100" dirty="0"/>
          </a:p>
          <a:p>
            <a:pPr marL="171450" indent="-171450">
              <a:buFont typeface="Arial" panose="020B0604020202020204" pitchFamily="34" charset="0"/>
              <a:buChar char="•"/>
            </a:pPr>
            <a:r>
              <a:rPr lang="fr-FR" sz="1100" dirty="0"/>
              <a:t>    On demande à créer un objet, en écrivant par exemple Personne("Doe", "John").</a:t>
            </a:r>
          </a:p>
          <a:p>
            <a:pPr marL="171450" indent="-171450">
              <a:buFont typeface="Arial" panose="020B0604020202020204" pitchFamily="34" charset="0"/>
              <a:buChar char="•"/>
            </a:pPr>
            <a:r>
              <a:rPr lang="fr-FR" sz="1100" dirty="0"/>
              <a:t>    La méthode__new__ de notre classe (ici Personne) est appelée et se charge de construire un nouvel objet.</a:t>
            </a:r>
          </a:p>
          <a:p>
            <a:pPr marL="171450" indent="-171450">
              <a:buFont typeface="Arial" panose="020B0604020202020204" pitchFamily="34" charset="0"/>
              <a:buChar char="•"/>
            </a:pPr>
            <a:r>
              <a:rPr lang="fr-FR" sz="1100" dirty="0"/>
              <a:t>    Si __new__ renvoie une instance de la classe, on appelle le constructeur __init__ en lui passant en paramètres cette nouvelle instance ainsi que les arguments passés lors de la création de l'objet.</a:t>
            </a:r>
          </a:p>
          <a:p>
            <a:endParaRPr lang="fr-FR" sz="1100" dirty="0"/>
          </a:p>
          <a:p>
            <a:r>
              <a:rPr lang="fr-FR" sz="1100" dirty="0"/>
              <a:t>Maintenant, intéressons-nous à la structure de notre méthode __new__.</a:t>
            </a:r>
          </a:p>
          <a:p>
            <a:r>
              <a:rPr lang="fr-FR" sz="1100" dirty="0"/>
              <a:t>C'est une méthode statique, ce qui signifie qu'elle ne prend pas self en paramètre. C'est logique, d'ailleurs : son but est de créer une nouvelle instance de classe, l'instance n'existe pas encore.</a:t>
            </a:r>
          </a:p>
          <a:p>
            <a:r>
              <a:rPr lang="fr-FR" sz="1100" dirty="0"/>
              <a:t>Elle ne prend donc pas self en premier paramètre (l'instance d'objet). Cependant, elle prend la classe manipulée cls.</a:t>
            </a:r>
          </a:p>
          <a:p>
            <a:endParaRPr lang="fr-FR" sz="1100" dirty="0"/>
          </a:p>
          <a:p>
            <a:r>
              <a:rPr lang="fr-FR" sz="1100" dirty="0"/>
              <a:t>Autrement dit, quand on souhaite créer un objet de la classe Personne, la méthode __new__ de la classePersonne est appelée et prend comme premier paramètre la classePersonne elle-même.</a:t>
            </a:r>
          </a:p>
          <a:p>
            <a:endParaRPr lang="fr-FR" sz="1100" dirty="0"/>
          </a:p>
          <a:p>
            <a:r>
              <a:rPr lang="fr-FR" sz="1100" dirty="0"/>
              <a:t>Les autres paramètres passés à la méthode__new__ seront transmis au constructeur.</a:t>
            </a:r>
          </a:p>
        </p:txBody>
      </p:sp>
    </p:spTree>
    <p:extLst>
      <p:ext uri="{BB962C8B-B14F-4D97-AF65-F5344CB8AC3E}">
        <p14:creationId xmlns:p14="http://schemas.microsoft.com/office/powerpoint/2010/main" val="287181765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261610"/>
          </a:xfrm>
          <a:prstGeom prst="rect">
            <a:avLst/>
          </a:prstGeom>
          <a:noFill/>
        </p:spPr>
        <p:txBody>
          <a:bodyPr wrap="square" rtlCol="0">
            <a:spAutoFit/>
          </a:bodyPr>
          <a:lstStyle/>
          <a:p>
            <a:r>
              <a:rPr lang="fr-FR" sz="1100" dirty="0"/>
              <a:t>Voyons un peu cela, exprimé sous forme de code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392048"/>
            <a:ext cx="10534644" cy="378565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__new__(cls,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print("Appel de la méthode __new__ de la classe {}".format(cls))</a:t>
            </a:r>
          </a:p>
          <a:p>
            <a:r>
              <a:rPr lang="fr-FR" sz="1000" dirty="0">
                <a:solidFill>
                  <a:schemeClr val="bg1"/>
                </a:solidFill>
              </a:rPr>
              <a:t>        # On laisse le travail à object</a:t>
            </a:r>
          </a:p>
          <a:p>
            <a:r>
              <a:rPr lang="fr-FR" sz="1000" dirty="0">
                <a:solidFill>
                  <a:schemeClr val="bg1"/>
                </a:solidFill>
              </a:rPr>
              <a:t>        return </a:t>
            </a:r>
            <a:r>
              <a:rPr lang="fr-FR" sz="1000" dirty="0" err="1">
                <a:solidFill>
                  <a:schemeClr val="bg1"/>
                </a:solidFill>
              </a:rPr>
              <a:t>object.__new</a:t>
            </a:r>
            <a:r>
              <a:rPr lang="fr-FR" sz="1000" dirty="0">
                <a:solidFill>
                  <a:schemeClr val="bg1"/>
                </a:solidFill>
              </a:rPr>
              <a:t>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print("Appel de la méthode __init__")</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5452051"/>
            <a:ext cx="10534644" cy="261610"/>
          </a:xfrm>
          <a:prstGeom prst="rect">
            <a:avLst/>
          </a:prstGeom>
          <a:noFill/>
        </p:spPr>
        <p:txBody>
          <a:bodyPr wrap="square" rtlCol="0">
            <a:spAutoFit/>
          </a:bodyPr>
          <a:lstStyle/>
          <a:p>
            <a:r>
              <a:rPr lang="fr-FR" sz="1100" dirty="0"/>
              <a:t>Essayons de créer une personne :</a:t>
            </a:r>
          </a:p>
        </p:txBody>
      </p:sp>
      <p:sp>
        <p:nvSpPr>
          <p:cNvPr id="7" name="ZoneTexte 6">
            <a:extLst>
              <a:ext uri="{FF2B5EF4-FFF2-40B4-BE49-F238E27FC236}">
                <a16:creationId xmlns:a16="http://schemas.microsoft.com/office/drawing/2014/main" id="{0B6D5248-D64E-4ED2-8515-8B84BE19D357}"/>
              </a:ext>
            </a:extLst>
          </p:cNvPr>
          <p:cNvSpPr txBox="1"/>
          <p:nvPr/>
        </p:nvSpPr>
        <p:spPr>
          <a:xfrm>
            <a:off x="352431" y="5786437"/>
            <a:ext cx="10534644" cy="553998"/>
          </a:xfrm>
          <a:prstGeom prst="rect">
            <a:avLst/>
          </a:prstGeom>
          <a:solidFill>
            <a:schemeClr val="tx1"/>
          </a:solidFill>
        </p:spPr>
        <p:txBody>
          <a:bodyPr wrap="square" rtlCol="0">
            <a:spAutoFit/>
          </a:bodyPr>
          <a:lstStyle/>
          <a:p>
            <a:r>
              <a:rPr lang="fr-FR" sz="1000" dirty="0">
                <a:solidFill>
                  <a:schemeClr val="bg1"/>
                </a:solidFill>
              </a:rPr>
              <a:t>&gt;&gt;&gt; personne = Personne("Doe", "John")</a:t>
            </a:r>
          </a:p>
          <a:p>
            <a:r>
              <a:rPr lang="fr-FR" sz="1000" dirty="0">
                <a:solidFill>
                  <a:schemeClr val="bg1"/>
                </a:solidFill>
              </a:rPr>
              <a:t>Appel de la méthode __new__ de la classe &lt;class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Appel de la méthode __init__</a:t>
            </a:r>
          </a:p>
        </p:txBody>
      </p:sp>
    </p:spTree>
    <p:extLst>
      <p:ext uri="{BB962C8B-B14F-4D97-AF65-F5344CB8AC3E}">
        <p14:creationId xmlns:p14="http://schemas.microsoft.com/office/powerpoint/2010/main" val="85174860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769441"/>
          </a:xfrm>
          <a:prstGeom prst="rect">
            <a:avLst/>
          </a:prstGeom>
          <a:noFill/>
        </p:spPr>
        <p:txBody>
          <a:bodyPr wrap="square" rtlCol="0">
            <a:spAutoFit/>
          </a:bodyPr>
          <a:lstStyle/>
          <a:p>
            <a:r>
              <a:rPr lang="fr-FR" sz="1100" dirty="0"/>
              <a:t>Redéfinir__new__peut permettre, par exemple, de créer une instance d'une autre classe. Elle est principalement utilisée par Python pour produire des types immuables (en anglais, immutable), que l'on ne peut modifier, comme le sont les chaînes de caractères, les tuples, les entiers, les flottants…</a:t>
            </a:r>
          </a:p>
          <a:p>
            <a:endParaRPr lang="fr-FR" sz="1100" dirty="0"/>
          </a:p>
          <a:p>
            <a:r>
              <a:rPr lang="fr-FR" sz="1100" dirty="0"/>
              <a:t>La méthode__new__est parfois redéfinie dans le corps d'une métaclasse. Nous allons à présent voir ce dont il s'agit.</a:t>
            </a:r>
          </a:p>
        </p:txBody>
      </p:sp>
    </p:spTree>
    <p:extLst>
      <p:ext uri="{BB962C8B-B14F-4D97-AF65-F5344CB8AC3E}">
        <p14:creationId xmlns:p14="http://schemas.microsoft.com/office/powerpoint/2010/main" val="66089023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Je le répète une nouvelle fois, en Python, tout est objet. Cela veut dire que les entiers, les flottants, les listes sont des objets, que les modules sont des objets, que les packages sont des objets… mais cela veut aussi dire que les classes sont des objets !</a:t>
            </a:r>
          </a:p>
          <a:p>
            <a:endParaRPr lang="fr-FR" sz="1100" b="1" dirty="0"/>
          </a:p>
          <a:p>
            <a:r>
              <a:rPr lang="fr-FR" sz="1100" b="1" dirty="0"/>
              <a:t>La méthode que nous connaissons</a:t>
            </a:r>
          </a:p>
          <a:p>
            <a:endParaRPr lang="fr-FR" sz="1100" dirty="0"/>
          </a:p>
          <a:p>
            <a:r>
              <a:rPr lang="fr-FR" sz="1100" dirty="0"/>
              <a:t>Pour créer une classe, nous n'avons vu qu'une méthode, la plus utilisée, faisant appel au mot-clé class.</a:t>
            </a:r>
          </a:p>
        </p:txBody>
      </p:sp>
      <p:sp>
        <p:nvSpPr>
          <p:cNvPr id="7" name="ZoneTexte 6">
            <a:extLst>
              <a:ext uri="{FF2B5EF4-FFF2-40B4-BE49-F238E27FC236}">
                <a16:creationId xmlns:a16="http://schemas.microsoft.com/office/drawing/2014/main" id="{3BED51DD-AFDE-48DC-9C49-ED0CB10BCDBC}"/>
              </a:ext>
            </a:extLst>
          </p:cNvPr>
          <p:cNvSpPr txBox="1"/>
          <p:nvPr/>
        </p:nvSpPr>
        <p:spPr>
          <a:xfrm>
            <a:off x="276230" y="2186047"/>
            <a:ext cx="10534644" cy="246221"/>
          </a:xfrm>
          <a:prstGeom prst="rect">
            <a:avLst/>
          </a:prstGeom>
          <a:solidFill>
            <a:schemeClr val="tx1"/>
          </a:solidFill>
        </p:spPr>
        <p:txBody>
          <a:bodyPr wrap="square" rtlCol="0">
            <a:spAutoFit/>
          </a:bodyPr>
          <a:lstStyle/>
          <a:p>
            <a:r>
              <a:rPr lang="fr-FR" sz="1000" dirty="0">
                <a:solidFill>
                  <a:schemeClr val="bg1"/>
                </a:solidFill>
              </a:rPr>
              <a:t>class MaClasse:</a:t>
            </a:r>
          </a:p>
        </p:txBody>
      </p:sp>
      <p:sp>
        <p:nvSpPr>
          <p:cNvPr id="8" name="ZoneTexte 7">
            <a:extLst>
              <a:ext uri="{FF2B5EF4-FFF2-40B4-BE49-F238E27FC236}">
                <a16:creationId xmlns:a16="http://schemas.microsoft.com/office/drawing/2014/main" id="{A0ADE37E-FF25-4BB9-81F8-EE2DED55A6D0}"/>
              </a:ext>
            </a:extLst>
          </p:cNvPr>
          <p:cNvSpPr txBox="1"/>
          <p:nvPr/>
        </p:nvSpPr>
        <p:spPr>
          <a:xfrm>
            <a:off x="276230" y="2467390"/>
            <a:ext cx="10534644" cy="1446550"/>
          </a:xfrm>
          <a:prstGeom prst="rect">
            <a:avLst/>
          </a:prstGeom>
          <a:noFill/>
        </p:spPr>
        <p:txBody>
          <a:bodyPr wrap="square" rtlCol="0">
            <a:spAutoFit/>
          </a:bodyPr>
          <a:lstStyle/>
          <a:p>
            <a:r>
              <a:rPr lang="fr-FR" sz="1100" dirty="0"/>
              <a:t>Vous pouvez ensuite créer des instances sur le modèle de cette classe, je ne vous apprends rien.</a:t>
            </a:r>
          </a:p>
          <a:p>
            <a:endParaRPr lang="fr-FR" sz="1100" dirty="0"/>
          </a:p>
          <a:p>
            <a:r>
              <a:rPr lang="fr-FR" sz="1100" dirty="0"/>
              <a:t>Mais là où cela se complique, c'est que les classes sont également des objets.</a:t>
            </a:r>
          </a:p>
          <a:p>
            <a:endParaRPr lang="fr-FR" sz="1100" dirty="0"/>
          </a:p>
          <a:p>
            <a:r>
              <a:rPr lang="fr-FR" sz="1100" dirty="0"/>
              <a:t>Si les classes sont des objets… cela veut dire que les classes sont elles-mêmes modelées sur des classes ?</a:t>
            </a:r>
          </a:p>
          <a:p>
            <a:endParaRPr lang="fr-FR" sz="1100" dirty="0"/>
          </a:p>
          <a:p>
            <a:r>
              <a:rPr lang="fr-FR" sz="1100" dirty="0"/>
              <a:t>Eh oui. Les classes, comme tout objet, sont modelées sur une classe. Cela paraît assez difficile à comprendre au début. Peut-être cet extrait de code vous aidera-t-il à comprendre l'idée.</a:t>
            </a:r>
          </a:p>
        </p:txBody>
      </p:sp>
      <p:sp>
        <p:nvSpPr>
          <p:cNvPr id="6" name="ZoneTexte 5">
            <a:extLst>
              <a:ext uri="{FF2B5EF4-FFF2-40B4-BE49-F238E27FC236}">
                <a16:creationId xmlns:a16="http://schemas.microsoft.com/office/drawing/2014/main" id="{1FFF06EC-BB4C-4D12-A1C5-6B11BEEA2AA3}"/>
              </a:ext>
            </a:extLst>
          </p:cNvPr>
          <p:cNvSpPr txBox="1"/>
          <p:nvPr/>
        </p:nvSpPr>
        <p:spPr>
          <a:xfrm>
            <a:off x="276230" y="4077890"/>
            <a:ext cx="4595813" cy="2092881"/>
          </a:xfrm>
          <a:prstGeom prst="rect">
            <a:avLst/>
          </a:prstGeom>
          <a:solidFill>
            <a:schemeClr val="tx1"/>
          </a:solidFill>
        </p:spPr>
        <p:txBody>
          <a:bodyPr wrap="square" rtlCol="0">
            <a:spAutoFit/>
          </a:bodyPr>
          <a:lstStyle/>
          <a:p>
            <a:r>
              <a:rPr lang="fr-FR" sz="1000" dirty="0">
                <a:solidFill>
                  <a:schemeClr val="bg1"/>
                </a:solidFill>
              </a:rPr>
              <a:t>&gt;&gt;&gt; type(5)</a:t>
            </a:r>
          </a:p>
          <a:p>
            <a:r>
              <a:rPr lang="fr-FR" sz="1000" dirty="0">
                <a:solidFill>
                  <a:schemeClr val="bg1"/>
                </a:solidFill>
              </a:rPr>
              <a:t>&lt;class '</a:t>
            </a:r>
            <a:r>
              <a:rPr lang="fr-FR" sz="1000" dirty="0" err="1">
                <a:solidFill>
                  <a:schemeClr val="bg1"/>
                </a:solidFill>
              </a:rPr>
              <a:t>int</a:t>
            </a:r>
            <a:r>
              <a:rPr lang="fr-FR" sz="1000" dirty="0">
                <a:solidFill>
                  <a:schemeClr val="bg1"/>
                </a:solidFill>
              </a:rPr>
              <a:t>'&gt;</a:t>
            </a:r>
          </a:p>
          <a:p>
            <a:r>
              <a:rPr lang="fr-FR" sz="1000" dirty="0">
                <a:solidFill>
                  <a:schemeClr val="bg1"/>
                </a:solidFill>
              </a:rPr>
              <a:t>&gt;&gt;&gt; type("une chaîne")</a:t>
            </a:r>
          </a:p>
          <a:p>
            <a:r>
              <a:rPr lang="fr-FR" sz="1000" dirty="0">
                <a:solidFill>
                  <a:schemeClr val="bg1"/>
                </a:solidFill>
              </a:rPr>
              <a:t>&lt;class '</a:t>
            </a:r>
            <a:r>
              <a:rPr lang="fr-FR" sz="1000" dirty="0" err="1">
                <a:solidFill>
                  <a:schemeClr val="bg1"/>
                </a:solidFill>
              </a:rPr>
              <a:t>str</a:t>
            </a:r>
            <a:r>
              <a:rPr lang="fr-FR" sz="1000" dirty="0">
                <a:solidFill>
                  <a:schemeClr val="bg1"/>
                </a:solidFill>
              </a:rPr>
              <a:t>'&gt;</a:t>
            </a:r>
          </a:p>
          <a:p>
            <a:r>
              <a:rPr lang="fr-FR" sz="1000" dirty="0">
                <a:solidFill>
                  <a:schemeClr val="bg1"/>
                </a:solidFill>
              </a:rPr>
              <a:t>&gt;&gt;&gt; type([1, 2, 3])</a:t>
            </a:r>
          </a:p>
          <a:p>
            <a:r>
              <a:rPr lang="fr-FR" sz="1000" dirty="0">
                <a:solidFill>
                  <a:schemeClr val="bg1"/>
                </a:solidFill>
              </a:rPr>
              <a:t>&lt;class '</a:t>
            </a:r>
            <a:r>
              <a:rPr lang="fr-FR" sz="1000" dirty="0" err="1">
                <a:solidFill>
                  <a:schemeClr val="bg1"/>
                </a:solidFill>
              </a:rPr>
              <a:t>list</a:t>
            </a:r>
            <a:r>
              <a:rPr lang="fr-FR" sz="1000" dirty="0">
                <a:solidFill>
                  <a:schemeClr val="bg1"/>
                </a:solidFill>
              </a:rPr>
              <a:t>'&gt;</a:t>
            </a:r>
          </a:p>
          <a:p>
            <a:r>
              <a:rPr lang="fr-FR" sz="1000" dirty="0">
                <a:solidFill>
                  <a:schemeClr val="bg1"/>
                </a:solidFill>
              </a:rPr>
              <a:t>&gt;&gt;&gt; type(int)</a:t>
            </a:r>
          </a:p>
          <a:p>
            <a:r>
              <a:rPr lang="fr-FR" sz="1000" dirty="0">
                <a:solidFill>
                  <a:schemeClr val="bg1"/>
                </a:solidFill>
              </a:rPr>
              <a:t>&lt;class 'type'&gt;</a:t>
            </a:r>
          </a:p>
          <a:p>
            <a:r>
              <a:rPr lang="fr-FR" sz="1000" dirty="0">
                <a:solidFill>
                  <a:schemeClr val="bg1"/>
                </a:solidFill>
              </a:rPr>
              <a:t>&gt;&gt;&gt; type(</a:t>
            </a:r>
            <a:r>
              <a:rPr lang="fr-FR" sz="1000" dirty="0" err="1">
                <a:solidFill>
                  <a:schemeClr val="bg1"/>
                </a:solidFill>
              </a:rPr>
              <a:t>str</a:t>
            </a:r>
            <a:r>
              <a:rPr lang="fr-FR" sz="1000" dirty="0">
                <a:solidFill>
                  <a:schemeClr val="bg1"/>
                </a:solidFill>
              </a:rPr>
              <a:t>)</a:t>
            </a:r>
          </a:p>
          <a:p>
            <a:r>
              <a:rPr lang="fr-FR" sz="1000" dirty="0">
                <a:solidFill>
                  <a:schemeClr val="bg1"/>
                </a:solidFill>
              </a:rPr>
              <a:t>&lt;class 'type'&gt;</a:t>
            </a:r>
          </a:p>
          <a:p>
            <a:r>
              <a:rPr lang="fr-FR" sz="1000" dirty="0">
                <a:solidFill>
                  <a:schemeClr val="bg1"/>
                </a:solidFill>
              </a:rPr>
              <a:t>&gt;&gt;&gt; type(list)</a:t>
            </a:r>
          </a:p>
          <a:p>
            <a:r>
              <a:rPr lang="fr-FR" sz="1000" dirty="0">
                <a:solidFill>
                  <a:schemeClr val="bg1"/>
                </a:solidFill>
              </a:rPr>
              <a:t>&lt;class 'type'&gt;</a:t>
            </a:r>
          </a:p>
          <a:p>
            <a:r>
              <a:rPr lang="fr-FR" sz="1000" dirty="0">
                <a:solidFill>
                  <a:schemeClr val="bg1"/>
                </a:solidFill>
              </a:rPr>
              <a:t>&gt;&gt;&gt;</a:t>
            </a:r>
          </a:p>
        </p:txBody>
      </p:sp>
    </p:spTree>
    <p:extLst>
      <p:ext uri="{BB962C8B-B14F-4D97-AF65-F5344CB8AC3E}">
        <p14:creationId xmlns:p14="http://schemas.microsoft.com/office/powerpoint/2010/main" val="178857928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5001369"/>
          </a:xfrm>
          <a:prstGeom prst="rect">
            <a:avLst/>
          </a:prstGeom>
          <a:noFill/>
        </p:spPr>
        <p:txBody>
          <a:bodyPr wrap="square" rtlCol="0">
            <a:spAutoFit/>
          </a:bodyPr>
          <a:lstStyle/>
          <a:p>
            <a:r>
              <a:rPr lang="fr-FR" sz="1100" dirty="0"/>
              <a:t>On demande le type d'un entier et Python nous répond class int. Sans surprise. Mais si on lui demande la classe de int, Python nous répond class type.</a:t>
            </a:r>
          </a:p>
          <a:p>
            <a:endParaRPr lang="fr-FR" sz="1100" dirty="0"/>
          </a:p>
          <a:p>
            <a:r>
              <a:rPr lang="fr-FR" sz="1100" dirty="0"/>
              <a:t>En fait, par défaut, toutes nos classes sont modelées sur la classe type. Cela signifie que :</a:t>
            </a:r>
          </a:p>
          <a:p>
            <a:endParaRPr lang="fr-FR" sz="1100" dirty="0"/>
          </a:p>
          <a:p>
            <a:r>
              <a:rPr lang="fr-FR" sz="1100" dirty="0"/>
              <a:t>    quand on crée une nouvelle classe (class Personne: par exemple), Python appelle la méthode__new__ de la classe type;</a:t>
            </a:r>
          </a:p>
          <a:p>
            <a:endParaRPr lang="fr-FR" sz="1100" dirty="0"/>
          </a:p>
          <a:p>
            <a:r>
              <a:rPr lang="fr-FR" sz="1100" dirty="0"/>
              <a:t>    une fois la classe créée, on appelle le constructeur__init__ de la classe type.</a:t>
            </a:r>
          </a:p>
          <a:p>
            <a:endParaRPr lang="fr-FR" sz="1100" dirty="0"/>
          </a:p>
          <a:p>
            <a:r>
              <a:rPr lang="fr-FR" sz="1100" dirty="0"/>
              <a:t>Cela semble sans doute encore obscur. Ne désespérez pas, vous comprendrez peut-être un peu mieux ce dont je parle en lisant la suite. Sinon, n'hésitez pas à relire ce passage et à faire des tests par vous-mêmes.</a:t>
            </a:r>
          </a:p>
          <a:p>
            <a:r>
              <a:rPr lang="fr-FR" sz="1100" dirty="0"/>
              <a:t>Créer une classe dynamiquement</a:t>
            </a:r>
          </a:p>
          <a:p>
            <a:endParaRPr lang="fr-FR" sz="1100" dirty="0"/>
          </a:p>
          <a:p>
            <a:r>
              <a:rPr lang="fr-FR" sz="1100" b="1" dirty="0"/>
              <a:t>Résumons :</a:t>
            </a:r>
          </a:p>
          <a:p>
            <a:endParaRPr lang="fr-FR" sz="1100" dirty="0"/>
          </a:p>
          <a:p>
            <a:r>
              <a:rPr lang="fr-FR" sz="1100" dirty="0"/>
              <a:t>    nous savons que les objets sont modelés sur des classes ;</a:t>
            </a:r>
          </a:p>
          <a:p>
            <a:endParaRPr lang="fr-FR" sz="1100" dirty="0"/>
          </a:p>
          <a:p>
            <a:r>
              <a:rPr lang="fr-FR" sz="1100" dirty="0"/>
              <a:t>    nous savons que nos classes, étant elles-mêmes des objets, sont modelées sur une classe ;</a:t>
            </a:r>
          </a:p>
          <a:p>
            <a:endParaRPr lang="fr-FR" sz="1100" dirty="0"/>
          </a:p>
          <a:p>
            <a:r>
              <a:rPr lang="fr-FR" sz="1100" dirty="0"/>
              <a:t>    la classe sur laquelle toutes les autres sont modelées par défaut s'appelle type.</a:t>
            </a:r>
          </a:p>
          <a:p>
            <a:endParaRPr lang="fr-FR" sz="1100" dirty="0"/>
          </a:p>
          <a:p>
            <a:r>
              <a:rPr lang="fr-FR" sz="1100" dirty="0"/>
              <a:t>Je vous propose d'essayer de créer une classe dynamiquement, sans passer par le mot-clé class mais par la classe type directement.</a:t>
            </a:r>
          </a:p>
          <a:p>
            <a:endParaRPr lang="fr-FR" sz="1100" dirty="0"/>
          </a:p>
          <a:p>
            <a:r>
              <a:rPr lang="fr-FR" sz="1100" dirty="0"/>
              <a:t>La classe type prend trois arguments pour se construire :</a:t>
            </a:r>
          </a:p>
          <a:p>
            <a:endParaRPr lang="fr-FR" sz="1100" dirty="0"/>
          </a:p>
          <a:p>
            <a:r>
              <a:rPr lang="fr-FR" sz="1100" dirty="0"/>
              <a:t>    le nom de la classe à créer ;</a:t>
            </a:r>
          </a:p>
          <a:p>
            <a:endParaRPr lang="fr-FR" sz="1100" dirty="0"/>
          </a:p>
          <a:p>
            <a:r>
              <a:rPr lang="fr-FR" sz="1100" dirty="0"/>
              <a:t>    un tuple contenant les classes dont notre nouvelle classe va hériter ;</a:t>
            </a:r>
          </a:p>
          <a:p>
            <a:endParaRPr lang="fr-FR" sz="1100" dirty="0"/>
          </a:p>
          <a:p>
            <a:r>
              <a:rPr lang="fr-FR" sz="1100" dirty="0"/>
              <a:t>    un dictionnaire contenant les attributs et méthodes de notre classe.</a:t>
            </a:r>
          </a:p>
        </p:txBody>
      </p:sp>
    </p:spTree>
    <p:extLst>
      <p:ext uri="{BB962C8B-B14F-4D97-AF65-F5344CB8AC3E}">
        <p14:creationId xmlns:p14="http://schemas.microsoft.com/office/powerpoint/2010/main" val="191461587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2764066"/>
            <a:ext cx="10534644" cy="1785104"/>
          </a:xfrm>
          <a:prstGeom prst="rect">
            <a:avLst/>
          </a:prstGeom>
          <a:noFill/>
        </p:spPr>
        <p:txBody>
          <a:bodyPr wrap="square" rtlCol="0">
            <a:spAutoFit/>
          </a:bodyPr>
          <a:lstStyle/>
          <a:p>
            <a:r>
              <a:rPr lang="fr-FR" sz="1100" dirty="0"/>
              <a:t>J'ai simplifié le code au maximum. Nous créons bel et bien une nouvelle classe que nous stockons dans notre variable Personne, mais elle est vide. Elle n'hérite d'aucune classe et elle ne définit aucun attribut ni méthode de classe.</a:t>
            </a:r>
          </a:p>
          <a:p>
            <a:endParaRPr lang="fr-FR" sz="1100" dirty="0"/>
          </a:p>
          <a:p>
            <a:r>
              <a:rPr lang="fr-FR" sz="1100" dirty="0"/>
              <a:t>Nous allons essayer de créer deux méthodes pour notre classe :</a:t>
            </a:r>
          </a:p>
          <a:p>
            <a:endParaRPr lang="fr-FR" sz="1100" dirty="0"/>
          </a:p>
          <a:p>
            <a:r>
              <a:rPr lang="fr-FR" sz="1100" dirty="0"/>
              <a:t>    un constructeur__init__;</a:t>
            </a:r>
          </a:p>
          <a:p>
            <a:endParaRPr lang="fr-FR" sz="1100" dirty="0"/>
          </a:p>
          <a:p>
            <a:r>
              <a:rPr lang="fr-FR" sz="1100" dirty="0"/>
              <a:t>    une méthode présenter affichant le prénom et le nom de la personne.</a:t>
            </a:r>
          </a:p>
          <a:p>
            <a:endParaRPr lang="fr-FR" sz="1100" dirty="0"/>
          </a:p>
          <a:p>
            <a:r>
              <a:rPr lang="fr-FR" sz="1100" dirty="0"/>
              <a:t>Je vous donne ici le code auquel on peut arriver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30" y="971550"/>
            <a:ext cx="9686924" cy="1477328"/>
          </a:xfrm>
          <a:prstGeom prst="rect">
            <a:avLst/>
          </a:prstGeom>
          <a:solidFill>
            <a:schemeClr val="tx1"/>
          </a:solidFill>
        </p:spPr>
        <p:txBody>
          <a:bodyPr wrap="square" rtlCol="0">
            <a:spAutoFit/>
          </a:bodyPr>
          <a:lstStyle/>
          <a:p>
            <a:r>
              <a:rPr lang="fr-FR" sz="1000" dirty="0">
                <a:solidFill>
                  <a:schemeClr val="bg1"/>
                </a:solidFill>
              </a:rPr>
              <a:t>&gt;&gt;&gt; Personne = type("Personne", (), {})</a:t>
            </a:r>
          </a:p>
          <a:p>
            <a:r>
              <a:rPr lang="fr-FR" sz="1000" dirty="0">
                <a:solidFill>
                  <a:schemeClr val="bg1"/>
                </a:solidFill>
              </a:rPr>
              <a:t>&gt;&gt;&gt; Personne</a:t>
            </a:r>
          </a:p>
          <a:p>
            <a:r>
              <a:rPr lang="fr-FR" sz="1000" dirty="0">
                <a:solidFill>
                  <a:schemeClr val="bg1"/>
                </a:solidFill>
              </a:rPr>
              <a:t>&lt;class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&gt;&gt;&gt; </a:t>
            </a:r>
            <a:r>
              <a:rPr lang="fr-FR" sz="1000" dirty="0" err="1">
                <a:solidFill>
                  <a:schemeClr val="bg1"/>
                </a:solidFill>
              </a:rPr>
              <a:t>john</a:t>
            </a:r>
            <a:r>
              <a:rPr lang="fr-FR" sz="1000" dirty="0">
                <a:solidFill>
                  <a:schemeClr val="bg1"/>
                </a:solidFill>
              </a:rPr>
              <a:t> = Personne()</a:t>
            </a:r>
          </a:p>
          <a:p>
            <a:r>
              <a:rPr lang="fr-FR" sz="1000" dirty="0">
                <a:solidFill>
                  <a:schemeClr val="bg1"/>
                </a:solidFill>
              </a:rPr>
              <a:t>&gt;&gt;&gt; </a:t>
            </a:r>
            <a:r>
              <a:rPr lang="fr-FR" sz="1000" dirty="0" err="1">
                <a:solidFill>
                  <a:schemeClr val="bg1"/>
                </a:solidFill>
              </a:rPr>
              <a:t>dir</a:t>
            </a:r>
            <a:r>
              <a:rPr lang="fr-FR" sz="1000" dirty="0">
                <a:solidFill>
                  <a:schemeClr val="bg1"/>
                </a:solidFill>
              </a:rPr>
              <a:t>(</a:t>
            </a:r>
            <a:r>
              <a:rPr lang="fr-FR" sz="1000" dirty="0" err="1">
                <a:solidFill>
                  <a:schemeClr val="bg1"/>
                </a:solidFill>
              </a:rPr>
              <a:t>john</a:t>
            </a:r>
            <a:r>
              <a:rPr lang="fr-FR" sz="1000" dirty="0">
                <a:solidFill>
                  <a:schemeClr val="bg1"/>
                </a:solidFill>
              </a:rPr>
              <a:t>)</a:t>
            </a:r>
          </a:p>
          <a:p>
            <a:r>
              <a:rPr lang="fr-FR" sz="1000" dirty="0">
                <a:solidFill>
                  <a:schemeClr val="bg1"/>
                </a:solidFill>
              </a:rPr>
              <a:t>['__class__', '__</a:t>
            </a:r>
            <a:r>
              <a:rPr lang="fr-FR" sz="1000" dirty="0" err="1">
                <a:solidFill>
                  <a:schemeClr val="bg1"/>
                </a:solidFill>
              </a:rPr>
              <a:t>delattr</a:t>
            </a:r>
            <a:r>
              <a:rPr lang="fr-FR" sz="1000" dirty="0">
                <a:solidFill>
                  <a:schemeClr val="bg1"/>
                </a:solidFill>
              </a:rPr>
              <a:t>__', '__dict__', '__doc__', '__eq__', '__format__', '__g</a:t>
            </a:r>
          </a:p>
          <a:p>
            <a:r>
              <a:rPr lang="fr-FR" sz="1000" dirty="0">
                <a:solidFill>
                  <a:schemeClr val="bg1"/>
                </a:solidFill>
              </a:rPr>
              <a:t>e__', '__</a:t>
            </a:r>
            <a:r>
              <a:rPr lang="fr-FR" sz="1000" dirty="0" err="1">
                <a:solidFill>
                  <a:schemeClr val="bg1"/>
                </a:solidFill>
              </a:rPr>
              <a:t>getattribute</a:t>
            </a:r>
            <a:r>
              <a:rPr lang="fr-FR" sz="1000" dirty="0">
                <a:solidFill>
                  <a:schemeClr val="bg1"/>
                </a:solidFill>
              </a:rPr>
              <a:t>__', '__gt__', '__hash__', '__init__', '__le__', '__</a:t>
            </a:r>
            <a:r>
              <a:rPr lang="fr-FR" sz="1000" dirty="0" err="1">
                <a:solidFill>
                  <a:schemeClr val="bg1"/>
                </a:solidFill>
              </a:rPr>
              <a:t>lt</a:t>
            </a:r>
            <a:r>
              <a:rPr lang="fr-FR" sz="1000" dirty="0">
                <a:solidFill>
                  <a:schemeClr val="bg1"/>
                </a:solidFill>
              </a:rPr>
              <a:t>__',</a:t>
            </a:r>
          </a:p>
          <a:p>
            <a:r>
              <a:rPr lang="fr-FR" sz="1000" dirty="0">
                <a:solidFill>
                  <a:schemeClr val="bg1"/>
                </a:solidFill>
              </a:rPr>
              <a:t>'__module__', '__ne__', '__new__', '__</a:t>
            </a:r>
            <a:r>
              <a:rPr lang="fr-FR" sz="1000" dirty="0" err="1">
                <a:solidFill>
                  <a:schemeClr val="bg1"/>
                </a:solidFill>
              </a:rPr>
              <a:t>reduce</a:t>
            </a:r>
            <a:r>
              <a:rPr lang="fr-FR" sz="1000" dirty="0">
                <a:solidFill>
                  <a:schemeClr val="bg1"/>
                </a:solidFill>
              </a:rPr>
              <a:t>__', '__</a:t>
            </a:r>
            <a:r>
              <a:rPr lang="fr-FR" sz="1000" dirty="0" err="1">
                <a:solidFill>
                  <a:schemeClr val="bg1"/>
                </a:solidFill>
              </a:rPr>
              <a:t>reduce_ex</a:t>
            </a:r>
            <a:r>
              <a:rPr lang="fr-FR" sz="1000" dirty="0">
                <a:solidFill>
                  <a:schemeClr val="bg1"/>
                </a:solidFill>
              </a:rPr>
              <a:t>__', '__</a:t>
            </a:r>
            <a:r>
              <a:rPr lang="fr-FR" sz="1000" dirty="0" err="1">
                <a:solidFill>
                  <a:schemeClr val="bg1"/>
                </a:solidFill>
              </a:rPr>
              <a:t>repr</a:t>
            </a:r>
            <a:r>
              <a:rPr lang="fr-FR" sz="1000" dirty="0">
                <a:solidFill>
                  <a:schemeClr val="bg1"/>
                </a:solidFill>
              </a:rPr>
              <a:t>__', '_</a:t>
            </a:r>
          </a:p>
          <a:p>
            <a:r>
              <a:rPr lang="fr-FR" sz="1000" dirty="0">
                <a:solidFill>
                  <a:schemeClr val="bg1"/>
                </a:solidFill>
              </a:rPr>
              <a:t>_</a:t>
            </a:r>
            <a:r>
              <a:rPr lang="fr-FR" sz="1000" dirty="0" err="1">
                <a:solidFill>
                  <a:schemeClr val="bg1"/>
                </a:solidFill>
              </a:rPr>
              <a:t>setattr</a:t>
            </a:r>
            <a:r>
              <a:rPr lang="fr-FR" sz="1000" dirty="0">
                <a:solidFill>
                  <a:schemeClr val="bg1"/>
                </a:solidFill>
              </a:rPr>
              <a:t>__', '__</a:t>
            </a:r>
            <a:r>
              <a:rPr lang="fr-FR" sz="1000" dirty="0" err="1">
                <a:solidFill>
                  <a:schemeClr val="bg1"/>
                </a:solidFill>
              </a:rPr>
              <a:t>sizeof</a:t>
            </a:r>
            <a:r>
              <a:rPr lang="fr-FR" sz="1000" dirty="0">
                <a:solidFill>
                  <a:schemeClr val="bg1"/>
                </a:solidFill>
              </a:rPr>
              <a:t>__', '__</a:t>
            </a:r>
            <a:r>
              <a:rPr lang="fr-FR" sz="1000" dirty="0" err="1">
                <a:solidFill>
                  <a:schemeClr val="bg1"/>
                </a:solidFill>
              </a:rPr>
              <a:t>str</a:t>
            </a:r>
            <a:r>
              <a:rPr lang="fr-FR" sz="1000" dirty="0">
                <a:solidFill>
                  <a:schemeClr val="bg1"/>
                </a:solidFill>
              </a:rPr>
              <a:t>__', '__</a:t>
            </a:r>
            <a:r>
              <a:rPr lang="fr-FR" sz="1000" dirty="0" err="1">
                <a:solidFill>
                  <a:schemeClr val="bg1"/>
                </a:solidFill>
              </a:rPr>
              <a:t>subclasshook</a:t>
            </a:r>
            <a:r>
              <a:rPr lang="fr-FR" sz="1000" dirty="0">
                <a:solidFill>
                  <a:schemeClr val="bg1"/>
                </a:solidFill>
              </a:rPr>
              <a:t>__', '__</a:t>
            </a:r>
            <a:r>
              <a:rPr lang="fr-FR" sz="1000" dirty="0" err="1">
                <a:solidFill>
                  <a:schemeClr val="bg1"/>
                </a:solidFill>
              </a:rPr>
              <a:t>weakref</a:t>
            </a:r>
            <a:r>
              <a:rPr lang="fr-FR" sz="1000" dirty="0">
                <a:solidFill>
                  <a:schemeClr val="bg1"/>
                </a:solidFill>
              </a:rPr>
              <a:t>__']</a:t>
            </a:r>
          </a:p>
        </p:txBody>
      </p:sp>
    </p:spTree>
    <p:extLst>
      <p:ext uri="{BB962C8B-B14F-4D97-AF65-F5344CB8AC3E}">
        <p14:creationId xmlns:p14="http://schemas.microsoft.com/office/powerpoint/2010/main" val="372967395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128409"/>
            <a:ext cx="10534644" cy="261610"/>
          </a:xfrm>
          <a:prstGeom prst="rect">
            <a:avLst/>
          </a:prstGeom>
          <a:noFill/>
        </p:spPr>
        <p:txBody>
          <a:bodyPr wrap="square" rtlCol="0">
            <a:spAutoFit/>
          </a:bodyPr>
          <a:lstStyle/>
          <a:p>
            <a:r>
              <a:rPr lang="fr-FR" sz="1100" dirty="0"/>
              <a:t>Avant de voir les explications, voyons les effets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4247317"/>
          </a:xfrm>
          <a:prstGeom prst="rect">
            <a:avLst/>
          </a:prstGeom>
          <a:solidFill>
            <a:schemeClr val="tx1"/>
          </a:solidFill>
        </p:spPr>
        <p:txBody>
          <a:bodyPr wrap="square" rtlCol="0">
            <a:spAutoFit/>
          </a:bodyPr>
          <a:lstStyle/>
          <a:p>
            <a:r>
              <a:rPr lang="fr-FR" sz="1000" dirty="0">
                <a:solidFill>
                  <a:schemeClr val="bg1"/>
                </a:solidFill>
              </a:rPr>
              <a:t>def </a:t>
            </a:r>
            <a:r>
              <a:rPr lang="fr-FR" sz="1000" dirty="0" err="1">
                <a:solidFill>
                  <a:schemeClr val="bg1"/>
                </a:solidFill>
              </a:rPr>
              <a:t>creer_personne</a:t>
            </a:r>
            <a:r>
              <a:rPr lang="fr-FR" sz="1000" dirty="0">
                <a:solidFill>
                  <a:schemeClr val="bg1"/>
                </a:solidFill>
              </a:rPr>
              <a:t>(personne, nom, </a:t>
            </a:r>
            <a:r>
              <a:rPr lang="fr-FR" sz="1000" dirty="0" err="1">
                <a:solidFill>
                  <a:schemeClr val="bg1"/>
                </a:solidFill>
              </a:rPr>
              <a:t>prenom</a:t>
            </a:r>
            <a:r>
              <a:rPr lang="fr-FR" sz="1000" dirty="0">
                <a:solidFill>
                  <a:schemeClr val="bg1"/>
                </a:solidFill>
              </a:rPr>
              <a:t>):</a:t>
            </a:r>
          </a:p>
          <a:p>
            <a:r>
              <a:rPr lang="fr-FR" sz="1000" dirty="0">
                <a:solidFill>
                  <a:schemeClr val="bg1"/>
                </a:solidFill>
              </a:rPr>
              <a:t>    """La fonction qui jouera le rôle de constructeur pour notre classe Personne.</a:t>
            </a:r>
          </a:p>
          <a:p>
            <a:r>
              <a:rPr lang="fr-FR" sz="1000" dirty="0">
                <a:solidFill>
                  <a:schemeClr val="bg1"/>
                </a:solidFill>
              </a:rPr>
              <a:t>    </a:t>
            </a:r>
          </a:p>
          <a:p>
            <a:r>
              <a:rPr lang="fr-FR" sz="1000" dirty="0">
                <a:solidFill>
                  <a:schemeClr val="bg1"/>
                </a:solidFill>
              </a:rPr>
              <a:t>    Elle prend en paramètre, outre la personne :</a:t>
            </a:r>
          </a:p>
          <a:p>
            <a:r>
              <a:rPr lang="fr-FR" sz="1000" dirty="0">
                <a:solidFill>
                  <a:schemeClr val="bg1"/>
                </a:solidFill>
              </a:rPr>
              <a:t>    nom -- son nom</a:t>
            </a:r>
          </a:p>
          <a:p>
            <a:r>
              <a:rPr lang="fr-FR" sz="1000" dirty="0">
                <a:solidFill>
                  <a:schemeClr val="bg1"/>
                </a:solidFill>
              </a:rPr>
              <a:t>    </a:t>
            </a:r>
            <a:r>
              <a:rPr lang="fr-FR" sz="1000" dirty="0" err="1">
                <a:solidFill>
                  <a:schemeClr val="bg1"/>
                </a:solidFill>
              </a:rPr>
              <a:t>prenom</a:t>
            </a:r>
            <a:r>
              <a:rPr lang="fr-FR" sz="1000" dirty="0">
                <a:solidFill>
                  <a:schemeClr val="bg1"/>
                </a:solidFill>
              </a:rPr>
              <a:t> -- son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a:t>
            </a:r>
            <a:r>
              <a:rPr lang="fr-FR" sz="1000" dirty="0" err="1">
                <a:solidFill>
                  <a:schemeClr val="bg1"/>
                </a:solidFill>
              </a:rPr>
              <a:t>personne.nom</a:t>
            </a:r>
            <a:r>
              <a:rPr lang="fr-FR" sz="1000" dirty="0">
                <a:solidFill>
                  <a:schemeClr val="bg1"/>
                </a:solidFill>
              </a:rPr>
              <a:t> = nom</a:t>
            </a:r>
          </a:p>
          <a:p>
            <a:r>
              <a:rPr lang="fr-FR" sz="1000" dirty="0">
                <a:solidFill>
                  <a:schemeClr val="bg1"/>
                </a:solidFill>
              </a:rPr>
              <a:t>    </a:t>
            </a:r>
            <a:r>
              <a:rPr lang="fr-FR" sz="1000" dirty="0" err="1">
                <a:solidFill>
                  <a:schemeClr val="bg1"/>
                </a:solidFill>
              </a:rPr>
              <a:t>personne.prenom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personne.age</a:t>
            </a:r>
            <a:r>
              <a:rPr lang="fr-FR" sz="1000" dirty="0">
                <a:solidFill>
                  <a:schemeClr val="bg1"/>
                </a:solidFill>
              </a:rPr>
              <a:t> = 21</a:t>
            </a:r>
          </a:p>
          <a:p>
            <a:r>
              <a:rPr lang="fr-FR" sz="1000" dirty="0">
                <a:solidFill>
                  <a:schemeClr val="bg1"/>
                </a:solidFill>
              </a:rPr>
              <a:t>    </a:t>
            </a:r>
            <a:r>
              <a:rPr lang="fr-FR" sz="1000" dirty="0" err="1">
                <a:solidFill>
                  <a:schemeClr val="bg1"/>
                </a:solidFill>
              </a:rPr>
              <a:t>personne.lieu_residence</a:t>
            </a:r>
            <a:r>
              <a:rPr lang="fr-FR" sz="1000" dirty="0">
                <a:solidFill>
                  <a:schemeClr val="bg1"/>
                </a:solidFill>
              </a:rPr>
              <a:t> = "Lyon"</a:t>
            </a:r>
          </a:p>
          <a:p>
            <a:endParaRPr lang="fr-FR" sz="1000" dirty="0">
              <a:solidFill>
                <a:schemeClr val="bg1"/>
              </a:solidFill>
            </a:endParaRPr>
          </a:p>
          <a:p>
            <a:r>
              <a:rPr lang="fr-FR" sz="1000" dirty="0">
                <a:solidFill>
                  <a:schemeClr val="bg1"/>
                </a:solidFill>
              </a:rPr>
              <a:t>def </a:t>
            </a:r>
            <a:r>
              <a:rPr lang="fr-FR" sz="1000" dirty="0" err="1">
                <a:solidFill>
                  <a:schemeClr val="bg1"/>
                </a:solidFill>
              </a:rPr>
              <a:t>presenter_personne</a:t>
            </a:r>
            <a:r>
              <a:rPr lang="fr-FR" sz="1000" dirty="0">
                <a:solidFill>
                  <a:schemeClr val="bg1"/>
                </a:solidFill>
              </a:rPr>
              <a:t>(personne):</a:t>
            </a:r>
          </a:p>
          <a:p>
            <a:r>
              <a:rPr lang="fr-FR" sz="1000" dirty="0">
                <a:solidFill>
                  <a:schemeClr val="bg1"/>
                </a:solidFill>
              </a:rPr>
              <a:t>    """Fonction présentant la personne.</a:t>
            </a:r>
          </a:p>
          <a:p>
            <a:r>
              <a:rPr lang="fr-FR" sz="1000" dirty="0">
                <a:solidFill>
                  <a:schemeClr val="bg1"/>
                </a:solidFill>
              </a:rPr>
              <a:t>    </a:t>
            </a:r>
          </a:p>
          <a:p>
            <a:r>
              <a:rPr lang="fr-FR" sz="1000" dirty="0">
                <a:solidFill>
                  <a:schemeClr val="bg1"/>
                </a:solidFill>
              </a:rPr>
              <a:t>    Elle affiche son prénom et son nom"""</a:t>
            </a:r>
          </a:p>
          <a:p>
            <a:r>
              <a:rPr lang="fr-FR" sz="1000" dirty="0">
                <a:solidFill>
                  <a:schemeClr val="bg1"/>
                </a:solidFill>
              </a:rPr>
              <a:t>    </a:t>
            </a:r>
          </a:p>
          <a:p>
            <a:r>
              <a:rPr lang="fr-FR" sz="1000" dirty="0">
                <a:solidFill>
                  <a:schemeClr val="bg1"/>
                </a:solidFill>
              </a:rPr>
              <a:t>    print("{} {}".format(</a:t>
            </a:r>
            <a:r>
              <a:rPr lang="fr-FR" sz="1000" dirty="0" err="1">
                <a:solidFill>
                  <a:schemeClr val="bg1"/>
                </a:solidFill>
              </a:rPr>
              <a:t>personne.prenom</a:t>
            </a:r>
            <a:r>
              <a:rPr lang="fr-FR" sz="1000" dirty="0">
                <a:solidFill>
                  <a:schemeClr val="bg1"/>
                </a:solidFill>
              </a:rPr>
              <a:t>, </a:t>
            </a:r>
            <a:r>
              <a:rPr lang="fr-FR" sz="1000" dirty="0" err="1">
                <a:solidFill>
                  <a:schemeClr val="bg1"/>
                </a:solidFill>
              </a:rPr>
              <a:t>personne.nom</a:t>
            </a:r>
            <a:r>
              <a:rPr lang="fr-FR" sz="1000" dirty="0">
                <a:solidFill>
                  <a:schemeClr val="bg1"/>
                </a:solidFill>
              </a:rPr>
              <a:t>))</a:t>
            </a:r>
          </a:p>
          <a:p>
            <a:endParaRPr lang="fr-FR" sz="1000" dirty="0">
              <a:solidFill>
                <a:schemeClr val="bg1"/>
              </a:solidFill>
            </a:endParaRPr>
          </a:p>
          <a:p>
            <a:r>
              <a:rPr lang="fr-FR" sz="1000" dirty="0">
                <a:solidFill>
                  <a:schemeClr val="bg1"/>
                </a:solidFill>
              </a:rPr>
              <a:t># Dictionnaire des méthodes</a:t>
            </a:r>
          </a:p>
          <a:p>
            <a:r>
              <a:rPr lang="fr-FR" sz="1000" dirty="0" err="1">
                <a:solidFill>
                  <a:schemeClr val="bg1"/>
                </a:solidFill>
              </a:rPr>
              <a:t>methodes</a:t>
            </a:r>
            <a:r>
              <a:rPr lang="fr-FR" sz="1000" dirty="0">
                <a:solidFill>
                  <a:schemeClr val="bg1"/>
                </a:solidFill>
              </a:rPr>
              <a:t> = {</a:t>
            </a:r>
          </a:p>
          <a:p>
            <a:r>
              <a:rPr lang="fr-FR" sz="1000" dirty="0">
                <a:solidFill>
                  <a:schemeClr val="bg1"/>
                </a:solidFill>
              </a:rPr>
              <a:t>    "__init__": </a:t>
            </a:r>
            <a:r>
              <a:rPr lang="fr-FR" sz="1000" dirty="0" err="1">
                <a:solidFill>
                  <a:schemeClr val="bg1"/>
                </a:solidFill>
              </a:rPr>
              <a:t>creer_personne</a:t>
            </a:r>
            <a:r>
              <a:rPr lang="fr-FR" sz="1000" dirty="0">
                <a:solidFill>
                  <a:schemeClr val="bg1"/>
                </a:solidFill>
              </a:rPr>
              <a:t>,</a:t>
            </a:r>
          </a:p>
          <a:p>
            <a:r>
              <a:rPr lang="fr-FR" sz="1000" dirty="0">
                <a:solidFill>
                  <a:schemeClr val="bg1"/>
                </a:solidFill>
              </a:rPr>
              <a:t>    "</a:t>
            </a:r>
            <a:r>
              <a:rPr lang="fr-FR" sz="1000" dirty="0" err="1">
                <a:solidFill>
                  <a:schemeClr val="bg1"/>
                </a:solidFill>
              </a:rPr>
              <a:t>presenter</a:t>
            </a:r>
            <a:r>
              <a:rPr lang="fr-FR" sz="1000" dirty="0">
                <a:solidFill>
                  <a:schemeClr val="bg1"/>
                </a:solidFill>
              </a:rPr>
              <a:t>": </a:t>
            </a:r>
            <a:r>
              <a:rPr lang="fr-FR" sz="1000" dirty="0" err="1">
                <a:solidFill>
                  <a:schemeClr val="bg1"/>
                </a:solidFill>
              </a:rPr>
              <a:t>presenter_personne</a:t>
            </a:r>
            <a:r>
              <a:rPr lang="fr-FR" sz="1000" dirty="0">
                <a:solidFill>
                  <a:schemeClr val="bg1"/>
                </a:solidFill>
              </a:rPr>
              <a:t>,</a:t>
            </a:r>
          </a:p>
          <a:p>
            <a:r>
              <a:rPr lang="fr-FR" sz="1000" dirty="0">
                <a:solidFill>
                  <a:schemeClr val="bg1"/>
                </a:solidFill>
              </a:rPr>
              <a:t>}</a:t>
            </a:r>
          </a:p>
          <a:p>
            <a:endParaRPr lang="fr-FR" sz="1000" dirty="0">
              <a:solidFill>
                <a:schemeClr val="bg1"/>
              </a:solidFill>
            </a:endParaRPr>
          </a:p>
          <a:p>
            <a:r>
              <a:rPr lang="fr-FR" sz="1000" dirty="0">
                <a:solidFill>
                  <a:schemeClr val="bg1"/>
                </a:solidFill>
              </a:rPr>
              <a:t># Création dynamique de la classe</a:t>
            </a:r>
          </a:p>
          <a:p>
            <a:r>
              <a:rPr lang="fr-FR" sz="1000" dirty="0">
                <a:solidFill>
                  <a:schemeClr val="bg1"/>
                </a:solidFill>
              </a:rPr>
              <a:t>Personne = type("Personne", (), </a:t>
            </a:r>
            <a:r>
              <a:rPr lang="fr-FR" sz="1000" dirty="0" err="1">
                <a:solidFill>
                  <a:schemeClr val="bg1"/>
                </a:solidFill>
              </a:rPr>
              <a:t>methodes</a:t>
            </a:r>
            <a:r>
              <a:rPr lang="fr-FR" sz="1000" dirty="0">
                <a:solidFill>
                  <a:schemeClr val="bg1"/>
                </a:solidFill>
              </a:rPr>
              <a: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5375997"/>
            <a:ext cx="968692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john</a:t>
            </a:r>
            <a:r>
              <a:rPr lang="fr-FR" sz="1000" dirty="0">
                <a:solidFill>
                  <a:schemeClr val="bg1"/>
                </a:solidFill>
              </a:rPr>
              <a:t> = Personne("Doe", "John")</a:t>
            </a:r>
          </a:p>
          <a:p>
            <a:r>
              <a:rPr lang="fr-FR" sz="1000" dirty="0">
                <a:solidFill>
                  <a:schemeClr val="bg1"/>
                </a:solidFill>
              </a:rPr>
              <a:t>&gt;&gt;&gt; </a:t>
            </a:r>
            <a:r>
              <a:rPr lang="fr-FR" sz="1000" dirty="0" err="1">
                <a:solidFill>
                  <a:schemeClr val="bg1"/>
                </a:solidFill>
              </a:rPr>
              <a:t>john.nom</a:t>
            </a:r>
            <a:endParaRPr lang="fr-FR" sz="1000" dirty="0">
              <a:solidFill>
                <a:schemeClr val="bg1"/>
              </a:solidFill>
            </a:endParaRPr>
          </a:p>
          <a:p>
            <a:r>
              <a:rPr lang="fr-FR" sz="1000" dirty="0">
                <a:solidFill>
                  <a:schemeClr val="bg1"/>
                </a:solidFill>
              </a:rPr>
              <a:t>'Doe'</a:t>
            </a:r>
          </a:p>
          <a:p>
            <a:r>
              <a:rPr lang="fr-FR" sz="1000" dirty="0">
                <a:solidFill>
                  <a:schemeClr val="bg1"/>
                </a:solidFill>
              </a:rPr>
              <a:t>&gt;&gt;&gt; </a:t>
            </a:r>
            <a:r>
              <a:rPr lang="fr-FR" sz="1000" dirty="0" err="1">
                <a:solidFill>
                  <a:schemeClr val="bg1"/>
                </a:solidFill>
              </a:rPr>
              <a:t>john.prenom</a:t>
            </a:r>
            <a:endParaRPr lang="fr-FR" sz="1000" dirty="0">
              <a:solidFill>
                <a:schemeClr val="bg1"/>
              </a:solidFill>
            </a:endParaRPr>
          </a:p>
          <a:p>
            <a:r>
              <a:rPr lang="fr-FR" sz="1000" dirty="0">
                <a:solidFill>
                  <a:schemeClr val="bg1"/>
                </a:solidFill>
              </a:rPr>
              <a:t>'John'</a:t>
            </a:r>
          </a:p>
          <a:p>
            <a:r>
              <a:rPr lang="fr-FR" sz="1000" dirty="0">
                <a:solidFill>
                  <a:schemeClr val="bg1"/>
                </a:solidFill>
              </a:rPr>
              <a:t>&gt;&gt;&gt; </a:t>
            </a:r>
            <a:r>
              <a:rPr lang="fr-FR" sz="1000" dirty="0" err="1">
                <a:solidFill>
                  <a:schemeClr val="bg1"/>
                </a:solidFill>
              </a:rPr>
              <a:t>john.age</a:t>
            </a:r>
            <a:endParaRPr lang="fr-FR" sz="1000" dirty="0">
              <a:solidFill>
                <a:schemeClr val="bg1"/>
              </a:solidFill>
            </a:endParaRPr>
          </a:p>
          <a:p>
            <a:r>
              <a:rPr lang="fr-FR" sz="1000" dirty="0">
                <a:solidFill>
                  <a:schemeClr val="bg1"/>
                </a:solidFill>
              </a:rPr>
              <a:t>21</a:t>
            </a:r>
          </a:p>
          <a:p>
            <a:r>
              <a:rPr lang="fr-FR" sz="1000" dirty="0">
                <a:solidFill>
                  <a:schemeClr val="bg1"/>
                </a:solidFill>
              </a:rPr>
              <a:t>&gt;&gt;&gt; </a:t>
            </a:r>
            <a:r>
              <a:rPr lang="fr-FR" sz="1000" dirty="0" err="1">
                <a:solidFill>
                  <a:schemeClr val="bg1"/>
                </a:solidFill>
              </a:rPr>
              <a:t>john.presenter</a:t>
            </a:r>
            <a:r>
              <a:rPr lang="fr-FR" sz="1000" dirty="0">
                <a:solidFill>
                  <a:schemeClr val="bg1"/>
                </a:solidFill>
              </a:rPr>
              <a:t>()</a:t>
            </a:r>
          </a:p>
          <a:p>
            <a:r>
              <a:rPr lang="fr-FR" sz="1000" dirty="0">
                <a:solidFill>
                  <a:schemeClr val="bg1"/>
                </a:solidFill>
              </a:rPr>
              <a:t>John Doe</a:t>
            </a:r>
          </a:p>
        </p:txBody>
      </p:sp>
    </p:spTree>
    <p:extLst>
      <p:ext uri="{BB962C8B-B14F-4D97-AF65-F5344CB8AC3E}">
        <p14:creationId xmlns:p14="http://schemas.microsoft.com/office/powerpoint/2010/main" val="3945130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err="1">
                <a:solidFill>
                  <a:schemeClr val="accent5">
                    <a:lumMod val="75000"/>
                  </a:schemeClr>
                </a:solidFill>
              </a:rPr>
              <a:t>Apprendre</a:t>
            </a:r>
            <a:r>
              <a:rPr lang="en-US" sz="9600" dirty="0">
                <a:solidFill>
                  <a:schemeClr val="accent5">
                    <a:lumMod val="75000"/>
                  </a:schemeClr>
                </a:solidFill>
              </a:rPr>
              <a:t> à faire des </a:t>
            </a:r>
            <a:r>
              <a:rPr lang="en-US" sz="9600" dirty="0" err="1">
                <a:solidFill>
                  <a:schemeClr val="accent5">
                    <a:lumMod val="75000"/>
                  </a:schemeClr>
                </a:solidFill>
              </a:rPr>
              <a:t>boucles</a:t>
            </a:r>
            <a:endParaRPr lang="fr-FR" sz="96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5847755"/>
          </a:xfrm>
          <a:prstGeom prst="rect">
            <a:avLst/>
          </a:prstGeom>
          <a:noFill/>
        </p:spPr>
        <p:txBody>
          <a:bodyPr wrap="square" rtlCol="0">
            <a:spAutoFit/>
          </a:bodyPr>
          <a:lstStyle/>
          <a:p>
            <a:r>
              <a:rPr lang="fr-FR" sz="1100" dirty="0"/>
              <a:t>Je ne vous le cache pas, c'est une fonctionnalité que vous utiliserez sans doute assez rarement. Mais cette explication était à propos quand on s'intéresse aux métaclasses.</a:t>
            </a:r>
          </a:p>
          <a:p>
            <a:endParaRPr lang="fr-FR" sz="1100" dirty="0"/>
          </a:p>
          <a:p>
            <a:r>
              <a:rPr lang="fr-FR" sz="1100" dirty="0"/>
              <a:t>Pour l'heure, décomposons notre code :</a:t>
            </a:r>
          </a:p>
          <a:p>
            <a:pPr marL="228600" indent="-228600">
              <a:buFont typeface="+mj-lt"/>
              <a:buAutoNum type="arabicPeriod"/>
            </a:pPr>
            <a:r>
              <a:rPr lang="fr-FR" sz="1100" dirty="0"/>
              <a:t>    On commence par créer deux fonctions, </a:t>
            </a:r>
            <a:r>
              <a:rPr lang="fr-FR" sz="1100" i="1" dirty="0"/>
              <a:t>creer_personne</a:t>
            </a:r>
            <a:r>
              <a:rPr lang="fr-FR" sz="1100" dirty="0"/>
              <a:t> et </a:t>
            </a:r>
            <a:r>
              <a:rPr lang="fr-FR" sz="1100" i="1" dirty="0"/>
              <a:t>presenter_personne</a:t>
            </a:r>
            <a:r>
              <a:rPr lang="fr-FR" sz="1100" dirty="0"/>
              <a:t>. Elles sont amenées à devenir les méthodes </a:t>
            </a:r>
            <a:r>
              <a:rPr lang="fr-FR" sz="1100" i="1" dirty="0"/>
              <a:t>__init__ </a:t>
            </a:r>
            <a:r>
              <a:rPr lang="fr-FR" sz="1100" dirty="0"/>
              <a:t>et </a:t>
            </a:r>
            <a:r>
              <a:rPr lang="fr-FR" sz="1100" i="1" dirty="0"/>
              <a:t>présenter</a:t>
            </a:r>
            <a:r>
              <a:rPr lang="fr-FR" sz="1100" dirty="0"/>
              <a:t> de notre future classe. Étant de futures méthodes d'instance, elles doivent prendre en premier paramètre l'objet manipulé.</a:t>
            </a:r>
          </a:p>
          <a:p>
            <a:pPr marL="228600" indent="-228600">
              <a:buFont typeface="+mj-lt"/>
              <a:buAutoNum type="arabicPeriod"/>
            </a:pPr>
            <a:r>
              <a:rPr lang="fr-FR" sz="1100" dirty="0"/>
              <a:t>    On place ces deux fonctions dans un dictionnaire. En clé se trouve le nom de la future méthode et en valeur, la fonction correspondante.</a:t>
            </a:r>
          </a:p>
          <a:p>
            <a:pPr marL="228600" indent="-228600">
              <a:buFont typeface="+mj-lt"/>
              <a:buAutoNum type="arabicPeriod"/>
            </a:pPr>
            <a:r>
              <a:rPr lang="fr-FR" sz="1100" dirty="0"/>
              <a:t>    Enfin, on fait appel à </a:t>
            </a:r>
            <a:r>
              <a:rPr lang="fr-FR" sz="1100" i="1" dirty="0"/>
              <a:t>type</a:t>
            </a:r>
            <a:r>
              <a:rPr lang="fr-FR" sz="1100" dirty="0"/>
              <a:t> en lui passant, en troisième paramètre, le dictionnaire que l'on vient de constituer.</a:t>
            </a:r>
          </a:p>
          <a:p>
            <a:endParaRPr lang="fr-FR" sz="1100" dirty="0"/>
          </a:p>
          <a:p>
            <a:r>
              <a:rPr lang="fr-FR" sz="1100" dirty="0"/>
              <a:t>Si vous essayez de mettre des attributs dans ce dictionnaire passé à </a:t>
            </a:r>
            <a:r>
              <a:rPr lang="fr-FR" sz="1100" i="1" dirty="0"/>
              <a:t>type</a:t>
            </a:r>
            <a:r>
              <a:rPr lang="fr-FR" sz="1100" dirty="0"/>
              <a:t>, vous devez être conscients du fait qu'il s'agira d'attributs de classe, pas d'attributs d'instance.</a:t>
            </a:r>
          </a:p>
          <a:p>
            <a:endParaRPr lang="fr-FR" sz="1100" b="1" dirty="0"/>
          </a:p>
          <a:p>
            <a:r>
              <a:rPr lang="fr-FR" sz="1100" b="1" dirty="0"/>
              <a:t>Définition d'une métaclasse</a:t>
            </a:r>
          </a:p>
          <a:p>
            <a:endParaRPr lang="fr-FR" sz="1100" dirty="0"/>
          </a:p>
          <a:p>
            <a:r>
              <a:rPr lang="fr-FR" sz="1100" dirty="0"/>
              <a:t>Nous avons vu que </a:t>
            </a:r>
            <a:r>
              <a:rPr lang="fr-FR" sz="1100" i="1" dirty="0"/>
              <a:t>type</a:t>
            </a:r>
            <a:r>
              <a:rPr lang="fr-FR" sz="1100" dirty="0"/>
              <a:t> est la métaclasse de toutes les classes par défaut. Cependant, une classe peut posséder une autre métaclasse que </a:t>
            </a:r>
            <a:r>
              <a:rPr lang="fr-FR" sz="1100" i="1" dirty="0"/>
              <a:t>type</a:t>
            </a:r>
            <a:r>
              <a:rPr lang="fr-FR" sz="1100" dirty="0"/>
              <a:t>.</a:t>
            </a:r>
          </a:p>
          <a:p>
            <a:endParaRPr lang="fr-FR" sz="1100" dirty="0"/>
          </a:p>
          <a:p>
            <a:r>
              <a:rPr lang="fr-FR" sz="1100" dirty="0"/>
              <a:t>Construire une métaclasse se fait de la même façon que construire une classe. Les métaclasses héritent de </a:t>
            </a:r>
            <a:r>
              <a:rPr lang="fr-FR" sz="1100" i="1" dirty="0"/>
              <a:t>type</a:t>
            </a:r>
            <a:r>
              <a:rPr lang="fr-FR" sz="1100" dirty="0"/>
              <a:t>. Nous allons retrouver la structure de base des classes que nous avons vues auparavant.</a:t>
            </a:r>
          </a:p>
          <a:p>
            <a:endParaRPr lang="fr-FR" sz="1100" dirty="0"/>
          </a:p>
          <a:p>
            <a:r>
              <a:rPr lang="fr-FR" sz="1100" dirty="0"/>
              <a:t>Nous allons notamment nous intéresser à deux méthodes que nous avons utilisées dans nos définitions de classes :</a:t>
            </a:r>
          </a:p>
          <a:p>
            <a:endParaRPr lang="fr-FR" sz="1100" dirty="0"/>
          </a:p>
          <a:p>
            <a:pPr marL="171450" indent="-171450">
              <a:buFont typeface="Arial" panose="020B0604020202020204" pitchFamily="34" charset="0"/>
              <a:buChar char="•"/>
            </a:pPr>
            <a:r>
              <a:rPr lang="fr-FR" sz="1100" dirty="0"/>
              <a:t>    la méthode </a:t>
            </a:r>
            <a:r>
              <a:rPr lang="fr-FR" sz="1100" i="1" dirty="0"/>
              <a:t>__new__</a:t>
            </a:r>
            <a:r>
              <a:rPr lang="fr-FR" sz="1100" dirty="0"/>
              <a:t>, appelée pour créer une classe ;</a:t>
            </a:r>
          </a:p>
          <a:p>
            <a:pPr marL="171450" indent="-171450">
              <a:buFont typeface="Arial" panose="020B0604020202020204" pitchFamily="34" charset="0"/>
              <a:buChar char="•"/>
            </a:pPr>
            <a:r>
              <a:rPr lang="fr-FR" sz="1100" dirty="0"/>
              <a:t>    la méthode </a:t>
            </a:r>
            <a:r>
              <a:rPr lang="fr-FR" sz="1100" i="1" dirty="0"/>
              <a:t>__init__</a:t>
            </a:r>
            <a:r>
              <a:rPr lang="fr-FR" sz="1100" dirty="0"/>
              <a:t>, appelée pour construire la classe.</a:t>
            </a:r>
          </a:p>
          <a:p>
            <a:endParaRPr lang="fr-FR" sz="1100" dirty="0"/>
          </a:p>
          <a:p>
            <a:r>
              <a:rPr lang="fr-FR" sz="1100" b="1" dirty="0"/>
              <a:t>La méthode__new__</a:t>
            </a:r>
          </a:p>
          <a:p>
            <a:endParaRPr lang="fr-FR" sz="1100" dirty="0"/>
          </a:p>
          <a:p>
            <a:r>
              <a:rPr lang="fr-FR" sz="1100" dirty="0"/>
              <a:t>Elle prend quatre paramètres :</a:t>
            </a:r>
          </a:p>
          <a:p>
            <a:endParaRPr lang="fr-FR" sz="1100" dirty="0"/>
          </a:p>
          <a:p>
            <a:pPr marL="171450" indent="-171450">
              <a:buFont typeface="Arial" panose="020B0604020202020204" pitchFamily="34" charset="0"/>
              <a:buChar char="•"/>
            </a:pPr>
            <a:r>
              <a:rPr lang="fr-FR" sz="1100" dirty="0"/>
              <a:t>    la métaclasse servant de base à la création de notre nouvelle classe ;</a:t>
            </a:r>
          </a:p>
          <a:p>
            <a:pPr marL="171450" indent="-171450">
              <a:buFont typeface="Arial" panose="020B0604020202020204" pitchFamily="34" charset="0"/>
              <a:buChar char="•"/>
            </a:pPr>
            <a:r>
              <a:rPr lang="fr-FR" sz="1100" dirty="0"/>
              <a:t>    le nom de notre nouvelle classe ;</a:t>
            </a:r>
          </a:p>
          <a:p>
            <a:pPr marL="171450" indent="-171450">
              <a:buFont typeface="Arial" panose="020B0604020202020204" pitchFamily="34" charset="0"/>
              <a:buChar char="•"/>
            </a:pPr>
            <a:r>
              <a:rPr lang="fr-FR" sz="1100" dirty="0"/>
              <a:t>    un </a:t>
            </a:r>
            <a:r>
              <a:rPr lang="fr-FR" sz="1100" b="1" dirty="0"/>
              <a:t>tuple</a:t>
            </a:r>
            <a:r>
              <a:rPr lang="fr-FR" sz="1100" dirty="0"/>
              <a:t> contenant les classes dont héritent notre classe à créer ;</a:t>
            </a:r>
          </a:p>
          <a:p>
            <a:pPr marL="171450" indent="-171450">
              <a:buFont typeface="Arial" panose="020B0604020202020204" pitchFamily="34" charset="0"/>
              <a:buChar char="•"/>
            </a:pPr>
            <a:r>
              <a:rPr lang="fr-FR" sz="1100" dirty="0"/>
              <a:t>    le dictionnaire des attributs et méthodes de la classe à créer.</a:t>
            </a:r>
          </a:p>
          <a:p>
            <a:endParaRPr lang="fr-FR" sz="1100" dirty="0"/>
          </a:p>
          <a:p>
            <a:r>
              <a:rPr lang="fr-FR" sz="1100" dirty="0"/>
              <a:t>Les trois derniers paramètres, vous devriez les reconnaître : ce sont les mêmes que ceux passés à </a:t>
            </a:r>
            <a:r>
              <a:rPr lang="fr-FR" sz="1100" i="1" dirty="0"/>
              <a:t>type</a:t>
            </a:r>
            <a:r>
              <a:rPr lang="fr-FR" sz="1100" dirty="0"/>
              <a:t>.</a:t>
            </a:r>
          </a:p>
          <a:p>
            <a:endParaRPr lang="fr-FR" sz="1100" dirty="0"/>
          </a:p>
          <a:p>
            <a:r>
              <a:rPr lang="fr-FR" sz="1100" dirty="0"/>
              <a:t>Voici une méthode </a:t>
            </a:r>
            <a:r>
              <a:rPr lang="fr-FR" sz="1100" i="1" dirty="0"/>
              <a:t>__new__ </a:t>
            </a:r>
            <a:r>
              <a:rPr lang="fr-FR" sz="1100" dirty="0"/>
              <a:t>minimaliste.</a:t>
            </a:r>
          </a:p>
        </p:txBody>
      </p:sp>
    </p:spTree>
    <p:extLst>
      <p:ext uri="{BB962C8B-B14F-4D97-AF65-F5344CB8AC3E}">
        <p14:creationId xmlns:p14="http://schemas.microsoft.com/office/powerpoint/2010/main" val="166054620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202730"/>
            <a:ext cx="10534644" cy="261610"/>
          </a:xfrm>
          <a:prstGeom prst="rect">
            <a:avLst/>
          </a:prstGeom>
          <a:noFill/>
        </p:spPr>
        <p:txBody>
          <a:bodyPr wrap="square" rtlCol="0">
            <a:spAutoFit/>
          </a:bodyPr>
          <a:lstStyle/>
          <a:p>
            <a:r>
              <a:rPr lang="fr-FR" sz="1100" dirty="0"/>
              <a:t>Pour dire qu'une classe prend comme métaclasse autre chose que type, c'est dans la ligne de la définition de la classe que cela se passe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1323439"/>
          </a:xfrm>
          <a:prstGeom prst="rect">
            <a:avLst/>
          </a:prstGeom>
          <a:solidFill>
            <a:schemeClr val="tx1"/>
          </a:solidFill>
        </p:spPr>
        <p:txBody>
          <a:bodyPr wrap="square" rtlCol="0">
            <a:spAutoFit/>
          </a:bodyPr>
          <a:lstStyle/>
          <a:p>
            <a:r>
              <a:rPr lang="fr-FR" sz="1000" dirty="0">
                <a:solidFill>
                  <a:schemeClr val="bg1"/>
                </a:solidFill>
              </a:rPr>
              <a:t>class MaMetaClasse(type):</a:t>
            </a:r>
          </a:p>
          <a:p>
            <a:r>
              <a:rPr lang="fr-FR" sz="1000" dirty="0">
                <a:solidFill>
                  <a:schemeClr val="bg1"/>
                </a:solidFill>
              </a:rPr>
              <a:t>    </a:t>
            </a:r>
          </a:p>
          <a:p>
            <a:r>
              <a:rPr lang="fr-FR" sz="1000" dirty="0">
                <a:solidFill>
                  <a:schemeClr val="bg1"/>
                </a:solidFill>
              </a:rPr>
              <a:t>    """Exemple d'une métaclasse."""</a:t>
            </a:r>
          </a:p>
          <a:p>
            <a:r>
              <a:rPr lang="fr-FR" sz="1000" dirty="0">
                <a:solidFill>
                  <a:schemeClr val="bg1"/>
                </a:solidFill>
              </a:rPr>
              <a:t>    </a:t>
            </a:r>
          </a:p>
          <a:p>
            <a:r>
              <a:rPr lang="fr-FR" sz="1000" dirty="0">
                <a:solidFill>
                  <a:schemeClr val="bg1"/>
                </a:solidFill>
              </a:rPr>
              <a:t>    def __new__(metacls, nom, bases, dict):</a:t>
            </a:r>
          </a:p>
          <a:p>
            <a:r>
              <a:rPr lang="fr-FR" sz="1000" dirty="0">
                <a:solidFill>
                  <a:schemeClr val="bg1"/>
                </a:solidFill>
              </a:rPr>
              <a:t>        """Création de notre classe."""</a:t>
            </a:r>
          </a:p>
          <a:p>
            <a:r>
              <a:rPr lang="fr-FR" sz="1000" dirty="0">
                <a:solidFill>
                  <a:schemeClr val="bg1"/>
                </a:solidFill>
              </a:rPr>
              <a:t>        print("On crée la classe {}".format(nom))</a:t>
            </a:r>
          </a:p>
          <a:p>
            <a:r>
              <a:rPr lang="fr-FR" sz="1000" dirty="0">
                <a:solidFill>
                  <a:schemeClr val="bg1"/>
                </a:solidFill>
              </a:rPr>
              <a:t>        return type.__new__(metacls, nom, bases, dict)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2514927"/>
            <a:ext cx="9686923" cy="400110"/>
          </a:xfrm>
          <a:prstGeom prst="rect">
            <a:avLst/>
          </a:prstGeom>
          <a:solidFill>
            <a:schemeClr val="tx1"/>
          </a:solidFill>
        </p:spPr>
        <p:txBody>
          <a:bodyPr wrap="square" rtlCol="0">
            <a:spAutoFit/>
          </a:bodyPr>
          <a:lstStyle/>
          <a:p>
            <a:r>
              <a:rPr lang="fr-FR" sz="1000" dirty="0">
                <a:solidFill>
                  <a:schemeClr val="bg1"/>
                </a:solidFill>
              </a:rPr>
              <a:t>class MaClasse(metaclass=MaMetaClasse):</a:t>
            </a:r>
          </a:p>
          <a:p>
            <a:r>
              <a:rPr lang="fr-FR" sz="1000" dirty="0">
                <a:solidFill>
                  <a:schemeClr val="bg1"/>
                </a:solidFill>
              </a:rPr>
              <a:t>    pass</a:t>
            </a:r>
          </a:p>
        </p:txBody>
      </p:sp>
      <p:sp>
        <p:nvSpPr>
          <p:cNvPr id="9" name="ZoneTexte 8">
            <a:extLst>
              <a:ext uri="{FF2B5EF4-FFF2-40B4-BE49-F238E27FC236}">
                <a16:creationId xmlns:a16="http://schemas.microsoft.com/office/drawing/2014/main" id="{53AE2A7A-765E-46D3-9BB9-7F27977FD5A1}"/>
              </a:ext>
            </a:extLst>
          </p:cNvPr>
          <p:cNvSpPr txBox="1"/>
          <p:nvPr/>
        </p:nvSpPr>
        <p:spPr>
          <a:xfrm>
            <a:off x="276229" y="2965624"/>
            <a:ext cx="10534644" cy="261610"/>
          </a:xfrm>
          <a:prstGeom prst="rect">
            <a:avLst/>
          </a:prstGeom>
          <a:noFill/>
        </p:spPr>
        <p:txBody>
          <a:bodyPr wrap="square" rtlCol="0">
            <a:spAutoFit/>
          </a:bodyPr>
          <a:lstStyle/>
          <a:p>
            <a:r>
              <a:rPr lang="fr-FR" sz="1100" dirty="0"/>
              <a:t>En exécutant ce code, vous pouvez voir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3216266"/>
            <a:ext cx="9686923" cy="246221"/>
          </a:xfrm>
          <a:prstGeom prst="rect">
            <a:avLst/>
          </a:prstGeom>
          <a:solidFill>
            <a:schemeClr val="tx1"/>
          </a:solidFill>
        </p:spPr>
        <p:txBody>
          <a:bodyPr wrap="square" rtlCol="0">
            <a:spAutoFit/>
          </a:bodyPr>
          <a:lstStyle/>
          <a:p>
            <a:r>
              <a:rPr lang="fr-FR" sz="1000" dirty="0">
                <a:solidFill>
                  <a:schemeClr val="bg1"/>
                </a:solidFill>
              </a:rPr>
              <a:t>On crée la classe MaClasse</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3514874"/>
            <a:ext cx="10534644" cy="3308598"/>
          </a:xfrm>
          <a:prstGeom prst="rect">
            <a:avLst/>
          </a:prstGeom>
          <a:noFill/>
        </p:spPr>
        <p:txBody>
          <a:bodyPr wrap="square" rtlCol="0">
            <a:spAutoFit/>
          </a:bodyPr>
          <a:lstStyle/>
          <a:p>
            <a:r>
              <a:rPr lang="fr-FR" sz="1100" dirty="0"/>
              <a:t>La méthode__init__</a:t>
            </a:r>
          </a:p>
          <a:p>
            <a:endParaRPr lang="fr-FR" sz="1100" dirty="0"/>
          </a:p>
          <a:p>
            <a:r>
              <a:rPr lang="fr-FR" sz="1100" dirty="0"/>
              <a:t>Le constructeur d'une métaclasse prend les mêmes paramètres </a:t>
            </a:r>
            <a:r>
              <a:rPr lang="fr-FR" sz="1100" dirty="0" err="1"/>
              <a:t>que__new</a:t>
            </a:r>
            <a:r>
              <a:rPr lang="fr-FR" sz="1100" dirty="0"/>
              <a:t>__, sauf le premier, qui n'est plus la métaclasse servant de modèle mais la classe que l'on vient de créer.</a:t>
            </a:r>
          </a:p>
          <a:p>
            <a:endParaRPr lang="fr-FR" sz="1100" dirty="0"/>
          </a:p>
          <a:p>
            <a:r>
              <a:rPr lang="fr-FR" sz="1100" dirty="0"/>
              <a:t>Les trois paramètres suivants restent les mêmes : le nom, le tuple des classes-mères et le dictionnaire des attributs et méthodes de classe.</a:t>
            </a:r>
          </a:p>
          <a:p>
            <a:endParaRPr lang="fr-FR" sz="1100" dirty="0"/>
          </a:p>
          <a:p>
            <a:r>
              <a:rPr lang="fr-FR" sz="1100" dirty="0"/>
              <a:t>Il n'y a rien de très compliqué dans le procédé, l'exemple ci-dessus peut être repris en le modifiant quelque peu pour qu'il s'adapte à la méthode__init__.</a:t>
            </a:r>
          </a:p>
          <a:p>
            <a:endParaRPr lang="fr-FR" sz="1100" dirty="0"/>
          </a:p>
          <a:p>
            <a:r>
              <a:rPr lang="fr-FR" sz="1100" dirty="0"/>
              <a:t>Maintenant, voyons concrètement à quoi cela peut servir.</a:t>
            </a:r>
          </a:p>
          <a:p>
            <a:r>
              <a:rPr lang="fr-FR" sz="1100" dirty="0"/>
              <a:t>Les métaclasses en action</a:t>
            </a:r>
          </a:p>
          <a:p>
            <a:endParaRPr lang="fr-FR" sz="1100" dirty="0"/>
          </a:p>
          <a:p>
            <a:r>
              <a:rPr lang="fr-FR" sz="1100" dirty="0"/>
              <a:t>Comme vous pouvez vous en douter, les métaclasses sont généralement utilisées pour des besoins assez complexes. L'exemple le plus répandu est une métaclasse chargée de tracer l'appel de ses méthodes. Autrement dit, dès qu'on appelle une méthode d'un objet, une ligne s'affiche pour le signaler. Mais cet exemple est assez difficile à comprendre car il fait appel à la fois au concept des métaclasses et à celui des décorateurs, pour décorer les méthodes tracées.</a:t>
            </a:r>
          </a:p>
          <a:p>
            <a:endParaRPr lang="fr-FR" sz="1100" dirty="0"/>
          </a:p>
          <a:p>
            <a:r>
              <a:rPr lang="fr-FR" sz="1100" dirty="0"/>
              <a:t>Je vous propose quelque chose de plus simple. Il va de soi qu'il existe bien d'autres usages, dont certains complexes, des métaclasses.</a:t>
            </a:r>
          </a:p>
          <a:p>
            <a:endParaRPr lang="fr-FR" sz="1100" dirty="0"/>
          </a:p>
          <a:p>
            <a:r>
              <a:rPr lang="fr-FR" sz="1100" dirty="0"/>
              <a:t>Nous allons essayer de garder nos classes créées dans un dictionnaire prenant comme clé le nom de la classe et comme valeur la classe elle-même.</a:t>
            </a:r>
          </a:p>
          <a:p>
            <a:endParaRPr lang="fr-FR" sz="1100" dirty="0"/>
          </a:p>
        </p:txBody>
      </p:sp>
    </p:spTree>
    <p:extLst>
      <p:ext uri="{BB962C8B-B14F-4D97-AF65-F5344CB8AC3E}">
        <p14:creationId xmlns:p14="http://schemas.microsoft.com/office/powerpoint/2010/main" val="197364495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324605"/>
            <a:ext cx="9686923" cy="1323439"/>
          </a:xfrm>
          <a:prstGeom prst="rect">
            <a:avLst/>
          </a:prstGeom>
          <a:solidFill>
            <a:schemeClr val="tx1"/>
          </a:solidFill>
        </p:spPr>
        <p:txBody>
          <a:bodyPr wrap="square" rtlCol="0">
            <a:spAutoFit/>
          </a:bodyPr>
          <a:lstStyle/>
          <a:p>
            <a:r>
              <a:rPr lang="fr-FR" sz="1000" dirty="0">
                <a:solidFill>
                  <a:schemeClr val="bg1"/>
                </a:solidFill>
              </a:rPr>
              <a:t>{</a:t>
            </a:r>
          </a:p>
          <a:p>
            <a:r>
              <a:rPr lang="fr-FR" sz="1000" dirty="0">
                <a:solidFill>
                  <a:schemeClr val="bg1"/>
                </a:solidFill>
              </a:rPr>
              <a:t>    "Widget": Widget,</a:t>
            </a:r>
          </a:p>
          <a:p>
            <a:r>
              <a:rPr lang="fr-FR" sz="1000" dirty="0">
                <a:solidFill>
                  <a:schemeClr val="bg1"/>
                </a:solidFill>
              </a:rPr>
              <a:t>    "Bouton": Bouton,</a:t>
            </a:r>
          </a:p>
          <a:p>
            <a:r>
              <a:rPr lang="fr-FR" sz="1000" dirty="0">
                <a:solidFill>
                  <a:schemeClr val="bg1"/>
                </a:solidFill>
              </a:rPr>
              <a:t>    "CaseACocher": CaseACocher,</a:t>
            </a:r>
          </a:p>
          <a:p>
            <a:r>
              <a:rPr lang="fr-FR" sz="1000" dirty="0">
                <a:solidFill>
                  <a:schemeClr val="bg1"/>
                </a:solidFill>
              </a:rPr>
              <a:t>    "Menu": Menu,</a:t>
            </a:r>
          </a:p>
          <a:p>
            <a:r>
              <a:rPr lang="fr-FR" sz="1000" dirty="0">
                <a:solidFill>
                  <a:schemeClr val="bg1"/>
                </a:solidFill>
              </a:rPr>
              <a:t>    "Cadre": Cadre,</a:t>
            </a:r>
          </a:p>
          <a:p>
            <a:r>
              <a:rPr lang="fr-FR" sz="1000" dirty="0">
                <a:solidFill>
                  <a:schemeClr val="bg1"/>
                </a:solidFill>
              </a:rPr>
              <a:t>    ...</a:t>
            </a:r>
          </a:p>
          <a:p>
            <a:r>
              <a:rPr lang="fr-FR" sz="1000" dirty="0">
                <a:solidFill>
                  <a:schemeClr val="bg1"/>
                </a:solidFill>
              </a:rPr>
              <a:t>}</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1446550"/>
          </a:xfrm>
          <a:prstGeom prst="rect">
            <a:avLst/>
          </a:prstGeom>
          <a:noFill/>
        </p:spPr>
        <p:txBody>
          <a:bodyPr wrap="square" rtlCol="0">
            <a:spAutoFit/>
          </a:bodyPr>
          <a:lstStyle/>
          <a:p>
            <a:r>
              <a:rPr lang="fr-FR" sz="1100" dirty="0"/>
              <a:t>Par exemple, dans une bibliothèque destinée à construire des interfaces graphiques, on trouve plusieurs widgets (ce sont des objets graphiques) comme des boutons, des cases à cocher, des menus, des cadres… Généralement, ces objets sont des classes héritant d'une classe mère commune. En outre, l'utilisateur peut, en cas de besoin, créer ses propres classes héritant des classes de la bibliothèque.</a:t>
            </a:r>
          </a:p>
          <a:p>
            <a:endParaRPr lang="fr-FR" sz="1100" dirty="0"/>
          </a:p>
          <a:p>
            <a:r>
              <a:rPr lang="fr-FR" sz="1100" dirty="0"/>
              <a:t>Par exemple, la classe mère de tous nos widgets s'appellera Widget. De cette classe hériteront les classes Bouton, CaseACocher, Menu, Cadre, etc. L'utilisateur de la bibliothèque pourra par ailleurs en dériver ses propres classes.</a:t>
            </a:r>
          </a:p>
          <a:p>
            <a:endParaRPr lang="fr-FR" sz="1100" dirty="0"/>
          </a:p>
          <a:p>
            <a:r>
              <a:rPr lang="fr-FR" sz="1100" dirty="0"/>
              <a:t>Le dictionnaire que l'on aimerait créer se présente comme suit :</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3729006"/>
            <a:ext cx="10534644" cy="769441"/>
          </a:xfrm>
          <a:prstGeom prst="rect">
            <a:avLst/>
          </a:prstGeom>
          <a:noFill/>
        </p:spPr>
        <p:txBody>
          <a:bodyPr wrap="square" rtlCol="0">
            <a:spAutoFit/>
          </a:bodyPr>
          <a:lstStyle/>
          <a:p>
            <a:r>
              <a:rPr lang="fr-FR" sz="1100" dirty="0"/>
              <a:t>Ce dictionnaire pourrait être rempli manuellement à chaque fois qu'on crée une classe héritant de Widget mais avouez que ce ne serait pas très pratique.</a:t>
            </a:r>
          </a:p>
          <a:p>
            <a:endParaRPr lang="fr-FR" sz="1100" dirty="0"/>
          </a:p>
          <a:p>
            <a:r>
              <a:rPr lang="fr-FR" sz="1100" dirty="0"/>
              <a:t>Dans ce contexte, les métaclasses peuvent nous faciliter la vie. Vous pouvez essayer de faire l'exercice, le code n'est pas trop complexe. Cela dit, étant donné qu'on a vu beaucoup de choses dans ce chapitre et que les métaclasses sont un concept plutôt avancé, je vous donne directement le code qui vous aidera peut-être à comprendre le mécanisme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4498447"/>
            <a:ext cx="9686923" cy="2246769"/>
          </a:xfrm>
          <a:prstGeom prst="rect">
            <a:avLst/>
          </a:prstGeom>
          <a:solidFill>
            <a:schemeClr val="tx1"/>
          </a:solidFill>
        </p:spPr>
        <p:txBody>
          <a:bodyPr wrap="square" rtlCol="0">
            <a:spAutoFit/>
          </a:bodyPr>
          <a:lstStyle/>
          <a:p>
            <a:r>
              <a:rPr lang="fr-FR" sz="1000" dirty="0">
                <a:solidFill>
                  <a:schemeClr val="bg1"/>
                </a:solidFill>
              </a:rPr>
              <a:t>trace_classes = {} # Notre dictionnaire vide</a:t>
            </a:r>
          </a:p>
          <a:p>
            <a:endParaRPr lang="fr-FR" sz="1000" dirty="0">
              <a:solidFill>
                <a:schemeClr val="bg1"/>
              </a:solidFill>
            </a:endParaRPr>
          </a:p>
          <a:p>
            <a:r>
              <a:rPr lang="fr-FR" sz="1000" dirty="0">
                <a:solidFill>
                  <a:schemeClr val="bg1"/>
                </a:solidFill>
              </a:rPr>
              <a:t>class MetaWidget(type):</a:t>
            </a:r>
          </a:p>
          <a:p>
            <a:r>
              <a:rPr lang="fr-FR" sz="1000" dirty="0">
                <a:solidFill>
                  <a:schemeClr val="bg1"/>
                </a:solidFill>
              </a:rPr>
              <a:t>    </a:t>
            </a:r>
          </a:p>
          <a:p>
            <a:r>
              <a:rPr lang="fr-FR" sz="1000" dirty="0">
                <a:solidFill>
                  <a:schemeClr val="bg1"/>
                </a:solidFill>
              </a:rPr>
              <a:t>    """Notre métaclasse pour nos Widgets.</a:t>
            </a:r>
          </a:p>
          <a:p>
            <a:r>
              <a:rPr lang="fr-FR" sz="1000" dirty="0">
                <a:solidFill>
                  <a:schemeClr val="bg1"/>
                </a:solidFill>
              </a:rPr>
              <a:t>    </a:t>
            </a:r>
          </a:p>
          <a:p>
            <a:r>
              <a:rPr lang="fr-FR" sz="1000" dirty="0">
                <a:solidFill>
                  <a:schemeClr val="bg1"/>
                </a:solidFill>
              </a:rPr>
              <a:t>    Elle hérite de type, puisque c'est une métaclasse.</a:t>
            </a:r>
          </a:p>
          <a:p>
            <a:r>
              <a:rPr lang="fr-FR" sz="1000" dirty="0">
                <a:solidFill>
                  <a:schemeClr val="bg1"/>
                </a:solidFill>
              </a:rPr>
              <a:t>    Elle va écrire dans le dictionnaire trace_classes à chaque fois</a:t>
            </a:r>
          </a:p>
          <a:p>
            <a:r>
              <a:rPr lang="fr-FR" sz="1000" dirty="0">
                <a:solidFill>
                  <a:schemeClr val="bg1"/>
                </a:solidFill>
              </a:rPr>
              <a:t>    qu'une classe sera créée, utilisant cette métaclasse naturellement."""</a:t>
            </a:r>
          </a:p>
          <a:p>
            <a:r>
              <a:rPr lang="fr-FR" sz="1000" dirty="0">
                <a:solidFill>
                  <a:schemeClr val="bg1"/>
                </a:solidFill>
              </a:rPr>
              <a:t>    </a:t>
            </a:r>
          </a:p>
          <a:p>
            <a:r>
              <a:rPr lang="fr-FR" sz="1000" dirty="0">
                <a:solidFill>
                  <a:schemeClr val="bg1"/>
                </a:solidFill>
              </a:rPr>
              <a:t>    def __init__(cls, nom, bases, dict):</a:t>
            </a:r>
          </a:p>
          <a:p>
            <a:r>
              <a:rPr lang="fr-FR" sz="1000" dirty="0">
                <a:solidFill>
                  <a:schemeClr val="bg1"/>
                </a:solidFill>
              </a:rPr>
              <a:t>        """Constructeur de notre métaclasse, appelé quand on crée une classe."""</a:t>
            </a:r>
          </a:p>
          <a:p>
            <a:r>
              <a:rPr lang="fr-FR" sz="1000" dirty="0">
                <a:solidFill>
                  <a:schemeClr val="bg1"/>
                </a:solidFill>
              </a:rPr>
              <a:t>        type.__init__(cls, nom, bases, dict)</a:t>
            </a:r>
          </a:p>
          <a:p>
            <a:r>
              <a:rPr lang="fr-FR" sz="1000" dirty="0">
                <a:solidFill>
                  <a:schemeClr val="bg1"/>
                </a:solidFill>
              </a:rPr>
              <a:t>        trace_classes[nom] = cls</a:t>
            </a:r>
          </a:p>
        </p:txBody>
      </p:sp>
    </p:spTree>
    <p:extLst>
      <p:ext uri="{BB962C8B-B14F-4D97-AF65-F5344CB8AC3E}">
        <p14:creationId xmlns:p14="http://schemas.microsoft.com/office/powerpoint/2010/main" val="418384212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1128385"/>
            <a:ext cx="9686923" cy="861774"/>
          </a:xfrm>
          <a:prstGeom prst="rect">
            <a:avLst/>
          </a:prstGeom>
          <a:solidFill>
            <a:schemeClr val="tx1"/>
          </a:solidFill>
        </p:spPr>
        <p:txBody>
          <a:bodyPr wrap="square" rtlCol="0">
            <a:spAutoFit/>
          </a:bodyPr>
          <a:lstStyle/>
          <a:p>
            <a:r>
              <a:rPr lang="fr-FR" sz="1000" dirty="0">
                <a:solidFill>
                  <a:schemeClr val="bg1"/>
                </a:solidFill>
              </a:rPr>
              <a:t>class Widget(metaclass=MetaWidget):</a:t>
            </a:r>
          </a:p>
          <a:p>
            <a:r>
              <a:rPr lang="fr-FR" sz="1000" dirty="0">
                <a:solidFill>
                  <a:schemeClr val="bg1"/>
                </a:solidFill>
              </a:rPr>
              <a:t>    </a:t>
            </a:r>
          </a:p>
          <a:p>
            <a:r>
              <a:rPr lang="fr-FR" sz="1000" dirty="0">
                <a:solidFill>
                  <a:schemeClr val="bg1"/>
                </a:solidFill>
              </a:rPr>
              <a:t>    """Classe mère de tous nos widgets."""</a:t>
            </a:r>
          </a:p>
          <a:p>
            <a:r>
              <a:rPr lang="fr-FR" sz="1000" dirty="0">
                <a:solidFill>
                  <a:schemeClr val="bg1"/>
                </a:solidFill>
              </a:rPr>
              <a:t>    </a:t>
            </a:r>
          </a:p>
          <a:p>
            <a:r>
              <a:rPr lang="fr-FR" sz="1000" dirty="0">
                <a:solidFill>
                  <a:schemeClr val="bg1"/>
                </a:solidFill>
              </a:rPr>
              <a:t>    pass</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61610"/>
          </a:xfrm>
          <a:prstGeom prst="rect">
            <a:avLst/>
          </a:prstGeom>
          <a:noFill/>
        </p:spPr>
        <p:txBody>
          <a:bodyPr wrap="square" rtlCol="0">
            <a:spAutoFit/>
          </a:bodyPr>
          <a:lstStyle/>
          <a:p>
            <a:r>
              <a:rPr lang="fr-FR" sz="1100" dirty="0"/>
              <a:t>Pas trop compliqué pour l'heure. Créons notre classe Widget:</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2042502"/>
            <a:ext cx="10534644" cy="261610"/>
          </a:xfrm>
          <a:prstGeom prst="rect">
            <a:avLst/>
          </a:prstGeom>
          <a:noFill/>
        </p:spPr>
        <p:txBody>
          <a:bodyPr wrap="square" rtlCol="0">
            <a:spAutoFit/>
          </a:bodyPr>
          <a:lstStyle/>
          <a:p>
            <a:r>
              <a:rPr lang="fr-FR" sz="1100" dirty="0"/>
              <a:t>Après avoir exécuté ce code, vous pouvez voir que notre classe Widget a bien été ajoutée dans notre dictionnaire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2365109"/>
            <a:ext cx="9686923" cy="400110"/>
          </a:xfrm>
          <a:prstGeom prst="rect">
            <a:avLst/>
          </a:prstGeom>
          <a:solidFill>
            <a:schemeClr val="tx1"/>
          </a:solidFill>
        </p:spPr>
        <p:txBody>
          <a:bodyPr wrap="square" rtlCol="0">
            <a:spAutoFit/>
          </a:bodyPr>
          <a:lstStyle/>
          <a:p>
            <a:r>
              <a:rPr lang="en-US" sz="1000" dirty="0">
                <a:solidFill>
                  <a:schemeClr val="bg1"/>
                </a:solidFill>
              </a:rPr>
              <a:t>&gt;&gt;&gt; </a:t>
            </a:r>
            <a:r>
              <a:rPr lang="en-US" sz="1000" dirty="0" err="1">
                <a:solidFill>
                  <a:schemeClr val="bg1"/>
                </a:solidFill>
              </a:rPr>
              <a:t>trace_classes</a:t>
            </a:r>
            <a:endParaRPr lang="en-US" sz="1000" dirty="0">
              <a:solidFill>
                <a:schemeClr val="bg1"/>
              </a:solidFill>
            </a:endParaRPr>
          </a:p>
          <a:p>
            <a:r>
              <a:rPr lang="en-US" sz="1000" dirty="0">
                <a:solidFill>
                  <a:schemeClr val="bg1"/>
                </a:solidFill>
              </a:rPr>
              <a:t>{'Widget': &lt;class '__</a:t>
            </a:r>
            <a:r>
              <a:rPr lang="en-US" sz="1000" dirty="0" err="1">
                <a:solidFill>
                  <a:schemeClr val="bg1"/>
                </a:solidFill>
              </a:rPr>
              <a:t>main__.Widget</a:t>
            </a:r>
            <a:r>
              <a:rPr lang="en-US" sz="1000" dirty="0">
                <a:solidFill>
                  <a:schemeClr val="bg1"/>
                </a:solidFill>
              </a:rPr>
              <a:t>'&gt;}</a:t>
            </a:r>
          </a:p>
        </p:txBody>
      </p:sp>
      <p:sp>
        <p:nvSpPr>
          <p:cNvPr id="11" name="ZoneTexte 10">
            <a:extLst>
              <a:ext uri="{FF2B5EF4-FFF2-40B4-BE49-F238E27FC236}">
                <a16:creationId xmlns:a16="http://schemas.microsoft.com/office/drawing/2014/main" id="{10D5931C-EC47-469E-BDF3-E94509F4C3D4}"/>
              </a:ext>
            </a:extLst>
          </p:cNvPr>
          <p:cNvSpPr txBox="1"/>
          <p:nvPr/>
        </p:nvSpPr>
        <p:spPr>
          <a:xfrm>
            <a:off x="276229" y="2855751"/>
            <a:ext cx="10534644" cy="261610"/>
          </a:xfrm>
          <a:prstGeom prst="rect">
            <a:avLst/>
          </a:prstGeom>
          <a:noFill/>
        </p:spPr>
        <p:txBody>
          <a:bodyPr wrap="square" rtlCol="0">
            <a:spAutoFit/>
          </a:bodyPr>
          <a:lstStyle/>
          <a:p>
            <a:r>
              <a:rPr lang="fr-FR" sz="1100" dirty="0"/>
              <a:t>Maintenant, construisons une nouvelle classe héritant de Widget.</a:t>
            </a:r>
          </a:p>
        </p:txBody>
      </p:sp>
      <p:sp>
        <p:nvSpPr>
          <p:cNvPr id="15" name="ZoneTexte 14">
            <a:extLst>
              <a:ext uri="{FF2B5EF4-FFF2-40B4-BE49-F238E27FC236}">
                <a16:creationId xmlns:a16="http://schemas.microsoft.com/office/drawing/2014/main" id="{54337061-0B38-4428-9FF5-AB9BF6182302}"/>
              </a:ext>
            </a:extLst>
          </p:cNvPr>
          <p:cNvSpPr txBox="1"/>
          <p:nvPr/>
        </p:nvSpPr>
        <p:spPr>
          <a:xfrm>
            <a:off x="276229" y="3126580"/>
            <a:ext cx="9686923" cy="861774"/>
          </a:xfrm>
          <a:prstGeom prst="rect">
            <a:avLst/>
          </a:prstGeom>
          <a:solidFill>
            <a:schemeClr val="tx1"/>
          </a:solidFill>
        </p:spPr>
        <p:txBody>
          <a:bodyPr wrap="square" rtlCol="0">
            <a:spAutoFit/>
          </a:bodyPr>
          <a:lstStyle/>
          <a:p>
            <a:r>
              <a:rPr lang="fr-FR" sz="1000" dirty="0">
                <a:solidFill>
                  <a:schemeClr val="bg1"/>
                </a:solidFill>
              </a:rPr>
              <a:t>class bouton(Widget):</a:t>
            </a:r>
          </a:p>
          <a:p>
            <a:r>
              <a:rPr lang="fr-FR" sz="1000" dirty="0">
                <a:solidFill>
                  <a:schemeClr val="bg1"/>
                </a:solidFill>
              </a:rPr>
              <a:t>    </a:t>
            </a:r>
          </a:p>
          <a:p>
            <a:r>
              <a:rPr lang="fr-FR" sz="1000" dirty="0">
                <a:solidFill>
                  <a:schemeClr val="bg1"/>
                </a:solidFill>
              </a:rPr>
              <a:t>    """Une classe définissant le widget bouton."""</a:t>
            </a:r>
          </a:p>
          <a:p>
            <a:r>
              <a:rPr lang="fr-FR" sz="1000" dirty="0">
                <a:solidFill>
                  <a:schemeClr val="bg1"/>
                </a:solidFill>
              </a:rPr>
              <a:t>    </a:t>
            </a:r>
          </a:p>
          <a:p>
            <a:r>
              <a:rPr lang="fr-FR" sz="1000" dirty="0">
                <a:solidFill>
                  <a:schemeClr val="bg1"/>
                </a:solidFill>
              </a:rPr>
              <a:t>    pass</a:t>
            </a:r>
          </a:p>
        </p:txBody>
      </p:sp>
      <p:sp>
        <p:nvSpPr>
          <p:cNvPr id="16" name="ZoneTexte 15">
            <a:extLst>
              <a:ext uri="{FF2B5EF4-FFF2-40B4-BE49-F238E27FC236}">
                <a16:creationId xmlns:a16="http://schemas.microsoft.com/office/drawing/2014/main" id="{0379D5B6-7D81-4F0F-960D-D76094166927}"/>
              </a:ext>
            </a:extLst>
          </p:cNvPr>
          <p:cNvSpPr txBox="1"/>
          <p:nvPr/>
        </p:nvSpPr>
        <p:spPr>
          <a:xfrm>
            <a:off x="209554" y="4105862"/>
            <a:ext cx="10534644" cy="1785104"/>
          </a:xfrm>
          <a:prstGeom prst="rect">
            <a:avLst/>
          </a:prstGeom>
          <a:noFill/>
        </p:spPr>
        <p:txBody>
          <a:bodyPr wrap="square" rtlCol="0">
            <a:spAutoFit/>
          </a:bodyPr>
          <a:lstStyle/>
          <a:p>
            <a:r>
              <a:rPr lang="fr-FR" sz="1100" dirty="0"/>
              <a:t>Si vous affichez de nouveau le contenu du dictionnaire, vous vous rendrez compte que la classe Bouton a bien été ajoutée. Héritant de Widget, elle reprend la même métaclasse (sauf mention contraire explicite) et elle est donc ajoutée au dictionnaire.</a:t>
            </a:r>
          </a:p>
          <a:p>
            <a:endParaRPr lang="fr-FR" sz="1100" dirty="0"/>
          </a:p>
          <a:p>
            <a:r>
              <a:rPr lang="fr-FR" sz="1100" dirty="0"/>
              <a:t>Vous pouvez étoffer cet exemple, faire en sorte que l'aide de la classe soit également conservée, ou qu'une exception soit levée si une classe du même nom existe déjà dans le dictionnaire.</a:t>
            </a:r>
          </a:p>
          <a:p>
            <a:endParaRPr lang="fr-FR" sz="1100" dirty="0"/>
          </a:p>
          <a:p>
            <a:r>
              <a:rPr lang="fr-FR" sz="1100" b="1" dirty="0"/>
              <a:t>Pour conclure</a:t>
            </a:r>
          </a:p>
          <a:p>
            <a:endParaRPr lang="fr-FR" sz="1100" dirty="0"/>
          </a:p>
          <a:p>
            <a:r>
              <a:rPr lang="fr-FR" sz="1100" dirty="0"/>
              <a:t>Les métaclasses sont un concept de programmation assez avancé, puissant mais délicat à comprendre de prime abord. Je vous invite, en cas de doute, à tester par vous-mêmes ou à rechercher d'autres exemples, ils sont nombreux.</a:t>
            </a:r>
          </a:p>
        </p:txBody>
      </p:sp>
    </p:spTree>
    <p:extLst>
      <p:ext uri="{BB962C8B-B14F-4D97-AF65-F5344CB8AC3E}">
        <p14:creationId xmlns:p14="http://schemas.microsoft.com/office/powerpoint/2010/main" val="391341337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970044"/>
          </a:xfrm>
          <a:prstGeom prst="rect">
            <a:avLst/>
          </a:prstGeom>
          <a:noFill/>
        </p:spPr>
        <p:txBody>
          <a:bodyPr wrap="square" rtlCol="0">
            <a:spAutoFit/>
          </a:bodyPr>
          <a:lstStyle/>
          <a:p>
            <a:r>
              <a:rPr lang="fr-FR" sz="1100" b="1" dirty="0"/>
              <a:t>En résumé</a:t>
            </a:r>
          </a:p>
          <a:p>
            <a:endParaRPr lang="fr-FR" sz="1100" dirty="0"/>
          </a:p>
          <a:p>
            <a:r>
              <a:rPr lang="fr-FR" sz="1100" dirty="0"/>
              <a:t>    Le processus d'instanciation d'un objet est assuré par deux méthodes, </a:t>
            </a:r>
            <a:r>
              <a:rPr lang="fr-FR" sz="1100" i="1" dirty="0"/>
              <a:t>__new__ </a:t>
            </a:r>
            <a:r>
              <a:rPr lang="fr-FR" sz="1100" dirty="0"/>
              <a:t>et </a:t>
            </a:r>
            <a:r>
              <a:rPr lang="fr-FR" sz="1100" i="1" dirty="0"/>
              <a:t>__init__</a:t>
            </a:r>
            <a:r>
              <a:rPr lang="fr-FR" sz="1100" dirty="0"/>
              <a:t>.</a:t>
            </a:r>
          </a:p>
          <a:p>
            <a:endParaRPr lang="fr-FR" sz="1100" dirty="0"/>
          </a:p>
          <a:p>
            <a:r>
              <a:rPr lang="fr-FR" sz="1100" dirty="0"/>
              <a:t>    __new__ est chargée de la création de l'objet et prend en premier paramètre sa classe.</a:t>
            </a:r>
          </a:p>
          <a:p>
            <a:endParaRPr lang="fr-FR" sz="1100" dirty="0"/>
          </a:p>
          <a:p>
            <a:r>
              <a:rPr lang="fr-FR" sz="1100" dirty="0"/>
              <a:t>    </a:t>
            </a:r>
            <a:r>
              <a:rPr lang="fr-FR" sz="1100" i="1" dirty="0"/>
              <a:t>__init__ </a:t>
            </a:r>
            <a:r>
              <a:rPr lang="fr-FR" sz="1100" dirty="0"/>
              <a:t>est chargée de l'initialisation des attributs de l'objet et prend en premier paramètre l'objet précédemment créé par </a:t>
            </a:r>
            <a:r>
              <a:rPr lang="fr-FR" sz="1100" i="1" dirty="0"/>
              <a:t>__new__</a:t>
            </a:r>
            <a:r>
              <a:rPr lang="fr-FR" sz="1100" dirty="0"/>
              <a:t>.</a:t>
            </a:r>
          </a:p>
          <a:p>
            <a:endParaRPr lang="fr-FR" sz="1100" dirty="0"/>
          </a:p>
          <a:p>
            <a:r>
              <a:rPr lang="fr-FR" sz="1100" dirty="0"/>
              <a:t>    Les classes étant des objets, elles sont toutes modelées sur une classe appelée </a:t>
            </a:r>
            <a:r>
              <a:rPr lang="fr-FR" sz="1100" b="1" dirty="0"/>
              <a:t>métaclasse</a:t>
            </a:r>
            <a:r>
              <a:rPr lang="fr-FR" sz="1100" dirty="0"/>
              <a:t>.</a:t>
            </a:r>
          </a:p>
          <a:p>
            <a:endParaRPr lang="fr-FR" sz="1100" dirty="0"/>
          </a:p>
          <a:p>
            <a:r>
              <a:rPr lang="fr-FR" sz="1100" dirty="0"/>
              <a:t>    À moins d'être explicitement modifiée, la métaclasse de toutes les classes est </a:t>
            </a:r>
            <a:r>
              <a:rPr lang="fr-FR" sz="1100" i="1" dirty="0"/>
              <a:t>type</a:t>
            </a:r>
            <a:r>
              <a:rPr lang="fr-FR" sz="1100" dirty="0"/>
              <a:t>.</a:t>
            </a:r>
          </a:p>
          <a:p>
            <a:endParaRPr lang="fr-FR" sz="1100" dirty="0"/>
          </a:p>
          <a:p>
            <a:r>
              <a:rPr lang="fr-FR" sz="1100" dirty="0"/>
              <a:t>    On peut utiliser </a:t>
            </a:r>
            <a:r>
              <a:rPr lang="fr-FR" sz="1100" i="1" dirty="0"/>
              <a:t>type</a:t>
            </a:r>
            <a:r>
              <a:rPr lang="fr-FR" sz="1100" dirty="0"/>
              <a:t> pour créer des classes dynamiquement.</a:t>
            </a:r>
          </a:p>
          <a:p>
            <a:endParaRPr lang="fr-FR" sz="1100" dirty="0"/>
          </a:p>
          <a:p>
            <a:r>
              <a:rPr lang="fr-FR" sz="1100" dirty="0"/>
              <a:t>    On peut faire hériter une classe de </a:t>
            </a:r>
            <a:r>
              <a:rPr lang="fr-FR" sz="1100" i="1" dirty="0"/>
              <a:t>type</a:t>
            </a:r>
            <a:r>
              <a:rPr lang="fr-FR" sz="1100" dirty="0"/>
              <a:t> pour créer une nouvelle métaclasse.</a:t>
            </a:r>
          </a:p>
          <a:p>
            <a:endParaRPr lang="fr-FR" sz="1100" dirty="0"/>
          </a:p>
          <a:p>
            <a:r>
              <a:rPr lang="fr-FR" sz="1100" dirty="0"/>
              <a:t>    Dans le corps d'une classe, pour spécifier sa métaclasse, on exploite la syntaxe suivante :class MaClasse(</a:t>
            </a:r>
            <a:r>
              <a:rPr lang="fr-FR" sz="1100" i="1" dirty="0"/>
              <a:t>metaclass=NomDeLaMetaClasse</a:t>
            </a:r>
            <a:r>
              <a:rPr lang="fr-FR" sz="1100" dirty="0"/>
              <a:t>):.</a:t>
            </a:r>
          </a:p>
        </p:txBody>
      </p:sp>
    </p:spTree>
    <p:extLst>
      <p:ext uri="{BB962C8B-B14F-4D97-AF65-F5344CB8AC3E}">
        <p14:creationId xmlns:p14="http://schemas.microsoft.com/office/powerpoint/2010/main" val="28106688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38116" y="2133660"/>
            <a:ext cx="12192000" cy="971550"/>
          </a:xfrm>
        </p:spPr>
        <p:txBody>
          <a:bodyPr>
            <a:noAutofit/>
          </a:bodyPr>
          <a:lstStyle/>
          <a:p>
            <a:pPr lvl="0" algn="ctr" fontAlgn="base">
              <a:spcAft>
                <a:spcPct val="0"/>
              </a:spcAft>
            </a:pPr>
            <a:r>
              <a:rPr lang="fr-FR" altLang="fr-FR" sz="9600" b="1" dirty="0">
                <a:solidFill>
                  <a:schemeClr val="accent5">
                    <a:lumMod val="75000"/>
                  </a:schemeClr>
                </a:solidFill>
              </a:rPr>
              <a:t>Manipulez les expressions régulières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3965260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09625"/>
            <a:ext cx="10534644" cy="5016758"/>
          </a:xfrm>
          <a:prstGeom prst="rect">
            <a:avLst/>
          </a:prstGeom>
          <a:noFill/>
        </p:spPr>
        <p:txBody>
          <a:bodyPr wrap="square" rtlCol="0">
            <a:spAutoFit/>
          </a:bodyPr>
          <a:lstStyle/>
          <a:p>
            <a:r>
              <a:rPr lang="fr-FR" sz="1000" dirty="0"/>
              <a:t>Dans ce chapitre, je vais m'attarder sur les expressions régulières et sur le module </a:t>
            </a:r>
            <a:r>
              <a:rPr lang="fr-FR" sz="1000" i="1" dirty="0"/>
              <a:t>re</a:t>
            </a:r>
            <a:r>
              <a:rPr lang="fr-FR" sz="1000" dirty="0"/>
              <a:t> qui permet de les manipuler. En quelques mots, sachez que les expressions régulières permettent de réaliser très rapidement et facilement des recherches sur des chaînes de caractères.</a:t>
            </a:r>
          </a:p>
          <a:p>
            <a:endParaRPr lang="fr-FR" sz="1000" dirty="0"/>
          </a:p>
          <a:p>
            <a:r>
              <a:rPr lang="fr-FR" sz="1000" dirty="0"/>
              <a:t>Il existe, naturellement, bien d'autres modules permettant de manipuler du texte. C'est toutefois sur celui-ci que je vais m'attarder aujourd'hui, tout en vous donnant les moyens d'aller plus loin si vous le désirez.</a:t>
            </a:r>
          </a:p>
          <a:p>
            <a:endParaRPr lang="fr-FR" sz="1000" dirty="0"/>
          </a:p>
          <a:p>
            <a:r>
              <a:rPr lang="fr-FR" sz="1000" b="1" dirty="0"/>
              <a:t>Que sont les expressions régulières ?</a:t>
            </a:r>
          </a:p>
          <a:p>
            <a:endParaRPr lang="fr-FR" sz="1000" dirty="0"/>
          </a:p>
          <a:p>
            <a:r>
              <a:rPr lang="fr-FR" sz="1000" dirty="0"/>
              <a:t>Les </a:t>
            </a:r>
            <a:r>
              <a:rPr lang="fr-FR" sz="1000" b="1" dirty="0"/>
              <a:t>expressions régulières </a:t>
            </a:r>
            <a:r>
              <a:rPr lang="fr-FR" sz="1000" dirty="0"/>
              <a:t>sont un puissant moyen de rechercher et d'isoler des expressions d'une chaîne de caractères.</a:t>
            </a:r>
          </a:p>
          <a:p>
            <a:endParaRPr lang="fr-FR" sz="1000" dirty="0"/>
          </a:p>
          <a:p>
            <a:r>
              <a:rPr lang="fr-FR" sz="1000" dirty="0"/>
              <a:t>Pour simplifier, imaginez que vous faites un programme qui demande un certain nombre d'informations à l'utilisateur afin de les stocker dans un fichier. Lui demander son nom, son prénom et quelques autres informations, ce n'est pas bien difficile : on va utiliser la fonction input et récupérer le résultat. Jusqu'ici, rien de nouveau.</a:t>
            </a:r>
          </a:p>
          <a:p>
            <a:endParaRPr lang="fr-FR" sz="1000" dirty="0"/>
          </a:p>
          <a:p>
            <a:r>
              <a:rPr lang="fr-FR" sz="1000" dirty="0"/>
              <a:t>Mais si on demande à l'utilisateur de fournir un numéro de téléphone ? Qu'est-ce qui l'empêche de taper n'importe quoi ? Si on lui demande de fournir une adresse e-mail et qu'il tape quelque chose d'invalide, par exemple « je_te_donnerai_pas_mon_email », que va-t-il se passer si l'on souhaite envoyer automatiquement un email à cette personne ?</a:t>
            </a:r>
          </a:p>
          <a:p>
            <a:endParaRPr lang="fr-FR" sz="1000" dirty="0"/>
          </a:p>
          <a:p>
            <a:r>
              <a:rPr lang="fr-FR" sz="1000" dirty="0"/>
              <a:t>Si ce cas n'est pas géré, vous risquez d'avoir un problème. Les expressions régulières sont un moyen de rechercher, d'isoler ou de remplacer des expressions dans une chaîne. Ici, elles nous permettraient de vérifier que le numéro de téléphone saisi compte bien dix chiffres, qu'il commence par un 0 et qu'il compte éventuellement des séparateurs tous les deux chiffres. Si ce n'est pas le cas, on demande à l'utilisateur de le saisir à nouveau.</a:t>
            </a:r>
          </a:p>
          <a:p>
            <a:endParaRPr lang="fr-FR" sz="1000" b="1" dirty="0"/>
          </a:p>
          <a:p>
            <a:r>
              <a:rPr lang="fr-FR" sz="1000" b="1" dirty="0"/>
              <a:t>Quelques éléments de syntaxe pour les expressions régulières</a:t>
            </a:r>
          </a:p>
          <a:p>
            <a:endParaRPr lang="fr-FR" sz="1000" dirty="0"/>
          </a:p>
          <a:p>
            <a:r>
              <a:rPr lang="fr-FR" sz="1000" dirty="0"/>
              <a:t>Si vous connaissez déjà les expressions régulières et leur syntaxe, vous pouvez passer directement à la section consacrée au module </a:t>
            </a:r>
            <a:r>
              <a:rPr lang="fr-FR" sz="1000" i="1" dirty="0"/>
              <a:t>re</a:t>
            </a:r>
            <a:r>
              <a:rPr lang="fr-FR" sz="1000" dirty="0"/>
              <a:t>. Sinon, sachez que je ne pourrai vous présenter que brièvement les expressions régulières. C'est un sujet très vaste, qui mérite un livre à lui tout seul. Ne paniquez pas, toutefois, je vais vous donner quelques exemples concrets et vous pourrez toujours trouvez des explications plus approfondies de par le Web.</a:t>
            </a:r>
          </a:p>
          <a:p>
            <a:endParaRPr lang="fr-FR" sz="1000" b="1" dirty="0"/>
          </a:p>
          <a:p>
            <a:r>
              <a:rPr lang="fr-FR" sz="1000" b="1" dirty="0"/>
              <a:t>Concrètement, comment cela se présente-t-il ?</a:t>
            </a:r>
          </a:p>
          <a:p>
            <a:endParaRPr lang="fr-FR" sz="1000" dirty="0"/>
          </a:p>
          <a:p>
            <a:r>
              <a:rPr lang="fr-FR" sz="1000" dirty="0"/>
              <a:t>Le module </a:t>
            </a:r>
            <a:r>
              <a:rPr lang="fr-FR" sz="1000" i="1" dirty="0"/>
              <a:t>re</a:t>
            </a:r>
            <a:r>
              <a:rPr lang="fr-FR" sz="1000" dirty="0"/>
              <a:t>, que nous allons découvrir un peu plus loin, nous permet de faire des recherches très précises dans des chaînes de caractères et de remplacer des éléments de nos chaînes, le tout en fonction de critères particuliers. Ces critères, ce sont nos expressions régulières. Pour nous, elles se présentent sous la forme de chaînes de caractères. Les expressions régulières deviennent assez rapidement difficiles à lire mais ne vous en faites pas : nous allons y aller petit à petit.</a:t>
            </a:r>
          </a:p>
          <a:p>
            <a:endParaRPr lang="fr-FR" sz="1000" b="1" dirty="0"/>
          </a:p>
        </p:txBody>
      </p:sp>
    </p:spTree>
    <p:extLst>
      <p:ext uri="{BB962C8B-B14F-4D97-AF65-F5344CB8AC3E}">
        <p14:creationId xmlns:p14="http://schemas.microsoft.com/office/powerpoint/2010/main" val="24455765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1200150"/>
            <a:ext cx="10534644" cy="2708434"/>
          </a:xfrm>
          <a:prstGeom prst="rect">
            <a:avLst/>
          </a:prstGeom>
          <a:noFill/>
        </p:spPr>
        <p:txBody>
          <a:bodyPr wrap="square" rtlCol="0">
            <a:spAutoFit/>
          </a:bodyPr>
          <a:lstStyle/>
          <a:p>
            <a:r>
              <a:rPr lang="fr-FR" sz="1000" b="1" dirty="0"/>
              <a:t>Des caractères ordinaires</a:t>
            </a:r>
          </a:p>
          <a:p>
            <a:endParaRPr lang="fr-FR" sz="1000" dirty="0"/>
          </a:p>
          <a:p>
            <a:r>
              <a:rPr lang="fr-FR" sz="1000" dirty="0"/>
              <a:t>Quand on forme une expression régulière, on peut utiliser des caractères spéciaux et d'autres qui ne le sont pas. Par exemple, si nous recherchons le mot chat dans notre chaîne, nous pouvons écrire comme expression régulière la chaîne« chat ». Jusque là, rien de très compliqué.</a:t>
            </a:r>
          </a:p>
          <a:p>
            <a:endParaRPr lang="fr-FR" sz="1000" dirty="0"/>
          </a:p>
          <a:p>
            <a:r>
              <a:rPr lang="fr-FR" sz="1000" dirty="0"/>
              <a:t>Mais vous vous doutez bien que les expressions régulières ne se limitent pas à ce type de recherche extrêmement simple, sans quoi les méthodes find et replace de la classe </a:t>
            </a:r>
            <a:r>
              <a:rPr lang="fr-FR" sz="1000" dirty="0" err="1"/>
              <a:t>str</a:t>
            </a:r>
            <a:r>
              <a:rPr lang="fr-FR" sz="1000" dirty="0"/>
              <a:t> auraient suffi.</a:t>
            </a:r>
          </a:p>
          <a:p>
            <a:endParaRPr lang="fr-FR" sz="1000" dirty="0"/>
          </a:p>
          <a:p>
            <a:r>
              <a:rPr lang="fr-FR" sz="1000" b="1" dirty="0"/>
              <a:t>Rechercher au début ou à la fin de la chaîne</a:t>
            </a:r>
          </a:p>
          <a:p>
            <a:endParaRPr lang="fr-FR" sz="1000" dirty="0"/>
          </a:p>
          <a:p>
            <a:r>
              <a:rPr lang="fr-FR" sz="1000" dirty="0"/>
              <a:t>Vous pouvez rechercher au début de la chaîne en plaçant en tête de votre regex (abréviation de Regular Expression) le signe d'accent circonflexe ^. Si, par exemple, vous voulez rechercher la syllabe cha en début de votre chaîne, vous écrirez donc l'expression ^cha. Cette expression sera trouvée dans la chaîne 'chaton’ mais pas dans la chaîne 'achat’.</a:t>
            </a:r>
          </a:p>
          <a:p>
            <a:r>
              <a:rPr lang="fr-FR" sz="1000" dirty="0"/>
              <a:t>Pour matérialiser la fin de la chaîne, vous utiliserez le signe$. Ainsi, l'</a:t>
            </a:r>
            <a:r>
              <a:rPr lang="fr-FR" sz="1000" dirty="0" err="1"/>
              <a:t>expressionq$sera</a:t>
            </a:r>
            <a:r>
              <a:rPr lang="fr-FR" sz="1000" dirty="0"/>
              <a:t> trouvée uniquement si votre chaîne se termine par la lettre q minuscule.</a:t>
            </a:r>
          </a:p>
          <a:p>
            <a:endParaRPr lang="fr-FR" sz="1000" b="1" dirty="0"/>
          </a:p>
          <a:p>
            <a:r>
              <a:rPr lang="fr-FR" sz="1000" b="1" dirty="0"/>
              <a:t>Contrôler le nombre d'occurrences</a:t>
            </a:r>
          </a:p>
          <a:p>
            <a:endParaRPr lang="fr-FR" sz="1000" dirty="0"/>
          </a:p>
          <a:p>
            <a:r>
              <a:rPr lang="fr-FR" sz="1000" dirty="0"/>
              <a:t>Les caractères spéciaux que nous allons découvrir permettent de contrôler le nombre de fois où notre expression apparaît dans notre chaîne.</a:t>
            </a:r>
          </a:p>
          <a:p>
            <a:r>
              <a:rPr lang="fr-FR" sz="1000" dirty="0"/>
              <a:t>Regardez l'exemple ci-dessous :</a:t>
            </a:r>
          </a:p>
        </p:txBody>
      </p:sp>
      <p:sp>
        <p:nvSpPr>
          <p:cNvPr id="6" name="ZoneTexte 5">
            <a:extLst>
              <a:ext uri="{FF2B5EF4-FFF2-40B4-BE49-F238E27FC236}">
                <a16:creationId xmlns:a16="http://schemas.microsoft.com/office/drawing/2014/main" id="{D6446B1E-233F-482C-A223-3AEF89FA2501}"/>
              </a:ext>
            </a:extLst>
          </p:cNvPr>
          <p:cNvSpPr txBox="1"/>
          <p:nvPr/>
        </p:nvSpPr>
        <p:spPr>
          <a:xfrm>
            <a:off x="361950" y="3865565"/>
            <a:ext cx="914400" cy="246221"/>
          </a:xfrm>
          <a:prstGeom prst="rect">
            <a:avLst/>
          </a:prstGeom>
          <a:solidFill>
            <a:schemeClr val="tx1"/>
          </a:solidFill>
        </p:spPr>
        <p:txBody>
          <a:bodyPr wrap="square" rtlCol="0">
            <a:spAutoFit/>
          </a:bodyPr>
          <a:lstStyle/>
          <a:p>
            <a:r>
              <a:rPr lang="fr-FR" sz="1000" dirty="0">
                <a:solidFill>
                  <a:schemeClr val="bg1"/>
                </a:solidFill>
              </a:rPr>
              <a:t>chat*</a:t>
            </a:r>
          </a:p>
        </p:txBody>
      </p:sp>
      <p:sp>
        <p:nvSpPr>
          <p:cNvPr id="8" name="ZoneTexte 7">
            <a:extLst>
              <a:ext uri="{FF2B5EF4-FFF2-40B4-BE49-F238E27FC236}">
                <a16:creationId xmlns:a16="http://schemas.microsoft.com/office/drawing/2014/main" id="{E4AF010F-F286-4442-8786-5C3C117B611A}"/>
              </a:ext>
            </a:extLst>
          </p:cNvPr>
          <p:cNvSpPr txBox="1"/>
          <p:nvPr/>
        </p:nvSpPr>
        <p:spPr>
          <a:xfrm>
            <a:off x="276229" y="4111786"/>
            <a:ext cx="10534644" cy="1323439"/>
          </a:xfrm>
          <a:prstGeom prst="rect">
            <a:avLst/>
          </a:prstGeom>
          <a:noFill/>
        </p:spPr>
        <p:txBody>
          <a:bodyPr wrap="square" rtlCol="0">
            <a:spAutoFit/>
          </a:bodyPr>
          <a:lstStyle/>
          <a:p>
            <a:r>
              <a:rPr lang="fr-FR" sz="1000" dirty="0"/>
              <a:t>Nous avons rajouté un astérisque (*) après le </a:t>
            </a:r>
            <a:r>
              <a:rPr lang="fr-FR" sz="1000" dirty="0" err="1"/>
              <a:t>caractèretdechat</a:t>
            </a:r>
            <a:r>
              <a:rPr lang="fr-FR" sz="1000" dirty="0"/>
              <a:t>. Cela signifie que notre </a:t>
            </a:r>
            <a:r>
              <a:rPr lang="fr-FR" sz="1000" dirty="0" err="1"/>
              <a:t>lettretpourra</a:t>
            </a:r>
            <a:r>
              <a:rPr lang="fr-FR" sz="1000" dirty="0"/>
              <a:t> se retrouver 0, 1, 2, … fois dans notre chaîne. Autrement dit, notre </a:t>
            </a:r>
            <a:r>
              <a:rPr lang="fr-FR" sz="1000" dirty="0" err="1"/>
              <a:t>expressionchat</a:t>
            </a:r>
            <a:r>
              <a:rPr lang="fr-FR" sz="1000" dirty="0"/>
              <a:t>*sera trouvée dans les chaînes suivantes :'chat','chaton','</a:t>
            </a:r>
            <a:r>
              <a:rPr lang="fr-FR" sz="1000" dirty="0" err="1"/>
              <a:t>chateau</a:t>
            </a:r>
            <a:r>
              <a:rPr lang="fr-FR" sz="1000" dirty="0"/>
              <a:t>','herbe à chat','chapeau','chatterton','</a:t>
            </a:r>
            <a:r>
              <a:rPr lang="fr-FR" sz="1000" dirty="0" err="1"/>
              <a:t>chattttttttt</a:t>
            </a:r>
            <a:r>
              <a:rPr lang="fr-FR" sz="1000" dirty="0"/>
              <a:t>'…</a:t>
            </a:r>
          </a:p>
          <a:p>
            <a:endParaRPr lang="fr-FR" sz="1000" dirty="0"/>
          </a:p>
          <a:p>
            <a:r>
              <a:rPr lang="fr-FR" sz="1000" dirty="0"/>
              <a:t>Regardez un à un les exemples ci-dessus pour vérifier que vous les comprenez bien. On trouvera dans chacune de ces chaînes l'expression </a:t>
            </a:r>
            <a:r>
              <a:rPr lang="fr-FR" sz="1000" dirty="0" err="1"/>
              <a:t>régulièrechat</a:t>
            </a:r>
            <a:r>
              <a:rPr lang="fr-FR" sz="1000" dirty="0"/>
              <a:t>*. Traduite en français, cette expression signifie : « on recherche une </a:t>
            </a:r>
            <a:r>
              <a:rPr lang="fr-FR" sz="1000" dirty="0" err="1"/>
              <a:t>lettrecsuivie</a:t>
            </a:r>
            <a:r>
              <a:rPr lang="fr-FR" sz="1000" dirty="0"/>
              <a:t> d'une </a:t>
            </a:r>
            <a:r>
              <a:rPr lang="fr-FR" sz="1000" dirty="0" err="1"/>
              <a:t>lettrehsuivie</a:t>
            </a:r>
            <a:r>
              <a:rPr lang="fr-FR" sz="1000" dirty="0"/>
              <a:t> d'une </a:t>
            </a:r>
            <a:r>
              <a:rPr lang="fr-FR" sz="1000" dirty="0" err="1"/>
              <a:t>lettreasuivie</a:t>
            </a:r>
            <a:r>
              <a:rPr lang="fr-FR" sz="1000" dirty="0"/>
              <a:t>, éventuellement, d'une </a:t>
            </a:r>
            <a:r>
              <a:rPr lang="fr-FR" sz="1000" dirty="0" err="1"/>
              <a:t>lettretqu'on</a:t>
            </a:r>
            <a:r>
              <a:rPr lang="fr-FR" sz="1000" dirty="0"/>
              <a:t> peut trouver zéro, une ou plusieurs fois ». Peu importe que ces lettres soient trouvées au début, à la fin ou au milieu de la chaîne.</a:t>
            </a:r>
          </a:p>
          <a:p>
            <a:endParaRPr lang="fr-FR" sz="1000" dirty="0"/>
          </a:p>
          <a:p>
            <a:r>
              <a:rPr lang="fr-FR" sz="1000" dirty="0"/>
              <a:t>Un autre exemple ? Considérez l'expression régulière ci-dessous et essayez de la comprendre :</a:t>
            </a:r>
          </a:p>
        </p:txBody>
      </p:sp>
      <p:sp>
        <p:nvSpPr>
          <p:cNvPr id="9" name="ZoneTexte 8">
            <a:extLst>
              <a:ext uri="{FF2B5EF4-FFF2-40B4-BE49-F238E27FC236}">
                <a16:creationId xmlns:a16="http://schemas.microsoft.com/office/drawing/2014/main" id="{CBD91222-9FEC-4DB6-B725-C1B699D27C22}"/>
              </a:ext>
            </a:extLst>
          </p:cNvPr>
          <p:cNvSpPr txBox="1"/>
          <p:nvPr/>
        </p:nvSpPr>
        <p:spPr>
          <a:xfrm>
            <a:off x="361950" y="5417923"/>
            <a:ext cx="914400" cy="246221"/>
          </a:xfrm>
          <a:prstGeom prst="rect">
            <a:avLst/>
          </a:prstGeom>
          <a:solidFill>
            <a:schemeClr val="tx1"/>
          </a:solidFill>
        </p:spPr>
        <p:txBody>
          <a:bodyPr wrap="square" rtlCol="0">
            <a:spAutoFit/>
          </a:bodyPr>
          <a:lstStyle/>
          <a:p>
            <a:r>
              <a:rPr lang="fr-FR" sz="1000" dirty="0">
                <a:solidFill>
                  <a:schemeClr val="bg1"/>
                </a:solidFill>
              </a:rPr>
              <a:t>bat*e</a:t>
            </a:r>
          </a:p>
        </p:txBody>
      </p:sp>
    </p:spTree>
    <p:extLst>
      <p:ext uri="{BB962C8B-B14F-4D97-AF65-F5344CB8AC3E}">
        <p14:creationId xmlns:p14="http://schemas.microsoft.com/office/powerpoint/2010/main" val="98310625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grpSp>
        <p:nvGrpSpPr>
          <p:cNvPr id="10" name="Groupe 9">
            <a:extLst>
              <a:ext uri="{FF2B5EF4-FFF2-40B4-BE49-F238E27FC236}">
                <a16:creationId xmlns:a16="http://schemas.microsoft.com/office/drawing/2014/main" id="{7BBCC427-8FA6-4337-8F42-5B5E423303E7}"/>
              </a:ext>
            </a:extLst>
          </p:cNvPr>
          <p:cNvGrpSpPr/>
          <p:nvPr/>
        </p:nvGrpSpPr>
        <p:grpSpPr>
          <a:xfrm>
            <a:off x="276230" y="1125855"/>
            <a:ext cx="10534644" cy="5632311"/>
            <a:chOff x="276230" y="1125855"/>
            <a:chExt cx="10534644" cy="5632311"/>
          </a:xfrm>
        </p:grpSpPr>
        <p:sp>
          <p:nvSpPr>
            <p:cNvPr id="12" name="ZoneTexte 11">
              <a:extLst>
                <a:ext uri="{FF2B5EF4-FFF2-40B4-BE49-F238E27FC236}">
                  <a16:creationId xmlns:a16="http://schemas.microsoft.com/office/drawing/2014/main" id="{E51FCC53-504D-49AB-8484-33A8C28FA8CB}"/>
                </a:ext>
              </a:extLst>
            </p:cNvPr>
            <p:cNvSpPr txBox="1"/>
            <p:nvPr/>
          </p:nvSpPr>
          <p:spPr>
            <a:xfrm>
              <a:off x="276230" y="1125855"/>
              <a:ext cx="10534644" cy="5632311"/>
            </a:xfrm>
            <a:prstGeom prst="rect">
              <a:avLst/>
            </a:prstGeom>
            <a:noFill/>
          </p:spPr>
          <p:txBody>
            <a:bodyPr wrap="square" rtlCol="0">
              <a:spAutoFit/>
            </a:bodyPr>
            <a:lstStyle/>
            <a:p>
              <a:r>
                <a:rPr lang="fr-FR" sz="1000" dirty="0"/>
                <a:t>Cette expression est trouvée dans les chaînes suivantes :'bateau’, 'batteur’ et '</a:t>
              </a:r>
              <a:r>
                <a:rPr lang="fr-FR" sz="1000" dirty="0" err="1"/>
                <a:t>joan</a:t>
              </a:r>
              <a:r>
                <a:rPr lang="fr-FR" sz="1000" dirty="0"/>
                <a:t> </a:t>
              </a:r>
              <a:r>
                <a:rPr lang="fr-FR" sz="1000" dirty="0" err="1"/>
                <a:t>baez</a:t>
              </a:r>
              <a:r>
                <a:rPr lang="fr-FR" sz="1000" dirty="0"/>
                <a:t>'.</a:t>
              </a:r>
            </a:p>
            <a:p>
              <a:r>
                <a:rPr lang="fr-FR" sz="1000" dirty="0"/>
                <a:t>Dans nos exemples, le signe*n'agit que sur la lettre qui le précède directement, pas sur les autres lettres qui figurent avant ou après.</a:t>
              </a:r>
            </a:p>
            <a:p>
              <a:r>
                <a:rPr lang="fr-FR" sz="1000" dirty="0"/>
                <a:t>Il existe d'autres signes permettant de contrôler le nombre d'occurrences d'une lettre. Je vous ai fait un petit récapitulatif dans le tableau suivant, en prenant des exemples d'expressions avec les lettres a, b et c:</a:t>
              </a:r>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r>
                <a:rPr lang="fr-FR" sz="1000" dirty="0"/>
                <a:t>Vous pouvez également contrôler précisément le nombre d'occurrences grâce aux accolades :</a:t>
              </a:r>
            </a:p>
            <a:p>
              <a:endParaRPr lang="fr-FR" sz="1000" dirty="0"/>
            </a:p>
            <a:p>
              <a:r>
                <a:rPr lang="fr-FR" sz="1000" dirty="0"/>
                <a:t>    E{4}: signifie 4 fois la lettre E majuscule ;</a:t>
              </a:r>
            </a:p>
            <a:p>
              <a:endParaRPr lang="fr-FR" sz="1000" dirty="0"/>
            </a:p>
            <a:p>
              <a:r>
                <a:rPr lang="fr-FR" sz="1000" dirty="0"/>
                <a:t>    E{2,4}: signifie de 2 à 4 fois la lettre E majuscule ;</a:t>
              </a:r>
            </a:p>
            <a:p>
              <a:endParaRPr lang="fr-FR" sz="1000" dirty="0"/>
            </a:p>
            <a:p>
              <a:r>
                <a:rPr lang="fr-FR" sz="1000" dirty="0"/>
                <a:t>    E{,5}: signifie de 0 à 5 fois la lettre E majuscule ;</a:t>
              </a:r>
            </a:p>
            <a:p>
              <a:endParaRPr lang="fr-FR" sz="1000" dirty="0"/>
            </a:p>
            <a:p>
              <a:r>
                <a:rPr lang="fr-FR" sz="1000" dirty="0"/>
                <a:t>    E{8,}: signifie 8 fois minimum la lettre E majuscule.</a:t>
              </a:r>
            </a:p>
            <a:p>
              <a:endParaRPr lang="fr-FR" sz="1000" dirty="0"/>
            </a:p>
            <a:p>
              <a:r>
                <a:rPr lang="fr-FR" sz="1000" b="1" dirty="0"/>
                <a:t>Les classes de caractères</a:t>
              </a:r>
            </a:p>
            <a:p>
              <a:endParaRPr lang="fr-FR" sz="1000" dirty="0"/>
            </a:p>
            <a:p>
              <a:r>
                <a:rPr lang="fr-FR" sz="1000" dirty="0"/>
                <a:t>Vous pouvez préciser entre crochets plusieurs caractères ou classes de caractères. Par exemple, si vous écrivez[</a:t>
              </a:r>
              <a:r>
                <a:rPr lang="fr-FR" sz="1000" dirty="0" err="1"/>
                <a:t>abcd</a:t>
              </a:r>
              <a:r>
                <a:rPr lang="fr-FR" sz="1000" dirty="0"/>
                <a:t>], cela signifie : l'une des lettres </a:t>
              </a:r>
              <a:r>
                <a:rPr lang="fr-FR" sz="1000" dirty="0" err="1"/>
                <a:t>parmia,b,cetd</a:t>
              </a:r>
              <a:r>
                <a:rPr lang="fr-FR" sz="1000" dirty="0"/>
                <a:t>.</a:t>
              </a:r>
            </a:p>
            <a:p>
              <a:endParaRPr lang="fr-FR" sz="1000" dirty="0"/>
            </a:p>
            <a:p>
              <a:r>
                <a:rPr lang="fr-FR" sz="1000" dirty="0"/>
                <a:t>Pour exprimer des classes, vous pouvez utiliser le tiret-entre deux lettres. Par exemple, l'expression[A-Z]signifie « une lettre majuscule ». Vous pouvez préciser plusieurs classes ou possibilités dans votre expression. Ainsi, l'expression[A-Za-z0-9]signifie « une lettre, majuscule ou minuscule, ou un chiffre ».</a:t>
              </a:r>
            </a:p>
            <a:p>
              <a:endParaRPr lang="fr-FR" sz="1000" dirty="0"/>
            </a:p>
            <a:p>
              <a:r>
                <a:rPr lang="fr-FR" sz="1000" dirty="0"/>
                <a:t>Vous pouvez aussi contrôler l'occurrence des classes comme nous l'avons vu juste au-dessus. Si vous voulez par exemple rechercher 5 lettres majuscules qui se suivent dans une chaîne, votre expression sera[A-Z]{5}.</a:t>
              </a:r>
            </a:p>
          </p:txBody>
        </p:sp>
        <p:pic>
          <p:nvPicPr>
            <p:cNvPr id="7" name="Image 6">
              <a:extLst>
                <a:ext uri="{FF2B5EF4-FFF2-40B4-BE49-F238E27FC236}">
                  <a16:creationId xmlns:a16="http://schemas.microsoft.com/office/drawing/2014/main" id="{43D10DC2-A6DD-4100-B6E7-6585E554A085}"/>
                </a:ext>
              </a:extLst>
            </p:cNvPr>
            <p:cNvPicPr>
              <a:picLocks noChangeAspect="1"/>
            </p:cNvPicPr>
            <p:nvPr/>
          </p:nvPicPr>
          <p:blipFill>
            <a:blip r:embed="rId2"/>
            <a:stretch>
              <a:fillRect/>
            </a:stretch>
          </p:blipFill>
          <p:spPr>
            <a:xfrm>
              <a:off x="380999" y="1785938"/>
              <a:ext cx="5781675" cy="1828800"/>
            </a:xfrm>
            <a:prstGeom prst="rect">
              <a:avLst/>
            </a:prstGeom>
          </p:spPr>
        </p:pic>
      </p:grpSp>
    </p:spTree>
    <p:extLst>
      <p:ext uri="{BB962C8B-B14F-4D97-AF65-F5344CB8AC3E}">
        <p14:creationId xmlns:p14="http://schemas.microsoft.com/office/powerpoint/2010/main" val="243377747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861774"/>
          </a:xfrm>
          <a:prstGeom prst="rect">
            <a:avLst/>
          </a:prstGeom>
          <a:noFill/>
        </p:spPr>
        <p:txBody>
          <a:bodyPr wrap="square" rtlCol="0">
            <a:spAutoFit/>
          </a:bodyPr>
          <a:lstStyle/>
          <a:p>
            <a:r>
              <a:rPr lang="fr-FR" sz="1000" b="1" dirty="0"/>
              <a:t>Les groupes</a:t>
            </a:r>
          </a:p>
          <a:p>
            <a:endParaRPr lang="fr-FR" sz="1000" dirty="0"/>
          </a:p>
          <a:p>
            <a:r>
              <a:rPr lang="fr-FR" sz="10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8166"/>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922805"/>
            <a:ext cx="10534644" cy="707886"/>
          </a:xfrm>
          <a:prstGeom prst="rect">
            <a:avLst/>
          </a:prstGeom>
          <a:noFill/>
        </p:spPr>
        <p:txBody>
          <a:bodyPr wrap="square" rtlCol="0">
            <a:spAutoFit/>
          </a:bodyPr>
          <a:lstStyle/>
          <a:p>
            <a:r>
              <a:rPr lang="fr-FR" sz="1000" dirty="0"/>
              <a:t>Cette expression sera vérifiée pour les chaînes contenant la séquence 'cha’ répétée entre deux et cinq fois. Les séquences 'cha’ doivent se suivre naturellement.</a:t>
            </a:r>
          </a:p>
          <a:p>
            <a:endParaRPr lang="fr-FR" sz="1000" dirty="0"/>
          </a:p>
          <a:p>
            <a:r>
              <a:rPr lang="fr-FR" sz="10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162090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861774"/>
          </a:xfrm>
          <a:prstGeom prst="rect">
            <a:avLst/>
          </a:prstGeom>
          <a:noFill/>
        </p:spPr>
        <p:txBody>
          <a:bodyPr wrap="square" rtlCol="0">
            <a:spAutoFit/>
          </a:bodyPr>
          <a:lstStyle/>
          <a:p>
            <a:r>
              <a:rPr lang="fr-FR" sz="1000" dirty="0"/>
              <a:t>Le module re a été spécialement conçu pour travailler avec les expressions régulières (Regular Expressions). Il définit plusieurs fonctions utiles, que nous allons découvrir, ainsi que des objets propres pour modéliser des expressions.</a:t>
            </a:r>
          </a:p>
          <a:p>
            <a:r>
              <a:rPr lang="fr-FR" sz="1000" dirty="0"/>
              <a:t>Chercher dans une chaîne</a:t>
            </a:r>
          </a:p>
          <a:p>
            <a:endParaRPr lang="fr-FR" sz="1000" dirty="0"/>
          </a:p>
          <a:p>
            <a:r>
              <a:rPr lang="fr-FR" sz="1000" dirty="0"/>
              <a:t>Nous allons pour ce faire utiliser la fonction </a:t>
            </a:r>
            <a:r>
              <a:rPr lang="fr-FR" sz="1000" dirty="0" err="1"/>
              <a:t>search</a:t>
            </a:r>
            <a:r>
              <a:rPr lang="fr-FR" sz="1000" dirty="0"/>
              <a:t> du module re. Bien entendu, pour pouvoir l'utiliser, il faut l'importer.</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925716"/>
            <a:ext cx="914400" cy="246221"/>
          </a:xfrm>
          <a:prstGeom prst="rect">
            <a:avLst/>
          </a:prstGeom>
          <a:solidFill>
            <a:schemeClr val="tx1"/>
          </a:solidFill>
        </p:spPr>
        <p:txBody>
          <a:bodyPr wrap="square" rtlCol="0">
            <a:spAutoFit/>
          </a:bodyPr>
          <a:lstStyle/>
          <a:p>
            <a:r>
              <a:rPr lang="fr-FR" sz="1000" dirty="0">
                <a:solidFill>
                  <a:schemeClr val="bg1"/>
                </a:solidFill>
              </a:rPr>
              <a:t>&gt;&gt;&gt; import re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256055"/>
            <a:ext cx="10534644" cy="1785104"/>
          </a:xfrm>
          <a:prstGeom prst="rect">
            <a:avLst/>
          </a:prstGeom>
          <a:noFill/>
        </p:spPr>
        <p:txBody>
          <a:bodyPr wrap="square" rtlCol="0">
            <a:spAutoFit/>
          </a:bodyPr>
          <a:lstStyle/>
          <a:p>
            <a:r>
              <a:rPr lang="fr-FR" sz="1000" dirty="0"/>
              <a:t>La fonction </a:t>
            </a:r>
            <a:r>
              <a:rPr lang="fr-FR" sz="1000" dirty="0" err="1"/>
              <a:t>search</a:t>
            </a:r>
            <a:r>
              <a:rPr lang="fr-FR" sz="1000" dirty="0"/>
              <a:t> attend deux paramètres obligatoires : l'expression régulière, sous la forme d'une chaîne, et la chaîne de caractères dans laquelle on recherche cette expression. Si l'expression est trouvée, la fonction renvoie un objet symbolisant l'expression recherchée. Sinon, elle renvoie None.</a:t>
            </a:r>
          </a:p>
          <a:p>
            <a:endParaRPr lang="fr-FR" sz="1000" dirty="0"/>
          </a:p>
          <a:p>
            <a:r>
              <a:rPr lang="fr-FR" sz="1000" dirty="0"/>
              <a:t>Certains caractères spéciaux dans nos expressions régulières sont modélisés par l'</a:t>
            </a:r>
            <a:r>
              <a:rPr lang="fr-FR" sz="1000" dirty="0" err="1"/>
              <a:t>anti-slash</a:t>
            </a:r>
            <a:r>
              <a:rPr lang="fr-FR" sz="1000" dirty="0"/>
              <a:t>\. Vous savez sans doute que Python représente d'autres caractères avec ce symbole. Si vous écrivez dans une chaîne\n, Python effectuera un saut de ligne !</a:t>
            </a:r>
          </a:p>
          <a:p>
            <a:endParaRPr lang="fr-FR" sz="1000" dirty="0"/>
          </a:p>
          <a:p>
            <a:r>
              <a:rPr lang="fr-FR" sz="1000" dirty="0"/>
              <a:t>Pour symboliser les caractères spéciaux dans les expressions régulières, il est nécessaire d'échapper l'</a:t>
            </a:r>
            <a:r>
              <a:rPr lang="fr-FR" sz="1000" dirty="0" err="1"/>
              <a:t>anti-slash</a:t>
            </a:r>
            <a:r>
              <a:rPr lang="fr-FR" sz="1000" dirty="0"/>
              <a:t> en le faisant précéder d'un autre </a:t>
            </a:r>
            <a:r>
              <a:rPr lang="fr-FR" sz="1000" dirty="0" err="1"/>
              <a:t>anti-slash</a:t>
            </a:r>
            <a:r>
              <a:rPr lang="fr-FR" sz="1000" dirty="0"/>
              <a:t>. Cela veut dire que pour écrire le caractère spécial\w, vous allez devoir écrire\\w.</a:t>
            </a:r>
          </a:p>
          <a:p>
            <a:endParaRPr lang="fr-FR" sz="1000" dirty="0"/>
          </a:p>
          <a:p>
            <a:r>
              <a:rPr lang="fr-FR" sz="1000" dirty="0"/>
              <a:t>C'est assez peu pratique et parfois gênant pour la lisibilité. C'est pourquoi je vous conseille d'utiliser un format de chaîne que nous n'avons pas vu jusqu'à présent : en plaçant un r avant le délimiteur qui ouvre notre chaîne, tous les caractères </a:t>
            </a:r>
            <a:r>
              <a:rPr lang="fr-FR" sz="1000" dirty="0" err="1"/>
              <a:t>anti-slash</a:t>
            </a:r>
            <a:r>
              <a:rPr lang="fr-FR" sz="1000" dirty="0"/>
              <a:t> qu'elle contient sont échappés.</a:t>
            </a:r>
          </a:p>
        </p:txBody>
      </p:sp>
      <p:sp>
        <p:nvSpPr>
          <p:cNvPr id="10" name="ZoneTexte 9">
            <a:extLst>
              <a:ext uri="{FF2B5EF4-FFF2-40B4-BE49-F238E27FC236}">
                <a16:creationId xmlns:a16="http://schemas.microsoft.com/office/drawing/2014/main" id="{7135941B-5E56-49A5-B4BB-4EA2B3CA44FF}"/>
              </a:ext>
            </a:extLst>
          </p:cNvPr>
          <p:cNvSpPr txBox="1"/>
          <p:nvPr/>
        </p:nvSpPr>
        <p:spPr>
          <a:xfrm>
            <a:off x="280987" y="4107656"/>
            <a:ext cx="914400" cy="400110"/>
          </a:xfrm>
          <a:prstGeom prst="rect">
            <a:avLst/>
          </a:prstGeom>
          <a:solidFill>
            <a:schemeClr val="tx1"/>
          </a:solidFill>
        </p:spPr>
        <p:txBody>
          <a:bodyPr wrap="square" rtlCol="0">
            <a:spAutoFit/>
          </a:bodyPr>
          <a:lstStyle/>
          <a:p>
            <a:r>
              <a:rPr lang="fr-FR" sz="1000" dirty="0">
                <a:solidFill>
                  <a:schemeClr val="bg1"/>
                </a:solidFill>
              </a:rPr>
              <a:t>&gt;&gt;&gt; r'\n'</a:t>
            </a:r>
          </a:p>
          <a:p>
            <a:r>
              <a:rPr lang="fr-FR" sz="1000" dirty="0">
                <a:solidFill>
                  <a:schemeClr val="bg1"/>
                </a:solidFill>
              </a:rPr>
              <a:t>'\\n'</a:t>
            </a:r>
          </a:p>
        </p:txBody>
      </p:sp>
      <p:sp>
        <p:nvSpPr>
          <p:cNvPr id="11" name="ZoneTexte 10">
            <a:extLst>
              <a:ext uri="{FF2B5EF4-FFF2-40B4-BE49-F238E27FC236}">
                <a16:creationId xmlns:a16="http://schemas.microsoft.com/office/drawing/2014/main" id="{BC1F2CFF-5308-4EFB-A768-B294FD2B93B7}"/>
              </a:ext>
            </a:extLst>
          </p:cNvPr>
          <p:cNvSpPr txBox="1"/>
          <p:nvPr/>
        </p:nvSpPr>
        <p:spPr>
          <a:xfrm>
            <a:off x="209554" y="4577952"/>
            <a:ext cx="10534644" cy="707886"/>
          </a:xfrm>
          <a:prstGeom prst="rect">
            <a:avLst/>
          </a:prstGeom>
          <a:noFill/>
        </p:spPr>
        <p:txBody>
          <a:bodyPr wrap="square" rtlCol="0">
            <a:spAutoFit/>
          </a:bodyPr>
          <a:lstStyle/>
          <a:p>
            <a:r>
              <a:rPr lang="fr-FR" sz="1000" dirty="0"/>
              <a:t>Si vous avez du mal à voir l'intérêt, je vous conseille simplement de vous rappeler de mettre un r avant d'écrire des chaînes contenant des expressions, comme vous allez le voir dans les exemples que je vais vous donner.</a:t>
            </a:r>
          </a:p>
          <a:p>
            <a:endParaRPr lang="fr-FR" sz="1000" dirty="0"/>
          </a:p>
          <a:p>
            <a:r>
              <a:rPr lang="fr-FR" sz="1000" dirty="0"/>
              <a:t>Mais revenons à notre fonction </a:t>
            </a:r>
            <a:r>
              <a:rPr lang="fr-FR" sz="1000" dirty="0" err="1"/>
              <a:t>search</a:t>
            </a:r>
            <a:r>
              <a:rPr lang="fr-FR" sz="1000" dirty="0"/>
              <a:t>. Nous allons mettre en pratique ce que nous avons vu précédemment :</a:t>
            </a:r>
          </a:p>
        </p:txBody>
      </p:sp>
      <p:sp>
        <p:nvSpPr>
          <p:cNvPr id="13" name="ZoneTexte 12">
            <a:extLst>
              <a:ext uri="{FF2B5EF4-FFF2-40B4-BE49-F238E27FC236}">
                <a16:creationId xmlns:a16="http://schemas.microsoft.com/office/drawing/2014/main" id="{7CAFC5B1-5F73-429A-89A1-3860DE38D415}"/>
              </a:ext>
            </a:extLst>
          </p:cNvPr>
          <p:cNvSpPr txBox="1"/>
          <p:nvPr/>
        </p:nvSpPr>
        <p:spPr>
          <a:xfrm>
            <a:off x="280987" y="5285838"/>
            <a:ext cx="2509838"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"abcdef")</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0x00AC1640&gt;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t>
            </a:r>
            <a:r>
              <a:rPr lang="fr-FR" sz="1000" dirty="0" err="1">
                <a:solidFill>
                  <a:schemeClr val="bg1"/>
                </a:solidFill>
              </a:rPr>
              <a:t>abacadaeaf</a:t>
            </a:r>
            <a:r>
              <a:rPr lang="fr-FR" sz="1000" dirty="0">
                <a:solidFill>
                  <a:schemeClr val="bg1"/>
                </a:solidFill>
              </a:rPr>
              <a: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"ab")</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0x00AC1800&gt;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t>
            </a:r>
            <a:r>
              <a:rPr lang="fr-FR" sz="1000" dirty="0" err="1">
                <a:solidFill>
                  <a:schemeClr val="bg1"/>
                </a:solidFill>
              </a:rPr>
              <a:t>abccc</a:t>
            </a:r>
            <a:r>
              <a:rPr lang="fr-FR" sz="1000" dirty="0">
                <a:solidFill>
                  <a:schemeClr val="bg1"/>
                </a:solidFill>
              </a:rPr>
              <a:t>")</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0x00AC1640&gt;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r"chat</a:t>
            </a:r>
            <a:r>
              <a:rPr lang="fr-FR" sz="1000" dirty="0">
                <a:solidFill>
                  <a:schemeClr val="bg1"/>
                </a:solidFill>
              </a:rPr>
              <a:t>*", "</a:t>
            </a:r>
            <a:r>
              <a:rPr lang="fr-FR" sz="1000" dirty="0" err="1">
                <a:solidFill>
                  <a:schemeClr val="bg1"/>
                </a:solidFill>
              </a:rPr>
              <a:t>chateau</a:t>
            </a:r>
            <a:r>
              <a:rPr lang="fr-FR" sz="1000" dirty="0">
                <a:solidFill>
                  <a:schemeClr val="bg1"/>
                </a:solidFill>
              </a:rPr>
              <a:t>")</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0x00AC1800&gt;</a:t>
            </a:r>
          </a:p>
        </p:txBody>
      </p:sp>
    </p:spTree>
    <p:extLst>
      <p:ext uri="{BB962C8B-B14F-4D97-AF65-F5344CB8AC3E}">
        <p14:creationId xmlns:p14="http://schemas.microsoft.com/office/powerpoint/2010/main" val="341595846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553998"/>
          </a:xfrm>
          <a:prstGeom prst="rect">
            <a:avLst/>
          </a:prstGeom>
          <a:noFill/>
        </p:spPr>
        <p:txBody>
          <a:bodyPr wrap="square" rtlCol="0">
            <a:spAutoFit/>
          </a:bodyPr>
          <a:lstStyle/>
          <a:p>
            <a:r>
              <a:rPr lang="fr-FR" sz="1000" dirty="0"/>
              <a:t>Comme vous le voyez, si l'expression est trouvée dans la chaîne, un objet de la classe _sre.SRE_Match est renvoyé. Si l'expression n'est pas trouvée, la fonction renvoie None.</a:t>
            </a:r>
          </a:p>
          <a:p>
            <a:endParaRPr lang="fr-FR" sz="1000" dirty="0"/>
          </a:p>
          <a:p>
            <a:r>
              <a:rPr lang="fr-FR" sz="1000" dirty="0"/>
              <a:t>Cela fait qu'il est extrêmement facile de savoir si une expression est contenue dans une chaîne :</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565553"/>
            <a:ext cx="4700588" cy="707886"/>
          </a:xfrm>
          <a:prstGeom prst="rect">
            <a:avLst/>
          </a:prstGeom>
          <a:solidFill>
            <a:schemeClr val="tx1"/>
          </a:solidFill>
        </p:spPr>
        <p:txBody>
          <a:bodyPr wrap="square" rtlCol="0">
            <a:spAutoFit/>
          </a:bodyPr>
          <a:lstStyle/>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 is not None:</a:t>
            </a:r>
          </a:p>
          <a:p>
            <a:r>
              <a:rPr lang="fr-FR" sz="1000" dirty="0">
                <a:solidFill>
                  <a:schemeClr val="bg1"/>
                </a:solidFill>
              </a:rPr>
              <a:t>    # Si l'expression est dans la chaîne</a:t>
            </a:r>
          </a:p>
          <a:p>
            <a:r>
              <a:rPr lang="fr-FR" sz="1000" dirty="0">
                <a:solidFill>
                  <a:schemeClr val="bg1"/>
                </a:solidFill>
              </a:rPr>
              <a:t>    # Ou alors, plus intuitivement</a:t>
            </a:r>
          </a:p>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256055"/>
            <a:ext cx="10534644" cy="2708434"/>
          </a:xfrm>
          <a:prstGeom prst="rect">
            <a:avLst/>
          </a:prstGeom>
          <a:noFill/>
        </p:spPr>
        <p:txBody>
          <a:bodyPr wrap="square" rtlCol="0">
            <a:spAutoFit/>
          </a:bodyPr>
          <a:lstStyle/>
          <a:p>
            <a:r>
              <a:rPr lang="fr-FR" sz="1000" dirty="0"/>
              <a:t>N'hésitez pas à tester des syntaxes plus complexes et plus utiles. Tenez, par exemple, comment obliger l'utilisateur à saisir un numéro de téléphone ?</a:t>
            </a:r>
          </a:p>
          <a:p>
            <a:endParaRPr lang="fr-FR" sz="1000" dirty="0"/>
          </a:p>
          <a:p>
            <a:r>
              <a:rPr lang="fr-FR" sz="1000" dirty="0"/>
              <a:t>Avec le bref descriptif que je vous ai donné dans ce chapitre, vous pouvez théoriquement y arriver. Mais c'est quand même une regex assez complexe alors je vous la donne : prenez le temps de la décortiquer si vous le souhaitez.</a:t>
            </a:r>
          </a:p>
          <a:p>
            <a:endParaRPr lang="fr-FR" sz="1000" dirty="0"/>
          </a:p>
          <a:p>
            <a:r>
              <a:rPr lang="fr-FR" sz="1000" dirty="0"/>
              <a:t>Notre regex doit vérifier qu'une chaîne est un numéro de téléphone. L'utilisateur peut saisir un numéro de différentes façons :</a:t>
            </a:r>
          </a:p>
          <a:p>
            <a:pPr marL="171450" indent="-171450">
              <a:buFont typeface="Arial" panose="020B0604020202020204" pitchFamily="34" charset="0"/>
              <a:buChar char="•"/>
            </a:pPr>
            <a:r>
              <a:rPr lang="fr-FR" sz="1000" dirty="0"/>
              <a:t>    0X XX </a:t>
            </a:r>
            <a:r>
              <a:rPr lang="fr-FR" sz="1000" dirty="0" err="1"/>
              <a:t>XX</a:t>
            </a:r>
            <a:r>
              <a:rPr lang="fr-FR" sz="1000" dirty="0"/>
              <a:t> </a:t>
            </a:r>
            <a:r>
              <a:rPr lang="fr-FR" sz="1000" dirty="0" err="1"/>
              <a:t>XX</a:t>
            </a:r>
            <a:r>
              <a:rPr lang="fr-FR" sz="1000" dirty="0"/>
              <a:t> </a:t>
            </a:r>
            <a:r>
              <a:rPr lang="fr-FR" sz="1000" dirty="0" err="1"/>
              <a:t>XX</a:t>
            </a:r>
            <a:endParaRPr lang="fr-FR" sz="1000" dirty="0"/>
          </a:p>
          <a:p>
            <a:pPr marL="171450" indent="-171450">
              <a:buFont typeface="Arial" panose="020B0604020202020204" pitchFamily="34" charset="0"/>
              <a:buChar char="•"/>
            </a:pPr>
            <a:r>
              <a:rPr lang="fr-FR" sz="1000" dirty="0"/>
              <a:t>    0X-XX-XX-XX-XX</a:t>
            </a:r>
          </a:p>
          <a:p>
            <a:pPr marL="171450" indent="-171450">
              <a:buFont typeface="Arial" panose="020B0604020202020204" pitchFamily="34" charset="0"/>
              <a:buChar char="•"/>
            </a:pPr>
            <a:r>
              <a:rPr lang="fr-FR" sz="1000" dirty="0"/>
              <a:t>    0X.XX.XX.XX.XX</a:t>
            </a:r>
          </a:p>
          <a:p>
            <a:pPr marL="171450" indent="-171450">
              <a:buFont typeface="Arial" panose="020B0604020202020204" pitchFamily="34" charset="0"/>
              <a:buChar char="•"/>
            </a:pPr>
            <a:r>
              <a:rPr lang="fr-FR" sz="1000" dirty="0"/>
              <a:t>    0XXXXXXXXX</a:t>
            </a:r>
          </a:p>
          <a:p>
            <a:endParaRPr lang="fr-FR" sz="1000" dirty="0"/>
          </a:p>
          <a:p>
            <a:r>
              <a:rPr lang="fr-FR" sz="1000" dirty="0"/>
              <a:t>Autrement dit :</a:t>
            </a:r>
          </a:p>
          <a:p>
            <a:pPr marL="171450" indent="-171450">
              <a:buFont typeface="Arial" panose="020B0604020202020204" pitchFamily="34" charset="0"/>
              <a:buChar char="•"/>
            </a:pPr>
            <a:r>
              <a:rPr lang="fr-FR" sz="1000" dirty="0"/>
              <a:t>    le premier chiffre doit être un 0 ;</a:t>
            </a:r>
          </a:p>
          <a:p>
            <a:pPr marL="171450" indent="-171450">
              <a:buFont typeface="Arial" panose="020B0604020202020204" pitchFamily="34" charset="0"/>
              <a:buChar char="•"/>
            </a:pPr>
            <a:r>
              <a:rPr lang="fr-FR" sz="1000" dirty="0"/>
              <a:t>    le second chiffre, ainsi que tous ceux qui suivent (9 en tout, sans compter le 0 d'origine) doivent être compris entre 0 et 9 ;</a:t>
            </a:r>
          </a:p>
          <a:p>
            <a:pPr marL="171450" indent="-171450">
              <a:buFont typeface="Arial" panose="020B0604020202020204" pitchFamily="34" charset="0"/>
              <a:buChar char="•"/>
            </a:pPr>
            <a:r>
              <a:rPr lang="fr-FR" sz="1000" dirty="0"/>
              <a:t>    tous les deux chiffres, on peut avoir un délimiteur optionnel (un tiret, un point ou un espace).</a:t>
            </a:r>
          </a:p>
          <a:p>
            <a:endParaRPr lang="fr-FR" sz="1000" dirty="0"/>
          </a:p>
          <a:p>
            <a:r>
              <a:rPr lang="fr-FR" sz="1000" dirty="0"/>
              <a:t>Voici la regex que je vous propose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5016876"/>
            <a:ext cx="4700588" cy="246221"/>
          </a:xfrm>
          <a:prstGeom prst="rect">
            <a:avLst/>
          </a:prstGeom>
          <a:solidFill>
            <a:schemeClr val="tx1"/>
          </a:solidFill>
        </p:spPr>
        <p:txBody>
          <a:bodyPr wrap="square" rtlCol="0">
            <a:spAutoFit/>
          </a:bodyPr>
          <a:lstStyle/>
          <a:p>
            <a:r>
              <a:rPr lang="fr-FR" sz="1000" dirty="0">
                <a:solidFill>
                  <a:schemeClr val="bg1"/>
                </a:solidFill>
              </a:rPr>
              <a:t>^0[0-9]([ .-]?[0-9]{2}){4}$</a:t>
            </a:r>
          </a:p>
        </p:txBody>
      </p:sp>
    </p:spTree>
    <p:extLst>
      <p:ext uri="{BB962C8B-B14F-4D97-AF65-F5344CB8AC3E}">
        <p14:creationId xmlns:p14="http://schemas.microsoft.com/office/powerpoint/2010/main" val="129128836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3631763"/>
          </a:xfrm>
          <a:prstGeom prst="rect">
            <a:avLst/>
          </a:prstGeom>
          <a:noFill/>
        </p:spPr>
        <p:txBody>
          <a:bodyPr wrap="square" rtlCol="0">
            <a:spAutoFit/>
          </a:bodyPr>
          <a:lstStyle/>
          <a:p>
            <a:r>
              <a:rPr lang="fr-FR" sz="1000" dirty="0"/>
              <a:t>Décomposons la formule :</a:t>
            </a:r>
          </a:p>
          <a:p>
            <a:endParaRPr lang="fr-FR" sz="1000" dirty="0"/>
          </a:p>
          <a:p>
            <a:r>
              <a:rPr lang="fr-FR" sz="1000" dirty="0"/>
              <a:t>    D'abord, on trouve un caractère accent </a:t>
            </a:r>
            <a:r>
              <a:rPr lang="fr-FR" sz="1000" dirty="0" err="1"/>
              <a:t>circonflexe^qui</a:t>
            </a:r>
            <a:r>
              <a:rPr lang="fr-FR" sz="1000" dirty="0"/>
              <a:t> veut dire qu'on cherche l'expression au début de la chaîne. Vous pouvez aussi voir, à la fin de la regex, le </a:t>
            </a:r>
            <a:r>
              <a:rPr lang="fr-FR" sz="1000" dirty="0" err="1"/>
              <a:t>symbole$qui</a:t>
            </a:r>
            <a:r>
              <a:rPr lang="fr-FR" sz="1000" dirty="0"/>
              <a:t> veut dire que l'expression doit être à la fin de la chaîne. Si l'expression doit être au début et à la fin de la chaîne, cela signifie que la chaîne dans laquelle on recherche ne doit rien contenir d'autre que l'expression.</a:t>
            </a:r>
          </a:p>
          <a:p>
            <a:endParaRPr lang="fr-FR" sz="1000" dirty="0"/>
          </a:p>
          <a:p>
            <a:r>
              <a:rPr lang="fr-FR" sz="1000" dirty="0"/>
              <a:t>    Nous avons ensuite le0qui veut simplement dire que le premier caractère de notre chaîne doit être un0.</a:t>
            </a:r>
          </a:p>
          <a:p>
            <a:endParaRPr lang="fr-FR" sz="1000" dirty="0"/>
          </a:p>
          <a:p>
            <a:r>
              <a:rPr lang="fr-FR" sz="1000" dirty="0"/>
              <a:t>    Nous avons ensuite une classe de caractère[0-9]. Cela signifie qu'après le0, on doit trouver un chiffre compris entre 0 et 9 (peut-être 0, peut-être 1, peut-être 2…).</a:t>
            </a:r>
          </a:p>
          <a:p>
            <a:endParaRPr lang="fr-FR" sz="1000" dirty="0"/>
          </a:p>
          <a:p>
            <a:r>
              <a:rPr lang="fr-FR" sz="1000" dirty="0"/>
              <a:t>    Ensuite, cela se complique. Vous avez une parenthèse qui matérialise le début d'un groupe. Dans ce groupe, nous trouvons, dans l'ordre :</a:t>
            </a:r>
          </a:p>
          <a:p>
            <a:endParaRPr lang="fr-FR" sz="1000" dirty="0"/>
          </a:p>
          <a:p>
            <a:r>
              <a:rPr lang="fr-FR" sz="1000" dirty="0"/>
              <a:t>        D'abord une classe[ .-]qui veut dire « soit un espace, soit un point, soit un tiret ». Juste après cette classe, vous avez un </a:t>
            </a:r>
            <a:r>
              <a:rPr lang="fr-FR" sz="1000" dirty="0" err="1"/>
              <a:t>signe?qui</a:t>
            </a:r>
            <a:r>
              <a:rPr lang="fr-FR" sz="1000" dirty="0"/>
              <a:t> signifie que cette classe est optionnelle.</a:t>
            </a:r>
          </a:p>
          <a:p>
            <a:endParaRPr lang="fr-FR" sz="1000" dirty="0"/>
          </a:p>
          <a:p>
            <a:r>
              <a:rPr lang="fr-FR" sz="1000" dirty="0"/>
              <a:t>        Après la définition de notre délimiteur, nous trouvons une classe[0-9]qui signifie encore une fois « un chiffre entre 0 et 9 ». Après cette classe, entre accolades, vous pouvez voir le nombre de chiffres attendus (2).</a:t>
            </a:r>
          </a:p>
          <a:p>
            <a:endParaRPr lang="fr-FR" sz="1000" dirty="0"/>
          </a:p>
          <a:p>
            <a:r>
              <a:rPr lang="fr-FR" sz="1000" dirty="0"/>
              <a:t>    Ce groupe, contenant un séparateur optionnel et deux chiffres, doit se retrouver quatre fois dans notre expression (après la parenthèse fermante, vous trouvez entre accolades le contrôle du nombre d'occurrences).</a:t>
            </a:r>
          </a:p>
          <a:p>
            <a:endParaRPr lang="fr-FR" sz="1000" dirty="0"/>
          </a:p>
          <a:p>
            <a:r>
              <a:rPr lang="fr-FR" sz="1000" dirty="0"/>
              <a:t>Si vous regardez bien nos numéros de téléphone, vous vous rendez compte que notre regex s'applique aux différents cas présentés. La définition de notre numéro de téléphone n'est pas vraie pour tous les numéros. Cette regex est un exemple et même une base pour vous permettre de saisir le concept.</a:t>
            </a:r>
          </a:p>
          <a:p>
            <a:endParaRPr lang="fr-FR" sz="1000" dirty="0"/>
          </a:p>
          <a:p>
            <a:r>
              <a:rPr lang="fr-FR" sz="1000" dirty="0"/>
              <a:t>Si vous voulez que l'utilisateur saisisse un numéro de téléphone, voici le code auquel vous pourriez arriver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4643318"/>
            <a:ext cx="4700588" cy="861774"/>
          </a:xfrm>
          <a:prstGeom prst="rect">
            <a:avLst/>
          </a:prstGeom>
          <a:solidFill>
            <a:schemeClr val="tx1"/>
          </a:solidFill>
        </p:spPr>
        <p:txBody>
          <a:bodyPr wrap="square" rtlCol="0">
            <a:spAutoFit/>
          </a:bodyPr>
          <a:lstStyle/>
          <a:p>
            <a:r>
              <a:rPr lang="fr-FR" sz="1000" dirty="0">
                <a:solidFill>
                  <a:schemeClr val="bg1"/>
                </a:solidFill>
              </a:rPr>
              <a:t>import re</a:t>
            </a:r>
          </a:p>
          <a:p>
            <a:r>
              <a:rPr lang="fr-FR" sz="1000" dirty="0">
                <a:solidFill>
                  <a:schemeClr val="bg1"/>
                </a:solidFill>
              </a:rPr>
              <a:t>chaine = ""</a:t>
            </a:r>
          </a:p>
          <a:p>
            <a:r>
              <a:rPr lang="fr-FR" sz="1000" dirty="0">
                <a:solidFill>
                  <a:schemeClr val="bg1"/>
                </a:solidFill>
              </a:rPr>
              <a:t>expression = r"^0[0-9]([ .-]?[0-9]{2}){4}$"</a:t>
            </a:r>
          </a:p>
          <a:p>
            <a:r>
              <a:rPr lang="fr-FR" sz="1000" dirty="0">
                <a:solidFill>
                  <a:schemeClr val="bg1"/>
                </a:solidFill>
              </a:rPr>
              <a:t>while </a:t>
            </a:r>
            <a:r>
              <a:rPr lang="fr-FR" sz="1000" dirty="0" err="1">
                <a:solidFill>
                  <a:schemeClr val="bg1"/>
                </a:solidFill>
              </a:rPr>
              <a:t>re.search</a:t>
            </a:r>
            <a:r>
              <a:rPr lang="fr-FR" sz="1000" dirty="0">
                <a:solidFill>
                  <a:schemeClr val="bg1"/>
                </a:solidFill>
              </a:rPr>
              <a:t>(expression, chaine) is None:</a:t>
            </a:r>
          </a:p>
          <a:p>
            <a:r>
              <a:rPr lang="fr-FR" sz="1000" dirty="0">
                <a:solidFill>
                  <a:schemeClr val="bg1"/>
                </a:solidFill>
              </a:rPr>
              <a:t>    chaine = input("Saisissez un numéro de téléphone (valide) :")</a:t>
            </a:r>
          </a:p>
        </p:txBody>
      </p:sp>
    </p:spTree>
    <p:extLst>
      <p:ext uri="{BB962C8B-B14F-4D97-AF65-F5344CB8AC3E}">
        <p14:creationId xmlns:p14="http://schemas.microsoft.com/office/powerpoint/2010/main" val="390453113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3016210"/>
          </a:xfrm>
          <a:prstGeom prst="rect">
            <a:avLst/>
          </a:prstGeom>
          <a:noFill/>
        </p:spPr>
        <p:txBody>
          <a:bodyPr wrap="square" rtlCol="0">
            <a:spAutoFit/>
          </a:bodyPr>
          <a:lstStyle/>
          <a:p>
            <a:r>
              <a:rPr lang="fr-FR" sz="1000" b="1" dirty="0"/>
              <a:t>Remplacer une expression</a:t>
            </a:r>
          </a:p>
          <a:p>
            <a:endParaRPr lang="fr-FR" sz="1000" b="1" dirty="0"/>
          </a:p>
          <a:p>
            <a:r>
              <a:rPr lang="fr-FR" sz="1000" dirty="0"/>
              <a:t>Le remplacement est un peu plus complexe. Je ne vais pas vous montrer d'exemples réellement utiles car ils s'appuient en général sur des expressions assez difficiles à comprendre.</a:t>
            </a:r>
          </a:p>
          <a:p>
            <a:endParaRPr lang="fr-FR" sz="1000" dirty="0"/>
          </a:p>
          <a:p>
            <a:r>
              <a:rPr lang="fr-FR" sz="1000" dirty="0"/>
              <a:t>Pour remplacer une partie d'une chaîne de caractères sur la base d'une regex, nous allons utiliser la fonction </a:t>
            </a:r>
            <a:r>
              <a:rPr lang="fr-FR" sz="1000" dirty="0" err="1"/>
              <a:t>sub</a:t>
            </a:r>
            <a:r>
              <a:rPr lang="fr-FR" sz="1000" dirty="0"/>
              <a:t> du module re.</a:t>
            </a:r>
          </a:p>
          <a:p>
            <a:endParaRPr lang="fr-FR" sz="1000" dirty="0"/>
          </a:p>
          <a:p>
            <a:r>
              <a:rPr lang="fr-FR" sz="1000" dirty="0"/>
              <a:t>Elle prend trois paramètres :</a:t>
            </a:r>
          </a:p>
          <a:p>
            <a:endParaRPr lang="fr-FR" sz="1000" dirty="0"/>
          </a:p>
          <a:p>
            <a:r>
              <a:rPr lang="fr-FR" sz="1000" dirty="0"/>
              <a:t>    l'expression à rechercher ;</a:t>
            </a:r>
          </a:p>
          <a:p>
            <a:endParaRPr lang="fr-FR" sz="1000" dirty="0"/>
          </a:p>
          <a:p>
            <a:r>
              <a:rPr lang="fr-FR" sz="1000" dirty="0"/>
              <a:t>    par quoi remplacer cette expression ;</a:t>
            </a:r>
          </a:p>
          <a:p>
            <a:endParaRPr lang="fr-FR" sz="1000" dirty="0"/>
          </a:p>
          <a:p>
            <a:r>
              <a:rPr lang="fr-FR" sz="1000" dirty="0"/>
              <a:t>    la chaîne d'origine.</a:t>
            </a:r>
          </a:p>
          <a:p>
            <a:endParaRPr lang="fr-FR" sz="1000" dirty="0"/>
          </a:p>
          <a:p>
            <a:r>
              <a:rPr lang="fr-FR" sz="1000" dirty="0"/>
              <a:t>Elle renvoie la chaîne modifiée.</a:t>
            </a:r>
          </a:p>
          <a:p>
            <a:endParaRPr lang="fr-FR" sz="1000" dirty="0"/>
          </a:p>
          <a:p>
            <a:r>
              <a:rPr lang="fr-FR" sz="1000" b="1" dirty="0"/>
              <a:t>Des groupes numérotés</a:t>
            </a:r>
          </a:p>
          <a:p>
            <a:endParaRPr lang="fr-FR" sz="1000" b="1" dirty="0"/>
          </a:p>
          <a:p>
            <a:r>
              <a:rPr lang="fr-FR" sz="1000" dirty="0"/>
              <a:t>Pour remplacer une partie de l'expression, on doit d'abord utiliser des groupes. Si vous vous rappelez, les groupes sont indiqués entre parenthèses.</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3799165"/>
            <a:ext cx="4700588" cy="246221"/>
          </a:xfrm>
          <a:prstGeom prst="rect">
            <a:avLst/>
          </a:prstGeom>
          <a:solidFill>
            <a:schemeClr val="tx1"/>
          </a:solidFill>
        </p:spPr>
        <p:txBody>
          <a:bodyPr wrap="square" rtlCol="0">
            <a:spAutoFit/>
          </a:bodyPr>
          <a:lstStyle/>
          <a:p>
            <a:r>
              <a:rPr lang="fr-FR" sz="1000" dirty="0">
                <a:solidFill>
                  <a:schemeClr val="bg1"/>
                </a:solidFill>
              </a:rPr>
              <a:t>(a)b(cd)</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4097773"/>
            <a:ext cx="10534644" cy="861774"/>
          </a:xfrm>
          <a:prstGeom prst="rect">
            <a:avLst/>
          </a:prstGeom>
          <a:noFill/>
        </p:spPr>
        <p:txBody>
          <a:bodyPr wrap="square" rtlCol="0">
            <a:spAutoFit/>
          </a:bodyPr>
          <a:lstStyle/>
          <a:p>
            <a:r>
              <a:rPr lang="fr-FR" sz="1000" dirty="0"/>
              <a:t>Dans cet exemple,(a)est le premier groupe et(cd)est le second.</a:t>
            </a:r>
          </a:p>
          <a:p>
            <a:endParaRPr lang="fr-FR" sz="1000" dirty="0"/>
          </a:p>
          <a:p>
            <a:r>
              <a:rPr lang="fr-FR" sz="1000" dirty="0"/>
              <a:t>L'ordre des groupes est important dans cet exemple. Dans notre expression de remplacement, nous pouvons appeler nos groupes grâce à\&lt;numéro du groupe&gt;. Pour une fois, on compte à partir de 1.</a:t>
            </a:r>
          </a:p>
          <a:p>
            <a:endParaRPr lang="fr-FR" sz="1000" dirty="0"/>
          </a:p>
          <a:p>
            <a:r>
              <a:rPr lang="fr-FR" sz="1000" dirty="0"/>
              <a:t>Ce n'est pas très clair ? Regardez cet exemple simple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5135044"/>
            <a:ext cx="4700588" cy="400110"/>
          </a:xfrm>
          <a:prstGeom prst="rect">
            <a:avLst/>
          </a:prstGeom>
          <a:solidFill>
            <a:schemeClr val="tx1"/>
          </a:solidFill>
        </p:spPr>
        <p:txBody>
          <a:bodyPr wrap="square" rtlCol="0">
            <a:spAutoFit/>
          </a:bodyPr>
          <a:lstStyle/>
          <a:p>
            <a:r>
              <a:rPr lang="fr-FR" sz="1000" dirty="0">
                <a:solidFill>
                  <a:schemeClr val="bg1"/>
                </a:solidFill>
              </a:rPr>
              <a:t>&gt;&gt;&gt; re.sub(r"(ab)", r" \1 ", "abcdef")</a:t>
            </a:r>
          </a:p>
          <a:p>
            <a:r>
              <a:rPr lang="fr-FR" sz="1000" dirty="0">
                <a:solidFill>
                  <a:schemeClr val="bg1"/>
                </a:solidFill>
              </a:rPr>
              <a:t>' ab cdef'</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5587541"/>
            <a:ext cx="10534644" cy="1015663"/>
          </a:xfrm>
          <a:prstGeom prst="rect">
            <a:avLst/>
          </a:prstGeom>
          <a:noFill/>
        </p:spPr>
        <p:txBody>
          <a:bodyPr wrap="square" rtlCol="0">
            <a:spAutoFit/>
          </a:bodyPr>
          <a:lstStyle/>
          <a:p>
            <a:r>
              <a:rPr lang="fr-FR" sz="1000" dirty="0"/>
              <a:t>On se contente ici de remplacer 'ab’ par ' ab '.</a:t>
            </a:r>
          </a:p>
          <a:p>
            <a:endParaRPr lang="fr-FR" sz="1000" dirty="0"/>
          </a:p>
          <a:p>
            <a:r>
              <a:rPr lang="fr-FR" sz="1000" dirty="0"/>
              <a:t>Je vous l'accorde, on serait parvenu au même résultat en utilisant la méthode replace de notre chaîne. Mais les expressions régulières sont bien plus précises que cela : vous commencez à vous en rendre compte, je pense.</a:t>
            </a:r>
          </a:p>
          <a:p>
            <a:endParaRPr lang="fr-FR" sz="1000" dirty="0"/>
          </a:p>
          <a:p>
            <a:r>
              <a:rPr lang="fr-FR" sz="1000" dirty="0"/>
              <a:t>Je vous laisse le soin de creuser la question, je préfère ne pas vous présenter tout de suite des expressions trop complexes.</a:t>
            </a:r>
          </a:p>
        </p:txBody>
      </p:sp>
    </p:spTree>
    <p:extLst>
      <p:ext uri="{BB962C8B-B14F-4D97-AF65-F5344CB8AC3E}">
        <p14:creationId xmlns:p14="http://schemas.microsoft.com/office/powerpoint/2010/main" val="182877546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707886"/>
          </a:xfrm>
          <a:prstGeom prst="rect">
            <a:avLst/>
          </a:prstGeom>
          <a:noFill/>
        </p:spPr>
        <p:txBody>
          <a:bodyPr wrap="square" rtlCol="0">
            <a:spAutoFit/>
          </a:bodyPr>
          <a:lstStyle/>
          <a:p>
            <a:r>
              <a:rPr lang="fr-FR" sz="1000" b="1" dirty="0"/>
              <a:t>Donner des noms à nos groupes</a:t>
            </a:r>
          </a:p>
          <a:p>
            <a:endParaRPr lang="fr-FR" sz="1000" b="1" dirty="0"/>
          </a:p>
          <a:p>
            <a:r>
              <a:rPr lang="fr-FR" sz="1000" dirty="0"/>
              <a:t>Nous pouvons également donner des noms à nos groupes. Cela peut être plus clair que de compter sur des numéros. Pour cela, il faut faire suivre la parenthèse ouvrant le groupe d'un point d'interrogation, d'un P majuscule et du nom du groupe entre chevrons &lt;&gt;.</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558616"/>
            <a:ext cx="4700588" cy="246221"/>
          </a:xfrm>
          <a:prstGeom prst="rect">
            <a:avLst/>
          </a:prstGeom>
          <a:solidFill>
            <a:schemeClr val="tx1"/>
          </a:solidFill>
        </p:spPr>
        <p:txBody>
          <a:bodyPr wrap="square" rtlCol="0">
            <a:spAutoFit/>
          </a:bodyPr>
          <a:lstStyle/>
          <a:p>
            <a:r>
              <a:rPr lang="fr-FR" sz="1000" dirty="0">
                <a:solidFill>
                  <a:schemeClr val="bg1"/>
                </a:solidFill>
              </a:rPr>
              <a:t>(?P&lt;id&gt;[0-9]{2})</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1951031"/>
            <a:ext cx="10534644" cy="246221"/>
          </a:xfrm>
          <a:prstGeom prst="rect">
            <a:avLst/>
          </a:prstGeom>
          <a:noFill/>
        </p:spPr>
        <p:txBody>
          <a:bodyPr wrap="square" rtlCol="0">
            <a:spAutoFit/>
          </a:bodyPr>
          <a:lstStyle/>
          <a:p>
            <a:r>
              <a:rPr lang="fr-FR" sz="1000" dirty="0"/>
              <a:t>Dans l'expression de remplacement, on utilisera l'expression\g&lt;nom du groupe&gt;pour symboliser le groupe. Prenons un exemple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289541"/>
            <a:ext cx="4700588" cy="1938992"/>
          </a:xfrm>
          <a:prstGeom prst="rect">
            <a:avLst/>
          </a:prstGeom>
          <a:solidFill>
            <a:schemeClr val="tx1"/>
          </a:solidFill>
        </p:spPr>
        <p:txBody>
          <a:bodyPr wrap="square" rtlCol="0">
            <a:spAutoFit/>
          </a:bodyPr>
          <a:lstStyle/>
          <a:p>
            <a:r>
              <a:rPr lang="fr-FR" sz="1000" dirty="0">
                <a:solidFill>
                  <a:schemeClr val="bg1"/>
                </a:solidFill>
              </a:rPr>
              <a:t>&gt;&gt;&gt; texte = """</a:t>
            </a:r>
          </a:p>
          <a:p>
            <a:r>
              <a:rPr lang="fr-FR" sz="1000" dirty="0">
                <a:solidFill>
                  <a:schemeClr val="bg1"/>
                </a:solidFill>
              </a:rPr>
              <a:t>... nom='Task1', id=8</a:t>
            </a:r>
          </a:p>
          <a:p>
            <a:r>
              <a:rPr lang="fr-FR" sz="1000" dirty="0">
                <a:solidFill>
                  <a:schemeClr val="bg1"/>
                </a:solidFill>
              </a:rPr>
              <a:t>... nom='Task2', id=31</a:t>
            </a:r>
          </a:p>
          <a:p>
            <a:r>
              <a:rPr lang="fr-FR" sz="1000" dirty="0">
                <a:solidFill>
                  <a:schemeClr val="bg1"/>
                </a:solidFill>
              </a:rPr>
              <a:t>... nom='Task3', id=127"""</a:t>
            </a:r>
          </a:p>
          <a:p>
            <a:r>
              <a:rPr lang="fr-FR" sz="1000" dirty="0">
                <a:solidFill>
                  <a:schemeClr val="bg1"/>
                </a:solidFill>
              </a:rPr>
              <a:t>... ...</a:t>
            </a:r>
          </a:p>
          <a:p>
            <a:r>
              <a:rPr lang="fr-FR" sz="1000" dirty="0">
                <a:solidFill>
                  <a:schemeClr val="bg1"/>
                </a:solidFill>
              </a:rPr>
              <a:t>... </a:t>
            </a:r>
          </a:p>
          <a:p>
            <a:r>
              <a:rPr lang="fr-FR" sz="1000" dirty="0">
                <a:solidFill>
                  <a:schemeClr val="bg1"/>
                </a:solidFill>
              </a:rPr>
              <a:t>&gt;&gt;&gt; print(re.sub(</a:t>
            </a:r>
            <a:r>
              <a:rPr lang="fr-FR" sz="1000" dirty="0" err="1">
                <a:solidFill>
                  <a:schemeClr val="bg1"/>
                </a:solidFill>
              </a:rPr>
              <a:t>r"id</a:t>
            </a:r>
            <a:r>
              <a:rPr lang="fr-FR" sz="1000" dirty="0">
                <a:solidFill>
                  <a:schemeClr val="bg1"/>
                </a:solidFill>
              </a:rPr>
              <a:t>=(?P&lt;id&gt;[0-9]+)", </a:t>
            </a:r>
            <a:r>
              <a:rPr lang="fr-FR" sz="1000" dirty="0" err="1">
                <a:solidFill>
                  <a:schemeClr val="bg1"/>
                </a:solidFill>
              </a:rPr>
              <a:t>r"id</a:t>
            </a:r>
            <a:r>
              <a:rPr lang="fr-FR" sz="1000" dirty="0">
                <a:solidFill>
                  <a:schemeClr val="bg1"/>
                </a:solidFill>
              </a:rPr>
              <a:t>[\g&lt;id&gt;]", texte))</a:t>
            </a:r>
          </a:p>
          <a:p>
            <a:r>
              <a:rPr lang="fr-FR" sz="1000" dirty="0">
                <a:solidFill>
                  <a:schemeClr val="bg1"/>
                </a:solidFill>
              </a:rPr>
              <a:t>nom='Task1', id[8]</a:t>
            </a:r>
          </a:p>
          <a:p>
            <a:r>
              <a:rPr lang="fr-FR" sz="1000" dirty="0">
                <a:solidFill>
                  <a:schemeClr val="bg1"/>
                </a:solidFill>
              </a:rPr>
              <a:t>nom='Task2', id[31]</a:t>
            </a:r>
          </a:p>
          <a:p>
            <a:r>
              <a:rPr lang="fr-FR" sz="1000" dirty="0">
                <a:solidFill>
                  <a:schemeClr val="bg1"/>
                </a:solidFill>
              </a:rPr>
              <a:t>nom='Task3', id[127]</a:t>
            </a:r>
          </a:p>
          <a:p>
            <a:r>
              <a:rPr lang="fr-FR" sz="1000" dirty="0">
                <a:solidFill>
                  <a:schemeClr val="bg1"/>
                </a:solidFill>
              </a:rPr>
              <a:t>...</a:t>
            </a:r>
          </a:p>
          <a:p>
            <a:r>
              <a:rPr lang="fr-FR" sz="1000" dirty="0">
                <a:solidFill>
                  <a:schemeClr val="bg1"/>
                </a:solidFill>
              </a:rPr>
              <a:t>&gt;&gt;&gt;</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4320822"/>
            <a:ext cx="10534644" cy="1323439"/>
          </a:xfrm>
          <a:prstGeom prst="rect">
            <a:avLst/>
          </a:prstGeom>
          <a:noFill/>
        </p:spPr>
        <p:txBody>
          <a:bodyPr wrap="square" rtlCol="0">
            <a:spAutoFit/>
          </a:bodyPr>
          <a:lstStyle/>
          <a:p>
            <a:r>
              <a:rPr lang="fr-FR" sz="1000" b="1" dirty="0"/>
              <a:t>Des expressions compilées</a:t>
            </a:r>
          </a:p>
          <a:p>
            <a:endParaRPr lang="fr-FR" sz="1000" dirty="0"/>
          </a:p>
          <a:p>
            <a:r>
              <a:rPr lang="fr-FR" sz="1000" dirty="0"/>
              <a:t>Si, dans votre programme, vous utilisez plusieurs fois les mêmes expressions régulières, il peut être utile de les compiler. Le </a:t>
            </a:r>
            <a:r>
              <a:rPr lang="fr-FR" sz="1000" dirty="0" err="1"/>
              <a:t>modulerepropose</a:t>
            </a:r>
            <a:r>
              <a:rPr lang="fr-FR" sz="1000" dirty="0"/>
              <a:t> en effet de conserver votre expression régulière sous la forme d'un objet que vous pouvez stocker dans votre programme. Si vous devez chercher cette expression dans une chaîne, vous passez par des méthodes de l'expression. Cela vous fait gagner en performances si vous faites souvent appel à cette expression.</a:t>
            </a:r>
          </a:p>
          <a:p>
            <a:endParaRPr lang="fr-FR" sz="1000" dirty="0"/>
          </a:p>
          <a:p>
            <a:r>
              <a:rPr lang="fr-FR" sz="1000" dirty="0"/>
              <a:t>Par exemple, j'ai une expression qui est appelée quand l'utilisateur saisit son mot de passe. Je veux vérifier que son mot de passe fait bien six caractères au minimum et qu'il ne contient que des lettres majuscules, minuscules et des chiffres. Voici l'expression à laquelle j'arrive :</a:t>
            </a:r>
          </a:p>
        </p:txBody>
      </p:sp>
      <p:sp>
        <p:nvSpPr>
          <p:cNvPr id="11" name="ZoneTexte 10">
            <a:extLst>
              <a:ext uri="{FF2B5EF4-FFF2-40B4-BE49-F238E27FC236}">
                <a16:creationId xmlns:a16="http://schemas.microsoft.com/office/drawing/2014/main" id="{B0566F5C-C982-4FE5-8A1A-44551F755534}"/>
              </a:ext>
            </a:extLst>
          </p:cNvPr>
          <p:cNvSpPr txBox="1"/>
          <p:nvPr/>
        </p:nvSpPr>
        <p:spPr>
          <a:xfrm>
            <a:off x="209554" y="5696648"/>
            <a:ext cx="4700588" cy="246221"/>
          </a:xfrm>
          <a:prstGeom prst="rect">
            <a:avLst/>
          </a:prstGeom>
          <a:solidFill>
            <a:schemeClr val="tx1"/>
          </a:solidFill>
        </p:spPr>
        <p:txBody>
          <a:bodyPr wrap="square" rtlCol="0">
            <a:spAutoFit/>
          </a:bodyPr>
          <a:lstStyle/>
          <a:p>
            <a:r>
              <a:rPr lang="fr-FR" sz="1000" dirty="0">
                <a:solidFill>
                  <a:schemeClr val="bg1"/>
                </a:solidFill>
              </a:rPr>
              <a:t>^[A-Za-z0-9]{6,}$</a:t>
            </a:r>
          </a:p>
        </p:txBody>
      </p:sp>
    </p:spTree>
    <p:extLst>
      <p:ext uri="{BB962C8B-B14F-4D97-AF65-F5344CB8AC3E}">
        <p14:creationId xmlns:p14="http://schemas.microsoft.com/office/powerpoint/2010/main" val="271592692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707886"/>
          </a:xfrm>
          <a:prstGeom prst="rect">
            <a:avLst/>
          </a:prstGeom>
          <a:noFill/>
        </p:spPr>
        <p:txBody>
          <a:bodyPr wrap="square" rtlCol="0">
            <a:spAutoFit/>
          </a:bodyPr>
          <a:lstStyle/>
          <a:p>
            <a:r>
              <a:rPr lang="fr-FR" sz="1000" dirty="0"/>
              <a:t>À chaque fois qu'un utilisateur saisit un mot de passe, le programme va appeler </a:t>
            </a:r>
            <a:r>
              <a:rPr lang="fr-FR" sz="1000" dirty="0" err="1"/>
              <a:t>re.search</a:t>
            </a:r>
            <a:r>
              <a:rPr lang="fr-FR" sz="1000" dirty="0"/>
              <a:t> pour vérifier que celui-ci respecte bien les critères de l'expression. Il serait plus judicieux de conserver l'expression en mémoire.</a:t>
            </a:r>
          </a:p>
          <a:p>
            <a:endParaRPr lang="fr-FR" sz="1000" dirty="0"/>
          </a:p>
          <a:p>
            <a:r>
              <a:rPr lang="fr-FR" sz="1000" dirty="0"/>
              <a:t>On utilise pour ce faire la méthode compile du module re. On stocke la valeur renvoyée (une expression régulière compilée) dans une variable, c'est un objet standard pour le reste.</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949141"/>
            <a:ext cx="4700588" cy="400110"/>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404367"/>
            <a:ext cx="10534644" cy="707886"/>
          </a:xfrm>
          <a:prstGeom prst="rect">
            <a:avLst/>
          </a:prstGeom>
          <a:noFill/>
        </p:spPr>
        <p:txBody>
          <a:bodyPr wrap="square" rtlCol="0">
            <a:spAutoFit/>
          </a:bodyPr>
          <a:lstStyle/>
          <a:p>
            <a:r>
              <a:rPr lang="fr-FR" sz="1000" dirty="0"/>
              <a:t>Ensuite, vous pouvez utiliser directement cette expression compilée. Elle possède plusieurs méthodes utiles, </a:t>
            </a:r>
            <a:r>
              <a:rPr lang="fr-FR" sz="1000" dirty="0" err="1"/>
              <a:t>dontsearchetsubque</a:t>
            </a:r>
            <a:r>
              <a:rPr lang="fr-FR" sz="1000" dirty="0"/>
              <a:t> nous avons vu plus haut. À la différence des fonctions du </a:t>
            </a:r>
            <a:r>
              <a:rPr lang="fr-FR" sz="1000" dirty="0" err="1"/>
              <a:t>modulereportant</a:t>
            </a:r>
            <a:r>
              <a:rPr lang="fr-FR" sz="1000" dirty="0"/>
              <a:t> les mêmes noms, elles ne prennent pas en premier paramètre l'expression (celle-ci se trouve directement dans l'objet).</a:t>
            </a:r>
          </a:p>
          <a:p>
            <a:endParaRPr lang="fr-FR" sz="1000" dirty="0"/>
          </a:p>
          <a:p>
            <a:r>
              <a:rPr lang="fr-FR" sz="1000" dirty="0"/>
              <a:t>Voyez plutôt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810010"/>
            <a:ext cx="4700588" cy="861774"/>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a:p>
            <a:r>
              <a:rPr lang="fr-FR" sz="1000" dirty="0" err="1">
                <a:solidFill>
                  <a:schemeClr val="bg1"/>
                </a:solidFill>
              </a:rPr>
              <a:t>mot_de_passe</a:t>
            </a:r>
            <a:r>
              <a:rPr lang="fr-FR" sz="1000" dirty="0">
                <a:solidFill>
                  <a:schemeClr val="bg1"/>
                </a:solidFill>
              </a:rPr>
              <a:t> = ""</a:t>
            </a:r>
          </a:p>
          <a:p>
            <a:r>
              <a:rPr lang="fr-FR" sz="1000" dirty="0">
                <a:solidFill>
                  <a:schemeClr val="bg1"/>
                </a:solidFill>
              </a:rPr>
              <a:t>while </a:t>
            </a:r>
            <a:r>
              <a:rPr lang="fr-FR" sz="1000" dirty="0" err="1">
                <a:solidFill>
                  <a:schemeClr val="bg1"/>
                </a:solidFill>
              </a:rPr>
              <a:t>exp_mdp.search</a:t>
            </a:r>
            <a:r>
              <a:rPr lang="fr-FR" sz="1000" dirty="0">
                <a:solidFill>
                  <a:schemeClr val="bg1"/>
                </a:solidFill>
              </a:rPr>
              <a:t>(</a:t>
            </a:r>
            <a:r>
              <a:rPr lang="fr-FR" sz="1000" dirty="0" err="1">
                <a:solidFill>
                  <a:schemeClr val="bg1"/>
                </a:solidFill>
              </a:rPr>
              <a:t>mot_de_passe</a:t>
            </a:r>
            <a:r>
              <a:rPr lang="fr-FR" sz="1000" dirty="0">
                <a:solidFill>
                  <a:schemeClr val="bg1"/>
                </a:solidFill>
              </a:rPr>
              <a:t>) is None:</a:t>
            </a:r>
          </a:p>
          <a:p>
            <a:r>
              <a:rPr lang="fr-FR" sz="1000" dirty="0">
                <a:solidFill>
                  <a:schemeClr val="bg1"/>
                </a:solidFill>
              </a:rPr>
              <a:t>    </a:t>
            </a:r>
            <a:r>
              <a:rPr lang="fr-FR" sz="1000" dirty="0" err="1">
                <a:solidFill>
                  <a:schemeClr val="bg1"/>
                </a:solidFill>
              </a:rPr>
              <a:t>mot_de_passe</a:t>
            </a:r>
            <a:r>
              <a:rPr lang="fr-FR" sz="1000" dirty="0">
                <a:solidFill>
                  <a:schemeClr val="bg1"/>
                </a:solidFill>
              </a:rPr>
              <a:t> = input("Tapez votre mot de passe : ")</a:t>
            </a:r>
          </a:p>
        </p:txBody>
      </p:sp>
    </p:spTree>
    <p:extLst>
      <p:ext uri="{BB962C8B-B14F-4D97-AF65-F5344CB8AC3E}">
        <p14:creationId xmlns:p14="http://schemas.microsoft.com/office/powerpoint/2010/main" val="158271658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1785104"/>
          </a:xfrm>
          <a:prstGeom prst="rect">
            <a:avLst/>
          </a:prstGeom>
          <a:noFill/>
        </p:spPr>
        <p:txBody>
          <a:bodyPr wrap="square" rtlCol="0">
            <a:spAutoFit/>
          </a:bodyPr>
          <a:lstStyle/>
          <a:p>
            <a:r>
              <a:rPr lang="fr-FR" sz="1000" b="1" dirty="0"/>
              <a:t>En résumé</a:t>
            </a:r>
          </a:p>
          <a:p>
            <a:endParaRPr lang="fr-FR" sz="1000" dirty="0"/>
          </a:p>
          <a:p>
            <a:r>
              <a:rPr lang="fr-FR" sz="1000" dirty="0"/>
              <a:t>    Les expressions régulières permettent de chercher et remplacer certaines expressions dans des chaînes de caractères.</a:t>
            </a:r>
          </a:p>
          <a:p>
            <a:endParaRPr lang="fr-FR" sz="1000" dirty="0"/>
          </a:p>
          <a:p>
            <a:r>
              <a:rPr lang="fr-FR" sz="1000" dirty="0"/>
              <a:t>    Le module re de Python permet de manipuler des expressions régulières en Python.</a:t>
            </a:r>
          </a:p>
          <a:p>
            <a:endParaRPr lang="fr-FR" sz="1000" dirty="0"/>
          </a:p>
          <a:p>
            <a:r>
              <a:rPr lang="fr-FR" sz="1000" dirty="0"/>
              <a:t>    La fonction </a:t>
            </a:r>
            <a:r>
              <a:rPr lang="fr-FR" sz="1000" dirty="0" err="1"/>
              <a:t>search</a:t>
            </a:r>
            <a:r>
              <a:rPr lang="fr-FR" sz="1000" dirty="0"/>
              <a:t> du module re permet de chercher une expression dans une chaîne.</a:t>
            </a:r>
          </a:p>
          <a:p>
            <a:endParaRPr lang="fr-FR" sz="1000" dirty="0"/>
          </a:p>
          <a:p>
            <a:r>
              <a:rPr lang="fr-FR" sz="1000" dirty="0"/>
              <a:t>    Pour remplacer une certaine expression dans une chaîne, on utilise la fonction </a:t>
            </a:r>
            <a:r>
              <a:rPr lang="fr-FR" sz="1000" dirty="0" err="1"/>
              <a:t>sub</a:t>
            </a:r>
            <a:r>
              <a:rPr lang="fr-FR" sz="1000" dirty="0"/>
              <a:t> du module re.</a:t>
            </a:r>
          </a:p>
          <a:p>
            <a:endParaRPr lang="fr-FR" sz="1000" dirty="0"/>
          </a:p>
          <a:p>
            <a:r>
              <a:rPr lang="fr-FR" sz="1000" dirty="0"/>
              <a:t>    On peut également compiler les expressions régulières grâce à la fonction compile du module re.</a:t>
            </a:r>
          </a:p>
        </p:txBody>
      </p:sp>
    </p:spTree>
    <p:extLst>
      <p:ext uri="{BB962C8B-B14F-4D97-AF65-F5344CB8AC3E}">
        <p14:creationId xmlns:p14="http://schemas.microsoft.com/office/powerpoint/2010/main" val="163843626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605117"/>
            <a:ext cx="12192000" cy="971550"/>
          </a:xfrm>
        </p:spPr>
        <p:txBody>
          <a:bodyPr>
            <a:noAutofit/>
          </a:bodyPr>
          <a:lstStyle/>
          <a:p>
            <a:pPr lvl="0" algn="ctr" fontAlgn="base">
              <a:spcAft>
                <a:spcPct val="0"/>
              </a:spcAft>
            </a:pPr>
            <a:r>
              <a:rPr lang="fr-FR" altLang="fr-FR" sz="96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94609391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142879" y="1284327"/>
            <a:ext cx="11020420" cy="1107996"/>
          </a:xfrm>
          <a:prstGeom prst="rect">
            <a:avLst/>
          </a:prstGeom>
          <a:noFill/>
        </p:spPr>
        <p:txBody>
          <a:bodyPr wrap="square" rtlCol="0">
            <a:spAutoFit/>
          </a:bodyPr>
          <a:lstStyle/>
          <a:p>
            <a:r>
              <a:rPr lang="fr-FR" sz="1100" dirty="0"/>
              <a:t>Exprimer un temps en informatique, cela soulève quelques questions. Disposer d'une mesure du temps dans un programme peut avoir des applications variées : connaître la date et l'heure actuelles et faire remonter une erreur, calculer depuis combien de temps le programme a été lancé, gérer des alarmes programmées, faire des tests de performance… et j'en passe !</a:t>
            </a:r>
          </a:p>
          <a:p>
            <a:endParaRPr lang="fr-FR" sz="1100" dirty="0"/>
          </a:p>
          <a:p>
            <a:r>
              <a:rPr lang="fr-FR" sz="1100" dirty="0"/>
              <a:t>Il existe plusieurs façons de représenter des temps, que nous allons découvrir maintenant.</a:t>
            </a:r>
          </a:p>
          <a:p>
            <a:endParaRPr lang="fr-FR" sz="1100" dirty="0"/>
          </a:p>
          <a:p>
            <a:r>
              <a:rPr lang="fr-FR" sz="1100" dirty="0"/>
              <a:t>Pour bien suivre ce chapitre, vous aurez besoin de maîtriser l'objet : savoir ce qu'est un objet et comment en créer un.</a:t>
            </a:r>
          </a:p>
        </p:txBody>
      </p:sp>
    </p:spTree>
    <p:extLst>
      <p:ext uri="{BB962C8B-B14F-4D97-AF65-F5344CB8AC3E}">
        <p14:creationId xmlns:p14="http://schemas.microsoft.com/office/powerpoint/2010/main" val="33725487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4154984"/>
          </a:xfrm>
          <a:prstGeom prst="rect">
            <a:avLst/>
          </a:prstGeom>
          <a:noFill/>
        </p:spPr>
        <p:txBody>
          <a:bodyPr wrap="square" rtlCol="0">
            <a:spAutoFit/>
          </a:bodyPr>
          <a:lstStyle/>
          <a:p>
            <a:r>
              <a:rPr lang="fr-FR" sz="1100" dirty="0"/>
              <a:t>Le module time est sans doute le premier à être utilisé quand on souhaite manipuler des temps de façon simple.</a:t>
            </a:r>
          </a:p>
          <a:p>
            <a:endParaRPr lang="fr-FR" sz="1100" dirty="0"/>
          </a:p>
          <a:p>
            <a:r>
              <a:rPr lang="fr-FR" sz="1100" dirty="0"/>
              <a:t>Notez que, dans la documentation de la bibliothèque standard, ce module est classé dans la rubrique </a:t>
            </a:r>
            <a:r>
              <a:rPr lang="fr-FR" sz="1100" dirty="0" err="1"/>
              <a:t>Generic</a:t>
            </a:r>
            <a:r>
              <a:rPr lang="fr-FR" sz="1100" dirty="0"/>
              <a:t> Operating System Services (c'est-à-dire les services communs aux différents systèmes d'exploitation). Ce n'est pas un hasard :time est un module très proche du système. Cela signifie que certaines fonctions de ce module pourront avoir des résultats différents sur des systèmes différents. Pour ma part, je vais surtout m'attarder sur les fonctionnalités les plus génériques possibles afin de ne perdre personne.</a:t>
            </a:r>
          </a:p>
          <a:p>
            <a:endParaRPr lang="fr-FR" sz="1100" dirty="0"/>
          </a:p>
          <a:p>
            <a:r>
              <a:rPr lang="fr-FR" sz="1100" dirty="0"/>
              <a:t>Je vous invite à consulter la documentation de Python sur la bibliothèque standard et sur le module time, pour plus d'informations.</a:t>
            </a:r>
          </a:p>
          <a:p>
            <a:r>
              <a:rPr lang="fr-FR" sz="1100" dirty="0"/>
              <a:t>Représenter une date et une heure dans un nombre unique</a:t>
            </a:r>
          </a:p>
          <a:p>
            <a:endParaRPr lang="fr-FR" sz="1100" dirty="0"/>
          </a:p>
          <a:p>
            <a:r>
              <a:rPr lang="fr-FR" sz="1100" dirty="0"/>
              <a:t>Comment représenter un temps ? Il existe, naturellement, plusieurs réponses à cette question. Celle que nous allons voir ici est sans doute la moins compréhensible pour un humain, mais la plus adaptée à un ordinateur : on stocke la date et l'heure dans un seul entier.</a:t>
            </a:r>
          </a:p>
          <a:p>
            <a:endParaRPr lang="fr-FR" sz="1100" dirty="0"/>
          </a:p>
          <a:p>
            <a:r>
              <a:rPr lang="fr-FR" sz="1100" dirty="0"/>
              <a:t>Comment représenter une date et une heure dans un unique entier ?</a:t>
            </a:r>
          </a:p>
          <a:p>
            <a:endParaRPr lang="fr-FR" sz="1100" dirty="0"/>
          </a:p>
          <a:p>
            <a:r>
              <a:rPr lang="fr-FR" sz="1100" dirty="0"/>
              <a:t>L'idée retenue a été de représenter une date et une heure en fonction du nombre de secondes écoulées depuis une date précise. La plupart du temps, cette date est l'</a:t>
            </a:r>
            <a:r>
              <a:rPr lang="fr-FR" sz="1100" dirty="0" err="1"/>
              <a:t>Epoch</a:t>
            </a:r>
            <a:r>
              <a:rPr lang="fr-FR" sz="1100" dirty="0"/>
              <a:t> Unix, le 1er janvier 1970 à 00:00:00.</a:t>
            </a:r>
          </a:p>
          <a:p>
            <a:endParaRPr lang="fr-FR" sz="1100" dirty="0"/>
          </a:p>
          <a:p>
            <a:r>
              <a:rPr lang="fr-FR" sz="1100" dirty="0"/>
              <a:t>Pourquoi cette date plutôt qu'une autre ?</a:t>
            </a:r>
          </a:p>
          <a:p>
            <a:endParaRPr lang="fr-FR" sz="1100" dirty="0"/>
          </a:p>
          <a:p>
            <a:r>
              <a:rPr lang="fr-FR" sz="1100" dirty="0"/>
              <a:t>Il fallait bien choisir une date de début. L'année 1970 a été considérée comme un bon départ, compte tenu de l'essor qu'a pris l'informatique à partir de cette époque. D'autre part, un ordinateur est inévitablement limité quand il traite des entiers ; dans les langages de l'époque, il fallait tenir compte de ce fait tout simple : on ne pouvait pas compter un nombre de secondes trop important. La date de l'</a:t>
            </a:r>
            <a:r>
              <a:rPr lang="fr-FR" sz="1100" dirty="0" err="1"/>
              <a:t>Epoch</a:t>
            </a:r>
            <a:r>
              <a:rPr lang="fr-FR" sz="1100" dirty="0"/>
              <a:t> ne pouvait donc pas être trop reculée dans le temps.</a:t>
            </a:r>
          </a:p>
          <a:p>
            <a:endParaRPr lang="fr-FR" sz="1100" dirty="0"/>
          </a:p>
          <a:p>
            <a:r>
              <a:rPr lang="fr-FR" sz="1100" dirty="0"/>
              <a:t>Nous allons voir dans un premier temps comment afficher ce fameux nombre de secondes écoulées depuis le 1er janvier 1970 à 00:00:00. On utilise la fonction time du module time.</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5221528"/>
            <a:ext cx="5395913" cy="707886"/>
          </a:xfrm>
          <a:prstGeom prst="rect">
            <a:avLst/>
          </a:prstGeom>
          <a:solidFill>
            <a:schemeClr val="tx1"/>
          </a:solidFill>
        </p:spPr>
        <p:txBody>
          <a:bodyPr wrap="square" rtlCol="0">
            <a:spAutoFit/>
          </a:bodyPr>
          <a:lstStyle/>
          <a:p>
            <a:r>
              <a:rPr lang="en-US" sz="1000" dirty="0">
                <a:solidFill>
                  <a:schemeClr val="bg1"/>
                </a:solidFill>
              </a:rPr>
              <a:t>&gt;&gt;&gt; import time</a:t>
            </a:r>
          </a:p>
          <a:p>
            <a:r>
              <a:rPr lang="en-US" sz="1000" dirty="0">
                <a:solidFill>
                  <a:schemeClr val="bg1"/>
                </a:solidFill>
              </a:rPr>
              <a:t>&gt;&gt;&gt; </a:t>
            </a:r>
            <a:r>
              <a:rPr lang="en-US" sz="1000" dirty="0" err="1">
                <a:solidFill>
                  <a:schemeClr val="bg1"/>
                </a:solidFill>
              </a:rPr>
              <a:t>time.time</a:t>
            </a:r>
            <a:r>
              <a:rPr lang="en-US" sz="1000" dirty="0">
                <a:solidFill>
                  <a:schemeClr val="bg1"/>
                </a:solidFill>
              </a:rPr>
              <a:t>()</a:t>
            </a:r>
          </a:p>
          <a:p>
            <a:r>
              <a:rPr lang="en-US" sz="1000" dirty="0">
                <a:solidFill>
                  <a:schemeClr val="bg1"/>
                </a:solidFill>
              </a:rPr>
              <a:t>1297642146.562</a:t>
            </a:r>
          </a:p>
          <a:p>
            <a:r>
              <a:rPr lang="en-US" sz="1000" dirty="0">
                <a:solidFill>
                  <a:schemeClr val="bg1"/>
                </a:solidFill>
              </a:rPr>
              <a:t>&gt;&gt;&gt;</a:t>
            </a:r>
            <a:endParaRPr lang="fr-FR" sz="1000" dirty="0">
              <a:solidFill>
                <a:schemeClr val="bg1"/>
              </a:solidFill>
            </a:endParaRPr>
          </a:p>
        </p:txBody>
      </p:sp>
    </p:spTree>
    <p:extLst>
      <p:ext uri="{BB962C8B-B14F-4D97-AF65-F5344CB8AC3E}">
        <p14:creationId xmlns:p14="http://schemas.microsoft.com/office/powerpoint/2010/main" val="1549340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element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else: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1277273"/>
          </a:xfrm>
          <a:prstGeom prst="rect">
            <a:avLst/>
          </a:prstGeom>
          <a:noFill/>
        </p:spPr>
        <p:txBody>
          <a:bodyPr wrap="square" rtlCol="0">
            <a:spAutoFit/>
          </a:bodyPr>
          <a:lstStyle/>
          <a:p>
            <a:r>
              <a:rPr lang="fr-FR" sz="1100" dirty="0"/>
              <a:t>Cela fait beaucoup ! D'un autre côté, songez quand même que cela représente le nombre de secondes écoulées depuis plus de quarante ans à présent.</a:t>
            </a:r>
          </a:p>
          <a:p>
            <a:endParaRPr lang="fr-FR" sz="1100" dirty="0"/>
          </a:p>
          <a:p>
            <a:r>
              <a:rPr lang="fr-FR" sz="1100" dirty="0"/>
              <a:t>Maintenant, je vous l'accorde, ce nombre n'est pas très compréhensible pour un humain. Par contre, pour un ordinateur, c'est l'idéal : les durées calculées en nombre de secondes sont faciles à additionner, soustraire, multiplier… bref, l'ordinateur se débrouille bien mieux avec ce nombre de secondes, ce timestamp comme on l'appelle généralement.</a:t>
            </a:r>
          </a:p>
          <a:p>
            <a:endParaRPr lang="fr-FR" sz="1100" dirty="0"/>
          </a:p>
          <a:p>
            <a:r>
              <a:rPr lang="fr-FR" sz="1100" dirty="0"/>
              <a:t>Faites un petit test : stockez la valeur renvoyée </a:t>
            </a:r>
            <a:r>
              <a:rPr lang="fr-FR" sz="1100" i="1" dirty="0"/>
              <a:t>partime.time() </a:t>
            </a:r>
            <a:r>
              <a:rPr lang="fr-FR" sz="1100" dirty="0"/>
              <a:t>dans une première variable, puis quelques secondes plus tard stockez la nouvelle valeur renvoyée </a:t>
            </a:r>
            <a:r>
              <a:rPr lang="fr-FR" sz="1100" i="1" dirty="0"/>
              <a:t>partime.time() </a:t>
            </a:r>
            <a:r>
              <a:rPr lang="fr-FR" sz="1100" dirty="0"/>
              <a:t>dans une autre variable. Comparez-les, soustrayez-les, vous verrez que cela se fait tout seul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2366039"/>
            <a:ext cx="539591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debut</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 On attend quelques secondes avant de taper la commande suivante</a:t>
            </a:r>
          </a:p>
          <a:p>
            <a:r>
              <a:rPr lang="fr-FR" sz="1000" dirty="0">
                <a:solidFill>
                  <a:schemeClr val="bg1"/>
                </a:solidFill>
              </a:rPr>
              <a:t>... fin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print(</a:t>
            </a:r>
            <a:r>
              <a:rPr lang="fr-FR" sz="1000" dirty="0" err="1">
                <a:solidFill>
                  <a:schemeClr val="bg1"/>
                </a:solidFill>
              </a:rPr>
              <a:t>debut</a:t>
            </a:r>
            <a:r>
              <a:rPr lang="fr-FR" sz="1000" dirty="0">
                <a:solidFill>
                  <a:schemeClr val="bg1"/>
                </a:solidFill>
              </a:rPr>
              <a:t>, fin)</a:t>
            </a:r>
          </a:p>
          <a:p>
            <a:r>
              <a:rPr lang="fr-FR" sz="1000" dirty="0">
                <a:solidFill>
                  <a:schemeClr val="bg1"/>
                </a:solidFill>
              </a:rPr>
              <a:t>1297642195.45 1297642202.27</a:t>
            </a:r>
          </a:p>
          <a:p>
            <a:r>
              <a:rPr lang="fr-FR" sz="1000" dirty="0">
                <a:solidFill>
                  <a:schemeClr val="bg1"/>
                </a:solidFill>
              </a:rPr>
              <a:t>&gt;&gt;&gt; </a:t>
            </a:r>
            <a:r>
              <a:rPr lang="fr-FR" sz="1000" dirty="0" err="1">
                <a:solidFill>
                  <a:schemeClr val="bg1"/>
                </a:solidFill>
              </a:rPr>
              <a:t>debut</a:t>
            </a:r>
            <a:r>
              <a:rPr lang="fr-FR" sz="1000" dirty="0">
                <a:solidFill>
                  <a:schemeClr val="bg1"/>
                </a:solidFill>
              </a:rPr>
              <a:t> &lt; fin</a:t>
            </a:r>
          </a:p>
          <a:p>
            <a:r>
              <a:rPr lang="fr-FR" sz="1000" dirty="0" err="1">
                <a:solidFill>
                  <a:schemeClr val="bg1"/>
                </a:solidFill>
              </a:rPr>
              <a:t>True</a:t>
            </a:r>
            <a:endParaRPr lang="fr-FR" sz="1000" dirty="0">
              <a:solidFill>
                <a:schemeClr val="bg1"/>
              </a:solidFill>
            </a:endParaRPr>
          </a:p>
          <a:p>
            <a:r>
              <a:rPr lang="fr-FR" sz="1000" dirty="0">
                <a:solidFill>
                  <a:schemeClr val="bg1"/>
                </a:solidFill>
              </a:rPr>
              <a:t>&gt;&gt;&gt; fin - </a:t>
            </a:r>
            <a:r>
              <a:rPr lang="fr-FR" sz="1000" dirty="0" err="1">
                <a:solidFill>
                  <a:schemeClr val="bg1"/>
                </a:solidFill>
              </a:rPr>
              <a:t>debut</a:t>
            </a:r>
            <a:r>
              <a:rPr lang="fr-FR" sz="1000" dirty="0">
                <a:solidFill>
                  <a:schemeClr val="bg1"/>
                </a:solidFill>
              </a:rPr>
              <a:t> # Combien de secondes entre </a:t>
            </a:r>
            <a:r>
              <a:rPr lang="fr-FR" sz="1000" dirty="0" err="1">
                <a:solidFill>
                  <a:schemeClr val="bg1"/>
                </a:solidFill>
              </a:rPr>
              <a:t>debut</a:t>
            </a:r>
            <a:r>
              <a:rPr lang="fr-FR" sz="1000" dirty="0">
                <a:solidFill>
                  <a:schemeClr val="bg1"/>
                </a:solidFill>
              </a:rPr>
              <a:t> et fin ?</a:t>
            </a:r>
          </a:p>
          <a:p>
            <a:r>
              <a:rPr lang="fr-FR" sz="1000" dirty="0">
                <a:solidFill>
                  <a:schemeClr val="bg1"/>
                </a:solidFill>
              </a:rPr>
              <a:t>6.812000036239624</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3882570"/>
            <a:ext cx="11020420" cy="1785104"/>
          </a:xfrm>
          <a:prstGeom prst="rect">
            <a:avLst/>
          </a:prstGeom>
          <a:noFill/>
        </p:spPr>
        <p:txBody>
          <a:bodyPr wrap="square" rtlCol="0">
            <a:spAutoFit/>
          </a:bodyPr>
          <a:lstStyle/>
          <a:p>
            <a:r>
              <a:rPr lang="fr-FR" sz="1100" dirty="0"/>
              <a:t>Vous pouvez remarquer que la valeur renvoyée </a:t>
            </a:r>
            <a:r>
              <a:rPr lang="fr-FR" sz="1100" i="1" dirty="0"/>
              <a:t>partime.time()</a:t>
            </a:r>
            <a:r>
              <a:rPr lang="fr-FR" sz="1100" dirty="0"/>
              <a:t>n'est pas un entier mais bien un flottant. Le temps ainsi donné est plus précis qu'à une seconde près. Pour des calculs de performance, ce n'est en général pas cette fonction que l'on utilise. Mais c'est bien suffisant la plupart du temps.</a:t>
            </a:r>
          </a:p>
          <a:p>
            <a:endParaRPr lang="fr-FR" sz="1100" b="1" dirty="0"/>
          </a:p>
          <a:p>
            <a:r>
              <a:rPr lang="fr-FR" sz="1100" b="1" dirty="0"/>
              <a:t>La date et l'heure de façon plus présentable</a:t>
            </a:r>
          </a:p>
          <a:p>
            <a:endParaRPr lang="fr-FR" sz="1100" dirty="0"/>
          </a:p>
          <a:p>
            <a:r>
              <a:rPr lang="fr-FR" sz="1100" dirty="0"/>
              <a:t>Vous allez me dire que c'est bien joli d'avoir tous nos temps réduits à des nombres mais que ce n'est pas très lisible pour nous. Nous allons découvrir tout au long de ce chapitre des moyens d'afficher nos temps de façon plus élégante et d'obtenir les diverses informations relatives à une date et une heure. Je vous propose ici un premier moyen : une sortie sous la forme d'un objet contenant déjà beaucoup d'informations.</a:t>
            </a:r>
          </a:p>
          <a:p>
            <a:endParaRPr lang="fr-FR" sz="1100" dirty="0"/>
          </a:p>
          <a:p>
            <a:r>
              <a:rPr lang="fr-FR" sz="1100" dirty="0"/>
              <a:t>Nous allons utiliser la fonction </a:t>
            </a:r>
            <a:r>
              <a:rPr lang="fr-FR" sz="1100" i="1" dirty="0"/>
              <a:t>localtime</a:t>
            </a:r>
            <a:r>
              <a:rPr lang="fr-FR" sz="1100" dirty="0"/>
              <a:t> du module </a:t>
            </a:r>
            <a:r>
              <a:rPr lang="fr-FR" sz="1100" i="1" dirty="0"/>
              <a:t>time</a:t>
            </a:r>
            <a:r>
              <a:rPr lang="fr-FR" sz="1100" dirty="0"/>
              <a:t>.</a:t>
            </a:r>
          </a:p>
        </p:txBody>
      </p:sp>
    </p:spTree>
    <p:extLst>
      <p:ext uri="{BB962C8B-B14F-4D97-AF65-F5344CB8AC3E}">
        <p14:creationId xmlns:p14="http://schemas.microsoft.com/office/powerpoint/2010/main" val="302556209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246221"/>
          </a:xfrm>
          <a:prstGeom prst="rect">
            <a:avLst/>
          </a:prstGeom>
          <a:solidFill>
            <a:schemeClr val="tx1"/>
          </a:solidFill>
        </p:spPr>
        <p:txBody>
          <a:bodyPr wrap="square" rtlCol="0">
            <a:spAutoFit/>
          </a:bodyPr>
          <a:lstStyle/>
          <a:p>
            <a:r>
              <a:rPr lang="fr-FR" sz="1000" dirty="0" err="1">
                <a:solidFill>
                  <a:schemeClr val="bg1"/>
                </a:solidFill>
              </a:rPr>
              <a:t>time.localtime</a:t>
            </a:r>
            <a:r>
              <a:rPr lang="fr-FR" sz="1000" dirty="0">
                <a:solidFill>
                  <a:schemeClr val="bg1"/>
                </a:solidFill>
              </a:rPr>
              <a:t>()</a:t>
            </a:r>
          </a:p>
        </p:txBody>
      </p:sp>
      <p:sp>
        <p:nvSpPr>
          <p:cNvPr id="8" name="ZoneTexte 7">
            <a:extLst>
              <a:ext uri="{FF2B5EF4-FFF2-40B4-BE49-F238E27FC236}">
                <a16:creationId xmlns:a16="http://schemas.microsoft.com/office/drawing/2014/main" id="{3C8F451D-DFA1-4973-A601-0C32F5FED472}"/>
              </a:ext>
            </a:extLst>
          </p:cNvPr>
          <p:cNvSpPr txBox="1"/>
          <p:nvPr/>
        </p:nvSpPr>
        <p:spPr>
          <a:xfrm>
            <a:off x="161933" y="1643896"/>
            <a:ext cx="11020420" cy="4154984"/>
          </a:xfrm>
          <a:prstGeom prst="rect">
            <a:avLst/>
          </a:prstGeom>
          <a:noFill/>
        </p:spPr>
        <p:txBody>
          <a:bodyPr wrap="square" rtlCol="0">
            <a:spAutoFit/>
          </a:bodyPr>
          <a:lstStyle/>
          <a:p>
            <a:r>
              <a:rPr lang="fr-FR" sz="1100" dirty="0"/>
              <a:t>Elle renvoie un objet contenant, dans l'ordre :</a:t>
            </a:r>
          </a:p>
          <a:p>
            <a:endParaRPr lang="fr-FR" sz="1100" dirty="0"/>
          </a:p>
          <a:p>
            <a:r>
              <a:rPr lang="fr-FR" sz="1100" dirty="0"/>
              <a:t>    </a:t>
            </a:r>
            <a:r>
              <a:rPr lang="fr-FR" sz="1100" dirty="0" err="1"/>
              <a:t>tm_year</a:t>
            </a:r>
            <a:r>
              <a:rPr lang="fr-FR" sz="1100" dirty="0"/>
              <a:t>: l'année sous la forme d'un entier ;</a:t>
            </a:r>
          </a:p>
          <a:p>
            <a:endParaRPr lang="fr-FR" sz="1100" dirty="0"/>
          </a:p>
          <a:p>
            <a:r>
              <a:rPr lang="fr-FR" sz="1100" dirty="0"/>
              <a:t>    </a:t>
            </a:r>
            <a:r>
              <a:rPr lang="fr-FR" sz="1100" dirty="0" err="1"/>
              <a:t>tm_mon</a:t>
            </a:r>
            <a:r>
              <a:rPr lang="fr-FR" sz="1100" dirty="0"/>
              <a:t>: le numéro du mois (entre 1 et 12) ;</a:t>
            </a:r>
          </a:p>
          <a:p>
            <a:endParaRPr lang="fr-FR" sz="1100" dirty="0"/>
          </a:p>
          <a:p>
            <a:r>
              <a:rPr lang="fr-FR" sz="1100" dirty="0"/>
              <a:t>    </a:t>
            </a:r>
            <a:r>
              <a:rPr lang="fr-FR" sz="1100" dirty="0" err="1"/>
              <a:t>tm_mday</a:t>
            </a:r>
            <a:r>
              <a:rPr lang="fr-FR" sz="1100" dirty="0"/>
              <a:t>: le numéro du jour du mois (entre 1 et 31, variant d'un mois et d'une année à l'autre) ;</a:t>
            </a:r>
          </a:p>
          <a:p>
            <a:endParaRPr lang="fr-FR" sz="1100" dirty="0"/>
          </a:p>
          <a:p>
            <a:r>
              <a:rPr lang="fr-FR" sz="1100" dirty="0"/>
              <a:t>    </a:t>
            </a:r>
            <a:r>
              <a:rPr lang="fr-FR" sz="1100" dirty="0" err="1"/>
              <a:t>tm_hour</a:t>
            </a:r>
            <a:r>
              <a:rPr lang="fr-FR" sz="1100" dirty="0"/>
              <a:t>: l'heure du jour (entre 0 et 23) ;</a:t>
            </a:r>
          </a:p>
          <a:p>
            <a:endParaRPr lang="fr-FR" sz="1100" dirty="0"/>
          </a:p>
          <a:p>
            <a:r>
              <a:rPr lang="fr-FR" sz="1100" dirty="0"/>
              <a:t>    </a:t>
            </a:r>
            <a:r>
              <a:rPr lang="fr-FR" sz="1100" dirty="0" err="1"/>
              <a:t>tm_min</a:t>
            </a:r>
            <a:r>
              <a:rPr lang="fr-FR" sz="1100" dirty="0"/>
              <a:t>: le nombre de minutes (entre 0 et 59) ;</a:t>
            </a:r>
          </a:p>
          <a:p>
            <a:endParaRPr lang="fr-FR" sz="1100" dirty="0"/>
          </a:p>
          <a:p>
            <a:r>
              <a:rPr lang="fr-FR" sz="1100" dirty="0"/>
              <a:t>    </a:t>
            </a:r>
            <a:r>
              <a:rPr lang="fr-FR" sz="1100" dirty="0" err="1"/>
              <a:t>tm_sec</a:t>
            </a:r>
            <a:r>
              <a:rPr lang="fr-FR" sz="1100" dirty="0"/>
              <a:t>: le nombre de secondes (entre 0 et 61, même si on n'utilisera ici que les valeurs de 0 à 59, c'est bien suffisant) ;</a:t>
            </a:r>
          </a:p>
          <a:p>
            <a:endParaRPr lang="fr-FR" sz="1100" dirty="0"/>
          </a:p>
          <a:p>
            <a:r>
              <a:rPr lang="fr-FR" sz="1100" dirty="0"/>
              <a:t>    </a:t>
            </a:r>
            <a:r>
              <a:rPr lang="fr-FR" sz="1100" dirty="0" err="1"/>
              <a:t>tm_wday</a:t>
            </a:r>
            <a:r>
              <a:rPr lang="fr-FR" sz="1100" dirty="0"/>
              <a:t>: un entier représentant le jour de la semaine (entre 0 et 6, 0 correspond par défaut au lundi) ;</a:t>
            </a:r>
          </a:p>
          <a:p>
            <a:endParaRPr lang="fr-FR" sz="1100" dirty="0"/>
          </a:p>
          <a:p>
            <a:r>
              <a:rPr lang="fr-FR" sz="1100" dirty="0"/>
              <a:t>    </a:t>
            </a:r>
            <a:r>
              <a:rPr lang="fr-FR" sz="1100" dirty="0" err="1"/>
              <a:t>tm_yday</a:t>
            </a:r>
            <a:r>
              <a:rPr lang="fr-FR" sz="1100" dirty="0"/>
              <a:t>: le jour de l'année, entre 1 et 366 ;</a:t>
            </a:r>
          </a:p>
          <a:p>
            <a:endParaRPr lang="fr-FR" sz="1100" dirty="0"/>
          </a:p>
          <a:p>
            <a:r>
              <a:rPr lang="fr-FR" sz="1100" dirty="0"/>
              <a:t>    </a:t>
            </a:r>
            <a:r>
              <a:rPr lang="fr-FR" sz="1100" dirty="0" err="1"/>
              <a:t>tm_isdst</a:t>
            </a:r>
            <a:r>
              <a:rPr lang="fr-FR" sz="1100" dirty="0"/>
              <a:t>: un entier représentant le changement d'heure local.</a:t>
            </a:r>
          </a:p>
          <a:p>
            <a:endParaRPr lang="fr-FR" sz="1100" dirty="0"/>
          </a:p>
          <a:p>
            <a:r>
              <a:rPr lang="fr-FR" sz="1100" dirty="0"/>
              <a:t>Comme toujours, si vous voulez en apprendre plus, je vous renvoie à la documentation officielle du </a:t>
            </a:r>
            <a:r>
              <a:rPr lang="fr-FR" sz="1100" dirty="0" err="1"/>
              <a:t>moduletime</a:t>
            </a:r>
            <a:r>
              <a:rPr lang="fr-FR" sz="1100" dirty="0"/>
              <a:t>.</a:t>
            </a:r>
          </a:p>
          <a:p>
            <a:endParaRPr lang="fr-FR" sz="1100" dirty="0"/>
          </a:p>
          <a:p>
            <a:r>
              <a:rPr lang="fr-FR" sz="1100" dirty="0"/>
              <a:t>Comme je l'ai dit plus haut, nous allons utiliser la </a:t>
            </a:r>
            <a:r>
              <a:rPr lang="fr-FR" sz="1100" dirty="0" err="1"/>
              <a:t>fonctionlocaltime</a:t>
            </a:r>
            <a:r>
              <a:rPr lang="fr-FR" sz="1100" dirty="0"/>
              <a:t>. Elle prend un paramètre optionnel : le timestamp tel que nous l'avons découvert plus haut. Si ce paramètre n'est pas </a:t>
            </a:r>
            <a:r>
              <a:rPr lang="fr-FR" sz="1100" dirty="0" err="1"/>
              <a:t>précisé,localtimeutilisera</a:t>
            </a:r>
            <a:r>
              <a:rPr lang="fr-FR" sz="1100" dirty="0"/>
              <a:t> </a:t>
            </a:r>
            <a:r>
              <a:rPr lang="fr-FR" sz="1100" dirty="0" err="1"/>
              <a:t>automatiquementtime.time</a:t>
            </a:r>
            <a:r>
              <a:rPr lang="fr-FR" sz="1100" dirty="0"/>
              <a:t>()et renverra donc la date et l'heure actuelles.</a:t>
            </a:r>
          </a:p>
        </p:txBody>
      </p:sp>
    </p:spTree>
    <p:extLst>
      <p:ext uri="{BB962C8B-B14F-4D97-AF65-F5344CB8AC3E}">
        <p14:creationId xmlns:p14="http://schemas.microsoft.com/office/powerpoint/2010/main" val="101804707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1477328"/>
          </a:xfrm>
          <a:prstGeom prst="rect">
            <a:avLst/>
          </a:prstGeom>
          <a:solidFill>
            <a:schemeClr val="tx1"/>
          </a:solidFill>
        </p:spPr>
        <p:txBody>
          <a:bodyPr wrap="square" rtlCol="0">
            <a:spAutoFit/>
          </a:bodyPr>
          <a:lstStyle/>
          <a:p>
            <a:r>
              <a:rPr lang="fr-FR" sz="1000" dirty="0">
                <a:solidFill>
                  <a:schemeClr val="bg1"/>
                </a:solidFill>
              </a:rPr>
              <a:t>&gt;&gt;&gt; time.localtime()</a:t>
            </a:r>
          </a:p>
          <a:p>
            <a:r>
              <a:rPr lang="fr-FR" sz="1000" dirty="0">
                <a:solidFill>
                  <a:schemeClr val="bg1"/>
                </a:solidFill>
              </a:rPr>
              <a:t>time.struct_time(tm_year=2011, tm_mon=2, tm_mday=14, tm_hour=3, tm_min=22, tm_sec=7, tm_wday=0, tm_yday=45, tm_isdst=0)</a:t>
            </a:r>
          </a:p>
          <a:p>
            <a:r>
              <a:rPr lang="fr-FR" sz="1000" dirty="0">
                <a:solidFill>
                  <a:schemeClr val="bg1"/>
                </a:solidFill>
              </a:rPr>
              <a:t>&gt;&gt;&gt; time.localtime(début)</a:t>
            </a:r>
          </a:p>
          <a:p>
            <a:r>
              <a:rPr lang="fr-FR" sz="1000" dirty="0">
                <a:solidFill>
                  <a:schemeClr val="bg1"/>
                </a:solidFill>
              </a:rPr>
              <a:t>time.struct_time(tm_year=2011, tm_mon=2, tm_mday=14, tm_hour=1, tm_min=9, tm_sec=55, tm_wday=0, tm_yday=45, tm_isdst=0)</a:t>
            </a:r>
          </a:p>
          <a:p>
            <a:r>
              <a:rPr lang="fr-FR" sz="1000" dirty="0">
                <a:solidFill>
                  <a:schemeClr val="bg1"/>
                </a:solidFill>
              </a:rPr>
              <a:t>&gt;&gt;&gt; time.localtime(fin)</a:t>
            </a:r>
          </a:p>
          <a:p>
            <a:r>
              <a:rPr lang="fr-FR" sz="1000" dirty="0">
                <a:solidFill>
                  <a:schemeClr val="bg1"/>
                </a:solidFill>
              </a:rPr>
              <a:t>time.struct_time(tm_year=2011, tm_mon=2, tm_mday=14, tm_hour=1, tm_min=10, tm_sec=2, tm_wday=0, tm_yday=45, tm_isdst=0)</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76230" y="2621102"/>
            <a:ext cx="11020420" cy="2123658"/>
          </a:xfrm>
          <a:prstGeom prst="rect">
            <a:avLst/>
          </a:prstGeom>
          <a:noFill/>
        </p:spPr>
        <p:txBody>
          <a:bodyPr wrap="square" rtlCol="0">
            <a:spAutoFit/>
          </a:bodyPr>
          <a:lstStyle/>
          <a:p>
            <a:r>
              <a:rPr lang="fr-FR" sz="1100" dirty="0"/>
              <a:t>Pour savoir à quoi correspond chaque attribut de l'objet, je vous renvoie un peu plus haut. Pour l'essentiel, c'est assez clair je pense. Malgré tout, la date et l'heure renvoyées ne sont pas des plus lisibles. L'avantage de les avoir sous cette forme, c'est qu'on peut facilement extraire une information si on a juste besoin, par exemple, de l'année et du numéro du jour.</a:t>
            </a:r>
          </a:p>
          <a:p>
            <a:endParaRPr lang="fr-FR" sz="1100" b="1" dirty="0"/>
          </a:p>
          <a:p>
            <a:r>
              <a:rPr lang="fr-FR" sz="1100" b="1" dirty="0"/>
              <a:t>Récupérer un timestamp depuis une date</a:t>
            </a:r>
          </a:p>
          <a:p>
            <a:endParaRPr lang="fr-FR" sz="1100" dirty="0"/>
          </a:p>
          <a:p>
            <a:r>
              <a:rPr lang="fr-FR" sz="1100" dirty="0"/>
              <a:t>Je vais passer plus vite sur cette fonction car, selon toute vraisemblance, vous l'utiliserez moins souvent. L'idée est, à partir d'une structure représentant les date et heure telles que renvoyées par </a:t>
            </a:r>
            <a:r>
              <a:rPr lang="fr-FR" sz="1100" i="1" dirty="0"/>
              <a:t>localtime</a:t>
            </a:r>
            <a:r>
              <a:rPr lang="fr-FR" sz="1100" dirty="0"/>
              <a:t>, de récupérer le timestamp correspondant. On utilise pour ce faire la fonction </a:t>
            </a:r>
            <a:r>
              <a:rPr lang="fr-FR" sz="1100" i="1" dirty="0" err="1"/>
              <a:t>mktime</a:t>
            </a:r>
            <a:r>
              <a:rPr lang="fr-FR" sz="1100" dirty="0"/>
              <a:t>.</a:t>
            </a:r>
          </a:p>
          <a:p>
            <a:endParaRPr lang="fr-FR" sz="1100" dirty="0"/>
          </a:p>
          <a:p>
            <a:r>
              <a:rPr lang="fr-FR" sz="1100" b="1" dirty="0"/>
              <a:t>Mettre en pause l'exécution du programme pendant un temps déterminé</a:t>
            </a:r>
          </a:p>
          <a:p>
            <a:endParaRPr lang="fr-FR" sz="1100" dirty="0"/>
          </a:p>
          <a:p>
            <a:r>
              <a:rPr lang="fr-FR" sz="1100" dirty="0"/>
              <a:t>C'est également une fonctionnalité intéressante, même si vous n'en voyez sans doute pas l'utilité de prime abord. La fonction qui nous intéresse </a:t>
            </a:r>
            <a:r>
              <a:rPr lang="fr-FR" sz="1100" dirty="0" err="1"/>
              <a:t>estsleepet</a:t>
            </a:r>
            <a:r>
              <a:rPr lang="fr-FR" sz="1100" dirty="0"/>
              <a:t> elle prend en paramètre un nombre de secondes qui peut être sous la forme d'un entier ou d'un flottant. Pour vous rendre compte de l'effet, je vous encourage à tester par vous-mêmes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4785270"/>
            <a:ext cx="5395913" cy="246221"/>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time.sleep</a:t>
            </a:r>
            <a:r>
              <a:rPr lang="fr-FR" sz="1000" dirty="0">
                <a:solidFill>
                  <a:schemeClr val="bg1"/>
                </a:solidFill>
              </a:rPr>
              <a:t>(3.5) # Faire une pause pendant 3,5 secondes</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5153576"/>
            <a:ext cx="11020420" cy="261610"/>
          </a:xfrm>
          <a:prstGeom prst="rect">
            <a:avLst/>
          </a:prstGeom>
          <a:noFill/>
        </p:spPr>
        <p:txBody>
          <a:bodyPr wrap="square" rtlCol="0">
            <a:spAutoFit/>
          </a:bodyPr>
          <a:lstStyle/>
          <a:p>
            <a:r>
              <a:rPr lang="fr-FR" sz="1100" dirty="0"/>
              <a:t>Comme vous pouvez le voir, Python se met en pause et vous devez attendre 3,5 secondes avant que les trois chevrons s'affichent à nouveau.</a:t>
            </a:r>
          </a:p>
        </p:txBody>
      </p:sp>
    </p:spTree>
    <p:extLst>
      <p:ext uri="{BB962C8B-B14F-4D97-AF65-F5344CB8AC3E}">
        <p14:creationId xmlns:p14="http://schemas.microsoft.com/office/powerpoint/2010/main" val="352698392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030908"/>
            <a:ext cx="11020420" cy="1785104"/>
          </a:xfrm>
          <a:prstGeom prst="rect">
            <a:avLst/>
          </a:prstGeom>
          <a:noFill/>
        </p:spPr>
        <p:txBody>
          <a:bodyPr wrap="square" rtlCol="0">
            <a:spAutoFit/>
          </a:bodyPr>
          <a:lstStyle/>
          <a:p>
            <a:r>
              <a:rPr lang="fr-FR" sz="1100" dirty="0"/>
              <a:t>Formater un temps</a:t>
            </a:r>
          </a:p>
          <a:p>
            <a:endParaRPr lang="fr-FR" sz="1100" dirty="0"/>
          </a:p>
          <a:p>
            <a:r>
              <a:rPr lang="fr-FR" sz="1100" dirty="0"/>
              <a:t>Intéressons nous maintenant à la fonction </a:t>
            </a:r>
            <a:r>
              <a:rPr lang="fr-FR" sz="1100" i="1" dirty="0" err="1"/>
              <a:t>strftime</a:t>
            </a:r>
            <a:r>
              <a:rPr lang="fr-FR" sz="1100" dirty="0"/>
              <a:t>. Elle permet de formater une date et heure en la représentant dans une chaîne de caractères.</a:t>
            </a:r>
          </a:p>
          <a:p>
            <a:r>
              <a:rPr lang="fr-FR" sz="1100" dirty="0"/>
              <a:t>Elle prend deux paramètres :</a:t>
            </a:r>
          </a:p>
          <a:p>
            <a:pPr marL="628650" lvl="1" indent="-171450">
              <a:buFont typeface="Arial" panose="020B0604020202020204" pitchFamily="34" charset="0"/>
              <a:buChar char="•"/>
            </a:pPr>
            <a:r>
              <a:rPr lang="fr-FR" sz="1100" dirty="0"/>
              <a:t>La chaîne de formatage (nous verrons plus bas comment la former).</a:t>
            </a:r>
          </a:p>
          <a:p>
            <a:pPr marL="628650" lvl="1" indent="-171450">
              <a:buFont typeface="Arial" panose="020B0604020202020204" pitchFamily="34" charset="0"/>
              <a:buChar char="•"/>
            </a:pPr>
            <a:r>
              <a:rPr lang="fr-FR" sz="1100" dirty="0"/>
              <a:t>Un temps optionnel tel que le renvoie </a:t>
            </a:r>
            <a:r>
              <a:rPr lang="fr-FR" sz="1100" i="1" dirty="0"/>
              <a:t>localtime</a:t>
            </a:r>
            <a:r>
              <a:rPr lang="fr-FR" sz="1100" dirty="0"/>
              <a:t>. Si le temps n'est pas précisé, c'est la date et l'heure courantes qui sont utilisées par défaut.</a:t>
            </a:r>
          </a:p>
          <a:p>
            <a:endParaRPr lang="fr-FR" sz="1100" dirty="0"/>
          </a:p>
          <a:p>
            <a:r>
              <a:rPr lang="fr-FR" sz="1100" dirty="0"/>
              <a:t>Pour construire notre chaîne de formatage, nous allons utiliser plusieurs caractères spéciaux. Python va remplacer ces caractères par leur valeur (la valeur du temps passé en second paramètre ou du temps actuel sinon).</a:t>
            </a:r>
          </a:p>
          <a:p>
            <a:r>
              <a:rPr lang="fr-FR" sz="1100" dirty="0"/>
              <a:t>Exemple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2816012"/>
            <a:ext cx="5395913" cy="246221"/>
          </a:xfrm>
          <a:prstGeom prst="rect">
            <a:avLst/>
          </a:prstGeom>
          <a:solidFill>
            <a:schemeClr val="tx1"/>
          </a:solidFill>
        </p:spPr>
        <p:txBody>
          <a:bodyPr wrap="square" rtlCol="0">
            <a:spAutoFit/>
          </a:bodyPr>
          <a:lstStyle/>
          <a:p>
            <a:r>
              <a:rPr lang="fr-FR" sz="1000" dirty="0">
                <a:solidFill>
                  <a:schemeClr val="bg1"/>
                </a:solidFill>
              </a:rPr>
              <a:t>time.strftime('%Y')</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3062233"/>
            <a:ext cx="11020420" cy="261610"/>
          </a:xfrm>
          <a:prstGeom prst="rect">
            <a:avLst/>
          </a:prstGeom>
          <a:noFill/>
        </p:spPr>
        <p:txBody>
          <a:bodyPr wrap="square" rtlCol="0">
            <a:spAutoFit/>
          </a:bodyPr>
          <a:lstStyle/>
          <a:p>
            <a:r>
              <a:rPr lang="fr-FR" sz="1100" dirty="0"/>
              <a:t>Voici un tableau récapitulatif des quelques symboles que vous pouvez utiliser dans cette chaîne :</a:t>
            </a:r>
          </a:p>
        </p:txBody>
      </p:sp>
      <p:pic>
        <p:nvPicPr>
          <p:cNvPr id="6" name="Image 5">
            <a:extLst>
              <a:ext uri="{FF2B5EF4-FFF2-40B4-BE49-F238E27FC236}">
                <a16:creationId xmlns:a16="http://schemas.microsoft.com/office/drawing/2014/main" id="{679BF02D-26EB-432E-AB17-D25F507F8B44}"/>
              </a:ext>
            </a:extLst>
          </p:cNvPr>
          <p:cNvPicPr>
            <a:picLocks noChangeAspect="1"/>
          </p:cNvPicPr>
          <p:nvPr/>
        </p:nvPicPr>
        <p:blipFill>
          <a:blip r:embed="rId2"/>
          <a:stretch>
            <a:fillRect/>
          </a:stretch>
        </p:blipFill>
        <p:spPr>
          <a:xfrm>
            <a:off x="319087" y="3341870"/>
            <a:ext cx="3152775" cy="3381375"/>
          </a:xfrm>
          <a:prstGeom prst="rect">
            <a:avLst/>
          </a:prstGeom>
        </p:spPr>
      </p:pic>
    </p:spTree>
    <p:extLst>
      <p:ext uri="{BB962C8B-B14F-4D97-AF65-F5344CB8AC3E}">
        <p14:creationId xmlns:p14="http://schemas.microsoft.com/office/powerpoint/2010/main" val="143966570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030908"/>
            <a:ext cx="11020420" cy="261610"/>
          </a:xfrm>
          <a:prstGeom prst="rect">
            <a:avLst/>
          </a:prstGeom>
          <a:noFill/>
        </p:spPr>
        <p:txBody>
          <a:bodyPr wrap="square" rtlCol="0">
            <a:spAutoFit/>
          </a:bodyPr>
          <a:lstStyle/>
          <a:p>
            <a:r>
              <a:rPr lang="fr-FR" sz="1100" dirty="0"/>
              <a:t>Donc pour afficher la date telle qu'on y est habitué en France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246221"/>
          </a:xfrm>
          <a:prstGeom prst="rect">
            <a:avLst/>
          </a:prstGeom>
          <a:solidFill>
            <a:schemeClr val="tx1"/>
          </a:solidFill>
        </p:spPr>
        <p:txBody>
          <a:bodyPr wrap="square" rtlCol="0">
            <a:spAutoFit/>
          </a:bodyPr>
          <a:lstStyle/>
          <a:p>
            <a:r>
              <a:rPr lang="pt-BR" sz="1000" dirty="0">
                <a:solidFill>
                  <a:schemeClr val="bg1"/>
                </a:solidFill>
              </a:rPr>
              <a:t>time.strftime("%A %d %B %Y %H:%M:%S")</a:t>
            </a:r>
            <a:endParaRPr lang="fr-FR" sz="1000" dirty="0">
              <a:solidFill>
                <a:schemeClr val="bg1"/>
              </a:solidFill>
            </a:endParaRP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1569517"/>
            <a:ext cx="11020420" cy="5339923"/>
          </a:xfrm>
          <a:prstGeom prst="rect">
            <a:avLst/>
          </a:prstGeom>
          <a:noFill/>
        </p:spPr>
        <p:txBody>
          <a:bodyPr wrap="square" rtlCol="0">
            <a:spAutoFit/>
          </a:bodyPr>
          <a:lstStyle/>
          <a:p>
            <a:r>
              <a:rPr lang="fr-FR" sz="1100" dirty="0"/>
              <a:t>Mais… c'est en anglais !</a:t>
            </a:r>
          </a:p>
          <a:p>
            <a:endParaRPr lang="fr-FR" sz="1100" dirty="0"/>
          </a:p>
          <a:p>
            <a:r>
              <a:rPr lang="fr-FR" sz="1100" dirty="0"/>
              <a:t>Eh oui. Mais avec ce que vous savez déjà et ce que vous allez voir par la suite, vous n'aurez pas de difficulté à personnaliser tout cela !</a:t>
            </a:r>
          </a:p>
          <a:p>
            <a:r>
              <a:rPr lang="fr-FR" sz="1100" dirty="0"/>
              <a:t>Bien d'autres fonctions</a:t>
            </a:r>
          </a:p>
          <a:p>
            <a:endParaRPr lang="fr-FR" sz="1100" dirty="0"/>
          </a:p>
          <a:p>
            <a:r>
              <a:rPr lang="fr-FR" sz="1100" dirty="0"/>
              <a:t>Le </a:t>
            </a:r>
            <a:r>
              <a:rPr lang="fr-FR" sz="1100" dirty="0" err="1"/>
              <a:t>moduletimepropose</a:t>
            </a:r>
            <a:r>
              <a:rPr lang="fr-FR" sz="1100" dirty="0"/>
              <a:t> bien d'autres fonctions. Je ne vous ai montré que celles que j'utilise le plus souvent tout en vous présentant quelques concepts du temps utilisé en informatique. Si vous voulez aller plus loin, vous savez quoi faire… non ? Allez, je vous y encourage fortement donc je vous remets le lien vers la documentation du </a:t>
            </a:r>
            <a:r>
              <a:rPr lang="fr-FR" sz="1100" dirty="0" err="1"/>
              <a:t>moduletime</a:t>
            </a:r>
            <a:r>
              <a:rPr lang="fr-FR" sz="1100" dirty="0"/>
              <a:t>.</a:t>
            </a:r>
          </a:p>
          <a:p>
            <a:r>
              <a:rPr lang="fr-FR" sz="1100" dirty="0"/>
              <a:t>Le module datetime</a:t>
            </a:r>
          </a:p>
          <a:p>
            <a:endParaRPr lang="fr-FR" sz="1100" dirty="0"/>
          </a:p>
          <a:p>
            <a:r>
              <a:rPr lang="fr-FR" sz="1100" dirty="0"/>
              <a:t>Le </a:t>
            </a:r>
            <a:r>
              <a:rPr lang="fr-FR" sz="1100" dirty="0" err="1"/>
              <a:t>moduledatetimepropose</a:t>
            </a:r>
            <a:r>
              <a:rPr lang="fr-FR" sz="1100" dirty="0"/>
              <a:t> plusieurs classes pour représenter des dates et heures. Vous n'allez rien découvrir d'absolument spectaculaire dans cette section mais nous nous avançons petit à petit vers une façon de gérer les dates et heures qui est davantage orientée objet.</a:t>
            </a:r>
          </a:p>
          <a:p>
            <a:endParaRPr lang="fr-FR" sz="1100" dirty="0"/>
          </a:p>
          <a:p>
            <a:r>
              <a:rPr lang="fr-FR" sz="1100" dirty="0"/>
              <a:t>Encore et toujours, je ne prétends pas remplacer la documentation. Je me contente d'extraire de celle-ci les informations qui me semblent les plus importantes. Je vous encourage, là encore, à jeter un coup d'œil du côté de la documentation du module datetime.</a:t>
            </a:r>
          </a:p>
          <a:p>
            <a:r>
              <a:rPr lang="fr-FR" sz="1100" dirty="0"/>
              <a:t>Représenter une date</a:t>
            </a:r>
          </a:p>
          <a:p>
            <a:endParaRPr lang="fr-FR" sz="1100" dirty="0"/>
          </a:p>
          <a:p>
            <a:r>
              <a:rPr lang="fr-FR" sz="1100" dirty="0"/>
              <a:t>Vous le reconnaîtrez probablement avec moi, c'est bien d'avoir accès au temps actuel avec une précision d'une seconde sinon plus… mais parfois, cette précision est inutile. Dans certains cas, on a juste besoin d'une date, c'est-à-dire un jour, un mois et une année.</a:t>
            </a:r>
          </a:p>
          <a:p>
            <a:r>
              <a:rPr lang="fr-FR" sz="1100" dirty="0"/>
              <a:t>Il est naturellement possible d'extraire cette information de notre timestamp. Le </a:t>
            </a:r>
            <a:r>
              <a:rPr lang="fr-FR" sz="1100" dirty="0" err="1"/>
              <a:t>moduledatetimepropose</a:t>
            </a:r>
            <a:r>
              <a:rPr lang="fr-FR" sz="1100" dirty="0"/>
              <a:t> une </a:t>
            </a:r>
            <a:r>
              <a:rPr lang="fr-FR" sz="1100" dirty="0" err="1"/>
              <a:t>classedate</a:t>
            </a:r>
            <a:r>
              <a:rPr lang="fr-FR" sz="1100" dirty="0"/>
              <a:t>, représentant une date, rien qu'une date.</a:t>
            </a:r>
          </a:p>
          <a:p>
            <a:endParaRPr lang="fr-FR" sz="1100" dirty="0"/>
          </a:p>
          <a:p>
            <a:r>
              <a:rPr lang="fr-FR" sz="1100" dirty="0"/>
              <a:t>L'objet possède trois attributs :</a:t>
            </a:r>
          </a:p>
          <a:p>
            <a:endParaRPr lang="fr-FR" sz="1100" dirty="0"/>
          </a:p>
          <a:p>
            <a:r>
              <a:rPr lang="fr-FR" sz="1100" dirty="0"/>
              <a:t>    </a:t>
            </a:r>
            <a:r>
              <a:rPr lang="fr-FR" sz="1100" dirty="0" err="1"/>
              <a:t>year</a:t>
            </a:r>
            <a:r>
              <a:rPr lang="fr-FR" sz="1100" dirty="0"/>
              <a:t>: l'année ;</a:t>
            </a:r>
          </a:p>
          <a:p>
            <a:endParaRPr lang="fr-FR" sz="1100" dirty="0"/>
          </a:p>
          <a:p>
            <a:r>
              <a:rPr lang="fr-FR" sz="1100" dirty="0"/>
              <a:t>    </a:t>
            </a:r>
            <a:r>
              <a:rPr lang="fr-FR" sz="1100" dirty="0" err="1"/>
              <a:t>month</a:t>
            </a:r>
            <a:r>
              <a:rPr lang="fr-FR" sz="1100" dirty="0"/>
              <a:t>: le mois ;</a:t>
            </a:r>
          </a:p>
          <a:p>
            <a:endParaRPr lang="fr-FR" sz="1100" dirty="0"/>
          </a:p>
          <a:p>
            <a:r>
              <a:rPr lang="fr-FR" sz="1100" dirty="0"/>
              <a:t>    </a:t>
            </a:r>
            <a:r>
              <a:rPr lang="fr-FR" sz="1100" dirty="0" err="1"/>
              <a:t>day</a:t>
            </a:r>
            <a:r>
              <a:rPr lang="fr-FR" sz="1100" dirty="0"/>
              <a:t>: le jour du mois.</a:t>
            </a:r>
          </a:p>
          <a:p>
            <a:endParaRPr lang="fr-FR" sz="1100" dirty="0"/>
          </a:p>
          <a:p>
            <a:r>
              <a:rPr lang="fr-FR" sz="1100" dirty="0"/>
              <a:t>Comment fait-on pour construire notre </a:t>
            </a:r>
            <a:r>
              <a:rPr lang="fr-FR" sz="1100" dirty="0" err="1"/>
              <a:t>objetdate</a:t>
            </a:r>
            <a:r>
              <a:rPr lang="fr-FR" sz="1100" dirty="0"/>
              <a:t>?</a:t>
            </a:r>
          </a:p>
          <a:p>
            <a:endParaRPr lang="fr-FR" sz="1100" dirty="0"/>
          </a:p>
          <a:p>
            <a:r>
              <a:rPr lang="fr-FR" sz="1100" dirty="0"/>
              <a:t>Il y a plusieurs façons de procéder. Le constructeur de cette classe prend trois arguments qui sont, dans l'ordre, l'année, le mois et le jour du mois.</a:t>
            </a:r>
          </a:p>
        </p:txBody>
      </p:sp>
    </p:spTree>
    <p:extLst>
      <p:ext uri="{BB962C8B-B14F-4D97-AF65-F5344CB8AC3E}">
        <p14:creationId xmlns:p14="http://schemas.microsoft.com/office/powerpoint/2010/main" val="89909694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323851" y="1030908"/>
            <a:ext cx="11020420" cy="261610"/>
          </a:xfrm>
          <a:prstGeom prst="rect">
            <a:avLst/>
          </a:prstGeom>
          <a:noFill/>
        </p:spPr>
        <p:txBody>
          <a:bodyPr wrap="square" rtlCol="0">
            <a:spAutoFit/>
          </a:bodyPr>
          <a:lstStyle/>
          <a:p>
            <a:r>
              <a:rPr lang="fr-FR" sz="1100" dirty="0"/>
              <a:t>Il y a plusieurs façons de procéder. Le constructeur de cette classe prend trois arguments qui sont, dans l'ordre, l'année, le mois et le jour du mois.</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707886"/>
          </a:xfrm>
          <a:prstGeom prst="rect">
            <a:avLst/>
          </a:prstGeom>
          <a:solidFill>
            <a:schemeClr val="tx1"/>
          </a:solidFill>
        </p:spPr>
        <p:txBody>
          <a:bodyPr wrap="square" rtlCol="0">
            <a:spAutoFit/>
          </a:bodyPr>
          <a:lstStyle/>
          <a:p>
            <a:r>
              <a:rPr lang="pt-BR" sz="1000" dirty="0">
                <a:solidFill>
                  <a:schemeClr val="bg1"/>
                </a:solidFill>
              </a:rPr>
              <a:t>&gt;&gt;&gt; import datetime</a:t>
            </a:r>
          </a:p>
          <a:p>
            <a:r>
              <a:rPr lang="pt-BR" sz="1000" dirty="0">
                <a:solidFill>
                  <a:schemeClr val="bg1"/>
                </a:solidFill>
              </a:rPr>
              <a:t>&gt;&gt;&gt; date = datetime.date(2010, 12, 25)</a:t>
            </a:r>
          </a:p>
          <a:p>
            <a:r>
              <a:rPr lang="pt-BR" sz="1000" dirty="0">
                <a:solidFill>
                  <a:schemeClr val="bg1"/>
                </a:solidFill>
              </a:rPr>
              <a:t>&gt;&gt;&gt; print(date)</a:t>
            </a:r>
          </a:p>
          <a:p>
            <a:r>
              <a:rPr lang="pt-BR" sz="1000" dirty="0">
                <a:solidFill>
                  <a:schemeClr val="bg1"/>
                </a:solidFill>
              </a:rPr>
              <a:t>2010-12-25</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2018703"/>
            <a:ext cx="11020420" cy="769441"/>
          </a:xfrm>
          <a:prstGeom prst="rect">
            <a:avLst/>
          </a:prstGeom>
          <a:noFill/>
        </p:spPr>
        <p:txBody>
          <a:bodyPr wrap="square" rtlCol="0">
            <a:spAutoFit/>
          </a:bodyPr>
          <a:lstStyle/>
          <a:p>
            <a:r>
              <a:rPr lang="fr-FR" sz="1100" dirty="0"/>
              <a:t>Il existe deux méthodes de classe qui peuvent vous intéresser :</a:t>
            </a:r>
          </a:p>
          <a:p>
            <a:pPr marL="171450" indent="-171450">
              <a:buFont typeface="Arial" panose="020B0604020202020204" pitchFamily="34" charset="0"/>
              <a:buChar char="•"/>
            </a:pPr>
            <a:r>
              <a:rPr lang="fr-FR" sz="1100" dirty="0"/>
              <a:t>    date.today(): renvoie la date d'aujourd'hui ;</a:t>
            </a:r>
          </a:p>
          <a:p>
            <a:pPr marL="171450" indent="-171450">
              <a:buFont typeface="Arial" panose="020B0604020202020204" pitchFamily="34" charset="0"/>
              <a:buChar char="•"/>
            </a:pPr>
            <a:r>
              <a:rPr lang="fr-FR" sz="1100" dirty="0"/>
              <a:t>    date.fromtimestamp(timestamp): renvoie la date correspondant au timestamp passé en argument.</a:t>
            </a:r>
          </a:p>
          <a:p>
            <a:r>
              <a:rPr lang="fr-FR" sz="1100" dirty="0"/>
              <a:t>Voyons en pratique :</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2851239"/>
            <a:ext cx="5395913" cy="1169551"/>
          </a:xfrm>
          <a:prstGeom prst="rect">
            <a:avLst/>
          </a:prstGeom>
          <a:solidFill>
            <a:schemeClr val="tx1"/>
          </a:solidFill>
        </p:spPr>
        <p:txBody>
          <a:bodyPr wrap="square" rtlCol="0">
            <a:spAutoFit/>
          </a:bodyPr>
          <a:lstStyle/>
          <a:p>
            <a:r>
              <a:rPr lang="pt-BR" sz="1000" dirty="0">
                <a:solidFill>
                  <a:schemeClr val="bg1"/>
                </a:solidFill>
              </a:rPr>
              <a:t>&gt;&gt;&gt; import time</a:t>
            </a:r>
          </a:p>
          <a:p>
            <a:r>
              <a:rPr lang="pt-BR" sz="1000" dirty="0">
                <a:solidFill>
                  <a:schemeClr val="bg1"/>
                </a:solidFill>
              </a:rPr>
              <a:t>&gt;&gt;&gt; import datetime</a:t>
            </a:r>
          </a:p>
          <a:p>
            <a:r>
              <a:rPr lang="pt-BR" sz="1000" dirty="0">
                <a:solidFill>
                  <a:schemeClr val="bg1"/>
                </a:solidFill>
              </a:rPr>
              <a:t>&gt;&gt;&gt; aujourdhui = datetime.date.today()</a:t>
            </a:r>
          </a:p>
          <a:p>
            <a:r>
              <a:rPr lang="pt-BR" sz="1000" dirty="0">
                <a:solidFill>
                  <a:schemeClr val="bg1"/>
                </a:solidFill>
              </a:rPr>
              <a:t>&gt;&gt;&gt; aujourdhui</a:t>
            </a:r>
          </a:p>
          <a:p>
            <a:r>
              <a:rPr lang="pt-BR" sz="1000" dirty="0">
                <a:solidFill>
                  <a:schemeClr val="bg1"/>
                </a:solidFill>
              </a:rPr>
              <a:t>datetime.date(2011, 2, 14)</a:t>
            </a:r>
          </a:p>
          <a:p>
            <a:r>
              <a:rPr lang="pt-BR" sz="1000" dirty="0">
                <a:solidFill>
                  <a:schemeClr val="bg1"/>
                </a:solidFill>
              </a:rPr>
              <a:t>&gt;&gt;&gt; datetime.date.fromtimestamp(time.time()) # Équivalent à date.today</a:t>
            </a:r>
          </a:p>
          <a:p>
            <a:r>
              <a:rPr lang="pt-BR" sz="1000" dirty="0">
                <a:solidFill>
                  <a:schemeClr val="bg1"/>
                </a:solidFill>
              </a:rPr>
              <a:t>datetime.date(2011, 2, 14)</a:t>
            </a:r>
          </a:p>
        </p:txBody>
      </p:sp>
      <p:sp>
        <p:nvSpPr>
          <p:cNvPr id="12" name="ZoneTexte 11">
            <a:extLst>
              <a:ext uri="{FF2B5EF4-FFF2-40B4-BE49-F238E27FC236}">
                <a16:creationId xmlns:a16="http://schemas.microsoft.com/office/drawing/2014/main" id="{B1E47B03-7047-43D7-9186-A52C0E7E7B19}"/>
              </a:ext>
            </a:extLst>
          </p:cNvPr>
          <p:cNvSpPr txBox="1"/>
          <p:nvPr/>
        </p:nvSpPr>
        <p:spPr>
          <a:xfrm>
            <a:off x="323851" y="4179483"/>
            <a:ext cx="11020420" cy="2462213"/>
          </a:xfrm>
          <a:prstGeom prst="rect">
            <a:avLst/>
          </a:prstGeom>
          <a:noFill/>
        </p:spPr>
        <p:txBody>
          <a:bodyPr wrap="square" rtlCol="0">
            <a:spAutoFit/>
          </a:bodyPr>
          <a:lstStyle/>
          <a:p>
            <a:r>
              <a:rPr lang="fr-FR" sz="1100" dirty="0"/>
              <a:t>Et bien entendu, vous pouvez manipuler ces dates simplement et les comparer grâce aux opérateurs usuels, je vous laisse essayer !</a:t>
            </a:r>
          </a:p>
          <a:p>
            <a:r>
              <a:rPr lang="fr-FR" sz="1100" dirty="0"/>
              <a:t>Représenter une heure</a:t>
            </a:r>
          </a:p>
          <a:p>
            <a:endParaRPr lang="fr-FR" sz="1100" dirty="0"/>
          </a:p>
          <a:p>
            <a:r>
              <a:rPr lang="fr-FR" sz="1100" dirty="0"/>
              <a:t>C'est moins courant mais on peut également être amené à manipuler une heure, indépendamment de toute date. La classe time du module </a:t>
            </a:r>
            <a:r>
              <a:rPr lang="fr-FR" sz="1100" i="1" dirty="0"/>
              <a:t>datetime</a:t>
            </a:r>
            <a:r>
              <a:rPr lang="fr-FR" sz="1100" dirty="0"/>
              <a:t> est là pour cela.</a:t>
            </a:r>
          </a:p>
          <a:p>
            <a:endParaRPr lang="fr-FR" sz="1100" dirty="0"/>
          </a:p>
          <a:p>
            <a:r>
              <a:rPr lang="fr-FR" sz="1100" dirty="0"/>
              <a:t>On construit une heure avec non pas trois mais cinq paramètres, tous optionnels :</a:t>
            </a:r>
          </a:p>
          <a:p>
            <a:pPr marL="628650" lvl="1" indent="-171450">
              <a:buFont typeface="Arial" panose="020B0604020202020204" pitchFamily="34" charset="0"/>
              <a:buChar char="•"/>
            </a:pPr>
            <a:r>
              <a:rPr lang="fr-FR" sz="1100" dirty="0" err="1"/>
              <a:t>Hour</a:t>
            </a:r>
            <a:r>
              <a:rPr lang="fr-FR" sz="1100" dirty="0"/>
              <a:t> (0 par défaut) : les heures, valeur comprise entre 0 et 23 ;</a:t>
            </a:r>
          </a:p>
          <a:p>
            <a:pPr marL="628650" lvl="1" indent="-171450">
              <a:buFont typeface="Arial" panose="020B0604020202020204" pitchFamily="34" charset="0"/>
              <a:buChar char="•"/>
            </a:pPr>
            <a:r>
              <a:rPr lang="fr-FR" sz="1100" dirty="0"/>
              <a:t>Minute (0 par défaut) : les minutes, valeur comprise entre 0 et 59 ;</a:t>
            </a:r>
          </a:p>
          <a:p>
            <a:pPr marL="628650" lvl="1" indent="-171450">
              <a:buFont typeface="Arial" panose="020B0604020202020204" pitchFamily="34" charset="0"/>
              <a:buChar char="•"/>
            </a:pPr>
            <a:r>
              <a:rPr lang="fr-FR" sz="1100" dirty="0"/>
              <a:t>Second (0 par défaut) : les secondes, valeur comprise entre 0 et 59 ;</a:t>
            </a:r>
          </a:p>
          <a:p>
            <a:pPr marL="628650" lvl="1" indent="-171450">
              <a:buFont typeface="Arial" panose="020B0604020202020204" pitchFamily="34" charset="0"/>
              <a:buChar char="•"/>
            </a:pPr>
            <a:r>
              <a:rPr lang="fr-FR" sz="1100" dirty="0" err="1"/>
              <a:t>Microsecond</a:t>
            </a:r>
            <a:r>
              <a:rPr lang="fr-FR" sz="1100" dirty="0"/>
              <a:t> (0 par défaut) : la précision de l'heure en micro-secondes, entre 0 et 1.000.000 ;</a:t>
            </a:r>
          </a:p>
          <a:p>
            <a:pPr marL="628650" lvl="1" indent="-171450">
              <a:buFont typeface="Arial" panose="020B0604020202020204" pitchFamily="34" charset="0"/>
              <a:buChar char="•"/>
            </a:pPr>
            <a:r>
              <a:rPr lang="fr-FR" sz="1100" i="1" dirty="0" err="1"/>
              <a:t>tzinfo</a:t>
            </a:r>
            <a:r>
              <a:rPr lang="fr-FR" sz="1100" dirty="0"/>
              <a:t> (None par défaut) : l'information de fuseau horaire (je ne détaillerai pas cette information ici).</a:t>
            </a:r>
          </a:p>
          <a:p>
            <a:endParaRPr lang="fr-FR" sz="1100" dirty="0"/>
          </a:p>
          <a:p>
            <a:r>
              <a:rPr lang="fr-FR" sz="1100" dirty="0"/>
              <a:t>Cette classe est moins utilisée que </a:t>
            </a:r>
            <a:r>
              <a:rPr lang="fr-FR" sz="1100" i="1" dirty="0" err="1"/>
              <a:t>datetime.date</a:t>
            </a:r>
            <a:r>
              <a:rPr lang="fr-FR" sz="1100" dirty="0"/>
              <a:t> mais elle peut se révéler utile dans certains cas. Je vous laisse faire quelques tests, n'oubliez pas de vous reporter à la documentation du module </a:t>
            </a:r>
            <a:r>
              <a:rPr lang="fr-FR" sz="1100" i="1" dirty="0"/>
              <a:t>datetime</a:t>
            </a:r>
            <a:r>
              <a:rPr lang="fr-FR" sz="1100" dirty="0"/>
              <a:t> pour plus d'informations.</a:t>
            </a:r>
          </a:p>
        </p:txBody>
      </p:sp>
    </p:spTree>
    <p:extLst>
      <p:ext uri="{BB962C8B-B14F-4D97-AF65-F5344CB8AC3E}">
        <p14:creationId xmlns:p14="http://schemas.microsoft.com/office/powerpoint/2010/main" val="194532808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292935"/>
          </a:xfrm>
          <a:prstGeom prst="rect">
            <a:avLst/>
          </a:prstGeom>
          <a:noFill/>
        </p:spPr>
        <p:txBody>
          <a:bodyPr wrap="square" rtlCol="0">
            <a:spAutoFit/>
          </a:bodyPr>
          <a:lstStyle/>
          <a:p>
            <a:r>
              <a:rPr lang="fr-FR" sz="1100" dirty="0"/>
              <a:t>Représenter des dates et heures</a:t>
            </a:r>
          </a:p>
          <a:p>
            <a:endParaRPr lang="fr-FR" sz="1100" dirty="0"/>
          </a:p>
          <a:p>
            <a:r>
              <a:rPr lang="fr-FR" sz="1100" dirty="0"/>
              <a:t>Et nous y voilà ! Vous n'allez pas être bien surpris par ce que nous allons aborder. Nous avons vu une manière de représenter une date, une manière de représenter une heure, mais on peut naturellement représenter une date et une heure dans le même objet, ce sera probablement la classe que vous utiliserez le plus souvent. Celle qui nous intéresse s'appelle </a:t>
            </a:r>
            <a:r>
              <a:rPr lang="fr-FR" sz="1100" i="1" dirty="0"/>
              <a:t>datetime</a:t>
            </a:r>
            <a:r>
              <a:rPr lang="fr-FR" sz="1100" dirty="0"/>
              <a:t>, comme son module.</a:t>
            </a:r>
          </a:p>
          <a:p>
            <a:endParaRPr lang="fr-FR" sz="1100" dirty="0"/>
          </a:p>
          <a:p>
            <a:r>
              <a:rPr lang="fr-FR" sz="1100" dirty="0"/>
              <a:t>Elle prend d'abord les paramètres de </a:t>
            </a:r>
            <a:r>
              <a:rPr lang="fr-FR" sz="1100" i="1" dirty="0"/>
              <a:t>datetime.date</a:t>
            </a:r>
            <a:r>
              <a:rPr lang="fr-FR" sz="1100" dirty="0"/>
              <a:t>(année, mois, jour) et ensuite les paramètres </a:t>
            </a:r>
            <a:r>
              <a:rPr lang="fr-FR" sz="1100" i="1" dirty="0"/>
              <a:t>dedatetime.time</a:t>
            </a:r>
            <a:r>
              <a:rPr lang="fr-FR" sz="1100" dirty="0"/>
              <a:t>(heures, minutes, secondes, micro-secondes et fuseau horaire).</a:t>
            </a:r>
          </a:p>
          <a:p>
            <a:endParaRPr lang="fr-FR" sz="1100" dirty="0"/>
          </a:p>
          <a:p>
            <a:r>
              <a:rPr lang="fr-FR" sz="1100" dirty="0"/>
              <a:t>Voyons dès à présent les deux méthodes de classe que vous utiliserez le plus souvent :</a:t>
            </a:r>
          </a:p>
          <a:p>
            <a:endParaRPr lang="fr-FR" sz="1100" dirty="0"/>
          </a:p>
          <a:p>
            <a:r>
              <a:rPr lang="fr-FR" sz="1100" dirty="0"/>
              <a:t>    </a:t>
            </a:r>
            <a:r>
              <a:rPr lang="fr-FR" sz="1100" i="1" dirty="0"/>
              <a:t>datetime.now()</a:t>
            </a:r>
            <a:r>
              <a:rPr lang="fr-FR" sz="1100" dirty="0"/>
              <a:t>: renvoie l'objet </a:t>
            </a:r>
            <a:r>
              <a:rPr lang="fr-FR" sz="1100" i="1" dirty="0"/>
              <a:t>datetime</a:t>
            </a:r>
            <a:r>
              <a:rPr lang="fr-FR" sz="1100" dirty="0"/>
              <a:t> avec la date et l'heure actuelles ;</a:t>
            </a:r>
          </a:p>
          <a:p>
            <a:endParaRPr lang="fr-FR" sz="1100" dirty="0"/>
          </a:p>
          <a:p>
            <a:r>
              <a:rPr lang="fr-FR" sz="1100" dirty="0"/>
              <a:t>    datetime.fromtimestamp(timestamp): renvoie la date et l'heure d'un timestamp précis.</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3703582"/>
            <a:ext cx="5395913" cy="553998"/>
          </a:xfrm>
          <a:prstGeom prst="rect">
            <a:avLst/>
          </a:prstGeom>
          <a:solidFill>
            <a:schemeClr val="tx1"/>
          </a:solidFill>
        </p:spPr>
        <p:txBody>
          <a:bodyPr wrap="square" rtlCol="0">
            <a:spAutoFit/>
          </a:bodyPr>
          <a:lstStyle/>
          <a:p>
            <a:r>
              <a:rPr lang="nn-NO" sz="1000" dirty="0">
                <a:solidFill>
                  <a:schemeClr val="bg1"/>
                </a:solidFill>
              </a:rPr>
              <a:t>&gt;&gt;&gt; import datetime</a:t>
            </a:r>
          </a:p>
          <a:p>
            <a:r>
              <a:rPr lang="nn-NO" sz="1000" dirty="0">
                <a:solidFill>
                  <a:schemeClr val="bg1"/>
                </a:solidFill>
              </a:rPr>
              <a:t>&gt;&gt;&gt; datetime.datetime.now()</a:t>
            </a:r>
          </a:p>
          <a:p>
            <a:r>
              <a:rPr lang="nn-NO" sz="1000" dirty="0">
                <a:solidFill>
                  <a:schemeClr val="bg1"/>
                </a:solidFill>
              </a:rPr>
              <a:t>datetime.datetime(2011, 2, 14, 5, 8, 22, 359000)</a:t>
            </a:r>
          </a:p>
        </p:txBody>
      </p:sp>
      <p:sp>
        <p:nvSpPr>
          <p:cNvPr id="13" name="ZoneTexte 12">
            <a:extLst>
              <a:ext uri="{FF2B5EF4-FFF2-40B4-BE49-F238E27FC236}">
                <a16:creationId xmlns:a16="http://schemas.microsoft.com/office/drawing/2014/main" id="{B7923EA2-DAED-4971-935D-A04C35204F74}"/>
              </a:ext>
            </a:extLst>
          </p:cNvPr>
          <p:cNvSpPr txBox="1"/>
          <p:nvPr/>
        </p:nvSpPr>
        <p:spPr>
          <a:xfrm>
            <a:off x="276229" y="4381973"/>
            <a:ext cx="11020420" cy="430887"/>
          </a:xfrm>
          <a:prstGeom prst="rect">
            <a:avLst/>
          </a:prstGeom>
          <a:noFill/>
        </p:spPr>
        <p:txBody>
          <a:bodyPr wrap="square" rtlCol="0">
            <a:spAutoFit/>
          </a:bodyPr>
          <a:lstStyle/>
          <a:p>
            <a:r>
              <a:rPr lang="fr-FR" sz="1100" dirty="0"/>
              <a:t>Il y a bien d'autres choses à voir dans ce module </a:t>
            </a:r>
            <a:r>
              <a:rPr lang="fr-FR" sz="1100" i="1" dirty="0"/>
              <a:t>datetime</a:t>
            </a:r>
            <a:r>
              <a:rPr lang="fr-FR" sz="1100" dirty="0"/>
              <a:t>. Si vous êtes curieux ou que vous avez des besoins plus spécifiques, que je n'aborde pas ici, référez-vous à la documentation officielle du module.</a:t>
            </a:r>
          </a:p>
        </p:txBody>
      </p:sp>
    </p:spTree>
    <p:extLst>
      <p:ext uri="{BB962C8B-B14F-4D97-AF65-F5344CB8AC3E}">
        <p14:creationId xmlns:p14="http://schemas.microsoft.com/office/powerpoint/2010/main" val="373785079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1954381"/>
          </a:xfrm>
          <a:prstGeom prst="rect">
            <a:avLst/>
          </a:prstGeom>
          <a:noFill/>
        </p:spPr>
        <p:txBody>
          <a:bodyPr wrap="square" rtlCol="0">
            <a:spAutoFit/>
          </a:bodyPr>
          <a:lstStyle/>
          <a:p>
            <a:r>
              <a:rPr lang="fr-FR" sz="1100" b="1" dirty="0"/>
              <a:t>En résumé</a:t>
            </a:r>
          </a:p>
          <a:p>
            <a:endParaRPr lang="fr-FR" sz="1100" dirty="0"/>
          </a:p>
          <a:p>
            <a:r>
              <a:rPr lang="fr-FR" sz="1100" dirty="0"/>
              <a:t>    Le module </a:t>
            </a:r>
            <a:r>
              <a:rPr lang="fr-FR" sz="1100" i="1" dirty="0"/>
              <a:t>time</a:t>
            </a:r>
            <a:r>
              <a:rPr lang="fr-FR" sz="1100" dirty="0"/>
              <a:t> permet, entre autres, d'obtenir la date et l'heure de votre système.</a:t>
            </a:r>
          </a:p>
          <a:p>
            <a:endParaRPr lang="fr-FR" sz="1100" dirty="0"/>
          </a:p>
          <a:p>
            <a:r>
              <a:rPr lang="fr-FR" sz="1100" dirty="0"/>
              <a:t>    La fonction </a:t>
            </a:r>
            <a:r>
              <a:rPr lang="fr-FR" sz="1100" i="1" dirty="0"/>
              <a:t>time</a:t>
            </a:r>
            <a:r>
              <a:rPr lang="fr-FR" sz="1100" dirty="0"/>
              <a:t> du module </a:t>
            </a:r>
            <a:r>
              <a:rPr lang="fr-FR" sz="1100" i="1" dirty="0"/>
              <a:t>time</a:t>
            </a:r>
            <a:r>
              <a:rPr lang="fr-FR" sz="1100" dirty="0"/>
              <a:t> renvoie le timestamp actuel.</a:t>
            </a:r>
          </a:p>
          <a:p>
            <a:endParaRPr lang="fr-FR" sz="1100" dirty="0"/>
          </a:p>
          <a:p>
            <a:r>
              <a:rPr lang="fr-FR" sz="1100" dirty="0"/>
              <a:t>    La méthode </a:t>
            </a:r>
            <a:r>
              <a:rPr lang="fr-FR" sz="1100" i="1" dirty="0"/>
              <a:t>localtime</a:t>
            </a:r>
            <a:r>
              <a:rPr lang="fr-FR" sz="1100" dirty="0"/>
              <a:t> du module </a:t>
            </a:r>
            <a:r>
              <a:rPr lang="fr-FR" sz="1100" i="1" dirty="0"/>
              <a:t>time</a:t>
            </a:r>
            <a:r>
              <a:rPr lang="fr-FR" sz="1100" dirty="0"/>
              <a:t> renvoie un objet isolant les informations d'un timestamp (la date et l'heure).</a:t>
            </a:r>
          </a:p>
          <a:p>
            <a:endParaRPr lang="fr-FR" sz="1100" dirty="0"/>
          </a:p>
          <a:p>
            <a:r>
              <a:rPr lang="fr-FR" sz="1100" dirty="0"/>
              <a:t>    Le module </a:t>
            </a:r>
            <a:r>
              <a:rPr lang="fr-FR" sz="1100" i="1" dirty="0"/>
              <a:t>datetime</a:t>
            </a:r>
            <a:r>
              <a:rPr lang="fr-FR" sz="1100" dirty="0"/>
              <a:t> permet de représenter des dates et heures.</a:t>
            </a:r>
          </a:p>
          <a:p>
            <a:endParaRPr lang="fr-FR" sz="1100" dirty="0"/>
          </a:p>
          <a:p>
            <a:r>
              <a:rPr lang="fr-FR" sz="1100" dirty="0"/>
              <a:t>    Les classes </a:t>
            </a:r>
            <a:r>
              <a:rPr lang="fr-FR" sz="1100" i="1" dirty="0"/>
              <a:t>date</a:t>
            </a:r>
            <a:r>
              <a:rPr lang="fr-FR" sz="1100" dirty="0"/>
              <a:t>, </a:t>
            </a:r>
            <a:r>
              <a:rPr lang="fr-FR" sz="1100" i="1" dirty="0"/>
              <a:t>time</a:t>
            </a:r>
            <a:r>
              <a:rPr lang="fr-FR" sz="1100" dirty="0"/>
              <a:t> et </a:t>
            </a:r>
            <a:r>
              <a:rPr lang="fr-FR" sz="1100" i="1" dirty="0"/>
              <a:t>datetime</a:t>
            </a:r>
            <a:r>
              <a:rPr lang="fr-FR" sz="1100" dirty="0"/>
              <a:t> permettent respectivement de représenter des dates, des heures, ainsi que des ensembles « date et heure ».</a:t>
            </a:r>
          </a:p>
        </p:txBody>
      </p:sp>
    </p:spTree>
    <p:extLst>
      <p:ext uri="{BB962C8B-B14F-4D97-AF65-F5344CB8AC3E}">
        <p14:creationId xmlns:p14="http://schemas.microsoft.com/office/powerpoint/2010/main" val="35729884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bg>
      <p:bgPr>
        <a:gradFill>
          <a:gsLst>
            <a:gs pos="0">
              <a:srgbClr val="66FF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52422" y="2667030"/>
            <a:ext cx="12192000"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96106302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938719"/>
          </a:xfrm>
          <a:prstGeom prst="rect">
            <a:avLst/>
          </a:prstGeom>
          <a:noFill/>
        </p:spPr>
        <p:txBody>
          <a:bodyPr wrap="square" rtlCol="0">
            <a:spAutoFit/>
          </a:bodyPr>
          <a:lstStyle/>
          <a:p>
            <a:r>
              <a:rPr lang="fr-FR" sz="1100" dirty="0"/>
              <a:t>Dans ce chapitre, nous allons découvrir plusieurs modules et fonctionnalités utiles pour interagir avec le système. Python peut servir à créer bien des choses, des jeux, des interfaces, mais il peut aussi faire des scripts systèmes et, dans ce chapitre, nous allons voir comment.</a:t>
            </a:r>
          </a:p>
          <a:p>
            <a:endParaRPr lang="fr-FR" sz="1100" dirty="0"/>
          </a:p>
          <a:p>
            <a:r>
              <a:rPr lang="fr-FR" sz="1100" dirty="0"/>
              <a:t>Les concepts que je vais présenter ici risquent d'être plus familiers aux utilisateurs de Linux. Toutefois, pas de panique si vous êtes sur Windows : je vais prendre le temps de vous expliquer à chaque fois tout le nécessaire.</a:t>
            </a:r>
          </a:p>
        </p:txBody>
      </p:sp>
    </p:spTree>
    <p:extLst>
      <p:ext uri="{BB962C8B-B14F-4D97-AF65-F5344CB8AC3E}">
        <p14:creationId xmlns:p14="http://schemas.microsoft.com/office/powerpoint/2010/main" val="2430410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4832092"/>
          </a:xfrm>
          <a:prstGeom prst="rect">
            <a:avLst/>
          </a:prstGeom>
          <a:noFill/>
        </p:spPr>
        <p:txBody>
          <a:bodyPr wrap="square" rtlCol="0">
            <a:spAutoFit/>
          </a:bodyPr>
          <a:lstStyle/>
          <a:p>
            <a:r>
              <a:rPr lang="fr-FR" sz="1100" dirty="0"/>
              <a:t>Pour commencer, nous allons voir comment accéder aux flux standard (entrée standard et sortie standard) et de quelle façon nous devons les manipuler.</a:t>
            </a:r>
          </a:p>
          <a:p>
            <a:endParaRPr lang="fr-FR" sz="1100" dirty="0"/>
          </a:p>
          <a:p>
            <a:r>
              <a:rPr lang="fr-FR" sz="1100" dirty="0"/>
              <a:t>À quoi cela ressemble-t-il ?</a:t>
            </a:r>
          </a:p>
          <a:p>
            <a:endParaRPr lang="fr-FR" sz="1100" dirty="0"/>
          </a:p>
          <a:p>
            <a:r>
              <a:rPr lang="fr-FR" sz="1100" dirty="0"/>
              <a:t>Vous vous êtes sûrement habitués, quand vous utilisez la fonction print, à ce qu'un message s'affiche sur votre écran. Je pense que cela vous paraît même assez logique à présent.</a:t>
            </a:r>
          </a:p>
          <a:p>
            <a:endParaRPr lang="fr-FR" sz="1100" dirty="0"/>
          </a:p>
          <a:p>
            <a:r>
              <a:rPr lang="fr-FR" sz="1100" dirty="0"/>
              <a:t>Sauf que, comme pour la plupart de nos manipulations en informatique, le mécanisme qui se cache derrière nos fonctions est plus complexe et puissant qu'il y paraît. Sachez que vous pourriez très bien faire en sorte qu'en utilisant print, le texte s'écrive dans un fichier plutôt qu'à l'écran.</a:t>
            </a:r>
          </a:p>
          <a:p>
            <a:endParaRPr lang="fr-FR" sz="1100" dirty="0"/>
          </a:p>
          <a:p>
            <a:r>
              <a:rPr lang="fr-FR" sz="1100" dirty="0">
                <a:highlight>
                  <a:srgbClr val="C0C0C0"/>
                </a:highlight>
              </a:rPr>
              <a:t>Quel intérêt ? print est fait pour afficher à l'écran non ?</a:t>
            </a:r>
          </a:p>
          <a:p>
            <a:endParaRPr lang="fr-FR" sz="1100" dirty="0"/>
          </a:p>
          <a:p>
            <a:r>
              <a:rPr lang="fr-FR" sz="1100" dirty="0"/>
              <a:t>Pas seulement, non. Mais nous verrons cela un peu plus loin. Pour l'instant, voilà ce que l'on peut dire : quand vous appelez la fonction print, si le message s'affiche à l'écran, c'est parce que la sortie standard de votre programme est redirigée vers votre écran.</a:t>
            </a:r>
          </a:p>
          <a:p>
            <a:endParaRPr lang="fr-FR" sz="1100" dirty="0"/>
          </a:p>
          <a:p>
            <a:r>
              <a:rPr lang="fr-FR" sz="1100" dirty="0"/>
              <a:t>On distingue trois flux standard :</a:t>
            </a:r>
          </a:p>
          <a:p>
            <a:endParaRPr lang="fr-FR" sz="1100" dirty="0"/>
          </a:p>
          <a:p>
            <a:pPr marL="171450" indent="-171450">
              <a:buFont typeface="Arial" panose="020B0604020202020204" pitchFamily="34" charset="0"/>
              <a:buChar char="•"/>
            </a:pPr>
            <a:r>
              <a:rPr lang="fr-FR" sz="1100" dirty="0"/>
              <a:t>    </a:t>
            </a:r>
            <a:r>
              <a:rPr lang="fr-FR" sz="1100" b="1" dirty="0"/>
              <a:t>L'entrée standard</a:t>
            </a:r>
            <a:r>
              <a:rPr lang="fr-FR" sz="1100" dirty="0"/>
              <a:t> : elle est appelée quand vous utilisez input. C'est elle qui est utilisée pour demander des informations à l'utilisateur. Par défaut, l'entrée standard est votre clavier.</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t>
            </a:r>
            <a:r>
              <a:rPr lang="fr-FR" sz="1100" b="1" dirty="0"/>
              <a:t>La sortie standard </a:t>
            </a:r>
            <a:r>
              <a:rPr lang="fr-FR" sz="1100" dirty="0"/>
              <a:t>: comme on l'a vu, c'est elle qui est utilisée pour afficher des messages. Par défaut, elle redirige vers l'écran.</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t>
            </a:r>
            <a:r>
              <a:rPr lang="fr-FR" sz="1100" b="1" dirty="0"/>
              <a:t>L'erreur standard </a:t>
            </a:r>
            <a:r>
              <a:rPr lang="fr-FR" sz="1100" dirty="0"/>
              <a:t>: elle est notamment utilisée quand Python vous affiche le </a:t>
            </a:r>
            <a:r>
              <a:rPr lang="fr-FR" sz="1100" dirty="0" err="1"/>
              <a:t>traceback</a:t>
            </a:r>
            <a:r>
              <a:rPr lang="fr-FR" sz="1100" dirty="0"/>
              <a:t> d'une exception. Par défaut, elle redirige également vers votre écran.</a:t>
            </a:r>
          </a:p>
          <a:p>
            <a:endParaRPr lang="fr-FR" sz="1100" dirty="0"/>
          </a:p>
          <a:p>
            <a:r>
              <a:rPr lang="fr-FR" sz="1100" b="1" dirty="0"/>
              <a:t>Accéder aux flux standard</a:t>
            </a:r>
          </a:p>
          <a:p>
            <a:endParaRPr lang="fr-FR" sz="1100" dirty="0"/>
          </a:p>
          <a:p>
            <a:r>
              <a:rPr lang="fr-FR" sz="1100" dirty="0"/>
              <a:t>On peut accéder aux objets représentant ces flux standard grâce au module sys qui propose plusieurs fonctions et variables permettant d'interagir avec le système. Nous en reparlerons un peu plus loin dans ce chapitre, d'ailleurs.</a:t>
            </a:r>
          </a:p>
        </p:txBody>
      </p:sp>
    </p:spTree>
    <p:extLst>
      <p:ext uri="{BB962C8B-B14F-4D97-AF65-F5344CB8AC3E}">
        <p14:creationId xmlns:p14="http://schemas.microsoft.com/office/powerpoint/2010/main" val="18301385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769441"/>
          </a:xfrm>
          <a:prstGeom prst="rect">
            <a:avLst/>
          </a:prstGeom>
          <a:noFill/>
        </p:spPr>
        <p:txBody>
          <a:bodyPr wrap="square" rtlCol="0">
            <a:spAutoFit/>
          </a:bodyPr>
          <a:lstStyle/>
          <a:p>
            <a:r>
              <a:rPr lang="fr-FR" sz="1100" dirty="0"/>
              <a:t>Accéder aux flux standard</a:t>
            </a:r>
          </a:p>
          <a:p>
            <a:endParaRPr lang="fr-FR" sz="1100" dirty="0"/>
          </a:p>
          <a:p>
            <a:r>
              <a:rPr lang="fr-FR" sz="1100" dirty="0"/>
              <a:t>On peut accéder aux objets représentant ces flux standard grâce au module sys qui propose plusieurs fonctions et variables permettant d'interagir avec le système. Nous en reparlerons un peu plus loin dans ce chapitre, d'ailleurs.</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059323"/>
            <a:ext cx="10753720" cy="1169551"/>
          </a:xfrm>
          <a:prstGeom prst="rect">
            <a:avLst/>
          </a:prstGeom>
          <a:solidFill>
            <a:schemeClr val="tx1"/>
          </a:solidFill>
        </p:spPr>
        <p:txBody>
          <a:bodyPr wrap="square" rtlCol="0">
            <a:spAutoFit/>
          </a:bodyPr>
          <a:lstStyle/>
          <a:p>
            <a:r>
              <a:rPr lang="fr-FR" sz="1000" dirty="0">
                <a:solidFill>
                  <a:schemeClr val="bg1"/>
                </a:solidFill>
              </a:rPr>
              <a:t>&gt;&gt;&gt; import sys</a:t>
            </a:r>
          </a:p>
          <a:p>
            <a:r>
              <a:rPr lang="fr-FR" sz="1000" dirty="0">
                <a:solidFill>
                  <a:schemeClr val="bg1"/>
                </a:solidFill>
              </a:rPr>
              <a:t>&gt;&gt;&gt; sys.stdin # L'entrée standard (standard input)</a:t>
            </a:r>
          </a:p>
          <a:p>
            <a:r>
              <a:rPr lang="fr-FR" sz="1000" dirty="0">
                <a:solidFill>
                  <a:schemeClr val="bg1"/>
                </a:solidFill>
              </a:rPr>
              <a:t>&lt;_io.TextIOWrapper name='&lt;stdin&gt;' encoding='cp850'&gt;</a:t>
            </a:r>
          </a:p>
          <a:p>
            <a:r>
              <a:rPr lang="fr-FR" sz="1000" dirty="0">
                <a:solidFill>
                  <a:schemeClr val="bg1"/>
                </a:solidFill>
              </a:rPr>
              <a:t>&gt;&gt;&gt; sys.stdout # La sortie standard (standard output)</a:t>
            </a:r>
          </a:p>
          <a:p>
            <a:r>
              <a:rPr lang="fr-FR" sz="1000" dirty="0">
                <a:solidFill>
                  <a:schemeClr val="bg1"/>
                </a:solidFill>
              </a:rPr>
              <a:t>&lt;_io.TextIOWrapper name='&lt;stdout&gt;' encoding='cp850'&gt;</a:t>
            </a:r>
          </a:p>
          <a:p>
            <a:r>
              <a:rPr lang="fr-FR" sz="1000" dirty="0">
                <a:solidFill>
                  <a:schemeClr val="bg1"/>
                </a:solidFill>
              </a:rPr>
              <a:t>&gt;&gt;&gt; sys.stderr # L'erreur standard (standard error)</a:t>
            </a:r>
          </a:p>
          <a:p>
            <a:r>
              <a:rPr lang="fr-FR" sz="1000" dirty="0">
                <a:solidFill>
                  <a:schemeClr val="bg1"/>
                </a:solidFill>
              </a:rPr>
              <a:t>&lt;_io.TextIOWrapper name='&lt;stderr&gt;' encoding='cp850'&gt;</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3318508"/>
            <a:ext cx="10163170" cy="938719"/>
          </a:xfrm>
          <a:prstGeom prst="rect">
            <a:avLst/>
          </a:prstGeom>
          <a:noFill/>
        </p:spPr>
        <p:txBody>
          <a:bodyPr wrap="square" rtlCol="0">
            <a:spAutoFit/>
          </a:bodyPr>
          <a:lstStyle/>
          <a:p>
            <a:r>
              <a:rPr lang="fr-FR" sz="1100" dirty="0"/>
              <a:t>Ces objets ne vous rappellent rien ? Vraiment ?</a:t>
            </a:r>
          </a:p>
          <a:p>
            <a:r>
              <a:rPr lang="fr-FR" sz="1100" dirty="0"/>
              <a:t>Ils sont de la même classe que les fichiers ouverts grâce à la fonction open. Et il n'y a aucun hasard derrière cela.</a:t>
            </a:r>
          </a:p>
          <a:p>
            <a:r>
              <a:rPr lang="fr-FR" sz="1100" dirty="0"/>
              <a:t>En effet, pour lire ou écrire dans les flux standard, on utilise les méthodes read et write.</a:t>
            </a:r>
          </a:p>
          <a:p>
            <a:r>
              <a:rPr lang="fr-FR" sz="1100" dirty="0"/>
              <a:t>Naturellement, l'entrée standard stdin peut lire (méthode read) et les deux sorties stdout et stderr peuvent écrire (méthode write).</a:t>
            </a:r>
          </a:p>
          <a:p>
            <a:r>
              <a:rPr lang="fr-FR" sz="1100" dirty="0"/>
              <a:t>Essayons quelque chose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4346861"/>
            <a:ext cx="10753720"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sys.stdout.write</a:t>
            </a:r>
            <a:r>
              <a:rPr lang="fr-FR" sz="1000" dirty="0">
                <a:solidFill>
                  <a:schemeClr val="bg1"/>
                </a:solidFill>
              </a:rPr>
              <a:t>("un test")</a:t>
            </a:r>
          </a:p>
          <a:p>
            <a:r>
              <a:rPr lang="fr-FR" sz="1000" dirty="0">
                <a:solidFill>
                  <a:schemeClr val="bg1"/>
                </a:solidFill>
              </a:rPr>
              <a:t>un test7</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843382"/>
            <a:ext cx="10163170" cy="261610"/>
          </a:xfrm>
          <a:prstGeom prst="rect">
            <a:avLst/>
          </a:prstGeom>
          <a:noFill/>
        </p:spPr>
        <p:txBody>
          <a:bodyPr wrap="square" rtlCol="0">
            <a:spAutoFit/>
          </a:bodyPr>
          <a:lstStyle/>
          <a:p>
            <a:r>
              <a:rPr lang="fr-FR" sz="1100" dirty="0"/>
              <a:t>Pas trop de surprise, sauf que ce serait mieux avec un saut de ligne à la fin. Là, ce que renvoie la méthode (le nombre de caractères écrits) est affiché juste après notre message.</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38137" y="5175159"/>
            <a:ext cx="10753720" cy="55399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sys.stdout.write</a:t>
            </a:r>
            <a:r>
              <a:rPr lang="fr-FR" sz="1000" dirty="0">
                <a:solidFill>
                  <a:schemeClr val="bg1"/>
                </a:solidFill>
              </a:rPr>
              <a:t>("Un test\n")</a:t>
            </a:r>
          </a:p>
          <a:p>
            <a:r>
              <a:rPr lang="fr-FR" sz="1000" dirty="0">
                <a:solidFill>
                  <a:schemeClr val="bg1"/>
                </a:solidFill>
              </a:rPr>
              <a:t>Un test</a:t>
            </a:r>
          </a:p>
          <a:p>
            <a:r>
              <a:rPr lang="fr-FR" sz="1000" dirty="0">
                <a:solidFill>
                  <a:schemeClr val="bg1"/>
                </a:solidFill>
              </a:rPr>
              <a:t>8</a:t>
            </a:r>
          </a:p>
        </p:txBody>
      </p:sp>
    </p:spTree>
    <p:extLst>
      <p:ext uri="{BB962C8B-B14F-4D97-AF65-F5344CB8AC3E}">
        <p14:creationId xmlns:p14="http://schemas.microsoft.com/office/powerpoint/2010/main" val="1666712946"/>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600164"/>
          </a:xfrm>
          <a:prstGeom prst="rect">
            <a:avLst/>
          </a:prstGeom>
          <a:noFill/>
        </p:spPr>
        <p:txBody>
          <a:bodyPr wrap="square" rtlCol="0">
            <a:spAutoFit/>
          </a:bodyPr>
          <a:lstStyle/>
          <a:p>
            <a:r>
              <a:rPr lang="fr-FR" sz="1100" b="1" dirty="0"/>
              <a:t>Modifier les flux standard</a:t>
            </a:r>
          </a:p>
          <a:p>
            <a:endParaRPr lang="fr-FR" sz="1100" dirty="0"/>
          </a:p>
          <a:p>
            <a:r>
              <a:rPr lang="fr-FR" sz="1100" dirty="0"/>
              <a:t>Vous pouvez modifier sys.stdin, sys.stdout et sys.stderr. Faisons un premier test :</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059323"/>
            <a:ext cx="10753720" cy="553998"/>
          </a:xfrm>
          <a:prstGeom prst="rect">
            <a:avLst/>
          </a:prstGeom>
          <a:solidFill>
            <a:schemeClr val="tx1"/>
          </a:solidFill>
        </p:spPr>
        <p:txBody>
          <a:bodyPr wrap="square" rtlCol="0">
            <a:spAutoFit/>
          </a:bodyPr>
          <a:lstStyle/>
          <a:p>
            <a:r>
              <a:rPr lang="fr-FR" sz="1000" dirty="0">
                <a:solidFill>
                  <a:schemeClr val="bg1"/>
                </a:solidFill>
              </a:rPr>
              <a:t>&gt;&gt;&gt; fichier = open('sortie.txt', 'w')</a:t>
            </a:r>
          </a:p>
          <a:p>
            <a:r>
              <a:rPr lang="fr-FR" sz="1000" dirty="0">
                <a:solidFill>
                  <a:schemeClr val="bg1"/>
                </a:solidFill>
              </a:rPr>
              <a:t>&gt;&gt;&gt; sys.stdout = fichier</a:t>
            </a:r>
          </a:p>
          <a:p>
            <a:r>
              <a:rPr lang="fr-FR" sz="1000" dirty="0">
                <a:solidFill>
                  <a:schemeClr val="bg1"/>
                </a:solidFill>
              </a:rPr>
              <a:t>&gt;&gt;&gt; print("Quelque chose...")</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2659487"/>
            <a:ext cx="10163170" cy="1107996"/>
          </a:xfrm>
          <a:prstGeom prst="rect">
            <a:avLst/>
          </a:prstGeom>
          <a:noFill/>
        </p:spPr>
        <p:txBody>
          <a:bodyPr wrap="square" rtlCol="0">
            <a:spAutoFit/>
          </a:bodyPr>
          <a:lstStyle/>
          <a:p>
            <a:r>
              <a:rPr lang="fr-FR" sz="1100" dirty="0"/>
              <a:t>Ici, rien ne s'affiche à l'écran. En revanche, si vous ouvrez le fichier sortie.txt, vous verrez le message que vous avez passé à print.</a:t>
            </a:r>
          </a:p>
          <a:p>
            <a:r>
              <a:rPr lang="fr-FR" sz="1100" dirty="0">
                <a:highlight>
                  <a:srgbClr val="C0C0C0"/>
                </a:highlight>
              </a:rPr>
              <a:t>Je ne trouve pas le fichier sortie.txt, où est-il ?</a:t>
            </a:r>
          </a:p>
          <a:p>
            <a:r>
              <a:rPr lang="fr-FR" sz="1100" dirty="0"/>
              <a:t>Il doit se trouver dans le répertoire courant de Python. Pour connaître l'emplacement de ce répertoire, utilisez le module </a:t>
            </a:r>
            <a:r>
              <a:rPr lang="fr-FR" sz="1100" i="1" dirty="0"/>
              <a:t>os</a:t>
            </a:r>
            <a:r>
              <a:rPr lang="fr-FR" sz="1100" dirty="0"/>
              <a:t> et la fonction </a:t>
            </a:r>
            <a:r>
              <a:rPr lang="fr-FR" sz="1100" i="1" dirty="0" err="1"/>
              <a:t>getcwd</a:t>
            </a:r>
            <a:r>
              <a:rPr lang="fr-FR" sz="1100" dirty="0"/>
              <a:t> (</a:t>
            </a:r>
            <a:r>
              <a:rPr lang="fr-FR" sz="1100" dirty="0" err="1"/>
              <a:t>Get</a:t>
            </a:r>
            <a:r>
              <a:rPr lang="fr-FR" sz="1100" dirty="0"/>
              <a:t> </a:t>
            </a:r>
            <a:r>
              <a:rPr lang="fr-FR" sz="1100" dirty="0" err="1"/>
              <a:t>Current</a:t>
            </a:r>
            <a:r>
              <a:rPr lang="fr-FR" sz="1100" dirty="0"/>
              <a:t> </a:t>
            </a:r>
            <a:r>
              <a:rPr lang="fr-FR" sz="1100" dirty="0" err="1"/>
              <a:t>Working</a:t>
            </a:r>
            <a:r>
              <a:rPr lang="fr-FR" sz="1100" dirty="0"/>
              <a:t> Directory).</a:t>
            </a:r>
          </a:p>
          <a:p>
            <a:r>
              <a:rPr lang="fr-FR" sz="1100" dirty="0"/>
              <a:t>Une petite subtilité : si vous essayez de faire appel à </a:t>
            </a:r>
            <a:r>
              <a:rPr lang="fr-FR" sz="1100" i="1" dirty="0" err="1"/>
              <a:t>getcwd</a:t>
            </a:r>
            <a:r>
              <a:rPr lang="fr-FR" sz="1100" dirty="0"/>
              <a:t> directement, le résultat ne va pas s'afficher à l'écran… il va être écrit dans le fichier. Pour rétablir l'ancienne sortie standard, tapez la ligne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3773208"/>
            <a:ext cx="10753720" cy="246221"/>
          </a:xfrm>
          <a:prstGeom prst="rect">
            <a:avLst/>
          </a:prstGeom>
          <a:solidFill>
            <a:schemeClr val="tx1"/>
          </a:solidFill>
        </p:spPr>
        <p:txBody>
          <a:bodyPr wrap="square" rtlCol="0">
            <a:spAutoFit/>
          </a:bodyPr>
          <a:lstStyle/>
          <a:p>
            <a:r>
              <a:rPr lang="fr-FR" sz="1000" dirty="0">
                <a:solidFill>
                  <a:schemeClr val="bg1"/>
                </a:solidFill>
              </a:rPr>
              <a:t>sys.stdout = </a:t>
            </a:r>
            <a:r>
              <a:rPr lang="fr-FR" sz="1000" dirty="0" err="1">
                <a:solidFill>
                  <a:schemeClr val="bg1"/>
                </a:solidFill>
              </a:rPr>
              <a:t>sys.__stdout</a:t>
            </a:r>
            <a:r>
              <a:rPr lang="fr-FR" sz="1000" dirty="0">
                <a:solidFill>
                  <a:schemeClr val="bg1"/>
                </a:solidFill>
              </a:rPr>
              <a:t>__</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046316"/>
            <a:ext cx="10163170" cy="261610"/>
          </a:xfrm>
          <a:prstGeom prst="rect">
            <a:avLst/>
          </a:prstGeom>
          <a:noFill/>
        </p:spPr>
        <p:txBody>
          <a:bodyPr wrap="square" rtlCol="0">
            <a:spAutoFit/>
          </a:bodyPr>
          <a:lstStyle/>
          <a:p>
            <a:r>
              <a:rPr lang="fr-FR" sz="1100" dirty="0"/>
              <a:t>Vous pouvez ensuite faire appel à la fonction </a:t>
            </a:r>
            <a:r>
              <a:rPr lang="fr-FR" sz="1100" dirty="0" err="1"/>
              <a:t>getcwd</a:t>
            </a:r>
            <a:r>
              <a:rPr lang="fr-FR" sz="1100" dirty="0"/>
              <a:t> :</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76229" y="4307926"/>
            <a:ext cx="10753720"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err="1">
                <a:solidFill>
                  <a:schemeClr val="bg1"/>
                </a:solidFill>
              </a:rPr>
              <a:t>os.getcwd</a:t>
            </a:r>
            <a:r>
              <a:rPr lang="fr-FR" sz="1000" dirty="0">
                <a:solidFill>
                  <a:schemeClr val="bg1"/>
                </a:solidFill>
              </a:rPr>
              <a:t>()</a:t>
            </a:r>
          </a:p>
        </p:txBody>
      </p:sp>
      <p:sp>
        <p:nvSpPr>
          <p:cNvPr id="12" name="ZoneTexte 11">
            <a:extLst>
              <a:ext uri="{FF2B5EF4-FFF2-40B4-BE49-F238E27FC236}">
                <a16:creationId xmlns:a16="http://schemas.microsoft.com/office/drawing/2014/main" id="{0EF08252-9742-4895-8BA5-FC449343425C}"/>
              </a:ext>
            </a:extLst>
          </p:cNvPr>
          <p:cNvSpPr txBox="1"/>
          <p:nvPr/>
        </p:nvSpPr>
        <p:spPr>
          <a:xfrm>
            <a:off x="276229" y="4728194"/>
            <a:ext cx="10163170" cy="1785104"/>
          </a:xfrm>
          <a:prstGeom prst="rect">
            <a:avLst/>
          </a:prstGeom>
          <a:noFill/>
        </p:spPr>
        <p:txBody>
          <a:bodyPr wrap="square" rtlCol="0">
            <a:spAutoFit/>
          </a:bodyPr>
          <a:lstStyle/>
          <a:p>
            <a:r>
              <a:rPr lang="fr-FR" sz="1100" dirty="0"/>
              <a:t>Dans ce répertoire, vous devriez trouver votre fichier sortie.txt.</a:t>
            </a:r>
          </a:p>
          <a:p>
            <a:endParaRPr lang="fr-FR" sz="1100" dirty="0"/>
          </a:p>
          <a:p>
            <a:r>
              <a:rPr lang="fr-FR" sz="1100" dirty="0"/>
              <a:t>Si vous avez modifié les flux standard et que vous cherchez les objets d'origine, ceux redirigeant vers le clavier (pour l'entrée) et vers l'écran (pour les sorties), vous pouvez les trouver dans </a:t>
            </a:r>
            <a:r>
              <a:rPr lang="fr-FR" sz="1100" dirty="0" err="1"/>
              <a:t>sys.__stdin</a:t>
            </a:r>
            <a:r>
              <a:rPr lang="fr-FR" sz="1100" dirty="0"/>
              <a:t>__, </a:t>
            </a:r>
            <a:r>
              <a:rPr lang="fr-FR" sz="1100" dirty="0" err="1"/>
              <a:t>sys.__stdout</a:t>
            </a:r>
            <a:r>
              <a:rPr lang="fr-FR" sz="1100" dirty="0"/>
              <a:t>__ et </a:t>
            </a:r>
            <a:r>
              <a:rPr lang="fr-FR" sz="1100" dirty="0" err="1"/>
              <a:t>sys.__stderr</a:t>
            </a:r>
            <a:r>
              <a:rPr lang="fr-FR" sz="1100" dirty="0"/>
              <a:t>__.</a:t>
            </a:r>
          </a:p>
          <a:p>
            <a:endParaRPr lang="fr-FR" sz="1100" dirty="0"/>
          </a:p>
          <a:p>
            <a:r>
              <a:rPr lang="fr-FR" sz="1100" dirty="0"/>
              <a:t>La documentation de Python nous conseille malgré tout de garder de préférence les objets d'origine sous la main plutôt que d'aller les chercher dans </a:t>
            </a:r>
            <a:r>
              <a:rPr lang="fr-FR" sz="1100" dirty="0" err="1"/>
              <a:t>sys.__stdin</a:t>
            </a:r>
            <a:r>
              <a:rPr lang="fr-FR" sz="1100" dirty="0"/>
              <a:t>__, </a:t>
            </a:r>
            <a:r>
              <a:rPr lang="fr-FR" sz="1100" dirty="0" err="1"/>
              <a:t>sys.__stdout</a:t>
            </a:r>
            <a:r>
              <a:rPr lang="fr-FR" sz="1100" dirty="0"/>
              <a:t>__ et </a:t>
            </a:r>
            <a:r>
              <a:rPr lang="fr-FR" sz="1100" dirty="0" err="1"/>
              <a:t>sys.__stderr</a:t>
            </a:r>
            <a:r>
              <a:rPr lang="fr-FR" sz="1100" dirty="0"/>
              <a:t>__.</a:t>
            </a:r>
          </a:p>
          <a:p>
            <a:endParaRPr lang="fr-FR" sz="1100" dirty="0"/>
          </a:p>
          <a:p>
            <a:r>
              <a:rPr lang="fr-FR" sz="1100" dirty="0"/>
              <a:t>Voilà qui conclut notre bref aperçu des flux standard. Là encore, si vous ne voyez pas d'application pratique à ce que je viens de vous montrer, cela viendra certainement par la suite.</a:t>
            </a:r>
          </a:p>
        </p:txBody>
      </p:sp>
    </p:spTree>
    <p:extLst>
      <p:ext uri="{BB962C8B-B14F-4D97-AF65-F5344CB8AC3E}">
        <p14:creationId xmlns:p14="http://schemas.microsoft.com/office/powerpoint/2010/main" val="390458700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973788"/>
            <a:ext cx="10163170" cy="3816429"/>
          </a:xfrm>
          <a:prstGeom prst="rect">
            <a:avLst/>
          </a:prstGeom>
          <a:noFill/>
        </p:spPr>
        <p:txBody>
          <a:bodyPr wrap="square" rtlCol="0">
            <a:spAutoFit/>
          </a:bodyPr>
          <a:lstStyle/>
          <a:p>
            <a:r>
              <a:rPr lang="fr-FR" sz="1100" dirty="0"/>
              <a:t>Les signaux sont un des moyens dont dispose le système pour communiquer avec votre programme. Typiquement, si le système doit arrêter votre programme, il va lui envoyer un signal.</a:t>
            </a:r>
          </a:p>
          <a:p>
            <a:endParaRPr lang="fr-FR" sz="1100" dirty="0"/>
          </a:p>
          <a:p>
            <a:r>
              <a:rPr lang="fr-FR" sz="1100" dirty="0"/>
              <a:t>Les signaux peuvent être interceptés dans votre programme. Cela vous permet de déclencher une certaine action si le programme doit se fermer (enregistrer des objets dans des fichiers, fermer les connexions réseau établies avec des clients éventuels, …).</a:t>
            </a:r>
          </a:p>
          <a:p>
            <a:endParaRPr lang="fr-FR" sz="1100" dirty="0"/>
          </a:p>
          <a:p>
            <a:r>
              <a:rPr lang="fr-FR" sz="1100" dirty="0"/>
              <a:t>Les signaux sont également utilisés pour faire communiquer des programmes entre eux. Si votre programme est décomposé en plusieurs programmes s'exécutant indépendamment les uns des autres, cela permet de les synchroniser à certains moments clés. Nous ne verrons pas cette dernière fonctionnalité ici, elle mériterait un cours à elle seule tant il y aurait de choses à dire !</a:t>
            </a:r>
          </a:p>
          <a:p>
            <a:endParaRPr lang="fr-FR" sz="1100" b="1" dirty="0"/>
          </a:p>
          <a:p>
            <a:r>
              <a:rPr lang="fr-FR" sz="1100" b="1" dirty="0"/>
              <a:t>Les différents signaux</a:t>
            </a:r>
          </a:p>
          <a:p>
            <a:endParaRPr lang="fr-FR" sz="1100" dirty="0"/>
          </a:p>
          <a:p>
            <a:r>
              <a:rPr lang="fr-FR" sz="1100" dirty="0"/>
              <a:t>Le système dispose de plusieurs signaux génériques qu'il peut envoyer aux programmes quand cela est nécessaire. Si vous demandez l'arrêt du programme, un signal particulier lui sera envoyé.</a:t>
            </a:r>
          </a:p>
          <a:p>
            <a:endParaRPr lang="fr-FR" sz="1100" dirty="0"/>
          </a:p>
          <a:p>
            <a:r>
              <a:rPr lang="fr-FR" sz="1100" dirty="0"/>
              <a:t>Tous les signaux ne se retrouvent pas sur tous les systèmes d'exploitation, c'est pourquoi je vais surtout m'attacher à un signal : le signal </a:t>
            </a:r>
            <a:r>
              <a:rPr lang="fr-FR" sz="1100" b="1" dirty="0"/>
              <a:t>SIGINT</a:t>
            </a:r>
            <a:r>
              <a:rPr lang="fr-FR" sz="1100" dirty="0"/>
              <a:t> envoyé à l'arrêt du programme.</a:t>
            </a:r>
          </a:p>
          <a:p>
            <a:endParaRPr lang="fr-FR" sz="1100" dirty="0"/>
          </a:p>
          <a:p>
            <a:r>
              <a:rPr lang="fr-FR" sz="1100" dirty="0"/>
              <a:t>Pour plus d'informations, un petit détour par la documentation s'impose, notamment du côté du module signal.</a:t>
            </a:r>
          </a:p>
          <a:p>
            <a:endParaRPr lang="fr-FR" sz="1100" b="1" dirty="0"/>
          </a:p>
          <a:p>
            <a:r>
              <a:rPr lang="fr-FR" sz="1100" b="1" dirty="0"/>
              <a:t>Intercepter un signal</a:t>
            </a:r>
          </a:p>
          <a:p>
            <a:endParaRPr lang="fr-FR" sz="1100" dirty="0"/>
          </a:p>
          <a:p>
            <a:r>
              <a:rPr lang="fr-FR" sz="1100" dirty="0"/>
              <a:t>Commencez par importer le module signal.</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276229" y="4731494"/>
            <a:ext cx="10753720" cy="246221"/>
          </a:xfrm>
          <a:prstGeom prst="rect">
            <a:avLst/>
          </a:prstGeom>
          <a:solidFill>
            <a:schemeClr val="tx1"/>
          </a:solidFill>
        </p:spPr>
        <p:txBody>
          <a:bodyPr wrap="square" rtlCol="0">
            <a:spAutoFit/>
          </a:bodyPr>
          <a:lstStyle/>
          <a:p>
            <a:r>
              <a:rPr lang="fr-FR" sz="1000" dirty="0">
                <a:solidFill>
                  <a:schemeClr val="bg1"/>
                </a:solidFill>
              </a:rPr>
              <a:t>import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4977715"/>
            <a:ext cx="10163170" cy="261610"/>
          </a:xfrm>
          <a:prstGeom prst="rect">
            <a:avLst/>
          </a:prstGeom>
          <a:noFill/>
        </p:spPr>
        <p:txBody>
          <a:bodyPr wrap="square" rtlCol="0">
            <a:spAutoFit/>
          </a:bodyPr>
          <a:lstStyle/>
          <a:p>
            <a:r>
              <a:rPr lang="fr-FR" sz="1100" dirty="0"/>
              <a:t>Le signal qui nous intéresse, comme je l'ai dit, se nomme SIGINT.</a:t>
            </a:r>
          </a:p>
        </p:txBody>
      </p:sp>
      <p:sp>
        <p:nvSpPr>
          <p:cNvPr id="15" name="ZoneTexte 14">
            <a:extLst>
              <a:ext uri="{FF2B5EF4-FFF2-40B4-BE49-F238E27FC236}">
                <a16:creationId xmlns:a16="http://schemas.microsoft.com/office/drawing/2014/main" id="{35F70483-743D-47F6-89EC-1E0506C0FF2D}"/>
              </a:ext>
            </a:extLst>
          </p:cNvPr>
          <p:cNvSpPr txBox="1"/>
          <p:nvPr/>
        </p:nvSpPr>
        <p:spPr>
          <a:xfrm>
            <a:off x="276229" y="5269447"/>
            <a:ext cx="10753720" cy="400110"/>
          </a:xfrm>
          <a:prstGeom prst="rect">
            <a:avLst/>
          </a:prstGeom>
          <a:solidFill>
            <a:schemeClr val="tx1"/>
          </a:solidFill>
        </p:spPr>
        <p:txBody>
          <a:bodyPr wrap="square" rtlCol="0">
            <a:spAutoFit/>
          </a:bodyPr>
          <a:lstStyle/>
          <a:p>
            <a:r>
              <a:rPr lang="fr-FR" sz="1000" dirty="0">
                <a:solidFill>
                  <a:schemeClr val="bg1"/>
                </a:solidFill>
              </a:rPr>
              <a:t>&gt;&gt;&gt; signal.SIGINT</a:t>
            </a:r>
          </a:p>
          <a:p>
            <a:r>
              <a:rPr lang="fr-FR" sz="1000" dirty="0">
                <a:solidFill>
                  <a:schemeClr val="bg1"/>
                </a:solidFill>
              </a:rPr>
              <a:t>2</a:t>
            </a:r>
          </a:p>
        </p:txBody>
      </p:sp>
      <p:sp>
        <p:nvSpPr>
          <p:cNvPr id="16" name="ZoneTexte 15">
            <a:extLst>
              <a:ext uri="{FF2B5EF4-FFF2-40B4-BE49-F238E27FC236}">
                <a16:creationId xmlns:a16="http://schemas.microsoft.com/office/drawing/2014/main" id="{F8435400-00DB-46B5-9A1D-0C521B95CECF}"/>
              </a:ext>
            </a:extLst>
          </p:cNvPr>
          <p:cNvSpPr txBox="1"/>
          <p:nvPr/>
        </p:nvSpPr>
        <p:spPr>
          <a:xfrm>
            <a:off x="276229" y="5653726"/>
            <a:ext cx="10163170" cy="938719"/>
          </a:xfrm>
          <a:prstGeom prst="rect">
            <a:avLst/>
          </a:prstGeom>
          <a:noFill/>
        </p:spPr>
        <p:txBody>
          <a:bodyPr wrap="square" rtlCol="0">
            <a:spAutoFit/>
          </a:bodyPr>
          <a:lstStyle/>
          <a:p>
            <a:r>
              <a:rPr lang="fr-FR" sz="1100" dirty="0"/>
              <a:t>Pour intercepter ce signal, il va falloir créer une fonction qui sera appelée si le signal est envoyé. Cette fonction prend deux paramètres :</a:t>
            </a:r>
          </a:p>
          <a:p>
            <a:pPr marL="171450" indent="-171450">
              <a:buFont typeface="Arial" panose="020B0604020202020204" pitchFamily="34" charset="0"/>
              <a:buChar char="•"/>
            </a:pPr>
            <a:r>
              <a:rPr lang="fr-FR" sz="1100" dirty="0"/>
              <a:t>    le signal (plusieurs signaux peuvent être envoyés à la même fonction) ;</a:t>
            </a:r>
          </a:p>
          <a:p>
            <a:pPr marL="171450" indent="-171450">
              <a:buFont typeface="Arial" panose="020B0604020202020204" pitchFamily="34" charset="0"/>
              <a:buChar char="•"/>
            </a:pPr>
            <a:r>
              <a:rPr lang="fr-FR" sz="1100" dirty="0"/>
              <a:t>    le </a:t>
            </a:r>
            <a:r>
              <a:rPr lang="fr-FR" sz="1100" b="1" dirty="0"/>
              <a:t>frame</a:t>
            </a:r>
            <a:r>
              <a:rPr lang="fr-FR" sz="1100" dirty="0"/>
              <a:t> qui ne nous intéresse pas ici.</a:t>
            </a:r>
          </a:p>
          <a:p>
            <a:endParaRPr lang="fr-FR" sz="1100" dirty="0"/>
          </a:p>
          <a:p>
            <a:r>
              <a:rPr lang="fr-FR" sz="1100" dirty="0"/>
              <a:t>Cette fonction, c'est à vous de la créer. Ensuite, il faudra la connecter avec le signal </a:t>
            </a:r>
            <a:r>
              <a:rPr lang="fr-FR" sz="1100" b="1" dirty="0"/>
              <a:t>SIGINT</a:t>
            </a:r>
            <a:r>
              <a:rPr lang="fr-FR" sz="1100" dirty="0"/>
              <a:t>.</a:t>
            </a:r>
          </a:p>
        </p:txBody>
      </p:sp>
    </p:spTree>
    <p:extLst>
      <p:ext uri="{BB962C8B-B14F-4D97-AF65-F5344CB8AC3E}">
        <p14:creationId xmlns:p14="http://schemas.microsoft.com/office/powerpoint/2010/main" val="83648459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973788"/>
            <a:ext cx="10163170" cy="261610"/>
          </a:xfrm>
          <a:prstGeom prst="rect">
            <a:avLst/>
          </a:prstGeom>
          <a:noFill/>
        </p:spPr>
        <p:txBody>
          <a:bodyPr wrap="square" rtlCol="0">
            <a:spAutoFit/>
          </a:bodyPr>
          <a:lstStyle/>
          <a:p>
            <a:r>
              <a:rPr lang="fr-FR" sz="1100" dirty="0"/>
              <a:t>D'abord, créons notre fonction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1015663"/>
          </a:xfrm>
          <a:prstGeom prst="rect">
            <a:avLst/>
          </a:prstGeom>
          <a:solidFill>
            <a:schemeClr val="tx1"/>
          </a:solidFill>
        </p:spPr>
        <p:txBody>
          <a:bodyPr wrap="square" rtlCol="0">
            <a:spAutoFit/>
          </a:bodyPr>
          <a:lstStyle/>
          <a:p>
            <a:r>
              <a:rPr lang="fr-FR" sz="1000" dirty="0">
                <a:solidFill>
                  <a:schemeClr val="bg1"/>
                </a:solidFill>
              </a:rPr>
              <a:t>import sys</a:t>
            </a:r>
          </a:p>
          <a:p>
            <a:endParaRPr lang="fr-FR" sz="1000" dirty="0">
              <a:solidFill>
                <a:schemeClr val="bg1"/>
              </a:solidFill>
            </a:endParaRPr>
          </a:p>
          <a:p>
            <a:r>
              <a:rPr lang="fr-FR" sz="1000" dirty="0">
                <a:solidFill>
                  <a:schemeClr val="bg1"/>
                </a:solidFill>
              </a:rPr>
              <a:t>def </a:t>
            </a:r>
            <a:r>
              <a:rPr lang="fr-FR" sz="1000" dirty="0" err="1">
                <a:solidFill>
                  <a:schemeClr val="bg1"/>
                </a:solidFill>
              </a:rPr>
              <a:t>fermer_programme</a:t>
            </a:r>
            <a:r>
              <a:rPr lang="fr-FR" sz="1000" dirty="0">
                <a:solidFill>
                  <a:schemeClr val="bg1"/>
                </a:solidFill>
              </a:rPr>
              <a:t>(signal,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2369644"/>
            <a:ext cx="10163170" cy="2800767"/>
          </a:xfrm>
          <a:prstGeom prst="rect">
            <a:avLst/>
          </a:prstGeom>
          <a:noFill/>
        </p:spPr>
        <p:txBody>
          <a:bodyPr wrap="square" rtlCol="0">
            <a:spAutoFit/>
          </a:bodyPr>
          <a:lstStyle/>
          <a:p>
            <a:r>
              <a:rPr lang="fr-FR" sz="1100" dirty="0">
                <a:highlight>
                  <a:srgbClr val="C0C0C0"/>
                </a:highlight>
              </a:rPr>
              <a:t>C'est quoi, la dernière ligne ?</a:t>
            </a:r>
          </a:p>
          <a:p>
            <a:endParaRPr lang="fr-FR" sz="1100" dirty="0"/>
          </a:p>
          <a:p>
            <a:r>
              <a:rPr lang="fr-FR" sz="1100" dirty="0"/>
              <a:t>On demande simplement à notre programme Python de se fermer. C'est le comportement standard quand on réceptionne un tel signal et notre programme doit bien s'arrêter à un moment ou à un autre.</a:t>
            </a:r>
          </a:p>
          <a:p>
            <a:endParaRPr lang="fr-FR" sz="1100" dirty="0"/>
          </a:p>
          <a:p>
            <a:r>
              <a:rPr lang="fr-FR" sz="1100" dirty="0"/>
              <a:t>Pour ce faire, on utilise la fonction exit (sortir, en anglais) du module sys. Elle prend en paramètre le code de retour du programme.</a:t>
            </a:r>
          </a:p>
          <a:p>
            <a:endParaRPr lang="fr-FR" sz="1100" dirty="0"/>
          </a:p>
          <a:p>
            <a:r>
              <a:rPr lang="fr-FR" sz="1100" dirty="0"/>
              <a:t>Pour simplifier, la plupart du temps, si votre programme renvoie </a:t>
            </a:r>
            <a:r>
              <a:rPr lang="fr-FR" sz="1100" b="1" dirty="0"/>
              <a:t>0</a:t>
            </a:r>
            <a:r>
              <a:rPr lang="fr-FR" sz="1100" dirty="0"/>
              <a:t>, le système comprendra que tout s'est bien passé. Si c'est un entier autre que </a:t>
            </a:r>
            <a:r>
              <a:rPr lang="fr-FR" sz="1100" b="1" dirty="0"/>
              <a:t>0</a:t>
            </a:r>
            <a:r>
              <a:rPr lang="fr-FR" sz="1100" dirty="0"/>
              <a:t>, le système interprétera cela comme une erreur ayant eu lieu pendant l'exécution de votre programme.</a:t>
            </a:r>
          </a:p>
          <a:p>
            <a:endParaRPr lang="fr-FR" sz="1100" dirty="0"/>
          </a:p>
          <a:p>
            <a:r>
              <a:rPr lang="fr-FR" sz="1100" dirty="0"/>
              <a:t>Ici, notre programme s'arrête normalement, on passe donc à </a:t>
            </a:r>
            <a:r>
              <a:rPr lang="fr-FR" sz="1100" b="1" dirty="0"/>
              <a:t>exit 0</a:t>
            </a:r>
            <a:r>
              <a:rPr lang="fr-FR" sz="1100" dirty="0"/>
              <a:t>.</a:t>
            </a:r>
          </a:p>
          <a:p>
            <a:endParaRPr lang="fr-FR" sz="1100" dirty="0"/>
          </a:p>
          <a:p>
            <a:r>
              <a:rPr lang="fr-FR" sz="1100" dirty="0"/>
              <a:t>Connectons à présent notre fonction au signal </a:t>
            </a:r>
            <a:r>
              <a:rPr lang="fr-FR" sz="1100" b="1" dirty="0"/>
              <a:t>SIGINT</a:t>
            </a:r>
            <a:r>
              <a:rPr lang="fr-FR" sz="1100" dirty="0"/>
              <a:t>, sans quoi notre fonction ne serait jamais appelée.</a:t>
            </a:r>
          </a:p>
          <a:p>
            <a:r>
              <a:rPr lang="fr-FR" sz="1100" dirty="0"/>
              <a:t>On utilise pour cela la fonction </a:t>
            </a:r>
            <a:r>
              <a:rPr lang="fr-FR" sz="1100" b="1" dirty="0"/>
              <a:t>signal</a:t>
            </a:r>
            <a:r>
              <a:rPr lang="fr-FR" sz="1100" dirty="0"/>
              <a:t>. Elle prend en paramètre :</a:t>
            </a:r>
          </a:p>
          <a:p>
            <a:pPr marL="628650" lvl="1" indent="-171450">
              <a:buFont typeface="Arial" panose="020B0604020202020204" pitchFamily="34" charset="0"/>
              <a:buChar char="•"/>
            </a:pPr>
            <a:r>
              <a:rPr lang="fr-FR" sz="1100" dirty="0"/>
              <a:t>    le signal à intercepter ;</a:t>
            </a:r>
          </a:p>
          <a:p>
            <a:pPr marL="628650" lvl="1" indent="-171450">
              <a:buFont typeface="Arial" panose="020B0604020202020204" pitchFamily="34" charset="0"/>
              <a:buChar char="•"/>
            </a:pPr>
            <a:r>
              <a:rPr lang="fr-FR" sz="1100" dirty="0"/>
              <a:t>    la fonction que l'on doit connecter à ce signal.</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5207039"/>
            <a:ext cx="10753720" cy="246221"/>
          </a:xfrm>
          <a:prstGeom prst="rect">
            <a:avLst/>
          </a:prstGeom>
          <a:solidFill>
            <a:schemeClr val="tx1"/>
          </a:solidFill>
        </p:spPr>
        <p:txBody>
          <a:bodyPr wrap="square" rtlCol="0">
            <a:spAutoFit/>
          </a:bodyPr>
          <a:lstStyle/>
          <a:p>
            <a:r>
              <a:rPr lang="fr-FR" sz="1000" dirty="0" err="1">
                <a:solidFill>
                  <a:schemeClr val="bg1"/>
                </a:solidFill>
              </a:rPr>
              <a:t>signal.signal</a:t>
            </a:r>
            <a:r>
              <a:rPr lang="fr-FR" sz="1000" dirty="0">
                <a:solidFill>
                  <a:schemeClr val="bg1"/>
                </a:solidFill>
              </a:rPr>
              <a:t>(signal.SIGINT, </a:t>
            </a:r>
            <a:r>
              <a:rPr lang="fr-FR" sz="1000" dirty="0" err="1">
                <a:solidFill>
                  <a:schemeClr val="bg1"/>
                </a:solidFill>
              </a:rPr>
              <a:t>fermer_programme</a:t>
            </a:r>
            <a:r>
              <a:rPr lang="fr-FR" sz="1000" dirty="0">
                <a:solidFill>
                  <a:schemeClr val="bg1"/>
                </a:solidFill>
              </a:rPr>
              <a:t>)</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5611171"/>
            <a:ext cx="10163170" cy="769441"/>
          </a:xfrm>
          <a:prstGeom prst="rect">
            <a:avLst/>
          </a:prstGeom>
          <a:noFill/>
        </p:spPr>
        <p:txBody>
          <a:bodyPr wrap="square" rtlCol="0">
            <a:spAutoFit/>
          </a:bodyPr>
          <a:lstStyle/>
          <a:p>
            <a:r>
              <a:rPr lang="fr-FR" sz="1100" dirty="0"/>
              <a:t>Ne mettez pas les parenthèses à la fin du nom de la fonction. On envoie la référence vers la fonction, on ne l'exécute pas.</a:t>
            </a:r>
          </a:p>
          <a:p>
            <a:endParaRPr lang="fr-FR" sz="1100" dirty="0"/>
          </a:p>
          <a:p>
            <a:r>
              <a:rPr lang="fr-FR" sz="1100" dirty="0"/>
              <a:t>Cette ligne va connecter le signal </a:t>
            </a:r>
            <a:r>
              <a:rPr lang="fr-FR" sz="1100" b="1" dirty="0"/>
              <a:t>SIGINT</a:t>
            </a:r>
            <a:r>
              <a:rPr lang="fr-FR" sz="1100" dirty="0"/>
              <a:t> à la fonction </a:t>
            </a:r>
            <a:r>
              <a:rPr lang="fr-FR" sz="1100" b="1" dirty="0"/>
              <a:t>fermer_programme </a:t>
            </a:r>
            <a:r>
              <a:rPr lang="fr-FR" sz="1100" dirty="0"/>
              <a:t>que vous avez définie plus haut. Dès que le système enverra ce signal pour fermer le programme, la fonction </a:t>
            </a:r>
            <a:r>
              <a:rPr lang="fr-FR" sz="1100" b="1" dirty="0"/>
              <a:t>fermer_programme </a:t>
            </a:r>
            <a:r>
              <a:rPr lang="fr-FR" sz="1100" dirty="0"/>
              <a:t>sera appelée.</a:t>
            </a:r>
          </a:p>
        </p:txBody>
      </p:sp>
    </p:spTree>
    <p:extLst>
      <p:ext uri="{BB962C8B-B14F-4D97-AF65-F5344CB8AC3E}">
        <p14:creationId xmlns:p14="http://schemas.microsoft.com/office/powerpoint/2010/main" val="39689273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86493"/>
            <a:ext cx="10163170" cy="261610"/>
          </a:xfrm>
          <a:prstGeom prst="rect">
            <a:avLst/>
          </a:prstGeom>
          <a:noFill/>
        </p:spPr>
        <p:txBody>
          <a:bodyPr wrap="square" rtlCol="0">
            <a:spAutoFit/>
          </a:bodyPr>
          <a:lstStyle/>
          <a:p>
            <a:r>
              <a:rPr lang="fr-FR" sz="1100" dirty="0"/>
              <a:t>Pour vérifier que tout fonctionne bien, lancez une boucle infinie dans votre programme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553998"/>
          </a:xfrm>
          <a:prstGeom prst="rect">
            <a:avLst/>
          </a:prstGeom>
          <a:solidFill>
            <a:schemeClr val="tx1"/>
          </a:solidFill>
        </p:spPr>
        <p:txBody>
          <a:bodyPr wrap="square" rtlCol="0">
            <a:spAutoFit/>
          </a:bodyPr>
          <a:lstStyle/>
          <a:p>
            <a:r>
              <a:rPr lang="fr-FR" sz="1000" dirty="0">
                <a:solidFill>
                  <a:schemeClr val="bg1"/>
                </a:solidFill>
              </a:rPr>
              <a:t>print("Le programme va boucler...")</a:t>
            </a:r>
          </a:p>
          <a:p>
            <a:r>
              <a:rPr lang="fr-FR" sz="1000" dirty="0">
                <a:solidFill>
                  <a:schemeClr val="bg1"/>
                </a:solidFill>
              </a:rPr>
              <a:t>while </a:t>
            </a:r>
            <a:r>
              <a:rPr lang="fr-FR" sz="1000" dirty="0" err="1">
                <a:solidFill>
                  <a:schemeClr val="bg1"/>
                </a:solidFill>
              </a:rPr>
              <a:t>True</a:t>
            </a:r>
            <a:r>
              <a:rPr lang="fr-FR" sz="1000" dirty="0">
                <a:solidFill>
                  <a:schemeClr val="bg1"/>
                </a:solidFill>
              </a:rPr>
              <a:t>: # Boucle infinie, </a:t>
            </a:r>
            <a:r>
              <a:rPr lang="fr-FR" sz="1000" dirty="0" err="1">
                <a:solidFill>
                  <a:schemeClr val="bg1"/>
                </a:solidFill>
              </a:rPr>
              <a:t>True</a:t>
            </a:r>
            <a:r>
              <a:rPr lang="fr-FR" sz="1000" dirty="0">
                <a:solidFill>
                  <a:schemeClr val="bg1"/>
                </a:solidFill>
              </a:rPr>
              <a:t> est toujours vrai</a:t>
            </a:r>
          </a:p>
          <a:p>
            <a:r>
              <a:rPr lang="fr-FR" sz="1000" dirty="0">
                <a:solidFill>
                  <a:schemeClr val="bg1"/>
                </a:solidFill>
              </a:rPr>
              <a:t>    continue</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1898457"/>
            <a:ext cx="10163170" cy="261610"/>
          </a:xfrm>
          <a:prstGeom prst="rect">
            <a:avLst/>
          </a:prstGeom>
          <a:noFill/>
        </p:spPr>
        <p:txBody>
          <a:bodyPr wrap="square" rtlCol="0">
            <a:spAutoFit/>
          </a:bodyPr>
          <a:lstStyle/>
          <a:p>
            <a:r>
              <a:rPr lang="fr-FR" sz="1100" dirty="0"/>
              <a:t>Je vous remets le code en entier, si cela vous rend les choses plus claires :</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2187173"/>
            <a:ext cx="10753720" cy="2400657"/>
          </a:xfrm>
          <a:prstGeom prst="rect">
            <a:avLst/>
          </a:prstGeom>
          <a:solidFill>
            <a:schemeClr val="tx1"/>
          </a:solidFill>
        </p:spPr>
        <p:txBody>
          <a:bodyPr wrap="square" rtlCol="0">
            <a:spAutoFit/>
          </a:bodyPr>
          <a:lstStyle/>
          <a:p>
            <a:r>
              <a:rPr lang="fr-FR" sz="1000" dirty="0">
                <a:solidFill>
                  <a:schemeClr val="bg1"/>
                </a:solidFill>
              </a:rPr>
              <a:t>import signal</a:t>
            </a:r>
          </a:p>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a:p>
            <a:endParaRPr lang="fr-FR" sz="1000" dirty="0">
              <a:solidFill>
                <a:schemeClr val="bg1"/>
              </a:solidFill>
            </a:endParaRPr>
          </a:p>
          <a:p>
            <a:r>
              <a:rPr lang="fr-FR" sz="1000" dirty="0">
                <a:solidFill>
                  <a:schemeClr val="bg1"/>
                </a:solidFill>
              </a:rPr>
              <a:t># Connexion du signal à notre fonction</a:t>
            </a:r>
          </a:p>
          <a:p>
            <a:r>
              <a:rPr lang="fr-FR" sz="1000" dirty="0">
                <a:solidFill>
                  <a:schemeClr val="bg1"/>
                </a:solidFill>
              </a:rPr>
              <a:t>signal.signal(signal.SIGINT, fermer_programme)</a:t>
            </a:r>
          </a:p>
          <a:p>
            <a:endParaRPr lang="fr-FR" sz="1000" dirty="0">
              <a:solidFill>
                <a:schemeClr val="bg1"/>
              </a:solidFill>
            </a:endParaRPr>
          </a:p>
          <a:p>
            <a:r>
              <a:rPr lang="fr-FR" sz="1000" dirty="0">
                <a:solidFill>
                  <a:schemeClr val="bg1"/>
                </a:solidFill>
              </a:rPr>
              <a:t># Notre programme...</a:t>
            </a:r>
          </a:p>
          <a:p>
            <a:r>
              <a:rPr lang="fr-FR" sz="1000" dirty="0">
                <a:solidFill>
                  <a:schemeClr val="bg1"/>
                </a:solidFill>
              </a:rPr>
              <a:t>print("Le programme va boucler...")</a:t>
            </a:r>
          </a:p>
          <a:p>
            <a:r>
              <a:rPr lang="fr-FR" sz="1000" dirty="0">
                <a:solidFill>
                  <a:schemeClr val="bg1"/>
                </a:solidFill>
              </a:rPr>
              <a:t>while </a:t>
            </a:r>
            <a:r>
              <a:rPr lang="fr-FR" sz="1000" dirty="0" err="1">
                <a:solidFill>
                  <a:schemeClr val="bg1"/>
                </a:solidFill>
              </a:rPr>
              <a:t>True</a:t>
            </a:r>
            <a:r>
              <a:rPr lang="fr-FR" sz="1000" dirty="0">
                <a:solidFill>
                  <a:schemeClr val="bg1"/>
                </a:solidFill>
              </a:rPr>
              <a:t>:</a:t>
            </a:r>
          </a:p>
          <a:p>
            <a:r>
              <a:rPr lang="fr-FR" sz="1000" dirty="0">
                <a:solidFill>
                  <a:schemeClr val="bg1"/>
                </a:solidFill>
              </a:rPr>
              <a:t>    continue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4732733"/>
            <a:ext cx="10163170" cy="1615827"/>
          </a:xfrm>
          <a:prstGeom prst="rect">
            <a:avLst/>
          </a:prstGeom>
          <a:noFill/>
        </p:spPr>
        <p:txBody>
          <a:bodyPr wrap="square" rtlCol="0">
            <a:spAutoFit/>
          </a:bodyPr>
          <a:lstStyle/>
          <a:p>
            <a:r>
              <a:rPr lang="fr-FR" sz="1100" dirty="0"/>
              <a:t>Quand vous lancez ce programme, vous voyez un message vous informant que le programme va boucler… et le programme continue de tourner. Il ne s'arrête pas. Il ne fait rien, il boucle simplement mais il va continuer de boucler tant que son exécution n'est pas interrompue.</a:t>
            </a:r>
          </a:p>
          <a:p>
            <a:endParaRPr lang="fr-FR" sz="1100" dirty="0"/>
          </a:p>
          <a:p>
            <a:r>
              <a:rPr lang="fr-FR" sz="1100" dirty="0"/>
              <a:t>Dans la fenêtre du programme, tapez CTRL + C sur Windows ou Linux, Cmd + C sur Mac OS X.</a:t>
            </a:r>
          </a:p>
          <a:p>
            <a:endParaRPr lang="fr-FR" sz="1100" dirty="0"/>
          </a:p>
          <a:p>
            <a:r>
              <a:rPr lang="fr-FR" sz="1100" dirty="0"/>
              <a:t>Cette combinaison de touches va demander au programme de s'arrêter. Après l'avoir saisie, vous pouvez constater qu'effectivement, votre fonction fermer_programme est bien appelée et s'occupe de fermer le programme correctement.</a:t>
            </a:r>
          </a:p>
          <a:p>
            <a:endParaRPr lang="fr-FR" sz="1100" dirty="0"/>
          </a:p>
          <a:p>
            <a:r>
              <a:rPr lang="fr-FR" sz="1100" dirty="0"/>
              <a:t>Voilà pour les signaux. Si vous voulez aller plus loin, rendez-vous sur la documentation du module signal.</a:t>
            </a:r>
          </a:p>
        </p:txBody>
      </p:sp>
    </p:spTree>
    <p:extLst>
      <p:ext uri="{BB962C8B-B14F-4D97-AF65-F5344CB8AC3E}">
        <p14:creationId xmlns:p14="http://schemas.microsoft.com/office/powerpoint/2010/main" val="317118744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00489"/>
            <a:ext cx="12192000"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796118"/>
            <a:ext cx="10163170" cy="2631490"/>
          </a:xfrm>
          <a:prstGeom prst="rect">
            <a:avLst/>
          </a:prstGeom>
          <a:noFill/>
        </p:spPr>
        <p:txBody>
          <a:bodyPr wrap="square" rtlCol="0">
            <a:spAutoFit/>
          </a:bodyPr>
          <a:lstStyle/>
          <a:p>
            <a:r>
              <a:rPr lang="fr-FR" sz="1100" dirty="0"/>
              <a:t>Python nous offre plusieurs moyens, en fonction de nos besoins, pour interpréter les arguments de la ligne de commande. Pour faire court, ces arguments peuvent être des paramètres que vous passez au lancement de votre programme et qui influeront sur son exécution.</a:t>
            </a:r>
          </a:p>
          <a:p>
            <a:endParaRPr lang="fr-FR" sz="1100" dirty="0"/>
          </a:p>
          <a:p>
            <a:r>
              <a:rPr lang="fr-FR" sz="1100" dirty="0"/>
              <a:t>Ceux qui travaillent sur Linux n'auront, je pense, aucun mal à me suivre. Mais je vais faire une petite présentation pour ceux qui viennent de Windows, afin qu'ils puissent suivre sans difficulté.</a:t>
            </a:r>
          </a:p>
          <a:p>
            <a:endParaRPr lang="fr-FR" sz="1100" dirty="0"/>
          </a:p>
          <a:p>
            <a:r>
              <a:rPr lang="fr-FR" sz="1100" dirty="0"/>
              <a:t>Si vous êtes allergiques à la console, passez à la suite.</a:t>
            </a:r>
          </a:p>
          <a:p>
            <a:endParaRPr lang="fr-FR" sz="1100" dirty="0"/>
          </a:p>
          <a:p>
            <a:r>
              <a:rPr lang="fr-FR" sz="1100" b="1" dirty="0"/>
              <a:t>Accéder à la console de Windows</a:t>
            </a:r>
          </a:p>
          <a:p>
            <a:endParaRPr lang="fr-FR" sz="1100" dirty="0"/>
          </a:p>
          <a:p>
            <a:r>
              <a:rPr lang="fr-FR" sz="1100" dirty="0"/>
              <a:t>Il existe plusieurs moyens d'accéder à la console de Windows. Celui que j'utilise et que je vais vous montrer passe par le Menu Démarrer.</a:t>
            </a:r>
          </a:p>
          <a:p>
            <a:endParaRPr lang="fr-FR" sz="1100" dirty="0"/>
          </a:p>
          <a:p>
            <a:r>
              <a:rPr lang="fr-FR" sz="1100" dirty="0"/>
              <a:t>Ouvrez le Menu Démarrer et cliquez sur exécuter…. Dans la fenêtre qui s'ouvre, tapez cmd puis appuyez sur Entrée.</a:t>
            </a:r>
          </a:p>
          <a:p>
            <a:endParaRPr lang="fr-FR" sz="1100" dirty="0"/>
          </a:p>
          <a:p>
            <a:r>
              <a:rPr lang="fr-FR" sz="1100" dirty="0"/>
              <a:t>Vous devriez vous retrouver dans une fenêtre en console, vous donnant plusieurs informations propres au système.</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4464829"/>
            <a:ext cx="6343646" cy="769441"/>
          </a:xfrm>
          <a:prstGeom prst="rect">
            <a:avLst/>
          </a:prstGeom>
          <a:solidFill>
            <a:schemeClr val="tx1"/>
          </a:solidFill>
        </p:spPr>
        <p:txBody>
          <a:bodyPr wrap="square" rtlCol="0">
            <a:spAutoFit/>
          </a:bodyPr>
          <a:lstStyle/>
          <a:p>
            <a:r>
              <a:rPr lang="fr-FR" sz="1100" dirty="0">
                <a:solidFill>
                  <a:schemeClr val="bg1"/>
                </a:solidFill>
              </a:rPr>
              <a:t>C:\WINDOWS\system32\cmd.exe</a:t>
            </a:r>
          </a:p>
          <a:p>
            <a:r>
              <a:rPr lang="fr-FR" sz="1100" dirty="0">
                <a:solidFill>
                  <a:schemeClr val="bg1"/>
                </a:solidFill>
              </a:rPr>
              <a:t>Microsoft Windows XP [version 5.1.2600]</a:t>
            </a:r>
          </a:p>
          <a:p>
            <a:r>
              <a:rPr lang="fr-FR" sz="1100" dirty="0">
                <a:solidFill>
                  <a:schemeClr val="bg1"/>
                </a:solidFill>
              </a:rPr>
              <a:t>(C) Copyright 1985-2001 Microsoft Corp.</a:t>
            </a:r>
          </a:p>
          <a:p>
            <a:r>
              <a:rPr lang="fr-FR" sz="1100" dirty="0">
                <a:solidFill>
                  <a:schemeClr val="bg1"/>
                </a:solidFill>
              </a:rPr>
              <a:t>C:\Documents and Settings\utilisateur&gt;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5271491"/>
            <a:ext cx="6953246" cy="430887"/>
          </a:xfrm>
          <a:prstGeom prst="rect">
            <a:avLst/>
          </a:prstGeom>
          <a:noFill/>
        </p:spPr>
        <p:txBody>
          <a:bodyPr wrap="square" rtlCol="0">
            <a:spAutoFit/>
          </a:bodyPr>
          <a:lstStyle/>
          <a:p>
            <a:r>
              <a:rPr lang="fr-FR" sz="1100" dirty="0"/>
              <a:t>Ce qui nous intéresse, c'est la dernière ligne. C'est un chemin qui vous indique à quel endroit de l'arborescence vous vous trouvez. Il y a toutes les chances que ce chemin soit le répertoire utilisateur de votre compte.</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4" y="5810126"/>
            <a:ext cx="6343646" cy="261610"/>
          </a:xfrm>
          <a:prstGeom prst="rect">
            <a:avLst/>
          </a:prstGeom>
          <a:solidFill>
            <a:schemeClr val="tx1"/>
          </a:solidFill>
        </p:spPr>
        <p:txBody>
          <a:bodyPr wrap="square" rtlCol="0">
            <a:spAutoFit/>
          </a:bodyPr>
          <a:lstStyle/>
          <a:p>
            <a:r>
              <a:rPr lang="fr-FR" sz="1100" dirty="0">
                <a:solidFill>
                  <a:schemeClr val="bg1"/>
                </a:solidFill>
              </a:rPr>
              <a:t>C:\Documents and Settings\utilisateur&gt;</a:t>
            </a:r>
          </a:p>
        </p:txBody>
      </p:sp>
    </p:spTree>
    <p:extLst>
      <p:ext uri="{BB962C8B-B14F-4D97-AF65-F5344CB8AC3E}">
        <p14:creationId xmlns:p14="http://schemas.microsoft.com/office/powerpoint/2010/main" val="25613627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769441"/>
          </a:xfrm>
          <a:prstGeom prst="rect">
            <a:avLst/>
          </a:prstGeom>
          <a:noFill/>
        </p:spPr>
        <p:txBody>
          <a:bodyPr wrap="square" rtlCol="0">
            <a:spAutoFit/>
          </a:bodyPr>
          <a:lstStyle/>
          <a:p>
            <a:r>
              <a:rPr lang="fr-FR" sz="1100" dirty="0"/>
              <a:t>Nous allons commencer par nous déplacer dans le répertoire contenant l'interpréteur Python. Là encore, si vous n'avez rien changé lors de l'installation de Python, le chemin correspondant est C:\pythonXY, XY représentant les deux premiers chiffres de votre version de Python. Avec Python 3.4, ce sera donc probablement C:\python34.</a:t>
            </a:r>
          </a:p>
          <a:p>
            <a:endParaRPr lang="fr-FR" sz="1100" dirty="0"/>
          </a:p>
          <a:p>
            <a:r>
              <a:rPr lang="fr-FR" sz="1100" dirty="0"/>
              <a:t>Déplacez-vous dans ce répertoire grâce à la commande cd.</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2244682"/>
            <a:ext cx="6343646" cy="430887"/>
          </a:xfrm>
          <a:prstGeom prst="rect">
            <a:avLst/>
          </a:prstGeom>
          <a:solidFill>
            <a:schemeClr val="tx1"/>
          </a:solidFill>
        </p:spPr>
        <p:txBody>
          <a:bodyPr wrap="square" rtlCol="0">
            <a:spAutoFit/>
          </a:bodyPr>
          <a:lstStyle/>
          <a:p>
            <a:r>
              <a:rPr lang="fr-FR" sz="1100" dirty="0">
                <a:solidFill>
                  <a:schemeClr val="bg1"/>
                </a:solidFill>
              </a:rPr>
              <a:t>C:\Documents and Settings\utilisateur&gt;cd C:\python34</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2945640"/>
            <a:ext cx="6953246" cy="2123658"/>
          </a:xfrm>
          <a:prstGeom prst="rect">
            <a:avLst/>
          </a:prstGeom>
          <a:noFill/>
        </p:spPr>
        <p:txBody>
          <a:bodyPr wrap="square" rtlCol="0">
            <a:spAutoFit/>
          </a:bodyPr>
          <a:lstStyle/>
          <a:p>
            <a:r>
              <a:rPr lang="fr-FR" sz="1100" dirty="0"/>
              <a:t>Si tout se passe bien, la dernière ligne vous indique que vous êtes bien dans le répertoire Python.</a:t>
            </a:r>
          </a:p>
          <a:p>
            <a:endParaRPr lang="fr-FR" sz="1100" dirty="0"/>
          </a:p>
          <a:p>
            <a:r>
              <a:rPr lang="fr-FR" sz="1100" dirty="0"/>
              <a:t>En vérité, vous pouvez appeler Python de n'importe où dans l'arborescence mais ce sera plus simple si nous sommes dans le répertoire de Python pour commencer.</a:t>
            </a:r>
          </a:p>
          <a:p>
            <a:endParaRPr lang="fr-FR" sz="1100" dirty="0"/>
          </a:p>
          <a:p>
            <a:r>
              <a:rPr lang="fr-FR" sz="1100" b="1" dirty="0"/>
              <a:t>Accéder aux arguments de la ligne de commande</a:t>
            </a:r>
          </a:p>
          <a:p>
            <a:endParaRPr lang="fr-FR" sz="1100" dirty="0"/>
          </a:p>
          <a:p>
            <a:r>
              <a:rPr lang="fr-FR" sz="1100" dirty="0"/>
              <a:t>Nous allons une fois encore faire appel à notre module sys. Cette fois, nous allons nous intéresser à sa variable </a:t>
            </a:r>
            <a:r>
              <a:rPr lang="fr-FR" sz="1100" dirty="0" err="1"/>
              <a:t>argv</a:t>
            </a:r>
            <a:r>
              <a:rPr lang="fr-FR" sz="1100" dirty="0"/>
              <a:t>.</a:t>
            </a:r>
          </a:p>
          <a:p>
            <a:r>
              <a:rPr lang="fr-FR" sz="1100" dirty="0"/>
              <a:t>Créez un nouveau fichier Python. Sur Windows, prenez bien soin de l'enregistrer dans le répertoire de Python (C:\python34 sous Python 3.4).</a:t>
            </a:r>
          </a:p>
          <a:p>
            <a:endParaRPr lang="fr-FR" sz="1100" dirty="0"/>
          </a:p>
          <a:p>
            <a:r>
              <a:rPr lang="fr-FR" sz="1100" dirty="0"/>
              <a:t>Placez-y le code suivant :</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3" y="4694259"/>
            <a:ext cx="6343646" cy="430887"/>
          </a:xfrm>
          <a:prstGeom prst="rect">
            <a:avLst/>
          </a:prstGeom>
          <a:solidFill>
            <a:schemeClr val="tx1"/>
          </a:solidFill>
        </p:spPr>
        <p:txBody>
          <a:bodyPr wrap="square" rtlCol="0">
            <a:spAutoFit/>
          </a:bodyPr>
          <a:lstStyle/>
          <a:p>
            <a:r>
              <a:rPr lang="fr-FR" sz="1100" dirty="0">
                <a:solidFill>
                  <a:schemeClr val="bg1"/>
                </a:solidFill>
              </a:rPr>
              <a:t>import sys</a:t>
            </a:r>
          </a:p>
          <a:p>
            <a:r>
              <a:rPr lang="fr-FR" sz="1100" dirty="0">
                <a:solidFill>
                  <a:schemeClr val="bg1"/>
                </a:solidFill>
              </a:rPr>
              <a:t>print(</a:t>
            </a:r>
            <a:r>
              <a:rPr lang="fr-FR" sz="1100" dirty="0" err="1">
                <a:solidFill>
                  <a:schemeClr val="bg1"/>
                </a:solidFill>
              </a:rPr>
              <a:t>sys.argv</a:t>
            </a:r>
            <a:r>
              <a:rPr lang="fr-FR" sz="1100" dirty="0">
                <a:solidFill>
                  <a:schemeClr val="bg1"/>
                </a:solidFill>
              </a:rPr>
              <a:t>)</a:t>
            </a:r>
          </a:p>
        </p:txBody>
      </p:sp>
      <p:sp>
        <p:nvSpPr>
          <p:cNvPr id="9" name="ZoneTexte 8">
            <a:extLst>
              <a:ext uri="{FF2B5EF4-FFF2-40B4-BE49-F238E27FC236}">
                <a16:creationId xmlns:a16="http://schemas.microsoft.com/office/drawing/2014/main" id="{2FCE75D3-FBCE-4B0B-B0C0-9A6EB89855C0}"/>
              </a:ext>
            </a:extLst>
          </p:cNvPr>
          <p:cNvSpPr txBox="1"/>
          <p:nvPr/>
        </p:nvSpPr>
        <p:spPr>
          <a:xfrm>
            <a:off x="361953" y="5153293"/>
            <a:ext cx="10163170" cy="261610"/>
          </a:xfrm>
          <a:prstGeom prst="rect">
            <a:avLst/>
          </a:prstGeom>
          <a:noFill/>
        </p:spPr>
        <p:txBody>
          <a:bodyPr wrap="square" rtlCol="0">
            <a:spAutoFit/>
          </a:bodyPr>
          <a:lstStyle/>
          <a:p>
            <a:r>
              <a:rPr lang="fr-FR" sz="1100" dirty="0"/>
              <a:t>Sur Windows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5443050"/>
            <a:ext cx="6343646" cy="1277273"/>
          </a:xfrm>
          <a:prstGeom prst="rect">
            <a:avLst/>
          </a:prstGeom>
          <a:solidFill>
            <a:schemeClr val="tx1"/>
          </a:solidFill>
        </p:spPr>
        <p:txBody>
          <a:bodyPr wrap="square" rtlCol="0">
            <a:spAutoFit/>
          </a:bodyPr>
          <a:lstStyle/>
          <a:p>
            <a:r>
              <a:rPr lang="fr-FR" sz="1100" dirty="0">
                <a:solidFill>
                  <a:schemeClr val="bg1"/>
                </a:solidFill>
              </a:rPr>
              <a:t>C:\Python34&gt;python test_console.py</a:t>
            </a:r>
          </a:p>
          <a:p>
            <a:r>
              <a:rPr lang="fr-FR" sz="1100" dirty="0">
                <a:solidFill>
                  <a:schemeClr val="bg1"/>
                </a:solidFill>
              </a:rPr>
              <a:t>['test_console.py']</a:t>
            </a:r>
          </a:p>
          <a:p>
            <a:r>
              <a:rPr lang="fr-FR" sz="1100" dirty="0">
                <a:solidFill>
                  <a:schemeClr val="bg1"/>
                </a:solidFill>
              </a:rPr>
              <a:t>C:\Python34&gt;python test_console.py arguments</a:t>
            </a:r>
          </a:p>
          <a:p>
            <a:r>
              <a:rPr lang="fr-FR" sz="1100" dirty="0">
                <a:solidFill>
                  <a:schemeClr val="bg1"/>
                </a:solidFill>
              </a:rPr>
              <a:t>['test_console.py', 'arguments']</a:t>
            </a:r>
          </a:p>
          <a:p>
            <a:r>
              <a:rPr lang="fr-FR" sz="1100" dirty="0">
                <a:solidFill>
                  <a:schemeClr val="bg1"/>
                </a:solidFill>
              </a:rPr>
              <a:t>C:\Python34&gt;python test_console.py argument1 argument2 argument3</a:t>
            </a:r>
          </a:p>
          <a:p>
            <a:r>
              <a:rPr lang="fr-FR" sz="1100" dirty="0">
                <a:solidFill>
                  <a:schemeClr val="bg1"/>
                </a:solidFill>
              </a:rPr>
              <a:t>['test_console.py', 'argument1', 'argument2', 'argument3']</a:t>
            </a:r>
          </a:p>
          <a:p>
            <a:r>
              <a:rPr lang="fr-FR" sz="1100" dirty="0">
                <a:solidFill>
                  <a:schemeClr val="bg1"/>
                </a:solidFill>
              </a:rPr>
              <a:t>C:\Python34&gt;</a:t>
            </a:r>
          </a:p>
        </p:txBody>
      </p:sp>
    </p:spTree>
    <p:extLst>
      <p:ext uri="{BB962C8B-B14F-4D97-AF65-F5344CB8AC3E}">
        <p14:creationId xmlns:p14="http://schemas.microsoft.com/office/powerpoint/2010/main" val="82603400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600164"/>
          </a:xfrm>
          <a:prstGeom prst="rect">
            <a:avLst/>
          </a:prstGeom>
          <a:noFill/>
        </p:spPr>
        <p:txBody>
          <a:bodyPr wrap="square" rtlCol="0">
            <a:spAutoFit/>
          </a:bodyPr>
          <a:lstStyle/>
          <a:p>
            <a:r>
              <a:rPr lang="fr-FR" sz="1100" dirty="0"/>
              <a:t>Comme vous le voyez, le premier élément de sys.argv contient le nom du programme, de la façon dont vous l'avez appelé. Le reste de la liste contient vos arguments (s'il y en a).</a:t>
            </a:r>
          </a:p>
          <a:p>
            <a:r>
              <a:rPr lang="fr-FR" sz="1100" dirty="0"/>
              <a:t>Note : vous pouvez très bien avoir des arguments contenant des espaces. Dans ce cas, vous devez alors encadrer l'argument de guillemets :</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078572"/>
            <a:ext cx="6343646" cy="600164"/>
          </a:xfrm>
          <a:prstGeom prst="rect">
            <a:avLst/>
          </a:prstGeom>
          <a:solidFill>
            <a:schemeClr val="tx1"/>
          </a:solidFill>
        </p:spPr>
        <p:txBody>
          <a:bodyPr wrap="square" rtlCol="0">
            <a:spAutoFit/>
          </a:bodyPr>
          <a:lstStyle/>
          <a:p>
            <a:r>
              <a:rPr lang="fr-FR" sz="1100" dirty="0">
                <a:solidFill>
                  <a:schemeClr val="bg1"/>
                </a:solidFill>
              </a:rPr>
              <a:t>C:\Python34&gt;python test_console.py "un argument avec des espaces"</a:t>
            </a:r>
          </a:p>
          <a:p>
            <a:r>
              <a:rPr lang="fr-FR" sz="1100" dirty="0">
                <a:solidFill>
                  <a:schemeClr val="bg1"/>
                </a:solidFill>
              </a:rPr>
              <a:t>['test_console.py', 'un argument avec des espaces']</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2769547"/>
            <a:ext cx="6953246" cy="2292935"/>
          </a:xfrm>
          <a:prstGeom prst="rect">
            <a:avLst/>
          </a:prstGeom>
          <a:noFill/>
        </p:spPr>
        <p:txBody>
          <a:bodyPr wrap="square" rtlCol="0">
            <a:spAutoFit/>
          </a:bodyPr>
          <a:lstStyle/>
          <a:p>
            <a:r>
              <a:rPr lang="fr-FR" sz="1100" b="1" dirty="0"/>
              <a:t>Interpréter les arguments de la ligne de commande</a:t>
            </a:r>
          </a:p>
          <a:p>
            <a:endParaRPr lang="fr-FR" sz="1100" dirty="0"/>
          </a:p>
          <a:p>
            <a:r>
              <a:rPr lang="fr-FR" sz="1100" dirty="0"/>
              <a:t>Accéder aux arguments, c'est bien, mais les interpréter peut être utile aussi.</a:t>
            </a:r>
          </a:p>
          <a:p>
            <a:endParaRPr lang="fr-FR" sz="1100" dirty="0"/>
          </a:p>
          <a:p>
            <a:r>
              <a:rPr lang="fr-FR" sz="1100" b="1" dirty="0"/>
              <a:t>Des actions simples</a:t>
            </a:r>
          </a:p>
          <a:p>
            <a:endParaRPr lang="fr-FR" sz="1100" dirty="0"/>
          </a:p>
          <a:p>
            <a:r>
              <a:rPr lang="fr-FR" sz="1100" dirty="0"/>
              <a:t>Parfois, votre programme devra déclencher plusieurs actions en fonction du premier paramètre fourni. Par exemple, en premier argument, vous pourriez préciser l'une des valeurs suivantes : start pour démarrer une opération, stop pour l'arrêter, restart pour la redémarrer, status pour connaître son état… bref, les utilisateurs de Linux ont sûrement bien plus d'exemples à l'esprit.</a:t>
            </a:r>
          </a:p>
          <a:p>
            <a:endParaRPr lang="fr-FR" sz="1100" dirty="0"/>
          </a:p>
          <a:p>
            <a:r>
              <a:rPr lang="fr-FR" sz="1100" dirty="0"/>
              <a:t>Dans ce cas de figure, il n'est pas vraiment nécessaire d'interpréter les arguments de la ligne de commande, comme on va le voir. Notre programme Python ressemblerait simplement à cela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5035478"/>
            <a:ext cx="7581897" cy="1822522"/>
          </a:xfrm>
          <a:prstGeom prst="rect">
            <a:avLst/>
          </a:prstGeom>
          <a:solidFill>
            <a:schemeClr val="tx1"/>
          </a:solidFill>
        </p:spPr>
        <p:txBody>
          <a:bodyPr wrap="square" numCol="2" rtlCol="0">
            <a:spAutoFit/>
          </a:bodyPr>
          <a:lstStyle/>
          <a:p>
            <a:r>
              <a:rPr lang="fr-FR" sz="1100" dirty="0">
                <a:solidFill>
                  <a:schemeClr val="bg1"/>
                </a:solidFill>
              </a:rPr>
              <a:t>import sys</a:t>
            </a:r>
          </a:p>
          <a:p>
            <a:endParaRPr lang="fr-FR" sz="1100" dirty="0">
              <a:solidFill>
                <a:schemeClr val="bg1"/>
              </a:solidFill>
            </a:endParaRPr>
          </a:p>
          <a:p>
            <a:r>
              <a:rPr lang="fr-FR" sz="1100" dirty="0">
                <a:solidFill>
                  <a:schemeClr val="bg1"/>
                </a:solidFill>
              </a:rPr>
              <a:t>if len(sys.argv) &lt; 2:</a:t>
            </a:r>
          </a:p>
          <a:p>
            <a:r>
              <a:rPr lang="fr-FR" sz="1100" dirty="0">
                <a:solidFill>
                  <a:schemeClr val="bg1"/>
                </a:solidFill>
              </a:rPr>
              <a:t>    print("Précisez une action en paramètre")</a:t>
            </a:r>
          </a:p>
          <a:p>
            <a:r>
              <a:rPr lang="fr-FR" sz="1100" dirty="0">
                <a:solidFill>
                  <a:schemeClr val="bg1"/>
                </a:solidFill>
              </a:rPr>
              <a:t>    sys.exit(1)</a:t>
            </a:r>
          </a:p>
          <a:p>
            <a:endParaRPr lang="fr-FR" sz="1100" dirty="0">
              <a:solidFill>
                <a:schemeClr val="bg1"/>
              </a:solidFill>
            </a:endParaRPr>
          </a:p>
          <a:p>
            <a:r>
              <a:rPr lang="fr-FR" sz="1100" dirty="0">
                <a:solidFill>
                  <a:schemeClr val="bg1"/>
                </a:solidFill>
              </a:rPr>
              <a:t>action = sys.argv[1]</a:t>
            </a:r>
          </a:p>
          <a:p>
            <a:endParaRPr lang="fr-FR" sz="1100" dirty="0">
              <a:solidFill>
                <a:schemeClr val="bg1"/>
              </a:solidFill>
            </a:endParaRPr>
          </a:p>
          <a:p>
            <a:r>
              <a:rPr lang="fr-FR" sz="1100" dirty="0">
                <a:solidFill>
                  <a:schemeClr val="bg1"/>
                </a:solidFill>
              </a:rPr>
              <a:t>if action == "start":</a:t>
            </a:r>
          </a:p>
          <a:p>
            <a:r>
              <a:rPr lang="fr-FR" sz="1100" dirty="0">
                <a:solidFill>
                  <a:schemeClr val="bg1"/>
                </a:solidFill>
              </a:rPr>
              <a:t>    print("On démarre l'opération")</a:t>
            </a:r>
          </a:p>
          <a:p>
            <a:endParaRPr lang="fr-FR" sz="1100" dirty="0">
              <a:solidFill>
                <a:schemeClr val="bg1"/>
              </a:solidFill>
            </a:endParaRPr>
          </a:p>
          <a:p>
            <a:r>
              <a:rPr lang="fr-FR" sz="1100" dirty="0">
                <a:solidFill>
                  <a:schemeClr val="bg1"/>
                </a:solidFill>
              </a:rPr>
              <a:t>elif action == "stop":   </a:t>
            </a:r>
          </a:p>
          <a:p>
            <a:r>
              <a:rPr lang="fr-FR" sz="1100" dirty="0">
                <a:solidFill>
                  <a:schemeClr val="bg1"/>
                </a:solidFill>
              </a:rPr>
              <a:t> print("On arrête l'opération")</a:t>
            </a:r>
          </a:p>
          <a:p>
            <a:r>
              <a:rPr lang="fr-FR" sz="1100" dirty="0">
                <a:solidFill>
                  <a:schemeClr val="bg1"/>
                </a:solidFill>
              </a:rPr>
              <a:t>elif action == "restart":</a:t>
            </a:r>
          </a:p>
          <a:p>
            <a:r>
              <a:rPr lang="fr-FR" sz="1100" dirty="0">
                <a:solidFill>
                  <a:schemeClr val="bg1"/>
                </a:solidFill>
              </a:rPr>
              <a:t>    print("On redémarre l'opération")</a:t>
            </a:r>
          </a:p>
          <a:p>
            <a:r>
              <a:rPr lang="fr-FR" sz="1100" dirty="0">
                <a:solidFill>
                  <a:schemeClr val="bg1"/>
                </a:solidFill>
              </a:rPr>
              <a:t>elif action == "status":</a:t>
            </a:r>
          </a:p>
          <a:p>
            <a:r>
              <a:rPr lang="fr-FR" sz="1100" dirty="0">
                <a:solidFill>
                  <a:schemeClr val="bg1"/>
                </a:solidFill>
              </a:rPr>
              <a:t>    print("On affiche l'état (démarré ou arrêté ?) de l'opération")</a:t>
            </a:r>
          </a:p>
          <a:p>
            <a:r>
              <a:rPr lang="fr-FR" sz="1100" dirty="0">
                <a:solidFill>
                  <a:schemeClr val="bg1"/>
                </a:solidFill>
              </a:rPr>
              <a:t>else:</a:t>
            </a:r>
          </a:p>
          <a:p>
            <a:r>
              <a:rPr lang="fr-FR" sz="1100" dirty="0">
                <a:solidFill>
                  <a:schemeClr val="bg1"/>
                </a:solidFill>
              </a:rPr>
              <a:t>    print("Je ne connais pas cette action")</a:t>
            </a:r>
          </a:p>
        </p:txBody>
      </p:sp>
    </p:spTree>
    <p:extLst>
      <p:ext uri="{BB962C8B-B14F-4D97-AF65-F5344CB8AC3E}">
        <p14:creationId xmlns:p14="http://schemas.microsoft.com/office/powerpoint/2010/main" val="215290482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09716"/>
            <a:ext cx="6953246" cy="2631490"/>
          </a:xfrm>
          <a:prstGeom prst="rect">
            <a:avLst/>
          </a:prstGeom>
          <a:noFill/>
        </p:spPr>
        <p:txBody>
          <a:bodyPr wrap="square" rtlCol="0">
            <a:spAutoFit/>
          </a:bodyPr>
          <a:lstStyle/>
          <a:p>
            <a:r>
              <a:rPr lang="fr-FR" sz="1100" b="1" dirty="0"/>
              <a:t>Des options plus complexes</a:t>
            </a:r>
          </a:p>
          <a:p>
            <a:endParaRPr lang="fr-FR" sz="1100" dirty="0"/>
          </a:p>
          <a:p>
            <a:r>
              <a:rPr lang="fr-FR" sz="1100" dirty="0"/>
              <a:t>Mais la ligne de commande permet également de transmettre des arguments plus complexes comme des options. La plupart du temps, nos options sont sous la forme : -option_courte (une seule lettre), --option_longue, suivie d'un argument ou non.</a:t>
            </a:r>
          </a:p>
          <a:p>
            <a:endParaRPr lang="fr-FR" sz="1100" dirty="0"/>
          </a:p>
          <a:p>
            <a:r>
              <a:rPr lang="fr-FR" sz="1100" dirty="0"/>
              <a:t>Souvent, une option courte est accessible aussi depuis une option longue.</a:t>
            </a:r>
          </a:p>
          <a:p>
            <a:endParaRPr lang="fr-FR" sz="1100" dirty="0"/>
          </a:p>
          <a:p>
            <a:r>
              <a:rPr lang="fr-FR" sz="1100" dirty="0"/>
              <a:t>Ici, mon exemple va être tiré de Linux, mais vous n'avez pas vraiment besoin d'être sur Linux pour le comprendre, rassurez-vous.</a:t>
            </a:r>
          </a:p>
          <a:p>
            <a:endParaRPr lang="fr-FR" sz="1100" dirty="0"/>
          </a:p>
          <a:p>
            <a:r>
              <a:rPr lang="fr-FR" sz="1100" dirty="0"/>
              <a:t>La commande ls permet d'afficher le contenu d'un répertoire. On peut lui passer en paramètres plusieurs options qui influent sur ce que la commande va afficher au final.</a:t>
            </a:r>
          </a:p>
          <a:p>
            <a:endParaRPr lang="fr-FR" sz="1100" b="1" dirty="0"/>
          </a:p>
          <a:p>
            <a:r>
              <a:rPr lang="fr-FR" sz="1100" dirty="0"/>
              <a:t>Par exemple, pour afficher tous les fichiers (cachés ou non) du répertoire, on utilise l'option courte a.</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4041206"/>
            <a:ext cx="7581897" cy="430887"/>
          </a:xfrm>
          <a:prstGeom prst="rect">
            <a:avLst/>
          </a:prstGeom>
          <a:solidFill>
            <a:schemeClr val="tx1"/>
          </a:solidFill>
        </p:spPr>
        <p:txBody>
          <a:bodyPr wrap="square" numCol="2" rtlCol="0">
            <a:spAutoFit/>
          </a:bodyPr>
          <a:lstStyle/>
          <a:p>
            <a:r>
              <a:rPr lang="fr-FR" sz="1100" dirty="0">
                <a:solidFill>
                  <a:schemeClr val="bg1"/>
                </a:solidFill>
              </a:rPr>
              <a:t>$ ls -a                                                    </a:t>
            </a:r>
          </a:p>
          <a:p>
            <a:r>
              <a:rPr lang="fr-FR" sz="1100" dirty="0">
                <a:solidFill>
                  <a:schemeClr val="bg1"/>
                </a:solidFill>
              </a:rPr>
              <a:t>.  ..  fichier1.txt  .fichier_cache.txt  image.png                              </a:t>
            </a:r>
          </a:p>
        </p:txBody>
      </p:sp>
      <p:sp>
        <p:nvSpPr>
          <p:cNvPr id="9" name="ZoneTexte 8">
            <a:extLst>
              <a:ext uri="{FF2B5EF4-FFF2-40B4-BE49-F238E27FC236}">
                <a16:creationId xmlns:a16="http://schemas.microsoft.com/office/drawing/2014/main" id="{EEC17128-76DB-44FF-BA6C-8EB5B4CFCAEE}"/>
              </a:ext>
            </a:extLst>
          </p:cNvPr>
          <p:cNvSpPr txBox="1"/>
          <p:nvPr/>
        </p:nvSpPr>
        <p:spPr>
          <a:xfrm>
            <a:off x="361953" y="4517429"/>
            <a:ext cx="6953246" cy="261610"/>
          </a:xfrm>
          <a:prstGeom prst="rect">
            <a:avLst/>
          </a:prstGeom>
          <a:noFill/>
        </p:spPr>
        <p:txBody>
          <a:bodyPr wrap="square" rtlCol="0">
            <a:spAutoFit/>
          </a:bodyPr>
          <a:lstStyle/>
          <a:p>
            <a:r>
              <a:rPr lang="fr-FR" sz="1100" dirty="0"/>
              <a:t>Cette option courte est accessible depuis une option longue, all. Vous arrivez donc au même résultat en tapant :</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4843232"/>
            <a:ext cx="7581897" cy="430887"/>
          </a:xfrm>
          <a:prstGeom prst="rect">
            <a:avLst/>
          </a:prstGeom>
          <a:solidFill>
            <a:schemeClr val="tx1"/>
          </a:solidFill>
        </p:spPr>
        <p:txBody>
          <a:bodyPr wrap="square" numCol="2" rtlCol="0">
            <a:spAutoFit/>
          </a:bodyPr>
          <a:lstStyle/>
          <a:p>
            <a:r>
              <a:rPr lang="fr-FR" sz="1100" dirty="0">
                <a:solidFill>
                  <a:schemeClr val="bg1"/>
                </a:solidFill>
              </a:rPr>
              <a:t>$ ls --all                                                 </a:t>
            </a:r>
          </a:p>
          <a:p>
            <a:r>
              <a:rPr lang="fr-FR" sz="1100" dirty="0">
                <a:solidFill>
                  <a:schemeClr val="bg1"/>
                </a:solidFill>
              </a:rPr>
              <a:t>.  ..  fichier1.txt  .fichier_cache.txt  image.png</a:t>
            </a:r>
          </a:p>
        </p:txBody>
      </p:sp>
    </p:spTree>
    <p:extLst>
      <p:ext uri="{BB962C8B-B14F-4D97-AF65-F5344CB8AC3E}">
        <p14:creationId xmlns:p14="http://schemas.microsoft.com/office/powerpoint/2010/main" val="418158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element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704991"/>
            <a:ext cx="6953246" cy="1277273"/>
          </a:xfrm>
          <a:prstGeom prst="rect">
            <a:avLst/>
          </a:prstGeom>
          <a:noFill/>
        </p:spPr>
        <p:txBody>
          <a:bodyPr wrap="square" rtlCol="0">
            <a:spAutoFit/>
          </a:bodyPr>
          <a:lstStyle/>
          <a:p>
            <a:r>
              <a:rPr lang="fr-FR" sz="1100" dirty="0"/>
              <a:t>Pour récapituler, nos options courtes sont précédées d'un seul tiret et composées d'une seule lettre. Les options longues sont précédées de deux tirets et composées de plusieurs lettres.</a:t>
            </a:r>
          </a:p>
          <a:p>
            <a:endParaRPr lang="fr-FR" sz="1100" dirty="0"/>
          </a:p>
          <a:p>
            <a:r>
              <a:rPr lang="fr-FR" sz="1100" dirty="0"/>
              <a:t>Certaines options attendent un argument, à préciser juste après l'option.</a:t>
            </a:r>
          </a:p>
          <a:p>
            <a:endParaRPr lang="fr-FR" sz="1100" dirty="0"/>
          </a:p>
          <a:p>
            <a:r>
              <a:rPr lang="fr-FR" sz="1100" dirty="0"/>
              <a:t>Par exemple (toujours sur Linux), pour afficher les premières lignes d'un fichier, vous pouvez utiliser la commande head. Si vous voulez afficher les X premières lignes d'un fichier, vous utiliserez la commande head -n X.</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2" y="3004762"/>
            <a:ext cx="7581897" cy="1107996"/>
          </a:xfrm>
          <a:prstGeom prst="rect">
            <a:avLst/>
          </a:prstGeom>
          <a:solidFill>
            <a:schemeClr val="tx1"/>
          </a:solidFill>
        </p:spPr>
        <p:txBody>
          <a:bodyPr wrap="square" numCol="1" rtlCol="0">
            <a:spAutoFit/>
          </a:bodyPr>
          <a:lstStyle/>
          <a:p>
            <a:r>
              <a:rPr lang="fr-FR" sz="1100" dirty="0">
                <a:solidFill>
                  <a:schemeClr val="bg1"/>
                </a:solidFill>
              </a:rPr>
              <a:t>$ head -n 5 fichier.txt</a:t>
            </a:r>
          </a:p>
          <a:p>
            <a:r>
              <a:rPr lang="fr-FR" sz="1100" dirty="0">
                <a:solidFill>
                  <a:schemeClr val="bg1"/>
                </a:solidFill>
              </a:rPr>
              <a:t>ligne 1</a:t>
            </a:r>
          </a:p>
          <a:p>
            <a:r>
              <a:rPr lang="fr-FR" sz="1100" dirty="0">
                <a:solidFill>
                  <a:schemeClr val="bg1"/>
                </a:solidFill>
              </a:rPr>
              <a:t>ligne 2</a:t>
            </a:r>
          </a:p>
          <a:p>
            <a:r>
              <a:rPr lang="fr-FR" sz="1100" dirty="0">
                <a:solidFill>
                  <a:schemeClr val="bg1"/>
                </a:solidFill>
              </a:rPr>
              <a:t>ligne 3</a:t>
            </a:r>
          </a:p>
          <a:p>
            <a:r>
              <a:rPr lang="fr-FR" sz="1100" dirty="0">
                <a:solidFill>
                  <a:schemeClr val="bg1"/>
                </a:solidFill>
              </a:rPr>
              <a:t>ligne 4</a:t>
            </a:r>
          </a:p>
          <a:p>
            <a:r>
              <a:rPr lang="fr-FR" sz="1100" dirty="0">
                <a:solidFill>
                  <a:schemeClr val="bg1"/>
                </a:solidFill>
              </a:rPr>
              <a:t>ligne 5</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5623338"/>
            <a:ext cx="7581897" cy="600164"/>
          </a:xfrm>
          <a:prstGeom prst="rect">
            <a:avLst/>
          </a:prstGeom>
          <a:solidFill>
            <a:schemeClr val="tx1"/>
          </a:solidFill>
        </p:spPr>
        <p:txBody>
          <a:bodyPr wrap="square" numCol="1" rtlCol="0">
            <a:spAutoFit/>
          </a:bodyPr>
          <a:lstStyle/>
          <a:p>
            <a:r>
              <a:rPr lang="fr-FR" sz="1100" dirty="0">
                <a:solidFill>
                  <a:schemeClr val="bg1"/>
                </a:solidFill>
              </a:rPr>
              <a:t>import argparse</a:t>
            </a:r>
          </a:p>
          <a:p>
            <a:r>
              <a:rPr lang="fr-FR" sz="1100" dirty="0">
                <a:solidFill>
                  <a:schemeClr val="bg1"/>
                </a:solidFill>
              </a:rPr>
              <a:t>parser = argparse.ArgumentParser()</a:t>
            </a:r>
          </a:p>
          <a:p>
            <a:r>
              <a:rPr lang="fr-FR" sz="1100" dirty="0">
                <a:solidFill>
                  <a:schemeClr val="bg1"/>
                </a:solidFill>
              </a:rPr>
              <a:t>parser.parse_args()</a:t>
            </a:r>
          </a:p>
        </p:txBody>
      </p:sp>
      <p:sp>
        <p:nvSpPr>
          <p:cNvPr id="12" name="ZoneTexte 11">
            <a:extLst>
              <a:ext uri="{FF2B5EF4-FFF2-40B4-BE49-F238E27FC236}">
                <a16:creationId xmlns:a16="http://schemas.microsoft.com/office/drawing/2014/main" id="{5B9BC975-BAC8-4754-A529-A02C7C15DCDA}"/>
              </a:ext>
            </a:extLst>
          </p:cNvPr>
          <p:cNvSpPr txBox="1"/>
          <p:nvPr/>
        </p:nvSpPr>
        <p:spPr>
          <a:xfrm>
            <a:off x="361953" y="4135256"/>
            <a:ext cx="6953246" cy="1446550"/>
          </a:xfrm>
          <a:prstGeom prst="rect">
            <a:avLst/>
          </a:prstGeom>
          <a:noFill/>
        </p:spPr>
        <p:txBody>
          <a:bodyPr wrap="square" rtlCol="0">
            <a:spAutoFit/>
          </a:bodyPr>
          <a:lstStyle/>
          <a:p>
            <a:r>
              <a:rPr lang="fr-FR" sz="1100" dirty="0"/>
              <a:t>Dans ce cas, l'option </a:t>
            </a:r>
            <a:r>
              <a:rPr lang="fr-FR" sz="1100" b="1" dirty="0"/>
              <a:t>-n</a:t>
            </a:r>
            <a:r>
              <a:rPr lang="fr-FR" sz="1100" dirty="0"/>
              <a:t> attend un argument qui est le nombre de lignes à afficher.</a:t>
            </a:r>
          </a:p>
          <a:p>
            <a:endParaRPr lang="fr-FR" sz="1100" b="1" dirty="0"/>
          </a:p>
          <a:p>
            <a:r>
              <a:rPr lang="fr-FR" sz="1100" b="1" dirty="0"/>
              <a:t>Interpréter ces options grâce à Python</a:t>
            </a:r>
          </a:p>
          <a:p>
            <a:endParaRPr lang="fr-FR" sz="1100" dirty="0"/>
          </a:p>
          <a:p>
            <a:r>
              <a:rPr lang="fr-FR" sz="1100" dirty="0"/>
              <a:t>Cette petite présentation faite, revenons à Python.</a:t>
            </a:r>
          </a:p>
          <a:p>
            <a:endParaRPr lang="fr-FR" sz="1100" dirty="0"/>
          </a:p>
          <a:p>
            <a:r>
              <a:rPr lang="fr-FR" sz="1100" dirty="0"/>
              <a:t>Nous allons nous intéresser au module </a:t>
            </a:r>
            <a:r>
              <a:rPr lang="fr-FR" sz="1100" b="1" dirty="0"/>
              <a:t>argparse</a:t>
            </a:r>
            <a:r>
              <a:rPr lang="fr-FR" sz="1100" dirty="0"/>
              <a:t> qui est utile, justement, pour interpréter les arguments de la ligne de commande selon un certain schéma. La base du code est la suivante :</a:t>
            </a:r>
          </a:p>
        </p:txBody>
      </p:sp>
    </p:spTree>
    <p:extLst>
      <p:ext uri="{BB962C8B-B14F-4D97-AF65-F5344CB8AC3E}">
        <p14:creationId xmlns:p14="http://schemas.microsoft.com/office/powerpoint/2010/main" val="373478848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785104"/>
          </a:xfrm>
          <a:prstGeom prst="rect">
            <a:avLst/>
          </a:prstGeom>
          <a:noFill/>
        </p:spPr>
        <p:txBody>
          <a:bodyPr wrap="square" rtlCol="0">
            <a:spAutoFit/>
          </a:bodyPr>
          <a:lstStyle/>
          <a:p>
            <a:pPr marL="228600" indent="-228600">
              <a:buFont typeface="+mj-lt"/>
              <a:buAutoNum type="arabicPeriod"/>
            </a:pPr>
            <a:r>
              <a:rPr lang="fr-FR" sz="1100" dirty="0"/>
              <a:t>D'abord, on importe le module argparse ;</a:t>
            </a:r>
          </a:p>
          <a:p>
            <a:pPr marL="228600" indent="-228600">
              <a:buFont typeface="+mj-lt"/>
              <a:buAutoNum type="arabicPeriod"/>
            </a:pPr>
            <a:endParaRPr lang="fr-FR" sz="1100" dirty="0"/>
          </a:p>
          <a:p>
            <a:pPr marL="228600" indent="-228600">
              <a:buFont typeface="+mj-lt"/>
              <a:buAutoNum type="arabicPeriod"/>
            </a:pPr>
            <a:r>
              <a:rPr lang="fr-FR" sz="1100" dirty="0"/>
              <a:t>on crée ensuite un argparse.ArgumentParser qui va être utile pour configurer nos options à interpréter ;</a:t>
            </a:r>
          </a:p>
          <a:p>
            <a:pPr marL="228600" indent="-228600">
              <a:buFont typeface="+mj-lt"/>
              <a:buAutoNum type="arabicPeriod"/>
            </a:pPr>
            <a:endParaRPr lang="fr-FR" sz="1100" dirty="0"/>
          </a:p>
          <a:p>
            <a:pPr marL="228600" indent="-228600">
              <a:buFont typeface="+mj-lt"/>
              <a:buAutoNum type="arabicPeriod"/>
            </a:pPr>
            <a:r>
              <a:rPr lang="fr-FR" sz="1100" dirty="0"/>
              <a:t>enfin, on appelle la méthode </a:t>
            </a:r>
            <a:r>
              <a:rPr lang="fr-FR" sz="1100" dirty="0" err="1"/>
              <a:t>parse_args</a:t>
            </a:r>
            <a:r>
              <a:rPr lang="fr-FR" sz="1100" dirty="0"/>
              <a:t>() sur notre parser. Cette méthode retourne les arguments interprétés. Nous allons voir comment préciser des options dans notre parser, pour rendre les choses plus intéressantes. Notez que, par défaut, l'interprétation des arguments se fait depuis sys.argv[1:] (c'est-à-dire la liste des arguments sans le nom du script).</a:t>
            </a:r>
          </a:p>
          <a:p>
            <a:endParaRPr lang="fr-FR" sz="1100" dirty="0"/>
          </a:p>
          <a:p>
            <a:r>
              <a:rPr lang="fr-FR" sz="1100" dirty="0"/>
              <a:t>En fait, notre parser n'est pas tout à fait vide. Si vous exécutez le script ci-dessus avec l'option --help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244137"/>
            <a:ext cx="7581897" cy="938719"/>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3" y="4194073"/>
            <a:ext cx="6953246" cy="430887"/>
          </a:xfrm>
          <a:prstGeom prst="rect">
            <a:avLst/>
          </a:prstGeom>
          <a:noFill/>
        </p:spPr>
        <p:txBody>
          <a:bodyPr wrap="square" rtlCol="0">
            <a:spAutoFit/>
          </a:bodyPr>
          <a:lstStyle/>
          <a:p>
            <a:r>
              <a:rPr lang="fr-FR" sz="1100" dirty="0"/>
              <a:t>Ce qui vous donne un petit aperçu de comment utiliser notre programme. L'aide (option -h ou --help) est générée par défaut. Et si vous n'utilisez pas le script convenablement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2" y="4674172"/>
            <a:ext cx="7581897" cy="600164"/>
          </a:xfrm>
          <a:prstGeom prst="rect">
            <a:avLst/>
          </a:prstGeom>
          <a:solidFill>
            <a:schemeClr val="tx1"/>
          </a:solidFill>
        </p:spPr>
        <p:txBody>
          <a:bodyPr wrap="square" numCol="1" rtlCol="0">
            <a:spAutoFit/>
          </a:bodyPr>
          <a:lstStyle/>
          <a:p>
            <a:r>
              <a:rPr lang="en-US" sz="1100" dirty="0">
                <a:solidFill>
                  <a:schemeClr val="bg1"/>
                </a:solidFill>
              </a:rPr>
              <a:t>&gt;python code.py --inexistante</a:t>
            </a:r>
          </a:p>
          <a:p>
            <a:r>
              <a:rPr lang="en-US" sz="1100" dirty="0">
                <a:solidFill>
                  <a:schemeClr val="bg1"/>
                </a:solidFill>
              </a:rPr>
              <a:t>usage: code.py [-h]</a:t>
            </a:r>
          </a:p>
          <a:p>
            <a:r>
              <a:rPr lang="en-US" sz="1100" dirty="0">
                <a:solidFill>
                  <a:schemeClr val="bg1"/>
                </a:solidFill>
              </a:rPr>
              <a:t>code.py: error: unrecognized arguments: --inexistante</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3" y="5323548"/>
            <a:ext cx="6953246" cy="430887"/>
          </a:xfrm>
          <a:prstGeom prst="rect">
            <a:avLst/>
          </a:prstGeom>
          <a:noFill/>
        </p:spPr>
        <p:txBody>
          <a:bodyPr wrap="square" rtlCol="0">
            <a:spAutoFit/>
          </a:bodyPr>
          <a:lstStyle/>
          <a:p>
            <a:r>
              <a:rPr lang="fr-FR" sz="1100" dirty="0"/>
              <a:t>Les messages d'erreurs sont en anglais, mais vous devriez pouvoir comprendre l'erreur. Ici nous avons simplement spécifié une option qui n'a pas été définie. Essayons d'en définir une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1" y="5779223"/>
            <a:ext cx="7581897" cy="769441"/>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parser.parse_args()</a:t>
            </a:r>
            <a:endParaRPr lang="fr-FR" sz="1100" dirty="0">
              <a:solidFill>
                <a:schemeClr val="bg1"/>
              </a:solidFill>
            </a:endParaRPr>
          </a:p>
        </p:txBody>
      </p:sp>
    </p:spTree>
    <p:extLst>
      <p:ext uri="{BB962C8B-B14F-4D97-AF65-F5344CB8AC3E}">
        <p14:creationId xmlns:p14="http://schemas.microsoft.com/office/powerpoint/2010/main" val="403737946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769441"/>
          </a:xfrm>
          <a:prstGeom prst="rect">
            <a:avLst/>
          </a:prstGeom>
          <a:noFill/>
        </p:spPr>
        <p:txBody>
          <a:bodyPr wrap="square" rtlCol="0">
            <a:spAutoFit/>
          </a:bodyPr>
          <a:lstStyle/>
          <a:p>
            <a:r>
              <a:rPr lang="fr-FR" sz="1100" dirty="0"/>
              <a:t>Nous avons ajouté une option grâce à la méthode add_argument(). Elle prend plusieurs paramètres (de nombreux paramètres optionnels, en fait) mais nous n'en avons précisé que deux ici : l'option et le message d'aide lié.</a:t>
            </a:r>
          </a:p>
          <a:p>
            <a:endParaRPr lang="fr-FR" sz="1100" dirty="0"/>
          </a:p>
          <a:p>
            <a:r>
              <a:rPr lang="fr-FR" sz="1100" dirty="0"/>
              <a:t>Si vous demandez l'aide du script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1" y="2251904"/>
            <a:ext cx="7581897" cy="1446550"/>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 x</a:t>
            </a:r>
          </a:p>
          <a:p>
            <a:endParaRPr lang="en-US" sz="1100" dirty="0">
              <a:solidFill>
                <a:schemeClr val="bg1"/>
              </a:solidFill>
            </a:endParaRPr>
          </a:p>
          <a:p>
            <a:r>
              <a:rPr lang="en-US" sz="1100" dirty="0">
                <a:solidFill>
                  <a:schemeClr val="bg1"/>
                </a:solidFill>
              </a:rPr>
              <a:t>positional arguments:</a:t>
            </a:r>
          </a:p>
          <a:p>
            <a:r>
              <a:rPr lang="en-US" sz="1100" dirty="0">
                <a:solidFill>
                  <a:schemeClr val="bg1"/>
                </a:solidFill>
              </a:rPr>
              <a:t>  x           le nombre à mettre au carré</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735476"/>
            <a:ext cx="6953246" cy="261610"/>
          </a:xfrm>
          <a:prstGeom prst="rect">
            <a:avLst/>
          </a:prstGeom>
          <a:noFill/>
        </p:spPr>
        <p:txBody>
          <a:bodyPr wrap="square" rtlCol="0">
            <a:spAutoFit/>
          </a:bodyPr>
          <a:lstStyle/>
          <a:p>
            <a:r>
              <a:rPr lang="fr-FR" sz="1100" dirty="0"/>
              <a:t>Nous devons maintenant préciser un nombre x en paramètre. Essayons de récupérer sa valeur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3997086"/>
            <a:ext cx="7581897" cy="938719"/>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args = parser.parse_args()</a:t>
            </a:r>
          </a:p>
          <a:p>
            <a:r>
              <a:rPr lang="en-US" sz="1100" dirty="0">
                <a:solidFill>
                  <a:schemeClr val="bg1"/>
                </a:solidFill>
              </a:rPr>
              <a:t>print("</a:t>
            </a:r>
            <a:r>
              <a:rPr lang="en-US" sz="1100" dirty="0" err="1">
                <a:solidFill>
                  <a:schemeClr val="bg1"/>
                </a:solidFill>
              </a:rPr>
              <a:t>Vous</a:t>
            </a:r>
            <a:r>
              <a:rPr lang="en-US" sz="1100" dirty="0">
                <a:solidFill>
                  <a:schemeClr val="bg1"/>
                </a:solidFill>
              </a:rPr>
              <a:t> </a:t>
            </a:r>
            <a:r>
              <a:rPr lang="en-US" sz="1100" dirty="0" err="1">
                <a:solidFill>
                  <a:schemeClr val="bg1"/>
                </a:solidFill>
              </a:rPr>
              <a:t>avez</a:t>
            </a:r>
            <a:r>
              <a:rPr lang="en-US" sz="1100" dirty="0">
                <a:solidFill>
                  <a:schemeClr val="bg1"/>
                </a:solidFill>
              </a:rPr>
              <a:t> </a:t>
            </a:r>
            <a:r>
              <a:rPr lang="en-US" sz="1100" dirty="0" err="1">
                <a:solidFill>
                  <a:schemeClr val="bg1"/>
                </a:solidFill>
              </a:rPr>
              <a:t>précisé</a:t>
            </a:r>
            <a:r>
              <a:rPr lang="en-US" sz="1100" dirty="0">
                <a:solidFill>
                  <a:schemeClr val="bg1"/>
                </a:solidFill>
              </a:rPr>
              <a:t> X =", args.x)</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4935805"/>
            <a:ext cx="6953246" cy="600164"/>
          </a:xfrm>
          <a:prstGeom prst="rect">
            <a:avLst/>
          </a:prstGeom>
          <a:noFill/>
        </p:spPr>
        <p:txBody>
          <a:bodyPr wrap="square" rtlCol="0">
            <a:spAutoFit/>
          </a:bodyPr>
          <a:lstStyle/>
          <a:p>
            <a:r>
              <a:rPr lang="fr-FR" sz="1100" dirty="0"/>
              <a:t>Pour récupérer les options (ce que nous voudrons faire la plupart du temps ;) ), on récupère le retour de la méthode </a:t>
            </a:r>
            <a:r>
              <a:rPr lang="fr-FR" sz="1100" b="1" dirty="0"/>
              <a:t>parse_args()</a:t>
            </a:r>
            <a:r>
              <a:rPr lang="fr-FR" sz="1100" dirty="0"/>
              <a:t>. Elle retourne un objet </a:t>
            </a:r>
            <a:r>
              <a:rPr lang="fr-FR" sz="1100" b="1" dirty="0"/>
              <a:t>namespace</a:t>
            </a:r>
            <a:r>
              <a:rPr lang="fr-FR" sz="1100" dirty="0"/>
              <a:t> avec nos options en attribut. Accéder à </a:t>
            </a:r>
            <a:r>
              <a:rPr lang="fr-FR" sz="1100" b="1" dirty="0"/>
              <a:t>args.x</a:t>
            </a:r>
            <a:r>
              <a:rPr lang="fr-FR" sz="1100" dirty="0"/>
              <a:t> retourne donc le nombre précisé par l'utilisateur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0" y="5561471"/>
            <a:ext cx="7581897" cy="430887"/>
          </a:xfrm>
          <a:prstGeom prst="rect">
            <a:avLst/>
          </a:prstGeom>
          <a:solidFill>
            <a:schemeClr val="tx1"/>
          </a:solidFill>
        </p:spPr>
        <p:txBody>
          <a:bodyPr wrap="square" numCol="1" rtlCol="0">
            <a:spAutoFit/>
          </a:bodyPr>
          <a:lstStyle/>
          <a:p>
            <a:r>
              <a:rPr lang="fr-FR" sz="1100" dirty="0">
                <a:solidFill>
                  <a:schemeClr val="bg1"/>
                </a:solidFill>
              </a:rPr>
              <a:t>&gt;python code.py 5</a:t>
            </a:r>
          </a:p>
          <a:p>
            <a:r>
              <a:rPr lang="fr-FR" sz="1100" dirty="0">
                <a:solidFill>
                  <a:schemeClr val="bg1"/>
                </a:solidFill>
              </a:rPr>
              <a:t>Vous avez précisé X = 5</a:t>
            </a:r>
          </a:p>
        </p:txBody>
      </p:sp>
    </p:spTree>
    <p:extLst>
      <p:ext uri="{BB962C8B-B14F-4D97-AF65-F5344CB8AC3E}">
        <p14:creationId xmlns:p14="http://schemas.microsoft.com/office/powerpoint/2010/main" val="163799953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430887"/>
          </a:xfrm>
          <a:prstGeom prst="rect">
            <a:avLst/>
          </a:prstGeom>
          <a:noFill/>
        </p:spPr>
        <p:txBody>
          <a:bodyPr wrap="square" rtlCol="0">
            <a:spAutoFit/>
          </a:bodyPr>
          <a:lstStyle/>
          <a:p>
            <a:r>
              <a:rPr lang="fr-FR" sz="1100" dirty="0"/>
              <a:t>Dans ce contexte, on veut un nombre... mais l'utilisateur peut entrer n'importe quoi. Ce n'est pas une bonne chose, modifions notre méthode add_argument pour que l'utilisateur ne puisse entrer que des nombres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904205"/>
            <a:ext cx="7581897" cy="1277273"/>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args = parser.parse_args()</a:t>
            </a: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198943"/>
            <a:ext cx="6953246" cy="769441"/>
          </a:xfrm>
          <a:prstGeom prst="rect">
            <a:avLst/>
          </a:prstGeom>
          <a:noFill/>
        </p:spPr>
        <p:txBody>
          <a:bodyPr wrap="square" rtlCol="0">
            <a:spAutoFit/>
          </a:bodyPr>
          <a:lstStyle/>
          <a:p>
            <a:r>
              <a:rPr lang="fr-FR" sz="1100" dirty="0"/>
              <a:t>Comme vous le voyez, la méthode add_argument est précisée ici avec un nouvel argument : type. On lui précise int, ce qui veut dire que l'on attend un nombre (l'entrée de l'utilisateur sera automatiquement convertie).</a:t>
            </a:r>
          </a:p>
          <a:p>
            <a:endParaRPr lang="fr-FR" sz="1100" dirty="0"/>
          </a:p>
          <a:p>
            <a:r>
              <a:rPr lang="fr-FR" sz="1100" dirty="0"/>
              <a:t>Vous pouvez voir aussi que notre programme fait maintenant quelque chose de concret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3999090"/>
            <a:ext cx="7581897" cy="1615827"/>
          </a:xfrm>
          <a:prstGeom prst="rect">
            <a:avLst/>
          </a:prstGeom>
          <a:solidFill>
            <a:schemeClr val="tx1"/>
          </a:solidFill>
        </p:spPr>
        <p:txBody>
          <a:bodyPr wrap="square" numCol="1" rtlCol="0">
            <a:spAutoFit/>
          </a:bodyPr>
          <a:lstStyle/>
          <a:p>
            <a:r>
              <a:rPr lang="en-US" sz="1100" dirty="0">
                <a:solidFill>
                  <a:schemeClr val="bg1"/>
                </a:solidFill>
              </a:rPr>
              <a:t>&gt;python code.py 5</a:t>
            </a:r>
          </a:p>
          <a:p>
            <a:r>
              <a:rPr lang="en-US" sz="1100" dirty="0">
                <a:solidFill>
                  <a:schemeClr val="bg1"/>
                </a:solidFill>
              </a:rPr>
              <a:t>25</a:t>
            </a:r>
          </a:p>
          <a:p>
            <a:endParaRPr lang="en-US" sz="1100" dirty="0">
              <a:solidFill>
                <a:schemeClr val="bg1"/>
              </a:solidFill>
            </a:endParaRPr>
          </a:p>
          <a:p>
            <a:r>
              <a:rPr lang="en-US" sz="1100" dirty="0">
                <a:solidFill>
                  <a:schemeClr val="bg1"/>
                </a:solidFill>
              </a:rPr>
              <a:t>&gt;python code.py -8</a:t>
            </a:r>
          </a:p>
          <a:p>
            <a:r>
              <a:rPr lang="en-US" sz="1100" dirty="0">
                <a:solidFill>
                  <a:schemeClr val="bg1"/>
                </a:solidFill>
              </a:rPr>
              <a:t>64</a:t>
            </a:r>
          </a:p>
          <a:p>
            <a:endParaRPr lang="en-US" sz="1100" dirty="0">
              <a:solidFill>
                <a:schemeClr val="bg1"/>
              </a:solidFill>
            </a:endParaRPr>
          </a:p>
          <a:p>
            <a:r>
              <a:rPr lang="en-US" sz="1100" dirty="0">
                <a:solidFill>
                  <a:schemeClr val="bg1"/>
                </a:solidFill>
              </a:rPr>
              <a:t>&gt;python code.py test</a:t>
            </a:r>
          </a:p>
          <a:p>
            <a:r>
              <a:rPr lang="en-US" sz="1100" dirty="0">
                <a:solidFill>
                  <a:schemeClr val="bg1"/>
                </a:solidFill>
              </a:rPr>
              <a:t>usage: code.py [-h] x</a:t>
            </a:r>
          </a:p>
          <a:p>
            <a:r>
              <a:rPr lang="en-US" sz="1100" dirty="0">
                <a:solidFill>
                  <a:schemeClr val="bg1"/>
                </a:solidFill>
              </a:rPr>
              <a:t>code.py: error: argument x: invalid int value: 'test'</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0" y="5645624"/>
            <a:ext cx="6953246" cy="938719"/>
          </a:xfrm>
          <a:prstGeom prst="rect">
            <a:avLst/>
          </a:prstGeom>
          <a:noFill/>
        </p:spPr>
        <p:txBody>
          <a:bodyPr wrap="square" rtlCol="0">
            <a:spAutoFit/>
          </a:bodyPr>
          <a:lstStyle/>
          <a:p>
            <a:r>
              <a:rPr lang="fr-FR" sz="1100" dirty="0"/>
              <a:t>Comme vous le voyez, la conversion marche bien, jusqu'au message d'erreur affiché si l'utilisateur n'entre pas un nombre.</a:t>
            </a:r>
          </a:p>
          <a:p>
            <a:endParaRPr lang="fr-FR" sz="1100" dirty="0"/>
          </a:p>
          <a:p>
            <a:r>
              <a:rPr lang="fr-FR" sz="1100" dirty="0"/>
              <a:t>Jusqu'ici nous avons créé des "positional arguments", qui doivent être précisés sans option. Voyons comment ajouter des options facultatives :</a:t>
            </a:r>
          </a:p>
        </p:txBody>
      </p:sp>
    </p:spTree>
    <p:extLst>
      <p:ext uri="{BB962C8B-B14F-4D97-AF65-F5344CB8AC3E}">
        <p14:creationId xmlns:p14="http://schemas.microsoft.com/office/powerpoint/2010/main" val="346773845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403924"/>
            <a:ext cx="7581897" cy="2292935"/>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parser.add_argument("-v", "--verbose", action="store_true",</a:t>
            </a:r>
          </a:p>
          <a:p>
            <a:r>
              <a:rPr lang="en-US" sz="1100" dirty="0">
                <a:solidFill>
                  <a:schemeClr val="bg1"/>
                </a:solidFill>
              </a:rPr>
              <a:t>        help="augmente la verbosité")</a:t>
            </a:r>
          </a:p>
          <a:p>
            <a:r>
              <a:rPr lang="en-US" sz="1100" dirty="0">
                <a:solidFill>
                  <a:schemeClr val="bg1"/>
                </a:solidFill>
              </a:rPr>
              <a:t>args = parser.parse_args()</a:t>
            </a:r>
          </a:p>
          <a:p>
            <a:endParaRPr lang="en-US" sz="1100" dirty="0">
              <a:solidFill>
                <a:schemeClr val="bg1"/>
              </a:solidFill>
            </a:endParaRP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if args.verbose:</a:t>
            </a:r>
          </a:p>
          <a:p>
            <a:r>
              <a:rPr lang="en-US" sz="1100" dirty="0">
                <a:solidFill>
                  <a:schemeClr val="bg1"/>
                </a:solidFill>
              </a:rPr>
              <a:t>    print("{} ^ 2 = {}".format(x, retour))</a:t>
            </a:r>
          </a:p>
          <a:p>
            <a:r>
              <a:rPr lang="en-US" sz="1100" dirty="0">
                <a:solidFill>
                  <a:schemeClr val="bg1"/>
                </a:solidFill>
              </a:rPr>
              <a:t>else:</a:t>
            </a:r>
          </a:p>
          <a:p>
            <a:r>
              <a:rPr lang="en-US" sz="1100" dirty="0">
                <a:solidFill>
                  <a:schemeClr val="bg1"/>
                </a:solidFill>
              </a:rPr>
              <a:t>    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48" y="3658759"/>
            <a:ext cx="7296151" cy="1954381"/>
          </a:xfrm>
          <a:prstGeom prst="rect">
            <a:avLst/>
          </a:prstGeom>
          <a:noFill/>
        </p:spPr>
        <p:txBody>
          <a:bodyPr wrap="square" rtlCol="0">
            <a:spAutoFit/>
          </a:bodyPr>
          <a:lstStyle/>
          <a:p>
            <a:r>
              <a:rPr lang="fr-FR" sz="1100" dirty="0"/>
              <a:t>Nous avons ajouté une nouvelle option : -v ou --</a:t>
            </a:r>
            <a:r>
              <a:rPr lang="fr-FR" sz="1100" dirty="0" err="1"/>
              <a:t>verbose</a:t>
            </a:r>
            <a:r>
              <a:rPr lang="fr-FR" sz="1100" dirty="0"/>
              <a:t>. Le nom commençant par un tiret, argparse suppose qu'il s'agit d'une option facultative, même si cela peut être modifié.</a:t>
            </a:r>
          </a:p>
          <a:p>
            <a:endParaRPr lang="fr-FR" sz="1100" dirty="0"/>
          </a:p>
          <a:p>
            <a:r>
              <a:rPr lang="fr-FR" sz="1100" dirty="0"/>
              <a:t>Notez que l'on appelle la méthode add_argument avec l'argument action. L'action précisée, "</a:t>
            </a:r>
            <a:r>
              <a:rPr lang="fr-FR" sz="1100" dirty="0" err="1"/>
              <a:t>store_true</a:t>
            </a:r>
            <a:r>
              <a:rPr lang="fr-FR" sz="1100" dirty="0"/>
              <a:t>", permet de convertir l'option précisée en booléen :</a:t>
            </a:r>
          </a:p>
          <a:p>
            <a:endParaRPr lang="fr-FR" sz="1100" dirty="0"/>
          </a:p>
          <a:p>
            <a:r>
              <a:rPr lang="fr-FR" sz="1100" dirty="0"/>
              <a:t>    Si l'option est précisée, alors </a:t>
            </a:r>
            <a:r>
              <a:rPr lang="fr-FR" sz="1100" dirty="0" err="1"/>
              <a:t>args.verbose</a:t>
            </a:r>
            <a:r>
              <a:rPr lang="fr-FR" sz="1100" dirty="0"/>
              <a:t> vaudra </a:t>
            </a:r>
            <a:r>
              <a:rPr lang="fr-FR" sz="1100" dirty="0" err="1"/>
              <a:t>True</a:t>
            </a:r>
            <a:r>
              <a:rPr lang="fr-FR" sz="1100" dirty="0"/>
              <a:t> ;</a:t>
            </a:r>
          </a:p>
          <a:p>
            <a:endParaRPr lang="fr-FR" sz="1100" dirty="0"/>
          </a:p>
          <a:p>
            <a:r>
              <a:rPr lang="fr-FR" sz="1100" dirty="0"/>
              <a:t>    si l'option n'est pas précisée, alors </a:t>
            </a:r>
            <a:r>
              <a:rPr lang="fr-FR" sz="1100" dirty="0" err="1"/>
              <a:t>args.verbose</a:t>
            </a:r>
            <a:r>
              <a:rPr lang="fr-FR" sz="1100" dirty="0"/>
              <a:t> vaudra False.</a:t>
            </a:r>
          </a:p>
          <a:p>
            <a:endParaRPr lang="fr-FR" sz="1100" dirty="0"/>
          </a:p>
          <a:p>
            <a:r>
              <a:rPr lang="fr-FR" sz="1100" dirty="0"/>
              <a:t>Le résultat affiché est différent en fonction de l'option, si elle est précisée, le message de retour est un peu plus détaillé :</a:t>
            </a:r>
          </a:p>
        </p:txBody>
      </p:sp>
      <p:sp>
        <p:nvSpPr>
          <p:cNvPr id="11" name="ZoneTexte 10">
            <a:extLst>
              <a:ext uri="{FF2B5EF4-FFF2-40B4-BE49-F238E27FC236}">
                <a16:creationId xmlns:a16="http://schemas.microsoft.com/office/drawing/2014/main" id="{A9C1F432-C838-4E46-9516-62FB26C914DC}"/>
              </a:ext>
            </a:extLst>
          </p:cNvPr>
          <p:cNvSpPr txBox="1"/>
          <p:nvPr/>
        </p:nvSpPr>
        <p:spPr>
          <a:xfrm>
            <a:off x="361950" y="5552859"/>
            <a:ext cx="7915275" cy="1107996"/>
          </a:xfrm>
          <a:prstGeom prst="rect">
            <a:avLst/>
          </a:prstGeom>
          <a:solidFill>
            <a:schemeClr val="tx1"/>
          </a:solidFill>
        </p:spPr>
        <p:txBody>
          <a:bodyPr wrap="square" numCol="2" rtlCol="0">
            <a:spAutoFit/>
          </a:bodyPr>
          <a:lstStyle/>
          <a:p>
            <a:r>
              <a:rPr lang="en-US" sz="1100" dirty="0">
                <a:solidFill>
                  <a:schemeClr val="bg1"/>
                </a:solidFill>
              </a:rPr>
              <a:t>&gt;python code.py -h</a:t>
            </a:r>
          </a:p>
          <a:p>
            <a:r>
              <a:rPr lang="en-US" sz="1100" dirty="0">
                <a:solidFill>
                  <a:schemeClr val="bg1"/>
                </a:solidFill>
              </a:rPr>
              <a:t>usage: code.py [-h] [-v] </a:t>
            </a:r>
            <a:r>
              <a:rPr lang="en-US" sz="1100" dirty="0" err="1">
                <a:solidFill>
                  <a:schemeClr val="bg1"/>
                </a:solidFill>
              </a:rPr>
              <a:t>xpositional</a:t>
            </a:r>
            <a:r>
              <a:rPr lang="en-US" sz="1100" dirty="0">
                <a:solidFill>
                  <a:schemeClr val="bg1"/>
                </a:solidFill>
              </a:rPr>
              <a:t> arguments:</a:t>
            </a:r>
          </a:p>
          <a:p>
            <a:r>
              <a:rPr lang="en-US" sz="1100" dirty="0">
                <a:solidFill>
                  <a:schemeClr val="bg1"/>
                </a:solidFill>
              </a:rPr>
              <a:t>x le nombre à mettre au </a:t>
            </a:r>
            <a:r>
              <a:rPr lang="en-US" sz="1100" dirty="0" err="1">
                <a:solidFill>
                  <a:schemeClr val="bg1"/>
                </a:solidFill>
              </a:rPr>
              <a:t>carréoptional</a:t>
            </a:r>
            <a:r>
              <a:rPr lang="en-US" sz="1100" dirty="0">
                <a:solidFill>
                  <a:schemeClr val="bg1"/>
                </a:solidFill>
              </a:rPr>
              <a:t> arguments:</a:t>
            </a:r>
          </a:p>
          <a:p>
            <a:r>
              <a:rPr lang="en-US" sz="1100" dirty="0">
                <a:solidFill>
                  <a:schemeClr val="bg1"/>
                </a:solidFill>
              </a:rPr>
              <a:t>-h, --help show this help message and exit</a:t>
            </a:r>
          </a:p>
          <a:p>
            <a:r>
              <a:rPr lang="en-US" sz="1100" dirty="0">
                <a:solidFill>
                  <a:schemeClr val="bg1"/>
                </a:solidFill>
              </a:rPr>
              <a:t>-v, --verbose augmente la verbosité&gt;python code.py 5</a:t>
            </a:r>
          </a:p>
          <a:p>
            <a:r>
              <a:rPr lang="en-US" sz="1100" dirty="0">
                <a:solidFill>
                  <a:schemeClr val="bg1"/>
                </a:solidFill>
              </a:rPr>
              <a:t>25&gt;python code.py 5 –verbose</a:t>
            </a:r>
          </a:p>
          <a:p>
            <a:r>
              <a:rPr lang="en-US" sz="1100" dirty="0">
                <a:solidFill>
                  <a:schemeClr val="bg1"/>
                </a:solidFill>
              </a:rPr>
              <a:t>5 ^ 2 = 25&gt;python code.py -v 5</a:t>
            </a:r>
          </a:p>
          <a:p>
            <a:r>
              <a:rPr lang="en-US" sz="1100" dirty="0">
                <a:solidFill>
                  <a:schemeClr val="bg1"/>
                </a:solidFill>
              </a:rPr>
              <a:t>5 ^ 2 = 25&gt;</a:t>
            </a:r>
            <a:endParaRPr lang="fr-FR" sz="1100" dirty="0">
              <a:solidFill>
                <a:schemeClr val="bg1"/>
              </a:solidFill>
            </a:endParaRPr>
          </a:p>
        </p:txBody>
      </p:sp>
    </p:spTree>
    <p:extLst>
      <p:ext uri="{BB962C8B-B14F-4D97-AF65-F5344CB8AC3E}">
        <p14:creationId xmlns:p14="http://schemas.microsoft.com/office/powerpoint/2010/main" val="405902918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8" y="1715659"/>
            <a:ext cx="7296151" cy="1785104"/>
          </a:xfrm>
          <a:prstGeom prst="rect">
            <a:avLst/>
          </a:prstGeom>
          <a:noFill/>
        </p:spPr>
        <p:txBody>
          <a:bodyPr wrap="square" rtlCol="0">
            <a:spAutoFit/>
          </a:bodyPr>
          <a:lstStyle/>
          <a:p>
            <a:r>
              <a:rPr lang="fr-FR" sz="1100" dirty="0"/>
              <a:t>Vous voyez que le retour est différent en fonction du niveau de verbosité. Notez aussi que le message d'aide intègre bien notre nouvelle option. C'est l'une des raisons (il y en a beaucoup) qui rendent l'utilisation de argparse si pratique.</a:t>
            </a:r>
          </a:p>
          <a:p>
            <a:endParaRPr lang="fr-FR" sz="1100" dirty="0"/>
          </a:p>
          <a:p>
            <a:r>
              <a:rPr lang="fr-FR" sz="1100" dirty="0"/>
              <a:t>Nous n'avons vu que le tout début des fonctionnalités de ce module. Si vous voulez en apprendre plus, les ressources suivantes vont bien plus loin :</a:t>
            </a:r>
          </a:p>
          <a:p>
            <a:endParaRPr lang="fr-FR" sz="1100" dirty="0"/>
          </a:p>
          <a:p>
            <a:r>
              <a:rPr lang="fr-FR" sz="1100" dirty="0"/>
              <a:t>    Le tutoriel consacré à argparse, qui présente les fonctionnalités les plus couramment utilisées du module ;</a:t>
            </a:r>
          </a:p>
          <a:p>
            <a:endParaRPr lang="fr-FR" sz="1100" dirty="0"/>
          </a:p>
          <a:p>
            <a:r>
              <a:rPr lang="fr-FR" sz="1100" dirty="0"/>
              <a:t>    La documentation officielle du module argparse, qui liste les fonctionnalités de manière plus complète. Je ne vous conseille pas de lire cette documentation sans lire le tutoriel avant.</a:t>
            </a:r>
          </a:p>
        </p:txBody>
      </p:sp>
    </p:spTree>
    <p:extLst>
      <p:ext uri="{BB962C8B-B14F-4D97-AF65-F5344CB8AC3E}">
        <p14:creationId xmlns:p14="http://schemas.microsoft.com/office/powerpoint/2010/main" val="324815999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8" y="1715659"/>
            <a:ext cx="7296151" cy="1615827"/>
          </a:xfrm>
          <a:prstGeom prst="rect">
            <a:avLst/>
          </a:prstGeom>
          <a:noFill/>
        </p:spPr>
        <p:txBody>
          <a:bodyPr wrap="square" rtlCol="0">
            <a:spAutoFit/>
          </a:bodyPr>
          <a:lstStyle/>
          <a:p>
            <a:r>
              <a:rPr lang="fr-FR" sz="1100" dirty="0"/>
              <a:t>Nous allons ici nous intéresser à la façon d'exécuter des commandes depuis Python. Nous allons voir deux moyens, il en existe cependant d'autres.</a:t>
            </a:r>
          </a:p>
          <a:p>
            <a:endParaRPr lang="fr-FR" sz="1100" dirty="0"/>
          </a:p>
          <a:p>
            <a:r>
              <a:rPr lang="fr-FR" sz="1100" dirty="0"/>
              <a:t>Ceux que je vais présenter ont l'avantage de fonctionner sur Windows.</a:t>
            </a:r>
          </a:p>
          <a:p>
            <a:endParaRPr lang="fr-FR" sz="1100" b="1" dirty="0"/>
          </a:p>
          <a:p>
            <a:r>
              <a:rPr lang="fr-FR" sz="1100" b="1" dirty="0"/>
              <a:t>La fonction system</a:t>
            </a:r>
          </a:p>
          <a:p>
            <a:endParaRPr lang="fr-FR" sz="1100" dirty="0"/>
          </a:p>
          <a:p>
            <a:r>
              <a:rPr lang="fr-FR" sz="1100" dirty="0"/>
              <a:t>Vous vous souvenez peut-être de cette fonction du module </a:t>
            </a:r>
            <a:r>
              <a:rPr lang="fr-FR" sz="1100" b="1" dirty="0"/>
              <a:t>os</a:t>
            </a:r>
            <a:r>
              <a:rPr lang="fr-FR" sz="1100" dirty="0"/>
              <a:t>. Elle prend en paramètre une commande à exécuter, affiche le résultat de la commande et renvoie son code de retour.</a:t>
            </a:r>
          </a:p>
        </p:txBody>
      </p:sp>
      <p:sp>
        <p:nvSpPr>
          <p:cNvPr id="5" name="ZoneTexte 4">
            <a:extLst>
              <a:ext uri="{FF2B5EF4-FFF2-40B4-BE49-F238E27FC236}">
                <a16:creationId xmlns:a16="http://schemas.microsoft.com/office/drawing/2014/main" id="{324F132F-DD6A-466C-B144-ABB5DA9BB2D6}"/>
              </a:ext>
            </a:extLst>
          </p:cNvPr>
          <p:cNvSpPr txBox="1"/>
          <p:nvPr/>
        </p:nvSpPr>
        <p:spPr>
          <a:xfrm>
            <a:off x="400047" y="3311071"/>
            <a:ext cx="5286375" cy="430887"/>
          </a:xfrm>
          <a:prstGeom prst="rect">
            <a:avLst/>
          </a:prstGeom>
          <a:solidFill>
            <a:schemeClr val="tx1"/>
          </a:solidFill>
        </p:spPr>
        <p:txBody>
          <a:bodyPr wrap="square" rtlCol="0">
            <a:spAutoFit/>
          </a:bodyPr>
          <a:lstStyle/>
          <a:p>
            <a:r>
              <a:rPr lang="de-DE" sz="1100" dirty="0" err="1">
                <a:solidFill>
                  <a:schemeClr val="bg1"/>
                </a:solidFill>
              </a:rPr>
              <a:t>os.system</a:t>
            </a:r>
            <a:r>
              <a:rPr lang="de-DE" sz="1100" dirty="0">
                <a:solidFill>
                  <a:schemeClr val="bg1"/>
                </a:solidFill>
              </a:rPr>
              <a:t>("</a:t>
            </a:r>
            <a:r>
              <a:rPr lang="de-DE" sz="1100" dirty="0" err="1">
                <a:solidFill>
                  <a:schemeClr val="bg1"/>
                </a:solidFill>
              </a:rPr>
              <a:t>ls</a:t>
            </a:r>
            <a:r>
              <a:rPr lang="de-DE" sz="1100" dirty="0">
                <a:solidFill>
                  <a:schemeClr val="bg1"/>
                </a:solidFill>
              </a:rPr>
              <a:t>") # </a:t>
            </a:r>
            <a:r>
              <a:rPr lang="de-DE" sz="1100" dirty="0" err="1">
                <a:solidFill>
                  <a:schemeClr val="bg1"/>
                </a:solidFill>
              </a:rPr>
              <a:t>Sur</a:t>
            </a:r>
            <a:r>
              <a:rPr lang="de-DE" sz="1100" dirty="0">
                <a:solidFill>
                  <a:schemeClr val="bg1"/>
                </a:solidFill>
              </a:rPr>
              <a:t> Linux</a:t>
            </a:r>
          </a:p>
          <a:p>
            <a:r>
              <a:rPr lang="de-DE" sz="1100" dirty="0" err="1">
                <a:solidFill>
                  <a:schemeClr val="bg1"/>
                </a:solidFill>
              </a:rPr>
              <a:t>os.system</a:t>
            </a:r>
            <a:r>
              <a:rPr lang="de-DE" sz="1100" dirty="0">
                <a:solidFill>
                  <a:schemeClr val="bg1"/>
                </a:solidFill>
              </a:rPr>
              <a:t>("dir") # </a:t>
            </a:r>
            <a:r>
              <a:rPr lang="de-DE" sz="1100" dirty="0" err="1">
                <a:solidFill>
                  <a:schemeClr val="bg1"/>
                </a:solidFill>
              </a:rPr>
              <a:t>Sur</a:t>
            </a:r>
            <a:r>
              <a:rPr lang="de-DE" sz="1100" dirty="0">
                <a:solidFill>
                  <a:schemeClr val="bg1"/>
                </a:solidFill>
              </a:rPr>
              <a:t> Windows</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0047" y="3774252"/>
            <a:ext cx="7296151" cy="2800767"/>
          </a:xfrm>
          <a:prstGeom prst="rect">
            <a:avLst/>
          </a:prstGeom>
          <a:noFill/>
        </p:spPr>
        <p:txBody>
          <a:bodyPr wrap="square" rtlCol="0">
            <a:spAutoFit/>
          </a:bodyPr>
          <a:lstStyle/>
          <a:p>
            <a:r>
              <a:rPr lang="fr-FR" sz="1100" dirty="0"/>
              <a:t>Vous pouvez capturer le code de retour de la commande mais vous ne pouvez pas capturer le retour affiché par la commande.</a:t>
            </a:r>
          </a:p>
          <a:p>
            <a:endParaRPr lang="fr-FR" sz="1100" dirty="0"/>
          </a:p>
          <a:p>
            <a:r>
              <a:rPr lang="fr-FR" sz="1100" dirty="0"/>
              <a:t>En outre, la fonction </a:t>
            </a:r>
            <a:r>
              <a:rPr lang="fr-FR" sz="1100" b="1" dirty="0"/>
              <a:t>system</a:t>
            </a:r>
            <a:r>
              <a:rPr lang="fr-FR" sz="1100" dirty="0"/>
              <a:t> exécute un environnement particulier rien que pour votre commande. Cela veut dire, entre autres, que </a:t>
            </a:r>
            <a:r>
              <a:rPr lang="fr-FR" sz="1100" b="1" dirty="0"/>
              <a:t>system</a:t>
            </a:r>
            <a:r>
              <a:rPr lang="fr-FR" sz="1100" dirty="0"/>
              <a:t> retournera tout de suite même si la commande tourne toujours.</a:t>
            </a:r>
          </a:p>
          <a:p>
            <a:endParaRPr lang="fr-FR" sz="1100" dirty="0"/>
          </a:p>
          <a:p>
            <a:r>
              <a:rPr lang="fr-FR" sz="1100" dirty="0"/>
              <a:t>En gros, si vous faites </a:t>
            </a:r>
            <a:r>
              <a:rPr lang="fr-FR" sz="1100" b="1" dirty="0" err="1"/>
              <a:t>os.system</a:t>
            </a:r>
            <a:r>
              <a:rPr lang="fr-FR" sz="1100" b="1" dirty="0"/>
              <a:t>("</a:t>
            </a:r>
            <a:r>
              <a:rPr lang="fr-FR" sz="1100" b="1" dirty="0" err="1"/>
              <a:t>sleep</a:t>
            </a:r>
            <a:r>
              <a:rPr lang="fr-FR" sz="1100" b="1" dirty="0"/>
              <a:t> 5")</a:t>
            </a:r>
            <a:r>
              <a:rPr lang="fr-FR" sz="1100" dirty="0"/>
              <a:t>, le programme ne s'arrêtera pas pendant cinq secondes.</a:t>
            </a:r>
          </a:p>
          <a:p>
            <a:endParaRPr lang="fr-FR" sz="1100" b="1" dirty="0"/>
          </a:p>
          <a:p>
            <a:r>
              <a:rPr lang="fr-FR" sz="1100" b="1" dirty="0"/>
              <a:t>La fonction </a:t>
            </a:r>
            <a:r>
              <a:rPr lang="fr-FR" sz="1100" b="1" dirty="0" err="1"/>
              <a:t>popen</a:t>
            </a:r>
            <a:endParaRPr lang="fr-FR" sz="1100" b="1" dirty="0"/>
          </a:p>
          <a:p>
            <a:endParaRPr lang="fr-FR" sz="1100" dirty="0"/>
          </a:p>
          <a:p>
            <a:r>
              <a:rPr lang="fr-FR" sz="1100" dirty="0"/>
              <a:t>Cette fonction se trouve également dans le module </a:t>
            </a:r>
            <a:r>
              <a:rPr lang="fr-FR" sz="1100" b="1" dirty="0"/>
              <a:t>os</a:t>
            </a:r>
            <a:r>
              <a:rPr lang="fr-FR" sz="1100" dirty="0"/>
              <a:t>. Elle prend également en paramètre une commande.</a:t>
            </a:r>
          </a:p>
          <a:p>
            <a:endParaRPr lang="fr-FR" sz="1100" dirty="0"/>
          </a:p>
          <a:p>
            <a:r>
              <a:rPr lang="fr-FR" sz="1100" dirty="0"/>
              <a:t>Toutefois, au lieu de renvoyer le code de retour de la commande, elle renvoie un objet, un pipe (mot anglais pour un « tuyau ») qui vous permet de lire le retour de la commande.</a:t>
            </a:r>
          </a:p>
          <a:p>
            <a:endParaRPr lang="fr-FR" sz="1100" dirty="0"/>
          </a:p>
          <a:p>
            <a:r>
              <a:rPr lang="fr-FR" sz="1100" dirty="0"/>
              <a:t>Un exemple sur Linux :</a:t>
            </a:r>
          </a:p>
        </p:txBody>
      </p:sp>
    </p:spTree>
    <p:extLst>
      <p:ext uri="{BB962C8B-B14F-4D97-AF65-F5344CB8AC3E}">
        <p14:creationId xmlns:p14="http://schemas.microsoft.com/office/powerpoint/2010/main" val="627861548"/>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24F132F-DD6A-466C-B144-ABB5DA9BB2D6}"/>
              </a:ext>
            </a:extLst>
          </p:cNvPr>
          <p:cNvSpPr txBox="1"/>
          <p:nvPr/>
        </p:nvSpPr>
        <p:spPr>
          <a:xfrm>
            <a:off x="523872" y="1691821"/>
            <a:ext cx="5286375" cy="1277273"/>
          </a:xfrm>
          <a:prstGeom prst="rect">
            <a:avLst/>
          </a:prstGeom>
          <a:solidFill>
            <a:schemeClr val="tx1"/>
          </a:solidFill>
        </p:spPr>
        <p:txBody>
          <a:bodyPr wrap="square" rtlCol="0">
            <a:spAutoFit/>
          </a:bodyPr>
          <a:lstStyle/>
          <a:p>
            <a:r>
              <a:rPr lang="de-DE" sz="1100" dirty="0">
                <a:solidFill>
                  <a:schemeClr val="bg1"/>
                </a:solidFill>
              </a:rPr>
              <a:t>&gt;&gt;&gt; </a:t>
            </a:r>
            <a:r>
              <a:rPr lang="de-DE" sz="1100" dirty="0" err="1">
                <a:solidFill>
                  <a:schemeClr val="bg1"/>
                </a:solidFill>
              </a:rPr>
              <a:t>import</a:t>
            </a:r>
            <a:r>
              <a:rPr lang="de-DE" sz="1100" dirty="0">
                <a:solidFill>
                  <a:schemeClr val="bg1"/>
                </a:solidFill>
              </a:rPr>
              <a:t> </a:t>
            </a:r>
            <a:r>
              <a:rPr lang="de-DE" sz="1100" dirty="0" err="1">
                <a:solidFill>
                  <a:schemeClr val="bg1"/>
                </a:solidFill>
              </a:rPr>
              <a:t>os</a:t>
            </a:r>
            <a:endParaRPr lang="de-DE" sz="1100" dirty="0">
              <a:solidFill>
                <a:schemeClr val="bg1"/>
              </a:solidFill>
            </a:endParaRPr>
          </a:p>
          <a:p>
            <a:r>
              <a:rPr lang="de-DE" sz="1100" dirty="0">
                <a:solidFill>
                  <a:schemeClr val="bg1"/>
                </a:solidFill>
              </a:rPr>
              <a:t>&gt;&gt;&gt; </a:t>
            </a:r>
            <a:r>
              <a:rPr lang="de-DE" sz="1100" dirty="0" err="1">
                <a:solidFill>
                  <a:schemeClr val="bg1"/>
                </a:solidFill>
              </a:rPr>
              <a:t>cmd</a:t>
            </a:r>
            <a:r>
              <a:rPr lang="de-DE" sz="1100" dirty="0">
                <a:solidFill>
                  <a:schemeClr val="bg1"/>
                </a:solidFill>
              </a:rPr>
              <a:t> = </a:t>
            </a:r>
            <a:r>
              <a:rPr lang="de-DE" sz="1100" dirty="0" err="1">
                <a:solidFill>
                  <a:schemeClr val="bg1"/>
                </a:solidFill>
              </a:rPr>
              <a:t>os.popen</a:t>
            </a:r>
            <a:r>
              <a:rPr lang="de-DE" sz="1100" dirty="0">
                <a:solidFill>
                  <a:schemeClr val="bg1"/>
                </a:solidFill>
              </a:rPr>
              <a:t>("</a:t>
            </a:r>
            <a:r>
              <a:rPr lang="de-DE" sz="1100" dirty="0" err="1">
                <a:solidFill>
                  <a:schemeClr val="bg1"/>
                </a:solidFill>
              </a:rPr>
              <a:t>ls</a:t>
            </a:r>
            <a:r>
              <a:rPr lang="de-DE" sz="1100" dirty="0">
                <a:solidFill>
                  <a:schemeClr val="bg1"/>
                </a:solidFill>
              </a:rPr>
              <a:t>")                                                        </a:t>
            </a:r>
          </a:p>
          <a:p>
            <a:r>
              <a:rPr lang="de-DE" sz="1100" dirty="0">
                <a:solidFill>
                  <a:schemeClr val="bg1"/>
                </a:solidFill>
              </a:rPr>
              <a:t>&gt;&gt;&gt; </a:t>
            </a:r>
            <a:r>
              <a:rPr lang="de-DE" sz="1100" dirty="0" err="1">
                <a:solidFill>
                  <a:schemeClr val="bg1"/>
                </a:solidFill>
              </a:rPr>
              <a:t>cmd</a:t>
            </a:r>
            <a:r>
              <a:rPr lang="de-DE" sz="1100" dirty="0">
                <a:solidFill>
                  <a:schemeClr val="bg1"/>
                </a:solidFill>
              </a:rPr>
              <a:t>                                                                         </a:t>
            </a:r>
          </a:p>
          <a:p>
            <a:r>
              <a:rPr lang="de-DE" sz="1100" dirty="0">
                <a:solidFill>
                  <a:schemeClr val="bg1"/>
                </a:solidFill>
              </a:rPr>
              <a:t>&lt;</a:t>
            </a:r>
            <a:r>
              <a:rPr lang="de-DE" sz="1100" dirty="0" err="1">
                <a:solidFill>
                  <a:schemeClr val="bg1"/>
                </a:solidFill>
              </a:rPr>
              <a:t>os</a:t>
            </a:r>
            <a:r>
              <a:rPr lang="de-DE" sz="1100" dirty="0">
                <a:solidFill>
                  <a:schemeClr val="bg1"/>
                </a:solidFill>
              </a:rPr>
              <a:t>._</a:t>
            </a:r>
            <a:r>
              <a:rPr lang="de-DE" sz="1100" dirty="0" err="1">
                <a:solidFill>
                  <a:schemeClr val="bg1"/>
                </a:solidFill>
              </a:rPr>
              <a:t>wrap_close</a:t>
            </a:r>
            <a:r>
              <a:rPr lang="de-DE" sz="1100" dirty="0">
                <a:solidFill>
                  <a:schemeClr val="bg1"/>
                </a:solidFill>
              </a:rPr>
              <a:t> </a:t>
            </a:r>
            <a:r>
              <a:rPr lang="de-DE" sz="1100" dirty="0" err="1">
                <a:solidFill>
                  <a:schemeClr val="bg1"/>
                </a:solidFill>
              </a:rPr>
              <a:t>object</a:t>
            </a:r>
            <a:r>
              <a:rPr lang="de-DE" sz="1100" dirty="0">
                <a:solidFill>
                  <a:schemeClr val="bg1"/>
                </a:solidFill>
              </a:rPr>
              <a:t> at 0x7f81d16554d0&gt;                                       </a:t>
            </a:r>
          </a:p>
          <a:p>
            <a:r>
              <a:rPr lang="de-DE" sz="1100" dirty="0">
                <a:solidFill>
                  <a:schemeClr val="bg1"/>
                </a:solidFill>
              </a:rPr>
              <a:t>&gt;&gt;&gt; </a:t>
            </a:r>
            <a:r>
              <a:rPr lang="de-DE" sz="1100" dirty="0" err="1">
                <a:solidFill>
                  <a:schemeClr val="bg1"/>
                </a:solidFill>
              </a:rPr>
              <a:t>cmd.read</a:t>
            </a:r>
            <a:r>
              <a:rPr lang="de-DE" sz="1100" dirty="0">
                <a:solidFill>
                  <a:schemeClr val="bg1"/>
                </a:solidFill>
              </a:rPr>
              <a:t>()                                                                  </a:t>
            </a:r>
          </a:p>
          <a:p>
            <a:r>
              <a:rPr lang="de-DE" sz="1100" dirty="0">
                <a:solidFill>
                  <a:schemeClr val="bg1"/>
                </a:solidFill>
              </a:rPr>
              <a:t>'fichier1.txt\nimage.png\n'                                                     </a:t>
            </a:r>
          </a:p>
          <a:p>
            <a:r>
              <a:rPr lang="de-DE"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9572" y="3102487"/>
            <a:ext cx="7296151" cy="938719"/>
          </a:xfrm>
          <a:prstGeom prst="rect">
            <a:avLst/>
          </a:prstGeom>
          <a:noFill/>
        </p:spPr>
        <p:txBody>
          <a:bodyPr wrap="square" rtlCol="0">
            <a:spAutoFit/>
          </a:bodyPr>
          <a:lstStyle/>
          <a:p>
            <a:r>
              <a:rPr lang="fr-FR" sz="1100" dirty="0"/>
              <a:t>Le fait de lire le pipe bloque le programme jusqu'à ce que la commande ait fini de s'exécuter.</a:t>
            </a:r>
          </a:p>
          <a:p>
            <a:endParaRPr lang="fr-FR" sz="1100" dirty="0"/>
          </a:p>
          <a:p>
            <a:r>
              <a:rPr lang="fr-FR" sz="1100" dirty="0"/>
              <a:t>Je vous ai dit qu'il existait d'autres moyens. Et au-delà de cela, vous avez beaucoup d'autres choses intéressantes dans le module os vous permettant d'interagir avec le système… et pour cause !</a:t>
            </a:r>
          </a:p>
          <a:p>
            <a:r>
              <a:rPr lang="fr-FR" sz="1100" dirty="0"/>
              <a:t>En résumé</a:t>
            </a:r>
          </a:p>
        </p:txBody>
      </p:sp>
    </p:spTree>
    <p:extLst>
      <p:ext uri="{BB962C8B-B14F-4D97-AF65-F5344CB8AC3E}">
        <p14:creationId xmlns:p14="http://schemas.microsoft.com/office/powerpoint/2010/main" val="16511298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7CB17BD-8061-4D4A-BD5F-CD11538A6C45}"/>
              </a:ext>
            </a:extLst>
          </p:cNvPr>
          <p:cNvSpPr txBox="1"/>
          <p:nvPr/>
        </p:nvSpPr>
        <p:spPr>
          <a:xfrm>
            <a:off x="419097" y="1140337"/>
            <a:ext cx="7296151" cy="1615827"/>
          </a:xfrm>
          <a:prstGeom prst="rect">
            <a:avLst/>
          </a:prstGeom>
          <a:noFill/>
        </p:spPr>
        <p:txBody>
          <a:bodyPr wrap="square" rtlCol="0">
            <a:spAutoFit/>
          </a:bodyPr>
          <a:lstStyle/>
          <a:p>
            <a:r>
              <a:rPr lang="fr-FR" sz="1100" dirty="0"/>
              <a:t>En résumé</a:t>
            </a:r>
          </a:p>
          <a:p>
            <a:endParaRPr lang="fr-FR" sz="1100" dirty="0"/>
          </a:p>
          <a:p>
            <a:pPr marL="171450" indent="-171450">
              <a:buFont typeface="Arial" panose="020B0604020202020204" pitchFamily="34" charset="0"/>
              <a:buChar char="•"/>
            </a:pPr>
            <a:r>
              <a:rPr lang="fr-FR" sz="1100" dirty="0"/>
              <a:t>    Le module sys propose trois objets permettant d'accéder aux flux standard : stdin, stdout et stderr.</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signal permet d'intercepter les signaux envoyés à notre programme.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argparse permet d'interpréter les arguments passés en console à notre programme.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Enfin, le module os possède, entre autres, plusieurs fonctions pour envoyer des commandes au système.</a:t>
            </a:r>
          </a:p>
        </p:txBody>
      </p:sp>
    </p:spTree>
    <p:extLst>
      <p:ext uri="{BB962C8B-B14F-4D97-AF65-F5344CB8AC3E}">
        <p14:creationId xmlns:p14="http://schemas.microsoft.com/office/powerpoint/2010/main" val="1466117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a:t>
            </a:r>
            <a:r>
              <a:rPr lang="en-US" sz="9600" dirty="0" err="1">
                <a:solidFill>
                  <a:schemeClr val="accent5">
                    <a:lumMod val="75000"/>
                  </a:schemeClr>
                </a:solidFill>
              </a:rPr>
              <a:t>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i</a:t>
            </a:r>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a:t>
            </a:r>
            <a:r>
              <a:rPr lang="en-US" sz="6000" dirty="0" err="1">
                <a:solidFill>
                  <a:schemeClr val="accent5">
                    <a:lumMod val="75000"/>
                  </a:schemeClr>
                </a:solidFill>
              </a:rPr>
              <a:t>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a:t>
            </a:r>
            <a:r>
              <a:rPr lang="fr-FR" dirty="0" err="1">
                <a:solidFill>
                  <a:schemeClr val="bg1"/>
                </a:solidFill>
              </a:rPr>
              <a:t>width</a:t>
            </a:r>
            <a:r>
              <a:rPr lang="fr-FR" dirty="0">
                <a:solidFill>
                  <a:schemeClr val="bg1"/>
                </a:solidFill>
              </a:rPr>
              <a:t>):</a:t>
            </a:r>
          </a:p>
          <a:p>
            <a:r>
              <a:rPr lang="fr-FR" dirty="0">
                <a:solidFill>
                  <a:schemeClr val="bg1"/>
                </a:solidFill>
              </a:rPr>
              <a:t>    return high, </a:t>
            </a:r>
            <a:r>
              <a:rPr lang="fr-FR" dirty="0" err="1">
                <a:solidFill>
                  <a:schemeClr val="bg1"/>
                </a:solidFill>
              </a:rPr>
              <a:t>width</a:t>
            </a:r>
            <a:endParaRPr lang="fr-FR" dirty="0">
              <a:solidFill>
                <a:schemeClr val="bg1"/>
              </a:solidFill>
            </a:endParaRP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724177"/>
            <a:ext cx="12192000" cy="1325563"/>
          </a:xfrm>
        </p:spPr>
        <p:txBody>
          <a:bodyPr>
            <a:normAutofit fontScale="90000"/>
          </a:bodyPr>
          <a:lstStyle/>
          <a:p>
            <a:pPr algn="ctr"/>
            <a:r>
              <a:rPr lang="en-US" sz="7200" dirty="0">
                <a:solidFill>
                  <a:schemeClr val="accent5">
                    <a:lumMod val="75000"/>
                  </a:schemeClr>
                </a:solidFill>
              </a:rPr>
              <a:t>[🐍</a:t>
            </a:r>
            <a:r>
              <a:rPr lang="en-US" sz="7200" dirty="0" err="1">
                <a:solidFill>
                  <a:schemeClr val="accent5">
                    <a:lumMod val="75000"/>
                  </a:schemeClr>
                </a:solidFill>
              </a:rPr>
              <a:t>PyTricks</a:t>
            </a:r>
            <a:r>
              <a:rPr lang="en-US" sz="7200" dirty="0">
                <a:solidFill>
                  <a:schemeClr val="accent5">
                    <a:lumMod val="75000"/>
                  </a:schemeClr>
                </a:solidFill>
              </a:rPr>
              <a:t>]: </a:t>
            </a:r>
            <a:r>
              <a:rPr lang="en-US" sz="6700" dirty="0">
                <a:solidFill>
                  <a:schemeClr val="accent5">
                    <a:lumMod val="75000"/>
                  </a:schemeClr>
                </a:solidFill>
              </a:rPr>
              <a:t>Functions are first-class citizens in Python</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0" y="1996858"/>
            <a:ext cx="120967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latin typeface="Arial" panose="020B0604020202020204" pitchFamily="34" charset="0"/>
              </a:rPr>
              <a:t>Functions are first-class citizens in Python.</a:t>
            </a:r>
          </a:p>
          <a:p>
            <a:pPr lvl="0" eaLnBrk="0" fontAlgn="base" hangingPunct="0">
              <a:spcBef>
                <a:spcPct val="0"/>
              </a:spcBef>
              <a:spcAft>
                <a:spcPct val="0"/>
              </a:spcAft>
            </a:pPr>
            <a:endParaRPr lang="en-US" altLang="fr-FR" sz="1400" dirty="0">
              <a:latin typeface="Arial" panose="020B0604020202020204" pitchFamily="34" charset="0"/>
            </a:endParaRPr>
          </a:p>
          <a:p>
            <a:pPr lvl="0" eaLnBrk="0" fontAlgn="base" hangingPunct="0">
              <a:spcBef>
                <a:spcPct val="0"/>
              </a:spcBef>
              <a:spcAft>
                <a:spcPct val="0"/>
              </a:spcAft>
            </a:pPr>
            <a:r>
              <a:rPr lang="en-US" altLang="fr-FR" sz="1400" dirty="0">
                <a:latin typeface="Arial" panose="020B0604020202020204" pitchFamily="34" charset="0"/>
              </a:rPr>
              <a:t>They can be passed as arguments to other functions, returned as values from other functions, and assigned to variables and stored in data structures.</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180975" y="2968317"/>
            <a:ext cx="4033839" cy="2308324"/>
          </a:xfrm>
          <a:prstGeom prst="rect">
            <a:avLst/>
          </a:prstGeom>
          <a:solidFill>
            <a:schemeClr val="tx1"/>
          </a:solidFill>
        </p:spPr>
        <p:txBody>
          <a:bodyPr wrap="square" rtlCol="0">
            <a:spAutoFit/>
          </a:bodyPr>
          <a:lstStyle/>
          <a:p>
            <a:r>
              <a:rPr lang="fr-FR" dirty="0">
                <a:solidFill>
                  <a:schemeClr val="bg1"/>
                </a:solidFill>
              </a:rPr>
              <a:t>&gt;&gt;&gt; def </a:t>
            </a:r>
            <a:r>
              <a:rPr lang="fr-FR" dirty="0" err="1">
                <a:solidFill>
                  <a:schemeClr val="bg1"/>
                </a:solidFill>
              </a:rPr>
              <a:t>myfunc</a:t>
            </a:r>
            <a:r>
              <a:rPr lang="fr-FR" dirty="0">
                <a:solidFill>
                  <a:schemeClr val="bg1"/>
                </a:solidFill>
              </a:rPr>
              <a:t>(a, b):</a:t>
            </a:r>
          </a:p>
          <a:p>
            <a:r>
              <a:rPr lang="fr-FR" dirty="0">
                <a:solidFill>
                  <a:schemeClr val="bg1"/>
                </a:solidFill>
              </a:rPr>
              <a:t>...     return a + b</a:t>
            </a:r>
          </a:p>
          <a:p>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 = [</a:t>
            </a:r>
            <a:r>
              <a:rPr lang="fr-FR" dirty="0" err="1">
                <a:solidFill>
                  <a:schemeClr val="bg1"/>
                </a:solidFill>
              </a:rPr>
              <a:t>myfunc</a:t>
            </a:r>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[0]</a:t>
            </a:r>
          </a:p>
          <a:p>
            <a:r>
              <a:rPr lang="fr-FR" dirty="0">
                <a:solidFill>
                  <a:schemeClr val="bg1"/>
                </a:solidFill>
              </a:rPr>
              <a:t>&lt;function </a:t>
            </a:r>
            <a:r>
              <a:rPr lang="fr-FR" dirty="0" err="1">
                <a:solidFill>
                  <a:schemeClr val="bg1"/>
                </a:solidFill>
              </a:rPr>
              <a:t>myfunc</a:t>
            </a:r>
            <a:r>
              <a:rPr lang="fr-FR" dirty="0">
                <a:solidFill>
                  <a:schemeClr val="bg1"/>
                </a:solidFill>
              </a:rPr>
              <a:t> at 0x107012230&gt;</a:t>
            </a:r>
          </a:p>
          <a:p>
            <a:r>
              <a:rPr lang="fr-FR" dirty="0">
                <a:solidFill>
                  <a:schemeClr val="bg1"/>
                </a:solidFill>
              </a:rPr>
              <a:t>&gt;&gt;&gt; </a:t>
            </a:r>
            <a:r>
              <a:rPr lang="fr-FR" dirty="0" err="1">
                <a:solidFill>
                  <a:schemeClr val="bg1"/>
                </a:solidFill>
              </a:rPr>
              <a:t>funcs</a:t>
            </a:r>
            <a:r>
              <a:rPr lang="fr-FR" dirty="0">
                <a:solidFill>
                  <a:schemeClr val="bg1"/>
                </a:solidFill>
              </a:rPr>
              <a:t>[0](2, 3)</a:t>
            </a:r>
          </a:p>
          <a:p>
            <a:r>
              <a:rPr lang="fr-FR" dirty="0">
                <a:solidFill>
                  <a:schemeClr val="bg1"/>
                </a:solidFill>
              </a:rPr>
              <a:t>5</a:t>
            </a:r>
          </a:p>
        </p:txBody>
      </p:sp>
    </p:spTree>
    <p:extLst>
      <p:ext uri="{BB962C8B-B14F-4D97-AF65-F5344CB8AC3E}">
        <p14:creationId xmlns:p14="http://schemas.microsoft.com/office/powerpoint/2010/main" val="2329145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95254"/>
            <a:ext cx="12192000" cy="1325563"/>
          </a:xfrm>
        </p:spPr>
        <p:txBody>
          <a:bodyPr>
            <a:normAutofit fontScale="90000"/>
          </a:bodyPr>
          <a:lstStyle/>
          <a:p>
            <a:pPr algn="ctr"/>
            <a:r>
              <a:rPr lang="en-US" sz="6700" dirty="0">
                <a:solidFill>
                  <a:schemeClr val="accent5">
                    <a:lumMod val="75000"/>
                  </a:schemeClr>
                </a:solidFill>
              </a:rPr>
              <a:t>Les </a:t>
            </a:r>
            <a:r>
              <a:rPr lang="en-US" sz="6700" dirty="0" err="1">
                <a:solidFill>
                  <a:schemeClr val="accent5">
                    <a:lumMod val="75000"/>
                  </a:schemeClr>
                </a:solidFill>
              </a:rPr>
              <a:t>fonctions</a:t>
            </a:r>
            <a:r>
              <a:rPr lang="en-US" sz="6700" dirty="0">
                <a:solidFill>
                  <a:schemeClr val="accent5">
                    <a:lumMod val="75000"/>
                  </a:schemeClr>
                </a:solidFill>
              </a:rPr>
              <a:t> lambda</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185749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410426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598170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536689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a:ln>
                  <a:noFill/>
                </a:ln>
                <a:solidFill>
                  <a:schemeClr val="tx1"/>
                </a:solidFill>
                <a:effectLst/>
                <a:latin typeface="Arial Unicode MS"/>
              </a:rPr>
              <a:t>from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from: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a:solidFill>
                  <a:schemeClr val="bg1"/>
                </a:solidFill>
                <a:highlight>
                  <a:srgbClr val="000000"/>
                </a:highlight>
              </a:rPr>
              <a:t>from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Autofit/>
          </a:bodyPr>
          <a:lstStyle/>
          <a:p>
            <a:pPr lvl="0" algn="ctr" fontAlgn="base">
              <a:spcAft>
                <a:spcPct val="0"/>
              </a:spcAft>
            </a:pPr>
            <a:r>
              <a:rPr lang="fr-FR" altLang="fr-FR" sz="9600" dirty="0">
                <a:solidFill>
                  <a:schemeClr val="accent5">
                    <a:lumMod val="75000"/>
                  </a:schemeClr>
                </a:solidFill>
              </a:rPr>
              <a:t>Gérez les exceptions</a:t>
            </a:r>
          </a:p>
        </p:txBody>
      </p:sp>
    </p:spTree>
    <p:extLst>
      <p:ext uri="{BB962C8B-B14F-4D97-AF65-F5344CB8AC3E}">
        <p14:creationId xmlns:p14="http://schemas.microsoft.com/office/powerpoint/2010/main" val="3306234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highlight>
                  <a:srgbClr val="000000"/>
                </a:highlight>
              </a:rPr>
              <a:t>try</a:t>
            </a:r>
            <a:r>
              <a:rPr lang="fr-FR" dirty="0">
                <a:solidFill>
                  <a:schemeClr val="bg1"/>
                </a:solidFill>
                <a:highlight>
                  <a:srgbClr val="000000"/>
                </a:highlight>
              </a:rPr>
              <a:t>:</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err="1">
                <a:solidFill>
                  <a:schemeClr val="bg1"/>
                </a:solidFill>
              </a:rPr>
              <a:t>try</a:t>
            </a:r>
            <a:r>
              <a:rPr lang="fr-FR" dirty="0">
                <a:solidFill>
                  <a:schemeClr val="bg1"/>
                </a:solidFill>
              </a:rPr>
              <a:t>: # On essaye de convertir l'année en entier</a:t>
            </a:r>
          </a:p>
          <a:p>
            <a:r>
              <a:rPr lang="fr-FR" dirty="0">
                <a:solidFill>
                  <a:schemeClr val="bg1"/>
                </a:solidFill>
              </a:rPr>
              <a:t>    annee = int(annee)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rPr>
              <a:t>try</a:t>
            </a:r>
            <a:r>
              <a:rPr lang="fr-FR" dirty="0">
                <a:solidFill>
                  <a:schemeClr val="bg1"/>
                </a:solidFill>
              </a:rPr>
              <a:t>:</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a:t>
            </a:r>
            <a:r>
              <a:rPr lang="fr-FR" altLang="fr-FR" sz="1400" dirty="0" err="1"/>
              <a:t>try</a:t>
            </a:r>
            <a:r>
              <a:rPr lang="fr-FR" altLang="fr-FR" sz="1400" dirty="0"/>
              <a:t>.</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else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a:t>
            </a:r>
            <a:r>
              <a:rPr lang="fr-FR" altLang="fr-FR" sz="1400" dirty="0" err="1"/>
              <a:t>try</a:t>
            </a:r>
            <a:r>
              <a:rPr lang="fr-FR" altLang="fr-FR" sz="1400" dirty="0"/>
              <a:t> plus complet.</a:t>
            </a:r>
          </a:p>
          <a:p>
            <a:pPr lvl="0" eaLnBrk="0" fontAlgn="base" hangingPunct="0">
              <a:spcBef>
                <a:spcPct val="0"/>
              </a:spcBef>
              <a:spcAft>
                <a:spcPct val="0"/>
              </a:spcAft>
            </a:pPr>
            <a:r>
              <a:rPr lang="fr-FR" altLang="fr-FR" sz="1400" dirty="0"/>
              <a:t>Le mot-clé </a:t>
            </a:r>
            <a:r>
              <a:rPr lang="fr-FR" altLang="fr-FR" sz="1400" b="1" dirty="0"/>
              <a:t>else</a:t>
            </a:r>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err="1"/>
              <a:t>try</a:t>
            </a:r>
            <a:r>
              <a:rPr lang="fr-FR" altLang="fr-FR" sz="1400" dirty="0"/>
              <a:t>, </a:t>
            </a:r>
            <a:r>
              <a:rPr lang="fr-FR" altLang="fr-FR" sz="1400" b="1" dirty="0"/>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a:t>
            </a:r>
            <a:r>
              <a:rPr lang="fr-FR" altLang="fr-FR" sz="1400" dirty="0" err="1"/>
              <a:t>try</a:t>
            </a:r>
            <a:r>
              <a:rPr lang="fr-FR" altLang="fr-FR" sz="1400" dirty="0"/>
              <a:t>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a:t>
            </a:r>
            <a:r>
              <a:rPr lang="fr-FR" altLang="fr-FR" sz="1400" dirty="0" err="1"/>
              <a:t>try</a:t>
            </a:r>
            <a:r>
              <a:rPr lang="fr-FR" altLang="fr-FR" sz="1400" dirty="0"/>
              <a:t>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t>
            </a:r>
            <a:r>
              <a:rPr lang="fr-FR" altLang="fr-FR" sz="1400" dirty="0" err="1"/>
              <a:t>assert</a:t>
            </a:r>
            <a:r>
              <a:rPr lang="fr-FR" altLang="fr-FR" sz="1400" dirty="0"/>
              <a: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err="1">
                <a:solidFill>
                  <a:schemeClr val="bg1"/>
                </a:solidFill>
              </a:rPr>
              <a:t>try</a:t>
            </a:r>
            <a:r>
              <a:rPr lang="fr-FR" dirty="0">
                <a:solidFill>
                  <a:schemeClr val="bg1"/>
                </a:solidFill>
              </a:rPr>
              <a:t>:</a:t>
            </a:r>
          </a:p>
          <a:p>
            <a:r>
              <a:rPr lang="fr-FR" dirty="0">
                <a:solidFill>
                  <a:schemeClr val="bg1"/>
                </a:solidFill>
              </a:rPr>
              <a:t>    annee = int(annee) # Conversion de l'année</a:t>
            </a:r>
          </a:p>
          <a:p>
            <a:r>
              <a:rPr lang="fr-FR" dirty="0">
                <a:solidFill>
                  <a:schemeClr val="bg1"/>
                </a:solidFill>
              </a:rPr>
              <a:t>    </a:t>
            </a:r>
            <a:r>
              <a:rPr lang="fr-FR" dirty="0" err="1">
                <a:solidFill>
                  <a:schemeClr val="bg1"/>
                </a:solidFill>
              </a:rPr>
              <a:t>assert</a:t>
            </a:r>
            <a:r>
              <a:rPr lang="fr-FR" dirty="0">
                <a:solidFill>
                  <a:schemeClr val="bg1"/>
                </a:solidFill>
              </a:rPr>
              <a:t> annee &gt; 0</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err="1">
                <a:solidFill>
                  <a:schemeClr val="bg1"/>
                </a:solidFill>
              </a:rPr>
              <a:t>try</a:t>
            </a:r>
            <a:r>
              <a:rPr lang="fr-FR" dirty="0">
                <a:solidFill>
                  <a:schemeClr val="bg1"/>
                </a:solidFill>
              </a:rPr>
              <a:t>:</a:t>
            </a:r>
          </a:p>
          <a:p>
            <a:r>
              <a:rPr lang="fr-FR" dirty="0">
                <a:solidFill>
                  <a:schemeClr val="bg1"/>
                </a:solidFill>
              </a:rPr>
              <a:t>    annee = int(annee) # On tente de convertir l'année</a:t>
            </a:r>
          </a:p>
          <a:p>
            <a:r>
              <a:rPr lang="fr-FR" dirty="0">
                <a:solidFill>
                  <a:schemeClr val="bg1"/>
                </a:solidFill>
              </a:rPr>
              <a:t>    if annee&lt;=0:</a:t>
            </a:r>
          </a:p>
          <a:p>
            <a:r>
              <a:rPr lang="fr-FR" dirty="0">
                <a:solidFill>
                  <a:schemeClr val="bg1"/>
                </a:solidFill>
              </a:rPr>
              <a:t>        raise </a:t>
            </a:r>
            <a:r>
              <a:rPr lang="fr-FR" dirty="0" err="1">
                <a:solidFill>
                  <a:schemeClr val="bg1"/>
                </a:solidFill>
              </a:rPr>
              <a:t>ValueError</a:t>
            </a:r>
            <a:r>
              <a:rPr lang="fr-FR" dirty="0">
                <a:solidFill>
                  <a:schemeClr val="bg1"/>
                </a:solidFill>
              </a:rPr>
              <a:t>("l'année saisie est négative ou nulle")</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a:t>
            </a:r>
            <a:r>
              <a:rPr lang="fr-FR" dirty="0" err="1"/>
              <a:t>ValueError</a:t>
            </a:r>
            <a:r>
              <a:rPr lang="fr-FR" dirty="0"/>
              <a:t>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err="1">
                <a:ln>
                  <a:noFill/>
                </a:ln>
                <a:solidFill>
                  <a:schemeClr val="tx1"/>
                </a:solidFill>
                <a:effectLst/>
                <a:latin typeface="Arial Unicode MS"/>
              </a:rPr>
              <a:t>assert</a:t>
            </a:r>
            <a:r>
              <a:rPr kumimoji="0" lang="fr-FR" altLang="fr-FR" sz="2000" b="0" i="0" u="none" strike="noStrike" cap="none" normalizeH="0" baseline="0" dirty="0">
                <a:ln>
                  <a:noFill/>
                </a:ln>
                <a:solidFill>
                  <a:schemeClr val="tx1"/>
                </a:solidFill>
                <a:effectLst/>
                <a:latin typeface="Arial Unicode MS"/>
              </a:rPr>
              <a: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err="1">
                <a:ln>
                  <a:noFill/>
                </a:ln>
                <a:solidFill>
                  <a:schemeClr val="tx1"/>
                </a:solidFill>
                <a:effectLst/>
                <a:latin typeface="Arial Unicode MS"/>
              </a:rPr>
              <a:t>try</a:t>
            </a:r>
            <a:r>
              <a:rPr kumimoji="0" lang="fr-FR" altLang="fr-FR" sz="2000" b="0" i="0" u="none" strike="noStrike" cap="none" normalizeH="0" baseline="0" dirty="0">
                <a:ln>
                  <a:noFill/>
                </a:ln>
                <a:solidFill>
                  <a:schemeClr val="tx1"/>
                </a:solidFill>
                <a:effectLst/>
                <a:latin typeface="Arial Unicode MS"/>
              </a:rPr>
              <a:t>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int.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Python list slice </a:t>
            </a:r>
            <a:r>
              <a:rPr lang="fr-FR" altLang="fr-FR" sz="6000" dirty="0" err="1">
                <a:solidFill>
                  <a:schemeClr val="accent5">
                    <a:lumMod val="75000"/>
                  </a:schemeClr>
                </a:solidFill>
              </a:rPr>
              <a:t>syntax</a:t>
            </a:r>
            <a:r>
              <a:rPr lang="fr-FR" altLang="fr-FR" sz="6000" dirty="0">
                <a:solidFill>
                  <a:schemeClr val="accent5">
                    <a:lumMod val="75000"/>
                  </a:schemeClr>
                </a:solidFill>
              </a:rPr>
              <a:t> fun</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en-US" sz="1200" dirty="0">
                <a:solidFill>
                  <a:schemeClr val="bg1"/>
                </a:solidFill>
              </a:rPr>
              <a:t># Python's list slice syntax can be used without indices</a:t>
            </a:r>
          </a:p>
          <a:p>
            <a:r>
              <a:rPr lang="en-US" sz="1200" dirty="0">
                <a:solidFill>
                  <a:schemeClr val="bg1"/>
                </a:solidFill>
              </a:rPr>
              <a:t># for a few fun and useful things:</a:t>
            </a:r>
          </a:p>
          <a:p>
            <a:endParaRPr lang="en-US" sz="1200" dirty="0">
              <a:solidFill>
                <a:schemeClr val="bg1"/>
              </a:solidFill>
            </a:endParaRPr>
          </a:p>
          <a:p>
            <a:r>
              <a:rPr lang="en-US" sz="1200" dirty="0">
                <a:solidFill>
                  <a:schemeClr val="bg1"/>
                </a:solidFill>
              </a:rPr>
              <a:t># You can clear all elements from a list:</a:t>
            </a:r>
          </a:p>
          <a:p>
            <a:r>
              <a:rPr lang="en-US" sz="1200" dirty="0">
                <a:solidFill>
                  <a:schemeClr val="bg1"/>
                </a:solidFill>
              </a:rPr>
              <a:t>&gt;&gt;&gt; </a:t>
            </a:r>
            <a:r>
              <a:rPr lang="en-US" sz="1200" dirty="0" err="1">
                <a:solidFill>
                  <a:schemeClr val="bg1"/>
                </a:solidFill>
              </a:rPr>
              <a:t>lst</a:t>
            </a:r>
            <a:r>
              <a:rPr lang="en-US" sz="1200" dirty="0">
                <a:solidFill>
                  <a:schemeClr val="bg1"/>
                </a:solidFill>
              </a:rPr>
              <a:t> = [1, 2, 3, 4, 5]</a:t>
            </a:r>
          </a:p>
          <a:p>
            <a:r>
              <a:rPr lang="en-US" sz="1200" dirty="0">
                <a:solidFill>
                  <a:schemeClr val="bg1"/>
                </a:solidFill>
              </a:rPr>
              <a:t>&gt;&gt;&gt; del </a:t>
            </a:r>
            <a:r>
              <a:rPr lang="en-US" sz="1200" dirty="0" err="1">
                <a:solidFill>
                  <a:schemeClr val="bg1"/>
                </a:solidFill>
              </a:rPr>
              <a:t>lst</a:t>
            </a:r>
            <a:r>
              <a:rPr lang="en-US" sz="1200" dirty="0">
                <a:solidFill>
                  <a:schemeClr val="bg1"/>
                </a:solidFill>
              </a:rPr>
              <a:t>[:]</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a:t>
            </a:r>
          </a:p>
          <a:p>
            <a:endParaRPr lang="en-US" sz="1200" dirty="0">
              <a:solidFill>
                <a:schemeClr val="bg1"/>
              </a:solidFill>
            </a:endParaRPr>
          </a:p>
          <a:p>
            <a:r>
              <a:rPr lang="en-US" sz="1200" dirty="0">
                <a:solidFill>
                  <a:schemeClr val="bg1"/>
                </a:solidFill>
              </a:rPr>
              <a:t># You can replace all elements of a list</a:t>
            </a:r>
          </a:p>
          <a:p>
            <a:r>
              <a:rPr lang="en-US" sz="1200" dirty="0">
                <a:solidFill>
                  <a:schemeClr val="bg1"/>
                </a:solidFill>
              </a:rPr>
              <a:t># without creating a new list object:</a:t>
            </a:r>
          </a:p>
          <a:p>
            <a:r>
              <a:rPr lang="en-US" sz="1200" dirty="0">
                <a:solidFill>
                  <a:schemeClr val="bg1"/>
                </a:solidFill>
              </a:rPr>
              <a:t>&gt;&gt;&gt; a = </a:t>
            </a:r>
            <a:r>
              <a:rPr lang="en-US" sz="1200" dirty="0" err="1">
                <a:solidFill>
                  <a:schemeClr val="bg1"/>
                </a:solidFill>
              </a:rPr>
              <a:t>lst</a:t>
            </a:r>
            <a:endParaRPr lang="en-US" sz="1200" dirty="0">
              <a:solidFill>
                <a:schemeClr val="bg1"/>
              </a:solidFill>
            </a:endParaRPr>
          </a:p>
          <a:p>
            <a:r>
              <a:rPr lang="en-US" sz="1200" dirty="0">
                <a:solidFill>
                  <a:schemeClr val="bg1"/>
                </a:solidFill>
              </a:rPr>
              <a:t>&gt;&gt;&gt; </a:t>
            </a:r>
            <a:r>
              <a:rPr lang="en-US" sz="1200" dirty="0" err="1">
                <a:solidFill>
                  <a:schemeClr val="bg1"/>
                </a:solidFill>
              </a:rPr>
              <a:t>lst</a:t>
            </a:r>
            <a:r>
              <a:rPr lang="en-US" sz="1200" dirty="0">
                <a:solidFill>
                  <a:schemeClr val="bg1"/>
                </a:solidFill>
              </a:rPr>
              <a:t>[:] = [7, 8, 9]</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[7, 8, 9]</a:t>
            </a:r>
          </a:p>
          <a:p>
            <a:r>
              <a:rPr lang="en-US" sz="1200" dirty="0">
                <a:solidFill>
                  <a:schemeClr val="bg1"/>
                </a:solidFill>
              </a:rPr>
              <a:t>&gt;&gt;&gt; a</a:t>
            </a:r>
          </a:p>
          <a:p>
            <a:r>
              <a:rPr lang="en-US" sz="1200" dirty="0">
                <a:solidFill>
                  <a:schemeClr val="bg1"/>
                </a:solidFill>
              </a:rPr>
              <a:t>[7, 8, 9]</a:t>
            </a:r>
          </a:p>
          <a:p>
            <a:r>
              <a:rPr lang="en-US" sz="1200" dirty="0">
                <a:solidFill>
                  <a:schemeClr val="bg1"/>
                </a:solidFill>
              </a:rPr>
              <a:t>&gt;&gt;&gt; a is </a:t>
            </a:r>
            <a:r>
              <a:rPr lang="en-US" sz="1200" dirty="0" err="1">
                <a:solidFill>
                  <a:schemeClr val="bg1"/>
                </a:solidFill>
              </a:rPr>
              <a:t>lst</a:t>
            </a:r>
            <a:endParaRPr lang="en-US" sz="1200" dirty="0">
              <a:solidFill>
                <a:schemeClr val="bg1"/>
              </a:solidFill>
            </a:endParaRPr>
          </a:p>
          <a:p>
            <a:r>
              <a:rPr lang="en-US" sz="1200" dirty="0">
                <a:solidFill>
                  <a:schemeClr val="bg1"/>
                </a:solidFill>
              </a:rPr>
              <a:t>True</a:t>
            </a:r>
          </a:p>
          <a:p>
            <a:endParaRPr lang="en-US" sz="1200" dirty="0">
              <a:solidFill>
                <a:schemeClr val="bg1"/>
              </a:solidFill>
            </a:endParaRPr>
          </a:p>
          <a:p>
            <a:r>
              <a:rPr lang="en-US" sz="1200" dirty="0">
                <a:solidFill>
                  <a:schemeClr val="bg1"/>
                </a:solidFill>
              </a:rPr>
              <a:t># You can also create a (shallow) copy of a list:</a:t>
            </a:r>
          </a:p>
          <a:p>
            <a:r>
              <a:rPr lang="en-US" sz="1200" dirty="0">
                <a:solidFill>
                  <a:schemeClr val="bg1"/>
                </a:solidFill>
              </a:rPr>
              <a:t>&gt;&gt;&gt; b = </a:t>
            </a:r>
            <a:r>
              <a:rPr lang="en-US" sz="1200" dirty="0" err="1">
                <a:solidFill>
                  <a:schemeClr val="bg1"/>
                </a:solidFill>
              </a:rPr>
              <a:t>lst</a:t>
            </a:r>
            <a:r>
              <a:rPr lang="en-US" sz="1200" dirty="0">
                <a:solidFill>
                  <a:schemeClr val="bg1"/>
                </a:solidFill>
              </a:rPr>
              <a:t>[:]</a:t>
            </a:r>
          </a:p>
          <a:p>
            <a:r>
              <a:rPr lang="en-US" sz="1200" dirty="0">
                <a:solidFill>
                  <a:schemeClr val="bg1"/>
                </a:solidFill>
              </a:rPr>
              <a:t>&gt;&gt;&gt; b</a:t>
            </a:r>
          </a:p>
          <a:p>
            <a:r>
              <a:rPr lang="en-US" sz="1200" dirty="0">
                <a:solidFill>
                  <a:schemeClr val="bg1"/>
                </a:solidFill>
              </a:rPr>
              <a:t>[7, 8, 9]</a:t>
            </a:r>
          </a:p>
          <a:p>
            <a:r>
              <a:rPr lang="en-US" sz="1200" dirty="0">
                <a:solidFill>
                  <a:schemeClr val="bg1"/>
                </a:solidFill>
              </a:rPr>
              <a:t>&gt;&gt;&gt; b is </a:t>
            </a:r>
            <a:r>
              <a:rPr lang="en-US" sz="1200" dirty="0" err="1">
                <a:solidFill>
                  <a:schemeClr val="bg1"/>
                </a:solidFill>
              </a:rPr>
              <a:t>lst</a:t>
            </a:r>
            <a:endParaRPr lang="en-US" sz="1200" dirty="0">
              <a:solidFill>
                <a:schemeClr val="bg1"/>
              </a:solidFill>
            </a:endParaRPr>
          </a:p>
          <a:p>
            <a:r>
              <a:rPr lang="en-US" sz="1200" dirty="0">
                <a:solidFill>
                  <a:schemeClr val="bg1"/>
                </a:solidFill>
              </a:rPr>
              <a:t>False</a:t>
            </a:r>
          </a:p>
          <a:p>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4454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enumerate</a:t>
            </a:r>
            <a:endParaRPr lang="fr-FR" sz="9600" dirty="0">
              <a:solidFill>
                <a:schemeClr val="accent5">
                  <a:lumMod val="75000"/>
                </a:schemeClr>
              </a:solidFill>
            </a:endParaRPr>
          </a:p>
        </p:txBody>
      </p:sp>
    </p:spTree>
    <p:extLst>
      <p:ext uri="{BB962C8B-B14F-4D97-AF65-F5344CB8AC3E}">
        <p14:creationId xmlns:p14="http://schemas.microsoft.com/office/powerpoint/2010/main" val="433919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5400" dirty="0">
                <a:solidFill>
                  <a:schemeClr val="accent5">
                    <a:lumMod val="75000"/>
                  </a:schemeClr>
                </a:solidFill>
              </a:rPr>
              <a:t>[🐍</a:t>
            </a:r>
            <a:r>
              <a:rPr lang="en-US" sz="5400" dirty="0" err="1">
                <a:solidFill>
                  <a:schemeClr val="accent5">
                    <a:lumMod val="75000"/>
                  </a:schemeClr>
                </a:solidFill>
              </a:rPr>
              <a:t>PyTricks</a:t>
            </a:r>
            <a:r>
              <a:rPr lang="en-US" sz="5400" dirty="0">
                <a:solidFill>
                  <a:schemeClr val="accent5">
                    <a:lumMod val="75000"/>
                  </a:schemeClr>
                </a:solidFill>
              </a:rPr>
              <a:t>]: La </a:t>
            </a:r>
            <a:r>
              <a:rPr lang="en-US" sz="5400" dirty="0" err="1">
                <a:solidFill>
                  <a:schemeClr val="accent5">
                    <a:lumMod val="75000"/>
                  </a:schemeClr>
                </a:solidFill>
              </a:rPr>
              <a:t>fonction</a:t>
            </a:r>
            <a:r>
              <a:rPr lang="en-US" sz="5400" dirty="0">
                <a:solidFill>
                  <a:schemeClr val="accent5">
                    <a:lumMod val="75000"/>
                  </a:schemeClr>
                </a:solidFill>
              </a:rPr>
              <a:t> enumerate 1/4</a:t>
            </a:r>
            <a:endParaRPr lang="fr-FR" sz="54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553998"/>
          </a:xfrm>
          <a:prstGeom prst="rect">
            <a:avLst/>
          </a:prstGeom>
          <a:noFill/>
        </p:spPr>
        <p:txBody>
          <a:bodyPr wrap="square" rtlCol="0">
            <a:spAutoFit/>
          </a:bodyPr>
          <a:lstStyle/>
          <a:p>
            <a:r>
              <a:rPr lang="en-US" sz="1000" dirty="0"/>
              <a:t>Basically, enumerate() allows you to loop over a collection of items while keeping track of the current item’s index in a counter variable.</a:t>
            </a:r>
          </a:p>
          <a:p>
            <a:endParaRPr lang="en-US" sz="1000" dirty="0"/>
          </a:p>
          <a:p>
            <a:r>
              <a:rPr lang="en-US" sz="1000" dirty="0"/>
              <a:t>Let’s take a look at a quick example:</a:t>
            </a:r>
          </a:p>
        </p:txBody>
      </p:sp>
      <p:sp>
        <p:nvSpPr>
          <p:cNvPr id="5" name="ZoneTexte 4">
            <a:extLst>
              <a:ext uri="{FF2B5EF4-FFF2-40B4-BE49-F238E27FC236}">
                <a16:creationId xmlns:a16="http://schemas.microsoft.com/office/drawing/2014/main" id="{FAB1367B-A395-4965-B97F-01A200A453EC}"/>
              </a:ext>
            </a:extLst>
          </p:cNvPr>
          <p:cNvSpPr txBox="1"/>
          <p:nvPr/>
        </p:nvSpPr>
        <p:spPr>
          <a:xfrm>
            <a:off x="123823" y="1602563"/>
            <a:ext cx="6429376"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a:t>
            </a:r>
          </a:p>
          <a:p>
            <a:r>
              <a:rPr lang="fr-FR" sz="1000" dirty="0">
                <a:solidFill>
                  <a:schemeClr val="bg1"/>
                </a:solidFill>
              </a:rPr>
              <a:t>    print(f'{index}: {value}')</a:t>
            </a:r>
          </a:p>
        </p:txBody>
      </p:sp>
      <p:sp>
        <p:nvSpPr>
          <p:cNvPr id="6" name="ZoneTexte 5">
            <a:extLst>
              <a:ext uri="{FF2B5EF4-FFF2-40B4-BE49-F238E27FC236}">
                <a16:creationId xmlns:a16="http://schemas.microsoft.com/office/drawing/2014/main" id="{1CEBE35E-7F02-4184-937B-D1A00D2414F7}"/>
              </a:ext>
            </a:extLst>
          </p:cNvPr>
          <p:cNvSpPr txBox="1"/>
          <p:nvPr/>
        </p:nvSpPr>
        <p:spPr>
          <a:xfrm>
            <a:off x="123823" y="2248715"/>
            <a:ext cx="12068175" cy="246221"/>
          </a:xfrm>
          <a:prstGeom prst="rect">
            <a:avLst/>
          </a:prstGeom>
          <a:noFill/>
        </p:spPr>
        <p:txBody>
          <a:bodyPr wrap="square" rtlCol="0">
            <a:spAutoFit/>
          </a:bodyPr>
          <a:lstStyle/>
          <a:p>
            <a:r>
              <a:rPr lang="en-US" sz="1000" dirty="0"/>
              <a:t>This produces the following output:</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23" y="2525714"/>
            <a:ext cx="6429376" cy="553998"/>
          </a:xfrm>
          <a:prstGeom prst="rect">
            <a:avLst/>
          </a:prstGeom>
          <a:solidFill>
            <a:schemeClr val="tx1"/>
          </a:solidFill>
        </p:spPr>
        <p:txBody>
          <a:bodyPr wrap="square" rtlCol="0">
            <a:spAutoFit/>
          </a:bodyPr>
          <a:lstStyle/>
          <a:p>
            <a:r>
              <a:rPr lang="pt-BR" sz="1000" dirty="0">
                <a:solidFill>
                  <a:schemeClr val="bg1"/>
                </a:solidFill>
              </a:rPr>
              <a:t>0: Bob</a:t>
            </a:r>
          </a:p>
          <a:p>
            <a:r>
              <a:rPr lang="pt-BR" sz="1000" dirty="0">
                <a:solidFill>
                  <a:schemeClr val="bg1"/>
                </a:solidFill>
              </a:rPr>
              <a:t>1: Alice</a:t>
            </a:r>
          </a:p>
          <a:p>
            <a:r>
              <a:rPr lang="pt-BR" sz="1000" dirty="0">
                <a:solidFill>
                  <a:schemeClr val="bg1"/>
                </a:solidFill>
              </a:rPr>
              <a:t>2: Guido</a:t>
            </a: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2" y="3124023"/>
            <a:ext cx="12068175" cy="707886"/>
          </a:xfrm>
          <a:prstGeom prst="rect">
            <a:avLst/>
          </a:prstGeom>
          <a:noFill/>
        </p:spPr>
        <p:txBody>
          <a:bodyPr wrap="square" rtlCol="0">
            <a:spAutoFit/>
          </a:bodyPr>
          <a:lstStyle/>
          <a:p>
            <a:r>
              <a:rPr lang="fr-FR" sz="1000" dirty="0"/>
              <a:t>As you can see, this iterated over the names list and generated an index for each element by increasing a counter variable starting at zero.</a:t>
            </a:r>
            <a:br>
              <a:rPr lang="fr-FR" sz="1000" dirty="0"/>
            </a:br>
            <a:r>
              <a:rPr lang="fr-FR" sz="1000" dirty="0"/>
              <a:t>Now why is keeping a running index with the enumerate function useful?</a:t>
            </a:r>
            <a:br>
              <a:rPr lang="fr-FR" sz="1000" dirty="0"/>
            </a:br>
            <a:r>
              <a:rPr lang="fr-FR" sz="1000" dirty="0"/>
              <a:t>I noticed that new Python developers coming from a C or Java background sometimes use the following range(len(...)) antipattern to keep a running index while iterating over a list with a for-</a:t>
            </a:r>
            <a:r>
              <a:rPr lang="fr-FR" sz="1000" dirty="0" err="1"/>
              <a:t>loop</a:t>
            </a:r>
            <a:r>
              <a:rPr lang="fr-FR" sz="1000" dirty="0"/>
              <a:t>:</a:t>
            </a:r>
            <a:br>
              <a:rPr lang="fr-FR" sz="1000" dirty="0"/>
            </a:br>
            <a:endParaRPr lang="en-US" sz="1000" dirty="0"/>
          </a:p>
        </p:txBody>
      </p:sp>
      <p:sp>
        <p:nvSpPr>
          <p:cNvPr id="9" name="ZoneTexte 8">
            <a:extLst>
              <a:ext uri="{FF2B5EF4-FFF2-40B4-BE49-F238E27FC236}">
                <a16:creationId xmlns:a16="http://schemas.microsoft.com/office/drawing/2014/main" id="{B826F324-DA92-457B-8747-AEC7C0A712C2}"/>
              </a:ext>
            </a:extLst>
          </p:cNvPr>
          <p:cNvSpPr txBox="1"/>
          <p:nvPr/>
        </p:nvSpPr>
        <p:spPr>
          <a:xfrm>
            <a:off x="123819" y="3739398"/>
            <a:ext cx="6429376" cy="553998"/>
          </a:xfrm>
          <a:prstGeom prst="rect">
            <a:avLst/>
          </a:prstGeom>
          <a:solidFill>
            <a:schemeClr val="tx1"/>
          </a:solidFill>
        </p:spPr>
        <p:txBody>
          <a:bodyPr wrap="square" rtlCol="0">
            <a:spAutoFit/>
          </a:bodyPr>
          <a:lstStyle/>
          <a:p>
            <a:r>
              <a:rPr lang="en-US" sz="1000" dirty="0">
                <a:solidFill>
                  <a:schemeClr val="bg1"/>
                </a:solidFill>
              </a:rPr>
              <a:t># HARMFUL: Don't do this</a:t>
            </a:r>
          </a:p>
          <a:p>
            <a:r>
              <a:rPr lang="en-US" sz="1000" dirty="0">
                <a:solidFill>
                  <a:schemeClr val="bg1"/>
                </a:solidFill>
              </a:rPr>
              <a:t>for i in range(len(my_items)):</a:t>
            </a:r>
          </a:p>
          <a:p>
            <a:r>
              <a:rPr lang="en-US" sz="1000" dirty="0">
                <a:solidFill>
                  <a:schemeClr val="bg1"/>
                </a:solidFill>
              </a:rPr>
              <a:t>    print(i, my_items[i])</a:t>
            </a:r>
          </a:p>
        </p:txBody>
      </p:sp>
      <p:sp>
        <p:nvSpPr>
          <p:cNvPr id="10" name="ZoneTexte 9">
            <a:extLst>
              <a:ext uri="{FF2B5EF4-FFF2-40B4-BE49-F238E27FC236}">
                <a16:creationId xmlns:a16="http://schemas.microsoft.com/office/drawing/2014/main" id="{2131448A-0AA1-468D-9850-1F47ACE3E73A}"/>
              </a:ext>
            </a:extLst>
          </p:cNvPr>
          <p:cNvSpPr txBox="1"/>
          <p:nvPr/>
        </p:nvSpPr>
        <p:spPr>
          <a:xfrm>
            <a:off x="123819" y="4361106"/>
            <a:ext cx="12068175" cy="861774"/>
          </a:xfrm>
          <a:prstGeom prst="rect">
            <a:avLst/>
          </a:prstGeom>
          <a:noFill/>
        </p:spPr>
        <p:txBody>
          <a:bodyPr wrap="square" rtlCol="0">
            <a:spAutoFit/>
          </a:bodyPr>
          <a:lstStyle/>
          <a:p>
            <a:r>
              <a:rPr lang="en-US" sz="1000" dirty="0"/>
              <a:t>By using the enumerate function skillfully, like I showed you in the “names” example above, you can make this looping construct much more “Pythonic” and idiomatic.</a:t>
            </a:r>
          </a:p>
          <a:p>
            <a:r>
              <a:rPr lang="en-US" sz="1000" dirty="0"/>
              <a:t>You see, there’s usually no need to generate element indexes manually in Python—you simply leave all of this work to the enumerate function.</a:t>
            </a:r>
          </a:p>
          <a:p>
            <a:r>
              <a:rPr lang="en-US" sz="1000" dirty="0"/>
              <a:t>And as a result your code will be easier to read and less vulnerable to typos.</a:t>
            </a:r>
          </a:p>
          <a:p>
            <a:r>
              <a:rPr lang="en-US" sz="1000" dirty="0"/>
              <a:t>Another useful feature is the ability to choose the starting index for the enumeration. </a:t>
            </a:r>
          </a:p>
          <a:p>
            <a:r>
              <a:rPr lang="en-US" sz="1000" dirty="0"/>
              <a:t>The enumerate() function accepts an optional argument which allows you to set the initial value for its counter variable:</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5242173"/>
            <a:ext cx="6429375"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 1):</a:t>
            </a:r>
          </a:p>
          <a:p>
            <a:r>
              <a:rPr lang="fr-FR" sz="1000" dirty="0">
                <a:solidFill>
                  <a:schemeClr val="bg1"/>
                </a:solidFill>
              </a:rPr>
              <a:t>    print(f'{index}: {value}')</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61912" y="5793565"/>
            <a:ext cx="12068175" cy="246221"/>
          </a:xfrm>
          <a:prstGeom prst="rect">
            <a:avLst/>
          </a:prstGeom>
          <a:noFill/>
        </p:spPr>
        <p:txBody>
          <a:bodyPr wrap="square" rtlCol="0">
            <a:spAutoFit/>
          </a:bodyPr>
          <a:lstStyle/>
          <a:p>
            <a:r>
              <a:rPr lang="en-US" sz="1000" dirty="0"/>
              <a:t>In the above example I changed the function call to enumerate(names, 1) and the extra 1 argument now starts the index at one instead of zero:</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6070565"/>
            <a:ext cx="6429375" cy="553998"/>
          </a:xfrm>
          <a:prstGeom prst="rect">
            <a:avLst/>
          </a:prstGeom>
          <a:solidFill>
            <a:schemeClr val="tx1"/>
          </a:solidFill>
        </p:spPr>
        <p:txBody>
          <a:bodyPr wrap="square" rtlCol="0">
            <a:spAutoFit/>
          </a:bodyPr>
          <a:lstStyle/>
          <a:p>
            <a:r>
              <a:rPr lang="pt-BR" sz="1000" dirty="0">
                <a:solidFill>
                  <a:schemeClr val="bg1"/>
                </a:solidFill>
              </a:rPr>
              <a:t>1: Bob</a:t>
            </a:r>
          </a:p>
          <a:p>
            <a:r>
              <a:rPr lang="pt-BR" sz="1000" dirty="0">
                <a:solidFill>
                  <a:schemeClr val="bg1"/>
                </a:solidFill>
              </a:rPr>
              <a:t>2: Alice</a:t>
            </a:r>
          </a:p>
          <a:p>
            <a:r>
              <a:rPr lang="pt-BR" sz="1000" dirty="0">
                <a:solidFill>
                  <a:schemeClr val="bg1"/>
                </a:solidFill>
              </a:rPr>
              <a:t>3: Guido</a:t>
            </a:r>
          </a:p>
        </p:txBody>
      </p:sp>
    </p:spTree>
    <p:extLst>
      <p:ext uri="{BB962C8B-B14F-4D97-AF65-F5344CB8AC3E}">
        <p14:creationId xmlns:p14="http://schemas.microsoft.com/office/powerpoint/2010/main" val="18124804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6000" dirty="0">
                <a:solidFill>
                  <a:schemeClr val="accent5">
                    <a:lumMod val="75000"/>
                  </a:schemeClr>
                </a:solidFill>
              </a:rPr>
              <a:t>La </a:t>
            </a:r>
            <a:r>
              <a:rPr lang="en-US" sz="6000" dirty="0" err="1">
                <a:solidFill>
                  <a:schemeClr val="accent5">
                    <a:lumMod val="75000"/>
                  </a:schemeClr>
                </a:solidFill>
              </a:rPr>
              <a:t>fonction</a:t>
            </a:r>
            <a:r>
              <a:rPr lang="en-US" sz="6000" dirty="0">
                <a:solidFill>
                  <a:schemeClr val="accent5">
                    <a:lumMod val="75000"/>
                  </a:schemeClr>
                </a:solidFill>
              </a:rPr>
              <a:t> enumerate 2/4</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861774"/>
          </a:xfrm>
          <a:prstGeom prst="rect">
            <a:avLst/>
          </a:prstGeom>
          <a:noFill/>
        </p:spPr>
        <p:txBody>
          <a:bodyPr wrap="square" rtlCol="0">
            <a:spAutoFit/>
          </a:bodyPr>
          <a:lstStyle/>
          <a:p>
            <a:r>
              <a:rPr lang="en-US" sz="1000" dirty="0"/>
              <a:t>And voilà, this is how you switch from zero-based indexing to starting with index 1 (or any other int, for that matter) using Python’s enumerate() function.</a:t>
            </a:r>
          </a:p>
          <a:p>
            <a:r>
              <a:rPr lang="en-US" sz="1000" dirty="0"/>
              <a:t>You might be wondering how the enumerate function works behind the scenes—so let's talk about that for a bit: </a:t>
            </a:r>
          </a:p>
          <a:p>
            <a:r>
              <a:rPr lang="en-US" sz="1000" dirty="0"/>
              <a:t>Part of it’s magic lies in the fact that enumerate is implemented as a Python iterator.</a:t>
            </a:r>
          </a:p>
          <a:p>
            <a:r>
              <a:rPr lang="en-US" sz="1000" dirty="0"/>
              <a:t>This means that element indexes are generated lazily (one by one, just-in-time), which keeps memory use low and keeps this construct so fast.</a:t>
            </a:r>
          </a:p>
          <a:p>
            <a:r>
              <a:rPr lang="en-US" sz="1000" dirty="0"/>
              <a:t>Let’s play with some more code to demonstrate what I mean:</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18" y="1946343"/>
            <a:ext cx="6429376" cy="707886"/>
          </a:xfrm>
          <a:prstGeom prst="rect">
            <a:avLst/>
          </a:prstGeom>
          <a:solidFill>
            <a:schemeClr val="tx1"/>
          </a:solidFill>
        </p:spPr>
        <p:txBody>
          <a:bodyPr wrap="square" rtlCol="0">
            <a:spAutoFit/>
          </a:bodyPr>
          <a:lstStyle/>
          <a:p>
            <a:r>
              <a:rPr lang="en-US" sz="1000" dirty="0">
                <a:solidFill>
                  <a:schemeClr val="bg1"/>
                </a:solidFill>
              </a:rPr>
              <a:t>&gt;&gt;&gt; names = ['Bob', 'Alice', 'Guido']</a:t>
            </a:r>
          </a:p>
          <a:p>
            <a:r>
              <a:rPr lang="en-US" sz="1000" dirty="0">
                <a:solidFill>
                  <a:schemeClr val="bg1"/>
                </a:solidFill>
              </a:rPr>
              <a:t>&gt;&gt;&gt; enumerate(names)</a:t>
            </a:r>
          </a:p>
          <a:p>
            <a:r>
              <a:rPr lang="en-US" sz="1000" dirty="0">
                <a:solidFill>
                  <a:schemeClr val="bg1"/>
                </a:solidFill>
              </a:rPr>
              <a:t>&lt;enumerate object at 0x1057f4120&gt;</a:t>
            </a:r>
          </a:p>
          <a:p>
            <a:endParaRPr lang="pt-BR" sz="1000" dirty="0">
              <a:solidFill>
                <a:schemeClr val="bg1"/>
              </a:solidFill>
            </a:endParaRP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5" y="2631492"/>
            <a:ext cx="12068175" cy="1015663"/>
          </a:xfrm>
          <a:prstGeom prst="rect">
            <a:avLst/>
          </a:prstGeom>
          <a:noFill/>
        </p:spPr>
        <p:txBody>
          <a:bodyPr wrap="square" rtlCol="0">
            <a:spAutoFit/>
          </a:bodyPr>
          <a:lstStyle/>
          <a:p>
            <a:r>
              <a:rPr lang="en-US" sz="1000" dirty="0"/>
              <a:t>In the above code snippet I set up the same enumeration you’ve already seen in the previous examples.</a:t>
            </a:r>
          </a:p>
          <a:p>
            <a:r>
              <a:rPr lang="en-US" sz="1000" dirty="0"/>
              <a:t>But instead of immediately looping over the result of the  enumerate call I’m just displaying the returned object on the Python console.</a:t>
            </a:r>
          </a:p>
          <a:p>
            <a:r>
              <a:rPr lang="en-US" sz="1000" dirty="0"/>
              <a:t>As you can see, it’s an “enumerate object.”</a:t>
            </a:r>
          </a:p>
          <a:p>
            <a:r>
              <a:rPr lang="en-US" sz="1000" dirty="0"/>
              <a:t>This is the actual iterator.</a:t>
            </a:r>
          </a:p>
          <a:p>
            <a:r>
              <a:rPr lang="en-US" sz="1000" dirty="0"/>
              <a:t>And like I said, it generates its output elements lazily and one by one when they’re requested.</a:t>
            </a:r>
          </a:p>
          <a:p>
            <a:r>
              <a:rPr lang="en-US" sz="1000" dirty="0"/>
              <a:t>In order to retrieve those “on demand” elements so we can inspect them, I’m going to call the built-in list() function on the iterator:</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3677934"/>
            <a:ext cx="6429375" cy="400110"/>
          </a:xfrm>
          <a:prstGeom prst="rect">
            <a:avLst/>
          </a:prstGeom>
          <a:solidFill>
            <a:schemeClr val="tx1"/>
          </a:solidFill>
        </p:spPr>
        <p:txBody>
          <a:bodyPr wrap="square" rtlCol="0">
            <a:spAutoFit/>
          </a:bodyPr>
          <a:lstStyle/>
          <a:p>
            <a:r>
              <a:rPr lang="fr-FR" sz="1000" dirty="0">
                <a:solidFill>
                  <a:schemeClr val="bg1"/>
                </a:solidFill>
              </a:rPr>
              <a:t>&gt;&gt;&gt; list(enumerate(names))</a:t>
            </a:r>
          </a:p>
          <a:p>
            <a:r>
              <a:rPr lang="fr-FR" sz="1000" dirty="0">
                <a:solidFill>
                  <a:schemeClr val="bg1"/>
                </a:solidFill>
              </a:rPr>
              <a:t>[(0, 'Bob'), (1, 'Alice'), (2, 'Guido')]</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123825" y="4108823"/>
            <a:ext cx="12068175" cy="400110"/>
          </a:xfrm>
          <a:prstGeom prst="rect">
            <a:avLst/>
          </a:prstGeom>
          <a:noFill/>
        </p:spPr>
        <p:txBody>
          <a:bodyPr wrap="square" rtlCol="0">
            <a:spAutoFit/>
          </a:bodyPr>
          <a:lstStyle/>
          <a:p>
            <a:r>
              <a:rPr lang="en-US" sz="1000" dirty="0"/>
              <a:t>For each element in the input list (names) the iterator returned by enumerate() produces a tuple of the form (index, element).</a:t>
            </a:r>
          </a:p>
          <a:p>
            <a:r>
              <a:rPr lang="en-US" sz="1000" dirty="0"/>
              <a:t>In your typical for-in loop you’ll use this to your advantage by leveraging Python’s data structure unpacking feature:</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4570491"/>
            <a:ext cx="6429375" cy="400110"/>
          </a:xfrm>
          <a:prstGeom prst="rect">
            <a:avLst/>
          </a:prstGeom>
          <a:solidFill>
            <a:schemeClr val="tx1"/>
          </a:solidFill>
        </p:spPr>
        <p:txBody>
          <a:bodyPr wrap="square" rtlCol="0">
            <a:spAutoFit/>
          </a:bodyPr>
          <a:lstStyle/>
          <a:p>
            <a:r>
              <a:rPr lang="pt-BR" sz="1000" dirty="0">
                <a:solidFill>
                  <a:schemeClr val="bg1"/>
                </a:solidFill>
              </a:rPr>
              <a:t>1</a:t>
            </a:r>
            <a:r>
              <a:rPr lang="en-US" sz="1000" dirty="0">
                <a:solidFill>
                  <a:schemeClr val="bg1"/>
                </a:solidFill>
              </a:rPr>
              <a:t>for index, element in enumerate(iterable):</a:t>
            </a:r>
          </a:p>
          <a:p>
            <a:r>
              <a:rPr lang="en-US" sz="1000" dirty="0">
                <a:solidFill>
                  <a:schemeClr val="bg1"/>
                </a:solidFill>
              </a:rPr>
              <a:t>    # ...</a:t>
            </a:r>
          </a:p>
        </p:txBody>
      </p:sp>
      <p:sp>
        <p:nvSpPr>
          <p:cNvPr id="14" name="ZoneTexte 13">
            <a:extLst>
              <a:ext uri="{FF2B5EF4-FFF2-40B4-BE49-F238E27FC236}">
                <a16:creationId xmlns:a16="http://schemas.microsoft.com/office/drawing/2014/main" id="{89401F2E-DCB0-4002-8E95-D7C8CB4D36A6}"/>
              </a:ext>
            </a:extLst>
          </p:cNvPr>
          <p:cNvSpPr txBox="1"/>
          <p:nvPr/>
        </p:nvSpPr>
        <p:spPr>
          <a:xfrm>
            <a:off x="123818" y="5124409"/>
            <a:ext cx="12068175" cy="1015663"/>
          </a:xfrm>
          <a:prstGeom prst="rect">
            <a:avLst/>
          </a:prstGeom>
          <a:noFill/>
        </p:spPr>
        <p:txBody>
          <a:bodyPr wrap="square" rtlCol="0">
            <a:spAutoFit/>
          </a:bodyPr>
          <a:lstStyle/>
          <a:p>
            <a:r>
              <a:rPr lang="en-US" sz="1000" dirty="0"/>
              <a:t>And there you have it—enumerate() is awesome!</a:t>
            </a:r>
          </a:p>
          <a:p>
            <a:r>
              <a:rPr lang="en-US" sz="1000" dirty="0"/>
              <a:t>Let's do a quick recap:</a:t>
            </a:r>
          </a:p>
          <a:p>
            <a:r>
              <a:rPr lang="en-US" sz="1000" dirty="0"/>
              <a:t>    1. "enumerate()" is a built-in function of Python. You use it to loop over an iterable with an automatic running index generated by a counter variable.</a:t>
            </a:r>
          </a:p>
          <a:p>
            <a:r>
              <a:rPr lang="en-US" sz="1000" dirty="0"/>
              <a:t>    2. The counter starts at 0 by default, but you can set it to any integer.</a:t>
            </a:r>
          </a:p>
          <a:p>
            <a:r>
              <a:rPr lang="en-US" sz="1000" dirty="0"/>
              <a:t>    3. enumerate was added to Python starting at version 2.3 with the implementation of PEP 279.</a:t>
            </a:r>
          </a:p>
          <a:p>
            <a:r>
              <a:rPr lang="en-US" sz="1000" dirty="0"/>
              <a:t>    4. Python’s enumerate function helps you write more Pythonic and idiomatic looping constructs that avoid the use of clunky and error-prone manual indexing.</a:t>
            </a:r>
          </a:p>
        </p:txBody>
      </p:sp>
    </p:spTree>
    <p:extLst>
      <p:ext uri="{BB962C8B-B14F-4D97-AF65-F5344CB8AC3E}">
        <p14:creationId xmlns:p14="http://schemas.microsoft.com/office/powerpoint/2010/main" val="30657035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3/4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4/4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err="1">
                <a:solidFill>
                  <a:schemeClr val="accent5">
                    <a:lumMod val="75000"/>
                  </a:schemeClr>
                </a:solidFill>
              </a:rPr>
              <a:t>Nametuples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3231654"/>
          </a:xfrm>
          <a:prstGeom prst="rect">
            <a:avLst/>
          </a:prstGeom>
          <a:solidFill>
            <a:schemeClr val="tx1"/>
          </a:solidFill>
        </p:spPr>
        <p:txBody>
          <a:bodyPr>
            <a:spAutoFit/>
          </a:bodyPr>
          <a:lstStyle/>
          <a:p>
            <a:r>
              <a:rPr lang="en-US" sz="1200" dirty="0">
                <a:solidFill>
                  <a:schemeClr val="bg1"/>
                </a:solidFill>
              </a:rPr>
              <a:t>from collections import </a:t>
            </a:r>
            <a:r>
              <a:rPr lang="en-US" sz="1200" dirty="0" err="1">
                <a:solidFill>
                  <a:schemeClr val="bg1"/>
                </a:solidFill>
              </a:rPr>
              <a:t>namedtuple</a:t>
            </a:r>
            <a:endParaRPr lang="en-US" sz="1200" dirty="0">
              <a:solidFill>
                <a:schemeClr val="bg1"/>
              </a:solidFill>
            </a:endParaRPr>
          </a:p>
          <a:p>
            <a:r>
              <a:rPr lang="en-US" sz="1200" dirty="0">
                <a:solidFill>
                  <a:schemeClr val="bg1"/>
                </a:solidFill>
              </a:rPr>
              <a:t>Car = </a:t>
            </a:r>
            <a:r>
              <a:rPr lang="en-US" sz="1200" dirty="0" err="1">
                <a:solidFill>
                  <a:schemeClr val="bg1"/>
                </a:solidFill>
              </a:rPr>
              <a:t>namedtuple</a:t>
            </a:r>
            <a:r>
              <a:rPr lang="en-US" sz="1200" dirty="0">
                <a:solidFill>
                  <a:schemeClr val="bg1"/>
                </a:solidFill>
              </a:rPr>
              <a:t>('Car', 'color mileage’)</a:t>
            </a:r>
          </a:p>
          <a:p>
            <a:r>
              <a:rPr lang="en-US" sz="1200" dirty="0">
                <a:solidFill>
                  <a:schemeClr val="bg1"/>
                </a:solidFill>
              </a:rPr>
              <a:t># Our new "Car" class works as expected:</a:t>
            </a:r>
          </a:p>
          <a:p>
            <a:r>
              <a:rPr lang="en-US" sz="1200" dirty="0">
                <a:solidFill>
                  <a:schemeClr val="bg1"/>
                </a:solidFill>
              </a:rPr>
              <a:t>&gt;&gt;&gt; </a:t>
            </a:r>
            <a:r>
              <a:rPr lang="en-US" sz="1200" dirty="0" err="1">
                <a:solidFill>
                  <a:schemeClr val="bg1"/>
                </a:solidFill>
              </a:rPr>
              <a:t>my_car</a:t>
            </a:r>
            <a:r>
              <a:rPr lang="en-US" sz="1200" dirty="0">
                <a:solidFill>
                  <a:schemeClr val="bg1"/>
                </a:solidFill>
              </a:rPr>
              <a:t> = Car('red', 3812.4)</a:t>
            </a:r>
          </a:p>
          <a:p>
            <a:r>
              <a:rPr lang="en-US" sz="1200" dirty="0">
                <a:solidFill>
                  <a:schemeClr val="bg1"/>
                </a:solidFill>
              </a:rPr>
              <a:t>&gt;&gt;&gt; </a:t>
            </a:r>
            <a:r>
              <a:rPr lang="en-US" sz="1200" dirty="0" err="1">
                <a:solidFill>
                  <a:schemeClr val="bg1"/>
                </a:solidFill>
              </a:rPr>
              <a:t>my_car.color</a:t>
            </a:r>
            <a:endParaRPr lang="en-US" sz="1200" dirty="0">
              <a:solidFill>
                <a:schemeClr val="bg1"/>
              </a:solidFill>
            </a:endParaRPr>
          </a:p>
          <a:p>
            <a:r>
              <a:rPr lang="en-US" sz="1200" dirty="0">
                <a:solidFill>
                  <a:schemeClr val="bg1"/>
                </a:solidFill>
              </a:rPr>
              <a:t>'red'</a:t>
            </a:r>
          </a:p>
          <a:p>
            <a:r>
              <a:rPr lang="en-US" sz="1200" dirty="0">
                <a:solidFill>
                  <a:schemeClr val="bg1"/>
                </a:solidFill>
              </a:rPr>
              <a:t>&gt;&gt;&gt; </a:t>
            </a:r>
            <a:r>
              <a:rPr lang="en-US" sz="1200" dirty="0" err="1">
                <a:solidFill>
                  <a:schemeClr val="bg1"/>
                </a:solidFill>
              </a:rPr>
              <a:t>my_car.mileage</a:t>
            </a:r>
            <a:endParaRPr lang="en-US" sz="1200" dirty="0">
              <a:solidFill>
                <a:schemeClr val="bg1"/>
              </a:solidFill>
            </a:endParaRPr>
          </a:p>
          <a:p>
            <a:r>
              <a:rPr lang="en-US" sz="1200" dirty="0">
                <a:solidFill>
                  <a:schemeClr val="bg1"/>
                </a:solidFill>
              </a:rPr>
              <a:t>3812.4</a:t>
            </a:r>
          </a:p>
          <a:p>
            <a:endParaRPr lang="en-US" sz="1200" dirty="0">
              <a:solidFill>
                <a:schemeClr val="bg1"/>
              </a:solidFill>
            </a:endParaRPr>
          </a:p>
          <a:p>
            <a:r>
              <a:rPr lang="en-US" sz="1200" dirty="0">
                <a:solidFill>
                  <a:schemeClr val="bg1"/>
                </a:solidFill>
              </a:rPr>
              <a:t># We get a nice string </a:t>
            </a:r>
            <a:r>
              <a:rPr lang="en-US" sz="1200" dirty="0" err="1">
                <a:solidFill>
                  <a:schemeClr val="bg1"/>
                </a:solidFill>
              </a:rPr>
              <a:t>repr</a:t>
            </a:r>
            <a:r>
              <a:rPr lang="en-US" sz="1200" dirty="0">
                <a:solidFill>
                  <a:schemeClr val="bg1"/>
                </a:solidFill>
              </a:rPr>
              <a:t> for free:</a:t>
            </a:r>
          </a:p>
          <a:p>
            <a:r>
              <a:rPr lang="en-US" sz="1200" dirty="0">
                <a:solidFill>
                  <a:schemeClr val="bg1"/>
                </a:solidFill>
              </a:rPr>
              <a:t>&gt;&gt;&gt; </a:t>
            </a:r>
            <a:r>
              <a:rPr lang="en-US" sz="1200" dirty="0" err="1">
                <a:solidFill>
                  <a:schemeClr val="bg1"/>
                </a:solidFill>
              </a:rPr>
              <a:t>my_car</a:t>
            </a:r>
            <a:endParaRPr lang="en-US" sz="1200" dirty="0">
              <a:solidFill>
                <a:schemeClr val="bg1"/>
              </a:solidFill>
            </a:endParaRPr>
          </a:p>
          <a:p>
            <a:r>
              <a:rPr lang="en-US" sz="1200" dirty="0">
                <a:solidFill>
                  <a:schemeClr val="bg1"/>
                </a:solidFill>
              </a:rPr>
              <a:t>Car(color='red' , mileage=3812.4)</a:t>
            </a:r>
          </a:p>
          <a:p>
            <a:endParaRPr lang="en-US" sz="1200" dirty="0">
              <a:solidFill>
                <a:schemeClr val="bg1"/>
              </a:solidFill>
            </a:endParaRPr>
          </a:p>
          <a:p>
            <a:r>
              <a:rPr lang="en-US" sz="1200" dirty="0">
                <a:solidFill>
                  <a:schemeClr val="bg1"/>
                </a:solidFill>
              </a:rPr>
              <a:t># Like tuples, </a:t>
            </a:r>
            <a:r>
              <a:rPr lang="en-US" sz="1200" dirty="0" err="1">
                <a:solidFill>
                  <a:schemeClr val="bg1"/>
                </a:solidFill>
              </a:rPr>
              <a:t>namedtuples</a:t>
            </a:r>
            <a:r>
              <a:rPr lang="en-US" sz="1200" dirty="0">
                <a:solidFill>
                  <a:schemeClr val="bg1"/>
                </a:solidFill>
              </a:rPr>
              <a:t> are immutable:</a:t>
            </a:r>
          </a:p>
          <a:p>
            <a:r>
              <a:rPr lang="en-US" sz="1200" dirty="0">
                <a:solidFill>
                  <a:schemeClr val="bg1"/>
                </a:solidFill>
              </a:rPr>
              <a:t>&gt;&gt;&gt; </a:t>
            </a:r>
            <a:r>
              <a:rPr lang="en-US" sz="1200" dirty="0" err="1">
                <a:solidFill>
                  <a:schemeClr val="bg1"/>
                </a:solidFill>
              </a:rPr>
              <a:t>my_car.color</a:t>
            </a:r>
            <a:r>
              <a:rPr lang="en-US" sz="1200" dirty="0">
                <a:solidFill>
                  <a:schemeClr val="bg1"/>
                </a:solidFill>
              </a:rPr>
              <a:t> = 'blue'</a:t>
            </a:r>
          </a:p>
          <a:p>
            <a:r>
              <a:rPr lang="en-US" sz="1200" dirty="0" err="1">
                <a:solidFill>
                  <a:schemeClr val="bg1"/>
                </a:solidFill>
              </a:rPr>
              <a:t>AttributeError</a:t>
            </a:r>
            <a:r>
              <a:rPr lang="en-US" sz="1200" dirty="0">
                <a:solidFill>
                  <a:schemeClr val="bg1"/>
                </a:solidFill>
              </a:rPr>
              <a:t>: "can't set attribute"</a:t>
            </a:r>
          </a:p>
          <a:p>
            <a:endParaRPr lang="en-US"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933337"/>
            <a:ext cx="48880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t>Using</a:t>
            </a:r>
            <a:r>
              <a:rPr lang="fr-FR" altLang="fr-FR" sz="1400" dirty="0"/>
              <a:t> </a:t>
            </a:r>
            <a:r>
              <a:rPr lang="fr-FR" altLang="fr-FR" sz="1400" dirty="0" err="1"/>
              <a:t>nametuple</a:t>
            </a:r>
            <a:r>
              <a:rPr lang="fr-FR" altLang="fr-FR" sz="1400" dirty="0"/>
              <a:t> is </a:t>
            </a:r>
            <a:r>
              <a:rPr lang="fr-FR" altLang="fr-FR" sz="1400" dirty="0" err="1"/>
              <a:t>way</a:t>
            </a:r>
            <a:r>
              <a:rPr lang="fr-FR" altLang="fr-FR" sz="1400" dirty="0"/>
              <a:t> </a:t>
            </a:r>
            <a:r>
              <a:rPr lang="fr-FR" altLang="fr-FR" sz="1400" dirty="0" err="1"/>
              <a:t>shorther</a:t>
            </a:r>
            <a:r>
              <a:rPr lang="fr-FR" altLang="fr-FR" sz="1400" dirty="0"/>
              <a:t> </a:t>
            </a:r>
            <a:r>
              <a:rPr lang="fr-FR" altLang="fr-FR" sz="1400" dirty="0" err="1"/>
              <a:t>than</a:t>
            </a:r>
            <a:r>
              <a:rPr lang="fr-FR" altLang="fr-FR" sz="1400" dirty="0"/>
              <a:t> </a:t>
            </a:r>
            <a:r>
              <a:rPr lang="fr-FR" altLang="fr-FR" sz="1400" dirty="0" err="1"/>
              <a:t>defining</a:t>
            </a:r>
            <a:r>
              <a:rPr lang="fr-FR" altLang="fr-FR" sz="1400" dirty="0"/>
              <a:t> a class </a:t>
            </a:r>
            <a:r>
              <a:rPr lang="fr-FR" altLang="fr-FR" sz="1400" dirty="0" err="1"/>
              <a:t>manually</a:t>
            </a:r>
            <a:r>
              <a:rPr lang="fr-FR" altLang="fr-FR" sz="1400" dirty="0"/>
              <a:t>:</a:t>
            </a:r>
          </a:p>
        </p:txBody>
      </p:sp>
    </p:spTree>
    <p:extLst>
      <p:ext uri="{BB962C8B-B14F-4D97-AF65-F5344CB8AC3E}">
        <p14:creationId xmlns:p14="http://schemas.microsoft.com/office/powerpoint/2010/main" val="694332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file=sys.stdout):</a:t>
            </a:r>
          </a:p>
        </p:txBody>
      </p:sp>
    </p:spTree>
    <p:extLst>
      <p:ext uri="{BB962C8B-B14F-4D97-AF65-F5344CB8AC3E}">
        <p14:creationId xmlns:p14="http://schemas.microsoft.com/office/powerpoint/2010/main" val="23908142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3166"/>
            <a:ext cx="12192000" cy="1470016"/>
          </a:xfrm>
        </p:spPr>
        <p:txBody>
          <a:bodyPr>
            <a:normAutofit fontScale="90000"/>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La comprehensions de </a:t>
            </a:r>
            <a:r>
              <a:rPr lang="en-US" sz="6000" dirty="0" err="1">
                <a:solidFill>
                  <a:schemeClr val="accent5">
                    <a:lumMod val="75000"/>
                  </a:schemeClr>
                </a:solidFill>
              </a:rPr>
              <a:t>liste</a:t>
            </a:r>
            <a:r>
              <a:rPr lang="en-US" sz="6000" dirty="0">
                <a:solidFill>
                  <a:schemeClr val="accent5">
                    <a:lumMod val="75000"/>
                  </a:schemeClr>
                </a:solidFill>
              </a:rPr>
              <a:t> 1/4</a:t>
            </a:r>
            <a:endParaRPr lang="fr-FR" sz="6000" b="1" dirty="0">
              <a:solidFill>
                <a:schemeClr val="accent5">
                  <a:lumMod val="75000"/>
                </a:schemeClr>
              </a:solidFill>
            </a:endParaRPr>
          </a:p>
        </p:txBody>
      </p:sp>
      <p:sp>
        <p:nvSpPr>
          <p:cNvPr id="10" name="ZoneTexte 9">
            <a:extLst>
              <a:ext uri="{FF2B5EF4-FFF2-40B4-BE49-F238E27FC236}">
                <a16:creationId xmlns:a16="http://schemas.microsoft.com/office/drawing/2014/main" id="{FDCF1724-0AAF-4343-81BA-42D0647E94D6}"/>
              </a:ext>
            </a:extLst>
          </p:cNvPr>
          <p:cNvSpPr txBox="1"/>
          <p:nvPr/>
        </p:nvSpPr>
        <p:spPr>
          <a:xfrm>
            <a:off x="160057" y="1818263"/>
            <a:ext cx="11612843" cy="3046988"/>
          </a:xfrm>
          <a:prstGeom prst="rect">
            <a:avLst/>
          </a:prstGeom>
          <a:solidFill>
            <a:schemeClr val="tx1"/>
          </a:solidFill>
        </p:spPr>
        <p:txBody>
          <a:bodyPr wrap="square" rtlCol="0">
            <a:spAutoFit/>
          </a:bodyPr>
          <a:lstStyle/>
          <a:p>
            <a:r>
              <a:rPr lang="en-US" sz="1200" dirty="0">
                <a:solidFill>
                  <a:schemeClr val="bg1"/>
                </a:solidFill>
              </a:rPr>
              <a:t># Python's list comprehensions are awesome.</a:t>
            </a:r>
          </a:p>
          <a:p>
            <a:endParaRPr lang="en-US" sz="1200" dirty="0">
              <a:solidFill>
                <a:schemeClr val="bg1"/>
              </a:solidFill>
            </a:endParaRPr>
          </a:p>
          <a:p>
            <a:r>
              <a:rPr lang="en-US" sz="1200" dirty="0" err="1">
                <a:solidFill>
                  <a:schemeClr val="bg1"/>
                </a:solidFill>
              </a:rPr>
              <a:t>vals</a:t>
            </a:r>
            <a:r>
              <a:rPr lang="en-US" sz="1200" dirty="0">
                <a:solidFill>
                  <a:schemeClr val="bg1"/>
                </a:solidFill>
              </a:rPr>
              <a:t> = [expression for value in collection if condition]</a:t>
            </a:r>
          </a:p>
          <a:p>
            <a:endParaRPr lang="en-US" sz="1200" dirty="0">
              <a:solidFill>
                <a:schemeClr val="bg1"/>
              </a:solidFill>
            </a:endParaRPr>
          </a:p>
          <a:p>
            <a:r>
              <a:rPr lang="en-US" sz="1200" dirty="0">
                <a:solidFill>
                  <a:schemeClr val="bg1"/>
                </a:solidFill>
              </a:rPr>
              <a:t># This is equivalent to:</a:t>
            </a:r>
          </a:p>
          <a:p>
            <a:endParaRPr lang="en-US" sz="1200" dirty="0">
              <a:solidFill>
                <a:schemeClr val="bg1"/>
              </a:solidFill>
            </a:endParaRPr>
          </a:p>
          <a:p>
            <a:r>
              <a:rPr lang="en-US" sz="1200" dirty="0" err="1">
                <a:solidFill>
                  <a:schemeClr val="bg1"/>
                </a:solidFill>
              </a:rPr>
              <a:t>vals</a:t>
            </a:r>
            <a:r>
              <a:rPr lang="en-US" sz="1200" dirty="0">
                <a:solidFill>
                  <a:schemeClr val="bg1"/>
                </a:solidFill>
              </a:rPr>
              <a:t> = []</a:t>
            </a:r>
          </a:p>
          <a:p>
            <a:r>
              <a:rPr lang="en-US" sz="1200" dirty="0">
                <a:solidFill>
                  <a:schemeClr val="bg1"/>
                </a:solidFill>
              </a:rPr>
              <a:t>for value in collection:</a:t>
            </a:r>
          </a:p>
          <a:p>
            <a:r>
              <a:rPr lang="en-US" sz="1200" dirty="0">
                <a:solidFill>
                  <a:schemeClr val="bg1"/>
                </a:solidFill>
              </a:rPr>
              <a:t>    if condition:</a:t>
            </a:r>
          </a:p>
          <a:p>
            <a:r>
              <a:rPr lang="en-US" sz="1200" dirty="0">
                <a:solidFill>
                  <a:schemeClr val="bg1"/>
                </a:solidFill>
              </a:rPr>
              <a:t>        </a:t>
            </a:r>
            <a:r>
              <a:rPr lang="en-US" sz="1200" dirty="0" err="1">
                <a:solidFill>
                  <a:schemeClr val="bg1"/>
                </a:solidFill>
              </a:rPr>
              <a:t>vals.append</a:t>
            </a:r>
            <a:r>
              <a:rPr lang="en-US" sz="1200" dirty="0">
                <a:solidFill>
                  <a:schemeClr val="bg1"/>
                </a:solidFill>
              </a:rPr>
              <a:t>(expression)</a:t>
            </a:r>
          </a:p>
          <a:p>
            <a:endParaRPr lang="en-US" sz="1200" dirty="0">
              <a:solidFill>
                <a:schemeClr val="bg1"/>
              </a:solidFill>
            </a:endParaRPr>
          </a:p>
          <a:p>
            <a:r>
              <a:rPr lang="en-US" sz="1200" dirty="0">
                <a:solidFill>
                  <a:schemeClr val="bg1"/>
                </a:solidFill>
              </a:rPr>
              <a:t># Example:</a:t>
            </a:r>
          </a:p>
          <a:p>
            <a:endParaRPr lang="en-US" sz="1200" dirty="0">
              <a:solidFill>
                <a:schemeClr val="bg1"/>
              </a:solidFill>
            </a:endParaRPr>
          </a:p>
          <a:p>
            <a:r>
              <a:rPr lang="en-US" sz="1200" dirty="0">
                <a:solidFill>
                  <a:schemeClr val="bg1"/>
                </a:solidFill>
              </a:rPr>
              <a:t>&gt;&gt;&gt; </a:t>
            </a:r>
            <a:r>
              <a:rPr lang="en-US" sz="1200" dirty="0" err="1">
                <a:solidFill>
                  <a:schemeClr val="bg1"/>
                </a:solidFill>
              </a:rPr>
              <a:t>even_squares</a:t>
            </a:r>
            <a:r>
              <a:rPr lang="en-US" sz="1200" dirty="0">
                <a:solidFill>
                  <a:schemeClr val="bg1"/>
                </a:solidFill>
              </a:rPr>
              <a:t> = [x * x for x in range(10) if not x % 2]</a:t>
            </a:r>
          </a:p>
          <a:p>
            <a:r>
              <a:rPr lang="en-US" sz="1200" dirty="0">
                <a:solidFill>
                  <a:schemeClr val="bg1"/>
                </a:solidFill>
              </a:rPr>
              <a:t>&gt;&gt;&gt; </a:t>
            </a:r>
            <a:r>
              <a:rPr lang="en-US" sz="1200" dirty="0" err="1">
                <a:solidFill>
                  <a:schemeClr val="bg1"/>
                </a:solidFill>
              </a:rPr>
              <a:t>even_squares</a:t>
            </a:r>
            <a:endParaRPr lang="en-US" sz="1200" dirty="0">
              <a:solidFill>
                <a:schemeClr val="bg1"/>
              </a:solidFill>
            </a:endParaRPr>
          </a:p>
          <a:p>
            <a:r>
              <a:rPr lang="en-US" sz="1200" dirty="0">
                <a:solidFill>
                  <a:schemeClr val="bg1"/>
                </a:solidFill>
              </a:rPr>
              <a:t>[0, 4, 16, 36, 64]</a:t>
            </a:r>
          </a:p>
        </p:txBody>
      </p:sp>
    </p:spTree>
    <p:extLst>
      <p:ext uri="{BB962C8B-B14F-4D97-AF65-F5344CB8AC3E}">
        <p14:creationId xmlns:p14="http://schemas.microsoft.com/office/powerpoint/2010/main" val="17480918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liste_origine = [1, 2, 3, 4, 5, 6, 7, 8, 9, 10]</a:t>
            </a:r>
          </a:p>
          <a:p>
            <a:r>
              <a:rPr lang="en-US" sz="1200" dirty="0">
                <a:solidFill>
                  <a:schemeClr val="bg1"/>
                </a:solidFill>
              </a:rPr>
              <a:t>&gt;&gt;&gt; [nb for nb in liste_origine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compréhensions de liste 4/4</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[element for element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a:t>
            </a:r>
            <a:r>
              <a:rPr lang="fr-FR" altLang="fr-FR" sz="1400" dirty="0" err="1"/>
              <a:t>KeyError</a:t>
            </a:r>
            <a:r>
              <a:rPr lang="fr-FR" altLang="fr-FR" sz="1400" dirty="0"/>
              <a:t>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a:t>
            </a:r>
            <a:r>
              <a:rPr lang="fr-FR" sz="1400" b="1" dirty="0" err="1"/>
              <a:t>cles</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11851</TotalTime>
  <Words>59126</Words>
  <Application>Microsoft Office PowerPoint</Application>
  <PresentationFormat>Grand écran</PresentationFormat>
  <Paragraphs>5952</Paragraphs>
  <Slides>278</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278</vt:i4>
      </vt:variant>
    </vt:vector>
  </HeadingPairs>
  <TitlesOfParts>
    <vt:vector size="283"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[🐍PyTricks]: "is" vs "=="</vt:lpstr>
      <vt:lpstr>Résumé</vt:lpstr>
      <vt:lpstr>Structures conditionnelles</vt:lpstr>
      <vt:lpstr>Structures conditionnelles</vt:lpstr>
      <vt:lpstr>If, elif et else</vt:lpstr>
      <vt:lpstr>De nouveaux operateurs</vt:lpstr>
      <vt:lpstr>Les mots-cles and, or et not</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[🐍PyTricks]: Functions are first-class citizens in Python </vt:lpstr>
      <vt:lpstr>Les fonctions lambda </vt:lpstr>
      <vt:lpstr>La methode import 1/2</vt:lpstr>
      <vt:lpstr>La methode import 2/2</vt:lpstr>
      <vt:lpstr>Résumé</vt:lpstr>
      <vt:lpstr>Les packages</vt:lpstr>
      <vt:lpstr>Importer des packages</vt:lpstr>
      <vt:lpstr>Créer ses propres packages</vt:lpstr>
      <vt:lpstr>Résumé</vt:lpstr>
      <vt:lpstr>Gérez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[🐍PyTricks]: Python list slice syntax fun</vt:lpstr>
      <vt:lpstr>enumerate</vt:lpstr>
      <vt:lpstr>[🐍PyTricks]: La fonction enumerate 1/4</vt:lpstr>
      <vt:lpstr>La fonction enumerate 2/4</vt:lpstr>
      <vt:lpstr>La fonction enumerate 3/4</vt:lpstr>
      <vt:lpstr>La fonction enumerate 4/4</vt:lpstr>
      <vt:lpstr>Les Tuples()</vt:lpstr>
      <vt:lpstr>[🐍PyTricks]: Nametuples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[🐍PyTricks]: La comprehensions de liste 1/4</vt:lpstr>
      <vt:lpstr>Les comprehensions de liste 2/4</vt:lpstr>
      <vt:lpstr>Les comprehensions de liste 3/4</vt:lpstr>
      <vt:lpstr>Les compréhensions de liste 4/4</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[🐍PyTricks]: How to sort a python dict by value</vt:lpstr>
      <vt:lpstr>[🐍PyTricks]: The get() method on Python dicts and is « default » arg</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Classes définissez des propriétés</vt:lpstr>
      <vt:lpstr>Classes 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2 méthodes de tri</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Le mot de la fin</vt:lpstr>
      <vt:lpstr>Apprehendez les decorateurs</vt:lpstr>
      <vt:lpstr>Apprehendez les decorateurs</vt:lpstr>
      <vt:lpstr>En Theorie</vt:lpstr>
      <vt:lpstr>En Theorie</vt:lpstr>
      <vt:lpstr>En Theorie</vt:lpstr>
      <vt:lpstr>En Theorie</vt:lpstr>
      <vt:lpstr>En Theorie</vt:lpstr>
      <vt:lpstr>En Théorie</vt:lpstr>
      <vt:lpstr>En Théorie 1/5</vt:lpstr>
      <vt:lpstr>En Théorie 2/5</vt:lpstr>
      <vt:lpstr>En Théorie 3/5</vt:lpstr>
      <vt:lpstr>En Théorie 4/5</vt:lpstr>
      <vt:lpstr>En Théorie 5/5</vt:lpstr>
      <vt:lpstr>Exemples d'applications</vt:lpstr>
      <vt:lpstr>Exemples d'applications</vt:lpstr>
      <vt:lpstr>Exemples d'applications</vt:lpstr>
      <vt:lpstr>Exemples d'applications</vt:lpstr>
      <vt:lpstr>Résumé</vt:lpstr>
      <vt:lpstr>Découvrez les metaclasses</vt:lpstr>
      <vt:lpstr>Découvrez les metaclasses</vt:lpstr>
      <vt:lpstr>Retour sur le processus d’instanciation</vt:lpstr>
      <vt:lpstr>Retour sur le processus d’instanciation</vt:lpstr>
      <vt:lpstr>Retour sur le processus d’instanciation</vt:lpstr>
      <vt:lpstr>Retour sur le processus d’instanciation</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Résumé</vt:lpstr>
      <vt:lpstr>Manipulez les expressions régulières</vt:lpstr>
      <vt:lpstr>Que sont les expressions régulières ?</vt:lpstr>
      <vt:lpstr>Que sont les expressions régulières ?</vt:lpstr>
      <vt:lpstr>Que sont les expressions régulières ?</vt:lpstr>
      <vt:lpstr>Que sont les expressions régulières ?</vt:lpstr>
      <vt:lpstr>Le module re</vt:lpstr>
      <vt:lpstr>Le module re</vt:lpstr>
      <vt:lpstr>Le module re</vt:lpstr>
      <vt:lpstr>Le module re</vt:lpstr>
      <vt:lpstr>Le module re</vt:lpstr>
      <vt:lpstr>Le module re</vt:lpstr>
      <vt:lpstr>Résumé</vt:lpstr>
      <vt:lpstr>Exprimez le temps</vt:lpstr>
      <vt:lpstr>Exprimez le temps</vt:lpstr>
      <vt:lpstr>Le module time</vt:lpstr>
      <vt:lpstr>Le module time</vt:lpstr>
      <vt:lpstr>Le module time</vt:lpstr>
      <vt:lpstr>Le module time</vt:lpstr>
      <vt:lpstr>Le module time</vt:lpstr>
      <vt:lpstr>Le module time</vt:lpstr>
      <vt:lpstr>Le module time</vt:lpstr>
      <vt:lpstr>Le module time</vt:lpstr>
      <vt:lpstr>Résumé</vt:lpstr>
      <vt:lpstr>Faites de la programmation système</vt:lpstr>
      <vt:lpstr>Faites de la programmation système</vt:lpstr>
      <vt:lpstr>Les flux standard</vt:lpstr>
      <vt:lpstr>Les flux standard</vt:lpstr>
      <vt:lpstr>Les flux standard</vt:lpstr>
      <vt:lpstr>Les signaux</vt:lpstr>
      <vt:lpstr>Les signaux</vt:lpstr>
      <vt:lpstr>Les signaux</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Exécuter une commande système depuis Python</vt:lpstr>
      <vt:lpstr>Exécuter une commande système depuis Python</vt:lpstr>
      <vt:lpstr>Résumé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172</cp:revision>
  <dcterms:created xsi:type="dcterms:W3CDTF">2020-04-09T17:09:33Z</dcterms:created>
  <dcterms:modified xsi:type="dcterms:W3CDTF">2020-04-18T17:26:27Z</dcterms:modified>
</cp:coreProperties>
</file>