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9"/>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535" r:id="rId14"/>
    <p:sldId id="262" r:id="rId15"/>
    <p:sldId id="368" r:id="rId16"/>
    <p:sldId id="263" r:id="rId17"/>
    <p:sldId id="304" r:id="rId18"/>
    <p:sldId id="305" r:id="rId19"/>
    <p:sldId id="306" r:id="rId20"/>
    <p:sldId id="526" r:id="rId21"/>
    <p:sldId id="307" r:id="rId22"/>
    <p:sldId id="308" r:id="rId23"/>
    <p:sldId id="369" r:id="rId24"/>
    <p:sldId id="310" r:id="rId25"/>
    <p:sldId id="311" r:id="rId26"/>
    <p:sldId id="312" r:id="rId27"/>
    <p:sldId id="313" r:id="rId28"/>
    <p:sldId id="371" r:id="rId29"/>
    <p:sldId id="314" r:id="rId30"/>
    <p:sldId id="315" r:id="rId31"/>
    <p:sldId id="316" r:id="rId32"/>
    <p:sldId id="317" r:id="rId33"/>
    <p:sldId id="318" r:id="rId34"/>
    <p:sldId id="534" r:id="rId35"/>
    <p:sldId id="319" r:id="rId36"/>
    <p:sldId id="320" r:id="rId37"/>
    <p:sldId id="321" r:id="rId38"/>
    <p:sldId id="322" r:id="rId39"/>
    <p:sldId id="370" r:id="rId40"/>
    <p:sldId id="323" r:id="rId41"/>
    <p:sldId id="324" r:id="rId42"/>
    <p:sldId id="325" r:id="rId43"/>
    <p:sldId id="372" r:id="rId44"/>
    <p:sldId id="326" r:id="rId45"/>
    <p:sldId id="327" r:id="rId46"/>
    <p:sldId id="328" r:id="rId47"/>
    <p:sldId id="329" r:id="rId48"/>
    <p:sldId id="330" r:id="rId49"/>
    <p:sldId id="331" r:id="rId50"/>
    <p:sldId id="332" r:id="rId51"/>
    <p:sldId id="333" r:id="rId52"/>
    <p:sldId id="334" r:id="rId53"/>
    <p:sldId id="373" r:id="rId54"/>
    <p:sldId id="335" r:id="rId55"/>
    <p:sldId id="336" r:id="rId56"/>
    <p:sldId id="337" r:id="rId57"/>
    <p:sldId id="338" r:id="rId58"/>
    <p:sldId id="339" r:id="rId59"/>
    <p:sldId id="340" r:id="rId60"/>
    <p:sldId id="341" r:id="rId61"/>
    <p:sldId id="342" r:id="rId62"/>
    <p:sldId id="344" r:id="rId63"/>
    <p:sldId id="345" r:id="rId64"/>
    <p:sldId id="346" r:id="rId65"/>
    <p:sldId id="347" r:id="rId66"/>
    <p:sldId id="348" r:id="rId67"/>
    <p:sldId id="349" r:id="rId68"/>
    <p:sldId id="731" r:id="rId69"/>
    <p:sldId id="350" r:id="rId70"/>
    <p:sldId id="533" r:id="rId71"/>
    <p:sldId id="523" r:id="rId72"/>
    <p:sldId id="524" r:id="rId73"/>
    <p:sldId id="525" r:id="rId74"/>
    <p:sldId id="351" r:id="rId75"/>
    <p:sldId id="352" r:id="rId76"/>
    <p:sldId id="353" r:id="rId77"/>
    <p:sldId id="531" r:id="rId78"/>
    <p:sldId id="354" r:id="rId79"/>
    <p:sldId id="374" r:id="rId80"/>
    <p:sldId id="355" r:id="rId81"/>
    <p:sldId id="356" r:id="rId82"/>
    <p:sldId id="357" r:id="rId83"/>
    <p:sldId id="358" r:id="rId84"/>
    <p:sldId id="359" r:id="rId85"/>
    <p:sldId id="360" r:id="rId86"/>
    <p:sldId id="361" r:id="rId87"/>
    <p:sldId id="532" r:id="rId88"/>
    <p:sldId id="362" r:id="rId89"/>
    <p:sldId id="363" r:id="rId90"/>
    <p:sldId id="365" r:id="rId91"/>
    <p:sldId id="366" r:id="rId92"/>
    <p:sldId id="377" r:id="rId93"/>
    <p:sldId id="375" r:id="rId94"/>
    <p:sldId id="376" r:id="rId95"/>
    <p:sldId id="378" r:id="rId96"/>
    <p:sldId id="379" r:id="rId97"/>
    <p:sldId id="732" r:id="rId98"/>
    <p:sldId id="380" r:id="rId99"/>
    <p:sldId id="381" r:id="rId100"/>
    <p:sldId id="382" r:id="rId101"/>
    <p:sldId id="383" r:id="rId102"/>
    <p:sldId id="527" r:id="rId103"/>
    <p:sldId id="530" r:id="rId104"/>
    <p:sldId id="384" r:id="rId105"/>
    <p:sldId id="385" r:id="rId106"/>
    <p:sldId id="386" r:id="rId107"/>
    <p:sldId id="387" r:id="rId108"/>
    <p:sldId id="388" r:id="rId109"/>
    <p:sldId id="389" r:id="rId110"/>
    <p:sldId id="390" r:id="rId111"/>
    <p:sldId id="391" r:id="rId112"/>
    <p:sldId id="392" r:id="rId113"/>
    <p:sldId id="393" r:id="rId114"/>
    <p:sldId id="394" r:id="rId115"/>
    <p:sldId id="395" r:id="rId116"/>
    <p:sldId id="396" r:id="rId117"/>
    <p:sldId id="397" r:id="rId118"/>
    <p:sldId id="398" r:id="rId119"/>
    <p:sldId id="399" r:id="rId120"/>
    <p:sldId id="400" r:id="rId121"/>
    <p:sldId id="403" r:id="rId122"/>
    <p:sldId id="401" r:id="rId123"/>
    <p:sldId id="402" r:id="rId124"/>
    <p:sldId id="404" r:id="rId125"/>
    <p:sldId id="405" r:id="rId126"/>
    <p:sldId id="406" r:id="rId127"/>
    <p:sldId id="407" r:id="rId128"/>
    <p:sldId id="408" r:id="rId129"/>
    <p:sldId id="409" r:id="rId130"/>
    <p:sldId id="410" r:id="rId131"/>
    <p:sldId id="411" r:id="rId132"/>
    <p:sldId id="412" r:id="rId133"/>
    <p:sldId id="413" r:id="rId134"/>
    <p:sldId id="414" r:id="rId135"/>
    <p:sldId id="416" r:id="rId136"/>
    <p:sldId id="417" r:id="rId137"/>
    <p:sldId id="418" r:id="rId138"/>
    <p:sldId id="419" r:id="rId139"/>
    <p:sldId id="420" r:id="rId140"/>
    <p:sldId id="421" r:id="rId141"/>
    <p:sldId id="529" r:id="rId142"/>
    <p:sldId id="422" r:id="rId143"/>
    <p:sldId id="423" r:id="rId144"/>
    <p:sldId id="424" r:id="rId145"/>
    <p:sldId id="425" r:id="rId146"/>
    <p:sldId id="426" r:id="rId147"/>
    <p:sldId id="427" r:id="rId148"/>
    <p:sldId id="428" r:id="rId149"/>
    <p:sldId id="429" r:id="rId150"/>
    <p:sldId id="528" r:id="rId151"/>
    <p:sldId id="430" r:id="rId152"/>
    <p:sldId id="431" r:id="rId153"/>
    <p:sldId id="432" r:id="rId154"/>
    <p:sldId id="433" r:id="rId155"/>
    <p:sldId id="434" r:id="rId156"/>
    <p:sldId id="435" r:id="rId157"/>
    <p:sldId id="436" r:id="rId158"/>
    <p:sldId id="437" r:id="rId159"/>
    <p:sldId id="438" r:id="rId160"/>
    <p:sldId id="439" r:id="rId161"/>
    <p:sldId id="440" r:id="rId162"/>
    <p:sldId id="441" r:id="rId163"/>
    <p:sldId id="442" r:id="rId164"/>
    <p:sldId id="443" r:id="rId165"/>
    <p:sldId id="444" r:id="rId166"/>
    <p:sldId id="445" r:id="rId167"/>
    <p:sldId id="446" r:id="rId168"/>
    <p:sldId id="447" r:id="rId169"/>
    <p:sldId id="448" r:id="rId170"/>
    <p:sldId id="449" r:id="rId171"/>
    <p:sldId id="450" r:id="rId172"/>
    <p:sldId id="451" r:id="rId173"/>
    <p:sldId id="452" r:id="rId174"/>
    <p:sldId id="453" r:id="rId175"/>
    <p:sldId id="454" r:id="rId176"/>
    <p:sldId id="455" r:id="rId177"/>
    <p:sldId id="456" r:id="rId178"/>
    <p:sldId id="457" r:id="rId179"/>
    <p:sldId id="458" r:id="rId180"/>
    <p:sldId id="459" r:id="rId181"/>
    <p:sldId id="460" r:id="rId182"/>
    <p:sldId id="461" r:id="rId183"/>
    <p:sldId id="463" r:id="rId184"/>
    <p:sldId id="462" r:id="rId185"/>
    <p:sldId id="464" r:id="rId186"/>
    <p:sldId id="465" r:id="rId187"/>
    <p:sldId id="466" r:id="rId188"/>
    <p:sldId id="467" r:id="rId189"/>
    <p:sldId id="468" r:id="rId190"/>
    <p:sldId id="469" r:id="rId191"/>
    <p:sldId id="470" r:id="rId192"/>
    <p:sldId id="471" r:id="rId193"/>
    <p:sldId id="472" r:id="rId194"/>
    <p:sldId id="473" r:id="rId195"/>
    <p:sldId id="474" r:id="rId196"/>
    <p:sldId id="475" r:id="rId197"/>
    <p:sldId id="477" r:id="rId198"/>
    <p:sldId id="476" r:id="rId199"/>
    <p:sldId id="669" r:id="rId200"/>
    <p:sldId id="478" r:id="rId201"/>
    <p:sldId id="480" r:id="rId202"/>
    <p:sldId id="670" r:id="rId203"/>
    <p:sldId id="672" r:id="rId204"/>
    <p:sldId id="481" r:id="rId205"/>
    <p:sldId id="671" r:id="rId206"/>
    <p:sldId id="482" r:id="rId207"/>
    <p:sldId id="673" r:id="rId208"/>
    <p:sldId id="483" r:id="rId209"/>
    <p:sldId id="503" r:id="rId210"/>
    <p:sldId id="484" r:id="rId211"/>
    <p:sldId id="485" r:id="rId212"/>
    <p:sldId id="486" r:id="rId213"/>
    <p:sldId id="487" r:id="rId214"/>
    <p:sldId id="488" r:id="rId215"/>
    <p:sldId id="489" r:id="rId216"/>
    <p:sldId id="490" r:id="rId217"/>
    <p:sldId id="491" r:id="rId218"/>
    <p:sldId id="492" r:id="rId219"/>
    <p:sldId id="674" r:id="rId220"/>
    <p:sldId id="493" r:id="rId221"/>
    <p:sldId id="494" r:id="rId222"/>
    <p:sldId id="495" r:id="rId223"/>
    <p:sldId id="496" r:id="rId224"/>
    <p:sldId id="497" r:id="rId225"/>
    <p:sldId id="498" r:id="rId226"/>
    <p:sldId id="499" r:id="rId227"/>
    <p:sldId id="500" r:id="rId228"/>
    <p:sldId id="501" r:id="rId229"/>
    <p:sldId id="502" r:id="rId230"/>
    <p:sldId id="504" r:id="rId231"/>
    <p:sldId id="505" r:id="rId232"/>
    <p:sldId id="506" r:id="rId233"/>
    <p:sldId id="507" r:id="rId234"/>
    <p:sldId id="508" r:id="rId235"/>
    <p:sldId id="509" r:id="rId236"/>
    <p:sldId id="510" r:id="rId237"/>
    <p:sldId id="511" r:id="rId238"/>
    <p:sldId id="512" r:id="rId239"/>
    <p:sldId id="675" r:id="rId240"/>
    <p:sldId id="513" r:id="rId241"/>
    <p:sldId id="514" r:id="rId242"/>
    <p:sldId id="515" r:id="rId243"/>
    <p:sldId id="516" r:id="rId244"/>
    <p:sldId id="518" r:id="rId245"/>
    <p:sldId id="517" r:id="rId246"/>
    <p:sldId id="519" r:id="rId247"/>
    <p:sldId id="520" r:id="rId248"/>
    <p:sldId id="521" r:id="rId249"/>
    <p:sldId id="522" r:id="rId250"/>
    <p:sldId id="536" r:id="rId251"/>
    <p:sldId id="537" r:id="rId252"/>
    <p:sldId id="538" r:id="rId253"/>
    <p:sldId id="676" r:id="rId254"/>
    <p:sldId id="539" r:id="rId255"/>
    <p:sldId id="540" r:id="rId256"/>
    <p:sldId id="541" r:id="rId257"/>
    <p:sldId id="542" r:id="rId258"/>
    <p:sldId id="543" r:id="rId259"/>
    <p:sldId id="544" r:id="rId260"/>
    <p:sldId id="545" r:id="rId261"/>
    <p:sldId id="546" r:id="rId262"/>
    <p:sldId id="547" r:id="rId263"/>
    <p:sldId id="548" r:id="rId264"/>
    <p:sldId id="549" r:id="rId265"/>
    <p:sldId id="677" r:id="rId266"/>
    <p:sldId id="550" r:id="rId267"/>
    <p:sldId id="551" r:id="rId268"/>
    <p:sldId id="552" r:id="rId269"/>
    <p:sldId id="553" r:id="rId270"/>
    <p:sldId id="554" r:id="rId271"/>
    <p:sldId id="555" r:id="rId272"/>
    <p:sldId id="556" r:id="rId273"/>
    <p:sldId id="557" r:id="rId274"/>
    <p:sldId id="558" r:id="rId275"/>
    <p:sldId id="678" r:id="rId276"/>
    <p:sldId id="559" r:id="rId277"/>
    <p:sldId id="560" r:id="rId278"/>
    <p:sldId id="561" r:id="rId279"/>
    <p:sldId id="562" r:id="rId280"/>
    <p:sldId id="679" r:id="rId281"/>
    <p:sldId id="563" r:id="rId282"/>
    <p:sldId id="680" r:id="rId283"/>
    <p:sldId id="564" r:id="rId284"/>
    <p:sldId id="565" r:id="rId285"/>
    <p:sldId id="566" r:id="rId286"/>
    <p:sldId id="681" r:id="rId287"/>
    <p:sldId id="567" r:id="rId288"/>
    <p:sldId id="568" r:id="rId289"/>
    <p:sldId id="569" r:id="rId290"/>
    <p:sldId id="570" r:id="rId291"/>
    <p:sldId id="571" r:id="rId292"/>
    <p:sldId id="572" r:id="rId293"/>
    <p:sldId id="573" r:id="rId294"/>
    <p:sldId id="574" r:id="rId295"/>
    <p:sldId id="575" r:id="rId296"/>
    <p:sldId id="576" r:id="rId297"/>
    <p:sldId id="577" r:id="rId298"/>
    <p:sldId id="578" r:id="rId299"/>
    <p:sldId id="579" r:id="rId300"/>
    <p:sldId id="580" r:id="rId301"/>
    <p:sldId id="581" r:id="rId302"/>
    <p:sldId id="582" r:id="rId303"/>
    <p:sldId id="583" r:id="rId304"/>
    <p:sldId id="584" r:id="rId305"/>
    <p:sldId id="585" r:id="rId306"/>
    <p:sldId id="587" r:id="rId307"/>
    <p:sldId id="586" r:id="rId308"/>
    <p:sldId id="588" r:id="rId309"/>
    <p:sldId id="589" r:id="rId310"/>
    <p:sldId id="590" r:id="rId311"/>
    <p:sldId id="591" r:id="rId312"/>
    <p:sldId id="682" r:id="rId313"/>
    <p:sldId id="592" r:id="rId314"/>
    <p:sldId id="684" r:id="rId315"/>
    <p:sldId id="683" r:id="rId316"/>
    <p:sldId id="593" r:id="rId317"/>
    <p:sldId id="594" r:id="rId318"/>
    <p:sldId id="595" r:id="rId319"/>
    <p:sldId id="596" r:id="rId320"/>
    <p:sldId id="597" r:id="rId321"/>
    <p:sldId id="685" r:id="rId322"/>
    <p:sldId id="598" r:id="rId323"/>
    <p:sldId id="599" r:id="rId324"/>
    <p:sldId id="686" r:id="rId325"/>
    <p:sldId id="600" r:id="rId326"/>
    <p:sldId id="601" r:id="rId327"/>
    <p:sldId id="602" r:id="rId328"/>
    <p:sldId id="603" r:id="rId329"/>
    <p:sldId id="604" r:id="rId330"/>
    <p:sldId id="687" r:id="rId331"/>
    <p:sldId id="605" r:id="rId332"/>
    <p:sldId id="606" r:id="rId333"/>
    <p:sldId id="607" r:id="rId334"/>
    <p:sldId id="608" r:id="rId335"/>
    <p:sldId id="609" r:id="rId336"/>
    <p:sldId id="610" r:id="rId337"/>
    <p:sldId id="611" r:id="rId338"/>
    <p:sldId id="612" r:id="rId339"/>
    <p:sldId id="613" r:id="rId340"/>
    <p:sldId id="614" r:id="rId341"/>
    <p:sldId id="615" r:id="rId342"/>
    <p:sldId id="616" r:id="rId343"/>
    <p:sldId id="617" r:id="rId344"/>
    <p:sldId id="688" r:id="rId345"/>
    <p:sldId id="618" r:id="rId346"/>
    <p:sldId id="689" r:id="rId347"/>
    <p:sldId id="619" r:id="rId348"/>
    <p:sldId id="620" r:id="rId349"/>
    <p:sldId id="621" r:id="rId350"/>
    <p:sldId id="622" r:id="rId351"/>
    <p:sldId id="623" r:id="rId352"/>
    <p:sldId id="690" r:id="rId353"/>
    <p:sldId id="624" r:id="rId354"/>
    <p:sldId id="625" r:id="rId355"/>
    <p:sldId id="626" r:id="rId356"/>
    <p:sldId id="627" r:id="rId357"/>
    <p:sldId id="628" r:id="rId358"/>
    <p:sldId id="629" r:id="rId359"/>
    <p:sldId id="630" r:id="rId360"/>
    <p:sldId id="631" r:id="rId361"/>
    <p:sldId id="632" r:id="rId362"/>
    <p:sldId id="633" r:id="rId363"/>
    <p:sldId id="634" r:id="rId364"/>
    <p:sldId id="635" r:id="rId365"/>
    <p:sldId id="636" r:id="rId366"/>
    <p:sldId id="637" r:id="rId367"/>
    <p:sldId id="638" r:id="rId368"/>
    <p:sldId id="639" r:id="rId369"/>
    <p:sldId id="640" r:id="rId370"/>
    <p:sldId id="641" r:id="rId371"/>
    <p:sldId id="691" r:id="rId372"/>
    <p:sldId id="642" r:id="rId373"/>
    <p:sldId id="643" r:id="rId374"/>
    <p:sldId id="644" r:id="rId375"/>
    <p:sldId id="645" r:id="rId376"/>
    <p:sldId id="692" r:id="rId377"/>
    <p:sldId id="646" r:id="rId378"/>
    <p:sldId id="647" r:id="rId379"/>
    <p:sldId id="648" r:id="rId380"/>
    <p:sldId id="649" r:id="rId381"/>
    <p:sldId id="650" r:id="rId382"/>
    <p:sldId id="651" r:id="rId383"/>
    <p:sldId id="652" r:id="rId384"/>
    <p:sldId id="653" r:id="rId385"/>
    <p:sldId id="654" r:id="rId386"/>
    <p:sldId id="693" r:id="rId387"/>
    <p:sldId id="655" r:id="rId388"/>
    <p:sldId id="656" r:id="rId389"/>
    <p:sldId id="657" r:id="rId390"/>
    <p:sldId id="658" r:id="rId391"/>
    <p:sldId id="659" r:id="rId392"/>
    <p:sldId id="660" r:id="rId393"/>
    <p:sldId id="661" r:id="rId394"/>
    <p:sldId id="662" r:id="rId395"/>
    <p:sldId id="663" r:id="rId396"/>
    <p:sldId id="664" r:id="rId397"/>
    <p:sldId id="665" r:id="rId398"/>
    <p:sldId id="666" r:id="rId399"/>
    <p:sldId id="667" r:id="rId400"/>
    <p:sldId id="668" r:id="rId401"/>
    <p:sldId id="694" r:id="rId402"/>
    <p:sldId id="695" r:id="rId403"/>
    <p:sldId id="696" r:id="rId404"/>
    <p:sldId id="697" r:id="rId405"/>
    <p:sldId id="698" r:id="rId406"/>
    <p:sldId id="699" r:id="rId407"/>
    <p:sldId id="700" r:id="rId408"/>
    <p:sldId id="701" r:id="rId409"/>
    <p:sldId id="702" r:id="rId410"/>
    <p:sldId id="703" r:id="rId411"/>
    <p:sldId id="704" r:id="rId412"/>
    <p:sldId id="705" r:id="rId413"/>
    <p:sldId id="706" r:id="rId414"/>
    <p:sldId id="707" r:id="rId415"/>
    <p:sldId id="708" r:id="rId416"/>
    <p:sldId id="709" r:id="rId417"/>
    <p:sldId id="710" r:id="rId418"/>
    <p:sldId id="711" r:id="rId419"/>
    <p:sldId id="712" r:id="rId420"/>
    <p:sldId id="713" r:id="rId421"/>
    <p:sldId id="714" r:id="rId422"/>
    <p:sldId id="715" r:id="rId423"/>
    <p:sldId id="716" r:id="rId424"/>
    <p:sldId id="717" r:id="rId425"/>
    <p:sldId id="718" r:id="rId426"/>
    <p:sldId id="719" r:id="rId427"/>
    <p:sldId id="720" r:id="rId428"/>
    <p:sldId id="721" r:id="rId429"/>
    <p:sldId id="722" r:id="rId430"/>
    <p:sldId id="723" r:id="rId431"/>
    <p:sldId id="724" r:id="rId432"/>
    <p:sldId id="725" r:id="rId433"/>
    <p:sldId id="726" r:id="rId434"/>
    <p:sldId id="727" r:id="rId435"/>
    <p:sldId id="728" r:id="rId436"/>
    <p:sldId id="729" r:id="rId437"/>
    <p:sldId id="730" r:id="rId4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6E7"/>
    <a:srgbClr val="2903B5"/>
    <a:srgbClr val="CCFCFE"/>
    <a:srgbClr val="0386B5"/>
    <a:srgbClr val="FEEDCC"/>
    <a:srgbClr val="F5F8D2"/>
    <a:srgbClr val="008000"/>
    <a:srgbClr val="000099"/>
    <a:srgbClr val="CC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8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357" Type="http://schemas.openxmlformats.org/officeDocument/2006/relationships/slide" Target="slides/slide356.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378" Type="http://schemas.openxmlformats.org/officeDocument/2006/relationships/slide" Target="slides/slide377.xml"/><Relationship Id="rId399" Type="http://schemas.openxmlformats.org/officeDocument/2006/relationships/slide" Target="slides/slide398.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368" Type="http://schemas.openxmlformats.org/officeDocument/2006/relationships/slide" Target="slides/slide367.xml"/><Relationship Id="rId389" Type="http://schemas.openxmlformats.org/officeDocument/2006/relationships/slide" Target="slides/slide388.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414" Type="http://schemas.openxmlformats.org/officeDocument/2006/relationships/slide" Target="slides/slide413.xml"/><Relationship Id="rId435" Type="http://schemas.openxmlformats.org/officeDocument/2006/relationships/slide" Target="slides/slide434.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25" Type="http://schemas.openxmlformats.org/officeDocument/2006/relationships/slide" Target="slides/slide424.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415" Type="http://schemas.openxmlformats.org/officeDocument/2006/relationships/slide" Target="slides/slide414.xml"/><Relationship Id="rId436" Type="http://schemas.openxmlformats.org/officeDocument/2006/relationships/slide" Target="slides/slide435.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slide" Target="slides/slide437.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notesMaster" Target="notesMasters/notesMaster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viewProps" Target="view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theme" Target="theme/theme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tableStyles" Target="tableStyle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23/04/2020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23/04/2020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23/04/2020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23/04/2020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23/04/2020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23/04/2020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23/04/2020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23/04/2020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23/04/2020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23/04/2020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23/04/2020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23/04/2020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23/04/2020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 Target="slide16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3" Type="http://schemas.openxmlformats.org/officeDocument/2006/relationships/hyperlink" Target="https://docs.python.org/3/library/argparse.html" TargetMode="External"/><Relationship Id="rId2" Type="http://schemas.openxmlformats.org/officeDocument/2006/relationships/hyperlink" Target="https://docs.python.org/3/howto/argparse.html" TargetMode="Externa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hyperlink" Target="https://docs.python.org/py3k/library/math.html" TargetMode="External"/><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hyperlink" Target="https://docs.python.org/py3k/library/fractions.html" TargetMode="External"/><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hyperlink" Target="https://docs.python.org/py3k/library/random.html" TargetMode="External"/><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2" Type="http://schemas.openxmlformats.org/officeDocument/2006/relationships/hyperlink" Target="https://docs.python.org/py3k/library/select.html" TargetMode="External"/><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3" Type="http://schemas.openxmlformats.org/officeDocument/2006/relationships/hyperlink" Target="https://docs.python.org/py3k/library/select.html" TargetMode="External"/><Relationship Id="rId2" Type="http://schemas.openxmlformats.org/officeDocument/2006/relationships/hyperlink" Target="https://docs.python.org/py3k/library/socket.html" TargetMode="External"/><Relationship Id="rId1" Type="http://schemas.openxmlformats.org/officeDocument/2006/relationships/slideLayout" Target="../slideLayouts/slideLayout2.xml"/><Relationship Id="rId4" Type="http://schemas.openxmlformats.org/officeDocument/2006/relationships/hyperlink" Target="https://docs.python.org/py3k/library/socketserver.html" TargetMode="Externa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2" Type="http://schemas.openxmlformats.org/officeDocument/2006/relationships/hyperlink" Target="https://docs.python.org/3/library/unittest.html" TargetMode="External"/><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2" Type="http://schemas.openxmlformats.org/officeDocument/2006/relationships/hyperlink" Target="https://docs.python.org/3/library/threading.html" TargetMode="External"/><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2" Type="http://schemas.openxmlformats.org/officeDocument/2006/relationships/hyperlink" Target="https://wiki.python.org/moin/TkInter" TargetMode="External"/><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2" Type="http://schemas.openxmlformats.org/officeDocument/2006/relationships/hyperlink" Target="https://docs.python.org/py3k/library/tkinter.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2" Type="http://schemas.openxmlformats.org/officeDocument/2006/relationships/hyperlink" Target="https://notepad-plus-plus.org/fr/download" TargetMode="External"/><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2" Type="http://schemas.openxmlformats.org/officeDocument/2006/relationships/hyperlink" Target="http://cx-freeze.sourceforge.net/" TargetMode="External"/><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2" Type="http://schemas.openxmlformats.org/officeDocument/2006/relationships/hyperlink" Target="http://cx-freeze.sourceforge.net/cx_Freeze.html" TargetMode="External"/><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3" Type="http://schemas.openxmlformats.org/officeDocument/2006/relationships/hyperlink" Target="http://twistedmatrix.com/trac/" TargetMode="External"/><Relationship Id="rId2" Type="http://schemas.openxmlformats.org/officeDocument/2006/relationships/hyperlink" Target="http://www.cherrypy.org/" TargetMode="External"/><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3" Type="http://schemas.openxmlformats.org/officeDocument/2006/relationships/hyperlink" Target="http://twistedmatrix.com/trac/" TargetMode="External"/><Relationship Id="rId2" Type="http://schemas.openxmlformats.org/officeDocument/2006/relationships/hyperlink" Target="http://www.cherrypy.org/" TargetMode="External"/><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python.org/3.5/library/stdtypes.html#numeric-types-int-float-comple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a:t>
            </a:r>
            <a:r>
              <a:rPr lang="fr-FR" altLang="fr-FR" sz="6000">
                <a:solidFill>
                  <a:schemeClr val="accent5">
                    <a:lumMod val="75000"/>
                  </a:schemeClr>
                </a:solidFill>
              </a:rPr>
              <a:t>{} 9/9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1392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How to sort a python dict by value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481314"/>
            <a:ext cx="24944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t>
            </a:r>
            <a:r>
              <a:rPr lang="fr-FR" sz="1400" dirty="0" err="1"/>
              <a:t>get</a:t>
            </a:r>
            <a:r>
              <a:rPr lang="fr-FR" sz="1400" dirty="0"/>
              <a:t> a </a:t>
            </a:r>
            <a:r>
              <a:rPr lang="fr-FR" sz="1400" dirty="0" err="1"/>
              <a:t>representation</a:t>
            </a:r>
            <a:r>
              <a:rPr lang="fr-FR" sz="1400" dirty="0"/>
              <a:t> by value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866516"/>
            <a:ext cx="11928606" cy="276999"/>
          </a:xfrm>
          <a:prstGeom prst="rect">
            <a:avLst/>
          </a:prstGeom>
          <a:solidFill>
            <a:schemeClr val="tx1"/>
          </a:solidFill>
        </p:spPr>
        <p:txBody>
          <a:bodyPr wrap="square" rtlCol="0">
            <a:spAutoFit/>
          </a:bodyPr>
          <a:lstStyle/>
          <a:p>
            <a:r>
              <a:rPr lang="fr-FR" sz="1200" dirty="0">
                <a:solidFill>
                  <a:schemeClr val="bg1"/>
                </a:solidFill>
              </a:rPr>
              <a:t>xs = {'a': 4, 'b': 3, 'c': 2, 'd': 1}</a:t>
            </a:r>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3036474"/>
            <a:ext cx="11928606" cy="461665"/>
          </a:xfrm>
          <a:prstGeom prst="rect">
            <a:avLst/>
          </a:prstGeom>
          <a:solidFill>
            <a:schemeClr val="tx1"/>
          </a:solidFill>
        </p:spPr>
        <p:txBody>
          <a:bodyPr wrap="square" rtlCol="0">
            <a:spAutoFit/>
          </a:bodyPr>
          <a:lstStyle/>
          <a:p>
            <a:r>
              <a:rPr lang="en-US" sz="1200" dirty="0">
                <a:solidFill>
                  <a:schemeClr val="bg1"/>
                </a:solidFill>
              </a:rPr>
              <a:t>sorted(</a:t>
            </a:r>
            <a:r>
              <a:rPr lang="en-US" sz="1200" dirty="0" err="1">
                <a:solidFill>
                  <a:schemeClr val="bg1"/>
                </a:solidFill>
              </a:rPr>
              <a:t>xs.items</a:t>
            </a:r>
            <a:r>
              <a:rPr lang="en-US" sz="1200" dirty="0">
                <a:solidFill>
                  <a:schemeClr val="bg1"/>
                </a:solidFill>
              </a:rPr>
              <a:t>(), key=lambda x: x[1])</a:t>
            </a:r>
          </a:p>
          <a:p>
            <a:r>
              <a:rPr lang="en-US" sz="1200" dirty="0">
                <a:solidFill>
                  <a:schemeClr val="bg1"/>
                </a:solidFill>
              </a:rPr>
              <a:t>[('d', 1), ('c', 2), ('b', 3), ('a', 4)]</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580586"/>
            <a:ext cx="11928606" cy="307777"/>
          </a:xfrm>
          <a:prstGeom prst="rect">
            <a:avLst/>
          </a:prstGeom>
        </p:spPr>
        <p:txBody>
          <a:bodyPr wrap="square">
            <a:spAutoFit/>
          </a:bodyPr>
          <a:lstStyle/>
          <a:p>
            <a:r>
              <a:rPr lang="fr-FR" sz="1400" dirty="0"/>
              <a:t>or</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09554" y="3970810"/>
            <a:ext cx="11928606" cy="646331"/>
          </a:xfrm>
          <a:prstGeom prst="rect">
            <a:avLst/>
          </a:prstGeom>
          <a:solidFill>
            <a:schemeClr val="tx1"/>
          </a:solidFill>
        </p:spPr>
        <p:txBody>
          <a:bodyPr wrap="square" rtlCol="0">
            <a:spAutoFit/>
          </a:bodyPr>
          <a:lstStyle/>
          <a:p>
            <a:r>
              <a:rPr lang="en-US" sz="1200" dirty="0">
                <a:solidFill>
                  <a:schemeClr val="bg1"/>
                </a:solidFill>
              </a:rPr>
              <a:t>&gt;&gt;&gt; import operator</a:t>
            </a:r>
          </a:p>
          <a:p>
            <a:r>
              <a:rPr lang="en-US" sz="1200" dirty="0">
                <a:solidFill>
                  <a:schemeClr val="bg1"/>
                </a:solidFill>
              </a:rPr>
              <a:t>&gt;&gt;&gt; sorted(</a:t>
            </a:r>
            <a:r>
              <a:rPr lang="en-US" sz="1200" dirty="0" err="1">
                <a:solidFill>
                  <a:schemeClr val="bg1"/>
                </a:solidFill>
              </a:rPr>
              <a:t>xs.items</a:t>
            </a:r>
            <a:r>
              <a:rPr lang="en-US" sz="1200" dirty="0">
                <a:solidFill>
                  <a:schemeClr val="bg1"/>
                </a:solidFill>
              </a:rPr>
              <a:t>(), key=</a:t>
            </a:r>
            <a:r>
              <a:rPr lang="en-US" sz="1200" dirty="0" err="1">
                <a:solidFill>
                  <a:schemeClr val="bg1"/>
                </a:solidFill>
              </a:rPr>
              <a:t>operator.itemgetter</a:t>
            </a:r>
            <a:r>
              <a:rPr lang="en-US" sz="1200" dirty="0">
                <a:solidFill>
                  <a:schemeClr val="bg1"/>
                </a:solidFill>
              </a:rPr>
              <a:t>(1))</a:t>
            </a:r>
          </a:p>
          <a:p>
            <a:r>
              <a:rPr lang="en-US" sz="1200" dirty="0">
                <a:solidFill>
                  <a:schemeClr val="bg1"/>
                </a:solidFill>
              </a:rPr>
              <a:t>[('d', 1), ('c', 2), ('b', 3), ('a', 4)]</a:t>
            </a:r>
          </a:p>
        </p:txBody>
      </p:sp>
      <p:sp>
        <p:nvSpPr>
          <p:cNvPr id="14" name="Rectangle 13">
            <a:extLst>
              <a:ext uri="{FF2B5EF4-FFF2-40B4-BE49-F238E27FC236}">
                <a16:creationId xmlns:a16="http://schemas.microsoft.com/office/drawing/2014/main" id="{797643CF-C947-4D8B-BDBA-E38937D09959}"/>
              </a:ext>
            </a:extLst>
          </p:cNvPr>
          <p:cNvSpPr/>
          <p:nvPr/>
        </p:nvSpPr>
        <p:spPr>
          <a:xfrm>
            <a:off x="209554" y="4688517"/>
            <a:ext cx="11928606" cy="307777"/>
          </a:xfrm>
          <a:prstGeom prst="rect">
            <a:avLst/>
          </a:prstGeom>
        </p:spPr>
        <p:txBody>
          <a:bodyPr wrap="square">
            <a:spAutoFit/>
          </a:bodyPr>
          <a:lstStyle/>
          <a:p>
            <a:r>
              <a:rPr lang="fr-FR" sz="1400" dirty="0"/>
              <a:t>Plus de détails a la slide </a:t>
            </a:r>
            <a:r>
              <a:rPr lang="fr-FR" sz="1400" dirty="0">
                <a:hlinkClick r:id="rId2" action="ppaction://hlinksldjump"/>
              </a:rPr>
              <a:t>méthodes de trie</a:t>
            </a:r>
            <a:endParaRPr lang="fr-FR" sz="1400" dirty="0"/>
          </a:p>
        </p:txBody>
      </p:sp>
    </p:spTree>
    <p:extLst>
      <p:ext uri="{BB962C8B-B14F-4D97-AF65-F5344CB8AC3E}">
        <p14:creationId xmlns:p14="http://schemas.microsoft.com/office/powerpoint/2010/main" val="334934632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2916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The </a:t>
            </a:r>
            <a:r>
              <a:rPr lang="fr-FR" altLang="fr-FR" sz="6000" dirty="0" err="1">
                <a:solidFill>
                  <a:schemeClr val="accent5">
                    <a:lumMod val="75000"/>
                  </a:schemeClr>
                </a:solidFill>
              </a:rPr>
              <a:t>get</a:t>
            </a:r>
            <a:r>
              <a:rPr lang="fr-FR" altLang="fr-FR" sz="6000" dirty="0">
                <a:solidFill>
                  <a:schemeClr val="accent5">
                    <a:lumMod val="75000"/>
                  </a:schemeClr>
                </a:solidFill>
              </a:rPr>
              <a:t>() </a:t>
            </a:r>
            <a:r>
              <a:rPr lang="fr-FR" altLang="fr-FR" sz="6000" dirty="0" err="1">
                <a:solidFill>
                  <a:schemeClr val="accent5">
                    <a:lumMod val="75000"/>
                  </a:schemeClr>
                </a:solidFill>
              </a:rPr>
              <a:t>method</a:t>
            </a:r>
            <a:r>
              <a:rPr lang="fr-FR" altLang="fr-FR" sz="6000" dirty="0">
                <a:solidFill>
                  <a:schemeClr val="accent5">
                    <a:lumMod val="75000"/>
                  </a:schemeClr>
                </a:solidFill>
              </a:rPr>
              <a:t> on Python dicts and is « default » arg</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03125" y="1726766"/>
            <a:ext cx="11928606" cy="3231654"/>
          </a:xfrm>
          <a:prstGeom prst="rect">
            <a:avLst/>
          </a:prstGeom>
          <a:solidFill>
            <a:schemeClr val="tx1"/>
          </a:solidFill>
        </p:spPr>
        <p:txBody>
          <a:bodyPr wrap="square" rtlCol="0">
            <a:spAutoFit/>
          </a:bodyPr>
          <a:lstStyle/>
          <a:p>
            <a:r>
              <a:rPr lang="en-US" sz="1200" dirty="0">
                <a:solidFill>
                  <a:schemeClr val="bg1"/>
                </a:solidFill>
              </a:rPr>
              <a:t># The get() method on </a:t>
            </a:r>
            <a:r>
              <a:rPr lang="en-US" sz="1200" dirty="0" err="1">
                <a:solidFill>
                  <a:schemeClr val="bg1"/>
                </a:solidFill>
              </a:rPr>
              <a:t>dicts</a:t>
            </a:r>
            <a:endParaRPr lang="en-US" sz="1200" dirty="0">
              <a:solidFill>
                <a:schemeClr val="bg1"/>
              </a:solidFill>
            </a:endParaRPr>
          </a:p>
          <a:p>
            <a:r>
              <a:rPr lang="en-US" sz="1200" dirty="0">
                <a:solidFill>
                  <a:schemeClr val="bg1"/>
                </a:solidFill>
              </a:rPr>
              <a:t># and its "default" argument</a:t>
            </a:r>
          </a:p>
          <a:p>
            <a:endParaRPr lang="en-US" sz="1200" dirty="0">
              <a:solidFill>
                <a:schemeClr val="bg1"/>
              </a:solidFill>
            </a:endParaRPr>
          </a:p>
          <a:p>
            <a:r>
              <a:rPr lang="en-US" sz="1200" dirty="0" err="1">
                <a:solidFill>
                  <a:schemeClr val="bg1"/>
                </a:solidFill>
              </a:rPr>
              <a:t>name_for_userid</a:t>
            </a:r>
            <a:r>
              <a:rPr lang="en-US" sz="1200" dirty="0">
                <a:solidFill>
                  <a:schemeClr val="bg1"/>
                </a:solidFill>
              </a:rPr>
              <a:t> = {</a:t>
            </a:r>
          </a:p>
          <a:p>
            <a:r>
              <a:rPr lang="en-US" sz="1200" dirty="0">
                <a:solidFill>
                  <a:schemeClr val="bg1"/>
                </a:solidFill>
              </a:rPr>
              <a:t>    382: "Alice",</a:t>
            </a:r>
          </a:p>
          <a:p>
            <a:r>
              <a:rPr lang="en-US" sz="1200" dirty="0">
                <a:solidFill>
                  <a:schemeClr val="bg1"/>
                </a:solidFill>
              </a:rPr>
              <a:t>    590: "Bob",</a:t>
            </a:r>
          </a:p>
          <a:p>
            <a:r>
              <a:rPr lang="en-US" sz="1200" dirty="0">
                <a:solidFill>
                  <a:schemeClr val="bg1"/>
                </a:solidFill>
              </a:rPr>
              <a:t>    951: "Dilbert",</a:t>
            </a:r>
          </a:p>
          <a:p>
            <a:r>
              <a:rPr lang="en-US" sz="1200" dirty="0">
                <a:solidFill>
                  <a:schemeClr val="bg1"/>
                </a:solidFill>
              </a:rPr>
              <a:t>}</a:t>
            </a:r>
          </a:p>
          <a:p>
            <a:endParaRPr lang="en-US" sz="1200" dirty="0">
              <a:solidFill>
                <a:schemeClr val="bg1"/>
              </a:solidFill>
            </a:endParaRPr>
          </a:p>
          <a:p>
            <a:r>
              <a:rPr lang="en-US" sz="1200" dirty="0">
                <a:solidFill>
                  <a:schemeClr val="bg1"/>
                </a:solidFill>
              </a:rPr>
              <a:t>def greeting(</a:t>
            </a:r>
            <a:r>
              <a:rPr lang="en-US" sz="1200" dirty="0" err="1">
                <a:solidFill>
                  <a:schemeClr val="bg1"/>
                </a:solidFill>
              </a:rPr>
              <a:t>userid</a:t>
            </a:r>
            <a:r>
              <a:rPr lang="en-US" sz="1200" dirty="0">
                <a:solidFill>
                  <a:schemeClr val="bg1"/>
                </a:solidFill>
              </a:rPr>
              <a:t>):</a:t>
            </a:r>
          </a:p>
          <a:p>
            <a:r>
              <a:rPr lang="en-US" sz="1200" dirty="0">
                <a:solidFill>
                  <a:schemeClr val="bg1"/>
                </a:solidFill>
              </a:rPr>
              <a:t>    return "Hi %s!" % </a:t>
            </a:r>
            <a:r>
              <a:rPr lang="en-US" sz="1200" dirty="0" err="1">
                <a:solidFill>
                  <a:schemeClr val="bg1"/>
                </a:solidFill>
              </a:rPr>
              <a:t>name_for_userid.get</a:t>
            </a:r>
            <a:r>
              <a:rPr lang="en-US" sz="1200" dirty="0">
                <a:solidFill>
                  <a:schemeClr val="bg1"/>
                </a:solidFill>
              </a:rPr>
              <a:t>(</a:t>
            </a:r>
            <a:r>
              <a:rPr lang="en-US" sz="1200" dirty="0" err="1">
                <a:solidFill>
                  <a:schemeClr val="bg1"/>
                </a:solidFill>
              </a:rPr>
              <a:t>userid</a:t>
            </a:r>
            <a:r>
              <a:rPr lang="en-US" sz="1200" dirty="0">
                <a:solidFill>
                  <a:schemeClr val="bg1"/>
                </a:solidFill>
              </a:rPr>
              <a:t>, "there")</a:t>
            </a:r>
          </a:p>
          <a:p>
            <a:endParaRPr lang="en-US" sz="1200" dirty="0">
              <a:solidFill>
                <a:schemeClr val="bg1"/>
              </a:solidFill>
            </a:endParaRPr>
          </a:p>
          <a:p>
            <a:r>
              <a:rPr lang="en-US" sz="1200" dirty="0">
                <a:solidFill>
                  <a:schemeClr val="bg1"/>
                </a:solidFill>
              </a:rPr>
              <a:t>&gt;&gt;&gt; greeting(382)</a:t>
            </a:r>
          </a:p>
          <a:p>
            <a:r>
              <a:rPr lang="en-US" sz="1200" dirty="0">
                <a:solidFill>
                  <a:schemeClr val="bg1"/>
                </a:solidFill>
              </a:rPr>
              <a:t>"Hi Alice!"</a:t>
            </a:r>
          </a:p>
          <a:p>
            <a:endParaRPr lang="en-US" sz="1200" dirty="0">
              <a:solidFill>
                <a:schemeClr val="bg1"/>
              </a:solidFill>
            </a:endParaRPr>
          </a:p>
          <a:p>
            <a:r>
              <a:rPr lang="en-US" sz="1200" dirty="0">
                <a:solidFill>
                  <a:schemeClr val="bg1"/>
                </a:solidFill>
              </a:rPr>
              <a:t>&gt;&gt;&gt; greeting(333333)</a:t>
            </a:r>
          </a:p>
          <a:p>
            <a:r>
              <a:rPr lang="en-US" sz="1200" dirty="0">
                <a:solidFill>
                  <a:schemeClr val="bg1"/>
                </a:solidFill>
              </a:rPr>
              <a:t>"Hi there!"</a:t>
            </a:r>
          </a:p>
        </p:txBody>
      </p:sp>
      <p:sp>
        <p:nvSpPr>
          <p:cNvPr id="16" name="Rectangle 15">
            <a:extLst>
              <a:ext uri="{FF2B5EF4-FFF2-40B4-BE49-F238E27FC236}">
                <a16:creationId xmlns:a16="http://schemas.microsoft.com/office/drawing/2014/main" id="{660892BE-5BED-4589-A4E7-11184CDAD7F4}"/>
              </a:ext>
            </a:extLst>
          </p:cNvPr>
          <p:cNvSpPr/>
          <p:nvPr/>
        </p:nvSpPr>
        <p:spPr>
          <a:xfrm>
            <a:off x="103125" y="5103380"/>
            <a:ext cx="11928606" cy="1169551"/>
          </a:xfrm>
          <a:prstGeom prst="rect">
            <a:avLst/>
          </a:prstGeom>
        </p:spPr>
        <p:txBody>
          <a:bodyPr wrap="square">
            <a:spAutoFit/>
          </a:bodyPr>
          <a:lstStyle/>
          <a:p>
            <a:r>
              <a:rPr lang="en-US" sz="1400" dirty="0"/>
              <a:t>When "get()" is called it checks if the given key exists in the dict.</a:t>
            </a:r>
          </a:p>
          <a:p>
            <a:endParaRPr lang="en-US" sz="1400" dirty="0"/>
          </a:p>
          <a:p>
            <a:r>
              <a:rPr lang="en-US" sz="1400" dirty="0"/>
              <a:t>If it does exist, the value for that key is returned.</a:t>
            </a:r>
          </a:p>
          <a:p>
            <a:endParaRPr lang="en-US" sz="1400" dirty="0"/>
          </a:p>
          <a:p>
            <a:r>
              <a:rPr lang="en-US" sz="1400" dirty="0"/>
              <a:t>If it does not exist then the value of the default argument is returned instead.</a:t>
            </a:r>
          </a:p>
        </p:txBody>
      </p:sp>
    </p:spTree>
    <p:extLst>
      <p:ext uri="{BB962C8B-B14F-4D97-AF65-F5344CB8AC3E}">
        <p14:creationId xmlns:p14="http://schemas.microsoft.com/office/powerpoint/2010/main" val="7960797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a:t>
            </a:r>
            <a:r>
              <a:rPr lang="fr-FR" dirty="0" err="1">
                <a:solidFill>
                  <a:schemeClr val="bg1"/>
                </a:solidFill>
              </a:rPr>
              <a:t>mon_fichier.read</a:t>
            </a:r>
            <a:r>
              <a:rPr lang="fr-FR" dirty="0">
                <a:solidFill>
                  <a:schemeClr val="bg1"/>
                </a:solidFill>
              </a:rPr>
              <a:t>()</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"context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a:solidFill>
                  <a:schemeClr val="bg1"/>
                </a:solidFill>
              </a:rPr>
              <a:t>a,b = b,a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read.</a:t>
            </a:r>
          </a:p>
          <a:p>
            <a:endParaRPr lang="fr-FR" dirty="0"/>
          </a:p>
          <a:p>
            <a:r>
              <a:rPr lang="fr-FR" dirty="0"/>
              <a:t>    On peut écrire dans un fichier en utilisant la méthode write.</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a:t>
            </a:r>
            <a:r>
              <a:rPr lang="fr-FR" sz="1400" dirty="0" err="1"/>
              <a:t>print_a</a:t>
            </a:r>
            <a:r>
              <a:rPr lang="fr-FR" sz="1400" dirty="0"/>
              <a:t>.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try:</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a:t>
            </a:r>
            <a:r>
              <a:rPr lang="fr-FR" sz="1200" dirty="0" err="1"/>
              <a:t>print_a</a:t>
            </a:r>
            <a:r>
              <a:rPr lang="fr-FR" sz="1200" dirty="0"/>
              <a:t>,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name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a:t>
            </a:r>
            <a:r>
              <a:rPr lang="fr-FR" sz="1200" dirty="0" err="1"/>
              <a:t>parametre.methode_pour_modifier</a:t>
            </a:r>
            <a:r>
              <a:rPr lang="fr-FR" sz="1200" dirty="0"/>
              <a:t>(…),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6042" y="289368"/>
            <a:ext cx="12192000" cy="1325563"/>
          </a:xfrm>
        </p:spPr>
        <p:txBody>
          <a:bodyPr>
            <a:noAutofit/>
          </a:bodyPr>
          <a:lstStyle/>
          <a:p>
            <a:pPr algn="ctr"/>
            <a:r>
              <a:rPr lang="en-US" sz="6600" dirty="0">
                <a:solidFill>
                  <a:schemeClr val="accent5">
                    <a:lumMod val="75000"/>
                  </a:schemeClr>
                </a:solidFill>
              </a:rPr>
              <a:t>Comment connaitre le type </a:t>
            </a:r>
            <a:r>
              <a:rPr lang="en-US" sz="6600" dirty="0" err="1">
                <a:solidFill>
                  <a:schemeClr val="accent5">
                    <a:lumMod val="75000"/>
                  </a:schemeClr>
                </a:solidFill>
              </a:rPr>
              <a:t>d’une</a:t>
            </a:r>
            <a:r>
              <a:rPr lang="en-US" sz="6600" dirty="0">
                <a:solidFill>
                  <a:schemeClr val="accent5">
                    <a:lumMod val="75000"/>
                  </a:schemeClr>
                </a:solidFill>
              </a:rPr>
              <a:t> variable</a:t>
            </a:r>
            <a:endParaRPr lang="fr-FR" sz="66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type(nom_de_la_variable)</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'int'&gt;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t>
            </a:r>
            <a:r>
              <a:rPr lang="fr-FR" sz="1200" dirty="0" err="1"/>
              <a:t>append_to_list</a:t>
            </a:r>
            <a:r>
              <a:rPr lang="fr-FR" sz="1200" dirty="0"/>
              <a: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"is" vs "=="</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62987" y="1417992"/>
            <a:ext cx="6866021" cy="5047536"/>
          </a:xfrm>
          <a:prstGeom prst="rect">
            <a:avLst/>
          </a:prstGeom>
          <a:solidFill>
            <a:schemeClr val="tx1"/>
          </a:solidFill>
        </p:spPr>
        <p:txBody>
          <a:bodyPr wrap="square" rtlCol="0">
            <a:spAutoFit/>
          </a:bodyPr>
          <a:lstStyle/>
          <a:p>
            <a:r>
              <a:rPr lang="en-US" sz="1400" dirty="0">
                <a:solidFill>
                  <a:schemeClr val="bg1"/>
                </a:solidFill>
              </a:rPr>
              <a:t># "is" vs "=="</a:t>
            </a:r>
          </a:p>
          <a:p>
            <a:endParaRPr lang="en-US" sz="1400" dirty="0">
              <a:solidFill>
                <a:schemeClr val="bg1"/>
              </a:solidFill>
            </a:endParaRPr>
          </a:p>
          <a:p>
            <a:r>
              <a:rPr lang="en-US" sz="1400" dirty="0">
                <a:solidFill>
                  <a:schemeClr val="bg1"/>
                </a:solidFill>
              </a:rPr>
              <a:t>&gt;&gt;&gt; a = [1, 2, 3]</a:t>
            </a:r>
          </a:p>
          <a:p>
            <a:r>
              <a:rPr lang="en-US" sz="1400" dirty="0">
                <a:solidFill>
                  <a:schemeClr val="bg1"/>
                </a:solidFill>
              </a:rPr>
              <a:t>&gt;&gt;&gt; b = a</a:t>
            </a:r>
          </a:p>
          <a:p>
            <a:endParaRPr lang="en-US" sz="1400" dirty="0">
              <a:solidFill>
                <a:schemeClr val="bg1"/>
              </a:solidFill>
            </a:endParaRPr>
          </a:p>
          <a:p>
            <a:r>
              <a:rPr lang="en-US" sz="1400" dirty="0">
                <a:solidFill>
                  <a:schemeClr val="bg1"/>
                </a:solidFill>
              </a:rPr>
              <a:t>&gt;&gt;&gt; a is b</a:t>
            </a:r>
          </a:p>
          <a:p>
            <a:r>
              <a:rPr lang="en-US" sz="1400" dirty="0">
                <a:solidFill>
                  <a:schemeClr val="bg1"/>
                </a:solidFill>
              </a:rPr>
              <a:t>True</a:t>
            </a:r>
          </a:p>
          <a:p>
            <a:r>
              <a:rPr lang="en-US" sz="1400" dirty="0">
                <a:solidFill>
                  <a:schemeClr val="bg1"/>
                </a:solidFill>
              </a:rPr>
              <a:t>&gt;&gt;&gt; a == b</a:t>
            </a:r>
          </a:p>
          <a:p>
            <a:r>
              <a:rPr lang="en-US" sz="1400" dirty="0">
                <a:solidFill>
                  <a:schemeClr val="bg1"/>
                </a:solidFill>
              </a:rPr>
              <a:t>True</a:t>
            </a:r>
          </a:p>
          <a:p>
            <a:endParaRPr lang="en-US" sz="1400" dirty="0">
              <a:solidFill>
                <a:schemeClr val="bg1"/>
              </a:solidFill>
            </a:endParaRPr>
          </a:p>
          <a:p>
            <a:r>
              <a:rPr lang="en-US" sz="1400" dirty="0">
                <a:solidFill>
                  <a:schemeClr val="bg1"/>
                </a:solidFill>
              </a:rPr>
              <a:t>&gt;&gt;&gt; c = list(a)</a:t>
            </a:r>
          </a:p>
          <a:p>
            <a:endParaRPr lang="en-US" sz="1400" dirty="0">
              <a:solidFill>
                <a:schemeClr val="bg1"/>
              </a:solidFill>
            </a:endParaRPr>
          </a:p>
          <a:p>
            <a:r>
              <a:rPr lang="en-US" sz="1400" dirty="0">
                <a:solidFill>
                  <a:schemeClr val="bg1"/>
                </a:solidFill>
              </a:rPr>
              <a:t>&gt;&gt;&gt; a == c</a:t>
            </a:r>
          </a:p>
          <a:p>
            <a:r>
              <a:rPr lang="en-US" sz="1400" dirty="0">
                <a:solidFill>
                  <a:schemeClr val="bg1"/>
                </a:solidFill>
              </a:rPr>
              <a:t>True</a:t>
            </a:r>
          </a:p>
          <a:p>
            <a:r>
              <a:rPr lang="en-US" sz="1400" dirty="0">
                <a:solidFill>
                  <a:schemeClr val="bg1"/>
                </a:solidFill>
              </a:rPr>
              <a:t>&gt;&gt;&gt; a is c</a:t>
            </a:r>
          </a:p>
          <a:p>
            <a:r>
              <a:rPr lang="en-US" sz="1400" dirty="0">
                <a:solidFill>
                  <a:schemeClr val="bg1"/>
                </a:solidFill>
              </a:rPr>
              <a:t>False</a:t>
            </a:r>
          </a:p>
          <a:p>
            <a:endParaRPr lang="en-US" sz="1400" dirty="0">
              <a:solidFill>
                <a:schemeClr val="bg1"/>
              </a:solidFill>
            </a:endParaRPr>
          </a:p>
          <a:p>
            <a:r>
              <a:rPr lang="en-US" sz="1400" dirty="0">
                <a:solidFill>
                  <a:schemeClr val="bg1"/>
                </a:solidFill>
              </a:rPr>
              <a:t># • "is" expressions evaluate to True if two </a:t>
            </a:r>
          </a:p>
          <a:p>
            <a:r>
              <a:rPr lang="en-US" sz="1400" dirty="0">
                <a:solidFill>
                  <a:schemeClr val="bg1"/>
                </a:solidFill>
              </a:rPr>
              <a:t>#   variables point to the same object</a:t>
            </a:r>
          </a:p>
          <a:p>
            <a:endParaRPr lang="en-US" sz="1400" dirty="0">
              <a:solidFill>
                <a:schemeClr val="bg1"/>
              </a:solidFill>
            </a:endParaRPr>
          </a:p>
          <a:p>
            <a:r>
              <a:rPr lang="en-US" sz="1400" dirty="0">
                <a:solidFill>
                  <a:schemeClr val="bg1"/>
                </a:solidFill>
              </a:rPr>
              <a:t># • "==" evaluates to True if the objects </a:t>
            </a:r>
          </a:p>
          <a:p>
            <a:r>
              <a:rPr lang="en-US" sz="1400" dirty="0">
                <a:solidFill>
                  <a:schemeClr val="bg1"/>
                </a:solidFill>
              </a:rPr>
              <a:t>#   referred to by the variables are equal</a:t>
            </a:r>
          </a:p>
          <a:p>
            <a:endParaRPr lang="fr-FR" sz="1400" dirty="0"/>
          </a:p>
        </p:txBody>
      </p:sp>
    </p:spTree>
    <p:extLst>
      <p:ext uri="{BB962C8B-B14F-4D97-AF65-F5344CB8AC3E}">
        <p14:creationId xmlns:p14="http://schemas.microsoft.com/office/powerpoint/2010/main" val="12955196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&lt;__main__.</a:t>
            </a:r>
            <a:r>
              <a:rPr lang="fr-FR" sz="1200" dirty="0" err="1">
                <a:solidFill>
                  <a:schemeClr val="bg1"/>
                </a:solidFill>
              </a:rPr>
              <a:t>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_setattr__',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_setattr__',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5138764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
        <p:nvSpPr>
          <p:cNvPr id="7" name="Rectangle 6">
            <a:extLst>
              <a:ext uri="{FF2B5EF4-FFF2-40B4-BE49-F238E27FC236}">
                <a16:creationId xmlns:a16="http://schemas.microsoft.com/office/drawing/2014/main" id="{D34B9A0F-3864-4609-848E-009B75B3F5FC}"/>
              </a:ext>
            </a:extLst>
          </p:cNvPr>
          <p:cNvSpPr/>
          <p:nvPr/>
        </p:nvSpPr>
        <p:spPr>
          <a:xfrm>
            <a:off x="209554" y="3132911"/>
            <a:ext cx="11928606" cy="307777"/>
          </a:xfrm>
          <a:prstGeom prst="rect">
            <a:avLst/>
          </a:prstGeom>
        </p:spPr>
        <p:txBody>
          <a:bodyPr wrap="square">
            <a:spAutoFit/>
          </a:bodyPr>
          <a:lstStyle/>
          <a:p>
            <a:r>
              <a:rPr lang="fr-FR" sz="1400" dirty="0"/>
              <a:t>or</a:t>
            </a:r>
          </a:p>
        </p:txBody>
      </p:sp>
    </p:spTree>
    <p:extLst>
      <p:ext uri="{BB962C8B-B14F-4D97-AF65-F5344CB8AC3E}">
        <p14:creationId xmlns:p14="http://schemas.microsoft.com/office/powerpoint/2010/main" val="1740411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52400" y="262835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5322072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a:t>
            </a:r>
            <a:r>
              <a:rPr lang="fr-FR" altLang="fr-FR" sz="1400" dirty="0" err="1"/>
              <a:t>list.sort</a:t>
            </a:r>
            <a:r>
              <a:rPr lang="fr-FR" altLang="fr-FR" sz="1400" dirty="0"/>
              <a: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int)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int)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a:t>
            </a:r>
            <a:r>
              <a:rPr lang="fr-FR" altLang="fr-FR" sz="1400" dirty="0" err="1"/>
              <a:t>list.sort</a:t>
            </a:r>
            <a:r>
              <a:rPr lang="fr-FR" altLang="fr-FR" sz="1400" dirty="0"/>
              <a: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a:t>
            </a:r>
            <a:r>
              <a:rPr lang="fr-FR" sz="1400" dirty="0" err="1"/>
              <a:t>lt</a:t>
            </a:r>
            <a:r>
              <a:rPr lang="fr-FR" sz="1400" dirty="0"/>
              <a: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a:t>
            </a:r>
            <a:r>
              <a:rPr lang="fr-FR" sz="1400" dirty="0" err="1"/>
              <a:t>lt</a:t>
            </a:r>
            <a:r>
              <a:rPr lang="fr-FR" sz="1400" dirty="0"/>
              <a:t>__ (</a:t>
            </a:r>
            <a:r>
              <a:rPr lang="fr-FR" sz="1400" dirty="0" err="1"/>
              <a:t>lower</a:t>
            </a:r>
            <a:r>
              <a:rPr lang="fr-FR" sz="1400" dirty="0"/>
              <a:t> than)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a:t>
            </a:r>
            <a:r>
              <a:rPr lang="fr-FR" altLang="fr-FR" sz="1400" dirty="0" err="1"/>
              <a:t>lt</a:t>
            </a:r>
            <a:r>
              <a:rPr lang="fr-FR" altLang="fr-FR" sz="1400" dirty="0"/>
              <a: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a:t>
            </a:r>
            <a:r>
              <a:rPr lang="fr-FR" altLang="fr-FR" sz="1400" dirty="0" err="1"/>
              <a:t>list.sort</a:t>
            </a:r>
            <a:r>
              <a:rPr lang="fr-FR" altLang="fr-FR" sz="1400" dirty="0"/>
              <a: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elif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else: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2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200" dirty="0"/>
          </a:p>
          <a:p>
            <a:r>
              <a:rPr lang="fr-FR" sz="1200" dirty="0"/>
              <a:t>Qu'est-ce que cette fonctionnalité a de si utile ?</a:t>
            </a:r>
          </a:p>
          <a:p>
            <a:r>
              <a:rPr lang="fr-FR" sz="1200" dirty="0"/>
              <a:t>Nous allons le voir, bien entendu. Et je vais surtout essayer de vous montrer des exemples d'applications. Car très souvent, quand on découvre l'héritage, on ne sait pas trop quoi en faire…</a:t>
            </a:r>
          </a:p>
          <a:p>
            <a:r>
              <a:rPr lang="fr-FR" sz="1200" dirty="0"/>
              <a:t>Ne vous attendez donc pas à un chapitre où vous n'allez faire que coder. Vous allez devoir vous pencher sur de la théorie et travailler sur quelques exemples de modélisation. Mais je vous guide, ne vous inquiétez pas !</a:t>
            </a:r>
          </a:p>
          <a:p>
            <a:endParaRPr lang="fr-FR" sz="1200" dirty="0"/>
          </a:p>
          <a:p>
            <a:r>
              <a:rPr lang="fr-FR" sz="1200" b="1" dirty="0"/>
              <a:t>Pour bien commencer</a:t>
            </a:r>
          </a:p>
          <a:p>
            <a:endParaRPr lang="fr-FR" sz="1200" dirty="0"/>
          </a:p>
          <a:p>
            <a:r>
              <a:rPr lang="fr-FR" sz="1200" dirty="0"/>
              <a:t>Je ne vais pas faire durer le suspense plus longtemps : l'héritage est une fonctionnalité objet qui permet de déclarer que telle classe sera elle-même modelée sur une autre classe, qu'on appelle la classe parente, ou la </a:t>
            </a:r>
            <a:r>
              <a:rPr lang="fr-FR" sz="1200" b="1" dirty="0"/>
              <a:t>classe mère</a:t>
            </a:r>
            <a:r>
              <a:rPr lang="fr-FR" sz="1200" dirty="0"/>
              <a:t>. Concrètement, si une classe b </a:t>
            </a:r>
            <a:r>
              <a:rPr lang="fr-FR" sz="1200" b="1" dirty="0"/>
              <a:t>hérite</a:t>
            </a:r>
            <a:r>
              <a:rPr lang="fr-FR" sz="1200" dirty="0"/>
              <a:t> de la classe a, les objets créés sur le modèle de la classe b auront accès aux méthodes et attributs de la classe a.</a:t>
            </a:r>
          </a:p>
          <a:p>
            <a:endParaRPr lang="fr-FR" sz="1200" dirty="0"/>
          </a:p>
          <a:p>
            <a:r>
              <a:rPr lang="fr-FR" sz="1200" dirty="0"/>
              <a:t>Et c'est tout ? Cela ne sert à rien !</a:t>
            </a:r>
          </a:p>
          <a:p>
            <a:endParaRPr lang="fr-FR" sz="1200" dirty="0"/>
          </a:p>
          <a:p>
            <a:r>
              <a:rPr lang="fr-FR" sz="1200" dirty="0"/>
              <a:t>Non, ce n'est pas tout, et si, cela sert énormément mais vous allez devoir me laisser un peu de temps pour vous en montrer l'intérêt.</a:t>
            </a:r>
          </a:p>
          <a:p>
            <a:endParaRPr lang="fr-FR" sz="1200" dirty="0"/>
          </a:p>
          <a:p>
            <a:r>
              <a:rPr lang="fr-FR" sz="12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200" dirty="0"/>
          </a:p>
          <a:p>
            <a:r>
              <a:rPr lang="fr-FR" sz="1200" dirty="0"/>
              <a:t>Prenons un exemple simple : on a une classe Animal permettant de définir des animaux. Les animaux tels que nous les modélisons ont certains attributs (le régime : carnivore ou herbivore) et certaines méthodes (manger, boire, crier…).</a:t>
            </a:r>
          </a:p>
          <a:p>
            <a:endParaRPr lang="fr-FR" sz="1200" dirty="0"/>
          </a:p>
          <a:p>
            <a:r>
              <a:rPr lang="fr-FR" sz="1200" dirty="0"/>
              <a:t>On peut maintenant définir une classe Chien qui hérite de Animal, c'est-à-dire qu'elle reprend ses méthodes. Nous allons voir plus bas ce que cela implique exactement.</a:t>
            </a:r>
          </a:p>
          <a:p>
            <a:endParaRPr lang="fr-FR" sz="1200" dirty="0"/>
          </a:p>
          <a:p>
            <a:r>
              <a:rPr lang="fr-FR" sz="1200" dirty="0"/>
              <a:t>Si vous ne voyez pas très bien dans quel cas on fait hériter une classe d'une autre, faites le test :</a:t>
            </a:r>
          </a:p>
          <a:p>
            <a:pPr marL="628650" lvl="1" indent="-171450">
              <a:buFont typeface="Arial" panose="020B0604020202020204" pitchFamily="34" charset="0"/>
              <a:buChar char="•"/>
            </a:pPr>
            <a:r>
              <a:rPr lang="fr-FR" sz="1200" dirty="0"/>
              <a:t>on fait hériter la classe Chien de Animal parce qu'un chien est un animal ;</a:t>
            </a:r>
          </a:p>
          <a:p>
            <a:pPr marL="628650" lvl="1" indent="-171450">
              <a:buFont typeface="Arial" panose="020B0604020202020204" pitchFamily="34" charset="0"/>
              <a:buChar char="•"/>
            </a:pPr>
            <a:r>
              <a:rPr lang="fr-FR" sz="1200" dirty="0"/>
              <a:t>on ne fait pas hériter Animal de Chien parce qu'Animal n'est pas un Chien.</a:t>
            </a:r>
          </a:p>
          <a:p>
            <a:endParaRPr lang="fr-FR" sz="1200" dirty="0"/>
          </a:p>
        </p:txBody>
      </p:sp>
    </p:spTree>
    <p:extLst>
      <p:ext uri="{BB962C8B-B14F-4D97-AF65-F5344CB8AC3E}">
        <p14:creationId xmlns:p14="http://schemas.microsoft.com/office/powerpoint/2010/main" val="149422753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1015663"/>
          </a:xfrm>
          <a:prstGeom prst="rect">
            <a:avLst/>
          </a:prstGeom>
          <a:noFill/>
        </p:spPr>
        <p:txBody>
          <a:bodyPr wrap="square" rtlCol="0">
            <a:spAutoFit/>
          </a:bodyPr>
          <a:lstStyle/>
          <a:p>
            <a:r>
              <a:rPr lang="fr-FR" sz="1200" dirty="0"/>
              <a:t>Sur ce modèle, vous pouvez vous rendre compte qu'une voiture est un véhicule. La classe Voiture pourrait donc hériter de Véhicule.</a:t>
            </a:r>
          </a:p>
          <a:p>
            <a:r>
              <a:rPr lang="fr-FR" sz="1200" dirty="0"/>
              <a:t>Intéressons-nous à présent au code.</a:t>
            </a:r>
          </a:p>
          <a:p>
            <a:r>
              <a:rPr lang="fr-FR" sz="1200" dirty="0"/>
              <a:t>On oppose l'héritage simple, dont nous venons de voir les aspects théoriques dans la section précédente, à l'héritage multiple que nous verrons dans la prochaine section.</a:t>
            </a:r>
          </a:p>
          <a:p>
            <a:r>
              <a:rPr lang="fr-FR" sz="12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209554" y="2323134"/>
            <a:ext cx="11506200" cy="1938992"/>
          </a:xfrm>
          <a:prstGeom prst="rect">
            <a:avLst/>
          </a:prstGeom>
          <a:solidFill>
            <a:schemeClr val="tx1"/>
          </a:solidFill>
        </p:spPr>
        <p:txBody>
          <a:bodyPr wrap="square" rtlCol="0">
            <a:spAutoFit/>
          </a:bodyPr>
          <a:lstStyle/>
          <a:p>
            <a:r>
              <a:rPr lang="fr-FR" sz="1200" dirty="0">
                <a:solidFill>
                  <a:schemeClr val="bg1"/>
                </a:solidFill>
              </a:rPr>
              <a:t>class A:</a:t>
            </a:r>
          </a:p>
          <a:p>
            <a:r>
              <a:rPr lang="fr-FR" sz="1200" dirty="0">
                <a:solidFill>
                  <a:schemeClr val="bg1"/>
                </a:solidFill>
              </a:rPr>
              <a:t>    """Classe A, pour illustrer notre exemple d'héritage"""</a:t>
            </a:r>
          </a:p>
          <a:p>
            <a:r>
              <a:rPr lang="fr-FR" sz="1200" dirty="0">
                <a:solidFill>
                  <a:schemeClr val="bg1"/>
                </a:solidFill>
              </a:rPr>
              <a:t>    pass # On laisse la définition vide, ce n'est qu'un exemple</a:t>
            </a:r>
          </a:p>
          <a:p>
            <a:endParaRPr lang="fr-FR" sz="1200" dirty="0">
              <a:solidFill>
                <a:schemeClr val="bg1"/>
              </a:solidFill>
            </a:endParaRPr>
          </a:p>
          <a:p>
            <a:r>
              <a:rPr lang="fr-FR" sz="1200" dirty="0">
                <a:solidFill>
                  <a:schemeClr val="bg1"/>
                </a:solidFill>
              </a:rPr>
              <a:t>class B(A):</a:t>
            </a:r>
          </a:p>
          <a:p>
            <a:r>
              <a:rPr lang="fr-FR" sz="1200" dirty="0">
                <a:solidFill>
                  <a:schemeClr val="bg1"/>
                </a:solidFill>
              </a:rPr>
              <a:t>    """Classe B, qui hérite de A.</a:t>
            </a:r>
          </a:p>
          <a:p>
            <a:r>
              <a:rPr lang="fr-FR" sz="1200" dirty="0">
                <a:solidFill>
                  <a:schemeClr val="bg1"/>
                </a:solidFill>
              </a:rPr>
              <a:t>    Elle reprend les mêmes méthodes et attributs (dans cet exemple, la classe</a:t>
            </a:r>
          </a:p>
          <a:p>
            <a:r>
              <a:rPr lang="fr-FR" sz="1200" dirty="0">
                <a:solidFill>
                  <a:schemeClr val="bg1"/>
                </a:solidFill>
              </a:rPr>
              <a:t>    A ne possède de toute façon ni méthode ni attribut)"""</a:t>
            </a:r>
          </a:p>
          <a:p>
            <a:r>
              <a:rPr lang="fr-FR" sz="1200" dirty="0">
                <a:solidFill>
                  <a:schemeClr val="bg1"/>
                </a:solidFill>
              </a:rPr>
              <a:t>    </a:t>
            </a:r>
          </a:p>
          <a:p>
            <a:r>
              <a:rPr lang="fr-FR" sz="12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4365009"/>
            <a:ext cx="11458570" cy="2492990"/>
          </a:xfrm>
          <a:prstGeom prst="rect">
            <a:avLst/>
          </a:prstGeom>
          <a:noFill/>
        </p:spPr>
        <p:txBody>
          <a:bodyPr wrap="square" rtlCol="0">
            <a:spAutoFit/>
          </a:bodyPr>
          <a:lstStyle/>
          <a:p>
            <a:r>
              <a:rPr lang="fr-FR" sz="1200" dirty="0"/>
              <a:t>Vous pourrez expérimenter par la suite sur des exemples plus constructifs. Pour l'instant, l'important est de bien noter la syntaxe qui, comme vous le voyez, est des plus simples : </a:t>
            </a:r>
            <a:r>
              <a:rPr lang="fr-FR" sz="1200" b="1" dirty="0"/>
              <a:t>class MaClasse(MaClasseMere):</a:t>
            </a:r>
            <a:r>
              <a:rPr lang="fr-FR" sz="12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200" dirty="0"/>
          </a:p>
          <a:p>
            <a:r>
              <a:rPr lang="fr-FR" sz="1200" dirty="0"/>
              <a:t>J'ai essayé de mettre des constructeurs dans les deux classes mais, dans la classe fille, je ne retrouve pas les attributs déclarés dans ma classe mère, c'est normal ?</a:t>
            </a:r>
          </a:p>
          <a:p>
            <a:endParaRPr lang="fr-FR" sz="1200" dirty="0"/>
          </a:p>
          <a:p>
            <a:r>
              <a:rPr lang="fr-FR" sz="12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200" dirty="0"/>
          </a:p>
          <a:p>
            <a:r>
              <a:rPr lang="fr-FR" sz="12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76999"/>
          </a:xfrm>
          <a:prstGeom prst="rect">
            <a:avLst/>
          </a:prstGeom>
          <a:noFill/>
        </p:spPr>
        <p:txBody>
          <a:bodyPr wrap="square" rtlCol="0">
            <a:spAutoFit/>
          </a:bodyPr>
          <a:lstStyle/>
          <a:p>
            <a:r>
              <a:rPr lang="fr-FR" sz="12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76999"/>
          </a:xfrm>
          <a:prstGeom prst="rect">
            <a:avLst/>
          </a:prstGeom>
          <a:noFill/>
        </p:spPr>
        <p:txBody>
          <a:bodyPr wrap="square" rtlCol="0">
            <a:spAutoFit/>
          </a:bodyPr>
          <a:lstStyle/>
          <a:p>
            <a:r>
              <a:rPr lang="fr-FR" sz="12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2123658"/>
          </a:xfrm>
          <a:prstGeom prst="rect">
            <a:avLst/>
          </a:prstGeom>
          <a:noFill/>
        </p:spPr>
        <p:txBody>
          <a:bodyPr wrap="square" rtlCol="0">
            <a:spAutoFit/>
          </a:bodyPr>
          <a:lstStyle/>
          <a:p>
            <a:r>
              <a:rPr lang="fr-FR" sz="1200" dirty="0"/>
              <a:t>Argh… mais tu n'avais pas dit qu'une classe reprenait les méthodes et attributs de sa classe mère ?</a:t>
            </a:r>
          </a:p>
          <a:p>
            <a:endParaRPr lang="fr-FR" sz="1200" dirty="0"/>
          </a:p>
          <a:p>
            <a:r>
              <a:rPr lang="fr-FR" sz="12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200" dirty="0"/>
          </a:p>
          <a:p>
            <a:r>
              <a:rPr lang="fr-FR" sz="1200" dirty="0"/>
              <a:t>Dans le premier chapitre, je vous ai expliqué que mon_objet.ma_methode() revenait au même que </a:t>
            </a:r>
            <a:r>
              <a:rPr lang="fr-FR" sz="1200" dirty="0" err="1"/>
              <a:t>MaClasse.ma_methode</a:t>
            </a:r>
            <a:r>
              <a:rPr lang="fr-FR" sz="1200" dirty="0"/>
              <a:t>(mon_objet).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a:t>
            </a:r>
            <a:r>
              <a:rPr lang="fr-FR" sz="1200" dirty="0" err="1"/>
              <a:t>MaClasse.ma_methode</a:t>
            </a:r>
            <a:r>
              <a:rPr lang="fr-FR" sz="1200" dirty="0"/>
              <a:t>(mon_objet)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61665"/>
          </a:xfrm>
          <a:prstGeom prst="rect">
            <a:avLst/>
          </a:prstGeom>
          <a:noFill/>
        </p:spPr>
        <p:txBody>
          <a:bodyPr wrap="square" rtlCol="0">
            <a:spAutoFit/>
          </a:bodyPr>
          <a:lstStyle/>
          <a:p>
            <a:r>
              <a:rPr lang="fr-FR" sz="12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AgentSpecial("Fisher",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308324"/>
          </a:xfrm>
          <a:prstGeom prst="rect">
            <a:avLst/>
          </a:prstGeom>
          <a:noFill/>
        </p:spPr>
        <p:txBody>
          <a:bodyPr wrap="square" rtlCol="0">
            <a:spAutoFit/>
          </a:bodyPr>
          <a:lstStyle/>
          <a:p>
            <a:r>
              <a:rPr lang="fr-FR" sz="1200" dirty="0"/>
              <a:t>Cette fois, notre attribut prenom se trouve bien dans notre agent spécial car le constructeur de la classe AgentSpecial appelle explicitement celui de Personne.</a:t>
            </a:r>
          </a:p>
          <a:p>
            <a:endParaRPr lang="fr-FR" sz="1200" dirty="0"/>
          </a:p>
          <a:p>
            <a:r>
              <a:rPr lang="fr-FR" sz="12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200" dirty="0"/>
          </a:p>
          <a:p>
            <a:r>
              <a:rPr lang="fr-FR" sz="1200" dirty="0"/>
              <a:t>Notez que l'on pourrait très bien faire hériter une nouvelle classe de notre classe Personne, la classe mère est souvent un modèle pour plusieurs classes filles.</a:t>
            </a:r>
          </a:p>
          <a:p>
            <a:endParaRPr lang="fr-FR" sz="1200" dirty="0"/>
          </a:p>
          <a:p>
            <a:r>
              <a:rPr lang="fr-FR" sz="1200" b="1" dirty="0"/>
              <a:t>Petite précision</a:t>
            </a:r>
          </a:p>
          <a:p>
            <a:endParaRPr lang="fr-FR" sz="1200" dirty="0"/>
          </a:p>
          <a:p>
            <a:r>
              <a:rPr lang="fr-FR" sz="12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76999"/>
          </a:xfrm>
          <a:prstGeom prst="rect">
            <a:avLst/>
          </a:prstGeom>
          <a:noFill/>
        </p:spPr>
        <p:txBody>
          <a:bodyPr wrap="square" rtlCol="0">
            <a:spAutoFit/>
          </a:bodyPr>
          <a:lstStyle/>
          <a:p>
            <a:r>
              <a:rPr lang="fr-FR" sz="12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491218"/>
            <a:ext cx="11506200" cy="769441"/>
          </a:xfrm>
          <a:prstGeom prst="rect">
            <a:avLst/>
          </a:prstGeom>
          <a:solidFill>
            <a:schemeClr val="tx1"/>
          </a:solidFill>
        </p:spPr>
        <p:txBody>
          <a:bodyPr wrap="square" rtlCol="0">
            <a:spAutoFit/>
          </a:bodyPr>
          <a:lstStyle/>
          <a:p>
            <a:r>
              <a:rPr lang="fr-FR" sz="1100" dirty="0">
                <a:solidFill>
                  <a:schemeClr val="bg1"/>
                </a:solidFill>
              </a:rPr>
              <a:t>def __setattr__(self,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object.__setattr__(self,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issubclass(AgentSpecial, Personne) # AgentSpecial hérite de Personne</a:t>
            </a:r>
          </a:p>
          <a:p>
            <a:r>
              <a:rPr lang="en-US" sz="1100" dirty="0">
                <a:solidFill>
                  <a:schemeClr val="bg1"/>
                </a:solidFill>
              </a:rPr>
              <a:t>True</a:t>
            </a:r>
          </a:p>
          <a:p>
            <a:r>
              <a:rPr lang="en-US" sz="1100" dirty="0">
                <a:solidFill>
                  <a:schemeClr val="bg1"/>
                </a:solidFill>
              </a:rPr>
              <a:t>&gt;&gt;&gt; issubclass(AgentSpecial, object)</a:t>
            </a:r>
          </a:p>
          <a:p>
            <a:r>
              <a:rPr lang="en-US" sz="1100" dirty="0">
                <a:solidFill>
                  <a:schemeClr val="bg1"/>
                </a:solidFill>
              </a:rPr>
              <a:t>True</a:t>
            </a:r>
          </a:p>
          <a:p>
            <a:r>
              <a:rPr lang="en-US" sz="1100" dirty="0">
                <a:solidFill>
                  <a:schemeClr val="bg1"/>
                </a:solidFill>
              </a:rPr>
              <a:t>&gt;&gt;&gt; issubclass(Personne, object)</a:t>
            </a:r>
          </a:p>
          <a:p>
            <a:r>
              <a:rPr lang="en-US" sz="1100" dirty="0">
                <a:solidFill>
                  <a:schemeClr val="bg1"/>
                </a:solidFill>
              </a:rPr>
              <a:t>True</a:t>
            </a:r>
          </a:p>
          <a:p>
            <a:r>
              <a:rPr lang="en-US" sz="1100" dirty="0">
                <a:solidFill>
                  <a:schemeClr val="bg1"/>
                </a:solidFill>
              </a:rPr>
              <a:t>&gt;&gt;&gt; issubclass(Personne, AgentSpecial) # Personne n'hérite pas d'AgentSpecial</a:t>
            </a: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89904"/>
            <a:ext cx="11630020" cy="1754326"/>
          </a:xfrm>
          <a:prstGeom prst="rect">
            <a:avLst/>
          </a:prstGeom>
          <a:noFill/>
        </p:spPr>
        <p:txBody>
          <a:bodyPr wrap="square" rtlCol="0">
            <a:spAutoFit/>
          </a:bodyPr>
          <a:lstStyle/>
          <a:p>
            <a:r>
              <a:rPr lang="fr-FR" sz="1200" dirty="0"/>
              <a:t>En redéfinissant la méthode __setattr__, on ne peut, dans le corps de cette méthode, modifier les valeurs de nos attributs comme on le fait habituellement (self.attribut = valeur) car alors, la méthode s'appellerait elle-même. On fait donc appel à la méthode __setattr__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200" dirty="0"/>
              <a:t>Deux fonctions très pratiques</a:t>
            </a:r>
          </a:p>
          <a:p>
            <a:endParaRPr lang="fr-FR" sz="1200" dirty="0"/>
          </a:p>
          <a:p>
            <a:r>
              <a:rPr lang="fr-FR" sz="1200" dirty="0"/>
              <a:t>Python définit deux fonctions qui peuvent se révéler utiles dans bien des cas : issubclass et isinstance.</a:t>
            </a:r>
          </a:p>
          <a:p>
            <a:r>
              <a:rPr lang="fr-FR" sz="1200" dirty="0"/>
              <a:t>issubclass</a:t>
            </a:r>
          </a:p>
          <a:p>
            <a:r>
              <a:rPr lang="fr-FR" sz="12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61665"/>
          </a:xfrm>
          <a:prstGeom prst="rect">
            <a:avLst/>
          </a:prstGeom>
          <a:noFill/>
        </p:spPr>
        <p:txBody>
          <a:bodyPr wrap="square" rtlCol="0">
            <a:spAutoFit/>
          </a:bodyPr>
          <a:lstStyle/>
          <a:p>
            <a:r>
              <a:rPr lang="fr-FR" sz="1200" dirty="0"/>
              <a:t>isinstance</a:t>
            </a:r>
          </a:p>
          <a:p>
            <a:r>
              <a:rPr lang="fr-FR" sz="12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76999"/>
          </a:xfrm>
          <a:prstGeom prst="rect">
            <a:avLst/>
          </a:prstGeom>
          <a:noFill/>
        </p:spPr>
        <p:txBody>
          <a:bodyPr wrap="square" rtlCol="0">
            <a:spAutoFit/>
          </a:bodyPr>
          <a:lstStyle/>
          <a:p>
            <a:r>
              <a:rPr lang="fr-FR" sz="12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MaClasseHeritee(MaClasseMere1,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78816"/>
            <a:ext cx="11630020" cy="3231654"/>
          </a:xfrm>
          <a:prstGeom prst="rect">
            <a:avLst/>
          </a:prstGeom>
          <a:noFill/>
        </p:spPr>
        <p:txBody>
          <a:bodyPr wrap="square" rtlCol="0">
            <a:spAutoFit/>
          </a:bodyPr>
          <a:lstStyle/>
          <a:p>
            <a:r>
              <a:rPr lang="fr-FR" sz="1200" dirty="0"/>
              <a:t>Python inclut un mécanisme permettant l'héritage multiple. L'idée est en substance très simple : au lieu d'hériter d'une seule classe, on peut hériter de plusieurs.</a:t>
            </a:r>
          </a:p>
          <a:p>
            <a:endParaRPr lang="fr-FR" sz="1200" dirty="0"/>
          </a:p>
          <a:p>
            <a:r>
              <a:rPr lang="fr-FR" sz="1200" dirty="0"/>
              <a:t>Ce n'est pas ce qui se passe quand on hérite d'une classe qui hérite elle-même d'une autre classe ?</a:t>
            </a:r>
          </a:p>
          <a:p>
            <a:endParaRPr lang="fr-FR" sz="1200" dirty="0"/>
          </a:p>
          <a:p>
            <a:r>
              <a:rPr lang="fr-FR" sz="1200" dirty="0"/>
              <a:t>Pas tout à fait. La hiérarchie de l'héritage simple permet d'étendre des méthodes et attributs d'une classe à plusieurs autres, mais la structure reste fermée. Pour mieux comprendre, considérez l'exemple qui suit.</a:t>
            </a:r>
          </a:p>
          <a:p>
            <a:endParaRPr lang="fr-FR" sz="1200" dirty="0"/>
          </a:p>
          <a:p>
            <a:r>
              <a:rPr lang="fr-FR" sz="1200" dirty="0"/>
              <a:t>On peut s'asseoir dans un fauteuil. On peut dormir dans un lit. Mais on peut s'asseoir et dormir dans certains canapés (la plupart en fait, avec un peu de bonne volonté). Notre classe Fauteuil pourra hériter de la classe ObjetPourSAsseoir et notre classe Lit, de notre classe ObjetPourDormir. Mais notre classe Canape alors ? Elle devra logiquement hériter de nos deux classes ObjetPourSAsseoir et ObjetPourDormir. C'est un cas où l'héritage multiple pourrait se révéler utile.</a:t>
            </a:r>
          </a:p>
          <a:p>
            <a:endParaRPr lang="fr-FR" sz="1200" dirty="0"/>
          </a:p>
          <a:p>
            <a:r>
              <a:rPr lang="fr-FR" sz="12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200" dirty="0"/>
          </a:p>
          <a:p>
            <a:r>
              <a:rPr lang="fr-FR" sz="12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2123658"/>
          </a:xfrm>
          <a:prstGeom prst="rect">
            <a:avLst/>
          </a:prstGeom>
          <a:noFill/>
        </p:spPr>
        <p:txBody>
          <a:bodyPr wrap="square" rtlCol="0">
            <a:spAutoFit/>
          </a:bodyPr>
          <a:lstStyle/>
          <a:p>
            <a:r>
              <a:rPr lang="fr-FR" sz="1200" dirty="0"/>
              <a:t>Vous pouvez faire hériter votre classe de plus de deux autres classes. Au lieu de préciser, comme dans les cas d'héritage simple, une seule classe mère entre parenthèses, vous en indiquez plusieurs, séparées par des virgules.</a:t>
            </a:r>
          </a:p>
          <a:p>
            <a:r>
              <a:rPr lang="fr-FR" sz="1200" dirty="0"/>
              <a:t>Recherche des méthodes</a:t>
            </a:r>
          </a:p>
          <a:p>
            <a:endParaRPr lang="fr-FR" sz="1200" dirty="0"/>
          </a:p>
          <a:p>
            <a:r>
              <a:rPr lang="fr-FR" sz="12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200" dirty="0"/>
          </a:p>
          <a:p>
            <a:r>
              <a:rPr lang="fr-FR" sz="12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0" y="1041418"/>
            <a:ext cx="11630020" cy="1384995"/>
          </a:xfrm>
          <a:prstGeom prst="rect">
            <a:avLst/>
          </a:prstGeom>
          <a:noFill/>
        </p:spPr>
        <p:txBody>
          <a:bodyPr wrap="square" rtlCol="0">
            <a:spAutoFit/>
          </a:bodyPr>
          <a:lstStyle/>
          <a:p>
            <a:r>
              <a:rPr lang="fr-FR" sz="1200" b="1" dirty="0"/>
              <a:t>Retour sur les exceptions</a:t>
            </a:r>
            <a:endParaRPr lang="fr-FR" sz="1200" dirty="0"/>
          </a:p>
          <a:p>
            <a:r>
              <a:rPr lang="fr-FR" sz="1200" dirty="0"/>
              <a:t>Depuis la première partie, nous ne sommes pas revenus sur les exceptions. Toutefois, ce chapitre me donne une opportunité d'aller un peu plus loin.</a:t>
            </a:r>
          </a:p>
          <a:p>
            <a:r>
              <a:rPr lang="fr-FR" sz="1200" dirty="0"/>
              <a:t>Les exceptions sont non seulement des classes, mais des classes hiérarchisées selon une relation d'héritage précise.</a:t>
            </a:r>
          </a:p>
          <a:p>
            <a:r>
              <a:rPr lang="fr-FR" sz="1200" dirty="0"/>
              <a:t>Cette relation d'héritage devient importante quand vous utilisez le mot-clé except. En effet, le type de l'exception que vous précisez après est intercepté… ainsi que toutes les classes qui héritent de ce type.</a:t>
            </a:r>
          </a:p>
          <a:p>
            <a:r>
              <a:rPr lang="fr-FR" sz="1200" dirty="0"/>
              <a:t>Mais comment fait-on pour savoir qu'une exception hérite d'autres exceptions ?</a:t>
            </a:r>
          </a:p>
          <a:p>
            <a:r>
              <a:rPr lang="fr-FR" sz="12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492990"/>
          </a:xfrm>
          <a:prstGeom prst="rect">
            <a:avLst/>
          </a:prstGeom>
          <a:noFill/>
        </p:spPr>
        <p:txBody>
          <a:bodyPr wrap="square" rtlCol="0">
            <a:spAutoFit/>
          </a:bodyPr>
          <a:lstStyle/>
          <a:p>
            <a:r>
              <a:rPr lang="fr-FR" sz="1200" dirty="0"/>
              <a:t>Vous apprenez ici que l'exception AttributeError hérite de Exception, qui hérite elle-même de BaseException.</a:t>
            </a:r>
          </a:p>
          <a:p>
            <a:endParaRPr lang="fr-FR" sz="1200" dirty="0"/>
          </a:p>
          <a:p>
            <a:r>
              <a:rPr lang="fr-FR" sz="1200" dirty="0"/>
              <a:t>Vous pouvez également retrouver la hiérarchie des exceptions built-in sur le site de Python.</a:t>
            </a:r>
          </a:p>
          <a:p>
            <a:endParaRPr lang="fr-FR" sz="1200" dirty="0"/>
          </a:p>
          <a:p>
            <a:r>
              <a:rPr lang="fr-FR" sz="1200" dirty="0"/>
              <a:t>Ne sont répertoriées ici que les exceptions dites built-in. D'autres peuvent être définies dans des modules que vous utiliserez et vous pouvez même en créer vous-mêmes (nous allons voir cela un peu plus bas).</a:t>
            </a:r>
          </a:p>
          <a:p>
            <a:endParaRPr lang="fr-FR" sz="1200" dirty="0"/>
          </a:p>
          <a:p>
            <a:r>
              <a:rPr lang="fr-FR" sz="1200" dirty="0"/>
              <a:t>Pour l'instant, souvenez-vous que, quand vous écrivez except TypeException, vous pourrez intercepter toutes les exceptions du type TypeException mais aussi celles des classes héritées de TypeException.</a:t>
            </a:r>
          </a:p>
          <a:p>
            <a:endParaRPr lang="fr-FR" sz="1200" dirty="0"/>
          </a:p>
          <a:p>
            <a:r>
              <a:rPr lang="fr-FR" sz="12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623345"/>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71380"/>
            <a:ext cx="11630020" cy="2677656"/>
          </a:xfrm>
          <a:prstGeom prst="rect">
            <a:avLst/>
          </a:prstGeom>
          <a:noFill/>
        </p:spPr>
        <p:txBody>
          <a:bodyPr wrap="square" rtlCol="0">
            <a:spAutoFit/>
          </a:bodyPr>
          <a:lstStyle/>
          <a:p>
            <a:r>
              <a:rPr lang="fr-FR" sz="1200" b="1" dirty="0"/>
              <a:t>Création d'exceptions personnalisées</a:t>
            </a:r>
          </a:p>
          <a:p>
            <a:endParaRPr lang="fr-FR" sz="1200" dirty="0"/>
          </a:p>
          <a:p>
            <a:r>
              <a:rPr lang="fr-FR" sz="1200" dirty="0"/>
              <a:t>Il peut vous être utile de créer vos propres exceptions. Puisque les exceptions sont des classes, comme nous venons de le voir, rien ne vous empêche de créer les vôtres. Vous pourrez les lever avec raise, les intercepter avec except.</a:t>
            </a:r>
          </a:p>
          <a:p>
            <a:r>
              <a:rPr lang="fr-FR" sz="1200" dirty="0"/>
              <a:t>Se positionner dans la hiérarchie</a:t>
            </a:r>
          </a:p>
          <a:p>
            <a:r>
              <a:rPr lang="fr-FR" sz="12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2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200" dirty="0"/>
              <a:t>Exception : c'est de cette classe que vos exceptions hériteront la plupart du temps. C'est la classe mère de toutes les exceptions « d'erreurs ».</a:t>
            </a:r>
          </a:p>
          <a:p>
            <a:r>
              <a:rPr lang="fr-FR" sz="1200" dirty="0"/>
              <a:t>Si vous pouvez trouver, dans le contexte, une exception qui se trouve plus bas dans la hiérarchie, c'est toujours mieux.</a:t>
            </a:r>
          </a:p>
          <a:p>
            <a:r>
              <a:rPr lang="fr-FR" sz="1200" dirty="0"/>
              <a:t>Que doit contenir notre classe exception ?</a:t>
            </a:r>
          </a:p>
          <a:p>
            <a:r>
              <a:rPr lang="fr-FR" sz="12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5264241"/>
            <a:ext cx="11630020" cy="276999"/>
          </a:xfrm>
          <a:prstGeom prst="rect">
            <a:avLst/>
          </a:prstGeom>
          <a:noFill/>
        </p:spPr>
        <p:txBody>
          <a:bodyPr wrap="square" rtlCol="0">
            <a:spAutoFit/>
          </a:bodyPr>
          <a:lstStyle/>
          <a:p>
            <a:r>
              <a:rPr lang="fr-FR" sz="12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14328" y="5657163"/>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76999"/>
          </a:xfrm>
          <a:prstGeom prst="rect">
            <a:avLst/>
          </a:prstGeom>
          <a:noFill/>
        </p:spPr>
        <p:txBody>
          <a:bodyPr wrap="square" rtlCol="0">
            <a:spAutoFit/>
          </a:bodyPr>
          <a:lstStyle/>
          <a:p>
            <a:r>
              <a:rPr lang="fr-FR" sz="12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76999"/>
          </a:xfrm>
          <a:prstGeom prst="rect">
            <a:avLst/>
          </a:prstGeom>
          <a:noFill/>
        </p:spPr>
        <p:txBody>
          <a:bodyPr wrap="square" rtlCol="0">
            <a:spAutoFit/>
          </a:bodyPr>
          <a:lstStyle/>
          <a:p>
            <a:r>
              <a:rPr lang="fr-FR" sz="12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61665"/>
          </a:xfrm>
          <a:prstGeom prst="rect">
            <a:avLst/>
          </a:prstGeom>
          <a:noFill/>
        </p:spPr>
        <p:txBody>
          <a:bodyPr wrap="square" rtlCol="0">
            <a:spAutoFit/>
          </a:bodyPr>
          <a:lstStyle/>
          <a:p>
            <a:r>
              <a:rPr lang="fr-FR" sz="1200" dirty="0"/>
              <a:t>Voilà, ce petit retour sur les exceptions est achevé. Si vous voulez en savoir plus, n'hésitez pas à consulter la documentation Python concernant </a:t>
            </a:r>
            <a:r>
              <a:rPr lang="fr-FR" sz="1200" dirty="0">
                <a:hlinkClick r:id="rId2"/>
              </a:rPr>
              <a:t>les exceptions</a:t>
            </a:r>
            <a:r>
              <a:rPr lang="fr-FR" sz="1200" dirty="0"/>
              <a:t> ainsi que celle sur </a:t>
            </a:r>
            <a:r>
              <a:rPr lang="fr-FR" sz="1200" dirty="0">
                <a:hlinkClick r:id="rId3"/>
              </a:rPr>
              <a:t>les exceptions personnalisées</a:t>
            </a:r>
            <a:r>
              <a:rPr lang="fr-FR" sz="1200" dirty="0"/>
              <a:t>.</a:t>
            </a:r>
          </a:p>
        </p:txBody>
      </p:sp>
    </p:spTree>
    <p:extLst>
      <p:ext uri="{BB962C8B-B14F-4D97-AF65-F5344CB8AC3E}">
        <p14:creationId xmlns:p14="http://schemas.microsoft.com/office/powerpoint/2010/main" val="107061517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862322"/>
          </a:xfrm>
          <a:prstGeom prst="rect">
            <a:avLst/>
          </a:prstGeom>
          <a:noFill/>
        </p:spPr>
        <p:txBody>
          <a:bodyPr wrap="square" rtlCol="0">
            <a:spAutoFit/>
          </a:bodyPr>
          <a:lstStyle/>
          <a:p>
            <a:r>
              <a:rPr lang="fr-FR" sz="1200" b="1" dirty="0"/>
              <a:t>En résumé</a:t>
            </a:r>
          </a:p>
          <a:p>
            <a:endParaRPr lang="fr-FR" sz="1200" dirty="0"/>
          </a:p>
          <a:p>
            <a:r>
              <a:rPr lang="fr-FR" sz="1200" dirty="0"/>
              <a:t>    L'héritage permet à une classe d'hériter du comportement d'une autre en reprenant ses méthodes.</a:t>
            </a:r>
          </a:p>
          <a:p>
            <a:endParaRPr lang="fr-FR" sz="1200" dirty="0"/>
          </a:p>
          <a:p>
            <a:r>
              <a:rPr lang="fr-FR" sz="1200" dirty="0"/>
              <a:t>    La syntaxe de l'héritage est class NouvelleClasse(ClasseMere):.</a:t>
            </a:r>
          </a:p>
          <a:p>
            <a:endParaRPr lang="fr-FR" sz="1200" dirty="0"/>
          </a:p>
          <a:p>
            <a:r>
              <a:rPr lang="fr-FR" sz="1200" dirty="0"/>
              <a:t>    On peut accéder aux méthodes de la classe mère directement via la syntaxe : ClasseMere.methode(self).</a:t>
            </a:r>
          </a:p>
          <a:p>
            <a:endParaRPr lang="fr-FR" sz="1200" dirty="0"/>
          </a:p>
          <a:p>
            <a:r>
              <a:rPr lang="fr-FR" sz="1200" dirty="0"/>
              <a:t>    L'héritage multiple permet à une classe d'hériter de plusieurs classes mères.</a:t>
            </a:r>
          </a:p>
          <a:p>
            <a:endParaRPr lang="fr-FR" sz="1200" dirty="0"/>
          </a:p>
          <a:p>
            <a:r>
              <a:rPr lang="fr-FR" sz="1200" dirty="0"/>
              <a:t>    La syntaxe de l'héritage multiple s'écrit donc de la manière suivante : class NouvelleClasse(ClasseMere1, ClasseMere2, ClasseMereN):.</a:t>
            </a:r>
          </a:p>
          <a:p>
            <a:endParaRPr lang="fr-FR" sz="1200" dirty="0"/>
          </a:p>
          <a:p>
            <a:r>
              <a:rPr lang="fr-FR" sz="1200" dirty="0"/>
              <a:t>    Les exceptions définies par Python sont ordonnées selon une hiérarchie d'héritage.</a:t>
            </a:r>
          </a:p>
          <a:p>
            <a:endParaRPr lang="fr-FR" sz="1200" dirty="0"/>
          </a:p>
          <a:p>
            <a:r>
              <a:rPr lang="fr-FR" sz="1200" dirty="0"/>
              <a:t>    </a:t>
            </a:r>
          </a:p>
        </p:txBody>
      </p:sp>
    </p:spTree>
    <p:extLst>
      <p:ext uri="{BB962C8B-B14F-4D97-AF65-F5344CB8AC3E}">
        <p14:creationId xmlns:p14="http://schemas.microsoft.com/office/powerpoint/2010/main" val="332550674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569660"/>
          </a:xfrm>
          <a:prstGeom prst="rect">
            <a:avLst/>
          </a:prstGeom>
          <a:noFill/>
        </p:spPr>
        <p:txBody>
          <a:bodyPr wrap="square" rtlCol="0">
            <a:spAutoFit/>
          </a:bodyPr>
          <a:lstStyle/>
          <a:p>
            <a:r>
              <a:rPr lang="fr-FR" sz="1200" dirty="0"/>
              <a:t>Découvrez la boucle for</a:t>
            </a:r>
          </a:p>
          <a:p>
            <a:endParaRPr lang="fr-FR" sz="1200" dirty="0"/>
          </a:p>
          <a:p>
            <a:r>
              <a:rPr lang="fr-FR" sz="1200" dirty="0"/>
              <a:t>Voilà pas mal de chapitres, nous avons étudié les boucles. Ne vous alarmez pas, ce que nous avons vu est toujours d'actualité … mais nous allons un peu approfondir le sujet, maintenant que nous explorons le monde de l'objet.</a:t>
            </a:r>
          </a:p>
          <a:p>
            <a:endParaRPr lang="fr-FR" sz="1200" dirty="0"/>
          </a:p>
          <a:p>
            <a:r>
              <a:rPr lang="fr-FR" sz="12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200" dirty="0"/>
              <a:t>    </a:t>
            </a:r>
          </a:p>
        </p:txBody>
      </p:sp>
    </p:spTree>
    <p:extLst>
      <p:ext uri="{BB962C8B-B14F-4D97-AF65-F5344CB8AC3E}">
        <p14:creationId xmlns:p14="http://schemas.microsoft.com/office/powerpoint/2010/main" val="215732347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1388239"/>
            <a:ext cx="11868146" cy="276999"/>
          </a:xfrm>
          <a:prstGeom prst="rect">
            <a:avLst/>
          </a:prstGeom>
          <a:noFill/>
        </p:spPr>
        <p:txBody>
          <a:bodyPr wrap="square" rtlCol="0">
            <a:spAutoFit/>
          </a:bodyPr>
          <a:lstStyle/>
          <a:p>
            <a:r>
              <a:rPr lang="fr-FR" sz="12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911459"/>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424499"/>
            <a:ext cx="11868146" cy="3416320"/>
          </a:xfrm>
          <a:prstGeom prst="rect">
            <a:avLst/>
          </a:prstGeom>
          <a:noFill/>
        </p:spPr>
        <p:txBody>
          <a:bodyPr wrap="square" rtlCol="0">
            <a:spAutoFit/>
          </a:bodyPr>
          <a:lstStyle/>
          <a:p>
            <a:r>
              <a:rPr lang="fr-FR" sz="1200" b="1" dirty="0"/>
              <a:t>Utiliser les itérateurs</a:t>
            </a:r>
          </a:p>
          <a:p>
            <a:endParaRPr lang="fr-FR" sz="12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200" dirty="0"/>
          </a:p>
          <a:p>
            <a:r>
              <a:rPr lang="fr-FR" sz="1200" dirty="0"/>
              <a:t>Quand Python tombe sur une ligne du type for element in ma_liste:, il va appeler l'itérateur de ma_liste. L'itérateur, c'est un objet qui va être chargé de parcourir l'objet conteneur, ici une liste.</a:t>
            </a:r>
          </a:p>
          <a:p>
            <a:endParaRPr lang="fr-FR" sz="1200" dirty="0"/>
          </a:p>
          <a:p>
            <a:r>
              <a:rPr lang="fr-FR" sz="1200" dirty="0"/>
              <a:t>L'itérateur est créé dans la méthode spéciale __iter__ de l'objet. Ici, c'est donc la méthode __iter__ de la classe list qui est appelée et qui renvoie un itérateur permettant de parcourir la liste.</a:t>
            </a:r>
          </a:p>
          <a:p>
            <a:endParaRPr lang="fr-FR" sz="1200" dirty="0"/>
          </a:p>
          <a:p>
            <a:r>
              <a:rPr lang="fr-FR" sz="1200" dirty="0"/>
              <a:t>À chaque tour de boucle, Python appelle la méthode spéciale __next__ de l'itérateur, qui doit renvoyer l'élément suivant du parcours ou lever l'exception StopIteration si le parcours touche à sa fin.</a:t>
            </a:r>
          </a:p>
          <a:p>
            <a:endParaRPr lang="fr-FR" sz="1200" dirty="0"/>
          </a:p>
          <a:p>
            <a:r>
              <a:rPr lang="fr-FR" sz="1200" dirty="0"/>
              <a:t>Ce n'est peut-être pas très clair… alors voyons un exemple.</a:t>
            </a:r>
          </a:p>
          <a:p>
            <a:endParaRPr lang="fr-FR" sz="1200" dirty="0"/>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2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element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1062189"/>
            <a:ext cx="11868146" cy="2554545"/>
          </a:xfrm>
          <a:prstGeom prst="rect">
            <a:avLst/>
          </a:prstGeom>
          <a:noFill/>
        </p:spPr>
        <p:txBody>
          <a:bodyPr wrap="square" rtlCol="0">
            <a:spAutoFit/>
          </a:bodyPr>
          <a:lstStyle/>
          <a:p>
            <a:r>
              <a:rPr lang="fr-FR" sz="1400" b="1" dirty="0"/>
              <a:t> </a:t>
            </a:r>
            <a:r>
              <a:rPr lang="fr-FR" sz="1200" dirty="0"/>
              <a:t>On commence par créer une chaîne de caractères (jusque là, rien de compliqué).</a:t>
            </a:r>
          </a:p>
          <a:p>
            <a:endParaRPr lang="fr-FR" sz="1200" dirty="0"/>
          </a:p>
          <a:p>
            <a:r>
              <a:rPr lang="fr-FR" sz="1200" dirty="0"/>
              <a:t>    On appelle ensuite la fonction iter en lui passant en paramètre la chaîne. Cette fonction appelle la méthode spéciale __iter__ de la chaîne, qui renvoie l'itérateur permettant de parcourir ma_chaine.</a:t>
            </a:r>
          </a:p>
          <a:p>
            <a:endParaRPr lang="fr-FR" sz="1200" dirty="0"/>
          </a:p>
          <a:p>
            <a:r>
              <a:rPr lang="fr-FR" sz="12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200" dirty="0"/>
          </a:p>
          <a:p>
            <a:r>
              <a:rPr lang="fr-FR" sz="12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200" dirty="0"/>
          </a:p>
          <a:p>
            <a:r>
              <a:rPr lang="fr-FR" sz="12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a:solidFill>
                  <a:schemeClr val="bg1"/>
                </a:solidFill>
              </a:rPr>
              <a:t>else:</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a:solidFill>
                  <a:schemeClr val="bg1"/>
                </a:solidFill>
              </a:rPr>
              <a:t>else:</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1893347"/>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449215"/>
            <a:ext cx="11106147" cy="1277273"/>
          </a:xfrm>
          <a:prstGeom prst="rect">
            <a:avLst/>
          </a:prstGeom>
          <a:solidFill>
            <a:schemeClr val="tx1"/>
          </a:solidFill>
        </p:spPr>
        <p:txBody>
          <a:bodyPr wrap="square" rtlCol="0">
            <a:spAutoFit/>
          </a:bodyPr>
          <a:lstStyle/>
          <a:p>
            <a:r>
              <a:rPr lang="fr-FR" sz="1100" dirty="0">
                <a:solidFill>
                  <a:schemeClr val="bg1"/>
                </a:solidFill>
              </a:rPr>
              <a:t>&gt;&gt;&gt; for nombre in intervalle(5, 10):</a:t>
            </a:r>
          </a:p>
          <a:p>
            <a:r>
              <a:rPr lang="fr-FR" sz="1100" dirty="0">
                <a:solidFill>
                  <a:schemeClr val="bg1"/>
                </a:solidFill>
              </a:rPr>
              <a:t>...     print(nombre)</a:t>
            </a:r>
          </a:p>
          <a:p>
            <a:r>
              <a:rPr lang="fr-FR" sz="1100" dirty="0">
                <a:solidFill>
                  <a:schemeClr val="bg1"/>
                </a:solidFill>
              </a:rPr>
              <a:t>... </a:t>
            </a:r>
          </a:p>
          <a:p>
            <a:r>
              <a:rPr lang="fr-FR" sz="1100" dirty="0">
                <a:solidFill>
                  <a:schemeClr val="bg1"/>
                </a:solidFill>
              </a:rPr>
              <a:t>6</a:t>
            </a:r>
          </a:p>
          <a:p>
            <a:r>
              <a:rPr lang="fr-FR" sz="1100" dirty="0">
                <a:solidFill>
                  <a:schemeClr val="bg1"/>
                </a:solidFill>
              </a:rPr>
              <a:t>7</a:t>
            </a:r>
          </a:p>
          <a:p>
            <a:r>
              <a:rPr lang="fr-FR" sz="1100" dirty="0">
                <a:solidFill>
                  <a:schemeClr val="bg1"/>
                </a:solidFill>
              </a:rPr>
              <a:t>8</a:t>
            </a:r>
          </a:p>
          <a:p>
            <a:r>
              <a:rPr lang="fr-FR" sz="11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72294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173031"/>
            <a:ext cx="11106147" cy="1615827"/>
          </a:xfrm>
          <a:prstGeom prst="rect">
            <a:avLst/>
          </a:prstGeom>
          <a:solidFill>
            <a:schemeClr val="tx1"/>
          </a:solidFill>
        </p:spPr>
        <p:txBody>
          <a:bodyPr wrap="square" rtlCol="0">
            <a:spAutoFit/>
          </a:bodyPr>
          <a:lstStyle/>
          <a:p>
            <a:r>
              <a:rPr lang="fr-FR" sz="1100" dirty="0">
                <a:solidFill>
                  <a:schemeClr val="bg1"/>
                </a:solidFill>
              </a:rPr>
              <a:t>def intervalle(borne_inf, borne_sup):</a:t>
            </a:r>
          </a:p>
          <a:p>
            <a:r>
              <a:rPr lang="fr-FR" sz="1100" dirty="0">
                <a:solidFill>
                  <a:schemeClr val="bg1"/>
                </a:solidFill>
              </a:rPr>
              <a:t>    """Générateur parcourant la série des entiers entre borne_inf et borne_sup.</a:t>
            </a:r>
          </a:p>
          <a:p>
            <a:r>
              <a:rPr lang="fr-FR" sz="1100" dirty="0">
                <a:solidFill>
                  <a:schemeClr val="bg1"/>
                </a:solidFill>
              </a:rPr>
              <a:t>    </a:t>
            </a:r>
          </a:p>
          <a:p>
            <a:r>
              <a:rPr lang="fr-FR" sz="1100" dirty="0">
                <a:solidFill>
                  <a:schemeClr val="bg1"/>
                </a:solidFill>
              </a:rPr>
              <a:t>    Note: borne_inf doit être inférieure à borne_sup"""</a:t>
            </a:r>
          </a:p>
          <a:p>
            <a:r>
              <a:rPr lang="fr-FR" sz="1100" dirty="0">
                <a:solidFill>
                  <a:schemeClr val="bg1"/>
                </a:solidFill>
              </a:rPr>
              <a:t>    </a:t>
            </a:r>
          </a:p>
          <a:p>
            <a:r>
              <a:rPr lang="fr-FR" sz="1100" dirty="0">
                <a:solidFill>
                  <a:schemeClr val="bg1"/>
                </a:solidFill>
              </a:rPr>
              <a:t>    borne_inf += 1</a:t>
            </a:r>
          </a:p>
          <a:p>
            <a:r>
              <a:rPr lang="fr-FR" sz="1100" dirty="0">
                <a:solidFill>
                  <a:schemeClr val="bg1"/>
                </a:solidFill>
              </a:rPr>
              <a:t>    while borne_inf &lt; borne_sup:</a:t>
            </a:r>
          </a:p>
          <a:p>
            <a:r>
              <a:rPr lang="fr-FR" sz="1100" dirty="0">
                <a:solidFill>
                  <a:schemeClr val="bg1"/>
                </a:solidFill>
              </a:rPr>
              <a:t>        yield borne_inf</a:t>
            </a:r>
          </a:p>
          <a:p>
            <a:r>
              <a:rPr lang="fr-FR" sz="11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769441"/>
          </a:xfrm>
          <a:prstGeom prst="rect">
            <a:avLst/>
          </a:prstGeom>
          <a:solidFill>
            <a:schemeClr val="tx1"/>
          </a:solidFill>
        </p:spPr>
        <p:txBody>
          <a:bodyPr wrap="square" rtlCol="0">
            <a:spAutoFit/>
          </a:bodyPr>
          <a:lstStyle/>
          <a:p>
            <a:r>
              <a:rPr lang="fr-FR" sz="1100" dirty="0">
                <a:solidFill>
                  <a:schemeClr val="bg1"/>
                </a:solidFill>
              </a:rPr>
              <a:t>generateur = intervalle(5, 20)</a:t>
            </a:r>
          </a:p>
          <a:p>
            <a:r>
              <a:rPr lang="fr-FR" sz="1100" dirty="0">
                <a:solidFill>
                  <a:schemeClr val="bg1"/>
                </a:solidFill>
              </a:rPr>
              <a:t>for nombre in generateur:</a:t>
            </a:r>
          </a:p>
          <a:p>
            <a:r>
              <a:rPr lang="fr-FR" sz="1100" dirty="0">
                <a:solidFill>
                  <a:schemeClr val="bg1"/>
                </a:solidFill>
              </a:rPr>
              <a:t>    if nombre &gt; 17:</a:t>
            </a:r>
          </a:p>
          <a:p>
            <a:r>
              <a:rPr lang="fr-FR" sz="11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292935"/>
          </a:xfrm>
          <a:prstGeom prst="rect">
            <a:avLst/>
          </a:prstGeom>
          <a:solidFill>
            <a:schemeClr val="tx1"/>
          </a:solidFill>
        </p:spPr>
        <p:txBody>
          <a:bodyPr wrap="square" rtlCol="0">
            <a:spAutoFit/>
          </a:bodyPr>
          <a:lstStyle/>
          <a:p>
            <a:r>
              <a:rPr lang="fr-FR" sz="1100" dirty="0">
                <a:solidFill>
                  <a:schemeClr val="bg1"/>
                </a:solidFill>
              </a:rPr>
              <a:t>def intervalle(borne_inf, borne_sup):</a:t>
            </a:r>
          </a:p>
          <a:p>
            <a:r>
              <a:rPr lang="fr-FR" sz="1100" dirty="0">
                <a:solidFill>
                  <a:schemeClr val="bg1"/>
                </a:solidFill>
              </a:rPr>
              <a:t>    """Générateur parcourant la série des entiers entre borne_inf et borne_sup.</a:t>
            </a:r>
          </a:p>
          <a:p>
            <a:r>
              <a:rPr lang="fr-FR" sz="1100" dirty="0">
                <a:solidFill>
                  <a:schemeClr val="bg1"/>
                </a:solidFill>
              </a:rPr>
              <a:t>    Notre générateur doit pouvoir "sauter" une certaine plage de nombres</a:t>
            </a:r>
          </a:p>
          <a:p>
            <a:r>
              <a:rPr lang="fr-FR" sz="1100" dirty="0">
                <a:solidFill>
                  <a:schemeClr val="bg1"/>
                </a:solidFill>
              </a:rPr>
              <a:t>    en fonction d'une valeur qu'on lui donne pendant le parcours. La</a:t>
            </a:r>
          </a:p>
          <a:p>
            <a:r>
              <a:rPr lang="fr-FR" sz="1100" dirty="0">
                <a:solidFill>
                  <a:schemeClr val="bg1"/>
                </a:solidFill>
              </a:rPr>
              <a:t>    valeur qu'on lui passe est la nouvelle valeur de borne_inf.</a:t>
            </a:r>
          </a:p>
          <a:p>
            <a:r>
              <a:rPr lang="fr-FR" sz="1100" dirty="0">
                <a:solidFill>
                  <a:schemeClr val="bg1"/>
                </a:solidFill>
              </a:rPr>
              <a:t>    </a:t>
            </a:r>
          </a:p>
          <a:p>
            <a:r>
              <a:rPr lang="fr-FR" sz="1100" dirty="0">
                <a:solidFill>
                  <a:schemeClr val="bg1"/>
                </a:solidFill>
              </a:rPr>
              <a:t>    Note: borne_inf doit être inférieure à borne_sup"""</a:t>
            </a:r>
          </a:p>
          <a:p>
            <a:r>
              <a:rPr lang="fr-FR" sz="1100" dirty="0">
                <a:solidFill>
                  <a:schemeClr val="bg1"/>
                </a:solidFill>
              </a:rPr>
              <a:t>    borne_inf += 1</a:t>
            </a:r>
          </a:p>
          <a:p>
            <a:r>
              <a:rPr lang="fr-FR" sz="1100" dirty="0">
                <a:solidFill>
                  <a:schemeClr val="bg1"/>
                </a:solidFill>
              </a:rPr>
              <a:t>    while borne_inf &lt; borne_sup:</a:t>
            </a:r>
          </a:p>
          <a:p>
            <a:r>
              <a:rPr lang="fr-FR" sz="1100" dirty="0">
                <a:solidFill>
                  <a:schemeClr val="bg1"/>
                </a:solidFill>
              </a:rPr>
              <a:t>        </a:t>
            </a:r>
            <a:r>
              <a:rPr lang="fr-FR" sz="1100" dirty="0" err="1">
                <a:solidFill>
                  <a:schemeClr val="bg1"/>
                </a:solidFill>
              </a:rPr>
              <a:t>valeur_recue</a:t>
            </a:r>
            <a:r>
              <a:rPr lang="fr-FR" sz="1100" dirty="0">
                <a:solidFill>
                  <a:schemeClr val="bg1"/>
                </a:solidFill>
              </a:rPr>
              <a:t> = (yield borne_inf)</a:t>
            </a:r>
          </a:p>
          <a:p>
            <a:r>
              <a:rPr lang="fr-FR" sz="1100" dirty="0">
                <a:solidFill>
                  <a:schemeClr val="bg1"/>
                </a:solidFill>
              </a:rPr>
              <a:t>        if </a:t>
            </a:r>
            <a:r>
              <a:rPr lang="fr-FR" sz="1100" dirty="0" err="1">
                <a:solidFill>
                  <a:schemeClr val="bg1"/>
                </a:solidFill>
              </a:rPr>
              <a:t>valeur_recue</a:t>
            </a:r>
            <a:r>
              <a:rPr lang="fr-FR" sz="1100" dirty="0">
                <a:solidFill>
                  <a:schemeClr val="bg1"/>
                </a:solidFill>
              </a:rPr>
              <a:t> is not None: # Notre générateur a reçu quelque chose</a:t>
            </a:r>
          </a:p>
          <a:p>
            <a:r>
              <a:rPr lang="fr-FR" sz="1100" dirty="0">
                <a:solidFill>
                  <a:schemeClr val="bg1"/>
                </a:solidFill>
              </a:rPr>
              <a:t>            borne_inf = </a:t>
            </a:r>
            <a:r>
              <a:rPr lang="fr-FR" sz="1100" dirty="0" err="1">
                <a:solidFill>
                  <a:schemeClr val="bg1"/>
                </a:solidFill>
              </a:rPr>
              <a:t>valeur_recue</a:t>
            </a:r>
            <a:endParaRPr lang="fr-FR" sz="1100" dirty="0">
              <a:solidFill>
                <a:schemeClr val="bg1"/>
              </a:solidFill>
            </a:endParaRPr>
          </a:p>
          <a:p>
            <a:r>
              <a:rPr lang="fr-FR" sz="11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send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938719"/>
          </a:xfrm>
          <a:prstGeom prst="rect">
            <a:avLst/>
          </a:prstGeom>
          <a:solidFill>
            <a:schemeClr val="tx1"/>
          </a:solidFill>
        </p:spPr>
        <p:txBody>
          <a:bodyPr wrap="square" rtlCol="0">
            <a:spAutoFit/>
          </a:bodyPr>
          <a:lstStyle/>
          <a:p>
            <a:r>
              <a:rPr lang="fr-FR" sz="1100" dirty="0">
                <a:solidFill>
                  <a:schemeClr val="bg1"/>
                </a:solidFill>
              </a:rPr>
              <a:t>generateur = intervalle(10, 25)</a:t>
            </a:r>
          </a:p>
          <a:p>
            <a:r>
              <a:rPr lang="fr-FR" sz="1100" dirty="0">
                <a:solidFill>
                  <a:schemeClr val="bg1"/>
                </a:solidFill>
              </a:rPr>
              <a:t>for nombre in generateur:</a:t>
            </a:r>
          </a:p>
          <a:p>
            <a:r>
              <a:rPr lang="fr-FR" sz="1100" dirty="0">
                <a:solidFill>
                  <a:schemeClr val="bg1"/>
                </a:solidFill>
              </a:rPr>
              <a:t>    if nombre == 15: # On saute à 20</a:t>
            </a:r>
          </a:p>
          <a:p>
            <a:r>
              <a:rPr lang="fr-FR" sz="1100" dirty="0">
                <a:solidFill>
                  <a:schemeClr val="bg1"/>
                </a:solidFill>
              </a:rPr>
              <a:t>        </a:t>
            </a:r>
            <a:r>
              <a:rPr lang="fr-FR" sz="1100" dirty="0" err="1">
                <a:solidFill>
                  <a:schemeClr val="bg1"/>
                </a:solidFill>
              </a:rPr>
              <a:t>generateur.send</a:t>
            </a:r>
            <a:r>
              <a:rPr lang="fr-FR" sz="1100" dirty="0">
                <a:solidFill>
                  <a:schemeClr val="bg1"/>
                </a:solidFill>
              </a:rPr>
              <a:t>(20)</a:t>
            </a:r>
          </a:p>
          <a:p>
            <a:r>
              <a:rPr lang="fr-FR" sz="11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3908762"/>
          </a:xfrm>
          <a:prstGeom prst="rect">
            <a:avLst/>
          </a:prstGeom>
          <a:noFill/>
        </p:spPr>
        <p:txBody>
          <a:bodyPr wrap="square" rtlCol="0">
            <a:spAutoFit/>
          </a:bodyPr>
          <a:lstStyle/>
          <a:p>
            <a:r>
              <a:rPr lang="fr-FR" sz="1200" b="1" dirty="0"/>
              <a:t>TP : Réalisez un dictionnaire ordonné</a:t>
            </a:r>
          </a:p>
          <a:p>
            <a:endParaRPr lang="fr-FR" sz="1200" dirty="0"/>
          </a:p>
          <a:p>
            <a:r>
              <a:rPr lang="fr-FR" sz="12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200" b="1" dirty="0"/>
          </a:p>
          <a:p>
            <a:r>
              <a:rPr lang="fr-FR" sz="1200" b="1" dirty="0"/>
              <a:t>Notre mission</a:t>
            </a:r>
          </a:p>
          <a:p>
            <a:endParaRPr lang="fr-FR" sz="1200" dirty="0"/>
          </a:p>
          <a:p>
            <a:r>
              <a:rPr lang="fr-FR" sz="1200" dirty="0"/>
              <a:t>Notre énoncé va être un peu différent de ceux dont vous avez l'habitude. Nous n'allons pas créer ici un jeu mais simplement une classe, destinée à produire des objets conteneurs, des dictionnaires ordonnés.</a:t>
            </a:r>
          </a:p>
          <a:p>
            <a:endParaRPr lang="fr-FR" sz="1200" dirty="0"/>
          </a:p>
          <a:p>
            <a:r>
              <a:rPr lang="fr-FR" sz="12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200" dirty="0"/>
          </a:p>
          <a:p>
            <a:r>
              <a:rPr lang="fr-FR" sz="12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200" dirty="0"/>
              <a:t>    la première contenant nos clés ;</a:t>
            </a:r>
          </a:p>
          <a:p>
            <a:pPr marL="171450" indent="-72000">
              <a:buFont typeface="Arial" panose="020B0604020202020204" pitchFamily="34" charset="0"/>
              <a:buChar char="•"/>
            </a:pPr>
            <a:r>
              <a:rPr lang="fr-FR" sz="1200" dirty="0"/>
              <a:t>    la seconde contenant les valeurs correspondantes.</a:t>
            </a:r>
          </a:p>
          <a:p>
            <a:endParaRPr lang="fr-FR" sz="1200" dirty="0"/>
          </a:p>
          <a:p>
            <a:r>
              <a:rPr lang="fr-FR" sz="1200" dirty="0"/>
              <a:t>L'ordre d'ajout sera ainsi important, on pourra trier et inverser ce type de dictionnaire.</a:t>
            </a:r>
          </a:p>
          <a:p>
            <a:endParaRPr lang="fr-FR" sz="1200" b="1" dirty="0"/>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C94D4B03-7990-43EF-B8F9-ED911227AED6}"/>
              </a:ext>
            </a:extLst>
          </p:cNvPr>
          <p:cNvSpPr txBox="1"/>
          <p:nvPr/>
        </p:nvSpPr>
        <p:spPr>
          <a:xfrm>
            <a:off x="0" y="1111169"/>
            <a:ext cx="10313043" cy="3785652"/>
          </a:xfrm>
          <a:prstGeom prst="rect">
            <a:avLst/>
          </a:prstGeom>
          <a:noFill/>
        </p:spPr>
        <p:txBody>
          <a:bodyPr wrap="square" rtlCol="0">
            <a:spAutoFit/>
          </a:bodyPr>
          <a:lstStyle/>
          <a:p>
            <a:r>
              <a:rPr lang="fr-FR" sz="1200" dirty="0"/>
              <a:t>Spécifications</a:t>
            </a:r>
          </a:p>
          <a:p>
            <a:endParaRPr lang="fr-FR" sz="1200" dirty="0"/>
          </a:p>
          <a:p>
            <a:r>
              <a:rPr lang="fr-FR" sz="1200" dirty="0"/>
              <a:t>Voici la liste des mécanismes que notre classe devra mettre en œuvre. Un peu plus bas, vous trouverez un exemple de manipulation de l'objet qui reprend ces spécifications :</a:t>
            </a:r>
          </a:p>
          <a:p>
            <a:endParaRPr lang="fr-FR" sz="1200" dirty="0"/>
          </a:p>
          <a:p>
            <a:r>
              <a:rPr lang="fr-FR" sz="1200" dirty="0"/>
              <a:t>    On doit pouvoir créer le dictionnaire de plusieurs façons :</a:t>
            </a:r>
          </a:p>
          <a:p>
            <a:r>
              <a:rPr lang="fr-FR" sz="1200" dirty="0"/>
              <a:t>        Vide : on appelle le constructeur sans lui passer aucun paramètre et le dictionnaire créé est donc vide.</a:t>
            </a:r>
          </a:p>
          <a:p>
            <a:r>
              <a:rPr lang="fr-FR" sz="12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r>
              <a:rPr lang="fr-FR" sz="12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200" dirty="0"/>
          </a:p>
          <a:p>
            <a:r>
              <a:rPr lang="fr-FR" sz="12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200" dirty="0"/>
          </a:p>
          <a:p>
            <a:r>
              <a:rPr lang="fr-FR" sz="1200" dirty="0"/>
              <a:t>    On doit pouvoir interagir avec notre objet conteneur grâce aux crochets, pour récupérer une valeur (objet[cle]), pour la modifier (objet[cle] = valeur) ou pour la supprimer (del objet[cle]).</a:t>
            </a:r>
          </a:p>
          <a:p>
            <a:endParaRPr lang="fr-FR" sz="1200" dirty="0"/>
          </a:p>
          <a:p>
            <a:r>
              <a:rPr lang="fr-FR" sz="1200" dirty="0"/>
              <a:t>    Quand on cherche à modifier une valeur, si la clé existe on écrase l'ancienne valeur, si elle n'existe pas on ajoute le couple clé-valeur à la fin du dictionnaire.</a:t>
            </a:r>
          </a:p>
        </p:txBody>
      </p:sp>
    </p:spTree>
    <p:extLst>
      <p:ext uri="{BB962C8B-B14F-4D97-AF65-F5344CB8AC3E}">
        <p14:creationId xmlns:p14="http://schemas.microsoft.com/office/powerpoint/2010/main" val="3260708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801314"/>
          </a:xfrm>
          <a:prstGeom prst="rect">
            <a:avLst/>
          </a:prstGeom>
          <a:solidFill>
            <a:schemeClr val="tx1"/>
          </a:solidFill>
        </p:spPr>
        <p:txBody>
          <a:bodyPr wrap="square" rtlCol="0">
            <a:spAutoFit/>
          </a:bodyPr>
          <a:lstStyle/>
          <a:p>
            <a:r>
              <a:rPr lang="en-US" dirty="0">
                <a:solidFill>
                  <a:schemeClr val="bg1"/>
                </a:solidFill>
              </a:rPr>
              <a:t># Different ways to test multiple</a:t>
            </a:r>
          </a:p>
          <a:p>
            <a:r>
              <a:rPr lang="en-US" dirty="0">
                <a:solidFill>
                  <a:schemeClr val="bg1"/>
                </a:solidFill>
              </a:rPr>
              <a:t># flags at once in Python</a:t>
            </a:r>
          </a:p>
          <a:p>
            <a:r>
              <a:rPr lang="en-US" dirty="0">
                <a:solidFill>
                  <a:schemeClr val="bg1"/>
                </a:solidFill>
              </a:rPr>
              <a:t>x, y, z = 0, 1, 0</a:t>
            </a:r>
          </a:p>
          <a:p>
            <a:endParaRPr lang="en-US" dirty="0">
              <a:solidFill>
                <a:schemeClr val="bg1"/>
              </a:solidFill>
            </a:endParaRPr>
          </a:p>
          <a:p>
            <a:r>
              <a:rPr lang="en-US" dirty="0">
                <a:solidFill>
                  <a:schemeClr val="bg1"/>
                </a:solidFill>
              </a:rPr>
              <a:t>if x == 1 or y == 1 or z == 1:</a:t>
            </a:r>
          </a:p>
          <a:p>
            <a:r>
              <a:rPr lang="en-US" dirty="0">
                <a:solidFill>
                  <a:schemeClr val="bg1"/>
                </a:solidFill>
              </a:rPr>
              <a:t>    print('passed')</a:t>
            </a:r>
          </a:p>
          <a:p>
            <a:endParaRPr lang="en-US" dirty="0">
              <a:solidFill>
                <a:schemeClr val="bg1"/>
              </a:solidFill>
            </a:endParaRPr>
          </a:p>
          <a:p>
            <a:r>
              <a:rPr lang="en-US" dirty="0">
                <a:solidFill>
                  <a:schemeClr val="bg1"/>
                </a:solidFill>
              </a:rPr>
              <a:t>if 1 in (x, y, z):</a:t>
            </a:r>
          </a:p>
          <a:p>
            <a:r>
              <a:rPr lang="en-US" dirty="0">
                <a:solidFill>
                  <a:schemeClr val="bg1"/>
                </a:solidFill>
              </a:rPr>
              <a:t>    print('passed')</a:t>
            </a:r>
          </a:p>
          <a:p>
            <a:endParaRPr lang="en-US" dirty="0">
              <a:solidFill>
                <a:schemeClr val="bg1"/>
              </a:solidFill>
            </a:endParaRPr>
          </a:p>
          <a:p>
            <a:r>
              <a:rPr lang="en-US" dirty="0">
                <a:solidFill>
                  <a:schemeClr val="bg1"/>
                </a:solidFill>
              </a:rPr>
              <a:t># These only test for truthiness:</a:t>
            </a:r>
          </a:p>
          <a:p>
            <a:r>
              <a:rPr lang="en-US" dirty="0">
                <a:solidFill>
                  <a:schemeClr val="bg1"/>
                </a:solidFill>
              </a:rPr>
              <a:t>if x or y or z:</a:t>
            </a:r>
          </a:p>
          <a:p>
            <a:r>
              <a:rPr lang="en-US" dirty="0">
                <a:solidFill>
                  <a:schemeClr val="bg1"/>
                </a:solidFill>
              </a:rPr>
              <a:t>    print('passed')</a:t>
            </a:r>
          </a:p>
          <a:p>
            <a:endParaRPr lang="en-US" dirty="0">
              <a:solidFill>
                <a:schemeClr val="bg1"/>
              </a:solidFill>
            </a:endParaRPr>
          </a:p>
          <a:p>
            <a:r>
              <a:rPr lang="en-US" dirty="0">
                <a:solidFill>
                  <a:schemeClr val="bg1"/>
                </a:solidFill>
              </a:rPr>
              <a:t>if any((x, y, z)):</a:t>
            </a:r>
          </a:p>
          <a:p>
            <a:r>
              <a:rPr lang="en-US" dirty="0">
                <a:solidFill>
                  <a:schemeClr val="bg1"/>
                </a:solidFill>
              </a:rPr>
              <a:t>    print('passed')</a:t>
            </a:r>
          </a:p>
          <a:p>
            <a:endParaRPr lang="fr-FR" dirty="0">
              <a:solidFill>
                <a:schemeClr val="bg1"/>
              </a:solidFill>
            </a:endParaRPr>
          </a:p>
        </p:txBody>
      </p:sp>
    </p:spTree>
    <p:extLst>
      <p:ext uri="{BB962C8B-B14F-4D97-AF65-F5344CB8AC3E}">
        <p14:creationId xmlns:p14="http://schemas.microsoft.com/office/powerpoint/2010/main" val="942967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893647"/>
          </a:xfrm>
          <a:prstGeom prst="rect">
            <a:avLst/>
          </a:prstGeom>
          <a:noFill/>
        </p:spPr>
        <p:txBody>
          <a:bodyPr wrap="square" rtlCol="0">
            <a:spAutoFit/>
          </a:bodyPr>
          <a:lstStyle/>
          <a:p>
            <a:pPr marL="72000" indent="-180000">
              <a:buFont typeface="+mj-lt"/>
              <a:buAutoNum type="arabicPeriod" startAt="4"/>
            </a:pPr>
            <a:r>
              <a:rPr lang="fr-FR" sz="12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200" dirty="0"/>
          </a:p>
          <a:p>
            <a:pPr marL="72000" indent="-180000">
              <a:buFont typeface="+mj-lt"/>
              <a:buAutoNum type="arabicPeriod" startAt="5"/>
            </a:pPr>
            <a:r>
              <a:rPr lang="fr-FR" sz="1200" dirty="0"/>
              <a:t>On doit pouvoir savoir grâce au mot-clé ainsi une clé se trouve dans notre dictionnaire (cle in dictionnaire).</a:t>
            </a:r>
          </a:p>
          <a:p>
            <a:pPr marL="72000" indent="-180000">
              <a:buFont typeface="+mj-lt"/>
              <a:buAutoNum type="arabicPeriod" startAt="5"/>
            </a:pPr>
            <a:endParaRPr lang="fr-FR" sz="1200" dirty="0"/>
          </a:p>
          <a:p>
            <a:pPr marL="72000" indent="-108000">
              <a:buFont typeface="+mj-lt"/>
              <a:buAutoNum type="arabicPeriod" startAt="5"/>
            </a:pPr>
            <a:r>
              <a:rPr lang="fr-FR" sz="1200" dirty="0"/>
              <a:t>   On doit pouvoir demander la taille du dictionnaire grâce à la fonction len.</a:t>
            </a:r>
          </a:p>
          <a:p>
            <a:pPr marL="72000" indent="-108000">
              <a:buFont typeface="+mj-lt"/>
              <a:buAutoNum type="arabicPeriod" startAt="5"/>
            </a:pPr>
            <a:endParaRPr lang="fr-FR" sz="1200" dirty="0"/>
          </a:p>
          <a:p>
            <a:pPr marL="72000" indent="-108000">
              <a:buFont typeface="+mj-lt"/>
              <a:buAutoNum type="arabicPeriod" startAt="5"/>
            </a:pPr>
            <a:r>
              <a:rPr lang="fr-FR" sz="1200" dirty="0"/>
              <a:t>   On doit pouvoir afficher notre dictionnaire directement dans l'interpréteur ou grâce à la fonction print. L'affichage doit être similaire à celui des dictionnaires usuels ({cle1: valeur1, cle2: valeur2, …}).</a:t>
            </a:r>
          </a:p>
          <a:p>
            <a:pPr marL="72000" indent="-108000">
              <a:buFont typeface="+mj-lt"/>
              <a:buAutoNum type="arabicPeriod" startAt="5"/>
            </a:pPr>
            <a:endParaRPr lang="fr-FR" sz="1200" dirty="0"/>
          </a:p>
          <a:p>
            <a:pPr marL="72000" indent="-108000">
              <a:buFont typeface="+mj-lt"/>
              <a:buAutoNum type="arabicPeriod" startAt="5"/>
            </a:pPr>
            <a:r>
              <a:rPr lang="fr-FR" sz="1200" dirty="0"/>
              <a:t>   L'objet doit définir les méthodes sort pour le trier et reverse pour l'inverser. Le tri de l'objet doit se faire en fonction des clés.</a:t>
            </a:r>
          </a:p>
          <a:p>
            <a:pPr marL="72000" indent="-108000">
              <a:buFont typeface="+mj-lt"/>
              <a:buAutoNum type="arabicPeriod" startAt="5"/>
            </a:pPr>
            <a:endParaRPr lang="fr-FR" sz="1200" dirty="0"/>
          </a:p>
          <a:p>
            <a:pPr marL="72000" indent="-108000">
              <a:buFont typeface="+mj-lt"/>
              <a:buAutoNum type="arabicPeriod" startAt="5"/>
            </a:pPr>
            <a:r>
              <a:rPr lang="fr-FR" sz="1200" dirty="0"/>
              <a:t>   L'objet doit pouvoir être parcouru. Quand on écrit for cle in dictionnaire, on doit parcourir la liste des clés contenues dans le dictionnaire.</a:t>
            </a:r>
          </a:p>
          <a:p>
            <a:pPr marL="72000" indent="-108000">
              <a:buFont typeface="+mj-lt"/>
              <a:buAutoNum type="arabicPeriod" startAt="5"/>
            </a:pPr>
            <a:endParaRPr lang="fr-FR" sz="1200" dirty="0"/>
          </a:p>
          <a:p>
            <a:pPr marL="72000" indent="-108000">
              <a:buFont typeface="+mj-lt"/>
              <a:buAutoNum type="arabicPeriod" startAt="5"/>
            </a:pPr>
            <a:r>
              <a:rPr lang="fr-FR" sz="1200" dirty="0"/>
              <a:t>   À l'instar des dictionnaires, trois méthodes keys()(renvoyant la liste des clés),values()(renvoyant la liste des valeurs) et items()(renvoyant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200" dirty="0"/>
          </a:p>
          <a:p>
            <a:pPr marL="72000" indent="-108000">
              <a:buFont typeface="+mj-lt"/>
              <a:buAutoNum type="arabicPeriod" startAt="5"/>
            </a:pPr>
            <a:r>
              <a:rPr lang="fr-FR" sz="1200" dirty="0"/>
              <a:t>   On doit pouvoir ajouter deux dictionnaires ordonnés (dico1 + dico2) ; les clés et valeurs du second dictionnaire sont ajoutées au premier.</a:t>
            </a:r>
          </a:p>
          <a:p>
            <a:pPr marL="72000" indent="-108000">
              <a:buFont typeface="+mj-lt"/>
              <a:buAutoNum type="arabicPeriod" startAt="5"/>
            </a:pPr>
            <a:endParaRPr lang="fr-FR" sz="1200" dirty="0"/>
          </a:p>
          <a:p>
            <a:r>
              <a:rPr lang="fr-FR" sz="1200" dirty="0"/>
              <a:t>Cela vous en fait, du boulot !</a:t>
            </a:r>
          </a:p>
          <a:p>
            <a:r>
              <a:rPr lang="fr-FR" sz="1200" dirty="0"/>
              <a:t>Et vous pourrez encore trouver le moyen d'améliorer votre classe par la suite, si vous le désirez.</a:t>
            </a:r>
          </a:p>
          <a:p>
            <a:endParaRPr lang="fr-FR" sz="1200" b="1" dirty="0"/>
          </a:p>
          <a:p>
            <a:r>
              <a:rPr lang="fr-FR" sz="1200" b="1" dirty="0"/>
              <a:t>Exemple de manipulation</a:t>
            </a:r>
          </a:p>
          <a:p>
            <a:endParaRPr lang="fr-FR" sz="1200" dirty="0"/>
          </a:p>
          <a:p>
            <a:r>
              <a:rPr lang="fr-FR" sz="12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6861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775129"/>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481921"/>
            <a:ext cx="11991970" cy="1384995"/>
          </a:xfrm>
          <a:prstGeom prst="rect">
            <a:avLst/>
          </a:prstGeom>
          <a:noFill/>
        </p:spPr>
        <p:txBody>
          <a:bodyPr wrap="square" rtlCol="0">
            <a:spAutoFit/>
          </a:bodyPr>
          <a:lstStyle/>
          <a:p>
            <a:r>
              <a:rPr lang="fr-FR" sz="1200" dirty="0"/>
              <a:t>Tous au départ !</a:t>
            </a:r>
          </a:p>
          <a:p>
            <a:endParaRPr lang="fr-FR" sz="1200" dirty="0"/>
          </a:p>
          <a:p>
            <a:r>
              <a:rPr lang="fr-FR" sz="12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200" dirty="0"/>
          </a:p>
          <a:p>
            <a:r>
              <a:rPr lang="fr-FR" sz="1200" dirty="0"/>
              <a:t>C'est parti !</a:t>
            </a:r>
          </a:p>
        </p:txBody>
      </p:sp>
    </p:spTree>
    <p:extLst>
      <p:ext uri="{BB962C8B-B14F-4D97-AF65-F5344CB8AC3E}">
        <p14:creationId xmlns:p14="http://schemas.microsoft.com/office/powerpoint/2010/main" val="136356328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2" y="1332518"/>
            <a:ext cx="12106273" cy="5155257"/>
          </a:xfrm>
          <a:prstGeom prst="rect">
            <a:avLst/>
          </a:prstGeom>
          <a:solidFill>
            <a:schemeClr val="tx1"/>
          </a:solidFill>
        </p:spPr>
        <p:txBody>
          <a:bodyPr wrap="square" numCol="1" rtlCol="0">
            <a:spAutoFit/>
          </a:bodyPr>
          <a:lstStyle/>
          <a:p>
            <a:r>
              <a:rPr lang="fr-FR" sz="1100" dirty="0">
                <a:solidFill>
                  <a:schemeClr val="bg1"/>
                </a:solidFill>
              </a:rPr>
              <a:t>class DictionnaireOrdonne:</a:t>
            </a:r>
          </a:p>
          <a:p>
            <a:r>
              <a:rPr lang="fr-FR" sz="1100" dirty="0">
                <a:solidFill>
                  <a:schemeClr val="bg1"/>
                </a:solidFill>
              </a:rPr>
              <a:t>    """Notre dictionnaire ordonné. L'ordre des données est maintenu</a:t>
            </a:r>
          </a:p>
          <a:p>
            <a:r>
              <a:rPr lang="fr-FR" sz="1100" dirty="0">
                <a:solidFill>
                  <a:schemeClr val="bg1"/>
                </a:solidFill>
              </a:rPr>
              <a:t>    et il peut donc, contrairement aux dictionnaires usuels, être trié</a:t>
            </a:r>
          </a:p>
          <a:p>
            <a:r>
              <a:rPr lang="fr-FR" sz="1100" dirty="0">
                <a:solidFill>
                  <a:schemeClr val="bg1"/>
                </a:solidFill>
              </a:rPr>
              <a:t>    ou voir l'ordre de ses données inversées"""</a:t>
            </a:r>
          </a:p>
          <a:p>
            <a:r>
              <a:rPr lang="fr-FR" sz="1100" dirty="0">
                <a:solidFill>
                  <a:schemeClr val="bg1"/>
                </a:solidFill>
              </a:rPr>
              <a:t>    </a:t>
            </a:r>
          </a:p>
          <a:p>
            <a:r>
              <a:rPr lang="fr-FR" sz="1100" dirty="0">
                <a:solidFill>
                  <a:schemeClr val="bg1"/>
                </a:solidFill>
              </a:rPr>
              <a:t>    def __init__(self, base={}, **</a:t>
            </a:r>
            <a:r>
              <a:rPr lang="fr-FR" sz="1100" dirty="0" err="1">
                <a:solidFill>
                  <a:schemeClr val="bg1"/>
                </a:solidFill>
              </a:rPr>
              <a:t>donnees</a:t>
            </a:r>
            <a:r>
              <a:rPr lang="fr-FR" sz="1100" dirty="0">
                <a:solidFill>
                  <a:schemeClr val="bg1"/>
                </a:solidFill>
              </a:rPr>
              <a:t>):</a:t>
            </a:r>
          </a:p>
          <a:p>
            <a:r>
              <a:rPr lang="fr-FR" sz="1100" dirty="0">
                <a:solidFill>
                  <a:schemeClr val="bg1"/>
                </a:solidFill>
              </a:rPr>
              <a:t>        """Constructeur de notre objet. Il peut ne prendre aucun paramètre</a:t>
            </a:r>
          </a:p>
          <a:p>
            <a:r>
              <a:rPr lang="fr-FR" sz="1100" dirty="0">
                <a:solidFill>
                  <a:schemeClr val="bg1"/>
                </a:solidFill>
              </a:rPr>
              <a:t>        (dans ce cas, le dictionnaire sera vide) ou construire un</a:t>
            </a:r>
          </a:p>
          <a:p>
            <a:r>
              <a:rPr lang="fr-FR" sz="1100" dirty="0">
                <a:solidFill>
                  <a:schemeClr val="bg1"/>
                </a:solidFill>
              </a:rPr>
              <a:t>        dictionnaire remplis grâce :</a:t>
            </a:r>
          </a:p>
          <a:p>
            <a:r>
              <a:rPr lang="fr-FR" sz="1100" dirty="0">
                <a:solidFill>
                  <a:schemeClr val="bg1"/>
                </a:solidFill>
              </a:rPr>
              <a:t>        -   au dictionnaire 'base' passé en premier paramètre ;</a:t>
            </a:r>
          </a:p>
          <a:p>
            <a:r>
              <a:rPr lang="fr-FR" sz="1100" dirty="0">
                <a:solidFill>
                  <a:schemeClr val="bg1"/>
                </a:solidFill>
              </a:rPr>
              <a:t>        -   aux valeurs que l'on retrouve dans '</a:t>
            </a:r>
            <a:r>
              <a:rPr lang="fr-FR" sz="1100" dirty="0" err="1">
                <a:solidFill>
                  <a:schemeClr val="bg1"/>
                </a:solidFill>
              </a:rPr>
              <a:t>donnees</a:t>
            </a:r>
            <a:r>
              <a:rPr lang="fr-FR" sz="1100" dirty="0">
                <a:solidFill>
                  <a:schemeClr val="bg1"/>
                </a:solidFill>
              </a:rPr>
              <a:t>'."""</a:t>
            </a:r>
          </a:p>
          <a:p>
            <a:r>
              <a:rPr lang="fr-FR" sz="1100" dirty="0">
                <a:solidFill>
                  <a:schemeClr val="bg1"/>
                </a:solidFill>
              </a:rPr>
              <a:t>        </a:t>
            </a:r>
          </a:p>
          <a:p>
            <a:r>
              <a:rPr lang="fr-FR" sz="1100" dirty="0">
                <a:solidFill>
                  <a:schemeClr val="bg1"/>
                </a:solidFill>
              </a:rPr>
              <a:t>        </a:t>
            </a:r>
            <a:r>
              <a:rPr lang="fr-FR" sz="1100" dirty="0" err="1">
                <a:solidFill>
                  <a:schemeClr val="bg1"/>
                </a:solidFill>
              </a:rPr>
              <a:t>self._cles</a:t>
            </a:r>
            <a:r>
              <a:rPr lang="fr-FR" sz="1100" dirty="0">
                <a:solidFill>
                  <a:schemeClr val="bg1"/>
                </a:solidFill>
              </a:rPr>
              <a:t> = [] # Liste contenant nos clés</a:t>
            </a:r>
          </a:p>
          <a:p>
            <a:r>
              <a:rPr lang="fr-FR" sz="1100" dirty="0">
                <a:solidFill>
                  <a:schemeClr val="bg1"/>
                </a:solidFill>
              </a:rPr>
              <a:t>        </a:t>
            </a:r>
            <a:r>
              <a:rPr lang="fr-FR" sz="1100" dirty="0" err="1">
                <a:solidFill>
                  <a:schemeClr val="bg1"/>
                </a:solidFill>
              </a:rPr>
              <a:t>self._valeurs</a:t>
            </a:r>
            <a:r>
              <a:rPr lang="fr-FR" sz="1100" dirty="0">
                <a:solidFill>
                  <a:schemeClr val="bg1"/>
                </a:solidFill>
              </a:rPr>
              <a:t> = [] # Liste contenant les valeurs correspondant à nos clés</a:t>
            </a:r>
          </a:p>
          <a:p>
            <a:r>
              <a:rPr lang="fr-FR" sz="1100" dirty="0">
                <a:solidFill>
                  <a:schemeClr val="bg1"/>
                </a:solidFill>
              </a:rPr>
              <a:t>        </a:t>
            </a:r>
          </a:p>
          <a:p>
            <a:r>
              <a:rPr lang="fr-FR" sz="1100" dirty="0">
                <a:solidFill>
                  <a:schemeClr val="bg1"/>
                </a:solidFill>
              </a:rPr>
              <a:t>        # On vérifie que 'base' est un dictionnaire exploitable</a:t>
            </a:r>
          </a:p>
          <a:p>
            <a:r>
              <a:rPr lang="fr-FR" sz="1100" dirty="0">
                <a:solidFill>
                  <a:schemeClr val="bg1"/>
                </a:solidFill>
              </a:rPr>
              <a:t>        if type(base) not in (dict, DictionnaireOrdonne):</a:t>
            </a:r>
          </a:p>
          <a:p>
            <a:r>
              <a:rPr lang="fr-FR" sz="1100" dirty="0">
                <a:solidFill>
                  <a:schemeClr val="bg1"/>
                </a:solidFill>
              </a:rPr>
              <a:t>            raise TypeError( \</a:t>
            </a:r>
          </a:p>
          <a:p>
            <a:r>
              <a:rPr lang="fr-FR" sz="1100" dirty="0">
                <a:solidFill>
                  <a:schemeClr val="bg1"/>
                </a:solidFill>
              </a:rPr>
              <a:t>                "le type attendu est un dictionnaire (usuel ou ordonne)")</a:t>
            </a:r>
          </a:p>
          <a:p>
            <a:r>
              <a:rPr lang="fr-FR" sz="1100" dirty="0">
                <a:solidFill>
                  <a:schemeClr val="bg1"/>
                </a:solidFill>
              </a:rPr>
              <a:t>        </a:t>
            </a:r>
          </a:p>
          <a:p>
            <a:r>
              <a:rPr lang="fr-FR" sz="1100" dirty="0">
                <a:solidFill>
                  <a:schemeClr val="bg1"/>
                </a:solidFill>
              </a:rPr>
              <a:t>        # On récupère les données de 'base'</a:t>
            </a:r>
          </a:p>
          <a:p>
            <a:r>
              <a:rPr lang="fr-FR" sz="1100" dirty="0">
                <a:solidFill>
                  <a:schemeClr val="bg1"/>
                </a:solidFill>
              </a:rPr>
              <a:t>        for cle in base:</a:t>
            </a:r>
          </a:p>
          <a:p>
            <a:r>
              <a:rPr lang="fr-FR" sz="1100" dirty="0">
                <a:solidFill>
                  <a:schemeClr val="bg1"/>
                </a:solidFill>
              </a:rPr>
              <a:t>            self[cle] = base[cle]</a:t>
            </a:r>
          </a:p>
          <a:p>
            <a:r>
              <a:rPr lang="fr-FR" sz="1100" dirty="0">
                <a:solidFill>
                  <a:schemeClr val="bg1"/>
                </a:solidFill>
              </a:rPr>
              <a:t>        </a:t>
            </a:r>
          </a:p>
          <a:p>
            <a:r>
              <a:rPr lang="fr-FR" sz="1100" dirty="0">
                <a:solidFill>
                  <a:schemeClr val="bg1"/>
                </a:solidFill>
              </a:rPr>
              <a:t>        # On récupère les données de '</a:t>
            </a:r>
            <a:r>
              <a:rPr lang="fr-FR" sz="1100" dirty="0" err="1">
                <a:solidFill>
                  <a:schemeClr val="bg1"/>
                </a:solidFill>
              </a:rPr>
              <a:t>donnees</a:t>
            </a:r>
            <a:r>
              <a:rPr lang="fr-FR" sz="1100" dirty="0">
                <a:solidFill>
                  <a:schemeClr val="bg1"/>
                </a:solidFill>
              </a:rPr>
              <a:t>'</a:t>
            </a:r>
          </a:p>
          <a:p>
            <a:r>
              <a:rPr lang="fr-FR" sz="1100" dirty="0">
                <a:solidFill>
                  <a:schemeClr val="bg1"/>
                </a:solidFill>
              </a:rPr>
              <a:t>        for cle in </a:t>
            </a:r>
            <a:r>
              <a:rPr lang="fr-FR" sz="1100" dirty="0" err="1">
                <a:solidFill>
                  <a:schemeClr val="bg1"/>
                </a:solidFill>
              </a:rPr>
              <a:t>donnees</a:t>
            </a:r>
            <a:r>
              <a:rPr lang="fr-FR" sz="1100" dirty="0">
                <a:solidFill>
                  <a:schemeClr val="bg1"/>
                </a:solidFill>
              </a:rPr>
              <a:t>:</a:t>
            </a:r>
          </a:p>
          <a:p>
            <a:r>
              <a:rPr lang="fr-FR" sz="1100" dirty="0">
                <a:solidFill>
                  <a:schemeClr val="bg1"/>
                </a:solidFill>
              </a:rPr>
              <a:t>            self[cle] = </a:t>
            </a:r>
            <a:r>
              <a:rPr lang="fr-FR" sz="1100" dirty="0" err="1">
                <a:solidFill>
                  <a:schemeClr val="bg1"/>
                </a:solidFill>
              </a:rPr>
              <a:t>donnees</a:t>
            </a:r>
            <a:r>
              <a:rPr lang="fr-FR" sz="1100" dirty="0">
                <a:solidFill>
                  <a:schemeClr val="bg1"/>
                </a:solidFill>
              </a:rPr>
              <a:t>[cle]</a:t>
            </a:r>
          </a:p>
          <a:p>
            <a:r>
              <a:rPr lang="fr-FR" sz="1000" dirty="0">
                <a:solidFill>
                  <a:schemeClr val="bg1"/>
                </a:solidFill>
              </a:rPr>
              <a:t>    </a:t>
            </a:r>
          </a:p>
          <a:p>
            <a:r>
              <a:rPr lang="fr-FR" sz="1100" dirty="0">
                <a:solidFill>
                  <a:schemeClr val="bg1"/>
                </a:solidFill>
              </a:rPr>
              <a:t>    </a:t>
            </a:r>
          </a:p>
          <a:p>
            <a:endParaRPr lang="fr-FR" sz="1100" dirty="0">
              <a:solidFill>
                <a:schemeClr val="bg1"/>
              </a:solidFill>
            </a:endParaRPr>
          </a:p>
        </p:txBody>
      </p:sp>
    </p:spTree>
    <p:extLst>
      <p:ext uri="{BB962C8B-B14F-4D97-AF65-F5344CB8AC3E}">
        <p14:creationId xmlns:p14="http://schemas.microsoft.com/office/powerpoint/2010/main" val="139155549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2" y="1228517"/>
            <a:ext cx="12106273" cy="3123932"/>
          </a:xfrm>
          <a:prstGeom prst="rect">
            <a:avLst/>
          </a:prstGeom>
          <a:solidFill>
            <a:schemeClr val="tx1"/>
          </a:solidFill>
        </p:spPr>
        <p:txBody>
          <a:bodyPr wrap="square" numCol="1" rtlCol="0">
            <a:spAutoFit/>
          </a:bodyPr>
          <a:lstStyle/>
          <a:p>
            <a:r>
              <a:rPr lang="fr-FR" sz="1000" dirty="0">
                <a:solidFill>
                  <a:schemeClr val="bg1"/>
                </a:solidFill>
              </a:rPr>
              <a:t>    </a:t>
            </a:r>
          </a:p>
          <a:p>
            <a:r>
              <a:rPr lang="fr-FR" sz="1000" dirty="0">
                <a:solidFill>
                  <a:schemeClr val="bg1"/>
                </a:solidFill>
              </a:rPr>
              <a:t>    </a:t>
            </a:r>
            <a:r>
              <a:rPr lang="fr-FR" sz="1100" dirty="0">
                <a:solidFill>
                  <a:schemeClr val="bg1"/>
                </a:solidFill>
              </a:rPr>
              <a:t>def __</a:t>
            </a:r>
            <a:r>
              <a:rPr lang="fr-FR" sz="1100" dirty="0" err="1">
                <a:solidFill>
                  <a:schemeClr val="bg1"/>
                </a:solidFill>
              </a:rPr>
              <a:t>repr</a:t>
            </a:r>
            <a:r>
              <a:rPr lang="fr-FR" sz="1100" dirty="0">
                <a:solidFill>
                  <a:schemeClr val="bg1"/>
                </a:solidFill>
              </a:rPr>
              <a:t>__(self):</a:t>
            </a:r>
          </a:p>
          <a:p>
            <a:r>
              <a:rPr lang="fr-FR" sz="1100" dirty="0">
                <a:solidFill>
                  <a:schemeClr val="bg1"/>
                </a:solidFill>
              </a:rPr>
              <a:t>        """Représentation de notre objet. C'est cette chaîne qui sera affichée</a:t>
            </a:r>
          </a:p>
          <a:p>
            <a:r>
              <a:rPr lang="fr-FR" sz="1100" dirty="0">
                <a:solidFill>
                  <a:schemeClr val="bg1"/>
                </a:solidFill>
              </a:rPr>
              <a:t>        quand on saisit directement le dictionnaire dans l'interpréteur, ou en</a:t>
            </a:r>
          </a:p>
          <a:p>
            <a:r>
              <a:rPr lang="fr-FR" sz="1100" dirty="0">
                <a:solidFill>
                  <a:schemeClr val="bg1"/>
                </a:solidFill>
              </a:rPr>
              <a:t>        utilisant la fonction '</a:t>
            </a:r>
            <a:r>
              <a:rPr lang="fr-FR" sz="1100" dirty="0" err="1">
                <a:solidFill>
                  <a:schemeClr val="bg1"/>
                </a:solidFill>
              </a:rPr>
              <a:t>repr</a:t>
            </a:r>
            <a:r>
              <a:rPr lang="fr-FR" sz="1100" dirty="0">
                <a:solidFill>
                  <a:schemeClr val="bg1"/>
                </a:solidFill>
              </a:rPr>
              <a:t>’ » » »</a:t>
            </a:r>
          </a:p>
          <a:p>
            <a:r>
              <a:rPr lang="fr-FR" sz="1100" dirty="0">
                <a:solidFill>
                  <a:schemeClr val="bg1"/>
                </a:solidFill>
              </a:rPr>
              <a:t>chaine = "{"</a:t>
            </a:r>
          </a:p>
          <a:p>
            <a:r>
              <a:rPr lang="fr-FR" sz="1100" dirty="0">
                <a:solidFill>
                  <a:schemeClr val="bg1"/>
                </a:solidFill>
              </a:rPr>
              <a:t>        </a:t>
            </a:r>
            <a:r>
              <a:rPr lang="fr-FR" sz="1100" dirty="0" err="1">
                <a:solidFill>
                  <a:schemeClr val="bg1"/>
                </a:solidFill>
              </a:rPr>
              <a:t>premier_passage</a:t>
            </a:r>
            <a:r>
              <a:rPr lang="fr-FR" sz="1100" dirty="0">
                <a:solidFill>
                  <a:schemeClr val="bg1"/>
                </a:solidFill>
              </a:rPr>
              <a:t> = True</a:t>
            </a:r>
          </a:p>
          <a:p>
            <a:endParaRPr lang="fr-FR" sz="1100" dirty="0">
              <a:solidFill>
                <a:schemeClr val="bg1"/>
              </a:solidFill>
            </a:endParaRPr>
          </a:p>
          <a:p>
            <a:r>
              <a:rPr lang="fr-FR" sz="1100" dirty="0">
                <a:solidFill>
                  <a:schemeClr val="bg1"/>
                </a:solidFill>
              </a:rPr>
              <a:t>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if not </a:t>
            </a:r>
            <a:r>
              <a:rPr lang="fr-FR" sz="1100" dirty="0" err="1">
                <a:solidFill>
                  <a:schemeClr val="bg1"/>
                </a:solidFill>
              </a:rPr>
              <a:t>premier_passage</a:t>
            </a:r>
            <a:r>
              <a:rPr lang="fr-FR" sz="1100" dirty="0">
                <a:solidFill>
                  <a:schemeClr val="bg1"/>
                </a:solidFill>
              </a:rPr>
              <a:t>:</a:t>
            </a:r>
          </a:p>
          <a:p>
            <a:r>
              <a:rPr lang="fr-FR" sz="1100" dirty="0">
                <a:solidFill>
                  <a:schemeClr val="bg1"/>
                </a:solidFill>
              </a:rPr>
              <a:t>                chaine += ", " # On ajoute la virgule comme séparateur</a:t>
            </a:r>
          </a:p>
          <a:p>
            <a:r>
              <a:rPr lang="fr-FR" sz="1100" dirty="0">
                <a:solidFill>
                  <a:schemeClr val="bg1"/>
                </a:solidFill>
              </a:rPr>
              <a:t>            else:</a:t>
            </a:r>
          </a:p>
          <a:p>
            <a:r>
              <a:rPr lang="fr-FR" sz="1100" dirty="0">
                <a:solidFill>
                  <a:schemeClr val="bg1"/>
                </a:solidFill>
              </a:rPr>
              <a:t>                </a:t>
            </a:r>
            <a:r>
              <a:rPr lang="fr-FR" sz="1100" dirty="0" err="1">
                <a:solidFill>
                  <a:schemeClr val="bg1"/>
                </a:solidFill>
              </a:rPr>
              <a:t>premier_passage</a:t>
            </a:r>
            <a:r>
              <a:rPr lang="fr-FR" sz="1100" dirty="0">
                <a:solidFill>
                  <a:schemeClr val="bg1"/>
                </a:solidFill>
              </a:rPr>
              <a:t> = False</a:t>
            </a:r>
          </a:p>
          <a:p>
            <a:r>
              <a:rPr lang="fr-FR" sz="1100" dirty="0">
                <a:solidFill>
                  <a:schemeClr val="bg1"/>
                </a:solidFill>
              </a:rPr>
              <a:t>            chaine += </a:t>
            </a:r>
            <a:r>
              <a:rPr lang="fr-FR" sz="1100" dirty="0" err="1">
                <a:solidFill>
                  <a:schemeClr val="bg1"/>
                </a:solidFill>
              </a:rPr>
              <a:t>repr</a:t>
            </a:r>
            <a:r>
              <a:rPr lang="fr-FR" sz="1100" dirty="0">
                <a:solidFill>
                  <a:schemeClr val="bg1"/>
                </a:solidFill>
              </a:rPr>
              <a:t>(cle) + ": " + </a:t>
            </a:r>
            <a:r>
              <a:rPr lang="fr-FR" sz="1100" dirty="0" err="1">
                <a:solidFill>
                  <a:schemeClr val="bg1"/>
                </a:solidFill>
              </a:rPr>
              <a:t>repr</a:t>
            </a:r>
            <a:r>
              <a:rPr lang="fr-FR" sz="1100" dirty="0">
                <a:solidFill>
                  <a:schemeClr val="bg1"/>
                </a:solidFill>
              </a:rPr>
              <a:t>(valeur)</a:t>
            </a:r>
          </a:p>
          <a:p>
            <a:r>
              <a:rPr lang="fr-FR" sz="1100" dirty="0">
                <a:solidFill>
                  <a:schemeClr val="bg1"/>
                </a:solidFill>
              </a:rPr>
              <a:t>        chaine += "}"</a:t>
            </a:r>
          </a:p>
          <a:p>
            <a:r>
              <a:rPr lang="fr-FR" sz="1100" dirty="0">
                <a:solidFill>
                  <a:schemeClr val="bg1"/>
                </a:solidFill>
              </a:rPr>
              <a:t>        return chaine</a:t>
            </a:r>
          </a:p>
          <a:p>
            <a:r>
              <a:rPr lang="fr-FR" sz="1100" dirty="0">
                <a:solidFill>
                  <a:schemeClr val="bg1"/>
                </a:solidFill>
              </a:rPr>
              <a:t>    </a:t>
            </a:r>
          </a:p>
          <a:p>
            <a:endParaRPr lang="fr-FR" sz="1100" dirty="0">
              <a:solidFill>
                <a:schemeClr val="bg1"/>
              </a:solidFill>
            </a:endParaRPr>
          </a:p>
        </p:txBody>
      </p:sp>
    </p:spTree>
    <p:extLst>
      <p:ext uri="{BB962C8B-B14F-4D97-AF65-F5344CB8AC3E}">
        <p14:creationId xmlns:p14="http://schemas.microsoft.com/office/powerpoint/2010/main" val="320102248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95251" y="671690"/>
            <a:ext cx="12106273" cy="6186309"/>
          </a:xfrm>
          <a:prstGeom prst="rect">
            <a:avLst/>
          </a:prstGeom>
          <a:solidFill>
            <a:schemeClr val="tx1"/>
          </a:solidFill>
        </p:spPr>
        <p:txBody>
          <a:bodyPr wrap="square" numCol="1" rtlCol="0">
            <a:spAutoFit/>
          </a:bodyPr>
          <a:lstStyle/>
          <a:p>
            <a:r>
              <a:rPr lang="fr-FR" sz="1000" dirty="0">
                <a:solidFill>
                  <a:schemeClr val="bg1"/>
                </a:solidFill>
              </a:rPr>
              <a:t>        </a:t>
            </a:r>
            <a:r>
              <a:rPr lang="fr-FR" sz="1100" dirty="0">
                <a:solidFill>
                  <a:schemeClr val="bg1"/>
                </a:solidFill>
              </a:rPr>
              <a:t>def __str__(self):</a:t>
            </a:r>
          </a:p>
          <a:p>
            <a:r>
              <a:rPr lang="fr-FR" sz="1100" dirty="0">
                <a:solidFill>
                  <a:schemeClr val="bg1"/>
                </a:solidFill>
              </a:rPr>
              <a:t>        """Fonction appelée quand on souhaite afficher le dictionnaire grâce</a:t>
            </a:r>
          </a:p>
          <a:p>
            <a:r>
              <a:rPr lang="fr-FR" sz="1100" dirty="0">
                <a:solidFill>
                  <a:schemeClr val="bg1"/>
                </a:solidFill>
              </a:rPr>
              <a:t>        à la fonction 'print' ou le convertir en chaîne grâce au constructeur</a:t>
            </a:r>
          </a:p>
          <a:p>
            <a:r>
              <a:rPr lang="fr-FR" sz="1100" dirty="0">
                <a:solidFill>
                  <a:schemeClr val="bg1"/>
                </a:solidFill>
              </a:rPr>
              <a:t>        'str'. On redirige sur __repr__"""</a:t>
            </a:r>
          </a:p>
          <a:p>
            <a:r>
              <a:rPr lang="fr-FR" sz="1100" dirty="0">
                <a:solidFill>
                  <a:schemeClr val="bg1"/>
                </a:solidFill>
              </a:rPr>
              <a:t>        </a:t>
            </a:r>
          </a:p>
          <a:p>
            <a:r>
              <a:rPr lang="fr-FR" sz="1100" dirty="0">
                <a:solidFill>
                  <a:schemeClr val="bg1"/>
                </a:solidFill>
              </a:rPr>
              <a:t>        return repr(self)</a:t>
            </a:r>
          </a:p>
          <a:p>
            <a:r>
              <a:rPr lang="fr-FR" sz="1100" dirty="0">
                <a:solidFill>
                  <a:schemeClr val="bg1"/>
                </a:solidFill>
              </a:rPr>
              <a:t>    </a:t>
            </a:r>
          </a:p>
          <a:p>
            <a:r>
              <a:rPr lang="fr-FR" sz="1100" dirty="0">
                <a:solidFill>
                  <a:schemeClr val="bg1"/>
                </a:solidFill>
              </a:rPr>
              <a:t>    def __len__(self):</a:t>
            </a:r>
          </a:p>
          <a:p>
            <a:r>
              <a:rPr lang="fr-FR" sz="1100" dirty="0">
                <a:solidFill>
                  <a:schemeClr val="bg1"/>
                </a:solidFill>
              </a:rPr>
              <a:t>        """Renvoie la taille du dictionnaire"""</a:t>
            </a:r>
          </a:p>
          <a:p>
            <a:r>
              <a:rPr lang="fr-FR" sz="1100" dirty="0">
                <a:solidFill>
                  <a:schemeClr val="bg1"/>
                </a:solidFill>
              </a:rPr>
              <a:t>        return len(</a:t>
            </a:r>
            <a:r>
              <a:rPr lang="fr-FR" sz="1100" dirty="0" err="1">
                <a:solidFill>
                  <a:schemeClr val="bg1"/>
                </a:solidFill>
              </a:rPr>
              <a:t>self._cles</a:t>
            </a:r>
            <a:r>
              <a:rPr lang="fr-FR" sz="1100" dirty="0">
                <a:solidFill>
                  <a:schemeClr val="bg1"/>
                </a:solidFill>
              </a:rPr>
              <a:t>)</a:t>
            </a:r>
          </a:p>
          <a:p>
            <a:r>
              <a:rPr lang="fr-FR" sz="1100" dirty="0">
                <a:solidFill>
                  <a:schemeClr val="bg1"/>
                </a:solidFill>
              </a:rPr>
              <a:t>    </a:t>
            </a:r>
          </a:p>
          <a:p>
            <a:r>
              <a:rPr lang="fr-FR" sz="1100" dirty="0">
                <a:solidFill>
                  <a:schemeClr val="bg1"/>
                </a:solidFill>
              </a:rPr>
              <a:t>    def __</a:t>
            </a:r>
            <a:r>
              <a:rPr lang="fr-FR" sz="1100" dirty="0" err="1">
                <a:solidFill>
                  <a:schemeClr val="bg1"/>
                </a:solidFill>
              </a:rPr>
              <a:t>contains</a:t>
            </a:r>
            <a:r>
              <a:rPr lang="fr-FR" sz="1100" dirty="0">
                <a:solidFill>
                  <a:schemeClr val="bg1"/>
                </a:solidFill>
              </a:rPr>
              <a:t>__(self, cle):</a:t>
            </a:r>
          </a:p>
          <a:p>
            <a:r>
              <a:rPr lang="fr-FR" sz="1100" dirty="0">
                <a:solidFill>
                  <a:schemeClr val="bg1"/>
                </a:solidFill>
              </a:rPr>
              <a:t>        """Renvoie True si la clé est dans la liste des clés, False sinon"""</a:t>
            </a:r>
          </a:p>
          <a:p>
            <a:r>
              <a:rPr lang="fr-FR" sz="1100" dirty="0">
                <a:solidFill>
                  <a:schemeClr val="bg1"/>
                </a:solidFill>
              </a:rPr>
              <a:t>        return cle in </a:t>
            </a:r>
            <a:r>
              <a:rPr lang="fr-FR" sz="1100" dirty="0" err="1">
                <a:solidFill>
                  <a:schemeClr val="bg1"/>
                </a:solidFill>
              </a:rPr>
              <a:t>self._cles</a:t>
            </a:r>
            <a:endParaRPr lang="fr-FR" sz="1100" dirty="0">
              <a:solidFill>
                <a:schemeClr val="bg1"/>
              </a:solidFill>
            </a:endParaRPr>
          </a:p>
          <a:p>
            <a:r>
              <a:rPr lang="fr-FR" sz="1100" dirty="0">
                <a:solidFill>
                  <a:schemeClr val="bg1"/>
                </a:solidFill>
              </a:rPr>
              <a:t>    </a:t>
            </a:r>
          </a:p>
          <a:p>
            <a:r>
              <a:rPr lang="fr-FR" sz="1100" dirty="0">
                <a:solidFill>
                  <a:schemeClr val="bg1"/>
                </a:solidFill>
              </a:rPr>
              <a:t>    def __</a:t>
            </a:r>
            <a:r>
              <a:rPr lang="fr-FR" sz="1100" dirty="0" err="1">
                <a:solidFill>
                  <a:schemeClr val="bg1"/>
                </a:solidFill>
              </a:rPr>
              <a:t>getitem</a:t>
            </a:r>
            <a:r>
              <a:rPr lang="fr-FR" sz="1100" dirty="0">
                <a:solidFill>
                  <a:schemeClr val="bg1"/>
                </a:solidFill>
              </a:rPr>
              <a:t>__(self, cle):</a:t>
            </a:r>
          </a:p>
          <a:p>
            <a:r>
              <a:rPr lang="fr-FR" sz="1100" dirty="0">
                <a:solidFill>
                  <a:schemeClr val="bg1"/>
                </a:solidFill>
              </a:rPr>
              <a:t>        """Renvoie la valeur correspondant à la clé si elle existe, lève</a:t>
            </a:r>
          </a:p>
          <a:p>
            <a:r>
              <a:rPr lang="fr-FR" sz="1100" dirty="0">
                <a:solidFill>
                  <a:schemeClr val="bg1"/>
                </a:solidFill>
              </a:rPr>
              <a:t>        une exception KeyError sinon"""</a:t>
            </a:r>
          </a:p>
          <a:p>
            <a:r>
              <a:rPr lang="fr-FR" sz="1100" dirty="0">
                <a:solidFill>
                  <a:schemeClr val="bg1"/>
                </a:solidFill>
              </a:rPr>
              <a:t>        </a:t>
            </a:r>
          </a:p>
          <a:p>
            <a:r>
              <a:rPr lang="fr-FR" sz="1100" dirty="0">
                <a:solidFill>
                  <a:schemeClr val="bg1"/>
                </a:solidFill>
              </a:rPr>
              <a:t>        if cle not in </a:t>
            </a:r>
            <a:r>
              <a:rPr lang="fr-FR" sz="1100" dirty="0" err="1">
                <a:solidFill>
                  <a:schemeClr val="bg1"/>
                </a:solidFill>
              </a:rPr>
              <a:t>self._cles</a:t>
            </a:r>
            <a:r>
              <a:rPr lang="fr-FR" sz="1100" dirty="0">
                <a:solidFill>
                  <a:schemeClr val="bg1"/>
                </a:solidFill>
              </a:rPr>
              <a:t>:</a:t>
            </a:r>
          </a:p>
          <a:p>
            <a:r>
              <a:rPr lang="fr-FR" sz="1100" dirty="0">
                <a:solidFill>
                  <a:schemeClr val="bg1"/>
                </a:solidFill>
              </a:rPr>
              <a:t>            raise KeyError( \</a:t>
            </a:r>
          </a:p>
          <a:p>
            <a:r>
              <a:rPr lang="fr-FR" sz="1100" dirty="0">
                <a:solidFill>
                  <a:schemeClr val="bg1"/>
                </a:solidFill>
              </a:rPr>
              <a:t>                "La clé {0} ne se trouve pas dans le </a:t>
            </a:r>
            <a:r>
              <a:rPr lang="fr-FR" sz="1100" dirty="0" err="1">
                <a:solidFill>
                  <a:schemeClr val="bg1"/>
                </a:solidFill>
              </a:rPr>
              <a:t>dictionnaire".format</a:t>
            </a:r>
            <a:r>
              <a:rPr lang="fr-FR" sz="1100" dirty="0">
                <a:solidFill>
                  <a:schemeClr val="bg1"/>
                </a:solidFill>
              </a:rPr>
              <a:t>( \</a:t>
            </a:r>
          </a:p>
          <a:p>
            <a:r>
              <a:rPr lang="fr-FR" sz="1100" dirty="0">
                <a:solidFill>
                  <a:schemeClr val="bg1"/>
                </a:solidFill>
              </a:rPr>
              <a:t>                cle))</a:t>
            </a:r>
          </a:p>
          <a:p>
            <a:r>
              <a:rPr lang="fr-FR" sz="1100" dirty="0">
                <a:solidFill>
                  <a:schemeClr val="bg1"/>
                </a:solidFill>
              </a:rPr>
              <a:t>        else:</a:t>
            </a:r>
          </a:p>
          <a:p>
            <a:r>
              <a:rPr lang="fr-FR" sz="1100" dirty="0">
                <a:solidFill>
                  <a:schemeClr val="bg1"/>
                </a:solidFill>
              </a:rPr>
              <a:t>            indice = self._</a:t>
            </a:r>
            <a:r>
              <a:rPr lang="fr-FR" sz="1100" dirty="0" err="1">
                <a:solidFill>
                  <a:schemeClr val="bg1"/>
                </a:solidFill>
              </a:rPr>
              <a:t>cles.index</a:t>
            </a:r>
            <a:r>
              <a:rPr lang="fr-FR" sz="1100" dirty="0">
                <a:solidFill>
                  <a:schemeClr val="bg1"/>
                </a:solidFill>
              </a:rPr>
              <a:t>(cle)</a:t>
            </a:r>
          </a:p>
          <a:p>
            <a:r>
              <a:rPr lang="fr-FR" sz="1100" dirty="0">
                <a:solidFill>
                  <a:schemeClr val="bg1"/>
                </a:solidFill>
              </a:rPr>
              <a:t>            return </a:t>
            </a:r>
            <a:r>
              <a:rPr lang="fr-FR" sz="1100" dirty="0" err="1">
                <a:solidFill>
                  <a:schemeClr val="bg1"/>
                </a:solidFill>
              </a:rPr>
              <a:t>self._valeurs</a:t>
            </a:r>
            <a:r>
              <a:rPr lang="fr-FR" sz="1100" dirty="0">
                <a:solidFill>
                  <a:schemeClr val="bg1"/>
                </a:solidFill>
              </a:rPr>
              <a:t>[indice]</a:t>
            </a:r>
          </a:p>
          <a:p>
            <a:r>
              <a:rPr lang="fr-FR" sz="1100" dirty="0">
                <a:solidFill>
                  <a:schemeClr val="bg1"/>
                </a:solidFill>
              </a:rPr>
              <a:t>    </a:t>
            </a:r>
          </a:p>
          <a:p>
            <a:r>
              <a:rPr lang="fr-FR" sz="1100" dirty="0">
                <a:solidFill>
                  <a:schemeClr val="bg1"/>
                </a:solidFill>
              </a:rPr>
              <a:t>    def __</a:t>
            </a:r>
            <a:r>
              <a:rPr lang="fr-FR" sz="1100" dirty="0" err="1">
                <a:solidFill>
                  <a:schemeClr val="bg1"/>
                </a:solidFill>
              </a:rPr>
              <a:t>setitem</a:t>
            </a:r>
            <a:r>
              <a:rPr lang="fr-FR" sz="1100" dirty="0">
                <a:solidFill>
                  <a:schemeClr val="bg1"/>
                </a:solidFill>
              </a:rPr>
              <a:t>__(self, cle, valeur):</a:t>
            </a:r>
          </a:p>
          <a:p>
            <a:r>
              <a:rPr lang="fr-FR" sz="1100" dirty="0">
                <a:solidFill>
                  <a:schemeClr val="bg1"/>
                </a:solidFill>
              </a:rPr>
              <a:t>        """Méthode spéciale appelée quand on cherche à modifier une clé</a:t>
            </a:r>
          </a:p>
          <a:p>
            <a:r>
              <a:rPr lang="fr-FR" sz="1100" dirty="0">
                <a:solidFill>
                  <a:schemeClr val="bg1"/>
                </a:solidFill>
              </a:rPr>
              <a:t>        présente dans le dictionnaire. Si la clé n'est pas présente, on l'ajoute</a:t>
            </a:r>
          </a:p>
          <a:p>
            <a:r>
              <a:rPr lang="fr-FR" sz="1100" dirty="0">
                <a:solidFill>
                  <a:schemeClr val="bg1"/>
                </a:solidFill>
              </a:rPr>
              <a:t>        à la fin du dictionnaire"""</a:t>
            </a:r>
          </a:p>
          <a:p>
            <a:r>
              <a:rPr lang="fr-FR" sz="1100" dirty="0">
                <a:solidFill>
                  <a:schemeClr val="bg1"/>
                </a:solidFill>
              </a:rPr>
              <a:t>        </a:t>
            </a:r>
          </a:p>
          <a:p>
            <a:r>
              <a:rPr lang="fr-FR" sz="1100" dirty="0">
                <a:solidFill>
                  <a:schemeClr val="bg1"/>
                </a:solidFill>
              </a:rPr>
              <a:t>        if cle in </a:t>
            </a:r>
            <a:r>
              <a:rPr lang="fr-FR" sz="1100" dirty="0" err="1">
                <a:solidFill>
                  <a:schemeClr val="bg1"/>
                </a:solidFill>
              </a:rPr>
              <a:t>self._cles</a:t>
            </a:r>
            <a:r>
              <a:rPr lang="fr-FR" sz="1100" dirty="0">
                <a:solidFill>
                  <a:schemeClr val="bg1"/>
                </a:solidFill>
              </a:rPr>
              <a:t>:</a:t>
            </a:r>
          </a:p>
          <a:p>
            <a:r>
              <a:rPr lang="fr-FR" sz="1100" dirty="0">
                <a:solidFill>
                  <a:schemeClr val="bg1"/>
                </a:solidFill>
              </a:rPr>
              <a:t>            indice = self._</a:t>
            </a:r>
            <a:r>
              <a:rPr lang="fr-FR" sz="1100" dirty="0" err="1">
                <a:solidFill>
                  <a:schemeClr val="bg1"/>
                </a:solidFill>
              </a:rPr>
              <a:t>cles.index</a:t>
            </a:r>
            <a:r>
              <a:rPr lang="fr-FR" sz="1100" dirty="0">
                <a:solidFill>
                  <a:schemeClr val="bg1"/>
                </a:solidFill>
              </a:rPr>
              <a:t>(cle)</a:t>
            </a:r>
          </a:p>
          <a:p>
            <a:r>
              <a:rPr lang="fr-FR" sz="1100" dirty="0">
                <a:solidFill>
                  <a:schemeClr val="bg1"/>
                </a:solidFill>
              </a:rPr>
              <a:t>            </a:t>
            </a:r>
            <a:r>
              <a:rPr lang="fr-FR" sz="1100" dirty="0" err="1">
                <a:solidFill>
                  <a:schemeClr val="bg1"/>
                </a:solidFill>
              </a:rPr>
              <a:t>self._valeurs</a:t>
            </a:r>
            <a:r>
              <a:rPr lang="fr-FR" sz="1100" dirty="0">
                <a:solidFill>
                  <a:schemeClr val="bg1"/>
                </a:solidFill>
              </a:rPr>
              <a:t>[indice] = valeur</a:t>
            </a:r>
          </a:p>
          <a:p>
            <a:endParaRPr lang="fr-FR" sz="1100" dirty="0">
              <a:solidFill>
                <a:schemeClr val="bg1"/>
              </a:solidFill>
            </a:endParaRPr>
          </a:p>
        </p:txBody>
      </p:sp>
    </p:spTree>
    <p:extLst>
      <p:ext uri="{BB962C8B-B14F-4D97-AF65-F5344CB8AC3E}">
        <p14:creationId xmlns:p14="http://schemas.microsoft.com/office/powerpoint/2010/main" val="227132594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170646"/>
          </a:xfrm>
          <a:prstGeom prst="rect">
            <a:avLst/>
          </a:prstGeom>
          <a:solidFill>
            <a:schemeClr val="tx1"/>
          </a:solidFill>
        </p:spPr>
        <p:txBody>
          <a:bodyPr wrap="square" numCol="1" rtlCol="0">
            <a:spAutoFit/>
          </a:bodyPr>
          <a:lstStyle/>
          <a:p>
            <a:r>
              <a:rPr lang="fr-FR" sz="1000" dirty="0">
                <a:solidFill>
                  <a:schemeClr val="bg1"/>
                </a:solidFill>
              </a:rPr>
              <a:t> </a:t>
            </a:r>
            <a:r>
              <a:rPr lang="fr-FR" sz="1100" dirty="0">
                <a:solidFill>
                  <a:schemeClr val="bg1"/>
                </a:solidFill>
              </a:rPr>
              <a:t>else:</a:t>
            </a:r>
          </a:p>
          <a:p>
            <a:r>
              <a:rPr lang="fr-FR" sz="1100" dirty="0">
                <a:solidFill>
                  <a:schemeClr val="bg1"/>
                </a:solidFill>
              </a:rPr>
              <a:t>            self._cles.append(cle)</a:t>
            </a:r>
          </a:p>
          <a:p>
            <a:r>
              <a:rPr lang="fr-FR" sz="1100" dirty="0">
                <a:solidFill>
                  <a:schemeClr val="bg1"/>
                </a:solidFill>
              </a:rPr>
              <a:t>            self._valeurs.append(valeur)    </a:t>
            </a:r>
          </a:p>
          <a:p>
            <a:r>
              <a:rPr lang="fr-FR" sz="1100" dirty="0">
                <a:solidFill>
                  <a:schemeClr val="bg1"/>
                </a:solidFill>
              </a:rPr>
              <a:t>   </a:t>
            </a:r>
          </a:p>
          <a:p>
            <a:r>
              <a:rPr lang="fr-FR" sz="1100" dirty="0">
                <a:solidFill>
                  <a:schemeClr val="bg1"/>
                </a:solidFill>
              </a:rPr>
              <a:t>   def __delitem__(self, cle):</a:t>
            </a:r>
          </a:p>
          <a:p>
            <a:r>
              <a:rPr lang="fr-FR" sz="1100" dirty="0">
                <a:solidFill>
                  <a:schemeClr val="bg1"/>
                </a:solidFill>
              </a:rPr>
              <a:t>        """Méthode appelée quand on souhaite supprimer une clé"""</a:t>
            </a:r>
          </a:p>
          <a:p>
            <a:r>
              <a:rPr lang="fr-FR" sz="1100" dirty="0">
                <a:solidFill>
                  <a:schemeClr val="bg1"/>
                </a:solidFill>
              </a:rPr>
              <a:t>        if cle not in self._cles:</a:t>
            </a:r>
          </a:p>
          <a:p>
            <a:r>
              <a:rPr lang="fr-FR" sz="1100" dirty="0">
                <a:solidFill>
                  <a:schemeClr val="bg1"/>
                </a:solidFill>
              </a:rPr>
              <a:t>            raise KeyError( \</a:t>
            </a:r>
          </a:p>
          <a:p>
            <a:r>
              <a:rPr lang="fr-FR" sz="1100" dirty="0">
                <a:solidFill>
                  <a:schemeClr val="bg1"/>
                </a:solidFill>
              </a:rPr>
              <a:t>                "La clé {0} ne se trouve pas dans le dictionnaire".format( \</a:t>
            </a:r>
          </a:p>
          <a:p>
            <a:r>
              <a:rPr lang="fr-FR" sz="1100" dirty="0">
                <a:solidFill>
                  <a:schemeClr val="bg1"/>
                </a:solidFill>
              </a:rPr>
              <a:t>                cle))</a:t>
            </a:r>
          </a:p>
          <a:p>
            <a:r>
              <a:rPr lang="fr-FR" sz="1100" dirty="0">
                <a:solidFill>
                  <a:schemeClr val="bg1"/>
                </a:solidFill>
              </a:rPr>
              <a:t>        else:</a:t>
            </a:r>
          </a:p>
          <a:p>
            <a:r>
              <a:rPr lang="fr-FR" sz="1100" dirty="0">
                <a:solidFill>
                  <a:schemeClr val="bg1"/>
                </a:solidFill>
              </a:rPr>
              <a:t>            indice = self._cles.index(cle)</a:t>
            </a:r>
          </a:p>
          <a:p>
            <a:r>
              <a:rPr lang="fr-FR" sz="1100" dirty="0">
                <a:solidFill>
                  <a:schemeClr val="bg1"/>
                </a:solidFill>
              </a:rPr>
              <a:t>            del self._cles[indice]</a:t>
            </a:r>
          </a:p>
          <a:p>
            <a:r>
              <a:rPr lang="fr-FR" sz="1100" dirty="0">
                <a:solidFill>
                  <a:schemeClr val="bg1"/>
                </a:solidFill>
              </a:rPr>
              <a:t>            del self._valeurs[indice]</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"""Méthode de parcours de l'objet. On renvoie l'itérateur des clés"""</a:t>
            </a:r>
          </a:p>
          <a:p>
            <a:r>
              <a:rPr lang="fr-FR" sz="1100" dirty="0">
                <a:solidFill>
                  <a:schemeClr val="bg1"/>
                </a:solidFill>
              </a:rPr>
              <a:t>        return iter(self._cles)</a:t>
            </a:r>
          </a:p>
          <a:p>
            <a:r>
              <a:rPr lang="fr-FR" sz="1100" dirty="0">
                <a:solidFill>
                  <a:schemeClr val="bg1"/>
                </a:solidFill>
              </a:rPr>
              <a:t>    </a:t>
            </a:r>
          </a:p>
          <a:p>
            <a:r>
              <a:rPr lang="fr-FR" sz="1100" dirty="0">
                <a:solidFill>
                  <a:schemeClr val="bg1"/>
                </a:solidFill>
              </a:rPr>
              <a:t>    def __add__(self, autre_objet):</a:t>
            </a:r>
          </a:p>
          <a:p>
            <a:r>
              <a:rPr lang="fr-FR" sz="1100" dirty="0">
                <a:solidFill>
                  <a:schemeClr val="bg1"/>
                </a:solidFill>
              </a:rPr>
              <a:t>        """On renvoie un nouveau dictionnaire contenant les deux</a:t>
            </a:r>
          </a:p>
          <a:p>
            <a:r>
              <a:rPr lang="fr-FR" sz="1100" dirty="0">
                <a:solidFill>
                  <a:schemeClr val="bg1"/>
                </a:solidFill>
              </a:rPr>
              <a:t>        dictionnaires mis bout à bout (d'abord self puis autre_objet)"""</a:t>
            </a:r>
          </a:p>
          <a:p>
            <a:r>
              <a:rPr lang="fr-FR" sz="1100" dirty="0">
                <a:solidFill>
                  <a:schemeClr val="bg1"/>
                </a:solidFill>
              </a:rPr>
              <a:t>        </a:t>
            </a:r>
          </a:p>
          <a:p>
            <a:r>
              <a:rPr lang="fr-FR" sz="1100" dirty="0">
                <a:solidFill>
                  <a:schemeClr val="bg1"/>
                </a:solidFill>
              </a:rPr>
              <a:t>        if type(autre_objet) is type(self):</a:t>
            </a:r>
          </a:p>
          <a:p>
            <a:r>
              <a:rPr lang="fr-FR" sz="1100" dirty="0">
                <a:solidFill>
                  <a:schemeClr val="bg1"/>
                </a:solidFill>
              </a:rPr>
              <a:t>            raise TypeError( \</a:t>
            </a:r>
          </a:p>
          <a:p>
            <a:r>
              <a:rPr lang="fr-FR" sz="1100" dirty="0">
                <a:solidFill>
                  <a:schemeClr val="bg1"/>
                </a:solidFill>
              </a:rPr>
              <a:t>                "Impossible de concaténer {0} et {1}".format( \</a:t>
            </a:r>
          </a:p>
          <a:p>
            <a:r>
              <a:rPr lang="fr-FR" sz="1100" dirty="0">
                <a:solidFill>
                  <a:schemeClr val="bg1"/>
                </a:solidFill>
              </a:rPr>
              <a:t>                type(self), type(autre_objet)))</a:t>
            </a:r>
          </a:p>
          <a:p>
            <a:r>
              <a:rPr lang="fr-FR" sz="1100" dirty="0">
                <a:solidFill>
                  <a:schemeClr val="bg1"/>
                </a:solidFill>
              </a:rPr>
              <a:t>        else:</a:t>
            </a:r>
          </a:p>
          <a:p>
            <a:r>
              <a:rPr lang="fr-FR" sz="1100" dirty="0">
                <a:solidFill>
                  <a:schemeClr val="bg1"/>
                </a:solidFill>
              </a:rPr>
              <a:t>            nouveau = DictionnaireOrdonne()</a:t>
            </a:r>
          </a:p>
          <a:p>
            <a:r>
              <a:rPr lang="fr-FR" sz="1100" dirty="0">
                <a:solidFill>
                  <a:schemeClr val="bg1"/>
                </a:solidFill>
              </a:rPr>
              <a:t>          </a:t>
            </a:r>
          </a:p>
        </p:txBody>
      </p:sp>
    </p:spTree>
    <p:extLst>
      <p:ext uri="{BB962C8B-B14F-4D97-AF65-F5344CB8AC3E}">
        <p14:creationId xmlns:p14="http://schemas.microsoft.com/office/powerpoint/2010/main" val="80694534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469261"/>
            <a:ext cx="11830044" cy="4308872"/>
          </a:xfrm>
          <a:prstGeom prst="rect">
            <a:avLst/>
          </a:prstGeom>
          <a:solidFill>
            <a:schemeClr val="tx1"/>
          </a:solidFill>
        </p:spPr>
        <p:txBody>
          <a:bodyPr wrap="square" numCol="1" rtlCol="0">
            <a:spAutoFit/>
          </a:bodyPr>
          <a:lstStyle/>
          <a:p>
            <a:r>
              <a:rPr lang="fr-FR" sz="1000" dirty="0">
                <a:solidFill>
                  <a:schemeClr val="bg1"/>
                </a:solidFill>
              </a:rPr>
              <a:t>            </a:t>
            </a:r>
          </a:p>
          <a:p>
            <a:r>
              <a:rPr lang="fr-FR" sz="1000" dirty="0">
                <a:solidFill>
                  <a:schemeClr val="bg1"/>
                </a:solidFill>
              </a:rPr>
              <a:t>            </a:t>
            </a:r>
            <a:r>
              <a:rPr lang="fr-FR" sz="1100" dirty="0">
                <a:solidFill>
                  <a:schemeClr val="bg1"/>
                </a:solidFill>
              </a:rPr>
              <a:t># On commence par copier self dans le dictionnaire</a:t>
            </a:r>
          </a:p>
          <a:p>
            <a:r>
              <a:rPr lang="fr-FR" sz="1100" dirty="0">
                <a:solidFill>
                  <a:schemeClr val="bg1"/>
                </a:solidFill>
              </a:rPr>
              <a:t>            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nouveau[cle] = valeur</a:t>
            </a:r>
          </a:p>
          <a:p>
            <a:r>
              <a:rPr lang="fr-FR" sz="1100" dirty="0">
                <a:solidFill>
                  <a:schemeClr val="bg1"/>
                </a:solidFill>
              </a:rPr>
              <a:t>            </a:t>
            </a:r>
          </a:p>
          <a:p>
            <a:r>
              <a:rPr lang="fr-FR" sz="1100" dirty="0">
                <a:solidFill>
                  <a:schemeClr val="bg1"/>
                </a:solidFill>
              </a:rPr>
              <a:t>            # On copie ensuite </a:t>
            </a:r>
            <a:r>
              <a:rPr lang="fr-FR" sz="1100" dirty="0" err="1">
                <a:solidFill>
                  <a:schemeClr val="bg1"/>
                </a:solidFill>
              </a:rPr>
              <a:t>autre_objet</a:t>
            </a:r>
            <a:endParaRPr lang="fr-FR" sz="1100" dirty="0">
              <a:solidFill>
                <a:schemeClr val="bg1"/>
              </a:solidFill>
            </a:endParaRPr>
          </a:p>
          <a:p>
            <a:r>
              <a:rPr lang="fr-FR" sz="1100" dirty="0">
                <a:solidFill>
                  <a:schemeClr val="bg1"/>
                </a:solidFill>
              </a:rPr>
              <a:t>            for cle, valeur in </a:t>
            </a:r>
            <a:r>
              <a:rPr lang="fr-FR" sz="1100" dirty="0" err="1">
                <a:solidFill>
                  <a:schemeClr val="bg1"/>
                </a:solidFill>
              </a:rPr>
              <a:t>autre_objet.items</a:t>
            </a:r>
            <a:r>
              <a:rPr lang="fr-FR" sz="1100" dirty="0">
                <a:solidFill>
                  <a:schemeClr val="bg1"/>
                </a:solidFill>
              </a:rPr>
              <a:t>():</a:t>
            </a:r>
          </a:p>
          <a:p>
            <a:r>
              <a:rPr lang="fr-FR" sz="1100" dirty="0">
                <a:solidFill>
                  <a:schemeClr val="bg1"/>
                </a:solidFill>
              </a:rPr>
              <a:t>                nouveau[cle] = valeur</a:t>
            </a:r>
          </a:p>
          <a:p>
            <a:r>
              <a:rPr lang="fr-FR" sz="1100" dirty="0">
                <a:solidFill>
                  <a:schemeClr val="bg1"/>
                </a:solidFill>
              </a:rPr>
              <a:t>            return nouveau</a:t>
            </a:r>
          </a:p>
          <a:p>
            <a:r>
              <a:rPr lang="fr-FR" sz="1100" dirty="0">
                <a:solidFill>
                  <a:schemeClr val="bg1"/>
                </a:solidFill>
              </a:rPr>
              <a:t>    </a:t>
            </a:r>
          </a:p>
          <a:p>
            <a:r>
              <a:rPr lang="fr-FR" sz="1100" dirty="0">
                <a:solidFill>
                  <a:schemeClr val="bg1"/>
                </a:solidFill>
              </a:rPr>
              <a:t>    def items(self):</a:t>
            </a:r>
          </a:p>
          <a:p>
            <a:r>
              <a:rPr lang="fr-FR" sz="1100" dirty="0">
                <a:solidFill>
                  <a:schemeClr val="bg1"/>
                </a:solidFill>
              </a:rPr>
              <a:t>        """Renvoie un générateur contenant les couples (cle, valeur)"""</a:t>
            </a:r>
          </a:p>
          <a:p>
            <a:r>
              <a:rPr lang="fr-FR" sz="1100" dirty="0">
                <a:solidFill>
                  <a:schemeClr val="bg1"/>
                </a:solidFill>
              </a:rPr>
              <a:t>        for i, cle in enumerate(</a:t>
            </a:r>
            <a:r>
              <a:rPr lang="fr-FR" sz="1100" dirty="0" err="1">
                <a:solidFill>
                  <a:schemeClr val="bg1"/>
                </a:solidFill>
              </a:rPr>
              <a:t>self._cles</a:t>
            </a:r>
            <a:r>
              <a:rPr lang="fr-FR" sz="1100" dirty="0">
                <a:solidFill>
                  <a:schemeClr val="bg1"/>
                </a:solidFill>
              </a:rPr>
              <a:t>):</a:t>
            </a:r>
          </a:p>
          <a:p>
            <a:r>
              <a:rPr lang="fr-FR" sz="1100" dirty="0">
                <a:solidFill>
                  <a:schemeClr val="bg1"/>
                </a:solidFill>
              </a:rPr>
              <a:t>            valeur = </a:t>
            </a:r>
            <a:r>
              <a:rPr lang="fr-FR" sz="1100" dirty="0" err="1">
                <a:solidFill>
                  <a:schemeClr val="bg1"/>
                </a:solidFill>
              </a:rPr>
              <a:t>self._valeurs</a:t>
            </a:r>
            <a:r>
              <a:rPr lang="fr-FR" sz="1100" dirty="0">
                <a:solidFill>
                  <a:schemeClr val="bg1"/>
                </a:solidFill>
              </a:rPr>
              <a:t>[i]</a:t>
            </a:r>
          </a:p>
          <a:p>
            <a:r>
              <a:rPr lang="fr-FR" sz="1100" dirty="0">
                <a:solidFill>
                  <a:schemeClr val="bg1"/>
                </a:solidFill>
              </a:rPr>
              <a:t>            yield (cle, valeur)</a:t>
            </a:r>
          </a:p>
          <a:p>
            <a:r>
              <a:rPr lang="fr-FR" sz="1100" dirty="0">
                <a:solidFill>
                  <a:schemeClr val="bg1"/>
                </a:solidFill>
              </a:rPr>
              <a:t>    </a:t>
            </a:r>
          </a:p>
          <a:p>
            <a:r>
              <a:rPr lang="fr-FR" sz="1100" dirty="0">
                <a:solidFill>
                  <a:schemeClr val="bg1"/>
                </a:solidFill>
              </a:rPr>
              <a:t>    def keys(self):</a:t>
            </a:r>
          </a:p>
          <a:p>
            <a:r>
              <a:rPr lang="fr-FR" sz="1100" dirty="0">
                <a:solidFill>
                  <a:schemeClr val="bg1"/>
                </a:solidFill>
              </a:rPr>
              <a:t>        """Cette méthode renvoie la liste des clés"""</a:t>
            </a:r>
          </a:p>
          <a:p>
            <a:r>
              <a:rPr lang="fr-FR" sz="1100" dirty="0">
                <a:solidFill>
                  <a:schemeClr val="bg1"/>
                </a:solidFill>
              </a:rPr>
              <a:t>        return list(</a:t>
            </a:r>
            <a:r>
              <a:rPr lang="fr-FR" sz="1100" dirty="0" err="1">
                <a:solidFill>
                  <a:schemeClr val="bg1"/>
                </a:solidFill>
              </a:rPr>
              <a:t>self._cles</a:t>
            </a:r>
            <a:r>
              <a:rPr lang="fr-FR" sz="1100" dirty="0">
                <a:solidFill>
                  <a:schemeClr val="bg1"/>
                </a:solidFill>
              </a:rPr>
              <a:t>)</a:t>
            </a:r>
          </a:p>
          <a:p>
            <a:r>
              <a:rPr lang="fr-FR" sz="1100" dirty="0">
                <a:solidFill>
                  <a:schemeClr val="bg1"/>
                </a:solidFill>
              </a:rPr>
              <a:t>    </a:t>
            </a:r>
          </a:p>
          <a:p>
            <a:r>
              <a:rPr lang="fr-FR" sz="1100" dirty="0">
                <a:solidFill>
                  <a:schemeClr val="bg1"/>
                </a:solidFill>
              </a:rPr>
              <a:t>    def values(self):</a:t>
            </a:r>
          </a:p>
          <a:p>
            <a:r>
              <a:rPr lang="fr-FR" sz="1100" dirty="0">
                <a:solidFill>
                  <a:schemeClr val="bg1"/>
                </a:solidFill>
              </a:rPr>
              <a:t>        """Cette méthode renvoie la liste des valeurs"""</a:t>
            </a:r>
          </a:p>
          <a:p>
            <a:r>
              <a:rPr lang="fr-FR" sz="1100" dirty="0">
                <a:solidFill>
                  <a:schemeClr val="bg1"/>
                </a:solidFill>
              </a:rPr>
              <a:t>        return list(</a:t>
            </a:r>
            <a:r>
              <a:rPr lang="fr-FR" sz="1100" dirty="0" err="1">
                <a:solidFill>
                  <a:schemeClr val="bg1"/>
                </a:solidFill>
              </a:rPr>
              <a:t>self._valeurs</a:t>
            </a:r>
            <a:r>
              <a:rPr lang="fr-FR" sz="1100" dirty="0">
                <a:solidFill>
                  <a:schemeClr val="bg1"/>
                </a:solidFill>
              </a:rPr>
              <a:t>)</a:t>
            </a:r>
          </a:p>
          <a:p>
            <a:r>
              <a:rPr lang="fr-FR" sz="1100" dirty="0">
                <a:solidFill>
                  <a:schemeClr val="bg1"/>
                </a:solidFill>
              </a:rPr>
              <a:t>    </a:t>
            </a:r>
          </a:p>
          <a:p>
            <a:r>
              <a:rPr lang="fr-FR" sz="1100" dirty="0">
                <a:solidFill>
                  <a:schemeClr val="bg1"/>
                </a:solidFill>
              </a:rPr>
              <a:t>    </a:t>
            </a:r>
          </a:p>
        </p:txBody>
      </p:sp>
    </p:spTree>
    <p:extLst>
      <p:ext uri="{BB962C8B-B14F-4D97-AF65-F5344CB8AC3E}">
        <p14:creationId xmlns:p14="http://schemas.microsoft.com/office/powerpoint/2010/main" val="2233306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6" y="1003659"/>
            <a:ext cx="11830044" cy="4832092"/>
          </a:xfrm>
          <a:prstGeom prst="rect">
            <a:avLst/>
          </a:prstGeom>
          <a:solidFill>
            <a:schemeClr val="tx1"/>
          </a:solidFill>
        </p:spPr>
        <p:txBody>
          <a:bodyPr wrap="square" numCol="1" rtlCol="0">
            <a:spAutoFit/>
          </a:bodyPr>
          <a:lstStyle/>
          <a:p>
            <a:r>
              <a:rPr lang="fr-FR" sz="1100" dirty="0">
                <a:solidFill>
                  <a:schemeClr val="bg1"/>
                </a:solidFill>
              </a:rPr>
              <a:t>    </a:t>
            </a:r>
          </a:p>
          <a:p>
            <a:r>
              <a:rPr lang="fr-FR" sz="1100" dirty="0">
                <a:solidFill>
                  <a:schemeClr val="bg1"/>
                </a:solidFill>
              </a:rPr>
              <a:t>    def reverse(self):</a:t>
            </a:r>
          </a:p>
          <a:p>
            <a:r>
              <a:rPr lang="fr-FR" sz="1100" dirty="0">
                <a:solidFill>
                  <a:schemeClr val="bg1"/>
                </a:solidFill>
              </a:rPr>
              <a:t>        """Inversion du dictionnaire"""</a:t>
            </a:r>
          </a:p>
          <a:p>
            <a:r>
              <a:rPr lang="fr-FR" sz="1100" dirty="0">
                <a:solidFill>
                  <a:schemeClr val="bg1"/>
                </a:solidFill>
              </a:rPr>
              <a:t>        # On crée deux listes vides qui contiendront le nouvel ordre des clés</a:t>
            </a:r>
          </a:p>
          <a:p>
            <a:r>
              <a:rPr lang="fr-FR" sz="1100" dirty="0">
                <a:solidFill>
                  <a:schemeClr val="bg1"/>
                </a:solidFill>
              </a:rPr>
              <a:t>        # et valeurs</a:t>
            </a:r>
          </a:p>
          <a:p>
            <a:r>
              <a:rPr lang="fr-FR" sz="1100" dirty="0">
                <a:solidFill>
                  <a:schemeClr val="bg1"/>
                </a:solidFill>
              </a:rPr>
              <a:t>        cles = []</a:t>
            </a:r>
          </a:p>
          <a:p>
            <a:r>
              <a:rPr lang="fr-FR" sz="1100" dirty="0">
                <a:solidFill>
                  <a:schemeClr val="bg1"/>
                </a:solidFill>
              </a:rPr>
              <a:t>        valeurs = []</a:t>
            </a:r>
          </a:p>
          <a:p>
            <a:r>
              <a:rPr lang="fr-FR" sz="1100" dirty="0">
                <a:solidFill>
                  <a:schemeClr val="bg1"/>
                </a:solidFill>
              </a:rPr>
              <a:t>        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 On ajoute les clés et valeurs au début de la liste</a:t>
            </a:r>
          </a:p>
          <a:p>
            <a:r>
              <a:rPr lang="fr-FR" sz="1100" dirty="0">
                <a:solidFill>
                  <a:schemeClr val="bg1"/>
                </a:solidFill>
              </a:rPr>
              <a:t>            </a:t>
            </a:r>
            <a:r>
              <a:rPr lang="fr-FR" sz="1100" dirty="0" err="1">
                <a:solidFill>
                  <a:schemeClr val="bg1"/>
                </a:solidFill>
              </a:rPr>
              <a:t>cles.insert</a:t>
            </a:r>
            <a:r>
              <a:rPr lang="fr-FR" sz="1100" dirty="0">
                <a:solidFill>
                  <a:schemeClr val="bg1"/>
                </a:solidFill>
              </a:rPr>
              <a:t>(0, cle)</a:t>
            </a:r>
          </a:p>
          <a:p>
            <a:r>
              <a:rPr lang="fr-FR" sz="1100" dirty="0">
                <a:solidFill>
                  <a:schemeClr val="bg1"/>
                </a:solidFill>
              </a:rPr>
              <a:t>            </a:t>
            </a:r>
            <a:r>
              <a:rPr lang="fr-FR" sz="1100" dirty="0" err="1">
                <a:solidFill>
                  <a:schemeClr val="bg1"/>
                </a:solidFill>
              </a:rPr>
              <a:t>valeurs.insert</a:t>
            </a:r>
            <a:r>
              <a:rPr lang="fr-FR" sz="1100" dirty="0">
                <a:solidFill>
                  <a:schemeClr val="bg1"/>
                </a:solidFill>
              </a:rPr>
              <a:t>(0, valeur)</a:t>
            </a:r>
          </a:p>
          <a:p>
            <a:r>
              <a:rPr lang="fr-FR" sz="1100" dirty="0">
                <a:solidFill>
                  <a:schemeClr val="bg1"/>
                </a:solidFill>
              </a:rPr>
              <a:t> # On met ensuite à jour nos listes</a:t>
            </a:r>
          </a:p>
          <a:p>
            <a:r>
              <a:rPr lang="fr-FR" sz="1100" dirty="0">
                <a:solidFill>
                  <a:schemeClr val="bg1"/>
                </a:solidFill>
              </a:rPr>
              <a:t>        self._cles = cles</a:t>
            </a:r>
          </a:p>
          <a:p>
            <a:r>
              <a:rPr lang="fr-FR" sz="1100" dirty="0">
                <a:solidFill>
                  <a:schemeClr val="bg1"/>
                </a:solidFill>
              </a:rPr>
              <a:t>        self._valeurs = valeurs</a:t>
            </a:r>
          </a:p>
          <a:p>
            <a:r>
              <a:rPr lang="fr-FR" sz="1100" dirty="0">
                <a:solidFill>
                  <a:schemeClr val="bg1"/>
                </a:solidFill>
              </a:rPr>
              <a:t>    </a:t>
            </a:r>
          </a:p>
          <a:p>
            <a:r>
              <a:rPr lang="fr-FR" sz="1100" dirty="0">
                <a:solidFill>
                  <a:schemeClr val="bg1"/>
                </a:solidFill>
              </a:rPr>
              <a:t>    def sort(self):</a:t>
            </a:r>
          </a:p>
          <a:p>
            <a:r>
              <a:rPr lang="fr-FR" sz="1100" dirty="0">
                <a:solidFill>
                  <a:schemeClr val="bg1"/>
                </a:solidFill>
              </a:rPr>
              <a:t>        """Méthode permettant de trier le dictionnaire en fonction de ses clés"""</a:t>
            </a:r>
          </a:p>
          <a:p>
            <a:r>
              <a:rPr lang="fr-FR" sz="1100" dirty="0">
                <a:solidFill>
                  <a:schemeClr val="bg1"/>
                </a:solidFill>
              </a:rPr>
              <a:t>        # On trie les clés</a:t>
            </a:r>
          </a:p>
          <a:p>
            <a:r>
              <a:rPr lang="fr-FR" sz="1100" dirty="0">
                <a:solidFill>
                  <a:schemeClr val="bg1"/>
                </a:solidFill>
              </a:rPr>
              <a:t>        </a:t>
            </a:r>
            <a:r>
              <a:rPr lang="fr-FR" sz="1100" dirty="0" err="1">
                <a:solidFill>
                  <a:schemeClr val="bg1"/>
                </a:solidFill>
              </a:rPr>
              <a:t>cles_triees</a:t>
            </a:r>
            <a:r>
              <a:rPr lang="fr-FR" sz="1100" dirty="0">
                <a:solidFill>
                  <a:schemeClr val="bg1"/>
                </a:solidFill>
              </a:rPr>
              <a:t> = </a:t>
            </a:r>
            <a:r>
              <a:rPr lang="fr-FR" sz="1100" dirty="0" err="1">
                <a:solidFill>
                  <a:schemeClr val="bg1"/>
                </a:solidFill>
              </a:rPr>
              <a:t>sorted</a:t>
            </a:r>
            <a:r>
              <a:rPr lang="fr-FR" sz="1100" dirty="0">
                <a:solidFill>
                  <a:schemeClr val="bg1"/>
                </a:solidFill>
              </a:rPr>
              <a:t>(self._cles)</a:t>
            </a:r>
          </a:p>
          <a:p>
            <a:r>
              <a:rPr lang="fr-FR" sz="1100" dirty="0">
                <a:solidFill>
                  <a:schemeClr val="bg1"/>
                </a:solidFill>
              </a:rPr>
              <a:t>        # On crée une liste de valeurs, encore vide</a:t>
            </a:r>
          </a:p>
          <a:p>
            <a:r>
              <a:rPr lang="fr-FR" sz="1100" dirty="0">
                <a:solidFill>
                  <a:schemeClr val="bg1"/>
                </a:solidFill>
              </a:rPr>
              <a:t>        valeurs = []</a:t>
            </a:r>
          </a:p>
          <a:p>
            <a:r>
              <a:rPr lang="fr-FR" sz="1100" dirty="0">
                <a:solidFill>
                  <a:schemeClr val="bg1"/>
                </a:solidFill>
              </a:rPr>
              <a:t>        # On parcourt ensuite la liste des clés triées</a:t>
            </a:r>
          </a:p>
          <a:p>
            <a:r>
              <a:rPr lang="fr-FR" sz="1100" dirty="0">
                <a:solidFill>
                  <a:schemeClr val="bg1"/>
                </a:solidFill>
              </a:rPr>
              <a:t>        for cle in </a:t>
            </a:r>
            <a:r>
              <a:rPr lang="fr-FR" sz="1100" dirty="0" err="1">
                <a:solidFill>
                  <a:schemeClr val="bg1"/>
                </a:solidFill>
              </a:rPr>
              <a:t>cles_triees</a:t>
            </a:r>
            <a:r>
              <a:rPr lang="fr-FR" sz="1100" dirty="0">
                <a:solidFill>
                  <a:schemeClr val="bg1"/>
                </a:solidFill>
              </a:rPr>
              <a:t>:</a:t>
            </a:r>
          </a:p>
          <a:p>
            <a:r>
              <a:rPr lang="fr-FR" sz="1100" dirty="0">
                <a:solidFill>
                  <a:schemeClr val="bg1"/>
                </a:solidFill>
              </a:rPr>
              <a:t>            valeur = self[cle]</a:t>
            </a:r>
          </a:p>
          <a:p>
            <a:r>
              <a:rPr lang="fr-FR" sz="1100" dirty="0">
                <a:solidFill>
                  <a:schemeClr val="bg1"/>
                </a:solidFill>
              </a:rPr>
              <a:t>            valeurs.append(valeur)</a:t>
            </a:r>
          </a:p>
          <a:p>
            <a:r>
              <a:rPr lang="fr-FR" sz="1100" dirty="0">
                <a:solidFill>
                  <a:schemeClr val="bg1"/>
                </a:solidFill>
              </a:rPr>
              <a:t>        # Enfin, on met à jour notre liste de clés et de valeurs</a:t>
            </a:r>
          </a:p>
          <a:p>
            <a:r>
              <a:rPr lang="fr-FR" sz="1100" dirty="0">
                <a:solidFill>
                  <a:schemeClr val="bg1"/>
                </a:solidFill>
              </a:rPr>
              <a:t>        self._cles = </a:t>
            </a:r>
            <a:r>
              <a:rPr lang="fr-FR" sz="1100" dirty="0" err="1">
                <a:solidFill>
                  <a:schemeClr val="bg1"/>
                </a:solidFill>
              </a:rPr>
              <a:t>cles_triees</a:t>
            </a:r>
            <a:endParaRPr lang="fr-FR" sz="1100" dirty="0">
              <a:solidFill>
                <a:schemeClr val="bg1"/>
              </a:solidFill>
            </a:endParaRPr>
          </a:p>
          <a:p>
            <a:r>
              <a:rPr lang="fr-FR" sz="1100" dirty="0">
                <a:solidFill>
                  <a:schemeClr val="bg1"/>
                </a:solidFill>
              </a:rPr>
              <a:t>        self._valeurs = valeurs</a:t>
            </a:r>
          </a:p>
        </p:txBody>
      </p:sp>
    </p:spTree>
    <p:extLst>
      <p:ext uri="{BB962C8B-B14F-4D97-AF65-F5344CB8AC3E}">
        <p14:creationId xmlns:p14="http://schemas.microsoft.com/office/powerpoint/2010/main" val="406659939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84940"/>
          </a:xfrm>
          <a:prstGeom prst="rect">
            <a:avLst/>
          </a:prstGeom>
          <a:noFill/>
        </p:spPr>
        <p:txBody>
          <a:bodyPr wrap="square" rtlCol="0">
            <a:spAutoFit/>
          </a:bodyPr>
          <a:lstStyle/>
          <a:p>
            <a:r>
              <a:rPr lang="fr-FR" sz="12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200" dirty="0"/>
          </a:p>
          <a:p>
            <a:r>
              <a:rPr lang="fr-FR" sz="12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457449"/>
            <a:ext cx="12192000" cy="971550"/>
          </a:xfrm>
        </p:spPr>
        <p:txBody>
          <a:bodyPr>
            <a:noAutofit/>
          </a:bodyPr>
          <a:lstStyle/>
          <a:p>
            <a:pPr lvl="0" algn="ctr" fontAlgn="base">
              <a:spcAft>
                <a:spcPct val="0"/>
              </a:spcAft>
            </a:pPr>
            <a:r>
              <a:rPr lang="fr-FR" altLang="fr-FR" sz="9600" b="1" dirty="0" err="1">
                <a:solidFill>
                  <a:schemeClr val="accent5">
                    <a:lumMod val="75000"/>
                  </a:schemeClr>
                </a:solidFill>
              </a:rPr>
              <a:t>Apprehendez</a:t>
            </a:r>
            <a:r>
              <a:rPr lang="fr-FR" altLang="fr-FR" sz="9600" b="1" dirty="0">
                <a:solidFill>
                  <a:schemeClr val="accent5">
                    <a:lumMod val="75000"/>
                  </a:schemeClr>
                </a:solidFill>
              </a:rPr>
              <a:t> les </a:t>
            </a:r>
            <a:r>
              <a:rPr lang="fr-FR" altLang="fr-FR" sz="9600" b="1" dirty="0" err="1">
                <a:solidFill>
                  <a:schemeClr val="accent5">
                    <a:lumMod val="75000"/>
                  </a:schemeClr>
                </a:solidFill>
              </a:rPr>
              <a:t>decorateurs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124439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int(annee)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a:solidFill>
                  <a:schemeClr val="bg1"/>
                </a:solidFill>
              </a:rPr>
              <a:t>else:</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6170920"/>
          </a:xfrm>
          <a:prstGeom prst="rect">
            <a:avLst/>
          </a:prstGeom>
          <a:noFill/>
        </p:spPr>
        <p:txBody>
          <a:bodyPr wrap="square" rtlCol="0">
            <a:spAutoFit/>
          </a:bodyPr>
          <a:lstStyle/>
          <a:p>
            <a:r>
              <a:rPr lang="fr-FR" sz="12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200" dirty="0"/>
          </a:p>
          <a:p>
            <a:r>
              <a:rPr lang="fr-FR" sz="12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200" dirty="0"/>
              <a:t>Qu'est-ce que c'est ?</a:t>
            </a:r>
          </a:p>
          <a:p>
            <a:endParaRPr lang="fr-FR" sz="1200" dirty="0"/>
          </a:p>
          <a:p>
            <a:r>
              <a:rPr lang="fr-FR" sz="12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200" dirty="0"/>
          </a:p>
          <a:p>
            <a:r>
              <a:rPr lang="fr-FR" sz="1200" dirty="0"/>
              <a:t>Mais quel est l'intérêt ? Si on veut juste qu'une fonction fasse quelque chose de différent, il suffit de la modifier, non ? Pourquoi s'encombrer la tête avec une nouvelle fonctionnalité plus complexe ?</a:t>
            </a:r>
          </a:p>
          <a:p>
            <a:endParaRPr lang="fr-FR" sz="1200" dirty="0"/>
          </a:p>
          <a:p>
            <a:r>
              <a:rPr lang="fr-FR" sz="1200" dirty="0"/>
              <a:t>Il peut y avoir de nombreux cas dans lesquels les décorateurs sont un choix intéressant. Pour comprendre l'idée, je vais prendre un unique exemple.</a:t>
            </a:r>
          </a:p>
          <a:p>
            <a:endParaRPr lang="fr-FR" sz="1200" dirty="0"/>
          </a:p>
          <a:p>
            <a:r>
              <a:rPr lang="fr-FR" sz="1200" dirty="0"/>
              <a:t>On souhaite tester les performances de certaines de nos fonctions, en l'occurrence, calculer combien de temps elles mettent pour s'exécuter.</a:t>
            </a:r>
          </a:p>
          <a:p>
            <a:endParaRPr lang="fr-FR" sz="1200" dirty="0"/>
          </a:p>
          <a:p>
            <a:r>
              <a:rPr lang="fr-FR" sz="1200" dirty="0"/>
              <a:t>Une possibilité, effectivement, consiste à modifier chacune des fonctions devant intégrer ce test. Mais ce n'est pas très élégant, ni très pratique, ni très sûr… bref ce n'est pas la meilleure solution.</a:t>
            </a:r>
          </a:p>
          <a:p>
            <a:endParaRPr lang="fr-FR" sz="1200" dirty="0"/>
          </a:p>
          <a:p>
            <a:r>
              <a:rPr lang="fr-FR" sz="1200" dirty="0"/>
              <a:t>Une autre possibilité consiste à utiliser un décorateur. Ce décorateur se chargera d'exécuter notre fonction en calculant le temps qu'elle met et pourra, par exemple, afficher une alerte si cette durée est trop élevée.</a:t>
            </a:r>
          </a:p>
          <a:p>
            <a:endParaRPr lang="fr-FR" sz="1200" dirty="0"/>
          </a:p>
          <a:p>
            <a:r>
              <a:rPr lang="fr-FR" sz="1200" dirty="0"/>
              <a:t>Pour indiquer qu'une fonction doit intégrer ce test, il suffira d'ajouter une simple ligne avant sa définition. C'est bien plus simple, clair et adapté à la situation.</a:t>
            </a:r>
          </a:p>
          <a:p>
            <a:endParaRPr lang="fr-FR" sz="1200" dirty="0"/>
          </a:p>
          <a:p>
            <a:r>
              <a:rPr lang="fr-FR" sz="1200" dirty="0"/>
              <a:t>Et ce n'est qu'un exemple d'application.</a:t>
            </a:r>
          </a:p>
          <a:p>
            <a:endParaRPr lang="fr-FR" sz="1200" dirty="0"/>
          </a:p>
          <a:p>
            <a:r>
              <a:rPr lang="fr-FR" sz="12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200" dirty="0"/>
          </a:p>
          <a:p>
            <a:r>
              <a:rPr lang="fr-FR" sz="12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569660"/>
          </a:xfrm>
          <a:prstGeom prst="rect">
            <a:avLst/>
          </a:prstGeom>
          <a:noFill/>
        </p:spPr>
        <p:txBody>
          <a:bodyPr wrap="square" rtlCol="0">
            <a:spAutoFit/>
          </a:bodyPr>
          <a:lstStyle/>
          <a:p>
            <a:r>
              <a:rPr lang="fr-FR" sz="12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200" dirty="0"/>
              <a:t>Format le plus simple</a:t>
            </a:r>
          </a:p>
          <a:p>
            <a:endParaRPr lang="fr-FR" sz="1200" dirty="0"/>
          </a:p>
          <a:p>
            <a:r>
              <a:rPr lang="fr-FR" sz="1200" dirty="0"/>
              <a:t>Comme je l'ai dit, les décorateurs sont des fonctions « classiques » de Python, dans leur définition. Ils ont une petite subtilité en ce qu'ils prennent en paramètre une fonction et renvoient une fonction.</a:t>
            </a:r>
          </a:p>
          <a:p>
            <a:endParaRPr lang="fr-FR" sz="1200" dirty="0"/>
          </a:p>
          <a:p>
            <a:r>
              <a:rPr lang="fr-FR" sz="12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579543"/>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3234162"/>
            <a:ext cx="11458570" cy="646331"/>
          </a:xfrm>
          <a:prstGeom prst="rect">
            <a:avLst/>
          </a:prstGeom>
          <a:noFill/>
        </p:spPr>
        <p:txBody>
          <a:bodyPr wrap="square" rtlCol="0">
            <a:spAutoFit/>
          </a:bodyPr>
          <a:lstStyle/>
          <a:p>
            <a:r>
              <a:rPr lang="fr-FR" sz="1200" dirty="0"/>
              <a:t>Le décorateur s'exécute au moment de la définition de fonction et non lors de l'appel. Ceci est important. Il prend en paramètre, comme je l'ai dit, une fonction (celle qu'il modifie) et renvoie une fonction (qui peut être la même).</a:t>
            </a:r>
          </a:p>
          <a:p>
            <a:r>
              <a:rPr lang="fr-FR" sz="12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907587"/>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6108419"/>
            <a:ext cx="11106144" cy="276999"/>
          </a:xfrm>
          <a:prstGeom prst="rect">
            <a:avLst/>
          </a:prstGeom>
          <a:noFill/>
        </p:spPr>
        <p:txBody>
          <a:bodyPr wrap="square" rtlCol="0">
            <a:spAutoFit/>
          </a:bodyPr>
          <a:lstStyle/>
          <a:p>
            <a:r>
              <a:rPr lang="fr-FR" sz="1100" dirty="0"/>
              <a:t>Euh… </a:t>
            </a:r>
            <a:r>
              <a:rPr lang="fr-FR" sz="1200" dirty="0"/>
              <a:t>qu'est-ce</a:t>
            </a:r>
            <a:r>
              <a:rPr lang="fr-FR" sz="1100" dirty="0"/>
              <a:t> qu'on a fait là ?</a:t>
            </a:r>
          </a:p>
        </p:txBody>
      </p:sp>
    </p:spTree>
    <p:extLst>
      <p:ext uri="{BB962C8B-B14F-4D97-AF65-F5344CB8AC3E}">
        <p14:creationId xmlns:p14="http://schemas.microsoft.com/office/powerpoint/2010/main" val="138684998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3046988"/>
          </a:xfrm>
          <a:prstGeom prst="rect">
            <a:avLst/>
          </a:prstGeom>
          <a:noFill/>
        </p:spPr>
        <p:txBody>
          <a:bodyPr wrap="square" rtlCol="0">
            <a:spAutoFit/>
          </a:bodyPr>
          <a:lstStyle/>
          <a:p>
            <a:r>
              <a:rPr lang="fr-FR" sz="1100" dirty="0"/>
              <a:t> </a:t>
            </a:r>
            <a:r>
              <a:rPr lang="fr-FR" sz="1200" dirty="0"/>
              <a:t>D'abord, on crée le décorateur. Il prend en paramètre, comme je vous l'ai dit, la fonction qu'il modifie. Dans notre exemple, il se contente d'afficher cette fonction puis de la renvoyer.</a:t>
            </a:r>
          </a:p>
          <a:p>
            <a:endParaRPr lang="fr-FR" sz="1200" dirty="0"/>
          </a:p>
          <a:p>
            <a:r>
              <a:rPr lang="fr-FR" sz="1200" dirty="0"/>
              <a:t>    On crée ensuite la </a:t>
            </a:r>
            <a:r>
              <a:rPr lang="fr-FR" sz="1200" dirty="0" err="1"/>
              <a:t>fonctionsalut</a:t>
            </a:r>
            <a:r>
              <a:rPr lang="fr-FR" sz="1200" dirty="0"/>
              <a:t>. Comme vous le voyez, on indique avant la définition la </a:t>
            </a:r>
            <a:r>
              <a:rPr lang="fr-FR" sz="1200" dirty="0" err="1"/>
              <a:t>ligne@mon_decorateur</a:t>
            </a:r>
            <a:r>
              <a:rPr lang="fr-FR" sz="1200" dirty="0"/>
              <a:t>, qui précise à Python que cette fonction doit être modifiée par notre décorateur. Notre fonction est très utile : elle affiche « Salut ! » et c'est tout.</a:t>
            </a:r>
          </a:p>
          <a:p>
            <a:endParaRPr lang="fr-FR" sz="1200" dirty="0"/>
          </a:p>
          <a:p>
            <a:r>
              <a:rPr lang="fr-FR" sz="1200" dirty="0"/>
              <a:t>    À la fin de la définition de notre fonction, on peut voir que le décorateur est appelé. Si vous regardez plus attentivement la ligne affichée, vous vous rendez compte qu'il est appelé avec, en paramètre, la </a:t>
            </a:r>
            <a:r>
              <a:rPr lang="fr-FR" sz="1200" dirty="0" err="1"/>
              <a:t>fonctionsalutque</a:t>
            </a:r>
            <a:r>
              <a:rPr lang="fr-FR" sz="1200" dirty="0"/>
              <a:t> nous venons de définir.</a:t>
            </a:r>
          </a:p>
          <a:p>
            <a:endParaRPr lang="fr-FR" sz="1200" dirty="0"/>
          </a:p>
          <a:p>
            <a:r>
              <a:rPr lang="fr-FR" sz="12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200" dirty="0"/>
          </a:p>
          <a:p>
            <a:r>
              <a:rPr lang="fr-FR" sz="12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200" dirty="0"/>
          </a:p>
          <a:p>
            <a:r>
              <a:rPr lang="fr-FR" sz="12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4172609"/>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5087009"/>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893647"/>
          </a:xfrm>
          <a:prstGeom prst="rect">
            <a:avLst/>
          </a:prstGeom>
          <a:noFill/>
        </p:spPr>
        <p:txBody>
          <a:bodyPr wrap="square" rtlCol="0">
            <a:spAutoFit/>
          </a:bodyPr>
          <a:lstStyle/>
          <a:p>
            <a:r>
              <a:rPr lang="fr-FR" sz="1200" dirty="0"/>
              <a:t> Relisez bien ces deux codes, ils font la même chose. Le second est là pour que vous compreniez ce que fait Python quand il manipule des fonctions modifiées par un (ou plusieurs) décorateur(s).</a:t>
            </a:r>
          </a:p>
          <a:p>
            <a:endParaRPr lang="fr-FR" sz="1200" dirty="0"/>
          </a:p>
          <a:p>
            <a:r>
              <a:rPr lang="fr-FR" sz="12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200" b="1" dirty="0"/>
          </a:p>
          <a:p>
            <a:r>
              <a:rPr lang="fr-FR" sz="1200" b="1" dirty="0"/>
              <a:t>Modifier le comportement de notre fonction</a:t>
            </a:r>
          </a:p>
          <a:p>
            <a:endParaRPr lang="fr-FR" sz="1200" dirty="0"/>
          </a:p>
          <a:p>
            <a:r>
              <a:rPr lang="fr-FR" sz="12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200" dirty="0"/>
          </a:p>
          <a:p>
            <a:r>
              <a:rPr lang="fr-FR" sz="1200" dirty="0"/>
              <a:t>Comment faire pour modifier le comportement de notre fonction ?</a:t>
            </a:r>
          </a:p>
          <a:p>
            <a:endParaRPr lang="fr-FR" sz="1200" dirty="0"/>
          </a:p>
          <a:p>
            <a:r>
              <a:rPr lang="fr-FR" sz="12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200" dirty="0"/>
          </a:p>
          <a:p>
            <a:r>
              <a:rPr lang="fr-FR" sz="1200" dirty="0"/>
              <a:t>Mais alors… il faut définir encore une fonction ?</a:t>
            </a:r>
          </a:p>
          <a:p>
            <a:endParaRPr lang="fr-FR" sz="1200" dirty="0"/>
          </a:p>
          <a:p>
            <a:r>
              <a:rPr lang="fr-FR" sz="12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200" dirty="0"/>
          </a:p>
          <a:p>
            <a:r>
              <a:rPr lang="fr-FR" sz="1200" dirty="0"/>
              <a:t>Je suis perdu. Comment cela marche-t-il, concrètement ?</a:t>
            </a:r>
          </a:p>
          <a:p>
            <a:endParaRPr lang="fr-FR" sz="1200" dirty="0"/>
          </a:p>
          <a:p>
            <a:r>
              <a:rPr lang="fr-FR" sz="12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76999"/>
          </a:xfrm>
          <a:prstGeom prst="rect">
            <a:avLst/>
          </a:prstGeom>
          <a:noFill/>
        </p:spPr>
        <p:txBody>
          <a:bodyPr wrap="square" rtlCol="0">
            <a:spAutoFit/>
          </a:bodyPr>
          <a:lstStyle/>
          <a:p>
            <a:r>
              <a:rPr lang="fr-FR" sz="12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3416320"/>
          </a:xfrm>
          <a:prstGeom prst="rect">
            <a:avLst/>
          </a:prstGeom>
          <a:noFill/>
        </p:spPr>
        <p:txBody>
          <a:bodyPr wrap="square" rtlCol="0">
            <a:spAutoFit/>
          </a:bodyPr>
          <a:lstStyle/>
          <a:p>
            <a:r>
              <a:rPr lang="fr-FR" sz="1200" dirty="0"/>
              <a:t>Pour comprendre, revenons sur le code de notre décorateur :</a:t>
            </a:r>
          </a:p>
          <a:p>
            <a:endParaRPr lang="fr-FR" sz="1200" dirty="0"/>
          </a:p>
          <a:p>
            <a:r>
              <a:rPr lang="fr-FR" sz="1200" dirty="0"/>
              <a:t>    Comme toujours, il prend en paramètre une fonction. Cette fonction, quand on place l'appel au décorateur au-dessus de def salut, c’est salut (la fonction définie à l'origine).</a:t>
            </a:r>
          </a:p>
          <a:p>
            <a:endParaRPr lang="fr-FR" sz="1200" dirty="0"/>
          </a:p>
          <a:p>
            <a:r>
              <a:rPr lang="fr-FR" sz="12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200" dirty="0"/>
          </a:p>
          <a:p>
            <a:r>
              <a:rPr lang="fr-FR" sz="1200" dirty="0"/>
              <a:t>    De retour dans notre décorateur, on indique qu'il faut renvoyer fonction_modifiee.</a:t>
            </a:r>
          </a:p>
          <a:p>
            <a:endParaRPr lang="fr-FR" sz="1200" dirty="0"/>
          </a:p>
          <a:p>
            <a:r>
              <a:rPr lang="fr-FR" sz="12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200" dirty="0"/>
          </a:p>
          <a:p>
            <a:r>
              <a:rPr lang="fr-FR" sz="1200" dirty="0"/>
              <a:t>Vous le voyez bien, d'ailleurs : quand on cherche à afficher salut dans l'interpréteur, on obtient fonction_modifiee.</a:t>
            </a:r>
          </a:p>
          <a:p>
            <a:endParaRPr lang="fr-FR" sz="1200" dirty="0"/>
          </a:p>
          <a:p>
            <a:r>
              <a:rPr lang="fr-FR" sz="12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341963"/>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235567"/>
            <a:ext cx="10534644" cy="276999"/>
          </a:xfrm>
          <a:prstGeom prst="rect">
            <a:avLst/>
          </a:prstGeom>
          <a:noFill/>
        </p:spPr>
        <p:txBody>
          <a:bodyPr wrap="square" rtlCol="0">
            <a:spAutoFit/>
          </a:bodyPr>
          <a:lstStyle/>
          <a:p>
            <a:r>
              <a:rPr lang="fr-FR" sz="12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36408"/>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569660"/>
          </a:xfrm>
          <a:prstGeom prst="rect">
            <a:avLst/>
          </a:prstGeom>
          <a:noFill/>
        </p:spPr>
        <p:txBody>
          <a:bodyPr wrap="square" rtlCol="0">
            <a:spAutoFit/>
          </a:bodyPr>
          <a:lstStyle/>
          <a:p>
            <a:r>
              <a:rPr lang="fr-FR" sz="1200" dirty="0"/>
              <a:t>Ce n'est peut-être pas plus clair. Prenez le temps de lire et de bien comprendre l'exemple. Ce n'est pas simple, la logique est bel et bien là mais il faut passer un certain temps à tester avant de bien intégrer cette notion.</a:t>
            </a:r>
          </a:p>
          <a:p>
            <a:endParaRPr lang="fr-FR" sz="1200" dirty="0"/>
          </a:p>
          <a:p>
            <a:r>
              <a:rPr lang="fr-FR" sz="1200" dirty="0"/>
              <a:t>Pour résumer, notre décorateur renvoie une fonction de substitution. Quand on appelle salut, on appelle en fait notre fonction modifiée qui appelle également salut après avoir affiché un petit message d'avertissement.</a:t>
            </a:r>
          </a:p>
          <a:p>
            <a:endParaRPr lang="fr-FR" sz="1200" dirty="0"/>
          </a:p>
          <a:p>
            <a:r>
              <a:rPr lang="fr-FR" sz="12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953268"/>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543058"/>
            <a:ext cx="10534644" cy="1569660"/>
          </a:xfrm>
          <a:prstGeom prst="rect">
            <a:avLst/>
          </a:prstGeom>
          <a:noFill/>
        </p:spPr>
        <p:txBody>
          <a:bodyPr wrap="square" rtlCol="0">
            <a:spAutoFit/>
          </a:bodyPr>
          <a:lstStyle/>
          <a:p>
            <a:r>
              <a:rPr lang="fr-FR" sz="1200" dirty="0"/>
              <a:t>Là encore, faites quelques essais : tout deviendra limpide après quelques manipulations.</a:t>
            </a:r>
          </a:p>
          <a:p>
            <a:endParaRPr lang="fr-FR" sz="1200" b="1" dirty="0"/>
          </a:p>
          <a:p>
            <a:r>
              <a:rPr lang="fr-FR" sz="1200" b="1" dirty="0"/>
              <a:t>Un décorateur avec des paramètres</a:t>
            </a:r>
          </a:p>
          <a:p>
            <a:endParaRPr lang="fr-FR" sz="1200" dirty="0"/>
          </a:p>
          <a:p>
            <a:r>
              <a:rPr lang="fr-FR" sz="12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200" dirty="0"/>
          </a:p>
          <a:p>
            <a:r>
              <a:rPr lang="fr-FR" sz="12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621740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569660"/>
          </a:xfrm>
          <a:prstGeom prst="rect">
            <a:avLst/>
          </a:prstGeom>
          <a:noFill/>
        </p:spPr>
        <p:txBody>
          <a:bodyPr wrap="square" rtlCol="0">
            <a:spAutoFit/>
          </a:bodyPr>
          <a:lstStyle/>
          <a:p>
            <a:r>
              <a:rPr lang="fr-FR" sz="12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200" dirty="0"/>
          </a:p>
          <a:p>
            <a:r>
              <a:rPr lang="fr-FR" sz="1200" dirty="0"/>
              <a:t>Encore et toujours perdu. Pourquoi est-ce si compliqué de passer des paramètres à notre décorateur ?</a:t>
            </a:r>
          </a:p>
          <a:p>
            <a:endParaRPr lang="fr-FR" sz="1200" dirty="0"/>
          </a:p>
          <a:p>
            <a:r>
              <a:rPr lang="fr-FR" sz="12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733350"/>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346289"/>
            <a:ext cx="10534644" cy="1754326"/>
          </a:xfrm>
          <a:prstGeom prst="rect">
            <a:avLst/>
          </a:prstGeom>
          <a:noFill/>
        </p:spPr>
        <p:txBody>
          <a:bodyPr wrap="square" rtlCol="0">
            <a:spAutoFit/>
          </a:bodyPr>
          <a:lstStyle/>
          <a:p>
            <a:r>
              <a:rPr lang="fr-FR" sz="1200" dirty="0"/>
              <a:t>Là encore, faites quelques essais : tout deviendra limpide après quelques manipulations.</a:t>
            </a:r>
          </a:p>
          <a:p>
            <a:endParaRPr lang="fr-FR" sz="1200" b="1" dirty="0"/>
          </a:p>
          <a:p>
            <a:r>
              <a:rPr lang="fr-FR" sz="1200" dirty="0"/>
              <a:t>C'est la dernière ligne du second exemple que vous devez retenir et essayer de comprendre :fonction = decorateur(fonction).</a:t>
            </a:r>
          </a:p>
          <a:p>
            <a:endParaRPr lang="fr-FR" sz="1200" dirty="0"/>
          </a:p>
          <a:p>
            <a:r>
              <a:rPr lang="fr-FR" sz="1200" dirty="0"/>
              <a:t>On remplace la fonction que nous avons définie au-dessus par la fonction que renvoie notre décorateur.</a:t>
            </a:r>
          </a:p>
          <a:p>
            <a:endParaRPr lang="fr-FR" sz="1200" dirty="0"/>
          </a:p>
          <a:p>
            <a:r>
              <a:rPr lang="fr-FR" sz="1200" dirty="0"/>
              <a:t>C'est le mécanisme qui se cache derrière </a:t>
            </a:r>
            <a:r>
              <a:rPr lang="fr-FR" sz="1200" dirty="0" err="1"/>
              <a:t>notre@decorateur</a:t>
            </a:r>
            <a:r>
              <a:rPr lang="fr-FR" sz="1200" dirty="0"/>
              <a:t>.</a:t>
            </a:r>
          </a:p>
          <a:p>
            <a:endParaRPr lang="fr-FR" sz="1200" dirty="0"/>
          </a:p>
          <a:p>
            <a:r>
              <a:rPr lang="fr-FR" sz="12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6099262"/>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448743"/>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76999"/>
          </a:xfrm>
          <a:prstGeom prst="rect">
            <a:avLst/>
          </a:prstGeom>
          <a:noFill/>
        </p:spPr>
        <p:txBody>
          <a:bodyPr wrap="square" rtlCol="0">
            <a:spAutoFit/>
          </a:bodyPr>
          <a:lstStyle/>
          <a:p>
            <a:r>
              <a:rPr lang="fr-FR" sz="12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200329"/>
          </a:xfrm>
          <a:prstGeom prst="rect">
            <a:avLst/>
          </a:prstGeom>
          <a:noFill/>
        </p:spPr>
        <p:txBody>
          <a:bodyPr wrap="square" rtlCol="0">
            <a:spAutoFit/>
          </a:bodyPr>
          <a:lstStyle/>
          <a:p>
            <a:r>
              <a:rPr lang="fr-FR" sz="1200" dirty="0"/>
              <a:t>Je vous avais prévenus, ce n'est pas très intuitif ! Mais relisez bien ces exemples, le déclic devrait se faire tôt ou tard.</a:t>
            </a:r>
          </a:p>
          <a:p>
            <a:endParaRPr lang="fr-FR" sz="1200" dirty="0"/>
          </a:p>
          <a:p>
            <a:r>
              <a:rPr lang="fr-FR" sz="12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200" dirty="0"/>
          </a:p>
          <a:p>
            <a:r>
              <a:rPr lang="fr-FR" sz="12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2631490"/>
          </a:xfrm>
          <a:prstGeom prst="rect">
            <a:avLst/>
          </a:prstGeom>
          <a:solidFill>
            <a:schemeClr val="tx1"/>
          </a:solidFill>
        </p:spPr>
        <p:txBody>
          <a:bodyPr wrap="square" numCol="1" rtlCol="0">
            <a:spAutoFit/>
          </a:bodyPr>
          <a:lstStyle/>
          <a:p>
            <a:pPr algn="just"/>
            <a:r>
              <a:rPr lang="fr-FR" sz="1100" dirty="0">
                <a:solidFill>
                  <a:schemeClr val="bg1"/>
                </a:solidFill>
              </a:rPr>
              <a:t>"""Pour gérer le temps, on importe le module time</a:t>
            </a:r>
          </a:p>
          <a:p>
            <a:pPr algn="just"/>
            <a:r>
              <a:rPr lang="fr-FR" sz="1100" dirty="0">
                <a:solidFill>
                  <a:schemeClr val="bg1"/>
                </a:solidFill>
              </a:rPr>
              <a:t>On va utiliser surtout la fonction time() de ce module qui renvoie le nombre</a:t>
            </a:r>
          </a:p>
          <a:p>
            <a:pPr algn="just"/>
            <a:r>
              <a:rPr lang="fr-FR" sz="1100" dirty="0">
                <a:solidFill>
                  <a:schemeClr val="bg1"/>
                </a:solidFill>
              </a:rPr>
              <a:t>de secondes écoulées depuis le premier janvier 1970 (habituellement).</a:t>
            </a:r>
          </a:p>
          <a:p>
            <a:pPr algn="just"/>
            <a:r>
              <a:rPr lang="fr-FR" sz="1100" dirty="0">
                <a:solidFill>
                  <a:schemeClr val="bg1"/>
                </a:solidFill>
              </a:rPr>
              <a:t>On va s'en servir pour calculer le temps mis par notre fonction pour</a:t>
            </a:r>
          </a:p>
          <a:p>
            <a:pPr algn="just"/>
            <a:r>
              <a:rPr lang="fr-FR" sz="1100" dirty="0">
                <a:solidFill>
                  <a:schemeClr val="bg1"/>
                </a:solidFill>
              </a:rPr>
              <a:t>s'exécuter"""</a:t>
            </a:r>
          </a:p>
          <a:p>
            <a:pPr algn="just"/>
            <a:endParaRPr lang="fr-FR" sz="1100" dirty="0">
              <a:solidFill>
                <a:schemeClr val="bg1"/>
              </a:solidFill>
            </a:endParaRPr>
          </a:p>
          <a:p>
            <a:pPr algn="just"/>
            <a:r>
              <a:rPr lang="fr-FR" sz="1100" dirty="0">
                <a:solidFill>
                  <a:schemeClr val="bg1"/>
                </a:solidFill>
              </a:rPr>
              <a:t>import time</a:t>
            </a:r>
          </a:p>
          <a:p>
            <a:pPr algn="just"/>
            <a:endParaRPr lang="fr-FR" sz="1100" dirty="0">
              <a:solidFill>
                <a:schemeClr val="bg1"/>
              </a:solidFill>
            </a:endParaRPr>
          </a:p>
          <a:p>
            <a:pPr algn="just"/>
            <a:r>
              <a:rPr lang="fr-FR" sz="1100" dirty="0">
                <a:solidFill>
                  <a:schemeClr val="bg1"/>
                </a:solidFill>
              </a:rPr>
              <a:t>def </a:t>
            </a:r>
            <a:r>
              <a:rPr lang="fr-FR" sz="1100" dirty="0" err="1">
                <a:solidFill>
                  <a:schemeClr val="bg1"/>
                </a:solidFill>
              </a:rPr>
              <a:t>controler_temps</a:t>
            </a:r>
            <a:r>
              <a:rPr lang="fr-FR" sz="1100" dirty="0">
                <a:solidFill>
                  <a:schemeClr val="bg1"/>
                </a:solidFill>
              </a:rPr>
              <a:t>(</a:t>
            </a:r>
            <a:r>
              <a:rPr lang="fr-FR" sz="1100" dirty="0" err="1">
                <a:solidFill>
                  <a:schemeClr val="bg1"/>
                </a:solidFill>
              </a:rPr>
              <a:t>nb_secs</a:t>
            </a:r>
            <a:r>
              <a:rPr lang="fr-FR" sz="1100" dirty="0">
                <a:solidFill>
                  <a:schemeClr val="bg1"/>
                </a:solidFill>
              </a:rPr>
              <a:t>):</a:t>
            </a:r>
          </a:p>
          <a:p>
            <a:pPr algn="just"/>
            <a:r>
              <a:rPr lang="fr-FR" sz="1100" dirty="0">
                <a:solidFill>
                  <a:schemeClr val="bg1"/>
                </a:solidFill>
              </a:rPr>
              <a:t>    """Contrôle le temps mis par une fonction pour s'exécuter.</a:t>
            </a:r>
          </a:p>
          <a:p>
            <a:pPr algn="just"/>
            <a:r>
              <a:rPr lang="fr-FR" sz="1100" dirty="0">
                <a:solidFill>
                  <a:schemeClr val="bg1"/>
                </a:solidFill>
              </a:rPr>
              <a:t>    Si le temps d'exécution est supérieur à </a:t>
            </a:r>
            <a:r>
              <a:rPr lang="fr-FR" sz="1100" dirty="0" err="1">
                <a:solidFill>
                  <a:schemeClr val="bg1"/>
                </a:solidFill>
              </a:rPr>
              <a:t>nb_secs</a:t>
            </a:r>
            <a:r>
              <a:rPr lang="fr-FR" sz="1100" dirty="0">
                <a:solidFill>
                  <a:schemeClr val="bg1"/>
                </a:solidFill>
              </a:rPr>
              <a:t>, on affiche une alerte"""</a:t>
            </a:r>
          </a:p>
          <a:p>
            <a:pPr algn="just"/>
            <a:r>
              <a:rPr lang="fr-FR" sz="1100" dirty="0">
                <a:solidFill>
                  <a:schemeClr val="bg1"/>
                </a:solidFill>
              </a:rPr>
              <a:t>    </a:t>
            </a:r>
          </a:p>
          <a:p>
            <a:pPr algn="just"/>
            <a:r>
              <a:rPr lang="fr-FR" sz="1100" dirty="0">
                <a:solidFill>
                  <a:schemeClr val="bg1"/>
                </a:solidFill>
              </a:rPr>
              <a:t>    def decorateur(fonction_a_executer):</a:t>
            </a:r>
          </a:p>
          <a:p>
            <a:pPr algn="just"/>
            <a:r>
              <a:rPr lang="fr-FR" sz="1100" dirty="0">
                <a:solidFill>
                  <a:schemeClr val="bg1"/>
                </a:solidFill>
              </a:rPr>
              <a:t>        """Notre décorateur. C'est lui qui est appelé directement LORS</a:t>
            </a:r>
          </a:p>
          <a:p>
            <a:pPr algn="just"/>
            <a:r>
              <a:rPr lang="fr-FR" sz="1100" dirty="0">
                <a:solidFill>
                  <a:schemeClr val="bg1"/>
                </a:solidFill>
              </a:rPr>
              <a:t>        DE LA DEFINITION de notre fonction (</a:t>
            </a:r>
            <a:r>
              <a:rPr lang="fr-FR" sz="1100" dirty="0" err="1">
                <a:solidFill>
                  <a:schemeClr val="bg1"/>
                </a:solidFill>
              </a:rPr>
              <a:t>fonction_a_executer</a:t>
            </a:r>
            <a:r>
              <a:rPr lang="fr-FR" sz="1100" dirty="0">
                <a:solidFill>
                  <a:schemeClr val="bg1"/>
                </a:solidFill>
              </a:rPr>
              <a:t>)""</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76999"/>
          </a:xfrm>
          <a:prstGeom prst="rect">
            <a:avLst/>
          </a:prstGeom>
          <a:noFill/>
        </p:spPr>
        <p:txBody>
          <a:bodyPr wrap="square" rtlCol="0">
            <a:spAutoFit/>
          </a:bodyPr>
          <a:lstStyle/>
          <a:p>
            <a:r>
              <a:rPr lang="fr-FR" sz="12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681345" y="1729872"/>
            <a:ext cx="9039219" cy="2462213"/>
          </a:xfrm>
          <a:prstGeom prst="rect">
            <a:avLst/>
          </a:prstGeom>
          <a:solidFill>
            <a:schemeClr val="tx1"/>
          </a:solidFill>
        </p:spPr>
        <p:txBody>
          <a:bodyPr wrap="square" numCol="1" rtlCol="0">
            <a:spAutoFit/>
          </a:bodyPr>
          <a:lstStyle/>
          <a:p>
            <a:pPr algn="just"/>
            <a:r>
              <a:rPr lang="fr-FR" sz="1100" dirty="0">
                <a:solidFill>
                  <a:schemeClr val="bg1"/>
                </a:solidFill>
              </a:rPr>
              <a:t> def fonction_modifiee():</a:t>
            </a:r>
          </a:p>
          <a:p>
            <a:pPr algn="just"/>
            <a:r>
              <a:rPr lang="fr-FR" sz="1100" dirty="0">
                <a:solidFill>
                  <a:schemeClr val="bg1"/>
                </a:solidFill>
              </a:rPr>
              <a:t>            """Fonction renvoyée par notre décorateur. Elle se charge</a:t>
            </a:r>
          </a:p>
          <a:p>
            <a:pPr algn="just"/>
            <a:r>
              <a:rPr lang="fr-FR" sz="1100" dirty="0">
                <a:solidFill>
                  <a:schemeClr val="bg1"/>
                </a:solidFill>
              </a:rPr>
              <a:t>            de calculer le temps mis par la fonction à s'exécuter"""</a:t>
            </a:r>
          </a:p>
          <a:p>
            <a:pPr algn="just"/>
            <a:r>
              <a:rPr lang="fr-FR" sz="1100" dirty="0">
                <a:solidFill>
                  <a:schemeClr val="bg1"/>
                </a:solidFill>
              </a:rPr>
              <a:t>            </a:t>
            </a:r>
          </a:p>
          <a:p>
            <a:pPr algn="just"/>
            <a:r>
              <a:rPr lang="fr-FR" sz="1100" dirty="0">
                <a:solidFill>
                  <a:schemeClr val="bg1"/>
                </a:solidFill>
              </a:rPr>
              <a:t>            </a:t>
            </a:r>
            <a:r>
              <a:rPr lang="fr-FR" sz="1100" dirty="0" err="1">
                <a:solidFill>
                  <a:schemeClr val="bg1"/>
                </a:solidFill>
              </a:rPr>
              <a:t>tps_avant</a:t>
            </a:r>
            <a:r>
              <a:rPr lang="fr-FR" sz="1100" dirty="0">
                <a:solidFill>
                  <a:schemeClr val="bg1"/>
                </a:solidFill>
              </a:rPr>
              <a:t> = </a:t>
            </a:r>
            <a:r>
              <a:rPr lang="fr-FR" sz="1100" dirty="0" err="1">
                <a:solidFill>
                  <a:schemeClr val="bg1"/>
                </a:solidFill>
              </a:rPr>
              <a:t>time.time</a:t>
            </a:r>
            <a:r>
              <a:rPr lang="fr-FR" sz="1100" dirty="0">
                <a:solidFill>
                  <a:schemeClr val="bg1"/>
                </a:solidFill>
              </a:rPr>
              <a:t>() # Avant d'exécuter la fonction</a:t>
            </a:r>
          </a:p>
          <a:p>
            <a:pPr algn="just"/>
            <a:r>
              <a:rPr lang="fr-FR" sz="1100" dirty="0">
                <a:solidFill>
                  <a:schemeClr val="bg1"/>
                </a:solidFill>
              </a:rPr>
              <a:t>            </a:t>
            </a:r>
            <a:r>
              <a:rPr lang="fr-FR" sz="1100" dirty="0" err="1">
                <a:solidFill>
                  <a:schemeClr val="bg1"/>
                </a:solidFill>
              </a:rPr>
              <a:t>valeur_renvoyee</a:t>
            </a:r>
            <a:r>
              <a:rPr lang="fr-FR" sz="1100" dirty="0">
                <a:solidFill>
                  <a:schemeClr val="bg1"/>
                </a:solidFill>
              </a:rPr>
              <a:t> = </a:t>
            </a:r>
            <a:r>
              <a:rPr lang="fr-FR" sz="1100" dirty="0" err="1">
                <a:solidFill>
                  <a:schemeClr val="bg1"/>
                </a:solidFill>
              </a:rPr>
              <a:t>fonction_a_executer</a:t>
            </a:r>
            <a:r>
              <a:rPr lang="fr-FR" sz="1100" dirty="0">
                <a:solidFill>
                  <a:schemeClr val="bg1"/>
                </a:solidFill>
              </a:rPr>
              <a:t>() # On exécute la fonction</a:t>
            </a:r>
          </a:p>
          <a:p>
            <a:pPr algn="just"/>
            <a:r>
              <a:rPr lang="fr-FR" sz="1100" dirty="0">
                <a:solidFill>
                  <a:schemeClr val="bg1"/>
                </a:solidFill>
              </a:rPr>
              <a:t>            </a:t>
            </a:r>
            <a:r>
              <a:rPr lang="fr-FR" sz="1100" dirty="0" err="1">
                <a:solidFill>
                  <a:schemeClr val="bg1"/>
                </a:solidFill>
              </a:rPr>
              <a:t>tps_apres</a:t>
            </a:r>
            <a:r>
              <a:rPr lang="fr-FR" sz="1100" dirty="0">
                <a:solidFill>
                  <a:schemeClr val="bg1"/>
                </a:solidFill>
              </a:rPr>
              <a:t> = </a:t>
            </a:r>
            <a:r>
              <a:rPr lang="fr-FR" sz="1100" dirty="0" err="1">
                <a:solidFill>
                  <a:schemeClr val="bg1"/>
                </a:solidFill>
              </a:rPr>
              <a:t>time.time</a:t>
            </a:r>
            <a:r>
              <a:rPr lang="fr-FR" sz="1100" dirty="0">
                <a:solidFill>
                  <a:schemeClr val="bg1"/>
                </a:solidFill>
              </a:rPr>
              <a:t>()</a:t>
            </a:r>
          </a:p>
          <a:p>
            <a:pPr algn="just"/>
            <a:r>
              <a:rPr lang="fr-FR" sz="1100" dirty="0">
                <a:solidFill>
                  <a:schemeClr val="bg1"/>
                </a:solidFill>
              </a:rPr>
              <a:t>            </a:t>
            </a:r>
            <a:r>
              <a:rPr lang="fr-FR" sz="1100" dirty="0" err="1">
                <a:solidFill>
                  <a:schemeClr val="bg1"/>
                </a:solidFill>
              </a:rPr>
              <a:t>tps_execution</a:t>
            </a:r>
            <a:r>
              <a:rPr lang="fr-FR" sz="1100" dirty="0">
                <a:solidFill>
                  <a:schemeClr val="bg1"/>
                </a:solidFill>
              </a:rPr>
              <a:t> = </a:t>
            </a:r>
            <a:r>
              <a:rPr lang="fr-FR" sz="1100" dirty="0" err="1">
                <a:solidFill>
                  <a:schemeClr val="bg1"/>
                </a:solidFill>
              </a:rPr>
              <a:t>tps_apres</a:t>
            </a:r>
            <a:r>
              <a:rPr lang="fr-FR" sz="1100" dirty="0">
                <a:solidFill>
                  <a:schemeClr val="bg1"/>
                </a:solidFill>
              </a:rPr>
              <a:t> - </a:t>
            </a:r>
            <a:r>
              <a:rPr lang="fr-FR" sz="1100" dirty="0" err="1">
                <a:solidFill>
                  <a:schemeClr val="bg1"/>
                </a:solidFill>
              </a:rPr>
              <a:t>tps_avant</a:t>
            </a:r>
            <a:endParaRPr lang="fr-FR" sz="1100" dirty="0">
              <a:solidFill>
                <a:schemeClr val="bg1"/>
              </a:solidFill>
            </a:endParaRPr>
          </a:p>
          <a:p>
            <a:pPr algn="just"/>
            <a:r>
              <a:rPr lang="fr-FR" sz="1100" dirty="0">
                <a:solidFill>
                  <a:schemeClr val="bg1"/>
                </a:solidFill>
              </a:rPr>
              <a:t>            if </a:t>
            </a:r>
            <a:r>
              <a:rPr lang="fr-FR" sz="1100" dirty="0" err="1">
                <a:solidFill>
                  <a:schemeClr val="bg1"/>
                </a:solidFill>
              </a:rPr>
              <a:t>tps_execution</a:t>
            </a:r>
            <a:r>
              <a:rPr lang="fr-FR" sz="1100" dirty="0">
                <a:solidFill>
                  <a:schemeClr val="bg1"/>
                </a:solidFill>
              </a:rPr>
              <a:t> &gt;= </a:t>
            </a:r>
            <a:r>
              <a:rPr lang="fr-FR" sz="1100" dirty="0" err="1">
                <a:solidFill>
                  <a:schemeClr val="bg1"/>
                </a:solidFill>
              </a:rPr>
              <a:t>nb_secs</a:t>
            </a:r>
            <a:r>
              <a:rPr lang="fr-FR" sz="1100" dirty="0">
                <a:solidFill>
                  <a:schemeClr val="bg1"/>
                </a:solidFill>
              </a:rPr>
              <a:t>:</a:t>
            </a:r>
          </a:p>
          <a:p>
            <a:pPr algn="just"/>
            <a:r>
              <a:rPr lang="fr-FR" sz="1100" dirty="0">
                <a:solidFill>
                  <a:schemeClr val="bg1"/>
                </a:solidFill>
              </a:rPr>
              <a:t>                print("La fonction {0} a mis {1} pour s'</a:t>
            </a:r>
            <a:r>
              <a:rPr lang="fr-FR" sz="1100" dirty="0" err="1">
                <a:solidFill>
                  <a:schemeClr val="bg1"/>
                </a:solidFill>
              </a:rPr>
              <a:t>exécuter".format</a:t>
            </a:r>
            <a:r>
              <a:rPr lang="fr-FR" sz="1100" dirty="0">
                <a:solidFill>
                  <a:schemeClr val="bg1"/>
                </a:solidFill>
              </a:rPr>
              <a:t>( \</a:t>
            </a:r>
          </a:p>
          <a:p>
            <a:pPr algn="just"/>
            <a:r>
              <a:rPr lang="fr-FR" sz="1100" dirty="0">
                <a:solidFill>
                  <a:schemeClr val="bg1"/>
                </a:solidFill>
              </a:rPr>
              <a:t>                        </a:t>
            </a:r>
            <a:r>
              <a:rPr lang="fr-FR" sz="1100" dirty="0" err="1">
                <a:solidFill>
                  <a:schemeClr val="bg1"/>
                </a:solidFill>
              </a:rPr>
              <a:t>fonction_a_executer</a:t>
            </a:r>
            <a:r>
              <a:rPr lang="fr-FR" sz="1100" dirty="0">
                <a:solidFill>
                  <a:schemeClr val="bg1"/>
                </a:solidFill>
              </a:rPr>
              <a:t>, </a:t>
            </a:r>
            <a:r>
              <a:rPr lang="fr-FR" sz="1100" dirty="0" err="1">
                <a:solidFill>
                  <a:schemeClr val="bg1"/>
                </a:solidFill>
              </a:rPr>
              <a:t>tps_execution</a:t>
            </a:r>
            <a:r>
              <a:rPr lang="fr-FR" sz="1100" dirty="0">
                <a:solidFill>
                  <a:schemeClr val="bg1"/>
                </a:solidFill>
              </a:rPr>
              <a:t>))</a:t>
            </a:r>
          </a:p>
          <a:p>
            <a:pPr algn="just"/>
            <a:r>
              <a:rPr lang="fr-FR" sz="1100" dirty="0">
                <a:solidFill>
                  <a:schemeClr val="bg1"/>
                </a:solidFill>
              </a:rPr>
              <a:t>            return </a:t>
            </a:r>
            <a:r>
              <a:rPr lang="fr-FR" sz="1100" dirty="0" err="1">
                <a:solidFill>
                  <a:schemeClr val="bg1"/>
                </a:solidFill>
              </a:rPr>
              <a:t>valeur_renvoyee</a:t>
            </a:r>
            <a:endParaRPr lang="fr-FR" sz="1100" dirty="0">
              <a:solidFill>
                <a:schemeClr val="bg1"/>
              </a:solidFill>
            </a:endParaRPr>
          </a:p>
          <a:p>
            <a:pPr algn="just"/>
            <a:r>
              <a:rPr lang="fr-FR" sz="1100" dirty="0">
                <a:solidFill>
                  <a:schemeClr val="bg1"/>
                </a:solidFill>
              </a:rPr>
              <a:t>  return fonction_modifiee</a:t>
            </a:r>
          </a:p>
          <a:p>
            <a:pPr algn="just"/>
            <a:r>
              <a:rPr lang="fr-FR" sz="1100" dirty="0">
                <a:solidFill>
                  <a:schemeClr val="bg1"/>
                </a:solidFill>
              </a:rPr>
              <a:t>return decorateur</a:t>
            </a:r>
          </a:p>
        </p:txBody>
      </p:sp>
    </p:spTree>
    <p:extLst>
      <p:ext uri="{BB962C8B-B14F-4D97-AF65-F5344CB8AC3E}">
        <p14:creationId xmlns:p14="http://schemas.microsoft.com/office/powerpoint/2010/main" val="2611304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253518"/>
            <a:ext cx="10534644" cy="1200329"/>
          </a:xfrm>
          <a:prstGeom prst="rect">
            <a:avLst/>
          </a:prstGeom>
          <a:noFill/>
        </p:spPr>
        <p:txBody>
          <a:bodyPr wrap="square" rtlCol="0">
            <a:spAutoFit/>
          </a:bodyPr>
          <a:lstStyle/>
          <a:p>
            <a:r>
              <a:rPr lang="fr-FR" sz="1200" dirty="0"/>
              <a:t>Ouf ! Trois niveaux dans notre fonction ! D'abord controler_temps, qui définit dans son corps notre décorateur decorateur, qui définit lui-même dans son corps notre fonction modifiée fonction_modifiee.</a:t>
            </a:r>
          </a:p>
          <a:p>
            <a:r>
              <a:rPr lang="fr-FR" sz="12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2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2503379"/>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4234578"/>
            <a:ext cx="10534644" cy="646331"/>
          </a:xfrm>
          <a:prstGeom prst="rect">
            <a:avLst/>
          </a:prstGeom>
          <a:noFill/>
        </p:spPr>
        <p:txBody>
          <a:bodyPr wrap="square" rtlCol="0">
            <a:spAutoFit/>
          </a:bodyPr>
          <a:lstStyle/>
          <a:p>
            <a:r>
              <a:rPr lang="fr-FR" sz="1200" dirty="0"/>
              <a:t>Ça marche ! Et même si vous devez passer un peu de temps sur votre décorateur, vu ses différents niveaux, vous êtes obligés de reconnaître qu'il s'utilise assez simplement.</a:t>
            </a:r>
          </a:p>
          <a:p>
            <a:r>
              <a:rPr lang="fr-FR" sz="12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4920109"/>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5474107"/>
            <a:ext cx="10534644" cy="276999"/>
          </a:xfrm>
          <a:prstGeom prst="rect">
            <a:avLst/>
          </a:prstGeom>
          <a:noFill/>
        </p:spPr>
        <p:txBody>
          <a:bodyPr wrap="square" rtlCol="0">
            <a:spAutoFit/>
          </a:bodyPr>
          <a:lstStyle/>
          <a:p>
            <a:r>
              <a:rPr lang="fr-FR" sz="12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5809029"/>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3046988"/>
          </a:xfrm>
          <a:prstGeom prst="rect">
            <a:avLst/>
          </a:prstGeom>
          <a:noFill/>
        </p:spPr>
        <p:txBody>
          <a:bodyPr wrap="square" rtlCol="0">
            <a:spAutoFit/>
          </a:bodyPr>
          <a:lstStyle/>
          <a:p>
            <a:r>
              <a:rPr lang="fr-FR" sz="1200" dirty="0"/>
              <a:t>Tenir compte des paramètres de notre fonction</a:t>
            </a:r>
          </a:p>
          <a:p>
            <a:endParaRPr lang="fr-FR" sz="1200" dirty="0"/>
          </a:p>
          <a:p>
            <a:r>
              <a:rPr lang="fr-FR" sz="1200" dirty="0"/>
              <a:t>Jusqu'ici, nous n'avons travaillé qu'avec des fonctions ne prenant aucun paramètre. C'est pourquoi notre fonction fonction_modifiee n'en prenait pas non plus.</a:t>
            </a:r>
          </a:p>
          <a:p>
            <a:endParaRPr lang="fr-FR" sz="1200" dirty="0"/>
          </a:p>
          <a:p>
            <a:r>
              <a:rPr lang="fr-FR" sz="1200" dirty="0"/>
              <a:t>Oui mais… tenir compte des paramètres, cela peut être utile. Sans quoi on ne pourrait construire que des décorateurs s'appliquant à des fonctions sans paramètre.</a:t>
            </a:r>
          </a:p>
          <a:p>
            <a:endParaRPr lang="fr-FR" sz="1200" dirty="0"/>
          </a:p>
          <a:p>
            <a:r>
              <a:rPr lang="fr-FR" sz="12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200" dirty="0"/>
          </a:p>
          <a:p>
            <a:r>
              <a:rPr lang="fr-FR" sz="12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200" dirty="0"/>
          </a:p>
          <a:p>
            <a:r>
              <a:rPr lang="fr-FR" sz="12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895577"/>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fonction_modifiee(*parametres_non_nommes, **parametres_nommes):</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fonction_a_executer(*parametres_non_nommes, **parametres_nommes)</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6235741"/>
            <a:ext cx="9991721" cy="461665"/>
          </a:xfrm>
          <a:prstGeom prst="rect">
            <a:avLst/>
          </a:prstGeom>
          <a:noFill/>
        </p:spPr>
        <p:txBody>
          <a:bodyPr wrap="square" rtlCol="0">
            <a:spAutoFit/>
          </a:bodyPr>
          <a:lstStyle/>
          <a:p>
            <a:r>
              <a:rPr lang="fr-FR" sz="12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299813"/>
            <a:ext cx="10534644" cy="830997"/>
          </a:xfrm>
          <a:prstGeom prst="rect">
            <a:avLst/>
          </a:prstGeom>
          <a:noFill/>
        </p:spPr>
        <p:txBody>
          <a:bodyPr wrap="square" rtlCol="0">
            <a:spAutoFit/>
          </a:bodyPr>
          <a:lstStyle/>
          <a:p>
            <a:r>
              <a:rPr lang="fr-FR" sz="1200" b="1" dirty="0"/>
              <a:t>Des décorateurs s'appliquant aux définitions de classes</a:t>
            </a:r>
          </a:p>
          <a:p>
            <a:endParaRPr lang="fr-FR" sz="1200" dirty="0"/>
          </a:p>
          <a:p>
            <a:r>
              <a:rPr lang="fr-FR" sz="12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2208154"/>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916668"/>
            <a:ext cx="10534644" cy="1015663"/>
          </a:xfrm>
          <a:prstGeom prst="rect">
            <a:avLst/>
          </a:prstGeom>
          <a:noFill/>
        </p:spPr>
        <p:txBody>
          <a:bodyPr wrap="square" rtlCol="0">
            <a:spAutoFit/>
          </a:bodyPr>
          <a:lstStyle/>
          <a:p>
            <a:r>
              <a:rPr lang="fr-FR" sz="1200" dirty="0"/>
              <a:t>Voilà. Vous verrez dans la section suivante quel peut être l'intérêt de manipuler nos définitions de classes à travers des décorateurs. Il existe d'autres exemples que celui que je vais vous montrer, bien entendu.</a:t>
            </a:r>
          </a:p>
          <a:p>
            <a:r>
              <a:rPr lang="fr-FR" sz="1200" b="1" dirty="0"/>
              <a:t>Chaîner nos décorateurs</a:t>
            </a:r>
          </a:p>
          <a:p>
            <a:endParaRPr lang="fr-FR" sz="1200" b="1" dirty="0"/>
          </a:p>
          <a:p>
            <a:r>
              <a:rPr lang="fr-FR" sz="12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937968"/>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5642436"/>
            <a:ext cx="10534644" cy="830997"/>
          </a:xfrm>
          <a:prstGeom prst="rect">
            <a:avLst/>
          </a:prstGeom>
          <a:noFill/>
        </p:spPr>
        <p:txBody>
          <a:bodyPr wrap="square" rtlCol="0">
            <a:spAutoFit/>
          </a:bodyPr>
          <a:lstStyle/>
          <a:p>
            <a:r>
              <a:rPr lang="fr-FR" sz="1200" dirty="0"/>
              <a:t>Ce n'est pas plus compliqué que ce que vous venez de faire. Je vous le montre pour qu'il ne subsiste aucun doute dans votre esprit, vous pouvez tester à loisir cette possibilité, par vous-mêmes.</a:t>
            </a:r>
          </a:p>
          <a:p>
            <a:endParaRPr lang="fr-FR" sz="1200" dirty="0"/>
          </a:p>
          <a:p>
            <a:r>
              <a:rPr lang="fr-FR" sz="12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3231654"/>
          </a:xfrm>
          <a:prstGeom prst="rect">
            <a:avLst/>
          </a:prstGeom>
          <a:noFill/>
        </p:spPr>
        <p:txBody>
          <a:bodyPr wrap="square" rtlCol="0">
            <a:spAutoFit/>
          </a:bodyPr>
          <a:lstStyle/>
          <a:p>
            <a:r>
              <a:rPr lang="fr-FR" sz="12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200" dirty="0"/>
          </a:p>
          <a:p>
            <a:r>
              <a:rPr lang="fr-FR" sz="1200" b="1" dirty="0"/>
              <a:t>Les classes singleton</a:t>
            </a:r>
          </a:p>
          <a:p>
            <a:endParaRPr lang="fr-FR" sz="1200" dirty="0"/>
          </a:p>
          <a:p>
            <a:r>
              <a:rPr lang="fr-FR" sz="1200" dirty="0"/>
              <a:t>Certains reconnaîtront sûrement cette appellation. Pour les autres, sachez qu'une classe </a:t>
            </a:r>
            <a:r>
              <a:rPr lang="fr-FR" sz="1200" dirty="0" err="1"/>
              <a:t>ditesingletonest</a:t>
            </a:r>
            <a:r>
              <a:rPr lang="fr-FR" sz="1200" dirty="0"/>
              <a:t> une classe qui ne peut être instanciée qu'une fois.</a:t>
            </a:r>
          </a:p>
          <a:p>
            <a:endParaRPr lang="fr-FR" sz="1200" dirty="0"/>
          </a:p>
          <a:p>
            <a:r>
              <a:rPr lang="fr-FR" sz="1200" dirty="0"/>
              <a:t>Autrement dit, on ne peut créer qu'un seul objet de cette classe.</a:t>
            </a:r>
          </a:p>
          <a:p>
            <a:endParaRPr lang="fr-FR" sz="1200" dirty="0"/>
          </a:p>
          <a:p>
            <a:r>
              <a:rPr lang="fr-FR" sz="12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200" dirty="0"/>
          </a:p>
          <a:p>
            <a:r>
              <a:rPr lang="fr-FR" sz="1200" dirty="0"/>
              <a:t>Ceci est très facile à modéliser grâce à des décorateurs.</a:t>
            </a:r>
          </a:p>
          <a:p>
            <a:endParaRPr lang="fr-FR" sz="1200" b="1" dirty="0"/>
          </a:p>
          <a:p>
            <a:r>
              <a:rPr lang="fr-FR" sz="1200" b="1" dirty="0"/>
              <a:t>Code de l'exemple</a:t>
            </a:r>
          </a:p>
          <a:p>
            <a:endParaRPr lang="fr-FR" sz="12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71864"/>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749947"/>
            <a:ext cx="10534644" cy="830997"/>
          </a:xfrm>
          <a:prstGeom prst="rect">
            <a:avLst/>
          </a:prstGeom>
          <a:noFill/>
        </p:spPr>
        <p:txBody>
          <a:bodyPr wrap="square" rtlCol="0">
            <a:spAutoFit/>
          </a:bodyPr>
          <a:lstStyle/>
          <a:p>
            <a:r>
              <a:rPr lang="fr-FR" sz="1200" b="1" dirty="0"/>
              <a:t>Explications</a:t>
            </a:r>
          </a:p>
          <a:p>
            <a:endParaRPr lang="fr-FR" sz="1200" dirty="0"/>
          </a:p>
          <a:p>
            <a:r>
              <a:rPr lang="fr-FR" sz="1200" dirty="0"/>
              <a:t>D'abord, pour utiliser notre décorateur, c'est très simple : il suffit de mettre l'appel à notre décorateur avant la définition des classes que nous souhaitons utiliser en tant </a:t>
            </a:r>
            <a:r>
              <a:rPr lang="fr-FR" sz="1200" dirty="0" err="1"/>
              <a:t>quesingleton</a:t>
            </a:r>
            <a:r>
              <a:rPr lang="fr-FR" sz="1200" dirty="0"/>
              <a:t>:</a:t>
            </a:r>
          </a:p>
        </p:txBody>
      </p:sp>
    </p:spTree>
    <p:extLst>
      <p:ext uri="{BB962C8B-B14F-4D97-AF65-F5344CB8AC3E}">
        <p14:creationId xmlns:p14="http://schemas.microsoft.com/office/powerpoint/2010/main" val="97486319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497433"/>
            <a:ext cx="10534644" cy="3785652"/>
          </a:xfrm>
          <a:prstGeom prst="rect">
            <a:avLst/>
          </a:prstGeom>
          <a:noFill/>
        </p:spPr>
        <p:txBody>
          <a:bodyPr wrap="square" rtlCol="0">
            <a:spAutoFit/>
          </a:bodyPr>
          <a:lstStyle/>
          <a:p>
            <a:r>
              <a:rPr lang="fr-FR" sz="1200" dirty="0"/>
              <a:t>Quand on crée notre premier objet (celui se trouvant dansa), notre constructeur est bien appelé. Quand on souhaite créer un second objet, c'est celui contenu dans a qui est renvoyé. Ainsi, a et b pointent vers le même objet.</a:t>
            </a:r>
          </a:p>
          <a:p>
            <a:endParaRPr lang="fr-FR" sz="1200" dirty="0"/>
          </a:p>
          <a:p>
            <a:r>
              <a:rPr lang="fr-FR" sz="12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200" dirty="0"/>
          </a:p>
          <a:p>
            <a:r>
              <a:rPr lang="fr-FR" sz="1200" dirty="0"/>
              <a:t>Grâce à ce système, on peut avoir plusieurs classes déclarées comme des singleton et on est sûr que, pour chacune de ces classes, un seul objet sera créé.</a:t>
            </a:r>
          </a:p>
          <a:p>
            <a:endParaRPr lang="fr-FR" sz="1200" dirty="0"/>
          </a:p>
          <a:p>
            <a:r>
              <a:rPr lang="fr-FR" sz="1200" b="1" dirty="0"/>
              <a:t>Contrôler les types passés à notre fonction</a:t>
            </a:r>
          </a:p>
          <a:p>
            <a:endParaRPr lang="fr-FR" sz="1200" b="1" dirty="0"/>
          </a:p>
          <a:p>
            <a:r>
              <a:rPr lang="fr-FR" sz="12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200" dirty="0"/>
          </a:p>
          <a:p>
            <a:r>
              <a:rPr lang="fr-FR" sz="1200" dirty="0"/>
              <a:t>Il pourrait être utile de coder un décorateur qui vérifie les types passés en paramètres à notre fonction et qui lève une exception si les types attendus ne correspondent pas à ceux reçus lors de l'appel à la fonction.</a:t>
            </a:r>
          </a:p>
          <a:p>
            <a:endParaRPr lang="fr-FR" sz="1200" dirty="0"/>
          </a:p>
          <a:p>
            <a:r>
              <a:rPr lang="fr-FR" sz="12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348588"/>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399451" y="1516797"/>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t>
            </a:r>
            <a:r>
              <a:rPr lang="fr-FR" sz="1000" dirty="0" err="1">
                <a:solidFill>
                  <a:schemeClr val="bg1"/>
                </a:solidFill>
              </a:rPr>
              <a:t>a_kwargs</a:t>
            </a:r>
            <a:r>
              <a:rPr lang="fr-FR" sz="1000" dirty="0">
                <a:solidFill>
                  <a:schemeClr val="bg1"/>
                </a:solidFill>
              </a:rPr>
              <a:t>[cle]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t>
            </a:r>
            <a:r>
              <a:rPr lang="fr-FR" sz="1000" dirty="0" err="1">
                <a:solidFill>
                  <a:schemeClr val="bg1"/>
                </a:solidFill>
              </a:rPr>
              <a:t>a_kwargs</a:t>
            </a:r>
            <a:r>
              <a:rPr lang="fr-FR" sz="1000" dirty="0">
                <a:solidFill>
                  <a:schemeClr val="bg1"/>
                </a:solidFill>
              </a:rPr>
              <a:t>[cle]))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830997"/>
          </a:xfrm>
          <a:prstGeom prst="rect">
            <a:avLst/>
          </a:prstGeom>
          <a:noFill/>
        </p:spPr>
        <p:txBody>
          <a:bodyPr wrap="square" rtlCol="0">
            <a:spAutoFit/>
          </a:bodyPr>
          <a:lstStyle/>
          <a:p>
            <a:r>
              <a:rPr lang="fr-FR" sz="1200" dirty="0"/>
              <a:t>Notre décorateur controler_types doit s'assurer qu'à chaque fois qu'on appelle la fonction intervalle, ce sont des entiers qui sont passés en paramètres en tant que base_infetbase_sup.</a:t>
            </a:r>
          </a:p>
          <a:p>
            <a:r>
              <a:rPr lang="fr-FR" sz="1200" dirty="0"/>
              <a:t>Ce décorateur est plus complexe, bien que j'aie simplifié au maximum l'exemple de la PEP 318.</a:t>
            </a:r>
          </a:p>
          <a:p>
            <a:r>
              <a:rPr lang="fr-FR" sz="1200" dirty="0"/>
              <a:t>Encore une fois, s'il est un peu long à écrire, il est d'une simplicité enfantine à utiliser.</a:t>
            </a:r>
          </a:p>
          <a:p>
            <a:r>
              <a:rPr lang="fr-FR" sz="12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394209"/>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@controler_types(int, int)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46331"/>
          </a:xfrm>
          <a:prstGeom prst="rect">
            <a:avLst/>
          </a:prstGeom>
          <a:noFill/>
        </p:spPr>
        <p:txBody>
          <a:bodyPr wrap="square" rtlCol="0">
            <a:spAutoFit/>
          </a:bodyPr>
          <a:lstStyle/>
          <a:p>
            <a:r>
              <a:rPr lang="fr-FR" sz="1200" b="1" dirty="0"/>
              <a:t>Explications</a:t>
            </a:r>
          </a:p>
          <a:p>
            <a:endParaRPr lang="fr-FR" sz="1200" dirty="0"/>
          </a:p>
          <a:p>
            <a:r>
              <a:rPr lang="fr-FR" sz="1200" dirty="0"/>
              <a:t>C'est un décorateur assez complexe (et pourtant, croyez-moi, je l'ai simplifié autant que possible). Nous allons d'abord voir comment l'utiliser :</a:t>
            </a:r>
            <a:endParaRPr lang="fr-FR" sz="12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263731"/>
            <a:ext cx="13207526" cy="3600986"/>
          </a:xfrm>
          <a:prstGeom prst="rect">
            <a:avLst/>
          </a:prstGeom>
          <a:noFill/>
        </p:spPr>
        <p:txBody>
          <a:bodyPr wrap="none" rtlCol="0">
            <a:spAutoFit/>
          </a:bodyPr>
          <a:lstStyle/>
          <a:p>
            <a:r>
              <a:rPr lang="fr-FR" sz="1200" dirty="0"/>
              <a:t>Là encore, l'utilisation est des plus simples. Intéressons-nous au décorateur proprement dit, c'est déjà un peu plus complexe.</a:t>
            </a:r>
          </a:p>
          <a:p>
            <a:endParaRPr lang="fr-FR" sz="1200" dirty="0"/>
          </a:p>
          <a:p>
            <a:r>
              <a:rPr lang="fr-FR" sz="1200" dirty="0"/>
              <a:t>Notre décorateur doit prendre des paramètres (une liste de paramètres indéterminés d'ailleurs, car notre fonction doit elle aussi prendre une liste de paramètres indéterminés et l'on doit contrôler chacun </a:t>
            </a:r>
          </a:p>
          <a:p>
            <a:r>
              <a:rPr lang="fr-FR" sz="1200" dirty="0"/>
              <a:t>d'eux). On définit donc un paramètre a_args qui contient la liste des types des paramètres non nommés attendus, et un second paramètre </a:t>
            </a:r>
            <a:r>
              <a:rPr lang="fr-FR" sz="1200" dirty="0" err="1"/>
              <a:t>a_kwargs</a:t>
            </a:r>
            <a:r>
              <a:rPr lang="fr-FR" sz="1200" dirty="0"/>
              <a:t> qui contient le dictionnaire des types des paramètres </a:t>
            </a:r>
          </a:p>
          <a:p>
            <a:r>
              <a:rPr lang="fr-FR" sz="1200" dirty="0"/>
              <a:t>nommés attendus.</a:t>
            </a:r>
          </a:p>
          <a:p>
            <a:endParaRPr lang="fr-FR" sz="1200" dirty="0"/>
          </a:p>
          <a:p>
            <a:r>
              <a:rPr lang="fr-FR" sz="1200" dirty="0"/>
              <a:t>Vous suivez toujours ?</a:t>
            </a:r>
          </a:p>
          <a:p>
            <a:endParaRPr lang="fr-FR" sz="1200" dirty="0"/>
          </a:p>
          <a:p>
            <a:r>
              <a:rPr lang="fr-FR" sz="1200" dirty="0"/>
              <a:t>Vous devriez comprendre la construction d'ensemble, nous l'avons vue un peu plus haut. Elle comprend trois niveaux, puisque nous devons influer sur le comportement de la fonction et que notre décorateur </a:t>
            </a:r>
          </a:p>
          <a:p>
            <a:r>
              <a:rPr lang="fr-FR" sz="1200" dirty="0"/>
              <a:t>prend des paramètres. Notre code de contrôle se trouve, comme il se doit, dans notre fonction fonction_modifiee(qui va prendre la place de notre fonction_a_executer).</a:t>
            </a:r>
          </a:p>
          <a:p>
            <a:endParaRPr lang="fr-FR" sz="1200" dirty="0"/>
          </a:p>
          <a:p>
            <a:r>
              <a:rPr lang="fr-FR" sz="1200" dirty="0"/>
              <a:t>On commence par vérifier que la liste des paramètres non nommés attendus est bien égale en taille à la liste des paramètres non nommés reçus. On vérifie ensuite individuellement chaque paramètre reçu, en </a:t>
            </a:r>
          </a:p>
          <a:p>
            <a:r>
              <a:rPr lang="fr-FR" sz="1200" dirty="0"/>
              <a:t>contrôlant son type. Si le type reçu est égal au type attendu, tout va bien. Sinon, on lève une exception. On répète l'opération sur les paramètres nommés (avec une petite différence, puisqu'il s'agit de </a:t>
            </a:r>
          </a:p>
          <a:p>
            <a:r>
              <a:rPr lang="fr-FR" sz="1200" dirty="0"/>
              <a:t>paramètres nommés : ils sont contenus dans un dictionnaire, pas une liste).</a:t>
            </a:r>
          </a:p>
          <a:p>
            <a:endParaRPr lang="fr-FR" sz="1200" dirty="0"/>
          </a:p>
          <a:p>
            <a:r>
              <a:rPr lang="fr-FR" sz="1200" dirty="0"/>
              <a:t>Si tout va bien (aucune exception n'a été levée), on exécute notre fonction en renvoyant son résultat.</a:t>
            </a:r>
          </a:p>
          <a:p>
            <a:endParaRPr lang="fr-FR" sz="1200" dirty="0"/>
          </a:p>
          <a:p>
            <a:r>
              <a:rPr lang="fr-FR" sz="1200" dirty="0"/>
              <a:t>Voilà nos exemples d'applications. Il y en a bien d'autres, vous pouvez en retrouver plusieurs sur la PEP 318 consacrée aux décorateurs, ainsi que des informations supplémentaires : n'hésitez pas à y faire un </a:t>
            </a:r>
          </a:p>
          <a:p>
            <a:r>
              <a:rPr lang="fr-FR" sz="1200" dirty="0"/>
              <a:t>petit tour.</a:t>
            </a:r>
          </a:p>
        </p:txBody>
      </p:sp>
    </p:spTree>
    <p:extLst>
      <p:ext uri="{BB962C8B-B14F-4D97-AF65-F5344CB8AC3E}">
        <p14:creationId xmlns:p14="http://schemas.microsoft.com/office/powerpoint/2010/main" val="387765078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2123658"/>
          </a:xfrm>
          <a:prstGeom prst="rect">
            <a:avLst/>
          </a:prstGeom>
          <a:noFill/>
        </p:spPr>
        <p:txBody>
          <a:bodyPr wrap="square" rtlCol="0">
            <a:spAutoFit/>
          </a:bodyPr>
          <a:lstStyle/>
          <a:p>
            <a:r>
              <a:rPr lang="fr-FR" sz="1200" b="1" dirty="0"/>
              <a:t>En résumé</a:t>
            </a:r>
          </a:p>
          <a:p>
            <a:endParaRPr lang="fr-FR" sz="1200" b="1" dirty="0"/>
          </a:p>
          <a:p>
            <a:pPr marL="171450" indent="-171450">
              <a:buFont typeface="Arial" panose="020B0604020202020204" pitchFamily="34" charset="0"/>
              <a:buChar char="•"/>
            </a:pPr>
            <a:r>
              <a:rPr lang="fr-FR" sz="1200" b="1" dirty="0"/>
              <a:t>    </a:t>
            </a:r>
            <a:r>
              <a:rPr lang="fr-FR" sz="1200" dirty="0"/>
              <a:t>Les décorateurs permettent de modifier le comportement d'une fonction.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On peut déclarer une fonction comme décorée en plaçant, au-dessus de la ligne de sa définition, la </a:t>
            </a:r>
            <a:r>
              <a:rPr lang="fr-FR" sz="1200" dirty="0" err="1"/>
              <a:t>ligne@nom_decorateur</a:t>
            </a:r>
            <a:r>
              <a:rPr lang="fr-FR" sz="1200" dirty="0"/>
              <a: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90522" y="2795588"/>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les </a:t>
            </a:r>
            <a:r>
              <a:rPr lang="fr-FR" altLang="fr-FR" sz="9600" b="1" dirty="0" err="1">
                <a:solidFill>
                  <a:schemeClr val="accent5">
                    <a:lumMod val="75000"/>
                  </a:schemeClr>
                </a:solidFill>
              </a:rPr>
              <a:t>metaclasses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201420916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les </a:t>
            </a:r>
            <a:r>
              <a:rPr lang="fr-FR" altLang="fr-FR" sz="6000" b="1" dirty="0" err="1">
                <a:solidFill>
                  <a:schemeClr val="accent5">
                    <a:lumMod val="75000"/>
                  </a:schemeClr>
                </a:solidFill>
              </a:rPr>
              <a:t>metaclasses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830997"/>
          </a:xfrm>
          <a:prstGeom prst="rect">
            <a:avLst/>
          </a:prstGeom>
          <a:noFill/>
        </p:spPr>
        <p:txBody>
          <a:bodyPr wrap="square" rtlCol="0">
            <a:spAutoFit/>
          </a:bodyPr>
          <a:lstStyle/>
          <a:p>
            <a:r>
              <a:rPr lang="fr-FR" sz="1200" dirty="0"/>
              <a:t>Découvrez les métaclasses</a:t>
            </a:r>
          </a:p>
          <a:p>
            <a:endParaRPr lang="fr-FR" sz="1200" dirty="0"/>
          </a:p>
          <a:p>
            <a:r>
              <a:rPr lang="fr-FR" sz="1200" dirty="0"/>
              <a:t>Toujours plus loin vers la métaprogrammation ! Nous allons ici nous intéresser au concept des métaclasses, ou comment générer des classes à partir… d'autres classes ! Je ne vous cache pas qu'il s'agit d'un concept assez avancé de la programmation Python, prenez donc le temps nécessaire pour comprendre ce nouveau concept.</a:t>
            </a:r>
          </a:p>
        </p:txBody>
      </p:sp>
    </p:spTree>
    <p:extLst>
      <p:ext uri="{BB962C8B-B14F-4D97-AF65-F5344CB8AC3E}">
        <p14:creationId xmlns:p14="http://schemas.microsoft.com/office/powerpoint/2010/main" val="3289601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err="1">
                <a:solidFill>
                  <a:schemeClr val="accent5">
                    <a:lumMod val="75000"/>
                  </a:schemeClr>
                </a:solidFill>
              </a:rPr>
              <a:t>Apprendre</a:t>
            </a:r>
            <a:r>
              <a:rPr lang="en-US" sz="9600" dirty="0">
                <a:solidFill>
                  <a:schemeClr val="accent5">
                    <a:lumMod val="75000"/>
                  </a:schemeClr>
                </a:solidFill>
              </a:rPr>
              <a:t> à faire des </a:t>
            </a:r>
            <a:r>
              <a:rPr lang="en-US" sz="9600" dirty="0" err="1">
                <a:solidFill>
                  <a:schemeClr val="accent5">
                    <a:lumMod val="75000"/>
                  </a:schemeClr>
                </a:solidFill>
              </a:rPr>
              <a:t>boucles</a:t>
            </a:r>
            <a:endParaRPr lang="fr-FR" sz="96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200329"/>
          </a:xfrm>
          <a:prstGeom prst="rect">
            <a:avLst/>
          </a:prstGeom>
          <a:noFill/>
        </p:spPr>
        <p:txBody>
          <a:bodyPr wrap="square" rtlCol="0">
            <a:spAutoFit/>
          </a:bodyPr>
          <a:lstStyle/>
          <a:p>
            <a:r>
              <a:rPr lang="fr-FR" sz="1200" dirty="0"/>
              <a:t>Depuis la troisième partie de ce cours, nous avons créé bon nombre d'objets. Nous avons découvert au début de cette partie le constructeur, cette méthode appelée quand on souhaite créer un objet.</a:t>
            </a:r>
          </a:p>
          <a:p>
            <a:endParaRPr lang="fr-FR" sz="1200" dirty="0"/>
          </a:p>
          <a:p>
            <a:r>
              <a:rPr lang="fr-FR" sz="1200" dirty="0"/>
              <a:t>Je vous ai dit alors que les choses étaient un peu plus complexes que ce qu'il semblait. Nous allons maintenant voir en quoi !</a:t>
            </a:r>
          </a:p>
          <a:p>
            <a:endParaRPr lang="fr-FR" sz="1200" dirty="0"/>
          </a:p>
          <a:p>
            <a:r>
              <a:rPr lang="fr-FR" sz="1200" dirty="0"/>
              <a:t>Admettons que vous ayez défini une classe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09554" y="2450027"/>
            <a:ext cx="10534644" cy="286232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09554" y="5472159"/>
            <a:ext cx="10534644" cy="461665"/>
          </a:xfrm>
          <a:prstGeom prst="rect">
            <a:avLst/>
          </a:prstGeom>
          <a:noFill/>
        </p:spPr>
        <p:txBody>
          <a:bodyPr wrap="square" rtlCol="0">
            <a:spAutoFit/>
          </a:bodyPr>
          <a:lstStyle/>
          <a:p>
            <a:r>
              <a:rPr lang="fr-FR" sz="1200" dirty="0"/>
              <a:t>Cette syntaxe n'a rien de nouveau pour nous.</a:t>
            </a:r>
          </a:p>
          <a:p>
            <a:r>
              <a:rPr lang="fr-FR" sz="1200" dirty="0"/>
              <a:t>Maintenant, que se passe-t-il quand on souhaite créer une personne ? Facile, on rédige le code suivant :</a:t>
            </a:r>
          </a:p>
        </p:txBody>
      </p:sp>
      <p:sp>
        <p:nvSpPr>
          <p:cNvPr id="9" name="ZoneTexte 8">
            <a:extLst>
              <a:ext uri="{FF2B5EF4-FFF2-40B4-BE49-F238E27FC236}">
                <a16:creationId xmlns:a16="http://schemas.microsoft.com/office/drawing/2014/main" id="{9E7C6AAD-5256-4D36-BCAB-FB9C916C4582}"/>
              </a:ext>
            </a:extLst>
          </p:cNvPr>
          <p:cNvSpPr txBox="1"/>
          <p:nvPr/>
        </p:nvSpPr>
        <p:spPr>
          <a:xfrm>
            <a:off x="276230" y="6136882"/>
            <a:ext cx="10534644" cy="246221"/>
          </a:xfrm>
          <a:prstGeom prst="rect">
            <a:avLst/>
          </a:prstGeom>
          <a:solidFill>
            <a:schemeClr val="tx1"/>
          </a:solidFill>
        </p:spPr>
        <p:txBody>
          <a:bodyPr wrap="square" rtlCol="0">
            <a:spAutoFit/>
          </a:bodyPr>
          <a:lstStyle/>
          <a:p>
            <a:r>
              <a:rPr lang="fr-FR" sz="1000" dirty="0">
                <a:solidFill>
                  <a:schemeClr val="bg1"/>
                </a:solidFill>
              </a:rPr>
              <a:t>personne = Personne("Doe", "John")</a:t>
            </a:r>
          </a:p>
        </p:txBody>
      </p:sp>
    </p:spTree>
    <p:extLst>
      <p:ext uri="{BB962C8B-B14F-4D97-AF65-F5344CB8AC3E}">
        <p14:creationId xmlns:p14="http://schemas.microsoft.com/office/powerpoint/2010/main" val="420247947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858132"/>
            <a:ext cx="10534644" cy="830997"/>
          </a:xfrm>
          <a:prstGeom prst="rect">
            <a:avLst/>
          </a:prstGeom>
          <a:noFill/>
        </p:spPr>
        <p:txBody>
          <a:bodyPr wrap="square" rtlCol="0">
            <a:spAutoFit/>
          </a:bodyPr>
          <a:lstStyle/>
          <a:p>
            <a:r>
              <a:rPr lang="fr-FR" sz="1200" dirty="0"/>
              <a:t>Lorsque l'on exécute cela, Python appelle notre constructeur__init__ en lui transmettant les arguments fournis à la construction de l'objet. Il y a cependant une étape intermédiaire.</a:t>
            </a:r>
          </a:p>
          <a:p>
            <a:endParaRPr lang="fr-FR" sz="1200" dirty="0"/>
          </a:p>
          <a:p>
            <a:r>
              <a:rPr lang="fr-FR" sz="1200" dirty="0"/>
              <a:t>Si vous examinez la définition de notre constructeur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632967"/>
            <a:ext cx="10534644" cy="246221"/>
          </a:xfrm>
          <a:prstGeom prst="rect">
            <a:avLst/>
          </a:prstGeom>
          <a:solidFill>
            <a:schemeClr val="tx1"/>
          </a:solidFill>
        </p:spPr>
        <p:txBody>
          <a:bodyPr wrap="square" rtlCol="0">
            <a:spAutoFit/>
          </a:bodyPr>
          <a:lstStyle/>
          <a:p>
            <a:r>
              <a:rPr lang="fr-FR" sz="1000" dirty="0">
                <a:solidFill>
                  <a:schemeClr val="bg1"/>
                </a:solidFill>
              </a:rPr>
              <a:t>def __init__(self, nom, </a:t>
            </a:r>
            <a:r>
              <a:rPr lang="fr-FR" sz="1000" dirty="0" err="1">
                <a:solidFill>
                  <a:schemeClr val="bg1"/>
                </a:solidFill>
              </a:rPr>
              <a:t>prenom</a:t>
            </a:r>
            <a:r>
              <a:rPr lang="fr-FR" sz="1000" dirty="0">
                <a:solidFill>
                  <a:schemeClr val="bg1"/>
                </a:solidFill>
              </a:rPr>
              <a:t>):</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1960213"/>
            <a:ext cx="10534644" cy="5078313"/>
          </a:xfrm>
          <a:prstGeom prst="rect">
            <a:avLst/>
          </a:prstGeom>
          <a:noFill/>
        </p:spPr>
        <p:txBody>
          <a:bodyPr wrap="square" rtlCol="0">
            <a:spAutoFit/>
          </a:bodyPr>
          <a:lstStyle/>
          <a:p>
            <a:r>
              <a:rPr lang="fr-FR" sz="1200" dirty="0"/>
              <a:t>Vous ne remarquez rien d'étrange ? Peut-être pas, car vous avez été habitués à cette syntaxe depuis le début de cette partie : la méthode prend en premier paramètre self.</a:t>
            </a:r>
          </a:p>
          <a:p>
            <a:r>
              <a:rPr lang="fr-FR" sz="1200" dirty="0"/>
              <a:t>Or, self, vous vous en souvenez, c'est l'objet que nous manipulons. Sauf que, quand on crée un objet… on souhaite récupérer un nouvel objet mais on n'en passe aucun à la classe.</a:t>
            </a:r>
          </a:p>
          <a:p>
            <a:r>
              <a:rPr lang="fr-FR" sz="1200" dirty="0"/>
              <a:t>D'une façon ou d'une autre, notre classe crée un nouvel objet et le passe à notre constructeur. La méthode__init__ se charge d'écrire dans notre objet ses attributs, mais elle n'est pas responsable de la création de notre objet. Nous allons à présent voir qui s'en charge.</a:t>
            </a:r>
          </a:p>
          <a:p>
            <a:r>
              <a:rPr lang="fr-FR" sz="1200" dirty="0"/>
              <a:t>La méthode__new__</a:t>
            </a:r>
          </a:p>
          <a:p>
            <a:endParaRPr lang="fr-FR" sz="1200" dirty="0"/>
          </a:p>
          <a:p>
            <a:r>
              <a:rPr lang="fr-FR" sz="1200" dirty="0"/>
              <a:t>La méthode__init__, comme nous l'avons vu, est là pour initialiser notre objet (en écrivant des attributs dedans, par exemple) mais elle n'est pas là pour le créer. La méthode qui s'en charge, c'est__new__.</a:t>
            </a:r>
          </a:p>
          <a:p>
            <a:endParaRPr lang="fr-FR" sz="1200" dirty="0"/>
          </a:p>
          <a:p>
            <a:r>
              <a:rPr lang="fr-FR" sz="1200" dirty="0"/>
              <a:t>C'est aussi une méthode spéciale, vous en reconnaissez la particularité. C'est également une méthode définie par object, que l'on peut redéfinir en cas de besoin.</a:t>
            </a:r>
          </a:p>
          <a:p>
            <a:r>
              <a:rPr lang="fr-FR" sz="1200" dirty="0"/>
              <a:t>Avant de voir ce qu'elle prend en paramètres, voyons plus précisément ce qui se passe quand on tente de construire un objet :</a:t>
            </a:r>
          </a:p>
          <a:p>
            <a:endParaRPr lang="fr-FR" sz="1200" dirty="0"/>
          </a:p>
          <a:p>
            <a:pPr marL="171450" indent="-171450">
              <a:buFont typeface="Arial" panose="020B0604020202020204" pitchFamily="34" charset="0"/>
              <a:buChar char="•"/>
            </a:pPr>
            <a:r>
              <a:rPr lang="fr-FR" sz="1200" dirty="0"/>
              <a:t>    On demande à créer un objet, en écrivant par exemple Personne("Doe", "John").</a:t>
            </a:r>
          </a:p>
          <a:p>
            <a:pPr marL="171450" indent="-171450">
              <a:buFont typeface="Arial" panose="020B0604020202020204" pitchFamily="34" charset="0"/>
              <a:buChar char="•"/>
            </a:pPr>
            <a:r>
              <a:rPr lang="fr-FR" sz="1200" dirty="0"/>
              <a:t>    La méthode__new__ de notre classe (ici Personne) est appelée et se charge de construire un nouvel objet.</a:t>
            </a:r>
          </a:p>
          <a:p>
            <a:pPr marL="171450" indent="-171450">
              <a:buFont typeface="Arial" panose="020B0604020202020204" pitchFamily="34" charset="0"/>
              <a:buChar char="•"/>
            </a:pPr>
            <a:r>
              <a:rPr lang="fr-FR" sz="1200" dirty="0"/>
              <a:t>    Si __new__ renvoie une instance de la classe, on appelle le constructeur __init__ en lui passant en paramètres cette nouvelle instance ainsi que les arguments passés lors de la création de l'objet.</a:t>
            </a:r>
          </a:p>
          <a:p>
            <a:endParaRPr lang="fr-FR" sz="1200" dirty="0"/>
          </a:p>
          <a:p>
            <a:r>
              <a:rPr lang="fr-FR" sz="1200" dirty="0"/>
              <a:t>Maintenant, intéressons-nous à la structure de notre méthode __new__.</a:t>
            </a:r>
          </a:p>
          <a:p>
            <a:r>
              <a:rPr lang="fr-FR" sz="1200" dirty="0"/>
              <a:t>C'est une méthode statique, ce qui signifie qu'elle ne prend pas self en paramètre. C'est logique, d'ailleurs : son but est de créer une nouvelle instance de classe, l'instance n'existe pas encore.</a:t>
            </a:r>
          </a:p>
          <a:p>
            <a:r>
              <a:rPr lang="fr-FR" sz="1200" dirty="0"/>
              <a:t>Elle ne prend donc pas self en premier paramètre (l'instance d'objet). Cependant, elle prend la classe manipulée </a:t>
            </a:r>
            <a:r>
              <a:rPr lang="fr-FR" sz="1200" dirty="0" err="1"/>
              <a:t>cls</a:t>
            </a:r>
            <a:r>
              <a:rPr lang="fr-FR" sz="1200" dirty="0"/>
              <a:t>.</a:t>
            </a:r>
          </a:p>
          <a:p>
            <a:r>
              <a:rPr lang="fr-FR" sz="1200" dirty="0"/>
              <a:t>Autrement dit, quand on souhaite créer un objet de la classe Personne, la méthode __new__ de la classePersonne est appelée et prend comme premier paramètre la classePersonne elle-même.</a:t>
            </a:r>
          </a:p>
          <a:p>
            <a:r>
              <a:rPr lang="fr-FR" sz="1200" dirty="0"/>
              <a:t>Les autres paramètres passés à la méthode__new__ seront transmis au constructeur.</a:t>
            </a:r>
          </a:p>
        </p:txBody>
      </p:sp>
    </p:spTree>
    <p:extLst>
      <p:ext uri="{BB962C8B-B14F-4D97-AF65-F5344CB8AC3E}">
        <p14:creationId xmlns:p14="http://schemas.microsoft.com/office/powerpoint/2010/main" val="287181765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276999"/>
          </a:xfrm>
          <a:prstGeom prst="rect">
            <a:avLst/>
          </a:prstGeom>
          <a:noFill/>
        </p:spPr>
        <p:txBody>
          <a:bodyPr wrap="square" rtlCol="0">
            <a:spAutoFit/>
          </a:bodyPr>
          <a:lstStyle/>
          <a:p>
            <a:r>
              <a:rPr lang="fr-FR" sz="1200" dirty="0"/>
              <a:t>Voyons un peu cela, exprimé sous forme de code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392048"/>
            <a:ext cx="10534644" cy="378565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__new__(cls,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print("Appel de la méthode __new__ de la classe {}".format(cls))</a:t>
            </a:r>
          </a:p>
          <a:p>
            <a:r>
              <a:rPr lang="fr-FR" sz="1000" dirty="0">
                <a:solidFill>
                  <a:schemeClr val="bg1"/>
                </a:solidFill>
              </a:rPr>
              <a:t>        # On laisse le travail à object</a:t>
            </a:r>
          </a:p>
          <a:p>
            <a:r>
              <a:rPr lang="fr-FR" sz="1000" dirty="0">
                <a:solidFill>
                  <a:schemeClr val="bg1"/>
                </a:solidFill>
              </a:rPr>
              <a:t>        return </a:t>
            </a:r>
            <a:r>
              <a:rPr lang="fr-FR" sz="1000" dirty="0" err="1">
                <a:solidFill>
                  <a:schemeClr val="bg1"/>
                </a:solidFill>
              </a:rPr>
              <a:t>object.__new</a:t>
            </a:r>
            <a:r>
              <a:rPr lang="fr-FR" sz="1000" dirty="0">
                <a:solidFill>
                  <a:schemeClr val="bg1"/>
                </a:solidFill>
              </a:rPr>
              <a:t>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print("Appel de la méthode __init__")</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5452051"/>
            <a:ext cx="10534644" cy="276999"/>
          </a:xfrm>
          <a:prstGeom prst="rect">
            <a:avLst/>
          </a:prstGeom>
          <a:noFill/>
        </p:spPr>
        <p:txBody>
          <a:bodyPr wrap="square" rtlCol="0">
            <a:spAutoFit/>
          </a:bodyPr>
          <a:lstStyle/>
          <a:p>
            <a:r>
              <a:rPr lang="fr-FR" sz="1200" dirty="0"/>
              <a:t>Essayons de créer une personne :</a:t>
            </a:r>
          </a:p>
        </p:txBody>
      </p:sp>
      <p:sp>
        <p:nvSpPr>
          <p:cNvPr id="7" name="ZoneTexte 6">
            <a:extLst>
              <a:ext uri="{FF2B5EF4-FFF2-40B4-BE49-F238E27FC236}">
                <a16:creationId xmlns:a16="http://schemas.microsoft.com/office/drawing/2014/main" id="{0B6D5248-D64E-4ED2-8515-8B84BE19D357}"/>
              </a:ext>
            </a:extLst>
          </p:cNvPr>
          <p:cNvSpPr txBox="1"/>
          <p:nvPr/>
        </p:nvSpPr>
        <p:spPr>
          <a:xfrm>
            <a:off x="352431" y="5786437"/>
            <a:ext cx="10534644" cy="553998"/>
          </a:xfrm>
          <a:prstGeom prst="rect">
            <a:avLst/>
          </a:prstGeom>
          <a:solidFill>
            <a:schemeClr val="tx1"/>
          </a:solidFill>
        </p:spPr>
        <p:txBody>
          <a:bodyPr wrap="square" rtlCol="0">
            <a:spAutoFit/>
          </a:bodyPr>
          <a:lstStyle/>
          <a:p>
            <a:r>
              <a:rPr lang="fr-FR" sz="1000" dirty="0">
                <a:solidFill>
                  <a:schemeClr val="bg1"/>
                </a:solidFill>
              </a:rPr>
              <a:t>&gt;&gt;&gt; personne = Personne("Doe", "John")</a:t>
            </a:r>
          </a:p>
          <a:p>
            <a:r>
              <a:rPr lang="fr-FR" sz="1000" dirty="0">
                <a:solidFill>
                  <a:schemeClr val="bg1"/>
                </a:solidFill>
              </a:rPr>
              <a:t>Appel de la méthode __new__ de la classe &lt;class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Appel de la méthode __init__</a:t>
            </a:r>
          </a:p>
        </p:txBody>
      </p:sp>
    </p:spTree>
    <p:extLst>
      <p:ext uri="{BB962C8B-B14F-4D97-AF65-F5344CB8AC3E}">
        <p14:creationId xmlns:p14="http://schemas.microsoft.com/office/powerpoint/2010/main" val="85174860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830997"/>
          </a:xfrm>
          <a:prstGeom prst="rect">
            <a:avLst/>
          </a:prstGeom>
          <a:noFill/>
        </p:spPr>
        <p:txBody>
          <a:bodyPr wrap="square" rtlCol="0">
            <a:spAutoFit/>
          </a:bodyPr>
          <a:lstStyle/>
          <a:p>
            <a:r>
              <a:rPr lang="fr-FR" sz="1200" dirty="0"/>
              <a:t>Redéfinir__new__peut permettre, par exemple, de créer une instance d'une autre classe. Elle est principalement utilisée par Python pour produire des types immuables (en anglais, immutable), que l'on ne peut modifier, comme le sont les chaînes de caractères, les tuples, les entiers, les flottants…</a:t>
            </a:r>
          </a:p>
          <a:p>
            <a:endParaRPr lang="fr-FR" sz="1200" dirty="0"/>
          </a:p>
          <a:p>
            <a:r>
              <a:rPr lang="fr-FR" sz="1200" dirty="0"/>
              <a:t>La méthode__new__est parfois redéfinie dans le corps d'une métaclasse. Nous allons à présent voir ce dont il s'agit.</a:t>
            </a:r>
          </a:p>
        </p:txBody>
      </p:sp>
    </p:spTree>
    <p:extLst>
      <p:ext uri="{BB962C8B-B14F-4D97-AF65-F5344CB8AC3E}">
        <p14:creationId xmlns:p14="http://schemas.microsoft.com/office/powerpoint/2010/main" val="66089023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200329"/>
          </a:xfrm>
          <a:prstGeom prst="rect">
            <a:avLst/>
          </a:prstGeom>
          <a:noFill/>
        </p:spPr>
        <p:txBody>
          <a:bodyPr wrap="square" rtlCol="0">
            <a:spAutoFit/>
          </a:bodyPr>
          <a:lstStyle/>
          <a:p>
            <a:r>
              <a:rPr lang="fr-FR" sz="1200" dirty="0"/>
              <a:t>Je le répète une nouvelle fois, en Python, tout est objet. Cela veut dire que les entiers, les flottants, les listes sont des objets, que les modules sont des objets, que les packages sont des objets… mais cela veut aussi dire que les classes sont des objets !</a:t>
            </a:r>
          </a:p>
          <a:p>
            <a:endParaRPr lang="fr-FR" sz="1200" b="1" dirty="0"/>
          </a:p>
          <a:p>
            <a:r>
              <a:rPr lang="fr-FR" sz="1200" b="1" dirty="0"/>
              <a:t>La méthode que nous connaissons</a:t>
            </a:r>
          </a:p>
          <a:p>
            <a:endParaRPr lang="fr-FR" sz="1200" dirty="0"/>
          </a:p>
          <a:p>
            <a:r>
              <a:rPr lang="fr-FR" sz="1200" dirty="0"/>
              <a:t>Pour créer une classe, nous n'avons vu qu'une méthode, la plus utilisée, faisant appel au mot-clé class.</a:t>
            </a:r>
          </a:p>
        </p:txBody>
      </p:sp>
      <p:sp>
        <p:nvSpPr>
          <p:cNvPr id="7" name="ZoneTexte 6">
            <a:extLst>
              <a:ext uri="{FF2B5EF4-FFF2-40B4-BE49-F238E27FC236}">
                <a16:creationId xmlns:a16="http://schemas.microsoft.com/office/drawing/2014/main" id="{3BED51DD-AFDE-48DC-9C49-ED0CB10BCDBC}"/>
              </a:ext>
            </a:extLst>
          </p:cNvPr>
          <p:cNvSpPr txBox="1"/>
          <p:nvPr/>
        </p:nvSpPr>
        <p:spPr>
          <a:xfrm>
            <a:off x="276230" y="2394391"/>
            <a:ext cx="10534644" cy="246221"/>
          </a:xfrm>
          <a:prstGeom prst="rect">
            <a:avLst/>
          </a:prstGeom>
          <a:solidFill>
            <a:schemeClr val="tx1"/>
          </a:solidFill>
        </p:spPr>
        <p:txBody>
          <a:bodyPr wrap="square" rtlCol="0">
            <a:spAutoFit/>
          </a:bodyPr>
          <a:lstStyle/>
          <a:p>
            <a:r>
              <a:rPr lang="fr-FR" sz="1000" dirty="0">
                <a:solidFill>
                  <a:schemeClr val="bg1"/>
                </a:solidFill>
              </a:rPr>
              <a:t>class MaClasse:</a:t>
            </a:r>
          </a:p>
        </p:txBody>
      </p:sp>
      <p:sp>
        <p:nvSpPr>
          <p:cNvPr id="8" name="ZoneTexte 7">
            <a:extLst>
              <a:ext uri="{FF2B5EF4-FFF2-40B4-BE49-F238E27FC236}">
                <a16:creationId xmlns:a16="http://schemas.microsoft.com/office/drawing/2014/main" id="{A0ADE37E-FF25-4BB9-81F8-EE2DED55A6D0}"/>
              </a:ext>
            </a:extLst>
          </p:cNvPr>
          <p:cNvSpPr txBox="1"/>
          <p:nvPr/>
        </p:nvSpPr>
        <p:spPr>
          <a:xfrm>
            <a:off x="276230" y="2733608"/>
            <a:ext cx="10534644" cy="1569660"/>
          </a:xfrm>
          <a:prstGeom prst="rect">
            <a:avLst/>
          </a:prstGeom>
          <a:noFill/>
        </p:spPr>
        <p:txBody>
          <a:bodyPr wrap="square" rtlCol="0">
            <a:spAutoFit/>
          </a:bodyPr>
          <a:lstStyle/>
          <a:p>
            <a:r>
              <a:rPr lang="fr-FR" sz="1200" dirty="0"/>
              <a:t>Vous pouvez ensuite créer des instances sur le modèle de cette classe, je ne vous apprends rien.</a:t>
            </a:r>
          </a:p>
          <a:p>
            <a:endParaRPr lang="fr-FR" sz="1200" dirty="0"/>
          </a:p>
          <a:p>
            <a:r>
              <a:rPr lang="fr-FR" sz="1200" dirty="0"/>
              <a:t>Mais là où cela se complique, c'est que les classes sont également des objets.</a:t>
            </a:r>
          </a:p>
          <a:p>
            <a:endParaRPr lang="fr-FR" sz="1200" dirty="0"/>
          </a:p>
          <a:p>
            <a:r>
              <a:rPr lang="fr-FR" sz="1200" dirty="0"/>
              <a:t>Si les classes sont des objets… cela veut dire que les classes sont elles-mêmes modelées sur des classes ?</a:t>
            </a:r>
          </a:p>
          <a:p>
            <a:endParaRPr lang="fr-FR" sz="1200" dirty="0"/>
          </a:p>
          <a:p>
            <a:r>
              <a:rPr lang="fr-FR" sz="1200" dirty="0"/>
              <a:t>Eh oui. Les classes, comme tout objet, sont modelées sur une classe. Cela paraît assez difficile à comprendre au début. Peut-être cet extrait de code vous aidera-t-il à comprendre l'idée.</a:t>
            </a:r>
          </a:p>
        </p:txBody>
      </p:sp>
      <p:sp>
        <p:nvSpPr>
          <p:cNvPr id="6" name="ZoneTexte 5">
            <a:extLst>
              <a:ext uri="{FF2B5EF4-FFF2-40B4-BE49-F238E27FC236}">
                <a16:creationId xmlns:a16="http://schemas.microsoft.com/office/drawing/2014/main" id="{1FFF06EC-BB4C-4D12-A1C5-6B11BEEA2AA3}"/>
              </a:ext>
            </a:extLst>
          </p:cNvPr>
          <p:cNvSpPr txBox="1"/>
          <p:nvPr/>
        </p:nvSpPr>
        <p:spPr>
          <a:xfrm>
            <a:off x="276230" y="4413557"/>
            <a:ext cx="4595813" cy="2092881"/>
          </a:xfrm>
          <a:prstGeom prst="rect">
            <a:avLst/>
          </a:prstGeom>
          <a:solidFill>
            <a:schemeClr val="tx1"/>
          </a:solidFill>
        </p:spPr>
        <p:txBody>
          <a:bodyPr wrap="square" rtlCol="0">
            <a:spAutoFit/>
          </a:bodyPr>
          <a:lstStyle/>
          <a:p>
            <a:r>
              <a:rPr lang="fr-FR" sz="1000" dirty="0">
                <a:solidFill>
                  <a:schemeClr val="bg1"/>
                </a:solidFill>
              </a:rPr>
              <a:t>&gt;&gt;&gt; type(5)</a:t>
            </a:r>
          </a:p>
          <a:p>
            <a:r>
              <a:rPr lang="fr-FR" sz="1000" dirty="0">
                <a:solidFill>
                  <a:schemeClr val="bg1"/>
                </a:solidFill>
              </a:rPr>
              <a:t>&lt;class '</a:t>
            </a:r>
            <a:r>
              <a:rPr lang="fr-FR" sz="1000" dirty="0" err="1">
                <a:solidFill>
                  <a:schemeClr val="bg1"/>
                </a:solidFill>
              </a:rPr>
              <a:t>int</a:t>
            </a:r>
            <a:r>
              <a:rPr lang="fr-FR" sz="1000" dirty="0">
                <a:solidFill>
                  <a:schemeClr val="bg1"/>
                </a:solidFill>
              </a:rPr>
              <a:t>'&gt;</a:t>
            </a:r>
          </a:p>
          <a:p>
            <a:r>
              <a:rPr lang="fr-FR" sz="1000" dirty="0">
                <a:solidFill>
                  <a:schemeClr val="bg1"/>
                </a:solidFill>
              </a:rPr>
              <a:t>&gt;&gt;&gt; type("une chaîne")</a:t>
            </a:r>
          </a:p>
          <a:p>
            <a:r>
              <a:rPr lang="fr-FR" sz="1000" dirty="0">
                <a:solidFill>
                  <a:schemeClr val="bg1"/>
                </a:solidFill>
              </a:rPr>
              <a:t>&lt;class '</a:t>
            </a:r>
            <a:r>
              <a:rPr lang="fr-FR" sz="1000" dirty="0" err="1">
                <a:solidFill>
                  <a:schemeClr val="bg1"/>
                </a:solidFill>
              </a:rPr>
              <a:t>str</a:t>
            </a:r>
            <a:r>
              <a:rPr lang="fr-FR" sz="1000" dirty="0">
                <a:solidFill>
                  <a:schemeClr val="bg1"/>
                </a:solidFill>
              </a:rPr>
              <a:t>'&gt;</a:t>
            </a:r>
          </a:p>
          <a:p>
            <a:r>
              <a:rPr lang="fr-FR" sz="1000" dirty="0">
                <a:solidFill>
                  <a:schemeClr val="bg1"/>
                </a:solidFill>
              </a:rPr>
              <a:t>&gt;&gt;&gt; type([1, 2, 3])</a:t>
            </a:r>
          </a:p>
          <a:p>
            <a:r>
              <a:rPr lang="fr-FR" sz="1000" dirty="0">
                <a:solidFill>
                  <a:schemeClr val="bg1"/>
                </a:solidFill>
              </a:rPr>
              <a:t>&lt;class '</a:t>
            </a:r>
            <a:r>
              <a:rPr lang="fr-FR" sz="1000" dirty="0" err="1">
                <a:solidFill>
                  <a:schemeClr val="bg1"/>
                </a:solidFill>
              </a:rPr>
              <a:t>list</a:t>
            </a:r>
            <a:r>
              <a:rPr lang="fr-FR" sz="1000" dirty="0">
                <a:solidFill>
                  <a:schemeClr val="bg1"/>
                </a:solidFill>
              </a:rPr>
              <a:t>'&gt;</a:t>
            </a:r>
          </a:p>
          <a:p>
            <a:r>
              <a:rPr lang="fr-FR" sz="1000" dirty="0">
                <a:solidFill>
                  <a:schemeClr val="bg1"/>
                </a:solidFill>
              </a:rPr>
              <a:t>&gt;&gt;&gt; type(int)</a:t>
            </a:r>
          </a:p>
          <a:p>
            <a:r>
              <a:rPr lang="fr-FR" sz="1000" dirty="0">
                <a:solidFill>
                  <a:schemeClr val="bg1"/>
                </a:solidFill>
              </a:rPr>
              <a:t>&lt;class 'type'&gt;</a:t>
            </a:r>
          </a:p>
          <a:p>
            <a:r>
              <a:rPr lang="fr-FR" sz="1000" dirty="0">
                <a:solidFill>
                  <a:schemeClr val="bg1"/>
                </a:solidFill>
              </a:rPr>
              <a:t>&gt;&gt;&gt; type(str)</a:t>
            </a:r>
          </a:p>
          <a:p>
            <a:r>
              <a:rPr lang="fr-FR" sz="1000" dirty="0">
                <a:solidFill>
                  <a:schemeClr val="bg1"/>
                </a:solidFill>
              </a:rPr>
              <a:t>&lt;class 'type'&gt;</a:t>
            </a:r>
          </a:p>
          <a:p>
            <a:r>
              <a:rPr lang="fr-FR" sz="1000" dirty="0">
                <a:solidFill>
                  <a:schemeClr val="bg1"/>
                </a:solidFill>
              </a:rPr>
              <a:t>&gt;&gt;&gt; type(list)</a:t>
            </a:r>
          </a:p>
          <a:p>
            <a:r>
              <a:rPr lang="fr-FR" sz="1000" dirty="0">
                <a:solidFill>
                  <a:schemeClr val="bg1"/>
                </a:solidFill>
              </a:rPr>
              <a:t>&lt;class 'type'&gt;</a:t>
            </a:r>
          </a:p>
          <a:p>
            <a:r>
              <a:rPr lang="fr-FR" sz="1000" dirty="0">
                <a:solidFill>
                  <a:schemeClr val="bg1"/>
                </a:solidFill>
              </a:rPr>
              <a:t>&gt;&gt;&gt;</a:t>
            </a:r>
          </a:p>
        </p:txBody>
      </p:sp>
    </p:spTree>
    <p:extLst>
      <p:ext uri="{BB962C8B-B14F-4D97-AF65-F5344CB8AC3E}">
        <p14:creationId xmlns:p14="http://schemas.microsoft.com/office/powerpoint/2010/main" val="1788579285"/>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5447645"/>
          </a:xfrm>
          <a:prstGeom prst="rect">
            <a:avLst/>
          </a:prstGeom>
          <a:noFill/>
        </p:spPr>
        <p:txBody>
          <a:bodyPr wrap="square" rtlCol="0">
            <a:spAutoFit/>
          </a:bodyPr>
          <a:lstStyle/>
          <a:p>
            <a:r>
              <a:rPr lang="fr-FR" sz="1200" dirty="0"/>
              <a:t>On demande le type d'un entier et Python nous répond class int. Sans surprise. Mais si on lui demande la classe de int, Python nous répond class type.</a:t>
            </a:r>
          </a:p>
          <a:p>
            <a:endParaRPr lang="fr-FR" sz="1200" dirty="0"/>
          </a:p>
          <a:p>
            <a:r>
              <a:rPr lang="fr-FR" sz="1200" dirty="0"/>
              <a:t>En fait, par défaut, toutes nos classes sont modelées sur la classe type. Cela signifie que :</a:t>
            </a:r>
          </a:p>
          <a:p>
            <a:endParaRPr lang="fr-FR" sz="1200" dirty="0"/>
          </a:p>
          <a:p>
            <a:r>
              <a:rPr lang="fr-FR" sz="1200" dirty="0"/>
              <a:t>    quand on crée une nouvelle classe (class Personne: par exemple), Python appelle la méthode__new__ de la classe type;</a:t>
            </a:r>
          </a:p>
          <a:p>
            <a:endParaRPr lang="fr-FR" sz="1200" dirty="0"/>
          </a:p>
          <a:p>
            <a:r>
              <a:rPr lang="fr-FR" sz="1200" dirty="0"/>
              <a:t>    une fois la classe créée, on appelle le constructeur__init__ de la classe type.</a:t>
            </a:r>
          </a:p>
          <a:p>
            <a:endParaRPr lang="fr-FR" sz="1200" dirty="0"/>
          </a:p>
          <a:p>
            <a:r>
              <a:rPr lang="fr-FR" sz="1200" dirty="0"/>
              <a:t>Cela semble sans doute encore obscur. Ne désespérez pas, vous comprendrez peut-être un peu mieux ce dont je parle en lisant la suite. Sinon, n'hésitez pas à relire ce passage et à faire des tests par vous-mêmes.</a:t>
            </a:r>
          </a:p>
          <a:p>
            <a:r>
              <a:rPr lang="fr-FR" sz="1200" dirty="0"/>
              <a:t>Créer une classe dynamiquement</a:t>
            </a:r>
          </a:p>
          <a:p>
            <a:endParaRPr lang="fr-FR" sz="1200" dirty="0"/>
          </a:p>
          <a:p>
            <a:r>
              <a:rPr lang="fr-FR" sz="1200" b="1" dirty="0"/>
              <a:t>Résumons :</a:t>
            </a:r>
          </a:p>
          <a:p>
            <a:endParaRPr lang="fr-FR" sz="1200" dirty="0"/>
          </a:p>
          <a:p>
            <a:r>
              <a:rPr lang="fr-FR" sz="1200" dirty="0"/>
              <a:t>    nous savons que les objets sont modelés sur des classes ;</a:t>
            </a:r>
          </a:p>
          <a:p>
            <a:endParaRPr lang="fr-FR" sz="1200" dirty="0"/>
          </a:p>
          <a:p>
            <a:r>
              <a:rPr lang="fr-FR" sz="1200" dirty="0"/>
              <a:t>    nous savons que nos classes, étant elles-mêmes des objets, sont modelées sur une classe ;</a:t>
            </a:r>
          </a:p>
          <a:p>
            <a:endParaRPr lang="fr-FR" sz="1200" dirty="0"/>
          </a:p>
          <a:p>
            <a:r>
              <a:rPr lang="fr-FR" sz="1200" dirty="0"/>
              <a:t>    la classe sur laquelle toutes les autres sont modelées par défaut s'appelle type.</a:t>
            </a:r>
          </a:p>
          <a:p>
            <a:endParaRPr lang="fr-FR" sz="1200" dirty="0"/>
          </a:p>
          <a:p>
            <a:r>
              <a:rPr lang="fr-FR" sz="1200" dirty="0"/>
              <a:t>Je vous propose d'essayer de créer une classe dynamiquement, sans passer par le mot-clé class mais par la classe type directement.</a:t>
            </a:r>
          </a:p>
          <a:p>
            <a:endParaRPr lang="fr-FR" sz="1200" dirty="0"/>
          </a:p>
          <a:p>
            <a:r>
              <a:rPr lang="fr-FR" sz="1200" dirty="0"/>
              <a:t>La classe type prend trois arguments pour se construire :</a:t>
            </a:r>
          </a:p>
          <a:p>
            <a:endParaRPr lang="fr-FR" sz="1200" dirty="0"/>
          </a:p>
          <a:p>
            <a:r>
              <a:rPr lang="fr-FR" sz="1200" dirty="0"/>
              <a:t>    le nom de la classe à créer ;</a:t>
            </a:r>
          </a:p>
          <a:p>
            <a:endParaRPr lang="fr-FR" sz="1200" dirty="0"/>
          </a:p>
          <a:p>
            <a:r>
              <a:rPr lang="fr-FR" sz="1200" dirty="0"/>
              <a:t>    un tuple contenant les classes dont notre nouvelle classe va hériter ;</a:t>
            </a:r>
          </a:p>
          <a:p>
            <a:endParaRPr lang="fr-FR" sz="1200" dirty="0"/>
          </a:p>
          <a:p>
            <a:r>
              <a:rPr lang="fr-FR" sz="1200" dirty="0"/>
              <a:t>    un dictionnaire contenant les attributs et méthodes de notre classe.</a:t>
            </a:r>
          </a:p>
        </p:txBody>
      </p:sp>
    </p:spTree>
    <p:extLst>
      <p:ext uri="{BB962C8B-B14F-4D97-AF65-F5344CB8AC3E}">
        <p14:creationId xmlns:p14="http://schemas.microsoft.com/office/powerpoint/2010/main" val="191461587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2764066"/>
            <a:ext cx="10534644" cy="1938992"/>
          </a:xfrm>
          <a:prstGeom prst="rect">
            <a:avLst/>
          </a:prstGeom>
          <a:noFill/>
        </p:spPr>
        <p:txBody>
          <a:bodyPr wrap="square" rtlCol="0">
            <a:spAutoFit/>
          </a:bodyPr>
          <a:lstStyle/>
          <a:p>
            <a:r>
              <a:rPr lang="fr-FR" sz="1200" dirty="0"/>
              <a:t>J'ai simplifié le code au maximum. Nous créons bel et bien une nouvelle classe que nous stockons dans notre variable Personne, mais elle est vide. Elle n'hérite d'aucune classe et elle ne définit aucun attribut ni méthode de classe.</a:t>
            </a:r>
          </a:p>
          <a:p>
            <a:endParaRPr lang="fr-FR" sz="1200" dirty="0"/>
          </a:p>
          <a:p>
            <a:r>
              <a:rPr lang="fr-FR" sz="1200" dirty="0"/>
              <a:t>Nous allons essayer de créer deux méthodes pour notre classe :</a:t>
            </a:r>
          </a:p>
          <a:p>
            <a:endParaRPr lang="fr-FR" sz="1200" dirty="0"/>
          </a:p>
          <a:p>
            <a:r>
              <a:rPr lang="fr-FR" sz="1200" dirty="0"/>
              <a:t>    un constructeur__init__;</a:t>
            </a:r>
          </a:p>
          <a:p>
            <a:endParaRPr lang="fr-FR" sz="1200" dirty="0"/>
          </a:p>
          <a:p>
            <a:r>
              <a:rPr lang="fr-FR" sz="1200" dirty="0"/>
              <a:t>    une méthode présenter affichant le prénom et le nom de la personne.</a:t>
            </a:r>
          </a:p>
          <a:p>
            <a:endParaRPr lang="fr-FR" sz="1200" dirty="0"/>
          </a:p>
          <a:p>
            <a:r>
              <a:rPr lang="fr-FR" sz="1200" dirty="0"/>
              <a:t>Je vous donne ici le code auquel on peut arriver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30" y="971550"/>
            <a:ext cx="9686924" cy="1477328"/>
          </a:xfrm>
          <a:prstGeom prst="rect">
            <a:avLst/>
          </a:prstGeom>
          <a:solidFill>
            <a:schemeClr val="tx1"/>
          </a:solidFill>
        </p:spPr>
        <p:txBody>
          <a:bodyPr wrap="square" rtlCol="0">
            <a:spAutoFit/>
          </a:bodyPr>
          <a:lstStyle/>
          <a:p>
            <a:r>
              <a:rPr lang="fr-FR" sz="1000" dirty="0">
                <a:solidFill>
                  <a:schemeClr val="bg1"/>
                </a:solidFill>
              </a:rPr>
              <a:t>&gt;&gt;&gt; Personne = type("Personne", (), {})</a:t>
            </a:r>
          </a:p>
          <a:p>
            <a:r>
              <a:rPr lang="fr-FR" sz="1000" dirty="0">
                <a:solidFill>
                  <a:schemeClr val="bg1"/>
                </a:solidFill>
              </a:rPr>
              <a:t>&gt;&gt;&gt; Personne</a:t>
            </a:r>
          </a:p>
          <a:p>
            <a:r>
              <a:rPr lang="fr-FR" sz="1000" dirty="0">
                <a:solidFill>
                  <a:schemeClr val="bg1"/>
                </a:solidFill>
              </a:rPr>
              <a:t>&lt;class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&gt;&gt;&gt; </a:t>
            </a:r>
            <a:r>
              <a:rPr lang="fr-FR" sz="1000" dirty="0" err="1">
                <a:solidFill>
                  <a:schemeClr val="bg1"/>
                </a:solidFill>
              </a:rPr>
              <a:t>john</a:t>
            </a:r>
            <a:r>
              <a:rPr lang="fr-FR" sz="1000" dirty="0">
                <a:solidFill>
                  <a:schemeClr val="bg1"/>
                </a:solidFill>
              </a:rPr>
              <a:t> = Personne()</a:t>
            </a:r>
          </a:p>
          <a:p>
            <a:r>
              <a:rPr lang="fr-FR" sz="1000" dirty="0">
                <a:solidFill>
                  <a:schemeClr val="bg1"/>
                </a:solidFill>
              </a:rPr>
              <a:t>&gt;&gt;&gt; </a:t>
            </a:r>
            <a:r>
              <a:rPr lang="fr-FR" sz="1000" dirty="0" err="1">
                <a:solidFill>
                  <a:schemeClr val="bg1"/>
                </a:solidFill>
              </a:rPr>
              <a:t>dir</a:t>
            </a:r>
            <a:r>
              <a:rPr lang="fr-FR" sz="1000" dirty="0">
                <a:solidFill>
                  <a:schemeClr val="bg1"/>
                </a:solidFill>
              </a:rPr>
              <a:t>(</a:t>
            </a:r>
            <a:r>
              <a:rPr lang="fr-FR" sz="1000" dirty="0" err="1">
                <a:solidFill>
                  <a:schemeClr val="bg1"/>
                </a:solidFill>
              </a:rPr>
              <a:t>john</a:t>
            </a:r>
            <a:r>
              <a:rPr lang="fr-FR" sz="1000" dirty="0">
                <a:solidFill>
                  <a:schemeClr val="bg1"/>
                </a:solidFill>
              </a:rPr>
              <a:t>)</a:t>
            </a:r>
          </a:p>
          <a:p>
            <a:r>
              <a:rPr lang="fr-FR" sz="1000" dirty="0">
                <a:solidFill>
                  <a:schemeClr val="bg1"/>
                </a:solidFill>
              </a:rPr>
              <a:t>['__class__', '__</a:t>
            </a:r>
            <a:r>
              <a:rPr lang="fr-FR" sz="1000" dirty="0" err="1">
                <a:solidFill>
                  <a:schemeClr val="bg1"/>
                </a:solidFill>
              </a:rPr>
              <a:t>delattr</a:t>
            </a:r>
            <a:r>
              <a:rPr lang="fr-FR" sz="1000" dirty="0">
                <a:solidFill>
                  <a:schemeClr val="bg1"/>
                </a:solidFill>
              </a:rPr>
              <a:t>__', '__dict__', '__doc__', '__eq__', '__format__', '__g</a:t>
            </a:r>
          </a:p>
          <a:p>
            <a:r>
              <a:rPr lang="fr-FR" sz="1000" dirty="0">
                <a:solidFill>
                  <a:schemeClr val="bg1"/>
                </a:solidFill>
              </a:rPr>
              <a:t>e__', '__</a:t>
            </a:r>
            <a:r>
              <a:rPr lang="fr-FR" sz="1000" dirty="0" err="1">
                <a:solidFill>
                  <a:schemeClr val="bg1"/>
                </a:solidFill>
              </a:rPr>
              <a:t>getattribute</a:t>
            </a:r>
            <a:r>
              <a:rPr lang="fr-FR" sz="1000" dirty="0">
                <a:solidFill>
                  <a:schemeClr val="bg1"/>
                </a:solidFill>
              </a:rPr>
              <a:t>__', '__gt__', '__hash__', '__init__', '__le__', '__</a:t>
            </a:r>
            <a:r>
              <a:rPr lang="fr-FR" sz="1000" dirty="0" err="1">
                <a:solidFill>
                  <a:schemeClr val="bg1"/>
                </a:solidFill>
              </a:rPr>
              <a:t>lt</a:t>
            </a:r>
            <a:r>
              <a:rPr lang="fr-FR" sz="1000" dirty="0">
                <a:solidFill>
                  <a:schemeClr val="bg1"/>
                </a:solidFill>
              </a:rPr>
              <a:t>__',</a:t>
            </a:r>
          </a:p>
          <a:p>
            <a:r>
              <a:rPr lang="fr-FR" sz="1000" dirty="0">
                <a:solidFill>
                  <a:schemeClr val="bg1"/>
                </a:solidFill>
              </a:rPr>
              <a:t>'__module__', '__ne__', '__new__', '__</a:t>
            </a:r>
            <a:r>
              <a:rPr lang="fr-FR" sz="1000" dirty="0" err="1">
                <a:solidFill>
                  <a:schemeClr val="bg1"/>
                </a:solidFill>
              </a:rPr>
              <a:t>reduce</a:t>
            </a:r>
            <a:r>
              <a:rPr lang="fr-FR" sz="1000" dirty="0">
                <a:solidFill>
                  <a:schemeClr val="bg1"/>
                </a:solidFill>
              </a:rPr>
              <a:t>__', '__</a:t>
            </a:r>
            <a:r>
              <a:rPr lang="fr-FR" sz="1000" dirty="0" err="1">
                <a:solidFill>
                  <a:schemeClr val="bg1"/>
                </a:solidFill>
              </a:rPr>
              <a:t>reduce_ex</a:t>
            </a:r>
            <a:r>
              <a:rPr lang="fr-FR" sz="1000" dirty="0">
                <a:solidFill>
                  <a:schemeClr val="bg1"/>
                </a:solidFill>
              </a:rPr>
              <a:t>__', '__</a:t>
            </a:r>
            <a:r>
              <a:rPr lang="fr-FR" sz="1000" dirty="0" err="1">
                <a:solidFill>
                  <a:schemeClr val="bg1"/>
                </a:solidFill>
              </a:rPr>
              <a:t>repr</a:t>
            </a:r>
            <a:r>
              <a:rPr lang="fr-FR" sz="1000" dirty="0">
                <a:solidFill>
                  <a:schemeClr val="bg1"/>
                </a:solidFill>
              </a:rPr>
              <a:t>__', '_</a:t>
            </a:r>
          </a:p>
          <a:p>
            <a:r>
              <a:rPr lang="fr-FR" sz="1000" dirty="0">
                <a:solidFill>
                  <a:schemeClr val="bg1"/>
                </a:solidFill>
              </a:rPr>
              <a:t>_setattr__', '__</a:t>
            </a:r>
            <a:r>
              <a:rPr lang="fr-FR" sz="1000" dirty="0" err="1">
                <a:solidFill>
                  <a:schemeClr val="bg1"/>
                </a:solidFill>
              </a:rPr>
              <a:t>sizeof</a:t>
            </a:r>
            <a:r>
              <a:rPr lang="fr-FR" sz="1000" dirty="0">
                <a:solidFill>
                  <a:schemeClr val="bg1"/>
                </a:solidFill>
              </a:rPr>
              <a:t>__', '__str__', '__</a:t>
            </a:r>
            <a:r>
              <a:rPr lang="fr-FR" sz="1000" dirty="0" err="1">
                <a:solidFill>
                  <a:schemeClr val="bg1"/>
                </a:solidFill>
              </a:rPr>
              <a:t>subclasshook</a:t>
            </a:r>
            <a:r>
              <a:rPr lang="fr-FR" sz="1000" dirty="0">
                <a:solidFill>
                  <a:schemeClr val="bg1"/>
                </a:solidFill>
              </a:rPr>
              <a:t>__', '__</a:t>
            </a:r>
            <a:r>
              <a:rPr lang="fr-FR" sz="1000" dirty="0" err="1">
                <a:solidFill>
                  <a:schemeClr val="bg1"/>
                </a:solidFill>
              </a:rPr>
              <a:t>weakref</a:t>
            </a:r>
            <a:r>
              <a:rPr lang="fr-FR" sz="1000" dirty="0">
                <a:solidFill>
                  <a:schemeClr val="bg1"/>
                </a:solidFill>
              </a:rPr>
              <a:t>__']</a:t>
            </a:r>
          </a:p>
        </p:txBody>
      </p:sp>
    </p:spTree>
    <p:extLst>
      <p:ext uri="{BB962C8B-B14F-4D97-AF65-F5344CB8AC3E}">
        <p14:creationId xmlns:p14="http://schemas.microsoft.com/office/powerpoint/2010/main" val="372967395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128409"/>
            <a:ext cx="10534644" cy="276999"/>
          </a:xfrm>
          <a:prstGeom prst="rect">
            <a:avLst/>
          </a:prstGeom>
          <a:noFill/>
        </p:spPr>
        <p:txBody>
          <a:bodyPr wrap="square" rtlCol="0">
            <a:spAutoFit/>
          </a:bodyPr>
          <a:lstStyle/>
          <a:p>
            <a:r>
              <a:rPr lang="fr-FR" sz="1200" dirty="0"/>
              <a:t>Avant de voir les explications, voyons les effets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4247317"/>
          </a:xfrm>
          <a:prstGeom prst="rect">
            <a:avLst/>
          </a:prstGeom>
          <a:solidFill>
            <a:schemeClr val="tx1"/>
          </a:solidFill>
        </p:spPr>
        <p:txBody>
          <a:bodyPr wrap="square" rtlCol="0">
            <a:spAutoFit/>
          </a:bodyPr>
          <a:lstStyle/>
          <a:p>
            <a:r>
              <a:rPr lang="fr-FR" sz="1000" dirty="0">
                <a:solidFill>
                  <a:schemeClr val="bg1"/>
                </a:solidFill>
              </a:rPr>
              <a:t>def </a:t>
            </a:r>
            <a:r>
              <a:rPr lang="fr-FR" sz="1000" dirty="0" err="1">
                <a:solidFill>
                  <a:schemeClr val="bg1"/>
                </a:solidFill>
              </a:rPr>
              <a:t>creer_personne</a:t>
            </a:r>
            <a:r>
              <a:rPr lang="fr-FR" sz="1000" dirty="0">
                <a:solidFill>
                  <a:schemeClr val="bg1"/>
                </a:solidFill>
              </a:rPr>
              <a:t>(personne, nom, </a:t>
            </a:r>
            <a:r>
              <a:rPr lang="fr-FR" sz="1000" dirty="0" err="1">
                <a:solidFill>
                  <a:schemeClr val="bg1"/>
                </a:solidFill>
              </a:rPr>
              <a:t>prenom</a:t>
            </a:r>
            <a:r>
              <a:rPr lang="fr-FR" sz="1000" dirty="0">
                <a:solidFill>
                  <a:schemeClr val="bg1"/>
                </a:solidFill>
              </a:rPr>
              <a:t>):</a:t>
            </a:r>
          </a:p>
          <a:p>
            <a:r>
              <a:rPr lang="fr-FR" sz="1000" dirty="0">
                <a:solidFill>
                  <a:schemeClr val="bg1"/>
                </a:solidFill>
              </a:rPr>
              <a:t>    """La fonction qui jouera le rôle de constructeur pour notre classe Personne.</a:t>
            </a:r>
          </a:p>
          <a:p>
            <a:r>
              <a:rPr lang="fr-FR" sz="1000" dirty="0">
                <a:solidFill>
                  <a:schemeClr val="bg1"/>
                </a:solidFill>
              </a:rPr>
              <a:t>    </a:t>
            </a:r>
          </a:p>
          <a:p>
            <a:r>
              <a:rPr lang="fr-FR" sz="1000" dirty="0">
                <a:solidFill>
                  <a:schemeClr val="bg1"/>
                </a:solidFill>
              </a:rPr>
              <a:t>    Elle prend en paramètre, outre la personne :</a:t>
            </a:r>
          </a:p>
          <a:p>
            <a:r>
              <a:rPr lang="fr-FR" sz="1000" dirty="0">
                <a:solidFill>
                  <a:schemeClr val="bg1"/>
                </a:solidFill>
              </a:rPr>
              <a:t>    nom -- son nom</a:t>
            </a:r>
          </a:p>
          <a:p>
            <a:r>
              <a:rPr lang="fr-FR" sz="1000" dirty="0">
                <a:solidFill>
                  <a:schemeClr val="bg1"/>
                </a:solidFill>
              </a:rPr>
              <a:t>    </a:t>
            </a:r>
            <a:r>
              <a:rPr lang="fr-FR" sz="1000" dirty="0" err="1">
                <a:solidFill>
                  <a:schemeClr val="bg1"/>
                </a:solidFill>
              </a:rPr>
              <a:t>prenom</a:t>
            </a:r>
            <a:r>
              <a:rPr lang="fr-FR" sz="1000" dirty="0">
                <a:solidFill>
                  <a:schemeClr val="bg1"/>
                </a:solidFill>
              </a:rPr>
              <a:t> -- son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a:t>
            </a:r>
            <a:r>
              <a:rPr lang="fr-FR" sz="1000" dirty="0" err="1">
                <a:solidFill>
                  <a:schemeClr val="bg1"/>
                </a:solidFill>
              </a:rPr>
              <a:t>personne.nom</a:t>
            </a:r>
            <a:r>
              <a:rPr lang="fr-FR" sz="1000" dirty="0">
                <a:solidFill>
                  <a:schemeClr val="bg1"/>
                </a:solidFill>
              </a:rPr>
              <a:t> = nom</a:t>
            </a:r>
          </a:p>
          <a:p>
            <a:r>
              <a:rPr lang="fr-FR" sz="1000" dirty="0">
                <a:solidFill>
                  <a:schemeClr val="bg1"/>
                </a:solidFill>
              </a:rPr>
              <a:t>    </a:t>
            </a:r>
            <a:r>
              <a:rPr lang="fr-FR" sz="1000" dirty="0" err="1">
                <a:solidFill>
                  <a:schemeClr val="bg1"/>
                </a:solidFill>
              </a:rPr>
              <a:t>personne.prenom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personne.age</a:t>
            </a:r>
            <a:r>
              <a:rPr lang="fr-FR" sz="1000" dirty="0">
                <a:solidFill>
                  <a:schemeClr val="bg1"/>
                </a:solidFill>
              </a:rPr>
              <a:t> = 21</a:t>
            </a:r>
          </a:p>
          <a:p>
            <a:r>
              <a:rPr lang="fr-FR" sz="1000" dirty="0">
                <a:solidFill>
                  <a:schemeClr val="bg1"/>
                </a:solidFill>
              </a:rPr>
              <a:t>    </a:t>
            </a:r>
            <a:r>
              <a:rPr lang="fr-FR" sz="1000" dirty="0" err="1">
                <a:solidFill>
                  <a:schemeClr val="bg1"/>
                </a:solidFill>
              </a:rPr>
              <a:t>personne.lieu_residence</a:t>
            </a:r>
            <a:r>
              <a:rPr lang="fr-FR" sz="1000" dirty="0">
                <a:solidFill>
                  <a:schemeClr val="bg1"/>
                </a:solidFill>
              </a:rPr>
              <a:t> = "Lyon"</a:t>
            </a:r>
          </a:p>
          <a:p>
            <a:endParaRPr lang="fr-FR" sz="1000" dirty="0">
              <a:solidFill>
                <a:schemeClr val="bg1"/>
              </a:solidFill>
            </a:endParaRPr>
          </a:p>
          <a:p>
            <a:r>
              <a:rPr lang="fr-FR" sz="1000" dirty="0">
                <a:solidFill>
                  <a:schemeClr val="bg1"/>
                </a:solidFill>
              </a:rPr>
              <a:t>def </a:t>
            </a:r>
            <a:r>
              <a:rPr lang="fr-FR" sz="1000" dirty="0" err="1">
                <a:solidFill>
                  <a:schemeClr val="bg1"/>
                </a:solidFill>
              </a:rPr>
              <a:t>presenter_personne</a:t>
            </a:r>
            <a:r>
              <a:rPr lang="fr-FR" sz="1000" dirty="0">
                <a:solidFill>
                  <a:schemeClr val="bg1"/>
                </a:solidFill>
              </a:rPr>
              <a:t>(personne):</a:t>
            </a:r>
          </a:p>
          <a:p>
            <a:r>
              <a:rPr lang="fr-FR" sz="1000" dirty="0">
                <a:solidFill>
                  <a:schemeClr val="bg1"/>
                </a:solidFill>
              </a:rPr>
              <a:t>    """Fonction présentant la personne.</a:t>
            </a:r>
          </a:p>
          <a:p>
            <a:r>
              <a:rPr lang="fr-FR" sz="1000" dirty="0">
                <a:solidFill>
                  <a:schemeClr val="bg1"/>
                </a:solidFill>
              </a:rPr>
              <a:t>    </a:t>
            </a:r>
          </a:p>
          <a:p>
            <a:r>
              <a:rPr lang="fr-FR" sz="1000" dirty="0">
                <a:solidFill>
                  <a:schemeClr val="bg1"/>
                </a:solidFill>
              </a:rPr>
              <a:t>    Elle affiche son prénom et son nom"""</a:t>
            </a:r>
          </a:p>
          <a:p>
            <a:r>
              <a:rPr lang="fr-FR" sz="1000" dirty="0">
                <a:solidFill>
                  <a:schemeClr val="bg1"/>
                </a:solidFill>
              </a:rPr>
              <a:t>    </a:t>
            </a:r>
          </a:p>
          <a:p>
            <a:r>
              <a:rPr lang="fr-FR" sz="1000" dirty="0">
                <a:solidFill>
                  <a:schemeClr val="bg1"/>
                </a:solidFill>
              </a:rPr>
              <a:t>    print("{} {}".format(</a:t>
            </a:r>
            <a:r>
              <a:rPr lang="fr-FR" sz="1000" dirty="0" err="1">
                <a:solidFill>
                  <a:schemeClr val="bg1"/>
                </a:solidFill>
              </a:rPr>
              <a:t>personne.prenom</a:t>
            </a:r>
            <a:r>
              <a:rPr lang="fr-FR" sz="1000" dirty="0">
                <a:solidFill>
                  <a:schemeClr val="bg1"/>
                </a:solidFill>
              </a:rPr>
              <a:t>, </a:t>
            </a:r>
            <a:r>
              <a:rPr lang="fr-FR" sz="1000" dirty="0" err="1">
                <a:solidFill>
                  <a:schemeClr val="bg1"/>
                </a:solidFill>
              </a:rPr>
              <a:t>personne.nom</a:t>
            </a:r>
            <a:r>
              <a:rPr lang="fr-FR" sz="1000" dirty="0">
                <a:solidFill>
                  <a:schemeClr val="bg1"/>
                </a:solidFill>
              </a:rPr>
              <a:t>))</a:t>
            </a:r>
          </a:p>
          <a:p>
            <a:endParaRPr lang="fr-FR" sz="1000" dirty="0">
              <a:solidFill>
                <a:schemeClr val="bg1"/>
              </a:solidFill>
            </a:endParaRPr>
          </a:p>
          <a:p>
            <a:r>
              <a:rPr lang="fr-FR" sz="1000" dirty="0">
                <a:solidFill>
                  <a:schemeClr val="bg1"/>
                </a:solidFill>
              </a:rPr>
              <a:t># Dictionnaire des méthodes</a:t>
            </a:r>
          </a:p>
          <a:p>
            <a:r>
              <a:rPr lang="fr-FR" sz="1000" dirty="0" err="1">
                <a:solidFill>
                  <a:schemeClr val="bg1"/>
                </a:solidFill>
              </a:rPr>
              <a:t>methodes</a:t>
            </a:r>
            <a:r>
              <a:rPr lang="fr-FR" sz="1000" dirty="0">
                <a:solidFill>
                  <a:schemeClr val="bg1"/>
                </a:solidFill>
              </a:rPr>
              <a:t> = {</a:t>
            </a:r>
          </a:p>
          <a:p>
            <a:r>
              <a:rPr lang="fr-FR" sz="1000" dirty="0">
                <a:solidFill>
                  <a:schemeClr val="bg1"/>
                </a:solidFill>
              </a:rPr>
              <a:t>    "__init__": </a:t>
            </a:r>
            <a:r>
              <a:rPr lang="fr-FR" sz="1000" dirty="0" err="1">
                <a:solidFill>
                  <a:schemeClr val="bg1"/>
                </a:solidFill>
              </a:rPr>
              <a:t>creer_personne</a:t>
            </a:r>
            <a:r>
              <a:rPr lang="fr-FR" sz="1000" dirty="0">
                <a:solidFill>
                  <a:schemeClr val="bg1"/>
                </a:solidFill>
              </a:rPr>
              <a:t>,</a:t>
            </a:r>
          </a:p>
          <a:p>
            <a:r>
              <a:rPr lang="fr-FR" sz="1000" dirty="0">
                <a:solidFill>
                  <a:schemeClr val="bg1"/>
                </a:solidFill>
              </a:rPr>
              <a:t>    "</a:t>
            </a:r>
            <a:r>
              <a:rPr lang="fr-FR" sz="1000" dirty="0" err="1">
                <a:solidFill>
                  <a:schemeClr val="bg1"/>
                </a:solidFill>
              </a:rPr>
              <a:t>presenter</a:t>
            </a:r>
            <a:r>
              <a:rPr lang="fr-FR" sz="1000" dirty="0">
                <a:solidFill>
                  <a:schemeClr val="bg1"/>
                </a:solidFill>
              </a:rPr>
              <a:t>": </a:t>
            </a:r>
            <a:r>
              <a:rPr lang="fr-FR" sz="1000" dirty="0" err="1">
                <a:solidFill>
                  <a:schemeClr val="bg1"/>
                </a:solidFill>
              </a:rPr>
              <a:t>presenter_personne</a:t>
            </a:r>
            <a:r>
              <a:rPr lang="fr-FR" sz="1000" dirty="0">
                <a:solidFill>
                  <a:schemeClr val="bg1"/>
                </a:solidFill>
              </a:rPr>
              <a:t>,</a:t>
            </a:r>
          </a:p>
          <a:p>
            <a:r>
              <a:rPr lang="fr-FR" sz="1000" dirty="0">
                <a:solidFill>
                  <a:schemeClr val="bg1"/>
                </a:solidFill>
              </a:rPr>
              <a:t>}</a:t>
            </a:r>
          </a:p>
          <a:p>
            <a:endParaRPr lang="fr-FR" sz="1000" dirty="0">
              <a:solidFill>
                <a:schemeClr val="bg1"/>
              </a:solidFill>
            </a:endParaRPr>
          </a:p>
          <a:p>
            <a:r>
              <a:rPr lang="fr-FR" sz="1000" dirty="0">
                <a:solidFill>
                  <a:schemeClr val="bg1"/>
                </a:solidFill>
              </a:rPr>
              <a:t># Création dynamique de la classe</a:t>
            </a:r>
          </a:p>
          <a:p>
            <a:r>
              <a:rPr lang="fr-FR" sz="1000" dirty="0">
                <a:solidFill>
                  <a:schemeClr val="bg1"/>
                </a:solidFill>
              </a:rPr>
              <a:t>Personne = type("Personne", (), </a:t>
            </a:r>
            <a:r>
              <a:rPr lang="fr-FR" sz="1000" dirty="0" err="1">
                <a:solidFill>
                  <a:schemeClr val="bg1"/>
                </a:solidFill>
              </a:rPr>
              <a:t>methodes</a:t>
            </a:r>
            <a:r>
              <a:rPr lang="fr-FR" sz="1000" dirty="0">
                <a:solidFill>
                  <a:schemeClr val="bg1"/>
                </a:solidFill>
              </a:rPr>
              <a: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5375997"/>
            <a:ext cx="968692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john</a:t>
            </a:r>
            <a:r>
              <a:rPr lang="fr-FR" sz="1000" dirty="0">
                <a:solidFill>
                  <a:schemeClr val="bg1"/>
                </a:solidFill>
              </a:rPr>
              <a:t> = Personne("Doe", "John")</a:t>
            </a:r>
          </a:p>
          <a:p>
            <a:r>
              <a:rPr lang="fr-FR" sz="1000" dirty="0">
                <a:solidFill>
                  <a:schemeClr val="bg1"/>
                </a:solidFill>
              </a:rPr>
              <a:t>&gt;&gt;&gt; </a:t>
            </a:r>
            <a:r>
              <a:rPr lang="fr-FR" sz="1000" dirty="0" err="1">
                <a:solidFill>
                  <a:schemeClr val="bg1"/>
                </a:solidFill>
              </a:rPr>
              <a:t>john.nom</a:t>
            </a:r>
            <a:endParaRPr lang="fr-FR" sz="1000" dirty="0">
              <a:solidFill>
                <a:schemeClr val="bg1"/>
              </a:solidFill>
            </a:endParaRPr>
          </a:p>
          <a:p>
            <a:r>
              <a:rPr lang="fr-FR" sz="1000" dirty="0">
                <a:solidFill>
                  <a:schemeClr val="bg1"/>
                </a:solidFill>
              </a:rPr>
              <a:t>'Doe'</a:t>
            </a:r>
          </a:p>
          <a:p>
            <a:r>
              <a:rPr lang="fr-FR" sz="1000" dirty="0">
                <a:solidFill>
                  <a:schemeClr val="bg1"/>
                </a:solidFill>
              </a:rPr>
              <a:t>&gt;&gt;&gt; </a:t>
            </a:r>
            <a:r>
              <a:rPr lang="fr-FR" sz="1000" dirty="0" err="1">
                <a:solidFill>
                  <a:schemeClr val="bg1"/>
                </a:solidFill>
              </a:rPr>
              <a:t>john.prenom</a:t>
            </a:r>
            <a:endParaRPr lang="fr-FR" sz="1000" dirty="0">
              <a:solidFill>
                <a:schemeClr val="bg1"/>
              </a:solidFill>
            </a:endParaRPr>
          </a:p>
          <a:p>
            <a:r>
              <a:rPr lang="fr-FR" sz="1000" dirty="0">
                <a:solidFill>
                  <a:schemeClr val="bg1"/>
                </a:solidFill>
              </a:rPr>
              <a:t>'John'</a:t>
            </a:r>
          </a:p>
          <a:p>
            <a:r>
              <a:rPr lang="fr-FR" sz="1000" dirty="0">
                <a:solidFill>
                  <a:schemeClr val="bg1"/>
                </a:solidFill>
              </a:rPr>
              <a:t>&gt;&gt;&gt; </a:t>
            </a:r>
            <a:r>
              <a:rPr lang="fr-FR" sz="1000" dirty="0" err="1">
                <a:solidFill>
                  <a:schemeClr val="bg1"/>
                </a:solidFill>
              </a:rPr>
              <a:t>john.age</a:t>
            </a:r>
            <a:endParaRPr lang="fr-FR" sz="1000" dirty="0">
              <a:solidFill>
                <a:schemeClr val="bg1"/>
              </a:solidFill>
            </a:endParaRPr>
          </a:p>
          <a:p>
            <a:r>
              <a:rPr lang="fr-FR" sz="1000" dirty="0">
                <a:solidFill>
                  <a:schemeClr val="bg1"/>
                </a:solidFill>
              </a:rPr>
              <a:t>21</a:t>
            </a:r>
          </a:p>
          <a:p>
            <a:r>
              <a:rPr lang="fr-FR" sz="1000" dirty="0">
                <a:solidFill>
                  <a:schemeClr val="bg1"/>
                </a:solidFill>
              </a:rPr>
              <a:t>&gt;&gt;&gt; </a:t>
            </a:r>
            <a:r>
              <a:rPr lang="fr-FR" sz="1000" dirty="0" err="1">
                <a:solidFill>
                  <a:schemeClr val="bg1"/>
                </a:solidFill>
              </a:rPr>
              <a:t>john.presenter</a:t>
            </a:r>
            <a:r>
              <a:rPr lang="fr-FR" sz="1000" dirty="0">
                <a:solidFill>
                  <a:schemeClr val="bg1"/>
                </a:solidFill>
              </a:rPr>
              <a:t>()</a:t>
            </a:r>
          </a:p>
          <a:p>
            <a:r>
              <a:rPr lang="fr-FR" sz="1000" dirty="0">
                <a:solidFill>
                  <a:schemeClr val="bg1"/>
                </a:solidFill>
              </a:rPr>
              <a:t>John Doe</a:t>
            </a:r>
          </a:p>
        </p:txBody>
      </p:sp>
    </p:spTree>
    <p:extLst>
      <p:ext uri="{BB962C8B-B14F-4D97-AF65-F5344CB8AC3E}">
        <p14:creationId xmlns:p14="http://schemas.microsoft.com/office/powerpoint/2010/main" val="394513006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4339650"/>
          </a:xfrm>
          <a:prstGeom prst="rect">
            <a:avLst/>
          </a:prstGeom>
          <a:noFill/>
        </p:spPr>
        <p:txBody>
          <a:bodyPr wrap="square" rtlCol="0">
            <a:spAutoFit/>
          </a:bodyPr>
          <a:lstStyle/>
          <a:p>
            <a:r>
              <a:rPr lang="fr-FR" sz="1200" dirty="0"/>
              <a:t>Je ne vous le cache pas, c'est une fonctionnalité que vous utiliserez sans doute assez rarement. Mais cette explication était à propos quand on s'intéresse aux métaclasses.</a:t>
            </a:r>
          </a:p>
          <a:p>
            <a:endParaRPr lang="fr-FR" sz="1200" dirty="0"/>
          </a:p>
          <a:p>
            <a:r>
              <a:rPr lang="fr-FR" sz="1200" dirty="0"/>
              <a:t>Pour l'heure, décomposons notre code :</a:t>
            </a:r>
          </a:p>
          <a:p>
            <a:pPr marL="228600" indent="-228600">
              <a:buFont typeface="+mj-lt"/>
              <a:buAutoNum type="arabicPeriod"/>
            </a:pPr>
            <a:r>
              <a:rPr lang="fr-FR" sz="1200" dirty="0"/>
              <a:t>    On commence par créer deux fonctions, </a:t>
            </a:r>
            <a:r>
              <a:rPr lang="fr-FR" sz="1200" i="1" dirty="0"/>
              <a:t>creer_personne</a:t>
            </a:r>
            <a:r>
              <a:rPr lang="fr-FR" sz="1200" dirty="0"/>
              <a:t> et </a:t>
            </a:r>
            <a:r>
              <a:rPr lang="fr-FR" sz="1200" i="1" dirty="0"/>
              <a:t>presenter_personne</a:t>
            </a:r>
            <a:r>
              <a:rPr lang="fr-FR" sz="1200" dirty="0"/>
              <a:t>. Elles sont amenées à devenir les méthodes </a:t>
            </a:r>
            <a:r>
              <a:rPr lang="fr-FR" sz="1200" i="1" dirty="0"/>
              <a:t>__init__ </a:t>
            </a:r>
            <a:r>
              <a:rPr lang="fr-FR" sz="1200" dirty="0"/>
              <a:t>et </a:t>
            </a:r>
            <a:r>
              <a:rPr lang="fr-FR" sz="1200" i="1" dirty="0"/>
              <a:t>présenter</a:t>
            </a:r>
            <a:r>
              <a:rPr lang="fr-FR" sz="1200" dirty="0"/>
              <a:t> de notre future classe. Étant de futures méthodes d'instance, elles doivent prendre en premier paramètre l'objet manipulé.</a:t>
            </a:r>
          </a:p>
          <a:p>
            <a:pPr marL="228600" indent="-228600">
              <a:buFont typeface="+mj-lt"/>
              <a:buAutoNum type="arabicPeriod"/>
            </a:pPr>
            <a:r>
              <a:rPr lang="fr-FR" sz="1200" dirty="0"/>
              <a:t>    On place ces deux fonctions dans un dictionnaire. En clé se trouve le nom de la future méthode et en valeur, la fonction correspondante.</a:t>
            </a:r>
          </a:p>
          <a:p>
            <a:pPr marL="228600" indent="-228600">
              <a:buFont typeface="+mj-lt"/>
              <a:buAutoNum type="arabicPeriod"/>
            </a:pPr>
            <a:r>
              <a:rPr lang="fr-FR" sz="1200" dirty="0"/>
              <a:t>    Enfin, on fait appel à </a:t>
            </a:r>
            <a:r>
              <a:rPr lang="fr-FR" sz="1200" i="1" dirty="0"/>
              <a:t>type</a:t>
            </a:r>
            <a:r>
              <a:rPr lang="fr-FR" sz="1200" dirty="0"/>
              <a:t> en lui passant, en troisième paramètre, le dictionnaire que l'on vient de constituer.</a:t>
            </a:r>
          </a:p>
          <a:p>
            <a:endParaRPr lang="fr-FR" sz="1200" dirty="0"/>
          </a:p>
          <a:p>
            <a:r>
              <a:rPr lang="fr-FR" sz="1200" dirty="0"/>
              <a:t>Si vous essayez de mettre des attributs dans ce dictionnaire passé à </a:t>
            </a:r>
            <a:r>
              <a:rPr lang="fr-FR" sz="1200" i="1" dirty="0"/>
              <a:t>type</a:t>
            </a:r>
            <a:r>
              <a:rPr lang="fr-FR" sz="1200" dirty="0"/>
              <a:t>, vous devez être conscients du fait qu'il s'agira d'attributs de classe, pas d'attributs d'instance.</a:t>
            </a:r>
          </a:p>
          <a:p>
            <a:endParaRPr lang="fr-FR" sz="1200" b="1" dirty="0"/>
          </a:p>
          <a:p>
            <a:r>
              <a:rPr lang="fr-FR" sz="1200" b="1" dirty="0"/>
              <a:t>Définition d'une métaclasse</a:t>
            </a:r>
          </a:p>
          <a:p>
            <a:endParaRPr lang="fr-FR" sz="1200" dirty="0"/>
          </a:p>
          <a:p>
            <a:r>
              <a:rPr lang="fr-FR" sz="1200" dirty="0"/>
              <a:t>Nous avons vu que </a:t>
            </a:r>
            <a:r>
              <a:rPr lang="fr-FR" sz="1200" i="1" dirty="0"/>
              <a:t>type</a:t>
            </a:r>
            <a:r>
              <a:rPr lang="fr-FR" sz="1200" dirty="0"/>
              <a:t> est la métaclasse de toutes les classes par défaut. Cependant, une classe peut posséder une autre métaclasse que </a:t>
            </a:r>
            <a:r>
              <a:rPr lang="fr-FR" sz="1200" i="1" dirty="0"/>
              <a:t>type</a:t>
            </a:r>
            <a:r>
              <a:rPr lang="fr-FR" sz="1200" dirty="0"/>
              <a:t>.</a:t>
            </a:r>
          </a:p>
          <a:p>
            <a:endParaRPr lang="fr-FR" sz="1200" dirty="0"/>
          </a:p>
          <a:p>
            <a:r>
              <a:rPr lang="fr-FR" sz="1200" dirty="0"/>
              <a:t>Construire une métaclasse se fait de la même façon que construire une classe. Les métaclasses héritent de </a:t>
            </a:r>
            <a:r>
              <a:rPr lang="fr-FR" sz="1200" i="1" dirty="0"/>
              <a:t>type</a:t>
            </a:r>
            <a:r>
              <a:rPr lang="fr-FR" sz="1200" dirty="0"/>
              <a:t>. Nous allons retrouver la structure de base des classes que nous avons vues auparavant.</a:t>
            </a:r>
          </a:p>
          <a:p>
            <a:endParaRPr lang="fr-FR" sz="1200" dirty="0"/>
          </a:p>
          <a:p>
            <a:r>
              <a:rPr lang="fr-FR" sz="1200" dirty="0"/>
              <a:t>Nous allons notamment nous intéresser à deux méthodes que nous avons utilisées dans nos définitions de classes :</a:t>
            </a:r>
          </a:p>
          <a:p>
            <a:endParaRPr lang="fr-FR" sz="1200" dirty="0"/>
          </a:p>
          <a:p>
            <a:pPr marL="171450" indent="-171450">
              <a:buFont typeface="Arial" panose="020B0604020202020204" pitchFamily="34" charset="0"/>
              <a:buChar char="•"/>
            </a:pPr>
            <a:r>
              <a:rPr lang="fr-FR" sz="1200" dirty="0"/>
              <a:t>    la méthode </a:t>
            </a:r>
            <a:r>
              <a:rPr lang="fr-FR" sz="1200" i="1" dirty="0"/>
              <a:t>__new__</a:t>
            </a:r>
            <a:r>
              <a:rPr lang="fr-FR" sz="1200" dirty="0"/>
              <a:t>, appelée pour créer une classe ;</a:t>
            </a:r>
          </a:p>
          <a:p>
            <a:pPr marL="171450" indent="-171450">
              <a:buFont typeface="Arial" panose="020B0604020202020204" pitchFamily="34" charset="0"/>
              <a:buChar char="•"/>
            </a:pPr>
            <a:r>
              <a:rPr lang="fr-FR" sz="1200" dirty="0"/>
              <a:t>    la méthode </a:t>
            </a:r>
            <a:r>
              <a:rPr lang="fr-FR" sz="1200" i="1" dirty="0"/>
              <a:t>__init__</a:t>
            </a:r>
            <a:r>
              <a:rPr lang="fr-FR" sz="1200" dirty="0"/>
              <a:t>, appelée pour construire la classe.</a:t>
            </a:r>
          </a:p>
          <a:p>
            <a:endParaRPr lang="fr-FR" sz="1200" dirty="0"/>
          </a:p>
        </p:txBody>
      </p:sp>
    </p:spTree>
    <p:extLst>
      <p:ext uri="{BB962C8B-B14F-4D97-AF65-F5344CB8AC3E}">
        <p14:creationId xmlns:p14="http://schemas.microsoft.com/office/powerpoint/2010/main" val="166054620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2492990"/>
          </a:xfrm>
          <a:prstGeom prst="rect">
            <a:avLst/>
          </a:prstGeom>
          <a:noFill/>
        </p:spPr>
        <p:txBody>
          <a:bodyPr wrap="square" rtlCol="0">
            <a:spAutoFit/>
          </a:bodyPr>
          <a:lstStyle/>
          <a:p>
            <a:endParaRPr lang="fr-FR" sz="1200" dirty="0"/>
          </a:p>
          <a:p>
            <a:r>
              <a:rPr lang="fr-FR" sz="1200" b="1" dirty="0"/>
              <a:t>La méthode__new__</a:t>
            </a:r>
          </a:p>
          <a:p>
            <a:endParaRPr lang="fr-FR" sz="1200" dirty="0"/>
          </a:p>
          <a:p>
            <a:r>
              <a:rPr lang="fr-FR" sz="1200" dirty="0"/>
              <a:t>Elle prend quatre paramètres :</a:t>
            </a:r>
          </a:p>
          <a:p>
            <a:endParaRPr lang="fr-FR" sz="1200" dirty="0"/>
          </a:p>
          <a:p>
            <a:pPr marL="171450" indent="-171450">
              <a:buFont typeface="Arial" panose="020B0604020202020204" pitchFamily="34" charset="0"/>
              <a:buChar char="•"/>
            </a:pPr>
            <a:r>
              <a:rPr lang="fr-FR" sz="1200" dirty="0"/>
              <a:t>    la métaclasse servant de base à la création de notre nouvelle classe ;</a:t>
            </a:r>
          </a:p>
          <a:p>
            <a:pPr marL="171450" indent="-171450">
              <a:buFont typeface="Arial" panose="020B0604020202020204" pitchFamily="34" charset="0"/>
              <a:buChar char="•"/>
            </a:pPr>
            <a:r>
              <a:rPr lang="fr-FR" sz="1200" dirty="0"/>
              <a:t>    le nom de notre nouvelle classe ;</a:t>
            </a:r>
          </a:p>
          <a:p>
            <a:pPr marL="171450" indent="-171450">
              <a:buFont typeface="Arial" panose="020B0604020202020204" pitchFamily="34" charset="0"/>
              <a:buChar char="•"/>
            </a:pPr>
            <a:r>
              <a:rPr lang="fr-FR" sz="1200" dirty="0"/>
              <a:t>    un </a:t>
            </a:r>
            <a:r>
              <a:rPr lang="fr-FR" sz="1200" b="1" dirty="0"/>
              <a:t>tuple</a:t>
            </a:r>
            <a:r>
              <a:rPr lang="fr-FR" sz="1200" dirty="0"/>
              <a:t> contenant les classes dont héritent notre classe à créer ;</a:t>
            </a:r>
          </a:p>
          <a:p>
            <a:pPr marL="171450" indent="-171450">
              <a:buFont typeface="Arial" panose="020B0604020202020204" pitchFamily="34" charset="0"/>
              <a:buChar char="•"/>
            </a:pPr>
            <a:r>
              <a:rPr lang="fr-FR" sz="1200" dirty="0"/>
              <a:t>    le dictionnaire des attributs et méthodes de la classe à créer.</a:t>
            </a:r>
          </a:p>
          <a:p>
            <a:endParaRPr lang="fr-FR" sz="1200" dirty="0"/>
          </a:p>
          <a:p>
            <a:r>
              <a:rPr lang="fr-FR" sz="1200" dirty="0"/>
              <a:t>Les trois derniers paramètres, vous devriez les reconnaître : ce sont les mêmes que ceux passés à </a:t>
            </a:r>
            <a:r>
              <a:rPr lang="fr-FR" sz="1200" i="1" dirty="0"/>
              <a:t>type</a:t>
            </a:r>
            <a:r>
              <a:rPr lang="fr-FR" sz="1200" dirty="0"/>
              <a:t>.</a:t>
            </a:r>
          </a:p>
          <a:p>
            <a:endParaRPr lang="fr-FR" sz="1200" dirty="0"/>
          </a:p>
          <a:p>
            <a:r>
              <a:rPr lang="fr-FR" sz="1200" dirty="0"/>
              <a:t>Voici une méthode </a:t>
            </a:r>
            <a:r>
              <a:rPr lang="fr-FR" sz="1200" i="1" dirty="0"/>
              <a:t>__new__ </a:t>
            </a:r>
            <a:r>
              <a:rPr lang="fr-FR" sz="1200" dirty="0"/>
              <a:t>minimaliste.</a:t>
            </a:r>
          </a:p>
        </p:txBody>
      </p:sp>
      <p:sp>
        <p:nvSpPr>
          <p:cNvPr id="7" name="ZoneTexte 6">
            <a:extLst>
              <a:ext uri="{FF2B5EF4-FFF2-40B4-BE49-F238E27FC236}">
                <a16:creationId xmlns:a16="http://schemas.microsoft.com/office/drawing/2014/main" id="{90841D12-A8AF-4901-8516-A103E056EB38}"/>
              </a:ext>
            </a:extLst>
          </p:cNvPr>
          <p:cNvSpPr txBox="1"/>
          <p:nvPr/>
        </p:nvSpPr>
        <p:spPr>
          <a:xfrm>
            <a:off x="322527" y="3498236"/>
            <a:ext cx="9686924" cy="1323439"/>
          </a:xfrm>
          <a:prstGeom prst="rect">
            <a:avLst/>
          </a:prstGeom>
          <a:solidFill>
            <a:schemeClr val="tx1"/>
          </a:solidFill>
        </p:spPr>
        <p:txBody>
          <a:bodyPr wrap="square" rtlCol="0">
            <a:spAutoFit/>
          </a:bodyPr>
          <a:lstStyle/>
          <a:p>
            <a:r>
              <a:rPr lang="fr-FR" sz="1000" dirty="0">
                <a:solidFill>
                  <a:schemeClr val="bg1"/>
                </a:solidFill>
              </a:rPr>
              <a:t>class MaMetaClasse(type):</a:t>
            </a:r>
          </a:p>
          <a:p>
            <a:r>
              <a:rPr lang="fr-FR" sz="1000" dirty="0">
                <a:solidFill>
                  <a:schemeClr val="bg1"/>
                </a:solidFill>
              </a:rPr>
              <a:t>    </a:t>
            </a:r>
          </a:p>
          <a:p>
            <a:r>
              <a:rPr lang="fr-FR" sz="1000" dirty="0">
                <a:solidFill>
                  <a:schemeClr val="bg1"/>
                </a:solidFill>
              </a:rPr>
              <a:t>    """Exemple d'une métaclasse."""</a:t>
            </a:r>
          </a:p>
          <a:p>
            <a:r>
              <a:rPr lang="fr-FR" sz="1000" dirty="0">
                <a:solidFill>
                  <a:schemeClr val="bg1"/>
                </a:solidFill>
              </a:rPr>
              <a:t>    </a:t>
            </a:r>
          </a:p>
          <a:p>
            <a:r>
              <a:rPr lang="fr-FR" sz="1000" dirty="0">
                <a:solidFill>
                  <a:schemeClr val="bg1"/>
                </a:solidFill>
              </a:rPr>
              <a:t>    def __new__(metacls, nom, bases, dict):</a:t>
            </a:r>
          </a:p>
          <a:p>
            <a:r>
              <a:rPr lang="fr-FR" sz="1000" dirty="0">
                <a:solidFill>
                  <a:schemeClr val="bg1"/>
                </a:solidFill>
              </a:rPr>
              <a:t>        """Création de notre classe."""</a:t>
            </a:r>
          </a:p>
          <a:p>
            <a:r>
              <a:rPr lang="fr-FR" sz="1000" dirty="0">
                <a:solidFill>
                  <a:schemeClr val="bg1"/>
                </a:solidFill>
              </a:rPr>
              <a:t>        print("On crée la classe {}".format(nom))</a:t>
            </a:r>
          </a:p>
          <a:p>
            <a:r>
              <a:rPr lang="fr-FR" sz="1000" dirty="0">
                <a:solidFill>
                  <a:schemeClr val="bg1"/>
                </a:solidFill>
              </a:rPr>
              <a:t>        return type.__new__(metacls, nom, bases, dict)</a:t>
            </a:r>
          </a:p>
        </p:txBody>
      </p:sp>
    </p:spTree>
    <p:extLst>
      <p:ext uri="{BB962C8B-B14F-4D97-AF65-F5344CB8AC3E}">
        <p14:creationId xmlns:p14="http://schemas.microsoft.com/office/powerpoint/2010/main" val="3878721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1369352"/>
            <a:ext cx="10534644" cy="276999"/>
          </a:xfrm>
          <a:prstGeom prst="rect">
            <a:avLst/>
          </a:prstGeom>
          <a:noFill/>
        </p:spPr>
        <p:txBody>
          <a:bodyPr wrap="square" rtlCol="0">
            <a:spAutoFit/>
          </a:bodyPr>
          <a:lstStyle/>
          <a:p>
            <a:r>
              <a:rPr lang="fr-FR" sz="1200" dirty="0"/>
              <a:t>Pour dire qu'une classe prend comme métaclasse autre chose que type, c'est dans la ligne de la définition de la classe que cela se passe :</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1681549"/>
            <a:ext cx="9686923" cy="400110"/>
          </a:xfrm>
          <a:prstGeom prst="rect">
            <a:avLst/>
          </a:prstGeom>
          <a:solidFill>
            <a:schemeClr val="tx1"/>
          </a:solidFill>
        </p:spPr>
        <p:txBody>
          <a:bodyPr wrap="square" rtlCol="0">
            <a:spAutoFit/>
          </a:bodyPr>
          <a:lstStyle/>
          <a:p>
            <a:r>
              <a:rPr lang="fr-FR" sz="1000" dirty="0">
                <a:solidFill>
                  <a:schemeClr val="bg1"/>
                </a:solidFill>
              </a:rPr>
              <a:t>class MaClasse(metaclass=MaMetaClasse):</a:t>
            </a:r>
          </a:p>
          <a:p>
            <a:r>
              <a:rPr lang="fr-FR" sz="1000" dirty="0">
                <a:solidFill>
                  <a:schemeClr val="bg1"/>
                </a:solidFill>
              </a:rPr>
              <a:t>    pass</a:t>
            </a:r>
          </a:p>
        </p:txBody>
      </p:sp>
      <p:sp>
        <p:nvSpPr>
          <p:cNvPr id="9" name="ZoneTexte 8">
            <a:extLst>
              <a:ext uri="{FF2B5EF4-FFF2-40B4-BE49-F238E27FC236}">
                <a16:creationId xmlns:a16="http://schemas.microsoft.com/office/drawing/2014/main" id="{53AE2A7A-765E-46D3-9BB9-7F27977FD5A1}"/>
              </a:ext>
            </a:extLst>
          </p:cNvPr>
          <p:cNvSpPr txBox="1"/>
          <p:nvPr/>
        </p:nvSpPr>
        <p:spPr>
          <a:xfrm>
            <a:off x="276229" y="2132246"/>
            <a:ext cx="10534644" cy="276999"/>
          </a:xfrm>
          <a:prstGeom prst="rect">
            <a:avLst/>
          </a:prstGeom>
          <a:noFill/>
        </p:spPr>
        <p:txBody>
          <a:bodyPr wrap="square" rtlCol="0">
            <a:spAutoFit/>
          </a:bodyPr>
          <a:lstStyle/>
          <a:p>
            <a:r>
              <a:rPr lang="fr-FR" sz="1200" dirty="0"/>
              <a:t>En exécutant ce code, vous pouvez voir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382888"/>
            <a:ext cx="9686923" cy="246221"/>
          </a:xfrm>
          <a:prstGeom prst="rect">
            <a:avLst/>
          </a:prstGeom>
          <a:solidFill>
            <a:schemeClr val="tx1"/>
          </a:solidFill>
        </p:spPr>
        <p:txBody>
          <a:bodyPr wrap="square" rtlCol="0">
            <a:spAutoFit/>
          </a:bodyPr>
          <a:lstStyle/>
          <a:p>
            <a:r>
              <a:rPr lang="fr-FR" sz="1000" dirty="0">
                <a:solidFill>
                  <a:schemeClr val="bg1"/>
                </a:solidFill>
              </a:rPr>
              <a:t>On crée la classe MaClasse</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2681496"/>
            <a:ext cx="10534644" cy="3785652"/>
          </a:xfrm>
          <a:prstGeom prst="rect">
            <a:avLst/>
          </a:prstGeom>
          <a:noFill/>
        </p:spPr>
        <p:txBody>
          <a:bodyPr wrap="square" rtlCol="0">
            <a:spAutoFit/>
          </a:bodyPr>
          <a:lstStyle/>
          <a:p>
            <a:r>
              <a:rPr lang="fr-FR" sz="1200" dirty="0"/>
              <a:t>La méthode__init__</a:t>
            </a:r>
          </a:p>
          <a:p>
            <a:endParaRPr lang="fr-FR" sz="1200" dirty="0"/>
          </a:p>
          <a:p>
            <a:r>
              <a:rPr lang="fr-FR" sz="1200" dirty="0"/>
              <a:t>Le constructeur d'une métaclasse prend les mêmes paramètres </a:t>
            </a:r>
            <a:r>
              <a:rPr lang="fr-FR" sz="1200" dirty="0" err="1"/>
              <a:t>que__new</a:t>
            </a:r>
            <a:r>
              <a:rPr lang="fr-FR" sz="1200" dirty="0"/>
              <a:t>__, sauf le premier, qui n'est plus la métaclasse servant de modèle mais la classe que l'on vient de créer.</a:t>
            </a:r>
          </a:p>
          <a:p>
            <a:endParaRPr lang="fr-FR" sz="1200" dirty="0"/>
          </a:p>
          <a:p>
            <a:r>
              <a:rPr lang="fr-FR" sz="1200" dirty="0"/>
              <a:t>Les trois paramètres suivants restent les mêmes : le nom, le tuple des classes-mères et le dictionnaire des attributs et méthodes de classe.</a:t>
            </a:r>
          </a:p>
          <a:p>
            <a:endParaRPr lang="fr-FR" sz="1200" dirty="0"/>
          </a:p>
          <a:p>
            <a:r>
              <a:rPr lang="fr-FR" sz="1200" dirty="0"/>
              <a:t>Il n'y a rien de très compliqué dans le procédé, l'exemple ci-dessus peut être repris en le modifiant quelque peu pour qu'il s'adapte à la méthode__init__.</a:t>
            </a:r>
          </a:p>
          <a:p>
            <a:endParaRPr lang="fr-FR" sz="1200" dirty="0"/>
          </a:p>
          <a:p>
            <a:r>
              <a:rPr lang="fr-FR" sz="1200" dirty="0"/>
              <a:t>Maintenant, voyons concrètement à quoi cela peut servir.</a:t>
            </a:r>
          </a:p>
          <a:p>
            <a:r>
              <a:rPr lang="fr-FR" sz="1200" dirty="0"/>
              <a:t>Les métaclasses en action</a:t>
            </a:r>
          </a:p>
          <a:p>
            <a:endParaRPr lang="fr-FR" sz="1200" dirty="0"/>
          </a:p>
          <a:p>
            <a:r>
              <a:rPr lang="fr-FR" sz="1200" dirty="0"/>
              <a:t>Comme vous pouvez vous en douter, les métaclasses sont généralement utilisées pour des besoins assez complexes. L'exemple le plus répandu est une métaclasse chargée de tracer l'appel de ses méthodes. Autrement dit, dès qu'on appelle une méthode d'un objet, une ligne s'affiche pour le signaler. Mais cet exemple est assez difficile à comprendre car il fait appel à la fois au concept des métaclasses et à celui des décorateurs, pour décorer les méthodes tracées.</a:t>
            </a:r>
          </a:p>
          <a:p>
            <a:endParaRPr lang="fr-FR" sz="1200" dirty="0"/>
          </a:p>
          <a:p>
            <a:r>
              <a:rPr lang="fr-FR" sz="1200" dirty="0"/>
              <a:t>Je vous propose quelque chose de plus simple. Il va de soi qu'il existe bien d'autres usages, dont certains complexes, des métaclasses.</a:t>
            </a:r>
          </a:p>
          <a:p>
            <a:endParaRPr lang="fr-FR" sz="1200" dirty="0"/>
          </a:p>
          <a:p>
            <a:r>
              <a:rPr lang="fr-FR" sz="1200" dirty="0"/>
              <a:t>Nous allons essayer de garder nos classes créées dans un dictionnaire prenant comme clé le nom de la classe et comme valeur la classe elle-même.</a:t>
            </a:r>
          </a:p>
          <a:p>
            <a:endParaRPr lang="fr-FR" sz="1200" dirty="0"/>
          </a:p>
        </p:txBody>
      </p:sp>
    </p:spTree>
    <p:extLst>
      <p:ext uri="{BB962C8B-B14F-4D97-AF65-F5344CB8AC3E}">
        <p14:creationId xmlns:p14="http://schemas.microsoft.com/office/powerpoint/2010/main" val="1973644954"/>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232007"/>
            <a:ext cx="9686923" cy="1323439"/>
          </a:xfrm>
          <a:prstGeom prst="rect">
            <a:avLst/>
          </a:prstGeom>
          <a:solidFill>
            <a:schemeClr val="tx1"/>
          </a:solidFill>
        </p:spPr>
        <p:txBody>
          <a:bodyPr wrap="square" rtlCol="0">
            <a:spAutoFit/>
          </a:bodyPr>
          <a:lstStyle/>
          <a:p>
            <a:r>
              <a:rPr lang="fr-FR" sz="1000" dirty="0">
                <a:solidFill>
                  <a:schemeClr val="bg1"/>
                </a:solidFill>
              </a:rPr>
              <a:t>{</a:t>
            </a:r>
          </a:p>
          <a:p>
            <a:r>
              <a:rPr lang="fr-FR" sz="1000" dirty="0">
                <a:solidFill>
                  <a:schemeClr val="bg1"/>
                </a:solidFill>
              </a:rPr>
              <a:t>    "Widget": Widget,</a:t>
            </a:r>
          </a:p>
          <a:p>
            <a:r>
              <a:rPr lang="fr-FR" sz="1000" dirty="0">
                <a:solidFill>
                  <a:schemeClr val="bg1"/>
                </a:solidFill>
              </a:rPr>
              <a:t>    "Bouton": Bouton,</a:t>
            </a:r>
          </a:p>
          <a:p>
            <a:r>
              <a:rPr lang="fr-FR" sz="1000" dirty="0">
                <a:solidFill>
                  <a:schemeClr val="bg1"/>
                </a:solidFill>
              </a:rPr>
              <a:t>    "CaseACocher": CaseACocher,</a:t>
            </a:r>
          </a:p>
          <a:p>
            <a:r>
              <a:rPr lang="fr-FR" sz="1000" dirty="0">
                <a:solidFill>
                  <a:schemeClr val="bg1"/>
                </a:solidFill>
              </a:rPr>
              <a:t>    "Menu": Menu,</a:t>
            </a:r>
          </a:p>
          <a:p>
            <a:r>
              <a:rPr lang="fr-FR" sz="1000" dirty="0">
                <a:solidFill>
                  <a:schemeClr val="bg1"/>
                </a:solidFill>
              </a:rPr>
              <a:t>    "Cadre": Cadre,</a:t>
            </a:r>
          </a:p>
          <a:p>
            <a:r>
              <a:rPr lang="fr-FR" sz="1000" dirty="0">
                <a:solidFill>
                  <a:schemeClr val="bg1"/>
                </a:solidFill>
              </a:rPr>
              <a:t>    ...</a:t>
            </a:r>
          </a:p>
          <a:p>
            <a:r>
              <a:rPr lang="fr-FR" sz="1000" dirty="0">
                <a:solidFill>
                  <a:schemeClr val="bg1"/>
                </a:solidFill>
              </a:rPr>
              <a:t>}</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716304"/>
            <a:ext cx="10534644" cy="1569660"/>
          </a:xfrm>
          <a:prstGeom prst="rect">
            <a:avLst/>
          </a:prstGeom>
          <a:noFill/>
        </p:spPr>
        <p:txBody>
          <a:bodyPr wrap="square" rtlCol="0">
            <a:spAutoFit/>
          </a:bodyPr>
          <a:lstStyle/>
          <a:p>
            <a:r>
              <a:rPr lang="fr-FR" sz="1200" dirty="0"/>
              <a:t>Par exemple, dans une bibliothèque destinée à construire des interfaces graphiques, on trouve plusieurs widgets (ce sont des objets graphiques) comme des boutons, des cases à cocher, des menus, des cadres… Généralement, ces objets sont des classes héritant d'une classe mère commune. En outre, l'utilisateur peut, en cas de besoin, créer ses propres classes héritant des classes de la bibliothèque.</a:t>
            </a:r>
          </a:p>
          <a:p>
            <a:endParaRPr lang="fr-FR" sz="1200" dirty="0"/>
          </a:p>
          <a:p>
            <a:r>
              <a:rPr lang="fr-FR" sz="1200" dirty="0"/>
              <a:t>Par exemple, la classe mère de tous nos widgets s'appellera Widget. De cette classe hériteront les classes Bouton, CaseACocher, Menu, Cadre, etc. L'utilisateur de la bibliothèque pourra par ailleurs en dériver ses propres classes.</a:t>
            </a:r>
          </a:p>
          <a:p>
            <a:endParaRPr lang="fr-FR" sz="1200" dirty="0"/>
          </a:p>
          <a:p>
            <a:r>
              <a:rPr lang="fr-FR" sz="1200" dirty="0"/>
              <a:t>Le dictionnaire que l'on aimerait créer se présente comme suit :</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3520661"/>
            <a:ext cx="10534644" cy="1015663"/>
          </a:xfrm>
          <a:prstGeom prst="rect">
            <a:avLst/>
          </a:prstGeom>
          <a:noFill/>
        </p:spPr>
        <p:txBody>
          <a:bodyPr wrap="square" rtlCol="0">
            <a:spAutoFit/>
          </a:bodyPr>
          <a:lstStyle/>
          <a:p>
            <a:r>
              <a:rPr lang="fr-FR" sz="1200" dirty="0"/>
              <a:t>Ce dictionnaire pourrait être rempli manuellement à chaque fois qu'on crée une classe héritant de Widget mais avouez que ce ne serait pas très pratique.</a:t>
            </a:r>
          </a:p>
          <a:p>
            <a:endParaRPr lang="fr-FR" sz="1200" dirty="0"/>
          </a:p>
          <a:p>
            <a:r>
              <a:rPr lang="fr-FR" sz="1200" dirty="0"/>
              <a:t>Dans ce contexte, les métaclasses peuvent nous faciliter la vie. Vous pouvez essayer de faire l'exercice, le code n'est pas trop complexe. Cela dit, étant donné qu'on a vu beaucoup de choses dans ce chapitre et que les métaclasses sont un concept plutôt avancé, je vous donne directement le code qui vous aidera peut-être à comprendre le mécanisme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4498447"/>
            <a:ext cx="9686923" cy="2246769"/>
          </a:xfrm>
          <a:prstGeom prst="rect">
            <a:avLst/>
          </a:prstGeom>
          <a:solidFill>
            <a:schemeClr val="tx1"/>
          </a:solidFill>
        </p:spPr>
        <p:txBody>
          <a:bodyPr wrap="square" rtlCol="0">
            <a:spAutoFit/>
          </a:bodyPr>
          <a:lstStyle/>
          <a:p>
            <a:r>
              <a:rPr lang="fr-FR" sz="1000" dirty="0">
                <a:solidFill>
                  <a:schemeClr val="bg1"/>
                </a:solidFill>
              </a:rPr>
              <a:t>trace_classes = {} # Notre dictionnaire vide</a:t>
            </a:r>
          </a:p>
          <a:p>
            <a:endParaRPr lang="fr-FR" sz="1000" dirty="0">
              <a:solidFill>
                <a:schemeClr val="bg1"/>
              </a:solidFill>
            </a:endParaRPr>
          </a:p>
          <a:p>
            <a:r>
              <a:rPr lang="fr-FR" sz="1000" dirty="0">
                <a:solidFill>
                  <a:schemeClr val="bg1"/>
                </a:solidFill>
              </a:rPr>
              <a:t>class MetaWidget(type):</a:t>
            </a:r>
          </a:p>
          <a:p>
            <a:r>
              <a:rPr lang="fr-FR" sz="1000" dirty="0">
                <a:solidFill>
                  <a:schemeClr val="bg1"/>
                </a:solidFill>
              </a:rPr>
              <a:t>    </a:t>
            </a:r>
          </a:p>
          <a:p>
            <a:r>
              <a:rPr lang="fr-FR" sz="1000" dirty="0">
                <a:solidFill>
                  <a:schemeClr val="bg1"/>
                </a:solidFill>
              </a:rPr>
              <a:t>    """Notre métaclasse pour nos Widgets.</a:t>
            </a:r>
          </a:p>
          <a:p>
            <a:r>
              <a:rPr lang="fr-FR" sz="1000" dirty="0">
                <a:solidFill>
                  <a:schemeClr val="bg1"/>
                </a:solidFill>
              </a:rPr>
              <a:t>    </a:t>
            </a:r>
          </a:p>
          <a:p>
            <a:r>
              <a:rPr lang="fr-FR" sz="1000" dirty="0">
                <a:solidFill>
                  <a:schemeClr val="bg1"/>
                </a:solidFill>
              </a:rPr>
              <a:t>    Elle hérite de type, puisque c'est une métaclasse.</a:t>
            </a:r>
          </a:p>
          <a:p>
            <a:r>
              <a:rPr lang="fr-FR" sz="1000" dirty="0">
                <a:solidFill>
                  <a:schemeClr val="bg1"/>
                </a:solidFill>
              </a:rPr>
              <a:t>    Elle va écrire dans le dictionnaire trace_classes à chaque fois</a:t>
            </a:r>
          </a:p>
          <a:p>
            <a:r>
              <a:rPr lang="fr-FR" sz="1000" dirty="0">
                <a:solidFill>
                  <a:schemeClr val="bg1"/>
                </a:solidFill>
              </a:rPr>
              <a:t>    qu'une classe sera créée, utilisant cette métaclasse naturellement."""</a:t>
            </a:r>
          </a:p>
          <a:p>
            <a:r>
              <a:rPr lang="fr-FR" sz="1000" dirty="0">
                <a:solidFill>
                  <a:schemeClr val="bg1"/>
                </a:solidFill>
              </a:rPr>
              <a:t>    </a:t>
            </a:r>
          </a:p>
          <a:p>
            <a:r>
              <a:rPr lang="fr-FR" sz="1000" dirty="0">
                <a:solidFill>
                  <a:schemeClr val="bg1"/>
                </a:solidFill>
              </a:rPr>
              <a:t>    def __init__(cls, nom, bases, dict):</a:t>
            </a:r>
          </a:p>
          <a:p>
            <a:r>
              <a:rPr lang="fr-FR" sz="1000" dirty="0">
                <a:solidFill>
                  <a:schemeClr val="bg1"/>
                </a:solidFill>
              </a:rPr>
              <a:t>        """Constructeur de notre métaclasse, appelé quand on crée une classe."""</a:t>
            </a:r>
          </a:p>
          <a:p>
            <a:r>
              <a:rPr lang="fr-FR" sz="1000" dirty="0">
                <a:solidFill>
                  <a:schemeClr val="bg1"/>
                </a:solidFill>
              </a:rPr>
              <a:t>        type.__init__(cls, nom, bases, dict)</a:t>
            </a:r>
          </a:p>
          <a:p>
            <a:r>
              <a:rPr lang="fr-FR" sz="1000" dirty="0">
                <a:solidFill>
                  <a:schemeClr val="bg1"/>
                </a:solidFill>
              </a:rPr>
              <a:t>        trace_classes[nom] = cls</a:t>
            </a:r>
          </a:p>
        </p:txBody>
      </p:sp>
    </p:spTree>
    <p:extLst>
      <p:ext uri="{BB962C8B-B14F-4D97-AF65-F5344CB8AC3E}">
        <p14:creationId xmlns:p14="http://schemas.microsoft.com/office/powerpoint/2010/main" val="4183842128"/>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1128385"/>
            <a:ext cx="9686923" cy="861774"/>
          </a:xfrm>
          <a:prstGeom prst="rect">
            <a:avLst/>
          </a:prstGeom>
          <a:solidFill>
            <a:schemeClr val="tx1"/>
          </a:solidFill>
        </p:spPr>
        <p:txBody>
          <a:bodyPr wrap="square" rtlCol="0">
            <a:spAutoFit/>
          </a:bodyPr>
          <a:lstStyle/>
          <a:p>
            <a:r>
              <a:rPr lang="fr-FR" sz="1000" dirty="0">
                <a:solidFill>
                  <a:schemeClr val="bg1"/>
                </a:solidFill>
              </a:rPr>
              <a:t>class Widget(metaclass=MetaWidget):</a:t>
            </a:r>
          </a:p>
          <a:p>
            <a:r>
              <a:rPr lang="fr-FR" sz="1000" dirty="0">
                <a:solidFill>
                  <a:schemeClr val="bg1"/>
                </a:solidFill>
              </a:rPr>
              <a:t>    </a:t>
            </a:r>
          </a:p>
          <a:p>
            <a:r>
              <a:rPr lang="fr-FR" sz="1000" dirty="0">
                <a:solidFill>
                  <a:schemeClr val="bg1"/>
                </a:solidFill>
              </a:rPr>
              <a:t>    """Classe mère de tous nos widgets."""</a:t>
            </a:r>
          </a:p>
          <a:p>
            <a:r>
              <a:rPr lang="fr-FR" sz="1000" dirty="0">
                <a:solidFill>
                  <a:schemeClr val="bg1"/>
                </a:solidFill>
              </a:rPr>
              <a:t>    </a:t>
            </a:r>
          </a:p>
          <a:p>
            <a:r>
              <a:rPr lang="fr-FR" sz="1000" dirty="0">
                <a:solidFill>
                  <a:schemeClr val="bg1"/>
                </a:solidFill>
              </a:rPr>
              <a:t>    pass</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76999"/>
          </a:xfrm>
          <a:prstGeom prst="rect">
            <a:avLst/>
          </a:prstGeom>
          <a:noFill/>
        </p:spPr>
        <p:txBody>
          <a:bodyPr wrap="square" rtlCol="0">
            <a:spAutoFit/>
          </a:bodyPr>
          <a:lstStyle/>
          <a:p>
            <a:r>
              <a:rPr lang="fr-FR" sz="1200" dirty="0"/>
              <a:t>Pas trop compliqué pour l'heure. Créons notre classe Widget:</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2042502"/>
            <a:ext cx="10534644" cy="276999"/>
          </a:xfrm>
          <a:prstGeom prst="rect">
            <a:avLst/>
          </a:prstGeom>
          <a:noFill/>
        </p:spPr>
        <p:txBody>
          <a:bodyPr wrap="square" rtlCol="0">
            <a:spAutoFit/>
          </a:bodyPr>
          <a:lstStyle/>
          <a:p>
            <a:r>
              <a:rPr lang="fr-FR" sz="1200" dirty="0"/>
              <a:t>Après avoir exécuté ce code, vous pouvez voir que notre classe Widget a bien été ajoutée dans notre dictionnaire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2365109"/>
            <a:ext cx="9686923" cy="400110"/>
          </a:xfrm>
          <a:prstGeom prst="rect">
            <a:avLst/>
          </a:prstGeom>
          <a:solidFill>
            <a:schemeClr val="tx1"/>
          </a:solidFill>
        </p:spPr>
        <p:txBody>
          <a:bodyPr wrap="square" rtlCol="0">
            <a:spAutoFit/>
          </a:bodyPr>
          <a:lstStyle/>
          <a:p>
            <a:r>
              <a:rPr lang="en-US" sz="1000" dirty="0">
                <a:solidFill>
                  <a:schemeClr val="bg1"/>
                </a:solidFill>
              </a:rPr>
              <a:t>&gt;&gt;&gt; </a:t>
            </a:r>
            <a:r>
              <a:rPr lang="en-US" sz="1000" dirty="0" err="1">
                <a:solidFill>
                  <a:schemeClr val="bg1"/>
                </a:solidFill>
              </a:rPr>
              <a:t>trace_classes</a:t>
            </a:r>
            <a:endParaRPr lang="en-US" sz="1000" dirty="0">
              <a:solidFill>
                <a:schemeClr val="bg1"/>
              </a:solidFill>
            </a:endParaRPr>
          </a:p>
          <a:p>
            <a:r>
              <a:rPr lang="en-US" sz="1000" dirty="0">
                <a:solidFill>
                  <a:schemeClr val="bg1"/>
                </a:solidFill>
              </a:rPr>
              <a:t>{'Widget': &lt;class '__</a:t>
            </a:r>
            <a:r>
              <a:rPr lang="en-US" sz="1000" dirty="0" err="1">
                <a:solidFill>
                  <a:schemeClr val="bg1"/>
                </a:solidFill>
              </a:rPr>
              <a:t>main__.Widget</a:t>
            </a:r>
            <a:r>
              <a:rPr lang="en-US" sz="1000" dirty="0">
                <a:solidFill>
                  <a:schemeClr val="bg1"/>
                </a:solidFill>
              </a:rPr>
              <a:t>'&gt;}</a:t>
            </a:r>
          </a:p>
        </p:txBody>
      </p:sp>
      <p:sp>
        <p:nvSpPr>
          <p:cNvPr id="11" name="ZoneTexte 10">
            <a:extLst>
              <a:ext uri="{FF2B5EF4-FFF2-40B4-BE49-F238E27FC236}">
                <a16:creationId xmlns:a16="http://schemas.microsoft.com/office/drawing/2014/main" id="{10D5931C-EC47-469E-BDF3-E94509F4C3D4}"/>
              </a:ext>
            </a:extLst>
          </p:cNvPr>
          <p:cNvSpPr txBox="1"/>
          <p:nvPr/>
        </p:nvSpPr>
        <p:spPr>
          <a:xfrm>
            <a:off x="276229" y="2855751"/>
            <a:ext cx="10534644" cy="276999"/>
          </a:xfrm>
          <a:prstGeom prst="rect">
            <a:avLst/>
          </a:prstGeom>
          <a:noFill/>
        </p:spPr>
        <p:txBody>
          <a:bodyPr wrap="square" rtlCol="0">
            <a:spAutoFit/>
          </a:bodyPr>
          <a:lstStyle/>
          <a:p>
            <a:r>
              <a:rPr lang="fr-FR" sz="1200" dirty="0"/>
              <a:t>Maintenant, construisons une nouvelle classe héritant de Widget.</a:t>
            </a:r>
          </a:p>
        </p:txBody>
      </p:sp>
      <p:sp>
        <p:nvSpPr>
          <p:cNvPr id="15" name="ZoneTexte 14">
            <a:extLst>
              <a:ext uri="{FF2B5EF4-FFF2-40B4-BE49-F238E27FC236}">
                <a16:creationId xmlns:a16="http://schemas.microsoft.com/office/drawing/2014/main" id="{54337061-0B38-4428-9FF5-AB9BF6182302}"/>
              </a:ext>
            </a:extLst>
          </p:cNvPr>
          <p:cNvSpPr txBox="1"/>
          <p:nvPr/>
        </p:nvSpPr>
        <p:spPr>
          <a:xfrm>
            <a:off x="276229" y="3126580"/>
            <a:ext cx="9686923" cy="861774"/>
          </a:xfrm>
          <a:prstGeom prst="rect">
            <a:avLst/>
          </a:prstGeom>
          <a:solidFill>
            <a:schemeClr val="tx1"/>
          </a:solidFill>
        </p:spPr>
        <p:txBody>
          <a:bodyPr wrap="square" rtlCol="0">
            <a:spAutoFit/>
          </a:bodyPr>
          <a:lstStyle/>
          <a:p>
            <a:r>
              <a:rPr lang="fr-FR" sz="1000" dirty="0">
                <a:solidFill>
                  <a:schemeClr val="bg1"/>
                </a:solidFill>
              </a:rPr>
              <a:t>class bouton(Widget):</a:t>
            </a:r>
          </a:p>
          <a:p>
            <a:r>
              <a:rPr lang="fr-FR" sz="1000" dirty="0">
                <a:solidFill>
                  <a:schemeClr val="bg1"/>
                </a:solidFill>
              </a:rPr>
              <a:t>    </a:t>
            </a:r>
          </a:p>
          <a:p>
            <a:r>
              <a:rPr lang="fr-FR" sz="1000" dirty="0">
                <a:solidFill>
                  <a:schemeClr val="bg1"/>
                </a:solidFill>
              </a:rPr>
              <a:t>    """Une classe définissant le widget bouton."""</a:t>
            </a:r>
          </a:p>
          <a:p>
            <a:r>
              <a:rPr lang="fr-FR" sz="1000" dirty="0">
                <a:solidFill>
                  <a:schemeClr val="bg1"/>
                </a:solidFill>
              </a:rPr>
              <a:t>    </a:t>
            </a:r>
          </a:p>
          <a:p>
            <a:r>
              <a:rPr lang="fr-FR" sz="1000" dirty="0">
                <a:solidFill>
                  <a:schemeClr val="bg1"/>
                </a:solidFill>
              </a:rPr>
              <a:t>    pass</a:t>
            </a:r>
          </a:p>
        </p:txBody>
      </p:sp>
      <p:sp>
        <p:nvSpPr>
          <p:cNvPr id="16" name="ZoneTexte 15">
            <a:extLst>
              <a:ext uri="{FF2B5EF4-FFF2-40B4-BE49-F238E27FC236}">
                <a16:creationId xmlns:a16="http://schemas.microsoft.com/office/drawing/2014/main" id="{0379D5B6-7D81-4F0F-960D-D76094166927}"/>
              </a:ext>
            </a:extLst>
          </p:cNvPr>
          <p:cNvSpPr txBox="1"/>
          <p:nvPr/>
        </p:nvSpPr>
        <p:spPr>
          <a:xfrm>
            <a:off x="209554" y="4105862"/>
            <a:ext cx="10534644" cy="1938992"/>
          </a:xfrm>
          <a:prstGeom prst="rect">
            <a:avLst/>
          </a:prstGeom>
          <a:noFill/>
        </p:spPr>
        <p:txBody>
          <a:bodyPr wrap="square" rtlCol="0">
            <a:spAutoFit/>
          </a:bodyPr>
          <a:lstStyle/>
          <a:p>
            <a:r>
              <a:rPr lang="fr-FR" sz="1200" dirty="0"/>
              <a:t>Si vous affichez de nouveau le contenu du dictionnaire, vous vous rendrez compte que la classe Bouton a bien été ajoutée. Héritant de Widget, elle reprend la même métaclasse (sauf mention contraire explicite) et elle est donc ajoutée au dictionnaire.</a:t>
            </a:r>
          </a:p>
          <a:p>
            <a:endParaRPr lang="fr-FR" sz="1200" dirty="0"/>
          </a:p>
          <a:p>
            <a:r>
              <a:rPr lang="fr-FR" sz="1200" dirty="0"/>
              <a:t>Vous pouvez étoffer cet exemple, faire en sorte que l'aide de la classe soit également conservée, ou qu'une exception soit levée si une classe du même nom existe déjà dans le dictionnaire.</a:t>
            </a:r>
          </a:p>
          <a:p>
            <a:endParaRPr lang="fr-FR" sz="1200" dirty="0"/>
          </a:p>
          <a:p>
            <a:r>
              <a:rPr lang="fr-FR" sz="1200" b="1" dirty="0"/>
              <a:t>Pour conclure</a:t>
            </a:r>
          </a:p>
          <a:p>
            <a:endParaRPr lang="fr-FR" sz="1200" dirty="0"/>
          </a:p>
          <a:p>
            <a:r>
              <a:rPr lang="fr-FR" sz="1200" dirty="0"/>
              <a:t>Les métaclasses sont un concept de programmation assez avancé, puissant mais délicat à comprendre de prime abord. Je vous invite, en cas de doute, à tester par vous-mêmes ou à rechercher d'autres exemples, ils sont nombreux.</a:t>
            </a:r>
          </a:p>
        </p:txBody>
      </p:sp>
    </p:spTree>
    <p:extLst>
      <p:ext uri="{BB962C8B-B14F-4D97-AF65-F5344CB8AC3E}">
        <p14:creationId xmlns:p14="http://schemas.microsoft.com/office/powerpoint/2010/main" val="391341337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3231654"/>
          </a:xfrm>
          <a:prstGeom prst="rect">
            <a:avLst/>
          </a:prstGeom>
          <a:noFill/>
        </p:spPr>
        <p:txBody>
          <a:bodyPr wrap="square" rtlCol="0">
            <a:spAutoFit/>
          </a:bodyPr>
          <a:lstStyle/>
          <a:p>
            <a:r>
              <a:rPr lang="fr-FR" sz="1200" b="1" dirty="0"/>
              <a:t>En résumé</a:t>
            </a:r>
          </a:p>
          <a:p>
            <a:endParaRPr lang="fr-FR" sz="1200" dirty="0"/>
          </a:p>
          <a:p>
            <a:r>
              <a:rPr lang="fr-FR" sz="1200" dirty="0"/>
              <a:t>    Le processus d'instanciation d'un objet est assuré par deux méthodes, </a:t>
            </a:r>
            <a:r>
              <a:rPr lang="fr-FR" sz="1200" i="1" dirty="0"/>
              <a:t>__new__ </a:t>
            </a:r>
            <a:r>
              <a:rPr lang="fr-FR" sz="1200" dirty="0"/>
              <a:t>et </a:t>
            </a:r>
            <a:r>
              <a:rPr lang="fr-FR" sz="1200" i="1" dirty="0"/>
              <a:t>__init__</a:t>
            </a:r>
            <a:r>
              <a:rPr lang="fr-FR" sz="1200" dirty="0"/>
              <a:t>.</a:t>
            </a:r>
          </a:p>
          <a:p>
            <a:endParaRPr lang="fr-FR" sz="1200" dirty="0"/>
          </a:p>
          <a:p>
            <a:r>
              <a:rPr lang="fr-FR" sz="1200" dirty="0"/>
              <a:t>    __new__ est chargée de la création de l'objet et prend en premier paramètre sa classe.</a:t>
            </a:r>
          </a:p>
          <a:p>
            <a:endParaRPr lang="fr-FR" sz="1200" dirty="0"/>
          </a:p>
          <a:p>
            <a:r>
              <a:rPr lang="fr-FR" sz="1200" dirty="0"/>
              <a:t>    </a:t>
            </a:r>
            <a:r>
              <a:rPr lang="fr-FR" sz="1200" i="1" dirty="0"/>
              <a:t>__init__ </a:t>
            </a:r>
            <a:r>
              <a:rPr lang="fr-FR" sz="1200" dirty="0"/>
              <a:t>est chargée de l'initialisation des attributs de l'objet et prend en premier paramètre l'objet précédemment créé par </a:t>
            </a:r>
            <a:r>
              <a:rPr lang="fr-FR" sz="1200" i="1" dirty="0"/>
              <a:t>__new__</a:t>
            </a:r>
            <a:r>
              <a:rPr lang="fr-FR" sz="1200" dirty="0"/>
              <a:t>.</a:t>
            </a:r>
          </a:p>
          <a:p>
            <a:endParaRPr lang="fr-FR" sz="1200" dirty="0"/>
          </a:p>
          <a:p>
            <a:r>
              <a:rPr lang="fr-FR" sz="1200" dirty="0"/>
              <a:t>    Les classes étant des objets, elles sont toutes modelées sur une classe appelée </a:t>
            </a:r>
            <a:r>
              <a:rPr lang="fr-FR" sz="1200" b="1" dirty="0"/>
              <a:t>métaclasse</a:t>
            </a:r>
            <a:r>
              <a:rPr lang="fr-FR" sz="1200" dirty="0"/>
              <a:t>.</a:t>
            </a:r>
          </a:p>
          <a:p>
            <a:endParaRPr lang="fr-FR" sz="1200" dirty="0"/>
          </a:p>
          <a:p>
            <a:r>
              <a:rPr lang="fr-FR" sz="1200" dirty="0"/>
              <a:t>    À moins d'être explicitement modifiée, la métaclasse de toutes les classes est </a:t>
            </a:r>
            <a:r>
              <a:rPr lang="fr-FR" sz="1200" i="1" dirty="0"/>
              <a:t>type</a:t>
            </a:r>
            <a:r>
              <a:rPr lang="fr-FR" sz="1200" dirty="0"/>
              <a:t>.</a:t>
            </a:r>
          </a:p>
          <a:p>
            <a:endParaRPr lang="fr-FR" sz="1200" dirty="0"/>
          </a:p>
          <a:p>
            <a:r>
              <a:rPr lang="fr-FR" sz="1200" dirty="0"/>
              <a:t>    On peut utiliser </a:t>
            </a:r>
            <a:r>
              <a:rPr lang="fr-FR" sz="1200" i="1" dirty="0"/>
              <a:t>type</a:t>
            </a:r>
            <a:r>
              <a:rPr lang="fr-FR" sz="1200" dirty="0"/>
              <a:t> pour créer des classes dynamiquement.</a:t>
            </a:r>
          </a:p>
          <a:p>
            <a:endParaRPr lang="fr-FR" sz="1200" dirty="0"/>
          </a:p>
          <a:p>
            <a:r>
              <a:rPr lang="fr-FR" sz="1200" dirty="0"/>
              <a:t>    On peut faire hériter une classe de </a:t>
            </a:r>
            <a:r>
              <a:rPr lang="fr-FR" sz="1200" i="1" dirty="0"/>
              <a:t>type</a:t>
            </a:r>
            <a:r>
              <a:rPr lang="fr-FR" sz="1200" dirty="0"/>
              <a:t> pour créer une nouvelle métaclasse.</a:t>
            </a:r>
          </a:p>
          <a:p>
            <a:endParaRPr lang="fr-FR" sz="1200" dirty="0"/>
          </a:p>
          <a:p>
            <a:r>
              <a:rPr lang="fr-FR" sz="1200" dirty="0"/>
              <a:t>    Dans le corps d'une classe, pour spécifier sa métaclasse, on exploite la syntaxe suivante :class MaClasse(</a:t>
            </a:r>
            <a:r>
              <a:rPr lang="fr-FR" sz="1200" i="1" dirty="0"/>
              <a:t>metaclass=NomDeLaMetaClasse</a:t>
            </a:r>
            <a:r>
              <a:rPr lang="fr-FR" sz="1200" dirty="0"/>
              <a:t>):.</a:t>
            </a:r>
          </a:p>
        </p:txBody>
      </p:sp>
    </p:spTree>
    <p:extLst>
      <p:ext uri="{BB962C8B-B14F-4D97-AF65-F5344CB8AC3E}">
        <p14:creationId xmlns:p14="http://schemas.microsoft.com/office/powerpoint/2010/main" val="281066886"/>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38116" y="2133660"/>
            <a:ext cx="12192000" cy="971550"/>
          </a:xfrm>
        </p:spPr>
        <p:txBody>
          <a:bodyPr>
            <a:noAutofit/>
          </a:bodyPr>
          <a:lstStyle/>
          <a:p>
            <a:pPr lvl="0" algn="ctr" fontAlgn="base">
              <a:spcAft>
                <a:spcPct val="0"/>
              </a:spcAft>
            </a:pPr>
            <a:r>
              <a:rPr lang="fr-FR" altLang="fr-FR" sz="9600" b="1" dirty="0">
                <a:solidFill>
                  <a:schemeClr val="accent5">
                    <a:lumMod val="75000"/>
                  </a:schemeClr>
                </a:solidFill>
              </a:rPr>
              <a:t>Manipulez les expressions régulières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3965260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09625"/>
            <a:ext cx="10534644" cy="6186309"/>
          </a:xfrm>
          <a:prstGeom prst="rect">
            <a:avLst/>
          </a:prstGeom>
          <a:noFill/>
        </p:spPr>
        <p:txBody>
          <a:bodyPr wrap="square" rtlCol="0">
            <a:spAutoFit/>
          </a:bodyPr>
          <a:lstStyle/>
          <a:p>
            <a:r>
              <a:rPr lang="fr-FR" sz="1200" dirty="0"/>
              <a:t>Dans ce chapitre, je vais m'attarder sur les expressions régulières et sur le module </a:t>
            </a:r>
            <a:r>
              <a:rPr lang="fr-FR" sz="1200" i="1" dirty="0"/>
              <a:t>re</a:t>
            </a:r>
            <a:r>
              <a:rPr lang="fr-FR" sz="1200" dirty="0"/>
              <a:t> qui permet de les manipuler. En quelques mots, sachez que les expressions régulières permettent de réaliser très rapidement et facilement des recherches sur des chaînes de caractères.</a:t>
            </a:r>
          </a:p>
          <a:p>
            <a:endParaRPr lang="fr-FR" sz="1200" dirty="0"/>
          </a:p>
          <a:p>
            <a:r>
              <a:rPr lang="fr-FR" sz="1200" dirty="0"/>
              <a:t>Il existe, naturellement, bien d'autres modules permettant de manipuler du texte. C'est toutefois sur celui-ci que je vais m'attarder aujourd'hui, tout en vous donnant les moyens d'aller plus loin si vous le désirez.</a:t>
            </a:r>
          </a:p>
          <a:p>
            <a:endParaRPr lang="fr-FR" sz="1200" dirty="0"/>
          </a:p>
          <a:p>
            <a:r>
              <a:rPr lang="fr-FR" sz="1200" b="1" dirty="0"/>
              <a:t>Que sont les expressions régulières ?</a:t>
            </a:r>
          </a:p>
          <a:p>
            <a:endParaRPr lang="fr-FR" sz="1200" dirty="0"/>
          </a:p>
          <a:p>
            <a:r>
              <a:rPr lang="fr-FR" sz="1200" dirty="0"/>
              <a:t>Les </a:t>
            </a:r>
            <a:r>
              <a:rPr lang="fr-FR" sz="1200" b="1" dirty="0"/>
              <a:t>expressions régulières </a:t>
            </a:r>
            <a:r>
              <a:rPr lang="fr-FR" sz="1200" dirty="0"/>
              <a:t>sont un puissant moyen de rechercher et d'isoler des expressions d'une chaîne de caractères.</a:t>
            </a:r>
          </a:p>
          <a:p>
            <a:endParaRPr lang="fr-FR" sz="1200" dirty="0"/>
          </a:p>
          <a:p>
            <a:r>
              <a:rPr lang="fr-FR" sz="1200" dirty="0"/>
              <a:t>Pour simplifier, imaginez que vous faites un programme qui demande un certain nombre d'informations à l'utilisateur afin de les stocker dans un fichier. Lui demander son nom, son prénom et quelques autres informations, ce n'est pas bien difficile : on va utiliser la fonction input et récupérer le résultat. Jusqu'ici, rien de nouveau.</a:t>
            </a:r>
          </a:p>
          <a:p>
            <a:endParaRPr lang="fr-FR" sz="1200" dirty="0"/>
          </a:p>
          <a:p>
            <a:r>
              <a:rPr lang="fr-FR" sz="1200" dirty="0"/>
              <a:t>Mais si on demande à l'utilisateur de fournir un numéro de téléphone ? Qu'est-ce qui l'empêche de taper n'importe quoi ? Si on lui demande de fournir une adresse e-mail et qu'il tape quelque chose d'invalide, par exemple « je_te_donnerai_pas_mon_email », que va-t-il se passer si l'on souhaite envoyer automatiquement un email à cette personne ?</a:t>
            </a:r>
          </a:p>
          <a:p>
            <a:endParaRPr lang="fr-FR" sz="1200" dirty="0"/>
          </a:p>
          <a:p>
            <a:r>
              <a:rPr lang="fr-FR" sz="1200" dirty="0"/>
              <a:t>Si ce cas n'est pas géré, vous risquez d'avoir un problème. Les expressions régulières sont un moyen de rechercher, d'isoler ou de remplacer des expressions dans une chaîne. Ici, elles nous permettraient de vérifier que le numéro de téléphone saisi compte bien dix chiffres, qu'il commence par un 0 et qu'il compte éventuellement des séparateurs tous les deux chiffres. Si ce n'est pas le cas, on demande à l'utilisateur de le saisir à nouveau.</a:t>
            </a:r>
          </a:p>
          <a:p>
            <a:endParaRPr lang="fr-FR" sz="1200" b="1" dirty="0"/>
          </a:p>
          <a:p>
            <a:r>
              <a:rPr lang="fr-FR" sz="1200" b="1" dirty="0"/>
              <a:t>Quelques éléments de syntaxe pour les expressions régulières</a:t>
            </a:r>
          </a:p>
          <a:p>
            <a:endParaRPr lang="fr-FR" sz="1200" dirty="0"/>
          </a:p>
          <a:p>
            <a:r>
              <a:rPr lang="fr-FR" sz="1200" dirty="0"/>
              <a:t>Si vous connaissez déjà les expressions régulières et leur syntaxe, vous pouvez passer directement à la section consacrée au module </a:t>
            </a:r>
            <a:r>
              <a:rPr lang="fr-FR" sz="1200" i="1" dirty="0"/>
              <a:t>re</a:t>
            </a:r>
            <a:r>
              <a:rPr lang="fr-FR" sz="1200" dirty="0"/>
              <a:t>. Sinon, sachez que je ne pourrai vous présenter que brièvement les expressions régulières. C'est un sujet très vaste, qui mérite un livre à lui tout seul. Ne paniquez pas, toutefois, je vais vous donner quelques exemples concrets et vous pourrez toujours trouvez des explications plus approfondies de par le Web.</a:t>
            </a:r>
          </a:p>
          <a:p>
            <a:endParaRPr lang="fr-FR" sz="1200" b="1" dirty="0"/>
          </a:p>
          <a:p>
            <a:r>
              <a:rPr lang="fr-FR" sz="1200" b="1" dirty="0"/>
              <a:t>Concrètement, comment cela se présente-t-il ?</a:t>
            </a:r>
          </a:p>
          <a:p>
            <a:endParaRPr lang="fr-FR" sz="1200" dirty="0"/>
          </a:p>
          <a:p>
            <a:r>
              <a:rPr lang="fr-FR" sz="1200" dirty="0"/>
              <a:t>Le module </a:t>
            </a:r>
            <a:r>
              <a:rPr lang="fr-FR" sz="1200" i="1" dirty="0"/>
              <a:t>re</a:t>
            </a:r>
            <a:r>
              <a:rPr lang="fr-FR" sz="1200" dirty="0"/>
              <a:t>, que nous allons découvrir un peu plus loin, nous permet de faire des recherches très précises dans des chaînes de caractères et de remplacer des éléments de nos chaînes, le tout en fonction de critères particuliers. Ces critères, ce sont nos expressions régulières. Pour nous, elles se présentent sous la forme de chaînes de caractères. Les expressions régulières deviennent assez rapidement difficiles à lire mais ne vous en faites pas : nous allons y aller petit à petit.</a:t>
            </a:r>
          </a:p>
          <a:p>
            <a:endParaRPr lang="fr-FR" sz="1200" b="1" dirty="0"/>
          </a:p>
        </p:txBody>
      </p:sp>
    </p:spTree>
    <p:extLst>
      <p:ext uri="{BB962C8B-B14F-4D97-AF65-F5344CB8AC3E}">
        <p14:creationId xmlns:p14="http://schemas.microsoft.com/office/powerpoint/2010/main" val="244557659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4630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748738"/>
            <a:ext cx="10534644" cy="3600986"/>
          </a:xfrm>
          <a:prstGeom prst="rect">
            <a:avLst/>
          </a:prstGeom>
          <a:noFill/>
        </p:spPr>
        <p:txBody>
          <a:bodyPr wrap="square" rtlCol="0">
            <a:spAutoFit/>
          </a:bodyPr>
          <a:lstStyle/>
          <a:p>
            <a:r>
              <a:rPr lang="fr-FR" sz="1200" b="1" dirty="0"/>
              <a:t>Des caractères ordinaires</a:t>
            </a:r>
          </a:p>
          <a:p>
            <a:endParaRPr lang="fr-FR" sz="1200" dirty="0"/>
          </a:p>
          <a:p>
            <a:r>
              <a:rPr lang="fr-FR" sz="1200" dirty="0"/>
              <a:t>Quand on forme une expression régulière, on peut utiliser des caractères spéciaux et d'autres qui ne le sont pas. Par exemple, si nous recherchons le mot chat dans notre chaîne, nous pouvons écrire comme expression régulière la chaîne« chat ». Jusque là, rien de très compliqué.</a:t>
            </a:r>
          </a:p>
          <a:p>
            <a:endParaRPr lang="fr-FR" sz="1200" dirty="0"/>
          </a:p>
          <a:p>
            <a:r>
              <a:rPr lang="fr-FR" sz="1200" dirty="0"/>
              <a:t>Mais vous vous doutez bien que les expressions régulières ne se limitent pas à ce type de recherche extrêmement simple, sans quoi les méthodes find et replace de la classe str auraient suffi.</a:t>
            </a:r>
          </a:p>
          <a:p>
            <a:endParaRPr lang="fr-FR" sz="1200" dirty="0"/>
          </a:p>
          <a:p>
            <a:r>
              <a:rPr lang="fr-FR" sz="1200" b="1" dirty="0"/>
              <a:t>Rechercher au début ou à la fin de la chaîne</a:t>
            </a:r>
          </a:p>
          <a:p>
            <a:endParaRPr lang="fr-FR" sz="1200" dirty="0"/>
          </a:p>
          <a:p>
            <a:r>
              <a:rPr lang="fr-FR" sz="1200" dirty="0"/>
              <a:t>Vous pouvez rechercher au début de la chaîne en plaçant en tête de votre regex (abréviation de Regular Expression) le signe d'accent circonflexe ^. Si, par exemple, vous voulez rechercher la syllabe cha en début de votre chaîne, vous écrirez donc l'expression ^cha. Cette expression sera trouvée dans la chaîne 'chaton’ mais pas dans la chaîne 'achat’.</a:t>
            </a:r>
          </a:p>
          <a:p>
            <a:r>
              <a:rPr lang="fr-FR" sz="1200" dirty="0"/>
              <a:t>Pour matérialiser la fin de la chaîne, vous utiliserez le signe$. Ainsi, l'</a:t>
            </a:r>
            <a:r>
              <a:rPr lang="fr-FR" sz="1200" dirty="0" err="1"/>
              <a:t>expressionq$sera</a:t>
            </a:r>
            <a:r>
              <a:rPr lang="fr-FR" sz="1200" dirty="0"/>
              <a:t> trouvée uniquement si votre chaîne se termine par la lettre q minuscule.</a:t>
            </a:r>
          </a:p>
          <a:p>
            <a:endParaRPr lang="fr-FR" sz="1200" b="1" dirty="0"/>
          </a:p>
          <a:p>
            <a:r>
              <a:rPr lang="fr-FR" sz="1200" b="1" dirty="0"/>
              <a:t>Contrôler le nombre d'occurrences</a:t>
            </a:r>
          </a:p>
          <a:p>
            <a:endParaRPr lang="fr-FR" sz="1200" dirty="0"/>
          </a:p>
          <a:p>
            <a:r>
              <a:rPr lang="fr-FR" sz="1200" dirty="0"/>
              <a:t>Les caractères spéciaux que nous allons découvrir permettent de contrôler le nombre de fois où notre expression apparaît dans notre chaîne.</a:t>
            </a:r>
          </a:p>
          <a:p>
            <a:r>
              <a:rPr lang="fr-FR" sz="1200" dirty="0"/>
              <a:t>Regardez l'exemple ci-dessous :</a:t>
            </a:r>
          </a:p>
        </p:txBody>
      </p:sp>
      <p:sp>
        <p:nvSpPr>
          <p:cNvPr id="6" name="ZoneTexte 5">
            <a:extLst>
              <a:ext uri="{FF2B5EF4-FFF2-40B4-BE49-F238E27FC236}">
                <a16:creationId xmlns:a16="http://schemas.microsoft.com/office/drawing/2014/main" id="{D6446B1E-233F-482C-A223-3AEF89FA2501}"/>
              </a:ext>
            </a:extLst>
          </p:cNvPr>
          <p:cNvSpPr txBox="1"/>
          <p:nvPr/>
        </p:nvSpPr>
        <p:spPr>
          <a:xfrm>
            <a:off x="361950" y="4351707"/>
            <a:ext cx="914400" cy="246221"/>
          </a:xfrm>
          <a:prstGeom prst="rect">
            <a:avLst/>
          </a:prstGeom>
          <a:solidFill>
            <a:schemeClr val="tx1"/>
          </a:solidFill>
        </p:spPr>
        <p:txBody>
          <a:bodyPr wrap="square" rtlCol="0">
            <a:spAutoFit/>
          </a:bodyPr>
          <a:lstStyle/>
          <a:p>
            <a:r>
              <a:rPr lang="fr-FR" sz="1000" dirty="0">
                <a:solidFill>
                  <a:schemeClr val="bg1"/>
                </a:solidFill>
              </a:rPr>
              <a:t>chat*</a:t>
            </a:r>
          </a:p>
        </p:txBody>
      </p:sp>
      <p:sp>
        <p:nvSpPr>
          <p:cNvPr id="8" name="ZoneTexte 7">
            <a:extLst>
              <a:ext uri="{FF2B5EF4-FFF2-40B4-BE49-F238E27FC236}">
                <a16:creationId xmlns:a16="http://schemas.microsoft.com/office/drawing/2014/main" id="{E4AF010F-F286-4442-8786-5C3C117B611A}"/>
              </a:ext>
            </a:extLst>
          </p:cNvPr>
          <p:cNvSpPr txBox="1"/>
          <p:nvPr/>
        </p:nvSpPr>
        <p:spPr>
          <a:xfrm>
            <a:off x="276229" y="4644228"/>
            <a:ext cx="10534644" cy="1569660"/>
          </a:xfrm>
          <a:prstGeom prst="rect">
            <a:avLst/>
          </a:prstGeom>
          <a:noFill/>
        </p:spPr>
        <p:txBody>
          <a:bodyPr wrap="square" rtlCol="0">
            <a:spAutoFit/>
          </a:bodyPr>
          <a:lstStyle/>
          <a:p>
            <a:r>
              <a:rPr lang="fr-FR" sz="1200" dirty="0"/>
              <a:t>Nous avons rajouté un astérisque (*) après le </a:t>
            </a:r>
            <a:r>
              <a:rPr lang="fr-FR" sz="1200" dirty="0" err="1"/>
              <a:t>caractèretdechat</a:t>
            </a:r>
            <a:r>
              <a:rPr lang="fr-FR" sz="1200" dirty="0"/>
              <a:t>. Cela signifie que notre </a:t>
            </a:r>
            <a:r>
              <a:rPr lang="fr-FR" sz="1200" dirty="0" err="1"/>
              <a:t>lettretpourra</a:t>
            </a:r>
            <a:r>
              <a:rPr lang="fr-FR" sz="1200" dirty="0"/>
              <a:t> se retrouver 0, 1, 2, … fois dans notre chaîne. Autrement dit, notre </a:t>
            </a:r>
            <a:r>
              <a:rPr lang="fr-FR" sz="1200" dirty="0" err="1"/>
              <a:t>expressionchat</a:t>
            </a:r>
            <a:r>
              <a:rPr lang="fr-FR" sz="1200" dirty="0"/>
              <a:t>*sera trouvée dans les chaînes suivantes :'chat','chaton','</a:t>
            </a:r>
            <a:r>
              <a:rPr lang="fr-FR" sz="1200" dirty="0" err="1"/>
              <a:t>chateau</a:t>
            </a:r>
            <a:r>
              <a:rPr lang="fr-FR" sz="1200" dirty="0"/>
              <a:t>','herbe à chat','chapeau','chatterton','</a:t>
            </a:r>
            <a:r>
              <a:rPr lang="fr-FR" sz="1200" dirty="0" err="1"/>
              <a:t>chattttttttt</a:t>
            </a:r>
            <a:r>
              <a:rPr lang="fr-FR" sz="1200" dirty="0"/>
              <a:t>'…</a:t>
            </a:r>
          </a:p>
          <a:p>
            <a:endParaRPr lang="fr-FR" sz="1200" dirty="0"/>
          </a:p>
          <a:p>
            <a:r>
              <a:rPr lang="fr-FR" sz="1200" dirty="0"/>
              <a:t>Regardez un à un les exemples ci-dessus pour vérifier que vous les comprenez bien. On trouvera dans chacune de ces chaînes l'expression </a:t>
            </a:r>
            <a:r>
              <a:rPr lang="fr-FR" sz="1200" dirty="0" err="1"/>
              <a:t>régulièrechat</a:t>
            </a:r>
            <a:r>
              <a:rPr lang="fr-FR" sz="1200" dirty="0"/>
              <a:t>*. Traduite en français, cette expression signifie : « on recherche une </a:t>
            </a:r>
            <a:r>
              <a:rPr lang="fr-FR" sz="1200" dirty="0" err="1"/>
              <a:t>lettrecsuivie</a:t>
            </a:r>
            <a:r>
              <a:rPr lang="fr-FR" sz="1200" dirty="0"/>
              <a:t> d'une </a:t>
            </a:r>
            <a:r>
              <a:rPr lang="fr-FR" sz="1200" dirty="0" err="1"/>
              <a:t>lettrehsuivie</a:t>
            </a:r>
            <a:r>
              <a:rPr lang="fr-FR" sz="1200" dirty="0"/>
              <a:t> d'une </a:t>
            </a:r>
            <a:r>
              <a:rPr lang="fr-FR" sz="1200" dirty="0" err="1"/>
              <a:t>lettreasuivie</a:t>
            </a:r>
            <a:r>
              <a:rPr lang="fr-FR" sz="1200" dirty="0"/>
              <a:t>, éventuellement, d'une </a:t>
            </a:r>
            <a:r>
              <a:rPr lang="fr-FR" sz="1200" dirty="0" err="1"/>
              <a:t>lettretqu'on</a:t>
            </a:r>
            <a:r>
              <a:rPr lang="fr-FR" sz="1200" dirty="0"/>
              <a:t> peut trouver zéro, une ou plusieurs fois ». Peu importe que ces lettres soient trouvées au début, à la fin ou au milieu de la chaîne.</a:t>
            </a:r>
          </a:p>
          <a:p>
            <a:endParaRPr lang="fr-FR" sz="1200" dirty="0"/>
          </a:p>
          <a:p>
            <a:r>
              <a:rPr lang="fr-FR" sz="1200" dirty="0"/>
              <a:t>Un autre exemple ? Considérez l'expression régulière ci-dessous et essayez de la comprendre :</a:t>
            </a:r>
          </a:p>
        </p:txBody>
      </p:sp>
      <p:sp>
        <p:nvSpPr>
          <p:cNvPr id="9" name="ZoneTexte 8">
            <a:extLst>
              <a:ext uri="{FF2B5EF4-FFF2-40B4-BE49-F238E27FC236}">
                <a16:creationId xmlns:a16="http://schemas.microsoft.com/office/drawing/2014/main" id="{CBD91222-9FEC-4DB6-B725-C1B699D27C22}"/>
              </a:ext>
            </a:extLst>
          </p:cNvPr>
          <p:cNvSpPr txBox="1"/>
          <p:nvPr/>
        </p:nvSpPr>
        <p:spPr>
          <a:xfrm>
            <a:off x="361950" y="6286033"/>
            <a:ext cx="914400" cy="246221"/>
          </a:xfrm>
          <a:prstGeom prst="rect">
            <a:avLst/>
          </a:prstGeom>
          <a:solidFill>
            <a:schemeClr val="tx1"/>
          </a:solidFill>
        </p:spPr>
        <p:txBody>
          <a:bodyPr wrap="square" rtlCol="0">
            <a:spAutoFit/>
          </a:bodyPr>
          <a:lstStyle/>
          <a:p>
            <a:r>
              <a:rPr lang="fr-FR" sz="1000" dirty="0">
                <a:solidFill>
                  <a:schemeClr val="bg1"/>
                </a:solidFill>
              </a:rPr>
              <a:t>bat*e</a:t>
            </a:r>
          </a:p>
        </p:txBody>
      </p:sp>
    </p:spTree>
    <p:extLst>
      <p:ext uri="{BB962C8B-B14F-4D97-AF65-F5344CB8AC3E}">
        <p14:creationId xmlns:p14="http://schemas.microsoft.com/office/powerpoint/2010/main" val="98310625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grpSp>
        <p:nvGrpSpPr>
          <p:cNvPr id="10" name="Groupe 9">
            <a:extLst>
              <a:ext uri="{FF2B5EF4-FFF2-40B4-BE49-F238E27FC236}">
                <a16:creationId xmlns:a16="http://schemas.microsoft.com/office/drawing/2014/main" id="{7BBCC427-8FA6-4337-8F42-5B5E423303E7}"/>
              </a:ext>
            </a:extLst>
          </p:cNvPr>
          <p:cNvGrpSpPr/>
          <p:nvPr/>
        </p:nvGrpSpPr>
        <p:grpSpPr>
          <a:xfrm>
            <a:off x="276230" y="1125855"/>
            <a:ext cx="10534644" cy="5078313"/>
            <a:chOff x="276230" y="1125855"/>
            <a:chExt cx="10534644" cy="5078313"/>
          </a:xfrm>
        </p:grpSpPr>
        <p:sp>
          <p:nvSpPr>
            <p:cNvPr id="12" name="ZoneTexte 11">
              <a:extLst>
                <a:ext uri="{FF2B5EF4-FFF2-40B4-BE49-F238E27FC236}">
                  <a16:creationId xmlns:a16="http://schemas.microsoft.com/office/drawing/2014/main" id="{E51FCC53-504D-49AB-8484-33A8C28FA8CB}"/>
                </a:ext>
              </a:extLst>
            </p:cNvPr>
            <p:cNvSpPr txBox="1"/>
            <p:nvPr/>
          </p:nvSpPr>
          <p:spPr>
            <a:xfrm>
              <a:off x="276230" y="1125855"/>
              <a:ext cx="10534644" cy="5078313"/>
            </a:xfrm>
            <a:prstGeom prst="rect">
              <a:avLst/>
            </a:prstGeom>
            <a:noFill/>
          </p:spPr>
          <p:txBody>
            <a:bodyPr wrap="square" rtlCol="0">
              <a:spAutoFit/>
            </a:bodyPr>
            <a:lstStyle/>
            <a:p>
              <a:r>
                <a:rPr lang="fr-FR" sz="1200" dirty="0"/>
                <a:t>Cette expression est trouvée dans les chaînes suivantes :'bateau’, 'batteur’ et '</a:t>
              </a:r>
              <a:r>
                <a:rPr lang="fr-FR" sz="1200" dirty="0" err="1"/>
                <a:t>joan</a:t>
              </a:r>
              <a:r>
                <a:rPr lang="fr-FR" sz="1200" dirty="0"/>
                <a:t> </a:t>
              </a:r>
              <a:r>
                <a:rPr lang="fr-FR" sz="1200" dirty="0" err="1"/>
                <a:t>baez</a:t>
              </a:r>
              <a:r>
                <a:rPr lang="fr-FR" sz="1200" dirty="0"/>
                <a:t>'.</a:t>
              </a:r>
            </a:p>
            <a:p>
              <a:r>
                <a:rPr lang="fr-FR" sz="1200" dirty="0"/>
                <a:t>Dans nos exemples, le signe*n'agit que sur la lettre qui le précède directement, pas sur les autres lettres qui figurent avant ou après.</a:t>
              </a:r>
            </a:p>
            <a:p>
              <a:r>
                <a:rPr lang="fr-FR" sz="1200" dirty="0"/>
                <a:t>Il existe d'autres signes permettant de contrôler le nombre d'occurrences d'une lettre. Je vous ai fait un petit récapitulatif dans le tableau suivant, en prenant des exemples d'expressions avec les lettres a, b et c:</a:t>
              </a:r>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r>
                <a:rPr lang="fr-FR" sz="1200" dirty="0"/>
                <a:t>Vous pouvez également contrôler précisément le nombre d'occurrences grâce aux accolades :</a:t>
              </a:r>
            </a:p>
            <a:p>
              <a:endParaRPr lang="fr-FR" sz="1200" dirty="0"/>
            </a:p>
            <a:p>
              <a:r>
                <a:rPr lang="fr-FR" sz="1200" dirty="0"/>
                <a:t>    E{4}: signifie 4 fois la lettre E majuscule ;</a:t>
              </a:r>
            </a:p>
            <a:p>
              <a:endParaRPr lang="fr-FR" sz="1200" dirty="0"/>
            </a:p>
            <a:p>
              <a:r>
                <a:rPr lang="fr-FR" sz="1200" dirty="0"/>
                <a:t>    E{2,4}: signifie de 2 à 4 fois la lettre E majuscule ;</a:t>
              </a:r>
            </a:p>
            <a:p>
              <a:endParaRPr lang="fr-FR" sz="1200" dirty="0"/>
            </a:p>
            <a:p>
              <a:r>
                <a:rPr lang="fr-FR" sz="1200" dirty="0"/>
                <a:t>    E{,5}: signifie de 0 à 5 fois la lettre E majuscule ;</a:t>
              </a:r>
            </a:p>
            <a:p>
              <a:endParaRPr lang="fr-FR" sz="1200" dirty="0"/>
            </a:p>
            <a:p>
              <a:r>
                <a:rPr lang="fr-FR" sz="1200" dirty="0"/>
                <a:t>    E{8,}: signifie 8 fois minimum la lettre E majuscule.</a:t>
              </a:r>
            </a:p>
            <a:p>
              <a:endParaRPr lang="fr-FR" sz="1200" dirty="0"/>
            </a:p>
          </p:txBody>
        </p:sp>
        <p:pic>
          <p:nvPicPr>
            <p:cNvPr id="7" name="Image 6">
              <a:extLst>
                <a:ext uri="{FF2B5EF4-FFF2-40B4-BE49-F238E27FC236}">
                  <a16:creationId xmlns:a16="http://schemas.microsoft.com/office/drawing/2014/main" id="{43D10DC2-A6DD-4100-B6E7-6585E554A085}"/>
                </a:ext>
              </a:extLst>
            </p:cNvPr>
            <p:cNvPicPr>
              <a:picLocks noChangeAspect="1"/>
            </p:cNvPicPr>
            <p:nvPr/>
          </p:nvPicPr>
          <p:blipFill>
            <a:blip r:embed="rId2"/>
            <a:stretch>
              <a:fillRect/>
            </a:stretch>
          </p:blipFill>
          <p:spPr>
            <a:xfrm>
              <a:off x="314324" y="2015571"/>
              <a:ext cx="5781675" cy="1828800"/>
            </a:xfrm>
            <a:prstGeom prst="rect">
              <a:avLst/>
            </a:prstGeom>
          </p:spPr>
        </p:pic>
      </p:grpSp>
    </p:spTree>
    <p:extLst>
      <p:ext uri="{BB962C8B-B14F-4D97-AF65-F5344CB8AC3E}">
        <p14:creationId xmlns:p14="http://schemas.microsoft.com/office/powerpoint/2010/main" val="243377747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3231654"/>
          </a:xfrm>
          <a:prstGeom prst="rect">
            <a:avLst/>
          </a:prstGeom>
          <a:noFill/>
        </p:spPr>
        <p:txBody>
          <a:bodyPr wrap="square" rtlCol="0">
            <a:spAutoFit/>
          </a:bodyPr>
          <a:lstStyle/>
          <a:p>
            <a:r>
              <a:rPr lang="fr-FR" sz="1200" b="1" dirty="0"/>
              <a:t>Les classes de caractères</a:t>
            </a:r>
          </a:p>
          <a:p>
            <a:endParaRPr lang="fr-FR" sz="1200" b="1" dirty="0"/>
          </a:p>
          <a:p>
            <a:r>
              <a:rPr lang="fr-FR" sz="1200" dirty="0"/>
              <a:t>Vous pouvez préciser entre crochets plusieurs caractères ou classes de caractères. Par exemple, si vous écrivez[</a:t>
            </a:r>
            <a:r>
              <a:rPr lang="fr-FR" sz="1200" dirty="0" err="1"/>
              <a:t>abcd</a:t>
            </a:r>
            <a:r>
              <a:rPr lang="fr-FR" sz="1200" dirty="0"/>
              <a:t>], cela signifie : l'une des lettres </a:t>
            </a:r>
            <a:r>
              <a:rPr lang="fr-FR" sz="1200" dirty="0" err="1"/>
              <a:t>parmia,b,cetd</a:t>
            </a:r>
            <a:r>
              <a:rPr lang="fr-FR" sz="1200" dirty="0"/>
              <a:t>.</a:t>
            </a:r>
          </a:p>
          <a:p>
            <a:endParaRPr lang="fr-FR" sz="1200" dirty="0"/>
          </a:p>
          <a:p>
            <a:r>
              <a:rPr lang="fr-FR" sz="1200" dirty="0"/>
              <a:t>Pour exprimer des classes, vous pouvez utiliser le tiret-entre deux lettres. Par exemple, l'expression[A-Z]signifie « une lettre majuscule ». Vous pouvez préciser plusieurs classes ou possibilités dans votre expression. Ainsi, l'expression[A-Za-z0-9]signifie « une lettre, majuscule ou minuscule, ou un chiffre ».</a:t>
            </a:r>
          </a:p>
          <a:p>
            <a:endParaRPr lang="fr-FR" sz="1200" dirty="0"/>
          </a:p>
          <a:p>
            <a:endParaRPr lang="fr-FR" sz="1200" dirty="0"/>
          </a:p>
          <a:p>
            <a:r>
              <a:rPr lang="fr-FR" sz="1200" dirty="0"/>
              <a:t>Vous pouvez aussi contrôler l'occurrence des classes comme nous l'avons vu juste au-dessus. Si vous voulez par exemple rechercher 5 lettres majuscules qui se suivent dans une chaîne, votre expression sera[A-Z]{5}.</a:t>
            </a:r>
          </a:p>
          <a:p>
            <a:endParaRPr lang="fr-FR" sz="1200" b="1" dirty="0"/>
          </a:p>
          <a:p>
            <a:r>
              <a:rPr lang="fr-FR" sz="1200" b="1" dirty="0"/>
              <a:t>Les groupes</a:t>
            </a:r>
          </a:p>
          <a:p>
            <a:endParaRPr lang="fr-FR" sz="1200" dirty="0"/>
          </a:p>
          <a:p>
            <a:r>
              <a:rPr lang="fr-FR" sz="12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350435" y="2792414"/>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4759485"/>
            <a:ext cx="10534644" cy="830997"/>
          </a:xfrm>
          <a:prstGeom prst="rect">
            <a:avLst/>
          </a:prstGeom>
          <a:noFill/>
        </p:spPr>
        <p:txBody>
          <a:bodyPr wrap="square" rtlCol="0">
            <a:spAutoFit/>
          </a:bodyPr>
          <a:lstStyle/>
          <a:p>
            <a:r>
              <a:rPr lang="fr-FR" sz="1200" dirty="0"/>
              <a:t>Cette expression sera vérifiée pour les chaînes contenant la séquence 'cha’ répétée entre deux et cinq fois. Les séquences 'cha’ doivent se suivre naturellement.</a:t>
            </a:r>
          </a:p>
          <a:p>
            <a:endParaRPr lang="fr-FR" sz="1200" dirty="0"/>
          </a:p>
          <a:p>
            <a:r>
              <a:rPr lang="fr-FR" sz="12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16209063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5766"/>
            <a:ext cx="10534644" cy="1015663"/>
          </a:xfrm>
          <a:prstGeom prst="rect">
            <a:avLst/>
          </a:prstGeom>
          <a:noFill/>
        </p:spPr>
        <p:txBody>
          <a:bodyPr wrap="square" rtlCol="0">
            <a:spAutoFit/>
          </a:bodyPr>
          <a:lstStyle/>
          <a:p>
            <a:r>
              <a:rPr lang="fr-FR" sz="1200" dirty="0"/>
              <a:t>Le module re a été spécialement conçu pour travailler avec les expressions régulières (Regular Expressions). Il définit plusieurs fonctions utiles, que nous allons découvrir, ainsi que des objets propres pour modéliser des expressions.</a:t>
            </a:r>
          </a:p>
          <a:p>
            <a:r>
              <a:rPr lang="fr-FR" sz="1200" dirty="0"/>
              <a:t>Chercher dans une chaîne</a:t>
            </a:r>
          </a:p>
          <a:p>
            <a:endParaRPr lang="fr-FR" sz="1200" dirty="0"/>
          </a:p>
          <a:p>
            <a:r>
              <a:rPr lang="fr-FR" sz="1200" dirty="0"/>
              <a:t>Nous allons pour ce faire utiliser la fonction search du module re. Bien entendu, pour pouvoir l'utiliser, il faut l'importer.</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822479"/>
            <a:ext cx="914400" cy="246221"/>
          </a:xfrm>
          <a:prstGeom prst="rect">
            <a:avLst/>
          </a:prstGeom>
          <a:solidFill>
            <a:schemeClr val="tx1"/>
          </a:solidFill>
        </p:spPr>
        <p:txBody>
          <a:bodyPr wrap="square" rtlCol="0">
            <a:spAutoFit/>
          </a:bodyPr>
          <a:lstStyle/>
          <a:p>
            <a:r>
              <a:rPr lang="fr-FR" sz="1000" dirty="0">
                <a:solidFill>
                  <a:schemeClr val="bg1"/>
                </a:solidFill>
              </a:rPr>
              <a:t>&gt;&gt;&gt; import re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030783"/>
            <a:ext cx="10534644" cy="2123658"/>
          </a:xfrm>
          <a:prstGeom prst="rect">
            <a:avLst/>
          </a:prstGeom>
          <a:noFill/>
        </p:spPr>
        <p:txBody>
          <a:bodyPr wrap="square" rtlCol="0">
            <a:spAutoFit/>
          </a:bodyPr>
          <a:lstStyle/>
          <a:p>
            <a:r>
              <a:rPr lang="fr-FR" sz="1200" dirty="0"/>
              <a:t>La fonction search attend deux paramètres obligatoires : l'expression régulière, sous la forme d'une chaîne, et la chaîne de caractères dans laquelle on recherche cette expression. Si l'expression est trouvée, la fonction renvoie un objet symbolisant l'expression recherchée. Sinon, elle renvoie None.</a:t>
            </a:r>
          </a:p>
          <a:p>
            <a:endParaRPr lang="fr-FR" sz="1200" dirty="0"/>
          </a:p>
          <a:p>
            <a:r>
              <a:rPr lang="fr-FR" sz="1200" dirty="0"/>
              <a:t>Certains caractères spéciaux dans nos expressions régulières sont modélisés par l'</a:t>
            </a:r>
            <a:r>
              <a:rPr lang="fr-FR" sz="1200" dirty="0" err="1"/>
              <a:t>anti-slash</a:t>
            </a:r>
            <a:r>
              <a:rPr lang="fr-FR" sz="1200" dirty="0"/>
              <a:t>\. Vous savez sans doute que Python représente d'autres caractères avec ce symbole. Si vous écrivez dans une chaîne\n, Python effectuera un saut de ligne !</a:t>
            </a:r>
          </a:p>
          <a:p>
            <a:endParaRPr lang="fr-FR" sz="1200" dirty="0"/>
          </a:p>
          <a:p>
            <a:r>
              <a:rPr lang="fr-FR" sz="1200" dirty="0"/>
              <a:t>Pour symboliser les caractères spéciaux dans les expressions régulières, il est nécessaire d'échapper l'anti-slash en le faisant précéder d'un autre anti-slash. Cela veut dire que pour écrire le caractère spécial\w, vous allez devoir écrire\\w.</a:t>
            </a:r>
          </a:p>
          <a:p>
            <a:endParaRPr lang="fr-FR" sz="1200" dirty="0"/>
          </a:p>
          <a:p>
            <a:r>
              <a:rPr lang="fr-FR" sz="1200" dirty="0"/>
              <a:t>C'est assez peu pratique et parfois gênant pour la lisibilité. C'est pourquoi je vous conseille d'utiliser un format de chaîne que nous n'avons pas vu jusqu'à présent : en plaçant un r avant le délimiteur qui ouvre notre chaîne, tous les caractères anti-slash qu'elle contient sont échappés.</a:t>
            </a:r>
          </a:p>
        </p:txBody>
      </p:sp>
      <p:sp>
        <p:nvSpPr>
          <p:cNvPr id="10" name="ZoneTexte 9">
            <a:extLst>
              <a:ext uri="{FF2B5EF4-FFF2-40B4-BE49-F238E27FC236}">
                <a16:creationId xmlns:a16="http://schemas.microsoft.com/office/drawing/2014/main" id="{7135941B-5E56-49A5-B4BB-4EA2B3CA44FF}"/>
              </a:ext>
            </a:extLst>
          </p:cNvPr>
          <p:cNvSpPr txBox="1"/>
          <p:nvPr/>
        </p:nvSpPr>
        <p:spPr>
          <a:xfrm>
            <a:off x="280987" y="4107656"/>
            <a:ext cx="914400" cy="400110"/>
          </a:xfrm>
          <a:prstGeom prst="rect">
            <a:avLst/>
          </a:prstGeom>
          <a:solidFill>
            <a:schemeClr val="tx1"/>
          </a:solidFill>
        </p:spPr>
        <p:txBody>
          <a:bodyPr wrap="square" rtlCol="0">
            <a:spAutoFit/>
          </a:bodyPr>
          <a:lstStyle/>
          <a:p>
            <a:r>
              <a:rPr lang="fr-FR" sz="1000" dirty="0">
                <a:solidFill>
                  <a:schemeClr val="bg1"/>
                </a:solidFill>
              </a:rPr>
              <a:t>&gt;&gt;&gt; r'\n'</a:t>
            </a:r>
          </a:p>
          <a:p>
            <a:r>
              <a:rPr lang="fr-FR" sz="1000" dirty="0">
                <a:solidFill>
                  <a:schemeClr val="bg1"/>
                </a:solidFill>
              </a:rPr>
              <a:t>'\\n'</a:t>
            </a:r>
          </a:p>
        </p:txBody>
      </p:sp>
      <p:sp>
        <p:nvSpPr>
          <p:cNvPr id="11" name="ZoneTexte 10">
            <a:extLst>
              <a:ext uri="{FF2B5EF4-FFF2-40B4-BE49-F238E27FC236}">
                <a16:creationId xmlns:a16="http://schemas.microsoft.com/office/drawing/2014/main" id="{BC1F2CFF-5308-4EFB-A768-B294FD2B93B7}"/>
              </a:ext>
            </a:extLst>
          </p:cNvPr>
          <p:cNvSpPr txBox="1"/>
          <p:nvPr/>
        </p:nvSpPr>
        <p:spPr>
          <a:xfrm>
            <a:off x="209554" y="4565539"/>
            <a:ext cx="10534644" cy="830997"/>
          </a:xfrm>
          <a:prstGeom prst="rect">
            <a:avLst/>
          </a:prstGeom>
          <a:noFill/>
        </p:spPr>
        <p:txBody>
          <a:bodyPr wrap="square" rtlCol="0">
            <a:spAutoFit/>
          </a:bodyPr>
          <a:lstStyle/>
          <a:p>
            <a:r>
              <a:rPr lang="fr-FR" sz="1200" dirty="0"/>
              <a:t>Si vous avez du mal à voir l'intérêt, je vous conseille simplement de vous rappeler de mettre un r avant d'écrire des chaînes contenant des expressions, comme vous allez le voir dans les exemples que je vais vous donner.</a:t>
            </a:r>
          </a:p>
          <a:p>
            <a:endParaRPr lang="fr-FR" sz="1200" dirty="0"/>
          </a:p>
          <a:p>
            <a:r>
              <a:rPr lang="fr-FR" sz="1200" dirty="0"/>
              <a:t>Mais revenons à notre fonction search. Nous allons mettre en pratique ce que nous avons vu précédemment :</a:t>
            </a:r>
          </a:p>
        </p:txBody>
      </p:sp>
      <p:sp>
        <p:nvSpPr>
          <p:cNvPr id="13" name="ZoneTexte 12">
            <a:extLst>
              <a:ext uri="{FF2B5EF4-FFF2-40B4-BE49-F238E27FC236}">
                <a16:creationId xmlns:a16="http://schemas.microsoft.com/office/drawing/2014/main" id="{7CAFC5B1-5F73-429A-89A1-3860DE38D415}"/>
              </a:ext>
            </a:extLst>
          </p:cNvPr>
          <p:cNvSpPr txBox="1"/>
          <p:nvPr/>
        </p:nvSpPr>
        <p:spPr>
          <a:xfrm>
            <a:off x="280987" y="5372739"/>
            <a:ext cx="2509838" cy="1477328"/>
          </a:xfrm>
          <a:prstGeom prst="rect">
            <a:avLst/>
          </a:prstGeom>
          <a:solidFill>
            <a:schemeClr val="tx1"/>
          </a:solidFill>
        </p:spPr>
        <p:txBody>
          <a:bodyPr wrap="square" rtlCol="0">
            <a:spAutoFit/>
          </a:bodyPr>
          <a:lstStyle/>
          <a:p>
            <a:r>
              <a:rPr lang="fr-FR" sz="1000" dirty="0">
                <a:solidFill>
                  <a:schemeClr val="bg1"/>
                </a:solidFill>
              </a:rPr>
              <a:t>&gt;&gt;&gt; re.search(r"abc", "abcdef")</a:t>
            </a:r>
          </a:p>
          <a:p>
            <a:r>
              <a:rPr lang="fr-FR" sz="1000" dirty="0">
                <a:solidFill>
                  <a:schemeClr val="bg1"/>
                </a:solidFill>
              </a:rPr>
              <a:t>&lt;_sre.SRE_Match object at 0x00AC1640&gt;</a:t>
            </a:r>
          </a:p>
          <a:p>
            <a:r>
              <a:rPr lang="fr-FR" sz="1000" dirty="0">
                <a:solidFill>
                  <a:schemeClr val="bg1"/>
                </a:solidFill>
              </a:rPr>
              <a:t>&gt;&gt;&gt; re.search(r"abc", "abacadaeaf")</a:t>
            </a:r>
          </a:p>
          <a:p>
            <a:r>
              <a:rPr lang="fr-FR" sz="1000" dirty="0">
                <a:solidFill>
                  <a:schemeClr val="bg1"/>
                </a:solidFill>
              </a:rPr>
              <a:t>&gt;&gt;&gt; re.search(r"abc*", "ab")</a:t>
            </a:r>
          </a:p>
          <a:p>
            <a:r>
              <a:rPr lang="fr-FR" sz="1000" dirty="0">
                <a:solidFill>
                  <a:schemeClr val="bg1"/>
                </a:solidFill>
              </a:rPr>
              <a:t>&lt;_sre.SRE_Match object at 0x00AC1800&gt;</a:t>
            </a:r>
          </a:p>
          <a:p>
            <a:r>
              <a:rPr lang="fr-FR" sz="1000" dirty="0">
                <a:solidFill>
                  <a:schemeClr val="bg1"/>
                </a:solidFill>
              </a:rPr>
              <a:t>&gt;&gt;&gt; re.search(r"abc*", "abccc")</a:t>
            </a:r>
          </a:p>
          <a:p>
            <a:r>
              <a:rPr lang="fr-FR" sz="1000" dirty="0">
                <a:solidFill>
                  <a:schemeClr val="bg1"/>
                </a:solidFill>
              </a:rPr>
              <a:t>&lt;_sre.SRE_Match object at 0x00AC1640&gt;</a:t>
            </a:r>
          </a:p>
          <a:p>
            <a:r>
              <a:rPr lang="fr-FR" sz="1000" dirty="0">
                <a:solidFill>
                  <a:schemeClr val="bg1"/>
                </a:solidFill>
              </a:rPr>
              <a:t>&gt;&gt;&gt; re.search(r"chat*", "chateau")</a:t>
            </a:r>
          </a:p>
          <a:p>
            <a:r>
              <a:rPr lang="fr-FR" sz="1000" dirty="0">
                <a:solidFill>
                  <a:schemeClr val="bg1"/>
                </a:solidFill>
              </a:rPr>
              <a:t>&lt;_sre.SRE_Match object at 0x00AC1800&gt;</a:t>
            </a:r>
          </a:p>
        </p:txBody>
      </p:sp>
    </p:spTree>
    <p:extLst>
      <p:ext uri="{BB962C8B-B14F-4D97-AF65-F5344CB8AC3E}">
        <p14:creationId xmlns:p14="http://schemas.microsoft.com/office/powerpoint/2010/main" val="3415958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element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else: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648163"/>
            <a:ext cx="10534644" cy="830997"/>
          </a:xfrm>
          <a:prstGeom prst="rect">
            <a:avLst/>
          </a:prstGeom>
          <a:noFill/>
        </p:spPr>
        <p:txBody>
          <a:bodyPr wrap="square" rtlCol="0">
            <a:spAutoFit/>
          </a:bodyPr>
          <a:lstStyle/>
          <a:p>
            <a:r>
              <a:rPr lang="fr-FR" sz="1200" dirty="0"/>
              <a:t>Comme vous le voyez, si l'expression est trouvée dans la chaîne, un objet de la classe _sre.SRE_Match est renvoyé. Si l'expression n'est pas trouvée, la fonction renvoie None.</a:t>
            </a:r>
          </a:p>
          <a:p>
            <a:endParaRPr lang="fr-FR" sz="1200" dirty="0"/>
          </a:p>
          <a:p>
            <a:r>
              <a:rPr lang="fr-FR" sz="1200" dirty="0"/>
              <a:t>Cela fait qu'il est extrêmement facile de savoir si une expression est contenue dans une chaîne :</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9954"/>
            <a:ext cx="4700588" cy="707886"/>
          </a:xfrm>
          <a:prstGeom prst="rect">
            <a:avLst/>
          </a:prstGeom>
          <a:solidFill>
            <a:schemeClr val="tx1"/>
          </a:solidFill>
        </p:spPr>
        <p:txBody>
          <a:bodyPr wrap="square" rtlCol="0">
            <a:spAutoFit/>
          </a:bodyPr>
          <a:lstStyle/>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 is not None:</a:t>
            </a:r>
          </a:p>
          <a:p>
            <a:r>
              <a:rPr lang="fr-FR" sz="1000" dirty="0">
                <a:solidFill>
                  <a:schemeClr val="bg1"/>
                </a:solidFill>
              </a:rPr>
              <a:t>    # Si l'expression est dans la chaîne</a:t>
            </a:r>
          </a:p>
          <a:p>
            <a:r>
              <a:rPr lang="fr-FR" sz="1000" dirty="0">
                <a:solidFill>
                  <a:schemeClr val="bg1"/>
                </a:solidFill>
              </a:rPr>
              <a:t>    # Ou alors, plus intuitivement</a:t>
            </a:r>
          </a:p>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3205184"/>
            <a:ext cx="10534644" cy="3231654"/>
          </a:xfrm>
          <a:prstGeom prst="rect">
            <a:avLst/>
          </a:prstGeom>
          <a:noFill/>
        </p:spPr>
        <p:txBody>
          <a:bodyPr wrap="square" rtlCol="0">
            <a:spAutoFit/>
          </a:bodyPr>
          <a:lstStyle/>
          <a:p>
            <a:r>
              <a:rPr lang="fr-FR" sz="1200" dirty="0"/>
              <a:t>N'hésitez pas à tester des syntaxes plus complexes et plus utiles. Tenez, par exemple, comment obliger l'utilisateur à saisir un numéro de téléphone ?</a:t>
            </a:r>
          </a:p>
          <a:p>
            <a:endParaRPr lang="fr-FR" sz="1200" dirty="0"/>
          </a:p>
          <a:p>
            <a:r>
              <a:rPr lang="fr-FR" sz="1200" dirty="0"/>
              <a:t>Avec le bref descriptif que je vous ai donné dans ce chapitre, vous pouvez théoriquement y arriver. Mais c'est quand même une regex assez complexe alors je vous la donne : prenez le temps de la décortiquer si vous le souhaitez.</a:t>
            </a:r>
          </a:p>
          <a:p>
            <a:endParaRPr lang="fr-FR" sz="1200" dirty="0"/>
          </a:p>
          <a:p>
            <a:r>
              <a:rPr lang="fr-FR" sz="1200" dirty="0"/>
              <a:t>Notre regex doit vérifier qu'une chaîne est un numéro de téléphone. L'utilisateur peut saisir un numéro de différentes façons :</a:t>
            </a:r>
          </a:p>
          <a:p>
            <a:pPr marL="171450" indent="-171450">
              <a:buFont typeface="Arial" panose="020B0604020202020204" pitchFamily="34" charset="0"/>
              <a:buChar char="•"/>
            </a:pPr>
            <a:r>
              <a:rPr lang="fr-FR" sz="1200" dirty="0"/>
              <a:t>    0X XX </a:t>
            </a:r>
            <a:r>
              <a:rPr lang="fr-FR" sz="1200" dirty="0" err="1"/>
              <a:t>XX</a:t>
            </a:r>
            <a:r>
              <a:rPr lang="fr-FR" sz="1200" dirty="0"/>
              <a:t> </a:t>
            </a:r>
            <a:r>
              <a:rPr lang="fr-FR" sz="1200" dirty="0" err="1"/>
              <a:t>XX</a:t>
            </a:r>
            <a:r>
              <a:rPr lang="fr-FR" sz="1200" dirty="0"/>
              <a:t> </a:t>
            </a:r>
            <a:r>
              <a:rPr lang="fr-FR" sz="1200" dirty="0" err="1"/>
              <a:t>XX</a:t>
            </a:r>
            <a:endParaRPr lang="fr-FR" sz="1200" dirty="0"/>
          </a:p>
          <a:p>
            <a:pPr marL="171450" indent="-171450">
              <a:buFont typeface="Arial" panose="020B0604020202020204" pitchFamily="34" charset="0"/>
              <a:buChar char="•"/>
            </a:pPr>
            <a:r>
              <a:rPr lang="fr-FR" sz="1200" dirty="0"/>
              <a:t>    0X-XX-XX-XX-XX</a:t>
            </a:r>
          </a:p>
          <a:p>
            <a:pPr marL="171450" indent="-171450">
              <a:buFont typeface="Arial" panose="020B0604020202020204" pitchFamily="34" charset="0"/>
              <a:buChar char="•"/>
            </a:pPr>
            <a:r>
              <a:rPr lang="fr-FR" sz="1200" dirty="0"/>
              <a:t>    0X.XX.XX.XX.XX</a:t>
            </a:r>
          </a:p>
          <a:p>
            <a:pPr marL="171450" indent="-171450">
              <a:buFont typeface="Arial" panose="020B0604020202020204" pitchFamily="34" charset="0"/>
              <a:buChar char="•"/>
            </a:pPr>
            <a:r>
              <a:rPr lang="fr-FR" sz="1200" dirty="0"/>
              <a:t>    0XXXXXXXXX</a:t>
            </a:r>
          </a:p>
          <a:p>
            <a:endParaRPr lang="fr-FR" sz="1200" dirty="0"/>
          </a:p>
          <a:p>
            <a:r>
              <a:rPr lang="fr-FR" sz="1200" dirty="0"/>
              <a:t>Autrement dit :</a:t>
            </a:r>
          </a:p>
          <a:p>
            <a:pPr marL="171450" indent="-171450">
              <a:buFont typeface="Arial" panose="020B0604020202020204" pitchFamily="34" charset="0"/>
              <a:buChar char="•"/>
            </a:pPr>
            <a:r>
              <a:rPr lang="fr-FR" sz="1200" dirty="0"/>
              <a:t>    le premier chiffre doit être un 0 ;</a:t>
            </a:r>
          </a:p>
          <a:p>
            <a:pPr marL="171450" indent="-171450">
              <a:buFont typeface="Arial" panose="020B0604020202020204" pitchFamily="34" charset="0"/>
              <a:buChar char="•"/>
            </a:pPr>
            <a:r>
              <a:rPr lang="fr-FR" sz="1200" dirty="0"/>
              <a:t>    le second chiffre, ainsi que tous ceux qui suivent (9 en tout, sans compter le 0 d'origine) doivent être compris entre 0 et 9 ;</a:t>
            </a:r>
          </a:p>
          <a:p>
            <a:pPr marL="171450" indent="-171450">
              <a:buFont typeface="Arial" panose="020B0604020202020204" pitchFamily="34" charset="0"/>
              <a:buChar char="•"/>
            </a:pPr>
            <a:r>
              <a:rPr lang="fr-FR" sz="1200" dirty="0"/>
              <a:t>    tous les deux chiffres, on peut avoir un délimiteur optionnel (un tiret, un point ou un espace).</a:t>
            </a:r>
          </a:p>
          <a:p>
            <a:endParaRPr lang="fr-FR" sz="1200" dirty="0"/>
          </a:p>
          <a:p>
            <a:r>
              <a:rPr lang="fr-FR" sz="1200" dirty="0"/>
              <a:t>Voici la regex que je vous propose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6463713"/>
            <a:ext cx="4700588" cy="246221"/>
          </a:xfrm>
          <a:prstGeom prst="rect">
            <a:avLst/>
          </a:prstGeom>
          <a:solidFill>
            <a:schemeClr val="tx1"/>
          </a:solidFill>
        </p:spPr>
        <p:txBody>
          <a:bodyPr wrap="square" rtlCol="0">
            <a:spAutoFit/>
          </a:bodyPr>
          <a:lstStyle/>
          <a:p>
            <a:r>
              <a:rPr lang="fr-FR" sz="1000" dirty="0">
                <a:solidFill>
                  <a:schemeClr val="bg1"/>
                </a:solidFill>
              </a:rPr>
              <a:t>^0[0-9]([ .-]?[0-9]{2}){4}$</a:t>
            </a:r>
          </a:p>
        </p:txBody>
      </p:sp>
    </p:spTree>
    <p:extLst>
      <p:ext uri="{BB962C8B-B14F-4D97-AF65-F5344CB8AC3E}">
        <p14:creationId xmlns:p14="http://schemas.microsoft.com/office/powerpoint/2010/main" val="129128836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4708981"/>
          </a:xfrm>
          <a:prstGeom prst="rect">
            <a:avLst/>
          </a:prstGeom>
          <a:noFill/>
        </p:spPr>
        <p:txBody>
          <a:bodyPr wrap="square" rtlCol="0">
            <a:spAutoFit/>
          </a:bodyPr>
          <a:lstStyle/>
          <a:p>
            <a:r>
              <a:rPr lang="fr-FR" sz="1200" dirty="0"/>
              <a:t>Décomposons la formule :</a:t>
            </a:r>
          </a:p>
          <a:p>
            <a:endParaRPr lang="fr-FR" sz="1200" dirty="0"/>
          </a:p>
          <a:p>
            <a:r>
              <a:rPr lang="fr-FR" sz="1200" dirty="0"/>
              <a:t>    D'abord, on trouve un caractère accent </a:t>
            </a:r>
            <a:r>
              <a:rPr lang="fr-FR" sz="1200" dirty="0" err="1"/>
              <a:t>circonflexe^qui</a:t>
            </a:r>
            <a:r>
              <a:rPr lang="fr-FR" sz="1200" dirty="0"/>
              <a:t> veut dire qu'on cherche l'expression au début de la chaîne. Vous pouvez aussi voir, à la fin de la regex, le </a:t>
            </a:r>
            <a:r>
              <a:rPr lang="fr-FR" sz="1200" dirty="0" err="1"/>
              <a:t>symbole$qui</a:t>
            </a:r>
            <a:r>
              <a:rPr lang="fr-FR" sz="1200" dirty="0"/>
              <a:t> veut dire que l'expression doit être à la fin de la chaîne. Si l'expression doit être au début et à la fin de la chaîne, cela signifie que la chaîne dans laquelle on recherche ne doit rien contenir d'autre que l'expression.</a:t>
            </a:r>
          </a:p>
          <a:p>
            <a:endParaRPr lang="fr-FR" sz="1200" dirty="0"/>
          </a:p>
          <a:p>
            <a:r>
              <a:rPr lang="fr-FR" sz="1200" dirty="0"/>
              <a:t>    Nous avons ensuite le0qui veut simplement dire que le premier caractère de notre chaîne doit être un0.</a:t>
            </a:r>
          </a:p>
          <a:p>
            <a:endParaRPr lang="fr-FR" sz="1200" dirty="0"/>
          </a:p>
          <a:p>
            <a:r>
              <a:rPr lang="fr-FR" sz="1200" dirty="0"/>
              <a:t>    Nous avons ensuite une classe de caractère[0-9]. Cela signifie qu'après le0, on doit trouver un chiffre compris entre 0 et 9 (peut-être 0, peut-être 1, peut-être 2…).</a:t>
            </a:r>
          </a:p>
          <a:p>
            <a:endParaRPr lang="fr-FR" sz="1200" dirty="0"/>
          </a:p>
          <a:p>
            <a:r>
              <a:rPr lang="fr-FR" sz="1200" dirty="0"/>
              <a:t>    Ensuite, cela se complique. Vous avez une parenthèse qui matérialise le début d'un groupe. Dans ce groupe, nous trouvons, dans l'ordre :</a:t>
            </a:r>
          </a:p>
          <a:p>
            <a:endParaRPr lang="fr-FR" sz="1200" dirty="0"/>
          </a:p>
          <a:p>
            <a:r>
              <a:rPr lang="fr-FR" sz="1200" dirty="0"/>
              <a:t>        D'abord une classe[ .-]qui veut dire « soit un espace, soit un point, soit un tiret ». Juste après cette classe, vous avez un </a:t>
            </a:r>
            <a:r>
              <a:rPr lang="fr-FR" sz="1200" dirty="0" err="1"/>
              <a:t>signe?qui</a:t>
            </a:r>
            <a:r>
              <a:rPr lang="fr-FR" sz="1200" dirty="0"/>
              <a:t> signifie que cette classe est optionnelle.</a:t>
            </a:r>
          </a:p>
          <a:p>
            <a:endParaRPr lang="fr-FR" sz="1200" dirty="0"/>
          </a:p>
          <a:p>
            <a:r>
              <a:rPr lang="fr-FR" sz="1200" dirty="0"/>
              <a:t>        Après la définition de notre délimiteur, nous trouvons une classe[0-9]qui signifie encore une fois « un chiffre entre 0 et 9 ». Après cette classe, entre accolades, vous pouvez voir le nombre de chiffres attendus (2).</a:t>
            </a:r>
          </a:p>
          <a:p>
            <a:endParaRPr lang="fr-FR" sz="1200" dirty="0"/>
          </a:p>
          <a:p>
            <a:r>
              <a:rPr lang="fr-FR" sz="1200" dirty="0"/>
              <a:t>    Ce groupe, contenant un séparateur optionnel et deux chiffres, doit se retrouver quatre fois dans notre expression (après la parenthèse fermante, vous trouvez entre accolades le contrôle du nombre d'occurrences).</a:t>
            </a:r>
          </a:p>
          <a:p>
            <a:endParaRPr lang="fr-FR" sz="1200" dirty="0"/>
          </a:p>
          <a:p>
            <a:r>
              <a:rPr lang="fr-FR" sz="1200" dirty="0"/>
              <a:t>Si vous regardez bien nos numéros de téléphone, vous vous rendez compte que notre regex s'applique aux différents cas présentés. La définition de notre numéro de téléphone n'est pas vraie pour tous les numéros. Cette regex est un exemple et même une base pour vous permettre de saisir le concept.</a:t>
            </a:r>
          </a:p>
          <a:p>
            <a:endParaRPr lang="fr-FR" sz="1200" dirty="0"/>
          </a:p>
          <a:p>
            <a:r>
              <a:rPr lang="fr-FR" sz="1200" dirty="0"/>
              <a:t>Si vous voulez que l'utilisateur saisisse un numéro de téléphone, voici le code auquel vous pourriez arriver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5772923"/>
            <a:ext cx="4700588" cy="861774"/>
          </a:xfrm>
          <a:prstGeom prst="rect">
            <a:avLst/>
          </a:prstGeom>
          <a:solidFill>
            <a:schemeClr val="tx1"/>
          </a:solidFill>
        </p:spPr>
        <p:txBody>
          <a:bodyPr wrap="square" rtlCol="0">
            <a:spAutoFit/>
          </a:bodyPr>
          <a:lstStyle/>
          <a:p>
            <a:r>
              <a:rPr lang="fr-FR" sz="1000" dirty="0">
                <a:solidFill>
                  <a:schemeClr val="bg1"/>
                </a:solidFill>
              </a:rPr>
              <a:t>import re</a:t>
            </a:r>
          </a:p>
          <a:p>
            <a:r>
              <a:rPr lang="fr-FR" sz="1000" dirty="0">
                <a:solidFill>
                  <a:schemeClr val="bg1"/>
                </a:solidFill>
              </a:rPr>
              <a:t>chaine = ""</a:t>
            </a:r>
          </a:p>
          <a:p>
            <a:r>
              <a:rPr lang="fr-FR" sz="1000" dirty="0">
                <a:solidFill>
                  <a:schemeClr val="bg1"/>
                </a:solidFill>
              </a:rPr>
              <a:t>expression = r"^0[0-9]([ .-]?[0-9]{2}){4}$"</a:t>
            </a:r>
          </a:p>
          <a:p>
            <a:r>
              <a:rPr lang="fr-FR" sz="1000" dirty="0">
                <a:solidFill>
                  <a:schemeClr val="bg1"/>
                </a:solidFill>
              </a:rPr>
              <a:t>while re.search(expression, chaine) is None:</a:t>
            </a:r>
          </a:p>
          <a:p>
            <a:r>
              <a:rPr lang="fr-FR" sz="1000" dirty="0">
                <a:solidFill>
                  <a:schemeClr val="bg1"/>
                </a:solidFill>
              </a:rPr>
              <a:t>    chaine = input("Saisissez un numéro de téléphone (valide) :")</a:t>
            </a:r>
          </a:p>
        </p:txBody>
      </p:sp>
    </p:spTree>
    <p:extLst>
      <p:ext uri="{BB962C8B-B14F-4D97-AF65-F5344CB8AC3E}">
        <p14:creationId xmlns:p14="http://schemas.microsoft.com/office/powerpoint/2010/main" val="390453113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3785652"/>
          </a:xfrm>
          <a:prstGeom prst="rect">
            <a:avLst/>
          </a:prstGeom>
          <a:noFill/>
        </p:spPr>
        <p:txBody>
          <a:bodyPr wrap="square" rtlCol="0">
            <a:spAutoFit/>
          </a:bodyPr>
          <a:lstStyle/>
          <a:p>
            <a:r>
              <a:rPr lang="fr-FR" sz="1200" b="1" dirty="0"/>
              <a:t>Remplacer une expression</a:t>
            </a:r>
          </a:p>
          <a:p>
            <a:endParaRPr lang="fr-FR" sz="1200" b="1" dirty="0"/>
          </a:p>
          <a:p>
            <a:r>
              <a:rPr lang="fr-FR" sz="1200" dirty="0"/>
              <a:t>Le remplacement est un peu plus complexe. Je ne vais pas vous montrer d'exemples réellement utiles car ils s'appuient en général sur des expressions assez difficiles à comprendre.</a:t>
            </a:r>
          </a:p>
          <a:p>
            <a:endParaRPr lang="fr-FR" sz="1200" dirty="0"/>
          </a:p>
          <a:p>
            <a:r>
              <a:rPr lang="fr-FR" sz="1200" dirty="0"/>
              <a:t>Pour remplacer une partie d'une chaîne de caractères sur la base d'une regex, nous allons utiliser la fonction </a:t>
            </a:r>
            <a:r>
              <a:rPr lang="fr-FR" sz="1200" dirty="0" err="1"/>
              <a:t>sub</a:t>
            </a:r>
            <a:r>
              <a:rPr lang="fr-FR" sz="1200" dirty="0"/>
              <a:t> du module re.</a:t>
            </a:r>
          </a:p>
          <a:p>
            <a:endParaRPr lang="fr-FR" sz="1200" dirty="0"/>
          </a:p>
          <a:p>
            <a:r>
              <a:rPr lang="fr-FR" sz="1200" dirty="0"/>
              <a:t>Elle prend trois paramètres :</a:t>
            </a:r>
          </a:p>
          <a:p>
            <a:endParaRPr lang="fr-FR" sz="1200" dirty="0"/>
          </a:p>
          <a:p>
            <a:r>
              <a:rPr lang="fr-FR" sz="1200" dirty="0"/>
              <a:t>    l'expression à rechercher ;</a:t>
            </a:r>
          </a:p>
          <a:p>
            <a:endParaRPr lang="fr-FR" sz="1200" dirty="0"/>
          </a:p>
          <a:p>
            <a:r>
              <a:rPr lang="fr-FR" sz="1200" dirty="0"/>
              <a:t>    par quoi remplacer cette expression ;</a:t>
            </a:r>
          </a:p>
          <a:p>
            <a:endParaRPr lang="fr-FR" sz="1200" dirty="0"/>
          </a:p>
          <a:p>
            <a:r>
              <a:rPr lang="fr-FR" sz="1200" dirty="0"/>
              <a:t>    la chaîne d'origine.</a:t>
            </a:r>
          </a:p>
          <a:p>
            <a:endParaRPr lang="fr-FR" sz="1200" dirty="0"/>
          </a:p>
          <a:p>
            <a:r>
              <a:rPr lang="fr-FR" sz="1200" dirty="0"/>
              <a:t>Elle renvoie la chaîne modifiée.</a:t>
            </a:r>
          </a:p>
          <a:p>
            <a:endParaRPr lang="fr-FR" sz="1200" dirty="0"/>
          </a:p>
          <a:p>
            <a:r>
              <a:rPr lang="fr-FR" sz="1200" b="1" dirty="0"/>
              <a:t>Des groupes numérotés</a:t>
            </a:r>
          </a:p>
          <a:p>
            <a:endParaRPr lang="fr-FR" sz="1200" b="1" dirty="0"/>
          </a:p>
          <a:p>
            <a:r>
              <a:rPr lang="fr-FR" sz="1200" dirty="0"/>
              <a:t>Pour remplacer une partie de l'expression, on doit d'abord utiliser des groupes. Si vous vous rappelez, les groupes sont indiqués entre parenthèses.</a:t>
            </a:r>
          </a:p>
        </p:txBody>
      </p:sp>
    </p:spTree>
    <p:extLst>
      <p:ext uri="{BB962C8B-B14F-4D97-AF65-F5344CB8AC3E}">
        <p14:creationId xmlns:p14="http://schemas.microsoft.com/office/powerpoint/2010/main" val="182877546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74474957-7692-4179-B650-D86B7E2023E5}"/>
              </a:ext>
            </a:extLst>
          </p:cNvPr>
          <p:cNvSpPr txBox="1"/>
          <p:nvPr/>
        </p:nvSpPr>
        <p:spPr>
          <a:xfrm>
            <a:off x="285754" y="1588561"/>
            <a:ext cx="4700588" cy="246221"/>
          </a:xfrm>
          <a:prstGeom prst="rect">
            <a:avLst/>
          </a:prstGeom>
          <a:solidFill>
            <a:schemeClr val="tx1"/>
          </a:solidFill>
        </p:spPr>
        <p:txBody>
          <a:bodyPr wrap="square" rtlCol="0">
            <a:spAutoFit/>
          </a:bodyPr>
          <a:lstStyle/>
          <a:p>
            <a:r>
              <a:rPr lang="fr-FR" sz="1000" dirty="0">
                <a:solidFill>
                  <a:schemeClr val="bg1"/>
                </a:solidFill>
              </a:rPr>
              <a:t>(a)b(cd)</a:t>
            </a:r>
          </a:p>
        </p:txBody>
      </p:sp>
      <p:sp>
        <p:nvSpPr>
          <p:cNvPr id="13" name="ZoneTexte 12">
            <a:extLst>
              <a:ext uri="{FF2B5EF4-FFF2-40B4-BE49-F238E27FC236}">
                <a16:creationId xmlns:a16="http://schemas.microsoft.com/office/drawing/2014/main" id="{09A0111A-69FE-48D1-B02A-8A2B84BD6AEE}"/>
              </a:ext>
            </a:extLst>
          </p:cNvPr>
          <p:cNvSpPr txBox="1"/>
          <p:nvPr/>
        </p:nvSpPr>
        <p:spPr>
          <a:xfrm>
            <a:off x="285754" y="1816496"/>
            <a:ext cx="10534644" cy="1200329"/>
          </a:xfrm>
          <a:prstGeom prst="rect">
            <a:avLst/>
          </a:prstGeom>
          <a:noFill/>
        </p:spPr>
        <p:txBody>
          <a:bodyPr wrap="square" rtlCol="0">
            <a:spAutoFit/>
          </a:bodyPr>
          <a:lstStyle/>
          <a:p>
            <a:r>
              <a:rPr lang="fr-FR" sz="1200" dirty="0"/>
              <a:t>Dans cet exemple,(a)est le premier groupe et(cd)est le second.</a:t>
            </a:r>
          </a:p>
          <a:p>
            <a:endParaRPr lang="fr-FR" sz="1200" dirty="0"/>
          </a:p>
          <a:p>
            <a:r>
              <a:rPr lang="fr-FR" sz="1200" dirty="0"/>
              <a:t>L'ordre des groupes est important dans cet exemple. Dans notre expression de remplacement, nous pouvons appeler nos groupes grâce à\&lt;numéro du groupe&gt;. Pour une fois, on compte à partir de 1.</a:t>
            </a:r>
          </a:p>
          <a:p>
            <a:endParaRPr lang="fr-FR" sz="1200" dirty="0"/>
          </a:p>
          <a:p>
            <a:r>
              <a:rPr lang="fr-FR" sz="1200" dirty="0"/>
              <a:t>Ce n'est pas très clair ? Regardez cet exemple simple :</a:t>
            </a:r>
          </a:p>
        </p:txBody>
      </p:sp>
      <p:sp>
        <p:nvSpPr>
          <p:cNvPr id="15" name="ZoneTexte 14">
            <a:extLst>
              <a:ext uri="{FF2B5EF4-FFF2-40B4-BE49-F238E27FC236}">
                <a16:creationId xmlns:a16="http://schemas.microsoft.com/office/drawing/2014/main" id="{5D212FCF-6EFF-4959-9182-5C8036EE60D6}"/>
              </a:ext>
            </a:extLst>
          </p:cNvPr>
          <p:cNvSpPr txBox="1"/>
          <p:nvPr/>
        </p:nvSpPr>
        <p:spPr>
          <a:xfrm>
            <a:off x="285754" y="3007033"/>
            <a:ext cx="4700588" cy="400110"/>
          </a:xfrm>
          <a:prstGeom prst="rect">
            <a:avLst/>
          </a:prstGeom>
          <a:solidFill>
            <a:schemeClr val="tx1"/>
          </a:solidFill>
        </p:spPr>
        <p:txBody>
          <a:bodyPr wrap="square" rtlCol="0">
            <a:spAutoFit/>
          </a:bodyPr>
          <a:lstStyle/>
          <a:p>
            <a:r>
              <a:rPr lang="fr-FR" sz="1000" dirty="0">
                <a:solidFill>
                  <a:schemeClr val="bg1"/>
                </a:solidFill>
              </a:rPr>
              <a:t>&gt;&gt;&gt; re.sub(r"(ab)", r" \1 ", "abcdef")</a:t>
            </a:r>
          </a:p>
          <a:p>
            <a:r>
              <a:rPr lang="fr-FR" sz="1000" dirty="0">
                <a:solidFill>
                  <a:schemeClr val="bg1"/>
                </a:solidFill>
              </a:rPr>
              <a:t>' ab cdef'</a:t>
            </a:r>
          </a:p>
        </p:txBody>
      </p:sp>
      <p:sp>
        <p:nvSpPr>
          <p:cNvPr id="16" name="ZoneTexte 15">
            <a:extLst>
              <a:ext uri="{FF2B5EF4-FFF2-40B4-BE49-F238E27FC236}">
                <a16:creationId xmlns:a16="http://schemas.microsoft.com/office/drawing/2014/main" id="{924BFD86-C283-410E-8EB4-39466F1D60D5}"/>
              </a:ext>
            </a:extLst>
          </p:cNvPr>
          <p:cNvSpPr txBox="1"/>
          <p:nvPr/>
        </p:nvSpPr>
        <p:spPr>
          <a:xfrm>
            <a:off x="209554" y="3679794"/>
            <a:ext cx="10534644" cy="1200329"/>
          </a:xfrm>
          <a:prstGeom prst="rect">
            <a:avLst/>
          </a:prstGeom>
          <a:noFill/>
        </p:spPr>
        <p:txBody>
          <a:bodyPr wrap="square" rtlCol="0">
            <a:spAutoFit/>
          </a:bodyPr>
          <a:lstStyle/>
          <a:p>
            <a:r>
              <a:rPr lang="fr-FR" sz="1200" dirty="0"/>
              <a:t>On se contente ici de remplacer 'ab’ par ' ab '.</a:t>
            </a:r>
          </a:p>
          <a:p>
            <a:endParaRPr lang="fr-FR" sz="1200" dirty="0"/>
          </a:p>
          <a:p>
            <a:r>
              <a:rPr lang="fr-FR" sz="1200" dirty="0"/>
              <a:t>Je vous l'accorde, on serait parvenu au même résultat en utilisant la méthode replace de notre chaîne. Mais les expressions régulières sont bien plus précises que cela : vous commencez à vous en rendre compte, je pense.</a:t>
            </a:r>
          </a:p>
          <a:p>
            <a:endParaRPr lang="fr-FR" sz="1200" dirty="0"/>
          </a:p>
          <a:p>
            <a:r>
              <a:rPr lang="fr-FR" sz="1200" dirty="0"/>
              <a:t>Je vous laisse le soin de creuser la question, je préfère ne pas vous présenter tout de suite des expressions trop complexes.</a:t>
            </a:r>
          </a:p>
        </p:txBody>
      </p:sp>
    </p:spTree>
    <p:extLst>
      <p:ext uri="{BB962C8B-B14F-4D97-AF65-F5344CB8AC3E}">
        <p14:creationId xmlns:p14="http://schemas.microsoft.com/office/powerpoint/2010/main" val="21463952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830997"/>
          </a:xfrm>
          <a:prstGeom prst="rect">
            <a:avLst/>
          </a:prstGeom>
          <a:noFill/>
        </p:spPr>
        <p:txBody>
          <a:bodyPr wrap="square" rtlCol="0">
            <a:spAutoFit/>
          </a:bodyPr>
          <a:lstStyle/>
          <a:p>
            <a:r>
              <a:rPr lang="fr-FR" sz="1200" b="1" dirty="0"/>
              <a:t>Donner des noms à nos groupes</a:t>
            </a:r>
          </a:p>
          <a:p>
            <a:endParaRPr lang="fr-FR" sz="1200" b="1" dirty="0"/>
          </a:p>
          <a:p>
            <a:r>
              <a:rPr lang="fr-FR" sz="1200" dirty="0"/>
              <a:t>Nous pouvons également donner des noms à nos groupes. Cela peut être plus clair que de compter sur des numéros. Pour cela, il faut faire suivre la parenthèse ouvrant le groupe d'un point d'interrogation, d'un P majuscule et du nom du groupe entre chevrons &lt;&gt;.</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696113"/>
            <a:ext cx="4700588" cy="246221"/>
          </a:xfrm>
          <a:prstGeom prst="rect">
            <a:avLst/>
          </a:prstGeom>
          <a:solidFill>
            <a:schemeClr val="tx1"/>
          </a:solidFill>
        </p:spPr>
        <p:txBody>
          <a:bodyPr wrap="square" rtlCol="0">
            <a:spAutoFit/>
          </a:bodyPr>
          <a:lstStyle/>
          <a:p>
            <a:r>
              <a:rPr lang="fr-FR" sz="1000" dirty="0">
                <a:solidFill>
                  <a:schemeClr val="bg1"/>
                </a:solidFill>
              </a:rPr>
              <a:t>(?P&lt;id&gt;[0-9]{2})</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105364"/>
            <a:ext cx="10534644" cy="276999"/>
          </a:xfrm>
          <a:prstGeom prst="rect">
            <a:avLst/>
          </a:prstGeom>
          <a:noFill/>
        </p:spPr>
        <p:txBody>
          <a:bodyPr wrap="square" rtlCol="0">
            <a:spAutoFit/>
          </a:bodyPr>
          <a:lstStyle/>
          <a:p>
            <a:r>
              <a:rPr lang="fr-FR" sz="1000" dirty="0"/>
              <a:t>Dans l'expression de </a:t>
            </a:r>
            <a:r>
              <a:rPr lang="fr-FR" sz="1200" dirty="0"/>
              <a:t>remplacement</a:t>
            </a:r>
            <a:r>
              <a:rPr lang="fr-FR" sz="1000" dirty="0"/>
              <a:t>, on utilisera l'expression\g&lt;nom du groupe&gt;pour symboliser le groupe. Prenons un exemple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462203"/>
            <a:ext cx="4700588" cy="1938992"/>
          </a:xfrm>
          <a:prstGeom prst="rect">
            <a:avLst/>
          </a:prstGeom>
          <a:solidFill>
            <a:schemeClr val="tx1"/>
          </a:solidFill>
        </p:spPr>
        <p:txBody>
          <a:bodyPr wrap="square" rtlCol="0">
            <a:spAutoFit/>
          </a:bodyPr>
          <a:lstStyle/>
          <a:p>
            <a:r>
              <a:rPr lang="fr-FR" sz="1000" dirty="0">
                <a:solidFill>
                  <a:schemeClr val="bg1"/>
                </a:solidFill>
              </a:rPr>
              <a:t>&gt;&gt;&gt; texte = """</a:t>
            </a:r>
          </a:p>
          <a:p>
            <a:r>
              <a:rPr lang="fr-FR" sz="1000" dirty="0">
                <a:solidFill>
                  <a:schemeClr val="bg1"/>
                </a:solidFill>
              </a:rPr>
              <a:t>... nom='Task1', id=8</a:t>
            </a:r>
          </a:p>
          <a:p>
            <a:r>
              <a:rPr lang="fr-FR" sz="1000" dirty="0">
                <a:solidFill>
                  <a:schemeClr val="bg1"/>
                </a:solidFill>
              </a:rPr>
              <a:t>... nom='Task2', id=31</a:t>
            </a:r>
          </a:p>
          <a:p>
            <a:r>
              <a:rPr lang="fr-FR" sz="1000" dirty="0">
                <a:solidFill>
                  <a:schemeClr val="bg1"/>
                </a:solidFill>
              </a:rPr>
              <a:t>... nom='Task3', id=127"""</a:t>
            </a:r>
          </a:p>
          <a:p>
            <a:r>
              <a:rPr lang="fr-FR" sz="1000" dirty="0">
                <a:solidFill>
                  <a:schemeClr val="bg1"/>
                </a:solidFill>
              </a:rPr>
              <a:t>... ...</a:t>
            </a:r>
          </a:p>
          <a:p>
            <a:r>
              <a:rPr lang="fr-FR" sz="1000" dirty="0">
                <a:solidFill>
                  <a:schemeClr val="bg1"/>
                </a:solidFill>
              </a:rPr>
              <a:t>... </a:t>
            </a:r>
          </a:p>
          <a:p>
            <a:r>
              <a:rPr lang="fr-FR" sz="1000" dirty="0">
                <a:solidFill>
                  <a:schemeClr val="bg1"/>
                </a:solidFill>
              </a:rPr>
              <a:t>&gt;&gt;&gt; print(re.sub(</a:t>
            </a:r>
            <a:r>
              <a:rPr lang="fr-FR" sz="1000" dirty="0" err="1">
                <a:solidFill>
                  <a:schemeClr val="bg1"/>
                </a:solidFill>
              </a:rPr>
              <a:t>r"id</a:t>
            </a:r>
            <a:r>
              <a:rPr lang="fr-FR" sz="1000" dirty="0">
                <a:solidFill>
                  <a:schemeClr val="bg1"/>
                </a:solidFill>
              </a:rPr>
              <a:t>=(?P&lt;id&gt;[0-9]+)", </a:t>
            </a:r>
            <a:r>
              <a:rPr lang="fr-FR" sz="1000" dirty="0" err="1">
                <a:solidFill>
                  <a:schemeClr val="bg1"/>
                </a:solidFill>
              </a:rPr>
              <a:t>r"id</a:t>
            </a:r>
            <a:r>
              <a:rPr lang="fr-FR" sz="1000" dirty="0">
                <a:solidFill>
                  <a:schemeClr val="bg1"/>
                </a:solidFill>
              </a:rPr>
              <a:t>[\g&lt;id&gt;]", texte))</a:t>
            </a:r>
          </a:p>
          <a:p>
            <a:r>
              <a:rPr lang="fr-FR" sz="1000" dirty="0">
                <a:solidFill>
                  <a:schemeClr val="bg1"/>
                </a:solidFill>
              </a:rPr>
              <a:t>nom='Task1', id[8]</a:t>
            </a:r>
          </a:p>
          <a:p>
            <a:r>
              <a:rPr lang="fr-FR" sz="1000" dirty="0">
                <a:solidFill>
                  <a:schemeClr val="bg1"/>
                </a:solidFill>
              </a:rPr>
              <a:t>nom='Task2', id[31]</a:t>
            </a:r>
          </a:p>
          <a:p>
            <a:r>
              <a:rPr lang="fr-FR" sz="1000" dirty="0">
                <a:solidFill>
                  <a:schemeClr val="bg1"/>
                </a:solidFill>
              </a:rPr>
              <a:t>nom='Task3', id[127]</a:t>
            </a:r>
          </a:p>
          <a:p>
            <a:r>
              <a:rPr lang="fr-FR" sz="1000" dirty="0">
                <a:solidFill>
                  <a:schemeClr val="bg1"/>
                </a:solidFill>
              </a:rPr>
              <a:t>...</a:t>
            </a:r>
          </a:p>
          <a:p>
            <a:r>
              <a:rPr lang="fr-FR" sz="1000" dirty="0">
                <a:solidFill>
                  <a:schemeClr val="bg1"/>
                </a:solidFill>
              </a:rPr>
              <a:t>&gt;&gt;&gt;</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4399965"/>
            <a:ext cx="10534644" cy="1569660"/>
          </a:xfrm>
          <a:prstGeom prst="rect">
            <a:avLst/>
          </a:prstGeom>
          <a:noFill/>
        </p:spPr>
        <p:txBody>
          <a:bodyPr wrap="square" rtlCol="0">
            <a:spAutoFit/>
          </a:bodyPr>
          <a:lstStyle/>
          <a:p>
            <a:r>
              <a:rPr lang="fr-FR" sz="1200" b="1" dirty="0"/>
              <a:t>Des expressions compilées</a:t>
            </a:r>
          </a:p>
          <a:p>
            <a:endParaRPr lang="fr-FR" sz="1200" dirty="0"/>
          </a:p>
          <a:p>
            <a:r>
              <a:rPr lang="fr-FR" sz="1200" dirty="0"/>
              <a:t>Si, dans votre programme, vous utilisez plusieurs fois les mêmes expressions régulières, il peut être utile de les compiler. Le </a:t>
            </a:r>
            <a:r>
              <a:rPr lang="fr-FR" sz="1200" dirty="0" err="1"/>
              <a:t>modulerepropose</a:t>
            </a:r>
            <a:r>
              <a:rPr lang="fr-FR" sz="1200" dirty="0"/>
              <a:t> en effet de conserver votre expression régulière sous la forme d'un objet que vous pouvez stocker dans votre programme. Si vous devez chercher cette expression dans une chaîne, vous passez par des méthodes de l'expression. Cela vous fait gagner en performances si vous faites souvent appel à cette expression.</a:t>
            </a:r>
          </a:p>
          <a:p>
            <a:endParaRPr lang="fr-FR" sz="1200" dirty="0"/>
          </a:p>
          <a:p>
            <a:r>
              <a:rPr lang="fr-FR" sz="1200" dirty="0"/>
              <a:t>Par exemple, j'ai une expression qui est appelée quand l'utilisateur saisit son mot de passe. Je veux vérifier que son mot de passe fait bien six caractères au minimum et qu'il ne contient que des lettres majuscules, minuscules et des chiffres. Voici l'expression à laquelle j'arrive :</a:t>
            </a:r>
          </a:p>
        </p:txBody>
      </p:sp>
      <p:sp>
        <p:nvSpPr>
          <p:cNvPr id="11" name="ZoneTexte 10">
            <a:extLst>
              <a:ext uri="{FF2B5EF4-FFF2-40B4-BE49-F238E27FC236}">
                <a16:creationId xmlns:a16="http://schemas.microsoft.com/office/drawing/2014/main" id="{B0566F5C-C982-4FE5-8A1A-44551F755534}"/>
              </a:ext>
            </a:extLst>
          </p:cNvPr>
          <p:cNvSpPr txBox="1"/>
          <p:nvPr/>
        </p:nvSpPr>
        <p:spPr>
          <a:xfrm>
            <a:off x="133354" y="5995818"/>
            <a:ext cx="4700588" cy="246221"/>
          </a:xfrm>
          <a:prstGeom prst="rect">
            <a:avLst/>
          </a:prstGeom>
          <a:solidFill>
            <a:schemeClr val="tx1"/>
          </a:solidFill>
        </p:spPr>
        <p:txBody>
          <a:bodyPr wrap="square" rtlCol="0">
            <a:spAutoFit/>
          </a:bodyPr>
          <a:lstStyle/>
          <a:p>
            <a:r>
              <a:rPr lang="fr-FR" sz="1000" dirty="0">
                <a:solidFill>
                  <a:schemeClr val="bg1"/>
                </a:solidFill>
              </a:rPr>
              <a:t>^[A-Za-z0-9]{6,}$</a:t>
            </a:r>
          </a:p>
        </p:txBody>
      </p:sp>
    </p:spTree>
    <p:extLst>
      <p:ext uri="{BB962C8B-B14F-4D97-AF65-F5344CB8AC3E}">
        <p14:creationId xmlns:p14="http://schemas.microsoft.com/office/powerpoint/2010/main" val="271592692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1015663"/>
          </a:xfrm>
          <a:prstGeom prst="rect">
            <a:avLst/>
          </a:prstGeom>
          <a:noFill/>
        </p:spPr>
        <p:txBody>
          <a:bodyPr wrap="square" rtlCol="0">
            <a:spAutoFit/>
          </a:bodyPr>
          <a:lstStyle/>
          <a:p>
            <a:r>
              <a:rPr lang="fr-FR" sz="1200" dirty="0"/>
              <a:t>À chaque fois qu'un utilisateur saisit un mot de passe, le programme va appeler re.search pour vérifier que celui-ci respecte bien les critères de l'expression. Il serait plus judicieux de conserver l'expression en mémoire.</a:t>
            </a:r>
          </a:p>
          <a:p>
            <a:endParaRPr lang="fr-FR" sz="1200" dirty="0"/>
          </a:p>
          <a:p>
            <a:r>
              <a:rPr lang="fr-FR" sz="1200" dirty="0"/>
              <a:t>On utilise pour ce faire la méthode compile du module re. On stocke la valeur renvoyée (une expression régulière compilée) dans une variable, c'est un objet standard pour le reste.</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2273233"/>
            <a:ext cx="4700588" cy="400110"/>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763183"/>
            <a:ext cx="10534644" cy="830997"/>
          </a:xfrm>
          <a:prstGeom prst="rect">
            <a:avLst/>
          </a:prstGeom>
          <a:noFill/>
        </p:spPr>
        <p:txBody>
          <a:bodyPr wrap="square" rtlCol="0">
            <a:spAutoFit/>
          </a:bodyPr>
          <a:lstStyle/>
          <a:p>
            <a:r>
              <a:rPr lang="fr-FR" sz="1200" dirty="0"/>
              <a:t>Ensuite, vous pouvez utiliser directement cette expression compilée. Elle possède plusieurs méthodes utiles, </a:t>
            </a:r>
            <a:r>
              <a:rPr lang="fr-FR" sz="1200" dirty="0" err="1"/>
              <a:t>dontsearchetsubque</a:t>
            </a:r>
            <a:r>
              <a:rPr lang="fr-FR" sz="1200" dirty="0"/>
              <a:t> nous avons vu plus haut. À la différence des fonctions du </a:t>
            </a:r>
            <a:r>
              <a:rPr lang="fr-FR" sz="1200" dirty="0" err="1"/>
              <a:t>modulereportant</a:t>
            </a:r>
            <a:r>
              <a:rPr lang="fr-FR" sz="1200" dirty="0"/>
              <a:t> les mêmes noms, elles ne prennent pas en premier paramètre l'expression (celle-ci se trouve directement dans l'objet).</a:t>
            </a:r>
          </a:p>
          <a:p>
            <a:endParaRPr lang="fr-FR" sz="1200" dirty="0"/>
          </a:p>
          <a:p>
            <a:r>
              <a:rPr lang="fr-FR" sz="1200" dirty="0"/>
              <a:t>Voyez plutôt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3631812"/>
            <a:ext cx="4700588" cy="861774"/>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a:p>
            <a:r>
              <a:rPr lang="fr-FR" sz="1000" dirty="0" err="1">
                <a:solidFill>
                  <a:schemeClr val="bg1"/>
                </a:solidFill>
              </a:rPr>
              <a:t>mot_de_passe</a:t>
            </a:r>
            <a:r>
              <a:rPr lang="fr-FR" sz="1000" dirty="0">
                <a:solidFill>
                  <a:schemeClr val="bg1"/>
                </a:solidFill>
              </a:rPr>
              <a:t> = ""</a:t>
            </a:r>
          </a:p>
          <a:p>
            <a:r>
              <a:rPr lang="fr-FR" sz="1000" dirty="0">
                <a:solidFill>
                  <a:schemeClr val="bg1"/>
                </a:solidFill>
              </a:rPr>
              <a:t>while </a:t>
            </a:r>
            <a:r>
              <a:rPr lang="fr-FR" sz="1000" dirty="0" err="1">
                <a:solidFill>
                  <a:schemeClr val="bg1"/>
                </a:solidFill>
              </a:rPr>
              <a:t>exp_mdp.search</a:t>
            </a:r>
            <a:r>
              <a:rPr lang="fr-FR" sz="1000" dirty="0">
                <a:solidFill>
                  <a:schemeClr val="bg1"/>
                </a:solidFill>
              </a:rPr>
              <a:t>(</a:t>
            </a:r>
            <a:r>
              <a:rPr lang="fr-FR" sz="1000" dirty="0" err="1">
                <a:solidFill>
                  <a:schemeClr val="bg1"/>
                </a:solidFill>
              </a:rPr>
              <a:t>mot_de_passe</a:t>
            </a:r>
            <a:r>
              <a:rPr lang="fr-FR" sz="1000" dirty="0">
                <a:solidFill>
                  <a:schemeClr val="bg1"/>
                </a:solidFill>
              </a:rPr>
              <a:t>) is None:</a:t>
            </a:r>
          </a:p>
          <a:p>
            <a:r>
              <a:rPr lang="fr-FR" sz="1000" dirty="0">
                <a:solidFill>
                  <a:schemeClr val="bg1"/>
                </a:solidFill>
              </a:rPr>
              <a:t>    </a:t>
            </a:r>
            <a:r>
              <a:rPr lang="fr-FR" sz="1000" dirty="0" err="1">
                <a:solidFill>
                  <a:schemeClr val="bg1"/>
                </a:solidFill>
              </a:rPr>
              <a:t>mot_de_passe</a:t>
            </a:r>
            <a:r>
              <a:rPr lang="fr-FR" sz="1000" dirty="0">
                <a:solidFill>
                  <a:schemeClr val="bg1"/>
                </a:solidFill>
              </a:rPr>
              <a:t> = input("Tapez votre mot de passe : ")</a:t>
            </a:r>
          </a:p>
        </p:txBody>
      </p:sp>
    </p:spTree>
    <p:extLst>
      <p:ext uri="{BB962C8B-B14F-4D97-AF65-F5344CB8AC3E}">
        <p14:creationId xmlns:p14="http://schemas.microsoft.com/office/powerpoint/2010/main" val="158271658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2123658"/>
          </a:xfrm>
          <a:prstGeom prst="rect">
            <a:avLst/>
          </a:prstGeom>
          <a:noFill/>
        </p:spPr>
        <p:txBody>
          <a:bodyPr wrap="square" rtlCol="0">
            <a:spAutoFit/>
          </a:bodyPr>
          <a:lstStyle/>
          <a:p>
            <a:r>
              <a:rPr lang="fr-FR" sz="1200" b="1" dirty="0"/>
              <a:t>En résumé</a:t>
            </a:r>
          </a:p>
          <a:p>
            <a:endParaRPr lang="fr-FR" sz="1200" dirty="0"/>
          </a:p>
          <a:p>
            <a:r>
              <a:rPr lang="fr-FR" sz="1200" dirty="0"/>
              <a:t>    Les expressions régulières permettent de chercher et remplacer certaines expressions dans des chaînes de caractères.</a:t>
            </a:r>
          </a:p>
          <a:p>
            <a:endParaRPr lang="fr-FR" sz="1200" dirty="0"/>
          </a:p>
          <a:p>
            <a:r>
              <a:rPr lang="fr-FR" sz="1200" dirty="0"/>
              <a:t>    Le module re de Python permet de manipuler des expressions régulières en Python.</a:t>
            </a:r>
          </a:p>
          <a:p>
            <a:endParaRPr lang="fr-FR" sz="1200" dirty="0"/>
          </a:p>
          <a:p>
            <a:r>
              <a:rPr lang="fr-FR" sz="1200" dirty="0"/>
              <a:t>    La fonction search du module re permet de chercher une expression dans une chaîne.</a:t>
            </a:r>
          </a:p>
          <a:p>
            <a:endParaRPr lang="fr-FR" sz="1200" dirty="0"/>
          </a:p>
          <a:p>
            <a:r>
              <a:rPr lang="fr-FR" sz="1200" dirty="0"/>
              <a:t>    Pour remplacer une certaine expression dans une chaîne, on utilise la fonction </a:t>
            </a:r>
            <a:r>
              <a:rPr lang="fr-FR" sz="1200" dirty="0" err="1"/>
              <a:t>sub</a:t>
            </a:r>
            <a:r>
              <a:rPr lang="fr-FR" sz="1200" dirty="0"/>
              <a:t> du module re.</a:t>
            </a:r>
          </a:p>
          <a:p>
            <a:endParaRPr lang="fr-FR" sz="1200" dirty="0"/>
          </a:p>
          <a:p>
            <a:r>
              <a:rPr lang="fr-FR" sz="1200" dirty="0"/>
              <a:t>    On peut également compiler les expressions régulières grâce à la fonction compile du module re.</a:t>
            </a:r>
          </a:p>
        </p:txBody>
      </p:sp>
    </p:spTree>
    <p:extLst>
      <p:ext uri="{BB962C8B-B14F-4D97-AF65-F5344CB8AC3E}">
        <p14:creationId xmlns:p14="http://schemas.microsoft.com/office/powerpoint/2010/main" val="163843626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605117"/>
            <a:ext cx="12192000" cy="971550"/>
          </a:xfrm>
        </p:spPr>
        <p:txBody>
          <a:bodyPr>
            <a:noAutofit/>
          </a:bodyPr>
          <a:lstStyle/>
          <a:p>
            <a:pPr lvl="0" algn="ctr" fontAlgn="base">
              <a:spcAft>
                <a:spcPct val="0"/>
              </a:spcAft>
            </a:pPr>
            <a:r>
              <a:rPr lang="fr-FR" altLang="fr-FR" sz="96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94609391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142879" y="1284327"/>
            <a:ext cx="11020420" cy="1384995"/>
          </a:xfrm>
          <a:prstGeom prst="rect">
            <a:avLst/>
          </a:prstGeom>
          <a:noFill/>
        </p:spPr>
        <p:txBody>
          <a:bodyPr wrap="square" rtlCol="0">
            <a:spAutoFit/>
          </a:bodyPr>
          <a:lstStyle/>
          <a:p>
            <a:r>
              <a:rPr lang="fr-FR" sz="1200" dirty="0"/>
              <a:t>Exprimer un temps en informatique, cela soulève quelques questions. Disposer d'une mesure du temps dans un programme peut avoir des applications variées : connaître la date et l'heure actuelles et faire remonter une erreur, calculer depuis combien de temps le programme a été lancé, gérer des alarmes programmées, faire des tests de performance… et j'en passe !</a:t>
            </a:r>
          </a:p>
          <a:p>
            <a:endParaRPr lang="fr-FR" sz="1200" dirty="0"/>
          </a:p>
          <a:p>
            <a:r>
              <a:rPr lang="fr-FR" sz="1200" dirty="0"/>
              <a:t>Il existe plusieurs façons de représenter des temps, que nous allons découvrir maintenant.</a:t>
            </a:r>
          </a:p>
          <a:p>
            <a:endParaRPr lang="fr-FR" sz="1200" dirty="0"/>
          </a:p>
          <a:p>
            <a:r>
              <a:rPr lang="fr-FR" sz="1200" dirty="0"/>
              <a:t>Pour bien suivre ce chapitre, vous aurez besoin de maîtriser l'objet : savoir ce qu'est un objet et comment en créer un.</a:t>
            </a:r>
          </a:p>
        </p:txBody>
      </p:sp>
    </p:spTree>
    <p:extLst>
      <p:ext uri="{BB962C8B-B14F-4D97-AF65-F5344CB8AC3E}">
        <p14:creationId xmlns:p14="http://schemas.microsoft.com/office/powerpoint/2010/main" val="337254872"/>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4708981"/>
          </a:xfrm>
          <a:prstGeom prst="rect">
            <a:avLst/>
          </a:prstGeom>
          <a:noFill/>
        </p:spPr>
        <p:txBody>
          <a:bodyPr wrap="square" rtlCol="0">
            <a:spAutoFit/>
          </a:bodyPr>
          <a:lstStyle/>
          <a:p>
            <a:r>
              <a:rPr lang="fr-FR" sz="1200" dirty="0"/>
              <a:t>Le module time est sans doute le premier à être utilisé quand on souhaite manipuler des temps de façon simple.</a:t>
            </a:r>
          </a:p>
          <a:p>
            <a:endParaRPr lang="fr-FR" sz="1200" dirty="0"/>
          </a:p>
          <a:p>
            <a:r>
              <a:rPr lang="fr-FR" sz="1200" dirty="0"/>
              <a:t>Notez que, dans la documentation de la bibliothèque standard, ce module est classé dans la rubrique </a:t>
            </a:r>
            <a:r>
              <a:rPr lang="fr-FR" sz="1200" dirty="0" err="1"/>
              <a:t>Generic</a:t>
            </a:r>
            <a:r>
              <a:rPr lang="fr-FR" sz="1200" dirty="0"/>
              <a:t> Operating System Services (c'est-à-dire les services communs aux différents systèmes d'exploitation). Ce n'est pas un hasard :time est un module très proche du système. Cela signifie que certaines fonctions de ce module pourront avoir des résultats différents sur des systèmes différents. Pour ma part, je vais surtout m'attarder sur les fonctionnalités les plus génériques possibles afin de ne perdre personne.</a:t>
            </a:r>
          </a:p>
          <a:p>
            <a:endParaRPr lang="fr-FR" sz="1200" dirty="0"/>
          </a:p>
          <a:p>
            <a:r>
              <a:rPr lang="fr-FR" sz="1200" dirty="0"/>
              <a:t>Je vous invite à consulter la documentation de Python sur la bibliothèque standard et sur le module time, pour plus d'informations.</a:t>
            </a:r>
          </a:p>
          <a:p>
            <a:r>
              <a:rPr lang="fr-FR" sz="1200" dirty="0"/>
              <a:t>Représenter une date et une heure dans un nombre unique</a:t>
            </a:r>
          </a:p>
          <a:p>
            <a:endParaRPr lang="fr-FR" sz="1200" dirty="0"/>
          </a:p>
          <a:p>
            <a:r>
              <a:rPr lang="fr-FR" sz="1200" dirty="0"/>
              <a:t>Comment représenter un temps ? Il existe, naturellement, plusieurs réponses à cette question. Celle que nous allons voir ici est sans doute la moins compréhensible pour un humain, mais la plus adaptée à un ordinateur : on stocke la date et l'heure dans un seul entier.</a:t>
            </a:r>
          </a:p>
          <a:p>
            <a:endParaRPr lang="fr-FR" sz="1200" dirty="0"/>
          </a:p>
          <a:p>
            <a:r>
              <a:rPr lang="fr-FR" sz="1200" dirty="0"/>
              <a:t>Comment représenter une date et une heure dans un unique entier ?</a:t>
            </a:r>
          </a:p>
          <a:p>
            <a:endParaRPr lang="fr-FR" sz="1200" dirty="0"/>
          </a:p>
          <a:p>
            <a:r>
              <a:rPr lang="fr-FR" sz="1200" dirty="0"/>
              <a:t>L'idée retenue a été de représenter une date et une heure en fonction du nombre de secondes écoulées depuis une date précise. La plupart du temps, cette date est l'</a:t>
            </a:r>
            <a:r>
              <a:rPr lang="fr-FR" sz="1200" dirty="0" err="1"/>
              <a:t>Epoch</a:t>
            </a:r>
            <a:r>
              <a:rPr lang="fr-FR" sz="1200" dirty="0"/>
              <a:t> Unix, le 1er janvier 1970 à 00:00:00.</a:t>
            </a:r>
          </a:p>
          <a:p>
            <a:endParaRPr lang="fr-FR" sz="1200" dirty="0"/>
          </a:p>
          <a:p>
            <a:r>
              <a:rPr lang="fr-FR" sz="1200" dirty="0"/>
              <a:t>Pourquoi cette date plutôt qu'une autre ?</a:t>
            </a:r>
          </a:p>
          <a:p>
            <a:endParaRPr lang="fr-FR" sz="1200" dirty="0"/>
          </a:p>
          <a:p>
            <a:r>
              <a:rPr lang="fr-FR" sz="1200" dirty="0"/>
              <a:t>Il fallait bien choisir une date de début. L'année 1970 a été considérée comme un bon départ, compte tenu de l'essor qu'a pris l'informatique à partir de cette époque. D'autre part, un ordinateur est inévitablement limité quand il traite des entiers ; dans les langages de l'époque, il fallait tenir compte de ce fait tout simple : on ne pouvait pas compter un nombre de secondes trop important. La date de l'</a:t>
            </a:r>
            <a:r>
              <a:rPr lang="fr-FR" sz="1200" dirty="0" err="1"/>
              <a:t>Epoch</a:t>
            </a:r>
            <a:r>
              <a:rPr lang="fr-FR" sz="1200" dirty="0"/>
              <a:t> ne pouvait donc pas être trop reculée dans le temps.</a:t>
            </a:r>
          </a:p>
          <a:p>
            <a:endParaRPr lang="fr-FR" sz="1200" dirty="0"/>
          </a:p>
          <a:p>
            <a:r>
              <a:rPr lang="fr-FR" sz="1200" dirty="0"/>
              <a:t>Nous allons voir dans un premier temps comment afficher ce fameux nombre de secondes écoulées depuis le 1er janvier 1970 à 00:00:00. On utilise la fonction time du module time.</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5823412"/>
            <a:ext cx="5395913" cy="707886"/>
          </a:xfrm>
          <a:prstGeom prst="rect">
            <a:avLst/>
          </a:prstGeom>
          <a:solidFill>
            <a:schemeClr val="tx1"/>
          </a:solidFill>
        </p:spPr>
        <p:txBody>
          <a:bodyPr wrap="square" rtlCol="0">
            <a:spAutoFit/>
          </a:bodyPr>
          <a:lstStyle/>
          <a:p>
            <a:r>
              <a:rPr lang="en-US" sz="1000" dirty="0">
                <a:solidFill>
                  <a:schemeClr val="bg1"/>
                </a:solidFill>
              </a:rPr>
              <a:t>&gt;&gt;&gt; import time</a:t>
            </a:r>
          </a:p>
          <a:p>
            <a:r>
              <a:rPr lang="en-US" sz="1000" dirty="0">
                <a:solidFill>
                  <a:schemeClr val="bg1"/>
                </a:solidFill>
              </a:rPr>
              <a:t>&gt;&gt;&gt; </a:t>
            </a:r>
            <a:r>
              <a:rPr lang="en-US" sz="1000" dirty="0" err="1">
                <a:solidFill>
                  <a:schemeClr val="bg1"/>
                </a:solidFill>
              </a:rPr>
              <a:t>time.time</a:t>
            </a:r>
            <a:r>
              <a:rPr lang="en-US" sz="1000" dirty="0">
                <a:solidFill>
                  <a:schemeClr val="bg1"/>
                </a:solidFill>
              </a:rPr>
              <a:t>()</a:t>
            </a:r>
          </a:p>
          <a:p>
            <a:r>
              <a:rPr lang="en-US" sz="1000" dirty="0">
                <a:solidFill>
                  <a:schemeClr val="bg1"/>
                </a:solidFill>
              </a:rPr>
              <a:t>1297642146.562</a:t>
            </a:r>
          </a:p>
          <a:p>
            <a:r>
              <a:rPr lang="en-US" sz="1000" dirty="0">
                <a:solidFill>
                  <a:schemeClr val="bg1"/>
                </a:solidFill>
              </a:rPr>
              <a:t>&gt;&gt;&gt;</a:t>
            </a:r>
            <a:endParaRPr lang="fr-FR" sz="1000" dirty="0">
              <a:solidFill>
                <a:schemeClr val="bg1"/>
              </a:solidFill>
            </a:endParaRPr>
          </a:p>
        </p:txBody>
      </p:sp>
    </p:spTree>
    <p:extLst>
      <p:ext uri="{BB962C8B-B14F-4D97-AF65-F5344CB8AC3E}">
        <p14:creationId xmlns:p14="http://schemas.microsoft.com/office/powerpoint/2010/main" val="1549340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1569660"/>
          </a:xfrm>
          <a:prstGeom prst="rect">
            <a:avLst/>
          </a:prstGeom>
          <a:noFill/>
        </p:spPr>
        <p:txBody>
          <a:bodyPr wrap="square" rtlCol="0">
            <a:spAutoFit/>
          </a:bodyPr>
          <a:lstStyle/>
          <a:p>
            <a:r>
              <a:rPr lang="fr-FR" sz="1200" dirty="0"/>
              <a:t>Cela fait beaucoup ! D'un autre côté, songez quand même que cela représente le nombre de secondes écoulées depuis plus de quarante ans à présent.</a:t>
            </a:r>
          </a:p>
          <a:p>
            <a:endParaRPr lang="fr-FR" sz="1200" dirty="0"/>
          </a:p>
          <a:p>
            <a:r>
              <a:rPr lang="fr-FR" sz="1200" dirty="0"/>
              <a:t>Maintenant, je vous l'accorde, ce nombre n'est pas très compréhensible pour un humain. Par contre, pour un ordinateur, c'est l'idéal : les durées calculées en nombre de secondes sont faciles à additionner, soustraire, multiplier… bref, l'ordinateur se débrouille bien mieux avec ce nombre de secondes, ce timestamp comme on l'appelle généralement.</a:t>
            </a:r>
          </a:p>
          <a:p>
            <a:endParaRPr lang="fr-FR" sz="1200" dirty="0"/>
          </a:p>
          <a:p>
            <a:r>
              <a:rPr lang="fr-FR" sz="1200" dirty="0"/>
              <a:t>Faites un petit test : stockez la valeur renvoyée </a:t>
            </a:r>
            <a:r>
              <a:rPr lang="fr-FR" sz="1200" i="1" dirty="0"/>
              <a:t>partime.time() </a:t>
            </a:r>
            <a:r>
              <a:rPr lang="fr-FR" sz="1200" dirty="0"/>
              <a:t>dans une première variable, puis quelques secondes plus tard stockez la nouvelle valeur renvoyée </a:t>
            </a:r>
            <a:r>
              <a:rPr lang="fr-FR" sz="1200" i="1" dirty="0"/>
              <a:t>partime.time() </a:t>
            </a:r>
            <a:r>
              <a:rPr lang="fr-FR" sz="1200" dirty="0"/>
              <a:t>dans une autre variable. Comparez-les, soustrayez-les, vous verrez que cela se fait tout seul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2724853"/>
            <a:ext cx="539591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debut</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 On attend quelques secondes avant de taper la commande suivante</a:t>
            </a:r>
          </a:p>
          <a:p>
            <a:r>
              <a:rPr lang="fr-FR" sz="1000" dirty="0">
                <a:solidFill>
                  <a:schemeClr val="bg1"/>
                </a:solidFill>
              </a:rPr>
              <a:t>... fin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print(</a:t>
            </a:r>
            <a:r>
              <a:rPr lang="fr-FR" sz="1000" dirty="0" err="1">
                <a:solidFill>
                  <a:schemeClr val="bg1"/>
                </a:solidFill>
              </a:rPr>
              <a:t>debut</a:t>
            </a:r>
            <a:r>
              <a:rPr lang="fr-FR" sz="1000" dirty="0">
                <a:solidFill>
                  <a:schemeClr val="bg1"/>
                </a:solidFill>
              </a:rPr>
              <a:t>, fin)</a:t>
            </a:r>
          </a:p>
          <a:p>
            <a:r>
              <a:rPr lang="fr-FR" sz="1000" dirty="0">
                <a:solidFill>
                  <a:schemeClr val="bg1"/>
                </a:solidFill>
              </a:rPr>
              <a:t>1297642195.45 1297642202.27</a:t>
            </a:r>
          </a:p>
          <a:p>
            <a:r>
              <a:rPr lang="fr-FR" sz="1000" dirty="0">
                <a:solidFill>
                  <a:schemeClr val="bg1"/>
                </a:solidFill>
              </a:rPr>
              <a:t>&gt;&gt;&gt; </a:t>
            </a:r>
            <a:r>
              <a:rPr lang="fr-FR" sz="1000" dirty="0" err="1">
                <a:solidFill>
                  <a:schemeClr val="bg1"/>
                </a:solidFill>
              </a:rPr>
              <a:t>debut</a:t>
            </a:r>
            <a:r>
              <a:rPr lang="fr-FR" sz="1000" dirty="0">
                <a:solidFill>
                  <a:schemeClr val="bg1"/>
                </a:solidFill>
              </a:rPr>
              <a:t> &lt; fin</a:t>
            </a:r>
          </a:p>
          <a:p>
            <a:r>
              <a:rPr lang="fr-FR" sz="1000" dirty="0">
                <a:solidFill>
                  <a:schemeClr val="bg1"/>
                </a:solidFill>
              </a:rPr>
              <a:t>True</a:t>
            </a:r>
          </a:p>
          <a:p>
            <a:r>
              <a:rPr lang="fr-FR" sz="1000" dirty="0">
                <a:solidFill>
                  <a:schemeClr val="bg1"/>
                </a:solidFill>
              </a:rPr>
              <a:t>&gt;&gt;&gt; fin - </a:t>
            </a:r>
            <a:r>
              <a:rPr lang="fr-FR" sz="1000" dirty="0" err="1">
                <a:solidFill>
                  <a:schemeClr val="bg1"/>
                </a:solidFill>
              </a:rPr>
              <a:t>debut</a:t>
            </a:r>
            <a:r>
              <a:rPr lang="fr-FR" sz="1000" dirty="0">
                <a:solidFill>
                  <a:schemeClr val="bg1"/>
                </a:solidFill>
              </a:rPr>
              <a:t> # Combien de secondes entre </a:t>
            </a:r>
            <a:r>
              <a:rPr lang="fr-FR" sz="1000" dirty="0" err="1">
                <a:solidFill>
                  <a:schemeClr val="bg1"/>
                </a:solidFill>
              </a:rPr>
              <a:t>debut</a:t>
            </a:r>
            <a:r>
              <a:rPr lang="fr-FR" sz="1000" dirty="0">
                <a:solidFill>
                  <a:schemeClr val="bg1"/>
                </a:solidFill>
              </a:rPr>
              <a:t> et fin ?</a:t>
            </a:r>
          </a:p>
          <a:p>
            <a:r>
              <a:rPr lang="fr-FR" sz="1000" dirty="0">
                <a:solidFill>
                  <a:schemeClr val="bg1"/>
                </a:solidFill>
              </a:rPr>
              <a:t>6.812000036239624</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4241384"/>
            <a:ext cx="11020420" cy="1938992"/>
          </a:xfrm>
          <a:prstGeom prst="rect">
            <a:avLst/>
          </a:prstGeom>
          <a:noFill/>
        </p:spPr>
        <p:txBody>
          <a:bodyPr wrap="square" rtlCol="0">
            <a:spAutoFit/>
          </a:bodyPr>
          <a:lstStyle/>
          <a:p>
            <a:r>
              <a:rPr lang="fr-FR" sz="1200" dirty="0"/>
              <a:t>Vous pouvez remarquer que la valeur renvoyée </a:t>
            </a:r>
            <a:r>
              <a:rPr lang="fr-FR" sz="1200" i="1" dirty="0"/>
              <a:t>partime.time()</a:t>
            </a:r>
            <a:r>
              <a:rPr lang="fr-FR" sz="1200" dirty="0"/>
              <a:t>n'est pas un entier mais bien un flottant. Le temps ainsi donné est plus précis qu'à une seconde près. Pour des calculs de performance, ce n'est en général pas cette fonction que l'on utilise. Mais c'est bien suffisant la plupart du temps.</a:t>
            </a:r>
          </a:p>
          <a:p>
            <a:endParaRPr lang="fr-FR" sz="1200" b="1" dirty="0"/>
          </a:p>
          <a:p>
            <a:r>
              <a:rPr lang="fr-FR" sz="1200" b="1" dirty="0"/>
              <a:t>La date et l'heure de façon plus présentable</a:t>
            </a:r>
          </a:p>
          <a:p>
            <a:endParaRPr lang="fr-FR" sz="1200" dirty="0"/>
          </a:p>
          <a:p>
            <a:r>
              <a:rPr lang="fr-FR" sz="1200" dirty="0"/>
              <a:t>Vous allez me dire que c'est bien joli d'avoir tous nos temps réduits à des nombres mais que ce n'est pas très lisible pour nous. Nous allons découvrir tout au long de ce chapitre des moyens d'afficher nos temps de façon plus élégante et d'obtenir les diverses informations relatives à une date et une heure. Je vous propose ici un premier moyen : une sortie sous la forme d'un objet contenant déjà beaucoup d'informations.</a:t>
            </a:r>
          </a:p>
          <a:p>
            <a:endParaRPr lang="fr-FR" sz="1200" dirty="0"/>
          </a:p>
          <a:p>
            <a:r>
              <a:rPr lang="fr-FR" sz="1200" dirty="0"/>
              <a:t>Nous allons utiliser la fonction </a:t>
            </a:r>
            <a:r>
              <a:rPr lang="fr-FR" sz="1200" i="1" dirty="0"/>
              <a:t>localtime</a:t>
            </a:r>
            <a:r>
              <a:rPr lang="fr-FR" sz="1200" dirty="0"/>
              <a:t> du module </a:t>
            </a:r>
            <a:r>
              <a:rPr lang="fr-FR" sz="1200" i="1" dirty="0"/>
              <a:t>time</a:t>
            </a:r>
            <a:r>
              <a:rPr lang="fr-FR" sz="1200" dirty="0"/>
              <a:t>.</a:t>
            </a:r>
          </a:p>
        </p:txBody>
      </p:sp>
    </p:spTree>
    <p:extLst>
      <p:ext uri="{BB962C8B-B14F-4D97-AF65-F5344CB8AC3E}">
        <p14:creationId xmlns:p14="http://schemas.microsoft.com/office/powerpoint/2010/main" val="3025562097"/>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246221"/>
          </a:xfrm>
          <a:prstGeom prst="rect">
            <a:avLst/>
          </a:prstGeom>
          <a:solidFill>
            <a:schemeClr val="tx1"/>
          </a:solidFill>
        </p:spPr>
        <p:txBody>
          <a:bodyPr wrap="square" rtlCol="0">
            <a:spAutoFit/>
          </a:bodyPr>
          <a:lstStyle/>
          <a:p>
            <a:r>
              <a:rPr lang="fr-FR" sz="1000" dirty="0" err="1">
                <a:solidFill>
                  <a:schemeClr val="bg1"/>
                </a:solidFill>
              </a:rPr>
              <a:t>time.localtime</a:t>
            </a:r>
            <a:r>
              <a:rPr lang="fr-FR" sz="1000" dirty="0">
                <a:solidFill>
                  <a:schemeClr val="bg1"/>
                </a:solidFill>
              </a:rPr>
              <a:t>()</a:t>
            </a:r>
          </a:p>
        </p:txBody>
      </p:sp>
      <p:sp>
        <p:nvSpPr>
          <p:cNvPr id="8" name="ZoneTexte 7">
            <a:extLst>
              <a:ext uri="{FF2B5EF4-FFF2-40B4-BE49-F238E27FC236}">
                <a16:creationId xmlns:a16="http://schemas.microsoft.com/office/drawing/2014/main" id="{3C8F451D-DFA1-4973-A601-0C32F5FED472}"/>
              </a:ext>
            </a:extLst>
          </p:cNvPr>
          <p:cNvSpPr txBox="1"/>
          <p:nvPr/>
        </p:nvSpPr>
        <p:spPr>
          <a:xfrm>
            <a:off x="161933" y="1643896"/>
            <a:ext cx="11020420" cy="4524315"/>
          </a:xfrm>
          <a:prstGeom prst="rect">
            <a:avLst/>
          </a:prstGeom>
          <a:noFill/>
        </p:spPr>
        <p:txBody>
          <a:bodyPr wrap="square" rtlCol="0">
            <a:spAutoFit/>
          </a:bodyPr>
          <a:lstStyle/>
          <a:p>
            <a:r>
              <a:rPr lang="fr-FR" sz="1200" dirty="0"/>
              <a:t>Elle renvoie un objet contenant, dans l'ordre :</a:t>
            </a:r>
          </a:p>
          <a:p>
            <a:endParaRPr lang="fr-FR" sz="1200" dirty="0"/>
          </a:p>
          <a:p>
            <a:r>
              <a:rPr lang="fr-FR" sz="1200" dirty="0"/>
              <a:t>    </a:t>
            </a:r>
            <a:r>
              <a:rPr lang="fr-FR" sz="1200" dirty="0" err="1"/>
              <a:t>tm_year</a:t>
            </a:r>
            <a:r>
              <a:rPr lang="fr-FR" sz="1200" dirty="0"/>
              <a:t>: l'année sous la forme d'un entier ;</a:t>
            </a:r>
          </a:p>
          <a:p>
            <a:endParaRPr lang="fr-FR" sz="1200" dirty="0"/>
          </a:p>
          <a:p>
            <a:r>
              <a:rPr lang="fr-FR" sz="1200" dirty="0"/>
              <a:t>    </a:t>
            </a:r>
            <a:r>
              <a:rPr lang="fr-FR" sz="1200" dirty="0" err="1"/>
              <a:t>tm_mon</a:t>
            </a:r>
            <a:r>
              <a:rPr lang="fr-FR" sz="1200" dirty="0"/>
              <a:t>: le numéro du mois (entre 1 et 12) ;</a:t>
            </a:r>
          </a:p>
          <a:p>
            <a:endParaRPr lang="fr-FR" sz="1200" dirty="0"/>
          </a:p>
          <a:p>
            <a:r>
              <a:rPr lang="fr-FR" sz="1200" dirty="0"/>
              <a:t>    </a:t>
            </a:r>
            <a:r>
              <a:rPr lang="fr-FR" sz="1200" dirty="0" err="1"/>
              <a:t>tm_mday</a:t>
            </a:r>
            <a:r>
              <a:rPr lang="fr-FR" sz="1200" dirty="0"/>
              <a:t>: le numéro du jour du mois (entre 1 et 31, variant d'un mois et d'une année à l'autre) ;</a:t>
            </a:r>
          </a:p>
          <a:p>
            <a:endParaRPr lang="fr-FR" sz="1200" dirty="0"/>
          </a:p>
          <a:p>
            <a:r>
              <a:rPr lang="fr-FR" sz="1200" dirty="0"/>
              <a:t>    </a:t>
            </a:r>
            <a:r>
              <a:rPr lang="fr-FR" sz="1200" dirty="0" err="1"/>
              <a:t>tm_hour</a:t>
            </a:r>
            <a:r>
              <a:rPr lang="fr-FR" sz="1200" dirty="0"/>
              <a:t>: l'heure du jour (entre 0 et 23) ;</a:t>
            </a:r>
          </a:p>
          <a:p>
            <a:endParaRPr lang="fr-FR" sz="1200" dirty="0"/>
          </a:p>
          <a:p>
            <a:r>
              <a:rPr lang="fr-FR" sz="1200" dirty="0"/>
              <a:t>    </a:t>
            </a:r>
            <a:r>
              <a:rPr lang="fr-FR" sz="1200" dirty="0" err="1"/>
              <a:t>tm_min</a:t>
            </a:r>
            <a:r>
              <a:rPr lang="fr-FR" sz="1200" dirty="0"/>
              <a:t>: le nombre de minutes (entre 0 et 59) ;</a:t>
            </a:r>
          </a:p>
          <a:p>
            <a:endParaRPr lang="fr-FR" sz="1200" dirty="0"/>
          </a:p>
          <a:p>
            <a:r>
              <a:rPr lang="fr-FR" sz="1200" dirty="0"/>
              <a:t>    </a:t>
            </a:r>
            <a:r>
              <a:rPr lang="fr-FR" sz="1200" dirty="0" err="1"/>
              <a:t>tm_sec</a:t>
            </a:r>
            <a:r>
              <a:rPr lang="fr-FR" sz="1200" dirty="0"/>
              <a:t>: le nombre de secondes (entre 0 et 61, même si on n'utilisera ici que les valeurs de 0 à 59, c'est bien suffisant) ;</a:t>
            </a:r>
          </a:p>
          <a:p>
            <a:endParaRPr lang="fr-FR" sz="1200" dirty="0"/>
          </a:p>
          <a:p>
            <a:r>
              <a:rPr lang="fr-FR" sz="1200" dirty="0"/>
              <a:t>    </a:t>
            </a:r>
            <a:r>
              <a:rPr lang="fr-FR" sz="1200" dirty="0" err="1"/>
              <a:t>tm_wday</a:t>
            </a:r>
            <a:r>
              <a:rPr lang="fr-FR" sz="1200" dirty="0"/>
              <a:t>: un entier représentant le jour de la semaine (entre 0 et 6, 0 correspond par défaut au lundi) ;</a:t>
            </a:r>
          </a:p>
          <a:p>
            <a:endParaRPr lang="fr-FR" sz="1200" dirty="0"/>
          </a:p>
          <a:p>
            <a:r>
              <a:rPr lang="fr-FR" sz="1200" dirty="0"/>
              <a:t>    </a:t>
            </a:r>
            <a:r>
              <a:rPr lang="fr-FR" sz="1200" dirty="0" err="1"/>
              <a:t>tm_yday</a:t>
            </a:r>
            <a:r>
              <a:rPr lang="fr-FR" sz="1200" dirty="0"/>
              <a:t>: le jour de l'année, entre 1 et 366 ;</a:t>
            </a:r>
          </a:p>
          <a:p>
            <a:endParaRPr lang="fr-FR" sz="1200" dirty="0"/>
          </a:p>
          <a:p>
            <a:r>
              <a:rPr lang="fr-FR" sz="1200" dirty="0"/>
              <a:t>    </a:t>
            </a:r>
            <a:r>
              <a:rPr lang="fr-FR" sz="1200" dirty="0" err="1"/>
              <a:t>tm_isdst</a:t>
            </a:r>
            <a:r>
              <a:rPr lang="fr-FR" sz="1200" dirty="0"/>
              <a:t>: un entier représentant le changement d'heure local.</a:t>
            </a:r>
          </a:p>
          <a:p>
            <a:endParaRPr lang="fr-FR" sz="1200" dirty="0"/>
          </a:p>
          <a:p>
            <a:r>
              <a:rPr lang="fr-FR" sz="1200" dirty="0"/>
              <a:t>Comme toujours, si vous voulez en apprendre plus, je vous renvoie à la documentation officielle du </a:t>
            </a:r>
            <a:r>
              <a:rPr lang="fr-FR" sz="1200" dirty="0" err="1"/>
              <a:t>moduletime</a:t>
            </a:r>
            <a:r>
              <a:rPr lang="fr-FR" sz="1200" dirty="0"/>
              <a:t>.</a:t>
            </a:r>
          </a:p>
          <a:p>
            <a:endParaRPr lang="fr-FR" sz="1200" dirty="0"/>
          </a:p>
          <a:p>
            <a:r>
              <a:rPr lang="fr-FR" sz="1200" dirty="0"/>
              <a:t>Comme je l'ai dit plus haut, nous allons utiliser la </a:t>
            </a:r>
            <a:r>
              <a:rPr lang="fr-FR" sz="1200" dirty="0" err="1"/>
              <a:t>fonctionlocaltime</a:t>
            </a:r>
            <a:r>
              <a:rPr lang="fr-FR" sz="1200" dirty="0"/>
              <a:t>. Elle prend un paramètre optionnel : le timestamp tel que nous l'avons découvert plus haut. Si ce paramètre n'est pas </a:t>
            </a:r>
            <a:r>
              <a:rPr lang="fr-FR" sz="1200" dirty="0" err="1"/>
              <a:t>précisé,localtimeutilisera</a:t>
            </a:r>
            <a:r>
              <a:rPr lang="fr-FR" sz="1200" dirty="0"/>
              <a:t> </a:t>
            </a:r>
            <a:r>
              <a:rPr lang="fr-FR" sz="1200" dirty="0" err="1"/>
              <a:t>automatiquementtime.time</a:t>
            </a:r>
            <a:r>
              <a:rPr lang="fr-FR" sz="1200" dirty="0"/>
              <a:t>()et renverra donc la date et l'heure actuelles.</a:t>
            </a:r>
          </a:p>
        </p:txBody>
      </p:sp>
    </p:spTree>
    <p:extLst>
      <p:ext uri="{BB962C8B-B14F-4D97-AF65-F5344CB8AC3E}">
        <p14:creationId xmlns:p14="http://schemas.microsoft.com/office/powerpoint/2010/main" val="1018047076"/>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1477328"/>
          </a:xfrm>
          <a:prstGeom prst="rect">
            <a:avLst/>
          </a:prstGeom>
          <a:solidFill>
            <a:schemeClr val="tx1"/>
          </a:solidFill>
        </p:spPr>
        <p:txBody>
          <a:bodyPr wrap="square" rtlCol="0">
            <a:spAutoFit/>
          </a:bodyPr>
          <a:lstStyle/>
          <a:p>
            <a:r>
              <a:rPr lang="fr-FR" sz="1000" dirty="0">
                <a:solidFill>
                  <a:schemeClr val="bg1"/>
                </a:solidFill>
              </a:rPr>
              <a:t>&gt;&gt;&gt; time.localtime()</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tm_hour=3, tm_min=22, tm_sec=7, tm_wday=0, tm_yday=45, tm_isdst=0)</a:t>
            </a:r>
          </a:p>
          <a:p>
            <a:r>
              <a:rPr lang="fr-FR" sz="1000" dirty="0">
                <a:solidFill>
                  <a:schemeClr val="bg1"/>
                </a:solidFill>
              </a:rPr>
              <a:t>&gt;&gt;&gt; time.localtime(début)</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tm_hour=1, tm_min=9, tm_sec=55, tm_wday=0, tm_yday=45, tm_isdst=0)</a:t>
            </a:r>
          </a:p>
          <a:p>
            <a:r>
              <a:rPr lang="fr-FR" sz="1000" dirty="0">
                <a:solidFill>
                  <a:schemeClr val="bg1"/>
                </a:solidFill>
              </a:rPr>
              <a:t>&gt;&gt;&gt; time.localtime(fin)</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tm_hour=1, tm_min=10, tm_sec=2, tm_wday=0, tm_yday=45, tm_isdst=0)</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76230" y="2713700"/>
            <a:ext cx="11020420" cy="2492990"/>
          </a:xfrm>
          <a:prstGeom prst="rect">
            <a:avLst/>
          </a:prstGeom>
          <a:noFill/>
        </p:spPr>
        <p:txBody>
          <a:bodyPr wrap="square" rtlCol="0">
            <a:spAutoFit/>
          </a:bodyPr>
          <a:lstStyle/>
          <a:p>
            <a:r>
              <a:rPr lang="fr-FR" sz="1200" dirty="0"/>
              <a:t>Pour savoir à quoi correspond chaque attribut de l'objet, je vous renvoie un peu plus haut. Pour l'essentiel, c'est assez clair je pense. Malgré tout, la date et l'heure renvoyées ne sont pas des plus lisibles. L'avantage de les avoir sous cette forme, c'est qu'on peut facilement extraire une information si on a juste besoin, par exemple, de l'année et du numéro du jour.</a:t>
            </a:r>
          </a:p>
          <a:p>
            <a:endParaRPr lang="fr-FR" sz="1200" b="1" dirty="0"/>
          </a:p>
          <a:p>
            <a:r>
              <a:rPr lang="fr-FR" sz="1200" b="1" dirty="0"/>
              <a:t>Récupérer un timestamp depuis une date</a:t>
            </a:r>
          </a:p>
          <a:p>
            <a:endParaRPr lang="fr-FR" sz="1200" dirty="0"/>
          </a:p>
          <a:p>
            <a:r>
              <a:rPr lang="fr-FR" sz="1200" dirty="0"/>
              <a:t>Je vais passer plus vite sur cette fonction car, selon toute vraisemblance, vous l'utiliserez moins souvent. L'idée est, à partir d'une structure représentant les date et heure telles que renvoyées par </a:t>
            </a:r>
            <a:r>
              <a:rPr lang="fr-FR" sz="1200" i="1" dirty="0"/>
              <a:t>localtime</a:t>
            </a:r>
            <a:r>
              <a:rPr lang="fr-FR" sz="1200" dirty="0"/>
              <a:t>, de récupérer le timestamp correspondant. On utilise pour ce faire la fonction </a:t>
            </a:r>
            <a:r>
              <a:rPr lang="fr-FR" sz="1200" i="1" dirty="0" err="1"/>
              <a:t>mktime</a:t>
            </a:r>
            <a:r>
              <a:rPr lang="fr-FR" sz="1200" dirty="0"/>
              <a:t>.</a:t>
            </a:r>
          </a:p>
          <a:p>
            <a:endParaRPr lang="fr-FR" sz="1200" dirty="0"/>
          </a:p>
          <a:p>
            <a:r>
              <a:rPr lang="fr-FR" sz="1200" b="1" dirty="0"/>
              <a:t>Mettre en pause l'exécution du programme pendant un temps déterminé</a:t>
            </a:r>
          </a:p>
          <a:p>
            <a:endParaRPr lang="fr-FR" sz="1200" dirty="0"/>
          </a:p>
          <a:p>
            <a:r>
              <a:rPr lang="fr-FR" sz="1200" dirty="0"/>
              <a:t>C'est également une fonctionnalité intéressante, même si vous n'en voyez sans doute pas l'utilité de prime abord. La fonction qui nous intéresse </a:t>
            </a:r>
            <a:r>
              <a:rPr lang="fr-FR" sz="1200" dirty="0" err="1"/>
              <a:t>estsleepet</a:t>
            </a:r>
            <a:r>
              <a:rPr lang="fr-FR" sz="1200" dirty="0"/>
              <a:t> elle prend en paramètre un nombre de secondes qui peut être sous la forme d'un entier ou d'un flottant. Pour vous rendre compte de l'effet, je vous encourage à tester par vous-mêmes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5398728"/>
            <a:ext cx="5395913" cy="246221"/>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time.sleep</a:t>
            </a:r>
            <a:r>
              <a:rPr lang="fr-FR" sz="1000" dirty="0">
                <a:solidFill>
                  <a:schemeClr val="bg1"/>
                </a:solidFill>
              </a:rPr>
              <a:t>(3.5) # Faire une pause pendant 3,5 secondes</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5894355"/>
            <a:ext cx="11020420" cy="276999"/>
          </a:xfrm>
          <a:prstGeom prst="rect">
            <a:avLst/>
          </a:prstGeom>
          <a:noFill/>
        </p:spPr>
        <p:txBody>
          <a:bodyPr wrap="square" rtlCol="0">
            <a:spAutoFit/>
          </a:bodyPr>
          <a:lstStyle/>
          <a:p>
            <a:r>
              <a:rPr lang="fr-FR" sz="1200" dirty="0"/>
              <a:t>Comme vous pouvez le voir, Python se met en pause et vous devez attendre 3,5 secondes avant que les trois chevrons s'affichent à nouveau.</a:t>
            </a:r>
          </a:p>
        </p:txBody>
      </p:sp>
    </p:spTree>
    <p:extLst>
      <p:ext uri="{BB962C8B-B14F-4D97-AF65-F5344CB8AC3E}">
        <p14:creationId xmlns:p14="http://schemas.microsoft.com/office/powerpoint/2010/main" val="3526983928"/>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880437"/>
            <a:ext cx="11020420" cy="1938992"/>
          </a:xfrm>
          <a:prstGeom prst="rect">
            <a:avLst/>
          </a:prstGeom>
          <a:noFill/>
        </p:spPr>
        <p:txBody>
          <a:bodyPr wrap="square" rtlCol="0">
            <a:spAutoFit/>
          </a:bodyPr>
          <a:lstStyle/>
          <a:p>
            <a:r>
              <a:rPr lang="fr-FR" sz="1200" dirty="0"/>
              <a:t>Formater un temps</a:t>
            </a:r>
          </a:p>
          <a:p>
            <a:endParaRPr lang="fr-FR" sz="1200" dirty="0"/>
          </a:p>
          <a:p>
            <a:r>
              <a:rPr lang="fr-FR" sz="1200" dirty="0"/>
              <a:t>Intéressons nous maintenant à la fonction </a:t>
            </a:r>
            <a:r>
              <a:rPr lang="fr-FR" sz="1200" i="1" dirty="0"/>
              <a:t>strftime</a:t>
            </a:r>
            <a:r>
              <a:rPr lang="fr-FR" sz="1200" dirty="0"/>
              <a:t>. Elle permet de formater une date et heure en la représentant dans une chaîne de caractères.</a:t>
            </a:r>
          </a:p>
          <a:p>
            <a:r>
              <a:rPr lang="fr-FR" sz="1200" dirty="0"/>
              <a:t>Elle prend deux paramètres :</a:t>
            </a:r>
          </a:p>
          <a:p>
            <a:pPr marL="628650" lvl="1" indent="-171450">
              <a:buFont typeface="Arial" panose="020B0604020202020204" pitchFamily="34" charset="0"/>
              <a:buChar char="•"/>
            </a:pPr>
            <a:r>
              <a:rPr lang="fr-FR" sz="1200" dirty="0"/>
              <a:t>La chaîne de formatage (nous verrons plus bas comment la former).</a:t>
            </a:r>
          </a:p>
          <a:p>
            <a:pPr marL="628650" lvl="1" indent="-171450">
              <a:buFont typeface="Arial" panose="020B0604020202020204" pitchFamily="34" charset="0"/>
              <a:buChar char="•"/>
            </a:pPr>
            <a:r>
              <a:rPr lang="fr-FR" sz="1200" dirty="0"/>
              <a:t>Un temps optionnel tel que le renvoie </a:t>
            </a:r>
            <a:r>
              <a:rPr lang="fr-FR" sz="1200" i="1" dirty="0"/>
              <a:t>localtime</a:t>
            </a:r>
            <a:r>
              <a:rPr lang="fr-FR" sz="1200" dirty="0"/>
              <a:t>. Si le temps n'est pas précisé, c'est la date et l'heure courantes qui sont utilisées par défaut.</a:t>
            </a:r>
          </a:p>
          <a:p>
            <a:endParaRPr lang="fr-FR" sz="1200" dirty="0"/>
          </a:p>
          <a:p>
            <a:r>
              <a:rPr lang="fr-FR" sz="1200" dirty="0"/>
              <a:t>Pour construire notre chaîne de formatage, nous allons utiliser plusieurs caractères spéciaux. Python va remplacer ces caractères par leur valeur (la valeur du temps passé en second paramètre ou du temps actuel sinon).</a:t>
            </a:r>
          </a:p>
          <a:p>
            <a:r>
              <a:rPr lang="fr-FR" sz="1200" dirty="0"/>
              <a:t>Exemple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2816012"/>
            <a:ext cx="5395913" cy="246221"/>
          </a:xfrm>
          <a:prstGeom prst="rect">
            <a:avLst/>
          </a:prstGeom>
          <a:solidFill>
            <a:schemeClr val="tx1"/>
          </a:solidFill>
        </p:spPr>
        <p:txBody>
          <a:bodyPr wrap="square" rtlCol="0">
            <a:spAutoFit/>
          </a:bodyPr>
          <a:lstStyle/>
          <a:p>
            <a:r>
              <a:rPr lang="fr-FR" sz="1000" dirty="0" err="1">
                <a:solidFill>
                  <a:schemeClr val="bg1"/>
                </a:solidFill>
              </a:rPr>
              <a:t>time.strftime</a:t>
            </a:r>
            <a:r>
              <a:rPr lang="fr-FR" sz="1000" dirty="0">
                <a:solidFill>
                  <a:schemeClr val="bg1"/>
                </a:solidFill>
              </a:rPr>
              <a:t>('%Y')</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3062233"/>
            <a:ext cx="11020420" cy="276999"/>
          </a:xfrm>
          <a:prstGeom prst="rect">
            <a:avLst/>
          </a:prstGeom>
          <a:noFill/>
        </p:spPr>
        <p:txBody>
          <a:bodyPr wrap="square" rtlCol="0">
            <a:spAutoFit/>
          </a:bodyPr>
          <a:lstStyle/>
          <a:p>
            <a:r>
              <a:rPr lang="fr-FR" sz="1200" dirty="0"/>
              <a:t>Voici</a:t>
            </a:r>
            <a:r>
              <a:rPr lang="fr-FR" sz="1100" dirty="0"/>
              <a:t> un tableau récapitulatif des quelques symboles que vous pouvez utiliser dans cette chaîne :</a:t>
            </a:r>
          </a:p>
        </p:txBody>
      </p:sp>
      <p:pic>
        <p:nvPicPr>
          <p:cNvPr id="6" name="Image 5">
            <a:extLst>
              <a:ext uri="{FF2B5EF4-FFF2-40B4-BE49-F238E27FC236}">
                <a16:creationId xmlns:a16="http://schemas.microsoft.com/office/drawing/2014/main" id="{679BF02D-26EB-432E-AB17-D25F507F8B44}"/>
              </a:ext>
            </a:extLst>
          </p:cNvPr>
          <p:cNvPicPr>
            <a:picLocks noChangeAspect="1"/>
          </p:cNvPicPr>
          <p:nvPr/>
        </p:nvPicPr>
        <p:blipFill>
          <a:blip r:embed="rId2"/>
          <a:stretch>
            <a:fillRect/>
          </a:stretch>
        </p:blipFill>
        <p:spPr>
          <a:xfrm>
            <a:off x="319087" y="3341870"/>
            <a:ext cx="3152775" cy="3381375"/>
          </a:xfrm>
          <a:prstGeom prst="rect">
            <a:avLst/>
          </a:prstGeom>
        </p:spPr>
      </p:pic>
    </p:spTree>
    <p:extLst>
      <p:ext uri="{BB962C8B-B14F-4D97-AF65-F5344CB8AC3E}">
        <p14:creationId xmlns:p14="http://schemas.microsoft.com/office/powerpoint/2010/main" val="143966570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702239"/>
            <a:ext cx="11020420" cy="276999"/>
          </a:xfrm>
          <a:prstGeom prst="rect">
            <a:avLst/>
          </a:prstGeom>
          <a:noFill/>
        </p:spPr>
        <p:txBody>
          <a:bodyPr wrap="square" rtlCol="0">
            <a:spAutoFit/>
          </a:bodyPr>
          <a:lstStyle/>
          <a:p>
            <a:r>
              <a:rPr lang="fr-FR" sz="1200" dirty="0"/>
              <a:t>Donc pour afficher la date telle qu'on y est habitué en France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979238"/>
            <a:ext cx="5395913" cy="246221"/>
          </a:xfrm>
          <a:prstGeom prst="rect">
            <a:avLst/>
          </a:prstGeom>
          <a:solidFill>
            <a:schemeClr val="tx1"/>
          </a:solidFill>
        </p:spPr>
        <p:txBody>
          <a:bodyPr wrap="square" rtlCol="0">
            <a:spAutoFit/>
          </a:bodyPr>
          <a:lstStyle/>
          <a:p>
            <a:r>
              <a:rPr lang="pt-BR" sz="1000" dirty="0">
                <a:solidFill>
                  <a:schemeClr val="bg1"/>
                </a:solidFill>
              </a:rPr>
              <a:t>time.strftime("%A %d %B %Y %H:%M:%S")</a:t>
            </a:r>
            <a:endParaRPr lang="fr-FR" sz="1000" dirty="0">
              <a:solidFill>
                <a:schemeClr val="bg1"/>
              </a:solidFill>
            </a:endParaRP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2240848"/>
            <a:ext cx="11020420" cy="3231654"/>
          </a:xfrm>
          <a:prstGeom prst="rect">
            <a:avLst/>
          </a:prstGeom>
          <a:noFill/>
        </p:spPr>
        <p:txBody>
          <a:bodyPr wrap="square" rtlCol="0">
            <a:spAutoFit/>
          </a:bodyPr>
          <a:lstStyle/>
          <a:p>
            <a:r>
              <a:rPr lang="fr-FR" sz="1200" dirty="0"/>
              <a:t>Mais… c'est en anglais !</a:t>
            </a:r>
          </a:p>
          <a:p>
            <a:endParaRPr lang="fr-FR" sz="1200" dirty="0"/>
          </a:p>
          <a:p>
            <a:r>
              <a:rPr lang="fr-FR" sz="1200" dirty="0"/>
              <a:t>Eh oui. Mais avec ce que vous savez déjà et ce que vous allez voir par la suite, vous n'aurez pas de difficulté à personnaliser tout cela !</a:t>
            </a:r>
          </a:p>
          <a:p>
            <a:r>
              <a:rPr lang="fr-FR" sz="1200" dirty="0"/>
              <a:t>Bien d'autres fonctions</a:t>
            </a:r>
          </a:p>
          <a:p>
            <a:endParaRPr lang="fr-FR" sz="1200" dirty="0"/>
          </a:p>
          <a:p>
            <a:r>
              <a:rPr lang="fr-FR" sz="1200" dirty="0"/>
              <a:t>Le </a:t>
            </a:r>
            <a:r>
              <a:rPr lang="fr-FR" sz="1200" dirty="0" err="1"/>
              <a:t>moduletimepropose</a:t>
            </a:r>
            <a:r>
              <a:rPr lang="fr-FR" sz="1200" dirty="0"/>
              <a:t> bien d'autres fonctions. Je ne vous ai montré que celles que j'utilise le plus souvent tout en vous présentant quelques concepts du temps utilisé en informatique. Si vous voulez aller plus loin, vous savez quoi faire… non ? Allez, je vous y encourage fortement donc je vous remets le lien vers la documentation du </a:t>
            </a:r>
            <a:r>
              <a:rPr lang="fr-FR" sz="1200" dirty="0" err="1"/>
              <a:t>moduletime</a:t>
            </a:r>
            <a:r>
              <a:rPr lang="fr-FR" sz="1200" dirty="0"/>
              <a:t>.</a:t>
            </a:r>
          </a:p>
          <a:p>
            <a:r>
              <a:rPr lang="fr-FR" sz="1200" dirty="0"/>
              <a:t>Le module datetime</a:t>
            </a:r>
          </a:p>
          <a:p>
            <a:endParaRPr lang="fr-FR" sz="1200" dirty="0"/>
          </a:p>
          <a:p>
            <a:r>
              <a:rPr lang="fr-FR" sz="1200" dirty="0"/>
              <a:t>Le moduledatetimepropose plusieurs classes pour représenter des dates et heures. Vous n'allez rien découvrir d'absolument spectaculaire dans cette section mais nous nous avançons petit à petit vers une façon de gérer les dates et heures qui est davantage orientée objet.</a:t>
            </a:r>
          </a:p>
          <a:p>
            <a:endParaRPr lang="fr-FR" sz="1200" dirty="0"/>
          </a:p>
          <a:p>
            <a:r>
              <a:rPr lang="fr-FR" sz="1200" dirty="0"/>
              <a:t>Encore et toujours, je ne prétends pas remplacer la documentation. Je me contente d'extraire de celle-ci les informations qui me semblent les plus importantes. Je vous encourage, là encore, à jeter un coup d'œil du côté de la documentation du module datetime.</a:t>
            </a:r>
          </a:p>
          <a:p>
            <a:r>
              <a:rPr lang="fr-FR" sz="1200" dirty="0"/>
              <a:t>Représenter une date</a:t>
            </a:r>
          </a:p>
          <a:p>
            <a:endParaRPr lang="fr-FR" sz="1200" dirty="0"/>
          </a:p>
        </p:txBody>
      </p:sp>
    </p:spTree>
    <p:extLst>
      <p:ext uri="{BB962C8B-B14F-4D97-AF65-F5344CB8AC3E}">
        <p14:creationId xmlns:p14="http://schemas.microsoft.com/office/powerpoint/2010/main" val="89909694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1569517"/>
            <a:ext cx="11020420" cy="2862322"/>
          </a:xfrm>
          <a:prstGeom prst="rect">
            <a:avLst/>
          </a:prstGeom>
          <a:noFill/>
        </p:spPr>
        <p:txBody>
          <a:bodyPr wrap="square" rtlCol="0">
            <a:spAutoFit/>
          </a:bodyPr>
          <a:lstStyle/>
          <a:p>
            <a:r>
              <a:rPr lang="fr-FR" sz="1200" dirty="0"/>
              <a:t>Vous le reconnaîtrez probablement avec moi, c'est bien d'avoir accès au temps actuel avec une précision d'une seconde sinon plus… mais parfois, cette précision est inutile. Dans certains cas, on a juste besoin d'une date, c'est-à-dire un jour, un mois et une année.</a:t>
            </a:r>
          </a:p>
          <a:p>
            <a:r>
              <a:rPr lang="fr-FR" sz="1200" dirty="0"/>
              <a:t>Il est naturellement possible d'extraire cette information de notre timestamp. Le moduledatetimepropose une classedate, représentant une date, rien qu'une date.</a:t>
            </a:r>
          </a:p>
          <a:p>
            <a:endParaRPr lang="fr-FR" sz="1200" dirty="0"/>
          </a:p>
          <a:p>
            <a:r>
              <a:rPr lang="fr-FR" sz="1200" dirty="0"/>
              <a:t>L'objet possède trois attributs :</a:t>
            </a:r>
          </a:p>
          <a:p>
            <a:endParaRPr lang="fr-FR" sz="1200" dirty="0"/>
          </a:p>
          <a:p>
            <a:r>
              <a:rPr lang="fr-FR" sz="1200" dirty="0"/>
              <a:t>    year: l'année ;</a:t>
            </a:r>
          </a:p>
          <a:p>
            <a:endParaRPr lang="fr-FR" sz="1200" dirty="0"/>
          </a:p>
          <a:p>
            <a:r>
              <a:rPr lang="fr-FR" sz="1200" dirty="0"/>
              <a:t>    month: le mois ;</a:t>
            </a:r>
          </a:p>
          <a:p>
            <a:endParaRPr lang="fr-FR" sz="1200" dirty="0"/>
          </a:p>
          <a:p>
            <a:r>
              <a:rPr lang="fr-FR" sz="1200" dirty="0"/>
              <a:t>    day: le jour du mois.</a:t>
            </a:r>
          </a:p>
          <a:p>
            <a:endParaRPr lang="fr-FR" sz="1200" dirty="0"/>
          </a:p>
          <a:p>
            <a:r>
              <a:rPr lang="fr-FR" sz="1200" dirty="0"/>
              <a:t>Comment fait-on pour construire notre objetdate?</a:t>
            </a:r>
          </a:p>
          <a:p>
            <a:endParaRPr lang="fr-FR" sz="1200" dirty="0"/>
          </a:p>
          <a:p>
            <a:r>
              <a:rPr lang="fr-FR" sz="1200" dirty="0"/>
              <a:t>Il y a plusieurs façons de procéder. Le constructeur de cette classe prend trois arguments qui sont, dans l'ordre, l'année, le mois et le jour du mois.</a:t>
            </a:r>
          </a:p>
        </p:txBody>
      </p:sp>
    </p:spTree>
    <p:extLst>
      <p:ext uri="{BB962C8B-B14F-4D97-AF65-F5344CB8AC3E}">
        <p14:creationId xmlns:p14="http://schemas.microsoft.com/office/powerpoint/2010/main" val="225292456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323851" y="1030908"/>
            <a:ext cx="11020420" cy="276999"/>
          </a:xfrm>
          <a:prstGeom prst="rect">
            <a:avLst/>
          </a:prstGeom>
          <a:noFill/>
        </p:spPr>
        <p:txBody>
          <a:bodyPr wrap="square" rtlCol="0">
            <a:spAutoFit/>
          </a:bodyPr>
          <a:lstStyle/>
          <a:p>
            <a:r>
              <a:rPr lang="fr-FR" sz="1200" dirty="0"/>
              <a:t>Il y a plusieurs façons de procéder. Le constructeur de cette classe prend trois arguments qui sont, dans l'ordre, l'année, le mois et le jour du mois.</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707886"/>
          </a:xfrm>
          <a:prstGeom prst="rect">
            <a:avLst/>
          </a:prstGeom>
          <a:solidFill>
            <a:schemeClr val="tx1"/>
          </a:solidFill>
        </p:spPr>
        <p:txBody>
          <a:bodyPr wrap="square" rtlCol="0">
            <a:spAutoFit/>
          </a:bodyPr>
          <a:lstStyle/>
          <a:p>
            <a:r>
              <a:rPr lang="pt-BR" sz="1000" dirty="0">
                <a:solidFill>
                  <a:schemeClr val="bg1"/>
                </a:solidFill>
              </a:rPr>
              <a:t>&gt;&gt;&gt; import datetime</a:t>
            </a:r>
          </a:p>
          <a:p>
            <a:r>
              <a:rPr lang="pt-BR" sz="1000" dirty="0">
                <a:solidFill>
                  <a:schemeClr val="bg1"/>
                </a:solidFill>
              </a:rPr>
              <a:t>&gt;&gt;&gt; date = datetime.date(2010, 12, 25)</a:t>
            </a:r>
          </a:p>
          <a:p>
            <a:r>
              <a:rPr lang="pt-BR" sz="1000" dirty="0">
                <a:solidFill>
                  <a:schemeClr val="bg1"/>
                </a:solidFill>
              </a:rPr>
              <a:t>&gt;&gt;&gt; print(date)</a:t>
            </a:r>
          </a:p>
          <a:p>
            <a:r>
              <a:rPr lang="pt-BR" sz="1000" dirty="0">
                <a:solidFill>
                  <a:schemeClr val="bg1"/>
                </a:solidFill>
              </a:rPr>
              <a:t>2010-12-25</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2018703"/>
            <a:ext cx="11020420" cy="830997"/>
          </a:xfrm>
          <a:prstGeom prst="rect">
            <a:avLst/>
          </a:prstGeom>
          <a:noFill/>
        </p:spPr>
        <p:txBody>
          <a:bodyPr wrap="square" rtlCol="0">
            <a:spAutoFit/>
          </a:bodyPr>
          <a:lstStyle/>
          <a:p>
            <a:r>
              <a:rPr lang="fr-FR" sz="1200" dirty="0"/>
              <a:t>Il existe deux méthodes de classe qui peuvent vous intéresser :</a:t>
            </a:r>
          </a:p>
          <a:p>
            <a:pPr marL="171450" indent="-171450">
              <a:buFont typeface="Arial" panose="020B0604020202020204" pitchFamily="34" charset="0"/>
              <a:buChar char="•"/>
            </a:pPr>
            <a:r>
              <a:rPr lang="fr-FR" sz="1200" dirty="0"/>
              <a:t>    date.today(): renvoie la date d'aujourd'hui ;</a:t>
            </a:r>
          </a:p>
          <a:p>
            <a:pPr marL="171450" indent="-171450">
              <a:buFont typeface="Arial" panose="020B0604020202020204" pitchFamily="34" charset="0"/>
              <a:buChar char="•"/>
            </a:pPr>
            <a:r>
              <a:rPr lang="fr-FR" sz="1200" dirty="0"/>
              <a:t>    date.fromtimestamp(timestamp): renvoie la date correspondant au timestamp passé en argument.</a:t>
            </a:r>
          </a:p>
          <a:p>
            <a:r>
              <a:rPr lang="fr-FR" sz="1200" dirty="0"/>
              <a:t>Voyons en pratique :</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2838750"/>
            <a:ext cx="5395913" cy="1169551"/>
          </a:xfrm>
          <a:prstGeom prst="rect">
            <a:avLst/>
          </a:prstGeom>
          <a:solidFill>
            <a:schemeClr val="tx1"/>
          </a:solidFill>
        </p:spPr>
        <p:txBody>
          <a:bodyPr wrap="square" rtlCol="0">
            <a:spAutoFit/>
          </a:bodyPr>
          <a:lstStyle/>
          <a:p>
            <a:r>
              <a:rPr lang="pt-BR" sz="1000" dirty="0">
                <a:solidFill>
                  <a:schemeClr val="bg1"/>
                </a:solidFill>
              </a:rPr>
              <a:t>&gt;&gt;&gt; import time</a:t>
            </a:r>
          </a:p>
          <a:p>
            <a:r>
              <a:rPr lang="pt-BR" sz="1000" dirty="0">
                <a:solidFill>
                  <a:schemeClr val="bg1"/>
                </a:solidFill>
              </a:rPr>
              <a:t>&gt;&gt;&gt; import datetime</a:t>
            </a:r>
          </a:p>
          <a:p>
            <a:r>
              <a:rPr lang="pt-BR" sz="1000" dirty="0">
                <a:solidFill>
                  <a:schemeClr val="bg1"/>
                </a:solidFill>
              </a:rPr>
              <a:t>&gt;&gt;&gt; aujourdhui = datetime.date.today()</a:t>
            </a:r>
          </a:p>
          <a:p>
            <a:r>
              <a:rPr lang="pt-BR" sz="1000" dirty="0">
                <a:solidFill>
                  <a:schemeClr val="bg1"/>
                </a:solidFill>
              </a:rPr>
              <a:t>&gt;&gt;&gt; aujourdhui</a:t>
            </a:r>
          </a:p>
          <a:p>
            <a:r>
              <a:rPr lang="pt-BR" sz="1000" dirty="0">
                <a:solidFill>
                  <a:schemeClr val="bg1"/>
                </a:solidFill>
              </a:rPr>
              <a:t>datetime.date(2011, 2, 14)</a:t>
            </a:r>
          </a:p>
          <a:p>
            <a:r>
              <a:rPr lang="pt-BR" sz="1000" dirty="0">
                <a:solidFill>
                  <a:schemeClr val="bg1"/>
                </a:solidFill>
              </a:rPr>
              <a:t>&gt;&gt;&gt; datetime.date.fromtimestamp(time.time()) # Équivalent à date.today</a:t>
            </a:r>
          </a:p>
          <a:p>
            <a:r>
              <a:rPr lang="pt-BR" sz="1000" dirty="0">
                <a:solidFill>
                  <a:schemeClr val="bg1"/>
                </a:solidFill>
              </a:rPr>
              <a:t>datetime.date(2011, 2, 14)</a:t>
            </a:r>
          </a:p>
        </p:txBody>
      </p:sp>
      <p:sp>
        <p:nvSpPr>
          <p:cNvPr id="12" name="ZoneTexte 11">
            <a:extLst>
              <a:ext uri="{FF2B5EF4-FFF2-40B4-BE49-F238E27FC236}">
                <a16:creationId xmlns:a16="http://schemas.microsoft.com/office/drawing/2014/main" id="{B1E47B03-7047-43D7-9186-A52C0E7E7B19}"/>
              </a:ext>
            </a:extLst>
          </p:cNvPr>
          <p:cNvSpPr txBox="1"/>
          <p:nvPr/>
        </p:nvSpPr>
        <p:spPr>
          <a:xfrm>
            <a:off x="323851" y="4144758"/>
            <a:ext cx="11020420" cy="2677656"/>
          </a:xfrm>
          <a:prstGeom prst="rect">
            <a:avLst/>
          </a:prstGeom>
          <a:noFill/>
        </p:spPr>
        <p:txBody>
          <a:bodyPr wrap="square" rtlCol="0">
            <a:spAutoFit/>
          </a:bodyPr>
          <a:lstStyle/>
          <a:p>
            <a:r>
              <a:rPr lang="fr-FR" sz="1200" dirty="0"/>
              <a:t>Et bien entendu, vous pouvez manipuler ces dates simplement et les comparer grâce aux opérateurs usuels, je vous laisse essayer !</a:t>
            </a:r>
          </a:p>
          <a:p>
            <a:r>
              <a:rPr lang="fr-FR" sz="1200" dirty="0"/>
              <a:t>Représenter une heure</a:t>
            </a:r>
          </a:p>
          <a:p>
            <a:endParaRPr lang="fr-FR" sz="1200" dirty="0"/>
          </a:p>
          <a:p>
            <a:r>
              <a:rPr lang="fr-FR" sz="1200" dirty="0"/>
              <a:t>C'est moins courant mais on peut également être amené à manipuler une heure, indépendamment de toute date. La classe time du module </a:t>
            </a:r>
            <a:r>
              <a:rPr lang="fr-FR" sz="1200" i="1" dirty="0"/>
              <a:t>datetime</a:t>
            </a:r>
            <a:r>
              <a:rPr lang="fr-FR" sz="1200" dirty="0"/>
              <a:t> est là pour cela.</a:t>
            </a:r>
          </a:p>
          <a:p>
            <a:endParaRPr lang="fr-FR" sz="1200" dirty="0"/>
          </a:p>
          <a:p>
            <a:r>
              <a:rPr lang="fr-FR" sz="1200" dirty="0"/>
              <a:t>On construit une heure avec non pas trois mais cinq paramètres, tous optionnels :</a:t>
            </a:r>
          </a:p>
          <a:p>
            <a:pPr marL="628650" lvl="1" indent="-171450">
              <a:buFont typeface="Arial" panose="020B0604020202020204" pitchFamily="34" charset="0"/>
              <a:buChar char="•"/>
            </a:pPr>
            <a:r>
              <a:rPr lang="fr-FR" sz="1200" dirty="0" err="1"/>
              <a:t>Hour</a:t>
            </a:r>
            <a:r>
              <a:rPr lang="fr-FR" sz="1200" dirty="0"/>
              <a:t> (0 par défaut) : les heures, valeur comprise entre 0 et 23 ;</a:t>
            </a:r>
          </a:p>
          <a:p>
            <a:pPr marL="628650" lvl="1" indent="-171450">
              <a:buFont typeface="Arial" panose="020B0604020202020204" pitchFamily="34" charset="0"/>
              <a:buChar char="•"/>
            </a:pPr>
            <a:r>
              <a:rPr lang="fr-FR" sz="1200" dirty="0"/>
              <a:t>Minute (0 par défaut) : les minutes, valeur comprise entre 0 et 59 ;</a:t>
            </a:r>
          </a:p>
          <a:p>
            <a:pPr marL="628650" lvl="1" indent="-171450">
              <a:buFont typeface="Arial" panose="020B0604020202020204" pitchFamily="34" charset="0"/>
              <a:buChar char="•"/>
            </a:pPr>
            <a:r>
              <a:rPr lang="fr-FR" sz="1200" dirty="0"/>
              <a:t>Second (0 par défaut) : les secondes, valeur comprise entre 0 et 59 ;</a:t>
            </a:r>
          </a:p>
          <a:p>
            <a:pPr marL="628650" lvl="1" indent="-171450">
              <a:buFont typeface="Arial" panose="020B0604020202020204" pitchFamily="34" charset="0"/>
              <a:buChar char="•"/>
            </a:pPr>
            <a:r>
              <a:rPr lang="fr-FR" sz="1200" dirty="0" err="1"/>
              <a:t>Microsecond</a:t>
            </a:r>
            <a:r>
              <a:rPr lang="fr-FR" sz="1200" dirty="0"/>
              <a:t> (0 par défaut) : la précision de l'heure en micro-secondes, entre 0 et 1.000.000 ;</a:t>
            </a:r>
          </a:p>
          <a:p>
            <a:pPr marL="628650" lvl="1" indent="-171450">
              <a:buFont typeface="Arial" panose="020B0604020202020204" pitchFamily="34" charset="0"/>
              <a:buChar char="•"/>
            </a:pPr>
            <a:r>
              <a:rPr lang="fr-FR" sz="1200" i="1" dirty="0" err="1"/>
              <a:t>tzinfo</a:t>
            </a:r>
            <a:r>
              <a:rPr lang="fr-FR" sz="1200" dirty="0"/>
              <a:t> (None par défaut) : l'information de fuseau horaire (je ne détaillerai pas cette information ici).</a:t>
            </a:r>
          </a:p>
          <a:p>
            <a:endParaRPr lang="fr-FR" sz="1200" dirty="0"/>
          </a:p>
          <a:p>
            <a:r>
              <a:rPr lang="fr-FR" sz="1200" dirty="0"/>
              <a:t>Cette classe est moins utilisée que </a:t>
            </a:r>
            <a:r>
              <a:rPr lang="fr-FR" sz="1200" i="1" dirty="0" err="1"/>
              <a:t>datetime.date</a:t>
            </a:r>
            <a:r>
              <a:rPr lang="fr-FR" sz="1200" dirty="0"/>
              <a:t> mais elle peut se révéler utile dans certains cas. Je vous laisse faire quelques tests, n'oubliez pas de vous reporter à la documentation du module </a:t>
            </a:r>
            <a:r>
              <a:rPr lang="fr-FR" sz="1200" i="1" dirty="0"/>
              <a:t>datetime</a:t>
            </a:r>
            <a:r>
              <a:rPr lang="fr-FR" sz="1200" dirty="0"/>
              <a:t> pour plus d'informations.</a:t>
            </a:r>
          </a:p>
        </p:txBody>
      </p:sp>
    </p:spTree>
    <p:extLst>
      <p:ext uri="{BB962C8B-B14F-4D97-AF65-F5344CB8AC3E}">
        <p14:creationId xmlns:p14="http://schemas.microsoft.com/office/powerpoint/2010/main" val="1945328082"/>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677656"/>
          </a:xfrm>
          <a:prstGeom prst="rect">
            <a:avLst/>
          </a:prstGeom>
          <a:noFill/>
        </p:spPr>
        <p:txBody>
          <a:bodyPr wrap="square" rtlCol="0">
            <a:spAutoFit/>
          </a:bodyPr>
          <a:lstStyle/>
          <a:p>
            <a:r>
              <a:rPr lang="fr-FR" sz="1200" dirty="0"/>
              <a:t>Représenter des dates et heures</a:t>
            </a:r>
          </a:p>
          <a:p>
            <a:endParaRPr lang="fr-FR" sz="1200" dirty="0"/>
          </a:p>
          <a:p>
            <a:r>
              <a:rPr lang="fr-FR" sz="1200" dirty="0"/>
              <a:t>Et nous y voilà ! Vous n'allez pas être bien surpris par ce que nous allons aborder. Nous avons vu une manière de représenter une date, une manière de représenter une heure, mais on peut naturellement représenter une date et une heure dans le même objet, ce sera probablement la classe que vous utiliserez le plus souvent. Celle qui nous intéresse s'appelle </a:t>
            </a:r>
            <a:r>
              <a:rPr lang="fr-FR" sz="1200" i="1" dirty="0"/>
              <a:t>datetime</a:t>
            </a:r>
            <a:r>
              <a:rPr lang="fr-FR" sz="1200" dirty="0"/>
              <a:t>, comme son module.</a:t>
            </a:r>
          </a:p>
          <a:p>
            <a:endParaRPr lang="fr-FR" sz="1200" dirty="0"/>
          </a:p>
          <a:p>
            <a:r>
              <a:rPr lang="fr-FR" sz="1200" dirty="0"/>
              <a:t>Elle prend d'abord les paramètres de </a:t>
            </a:r>
            <a:r>
              <a:rPr lang="fr-FR" sz="1200" i="1" dirty="0"/>
              <a:t>datetime.date</a:t>
            </a:r>
            <a:r>
              <a:rPr lang="fr-FR" sz="1200" dirty="0"/>
              <a:t>(année, mois, jour) et ensuite les paramètres </a:t>
            </a:r>
            <a:r>
              <a:rPr lang="fr-FR" sz="1200" i="1" dirty="0"/>
              <a:t>dedatetime.time</a:t>
            </a:r>
            <a:r>
              <a:rPr lang="fr-FR" sz="1200" dirty="0"/>
              <a:t>(heures, minutes, secondes, micro-secondes et fuseau horaire).</a:t>
            </a:r>
          </a:p>
          <a:p>
            <a:endParaRPr lang="fr-FR" sz="1200" dirty="0"/>
          </a:p>
          <a:p>
            <a:r>
              <a:rPr lang="fr-FR" sz="1200" dirty="0"/>
              <a:t>Voyons dès à présent les deux méthodes de classe que vous utiliserez le plus souvent :</a:t>
            </a:r>
          </a:p>
          <a:p>
            <a:endParaRPr lang="fr-FR" sz="1200" dirty="0"/>
          </a:p>
          <a:p>
            <a:r>
              <a:rPr lang="fr-FR" sz="1200" dirty="0"/>
              <a:t>    </a:t>
            </a:r>
            <a:r>
              <a:rPr lang="fr-FR" sz="1200" i="1" dirty="0" err="1"/>
              <a:t>datetime.now</a:t>
            </a:r>
            <a:r>
              <a:rPr lang="fr-FR" sz="1200" i="1" dirty="0"/>
              <a:t>()</a:t>
            </a:r>
            <a:r>
              <a:rPr lang="fr-FR" sz="1200" dirty="0"/>
              <a:t>: renvoie l'objet </a:t>
            </a:r>
            <a:r>
              <a:rPr lang="fr-FR" sz="1200" i="1" dirty="0"/>
              <a:t>datetime</a:t>
            </a:r>
            <a:r>
              <a:rPr lang="fr-FR" sz="1200" dirty="0"/>
              <a:t> avec la date et l'heure actuelles ;</a:t>
            </a:r>
          </a:p>
          <a:p>
            <a:endParaRPr lang="fr-FR" sz="1200" dirty="0"/>
          </a:p>
          <a:p>
            <a:r>
              <a:rPr lang="fr-FR" sz="1200" dirty="0"/>
              <a:t>    datetime.fromtimestamp(timestamp): renvoie la date et l'heure d'un timestamp précis.</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4120271"/>
            <a:ext cx="5395913" cy="553998"/>
          </a:xfrm>
          <a:prstGeom prst="rect">
            <a:avLst/>
          </a:prstGeom>
          <a:solidFill>
            <a:schemeClr val="tx1"/>
          </a:solidFill>
        </p:spPr>
        <p:txBody>
          <a:bodyPr wrap="square" rtlCol="0">
            <a:spAutoFit/>
          </a:bodyPr>
          <a:lstStyle/>
          <a:p>
            <a:r>
              <a:rPr lang="nn-NO" sz="1000" dirty="0">
                <a:solidFill>
                  <a:schemeClr val="bg1"/>
                </a:solidFill>
              </a:rPr>
              <a:t>&gt;&gt;&gt; import datetime</a:t>
            </a:r>
          </a:p>
          <a:p>
            <a:r>
              <a:rPr lang="nn-NO" sz="1000" dirty="0">
                <a:solidFill>
                  <a:schemeClr val="bg1"/>
                </a:solidFill>
              </a:rPr>
              <a:t>&gt;&gt;&gt; datetime.datetime.now()</a:t>
            </a:r>
          </a:p>
          <a:p>
            <a:r>
              <a:rPr lang="nn-NO" sz="1000" dirty="0">
                <a:solidFill>
                  <a:schemeClr val="bg1"/>
                </a:solidFill>
              </a:rPr>
              <a:t>datetime.datetime(2011, 2, 14, 5, 8, 22, 359000)</a:t>
            </a:r>
          </a:p>
        </p:txBody>
      </p:sp>
      <p:sp>
        <p:nvSpPr>
          <p:cNvPr id="13" name="ZoneTexte 12">
            <a:extLst>
              <a:ext uri="{FF2B5EF4-FFF2-40B4-BE49-F238E27FC236}">
                <a16:creationId xmlns:a16="http://schemas.microsoft.com/office/drawing/2014/main" id="{B7923EA2-DAED-4971-935D-A04C35204F74}"/>
              </a:ext>
            </a:extLst>
          </p:cNvPr>
          <p:cNvSpPr txBox="1"/>
          <p:nvPr/>
        </p:nvSpPr>
        <p:spPr>
          <a:xfrm>
            <a:off x="276229" y="4694490"/>
            <a:ext cx="11020420" cy="461665"/>
          </a:xfrm>
          <a:prstGeom prst="rect">
            <a:avLst/>
          </a:prstGeom>
          <a:noFill/>
        </p:spPr>
        <p:txBody>
          <a:bodyPr wrap="square" rtlCol="0">
            <a:spAutoFit/>
          </a:bodyPr>
          <a:lstStyle/>
          <a:p>
            <a:r>
              <a:rPr lang="fr-FR" sz="1200" dirty="0"/>
              <a:t>Il y a bien d'autres choses à voir dans ce module </a:t>
            </a:r>
            <a:r>
              <a:rPr lang="fr-FR" sz="1200" i="1" dirty="0"/>
              <a:t>datetime</a:t>
            </a:r>
            <a:r>
              <a:rPr lang="fr-FR" sz="1200" dirty="0"/>
              <a:t>. Si vous êtes curieux ou que vous avez des besoins plus spécifiques, que je n'aborde pas ici, référez-vous à la documentation officielle du module.</a:t>
            </a:r>
          </a:p>
        </p:txBody>
      </p:sp>
    </p:spTree>
    <p:extLst>
      <p:ext uri="{BB962C8B-B14F-4D97-AF65-F5344CB8AC3E}">
        <p14:creationId xmlns:p14="http://schemas.microsoft.com/office/powerpoint/2010/main" val="373785079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123658"/>
          </a:xfrm>
          <a:prstGeom prst="rect">
            <a:avLst/>
          </a:prstGeom>
          <a:noFill/>
        </p:spPr>
        <p:txBody>
          <a:bodyPr wrap="square" rtlCol="0">
            <a:spAutoFit/>
          </a:bodyPr>
          <a:lstStyle/>
          <a:p>
            <a:r>
              <a:rPr lang="fr-FR" sz="1200" b="1" dirty="0"/>
              <a:t>En résumé</a:t>
            </a:r>
          </a:p>
          <a:p>
            <a:endParaRPr lang="fr-FR" sz="1200" dirty="0"/>
          </a:p>
          <a:p>
            <a:r>
              <a:rPr lang="fr-FR" sz="1200" dirty="0"/>
              <a:t>    Le module </a:t>
            </a:r>
            <a:r>
              <a:rPr lang="fr-FR" sz="1200" i="1" dirty="0"/>
              <a:t>time</a:t>
            </a:r>
            <a:r>
              <a:rPr lang="fr-FR" sz="1200" dirty="0"/>
              <a:t> permet, entre autres, d'obtenir la date et l'heure de votre système.</a:t>
            </a:r>
          </a:p>
          <a:p>
            <a:endParaRPr lang="fr-FR" sz="1200" dirty="0"/>
          </a:p>
          <a:p>
            <a:r>
              <a:rPr lang="fr-FR" sz="1200" dirty="0"/>
              <a:t>    La fonction </a:t>
            </a:r>
            <a:r>
              <a:rPr lang="fr-FR" sz="1200" i="1" dirty="0"/>
              <a:t>time</a:t>
            </a:r>
            <a:r>
              <a:rPr lang="fr-FR" sz="1200" dirty="0"/>
              <a:t> du module </a:t>
            </a:r>
            <a:r>
              <a:rPr lang="fr-FR" sz="1200" i="1" dirty="0"/>
              <a:t>time</a:t>
            </a:r>
            <a:r>
              <a:rPr lang="fr-FR" sz="1200" dirty="0"/>
              <a:t> renvoie le timestamp actuel.</a:t>
            </a:r>
          </a:p>
          <a:p>
            <a:endParaRPr lang="fr-FR" sz="1200" dirty="0"/>
          </a:p>
          <a:p>
            <a:r>
              <a:rPr lang="fr-FR" sz="1200" dirty="0"/>
              <a:t>    La méthode </a:t>
            </a:r>
            <a:r>
              <a:rPr lang="fr-FR" sz="1200" i="1" dirty="0"/>
              <a:t>localtime</a:t>
            </a:r>
            <a:r>
              <a:rPr lang="fr-FR" sz="1200" dirty="0"/>
              <a:t> du module </a:t>
            </a:r>
            <a:r>
              <a:rPr lang="fr-FR" sz="1200" i="1" dirty="0"/>
              <a:t>time</a:t>
            </a:r>
            <a:r>
              <a:rPr lang="fr-FR" sz="1200" dirty="0"/>
              <a:t> renvoie un objet isolant les informations d'un timestamp (la date et l'heure).</a:t>
            </a:r>
          </a:p>
          <a:p>
            <a:endParaRPr lang="fr-FR" sz="1200" dirty="0"/>
          </a:p>
          <a:p>
            <a:r>
              <a:rPr lang="fr-FR" sz="1200" dirty="0"/>
              <a:t>    Le module </a:t>
            </a:r>
            <a:r>
              <a:rPr lang="fr-FR" sz="1200" i="1" dirty="0"/>
              <a:t>datetime</a:t>
            </a:r>
            <a:r>
              <a:rPr lang="fr-FR" sz="1200" dirty="0"/>
              <a:t> permet de représenter des dates et heures.</a:t>
            </a:r>
          </a:p>
          <a:p>
            <a:endParaRPr lang="fr-FR" sz="1200" dirty="0"/>
          </a:p>
          <a:p>
            <a:r>
              <a:rPr lang="fr-FR" sz="1200" dirty="0"/>
              <a:t>    Les classes </a:t>
            </a:r>
            <a:r>
              <a:rPr lang="fr-FR" sz="1200" i="1" dirty="0"/>
              <a:t>date</a:t>
            </a:r>
            <a:r>
              <a:rPr lang="fr-FR" sz="1200" dirty="0"/>
              <a:t>, </a:t>
            </a:r>
            <a:r>
              <a:rPr lang="fr-FR" sz="1200" i="1" dirty="0"/>
              <a:t>time</a:t>
            </a:r>
            <a:r>
              <a:rPr lang="fr-FR" sz="1200" dirty="0"/>
              <a:t> et </a:t>
            </a:r>
            <a:r>
              <a:rPr lang="fr-FR" sz="1200" i="1" dirty="0"/>
              <a:t>datetime</a:t>
            </a:r>
            <a:r>
              <a:rPr lang="fr-FR" sz="1200" dirty="0"/>
              <a:t> permettent respectivement de représenter des dates, des heures, ainsi que des ensembles « date et heure ».</a:t>
            </a:r>
          </a:p>
        </p:txBody>
      </p:sp>
    </p:spTree>
    <p:extLst>
      <p:ext uri="{BB962C8B-B14F-4D97-AF65-F5344CB8AC3E}">
        <p14:creationId xmlns:p14="http://schemas.microsoft.com/office/powerpoint/2010/main" val="35729884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bg>
      <p:bgPr>
        <a:gradFill>
          <a:gsLst>
            <a:gs pos="0">
              <a:srgbClr val="66FF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52422" y="2667030"/>
            <a:ext cx="12192000"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961063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element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1015663"/>
          </a:xfrm>
          <a:prstGeom prst="rect">
            <a:avLst/>
          </a:prstGeom>
          <a:noFill/>
        </p:spPr>
        <p:txBody>
          <a:bodyPr wrap="square" rtlCol="0">
            <a:spAutoFit/>
          </a:bodyPr>
          <a:lstStyle/>
          <a:p>
            <a:r>
              <a:rPr lang="fr-FR" sz="1200" dirty="0"/>
              <a:t>Dans ce chapitre, nous allons découvrir plusieurs modules et fonctionnalités utiles pour interagir avec le système. Python peut servir à créer bien des choses, des jeux, des interfaces, mais il peut aussi faire des scripts systèmes et, dans ce chapitre, nous allons voir comment.</a:t>
            </a:r>
          </a:p>
          <a:p>
            <a:endParaRPr lang="fr-FR" sz="1200" dirty="0"/>
          </a:p>
          <a:p>
            <a:r>
              <a:rPr lang="fr-FR" sz="1200" dirty="0"/>
              <a:t>Les concepts que je vais présenter ici risquent d'être plus familiers aux utilisateurs de Linux. Toutefois, pas de panique si vous êtes sur Windows : je vais prendre le temps de vous expliquer à chaque fois tout le nécessaire.</a:t>
            </a:r>
          </a:p>
        </p:txBody>
      </p:sp>
    </p:spTree>
    <p:extLst>
      <p:ext uri="{BB962C8B-B14F-4D97-AF65-F5344CB8AC3E}">
        <p14:creationId xmlns:p14="http://schemas.microsoft.com/office/powerpoint/2010/main" val="2430410619"/>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5262979"/>
          </a:xfrm>
          <a:prstGeom prst="rect">
            <a:avLst/>
          </a:prstGeom>
          <a:noFill/>
        </p:spPr>
        <p:txBody>
          <a:bodyPr wrap="square" rtlCol="0">
            <a:spAutoFit/>
          </a:bodyPr>
          <a:lstStyle/>
          <a:p>
            <a:r>
              <a:rPr lang="fr-FR" sz="1200" dirty="0"/>
              <a:t>Pour commencer, nous allons voir comment accéder aux flux standard (entrée standard et sortie standard) et de quelle façon nous devons les manipuler.</a:t>
            </a:r>
          </a:p>
          <a:p>
            <a:endParaRPr lang="fr-FR" sz="1200" dirty="0"/>
          </a:p>
          <a:p>
            <a:r>
              <a:rPr lang="fr-FR" sz="1200" dirty="0"/>
              <a:t>À quoi cela ressemble-t-il ?</a:t>
            </a:r>
          </a:p>
          <a:p>
            <a:endParaRPr lang="fr-FR" sz="1200" dirty="0"/>
          </a:p>
          <a:p>
            <a:r>
              <a:rPr lang="fr-FR" sz="1200" dirty="0"/>
              <a:t>Vous vous êtes sûrement habitués, quand vous utilisez la fonction print, à ce qu'un message s'affiche sur votre écran. Je pense que cela vous paraît même assez logique à présent.</a:t>
            </a:r>
          </a:p>
          <a:p>
            <a:endParaRPr lang="fr-FR" sz="1200" dirty="0"/>
          </a:p>
          <a:p>
            <a:r>
              <a:rPr lang="fr-FR" sz="1200" dirty="0"/>
              <a:t>Sauf que, comme pour la plupart de nos manipulations en informatique, le mécanisme qui se cache derrière nos fonctions est plus complexe et puissant qu'il y paraît. Sachez que vous pourriez très bien faire en sorte qu'en utilisant print, le texte s'écrive dans un fichier plutôt qu'à l'écran.</a:t>
            </a:r>
          </a:p>
          <a:p>
            <a:endParaRPr lang="fr-FR" sz="1200" dirty="0"/>
          </a:p>
          <a:p>
            <a:r>
              <a:rPr lang="fr-FR" sz="1200" dirty="0">
                <a:highlight>
                  <a:srgbClr val="C0C0C0"/>
                </a:highlight>
              </a:rPr>
              <a:t>Quel intérêt ? print est fait pour afficher à l'écran non ?</a:t>
            </a:r>
          </a:p>
          <a:p>
            <a:endParaRPr lang="fr-FR" sz="1200" dirty="0"/>
          </a:p>
          <a:p>
            <a:r>
              <a:rPr lang="fr-FR" sz="1200" dirty="0"/>
              <a:t>Pas seulement, non. Mais nous verrons cela un peu plus loin. Pour l'instant, voilà ce que l'on peut dire : quand vous appelez la fonction print, si le message s'affiche à l'écran, c'est parce que la sortie standard de votre programme est redirigée vers votre écran.</a:t>
            </a:r>
          </a:p>
          <a:p>
            <a:endParaRPr lang="fr-FR" sz="1200" dirty="0"/>
          </a:p>
          <a:p>
            <a:r>
              <a:rPr lang="fr-FR" sz="1200" dirty="0"/>
              <a:t>On distingue trois flux standard :</a:t>
            </a:r>
          </a:p>
          <a:p>
            <a:endParaRPr lang="fr-FR" sz="1200" dirty="0"/>
          </a:p>
          <a:p>
            <a:pPr marL="171450" indent="-171450">
              <a:buFont typeface="Arial" panose="020B0604020202020204" pitchFamily="34" charset="0"/>
              <a:buChar char="•"/>
            </a:pPr>
            <a:r>
              <a:rPr lang="fr-FR" sz="1200" dirty="0"/>
              <a:t>    </a:t>
            </a:r>
            <a:r>
              <a:rPr lang="fr-FR" sz="1200" b="1" dirty="0"/>
              <a:t>L'entrée standard</a:t>
            </a:r>
            <a:r>
              <a:rPr lang="fr-FR" sz="1200" dirty="0"/>
              <a:t> : elle est appelée quand vous utilisez input. C'est elle qui est utilisée pour demander des informations à l'utilisateur. Par défaut, l'entrée standard est votre clavier.</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b="1" dirty="0"/>
              <a:t>La sortie standard </a:t>
            </a:r>
            <a:r>
              <a:rPr lang="fr-FR" sz="1200" dirty="0"/>
              <a:t>: comme on l'a vu, c'est elle qui est utilisée pour afficher des messages. Par défaut, elle redirige vers l'écran.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b="1" dirty="0"/>
              <a:t>L'erreur standard </a:t>
            </a:r>
            <a:r>
              <a:rPr lang="fr-FR" sz="1200" dirty="0"/>
              <a:t>: elle est notamment utilisée quand Python vous affiche le traceback d'une exception. Par défaut, elle redirige également vers votre écran.</a:t>
            </a:r>
          </a:p>
          <a:p>
            <a:endParaRPr lang="fr-FR" sz="1200" dirty="0"/>
          </a:p>
          <a:p>
            <a:r>
              <a:rPr lang="fr-FR" sz="1200" b="1" dirty="0"/>
              <a:t>Accéder aux flux standard</a:t>
            </a:r>
          </a:p>
          <a:p>
            <a:endParaRPr lang="fr-FR" sz="1200" dirty="0"/>
          </a:p>
          <a:p>
            <a:r>
              <a:rPr lang="fr-FR" sz="1200" dirty="0"/>
              <a:t>On peut accéder aux objets représentant ces flux standard grâce au module sys qui propose plusieurs fonctions et variables permettant d'interagir avec le système. Nous en reparlerons un peu plus loin dans ce chapitre, d'ailleurs.</a:t>
            </a:r>
          </a:p>
        </p:txBody>
      </p:sp>
    </p:spTree>
    <p:extLst>
      <p:ext uri="{BB962C8B-B14F-4D97-AF65-F5344CB8AC3E}">
        <p14:creationId xmlns:p14="http://schemas.microsoft.com/office/powerpoint/2010/main" val="1830138552"/>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830997"/>
          </a:xfrm>
          <a:prstGeom prst="rect">
            <a:avLst/>
          </a:prstGeom>
          <a:noFill/>
        </p:spPr>
        <p:txBody>
          <a:bodyPr wrap="square" rtlCol="0">
            <a:spAutoFit/>
          </a:bodyPr>
          <a:lstStyle/>
          <a:p>
            <a:r>
              <a:rPr lang="fr-FR" sz="1200" dirty="0"/>
              <a:t>Accéder aux flux standard</a:t>
            </a:r>
          </a:p>
          <a:p>
            <a:endParaRPr lang="fr-FR" sz="1200" dirty="0"/>
          </a:p>
          <a:p>
            <a:r>
              <a:rPr lang="fr-FR" sz="1200" dirty="0"/>
              <a:t>On peut accéder aux objets représentant ces flux standard grâce au module sys qui propose plusieurs fonctions et variables permettant d'interagir avec le système. Nous en reparlerons un peu plus loin dans ce chapitre, d'ailleurs.</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188157"/>
            <a:ext cx="10753720" cy="1169551"/>
          </a:xfrm>
          <a:prstGeom prst="rect">
            <a:avLst/>
          </a:prstGeom>
          <a:solidFill>
            <a:schemeClr val="tx1"/>
          </a:solidFill>
        </p:spPr>
        <p:txBody>
          <a:bodyPr wrap="square" rtlCol="0">
            <a:spAutoFit/>
          </a:bodyPr>
          <a:lstStyle/>
          <a:p>
            <a:r>
              <a:rPr lang="fr-FR" sz="1000" dirty="0">
                <a:solidFill>
                  <a:schemeClr val="bg1"/>
                </a:solidFill>
              </a:rPr>
              <a:t>&gt;&gt;&gt; import sys</a:t>
            </a:r>
          </a:p>
          <a:p>
            <a:r>
              <a:rPr lang="fr-FR" sz="1000" dirty="0">
                <a:solidFill>
                  <a:schemeClr val="bg1"/>
                </a:solidFill>
              </a:rPr>
              <a:t>&gt;&gt;&gt; </a:t>
            </a:r>
            <a:r>
              <a:rPr lang="fr-FR" sz="1000" dirty="0" err="1">
                <a:solidFill>
                  <a:schemeClr val="bg1"/>
                </a:solidFill>
              </a:rPr>
              <a:t>sys.stdin</a:t>
            </a:r>
            <a:r>
              <a:rPr lang="fr-FR" sz="1000" dirty="0">
                <a:solidFill>
                  <a:schemeClr val="bg1"/>
                </a:solidFill>
              </a:rPr>
              <a:t> # L'entrée standard (standard input)</a:t>
            </a:r>
          </a:p>
          <a:p>
            <a:r>
              <a:rPr lang="fr-FR" sz="1000" dirty="0">
                <a:solidFill>
                  <a:schemeClr val="bg1"/>
                </a:solidFill>
              </a:rPr>
              <a:t>&lt;_io.TextIOWrapper name='&lt;stdin&gt;' encoding='cp850'&gt;</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La sortie standard (standard output)</a:t>
            </a:r>
          </a:p>
          <a:p>
            <a:r>
              <a:rPr lang="fr-FR" sz="1000" dirty="0">
                <a:solidFill>
                  <a:schemeClr val="bg1"/>
                </a:solidFill>
              </a:rPr>
              <a:t>&lt;_io.TextIOWrapper name='&lt;stdout&gt;' encoding='cp850'&gt;</a:t>
            </a:r>
          </a:p>
          <a:p>
            <a:r>
              <a:rPr lang="fr-FR" sz="1000" dirty="0">
                <a:solidFill>
                  <a:schemeClr val="bg1"/>
                </a:solidFill>
              </a:rPr>
              <a:t>&gt;&gt;&gt; </a:t>
            </a:r>
            <a:r>
              <a:rPr lang="fr-FR" sz="1000" dirty="0" err="1">
                <a:solidFill>
                  <a:schemeClr val="bg1"/>
                </a:solidFill>
              </a:rPr>
              <a:t>sys.stderr</a:t>
            </a:r>
            <a:r>
              <a:rPr lang="fr-FR" sz="1000" dirty="0">
                <a:solidFill>
                  <a:schemeClr val="bg1"/>
                </a:solidFill>
              </a:rPr>
              <a:t> # L'erreur standard (standard error)</a:t>
            </a:r>
          </a:p>
          <a:p>
            <a:r>
              <a:rPr lang="fr-FR" sz="1000" dirty="0">
                <a:solidFill>
                  <a:schemeClr val="bg1"/>
                </a:solidFill>
              </a:rPr>
              <a:t>&lt;_io.TextIOWrapper name='&lt;stderr&gt;' encoding='cp850'&gt;</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3390037"/>
            <a:ext cx="10163170" cy="1015663"/>
          </a:xfrm>
          <a:prstGeom prst="rect">
            <a:avLst/>
          </a:prstGeom>
          <a:noFill/>
        </p:spPr>
        <p:txBody>
          <a:bodyPr wrap="square" rtlCol="0">
            <a:spAutoFit/>
          </a:bodyPr>
          <a:lstStyle/>
          <a:p>
            <a:r>
              <a:rPr lang="fr-FR" sz="1200" dirty="0"/>
              <a:t>Ces objets ne vous rappellent rien ? Vraiment ?</a:t>
            </a:r>
          </a:p>
          <a:p>
            <a:r>
              <a:rPr lang="fr-FR" sz="1200" dirty="0"/>
              <a:t>Ils sont de la même classe que les fichiers ouverts grâce à la fonction open. Et il n'y a aucun hasard derrière cela.</a:t>
            </a:r>
          </a:p>
          <a:p>
            <a:r>
              <a:rPr lang="fr-FR" sz="1200" dirty="0"/>
              <a:t>En effet, pour lire ou écrire dans les flux standard, on utilise les méthodes read et write.</a:t>
            </a:r>
          </a:p>
          <a:p>
            <a:r>
              <a:rPr lang="fr-FR" sz="1200" dirty="0"/>
              <a:t>Naturellement, l'entrée standard stdin peut lire (méthode read) et les deux sorties stdout et stderr peuvent écrire (méthode write).</a:t>
            </a:r>
          </a:p>
          <a:p>
            <a:r>
              <a:rPr lang="fr-FR" sz="1200" dirty="0"/>
              <a:t>Essayons quelque chose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09554" y="4639065"/>
            <a:ext cx="10753720" cy="400110"/>
          </a:xfrm>
          <a:prstGeom prst="rect">
            <a:avLst/>
          </a:prstGeom>
          <a:solidFill>
            <a:schemeClr val="tx1"/>
          </a:solidFill>
        </p:spPr>
        <p:txBody>
          <a:bodyPr wrap="square" rtlCol="0">
            <a:spAutoFit/>
          </a:bodyPr>
          <a:lstStyle/>
          <a:p>
            <a:r>
              <a:rPr lang="fr-FR" sz="1000" dirty="0">
                <a:solidFill>
                  <a:schemeClr val="bg1"/>
                </a:solidFill>
              </a:rPr>
              <a:t>&gt;&gt;&gt; sys.stdout.write("un test")</a:t>
            </a:r>
          </a:p>
          <a:p>
            <a:r>
              <a:rPr lang="fr-FR" sz="1000" dirty="0">
                <a:solidFill>
                  <a:schemeClr val="bg1"/>
                </a:solidFill>
              </a:rPr>
              <a:t>un test7</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5196294"/>
            <a:ext cx="10163170" cy="461665"/>
          </a:xfrm>
          <a:prstGeom prst="rect">
            <a:avLst/>
          </a:prstGeom>
          <a:noFill/>
        </p:spPr>
        <p:txBody>
          <a:bodyPr wrap="square" rtlCol="0">
            <a:spAutoFit/>
          </a:bodyPr>
          <a:lstStyle/>
          <a:p>
            <a:r>
              <a:rPr lang="fr-FR" sz="1200" dirty="0"/>
              <a:t>Pas trop de surprise, sauf que ce serait mieux avec un saut de ligne à la fin. Là, ce que renvoie la méthode (le nombre de caractères écrits) est affiché juste après notre message.</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09554" y="5750148"/>
            <a:ext cx="10753720" cy="553998"/>
          </a:xfrm>
          <a:prstGeom prst="rect">
            <a:avLst/>
          </a:prstGeom>
          <a:solidFill>
            <a:schemeClr val="tx1"/>
          </a:solidFill>
        </p:spPr>
        <p:txBody>
          <a:bodyPr wrap="square" rtlCol="0">
            <a:spAutoFit/>
          </a:bodyPr>
          <a:lstStyle/>
          <a:p>
            <a:r>
              <a:rPr lang="fr-FR" sz="1000" dirty="0">
                <a:solidFill>
                  <a:schemeClr val="bg1"/>
                </a:solidFill>
              </a:rPr>
              <a:t>&gt;&gt;&gt; sys.stdout.write("Un test\n")</a:t>
            </a:r>
          </a:p>
          <a:p>
            <a:r>
              <a:rPr lang="fr-FR" sz="1000" dirty="0">
                <a:solidFill>
                  <a:schemeClr val="bg1"/>
                </a:solidFill>
              </a:rPr>
              <a:t>Un test</a:t>
            </a:r>
          </a:p>
          <a:p>
            <a:r>
              <a:rPr lang="fr-FR" sz="1000" dirty="0">
                <a:solidFill>
                  <a:schemeClr val="bg1"/>
                </a:solidFill>
              </a:rPr>
              <a:t>8</a:t>
            </a:r>
          </a:p>
        </p:txBody>
      </p:sp>
    </p:spTree>
    <p:extLst>
      <p:ext uri="{BB962C8B-B14F-4D97-AF65-F5344CB8AC3E}">
        <p14:creationId xmlns:p14="http://schemas.microsoft.com/office/powerpoint/2010/main" val="166671294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646331"/>
          </a:xfrm>
          <a:prstGeom prst="rect">
            <a:avLst/>
          </a:prstGeom>
          <a:noFill/>
        </p:spPr>
        <p:txBody>
          <a:bodyPr wrap="square" rtlCol="0">
            <a:spAutoFit/>
          </a:bodyPr>
          <a:lstStyle/>
          <a:p>
            <a:r>
              <a:rPr lang="fr-FR" sz="1200" b="1" dirty="0"/>
              <a:t>Modifier les flux standard</a:t>
            </a:r>
          </a:p>
          <a:p>
            <a:endParaRPr lang="fr-FR" sz="1200" dirty="0"/>
          </a:p>
          <a:p>
            <a:r>
              <a:rPr lang="fr-FR" sz="1200" dirty="0"/>
              <a:t>Vous pouvez modifier </a:t>
            </a:r>
            <a:r>
              <a:rPr lang="fr-FR" sz="1200" dirty="0" err="1"/>
              <a:t>sys.stdin</a:t>
            </a:r>
            <a:r>
              <a:rPr lang="fr-FR" sz="1200" dirty="0"/>
              <a:t>, </a:t>
            </a:r>
            <a:r>
              <a:rPr lang="fr-FR" sz="1200" dirty="0" err="1"/>
              <a:t>sys.stdout</a:t>
            </a:r>
            <a:r>
              <a:rPr lang="fr-FR" sz="1200" dirty="0"/>
              <a:t> et </a:t>
            </a:r>
            <a:r>
              <a:rPr lang="fr-FR" sz="1200" dirty="0" err="1"/>
              <a:t>sys.stderr</a:t>
            </a:r>
            <a:r>
              <a:rPr lang="fr-FR" sz="1200" dirty="0"/>
              <a:t>. Faisons un premier test :</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1981109"/>
            <a:ext cx="10753720" cy="553998"/>
          </a:xfrm>
          <a:prstGeom prst="rect">
            <a:avLst/>
          </a:prstGeom>
          <a:solidFill>
            <a:schemeClr val="tx1"/>
          </a:solidFill>
        </p:spPr>
        <p:txBody>
          <a:bodyPr wrap="square" rtlCol="0">
            <a:spAutoFit/>
          </a:bodyPr>
          <a:lstStyle/>
          <a:p>
            <a:r>
              <a:rPr lang="fr-FR" sz="1000" dirty="0">
                <a:solidFill>
                  <a:schemeClr val="bg1"/>
                </a:solidFill>
              </a:rPr>
              <a:t>&gt;&gt;&gt; fichier = open('sortie.txt', 'w')</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fichier</a:t>
            </a:r>
          </a:p>
          <a:p>
            <a:r>
              <a:rPr lang="fr-FR" sz="1000" dirty="0">
                <a:solidFill>
                  <a:schemeClr val="bg1"/>
                </a:solidFill>
              </a:rPr>
              <a:t>&gt;&gt;&gt; print("Quelque chose...")</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2608119"/>
            <a:ext cx="10163170" cy="1200329"/>
          </a:xfrm>
          <a:prstGeom prst="rect">
            <a:avLst/>
          </a:prstGeom>
          <a:noFill/>
        </p:spPr>
        <p:txBody>
          <a:bodyPr wrap="square" rtlCol="0">
            <a:spAutoFit/>
          </a:bodyPr>
          <a:lstStyle/>
          <a:p>
            <a:r>
              <a:rPr lang="fr-FR" sz="1200" dirty="0"/>
              <a:t>Ici, rien ne s'affiche à l'écran. En revanche, si vous ouvrez le fichier sortie.txt, vous verrez le message que vous avez passé à print.</a:t>
            </a:r>
          </a:p>
          <a:p>
            <a:r>
              <a:rPr lang="fr-FR" sz="1200" dirty="0">
                <a:highlight>
                  <a:srgbClr val="C0C0C0"/>
                </a:highlight>
              </a:rPr>
              <a:t>Je ne trouve pas le fichier sortie.txt, où est-il ?</a:t>
            </a:r>
          </a:p>
          <a:p>
            <a:r>
              <a:rPr lang="fr-FR" sz="1200" dirty="0"/>
              <a:t>Il doit se trouver dans le répertoire courant de Python. Pour connaître l'emplacement de ce répertoire, utilisez le module </a:t>
            </a:r>
            <a:r>
              <a:rPr lang="fr-FR" sz="1200" i="1" dirty="0"/>
              <a:t>os</a:t>
            </a:r>
            <a:r>
              <a:rPr lang="fr-FR" sz="1200" dirty="0"/>
              <a:t> et la fonction </a:t>
            </a:r>
            <a:r>
              <a:rPr lang="fr-FR" sz="1200" i="1" dirty="0" err="1"/>
              <a:t>getcwd</a:t>
            </a:r>
            <a:r>
              <a:rPr lang="fr-FR" sz="1200" dirty="0"/>
              <a:t> (</a:t>
            </a:r>
            <a:r>
              <a:rPr lang="fr-FR" sz="1200" dirty="0" err="1"/>
              <a:t>Get</a:t>
            </a:r>
            <a:r>
              <a:rPr lang="fr-FR" sz="1200" dirty="0"/>
              <a:t> </a:t>
            </a:r>
            <a:r>
              <a:rPr lang="fr-FR" sz="1200" dirty="0" err="1"/>
              <a:t>Current</a:t>
            </a:r>
            <a:r>
              <a:rPr lang="fr-FR" sz="1200" dirty="0"/>
              <a:t> </a:t>
            </a:r>
            <a:r>
              <a:rPr lang="fr-FR" sz="1200" dirty="0" err="1"/>
              <a:t>Working</a:t>
            </a:r>
            <a:r>
              <a:rPr lang="fr-FR" sz="1200" dirty="0"/>
              <a:t> Directory).</a:t>
            </a:r>
          </a:p>
          <a:p>
            <a:r>
              <a:rPr lang="fr-FR" sz="1200" dirty="0"/>
              <a:t>Une petite subtilité : si vous essayez de faire appel à </a:t>
            </a:r>
            <a:r>
              <a:rPr lang="fr-FR" sz="1200" i="1" dirty="0" err="1"/>
              <a:t>getcwd</a:t>
            </a:r>
            <a:r>
              <a:rPr lang="fr-FR" sz="1200" dirty="0"/>
              <a:t> directement, le résultat ne va pas s'afficher à l'écran… il va être écrit dans le fichier. Pour rétablir l'ancienne sortie standard, tapez la ligne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3817719"/>
            <a:ext cx="10753720" cy="246221"/>
          </a:xfrm>
          <a:prstGeom prst="rect">
            <a:avLst/>
          </a:prstGeom>
          <a:solidFill>
            <a:schemeClr val="tx1"/>
          </a:solidFill>
        </p:spPr>
        <p:txBody>
          <a:bodyPr wrap="square" rtlCol="0">
            <a:spAutoFit/>
          </a:bodyPr>
          <a:lstStyle/>
          <a:p>
            <a:r>
              <a:rPr lang="fr-FR" sz="1000" dirty="0" err="1">
                <a:solidFill>
                  <a:schemeClr val="bg1"/>
                </a:solidFill>
              </a:rPr>
              <a:t>sys.stdout</a:t>
            </a:r>
            <a:r>
              <a:rPr lang="fr-FR" sz="1000" dirty="0">
                <a:solidFill>
                  <a:schemeClr val="bg1"/>
                </a:solidFill>
              </a:rPr>
              <a:t> = sys.__</a:t>
            </a:r>
            <a:r>
              <a:rPr lang="fr-FR" sz="1000" dirty="0" err="1">
                <a:solidFill>
                  <a:schemeClr val="bg1"/>
                </a:solidFill>
              </a:rPr>
              <a:t>stdout</a:t>
            </a:r>
            <a:r>
              <a:rPr lang="fr-FR" sz="1000" dirty="0">
                <a:solidFill>
                  <a:schemeClr val="bg1"/>
                </a:solidFill>
              </a:rPr>
              <a:t>__</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046316"/>
            <a:ext cx="10163170" cy="276999"/>
          </a:xfrm>
          <a:prstGeom prst="rect">
            <a:avLst/>
          </a:prstGeom>
          <a:noFill/>
        </p:spPr>
        <p:txBody>
          <a:bodyPr wrap="square" rtlCol="0">
            <a:spAutoFit/>
          </a:bodyPr>
          <a:lstStyle/>
          <a:p>
            <a:r>
              <a:rPr lang="fr-FR" sz="1200" dirty="0"/>
              <a:t>Vous pouvez ensuite faire appel à la fonction </a:t>
            </a:r>
            <a:r>
              <a:rPr lang="fr-FR" sz="1200" dirty="0" err="1"/>
              <a:t>getcwd</a:t>
            </a:r>
            <a:r>
              <a:rPr lang="fr-FR" sz="1200" dirty="0"/>
              <a:t> :</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76229" y="4368363"/>
            <a:ext cx="10753720"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err="1">
                <a:solidFill>
                  <a:schemeClr val="bg1"/>
                </a:solidFill>
              </a:rPr>
              <a:t>os.getcwd</a:t>
            </a:r>
            <a:r>
              <a:rPr lang="fr-FR" sz="1000" dirty="0">
                <a:solidFill>
                  <a:schemeClr val="bg1"/>
                </a:solidFill>
              </a:rPr>
              <a:t>()</a:t>
            </a:r>
          </a:p>
        </p:txBody>
      </p:sp>
      <p:sp>
        <p:nvSpPr>
          <p:cNvPr id="12" name="ZoneTexte 11">
            <a:extLst>
              <a:ext uri="{FF2B5EF4-FFF2-40B4-BE49-F238E27FC236}">
                <a16:creationId xmlns:a16="http://schemas.microsoft.com/office/drawing/2014/main" id="{0EF08252-9742-4895-8BA5-FC449343425C}"/>
              </a:ext>
            </a:extLst>
          </p:cNvPr>
          <p:cNvSpPr txBox="1"/>
          <p:nvPr/>
        </p:nvSpPr>
        <p:spPr>
          <a:xfrm>
            <a:off x="276229" y="4813522"/>
            <a:ext cx="10163170" cy="1938992"/>
          </a:xfrm>
          <a:prstGeom prst="rect">
            <a:avLst/>
          </a:prstGeom>
          <a:noFill/>
        </p:spPr>
        <p:txBody>
          <a:bodyPr wrap="square" rtlCol="0">
            <a:spAutoFit/>
          </a:bodyPr>
          <a:lstStyle/>
          <a:p>
            <a:r>
              <a:rPr lang="fr-FR" sz="1200" dirty="0"/>
              <a:t>Dans ce répertoire, vous devriez trouver votre fichier sortie.txt.</a:t>
            </a:r>
          </a:p>
          <a:p>
            <a:endParaRPr lang="fr-FR" sz="1200" dirty="0"/>
          </a:p>
          <a:p>
            <a:r>
              <a:rPr lang="fr-FR" sz="1200" dirty="0"/>
              <a:t>Si vous avez modifié les flux standard et que vous cherchez les objets d'origine, ceux redirigeant vers le clavier (pour l'entrée) et vers l'écran (pour les sorties), vous pouvez les trouver dans sys.__</a:t>
            </a:r>
            <a:r>
              <a:rPr lang="fr-FR" sz="1200" dirty="0" err="1"/>
              <a:t>stdin</a:t>
            </a:r>
            <a:r>
              <a:rPr lang="fr-FR" sz="1200" dirty="0"/>
              <a:t>__, sys.__</a:t>
            </a:r>
            <a:r>
              <a:rPr lang="fr-FR" sz="1200" dirty="0" err="1"/>
              <a:t>stdout</a:t>
            </a:r>
            <a:r>
              <a:rPr lang="fr-FR" sz="1200" dirty="0"/>
              <a:t>__ et sys.__</a:t>
            </a:r>
            <a:r>
              <a:rPr lang="fr-FR" sz="1200" dirty="0" err="1"/>
              <a:t>stderr</a:t>
            </a:r>
            <a:r>
              <a:rPr lang="fr-FR" sz="1200" dirty="0"/>
              <a:t>__.</a:t>
            </a:r>
          </a:p>
          <a:p>
            <a:endParaRPr lang="fr-FR" sz="1200" dirty="0"/>
          </a:p>
          <a:p>
            <a:r>
              <a:rPr lang="fr-FR" sz="1200" dirty="0"/>
              <a:t>La documentation de Python nous conseille malgré tout de garder de préférence les objets d'origine sous la main plutôt que d'aller les chercher dans sys.__</a:t>
            </a:r>
            <a:r>
              <a:rPr lang="fr-FR" sz="1200" dirty="0" err="1"/>
              <a:t>stdin</a:t>
            </a:r>
            <a:r>
              <a:rPr lang="fr-FR" sz="1200" dirty="0"/>
              <a:t>__, sys.__</a:t>
            </a:r>
            <a:r>
              <a:rPr lang="fr-FR" sz="1200" dirty="0" err="1"/>
              <a:t>stdout</a:t>
            </a:r>
            <a:r>
              <a:rPr lang="fr-FR" sz="1200" dirty="0"/>
              <a:t>__ et sys.__</a:t>
            </a:r>
            <a:r>
              <a:rPr lang="fr-FR" sz="1200" dirty="0" err="1"/>
              <a:t>stderr</a:t>
            </a:r>
            <a:r>
              <a:rPr lang="fr-FR" sz="1200" dirty="0"/>
              <a:t>__.</a:t>
            </a:r>
          </a:p>
          <a:p>
            <a:endParaRPr lang="fr-FR" sz="1200" dirty="0"/>
          </a:p>
          <a:p>
            <a:r>
              <a:rPr lang="fr-FR" sz="1200" dirty="0"/>
              <a:t>Voilà qui conclut notre bref aperçu des flux standard. Là encore, si vous ne voyez pas d'application pratique à ce que je viens de vous montrer, cela viendra certainement par la suite.</a:t>
            </a:r>
          </a:p>
        </p:txBody>
      </p:sp>
    </p:spTree>
    <p:extLst>
      <p:ext uri="{BB962C8B-B14F-4D97-AF65-F5344CB8AC3E}">
        <p14:creationId xmlns:p14="http://schemas.microsoft.com/office/powerpoint/2010/main" val="3904587004"/>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809969"/>
            <a:ext cx="10163170" cy="4339650"/>
          </a:xfrm>
          <a:prstGeom prst="rect">
            <a:avLst/>
          </a:prstGeom>
          <a:noFill/>
        </p:spPr>
        <p:txBody>
          <a:bodyPr wrap="square" rtlCol="0">
            <a:spAutoFit/>
          </a:bodyPr>
          <a:lstStyle/>
          <a:p>
            <a:r>
              <a:rPr lang="fr-FR" sz="1200" dirty="0"/>
              <a:t>Les signaux sont un des moyens dont dispose le système pour communiquer avec votre programme. Typiquement, si le système doit arrêter votre programme, il va lui envoyer un signal.</a:t>
            </a:r>
          </a:p>
          <a:p>
            <a:endParaRPr lang="fr-FR" sz="1200" dirty="0"/>
          </a:p>
          <a:p>
            <a:r>
              <a:rPr lang="fr-FR" sz="1200" dirty="0"/>
              <a:t>Les signaux peuvent être interceptés dans votre programme. Cela vous permet de déclencher une certaine action si le programme doit se fermer (enregistrer des objets dans des fichiers, fermer les connexions réseau établies avec des clients éventuels, …).</a:t>
            </a:r>
          </a:p>
          <a:p>
            <a:endParaRPr lang="fr-FR" sz="1200" dirty="0"/>
          </a:p>
          <a:p>
            <a:r>
              <a:rPr lang="fr-FR" sz="1200" dirty="0"/>
              <a:t>Les signaux sont également utilisés pour faire communiquer des programmes entre eux. Si votre programme est décomposé en plusieurs programmes s'exécutant indépendamment les uns des autres, cela permet de les synchroniser à certains moments clés. Nous ne verrons pas cette dernière fonctionnalité ici, elle mériterait un cours à elle seule tant il y aurait de choses à dire !</a:t>
            </a:r>
          </a:p>
          <a:p>
            <a:endParaRPr lang="fr-FR" sz="1200" b="1" dirty="0"/>
          </a:p>
          <a:p>
            <a:r>
              <a:rPr lang="fr-FR" sz="1200" b="1" dirty="0"/>
              <a:t>Les différents signaux</a:t>
            </a:r>
          </a:p>
          <a:p>
            <a:endParaRPr lang="fr-FR" sz="1200" dirty="0"/>
          </a:p>
          <a:p>
            <a:r>
              <a:rPr lang="fr-FR" sz="1200" dirty="0"/>
              <a:t>Le système dispose de plusieurs signaux génériques qu'il peut envoyer aux programmes quand cela est nécessaire. Si vous demandez l'arrêt du programme, un signal particulier lui sera envoyé.</a:t>
            </a:r>
          </a:p>
          <a:p>
            <a:endParaRPr lang="fr-FR" sz="1200" dirty="0"/>
          </a:p>
          <a:p>
            <a:r>
              <a:rPr lang="fr-FR" sz="1200" dirty="0"/>
              <a:t>Tous les signaux ne se retrouvent pas sur tous les systèmes d'exploitation, c'est pourquoi je vais surtout m'attacher à un signal : le signal </a:t>
            </a:r>
            <a:r>
              <a:rPr lang="fr-FR" sz="1200" b="1" dirty="0"/>
              <a:t>SIGINT</a:t>
            </a:r>
            <a:r>
              <a:rPr lang="fr-FR" sz="1200" dirty="0"/>
              <a:t> envoyé à l'arrêt du programme.</a:t>
            </a:r>
          </a:p>
          <a:p>
            <a:endParaRPr lang="fr-FR" sz="1200" dirty="0"/>
          </a:p>
          <a:p>
            <a:r>
              <a:rPr lang="fr-FR" sz="1200" dirty="0"/>
              <a:t>Pour plus d'informations, un petit détour par la documentation s'impose, notamment du côté du </a:t>
            </a:r>
            <a:r>
              <a:rPr lang="fr-FR" sz="1200" dirty="0">
                <a:hlinkClick r:id="rId2"/>
              </a:rPr>
              <a:t>module</a:t>
            </a:r>
            <a:r>
              <a:rPr lang="fr-FR" sz="1200" dirty="0"/>
              <a:t> </a:t>
            </a:r>
            <a:r>
              <a:rPr lang="fr-FR" sz="1200" b="1" dirty="0"/>
              <a:t>signal</a:t>
            </a:r>
            <a:r>
              <a:rPr lang="fr-FR" sz="1200" dirty="0"/>
              <a:t>.</a:t>
            </a:r>
          </a:p>
          <a:p>
            <a:endParaRPr lang="fr-FR" sz="1200" b="1" dirty="0"/>
          </a:p>
          <a:p>
            <a:r>
              <a:rPr lang="fr-FR" sz="1200" b="1" dirty="0"/>
              <a:t>Intercepter un signal</a:t>
            </a:r>
          </a:p>
          <a:p>
            <a:endParaRPr lang="fr-FR" sz="1200" dirty="0"/>
          </a:p>
          <a:p>
            <a:r>
              <a:rPr lang="fr-FR" sz="1200" dirty="0"/>
              <a:t>Commencez par importer le module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4977715"/>
            <a:ext cx="10163170" cy="261610"/>
          </a:xfrm>
          <a:prstGeom prst="rect">
            <a:avLst/>
          </a:prstGeom>
          <a:noFill/>
        </p:spPr>
        <p:txBody>
          <a:bodyPr wrap="square" rtlCol="0">
            <a:spAutoFit/>
          </a:bodyPr>
          <a:lstStyle/>
          <a:p>
            <a:r>
              <a:rPr lang="fr-FR" sz="1100" dirty="0"/>
              <a:t>Le signal qui nous intéresse, comme je l'ai dit, se nomme </a:t>
            </a:r>
            <a:r>
              <a:rPr lang="fr-FR" sz="1100" b="1" dirty="0"/>
              <a:t>SIGINT</a:t>
            </a:r>
            <a:r>
              <a:rPr lang="fr-FR" sz="1100" dirty="0"/>
              <a:t>.</a:t>
            </a:r>
          </a:p>
        </p:txBody>
      </p:sp>
    </p:spTree>
    <p:extLst>
      <p:ext uri="{BB962C8B-B14F-4D97-AF65-F5344CB8AC3E}">
        <p14:creationId xmlns:p14="http://schemas.microsoft.com/office/powerpoint/2010/main" val="83648459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276229" y="1245474"/>
            <a:ext cx="10753720" cy="246221"/>
          </a:xfrm>
          <a:prstGeom prst="rect">
            <a:avLst/>
          </a:prstGeom>
          <a:solidFill>
            <a:schemeClr val="tx1"/>
          </a:solidFill>
        </p:spPr>
        <p:txBody>
          <a:bodyPr wrap="square" rtlCol="0">
            <a:spAutoFit/>
          </a:bodyPr>
          <a:lstStyle/>
          <a:p>
            <a:r>
              <a:rPr lang="fr-FR" sz="1000" dirty="0">
                <a:solidFill>
                  <a:schemeClr val="bg1"/>
                </a:solidFill>
              </a:rPr>
              <a:t>import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1551609"/>
            <a:ext cx="10163170" cy="276999"/>
          </a:xfrm>
          <a:prstGeom prst="rect">
            <a:avLst/>
          </a:prstGeom>
          <a:noFill/>
        </p:spPr>
        <p:txBody>
          <a:bodyPr wrap="square" rtlCol="0">
            <a:spAutoFit/>
          </a:bodyPr>
          <a:lstStyle/>
          <a:p>
            <a:r>
              <a:rPr lang="fr-FR" sz="1200" dirty="0"/>
              <a:t>Le signal qui nous intéresse, comme je l'ai dit, se nomme </a:t>
            </a:r>
            <a:r>
              <a:rPr lang="fr-FR" sz="1200" b="1" dirty="0"/>
              <a:t>SIGINT</a:t>
            </a:r>
            <a:r>
              <a:rPr lang="fr-FR" sz="1200" dirty="0"/>
              <a:t>.</a:t>
            </a:r>
          </a:p>
        </p:txBody>
      </p:sp>
      <p:sp>
        <p:nvSpPr>
          <p:cNvPr id="15" name="ZoneTexte 14">
            <a:extLst>
              <a:ext uri="{FF2B5EF4-FFF2-40B4-BE49-F238E27FC236}">
                <a16:creationId xmlns:a16="http://schemas.microsoft.com/office/drawing/2014/main" id="{35F70483-743D-47F6-89EC-1E0506C0FF2D}"/>
              </a:ext>
            </a:extLst>
          </p:cNvPr>
          <p:cNvSpPr txBox="1"/>
          <p:nvPr/>
        </p:nvSpPr>
        <p:spPr>
          <a:xfrm>
            <a:off x="276229" y="1843341"/>
            <a:ext cx="10753720" cy="400110"/>
          </a:xfrm>
          <a:prstGeom prst="rect">
            <a:avLst/>
          </a:prstGeom>
          <a:solidFill>
            <a:schemeClr val="tx1"/>
          </a:solidFill>
        </p:spPr>
        <p:txBody>
          <a:bodyPr wrap="square" rtlCol="0">
            <a:spAutoFit/>
          </a:bodyPr>
          <a:lstStyle/>
          <a:p>
            <a:r>
              <a:rPr lang="fr-FR" sz="1000" dirty="0">
                <a:solidFill>
                  <a:schemeClr val="bg1"/>
                </a:solidFill>
              </a:rPr>
              <a:t>&gt;&gt;&gt; signal.SIGINT</a:t>
            </a:r>
          </a:p>
          <a:p>
            <a:r>
              <a:rPr lang="fr-FR" sz="1000" dirty="0">
                <a:solidFill>
                  <a:schemeClr val="bg1"/>
                </a:solidFill>
              </a:rPr>
              <a:t>2</a:t>
            </a:r>
          </a:p>
        </p:txBody>
      </p:sp>
      <p:sp>
        <p:nvSpPr>
          <p:cNvPr id="16" name="ZoneTexte 15">
            <a:extLst>
              <a:ext uri="{FF2B5EF4-FFF2-40B4-BE49-F238E27FC236}">
                <a16:creationId xmlns:a16="http://schemas.microsoft.com/office/drawing/2014/main" id="{F8435400-00DB-46B5-9A1D-0C521B95CECF}"/>
              </a:ext>
            </a:extLst>
          </p:cNvPr>
          <p:cNvSpPr txBox="1"/>
          <p:nvPr/>
        </p:nvSpPr>
        <p:spPr>
          <a:xfrm>
            <a:off x="276229" y="2227620"/>
            <a:ext cx="10163170" cy="1015663"/>
          </a:xfrm>
          <a:prstGeom prst="rect">
            <a:avLst/>
          </a:prstGeom>
          <a:noFill/>
        </p:spPr>
        <p:txBody>
          <a:bodyPr wrap="square" rtlCol="0">
            <a:spAutoFit/>
          </a:bodyPr>
          <a:lstStyle/>
          <a:p>
            <a:r>
              <a:rPr lang="fr-FR" sz="1200" dirty="0"/>
              <a:t>Pour intercepter ce signal, il va falloir créer une fonction qui sera appelée si le signal est envoyé. Cette fonction prend deux paramètres :</a:t>
            </a:r>
          </a:p>
          <a:p>
            <a:pPr marL="171450" indent="-171450">
              <a:buFont typeface="Arial" panose="020B0604020202020204" pitchFamily="34" charset="0"/>
              <a:buChar char="•"/>
            </a:pPr>
            <a:r>
              <a:rPr lang="fr-FR" sz="1200" dirty="0"/>
              <a:t>    le signal (plusieurs signaux peuvent être envoyés à la même fonction) ;</a:t>
            </a:r>
          </a:p>
          <a:p>
            <a:pPr marL="171450" indent="-171450">
              <a:buFont typeface="Arial" panose="020B0604020202020204" pitchFamily="34" charset="0"/>
              <a:buChar char="•"/>
            </a:pPr>
            <a:r>
              <a:rPr lang="fr-FR" sz="1200" dirty="0"/>
              <a:t>    le </a:t>
            </a:r>
            <a:r>
              <a:rPr lang="fr-FR" sz="1200" b="1" dirty="0"/>
              <a:t>frame</a:t>
            </a:r>
            <a:r>
              <a:rPr lang="fr-FR" sz="1200" dirty="0"/>
              <a:t> qui ne nous intéresse pas ici.</a:t>
            </a:r>
          </a:p>
          <a:p>
            <a:endParaRPr lang="fr-FR" sz="1200" dirty="0"/>
          </a:p>
          <a:p>
            <a:r>
              <a:rPr lang="fr-FR" sz="1200" dirty="0"/>
              <a:t>Cette fonction, c'est à vous de la créer. Ensuite, il faudra la connecter avec le signal </a:t>
            </a:r>
            <a:r>
              <a:rPr lang="fr-FR" sz="1200" b="1" dirty="0"/>
              <a:t>SIGINT</a:t>
            </a:r>
            <a:r>
              <a:rPr lang="fr-FR" sz="1200" dirty="0"/>
              <a:t>.</a:t>
            </a:r>
          </a:p>
        </p:txBody>
      </p:sp>
    </p:spTree>
    <p:extLst>
      <p:ext uri="{BB962C8B-B14F-4D97-AF65-F5344CB8AC3E}">
        <p14:creationId xmlns:p14="http://schemas.microsoft.com/office/powerpoint/2010/main" val="243682850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61665"/>
          </a:xfrm>
          <a:prstGeom prst="rect">
            <a:avLst/>
          </a:prstGeom>
          <a:noFill/>
        </p:spPr>
        <p:txBody>
          <a:bodyPr wrap="square" rtlCol="0">
            <a:spAutoFit/>
          </a:bodyPr>
          <a:lstStyle/>
          <a:p>
            <a:endParaRPr lang="fr-FR" sz="1200" dirty="0"/>
          </a:p>
          <a:p>
            <a:r>
              <a:rPr lang="fr-FR" sz="12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75030"/>
            <a:ext cx="10163170" cy="276999"/>
          </a:xfrm>
          <a:prstGeom prst="rect">
            <a:avLst/>
          </a:prstGeom>
          <a:noFill/>
        </p:spPr>
        <p:txBody>
          <a:bodyPr wrap="square" rtlCol="0">
            <a:spAutoFit/>
          </a:bodyPr>
          <a:lstStyle/>
          <a:p>
            <a:r>
              <a:rPr lang="fr-FR" sz="1200" dirty="0"/>
              <a:t>D'abord, créons notre fonction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23249"/>
            <a:ext cx="10753720" cy="1015663"/>
          </a:xfrm>
          <a:prstGeom prst="rect">
            <a:avLst/>
          </a:prstGeom>
          <a:solidFill>
            <a:schemeClr val="tx1"/>
          </a:solidFill>
        </p:spPr>
        <p:txBody>
          <a:bodyPr wrap="square" rtlCol="0">
            <a:spAutoFit/>
          </a:bodyPr>
          <a:lstStyle/>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sys.exit(0)</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2369644"/>
            <a:ext cx="10163170" cy="3046988"/>
          </a:xfrm>
          <a:prstGeom prst="rect">
            <a:avLst/>
          </a:prstGeom>
          <a:noFill/>
        </p:spPr>
        <p:txBody>
          <a:bodyPr wrap="square" rtlCol="0">
            <a:spAutoFit/>
          </a:bodyPr>
          <a:lstStyle/>
          <a:p>
            <a:r>
              <a:rPr lang="fr-FR" sz="1200" dirty="0">
                <a:highlight>
                  <a:srgbClr val="C0C0C0"/>
                </a:highlight>
              </a:rPr>
              <a:t>C'est quoi, la dernière ligne ?</a:t>
            </a:r>
          </a:p>
          <a:p>
            <a:endParaRPr lang="fr-FR" sz="1200" dirty="0"/>
          </a:p>
          <a:p>
            <a:r>
              <a:rPr lang="fr-FR" sz="1200" dirty="0"/>
              <a:t>On demande simplement à notre programme Python de se fermer. C'est le comportement standard quand on réceptionne un tel signal et notre programme doit bien s'arrêter à un moment ou à un autre.</a:t>
            </a:r>
          </a:p>
          <a:p>
            <a:endParaRPr lang="fr-FR" sz="1200" dirty="0"/>
          </a:p>
          <a:p>
            <a:r>
              <a:rPr lang="fr-FR" sz="1200" dirty="0"/>
              <a:t>Pour ce faire, on utilise la fonction exit (sortir, en anglais) du module sys. Elle prend en paramètre le code de retour du programme.</a:t>
            </a:r>
          </a:p>
          <a:p>
            <a:endParaRPr lang="fr-FR" sz="1200" dirty="0"/>
          </a:p>
          <a:p>
            <a:r>
              <a:rPr lang="fr-FR" sz="1200" dirty="0"/>
              <a:t>Pour simplifier, la plupart du temps, si votre programme renvoie </a:t>
            </a:r>
            <a:r>
              <a:rPr lang="fr-FR" sz="1200" b="1" dirty="0"/>
              <a:t>0</a:t>
            </a:r>
            <a:r>
              <a:rPr lang="fr-FR" sz="1200" dirty="0"/>
              <a:t>, le système comprendra que tout s'est bien passé. Si c'est un entier autre que </a:t>
            </a:r>
            <a:r>
              <a:rPr lang="fr-FR" sz="1200" b="1" dirty="0"/>
              <a:t>0</a:t>
            </a:r>
            <a:r>
              <a:rPr lang="fr-FR" sz="1200" dirty="0"/>
              <a:t>, le système interprétera cela comme une erreur ayant eu lieu pendant l'exécution de votre programme.</a:t>
            </a:r>
          </a:p>
          <a:p>
            <a:endParaRPr lang="fr-FR" sz="1200" dirty="0"/>
          </a:p>
          <a:p>
            <a:r>
              <a:rPr lang="fr-FR" sz="1200" dirty="0"/>
              <a:t>Ici, notre programme s'arrête normalement, on passe donc à </a:t>
            </a:r>
            <a:r>
              <a:rPr lang="fr-FR" sz="1200" b="1" dirty="0"/>
              <a:t>exit 0</a:t>
            </a:r>
            <a:r>
              <a:rPr lang="fr-FR" sz="1200" dirty="0"/>
              <a:t>.</a:t>
            </a:r>
          </a:p>
          <a:p>
            <a:endParaRPr lang="fr-FR" sz="1200" dirty="0"/>
          </a:p>
          <a:p>
            <a:r>
              <a:rPr lang="fr-FR" sz="1200" dirty="0"/>
              <a:t>Connectons à présent notre fonction au signal </a:t>
            </a:r>
            <a:r>
              <a:rPr lang="fr-FR" sz="1200" b="1" dirty="0"/>
              <a:t>SIGINT</a:t>
            </a:r>
            <a:r>
              <a:rPr lang="fr-FR" sz="1200" dirty="0"/>
              <a:t>, sans quoi notre fonction ne serait jamais appelée.</a:t>
            </a:r>
          </a:p>
          <a:p>
            <a:r>
              <a:rPr lang="fr-FR" sz="1200" dirty="0"/>
              <a:t>On utilise pour cela la fonction </a:t>
            </a:r>
            <a:r>
              <a:rPr lang="fr-FR" sz="1200" b="1" dirty="0"/>
              <a:t>signal</a:t>
            </a:r>
            <a:r>
              <a:rPr lang="fr-FR" sz="1200" dirty="0"/>
              <a:t>. Elle prend en paramètre :</a:t>
            </a:r>
          </a:p>
          <a:p>
            <a:pPr marL="628650" lvl="1" indent="-171450">
              <a:buFont typeface="Arial" panose="020B0604020202020204" pitchFamily="34" charset="0"/>
              <a:buChar char="•"/>
            </a:pPr>
            <a:r>
              <a:rPr lang="fr-FR" sz="1200" dirty="0"/>
              <a:t>    le signal à intercepter ;</a:t>
            </a:r>
          </a:p>
          <a:p>
            <a:pPr marL="628650" lvl="1" indent="-171450">
              <a:buFont typeface="Arial" panose="020B0604020202020204" pitchFamily="34" charset="0"/>
              <a:buChar char="•"/>
            </a:pPr>
            <a:r>
              <a:rPr lang="fr-FR" sz="1200" dirty="0"/>
              <a:t>    la fonction que l'on doit connecter à ce signal.</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5452940"/>
            <a:ext cx="10753720" cy="246221"/>
          </a:xfrm>
          <a:prstGeom prst="rect">
            <a:avLst/>
          </a:prstGeom>
          <a:solidFill>
            <a:schemeClr val="tx1"/>
          </a:solidFill>
        </p:spPr>
        <p:txBody>
          <a:bodyPr wrap="square" rtlCol="0">
            <a:spAutoFit/>
          </a:bodyPr>
          <a:lstStyle/>
          <a:p>
            <a:r>
              <a:rPr lang="fr-FR" sz="1000" dirty="0">
                <a:solidFill>
                  <a:schemeClr val="bg1"/>
                </a:solidFill>
              </a:rPr>
              <a:t>signal.signal(signal.SIGINT, fermer_programme)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5770381"/>
            <a:ext cx="10163170" cy="830997"/>
          </a:xfrm>
          <a:prstGeom prst="rect">
            <a:avLst/>
          </a:prstGeom>
          <a:noFill/>
        </p:spPr>
        <p:txBody>
          <a:bodyPr wrap="square" rtlCol="0">
            <a:spAutoFit/>
          </a:bodyPr>
          <a:lstStyle/>
          <a:p>
            <a:r>
              <a:rPr lang="fr-FR" sz="1200" dirty="0"/>
              <a:t>Ne mettez pas les parenthèses à la fin du nom de la fonction. On envoie la référence vers la fonction, on ne l'exécute pas.</a:t>
            </a:r>
          </a:p>
          <a:p>
            <a:endParaRPr lang="fr-FR" sz="1200" dirty="0"/>
          </a:p>
          <a:p>
            <a:r>
              <a:rPr lang="fr-FR" sz="1200" dirty="0"/>
              <a:t>Cette ligne va connecter le signal </a:t>
            </a:r>
            <a:r>
              <a:rPr lang="fr-FR" sz="1200" b="1" dirty="0"/>
              <a:t>SIGINT</a:t>
            </a:r>
            <a:r>
              <a:rPr lang="fr-FR" sz="1200" dirty="0"/>
              <a:t> à la fonction </a:t>
            </a:r>
            <a:r>
              <a:rPr lang="fr-FR" sz="1200" b="1" dirty="0"/>
              <a:t>fermer_programme </a:t>
            </a:r>
            <a:r>
              <a:rPr lang="fr-FR" sz="1200" dirty="0"/>
              <a:t>que vous avez définie plus haut. Dès que le système enverra ce signal pour fermer le programme, la fonction </a:t>
            </a:r>
            <a:r>
              <a:rPr lang="fr-FR" sz="1200" b="1" dirty="0"/>
              <a:t>fermer_programme </a:t>
            </a:r>
            <a:r>
              <a:rPr lang="fr-FR" sz="1200" dirty="0"/>
              <a:t>sera appelée.</a:t>
            </a:r>
          </a:p>
        </p:txBody>
      </p:sp>
    </p:spTree>
    <p:extLst>
      <p:ext uri="{BB962C8B-B14F-4D97-AF65-F5344CB8AC3E}">
        <p14:creationId xmlns:p14="http://schemas.microsoft.com/office/powerpoint/2010/main" val="39689273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86493"/>
            <a:ext cx="10163170" cy="276999"/>
          </a:xfrm>
          <a:prstGeom prst="rect">
            <a:avLst/>
          </a:prstGeom>
          <a:noFill/>
        </p:spPr>
        <p:txBody>
          <a:bodyPr wrap="square" rtlCol="0">
            <a:spAutoFit/>
          </a:bodyPr>
          <a:lstStyle/>
          <a:p>
            <a:r>
              <a:rPr lang="fr-FR" sz="1200" dirty="0"/>
              <a:t>Pour vérifier que tout fonctionne bien, lancez une boucle infinie dans votre programme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553998"/>
          </a:xfrm>
          <a:prstGeom prst="rect">
            <a:avLst/>
          </a:prstGeom>
          <a:solidFill>
            <a:schemeClr val="tx1"/>
          </a:solidFill>
        </p:spPr>
        <p:txBody>
          <a:bodyPr wrap="square" rtlCol="0">
            <a:spAutoFit/>
          </a:bodyPr>
          <a:lstStyle/>
          <a:p>
            <a:r>
              <a:rPr lang="fr-FR" sz="1000" dirty="0">
                <a:solidFill>
                  <a:schemeClr val="bg1"/>
                </a:solidFill>
              </a:rPr>
              <a:t>print("Le programme va boucler...")</a:t>
            </a:r>
          </a:p>
          <a:p>
            <a:r>
              <a:rPr lang="fr-FR" sz="1000" dirty="0">
                <a:solidFill>
                  <a:schemeClr val="bg1"/>
                </a:solidFill>
              </a:rPr>
              <a:t>while True: # Boucle infinie, True est toujours vrai</a:t>
            </a:r>
          </a:p>
          <a:p>
            <a:r>
              <a:rPr lang="fr-FR" sz="1000" dirty="0">
                <a:solidFill>
                  <a:schemeClr val="bg1"/>
                </a:solidFill>
              </a:rPr>
              <a:t>    continue</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1898457"/>
            <a:ext cx="10163170" cy="276999"/>
          </a:xfrm>
          <a:prstGeom prst="rect">
            <a:avLst/>
          </a:prstGeom>
          <a:noFill/>
        </p:spPr>
        <p:txBody>
          <a:bodyPr wrap="square" rtlCol="0">
            <a:spAutoFit/>
          </a:bodyPr>
          <a:lstStyle/>
          <a:p>
            <a:r>
              <a:rPr lang="fr-FR" sz="1200" dirty="0"/>
              <a:t>Je vous remets le code en entier, si cela vous rend les choses plus claires :</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2187173"/>
            <a:ext cx="10753720" cy="2400657"/>
          </a:xfrm>
          <a:prstGeom prst="rect">
            <a:avLst/>
          </a:prstGeom>
          <a:solidFill>
            <a:schemeClr val="tx1"/>
          </a:solidFill>
        </p:spPr>
        <p:txBody>
          <a:bodyPr wrap="square" rtlCol="0">
            <a:spAutoFit/>
          </a:bodyPr>
          <a:lstStyle/>
          <a:p>
            <a:r>
              <a:rPr lang="fr-FR" sz="1000" dirty="0">
                <a:solidFill>
                  <a:schemeClr val="bg1"/>
                </a:solidFill>
              </a:rPr>
              <a:t>import signal</a:t>
            </a:r>
          </a:p>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a:p>
            <a:endParaRPr lang="fr-FR" sz="1000" dirty="0">
              <a:solidFill>
                <a:schemeClr val="bg1"/>
              </a:solidFill>
            </a:endParaRPr>
          </a:p>
          <a:p>
            <a:r>
              <a:rPr lang="fr-FR" sz="1000" dirty="0">
                <a:solidFill>
                  <a:schemeClr val="bg1"/>
                </a:solidFill>
              </a:rPr>
              <a:t># Connexion du signal à notre fonction</a:t>
            </a:r>
          </a:p>
          <a:p>
            <a:r>
              <a:rPr lang="fr-FR" sz="1000" dirty="0">
                <a:solidFill>
                  <a:schemeClr val="bg1"/>
                </a:solidFill>
              </a:rPr>
              <a:t>signal.signal(signal.SIGINT, fermer_programme)</a:t>
            </a:r>
          </a:p>
          <a:p>
            <a:endParaRPr lang="fr-FR" sz="1000" dirty="0">
              <a:solidFill>
                <a:schemeClr val="bg1"/>
              </a:solidFill>
            </a:endParaRPr>
          </a:p>
          <a:p>
            <a:r>
              <a:rPr lang="fr-FR" sz="1000" dirty="0">
                <a:solidFill>
                  <a:schemeClr val="bg1"/>
                </a:solidFill>
              </a:rPr>
              <a:t># Notre programme...</a:t>
            </a:r>
          </a:p>
          <a:p>
            <a:r>
              <a:rPr lang="fr-FR" sz="1000" dirty="0">
                <a:solidFill>
                  <a:schemeClr val="bg1"/>
                </a:solidFill>
              </a:rPr>
              <a:t>print("Le programme va boucler...")</a:t>
            </a:r>
          </a:p>
          <a:p>
            <a:r>
              <a:rPr lang="fr-FR" sz="1000" dirty="0">
                <a:solidFill>
                  <a:schemeClr val="bg1"/>
                </a:solidFill>
              </a:rPr>
              <a:t>while True:</a:t>
            </a:r>
          </a:p>
          <a:p>
            <a:r>
              <a:rPr lang="fr-FR" sz="1000" dirty="0">
                <a:solidFill>
                  <a:schemeClr val="bg1"/>
                </a:solidFill>
              </a:rPr>
              <a:t>    continue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4732733"/>
            <a:ext cx="10163170" cy="1754326"/>
          </a:xfrm>
          <a:prstGeom prst="rect">
            <a:avLst/>
          </a:prstGeom>
          <a:noFill/>
        </p:spPr>
        <p:txBody>
          <a:bodyPr wrap="square" rtlCol="0">
            <a:spAutoFit/>
          </a:bodyPr>
          <a:lstStyle/>
          <a:p>
            <a:r>
              <a:rPr lang="fr-FR" sz="1200" dirty="0"/>
              <a:t>Quand vous lancez ce programme, vous voyez un message vous informant que le programme va boucler… et le programme continue de tourner. Il ne s'arrête pas. Il ne fait rien, il boucle simplement mais il va continuer de boucler tant que son exécution n'est pas interrompue.</a:t>
            </a:r>
          </a:p>
          <a:p>
            <a:endParaRPr lang="fr-FR" sz="1200" dirty="0"/>
          </a:p>
          <a:p>
            <a:r>
              <a:rPr lang="fr-FR" sz="1200" dirty="0"/>
              <a:t>Dans la fenêtre du programme, tapez CTRL + C sur Windows ou Linux, Cmd + C sur Mac OS X.</a:t>
            </a:r>
          </a:p>
          <a:p>
            <a:endParaRPr lang="fr-FR" sz="1200" dirty="0"/>
          </a:p>
          <a:p>
            <a:r>
              <a:rPr lang="fr-FR" sz="1200" dirty="0"/>
              <a:t>Cette combinaison de touches va demander au programme de s'arrêter. Après l'avoir saisie, vous pouvez constater qu'effectivement, votre fonction fermer_programme est bien appelée et s'occupe de fermer le programme correctement.</a:t>
            </a:r>
          </a:p>
          <a:p>
            <a:endParaRPr lang="fr-FR" sz="1200" dirty="0"/>
          </a:p>
          <a:p>
            <a:r>
              <a:rPr lang="fr-FR" sz="1200" dirty="0"/>
              <a:t>Voilà pour les signaux. Si vous voulez aller plus loin, rendez-vous sur </a:t>
            </a:r>
            <a:r>
              <a:rPr lang="fr-FR" sz="1200" dirty="0">
                <a:hlinkClick r:id="rId2"/>
              </a:rPr>
              <a:t>la documentation du module signal</a:t>
            </a:r>
            <a:r>
              <a:rPr lang="fr-FR" sz="1200" dirty="0"/>
              <a:t>.</a:t>
            </a:r>
          </a:p>
        </p:txBody>
      </p:sp>
    </p:spTree>
    <p:extLst>
      <p:ext uri="{BB962C8B-B14F-4D97-AF65-F5344CB8AC3E}">
        <p14:creationId xmlns:p14="http://schemas.microsoft.com/office/powerpoint/2010/main" val="3171187448"/>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00489"/>
            <a:ext cx="12192000"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565286"/>
            <a:ext cx="10163170" cy="2862322"/>
          </a:xfrm>
          <a:prstGeom prst="rect">
            <a:avLst/>
          </a:prstGeom>
          <a:noFill/>
        </p:spPr>
        <p:txBody>
          <a:bodyPr wrap="square" rtlCol="0">
            <a:spAutoFit/>
          </a:bodyPr>
          <a:lstStyle/>
          <a:p>
            <a:r>
              <a:rPr lang="fr-FR" sz="1200" dirty="0"/>
              <a:t>Python nous offre plusieurs moyens, en fonction de nos besoins, pour interpréter les arguments de la ligne de commande. Pour faire court, ces arguments peuvent être des paramètres que vous passez au lancement de votre programme et qui influeront sur son exécution.</a:t>
            </a:r>
          </a:p>
          <a:p>
            <a:endParaRPr lang="fr-FR" sz="1200" dirty="0"/>
          </a:p>
          <a:p>
            <a:r>
              <a:rPr lang="fr-FR" sz="1200" dirty="0"/>
              <a:t>Ceux qui travaillent sur Linux n'auront, je pense, aucun mal à me suivre. Mais je vais faire une petite présentation pour ceux qui viennent de Windows, afin qu'ils puissent suivre sans difficulté.</a:t>
            </a:r>
          </a:p>
          <a:p>
            <a:endParaRPr lang="fr-FR" sz="1200" dirty="0"/>
          </a:p>
          <a:p>
            <a:r>
              <a:rPr lang="fr-FR" sz="1200" dirty="0"/>
              <a:t>Si vous êtes allergiques à la console, passez à la suite.</a:t>
            </a:r>
          </a:p>
          <a:p>
            <a:endParaRPr lang="fr-FR" sz="1200" dirty="0"/>
          </a:p>
          <a:p>
            <a:r>
              <a:rPr lang="fr-FR" sz="1200" b="1" dirty="0"/>
              <a:t>Accéder à la console de Windows</a:t>
            </a:r>
          </a:p>
          <a:p>
            <a:endParaRPr lang="fr-FR" sz="1200" dirty="0"/>
          </a:p>
          <a:p>
            <a:r>
              <a:rPr lang="fr-FR" sz="1200" dirty="0"/>
              <a:t>Il existe plusieurs moyens d'accéder à la console de Windows. Celui que j'utilise et que je vais vous montrer passe par le Menu Démarrer.</a:t>
            </a:r>
          </a:p>
          <a:p>
            <a:endParaRPr lang="fr-FR" sz="1200" dirty="0"/>
          </a:p>
          <a:p>
            <a:r>
              <a:rPr lang="fr-FR" sz="1200" dirty="0"/>
              <a:t>Ouvrez le Menu Démarrer et cliquez sur exécuter…. Dans la fenêtre qui s'ouvre, tapez cmd puis appuyez sur Entrée.</a:t>
            </a:r>
          </a:p>
          <a:p>
            <a:endParaRPr lang="fr-FR" sz="1200" dirty="0"/>
          </a:p>
          <a:p>
            <a:r>
              <a:rPr lang="fr-FR" sz="1200" dirty="0"/>
              <a:t>Vous devriez vous retrouver dans une fenêtre en console, vous donnant plusieurs informations propres au système.</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4560962"/>
            <a:ext cx="6343646" cy="769441"/>
          </a:xfrm>
          <a:prstGeom prst="rect">
            <a:avLst/>
          </a:prstGeom>
          <a:solidFill>
            <a:schemeClr val="tx1"/>
          </a:solidFill>
        </p:spPr>
        <p:txBody>
          <a:bodyPr wrap="square" rtlCol="0">
            <a:spAutoFit/>
          </a:bodyPr>
          <a:lstStyle/>
          <a:p>
            <a:r>
              <a:rPr lang="fr-FR" sz="1100" dirty="0">
                <a:solidFill>
                  <a:schemeClr val="bg1"/>
                </a:solidFill>
              </a:rPr>
              <a:t>C:\WINDOWS\system32\cmd.exe</a:t>
            </a:r>
          </a:p>
          <a:p>
            <a:r>
              <a:rPr lang="fr-FR" sz="1100" dirty="0">
                <a:solidFill>
                  <a:schemeClr val="bg1"/>
                </a:solidFill>
              </a:rPr>
              <a:t>Microsoft Windows XP [version 5.1.2600]</a:t>
            </a:r>
          </a:p>
          <a:p>
            <a:r>
              <a:rPr lang="fr-FR" sz="1100" dirty="0">
                <a:solidFill>
                  <a:schemeClr val="bg1"/>
                </a:solidFill>
              </a:rPr>
              <a:t>(C) Copyright 1985-2001 Microsoft Corp.</a:t>
            </a:r>
          </a:p>
          <a:p>
            <a:r>
              <a:rPr lang="fr-FR" sz="1100" dirty="0">
                <a:solidFill>
                  <a:schemeClr val="bg1"/>
                </a:solidFill>
              </a:rPr>
              <a:t>C:\Documents and Settings\utilisateur&gt;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5376670"/>
            <a:ext cx="6953246" cy="646331"/>
          </a:xfrm>
          <a:prstGeom prst="rect">
            <a:avLst/>
          </a:prstGeom>
          <a:noFill/>
        </p:spPr>
        <p:txBody>
          <a:bodyPr wrap="square" rtlCol="0">
            <a:spAutoFit/>
          </a:bodyPr>
          <a:lstStyle/>
          <a:p>
            <a:r>
              <a:rPr lang="fr-FR" sz="1200" dirty="0"/>
              <a:t>Ce qui nous intéresse, c'est la dernière ligne. C'est un chemin qui vous indique à quel endroit de l'arborescence vous vous trouvez. Il y a toutes les chances que ce chemin soit le répertoire utilisateur de votre compte.</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4" y="6165402"/>
            <a:ext cx="6343646" cy="261610"/>
          </a:xfrm>
          <a:prstGeom prst="rect">
            <a:avLst/>
          </a:prstGeom>
          <a:solidFill>
            <a:schemeClr val="tx1"/>
          </a:solidFill>
        </p:spPr>
        <p:txBody>
          <a:bodyPr wrap="square" rtlCol="0">
            <a:spAutoFit/>
          </a:bodyPr>
          <a:lstStyle/>
          <a:p>
            <a:r>
              <a:rPr lang="fr-FR" sz="1100" dirty="0">
                <a:solidFill>
                  <a:schemeClr val="bg1"/>
                </a:solidFill>
              </a:rPr>
              <a:t>C:\Documents and Settings\utilisateur&gt;</a:t>
            </a:r>
          </a:p>
        </p:txBody>
      </p:sp>
    </p:spTree>
    <p:extLst>
      <p:ext uri="{BB962C8B-B14F-4D97-AF65-F5344CB8AC3E}">
        <p14:creationId xmlns:p14="http://schemas.microsoft.com/office/powerpoint/2010/main" val="25613627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1015663"/>
          </a:xfrm>
          <a:prstGeom prst="rect">
            <a:avLst/>
          </a:prstGeom>
          <a:noFill/>
        </p:spPr>
        <p:txBody>
          <a:bodyPr wrap="square" rtlCol="0">
            <a:spAutoFit/>
          </a:bodyPr>
          <a:lstStyle/>
          <a:p>
            <a:r>
              <a:rPr lang="fr-FR" sz="1200" dirty="0"/>
              <a:t>Nous allons commencer par nous déplacer dans le répertoire contenant l'interpréteur Python. Là encore, si vous n'avez rien changé lors de l'installation de Python, le chemin correspondant est C:\pythonXY, XY représentant les deux premiers chiffres de votre version de Python. Avec Python 3.4, ce sera donc probablement C:\python34.</a:t>
            </a:r>
          </a:p>
          <a:p>
            <a:endParaRPr lang="fr-FR" sz="1200" dirty="0"/>
          </a:p>
          <a:p>
            <a:r>
              <a:rPr lang="fr-FR" sz="1200" dirty="0"/>
              <a:t>Déplacez-vous dans ce répertoire grâce à la commande cd.</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528449"/>
            <a:ext cx="6343646" cy="430887"/>
          </a:xfrm>
          <a:prstGeom prst="rect">
            <a:avLst/>
          </a:prstGeom>
          <a:solidFill>
            <a:schemeClr val="tx1"/>
          </a:solidFill>
        </p:spPr>
        <p:txBody>
          <a:bodyPr wrap="square" rtlCol="0">
            <a:spAutoFit/>
          </a:bodyPr>
          <a:lstStyle/>
          <a:p>
            <a:r>
              <a:rPr lang="fr-FR" sz="1100" dirty="0">
                <a:solidFill>
                  <a:schemeClr val="bg1"/>
                </a:solidFill>
              </a:rPr>
              <a:t>C:\Documents and Settings\utilisateur&gt;cd C:\python34</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2945640"/>
            <a:ext cx="6953246" cy="2492990"/>
          </a:xfrm>
          <a:prstGeom prst="rect">
            <a:avLst/>
          </a:prstGeom>
          <a:noFill/>
        </p:spPr>
        <p:txBody>
          <a:bodyPr wrap="square" rtlCol="0">
            <a:spAutoFit/>
          </a:bodyPr>
          <a:lstStyle/>
          <a:p>
            <a:r>
              <a:rPr lang="fr-FR" sz="1200" dirty="0"/>
              <a:t>Si tout se passe bien, la dernière ligne vous indique que vous êtes bien dans le répertoire Python.</a:t>
            </a:r>
          </a:p>
          <a:p>
            <a:endParaRPr lang="fr-FR" sz="1200" dirty="0"/>
          </a:p>
          <a:p>
            <a:r>
              <a:rPr lang="fr-FR" sz="1200" dirty="0"/>
              <a:t>En vérité, vous pouvez appeler Python de n'importe où dans l'arborescence mais ce sera plus simple si nous sommes dans le répertoire de Python pour commencer.</a:t>
            </a:r>
          </a:p>
          <a:p>
            <a:endParaRPr lang="fr-FR" sz="1200" dirty="0"/>
          </a:p>
          <a:p>
            <a:r>
              <a:rPr lang="fr-FR" sz="1200" b="1" dirty="0"/>
              <a:t>Accéder aux arguments de la ligne de commande</a:t>
            </a:r>
          </a:p>
          <a:p>
            <a:endParaRPr lang="fr-FR" sz="1200" dirty="0"/>
          </a:p>
          <a:p>
            <a:r>
              <a:rPr lang="fr-FR" sz="1200" dirty="0"/>
              <a:t>Nous allons une fois encore faire appel à notre module sys. Cette fois, nous allons nous intéresser à sa variable </a:t>
            </a:r>
            <a:r>
              <a:rPr lang="fr-FR" sz="1200" dirty="0" err="1"/>
              <a:t>argv</a:t>
            </a:r>
            <a:r>
              <a:rPr lang="fr-FR" sz="1200" dirty="0"/>
              <a:t>.</a:t>
            </a:r>
          </a:p>
          <a:p>
            <a:r>
              <a:rPr lang="fr-FR" sz="1200" dirty="0"/>
              <a:t>Créez un nouveau fichier Python. Sur Windows, prenez bien soin de l'enregistrer dans le répertoire de Python (C:\python34 sous Python 3.4).</a:t>
            </a:r>
          </a:p>
          <a:p>
            <a:endParaRPr lang="fr-FR" sz="1200" dirty="0"/>
          </a:p>
          <a:p>
            <a:r>
              <a:rPr lang="fr-FR" sz="1200" dirty="0"/>
              <a:t>Placez-y le code suivant :</a:t>
            </a:r>
          </a:p>
        </p:txBody>
      </p:sp>
    </p:spTree>
    <p:extLst>
      <p:ext uri="{BB962C8B-B14F-4D97-AF65-F5344CB8AC3E}">
        <p14:creationId xmlns:p14="http://schemas.microsoft.com/office/powerpoint/2010/main" val="826034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3" y="2518218"/>
            <a:ext cx="6343646" cy="430887"/>
          </a:xfrm>
          <a:prstGeom prst="rect">
            <a:avLst/>
          </a:prstGeom>
          <a:solidFill>
            <a:schemeClr val="tx1"/>
          </a:solidFill>
        </p:spPr>
        <p:txBody>
          <a:bodyPr wrap="square" rtlCol="0">
            <a:spAutoFit/>
          </a:bodyPr>
          <a:lstStyle/>
          <a:p>
            <a:r>
              <a:rPr lang="fr-FR" sz="1100" dirty="0">
                <a:solidFill>
                  <a:schemeClr val="bg1"/>
                </a:solidFill>
              </a:rPr>
              <a:t>import sys</a:t>
            </a:r>
          </a:p>
          <a:p>
            <a:r>
              <a:rPr lang="fr-FR" sz="1100" dirty="0">
                <a:solidFill>
                  <a:schemeClr val="bg1"/>
                </a:solidFill>
              </a:rPr>
              <a:t>print(</a:t>
            </a:r>
            <a:r>
              <a:rPr lang="fr-FR" sz="1100" dirty="0" err="1">
                <a:solidFill>
                  <a:schemeClr val="bg1"/>
                </a:solidFill>
              </a:rPr>
              <a:t>sys.argv</a:t>
            </a:r>
            <a:r>
              <a:rPr lang="fr-FR" sz="1100" dirty="0">
                <a:solidFill>
                  <a:schemeClr val="bg1"/>
                </a:solidFill>
              </a:rPr>
              <a:t>)</a:t>
            </a:r>
          </a:p>
        </p:txBody>
      </p:sp>
      <p:sp>
        <p:nvSpPr>
          <p:cNvPr id="9" name="ZoneTexte 8">
            <a:extLst>
              <a:ext uri="{FF2B5EF4-FFF2-40B4-BE49-F238E27FC236}">
                <a16:creationId xmlns:a16="http://schemas.microsoft.com/office/drawing/2014/main" id="{2FCE75D3-FBCE-4B0B-B0C0-9A6EB89855C0}"/>
              </a:ext>
            </a:extLst>
          </p:cNvPr>
          <p:cNvSpPr txBox="1"/>
          <p:nvPr/>
        </p:nvSpPr>
        <p:spPr>
          <a:xfrm>
            <a:off x="361953" y="2977252"/>
            <a:ext cx="10163170" cy="276999"/>
          </a:xfrm>
          <a:prstGeom prst="rect">
            <a:avLst/>
          </a:prstGeom>
          <a:noFill/>
        </p:spPr>
        <p:txBody>
          <a:bodyPr wrap="square" rtlCol="0">
            <a:spAutoFit/>
          </a:bodyPr>
          <a:lstStyle/>
          <a:p>
            <a:r>
              <a:rPr lang="fr-FR" sz="1200" dirty="0"/>
              <a:t>Sur Windows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267009"/>
            <a:ext cx="6343646" cy="1277273"/>
          </a:xfrm>
          <a:prstGeom prst="rect">
            <a:avLst/>
          </a:prstGeom>
          <a:solidFill>
            <a:schemeClr val="tx1"/>
          </a:solidFill>
        </p:spPr>
        <p:txBody>
          <a:bodyPr wrap="square" rtlCol="0">
            <a:spAutoFit/>
          </a:bodyPr>
          <a:lstStyle/>
          <a:p>
            <a:r>
              <a:rPr lang="fr-FR" sz="1100" dirty="0">
                <a:solidFill>
                  <a:schemeClr val="bg1"/>
                </a:solidFill>
              </a:rPr>
              <a:t>C:\Python34&gt;python test_console.py</a:t>
            </a:r>
          </a:p>
          <a:p>
            <a:r>
              <a:rPr lang="fr-FR" sz="1100" dirty="0">
                <a:solidFill>
                  <a:schemeClr val="bg1"/>
                </a:solidFill>
              </a:rPr>
              <a:t>['test_console.py']</a:t>
            </a:r>
          </a:p>
          <a:p>
            <a:r>
              <a:rPr lang="fr-FR" sz="1100" dirty="0">
                <a:solidFill>
                  <a:schemeClr val="bg1"/>
                </a:solidFill>
              </a:rPr>
              <a:t>C:\Python34&gt;python test_console.py arguments</a:t>
            </a:r>
          </a:p>
          <a:p>
            <a:r>
              <a:rPr lang="fr-FR" sz="1100" dirty="0">
                <a:solidFill>
                  <a:schemeClr val="bg1"/>
                </a:solidFill>
              </a:rPr>
              <a:t>['test_console.py', 'arguments']</a:t>
            </a:r>
          </a:p>
          <a:p>
            <a:r>
              <a:rPr lang="fr-FR" sz="1100" dirty="0">
                <a:solidFill>
                  <a:schemeClr val="bg1"/>
                </a:solidFill>
              </a:rPr>
              <a:t>C:\Python34&gt;python test_console.py argument1 argument2 argument3</a:t>
            </a:r>
          </a:p>
          <a:p>
            <a:r>
              <a:rPr lang="fr-FR" sz="1100" dirty="0">
                <a:solidFill>
                  <a:schemeClr val="bg1"/>
                </a:solidFill>
              </a:rPr>
              <a:t>['test_console.py', 'argument1', 'argument2', 'argument3']</a:t>
            </a:r>
          </a:p>
          <a:p>
            <a:r>
              <a:rPr lang="fr-FR" sz="1100" dirty="0">
                <a:solidFill>
                  <a:schemeClr val="bg1"/>
                </a:solidFill>
              </a:rPr>
              <a:t>C:\Python34&gt;</a:t>
            </a:r>
          </a:p>
        </p:txBody>
      </p:sp>
    </p:spTree>
    <p:extLst>
      <p:ext uri="{BB962C8B-B14F-4D97-AF65-F5344CB8AC3E}">
        <p14:creationId xmlns:p14="http://schemas.microsoft.com/office/powerpoint/2010/main" val="212232519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908007"/>
            <a:ext cx="10163170" cy="646331"/>
          </a:xfrm>
          <a:prstGeom prst="rect">
            <a:avLst/>
          </a:prstGeom>
          <a:noFill/>
        </p:spPr>
        <p:txBody>
          <a:bodyPr wrap="square" rtlCol="0">
            <a:spAutoFit/>
          </a:bodyPr>
          <a:lstStyle/>
          <a:p>
            <a:r>
              <a:rPr lang="fr-FR" sz="1200" dirty="0"/>
              <a:t>Comme vous le voyez, le premier élément de </a:t>
            </a:r>
            <a:r>
              <a:rPr lang="fr-FR" sz="1200" dirty="0" err="1"/>
              <a:t>sys.argv</a:t>
            </a:r>
            <a:r>
              <a:rPr lang="fr-FR" sz="1200" dirty="0"/>
              <a:t> contient le nom du programme, de la façon dont vous l'avez appelé. Le reste de la liste contient vos arguments (s'il y en a).</a:t>
            </a:r>
          </a:p>
          <a:p>
            <a:r>
              <a:rPr lang="fr-FR" sz="1200" dirty="0"/>
              <a:t>Note : vous pouvez très bien avoir des arguments contenant des espaces. Dans ce cas, vous devez alors encadrer l'argument de guillemets :</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680456"/>
            <a:ext cx="6343646" cy="600164"/>
          </a:xfrm>
          <a:prstGeom prst="rect">
            <a:avLst/>
          </a:prstGeom>
          <a:solidFill>
            <a:schemeClr val="tx1"/>
          </a:solidFill>
        </p:spPr>
        <p:txBody>
          <a:bodyPr wrap="square" rtlCol="0">
            <a:spAutoFit/>
          </a:bodyPr>
          <a:lstStyle/>
          <a:p>
            <a:r>
              <a:rPr lang="fr-FR" sz="1100" dirty="0">
                <a:solidFill>
                  <a:schemeClr val="bg1"/>
                </a:solidFill>
              </a:rPr>
              <a:t>C:\Python34&gt;python test_console.py "un argument avec des espaces"</a:t>
            </a:r>
          </a:p>
          <a:p>
            <a:r>
              <a:rPr lang="fr-FR" sz="1100" dirty="0">
                <a:solidFill>
                  <a:schemeClr val="bg1"/>
                </a:solidFill>
              </a:rPr>
              <a:t>['test_console.py', 'un argument avec des espaces']</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3406156"/>
            <a:ext cx="6953246" cy="2492990"/>
          </a:xfrm>
          <a:prstGeom prst="rect">
            <a:avLst/>
          </a:prstGeom>
          <a:noFill/>
        </p:spPr>
        <p:txBody>
          <a:bodyPr wrap="square" rtlCol="0">
            <a:spAutoFit/>
          </a:bodyPr>
          <a:lstStyle/>
          <a:p>
            <a:r>
              <a:rPr lang="fr-FR" sz="1200" b="1" dirty="0"/>
              <a:t>Interpréter les arguments de la ligne de commande</a:t>
            </a:r>
          </a:p>
          <a:p>
            <a:endParaRPr lang="fr-FR" sz="1200" dirty="0"/>
          </a:p>
          <a:p>
            <a:r>
              <a:rPr lang="fr-FR" sz="1200" dirty="0"/>
              <a:t>Accéder aux arguments, c'est bien, mais les interpréter peut être utile aussi.</a:t>
            </a:r>
          </a:p>
          <a:p>
            <a:endParaRPr lang="fr-FR" sz="1200" dirty="0"/>
          </a:p>
          <a:p>
            <a:r>
              <a:rPr lang="fr-FR" sz="1200" b="1" dirty="0"/>
              <a:t>Des actions simples</a:t>
            </a:r>
          </a:p>
          <a:p>
            <a:endParaRPr lang="fr-FR" sz="1200" dirty="0"/>
          </a:p>
          <a:p>
            <a:r>
              <a:rPr lang="fr-FR" sz="1200" dirty="0"/>
              <a:t>Parfois, votre programme devra déclencher plusieurs actions en fonction du premier paramètre fourni. Par exemple, en premier argument, vous pourriez préciser l'une des valeurs suivantes : start pour démarrer une opération, stop pour l'arrêter, restart pour la redémarrer, status pour connaître son état… bref, les utilisateurs de Linux ont sûrement bien plus d'exemples à l'esprit.</a:t>
            </a:r>
          </a:p>
          <a:p>
            <a:endParaRPr lang="fr-FR" sz="1200" dirty="0"/>
          </a:p>
          <a:p>
            <a:r>
              <a:rPr lang="fr-FR" sz="1200" dirty="0"/>
              <a:t>Dans ce cas de figure, il n'est pas vraiment nécessaire d'interpréter les arguments de la ligne de commande, comme on va le voir. Notre programme Python ressemblerait simplement à cela :</a:t>
            </a:r>
          </a:p>
        </p:txBody>
      </p:sp>
    </p:spTree>
    <p:extLst>
      <p:ext uri="{BB962C8B-B14F-4D97-AF65-F5344CB8AC3E}">
        <p14:creationId xmlns:p14="http://schemas.microsoft.com/office/powerpoint/2010/main" val="2152904820"/>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2391235"/>
            <a:ext cx="7581897" cy="1822522"/>
          </a:xfrm>
          <a:prstGeom prst="rect">
            <a:avLst/>
          </a:prstGeom>
          <a:solidFill>
            <a:schemeClr val="tx1"/>
          </a:solidFill>
        </p:spPr>
        <p:txBody>
          <a:bodyPr wrap="square" numCol="2" rtlCol="0">
            <a:spAutoFit/>
          </a:bodyPr>
          <a:lstStyle/>
          <a:p>
            <a:r>
              <a:rPr lang="fr-FR" sz="1100" dirty="0">
                <a:solidFill>
                  <a:schemeClr val="bg1"/>
                </a:solidFill>
              </a:rPr>
              <a:t>import sys</a:t>
            </a:r>
          </a:p>
          <a:p>
            <a:endParaRPr lang="fr-FR" sz="1100" dirty="0">
              <a:solidFill>
                <a:schemeClr val="bg1"/>
              </a:solidFill>
            </a:endParaRPr>
          </a:p>
          <a:p>
            <a:r>
              <a:rPr lang="fr-FR" sz="1100" dirty="0">
                <a:solidFill>
                  <a:schemeClr val="bg1"/>
                </a:solidFill>
              </a:rPr>
              <a:t>if len(</a:t>
            </a:r>
            <a:r>
              <a:rPr lang="fr-FR" sz="1100" dirty="0" err="1">
                <a:solidFill>
                  <a:schemeClr val="bg1"/>
                </a:solidFill>
              </a:rPr>
              <a:t>sys.argv</a:t>
            </a:r>
            <a:r>
              <a:rPr lang="fr-FR" sz="1100" dirty="0">
                <a:solidFill>
                  <a:schemeClr val="bg1"/>
                </a:solidFill>
              </a:rPr>
              <a:t>) &lt; 2:</a:t>
            </a:r>
          </a:p>
          <a:p>
            <a:r>
              <a:rPr lang="fr-FR" sz="1100" dirty="0">
                <a:solidFill>
                  <a:schemeClr val="bg1"/>
                </a:solidFill>
              </a:rPr>
              <a:t>    print("Précisez une action en paramètre")</a:t>
            </a:r>
          </a:p>
          <a:p>
            <a:r>
              <a:rPr lang="fr-FR" sz="1100" dirty="0">
                <a:solidFill>
                  <a:schemeClr val="bg1"/>
                </a:solidFill>
              </a:rPr>
              <a:t>    </a:t>
            </a:r>
            <a:r>
              <a:rPr lang="fr-FR" sz="1100" dirty="0" err="1">
                <a:solidFill>
                  <a:schemeClr val="bg1"/>
                </a:solidFill>
              </a:rPr>
              <a:t>sys.exit</a:t>
            </a:r>
            <a:r>
              <a:rPr lang="fr-FR" sz="1100" dirty="0">
                <a:solidFill>
                  <a:schemeClr val="bg1"/>
                </a:solidFill>
              </a:rPr>
              <a:t>(1)</a:t>
            </a:r>
          </a:p>
          <a:p>
            <a:endParaRPr lang="fr-FR" sz="1100" dirty="0">
              <a:solidFill>
                <a:schemeClr val="bg1"/>
              </a:solidFill>
            </a:endParaRPr>
          </a:p>
          <a:p>
            <a:r>
              <a:rPr lang="fr-FR" sz="1100" dirty="0">
                <a:solidFill>
                  <a:schemeClr val="bg1"/>
                </a:solidFill>
              </a:rPr>
              <a:t>action = </a:t>
            </a:r>
            <a:r>
              <a:rPr lang="fr-FR" sz="1100" dirty="0" err="1">
                <a:solidFill>
                  <a:schemeClr val="bg1"/>
                </a:solidFill>
              </a:rPr>
              <a:t>sys.argv</a:t>
            </a:r>
            <a:r>
              <a:rPr lang="fr-FR" sz="1100" dirty="0">
                <a:solidFill>
                  <a:schemeClr val="bg1"/>
                </a:solidFill>
              </a:rPr>
              <a:t>[1]</a:t>
            </a:r>
          </a:p>
          <a:p>
            <a:endParaRPr lang="fr-FR" sz="1100" dirty="0">
              <a:solidFill>
                <a:schemeClr val="bg1"/>
              </a:solidFill>
            </a:endParaRPr>
          </a:p>
          <a:p>
            <a:r>
              <a:rPr lang="fr-FR" sz="1100" dirty="0">
                <a:solidFill>
                  <a:schemeClr val="bg1"/>
                </a:solidFill>
              </a:rPr>
              <a:t>if action == "start":</a:t>
            </a:r>
          </a:p>
          <a:p>
            <a:r>
              <a:rPr lang="fr-FR" sz="1100" dirty="0">
                <a:solidFill>
                  <a:schemeClr val="bg1"/>
                </a:solidFill>
              </a:rPr>
              <a:t>    print("On démarre l'opération")</a:t>
            </a:r>
          </a:p>
          <a:p>
            <a:endParaRPr lang="fr-FR" sz="1100" dirty="0">
              <a:solidFill>
                <a:schemeClr val="bg1"/>
              </a:solidFill>
            </a:endParaRPr>
          </a:p>
          <a:p>
            <a:r>
              <a:rPr lang="fr-FR" sz="1100" dirty="0">
                <a:solidFill>
                  <a:schemeClr val="bg1"/>
                </a:solidFill>
              </a:rPr>
              <a:t>elif action == "stop":   </a:t>
            </a:r>
          </a:p>
          <a:p>
            <a:r>
              <a:rPr lang="fr-FR" sz="1100" dirty="0">
                <a:solidFill>
                  <a:schemeClr val="bg1"/>
                </a:solidFill>
              </a:rPr>
              <a:t> print("On arrête l'opération")</a:t>
            </a:r>
          </a:p>
          <a:p>
            <a:r>
              <a:rPr lang="fr-FR" sz="1100" dirty="0">
                <a:solidFill>
                  <a:schemeClr val="bg1"/>
                </a:solidFill>
              </a:rPr>
              <a:t>elif action == "restart":</a:t>
            </a:r>
          </a:p>
          <a:p>
            <a:r>
              <a:rPr lang="fr-FR" sz="1100" dirty="0">
                <a:solidFill>
                  <a:schemeClr val="bg1"/>
                </a:solidFill>
              </a:rPr>
              <a:t>    print("On redémarre l'opération")</a:t>
            </a:r>
          </a:p>
          <a:p>
            <a:r>
              <a:rPr lang="fr-FR" sz="1100" dirty="0">
                <a:solidFill>
                  <a:schemeClr val="bg1"/>
                </a:solidFill>
              </a:rPr>
              <a:t>elif action == "status":</a:t>
            </a:r>
          </a:p>
          <a:p>
            <a:r>
              <a:rPr lang="fr-FR" sz="1100" dirty="0">
                <a:solidFill>
                  <a:schemeClr val="bg1"/>
                </a:solidFill>
              </a:rPr>
              <a:t>    print("On affiche l'état (démarré ou arrêté ?) de l'opération")</a:t>
            </a:r>
          </a:p>
          <a:p>
            <a:r>
              <a:rPr lang="fr-FR" sz="1100" dirty="0">
                <a:solidFill>
                  <a:schemeClr val="bg1"/>
                </a:solidFill>
              </a:rPr>
              <a:t>else:</a:t>
            </a:r>
          </a:p>
          <a:p>
            <a:r>
              <a:rPr lang="fr-FR" sz="1100" dirty="0">
                <a:solidFill>
                  <a:schemeClr val="bg1"/>
                </a:solidFill>
              </a:rPr>
              <a:t>    print("Je ne connais pas cette action")</a:t>
            </a:r>
          </a:p>
        </p:txBody>
      </p:sp>
    </p:spTree>
    <p:extLst>
      <p:ext uri="{BB962C8B-B14F-4D97-AF65-F5344CB8AC3E}">
        <p14:creationId xmlns:p14="http://schemas.microsoft.com/office/powerpoint/2010/main" val="822884101"/>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09716"/>
            <a:ext cx="6953246" cy="2862322"/>
          </a:xfrm>
          <a:prstGeom prst="rect">
            <a:avLst/>
          </a:prstGeom>
          <a:noFill/>
        </p:spPr>
        <p:txBody>
          <a:bodyPr wrap="square" rtlCol="0">
            <a:spAutoFit/>
          </a:bodyPr>
          <a:lstStyle/>
          <a:p>
            <a:r>
              <a:rPr lang="fr-FR" sz="1200" b="1" dirty="0"/>
              <a:t>Des options plus complexes</a:t>
            </a:r>
          </a:p>
          <a:p>
            <a:endParaRPr lang="fr-FR" sz="1200" dirty="0"/>
          </a:p>
          <a:p>
            <a:r>
              <a:rPr lang="fr-FR" sz="1200" dirty="0"/>
              <a:t>Mais la ligne de commande permet également de transmettre des arguments plus complexes comme des options. La plupart du temps, nos options sont sous la forme : -option_courte (une seule lettre), --option_longue, suivie d'un argument ou non.</a:t>
            </a:r>
          </a:p>
          <a:p>
            <a:endParaRPr lang="fr-FR" sz="1200" dirty="0"/>
          </a:p>
          <a:p>
            <a:r>
              <a:rPr lang="fr-FR" sz="1200" dirty="0"/>
              <a:t>Souvent, une option courte est accessible aussi depuis une option longue.</a:t>
            </a:r>
          </a:p>
          <a:p>
            <a:endParaRPr lang="fr-FR" sz="1200" dirty="0"/>
          </a:p>
          <a:p>
            <a:r>
              <a:rPr lang="fr-FR" sz="1200" dirty="0"/>
              <a:t>Ici, mon exemple va être tiré de Linux, mais vous n'avez pas vraiment besoin d'être sur Linux pour le comprendre, rassurez-vous.</a:t>
            </a:r>
          </a:p>
          <a:p>
            <a:endParaRPr lang="fr-FR" sz="1200" dirty="0"/>
          </a:p>
          <a:p>
            <a:r>
              <a:rPr lang="fr-FR" sz="1200" dirty="0"/>
              <a:t>La commande ls permet d'afficher le contenu d'un répertoire. On peut lui passer en paramètres plusieurs options qui influent sur ce que la commande va afficher au final.</a:t>
            </a:r>
          </a:p>
          <a:p>
            <a:endParaRPr lang="fr-FR" sz="1200" b="1" dirty="0"/>
          </a:p>
          <a:p>
            <a:r>
              <a:rPr lang="fr-FR" sz="1200" dirty="0"/>
              <a:t>Par exemple, pour afficher tous les fichiers (cachés ou non) du répertoire, on utilise l'option courte a.</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4284278"/>
            <a:ext cx="7581897" cy="430887"/>
          </a:xfrm>
          <a:prstGeom prst="rect">
            <a:avLst/>
          </a:prstGeom>
          <a:solidFill>
            <a:schemeClr val="tx1"/>
          </a:solidFill>
        </p:spPr>
        <p:txBody>
          <a:bodyPr wrap="square" numCol="2" rtlCol="0">
            <a:spAutoFit/>
          </a:bodyPr>
          <a:lstStyle/>
          <a:p>
            <a:r>
              <a:rPr lang="fr-FR" sz="1100" dirty="0">
                <a:solidFill>
                  <a:schemeClr val="bg1"/>
                </a:solidFill>
              </a:rPr>
              <a:t>$ ls -a                                                    </a:t>
            </a:r>
          </a:p>
          <a:p>
            <a:r>
              <a:rPr lang="fr-FR" sz="1100" dirty="0">
                <a:solidFill>
                  <a:schemeClr val="bg1"/>
                </a:solidFill>
              </a:rPr>
              <a:t>.  ..  fichier1.txt  .fichier_cache.txt  image.png                              </a:t>
            </a:r>
          </a:p>
        </p:txBody>
      </p:sp>
      <p:sp>
        <p:nvSpPr>
          <p:cNvPr id="9" name="ZoneTexte 8">
            <a:extLst>
              <a:ext uri="{FF2B5EF4-FFF2-40B4-BE49-F238E27FC236}">
                <a16:creationId xmlns:a16="http://schemas.microsoft.com/office/drawing/2014/main" id="{EEC17128-76DB-44FF-BA6C-8EB5B4CFCAEE}"/>
              </a:ext>
            </a:extLst>
          </p:cNvPr>
          <p:cNvSpPr txBox="1"/>
          <p:nvPr/>
        </p:nvSpPr>
        <p:spPr>
          <a:xfrm>
            <a:off x="361953" y="4737348"/>
            <a:ext cx="6953246" cy="461665"/>
          </a:xfrm>
          <a:prstGeom prst="rect">
            <a:avLst/>
          </a:prstGeom>
          <a:noFill/>
        </p:spPr>
        <p:txBody>
          <a:bodyPr wrap="square" rtlCol="0">
            <a:spAutoFit/>
          </a:bodyPr>
          <a:lstStyle/>
          <a:p>
            <a:r>
              <a:rPr lang="fr-FR" sz="1200" dirty="0"/>
              <a:t>Cette option courte est accessible depuis une option longue, all. Vous arrivez donc au même résultat en tapant :</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5225198"/>
            <a:ext cx="7581897" cy="430887"/>
          </a:xfrm>
          <a:prstGeom prst="rect">
            <a:avLst/>
          </a:prstGeom>
          <a:solidFill>
            <a:schemeClr val="tx1"/>
          </a:solidFill>
        </p:spPr>
        <p:txBody>
          <a:bodyPr wrap="square" numCol="2" rtlCol="0">
            <a:spAutoFit/>
          </a:bodyPr>
          <a:lstStyle/>
          <a:p>
            <a:r>
              <a:rPr lang="fr-FR" sz="1100" dirty="0">
                <a:solidFill>
                  <a:schemeClr val="bg1"/>
                </a:solidFill>
              </a:rPr>
              <a:t>$ ls --all                                                 </a:t>
            </a:r>
          </a:p>
          <a:p>
            <a:r>
              <a:rPr lang="fr-FR" sz="1100" dirty="0">
                <a:solidFill>
                  <a:schemeClr val="bg1"/>
                </a:solidFill>
              </a:rPr>
              <a:t>.  ..  fichier1.txt  .fichier_cache.txt  image.png</a:t>
            </a:r>
          </a:p>
        </p:txBody>
      </p:sp>
    </p:spTree>
    <p:extLst>
      <p:ext uri="{BB962C8B-B14F-4D97-AF65-F5344CB8AC3E}">
        <p14:creationId xmlns:p14="http://schemas.microsoft.com/office/powerpoint/2010/main" val="418158668"/>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704991"/>
            <a:ext cx="6953246" cy="1569660"/>
          </a:xfrm>
          <a:prstGeom prst="rect">
            <a:avLst/>
          </a:prstGeom>
          <a:noFill/>
        </p:spPr>
        <p:txBody>
          <a:bodyPr wrap="square" rtlCol="0">
            <a:spAutoFit/>
          </a:bodyPr>
          <a:lstStyle/>
          <a:p>
            <a:r>
              <a:rPr lang="fr-FR" sz="1200" dirty="0"/>
              <a:t>Pour récapituler, nos options courtes sont précédées d'un seul tiret et composées d'une seule lettre. Les options longues sont précédées de deux tirets et composées de plusieurs lettres.</a:t>
            </a:r>
          </a:p>
          <a:p>
            <a:endParaRPr lang="fr-FR" sz="1200" dirty="0"/>
          </a:p>
          <a:p>
            <a:r>
              <a:rPr lang="fr-FR" sz="1200" dirty="0"/>
              <a:t>Certaines options attendent un argument, à préciser juste après l'option.</a:t>
            </a:r>
          </a:p>
          <a:p>
            <a:endParaRPr lang="fr-FR" sz="1200" dirty="0"/>
          </a:p>
          <a:p>
            <a:r>
              <a:rPr lang="fr-FR" sz="1200" dirty="0"/>
              <a:t>Par exemple (toujours sur Linux), pour afficher les premières lignes d'un fichier, vous pouvez utiliser la commande head. Si vous voulez afficher les X premières lignes d'un fichier, vous utiliserez la commande head -n X.</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3222275"/>
            <a:ext cx="7581897" cy="1107996"/>
          </a:xfrm>
          <a:prstGeom prst="rect">
            <a:avLst/>
          </a:prstGeom>
          <a:solidFill>
            <a:schemeClr val="tx1"/>
          </a:solidFill>
        </p:spPr>
        <p:txBody>
          <a:bodyPr wrap="square" numCol="1" rtlCol="0">
            <a:spAutoFit/>
          </a:bodyPr>
          <a:lstStyle/>
          <a:p>
            <a:r>
              <a:rPr lang="fr-FR" sz="1100" dirty="0">
                <a:solidFill>
                  <a:schemeClr val="bg1"/>
                </a:solidFill>
              </a:rPr>
              <a:t>$ head -n 5 fichier.txt</a:t>
            </a:r>
          </a:p>
          <a:p>
            <a:r>
              <a:rPr lang="fr-FR" sz="1100" dirty="0">
                <a:solidFill>
                  <a:schemeClr val="bg1"/>
                </a:solidFill>
              </a:rPr>
              <a:t>ligne 1</a:t>
            </a:r>
          </a:p>
          <a:p>
            <a:r>
              <a:rPr lang="fr-FR" sz="1100" dirty="0">
                <a:solidFill>
                  <a:schemeClr val="bg1"/>
                </a:solidFill>
              </a:rPr>
              <a:t>ligne 2</a:t>
            </a:r>
          </a:p>
          <a:p>
            <a:r>
              <a:rPr lang="fr-FR" sz="1100" dirty="0">
                <a:solidFill>
                  <a:schemeClr val="bg1"/>
                </a:solidFill>
              </a:rPr>
              <a:t>ligne 3</a:t>
            </a:r>
          </a:p>
          <a:p>
            <a:r>
              <a:rPr lang="fr-FR" sz="1100" dirty="0">
                <a:solidFill>
                  <a:schemeClr val="bg1"/>
                </a:solidFill>
              </a:rPr>
              <a:t>ligne 4</a:t>
            </a:r>
          </a:p>
          <a:p>
            <a:r>
              <a:rPr lang="fr-FR" sz="1100" dirty="0">
                <a:solidFill>
                  <a:schemeClr val="bg1"/>
                </a:solidFill>
              </a:rPr>
              <a:t>ligne 5</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1" y="5963894"/>
            <a:ext cx="7581897" cy="600164"/>
          </a:xfrm>
          <a:prstGeom prst="rect">
            <a:avLst/>
          </a:prstGeom>
          <a:solidFill>
            <a:schemeClr val="tx1"/>
          </a:solidFill>
        </p:spPr>
        <p:txBody>
          <a:bodyPr wrap="square" numCol="1" rtlCol="0">
            <a:spAutoFit/>
          </a:bodyPr>
          <a:lstStyle/>
          <a:p>
            <a:r>
              <a:rPr lang="fr-FR" sz="1100" dirty="0">
                <a:solidFill>
                  <a:schemeClr val="bg1"/>
                </a:solidFill>
              </a:rPr>
              <a:t>import argparse</a:t>
            </a:r>
          </a:p>
          <a:p>
            <a:r>
              <a:rPr lang="fr-FR" sz="1100" dirty="0">
                <a:solidFill>
                  <a:schemeClr val="bg1"/>
                </a:solidFill>
              </a:rPr>
              <a:t>parser = argparse.ArgumentParser()</a:t>
            </a:r>
          </a:p>
          <a:p>
            <a:r>
              <a:rPr lang="fr-FR" sz="1100" dirty="0">
                <a:solidFill>
                  <a:schemeClr val="bg1"/>
                </a:solidFill>
              </a:rPr>
              <a:t>parser.parse_args()</a:t>
            </a:r>
          </a:p>
        </p:txBody>
      </p:sp>
      <p:sp>
        <p:nvSpPr>
          <p:cNvPr id="12" name="ZoneTexte 11">
            <a:extLst>
              <a:ext uri="{FF2B5EF4-FFF2-40B4-BE49-F238E27FC236}">
                <a16:creationId xmlns:a16="http://schemas.microsoft.com/office/drawing/2014/main" id="{5B9BC975-BAC8-4754-A529-A02C7C15DCDA}"/>
              </a:ext>
            </a:extLst>
          </p:cNvPr>
          <p:cNvSpPr txBox="1"/>
          <p:nvPr/>
        </p:nvSpPr>
        <p:spPr>
          <a:xfrm>
            <a:off x="361953" y="4368179"/>
            <a:ext cx="6953246" cy="1569660"/>
          </a:xfrm>
          <a:prstGeom prst="rect">
            <a:avLst/>
          </a:prstGeom>
          <a:noFill/>
        </p:spPr>
        <p:txBody>
          <a:bodyPr wrap="square" rtlCol="0">
            <a:spAutoFit/>
          </a:bodyPr>
          <a:lstStyle/>
          <a:p>
            <a:r>
              <a:rPr lang="fr-FR" sz="1200" dirty="0"/>
              <a:t>Dans ce cas, l'option </a:t>
            </a:r>
            <a:r>
              <a:rPr lang="fr-FR" sz="1200" b="1" dirty="0"/>
              <a:t>-n</a:t>
            </a:r>
            <a:r>
              <a:rPr lang="fr-FR" sz="1200" dirty="0"/>
              <a:t> attend un argument qui est le nombre de lignes à afficher.</a:t>
            </a:r>
          </a:p>
          <a:p>
            <a:endParaRPr lang="fr-FR" sz="1200" b="1" dirty="0"/>
          </a:p>
          <a:p>
            <a:r>
              <a:rPr lang="fr-FR" sz="1200" b="1" dirty="0"/>
              <a:t>Interpréter ces options grâce à Python</a:t>
            </a:r>
          </a:p>
          <a:p>
            <a:endParaRPr lang="fr-FR" sz="1200" dirty="0"/>
          </a:p>
          <a:p>
            <a:r>
              <a:rPr lang="fr-FR" sz="1200" dirty="0"/>
              <a:t>Cette petite présentation faite, revenons à Python.</a:t>
            </a:r>
          </a:p>
          <a:p>
            <a:endParaRPr lang="fr-FR" sz="1200" dirty="0"/>
          </a:p>
          <a:p>
            <a:r>
              <a:rPr lang="fr-FR" sz="1200" dirty="0"/>
              <a:t>Nous allons nous intéresser au module </a:t>
            </a:r>
            <a:r>
              <a:rPr lang="fr-FR" sz="1200" b="1" dirty="0"/>
              <a:t>argparse</a:t>
            </a:r>
            <a:r>
              <a:rPr lang="fr-FR" sz="1200" dirty="0"/>
              <a:t> qui est utile, justement, pour interpréter les arguments de la ligne de commande selon un certain schéma. La base du code est la suivante :</a:t>
            </a:r>
          </a:p>
        </p:txBody>
      </p:sp>
    </p:spTree>
    <p:extLst>
      <p:ext uri="{BB962C8B-B14F-4D97-AF65-F5344CB8AC3E}">
        <p14:creationId xmlns:p14="http://schemas.microsoft.com/office/powerpoint/2010/main" val="3734788485"/>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938992"/>
          </a:xfrm>
          <a:prstGeom prst="rect">
            <a:avLst/>
          </a:prstGeom>
          <a:noFill/>
        </p:spPr>
        <p:txBody>
          <a:bodyPr wrap="square" rtlCol="0">
            <a:spAutoFit/>
          </a:bodyPr>
          <a:lstStyle/>
          <a:p>
            <a:pPr marL="228600" indent="-228600">
              <a:buFont typeface="+mj-lt"/>
              <a:buAutoNum type="arabicPeriod"/>
            </a:pPr>
            <a:r>
              <a:rPr lang="fr-FR" sz="1200" dirty="0"/>
              <a:t>D'abord, on importe le module argparse ;</a:t>
            </a:r>
          </a:p>
          <a:p>
            <a:pPr marL="228600" indent="-228600">
              <a:buFont typeface="+mj-lt"/>
              <a:buAutoNum type="arabicPeriod"/>
            </a:pPr>
            <a:endParaRPr lang="fr-FR" sz="1200" dirty="0"/>
          </a:p>
          <a:p>
            <a:pPr marL="228600" indent="-228600">
              <a:buFont typeface="+mj-lt"/>
              <a:buAutoNum type="arabicPeriod"/>
            </a:pPr>
            <a:r>
              <a:rPr lang="fr-FR" sz="1200" dirty="0"/>
              <a:t>on crée ensuite un argparse.ArgumentParser qui va être utile pour configurer nos options à interpréter ;</a:t>
            </a:r>
          </a:p>
          <a:p>
            <a:pPr marL="228600" indent="-228600">
              <a:buFont typeface="+mj-lt"/>
              <a:buAutoNum type="arabicPeriod"/>
            </a:pPr>
            <a:endParaRPr lang="fr-FR" sz="1200" dirty="0"/>
          </a:p>
          <a:p>
            <a:pPr marL="228600" indent="-228600">
              <a:buFont typeface="+mj-lt"/>
              <a:buAutoNum type="arabicPeriod"/>
            </a:pPr>
            <a:r>
              <a:rPr lang="fr-FR" sz="1200" dirty="0"/>
              <a:t>enfin, on appelle la méthode </a:t>
            </a:r>
            <a:r>
              <a:rPr lang="fr-FR" sz="1200" dirty="0" err="1"/>
              <a:t>parse_args</a:t>
            </a:r>
            <a:r>
              <a:rPr lang="fr-FR" sz="1200" dirty="0"/>
              <a:t>() sur notre parser. Cette méthode retourne les arguments interprétés. Nous allons voir comment préciser des options dans notre parser, pour rendre les choses plus intéressantes. Notez que, par défaut, l'interprétation des arguments se fait depuis </a:t>
            </a:r>
            <a:r>
              <a:rPr lang="fr-FR" sz="1200" dirty="0" err="1"/>
              <a:t>sys.argv</a:t>
            </a:r>
            <a:r>
              <a:rPr lang="fr-FR" sz="1200" dirty="0"/>
              <a:t>[1:] (c'est-à-dire la liste des arguments sans le nom du script).</a:t>
            </a:r>
          </a:p>
          <a:p>
            <a:endParaRPr lang="fr-FR" sz="1200" dirty="0"/>
          </a:p>
          <a:p>
            <a:r>
              <a:rPr lang="fr-FR" sz="1200" dirty="0"/>
              <a:t>En fait, notre parser n'est pas tout à fait vide. Si vous exécutez le script ci-dessus avec l'option --help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714325"/>
            <a:ext cx="7581897" cy="938719"/>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Tree>
    <p:extLst>
      <p:ext uri="{BB962C8B-B14F-4D97-AF65-F5344CB8AC3E}">
        <p14:creationId xmlns:p14="http://schemas.microsoft.com/office/powerpoint/2010/main" val="403737946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2244583"/>
            <a:ext cx="6953246" cy="461665"/>
          </a:xfrm>
          <a:prstGeom prst="rect">
            <a:avLst/>
          </a:prstGeom>
          <a:noFill/>
        </p:spPr>
        <p:txBody>
          <a:bodyPr wrap="square" rtlCol="0">
            <a:spAutoFit/>
          </a:bodyPr>
          <a:lstStyle/>
          <a:p>
            <a:r>
              <a:rPr lang="fr-FR" sz="1200" dirty="0"/>
              <a:t>Ce qui vous donne un petit aperçu de comment utiliser notre programme. L'aide (option -h ou --help) est générée par défaut. Et si vous n'utilisez pas le script convenablement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71113" y="2842812"/>
            <a:ext cx="7581897" cy="600164"/>
          </a:xfrm>
          <a:prstGeom prst="rect">
            <a:avLst/>
          </a:prstGeom>
          <a:solidFill>
            <a:schemeClr val="tx1"/>
          </a:solidFill>
        </p:spPr>
        <p:txBody>
          <a:bodyPr wrap="square" numCol="1" rtlCol="0">
            <a:spAutoFit/>
          </a:bodyPr>
          <a:lstStyle/>
          <a:p>
            <a:r>
              <a:rPr lang="en-US" sz="1100" dirty="0">
                <a:solidFill>
                  <a:schemeClr val="bg1"/>
                </a:solidFill>
              </a:rPr>
              <a:t>&gt;python code.py --inexistante</a:t>
            </a:r>
          </a:p>
          <a:p>
            <a:r>
              <a:rPr lang="en-US" sz="1100" dirty="0">
                <a:solidFill>
                  <a:schemeClr val="bg1"/>
                </a:solidFill>
              </a:rPr>
              <a:t>usage: code.py [-h]</a:t>
            </a:r>
          </a:p>
          <a:p>
            <a:r>
              <a:rPr lang="en-US" sz="1100" dirty="0">
                <a:solidFill>
                  <a:schemeClr val="bg1"/>
                </a:solidFill>
              </a:rPr>
              <a:t>code.py: error: unrecognized arguments: --inexistante</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3579541"/>
            <a:ext cx="6953246" cy="461665"/>
          </a:xfrm>
          <a:prstGeom prst="rect">
            <a:avLst/>
          </a:prstGeom>
          <a:noFill/>
        </p:spPr>
        <p:txBody>
          <a:bodyPr wrap="square" rtlCol="0">
            <a:spAutoFit/>
          </a:bodyPr>
          <a:lstStyle/>
          <a:p>
            <a:r>
              <a:rPr lang="fr-FR" sz="1200" dirty="0"/>
              <a:t>Les messages d'erreurs sont en anglais, mais vous devriez pouvoir comprendre l'erreur. Ici nous avons simplement spécifié une option qui n'a pas été définie. Essayons d'en définir une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1" y="4129573"/>
            <a:ext cx="7581897" cy="769441"/>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parser.parse_args()</a:t>
            </a:r>
            <a:endParaRPr lang="fr-FR" sz="1100" dirty="0">
              <a:solidFill>
                <a:schemeClr val="bg1"/>
              </a:solidFill>
            </a:endParaRPr>
          </a:p>
        </p:txBody>
      </p:sp>
    </p:spTree>
    <p:extLst>
      <p:ext uri="{BB962C8B-B14F-4D97-AF65-F5344CB8AC3E}">
        <p14:creationId xmlns:p14="http://schemas.microsoft.com/office/powerpoint/2010/main" val="153031994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015663"/>
          </a:xfrm>
          <a:prstGeom prst="rect">
            <a:avLst/>
          </a:prstGeom>
          <a:noFill/>
        </p:spPr>
        <p:txBody>
          <a:bodyPr wrap="square" rtlCol="0">
            <a:spAutoFit/>
          </a:bodyPr>
          <a:lstStyle/>
          <a:p>
            <a:r>
              <a:rPr lang="fr-FR" sz="1200" dirty="0"/>
              <a:t>Nous avons ajouté une option grâce à la méthode </a:t>
            </a:r>
            <a:r>
              <a:rPr lang="fr-FR" sz="1200" dirty="0" err="1"/>
              <a:t>add_argument</a:t>
            </a:r>
            <a:r>
              <a:rPr lang="fr-FR" sz="1200" dirty="0"/>
              <a:t>(). Elle prend plusieurs paramètres (de nombreux paramètres optionnels, en fait) mais nous n'en avons précisé que deux ici : l'option et le message d'aide lié.</a:t>
            </a:r>
          </a:p>
          <a:p>
            <a:endParaRPr lang="fr-FR" sz="1200" dirty="0"/>
          </a:p>
          <a:p>
            <a:r>
              <a:rPr lang="fr-FR" sz="1200" dirty="0"/>
              <a:t>Si vous demandez l'aide du script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1" y="2518120"/>
            <a:ext cx="7581897" cy="1446550"/>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 x</a:t>
            </a:r>
          </a:p>
          <a:p>
            <a:endParaRPr lang="en-US" sz="1100" dirty="0">
              <a:solidFill>
                <a:schemeClr val="bg1"/>
              </a:solidFill>
            </a:endParaRPr>
          </a:p>
          <a:p>
            <a:r>
              <a:rPr lang="en-US" sz="1100" dirty="0">
                <a:solidFill>
                  <a:schemeClr val="bg1"/>
                </a:solidFill>
              </a:rPr>
              <a:t>positional arguments:</a:t>
            </a:r>
          </a:p>
          <a:p>
            <a:r>
              <a:rPr lang="en-US" sz="1100" dirty="0">
                <a:solidFill>
                  <a:schemeClr val="bg1"/>
                </a:solidFill>
              </a:rPr>
              <a:t>  x           le nombre à mettre au carré</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4001692"/>
            <a:ext cx="6953246" cy="276999"/>
          </a:xfrm>
          <a:prstGeom prst="rect">
            <a:avLst/>
          </a:prstGeom>
          <a:noFill/>
        </p:spPr>
        <p:txBody>
          <a:bodyPr wrap="square" rtlCol="0">
            <a:spAutoFit/>
          </a:bodyPr>
          <a:lstStyle/>
          <a:p>
            <a:r>
              <a:rPr lang="fr-FR" sz="1200" dirty="0"/>
              <a:t>Nous devons maintenant préciser un nombre x en paramètre. Essayons de récupérer sa valeur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4390624"/>
            <a:ext cx="7581897" cy="938719"/>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args = parser.parse_args()</a:t>
            </a:r>
          </a:p>
          <a:p>
            <a:r>
              <a:rPr lang="en-US" sz="1100" dirty="0">
                <a:solidFill>
                  <a:schemeClr val="bg1"/>
                </a:solidFill>
              </a:rPr>
              <a:t>print("</a:t>
            </a:r>
            <a:r>
              <a:rPr lang="en-US" sz="1100" dirty="0" err="1">
                <a:solidFill>
                  <a:schemeClr val="bg1"/>
                </a:solidFill>
              </a:rPr>
              <a:t>Vous</a:t>
            </a:r>
            <a:r>
              <a:rPr lang="en-US" sz="1100" dirty="0">
                <a:solidFill>
                  <a:schemeClr val="bg1"/>
                </a:solidFill>
              </a:rPr>
              <a:t> </a:t>
            </a:r>
            <a:r>
              <a:rPr lang="en-US" sz="1100" dirty="0" err="1">
                <a:solidFill>
                  <a:schemeClr val="bg1"/>
                </a:solidFill>
              </a:rPr>
              <a:t>avez</a:t>
            </a:r>
            <a:r>
              <a:rPr lang="en-US" sz="1100" dirty="0">
                <a:solidFill>
                  <a:schemeClr val="bg1"/>
                </a:solidFill>
              </a:rPr>
              <a:t> </a:t>
            </a:r>
            <a:r>
              <a:rPr lang="en-US" sz="1100" dirty="0" err="1">
                <a:solidFill>
                  <a:schemeClr val="bg1"/>
                </a:solidFill>
              </a:rPr>
              <a:t>précisé</a:t>
            </a:r>
            <a:r>
              <a:rPr lang="en-US" sz="1100" dirty="0">
                <a:solidFill>
                  <a:schemeClr val="bg1"/>
                </a:solidFill>
              </a:rPr>
              <a:t> X =", args.x)</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5468239"/>
            <a:ext cx="6953246" cy="646331"/>
          </a:xfrm>
          <a:prstGeom prst="rect">
            <a:avLst/>
          </a:prstGeom>
          <a:noFill/>
        </p:spPr>
        <p:txBody>
          <a:bodyPr wrap="square" rtlCol="0">
            <a:spAutoFit/>
          </a:bodyPr>
          <a:lstStyle/>
          <a:p>
            <a:r>
              <a:rPr lang="fr-FR" sz="1200" dirty="0"/>
              <a:t>Pour récupérer les options (ce que nous voudrons faire la plupart du temps ;) ), on récupère le retour de la méthode </a:t>
            </a:r>
            <a:r>
              <a:rPr lang="fr-FR" sz="1200" b="1" dirty="0"/>
              <a:t>parse_args()</a:t>
            </a:r>
            <a:r>
              <a:rPr lang="fr-FR" sz="1200" dirty="0"/>
              <a:t>. Elle retourne un objet </a:t>
            </a:r>
            <a:r>
              <a:rPr lang="fr-FR" sz="1200" b="1" dirty="0"/>
              <a:t>namespace</a:t>
            </a:r>
            <a:r>
              <a:rPr lang="fr-FR" sz="1200" dirty="0"/>
              <a:t> avec nos options en attribut. Accéder à </a:t>
            </a:r>
            <a:r>
              <a:rPr lang="fr-FR" sz="1200" b="1" dirty="0"/>
              <a:t>args.x</a:t>
            </a:r>
            <a:r>
              <a:rPr lang="fr-FR" sz="1200" dirty="0"/>
              <a:t> retourne donc le nombre précisé par l'utilisateur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0" y="6186503"/>
            <a:ext cx="7581897" cy="430887"/>
          </a:xfrm>
          <a:prstGeom prst="rect">
            <a:avLst/>
          </a:prstGeom>
          <a:solidFill>
            <a:schemeClr val="tx1"/>
          </a:solidFill>
        </p:spPr>
        <p:txBody>
          <a:bodyPr wrap="square" numCol="1" rtlCol="0">
            <a:spAutoFit/>
          </a:bodyPr>
          <a:lstStyle/>
          <a:p>
            <a:r>
              <a:rPr lang="fr-FR" sz="1100" dirty="0">
                <a:solidFill>
                  <a:schemeClr val="bg1"/>
                </a:solidFill>
              </a:rPr>
              <a:t>&gt;python code.py 5</a:t>
            </a:r>
          </a:p>
          <a:p>
            <a:r>
              <a:rPr lang="fr-FR" sz="1100" dirty="0">
                <a:solidFill>
                  <a:schemeClr val="bg1"/>
                </a:solidFill>
              </a:rPr>
              <a:t>Vous avez précisé X = 5</a:t>
            </a:r>
          </a:p>
        </p:txBody>
      </p:sp>
    </p:spTree>
    <p:extLst>
      <p:ext uri="{BB962C8B-B14F-4D97-AF65-F5344CB8AC3E}">
        <p14:creationId xmlns:p14="http://schemas.microsoft.com/office/powerpoint/2010/main" val="163799953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461665"/>
          </a:xfrm>
          <a:prstGeom prst="rect">
            <a:avLst/>
          </a:prstGeom>
          <a:noFill/>
        </p:spPr>
        <p:txBody>
          <a:bodyPr wrap="square" rtlCol="0">
            <a:spAutoFit/>
          </a:bodyPr>
          <a:lstStyle/>
          <a:p>
            <a:r>
              <a:rPr lang="fr-FR" sz="1200" dirty="0"/>
              <a:t>Dans ce contexte, on veut un nombre... mais l'utilisateur peut entrer n'importe quoi. Ce n'est pas une bonne chose, modifions notre méthode </a:t>
            </a:r>
            <a:r>
              <a:rPr lang="fr-FR" sz="1200" dirty="0" err="1"/>
              <a:t>add_argument</a:t>
            </a:r>
            <a:r>
              <a:rPr lang="fr-FR" sz="1200" dirty="0"/>
              <a:t> pour que l'utilisateur ne puisse entrer que des nombres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49" y="1883792"/>
            <a:ext cx="7581897" cy="1277273"/>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args = parser.parse_args()</a:t>
            </a: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198943"/>
            <a:ext cx="6953246" cy="1015663"/>
          </a:xfrm>
          <a:prstGeom prst="rect">
            <a:avLst/>
          </a:prstGeom>
          <a:noFill/>
        </p:spPr>
        <p:txBody>
          <a:bodyPr wrap="square" rtlCol="0">
            <a:spAutoFit/>
          </a:bodyPr>
          <a:lstStyle/>
          <a:p>
            <a:r>
              <a:rPr lang="fr-FR" sz="1200" dirty="0"/>
              <a:t>Comme vous le voyez, la méthode add_argument est précisée ici avec un nouvel argument : type. On lui précise int, ce qui veut dire que l'on attend un nombre (l'entrée de l'utilisateur sera automatiquement convertie).</a:t>
            </a:r>
          </a:p>
          <a:p>
            <a:endParaRPr lang="fr-FR" sz="1200" dirty="0"/>
          </a:p>
          <a:p>
            <a:r>
              <a:rPr lang="fr-FR" sz="1200" dirty="0"/>
              <a:t>Vous pouvez voir aussi que notre programme fait maintenant quelque chose de concret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4172711"/>
            <a:ext cx="7581897" cy="1615827"/>
          </a:xfrm>
          <a:prstGeom prst="rect">
            <a:avLst/>
          </a:prstGeom>
          <a:solidFill>
            <a:schemeClr val="tx1"/>
          </a:solidFill>
        </p:spPr>
        <p:txBody>
          <a:bodyPr wrap="square" numCol="1" rtlCol="0">
            <a:spAutoFit/>
          </a:bodyPr>
          <a:lstStyle/>
          <a:p>
            <a:r>
              <a:rPr lang="en-US" sz="1100" dirty="0">
                <a:solidFill>
                  <a:schemeClr val="bg1"/>
                </a:solidFill>
              </a:rPr>
              <a:t>&gt;python code.py 5</a:t>
            </a:r>
          </a:p>
          <a:p>
            <a:r>
              <a:rPr lang="en-US" sz="1100" dirty="0">
                <a:solidFill>
                  <a:schemeClr val="bg1"/>
                </a:solidFill>
              </a:rPr>
              <a:t>25</a:t>
            </a:r>
          </a:p>
          <a:p>
            <a:endParaRPr lang="en-US" sz="1100" dirty="0">
              <a:solidFill>
                <a:schemeClr val="bg1"/>
              </a:solidFill>
            </a:endParaRPr>
          </a:p>
          <a:p>
            <a:r>
              <a:rPr lang="en-US" sz="1100" dirty="0">
                <a:solidFill>
                  <a:schemeClr val="bg1"/>
                </a:solidFill>
              </a:rPr>
              <a:t>&gt;python code.py -8</a:t>
            </a:r>
          </a:p>
          <a:p>
            <a:r>
              <a:rPr lang="en-US" sz="1100" dirty="0">
                <a:solidFill>
                  <a:schemeClr val="bg1"/>
                </a:solidFill>
              </a:rPr>
              <a:t>64</a:t>
            </a:r>
          </a:p>
          <a:p>
            <a:endParaRPr lang="en-US" sz="1100" dirty="0">
              <a:solidFill>
                <a:schemeClr val="bg1"/>
              </a:solidFill>
            </a:endParaRPr>
          </a:p>
          <a:p>
            <a:r>
              <a:rPr lang="en-US" sz="1100" dirty="0">
                <a:solidFill>
                  <a:schemeClr val="bg1"/>
                </a:solidFill>
              </a:rPr>
              <a:t>&gt;python code.py test</a:t>
            </a:r>
          </a:p>
          <a:p>
            <a:r>
              <a:rPr lang="en-US" sz="1100" dirty="0">
                <a:solidFill>
                  <a:schemeClr val="bg1"/>
                </a:solidFill>
              </a:rPr>
              <a:t>usage: code.py [-h] x</a:t>
            </a:r>
          </a:p>
          <a:p>
            <a:r>
              <a:rPr lang="en-US" sz="1100" dirty="0">
                <a:solidFill>
                  <a:schemeClr val="bg1"/>
                </a:solidFill>
              </a:rPr>
              <a:t>code.py: error: argument x: invalid int value: 'test'</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0" y="5784521"/>
            <a:ext cx="6953246" cy="1015663"/>
          </a:xfrm>
          <a:prstGeom prst="rect">
            <a:avLst/>
          </a:prstGeom>
          <a:noFill/>
        </p:spPr>
        <p:txBody>
          <a:bodyPr wrap="square" rtlCol="0">
            <a:spAutoFit/>
          </a:bodyPr>
          <a:lstStyle/>
          <a:p>
            <a:r>
              <a:rPr lang="fr-FR" sz="1200" dirty="0"/>
              <a:t>Comme vous le voyez, la conversion marche bien, jusqu'au message d'erreur affiché si l'utilisateur n'entre pas un nombre.</a:t>
            </a:r>
          </a:p>
          <a:p>
            <a:endParaRPr lang="fr-FR" sz="1200" dirty="0"/>
          </a:p>
          <a:p>
            <a:r>
              <a:rPr lang="fr-FR" sz="1200" dirty="0"/>
              <a:t>Jusqu'ici nous avons créé des "positional arguments", qui doivent être précisés sans option. Voyons comment ajouter des options facultatives :</a:t>
            </a:r>
          </a:p>
        </p:txBody>
      </p:sp>
    </p:spTree>
    <p:extLst>
      <p:ext uri="{BB962C8B-B14F-4D97-AF65-F5344CB8AC3E}">
        <p14:creationId xmlns:p14="http://schemas.microsoft.com/office/powerpoint/2010/main" val="346773845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403924"/>
            <a:ext cx="7581897" cy="2292935"/>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parser.add_argument("-v", "--verbose", action="store_true",</a:t>
            </a:r>
          </a:p>
          <a:p>
            <a:r>
              <a:rPr lang="en-US" sz="1100" dirty="0">
                <a:solidFill>
                  <a:schemeClr val="bg1"/>
                </a:solidFill>
              </a:rPr>
              <a:t>        help="augmente la verbosité")</a:t>
            </a:r>
          </a:p>
          <a:p>
            <a:r>
              <a:rPr lang="en-US" sz="1100" dirty="0">
                <a:solidFill>
                  <a:schemeClr val="bg1"/>
                </a:solidFill>
              </a:rPr>
              <a:t>args = parser.parse_args()</a:t>
            </a:r>
          </a:p>
          <a:p>
            <a:endParaRPr lang="en-US" sz="1100" dirty="0">
              <a:solidFill>
                <a:schemeClr val="bg1"/>
              </a:solidFill>
            </a:endParaRP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if args.verbose:</a:t>
            </a:r>
          </a:p>
          <a:p>
            <a:r>
              <a:rPr lang="en-US" sz="1100" dirty="0">
                <a:solidFill>
                  <a:schemeClr val="bg1"/>
                </a:solidFill>
              </a:rPr>
              <a:t>    print("{} ^ 2 = {}".format(x, retour))</a:t>
            </a:r>
          </a:p>
          <a:p>
            <a:r>
              <a:rPr lang="en-US" sz="1100" dirty="0">
                <a:solidFill>
                  <a:schemeClr val="bg1"/>
                </a:solidFill>
              </a:rPr>
              <a:t>else:</a:t>
            </a:r>
          </a:p>
          <a:p>
            <a:r>
              <a:rPr lang="en-US" sz="1100" dirty="0">
                <a:solidFill>
                  <a:schemeClr val="bg1"/>
                </a:solidFill>
              </a:rPr>
              <a:t>    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0" y="3876369"/>
            <a:ext cx="7296151" cy="2308324"/>
          </a:xfrm>
          <a:prstGeom prst="rect">
            <a:avLst/>
          </a:prstGeom>
          <a:noFill/>
        </p:spPr>
        <p:txBody>
          <a:bodyPr wrap="square" rtlCol="0">
            <a:spAutoFit/>
          </a:bodyPr>
          <a:lstStyle/>
          <a:p>
            <a:r>
              <a:rPr lang="fr-FR" sz="1200" dirty="0"/>
              <a:t>Nous avons ajouté une nouvelle option : -v ou --verbose. Le nom commençant par un tiret, argparse suppose qu'il s'agit d'une option facultative, même si cela peut être modifié.</a:t>
            </a:r>
          </a:p>
          <a:p>
            <a:endParaRPr lang="fr-FR" sz="1200" dirty="0"/>
          </a:p>
          <a:p>
            <a:r>
              <a:rPr lang="fr-FR" sz="1200" dirty="0"/>
              <a:t>Notez que l'on appelle la méthode </a:t>
            </a:r>
            <a:r>
              <a:rPr lang="fr-FR" sz="1200" dirty="0" err="1"/>
              <a:t>add_argument</a:t>
            </a:r>
            <a:r>
              <a:rPr lang="fr-FR" sz="1200" dirty="0"/>
              <a:t> avec l'argument action. L'action précisée, "</a:t>
            </a:r>
            <a:r>
              <a:rPr lang="fr-FR" sz="1200" dirty="0" err="1"/>
              <a:t>store_true</a:t>
            </a:r>
            <a:r>
              <a:rPr lang="fr-FR" sz="1200" dirty="0"/>
              <a:t>", permet de convertir l'option précisée en booléen :</a:t>
            </a:r>
          </a:p>
          <a:p>
            <a:endParaRPr lang="fr-FR" sz="1200" dirty="0"/>
          </a:p>
          <a:p>
            <a:pPr marL="628650" lvl="1" indent="-171450">
              <a:buFont typeface="Arial" panose="020B0604020202020204" pitchFamily="34" charset="0"/>
              <a:buChar char="•"/>
            </a:pPr>
            <a:r>
              <a:rPr lang="fr-FR" sz="1200" dirty="0"/>
              <a:t>    Si l'option est précisée, alors args.verbose vaudra True ;</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si l'option n'est pas précisée, alors args.verbose vaudra False.</a:t>
            </a:r>
          </a:p>
          <a:p>
            <a:endParaRPr lang="fr-FR" sz="1200" dirty="0"/>
          </a:p>
          <a:p>
            <a:r>
              <a:rPr lang="fr-FR" sz="1200" dirty="0"/>
              <a:t>Le résultat affiché est différent en fonction de l'option, si elle est précisée, le message de retour est un peu plus détaillé :</a:t>
            </a:r>
          </a:p>
        </p:txBody>
      </p:sp>
    </p:spTree>
    <p:extLst>
      <p:ext uri="{BB962C8B-B14F-4D97-AF65-F5344CB8AC3E}">
        <p14:creationId xmlns:p14="http://schemas.microsoft.com/office/powerpoint/2010/main" val="4059029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89272" y="3382554"/>
            <a:ext cx="7296151" cy="2123658"/>
          </a:xfrm>
          <a:prstGeom prst="rect">
            <a:avLst/>
          </a:prstGeom>
          <a:noFill/>
        </p:spPr>
        <p:txBody>
          <a:bodyPr wrap="square" rtlCol="0">
            <a:spAutoFit/>
          </a:bodyPr>
          <a:lstStyle/>
          <a:p>
            <a:r>
              <a:rPr lang="fr-FR" sz="1200" dirty="0"/>
              <a:t>Vous voyez que le retour est différent en fonction du niveau de verbosité. Notez aussi que le message d'aide intègre bien notre nouvelle option. C'est l'une des raisons (il y en a beaucoup) qui rendent l'utilisation de argparse si pratique.</a:t>
            </a:r>
          </a:p>
          <a:p>
            <a:endParaRPr lang="fr-FR" sz="1200" dirty="0"/>
          </a:p>
          <a:p>
            <a:r>
              <a:rPr lang="fr-FR" sz="1200" dirty="0"/>
              <a:t>Nous n'avons vu que le tout début des fonctionnalités de ce module. Si vous voulez en apprendre plus, les ressources suivantes vont bien plus loin :</a:t>
            </a:r>
          </a:p>
          <a:p>
            <a:endParaRPr lang="fr-FR" sz="1200" dirty="0"/>
          </a:p>
          <a:p>
            <a:pPr marL="628650" lvl="1" indent="-171450">
              <a:buFont typeface="Arial" panose="020B0604020202020204" pitchFamily="34" charset="0"/>
              <a:buChar char="•"/>
            </a:pPr>
            <a:r>
              <a:rPr lang="fr-FR" sz="1200" dirty="0"/>
              <a:t>    Le </a:t>
            </a:r>
            <a:r>
              <a:rPr lang="fr-FR" sz="1200" dirty="0">
                <a:hlinkClick r:id="rId2"/>
              </a:rPr>
              <a:t>tutoriel consacré à argparse</a:t>
            </a:r>
            <a:r>
              <a:rPr lang="fr-FR" sz="1200" dirty="0"/>
              <a:t>, qui présente les fonctionnalités les plus couramment utilisées du module ;</a:t>
            </a:r>
          </a:p>
          <a:p>
            <a:pPr marL="628650" lvl="1" indent="-171450">
              <a:buFont typeface="Arial" panose="020B0604020202020204" pitchFamily="34" charset="0"/>
              <a:buChar char="•"/>
            </a:pPr>
            <a:r>
              <a:rPr lang="fr-FR" sz="1200" dirty="0"/>
              <a:t>    La </a:t>
            </a:r>
            <a:r>
              <a:rPr lang="fr-FR" sz="1200" dirty="0">
                <a:hlinkClick r:id="rId3"/>
              </a:rPr>
              <a:t>documentation officielle du module argparse</a:t>
            </a:r>
            <a:r>
              <a:rPr lang="fr-FR" sz="1200" dirty="0"/>
              <a:t>, qui liste les fonctionnalités de manière plus complète. Je ne vous conseille pas de lire cette documentation sans lire le tutoriel avant.</a:t>
            </a:r>
          </a:p>
        </p:txBody>
      </p:sp>
      <p:sp>
        <p:nvSpPr>
          <p:cNvPr id="6" name="ZoneTexte 5">
            <a:extLst>
              <a:ext uri="{FF2B5EF4-FFF2-40B4-BE49-F238E27FC236}">
                <a16:creationId xmlns:a16="http://schemas.microsoft.com/office/drawing/2014/main" id="{8B09D910-AFE4-4B93-9254-2FEFD850B374}"/>
              </a:ext>
            </a:extLst>
          </p:cNvPr>
          <p:cNvSpPr txBox="1"/>
          <p:nvPr/>
        </p:nvSpPr>
        <p:spPr>
          <a:xfrm>
            <a:off x="489272" y="2030767"/>
            <a:ext cx="7915275" cy="1107996"/>
          </a:xfrm>
          <a:prstGeom prst="rect">
            <a:avLst/>
          </a:prstGeom>
          <a:solidFill>
            <a:schemeClr val="tx1"/>
          </a:solidFill>
        </p:spPr>
        <p:txBody>
          <a:bodyPr wrap="square" numCol="2" rtlCol="0">
            <a:spAutoFit/>
          </a:bodyPr>
          <a:lstStyle/>
          <a:p>
            <a:r>
              <a:rPr lang="en-US" sz="1100" dirty="0">
                <a:solidFill>
                  <a:schemeClr val="bg1"/>
                </a:solidFill>
              </a:rPr>
              <a:t>&gt;python code.py -h</a:t>
            </a:r>
          </a:p>
          <a:p>
            <a:r>
              <a:rPr lang="en-US" sz="1100" dirty="0">
                <a:solidFill>
                  <a:schemeClr val="bg1"/>
                </a:solidFill>
              </a:rPr>
              <a:t>usage: code.py [-h] [-v] </a:t>
            </a:r>
            <a:r>
              <a:rPr lang="en-US" sz="1100" dirty="0" err="1">
                <a:solidFill>
                  <a:schemeClr val="bg1"/>
                </a:solidFill>
              </a:rPr>
              <a:t>xpositional</a:t>
            </a:r>
            <a:r>
              <a:rPr lang="en-US" sz="1100" dirty="0">
                <a:solidFill>
                  <a:schemeClr val="bg1"/>
                </a:solidFill>
              </a:rPr>
              <a:t> arguments:</a:t>
            </a:r>
          </a:p>
          <a:p>
            <a:r>
              <a:rPr lang="en-US" sz="1100" dirty="0">
                <a:solidFill>
                  <a:schemeClr val="bg1"/>
                </a:solidFill>
              </a:rPr>
              <a:t>x le nombre à mettre au </a:t>
            </a:r>
            <a:r>
              <a:rPr lang="en-US" sz="1100" dirty="0" err="1">
                <a:solidFill>
                  <a:schemeClr val="bg1"/>
                </a:solidFill>
              </a:rPr>
              <a:t>carréoptional</a:t>
            </a:r>
            <a:r>
              <a:rPr lang="en-US" sz="1100" dirty="0">
                <a:solidFill>
                  <a:schemeClr val="bg1"/>
                </a:solidFill>
              </a:rPr>
              <a:t> arguments:</a:t>
            </a:r>
          </a:p>
          <a:p>
            <a:r>
              <a:rPr lang="en-US" sz="1100" dirty="0">
                <a:solidFill>
                  <a:schemeClr val="bg1"/>
                </a:solidFill>
              </a:rPr>
              <a:t>-h, --help show this help message and exit</a:t>
            </a:r>
          </a:p>
          <a:p>
            <a:r>
              <a:rPr lang="en-US" sz="1100" dirty="0">
                <a:solidFill>
                  <a:schemeClr val="bg1"/>
                </a:solidFill>
              </a:rPr>
              <a:t>-v, --verbose augmente la verbosité&gt;python code.py 5</a:t>
            </a:r>
          </a:p>
          <a:p>
            <a:r>
              <a:rPr lang="en-US" sz="1100" dirty="0">
                <a:solidFill>
                  <a:schemeClr val="bg1"/>
                </a:solidFill>
              </a:rPr>
              <a:t>25&gt;python code.py 5 –verbose</a:t>
            </a:r>
          </a:p>
          <a:p>
            <a:r>
              <a:rPr lang="en-US" sz="1100" dirty="0">
                <a:solidFill>
                  <a:schemeClr val="bg1"/>
                </a:solidFill>
              </a:rPr>
              <a:t>5 ^ 2 = 25&gt;python code.py -v 5</a:t>
            </a:r>
          </a:p>
          <a:p>
            <a:r>
              <a:rPr lang="en-US" sz="1100" dirty="0">
                <a:solidFill>
                  <a:schemeClr val="bg1"/>
                </a:solidFill>
              </a:rPr>
              <a:t>5 ^ 2 = 25&gt;</a:t>
            </a:r>
            <a:endParaRPr lang="fr-FR" sz="1100" dirty="0">
              <a:solidFill>
                <a:schemeClr val="bg1"/>
              </a:solidFill>
            </a:endParaRPr>
          </a:p>
        </p:txBody>
      </p:sp>
    </p:spTree>
    <p:extLst>
      <p:ext uri="{BB962C8B-B14F-4D97-AF65-F5344CB8AC3E}">
        <p14:creationId xmlns:p14="http://schemas.microsoft.com/office/powerpoint/2010/main" val="324815999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7" y="1477278"/>
            <a:ext cx="7296151" cy="1754326"/>
          </a:xfrm>
          <a:prstGeom prst="rect">
            <a:avLst/>
          </a:prstGeom>
          <a:noFill/>
        </p:spPr>
        <p:txBody>
          <a:bodyPr wrap="square" rtlCol="0">
            <a:spAutoFit/>
          </a:bodyPr>
          <a:lstStyle/>
          <a:p>
            <a:r>
              <a:rPr lang="fr-FR" sz="1200" dirty="0"/>
              <a:t>Nous allons ici nous intéresser à la façon d'exécuter des commandes depuis Python. Nous allons voir deux moyens, il en existe cependant d'autres.</a:t>
            </a:r>
          </a:p>
          <a:p>
            <a:endParaRPr lang="fr-FR" sz="1200" dirty="0"/>
          </a:p>
          <a:p>
            <a:r>
              <a:rPr lang="fr-FR" sz="1200" dirty="0"/>
              <a:t>Ceux que je vais présenter ont l'avantage de fonctionner sur Windows.</a:t>
            </a:r>
          </a:p>
          <a:p>
            <a:endParaRPr lang="fr-FR" sz="1200" b="1" dirty="0"/>
          </a:p>
          <a:p>
            <a:r>
              <a:rPr lang="fr-FR" sz="1200" b="1" dirty="0"/>
              <a:t>La fonction system</a:t>
            </a:r>
          </a:p>
          <a:p>
            <a:endParaRPr lang="fr-FR" sz="1200" dirty="0"/>
          </a:p>
          <a:p>
            <a:r>
              <a:rPr lang="fr-FR" sz="1200" dirty="0"/>
              <a:t>Vous vous souvenez peut-être de cette fonction du module </a:t>
            </a:r>
            <a:r>
              <a:rPr lang="fr-FR" sz="1200" b="1" dirty="0"/>
              <a:t>os</a:t>
            </a:r>
            <a:r>
              <a:rPr lang="fr-FR" sz="1200" dirty="0"/>
              <a:t>. Elle prend en paramètre une commande à exécuter, affiche le résultat de la commande et renvoie son code de retour.</a:t>
            </a:r>
          </a:p>
        </p:txBody>
      </p:sp>
      <p:sp>
        <p:nvSpPr>
          <p:cNvPr id="5" name="ZoneTexte 4">
            <a:extLst>
              <a:ext uri="{FF2B5EF4-FFF2-40B4-BE49-F238E27FC236}">
                <a16:creationId xmlns:a16="http://schemas.microsoft.com/office/drawing/2014/main" id="{324F132F-DD6A-466C-B144-ABB5DA9BB2D6}"/>
              </a:ext>
            </a:extLst>
          </p:cNvPr>
          <p:cNvSpPr txBox="1"/>
          <p:nvPr/>
        </p:nvSpPr>
        <p:spPr>
          <a:xfrm>
            <a:off x="400047" y="3305638"/>
            <a:ext cx="5286375" cy="430887"/>
          </a:xfrm>
          <a:prstGeom prst="rect">
            <a:avLst/>
          </a:prstGeom>
          <a:solidFill>
            <a:schemeClr val="tx1"/>
          </a:solidFill>
        </p:spPr>
        <p:txBody>
          <a:bodyPr wrap="square" rtlCol="0">
            <a:spAutoFit/>
          </a:bodyPr>
          <a:lstStyle/>
          <a:p>
            <a:r>
              <a:rPr lang="de-DE" sz="1100" dirty="0">
                <a:solidFill>
                  <a:schemeClr val="bg1"/>
                </a:solidFill>
              </a:rPr>
              <a:t>os.system("ls") # Sur Linux</a:t>
            </a:r>
          </a:p>
          <a:p>
            <a:r>
              <a:rPr lang="de-DE" sz="1100" dirty="0">
                <a:solidFill>
                  <a:schemeClr val="bg1"/>
                </a:solidFill>
              </a:rPr>
              <a:t>os.system("dir") # Sur Windows</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0047" y="3837099"/>
            <a:ext cx="7296151" cy="3046988"/>
          </a:xfrm>
          <a:prstGeom prst="rect">
            <a:avLst/>
          </a:prstGeom>
          <a:noFill/>
        </p:spPr>
        <p:txBody>
          <a:bodyPr wrap="square" rtlCol="0">
            <a:spAutoFit/>
          </a:bodyPr>
          <a:lstStyle/>
          <a:p>
            <a:r>
              <a:rPr lang="fr-FR" sz="1200" dirty="0"/>
              <a:t>Vous pouvez capturer le code de retour de la commande mais vous ne pouvez pas capturer le retour affiché par la commande.</a:t>
            </a:r>
          </a:p>
          <a:p>
            <a:endParaRPr lang="fr-FR" sz="1200" dirty="0"/>
          </a:p>
          <a:p>
            <a:r>
              <a:rPr lang="fr-FR" sz="1200" dirty="0"/>
              <a:t>En outre, la fonction </a:t>
            </a:r>
            <a:r>
              <a:rPr lang="fr-FR" sz="1200" b="1" dirty="0"/>
              <a:t>system</a:t>
            </a:r>
            <a:r>
              <a:rPr lang="fr-FR" sz="1200" dirty="0"/>
              <a:t> exécute un environnement particulier rien que pour votre commande. Cela veut dire, entre autres, que </a:t>
            </a:r>
            <a:r>
              <a:rPr lang="fr-FR" sz="1200" b="1" dirty="0"/>
              <a:t>system</a:t>
            </a:r>
            <a:r>
              <a:rPr lang="fr-FR" sz="1200" dirty="0"/>
              <a:t> retournera tout de suite même si la commande tourne toujours.</a:t>
            </a:r>
          </a:p>
          <a:p>
            <a:endParaRPr lang="fr-FR" sz="1200" dirty="0"/>
          </a:p>
          <a:p>
            <a:r>
              <a:rPr lang="fr-FR" sz="1200" dirty="0"/>
              <a:t>En gros, si vous faites </a:t>
            </a:r>
            <a:r>
              <a:rPr lang="fr-FR" sz="1200" b="1" dirty="0"/>
              <a:t>os.system("sleep 5")</a:t>
            </a:r>
            <a:r>
              <a:rPr lang="fr-FR" sz="1200" dirty="0"/>
              <a:t>, le programme ne s'arrêtera pas pendant cinq secondes.</a:t>
            </a:r>
          </a:p>
          <a:p>
            <a:endParaRPr lang="fr-FR" sz="1200" b="1" dirty="0"/>
          </a:p>
          <a:p>
            <a:r>
              <a:rPr lang="fr-FR" sz="1200" b="1" dirty="0"/>
              <a:t>La fonction popen</a:t>
            </a:r>
          </a:p>
          <a:p>
            <a:endParaRPr lang="fr-FR" sz="1200" dirty="0"/>
          </a:p>
          <a:p>
            <a:r>
              <a:rPr lang="fr-FR" sz="1200" dirty="0"/>
              <a:t>Cette fonction se trouve également dans le module </a:t>
            </a:r>
            <a:r>
              <a:rPr lang="fr-FR" sz="1200" b="1" dirty="0"/>
              <a:t>os</a:t>
            </a:r>
            <a:r>
              <a:rPr lang="fr-FR" sz="1200" dirty="0"/>
              <a:t>. Elle prend également en paramètre une commande.</a:t>
            </a:r>
          </a:p>
          <a:p>
            <a:endParaRPr lang="fr-FR" sz="1200" dirty="0"/>
          </a:p>
          <a:p>
            <a:r>
              <a:rPr lang="fr-FR" sz="1200" dirty="0"/>
              <a:t>Toutefois, au lieu de renvoyer le code de retour de la commande, elle renvoie un objet, un pipe (mot anglais pour un « tuyau ») qui vous permet de lire le retour de la commande.</a:t>
            </a:r>
          </a:p>
          <a:p>
            <a:endParaRPr lang="fr-FR" sz="1200" dirty="0"/>
          </a:p>
          <a:p>
            <a:r>
              <a:rPr lang="fr-FR" sz="1200" dirty="0"/>
              <a:t>Un exemple sur Linux :</a:t>
            </a:r>
          </a:p>
        </p:txBody>
      </p:sp>
    </p:spTree>
    <p:extLst>
      <p:ext uri="{BB962C8B-B14F-4D97-AF65-F5344CB8AC3E}">
        <p14:creationId xmlns:p14="http://schemas.microsoft.com/office/powerpoint/2010/main" val="627861548"/>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24F132F-DD6A-466C-B144-ABB5DA9BB2D6}"/>
              </a:ext>
            </a:extLst>
          </p:cNvPr>
          <p:cNvSpPr txBox="1"/>
          <p:nvPr/>
        </p:nvSpPr>
        <p:spPr>
          <a:xfrm>
            <a:off x="523872" y="1691821"/>
            <a:ext cx="5286375" cy="1277273"/>
          </a:xfrm>
          <a:prstGeom prst="rect">
            <a:avLst/>
          </a:prstGeom>
          <a:solidFill>
            <a:schemeClr val="tx1"/>
          </a:solidFill>
        </p:spPr>
        <p:txBody>
          <a:bodyPr wrap="square" rtlCol="0">
            <a:spAutoFit/>
          </a:bodyPr>
          <a:lstStyle/>
          <a:p>
            <a:r>
              <a:rPr lang="de-DE" sz="1100" dirty="0">
                <a:solidFill>
                  <a:schemeClr val="bg1"/>
                </a:solidFill>
              </a:rPr>
              <a:t>&gt;&gt;&gt; </a:t>
            </a:r>
            <a:r>
              <a:rPr lang="de-DE" sz="1100" dirty="0" err="1">
                <a:solidFill>
                  <a:schemeClr val="bg1"/>
                </a:solidFill>
              </a:rPr>
              <a:t>import</a:t>
            </a:r>
            <a:r>
              <a:rPr lang="de-DE" sz="1100" dirty="0">
                <a:solidFill>
                  <a:schemeClr val="bg1"/>
                </a:solidFill>
              </a:rPr>
              <a:t> </a:t>
            </a:r>
            <a:r>
              <a:rPr lang="de-DE" sz="1100" dirty="0" err="1">
                <a:solidFill>
                  <a:schemeClr val="bg1"/>
                </a:solidFill>
              </a:rPr>
              <a:t>os</a:t>
            </a:r>
            <a:endParaRPr lang="de-DE" sz="1100" dirty="0">
              <a:solidFill>
                <a:schemeClr val="bg1"/>
              </a:solidFill>
            </a:endParaRPr>
          </a:p>
          <a:p>
            <a:r>
              <a:rPr lang="de-DE" sz="1100" dirty="0">
                <a:solidFill>
                  <a:schemeClr val="bg1"/>
                </a:solidFill>
              </a:rPr>
              <a:t>&gt;&gt;&gt; </a:t>
            </a:r>
            <a:r>
              <a:rPr lang="de-DE" sz="1100" dirty="0" err="1">
                <a:solidFill>
                  <a:schemeClr val="bg1"/>
                </a:solidFill>
              </a:rPr>
              <a:t>cmd</a:t>
            </a:r>
            <a:r>
              <a:rPr lang="de-DE" sz="1100" dirty="0">
                <a:solidFill>
                  <a:schemeClr val="bg1"/>
                </a:solidFill>
              </a:rPr>
              <a:t> = </a:t>
            </a:r>
            <a:r>
              <a:rPr lang="de-DE" sz="1100" dirty="0" err="1">
                <a:solidFill>
                  <a:schemeClr val="bg1"/>
                </a:solidFill>
              </a:rPr>
              <a:t>os.popen</a:t>
            </a:r>
            <a:r>
              <a:rPr lang="de-DE" sz="1100" dirty="0">
                <a:solidFill>
                  <a:schemeClr val="bg1"/>
                </a:solidFill>
              </a:rPr>
              <a:t>("ls")                                                        </a:t>
            </a:r>
          </a:p>
          <a:p>
            <a:r>
              <a:rPr lang="de-DE" sz="1100" dirty="0">
                <a:solidFill>
                  <a:schemeClr val="bg1"/>
                </a:solidFill>
              </a:rPr>
              <a:t>&gt;&gt;&gt; </a:t>
            </a:r>
            <a:r>
              <a:rPr lang="de-DE" sz="1100" dirty="0" err="1">
                <a:solidFill>
                  <a:schemeClr val="bg1"/>
                </a:solidFill>
              </a:rPr>
              <a:t>cmd</a:t>
            </a:r>
            <a:r>
              <a:rPr lang="de-DE" sz="1100" dirty="0">
                <a:solidFill>
                  <a:schemeClr val="bg1"/>
                </a:solidFill>
              </a:rPr>
              <a:t>                                                                         </a:t>
            </a:r>
          </a:p>
          <a:p>
            <a:r>
              <a:rPr lang="de-DE" sz="1100" dirty="0">
                <a:solidFill>
                  <a:schemeClr val="bg1"/>
                </a:solidFill>
              </a:rPr>
              <a:t>&lt;</a:t>
            </a:r>
            <a:r>
              <a:rPr lang="de-DE" sz="1100" dirty="0" err="1">
                <a:solidFill>
                  <a:schemeClr val="bg1"/>
                </a:solidFill>
              </a:rPr>
              <a:t>os</a:t>
            </a:r>
            <a:r>
              <a:rPr lang="de-DE" sz="1100" dirty="0">
                <a:solidFill>
                  <a:schemeClr val="bg1"/>
                </a:solidFill>
              </a:rPr>
              <a:t>._</a:t>
            </a:r>
            <a:r>
              <a:rPr lang="de-DE" sz="1100" dirty="0" err="1">
                <a:solidFill>
                  <a:schemeClr val="bg1"/>
                </a:solidFill>
              </a:rPr>
              <a:t>wrap_close</a:t>
            </a:r>
            <a:r>
              <a:rPr lang="de-DE" sz="1100" dirty="0">
                <a:solidFill>
                  <a:schemeClr val="bg1"/>
                </a:solidFill>
              </a:rPr>
              <a:t> </a:t>
            </a:r>
            <a:r>
              <a:rPr lang="de-DE" sz="1100" dirty="0" err="1">
                <a:solidFill>
                  <a:schemeClr val="bg1"/>
                </a:solidFill>
              </a:rPr>
              <a:t>object</a:t>
            </a:r>
            <a:r>
              <a:rPr lang="de-DE" sz="1100" dirty="0">
                <a:solidFill>
                  <a:schemeClr val="bg1"/>
                </a:solidFill>
              </a:rPr>
              <a:t> at 0x7f81d16554d0&gt;                                       </a:t>
            </a:r>
          </a:p>
          <a:p>
            <a:r>
              <a:rPr lang="de-DE" sz="1100" dirty="0">
                <a:solidFill>
                  <a:schemeClr val="bg1"/>
                </a:solidFill>
              </a:rPr>
              <a:t>&gt;&gt;&gt; </a:t>
            </a:r>
            <a:r>
              <a:rPr lang="de-DE" sz="1100" dirty="0" err="1">
                <a:solidFill>
                  <a:schemeClr val="bg1"/>
                </a:solidFill>
              </a:rPr>
              <a:t>cmd.read</a:t>
            </a:r>
            <a:r>
              <a:rPr lang="de-DE" sz="1100" dirty="0">
                <a:solidFill>
                  <a:schemeClr val="bg1"/>
                </a:solidFill>
              </a:rPr>
              <a:t>()                                                                  </a:t>
            </a:r>
          </a:p>
          <a:p>
            <a:r>
              <a:rPr lang="de-DE" sz="1100" dirty="0">
                <a:solidFill>
                  <a:schemeClr val="bg1"/>
                </a:solidFill>
              </a:rPr>
              <a:t>'fichier1.txt\nimage.png\n'                                                     </a:t>
            </a:r>
          </a:p>
          <a:p>
            <a:r>
              <a:rPr lang="de-DE"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9572" y="3102487"/>
            <a:ext cx="7296151" cy="1015663"/>
          </a:xfrm>
          <a:prstGeom prst="rect">
            <a:avLst/>
          </a:prstGeom>
          <a:noFill/>
        </p:spPr>
        <p:txBody>
          <a:bodyPr wrap="square" rtlCol="0">
            <a:spAutoFit/>
          </a:bodyPr>
          <a:lstStyle/>
          <a:p>
            <a:r>
              <a:rPr lang="fr-FR" sz="1200" dirty="0"/>
              <a:t>Le fait de lire le pipe bloque le programme jusqu'à ce que la commande ait fini de s'exécuter.</a:t>
            </a:r>
          </a:p>
          <a:p>
            <a:endParaRPr lang="fr-FR" sz="1200" dirty="0"/>
          </a:p>
          <a:p>
            <a:r>
              <a:rPr lang="fr-FR" sz="1200" dirty="0"/>
              <a:t>Je vous ai dit qu'il existait d'autres moyens. Et au-delà de cela, vous avez beaucoup d'autres choses intéressantes dans le module os vous permettant d'interagir avec le système… et pour cause !</a:t>
            </a:r>
          </a:p>
          <a:p>
            <a:r>
              <a:rPr lang="fr-FR" sz="1200" dirty="0"/>
              <a:t>En résumé</a:t>
            </a:r>
          </a:p>
        </p:txBody>
      </p:sp>
    </p:spTree>
    <p:extLst>
      <p:ext uri="{BB962C8B-B14F-4D97-AF65-F5344CB8AC3E}">
        <p14:creationId xmlns:p14="http://schemas.microsoft.com/office/powerpoint/2010/main" val="16511298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7CB17BD-8061-4D4A-BD5F-CD11538A6C45}"/>
              </a:ext>
            </a:extLst>
          </p:cNvPr>
          <p:cNvSpPr txBox="1"/>
          <p:nvPr/>
        </p:nvSpPr>
        <p:spPr>
          <a:xfrm>
            <a:off x="419097" y="1140337"/>
            <a:ext cx="7296151" cy="1754326"/>
          </a:xfrm>
          <a:prstGeom prst="rect">
            <a:avLst/>
          </a:prstGeom>
          <a:noFill/>
        </p:spPr>
        <p:txBody>
          <a:bodyPr wrap="square" rtlCol="0">
            <a:spAutoFit/>
          </a:bodyPr>
          <a:lstStyle/>
          <a:p>
            <a:r>
              <a:rPr lang="fr-FR" sz="1200" dirty="0"/>
              <a:t>En résumé</a:t>
            </a:r>
          </a:p>
          <a:p>
            <a:endParaRPr lang="fr-FR" sz="1200" dirty="0"/>
          </a:p>
          <a:p>
            <a:pPr marL="171450" indent="-171450">
              <a:buFont typeface="Arial" panose="020B0604020202020204" pitchFamily="34" charset="0"/>
              <a:buChar char="•"/>
            </a:pPr>
            <a:r>
              <a:rPr lang="fr-FR" sz="1200" dirty="0"/>
              <a:t>    Le module sys propose trois objets permettant d'accéder aux flux standard : stdin, stdout et stderr.</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signal permet d'intercepter les signaux envoyés à notre programme.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argparse permet d'interpréter les arguments passés en console à notre programme.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Enfin, le module os possède, entre autres, plusieurs fonctions pour envoyer des commandes au système.</a:t>
            </a:r>
          </a:p>
        </p:txBody>
      </p:sp>
    </p:spTree>
    <p:extLst>
      <p:ext uri="{BB962C8B-B14F-4D97-AF65-F5344CB8AC3E}">
        <p14:creationId xmlns:p14="http://schemas.microsoft.com/office/powerpoint/2010/main" val="146611795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2634114"/>
            <a:ext cx="12134854" cy="971550"/>
          </a:xfrm>
        </p:spPr>
        <p:txBody>
          <a:bodyPr>
            <a:noAutofit/>
          </a:bodyPr>
          <a:lstStyle/>
          <a:p>
            <a:pPr lvl="0" algn="ctr" fontAlgn="base">
              <a:spcAft>
                <a:spcPct val="0"/>
              </a:spcAft>
            </a:pPr>
            <a:r>
              <a:rPr lang="fr-FR" altLang="fr-FR" sz="96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70977845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381007" y="2029728"/>
            <a:ext cx="11315695" cy="1384995"/>
          </a:xfrm>
          <a:prstGeom prst="rect">
            <a:avLst/>
          </a:prstGeom>
          <a:noFill/>
        </p:spPr>
        <p:txBody>
          <a:bodyPr wrap="square" rtlCol="0">
            <a:spAutoFit/>
          </a:bodyPr>
          <a:lstStyle/>
          <a:p>
            <a:r>
              <a:rPr lang="fr-FR" sz="1200" dirty="0"/>
              <a:t>Dans ce chapitre, nous allons découvrir trois modules. Je vous ai déjà fait utiliser certains de ces modules, ce sera ici l'occasion de revenir dessus plus en détail.</a:t>
            </a:r>
          </a:p>
          <a:p>
            <a:endParaRPr lang="fr-FR" sz="1200" dirty="0"/>
          </a:p>
          <a:p>
            <a:pPr marL="628650" lvl="1" indent="-171450">
              <a:buFont typeface="Arial" panose="020B0604020202020204" pitchFamily="34" charset="0"/>
              <a:buChar char="•"/>
            </a:pPr>
            <a:r>
              <a:rPr lang="fr-FR" sz="1200" dirty="0"/>
              <a:t>    Le module math qui propose un bon nombre de fonctions mathématiques.</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Le module fractions, dont nous allons surtout voir la classe Fraction, permettant… vous l'avez deviné ? De modéliser des fractions.</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Et enfin le module random que vous connaissez de par nos TP et que nous allons découvrir plus en détail ici.</a:t>
            </a:r>
          </a:p>
        </p:txBody>
      </p:sp>
    </p:spTree>
    <p:extLst>
      <p:ext uri="{BB962C8B-B14F-4D97-AF65-F5344CB8AC3E}">
        <p14:creationId xmlns:p14="http://schemas.microsoft.com/office/powerpoint/2010/main" val="332977826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123658"/>
          </a:xfrm>
          <a:prstGeom prst="rect">
            <a:avLst/>
          </a:prstGeom>
          <a:noFill/>
        </p:spPr>
        <p:txBody>
          <a:bodyPr wrap="square" rtlCol="0">
            <a:spAutoFit/>
          </a:bodyPr>
          <a:lstStyle/>
          <a:p>
            <a:r>
              <a:rPr lang="fr-FR" sz="1200" dirty="0"/>
              <a:t>Le module math, vous le connaissez déjà : nous l'avons utilisé comme premier exemple de module créé par Python. Vous avez peut-être eu la curiosité de regarder l'aide du module pour voir quelles fonctions y étaient définies. Dans tous les cas, je fais un petit point sur certaines de ces fonctions.</a:t>
            </a:r>
          </a:p>
          <a:p>
            <a:endParaRPr lang="fr-FR" sz="1200" dirty="0"/>
          </a:p>
          <a:p>
            <a:r>
              <a:rPr lang="fr-FR" sz="1200" dirty="0"/>
              <a:t>Je ne vais pas m'attarder très longtemps sur ce module en particulier car il est plus vraisemblable que vous cherchiez une fonction précise et que la documentation sera, dans ce cas, plus accessible et explicite.</a:t>
            </a:r>
          </a:p>
          <a:p>
            <a:endParaRPr lang="fr-FR" sz="1200" dirty="0"/>
          </a:p>
          <a:p>
            <a:r>
              <a:rPr lang="fr-FR" sz="1200" b="1" dirty="0"/>
              <a:t>Fonctions usuelles</a:t>
            </a:r>
          </a:p>
          <a:p>
            <a:endParaRPr lang="fr-FR" sz="1200" dirty="0"/>
          </a:p>
          <a:p>
            <a:r>
              <a:rPr lang="fr-FR" sz="1200" dirty="0"/>
              <a:t>Vous vous souvenez des opérateurs +, -, *, / et % j'imagine, je ne vais peut-être pas y revenir.</a:t>
            </a:r>
          </a:p>
          <a:p>
            <a:endParaRPr lang="fr-FR" sz="1200" dirty="0"/>
          </a:p>
          <a:p>
            <a:r>
              <a:rPr lang="fr-FR" sz="1200" dirty="0"/>
              <a:t>Trois fonctions pour commencer notre petit tour d'horizon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851001"/>
            <a:ext cx="10725146" cy="1954381"/>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math.pow</a:t>
            </a:r>
            <a:r>
              <a:rPr lang="fr-FR" sz="1100" dirty="0">
                <a:solidFill>
                  <a:schemeClr val="bg1"/>
                </a:solidFill>
              </a:rPr>
              <a:t>(5, 2) # 5 au carré</a:t>
            </a:r>
          </a:p>
          <a:p>
            <a:r>
              <a:rPr lang="fr-FR" sz="1100" dirty="0">
                <a:solidFill>
                  <a:schemeClr val="bg1"/>
                </a:solidFill>
              </a:rPr>
              <a:t>25.0</a:t>
            </a:r>
          </a:p>
          <a:p>
            <a:r>
              <a:rPr lang="fr-FR" sz="1100" dirty="0">
                <a:solidFill>
                  <a:schemeClr val="bg1"/>
                </a:solidFill>
              </a:rPr>
              <a:t>&gt;&gt;&gt; 5 ** 2 # Pratiquement identique à </a:t>
            </a:r>
            <a:r>
              <a:rPr lang="fr-FR" sz="1100" dirty="0" err="1">
                <a:solidFill>
                  <a:schemeClr val="bg1"/>
                </a:solidFill>
              </a:rPr>
              <a:t>pow</a:t>
            </a:r>
            <a:r>
              <a:rPr lang="fr-FR" sz="1100" dirty="0">
                <a:solidFill>
                  <a:schemeClr val="bg1"/>
                </a:solidFill>
              </a:rPr>
              <a:t>(5, 2)</a:t>
            </a:r>
          </a:p>
          <a:p>
            <a:r>
              <a:rPr lang="fr-FR" sz="1100" dirty="0">
                <a:solidFill>
                  <a:schemeClr val="bg1"/>
                </a:solidFill>
              </a:rPr>
              <a:t>25</a:t>
            </a:r>
          </a:p>
          <a:p>
            <a:r>
              <a:rPr lang="fr-FR" sz="1100" dirty="0">
                <a:solidFill>
                  <a:schemeClr val="bg1"/>
                </a:solidFill>
              </a:rPr>
              <a:t>&gt;&gt;&gt; </a:t>
            </a:r>
            <a:r>
              <a:rPr lang="fr-FR" sz="1100" dirty="0" err="1">
                <a:solidFill>
                  <a:schemeClr val="bg1"/>
                </a:solidFill>
              </a:rPr>
              <a:t>math.sqrt</a:t>
            </a:r>
            <a:r>
              <a:rPr lang="fr-FR" sz="1100" dirty="0">
                <a:solidFill>
                  <a:schemeClr val="bg1"/>
                </a:solidFill>
              </a:rPr>
              <a:t>(25) # Racine carrée de 25 (square root)</a:t>
            </a:r>
          </a:p>
          <a:p>
            <a:r>
              <a:rPr lang="fr-FR" sz="1100" dirty="0">
                <a:solidFill>
                  <a:schemeClr val="bg1"/>
                </a:solidFill>
              </a:rPr>
              <a:t>5.0</a:t>
            </a:r>
          </a:p>
          <a:p>
            <a:r>
              <a:rPr lang="fr-FR" sz="1100" dirty="0">
                <a:solidFill>
                  <a:schemeClr val="bg1"/>
                </a:solidFill>
              </a:rPr>
              <a:t>&gt;&gt;&gt; </a:t>
            </a:r>
            <a:r>
              <a:rPr lang="fr-FR" sz="1100" dirty="0" err="1">
                <a:solidFill>
                  <a:schemeClr val="bg1"/>
                </a:solidFill>
              </a:rPr>
              <a:t>math.exp</a:t>
            </a:r>
            <a:r>
              <a:rPr lang="fr-FR" sz="1100" dirty="0">
                <a:solidFill>
                  <a:schemeClr val="bg1"/>
                </a:solidFill>
              </a:rPr>
              <a:t>(5) # Exponentielle</a:t>
            </a:r>
          </a:p>
          <a:p>
            <a:r>
              <a:rPr lang="fr-FR" sz="1100" dirty="0">
                <a:solidFill>
                  <a:schemeClr val="bg1"/>
                </a:solidFill>
              </a:rPr>
              <a:t>148.4131591025766</a:t>
            </a:r>
          </a:p>
          <a:p>
            <a:r>
              <a:rPr lang="fr-FR" sz="1100" dirty="0">
                <a:solidFill>
                  <a:schemeClr val="bg1"/>
                </a:solidFill>
              </a:rPr>
              <a:t>&gt;&gt;&gt; </a:t>
            </a:r>
            <a:r>
              <a:rPr lang="fr-FR" sz="1100" dirty="0" err="1">
                <a:solidFill>
                  <a:schemeClr val="bg1"/>
                </a:solidFill>
              </a:rPr>
              <a:t>math.fabs</a:t>
            </a:r>
            <a:r>
              <a:rPr lang="fr-FR" sz="1100" dirty="0">
                <a:solidFill>
                  <a:schemeClr val="bg1"/>
                </a:solidFill>
              </a:rPr>
              <a:t>(-3) # Valeur absolue</a:t>
            </a:r>
          </a:p>
          <a:p>
            <a:r>
              <a:rPr lang="fr-FR" sz="1100" dirty="0">
                <a:solidFill>
                  <a:schemeClr val="bg1"/>
                </a:solidFill>
              </a:rPr>
              <a:t>3.0</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6008661"/>
            <a:ext cx="11315695" cy="276999"/>
          </a:xfrm>
          <a:prstGeom prst="rect">
            <a:avLst/>
          </a:prstGeom>
          <a:noFill/>
        </p:spPr>
        <p:txBody>
          <a:bodyPr wrap="square" rtlCol="0">
            <a:spAutoFit/>
          </a:bodyPr>
          <a:lstStyle/>
          <a:p>
            <a:r>
              <a:rPr lang="fr-FR" sz="1100" dirty="0"/>
              <a:t>Il y a bel et bien une différence </a:t>
            </a:r>
            <a:r>
              <a:rPr lang="fr-FR" sz="1200" dirty="0"/>
              <a:t>entre</a:t>
            </a:r>
            <a:r>
              <a:rPr lang="fr-FR" sz="1100" dirty="0"/>
              <a:t> l'opérateur ** et la fonction </a:t>
            </a:r>
            <a:r>
              <a:rPr lang="fr-FR" sz="1100" b="1" dirty="0" err="1"/>
              <a:t>math.pow</a:t>
            </a:r>
            <a:r>
              <a:rPr lang="fr-FR" sz="1100" dirty="0"/>
              <a:t>. La fonction renvoie toujours un flottant alors que l'opérateur renvoie un entier quand cela est possible.</a:t>
            </a:r>
          </a:p>
        </p:txBody>
      </p:sp>
    </p:spTree>
    <p:extLst>
      <p:ext uri="{BB962C8B-B14F-4D97-AF65-F5344CB8AC3E}">
        <p14:creationId xmlns:p14="http://schemas.microsoft.com/office/powerpoint/2010/main" val="1349752063"/>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123658"/>
          </a:xfrm>
          <a:prstGeom prst="rect">
            <a:avLst/>
          </a:prstGeom>
          <a:noFill/>
        </p:spPr>
        <p:txBody>
          <a:bodyPr wrap="square" rtlCol="0">
            <a:spAutoFit/>
          </a:bodyPr>
          <a:lstStyle/>
          <a:p>
            <a:r>
              <a:rPr lang="fr-FR" sz="1200" b="1" dirty="0"/>
              <a:t>Un peu de trigonométrie</a:t>
            </a:r>
          </a:p>
          <a:p>
            <a:endParaRPr lang="fr-FR" sz="1200" dirty="0"/>
          </a:p>
          <a:p>
            <a:r>
              <a:rPr lang="fr-FR" sz="1200" dirty="0"/>
              <a:t>Avant de voir les fonctions usuelles en trigonométrie, j'attire votre attention sur le fait que les angles, en Python, sont donnés et renvoyés en radians (rad).</a:t>
            </a:r>
          </a:p>
          <a:p>
            <a:endParaRPr lang="fr-FR" sz="1200" dirty="0"/>
          </a:p>
          <a:p>
            <a:r>
              <a:rPr lang="fr-FR" sz="1200" dirty="0"/>
              <a:t>Pour rappel :</a:t>
            </a:r>
          </a:p>
          <a:p>
            <a:endParaRPr lang="fr-FR" sz="1200" dirty="0"/>
          </a:p>
          <a:p>
            <a:r>
              <a:rPr lang="fr-FR" sz="1200" dirty="0"/>
              <a:t>Citation</a:t>
            </a:r>
          </a:p>
          <a:p>
            <a:endParaRPr lang="fr-FR" sz="1200" dirty="0"/>
          </a:p>
          <a:p>
            <a:r>
              <a:rPr lang="fr-FR" sz="1200" dirty="0"/>
              <a:t>    1 rad = 57,29 degrés</a:t>
            </a:r>
          </a:p>
          <a:p>
            <a:endParaRPr lang="fr-FR" sz="1200" dirty="0"/>
          </a:p>
          <a:p>
            <a:r>
              <a:rPr lang="fr-FR" sz="1200" dirty="0"/>
              <a:t>Cela étant dit, il existe déjà dans le module math les fonctions qui vont nous permettre de convertir simplement nos angles.</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746828"/>
            <a:ext cx="10725146" cy="430887"/>
          </a:xfrm>
          <a:prstGeom prst="rect">
            <a:avLst/>
          </a:prstGeom>
          <a:solidFill>
            <a:schemeClr val="tx1"/>
          </a:solidFill>
        </p:spPr>
        <p:txBody>
          <a:bodyPr wrap="square" rtlCol="0">
            <a:spAutoFit/>
          </a:bodyPr>
          <a:lstStyle/>
          <a:p>
            <a:r>
              <a:rPr lang="fr-FR" sz="1100" dirty="0">
                <a:solidFill>
                  <a:schemeClr val="bg1"/>
                </a:solidFill>
              </a:rPr>
              <a:t>math.degrees(angle_en_radians) # Convertit en degrés</a:t>
            </a:r>
          </a:p>
          <a:p>
            <a:r>
              <a:rPr lang="fr-FR" sz="1100" dirty="0">
                <a:solidFill>
                  <a:schemeClr val="bg1"/>
                </a:solidFill>
              </a:rPr>
              <a:t>math.radians(angle_en_degrés) # Convertit en radians</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358923"/>
            <a:ext cx="11315695" cy="2492990"/>
          </a:xfrm>
          <a:prstGeom prst="rect">
            <a:avLst/>
          </a:prstGeom>
          <a:noFill/>
        </p:spPr>
        <p:txBody>
          <a:bodyPr wrap="square" rtlCol="0">
            <a:spAutoFit/>
          </a:bodyPr>
          <a:lstStyle/>
          <a:p>
            <a:r>
              <a:rPr lang="fr-FR" sz="1200" dirty="0"/>
              <a:t>Voyons maintenant quelques fonctions. Elles se nomment, sans surprise :</a:t>
            </a:r>
          </a:p>
          <a:p>
            <a:endParaRPr lang="fr-FR" sz="1200" dirty="0"/>
          </a:p>
          <a:p>
            <a:r>
              <a:rPr lang="fr-FR" sz="1200" dirty="0"/>
              <a:t>    </a:t>
            </a:r>
            <a:r>
              <a:rPr lang="fr-FR" sz="1200" b="1" dirty="0"/>
              <a:t>cos</a:t>
            </a:r>
            <a:r>
              <a:rPr lang="fr-FR" sz="1200" dirty="0"/>
              <a:t> : cosinus ;</a:t>
            </a:r>
          </a:p>
          <a:p>
            <a:endParaRPr lang="fr-FR" sz="1200" dirty="0"/>
          </a:p>
          <a:p>
            <a:r>
              <a:rPr lang="fr-FR" sz="1200" dirty="0"/>
              <a:t>    </a:t>
            </a:r>
            <a:r>
              <a:rPr lang="fr-FR" sz="1200" b="1" dirty="0"/>
              <a:t>sin</a:t>
            </a:r>
            <a:r>
              <a:rPr lang="fr-FR" sz="1200" dirty="0"/>
              <a:t> : sinus ;</a:t>
            </a:r>
          </a:p>
          <a:p>
            <a:endParaRPr lang="fr-FR" sz="1200" dirty="0"/>
          </a:p>
          <a:p>
            <a:r>
              <a:rPr lang="fr-FR" sz="1200" dirty="0"/>
              <a:t>    </a:t>
            </a:r>
            <a:r>
              <a:rPr lang="fr-FR" sz="1200" b="1" dirty="0"/>
              <a:t>tan</a:t>
            </a:r>
            <a:r>
              <a:rPr lang="fr-FR" sz="1200" dirty="0"/>
              <a:t> : tangente ;</a:t>
            </a:r>
          </a:p>
          <a:p>
            <a:endParaRPr lang="fr-FR" sz="1200" dirty="0"/>
          </a:p>
          <a:p>
            <a:r>
              <a:rPr lang="fr-FR" sz="1200" dirty="0"/>
              <a:t>    </a:t>
            </a:r>
            <a:r>
              <a:rPr lang="fr-FR" sz="1200" b="1" dirty="0" err="1"/>
              <a:t>acos</a:t>
            </a:r>
            <a:r>
              <a:rPr lang="fr-FR" sz="1200" dirty="0"/>
              <a:t> : arc cosinus ;</a:t>
            </a:r>
          </a:p>
          <a:p>
            <a:endParaRPr lang="fr-FR" sz="1200" dirty="0"/>
          </a:p>
          <a:p>
            <a:r>
              <a:rPr lang="fr-FR" sz="1200" dirty="0"/>
              <a:t>    </a:t>
            </a:r>
            <a:r>
              <a:rPr lang="fr-FR" sz="1200" b="1" dirty="0" err="1"/>
              <a:t>asin</a:t>
            </a:r>
            <a:r>
              <a:rPr lang="fr-FR" sz="1200" dirty="0"/>
              <a:t> : arc sinus ;</a:t>
            </a:r>
          </a:p>
          <a:p>
            <a:endParaRPr lang="fr-FR" sz="1200" dirty="0"/>
          </a:p>
          <a:p>
            <a:r>
              <a:rPr lang="fr-FR" sz="1200" dirty="0"/>
              <a:t>    </a:t>
            </a:r>
            <a:r>
              <a:rPr lang="fr-FR" sz="1200" b="1" dirty="0" err="1"/>
              <a:t>atan</a:t>
            </a:r>
            <a:r>
              <a:rPr lang="fr-FR" sz="1200" dirty="0"/>
              <a:t> : arc tangente.</a:t>
            </a:r>
          </a:p>
        </p:txBody>
      </p:sp>
    </p:spTree>
    <p:extLst>
      <p:ext uri="{BB962C8B-B14F-4D97-AF65-F5344CB8AC3E}">
        <p14:creationId xmlns:p14="http://schemas.microsoft.com/office/powerpoint/2010/main" val="458691058"/>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963053"/>
            <a:ext cx="11315695" cy="646331"/>
          </a:xfrm>
          <a:prstGeom prst="rect">
            <a:avLst/>
          </a:prstGeom>
          <a:noFill/>
        </p:spPr>
        <p:txBody>
          <a:bodyPr wrap="square" rtlCol="0">
            <a:spAutoFit/>
          </a:bodyPr>
          <a:lstStyle/>
          <a:p>
            <a:r>
              <a:rPr lang="fr-FR" sz="1200" b="1" dirty="0"/>
              <a:t>Arrondir un nombre</a:t>
            </a:r>
          </a:p>
          <a:p>
            <a:endParaRPr lang="fr-FR" sz="1200" b="1" dirty="0"/>
          </a:p>
          <a:p>
            <a:r>
              <a:rPr lang="fr-FR" sz="1200" dirty="0"/>
              <a:t>Le module math nous propose plusieurs fonctions pour arrondir un nombre selon différents critères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745859"/>
            <a:ext cx="10725146" cy="1277273"/>
          </a:xfrm>
          <a:prstGeom prst="rect">
            <a:avLst/>
          </a:prstGeom>
          <a:solidFill>
            <a:schemeClr val="tx1"/>
          </a:solidFill>
        </p:spPr>
        <p:txBody>
          <a:bodyPr wrap="square" rtlCol="0">
            <a:spAutoFit/>
          </a:bodyPr>
          <a:lstStyle/>
          <a:p>
            <a:r>
              <a:rPr lang="fr-FR" sz="1100" dirty="0">
                <a:solidFill>
                  <a:schemeClr val="bg1"/>
                </a:solidFill>
              </a:rPr>
              <a:t>&gt;&gt;&gt; math.ceil(2.3) # Renvoie le plus petit entier &gt;= 2.3</a:t>
            </a:r>
          </a:p>
          <a:p>
            <a:r>
              <a:rPr lang="fr-FR" sz="1100" dirty="0">
                <a:solidFill>
                  <a:schemeClr val="bg1"/>
                </a:solidFill>
              </a:rPr>
              <a:t>3</a:t>
            </a:r>
          </a:p>
          <a:p>
            <a:r>
              <a:rPr lang="fr-FR" sz="1100" dirty="0">
                <a:solidFill>
                  <a:schemeClr val="bg1"/>
                </a:solidFill>
              </a:rPr>
              <a:t>&gt;&gt;&gt; math.floor(5.8) # Renvoie le plus grand entier &lt;= 5.8</a:t>
            </a:r>
          </a:p>
          <a:p>
            <a:r>
              <a:rPr lang="fr-FR" sz="1100" dirty="0">
                <a:solidFill>
                  <a:schemeClr val="bg1"/>
                </a:solidFill>
              </a:rPr>
              <a:t>5</a:t>
            </a:r>
          </a:p>
          <a:p>
            <a:r>
              <a:rPr lang="fr-FR" sz="1100" dirty="0">
                <a:solidFill>
                  <a:schemeClr val="bg1"/>
                </a:solidFill>
              </a:rPr>
              <a:t>&gt;&gt;&gt; math.trunc(9.5) # Tronque 9.5</a:t>
            </a:r>
          </a:p>
          <a:p>
            <a:r>
              <a:rPr lang="fr-FR" sz="1100" dirty="0">
                <a:solidFill>
                  <a:schemeClr val="bg1"/>
                </a:solidFill>
              </a:rPr>
              <a:t>9</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529529"/>
            <a:ext cx="11315695" cy="646331"/>
          </a:xfrm>
          <a:prstGeom prst="rect">
            <a:avLst/>
          </a:prstGeom>
          <a:noFill/>
        </p:spPr>
        <p:txBody>
          <a:bodyPr wrap="square" rtlCol="0">
            <a:spAutoFit/>
          </a:bodyPr>
          <a:lstStyle/>
          <a:p>
            <a:r>
              <a:rPr lang="fr-FR" sz="1200" dirty="0"/>
              <a:t>Quant aux constantes du module, elles ne sont pas nombreuses : </a:t>
            </a:r>
            <a:r>
              <a:rPr lang="fr-FR" sz="1200" b="1" dirty="0" err="1"/>
              <a:t>math.pi</a:t>
            </a:r>
            <a:r>
              <a:rPr lang="fr-FR" sz="1200" b="1" dirty="0"/>
              <a:t> </a:t>
            </a:r>
            <a:r>
              <a:rPr lang="fr-FR" sz="1200" dirty="0"/>
              <a:t>naturellement, ainsi que </a:t>
            </a:r>
            <a:r>
              <a:rPr lang="fr-FR" sz="1200" b="1" dirty="0" err="1"/>
              <a:t>math.e</a:t>
            </a:r>
            <a:r>
              <a:rPr lang="fr-FR" sz="1200" dirty="0"/>
              <a:t>.</a:t>
            </a:r>
          </a:p>
          <a:p>
            <a:endParaRPr lang="fr-FR" sz="1200" dirty="0"/>
          </a:p>
          <a:p>
            <a:r>
              <a:rPr lang="fr-FR" sz="1200" dirty="0"/>
              <a:t>Voilà, ce fut rapide mais suffisant, sauf si vous cherchez quelque chose de précis. En ce cas, un petit tour du côté de </a:t>
            </a:r>
            <a:r>
              <a:rPr lang="fr-FR" sz="1200" dirty="0">
                <a:hlinkClick r:id="rId2"/>
              </a:rPr>
              <a:t>la documentation officielle du module </a:t>
            </a:r>
            <a:r>
              <a:rPr lang="fr-FR" sz="1200" b="1" dirty="0"/>
              <a:t>math</a:t>
            </a:r>
            <a:r>
              <a:rPr lang="fr-FR" sz="1200" dirty="0"/>
              <a:t> s'impose.</a:t>
            </a:r>
          </a:p>
        </p:txBody>
      </p:sp>
    </p:spTree>
    <p:extLst>
      <p:ext uri="{BB962C8B-B14F-4D97-AF65-F5344CB8AC3E}">
        <p14:creationId xmlns:p14="http://schemas.microsoft.com/office/powerpoint/2010/main" val="85419019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646331"/>
          </a:xfrm>
          <a:prstGeom prst="rect">
            <a:avLst/>
          </a:prstGeom>
          <a:noFill/>
        </p:spPr>
        <p:txBody>
          <a:bodyPr wrap="square" rtlCol="0">
            <a:spAutoFit/>
          </a:bodyPr>
          <a:lstStyle/>
          <a:p>
            <a:r>
              <a:rPr lang="fr-FR" sz="1200" b="1" dirty="0"/>
              <a:t>Des fractions avec le module fractions</a:t>
            </a:r>
          </a:p>
          <a:p>
            <a:endParaRPr lang="fr-FR" sz="1200" b="1" dirty="0"/>
          </a:p>
          <a:p>
            <a:r>
              <a:rPr lang="fr-FR" sz="1200" dirty="0"/>
              <a:t>Ce module propose, entre autres, de manipuler des objets modélisant des </a:t>
            </a:r>
            <a:r>
              <a:rPr lang="fr-FR" sz="1200" b="1" dirty="0"/>
              <a:t>fractions</a:t>
            </a:r>
            <a:r>
              <a:rPr lang="fr-FR" sz="1200" dirty="0"/>
              <a:t>. C'est la classe Fraction du module qui nous intéresse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355334"/>
            <a:ext cx="10725146" cy="261610"/>
          </a:xfrm>
          <a:prstGeom prst="rect">
            <a:avLst/>
          </a:prstGeom>
          <a:solidFill>
            <a:schemeClr val="tx1"/>
          </a:solidFill>
        </p:spPr>
        <p:txBody>
          <a:bodyPr wrap="square" rtlCol="0">
            <a:spAutoFit/>
          </a:bodyPr>
          <a:lstStyle/>
          <a:p>
            <a:r>
              <a:rPr lang="fr-FR" sz="1100" dirty="0">
                <a:solidFill>
                  <a:schemeClr val="bg1"/>
                </a:solidFill>
              </a:rPr>
              <a:t>from fractions import Fraction</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2799586"/>
            <a:ext cx="11315695" cy="1754326"/>
          </a:xfrm>
          <a:prstGeom prst="rect">
            <a:avLst/>
          </a:prstGeom>
          <a:noFill/>
        </p:spPr>
        <p:txBody>
          <a:bodyPr wrap="square" rtlCol="0">
            <a:spAutoFit/>
          </a:bodyPr>
          <a:lstStyle/>
          <a:p>
            <a:r>
              <a:rPr lang="fr-FR" sz="1200" b="1" dirty="0"/>
              <a:t>Créer une fraction</a:t>
            </a:r>
          </a:p>
          <a:p>
            <a:endParaRPr lang="fr-FR" sz="1200" dirty="0"/>
          </a:p>
          <a:p>
            <a:r>
              <a:rPr lang="fr-FR" sz="1200" dirty="0"/>
              <a:t>Le constructeur de la classe </a:t>
            </a:r>
            <a:r>
              <a:rPr lang="fr-FR" sz="1200" b="1" dirty="0"/>
              <a:t>Fraction</a:t>
            </a:r>
            <a:r>
              <a:rPr lang="fr-FR" sz="1200" dirty="0"/>
              <a:t> accepte plusieurs types de paramètres :</a:t>
            </a:r>
          </a:p>
          <a:p>
            <a:endParaRPr lang="fr-FR" sz="1200" dirty="0"/>
          </a:p>
          <a:p>
            <a:r>
              <a:rPr lang="fr-FR" sz="1200" dirty="0"/>
              <a:t>    Deux entiers, le numérateur et le dénominateur (par défaut le numérateur vaut </a:t>
            </a:r>
            <a:r>
              <a:rPr lang="fr-FR" sz="1200" b="1" dirty="0"/>
              <a:t>0</a:t>
            </a:r>
            <a:r>
              <a:rPr lang="fr-FR" sz="1200" dirty="0"/>
              <a:t> et le dénominateur </a:t>
            </a:r>
            <a:r>
              <a:rPr lang="fr-FR" sz="1200" b="1" dirty="0"/>
              <a:t>1</a:t>
            </a:r>
            <a:r>
              <a:rPr lang="fr-FR" sz="1200" dirty="0"/>
              <a:t>). Si le dénominateur est </a:t>
            </a:r>
            <a:r>
              <a:rPr lang="fr-FR" sz="1200" b="1" dirty="0"/>
              <a:t>0</a:t>
            </a:r>
            <a:r>
              <a:rPr lang="fr-FR" sz="1200" dirty="0"/>
              <a:t>, une exception </a:t>
            </a:r>
            <a:r>
              <a:rPr lang="fr-FR" sz="1200" b="1" dirty="0" err="1"/>
              <a:t>ZeroDivisionError</a:t>
            </a:r>
            <a:r>
              <a:rPr lang="fr-FR" sz="1200" dirty="0"/>
              <a:t> est levée.</a:t>
            </a:r>
          </a:p>
          <a:p>
            <a:endParaRPr lang="fr-FR" sz="1200" dirty="0"/>
          </a:p>
          <a:p>
            <a:r>
              <a:rPr lang="fr-FR" sz="1200" dirty="0"/>
              <a:t>    Une autre fraction.</a:t>
            </a:r>
          </a:p>
          <a:p>
            <a:endParaRPr lang="fr-FR" sz="1200" dirty="0"/>
          </a:p>
          <a:p>
            <a:r>
              <a:rPr lang="fr-FR" sz="1200" dirty="0"/>
              <a:t>    Une chaîne sous la forme </a:t>
            </a:r>
            <a:r>
              <a:rPr lang="fr-FR" sz="1200" b="1" dirty="0"/>
              <a:t>'</a:t>
            </a:r>
            <a:r>
              <a:rPr lang="fr-FR" sz="1200" b="1" dirty="0" err="1"/>
              <a:t>numerateur</a:t>
            </a:r>
            <a:r>
              <a:rPr lang="fr-FR" sz="1200" b="1" dirty="0"/>
              <a:t> / </a:t>
            </a:r>
            <a:r>
              <a:rPr lang="fr-FR" sz="1200" b="1" dirty="0" err="1"/>
              <a:t>denominateur</a:t>
            </a:r>
            <a:r>
              <a:rPr lang="fr-FR" sz="1200" dirty="0"/>
              <a:t>'.</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09579" y="4598055"/>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un_demi</a:t>
            </a:r>
            <a:r>
              <a:rPr lang="fr-FR" sz="1100" dirty="0">
                <a:solidFill>
                  <a:schemeClr val="bg1"/>
                </a:solidFill>
              </a:rPr>
              <a:t> = Fraction(1, 2)</a:t>
            </a:r>
          </a:p>
          <a:p>
            <a:r>
              <a:rPr lang="fr-FR" sz="1100" dirty="0">
                <a:solidFill>
                  <a:schemeClr val="bg1"/>
                </a:solidFill>
              </a:rPr>
              <a:t>&gt;&gt;&gt;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Fraction('1/4')</a:t>
            </a:r>
          </a:p>
          <a:p>
            <a:r>
              <a:rPr lang="fr-FR" sz="1100" dirty="0">
                <a:solidFill>
                  <a:schemeClr val="bg1"/>
                </a:solidFill>
              </a:rPr>
              <a:t>&gt;&gt;&gt;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a:t>
            </a:r>
          </a:p>
          <a:p>
            <a:r>
              <a:rPr lang="fr-FR" sz="1100" dirty="0">
                <a:solidFill>
                  <a:schemeClr val="bg1"/>
                </a:solidFill>
              </a:rPr>
              <a:t>&gt;&gt;&gt; </a:t>
            </a:r>
            <a:r>
              <a:rPr lang="fr-FR" sz="1100" dirty="0" err="1">
                <a:solidFill>
                  <a:schemeClr val="bg1"/>
                </a:solidFill>
              </a:rPr>
              <a:t>autre_fraction</a:t>
            </a:r>
            <a:r>
              <a:rPr lang="fr-FR" sz="1100" dirty="0">
                <a:solidFill>
                  <a:schemeClr val="bg1"/>
                </a:solidFill>
              </a:rPr>
              <a:t> = Fraction(-5, 30)</a:t>
            </a:r>
          </a:p>
          <a:p>
            <a:r>
              <a:rPr lang="fr-FR" sz="1100" dirty="0">
                <a:solidFill>
                  <a:schemeClr val="bg1"/>
                </a:solidFill>
              </a:rPr>
              <a:t>&gt;&gt;&gt; </a:t>
            </a:r>
            <a:r>
              <a:rPr lang="fr-FR" sz="1100" dirty="0" err="1">
                <a:solidFill>
                  <a:schemeClr val="bg1"/>
                </a:solidFill>
              </a:rPr>
              <a:t>autre_fraction</a:t>
            </a:r>
            <a:endParaRPr lang="fr-FR" sz="1100" dirty="0">
              <a:solidFill>
                <a:schemeClr val="bg1"/>
              </a:solidFill>
            </a:endParaRPr>
          </a:p>
          <a:p>
            <a:r>
              <a:rPr lang="fr-FR" sz="1100" dirty="0">
                <a:solidFill>
                  <a:schemeClr val="bg1"/>
                </a:solidFill>
              </a:rPr>
              <a:t>Fraction(-1, 6)</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38152" y="6328911"/>
            <a:ext cx="11315695" cy="276999"/>
          </a:xfrm>
          <a:prstGeom prst="rect">
            <a:avLst/>
          </a:prstGeom>
          <a:noFill/>
        </p:spPr>
        <p:txBody>
          <a:bodyPr wrap="square" rtlCol="0">
            <a:spAutoFit/>
          </a:bodyPr>
          <a:lstStyle/>
          <a:p>
            <a:r>
              <a:rPr lang="fr-FR" sz="1200" dirty="0">
                <a:highlight>
                  <a:srgbClr val="C0C0C0"/>
                </a:highlight>
              </a:rPr>
              <a:t>Ne peut-on pas créer des fractions depuis un flottant ?</a:t>
            </a:r>
          </a:p>
        </p:txBody>
      </p:sp>
    </p:spTree>
    <p:extLst>
      <p:ext uri="{BB962C8B-B14F-4D97-AF65-F5344CB8AC3E}">
        <p14:creationId xmlns:p14="http://schemas.microsoft.com/office/powerpoint/2010/main" val="152621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i</a:t>
            </a:r>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76999"/>
          </a:xfrm>
          <a:prstGeom prst="rect">
            <a:avLst/>
          </a:prstGeom>
          <a:noFill/>
        </p:spPr>
        <p:txBody>
          <a:bodyPr wrap="square" rtlCol="0">
            <a:spAutoFit/>
          </a:bodyPr>
          <a:lstStyle/>
          <a:p>
            <a:r>
              <a:rPr lang="fr-FR" sz="1200" dirty="0"/>
              <a:t>Si, mais pas dans le constructeur. Pour créer une fraction depuis un flottant, on utilise la méthode de classe </a:t>
            </a:r>
            <a:r>
              <a:rPr lang="fr-FR" sz="1200" b="1" dirty="0" err="1"/>
              <a:t>from_float</a:t>
            </a:r>
            <a:r>
              <a:rPr lang="fr-FR" sz="1200" b="1" dirty="0"/>
              <a:t> </a:t>
            </a:r>
            <a:r>
              <a:rPr lang="fr-FR" sz="1200" dirty="0"/>
              <a:t>:</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38152" y="1955094"/>
            <a:ext cx="10725146" cy="43088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Fraction.from_float</a:t>
            </a:r>
            <a:r>
              <a:rPr lang="en-US" sz="1100" dirty="0">
                <a:solidFill>
                  <a:schemeClr val="bg1"/>
                </a:solidFill>
              </a:rPr>
              <a:t>(0.5)</a:t>
            </a:r>
          </a:p>
          <a:p>
            <a:r>
              <a:rPr lang="en-US" sz="1100" dirty="0">
                <a:solidFill>
                  <a:schemeClr val="bg1"/>
                </a:solidFill>
              </a:rPr>
              <a:t>Fraction(1, 2)</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38152" y="2469579"/>
            <a:ext cx="11315695" cy="276999"/>
          </a:xfrm>
          <a:prstGeom prst="rect">
            <a:avLst/>
          </a:prstGeom>
          <a:noFill/>
        </p:spPr>
        <p:txBody>
          <a:bodyPr wrap="square" rtlCol="0">
            <a:spAutoFit/>
          </a:bodyPr>
          <a:lstStyle/>
          <a:p>
            <a:r>
              <a:rPr lang="fr-FR" sz="1200" dirty="0"/>
              <a:t>Et pour retomber sur un flottant, rien de plus simple :</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38152" y="2802588"/>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float</a:t>
            </a:r>
            <a:r>
              <a:rPr lang="fr-FR" sz="1100" dirty="0">
                <a:solidFill>
                  <a:schemeClr val="bg1"/>
                </a:solidFill>
              </a:rPr>
              <a:t>(</a:t>
            </a:r>
            <a:r>
              <a:rPr lang="fr-FR" sz="1100" dirty="0" err="1">
                <a:solidFill>
                  <a:schemeClr val="bg1"/>
                </a:solidFill>
              </a:rPr>
              <a:t>un_quart</a:t>
            </a:r>
            <a:r>
              <a:rPr lang="fr-FR" sz="1100" dirty="0">
                <a:solidFill>
                  <a:schemeClr val="bg1"/>
                </a:solidFill>
              </a:rPr>
              <a:t>)</a:t>
            </a:r>
          </a:p>
          <a:p>
            <a:r>
              <a:rPr lang="fr-FR" sz="1100" dirty="0">
                <a:solidFill>
                  <a:schemeClr val="bg1"/>
                </a:solidFill>
              </a:rPr>
              <a:t>0.25</a:t>
            </a:r>
          </a:p>
          <a:p>
            <a:r>
              <a:rPr lang="fr-FR" sz="1100" dirty="0">
                <a:solidFill>
                  <a:schemeClr val="bg1"/>
                </a:solidFill>
              </a:rPr>
              <a:t>&gt;&gt;&gt;</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09578" y="3528152"/>
            <a:ext cx="11315695" cy="830997"/>
          </a:xfrm>
          <a:prstGeom prst="rect">
            <a:avLst/>
          </a:prstGeom>
          <a:noFill/>
        </p:spPr>
        <p:txBody>
          <a:bodyPr wrap="square" rtlCol="0">
            <a:spAutoFit/>
          </a:bodyPr>
          <a:lstStyle/>
          <a:p>
            <a:r>
              <a:rPr lang="fr-FR" sz="1200" b="1" dirty="0"/>
              <a:t>Manipuler les fractions</a:t>
            </a:r>
          </a:p>
          <a:p>
            <a:endParaRPr lang="fr-FR" sz="1200" dirty="0"/>
          </a:p>
          <a:p>
            <a:r>
              <a:rPr lang="fr-FR" sz="1200" dirty="0"/>
              <a:t>Maintenant, quel intérêt d'avoir nos nombres sous cette forme ? Surtout pour la précision des calculs. Les fractions que nous venons de voir acceptent naturellement les opérateurs usuels :</a:t>
            </a:r>
          </a:p>
        </p:txBody>
      </p:sp>
      <p:sp>
        <p:nvSpPr>
          <p:cNvPr id="10" name="ZoneTexte 9">
            <a:extLst>
              <a:ext uri="{FF2B5EF4-FFF2-40B4-BE49-F238E27FC236}">
                <a16:creationId xmlns:a16="http://schemas.microsoft.com/office/drawing/2014/main" id="{F6618563-8740-409C-BDEC-2B0F52B10440}"/>
              </a:ext>
            </a:extLst>
          </p:cNvPr>
          <p:cNvSpPr txBox="1"/>
          <p:nvPr/>
        </p:nvSpPr>
        <p:spPr>
          <a:xfrm>
            <a:off x="409578" y="4361762"/>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Fraction(1, 10)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endParaRPr lang="fr-FR" sz="1100" dirty="0">
              <a:solidFill>
                <a:schemeClr val="bg1"/>
              </a:solidFill>
            </a:endParaRPr>
          </a:p>
          <a:p>
            <a:r>
              <a:rPr lang="fr-FR" sz="1100" dirty="0">
                <a:solidFill>
                  <a:schemeClr val="bg1"/>
                </a:solidFill>
              </a:rPr>
              <a:t>Fraction(3, 10)</a:t>
            </a:r>
          </a:p>
        </p:txBody>
      </p:sp>
      <p:sp>
        <p:nvSpPr>
          <p:cNvPr id="11" name="ZoneTexte 10">
            <a:extLst>
              <a:ext uri="{FF2B5EF4-FFF2-40B4-BE49-F238E27FC236}">
                <a16:creationId xmlns:a16="http://schemas.microsoft.com/office/drawing/2014/main" id="{93DB776B-DF92-47A9-BD8D-CA04979EB664}"/>
              </a:ext>
            </a:extLst>
          </p:cNvPr>
          <p:cNvSpPr txBox="1"/>
          <p:nvPr/>
        </p:nvSpPr>
        <p:spPr>
          <a:xfrm>
            <a:off x="409578" y="5104161"/>
            <a:ext cx="11315695" cy="276999"/>
          </a:xfrm>
          <a:prstGeom prst="rect">
            <a:avLst/>
          </a:prstGeom>
          <a:noFill/>
        </p:spPr>
        <p:txBody>
          <a:bodyPr wrap="square" rtlCol="0">
            <a:spAutoFit/>
          </a:bodyPr>
          <a:lstStyle/>
          <a:p>
            <a:r>
              <a:rPr lang="fr-FR" sz="1200" dirty="0"/>
              <a:t>Alors que :</a:t>
            </a:r>
          </a:p>
        </p:txBody>
      </p:sp>
      <p:sp>
        <p:nvSpPr>
          <p:cNvPr id="12" name="ZoneTexte 11">
            <a:extLst>
              <a:ext uri="{FF2B5EF4-FFF2-40B4-BE49-F238E27FC236}">
                <a16:creationId xmlns:a16="http://schemas.microsoft.com/office/drawing/2014/main" id="{76D75E9B-E970-4BFB-97FE-DBCE9E77B8C1}"/>
              </a:ext>
            </a:extLst>
          </p:cNvPr>
          <p:cNvSpPr txBox="1"/>
          <p:nvPr/>
        </p:nvSpPr>
        <p:spPr>
          <a:xfrm>
            <a:off x="409578" y="5390638"/>
            <a:ext cx="10725146" cy="430887"/>
          </a:xfrm>
          <a:prstGeom prst="rect">
            <a:avLst/>
          </a:prstGeom>
          <a:solidFill>
            <a:schemeClr val="tx1"/>
          </a:solidFill>
        </p:spPr>
        <p:txBody>
          <a:bodyPr wrap="square" rtlCol="0">
            <a:spAutoFit/>
          </a:bodyPr>
          <a:lstStyle/>
          <a:p>
            <a:r>
              <a:rPr lang="fr-FR" sz="1100" dirty="0">
                <a:solidFill>
                  <a:schemeClr val="bg1"/>
                </a:solidFill>
              </a:rPr>
              <a:t>&gt;&gt;&gt; 0.1 + 0.1 + 0.1</a:t>
            </a:r>
          </a:p>
          <a:p>
            <a:r>
              <a:rPr lang="fr-FR" sz="1100" dirty="0">
                <a:solidFill>
                  <a:schemeClr val="bg1"/>
                </a:solidFill>
              </a:rPr>
              <a:t>0.30000000000000004</a:t>
            </a:r>
          </a:p>
        </p:txBody>
      </p:sp>
      <p:sp>
        <p:nvSpPr>
          <p:cNvPr id="13" name="ZoneTexte 12">
            <a:extLst>
              <a:ext uri="{FF2B5EF4-FFF2-40B4-BE49-F238E27FC236}">
                <a16:creationId xmlns:a16="http://schemas.microsoft.com/office/drawing/2014/main" id="{A41D1D53-58E8-4B3F-93D1-194AA748E01B}"/>
              </a:ext>
            </a:extLst>
          </p:cNvPr>
          <p:cNvSpPr txBox="1"/>
          <p:nvPr/>
        </p:nvSpPr>
        <p:spPr>
          <a:xfrm>
            <a:off x="409578" y="5965106"/>
            <a:ext cx="11315695" cy="276999"/>
          </a:xfrm>
          <a:prstGeom prst="rect">
            <a:avLst/>
          </a:prstGeom>
          <a:noFill/>
        </p:spPr>
        <p:txBody>
          <a:bodyPr wrap="square" rtlCol="0">
            <a:spAutoFit/>
          </a:bodyPr>
          <a:lstStyle/>
          <a:p>
            <a:r>
              <a:rPr lang="fr-FR" sz="1200" dirty="0"/>
              <a:t>Bien sûr, la différence n'est pas énorme mais elle est là. Tout dépend de vos besoins en termes de précision.</a:t>
            </a:r>
          </a:p>
        </p:txBody>
      </p:sp>
    </p:spTree>
    <p:extLst>
      <p:ext uri="{BB962C8B-B14F-4D97-AF65-F5344CB8AC3E}">
        <p14:creationId xmlns:p14="http://schemas.microsoft.com/office/powerpoint/2010/main" val="12855273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61610"/>
          </a:xfrm>
          <a:prstGeom prst="rect">
            <a:avLst/>
          </a:prstGeom>
          <a:noFill/>
        </p:spPr>
        <p:txBody>
          <a:bodyPr wrap="square" rtlCol="0">
            <a:spAutoFit/>
          </a:bodyPr>
          <a:lstStyle/>
          <a:p>
            <a:r>
              <a:rPr lang="fr-FR" sz="1100" dirty="0"/>
              <a:t>D'autres calculs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1922328"/>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+ 5</a:t>
            </a:r>
          </a:p>
          <a:p>
            <a:r>
              <a:rPr lang="fr-FR" sz="1100" dirty="0">
                <a:solidFill>
                  <a:schemeClr val="bg1"/>
                </a:solidFill>
              </a:rPr>
              <a:t>Fraction(51, 10)</a:t>
            </a:r>
          </a:p>
          <a:p>
            <a:r>
              <a:rPr lang="fr-FR" sz="1100" dirty="0">
                <a:solidFill>
                  <a:schemeClr val="bg1"/>
                </a:solidFill>
              </a:rPr>
              <a:t>&gt;&gt;&gt; </a:t>
            </a:r>
            <a:r>
              <a:rPr lang="fr-FR" sz="1100" dirty="0" err="1">
                <a:solidFill>
                  <a:schemeClr val="bg1"/>
                </a:solidFill>
              </a:rPr>
              <a:t>un_demi</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Fraction(2, 1)</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a:t>
            </a:r>
            <a:endParaRPr lang="en-US" sz="1100" dirty="0">
              <a:solidFill>
                <a:schemeClr val="bg1"/>
              </a:solidFill>
            </a:endParaRPr>
          </a:p>
        </p:txBody>
      </p:sp>
      <p:sp>
        <p:nvSpPr>
          <p:cNvPr id="14" name="ZoneTexte 13">
            <a:extLst>
              <a:ext uri="{FF2B5EF4-FFF2-40B4-BE49-F238E27FC236}">
                <a16:creationId xmlns:a16="http://schemas.microsoft.com/office/drawing/2014/main" id="{2468576D-A1DF-49B0-AFEC-15F991AA5AD9}"/>
              </a:ext>
            </a:extLst>
          </p:cNvPr>
          <p:cNvSpPr txBox="1"/>
          <p:nvPr/>
        </p:nvSpPr>
        <p:spPr>
          <a:xfrm>
            <a:off x="438152" y="3620154"/>
            <a:ext cx="11315695" cy="276999"/>
          </a:xfrm>
          <a:prstGeom prst="rect">
            <a:avLst/>
          </a:prstGeom>
          <a:noFill/>
        </p:spPr>
        <p:txBody>
          <a:bodyPr wrap="square" rtlCol="0">
            <a:spAutoFit/>
          </a:bodyPr>
          <a:lstStyle/>
          <a:p>
            <a:r>
              <a:rPr lang="fr-FR" sz="1200" dirty="0"/>
              <a:t>Voilà. Cette petite démonstration vous suffira si ce module vous intéresse. Et si elle ne suffit pas, rendez-vous sur </a:t>
            </a:r>
            <a:r>
              <a:rPr lang="fr-FR" sz="1200" dirty="0">
                <a:hlinkClick r:id="rId2"/>
              </a:rPr>
              <a:t>la documentation officielle du module fractions</a:t>
            </a:r>
            <a:r>
              <a:rPr lang="fr-FR" sz="1200" dirty="0"/>
              <a:t>.</a:t>
            </a:r>
          </a:p>
        </p:txBody>
      </p:sp>
    </p:spTree>
    <p:extLst>
      <p:ext uri="{BB962C8B-B14F-4D97-AF65-F5344CB8AC3E}">
        <p14:creationId xmlns:p14="http://schemas.microsoft.com/office/powerpoint/2010/main" val="204000224"/>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3231654"/>
          </a:xfrm>
          <a:prstGeom prst="rect">
            <a:avLst/>
          </a:prstGeom>
          <a:noFill/>
        </p:spPr>
        <p:txBody>
          <a:bodyPr wrap="square" rtlCol="0">
            <a:spAutoFit/>
          </a:bodyPr>
          <a:lstStyle/>
          <a:p>
            <a:r>
              <a:rPr lang="fr-FR" sz="1200" dirty="0"/>
              <a:t>Du pseudo-aléatoire</a:t>
            </a:r>
          </a:p>
          <a:p>
            <a:endParaRPr lang="fr-FR" sz="1200" dirty="0"/>
          </a:p>
          <a:p>
            <a:r>
              <a:rPr lang="fr-FR" sz="1200" dirty="0"/>
              <a:t>L'ordinateur est une machine puissante, capable de faire beaucoup de choses. Mais lancer les dés n'est pas son fort. Une calculatrice standard n'a aucune difficulté à additionner, soustraire, multiplier ou diviser des nombres. Elle peut même faire des choses bien plus complexes. Mais, pour un ordinateur, choisir un nombre au hasard est bien plus compliqué qu'il n'y paraît.</a:t>
            </a:r>
          </a:p>
          <a:p>
            <a:endParaRPr lang="fr-FR" sz="1200" dirty="0"/>
          </a:p>
          <a:p>
            <a:r>
              <a:rPr lang="fr-FR" sz="1200" dirty="0"/>
              <a:t>Ce qu'il faut bien comprendre, c'est que derrière notre appel à </a:t>
            </a:r>
            <a:r>
              <a:rPr lang="fr-FR" sz="1200" i="1" dirty="0" err="1"/>
              <a:t>random.randrange</a:t>
            </a:r>
            <a:r>
              <a:rPr lang="fr-FR" sz="1200" i="1" dirty="0"/>
              <a:t> </a:t>
            </a:r>
            <a:r>
              <a:rPr lang="fr-FR" sz="1200" dirty="0"/>
              <a:t>par exemple, Python va faire un véritable calcul pour trouver un nombre aléatoire. De ce fait, le nombre généré n'est pas réellement aléatoire puisqu'un calcul identique, effectué dans les mêmes conditions, donnera le même nombre. Cependant, les algorithmes mis en place pour générer de l'aléatoire sont maintenant suffisamment complexes pour que les nombres générés ressemblent bien à une série aléatoire. Souvenez-vous toutefois que, pour un ordinateur, le véritable hasard ne peut pas exister.</a:t>
            </a:r>
          </a:p>
          <a:p>
            <a:endParaRPr lang="fr-FR" sz="1200" dirty="0"/>
          </a:p>
          <a:p>
            <a:r>
              <a:rPr lang="fr-FR" sz="1200" b="1" dirty="0"/>
              <a:t>La fonction </a:t>
            </a:r>
            <a:r>
              <a:rPr lang="fr-FR" sz="1200" i="1" dirty="0"/>
              <a:t>random</a:t>
            </a:r>
          </a:p>
          <a:p>
            <a:endParaRPr lang="fr-FR" sz="1200" dirty="0"/>
          </a:p>
          <a:p>
            <a:r>
              <a:rPr lang="fr-FR" sz="1200" dirty="0"/>
              <a:t>Cette fonction, on ne l'utilisera peut-être pas souvent de manière directe mais elle est implicitement utilisée par le module quand on fait appel à </a:t>
            </a:r>
            <a:r>
              <a:rPr lang="fr-FR" sz="1200" i="1" dirty="0"/>
              <a:t>randrange</a:t>
            </a:r>
            <a:r>
              <a:rPr lang="fr-FR" sz="1200" dirty="0"/>
              <a:t> ou </a:t>
            </a:r>
            <a:r>
              <a:rPr lang="fr-FR" sz="1200" i="1" dirty="0"/>
              <a:t>choice</a:t>
            </a:r>
            <a:r>
              <a:rPr lang="fr-FR" sz="1200" dirty="0"/>
              <a:t> que nous verrons plus bas.</a:t>
            </a:r>
          </a:p>
          <a:p>
            <a:endParaRPr lang="fr-FR" sz="1200" dirty="0"/>
          </a:p>
          <a:p>
            <a:r>
              <a:rPr lang="fr-FR" sz="1200" dirty="0"/>
              <a:t>Elle génère un nombre pseudo-aléatoire compris entre 0 et 1. Ce sera donc naturellement un flottant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4433071"/>
            <a:ext cx="10725146" cy="600164"/>
          </a:xfrm>
          <a:prstGeom prst="rect">
            <a:avLst/>
          </a:prstGeom>
          <a:solidFill>
            <a:schemeClr val="tx1"/>
          </a:solidFill>
        </p:spPr>
        <p:txBody>
          <a:bodyPr wrap="square" rtlCol="0">
            <a:spAutoFit/>
          </a:bodyPr>
          <a:lstStyle/>
          <a:p>
            <a:r>
              <a:rPr lang="sv-SE" sz="1100" dirty="0">
                <a:solidFill>
                  <a:schemeClr val="bg1"/>
                </a:solidFill>
              </a:rPr>
              <a:t>&gt;&gt;&gt; import random</a:t>
            </a:r>
          </a:p>
          <a:p>
            <a:r>
              <a:rPr lang="sv-SE" sz="1100" dirty="0">
                <a:solidFill>
                  <a:schemeClr val="bg1"/>
                </a:solidFill>
              </a:rPr>
              <a:t>&gt;&gt;&gt; random.random()</a:t>
            </a:r>
          </a:p>
          <a:p>
            <a:r>
              <a:rPr lang="sv-SE" sz="1100" dirty="0">
                <a:solidFill>
                  <a:schemeClr val="bg1"/>
                </a:solidFill>
              </a:rPr>
              <a:t>0.9565461152605507</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5214156"/>
            <a:ext cx="11315695" cy="1569660"/>
          </a:xfrm>
          <a:prstGeom prst="rect">
            <a:avLst/>
          </a:prstGeom>
          <a:noFill/>
        </p:spPr>
        <p:txBody>
          <a:bodyPr wrap="square" rtlCol="0">
            <a:spAutoFit/>
          </a:bodyPr>
          <a:lstStyle/>
          <a:p>
            <a:r>
              <a:rPr lang="fr-FR" sz="1200" b="1" dirty="0"/>
              <a:t>randrange</a:t>
            </a:r>
            <a:r>
              <a:rPr lang="fr-FR" sz="1200" dirty="0"/>
              <a:t> et </a:t>
            </a:r>
            <a:r>
              <a:rPr lang="fr-FR" sz="1200" b="1" dirty="0"/>
              <a:t>randint</a:t>
            </a:r>
          </a:p>
          <a:p>
            <a:r>
              <a:rPr lang="fr-FR" sz="1200" dirty="0"/>
              <a:t>La fonction </a:t>
            </a:r>
            <a:r>
              <a:rPr lang="fr-FR" sz="1200" b="1" dirty="0"/>
              <a:t>randrange</a:t>
            </a:r>
            <a:r>
              <a:rPr lang="fr-FR" sz="1200" dirty="0"/>
              <a:t> prend trois paramètres :</a:t>
            </a:r>
          </a:p>
          <a:p>
            <a:endParaRPr lang="fr-FR" sz="1200" dirty="0"/>
          </a:p>
          <a:p>
            <a:pPr marL="171450" indent="-171450">
              <a:buFont typeface="Arial" panose="020B0604020202020204" pitchFamily="34" charset="0"/>
              <a:buChar char="•"/>
            </a:pPr>
            <a:r>
              <a:rPr lang="fr-FR" sz="1200" dirty="0"/>
              <a:t>    la marge inférieure de l'intervalle ;</a:t>
            </a:r>
          </a:p>
          <a:p>
            <a:pPr marL="171450" indent="-171450">
              <a:buFont typeface="Arial" panose="020B0604020202020204" pitchFamily="34" charset="0"/>
              <a:buChar char="•"/>
            </a:pPr>
            <a:r>
              <a:rPr lang="fr-FR" sz="1200" dirty="0"/>
              <a:t>    la marge supérieure de l'intervalle ;</a:t>
            </a:r>
          </a:p>
          <a:p>
            <a:pPr marL="171450" indent="-171450">
              <a:buFont typeface="Arial" panose="020B0604020202020204" pitchFamily="34" charset="0"/>
              <a:buChar char="•"/>
            </a:pPr>
            <a:r>
              <a:rPr lang="fr-FR" sz="1200" dirty="0"/>
              <a:t>    l'écart entre chaque valeur de l'intervalle (1 par défaut).</a:t>
            </a:r>
          </a:p>
          <a:p>
            <a:endParaRPr lang="fr-FR" sz="1200" dirty="0"/>
          </a:p>
          <a:p>
            <a:r>
              <a:rPr lang="fr-FR" sz="1200" dirty="0">
                <a:highlight>
                  <a:srgbClr val="C0C0C0"/>
                </a:highlight>
              </a:rPr>
              <a:t>Que représente le dernier paramètre ?</a:t>
            </a:r>
          </a:p>
        </p:txBody>
      </p:sp>
    </p:spTree>
    <p:extLst>
      <p:ext uri="{BB962C8B-B14F-4D97-AF65-F5344CB8AC3E}">
        <p14:creationId xmlns:p14="http://schemas.microsoft.com/office/powerpoint/2010/main" val="387467240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276999"/>
          </a:xfrm>
          <a:prstGeom prst="rect">
            <a:avLst/>
          </a:prstGeom>
          <a:noFill/>
        </p:spPr>
        <p:txBody>
          <a:bodyPr wrap="square" rtlCol="0">
            <a:spAutoFit/>
          </a:bodyPr>
          <a:lstStyle/>
          <a:p>
            <a:r>
              <a:rPr lang="fr-FR" sz="1200" dirty="0"/>
              <a:t>Prenons un exemple, ce sera plus simple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1854846"/>
            <a:ext cx="10725146" cy="261610"/>
          </a:xfrm>
          <a:prstGeom prst="rect">
            <a:avLst/>
          </a:prstGeom>
          <a:solidFill>
            <a:schemeClr val="tx1"/>
          </a:solidFill>
        </p:spPr>
        <p:txBody>
          <a:bodyPr wrap="square" rtlCol="0">
            <a:spAutoFit/>
          </a:bodyPr>
          <a:lstStyle/>
          <a:p>
            <a:r>
              <a:rPr lang="sv-SE" sz="1100" dirty="0">
                <a:solidFill>
                  <a:schemeClr val="bg1"/>
                </a:solidFill>
              </a:rPr>
              <a:t>random.randrange(5, 10, 2)</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2169910"/>
            <a:ext cx="11315695" cy="2308324"/>
          </a:xfrm>
          <a:prstGeom prst="rect">
            <a:avLst/>
          </a:prstGeom>
          <a:noFill/>
        </p:spPr>
        <p:txBody>
          <a:bodyPr wrap="square" rtlCol="0">
            <a:spAutoFit/>
          </a:bodyPr>
          <a:lstStyle/>
          <a:p>
            <a:r>
              <a:rPr lang="fr-FR" sz="1200" dirty="0"/>
              <a:t>Cette instruction va chercher à générer un nombre aléatoire entre </a:t>
            </a:r>
            <a:r>
              <a:rPr lang="fr-FR" sz="1200" b="1" dirty="0"/>
              <a:t>5</a:t>
            </a:r>
            <a:r>
              <a:rPr lang="fr-FR" sz="1200" dirty="0"/>
              <a:t> inclus et </a:t>
            </a:r>
            <a:r>
              <a:rPr lang="fr-FR" sz="1200" b="1" dirty="0"/>
              <a:t>10</a:t>
            </a:r>
            <a:r>
              <a:rPr lang="fr-FR" sz="1200" dirty="0"/>
              <a:t> non inclus, avec un écart de </a:t>
            </a:r>
            <a:r>
              <a:rPr lang="fr-FR" sz="1200" b="1" dirty="0"/>
              <a:t>2</a:t>
            </a:r>
            <a:r>
              <a:rPr lang="fr-FR" sz="1200" dirty="0"/>
              <a:t> entre chaque valeur. Elle va donc chercher dans la liste des valeurs </a:t>
            </a:r>
            <a:r>
              <a:rPr lang="fr-FR" sz="1200" b="1" dirty="0"/>
              <a:t>[5, 7, 9]</a:t>
            </a:r>
            <a:r>
              <a:rPr lang="fr-FR" sz="1200" dirty="0"/>
              <a:t>.</a:t>
            </a:r>
          </a:p>
          <a:p>
            <a:endParaRPr lang="fr-FR" sz="1200" dirty="0"/>
          </a:p>
          <a:p>
            <a:r>
              <a:rPr lang="fr-FR" sz="1200" dirty="0"/>
              <a:t>Si vous ne précisez pas de troisième paramètre, il vaudra </a:t>
            </a:r>
            <a:r>
              <a:rPr lang="fr-FR" sz="1200" b="1" dirty="0"/>
              <a:t>1</a:t>
            </a:r>
            <a:r>
              <a:rPr lang="fr-FR" sz="1200" dirty="0"/>
              <a:t> par défaut (c'est le comportement attendu la plupart du temps).</a:t>
            </a:r>
          </a:p>
          <a:p>
            <a:endParaRPr lang="fr-FR" sz="1200" dirty="0"/>
          </a:p>
          <a:p>
            <a:r>
              <a:rPr lang="fr-FR" sz="1200" dirty="0"/>
              <a:t>La fonction </a:t>
            </a:r>
            <a:r>
              <a:rPr lang="fr-FR" sz="1200" b="1" dirty="0"/>
              <a:t>randint</a:t>
            </a:r>
            <a:r>
              <a:rPr lang="fr-FR" sz="1200" dirty="0"/>
              <a:t> prend deux paramètres :</a:t>
            </a:r>
          </a:p>
          <a:p>
            <a:endParaRPr lang="fr-FR" sz="1200" dirty="0"/>
          </a:p>
          <a:p>
            <a:r>
              <a:rPr lang="fr-FR" sz="1200" dirty="0"/>
              <a:t>    là encore, la marge inférieure de l'intervalle ;</a:t>
            </a:r>
          </a:p>
          <a:p>
            <a:endParaRPr lang="fr-FR" sz="1200" dirty="0"/>
          </a:p>
          <a:p>
            <a:r>
              <a:rPr lang="fr-FR" sz="1200" dirty="0"/>
              <a:t>    la marge supérieure de l'intervalle, cette fois incluse.</a:t>
            </a:r>
          </a:p>
          <a:p>
            <a:endParaRPr lang="fr-FR" sz="1200" dirty="0"/>
          </a:p>
          <a:p>
            <a:r>
              <a:rPr lang="fr-FR" sz="1200" dirty="0"/>
              <a:t>Pour tirer au hasard un nombre entre </a:t>
            </a:r>
            <a:r>
              <a:rPr lang="fr-FR" sz="1200" b="1" dirty="0"/>
              <a:t>1</a:t>
            </a:r>
            <a:r>
              <a:rPr lang="fr-FR" sz="1200" dirty="0"/>
              <a:t> et </a:t>
            </a:r>
            <a:r>
              <a:rPr lang="fr-FR" sz="1200" b="1" dirty="0"/>
              <a:t>6</a:t>
            </a:r>
            <a:r>
              <a:rPr lang="fr-FR" sz="1200" dirty="0"/>
              <a:t>, il est donc plus intuitif de faire :</a:t>
            </a:r>
            <a:endParaRPr lang="fr-FR" sz="12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85718" y="4496509"/>
            <a:ext cx="10725146" cy="261610"/>
          </a:xfrm>
          <a:prstGeom prst="rect">
            <a:avLst/>
          </a:prstGeom>
          <a:solidFill>
            <a:schemeClr val="tx1"/>
          </a:solidFill>
        </p:spPr>
        <p:txBody>
          <a:bodyPr wrap="square" rtlCol="0">
            <a:spAutoFit/>
          </a:bodyPr>
          <a:lstStyle/>
          <a:p>
            <a:r>
              <a:rPr lang="sv-SE" sz="1100" dirty="0">
                <a:solidFill>
                  <a:schemeClr val="bg1"/>
                </a:solidFill>
              </a:rPr>
              <a:t>random.randint(1, 6)</a:t>
            </a:r>
          </a:p>
        </p:txBody>
      </p:sp>
    </p:spTree>
    <p:extLst>
      <p:ext uri="{BB962C8B-B14F-4D97-AF65-F5344CB8AC3E}">
        <p14:creationId xmlns:p14="http://schemas.microsoft.com/office/powerpoint/2010/main" val="3632040409"/>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114303" y="1534979"/>
            <a:ext cx="11315695" cy="461665"/>
          </a:xfrm>
          <a:prstGeom prst="rect">
            <a:avLst/>
          </a:prstGeom>
          <a:noFill/>
        </p:spPr>
        <p:txBody>
          <a:bodyPr wrap="square" rtlCol="0">
            <a:spAutoFit/>
          </a:bodyPr>
          <a:lstStyle/>
          <a:p>
            <a:r>
              <a:rPr lang="fr-FR" sz="1200" dirty="0"/>
              <a:t>Opérations sur des séquences</a:t>
            </a:r>
          </a:p>
          <a:p>
            <a:r>
              <a:rPr lang="fr-FR" sz="1200" dirty="0"/>
              <a:t>Nous allons voir deux fonctions : la première, choice, renvoie au hasard un élément d'une séquence passée en paramètre :</a:t>
            </a:r>
            <a:endParaRPr lang="fr-FR" sz="12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114304" y="2151059"/>
            <a:ext cx="10725146" cy="430887"/>
          </a:xfrm>
          <a:prstGeom prst="rect">
            <a:avLst/>
          </a:prstGeom>
          <a:solidFill>
            <a:schemeClr val="tx1"/>
          </a:solidFill>
        </p:spPr>
        <p:txBody>
          <a:bodyPr wrap="square" rtlCol="0">
            <a:spAutoFit/>
          </a:bodyPr>
          <a:lstStyle/>
          <a:p>
            <a:r>
              <a:rPr lang="sv-SE" sz="1100" dirty="0">
                <a:solidFill>
                  <a:schemeClr val="bg1"/>
                </a:solidFill>
              </a:rPr>
              <a:t>&gt;&gt;&gt; random.choice(['a', 'b', 'k', 'p', 'i', 'w', 'z'])</a:t>
            </a:r>
          </a:p>
          <a:p>
            <a:r>
              <a:rPr lang="sv-SE" sz="1100" dirty="0">
                <a:solidFill>
                  <a:schemeClr val="bg1"/>
                </a:solidFill>
              </a:rPr>
              <a:t>'k'</a:t>
            </a:r>
          </a:p>
        </p:txBody>
      </p:sp>
      <p:sp>
        <p:nvSpPr>
          <p:cNvPr id="11" name="ZoneTexte 10">
            <a:extLst>
              <a:ext uri="{FF2B5EF4-FFF2-40B4-BE49-F238E27FC236}">
                <a16:creationId xmlns:a16="http://schemas.microsoft.com/office/drawing/2014/main" id="{B885D863-FB05-4081-A7D5-7EF96AC2E431}"/>
              </a:ext>
            </a:extLst>
          </p:cNvPr>
          <p:cNvSpPr txBox="1"/>
          <p:nvPr/>
        </p:nvSpPr>
        <p:spPr>
          <a:xfrm>
            <a:off x="114304" y="2599118"/>
            <a:ext cx="11315695" cy="276999"/>
          </a:xfrm>
          <a:prstGeom prst="rect">
            <a:avLst/>
          </a:prstGeom>
          <a:noFill/>
        </p:spPr>
        <p:txBody>
          <a:bodyPr wrap="square" rtlCol="0">
            <a:spAutoFit/>
          </a:bodyPr>
          <a:lstStyle/>
          <a:p>
            <a:r>
              <a:rPr lang="fr-FR" sz="1200" dirty="0"/>
              <a:t>La seconde s'appelle shuffle. Elle prend en paramètre une séquence et la mélange ; elle modifie donc la séquence qu'on lui passe et ne renvoie rien :</a:t>
            </a:r>
            <a:endParaRPr lang="fr-FR" sz="1200" dirty="0">
              <a:highlight>
                <a:srgbClr val="C0C0C0"/>
              </a:highlight>
            </a:endParaRPr>
          </a:p>
        </p:txBody>
      </p:sp>
      <p:sp>
        <p:nvSpPr>
          <p:cNvPr id="12" name="ZoneTexte 11">
            <a:extLst>
              <a:ext uri="{FF2B5EF4-FFF2-40B4-BE49-F238E27FC236}">
                <a16:creationId xmlns:a16="http://schemas.microsoft.com/office/drawing/2014/main" id="{764D68C8-112F-4D38-B6F2-C569E1CE21C5}"/>
              </a:ext>
            </a:extLst>
          </p:cNvPr>
          <p:cNvSpPr txBox="1"/>
          <p:nvPr/>
        </p:nvSpPr>
        <p:spPr>
          <a:xfrm>
            <a:off x="114303" y="2982070"/>
            <a:ext cx="10725146" cy="769441"/>
          </a:xfrm>
          <a:prstGeom prst="rect">
            <a:avLst/>
          </a:prstGeom>
          <a:solidFill>
            <a:schemeClr val="tx1"/>
          </a:solidFill>
        </p:spPr>
        <p:txBody>
          <a:bodyPr wrap="square" rtlCol="0">
            <a:spAutoFit/>
          </a:bodyPr>
          <a:lstStyle/>
          <a:p>
            <a:r>
              <a:rPr lang="sv-SE" sz="1100" dirty="0">
                <a:solidFill>
                  <a:schemeClr val="bg1"/>
                </a:solidFill>
              </a:rPr>
              <a:t>&gt;&gt;&gt; liste = ['a', 'b', 'k', 'p', 'i', 'w', 'z']</a:t>
            </a:r>
          </a:p>
          <a:p>
            <a:r>
              <a:rPr lang="sv-SE" sz="1100" dirty="0">
                <a:solidFill>
                  <a:schemeClr val="bg1"/>
                </a:solidFill>
              </a:rPr>
              <a:t>&gt;&gt;&gt; random.shuffle(liste)</a:t>
            </a:r>
          </a:p>
          <a:p>
            <a:r>
              <a:rPr lang="sv-SE" sz="1100" dirty="0">
                <a:solidFill>
                  <a:schemeClr val="bg1"/>
                </a:solidFill>
              </a:rPr>
              <a:t>&gt;&gt;&gt; liste</a:t>
            </a:r>
          </a:p>
          <a:p>
            <a:r>
              <a:rPr lang="sv-SE" sz="1100" dirty="0">
                <a:solidFill>
                  <a:schemeClr val="bg1"/>
                </a:solidFill>
              </a:rPr>
              <a:t>['p', 'k', 'w', 'z', 'i', 'b', 'a']</a:t>
            </a:r>
          </a:p>
        </p:txBody>
      </p:sp>
      <p:sp>
        <p:nvSpPr>
          <p:cNvPr id="13" name="ZoneTexte 12">
            <a:extLst>
              <a:ext uri="{FF2B5EF4-FFF2-40B4-BE49-F238E27FC236}">
                <a16:creationId xmlns:a16="http://schemas.microsoft.com/office/drawing/2014/main" id="{9BFDF93A-A267-4E1E-9116-B7FAC6A7788E}"/>
              </a:ext>
            </a:extLst>
          </p:cNvPr>
          <p:cNvSpPr txBox="1"/>
          <p:nvPr/>
        </p:nvSpPr>
        <p:spPr>
          <a:xfrm>
            <a:off x="114303" y="3752907"/>
            <a:ext cx="11315695" cy="276999"/>
          </a:xfrm>
          <a:prstGeom prst="rect">
            <a:avLst/>
          </a:prstGeom>
          <a:noFill/>
        </p:spPr>
        <p:txBody>
          <a:bodyPr wrap="square" rtlCol="0">
            <a:spAutoFit/>
          </a:bodyPr>
          <a:lstStyle/>
          <a:p>
            <a:r>
              <a:rPr lang="fr-FR" sz="1200" dirty="0"/>
              <a:t>Voilà. Là encore, ce fut rapide mais si vous voulez aller plus loin, vous savez ou aller… droit vers </a:t>
            </a:r>
            <a:r>
              <a:rPr lang="fr-FR" sz="1200" dirty="0">
                <a:hlinkClick r:id="rId2"/>
              </a:rPr>
              <a:t>la documentation officielle de Python sur random</a:t>
            </a:r>
            <a:r>
              <a:rPr lang="fr-FR" sz="1200" dirty="0"/>
              <a:t>.</a:t>
            </a:r>
            <a:endParaRPr lang="fr-FR" sz="1200" dirty="0">
              <a:highlight>
                <a:srgbClr val="C0C0C0"/>
              </a:highlight>
            </a:endParaRPr>
          </a:p>
        </p:txBody>
      </p:sp>
    </p:spTree>
    <p:extLst>
      <p:ext uri="{BB962C8B-B14F-4D97-AF65-F5344CB8AC3E}">
        <p14:creationId xmlns:p14="http://schemas.microsoft.com/office/powerpoint/2010/main" val="316917374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95253" y="2025417"/>
            <a:ext cx="11315695" cy="1384995"/>
          </a:xfrm>
          <a:prstGeom prst="rect">
            <a:avLst/>
          </a:prstGeom>
          <a:noFill/>
        </p:spPr>
        <p:txBody>
          <a:bodyPr wrap="square" rtlCol="0">
            <a:spAutoFit/>
          </a:bodyPr>
          <a:lstStyle/>
          <a:p>
            <a:r>
              <a:rPr lang="fr-FR" sz="1200" b="1" dirty="0"/>
              <a:t>En résumé</a:t>
            </a:r>
          </a:p>
          <a:p>
            <a:endParaRPr lang="fr-FR" sz="1200" dirty="0"/>
          </a:p>
          <a:p>
            <a:pPr marL="171450" indent="-171450">
              <a:buFont typeface="Arial" panose="020B0604020202020204" pitchFamily="34" charset="0"/>
              <a:buChar char="•"/>
            </a:pPr>
            <a:r>
              <a:rPr lang="fr-FR" sz="1200" dirty="0"/>
              <a:t>    Le module math possède plusieurs fonctions et constantes mathématiques usuelles.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fractions possède le nécessaire pour manipuler des fractions, parfois utiles pour la précision des calculs.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random permet de générer des nombres pseudo-aléatoires.</a:t>
            </a:r>
            <a:endParaRPr lang="fr-FR" sz="1200" dirty="0">
              <a:highlight>
                <a:srgbClr val="C0C0C0"/>
              </a:highlight>
            </a:endParaRPr>
          </a:p>
        </p:txBody>
      </p:sp>
    </p:spTree>
    <p:extLst>
      <p:ext uri="{BB962C8B-B14F-4D97-AF65-F5344CB8AC3E}">
        <p14:creationId xmlns:p14="http://schemas.microsoft.com/office/powerpoint/2010/main" val="46261723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86786182"/>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238126" y="1560368"/>
            <a:ext cx="11715747" cy="1200329"/>
          </a:xfrm>
          <a:prstGeom prst="rect">
            <a:avLst/>
          </a:prstGeom>
          <a:noFill/>
        </p:spPr>
        <p:txBody>
          <a:bodyPr wrap="square" rtlCol="0">
            <a:spAutoFit/>
          </a:bodyPr>
          <a:lstStyle/>
          <a:p>
            <a:r>
              <a:rPr lang="fr-FR" sz="1200" b="1" dirty="0"/>
              <a:t>Gérez les mots de passe</a:t>
            </a:r>
          </a:p>
          <a:p>
            <a:endParaRPr lang="fr-FR" sz="1200" dirty="0"/>
          </a:p>
          <a:p>
            <a:r>
              <a:rPr lang="fr-FR" sz="1200" dirty="0"/>
              <a:t>Dans ce chapitre, nous allons nous intéresser aux mots de passe et à la façon de les gérer en Python, c'est-à-dire de les réceptionner et de les protéger.</a:t>
            </a:r>
          </a:p>
          <a:p>
            <a:endParaRPr lang="fr-FR" sz="1200" dirty="0"/>
          </a:p>
          <a:p>
            <a:r>
              <a:rPr lang="fr-FR" sz="1200" dirty="0"/>
              <a:t>Nous allons découvrir deux modules dans ce chapitre : d'abord </a:t>
            </a:r>
            <a:r>
              <a:rPr lang="fr-FR" sz="1200" i="1" dirty="0"/>
              <a:t>getpass</a:t>
            </a:r>
            <a:r>
              <a:rPr lang="fr-FR" sz="1200" dirty="0"/>
              <a:t> qui permet de demander un mot de passe à l'utilisateur, puis </a:t>
            </a:r>
            <a:r>
              <a:rPr lang="fr-FR" sz="1200" i="1" dirty="0"/>
              <a:t>hashlib</a:t>
            </a:r>
            <a:r>
              <a:rPr lang="fr-FR" sz="1200" dirty="0"/>
              <a:t> qui permet de chiffrer le mot de passe réceptionné.</a:t>
            </a:r>
          </a:p>
        </p:txBody>
      </p:sp>
    </p:spTree>
    <p:extLst>
      <p:ext uri="{BB962C8B-B14F-4D97-AF65-F5344CB8AC3E}">
        <p14:creationId xmlns:p14="http://schemas.microsoft.com/office/powerpoint/2010/main" val="3794790015"/>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1938992"/>
          </a:xfrm>
          <a:prstGeom prst="rect">
            <a:avLst/>
          </a:prstGeom>
          <a:noFill/>
        </p:spPr>
        <p:txBody>
          <a:bodyPr wrap="square" rtlCol="0">
            <a:spAutoFit/>
          </a:bodyPr>
          <a:lstStyle/>
          <a:p>
            <a:r>
              <a:rPr lang="fr-FR" sz="1200" dirty="0"/>
              <a:t>Vous allez me dire, j'en suis sûr, qu'on a déjà une façon de réceptionner une saisie de l'utilisateur. Cette méthode, on l'a vue assez tôt dans le cours : il s'agit naturellement de la fonction input.</a:t>
            </a:r>
          </a:p>
          <a:p>
            <a:endParaRPr lang="fr-FR" sz="1200" dirty="0"/>
          </a:p>
          <a:p>
            <a:r>
              <a:rPr lang="fr-FR" sz="1200" dirty="0"/>
              <a:t>Mais input n'est pas très discrète. Si vous saisissez un mot de passe confidentiel, il apparaît de manière visible à l'écran, ce qui n'est pas toujours souhaitable. Quand on tape un mot de passe, c'est même rarement souhaité !</a:t>
            </a:r>
          </a:p>
          <a:p>
            <a:endParaRPr lang="fr-FR" sz="1200" dirty="0"/>
          </a:p>
          <a:p>
            <a:r>
              <a:rPr lang="fr-FR" sz="1200" dirty="0"/>
              <a:t>C'est ici qu'intervient le module getpass. La fonction qui nous intéresse porte le même nom que le module. Elle va réagir comme input, attendre une saisie de l'utilisateur et la renvoyer. Mais à la différence d'input, elle ne va pas afficher ce que l'utilisateur saisit.</a:t>
            </a:r>
          </a:p>
          <a:p>
            <a:endParaRPr lang="fr-FR" sz="1200" dirty="0"/>
          </a:p>
          <a:p>
            <a:r>
              <a:rPr lang="fr-FR" sz="1200" dirty="0"/>
              <a:t>Faisons un essai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1" y="3639868"/>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4639898"/>
            <a:ext cx="11715747" cy="1384995"/>
          </a:xfrm>
          <a:prstGeom prst="rect">
            <a:avLst/>
          </a:prstGeom>
          <a:noFill/>
        </p:spPr>
        <p:txBody>
          <a:bodyPr wrap="square" rtlCol="0">
            <a:spAutoFit/>
          </a:bodyPr>
          <a:lstStyle/>
          <a:p>
            <a:r>
              <a:rPr lang="fr-FR" sz="12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200" dirty="0"/>
          </a:p>
          <a:p>
            <a:r>
              <a:rPr lang="fr-FR" sz="1200" dirty="0"/>
              <a:t>Ici, on le stocke dans la variable </a:t>
            </a:r>
            <a:r>
              <a:rPr lang="fr-FR" sz="1200" dirty="0" err="1"/>
              <a:t>mot_de_passe</a:t>
            </a:r>
            <a:r>
              <a:rPr lang="fr-FR" sz="1200" dirty="0"/>
              <a:t>. C'est plus discret qu'input, reconnaissez-le !</a:t>
            </a:r>
          </a:p>
          <a:p>
            <a:endParaRPr lang="fr-FR" sz="1200" dirty="0"/>
          </a:p>
          <a:p>
            <a:r>
              <a:rPr lang="fr-FR" sz="12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Tree>
    <p:extLst>
      <p:ext uri="{BB962C8B-B14F-4D97-AF65-F5344CB8AC3E}">
        <p14:creationId xmlns:p14="http://schemas.microsoft.com/office/powerpoint/2010/main" val="2609378421"/>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3145238"/>
            <a:ext cx="11715747" cy="1384995"/>
          </a:xfrm>
          <a:prstGeom prst="rect">
            <a:avLst/>
          </a:prstGeom>
          <a:noFill/>
        </p:spPr>
        <p:txBody>
          <a:bodyPr wrap="square" rtlCol="0">
            <a:spAutoFit/>
          </a:bodyPr>
          <a:lstStyle/>
          <a:p>
            <a:r>
              <a:rPr lang="fr-FR" sz="12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200" dirty="0"/>
          </a:p>
          <a:p>
            <a:r>
              <a:rPr lang="fr-FR" sz="1200" dirty="0"/>
              <a:t>Ici, on le stocke dans la variable mot_de_passe. C'est plus discret qu'input, reconnaissez-le !</a:t>
            </a:r>
          </a:p>
          <a:p>
            <a:endParaRPr lang="fr-FR" sz="1200" dirty="0"/>
          </a:p>
          <a:p>
            <a:r>
              <a:rPr lang="fr-FR" sz="12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0" y="4855630"/>
            <a:ext cx="10725146" cy="430887"/>
          </a:xfrm>
          <a:prstGeom prst="rect">
            <a:avLst/>
          </a:prstGeom>
          <a:solidFill>
            <a:schemeClr val="tx1"/>
          </a:solidFill>
        </p:spPr>
        <p:txBody>
          <a:bodyPr wrap="square" rtlCol="0">
            <a:spAutoFit/>
          </a:bodyPr>
          <a:lstStyle/>
          <a:p>
            <a:r>
              <a:rPr lang="fr-FR" sz="1100" dirty="0">
                <a:solidFill>
                  <a:schemeClr val="bg1"/>
                </a:solidFill>
              </a:rPr>
              <a:t>&gt;&gt;&gt; mot_de_passe = getpass("Tapez votre mot de passe : ")</a:t>
            </a:r>
          </a:p>
          <a:p>
            <a:r>
              <a:rPr lang="fr-FR" sz="1100" dirty="0">
                <a:solidFill>
                  <a:schemeClr val="bg1"/>
                </a:solidFill>
              </a:rPr>
              <a:t>Tapez votre mot de passe : </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5534441"/>
            <a:ext cx="11715747" cy="830997"/>
          </a:xfrm>
          <a:prstGeom prst="rect">
            <a:avLst/>
          </a:prstGeom>
          <a:noFill/>
        </p:spPr>
        <p:txBody>
          <a:bodyPr wrap="square" rtlCol="0">
            <a:spAutoFit/>
          </a:bodyPr>
          <a:lstStyle/>
          <a:p>
            <a:r>
              <a:rPr lang="fr-FR" sz="1200" dirty="0"/>
              <a:t>C'est mieux.</a:t>
            </a:r>
          </a:p>
          <a:p>
            <a:endParaRPr lang="fr-FR" sz="1200" dirty="0"/>
          </a:p>
          <a:p>
            <a:r>
              <a:rPr lang="fr-FR" sz="1200" dirty="0"/>
              <a:t>Bien entendu, tous les mots de passe que vous réceptionnerez ne viendront pas forcément d'une saisie directe d'un utilisateur. Mais, dans ce cas précis, la fonction getpass est bien utile. À la fin de ce chapitre, nous verrons une utilisation complète de cette fonction, incluant réception et chiffrement de notre mot de passe en prime, deux en un.</a:t>
            </a:r>
          </a:p>
        </p:txBody>
      </p:sp>
      <p:sp>
        <p:nvSpPr>
          <p:cNvPr id="9" name="ZoneTexte 8">
            <a:extLst>
              <a:ext uri="{FF2B5EF4-FFF2-40B4-BE49-F238E27FC236}">
                <a16:creationId xmlns:a16="http://schemas.microsoft.com/office/drawing/2014/main" id="{B88E023C-813D-4501-BF08-63C011C3922B}"/>
              </a:ext>
            </a:extLst>
          </p:cNvPr>
          <p:cNvSpPr txBox="1"/>
          <p:nvPr/>
        </p:nvSpPr>
        <p:spPr>
          <a:xfrm>
            <a:off x="180980" y="2073231"/>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Tree>
    <p:extLst>
      <p:ext uri="{BB962C8B-B14F-4D97-AF65-F5344CB8AC3E}">
        <p14:creationId xmlns:p14="http://schemas.microsoft.com/office/powerpoint/2010/main" val="860634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225688"/>
            <a:ext cx="11715747" cy="5632311"/>
          </a:xfrm>
          <a:prstGeom prst="rect">
            <a:avLst/>
          </a:prstGeom>
          <a:noFill/>
        </p:spPr>
        <p:txBody>
          <a:bodyPr wrap="square" rtlCol="0">
            <a:spAutoFit/>
          </a:bodyPr>
          <a:lstStyle/>
          <a:p>
            <a:r>
              <a:rPr lang="fr-FR" sz="1200" dirty="0"/>
              <a:t>Cette fois-ci, nous allons nous intéresser au module hashlib. Mais avant de vous montrer comment il fonctionne, quelques explications s'imposent.</a:t>
            </a:r>
          </a:p>
          <a:p>
            <a:endParaRPr lang="fr-FR" sz="1200" b="1" dirty="0"/>
          </a:p>
          <a:p>
            <a:r>
              <a:rPr lang="fr-FR" sz="1200" b="1" dirty="0"/>
              <a:t>Chiffrer un mot de passe ?</a:t>
            </a:r>
          </a:p>
          <a:p>
            <a:endParaRPr lang="fr-FR" sz="1200" dirty="0"/>
          </a:p>
          <a:p>
            <a:r>
              <a:rPr lang="fr-FR" sz="1200" dirty="0"/>
              <a:t>La première question qu'on pourrait légitimement se poser est « pourquoi protéger un mot de passe ? ». Je suis sûr que vous pouvez trouver par vous-mêmes pas mal de réponses : il est un peu trop facile de récupérer un mot de passe s'il est stocké ou transmis en clair. Et, avec un mot de passe, on peut avoir accès à beaucoup de choses : je n'ai pas besoin de vous l'expliquer. Cela fait que généralement, quand on a besoin de stocker un mot de passe ou de le transmettre, on le chiffre.</a:t>
            </a:r>
          </a:p>
          <a:p>
            <a:endParaRPr lang="fr-FR" sz="1200" dirty="0"/>
          </a:p>
          <a:p>
            <a:r>
              <a:rPr lang="fr-FR" sz="1200" dirty="0"/>
              <a:t>Maintenant, qu'est-ce que le chiffrement ? A priori, l'idée est assez simple : en partant d'un mot de passe, n'importe lequel, on arrive à une seconde chaîne de caractères, complètement incompréhensible.</a:t>
            </a:r>
          </a:p>
          <a:p>
            <a:endParaRPr lang="fr-FR" sz="1200" dirty="0"/>
          </a:p>
          <a:p>
            <a:r>
              <a:rPr lang="fr-FR" sz="1200" dirty="0"/>
              <a:t>Quel intérêt ?</a:t>
            </a:r>
          </a:p>
          <a:p>
            <a:endParaRPr lang="fr-FR" sz="1200" dirty="0"/>
          </a:p>
          <a:p>
            <a:r>
              <a:rPr lang="fr-FR" sz="1200" dirty="0"/>
              <a:t>Eh bien, si vous voyez passer, devant vos yeux, une chaîne de caractères comme b47ea832576a75814e13351dcc97eaa985b9c6b7, vous ne pouvez pas vraiment deviner le mot de passe qui se cache derrière.</a:t>
            </a:r>
          </a:p>
          <a:p>
            <a:endParaRPr lang="fr-FR" sz="1200" dirty="0"/>
          </a:p>
          <a:p>
            <a:r>
              <a:rPr lang="fr-FR" sz="1200" dirty="0"/>
              <a:t>Et l'ordinateur ne peut pas le déchiffrer si facilement que cela non plus. Bien sûr, il existe des méthodes pour déchiffrer un mot de passe mais nous ne les verrons certainement pas ici. Nous, ce que nous voulons savoir, c'est comment protéger nos mots de passe, pas comment déchiffrer ceux des autres !</a:t>
            </a:r>
          </a:p>
          <a:p>
            <a:endParaRPr lang="fr-FR" sz="1200" dirty="0"/>
          </a:p>
          <a:p>
            <a:r>
              <a:rPr lang="fr-FR" sz="1200" dirty="0"/>
              <a:t>Comment fonctionne le chiffrement ?</a:t>
            </a:r>
          </a:p>
          <a:p>
            <a:endParaRPr lang="fr-FR" sz="1200" dirty="0"/>
          </a:p>
          <a:p>
            <a:r>
              <a:rPr lang="fr-FR" sz="1200" dirty="0"/>
              <a:t>Grave question. D'abord, il existe plusieurs techniques ou algorithmes de chiffrement. Chiffrer un mot de passe avec un certain algorithme ne donne pas le même résultat qu'avec un autre algorithme.</a:t>
            </a:r>
          </a:p>
          <a:p>
            <a:endParaRPr lang="fr-FR" sz="1200" dirty="0"/>
          </a:p>
          <a:p>
            <a:r>
              <a:rPr lang="fr-FR" sz="1200" dirty="0"/>
              <a:t>Ensuite, l'algorithme, quel qu'il soit, est assez complexe. Je serais bien incapable de vous expliquer en détail comment cela marche, on fait appel à beaucoup de concepts mathématiques relativement poussés.</a:t>
            </a:r>
          </a:p>
          <a:p>
            <a:endParaRPr lang="fr-FR" sz="1200" dirty="0"/>
          </a:p>
          <a:p>
            <a:r>
              <a:rPr lang="fr-FR" sz="1200" dirty="0"/>
              <a:t>Mais si vous voulez faire un exercice, je vous propose quelque chose d'amusant qui vous donnera une meilleure idée du chiffrement.</a:t>
            </a:r>
          </a:p>
          <a:p>
            <a:endParaRPr lang="fr-FR" sz="1200" dirty="0"/>
          </a:p>
          <a:p>
            <a:r>
              <a:rPr lang="fr-FR" sz="1200" dirty="0"/>
              <a:t>Commencez par numéroter toutes les lettres de l'alphabet (de a à z) de 1 à 26. Représentez l'ensemble des valeurs dans un tableau, ce sera plus simple.</a:t>
            </a:r>
          </a:p>
        </p:txBody>
      </p:sp>
    </p:spTree>
    <p:extLst>
      <p:ext uri="{BB962C8B-B14F-4D97-AF65-F5344CB8AC3E}">
        <p14:creationId xmlns:p14="http://schemas.microsoft.com/office/powerpoint/2010/main" val="837008055"/>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5" name="Image 4">
            <a:extLst>
              <a:ext uri="{FF2B5EF4-FFF2-40B4-BE49-F238E27FC236}">
                <a16:creationId xmlns:a16="http://schemas.microsoft.com/office/drawing/2014/main" id="{0C8FBA04-22ED-48D4-9CDC-8D8DB7EDFB92}"/>
              </a:ext>
            </a:extLst>
          </p:cNvPr>
          <p:cNvPicPr>
            <a:picLocks noChangeAspect="1"/>
          </p:cNvPicPr>
          <p:nvPr/>
        </p:nvPicPr>
        <p:blipFill>
          <a:blip r:embed="rId2"/>
          <a:stretch>
            <a:fillRect/>
          </a:stretch>
        </p:blipFill>
        <p:spPr>
          <a:xfrm>
            <a:off x="3268756" y="1336869"/>
            <a:ext cx="4371975" cy="1724025"/>
          </a:xfrm>
          <a:prstGeom prst="rect">
            <a:avLst/>
          </a:prstGeom>
        </p:spPr>
      </p:pic>
      <p:sp>
        <p:nvSpPr>
          <p:cNvPr id="7" name="ZoneTexte 6">
            <a:extLst>
              <a:ext uri="{FF2B5EF4-FFF2-40B4-BE49-F238E27FC236}">
                <a16:creationId xmlns:a16="http://schemas.microsoft.com/office/drawing/2014/main" id="{D3644506-0E70-4A21-A374-683A1D7749F2}"/>
              </a:ext>
            </a:extLst>
          </p:cNvPr>
          <p:cNvSpPr txBox="1"/>
          <p:nvPr/>
        </p:nvSpPr>
        <p:spPr>
          <a:xfrm>
            <a:off x="85718" y="3313323"/>
            <a:ext cx="12077709" cy="2677656"/>
          </a:xfrm>
          <a:prstGeom prst="rect">
            <a:avLst/>
          </a:prstGeom>
          <a:noFill/>
        </p:spPr>
        <p:txBody>
          <a:bodyPr wrap="square" rtlCol="0">
            <a:spAutoFit/>
          </a:bodyPr>
          <a:lstStyle/>
          <a:p>
            <a:r>
              <a:rPr lang="fr-FR" sz="1200" dirty="0"/>
              <a:t>Maintenant, supposons que nous allons chercher à chiffrer des prénoms. Pour cela, nous allons baser notre exemple sur un calcul simple : dans le tableau ci-dessus, prenez la valeur numérique de chaque lettre constituant le prénom et additionnez l'ensemble des valeurs obtenues.</a:t>
            </a:r>
          </a:p>
          <a:p>
            <a:endParaRPr lang="fr-FR" sz="1200" dirty="0"/>
          </a:p>
          <a:p>
            <a:r>
              <a:rPr lang="fr-FR" sz="1200" dirty="0"/>
              <a:t>Par exemple, partons du prénom </a:t>
            </a:r>
            <a:r>
              <a:rPr lang="fr-FR" sz="1200" dirty="0" err="1"/>
              <a:t>Eric</a:t>
            </a:r>
            <a:r>
              <a:rPr lang="fr-FR" sz="1200" dirty="0"/>
              <a:t>. Quatre lettres, cela ira vite. Oubliez les accents, les majuscules et minuscules. On a un E (5), un R (18), un I (9) et un C (3). En ajoutant les valeurs de chaque lettre, on a donc 5 + 18 + 9 + 3, ce qui donne 35.</a:t>
            </a:r>
          </a:p>
          <a:p>
            <a:endParaRPr lang="fr-FR" sz="1200" dirty="0"/>
          </a:p>
          <a:p>
            <a:r>
              <a:rPr lang="fr-FR" sz="1200" dirty="0"/>
              <a:t>Conclusion : en chiffrant </a:t>
            </a:r>
            <a:r>
              <a:rPr lang="fr-FR" sz="1200" dirty="0" err="1"/>
              <a:t>Eric</a:t>
            </a:r>
            <a:r>
              <a:rPr lang="fr-FR" sz="1200" dirty="0"/>
              <a:t> grâce à notre algorithme, on obtient le nombre 35.</a:t>
            </a:r>
          </a:p>
          <a:p>
            <a:endParaRPr lang="fr-FR" sz="1200" dirty="0"/>
          </a:p>
          <a:p>
            <a:r>
              <a:rPr lang="fr-FR" sz="1200" dirty="0"/>
              <a:t>C'est l'idée derrière le chiffrement même si, en réalité, les choses sont beaucoup plus complexes. En outre, au lieu d'avoir un chiffre en sortie, on a généralement plutôt une chaîne de caractères.</a:t>
            </a:r>
          </a:p>
          <a:p>
            <a:endParaRPr lang="fr-FR" sz="1200" dirty="0"/>
          </a:p>
          <a:p>
            <a:r>
              <a:rPr lang="fr-FR" sz="1200" dirty="0"/>
              <a:t>Mais prenez cet exemple pour vous amuser, si vous voulez. Appliquez notre algorithme à plusieurs prénoms. Si vous vous sentez d'attaque, essayez de faire une fonction Python qui prenne en paramètre notre chaîne et renvoie un chiffre, ce n'est pas bien difficile.</a:t>
            </a:r>
          </a:p>
          <a:p>
            <a:endParaRPr lang="fr-FR" sz="1200" dirty="0"/>
          </a:p>
        </p:txBody>
      </p:sp>
    </p:spTree>
    <p:extLst>
      <p:ext uri="{BB962C8B-B14F-4D97-AF65-F5344CB8AC3E}">
        <p14:creationId xmlns:p14="http://schemas.microsoft.com/office/powerpoint/2010/main" val="89012724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209554" y="1391925"/>
            <a:ext cx="12077709" cy="2862322"/>
          </a:xfrm>
          <a:prstGeom prst="rect">
            <a:avLst/>
          </a:prstGeom>
          <a:noFill/>
        </p:spPr>
        <p:txBody>
          <a:bodyPr wrap="square" rtlCol="0">
            <a:spAutoFit/>
          </a:bodyPr>
          <a:lstStyle/>
          <a:p>
            <a:endParaRPr lang="fr-FR" sz="1200" dirty="0"/>
          </a:p>
          <a:p>
            <a:r>
              <a:rPr lang="fr-FR" sz="1200" dirty="0"/>
              <a:t>Vous pouvez maintenant vous rendre compte que derrière un nombre tel que 35, il est plutôt difficile de deviner que se cache le prénom </a:t>
            </a:r>
            <a:r>
              <a:rPr lang="fr-FR" sz="1200" dirty="0" err="1"/>
              <a:t>Eric</a:t>
            </a:r>
            <a:r>
              <a:rPr lang="fr-FR" sz="1200" dirty="0"/>
              <a:t> !</a:t>
            </a:r>
          </a:p>
          <a:p>
            <a:endParaRPr lang="fr-FR" sz="1200" dirty="0"/>
          </a:p>
          <a:p>
            <a:r>
              <a:rPr lang="fr-FR" sz="1200" dirty="0"/>
              <a:t>Si vous faites le test sur les prénoms Louis et Jacques, vous vous rendrez compte… qu'ils produisent le même résultat, 76. En effet :</a:t>
            </a:r>
          </a:p>
          <a:p>
            <a:endParaRPr lang="fr-FR" sz="1200" dirty="0"/>
          </a:p>
          <a:p>
            <a:r>
              <a:rPr lang="fr-FR" sz="1200" dirty="0"/>
              <a:t>    Louis = 12 + 15 + 21 + 9 + 19 = 76</a:t>
            </a:r>
          </a:p>
          <a:p>
            <a:endParaRPr lang="fr-FR" sz="1200" dirty="0"/>
          </a:p>
          <a:p>
            <a:r>
              <a:rPr lang="fr-FR" sz="1200" dirty="0"/>
              <a:t>    Jacques = 10 + 1 + 3 + 17 + 21 + 5 + 19 = 76</a:t>
            </a:r>
          </a:p>
          <a:p>
            <a:endParaRPr lang="fr-FR" sz="1200" dirty="0"/>
          </a:p>
          <a:p>
            <a:r>
              <a:rPr lang="fr-FR" sz="1200" dirty="0"/>
              <a:t>C'est ce qu'on appelle une collision : en prenant deux chaînes différentes, on obtient le même chiffrement au final.</a:t>
            </a:r>
          </a:p>
          <a:p>
            <a:endParaRPr lang="fr-FR" sz="1200" dirty="0"/>
          </a:p>
          <a:p>
            <a:r>
              <a:rPr lang="fr-FR" sz="1200" dirty="0"/>
              <a:t>Les algorithmes que nous allons voir dans le module hashlib essayent de minimiser, autant que possible, les collisions. Celui que nous venons juste de voir en est plein : il suffit de changer de place les lettres de notre prénom et nous retombons sur le même nombre, après tout.</a:t>
            </a:r>
          </a:p>
          <a:p>
            <a:endParaRPr lang="fr-FR" sz="1200" dirty="0"/>
          </a:p>
          <a:p>
            <a:r>
              <a:rPr lang="fr-FR" sz="1200" dirty="0"/>
              <a:t>Voilà. Fin de l'exercice, on va se pencher sur le module hashlib maintenant.</a:t>
            </a:r>
          </a:p>
        </p:txBody>
      </p:sp>
    </p:spTree>
    <p:extLst>
      <p:ext uri="{BB962C8B-B14F-4D97-AF65-F5344CB8AC3E}">
        <p14:creationId xmlns:p14="http://schemas.microsoft.com/office/powerpoint/2010/main" val="322447338"/>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1191205"/>
            <a:ext cx="12077709" cy="461665"/>
          </a:xfrm>
          <a:prstGeom prst="rect">
            <a:avLst/>
          </a:prstGeom>
          <a:noFill/>
        </p:spPr>
        <p:txBody>
          <a:bodyPr wrap="square" rtlCol="0">
            <a:spAutoFit/>
          </a:bodyPr>
          <a:lstStyle/>
          <a:p>
            <a:r>
              <a:rPr lang="fr-FR" sz="1200" b="1" dirty="0"/>
              <a:t>Chiffrer un mot de passe</a:t>
            </a:r>
            <a:endParaRPr lang="fr-FR" sz="1200" dirty="0"/>
          </a:p>
          <a:p>
            <a:r>
              <a:rPr lang="fr-FR" sz="12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209554" y="1750877"/>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209554" y="2203060"/>
            <a:ext cx="12077709" cy="646331"/>
          </a:xfrm>
          <a:prstGeom prst="rect">
            <a:avLst/>
          </a:prstGeom>
          <a:noFill/>
        </p:spPr>
        <p:txBody>
          <a:bodyPr wrap="square" rtlCol="0">
            <a:spAutoFit/>
          </a:bodyPr>
          <a:lstStyle/>
          <a:p>
            <a:r>
              <a:rPr lang="fr-FR" sz="1200" dirty="0"/>
              <a:t>On va maintenant choisir un algorithme. Pour nous aider dans notre choix, le module hashlib nous propose deux listes :</a:t>
            </a:r>
          </a:p>
          <a:p>
            <a:pPr marL="171450" indent="-171450">
              <a:buFont typeface="Arial" panose="020B0604020202020204" pitchFamily="34" charset="0"/>
              <a:buChar char="•"/>
            </a:pPr>
            <a:r>
              <a:rPr lang="fr-FR" sz="12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209554" y="3100933"/>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186473" y="3752585"/>
            <a:ext cx="12077709"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t>algorithms_available : les algorithmes disponibles sur votre plateforme. Tous les algorithmes garantis s'y trouvent, plus quelques autres propres à votre système.</a:t>
            </a:r>
          </a:p>
          <a:p>
            <a:r>
              <a:rPr lang="fr-FR" sz="1200" dirty="0"/>
              <a:t>Dans ce chapitre, nous allons nous intéresser à sha1.</a:t>
            </a:r>
          </a:p>
          <a:p>
            <a:endParaRPr lang="fr-FR" sz="1200" dirty="0"/>
          </a:p>
          <a:p>
            <a:r>
              <a:rPr lang="fr-FR" sz="1200" dirty="0"/>
              <a:t>Pour commencer, nous allons créer notre objet SHA1. On va utiliser le constructeur sha1 du module hashlib. Il prend en paramètre une chaîne, mais une chaîne de bytes (octets).</a:t>
            </a:r>
          </a:p>
          <a:p>
            <a:endParaRPr lang="fr-FR" sz="1200" dirty="0"/>
          </a:p>
          <a:p>
            <a:r>
              <a:rPr lang="fr-FR" sz="12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Tree>
    <p:extLst>
      <p:ext uri="{BB962C8B-B14F-4D97-AF65-F5344CB8AC3E}">
        <p14:creationId xmlns:p14="http://schemas.microsoft.com/office/powerpoint/2010/main" val="2855511693"/>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1407873"/>
            <a:ext cx="12077709" cy="461665"/>
          </a:xfrm>
          <a:prstGeom prst="rect">
            <a:avLst/>
          </a:prstGeom>
          <a:noFill/>
        </p:spPr>
        <p:txBody>
          <a:bodyPr wrap="square" rtlCol="0">
            <a:spAutoFit/>
          </a:bodyPr>
          <a:lstStyle/>
          <a:p>
            <a:r>
              <a:rPr lang="fr-FR" sz="1200" b="1" dirty="0"/>
              <a:t>Chiffrer un mot de passe</a:t>
            </a:r>
            <a:endParaRPr lang="fr-FR" sz="1200" dirty="0"/>
          </a:p>
          <a:p>
            <a:r>
              <a:rPr lang="fr-FR" sz="12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114291" y="1984741"/>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85718" y="2316038"/>
            <a:ext cx="12077709" cy="646331"/>
          </a:xfrm>
          <a:prstGeom prst="rect">
            <a:avLst/>
          </a:prstGeom>
          <a:noFill/>
        </p:spPr>
        <p:txBody>
          <a:bodyPr wrap="square" rtlCol="0">
            <a:spAutoFit/>
          </a:bodyPr>
          <a:lstStyle/>
          <a:p>
            <a:r>
              <a:rPr lang="fr-FR" sz="1200" dirty="0"/>
              <a:t>On va maintenant choisir un algorithme. Pour nous aider dans notre choix, le module hashlib nous propose deux listes :</a:t>
            </a:r>
          </a:p>
          <a:p>
            <a:pPr marL="171450" indent="-171450">
              <a:buFont typeface="Arial" panose="020B0604020202020204" pitchFamily="34" charset="0"/>
              <a:buChar char="•"/>
            </a:pPr>
            <a:r>
              <a:rPr lang="fr-FR" sz="12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100004" y="3019204"/>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85718" y="3570468"/>
            <a:ext cx="12077709"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t>algorithms_available : les algorithmes disponibles sur votre plateforme. Tous les algorithmes garantis s'y trouvent, plus quelques autres propres à votre système.</a:t>
            </a:r>
          </a:p>
          <a:p>
            <a:r>
              <a:rPr lang="fr-FR" sz="1200" dirty="0"/>
              <a:t>Dans ce chapitre, nous allons nous intéresser à sha1.</a:t>
            </a:r>
          </a:p>
          <a:p>
            <a:endParaRPr lang="fr-FR" sz="1200" dirty="0"/>
          </a:p>
          <a:p>
            <a:r>
              <a:rPr lang="fr-FR" sz="1200" dirty="0"/>
              <a:t>Pour commencer, nous allons créer notre objet SHA1. On va utiliser le constructeur sha1 du module hashlib. Il prend en paramètre une chaîne, mais une chaîne de bytes (octets).</a:t>
            </a:r>
          </a:p>
          <a:p>
            <a:endParaRPr lang="fr-FR" sz="1200" dirty="0"/>
          </a:p>
          <a:p>
            <a:r>
              <a:rPr lang="fr-FR" sz="12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
        <p:nvSpPr>
          <p:cNvPr id="11" name="ZoneTexte 10">
            <a:extLst>
              <a:ext uri="{FF2B5EF4-FFF2-40B4-BE49-F238E27FC236}">
                <a16:creationId xmlns:a16="http://schemas.microsoft.com/office/drawing/2014/main" id="{C6B6C599-51C8-43CC-8892-87B35512E22F}"/>
              </a:ext>
            </a:extLst>
          </p:cNvPr>
          <p:cNvSpPr txBox="1"/>
          <p:nvPr/>
        </p:nvSpPr>
        <p:spPr>
          <a:xfrm>
            <a:off x="71424" y="5062452"/>
            <a:ext cx="3076584" cy="400110"/>
          </a:xfrm>
          <a:prstGeom prst="rect">
            <a:avLst/>
          </a:prstGeom>
          <a:solidFill>
            <a:schemeClr val="tx1"/>
          </a:solidFill>
        </p:spPr>
        <p:txBody>
          <a:bodyPr wrap="square" rtlCol="0">
            <a:spAutoFit/>
          </a:bodyPr>
          <a:lstStyle/>
          <a:p>
            <a:r>
              <a:rPr lang="fr-FR" sz="1000" dirty="0">
                <a:solidFill>
                  <a:schemeClr val="bg1"/>
                </a:solidFill>
              </a:rPr>
              <a:t>&gt;&gt;&gt; b'test'</a:t>
            </a:r>
          </a:p>
          <a:p>
            <a:r>
              <a:rPr lang="fr-FR" sz="1000" dirty="0">
                <a:solidFill>
                  <a:schemeClr val="bg1"/>
                </a:solidFill>
              </a:rPr>
              <a:t>b'test'</a:t>
            </a:r>
          </a:p>
        </p:txBody>
      </p:sp>
    </p:spTree>
    <p:extLst>
      <p:ext uri="{BB962C8B-B14F-4D97-AF65-F5344CB8AC3E}">
        <p14:creationId xmlns:p14="http://schemas.microsoft.com/office/powerpoint/2010/main" val="296649670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04CE3E26-FE20-47DC-802C-00DE20B953AE}"/>
              </a:ext>
            </a:extLst>
          </p:cNvPr>
          <p:cNvSpPr txBox="1"/>
          <p:nvPr/>
        </p:nvSpPr>
        <p:spPr>
          <a:xfrm>
            <a:off x="114291" y="1302114"/>
            <a:ext cx="12077709" cy="276999"/>
          </a:xfrm>
          <a:prstGeom prst="rect">
            <a:avLst/>
          </a:prstGeom>
          <a:noFill/>
        </p:spPr>
        <p:txBody>
          <a:bodyPr wrap="square" rtlCol="0">
            <a:spAutoFit/>
          </a:bodyPr>
          <a:lstStyle/>
          <a:p>
            <a:r>
              <a:rPr lang="fr-FR" sz="1200" dirty="0"/>
              <a:t>Générons notre mot de passe :</a:t>
            </a:r>
          </a:p>
        </p:txBody>
      </p:sp>
      <p:sp>
        <p:nvSpPr>
          <p:cNvPr id="13" name="ZoneTexte 12">
            <a:extLst>
              <a:ext uri="{FF2B5EF4-FFF2-40B4-BE49-F238E27FC236}">
                <a16:creationId xmlns:a16="http://schemas.microsoft.com/office/drawing/2014/main" id="{8AD50D69-9FD4-4A58-9DB9-06F3AF3F1361}"/>
              </a:ext>
            </a:extLst>
          </p:cNvPr>
          <p:cNvSpPr txBox="1"/>
          <p:nvPr/>
        </p:nvSpPr>
        <p:spPr>
          <a:xfrm>
            <a:off x="114291" y="1551134"/>
            <a:ext cx="12077709" cy="830997"/>
          </a:xfrm>
          <a:prstGeom prst="rect">
            <a:avLst/>
          </a:prstGeom>
          <a:noFill/>
        </p:spPr>
        <p:txBody>
          <a:bodyPr wrap="square" rtlCol="0">
            <a:spAutoFit/>
          </a:bodyPr>
          <a:lstStyle/>
          <a:p>
            <a:r>
              <a:rPr lang="fr-FR" sz="1200" dirty="0"/>
              <a:t>Pour obtenir le chiffrement associé à cet objet, on a deux possibilités :</a:t>
            </a:r>
          </a:p>
          <a:p>
            <a:pPr marL="171450" indent="-171450">
              <a:buFont typeface="Arial" panose="020B0604020202020204" pitchFamily="34" charset="0"/>
              <a:buChar char="•"/>
            </a:pPr>
            <a:r>
              <a:rPr lang="fr-FR" sz="1200" dirty="0"/>
              <a:t>    la méthode digest, qui renvoie un type bytes contenant notre mot de passe chiffré ;</a:t>
            </a:r>
          </a:p>
          <a:p>
            <a:pPr marL="171450" indent="-171450">
              <a:buFont typeface="Arial" panose="020B0604020202020204" pitchFamily="34" charset="0"/>
              <a:buChar char="•"/>
            </a:pPr>
            <a:r>
              <a:rPr lang="fr-FR" sz="1200" dirty="0"/>
              <a:t>    la méthode hexdigest, qui renvoie une chaîne str contenant une suite de symboles hexadécimaux (de 0 à 9 et de A à F).</a:t>
            </a:r>
          </a:p>
          <a:p>
            <a:r>
              <a:rPr lang="fr-FR" sz="1200" dirty="0"/>
              <a:t>C'est cette dernière méthode que je vais montrer ici, parce qu'elle est préférable pour un stockage en fichier si les fichiers doivent transiter d'une plateforme à l'autre.</a:t>
            </a:r>
          </a:p>
        </p:txBody>
      </p:sp>
      <p:sp>
        <p:nvSpPr>
          <p:cNvPr id="14" name="ZoneTexte 13">
            <a:extLst>
              <a:ext uri="{FF2B5EF4-FFF2-40B4-BE49-F238E27FC236}">
                <a16:creationId xmlns:a16="http://schemas.microsoft.com/office/drawing/2014/main" id="{4A59B4C8-3A7D-4134-BA34-FEDC73E59044}"/>
              </a:ext>
            </a:extLst>
          </p:cNvPr>
          <p:cNvSpPr txBox="1"/>
          <p:nvPr/>
        </p:nvSpPr>
        <p:spPr>
          <a:xfrm>
            <a:off x="114291" y="2640923"/>
            <a:ext cx="3076584"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mot_de_passe.hexdigest</a:t>
            </a:r>
            <a:r>
              <a:rPr lang="fr-FR" sz="1000" dirty="0">
                <a:solidFill>
                  <a:schemeClr val="bg1"/>
                </a:solidFill>
              </a:rPr>
              <a:t>()</a:t>
            </a:r>
          </a:p>
          <a:p>
            <a:r>
              <a:rPr lang="fr-FR" sz="1000" dirty="0">
                <a:solidFill>
                  <a:schemeClr val="bg1"/>
                </a:solidFill>
              </a:rPr>
              <a:t>'b47ea832576a75814e13351dcc97eaa985b9c6b7'</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3420020"/>
            <a:ext cx="12077709" cy="830997"/>
          </a:xfrm>
          <a:prstGeom prst="rect">
            <a:avLst/>
          </a:prstGeom>
          <a:noFill/>
        </p:spPr>
        <p:txBody>
          <a:bodyPr wrap="square" rtlCol="0">
            <a:spAutoFit/>
          </a:bodyPr>
          <a:lstStyle/>
          <a:p>
            <a:r>
              <a:rPr lang="fr-FR" sz="1200" dirty="0"/>
              <a:t>Et pour déchiffrer ce mot de passe ?</a:t>
            </a:r>
          </a:p>
          <a:p>
            <a:endParaRPr lang="fr-FR" sz="1200" dirty="0"/>
          </a:p>
          <a:p>
            <a:r>
              <a:rPr lang="fr-FR" sz="1200" dirty="0"/>
              <a:t>On ne le déchiffre pas. Si vous voulez savoir si le mot de passe saisi par l'utilisateur correspond au chiffrement que vous avez conservé, chiffrez le mot de passe qui vient d'être saisi et comparez les deux chiffrements obtenus :</a:t>
            </a:r>
          </a:p>
        </p:txBody>
      </p:sp>
    </p:spTree>
    <p:extLst>
      <p:ext uri="{BB962C8B-B14F-4D97-AF65-F5344CB8AC3E}">
        <p14:creationId xmlns:p14="http://schemas.microsoft.com/office/powerpoint/2010/main" val="1141438075"/>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DDBEAF-D467-4B5E-8EF5-91E5E55B08FA}"/>
              </a:ext>
            </a:extLst>
          </p:cNvPr>
          <p:cNvSpPr txBox="1"/>
          <p:nvPr/>
        </p:nvSpPr>
        <p:spPr>
          <a:xfrm>
            <a:off x="133345" y="1187761"/>
            <a:ext cx="9486905" cy="3016210"/>
          </a:xfrm>
          <a:prstGeom prst="rect">
            <a:avLst/>
          </a:prstGeom>
          <a:solidFill>
            <a:schemeClr val="tx1"/>
          </a:solidFill>
        </p:spPr>
        <p:txBody>
          <a:bodyPr wrap="square" rtlCol="0">
            <a:spAutoFit/>
          </a:bodyPr>
          <a:lstStyle/>
          <a:p>
            <a:r>
              <a:rPr lang="fr-FR" sz="1000" dirty="0">
                <a:solidFill>
                  <a:schemeClr val="bg1"/>
                </a:solidFill>
              </a:rPr>
              <a:t>import hashlib</a:t>
            </a:r>
          </a:p>
          <a:p>
            <a:r>
              <a:rPr lang="fr-FR" sz="1000" dirty="0">
                <a:solidFill>
                  <a:schemeClr val="bg1"/>
                </a:solidFill>
              </a:rPr>
              <a:t>from getpass import getpass</a:t>
            </a:r>
          </a:p>
          <a:p>
            <a:endParaRPr lang="fr-FR" sz="1000" dirty="0">
              <a:solidFill>
                <a:schemeClr val="bg1"/>
              </a:solidFill>
            </a:endParaRPr>
          </a:p>
          <a:p>
            <a:r>
              <a:rPr lang="fr-FR" sz="1000" dirty="0">
                <a:solidFill>
                  <a:schemeClr val="bg1"/>
                </a:solidFill>
              </a:rPr>
              <a:t>chaine_mot_de_passe = b"azerty"</a:t>
            </a:r>
          </a:p>
          <a:p>
            <a:r>
              <a:rPr lang="fr-FR" sz="1000" dirty="0">
                <a:solidFill>
                  <a:schemeClr val="bg1"/>
                </a:solidFill>
              </a:rPr>
              <a:t>mot_de_passe_chiffre = hashlib.sha1(chaine_mot_de_passe).hexdigest()</a:t>
            </a:r>
          </a:p>
          <a:p>
            <a:endParaRPr lang="fr-FR" sz="1000" dirty="0">
              <a:solidFill>
                <a:schemeClr val="bg1"/>
              </a:solidFill>
            </a:endParaRPr>
          </a:p>
          <a:p>
            <a:r>
              <a:rPr lang="fr-FR" sz="1000" dirty="0">
                <a:solidFill>
                  <a:schemeClr val="bg1"/>
                </a:solidFill>
              </a:rPr>
              <a:t>verrouille = True</a:t>
            </a:r>
          </a:p>
          <a:p>
            <a:r>
              <a:rPr lang="fr-FR" sz="1000" dirty="0">
                <a:solidFill>
                  <a:schemeClr val="bg1"/>
                </a:solidFill>
              </a:rPr>
              <a:t>while verrouille:</a:t>
            </a:r>
          </a:p>
          <a:p>
            <a:r>
              <a:rPr lang="fr-FR" sz="1000" dirty="0">
                <a:solidFill>
                  <a:schemeClr val="bg1"/>
                </a:solidFill>
              </a:rPr>
              <a:t>    entre = getpass("Tapez le mot de passe : ") # azerty</a:t>
            </a:r>
          </a:p>
          <a:p>
            <a:r>
              <a:rPr lang="fr-FR" sz="1000" dirty="0">
                <a:solidFill>
                  <a:schemeClr val="bg1"/>
                </a:solidFill>
              </a:rPr>
              <a:t>    # On encode la saisie pour avoir un type bytes</a:t>
            </a:r>
          </a:p>
          <a:p>
            <a:r>
              <a:rPr lang="fr-FR" sz="1000" dirty="0">
                <a:solidFill>
                  <a:schemeClr val="bg1"/>
                </a:solidFill>
              </a:rPr>
              <a:t>    entre = entre.encode()</a:t>
            </a:r>
          </a:p>
          <a:p>
            <a:r>
              <a:rPr lang="fr-FR" sz="1000" dirty="0">
                <a:solidFill>
                  <a:schemeClr val="bg1"/>
                </a:solidFill>
              </a:rPr>
              <a:t>    </a:t>
            </a:r>
          </a:p>
          <a:p>
            <a:r>
              <a:rPr lang="fr-FR" sz="1000" dirty="0">
                <a:solidFill>
                  <a:schemeClr val="bg1"/>
                </a:solidFill>
              </a:rPr>
              <a:t>    entre_chiffre = hashlib.sha1(entre).hexdigest()</a:t>
            </a:r>
          </a:p>
          <a:p>
            <a:r>
              <a:rPr lang="fr-FR" sz="1000" dirty="0">
                <a:solidFill>
                  <a:schemeClr val="bg1"/>
                </a:solidFill>
              </a:rPr>
              <a:t>    if entre_chiffre == mot_de_passe_chiffre:</a:t>
            </a:r>
          </a:p>
          <a:p>
            <a:r>
              <a:rPr lang="fr-FR" sz="1000" dirty="0">
                <a:solidFill>
                  <a:schemeClr val="bg1"/>
                </a:solidFill>
              </a:rPr>
              <a:t>        verrouille = False</a:t>
            </a:r>
          </a:p>
          <a:p>
            <a:r>
              <a:rPr lang="fr-FR" sz="1000" dirty="0">
                <a:solidFill>
                  <a:schemeClr val="bg1"/>
                </a:solidFill>
              </a:rPr>
              <a:t>    else:</a:t>
            </a:r>
          </a:p>
          <a:p>
            <a:r>
              <a:rPr lang="fr-FR" sz="1000" dirty="0">
                <a:solidFill>
                  <a:schemeClr val="bg1"/>
                </a:solidFill>
              </a:rPr>
              <a:t>        print("Mot de passe incorrect")</a:t>
            </a:r>
          </a:p>
          <a:p>
            <a:endParaRPr lang="fr-FR" sz="1000" dirty="0">
              <a:solidFill>
                <a:schemeClr val="bg1"/>
              </a:solidFill>
            </a:endParaRPr>
          </a:p>
          <a:p>
            <a:r>
              <a:rPr lang="fr-FR" sz="1000" dirty="0">
                <a:solidFill>
                  <a:schemeClr val="bg1"/>
                </a:solidFill>
              </a:rPr>
              <a:t>print("Mot de passe accepté...")</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33345" y="4339966"/>
            <a:ext cx="12077709" cy="646331"/>
          </a:xfrm>
          <a:prstGeom prst="rect">
            <a:avLst/>
          </a:prstGeom>
          <a:noFill/>
        </p:spPr>
        <p:txBody>
          <a:bodyPr wrap="square" rtlCol="0">
            <a:spAutoFit/>
          </a:bodyPr>
          <a:lstStyle/>
          <a:p>
            <a:r>
              <a:rPr lang="fr-FR" sz="1200" dirty="0"/>
              <a:t>Cela me semble assez clair. Nous avons utilisé l'algorithme sha1, il en existe d'autres comme vous pouvez le voir dans hashlib. Algorithms_available.</a:t>
            </a:r>
          </a:p>
          <a:p>
            <a:endParaRPr lang="fr-FR" sz="1200" dirty="0"/>
          </a:p>
          <a:p>
            <a:r>
              <a:rPr lang="fr-FR" sz="1200" dirty="0"/>
              <a:t>Je m'arrête pour ma part ici ; si vous voulez aller plus loin, je vous redirige vers la documentation de Python sur les modules getpass et hashlib.</a:t>
            </a:r>
          </a:p>
        </p:txBody>
      </p:sp>
    </p:spTree>
    <p:extLst>
      <p:ext uri="{BB962C8B-B14F-4D97-AF65-F5344CB8AC3E}">
        <p14:creationId xmlns:p14="http://schemas.microsoft.com/office/powerpoint/2010/main" val="158254567"/>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1711066"/>
            <a:ext cx="12077709" cy="2123658"/>
          </a:xfrm>
          <a:prstGeom prst="rect">
            <a:avLst/>
          </a:prstGeom>
          <a:noFill/>
        </p:spPr>
        <p:txBody>
          <a:bodyPr wrap="square" rtlCol="0">
            <a:spAutoFit/>
          </a:bodyPr>
          <a:lstStyle/>
          <a:p>
            <a:r>
              <a:rPr lang="fr-FR" sz="1200" b="1" dirty="0"/>
              <a:t>En résumé</a:t>
            </a:r>
          </a:p>
          <a:p>
            <a:endParaRPr lang="fr-FR" sz="1200" dirty="0"/>
          </a:p>
          <a:p>
            <a:r>
              <a:rPr lang="fr-FR" sz="1200" dirty="0"/>
              <a:t>    Pour demander à l'utilisateur de saisir un mot de passe, on peut utiliser le module </a:t>
            </a:r>
            <a:r>
              <a:rPr lang="fr-FR" sz="1200" b="1" dirty="0"/>
              <a:t>getpass</a:t>
            </a:r>
            <a:r>
              <a:rPr lang="fr-FR" sz="1200" dirty="0"/>
              <a:t>.</a:t>
            </a:r>
          </a:p>
          <a:p>
            <a:endParaRPr lang="fr-FR" sz="1200" dirty="0"/>
          </a:p>
          <a:p>
            <a:r>
              <a:rPr lang="fr-FR" sz="1200" dirty="0"/>
              <a:t>    La fonction </a:t>
            </a:r>
            <a:r>
              <a:rPr lang="fr-FR" sz="1200" b="1" dirty="0"/>
              <a:t>getpass</a:t>
            </a:r>
            <a:r>
              <a:rPr lang="fr-FR" sz="1200" dirty="0"/>
              <a:t> du module </a:t>
            </a:r>
            <a:r>
              <a:rPr lang="fr-FR" sz="1200" b="1" dirty="0"/>
              <a:t>getpass</a:t>
            </a:r>
            <a:r>
              <a:rPr lang="fr-FR" sz="1200" dirty="0"/>
              <a:t> fonctionne de la même façon que </a:t>
            </a:r>
            <a:r>
              <a:rPr lang="fr-FR" sz="1200" b="1" dirty="0"/>
              <a:t>input</a:t>
            </a:r>
            <a:r>
              <a:rPr lang="fr-FR" sz="1200" dirty="0"/>
              <a:t>, sauf qu'elle n'affiche pas ce que l'utilisateur saisit.</a:t>
            </a:r>
          </a:p>
          <a:p>
            <a:endParaRPr lang="fr-FR" sz="1200" dirty="0"/>
          </a:p>
          <a:p>
            <a:r>
              <a:rPr lang="fr-FR" sz="1200" dirty="0"/>
              <a:t>    Pour chiffrer un mot de passe, on va utiliser le module </a:t>
            </a:r>
            <a:r>
              <a:rPr lang="fr-FR" sz="1200" b="1" dirty="0"/>
              <a:t>hashlib</a:t>
            </a:r>
            <a:r>
              <a:rPr lang="fr-FR" sz="1200" dirty="0"/>
              <a:t>.</a:t>
            </a:r>
          </a:p>
          <a:p>
            <a:endParaRPr lang="fr-FR" sz="1200" dirty="0"/>
          </a:p>
          <a:p>
            <a:r>
              <a:rPr lang="fr-FR" sz="1200" dirty="0"/>
              <a:t>    Ce module contient en attributs les différents algorithmes pouvant être utilisés pour chiffrer nos mots de passe.</a:t>
            </a:r>
          </a:p>
          <a:p>
            <a:endParaRPr lang="fr-FR" sz="1200" dirty="0"/>
          </a:p>
          <a:p>
            <a:endParaRPr lang="fr-FR" sz="1200" dirty="0"/>
          </a:p>
        </p:txBody>
      </p:sp>
    </p:spTree>
    <p:extLst>
      <p:ext uri="{BB962C8B-B14F-4D97-AF65-F5344CB8AC3E}">
        <p14:creationId xmlns:p14="http://schemas.microsoft.com/office/powerpoint/2010/main" val="205047722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809300565"/>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3" y="1395412"/>
            <a:ext cx="11953872" cy="1569660"/>
          </a:xfrm>
          <a:prstGeom prst="rect">
            <a:avLst/>
          </a:prstGeom>
          <a:noFill/>
        </p:spPr>
        <p:txBody>
          <a:bodyPr wrap="square" rtlCol="0">
            <a:spAutoFit/>
          </a:bodyPr>
          <a:lstStyle/>
          <a:p>
            <a:r>
              <a:rPr lang="fr-FR" sz="1200" b="1" dirty="0"/>
              <a:t>Gérez les réseaux</a:t>
            </a:r>
          </a:p>
          <a:p>
            <a:endParaRPr lang="fr-FR" sz="1200" dirty="0"/>
          </a:p>
          <a:p>
            <a:r>
              <a:rPr lang="fr-FR" sz="1200" dirty="0"/>
              <a:t>Vaste sujet que le réseau ! Si je devais faire une présentation détaillée, ou même parler des réseaux en général, il me faudrait bien plus d'un chapitre rien que pour la théorie.</a:t>
            </a:r>
          </a:p>
          <a:p>
            <a:endParaRPr lang="fr-FR" sz="1200" dirty="0"/>
          </a:p>
          <a:p>
            <a:r>
              <a:rPr lang="fr-FR" sz="1200" dirty="0"/>
              <a:t>Dans ce chapitre, nous allons donc apprendre à faire communiquer deux applications grâce aux sockets, des objets qui permettent de connecter un client à un serveur et de transmettre des données de l'un à l'autre.</a:t>
            </a:r>
          </a:p>
          <a:p>
            <a:endParaRPr lang="fr-FR" sz="1200" dirty="0"/>
          </a:p>
          <a:p>
            <a:r>
              <a:rPr lang="fr-FR" sz="1200" dirty="0"/>
              <a:t>Si cela ne vous met pas l'eau à la bouche…</a:t>
            </a:r>
          </a:p>
        </p:txBody>
      </p:sp>
    </p:spTree>
    <p:extLst>
      <p:ext uri="{BB962C8B-B14F-4D97-AF65-F5344CB8AC3E}">
        <p14:creationId xmlns:p14="http://schemas.microsoft.com/office/powerpoint/2010/main" val="808647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5078313"/>
          </a:xfrm>
          <a:prstGeom prst="rect">
            <a:avLst/>
          </a:prstGeom>
          <a:noFill/>
        </p:spPr>
        <p:txBody>
          <a:bodyPr wrap="square" rtlCol="0">
            <a:spAutoFit/>
          </a:bodyPr>
          <a:lstStyle/>
          <a:p>
            <a:r>
              <a:rPr lang="fr-FR" sz="1200" dirty="0"/>
              <a:t>Comme je l'ai dit plus haut, le réseau est un sujet bien trop vaste pour que je le présente en un unique chapitre. On va s'attacher ici à comprendre comment faire communiquer deux applications, qui peuvent être sur la même machine mais aussi sur des machines distantes. Dans ce cas, elles se connectent grâce au réseau local ou à Internet.</a:t>
            </a:r>
          </a:p>
          <a:p>
            <a:endParaRPr lang="fr-FR" sz="1200" dirty="0"/>
          </a:p>
          <a:p>
            <a:r>
              <a:rPr lang="fr-FR" sz="1200" dirty="0"/>
              <a:t>Il existe plusieurs protocoles de communication en réseau. Si vous voulez, c'est un peu comme la communication orale : pour que les échanges se passent correctement, les deux (ou plus) parties en présence doivent parler la même langue. Nous allons ici parler du protocole </a:t>
            </a:r>
            <a:r>
              <a:rPr lang="fr-FR" sz="1200" b="1" dirty="0"/>
              <a:t>TCP</a:t>
            </a:r>
            <a:r>
              <a:rPr lang="fr-FR" sz="1200" dirty="0"/>
              <a:t>.</a:t>
            </a:r>
          </a:p>
          <a:p>
            <a:endParaRPr lang="fr-FR" sz="1200" b="1" dirty="0"/>
          </a:p>
          <a:p>
            <a:r>
              <a:rPr lang="fr-FR" sz="1200" b="1" dirty="0"/>
              <a:t>Le protocole TCP</a:t>
            </a:r>
          </a:p>
          <a:p>
            <a:endParaRPr lang="fr-FR" sz="1200" dirty="0"/>
          </a:p>
          <a:p>
            <a:r>
              <a:rPr lang="fr-FR" sz="1200" dirty="0"/>
              <a:t>L'acronyme de ce protocole signifie </a:t>
            </a:r>
            <a:r>
              <a:rPr lang="fr-FR" sz="1200" i="1" dirty="0"/>
              <a:t>Transmission Control Protocol</a:t>
            </a:r>
            <a:r>
              <a:rPr lang="fr-FR" sz="1200" dirty="0"/>
              <a:t>, soit « protocole de contrôle de transmission ». Concrètement, il permet de connecter deux applications et de leur faire échanger des informations.</a:t>
            </a:r>
          </a:p>
          <a:p>
            <a:endParaRPr lang="fr-FR" sz="1200" dirty="0"/>
          </a:p>
          <a:p>
            <a:r>
              <a:rPr lang="fr-FR" sz="1200" dirty="0"/>
              <a:t>Ce protocole est dit « orienté connexion », c'est-à-dire que les applications sont connectées pour communiquer et que l'on peut être sûr, quand on envoie une information au travers du réseau, qu'elle a bien été réceptionnée par l'autre application. Si la connexion est rompue pour une raison quelconque, les applications doivent rétablir la connexion pour communiquer de nouveau.</a:t>
            </a:r>
          </a:p>
          <a:p>
            <a:endParaRPr lang="fr-FR" sz="1200" dirty="0"/>
          </a:p>
          <a:p>
            <a:r>
              <a:rPr lang="fr-FR" sz="1200" dirty="0"/>
              <a:t>Cela vous paraît peut-être évident mais le protocole </a:t>
            </a:r>
            <a:r>
              <a:rPr lang="fr-FR" sz="1200" b="1" dirty="0"/>
              <a:t>UDP</a:t>
            </a:r>
            <a:r>
              <a:rPr lang="fr-FR" sz="1200" dirty="0"/>
              <a:t> (</a:t>
            </a:r>
            <a:r>
              <a:rPr lang="fr-FR" sz="1200" i="1" dirty="0"/>
              <a:t>User </a:t>
            </a:r>
            <a:r>
              <a:rPr lang="fr-FR" sz="1200" i="1" dirty="0" err="1"/>
              <a:t>Datagram</a:t>
            </a:r>
            <a:r>
              <a:rPr lang="fr-FR" sz="1200" i="1" dirty="0"/>
              <a:t> Protocol</a:t>
            </a:r>
            <a:r>
              <a:rPr lang="fr-FR" sz="1200" dirty="0"/>
              <a:t>), par exemple, envoie des informations au travers du réseau sans se soucier de savoir si elles seront bien réceptionnées par la cible. Ce protocole n'est pas connecté, une application envoie quelque chose au travers du réseau en spécifiant une cible. Il suffit alors de prier très fort pour que le message soit réceptionné correctement !</a:t>
            </a:r>
          </a:p>
          <a:p>
            <a:endParaRPr lang="fr-FR" sz="1200" dirty="0"/>
          </a:p>
          <a:p>
            <a:r>
              <a:rPr lang="fr-FR" sz="1200" dirty="0"/>
              <a:t>Plus sérieusement, ce type de protocole est utile si vous avez besoin de faire transiter beaucoup d'informations au travers du réseau mais qu'une petite perte occasionnelle d'informations n'est pas très handicapante. On trouve ce type de protocole dans des jeux graphiques en réseau, le serveur envoyant très fréquemment des informations au client pour qu'il actualise sa fenêtre. Cela fait beaucoup à transmettre mais ce n'est pas dramatique s'il y a une petite perte d'informations de temps à autre puisque, quelques millisecondes plus tard, le serveur renverra de nouveau les informations.</a:t>
            </a:r>
          </a:p>
          <a:p>
            <a:endParaRPr lang="fr-FR" sz="1200" dirty="0"/>
          </a:p>
          <a:p>
            <a:r>
              <a:rPr lang="fr-FR" sz="1200" dirty="0"/>
              <a:t>En attendant, c'est le protocole </a:t>
            </a:r>
            <a:r>
              <a:rPr lang="fr-FR" sz="1200" b="1" dirty="0"/>
              <a:t>TCP</a:t>
            </a:r>
            <a:r>
              <a:rPr lang="fr-FR" sz="1200" dirty="0"/>
              <a:t> qui nous intéresse. Il est un peu plus lent que le protocole </a:t>
            </a:r>
            <a:r>
              <a:rPr lang="fr-FR" sz="1200" b="1" dirty="0"/>
              <a:t>UDP</a:t>
            </a:r>
            <a:r>
              <a:rPr lang="fr-FR" sz="1200" dirty="0"/>
              <a:t> mais plus sûr et, pour la quantité d'informations que nous allons transmettre, il est préférable d'être sûr des informations transmises plutôt que de la vitesse de transmission.</a:t>
            </a:r>
          </a:p>
          <a:p>
            <a:endParaRPr lang="fr-FR" sz="1200" b="1" dirty="0"/>
          </a:p>
        </p:txBody>
      </p:sp>
    </p:spTree>
    <p:extLst>
      <p:ext uri="{BB962C8B-B14F-4D97-AF65-F5344CB8AC3E}">
        <p14:creationId xmlns:p14="http://schemas.microsoft.com/office/powerpoint/2010/main" val="1596057132"/>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2123658"/>
          </a:xfrm>
          <a:prstGeom prst="rect">
            <a:avLst/>
          </a:prstGeom>
          <a:noFill/>
        </p:spPr>
        <p:txBody>
          <a:bodyPr wrap="square" rtlCol="0">
            <a:spAutoFit/>
          </a:bodyPr>
          <a:lstStyle/>
          <a:p>
            <a:endParaRPr lang="fr-FR" sz="1100" b="1" dirty="0"/>
          </a:p>
          <a:p>
            <a:r>
              <a:rPr lang="fr-FR" sz="1100" b="1" dirty="0"/>
              <a:t>Clients et serveur</a:t>
            </a:r>
          </a:p>
          <a:p>
            <a:endParaRPr lang="fr-FR" sz="1100" dirty="0"/>
          </a:p>
          <a:p>
            <a:r>
              <a:rPr lang="fr-FR" sz="1100" dirty="0"/>
              <a:t>Dans l'architecture que nous allons voir dans ce chapitre, on trouve en général un serveur et plusieurs clients. Le serveur, c'est une machine qui va traiter les requêtes du client.</a:t>
            </a:r>
          </a:p>
          <a:p>
            <a:endParaRPr lang="fr-FR" sz="1100" dirty="0"/>
          </a:p>
          <a:p>
            <a:r>
              <a:rPr lang="fr-FR" sz="1100" dirty="0"/>
              <a:t>Si vous accédez par exemple à OpenClassrooms, c'est parce que votre navigateur, faisant office de client, se connecte au serveur d'OpenClassrooms. Il lui envoie un message en lui demandant la page que vous souhaitez afficher et le serveur d'</a:t>
            </a:r>
            <a:r>
              <a:rPr lang="fr-FR" sz="1100" dirty="0" err="1"/>
              <a:t>OpenClassrooms</a:t>
            </a:r>
            <a:r>
              <a:rPr lang="fr-FR" sz="1100" dirty="0"/>
              <a:t>, dans sa grande bonté, envoie la page demandée au client.</a:t>
            </a:r>
          </a:p>
          <a:p>
            <a:endParaRPr lang="fr-FR" sz="1100" dirty="0"/>
          </a:p>
          <a:p>
            <a:r>
              <a:rPr lang="fr-FR" sz="1100" dirty="0"/>
              <a:t>Cette architecture est très fréquente, même si ce n'est pas la seule envisageable.</a:t>
            </a:r>
          </a:p>
          <a:p>
            <a:endParaRPr lang="fr-FR" sz="1100" dirty="0"/>
          </a:p>
          <a:p>
            <a:r>
              <a:rPr lang="fr-FR" sz="1100" dirty="0"/>
              <a:t>Dans les exemples que nous allons voir, nous allons créer deux applications : l'application </a:t>
            </a:r>
            <a:r>
              <a:rPr lang="fr-FR" sz="1100" b="1" dirty="0"/>
              <a:t>serveur</a:t>
            </a:r>
            <a:r>
              <a:rPr lang="fr-FR" sz="1100" dirty="0"/>
              <a:t> et l'application </a:t>
            </a:r>
            <a:r>
              <a:rPr lang="fr-FR" sz="1100" b="1" dirty="0"/>
              <a:t>client</a:t>
            </a:r>
            <a:r>
              <a:rPr lang="fr-FR" sz="1100" dirty="0"/>
              <a:t>. Le serveur écoute donc en attendant des connexions et les clients se connectent au serveur.</a:t>
            </a:r>
          </a:p>
        </p:txBody>
      </p:sp>
    </p:spTree>
    <p:extLst>
      <p:ext uri="{BB962C8B-B14F-4D97-AF65-F5344CB8AC3E}">
        <p14:creationId xmlns:p14="http://schemas.microsoft.com/office/powerpoint/2010/main" val="2283823280"/>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771524"/>
            <a:ext cx="11953872" cy="4154984"/>
          </a:xfrm>
          <a:prstGeom prst="rect">
            <a:avLst/>
          </a:prstGeom>
          <a:noFill/>
        </p:spPr>
        <p:txBody>
          <a:bodyPr wrap="square" rtlCol="0">
            <a:spAutoFit/>
          </a:bodyPr>
          <a:lstStyle/>
          <a:p>
            <a:r>
              <a:rPr lang="fr-FR" sz="1200" b="1" dirty="0"/>
              <a:t>Les différentes étapes</a:t>
            </a:r>
          </a:p>
          <a:p>
            <a:endParaRPr lang="fr-FR" sz="1200" dirty="0"/>
          </a:p>
          <a:p>
            <a:r>
              <a:rPr lang="fr-FR" sz="1200" dirty="0"/>
              <a:t>Nos applications vont fonctionner selon un schéma assez similaire. Voici dans l'ordre les étapes du client et du serveur. Les étapes sont très simplifiées, la plupart des serveurs peuvent communiquer avec plusieurs clients mais nous ne verrons pas cela tout de suite.</a:t>
            </a:r>
          </a:p>
          <a:p>
            <a:endParaRPr lang="fr-FR" sz="1200" dirty="0"/>
          </a:p>
          <a:p>
            <a:r>
              <a:rPr lang="fr-FR" sz="1200" dirty="0"/>
              <a:t>Le serveur :</a:t>
            </a:r>
          </a:p>
          <a:p>
            <a:endParaRPr lang="fr-FR" sz="1200" dirty="0"/>
          </a:p>
          <a:p>
            <a:pPr marL="685800" lvl="1" indent="-228600">
              <a:buFont typeface="+mj-lt"/>
              <a:buAutoNum type="arabicPeriod"/>
            </a:pPr>
            <a:r>
              <a:rPr lang="fr-FR" sz="1200" dirty="0"/>
              <a:t>    attend une connexion de la part du client ;</a:t>
            </a:r>
          </a:p>
          <a:p>
            <a:pPr marL="685800" lvl="1" indent="-228600">
              <a:buFont typeface="+mj-lt"/>
              <a:buAutoNum type="arabicPeriod"/>
            </a:pPr>
            <a:r>
              <a:rPr lang="fr-FR" sz="1200" dirty="0"/>
              <a:t>    accepte la connexion quand le client se connecte ;</a:t>
            </a:r>
          </a:p>
          <a:p>
            <a:pPr marL="685800" lvl="1" indent="-228600">
              <a:buFont typeface="+mj-lt"/>
              <a:buAutoNum type="arabicPeriod"/>
            </a:pPr>
            <a:r>
              <a:rPr lang="fr-FR" sz="1200" dirty="0"/>
              <a:t>    échange des informations avec le client ;</a:t>
            </a:r>
          </a:p>
          <a:p>
            <a:pPr marL="685800" lvl="1" indent="-228600">
              <a:buFont typeface="+mj-lt"/>
              <a:buAutoNum type="arabicPeriod"/>
            </a:pPr>
            <a:r>
              <a:rPr lang="fr-FR" sz="1200" dirty="0"/>
              <a:t>    ferme la connexion.</a:t>
            </a:r>
          </a:p>
          <a:p>
            <a:endParaRPr lang="fr-FR" sz="1200" dirty="0"/>
          </a:p>
          <a:p>
            <a:r>
              <a:rPr lang="fr-FR" sz="1200" dirty="0"/>
              <a:t>Le client :</a:t>
            </a:r>
          </a:p>
          <a:p>
            <a:endParaRPr lang="fr-FR" sz="1200" dirty="0"/>
          </a:p>
          <a:p>
            <a:pPr marL="685800" lvl="1" indent="-228600">
              <a:buFont typeface="+mj-lt"/>
              <a:buAutoNum type="arabicPeriod"/>
            </a:pPr>
            <a:r>
              <a:rPr lang="fr-FR" sz="1200" dirty="0"/>
              <a:t>    se connecte au serveur ;</a:t>
            </a:r>
          </a:p>
          <a:p>
            <a:pPr marL="685800" lvl="1" indent="-228600">
              <a:buFont typeface="+mj-lt"/>
              <a:buAutoNum type="arabicPeriod"/>
            </a:pPr>
            <a:r>
              <a:rPr lang="fr-FR" sz="1200" dirty="0"/>
              <a:t>    échange des informations avec le serveur ;</a:t>
            </a:r>
          </a:p>
          <a:p>
            <a:pPr marL="685800" lvl="1" indent="-228600">
              <a:buFont typeface="+mj-lt"/>
              <a:buAutoNum type="arabicPeriod"/>
            </a:pPr>
            <a:r>
              <a:rPr lang="fr-FR" sz="1200" dirty="0"/>
              <a:t>    ferme la connexion.</a:t>
            </a:r>
          </a:p>
          <a:p>
            <a:endParaRPr lang="fr-FR" sz="1200" dirty="0"/>
          </a:p>
          <a:p>
            <a:r>
              <a:rPr lang="fr-FR" sz="1200" dirty="0"/>
              <a:t>Comme on l'a vu, le serveur peut dialoguer avec plusieurs clients : c'est tout l'intérêt. Si le serveur d'OpenClassrooms ne pouvait dialoguer qu'avec un seul client à la fois, il faudrait attendre votre tour, peut-être assez longtemps, avant d'avoir accès à vos pages. Et, sans serveur pouvant dialoguer avec plusieurs clients, les jeux en réseau ou les logiciels de messagerie instantanée seraient bien plus complexes.</a:t>
            </a:r>
          </a:p>
          <a:p>
            <a:endParaRPr lang="fr-FR" sz="1200" b="1" dirty="0"/>
          </a:p>
        </p:txBody>
      </p:sp>
    </p:spTree>
    <p:extLst>
      <p:ext uri="{BB962C8B-B14F-4D97-AF65-F5344CB8AC3E}">
        <p14:creationId xmlns:p14="http://schemas.microsoft.com/office/powerpoint/2010/main" val="113606951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0" y="1257299"/>
            <a:ext cx="11953872" cy="3308598"/>
          </a:xfrm>
          <a:prstGeom prst="rect">
            <a:avLst/>
          </a:prstGeom>
          <a:noFill/>
        </p:spPr>
        <p:txBody>
          <a:bodyPr wrap="square" rtlCol="0">
            <a:spAutoFit/>
          </a:bodyPr>
          <a:lstStyle/>
          <a:p>
            <a:r>
              <a:rPr lang="fr-FR" sz="1100" b="1" dirty="0"/>
              <a:t>Établir une connexion</a:t>
            </a:r>
          </a:p>
          <a:p>
            <a:endParaRPr lang="fr-FR" sz="1100" b="1" dirty="0"/>
          </a:p>
          <a:p>
            <a:r>
              <a:rPr lang="fr-FR" sz="1100" dirty="0"/>
              <a:t>Pour que le client se connecte au serveur, il nous faut deux informations :</a:t>
            </a:r>
          </a:p>
          <a:p>
            <a:endParaRPr lang="fr-FR" sz="1100" dirty="0"/>
          </a:p>
          <a:p>
            <a:r>
              <a:rPr lang="fr-FR" sz="1100" dirty="0"/>
              <a:t>    Le nom d'hôte (host name en anglais), qui identifie une machine sur Internet ou sur un réseau local. Les noms d'hôtes permettent de représenter des adresses IP de façon plus claire (on a un nom comme google.fr, plus facile à retenir que l'adresse IP correspondante 74.125.224.84).</a:t>
            </a:r>
          </a:p>
          <a:p>
            <a:r>
              <a:rPr lang="fr-FR" sz="1100" dirty="0"/>
              <a:t>    Un numéro de port, qui est souvent propre au type d'information que l'on va échanger. Si on demande une connexion web, le navigateur va en général interroger le port 80 si c'est en http ou le port 443 si c'est en connexion sécurisée (https). Le numéro de port est compris entre 0 et 65535 (il y en a donc un certain nombre !) et les numéros entre 0 et 1023 sont réservés par le système. On peut les utiliser, mais ce n'est pas une très bonne idée.	</a:t>
            </a:r>
          </a:p>
          <a:p>
            <a:endParaRPr lang="fr-FR" sz="1100" dirty="0"/>
          </a:p>
          <a:p>
            <a:r>
              <a:rPr lang="fr-FR" sz="1100" dirty="0"/>
              <a:t>Pour résumer, quand votre navigateur tente d'accéder à OpenClassrooms, il établit une connexion avec le serveur dont le nom d'hôte est fr.openclassrooms.com sur le port 80. Dans ce chapitre, nous allons plus volontiers travailler avec des noms d'hôtes qu'avec des adresses IP.</a:t>
            </a:r>
          </a:p>
          <a:p>
            <a:endParaRPr lang="fr-FR" sz="1100" b="1" dirty="0"/>
          </a:p>
          <a:p>
            <a:endParaRPr lang="fr-FR" sz="1100" b="1" dirty="0"/>
          </a:p>
          <a:p>
            <a:r>
              <a:rPr lang="fr-FR" sz="1100" b="1" dirty="0"/>
              <a:t>Les sockets</a:t>
            </a:r>
          </a:p>
          <a:p>
            <a:endParaRPr lang="fr-FR" sz="1100" b="1" dirty="0"/>
          </a:p>
          <a:p>
            <a:r>
              <a:rPr lang="fr-FR" sz="1100" dirty="0"/>
              <a:t>Comme on va le voir, les sockets sont des objets qui permettent d'ouvrir une connexion avec une machine locale ou distante et d'échanger avec elle.</a:t>
            </a:r>
          </a:p>
          <a:p>
            <a:endParaRPr lang="fr-FR" sz="1100" dirty="0"/>
          </a:p>
          <a:p>
            <a:r>
              <a:rPr lang="fr-FR" sz="1100" dirty="0"/>
              <a:t>Ces objets sont définis dans le module socket et nous allons maintenant voir comment ils fonctionnent.</a:t>
            </a:r>
          </a:p>
        </p:txBody>
      </p:sp>
    </p:spTree>
    <p:extLst>
      <p:ext uri="{BB962C8B-B14F-4D97-AF65-F5344CB8AC3E}">
        <p14:creationId xmlns:p14="http://schemas.microsoft.com/office/powerpoint/2010/main" val="4018797278"/>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119064" y="1046593"/>
            <a:ext cx="11953872" cy="276999"/>
          </a:xfrm>
          <a:prstGeom prst="rect">
            <a:avLst/>
          </a:prstGeom>
          <a:noFill/>
        </p:spPr>
        <p:txBody>
          <a:bodyPr wrap="square" rtlCol="0">
            <a:spAutoFit/>
          </a:bodyPr>
          <a:lstStyle/>
          <a:p>
            <a:r>
              <a:rPr lang="fr-FR" sz="1200" dirty="0"/>
              <a:t>Commençons donc, dans la joie et la bonne humeur, par importer notre module socket</a:t>
            </a:r>
          </a:p>
        </p:txBody>
      </p:sp>
      <p:sp>
        <p:nvSpPr>
          <p:cNvPr id="6" name="ZoneTexte 5">
            <a:extLst>
              <a:ext uri="{FF2B5EF4-FFF2-40B4-BE49-F238E27FC236}">
                <a16:creationId xmlns:a16="http://schemas.microsoft.com/office/drawing/2014/main" id="{3114AD06-6CD7-4483-BDFC-034D6174061B}"/>
              </a:ext>
            </a:extLst>
          </p:cNvPr>
          <p:cNvSpPr txBox="1"/>
          <p:nvPr/>
        </p:nvSpPr>
        <p:spPr>
          <a:xfrm>
            <a:off x="119064" y="1336126"/>
            <a:ext cx="4881561" cy="261610"/>
          </a:xfrm>
          <a:prstGeom prst="rect">
            <a:avLst/>
          </a:prstGeom>
          <a:solidFill>
            <a:schemeClr val="tx1"/>
          </a:solidFill>
        </p:spPr>
        <p:txBody>
          <a:bodyPr wrap="square" rtlCol="0">
            <a:spAutoFit/>
          </a:bodyPr>
          <a:lstStyle/>
          <a:p>
            <a:r>
              <a:rPr lang="fr-FR" sz="1100" dirty="0">
                <a:solidFill>
                  <a:schemeClr val="bg1"/>
                </a:solidFill>
              </a:rPr>
              <a:t>import socket</a:t>
            </a:r>
          </a:p>
        </p:txBody>
      </p:sp>
      <p:sp>
        <p:nvSpPr>
          <p:cNvPr id="7" name="ZoneTexte 6">
            <a:extLst>
              <a:ext uri="{FF2B5EF4-FFF2-40B4-BE49-F238E27FC236}">
                <a16:creationId xmlns:a16="http://schemas.microsoft.com/office/drawing/2014/main" id="{287D79A1-8CBB-46C8-BE08-FE5D7E081F1F}"/>
              </a:ext>
            </a:extLst>
          </p:cNvPr>
          <p:cNvSpPr txBox="1"/>
          <p:nvPr/>
        </p:nvSpPr>
        <p:spPr>
          <a:xfrm>
            <a:off x="119064" y="1600705"/>
            <a:ext cx="11953872" cy="1754326"/>
          </a:xfrm>
          <a:prstGeom prst="rect">
            <a:avLst/>
          </a:prstGeom>
          <a:noFill/>
        </p:spPr>
        <p:txBody>
          <a:bodyPr wrap="square" rtlCol="0">
            <a:spAutoFit/>
          </a:bodyPr>
          <a:lstStyle/>
          <a:p>
            <a:r>
              <a:rPr lang="fr-FR" sz="1200" dirty="0"/>
              <a:t>Nous allons d'abord créer notre serveur puis, en parallèle, un client. Nous allons faire communiquer les deux. Pour l'instant, nous nous occupons du serveur.</a:t>
            </a:r>
          </a:p>
          <a:p>
            <a:endParaRPr lang="fr-FR" sz="1200" b="1" dirty="0"/>
          </a:p>
          <a:p>
            <a:r>
              <a:rPr lang="fr-FR" sz="1200" b="1" dirty="0"/>
              <a:t>Construire notre socket</a:t>
            </a:r>
          </a:p>
          <a:p>
            <a:endParaRPr lang="fr-FR" sz="1200" dirty="0"/>
          </a:p>
          <a:p>
            <a:r>
              <a:rPr lang="fr-FR" sz="1200" dirty="0"/>
              <a:t>Nous allons pour cela faire appel au constructeur socket. Dans le cas d'une connexion TCP, il prend les deux paramètres suivants, dans l'ordre :</a:t>
            </a:r>
          </a:p>
          <a:p>
            <a:endParaRPr lang="fr-FR" sz="1200" dirty="0"/>
          </a:p>
          <a:p>
            <a:r>
              <a:rPr lang="fr-FR" sz="1200" dirty="0"/>
              <a:t>    </a:t>
            </a:r>
            <a:r>
              <a:rPr lang="fr-FR" sz="1200" dirty="0" err="1"/>
              <a:t>socket.AF_INET</a:t>
            </a:r>
            <a:r>
              <a:rPr lang="fr-FR" sz="1200" dirty="0"/>
              <a:t> : la famille d'adresses, ici ce sont des adresses Internet ;</a:t>
            </a:r>
          </a:p>
          <a:p>
            <a:endParaRPr lang="fr-FR" sz="1200" dirty="0"/>
          </a:p>
          <a:p>
            <a:r>
              <a:rPr lang="fr-FR" sz="1200" dirty="0"/>
              <a:t>    </a:t>
            </a:r>
            <a:r>
              <a:rPr lang="fr-FR" sz="1200" dirty="0" err="1"/>
              <a:t>socket.SOCK_STREAM</a:t>
            </a:r>
            <a:r>
              <a:rPr lang="fr-FR" sz="1200" dirty="0"/>
              <a:t> : le type du socket, SOCK_STREAM pour le protocole TCP.</a:t>
            </a:r>
          </a:p>
        </p:txBody>
      </p:sp>
      <p:sp>
        <p:nvSpPr>
          <p:cNvPr id="8" name="ZoneTexte 7">
            <a:extLst>
              <a:ext uri="{FF2B5EF4-FFF2-40B4-BE49-F238E27FC236}">
                <a16:creationId xmlns:a16="http://schemas.microsoft.com/office/drawing/2014/main" id="{D890B189-5C04-4161-8911-0E71FDE1C934}"/>
              </a:ext>
            </a:extLst>
          </p:cNvPr>
          <p:cNvSpPr txBox="1"/>
          <p:nvPr/>
        </p:nvSpPr>
        <p:spPr>
          <a:xfrm>
            <a:off x="119064" y="3349913"/>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p:txBody>
      </p:sp>
      <p:sp>
        <p:nvSpPr>
          <p:cNvPr id="9" name="ZoneTexte 8">
            <a:extLst>
              <a:ext uri="{FF2B5EF4-FFF2-40B4-BE49-F238E27FC236}">
                <a16:creationId xmlns:a16="http://schemas.microsoft.com/office/drawing/2014/main" id="{A9028FDA-24E6-44BB-AC99-80712018271A}"/>
              </a:ext>
            </a:extLst>
          </p:cNvPr>
          <p:cNvSpPr txBox="1"/>
          <p:nvPr/>
        </p:nvSpPr>
        <p:spPr>
          <a:xfrm>
            <a:off x="90491" y="3652138"/>
            <a:ext cx="11953872" cy="1754326"/>
          </a:xfrm>
          <a:prstGeom prst="rect">
            <a:avLst/>
          </a:prstGeom>
          <a:noFill/>
        </p:spPr>
        <p:txBody>
          <a:bodyPr wrap="square" rtlCol="0">
            <a:spAutoFit/>
          </a:bodyPr>
          <a:lstStyle/>
          <a:p>
            <a:r>
              <a:rPr lang="fr-FR" sz="1200" b="1" dirty="0"/>
              <a:t>Connecter le socket</a:t>
            </a:r>
          </a:p>
          <a:p>
            <a:endParaRPr lang="fr-FR" sz="1200" dirty="0"/>
          </a:p>
          <a:p>
            <a:r>
              <a:rPr lang="fr-FR" sz="1200" dirty="0"/>
              <a:t>Ensuite, nous connectons notre socket. Pour une connexion serveur, qui va attendre des connexions de clients, on utilise la méthode </a:t>
            </a:r>
            <a:r>
              <a:rPr lang="fr-FR" sz="1200" b="1" dirty="0"/>
              <a:t>bind</a:t>
            </a:r>
            <a:r>
              <a:rPr lang="fr-FR" sz="1200" dirty="0"/>
              <a:t>. Elle prend un paramètre : le tuple (</a:t>
            </a:r>
            <a:r>
              <a:rPr lang="fr-FR" sz="1200" b="1" dirty="0" err="1"/>
              <a:t>nom_hote</a:t>
            </a:r>
            <a:r>
              <a:rPr lang="fr-FR" sz="1200" b="1" dirty="0"/>
              <a:t>, port</a:t>
            </a:r>
            <a:r>
              <a:rPr lang="fr-FR" sz="1200" dirty="0"/>
              <a:t>).</a:t>
            </a:r>
          </a:p>
          <a:p>
            <a:endParaRPr lang="fr-FR" sz="1200" dirty="0"/>
          </a:p>
          <a:p>
            <a:r>
              <a:rPr lang="fr-FR" sz="1200" dirty="0">
                <a:highlight>
                  <a:srgbClr val="C0C0C0"/>
                </a:highlight>
              </a:rPr>
              <a:t>Attends un peu, je croyais que c'était notre client qui se connectait à notre serveur, pas l'inverse…</a:t>
            </a:r>
          </a:p>
          <a:p>
            <a:endParaRPr lang="fr-FR" sz="1200" dirty="0"/>
          </a:p>
          <a:p>
            <a:r>
              <a:rPr lang="fr-FR" sz="1200" dirty="0"/>
              <a:t>Oui mais, pour que notre serveur écoute sur un port, il faut le configurer en conséquence. Donc, dans notre cas, le nom de l'hôte sera vide et le port sera celui que vous voulez, entre 1024 et 65535.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19064" y="5473417"/>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connexion_principale.bind</a:t>
            </a:r>
            <a:r>
              <a:rPr lang="en-US" sz="1100" dirty="0">
                <a:solidFill>
                  <a:schemeClr val="bg1"/>
                </a:solidFill>
              </a:rPr>
              <a:t>(('', 12800))</a:t>
            </a:r>
          </a:p>
        </p:txBody>
      </p:sp>
    </p:spTree>
    <p:extLst>
      <p:ext uri="{BB962C8B-B14F-4D97-AF65-F5344CB8AC3E}">
        <p14:creationId xmlns:p14="http://schemas.microsoft.com/office/powerpoint/2010/main" val="620511776"/>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1620894"/>
            <a:ext cx="11953872" cy="1754326"/>
          </a:xfrm>
          <a:prstGeom prst="rect">
            <a:avLst/>
          </a:prstGeom>
          <a:noFill/>
        </p:spPr>
        <p:txBody>
          <a:bodyPr wrap="square" rtlCol="0">
            <a:spAutoFit/>
          </a:bodyPr>
          <a:lstStyle/>
          <a:p>
            <a:r>
              <a:rPr lang="fr-FR" sz="1200" b="1" dirty="0"/>
              <a:t>Faire écouter notre socket</a:t>
            </a:r>
          </a:p>
          <a:p>
            <a:endParaRPr lang="fr-FR" sz="1200" b="1" dirty="0"/>
          </a:p>
          <a:p>
            <a:r>
              <a:rPr lang="fr-FR" sz="1200" dirty="0"/>
              <a:t>Bien. Notre socket est prêt à écouter sur le port 12800 mais il n'écoute pas encore. On va avant tout lui préciser le nombre maximum de connexions qu'il peut recevoir sur ce port sans les accepter. On utilise pour cela la méthode listen. On lui passe généralement 5 en paramètre.</a:t>
            </a:r>
          </a:p>
          <a:p>
            <a:endParaRPr lang="fr-FR" sz="1200" dirty="0"/>
          </a:p>
          <a:p>
            <a:r>
              <a:rPr lang="fr-FR" sz="1200" dirty="0">
                <a:highlight>
                  <a:srgbClr val="C0C0C0"/>
                </a:highlight>
              </a:rPr>
              <a:t>Cela veut dire que notre serveur ne pourra dialoguer qu'avec 5 clients maximum ?</a:t>
            </a:r>
          </a:p>
          <a:p>
            <a:endParaRPr lang="fr-FR" sz="1200" dirty="0">
              <a:highlight>
                <a:srgbClr val="C0C0C0"/>
              </a:highlight>
            </a:endParaRPr>
          </a:p>
          <a:p>
            <a:r>
              <a:rPr lang="fr-FR" sz="1200" dirty="0"/>
              <a:t>Non. Cela veut dire que si 5 clients se connectent et que le serveur n'accepte aucune de ces connexions, aucun autre client ne pourra se connecter. Mais généralement, très peu de temps après que le client ait demandé la connexion, le serveur l'accepte. Vous pouvez donc avoir bien plus de clients connectés, ne vous en faites pas.</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4" y="3490475"/>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connexion_principale.listen</a:t>
            </a:r>
            <a:r>
              <a:rPr lang="en-US" sz="1100" dirty="0">
                <a:solidFill>
                  <a:schemeClr val="bg1"/>
                </a:solidFill>
              </a:rPr>
              <a:t>(5)</a:t>
            </a:r>
          </a:p>
        </p:txBody>
      </p:sp>
    </p:spTree>
    <p:extLst>
      <p:ext uri="{BB962C8B-B14F-4D97-AF65-F5344CB8AC3E}">
        <p14:creationId xmlns:p14="http://schemas.microsoft.com/office/powerpoint/2010/main" val="3894690815"/>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3046988"/>
          </a:xfrm>
          <a:prstGeom prst="rect">
            <a:avLst/>
          </a:prstGeom>
          <a:noFill/>
        </p:spPr>
        <p:txBody>
          <a:bodyPr wrap="square" rtlCol="0">
            <a:spAutoFit/>
          </a:bodyPr>
          <a:lstStyle/>
          <a:p>
            <a:r>
              <a:rPr lang="fr-FR" sz="1200" b="1" dirty="0"/>
              <a:t>Accepter une connexion venant du client</a:t>
            </a:r>
          </a:p>
          <a:p>
            <a:endParaRPr lang="fr-FR" sz="1200" dirty="0"/>
          </a:p>
          <a:p>
            <a:r>
              <a:rPr lang="fr-FR" sz="1200" dirty="0"/>
              <a:t>Enfin, dernière étape, on va accepter une connexion. Aucune connexion ne s'est encore présentée mais la méthode </a:t>
            </a:r>
            <a:r>
              <a:rPr lang="fr-FR" sz="1200" b="1" dirty="0"/>
              <a:t>accept</a:t>
            </a:r>
            <a:r>
              <a:rPr lang="fr-FR" sz="1200" dirty="0"/>
              <a:t> que nous allons utiliser va bloquer le programme tant qu'aucun client ne s'est connecté.</a:t>
            </a:r>
          </a:p>
          <a:p>
            <a:endParaRPr lang="fr-FR" sz="1200" dirty="0"/>
          </a:p>
          <a:p>
            <a:r>
              <a:rPr lang="fr-FR" sz="1200" dirty="0"/>
              <a:t>Il est important de noter que la méthode </a:t>
            </a:r>
            <a:r>
              <a:rPr lang="fr-FR" sz="1200" b="1" dirty="0"/>
              <a:t>accept</a:t>
            </a:r>
            <a:r>
              <a:rPr lang="fr-FR" sz="1200" dirty="0"/>
              <a:t> renvoie deux informations :</a:t>
            </a:r>
          </a:p>
          <a:p>
            <a:endParaRPr lang="fr-FR" sz="1200" dirty="0"/>
          </a:p>
          <a:p>
            <a:r>
              <a:rPr lang="fr-FR" sz="1200" dirty="0"/>
              <a:t>    le socket connecté qui vient de se créer, celui qui va nous permettre de dialoguer avec notre client tout juste connecté ;</a:t>
            </a:r>
          </a:p>
          <a:p>
            <a:endParaRPr lang="fr-FR" sz="1200" dirty="0"/>
          </a:p>
          <a:p>
            <a:r>
              <a:rPr lang="fr-FR" sz="1200" dirty="0"/>
              <a:t>    un tuple représentant l'adresse IP et le port de connexion du client.</a:t>
            </a:r>
          </a:p>
          <a:p>
            <a:endParaRPr lang="fr-FR" sz="1200" dirty="0"/>
          </a:p>
          <a:p>
            <a:r>
              <a:rPr lang="fr-FR" sz="1200" dirty="0">
                <a:highlight>
                  <a:srgbClr val="C0C0C0"/>
                </a:highlight>
              </a:rPr>
              <a:t>Le port de connexion du client… ce n'est pas le même que celui du serveur ?</a:t>
            </a:r>
          </a:p>
          <a:p>
            <a:endParaRPr lang="fr-FR" sz="1200" dirty="0"/>
          </a:p>
          <a:p>
            <a:r>
              <a:rPr lang="fr-FR" sz="1200" dirty="0"/>
              <a:t>Non car votre client, en ouvrant une connexion, passe par un port dit « de sortie » qui va être choisi par le système parmi les ports disponibles. Pour schématiser, quand un client se connecte à un serveur, il emprunte un port (une forme de porte, si vous voulez) puis établit la connexion sur le port du serveur. Il y a donc deux ports dans notre histoire mais celui qu'utilise le client pour ouvrir sa connexion ne va pas nous intéresser.</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47636" y="3842492"/>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endParaRPr lang="en-US" sz="1100" dirty="0">
              <a:solidFill>
                <a:schemeClr val="bg1"/>
              </a:solidFill>
            </a:endParaRPr>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4207334"/>
            <a:ext cx="11953872" cy="1200329"/>
          </a:xfrm>
          <a:prstGeom prst="rect">
            <a:avLst/>
          </a:prstGeom>
          <a:noFill/>
        </p:spPr>
        <p:txBody>
          <a:bodyPr wrap="square" rtlCol="0">
            <a:spAutoFit/>
          </a:bodyPr>
          <a:lstStyle/>
          <a:p>
            <a:r>
              <a:rPr lang="fr-FR" sz="1200" dirty="0"/>
              <a:t>Cette méthode, comme vous le voyez, bloque le programme. Elle attend qu'un client se connecte. Laissons cette fenêtre Python ouverte et, à présent, ouvrons-en une nouvelle pour construire notre client.</a:t>
            </a:r>
          </a:p>
          <a:p>
            <a:endParaRPr lang="fr-FR" sz="1200" b="1" dirty="0"/>
          </a:p>
          <a:p>
            <a:r>
              <a:rPr lang="fr-FR" sz="1200" b="1" dirty="0"/>
              <a:t>Création du client</a:t>
            </a:r>
          </a:p>
          <a:p>
            <a:endParaRPr lang="fr-FR" sz="1200" dirty="0"/>
          </a:p>
          <a:p>
            <a:r>
              <a:rPr lang="fr-FR" sz="1200" dirty="0"/>
              <a:t>Commencez par construire votre socket de la même façon :</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147636" y="5510895"/>
            <a:ext cx="4881561" cy="769441"/>
          </a:xfrm>
          <a:prstGeom prst="rect">
            <a:avLst/>
          </a:prstGeom>
          <a:solidFill>
            <a:schemeClr val="tx1"/>
          </a:solidFill>
        </p:spPr>
        <p:txBody>
          <a:bodyPr wrap="square" rtlCol="0">
            <a:spAutoFit/>
          </a:bodyPr>
          <a:lstStyle/>
          <a:p>
            <a:r>
              <a:rPr lang="en-US" sz="1100" dirty="0">
                <a:solidFill>
                  <a:schemeClr val="bg1"/>
                </a:solidFill>
              </a:rPr>
              <a:t>&gt;&gt;&gt; import socket</a:t>
            </a:r>
          </a:p>
          <a:p>
            <a:r>
              <a:rPr lang="en-US" sz="1100" dirty="0">
                <a:solidFill>
                  <a:schemeClr val="bg1"/>
                </a:solidFill>
              </a:rPr>
              <a:t>&gt;&gt;&gt; </a:t>
            </a:r>
            <a:r>
              <a:rPr lang="en-US" sz="1100" dirty="0" err="1">
                <a:solidFill>
                  <a:schemeClr val="bg1"/>
                </a:solidFill>
              </a:rPr>
              <a:t>connexion_avec_serveur</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a:p>
            <a:r>
              <a:rPr lang="en-US" sz="1100" dirty="0">
                <a:solidFill>
                  <a:schemeClr val="bg1"/>
                </a:solidFill>
              </a:rPr>
              <a:t>&gt;&gt;&gt;</a:t>
            </a:r>
          </a:p>
        </p:txBody>
      </p:sp>
    </p:spTree>
    <p:extLst>
      <p:ext uri="{BB962C8B-B14F-4D97-AF65-F5344CB8AC3E}">
        <p14:creationId xmlns:p14="http://schemas.microsoft.com/office/powerpoint/2010/main" val="1412533705"/>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1200329"/>
          </a:xfrm>
          <a:prstGeom prst="rect">
            <a:avLst/>
          </a:prstGeom>
          <a:noFill/>
        </p:spPr>
        <p:txBody>
          <a:bodyPr wrap="square" rtlCol="0">
            <a:spAutoFit/>
          </a:bodyPr>
          <a:lstStyle/>
          <a:p>
            <a:r>
              <a:rPr lang="fr-FR" sz="1200" b="1" dirty="0"/>
              <a:t>Connecter le client</a:t>
            </a:r>
          </a:p>
          <a:p>
            <a:endParaRPr lang="fr-FR" sz="1200" dirty="0"/>
          </a:p>
          <a:p>
            <a:r>
              <a:rPr lang="fr-FR" sz="1200" dirty="0"/>
              <a:t>Pour se connecter à un serveur, on va utiliser la méthode connect. Elle prend en paramètre un tuple, comme bind, contenant le nom d'hôte et le numéro du port identifiant le serveur auquel on veut se connecter.</a:t>
            </a:r>
          </a:p>
          <a:p>
            <a:r>
              <a:rPr lang="fr-FR" sz="1200" dirty="0"/>
              <a:t>Le numéro du port sur lequel on veut se connecter, vous le connaissez : c'est 12800. Vu que nos deux applications Python sont sur la même machine, le nom d'hôte va être localhost (c'est-à-dire la machine locale).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037256"/>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connexion_avec_serveur.connect</a:t>
            </a:r>
            <a:r>
              <a:rPr lang="fr-FR" sz="1100" dirty="0">
                <a:solidFill>
                  <a:schemeClr val="bg1"/>
                </a:solidFill>
              </a:rPr>
              <a:t>(('localhost', 12800))</a:t>
            </a:r>
          </a:p>
        </p:txBody>
      </p:sp>
      <p:sp>
        <p:nvSpPr>
          <p:cNvPr id="11" name="ZoneTexte 10">
            <a:extLst>
              <a:ext uri="{FF2B5EF4-FFF2-40B4-BE49-F238E27FC236}">
                <a16:creationId xmlns:a16="http://schemas.microsoft.com/office/drawing/2014/main" id="{EFEF8E7A-8FDB-4E69-AF86-AE10E775002C}"/>
              </a:ext>
            </a:extLst>
          </p:cNvPr>
          <p:cNvSpPr txBox="1"/>
          <p:nvPr/>
        </p:nvSpPr>
        <p:spPr>
          <a:xfrm>
            <a:off x="90491" y="2396215"/>
            <a:ext cx="11953872" cy="830997"/>
          </a:xfrm>
          <a:prstGeom prst="rect">
            <a:avLst/>
          </a:prstGeom>
          <a:noFill/>
        </p:spPr>
        <p:txBody>
          <a:bodyPr wrap="square" rtlCol="0">
            <a:spAutoFit/>
          </a:bodyPr>
          <a:lstStyle/>
          <a:p>
            <a:r>
              <a:rPr lang="fr-FR" sz="1200" dirty="0"/>
              <a:t>Et voilà, notre serveur et notre client sont connectés !</a:t>
            </a:r>
          </a:p>
          <a:p>
            <a:endParaRPr lang="fr-FR" sz="1200" dirty="0"/>
          </a:p>
          <a:p>
            <a:r>
              <a:rPr lang="fr-FR" sz="1200" dirty="0"/>
              <a:t>Si vous retournez dans la console Python abritant le serveur, vous pouvez constater que la méthode accept ne bloque plus, puisqu'elle vient d'accepter la connexion demandée par le client. Vous pouvez donc de nouveau saisir du code côté serveur :</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3" y="3349073"/>
            <a:ext cx="4881561" cy="430887"/>
          </a:xfrm>
          <a:prstGeom prst="rect">
            <a:avLst/>
          </a:prstGeom>
          <a:solidFill>
            <a:schemeClr val="tx1"/>
          </a:solidFill>
        </p:spPr>
        <p:txBody>
          <a:bodyPr wrap="square" rtlCol="0">
            <a:spAutoFit/>
          </a:bodyPr>
          <a:lstStyle/>
          <a:p>
            <a:r>
              <a:rPr lang="fr-FR" sz="1100" dirty="0">
                <a:solidFill>
                  <a:schemeClr val="bg1"/>
                </a:solidFill>
              </a:rPr>
              <a:t>&gt;&gt;&gt; print(</a:t>
            </a:r>
            <a:r>
              <a:rPr lang="fr-FR" sz="1100" dirty="0" err="1">
                <a:solidFill>
                  <a:schemeClr val="bg1"/>
                </a:solidFill>
              </a:rPr>
              <a:t>infos_connexion</a:t>
            </a:r>
            <a:r>
              <a:rPr lang="fr-FR" sz="1100" dirty="0">
                <a:solidFill>
                  <a:schemeClr val="bg1"/>
                </a:solidFill>
              </a:rPr>
              <a:t>)</a:t>
            </a:r>
          </a:p>
          <a:p>
            <a:r>
              <a:rPr lang="fr-FR" sz="1100" dirty="0">
                <a:solidFill>
                  <a:schemeClr val="bg1"/>
                </a:solidFill>
              </a:rPr>
              <a:t>('127.0.0.1', 2901)</a:t>
            </a:r>
          </a:p>
        </p:txBody>
      </p:sp>
      <p:sp>
        <p:nvSpPr>
          <p:cNvPr id="9" name="ZoneTexte 8">
            <a:extLst>
              <a:ext uri="{FF2B5EF4-FFF2-40B4-BE49-F238E27FC236}">
                <a16:creationId xmlns:a16="http://schemas.microsoft.com/office/drawing/2014/main" id="{5F16D747-EACA-4BB6-9467-9107D3F47D16}"/>
              </a:ext>
            </a:extLst>
          </p:cNvPr>
          <p:cNvSpPr txBox="1"/>
          <p:nvPr/>
        </p:nvSpPr>
        <p:spPr>
          <a:xfrm>
            <a:off x="147636" y="3960971"/>
            <a:ext cx="11953872" cy="1938992"/>
          </a:xfrm>
          <a:prstGeom prst="rect">
            <a:avLst/>
          </a:prstGeom>
          <a:noFill/>
        </p:spPr>
        <p:txBody>
          <a:bodyPr wrap="square" rtlCol="0">
            <a:spAutoFit/>
          </a:bodyPr>
          <a:lstStyle/>
          <a:p>
            <a:r>
              <a:rPr lang="fr-FR" sz="1200" dirty="0"/>
              <a:t>La première information, c'est l'adresse IP du client. Ici, elle vaut </a:t>
            </a:r>
            <a:r>
              <a:rPr lang="fr-FR" sz="1200" i="1" dirty="0"/>
              <a:t>127.0.0.1</a:t>
            </a:r>
            <a:r>
              <a:rPr lang="fr-FR" sz="1200" dirty="0"/>
              <a:t> c'est-à-dire l'IP de l'ordinateur local. Dites-vous que l'hôte </a:t>
            </a:r>
            <a:r>
              <a:rPr lang="fr-FR" sz="1200" i="1" dirty="0"/>
              <a:t>localhost</a:t>
            </a:r>
            <a:r>
              <a:rPr lang="fr-FR" sz="1200" dirty="0"/>
              <a:t> redirige vers l'IP </a:t>
            </a:r>
            <a:r>
              <a:rPr lang="fr-FR" sz="1200" i="1" dirty="0"/>
              <a:t>127.0.0.1</a:t>
            </a:r>
            <a:r>
              <a:rPr lang="fr-FR" sz="1200" dirty="0"/>
              <a:t>.</a:t>
            </a:r>
          </a:p>
          <a:p>
            <a:r>
              <a:rPr lang="fr-FR" sz="1200" dirty="0"/>
              <a:t>Le second est le port de sortie du client, qui ne nous intéresse pas ici.</a:t>
            </a:r>
          </a:p>
          <a:p>
            <a:endParaRPr lang="fr-FR" sz="1200" b="1" dirty="0"/>
          </a:p>
          <a:p>
            <a:r>
              <a:rPr lang="fr-FR" sz="1200" b="1" dirty="0"/>
              <a:t>Faire communiquer nos sockets</a:t>
            </a:r>
          </a:p>
          <a:p>
            <a:endParaRPr lang="fr-FR" sz="1200" dirty="0"/>
          </a:p>
          <a:p>
            <a:r>
              <a:rPr lang="fr-FR" sz="1200" dirty="0"/>
              <a:t>Bon, maintenant, comment faire communiquer nos sockets ? Eh bien, en utilisant les méthodes </a:t>
            </a:r>
            <a:r>
              <a:rPr lang="fr-FR" sz="1200" i="1" dirty="0"/>
              <a:t>send</a:t>
            </a:r>
            <a:r>
              <a:rPr lang="fr-FR" sz="1200" dirty="0"/>
              <a:t> pour envoyer et </a:t>
            </a:r>
            <a:r>
              <a:rPr lang="fr-FR" sz="1200" i="1" dirty="0"/>
              <a:t>recv</a:t>
            </a:r>
            <a:r>
              <a:rPr lang="fr-FR" sz="1200" dirty="0"/>
              <a:t> pour recevoir.</a:t>
            </a:r>
          </a:p>
          <a:p>
            <a:endParaRPr lang="fr-FR" sz="1200" dirty="0"/>
          </a:p>
          <a:p>
            <a:r>
              <a:rPr lang="fr-FR" sz="1200" dirty="0">
                <a:highlight>
                  <a:srgbClr val="C0C0C0"/>
                </a:highlight>
              </a:rPr>
              <a:t>Les informations que vous transmettrez seront des chaînes de bytes, pas des str !</a:t>
            </a:r>
          </a:p>
          <a:p>
            <a:endParaRPr lang="fr-FR" sz="1200" dirty="0"/>
          </a:p>
          <a:p>
            <a:r>
              <a:rPr lang="fr-FR" sz="1200" dirty="0"/>
              <a:t>Donc côté serveur :</a:t>
            </a:r>
            <a:endParaRPr lang="fr-FR" sz="12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6083283"/>
            <a:ext cx="4881561" cy="43088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connexion_avec_client.send</a:t>
            </a:r>
            <a:r>
              <a:rPr lang="fr-FR" sz="1100" dirty="0">
                <a:solidFill>
                  <a:schemeClr val="bg1"/>
                </a:solidFill>
              </a:rPr>
              <a:t>(</a:t>
            </a:r>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32</a:t>
            </a:r>
          </a:p>
        </p:txBody>
      </p:sp>
    </p:spTree>
    <p:extLst>
      <p:ext uri="{BB962C8B-B14F-4D97-AF65-F5344CB8AC3E}">
        <p14:creationId xmlns:p14="http://schemas.microsoft.com/office/powerpoint/2010/main" val="2490555422"/>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1288880"/>
            <a:ext cx="11953872" cy="1200329"/>
          </a:xfrm>
          <a:prstGeom prst="rect">
            <a:avLst/>
          </a:prstGeom>
          <a:noFill/>
        </p:spPr>
        <p:txBody>
          <a:bodyPr wrap="square" rtlCol="0">
            <a:spAutoFit/>
          </a:bodyPr>
          <a:lstStyle/>
          <a:p>
            <a:r>
              <a:rPr lang="fr-FR" sz="1200" dirty="0"/>
              <a:t>La méthode </a:t>
            </a:r>
            <a:r>
              <a:rPr lang="fr-FR" sz="1200" i="1" dirty="0"/>
              <a:t>send</a:t>
            </a:r>
            <a:r>
              <a:rPr lang="fr-FR" sz="1200" dirty="0"/>
              <a:t> vous renvoie le nombre de caractères envoyés.</a:t>
            </a:r>
          </a:p>
          <a:p>
            <a:endParaRPr lang="fr-FR" sz="1200" dirty="0"/>
          </a:p>
          <a:p>
            <a:r>
              <a:rPr lang="fr-FR" sz="1200" dirty="0"/>
              <a:t>Maintenant, côté client, on va réceptionner le message que l'on vient d'envoyer. La méthode </a:t>
            </a:r>
            <a:r>
              <a:rPr lang="fr-FR" sz="1200" i="1" dirty="0"/>
              <a:t>recv</a:t>
            </a:r>
            <a:r>
              <a:rPr lang="fr-FR" sz="1200" dirty="0"/>
              <a:t> prend en paramètre le nombre de caractères à lire. Généralement, on lui passe la valeur 1024. Si le message est plus grand que </a:t>
            </a:r>
            <a:r>
              <a:rPr lang="fr-FR" sz="1200" i="1" dirty="0"/>
              <a:t>1024</a:t>
            </a:r>
            <a:r>
              <a:rPr lang="fr-FR" sz="1200" dirty="0"/>
              <a:t> caractères, on récupérera le reste après.</a:t>
            </a:r>
          </a:p>
          <a:p>
            <a:endParaRPr lang="fr-FR" sz="1200" dirty="0"/>
          </a:p>
          <a:p>
            <a:r>
              <a:rPr lang="fr-FR" sz="1200" dirty="0"/>
              <a:t>Dans la fenêtre Python côté client, donc :</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545700"/>
            <a:ext cx="4881561" cy="769441"/>
          </a:xfrm>
          <a:prstGeom prst="rect">
            <a:avLst/>
          </a:prstGeom>
          <a:solidFill>
            <a:schemeClr val="tx1"/>
          </a:solidFill>
        </p:spPr>
        <p:txBody>
          <a:bodyPr wrap="square" rtlCol="0">
            <a:spAutoFit/>
          </a:bodyPr>
          <a:lstStyle/>
          <a:p>
            <a:r>
              <a:rPr lang="fr-FR" sz="1100" dirty="0">
                <a:solidFill>
                  <a:schemeClr val="bg1"/>
                </a:solidFill>
              </a:rPr>
              <a:t>&gt;&gt;&gt; msg_recu = connexion_avec_serveur.recv(1024)</a:t>
            </a:r>
          </a:p>
          <a:p>
            <a:r>
              <a:rPr lang="fr-FR" sz="1100" dirty="0">
                <a:solidFill>
                  <a:schemeClr val="bg1"/>
                </a:solidFill>
              </a:rPr>
              <a:t>&gt;&gt;&gt; </a:t>
            </a:r>
            <a:r>
              <a:rPr lang="fr-FR" sz="1100" dirty="0" err="1">
                <a:solidFill>
                  <a:schemeClr val="bg1"/>
                </a:solidFill>
              </a:rPr>
              <a:t>msg_recu</a:t>
            </a:r>
            <a:endParaRPr lang="fr-FR" sz="1100" dirty="0">
              <a:solidFill>
                <a:schemeClr val="bg1"/>
              </a:solidFill>
            </a:endParaRPr>
          </a:p>
          <a:p>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&gt;&gt;&gt;</a:t>
            </a:r>
          </a:p>
        </p:txBody>
      </p:sp>
      <p:sp>
        <p:nvSpPr>
          <p:cNvPr id="9" name="ZoneTexte 8">
            <a:extLst>
              <a:ext uri="{FF2B5EF4-FFF2-40B4-BE49-F238E27FC236}">
                <a16:creationId xmlns:a16="http://schemas.microsoft.com/office/drawing/2014/main" id="{5F16D747-EACA-4BB6-9467-9107D3F47D16}"/>
              </a:ext>
            </a:extLst>
          </p:cNvPr>
          <p:cNvSpPr txBox="1"/>
          <p:nvPr/>
        </p:nvSpPr>
        <p:spPr>
          <a:xfrm>
            <a:off x="209553" y="3420171"/>
            <a:ext cx="11953872" cy="1754326"/>
          </a:xfrm>
          <a:prstGeom prst="rect">
            <a:avLst/>
          </a:prstGeom>
          <a:noFill/>
        </p:spPr>
        <p:txBody>
          <a:bodyPr wrap="square" rtlCol="0">
            <a:spAutoFit/>
          </a:bodyPr>
          <a:lstStyle/>
          <a:p>
            <a:r>
              <a:rPr lang="fr-FR" sz="1200" dirty="0"/>
              <a:t>Magique, non ? Vraiment pas ? Songez que ce petit mécanisme peut servir à faire communiquer des applications entre elles non seulement sur la machine locale, mais aussi sur des machines distantes et reliées par Internet.</a:t>
            </a:r>
          </a:p>
          <a:p>
            <a:endParaRPr lang="fr-FR" sz="1200" dirty="0"/>
          </a:p>
          <a:p>
            <a:r>
              <a:rPr lang="fr-FR" sz="1200" dirty="0"/>
              <a:t>Le client peut également envoyer des informations au serveur et le serveur peut les réceptionner, tout cela grâce aux méthodes </a:t>
            </a:r>
            <a:r>
              <a:rPr lang="fr-FR" sz="1200" i="1" dirty="0"/>
              <a:t>send</a:t>
            </a:r>
            <a:r>
              <a:rPr lang="fr-FR" sz="1200" dirty="0"/>
              <a:t> et </a:t>
            </a:r>
            <a:r>
              <a:rPr lang="fr-FR" sz="1200" i="1" dirty="0"/>
              <a:t>recv</a:t>
            </a:r>
            <a:r>
              <a:rPr lang="fr-FR" sz="1200" dirty="0"/>
              <a:t> que nous venons de voir.</a:t>
            </a:r>
          </a:p>
          <a:p>
            <a:r>
              <a:rPr lang="fr-FR" sz="1200" dirty="0"/>
              <a:t>Fermer la connexion</a:t>
            </a:r>
          </a:p>
          <a:p>
            <a:endParaRPr lang="fr-FR" sz="1200" dirty="0"/>
          </a:p>
          <a:p>
            <a:r>
              <a:rPr lang="fr-FR" sz="1200" dirty="0"/>
              <a:t>Pour fermer la connexion, il faut appeler la méthode </a:t>
            </a:r>
            <a:r>
              <a:rPr lang="fr-FR" sz="1200" i="1" dirty="0"/>
              <a:t>close</a:t>
            </a:r>
            <a:r>
              <a:rPr lang="fr-FR" sz="1200" dirty="0"/>
              <a:t> de notre socket.</a:t>
            </a:r>
          </a:p>
          <a:p>
            <a:endParaRPr lang="fr-FR" sz="1200" dirty="0"/>
          </a:p>
          <a:p>
            <a:r>
              <a:rPr lang="fr-FR" sz="1200" dirty="0"/>
              <a:t>Côté serveur :</a:t>
            </a:r>
            <a:endParaRPr lang="fr-FR" sz="12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5183839"/>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4" name="ZoneTexte 13">
            <a:extLst>
              <a:ext uri="{FF2B5EF4-FFF2-40B4-BE49-F238E27FC236}">
                <a16:creationId xmlns:a16="http://schemas.microsoft.com/office/drawing/2014/main" id="{05865291-E100-4270-9131-BB2D0DCF67EC}"/>
              </a:ext>
            </a:extLst>
          </p:cNvPr>
          <p:cNvSpPr txBox="1"/>
          <p:nvPr/>
        </p:nvSpPr>
        <p:spPr>
          <a:xfrm>
            <a:off x="147636" y="5445536"/>
            <a:ext cx="11953872" cy="276999"/>
          </a:xfrm>
          <a:prstGeom prst="rect">
            <a:avLst/>
          </a:prstGeom>
          <a:noFill/>
        </p:spPr>
        <p:txBody>
          <a:bodyPr wrap="square" rtlCol="0">
            <a:spAutoFit/>
          </a:bodyPr>
          <a:lstStyle/>
          <a:p>
            <a:r>
              <a:rPr lang="fr-FR" sz="1200" dirty="0"/>
              <a:t>Et côté client :</a:t>
            </a:r>
            <a:endParaRPr lang="fr-FR" sz="1200" dirty="0">
              <a:highlight>
                <a:srgbClr val="C0C0C0"/>
              </a:highlight>
            </a:endParaRPr>
          </a:p>
        </p:txBody>
      </p:sp>
      <p:sp>
        <p:nvSpPr>
          <p:cNvPr id="15" name="ZoneTexte 14">
            <a:extLst>
              <a:ext uri="{FF2B5EF4-FFF2-40B4-BE49-F238E27FC236}">
                <a16:creationId xmlns:a16="http://schemas.microsoft.com/office/drawing/2014/main" id="{E96BA9A7-E3E9-4877-9BE4-D75E96B6068E}"/>
              </a:ext>
            </a:extLst>
          </p:cNvPr>
          <p:cNvSpPr txBox="1"/>
          <p:nvPr/>
        </p:nvSpPr>
        <p:spPr>
          <a:xfrm>
            <a:off x="209553" y="5727751"/>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094013"/>
            <a:ext cx="11953872" cy="461665"/>
          </a:xfrm>
          <a:prstGeom prst="rect">
            <a:avLst/>
          </a:prstGeom>
          <a:noFill/>
        </p:spPr>
        <p:txBody>
          <a:bodyPr wrap="square" rtlCol="0">
            <a:spAutoFit/>
          </a:bodyPr>
          <a:lstStyle/>
          <a:p>
            <a:r>
              <a:rPr lang="fr-FR" sz="1200" dirty="0"/>
              <a:t>Voilà ! Je vais récapituler en vous présentant dans l'ordre un petit serveur et un client que nous pouvons utiliser. Et pour finir, je vous montrerai une façon d'optimiser un peu notre serveur en lui permettant de gérer plusieurs clients à la fois.</a:t>
            </a:r>
            <a:endParaRPr lang="fr-FR" sz="1200" dirty="0">
              <a:highlight>
                <a:srgbClr val="C0C0C0"/>
              </a:highlight>
            </a:endParaRPr>
          </a:p>
        </p:txBody>
      </p:sp>
    </p:spTree>
    <p:extLst>
      <p:ext uri="{BB962C8B-B14F-4D97-AF65-F5344CB8AC3E}">
        <p14:creationId xmlns:p14="http://schemas.microsoft.com/office/powerpoint/2010/main" val="3323742649"/>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serveur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83763"/>
            <a:ext cx="11953872" cy="830997"/>
          </a:xfrm>
          <a:prstGeom prst="rect">
            <a:avLst/>
          </a:prstGeom>
          <a:noFill/>
        </p:spPr>
        <p:txBody>
          <a:bodyPr wrap="square" rtlCol="0">
            <a:spAutoFit/>
          </a:bodyPr>
          <a:lstStyle/>
          <a:p>
            <a:r>
              <a:rPr lang="fr-FR" sz="1200" dirty="0"/>
              <a:t>Pour éviter les confusions, je vous remets ici le code du serveur, légèrement amélioré. Il n'accepte qu'un seul client (nous verrons plus bas comment en accepter plusieurs) et il tourne jusqu'à recevoir du client le message fin.</a:t>
            </a:r>
          </a:p>
          <a:p>
            <a:endParaRPr lang="fr-FR" sz="1200" dirty="0"/>
          </a:p>
          <a:p>
            <a:r>
              <a:rPr lang="fr-FR" sz="1200" dirty="0"/>
              <a:t>À chaque fois que le serveur reçoit un message, il envoie en retour le message '5 / 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85761" y="1849979"/>
            <a:ext cx="4881561" cy="3985706"/>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err="1">
                <a:solidFill>
                  <a:schemeClr val="bg1"/>
                </a:solidFill>
              </a:rPr>
              <a:t>connexion_principale</a:t>
            </a:r>
            <a:r>
              <a:rPr lang="fr-FR" sz="1100" dirty="0">
                <a:solidFill>
                  <a:schemeClr val="bg1"/>
                </a:solidFill>
              </a:rPr>
              <a:t> = </a:t>
            </a:r>
            <a:r>
              <a:rPr lang="fr-FR" sz="1100" dirty="0" err="1">
                <a:solidFill>
                  <a:schemeClr val="bg1"/>
                </a:solidFill>
              </a:rPr>
              <a:t>socket.socket</a:t>
            </a:r>
            <a:r>
              <a:rPr lang="fr-FR" sz="1100" dirty="0">
                <a:solidFill>
                  <a:schemeClr val="bg1"/>
                </a:solidFill>
              </a:rPr>
              <a:t>(</a:t>
            </a:r>
            <a:r>
              <a:rPr lang="fr-FR" sz="1100" dirty="0" err="1">
                <a:solidFill>
                  <a:schemeClr val="bg1"/>
                </a:solidFill>
              </a:rPr>
              <a:t>socket.AF_INET</a:t>
            </a:r>
            <a:r>
              <a:rPr lang="fr-FR" sz="1100" dirty="0">
                <a:solidFill>
                  <a:schemeClr val="bg1"/>
                </a:solidFill>
              </a:rPr>
              <a:t>, </a:t>
            </a:r>
            <a:r>
              <a:rPr lang="fr-FR" sz="1100" dirty="0" err="1">
                <a:solidFill>
                  <a:schemeClr val="bg1"/>
                </a:solidFill>
              </a:rPr>
              <a:t>socket.SOCK_STREAM</a:t>
            </a:r>
            <a:r>
              <a:rPr lang="fr-FR" sz="1100" dirty="0">
                <a:solidFill>
                  <a:schemeClr val="bg1"/>
                </a:solidFill>
              </a:rPr>
              <a:t>)</a:t>
            </a:r>
          </a:p>
          <a:p>
            <a:r>
              <a:rPr lang="fr-FR" sz="1100" dirty="0" err="1">
                <a:solidFill>
                  <a:schemeClr val="bg1"/>
                </a:solidFill>
              </a:rPr>
              <a:t>connexion_principale.bind</a:t>
            </a:r>
            <a:r>
              <a:rPr lang="fr-FR" sz="1100" dirty="0">
                <a:solidFill>
                  <a:schemeClr val="bg1"/>
                </a:solidFill>
              </a:rPr>
              <a:t>((hote,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p>
          <a:p>
            <a:endParaRPr lang="fr-FR" sz="1100" dirty="0">
              <a:solidFill>
                <a:schemeClr val="bg1"/>
              </a:solidFill>
            </a:endParaRPr>
          </a:p>
          <a:p>
            <a:r>
              <a:rPr lang="fr-FR" sz="1100" dirty="0" err="1">
                <a:solidFill>
                  <a:schemeClr val="bg1"/>
                </a:solidFill>
              </a:rPr>
              <a:t>msg_recu</a:t>
            </a:r>
            <a:r>
              <a:rPr lang="fr-FR" sz="1100" dirty="0">
                <a:solidFill>
                  <a:schemeClr val="bg1"/>
                </a:solidFill>
              </a:rPr>
              <a:t> = b""</a:t>
            </a:r>
          </a:p>
          <a:p>
            <a:r>
              <a:rPr lang="fr-FR" sz="1100" dirty="0">
                <a:solidFill>
                  <a:schemeClr val="bg1"/>
                </a:solidFill>
              </a:rPr>
              <a:t>while </a:t>
            </a:r>
            <a:r>
              <a:rPr lang="fr-FR" sz="1100" dirty="0" err="1">
                <a:solidFill>
                  <a:schemeClr val="bg1"/>
                </a:solidFill>
              </a:rPr>
              <a:t>msg_recu</a:t>
            </a:r>
            <a:r>
              <a:rPr lang="fr-FR" sz="1100" dirty="0">
                <a:solidFill>
                  <a:schemeClr val="bg1"/>
                </a:solidFill>
              </a:rPr>
              <a:t> != </a:t>
            </a:r>
            <a:r>
              <a:rPr lang="fr-FR" sz="1100" dirty="0" err="1">
                <a:solidFill>
                  <a:schemeClr val="bg1"/>
                </a:solidFill>
              </a:rPr>
              <a:t>b"fin</a:t>
            </a:r>
            <a:r>
              <a:rPr lang="fr-FR" sz="1100" dirty="0">
                <a:solidFill>
                  <a:schemeClr val="bg1"/>
                </a:solidFill>
              </a:rPr>
              <a:t>":</a:t>
            </a:r>
          </a:p>
          <a:p>
            <a:r>
              <a:rPr lang="fr-FR" sz="1100" dirty="0">
                <a:solidFill>
                  <a:schemeClr val="bg1"/>
                </a:solidFill>
              </a:rPr>
              <a:t>    msg_recu = </a:t>
            </a:r>
            <a:r>
              <a:rPr lang="fr-FR" sz="1100" dirty="0" err="1">
                <a:solidFill>
                  <a:schemeClr val="bg1"/>
                </a:solidFill>
              </a:rPr>
              <a:t>connexion_avec_client.recv</a:t>
            </a:r>
            <a:r>
              <a:rPr lang="fr-FR" sz="1100" dirty="0">
                <a:solidFill>
                  <a:schemeClr val="bg1"/>
                </a:solidFill>
              </a:rPr>
              <a:t>(1024)</a:t>
            </a:r>
          </a:p>
          <a:p>
            <a:r>
              <a:rPr lang="fr-FR" sz="1100" dirty="0">
                <a:solidFill>
                  <a:schemeClr val="bg1"/>
                </a:solidFill>
              </a:rPr>
              <a:t>    # L'instruction ci-dessous peut lever une exception si le message</a:t>
            </a:r>
          </a:p>
          <a:p>
            <a:r>
              <a:rPr lang="fr-FR" sz="1100" dirty="0">
                <a:solidFill>
                  <a:schemeClr val="bg1"/>
                </a:solidFill>
              </a:rPr>
              <a:t>    # Réceptionné comporte des accents</a:t>
            </a:r>
          </a:p>
          <a:p>
            <a:r>
              <a:rPr lang="fr-FR" sz="1100" dirty="0">
                <a:solidFill>
                  <a:schemeClr val="bg1"/>
                </a:solidFill>
              </a:rPr>
              <a:t>    print(msg_recu.decode())</a:t>
            </a:r>
          </a:p>
          <a:p>
            <a:r>
              <a:rPr lang="fr-FR" sz="1100" dirty="0">
                <a:solidFill>
                  <a:schemeClr val="bg1"/>
                </a:solidFill>
              </a:rPr>
              <a:t>    </a:t>
            </a:r>
            <a:r>
              <a:rPr lang="fr-FR" sz="1100" dirty="0" err="1">
                <a:solidFill>
                  <a:schemeClr val="bg1"/>
                </a:solidFill>
              </a:rPr>
              <a:t>connexion_avec_client.send</a:t>
            </a:r>
            <a:r>
              <a:rPr lang="fr-FR" sz="1100" dirty="0">
                <a:solidFill>
                  <a:schemeClr val="bg1"/>
                </a:solidFill>
              </a:rPr>
              <a:t>(b"5 / 5")</a:t>
            </a:r>
          </a:p>
          <a:p>
            <a:endParaRPr lang="fr-FR" sz="1100" dirty="0">
              <a:solidFill>
                <a:schemeClr val="bg1"/>
              </a:solidFill>
            </a:endParaRPr>
          </a:p>
          <a:p>
            <a:r>
              <a:rPr lang="fr-FR" sz="1100" dirty="0">
                <a:solidFill>
                  <a:schemeClr val="bg1"/>
                </a:solidFill>
              </a:rPr>
              <a:t>print("Fermeture de la connexion")</a:t>
            </a:r>
          </a:p>
          <a:p>
            <a:r>
              <a:rPr lang="fr-FR" sz="1100" dirty="0" err="1">
                <a:solidFill>
                  <a:schemeClr val="bg1"/>
                </a:solidFill>
              </a:rPr>
              <a:t>connexion_avec_client.close</a:t>
            </a:r>
            <a:r>
              <a:rPr lang="fr-FR" sz="1100" dirty="0">
                <a:solidFill>
                  <a:schemeClr val="bg1"/>
                </a:solidFill>
              </a:rPr>
              <a:t>()</a:t>
            </a:r>
          </a:p>
          <a:p>
            <a:r>
              <a:rPr lang="fr-FR" sz="1100" dirty="0" err="1">
                <a:solidFill>
                  <a:schemeClr val="bg1"/>
                </a:solidFill>
              </a:rPr>
              <a:t>connexion_principale.close</a:t>
            </a:r>
            <a:r>
              <a:rPr lang="fr-FR" sz="1100" dirty="0">
                <a:solidFill>
                  <a:schemeClr val="bg1"/>
                </a:solidFill>
              </a:rPr>
              <a:t>()</a:t>
            </a: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4651405"/>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114028"/>
            <a:ext cx="11953872" cy="276999"/>
          </a:xfrm>
          <a:prstGeom prst="rect">
            <a:avLst/>
          </a:prstGeom>
          <a:noFill/>
        </p:spPr>
        <p:txBody>
          <a:bodyPr wrap="square" rtlCol="0">
            <a:spAutoFit/>
          </a:bodyPr>
          <a:lstStyle/>
          <a:p>
            <a:r>
              <a:rPr lang="fr-FR" sz="1200" dirty="0"/>
              <a:t>Voilà pour le serveur. Il est minimal, vous en conviendrez, mais il est fonctionnel. Nous verrons un peu plus loin comment l'améliorer.</a:t>
            </a:r>
            <a:endParaRPr lang="fr-FR" sz="1200" dirty="0">
              <a:highlight>
                <a:srgbClr val="C0C0C0"/>
              </a:highlight>
            </a:endParaRPr>
          </a:p>
        </p:txBody>
      </p:sp>
    </p:spTree>
    <p:extLst>
      <p:ext uri="{BB962C8B-B14F-4D97-AF65-F5344CB8AC3E}">
        <p14:creationId xmlns:p14="http://schemas.microsoft.com/office/powerpoint/2010/main" val="1270392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width):</a:t>
            </a:r>
          </a:p>
          <a:p>
            <a:r>
              <a:rPr lang="fr-FR" dirty="0">
                <a:solidFill>
                  <a:schemeClr val="bg1"/>
                </a:solidFill>
              </a:rPr>
              <a:t>    return high, width</a:t>
            </a: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19863"/>
            <a:ext cx="11953872" cy="646331"/>
          </a:xfrm>
          <a:prstGeom prst="rect">
            <a:avLst/>
          </a:prstGeom>
          <a:noFill/>
        </p:spPr>
        <p:txBody>
          <a:bodyPr wrap="square" rtlCol="0">
            <a:spAutoFit/>
          </a:bodyPr>
          <a:lstStyle/>
          <a:p>
            <a:r>
              <a:rPr lang="fr-FR" sz="1200" dirty="0"/>
              <a:t>Là encore, je vous propose le code du client pouvant interagir avec notre serveur.</a:t>
            </a:r>
          </a:p>
          <a:p>
            <a:endParaRPr lang="fr-FR" sz="1200" dirty="0"/>
          </a:p>
          <a:p>
            <a:r>
              <a:rPr lang="fr-FR" sz="1200" dirty="0"/>
              <a:t>Il va tenter de se connecter sur le port 12800 de la machine locale. Il demande à l'utilisateur de saisir quelque chose au clavier et envoie ce quelque chose au serveur, puis attend sa réponse.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97336" y="1607148"/>
            <a:ext cx="4881561" cy="3647152"/>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"localhost"</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connexion_avec_serveur = socket.socket(socket.AF_INET, socket.SOCK_STREAM)</a:t>
            </a:r>
          </a:p>
          <a:p>
            <a:r>
              <a:rPr lang="fr-FR" sz="1100" dirty="0">
                <a:solidFill>
                  <a:schemeClr val="bg1"/>
                </a:solidFill>
              </a:rPr>
              <a:t>connexion_avec_serveur.connect((hote, port))</a:t>
            </a:r>
          </a:p>
          <a:p>
            <a:r>
              <a:rPr lang="fr-FR" sz="1100" dirty="0">
                <a:solidFill>
                  <a:schemeClr val="bg1"/>
                </a:solidFill>
              </a:rPr>
              <a:t>print("Connexion établie avec le serveur sur le port {}".format(port))</a:t>
            </a:r>
          </a:p>
          <a:p>
            <a:endParaRPr lang="fr-FR" sz="1100" dirty="0">
              <a:solidFill>
                <a:schemeClr val="bg1"/>
              </a:solidFill>
            </a:endParaRPr>
          </a:p>
          <a:p>
            <a:r>
              <a:rPr lang="fr-FR" sz="1100" dirty="0">
                <a:solidFill>
                  <a:schemeClr val="bg1"/>
                </a:solidFill>
              </a:rPr>
              <a:t>msg_a_envoyer = b""</a:t>
            </a:r>
          </a:p>
          <a:p>
            <a:r>
              <a:rPr lang="fr-FR" sz="1100" dirty="0">
                <a:solidFill>
                  <a:schemeClr val="bg1"/>
                </a:solidFill>
              </a:rPr>
              <a:t>while msg_a_envoyer != b"fin":</a:t>
            </a:r>
          </a:p>
          <a:p>
            <a:r>
              <a:rPr lang="fr-FR" sz="1100" dirty="0">
                <a:solidFill>
                  <a:schemeClr val="bg1"/>
                </a:solidFill>
              </a:rPr>
              <a:t>    msg_a_envoyer = input("&gt; ")</a:t>
            </a:r>
          </a:p>
          <a:p>
            <a:r>
              <a:rPr lang="fr-FR" sz="1100" dirty="0">
                <a:solidFill>
                  <a:schemeClr val="bg1"/>
                </a:solidFill>
              </a:rPr>
              <a:t>    # Peut planter si vous tapez des caractères spéciaux</a:t>
            </a:r>
          </a:p>
          <a:p>
            <a:r>
              <a:rPr lang="fr-FR" sz="1100" dirty="0">
                <a:solidFill>
                  <a:schemeClr val="bg1"/>
                </a:solidFill>
              </a:rPr>
              <a:t>    msg_a_envoyer = msg_a_envoyer.encode()</a:t>
            </a:r>
          </a:p>
          <a:p>
            <a:r>
              <a:rPr lang="fr-FR" sz="1100" dirty="0">
                <a:solidFill>
                  <a:schemeClr val="bg1"/>
                </a:solidFill>
              </a:rPr>
              <a:t>    # On envoie le message</a:t>
            </a:r>
          </a:p>
          <a:p>
            <a:r>
              <a:rPr lang="fr-FR" sz="1100" dirty="0">
                <a:solidFill>
                  <a:schemeClr val="bg1"/>
                </a:solidFill>
              </a:rPr>
              <a:t>    connexion_avec_serveur.send(msg_a_envoyer)</a:t>
            </a:r>
          </a:p>
          <a:p>
            <a:r>
              <a:rPr lang="fr-FR" sz="1100" dirty="0">
                <a:solidFill>
                  <a:schemeClr val="bg1"/>
                </a:solidFill>
              </a:rPr>
              <a:t>    msg_recu = connexion_avec_serveur.recv(1024)</a:t>
            </a:r>
          </a:p>
          <a:p>
            <a:r>
              <a:rPr lang="fr-FR" sz="1100" dirty="0">
                <a:solidFill>
                  <a:schemeClr val="bg1"/>
                </a:solidFill>
              </a:rPr>
              <a:t>    print(msg_recu.decode()) # Là encore, peut planter s'il y a des accents</a:t>
            </a:r>
          </a:p>
          <a:p>
            <a:endParaRPr lang="fr-FR" sz="1100" dirty="0">
              <a:solidFill>
                <a:schemeClr val="bg1"/>
              </a:solidFill>
            </a:endParaRPr>
          </a:p>
          <a:p>
            <a:r>
              <a:rPr lang="fr-FR" sz="1100" dirty="0">
                <a:solidFill>
                  <a:schemeClr val="bg1"/>
                </a:solidFill>
              </a:rPr>
              <a:t>print("Fermeture de la connexion")</a:t>
            </a:r>
          </a:p>
          <a:p>
            <a:r>
              <a:rPr lang="fr-FR" sz="1100" dirty="0">
                <a:solidFill>
                  <a:schemeClr val="bg1"/>
                </a:solidFill>
              </a:rPr>
              <a:t>connexion_avec_serveur.close()</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5388268"/>
            <a:ext cx="11953872" cy="261610"/>
          </a:xfrm>
          <a:prstGeom prst="rect">
            <a:avLst/>
          </a:prstGeom>
          <a:noFill/>
        </p:spPr>
        <p:txBody>
          <a:bodyPr wrap="square" rtlCol="0">
            <a:spAutoFit/>
          </a:bodyPr>
          <a:lstStyle/>
          <a:p>
            <a:r>
              <a:rPr lang="fr-FR" sz="1100" dirty="0">
                <a:highlight>
                  <a:srgbClr val="C0C0C0"/>
                </a:highlight>
              </a:rPr>
              <a:t>Que font les méthodes encode et decode ?</a:t>
            </a:r>
          </a:p>
        </p:txBody>
      </p:sp>
    </p:spTree>
    <p:extLst>
      <p:ext uri="{BB962C8B-B14F-4D97-AF65-F5344CB8AC3E}">
        <p14:creationId xmlns:p14="http://schemas.microsoft.com/office/powerpoint/2010/main" val="197378653"/>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B20B31B-41A8-46DF-B2DE-ABD086B2B10D}"/>
              </a:ext>
            </a:extLst>
          </p:cNvPr>
          <p:cNvSpPr txBox="1"/>
          <p:nvPr/>
        </p:nvSpPr>
        <p:spPr>
          <a:xfrm>
            <a:off x="238128" y="2103298"/>
            <a:ext cx="11953872" cy="1754326"/>
          </a:xfrm>
          <a:prstGeom prst="rect">
            <a:avLst/>
          </a:prstGeom>
          <a:noFill/>
        </p:spPr>
        <p:txBody>
          <a:bodyPr wrap="square" rtlCol="0">
            <a:spAutoFit/>
          </a:bodyPr>
          <a:lstStyle/>
          <a:p>
            <a:r>
              <a:rPr lang="fr-FR" sz="1200" dirty="0"/>
              <a:t>encode est une méthode de </a:t>
            </a:r>
            <a:r>
              <a:rPr lang="fr-FR" sz="1200" i="1" dirty="0"/>
              <a:t>str</a:t>
            </a:r>
            <a:r>
              <a:rPr lang="fr-FR" sz="1200" dirty="0"/>
              <a:t>. Elle peut prendre en paramètre un nom d'encodage et permet de passer un </a:t>
            </a:r>
            <a:r>
              <a:rPr lang="fr-FR" sz="1200" i="1" dirty="0"/>
              <a:t>str</a:t>
            </a:r>
            <a:r>
              <a:rPr lang="fr-FR" sz="1200" dirty="0"/>
              <a:t> en chaîne </a:t>
            </a:r>
            <a:r>
              <a:rPr lang="fr-FR" sz="1200" b="1" dirty="0"/>
              <a:t>bytes</a:t>
            </a:r>
            <a:r>
              <a:rPr lang="fr-FR" sz="1200" dirty="0"/>
              <a:t>. C'est, comme vous le savez, ce type de chaîne que </a:t>
            </a:r>
            <a:r>
              <a:rPr lang="fr-FR" sz="1200" i="1" dirty="0"/>
              <a:t>send</a:t>
            </a:r>
            <a:r>
              <a:rPr lang="fr-FR" sz="1200" dirty="0"/>
              <a:t> accepte. En fait, encode </a:t>
            </a:r>
            <a:r>
              <a:rPr lang="fr-FR" sz="1200" i="1" dirty="0"/>
              <a:t>encode</a:t>
            </a:r>
            <a:r>
              <a:rPr lang="fr-FR" sz="1200" dirty="0"/>
              <a:t> la chaîne </a:t>
            </a:r>
            <a:r>
              <a:rPr lang="fr-FR" sz="1200" i="1" dirty="0"/>
              <a:t>str</a:t>
            </a:r>
            <a:r>
              <a:rPr lang="fr-FR" sz="1200" dirty="0"/>
              <a:t> en fonction d'un encodage précis (par défaut, </a:t>
            </a:r>
            <a:r>
              <a:rPr lang="fr-FR" sz="1200" b="1" dirty="0"/>
              <a:t>Utf-8</a:t>
            </a:r>
            <a:r>
              <a:rPr lang="fr-FR" sz="1200" dirty="0"/>
              <a:t>).</a:t>
            </a:r>
          </a:p>
          <a:p>
            <a:endParaRPr lang="fr-FR" sz="1200" dirty="0"/>
          </a:p>
          <a:p>
            <a:r>
              <a:rPr lang="fr-FR" sz="1200" i="1" dirty="0"/>
              <a:t>decode</a:t>
            </a:r>
            <a:r>
              <a:rPr lang="fr-FR" sz="1200" dirty="0"/>
              <a:t>, à l'inverse, est une méthode de </a:t>
            </a:r>
            <a:r>
              <a:rPr lang="fr-FR" sz="1200" b="1" dirty="0"/>
              <a:t>bytes</a:t>
            </a:r>
            <a:r>
              <a:rPr lang="fr-FR" sz="1200" dirty="0"/>
              <a:t>. Elle aussi peut prendre en paramètre un encodage et elle renvoie une chaîne </a:t>
            </a:r>
            <a:r>
              <a:rPr lang="fr-FR" sz="1200" i="1" dirty="0"/>
              <a:t>str</a:t>
            </a:r>
            <a:r>
              <a:rPr lang="fr-FR" sz="1200" dirty="0"/>
              <a:t> décodée grâce à l'encodage (par défaut </a:t>
            </a:r>
            <a:r>
              <a:rPr lang="fr-FR" sz="1200" b="1" dirty="0"/>
              <a:t>Utf-8</a:t>
            </a:r>
            <a:r>
              <a:rPr lang="fr-FR" sz="1200" dirty="0"/>
              <a:t>).</a:t>
            </a:r>
          </a:p>
          <a:p>
            <a:endParaRPr lang="fr-FR" sz="1200" dirty="0"/>
          </a:p>
          <a:p>
            <a:r>
              <a:rPr lang="fr-FR" sz="1200" dirty="0"/>
              <a:t>Si l'encodage de votre console est différent d'</a:t>
            </a:r>
            <a:r>
              <a:rPr lang="fr-FR" sz="1200" b="1" dirty="0"/>
              <a:t>Utf-8</a:t>
            </a:r>
            <a:r>
              <a:rPr lang="fr-FR" sz="1200" dirty="0"/>
              <a:t> (ce sera souvent le cas sur Windows), des erreurs peuvent se produire si les messages que vous encodez ou décodez comportent des accents.</a:t>
            </a:r>
          </a:p>
          <a:p>
            <a:endParaRPr lang="fr-FR" sz="1200" dirty="0"/>
          </a:p>
          <a:p>
            <a:r>
              <a:rPr lang="fr-FR" sz="1200" dirty="0"/>
              <a:t>Voilà, nous avons vu un serveur et un client, tous deux très simples. Maintenant, voyons quelque chose de plus élaboré !</a:t>
            </a:r>
          </a:p>
        </p:txBody>
      </p:sp>
    </p:spTree>
    <p:extLst>
      <p:ext uri="{BB962C8B-B14F-4D97-AF65-F5344CB8AC3E}">
        <p14:creationId xmlns:p14="http://schemas.microsoft.com/office/powerpoint/2010/main" val="974960822"/>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339650"/>
          </a:xfrm>
          <a:prstGeom prst="rect">
            <a:avLst/>
          </a:prstGeom>
          <a:noFill/>
        </p:spPr>
        <p:txBody>
          <a:bodyPr wrap="square" rtlCol="0">
            <a:spAutoFit/>
          </a:bodyPr>
          <a:lstStyle/>
          <a:p>
            <a:r>
              <a:rPr lang="fr-FR" sz="1200" dirty="0">
                <a:highlight>
                  <a:srgbClr val="C0C0C0"/>
                </a:highlight>
              </a:rPr>
              <a:t>Quel sont les problèmes de notre serveur ?</a:t>
            </a:r>
          </a:p>
          <a:p>
            <a:endParaRPr lang="fr-FR" sz="1200" dirty="0"/>
          </a:p>
          <a:p>
            <a:r>
              <a:rPr lang="fr-FR" sz="1200" dirty="0"/>
              <a:t>Si vous y réfléchissez, il y en a pas mal !</a:t>
            </a:r>
          </a:p>
          <a:p>
            <a:endParaRPr lang="fr-FR" sz="1200" dirty="0"/>
          </a:p>
          <a:p>
            <a:pPr marL="171450" indent="-171450">
              <a:buFont typeface="Arial" panose="020B0604020202020204" pitchFamily="34" charset="0"/>
              <a:buChar char="•"/>
            </a:pPr>
            <a:r>
              <a:rPr lang="fr-FR" sz="1200" dirty="0"/>
              <a:t>        D'abord, notre serveur ne peut accepter qu'un seul client. Si d'autres clients veulent se connecter, ils ne peuvent pas.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Ensuite, on part toujours du principe qu'on attend le message d'un client et qu'on lui renvoie immédiatement après réception. Mais ce n'est pas toujours le cas : parfois vous envoyez un message au client alors qu'il ne vous a rien envoyé, parfois vous recevez des informations de sa part alors que vous ne lui avez rien envoyé.</a:t>
            </a:r>
          </a:p>
          <a:p>
            <a:endParaRPr lang="fr-FR" sz="1200" dirty="0"/>
          </a:p>
          <a:p>
            <a:r>
              <a:rPr lang="fr-FR" sz="1200" dirty="0"/>
              <a:t>Prenez un logiciel de messagerie instantanée : est-ce que, pour dialoguer, vous êtes obligés d'attendre que votre interlocuteur vous réponde ? Ce n'est pas « j'envoie un message, il me répond, je lui réponds, il me répond »… Parfois, souvent même, vous enverrez deux messages à la suite, peut-être même trois, ou l'inverse, qui sait ? Bref, on doit pouvoir envoyer plusieurs messages au client et réceptionner plusieurs messages dans un ordre inconnu. Avec notre technique, c'est impossible (faites le test si vous voulez).</a:t>
            </a:r>
          </a:p>
          <a:p>
            <a:endParaRPr lang="fr-FR" sz="1200" dirty="0"/>
          </a:p>
          <a:p>
            <a:r>
              <a:rPr lang="fr-FR" sz="1200" dirty="0"/>
              <a:t>En outre, les erreurs sont assez mal gérées, vous en conviendrez.</a:t>
            </a:r>
          </a:p>
          <a:p>
            <a:endParaRPr lang="fr-FR" sz="1200" b="1" dirty="0"/>
          </a:p>
          <a:p>
            <a:r>
              <a:rPr lang="fr-FR" sz="1200" b="1" dirty="0"/>
              <a:t>Le module select</a:t>
            </a:r>
          </a:p>
          <a:p>
            <a:endParaRPr lang="fr-FR" sz="1200" dirty="0"/>
          </a:p>
          <a:p>
            <a:r>
              <a:rPr lang="fr-FR" sz="1200" dirty="0"/>
              <a:t>Le module </a:t>
            </a:r>
            <a:r>
              <a:rPr lang="fr-FR" sz="1200" i="1" dirty="0"/>
              <a:t>select</a:t>
            </a:r>
            <a:r>
              <a:rPr lang="fr-FR" sz="1200" dirty="0"/>
              <a:t> va nous permettre une chose très intéressante, à savoir interroger plusieurs clients dans l'attente d'un message à réceptionner, sans paralyser notre programme.</a:t>
            </a:r>
          </a:p>
          <a:p>
            <a:endParaRPr lang="fr-FR" sz="1200" dirty="0"/>
          </a:p>
          <a:p>
            <a:r>
              <a:rPr lang="fr-FR" sz="1200" dirty="0"/>
              <a:t>Pour schématiser, </a:t>
            </a:r>
            <a:r>
              <a:rPr lang="fr-FR" sz="1200" i="1" dirty="0"/>
              <a:t>select</a:t>
            </a:r>
            <a:r>
              <a:rPr lang="fr-FR" sz="1200" dirty="0"/>
              <a:t> va écouter sur une liste de clients et retourner au bout d'un temps précisé. Ce que renvoie </a:t>
            </a:r>
            <a:r>
              <a:rPr lang="fr-FR" sz="1200" i="1" dirty="0"/>
              <a:t>select</a:t>
            </a:r>
            <a:r>
              <a:rPr lang="fr-FR" sz="1200" dirty="0"/>
              <a:t>, c'est la liste des clients qui ont un message à réceptionner. Il suffit de parcourir ces clients, de lire les messages en attente (grâce à </a:t>
            </a:r>
            <a:r>
              <a:rPr lang="fr-FR" sz="1200" i="1" dirty="0"/>
              <a:t>recv</a:t>
            </a:r>
            <a:r>
              <a:rPr lang="fr-FR" sz="1200" dirty="0"/>
              <a:t>) et le tour est joué.</a:t>
            </a:r>
          </a:p>
          <a:p>
            <a:endParaRPr lang="fr-FR" sz="1200" dirty="0"/>
          </a:p>
          <a:p>
            <a:r>
              <a:rPr lang="fr-FR" sz="1200" dirty="0"/>
              <a:t>Sur Linux, </a:t>
            </a:r>
            <a:r>
              <a:rPr lang="fr-FR" sz="1200" i="1" dirty="0"/>
              <a:t>select</a:t>
            </a:r>
            <a:r>
              <a:rPr lang="fr-FR" sz="1200" dirty="0"/>
              <a:t> peut être utilisé sur autre chose que des sockets mais, cette fonctionnalité n'étant pas portable, je ne fais que la mentionner ici.</a:t>
            </a:r>
          </a:p>
        </p:txBody>
      </p:sp>
    </p:spTree>
    <p:extLst>
      <p:ext uri="{BB962C8B-B14F-4D97-AF65-F5344CB8AC3E}">
        <p14:creationId xmlns:p14="http://schemas.microsoft.com/office/powerpoint/2010/main" val="3061098168"/>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893647"/>
          </a:xfrm>
          <a:prstGeom prst="rect">
            <a:avLst/>
          </a:prstGeom>
          <a:noFill/>
        </p:spPr>
        <p:txBody>
          <a:bodyPr wrap="square" rtlCol="0">
            <a:spAutoFit/>
          </a:bodyPr>
          <a:lstStyle/>
          <a:p>
            <a:r>
              <a:rPr lang="fr-FR" sz="1200" b="1" dirty="0"/>
              <a:t>En théorie</a:t>
            </a:r>
          </a:p>
          <a:p>
            <a:endParaRPr lang="fr-FR" sz="1200" dirty="0"/>
          </a:p>
          <a:p>
            <a:r>
              <a:rPr lang="fr-FR" sz="1200" dirty="0"/>
              <a:t>La fonction qui nous intéresse porte le même nom que le module associé, </a:t>
            </a:r>
            <a:r>
              <a:rPr lang="fr-FR" sz="1200" i="1" dirty="0"/>
              <a:t>select</a:t>
            </a:r>
            <a:r>
              <a:rPr lang="fr-FR" sz="1200" dirty="0"/>
              <a:t>. Elle prend trois ou quatre arguments et en renvoie trois. C'est maintenant qu'il faut être attentif :</a:t>
            </a:r>
          </a:p>
          <a:p>
            <a:endParaRPr lang="fr-FR" sz="1200" dirty="0"/>
          </a:p>
          <a:p>
            <a:r>
              <a:rPr lang="fr-FR" sz="1200" dirty="0"/>
              <a:t>Les arguments que prend la fonction sont :</a:t>
            </a:r>
          </a:p>
          <a:p>
            <a:endParaRPr lang="fr-FR" sz="1200" dirty="0"/>
          </a:p>
          <a:p>
            <a:pPr marL="171450" indent="-171450">
              <a:buFont typeface="Arial" panose="020B0604020202020204" pitchFamily="34" charset="0"/>
              <a:buChar char="•"/>
            </a:pPr>
            <a:r>
              <a:rPr lang="fr-FR" sz="1200" dirty="0"/>
              <a:t>    </a:t>
            </a:r>
            <a:r>
              <a:rPr lang="fr-FR" sz="1200" i="1" dirty="0" err="1"/>
              <a:t>rlist</a:t>
            </a:r>
            <a:r>
              <a:rPr lang="fr-FR" sz="1200" dirty="0"/>
              <a:t> : la liste des sockets en attente d'être lus ;</a:t>
            </a:r>
          </a:p>
          <a:p>
            <a:pPr marL="171450" indent="-171450">
              <a:buFont typeface="Arial" panose="020B0604020202020204" pitchFamily="34" charset="0"/>
              <a:buChar char="•"/>
            </a:pPr>
            <a:r>
              <a:rPr lang="fr-FR" sz="1200" dirty="0"/>
              <a:t>    </a:t>
            </a:r>
            <a:r>
              <a:rPr lang="fr-FR" sz="1200" i="1" dirty="0"/>
              <a:t>wlist</a:t>
            </a:r>
            <a:r>
              <a:rPr lang="fr-FR" sz="1200" dirty="0"/>
              <a:t> : la liste des sockets en attente d'être écrits ;</a:t>
            </a:r>
          </a:p>
          <a:p>
            <a:pPr marL="171450" indent="-171450">
              <a:buFont typeface="Arial" panose="020B0604020202020204" pitchFamily="34" charset="0"/>
              <a:buChar char="•"/>
            </a:pPr>
            <a:r>
              <a:rPr lang="fr-FR" sz="1200" dirty="0"/>
              <a:t>    </a:t>
            </a:r>
            <a:r>
              <a:rPr lang="fr-FR" sz="1200" i="1" dirty="0"/>
              <a:t>xlist</a:t>
            </a:r>
            <a:r>
              <a:rPr lang="fr-FR" sz="1200" dirty="0"/>
              <a:t> : la liste des sockets en attente d'une erreur (je ne m'attarderai pas sur cette liste) ;</a:t>
            </a:r>
          </a:p>
          <a:p>
            <a:pPr marL="171450" indent="-171450">
              <a:buFont typeface="Arial" panose="020B0604020202020204" pitchFamily="34" charset="0"/>
              <a:buChar char="•"/>
            </a:pPr>
            <a:r>
              <a:rPr lang="fr-FR" sz="1200" dirty="0"/>
              <a:t>    </a:t>
            </a:r>
            <a:r>
              <a:rPr lang="fr-FR" sz="1200" i="1" dirty="0"/>
              <a:t>timeout</a:t>
            </a:r>
            <a:r>
              <a:rPr lang="fr-FR" sz="1200" dirty="0"/>
              <a:t> : le délai pendant lequel la fonction attend avant de retourner. Si vous précisez en timeout 0, la fonction retourne immédiatement. Si ce paramètre n'est pas précisé, la fonction retourne dès qu'un des sockets change d'état (est prêt à être lu s'il est dans </a:t>
            </a:r>
            <a:r>
              <a:rPr lang="fr-FR" sz="1200" dirty="0" err="1"/>
              <a:t>rlist</a:t>
            </a:r>
            <a:r>
              <a:rPr lang="fr-FR" sz="1200" dirty="0"/>
              <a:t> par exemple) mais pas avant.</a:t>
            </a:r>
          </a:p>
          <a:p>
            <a:endParaRPr lang="fr-FR" sz="1200" dirty="0"/>
          </a:p>
          <a:p>
            <a:r>
              <a:rPr lang="fr-FR" sz="1200" dirty="0"/>
              <a:t>Concrètement, nous allons surtout nous intéresser au premier et au quatrième paramètre. En effet, </a:t>
            </a:r>
            <a:r>
              <a:rPr lang="fr-FR" sz="1200" i="1" dirty="0"/>
              <a:t>wlist</a:t>
            </a:r>
            <a:r>
              <a:rPr lang="fr-FR" sz="1200" dirty="0"/>
              <a:t> et </a:t>
            </a:r>
            <a:r>
              <a:rPr lang="fr-FR" sz="1200" i="1" dirty="0"/>
              <a:t>xlist</a:t>
            </a:r>
            <a:r>
              <a:rPr lang="fr-FR" sz="1200" dirty="0"/>
              <a:t> ne nous intéresseront pas présentement.</a:t>
            </a:r>
          </a:p>
          <a:p>
            <a:endParaRPr lang="fr-FR" sz="1200" dirty="0"/>
          </a:p>
          <a:p>
            <a:r>
              <a:rPr lang="fr-FR" sz="1200" dirty="0"/>
              <a:t>Ce qu'on veut, c'est mettre des sockets dans une liste et que </a:t>
            </a:r>
            <a:r>
              <a:rPr lang="fr-FR" sz="1200" i="1" dirty="0"/>
              <a:t>select</a:t>
            </a:r>
            <a:r>
              <a:rPr lang="fr-FR" sz="1200" dirty="0"/>
              <a:t> les surveille, en retournant dès qu'un socket est prêt à être lu. Comme cela notre programme ne bloque pas et il peut recevoir des messages de plusieurs clients dans un ordre complètement inconnu.</a:t>
            </a:r>
          </a:p>
          <a:p>
            <a:endParaRPr lang="fr-FR" sz="1200" dirty="0"/>
          </a:p>
          <a:p>
            <a:r>
              <a:rPr lang="fr-FR" sz="1200" dirty="0"/>
              <a:t>Maintenant, concernant le </a:t>
            </a:r>
            <a:r>
              <a:rPr lang="fr-FR" sz="1200" i="1" dirty="0"/>
              <a:t>timeout</a:t>
            </a:r>
            <a:r>
              <a:rPr lang="fr-FR" sz="1200" dirty="0"/>
              <a:t> : comme je vous l'ai dit, si vous ne le précisez pas, </a:t>
            </a:r>
            <a:r>
              <a:rPr lang="fr-FR" sz="1200" i="1" dirty="0"/>
              <a:t>select</a:t>
            </a:r>
            <a:r>
              <a:rPr lang="fr-FR" sz="1200" dirty="0"/>
              <a:t> bloque jusqu'au moment où l'un des sockets que nous écoutons est prêt à être lu, dans notre cas. Si vous précisez un </a:t>
            </a:r>
            <a:r>
              <a:rPr lang="fr-FR" sz="1200" i="1" dirty="0"/>
              <a:t>timeout</a:t>
            </a:r>
            <a:r>
              <a:rPr lang="fr-FR" sz="1200" dirty="0"/>
              <a:t> de </a:t>
            </a:r>
            <a:r>
              <a:rPr lang="fr-FR" sz="1200" i="1" dirty="0"/>
              <a:t>0</a:t>
            </a:r>
            <a:r>
              <a:rPr lang="fr-FR" sz="1200" dirty="0"/>
              <a:t>, </a:t>
            </a:r>
            <a:r>
              <a:rPr lang="fr-FR" sz="1200" i="1" dirty="0"/>
              <a:t>select</a:t>
            </a:r>
            <a:r>
              <a:rPr lang="fr-FR" sz="1200" dirty="0"/>
              <a:t> retournera tout de suite. Sinon, </a:t>
            </a:r>
            <a:r>
              <a:rPr lang="fr-FR" sz="1200" i="1" dirty="0"/>
              <a:t>select</a:t>
            </a:r>
            <a:r>
              <a:rPr lang="fr-FR" sz="1200" dirty="0"/>
              <a:t> retournera au bout du temps que vous indiquez en secondes, ou plus tôt si un socket est prêt à être lu.</a:t>
            </a:r>
          </a:p>
          <a:p>
            <a:endParaRPr lang="fr-FR" sz="1200" dirty="0"/>
          </a:p>
          <a:p>
            <a:r>
              <a:rPr lang="fr-FR" sz="1200" dirty="0"/>
              <a:t>En gros, si vous précisez un </a:t>
            </a:r>
            <a:r>
              <a:rPr lang="fr-FR" sz="1200" i="1" dirty="0"/>
              <a:t>timeout</a:t>
            </a:r>
            <a:r>
              <a:rPr lang="fr-FR" sz="1200" dirty="0"/>
              <a:t> de </a:t>
            </a:r>
            <a:r>
              <a:rPr lang="fr-FR" sz="1200" i="1" dirty="0"/>
              <a:t>1</a:t>
            </a:r>
            <a:r>
              <a:rPr lang="fr-FR" sz="1200" dirty="0"/>
              <a:t>, la fonction va bloquer pendant une seconde maximum. Mais si un des sockets en écoute est prêt à être lu dans l'intervalle (c'est-à-dire si un des clients envoie un message au serveur), la fonction retourne prématurément.</a:t>
            </a:r>
          </a:p>
          <a:p>
            <a:endParaRPr lang="fr-FR" sz="1200" dirty="0"/>
          </a:p>
          <a:p>
            <a:r>
              <a:rPr lang="fr-FR" sz="1200" dirty="0"/>
              <a:t>select renvoie trois listes, là encore </a:t>
            </a:r>
            <a:r>
              <a:rPr lang="fr-FR" sz="1200" i="1" dirty="0" err="1"/>
              <a:t>rlist</a:t>
            </a:r>
            <a:r>
              <a:rPr lang="fr-FR" sz="1200" dirty="0"/>
              <a:t>, </a:t>
            </a:r>
            <a:r>
              <a:rPr lang="fr-FR" sz="1200" i="1" dirty="0"/>
              <a:t>wlist</a:t>
            </a:r>
            <a:r>
              <a:rPr lang="fr-FR" sz="1200" dirty="0"/>
              <a:t> et </a:t>
            </a:r>
            <a:r>
              <a:rPr lang="fr-FR" sz="1200" i="1" dirty="0"/>
              <a:t>xlist</a:t>
            </a:r>
            <a:r>
              <a:rPr lang="fr-FR" sz="1200" dirty="0"/>
              <a:t>, sauf qu'il ne s'agit pas des listes fournies en entrée mais uniquement des sockets « à lire » dans le cas de </a:t>
            </a:r>
            <a:r>
              <a:rPr lang="fr-FR" sz="1200" i="1" dirty="0" err="1"/>
              <a:t>rlist</a:t>
            </a:r>
            <a:r>
              <a:rPr lang="fr-FR" sz="1200" dirty="0"/>
              <a:t>.</a:t>
            </a:r>
          </a:p>
          <a:p>
            <a:endParaRPr lang="fr-FR" sz="1200" dirty="0"/>
          </a:p>
          <a:p>
            <a:r>
              <a:rPr lang="fr-FR" sz="1200" dirty="0"/>
              <a:t>Ce n'est pas clair ? Considérez cette ligne (ne l'essayez pas encore ) :</a:t>
            </a:r>
          </a:p>
        </p:txBody>
      </p:sp>
      <p:sp>
        <p:nvSpPr>
          <p:cNvPr id="6" name="ZoneTexte 5">
            <a:extLst>
              <a:ext uri="{FF2B5EF4-FFF2-40B4-BE49-F238E27FC236}">
                <a16:creationId xmlns:a16="http://schemas.microsoft.com/office/drawing/2014/main" id="{78902B71-6C64-42C7-8E0B-D0773A56CCED}"/>
              </a:ext>
            </a:extLst>
          </p:cNvPr>
          <p:cNvSpPr txBox="1"/>
          <p:nvPr/>
        </p:nvSpPr>
        <p:spPr>
          <a:xfrm>
            <a:off x="147636" y="6012222"/>
            <a:ext cx="4881561" cy="261610"/>
          </a:xfrm>
          <a:prstGeom prst="rect">
            <a:avLst/>
          </a:prstGeom>
          <a:solidFill>
            <a:schemeClr val="tx1"/>
          </a:solidFill>
        </p:spPr>
        <p:txBody>
          <a:bodyPr wrap="square" rtlCol="0">
            <a:spAutoFit/>
          </a:bodyPr>
          <a:lstStyle/>
          <a:p>
            <a:r>
              <a:rPr lang="en-US" sz="1100" dirty="0">
                <a:solidFill>
                  <a:schemeClr val="bg1"/>
                </a:solidFill>
              </a:rPr>
              <a:t>rlist, </a:t>
            </a:r>
            <a:r>
              <a:rPr lang="en-US" sz="1100" dirty="0" err="1">
                <a:solidFill>
                  <a:schemeClr val="bg1"/>
                </a:solidFill>
              </a:rPr>
              <a:t>wlist</a:t>
            </a:r>
            <a:r>
              <a:rPr lang="en-US" sz="1100" dirty="0">
                <a:solidFill>
                  <a:schemeClr val="bg1"/>
                </a:solidFill>
              </a:rPr>
              <a:t>, </a:t>
            </a:r>
            <a:r>
              <a:rPr lang="en-US" sz="1100" dirty="0" err="1">
                <a:solidFill>
                  <a:schemeClr val="bg1"/>
                </a:solidFill>
              </a:rPr>
              <a:t>xlist</a:t>
            </a:r>
            <a:r>
              <a:rPr lang="en-US" sz="1100" dirty="0">
                <a:solidFill>
                  <a:schemeClr val="bg1"/>
                </a:solidFill>
              </a:rPr>
              <a:t> = </a:t>
            </a:r>
            <a:r>
              <a:rPr lang="en-US" sz="1100" dirty="0" err="1">
                <a:solidFill>
                  <a:schemeClr val="bg1"/>
                </a:solidFill>
              </a:rPr>
              <a:t>select.select</a:t>
            </a:r>
            <a:r>
              <a:rPr lang="en-US" sz="1100" dirty="0">
                <a:solidFill>
                  <a:schemeClr val="bg1"/>
                </a:solidFill>
              </a:rPr>
              <a:t>(</a:t>
            </a:r>
            <a:r>
              <a:rPr lang="en-US" sz="1100" dirty="0" err="1">
                <a:solidFill>
                  <a:schemeClr val="bg1"/>
                </a:solidFill>
              </a:rPr>
              <a:t>clients_connectes</a:t>
            </a:r>
            <a:r>
              <a:rPr lang="en-US" sz="1100" dirty="0">
                <a:solidFill>
                  <a:schemeClr val="bg1"/>
                </a:solidFill>
              </a:rPr>
              <a:t>, [], [], 2)</a:t>
            </a:r>
            <a:endParaRPr lang="fr-FR" sz="1100" dirty="0">
              <a:solidFill>
                <a:schemeClr val="bg1"/>
              </a:solidFill>
            </a:endParaRPr>
          </a:p>
        </p:txBody>
      </p:sp>
    </p:spTree>
    <p:extLst>
      <p:ext uri="{BB962C8B-B14F-4D97-AF65-F5344CB8AC3E}">
        <p14:creationId xmlns:p14="http://schemas.microsoft.com/office/powerpoint/2010/main" val="2661649702"/>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3046988"/>
          </a:xfrm>
          <a:prstGeom prst="rect">
            <a:avLst/>
          </a:prstGeom>
          <a:noFill/>
        </p:spPr>
        <p:txBody>
          <a:bodyPr wrap="square" rtlCol="0">
            <a:spAutoFit/>
          </a:bodyPr>
          <a:lstStyle/>
          <a:p>
            <a:r>
              <a:rPr lang="fr-FR" sz="1200" dirty="0"/>
              <a:t>Cette instruction va écouter les sockets contenus dans la liste </a:t>
            </a:r>
            <a:r>
              <a:rPr lang="fr-FR" sz="1200" i="1" dirty="0" err="1"/>
              <a:t>clients_connectes</a:t>
            </a:r>
            <a:r>
              <a:rPr lang="fr-FR" sz="1200" dirty="0"/>
              <a:t>. Elle retournera au plus tard dans 2 secondes. Mais elle retournera plus tôt si un client envoie un message. La liste des clients ayant envoyé un message se retrouve dans notre variable </a:t>
            </a:r>
            <a:r>
              <a:rPr lang="fr-FR" sz="1200" i="1" dirty="0" err="1"/>
              <a:t>rlist</a:t>
            </a:r>
            <a:r>
              <a:rPr lang="fr-FR" sz="1200" dirty="0"/>
              <a:t>. On la parcourt ensuite et on peut appeler </a:t>
            </a:r>
            <a:r>
              <a:rPr lang="fr-FR" sz="1200" i="1" dirty="0"/>
              <a:t>recv</a:t>
            </a:r>
            <a:r>
              <a:rPr lang="fr-FR" sz="1200" dirty="0"/>
              <a:t> sur chacun des sockets.</a:t>
            </a:r>
          </a:p>
          <a:p>
            <a:endParaRPr lang="fr-FR" sz="1200" dirty="0"/>
          </a:p>
          <a:p>
            <a:r>
              <a:rPr lang="fr-FR" sz="1200" dirty="0"/>
              <a:t>Si ce n'est pas plus clair, rassurez-vous : nous allons voir </a:t>
            </a:r>
            <a:r>
              <a:rPr lang="fr-FR" sz="1200" i="1" dirty="0"/>
              <a:t>select</a:t>
            </a:r>
            <a:r>
              <a:rPr lang="fr-FR" sz="1200" dirty="0"/>
              <a:t> en action un peu plus bas. Vous pouvez également aller jeter un coup d'œil à </a:t>
            </a:r>
            <a:r>
              <a:rPr lang="fr-FR" sz="1200" dirty="0">
                <a:hlinkClick r:id="rId2"/>
              </a:rPr>
              <a:t>la documentation du module </a:t>
            </a:r>
            <a:r>
              <a:rPr lang="fr-FR" sz="1200" dirty="0"/>
              <a:t>select.</a:t>
            </a:r>
          </a:p>
          <a:p>
            <a:endParaRPr lang="fr-FR" sz="1200" b="1" i="1" dirty="0"/>
          </a:p>
          <a:p>
            <a:r>
              <a:rPr lang="fr-FR" sz="1200" b="1" i="1" dirty="0"/>
              <a:t>select</a:t>
            </a:r>
            <a:r>
              <a:rPr lang="fr-FR" sz="1200" b="1" dirty="0"/>
              <a:t> en action</a:t>
            </a:r>
          </a:p>
          <a:p>
            <a:endParaRPr lang="fr-FR" sz="1200" dirty="0"/>
          </a:p>
          <a:p>
            <a:r>
              <a:rPr lang="fr-FR" sz="1200" dirty="0"/>
              <a:t>Nous allons un peu travailler sur notre serveur. Vous pouvez garder le même client de test.</a:t>
            </a:r>
          </a:p>
          <a:p>
            <a:endParaRPr lang="fr-FR" sz="1200" dirty="0"/>
          </a:p>
          <a:p>
            <a:r>
              <a:rPr lang="fr-FR" sz="1200" dirty="0"/>
              <a:t>Le but va être de créer un serveur pouvant accepter plusieurs clients, réceptionner leurs messages et leur envoyer une confirmation à chaque réception. L'exercice ne change pas beaucoup mais on va utiliser select pour travailler avec plusieurs clients.</a:t>
            </a:r>
          </a:p>
          <a:p>
            <a:endParaRPr lang="fr-FR" sz="1200" dirty="0"/>
          </a:p>
          <a:p>
            <a:r>
              <a:rPr lang="fr-FR" sz="1200" dirty="0"/>
              <a:t>J'ai parlé de select pour écouter plusieurs clients connectés mais cette fonction va également nous permettre de savoir si un (ou plusieurs) clients sont connectés au serveur. Si vous vous souvenez, la méthode accept est aussi une fonction bloquante. On va du reste l'utiliser de la même façon qu'un peu plus haut.</a:t>
            </a:r>
          </a:p>
          <a:p>
            <a:endParaRPr lang="fr-FR" sz="1200" dirty="0"/>
          </a:p>
          <a:p>
            <a:r>
              <a:rPr lang="fr-FR" sz="1200" dirty="0"/>
              <a:t>Je crois vous avoir donné assez d'informations théoriques. Le code doit parler maintenant </a:t>
            </a:r>
          </a:p>
        </p:txBody>
      </p:sp>
    </p:spTree>
    <p:extLst>
      <p:ext uri="{BB962C8B-B14F-4D97-AF65-F5344CB8AC3E}">
        <p14:creationId xmlns:p14="http://schemas.microsoft.com/office/powerpoint/2010/main" val="275389120"/>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52779" y="857249"/>
            <a:ext cx="4881561" cy="5847755"/>
          </a:xfrm>
          <a:prstGeom prst="rect">
            <a:avLst/>
          </a:prstGeom>
          <a:solidFill>
            <a:schemeClr val="tx1"/>
          </a:solidFill>
        </p:spPr>
        <p:txBody>
          <a:bodyPr wrap="square" rtlCol="0">
            <a:spAutoFit/>
          </a:bodyPr>
          <a:lstStyle/>
          <a:p>
            <a:r>
              <a:rPr lang="fr-FR" sz="1100" dirty="0">
                <a:solidFill>
                  <a:schemeClr val="bg1"/>
                </a:solidFill>
              </a:rPr>
              <a:t>import socket</a:t>
            </a:r>
          </a:p>
          <a:p>
            <a:r>
              <a:rPr lang="fr-FR" sz="1100" dirty="0">
                <a:solidFill>
                  <a:schemeClr val="bg1"/>
                </a:solidFill>
              </a:rPr>
              <a:t>import select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connexion_principale = socket.socket(socket.AF_INET, socket.SOCK_STREAM)</a:t>
            </a:r>
          </a:p>
          <a:p>
            <a:r>
              <a:rPr lang="fr-FR" sz="1100" dirty="0">
                <a:solidFill>
                  <a:schemeClr val="bg1"/>
                </a:solidFill>
              </a:rPr>
              <a:t>connexion_principale.bind((hote,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a:solidFill>
                  <a:schemeClr val="bg1"/>
                </a:solidFill>
              </a:rPr>
              <a:t>serveur_lance = True</a:t>
            </a:r>
          </a:p>
          <a:p>
            <a:r>
              <a:rPr lang="fr-FR" sz="1100" dirty="0">
                <a:solidFill>
                  <a:schemeClr val="bg1"/>
                </a:solidFill>
              </a:rPr>
              <a:t>clients_connectes = []</a:t>
            </a:r>
          </a:p>
          <a:p>
            <a:r>
              <a:rPr lang="fr-FR" sz="1100" dirty="0">
                <a:solidFill>
                  <a:schemeClr val="bg1"/>
                </a:solidFill>
              </a:rPr>
              <a:t>while serveur_lance:</a:t>
            </a:r>
          </a:p>
          <a:p>
            <a:r>
              <a:rPr lang="fr-FR" sz="1100" dirty="0">
                <a:solidFill>
                  <a:schemeClr val="bg1"/>
                </a:solidFill>
              </a:rPr>
              <a:t>    # On va vérifier que de nouveaux clients ne demandent pas à se connecter</a:t>
            </a:r>
          </a:p>
          <a:p>
            <a:r>
              <a:rPr lang="fr-FR" sz="1100" dirty="0">
                <a:solidFill>
                  <a:schemeClr val="bg1"/>
                </a:solidFill>
              </a:rPr>
              <a:t>    # Pour cela, on écoute la connexion_principale en lecture</a:t>
            </a:r>
          </a:p>
          <a:p>
            <a:r>
              <a:rPr lang="fr-FR" sz="1100" dirty="0">
                <a:solidFill>
                  <a:schemeClr val="bg1"/>
                </a:solidFill>
              </a:rPr>
              <a:t>    # On attend maximum 50ms</a:t>
            </a:r>
          </a:p>
          <a:p>
            <a:r>
              <a:rPr lang="fr-FR" sz="1100" dirty="0">
                <a:solidFill>
                  <a:schemeClr val="bg1"/>
                </a:solidFill>
              </a:rPr>
              <a:t>    connexions_demandees, wlist, xlist = select.select([connexion_principale],</a:t>
            </a:r>
          </a:p>
          <a:p>
            <a:r>
              <a:rPr lang="fr-FR" sz="1100" dirty="0">
                <a:solidFill>
                  <a:schemeClr val="bg1"/>
                </a:solidFill>
              </a:rPr>
              <a:t>        [], [], 0.05)</a:t>
            </a:r>
          </a:p>
          <a:p>
            <a:r>
              <a:rPr lang="fr-FR" sz="1100" dirty="0">
                <a:solidFill>
                  <a:schemeClr val="bg1"/>
                </a:solidFill>
              </a:rPr>
              <a:t>    </a:t>
            </a:r>
          </a:p>
          <a:p>
            <a:r>
              <a:rPr lang="fr-FR" sz="1100" dirty="0">
                <a:solidFill>
                  <a:schemeClr val="bg1"/>
                </a:solidFill>
              </a:rPr>
              <a:t>    for connexion in connexions_demandees:</a:t>
            </a:r>
          </a:p>
          <a:p>
            <a:r>
              <a:rPr lang="fr-FR" sz="1100" dirty="0">
                <a:solidFill>
                  <a:schemeClr val="bg1"/>
                </a:solidFill>
              </a:rPr>
              <a:t>        connexion_avec_client, infos_connexion = connexion.accept()</a:t>
            </a:r>
          </a:p>
          <a:p>
            <a:r>
              <a:rPr lang="fr-FR" sz="1100" dirty="0">
                <a:solidFill>
                  <a:schemeClr val="bg1"/>
                </a:solidFill>
              </a:rPr>
              <a:t>        # On ajoute le socket connecté à la liste des clients</a:t>
            </a:r>
          </a:p>
          <a:p>
            <a:r>
              <a:rPr lang="fr-FR" sz="1100" dirty="0">
                <a:solidFill>
                  <a:schemeClr val="bg1"/>
                </a:solidFill>
              </a:rPr>
              <a:t>        clients_connectes.append(connexion_avec_client)</a:t>
            </a:r>
          </a:p>
          <a:p>
            <a:r>
              <a:rPr lang="fr-FR" sz="1100" dirty="0">
                <a:solidFill>
                  <a:schemeClr val="bg1"/>
                </a:solidFill>
              </a:rPr>
              <a:t>    </a:t>
            </a:r>
          </a:p>
          <a:p>
            <a:r>
              <a:rPr lang="fr-FR" sz="1100" dirty="0">
                <a:solidFill>
                  <a:schemeClr val="bg1"/>
                </a:solidFill>
              </a:rPr>
              <a:t>    # Maintenant, on écoute la liste des clients connectés</a:t>
            </a:r>
          </a:p>
          <a:p>
            <a:r>
              <a:rPr lang="fr-FR" sz="1100" dirty="0">
                <a:solidFill>
                  <a:schemeClr val="bg1"/>
                </a:solidFill>
              </a:rPr>
              <a:t>    # Les clients renvoyés par select sont ceux devant être lus (recv)</a:t>
            </a:r>
          </a:p>
          <a:p>
            <a:r>
              <a:rPr lang="fr-FR" sz="1100" dirty="0">
                <a:solidFill>
                  <a:schemeClr val="bg1"/>
                </a:solidFill>
              </a:rPr>
              <a:t>    # On attend là encore 50ms maximum</a:t>
            </a:r>
          </a:p>
          <a:p>
            <a:r>
              <a:rPr lang="fr-FR" sz="1100" dirty="0">
                <a:solidFill>
                  <a:schemeClr val="bg1"/>
                </a:solidFill>
              </a:rPr>
              <a:t>    # On enferme l'appel à select.select dans un bloc try</a:t>
            </a:r>
          </a:p>
          <a:p>
            <a:r>
              <a:rPr lang="fr-FR" sz="1100" dirty="0">
                <a:solidFill>
                  <a:schemeClr val="bg1"/>
                </a:solidFill>
              </a:rPr>
              <a:t>    # En effet, si la liste de clients connectés est vide, une exception</a:t>
            </a:r>
          </a:p>
          <a:p>
            <a:r>
              <a:rPr lang="fr-FR" sz="1100" dirty="0">
                <a:solidFill>
                  <a:schemeClr val="bg1"/>
                </a:solidFill>
              </a:rPr>
              <a:t>    # Peut être levée</a:t>
            </a:r>
          </a:p>
          <a:p>
            <a:r>
              <a:rPr lang="fr-FR" sz="1100" dirty="0">
                <a:solidFill>
                  <a:schemeClr val="bg1"/>
                </a:solidFill>
              </a:rPr>
              <a:t>    clients_a_lire = []</a:t>
            </a:r>
          </a:p>
          <a:p>
            <a:r>
              <a:rPr lang="fr-FR" sz="1100" dirty="0">
                <a:solidFill>
                  <a:schemeClr val="bg1"/>
                </a:solidFill>
              </a:rPr>
              <a:t>    </a:t>
            </a:r>
          </a:p>
          <a:p>
            <a:r>
              <a:rPr lang="fr-FR" sz="1100" dirty="0">
                <a:solidFill>
                  <a:schemeClr val="bg1"/>
                </a:solidFill>
              </a:rPr>
              <a:t>connexion_principale.close()</a:t>
            </a:r>
          </a:p>
        </p:txBody>
      </p:sp>
    </p:spTree>
    <p:extLst>
      <p:ext uri="{BB962C8B-B14F-4D97-AF65-F5344CB8AC3E}">
        <p14:creationId xmlns:p14="http://schemas.microsoft.com/office/powerpoint/2010/main" val="2681540033"/>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90879" y="971550"/>
            <a:ext cx="4881561" cy="3816429"/>
          </a:xfrm>
          <a:prstGeom prst="rect">
            <a:avLst/>
          </a:prstGeom>
          <a:solidFill>
            <a:schemeClr val="tx1"/>
          </a:solidFill>
        </p:spPr>
        <p:txBody>
          <a:bodyPr wrap="square" rtlCol="0">
            <a:spAutoFit/>
          </a:bodyPr>
          <a:lstStyle/>
          <a:p>
            <a:r>
              <a:rPr lang="fr-FR" sz="1100" dirty="0">
                <a:solidFill>
                  <a:schemeClr val="bg1"/>
                </a:solidFill>
              </a:rPr>
              <a:t> try:</a:t>
            </a:r>
          </a:p>
          <a:p>
            <a:r>
              <a:rPr lang="fr-FR" sz="1100" dirty="0">
                <a:solidFill>
                  <a:schemeClr val="bg1"/>
                </a:solidFill>
              </a:rPr>
              <a:t>        clients_a_lire, wlist, xlist = select.select(clients_connectes,</a:t>
            </a:r>
          </a:p>
          <a:p>
            <a:r>
              <a:rPr lang="fr-FR" sz="1100" dirty="0">
                <a:solidFill>
                  <a:schemeClr val="bg1"/>
                </a:solidFill>
              </a:rPr>
              <a:t>                [], [], 0.05)</a:t>
            </a:r>
          </a:p>
          <a:p>
            <a:r>
              <a:rPr lang="fr-FR" sz="1100" dirty="0">
                <a:solidFill>
                  <a:schemeClr val="bg1"/>
                </a:solidFill>
              </a:rPr>
              <a:t>    except </a:t>
            </a:r>
            <a:r>
              <a:rPr lang="fr-FR" sz="1100" dirty="0" err="1">
                <a:solidFill>
                  <a:schemeClr val="bg1"/>
                </a:solidFill>
              </a:rPr>
              <a:t>select.error</a:t>
            </a:r>
            <a:r>
              <a:rPr lang="fr-FR" sz="1100" dirty="0">
                <a:solidFill>
                  <a:schemeClr val="bg1"/>
                </a:solidFill>
              </a:rPr>
              <a:t>:</a:t>
            </a:r>
          </a:p>
          <a:p>
            <a:r>
              <a:rPr lang="fr-FR" sz="1100" dirty="0">
                <a:solidFill>
                  <a:schemeClr val="bg1"/>
                </a:solidFill>
              </a:rPr>
              <a:t>        pass</a:t>
            </a:r>
          </a:p>
          <a:p>
            <a:r>
              <a:rPr lang="fr-FR" sz="1100" dirty="0">
                <a:solidFill>
                  <a:schemeClr val="bg1"/>
                </a:solidFill>
              </a:rPr>
              <a:t>    else:</a:t>
            </a:r>
          </a:p>
          <a:p>
            <a:r>
              <a:rPr lang="fr-FR" sz="1100" dirty="0">
                <a:solidFill>
                  <a:schemeClr val="bg1"/>
                </a:solidFill>
              </a:rPr>
              <a:t>        # On parcourt la liste des clients à lire</a:t>
            </a:r>
          </a:p>
          <a:p>
            <a:r>
              <a:rPr lang="fr-FR" sz="1100" dirty="0">
                <a:solidFill>
                  <a:schemeClr val="bg1"/>
                </a:solidFill>
              </a:rPr>
              <a:t>        for client in clients_a_lire:</a:t>
            </a:r>
          </a:p>
          <a:p>
            <a:r>
              <a:rPr lang="fr-FR" sz="1100" dirty="0">
                <a:solidFill>
                  <a:schemeClr val="bg1"/>
                </a:solidFill>
              </a:rPr>
              <a:t>            # Client est de type socket</a:t>
            </a:r>
          </a:p>
          <a:p>
            <a:r>
              <a:rPr lang="fr-FR" sz="1100" dirty="0">
                <a:solidFill>
                  <a:schemeClr val="bg1"/>
                </a:solidFill>
              </a:rPr>
              <a:t>            msg_recu = client.recv(1024)</a:t>
            </a:r>
          </a:p>
          <a:p>
            <a:r>
              <a:rPr lang="fr-FR" sz="1100" dirty="0">
                <a:solidFill>
                  <a:schemeClr val="bg1"/>
                </a:solidFill>
              </a:rPr>
              <a:t>            # Peut planter si le message contient des caractères spéciaux</a:t>
            </a:r>
          </a:p>
          <a:p>
            <a:r>
              <a:rPr lang="fr-FR" sz="1100" dirty="0">
                <a:solidFill>
                  <a:schemeClr val="bg1"/>
                </a:solidFill>
              </a:rPr>
              <a:t>            msg_recu = msg_recu.decode()</a:t>
            </a:r>
          </a:p>
          <a:p>
            <a:r>
              <a:rPr lang="fr-FR" sz="1100" dirty="0">
                <a:solidFill>
                  <a:schemeClr val="bg1"/>
                </a:solidFill>
              </a:rPr>
              <a:t>            print("Reçu {}".format(msg_recu))</a:t>
            </a:r>
          </a:p>
          <a:p>
            <a:r>
              <a:rPr lang="fr-FR" sz="1100" dirty="0">
                <a:solidFill>
                  <a:schemeClr val="bg1"/>
                </a:solidFill>
              </a:rPr>
              <a:t>            client.send(b"5 / 5")</a:t>
            </a:r>
          </a:p>
          <a:p>
            <a:r>
              <a:rPr lang="fr-FR" sz="1100" dirty="0">
                <a:solidFill>
                  <a:schemeClr val="bg1"/>
                </a:solidFill>
              </a:rPr>
              <a:t>            if msg_recu == "fin":</a:t>
            </a:r>
          </a:p>
          <a:p>
            <a:r>
              <a:rPr lang="fr-FR" sz="1100" dirty="0">
                <a:solidFill>
                  <a:schemeClr val="bg1"/>
                </a:solidFill>
              </a:rPr>
              <a:t>                serveur_lance = False</a:t>
            </a:r>
          </a:p>
          <a:p>
            <a:endParaRPr lang="fr-FR" sz="1100" dirty="0">
              <a:solidFill>
                <a:schemeClr val="bg1"/>
              </a:solidFill>
            </a:endParaRPr>
          </a:p>
          <a:p>
            <a:r>
              <a:rPr lang="fr-FR" sz="1100" dirty="0">
                <a:solidFill>
                  <a:schemeClr val="bg1"/>
                </a:solidFill>
              </a:rPr>
              <a:t>print("Fermeture des connexions")</a:t>
            </a:r>
          </a:p>
          <a:p>
            <a:r>
              <a:rPr lang="fr-FR" sz="1100" dirty="0">
                <a:solidFill>
                  <a:schemeClr val="bg1"/>
                </a:solidFill>
              </a:rPr>
              <a:t>for client in clients_connectes:</a:t>
            </a:r>
          </a:p>
          <a:p>
            <a:r>
              <a:rPr lang="fr-FR" sz="1100" dirty="0">
                <a:solidFill>
                  <a:schemeClr val="bg1"/>
                </a:solidFill>
              </a:rPr>
              <a:t>    client.close()</a:t>
            </a:r>
          </a:p>
          <a:p>
            <a:endParaRPr lang="fr-FR" sz="1100" dirty="0">
              <a:solidFill>
                <a:schemeClr val="bg1"/>
              </a:solidFill>
            </a:endParaRPr>
          </a:p>
          <a:p>
            <a:r>
              <a:rPr lang="fr-FR" sz="1100" dirty="0">
                <a:solidFill>
                  <a:schemeClr val="bg1"/>
                </a:solidFill>
              </a:rPr>
              <a:t>connexion_principale.close()</a:t>
            </a:r>
          </a:p>
        </p:txBody>
      </p:sp>
    </p:spTree>
    <p:extLst>
      <p:ext uri="{BB962C8B-B14F-4D97-AF65-F5344CB8AC3E}">
        <p14:creationId xmlns:p14="http://schemas.microsoft.com/office/powerpoint/2010/main" val="1894466929"/>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3416320"/>
          </a:xfrm>
          <a:prstGeom prst="rect">
            <a:avLst/>
          </a:prstGeom>
          <a:noFill/>
        </p:spPr>
        <p:txBody>
          <a:bodyPr wrap="square" rtlCol="0">
            <a:spAutoFit/>
          </a:bodyPr>
          <a:lstStyle/>
          <a:p>
            <a:r>
              <a:rPr lang="fr-FR" sz="1200" dirty="0"/>
              <a:t>C'est plus long hein ? C'est inévitable, cependant.</a:t>
            </a:r>
          </a:p>
          <a:p>
            <a:endParaRPr lang="fr-FR" sz="1200" dirty="0"/>
          </a:p>
          <a:p>
            <a:r>
              <a:rPr lang="fr-FR" sz="1200" dirty="0"/>
              <a:t>Maintenant notre serveur peut accepter des connexions de plus d'un client, vous pouvez faire le test. En outre, il ne se bloque pas dans l'attente d'un message, du moins pas plus de 50 millisecondes.</a:t>
            </a:r>
          </a:p>
          <a:p>
            <a:endParaRPr lang="fr-FR" sz="1200" dirty="0"/>
          </a:p>
          <a:p>
            <a:r>
              <a:rPr lang="fr-FR" sz="1200" dirty="0"/>
              <a:t>Je pense que les commentaires sont assez précis pour vous permettre d'aller plus loin. Ceci n'est naturellement pas encore une version complète mais, grâce à cette base, vous devriez pouvoir facilement arriver à quelque chose. Pourquoi ne pas faire un mini tchat ?</a:t>
            </a:r>
          </a:p>
          <a:p>
            <a:endParaRPr lang="fr-FR" sz="1200" dirty="0"/>
          </a:p>
          <a:p>
            <a:r>
              <a:rPr lang="fr-FR" sz="1200" dirty="0"/>
              <a:t>Les déconnexions fortuites ne sont pas gérées non plus. Mais vous avez assez d'éléments pour faire des tests et améliorer notre serveur si cela vous tente.</a:t>
            </a:r>
          </a:p>
          <a:p>
            <a:endParaRPr lang="fr-FR" sz="1200" b="1" dirty="0"/>
          </a:p>
          <a:p>
            <a:r>
              <a:rPr lang="fr-FR" sz="1200" b="1" dirty="0"/>
              <a:t>Et encore plus</a:t>
            </a:r>
          </a:p>
          <a:p>
            <a:endParaRPr lang="fr-FR" sz="1200" dirty="0"/>
          </a:p>
          <a:p>
            <a:r>
              <a:rPr lang="fr-FR" sz="1200" dirty="0"/>
              <a:t>Je vous l'ai dit, le réseau est un vaste sujet et, même en se restreignant au sujet que j'ai choisi, il y aurait beaucoup d'autres choses à vous montrer. Je ne peux tout simplement pas remplacer la documentation et donc, si vous voulez en apprendre plus, je vous invite à jeter un coup d'œil à la page du module </a:t>
            </a:r>
            <a:r>
              <a:rPr lang="fr-FR" sz="1200" dirty="0">
                <a:hlinkClick r:id="rId2"/>
              </a:rPr>
              <a:t>socket</a:t>
            </a:r>
            <a:r>
              <a:rPr lang="fr-FR" sz="1200" dirty="0"/>
              <a:t>, de </a:t>
            </a:r>
            <a:r>
              <a:rPr lang="fr-FR" sz="1200" dirty="0">
                <a:hlinkClick r:id="rId3"/>
              </a:rPr>
              <a:t>select</a:t>
            </a:r>
            <a:r>
              <a:rPr lang="fr-FR" sz="1200" dirty="0"/>
              <a:t> et de </a:t>
            </a:r>
            <a:r>
              <a:rPr lang="fr-FR" sz="1200" dirty="0">
                <a:hlinkClick r:id="rId4"/>
              </a:rPr>
              <a:t>socketserver</a:t>
            </a:r>
            <a:r>
              <a:rPr lang="fr-FR" sz="1200" dirty="0"/>
              <a:t>.</a:t>
            </a:r>
          </a:p>
          <a:p>
            <a:endParaRPr lang="fr-FR" sz="1200" dirty="0"/>
          </a:p>
          <a:p>
            <a:r>
              <a:rPr lang="fr-FR" sz="1200" dirty="0"/>
              <a:t>Le dernier module, socketserver, propose une alternative pour monter vos applications serveur. Il en existe d'autres, dans tous les cas : vous pouvez utiliser des sockets non bloquants (c'est-à-dire qui ne bloquent pas le programme quand vous utilisez leur méthode accept ou recv) ou des threads pour exécuter différentes portions de votre programme en parallèle. Mais je vous laisse vous documenter sur ces sujets s'ils vous intéressent !</a:t>
            </a:r>
          </a:p>
        </p:txBody>
      </p:sp>
    </p:spTree>
    <p:extLst>
      <p:ext uri="{BB962C8B-B14F-4D97-AF65-F5344CB8AC3E}">
        <p14:creationId xmlns:p14="http://schemas.microsoft.com/office/powerpoint/2010/main" val="2610064887"/>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2862322"/>
          </a:xfrm>
          <a:prstGeom prst="rect">
            <a:avLst/>
          </a:prstGeom>
          <a:noFill/>
        </p:spPr>
        <p:txBody>
          <a:bodyPr wrap="square" rtlCol="0">
            <a:spAutoFit/>
          </a:bodyPr>
          <a:lstStyle/>
          <a:p>
            <a:r>
              <a:rPr lang="fr-FR" sz="1200" b="1" dirty="0"/>
              <a:t>En résumé</a:t>
            </a:r>
          </a:p>
          <a:p>
            <a:endParaRPr lang="fr-FR" sz="1200" dirty="0"/>
          </a:p>
          <a:p>
            <a:r>
              <a:rPr lang="fr-FR" sz="1200" dirty="0"/>
              <a:t>    Dans la structure réseau que nous avons vue, on trouve un </a:t>
            </a:r>
            <a:r>
              <a:rPr lang="fr-FR" sz="1200" b="1" dirty="0"/>
              <a:t>serveur</a:t>
            </a:r>
            <a:r>
              <a:rPr lang="fr-FR" sz="1200" dirty="0"/>
              <a:t> pouvant dialoguer avec plusieurs </a:t>
            </a:r>
            <a:r>
              <a:rPr lang="fr-FR" sz="1200" b="1" dirty="0"/>
              <a:t>clients</a:t>
            </a:r>
            <a:r>
              <a:rPr lang="fr-FR" sz="1200" dirty="0"/>
              <a:t>.</a:t>
            </a:r>
          </a:p>
          <a:p>
            <a:endParaRPr lang="fr-FR" sz="1200" dirty="0"/>
          </a:p>
          <a:p>
            <a:r>
              <a:rPr lang="fr-FR" sz="1200" dirty="0"/>
              <a:t>    Pour créer une connexion côté serveur ou client, on utilise le module </a:t>
            </a:r>
            <a:r>
              <a:rPr lang="fr-FR" sz="1200" i="1" dirty="0"/>
              <a:t>socket</a:t>
            </a:r>
            <a:r>
              <a:rPr lang="fr-FR" sz="1200" dirty="0"/>
              <a:t> et la classe </a:t>
            </a:r>
            <a:r>
              <a:rPr lang="fr-FR" sz="1200" i="1" dirty="0"/>
              <a:t>socket</a:t>
            </a:r>
            <a:r>
              <a:rPr lang="fr-FR" sz="1200" dirty="0"/>
              <a:t> de ce module.</a:t>
            </a:r>
          </a:p>
          <a:p>
            <a:endParaRPr lang="fr-FR" sz="1200" dirty="0"/>
          </a:p>
          <a:p>
            <a:r>
              <a:rPr lang="fr-FR" sz="1200" dirty="0"/>
              <a:t>    Pour se connecter à un serveur, le </a:t>
            </a:r>
            <a:r>
              <a:rPr lang="fr-FR" sz="1200" i="1" dirty="0"/>
              <a:t>socket</a:t>
            </a:r>
            <a:r>
              <a:rPr lang="fr-FR" sz="1200" dirty="0"/>
              <a:t> client utilise la méthode </a:t>
            </a:r>
            <a:r>
              <a:rPr lang="fr-FR" sz="1200" i="1" dirty="0"/>
              <a:t>connect</a:t>
            </a:r>
            <a:r>
              <a:rPr lang="fr-FR" sz="1200" dirty="0"/>
              <a:t>.</a:t>
            </a:r>
          </a:p>
          <a:p>
            <a:endParaRPr lang="fr-FR" sz="1200" dirty="0"/>
          </a:p>
          <a:p>
            <a:r>
              <a:rPr lang="fr-FR" sz="1200" dirty="0"/>
              <a:t>    Pour écouter sur un port précis, le serveur utilise d'abord la méthode </a:t>
            </a:r>
            <a:r>
              <a:rPr lang="fr-FR" sz="1200" i="1" dirty="0"/>
              <a:t>bind</a:t>
            </a:r>
            <a:r>
              <a:rPr lang="fr-FR" sz="1200" dirty="0"/>
              <a:t> puis la méthode </a:t>
            </a:r>
            <a:r>
              <a:rPr lang="fr-FR" sz="1200" i="1" dirty="0"/>
              <a:t>listen</a:t>
            </a:r>
            <a:r>
              <a:rPr lang="fr-FR" sz="1200" dirty="0"/>
              <a:t>.</a:t>
            </a:r>
          </a:p>
          <a:p>
            <a:endParaRPr lang="fr-FR" sz="1200" dirty="0"/>
          </a:p>
          <a:p>
            <a:r>
              <a:rPr lang="fr-FR" sz="1200" dirty="0"/>
              <a:t>    Pour s'échanger des informations, les </a:t>
            </a:r>
            <a:r>
              <a:rPr lang="fr-FR" sz="1200" i="1" dirty="0"/>
              <a:t>sockets</a:t>
            </a:r>
            <a:r>
              <a:rPr lang="fr-FR" sz="1200" dirty="0"/>
              <a:t> client et serveur utilisent les méthodes </a:t>
            </a:r>
            <a:r>
              <a:rPr lang="fr-FR" sz="1200" i="1" dirty="0"/>
              <a:t>send</a:t>
            </a:r>
            <a:r>
              <a:rPr lang="fr-FR" sz="1200" dirty="0"/>
              <a:t> et </a:t>
            </a:r>
            <a:r>
              <a:rPr lang="fr-FR" sz="1200" i="1" dirty="0"/>
              <a:t>recv</a:t>
            </a:r>
            <a:r>
              <a:rPr lang="fr-FR" sz="1200" dirty="0"/>
              <a:t>.</a:t>
            </a:r>
          </a:p>
          <a:p>
            <a:endParaRPr lang="fr-FR" sz="1200" dirty="0"/>
          </a:p>
          <a:p>
            <a:r>
              <a:rPr lang="fr-FR" sz="1200" dirty="0"/>
              <a:t>    Pour fermer une connexion, le </a:t>
            </a:r>
            <a:r>
              <a:rPr lang="fr-FR" sz="1200" i="1" dirty="0"/>
              <a:t>socket</a:t>
            </a:r>
            <a:r>
              <a:rPr lang="fr-FR" sz="1200" dirty="0"/>
              <a:t> serveur ou client utilise la méthode </a:t>
            </a:r>
            <a:r>
              <a:rPr lang="fr-FR" sz="1200" i="1" dirty="0"/>
              <a:t>close</a:t>
            </a:r>
            <a:r>
              <a:rPr lang="fr-FR" sz="1200" dirty="0"/>
              <a:t>.</a:t>
            </a:r>
          </a:p>
          <a:p>
            <a:endParaRPr lang="fr-FR" sz="1200" dirty="0"/>
          </a:p>
          <a:p>
            <a:r>
              <a:rPr lang="fr-FR" sz="1200" dirty="0"/>
              <a:t>    Le module </a:t>
            </a:r>
            <a:r>
              <a:rPr lang="fr-FR" sz="1200" i="1" dirty="0"/>
              <a:t>select</a:t>
            </a:r>
            <a:r>
              <a:rPr lang="fr-FR" sz="1200" dirty="0"/>
              <a:t> peut être utile si l'on souhaite créer un serveur pouvant gérer plusieurs connexions simultanément ; toutefois, il en existe d'autres.</a:t>
            </a:r>
          </a:p>
        </p:txBody>
      </p:sp>
    </p:spTree>
    <p:extLst>
      <p:ext uri="{BB962C8B-B14F-4D97-AF65-F5344CB8AC3E}">
        <p14:creationId xmlns:p14="http://schemas.microsoft.com/office/powerpoint/2010/main" val="2777596610"/>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08843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724177"/>
            <a:ext cx="12192000" cy="1325563"/>
          </a:xfrm>
        </p:spPr>
        <p:txBody>
          <a:bodyPr>
            <a:normAutofit fontScale="90000"/>
          </a:bodyPr>
          <a:lstStyle/>
          <a:p>
            <a:pPr algn="ctr"/>
            <a:r>
              <a:rPr lang="en-US" sz="7200" dirty="0">
                <a:solidFill>
                  <a:schemeClr val="accent5">
                    <a:lumMod val="75000"/>
                  </a:schemeClr>
                </a:solidFill>
              </a:rPr>
              <a:t>[🐍</a:t>
            </a:r>
            <a:r>
              <a:rPr lang="en-US" sz="7200" dirty="0" err="1">
                <a:solidFill>
                  <a:schemeClr val="accent5">
                    <a:lumMod val="75000"/>
                  </a:schemeClr>
                </a:solidFill>
              </a:rPr>
              <a:t>PyTricks</a:t>
            </a:r>
            <a:r>
              <a:rPr lang="en-US" sz="7200" dirty="0">
                <a:solidFill>
                  <a:schemeClr val="accent5">
                    <a:lumMod val="75000"/>
                  </a:schemeClr>
                </a:solidFill>
              </a:rPr>
              <a:t>]: </a:t>
            </a:r>
            <a:r>
              <a:rPr lang="en-US" sz="6700" dirty="0">
                <a:solidFill>
                  <a:schemeClr val="accent5">
                    <a:lumMod val="75000"/>
                  </a:schemeClr>
                </a:solidFill>
              </a:rPr>
              <a:t>Functions are first-class citizens in Python</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0" y="1996858"/>
            <a:ext cx="120967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latin typeface="Arial" panose="020B0604020202020204" pitchFamily="34" charset="0"/>
              </a:rPr>
              <a:t>Functions are first-class citizens in Python.</a:t>
            </a:r>
          </a:p>
          <a:p>
            <a:pPr lvl="0" eaLnBrk="0" fontAlgn="base" hangingPunct="0">
              <a:spcBef>
                <a:spcPct val="0"/>
              </a:spcBef>
              <a:spcAft>
                <a:spcPct val="0"/>
              </a:spcAft>
            </a:pPr>
            <a:endParaRPr lang="en-US" altLang="fr-FR" sz="1400" dirty="0">
              <a:latin typeface="Arial" panose="020B0604020202020204" pitchFamily="34" charset="0"/>
            </a:endParaRPr>
          </a:p>
          <a:p>
            <a:pPr lvl="0" eaLnBrk="0" fontAlgn="base" hangingPunct="0">
              <a:spcBef>
                <a:spcPct val="0"/>
              </a:spcBef>
              <a:spcAft>
                <a:spcPct val="0"/>
              </a:spcAft>
            </a:pPr>
            <a:r>
              <a:rPr lang="en-US" altLang="fr-FR" sz="1400" dirty="0">
                <a:latin typeface="Arial" panose="020B0604020202020204" pitchFamily="34" charset="0"/>
              </a:rPr>
              <a:t>They can be passed as arguments to other functions, returned as values from other functions, and assigned to variables and stored in data structures.</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180975" y="2968317"/>
            <a:ext cx="4033839" cy="2308324"/>
          </a:xfrm>
          <a:prstGeom prst="rect">
            <a:avLst/>
          </a:prstGeom>
          <a:solidFill>
            <a:schemeClr val="tx1"/>
          </a:solidFill>
        </p:spPr>
        <p:txBody>
          <a:bodyPr wrap="square" rtlCol="0">
            <a:spAutoFit/>
          </a:bodyPr>
          <a:lstStyle/>
          <a:p>
            <a:r>
              <a:rPr lang="fr-FR" dirty="0">
                <a:solidFill>
                  <a:schemeClr val="bg1"/>
                </a:solidFill>
              </a:rPr>
              <a:t>&gt;&gt;&gt; def </a:t>
            </a:r>
            <a:r>
              <a:rPr lang="fr-FR" dirty="0" err="1">
                <a:solidFill>
                  <a:schemeClr val="bg1"/>
                </a:solidFill>
              </a:rPr>
              <a:t>myfunc</a:t>
            </a:r>
            <a:r>
              <a:rPr lang="fr-FR" dirty="0">
                <a:solidFill>
                  <a:schemeClr val="bg1"/>
                </a:solidFill>
              </a:rPr>
              <a:t>(a, b):</a:t>
            </a:r>
          </a:p>
          <a:p>
            <a:r>
              <a:rPr lang="fr-FR" dirty="0">
                <a:solidFill>
                  <a:schemeClr val="bg1"/>
                </a:solidFill>
              </a:rPr>
              <a:t>...     return a + b</a:t>
            </a:r>
          </a:p>
          <a:p>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 = [</a:t>
            </a:r>
            <a:r>
              <a:rPr lang="fr-FR" dirty="0" err="1">
                <a:solidFill>
                  <a:schemeClr val="bg1"/>
                </a:solidFill>
              </a:rPr>
              <a:t>myfunc</a:t>
            </a:r>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[0]</a:t>
            </a:r>
          </a:p>
          <a:p>
            <a:r>
              <a:rPr lang="fr-FR" dirty="0">
                <a:solidFill>
                  <a:schemeClr val="bg1"/>
                </a:solidFill>
              </a:rPr>
              <a:t>&lt;function </a:t>
            </a:r>
            <a:r>
              <a:rPr lang="fr-FR" dirty="0" err="1">
                <a:solidFill>
                  <a:schemeClr val="bg1"/>
                </a:solidFill>
              </a:rPr>
              <a:t>myfunc</a:t>
            </a:r>
            <a:r>
              <a:rPr lang="fr-FR" dirty="0">
                <a:solidFill>
                  <a:schemeClr val="bg1"/>
                </a:solidFill>
              </a:rPr>
              <a:t> at 0x107012230&gt;</a:t>
            </a:r>
          </a:p>
          <a:p>
            <a:r>
              <a:rPr lang="fr-FR" dirty="0">
                <a:solidFill>
                  <a:schemeClr val="bg1"/>
                </a:solidFill>
              </a:rPr>
              <a:t>&gt;&gt;&gt; </a:t>
            </a:r>
            <a:r>
              <a:rPr lang="fr-FR" dirty="0" err="1">
                <a:solidFill>
                  <a:schemeClr val="bg1"/>
                </a:solidFill>
              </a:rPr>
              <a:t>funcs</a:t>
            </a:r>
            <a:r>
              <a:rPr lang="fr-FR" dirty="0">
                <a:solidFill>
                  <a:schemeClr val="bg1"/>
                </a:solidFill>
              </a:rPr>
              <a:t>[0](2, 3)</a:t>
            </a:r>
          </a:p>
          <a:p>
            <a:r>
              <a:rPr lang="fr-FR" dirty="0">
                <a:solidFill>
                  <a:schemeClr val="bg1"/>
                </a:solidFill>
              </a:rPr>
              <a:t>5</a:t>
            </a:r>
          </a:p>
        </p:txBody>
      </p:sp>
    </p:spTree>
    <p:extLst>
      <p:ext uri="{BB962C8B-B14F-4D97-AF65-F5344CB8AC3E}">
        <p14:creationId xmlns:p14="http://schemas.microsoft.com/office/powerpoint/2010/main" val="2329145085"/>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1754326"/>
          </a:xfrm>
          <a:prstGeom prst="rect">
            <a:avLst/>
          </a:prstGeom>
          <a:noFill/>
        </p:spPr>
        <p:txBody>
          <a:bodyPr wrap="square" rtlCol="0">
            <a:spAutoFit/>
          </a:bodyPr>
          <a:lstStyle/>
          <a:p>
            <a:r>
              <a:rPr lang="fr-FR" sz="1200" b="1" dirty="0"/>
              <a:t>Créez des tests unitaires avec unittest</a:t>
            </a:r>
          </a:p>
          <a:p>
            <a:endParaRPr lang="fr-FR" sz="1200" dirty="0"/>
          </a:p>
          <a:p>
            <a:r>
              <a:rPr lang="fr-FR" sz="1200" dirty="0"/>
              <a:t>Tester ! Tout un monde. Vous allez voir dans ce chapitre comment tester le bon fonctionnement de votre programme et apprendre à le rendre aussi stable que possible au fur et à mesure que vous proposerez de nouvelles améliorations.</a:t>
            </a:r>
          </a:p>
          <a:p>
            <a:endParaRPr lang="fr-FR" sz="1200" dirty="0"/>
          </a:p>
          <a:p>
            <a:r>
              <a:rPr lang="fr-FR" sz="1200" dirty="0"/>
              <a:t>Si vous pensez que tester ne sert à rien ou que tester ne se fait que quand tout le développement est fini, je vous encourage vivement à lire ce chapitre, ne serait-ce que pour information.</a:t>
            </a:r>
          </a:p>
          <a:p>
            <a:endParaRPr lang="fr-FR" sz="1200" dirty="0"/>
          </a:p>
          <a:p>
            <a:r>
              <a:rPr lang="fr-FR" sz="1200" dirty="0"/>
              <a:t>Pour suivre ce chapitre, vous aurez besoin de savoir comment créer des classes et avoir une idée du fonctionnement de l'héritage.</a:t>
            </a:r>
          </a:p>
        </p:txBody>
      </p:sp>
    </p:spTree>
    <p:extLst>
      <p:ext uri="{BB962C8B-B14F-4D97-AF65-F5344CB8AC3E}">
        <p14:creationId xmlns:p14="http://schemas.microsoft.com/office/powerpoint/2010/main" val="619042911"/>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043169"/>
            <a:ext cx="11334750" cy="5078313"/>
          </a:xfrm>
          <a:prstGeom prst="rect">
            <a:avLst/>
          </a:prstGeom>
          <a:noFill/>
        </p:spPr>
        <p:txBody>
          <a:bodyPr wrap="square" rtlCol="0">
            <a:spAutoFit/>
          </a:bodyPr>
          <a:lstStyle/>
          <a:p>
            <a:r>
              <a:rPr lang="fr-FR" sz="1200" dirty="0">
                <a:highlight>
                  <a:srgbClr val="C0C0C0"/>
                </a:highlight>
              </a:rPr>
              <a:t>On va parler de tests... mais qu'est-ce qu'on entend par « tester » ?</a:t>
            </a:r>
          </a:p>
          <a:p>
            <a:endParaRPr lang="fr-FR" sz="1200" dirty="0"/>
          </a:p>
          <a:p>
            <a:r>
              <a:rPr lang="fr-FR" sz="1200" dirty="0"/>
              <a:t>C'est la première question, et elle est très importante !</a:t>
            </a:r>
          </a:p>
          <a:p>
            <a:endParaRPr lang="fr-FR" sz="1200" dirty="0"/>
          </a:p>
          <a:p>
            <a:r>
              <a:rPr lang="fr-FR" sz="1200" dirty="0"/>
              <a:t>Dans ce chapitre, je vais parler de tests (principalement de tests unitaires), qui vérifient que votre code réagit comme il le devrait et qu'il continue à réagir comme il le devrait après de nouvelles améliorations.</a:t>
            </a:r>
          </a:p>
          <a:p>
            <a:endParaRPr lang="fr-FR" sz="1200" dirty="0"/>
          </a:p>
          <a:p>
            <a:r>
              <a:rPr lang="fr-FR" sz="1200" dirty="0"/>
              <a:t>Certains développeurs refusent de travailler sur du code qui n'est pas le leur s'il n'a pas de documentation. Pour ce que j'en ai vu, un nombre plus important encore de développeurs refuse de le faire si le code n'a pas de test.</a:t>
            </a:r>
          </a:p>
          <a:p>
            <a:endParaRPr lang="fr-FR" sz="1200" dirty="0"/>
          </a:p>
          <a:p>
            <a:r>
              <a:rPr lang="fr-FR" sz="1200" dirty="0"/>
              <a:t>Admettons que vous travaillez sur votre projet qui propose plusieurs fonctions, utilisées par d'autres développeurs ou utilisateurs. Vous pouvez être tout seul sur le projet et ne proposer qu'une dizaine de fonctions, c'est bien suffisant, le plus important c'est que votre code est utilisé par d'autres.</a:t>
            </a:r>
          </a:p>
          <a:p>
            <a:endParaRPr lang="fr-FR" sz="1200" dirty="0"/>
          </a:p>
          <a:p>
            <a:r>
              <a:rPr lang="fr-FR" sz="1200" dirty="0"/>
              <a:t>Puis après avoir codé votre dixième fonction, vous commencez à coder votre onzième qui utilise une autre fonction que vous avez déjà développée. Mais vous vous heurtez à un problème : votre nouvelle fonction ne marche pas comme il faut.</a:t>
            </a:r>
          </a:p>
          <a:p>
            <a:endParaRPr lang="fr-FR" sz="1200" dirty="0"/>
          </a:p>
          <a:p>
            <a:r>
              <a:rPr lang="fr-FR" sz="1200" dirty="0"/>
              <a:t>Après enquête, vous vous rendez compte que ce n'est pas votre fonction 11 qui pose problème, mais la fonction (1 ou 2) que la fonction 11 appelle. Elle ne répond plus à votre besoin et vous vous dites, naturellement, « je vais la modifier ».</a:t>
            </a:r>
          </a:p>
          <a:p>
            <a:endParaRPr lang="fr-FR" sz="1200" dirty="0"/>
          </a:p>
          <a:p>
            <a:r>
              <a:rPr lang="fr-FR" sz="1200" dirty="0"/>
              <a:t>Vous modifiez donc votre fonction 1 ou 2. Votre fonction 11 marche, enfin, sans problème. Vous proposez votre nouvelle version à vos utilisateurs.</a:t>
            </a:r>
          </a:p>
          <a:p>
            <a:endParaRPr lang="fr-FR" sz="1200" dirty="0"/>
          </a:p>
          <a:p>
            <a:r>
              <a:rPr lang="fr-FR" sz="1200" dirty="0"/>
              <a:t>Et vous recevez un </a:t>
            </a:r>
            <a:r>
              <a:rPr lang="fr-FR" sz="1200" dirty="0" err="1"/>
              <a:t>choeur</a:t>
            </a:r>
            <a:r>
              <a:rPr lang="fr-FR" sz="1200" dirty="0"/>
              <a:t> de protestations : jugez donc ! Ils utilisaient votre fonction 1 ou 2 sans problème, mais avec votre nouvelle version, rien ne marche plus.</a:t>
            </a:r>
          </a:p>
          <a:p>
            <a:endParaRPr lang="fr-FR" sz="1200" dirty="0"/>
          </a:p>
          <a:p>
            <a:r>
              <a:rPr lang="fr-FR" sz="1200" dirty="0"/>
              <a:t>Les tests sont une solution possible : pour chaque fonctionnalité de votre programme, il y aura un test et le test va s'assurer que votre programme reste valide même quand vous le modifierez. Ce qui deviendra de plus en plus important au fur et à mesure que votre programme gagnera en fonctionnalités, bien entendu.</a:t>
            </a:r>
          </a:p>
          <a:p>
            <a:endParaRPr lang="fr-FR" sz="1200" dirty="0">
              <a:highlight>
                <a:srgbClr val="C0C0C0"/>
              </a:highlight>
            </a:endParaRPr>
          </a:p>
          <a:p>
            <a:r>
              <a:rPr lang="fr-FR" sz="1200" dirty="0">
                <a:highlight>
                  <a:srgbClr val="C0C0C0"/>
                </a:highlight>
              </a:rPr>
              <a:t>Est-ce qu'on doit tester un code quand tout est développé ?</a:t>
            </a:r>
          </a:p>
        </p:txBody>
      </p:sp>
    </p:spTree>
    <p:extLst>
      <p:ext uri="{BB962C8B-B14F-4D97-AF65-F5344CB8AC3E}">
        <p14:creationId xmlns:p14="http://schemas.microsoft.com/office/powerpoint/2010/main" val="3959051723"/>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1018192"/>
            <a:ext cx="11334750" cy="3970318"/>
          </a:xfrm>
          <a:prstGeom prst="rect">
            <a:avLst/>
          </a:prstGeom>
          <a:noFill/>
        </p:spPr>
        <p:txBody>
          <a:bodyPr wrap="square" rtlCol="0">
            <a:spAutoFit/>
          </a:bodyPr>
          <a:lstStyle/>
          <a:p>
            <a:r>
              <a:rPr lang="fr-FR" sz="1200" dirty="0"/>
              <a:t>Non ! Si vous pouvez le faire dès le début, dès les premières lignes de code que vous écrivez, c'est mieux. Sachez qu'il peut être assez difficile d'écrire des tests quand votre programme comporte déjà plusieurs centaines de fonctionnalités, il vaut mieux le faire petit à petit.</a:t>
            </a:r>
          </a:p>
          <a:p>
            <a:endParaRPr lang="fr-FR" sz="1200" dirty="0"/>
          </a:p>
          <a:p>
            <a:r>
              <a:rPr lang="fr-FR" sz="1200" dirty="0"/>
              <a:t>Il existe aussi plusieurs méthodes de développement, dont le TDD (Test-Driven Development) qui veut que l'on écrive les tests avant d'écrire le code. Je ne rentrerai pas dans le détail ici, mais je vous conseille vivement d'écrire vos tests unitaires même si vous n'avez qu'un tout petit projet avec 4 ou 5 fonctions. Il y a une chance non négligeable que le petit projet devienne grand ; avec des tests à portée de main, vous dormirez plus tranquille.</a:t>
            </a:r>
          </a:p>
          <a:p>
            <a:endParaRPr lang="fr-FR" sz="1200" dirty="0"/>
          </a:p>
          <a:p>
            <a:r>
              <a:rPr lang="fr-FR" sz="1200" dirty="0">
                <a:highlight>
                  <a:srgbClr val="C0C0C0"/>
                </a:highlight>
              </a:rPr>
              <a:t>Est-ce difficile de tester un programme ?</a:t>
            </a:r>
          </a:p>
          <a:p>
            <a:endParaRPr lang="fr-FR" sz="1200" dirty="0"/>
          </a:p>
          <a:p>
            <a:r>
              <a:rPr lang="fr-FR" sz="1200" dirty="0"/>
              <a:t>Une fois que vous maîtrisez une des méthodes de test et que vous l'appliquez à votre programme au fur et à mesure, non ce n'est absolument pas difficile. Vous allez voir dans ce chapitre comment utiliser des tests unitaires. Il existe d'autres méthodes de test proposées par Python, mais c'est celle-ci que je trouve, personnellement, la plus rapide à prendre en main ainsi que la plus flexible. Ce chapitre est là pour vous guider pas à pas vers la création de vos premiers tests unitaires et même vers la gestion de nombreux tests quand votre projet sera plus grand.</a:t>
            </a:r>
          </a:p>
          <a:p>
            <a:endParaRPr lang="fr-FR" sz="1200" dirty="0"/>
          </a:p>
          <a:p>
            <a:r>
              <a:rPr lang="fr-FR" sz="1200" dirty="0">
                <a:highlight>
                  <a:srgbClr val="C0C0C0"/>
                </a:highlight>
              </a:rPr>
              <a:t>Qui écrit les tests ?</a:t>
            </a:r>
          </a:p>
          <a:p>
            <a:endParaRPr lang="fr-FR" sz="1200" dirty="0"/>
          </a:p>
          <a:p>
            <a:r>
              <a:rPr lang="fr-FR" sz="1200" dirty="0"/>
              <a:t>Le développeur, la plupart du temps. Là encore, la méthode de test utilisée peut permettre à d'autres personnes d'écrire les tests, mais les tests unitaires sont souvent écrits par des développeurs (ou des utilisateurs sachant programmer). Comme vous allez le voir, ils ne sont pas très difficiles à écrire, mais vous passerez malgré tout par Python pour ce faire.</a:t>
            </a:r>
          </a:p>
          <a:p>
            <a:endParaRPr lang="fr-FR" sz="1200" dirty="0"/>
          </a:p>
          <a:p>
            <a:r>
              <a:rPr lang="fr-FR" sz="1200" dirty="0"/>
              <a:t>Passons à la pratique, la découverte du module unittest !</a:t>
            </a:r>
          </a:p>
          <a:p>
            <a:endParaRPr lang="fr-FR" sz="1200" dirty="0"/>
          </a:p>
        </p:txBody>
      </p:sp>
    </p:spTree>
    <p:extLst>
      <p:ext uri="{BB962C8B-B14F-4D97-AF65-F5344CB8AC3E}">
        <p14:creationId xmlns:p14="http://schemas.microsoft.com/office/powerpoint/2010/main" val="4058972190"/>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1200329"/>
          </a:xfrm>
          <a:prstGeom prst="rect">
            <a:avLst/>
          </a:prstGeom>
          <a:noFill/>
        </p:spPr>
        <p:txBody>
          <a:bodyPr wrap="square" rtlCol="0">
            <a:spAutoFit/>
          </a:bodyPr>
          <a:lstStyle/>
          <a:p>
            <a:r>
              <a:rPr lang="fr-FR" sz="1200" b="1" dirty="0"/>
              <a:t>Structure de base d'un test unitaire</a:t>
            </a:r>
          </a:p>
          <a:p>
            <a:endParaRPr lang="fr-FR" sz="1200" dirty="0"/>
          </a:p>
          <a:p>
            <a:r>
              <a:rPr lang="fr-FR" sz="1200" dirty="0"/>
              <a:t>Nous le verrons plus loin, un test unitaire peut être constitué de nombreux tests répartis dans plusieurs packages et modules. Pour l'instant, nous n'allons nous intéresser qu'à un test case, la forme la plus simple du test unitaire.</a:t>
            </a:r>
          </a:p>
          <a:p>
            <a:endParaRPr lang="fr-FR" sz="1200" dirty="0"/>
          </a:p>
          <a:p>
            <a:r>
              <a:rPr lang="fr-FR" sz="1200" dirty="0"/>
              <a:t>Pour créer un test unitaire, la première chose est de créer une classe héritant de </a:t>
            </a:r>
            <a:r>
              <a:rPr lang="fr-FR" sz="1200" i="1" dirty="0"/>
              <a:t>unittest.TestCase</a:t>
            </a:r>
            <a:r>
              <a:rPr lang="fr-FR" sz="1200" dirty="0"/>
              <a:t>:</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2111137"/>
            <a:ext cx="6621880" cy="707886"/>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unittest</a:t>
            </a:r>
          </a:p>
          <a:p>
            <a:endParaRPr lang="fr-FR" sz="1000" dirty="0">
              <a:solidFill>
                <a:schemeClr val="bg1"/>
              </a:solidFill>
            </a:endParaRPr>
          </a:p>
          <a:p>
            <a:r>
              <a:rPr lang="fr-FR" sz="1000" dirty="0">
                <a:solidFill>
                  <a:schemeClr val="bg1"/>
                </a:solidFill>
              </a:rPr>
              <a:t>class RandomTest(unittest.TestCase):</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5" y="3442125"/>
            <a:ext cx="9902491" cy="830997"/>
          </a:xfrm>
          <a:prstGeom prst="rect">
            <a:avLst/>
          </a:prstGeom>
          <a:noFill/>
        </p:spPr>
        <p:txBody>
          <a:bodyPr wrap="square" rtlCol="0">
            <a:spAutoFit/>
          </a:bodyPr>
          <a:lstStyle/>
          <a:p>
            <a:r>
              <a:rPr lang="fr-FR" sz="1200" dirty="0"/>
              <a:t>On peut définir ensuite un test dans une méthode dont le nom commence par test.</a:t>
            </a:r>
          </a:p>
          <a:p>
            <a:r>
              <a:rPr lang="fr-FR" sz="1200" dirty="0"/>
              <a:t>Test de la fonction random.choice</a:t>
            </a:r>
          </a:p>
          <a:p>
            <a:endParaRPr lang="fr-FR" sz="1200" dirty="0"/>
          </a:p>
          <a:p>
            <a:r>
              <a:rPr lang="fr-FR" sz="1200" dirty="0"/>
              <a:t>Voyons pour le premier test, le test de la fonction choice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4387423"/>
            <a:ext cx="6621880" cy="1631216"/>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a:t>
            </a:r>
            <a:r>
              <a:rPr lang="fr-FR" sz="1000" dirty="0" err="1">
                <a:solidFill>
                  <a:schemeClr val="bg1"/>
                </a:solidFill>
              </a:rPr>
              <a:t>random.choice</a:t>
            </a:r>
            <a:r>
              <a:rPr lang="fr-FR" sz="1000" dirty="0">
                <a:solidFill>
                  <a:schemeClr val="bg1"/>
                </a:solidFill>
              </a:rPr>
              <a:t>'."""</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        # Vérifie que '</a:t>
            </a:r>
            <a:r>
              <a:rPr lang="fr-FR" sz="1000" dirty="0" err="1">
                <a:solidFill>
                  <a:schemeClr val="bg1"/>
                </a:solidFill>
              </a:rPr>
              <a:t>elt</a:t>
            </a:r>
            <a:r>
              <a:rPr lang="fr-FR" sz="1000" dirty="0">
                <a:solidFill>
                  <a:schemeClr val="bg1"/>
                </a:solidFill>
              </a:rPr>
              <a:t>' est dans 'liste'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liste)</a:t>
            </a:r>
          </a:p>
        </p:txBody>
      </p:sp>
    </p:spTree>
    <p:extLst>
      <p:ext uri="{BB962C8B-B14F-4D97-AF65-F5344CB8AC3E}">
        <p14:creationId xmlns:p14="http://schemas.microsoft.com/office/powerpoint/2010/main" val="860933031"/>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CF7B0D73-4E48-4C50-B227-FD89BC9AF750}"/>
              </a:ext>
            </a:extLst>
          </p:cNvPr>
          <p:cNvSpPr txBox="1"/>
          <p:nvPr/>
        </p:nvSpPr>
        <p:spPr>
          <a:xfrm>
            <a:off x="509648" y="1707235"/>
            <a:ext cx="9902491" cy="2308324"/>
          </a:xfrm>
          <a:prstGeom prst="rect">
            <a:avLst/>
          </a:prstGeom>
          <a:noFill/>
        </p:spPr>
        <p:txBody>
          <a:bodyPr wrap="square" rtlCol="0">
            <a:spAutoFit/>
          </a:bodyPr>
          <a:lstStyle/>
          <a:p>
            <a:pPr marL="171450" indent="-171450">
              <a:buFont typeface="Arial" panose="020B0604020202020204" pitchFamily="34" charset="0"/>
              <a:buChar char="•"/>
            </a:pPr>
            <a:r>
              <a:rPr lang="fr-FR" sz="1200" dirty="0"/>
              <a:t>Quelques explications s'imposent pour notre méthode de 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D'abord à la première ligne, on crée une liste de 0 à 9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Ensuite on appelle la fonction random.choice sur notre liste et on récupère le retour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Enfin, on vérifie que notre élément retourné par random.choice se trouve bien dans notre liste. On utilise pour ce faire une méthode </a:t>
            </a:r>
            <a:r>
              <a:rPr lang="fr-FR" sz="1200" dirty="0" err="1"/>
              <a:t>assertIn</a:t>
            </a:r>
            <a:r>
              <a:rPr lang="fr-FR" sz="1200" dirty="0"/>
              <a:t> et pas le mot clé assert. En fait, unittest.TestCase propose plusieurs méthodes d'assertion que nous utiliserons dans nos tests unitaires. Une assertion lève une exception qui serait considérée par unittest comme une erreur. Nous verrons plus loin comment les erreurs sont gérées.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Si vous exécutez ce code dans votre interpréteur... rien ne se passe ! Vous avez créé une classe mais vous n'avez pas demandé au test de se lancer. Pour ce faire vous pouvez exécuter l'instruction :</a:t>
            </a:r>
          </a:p>
        </p:txBody>
      </p:sp>
    </p:spTree>
    <p:extLst>
      <p:ext uri="{BB962C8B-B14F-4D97-AF65-F5344CB8AC3E}">
        <p14:creationId xmlns:p14="http://schemas.microsoft.com/office/powerpoint/2010/main" val="68871268"/>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3416320"/>
          </a:xfrm>
          <a:prstGeom prst="rect">
            <a:avLst/>
          </a:prstGeom>
          <a:noFill/>
        </p:spPr>
        <p:txBody>
          <a:bodyPr wrap="square" rtlCol="0">
            <a:spAutoFit/>
          </a:bodyPr>
          <a:lstStyle/>
          <a:p>
            <a:r>
              <a:rPr lang="fr-FR" sz="1200" dirty="0"/>
              <a:t>Le module unittest de la bibliothèque standard de Python inclut le mécanisme des tests unitaires.</a:t>
            </a:r>
          </a:p>
          <a:p>
            <a:endParaRPr lang="fr-FR" sz="1200" dirty="0"/>
          </a:p>
          <a:p>
            <a:r>
              <a:rPr lang="fr-FR" sz="1200" dirty="0"/>
              <a:t>Voici la structure que vous rencontrerez le plus souvent :</a:t>
            </a:r>
          </a:p>
          <a:p>
            <a:endParaRPr lang="fr-FR" sz="1200" dirty="0"/>
          </a:p>
          <a:p>
            <a:pPr marL="628650" lvl="1" indent="-171450">
              <a:buFont typeface="Arial" panose="020B0604020202020204" pitchFamily="34" charset="0"/>
              <a:buChar char="•"/>
            </a:pPr>
            <a:r>
              <a:rPr lang="fr-FR" sz="1200" dirty="0"/>
              <a:t>    Une fonctionnalité codée grâce à un ensemble de fonctions, de classes, de modules, de packages et autre.</a:t>
            </a:r>
          </a:p>
          <a:p>
            <a:pPr marL="628650" lvl="1" indent="-171450">
              <a:buFont typeface="Arial" panose="020B0604020202020204" pitchFamily="34" charset="0"/>
              <a:buChar char="•"/>
            </a:pPr>
            <a:r>
              <a:rPr lang="fr-FR" sz="1200" dirty="0"/>
              <a:t>    Pour chaque fonctionnalité, un test qui vérifie que la fonctionnalité fait bien ce qu'on lui demande. Par exemple, que si une certaine fonction est appelée avec certains paramètres, elle retourne telle valeur.</a:t>
            </a:r>
          </a:p>
          <a:p>
            <a:endParaRPr lang="fr-FR" sz="1200" dirty="0"/>
          </a:p>
          <a:p>
            <a:r>
              <a:rPr lang="fr-FR" sz="1200" dirty="0"/>
              <a:t>Nous allons nous intéresser ici à ce second point dans la liste : comment tester une fonctionnalité.</a:t>
            </a:r>
          </a:p>
          <a:p>
            <a:endParaRPr lang="fr-FR" sz="1200" b="1" dirty="0"/>
          </a:p>
          <a:p>
            <a:r>
              <a:rPr lang="fr-FR" sz="1200" b="1" dirty="0"/>
              <a:t>Tester une fonctionnalité existante</a:t>
            </a:r>
          </a:p>
          <a:p>
            <a:endParaRPr lang="fr-FR" sz="1200" dirty="0"/>
          </a:p>
          <a:p>
            <a:r>
              <a:rPr lang="fr-FR" sz="1200" dirty="0"/>
              <a:t>Pour commencer, nous allons tester une fonctionnalité déjà existante, proposée dans l'un des modules de Python. Je vais reprendre les exemples de la documentation officielle qui sont assez faciles à comprendre.</a:t>
            </a:r>
          </a:p>
          <a:p>
            <a:endParaRPr lang="fr-FR" sz="1200" dirty="0"/>
          </a:p>
          <a:p>
            <a:r>
              <a:rPr lang="fr-FR" sz="1200" dirty="0"/>
              <a:t>Pour cet exemple, nous allons nous intéresser au module </a:t>
            </a:r>
            <a:r>
              <a:rPr lang="fr-FR" sz="1200" i="1" dirty="0"/>
              <a:t>random</a:t>
            </a:r>
            <a:r>
              <a:rPr lang="fr-FR" sz="1200" dirty="0"/>
              <a:t> que nous avons déjà utilisé. Nous allons chercher à tester le fonctionnement en particulier de trois fonctions :</a:t>
            </a:r>
          </a:p>
          <a:p>
            <a:endParaRPr lang="fr-FR" sz="1200" dirty="0"/>
          </a:p>
          <a:p>
            <a:pPr marL="171450" indent="-171450">
              <a:buFont typeface="Arial" panose="020B0604020202020204" pitchFamily="34" charset="0"/>
              <a:buChar char="•"/>
            </a:pPr>
            <a:r>
              <a:rPr lang="fr-FR" sz="1200" dirty="0"/>
              <a:t>    </a:t>
            </a:r>
            <a:r>
              <a:rPr lang="fr-FR" sz="1200" i="1" dirty="0" err="1"/>
              <a:t>random.choice</a:t>
            </a:r>
            <a:r>
              <a:rPr lang="fr-FR" sz="1200" dirty="0"/>
              <a:t>: cette fonction retourne un élément au hasard de la séquence précisée en paramètre.</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4282595"/>
            <a:ext cx="6621880" cy="553998"/>
          </a:xfrm>
          <a:prstGeom prst="rect">
            <a:avLst/>
          </a:prstGeom>
          <a:solidFill>
            <a:schemeClr val="tx1"/>
          </a:solidFill>
        </p:spPr>
        <p:txBody>
          <a:bodyPr wrap="square" rtlCol="0">
            <a:spAutoFit/>
          </a:bodyPr>
          <a:lstStyle/>
          <a:p>
            <a:r>
              <a:rPr lang="fr-FR" sz="1000" dirty="0">
                <a:solidFill>
                  <a:schemeClr val="bg1"/>
                </a:solidFill>
              </a:rPr>
              <a:t>&gt;&gt;&gt; liste = ["chat", "chien", "renard", "serpent", "cheval", "parapluie"]</a:t>
            </a:r>
          </a:p>
          <a:p>
            <a:r>
              <a:rPr lang="fr-FR" sz="1000" dirty="0">
                <a:solidFill>
                  <a:schemeClr val="bg1"/>
                </a:solidFill>
              </a:rPr>
              <a:t>&gt;&gt;&gt;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'renard'</a:t>
            </a:r>
          </a:p>
        </p:txBody>
      </p:sp>
    </p:spTree>
    <p:extLst>
      <p:ext uri="{BB962C8B-B14F-4D97-AF65-F5344CB8AC3E}">
        <p14:creationId xmlns:p14="http://schemas.microsoft.com/office/powerpoint/2010/main" val="3220510791"/>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1875503"/>
            <a:ext cx="6621880" cy="707886"/>
          </a:xfrm>
          <a:prstGeom prst="rect">
            <a:avLst/>
          </a:prstGeom>
          <a:solidFill>
            <a:schemeClr val="tx1"/>
          </a:solidFill>
        </p:spPr>
        <p:txBody>
          <a:bodyPr wrap="square" rtlCol="0">
            <a:spAutoFit/>
          </a:bodyPr>
          <a:lstStyle/>
          <a:p>
            <a:r>
              <a:rPr lang="fr-FR" sz="1000" dirty="0">
                <a:solidFill>
                  <a:schemeClr val="bg1"/>
                </a:solidFill>
              </a:rPr>
              <a:t>&gt;&gt;&gt; liste = [1, 2, 3, 4, 5, 6, 7, 8, 9]</a:t>
            </a:r>
          </a:p>
          <a:p>
            <a:r>
              <a:rPr lang="fr-FR" sz="1000" dirty="0">
                <a:solidFill>
                  <a:schemeClr val="bg1"/>
                </a:solidFill>
              </a:rPr>
              <a:t>&gt;&gt;&gt; random.shuffle(liste)</a:t>
            </a:r>
          </a:p>
          <a:p>
            <a:r>
              <a:rPr lang="fr-FR" sz="1000" dirty="0">
                <a:solidFill>
                  <a:schemeClr val="bg1"/>
                </a:solidFill>
              </a:rPr>
              <a:t>&gt;&gt;&gt; liste</a:t>
            </a:r>
          </a:p>
          <a:p>
            <a:r>
              <a:rPr lang="fr-FR" sz="1000" dirty="0">
                <a:solidFill>
                  <a:schemeClr val="bg1"/>
                </a:solidFill>
              </a:rPr>
              <a:t>[3, 4, 7, 1, 8, 6, 5, 9, 2]</a:t>
            </a: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5" y="2961749"/>
            <a:ext cx="9902491" cy="461665"/>
          </a:xfrm>
          <a:prstGeom prst="rect">
            <a:avLst/>
          </a:prstGeom>
          <a:noFill/>
        </p:spPr>
        <p:txBody>
          <a:bodyPr wrap="square" rtlCol="0">
            <a:spAutoFit/>
          </a:bodyPr>
          <a:lstStyle/>
          <a:p>
            <a:pPr marL="171450" indent="-171450">
              <a:buFont typeface="Arial" panose="020B0604020202020204" pitchFamily="34" charset="0"/>
              <a:buChar char="•"/>
            </a:pPr>
            <a:r>
              <a:rPr lang="fr-FR" sz="1200" i="1" dirty="0"/>
              <a:t>random.sample</a:t>
            </a:r>
            <a:r>
              <a:rPr lang="fr-FR" sz="1200" dirty="0"/>
              <a:t>: cette fonction prend une séquence et un nombre en paramètres. Elle retourne une nouvelle séquence contenant autant d'éléments que le nombre indiqué, sélectionnés aléatoirement dans la séquence d'origine. Ce n'est pas clair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5" y="3637381"/>
            <a:ext cx="6621880" cy="1015663"/>
          </a:xfrm>
          <a:prstGeom prst="rect">
            <a:avLst/>
          </a:prstGeom>
          <a:solidFill>
            <a:schemeClr val="tx1"/>
          </a:solidFill>
        </p:spPr>
        <p:txBody>
          <a:bodyPr wrap="square" rtlCol="0">
            <a:spAutoFit/>
          </a:bodyPr>
          <a:lstStyle/>
          <a:p>
            <a:r>
              <a:rPr lang="fr-FR" sz="1000" dirty="0">
                <a:solidFill>
                  <a:schemeClr val="bg1"/>
                </a:solidFill>
              </a:rPr>
              <a:t>&gt;&gt;&gt; liste = ['a', 'b', 'c', 'd', 'e', 'f', 'g', 'h', 'i', 'j']</a:t>
            </a:r>
          </a:p>
          <a:p>
            <a:r>
              <a:rPr lang="fr-FR" sz="1000" dirty="0">
                <a:solidFill>
                  <a:schemeClr val="bg1"/>
                </a:solidFill>
              </a:rPr>
              <a:t>&gt;&gt;&gt; random.sample(liste, 5)</a:t>
            </a:r>
          </a:p>
          <a:p>
            <a:r>
              <a:rPr lang="fr-FR" sz="1000" dirty="0">
                <a:solidFill>
                  <a:schemeClr val="bg1"/>
                </a:solidFill>
              </a:rPr>
              <a:t>['b', 'a', 'c', 'j', 'e']</a:t>
            </a:r>
          </a:p>
          <a:p>
            <a:r>
              <a:rPr lang="fr-FR" sz="1000" dirty="0">
                <a:solidFill>
                  <a:schemeClr val="bg1"/>
                </a:solidFill>
              </a:rPr>
              <a:t>&gt;&gt;&gt; # Ou peut-être que cet exemple sera plus clair</a:t>
            </a:r>
          </a:p>
          <a:p>
            <a:r>
              <a:rPr lang="fr-FR" sz="1000" dirty="0">
                <a:solidFill>
                  <a:schemeClr val="bg1"/>
                </a:solidFill>
              </a:rPr>
              <a:t>... random.sample(range(1000), 10)</a:t>
            </a:r>
          </a:p>
          <a:p>
            <a:r>
              <a:rPr lang="fr-FR" sz="1000" dirty="0">
                <a:solidFill>
                  <a:schemeClr val="bg1"/>
                </a:solidFill>
              </a:rPr>
              <a:t>[389, 406, 890, 955, 837, 401, 971, 716, 954, 862]</a:t>
            </a:r>
          </a:p>
        </p:txBody>
      </p:sp>
      <p:sp>
        <p:nvSpPr>
          <p:cNvPr id="11" name="ZoneTexte 10">
            <a:extLst>
              <a:ext uri="{FF2B5EF4-FFF2-40B4-BE49-F238E27FC236}">
                <a16:creationId xmlns:a16="http://schemas.microsoft.com/office/drawing/2014/main" id="{F3490D02-ED29-4BCD-A3AA-84AD159F0B35}"/>
              </a:ext>
            </a:extLst>
          </p:cNvPr>
          <p:cNvSpPr txBox="1"/>
          <p:nvPr/>
        </p:nvSpPr>
        <p:spPr>
          <a:xfrm>
            <a:off x="428624" y="1432426"/>
            <a:ext cx="9902491" cy="276999"/>
          </a:xfrm>
          <a:prstGeom prst="rect">
            <a:avLst/>
          </a:prstGeom>
          <a:noFill/>
        </p:spPr>
        <p:txBody>
          <a:bodyPr wrap="square" rtlCol="0">
            <a:spAutoFit/>
          </a:bodyPr>
          <a:lstStyle/>
          <a:p>
            <a:pPr marL="171450" indent="-171450">
              <a:buFont typeface="Arial" panose="020B0604020202020204" pitchFamily="34" charset="0"/>
              <a:buChar char="•"/>
            </a:pPr>
            <a:r>
              <a:rPr lang="fr-FR" sz="1200" i="1" dirty="0"/>
              <a:t>random.shuffle</a:t>
            </a:r>
            <a:r>
              <a:rPr lang="fr-FR" sz="1200" dirty="0"/>
              <a:t>: cette fonction mélange une liste. La liste d'origine est modifiée.</a:t>
            </a:r>
          </a:p>
        </p:txBody>
      </p:sp>
    </p:spTree>
    <p:extLst>
      <p:ext uri="{BB962C8B-B14F-4D97-AF65-F5344CB8AC3E}">
        <p14:creationId xmlns:p14="http://schemas.microsoft.com/office/powerpoint/2010/main" val="455851427"/>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4473F25-8642-42BB-9818-60C475122A25}"/>
              </a:ext>
            </a:extLst>
          </p:cNvPr>
          <p:cNvSpPr txBox="1"/>
          <p:nvPr/>
        </p:nvSpPr>
        <p:spPr>
          <a:xfrm>
            <a:off x="428623" y="1011669"/>
            <a:ext cx="6621880" cy="246221"/>
          </a:xfrm>
          <a:prstGeom prst="rect">
            <a:avLst/>
          </a:prstGeom>
          <a:solidFill>
            <a:schemeClr val="tx1"/>
          </a:solidFill>
        </p:spPr>
        <p:txBody>
          <a:bodyPr wrap="square" rtlCol="0">
            <a:spAutoFit/>
          </a:bodyPr>
          <a:lstStyle/>
          <a:p>
            <a:r>
              <a:rPr lang="fr-FR" sz="1000" dirty="0" err="1">
                <a:solidFill>
                  <a:schemeClr val="bg1"/>
                </a:solidFill>
              </a:rPr>
              <a:t>unittest.main</a:t>
            </a:r>
            <a:r>
              <a:rPr lang="fr-FR" sz="1000" dirty="0">
                <a:solidFill>
                  <a:schemeClr val="bg1"/>
                </a:solidFill>
              </a:rPr>
              <a:t>()</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2" y="1371033"/>
            <a:ext cx="9902491" cy="276999"/>
          </a:xfrm>
          <a:prstGeom prst="rect">
            <a:avLst/>
          </a:prstGeom>
          <a:noFill/>
        </p:spPr>
        <p:txBody>
          <a:bodyPr wrap="square" rtlCol="0">
            <a:spAutoFit/>
          </a:bodyPr>
          <a:lstStyle/>
          <a:p>
            <a:r>
              <a:rPr lang="fr-FR" sz="1200" dirty="0"/>
              <a:t>Et vous devriez obtenir quelque chose comme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3" y="184600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a:t>
            </a:r>
            <a:endParaRPr lang="fr-FR" sz="1000" dirty="0">
              <a:solidFill>
                <a:schemeClr val="bg1"/>
              </a:solidFill>
            </a:endParaRP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3" y="2873005"/>
            <a:ext cx="9902491" cy="2123658"/>
          </a:xfrm>
          <a:prstGeom prst="rect">
            <a:avLst/>
          </a:prstGeom>
          <a:noFill/>
        </p:spPr>
        <p:txBody>
          <a:bodyPr wrap="square" rtlCol="0">
            <a:spAutoFit/>
          </a:bodyPr>
          <a:lstStyle/>
          <a:p>
            <a:r>
              <a:rPr lang="fr-FR" sz="1200" dirty="0">
                <a:highlight>
                  <a:srgbClr val="C0C0C0"/>
                </a:highlight>
              </a:rPr>
              <a:t>L'appel à </a:t>
            </a:r>
            <a:r>
              <a:rPr lang="fr-FR" sz="1200" dirty="0" err="1">
                <a:highlight>
                  <a:srgbClr val="C0C0C0"/>
                </a:highlight>
              </a:rPr>
              <a:t>unittest.main</a:t>
            </a:r>
            <a:r>
              <a:rPr lang="fr-FR" sz="1200" dirty="0">
                <a:highlight>
                  <a:srgbClr val="C0C0C0"/>
                </a:highlight>
              </a:rPr>
              <a:t> ferme la console Python, soyez prévenu, ce n'est pas une erreur mais bien un comportement attendu.</a:t>
            </a:r>
          </a:p>
          <a:p>
            <a:endParaRPr lang="fr-FR" sz="1200" dirty="0">
              <a:highlight>
                <a:srgbClr val="C0C0C0"/>
              </a:highlight>
            </a:endParaRPr>
          </a:p>
          <a:p>
            <a:r>
              <a:rPr lang="fr-FR" sz="1200" dirty="0"/>
              <a:t>Le retour affiché se décompose en trois parties :</a:t>
            </a:r>
          </a:p>
          <a:p>
            <a:pPr marL="628650" lvl="1" indent="-171450">
              <a:buFont typeface="Arial" panose="020B0604020202020204" pitchFamily="34" charset="0"/>
              <a:buChar char="•"/>
            </a:pPr>
            <a:r>
              <a:rPr lang="fr-FR" sz="1200" dirty="0"/>
              <a:t>    D'abord, la première ligne contient un caractère par test exécuté. Les principaux caractères sont un point (".") si le test s'est validé, la lettre F si le test n'a pas obtenu le bon résultat et la lettre E si le test a rencontré une erreur (si une exception a été levée pendant l'exécution de la méthode) ;</a:t>
            </a:r>
          </a:p>
          <a:p>
            <a:pPr marL="628650" lvl="1" indent="-171450">
              <a:buFont typeface="Arial" panose="020B0604020202020204" pitchFamily="34" charset="0"/>
              <a:buChar char="•"/>
            </a:pPr>
            <a:r>
              <a:rPr lang="fr-FR" sz="1200" dirty="0"/>
              <a:t>    Ensuite se trouve une ligne récapitulative du nombre de tests exécutés ;</a:t>
            </a:r>
          </a:p>
          <a:p>
            <a:pPr marL="628650" lvl="1" indent="-171450">
              <a:buFont typeface="Arial" panose="020B0604020202020204" pitchFamily="34" charset="0"/>
              <a:buChar char="•"/>
            </a:pPr>
            <a:r>
              <a:rPr lang="fr-FR" sz="1200" dirty="0"/>
              <a:t>    Enfin, la dernière ligne récapitule le nombre de réussites ou échecs ou erreurs. Si tout va bien, cette dernière ligne devrait être simplement "OK".</a:t>
            </a:r>
          </a:p>
          <a:p>
            <a:endParaRPr lang="fr-FR" sz="1200" dirty="0"/>
          </a:p>
          <a:p>
            <a:r>
              <a:rPr lang="fr-FR" sz="1200" b="1" dirty="0"/>
              <a:t>Faisons échouer un test</a:t>
            </a:r>
          </a:p>
          <a:p>
            <a:endParaRPr lang="fr-FR" sz="1200" dirty="0"/>
          </a:p>
          <a:p>
            <a:r>
              <a:rPr lang="fr-FR" sz="1200" dirty="0"/>
              <a:t>Modifions notre test pour être sûr de provoquer un échec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4" y="5099998"/>
            <a:ext cx="6621880" cy="1477328"/>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a:t>
            </a:r>
            <a:r>
              <a:rPr lang="fr-FR" sz="1000" dirty="0" err="1">
                <a:solidFill>
                  <a:schemeClr val="bg1"/>
                </a:solidFill>
              </a:rPr>
              <a:t>random.choice</a:t>
            </a:r>
            <a:r>
              <a:rPr lang="fr-FR" sz="1000" dirty="0">
                <a:solidFill>
                  <a:schemeClr val="bg1"/>
                </a:solidFill>
              </a:rPr>
              <a:t>'."""</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('a', 'b', 'c'))</a:t>
            </a:r>
          </a:p>
        </p:txBody>
      </p:sp>
    </p:spTree>
    <p:extLst>
      <p:ext uri="{BB962C8B-B14F-4D97-AF65-F5344CB8AC3E}">
        <p14:creationId xmlns:p14="http://schemas.microsoft.com/office/powerpoint/2010/main" val="2100450773"/>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246221"/>
          </a:xfrm>
          <a:prstGeom prst="rect">
            <a:avLst/>
          </a:prstGeom>
          <a:noFill/>
        </p:spPr>
        <p:txBody>
          <a:bodyPr wrap="square" rtlCol="0">
            <a:spAutoFit/>
          </a:bodyPr>
          <a:lstStyle/>
          <a:p>
            <a:r>
              <a:rPr lang="fr-FR" sz="1000" i="1" dirty="0"/>
              <a:t>Et après un appel à </a:t>
            </a:r>
            <a:r>
              <a:rPr lang="fr-FR" sz="1000" i="1" dirty="0" err="1"/>
              <a:t>unittest.main</a:t>
            </a:r>
            <a:r>
              <a:rPr lang="fr-FR" sz="1000" i="1" dirty="0"/>
              <a:t>():</a:t>
            </a:r>
            <a:endParaRPr lang="fr-FR" sz="1000"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4" y="1186439"/>
            <a:ext cx="6621880" cy="2862322"/>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OKF</a:t>
            </a:r>
          </a:p>
          <a:p>
            <a:r>
              <a:rPr lang="en-US" sz="1000" dirty="0">
                <a:solidFill>
                  <a:schemeClr val="bg1"/>
                </a:solidFill>
              </a:rPr>
              <a:t>======================================================================</a:t>
            </a:r>
          </a:p>
          <a:p>
            <a:r>
              <a:rPr lang="en-US" sz="1000" dirty="0">
                <a:solidFill>
                  <a:schemeClr val="bg1"/>
                </a:solidFill>
              </a:rPr>
              <a:t>FAIL: </a:t>
            </a:r>
            <a:r>
              <a:rPr lang="en-US" sz="1000" dirty="0" err="1">
                <a:solidFill>
                  <a:schemeClr val="bg1"/>
                </a:solidFill>
              </a:rPr>
              <a:t>test_choice</a:t>
            </a:r>
            <a:r>
              <a:rPr lang="en-US" sz="1000" dirty="0">
                <a:solidFill>
                  <a:schemeClr val="bg1"/>
                </a:solidFill>
              </a:rPr>
              <a:t> (__</a:t>
            </a:r>
            <a:r>
              <a:rPr lang="en-US" sz="1000" dirty="0" err="1">
                <a:solidFill>
                  <a:schemeClr val="bg1"/>
                </a:solidFill>
              </a:rPr>
              <a:t>main__.RandomTest</a:t>
            </a:r>
            <a:r>
              <a:rPr lang="en-US" sz="1000" dirty="0">
                <a:solidFill>
                  <a:schemeClr val="bg1"/>
                </a:solidFill>
              </a:rPr>
              <a:t>)</a:t>
            </a:r>
          </a:p>
          <a:p>
            <a:r>
              <a:rPr lang="en-US" sz="1000" dirty="0">
                <a:solidFill>
                  <a:schemeClr val="bg1"/>
                </a:solidFill>
              </a:rPr>
              <a:t>Test le fonctionnement de la fonction '</a:t>
            </a:r>
            <a:r>
              <a:rPr lang="en-US" sz="1000" dirty="0" err="1">
                <a:solidFill>
                  <a:schemeClr val="bg1"/>
                </a:solidFill>
              </a:rPr>
              <a:t>random.choice</a:t>
            </a:r>
            <a:r>
              <a:rPr lang="en-US" sz="1000" dirty="0">
                <a:solidFill>
                  <a:schemeClr val="bg1"/>
                </a:solidFill>
              </a:rPr>
              <a:t>'.</a:t>
            </a:r>
          </a:p>
          <a:p>
            <a:r>
              <a:rPr lang="en-US" sz="1000" dirty="0">
                <a:solidFill>
                  <a:schemeClr val="bg1"/>
                </a:solidFill>
              </a:rPr>
              <a:t>----------------------------------------------------------------------</a:t>
            </a:r>
          </a:p>
          <a:p>
            <a:r>
              <a:rPr lang="en-US" sz="1000" dirty="0">
                <a:solidFill>
                  <a:schemeClr val="bg1"/>
                </a:solidFill>
              </a:rPr>
              <a:t>Traceback (most recent call last):</a:t>
            </a:r>
          </a:p>
          <a:p>
            <a:r>
              <a:rPr lang="en-US" sz="1000" dirty="0">
                <a:solidFill>
                  <a:schemeClr val="bg1"/>
                </a:solidFill>
              </a:rPr>
              <a:t>  File "code.py", line 13, in </a:t>
            </a:r>
            <a:r>
              <a:rPr lang="en-US" sz="1000" dirty="0" err="1">
                <a:solidFill>
                  <a:schemeClr val="bg1"/>
                </a:solidFill>
              </a:rPr>
              <a:t>test_choice</a:t>
            </a:r>
            <a:endParaRPr lang="en-US" sz="1000" dirty="0">
              <a:solidFill>
                <a:schemeClr val="bg1"/>
              </a:solidFill>
            </a:endParaRPr>
          </a:p>
          <a:p>
            <a:r>
              <a:rPr lang="en-US" sz="1000" dirty="0">
                <a:solidFill>
                  <a:schemeClr val="bg1"/>
                </a:solidFill>
              </a:rPr>
              <a:t>    self.assertIn(elt, ('a', 'b', 'c'))</a:t>
            </a:r>
          </a:p>
          <a:p>
            <a:r>
              <a:rPr lang="en-US" sz="1000" dirty="0" err="1">
                <a:solidFill>
                  <a:schemeClr val="bg1"/>
                </a:solidFill>
              </a:rPr>
              <a:t>AssertionError</a:t>
            </a:r>
            <a:r>
              <a:rPr lang="en-US" sz="1000" dirty="0">
                <a:solidFill>
                  <a:schemeClr val="bg1"/>
                </a:solidFill>
              </a:rPr>
              <a:t>: 0 not found in ('a', 'b', 'c')</a:t>
            </a:r>
          </a:p>
          <a:p>
            <a:endParaRPr lang="en-US" sz="1000" dirty="0">
              <a:solidFill>
                <a:schemeClr val="bg1"/>
              </a:solidFill>
            </a:endParaRPr>
          </a:p>
          <a:p>
            <a:r>
              <a:rPr lang="en-US" sz="1000" dirty="0">
                <a:solidFill>
                  <a:schemeClr val="bg1"/>
                </a:solidFill>
              </a:rPr>
              <a:t>----------------------------------------------------------------------</a:t>
            </a:r>
          </a:p>
          <a:p>
            <a:r>
              <a:rPr lang="en-US" sz="1000" dirty="0">
                <a:solidFill>
                  <a:schemeClr val="bg1"/>
                </a:solidFill>
              </a:rPr>
              <a:t>Ran 1 test in 0.004s</a:t>
            </a:r>
          </a:p>
          <a:p>
            <a:endParaRPr lang="en-US" sz="1000" dirty="0">
              <a:solidFill>
                <a:schemeClr val="bg1"/>
              </a:solidFill>
            </a:endParaRPr>
          </a:p>
          <a:p>
            <a:r>
              <a:rPr lang="en-US" sz="1000" dirty="0">
                <a:solidFill>
                  <a:schemeClr val="bg1"/>
                </a:solidFill>
              </a:rPr>
              <a:t>FAILED (failures=1)</a:t>
            </a:r>
            <a:endParaRPr lang="fr-FR" sz="1000" dirty="0">
              <a:solidFill>
                <a:schemeClr val="bg1"/>
              </a:solidFill>
            </a:endParaRPr>
          </a:p>
        </p:txBody>
      </p:sp>
      <p:sp>
        <p:nvSpPr>
          <p:cNvPr id="11" name="ZoneTexte 10">
            <a:extLst>
              <a:ext uri="{FF2B5EF4-FFF2-40B4-BE49-F238E27FC236}">
                <a16:creationId xmlns:a16="http://schemas.microsoft.com/office/drawing/2014/main" id="{2AEA02A8-39E3-49F6-88E1-6CFB00D1339B}"/>
              </a:ext>
            </a:extLst>
          </p:cNvPr>
          <p:cNvSpPr txBox="1"/>
          <p:nvPr/>
        </p:nvSpPr>
        <p:spPr>
          <a:xfrm>
            <a:off x="428624" y="4267199"/>
            <a:ext cx="9902491" cy="1200329"/>
          </a:xfrm>
          <a:prstGeom prst="rect">
            <a:avLst/>
          </a:prstGeom>
          <a:noFill/>
        </p:spPr>
        <p:txBody>
          <a:bodyPr wrap="square" rtlCol="0">
            <a:spAutoFit/>
          </a:bodyPr>
          <a:lstStyle/>
          <a:p>
            <a:r>
              <a:rPr lang="fr-FR" sz="1200" dirty="0"/>
              <a:t>Vous voyez que l'on obtient pas mal d'informations sur les tests qui ne marchent pas. D'abord, notez qu'ici, on parle d'échec (failure) et non pas d'erreur (error). Cela signifie que notre assertion ne s'est pas vérifiée (regardez le traceback) mais que notre test s'est correctement exécuté. Vous pouvez essayer de provoquer une erreur dans la méthode de test aussi, pour voir le résultat.</a:t>
            </a:r>
          </a:p>
          <a:p>
            <a:endParaRPr lang="fr-FR" sz="1200" dirty="0"/>
          </a:p>
          <a:p>
            <a:r>
              <a:rPr lang="fr-FR" sz="1200" dirty="0"/>
              <a:t>Le traceback est assez détaillé : il donne la ligne de l'erreur avec les appels successifs, si on a besoin de remonter la piste de l'erreur. Le message d'erreur lui-même donne des informations plus précises sur pourquoi le test a échoué (0 not found in ('a', 'b', 'c')).</a:t>
            </a:r>
          </a:p>
        </p:txBody>
      </p:sp>
    </p:spTree>
    <p:extLst>
      <p:ext uri="{BB962C8B-B14F-4D97-AF65-F5344CB8AC3E}">
        <p14:creationId xmlns:p14="http://schemas.microsoft.com/office/powerpoint/2010/main" val="1257401316"/>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1754326"/>
          </a:xfrm>
          <a:prstGeom prst="rect">
            <a:avLst/>
          </a:prstGeom>
          <a:noFill/>
        </p:spPr>
        <p:txBody>
          <a:bodyPr wrap="square" rtlCol="0">
            <a:spAutoFit/>
          </a:bodyPr>
          <a:lstStyle/>
          <a:p>
            <a:r>
              <a:rPr lang="fr-FR" sz="1200" b="1" dirty="0"/>
              <a:t>Test de la fonction</a:t>
            </a:r>
            <a:r>
              <a:rPr lang="fr-FR" sz="1200" b="1" i="1" dirty="0"/>
              <a:t> random.shuffle</a:t>
            </a:r>
          </a:p>
          <a:p>
            <a:endParaRPr lang="fr-FR" sz="1200" i="1" dirty="0"/>
          </a:p>
          <a:p>
            <a:r>
              <a:rPr lang="fr-FR" sz="1200" dirty="0"/>
              <a:t>Intéressons-nous maintenant à la fonction random.shuffle. Souvenez-vous, elle prend une liste en paramètre et mélange cette liste aléatoirement.</a:t>
            </a:r>
          </a:p>
          <a:p>
            <a:endParaRPr lang="fr-FR" sz="1200" dirty="0"/>
          </a:p>
          <a:p>
            <a:r>
              <a:rPr lang="fr-FR" sz="1200" dirty="0"/>
              <a:t>En vous inspirant du premier exemple, essayez d'écrire la méthode de test correspondante. Il vous faut réfléchir à comment vérifier qu'une liste, après avoir été mélangée, correspond à une liste d'éléments de 0 à 9.</a:t>
            </a:r>
          </a:p>
          <a:p>
            <a:endParaRPr lang="fr-FR" sz="1200" dirty="0"/>
          </a:p>
          <a:p>
            <a:r>
              <a:rPr lang="fr-FR" sz="1200" dirty="0"/>
              <a:t>Je vous conseille d'utiliser cette fois la méthode d'assertion </a:t>
            </a:r>
            <a:r>
              <a:rPr lang="fr-FR" sz="1200" i="1" dirty="0"/>
              <a:t>assertEqual</a:t>
            </a:r>
            <a:r>
              <a:rPr lang="fr-FR" sz="1200" dirty="0"/>
              <a:t> qui prend deux arguments en paramètre et vérifie le test si les arguments sont identiques. Vous trouverez une liste des méthodes d'assertion les plus communes plus bas.</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832289"/>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liste = list(range(10))</a:t>
            </a:r>
          </a:p>
          <a:p>
            <a:r>
              <a:rPr lang="en-US" sz="1000" dirty="0">
                <a:solidFill>
                  <a:schemeClr val="bg1"/>
                </a:solidFill>
              </a:rPr>
              <a:t>        random.shuffle(liste)</a:t>
            </a:r>
          </a:p>
          <a:p>
            <a:r>
              <a:rPr lang="en-US" sz="1000" dirty="0">
                <a:solidFill>
                  <a:schemeClr val="bg1"/>
                </a:solidFill>
              </a:rPr>
              <a:t>        liste.sort()</a:t>
            </a:r>
          </a:p>
          <a:p>
            <a:r>
              <a:rPr lang="en-US" sz="1000" dirty="0">
                <a:solidFill>
                  <a:schemeClr val="bg1"/>
                </a:solidFill>
              </a:rPr>
              <a:t>        self.assertEqual(liste, list(range(10)))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5217830"/>
            <a:ext cx="9902491" cy="1200329"/>
          </a:xfrm>
          <a:prstGeom prst="rect">
            <a:avLst/>
          </a:prstGeom>
          <a:noFill/>
        </p:spPr>
        <p:txBody>
          <a:bodyPr wrap="square" rtlCol="0">
            <a:spAutoFit/>
          </a:bodyPr>
          <a:lstStyle/>
          <a:p>
            <a:r>
              <a:rPr lang="fr-FR" sz="1200" dirty="0"/>
              <a:t>Comme vous le voyez, on appelle la fonction random.shuffle avant de trier de nouveau notre liste. Une fois la liste triée de nouveau, elle devra être identique à notre liste d'origine (list(range(10))).</a:t>
            </a:r>
          </a:p>
          <a:p>
            <a:endParaRPr lang="fr-FR" sz="1200" dirty="0"/>
          </a:p>
          <a:p>
            <a:r>
              <a:rPr lang="fr-FR" sz="1200" dirty="0"/>
              <a:t>Ici, nous avons utilisé la méthode assertEqual qui sera sans doute celle que vous utiliserez le plus souvent. Nous verrons un peu plus loin une liste des méthodes d'assertion proposées par unittest.TestCase.</a:t>
            </a:r>
          </a:p>
          <a:p>
            <a:endParaRPr lang="fr-FR" sz="1200" b="1" dirty="0"/>
          </a:p>
        </p:txBody>
      </p:sp>
    </p:spTree>
    <p:extLst>
      <p:ext uri="{BB962C8B-B14F-4D97-AF65-F5344CB8AC3E}">
        <p14:creationId xmlns:p14="http://schemas.microsoft.com/office/powerpoint/2010/main" val="2397465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95254"/>
            <a:ext cx="12192000" cy="1325563"/>
          </a:xfrm>
        </p:spPr>
        <p:txBody>
          <a:bodyPr>
            <a:normAutofit fontScale="90000"/>
          </a:bodyPr>
          <a:lstStyle/>
          <a:p>
            <a:pPr algn="ctr"/>
            <a:r>
              <a:rPr lang="en-US" sz="6700" dirty="0">
                <a:solidFill>
                  <a:schemeClr val="accent5">
                    <a:lumMod val="75000"/>
                  </a:schemeClr>
                </a:solidFill>
              </a:rPr>
              <a:t>Les fonctions lambda</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185749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410426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598170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536689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1262364"/>
            <a:ext cx="9902491" cy="830997"/>
          </a:xfrm>
          <a:prstGeom prst="rect">
            <a:avLst/>
          </a:prstGeom>
          <a:noFill/>
        </p:spPr>
        <p:txBody>
          <a:bodyPr wrap="square" rtlCol="0">
            <a:spAutoFit/>
          </a:bodyPr>
          <a:lstStyle/>
          <a:p>
            <a:r>
              <a:rPr lang="fr-FR" sz="1200" b="1" dirty="0"/>
              <a:t>Test de la fonction random.sample</a:t>
            </a:r>
          </a:p>
          <a:p>
            <a:endParaRPr lang="fr-FR" sz="1200" b="1" dirty="0"/>
          </a:p>
          <a:p>
            <a:r>
              <a:rPr lang="fr-FR" sz="1200" dirty="0"/>
              <a:t>Enfin, écrivons notre méthode de test de la fonction random.sample. Souvenez-vous, cette fonction prend deux paramètres : une séquence et un nombre K. Elle retourne une liste contenant K éléments sélectionnés aléatoirement dans notre séquence de base.</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245778"/>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4063344"/>
            <a:ext cx="9902491" cy="646331"/>
          </a:xfrm>
          <a:prstGeom prst="rect">
            <a:avLst/>
          </a:prstGeom>
          <a:noFill/>
        </p:spPr>
        <p:txBody>
          <a:bodyPr wrap="square" rtlCol="0">
            <a:spAutoFit/>
          </a:bodyPr>
          <a:lstStyle/>
          <a:p>
            <a:r>
              <a:rPr lang="fr-FR" sz="1200" dirty="0"/>
              <a:t>Jusqu'ici ce n'est pas bien différent de ce que nous avons fait un peu plus haut.</a:t>
            </a:r>
          </a:p>
          <a:p>
            <a:endParaRPr lang="fr-FR" sz="1200" dirty="0"/>
          </a:p>
          <a:p>
            <a:r>
              <a:rPr lang="fr-FR" sz="1200" dirty="0"/>
              <a:t>Avez-vous essayé random.sample en précisant un nombre K plus élevé que la taille de la séquence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9" y="4801091"/>
            <a:ext cx="6621880" cy="1169551"/>
          </a:xfrm>
          <a:prstGeom prst="rect">
            <a:avLst/>
          </a:prstGeom>
          <a:solidFill>
            <a:schemeClr val="tx1"/>
          </a:solidFill>
        </p:spPr>
        <p:txBody>
          <a:bodyPr wrap="square" rtlCol="0">
            <a:spAutoFit/>
          </a:bodyPr>
          <a:lstStyle/>
          <a:p>
            <a:r>
              <a:rPr lang="en-US" sz="1000" dirty="0">
                <a:solidFill>
                  <a:schemeClr val="bg1"/>
                </a:solidFill>
              </a:rPr>
              <a:t>&gt;&gt;&gt; liste = list(range(10))</a:t>
            </a:r>
          </a:p>
          <a:p>
            <a:r>
              <a:rPr lang="en-US" sz="1000" dirty="0">
                <a:solidFill>
                  <a:schemeClr val="bg1"/>
                </a:solidFill>
              </a:rPr>
              <a:t>&gt;&gt;&gt; random.sample(liste, 20)</a:t>
            </a:r>
          </a:p>
          <a:p>
            <a:r>
              <a:rPr lang="en-US" sz="1000" dirty="0">
                <a:solidFill>
                  <a:schemeClr val="bg1"/>
                </a:solidFill>
              </a:rPr>
              <a:t>Traceback (most recent call last):</a:t>
            </a:r>
          </a:p>
          <a:p>
            <a:r>
              <a:rPr lang="en-US" sz="1000" dirty="0">
                <a:solidFill>
                  <a:schemeClr val="bg1"/>
                </a:solidFill>
              </a:rPr>
              <a:t>  File "&lt;stdin&gt;", line 1, in &lt;module&gt;</a:t>
            </a:r>
          </a:p>
          <a:p>
            <a:r>
              <a:rPr lang="en-US" sz="1000" dirty="0">
                <a:solidFill>
                  <a:schemeClr val="bg1"/>
                </a:solidFill>
              </a:rPr>
              <a:t>  File "C:\python34\lib\random.py", line 313, in sample</a:t>
            </a:r>
          </a:p>
          <a:p>
            <a:r>
              <a:rPr lang="en-US" sz="1000" dirty="0">
                <a:solidFill>
                  <a:schemeClr val="bg1"/>
                </a:solidFill>
              </a:rPr>
              <a:t>    raise ValueError("Sample larger than population")</a:t>
            </a:r>
          </a:p>
          <a:p>
            <a:r>
              <a:rPr lang="en-US" sz="1000" dirty="0">
                <a:solidFill>
                  <a:schemeClr val="bg1"/>
                </a:solidFill>
              </a:rPr>
              <a:t>ValueError: Sample larger than population</a:t>
            </a:r>
          </a:p>
        </p:txBody>
      </p:sp>
      <p:sp>
        <p:nvSpPr>
          <p:cNvPr id="11" name="ZoneTexte 10">
            <a:extLst>
              <a:ext uri="{FF2B5EF4-FFF2-40B4-BE49-F238E27FC236}">
                <a16:creationId xmlns:a16="http://schemas.microsoft.com/office/drawing/2014/main" id="{E900DFEC-A900-4352-9D03-8D9B35A315FE}"/>
              </a:ext>
            </a:extLst>
          </p:cNvPr>
          <p:cNvSpPr txBox="1"/>
          <p:nvPr/>
        </p:nvSpPr>
        <p:spPr>
          <a:xfrm>
            <a:off x="552448" y="5984925"/>
            <a:ext cx="9902491" cy="646331"/>
          </a:xfrm>
          <a:prstGeom prst="rect">
            <a:avLst/>
          </a:prstGeom>
          <a:noFill/>
        </p:spPr>
        <p:txBody>
          <a:bodyPr wrap="square" rtlCol="0">
            <a:spAutoFit/>
          </a:bodyPr>
          <a:lstStyle/>
          <a:p>
            <a:r>
              <a:rPr lang="en-US" sz="1200" dirty="0"/>
              <a:t>Citation : PEP 20</a:t>
            </a:r>
          </a:p>
          <a:p>
            <a:endParaRPr lang="en-US" sz="1200" dirty="0"/>
          </a:p>
          <a:p>
            <a:r>
              <a:rPr lang="en-US" sz="1200" dirty="0"/>
              <a:t>    Errors should never pass silently.</a:t>
            </a:r>
            <a:endParaRPr lang="fr-FR" sz="1200" dirty="0"/>
          </a:p>
        </p:txBody>
      </p:sp>
    </p:spTree>
    <p:extLst>
      <p:ext uri="{BB962C8B-B14F-4D97-AF65-F5344CB8AC3E}">
        <p14:creationId xmlns:p14="http://schemas.microsoft.com/office/powerpoint/2010/main" val="3356654066"/>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329612"/>
            <a:ext cx="9902491" cy="276999"/>
          </a:xfrm>
          <a:prstGeom prst="rect">
            <a:avLst/>
          </a:prstGeom>
          <a:noFill/>
        </p:spPr>
        <p:txBody>
          <a:bodyPr wrap="square" rtlCol="0">
            <a:spAutoFit/>
          </a:bodyPr>
          <a:lstStyle/>
          <a:p>
            <a:r>
              <a:rPr lang="fr-FR" sz="1200" dirty="0"/>
              <a:t>Ce comportement est attendu et souhaitable. Autant le tester également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1903529"/>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self.assertRaises(ValueError, random.sample, liste, 20)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8" y="4212249"/>
            <a:ext cx="9902491" cy="1938992"/>
          </a:xfrm>
          <a:prstGeom prst="rect">
            <a:avLst/>
          </a:prstGeom>
          <a:noFill/>
        </p:spPr>
        <p:txBody>
          <a:bodyPr wrap="square" rtlCol="0">
            <a:spAutoFit/>
          </a:bodyPr>
          <a:lstStyle/>
          <a:p>
            <a:r>
              <a:rPr lang="fr-FR" sz="1200" dirty="0"/>
              <a:t>La dernière ligne mérite quelques explications. On utilise encore une méthode d'assertion </a:t>
            </a:r>
            <a:r>
              <a:rPr lang="fr-FR" sz="1200" i="1" dirty="0"/>
              <a:t>assert</a:t>
            </a:r>
            <a:r>
              <a:rPr lang="fr-FR" sz="1200" dirty="0"/>
              <a:t>* (cette fois, </a:t>
            </a:r>
            <a:r>
              <a:rPr lang="fr-FR" sz="1200" i="1" dirty="0"/>
              <a:t>assertRaises</a:t>
            </a:r>
            <a:r>
              <a:rPr lang="fr-FR" sz="1200" dirty="0"/>
              <a:t>).</a:t>
            </a:r>
          </a:p>
          <a:p>
            <a:endParaRPr lang="fr-FR" sz="1200" dirty="0"/>
          </a:p>
          <a:p>
            <a:r>
              <a:rPr lang="fr-FR" sz="1200" dirty="0"/>
              <a:t>On peut utiliser cette méthode de deux façons :</a:t>
            </a:r>
          </a:p>
          <a:p>
            <a:pPr marL="628650" lvl="1" indent="-171450">
              <a:buFont typeface="Arial" panose="020B0604020202020204" pitchFamily="34" charset="0"/>
              <a:buChar char="•"/>
            </a:pPr>
            <a:r>
              <a:rPr lang="fr-FR" sz="1200" dirty="0"/>
              <a:t>    Soit, comme on vient de le faire, en précisant d'abord le type de l'exception qui doit être levée, puis la fonction qui doit être appelée (la référence, sans parenthèses) et enfin les paramètres attendus par la fonction ;</a:t>
            </a:r>
          </a:p>
          <a:p>
            <a:pPr marL="628650" lvl="1" indent="-171450">
              <a:buFont typeface="Arial" panose="020B0604020202020204" pitchFamily="34" charset="0"/>
              <a:buChar char="•"/>
            </a:pPr>
            <a:r>
              <a:rPr lang="fr-FR" sz="1200" dirty="0"/>
              <a:t>    Soit en utilisant un context manager (gestionnaire de contexte) qui rend le code plus facile à lire.</a:t>
            </a:r>
          </a:p>
          <a:p>
            <a:pPr marL="628650" lvl="1" indent="-171450">
              <a:buFont typeface="Arial" panose="020B0604020202020204" pitchFamily="34" charset="0"/>
              <a:buChar char="•"/>
            </a:pPr>
            <a:endParaRPr lang="fr-FR" sz="1200" dirty="0"/>
          </a:p>
          <a:p>
            <a:r>
              <a:rPr lang="fr-FR" sz="1200" dirty="0"/>
              <a:t>Nous avons vu un </a:t>
            </a:r>
            <a:r>
              <a:rPr lang="fr-FR" sz="1200" b="1" dirty="0"/>
              <a:t>context manager</a:t>
            </a:r>
            <a:r>
              <a:rPr lang="fr-FR" sz="1200" dirty="0"/>
              <a:t> au moment des fichiers. Rappelez-vous, c'est le bloc d'instructions qui commence par le mot clé with.</a:t>
            </a:r>
          </a:p>
          <a:p>
            <a:endParaRPr lang="fr-FR" sz="1200" dirty="0"/>
          </a:p>
          <a:p>
            <a:r>
              <a:rPr lang="fr-FR" sz="1200" dirty="0"/>
              <a:t>Voyons comment écrire notre test avec un </a:t>
            </a:r>
            <a:r>
              <a:rPr lang="fr-FR" sz="1200" b="1" dirty="0"/>
              <a:t>context manager</a:t>
            </a:r>
            <a:r>
              <a:rPr lang="fr-FR" sz="1200" dirty="0"/>
              <a:t>.</a:t>
            </a:r>
          </a:p>
        </p:txBody>
      </p:sp>
    </p:spTree>
    <p:extLst>
      <p:ext uri="{BB962C8B-B14F-4D97-AF65-F5344CB8AC3E}">
        <p14:creationId xmlns:p14="http://schemas.microsoft.com/office/powerpoint/2010/main" val="3049839112"/>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2516213"/>
            <a:ext cx="6621880" cy="2246769"/>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random.sample(liste, 20)</a:t>
            </a:r>
          </a:p>
        </p:txBody>
      </p:sp>
    </p:spTree>
    <p:extLst>
      <p:ext uri="{BB962C8B-B14F-4D97-AF65-F5344CB8AC3E}">
        <p14:creationId xmlns:p14="http://schemas.microsoft.com/office/powerpoint/2010/main" val="1387720938"/>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074607"/>
            <a:ext cx="9902491" cy="2492990"/>
          </a:xfrm>
          <a:prstGeom prst="rect">
            <a:avLst/>
          </a:prstGeom>
          <a:noFill/>
        </p:spPr>
        <p:txBody>
          <a:bodyPr wrap="square" rtlCol="0">
            <a:spAutoFit/>
          </a:bodyPr>
          <a:lstStyle/>
          <a:p>
            <a:r>
              <a:rPr lang="fr-FR" sz="1200" dirty="0"/>
              <a:t>Comme vous le voyez, cette seconde syntaxe est plus lisible :</a:t>
            </a:r>
          </a:p>
          <a:p>
            <a:endParaRPr lang="fr-FR" sz="1200" dirty="0"/>
          </a:p>
          <a:p>
            <a:pPr marL="685800" lvl="1" indent="-228600">
              <a:buFont typeface="+mj-lt"/>
              <a:buAutoNum type="arabicPeriod"/>
            </a:pPr>
            <a:r>
              <a:rPr lang="fr-FR" sz="1200" dirty="0"/>
              <a:t>    On appelle un nouveau context manager grâce au mot-clé with ouvert sur le retour de la méthode assertRaises. Cette fois, on ne passe en paramètre de cette méthode que le type de notre exception ;</a:t>
            </a:r>
          </a:p>
          <a:p>
            <a:pPr marL="685800" lvl="1" indent="-228600">
              <a:buFont typeface="+mj-lt"/>
              <a:buAutoNum type="arabicPeriod"/>
            </a:pPr>
            <a:r>
              <a:rPr lang="fr-FR" sz="1200" dirty="0"/>
              <a:t>    À l'intérieur de notre bloc se trouve la ligne qui doit lever l'exception ValueError. Si le bloc dans le context manager lève bien l'exception, alors le test passe. Sinon il ne passe pas.</a:t>
            </a:r>
          </a:p>
          <a:p>
            <a:endParaRPr lang="fr-FR" sz="1200" dirty="0"/>
          </a:p>
          <a:p>
            <a:r>
              <a:rPr lang="fr-FR" sz="1200" dirty="0"/>
              <a:t>Cette seconde syntaxe est plus lisible, à mon sens, mais je vous montre les deux car vous pourriez trouver la première au cours de vos lectures d'autres codes.</a:t>
            </a:r>
          </a:p>
          <a:p>
            <a:endParaRPr lang="fr-FR" sz="1200" dirty="0"/>
          </a:p>
          <a:p>
            <a:r>
              <a:rPr lang="fr-FR" sz="1200" b="1" dirty="0"/>
              <a:t>Initialisation des tests</a:t>
            </a:r>
          </a:p>
          <a:p>
            <a:endParaRPr lang="fr-FR" sz="1200" dirty="0"/>
          </a:p>
          <a:p>
            <a:r>
              <a:rPr lang="fr-FR" sz="1200" dirty="0"/>
              <a:t>Vous l'avez peut-être remarqué, toutes nos méthodes de test commencent par cette ligne de code :</a:t>
            </a: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7" y="3893795"/>
            <a:ext cx="9902491" cy="1015663"/>
          </a:xfrm>
          <a:prstGeom prst="rect">
            <a:avLst/>
          </a:prstGeom>
          <a:noFill/>
        </p:spPr>
        <p:txBody>
          <a:bodyPr wrap="square" rtlCol="0">
            <a:spAutoFit/>
          </a:bodyPr>
          <a:lstStyle/>
          <a:p>
            <a:r>
              <a:rPr lang="fr-FR" sz="1200" dirty="0"/>
              <a:t>Il existe un moyen pour éviter de répéter cette ligne à chaque fois. Nos méthodes de test partagent un point commun : elles sont définies dans la même classe. Autant en profiter.</a:t>
            </a:r>
          </a:p>
          <a:p>
            <a:r>
              <a:rPr lang="fr-FR" sz="1200" dirty="0"/>
              <a:t>unittest.TestCase nous propose une méthode qui est appelée avant chaque méthode de test. Il serait mieux que la création de notre liste (de 0 à 9) se trouve dans cette méthode.</a:t>
            </a:r>
          </a:p>
          <a:p>
            <a:r>
              <a:rPr lang="fr-FR" sz="1200" dirty="0"/>
              <a:t>Son nom est setUp. Créez-la dans votre classe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4975532"/>
            <a:ext cx="6621880" cy="116955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p:txBody>
      </p:sp>
      <p:sp>
        <p:nvSpPr>
          <p:cNvPr id="11" name="ZoneTexte 10">
            <a:extLst>
              <a:ext uri="{FF2B5EF4-FFF2-40B4-BE49-F238E27FC236}">
                <a16:creationId xmlns:a16="http://schemas.microsoft.com/office/drawing/2014/main" id="{23918BA8-8576-4BB1-AA54-0E3A6649AAB2}"/>
              </a:ext>
            </a:extLst>
          </p:cNvPr>
          <p:cNvSpPr txBox="1"/>
          <p:nvPr/>
        </p:nvSpPr>
        <p:spPr>
          <a:xfrm>
            <a:off x="552448" y="3616797"/>
            <a:ext cx="6621880" cy="246221"/>
          </a:xfrm>
          <a:prstGeom prst="rect">
            <a:avLst/>
          </a:prstGeom>
          <a:solidFill>
            <a:schemeClr val="tx1"/>
          </a:solidFill>
        </p:spPr>
        <p:txBody>
          <a:bodyPr wrap="square" rtlCol="0">
            <a:spAutoFit/>
          </a:bodyPr>
          <a:lstStyle/>
          <a:p>
            <a:r>
              <a:rPr lang="en-US" sz="1000" dirty="0">
                <a:solidFill>
                  <a:schemeClr val="bg1"/>
                </a:solidFill>
              </a:rPr>
              <a:t>liste = list(range(10))</a:t>
            </a:r>
          </a:p>
        </p:txBody>
      </p:sp>
      <p:sp>
        <p:nvSpPr>
          <p:cNvPr id="12" name="ZoneTexte 11">
            <a:extLst>
              <a:ext uri="{FF2B5EF4-FFF2-40B4-BE49-F238E27FC236}">
                <a16:creationId xmlns:a16="http://schemas.microsoft.com/office/drawing/2014/main" id="{3A6FA8D3-5966-4BB0-85E9-61609EE3B957}"/>
              </a:ext>
            </a:extLst>
          </p:cNvPr>
          <p:cNvSpPr txBox="1"/>
          <p:nvPr/>
        </p:nvSpPr>
        <p:spPr>
          <a:xfrm>
            <a:off x="552447" y="6220270"/>
            <a:ext cx="9902491" cy="461665"/>
          </a:xfrm>
          <a:prstGeom prst="rect">
            <a:avLst/>
          </a:prstGeom>
          <a:noFill/>
        </p:spPr>
        <p:txBody>
          <a:bodyPr wrap="square" rtlCol="0">
            <a:spAutoFit/>
          </a:bodyPr>
          <a:lstStyle/>
          <a:p>
            <a:r>
              <a:rPr lang="fr-FR" sz="1200" dirty="0"/>
              <a:t>Comme vous le voyez, on écrit directement notre liste en attribut d'instance de notre test. Cela veut dire qu'il va falloir modifier nos méthodes de test pour qu'elles l'utilisent :</a:t>
            </a:r>
          </a:p>
        </p:txBody>
      </p:sp>
    </p:spTree>
    <p:extLst>
      <p:ext uri="{BB962C8B-B14F-4D97-AF65-F5344CB8AC3E}">
        <p14:creationId xmlns:p14="http://schemas.microsoft.com/office/powerpoint/2010/main" val="1388552923"/>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1155470"/>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5" name="ZoneTexte 4">
            <a:extLst>
              <a:ext uri="{FF2B5EF4-FFF2-40B4-BE49-F238E27FC236}">
                <a16:creationId xmlns:a16="http://schemas.microsoft.com/office/drawing/2014/main" id="{A7BBECAB-877C-40B2-970B-8352CC87DCE5}"/>
              </a:ext>
            </a:extLst>
          </p:cNvPr>
          <p:cNvSpPr txBox="1"/>
          <p:nvPr/>
        </p:nvSpPr>
        <p:spPr>
          <a:xfrm>
            <a:off x="419098" y="3591251"/>
            <a:ext cx="9896475" cy="1015663"/>
          </a:xfrm>
          <a:prstGeom prst="rect">
            <a:avLst/>
          </a:prstGeom>
          <a:noFill/>
        </p:spPr>
        <p:txBody>
          <a:bodyPr wrap="square" rtlCol="0">
            <a:spAutoFit/>
          </a:bodyPr>
          <a:lstStyle/>
          <a:p>
            <a:r>
              <a:rPr lang="fr-FR" sz="1200" dirty="0"/>
              <a:t>Au lieu de créer la liste, on utilise l'attribut d'instance créé dans la méthode </a:t>
            </a:r>
            <a:r>
              <a:rPr lang="fr-FR" sz="1200" dirty="0" err="1"/>
              <a:t>setUp</a:t>
            </a:r>
            <a:r>
              <a:rPr lang="fr-FR" sz="1200" dirty="0"/>
              <a:t>. Il existe également une méthode </a:t>
            </a:r>
            <a:r>
              <a:rPr lang="fr-FR" sz="1200" dirty="0" err="1"/>
              <a:t>tearDown</a:t>
            </a:r>
            <a:r>
              <a:rPr lang="fr-FR" sz="1200" dirty="0"/>
              <a:t> qui est appelée après chaque test.</a:t>
            </a:r>
          </a:p>
          <a:p>
            <a:r>
              <a:rPr lang="fr-FR" sz="1200" dirty="0"/>
              <a:t>Récapitulatif complet du code de test</a:t>
            </a:r>
          </a:p>
          <a:p>
            <a:endParaRPr lang="fr-FR" sz="1200" dirty="0"/>
          </a:p>
          <a:p>
            <a:r>
              <a:rPr lang="fr-FR" sz="1200" dirty="0"/>
              <a:t>Voici le code complet de notre test case et de nos trois méthodes de test.</a:t>
            </a:r>
          </a:p>
        </p:txBody>
      </p:sp>
    </p:spTree>
    <p:extLst>
      <p:ext uri="{BB962C8B-B14F-4D97-AF65-F5344CB8AC3E}">
        <p14:creationId xmlns:p14="http://schemas.microsoft.com/office/powerpoint/2010/main" val="4225161486"/>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87924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6" name="ZoneTexte 5">
            <a:extLst>
              <a:ext uri="{FF2B5EF4-FFF2-40B4-BE49-F238E27FC236}">
                <a16:creationId xmlns:a16="http://schemas.microsoft.com/office/drawing/2014/main" id="{7A1D6962-D58C-4F4B-B043-A4D3D28E6D36}"/>
              </a:ext>
            </a:extLst>
          </p:cNvPr>
          <p:cNvSpPr txBox="1"/>
          <p:nvPr/>
        </p:nvSpPr>
        <p:spPr>
          <a:xfrm>
            <a:off x="419097" y="5800725"/>
            <a:ext cx="11649077" cy="461665"/>
          </a:xfrm>
          <a:prstGeom prst="rect">
            <a:avLst/>
          </a:prstGeom>
          <a:noFill/>
        </p:spPr>
        <p:txBody>
          <a:bodyPr wrap="square" rtlCol="0">
            <a:spAutoFit/>
          </a:bodyPr>
          <a:lstStyle/>
          <a:p>
            <a:r>
              <a:rPr lang="fr-FR" sz="1200" dirty="0"/>
              <a:t>Souvenez-vous, pour tester le code, vous pouvez ajouter l'instruction unittest.main() à la fin de votre module. Nous verrons un peu plus loin un autre moyen, plus simple, pour tester un ou plusieurs modules.</a:t>
            </a:r>
          </a:p>
        </p:txBody>
      </p:sp>
    </p:spTree>
    <p:extLst>
      <p:ext uri="{BB962C8B-B14F-4D97-AF65-F5344CB8AC3E}">
        <p14:creationId xmlns:p14="http://schemas.microsoft.com/office/powerpoint/2010/main" val="3329645505"/>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2570"/>
            <a:ext cx="11649077" cy="646331"/>
          </a:xfrm>
          <a:prstGeom prst="rect">
            <a:avLst/>
          </a:prstGeom>
          <a:noFill/>
        </p:spPr>
        <p:txBody>
          <a:bodyPr wrap="square" rtlCol="0">
            <a:spAutoFit/>
          </a:bodyPr>
          <a:lstStyle/>
          <a:p>
            <a:r>
              <a:rPr lang="fr-FR" sz="1200" b="1" dirty="0"/>
              <a:t>Les principales méthodes d'assertion</a:t>
            </a:r>
          </a:p>
          <a:p>
            <a:endParaRPr lang="fr-FR" sz="1200" dirty="0"/>
          </a:p>
          <a:p>
            <a:r>
              <a:rPr lang="fr-FR" sz="1200" dirty="0"/>
              <a:t>Je vous propose un petit tableau listant les méthodes d'assertion les plus courantes.</a:t>
            </a:r>
          </a:p>
        </p:txBody>
      </p:sp>
      <p:pic>
        <p:nvPicPr>
          <p:cNvPr id="5" name="Image 4">
            <a:extLst>
              <a:ext uri="{FF2B5EF4-FFF2-40B4-BE49-F238E27FC236}">
                <a16:creationId xmlns:a16="http://schemas.microsoft.com/office/drawing/2014/main" id="{914FB662-C453-4C17-B146-F7738C6C73E1}"/>
              </a:ext>
            </a:extLst>
          </p:cNvPr>
          <p:cNvPicPr>
            <a:picLocks noChangeAspect="1"/>
          </p:cNvPicPr>
          <p:nvPr/>
        </p:nvPicPr>
        <p:blipFill>
          <a:blip r:embed="rId2"/>
          <a:stretch>
            <a:fillRect/>
          </a:stretch>
        </p:blipFill>
        <p:spPr>
          <a:xfrm>
            <a:off x="2857396" y="1505493"/>
            <a:ext cx="3991080" cy="4013253"/>
          </a:xfrm>
          <a:prstGeom prst="rect">
            <a:avLst/>
          </a:prstGeom>
        </p:spPr>
      </p:pic>
      <p:sp>
        <p:nvSpPr>
          <p:cNvPr id="7" name="ZoneTexte 6">
            <a:extLst>
              <a:ext uri="{FF2B5EF4-FFF2-40B4-BE49-F238E27FC236}">
                <a16:creationId xmlns:a16="http://schemas.microsoft.com/office/drawing/2014/main" id="{71EA3DC3-5FC8-4B38-8656-CE3ECB4755DC}"/>
              </a:ext>
            </a:extLst>
          </p:cNvPr>
          <p:cNvSpPr txBox="1"/>
          <p:nvPr/>
        </p:nvSpPr>
        <p:spPr>
          <a:xfrm>
            <a:off x="276225" y="5800725"/>
            <a:ext cx="11439525" cy="646331"/>
          </a:xfrm>
          <a:prstGeom prst="rect">
            <a:avLst/>
          </a:prstGeom>
          <a:noFill/>
        </p:spPr>
        <p:txBody>
          <a:bodyPr wrap="square" rtlCol="0">
            <a:spAutoFit/>
          </a:bodyPr>
          <a:lstStyle/>
          <a:p>
            <a:r>
              <a:rPr lang="fr-FR" sz="1200" dirty="0"/>
              <a:t>Pour une liste complète, consultez la </a:t>
            </a:r>
            <a:r>
              <a:rPr lang="fr-FR" sz="1200" dirty="0">
                <a:hlinkClick r:id="rId3"/>
              </a:rPr>
              <a:t>documentation officielle du module unittest</a:t>
            </a:r>
            <a:r>
              <a:rPr lang="fr-FR" sz="1200" dirty="0"/>
              <a:t>.</a:t>
            </a:r>
          </a:p>
          <a:p>
            <a:endParaRPr lang="fr-FR" sz="1200" dirty="0"/>
          </a:p>
          <a:p>
            <a:r>
              <a:rPr lang="fr-FR" sz="1200" dirty="0"/>
              <a:t>Nous allons nous intéresser à présent à la découverte automatique des tests par Python.</a:t>
            </a:r>
          </a:p>
        </p:txBody>
      </p:sp>
    </p:spTree>
    <p:extLst>
      <p:ext uri="{BB962C8B-B14F-4D97-AF65-F5344CB8AC3E}">
        <p14:creationId xmlns:p14="http://schemas.microsoft.com/office/powerpoint/2010/main" val="1928982817"/>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927714"/>
            <a:ext cx="11649077" cy="1569660"/>
          </a:xfrm>
          <a:prstGeom prst="rect">
            <a:avLst/>
          </a:prstGeom>
          <a:noFill/>
        </p:spPr>
        <p:txBody>
          <a:bodyPr wrap="square" rtlCol="0">
            <a:spAutoFit/>
          </a:bodyPr>
          <a:lstStyle/>
          <a:p>
            <a:r>
              <a:rPr lang="fr-FR" sz="1200" dirty="0"/>
              <a:t>Lancer les tests avec </a:t>
            </a:r>
            <a:r>
              <a:rPr lang="fr-FR" sz="1200" i="1" dirty="0"/>
              <a:t>unittest.main() </a:t>
            </a:r>
            <a:r>
              <a:rPr lang="fr-FR" sz="1200" dirty="0"/>
              <a:t>peut s'avérer pratique, mais généralement on fera appel à la découverte automatique des tests. Cette fonctionnalité permet de rechercher tous les tests unitaires contenus dans un package et de les exécuter.</a:t>
            </a:r>
          </a:p>
          <a:p>
            <a:r>
              <a:rPr lang="fr-FR" sz="1200" dirty="0"/>
              <a:t>Lancement de tests unitaires depuis un répertoire</a:t>
            </a:r>
          </a:p>
          <a:p>
            <a:endParaRPr lang="fr-FR" sz="1200" dirty="0"/>
          </a:p>
          <a:p>
            <a:r>
              <a:rPr lang="fr-FR" sz="1200" dirty="0"/>
              <a:t>Pour commencer, nous allons essayer de lancer les tests unitaires que nous avons créés auparavant depuis un répertoire.</a:t>
            </a:r>
          </a:p>
          <a:p>
            <a:r>
              <a:rPr lang="fr-FR" sz="1200" dirty="0"/>
              <a:t>    Créez un répertoire où vous mettez généralement votre code Python. Pour moi, ce répertoire s'appelle </a:t>
            </a:r>
            <a:r>
              <a:rPr lang="fr-FR" sz="1200" dirty="0" err="1"/>
              <a:t>pytest</a:t>
            </a:r>
            <a:r>
              <a:rPr lang="fr-FR" sz="1200" dirty="0"/>
              <a:t> et se trouve dans Mes Documents ;</a:t>
            </a:r>
          </a:p>
          <a:p>
            <a:r>
              <a:rPr lang="fr-FR" sz="1200" dirty="0"/>
              <a:t>    Ouvrez la console. Sous Windows, cliquez sur Exécuter... dans le menu démarrer (ou tapez Windows + R) et entrez cmd ;</a:t>
            </a:r>
          </a:p>
          <a:p>
            <a:r>
              <a:rPr lang="fr-FR" sz="1200" dirty="0"/>
              <a:t>    Déplacez-vous dans le répertoire que vous avez créé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495298" y="2617650"/>
            <a:ext cx="6621880" cy="246221"/>
          </a:xfrm>
          <a:prstGeom prst="rect">
            <a:avLst/>
          </a:prstGeom>
          <a:solidFill>
            <a:schemeClr val="tx1"/>
          </a:solidFill>
        </p:spPr>
        <p:txBody>
          <a:bodyPr wrap="square" rtlCol="0">
            <a:spAutoFit/>
          </a:bodyPr>
          <a:lstStyle/>
          <a:p>
            <a:r>
              <a:rPr lang="en-US" sz="1000" dirty="0">
                <a:solidFill>
                  <a:schemeClr val="bg1"/>
                </a:solidFill>
              </a:rPr>
              <a:t>cd </a:t>
            </a:r>
            <a:r>
              <a:rPr lang="en-US" sz="1000" dirty="0" err="1">
                <a:solidFill>
                  <a:schemeClr val="bg1"/>
                </a:solidFill>
              </a:rPr>
              <a:t>pytest</a:t>
            </a:r>
            <a:endParaRPr lang="en-US" sz="1000" dirty="0">
              <a:solidFill>
                <a:schemeClr val="bg1"/>
              </a:solidFill>
            </a:endParaRPr>
          </a:p>
        </p:txBody>
      </p:sp>
    </p:spTree>
    <p:extLst>
      <p:ext uri="{BB962C8B-B14F-4D97-AF65-F5344CB8AC3E}">
        <p14:creationId xmlns:p14="http://schemas.microsoft.com/office/powerpoint/2010/main" val="996359092"/>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276999"/>
          </a:xfrm>
          <a:prstGeom prst="rect">
            <a:avLst/>
          </a:prstGeom>
          <a:noFill/>
        </p:spPr>
        <p:txBody>
          <a:bodyPr wrap="square" rtlCol="0">
            <a:spAutoFit/>
          </a:bodyPr>
          <a:lstStyle/>
          <a:p>
            <a:r>
              <a:rPr lang="fr-FR" sz="1200" dirty="0"/>
              <a:t>Une fois dans le bon dossier, créez le fichier test_random.py et collez le code que nous avons vu plus haut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96940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66698" y="5757790"/>
            <a:ext cx="11649077" cy="461665"/>
          </a:xfrm>
          <a:prstGeom prst="rect">
            <a:avLst/>
          </a:prstGeom>
          <a:noFill/>
        </p:spPr>
        <p:txBody>
          <a:bodyPr wrap="square" rtlCol="0">
            <a:spAutoFit/>
          </a:bodyPr>
          <a:lstStyle/>
          <a:p>
            <a:r>
              <a:rPr lang="fr-FR" sz="1200" dirty="0"/>
              <a:t>Sauvegardez ce fichier et revenez dans la console.</a:t>
            </a:r>
          </a:p>
          <a:p>
            <a:r>
              <a:rPr lang="fr-FR" sz="1200" dirty="0"/>
              <a:t>Vous devez maintenant exécuter Python avec l'option -m unittest. Sous Windows vous aurez sûrement une commande comme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6225" y="6224547"/>
            <a:ext cx="6621880" cy="246221"/>
          </a:xfrm>
          <a:prstGeom prst="rect">
            <a:avLst/>
          </a:prstGeom>
          <a:solidFill>
            <a:schemeClr val="tx1"/>
          </a:solidFill>
        </p:spPr>
        <p:txBody>
          <a:bodyPr wrap="square" rtlCol="0">
            <a:spAutoFit/>
          </a:bodyPr>
          <a:lstStyle/>
          <a:p>
            <a:r>
              <a:rPr lang="en-US" sz="1000" dirty="0">
                <a:solidFill>
                  <a:schemeClr val="bg1"/>
                </a:solidFill>
              </a:rPr>
              <a:t>c:\python34\python.exe -m unittest</a:t>
            </a:r>
          </a:p>
        </p:txBody>
      </p:sp>
    </p:spTree>
    <p:extLst>
      <p:ext uri="{BB962C8B-B14F-4D97-AF65-F5344CB8AC3E}">
        <p14:creationId xmlns:p14="http://schemas.microsoft.com/office/powerpoint/2010/main" val="711940537"/>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1970"/>
            <a:ext cx="11649077" cy="276999"/>
          </a:xfrm>
          <a:prstGeom prst="rect">
            <a:avLst/>
          </a:prstGeom>
          <a:noFill/>
        </p:spPr>
        <p:txBody>
          <a:bodyPr wrap="square" rtlCol="0">
            <a:spAutoFit/>
          </a:bodyPr>
          <a:lstStyle/>
          <a:p>
            <a:r>
              <a:rPr lang="fr-FR" sz="1200" dirty="0"/>
              <a:t>Sous Linux vous aurez probablement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1119876"/>
            <a:ext cx="6621880" cy="246221"/>
          </a:xfrm>
          <a:prstGeom prst="rect">
            <a:avLst/>
          </a:prstGeom>
          <a:solidFill>
            <a:schemeClr val="tx1"/>
          </a:solidFill>
        </p:spPr>
        <p:txBody>
          <a:bodyPr wrap="square" rtlCol="0">
            <a:spAutoFit/>
          </a:bodyPr>
          <a:lstStyle/>
          <a:p>
            <a:r>
              <a:rPr lang="en-US" sz="1000" dirty="0">
                <a:solidFill>
                  <a:schemeClr val="bg1"/>
                </a:solidFill>
              </a:rPr>
              <a:t>python3.4 -m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1405760"/>
            <a:ext cx="11649077" cy="276999"/>
          </a:xfrm>
          <a:prstGeom prst="rect">
            <a:avLst/>
          </a:prstGeom>
          <a:noFill/>
        </p:spPr>
        <p:txBody>
          <a:bodyPr wrap="square" rtlCol="0">
            <a:spAutoFit/>
          </a:bodyPr>
          <a:lstStyle/>
          <a:p>
            <a:r>
              <a:rPr lang="fr-FR" sz="1200" dirty="0"/>
              <a:t>Si tout se passe bien vous devriez voir les tests s'exécuter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1461" y="175996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3 tests in 0.007s</a:t>
            </a:r>
          </a:p>
          <a:p>
            <a:endParaRPr lang="en-US" sz="1000" dirty="0">
              <a:solidFill>
                <a:schemeClr val="bg1"/>
              </a:solidFill>
            </a:endParaRPr>
          </a:p>
          <a:p>
            <a:r>
              <a:rPr lang="en-US" sz="1000" dirty="0">
                <a:solidFill>
                  <a:schemeClr val="bg1"/>
                </a:solidFill>
              </a:rPr>
              <a:t>OK</a:t>
            </a:r>
          </a:p>
        </p:txBody>
      </p:sp>
      <p:sp>
        <p:nvSpPr>
          <p:cNvPr id="10" name="ZoneTexte 9">
            <a:extLst>
              <a:ext uri="{FF2B5EF4-FFF2-40B4-BE49-F238E27FC236}">
                <a16:creationId xmlns:a16="http://schemas.microsoft.com/office/drawing/2014/main" id="{21C226DF-74DD-40DB-8D51-91F3E2F50600}"/>
              </a:ext>
            </a:extLst>
          </p:cNvPr>
          <p:cNvSpPr txBox="1"/>
          <p:nvPr/>
        </p:nvSpPr>
        <p:spPr>
          <a:xfrm>
            <a:off x="242888" y="2696215"/>
            <a:ext cx="11649077" cy="1200329"/>
          </a:xfrm>
          <a:prstGeom prst="rect">
            <a:avLst/>
          </a:prstGeom>
          <a:noFill/>
        </p:spPr>
        <p:txBody>
          <a:bodyPr wrap="square" rtlCol="0">
            <a:spAutoFit/>
          </a:bodyPr>
          <a:lstStyle/>
          <a:p>
            <a:r>
              <a:rPr lang="fr-FR" sz="1200" dirty="0"/>
              <a:t>L'option -m permet d'exécuter un module spécifique (ici unittest). Quand appelé directement depuis Python, unittest cherche les tests unitaires présents dans le dossier courant. Vous pouvez aussi lui donner un chemin de test à exécuter, par exemple test_random.RandomTest.test_shuffle :</a:t>
            </a:r>
          </a:p>
          <a:p>
            <a:endParaRPr lang="fr-FR" sz="1200" dirty="0"/>
          </a:p>
          <a:p>
            <a:pPr marL="228600" indent="-228600">
              <a:buFont typeface="+mj-lt"/>
              <a:buAutoNum type="arabicPeriod"/>
            </a:pPr>
            <a:r>
              <a:rPr lang="fr-FR" sz="1200" dirty="0"/>
              <a:t>    test_random est le nom du module (le nom du fichier sans l'extension) ;</a:t>
            </a:r>
          </a:p>
          <a:p>
            <a:pPr marL="228600" indent="-228600">
              <a:buFont typeface="+mj-lt"/>
              <a:buAutoNum type="arabicPeriod"/>
            </a:pPr>
            <a:r>
              <a:rPr lang="fr-FR" sz="1200" dirty="0"/>
              <a:t>    RandomTest est le nom de la classe dans notre module ;</a:t>
            </a:r>
          </a:p>
          <a:p>
            <a:pPr marL="228600" indent="-228600">
              <a:buFont typeface="+mj-lt"/>
              <a:buAutoNum type="arabicPeriod"/>
            </a:pPr>
            <a:r>
              <a:rPr lang="fr-FR" sz="1200" dirty="0"/>
              <a:t>    test_shuffle est le nom de notre méthode à exécuter.</a:t>
            </a:r>
          </a:p>
        </p:txBody>
      </p:sp>
      <p:sp>
        <p:nvSpPr>
          <p:cNvPr id="11" name="ZoneTexte 10">
            <a:extLst>
              <a:ext uri="{FF2B5EF4-FFF2-40B4-BE49-F238E27FC236}">
                <a16:creationId xmlns:a16="http://schemas.microsoft.com/office/drawing/2014/main" id="{4613AD4C-3E10-47A1-A578-336CA870B7E5}"/>
              </a:ext>
            </a:extLst>
          </p:cNvPr>
          <p:cNvSpPr txBox="1"/>
          <p:nvPr/>
        </p:nvSpPr>
        <p:spPr>
          <a:xfrm>
            <a:off x="271461" y="3933646"/>
            <a:ext cx="6621880" cy="1015663"/>
          </a:xfrm>
          <a:prstGeom prst="rect">
            <a:avLst/>
          </a:prstGeom>
          <a:solidFill>
            <a:schemeClr val="tx1"/>
          </a:solidFill>
        </p:spPr>
        <p:txBody>
          <a:bodyPr wrap="square" rtlCol="0">
            <a:spAutoFit/>
          </a:bodyPr>
          <a:lstStyle/>
          <a:p>
            <a:r>
              <a:rPr lang="en-US" sz="1000" dirty="0">
                <a:solidFill>
                  <a:schemeClr val="bg1"/>
                </a:solidFill>
              </a:rPr>
              <a:t>c:\python34\python.exe -m unittest </a:t>
            </a:r>
            <a:r>
              <a:rPr lang="en-US" sz="1000" dirty="0" err="1">
                <a:solidFill>
                  <a:schemeClr val="bg1"/>
                </a:solidFill>
              </a:rPr>
              <a:t>test_random.RandomTest.test_shuffle</a:t>
            </a:r>
            <a:endParaRPr lang="en-US" sz="1000" dirty="0">
              <a:solidFill>
                <a:schemeClr val="bg1"/>
              </a:solidFill>
            </a:endParaRPr>
          </a:p>
          <a:p>
            <a:r>
              <a:rPr lang="en-US" sz="1000" dirty="0">
                <a:solidFill>
                  <a:schemeClr val="bg1"/>
                </a:solidFill>
              </a:rPr>
              <a:t>.</a:t>
            </a:r>
          </a:p>
          <a:p>
            <a:r>
              <a:rPr lang="en-US" sz="1000" dirty="0">
                <a:solidFill>
                  <a:schemeClr val="bg1"/>
                </a:solidFill>
              </a:rPr>
              <a:t>----------------------------------------------------------------------</a:t>
            </a:r>
          </a:p>
          <a:p>
            <a:r>
              <a:rPr lang="en-US" sz="1000" dirty="0">
                <a:solidFill>
                  <a:schemeClr val="bg1"/>
                </a:solidFill>
              </a:rPr>
              <a:t>Ran 1 test in 0.002s</a:t>
            </a:r>
          </a:p>
          <a:p>
            <a:endParaRPr lang="en-US" sz="1000" dirty="0">
              <a:solidFill>
                <a:schemeClr val="bg1"/>
              </a:solidFill>
            </a:endParaRPr>
          </a:p>
          <a:p>
            <a:r>
              <a:rPr lang="en-US" sz="1000" dirty="0">
                <a:solidFill>
                  <a:schemeClr val="bg1"/>
                </a:solidFill>
              </a:rPr>
              <a:t>OK</a:t>
            </a:r>
          </a:p>
        </p:txBody>
      </p:sp>
      <p:sp>
        <p:nvSpPr>
          <p:cNvPr id="12" name="ZoneTexte 11">
            <a:extLst>
              <a:ext uri="{FF2B5EF4-FFF2-40B4-BE49-F238E27FC236}">
                <a16:creationId xmlns:a16="http://schemas.microsoft.com/office/drawing/2014/main" id="{4813EB79-FD56-4501-9FAC-7EF1454EF847}"/>
              </a:ext>
            </a:extLst>
          </p:cNvPr>
          <p:cNvSpPr txBox="1"/>
          <p:nvPr/>
        </p:nvSpPr>
        <p:spPr>
          <a:xfrm>
            <a:off x="271461" y="4992428"/>
            <a:ext cx="11649077" cy="1754326"/>
          </a:xfrm>
          <a:prstGeom prst="rect">
            <a:avLst/>
          </a:prstGeom>
          <a:noFill/>
        </p:spPr>
        <p:txBody>
          <a:bodyPr wrap="square" rtlCol="0">
            <a:spAutoFit/>
          </a:bodyPr>
          <a:lstStyle/>
          <a:p>
            <a:r>
              <a:rPr lang="fr-FR" sz="1200" dirty="0"/>
              <a:t>Vos tests unitaires doivent être indépendants, c'est-à-dire qu'on peut les exécuter tout seul (comme on vient de le faire) ou en groupe (comme on l'a fait plus tôt). En bref, ils ne doivent pas dépendre d'autres tests pour s'exécuter.</a:t>
            </a:r>
          </a:p>
          <a:p>
            <a:endParaRPr lang="fr-FR" sz="1200" dirty="0"/>
          </a:p>
          <a:p>
            <a:r>
              <a:rPr lang="fr-FR" sz="1200" b="1" dirty="0"/>
              <a:t>Structure d'un projet avec ses tests</a:t>
            </a:r>
          </a:p>
          <a:p>
            <a:endParaRPr lang="fr-FR" sz="1200" dirty="0"/>
          </a:p>
          <a:p>
            <a:r>
              <a:rPr lang="fr-FR" sz="1200" dirty="0"/>
              <a:t>Nous allons ici regarder un projet de taille respectable, CherryPy, qui propose un framework léger pour créer un serveur web. Je vous conseille d'ailleurs de jeter un </a:t>
            </a:r>
            <a:r>
              <a:rPr lang="fr-FR" sz="1200" dirty="0" err="1"/>
              <a:t>oeil</a:t>
            </a:r>
            <a:r>
              <a:rPr lang="fr-FR" sz="1200" dirty="0"/>
              <a:t> à ce projet si vous avez le temps.</a:t>
            </a:r>
          </a:p>
          <a:p>
            <a:endParaRPr lang="fr-FR" sz="1200" dirty="0"/>
          </a:p>
          <a:p>
            <a:r>
              <a:rPr lang="fr-FR" sz="1200" dirty="0"/>
              <a:t>Si vous téléchargez et décompressez les sources, vous verrez un dossier </a:t>
            </a:r>
            <a:r>
              <a:rPr lang="fr-FR" sz="1200" dirty="0" err="1"/>
              <a:t>cherrypy</a:t>
            </a:r>
            <a:r>
              <a:rPr lang="fr-FR" sz="1200" dirty="0"/>
              <a:t>-version. </a:t>
            </a:r>
          </a:p>
        </p:txBody>
      </p:sp>
    </p:spTree>
    <p:extLst>
      <p:ext uri="{BB962C8B-B14F-4D97-AF65-F5344CB8AC3E}">
        <p14:creationId xmlns:p14="http://schemas.microsoft.com/office/powerpoint/2010/main" val="3881676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92990"/>
            <a:ext cx="11649077" cy="276999"/>
          </a:xfrm>
          <a:prstGeom prst="rect">
            <a:avLst/>
          </a:prstGeom>
          <a:noFill/>
        </p:spPr>
        <p:txBody>
          <a:bodyPr wrap="square" rtlCol="0">
            <a:spAutoFit/>
          </a:bodyPr>
          <a:lstStyle/>
          <a:p>
            <a:r>
              <a:rPr lang="fr-FR" sz="1200" dirty="0"/>
              <a:t>Si vous entrez dedans, vous pouvez lancer les tests unitaires en faisant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1825931"/>
            <a:ext cx="6621880" cy="246221"/>
          </a:xfrm>
          <a:prstGeom prst="rect">
            <a:avLst/>
          </a:prstGeom>
          <a:solidFill>
            <a:schemeClr val="tx1"/>
          </a:solidFill>
        </p:spPr>
        <p:txBody>
          <a:bodyPr wrap="square" rtlCol="0">
            <a:spAutoFit/>
          </a:bodyPr>
          <a:lstStyle/>
          <a:p>
            <a:r>
              <a:rPr lang="en-US" sz="1000" dirty="0">
                <a:solidFill>
                  <a:schemeClr val="bg1"/>
                </a:solidFill>
              </a:rPr>
              <a:t>python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2540077"/>
            <a:ext cx="11649077" cy="2308324"/>
          </a:xfrm>
          <a:prstGeom prst="rect">
            <a:avLst/>
          </a:prstGeom>
          <a:noFill/>
        </p:spPr>
        <p:txBody>
          <a:bodyPr wrap="square" rtlCol="0">
            <a:spAutoFit/>
          </a:bodyPr>
          <a:lstStyle/>
          <a:p>
            <a:r>
              <a:rPr lang="fr-FR" sz="1200" dirty="0"/>
              <a:t>Il peut être nécessaire d'installer le package au préalable (exécutez la commande </a:t>
            </a:r>
            <a:r>
              <a:rPr lang="fr-FR" sz="1200" i="1" dirty="0"/>
              <a:t>python setup.py </a:t>
            </a:r>
            <a:r>
              <a:rPr lang="fr-FR" sz="1200" i="1" dirty="0" err="1"/>
              <a:t>install</a:t>
            </a:r>
            <a:r>
              <a:rPr lang="fr-FR" sz="1200" i="1" dirty="0"/>
              <a:t> </a:t>
            </a:r>
            <a:r>
              <a:rPr lang="fr-FR" sz="1200" dirty="0"/>
              <a:t>pour ce faire).</a:t>
            </a:r>
          </a:p>
          <a:p>
            <a:endParaRPr lang="fr-FR" sz="1200" dirty="0"/>
          </a:p>
          <a:p>
            <a:r>
              <a:rPr lang="fr-FR" sz="1200" dirty="0"/>
              <a:t>Si Python trouve les tests unitaires du projet, c'est qu'il explore les répertoires du projet. Il y a notamment le répertoire </a:t>
            </a:r>
            <a:r>
              <a:rPr lang="fr-FR" sz="1200" dirty="0" err="1"/>
              <a:t>cherrypy</a:t>
            </a:r>
            <a:r>
              <a:rPr lang="fr-FR" sz="1200" dirty="0"/>
              <a:t> qui contient l'ensemble des sources. Dans ce répertoire se trouve le sous-répertoire test et dans ce sous-répertoire se trouvent les tests de la bibliothèque.</a:t>
            </a:r>
          </a:p>
          <a:p>
            <a:endParaRPr lang="fr-FR" sz="1200" dirty="0"/>
          </a:p>
          <a:p>
            <a:r>
              <a:rPr lang="fr-FR" sz="1200" dirty="0"/>
              <a:t>Je ne rentrerai pas dans le détail ici, mais ce qu'il faut comprendre, c'est que la commande </a:t>
            </a:r>
            <a:r>
              <a:rPr lang="fr-FR" sz="1200" i="1" dirty="0"/>
              <a:t>python -m unittest </a:t>
            </a:r>
            <a:r>
              <a:rPr lang="fr-FR" sz="1200" dirty="0"/>
              <a:t>explore récursivement les packages et modules à la recherche de tests. Tous les packages sont explorés, mais les modules (comme les méthodes de test) doivent commencer par test.</a:t>
            </a:r>
          </a:p>
          <a:p>
            <a:endParaRPr lang="fr-FR" sz="1200" dirty="0"/>
          </a:p>
          <a:p>
            <a:r>
              <a:rPr lang="fr-FR" sz="1200" dirty="0"/>
              <a:t>Généralement, vous trouverez une certaine fonctionnalité (disons dans </a:t>
            </a:r>
            <a:r>
              <a:rPr lang="fr-FR" sz="1200" dirty="0" err="1"/>
              <a:t>cherrypy</a:t>
            </a:r>
            <a:r>
              <a:rPr lang="fr-FR" sz="1200" dirty="0"/>
              <a:t>/fonctionnalite.py) et le test de cette fonctionnalité dans un module spécifique (</a:t>
            </a:r>
            <a:r>
              <a:rPr lang="fr-FR" sz="1200" dirty="0" err="1"/>
              <a:t>cherrypy</a:t>
            </a:r>
            <a:r>
              <a:rPr lang="fr-FR" sz="1200" dirty="0"/>
              <a:t>/test/test_fonctionnalite.py). Le découpage du dossier test sera souvent le même que le découpage de vos sources (c'est plus une convention qu'une obligation).</a:t>
            </a:r>
          </a:p>
          <a:p>
            <a:endParaRPr lang="fr-FR" sz="1200" dirty="0"/>
          </a:p>
          <a:p>
            <a:r>
              <a:rPr lang="fr-FR" sz="1200" dirty="0"/>
              <a:t>Voilà pour ce tour d'horizon des tests unitaires. Là encore, si vous voulez en apprendre plus, rendez-vous sur </a:t>
            </a:r>
            <a:r>
              <a:rPr lang="fr-FR" sz="1200" dirty="0">
                <a:hlinkClick r:id="rId2"/>
              </a:rPr>
              <a:t>la documentation officielle du module unittest</a:t>
            </a:r>
            <a:r>
              <a:rPr lang="fr-FR" sz="1200" dirty="0"/>
              <a:t>.</a:t>
            </a:r>
          </a:p>
        </p:txBody>
      </p:sp>
    </p:spTree>
    <p:extLst>
      <p:ext uri="{BB962C8B-B14F-4D97-AF65-F5344CB8AC3E}">
        <p14:creationId xmlns:p14="http://schemas.microsoft.com/office/powerpoint/2010/main" val="2548191082"/>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1919375"/>
            <a:ext cx="11649077" cy="1384995"/>
          </a:xfrm>
          <a:prstGeom prst="rect">
            <a:avLst/>
          </a:prstGeom>
          <a:noFill/>
        </p:spPr>
        <p:txBody>
          <a:bodyPr wrap="square" rtlCol="0">
            <a:spAutoFit/>
          </a:bodyPr>
          <a:lstStyle/>
          <a:p>
            <a:r>
              <a:rPr lang="fr-FR" sz="1200" b="1" dirty="0"/>
              <a:t>En résumé</a:t>
            </a:r>
          </a:p>
          <a:p>
            <a:endParaRPr lang="fr-FR" sz="1200" dirty="0"/>
          </a:p>
          <a:p>
            <a:pPr marL="171450" indent="-171450">
              <a:buFont typeface="Arial" panose="020B0604020202020204" pitchFamily="34" charset="0"/>
              <a:buChar char="•"/>
            </a:pPr>
            <a:r>
              <a:rPr lang="fr-FR" sz="1200" dirty="0"/>
              <a:t>    on peut tester nos applications grâce à plusieurs modules sous Python, les tests unitaires étant supportés par le module unittest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pour créer un test unitaire, il faut créer une classe qui hérite de unittest.TestCase. Les méthodes de test ont un nom commençant par 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commande python -m unittest permet la découverte automatique des tests dans le répertoire courant.</a:t>
            </a:r>
          </a:p>
        </p:txBody>
      </p:sp>
    </p:spTree>
    <p:extLst>
      <p:ext uri="{BB962C8B-B14F-4D97-AF65-F5344CB8AC3E}">
        <p14:creationId xmlns:p14="http://schemas.microsoft.com/office/powerpoint/2010/main" val="1145032586"/>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909133366"/>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361954" y="1900237"/>
            <a:ext cx="10658471" cy="2123658"/>
          </a:xfrm>
          <a:prstGeom prst="rect">
            <a:avLst/>
          </a:prstGeom>
          <a:noFill/>
        </p:spPr>
        <p:txBody>
          <a:bodyPr wrap="square" rtlCol="0">
            <a:spAutoFit/>
          </a:bodyPr>
          <a:lstStyle/>
          <a:p>
            <a:r>
              <a:rPr lang="fr-FR" sz="1200" dirty="0">
                <a:solidFill>
                  <a:schemeClr val="bg1"/>
                </a:solidFill>
              </a:rPr>
              <a:t>Faites de la programmation parallèle avec threading</a:t>
            </a:r>
          </a:p>
          <a:p>
            <a:endParaRPr lang="fr-FR" sz="1200" dirty="0">
              <a:solidFill>
                <a:schemeClr val="bg1"/>
              </a:solidFill>
            </a:endParaRPr>
          </a:p>
          <a:p>
            <a:r>
              <a:rPr lang="fr-FR" sz="1200" dirty="0">
                <a:solidFill>
                  <a:schemeClr val="bg1"/>
                </a:solidFill>
              </a:rPr>
              <a:t>Jusqu'ici, nous avons utilisé Python de façon linéaire : les instructions s'exécutaient dans l'ordre et, pour que la suivante s'exécute, celle d'avant devait être terminée.</a:t>
            </a:r>
          </a:p>
          <a:p>
            <a:endParaRPr lang="fr-FR" sz="1200" dirty="0">
              <a:solidFill>
                <a:schemeClr val="bg1"/>
              </a:solidFill>
            </a:endParaRPr>
          </a:p>
          <a:p>
            <a:r>
              <a:rPr lang="fr-FR" sz="1200" dirty="0">
                <a:solidFill>
                  <a:schemeClr val="bg1"/>
                </a:solidFill>
              </a:rPr>
              <a:t>Mais Python nous propose dans sa </a:t>
            </a:r>
            <a:r>
              <a:rPr lang="fr-FR" sz="1200" dirty="0" err="1">
                <a:solidFill>
                  <a:schemeClr val="bg1"/>
                </a:solidFill>
              </a:rPr>
              <a:t>bibiliothèque</a:t>
            </a:r>
            <a:r>
              <a:rPr lang="fr-FR" sz="1200" dirty="0">
                <a:solidFill>
                  <a:schemeClr val="bg1"/>
                </a:solidFill>
              </a:rPr>
              <a:t> standard plusieurs modules pour faire de la « programmation parallèle », c'est-à-dire que plusieurs instructions de code s'exécuteront en même temps, ou presque en même temps.</a:t>
            </a:r>
          </a:p>
          <a:p>
            <a:endParaRPr lang="fr-FR" sz="1200" dirty="0">
              <a:solidFill>
                <a:schemeClr val="bg1"/>
              </a:solidFill>
            </a:endParaRPr>
          </a:p>
          <a:p>
            <a:r>
              <a:rPr lang="fr-FR" sz="1200" dirty="0">
                <a:solidFill>
                  <a:schemeClr val="bg1"/>
                </a:solidFill>
              </a:rPr>
              <a:t>Nous allons regarder de plus près le module threading qui propose une interface simple pour créer des threads, c'est-à-dire des portions de notre code qui seront exécutées en même temps.</a:t>
            </a:r>
          </a:p>
          <a:p>
            <a:endParaRPr lang="fr-FR" sz="1200" dirty="0">
              <a:solidFill>
                <a:schemeClr val="bg1"/>
              </a:solidFill>
            </a:endParaRPr>
          </a:p>
          <a:p>
            <a:r>
              <a:rPr lang="fr-FR" sz="1200" dirty="0">
                <a:solidFill>
                  <a:schemeClr val="bg1"/>
                </a:solidFill>
              </a:rPr>
              <a:t>Pour suivre ce chapitre, vous aurez besoin de savoir comment créer des classes et connaître les bases de l'héritage.</a:t>
            </a:r>
          </a:p>
        </p:txBody>
      </p:sp>
    </p:spTree>
    <p:extLst>
      <p:ext uri="{BB962C8B-B14F-4D97-AF65-F5344CB8AC3E}">
        <p14:creationId xmlns:p14="http://schemas.microsoft.com/office/powerpoint/2010/main" val="956216079"/>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276999"/>
          </a:xfrm>
          <a:prstGeom prst="rect">
            <a:avLst/>
          </a:prstGeom>
          <a:noFill/>
        </p:spPr>
        <p:txBody>
          <a:bodyPr wrap="square" rtlCol="0">
            <a:spAutoFit/>
          </a:bodyPr>
          <a:lstStyle/>
          <a:p>
            <a:r>
              <a:rPr lang="fr-FR" sz="1200" dirty="0">
                <a:solidFill>
                  <a:schemeClr val="bg1"/>
                </a:solidFill>
              </a:rPr>
              <a:t>Jusqu'ici, nous avons travaillé avec de la programmation « linéaire ». Considérez ce code :</a:t>
            </a:r>
          </a:p>
        </p:txBody>
      </p:sp>
      <p:sp>
        <p:nvSpPr>
          <p:cNvPr id="6" name="ZoneTexte 5">
            <a:extLst>
              <a:ext uri="{FF2B5EF4-FFF2-40B4-BE49-F238E27FC236}">
                <a16:creationId xmlns:a16="http://schemas.microsoft.com/office/drawing/2014/main" id="{B4636C1A-1DB1-42E1-B727-23C0C5E8A5D5}"/>
              </a:ext>
            </a:extLst>
          </p:cNvPr>
          <p:cNvSpPr txBox="1"/>
          <p:nvPr/>
        </p:nvSpPr>
        <p:spPr>
          <a:xfrm>
            <a:off x="438150" y="1650282"/>
            <a:ext cx="5657850" cy="707886"/>
          </a:xfrm>
          <a:prstGeom prst="rect">
            <a:avLst/>
          </a:prstGeom>
          <a:solidFill>
            <a:schemeClr val="tx1"/>
          </a:solidFill>
        </p:spPr>
        <p:txBody>
          <a:bodyPr wrap="square" rtlCol="0">
            <a:spAutoFit/>
          </a:bodyPr>
          <a:lstStyle/>
          <a:p>
            <a:r>
              <a:rPr lang="fr-FR" sz="1000" dirty="0">
                <a:solidFill>
                  <a:schemeClr val="bg1"/>
                </a:solidFill>
              </a:rPr>
              <a:t>import time</a:t>
            </a:r>
          </a:p>
          <a:p>
            <a:r>
              <a:rPr lang="fr-FR" sz="1000" dirty="0">
                <a:solidFill>
                  <a:schemeClr val="bg1"/>
                </a:solidFill>
              </a:rPr>
              <a:t>print("Avant le sleep...")</a:t>
            </a:r>
          </a:p>
          <a:p>
            <a:r>
              <a:rPr lang="fr-FR" sz="1000" dirty="0">
                <a:solidFill>
                  <a:schemeClr val="bg1"/>
                </a:solidFill>
              </a:rPr>
              <a:t>time.sleep(5)</a:t>
            </a:r>
          </a:p>
          <a:p>
            <a:r>
              <a:rPr lang="fr-FR" sz="1000" dirty="0">
                <a:solidFill>
                  <a:schemeClr val="bg1"/>
                </a:solidFill>
              </a:rPr>
              <a:t>print("Après le sleep.")</a:t>
            </a:r>
          </a:p>
        </p:txBody>
      </p:sp>
      <p:sp>
        <p:nvSpPr>
          <p:cNvPr id="7" name="ZoneTexte 6">
            <a:extLst>
              <a:ext uri="{FF2B5EF4-FFF2-40B4-BE49-F238E27FC236}">
                <a16:creationId xmlns:a16="http://schemas.microsoft.com/office/drawing/2014/main" id="{D1C1EE3D-A0F3-400F-85E4-0D14833F793D}"/>
              </a:ext>
            </a:extLst>
          </p:cNvPr>
          <p:cNvSpPr txBox="1"/>
          <p:nvPr/>
        </p:nvSpPr>
        <p:spPr>
          <a:xfrm>
            <a:off x="438150" y="2406596"/>
            <a:ext cx="10658471" cy="1938992"/>
          </a:xfrm>
          <a:prstGeom prst="rect">
            <a:avLst/>
          </a:prstGeom>
          <a:noFill/>
        </p:spPr>
        <p:txBody>
          <a:bodyPr wrap="square" rtlCol="0">
            <a:spAutoFit/>
          </a:bodyPr>
          <a:lstStyle/>
          <a:p>
            <a:r>
              <a:rPr lang="fr-FR" sz="1200" dirty="0">
                <a:solidFill>
                  <a:schemeClr val="bg1"/>
                </a:solidFill>
              </a:rPr>
              <a:t>Si vous exécutez ce code, sans surprise, le premier message Avant le sleep... s'affiche, puis le programme pause pendant 5 secondes. Enfin, le second message Après le sleep. s'affiche.</a:t>
            </a:r>
          </a:p>
          <a:p>
            <a:endParaRPr lang="fr-FR" sz="1200" dirty="0">
              <a:solidFill>
                <a:schemeClr val="bg1"/>
              </a:solidFill>
            </a:endParaRPr>
          </a:p>
          <a:p>
            <a:r>
              <a:rPr lang="fr-FR" sz="1200" dirty="0">
                <a:solidFill>
                  <a:schemeClr val="bg1"/>
                </a:solidFill>
              </a:rPr>
              <a:t>Les threads permettent d'exécuter plusieurs instructions en même temps. On parle de « programmation parallèle », car au lieu de développer selon un seul flux d'instruction, on développe plusieurs flux en parallèle.</a:t>
            </a:r>
          </a:p>
          <a:p>
            <a:endParaRPr lang="fr-FR" sz="1200" dirty="0">
              <a:solidFill>
                <a:schemeClr val="bg1"/>
              </a:solidFill>
            </a:endParaRPr>
          </a:p>
          <a:p>
            <a:r>
              <a:rPr lang="fr-FR" sz="1200" b="1" dirty="0">
                <a:solidFill>
                  <a:schemeClr val="bg1"/>
                </a:solidFill>
              </a:rPr>
              <a:t>Premier exemple d'un thread</a:t>
            </a:r>
          </a:p>
          <a:p>
            <a:endParaRPr lang="fr-FR" sz="1200" dirty="0">
              <a:solidFill>
                <a:schemeClr val="bg1"/>
              </a:solidFill>
            </a:endParaRPr>
          </a:p>
          <a:p>
            <a:r>
              <a:rPr lang="fr-FR" sz="1200" dirty="0">
                <a:solidFill>
                  <a:schemeClr val="bg1"/>
                </a:solidFill>
              </a:rPr>
              <a:t>Voyons un code linéaire pour commencer. Je fais appel à plusieurs fonctions que vous n'avez peut-être jamais vues, mais pas de panique, je commente les lignes en question plus bas :</a:t>
            </a:r>
          </a:p>
        </p:txBody>
      </p:sp>
      <p:sp>
        <p:nvSpPr>
          <p:cNvPr id="8" name="ZoneTexte 7">
            <a:extLst>
              <a:ext uri="{FF2B5EF4-FFF2-40B4-BE49-F238E27FC236}">
                <a16:creationId xmlns:a16="http://schemas.microsoft.com/office/drawing/2014/main" id="{2483C0C3-64A2-4F56-AE23-BCF1BE298CDF}"/>
              </a:ext>
            </a:extLst>
          </p:cNvPr>
          <p:cNvSpPr txBox="1"/>
          <p:nvPr/>
        </p:nvSpPr>
        <p:spPr>
          <a:xfrm>
            <a:off x="438150" y="4484402"/>
            <a:ext cx="5657850" cy="2246769"/>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 Répète 20 fois</a:t>
            </a:r>
          </a:p>
          <a:p>
            <a:r>
              <a:rPr lang="fr-FR" sz="1000" dirty="0">
                <a:solidFill>
                  <a:schemeClr val="bg1"/>
                </a:solidFill>
              </a:rPr>
              <a:t>i = 0</a:t>
            </a:r>
          </a:p>
          <a:p>
            <a:r>
              <a:rPr lang="fr-FR" sz="1000" dirty="0">
                <a:solidFill>
                  <a:schemeClr val="bg1"/>
                </a:solidFill>
              </a:rPr>
              <a:t>while i &lt; 20:</a:t>
            </a:r>
          </a:p>
          <a:p>
            <a:r>
              <a:rPr lang="fr-FR" sz="1000" dirty="0">
                <a:solidFill>
                  <a:schemeClr val="bg1"/>
                </a:solidFill>
              </a:rPr>
              <a:t>    sys.stdout.write("1")</a:t>
            </a:r>
          </a:p>
          <a:p>
            <a:r>
              <a:rPr lang="fr-FR" sz="1000" dirty="0">
                <a:solidFill>
                  <a:schemeClr val="bg1"/>
                </a:solidFill>
              </a:rPr>
              <a:t>    </a:t>
            </a:r>
            <a:r>
              <a:rPr lang="fr-FR" sz="1000" dirty="0" err="1">
                <a:solidFill>
                  <a:schemeClr val="bg1"/>
                </a:solidFill>
              </a:rPr>
              <a:t>sys.stdout.flush</a:t>
            </a:r>
            <a:r>
              <a:rPr lang="fr-FR" sz="1000" dirty="0">
                <a:solidFill>
                  <a:schemeClr val="bg1"/>
                </a:solidFill>
              </a:rPr>
              <a:t>()</a:t>
            </a:r>
          </a:p>
          <a:p>
            <a:r>
              <a:rPr lang="fr-FR" sz="1000" dirty="0">
                <a:solidFill>
                  <a:schemeClr val="bg1"/>
                </a:solidFill>
              </a:rPr>
              <a:t>    attente = 0.2</a:t>
            </a:r>
          </a:p>
          <a:p>
            <a:r>
              <a:rPr lang="fr-FR" sz="1000" dirty="0">
                <a:solidFill>
                  <a:schemeClr val="bg1"/>
                </a:solidFill>
              </a:rPr>
              <a:t>    attente += </a:t>
            </a:r>
            <a:r>
              <a:rPr lang="fr-FR" sz="1000" dirty="0" err="1">
                <a:solidFill>
                  <a:schemeClr val="bg1"/>
                </a:solidFill>
              </a:rPr>
              <a:t>random.randint</a:t>
            </a:r>
            <a:r>
              <a:rPr lang="fr-FR" sz="1000" dirty="0">
                <a:solidFill>
                  <a:schemeClr val="bg1"/>
                </a:solidFill>
              </a:rPr>
              <a:t>(1, 60) / 100</a:t>
            </a:r>
          </a:p>
          <a:p>
            <a:r>
              <a:rPr lang="fr-FR" sz="1000" dirty="0">
                <a:solidFill>
                  <a:schemeClr val="bg1"/>
                </a:solidFill>
              </a:rPr>
              <a:t>    # attente est à présent entre 0.2 et 0.8</a:t>
            </a:r>
          </a:p>
          <a:p>
            <a:r>
              <a:rPr lang="fr-FR" sz="1000" dirty="0">
                <a:solidFill>
                  <a:schemeClr val="bg1"/>
                </a:solidFill>
              </a:rPr>
              <a:t>    time.sleep(attente)</a:t>
            </a:r>
          </a:p>
          <a:p>
            <a:r>
              <a:rPr lang="fr-FR" sz="1000" dirty="0">
                <a:solidFill>
                  <a:schemeClr val="bg1"/>
                </a:solidFill>
              </a:rPr>
              <a:t>    i += 1</a:t>
            </a:r>
          </a:p>
        </p:txBody>
      </p:sp>
    </p:spTree>
    <p:extLst>
      <p:ext uri="{BB962C8B-B14F-4D97-AF65-F5344CB8AC3E}">
        <p14:creationId xmlns:p14="http://schemas.microsoft.com/office/powerpoint/2010/main" val="2851505708"/>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4339650"/>
          </a:xfrm>
          <a:prstGeom prst="rect">
            <a:avLst/>
          </a:prstGeom>
          <a:noFill/>
        </p:spPr>
        <p:txBody>
          <a:bodyPr wrap="square" rtlCol="0">
            <a:spAutoFit/>
          </a:bodyPr>
          <a:lstStyle/>
          <a:p>
            <a:r>
              <a:rPr lang="fr-FR" sz="1200" dirty="0">
                <a:solidFill>
                  <a:schemeClr val="bg1"/>
                </a:solidFill>
              </a:rPr>
              <a:t> D'abord, on importe les modules random, sys et time que nous allons utiliser par la suite ;</a:t>
            </a:r>
          </a:p>
          <a:p>
            <a:endParaRPr lang="fr-FR" sz="1200" dirty="0">
              <a:solidFill>
                <a:schemeClr val="bg1"/>
              </a:solidFill>
            </a:endParaRPr>
          </a:p>
          <a:p>
            <a:r>
              <a:rPr lang="fr-FR" sz="1200" dirty="0">
                <a:solidFill>
                  <a:schemeClr val="bg1"/>
                </a:solidFill>
              </a:rPr>
              <a:t>    ensuite on crée une boucle qui va s'exécuter 20 fois ;</a:t>
            </a:r>
          </a:p>
          <a:p>
            <a:endParaRPr lang="fr-FR" sz="1200" dirty="0">
              <a:solidFill>
                <a:schemeClr val="bg1"/>
              </a:solidFill>
            </a:endParaRPr>
          </a:p>
          <a:p>
            <a:r>
              <a:rPr lang="fr-FR" sz="1200" dirty="0">
                <a:solidFill>
                  <a:schemeClr val="bg1"/>
                </a:solidFill>
              </a:rPr>
              <a:t>    on affiche simplement le chiffre 1. On fait appel à sys.stdout.write() pour afficher le chiffre sur la sortie standard (l'écran, par défaut) et </a:t>
            </a:r>
            <a:r>
              <a:rPr lang="fr-FR" sz="1200" dirty="0" err="1">
                <a:solidFill>
                  <a:schemeClr val="bg1"/>
                </a:solidFill>
              </a:rPr>
              <a:t>sys.stdout.flush</a:t>
            </a:r>
            <a:r>
              <a:rPr lang="fr-FR" sz="1200" dirty="0">
                <a:solidFill>
                  <a:schemeClr val="bg1"/>
                </a:solidFill>
              </a:rPr>
              <a:t>() pour demander à Python d'afficher le chiffre tout de suite. Si vous oubliez cette seconde ligne, les chiffres n'apparaîtront qu'à la fin de l'exécution du programme ;</a:t>
            </a:r>
          </a:p>
          <a:p>
            <a:endParaRPr lang="fr-FR" sz="1200" dirty="0">
              <a:solidFill>
                <a:schemeClr val="bg1"/>
              </a:solidFill>
            </a:endParaRPr>
          </a:p>
          <a:p>
            <a:r>
              <a:rPr lang="fr-FR" sz="1200" dirty="0">
                <a:solidFill>
                  <a:schemeClr val="bg1"/>
                </a:solidFill>
              </a:rPr>
              <a:t>    on crée une variable attente et on la fait varier, grâce à random, entre 0.2 et 0.8 ;</a:t>
            </a:r>
          </a:p>
          <a:p>
            <a:endParaRPr lang="fr-FR" sz="1200" dirty="0">
              <a:solidFill>
                <a:schemeClr val="bg1"/>
              </a:solidFill>
            </a:endParaRPr>
          </a:p>
          <a:p>
            <a:r>
              <a:rPr lang="fr-FR" sz="1200" dirty="0">
                <a:solidFill>
                  <a:schemeClr val="bg1"/>
                </a:solidFill>
              </a:rPr>
              <a:t>    enfin, on appelle time.sleep() qui met en pause notre programme pendant le temps d'attente que nous avons configuré plus haut (c'est-à-dire entre 0,2 et 0,8 seconde).</a:t>
            </a:r>
          </a:p>
          <a:p>
            <a:endParaRPr lang="fr-FR" sz="1200" dirty="0">
              <a:solidFill>
                <a:schemeClr val="bg1"/>
              </a:solidFill>
            </a:endParaRPr>
          </a:p>
          <a:p>
            <a:r>
              <a:rPr lang="fr-FR" sz="1200" dirty="0">
                <a:solidFill>
                  <a:schemeClr val="bg1"/>
                </a:solidFill>
              </a:rPr>
              <a:t>Si vous exécutez ce code, vous devriez voir apparaître 20 fois le chiffre 1 sur la même ligne, mais entre chaque chiffre le programme se met en pause (la pause est de durée variable).</a:t>
            </a:r>
          </a:p>
          <a:p>
            <a:endParaRPr lang="fr-FR" sz="1200" b="1" dirty="0">
              <a:solidFill>
                <a:schemeClr val="bg1"/>
              </a:solidFill>
            </a:endParaRPr>
          </a:p>
          <a:p>
            <a:r>
              <a:rPr lang="fr-FR" sz="1200" b="1" dirty="0">
                <a:solidFill>
                  <a:schemeClr val="bg1"/>
                </a:solidFill>
              </a:rPr>
              <a:t>Approche parallèle</a:t>
            </a:r>
          </a:p>
          <a:p>
            <a:endParaRPr lang="fr-FR" sz="1200" dirty="0">
              <a:solidFill>
                <a:schemeClr val="bg1"/>
              </a:solidFill>
            </a:endParaRPr>
          </a:p>
          <a:p>
            <a:r>
              <a:rPr lang="fr-FR" sz="1200" dirty="0">
                <a:solidFill>
                  <a:schemeClr val="bg1"/>
                </a:solidFill>
              </a:rPr>
              <a:t>Maintenant, nous allons créer deux threads qui vont s'exécuter ensemble : le premier affichera des 1 sur l'écran, tandis que le second affichera des 2. Lancé en même temps, vous devriez voir plus clairement la façon dont ils s'exécutent.</a:t>
            </a:r>
          </a:p>
          <a:p>
            <a:endParaRPr lang="fr-FR" sz="1200" dirty="0">
              <a:solidFill>
                <a:schemeClr val="bg1"/>
              </a:solidFill>
            </a:endParaRPr>
          </a:p>
          <a:p>
            <a:r>
              <a:rPr lang="fr-FR" sz="1200" dirty="0">
                <a:solidFill>
                  <a:schemeClr val="bg1"/>
                </a:solidFill>
              </a:rPr>
              <a:t>Pour créer un thread, il faut créer une classe qui hérite de threading.Thread. On peut redéfinir son constructeur et la méthode run.</a:t>
            </a:r>
          </a:p>
          <a:p>
            <a:endParaRPr lang="fr-FR" sz="1200" dirty="0">
              <a:solidFill>
                <a:schemeClr val="bg1"/>
              </a:solidFill>
            </a:endParaRPr>
          </a:p>
          <a:p>
            <a:r>
              <a:rPr lang="fr-FR" sz="1200" dirty="0">
                <a:solidFill>
                  <a:schemeClr val="bg1"/>
                </a:solidFill>
              </a:rPr>
              <a:t>Cette seconde méthode est appelée au lancement du thread et contient le code qui doit s'exécuter en parallèle du reste du programme.</a:t>
            </a:r>
          </a:p>
        </p:txBody>
      </p:sp>
    </p:spTree>
    <p:extLst>
      <p:ext uri="{BB962C8B-B14F-4D97-AF65-F5344CB8AC3E}">
        <p14:creationId xmlns:p14="http://schemas.microsoft.com/office/powerpoint/2010/main" val="2708293530"/>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76999"/>
          </a:xfrm>
          <a:prstGeom prst="rect">
            <a:avLst/>
          </a:prstGeom>
          <a:noFill/>
        </p:spPr>
        <p:txBody>
          <a:bodyPr wrap="square" rtlCol="0">
            <a:spAutoFit/>
          </a:bodyPr>
          <a:lstStyle/>
          <a:p>
            <a:r>
              <a:rPr lang="fr-FR" sz="1200" dirty="0">
                <a:solidFill>
                  <a:schemeClr val="bg1"/>
                </a:solidFill>
              </a:rPr>
              <a:t> Voyons un exemple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003518"/>
            <a:ext cx="5657850" cy="3631763"/>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from threading import Thread</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class Afficheur(Thread):</a:t>
            </a:r>
          </a:p>
          <a:p>
            <a:endParaRPr lang="fr-FR" sz="1000" dirty="0">
              <a:solidFill>
                <a:schemeClr val="bg1"/>
              </a:solidFill>
            </a:endParaRPr>
          </a:p>
          <a:p>
            <a:r>
              <a:rPr lang="fr-FR" sz="1000" dirty="0">
                <a:solidFill>
                  <a:schemeClr val="bg1"/>
                </a:solidFill>
              </a:rPr>
              <a:t>    """Thread chargé simplement d'afficher une lettre dans la console."""</a:t>
            </a:r>
          </a:p>
          <a:p>
            <a:endParaRPr lang="fr-FR" sz="1000" dirty="0">
              <a:solidFill>
                <a:schemeClr val="bg1"/>
              </a:solidFill>
            </a:endParaRPr>
          </a:p>
          <a:p>
            <a:r>
              <a:rPr lang="fr-FR" sz="1000" dirty="0">
                <a:solidFill>
                  <a:schemeClr val="bg1"/>
                </a:solidFill>
              </a:rPr>
              <a:t>    def __init__(self, lettre):</a:t>
            </a:r>
          </a:p>
          <a:p>
            <a:r>
              <a:rPr lang="fr-FR" sz="1000" dirty="0">
                <a:solidFill>
                  <a:schemeClr val="bg1"/>
                </a:solidFill>
              </a:rPr>
              <a:t>        Thread.__init__(self)</a:t>
            </a:r>
          </a:p>
          <a:p>
            <a:r>
              <a:rPr lang="fr-FR" sz="1000" dirty="0">
                <a:solidFill>
                  <a:schemeClr val="bg1"/>
                </a:solidFill>
              </a:rPr>
              <a:t>        self.lettre = lettre</a:t>
            </a:r>
          </a:p>
          <a:p>
            <a:endParaRPr lang="fr-FR" sz="1000" dirty="0">
              <a:solidFill>
                <a:schemeClr val="bg1"/>
              </a:solidFill>
            </a:endParaRPr>
          </a:p>
          <a:p>
            <a:r>
              <a:rPr lang="fr-FR" sz="1000" dirty="0">
                <a:solidFill>
                  <a:schemeClr val="bg1"/>
                </a:solidFill>
              </a:rPr>
              <a:t>    def run(self):</a:t>
            </a:r>
          </a:p>
          <a:p>
            <a:r>
              <a:rPr lang="fr-FR" sz="1000" dirty="0">
                <a:solidFill>
                  <a:schemeClr val="bg1"/>
                </a:solidFill>
              </a:rPr>
              <a:t>        """Code à exécuter pendant l'exécution du thread."""</a:t>
            </a:r>
          </a:p>
          <a:p>
            <a:r>
              <a:rPr lang="fr-FR" sz="1000" dirty="0">
                <a:solidFill>
                  <a:schemeClr val="bg1"/>
                </a:solidFill>
              </a:rPr>
              <a:t>        i = 0</a:t>
            </a:r>
          </a:p>
          <a:p>
            <a:r>
              <a:rPr lang="fr-FR" sz="1000" dirty="0">
                <a:solidFill>
                  <a:schemeClr val="bg1"/>
                </a:solidFill>
              </a:rPr>
              <a:t>        while i &lt; 20:</a:t>
            </a:r>
          </a:p>
          <a:p>
            <a:r>
              <a:rPr lang="fr-FR" sz="1000" dirty="0">
                <a:solidFill>
                  <a:schemeClr val="bg1"/>
                </a:solidFill>
              </a:rPr>
              <a:t>            sys.stdout.write(self.lettre)</a:t>
            </a:r>
          </a:p>
          <a:p>
            <a:r>
              <a:rPr lang="fr-FR" sz="1000" dirty="0">
                <a:solidFill>
                  <a:schemeClr val="bg1"/>
                </a:solidFill>
              </a:rPr>
              <a:t>            sys.stdout.flush()</a:t>
            </a:r>
          </a:p>
          <a:p>
            <a:r>
              <a:rPr lang="fr-FR" sz="1000" dirty="0">
                <a:solidFill>
                  <a:schemeClr val="bg1"/>
                </a:solidFill>
              </a:rPr>
              <a:t>            attente = 0.2</a:t>
            </a:r>
          </a:p>
          <a:p>
            <a:r>
              <a:rPr lang="fr-FR" sz="1000" dirty="0">
                <a:solidFill>
                  <a:schemeClr val="bg1"/>
                </a:solidFill>
              </a:rPr>
              <a:t>            attente += random.randint(1, 60) / 100</a:t>
            </a:r>
          </a:p>
          <a:p>
            <a:r>
              <a:rPr lang="fr-FR" sz="1000" dirty="0">
                <a:solidFill>
                  <a:schemeClr val="bg1"/>
                </a:solidFill>
              </a:rPr>
              <a:t>            time.sleep(attente)</a:t>
            </a:r>
          </a:p>
          <a:p>
            <a:r>
              <a:rPr lang="fr-FR" sz="1000" dirty="0">
                <a:solidFill>
                  <a:schemeClr val="bg1"/>
                </a:solidFill>
              </a:rPr>
              <a:t>            i += 1</a:t>
            </a: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4947720"/>
            <a:ext cx="10372725" cy="1384995"/>
          </a:xfrm>
          <a:prstGeom prst="rect">
            <a:avLst/>
          </a:prstGeom>
          <a:noFill/>
        </p:spPr>
        <p:txBody>
          <a:bodyPr wrap="square" rtlCol="0">
            <a:spAutoFit/>
          </a:bodyPr>
          <a:lstStyle/>
          <a:p>
            <a:r>
              <a:rPr lang="fr-FR" sz="1200" dirty="0">
                <a:solidFill>
                  <a:schemeClr val="bg1"/>
                </a:solidFill>
              </a:rPr>
              <a:t>Au-dessus se trouve la définition d'un </a:t>
            </a:r>
            <a:r>
              <a:rPr lang="fr-FR" sz="1200" b="1" dirty="0">
                <a:solidFill>
                  <a:schemeClr val="bg1"/>
                </a:solidFill>
              </a:rPr>
              <a:t>thread</a:t>
            </a:r>
            <a:r>
              <a:rPr lang="fr-FR" sz="1200" dirty="0">
                <a:solidFill>
                  <a:schemeClr val="bg1"/>
                </a:solidFill>
              </a:rPr>
              <a:t> :</a:t>
            </a:r>
          </a:p>
          <a:p>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    Le constructeur ne devrait pas trop vous surprendre. Il prend en paramètre la lettre à afficher (nous verrons des exemples plus loin). Il appelle le constructeur parent (</a:t>
            </a:r>
            <a:r>
              <a:rPr lang="fr-FR" sz="1200" i="1" dirty="0" err="1">
                <a:solidFill>
                  <a:schemeClr val="bg1"/>
                </a:solidFill>
              </a:rPr>
              <a:t>Thread.__init</a:t>
            </a:r>
            <a:r>
              <a:rPr lang="fr-FR" sz="1200" i="1" dirty="0">
                <a:solidFill>
                  <a:schemeClr val="bg1"/>
                </a:solidFill>
              </a:rPr>
              <a:t>__(self</a:t>
            </a:r>
            <a:r>
              <a:rPr lang="fr-FR" sz="1200" dirty="0">
                <a:solidFill>
                  <a:schemeClr val="bg1"/>
                </a:solidFill>
              </a:rPr>
              <a:t>)) et c'est une étape importante, ne l'oubliez pas quand vous redéfinissez le constructeur de votre </a:t>
            </a:r>
            <a:r>
              <a:rPr lang="fr-FR" sz="1200" b="1" dirty="0">
                <a:solidFill>
                  <a:schemeClr val="bg1"/>
                </a:solidFill>
              </a:rPr>
              <a:t>thread</a:t>
            </a:r>
            <a:r>
              <a:rPr lang="fr-FR" sz="1200" dirty="0">
                <a:solidFill>
                  <a:schemeClr val="bg1"/>
                </a:solidFill>
              </a:rPr>
              <a:t>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    la méthode run est également redéfinie. Le code qu'elle contient vous semble sans doute familier : c'est le code que nous avons utilisé dans notre exemple de programmation linéaire tout à l'heure.</a:t>
            </a:r>
          </a:p>
        </p:txBody>
      </p:sp>
    </p:spTree>
    <p:extLst>
      <p:ext uri="{BB962C8B-B14F-4D97-AF65-F5344CB8AC3E}">
        <p14:creationId xmlns:p14="http://schemas.microsoft.com/office/powerpoint/2010/main" val="1555219298"/>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089467"/>
            <a:ext cx="10658471" cy="461665"/>
          </a:xfrm>
          <a:prstGeom prst="rect">
            <a:avLst/>
          </a:prstGeom>
          <a:noFill/>
        </p:spPr>
        <p:txBody>
          <a:bodyPr wrap="square" rtlCol="0">
            <a:spAutoFit/>
          </a:bodyPr>
          <a:lstStyle/>
          <a:p>
            <a:r>
              <a:rPr lang="fr-FR" sz="1200" dirty="0">
                <a:solidFill>
                  <a:schemeClr val="bg1"/>
                </a:solidFill>
              </a:rPr>
              <a:t> Une fois encore, si vous exécutez ce code, vous obtenez... rien du tout ! Vous avez défini le thread, mais il nous reste à le créer. Ou plutôt, à les créer, car nous allons essayer de faire deux threads s'exécutant en même temps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681677"/>
            <a:ext cx="5657850" cy="1785104"/>
          </a:xfrm>
          <a:prstGeom prst="rect">
            <a:avLst/>
          </a:prstGeom>
          <a:solidFill>
            <a:schemeClr val="tx1"/>
          </a:solidFill>
        </p:spPr>
        <p:txBody>
          <a:bodyPr wrap="square" rtlCol="0">
            <a:spAutoFit/>
          </a:bodyPr>
          <a:lstStyle/>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3628826"/>
            <a:ext cx="10372725" cy="2123658"/>
          </a:xfrm>
          <a:prstGeom prst="rect">
            <a:avLst/>
          </a:prstGeom>
          <a:noFill/>
        </p:spPr>
        <p:txBody>
          <a:bodyPr wrap="square" rtlCol="0">
            <a:spAutoFit/>
          </a:bodyPr>
          <a:lstStyle/>
          <a:p>
            <a:r>
              <a:rPr lang="fr-FR" sz="1200" dirty="0">
                <a:solidFill>
                  <a:schemeClr val="bg1"/>
                </a:solidFill>
              </a:rPr>
              <a:t> D'abord, on crée nos deux threads. Les objets Thread sont conservés dans nos variables thread_1 et thread_2. Notez qu'on passe en paramètre de nos deux threads des lettres différentes, pour pouvoir les différencier quand ils commenceront à afficher les informations dans la console ;</a:t>
            </a:r>
          </a:p>
          <a:p>
            <a:endParaRPr lang="fr-FR" sz="1200" dirty="0">
              <a:solidFill>
                <a:schemeClr val="bg1"/>
              </a:solidFill>
            </a:endParaRPr>
          </a:p>
          <a:p>
            <a:r>
              <a:rPr lang="fr-FR" sz="1200" dirty="0">
                <a:solidFill>
                  <a:schemeClr val="bg1"/>
                </a:solidFill>
              </a:rPr>
              <a:t>    ensuite, on appellethread_1.start(). Cette méthode va créer un thread (une partie du code qui va pouvoir s'exécuter en parallèle) et exécuter la méthode run. Nos chiffres 1 commencent ainsi à s'afficher dans notre console. Mais la méthode start n'attend pas que tous les chiffres soient écrits avant de retourner et on passe tout de suite à la ligne suivante ;</a:t>
            </a:r>
          </a:p>
          <a:p>
            <a:endParaRPr lang="fr-FR" sz="1200" dirty="0">
              <a:solidFill>
                <a:schemeClr val="bg1"/>
              </a:solidFill>
            </a:endParaRPr>
          </a:p>
          <a:p>
            <a:r>
              <a:rPr lang="fr-FR" sz="1200" dirty="0">
                <a:solidFill>
                  <a:schemeClr val="bg1"/>
                </a:solidFill>
              </a:rPr>
              <a:t>    C'est au tour du second thread. Il est également lancé. Les deux threads s'exécutent en même temps ;</a:t>
            </a:r>
          </a:p>
          <a:p>
            <a:endParaRPr lang="fr-FR" sz="1200" dirty="0">
              <a:solidFill>
                <a:schemeClr val="bg1"/>
              </a:solidFill>
            </a:endParaRPr>
          </a:p>
          <a:p>
            <a:r>
              <a:rPr lang="fr-FR" sz="1200" dirty="0">
                <a:solidFill>
                  <a:schemeClr val="bg1"/>
                </a:solidFill>
              </a:rPr>
              <a:t>    Enfin, on appelle la méthode </a:t>
            </a:r>
            <a:r>
              <a:rPr lang="fr-FR" sz="1200" dirty="0" err="1">
                <a:solidFill>
                  <a:schemeClr val="bg1"/>
                </a:solidFill>
              </a:rPr>
              <a:t>join</a:t>
            </a:r>
            <a:r>
              <a:rPr lang="fr-FR" sz="1200" dirty="0">
                <a:solidFill>
                  <a:schemeClr val="bg1"/>
                </a:solidFill>
              </a:rPr>
              <a:t>()sur les deux threads. Cette méthode bloque et ne retourne que quand le thread est terminé. Si le programme se termine pendant que des threads tournent, les threads risquent d'être fermés brusquement.</a:t>
            </a:r>
          </a:p>
        </p:txBody>
      </p:sp>
    </p:spTree>
    <p:extLst>
      <p:ext uri="{BB962C8B-B14F-4D97-AF65-F5344CB8AC3E}">
        <p14:creationId xmlns:p14="http://schemas.microsoft.com/office/powerpoint/2010/main" val="2083372467"/>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61610"/>
          </a:xfrm>
          <a:prstGeom prst="rect">
            <a:avLst/>
          </a:prstGeom>
          <a:noFill/>
        </p:spPr>
        <p:txBody>
          <a:bodyPr wrap="square" rtlCol="0">
            <a:spAutoFit/>
          </a:bodyPr>
          <a:lstStyle/>
          <a:p>
            <a:r>
              <a:rPr lang="fr-FR" sz="1100" dirty="0">
                <a:solidFill>
                  <a:schemeClr val="bg1"/>
                </a:solidFill>
              </a:rPr>
              <a:t> Pour récapituler, voici le code complet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218688"/>
            <a:ext cx="5657850" cy="5478423"/>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a:t>
            </a:r>
            <a:r>
              <a:rPr lang="en-US" sz="1000" dirty="0" err="1">
                <a:solidFill>
                  <a:schemeClr val="bg1"/>
                </a:solidFill>
              </a:rPr>
              <a:t>une</a:t>
            </a:r>
            <a:r>
              <a:rPr lang="en-US" sz="1000" dirty="0">
                <a:solidFill>
                  <a:schemeClr val="bg1"/>
                </a:solidFill>
              </a:rPr>
              <a:t> lettre dans la console."""</a:t>
            </a:r>
          </a:p>
          <a:p>
            <a:endParaRPr lang="en-US" sz="1000" dirty="0">
              <a:solidFill>
                <a:schemeClr val="bg1"/>
              </a:solidFill>
            </a:endParaRPr>
          </a:p>
          <a:p>
            <a:r>
              <a:rPr lang="en-US" sz="1000" dirty="0">
                <a:solidFill>
                  <a:schemeClr val="bg1"/>
                </a:solidFill>
              </a:rPr>
              <a:t>    def __init__(self, lettre):</a:t>
            </a:r>
          </a:p>
          <a:p>
            <a:r>
              <a:rPr lang="en-US" sz="1000" dirty="0">
                <a:solidFill>
                  <a:schemeClr val="bg1"/>
                </a:solidFill>
              </a:rPr>
              <a:t>        Thread.__init__(self)</a:t>
            </a:r>
          </a:p>
          <a:p>
            <a:r>
              <a:rPr lang="en-US" sz="1000" dirty="0">
                <a:solidFill>
                  <a:schemeClr val="bg1"/>
                </a:solidFill>
              </a:rPr>
              <a:t>        self.lettre = lettre</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20:</a:t>
            </a:r>
          </a:p>
          <a:p>
            <a:r>
              <a:rPr lang="en-US" sz="1000" dirty="0">
                <a:solidFill>
                  <a:schemeClr val="bg1"/>
                </a:solidFill>
              </a:rPr>
              <a:t>            sys.stdout.write(self.lettre)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1545503285"/>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102125"/>
            <a:ext cx="10658471" cy="276999"/>
          </a:xfrm>
          <a:prstGeom prst="rect">
            <a:avLst/>
          </a:prstGeom>
          <a:noFill/>
        </p:spPr>
        <p:txBody>
          <a:bodyPr wrap="square" rtlCol="0">
            <a:spAutoFit/>
          </a:bodyPr>
          <a:lstStyle/>
          <a:p>
            <a:r>
              <a:rPr lang="fr-FR" sz="1200" dirty="0">
                <a:solidFill>
                  <a:schemeClr val="bg1"/>
                </a:solidFill>
              </a:rPr>
              <a:t> Quand vous exécutez ce programme, vous obtenez une ligne similaire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590163"/>
            <a:ext cx="5657850" cy="246221"/>
          </a:xfrm>
          <a:prstGeom prst="rect">
            <a:avLst/>
          </a:prstGeom>
          <a:solidFill>
            <a:schemeClr val="tx1"/>
          </a:solidFill>
        </p:spPr>
        <p:txBody>
          <a:bodyPr wrap="square" rtlCol="0">
            <a:spAutoFit/>
          </a:bodyPr>
          <a:lstStyle/>
          <a:p>
            <a:r>
              <a:rPr lang="en-US" sz="1000" dirty="0">
                <a:solidFill>
                  <a:schemeClr val="bg1"/>
                </a:solidFill>
              </a:rPr>
              <a:t>1221121212122121211221122212121221121211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38149" y="2062812"/>
            <a:ext cx="10658471" cy="1384995"/>
          </a:xfrm>
          <a:prstGeom prst="rect">
            <a:avLst/>
          </a:prstGeom>
          <a:noFill/>
        </p:spPr>
        <p:txBody>
          <a:bodyPr wrap="square" rtlCol="0">
            <a:spAutoFit/>
          </a:bodyPr>
          <a:lstStyle/>
          <a:p>
            <a:r>
              <a:rPr lang="fr-FR" sz="1200" dirty="0">
                <a:solidFill>
                  <a:schemeClr val="bg1"/>
                </a:solidFill>
              </a:rPr>
              <a:t> Comme vous le voyez, les deux threads s'exécutent en même temps. Puisque le temps de pause est variable, parfois on a un seul chiffre 1 qui s'affiche avant un chiffre 2, parfois on en a plusieurs. Au final, il y en a bien 20 de chaque.</a:t>
            </a:r>
          </a:p>
          <a:p>
            <a:endParaRPr lang="fr-FR" sz="1200" dirty="0">
              <a:solidFill>
                <a:schemeClr val="bg1"/>
              </a:solidFill>
            </a:endParaRPr>
          </a:p>
          <a:p>
            <a:r>
              <a:rPr lang="fr-FR" sz="1200" dirty="0">
                <a:solidFill>
                  <a:schemeClr val="bg1"/>
                </a:solidFill>
              </a:rPr>
              <a:t>Pour cette fois d'ailleurs, remarquez que le thread_1 est le plus long à s'exécuter (le dernier chiffre de la ligne est un 1, le dernier 2 est un peu avant). Vous pouvez essayer la même chose en créant plusieurs autres threads, 3 ou 4 ou 5 ou plus, si vous voulez.</a:t>
            </a:r>
          </a:p>
          <a:p>
            <a:endParaRPr lang="fr-FR" sz="1200" dirty="0">
              <a:solidFill>
                <a:schemeClr val="bg1"/>
              </a:solidFill>
            </a:endParaRPr>
          </a:p>
          <a:p>
            <a:r>
              <a:rPr lang="fr-FR" sz="1200" dirty="0">
                <a:solidFill>
                  <a:schemeClr val="bg1"/>
                </a:solidFill>
              </a:rPr>
              <a:t>La programmation parallèle peut être très pratique, mais elle a aussi ses pièges. Nous allons en voir certains à présent et les méthodes qui existent pour les éviter.</a:t>
            </a:r>
          </a:p>
        </p:txBody>
      </p:sp>
    </p:spTree>
    <p:extLst>
      <p:ext uri="{BB962C8B-B14F-4D97-AF65-F5344CB8AC3E}">
        <p14:creationId xmlns:p14="http://schemas.microsoft.com/office/powerpoint/2010/main" val="5999276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a:ln>
                  <a:noFill/>
                </a:ln>
                <a:solidFill>
                  <a:schemeClr val="tx1"/>
                </a:solidFill>
                <a:effectLst/>
                <a:latin typeface="Arial Unicode MS"/>
              </a:rPr>
              <a:t>from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from: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2938711"/>
            <a:ext cx="5657850" cy="400110"/>
          </a:xfrm>
          <a:prstGeom prst="rect">
            <a:avLst/>
          </a:prstGeom>
          <a:solidFill>
            <a:schemeClr val="tx1"/>
          </a:solidFill>
        </p:spPr>
        <p:txBody>
          <a:bodyPr wrap="square" rtlCol="0">
            <a:spAutoFit/>
          </a:bodyPr>
          <a:lstStyle/>
          <a:p>
            <a:r>
              <a:rPr lang="en-US" sz="1000" dirty="0" err="1">
                <a:solidFill>
                  <a:schemeClr val="bg1"/>
                </a:solidFill>
              </a:rPr>
              <a:t>nombre</a:t>
            </a:r>
            <a:r>
              <a:rPr lang="en-US" sz="1000" dirty="0">
                <a:solidFill>
                  <a:schemeClr val="bg1"/>
                </a:solidFill>
              </a:rPr>
              <a:t> = 1</a:t>
            </a:r>
          </a:p>
          <a:p>
            <a:r>
              <a:rPr lang="en-US" sz="1000" dirty="0" err="1">
                <a:solidFill>
                  <a:schemeClr val="bg1"/>
                </a:solidFill>
              </a:rPr>
              <a:t>nombre</a:t>
            </a:r>
            <a:r>
              <a:rPr lang="en-US" sz="1000" dirty="0">
                <a:solidFill>
                  <a:schemeClr val="bg1"/>
                </a:solidFill>
              </a:rPr>
              <a:t> += 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28624" y="814230"/>
            <a:ext cx="11677658" cy="1938992"/>
          </a:xfrm>
          <a:prstGeom prst="rect">
            <a:avLst/>
          </a:prstGeom>
          <a:noFill/>
        </p:spPr>
        <p:txBody>
          <a:bodyPr wrap="square" rtlCol="0">
            <a:spAutoFit/>
          </a:bodyPr>
          <a:lstStyle/>
          <a:p>
            <a:r>
              <a:rPr lang="fr-FR" sz="1200" dirty="0">
                <a:solidFill>
                  <a:schemeClr val="bg1"/>
                </a:solidFill>
              </a:rPr>
              <a:t> Programmer plusieurs flux d'instructions apporte son lot de difficultés. Au premier abord, cela semble très pratique d'avoir plusieurs parties de notre code qui s'exécutent en même temps. Pendant une tâche qui peut prendre longtemps à s'exécuter (peut-être le téléchargement d'une information depuis un site Internet) on peut faire autre chose, pas seulement attendre que la ressource soit téléchargée.</a:t>
            </a:r>
          </a:p>
          <a:p>
            <a:endParaRPr lang="fr-FR" sz="1200" dirty="0">
              <a:solidFill>
                <a:schemeClr val="bg1"/>
              </a:solidFill>
            </a:endParaRPr>
          </a:p>
          <a:p>
            <a:r>
              <a:rPr lang="fr-FR" sz="1200" dirty="0">
                <a:solidFill>
                  <a:schemeClr val="bg1"/>
                </a:solidFill>
              </a:rPr>
              <a:t>Mais le développement peut être plus compliqué en proportion. Il vous faut garder en tête que les différents flux d'instructions peuvent être avancés à différents points à un moment précis.</a:t>
            </a:r>
          </a:p>
          <a:p>
            <a:endParaRPr lang="fr-FR" sz="1200" dirty="0">
              <a:solidFill>
                <a:schemeClr val="bg1"/>
              </a:solidFill>
            </a:endParaRPr>
          </a:p>
          <a:p>
            <a:r>
              <a:rPr lang="fr-FR" sz="1200" b="1" dirty="0">
                <a:solidFill>
                  <a:schemeClr val="bg1"/>
                </a:solidFill>
              </a:rPr>
              <a:t>Opérations concurrentes</a:t>
            </a:r>
          </a:p>
          <a:p>
            <a:endParaRPr lang="fr-FR" sz="1200" dirty="0">
              <a:solidFill>
                <a:schemeClr val="bg1"/>
              </a:solidFill>
            </a:endParaRPr>
          </a:p>
          <a:p>
            <a:r>
              <a:rPr lang="fr-FR" sz="1200" dirty="0">
                <a:solidFill>
                  <a:schemeClr val="bg1"/>
                </a:solidFill>
              </a:rPr>
              <a:t>Considérez ce tout petit exemple :</a:t>
            </a:r>
          </a:p>
        </p:txBody>
      </p:sp>
      <p:sp>
        <p:nvSpPr>
          <p:cNvPr id="8" name="ZoneTexte 7">
            <a:extLst>
              <a:ext uri="{FF2B5EF4-FFF2-40B4-BE49-F238E27FC236}">
                <a16:creationId xmlns:a16="http://schemas.microsoft.com/office/drawing/2014/main" id="{A07D6A90-311E-4DB0-ADFF-E3FF73AA2918}"/>
              </a:ext>
            </a:extLst>
          </p:cNvPr>
          <p:cNvSpPr txBox="1"/>
          <p:nvPr/>
        </p:nvSpPr>
        <p:spPr>
          <a:xfrm>
            <a:off x="428624" y="3567451"/>
            <a:ext cx="11572877" cy="2308324"/>
          </a:xfrm>
          <a:prstGeom prst="rect">
            <a:avLst/>
          </a:prstGeom>
          <a:noFill/>
        </p:spPr>
        <p:txBody>
          <a:bodyPr wrap="square" rtlCol="0">
            <a:spAutoFit/>
          </a:bodyPr>
          <a:lstStyle/>
          <a:p>
            <a:r>
              <a:rPr lang="fr-FR" sz="1200" dirty="0">
                <a:solidFill>
                  <a:schemeClr val="bg1"/>
                </a:solidFill>
              </a:rPr>
              <a:t> C'est la deuxième ligne qui nous intéresse ici :nombre += 1. Si vous y faites appel dans un de vos </a:t>
            </a:r>
            <a:r>
              <a:rPr lang="fr-FR" sz="1200" b="1" dirty="0">
                <a:solidFill>
                  <a:schemeClr val="bg1"/>
                </a:solidFill>
              </a:rPr>
              <a:t>threads</a:t>
            </a:r>
            <a:r>
              <a:rPr lang="fr-FR" sz="1200" dirty="0">
                <a:solidFill>
                  <a:schemeClr val="bg1"/>
                </a:solidFill>
              </a:rPr>
              <a:t> et que nombre est partagé par plusieurs de vos </a:t>
            </a:r>
            <a:r>
              <a:rPr lang="fr-FR" sz="1200" b="1" dirty="0">
                <a:solidFill>
                  <a:schemeClr val="bg1"/>
                </a:solidFill>
              </a:rPr>
              <a:t>threads</a:t>
            </a:r>
            <a:r>
              <a:rPr lang="fr-FR" sz="1200" dirty="0">
                <a:solidFill>
                  <a:schemeClr val="bg1"/>
                </a:solidFill>
              </a:rPr>
              <a:t>, vous pourriez avoir des résultats étranges. Pas tout le temps. C'est tout le problème : la plupart du temps vous n'aurez aucun soucis, parfois vous aurez des résultats étranges.</a:t>
            </a:r>
          </a:p>
          <a:p>
            <a:endParaRPr lang="fr-FR" sz="1200" dirty="0">
              <a:solidFill>
                <a:schemeClr val="bg1"/>
              </a:solidFill>
            </a:endParaRPr>
          </a:p>
          <a:p>
            <a:r>
              <a:rPr lang="fr-FR" sz="1200" dirty="0">
                <a:solidFill>
                  <a:schemeClr val="bg1"/>
                </a:solidFill>
              </a:rPr>
              <a:t>Disons que ce nombre serve à compter une information (le nombre de fois où une certaine opération s'exécute, peut-être). Si vous n'avez pas de chance, deux </a:t>
            </a:r>
            <a:r>
              <a:rPr lang="fr-FR" sz="1200" b="1" dirty="0">
                <a:solidFill>
                  <a:schemeClr val="bg1"/>
                </a:solidFill>
              </a:rPr>
              <a:t>threads</a:t>
            </a:r>
            <a:r>
              <a:rPr lang="fr-FR" sz="1200" dirty="0">
                <a:solidFill>
                  <a:schemeClr val="bg1"/>
                </a:solidFill>
              </a:rPr>
              <a:t> accéderont à ce code mais nombre ne sera augmenté que de 1.</a:t>
            </a:r>
          </a:p>
          <a:p>
            <a:endParaRPr lang="fr-FR" sz="1200" dirty="0">
              <a:solidFill>
                <a:schemeClr val="bg1"/>
              </a:solidFill>
            </a:endParaRPr>
          </a:p>
          <a:p>
            <a:r>
              <a:rPr lang="fr-FR" sz="1200" dirty="0">
                <a:solidFill>
                  <a:schemeClr val="bg1"/>
                </a:solidFill>
              </a:rPr>
              <a:t>Cela est du au fait que </a:t>
            </a:r>
            <a:r>
              <a:rPr lang="fr-FR" sz="1200" dirty="0">
                <a:solidFill>
                  <a:schemeClr val="bg1"/>
                </a:solidFill>
                <a:highlight>
                  <a:srgbClr val="C0C0C0"/>
                </a:highlight>
              </a:rPr>
              <a:t>nombre += 1 </a:t>
            </a:r>
            <a:r>
              <a:rPr lang="fr-FR" sz="1200" dirty="0">
                <a:solidFill>
                  <a:schemeClr val="bg1"/>
                </a:solidFill>
              </a:rPr>
              <a:t>fait trois choses :</a:t>
            </a:r>
          </a:p>
          <a:p>
            <a:endParaRPr lang="fr-FR" sz="1200" dirty="0">
              <a:solidFill>
                <a:schemeClr val="bg1"/>
              </a:solidFill>
            </a:endParaRPr>
          </a:p>
          <a:p>
            <a:pPr marL="685800" lvl="1" indent="-228600">
              <a:buFont typeface="+mj-lt"/>
              <a:buAutoNum type="arabicPeriod"/>
            </a:pPr>
            <a:r>
              <a:rPr lang="fr-FR" sz="1200" dirty="0">
                <a:solidFill>
                  <a:schemeClr val="bg1"/>
                </a:solidFill>
              </a:rPr>
              <a:t>Elle va récupérer la valeur de la variable nombre ;</a:t>
            </a:r>
          </a:p>
          <a:p>
            <a:pPr marL="685800" lvl="1" indent="-228600">
              <a:buFont typeface="+mj-lt"/>
              <a:buAutoNum type="arabicPeriod"/>
            </a:pPr>
            <a:r>
              <a:rPr lang="fr-FR" sz="1200" dirty="0">
                <a:solidFill>
                  <a:schemeClr val="bg1"/>
                </a:solidFill>
              </a:rPr>
              <a:t>Elle va y ajouter 1 ;</a:t>
            </a:r>
          </a:p>
          <a:p>
            <a:pPr marL="685800" lvl="1" indent="-228600">
              <a:buFont typeface="+mj-lt"/>
              <a:buAutoNum type="arabicPeriod"/>
            </a:pPr>
            <a:r>
              <a:rPr lang="fr-FR" sz="1200" dirty="0">
                <a:solidFill>
                  <a:schemeClr val="bg1"/>
                </a:solidFill>
              </a:rPr>
              <a:t>Elle va écrire le résultat dans la variable nombre.</a:t>
            </a:r>
          </a:p>
          <a:p>
            <a:endParaRPr lang="fr-FR" sz="1200" dirty="0">
              <a:solidFill>
                <a:schemeClr val="bg1"/>
              </a:solidFill>
            </a:endParaRPr>
          </a:p>
        </p:txBody>
      </p:sp>
    </p:spTree>
    <p:extLst>
      <p:ext uri="{BB962C8B-B14F-4D97-AF65-F5344CB8AC3E}">
        <p14:creationId xmlns:p14="http://schemas.microsoft.com/office/powerpoint/2010/main" val="1086737640"/>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352425" y="1565671"/>
            <a:ext cx="11572877" cy="2492990"/>
          </a:xfrm>
          <a:prstGeom prst="rect">
            <a:avLst/>
          </a:prstGeom>
          <a:noFill/>
        </p:spPr>
        <p:txBody>
          <a:bodyPr wrap="square" rtlCol="0">
            <a:spAutoFit/>
          </a:bodyPr>
          <a:lstStyle/>
          <a:p>
            <a:r>
              <a:rPr lang="fr-FR" sz="1200" dirty="0">
                <a:solidFill>
                  <a:schemeClr val="bg1"/>
                </a:solidFill>
              </a:rPr>
              <a:t>Représentez-vous ces étapes sur une feuille. Maintenant, représentez-vous les mêmes étapes pour un second thread.</a:t>
            </a:r>
          </a:p>
          <a:p>
            <a:endParaRPr lang="fr-FR" sz="1200" dirty="0">
              <a:solidFill>
                <a:schemeClr val="bg1"/>
              </a:solidFill>
            </a:endParaRPr>
          </a:p>
          <a:p>
            <a:r>
              <a:rPr lang="fr-FR" sz="1200" dirty="0">
                <a:solidFill>
                  <a:schemeClr val="bg1"/>
                </a:solidFill>
              </a:rPr>
              <a:t>Admettons que le thread_1 et le thread_2 s'exécutent presque en même temps :</a:t>
            </a:r>
          </a:p>
          <a:p>
            <a:endParaRPr lang="fr-FR" sz="1200" dirty="0">
              <a:solidFill>
                <a:schemeClr val="bg1"/>
              </a:solidFill>
            </a:endParaRPr>
          </a:p>
          <a:p>
            <a:r>
              <a:rPr lang="fr-FR" sz="1200" dirty="0">
                <a:solidFill>
                  <a:schemeClr val="bg1"/>
                </a:solidFill>
              </a:rPr>
              <a:t>    Le thread_1 commence à exécuter l'instruction. Il exécute l'étape 1 et 2 (c'est-à-dire qu'il va récupérer la valeur de la variable nombre) mais n'exécute pas encore l'étape 3 (c'est-à-dire que la variable nombre n'est pas encore modifiée) ;</a:t>
            </a:r>
          </a:p>
          <a:p>
            <a:endParaRPr lang="fr-FR" sz="1200" dirty="0">
              <a:solidFill>
                <a:schemeClr val="bg1"/>
              </a:solidFill>
            </a:endParaRPr>
          </a:p>
          <a:p>
            <a:r>
              <a:rPr lang="fr-FR" sz="1200" dirty="0">
                <a:solidFill>
                  <a:schemeClr val="bg1"/>
                </a:solidFill>
              </a:rPr>
              <a:t>    et voici thread_2 qui exécute l'instruction (les trois étapes cette fois). Il récupère nombre, y ajoute 1 et écrit le résultat dans la variable ;</a:t>
            </a:r>
          </a:p>
          <a:p>
            <a:endParaRPr lang="fr-FR" sz="1200" dirty="0">
              <a:solidFill>
                <a:schemeClr val="bg1"/>
              </a:solidFill>
            </a:endParaRPr>
          </a:p>
          <a:p>
            <a:r>
              <a:rPr lang="fr-FR" sz="1200" dirty="0">
                <a:solidFill>
                  <a:schemeClr val="bg1"/>
                </a:solidFill>
              </a:rPr>
              <a:t>    et notre thread_1 exécute l'étape 3 et écrit le résultat dans la variable. Mais cette valeur se base sur l'ancienne valeur de nombre (avant que thread_2 ne soit appelé). Au final, après l'exécution de nos deux </a:t>
            </a:r>
            <a:r>
              <a:rPr lang="fr-FR" sz="1200" b="1" dirty="0">
                <a:solidFill>
                  <a:schemeClr val="bg1"/>
                </a:solidFill>
              </a:rPr>
              <a:t>threads</a:t>
            </a:r>
            <a:r>
              <a:rPr lang="fr-FR" sz="1200" dirty="0">
                <a:solidFill>
                  <a:schemeClr val="bg1"/>
                </a:solidFill>
              </a:rPr>
              <a:t>, nombre n'a été incrémenté que de 1.</a:t>
            </a:r>
          </a:p>
          <a:p>
            <a:endParaRPr lang="fr-FR" sz="1200" dirty="0">
              <a:solidFill>
                <a:schemeClr val="bg1"/>
              </a:solidFill>
            </a:endParaRPr>
          </a:p>
          <a:p>
            <a:r>
              <a:rPr lang="fr-FR" sz="12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686255067"/>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52416" y="1167309"/>
            <a:ext cx="11572877" cy="4339650"/>
          </a:xfrm>
          <a:prstGeom prst="rect">
            <a:avLst/>
          </a:prstGeom>
          <a:noFill/>
        </p:spPr>
        <p:txBody>
          <a:bodyPr wrap="square" rtlCol="0">
            <a:spAutoFit/>
          </a:bodyPr>
          <a:lstStyle/>
          <a:p>
            <a:r>
              <a:rPr lang="fr-FR" sz="1200" dirty="0">
                <a:solidFill>
                  <a:schemeClr val="bg1"/>
                </a:solidFill>
              </a:rPr>
              <a:t> Cela est du au fait que nombre += 1 fait trois choses :</a:t>
            </a:r>
          </a:p>
          <a:p>
            <a:endParaRPr lang="fr-FR" sz="1200" dirty="0">
              <a:solidFill>
                <a:schemeClr val="bg1"/>
              </a:solidFill>
            </a:endParaRPr>
          </a:p>
          <a:p>
            <a:pPr marL="685800" lvl="1" indent="-228600">
              <a:buFont typeface="+mj-lt"/>
              <a:buAutoNum type="arabicPeriod"/>
            </a:pPr>
            <a:r>
              <a:rPr lang="fr-FR" sz="1200" dirty="0">
                <a:solidFill>
                  <a:schemeClr val="bg1"/>
                </a:solidFill>
              </a:rPr>
              <a:t>Elle va récupérer la valeur de la variable nombre ;</a:t>
            </a:r>
          </a:p>
          <a:p>
            <a:pPr marL="685800" lvl="1" indent="-228600">
              <a:buFont typeface="+mj-lt"/>
              <a:buAutoNum type="arabicPeriod"/>
            </a:pPr>
            <a:r>
              <a:rPr lang="fr-FR" sz="1200" dirty="0">
                <a:solidFill>
                  <a:schemeClr val="bg1"/>
                </a:solidFill>
              </a:rPr>
              <a:t>Elle va y ajouter 1 ;</a:t>
            </a:r>
          </a:p>
          <a:p>
            <a:pPr marL="685800" lvl="1" indent="-228600">
              <a:buFont typeface="+mj-lt"/>
              <a:buAutoNum type="arabicPeriod"/>
            </a:pPr>
            <a:r>
              <a:rPr lang="fr-FR" sz="1200" dirty="0">
                <a:solidFill>
                  <a:schemeClr val="bg1"/>
                </a:solidFill>
              </a:rPr>
              <a:t>Elle va écrire le résultat dans la variable nombre.</a:t>
            </a:r>
          </a:p>
          <a:p>
            <a:endParaRPr lang="fr-FR" sz="1200" dirty="0">
              <a:solidFill>
                <a:schemeClr val="bg1"/>
              </a:solidFill>
            </a:endParaRPr>
          </a:p>
          <a:p>
            <a:r>
              <a:rPr lang="fr-FR" sz="1200" dirty="0">
                <a:solidFill>
                  <a:schemeClr val="bg1"/>
                </a:solidFill>
              </a:rPr>
              <a:t>Représentez-vous ces étapes sur une feuille. Maintenant, représentez-vous les mêmes étapes pour un second </a:t>
            </a:r>
            <a:r>
              <a:rPr lang="fr-FR" sz="1200" b="1" dirty="0">
                <a:solidFill>
                  <a:schemeClr val="bg1"/>
                </a:solidFill>
              </a:rPr>
              <a:t>thread</a:t>
            </a:r>
            <a:r>
              <a:rPr lang="fr-FR" sz="1200" dirty="0">
                <a:solidFill>
                  <a:schemeClr val="bg1"/>
                </a:solidFill>
              </a:rPr>
              <a:t>.</a:t>
            </a:r>
          </a:p>
          <a:p>
            <a:endParaRPr lang="fr-FR" sz="1200" dirty="0">
              <a:solidFill>
                <a:schemeClr val="bg1"/>
              </a:solidFill>
            </a:endParaRPr>
          </a:p>
          <a:p>
            <a:r>
              <a:rPr lang="fr-FR" sz="1200" dirty="0">
                <a:solidFill>
                  <a:schemeClr val="bg1"/>
                </a:solidFill>
              </a:rPr>
              <a:t>Admettons que le thread_1 et le thread_2 s'exécutent presque en même temps :</a:t>
            </a:r>
          </a:p>
          <a:p>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Le thread_1 commence à exécuter l'instruction. Il exécute l'étape 1 et 2 (c'est-à-dire qu'il va récupérer la valeur de la variable nombre) mais n'exécute pas encore l'étape 3 (c'est-à-dire que la variable nombre n'est pas encore modifiée) ;</a:t>
            </a:r>
          </a:p>
          <a:p>
            <a:pPr marL="628650" lvl="1" indent="-171450">
              <a:buFont typeface="Arial" panose="020B0604020202020204" pitchFamily="34" charset="0"/>
              <a:buChar char="•"/>
            </a:pPr>
            <a:r>
              <a:rPr lang="fr-FR" sz="1200" dirty="0">
                <a:solidFill>
                  <a:schemeClr val="bg1"/>
                </a:solidFill>
              </a:rPr>
              <a:t>et voici thread_2 qui exécute l'instruction (les trois étapes cette fois). Il récupère nombre, y ajoute 1 et écrit le résultat dans la variable ;</a:t>
            </a:r>
          </a:p>
          <a:p>
            <a:pPr marL="628650" lvl="1" indent="-171450">
              <a:buFont typeface="Arial" panose="020B0604020202020204" pitchFamily="34" charset="0"/>
              <a:buChar char="•"/>
            </a:pPr>
            <a:r>
              <a:rPr lang="fr-FR" sz="1200" dirty="0">
                <a:solidFill>
                  <a:schemeClr val="bg1"/>
                </a:solidFill>
              </a:rPr>
              <a:t>et notre thread_1 exécute l'étape 3 et écrit le résultat dans la variable. Mais cette valeur se base sur l'ancienne valeur de nombre (avant que thread_2 ne soit appelé). Au final, après l'exécution de nos deux </a:t>
            </a:r>
            <a:r>
              <a:rPr lang="fr-FR" sz="1200" b="1" dirty="0">
                <a:solidFill>
                  <a:schemeClr val="bg1"/>
                </a:solidFill>
              </a:rPr>
              <a:t>threads</a:t>
            </a:r>
            <a:r>
              <a:rPr lang="fr-FR" sz="1200" dirty="0">
                <a:solidFill>
                  <a:schemeClr val="bg1"/>
                </a:solidFill>
              </a:rPr>
              <a:t>, nombre n'a été incrémenté que de 1.</a:t>
            </a:r>
          </a:p>
          <a:p>
            <a:endParaRPr lang="fr-FR" sz="1200" dirty="0">
              <a:solidFill>
                <a:schemeClr val="bg1"/>
              </a:solidFill>
            </a:endParaRPr>
          </a:p>
          <a:p>
            <a:r>
              <a:rPr lang="fr-FR" sz="1200" dirty="0">
                <a:solidFill>
                  <a:schemeClr val="bg1"/>
                </a:solidFill>
              </a:rPr>
              <a:t>Comme vous le voyez ici, une ligne d'instruction très simple pourra avoir des résultats inattendus si elle est appelée au même moment par différents </a:t>
            </a:r>
            <a:r>
              <a:rPr lang="fr-FR" sz="1200" b="1" dirty="0">
                <a:solidFill>
                  <a:schemeClr val="bg1"/>
                </a:solidFill>
              </a:rPr>
              <a:t>threads</a:t>
            </a:r>
            <a:r>
              <a:rPr lang="fr-FR" sz="1200" dirty="0">
                <a:solidFill>
                  <a:schemeClr val="bg1"/>
                </a:solidFill>
              </a:rPr>
              <a:t>.</a:t>
            </a:r>
          </a:p>
          <a:p>
            <a:endParaRPr lang="fr-FR" sz="1200" b="1" dirty="0">
              <a:solidFill>
                <a:schemeClr val="bg1"/>
              </a:solidFill>
            </a:endParaRPr>
          </a:p>
          <a:p>
            <a:r>
              <a:rPr lang="fr-FR" sz="1200" b="1" dirty="0">
                <a:solidFill>
                  <a:schemeClr val="bg1"/>
                </a:solidFill>
              </a:rPr>
              <a:t>Accès simultané à des ressources</a:t>
            </a:r>
          </a:p>
          <a:p>
            <a:endParaRPr lang="fr-FR" sz="1200" dirty="0">
              <a:solidFill>
                <a:schemeClr val="bg1"/>
              </a:solidFill>
            </a:endParaRPr>
          </a:p>
          <a:p>
            <a:r>
              <a:rPr lang="fr-FR" sz="1200" dirty="0">
                <a:solidFill>
                  <a:schemeClr val="bg1"/>
                </a:solidFill>
              </a:rPr>
              <a:t>Le problème est encore plus flagrant quand vous voulez accéder à des ressources depuis différents threads. Par exemple, vous voulez écrire dans un fichier (le même fichier depuis différents threads).</a:t>
            </a:r>
          </a:p>
          <a:p>
            <a:r>
              <a:rPr lang="fr-FR" sz="12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580142819"/>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261610"/>
          </a:xfrm>
          <a:prstGeom prst="rect">
            <a:avLst/>
          </a:prstGeom>
          <a:noFill/>
        </p:spPr>
        <p:txBody>
          <a:bodyPr wrap="square" rtlCol="0">
            <a:spAutoFit/>
          </a:bodyPr>
          <a:lstStyle/>
          <a:p>
            <a:r>
              <a:rPr lang="fr-FR" sz="1100" dirty="0">
                <a:solidFill>
                  <a:schemeClr val="bg1"/>
                </a:solidFill>
              </a:rPr>
              <a:t> Voici le code de nos </a:t>
            </a:r>
            <a:r>
              <a:rPr lang="fr-FR" sz="1100" b="1" dirty="0">
                <a:solidFill>
                  <a:schemeClr val="bg1"/>
                </a:solidFill>
              </a:rPr>
              <a:t>threads</a:t>
            </a:r>
            <a:r>
              <a:rPr lang="fr-FR" sz="1100" dirty="0">
                <a:solidFill>
                  <a:schemeClr val="bg1"/>
                </a:solidFill>
              </a:rPr>
              <a:t> un peu modifié pour qu'il affiche des mots complets dans la console au lieu de simples lettres. Regardez surtout la méthode </a:t>
            </a:r>
            <a:r>
              <a:rPr lang="fr-FR" sz="1100" i="1" dirty="0">
                <a:solidFill>
                  <a:schemeClr val="bg1"/>
                </a:solidFill>
              </a:rPr>
              <a:t>run</a:t>
            </a:r>
            <a:r>
              <a:rPr lang="fr-FR" sz="1100" dirty="0">
                <a:solidFill>
                  <a:schemeClr val="bg1"/>
                </a:solidFill>
              </a:rPr>
              <a:t>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1218688"/>
            <a:ext cx="5657850" cy="563231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Thread.__init__(self)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3063494684"/>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1384995"/>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solidFill>
                  <a:schemeClr val="bg1"/>
                </a:solidFill>
              </a:rPr>
              <a:t>On veut afficher des mots au lieu de lettres, le constructeur est donc modifié en conséquence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On ne boucle que pendant 5 fois (au lieu de 20), ce sera suffisant pour que vous compreniez l'exemple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À l'intérieur de notre boucle, on boucle sur chaque lettre, l'affiche et fait une pause.</a:t>
            </a:r>
          </a:p>
          <a:p>
            <a:endParaRPr lang="fr-FR" sz="1200" dirty="0">
              <a:solidFill>
                <a:schemeClr val="bg1"/>
              </a:solidFill>
            </a:endParaRPr>
          </a:p>
          <a:p>
            <a:r>
              <a:rPr lang="fr-FR" sz="1200" dirty="0">
                <a:solidFill>
                  <a:schemeClr val="bg1"/>
                </a:solidFill>
              </a:rPr>
              <a:t>Et quand vous exécutez ce code, vous devriez voir quelque chose comme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338142" y="2538191"/>
            <a:ext cx="5657850" cy="246221"/>
          </a:xfrm>
          <a:prstGeom prst="rect">
            <a:avLst/>
          </a:prstGeom>
          <a:solidFill>
            <a:schemeClr val="tx1"/>
          </a:solidFill>
        </p:spPr>
        <p:txBody>
          <a:bodyPr wrap="square" rtlCol="0">
            <a:spAutoFit/>
          </a:bodyPr>
          <a:lstStyle/>
          <a:p>
            <a:r>
              <a:rPr lang="en-US" sz="1000" dirty="0" err="1">
                <a:solidFill>
                  <a:schemeClr val="bg1"/>
                </a:solidFill>
              </a:rPr>
              <a:t>cTORanaTUrEdcTaOnRarTdUcEanTaOrRdTcUaEnTaORrdTcanUaErdTORTUE</a:t>
            </a:r>
            <a:endParaRPr lang="fr-FR" sz="1000" dirty="0">
              <a:solidFill>
                <a:schemeClr val="bg1"/>
              </a:solidFill>
            </a:endParaRPr>
          </a:p>
        </p:txBody>
      </p:sp>
      <p:sp>
        <p:nvSpPr>
          <p:cNvPr id="7" name="ZoneTexte 6">
            <a:extLst>
              <a:ext uri="{FF2B5EF4-FFF2-40B4-BE49-F238E27FC236}">
                <a16:creationId xmlns:a16="http://schemas.microsoft.com/office/drawing/2014/main" id="{71DF59C4-36EA-403B-A537-8AD07C47032C}"/>
              </a:ext>
            </a:extLst>
          </p:cNvPr>
          <p:cNvSpPr txBox="1"/>
          <p:nvPr/>
        </p:nvSpPr>
        <p:spPr>
          <a:xfrm>
            <a:off x="209553" y="3177302"/>
            <a:ext cx="11572877" cy="2492990"/>
          </a:xfrm>
          <a:prstGeom prst="rect">
            <a:avLst/>
          </a:prstGeom>
          <a:noFill/>
        </p:spPr>
        <p:txBody>
          <a:bodyPr wrap="square" rtlCol="0">
            <a:spAutoFit/>
          </a:bodyPr>
          <a:lstStyle/>
          <a:p>
            <a:pPr lvl="1"/>
            <a:r>
              <a:rPr lang="fr-FR" sz="1200" dirty="0">
                <a:solidFill>
                  <a:schemeClr val="bg1"/>
                </a:solidFill>
              </a:rPr>
              <a:t>J'ai mis le mot "canard" en minuscule et le mot "TORTUE" en majuscule, ce qui devrait vous aider à les identifier. Comme vous le voyez, nos mots sont complètement mélangés, ce qui n'est pas bien surprenant. Vous pouvez toujours suivre la partie en majuscule ou minuscule et vérifier que les mots s'affichent bien, mais puisque nous écrivons sur la même ressource partagée (la console, ici), le résultat s'affiche mélangé.</a:t>
            </a:r>
          </a:p>
          <a:p>
            <a:pPr lvl="1"/>
            <a:endParaRPr lang="fr-FR" sz="1200" dirty="0">
              <a:solidFill>
                <a:schemeClr val="bg1"/>
              </a:solidFill>
            </a:endParaRPr>
          </a:p>
          <a:p>
            <a:pPr lvl="1"/>
            <a:r>
              <a:rPr lang="fr-FR" sz="1200" b="1" dirty="0">
                <a:solidFill>
                  <a:schemeClr val="bg1"/>
                </a:solidFill>
              </a:rPr>
              <a:t>Les locks à la rescousse</a:t>
            </a:r>
          </a:p>
          <a:p>
            <a:pPr lvl="1"/>
            <a:endParaRPr lang="fr-FR" sz="1200" dirty="0">
              <a:solidFill>
                <a:schemeClr val="bg1"/>
              </a:solidFill>
            </a:endParaRPr>
          </a:p>
          <a:p>
            <a:pPr lvl="1"/>
            <a:r>
              <a:rPr lang="fr-FR" sz="1200" dirty="0">
                <a:solidFill>
                  <a:schemeClr val="bg1"/>
                </a:solidFill>
              </a:rPr>
              <a:t>Il existe plusieurs moyens de « synchroniser » nos threads, c'est-à-dire de faire en sorte qu'une partie du code ne s'exécute que si personne n'utilise la ressource partagée. Le mécanisme de synchronisation le plus simple est le lock (verrou en anglais).</a:t>
            </a:r>
          </a:p>
          <a:p>
            <a:pPr lvl="1"/>
            <a:endParaRPr lang="fr-FR" sz="1200" dirty="0">
              <a:solidFill>
                <a:schemeClr val="bg1"/>
              </a:solidFill>
            </a:endParaRPr>
          </a:p>
          <a:p>
            <a:pPr lvl="1"/>
            <a:r>
              <a:rPr lang="fr-FR" sz="1200" dirty="0">
                <a:solidFill>
                  <a:schemeClr val="bg1"/>
                </a:solidFill>
              </a:rPr>
              <a:t>C'est un objet proposé par threading qui est extrêmement simple à utiliser : au début de nos instructions qui utilisent notre ressource partagée, on dit au lock de bloquer pour les autres threads. Si un autre thread veut faire appel à cette ressource, il doit patienter jusqu'à ce qu'elle soit libérée.</a:t>
            </a:r>
          </a:p>
          <a:p>
            <a:pPr marL="628650" lvl="1" indent="-171450">
              <a:buFont typeface="Arial" panose="020B0604020202020204" pitchFamily="34" charset="0"/>
              <a:buChar char="•"/>
            </a:pPr>
            <a:endParaRPr lang="fr-FR" sz="1200" dirty="0">
              <a:solidFill>
                <a:schemeClr val="bg1"/>
              </a:solidFill>
            </a:endParaRPr>
          </a:p>
          <a:p>
            <a:pPr lvl="1"/>
            <a:r>
              <a:rPr lang="fr-FR" sz="1200" dirty="0">
                <a:solidFill>
                  <a:schemeClr val="bg1"/>
                </a:solidFill>
              </a:rPr>
              <a:t>Plutôt qu'un long discours, je vous propose notre code légèrement modifié pour utiliser les locks.</a:t>
            </a:r>
          </a:p>
        </p:txBody>
      </p:sp>
    </p:spTree>
    <p:extLst>
      <p:ext uri="{BB962C8B-B14F-4D97-AF65-F5344CB8AC3E}">
        <p14:creationId xmlns:p14="http://schemas.microsoft.com/office/powerpoint/2010/main" val="58714003"/>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704338"/>
            <a:ext cx="5657850" cy="6093976"/>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 RLock</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verrou = RLock()</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Thread.__init__(self)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782366746"/>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209554" y="1571715"/>
            <a:ext cx="5657850" cy="1169551"/>
          </a:xfrm>
          <a:prstGeom prst="rect">
            <a:avLst/>
          </a:prstGeom>
          <a:solidFill>
            <a:schemeClr val="tx1"/>
          </a:solidFill>
        </p:spPr>
        <p:txBody>
          <a:bodyPr wrap="square" rtlCol="0">
            <a:spAutoFit/>
          </a:bodyPr>
          <a:lstStyle/>
          <a:p>
            <a:r>
              <a:rPr lang="en-US" sz="1000" dirty="0">
                <a:solidFill>
                  <a:schemeClr val="bg1"/>
                </a:solidFill>
              </a:rPr>
              <a:t>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endParaRPr lang="fr-FR" sz="1000" dirty="0">
              <a:solidFill>
                <a:schemeClr val="bg1"/>
              </a:solidFill>
            </a:endParaRPr>
          </a:p>
        </p:txBody>
      </p:sp>
      <p:sp>
        <p:nvSpPr>
          <p:cNvPr id="7" name="ZoneTexte 6">
            <a:extLst>
              <a:ext uri="{FF2B5EF4-FFF2-40B4-BE49-F238E27FC236}">
                <a16:creationId xmlns:a16="http://schemas.microsoft.com/office/drawing/2014/main" id="{6E95817F-209D-457A-9C7F-14F33F6E9F56}"/>
              </a:ext>
            </a:extLst>
          </p:cNvPr>
          <p:cNvSpPr txBox="1"/>
          <p:nvPr/>
        </p:nvSpPr>
        <p:spPr>
          <a:xfrm>
            <a:off x="209554" y="914400"/>
            <a:ext cx="11572877" cy="646331"/>
          </a:xfrm>
          <a:prstGeom prst="rect">
            <a:avLst/>
          </a:prstGeom>
          <a:noFill/>
        </p:spPr>
        <p:txBody>
          <a:bodyPr wrap="square" rtlCol="0">
            <a:spAutoFit/>
          </a:bodyPr>
          <a:lstStyle/>
          <a:p>
            <a:pPr marL="228600" indent="-228600">
              <a:buFont typeface="+mj-lt"/>
              <a:buAutoNum type="arabicPeriod"/>
            </a:pPr>
            <a:r>
              <a:rPr lang="fr-FR" sz="1200" dirty="0">
                <a:solidFill>
                  <a:schemeClr val="bg1"/>
                </a:solidFill>
              </a:rPr>
              <a:t> On importe RLock du module threading ;</a:t>
            </a:r>
          </a:p>
          <a:p>
            <a:pPr marL="228600" indent="-228600">
              <a:buFont typeface="+mj-lt"/>
              <a:buAutoNum type="arabicPeriod"/>
            </a:pPr>
            <a:r>
              <a:rPr lang="fr-FR" sz="1200" dirty="0">
                <a:solidFill>
                  <a:schemeClr val="bg1"/>
                </a:solidFill>
              </a:rPr>
              <a:t>on crée un lock que l'on place dans notre variable verrou ;</a:t>
            </a:r>
          </a:p>
          <a:p>
            <a:pPr marL="228600" indent="-228600">
              <a:buFont typeface="+mj-lt"/>
              <a:buAutoNum type="arabicPeriod"/>
            </a:pPr>
            <a:r>
              <a:rPr lang="fr-FR" sz="1200" dirty="0">
                <a:solidFill>
                  <a:schemeClr val="bg1"/>
                </a:solidFill>
              </a:rPr>
              <a:t>dans notre méthode run, on verrouille une partie de notre </a:t>
            </a:r>
            <a:r>
              <a:rPr lang="fr-FR" sz="1200" b="1" dirty="0">
                <a:solidFill>
                  <a:schemeClr val="bg1"/>
                </a:solidFill>
              </a:rPr>
              <a:t>thread</a:t>
            </a:r>
            <a:r>
              <a:rPr lang="fr-FR" sz="1200" dirty="0">
                <a:solidFill>
                  <a:schemeClr val="bg1"/>
                </a:solidFill>
              </a:rPr>
              <a:t>.</a:t>
            </a:r>
          </a:p>
        </p:txBody>
      </p:sp>
      <p:sp>
        <p:nvSpPr>
          <p:cNvPr id="8" name="ZoneTexte 7">
            <a:extLst>
              <a:ext uri="{FF2B5EF4-FFF2-40B4-BE49-F238E27FC236}">
                <a16:creationId xmlns:a16="http://schemas.microsoft.com/office/drawing/2014/main" id="{CCD1C7F2-F192-48BB-A839-E3677E24044A}"/>
              </a:ext>
            </a:extLst>
          </p:cNvPr>
          <p:cNvSpPr txBox="1"/>
          <p:nvPr/>
        </p:nvSpPr>
        <p:spPr>
          <a:xfrm>
            <a:off x="209554" y="2798417"/>
            <a:ext cx="11572877" cy="1938992"/>
          </a:xfrm>
          <a:prstGeom prst="rect">
            <a:avLst/>
          </a:prstGeom>
          <a:noFill/>
        </p:spPr>
        <p:txBody>
          <a:bodyPr wrap="square" rtlCol="0">
            <a:spAutoFit/>
          </a:bodyPr>
          <a:lstStyle/>
          <a:p>
            <a:r>
              <a:rPr lang="fr-FR" sz="1200" dirty="0">
                <a:solidFill>
                  <a:schemeClr val="bg1"/>
                </a:solidFill>
              </a:rPr>
              <a:t>  On utilise là encore un </a:t>
            </a:r>
            <a:r>
              <a:rPr lang="fr-FR" sz="1200" b="1" dirty="0">
                <a:solidFill>
                  <a:schemeClr val="bg1"/>
                </a:solidFill>
              </a:rPr>
              <a:t>context manager </a:t>
            </a:r>
            <a:r>
              <a:rPr lang="fr-FR" sz="1200" dirty="0">
                <a:solidFill>
                  <a:schemeClr val="bg1"/>
                </a:solidFill>
              </a:rPr>
              <a:t>pour indiquer quand bloquer le lock. Le </a:t>
            </a:r>
            <a:r>
              <a:rPr lang="fr-FR" sz="1200" b="1" dirty="0">
                <a:solidFill>
                  <a:schemeClr val="bg1"/>
                </a:solidFill>
              </a:rPr>
              <a:t>lock</a:t>
            </a:r>
            <a:r>
              <a:rPr lang="fr-FR" sz="1200" dirty="0">
                <a:solidFill>
                  <a:schemeClr val="bg1"/>
                </a:solidFill>
              </a:rPr>
              <a:t> se débloque à la fin du bloc with.</a:t>
            </a:r>
          </a:p>
          <a:p>
            <a:endParaRPr lang="fr-FR" sz="1200" dirty="0">
              <a:solidFill>
                <a:schemeClr val="bg1"/>
              </a:solidFill>
            </a:endParaRPr>
          </a:p>
          <a:p>
            <a:r>
              <a:rPr lang="fr-FR" sz="1200" dirty="0">
                <a:solidFill>
                  <a:schemeClr val="bg1"/>
                </a:solidFill>
              </a:rPr>
              <a:t>La partie verrouillée de notre code ne s'exécute qu'un </a:t>
            </a:r>
            <a:r>
              <a:rPr lang="fr-FR" sz="1200" b="1" dirty="0">
                <a:solidFill>
                  <a:schemeClr val="bg1"/>
                </a:solidFill>
              </a:rPr>
              <a:t>thread</a:t>
            </a:r>
            <a:r>
              <a:rPr lang="fr-FR" sz="1200" dirty="0">
                <a:solidFill>
                  <a:schemeClr val="bg1"/>
                </a:solidFill>
              </a:rPr>
              <a:t> à la fois.</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D'abord, thread_1 est lancé. Il verrouille le </a:t>
            </a:r>
            <a:r>
              <a:rPr lang="fr-FR" sz="1200" b="1" dirty="0">
                <a:solidFill>
                  <a:schemeClr val="bg1"/>
                </a:solidFill>
              </a:rPr>
              <a:t>lock</a:t>
            </a:r>
            <a:r>
              <a:rPr lang="fr-FR" sz="1200" dirty="0">
                <a:solidFill>
                  <a:schemeClr val="bg1"/>
                </a:solidFill>
              </a:rPr>
              <a:t> et commence à afficher les lettres de son mot ("canard") ;</a:t>
            </a:r>
          </a:p>
          <a:p>
            <a:pPr marL="228600" indent="-228600">
              <a:buFont typeface="+mj-lt"/>
              <a:buAutoNum type="arabicPeriod"/>
            </a:pPr>
            <a:r>
              <a:rPr lang="fr-FR" sz="1200" dirty="0">
                <a:solidFill>
                  <a:schemeClr val="bg1"/>
                </a:solidFill>
              </a:rPr>
              <a:t>    thread_2 est lancé entre temps, mais il bloque au moment d'afficher son propre mot, car le verrou est détenu par thread_1. Ce n'est que quand thread_1 relâche le verrou (à la fin du bloc with) qu'il peut commencer à s'exécuter ;</a:t>
            </a:r>
          </a:p>
          <a:p>
            <a:pPr marL="228600" indent="-228600">
              <a:buFont typeface="+mj-lt"/>
              <a:buAutoNum type="arabicPeriod"/>
            </a:pPr>
            <a:r>
              <a:rPr lang="fr-FR" sz="1200" dirty="0">
                <a:solidFill>
                  <a:schemeClr val="bg1"/>
                </a:solidFill>
              </a:rPr>
              <a:t>    ... Et ainsi de suite jusqu'à la fin des deux </a:t>
            </a:r>
            <a:r>
              <a:rPr lang="fr-FR" sz="1200" b="1" dirty="0">
                <a:solidFill>
                  <a:schemeClr val="bg1"/>
                </a:solidFill>
              </a:rPr>
              <a:t>threads</a:t>
            </a:r>
            <a:r>
              <a:rPr lang="fr-FR" sz="1200" dirty="0">
                <a:solidFill>
                  <a:schemeClr val="bg1"/>
                </a:solidFill>
              </a:rPr>
              <a:t>.</a:t>
            </a:r>
          </a:p>
          <a:p>
            <a:pPr marL="228600" indent="-228600">
              <a:buFont typeface="+mj-lt"/>
              <a:buAutoNum type="arabicPeriod"/>
            </a:pPr>
            <a:endParaRPr lang="fr-FR" sz="1200" dirty="0">
              <a:solidFill>
                <a:schemeClr val="bg1"/>
              </a:solidFill>
            </a:endParaRPr>
          </a:p>
          <a:p>
            <a:r>
              <a:rPr lang="fr-FR" sz="1200" dirty="0">
                <a:solidFill>
                  <a:schemeClr val="bg1"/>
                </a:solidFill>
              </a:rPr>
              <a:t>Si vous exécutez ce code, vous pourrez voir quelque chose comme :</a:t>
            </a:r>
          </a:p>
        </p:txBody>
      </p:sp>
      <p:sp>
        <p:nvSpPr>
          <p:cNvPr id="9" name="ZoneTexte 8">
            <a:extLst>
              <a:ext uri="{FF2B5EF4-FFF2-40B4-BE49-F238E27FC236}">
                <a16:creationId xmlns:a16="http://schemas.microsoft.com/office/drawing/2014/main" id="{6129CDFC-0352-4BAF-B953-8DE4A820915C}"/>
              </a:ext>
            </a:extLst>
          </p:cNvPr>
          <p:cNvSpPr txBox="1"/>
          <p:nvPr/>
        </p:nvSpPr>
        <p:spPr>
          <a:xfrm>
            <a:off x="209554" y="4949420"/>
            <a:ext cx="5657850" cy="246221"/>
          </a:xfrm>
          <a:prstGeom prst="rect">
            <a:avLst/>
          </a:prstGeom>
          <a:solidFill>
            <a:schemeClr val="tx1"/>
          </a:solidFill>
        </p:spPr>
        <p:txBody>
          <a:bodyPr wrap="square" rtlCol="0">
            <a:spAutoFit/>
          </a:bodyPr>
          <a:lstStyle/>
          <a:p>
            <a:r>
              <a:rPr lang="en-US" sz="1000" dirty="0">
                <a:solidFill>
                  <a:schemeClr val="bg1"/>
                </a:solidFill>
              </a:rPr>
              <a:t>canardcanardTORTUETORTUEcanardcanardcanardTORTUETORTUETORTUE</a:t>
            </a:r>
            <a:endParaRPr lang="fr-FR" sz="1000" dirty="0">
              <a:solidFill>
                <a:schemeClr val="bg1"/>
              </a:solidFill>
            </a:endParaRPr>
          </a:p>
        </p:txBody>
      </p:sp>
    </p:spTree>
    <p:extLst>
      <p:ext uri="{BB962C8B-B14F-4D97-AF65-F5344CB8AC3E}">
        <p14:creationId xmlns:p14="http://schemas.microsoft.com/office/powerpoint/2010/main" val="516239916"/>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3963F6DC-3F28-4791-A010-AB399D20FF60}"/>
              </a:ext>
            </a:extLst>
          </p:cNvPr>
          <p:cNvSpPr txBox="1"/>
          <p:nvPr/>
        </p:nvSpPr>
        <p:spPr>
          <a:xfrm>
            <a:off x="280988" y="1587386"/>
            <a:ext cx="11572877" cy="1200329"/>
          </a:xfrm>
          <a:prstGeom prst="rect">
            <a:avLst/>
          </a:prstGeom>
          <a:noFill/>
        </p:spPr>
        <p:txBody>
          <a:bodyPr wrap="square" rtlCol="0">
            <a:spAutoFit/>
          </a:bodyPr>
          <a:lstStyle/>
          <a:p>
            <a:r>
              <a:rPr lang="fr-FR" sz="1200" dirty="0">
                <a:solidFill>
                  <a:schemeClr val="bg1"/>
                </a:solidFill>
              </a:rPr>
              <a:t>  Comme vous le voyez, cette fois les mots ne sont plus mélangés, mais le reste du code s'exécute bien en parallèle (notez que les mots apparaissent dans un ordre aléatoire, même si il y en a bien 5 de chaque).</a:t>
            </a:r>
          </a:p>
          <a:p>
            <a:endParaRPr lang="fr-FR" sz="1200" dirty="0">
              <a:solidFill>
                <a:schemeClr val="bg1"/>
              </a:solidFill>
            </a:endParaRPr>
          </a:p>
          <a:p>
            <a:r>
              <a:rPr lang="fr-FR" sz="1200" dirty="0">
                <a:solidFill>
                  <a:schemeClr val="bg1"/>
                </a:solidFill>
              </a:rPr>
              <a:t>Il existe d'autres méthodes de synchronisation et la programmation parallèle en tant que telle mérite plus un livre entier qu'un chapitre d'introduction. Vous avez pu cependant voir ici les bases de ce type de programmation. Si vous voulez plus d'informations sur les mécanismes de synchronisation (ainsi que d'autres informations générales sur les threads), </a:t>
            </a:r>
            <a:r>
              <a:rPr lang="fr-FR" sz="1200" dirty="0">
                <a:solidFill>
                  <a:schemeClr val="bg1"/>
                </a:solidFill>
                <a:hlinkClick r:id="rId2">
                  <a:extLst>
                    <a:ext uri="{A12FA001-AC4F-418D-AE19-62706E023703}">
                      <ahyp:hlinkClr xmlns:ahyp="http://schemas.microsoft.com/office/drawing/2018/hyperlinkcolor" val="tx"/>
                    </a:ext>
                  </a:extLst>
                </a:hlinkClick>
              </a:rPr>
              <a:t>vous pouvez lire la documentation officielle du module threading</a:t>
            </a:r>
            <a:r>
              <a:rPr lang="fr-FR" sz="1200" dirty="0">
                <a:solidFill>
                  <a:schemeClr val="bg1"/>
                </a:solidFill>
              </a:rPr>
              <a:t>.</a:t>
            </a:r>
          </a:p>
        </p:txBody>
      </p:sp>
    </p:spTree>
    <p:extLst>
      <p:ext uri="{BB962C8B-B14F-4D97-AF65-F5344CB8AC3E}">
        <p14:creationId xmlns:p14="http://schemas.microsoft.com/office/powerpoint/2010/main" val="1164481942"/>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6E95817F-209D-457A-9C7F-14F33F6E9F56}"/>
              </a:ext>
            </a:extLst>
          </p:cNvPr>
          <p:cNvSpPr txBox="1"/>
          <p:nvPr/>
        </p:nvSpPr>
        <p:spPr>
          <a:xfrm>
            <a:off x="533405" y="2151727"/>
            <a:ext cx="11572877" cy="1384995"/>
          </a:xfrm>
          <a:prstGeom prst="rect">
            <a:avLst/>
          </a:prstGeom>
          <a:noFill/>
        </p:spPr>
        <p:txBody>
          <a:bodyPr wrap="square" rtlCol="0">
            <a:spAutoFit/>
          </a:bodyPr>
          <a:lstStyle/>
          <a:p>
            <a:r>
              <a:rPr lang="fr-FR" sz="1200" b="1" dirty="0">
                <a:solidFill>
                  <a:schemeClr val="bg1"/>
                </a:solidFill>
              </a:rPr>
              <a:t> En résumé</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Il existe plusieurs mécanismes de programmation parallèle, dont les threads proposés dans le module threading de la bibliothèque standard ;</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Créer un thread se fait en redéfinissant une classe héritée de threading.Thread et en appelant sa méthode start ;</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On peut utiliser les locks pour synchroniser nos threads et faire en sorte que certaines parties de notre code s'exécutent bien à la suite des autres.</a:t>
            </a:r>
          </a:p>
        </p:txBody>
      </p:sp>
    </p:spTree>
    <p:extLst>
      <p:ext uri="{BB962C8B-B14F-4D97-AF65-F5344CB8AC3E}">
        <p14:creationId xmlns:p14="http://schemas.microsoft.com/office/powerpoint/2010/main" val="3343713626"/>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798715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2189365"/>
            <a:ext cx="11772891" cy="1384995"/>
          </a:xfrm>
          <a:prstGeom prst="rect">
            <a:avLst/>
          </a:prstGeom>
          <a:noFill/>
        </p:spPr>
        <p:txBody>
          <a:bodyPr wrap="square" rtlCol="0">
            <a:spAutoFit/>
          </a:bodyPr>
          <a:lstStyle/>
          <a:p>
            <a:r>
              <a:rPr lang="fr-FR" sz="1200" b="1" dirty="0"/>
              <a:t>Créez des interfaces graphiques avec Tkinter</a:t>
            </a:r>
          </a:p>
          <a:p>
            <a:endParaRPr lang="fr-FR" sz="1200" dirty="0"/>
          </a:p>
          <a:p>
            <a:r>
              <a:rPr lang="fr-FR" sz="1200" dirty="0"/>
              <a:t>Nous allons maintenant voir comment créer des interfaces graphiques à l'aide d'un module présent par défaut dans Python : </a:t>
            </a:r>
            <a:r>
              <a:rPr lang="fr-FR" sz="1200" b="1" dirty="0"/>
              <a:t>Tkinter</a:t>
            </a:r>
            <a:r>
              <a:rPr lang="fr-FR" sz="1200" dirty="0"/>
              <a:t>.</a:t>
            </a:r>
          </a:p>
          <a:p>
            <a:endParaRPr lang="fr-FR" sz="1200" dirty="0"/>
          </a:p>
          <a:p>
            <a:r>
              <a:rPr lang="fr-FR" sz="1200" dirty="0"/>
              <a:t>Ce module permet de créer des interfaces graphiques en offrant une passerelle entre Python et la bibliothèque </a:t>
            </a:r>
            <a:r>
              <a:rPr lang="fr-FR" sz="1200" b="1" dirty="0"/>
              <a:t>Tk</a:t>
            </a:r>
            <a:r>
              <a:rPr lang="fr-FR" sz="1200" dirty="0"/>
              <a:t>.</a:t>
            </a:r>
          </a:p>
          <a:p>
            <a:endParaRPr lang="fr-FR" sz="1200" dirty="0"/>
          </a:p>
          <a:p>
            <a:r>
              <a:rPr lang="fr-FR" sz="1200" dirty="0"/>
              <a:t>Vous allez pouvoir apprendre dans ce chapitre à créer des fenêtres, créer des boutons, faire réagir vos objets graphiques à certains évènements…</a:t>
            </a:r>
          </a:p>
        </p:txBody>
      </p:sp>
    </p:spTree>
    <p:extLst>
      <p:ext uri="{BB962C8B-B14F-4D97-AF65-F5344CB8AC3E}">
        <p14:creationId xmlns:p14="http://schemas.microsoft.com/office/powerpoint/2010/main" val="2604568191"/>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Présentation de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1513090"/>
            <a:ext cx="11772891" cy="1569660"/>
          </a:xfrm>
          <a:prstGeom prst="rect">
            <a:avLst/>
          </a:prstGeom>
          <a:noFill/>
        </p:spPr>
        <p:txBody>
          <a:bodyPr wrap="square" rtlCol="0">
            <a:spAutoFit/>
          </a:bodyPr>
          <a:lstStyle/>
          <a:p>
            <a:r>
              <a:rPr lang="fr-FR" sz="1200" b="1" dirty="0"/>
              <a:t>Tkinter (Tk interface)</a:t>
            </a:r>
            <a:r>
              <a:rPr lang="fr-FR" sz="1200" dirty="0"/>
              <a:t> est un module intégré à la bibliothèque standard de Python, bien qu'il ne soit pas maintenu directement par les développeurs de Python. Il offre un moyen de créer des interfaces graphiques via Python.</a:t>
            </a:r>
          </a:p>
          <a:p>
            <a:endParaRPr lang="fr-FR" sz="1200" dirty="0"/>
          </a:p>
          <a:p>
            <a:r>
              <a:rPr lang="fr-FR" sz="1200" b="1" dirty="0"/>
              <a:t>Tkinter</a:t>
            </a:r>
            <a:r>
              <a:rPr lang="fr-FR" sz="1200" dirty="0"/>
              <a:t> est disponible sur Windows et la plupart des systèmes Unix. Les interfaces que vous pourrez développer auront donc toutes les chances d'être portables d'un système à l'autre.</a:t>
            </a:r>
          </a:p>
          <a:p>
            <a:endParaRPr lang="fr-FR" sz="1200" dirty="0"/>
          </a:p>
          <a:p>
            <a:r>
              <a:rPr lang="fr-FR" sz="1200" dirty="0"/>
              <a:t>Notez qu'il existe d'autres bibliothèques pour créer des interfaces graphiques. </a:t>
            </a:r>
            <a:r>
              <a:rPr lang="fr-FR" sz="1200" b="1" dirty="0"/>
              <a:t>Tkinter</a:t>
            </a:r>
            <a:r>
              <a:rPr lang="fr-FR" sz="1200" dirty="0"/>
              <a:t> a l'avantage d'être disponible par défaut, sans nécessiter une installation supplémentaire.</a:t>
            </a:r>
          </a:p>
          <a:p>
            <a:endParaRPr lang="fr-FR" sz="1200" dirty="0"/>
          </a:p>
          <a:p>
            <a:r>
              <a:rPr lang="fr-FR" sz="1200" dirty="0"/>
              <a:t>Pour savoir si vous pouvez utiliser le module </a:t>
            </a:r>
            <a:r>
              <a:rPr lang="fr-FR" sz="1200" b="1" dirty="0"/>
              <a:t>Tkinter</a:t>
            </a:r>
            <a:r>
              <a:rPr lang="fr-FR" sz="1200" dirty="0"/>
              <a:t> via la version de Python installée sur votre système, tapez dans l'interpréteur en ligne de commande Python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09554" y="3379597"/>
            <a:ext cx="4000500" cy="246221"/>
          </a:xfrm>
          <a:prstGeom prst="rect">
            <a:avLst/>
          </a:prstGeom>
          <a:solidFill>
            <a:schemeClr val="tx1"/>
          </a:solidFill>
        </p:spPr>
        <p:txBody>
          <a:bodyPr wrap="square" rtlCol="0">
            <a:spAutoFit/>
          </a:bodyPr>
          <a:lstStyle/>
          <a:p>
            <a:r>
              <a:rPr lang="fr-FR" sz="1000" dirty="0">
                <a:solidFill>
                  <a:schemeClr val="bg1"/>
                </a:solidFill>
              </a:rPr>
              <a:t>from tkinter import *</a:t>
            </a:r>
          </a:p>
        </p:txBody>
      </p:sp>
      <p:sp>
        <p:nvSpPr>
          <p:cNvPr id="7" name="ZoneTexte 6">
            <a:extLst>
              <a:ext uri="{FF2B5EF4-FFF2-40B4-BE49-F238E27FC236}">
                <a16:creationId xmlns:a16="http://schemas.microsoft.com/office/drawing/2014/main" id="{A43324BB-7F60-48C4-A58F-628CDE463602}"/>
              </a:ext>
            </a:extLst>
          </p:cNvPr>
          <p:cNvSpPr txBox="1"/>
          <p:nvPr/>
        </p:nvSpPr>
        <p:spPr>
          <a:xfrm>
            <a:off x="209553" y="3922665"/>
            <a:ext cx="11772891" cy="276999"/>
          </a:xfrm>
          <a:prstGeom prst="rect">
            <a:avLst/>
          </a:prstGeom>
          <a:noFill/>
        </p:spPr>
        <p:txBody>
          <a:bodyPr wrap="square" rtlCol="0">
            <a:spAutoFit/>
          </a:bodyPr>
          <a:lstStyle/>
          <a:p>
            <a:r>
              <a:rPr lang="fr-FR" sz="1200" dirty="0"/>
              <a:t>Si une erreur se produit, vous devrez aller vous renseigner sur </a:t>
            </a:r>
            <a:r>
              <a:rPr lang="fr-FR" sz="1200" dirty="0">
                <a:hlinkClick r:id="rId2"/>
              </a:rPr>
              <a:t>la page du Wiki Python consacrée à Tkinter</a:t>
            </a:r>
            <a:r>
              <a:rPr lang="fr-FR" sz="1200" dirty="0"/>
              <a:t>.</a:t>
            </a:r>
          </a:p>
        </p:txBody>
      </p:sp>
    </p:spTree>
    <p:extLst>
      <p:ext uri="{BB962C8B-B14F-4D97-AF65-F5344CB8AC3E}">
        <p14:creationId xmlns:p14="http://schemas.microsoft.com/office/powerpoint/2010/main" val="2250862714"/>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830997"/>
          </a:xfrm>
          <a:prstGeom prst="rect">
            <a:avLst/>
          </a:prstGeom>
          <a:noFill/>
        </p:spPr>
        <p:txBody>
          <a:bodyPr wrap="square" rtlCol="0">
            <a:spAutoFit/>
          </a:bodyPr>
          <a:lstStyle/>
          <a:p>
            <a:r>
              <a:rPr lang="fr-FR" sz="1200" dirty="0"/>
              <a:t>Nous allons commencer par voir le code minimal pour créer une fenêtre avec Tkinter. Petit à petit, nous allons apprendre à rajouter des choses, mais commençons par voir la base de code que l'on retrouve d'une interface Tkinter à l'autre.</a:t>
            </a:r>
          </a:p>
          <a:p>
            <a:endParaRPr lang="fr-FR" sz="1200" dirty="0"/>
          </a:p>
          <a:p>
            <a:r>
              <a:rPr lang="fr-FR" sz="1200" dirty="0"/>
              <a:t>Étant en Python, ce code minimal est plutôt court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28970" y="1908026"/>
            <a:ext cx="4000500" cy="3477875"/>
          </a:xfrm>
          <a:prstGeom prst="rect">
            <a:avLst/>
          </a:prstGeom>
          <a:solidFill>
            <a:schemeClr val="tx1"/>
          </a:solidFill>
        </p:spPr>
        <p:txBody>
          <a:bodyPr wrap="square" rtlCol="0">
            <a:spAutoFit/>
          </a:bodyPr>
          <a:lstStyle/>
          <a:p>
            <a:r>
              <a:rPr lang="fr-FR" sz="1000" dirty="0">
                <a:solidFill>
                  <a:schemeClr val="bg1"/>
                </a:solidFill>
              </a:rPr>
              <a:t>"""Premier exemple avec Tkinter.</a:t>
            </a:r>
          </a:p>
          <a:p>
            <a:endParaRPr lang="fr-FR" sz="1000" dirty="0">
              <a:solidFill>
                <a:schemeClr val="bg1"/>
              </a:solidFill>
            </a:endParaRPr>
          </a:p>
          <a:p>
            <a:r>
              <a:rPr lang="fr-FR" sz="1000" dirty="0">
                <a:solidFill>
                  <a:schemeClr val="bg1"/>
                </a:solidFill>
              </a:rPr>
              <a:t>On crée une fenêtre simple qui souhaite la bienvenue à l'utilisateur.</a:t>
            </a:r>
          </a:p>
          <a:p>
            <a:endParaRPr lang="fr-FR" sz="1000" dirty="0">
              <a:solidFill>
                <a:schemeClr val="bg1"/>
              </a:solidFill>
            </a:endParaRPr>
          </a:p>
          <a:p>
            <a:r>
              <a:rPr lang="fr-FR" sz="1000" dirty="0">
                <a:solidFill>
                  <a:schemeClr val="bg1"/>
                </a:solidFill>
              </a:rPr>
              <a:t>"""</a:t>
            </a:r>
          </a:p>
          <a:p>
            <a:endParaRPr lang="fr-FR" sz="1000" dirty="0">
              <a:solidFill>
                <a:schemeClr val="bg1"/>
              </a:solidFill>
            </a:endParaRPr>
          </a:p>
          <a:p>
            <a:r>
              <a:rPr lang="fr-FR" sz="1000" dirty="0">
                <a:solidFill>
                  <a:schemeClr val="bg1"/>
                </a:solidFill>
              </a:rPr>
              <a:t># On importe Tkinter</a:t>
            </a:r>
          </a:p>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 On crée une fenêtre, racine de notre interface</a:t>
            </a:r>
          </a:p>
          <a:p>
            <a:r>
              <a:rPr lang="fr-FR" sz="1000" dirty="0">
                <a:solidFill>
                  <a:schemeClr val="bg1"/>
                </a:solidFill>
              </a:rPr>
              <a:t>fenetre = Tk()</a:t>
            </a:r>
          </a:p>
          <a:p>
            <a:endParaRPr lang="fr-FR" sz="1000" dirty="0">
              <a:solidFill>
                <a:schemeClr val="bg1"/>
              </a:solidFill>
            </a:endParaRPr>
          </a:p>
          <a:p>
            <a:r>
              <a:rPr lang="fr-FR" sz="1000" dirty="0">
                <a:solidFill>
                  <a:schemeClr val="bg1"/>
                </a:solidFill>
              </a:rPr>
              <a:t># On crée un label (ligne de texte) souhaitant la bienvenue</a:t>
            </a:r>
          </a:p>
          <a:p>
            <a:r>
              <a:rPr lang="fr-FR" sz="1000" dirty="0">
                <a:solidFill>
                  <a:schemeClr val="bg1"/>
                </a:solidFill>
              </a:rPr>
              <a:t># Note : le premier paramètre passé au constructeur de Label est notre</a:t>
            </a:r>
          </a:p>
          <a:p>
            <a:r>
              <a:rPr lang="fr-FR" sz="1000" dirty="0">
                <a:solidFill>
                  <a:schemeClr val="bg1"/>
                </a:solidFill>
              </a:rPr>
              <a:t># interface racine</a:t>
            </a:r>
          </a:p>
          <a:p>
            <a:r>
              <a:rPr lang="fr-FR" sz="1000" dirty="0">
                <a:solidFill>
                  <a:schemeClr val="bg1"/>
                </a:solidFill>
              </a:rPr>
              <a:t>champ_label = Label(fenetre, text="Salut les Zér0s !")</a:t>
            </a:r>
          </a:p>
          <a:p>
            <a:endParaRPr lang="fr-FR" sz="1000" dirty="0">
              <a:solidFill>
                <a:schemeClr val="bg1"/>
              </a:solidFill>
            </a:endParaRPr>
          </a:p>
          <a:p>
            <a:r>
              <a:rPr lang="fr-FR" sz="1000" dirty="0">
                <a:solidFill>
                  <a:schemeClr val="bg1"/>
                </a:solidFill>
              </a:rPr>
              <a:t># On affiche le label dans la fenêtre</a:t>
            </a:r>
          </a:p>
          <a:p>
            <a:r>
              <a:rPr lang="fr-FR" sz="1000" dirty="0" err="1">
                <a:solidFill>
                  <a:schemeClr val="bg1"/>
                </a:solidFill>
              </a:rPr>
              <a:t>champ_label.pack</a:t>
            </a:r>
            <a:r>
              <a:rPr lang="fr-FR" sz="1000" dirty="0">
                <a:solidFill>
                  <a:schemeClr val="bg1"/>
                </a:solidFill>
              </a:rPr>
              <a:t>()</a:t>
            </a:r>
          </a:p>
          <a:p>
            <a:endParaRPr lang="fr-FR" sz="1000" dirty="0">
              <a:solidFill>
                <a:schemeClr val="bg1"/>
              </a:solidFill>
            </a:endParaRPr>
          </a:p>
          <a:p>
            <a:r>
              <a:rPr lang="fr-FR" sz="1000" dirty="0">
                <a:solidFill>
                  <a:schemeClr val="bg1"/>
                </a:solidFill>
              </a:rPr>
              <a:t># On démarre la boucle Tkinter qui s'</a:t>
            </a:r>
            <a:r>
              <a:rPr lang="fr-FR" sz="1000" dirty="0" err="1">
                <a:solidFill>
                  <a:schemeClr val="bg1"/>
                </a:solidFill>
              </a:rPr>
              <a:t>interompt</a:t>
            </a:r>
            <a:r>
              <a:rPr lang="fr-FR" sz="1000" dirty="0">
                <a:solidFill>
                  <a:schemeClr val="bg1"/>
                </a:solidFill>
              </a:rPr>
              <a:t> quand on ferme la fenêtre</a:t>
            </a:r>
          </a:p>
          <a:p>
            <a:r>
              <a:rPr lang="fr-FR" sz="1000" dirty="0" err="1">
                <a:solidFill>
                  <a:schemeClr val="bg1"/>
                </a:solidFill>
              </a:rPr>
              <a:t>fenetre.mainloop</a:t>
            </a:r>
            <a:r>
              <a:rPr lang="fr-FR" sz="1000" dirty="0">
                <a:solidFill>
                  <a:schemeClr val="bg1"/>
                </a:solidFill>
              </a:rPr>
              <a:t>()</a:t>
            </a:r>
          </a:p>
        </p:txBody>
      </p:sp>
      <p:sp>
        <p:nvSpPr>
          <p:cNvPr id="8" name="ZoneTexte 7">
            <a:extLst>
              <a:ext uri="{FF2B5EF4-FFF2-40B4-BE49-F238E27FC236}">
                <a16:creationId xmlns:a16="http://schemas.microsoft.com/office/drawing/2014/main" id="{BF8D6C7C-BD4D-48A1-85A8-7E2DD69A6CFA}"/>
              </a:ext>
            </a:extLst>
          </p:cNvPr>
          <p:cNvSpPr txBox="1"/>
          <p:nvPr/>
        </p:nvSpPr>
        <p:spPr>
          <a:xfrm>
            <a:off x="228970" y="5503804"/>
            <a:ext cx="11772891" cy="276999"/>
          </a:xfrm>
          <a:prstGeom prst="rect">
            <a:avLst/>
          </a:prstGeom>
          <a:noFill/>
        </p:spPr>
        <p:txBody>
          <a:bodyPr wrap="square" rtlCol="0">
            <a:spAutoFit/>
          </a:bodyPr>
          <a:lstStyle/>
          <a:p>
            <a:r>
              <a:rPr lang="fr-FR" sz="1200" dirty="0"/>
              <a:t>Vous pouvez voir le résultat à la figure suivante.</a:t>
            </a:r>
          </a:p>
        </p:txBody>
      </p:sp>
      <p:pic>
        <p:nvPicPr>
          <p:cNvPr id="9" name="Image 8">
            <a:extLst>
              <a:ext uri="{FF2B5EF4-FFF2-40B4-BE49-F238E27FC236}">
                <a16:creationId xmlns:a16="http://schemas.microsoft.com/office/drawing/2014/main" id="{C9D4E361-DA13-4482-9C60-2F383E5A4024}"/>
              </a:ext>
            </a:extLst>
          </p:cNvPr>
          <p:cNvPicPr>
            <a:picLocks noChangeAspect="1"/>
          </p:cNvPicPr>
          <p:nvPr/>
        </p:nvPicPr>
        <p:blipFill>
          <a:blip r:embed="rId2"/>
          <a:stretch>
            <a:fillRect/>
          </a:stretch>
        </p:blipFill>
        <p:spPr>
          <a:xfrm>
            <a:off x="1141613" y="5895152"/>
            <a:ext cx="1285875" cy="571500"/>
          </a:xfrm>
          <a:prstGeom prst="rect">
            <a:avLst/>
          </a:prstGeom>
        </p:spPr>
      </p:pic>
    </p:spTree>
    <p:extLst>
      <p:ext uri="{BB962C8B-B14F-4D97-AF65-F5344CB8AC3E}">
        <p14:creationId xmlns:p14="http://schemas.microsoft.com/office/powerpoint/2010/main" val="1688629248"/>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4154984"/>
          </a:xfrm>
          <a:prstGeom prst="rect">
            <a:avLst/>
          </a:prstGeom>
          <a:noFill/>
        </p:spPr>
        <p:txBody>
          <a:bodyPr wrap="square" rtlCol="0">
            <a:spAutoFit/>
          </a:bodyPr>
          <a:lstStyle/>
          <a:p>
            <a:r>
              <a:rPr lang="fr-FR" sz="1200" dirty="0"/>
              <a:t>Vous pouvez recopier ce code dans un fichier.py(n'oubliez pas de rajouter la ligne spécifiant l'encodage). Vous pouvez ensuite exécuter votre programme, ce qui affiche une fenêtre (simple, certes, mais une fenêtre tout de même).</a:t>
            </a:r>
          </a:p>
          <a:p>
            <a:endParaRPr lang="fr-FR" sz="1200" dirty="0"/>
          </a:p>
          <a:p>
            <a:r>
              <a:rPr lang="fr-FR" sz="1200" dirty="0"/>
              <a:t>Comme vous pouvez le voir, la fenêtre est tout juste assez grande pour que le message s'affiche.</a:t>
            </a:r>
          </a:p>
          <a:p>
            <a:endParaRPr lang="fr-FR" sz="1200" dirty="0"/>
          </a:p>
          <a:p>
            <a:r>
              <a:rPr lang="fr-FR" sz="1200" dirty="0"/>
              <a:t>Regardons le code d'un peu plus près.</a:t>
            </a:r>
          </a:p>
          <a:p>
            <a:endParaRPr lang="fr-FR" sz="1200" dirty="0"/>
          </a:p>
          <a:p>
            <a:pPr marL="228600" indent="-228600">
              <a:buFont typeface="+mj-lt"/>
              <a:buAutoNum type="arabicPeriod"/>
            </a:pPr>
            <a:r>
              <a:rPr lang="fr-FR" sz="1200" dirty="0"/>
              <a:t>On commence par importer </a:t>
            </a:r>
            <a:r>
              <a:rPr lang="fr-FR" sz="1200" b="1" dirty="0"/>
              <a:t>Tkinter</a:t>
            </a:r>
            <a:r>
              <a:rPr lang="fr-FR" sz="1200" dirty="0"/>
              <a:t>, sans grande surprise.</a:t>
            </a:r>
          </a:p>
          <a:p>
            <a:pPr marL="228600" indent="-228600">
              <a:buFont typeface="+mj-lt"/>
              <a:buAutoNum type="arabicPeriod"/>
            </a:pPr>
            <a:r>
              <a:rPr lang="fr-FR" sz="1200" dirty="0"/>
              <a:t>On crée ensuite un objet de la classe </a:t>
            </a:r>
            <a:r>
              <a:rPr lang="fr-FR" sz="1200" i="1" dirty="0"/>
              <a:t>Tk</a:t>
            </a:r>
            <a:r>
              <a:rPr lang="fr-FR" sz="1200" dirty="0"/>
              <a:t>. La plupart du temps, cet objet sera la fenêtre principale de notre interface.</a:t>
            </a:r>
          </a:p>
          <a:p>
            <a:pPr marL="228600" indent="-228600">
              <a:buFont typeface="+mj-lt"/>
              <a:buAutoNum type="arabicPeriod"/>
            </a:pPr>
            <a:r>
              <a:rPr lang="fr-FR" sz="1200" dirty="0"/>
              <a:t>On crée un </a:t>
            </a:r>
            <a:r>
              <a:rPr lang="fr-FR" sz="1200" i="1" dirty="0"/>
              <a:t>Label</a:t>
            </a:r>
            <a:r>
              <a:rPr lang="fr-FR" sz="1200" dirty="0"/>
              <a:t>, c'est-à-dire un objet graphique affichant du texte</a:t>
            </a:r>
          </a:p>
          <a:p>
            <a:pPr marL="228600" indent="-228600">
              <a:buFont typeface="+mj-lt"/>
              <a:buAutoNum type="arabicPeriod"/>
            </a:pPr>
            <a:r>
              <a:rPr lang="fr-FR" sz="1200" dirty="0"/>
              <a:t>On appelle la méthode </a:t>
            </a:r>
            <a:r>
              <a:rPr lang="fr-FR" sz="1200" b="1" dirty="0"/>
              <a:t>pack</a:t>
            </a:r>
            <a:r>
              <a:rPr lang="fr-FR" sz="1200" dirty="0"/>
              <a:t> de notre </a:t>
            </a:r>
            <a:r>
              <a:rPr lang="fr-FR" sz="1200" b="1" dirty="0"/>
              <a:t>Label</a:t>
            </a:r>
            <a:r>
              <a:rPr lang="fr-FR" sz="1200" dirty="0"/>
              <a:t>. Cette méthode permet de positionner l'objet dans notre fenêtre (et, par conséquent, de l'afficher).</a:t>
            </a:r>
          </a:p>
          <a:p>
            <a:pPr marL="228600" indent="-228600">
              <a:buFont typeface="+mj-lt"/>
              <a:buAutoNum type="arabicPeriod"/>
            </a:pPr>
            <a:r>
              <a:rPr lang="fr-FR" sz="1200" dirty="0"/>
              <a:t>Enfin, on appelle la méthode </a:t>
            </a:r>
            <a:r>
              <a:rPr lang="fr-FR" sz="1200" b="1" dirty="0"/>
              <a:t>mainloop</a:t>
            </a:r>
            <a:r>
              <a:rPr lang="fr-FR" sz="1200" dirty="0"/>
              <a:t> de notre fenêtre racine. Cette méthode ne retourne que lorsqu'on ferme la fenêtre.</a:t>
            </a:r>
          </a:p>
          <a:p>
            <a:endParaRPr lang="fr-FR" sz="1200" dirty="0"/>
          </a:p>
          <a:p>
            <a:r>
              <a:rPr lang="fr-FR" sz="1200" dirty="0"/>
              <a:t>Quelques petites précisions :</a:t>
            </a:r>
          </a:p>
          <a:p>
            <a:endParaRPr lang="fr-FR" sz="1200" dirty="0"/>
          </a:p>
          <a:p>
            <a:pPr marL="171450" indent="-171450">
              <a:buFont typeface="Arial" panose="020B0604020202020204" pitchFamily="34" charset="0"/>
              <a:buChar char="•"/>
            </a:pPr>
            <a:r>
              <a:rPr lang="fr-FR" sz="1200" dirty="0"/>
              <a:t>    Nos objets graphiques (boutons, champs de texte, cases à cocher, barres de progression…) sont appelés des </a:t>
            </a:r>
            <a:r>
              <a:rPr lang="fr-FR" sz="1200" b="1" dirty="0"/>
              <a:t>widgets</a:t>
            </a:r>
            <a:r>
              <a:rPr lang="fr-FR" sz="1200" dirty="0"/>
              <a:t>.</a:t>
            </a:r>
          </a:p>
          <a:p>
            <a:pPr marL="171450" indent="-171450">
              <a:buFont typeface="Arial" panose="020B0604020202020204" pitchFamily="34" charset="0"/>
              <a:buChar char="•"/>
            </a:pPr>
            <a:r>
              <a:rPr lang="fr-FR" sz="1200" dirty="0"/>
              <a:t>    On peut préciser plusieurs options lors de la construction de nos </a:t>
            </a:r>
            <a:r>
              <a:rPr lang="fr-FR" sz="1200" b="1" dirty="0"/>
              <a:t>widgets</a:t>
            </a:r>
            <a:r>
              <a:rPr lang="fr-FR" sz="1200" dirty="0"/>
              <a:t>. Ici, on définit l'option </a:t>
            </a:r>
            <a:r>
              <a:rPr lang="fr-FR" sz="1200" b="1" dirty="0"/>
              <a:t>text</a:t>
            </a:r>
            <a:r>
              <a:rPr lang="fr-FR" sz="1200" dirty="0"/>
              <a:t> de notre </a:t>
            </a:r>
            <a:r>
              <a:rPr lang="fr-FR" sz="1200" b="1" dirty="0"/>
              <a:t>Label</a:t>
            </a:r>
            <a:r>
              <a:rPr lang="fr-FR" sz="1200" dirty="0"/>
              <a:t> à "Salut les Zér0s !".</a:t>
            </a:r>
          </a:p>
          <a:p>
            <a:endParaRPr lang="fr-FR" sz="1200" dirty="0"/>
          </a:p>
          <a:p>
            <a:r>
              <a:rPr lang="fr-FR" sz="1200" dirty="0"/>
              <a:t>Il existe d'autres options communes à la plupart des widgets (la couleur de fond </a:t>
            </a:r>
            <a:r>
              <a:rPr lang="fr-FR" sz="1200" b="1" dirty="0"/>
              <a:t>bg</a:t>
            </a:r>
            <a:r>
              <a:rPr lang="fr-FR" sz="1200" dirty="0"/>
              <a:t>, la couleur du widget </a:t>
            </a:r>
            <a:r>
              <a:rPr lang="fr-FR" sz="1200" b="1" dirty="0"/>
              <a:t>fg</a:t>
            </a:r>
            <a:r>
              <a:rPr lang="fr-FR" sz="1200" dirty="0"/>
              <a:t>, etc.) et d'autres plus spécifiques à un certain type de widget. Le </a:t>
            </a:r>
            <a:r>
              <a:rPr lang="fr-FR" sz="1200" b="1" dirty="0"/>
              <a:t>Label</a:t>
            </a:r>
            <a:r>
              <a:rPr lang="fr-FR" sz="1200" dirty="0"/>
              <a:t> par exemple possède l'option </a:t>
            </a:r>
            <a:r>
              <a:rPr lang="fr-FR" sz="1200" b="1" dirty="0"/>
              <a:t>text</a:t>
            </a:r>
            <a:r>
              <a:rPr lang="fr-FR" sz="1200" dirty="0"/>
              <a:t> représentant le texte affiché par le </a:t>
            </a:r>
            <a:r>
              <a:rPr lang="fr-FR" sz="1200" b="1" dirty="0"/>
              <a:t>Label</a:t>
            </a:r>
            <a:r>
              <a:rPr lang="fr-FR" sz="1200" dirty="0"/>
              <a:t>.</a:t>
            </a:r>
          </a:p>
          <a:p>
            <a:endParaRPr lang="fr-FR" sz="1200" dirty="0"/>
          </a:p>
          <a:p>
            <a:r>
              <a:rPr lang="fr-FR" sz="1200" dirty="0"/>
              <a:t>Comme nous l'avons vu, vous pouvez modifier des options lors de la création du widget. Mais vous pouvez aussi en modifier après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09554" y="5145311"/>
            <a:ext cx="6315071" cy="938719"/>
          </a:xfrm>
          <a:prstGeom prst="rect">
            <a:avLst/>
          </a:prstGeom>
          <a:solidFill>
            <a:schemeClr val="tx1"/>
          </a:solidFill>
        </p:spPr>
        <p:txBody>
          <a:bodyPr wrap="square" rtlCol="0">
            <a:spAutoFit/>
          </a:bodyPr>
          <a:lstStyle/>
          <a:p>
            <a:r>
              <a:rPr lang="fr-FR" sz="1100" dirty="0">
                <a:solidFill>
                  <a:schemeClr val="bg1"/>
                </a:solidFill>
              </a:rPr>
              <a:t>&gt;&gt;&gt; champ_label["text"]</a:t>
            </a:r>
          </a:p>
          <a:p>
            <a:r>
              <a:rPr lang="fr-FR" sz="1100" dirty="0">
                <a:solidFill>
                  <a:schemeClr val="bg1"/>
                </a:solidFill>
              </a:rPr>
              <a:t>'Salut les Zér0s !'</a:t>
            </a:r>
          </a:p>
          <a:p>
            <a:r>
              <a:rPr lang="fr-FR" sz="1100" dirty="0">
                <a:solidFill>
                  <a:schemeClr val="bg1"/>
                </a:solidFill>
              </a:rPr>
              <a:t>&gt;&gt;&gt; champ_label["text"] = "Maintenant, au revoir !"</a:t>
            </a:r>
          </a:p>
          <a:p>
            <a:r>
              <a:rPr lang="fr-FR" sz="1100" dirty="0">
                <a:solidFill>
                  <a:schemeClr val="bg1"/>
                </a:solidFill>
              </a:rPr>
              <a:t>&gt;&gt;&gt; champ_label["text"]</a:t>
            </a:r>
          </a:p>
          <a:p>
            <a:r>
              <a:rPr lang="fr-FR" sz="1100" dirty="0">
                <a:solidFill>
                  <a:schemeClr val="bg1"/>
                </a:solidFill>
              </a:rPr>
              <a:t>'Maintenant, au revoir !'</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8572" y="6170933"/>
            <a:ext cx="11772891" cy="600164"/>
          </a:xfrm>
          <a:prstGeom prst="rect">
            <a:avLst/>
          </a:prstGeom>
          <a:noFill/>
        </p:spPr>
        <p:txBody>
          <a:bodyPr wrap="square" rtlCol="0">
            <a:spAutoFit/>
          </a:bodyPr>
          <a:lstStyle/>
          <a:p>
            <a:r>
              <a:rPr lang="fr-FR" sz="1100" dirty="0"/>
              <a:t>Comme vous le voyez, vous passez entre crochets (comme pour accéder à une valeur d'un dictionnaire) le nom de l'option. C'est le même principe pour accéder à la valeur actuelle de l'option ou pour la modifier.</a:t>
            </a:r>
          </a:p>
          <a:p>
            <a:r>
              <a:rPr lang="fr-FR" sz="1100" dirty="0"/>
              <a:t>Nous allons voir quelques autres widgets de Tkinter à présent.</a:t>
            </a:r>
          </a:p>
        </p:txBody>
      </p:sp>
    </p:spTree>
    <p:extLst>
      <p:ext uri="{BB962C8B-B14F-4D97-AF65-F5344CB8AC3E}">
        <p14:creationId xmlns:p14="http://schemas.microsoft.com/office/powerpoint/2010/main" val="306206737"/>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424844"/>
            <a:ext cx="11772891" cy="1015663"/>
          </a:xfrm>
          <a:prstGeom prst="rect">
            <a:avLst/>
          </a:prstGeom>
          <a:noFill/>
        </p:spPr>
        <p:txBody>
          <a:bodyPr wrap="square" rtlCol="0">
            <a:spAutoFit/>
          </a:bodyPr>
          <a:lstStyle/>
          <a:p>
            <a:r>
              <a:rPr lang="fr-FR" sz="1200" b="1" dirty="0"/>
              <a:t>Tkinter</a:t>
            </a:r>
            <a:r>
              <a:rPr lang="fr-FR" sz="1200" dirty="0"/>
              <a:t> définit un grand nombre de widgets pouvant être utilisés dans notre fenêtre. Nous allons en voir ici quelques-uns.</a:t>
            </a:r>
            <a:endParaRPr lang="fr-FR" sz="1200" b="1" dirty="0"/>
          </a:p>
          <a:p>
            <a:r>
              <a:rPr lang="fr-FR" sz="1200" b="1" dirty="0"/>
              <a:t>Les widgets les plus communs</a:t>
            </a:r>
          </a:p>
          <a:p>
            <a:r>
              <a:rPr lang="fr-FR" sz="1200" b="1" dirty="0"/>
              <a:t>Les labels</a:t>
            </a:r>
            <a:endParaRPr lang="fr-FR" sz="1200" dirty="0"/>
          </a:p>
          <a:p>
            <a:r>
              <a:rPr lang="fr-FR" sz="1200" dirty="0"/>
              <a:t>C'est le premier widget que nous avons vu, hormis notre fenêtre principale qui en est un également. On s'en sert pour afficher du texte dans notre fenêtre, du texte qui ne sera pas modifié par l'utilisateur.</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1" y="2542703"/>
            <a:ext cx="6315071" cy="430887"/>
          </a:xfrm>
          <a:prstGeom prst="rect">
            <a:avLst/>
          </a:prstGeom>
          <a:solidFill>
            <a:schemeClr val="tx1"/>
          </a:solidFill>
        </p:spPr>
        <p:txBody>
          <a:bodyPr wrap="square" rtlCol="0">
            <a:spAutoFit/>
          </a:bodyPr>
          <a:lstStyle/>
          <a:p>
            <a:r>
              <a:rPr lang="fr-FR" sz="1100" dirty="0">
                <a:solidFill>
                  <a:schemeClr val="bg1"/>
                </a:solidFill>
              </a:rPr>
              <a:t>champ_label = Label(fenetre, text="contenu de notre champ label")</a:t>
            </a:r>
          </a:p>
          <a:p>
            <a:r>
              <a:rPr lang="fr-FR" sz="1100" dirty="0">
                <a:solidFill>
                  <a:schemeClr val="bg1"/>
                </a:solidFill>
              </a:rPr>
              <a:t>champ_label.pack()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180981" y="5347324"/>
            <a:ext cx="11772891" cy="1384995"/>
          </a:xfrm>
          <a:prstGeom prst="rect">
            <a:avLst/>
          </a:prstGeom>
          <a:noFill/>
        </p:spPr>
        <p:txBody>
          <a:bodyPr wrap="square" rtlCol="0">
            <a:spAutoFit/>
          </a:bodyPr>
          <a:lstStyle/>
          <a:p>
            <a:r>
              <a:rPr lang="fr-FR" sz="1200" dirty="0"/>
              <a:t>J'imagine que vous vous posez des questions sur le dernier paramètre passé à notre constructeur de Button. Il s'agit de l'action liée à un clic sur le bouton. Ici, c'est la méthode </a:t>
            </a:r>
            <a:r>
              <a:rPr lang="fr-FR" sz="1200" dirty="0" err="1"/>
              <a:t>quit</a:t>
            </a:r>
            <a:r>
              <a:rPr lang="fr-FR" sz="1200" dirty="0"/>
              <a:t> de notre fenêtre racine qui est appelée.</a:t>
            </a:r>
          </a:p>
          <a:p>
            <a:endParaRPr lang="fr-FR" sz="1200" dirty="0"/>
          </a:p>
          <a:p>
            <a:r>
              <a:rPr lang="fr-FR" sz="1200" dirty="0"/>
              <a:t>Ainsi, quand vous cliquez sur le bouton Quitter, la fenêtre se ferme. Nous verrons plus tard comment créer nos propres commandes.</a:t>
            </a:r>
          </a:p>
          <a:p>
            <a:endParaRPr lang="fr-FR" sz="1200" dirty="0"/>
          </a:p>
          <a:p>
            <a:r>
              <a:rPr lang="fr-FR" sz="1200" dirty="0">
                <a:highlight>
                  <a:srgbClr val="C0C0C0"/>
                </a:highlight>
              </a:rPr>
              <a:t>Si vous faites des tests depuis l'interpréteur Python en ligne de commande, la fenêtre Tk reste ouverte tant que la console reste ouverte. Le bouton Quitter interrompra la boucle mainloop mais ne fermera pas l'interface.</a:t>
            </a:r>
          </a:p>
        </p:txBody>
      </p:sp>
      <p:sp>
        <p:nvSpPr>
          <p:cNvPr id="8" name="ZoneTexte 7">
            <a:extLst>
              <a:ext uri="{FF2B5EF4-FFF2-40B4-BE49-F238E27FC236}">
                <a16:creationId xmlns:a16="http://schemas.microsoft.com/office/drawing/2014/main" id="{BF13708D-E08C-4DC3-A6CE-1D18C029C15A}"/>
              </a:ext>
            </a:extLst>
          </p:cNvPr>
          <p:cNvSpPr txBox="1"/>
          <p:nvPr/>
        </p:nvSpPr>
        <p:spPr>
          <a:xfrm>
            <a:off x="257183" y="2973590"/>
            <a:ext cx="11772891" cy="1754326"/>
          </a:xfrm>
          <a:prstGeom prst="rect">
            <a:avLst/>
          </a:prstGeom>
          <a:noFill/>
        </p:spPr>
        <p:txBody>
          <a:bodyPr wrap="square" rtlCol="0">
            <a:spAutoFit/>
          </a:bodyPr>
          <a:lstStyle/>
          <a:p>
            <a:r>
              <a:rPr lang="fr-FR" sz="1200" dirty="0"/>
              <a:t>N'oubliez pas que, pour qu'un widget apparaisse, il faut :</a:t>
            </a:r>
          </a:p>
          <a:p>
            <a:pPr marL="628650" lvl="1" indent="-171450">
              <a:buFont typeface="Arial" panose="020B0604020202020204" pitchFamily="34" charset="0"/>
              <a:buChar char="•"/>
            </a:pPr>
            <a:r>
              <a:rPr lang="fr-FR" sz="1200" dirty="0"/>
              <a:t>qu'il prenne, en premier paramètre du constructeur, la fenêtre principale ;</a:t>
            </a:r>
          </a:p>
          <a:p>
            <a:pPr marL="628650" lvl="1" indent="-171450">
              <a:buFont typeface="Arial" panose="020B0604020202020204" pitchFamily="34" charset="0"/>
              <a:buChar char="•"/>
            </a:pPr>
            <a:r>
              <a:rPr lang="fr-FR" sz="1200" dirty="0"/>
              <a:t>qu'il fasse appel à la méthode pack.	</a:t>
            </a:r>
          </a:p>
          <a:p>
            <a:endParaRPr lang="fr-FR" sz="1200" dirty="0"/>
          </a:p>
          <a:p>
            <a:r>
              <a:rPr lang="fr-FR" sz="1200" dirty="0"/>
              <a:t>La méthode </a:t>
            </a:r>
            <a:r>
              <a:rPr lang="fr-FR" sz="1200" b="1" dirty="0"/>
              <a:t>pack</a:t>
            </a:r>
            <a:r>
              <a:rPr lang="fr-FR" sz="1200" dirty="0"/>
              <a:t> permet de positionner un objet dans une fenêtre ou dans un cadre, nous verrons plus loin quelques-uns de ses paramètres optionnels.</a:t>
            </a:r>
          </a:p>
          <a:p>
            <a:endParaRPr lang="fr-FR" sz="1200" b="1" dirty="0"/>
          </a:p>
          <a:p>
            <a:r>
              <a:rPr lang="fr-FR" sz="1200" b="1" dirty="0"/>
              <a:t>Les boutons</a:t>
            </a:r>
          </a:p>
          <a:p>
            <a:endParaRPr lang="fr-FR" sz="1200" dirty="0"/>
          </a:p>
          <a:p>
            <a:r>
              <a:rPr lang="fr-FR" sz="1200" dirty="0"/>
              <a:t>Les boutons sont des widgets sur lesquels on peut cliquer et qui peuvent déclencher des actions ou commandes comme nous le verrons ultérieurement plus en détail.</a:t>
            </a:r>
          </a:p>
        </p:txBody>
      </p:sp>
      <p:sp>
        <p:nvSpPr>
          <p:cNvPr id="9" name="ZoneTexte 8">
            <a:extLst>
              <a:ext uri="{FF2B5EF4-FFF2-40B4-BE49-F238E27FC236}">
                <a16:creationId xmlns:a16="http://schemas.microsoft.com/office/drawing/2014/main" id="{9593D8E5-16E3-4F6F-B19B-10AE7DDA21B6}"/>
              </a:ext>
            </a:extLst>
          </p:cNvPr>
          <p:cNvSpPr txBox="1"/>
          <p:nvPr/>
        </p:nvSpPr>
        <p:spPr>
          <a:xfrm>
            <a:off x="257182" y="4790756"/>
            <a:ext cx="6315071" cy="430887"/>
          </a:xfrm>
          <a:prstGeom prst="rect">
            <a:avLst/>
          </a:prstGeom>
          <a:solidFill>
            <a:schemeClr val="tx1"/>
          </a:solidFill>
        </p:spPr>
        <p:txBody>
          <a:bodyPr wrap="square" rtlCol="0">
            <a:spAutoFit/>
          </a:bodyPr>
          <a:lstStyle/>
          <a:p>
            <a:r>
              <a:rPr lang="fr-FR" sz="1100" dirty="0">
                <a:solidFill>
                  <a:schemeClr val="bg1"/>
                </a:solidFill>
              </a:rPr>
              <a:t>bouton_quitter = Button(fenetre, text="Quitter", command=fenetre.quit)</a:t>
            </a:r>
          </a:p>
          <a:p>
            <a:r>
              <a:rPr lang="fr-FR" sz="1100" dirty="0">
                <a:solidFill>
                  <a:schemeClr val="bg1"/>
                </a:solidFill>
              </a:rPr>
              <a:t>bouton_quitter.pack()</a:t>
            </a:r>
          </a:p>
        </p:txBody>
      </p:sp>
    </p:spTree>
    <p:extLst>
      <p:ext uri="{BB962C8B-B14F-4D97-AF65-F5344CB8AC3E}">
        <p14:creationId xmlns:p14="http://schemas.microsoft.com/office/powerpoint/2010/main" val="3062147853"/>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345266"/>
            <a:ext cx="11772891" cy="830997"/>
          </a:xfrm>
          <a:prstGeom prst="rect">
            <a:avLst/>
          </a:prstGeom>
          <a:noFill/>
        </p:spPr>
        <p:txBody>
          <a:bodyPr wrap="square" rtlCol="0">
            <a:spAutoFit/>
          </a:bodyPr>
          <a:lstStyle/>
          <a:p>
            <a:r>
              <a:rPr lang="fr-FR" sz="1200" b="1" dirty="0"/>
              <a:t>Une ligne de saisie</a:t>
            </a:r>
          </a:p>
          <a:p>
            <a:endParaRPr lang="fr-FR" sz="1200" b="1" dirty="0"/>
          </a:p>
          <a:p>
            <a:r>
              <a:rPr lang="fr-FR" sz="1200" dirty="0"/>
              <a:t>Le widget que nous allons voir à présent est une zone de texte dans lequel l'utilisateur peut écrire. En fait de zone, il s'agit d'une ligne simple.</a:t>
            </a:r>
          </a:p>
          <a:p>
            <a:r>
              <a:rPr lang="fr-FR" sz="1200" dirty="0"/>
              <a:t>On préférera créer une variable Tkinter associée au champ de texte. Regardez le code qui suit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323052"/>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57182" y="3250845"/>
            <a:ext cx="11772891" cy="2677656"/>
          </a:xfrm>
          <a:prstGeom prst="rect">
            <a:avLst/>
          </a:prstGeom>
          <a:noFill/>
        </p:spPr>
        <p:txBody>
          <a:bodyPr wrap="square" rtlCol="0">
            <a:spAutoFit/>
          </a:bodyPr>
          <a:lstStyle/>
          <a:p>
            <a:r>
              <a:rPr lang="fr-FR" sz="1200" dirty="0"/>
              <a:t>À la ligne 1, nous créons une variable Tkinter. En résumé, c'est une variable qui va ici contenir le texte de notre Entry. Il est possible de lier cette variable à une méthode de telle sorte que la méthode soit appelée quand la variable est modifiée (l'utilisateur écrit dans le champ Entry).</a:t>
            </a:r>
          </a:p>
          <a:p>
            <a:endParaRPr lang="fr-FR" sz="1200" dirty="0"/>
          </a:p>
          <a:p>
            <a:r>
              <a:rPr lang="fr-FR" sz="1200" dirty="0"/>
              <a:t>Pour en savoir plus, je vous renvoie à la méthode trace de la variable.</a:t>
            </a:r>
          </a:p>
          <a:p>
            <a:endParaRPr lang="fr-FR" sz="1200" dirty="0"/>
          </a:p>
          <a:p>
            <a:r>
              <a:rPr lang="fr-FR" sz="1200" dirty="0"/>
              <a:t>Comme vous l'avez peut-être remarqué, le widget Entry n'est qu'une zone de saisie. Pour que l'utilisateur sache ce qu'il doit y écrire, il pourrait être utile de lui mettre une indication auprès du champ. Le widget Label est le plus approprié dans ce cas.</a:t>
            </a:r>
          </a:p>
          <a:p>
            <a:endParaRPr lang="fr-FR" sz="1200" dirty="0"/>
          </a:p>
          <a:p>
            <a:r>
              <a:rPr lang="fr-FR" sz="1200" dirty="0"/>
              <a:t>Notez qu'il existe également le widget Text qui représente un champ de texte à plusieurs lignes.</a:t>
            </a:r>
          </a:p>
          <a:p>
            <a:r>
              <a:rPr lang="fr-FR" sz="1200" dirty="0"/>
              <a:t>Les cases à cocher</a:t>
            </a:r>
          </a:p>
          <a:p>
            <a:endParaRPr lang="fr-FR" sz="1200" dirty="0"/>
          </a:p>
          <a:p>
            <a:r>
              <a:rPr lang="fr-FR" sz="1200" dirty="0"/>
              <a:t>Les cases à cocher sont définies dans la classe Checkbutton. Là encore, on utilise une variable pour surveiller la sélection de la case.</a:t>
            </a:r>
          </a:p>
          <a:p>
            <a:endParaRPr lang="fr-FR" sz="1200" dirty="0"/>
          </a:p>
          <a:p>
            <a:r>
              <a:rPr lang="fr-FR" sz="1200" dirty="0"/>
              <a:t>Pour surveiller l'état d'une case à cocher (qui peut être soit active soit inactive), on préférera créer une variable de type IntVar plutôt que StringVar, bien que ce ne soit pas une obligation.</a:t>
            </a:r>
            <a:endParaRPr lang="fr-FR" sz="1200" dirty="0">
              <a:highlight>
                <a:srgbClr val="C0C0C0"/>
              </a:highlight>
            </a:endParaRPr>
          </a:p>
        </p:txBody>
      </p:sp>
    </p:spTree>
    <p:extLst>
      <p:ext uri="{BB962C8B-B14F-4D97-AF65-F5344CB8AC3E}">
        <p14:creationId xmlns:p14="http://schemas.microsoft.com/office/powerpoint/2010/main" val="229571589"/>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ZoneTexte 10">
            <a:extLst>
              <a:ext uri="{FF2B5EF4-FFF2-40B4-BE49-F238E27FC236}">
                <a16:creationId xmlns:a16="http://schemas.microsoft.com/office/drawing/2014/main" id="{490225D1-1687-4496-BE08-4D38C27B0FD1}"/>
              </a:ext>
            </a:extLst>
          </p:cNvPr>
          <p:cNvSpPr txBox="1"/>
          <p:nvPr/>
        </p:nvSpPr>
        <p:spPr>
          <a:xfrm>
            <a:off x="257183" y="1784825"/>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2" name="ZoneTexte 11">
            <a:extLst>
              <a:ext uri="{FF2B5EF4-FFF2-40B4-BE49-F238E27FC236}">
                <a16:creationId xmlns:a16="http://schemas.microsoft.com/office/drawing/2014/main" id="{3413CF41-E064-4441-8AEC-2D974A117042}"/>
              </a:ext>
            </a:extLst>
          </p:cNvPr>
          <p:cNvSpPr txBox="1"/>
          <p:nvPr/>
        </p:nvSpPr>
        <p:spPr>
          <a:xfrm>
            <a:off x="257182" y="2458592"/>
            <a:ext cx="11772891" cy="261610"/>
          </a:xfrm>
          <a:prstGeom prst="rect">
            <a:avLst/>
          </a:prstGeom>
          <a:noFill/>
        </p:spPr>
        <p:txBody>
          <a:bodyPr wrap="square" rtlCol="0">
            <a:spAutoFit/>
          </a:bodyPr>
          <a:lstStyle/>
          <a:p>
            <a:r>
              <a:rPr lang="fr-FR" sz="1100" dirty="0"/>
              <a:t>Vous pouvez ensuite contrôler l'état de la case à cocher en interrogeant la variable :</a:t>
            </a:r>
          </a:p>
        </p:txBody>
      </p:sp>
      <p:sp>
        <p:nvSpPr>
          <p:cNvPr id="13" name="ZoneTexte 12">
            <a:extLst>
              <a:ext uri="{FF2B5EF4-FFF2-40B4-BE49-F238E27FC236}">
                <a16:creationId xmlns:a16="http://schemas.microsoft.com/office/drawing/2014/main" id="{8DB71F96-165C-4CD5-9F2B-0A4C68652CF1}"/>
              </a:ext>
            </a:extLst>
          </p:cNvPr>
          <p:cNvSpPr txBox="1"/>
          <p:nvPr/>
        </p:nvSpPr>
        <p:spPr>
          <a:xfrm>
            <a:off x="257183" y="2808965"/>
            <a:ext cx="6315071" cy="261610"/>
          </a:xfrm>
          <a:prstGeom prst="rect">
            <a:avLst/>
          </a:prstGeom>
          <a:solidFill>
            <a:schemeClr val="tx1"/>
          </a:solidFill>
        </p:spPr>
        <p:txBody>
          <a:bodyPr wrap="square" rtlCol="0">
            <a:spAutoFit/>
          </a:bodyPr>
          <a:lstStyle/>
          <a:p>
            <a:r>
              <a:rPr lang="fr-FR" sz="1100" dirty="0" err="1">
                <a:solidFill>
                  <a:schemeClr val="bg1"/>
                </a:solidFill>
              </a:rPr>
              <a:t>var_case.get</a:t>
            </a:r>
            <a:r>
              <a:rPr lang="fr-FR" sz="1100" dirty="0">
                <a:solidFill>
                  <a:schemeClr val="bg1"/>
                </a:solidFill>
              </a:rPr>
              <a:t>()</a:t>
            </a:r>
          </a:p>
        </p:txBody>
      </p:sp>
    </p:spTree>
    <p:extLst>
      <p:ext uri="{BB962C8B-B14F-4D97-AF65-F5344CB8AC3E}">
        <p14:creationId xmlns:p14="http://schemas.microsoft.com/office/powerpoint/2010/main" val="1382928200"/>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037249"/>
            <a:ext cx="11772891" cy="2677656"/>
          </a:xfrm>
          <a:prstGeom prst="rect">
            <a:avLst/>
          </a:prstGeom>
          <a:noFill/>
        </p:spPr>
        <p:txBody>
          <a:bodyPr wrap="square" rtlCol="0">
            <a:spAutoFit/>
          </a:bodyPr>
          <a:lstStyle/>
          <a:p>
            <a:r>
              <a:rPr lang="fr-FR" sz="1200" dirty="0"/>
              <a:t>Si la case est cochée, la valeur renvoyée par la variable sera1. Si elle n'est pas cochée, ce sera0.</a:t>
            </a:r>
          </a:p>
          <a:p>
            <a:endParaRPr lang="fr-FR" sz="1200" dirty="0"/>
          </a:p>
          <a:p>
            <a:r>
              <a:rPr lang="fr-FR" sz="1200" dirty="0"/>
              <a:t>Notez qu'à l'instar d'un bouton, vous pouvez lier la case à cocher à une commande qui sera appelée quand son état change.</a:t>
            </a:r>
          </a:p>
          <a:p>
            <a:endParaRPr lang="fr-FR" sz="1200" b="1" dirty="0"/>
          </a:p>
          <a:p>
            <a:r>
              <a:rPr lang="fr-FR" sz="1200" b="1" dirty="0"/>
              <a:t>Les boutons radio</a:t>
            </a:r>
          </a:p>
          <a:p>
            <a:endParaRPr lang="fr-FR" sz="1200" b="1" dirty="0"/>
          </a:p>
          <a:p>
            <a:r>
              <a:rPr lang="fr-FR" sz="1200" dirty="0"/>
              <a:t>Les boutons radio (radio buttons en anglais) sont des boutons généralement présentés en groupes. C'est, à proprement parler, un ensemble de cases à cocher mutuellement exclusives : quand vous cliquez sur l'un des boutons, celui-ci se sélectionne et tous les autres boutons du même groupe se désélectionnent.</a:t>
            </a:r>
          </a:p>
          <a:p>
            <a:endParaRPr lang="fr-FR" sz="1200" dirty="0"/>
          </a:p>
          <a:p>
            <a:r>
              <a:rPr lang="fr-FR" sz="1200" dirty="0"/>
              <a:t>Ce type de bouton est donc surtout utile dans le cadre d'un regroupement.</a:t>
            </a:r>
          </a:p>
          <a:p>
            <a:endParaRPr lang="fr-FR" sz="1200" dirty="0"/>
          </a:p>
          <a:p>
            <a:r>
              <a:rPr lang="fr-FR" sz="1200" dirty="0"/>
              <a:t>Pour créer un groupe de boutons, il faut simplement qu'ils soient tous associés à la même variable (là encore, une variable </a:t>
            </a:r>
            <a:r>
              <a:rPr lang="fr-FR" sz="1200" b="1" dirty="0"/>
              <a:t>Tkinter</a:t>
            </a:r>
            <a:r>
              <a:rPr lang="fr-FR" sz="1200" dirty="0"/>
              <a:t>). La variable peut posséder le type que vous voulez.</a:t>
            </a:r>
          </a:p>
          <a:p>
            <a:endParaRPr lang="fr-FR" sz="1200" dirty="0"/>
          </a:p>
          <a:p>
            <a:r>
              <a:rPr lang="fr-FR" sz="1200" dirty="0"/>
              <a:t>Quand l'utilisateur change le bouton sélectionné, la valeur de la variable change également en fonction de l'option </a:t>
            </a:r>
            <a:r>
              <a:rPr lang="fr-FR" sz="1200" b="1" dirty="0"/>
              <a:t>value</a:t>
            </a:r>
            <a:r>
              <a:rPr lang="fr-FR" sz="1200" dirty="0"/>
              <a:t> associée au bouton. Voyons un exemple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3807479"/>
            <a:ext cx="6315071" cy="1615827"/>
          </a:xfrm>
          <a:prstGeom prst="rect">
            <a:avLst/>
          </a:prstGeom>
          <a:solidFill>
            <a:schemeClr val="tx1"/>
          </a:solidFill>
        </p:spPr>
        <p:txBody>
          <a:bodyPr wrap="square" rtlCol="0">
            <a:spAutoFit/>
          </a:bodyPr>
          <a:lstStyle/>
          <a:p>
            <a:r>
              <a:rPr lang="fr-FR" sz="1100" dirty="0">
                <a:solidFill>
                  <a:schemeClr val="bg1"/>
                </a:solidFill>
              </a:rPr>
              <a:t>var_choix = StringVar()</a:t>
            </a:r>
          </a:p>
          <a:p>
            <a:endParaRPr lang="fr-FR" sz="1100" dirty="0">
              <a:solidFill>
                <a:schemeClr val="bg1"/>
              </a:solidFill>
            </a:endParaRPr>
          </a:p>
          <a:p>
            <a:r>
              <a:rPr lang="fr-FR" sz="1100" dirty="0">
                <a:solidFill>
                  <a:schemeClr val="bg1"/>
                </a:solidFill>
              </a:rPr>
              <a:t>choix_rouge = Radiobutton(fenetre, text="Rouge", variable=var_choix, value="rouge")</a:t>
            </a:r>
          </a:p>
          <a:p>
            <a:r>
              <a:rPr lang="fr-FR" sz="1100" dirty="0">
                <a:solidFill>
                  <a:schemeClr val="bg1"/>
                </a:solidFill>
              </a:rPr>
              <a:t>choix_vert = Radiobutton(fenetre, text="Vert", variable=var_choix, value="vert")</a:t>
            </a:r>
          </a:p>
          <a:p>
            <a:r>
              <a:rPr lang="fr-FR" sz="1100" dirty="0">
                <a:solidFill>
                  <a:schemeClr val="bg1"/>
                </a:solidFill>
              </a:rPr>
              <a:t>choix_bleu = Radiobutton(fenetre, text="Bleu", variable=var_choix, value="bleu")</a:t>
            </a:r>
          </a:p>
          <a:p>
            <a:endParaRPr lang="fr-FR" sz="1100" dirty="0">
              <a:solidFill>
                <a:schemeClr val="bg1"/>
              </a:solidFill>
            </a:endParaRPr>
          </a:p>
          <a:p>
            <a:r>
              <a:rPr lang="fr-FR" sz="1100" dirty="0">
                <a:solidFill>
                  <a:schemeClr val="bg1"/>
                </a:solidFill>
              </a:rPr>
              <a:t>choix_rouge.pack()</a:t>
            </a:r>
          </a:p>
          <a:p>
            <a:r>
              <a:rPr lang="fr-FR" sz="1100" dirty="0">
                <a:solidFill>
                  <a:schemeClr val="bg1"/>
                </a:solidFill>
              </a:rPr>
              <a:t>choix_vert.pack()</a:t>
            </a:r>
          </a:p>
          <a:p>
            <a:r>
              <a:rPr lang="fr-FR" sz="1100" dirty="0">
                <a:solidFill>
                  <a:schemeClr val="bg1"/>
                </a:solidFill>
              </a:rPr>
              <a:t>choix_bleu.pack()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257183" y="5608454"/>
            <a:ext cx="11772891" cy="276999"/>
          </a:xfrm>
          <a:prstGeom prst="rect">
            <a:avLst/>
          </a:prstGeom>
          <a:noFill/>
        </p:spPr>
        <p:txBody>
          <a:bodyPr wrap="square" rtlCol="0">
            <a:spAutoFit/>
          </a:bodyPr>
          <a:lstStyle/>
          <a:p>
            <a:r>
              <a:rPr lang="fr-FR" sz="1200" dirty="0"/>
              <a:t>Pour récupérer la valeur associée au bouton actuellement sélectionné, interrogez la variable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5990184"/>
            <a:ext cx="6315071" cy="261610"/>
          </a:xfrm>
          <a:prstGeom prst="rect">
            <a:avLst/>
          </a:prstGeom>
          <a:solidFill>
            <a:schemeClr val="tx1"/>
          </a:solidFill>
        </p:spPr>
        <p:txBody>
          <a:bodyPr wrap="square" rtlCol="0">
            <a:spAutoFit/>
          </a:bodyPr>
          <a:lstStyle/>
          <a:p>
            <a:r>
              <a:rPr lang="fr-FR" sz="1100" dirty="0">
                <a:solidFill>
                  <a:schemeClr val="bg1"/>
                </a:solidFill>
              </a:rPr>
              <a:t>var_choix.get()</a:t>
            </a:r>
          </a:p>
        </p:txBody>
      </p:sp>
    </p:spTree>
    <p:extLst>
      <p:ext uri="{BB962C8B-B14F-4D97-AF65-F5344CB8AC3E}">
        <p14:creationId xmlns:p14="http://schemas.microsoft.com/office/powerpoint/2010/main" val="3583373917"/>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954741"/>
            <a:ext cx="11772891" cy="1200329"/>
          </a:xfrm>
          <a:prstGeom prst="rect">
            <a:avLst/>
          </a:prstGeom>
          <a:noFill/>
        </p:spPr>
        <p:txBody>
          <a:bodyPr wrap="square" rtlCol="0">
            <a:spAutoFit/>
          </a:bodyPr>
          <a:lstStyle/>
          <a:p>
            <a:r>
              <a:rPr lang="fr-FR" sz="1200" b="1" dirty="0"/>
              <a:t>Les listes déroulantes</a:t>
            </a:r>
          </a:p>
          <a:p>
            <a:endParaRPr lang="fr-FR" sz="1200" dirty="0"/>
          </a:p>
          <a:p>
            <a:r>
              <a:rPr lang="fr-FR" sz="1200" dirty="0"/>
              <a:t>Ce widget permet de construire une liste dans laquelle on peut sélectionner un ou plusieurs éléments. Le fonctionnement n'est pas tout à fait identique aux boutons radio. Ici, la liste comprend plusieurs lignes et non un groupe de boutons.</a:t>
            </a:r>
          </a:p>
          <a:p>
            <a:endParaRPr lang="fr-FR" sz="1200" dirty="0"/>
          </a:p>
          <a:p>
            <a:r>
              <a:rPr lang="fr-FR" sz="1200" dirty="0"/>
              <a:t>Créer une liste se fait assez simplement, vous devez commencer à vous habituer à la syntaxe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276288"/>
            <a:ext cx="6315071" cy="430887"/>
          </a:xfrm>
          <a:prstGeom prst="rect">
            <a:avLst/>
          </a:prstGeom>
          <a:solidFill>
            <a:schemeClr val="tx1"/>
          </a:solidFill>
        </p:spPr>
        <p:txBody>
          <a:bodyPr wrap="square" rtlCol="0">
            <a:spAutoFit/>
          </a:bodyPr>
          <a:lstStyle/>
          <a:p>
            <a:r>
              <a:rPr lang="fr-FR" sz="1100" dirty="0">
                <a:solidFill>
                  <a:schemeClr val="bg1"/>
                </a:solidFill>
              </a:rPr>
              <a:t>liste = Listbox(fenetre)</a:t>
            </a:r>
          </a:p>
          <a:p>
            <a:r>
              <a:rPr lang="fr-FR" sz="1100" dirty="0">
                <a:solidFill>
                  <a:schemeClr val="bg1"/>
                </a:solidFill>
              </a:rPr>
              <a:t>liste.pack()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180981" y="2719989"/>
            <a:ext cx="11772891" cy="1384995"/>
          </a:xfrm>
          <a:prstGeom prst="rect">
            <a:avLst/>
          </a:prstGeom>
          <a:noFill/>
        </p:spPr>
        <p:txBody>
          <a:bodyPr wrap="square" rtlCol="0">
            <a:spAutoFit/>
          </a:bodyPr>
          <a:lstStyle/>
          <a:p>
            <a:r>
              <a:rPr lang="fr-FR" sz="1200" dirty="0"/>
              <a:t>On insère ensuite des éléments. La méthode insert prend deux paramètres :</a:t>
            </a:r>
          </a:p>
          <a:p>
            <a:endParaRPr lang="fr-FR" sz="1200" dirty="0"/>
          </a:p>
          <a:p>
            <a:r>
              <a:rPr lang="fr-FR" sz="1200" dirty="0"/>
              <a:t>    la position à laquelle insérer l'élément ;</a:t>
            </a:r>
          </a:p>
          <a:p>
            <a:endParaRPr lang="fr-FR" sz="1200" dirty="0"/>
          </a:p>
          <a:p>
            <a:r>
              <a:rPr lang="fr-FR" sz="1200" dirty="0"/>
              <a:t>    l'élément même, sous la forme d'une chaîne de caractères.</a:t>
            </a:r>
          </a:p>
          <a:p>
            <a:endParaRPr lang="fr-FR" sz="1200" dirty="0"/>
          </a:p>
          <a:p>
            <a:r>
              <a:rPr lang="fr-FR" sz="1200" dirty="0"/>
              <a:t>Si vous voulez insérer des éléments à la fin de la liste, utilisez la constante END définie par </a:t>
            </a:r>
            <a:r>
              <a:rPr lang="fr-FR" sz="1200" b="1" dirty="0"/>
              <a:t>Tkinter</a:t>
            </a:r>
            <a:r>
              <a:rPr lang="fr-FR" sz="1200" dirty="0"/>
              <a:t>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4196975"/>
            <a:ext cx="6315071" cy="600164"/>
          </a:xfrm>
          <a:prstGeom prst="rect">
            <a:avLst/>
          </a:prstGeom>
          <a:solidFill>
            <a:schemeClr val="tx1"/>
          </a:solidFill>
        </p:spPr>
        <p:txBody>
          <a:bodyPr wrap="square" rtlCol="0">
            <a:spAutoFit/>
          </a:bodyPr>
          <a:lstStyle/>
          <a:p>
            <a:r>
              <a:rPr lang="fr-FR" sz="1100" dirty="0">
                <a:solidFill>
                  <a:schemeClr val="bg1"/>
                </a:solidFill>
              </a:rPr>
              <a:t>liste.insert(END, "Pierre")</a:t>
            </a:r>
          </a:p>
          <a:p>
            <a:r>
              <a:rPr lang="fr-FR" sz="1100" dirty="0">
                <a:solidFill>
                  <a:schemeClr val="bg1"/>
                </a:solidFill>
              </a:rPr>
              <a:t>liste.insert(END, "Feuille")</a:t>
            </a:r>
          </a:p>
          <a:p>
            <a:r>
              <a:rPr lang="fr-FR" sz="1100" dirty="0">
                <a:solidFill>
                  <a:schemeClr val="bg1"/>
                </a:solidFill>
              </a:rPr>
              <a:t>liste.insert(END, "Ciseau")</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4929280"/>
            <a:ext cx="11772891" cy="1569660"/>
          </a:xfrm>
          <a:prstGeom prst="rect">
            <a:avLst/>
          </a:prstGeom>
          <a:noFill/>
        </p:spPr>
        <p:txBody>
          <a:bodyPr wrap="square" rtlCol="0">
            <a:spAutoFit/>
          </a:bodyPr>
          <a:lstStyle/>
          <a:p>
            <a:r>
              <a:rPr lang="fr-FR" sz="1200" dirty="0"/>
              <a:t>Pour accéder à la sélection, utilisez la méthode </a:t>
            </a:r>
            <a:r>
              <a:rPr lang="fr-FR" sz="1200" i="1" dirty="0"/>
              <a:t>curselection</a:t>
            </a:r>
            <a:r>
              <a:rPr lang="fr-FR" sz="1200" dirty="0"/>
              <a:t> de la liste. Elle renvoie un tuple de chaînes de caractères, chacune étant la position de l'élément sélectionné.</a:t>
            </a:r>
          </a:p>
          <a:p>
            <a:endParaRPr lang="fr-FR" sz="1200" dirty="0"/>
          </a:p>
          <a:p>
            <a:r>
              <a:rPr lang="fr-FR" sz="1200" dirty="0"/>
              <a:t>Par exemple, si </a:t>
            </a:r>
            <a:r>
              <a:rPr lang="fr-FR" sz="1200" i="1" dirty="0" err="1"/>
              <a:t>liste.curselection</a:t>
            </a:r>
            <a:r>
              <a:rPr lang="fr-FR" sz="1200" i="1" dirty="0"/>
              <a:t>() </a:t>
            </a:r>
            <a:r>
              <a:rPr lang="fr-FR" sz="1200" dirty="0"/>
              <a:t>renvoie('2',), c'est le troisième élément de la liste qui est sélectionné (</a:t>
            </a:r>
            <a:r>
              <a:rPr lang="fr-FR" sz="1200" i="1" dirty="0"/>
              <a:t>Ciseau</a:t>
            </a:r>
            <a:r>
              <a:rPr lang="fr-FR" sz="1200" dirty="0"/>
              <a:t> en l'occurrence).</a:t>
            </a:r>
          </a:p>
          <a:p>
            <a:endParaRPr lang="fr-FR" sz="1200" b="1" dirty="0"/>
          </a:p>
          <a:p>
            <a:r>
              <a:rPr lang="fr-FR" sz="1200" b="1" dirty="0"/>
              <a:t> Organiser ses widgets dans la fenêtre</a:t>
            </a:r>
          </a:p>
          <a:p>
            <a:endParaRPr lang="fr-FR" sz="1200" dirty="0"/>
          </a:p>
          <a:p>
            <a:r>
              <a:rPr lang="fr-FR" sz="1200" dirty="0"/>
              <a:t>Il existe plusieurs widgets qui peuvent contenir d'autres widgets. L'un d'entre eux se nomme </a:t>
            </a:r>
            <a:r>
              <a:rPr lang="fr-FR" sz="1200" b="1" dirty="0"/>
              <a:t>Frame</a:t>
            </a:r>
            <a:r>
              <a:rPr lang="fr-FR" sz="1200" dirty="0"/>
              <a:t>. C'est un cadre rectangulaire dans lequel vous pouvez placer vos widgets... ainsi que d'autres objets </a:t>
            </a:r>
            <a:r>
              <a:rPr lang="fr-FR" sz="1200" b="1" dirty="0"/>
              <a:t>Frame</a:t>
            </a:r>
            <a:r>
              <a:rPr lang="fr-FR" sz="1200" dirty="0"/>
              <a:t> si besoin est.</a:t>
            </a:r>
          </a:p>
        </p:txBody>
      </p:sp>
    </p:spTree>
    <p:extLst>
      <p:ext uri="{BB962C8B-B14F-4D97-AF65-F5344CB8AC3E}">
        <p14:creationId xmlns:p14="http://schemas.microsoft.com/office/powerpoint/2010/main" val="1525521522"/>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134269"/>
            <a:ext cx="11772891" cy="261610"/>
          </a:xfrm>
          <a:prstGeom prst="rect">
            <a:avLst/>
          </a:prstGeom>
          <a:noFill/>
        </p:spPr>
        <p:txBody>
          <a:bodyPr wrap="square" rtlCol="0">
            <a:spAutoFit/>
          </a:bodyPr>
          <a:lstStyle/>
          <a:p>
            <a:r>
              <a:rPr lang="fr-FR" sz="1100" dirty="0"/>
              <a:t>Si vous voulez qu'un widget apparaisse dans un cadre, utilisez le Frame comme parent à la création du widget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477147"/>
            <a:ext cx="6315071" cy="938719"/>
          </a:xfrm>
          <a:prstGeom prst="rect">
            <a:avLst/>
          </a:prstGeom>
          <a:solidFill>
            <a:schemeClr val="tx1"/>
          </a:solidFill>
        </p:spPr>
        <p:txBody>
          <a:bodyPr wrap="square" rtlCol="0">
            <a:spAutoFit/>
          </a:bodyPr>
          <a:lstStyle/>
          <a:p>
            <a:r>
              <a:rPr lang="fr-FR" sz="1100" dirty="0">
                <a:solidFill>
                  <a:schemeClr val="bg1"/>
                </a:solidFill>
              </a:rPr>
              <a:t>cadre = Frame(fenetre, width=768, height=576, borderwidth=1)</a:t>
            </a:r>
          </a:p>
          <a:p>
            <a:r>
              <a:rPr lang="fr-FR" sz="1100" dirty="0">
                <a:solidFill>
                  <a:schemeClr val="bg1"/>
                </a:solidFill>
              </a:rPr>
              <a:t>cadre.pack(fill=BOTH)</a:t>
            </a:r>
          </a:p>
          <a:p>
            <a:endParaRPr lang="fr-FR" sz="1100" dirty="0">
              <a:solidFill>
                <a:schemeClr val="bg1"/>
              </a:solidFill>
            </a:endParaRPr>
          </a:p>
          <a:p>
            <a:r>
              <a:rPr lang="fr-FR" sz="1100" dirty="0">
                <a:solidFill>
                  <a:schemeClr val="bg1"/>
                </a:solidFill>
              </a:rPr>
              <a:t>message = Label(cadre, text="Notre fenêtre")</a:t>
            </a:r>
          </a:p>
          <a:p>
            <a:r>
              <a:rPr lang="fr-FR" sz="1100" dirty="0">
                <a:solidFill>
                  <a:schemeClr val="bg1"/>
                </a:solidFill>
              </a:rPr>
              <a:t>message.pack(side="top", fill=X)</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57182" y="2434330"/>
            <a:ext cx="11772891" cy="4339650"/>
          </a:xfrm>
          <a:prstGeom prst="rect">
            <a:avLst/>
          </a:prstGeom>
          <a:noFill/>
        </p:spPr>
        <p:txBody>
          <a:bodyPr wrap="square" rtlCol="0">
            <a:spAutoFit/>
          </a:bodyPr>
          <a:lstStyle/>
          <a:p>
            <a:r>
              <a:rPr lang="fr-FR" sz="1200" dirty="0"/>
              <a:t>Comme vous le voyez, nous avons passé plusieurs arguments nommés à notre méthode </a:t>
            </a:r>
            <a:r>
              <a:rPr lang="fr-FR" sz="1200" i="1" dirty="0"/>
              <a:t>pack</a:t>
            </a:r>
            <a:r>
              <a:rPr lang="fr-FR" sz="1200" dirty="0"/>
              <a:t>. Cette méthode, je vous l'ai dit, sert à placer nos widgets dans la fenêtre (ici, dans le cadre).</a:t>
            </a:r>
          </a:p>
          <a:p>
            <a:endParaRPr lang="fr-FR" sz="1200" dirty="0"/>
          </a:p>
          <a:p>
            <a:r>
              <a:rPr lang="fr-FR" sz="1200" dirty="0"/>
              <a:t>En précisant </a:t>
            </a:r>
            <a:r>
              <a:rPr lang="fr-FR" sz="1200" i="1" dirty="0"/>
              <a:t>side="top"</a:t>
            </a:r>
            <a:r>
              <a:rPr lang="fr-FR" sz="1200" dirty="0"/>
              <a:t>, on demande à ce que le widget soit placé en haut de son parent (ici, notre cadre).</a:t>
            </a:r>
          </a:p>
          <a:p>
            <a:endParaRPr lang="fr-FR" sz="1200" dirty="0"/>
          </a:p>
          <a:p>
            <a:r>
              <a:rPr lang="fr-FR" sz="1200" dirty="0"/>
              <a:t>Il existe aussi l'argument nommé </a:t>
            </a:r>
            <a:r>
              <a:rPr lang="fr-FR" sz="1200" i="1" dirty="0"/>
              <a:t>fill</a:t>
            </a:r>
            <a:r>
              <a:rPr lang="fr-FR" sz="1200" dirty="0"/>
              <a:t> qui permet au widget de remplir le widget parent, soit en largeur si la valeur est </a:t>
            </a:r>
            <a:r>
              <a:rPr lang="fr-FR" sz="1200" i="1" dirty="0"/>
              <a:t>X</a:t>
            </a:r>
            <a:r>
              <a:rPr lang="fr-FR" sz="1200" dirty="0"/>
              <a:t>, soit en hauteur si la valeur est </a:t>
            </a:r>
            <a:r>
              <a:rPr lang="fr-FR" sz="1200" i="1" dirty="0"/>
              <a:t>Y</a:t>
            </a:r>
            <a:r>
              <a:rPr lang="fr-FR" sz="1200" dirty="0"/>
              <a:t>, soit en largeur et hauteur si la valeur est </a:t>
            </a:r>
            <a:r>
              <a:rPr lang="fr-FR" sz="1200" i="1" dirty="0"/>
              <a:t>BOTH</a:t>
            </a:r>
            <a:r>
              <a:rPr lang="fr-FR" sz="1200" dirty="0"/>
              <a:t>.</a:t>
            </a:r>
          </a:p>
          <a:p>
            <a:endParaRPr lang="fr-FR" sz="1200" dirty="0"/>
          </a:p>
          <a:p>
            <a:r>
              <a:rPr lang="fr-FR" sz="1200" dirty="0"/>
              <a:t>D'autres arguments nommés existent, bien entendu. Si vous voulez une liste exhaustive, rendez-vous </a:t>
            </a:r>
            <a:r>
              <a:rPr lang="fr-FR" sz="1200" dirty="0">
                <a:hlinkClick r:id="rId2"/>
              </a:rPr>
              <a:t>sur le chapitre consacré à Tkinter dans la documentation officielle de Python</a:t>
            </a:r>
            <a:r>
              <a:rPr lang="fr-FR" sz="1200" dirty="0"/>
              <a:t>.</a:t>
            </a:r>
          </a:p>
          <a:p>
            <a:endParaRPr lang="fr-FR" sz="1200" dirty="0"/>
          </a:p>
          <a:p>
            <a:r>
              <a:rPr lang="fr-FR" sz="1200" dirty="0"/>
              <a:t>Une partie est consacrée au </a:t>
            </a:r>
            <a:r>
              <a:rPr lang="fr-FR" sz="1200" b="1" dirty="0"/>
              <a:t>packer</a:t>
            </a:r>
            <a:r>
              <a:rPr lang="fr-FR" sz="1200" dirty="0"/>
              <a:t> et à la méthode </a:t>
            </a:r>
            <a:r>
              <a:rPr lang="fr-FR" sz="1200" i="1" dirty="0"/>
              <a:t>pack</a:t>
            </a:r>
            <a:r>
              <a:rPr lang="fr-FR" sz="1200" dirty="0"/>
              <a:t>.</a:t>
            </a:r>
          </a:p>
          <a:p>
            <a:endParaRPr lang="fr-FR" sz="1200" dirty="0"/>
          </a:p>
          <a:p>
            <a:r>
              <a:rPr lang="fr-FR" sz="1200" dirty="0"/>
              <a:t>Notez qu'il existe aussi le widget </a:t>
            </a:r>
            <a:r>
              <a:rPr lang="fr-FR" sz="1200" i="1" dirty="0"/>
              <a:t>Label frame</a:t>
            </a:r>
            <a:r>
              <a:rPr lang="fr-FR" sz="1200" dirty="0"/>
              <a:t>, un cadre avec un titre, ce qui nous évite d'avoir à placer un label en haut du cadre. Il se construit comme un </a:t>
            </a:r>
            <a:r>
              <a:rPr lang="fr-FR" sz="1200" i="1" dirty="0"/>
              <a:t>Frame</a:t>
            </a:r>
            <a:r>
              <a:rPr lang="fr-FR" sz="1200" dirty="0"/>
              <a:t> mais peut prendre en argument, à la construction, le texte représentant le titre : </a:t>
            </a:r>
            <a:r>
              <a:rPr lang="fr-FR" sz="1200" i="1" dirty="0"/>
              <a:t>cadre = </a:t>
            </a:r>
            <a:r>
              <a:rPr lang="fr-FR" sz="1200" i="1" dirty="0" err="1"/>
              <a:t>Labelframe</a:t>
            </a:r>
            <a:r>
              <a:rPr lang="fr-FR" sz="1200" i="1" dirty="0"/>
              <a:t>(..., text="Titre du cadre")</a:t>
            </a:r>
          </a:p>
          <a:p>
            <a:endParaRPr lang="fr-FR" sz="1200" dirty="0"/>
          </a:p>
          <a:p>
            <a:r>
              <a:rPr lang="fr-FR" sz="1200" b="1" dirty="0"/>
              <a:t>Bien d'autres widgets</a:t>
            </a:r>
          </a:p>
          <a:p>
            <a:endParaRPr lang="fr-FR" sz="1200" dirty="0"/>
          </a:p>
          <a:p>
            <a:r>
              <a:rPr lang="fr-FR" sz="1200" dirty="0"/>
              <a:t>Vous devez vous en douter, ceci n'est qu'une approche très sommaire de quelques widgets de </a:t>
            </a:r>
            <a:r>
              <a:rPr lang="fr-FR" sz="1200" b="1" dirty="0"/>
              <a:t>Tkinter</a:t>
            </a:r>
            <a:r>
              <a:rPr lang="fr-FR" sz="1200" dirty="0"/>
              <a:t>. Il en existe de nombreux autres et ceux que nous avons vus ont bien d'autres options.</a:t>
            </a:r>
          </a:p>
          <a:p>
            <a:endParaRPr lang="fr-FR" sz="1200" dirty="0"/>
          </a:p>
          <a:p>
            <a:r>
              <a:rPr lang="fr-FR" sz="1200" dirty="0"/>
              <a:t>Il est notamment possible de créer une barre de menus avec ses menus imbriqués, d'afficher des images, des </a:t>
            </a:r>
            <a:r>
              <a:rPr lang="fr-FR" sz="1200" b="1" dirty="0" err="1"/>
              <a:t>canvas</a:t>
            </a:r>
            <a:r>
              <a:rPr lang="fr-FR" sz="1200" dirty="0"/>
              <a:t> dans lequel vous pouvez dessiner pour personnaliser votre fenêtre... bref, il vous reste bien des choses à voir, même si ce chapitre ne peut pas couvrir tous ces widgets et options.</a:t>
            </a:r>
          </a:p>
          <a:p>
            <a:endParaRPr lang="fr-FR" sz="1200" dirty="0"/>
          </a:p>
          <a:p>
            <a:r>
              <a:rPr lang="fr-FR" sz="1200" dirty="0"/>
              <a:t>Je vous propose pour l'heure d'aller jeter un coup d'œil sur les commandes que nous avons effleurées jusqu'ici sans trop nous pencher dessus.</a:t>
            </a:r>
          </a:p>
        </p:txBody>
      </p:sp>
    </p:spTree>
    <p:extLst>
      <p:ext uri="{BB962C8B-B14F-4D97-AF65-F5344CB8AC3E}">
        <p14:creationId xmlns:p14="http://schemas.microsoft.com/office/powerpoint/2010/main" val="3272623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71471" y="1398274"/>
            <a:ext cx="11772891" cy="276999"/>
          </a:xfrm>
          <a:prstGeom prst="rect">
            <a:avLst/>
          </a:prstGeom>
          <a:noFill/>
        </p:spPr>
        <p:txBody>
          <a:bodyPr wrap="square" rtlCol="0">
            <a:spAutoFit/>
          </a:bodyPr>
          <a:lstStyle/>
          <a:p>
            <a:r>
              <a:rPr lang="fr-FR" sz="1200" dirty="0"/>
              <a:t>Nous avons vu très brièvement comment faire en sorte qu'un bouton ferme une fenêtre quand on clique dessus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805388"/>
            <a:ext cx="6315071" cy="246221"/>
          </a:xfrm>
          <a:prstGeom prst="rect">
            <a:avLst/>
          </a:prstGeom>
          <a:solidFill>
            <a:schemeClr val="tx1"/>
          </a:solidFill>
        </p:spPr>
        <p:txBody>
          <a:bodyPr wrap="square" rtlCol="0">
            <a:spAutoFit/>
          </a:bodyPr>
          <a:lstStyle/>
          <a:p>
            <a:r>
              <a:rPr lang="fr-FR" sz="1000" dirty="0">
                <a:solidFill>
                  <a:schemeClr val="bg1"/>
                </a:solidFill>
              </a:rPr>
              <a:t>bouton_quitter = Button(fenetre, text="Quitter", command=fenetre.quit)</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2102495"/>
            <a:ext cx="11772891" cy="1938992"/>
          </a:xfrm>
          <a:prstGeom prst="rect">
            <a:avLst/>
          </a:prstGeom>
          <a:noFill/>
        </p:spPr>
        <p:txBody>
          <a:bodyPr wrap="square" rtlCol="0">
            <a:spAutoFit/>
          </a:bodyPr>
          <a:lstStyle/>
          <a:p>
            <a:r>
              <a:rPr lang="fr-FR" sz="1200" dirty="0"/>
              <a:t>C'est le dernier argument qui est important ici. Il a pour nom </a:t>
            </a:r>
            <a:r>
              <a:rPr lang="fr-FR" sz="1200" i="1" dirty="0"/>
              <a:t>command</a:t>
            </a:r>
            <a:r>
              <a:rPr lang="fr-FR" sz="1200" dirty="0"/>
              <a:t> et a pour valeur la méthode </a:t>
            </a:r>
            <a:r>
              <a:rPr lang="fr-FR" sz="1200" i="1" dirty="0" err="1"/>
              <a:t>quit</a:t>
            </a:r>
            <a:r>
              <a:rPr lang="fr-FR" sz="1200" dirty="0"/>
              <a:t> de notre fenêtre.</a:t>
            </a:r>
          </a:p>
          <a:p>
            <a:endParaRPr lang="fr-FR" sz="1200" dirty="0"/>
          </a:p>
          <a:p>
            <a:r>
              <a:rPr lang="fr-FR" sz="1200" dirty="0"/>
              <a:t>Sur ce modèle, nous pouvons créer assez simplement des commandes personnalisées, en écrivant des méthodes.</a:t>
            </a:r>
          </a:p>
          <a:p>
            <a:endParaRPr lang="fr-FR" sz="1200" dirty="0"/>
          </a:p>
          <a:p>
            <a:r>
              <a:rPr lang="fr-FR" sz="1200" dirty="0"/>
              <a:t>Cependant, il y a ici une petite subtilité : la méthode que nous devons créer ne prend aucun paramètre. Si </a:t>
            </a:r>
            <a:r>
              <a:rPr lang="fr-FR" sz="1200" dirty="0" err="1"/>
              <a:t>nou</a:t>
            </a:r>
            <a:r>
              <a:rPr lang="fr-FR" sz="1200" dirty="0"/>
              <a:t> s voulons qu'un clic sur le bouton modifie le bouton lui-même ou un autre objet, nous devons placer nos widgets dans un corps de classe.</a:t>
            </a:r>
          </a:p>
          <a:p>
            <a:endParaRPr lang="fr-FR" sz="1200" dirty="0"/>
          </a:p>
          <a:p>
            <a:r>
              <a:rPr lang="fr-FR" sz="1200" dirty="0"/>
              <a:t>D'ailleurs, à partir du moment où on sort du cadre d'un test, il est préférable de mettre le code dans une classe.</a:t>
            </a:r>
          </a:p>
          <a:p>
            <a:endParaRPr lang="fr-FR" sz="1200" dirty="0"/>
          </a:p>
          <a:p>
            <a:r>
              <a:rPr lang="fr-FR" sz="1200" dirty="0"/>
              <a:t>On peut la faire hériter de </a:t>
            </a:r>
            <a:r>
              <a:rPr lang="fr-FR" sz="1200" i="1" dirty="0"/>
              <a:t>Frame</a:t>
            </a:r>
            <a:r>
              <a:rPr lang="fr-FR" sz="1200" dirty="0"/>
              <a:t>, ce qui signifie que notre classe sera un widget elle aussi. Voyons un code complet que j'expliquerai plus bas :</a:t>
            </a:r>
          </a:p>
        </p:txBody>
      </p:sp>
    </p:spTree>
    <p:extLst>
      <p:ext uri="{BB962C8B-B14F-4D97-AF65-F5344CB8AC3E}">
        <p14:creationId xmlns:p14="http://schemas.microsoft.com/office/powerpoint/2010/main" val="2126387253"/>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C4E20288-28EF-44A3-8044-4DA6553EA48A}"/>
              </a:ext>
            </a:extLst>
          </p:cNvPr>
          <p:cNvSpPr txBox="1"/>
          <p:nvPr/>
        </p:nvSpPr>
        <p:spPr>
          <a:xfrm>
            <a:off x="366722" y="841394"/>
            <a:ext cx="6315071" cy="4708981"/>
          </a:xfrm>
          <a:prstGeom prst="rect">
            <a:avLst/>
          </a:prstGeom>
          <a:solidFill>
            <a:schemeClr val="tx1"/>
          </a:solidFill>
        </p:spPr>
        <p:txBody>
          <a:bodyPr wrap="square" rtlCol="0">
            <a:spAutoFit/>
          </a:bodyPr>
          <a:lstStyle/>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class Interface(Frame):</a:t>
            </a:r>
          </a:p>
          <a:p>
            <a:r>
              <a:rPr lang="fr-FR" sz="1000" dirty="0">
                <a:solidFill>
                  <a:schemeClr val="bg1"/>
                </a:solidFill>
              </a:rPr>
              <a:t>    </a:t>
            </a:r>
          </a:p>
          <a:p>
            <a:r>
              <a:rPr lang="fr-FR" sz="1000" dirty="0">
                <a:solidFill>
                  <a:schemeClr val="bg1"/>
                </a:solidFill>
              </a:rPr>
              <a:t>    """Notre fenêtre principale.</a:t>
            </a:r>
          </a:p>
          <a:p>
            <a:r>
              <a:rPr lang="fr-FR" sz="1000" dirty="0">
                <a:solidFill>
                  <a:schemeClr val="bg1"/>
                </a:solidFill>
              </a:rPr>
              <a:t>    Tous les widgets sont stockés comme attributs de cette fenêtre."""</a:t>
            </a:r>
          </a:p>
          <a:p>
            <a:r>
              <a:rPr lang="fr-FR" sz="1000" dirty="0">
                <a:solidFill>
                  <a:schemeClr val="bg1"/>
                </a:solidFill>
              </a:rPr>
              <a:t>    </a:t>
            </a:r>
          </a:p>
          <a:p>
            <a:r>
              <a:rPr lang="fr-FR" sz="1000" dirty="0">
                <a:solidFill>
                  <a:schemeClr val="bg1"/>
                </a:solidFill>
              </a:rPr>
              <a:t>    def __init__(self, fenetre, **kwargs):</a:t>
            </a:r>
          </a:p>
          <a:p>
            <a:r>
              <a:rPr lang="fr-FR" sz="1000" dirty="0">
                <a:solidFill>
                  <a:schemeClr val="bg1"/>
                </a:solidFill>
              </a:rPr>
              <a:t>        Frame.__init__(self, fenetre, width=768, height=576, **kwargs)</a:t>
            </a:r>
          </a:p>
          <a:p>
            <a:r>
              <a:rPr lang="fr-FR" sz="1000" dirty="0">
                <a:solidFill>
                  <a:schemeClr val="bg1"/>
                </a:solidFill>
              </a:rPr>
              <a:t>        self.pack(fill=BOTH)</a:t>
            </a:r>
          </a:p>
          <a:p>
            <a:r>
              <a:rPr lang="fr-FR" sz="1000" dirty="0">
                <a:solidFill>
                  <a:schemeClr val="bg1"/>
                </a:solidFill>
              </a:rPr>
              <a:t>        self.nb_clic = 0</a:t>
            </a:r>
          </a:p>
          <a:p>
            <a:r>
              <a:rPr lang="fr-FR" sz="1000" dirty="0">
                <a:solidFill>
                  <a:schemeClr val="bg1"/>
                </a:solidFill>
              </a:rPr>
              <a:t>        </a:t>
            </a:r>
          </a:p>
          <a:p>
            <a:r>
              <a:rPr lang="fr-FR" sz="1000" dirty="0">
                <a:solidFill>
                  <a:schemeClr val="bg1"/>
                </a:solidFill>
              </a:rPr>
              <a:t>        # Création de nos widgets</a:t>
            </a:r>
          </a:p>
          <a:p>
            <a:r>
              <a:rPr lang="fr-FR" sz="1000" dirty="0">
                <a:solidFill>
                  <a:schemeClr val="bg1"/>
                </a:solidFill>
              </a:rPr>
              <a:t>        self.message = Label(self, text="Vous n'avez pas cliqué sur le bouton.")</a:t>
            </a:r>
          </a:p>
          <a:p>
            <a:r>
              <a:rPr lang="fr-FR" sz="1000" dirty="0">
                <a:solidFill>
                  <a:schemeClr val="bg1"/>
                </a:solidFill>
              </a:rPr>
              <a:t>        self.message.pack()</a:t>
            </a:r>
          </a:p>
          <a:p>
            <a:r>
              <a:rPr lang="fr-FR" sz="1000" dirty="0">
                <a:solidFill>
                  <a:schemeClr val="bg1"/>
                </a:solidFill>
              </a:rPr>
              <a:t>        </a:t>
            </a:r>
          </a:p>
          <a:p>
            <a:r>
              <a:rPr lang="fr-FR" sz="1000" dirty="0">
                <a:solidFill>
                  <a:schemeClr val="bg1"/>
                </a:solidFill>
              </a:rPr>
              <a:t>        self.bouton_quitter = Button(self, text="Quitter", command=self.quit)</a:t>
            </a:r>
          </a:p>
          <a:p>
            <a:r>
              <a:rPr lang="fr-FR" sz="1000" dirty="0">
                <a:solidFill>
                  <a:schemeClr val="bg1"/>
                </a:solidFill>
              </a:rPr>
              <a:t>        self.bouton_quitter.pack(side="left")</a:t>
            </a:r>
          </a:p>
          <a:p>
            <a:r>
              <a:rPr lang="fr-FR" sz="1000" dirty="0">
                <a:solidFill>
                  <a:schemeClr val="bg1"/>
                </a:solidFill>
              </a:rPr>
              <a:t>        </a:t>
            </a:r>
          </a:p>
          <a:p>
            <a:r>
              <a:rPr lang="fr-FR" sz="1000" dirty="0">
                <a:solidFill>
                  <a:schemeClr val="bg1"/>
                </a:solidFill>
              </a:rPr>
              <a:t>        self.bouton_cliquer = Button(self, text="Cliquez ici", fg="red",</a:t>
            </a:r>
          </a:p>
          <a:p>
            <a:r>
              <a:rPr lang="fr-FR" sz="1000" dirty="0">
                <a:solidFill>
                  <a:schemeClr val="bg1"/>
                </a:solidFill>
              </a:rPr>
              <a:t>                command=self.cliquer)</a:t>
            </a:r>
          </a:p>
          <a:p>
            <a:r>
              <a:rPr lang="fr-FR" sz="1000" dirty="0">
                <a:solidFill>
                  <a:schemeClr val="bg1"/>
                </a:solidFill>
              </a:rPr>
              <a:t>        self.bouton_cliquer.pack(side="right")</a:t>
            </a:r>
          </a:p>
          <a:p>
            <a:r>
              <a:rPr lang="fr-FR" sz="1000" dirty="0">
                <a:solidFill>
                  <a:schemeClr val="bg1"/>
                </a:solidFill>
              </a:rPr>
              <a:t>    </a:t>
            </a:r>
          </a:p>
          <a:p>
            <a:r>
              <a:rPr lang="fr-FR" sz="1000" dirty="0">
                <a:solidFill>
                  <a:schemeClr val="bg1"/>
                </a:solidFill>
              </a:rPr>
              <a:t>    def cliquer(self):</a:t>
            </a:r>
          </a:p>
          <a:p>
            <a:r>
              <a:rPr lang="fr-FR" sz="1000" dirty="0">
                <a:solidFill>
                  <a:schemeClr val="bg1"/>
                </a:solidFill>
              </a:rPr>
              <a:t>        """Il y a eu un clic sur le bouton.</a:t>
            </a:r>
          </a:p>
          <a:p>
            <a:r>
              <a:rPr lang="fr-FR" sz="1000" dirty="0">
                <a:solidFill>
                  <a:schemeClr val="bg1"/>
                </a:solidFill>
              </a:rPr>
              <a:t>        </a:t>
            </a:r>
          </a:p>
          <a:p>
            <a:r>
              <a:rPr lang="fr-FR" sz="1000" dirty="0">
                <a:solidFill>
                  <a:schemeClr val="bg1"/>
                </a:solidFill>
              </a:rPr>
              <a:t>        On change la valeur du label message."""</a:t>
            </a:r>
          </a:p>
          <a:p>
            <a:r>
              <a:rPr lang="fr-FR" sz="1000" dirty="0">
                <a:solidFill>
                  <a:schemeClr val="bg1"/>
                </a:solidFill>
              </a:rPr>
              <a:t>        </a:t>
            </a:r>
          </a:p>
          <a:p>
            <a:r>
              <a:rPr lang="fr-FR" sz="1000" dirty="0">
                <a:solidFill>
                  <a:schemeClr val="bg1"/>
                </a:solidFill>
              </a:rPr>
              <a:t>        self.nb_clic += 1</a:t>
            </a:r>
          </a:p>
          <a:p>
            <a:r>
              <a:rPr lang="fr-FR" sz="1000" dirty="0">
                <a:solidFill>
                  <a:schemeClr val="bg1"/>
                </a:solidFill>
              </a:rPr>
              <a:t>        self.message["text"] = "Vous avez cliqué {} fois.".format(self.nb_clic)</a:t>
            </a:r>
          </a:p>
        </p:txBody>
      </p:sp>
      <p:sp>
        <p:nvSpPr>
          <p:cNvPr id="10" name="ZoneTexte 9">
            <a:extLst>
              <a:ext uri="{FF2B5EF4-FFF2-40B4-BE49-F238E27FC236}">
                <a16:creationId xmlns:a16="http://schemas.microsoft.com/office/drawing/2014/main" id="{E2A26F5E-9A2C-4419-8DE4-D4F557FDBA23}"/>
              </a:ext>
            </a:extLst>
          </p:cNvPr>
          <p:cNvSpPr txBox="1"/>
          <p:nvPr/>
        </p:nvSpPr>
        <p:spPr>
          <a:xfrm>
            <a:off x="366722" y="5660091"/>
            <a:ext cx="11772891" cy="276999"/>
          </a:xfrm>
          <a:prstGeom prst="rect">
            <a:avLst/>
          </a:prstGeom>
          <a:noFill/>
        </p:spPr>
        <p:txBody>
          <a:bodyPr wrap="square" rtlCol="0">
            <a:spAutoFit/>
          </a:bodyPr>
          <a:lstStyle/>
          <a:p>
            <a:r>
              <a:rPr lang="fr-FR" sz="1200" dirty="0"/>
              <a:t>Et pour créer notre interface :</a:t>
            </a:r>
          </a:p>
        </p:txBody>
      </p:sp>
      <p:sp>
        <p:nvSpPr>
          <p:cNvPr id="11" name="ZoneTexte 10">
            <a:extLst>
              <a:ext uri="{FF2B5EF4-FFF2-40B4-BE49-F238E27FC236}">
                <a16:creationId xmlns:a16="http://schemas.microsoft.com/office/drawing/2014/main" id="{6CD280AF-F06A-434C-B7DD-099D3F43365C}"/>
              </a:ext>
            </a:extLst>
          </p:cNvPr>
          <p:cNvSpPr txBox="1"/>
          <p:nvPr/>
        </p:nvSpPr>
        <p:spPr>
          <a:xfrm>
            <a:off x="366722" y="5921701"/>
            <a:ext cx="6315071" cy="861774"/>
          </a:xfrm>
          <a:prstGeom prst="rect">
            <a:avLst/>
          </a:prstGeom>
          <a:solidFill>
            <a:schemeClr val="tx1"/>
          </a:solidFill>
        </p:spPr>
        <p:txBody>
          <a:bodyPr wrap="square" rtlCol="0">
            <a:spAutoFit/>
          </a:bodyPr>
          <a:lstStyle/>
          <a:p>
            <a:r>
              <a:rPr lang="fr-FR" sz="1000" dirty="0">
                <a:solidFill>
                  <a:schemeClr val="bg1"/>
                </a:solidFill>
              </a:rPr>
              <a:t>fenetre = Tk()</a:t>
            </a:r>
          </a:p>
          <a:p>
            <a:r>
              <a:rPr lang="fr-FR" sz="1000" dirty="0">
                <a:solidFill>
                  <a:schemeClr val="bg1"/>
                </a:solidFill>
              </a:rPr>
              <a:t>interface = Interface(fenetre)</a:t>
            </a:r>
          </a:p>
          <a:p>
            <a:endParaRPr lang="fr-FR" sz="1000" dirty="0">
              <a:solidFill>
                <a:schemeClr val="bg1"/>
              </a:solidFill>
            </a:endParaRPr>
          </a:p>
          <a:p>
            <a:r>
              <a:rPr lang="fr-FR" sz="1000" dirty="0" err="1">
                <a:solidFill>
                  <a:schemeClr val="bg1"/>
                </a:solidFill>
              </a:rPr>
              <a:t>interface.mainloop</a:t>
            </a:r>
            <a:r>
              <a:rPr lang="fr-FR" sz="1000" dirty="0">
                <a:solidFill>
                  <a:schemeClr val="bg1"/>
                </a:solidFill>
              </a:rPr>
              <a:t>()</a:t>
            </a:r>
          </a:p>
          <a:p>
            <a:r>
              <a:rPr lang="fr-FR" sz="1000" dirty="0" err="1">
                <a:solidFill>
                  <a:schemeClr val="bg1"/>
                </a:solidFill>
              </a:rPr>
              <a:t>interface.destroy</a:t>
            </a:r>
            <a:r>
              <a:rPr lang="fr-FR" sz="1000" dirty="0">
                <a:solidFill>
                  <a:schemeClr val="bg1"/>
                </a:solidFill>
              </a:rPr>
              <a:t>()</a:t>
            </a:r>
          </a:p>
        </p:txBody>
      </p:sp>
    </p:spTree>
    <p:extLst>
      <p:ext uri="{BB962C8B-B14F-4D97-AF65-F5344CB8AC3E}">
        <p14:creationId xmlns:p14="http://schemas.microsoft.com/office/powerpoint/2010/main" val="540148406"/>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E2A26F5E-9A2C-4419-8DE4-D4F557FDBA23}"/>
              </a:ext>
            </a:extLst>
          </p:cNvPr>
          <p:cNvSpPr txBox="1"/>
          <p:nvPr/>
        </p:nvSpPr>
        <p:spPr>
          <a:xfrm>
            <a:off x="419109" y="981075"/>
            <a:ext cx="11772891" cy="276999"/>
          </a:xfrm>
          <a:prstGeom prst="rect">
            <a:avLst/>
          </a:prstGeom>
          <a:noFill/>
        </p:spPr>
        <p:txBody>
          <a:bodyPr wrap="square" rtlCol="0">
            <a:spAutoFit/>
          </a:bodyPr>
          <a:lstStyle/>
          <a:p>
            <a:r>
              <a:rPr lang="fr-FR" sz="1200" dirty="0"/>
              <a:t>La figure suivante vous montre le résultat obtenu.</a:t>
            </a:r>
          </a:p>
        </p:txBody>
      </p:sp>
      <p:pic>
        <p:nvPicPr>
          <p:cNvPr id="5" name="Image 4">
            <a:extLst>
              <a:ext uri="{FF2B5EF4-FFF2-40B4-BE49-F238E27FC236}">
                <a16:creationId xmlns:a16="http://schemas.microsoft.com/office/drawing/2014/main" id="{66B44B7A-7E86-412F-AC31-E078EC22F4B8}"/>
              </a:ext>
            </a:extLst>
          </p:cNvPr>
          <p:cNvPicPr>
            <a:picLocks noChangeAspect="1"/>
          </p:cNvPicPr>
          <p:nvPr/>
        </p:nvPicPr>
        <p:blipFill>
          <a:blip r:embed="rId2"/>
          <a:stretch>
            <a:fillRect/>
          </a:stretch>
        </p:blipFill>
        <p:spPr>
          <a:xfrm>
            <a:off x="533400" y="1423987"/>
            <a:ext cx="2133600" cy="885825"/>
          </a:xfrm>
          <a:prstGeom prst="rect">
            <a:avLst/>
          </a:prstGeom>
        </p:spPr>
      </p:pic>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3970318"/>
          </a:xfrm>
          <a:prstGeom prst="rect">
            <a:avLst/>
          </a:prstGeom>
          <a:noFill/>
        </p:spPr>
        <p:txBody>
          <a:bodyPr wrap="square" rtlCol="0">
            <a:spAutoFit/>
          </a:bodyPr>
          <a:lstStyle/>
          <a:p>
            <a:r>
              <a:rPr lang="fr-FR" sz="1200" dirty="0"/>
              <a:t>Dans l'ordre :</a:t>
            </a:r>
          </a:p>
          <a:p>
            <a:endParaRPr lang="fr-FR" sz="1200" dirty="0"/>
          </a:p>
          <a:p>
            <a:pPr marL="685800" lvl="1" indent="-228600">
              <a:buFont typeface="+mj-lt"/>
              <a:buAutoNum type="arabicPeriod"/>
            </a:pPr>
            <a:r>
              <a:rPr lang="fr-FR" sz="1200" dirty="0"/>
              <a:t>    On crée une classe qui contiendra toute la fenêtre. Cette classe hérite de Frame, c'est-à-dire d'un cadre Tkinter.</a:t>
            </a:r>
          </a:p>
          <a:p>
            <a:pPr marL="685800" lvl="1" indent="-228600">
              <a:buFont typeface="+mj-lt"/>
              <a:buAutoNum type="arabicPeriod"/>
            </a:pPr>
            <a:endParaRPr lang="fr-FR" sz="1200" dirty="0"/>
          </a:p>
          <a:p>
            <a:pPr marL="685800" lvl="1" indent="-228600">
              <a:buFont typeface="+mj-lt"/>
              <a:buAutoNum type="arabicPeriod"/>
            </a:pPr>
            <a:r>
              <a:rPr lang="fr-FR" sz="1200" dirty="0"/>
              <a:t>    Dans le constructeur de la fenêtre, on appelle le constructeur du cadre et on pack(positionne et affiche) le cadre.</a:t>
            </a:r>
          </a:p>
          <a:p>
            <a:pPr marL="685800" lvl="1" indent="-228600">
              <a:buFont typeface="+mj-lt"/>
              <a:buAutoNum type="arabicPeriod"/>
            </a:pPr>
            <a:endParaRPr lang="fr-FR" sz="1200" dirty="0"/>
          </a:p>
          <a:p>
            <a:pPr marL="685800" lvl="1" indent="-228600">
              <a:buFont typeface="+mj-lt"/>
              <a:buAutoNum type="arabicPeriod"/>
            </a:pPr>
            <a:r>
              <a:rPr lang="fr-FR" sz="1200" dirty="0"/>
              <a:t>    Toujours dans le constructeur, on crée les différents widgets de la fenêtre. On les positionne et les affiche également.</a:t>
            </a:r>
          </a:p>
          <a:p>
            <a:pPr marL="685800" lvl="1" indent="-228600">
              <a:buFont typeface="+mj-lt"/>
              <a:buAutoNum type="arabicPeriod"/>
            </a:pPr>
            <a:endParaRPr lang="fr-FR" sz="1200" dirty="0"/>
          </a:p>
          <a:p>
            <a:pPr marL="685800" lvl="1" indent="-228600">
              <a:buFont typeface="+mj-lt"/>
              <a:buAutoNum type="arabicPeriod"/>
            </a:pPr>
            <a:r>
              <a:rPr lang="fr-FR" sz="1200" dirty="0"/>
              <a:t>    On crée une méthode  bouton_cliquer, qui est appelée quand on clique sur le bouton_cliquer. Elle ne prend aucun paramètre. Elle va mettre à jour le texte contenu dans le labelself.message pour afficher le nombre de clics enregistrés sur le bouton.</a:t>
            </a:r>
          </a:p>
          <a:p>
            <a:pPr marL="685800" lvl="1" indent="-228600">
              <a:buFont typeface="+mj-lt"/>
              <a:buAutoNum type="arabicPeriod"/>
            </a:pPr>
            <a:endParaRPr lang="fr-FR" sz="1200" dirty="0"/>
          </a:p>
          <a:p>
            <a:pPr marL="685800" lvl="1" indent="-228600">
              <a:buFont typeface="+mj-lt"/>
              <a:buAutoNum type="arabicPeriod"/>
            </a:pPr>
            <a:r>
              <a:rPr lang="fr-FR" sz="1200" dirty="0"/>
              <a:t>    On crée la fenêtre Tk qui est l'objet parent de l'interface que l'on instancie ensuite.</a:t>
            </a:r>
          </a:p>
          <a:p>
            <a:pPr marL="685800" lvl="1" indent="-228600">
              <a:buFont typeface="+mj-lt"/>
              <a:buAutoNum type="arabicPeriod"/>
            </a:pPr>
            <a:endParaRPr lang="fr-FR" sz="1200" dirty="0"/>
          </a:p>
          <a:p>
            <a:pPr marL="685800" lvl="1" indent="-228600">
              <a:buFont typeface="+mj-lt"/>
              <a:buAutoNum type="arabicPeriod"/>
            </a:pPr>
            <a:r>
              <a:rPr lang="fr-FR" sz="1200" dirty="0"/>
              <a:t>    On rentre dans la boucle mainloop. Elle s'interrompra quand on fermera la fenêtre.</a:t>
            </a:r>
          </a:p>
          <a:p>
            <a:pPr marL="685800" lvl="1" indent="-228600">
              <a:buFont typeface="+mj-lt"/>
              <a:buAutoNum type="arabicPeriod"/>
            </a:pPr>
            <a:endParaRPr lang="fr-FR" sz="1200" dirty="0"/>
          </a:p>
          <a:p>
            <a:pPr marL="685800" lvl="1" indent="-228600">
              <a:buFont typeface="+mj-lt"/>
              <a:buAutoNum type="arabicPeriod"/>
            </a:pPr>
            <a:r>
              <a:rPr lang="fr-FR" sz="1200" dirty="0"/>
              <a:t>    Ensuite, on détruit la fenêtre grâce à la méthode destroy.</a:t>
            </a:r>
          </a:p>
          <a:p>
            <a:endParaRPr lang="fr-FR" sz="1200" dirty="0"/>
          </a:p>
          <a:p>
            <a:r>
              <a:rPr lang="fr-FR" sz="1200" b="1" dirty="0"/>
              <a:t>Pour conclure</a:t>
            </a:r>
          </a:p>
          <a:p>
            <a:endParaRPr lang="fr-FR" sz="1200" dirty="0"/>
          </a:p>
          <a:p>
            <a:r>
              <a:rPr lang="fr-FR" sz="1200" dirty="0"/>
              <a:t>Ceci n'est qu'un survol, j'insiste sur ce point. Tkinter est une bibliothèque trop riche pour être présentée en un chapitre. Vous trouverez de nombreux exemples d'interfaces de par le Web, si vous cherchez quelque chose de plus précis.</a:t>
            </a:r>
          </a:p>
        </p:txBody>
      </p:sp>
    </p:spTree>
    <p:extLst>
      <p:ext uri="{BB962C8B-B14F-4D97-AF65-F5344CB8AC3E}">
        <p14:creationId xmlns:p14="http://schemas.microsoft.com/office/powerpoint/2010/main" val="1045058569"/>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1754326"/>
          </a:xfrm>
          <a:prstGeom prst="rect">
            <a:avLst/>
          </a:prstGeom>
          <a:noFill/>
        </p:spPr>
        <p:txBody>
          <a:bodyPr wrap="square" rtlCol="0">
            <a:spAutoFit/>
          </a:bodyPr>
          <a:lstStyle/>
          <a:p>
            <a:pPr marL="171450" indent="-171450">
              <a:buFont typeface="Arial" panose="020B0604020202020204" pitchFamily="34" charset="0"/>
              <a:buChar char="•"/>
            </a:pPr>
            <a:r>
              <a:rPr lang="fr-FR" sz="1200" b="1" dirty="0"/>
              <a:t>Tkinter</a:t>
            </a:r>
            <a:r>
              <a:rPr lang="fr-FR" sz="1200" dirty="0"/>
              <a:t> est un module intégré à la bibliothèque standard et permettant de créer des interfaces graphiques.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Les objets graphiques (boutons, zones de texte, cases à cocher…) sont appelés des </a:t>
            </a:r>
            <a:r>
              <a:rPr lang="fr-FR" sz="1200" b="1" dirty="0"/>
              <a:t>widgets</a:t>
            </a:r>
            <a:r>
              <a:rPr lang="fr-FR" sz="1200" dirty="0"/>
              <a: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Dans </a:t>
            </a:r>
            <a:r>
              <a:rPr lang="fr-FR" sz="1200" b="1" dirty="0"/>
              <a:t>Tkinter</a:t>
            </a:r>
            <a:r>
              <a:rPr lang="fr-FR" sz="1200" dirty="0"/>
              <a:t>, les </a:t>
            </a:r>
            <a:r>
              <a:rPr lang="fr-FR" sz="1200" b="1" dirty="0"/>
              <a:t>widgets</a:t>
            </a:r>
            <a:r>
              <a:rPr lang="fr-FR" sz="1200" dirty="0"/>
              <a:t> prennent, lors de leur construction, leur objet parent en premier paramètre.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Chaque </a:t>
            </a:r>
            <a:r>
              <a:rPr lang="fr-FR" sz="1200" b="1" dirty="0"/>
              <a:t>widget</a:t>
            </a:r>
            <a:r>
              <a:rPr lang="fr-FR" sz="1200" dirty="0"/>
              <a:t> possède des options qu'il peut préciser comme arguments nommés lors de sa construction.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On peut également accéder aux options d'un widget ainsi :</a:t>
            </a:r>
            <a:r>
              <a:rPr lang="fr-FR" sz="1200" i="1" dirty="0"/>
              <a:t>widget["nom_option"]</a:t>
            </a:r>
          </a:p>
        </p:txBody>
      </p:sp>
    </p:spTree>
    <p:extLst>
      <p:ext uri="{BB962C8B-B14F-4D97-AF65-F5344CB8AC3E}">
        <p14:creationId xmlns:p14="http://schemas.microsoft.com/office/powerpoint/2010/main" val="1087843554"/>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3009900"/>
            <a:ext cx="12134854" cy="971550"/>
          </a:xfrm>
        </p:spPr>
        <p:txBody>
          <a:bodyPr>
            <a:noAutofit/>
          </a:bodyPr>
          <a:lstStyle/>
          <a:p>
            <a:pPr lvl="0" algn="ctr" fontAlgn="base">
              <a:spcAft>
                <a:spcPct val="0"/>
              </a:spcAft>
            </a:pPr>
            <a:r>
              <a:rPr lang="fr-FR" altLang="fr-FR" sz="96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501894389"/>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461665"/>
          </a:xfrm>
          <a:prstGeom prst="rect">
            <a:avLst/>
          </a:prstGeom>
          <a:noFill/>
        </p:spPr>
        <p:txBody>
          <a:bodyPr wrap="square" rtlCol="0">
            <a:spAutoFit/>
          </a:bodyPr>
          <a:lstStyle/>
          <a:p>
            <a:r>
              <a:rPr lang="fr-FR" sz="1200"/>
              <a:t>Ce petit chapitre vous explique comment mettre votre code Python dans un fichier pour l'exécuter. Vous pouvez lire ce chapitre très rapidement tant que vous savez à quoi sert la fonctionprint, c'est tout ce dont vous avez besoin.</a:t>
            </a:r>
            <a:endParaRPr lang="fr-FR" sz="1200" dirty="0"/>
          </a:p>
        </p:txBody>
      </p:sp>
    </p:spTree>
    <p:extLst>
      <p:ext uri="{BB962C8B-B14F-4D97-AF65-F5344CB8AC3E}">
        <p14:creationId xmlns:p14="http://schemas.microsoft.com/office/powerpoint/2010/main" val="2718876760"/>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1938992"/>
          </a:xfrm>
          <a:prstGeom prst="rect">
            <a:avLst/>
          </a:prstGeom>
          <a:noFill/>
        </p:spPr>
        <p:txBody>
          <a:bodyPr wrap="square" rtlCol="0">
            <a:spAutoFit/>
          </a:bodyPr>
          <a:lstStyle/>
          <a:p>
            <a:r>
              <a:rPr lang="fr-FR" sz="1200" dirty="0"/>
              <a:t>Pour placer du code dans un fichier que nous pourrons ensuite exécuter, la démarche est très simple :</a:t>
            </a:r>
          </a:p>
          <a:p>
            <a:endParaRPr lang="fr-FR" sz="1200" dirty="0"/>
          </a:p>
          <a:p>
            <a:r>
              <a:rPr lang="fr-FR" sz="1200" dirty="0"/>
              <a:t>    Ouvrez un éditeur standard sans mise en forme (Notepad++, VIM ou Emacs…). Dans l'absolu, le bloc-notes Windows est aussi candidat mais il reste moins agréable pour programmer (pas de coloration syntaxique du code, notamment).</a:t>
            </a:r>
          </a:p>
          <a:p>
            <a:endParaRPr lang="fr-FR" sz="1200" dirty="0"/>
          </a:p>
          <a:p>
            <a:r>
              <a:rPr lang="fr-FR" sz="1200" dirty="0"/>
              <a:t>    Dans ce fichier, recopiez </a:t>
            </a:r>
            <a:r>
              <a:rPr lang="fr-FR" sz="1200" dirty="0" err="1"/>
              <a:t>simplementprint</a:t>
            </a:r>
            <a:r>
              <a:rPr lang="fr-FR" sz="1200" dirty="0"/>
              <a:t>("Bonjour le monde !"), comme à la figure suivante.</a:t>
            </a:r>
          </a:p>
          <a:p>
            <a:endParaRPr lang="fr-FR" sz="1200" dirty="0"/>
          </a:p>
          <a:p>
            <a:r>
              <a:rPr lang="fr-FR" sz="1200" dirty="0"/>
              <a:t>    Enregistrez ce code dans un fichier à l'extension.py, comme à la figure suivante. Cela est surtout utile sur Windows.</a:t>
            </a:r>
          </a:p>
          <a:p>
            <a:endParaRPr lang="fr-FR" sz="1200" dirty="0"/>
          </a:p>
          <a:p>
            <a:r>
              <a:rPr lang="fr-FR" sz="1200" dirty="0">
                <a:hlinkClick r:id="rId2"/>
              </a:rPr>
              <a:t>Télécharger Notepad++</a:t>
            </a:r>
            <a:endParaRPr lang="fr-FR" sz="1200" dirty="0"/>
          </a:p>
        </p:txBody>
      </p:sp>
    </p:spTree>
    <p:extLst>
      <p:ext uri="{BB962C8B-B14F-4D97-AF65-F5344CB8AC3E}">
        <p14:creationId xmlns:p14="http://schemas.microsoft.com/office/powerpoint/2010/main" val="525674042"/>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4524315"/>
          </a:xfrm>
          <a:prstGeom prst="rect">
            <a:avLst/>
          </a:prstGeom>
          <a:noFill/>
        </p:spPr>
        <p:txBody>
          <a:bodyPr wrap="square" rtlCol="0">
            <a:spAutoFit/>
          </a:bodyPr>
          <a:lstStyle/>
          <a:p>
            <a:r>
              <a:rPr lang="fr-FR" sz="1200" dirty="0"/>
              <a:t>Exécuter notre code sur Windows</a:t>
            </a:r>
          </a:p>
          <a:p>
            <a:endParaRPr lang="fr-FR" sz="1200" dirty="0"/>
          </a:p>
          <a:p>
            <a:r>
              <a:rPr lang="fr-FR" sz="1200" dirty="0"/>
              <a:t>Dans l'absolu, vous pouvez faire un double-clic sur le fichier à l'extension.py, dans l'explorateur de fichiers. Mais la fenêtre s'ouvre et se referme très rapidement. Pour éviter cela, vous avez trois possibilités :</a:t>
            </a:r>
          </a:p>
          <a:p>
            <a:endParaRPr lang="fr-FR" sz="1200" dirty="0"/>
          </a:p>
          <a:p>
            <a:r>
              <a:rPr lang="fr-FR" sz="1200" dirty="0"/>
              <a:t>    mettre le programme en pause (voir la dernière section de ce chapitre) ;</a:t>
            </a:r>
          </a:p>
          <a:p>
            <a:endParaRPr lang="fr-FR" sz="1200" dirty="0"/>
          </a:p>
          <a:p>
            <a:r>
              <a:rPr lang="fr-FR" sz="1200" dirty="0"/>
              <a:t>    lancer le programme depuis la console Windows (je ne m'attarderai pas ici sur cette solution) ;</a:t>
            </a:r>
          </a:p>
          <a:p>
            <a:endParaRPr lang="fr-FR" sz="1200" dirty="0"/>
          </a:p>
          <a:p>
            <a:r>
              <a:rPr lang="fr-FR" sz="1200" dirty="0"/>
              <a:t>    exécuter le programme avec IDLE.</a:t>
            </a:r>
          </a:p>
          <a:p>
            <a:endParaRPr lang="fr-FR" sz="1200" dirty="0"/>
          </a:p>
          <a:p>
            <a:r>
              <a:rPr lang="fr-FR" sz="1200" dirty="0"/>
              <a:t>C'est cette dernière opération que je vais détailler brièvement. Faites un clic droit sur le fichier.py. Dans le menu contextuel, vous devriez voir apparaître un intitulé du type </a:t>
            </a:r>
            <a:r>
              <a:rPr lang="fr-FR" sz="1200" dirty="0" err="1"/>
              <a:t>edit</a:t>
            </a:r>
            <a:r>
              <a:rPr lang="fr-FR" sz="1200" dirty="0"/>
              <a:t> </a:t>
            </a:r>
            <a:r>
              <a:rPr lang="fr-FR" sz="1200" dirty="0" err="1"/>
              <a:t>with</a:t>
            </a:r>
            <a:r>
              <a:rPr lang="fr-FR" sz="1200" dirty="0"/>
              <a:t> IDLE. Cliquez dessus.</a:t>
            </a:r>
          </a:p>
          <a:p>
            <a:endParaRPr lang="fr-FR" sz="1200" dirty="0"/>
          </a:p>
          <a:p>
            <a:r>
              <a:rPr lang="fr-FR" sz="1200" dirty="0"/>
              <a:t>La fenêtre d'IDLE devrait alors s'afficher.</a:t>
            </a:r>
          </a:p>
          <a:p>
            <a:r>
              <a:rPr lang="fr-FR" sz="1200" dirty="0"/>
              <a:t>Vous pouvez voir votre code, ainsi que plusieurs boutons. Cliquez sur run puis sur run module(ou appuyez sur F5 directement).</a:t>
            </a:r>
          </a:p>
          <a:p>
            <a:endParaRPr lang="fr-FR" sz="1200" dirty="0"/>
          </a:p>
          <a:p>
            <a:r>
              <a:rPr lang="fr-FR" sz="1200" dirty="0"/>
              <a:t>Le code du programme devrait alors se lancer. Cette fois, la fenêtre de console reste ouverte pour que vous puissiez voir le résultat ou les erreurs éventuelles.</a:t>
            </a:r>
          </a:p>
          <a:p>
            <a:r>
              <a:rPr lang="fr-FR" sz="1200" dirty="0"/>
              <a:t>Sur les systèmes Unix</a:t>
            </a:r>
          </a:p>
          <a:p>
            <a:endParaRPr lang="fr-FR" sz="1200" dirty="0"/>
          </a:p>
          <a:p>
            <a:r>
              <a:rPr lang="fr-FR" sz="1200" dirty="0"/>
              <a:t>Il est nécessaire d'ajouter, tout en haut de votre programme, une ligne qui indique le chemin menant vers l'interpréteur. Elle se présente sous la forme :#!/chemin.</a:t>
            </a:r>
          </a:p>
          <a:p>
            <a:endParaRPr lang="fr-FR" sz="1200" dirty="0"/>
          </a:p>
          <a:p>
            <a:r>
              <a:rPr lang="fr-FR" sz="1200" dirty="0"/>
              <a:t>Les habitués du Bash devraient reconnaître cette ligne assez rapidement. Pour les autres, sachez qu'il suffit de mettre à la place de «chemin» le chemin absolu de l'interpréteur (le chemin qui, en partant de la racine du système, mène à l'interpréteur Python). Par exemple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209553" y="5652668"/>
            <a:ext cx="1886674" cy="246221"/>
          </a:xfrm>
          <a:prstGeom prst="rect">
            <a:avLst/>
          </a:prstGeom>
          <a:solidFill>
            <a:schemeClr val="tx1"/>
          </a:solidFill>
        </p:spPr>
        <p:txBody>
          <a:bodyPr wrap="square" rtlCol="0">
            <a:spAutoFit/>
          </a:bodyPr>
          <a:lstStyle/>
          <a:p>
            <a:r>
              <a:rPr lang="fr-FR" sz="1000" dirty="0">
                <a:solidFill>
                  <a:schemeClr val="bg1"/>
                </a:solidFill>
              </a:rPr>
              <a:t>#!/</a:t>
            </a:r>
            <a:r>
              <a:rPr lang="fr-FR" sz="1000" dirty="0" err="1">
                <a:solidFill>
                  <a:schemeClr val="bg1"/>
                </a:solidFill>
              </a:rPr>
              <a:t>usr</a:t>
            </a:r>
            <a:r>
              <a:rPr lang="fr-FR" sz="1000" dirty="0">
                <a:solidFill>
                  <a:schemeClr val="bg1"/>
                </a:solidFill>
              </a:rPr>
              <a:t>/bin/python3.4</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3" y="6156509"/>
            <a:ext cx="11434577" cy="276999"/>
          </a:xfrm>
          <a:prstGeom prst="rect">
            <a:avLst/>
          </a:prstGeom>
          <a:noFill/>
        </p:spPr>
        <p:txBody>
          <a:bodyPr wrap="square" rtlCol="0">
            <a:spAutoFit/>
          </a:bodyPr>
          <a:lstStyle/>
          <a:p>
            <a:r>
              <a:rPr lang="fr-FR" sz="1200" dirty="0"/>
              <a:t>En changeant les droits d'accès en exécution sur le fichier, vous devriez pouvoir le lancer directement.</a:t>
            </a:r>
          </a:p>
        </p:txBody>
      </p:sp>
    </p:spTree>
    <p:extLst>
      <p:ext uri="{BB962C8B-B14F-4D97-AF65-F5344CB8AC3E}">
        <p14:creationId xmlns:p14="http://schemas.microsoft.com/office/powerpoint/2010/main" val="2349569081"/>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Préciser l'encodage de travail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938992"/>
          </a:xfrm>
          <a:prstGeom prst="rect">
            <a:avLst/>
          </a:prstGeom>
          <a:noFill/>
        </p:spPr>
        <p:txBody>
          <a:bodyPr wrap="square" rtlCol="0">
            <a:spAutoFit/>
          </a:bodyPr>
          <a:lstStyle/>
          <a:p>
            <a:r>
              <a:rPr lang="fr-FR" sz="1200" dirty="0"/>
              <a:t>À partir du moment où vous mettez des accents dans votre programme, vous devrez préciser l'encodage que vous utilisez pour l'écrire.</a:t>
            </a:r>
          </a:p>
          <a:p>
            <a:endParaRPr lang="fr-FR" sz="1200" dirty="0"/>
          </a:p>
          <a:p>
            <a:r>
              <a:rPr lang="fr-FR" sz="1200" dirty="0"/>
              <a:t>Décrit très brièvement, l'encodage est une table contenant une série de codes symbolisant différents accents. Il existe deux encodages très utilisés : l'encodage Latin-1 sur Windows et l'encodage Utf-8 que l'on retrouve surtout sur les machines Unix.</a:t>
            </a:r>
          </a:p>
          <a:p>
            <a:endParaRPr lang="fr-FR" sz="1200" dirty="0"/>
          </a:p>
          <a:p>
            <a:r>
              <a:rPr lang="fr-FR" sz="1200" dirty="0"/>
              <a:t>Vous devez préciser à Python dans quel encodage vous écrivez votre programme. La plupart du temps, sur Windows, ce sera donc Latin-1, alors que sur Linux et Mac ce sera plus vraisemblablement Utf-8.</a:t>
            </a:r>
          </a:p>
          <a:p>
            <a:endParaRPr lang="fr-FR" sz="1200" dirty="0"/>
          </a:p>
          <a:p>
            <a:r>
              <a:rPr lang="fr-FR" sz="1200" dirty="0"/>
              <a:t>Une ligne de commentaire doit être ajoutée tout en haut de votre code (si vous êtes sur un système Unix, sous la ligne qui fournit le chemin menant vers l'interpréteur). Cette ligne s'écrit ainsi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209554" y="3199028"/>
            <a:ext cx="1886674" cy="246221"/>
          </a:xfrm>
          <a:prstGeom prst="rect">
            <a:avLst/>
          </a:prstGeom>
          <a:solidFill>
            <a:schemeClr val="tx1"/>
          </a:solidFill>
        </p:spPr>
        <p:txBody>
          <a:bodyPr wrap="square" rtlCol="0">
            <a:spAutoFit/>
          </a:bodyPr>
          <a:lstStyle/>
          <a:p>
            <a:r>
              <a:rPr lang="fr-FR" sz="1000" dirty="0">
                <a:solidFill>
                  <a:schemeClr val="bg1"/>
                </a:solidFill>
              </a:rPr>
              <a:t># -*-</a:t>
            </a:r>
            <a:r>
              <a:rPr lang="fr-FR" sz="1000" dirty="0" err="1">
                <a:solidFill>
                  <a:schemeClr val="bg1"/>
                </a:solidFill>
              </a:rPr>
              <a:t>coding:encodage</a:t>
            </a:r>
            <a:r>
              <a:rPr lang="fr-FR" sz="1000" dirty="0">
                <a:solidFill>
                  <a:schemeClr val="bg1"/>
                </a:solidFill>
              </a:rPr>
              <a:t> -*</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4" y="3658972"/>
            <a:ext cx="11434577" cy="1754326"/>
          </a:xfrm>
          <a:prstGeom prst="rect">
            <a:avLst/>
          </a:prstGeom>
          <a:noFill/>
        </p:spPr>
        <p:txBody>
          <a:bodyPr wrap="square" rtlCol="0">
            <a:spAutoFit/>
          </a:bodyPr>
          <a:lstStyle/>
          <a:p>
            <a:r>
              <a:rPr lang="fr-FR" sz="1200" dirty="0"/>
              <a:t>Remplacez en </a:t>
            </a:r>
            <a:r>
              <a:rPr lang="fr-FR" sz="1200" dirty="0" err="1"/>
              <a:t>codagepar</a:t>
            </a:r>
            <a:r>
              <a:rPr lang="fr-FR" sz="1200" dirty="0"/>
              <a:t> l'encodage que vous utilisez en fonction de votre système.</a:t>
            </a:r>
          </a:p>
          <a:p>
            <a:endParaRPr lang="fr-FR" sz="1200" dirty="0"/>
          </a:p>
          <a:p>
            <a:r>
              <a:rPr lang="fr-FR" sz="1200" dirty="0"/>
              <a:t>Sur Windows, on trouvera donc plus vraisemblablement :# -*-coding:Latin-1 -*</a:t>
            </a:r>
          </a:p>
          <a:p>
            <a:endParaRPr lang="fr-FR" sz="1200" dirty="0"/>
          </a:p>
          <a:p>
            <a:r>
              <a:rPr lang="fr-FR" sz="1200" dirty="0"/>
              <a:t>Sur Linux ou Mac, ce sera plus vraisemblablement :# -*-coding:Utf-8 -*</a:t>
            </a:r>
          </a:p>
          <a:p>
            <a:endParaRPr lang="fr-FR" sz="1200" dirty="0"/>
          </a:p>
          <a:p>
            <a:r>
              <a:rPr lang="fr-FR" sz="1200" dirty="0"/>
              <a:t>Gardez la ligne qui fonctionne chez vous et n'oubliez pas de la mettre en tête de chacun de vos fichiers exécutables Python.</a:t>
            </a:r>
          </a:p>
          <a:p>
            <a:endParaRPr lang="fr-FR" sz="1200" dirty="0"/>
          </a:p>
          <a:p>
            <a:r>
              <a:rPr lang="fr-FR" sz="1200" dirty="0"/>
              <a:t>Pour en savoir plus sur l'encodage, je vous renvoie vers le cours Du Latin-1 à l'Unicode sur OpenClassrooms.</a:t>
            </a:r>
          </a:p>
        </p:txBody>
      </p:sp>
    </p:spTree>
    <p:extLst>
      <p:ext uri="{BB962C8B-B14F-4D97-AF65-F5344CB8AC3E}">
        <p14:creationId xmlns:p14="http://schemas.microsoft.com/office/powerpoint/2010/main" val="313524243"/>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en pause notre programme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569660"/>
          </a:xfrm>
          <a:prstGeom prst="rect">
            <a:avLst/>
          </a:prstGeom>
          <a:noFill/>
        </p:spPr>
        <p:txBody>
          <a:bodyPr wrap="square" rtlCol="0">
            <a:spAutoFit/>
          </a:bodyPr>
          <a:lstStyle/>
          <a:p>
            <a:r>
              <a:rPr lang="fr-FR" sz="1200" dirty="0"/>
              <a:t>Sur Windows se pose un problème : si vous lancez votre programme en faisant directement un double-clic dessus dans l'explorateur, il aura tendance à s'ouvrir et se fermer très rapidement. Python exécute bel et bien le code et affiche le résultat, mais tout cela très rapidement. Et une fois que la dernière ligne de code a été exécutée, Windows ferme la console.</a:t>
            </a:r>
          </a:p>
          <a:p>
            <a:endParaRPr lang="fr-FR" sz="1200" dirty="0"/>
          </a:p>
          <a:p>
            <a:r>
              <a:rPr lang="fr-FR" sz="1200" dirty="0"/>
              <a:t>Pour pallier ce problème, on peut demander à Python de se mettre en pause à la fin de l'exécution du code.</a:t>
            </a:r>
          </a:p>
          <a:p>
            <a:endParaRPr lang="fr-FR" sz="1200" dirty="0"/>
          </a:p>
          <a:p>
            <a:r>
              <a:rPr lang="fr-FR" sz="1200" dirty="0"/>
              <a:t>Il va falloir ajouter deux lignes, l'une au début de notre programme et l'autre tout à la fin. La première importe le module os et la seconde utilise une fonction de ce module pour mettre en pause le programme. Si vous ne savez pas ce qu'est un module, ne vous en faites pas : le code suffira, un chapitre dans la première partie vous explique ce dont il s'agit.</a:t>
            </a:r>
          </a:p>
        </p:txBody>
      </p:sp>
      <p:sp>
        <p:nvSpPr>
          <p:cNvPr id="5" name="ZoneTexte 4">
            <a:extLst>
              <a:ext uri="{FF2B5EF4-FFF2-40B4-BE49-F238E27FC236}">
                <a16:creationId xmlns:a16="http://schemas.microsoft.com/office/drawing/2014/main" id="{FEED7D82-6ABE-4692-B06A-442213408749}"/>
              </a:ext>
            </a:extLst>
          </p:cNvPr>
          <p:cNvSpPr txBox="1"/>
          <p:nvPr/>
        </p:nvSpPr>
        <p:spPr>
          <a:xfrm>
            <a:off x="325300" y="2641090"/>
            <a:ext cx="1886674" cy="861774"/>
          </a:xfrm>
          <a:prstGeom prst="rect">
            <a:avLst/>
          </a:prstGeom>
          <a:solidFill>
            <a:schemeClr val="tx1"/>
          </a:solidFill>
        </p:spPr>
        <p:txBody>
          <a:bodyPr wrap="square" rtlCol="0">
            <a:spAutoFit/>
          </a:bodyPr>
          <a:lstStyle/>
          <a:p>
            <a:r>
              <a:rPr lang="fr-FR" sz="1000" dirty="0">
                <a:solidFill>
                  <a:schemeClr val="bg1"/>
                </a:solidFill>
              </a:rPr>
              <a:t># -*-coding:Latin-1 -*</a:t>
            </a:r>
          </a:p>
          <a:p>
            <a:r>
              <a:rPr lang="fr-FR" sz="1000" dirty="0">
                <a:solidFill>
                  <a:schemeClr val="bg1"/>
                </a:solidFill>
              </a:rPr>
              <a:t>import os # On importe le module os</a:t>
            </a:r>
          </a:p>
          <a:p>
            <a:r>
              <a:rPr lang="fr-FR" sz="1000" dirty="0">
                <a:solidFill>
                  <a:schemeClr val="bg1"/>
                </a:solidFill>
              </a:rPr>
              <a:t>print("Bonjour le monde !")</a:t>
            </a:r>
          </a:p>
          <a:p>
            <a:r>
              <a:rPr lang="fr-FR" sz="1000" dirty="0" err="1">
                <a:solidFill>
                  <a:schemeClr val="bg1"/>
                </a:solidFill>
              </a:rPr>
              <a:t>os.system</a:t>
            </a:r>
            <a:r>
              <a:rPr lang="fr-FR" sz="1000" dirty="0">
                <a:solidFill>
                  <a:schemeClr val="bg1"/>
                </a:solidFill>
              </a:rPr>
              <a:t>("pause")</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2" y="3638965"/>
            <a:ext cx="11434577" cy="276999"/>
          </a:xfrm>
          <a:prstGeom prst="rect">
            <a:avLst/>
          </a:prstGeom>
          <a:noFill/>
        </p:spPr>
        <p:txBody>
          <a:bodyPr wrap="square" rtlCol="0">
            <a:spAutoFit/>
          </a:bodyPr>
          <a:lstStyle/>
          <a:p>
            <a:r>
              <a:rPr lang="fr-FR" sz="1100" dirty="0"/>
              <a:t>Ce sont les lignes 2 et 4 qui sont </a:t>
            </a:r>
            <a:r>
              <a:rPr lang="fr-FR" sz="1200" dirty="0"/>
              <a:t>nouvelles</a:t>
            </a:r>
            <a:r>
              <a:rPr lang="fr-FR" sz="1100" dirty="0"/>
              <a:t> pour nous et que vous devez retenir. Quand vous exécutez ce code, vous obtenez :</a:t>
            </a:r>
          </a:p>
        </p:txBody>
      </p:sp>
      <p:sp>
        <p:nvSpPr>
          <p:cNvPr id="8" name="ZoneTexte 7">
            <a:extLst>
              <a:ext uri="{FF2B5EF4-FFF2-40B4-BE49-F238E27FC236}">
                <a16:creationId xmlns:a16="http://schemas.microsoft.com/office/drawing/2014/main" id="{A19F0735-8A79-4F7C-AE6B-2C55E01538FC}"/>
              </a:ext>
            </a:extLst>
          </p:cNvPr>
          <p:cNvSpPr txBox="1"/>
          <p:nvPr/>
        </p:nvSpPr>
        <p:spPr>
          <a:xfrm>
            <a:off x="325300" y="4011397"/>
            <a:ext cx="1886674" cy="553998"/>
          </a:xfrm>
          <a:prstGeom prst="rect">
            <a:avLst/>
          </a:prstGeom>
          <a:solidFill>
            <a:schemeClr val="tx1"/>
          </a:solidFill>
        </p:spPr>
        <p:txBody>
          <a:bodyPr wrap="square" rtlCol="0">
            <a:spAutoFit/>
          </a:bodyPr>
          <a:lstStyle/>
          <a:p>
            <a:r>
              <a:rPr lang="fr-FR" sz="1000" dirty="0">
                <a:solidFill>
                  <a:schemeClr val="bg1"/>
                </a:solidFill>
              </a:rPr>
              <a:t>Bonjour le monde !</a:t>
            </a:r>
          </a:p>
          <a:p>
            <a:r>
              <a:rPr lang="fr-FR" sz="1000" dirty="0">
                <a:solidFill>
                  <a:schemeClr val="bg1"/>
                </a:solidFill>
              </a:rPr>
              <a:t>Appuyez sur une touche pour continuer...</a:t>
            </a:r>
          </a:p>
        </p:txBody>
      </p:sp>
      <p:sp>
        <p:nvSpPr>
          <p:cNvPr id="9" name="ZoneTexte 8">
            <a:extLst>
              <a:ext uri="{FF2B5EF4-FFF2-40B4-BE49-F238E27FC236}">
                <a16:creationId xmlns:a16="http://schemas.microsoft.com/office/drawing/2014/main" id="{C1064BFC-5824-4337-AF63-DAD290BAD049}"/>
              </a:ext>
            </a:extLst>
          </p:cNvPr>
          <p:cNvSpPr txBox="1"/>
          <p:nvPr/>
        </p:nvSpPr>
        <p:spPr>
          <a:xfrm>
            <a:off x="209553" y="4621488"/>
            <a:ext cx="11434577" cy="1200329"/>
          </a:xfrm>
          <a:prstGeom prst="rect">
            <a:avLst/>
          </a:prstGeom>
          <a:noFill/>
        </p:spPr>
        <p:txBody>
          <a:bodyPr wrap="square" rtlCol="0">
            <a:spAutoFit/>
          </a:bodyPr>
          <a:lstStyle/>
          <a:p>
            <a:r>
              <a:rPr lang="fr-FR" sz="1200" dirty="0"/>
              <a:t>Vous pouvez donc lancer ce programme en faisant directement un double-clic dessus dans l'explorateur de fichiers.</a:t>
            </a:r>
          </a:p>
          <a:p>
            <a:endParaRPr lang="fr-FR" sz="1200" dirty="0"/>
          </a:p>
          <a:p>
            <a:r>
              <a:rPr lang="fr-FR" sz="1200" dirty="0"/>
              <a:t>Notez bien que ce code ne fonctionne que sur Windows !</a:t>
            </a:r>
          </a:p>
          <a:p>
            <a:endParaRPr lang="fr-FR" sz="1200" dirty="0"/>
          </a:p>
          <a:p>
            <a:r>
              <a:rPr lang="fr-FR" sz="1200" dirty="0"/>
              <a:t>Si vous voulez mettre en pause votre programme sur Linux ou Mac, vous devrez utiliser un autre moyen. Même si la fonction input n'est pas faite pour, vous pouvez l'utiliser pour conclure votre programme par la ligne :</a:t>
            </a:r>
          </a:p>
        </p:txBody>
      </p:sp>
      <p:sp>
        <p:nvSpPr>
          <p:cNvPr id="10" name="ZoneTexte 9">
            <a:extLst>
              <a:ext uri="{FF2B5EF4-FFF2-40B4-BE49-F238E27FC236}">
                <a16:creationId xmlns:a16="http://schemas.microsoft.com/office/drawing/2014/main" id="{84C0DA52-6F13-495F-98D2-7E4972871D94}"/>
              </a:ext>
            </a:extLst>
          </p:cNvPr>
          <p:cNvSpPr txBox="1"/>
          <p:nvPr/>
        </p:nvSpPr>
        <p:spPr>
          <a:xfrm>
            <a:off x="325300" y="5936269"/>
            <a:ext cx="3517495" cy="246221"/>
          </a:xfrm>
          <a:prstGeom prst="rect">
            <a:avLst/>
          </a:prstGeom>
          <a:solidFill>
            <a:schemeClr val="tx1"/>
          </a:solidFill>
        </p:spPr>
        <p:txBody>
          <a:bodyPr wrap="square" rtlCol="0">
            <a:spAutoFit/>
          </a:bodyPr>
          <a:lstStyle/>
          <a:p>
            <a:r>
              <a:rPr lang="fr-FR" sz="1000" dirty="0">
                <a:solidFill>
                  <a:schemeClr val="bg1"/>
                </a:solidFill>
              </a:rPr>
              <a:t>input("Appuyez sur ENTREE pour fermer ce programme...")</a:t>
            </a:r>
          </a:p>
        </p:txBody>
      </p:sp>
    </p:spTree>
    <p:extLst>
      <p:ext uri="{BB962C8B-B14F-4D97-AF65-F5344CB8AC3E}">
        <p14:creationId xmlns:p14="http://schemas.microsoft.com/office/powerpoint/2010/main" val="2356138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a:solidFill>
                  <a:schemeClr val="bg1"/>
                </a:solidFill>
                <a:highlight>
                  <a:srgbClr val="000000"/>
                </a:highlight>
              </a:rPr>
              <a:t>from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841751"/>
            <a:ext cx="11434577" cy="1384995"/>
          </a:xfrm>
          <a:prstGeom prst="rect">
            <a:avLst/>
          </a:prstGeom>
          <a:noFill/>
        </p:spPr>
        <p:txBody>
          <a:bodyPr wrap="square" rtlCol="0">
            <a:spAutoFit/>
          </a:bodyPr>
          <a:lstStyle/>
          <a:p>
            <a:r>
              <a:rPr lang="fr-FR" sz="1200" b="1" dirty="0"/>
              <a:t>En résumé</a:t>
            </a:r>
          </a:p>
          <a:p>
            <a:endParaRPr lang="fr-FR" sz="1200" dirty="0"/>
          </a:p>
          <a:p>
            <a:r>
              <a:rPr lang="fr-FR" sz="1200" dirty="0"/>
              <a:t>    Pour créer un programme Python, il suffit d'écrire du code dans un fichier (de préférence avec l'extension </a:t>
            </a:r>
            <a:r>
              <a:rPr lang="fr-FR" sz="1200" b="1" dirty="0"/>
              <a:t>.</a:t>
            </a:r>
            <a:r>
              <a:rPr lang="fr-FR" sz="1200" b="1" dirty="0" err="1"/>
              <a:t>py</a:t>
            </a:r>
            <a:r>
              <a:rPr lang="fr-FR" sz="1200" dirty="0"/>
              <a:t>).</a:t>
            </a:r>
          </a:p>
          <a:p>
            <a:endParaRPr lang="fr-FR" sz="1200" dirty="0"/>
          </a:p>
          <a:p>
            <a:r>
              <a:rPr lang="fr-FR" sz="1200" dirty="0"/>
              <a:t>    Si on utilise des accents dans le code, il est nécessaire de préciser, en tête de fichier, l'encodage utilisé.</a:t>
            </a:r>
          </a:p>
          <a:p>
            <a:endParaRPr lang="fr-FR" sz="1200" dirty="0"/>
          </a:p>
          <a:p>
            <a:r>
              <a:rPr lang="fr-FR" sz="1200" dirty="0"/>
              <a:t>    Sur Windows, pour lancer notre programme Python depuis l'explorateur, il faut le mettre en pause grâce au module </a:t>
            </a:r>
            <a:r>
              <a:rPr lang="fr-FR" sz="1200" b="1" dirty="0"/>
              <a:t>os</a:t>
            </a:r>
            <a:r>
              <a:rPr lang="fr-FR" sz="1200" dirty="0"/>
              <a:t> et à sa fonction </a:t>
            </a:r>
            <a:r>
              <a:rPr lang="fr-FR" sz="1200" b="1" dirty="0"/>
              <a:t>system</a:t>
            </a:r>
            <a:r>
              <a:rPr lang="fr-FR" sz="1200" dirty="0"/>
              <a:t>.</a:t>
            </a:r>
          </a:p>
        </p:txBody>
      </p:sp>
    </p:spTree>
    <p:extLst>
      <p:ext uri="{BB962C8B-B14F-4D97-AF65-F5344CB8AC3E}">
        <p14:creationId xmlns:p14="http://schemas.microsoft.com/office/powerpoint/2010/main" val="2697509079"/>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Distribuer facilement nos programmes avec cx_freeze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217450221"/>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Distribuer facilement nos programmes avec cx_freeze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238126" y="2083443"/>
            <a:ext cx="11715747" cy="1384995"/>
          </a:xfrm>
          <a:prstGeom prst="rect">
            <a:avLst/>
          </a:prstGeom>
          <a:noFill/>
        </p:spPr>
        <p:txBody>
          <a:bodyPr wrap="square" rtlCol="0">
            <a:spAutoFit/>
          </a:bodyPr>
          <a:lstStyle/>
          <a:p>
            <a:r>
              <a:rPr lang="fr-FR" sz="1200" dirty="0"/>
              <a:t>Comme nous l'avons vu, Python nous permet de générer des exécutables d'une façon assez simple. Mais, si vous en venez à vouloir distribuer votre programme, vous risquez de vous heurter au problème suivant : pour lancer votre code, votre destinaire doit installer Python ; qui plus est, la bonne version. Et si vous commencez à utiliser des bibliothèques tierces, il doit aussi les installer !</a:t>
            </a:r>
          </a:p>
          <a:p>
            <a:endParaRPr lang="fr-FR" sz="1200" dirty="0"/>
          </a:p>
          <a:p>
            <a:r>
              <a:rPr lang="fr-FR" sz="1200" dirty="0"/>
              <a:t>Heureusement, il existe plusieurs moyens pour produire des fichiers exécutables que vous pouvez distribuer et qui incluent tout le nécessaire.</a:t>
            </a:r>
          </a:p>
          <a:p>
            <a:endParaRPr lang="fr-FR" sz="1200" dirty="0"/>
          </a:p>
          <a:p>
            <a:r>
              <a:rPr lang="fr-FR" sz="1200" dirty="0"/>
              <a:t>Sur Windows, il faut enfermer vos fichiers à l'extension .</a:t>
            </a:r>
            <a:r>
              <a:rPr lang="fr-FR" sz="1200" dirty="0" err="1"/>
              <a:t>py</a:t>
            </a:r>
            <a:r>
              <a:rPr lang="fr-FR" sz="1200" dirty="0"/>
              <a:t> dans un .exe accompagné de fichiers.dll. Cx_freeze est un des outils qui permet d'atteindre cet objectif.</a:t>
            </a:r>
          </a:p>
        </p:txBody>
      </p:sp>
    </p:spTree>
    <p:extLst>
      <p:ext uri="{BB962C8B-B14F-4D97-AF65-F5344CB8AC3E}">
        <p14:creationId xmlns:p14="http://schemas.microsoft.com/office/powerpoint/2010/main" val="2369120604"/>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238126" y="1446836"/>
            <a:ext cx="11715747" cy="4339650"/>
          </a:xfrm>
          <a:prstGeom prst="rect">
            <a:avLst/>
          </a:prstGeom>
          <a:noFill/>
        </p:spPr>
        <p:txBody>
          <a:bodyPr wrap="square" rtlCol="0">
            <a:spAutoFit/>
          </a:bodyPr>
          <a:lstStyle/>
          <a:p>
            <a:r>
              <a:rPr lang="fr-FR" sz="1200" dirty="0"/>
              <a:t>L'objectif de ce chapitre est de vous montrer comment faire des programmes dits standalone, que l'on peut traduire très littéralement par "se tenir seul". Comme vous le savez, pour que vos fichiers.py s'exécutent, il faut que Python soit installé sur votre machine. Mais vous pourriez vouloir transmettre votre programme sans obliger vos utilisateurs à installer Python sur leur ordinateur.</a:t>
            </a:r>
          </a:p>
          <a:p>
            <a:endParaRPr lang="fr-FR" sz="1200" dirty="0"/>
          </a:p>
          <a:p>
            <a:r>
              <a:rPr lang="fr-FR" sz="1200" dirty="0"/>
              <a:t>Une version standalone de votre programme contient, en plus de votre code, l'exécutable Python et les dépendances dont il a besoin.</a:t>
            </a:r>
          </a:p>
          <a:p>
            <a:endParaRPr lang="fr-FR" sz="1200" dirty="0"/>
          </a:p>
          <a:p>
            <a:r>
              <a:rPr lang="fr-FR" sz="1200" dirty="0"/>
              <a:t>Sur Windows, vous vous retrouverez avec un </a:t>
            </a:r>
            <a:r>
              <a:rPr lang="fr-FR" sz="1200" dirty="0" err="1"/>
              <a:t>fichier.exeet</a:t>
            </a:r>
            <a:r>
              <a:rPr lang="fr-FR" sz="1200" dirty="0"/>
              <a:t> plusieurs fichiers compagnons, bien plus faciles à distribuer et, pour vos utilisateurs, à exécuter.</a:t>
            </a:r>
          </a:p>
          <a:p>
            <a:endParaRPr lang="fr-FR" sz="1200" dirty="0"/>
          </a:p>
          <a:p>
            <a:r>
              <a:rPr lang="fr-FR" sz="1200" dirty="0"/>
              <a:t>Le programme résultant ne sera pas sensiblement plus rapide ou plus lent. Il ne s'agit pas de compilation, Python reste un langage interprété et l'interpréteur sera appelé pour lire votre code, même si celui-ci se trouvera dans une forme un peu plus compressée.</a:t>
            </a:r>
          </a:p>
          <a:p>
            <a:endParaRPr lang="fr-FR" sz="1200" dirty="0"/>
          </a:p>
          <a:p>
            <a:r>
              <a:rPr lang="fr-FR" sz="1200" b="1" dirty="0"/>
              <a:t>Avantages de cx_Freeze</a:t>
            </a:r>
          </a:p>
          <a:p>
            <a:endParaRPr lang="fr-FR" sz="1200" dirty="0"/>
          </a:p>
          <a:p>
            <a:pPr marL="171450" indent="-171450">
              <a:buFont typeface="Arial" panose="020B0604020202020204" pitchFamily="34" charset="0"/>
              <a:buChar char="•"/>
            </a:pPr>
            <a:r>
              <a:rPr lang="fr-FR" sz="1200" dirty="0"/>
              <a:t>Portabilité : cx_Freeze est fait pour fonctionner aussi bien sur Windows que sur Linux ou Mac OS ;</a:t>
            </a:r>
          </a:p>
          <a:p>
            <a:pPr marL="171450" indent="-171450">
              <a:buFont typeface="Arial" panose="020B0604020202020204" pitchFamily="34" charset="0"/>
              <a:buChar char="•"/>
            </a:pPr>
            <a:r>
              <a:rPr lang="fr-FR" sz="1200" dirty="0"/>
              <a:t>Compatibilité : cx_Freeze fonctionne sur des projets Python de la branche 2.X ou 3.X ;</a:t>
            </a:r>
          </a:p>
          <a:p>
            <a:pPr marL="171450" indent="-171450">
              <a:buFont typeface="Arial" panose="020B0604020202020204" pitchFamily="34" charset="0"/>
              <a:buChar char="•"/>
            </a:pPr>
            <a:r>
              <a:rPr lang="fr-FR" sz="1200" dirty="0"/>
              <a:t>Simplicité : créer son programme standalone avec cx_Freeze est simple et rapide ;</a:t>
            </a:r>
          </a:p>
          <a:p>
            <a:pPr marL="171450" indent="-171450">
              <a:buFont typeface="Arial" panose="020B0604020202020204" pitchFamily="34" charset="0"/>
              <a:buChar char="•"/>
            </a:pPr>
            <a:r>
              <a:rPr lang="fr-FR" sz="1200" dirty="0"/>
              <a:t>Souplesse : vous pouvez aisément personnaliser votre programme standalone avant de le construire.</a:t>
            </a:r>
          </a:p>
          <a:p>
            <a:endParaRPr lang="fr-FR" sz="1200" dirty="0"/>
          </a:p>
          <a:p>
            <a:r>
              <a:rPr lang="fr-FR" sz="1200" dirty="0"/>
              <a:t>Il existe d'autres outils similaires, dont le plus célèbre est py2exe, que vous pouvez télécharger sur le site officiel de py2exe.</a:t>
            </a:r>
          </a:p>
          <a:p>
            <a:endParaRPr lang="fr-FR" sz="1200" dirty="0"/>
          </a:p>
          <a:p>
            <a:r>
              <a:rPr lang="fr-FR" sz="1200" dirty="0"/>
              <a:t>Il a toutefois l'inconvénient de ne fonctionner que sur Windows et, à l'heure où j'écris ces lignes du moins, de ne pas proposer de version compatible avec Python 3.X.</a:t>
            </a:r>
          </a:p>
          <a:p>
            <a:endParaRPr lang="fr-FR" sz="1200" dirty="0"/>
          </a:p>
          <a:p>
            <a:r>
              <a:rPr lang="fr-FR" sz="1200" dirty="0"/>
              <a:t>Nous allons à présent voir comment installer cx_Freeze et comment construire nos programmes standalone.</a:t>
            </a:r>
          </a:p>
        </p:txBody>
      </p:sp>
    </p:spTree>
    <p:extLst>
      <p:ext uri="{BB962C8B-B14F-4D97-AF65-F5344CB8AC3E}">
        <p14:creationId xmlns:p14="http://schemas.microsoft.com/office/powerpoint/2010/main" val="925772016"/>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335666" y="1446835"/>
            <a:ext cx="11715747" cy="3600986"/>
          </a:xfrm>
          <a:prstGeom prst="rect">
            <a:avLst/>
          </a:prstGeom>
          <a:noFill/>
        </p:spPr>
        <p:txBody>
          <a:bodyPr wrap="square" rtlCol="0">
            <a:spAutoFit/>
          </a:bodyPr>
          <a:lstStyle/>
          <a:p>
            <a:r>
              <a:rPr lang="fr-FR" sz="1200" dirty="0"/>
              <a:t>Il existe plusieurs façons d'utiliser cx_Freeze. Il nous faut dans tous les cas commencer par l'installer.</a:t>
            </a:r>
          </a:p>
          <a:p>
            <a:endParaRPr lang="fr-FR" sz="1200" b="1" dirty="0"/>
          </a:p>
          <a:p>
            <a:r>
              <a:rPr lang="fr-FR" sz="1200" b="1" dirty="0"/>
              <a:t>Installation</a:t>
            </a:r>
          </a:p>
          <a:p>
            <a:r>
              <a:rPr lang="fr-FR" sz="1200" dirty="0"/>
              <a:t>Sur Windows</a:t>
            </a:r>
          </a:p>
          <a:p>
            <a:endParaRPr lang="fr-FR" sz="1200" dirty="0"/>
          </a:p>
          <a:p>
            <a:r>
              <a:rPr lang="fr-FR" sz="1200" dirty="0"/>
              <a:t>Rendez-vous sur le site </a:t>
            </a:r>
            <a:r>
              <a:rPr lang="fr-FR" sz="1200" dirty="0">
                <a:hlinkClick r:id="rId2"/>
              </a:rPr>
              <a:t>sourceforge</a:t>
            </a:r>
            <a:r>
              <a:rPr lang="fr-FR" sz="1200" dirty="0"/>
              <a:t>, où est hébergé le projet cx_Freeze.</a:t>
            </a:r>
          </a:p>
          <a:p>
            <a:endParaRPr lang="fr-FR" sz="1200" dirty="0"/>
          </a:p>
          <a:p>
            <a:r>
              <a:rPr lang="fr-FR" sz="1200" dirty="0"/>
              <a:t>et téléchargez le fichier correspondant à votre version de Python.</a:t>
            </a:r>
          </a:p>
          <a:p>
            <a:endParaRPr lang="fr-FR" sz="1200" dirty="0"/>
          </a:p>
          <a:p>
            <a:r>
              <a:rPr lang="fr-FR" sz="1200" dirty="0"/>
              <a:t>Après l'avoir téléchargé, lancez l'exécutable et laissez-vous guider. Rien de trop technique jusqu'ici !</a:t>
            </a:r>
          </a:p>
          <a:p>
            <a:endParaRPr lang="fr-FR" sz="1200" b="1" dirty="0"/>
          </a:p>
          <a:p>
            <a:r>
              <a:rPr lang="fr-FR" sz="1200" b="1" dirty="0"/>
              <a:t>Sur Linux</a:t>
            </a:r>
          </a:p>
          <a:p>
            <a:endParaRPr lang="fr-FR" sz="1200" dirty="0"/>
          </a:p>
          <a:p>
            <a:r>
              <a:rPr lang="fr-FR" sz="1200" dirty="0"/>
              <a:t>Je vous conseille d'installer cx_Freeze depuis les sources.</a:t>
            </a:r>
          </a:p>
          <a:p>
            <a:endParaRPr lang="fr-FR" sz="1200" dirty="0"/>
          </a:p>
          <a:p>
            <a:r>
              <a:rPr lang="fr-FR" sz="1200" dirty="0"/>
              <a:t>Commencez par vous rendre sur le site de téléchargement ci-dessus et sélectionnez la dernière version de cx_Freeze (Source Code only).</a:t>
            </a:r>
          </a:p>
          <a:p>
            <a:endParaRPr lang="fr-FR" sz="1200" dirty="0"/>
          </a:p>
          <a:p>
            <a:r>
              <a:rPr lang="fr-FR" sz="1200" dirty="0"/>
              <a:t>Téléchargez et décompressez les sources :</a:t>
            </a:r>
          </a:p>
          <a:p>
            <a:endParaRPr lang="fr-FR" sz="1200" dirty="0"/>
          </a:p>
        </p:txBody>
      </p:sp>
      <p:sp>
        <p:nvSpPr>
          <p:cNvPr id="6" name="ZoneTexte 5">
            <a:extLst>
              <a:ext uri="{FF2B5EF4-FFF2-40B4-BE49-F238E27FC236}">
                <a16:creationId xmlns:a16="http://schemas.microsoft.com/office/drawing/2014/main" id="{67C188C6-D3C4-4AEF-BC0A-A7CDBC5C64E5}"/>
              </a:ext>
            </a:extLst>
          </p:cNvPr>
          <p:cNvSpPr txBox="1"/>
          <p:nvPr/>
        </p:nvSpPr>
        <p:spPr>
          <a:xfrm>
            <a:off x="335666" y="4924711"/>
            <a:ext cx="2812648" cy="246221"/>
          </a:xfrm>
          <a:prstGeom prst="rect">
            <a:avLst/>
          </a:prstGeom>
          <a:solidFill>
            <a:schemeClr val="tx1"/>
          </a:solidFill>
        </p:spPr>
        <p:txBody>
          <a:bodyPr wrap="square" rtlCol="0">
            <a:spAutoFit/>
          </a:bodyPr>
          <a:lstStyle/>
          <a:p>
            <a:r>
              <a:rPr lang="fr-FR" sz="1000">
                <a:solidFill>
                  <a:schemeClr val="bg1"/>
                </a:solidFill>
              </a:rPr>
              <a:t>tar -xvf cx_Freeze_version.tar.gz</a:t>
            </a:r>
            <a:endParaRPr lang="fr-FR" sz="1000" dirty="0">
              <a:solidFill>
                <a:schemeClr val="bg1"/>
              </a:solidFill>
            </a:endParaRPr>
          </a:p>
        </p:txBody>
      </p:sp>
      <p:sp>
        <p:nvSpPr>
          <p:cNvPr id="7" name="ZoneTexte 6">
            <a:extLst>
              <a:ext uri="{FF2B5EF4-FFF2-40B4-BE49-F238E27FC236}">
                <a16:creationId xmlns:a16="http://schemas.microsoft.com/office/drawing/2014/main" id="{7CA0DB93-0DA7-4A7D-AA33-3DA285DD3992}"/>
              </a:ext>
            </a:extLst>
          </p:cNvPr>
          <p:cNvSpPr txBox="1"/>
          <p:nvPr/>
        </p:nvSpPr>
        <p:spPr>
          <a:xfrm>
            <a:off x="335666" y="5272664"/>
            <a:ext cx="8449519" cy="276999"/>
          </a:xfrm>
          <a:prstGeom prst="rect">
            <a:avLst/>
          </a:prstGeom>
          <a:noFill/>
        </p:spPr>
        <p:txBody>
          <a:bodyPr wrap="square" rtlCol="0">
            <a:spAutoFit/>
          </a:bodyPr>
          <a:lstStyle/>
          <a:p>
            <a:r>
              <a:rPr lang="fr-FR" sz="1200" dirty="0"/>
              <a:t>Rendez-vous dans le dossier décompressé puis lancez l'installation en tant qu'utilisateur </a:t>
            </a:r>
            <a:r>
              <a:rPr lang="fr-FR" sz="1200" b="1" dirty="0"/>
              <a:t>root</a:t>
            </a:r>
            <a:r>
              <a:rPr lang="fr-FR" sz="1200" dirty="0"/>
              <a:t>:</a:t>
            </a:r>
          </a:p>
        </p:txBody>
      </p:sp>
      <p:sp>
        <p:nvSpPr>
          <p:cNvPr id="8" name="ZoneTexte 7">
            <a:extLst>
              <a:ext uri="{FF2B5EF4-FFF2-40B4-BE49-F238E27FC236}">
                <a16:creationId xmlns:a16="http://schemas.microsoft.com/office/drawing/2014/main" id="{D203C58F-C5B5-4D42-B9A9-0B5A4E08DB14}"/>
              </a:ext>
            </a:extLst>
          </p:cNvPr>
          <p:cNvSpPr txBox="1"/>
          <p:nvPr/>
        </p:nvSpPr>
        <p:spPr>
          <a:xfrm>
            <a:off x="335666" y="5569192"/>
            <a:ext cx="2812648" cy="553998"/>
          </a:xfrm>
          <a:prstGeom prst="rect">
            <a:avLst/>
          </a:prstGeom>
          <a:solidFill>
            <a:schemeClr val="tx1"/>
          </a:solidFill>
        </p:spPr>
        <p:txBody>
          <a:bodyPr wrap="square" rtlCol="0">
            <a:spAutoFit/>
          </a:bodyPr>
          <a:lstStyle/>
          <a:p>
            <a:r>
              <a:rPr lang="fr-FR" sz="1000" dirty="0">
                <a:solidFill>
                  <a:schemeClr val="bg1"/>
                </a:solidFill>
              </a:rPr>
              <a:t>$ cd </a:t>
            </a:r>
            <a:r>
              <a:rPr lang="fr-FR" sz="1000" dirty="0" err="1">
                <a:solidFill>
                  <a:schemeClr val="bg1"/>
                </a:solidFill>
              </a:rPr>
              <a:t>cx_Freeze_version</a:t>
            </a:r>
            <a:endParaRPr lang="fr-FR" sz="1000" dirty="0">
              <a:solidFill>
                <a:schemeClr val="bg1"/>
              </a:solidFill>
            </a:endParaRPr>
          </a:p>
          <a:p>
            <a:r>
              <a:rPr lang="fr-FR" sz="1000" dirty="0">
                <a:solidFill>
                  <a:schemeClr val="bg1"/>
                </a:solidFill>
              </a:rPr>
              <a:t>$ python3.4 setup.py build</a:t>
            </a:r>
          </a:p>
          <a:p>
            <a:r>
              <a:rPr lang="fr-FR" sz="1000" dirty="0">
                <a:solidFill>
                  <a:schemeClr val="bg1"/>
                </a:solidFill>
              </a:rPr>
              <a:t>$ </a:t>
            </a:r>
            <a:r>
              <a:rPr lang="fr-FR" sz="1000" dirty="0" err="1">
                <a:solidFill>
                  <a:schemeClr val="bg1"/>
                </a:solidFill>
              </a:rPr>
              <a:t>sudo</a:t>
            </a:r>
            <a:r>
              <a:rPr lang="fr-FR" sz="1000" dirty="0">
                <a:solidFill>
                  <a:schemeClr val="bg1"/>
                </a:solidFill>
              </a:rPr>
              <a:t> python3.4 setup.py </a:t>
            </a:r>
            <a:r>
              <a:rPr lang="fr-FR" sz="1000" dirty="0" err="1">
                <a:solidFill>
                  <a:schemeClr val="bg1"/>
                </a:solidFill>
              </a:rPr>
              <a:t>install</a:t>
            </a:r>
            <a:endParaRPr lang="fr-FR" sz="1000" dirty="0">
              <a:solidFill>
                <a:schemeClr val="bg1"/>
              </a:solidFill>
            </a:endParaRPr>
          </a:p>
        </p:txBody>
      </p:sp>
      <p:sp>
        <p:nvSpPr>
          <p:cNvPr id="9" name="ZoneTexte 8">
            <a:extLst>
              <a:ext uri="{FF2B5EF4-FFF2-40B4-BE49-F238E27FC236}">
                <a16:creationId xmlns:a16="http://schemas.microsoft.com/office/drawing/2014/main" id="{ED3850CB-FE38-4ABA-8B05-AD5E3FC8C17D}"/>
              </a:ext>
            </a:extLst>
          </p:cNvPr>
          <p:cNvSpPr txBox="1"/>
          <p:nvPr/>
        </p:nvSpPr>
        <p:spPr>
          <a:xfrm>
            <a:off x="335665" y="6203450"/>
            <a:ext cx="8449519" cy="276999"/>
          </a:xfrm>
          <a:prstGeom prst="rect">
            <a:avLst/>
          </a:prstGeom>
          <a:noFill/>
        </p:spPr>
        <p:txBody>
          <a:bodyPr wrap="square" rtlCol="0">
            <a:spAutoFit/>
          </a:bodyPr>
          <a:lstStyle/>
          <a:p>
            <a:r>
              <a:rPr lang="fr-FR" sz="1200" dirty="0"/>
              <a:t>Si ces deux commandes s'exécutent convenablement, vous disposerez de la </a:t>
            </a:r>
            <a:r>
              <a:rPr lang="fr-FR" sz="1200" dirty="0" err="1"/>
              <a:t>commandecxfreeze</a:t>
            </a:r>
            <a:r>
              <a:rPr lang="fr-FR" sz="1200" dirty="0"/>
              <a:t>:</a:t>
            </a:r>
          </a:p>
        </p:txBody>
      </p:sp>
    </p:spTree>
    <p:extLst>
      <p:ext uri="{BB962C8B-B14F-4D97-AF65-F5344CB8AC3E}">
        <p14:creationId xmlns:p14="http://schemas.microsoft.com/office/powerpoint/2010/main" val="2617344343"/>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7C188C6-D3C4-4AEF-BC0A-A7CDBC5C64E5}"/>
              </a:ext>
            </a:extLst>
          </p:cNvPr>
          <p:cNvSpPr txBox="1"/>
          <p:nvPr/>
        </p:nvSpPr>
        <p:spPr>
          <a:xfrm>
            <a:off x="335665" y="835559"/>
            <a:ext cx="3946967" cy="400110"/>
          </a:xfrm>
          <a:prstGeom prst="rect">
            <a:avLst/>
          </a:prstGeom>
          <a:solidFill>
            <a:schemeClr val="tx1"/>
          </a:solidFill>
        </p:spPr>
        <p:txBody>
          <a:bodyPr wrap="square" rtlCol="0">
            <a:spAutoFit/>
          </a:bodyPr>
          <a:lstStyle/>
          <a:p>
            <a:r>
              <a:rPr lang="en-US" sz="1000" dirty="0">
                <a:solidFill>
                  <a:schemeClr val="bg1"/>
                </a:solidFill>
              </a:rPr>
              <a:t>cxfreeze</a:t>
            </a:r>
          </a:p>
          <a:p>
            <a:r>
              <a:rPr lang="en-US" sz="1000" dirty="0">
                <a:solidFill>
                  <a:schemeClr val="bg1"/>
                </a:solidFill>
              </a:rPr>
              <a:t>cxfreeze: error: script or a list of modules must be specified</a:t>
            </a:r>
            <a:endParaRPr lang="fr-FR" sz="1000" dirty="0">
              <a:solidFill>
                <a:schemeClr val="bg1"/>
              </a:solidFill>
            </a:endParaRPr>
          </a:p>
        </p:txBody>
      </p:sp>
      <p:sp>
        <p:nvSpPr>
          <p:cNvPr id="7" name="ZoneTexte 6">
            <a:extLst>
              <a:ext uri="{FF2B5EF4-FFF2-40B4-BE49-F238E27FC236}">
                <a16:creationId xmlns:a16="http://schemas.microsoft.com/office/drawing/2014/main" id="{7CA0DB93-0DA7-4A7D-AA33-3DA285DD3992}"/>
              </a:ext>
            </a:extLst>
          </p:cNvPr>
          <p:cNvSpPr txBox="1"/>
          <p:nvPr/>
        </p:nvSpPr>
        <p:spPr>
          <a:xfrm>
            <a:off x="335665" y="1429870"/>
            <a:ext cx="8449519" cy="1015663"/>
          </a:xfrm>
          <a:prstGeom prst="rect">
            <a:avLst/>
          </a:prstGeom>
          <a:noFill/>
        </p:spPr>
        <p:txBody>
          <a:bodyPr wrap="square" rtlCol="0">
            <a:spAutoFit/>
          </a:bodyPr>
          <a:lstStyle/>
          <a:p>
            <a:r>
              <a:rPr lang="fr-FR" sz="1200" b="1" dirty="0"/>
              <a:t>Utiliser le scriptcxfreeze</a:t>
            </a:r>
          </a:p>
          <a:p>
            <a:endParaRPr lang="fr-FR" sz="1200" dirty="0"/>
          </a:p>
          <a:p>
            <a:r>
              <a:rPr lang="fr-FR" sz="1200" dirty="0"/>
              <a:t>Pour les utilisateurs de Windows, je vous invite à vous rendre dans la ligne de commande (Démarrer&gt;Exécuter… &gt;cmd).</a:t>
            </a:r>
          </a:p>
          <a:p>
            <a:endParaRPr lang="fr-FR" sz="1200" dirty="0"/>
          </a:p>
          <a:p>
            <a:r>
              <a:rPr lang="fr-FR" sz="1200" dirty="0"/>
              <a:t>Rendez-vous dans le sous-dossier scripts de votre installation Python (chez moi, C:\python34\scripts).</a:t>
            </a:r>
          </a:p>
        </p:txBody>
      </p:sp>
      <p:sp>
        <p:nvSpPr>
          <p:cNvPr id="8" name="ZoneTexte 7">
            <a:extLst>
              <a:ext uri="{FF2B5EF4-FFF2-40B4-BE49-F238E27FC236}">
                <a16:creationId xmlns:a16="http://schemas.microsoft.com/office/drawing/2014/main" id="{D203C58F-C5B5-4D42-B9A9-0B5A4E08DB14}"/>
              </a:ext>
            </a:extLst>
          </p:cNvPr>
          <p:cNvSpPr txBox="1"/>
          <p:nvPr/>
        </p:nvSpPr>
        <p:spPr>
          <a:xfrm>
            <a:off x="335665" y="2578062"/>
            <a:ext cx="2812648" cy="400110"/>
          </a:xfrm>
          <a:prstGeom prst="rect">
            <a:avLst/>
          </a:prstGeom>
          <a:solidFill>
            <a:schemeClr val="tx1"/>
          </a:solidFill>
        </p:spPr>
        <p:txBody>
          <a:bodyPr wrap="square" rtlCol="0">
            <a:spAutoFit/>
          </a:bodyPr>
          <a:lstStyle/>
          <a:p>
            <a:r>
              <a:rPr lang="fr-FR" sz="1000" dirty="0">
                <a:solidFill>
                  <a:schemeClr val="bg1"/>
                </a:solidFill>
              </a:rPr>
              <a:t>cd \</a:t>
            </a:r>
          </a:p>
          <a:p>
            <a:r>
              <a:rPr lang="fr-FR" sz="1000" dirty="0">
                <a:solidFill>
                  <a:schemeClr val="bg1"/>
                </a:solidFill>
              </a:rPr>
              <a:t>cd C:\python34\scripts</a:t>
            </a:r>
          </a:p>
        </p:txBody>
      </p:sp>
      <p:sp>
        <p:nvSpPr>
          <p:cNvPr id="9" name="ZoneTexte 8">
            <a:extLst>
              <a:ext uri="{FF2B5EF4-FFF2-40B4-BE49-F238E27FC236}">
                <a16:creationId xmlns:a16="http://schemas.microsoft.com/office/drawing/2014/main" id="{ED3850CB-FE38-4ABA-8B05-AD5E3FC8C17D}"/>
              </a:ext>
            </a:extLst>
          </p:cNvPr>
          <p:cNvSpPr txBox="1"/>
          <p:nvPr/>
        </p:nvSpPr>
        <p:spPr>
          <a:xfrm>
            <a:off x="335665" y="3006140"/>
            <a:ext cx="8449519" cy="1569660"/>
          </a:xfrm>
          <a:prstGeom prst="rect">
            <a:avLst/>
          </a:prstGeom>
          <a:noFill/>
        </p:spPr>
        <p:txBody>
          <a:bodyPr wrap="square" rtlCol="0">
            <a:spAutoFit/>
          </a:bodyPr>
          <a:lstStyle/>
          <a:p>
            <a:r>
              <a:rPr lang="fr-FR" sz="1200" dirty="0"/>
              <a:t>Sur Linux, vous devez avoir accès au script directement. Vous pouvez le vérifier en tapant cxfreeze dans la console. Si cette commande n'est pas disponible mais que vous avez installé cxfreeze, vous pourrez trouver le script dans le répertoire bin de votre version de Python.</a:t>
            </a:r>
          </a:p>
          <a:p>
            <a:endParaRPr lang="fr-FR" sz="1200" dirty="0"/>
          </a:p>
          <a:p>
            <a:r>
              <a:rPr lang="fr-FR" sz="1200" dirty="0"/>
              <a:t>Sur Windows ou Linux, la syntaxe du script est la même :cxfreeze fichier.py.</a:t>
            </a:r>
          </a:p>
          <a:p>
            <a:endParaRPr lang="fr-FR" sz="1200" dirty="0"/>
          </a:p>
          <a:p>
            <a:r>
              <a:rPr lang="fr-FR" sz="1200" dirty="0"/>
              <a:t>Faisons un petit programme pour le tester. Créez un fichiersalut.py(sur Windows, mettez-le dans le même dossier que le scriptcxfreeze, ce sera plus simple pour le test). Vous pouvez y placer le code suivant :</a:t>
            </a:r>
          </a:p>
        </p:txBody>
      </p:sp>
      <p:sp>
        <p:nvSpPr>
          <p:cNvPr id="10" name="ZoneTexte 9">
            <a:extLst>
              <a:ext uri="{FF2B5EF4-FFF2-40B4-BE49-F238E27FC236}">
                <a16:creationId xmlns:a16="http://schemas.microsoft.com/office/drawing/2014/main" id="{33C65D61-7AB9-4240-9AF8-AB6B33A16D24}"/>
              </a:ext>
            </a:extLst>
          </p:cNvPr>
          <p:cNvSpPr txBox="1"/>
          <p:nvPr/>
        </p:nvSpPr>
        <p:spPr>
          <a:xfrm>
            <a:off x="335665" y="4618620"/>
            <a:ext cx="2812648" cy="1631216"/>
          </a:xfrm>
          <a:prstGeom prst="rect">
            <a:avLst/>
          </a:prstGeom>
          <a:solidFill>
            <a:schemeClr val="tx1"/>
          </a:solidFill>
        </p:spPr>
        <p:txBody>
          <a:bodyPr wrap="square" rtlCol="0">
            <a:spAutoFit/>
          </a:bodyPr>
          <a:lstStyle/>
          <a:p>
            <a:r>
              <a:rPr lang="fr-FR" sz="1000" dirty="0">
                <a:solidFill>
                  <a:schemeClr val="bg1"/>
                </a:solidFill>
              </a:rPr>
              <a:t>"""Ce fichier affiche simplement une ligne grâce à la fonction print."""</a:t>
            </a:r>
          </a:p>
          <a:p>
            <a:endParaRPr lang="fr-FR" sz="1000" dirty="0">
              <a:solidFill>
                <a:schemeClr val="bg1"/>
              </a:solidFill>
            </a:endParaRPr>
          </a:p>
          <a:p>
            <a:r>
              <a:rPr lang="fr-FR" sz="1000" dirty="0">
                <a:solidFill>
                  <a:schemeClr val="bg1"/>
                </a:solidFill>
              </a:rPr>
              <a:t>import os</a:t>
            </a:r>
          </a:p>
          <a:p>
            <a:endParaRPr lang="fr-FR" sz="1000" dirty="0">
              <a:solidFill>
                <a:schemeClr val="bg1"/>
              </a:solidFill>
            </a:endParaRPr>
          </a:p>
          <a:p>
            <a:r>
              <a:rPr lang="fr-FR" sz="1000" dirty="0">
                <a:solidFill>
                  <a:schemeClr val="bg1"/>
                </a:solidFill>
              </a:rPr>
              <a:t>print("Salut le monde !")</a:t>
            </a:r>
          </a:p>
          <a:p>
            <a:endParaRPr lang="fr-FR" sz="1000" dirty="0">
              <a:solidFill>
                <a:schemeClr val="bg1"/>
              </a:solidFill>
            </a:endParaRPr>
          </a:p>
          <a:p>
            <a:r>
              <a:rPr lang="fr-FR" sz="1000" dirty="0">
                <a:solidFill>
                  <a:schemeClr val="bg1"/>
                </a:solidFill>
              </a:rPr>
              <a:t># Sous Windows il faut mettre ce programme en pause (inutile sous Linux)</a:t>
            </a:r>
          </a:p>
          <a:p>
            <a:r>
              <a:rPr lang="fr-FR" sz="1000" dirty="0">
                <a:solidFill>
                  <a:schemeClr val="bg1"/>
                </a:solidFill>
              </a:rPr>
              <a:t>os.system("pause")</a:t>
            </a:r>
          </a:p>
        </p:txBody>
      </p:sp>
      <p:sp>
        <p:nvSpPr>
          <p:cNvPr id="11" name="ZoneTexte 10">
            <a:extLst>
              <a:ext uri="{FF2B5EF4-FFF2-40B4-BE49-F238E27FC236}">
                <a16:creationId xmlns:a16="http://schemas.microsoft.com/office/drawing/2014/main" id="{280BD44C-4C23-461C-8AD1-5BFBC4ADB21E}"/>
              </a:ext>
            </a:extLst>
          </p:cNvPr>
          <p:cNvSpPr txBox="1"/>
          <p:nvPr/>
        </p:nvSpPr>
        <p:spPr>
          <a:xfrm>
            <a:off x="335665" y="6390641"/>
            <a:ext cx="4375231" cy="276999"/>
          </a:xfrm>
          <a:prstGeom prst="rect">
            <a:avLst/>
          </a:prstGeom>
          <a:noFill/>
        </p:spPr>
        <p:txBody>
          <a:bodyPr wrap="square" rtlCol="0">
            <a:spAutoFit/>
          </a:bodyPr>
          <a:lstStyle/>
          <a:p>
            <a:r>
              <a:rPr lang="fr-FR" sz="1200">
                <a:highlight>
                  <a:srgbClr val="C0C0C0"/>
                </a:highlight>
              </a:rPr>
              <a:t>N'oubliez pas la ligne spécifiant l'encodage.</a:t>
            </a:r>
            <a:endParaRPr lang="fr-FR" sz="1200" dirty="0">
              <a:highlight>
                <a:srgbClr val="C0C0C0"/>
              </a:highlight>
            </a:endParaRPr>
          </a:p>
        </p:txBody>
      </p:sp>
    </p:spTree>
    <p:extLst>
      <p:ext uri="{BB962C8B-B14F-4D97-AF65-F5344CB8AC3E}">
        <p14:creationId xmlns:p14="http://schemas.microsoft.com/office/powerpoint/2010/main" val="3816436737"/>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CA0DB93-0DA7-4A7D-AA33-3DA285DD3992}"/>
              </a:ext>
            </a:extLst>
          </p:cNvPr>
          <p:cNvSpPr txBox="1"/>
          <p:nvPr/>
        </p:nvSpPr>
        <p:spPr>
          <a:xfrm>
            <a:off x="335665" y="1429870"/>
            <a:ext cx="8449519" cy="5078313"/>
          </a:xfrm>
          <a:prstGeom prst="rect">
            <a:avLst/>
          </a:prstGeom>
          <a:noFill/>
        </p:spPr>
        <p:txBody>
          <a:bodyPr wrap="square" rtlCol="0">
            <a:spAutoFit/>
          </a:bodyPr>
          <a:lstStyle/>
          <a:p>
            <a:r>
              <a:rPr lang="fr-FR" sz="1200" dirty="0"/>
              <a:t>À présent, lancez le script </a:t>
            </a:r>
            <a:r>
              <a:rPr lang="fr-FR" sz="1200" b="1" dirty="0"/>
              <a:t>cxfreeze</a:t>
            </a:r>
            <a:r>
              <a:rPr lang="fr-FR" sz="1200" dirty="0"/>
              <a:t> en lui passant en paramètre le nom de votre fichier :</a:t>
            </a:r>
            <a:r>
              <a:rPr lang="fr-FR" sz="1200" dirty="0">
                <a:highlight>
                  <a:srgbClr val="C0C0C0"/>
                </a:highlight>
              </a:rPr>
              <a:t>cxfreeze salut.py</a:t>
            </a:r>
            <a:r>
              <a:rPr lang="fr-FR" sz="1200" dirty="0"/>
              <a:t>.</a:t>
            </a:r>
          </a:p>
          <a:p>
            <a:endParaRPr lang="fr-FR" sz="1200" dirty="0"/>
          </a:p>
          <a:p>
            <a:r>
              <a:rPr lang="fr-FR" sz="1200" dirty="0"/>
              <a:t>Si tout se passe bien, vous vous retrouvez avec un sous-dossier dist qui contient les bibliothèques dont votre programme a besoin pour s'exécuter… et votre programme lui-même.</a:t>
            </a:r>
          </a:p>
          <a:p>
            <a:endParaRPr lang="fr-FR" sz="1200" dirty="0"/>
          </a:p>
          <a:p>
            <a:r>
              <a:rPr lang="fr-FR" sz="1200" dirty="0"/>
              <a:t>Sur Windows, ce sera </a:t>
            </a:r>
            <a:r>
              <a:rPr lang="fr-FR" sz="1200" dirty="0">
                <a:highlight>
                  <a:srgbClr val="C0C0C0"/>
                </a:highlight>
              </a:rPr>
              <a:t>salut.exe</a:t>
            </a:r>
            <a:r>
              <a:rPr lang="fr-FR" sz="1200" dirty="0"/>
              <a:t>. Sur Linux, ce sera simplement </a:t>
            </a:r>
            <a:r>
              <a:rPr lang="fr-FR" sz="1200" dirty="0">
                <a:highlight>
                  <a:srgbClr val="C0C0C0"/>
                </a:highlight>
              </a:rPr>
              <a:t>salut</a:t>
            </a:r>
            <a:r>
              <a:rPr lang="fr-FR" sz="1200" dirty="0"/>
              <a:t>.</a:t>
            </a:r>
          </a:p>
          <a:p>
            <a:endParaRPr lang="fr-FR" sz="1200" dirty="0"/>
          </a:p>
          <a:p>
            <a:r>
              <a:rPr lang="fr-FR" sz="1200" dirty="0"/>
              <a:t>Vous pouvez lancer cet exécutable : comme vous le voyez, votre message s'affiche bien à l'écran.</a:t>
            </a:r>
          </a:p>
          <a:p>
            <a:endParaRPr lang="fr-FR" sz="1200" dirty="0"/>
          </a:p>
          <a:p>
            <a:r>
              <a:rPr lang="fr-FR" sz="1200" dirty="0"/>
              <a:t>Formidable ! Ou pas…</a:t>
            </a:r>
          </a:p>
          <a:p>
            <a:endParaRPr lang="fr-FR" sz="1200" dirty="0"/>
          </a:p>
          <a:p>
            <a:r>
              <a:rPr lang="fr-FR" sz="1200" dirty="0"/>
              <a:t>Au fond, vous ne voyez sans doute pas de différence avec votre programme </a:t>
            </a:r>
            <a:r>
              <a:rPr lang="fr-FR" sz="1200" dirty="0">
                <a:highlight>
                  <a:srgbClr val="C0C0C0"/>
                </a:highlight>
              </a:rPr>
              <a:t>salut.py</a:t>
            </a:r>
            <a:r>
              <a:rPr lang="fr-FR" sz="1200" dirty="0"/>
              <a:t>. Vous pouvez l'exécuter, lui aussi, il n'y a aucune différence.</a:t>
            </a:r>
          </a:p>
          <a:p>
            <a:endParaRPr lang="fr-FR" sz="1200" dirty="0"/>
          </a:p>
          <a:p>
            <a:r>
              <a:rPr lang="fr-FR" sz="1200" dirty="0"/>
              <a:t>Sauf que l'exécutable que vous trouvez dans le sous-dossier </a:t>
            </a:r>
            <a:r>
              <a:rPr lang="fr-FR" sz="1200" dirty="0">
                <a:highlight>
                  <a:srgbClr val="C0C0C0"/>
                </a:highlight>
              </a:rPr>
              <a:t>dist</a:t>
            </a:r>
            <a:r>
              <a:rPr lang="fr-FR" sz="1200" dirty="0"/>
              <a:t> n'a pas besoin de Python pour s'exécuter : il contient lui-même l'interpréteur Python.</a:t>
            </a:r>
          </a:p>
          <a:p>
            <a:endParaRPr lang="fr-FR" sz="1200" dirty="0"/>
          </a:p>
          <a:p>
            <a:r>
              <a:rPr lang="fr-FR" sz="1200" dirty="0"/>
              <a:t>Vous pouvez donc distribuer ce programme à vos amis ou le mettre en téléchargement sur votre site, si vous le désirez.</a:t>
            </a:r>
          </a:p>
          <a:p>
            <a:endParaRPr lang="fr-FR" sz="1200" dirty="0"/>
          </a:p>
          <a:p>
            <a:r>
              <a:rPr lang="fr-FR" sz="1200" dirty="0"/>
              <a:t>Une chose importante à noter, cependant : veillez à copier, en même temps que votre programme, tout ce qui se trouve dans le dossier </a:t>
            </a:r>
            <a:r>
              <a:rPr lang="fr-FR" sz="1200" dirty="0">
                <a:highlight>
                  <a:srgbClr val="C0C0C0"/>
                </a:highlight>
              </a:rPr>
              <a:t>dist</a:t>
            </a:r>
            <a:r>
              <a:rPr lang="fr-FR" sz="1200" dirty="0"/>
              <a:t>. Sans quoi, votre exécutable pourrait ne pas se lancer convenablement.</a:t>
            </a:r>
          </a:p>
          <a:p>
            <a:endParaRPr lang="fr-FR" sz="1200" dirty="0"/>
          </a:p>
          <a:p>
            <a:r>
              <a:rPr lang="fr-FR" sz="1200" dirty="0"/>
              <a:t>Le script </a:t>
            </a:r>
            <a:r>
              <a:rPr lang="fr-FR" sz="1200" b="1" dirty="0"/>
              <a:t>cxfreeze</a:t>
            </a:r>
            <a:r>
              <a:rPr lang="fr-FR" sz="1200" dirty="0"/>
              <a:t> est très pratique et suffit bien pour de petits programmes. Il comporte certaines options utiles que vous pouvez retrouver dans </a:t>
            </a:r>
            <a:r>
              <a:rPr lang="fr-FR" sz="1200" dirty="0">
                <a:hlinkClick r:id="rId2"/>
              </a:rPr>
              <a:t>la documentation de cx_Freeze</a:t>
            </a:r>
            <a:r>
              <a:rPr lang="fr-FR" sz="1200" dirty="0"/>
              <a:t>.</a:t>
            </a:r>
          </a:p>
          <a:p>
            <a:endParaRPr lang="fr-FR" sz="1200" dirty="0"/>
          </a:p>
          <a:p>
            <a:r>
              <a:rPr lang="fr-FR" sz="1200" dirty="0"/>
              <a:t>Nous allons à présent voir une seconde méthode pour utiliser </a:t>
            </a:r>
            <a:r>
              <a:rPr lang="fr-FR" sz="1200" b="1" dirty="0"/>
              <a:t>cx_Freeze</a:t>
            </a:r>
            <a:r>
              <a:rPr lang="fr-FR" sz="1200" dirty="0"/>
              <a:t>.</a:t>
            </a:r>
          </a:p>
          <a:p>
            <a:endParaRPr lang="fr-FR" sz="1200" b="1" dirty="0"/>
          </a:p>
        </p:txBody>
      </p:sp>
    </p:spTree>
    <p:extLst>
      <p:ext uri="{BB962C8B-B14F-4D97-AF65-F5344CB8AC3E}">
        <p14:creationId xmlns:p14="http://schemas.microsoft.com/office/powerpoint/2010/main" val="1066113052"/>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839165"/>
            <a:ext cx="11573474" cy="1200329"/>
          </a:xfrm>
          <a:prstGeom prst="rect">
            <a:avLst/>
          </a:prstGeom>
          <a:noFill/>
        </p:spPr>
        <p:txBody>
          <a:bodyPr wrap="square" rtlCol="0">
            <a:spAutoFit/>
          </a:bodyPr>
          <a:lstStyle/>
          <a:p>
            <a:r>
              <a:rPr lang="fr-FR" sz="1200" b="1" dirty="0"/>
              <a:t>Le fichier </a:t>
            </a:r>
            <a:r>
              <a:rPr lang="fr-FR" sz="1200" b="1" i="1" dirty="0"/>
              <a:t>setup.py</a:t>
            </a:r>
          </a:p>
          <a:p>
            <a:endParaRPr lang="fr-FR" sz="1200" dirty="0"/>
          </a:p>
          <a:p>
            <a:r>
              <a:rPr lang="fr-FR" sz="1200" dirty="0"/>
              <a:t>La seconde méthode n'est pas bien plus difficile mais elle peut se révéler plus puissante à l'usage. Cette fois, nous allons créer un fichier setup.py qui se charge de créer l'exécutable de notre programme.</a:t>
            </a:r>
          </a:p>
          <a:p>
            <a:endParaRPr lang="fr-FR" sz="1200" dirty="0"/>
          </a:p>
          <a:p>
            <a:r>
              <a:rPr lang="fr-FR" sz="1200" dirty="0"/>
              <a:t>Un fichier setup.py basique contient ce code :</a:t>
            </a:r>
          </a:p>
        </p:txBody>
      </p:sp>
      <p:sp>
        <p:nvSpPr>
          <p:cNvPr id="8" name="ZoneTexte 7">
            <a:extLst>
              <a:ext uri="{FF2B5EF4-FFF2-40B4-BE49-F238E27FC236}">
                <a16:creationId xmlns:a16="http://schemas.microsoft.com/office/drawing/2014/main" id="{941DDF37-9FB5-4B8E-854A-699D8CE77D15}"/>
              </a:ext>
            </a:extLst>
          </p:cNvPr>
          <p:cNvSpPr txBox="1"/>
          <p:nvPr/>
        </p:nvSpPr>
        <p:spPr>
          <a:xfrm>
            <a:off x="300941" y="2039494"/>
            <a:ext cx="3842795" cy="1785104"/>
          </a:xfrm>
          <a:prstGeom prst="rect">
            <a:avLst/>
          </a:prstGeom>
          <a:solidFill>
            <a:schemeClr val="tx1"/>
          </a:solidFill>
        </p:spPr>
        <p:txBody>
          <a:bodyPr wrap="square" rtlCol="0">
            <a:spAutoFit/>
          </a:bodyPr>
          <a:lstStyle/>
          <a:p>
            <a:r>
              <a:rPr lang="fr-FR" sz="1000" dirty="0">
                <a:solidFill>
                  <a:schemeClr val="bg1"/>
                </a:solidFill>
              </a:rPr>
              <a:t>"""Fichier d'installation de notre script salut.py."""</a:t>
            </a:r>
          </a:p>
          <a:p>
            <a:endParaRPr lang="fr-FR" sz="1000" dirty="0">
              <a:solidFill>
                <a:schemeClr val="bg1"/>
              </a:solidFill>
            </a:endParaRPr>
          </a:p>
          <a:p>
            <a:r>
              <a:rPr lang="fr-FR" sz="1000" dirty="0">
                <a:solidFill>
                  <a:schemeClr val="bg1"/>
                </a:solidFill>
              </a:rPr>
              <a:t>from cx_Freeze import setup, Executable</a:t>
            </a:r>
          </a:p>
          <a:p>
            <a:endParaRPr lang="fr-FR" sz="1000" dirty="0">
              <a:solidFill>
                <a:schemeClr val="bg1"/>
              </a:solidFill>
            </a:endParaRPr>
          </a:p>
          <a:p>
            <a:r>
              <a:rPr lang="fr-FR" sz="1000" dirty="0">
                <a:solidFill>
                  <a:schemeClr val="bg1"/>
                </a:solidFill>
              </a:rPr>
              <a:t># On appelle la fonction setup</a:t>
            </a:r>
          </a:p>
          <a:p>
            <a:r>
              <a:rPr lang="fr-FR" sz="1000" dirty="0">
                <a:solidFill>
                  <a:schemeClr val="bg1"/>
                </a:solidFill>
              </a:rPr>
              <a:t>setup(</a:t>
            </a:r>
          </a:p>
          <a:p>
            <a:r>
              <a:rPr lang="fr-FR" sz="1000" dirty="0">
                <a:solidFill>
                  <a:schemeClr val="bg1"/>
                </a:solidFill>
              </a:rPr>
              <a:t>    name = "salut",</a:t>
            </a:r>
          </a:p>
          <a:p>
            <a:r>
              <a:rPr lang="fr-FR" sz="1000" dirty="0">
                <a:solidFill>
                  <a:schemeClr val="bg1"/>
                </a:solidFill>
              </a:rPr>
              <a:t>    version = "0.1",</a:t>
            </a:r>
          </a:p>
          <a:p>
            <a:r>
              <a:rPr lang="fr-FR" sz="1000" dirty="0">
                <a:solidFill>
                  <a:schemeClr val="bg1"/>
                </a:solidFill>
              </a:rPr>
              <a:t>    description = "Ce programme vous dit bonjour",</a:t>
            </a:r>
          </a:p>
          <a:p>
            <a:r>
              <a:rPr lang="fr-FR" sz="1000" dirty="0">
                <a:solidFill>
                  <a:schemeClr val="bg1"/>
                </a:solidFill>
              </a:rPr>
              <a:t>    executables = [Executable("salut.py")],</a:t>
            </a:r>
          </a:p>
          <a:p>
            <a:r>
              <a:rPr lang="fr-FR" sz="1000" dirty="0">
                <a:solidFill>
                  <a:schemeClr val="bg1"/>
                </a:solidFill>
              </a:rPr>
              <a:t>)</a:t>
            </a:r>
          </a:p>
        </p:txBody>
      </p:sp>
      <p:sp>
        <p:nvSpPr>
          <p:cNvPr id="9" name="ZoneTexte 8">
            <a:extLst>
              <a:ext uri="{FF2B5EF4-FFF2-40B4-BE49-F238E27FC236}">
                <a16:creationId xmlns:a16="http://schemas.microsoft.com/office/drawing/2014/main" id="{0613360D-A36D-458D-80E6-B11F3BA49BFC}"/>
              </a:ext>
            </a:extLst>
          </p:cNvPr>
          <p:cNvSpPr txBox="1"/>
          <p:nvPr/>
        </p:nvSpPr>
        <p:spPr>
          <a:xfrm>
            <a:off x="209554" y="3824598"/>
            <a:ext cx="11573474" cy="2492990"/>
          </a:xfrm>
          <a:prstGeom prst="rect">
            <a:avLst/>
          </a:prstGeom>
          <a:noFill/>
        </p:spPr>
        <p:txBody>
          <a:bodyPr wrap="square" rtlCol="0">
            <a:spAutoFit/>
          </a:bodyPr>
          <a:lstStyle/>
          <a:p>
            <a:r>
              <a:rPr lang="fr-FR" sz="1200" dirty="0"/>
              <a:t>Tout tient dans l'appel à la fonction </a:t>
            </a:r>
            <a:r>
              <a:rPr lang="fr-FR" sz="1200" dirty="0">
                <a:highlight>
                  <a:srgbClr val="C0C0C0"/>
                </a:highlight>
              </a:rPr>
              <a:t>setup</a:t>
            </a:r>
            <a:r>
              <a:rPr lang="fr-FR" sz="1200" dirty="0"/>
              <a:t>. Elle possède plusieurs arguments nommés :</a:t>
            </a:r>
          </a:p>
          <a:p>
            <a:endParaRPr lang="fr-FR" sz="1200" dirty="0"/>
          </a:p>
          <a:p>
            <a:pPr marL="171450" indent="-171450">
              <a:buFont typeface="Arial" panose="020B0604020202020204" pitchFamily="34" charset="0"/>
              <a:buChar char="•"/>
            </a:pPr>
            <a:r>
              <a:rPr lang="fr-FR" sz="1200" dirty="0">
                <a:highlight>
                  <a:srgbClr val="C0C0C0"/>
                </a:highlight>
              </a:rPr>
              <a:t>name</a:t>
            </a:r>
            <a:r>
              <a:rPr lang="fr-FR" sz="1200" dirty="0"/>
              <a:t>: le nom de notre futur programme.</a:t>
            </a:r>
          </a:p>
          <a:p>
            <a:pPr marL="171450" indent="-171450">
              <a:buFont typeface="Arial" panose="020B0604020202020204" pitchFamily="34" charset="0"/>
              <a:buChar char="•"/>
            </a:pPr>
            <a:r>
              <a:rPr lang="fr-FR" sz="1200" dirty="0">
                <a:highlight>
                  <a:srgbClr val="C0C0C0"/>
                </a:highlight>
              </a:rPr>
              <a:t>version</a:t>
            </a:r>
            <a:r>
              <a:rPr lang="fr-FR" sz="1200" dirty="0"/>
              <a:t>: sa version.</a:t>
            </a:r>
          </a:p>
          <a:p>
            <a:pPr marL="171450" indent="-171450">
              <a:buFont typeface="Arial" panose="020B0604020202020204" pitchFamily="34" charset="0"/>
              <a:buChar char="•"/>
            </a:pPr>
            <a:r>
              <a:rPr lang="fr-FR" sz="1200" dirty="0">
                <a:highlight>
                  <a:srgbClr val="C0C0C0"/>
                </a:highlight>
              </a:rPr>
              <a:t>description</a:t>
            </a:r>
            <a:r>
              <a:rPr lang="fr-FR" sz="1200" dirty="0"/>
              <a:t>: sa description.</a:t>
            </a:r>
          </a:p>
          <a:p>
            <a:pPr marL="171450" indent="-171450">
              <a:buFont typeface="Arial" panose="020B0604020202020204" pitchFamily="34" charset="0"/>
              <a:buChar char="•"/>
            </a:pPr>
            <a:r>
              <a:rPr lang="fr-FR" sz="1200" dirty="0">
                <a:highlight>
                  <a:srgbClr val="C0C0C0"/>
                </a:highlight>
              </a:rPr>
              <a:t>executables</a:t>
            </a:r>
            <a:r>
              <a:rPr lang="fr-FR" sz="1200" dirty="0"/>
              <a:t>: une liste contenant des objets de type </a:t>
            </a:r>
            <a:r>
              <a:rPr lang="fr-FR" sz="1200" dirty="0">
                <a:highlight>
                  <a:srgbClr val="C0C0C0"/>
                </a:highlight>
              </a:rPr>
              <a:t>Executable</a:t>
            </a:r>
            <a:r>
              <a:rPr lang="fr-FR" sz="1200" dirty="0"/>
              <a:t>, type que vous importez de </a:t>
            </a:r>
            <a:r>
              <a:rPr lang="fr-FR" sz="1200" dirty="0">
                <a:highlight>
                  <a:srgbClr val="C0C0C0"/>
                </a:highlight>
              </a:rPr>
              <a:t>cx_Freeze</a:t>
            </a:r>
            <a:r>
              <a:rPr lang="fr-FR" sz="1200" dirty="0"/>
              <a:t>. Pour se construire, celui-ci prend en paramètre le chemin du fichier </a:t>
            </a:r>
            <a:r>
              <a:rPr lang="fr-FR" sz="1200" dirty="0">
                <a:highlight>
                  <a:srgbClr val="C0C0C0"/>
                </a:highlight>
              </a:rPr>
              <a:t>.py</a:t>
            </a:r>
            <a:r>
              <a:rPr lang="fr-FR" sz="1200" dirty="0"/>
              <a:t>(ici, c'est notre fichier </a:t>
            </a:r>
            <a:r>
              <a:rPr lang="fr-FR" sz="1200" dirty="0">
                <a:highlight>
                  <a:srgbClr val="C0C0C0"/>
                </a:highlight>
              </a:rPr>
              <a:t>salut.py</a:t>
            </a:r>
            <a:r>
              <a:rPr lang="fr-FR" sz="1200" dirty="0"/>
              <a:t>).</a:t>
            </a:r>
          </a:p>
          <a:p>
            <a:endParaRPr lang="fr-FR" sz="1200" dirty="0"/>
          </a:p>
          <a:p>
            <a:r>
              <a:rPr lang="fr-FR" sz="1200" dirty="0"/>
              <a:t>Maintenant, pour créer votre exécutable, vous lancez </a:t>
            </a:r>
            <a:r>
              <a:rPr lang="fr-FR" sz="1200" dirty="0">
                <a:highlight>
                  <a:srgbClr val="C0C0C0"/>
                </a:highlight>
              </a:rPr>
              <a:t>setup.py</a:t>
            </a:r>
            <a:r>
              <a:rPr lang="fr-FR" sz="1200" dirty="0"/>
              <a:t> en lui passant en paramètre la commande </a:t>
            </a:r>
            <a:r>
              <a:rPr lang="fr-FR" sz="1200" dirty="0">
                <a:highlight>
                  <a:srgbClr val="C0C0C0"/>
                </a:highlight>
              </a:rPr>
              <a:t>build</a:t>
            </a:r>
            <a:r>
              <a:rPr lang="fr-FR" sz="1200" dirty="0"/>
              <a:t>.</a:t>
            </a:r>
          </a:p>
          <a:p>
            <a:endParaRPr lang="fr-FR" sz="1200" dirty="0"/>
          </a:p>
          <a:p>
            <a:r>
              <a:rPr lang="fr-FR" sz="1200" dirty="0"/>
              <a:t>Sur Windows, dans la ligne de commande :</a:t>
            </a:r>
            <a:r>
              <a:rPr lang="fr-FR" sz="1200" dirty="0">
                <a:highlight>
                  <a:srgbClr val="C0C0C0"/>
                </a:highlight>
              </a:rPr>
              <a:t>C:\python34\python.exe setup.py build.</a:t>
            </a:r>
          </a:p>
          <a:p>
            <a:endParaRPr lang="fr-FR" sz="1200" dirty="0"/>
          </a:p>
          <a:p>
            <a:r>
              <a:rPr lang="fr-FR" sz="1200" dirty="0"/>
              <a:t>Et sur Linux :$ </a:t>
            </a:r>
            <a:r>
              <a:rPr lang="fr-FR" sz="1200" dirty="0">
                <a:highlight>
                  <a:srgbClr val="C0C0C0"/>
                </a:highlight>
              </a:rPr>
              <a:t>python3.4 setup.py build.</a:t>
            </a:r>
          </a:p>
        </p:txBody>
      </p:sp>
    </p:spTree>
    <p:extLst>
      <p:ext uri="{BB962C8B-B14F-4D97-AF65-F5344CB8AC3E}">
        <p14:creationId xmlns:p14="http://schemas.microsoft.com/office/powerpoint/2010/main" val="3164524494"/>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2193403"/>
            <a:ext cx="11573474" cy="646331"/>
          </a:xfrm>
          <a:prstGeom prst="rect">
            <a:avLst/>
          </a:prstGeom>
          <a:noFill/>
        </p:spPr>
        <p:txBody>
          <a:bodyPr wrap="square" rtlCol="0">
            <a:spAutoFit/>
          </a:bodyPr>
          <a:lstStyle/>
          <a:p>
            <a:r>
              <a:rPr lang="fr-FR" sz="1200" b="1" dirty="0"/>
              <a:t>Pour conclure</a:t>
            </a:r>
          </a:p>
          <a:p>
            <a:endParaRPr lang="fr-FR" sz="1200" b="1" dirty="0"/>
          </a:p>
          <a:p>
            <a:r>
              <a:rPr lang="fr-FR" sz="1200" dirty="0"/>
              <a:t>Ceci n'est qu'un survol de cx_Freeze. Vous trouverez plus d'informations dans la documentation indiquée plus haut, si vous voulez connaître les différentes façons d'utiliser cx_Freeze.</a:t>
            </a:r>
          </a:p>
        </p:txBody>
      </p:sp>
    </p:spTree>
    <p:extLst>
      <p:ext uri="{BB962C8B-B14F-4D97-AF65-F5344CB8AC3E}">
        <p14:creationId xmlns:p14="http://schemas.microsoft.com/office/powerpoint/2010/main" val="698433122"/>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2193403"/>
            <a:ext cx="11573474" cy="1754326"/>
          </a:xfrm>
          <a:prstGeom prst="rect">
            <a:avLst/>
          </a:prstGeom>
          <a:noFill/>
        </p:spPr>
        <p:txBody>
          <a:bodyPr wrap="square" rtlCol="0">
            <a:spAutoFit/>
          </a:bodyPr>
          <a:lstStyle/>
          <a:p>
            <a:r>
              <a:rPr lang="fr-FR" sz="1200" b="1" dirty="0"/>
              <a:t>En résumé</a:t>
            </a:r>
          </a:p>
          <a:p>
            <a:endParaRPr lang="fr-FR" sz="1200" b="1" dirty="0"/>
          </a:p>
          <a:p>
            <a:pPr marL="171450" indent="-171450">
              <a:buFont typeface="Arial" panose="020B0604020202020204" pitchFamily="34" charset="0"/>
              <a:buChar char="•"/>
            </a:pPr>
            <a:r>
              <a:rPr lang="fr-FR" sz="1200" dirty="0"/>
              <a:t>cx_Freeze est un outil permettant de créer des programmes Python standalone.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Un programme standalone signifie qu'il contient lui-même les dépendances dont il peut avoir besoin, ce qui rend sa distribution plus simple.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cx_Freeze installe un script qui permet de créer nos programmes standalone très rapidement.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On peut arriver à un résultat analogue en créant un fichier appelé traditionnellementsetup.py.</a:t>
            </a:r>
          </a:p>
        </p:txBody>
      </p:sp>
    </p:spTree>
    <p:extLst>
      <p:ext uri="{BB962C8B-B14F-4D97-AF65-F5344CB8AC3E}">
        <p14:creationId xmlns:p14="http://schemas.microsoft.com/office/powerpoint/2010/main" val="35010765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1898"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Les bonnes pratiques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93236017"/>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bonnes pratiques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28573" y="1056046"/>
            <a:ext cx="11715748" cy="1754326"/>
          </a:xfrm>
          <a:prstGeom prst="rect">
            <a:avLst/>
          </a:prstGeom>
          <a:noFill/>
        </p:spPr>
        <p:txBody>
          <a:bodyPr wrap="square" rtlCol="0">
            <a:spAutoFit/>
          </a:bodyPr>
          <a:lstStyle/>
          <a:p>
            <a:r>
              <a:rPr lang="fr-FR" sz="1200" dirty="0"/>
              <a:t>Nous allons à présent nous intéresser à quelques bonnes pratiques de codage en Python.</a:t>
            </a:r>
          </a:p>
          <a:p>
            <a:endParaRPr lang="fr-FR" sz="1200" dirty="0"/>
          </a:p>
          <a:p>
            <a:r>
              <a:rPr lang="fr-FR" sz="1200" dirty="0"/>
              <a:t>Les conventions que nous allons voir sont, naturellement, des propositions. Vous pouvez coder en Python sans les suivre.</a:t>
            </a:r>
          </a:p>
          <a:p>
            <a:endParaRPr lang="fr-FR" sz="1200" dirty="0"/>
          </a:p>
          <a:p>
            <a:r>
              <a:rPr lang="fr-FR" sz="1200" dirty="0"/>
              <a:t>Toutefois, prenez le temps de considérer les quelques affirmations ci-dessous. Si vous vous sentez concernés, ne serait-ce que par une d'entre elles, je vous invite à lire ce chapitre :</a:t>
            </a:r>
          </a:p>
          <a:p>
            <a:endParaRPr lang="fr-FR" sz="1200" dirty="0"/>
          </a:p>
          <a:p>
            <a:pPr marL="171450" indent="-171450">
              <a:buFont typeface="Arial" panose="020B0604020202020204" pitchFamily="34" charset="0"/>
              <a:buChar char="•"/>
            </a:pPr>
            <a:r>
              <a:rPr lang="fr-FR" sz="1200" dirty="0"/>
              <a:t>Un code dont on est l'auteur peut être difficile à relire si on l'abandonne quelque temps.</a:t>
            </a:r>
          </a:p>
          <a:p>
            <a:pPr marL="171450" indent="-171450">
              <a:buFont typeface="Arial" panose="020B0604020202020204" pitchFamily="34" charset="0"/>
              <a:buChar char="•"/>
            </a:pPr>
            <a:r>
              <a:rPr lang="fr-FR" sz="1200" dirty="0"/>
              <a:t>Lire le code d'un autre développeur est toujours plus délicat.</a:t>
            </a:r>
          </a:p>
          <a:p>
            <a:pPr marL="171450" indent="-171450">
              <a:buFont typeface="Arial" panose="020B0604020202020204" pitchFamily="34" charset="0"/>
              <a:buChar char="•"/>
            </a:pPr>
            <a:r>
              <a:rPr lang="fr-FR" sz="1200" dirty="0"/>
              <a:t>Si votre code doit être utilisé par d'autres, il doit être facile à reprendre (à lire et à comprendre).</a:t>
            </a:r>
          </a:p>
        </p:txBody>
      </p:sp>
    </p:spTree>
    <p:extLst>
      <p:ext uri="{BB962C8B-B14F-4D97-AF65-F5344CB8AC3E}">
        <p14:creationId xmlns:p14="http://schemas.microsoft.com/office/powerpoint/2010/main" val="1570868869"/>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3" y="312517"/>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suivre les conventions des PEP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0" y="1975783"/>
            <a:ext cx="11715748" cy="1938992"/>
          </a:xfrm>
          <a:prstGeom prst="rect">
            <a:avLst/>
          </a:prstGeom>
          <a:noFill/>
        </p:spPr>
        <p:txBody>
          <a:bodyPr wrap="square" rtlCol="0">
            <a:spAutoFit/>
          </a:bodyPr>
          <a:lstStyle/>
          <a:p>
            <a:r>
              <a:rPr lang="fr-FR" sz="1200" dirty="0"/>
              <a:t>Vous avez absolument le droit de répondre en disant que personne ne lira votre code de toute façon et que vous n'aurez aucun mal à comprendre votre propre code. Seulement, si votre code prend des proportions importantes, si l'application que vous développez devient de plus en plus utilisée ou si vous vous lancez dans un gros projet, il est préférable pour vous d'adopter quelques conventions clairement définies dès le début. Et, étant donné qu'il n'est jamais certain qu'un projet, même démarré comme un amusement passager, ne devienne pas un jour énorme, ayez les bons réflexes dès le début !</a:t>
            </a:r>
          </a:p>
          <a:p>
            <a:endParaRPr lang="fr-FR" sz="1200" dirty="0"/>
          </a:p>
          <a:p>
            <a:r>
              <a:rPr lang="fr-FR" sz="1200" dirty="0"/>
              <a:t>En outre, vous ne pouvez jamais être sûrs à cent pour cent qu'aucun développeur ne vous rejoindra, à terme, sur le projet. Si votre application est utilisée par d'autres, là encore, ce jour arrivera peut-être lorsque vous n'aurez pas assez de temps pour poursuivre seul son développement.</a:t>
            </a:r>
          </a:p>
          <a:p>
            <a:endParaRPr lang="fr-FR" sz="1200" dirty="0"/>
          </a:p>
          <a:p>
            <a:r>
              <a:rPr lang="fr-FR" sz="1200" dirty="0"/>
              <a:t>Quoi qu'il en soit, je vais vous présenter plusieurs conventions qui nous sont proposées au travers de PEP (Python </a:t>
            </a:r>
            <a:r>
              <a:rPr lang="fr-FR" sz="1200" dirty="0" err="1"/>
              <a:t>Enhancement</a:t>
            </a:r>
            <a:r>
              <a:rPr lang="fr-FR" sz="1200" dirty="0"/>
              <a:t> </a:t>
            </a:r>
            <a:r>
              <a:rPr lang="fr-FR" sz="1200" dirty="0" err="1"/>
              <a:t>Proposal</a:t>
            </a:r>
            <a:r>
              <a:rPr lang="fr-FR" sz="1200" dirty="0"/>
              <a:t> : proposition d'amélioration de Python). Encore une fois, il s'agit de propositions et vous pouvez choisir d'autres conventions si celles-ci ne vous plaisent pas.</a:t>
            </a:r>
          </a:p>
        </p:txBody>
      </p:sp>
    </p:spTree>
    <p:extLst>
      <p:ext uri="{BB962C8B-B14F-4D97-AF65-F5344CB8AC3E}">
        <p14:creationId xmlns:p14="http://schemas.microsoft.com/office/powerpoint/2010/main" val="846428261"/>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856357"/>
            <a:ext cx="11715748" cy="6001643"/>
          </a:xfrm>
          <a:prstGeom prst="rect">
            <a:avLst/>
          </a:prstGeom>
          <a:noFill/>
        </p:spPr>
        <p:txBody>
          <a:bodyPr wrap="square" rtlCol="0">
            <a:spAutoFit/>
          </a:bodyPr>
          <a:lstStyle/>
          <a:p>
            <a:r>
              <a:rPr lang="fr-FR" sz="1200" dirty="0"/>
              <a:t>La PEP 20, intitulée The Zen of Python, nous donne des conseils très généraux sur le développement. Elle est disponible sur le site de Python.</a:t>
            </a:r>
          </a:p>
          <a:p>
            <a:endParaRPr lang="fr-FR" sz="1200" dirty="0"/>
          </a:p>
          <a:p>
            <a:r>
              <a:rPr lang="fr-FR" sz="1200" dirty="0"/>
              <a:t>Bien entendu, ce sont davantage des conseils axés sur « comment programmer en Python » mais la plupart d'entre eux peuvent s'appliquer à la programmation en général.</a:t>
            </a:r>
          </a:p>
          <a:p>
            <a:endParaRPr lang="fr-FR" sz="1200" dirty="0"/>
          </a:p>
          <a:p>
            <a:r>
              <a:rPr lang="fr-FR" sz="1200" dirty="0"/>
              <a:t>Je vous propose une traduction de cette PEP :</a:t>
            </a:r>
          </a:p>
          <a:p>
            <a:endParaRPr lang="fr-FR" sz="1200" dirty="0"/>
          </a:p>
          <a:p>
            <a:pPr marL="171450" indent="-171450">
              <a:buFont typeface="Arial" panose="020B0604020202020204" pitchFamily="34" charset="0"/>
              <a:buChar char="•"/>
            </a:pPr>
            <a:r>
              <a:rPr lang="fr-FR" sz="1200" dirty="0"/>
              <a:t>    Beautiful is better than ugly : le beau est préférable au laid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Explicit is better than implicit : l'explicite est préférable à l'implicite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Simple is better than complex : le simple est préférable au complexe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Complex is better than complicated : le complexe est préférable au compliqué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Flat is better than nested : le plat est préférable à l'imbriqué. Moins littéralement, du code trop imbriqué (par exemple une boucle imbriquée dans une boucle imbriquée dans une boucle…) est plus difficile à lire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Sparse is better than dense : l'aéré est préférable au compact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Readability counts : la lisibilité compte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Special cases aren't special enough to break the rules : les cas particuliers ne sont pas suffisamment particuliers pour casser la règle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dirty="0">
                <a:solidFill>
                  <a:schemeClr val="bg2"/>
                </a:solidFill>
              </a:rPr>
              <a:t>Although practicality beats purity : même si l'aspect pratique doit prendre le pas sur la pureté. Moins littéralement, il est difficile de faire un code à la fois fonctionnel et « pur »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Errors should never pass silently : les erreurs ne devraient jamais passer silencieusement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Unless explicitly silenced : à moins qu'elles n'aient été explicitement réduites au silence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In the face of ambiguity, refuse the temptation to guess : en cas d'ambiguïté, résistez à la tentation de deviner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There should be one -- and preferably only one -- obvious way to do it : il devrait exister une (et de préférence une seule) manière évidente de procéder ;</a:t>
            </a:r>
          </a:p>
        </p:txBody>
      </p:sp>
    </p:spTree>
    <p:extLst>
      <p:ext uri="{BB962C8B-B14F-4D97-AF65-F5344CB8AC3E}">
        <p14:creationId xmlns:p14="http://schemas.microsoft.com/office/powerpoint/2010/main" val="1099736862"/>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856357"/>
            <a:ext cx="11715748" cy="4893647"/>
          </a:xfrm>
          <a:prstGeom prst="rect">
            <a:avLst/>
          </a:prstGeom>
          <a:noFill/>
        </p:spPr>
        <p:txBody>
          <a:bodyPr wrap="square" rtlCol="0">
            <a:spAutoFit/>
          </a:bodyPr>
          <a:lstStyle/>
          <a:p>
            <a:pPr marL="171450" indent="-171450">
              <a:buFont typeface="Arial" panose="020B0604020202020204" pitchFamily="34" charset="0"/>
              <a:buChar char="•"/>
            </a:pPr>
            <a:r>
              <a:rPr lang="fr-FR" sz="1200" dirty="0"/>
              <a:t>Although that way may not be obvious at first unless you're Dutch : même si cette manière n'est pas forcément évidente au premier abord, à moins que vous ne soyez Néerlandais ; % il faudrait peut-être indiquer que c'est une blague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Now is better than never : maintenant est préférable à jamais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Although never is often better than *right* now : mais jamais est parfois préférable à immédiatement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If the implementation is hard to explain, it's a bad idea : si la mise en œuvre est difficile à expliquer, c'est une mauvaise idée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If the implementation is easy to explain, it may be a good idea : si la mise en œuvre est facile à expliquer, ce peut être une bonne idée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Namespaces are one honking great idea -- let's do more of those : les espaces de noms sont une très bonne idée (faisons-en plus !).</a:t>
            </a:r>
          </a:p>
          <a:p>
            <a:pPr marL="171450" indent="-171450">
              <a:buFont typeface="Arial" panose="020B0604020202020204" pitchFamily="34" charset="0"/>
              <a:buChar char="•"/>
            </a:pPr>
            <a:endParaRPr lang="fr-FR" sz="1200" dirty="0"/>
          </a:p>
          <a:p>
            <a:r>
              <a:rPr lang="fr-FR" sz="1200" dirty="0"/>
              <a:t>Comme vous le voyez, c'est une liste d'aphorismes très simples. Ils donnent des idées sur le développement Python mais, en les lisant pour la première fois, vous n'y voyez sans doute que peu de conseils pratiques.</a:t>
            </a:r>
          </a:p>
          <a:p>
            <a:endParaRPr lang="fr-FR" sz="1200" dirty="0"/>
          </a:p>
          <a:p>
            <a:r>
              <a:rPr lang="fr-FR" sz="1200" dirty="0"/>
              <a:t>Cependant, cette liste est vraiment importante et peut se révéler très utile. Certaines des idées qui s'y trouvent couvrent des pans entiers de la philosophie de Python.</a:t>
            </a:r>
          </a:p>
          <a:p>
            <a:endParaRPr lang="fr-FR" sz="1200" dirty="0"/>
          </a:p>
          <a:p>
            <a:r>
              <a:rPr lang="fr-FR" sz="1200" dirty="0"/>
              <a:t>Si vous travaillez sur un projet en équipe, un autre développeur pourra contester la mise en œuvre d'un extrait de code quelconque en se basant sur l'un des aphorismes cités plus haut.</a:t>
            </a:r>
          </a:p>
          <a:p>
            <a:endParaRPr lang="fr-FR" sz="1200" dirty="0"/>
          </a:p>
          <a:p>
            <a:r>
              <a:rPr lang="fr-FR" sz="1200" dirty="0"/>
              <a:t>Quand bien même vous travailleriez seul, il est toujours préférable de comprendre et d'appliquer la philosophie d'un langage quand on l'utilise pour du développement.</a:t>
            </a:r>
          </a:p>
          <a:p>
            <a:endParaRPr lang="fr-FR" sz="1200" dirty="0"/>
          </a:p>
          <a:p>
            <a:r>
              <a:rPr lang="fr-FR" sz="1200" dirty="0"/>
              <a:t>Je vous conseille donc de garder sous les yeux, autant que possible, cette synthèse de la philosophie de Python et de vous y référer à la moindre occasion. Commencez par lire chaque proposition. Les lignes sont courtes, prenez le temps de bien comprendre ce qu'elles veulent dire.</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endParaRPr lang="fr-FR" sz="1200" dirty="0">
              <a:solidFill>
                <a:schemeClr val="bg2"/>
              </a:solidFill>
            </a:endParaRPr>
          </a:p>
        </p:txBody>
      </p:sp>
    </p:spTree>
    <p:extLst>
      <p:ext uri="{BB962C8B-B14F-4D97-AF65-F5344CB8AC3E}">
        <p14:creationId xmlns:p14="http://schemas.microsoft.com/office/powerpoint/2010/main" val="2822040280"/>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1283286"/>
            <a:ext cx="11715748"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a:t>Sans trop détailler ce qui se trouve au-dessus (cela prendrait trop de temps), je signale à votre attention que plusieurs de ces aphorismes parlent surtout de l'allure du code. L'idée qui semble se dissimuler derrière, c'est qu'un code fonctionnel n'est pas suffisant : il faut, autant que possible, faire du « beau code ». Qui fonctionne, naturellement… mais ce n'est pas suffisant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Maintenant, nous allons nous intéresser à deux autres PEP qui vous donnent des conseils très pratiques sur votre développement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première nous donne des conseils très précis sur la présentation du code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seconde nous donne des conseils sur la documentation au cœur de notre code.</a:t>
            </a:r>
            <a:endParaRPr lang="fr-FR" sz="1200" dirty="0">
              <a:solidFill>
                <a:schemeClr val="bg2"/>
              </a:solidFill>
            </a:endParaRPr>
          </a:p>
        </p:txBody>
      </p:sp>
    </p:spTree>
    <p:extLst>
      <p:ext uri="{BB962C8B-B14F-4D97-AF65-F5344CB8AC3E}">
        <p14:creationId xmlns:p14="http://schemas.microsoft.com/office/powerpoint/2010/main" val="601397138"/>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1283286"/>
            <a:ext cx="11715748" cy="4154984"/>
          </a:xfrm>
          <a:prstGeom prst="rect">
            <a:avLst/>
          </a:prstGeom>
          <a:noFill/>
        </p:spPr>
        <p:txBody>
          <a:bodyPr wrap="square" rtlCol="0">
            <a:spAutoFit/>
          </a:bodyPr>
          <a:lstStyle/>
          <a:p>
            <a:r>
              <a:rPr lang="fr-FR" sz="1200" dirty="0"/>
              <a:t>Maintenant que nous avons vu des directives très générales, nous allons nous intéresser à une autre proposition d'amélioration, la PEP 8. Elle nous donne des conseils très précis sur la forme du code. Là encore, c'est à vous de voir : vous pouvez appliquer la totalité des conseils donnés ici ou une partie seulement. Vous pouvez retrouver </a:t>
            </a:r>
            <a:r>
              <a:rPr lang="fr-FR" sz="1200" dirty="0">
                <a:hlinkClick r:id="rId2"/>
              </a:rPr>
              <a:t>la PEP 8 sur le site de Python</a:t>
            </a:r>
            <a:r>
              <a:rPr lang="fr-FR" sz="1200" dirty="0"/>
              <a:t>.</a:t>
            </a:r>
          </a:p>
          <a:p>
            <a:endParaRPr lang="fr-FR" sz="1200" dirty="0"/>
          </a:p>
          <a:p>
            <a:r>
              <a:rPr lang="fr-FR" sz="1200" dirty="0"/>
              <a:t>Je ne vais pas reprendre tout ce qui figure dans cette PEP mais je vais expliquer la plupart des conseils en les simplifiant. Par conséquent, si l'une des propositions présentées dans cette section manque d'explications à vos yeux, je vous conseille d'aller faire un tour sur la PEP originale. Ce qui suit n'est pas une traduction complète, j'insiste sur ce point.</a:t>
            </a:r>
          </a:p>
          <a:p>
            <a:endParaRPr lang="fr-FR" sz="1200" b="1" dirty="0"/>
          </a:p>
          <a:p>
            <a:r>
              <a:rPr lang="fr-FR" sz="1200" b="1" dirty="0"/>
              <a:t>Introduction</a:t>
            </a:r>
          </a:p>
          <a:p>
            <a:endParaRPr lang="fr-FR" sz="1200" dirty="0"/>
          </a:p>
          <a:p>
            <a:r>
              <a:rPr lang="fr-FR" sz="1200" dirty="0"/>
              <a:t>L'une des convictions de Guido (Guido Van </a:t>
            </a:r>
            <a:r>
              <a:rPr lang="fr-FR" sz="1200" dirty="0" err="1"/>
              <a:t>Rossum</a:t>
            </a:r>
            <a:r>
              <a:rPr lang="fr-FR" sz="1200" dirty="0"/>
              <a:t>, créateur et BDFL, </a:t>
            </a:r>
            <a:r>
              <a:rPr lang="fr-FR" sz="1200" dirty="0" err="1"/>
              <a:t>Benevolent</a:t>
            </a:r>
            <a:r>
              <a:rPr lang="fr-FR" sz="1200" dirty="0"/>
              <a:t> </a:t>
            </a:r>
            <a:r>
              <a:rPr lang="fr-FR" sz="1200" dirty="0" err="1"/>
              <a:t>Dictator</a:t>
            </a:r>
            <a:r>
              <a:rPr lang="fr-FR" sz="1200" dirty="0"/>
              <a:t> For Life soit « dictateur bienveillant à vie » de Python) est que le code est lu beaucoup plus souvent qu'il n'est écrit. Les conseils donnés ici sont censés améliorer la lisibilité du code. Comme le dit la PEP 20, la lisibilité compte !</a:t>
            </a:r>
          </a:p>
          <a:p>
            <a:endParaRPr lang="fr-FR" sz="1200" dirty="0"/>
          </a:p>
          <a:p>
            <a:r>
              <a:rPr lang="fr-FR" sz="1200" dirty="0"/>
              <a:t>Un guide comme celui-ci parle de cohérence. La cohérence au cœur d'un projet est importante. La cohérence au sein d'une fonction ou d'un module est encore plus importante.</a:t>
            </a:r>
          </a:p>
          <a:p>
            <a:endParaRPr lang="fr-FR" sz="1200" dirty="0"/>
          </a:p>
          <a:p>
            <a:r>
              <a:rPr lang="fr-FR" sz="1200" dirty="0"/>
              <a:t>Mais il est encore plus essentiel de savoir « quand » être incohérent (parfois, les conseils de style donnés ici ne s'appliquent pas). En cas de doute, remettez-vous-en à votre bon sens. Regardez plusieurs exemples et choisissez celui qui semble le meilleur.</a:t>
            </a:r>
          </a:p>
          <a:p>
            <a:endParaRPr lang="fr-FR" sz="1200" dirty="0"/>
          </a:p>
          <a:p>
            <a:r>
              <a:rPr lang="fr-FR" sz="1200" dirty="0"/>
              <a:t>Il y a deux bonnes raisons de ne pas respecter une règle donnée :</a:t>
            </a:r>
          </a:p>
          <a:p>
            <a:endParaRPr lang="fr-FR" sz="1200" dirty="0"/>
          </a:p>
          <a:p>
            <a:pPr marL="228600" indent="-228600">
              <a:buFont typeface="+mj-lt"/>
              <a:buAutoNum type="arabicPeriod"/>
            </a:pPr>
            <a:r>
              <a:rPr lang="fr-FR" sz="1200" dirty="0"/>
              <a:t>Quand appliquer la règle rend le code moins lisible.</a:t>
            </a:r>
          </a:p>
          <a:p>
            <a:pPr marL="228600" indent="-228600">
              <a:buFont typeface="+mj-lt"/>
              <a:buAutoNum type="arabicPeriod"/>
            </a:pPr>
            <a:endParaRPr lang="fr-FR" sz="1200" dirty="0"/>
          </a:p>
          <a:p>
            <a:pPr marL="228600" indent="-228600">
              <a:buFont typeface="+mj-lt"/>
              <a:buAutoNum type="arabicPeriod"/>
            </a:pPr>
            <a:r>
              <a:rPr lang="fr-FR" sz="1200" dirty="0"/>
              <a:t>Dans un soucis de cohérence avec du code existant qui ne respecte pas cette règle non plus. Ce cas peut se produire si vous utilisez un module ou une bibliothèque qui ne respecte pas les mêmes conventions que celles définies ici.</a:t>
            </a:r>
            <a:endParaRPr lang="fr-FR" sz="1200" dirty="0">
              <a:solidFill>
                <a:schemeClr val="bg2"/>
              </a:solidFill>
            </a:endParaRPr>
          </a:p>
        </p:txBody>
      </p:sp>
    </p:spTree>
    <p:extLst>
      <p:ext uri="{BB962C8B-B14F-4D97-AF65-F5344CB8AC3E}">
        <p14:creationId xmlns:p14="http://schemas.microsoft.com/office/powerpoint/2010/main" val="1965563392"/>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2123658"/>
          </a:xfrm>
          <a:prstGeom prst="rect">
            <a:avLst/>
          </a:prstGeom>
          <a:noFill/>
        </p:spPr>
        <p:txBody>
          <a:bodyPr wrap="square" rtlCol="0">
            <a:spAutoFit/>
          </a:bodyPr>
          <a:lstStyle/>
          <a:p>
            <a:r>
              <a:rPr lang="fr-FR" sz="1200" dirty="0"/>
              <a:t>Forme du code</a:t>
            </a:r>
          </a:p>
          <a:p>
            <a:endParaRPr lang="fr-FR" sz="1200" dirty="0"/>
          </a:p>
          <a:p>
            <a:r>
              <a:rPr lang="fr-FR" sz="1200" dirty="0"/>
              <a:t>        Indentation : utilisez 4 espaces par niveau d'indentation.</a:t>
            </a:r>
          </a:p>
          <a:p>
            <a:endParaRPr lang="fr-FR" sz="1200" dirty="0"/>
          </a:p>
          <a:p>
            <a:r>
              <a:rPr lang="fr-FR" sz="1200" dirty="0"/>
              <a:t>        Tabulations ou espaces : ne mélangez jamais, dans le même projet, des indentations à base d'espaces et d'autres à base de tabulations. À choisir, on préfère généralement les espaces mais les tabulations peuvent être également utilisées pour marquer l'indentation.</a:t>
            </a:r>
          </a:p>
          <a:p>
            <a:endParaRPr lang="fr-FR" sz="1200" dirty="0"/>
          </a:p>
          <a:p>
            <a:r>
              <a:rPr lang="fr-FR" sz="1200" dirty="0"/>
              <a:t>        Longueur maximum d'une ligne : limitez vos lignes à un maximum de 79 caractères. De nombreux éditeurs favorisent des lignes de 79 caractères maximum. Pour les blocs de texte relativement longs (docstrings, par exemple), limitez-vous de préférence à 72 caractères par ligne.</a:t>
            </a:r>
          </a:p>
          <a:p>
            <a:endParaRPr lang="fr-FR" sz="1200" dirty="0"/>
          </a:p>
          <a:p>
            <a:r>
              <a:rPr lang="fr-FR" sz="1200" dirty="0"/>
              <a:t>Quand cela est possible, découpez vos lignes en utilisant des parenthèses, crochets ou accolades plutôt que l'anti-slash\. Exemple :</a:t>
            </a:r>
            <a:endParaRPr lang="fr-FR" sz="1200" dirty="0">
              <a:solidFill>
                <a:schemeClr val="bg2"/>
              </a:solidFill>
            </a:endParaRPr>
          </a:p>
        </p:txBody>
      </p:sp>
      <p:sp>
        <p:nvSpPr>
          <p:cNvPr id="6" name="ZoneTexte 5">
            <a:extLst>
              <a:ext uri="{FF2B5EF4-FFF2-40B4-BE49-F238E27FC236}">
                <a16:creationId xmlns:a16="http://schemas.microsoft.com/office/drawing/2014/main" id="{C15D3F27-88D0-485C-ACFA-839DFB4AA43E}"/>
              </a:ext>
            </a:extLst>
          </p:cNvPr>
          <p:cNvSpPr txBox="1"/>
          <p:nvPr/>
        </p:nvSpPr>
        <p:spPr>
          <a:xfrm>
            <a:off x="209554" y="3034368"/>
            <a:ext cx="4381017" cy="553998"/>
          </a:xfrm>
          <a:prstGeom prst="rect">
            <a:avLst/>
          </a:prstGeom>
          <a:solidFill>
            <a:schemeClr val="tx1"/>
          </a:solidFill>
        </p:spPr>
        <p:txBody>
          <a:bodyPr wrap="square" rtlCol="0">
            <a:spAutoFit/>
          </a:bodyPr>
          <a:lstStyle/>
          <a:p>
            <a:r>
              <a:rPr lang="fr-FR" sz="1000" dirty="0">
                <a:solidFill>
                  <a:schemeClr val="bg1"/>
                </a:solidFill>
              </a:rPr>
              <a:t>appel_d_une_fonction(parametre_1, parametre_2,</a:t>
            </a:r>
          </a:p>
          <a:p>
            <a:r>
              <a:rPr lang="fr-FR" sz="1000" dirty="0">
                <a:solidFill>
                  <a:schemeClr val="bg1"/>
                </a:solidFill>
              </a:rPr>
              <a:t>        parametre_3, parametre_4):</a:t>
            </a:r>
          </a:p>
          <a:p>
            <a:r>
              <a:rPr lang="fr-FR" sz="1000" dirty="0"/>
              <a:t>   ...</a:t>
            </a:r>
          </a:p>
        </p:txBody>
      </p:sp>
      <p:sp>
        <p:nvSpPr>
          <p:cNvPr id="7" name="ZoneTexte 6">
            <a:extLst>
              <a:ext uri="{FF2B5EF4-FFF2-40B4-BE49-F238E27FC236}">
                <a16:creationId xmlns:a16="http://schemas.microsoft.com/office/drawing/2014/main" id="{E3DD7279-A85C-4ACA-84DB-9C6D630D638C}"/>
              </a:ext>
            </a:extLst>
          </p:cNvPr>
          <p:cNvSpPr txBox="1"/>
          <p:nvPr/>
        </p:nvSpPr>
        <p:spPr>
          <a:xfrm>
            <a:off x="209554" y="3646026"/>
            <a:ext cx="6266481" cy="276999"/>
          </a:xfrm>
          <a:prstGeom prst="rect">
            <a:avLst/>
          </a:prstGeom>
          <a:noFill/>
        </p:spPr>
        <p:txBody>
          <a:bodyPr wrap="square" rtlCol="0">
            <a:spAutoFit/>
          </a:bodyPr>
          <a:lstStyle/>
          <a:p>
            <a:r>
              <a:rPr lang="fr-FR" sz="1200" dirty="0"/>
              <a:t>Si vous devez découper une ligne trop longue, faites la césure après l'opérateur, pas avant.</a:t>
            </a: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4" y="4046039"/>
            <a:ext cx="438101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a:t>
            </a:r>
            <a:r>
              <a:rPr lang="fr-FR" sz="1000" dirty="0" err="1">
                <a:solidFill>
                  <a:schemeClr val="bg1"/>
                </a:solidFill>
              </a:rPr>
              <a:t>un_long_calcul</a:t>
            </a:r>
            <a:r>
              <a:rPr lang="fr-FR" sz="1000" dirty="0">
                <a:solidFill>
                  <a:schemeClr val="bg1"/>
                </a:solidFill>
              </a:rPr>
              <a:t> = variable + \</a:t>
            </a:r>
          </a:p>
          <a:p>
            <a:r>
              <a:rPr lang="fr-FR" sz="1000" dirty="0">
                <a:solidFill>
                  <a:schemeClr val="bg1"/>
                </a:solidFill>
              </a:rPr>
              <a:t>            taux * 100</a:t>
            </a:r>
          </a:p>
          <a:p>
            <a:r>
              <a:rPr lang="fr-FR" sz="1000" dirty="0">
                <a:solidFill>
                  <a:schemeClr val="bg1"/>
                </a:solidFill>
              </a:rPr>
              <a:t>    </a:t>
            </a:r>
          </a:p>
          <a:p>
            <a:r>
              <a:rPr lang="fr-FR" sz="1000" dirty="0">
                <a:solidFill>
                  <a:schemeClr val="bg1"/>
                </a:solidFill>
              </a:rPr>
              <a:t># Non</a:t>
            </a:r>
          </a:p>
          <a:p>
            <a:r>
              <a:rPr lang="fr-FR" sz="1000" dirty="0">
                <a:solidFill>
                  <a:schemeClr val="bg1"/>
                </a:solidFill>
              </a:rPr>
              <a:t>    </a:t>
            </a:r>
            <a:r>
              <a:rPr lang="fr-FR" sz="1000" dirty="0" err="1">
                <a:solidFill>
                  <a:schemeClr val="bg1"/>
                </a:solidFill>
              </a:rPr>
              <a:t>un_long_calcul</a:t>
            </a:r>
            <a:r>
              <a:rPr lang="fr-FR" sz="1000" dirty="0">
                <a:solidFill>
                  <a:schemeClr val="bg1"/>
                </a:solidFill>
              </a:rPr>
              <a:t> = variable \</a:t>
            </a:r>
          </a:p>
          <a:p>
            <a:r>
              <a:rPr lang="fr-FR" sz="1000" dirty="0">
                <a:solidFill>
                  <a:schemeClr val="bg1"/>
                </a:solidFill>
              </a:rPr>
              <a:t>            + taux * 100</a:t>
            </a:r>
            <a:r>
              <a:rPr lang="fr-FR" sz="1000" dirty="0"/>
              <a:t>   ...</a:t>
            </a:r>
          </a:p>
        </p:txBody>
      </p:sp>
      <p:sp>
        <p:nvSpPr>
          <p:cNvPr id="9" name="ZoneTexte 8">
            <a:extLst>
              <a:ext uri="{FF2B5EF4-FFF2-40B4-BE49-F238E27FC236}">
                <a16:creationId xmlns:a16="http://schemas.microsoft.com/office/drawing/2014/main" id="{0E0D2AE9-80E6-4D80-A388-7AA6BBCA83F3}"/>
              </a:ext>
            </a:extLst>
          </p:cNvPr>
          <p:cNvSpPr txBox="1"/>
          <p:nvPr/>
        </p:nvSpPr>
        <p:spPr>
          <a:xfrm>
            <a:off x="209554" y="5436630"/>
            <a:ext cx="11851266" cy="1200329"/>
          </a:xfrm>
          <a:prstGeom prst="rect">
            <a:avLst/>
          </a:prstGeom>
          <a:noFill/>
        </p:spPr>
        <p:txBody>
          <a:bodyPr wrap="square" rtlCol="0">
            <a:spAutoFit/>
          </a:bodyPr>
          <a:lstStyle/>
          <a:p>
            <a:r>
              <a:rPr lang="fr-FR" sz="1200" dirty="0">
                <a:solidFill>
                  <a:schemeClr val="bg1"/>
                </a:solidFill>
              </a:rPr>
              <a:t> Sauts de ligne : séparez par deux sauts de ligne la définition d'une fonction et la définition d'une classe.</a:t>
            </a:r>
          </a:p>
          <a:p>
            <a:endParaRPr lang="fr-FR" sz="1200" dirty="0">
              <a:solidFill>
                <a:schemeClr val="bg1"/>
              </a:solidFill>
            </a:endParaRPr>
          </a:p>
          <a:p>
            <a:r>
              <a:rPr lang="fr-FR" sz="1200" dirty="0">
                <a:solidFill>
                  <a:schemeClr val="bg1"/>
                </a:solidFill>
              </a:rPr>
              <a:t>Les définitions de méthodes au cœur d'une classe sont séparées par une ligne vide. Des sauts de ligne peuvent également être utilisés, parcimonieusement, pour délimiter des portions de code</a:t>
            </a:r>
          </a:p>
          <a:p>
            <a:endParaRPr lang="fr-FR" sz="1200" dirty="0">
              <a:solidFill>
                <a:schemeClr val="bg1"/>
              </a:solidFill>
            </a:endParaRPr>
          </a:p>
          <a:p>
            <a:r>
              <a:rPr lang="fr-FR" sz="1200" dirty="0">
                <a:solidFill>
                  <a:schemeClr val="bg1"/>
                </a:solidFill>
              </a:rPr>
              <a:t>    Encodage : à partir de Python 3.0, il est conseillé d'utiliser, dans du code comportant des accents, l'encodage Utf-8.</a:t>
            </a:r>
          </a:p>
        </p:txBody>
      </p:sp>
    </p:spTree>
    <p:extLst>
      <p:ext uri="{BB962C8B-B14F-4D97-AF65-F5344CB8AC3E}">
        <p14:creationId xmlns:p14="http://schemas.microsoft.com/office/powerpoint/2010/main" val="666990796"/>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646331"/>
          </a:xfrm>
          <a:prstGeom prst="rect">
            <a:avLst/>
          </a:prstGeom>
          <a:noFill/>
        </p:spPr>
        <p:txBody>
          <a:bodyPr wrap="square" rtlCol="0">
            <a:spAutoFit/>
          </a:bodyPr>
          <a:lstStyle/>
          <a:p>
            <a:r>
              <a:rPr lang="fr-FR" sz="1200" b="1" dirty="0"/>
              <a:t>Directives d'importation</a:t>
            </a:r>
          </a:p>
          <a:p>
            <a:endParaRPr lang="fr-FR" sz="1200" dirty="0"/>
          </a:p>
          <a:p>
            <a:pPr marL="171450" indent="-171450">
              <a:buFont typeface="Arial" panose="020B0604020202020204" pitchFamily="34" charset="0"/>
              <a:buChar char="•"/>
            </a:pPr>
            <a:r>
              <a:rPr lang="fr-FR" sz="1200" dirty="0"/>
              <a:t>Les directives d'importation doivent préférentiellement se trouver sur plusieurs lignes. Par exemple :</a:t>
            </a:r>
            <a:endParaRPr lang="fr-FR" sz="1200" dirty="0">
              <a:solidFill>
                <a:schemeClr val="bg2"/>
              </a:solidFill>
            </a:endParaRPr>
          </a:p>
        </p:txBody>
      </p:sp>
      <p:sp>
        <p:nvSpPr>
          <p:cNvPr id="6" name="ZoneTexte 5">
            <a:extLst>
              <a:ext uri="{FF2B5EF4-FFF2-40B4-BE49-F238E27FC236}">
                <a16:creationId xmlns:a16="http://schemas.microsoft.com/office/drawing/2014/main" id="{C15D3F27-88D0-485C-ACFA-839DFB4AA43E}"/>
              </a:ext>
            </a:extLst>
          </p:cNvPr>
          <p:cNvSpPr txBox="1"/>
          <p:nvPr/>
        </p:nvSpPr>
        <p:spPr>
          <a:xfrm>
            <a:off x="209553" y="1614840"/>
            <a:ext cx="4381017"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a:solidFill>
                  <a:schemeClr val="bg1"/>
                </a:solidFill>
              </a:rPr>
              <a:t>import </a:t>
            </a:r>
            <a:r>
              <a:rPr lang="fr-FR" sz="1000" dirty="0" err="1">
                <a:solidFill>
                  <a:schemeClr val="bg1"/>
                </a:solidFill>
              </a:rPr>
              <a:t>sys</a:t>
            </a:r>
            <a:r>
              <a:rPr lang="fr-FR" sz="1000" dirty="0"/>
              <a:t>   ...</a:t>
            </a:r>
          </a:p>
        </p:txBody>
      </p:sp>
      <p:sp>
        <p:nvSpPr>
          <p:cNvPr id="7" name="ZoneTexte 6">
            <a:extLst>
              <a:ext uri="{FF2B5EF4-FFF2-40B4-BE49-F238E27FC236}">
                <a16:creationId xmlns:a16="http://schemas.microsoft.com/office/drawing/2014/main" id="{E3DD7279-A85C-4ACA-84DB-9C6D630D638C}"/>
              </a:ext>
            </a:extLst>
          </p:cNvPr>
          <p:cNvSpPr txBox="1"/>
          <p:nvPr/>
        </p:nvSpPr>
        <p:spPr>
          <a:xfrm>
            <a:off x="209553" y="2070564"/>
            <a:ext cx="6266481" cy="276999"/>
          </a:xfrm>
          <a:prstGeom prst="rect">
            <a:avLst/>
          </a:prstGeom>
          <a:noFill/>
        </p:spPr>
        <p:txBody>
          <a:bodyPr wrap="square" rtlCol="0">
            <a:spAutoFit/>
          </a:bodyPr>
          <a:lstStyle/>
          <a:p>
            <a:r>
              <a:rPr lang="fr-FR" sz="1200" dirty="0"/>
              <a:t>plutôt que :</a:t>
            </a: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2403177"/>
            <a:ext cx="4381017" cy="246221"/>
          </a:xfrm>
          <a:prstGeom prst="rect">
            <a:avLst/>
          </a:prstGeom>
          <a:solidFill>
            <a:schemeClr val="tx1"/>
          </a:solidFill>
        </p:spPr>
        <p:txBody>
          <a:bodyPr wrap="square" rtlCol="0">
            <a:spAutoFit/>
          </a:bodyPr>
          <a:lstStyle/>
          <a:p>
            <a:r>
              <a:rPr lang="fr-FR" sz="1000" dirty="0">
                <a:solidFill>
                  <a:schemeClr val="bg1"/>
                </a:solidFill>
              </a:rPr>
              <a:t>import os, </a:t>
            </a:r>
            <a:r>
              <a:rPr lang="fr-FR" sz="1000" dirty="0" err="1">
                <a:solidFill>
                  <a:schemeClr val="bg1"/>
                </a:solidFill>
              </a:rPr>
              <a:t>sys</a:t>
            </a:r>
            <a:endParaRPr lang="fr-FR" sz="1000" dirty="0"/>
          </a:p>
        </p:txBody>
      </p:sp>
      <p:sp>
        <p:nvSpPr>
          <p:cNvPr id="9" name="ZoneTexte 8">
            <a:extLst>
              <a:ext uri="{FF2B5EF4-FFF2-40B4-BE49-F238E27FC236}">
                <a16:creationId xmlns:a16="http://schemas.microsoft.com/office/drawing/2014/main" id="{0E0D2AE9-80E6-4D80-A388-7AA6BBCA83F3}"/>
              </a:ext>
            </a:extLst>
          </p:cNvPr>
          <p:cNvSpPr txBox="1"/>
          <p:nvPr/>
        </p:nvSpPr>
        <p:spPr>
          <a:xfrm>
            <a:off x="209553" y="2720401"/>
            <a:ext cx="11851266" cy="276999"/>
          </a:xfrm>
          <a:prstGeom prst="rect">
            <a:avLst/>
          </a:prstGeom>
          <a:noFill/>
        </p:spPr>
        <p:txBody>
          <a:bodyPr wrap="square" rtlCol="0">
            <a:spAutoFit/>
          </a:bodyPr>
          <a:lstStyle/>
          <a:p>
            <a:r>
              <a:rPr lang="fr-FR" sz="1200" dirty="0">
                <a:solidFill>
                  <a:schemeClr val="bg1"/>
                </a:solidFill>
              </a:rPr>
              <a:t> </a:t>
            </a:r>
            <a:r>
              <a:rPr lang="fr-FR" sz="1200" dirty="0"/>
              <a:t>Cette syntaxe est cependant acceptée quand on importe certaines données d'un module :</a:t>
            </a:r>
          </a:p>
        </p:txBody>
      </p:sp>
      <p:sp>
        <p:nvSpPr>
          <p:cNvPr id="10" name="ZoneTexte 9">
            <a:extLst>
              <a:ext uri="{FF2B5EF4-FFF2-40B4-BE49-F238E27FC236}">
                <a16:creationId xmlns:a16="http://schemas.microsoft.com/office/drawing/2014/main" id="{A6D60DBE-247B-49B3-8E76-B9354C142F83}"/>
              </a:ext>
            </a:extLst>
          </p:cNvPr>
          <p:cNvSpPr txBox="1"/>
          <p:nvPr/>
        </p:nvSpPr>
        <p:spPr>
          <a:xfrm>
            <a:off x="209553" y="3053014"/>
            <a:ext cx="4381017" cy="246221"/>
          </a:xfrm>
          <a:prstGeom prst="rect">
            <a:avLst/>
          </a:prstGeom>
          <a:solidFill>
            <a:schemeClr val="tx1"/>
          </a:solidFill>
        </p:spPr>
        <p:txBody>
          <a:bodyPr wrap="square" rtlCol="0">
            <a:spAutoFit/>
          </a:bodyPr>
          <a:lstStyle/>
          <a:p>
            <a:r>
              <a:rPr lang="en-US" sz="1000" dirty="0">
                <a:solidFill>
                  <a:schemeClr val="bg1"/>
                </a:solidFill>
              </a:rPr>
              <a:t>from subprocess import </a:t>
            </a:r>
            <a:r>
              <a:rPr lang="en-US" sz="1000" dirty="0" err="1">
                <a:solidFill>
                  <a:schemeClr val="bg1"/>
                </a:solidFill>
              </a:rPr>
              <a:t>Popen</a:t>
            </a:r>
            <a:r>
              <a:rPr lang="en-US" sz="1000" dirty="0">
                <a:solidFill>
                  <a:schemeClr val="bg1"/>
                </a:solidFill>
              </a:rPr>
              <a:t>, PIPE</a:t>
            </a:r>
            <a:endParaRPr lang="fr-FR" sz="1000" dirty="0"/>
          </a:p>
        </p:txBody>
      </p:sp>
      <p:sp>
        <p:nvSpPr>
          <p:cNvPr id="11" name="ZoneTexte 10">
            <a:extLst>
              <a:ext uri="{FF2B5EF4-FFF2-40B4-BE49-F238E27FC236}">
                <a16:creationId xmlns:a16="http://schemas.microsoft.com/office/drawing/2014/main" id="{C05934E6-D49B-402E-A2A2-EE22F5BD7E4F}"/>
              </a:ext>
            </a:extLst>
          </p:cNvPr>
          <p:cNvSpPr txBox="1"/>
          <p:nvPr/>
        </p:nvSpPr>
        <p:spPr>
          <a:xfrm>
            <a:off x="209553" y="3370238"/>
            <a:ext cx="11851266" cy="2677656"/>
          </a:xfrm>
          <a:prstGeom prst="rect">
            <a:avLst/>
          </a:prstGeom>
          <a:noFill/>
        </p:spPr>
        <p:txBody>
          <a:bodyPr wrap="square" rtlCol="0">
            <a:spAutoFit/>
          </a:bodyPr>
          <a:lstStyle/>
          <a:p>
            <a:r>
              <a:rPr lang="fr-FR" sz="1200" dirty="0">
                <a:solidFill>
                  <a:schemeClr val="bg1"/>
                </a:solidFill>
              </a:rPr>
              <a:t> </a:t>
            </a:r>
            <a:r>
              <a:rPr lang="fr-FR" sz="1200" dirty="0"/>
              <a:t> </a:t>
            </a:r>
            <a:r>
              <a:rPr lang="fr-FR" sz="1200" dirty="0">
                <a:solidFill>
                  <a:schemeClr val="bg1"/>
                </a:solidFill>
              </a:rPr>
              <a:t>Les directives d'importation doivent toujours se trouver en tête du fichier, sous la documentation éventuelle du module mais avant la définition de variables globales ou de constantes du module.</a:t>
            </a:r>
          </a:p>
          <a:p>
            <a:endParaRPr lang="fr-FR" sz="1200" dirty="0">
              <a:solidFill>
                <a:schemeClr val="bg1"/>
              </a:solidFill>
            </a:endParaRPr>
          </a:p>
          <a:p>
            <a:r>
              <a:rPr lang="fr-FR" sz="1200" dirty="0">
                <a:solidFill>
                  <a:schemeClr val="bg1"/>
                </a:solidFill>
              </a:rPr>
              <a:t>    Les directives d'importation doivent être divisées en trois groupes, dans l'ordre :</a:t>
            </a:r>
          </a:p>
          <a:p>
            <a:endParaRPr lang="fr-FR" sz="1200" dirty="0">
              <a:solidFill>
                <a:schemeClr val="bg1"/>
              </a:solidFill>
            </a:endParaRPr>
          </a:p>
          <a:p>
            <a:r>
              <a:rPr lang="fr-FR" sz="1200" dirty="0">
                <a:solidFill>
                  <a:schemeClr val="bg1"/>
                </a:solidFill>
              </a:rPr>
              <a:t>        les directives d'importation faisant référence à la bibliothèque standard ;</a:t>
            </a:r>
          </a:p>
          <a:p>
            <a:endParaRPr lang="fr-FR" sz="1200" dirty="0">
              <a:solidFill>
                <a:schemeClr val="bg1"/>
              </a:solidFill>
            </a:endParaRPr>
          </a:p>
          <a:p>
            <a:r>
              <a:rPr lang="fr-FR" sz="1200" dirty="0">
                <a:solidFill>
                  <a:schemeClr val="bg1"/>
                </a:solidFill>
              </a:rPr>
              <a:t>        les directives d'importation faisant référence à des bibliothèques tierces ;</a:t>
            </a:r>
          </a:p>
          <a:p>
            <a:endParaRPr lang="fr-FR" sz="1200" dirty="0">
              <a:solidFill>
                <a:schemeClr val="bg1"/>
              </a:solidFill>
            </a:endParaRPr>
          </a:p>
          <a:p>
            <a:r>
              <a:rPr lang="fr-FR" sz="1200" dirty="0">
                <a:solidFill>
                  <a:schemeClr val="bg1"/>
                </a:solidFill>
              </a:rPr>
              <a:t>        les directives d'importation faisant référence à des modules de votre projet.</a:t>
            </a:r>
          </a:p>
          <a:p>
            <a:endParaRPr lang="fr-FR" sz="1200" dirty="0">
              <a:solidFill>
                <a:schemeClr val="bg1"/>
              </a:solidFill>
            </a:endParaRPr>
          </a:p>
          <a:p>
            <a:r>
              <a:rPr lang="fr-FR" sz="1200" dirty="0">
                <a:solidFill>
                  <a:schemeClr val="bg1"/>
                </a:solidFill>
              </a:rPr>
              <a:t>    Il devrait y avoir un saut de ligne entre chaque groupe de directives d'importation.</a:t>
            </a:r>
          </a:p>
          <a:p>
            <a:endParaRPr lang="fr-FR" sz="1200" dirty="0">
              <a:solidFill>
                <a:schemeClr val="bg1"/>
              </a:solidFill>
            </a:endParaRPr>
          </a:p>
          <a:p>
            <a:r>
              <a:rPr lang="fr-FR" sz="1200" dirty="0">
                <a:solidFill>
                  <a:schemeClr val="bg1"/>
                </a:solidFill>
              </a:rPr>
              <a:t>    Dans vos directives d'importation, utilisez des chemins absolus plutôt que relatifs. Autrement dit :</a:t>
            </a:r>
          </a:p>
        </p:txBody>
      </p:sp>
      <p:sp>
        <p:nvSpPr>
          <p:cNvPr id="12" name="ZoneTexte 11">
            <a:extLst>
              <a:ext uri="{FF2B5EF4-FFF2-40B4-BE49-F238E27FC236}">
                <a16:creationId xmlns:a16="http://schemas.microsoft.com/office/drawing/2014/main" id="{0D267142-74F8-41A8-8778-A8A75B1C6146}"/>
              </a:ext>
            </a:extLst>
          </p:cNvPr>
          <p:cNvSpPr txBox="1"/>
          <p:nvPr/>
        </p:nvSpPr>
        <p:spPr>
          <a:xfrm>
            <a:off x="209553" y="6047894"/>
            <a:ext cx="4381017" cy="707886"/>
          </a:xfrm>
          <a:prstGeom prst="rect">
            <a:avLst/>
          </a:prstGeom>
          <a:solidFill>
            <a:schemeClr val="tx1"/>
          </a:solidFill>
        </p:spPr>
        <p:txBody>
          <a:bodyPr wrap="square" rtlCol="0">
            <a:spAutoFit/>
          </a:bodyPr>
          <a:lstStyle/>
          <a:p>
            <a:r>
              <a:rPr lang="fr-FR" sz="1000" dirty="0">
                <a:solidFill>
                  <a:schemeClr val="bg1"/>
                </a:solidFill>
              </a:rPr>
              <a:t>from paquet.souspaquet import module</a:t>
            </a:r>
          </a:p>
          <a:p>
            <a:endParaRPr lang="fr-FR" sz="1000" dirty="0">
              <a:solidFill>
                <a:schemeClr val="bg1"/>
              </a:solidFill>
            </a:endParaRPr>
          </a:p>
          <a:p>
            <a:r>
              <a:rPr lang="fr-FR" sz="1000" dirty="0">
                <a:solidFill>
                  <a:schemeClr val="bg1"/>
                </a:solidFill>
              </a:rPr>
              <a:t># Est préférable à</a:t>
            </a:r>
          </a:p>
          <a:p>
            <a:r>
              <a:rPr lang="fr-FR" sz="1000" dirty="0">
                <a:solidFill>
                  <a:schemeClr val="bg1"/>
                </a:solidFill>
              </a:rPr>
              <a:t>from . import module</a:t>
            </a:r>
            <a:endParaRPr lang="fr-FR" sz="1000" dirty="0"/>
          </a:p>
        </p:txBody>
      </p:sp>
    </p:spTree>
    <p:extLst>
      <p:ext uri="{BB962C8B-B14F-4D97-AF65-F5344CB8AC3E}">
        <p14:creationId xmlns:p14="http://schemas.microsoft.com/office/powerpoint/2010/main" val="2049966856"/>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1015663"/>
          </a:xfrm>
          <a:prstGeom prst="rect">
            <a:avLst/>
          </a:prstGeom>
          <a:noFill/>
        </p:spPr>
        <p:txBody>
          <a:bodyPr wrap="square" rtlCol="0">
            <a:spAutoFit/>
          </a:bodyPr>
          <a:lstStyle/>
          <a:p>
            <a:r>
              <a:rPr lang="fr-FR" sz="1200" b="1" dirty="0"/>
              <a:t>Le signe espace dans les expressions et instructions</a:t>
            </a:r>
          </a:p>
          <a:p>
            <a:endParaRPr lang="fr-FR" sz="1200" b="1" dirty="0"/>
          </a:p>
          <a:p>
            <a:pPr marL="171450" indent="-171450">
              <a:buFont typeface="Arial" panose="020B0604020202020204" pitchFamily="34" charset="0"/>
              <a:buChar char="•"/>
            </a:pPr>
            <a:r>
              <a:rPr lang="fr-FR" sz="1200" dirty="0"/>
              <a:t>Évitez le signe espace dans les situations suivantes :</a:t>
            </a:r>
          </a:p>
          <a:p>
            <a:pPr marL="171450" indent="-171450">
              <a:buFont typeface="Arial" panose="020B0604020202020204" pitchFamily="34" charset="0"/>
              <a:buChar char="•"/>
            </a:pPr>
            <a:endParaRPr lang="fr-FR" sz="1200" dirty="0"/>
          </a:p>
          <a:p>
            <a:pPr marL="628650" lvl="1" indent="-171450">
              <a:buFont typeface="Courier New" panose="02070309020205020404" pitchFamily="49" charset="0"/>
              <a:buChar char="o"/>
            </a:pPr>
            <a:r>
              <a:rPr lang="fr-FR" sz="1200" dirty="0"/>
              <a:t> Au cœur des parenthèses, crochets et accolades :</a:t>
            </a:r>
            <a:endParaRPr lang="fr-FR" sz="1200" dirty="0">
              <a:solidFill>
                <a:schemeClr val="bg2"/>
              </a:solidFill>
            </a:endParaRP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1914241"/>
            <a:ext cx="4381017" cy="861774"/>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spam(</a:t>
            </a:r>
            <a:r>
              <a:rPr lang="fr-FR" sz="1000" dirty="0" err="1">
                <a:solidFill>
                  <a:schemeClr val="bg1"/>
                </a:solidFill>
              </a:rPr>
              <a:t>ham</a:t>
            </a:r>
            <a:r>
              <a:rPr lang="fr-FR" sz="1000" dirty="0">
                <a:solidFill>
                  <a:schemeClr val="bg1"/>
                </a:solidFill>
              </a:rPr>
              <a:t>[1], {</a:t>
            </a:r>
            <a:r>
              <a:rPr lang="fr-FR" sz="1000" dirty="0" err="1">
                <a:solidFill>
                  <a:schemeClr val="bg1"/>
                </a:solidFill>
              </a:rPr>
              <a:t>eggs</a:t>
            </a:r>
            <a:r>
              <a:rPr lang="fr-FR" sz="1000" dirty="0">
                <a:solidFill>
                  <a:schemeClr val="bg1"/>
                </a:solidFill>
              </a:rPr>
              <a:t>: 2})</a:t>
            </a:r>
          </a:p>
          <a:p>
            <a:endParaRPr lang="fr-FR" sz="1000" dirty="0">
              <a:solidFill>
                <a:schemeClr val="bg1"/>
              </a:solidFill>
            </a:endParaRPr>
          </a:p>
          <a:p>
            <a:r>
              <a:rPr lang="fr-FR" sz="1000" dirty="0">
                <a:solidFill>
                  <a:schemeClr val="bg1"/>
                </a:solidFill>
              </a:rPr>
              <a:t># Non</a:t>
            </a:r>
          </a:p>
          <a:p>
            <a:r>
              <a:rPr lang="fr-FR" sz="1000" dirty="0">
                <a:solidFill>
                  <a:schemeClr val="bg1"/>
                </a:solidFill>
              </a:rPr>
              <a:t>    spam( </a:t>
            </a:r>
            <a:r>
              <a:rPr lang="fr-FR" sz="1000" dirty="0" err="1">
                <a:solidFill>
                  <a:schemeClr val="bg1"/>
                </a:solidFill>
              </a:rPr>
              <a:t>ham</a:t>
            </a:r>
            <a:r>
              <a:rPr lang="fr-FR" sz="1000" dirty="0">
                <a:solidFill>
                  <a:schemeClr val="bg1"/>
                </a:solidFill>
              </a:rPr>
              <a:t>[ 1 ], { </a:t>
            </a:r>
            <a:r>
              <a:rPr lang="fr-FR" sz="1000" dirty="0" err="1">
                <a:solidFill>
                  <a:schemeClr val="bg1"/>
                </a:solidFill>
              </a:rPr>
              <a:t>eggs</a:t>
            </a:r>
            <a:r>
              <a:rPr lang="fr-FR" sz="1000" dirty="0">
                <a:solidFill>
                  <a:schemeClr val="bg1"/>
                </a:solidFill>
              </a:rPr>
              <a:t>: 2 } )</a:t>
            </a:r>
            <a:endParaRPr lang="fr-FR" sz="1000" dirty="0"/>
          </a:p>
        </p:txBody>
      </p:sp>
      <p:sp>
        <p:nvSpPr>
          <p:cNvPr id="11" name="ZoneTexte 10">
            <a:extLst>
              <a:ext uri="{FF2B5EF4-FFF2-40B4-BE49-F238E27FC236}">
                <a16:creationId xmlns:a16="http://schemas.microsoft.com/office/drawing/2014/main" id="{C05934E6-D49B-402E-A2A2-EE22F5BD7E4F}"/>
              </a:ext>
            </a:extLst>
          </p:cNvPr>
          <p:cNvSpPr txBox="1"/>
          <p:nvPr/>
        </p:nvSpPr>
        <p:spPr>
          <a:xfrm>
            <a:off x="170367" y="2899111"/>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une virgule, un point-virgule ou un signe deux points :</a:t>
            </a:r>
          </a:p>
        </p:txBody>
      </p:sp>
      <p:sp>
        <p:nvSpPr>
          <p:cNvPr id="12" name="ZoneTexte 11">
            <a:extLst>
              <a:ext uri="{FF2B5EF4-FFF2-40B4-BE49-F238E27FC236}">
                <a16:creationId xmlns:a16="http://schemas.microsoft.com/office/drawing/2014/main" id="{0D267142-74F8-41A8-8778-A8A75B1C6146}"/>
              </a:ext>
            </a:extLst>
          </p:cNvPr>
          <p:cNvSpPr txBox="1"/>
          <p:nvPr/>
        </p:nvSpPr>
        <p:spPr>
          <a:xfrm>
            <a:off x="209553" y="3206889"/>
            <a:ext cx="4381017" cy="861774"/>
          </a:xfrm>
          <a:prstGeom prst="rect">
            <a:avLst/>
          </a:prstGeom>
          <a:solidFill>
            <a:schemeClr val="tx1"/>
          </a:solidFill>
        </p:spPr>
        <p:txBody>
          <a:bodyPr wrap="square" rtlCol="0">
            <a:spAutoFit/>
          </a:bodyPr>
          <a:lstStyle/>
          <a:p>
            <a:r>
              <a:rPr lang="es-ES" sz="1000" dirty="0">
                <a:solidFill>
                  <a:schemeClr val="bg1"/>
                </a:solidFill>
              </a:rPr>
              <a:t># </a:t>
            </a:r>
            <a:r>
              <a:rPr lang="es-ES" sz="1000" dirty="0" err="1">
                <a:solidFill>
                  <a:schemeClr val="bg1"/>
                </a:solidFill>
              </a:rPr>
              <a:t>Oui</a:t>
            </a:r>
            <a:endParaRPr lang="es-ES" sz="1000" dirty="0">
              <a:solidFill>
                <a:schemeClr val="bg1"/>
              </a:solidFill>
            </a:endParaRPr>
          </a:p>
          <a:p>
            <a:r>
              <a:rPr lang="es-ES" sz="1000" dirty="0">
                <a:solidFill>
                  <a:schemeClr val="bg1"/>
                </a:solidFill>
              </a:rPr>
              <a:t>    </a:t>
            </a:r>
            <a:r>
              <a:rPr lang="es-ES" sz="1000" dirty="0" err="1">
                <a:solidFill>
                  <a:schemeClr val="bg1"/>
                </a:solidFill>
              </a:rPr>
              <a:t>if</a:t>
            </a:r>
            <a:r>
              <a:rPr lang="es-ES" sz="1000" dirty="0">
                <a:solidFill>
                  <a:schemeClr val="bg1"/>
                </a:solidFill>
              </a:rPr>
              <a:t> x == 4: </a:t>
            </a:r>
            <a:r>
              <a:rPr lang="es-ES" sz="1000" dirty="0" err="1">
                <a:solidFill>
                  <a:schemeClr val="bg1"/>
                </a:solidFill>
              </a:rPr>
              <a:t>print</a:t>
            </a:r>
            <a:r>
              <a:rPr lang="es-ES" sz="1000" dirty="0">
                <a:solidFill>
                  <a:schemeClr val="bg1"/>
                </a:solidFill>
              </a:rPr>
              <a:t> x, y; x, y = y, x</a:t>
            </a:r>
          </a:p>
          <a:p>
            <a:endParaRPr lang="es-ES" sz="1000" dirty="0">
              <a:solidFill>
                <a:schemeClr val="bg1"/>
              </a:solidFill>
            </a:endParaRPr>
          </a:p>
          <a:p>
            <a:r>
              <a:rPr lang="es-ES" sz="1000" dirty="0">
                <a:solidFill>
                  <a:schemeClr val="bg1"/>
                </a:solidFill>
              </a:rPr>
              <a:t># Non</a:t>
            </a:r>
          </a:p>
          <a:p>
            <a:r>
              <a:rPr lang="es-ES" sz="1000" dirty="0">
                <a:solidFill>
                  <a:schemeClr val="bg1"/>
                </a:solidFill>
              </a:rPr>
              <a:t>    </a:t>
            </a:r>
            <a:r>
              <a:rPr lang="es-ES" sz="1000" dirty="0" err="1">
                <a:solidFill>
                  <a:schemeClr val="bg1"/>
                </a:solidFill>
              </a:rPr>
              <a:t>if</a:t>
            </a:r>
            <a:r>
              <a:rPr lang="es-ES" sz="1000" dirty="0">
                <a:solidFill>
                  <a:schemeClr val="bg1"/>
                </a:solidFill>
              </a:rPr>
              <a:t> x == 4 : </a:t>
            </a:r>
            <a:r>
              <a:rPr lang="es-ES" sz="1000" dirty="0" err="1">
                <a:solidFill>
                  <a:schemeClr val="bg1"/>
                </a:solidFill>
              </a:rPr>
              <a:t>print</a:t>
            </a:r>
            <a:r>
              <a:rPr lang="es-ES" sz="1000" dirty="0">
                <a:solidFill>
                  <a:schemeClr val="bg1"/>
                </a:solidFill>
              </a:rPr>
              <a:t> x , y ; x , y = y , x</a:t>
            </a:r>
            <a:endParaRPr lang="fr-FR" sz="1000"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209553" y="4116279"/>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la parenthèse ouvrante qui introduit la liste des paramètres d'une fonction :</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209553" y="4491727"/>
            <a:ext cx="4381017" cy="861774"/>
          </a:xfrm>
          <a:prstGeom prst="rect">
            <a:avLst/>
          </a:prstGeom>
          <a:solidFill>
            <a:schemeClr val="tx1"/>
          </a:solidFill>
        </p:spPr>
        <p:txBody>
          <a:bodyPr wrap="square" rtlCol="0">
            <a:spAutoFit/>
          </a:bodyPr>
          <a:lstStyle/>
          <a:p>
            <a:r>
              <a:rPr lang="it-IT" sz="1000" dirty="0">
                <a:solidFill>
                  <a:schemeClr val="bg1"/>
                </a:solidFill>
              </a:rPr>
              <a:t># Oui</a:t>
            </a:r>
          </a:p>
          <a:p>
            <a:r>
              <a:rPr lang="it-IT" sz="1000" dirty="0">
                <a:solidFill>
                  <a:schemeClr val="bg1"/>
                </a:solidFill>
              </a:rPr>
              <a:t>    spam(1)</a:t>
            </a:r>
          </a:p>
          <a:p>
            <a:endParaRPr lang="it-IT" sz="1000" dirty="0">
              <a:solidFill>
                <a:schemeClr val="bg1"/>
              </a:solidFill>
            </a:endParaRPr>
          </a:p>
          <a:p>
            <a:r>
              <a:rPr lang="it-IT" sz="1000" dirty="0">
                <a:solidFill>
                  <a:schemeClr val="bg1"/>
                </a:solidFill>
              </a:rPr>
              <a:t># Non</a:t>
            </a:r>
          </a:p>
          <a:p>
            <a:r>
              <a:rPr lang="it-IT" sz="1000" dirty="0">
                <a:solidFill>
                  <a:schemeClr val="bg1"/>
                </a:solidFill>
              </a:rPr>
              <a:t>    spam (1)</a:t>
            </a:r>
            <a:endParaRPr lang="fr-FR" sz="1000" dirty="0"/>
          </a:p>
        </p:txBody>
      </p:sp>
      <p:sp>
        <p:nvSpPr>
          <p:cNvPr id="15" name="ZoneTexte 14">
            <a:extLst>
              <a:ext uri="{FF2B5EF4-FFF2-40B4-BE49-F238E27FC236}">
                <a16:creationId xmlns:a16="http://schemas.microsoft.com/office/drawing/2014/main" id="{E8DCD3C5-307C-4975-9AF7-102C63F58B40}"/>
              </a:ext>
            </a:extLst>
          </p:cNvPr>
          <p:cNvSpPr txBox="1"/>
          <p:nvPr/>
        </p:nvSpPr>
        <p:spPr>
          <a:xfrm>
            <a:off x="218661" y="5430015"/>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la parenthèse ouvrante qui introduit la liste des paramètres d'une fonction :</a:t>
            </a:r>
          </a:p>
        </p:txBody>
      </p:sp>
      <p:sp>
        <p:nvSpPr>
          <p:cNvPr id="16" name="ZoneTexte 15">
            <a:extLst>
              <a:ext uri="{FF2B5EF4-FFF2-40B4-BE49-F238E27FC236}">
                <a16:creationId xmlns:a16="http://schemas.microsoft.com/office/drawing/2014/main" id="{42F5CFD0-2B3F-4B46-BFDB-A36EC1914756}"/>
              </a:ext>
            </a:extLst>
          </p:cNvPr>
          <p:cNvSpPr txBox="1"/>
          <p:nvPr/>
        </p:nvSpPr>
        <p:spPr>
          <a:xfrm>
            <a:off x="218661" y="5784375"/>
            <a:ext cx="4381017" cy="861774"/>
          </a:xfrm>
          <a:prstGeom prst="rect">
            <a:avLst/>
          </a:prstGeom>
          <a:solidFill>
            <a:schemeClr val="tx1"/>
          </a:solidFill>
        </p:spPr>
        <p:txBody>
          <a:bodyPr wrap="square" rtlCol="0">
            <a:spAutoFit/>
          </a:bodyPr>
          <a:lstStyle/>
          <a:p>
            <a:r>
              <a:rPr lang="it-IT" sz="1000" dirty="0">
                <a:solidFill>
                  <a:schemeClr val="bg1"/>
                </a:solidFill>
              </a:rPr>
              <a:t># Oui</a:t>
            </a:r>
          </a:p>
          <a:p>
            <a:r>
              <a:rPr lang="it-IT" sz="1000" dirty="0">
                <a:solidFill>
                  <a:schemeClr val="bg1"/>
                </a:solidFill>
              </a:rPr>
              <a:t>    dict['key'] = list[index]</a:t>
            </a:r>
          </a:p>
          <a:p>
            <a:endParaRPr lang="it-IT" sz="1000" dirty="0">
              <a:solidFill>
                <a:schemeClr val="bg1"/>
              </a:solidFill>
            </a:endParaRPr>
          </a:p>
          <a:p>
            <a:r>
              <a:rPr lang="it-IT" sz="1000" dirty="0">
                <a:solidFill>
                  <a:schemeClr val="bg1"/>
                </a:solidFill>
              </a:rPr>
              <a:t># Non</a:t>
            </a:r>
          </a:p>
          <a:p>
            <a:r>
              <a:rPr lang="it-IT" sz="1000" dirty="0">
                <a:solidFill>
                  <a:schemeClr val="bg1"/>
                </a:solidFill>
              </a:rPr>
              <a:t>    dict ['key'] = list [index]</a:t>
            </a:r>
            <a:endParaRPr lang="fr-FR" sz="1000" dirty="0"/>
          </a:p>
        </p:txBody>
      </p:sp>
    </p:spTree>
    <p:extLst>
      <p:ext uri="{BB962C8B-B14F-4D97-AF65-F5344CB8AC3E}">
        <p14:creationId xmlns:p14="http://schemas.microsoft.com/office/powerpoint/2010/main" val="1634186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1173462"/>
            <a:ext cx="4381017" cy="1477328"/>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x = 1</a:t>
            </a:r>
          </a:p>
          <a:p>
            <a:r>
              <a:rPr lang="fr-FR" sz="1000" dirty="0">
                <a:solidFill>
                  <a:schemeClr val="bg1"/>
                </a:solidFill>
              </a:rPr>
              <a:t>    y = 2</a:t>
            </a:r>
          </a:p>
          <a:p>
            <a:r>
              <a:rPr lang="fr-FR" sz="1000" dirty="0">
                <a:solidFill>
                  <a:schemeClr val="bg1"/>
                </a:solidFill>
              </a:rPr>
              <a:t>    long_variable = 3</a:t>
            </a:r>
          </a:p>
          <a:p>
            <a:endParaRPr lang="fr-FR" sz="1000" dirty="0">
              <a:solidFill>
                <a:schemeClr val="bg1"/>
              </a:solidFill>
            </a:endParaRPr>
          </a:p>
          <a:p>
            <a:r>
              <a:rPr lang="fr-FR" sz="1000" dirty="0">
                <a:solidFill>
                  <a:schemeClr val="bg1"/>
                </a:solidFill>
              </a:rPr>
              <a:t># Non</a:t>
            </a:r>
          </a:p>
          <a:p>
            <a:r>
              <a:rPr lang="fr-FR" sz="1000" dirty="0">
                <a:solidFill>
                  <a:schemeClr val="bg1"/>
                </a:solidFill>
              </a:rPr>
              <a:t>    x             = 1</a:t>
            </a:r>
          </a:p>
          <a:p>
            <a:r>
              <a:rPr lang="fr-FR" sz="1000" dirty="0">
                <a:solidFill>
                  <a:schemeClr val="bg1"/>
                </a:solidFill>
              </a:rPr>
              <a:t>    y             = 2</a:t>
            </a:r>
          </a:p>
          <a:p>
            <a:r>
              <a:rPr lang="fr-FR" sz="1000" dirty="0">
                <a:solidFill>
                  <a:schemeClr val="bg1"/>
                </a:solidFill>
              </a:rPr>
              <a:t>    long_variable = 3</a:t>
            </a:r>
            <a:endParaRPr lang="fr-FR" sz="1000"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218661" y="2732640"/>
            <a:ext cx="11851266"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a:t>Toujours entourer les opérateurs suivants d'un espace (un avant le symbole, un après) :</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affectation :=,+=,-=, etc. ;</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comparaison :&lt;,&gt;,&lt;=, …,in,not in,is,is not;</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booléens :and,or,not;</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arithmétiques :+,-,*, etc.</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218661" y="4486966"/>
            <a:ext cx="4381017" cy="2092881"/>
          </a:xfrm>
          <a:prstGeom prst="rect">
            <a:avLst/>
          </a:prstGeom>
          <a:solidFill>
            <a:schemeClr val="tx1"/>
          </a:solidFill>
        </p:spPr>
        <p:txBody>
          <a:bodyPr wrap="square" rtlCol="0">
            <a:spAutoFit/>
          </a:bodyPr>
          <a:lstStyle/>
          <a:p>
            <a:r>
              <a:rPr lang="en-US" sz="1000" dirty="0">
                <a:solidFill>
                  <a:schemeClr val="bg1"/>
                </a:solidFill>
              </a:rPr>
              <a:t># Oui</a:t>
            </a:r>
          </a:p>
          <a:p>
            <a:r>
              <a:rPr lang="en-US" sz="1000" dirty="0">
                <a:solidFill>
                  <a:schemeClr val="bg1"/>
                </a:solidFill>
              </a:rPr>
              <a:t>    i = i + 1</a:t>
            </a:r>
          </a:p>
          <a:p>
            <a:r>
              <a:rPr lang="en-US" sz="1000" dirty="0">
                <a:solidFill>
                  <a:schemeClr val="bg1"/>
                </a:solidFill>
              </a:rPr>
              <a:t>    submitted += 1</a:t>
            </a:r>
          </a:p>
          <a:p>
            <a:r>
              <a:rPr lang="en-US" sz="1000" dirty="0">
                <a:solidFill>
                  <a:schemeClr val="bg1"/>
                </a:solidFill>
              </a:rPr>
              <a:t>    x = x * 2 - 1</a:t>
            </a:r>
          </a:p>
          <a:p>
            <a:r>
              <a:rPr lang="en-US" sz="1000" dirty="0">
                <a:solidFill>
                  <a:schemeClr val="bg1"/>
                </a:solidFill>
              </a:rPr>
              <a:t>    hypot2 = x * x + y * y</a:t>
            </a:r>
          </a:p>
          <a:p>
            <a:r>
              <a:rPr lang="en-US" sz="1000" dirty="0">
                <a:solidFill>
                  <a:schemeClr val="bg1"/>
                </a:solidFill>
              </a:rPr>
              <a:t>    c = (a + b) * (a - b)</a:t>
            </a:r>
          </a:p>
          <a:p>
            <a:endParaRPr lang="en-US" sz="1000" dirty="0">
              <a:solidFill>
                <a:schemeClr val="bg1"/>
              </a:solidFill>
            </a:endParaRPr>
          </a:p>
          <a:p>
            <a:r>
              <a:rPr lang="en-US" sz="1000" dirty="0">
                <a:solidFill>
                  <a:schemeClr val="bg1"/>
                </a:solidFill>
              </a:rPr>
              <a:t># Non</a:t>
            </a:r>
          </a:p>
          <a:p>
            <a:r>
              <a:rPr lang="en-US" sz="1000" dirty="0">
                <a:solidFill>
                  <a:schemeClr val="bg1"/>
                </a:solidFill>
              </a:rPr>
              <a:t>    i=i+1</a:t>
            </a:r>
          </a:p>
          <a:p>
            <a:r>
              <a:rPr lang="en-US" sz="1000" dirty="0">
                <a:solidFill>
                  <a:schemeClr val="bg1"/>
                </a:solidFill>
              </a:rPr>
              <a:t>    submitted +=1</a:t>
            </a:r>
          </a:p>
          <a:p>
            <a:r>
              <a:rPr lang="en-US" sz="1000" dirty="0">
                <a:solidFill>
                  <a:schemeClr val="bg1"/>
                </a:solidFill>
              </a:rPr>
              <a:t>    x = x*2 - 1</a:t>
            </a:r>
          </a:p>
          <a:p>
            <a:r>
              <a:rPr lang="en-US" sz="1000" dirty="0">
                <a:solidFill>
                  <a:schemeClr val="bg1"/>
                </a:solidFill>
              </a:rPr>
              <a:t>    hypot2 = x*x + y*y</a:t>
            </a:r>
          </a:p>
          <a:p>
            <a:r>
              <a:rPr lang="en-US" sz="1000" dirty="0">
                <a:solidFill>
                  <a:schemeClr val="bg1"/>
                </a:solidFill>
              </a:rPr>
              <a:t>    c = (</a:t>
            </a:r>
            <a:r>
              <a:rPr lang="en-US" sz="1000" dirty="0" err="1">
                <a:solidFill>
                  <a:schemeClr val="bg1"/>
                </a:solidFill>
              </a:rPr>
              <a:t>a+b</a:t>
            </a:r>
            <a:r>
              <a:rPr lang="en-US" sz="1000" dirty="0">
                <a:solidFill>
                  <a:schemeClr val="bg1"/>
                </a:solidFill>
              </a:rPr>
              <a:t>) * (a-b)</a:t>
            </a:r>
            <a:endParaRPr lang="fr-FR" sz="1000"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28573" y="870356"/>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Plus d'un espace autour de l'opérateur d'affectation=(ou autre) pour l'aligner avec une autre instruction :</a:t>
            </a:r>
          </a:p>
        </p:txBody>
      </p:sp>
    </p:spTree>
    <p:extLst>
      <p:ext uri="{BB962C8B-B14F-4D97-AF65-F5344CB8AC3E}">
        <p14:creationId xmlns:p14="http://schemas.microsoft.com/office/powerpoint/2010/main" val="382491106"/>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85718" y="1463521"/>
            <a:ext cx="11851266" cy="1477328"/>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def fonction(parametre=5):</a:t>
            </a:r>
          </a:p>
          <a:p>
            <a:r>
              <a:rPr lang="fr-FR" sz="1000" dirty="0">
                <a:solidFill>
                  <a:schemeClr val="bg1"/>
                </a:solidFill>
              </a:rPr>
              <a:t>        ...</a:t>
            </a:r>
          </a:p>
          <a:p>
            <a:r>
              <a:rPr lang="fr-FR" sz="1000" dirty="0">
                <a:solidFill>
                  <a:schemeClr val="bg1"/>
                </a:solidFill>
              </a:rPr>
              <a:t>    fonction(parametre=32)</a:t>
            </a:r>
          </a:p>
          <a:p>
            <a:endParaRPr lang="fr-FR" sz="1000" dirty="0">
              <a:solidFill>
                <a:schemeClr val="bg1"/>
              </a:solidFill>
            </a:endParaRPr>
          </a:p>
          <a:p>
            <a:r>
              <a:rPr lang="fr-FR" sz="1000" dirty="0">
                <a:solidFill>
                  <a:schemeClr val="bg1"/>
                </a:solidFill>
              </a:rPr>
              <a:t># Non</a:t>
            </a:r>
          </a:p>
          <a:p>
            <a:r>
              <a:rPr lang="fr-FR" sz="1000" dirty="0">
                <a:solidFill>
                  <a:schemeClr val="bg1"/>
                </a:solidFill>
              </a:rPr>
              <a:t>    def fonction(parametre = 5):</a:t>
            </a:r>
          </a:p>
          <a:p>
            <a:r>
              <a:rPr lang="fr-FR" sz="1000" dirty="0">
                <a:solidFill>
                  <a:schemeClr val="bg1"/>
                </a:solidFill>
              </a:rPr>
              <a:t>        ...</a:t>
            </a:r>
          </a:p>
          <a:p>
            <a:r>
              <a:rPr lang="fr-FR" sz="1000" dirty="0">
                <a:solidFill>
                  <a:schemeClr val="bg1"/>
                </a:solidFill>
              </a:rPr>
              <a:t>    fonction(parametre = 32)</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85718" y="3455413"/>
            <a:ext cx="4381017" cy="1631216"/>
          </a:xfrm>
          <a:prstGeom prst="rect">
            <a:avLst/>
          </a:prstGeom>
          <a:solidFill>
            <a:schemeClr val="tx1"/>
          </a:solidFill>
        </p:spPr>
        <p:txBody>
          <a:bodyPr wrap="square" rtlCol="0">
            <a:spAutoFit/>
          </a:bodyPr>
          <a:lstStyle/>
          <a:p>
            <a:r>
              <a:rPr lang="en-US" sz="1000" dirty="0">
                <a:solidFill>
                  <a:schemeClr val="bg1"/>
                </a:solidFill>
              </a:rPr>
              <a:t># Oui</a:t>
            </a:r>
          </a:p>
          <a:p>
            <a:r>
              <a:rPr lang="en-US" sz="1000" dirty="0">
                <a:solidFill>
                  <a:schemeClr val="bg1"/>
                </a:solidFill>
              </a:rPr>
              <a:t>    if foo == 'blah':</a:t>
            </a:r>
          </a:p>
          <a:p>
            <a:r>
              <a:rPr lang="en-US" sz="1000" dirty="0">
                <a:solidFill>
                  <a:schemeClr val="bg1"/>
                </a:solidFill>
              </a:rPr>
              <a:t>        do_blah_thing()</a:t>
            </a:r>
          </a:p>
          <a:p>
            <a:r>
              <a:rPr lang="en-US" sz="1000" dirty="0">
                <a:solidFill>
                  <a:schemeClr val="bg1"/>
                </a:solidFill>
              </a:rPr>
              <a:t>    do_one()</a:t>
            </a:r>
          </a:p>
          <a:p>
            <a:r>
              <a:rPr lang="en-US" sz="1000" dirty="0">
                <a:solidFill>
                  <a:schemeClr val="bg1"/>
                </a:solidFill>
              </a:rPr>
              <a:t>    do_two()</a:t>
            </a:r>
          </a:p>
          <a:p>
            <a:r>
              <a:rPr lang="en-US" sz="1000" dirty="0">
                <a:solidFill>
                  <a:schemeClr val="bg1"/>
                </a:solidFill>
              </a:rPr>
              <a:t>    do_three()</a:t>
            </a:r>
          </a:p>
          <a:p>
            <a:endParaRPr lang="en-US" sz="1000" dirty="0">
              <a:solidFill>
                <a:schemeClr val="bg1"/>
              </a:solidFill>
            </a:endParaRPr>
          </a:p>
          <a:p>
            <a:r>
              <a:rPr lang="en-US" sz="1000" dirty="0">
                <a:solidFill>
                  <a:schemeClr val="bg1"/>
                </a:solidFill>
              </a:rPr>
              <a:t># Plutôt que</a:t>
            </a:r>
          </a:p>
          <a:p>
            <a:r>
              <a:rPr lang="en-US" sz="1000" dirty="0">
                <a:solidFill>
                  <a:schemeClr val="bg1"/>
                </a:solidFill>
              </a:rPr>
              <a:t>    if foo == 'blah': do_blah_thing()</a:t>
            </a:r>
          </a:p>
          <a:p>
            <a:r>
              <a:rPr lang="en-US" sz="1000" dirty="0">
                <a:solidFill>
                  <a:schemeClr val="bg1"/>
                </a:solidFill>
              </a:rPr>
              <a:t>    do_one(); do_two(); do_three()</a:t>
            </a:r>
            <a:endParaRPr lang="fr-FR" sz="1000"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28573" y="870356"/>
            <a:ext cx="11851266" cy="461665"/>
          </a:xfrm>
          <a:prstGeom prst="rect">
            <a:avLst/>
          </a:prstGeom>
          <a:noFill/>
        </p:spPr>
        <p:txBody>
          <a:bodyPr wrap="square" rtlCol="0">
            <a:spAutoFit/>
          </a:bodyPr>
          <a:lstStyle/>
          <a:p>
            <a:pPr lvl="1"/>
            <a:r>
              <a:rPr lang="fr-FR" sz="1200" dirty="0">
                <a:highlight>
                  <a:srgbClr val="C0C0C0"/>
                </a:highlight>
              </a:rPr>
              <a:t>Attention : n'utilisez pas d'espaces autour du signe=si c'est dans le contexte d'un paramètre ayant une valeur par défaut (définition d'une fonction) ou d'un appel de paramètre (appel de fonction).</a:t>
            </a:r>
          </a:p>
        </p:txBody>
      </p:sp>
      <p:sp>
        <p:nvSpPr>
          <p:cNvPr id="9" name="ZoneTexte 8">
            <a:extLst>
              <a:ext uri="{FF2B5EF4-FFF2-40B4-BE49-F238E27FC236}">
                <a16:creationId xmlns:a16="http://schemas.microsoft.com/office/drawing/2014/main" id="{8D54C139-FB80-4B46-BB9D-CAB03EE5EB0B}"/>
              </a:ext>
            </a:extLst>
          </p:cNvPr>
          <p:cNvSpPr txBox="1"/>
          <p:nvPr/>
        </p:nvSpPr>
        <p:spPr>
          <a:xfrm>
            <a:off x="0" y="3072349"/>
            <a:ext cx="11851266" cy="276999"/>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t>Il est déconseillé de mettre plusieurs instructions sur une même ligne :</a:t>
            </a:r>
          </a:p>
        </p:txBody>
      </p:sp>
      <p:sp>
        <p:nvSpPr>
          <p:cNvPr id="10" name="ZoneTexte 9">
            <a:extLst>
              <a:ext uri="{FF2B5EF4-FFF2-40B4-BE49-F238E27FC236}">
                <a16:creationId xmlns:a16="http://schemas.microsoft.com/office/drawing/2014/main" id="{9B5B5101-8ED0-4AF1-8C4F-D367B56BE25F}"/>
              </a:ext>
            </a:extLst>
          </p:cNvPr>
          <p:cNvSpPr txBox="1"/>
          <p:nvPr/>
        </p:nvSpPr>
        <p:spPr>
          <a:xfrm>
            <a:off x="74036" y="5227872"/>
            <a:ext cx="11851266" cy="461665"/>
          </a:xfrm>
          <a:prstGeom prst="rect">
            <a:avLst/>
          </a:prstGeom>
          <a:noFill/>
        </p:spPr>
        <p:txBody>
          <a:bodyPr wrap="square" rtlCol="0">
            <a:spAutoFit/>
          </a:bodyPr>
          <a:lstStyle/>
          <a:p>
            <a:pPr lvl="1"/>
            <a:r>
              <a:rPr lang="fr-FR" sz="1200" dirty="0">
                <a:highlight>
                  <a:srgbClr val="C0C0C0"/>
                </a:highlight>
              </a:rPr>
              <a:t>Les commentaires qui contredisent le code sont pires qu'une absence de commentaire. Lorsque le code doit changer, faites passer parmi vos priorités absolues la mise à jour des commentaires !</a:t>
            </a:r>
          </a:p>
        </p:txBody>
      </p:sp>
    </p:spTree>
    <p:extLst>
      <p:ext uri="{BB962C8B-B14F-4D97-AF65-F5344CB8AC3E}">
        <p14:creationId xmlns:p14="http://schemas.microsoft.com/office/powerpoint/2010/main" val="2710892088"/>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1200329"/>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t>Les commentaires doivent être des phrases complètes, commençant par une majuscule. Le point terminant la phrase peut être absent si le commentaire est court.</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Si vous écrivez en anglais, les règles de langue définies par </a:t>
            </a:r>
            <a:r>
              <a:rPr lang="fr-FR" sz="1200" dirty="0" err="1"/>
              <a:t>Strunk</a:t>
            </a:r>
            <a:r>
              <a:rPr lang="fr-FR" sz="1200" dirty="0"/>
              <a:t> and White dans « The </a:t>
            </a:r>
            <a:r>
              <a:rPr lang="fr-FR" sz="1200" dirty="0" err="1"/>
              <a:t>Elements</a:t>
            </a:r>
            <a:r>
              <a:rPr lang="fr-FR" sz="1200" dirty="0"/>
              <a:t> of Style » s'appliquent.</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À l'attention des codeurs non-anglophones : s'il vous plaît, écrivez vos commentaires en anglais, sauf si vous êtes sûrs à 120% que votre code ne sera jamais lu par quelqu'un qui ne comprend pas votre langue (ou que vous ne parlez vraiment pas un mot d'anglais !).</a:t>
            </a:r>
            <a:endParaRPr lang="fr-FR" sz="1200" dirty="0">
              <a:highlight>
                <a:srgbClr val="C0C0C0"/>
              </a:highlight>
            </a:endParaRPr>
          </a:p>
        </p:txBody>
      </p:sp>
    </p:spTree>
    <p:extLst>
      <p:ext uri="{BB962C8B-B14F-4D97-AF65-F5344CB8AC3E}">
        <p14:creationId xmlns:p14="http://schemas.microsoft.com/office/powerpoint/2010/main" val="1830895597"/>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5663089"/>
          </a:xfrm>
          <a:prstGeom prst="rect">
            <a:avLst/>
          </a:prstGeom>
          <a:noFill/>
        </p:spPr>
        <p:txBody>
          <a:bodyPr wrap="square" rtlCol="0">
            <a:spAutoFit/>
          </a:bodyPr>
          <a:lstStyle/>
          <a:p>
            <a:pPr lvl="1"/>
            <a:r>
              <a:rPr lang="fr-FR" sz="1400" b="1" dirty="0"/>
              <a:t>Conventions de nommage</a:t>
            </a:r>
          </a:p>
          <a:p>
            <a:pPr lvl="1"/>
            <a:endParaRPr lang="fr-FR" sz="1200" b="1" dirty="0"/>
          </a:p>
          <a:p>
            <a:pPr lvl="1"/>
            <a:r>
              <a:rPr lang="fr-FR" sz="1200" b="1" dirty="0"/>
              <a:t>Noms à éviter</a:t>
            </a:r>
          </a:p>
          <a:p>
            <a:pPr lvl="1"/>
            <a:endParaRPr lang="fr-FR" sz="1200" dirty="0"/>
          </a:p>
          <a:p>
            <a:pPr lvl="1"/>
            <a:r>
              <a:rPr lang="fr-FR" sz="1200" dirty="0"/>
              <a:t>N'utilisez jamais les caractères suivants de manière isolée comme noms de variables :l(L minuscule),O(o majuscule) </a:t>
            </a:r>
            <a:r>
              <a:rPr lang="fr-FR" sz="1200" dirty="0" err="1"/>
              <a:t>etI</a:t>
            </a:r>
            <a:r>
              <a:rPr lang="fr-FR" sz="1200" dirty="0"/>
              <a:t>(i majuscule). L'affichage de ces caractères dans certaines polices fait qu'ils peuvent être aisément confondus avec les chiffres0ou1.</a:t>
            </a:r>
          </a:p>
          <a:p>
            <a:pPr lvl="1"/>
            <a:endParaRPr lang="fr-FR" sz="1200" dirty="0"/>
          </a:p>
          <a:p>
            <a:pPr lvl="1"/>
            <a:r>
              <a:rPr lang="fr-FR" sz="1200" b="1" dirty="0"/>
              <a:t>Noms des modules et packages</a:t>
            </a:r>
          </a:p>
          <a:p>
            <a:pPr lvl="1"/>
            <a:endParaRPr lang="fr-FR" sz="1200" dirty="0"/>
          </a:p>
          <a:p>
            <a:pPr lvl="1"/>
            <a:r>
              <a:rPr lang="fr-FR" sz="1200" dirty="0"/>
              <a:t>Les modules et packages doivent avoir des noms courts, constitués de lettres minuscules. Les noms de modules peuvent contenir des signes_(souligné). Bien que les noms de packages puissent également en contenir, la PEP 8 nous le déconseille.</a:t>
            </a:r>
          </a:p>
          <a:p>
            <a:pPr lvl="1"/>
            <a:endParaRPr lang="fr-FR" sz="1200" dirty="0"/>
          </a:p>
          <a:p>
            <a:pPr lvl="1"/>
            <a:r>
              <a:rPr lang="fr-FR" sz="1200" b="1" dirty="0"/>
              <a:t>Noms de classes</a:t>
            </a:r>
          </a:p>
          <a:p>
            <a:pPr lvl="1"/>
            <a:endParaRPr lang="fr-FR" sz="1200" dirty="0"/>
          </a:p>
          <a:p>
            <a:pPr lvl="1"/>
            <a:r>
              <a:rPr lang="fr-FR" sz="1200" dirty="0"/>
              <a:t>Sans presque aucune exception, les noms de classes utilisent la convention suivante : la variable est écrite en minuscules, exceptée la première lettre de chaque mot qui la constitue. Par exemple :MaClasse.</a:t>
            </a:r>
          </a:p>
          <a:p>
            <a:pPr lvl="1"/>
            <a:endParaRPr lang="fr-FR" sz="1200" dirty="0"/>
          </a:p>
          <a:p>
            <a:pPr lvl="1"/>
            <a:r>
              <a:rPr lang="fr-FR" sz="1200" b="1" dirty="0"/>
              <a:t>Noms d'exceptions</a:t>
            </a:r>
          </a:p>
          <a:p>
            <a:pPr lvl="1"/>
            <a:endParaRPr lang="fr-FR" sz="1200" dirty="0"/>
          </a:p>
          <a:p>
            <a:pPr lvl="1"/>
            <a:r>
              <a:rPr lang="fr-FR" sz="1200" dirty="0"/>
              <a:t>Les exceptions étant des classes, elles suivent la même convention. En anglais, si l'exception est une erreur, on fait suivre le nom du suffixeError(vous retrouvez cette convention dansSyntaxError,IndexError…).</a:t>
            </a:r>
          </a:p>
          <a:p>
            <a:pPr lvl="1"/>
            <a:endParaRPr lang="fr-FR" sz="1200" dirty="0"/>
          </a:p>
          <a:p>
            <a:pPr lvl="1"/>
            <a:r>
              <a:rPr lang="fr-FR" sz="1200" b="1" dirty="0">
                <a:solidFill>
                  <a:schemeClr val="bg1"/>
                </a:solidFill>
              </a:rPr>
              <a:t>Noms de variables, fonctions et méthodes</a:t>
            </a:r>
          </a:p>
          <a:p>
            <a:pPr lvl="1"/>
            <a:endParaRPr lang="fr-FR" sz="1200" dirty="0">
              <a:solidFill>
                <a:schemeClr val="bg1"/>
              </a:solidFill>
            </a:endParaRPr>
          </a:p>
          <a:p>
            <a:pPr lvl="1"/>
            <a:r>
              <a:rPr lang="fr-FR" sz="1200" dirty="0">
                <a:solidFill>
                  <a:schemeClr val="bg1"/>
                </a:solidFill>
              </a:rPr>
              <a:t>La même convention est utilisée pour les noms de variables (instances d'objets), de fonctions ou de méthodes : le nom est entièrement écrit en minuscules et les mots sont séparés par des signes soulignés (_). Exemple :nom_de_fonction.</a:t>
            </a:r>
          </a:p>
          <a:p>
            <a:pPr lvl="1"/>
            <a:endParaRPr lang="fr-FR" sz="1200" b="1" dirty="0">
              <a:solidFill>
                <a:schemeClr val="bg1"/>
              </a:solidFill>
            </a:endParaRPr>
          </a:p>
          <a:p>
            <a:pPr lvl="1"/>
            <a:r>
              <a:rPr lang="fr-FR" sz="1200" b="1" dirty="0">
                <a:solidFill>
                  <a:schemeClr val="bg1"/>
                </a:solidFill>
              </a:rPr>
              <a:t>Constantes</a:t>
            </a:r>
          </a:p>
          <a:p>
            <a:pPr lvl="1"/>
            <a:endParaRPr lang="fr-FR" sz="1200" dirty="0">
              <a:solidFill>
                <a:schemeClr val="bg1"/>
              </a:solidFill>
            </a:endParaRPr>
          </a:p>
          <a:p>
            <a:pPr lvl="1"/>
            <a:r>
              <a:rPr lang="fr-FR" sz="1200" dirty="0">
                <a:solidFill>
                  <a:schemeClr val="bg1"/>
                </a:solidFill>
              </a:rPr>
              <a:t>Les constantes doivent être écrites entièrement en majuscules, les mots étant séparés par un signe souligné (_). Exemple :NOM_DE_MA_CONSTANTE.</a:t>
            </a:r>
            <a:endParaRPr lang="fr-FR" sz="1200" dirty="0">
              <a:solidFill>
                <a:schemeClr val="bg1"/>
              </a:solidFill>
              <a:highlight>
                <a:srgbClr val="C0C0C0"/>
              </a:highlight>
            </a:endParaRPr>
          </a:p>
        </p:txBody>
      </p:sp>
    </p:spTree>
    <p:extLst>
      <p:ext uri="{BB962C8B-B14F-4D97-AF65-F5344CB8AC3E}">
        <p14:creationId xmlns:p14="http://schemas.microsoft.com/office/powerpoint/2010/main" val="463631157"/>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677108"/>
          </a:xfrm>
          <a:prstGeom prst="rect">
            <a:avLst/>
          </a:prstGeom>
          <a:noFill/>
        </p:spPr>
        <p:txBody>
          <a:bodyPr wrap="square" rtlCol="0">
            <a:spAutoFit/>
          </a:bodyPr>
          <a:lstStyle/>
          <a:p>
            <a:pPr lvl="1"/>
            <a:r>
              <a:rPr lang="fr-FR" sz="1400" b="1" dirty="0"/>
              <a:t>Conventions de programmation</a:t>
            </a:r>
          </a:p>
          <a:p>
            <a:pPr lvl="1"/>
            <a:r>
              <a:rPr lang="fr-FR" sz="1200" b="1" dirty="0"/>
              <a:t>Comparaisons</a:t>
            </a:r>
            <a:endParaRPr lang="fr-FR" sz="1200" dirty="0"/>
          </a:p>
          <a:p>
            <a:pPr lvl="1"/>
            <a:r>
              <a:rPr lang="fr-FR" sz="1200" dirty="0"/>
              <a:t>Les comparaisons avec des singletons (comme </a:t>
            </a:r>
            <a:r>
              <a:rPr lang="fr-FR" sz="1200" dirty="0">
                <a:highlight>
                  <a:srgbClr val="C0C0C0"/>
                </a:highlight>
              </a:rPr>
              <a:t>None</a:t>
            </a:r>
            <a:r>
              <a:rPr lang="fr-FR" sz="1200" dirty="0"/>
              <a:t>) doivent toujours se faire avec les opérateurs </a:t>
            </a:r>
            <a:r>
              <a:rPr lang="fr-FR" sz="1200" dirty="0">
                <a:highlight>
                  <a:srgbClr val="C0C0C0"/>
                </a:highlight>
              </a:rPr>
              <a:t>is</a:t>
            </a:r>
            <a:r>
              <a:rPr lang="fr-FR" sz="1200" dirty="0"/>
              <a:t> et </a:t>
            </a:r>
            <a:r>
              <a:rPr lang="fr-FR" sz="1200" dirty="0">
                <a:highlight>
                  <a:srgbClr val="C0C0C0"/>
                </a:highlight>
              </a:rPr>
              <a:t>is not</a:t>
            </a:r>
            <a:r>
              <a:rPr lang="fr-FR" sz="1200" dirty="0"/>
              <a:t>, jamais avec les opérateurs </a:t>
            </a:r>
            <a:r>
              <a:rPr lang="fr-FR" sz="1200" dirty="0">
                <a:highlight>
                  <a:srgbClr val="C0C0C0"/>
                </a:highlight>
              </a:rPr>
              <a:t>==</a:t>
            </a:r>
            <a:r>
              <a:rPr lang="fr-FR" sz="1200" dirty="0"/>
              <a:t> ou </a:t>
            </a:r>
            <a:r>
              <a:rPr lang="fr-FR" sz="1200" dirty="0">
                <a:highlight>
                  <a:srgbClr val="C0C0C0"/>
                </a:highlight>
              </a:rPr>
              <a:t>!=.</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20" y="1698783"/>
            <a:ext cx="177092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objet is None:</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objet == None:</a:t>
            </a:r>
          </a:p>
          <a:p>
            <a:r>
              <a:rPr lang="fr-FR" sz="1000" dirty="0">
                <a:solidFill>
                  <a:schemeClr val="bg1"/>
                </a:solidFill>
              </a:rPr>
              <a:t>        ...</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2899113"/>
            <a:ext cx="11851266" cy="646331"/>
          </a:xfrm>
          <a:prstGeom prst="rect">
            <a:avLst/>
          </a:prstGeom>
          <a:noFill/>
        </p:spPr>
        <p:txBody>
          <a:bodyPr wrap="square" rtlCol="0">
            <a:spAutoFit/>
          </a:bodyPr>
          <a:lstStyle/>
          <a:p>
            <a:pPr lvl="1"/>
            <a:r>
              <a:rPr lang="fr-FR" sz="1200" dirty="0"/>
              <a:t>Quand cela est possible, utilisez l'instruction </a:t>
            </a:r>
            <a:r>
              <a:rPr lang="fr-FR" sz="1200" dirty="0">
                <a:highlight>
                  <a:srgbClr val="C0C0C0"/>
                </a:highlight>
              </a:rPr>
              <a:t>if objet:</a:t>
            </a:r>
            <a:r>
              <a:rPr lang="fr-FR" sz="1200" dirty="0"/>
              <a:t> si vous voulez dire </a:t>
            </a:r>
            <a:r>
              <a:rPr lang="fr-FR" sz="1200" dirty="0">
                <a:highlight>
                  <a:srgbClr val="C0C0C0"/>
                </a:highlight>
              </a:rPr>
              <a:t>if objet is not None:</a:t>
            </a:r>
            <a:r>
              <a:rPr lang="fr-FR" sz="1200" dirty="0"/>
              <a:t> .</a:t>
            </a:r>
          </a:p>
          <a:p>
            <a:pPr lvl="1"/>
            <a:endParaRPr lang="fr-FR" sz="1200" dirty="0"/>
          </a:p>
          <a:p>
            <a:pPr lvl="1"/>
            <a:r>
              <a:rPr lang="fr-FR" sz="1200" dirty="0"/>
              <a:t>La vérification du type d'un objet doit se faire avec la fonction </a:t>
            </a:r>
            <a:r>
              <a:rPr lang="fr-FR" sz="1200" dirty="0">
                <a:highlight>
                  <a:srgbClr val="C0C0C0"/>
                </a:highlight>
              </a:rPr>
              <a:t>isinstance</a:t>
            </a:r>
            <a:r>
              <a:rPr lang="fr-FR" sz="1200" dirty="0"/>
              <a:t>:</a:t>
            </a:r>
            <a:endParaRPr lang="fr-FR" sz="1200" dirty="0">
              <a:solidFill>
                <a:schemeClr val="bg1"/>
              </a:solidFill>
              <a:highlight>
                <a:srgbClr val="C0C0C0"/>
              </a:highlight>
            </a:endParaRPr>
          </a:p>
        </p:txBody>
      </p:sp>
      <p:sp>
        <p:nvSpPr>
          <p:cNvPr id="8" name="ZoneTexte 7">
            <a:extLst>
              <a:ext uri="{FF2B5EF4-FFF2-40B4-BE49-F238E27FC236}">
                <a16:creationId xmlns:a16="http://schemas.microsoft.com/office/drawing/2014/main" id="{648674E1-76D7-43A7-B096-F2A7C03F3524}"/>
              </a:ext>
            </a:extLst>
          </p:cNvPr>
          <p:cNvSpPr txBox="1"/>
          <p:nvPr/>
        </p:nvSpPr>
        <p:spPr>
          <a:xfrm>
            <a:off x="150468" y="3626348"/>
            <a:ext cx="177092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isinstance(variable, </a:t>
            </a:r>
            <a:r>
              <a:rPr lang="fr-FR" sz="1000" dirty="0" err="1">
                <a:solidFill>
                  <a:schemeClr val="bg1"/>
                </a:solidFill>
              </a:rPr>
              <a:t>str</a:t>
            </a:r>
            <a:r>
              <a:rPr lang="fr-FR" sz="1000" dirty="0">
                <a:solidFill>
                  <a:schemeClr val="bg1"/>
                </a:solidFill>
              </a:rPr>
              <a:t>):</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type(variable) == </a:t>
            </a:r>
            <a:r>
              <a:rPr lang="fr-FR" sz="1000" dirty="0" err="1">
                <a:solidFill>
                  <a:schemeClr val="bg1"/>
                </a:solidFill>
              </a:rPr>
              <a:t>str</a:t>
            </a:r>
            <a:r>
              <a:rPr lang="fr-FR" sz="1000" dirty="0">
                <a:solidFill>
                  <a:schemeClr val="bg1"/>
                </a:solidFill>
              </a:rPr>
              <a:t>:</a:t>
            </a:r>
          </a:p>
          <a:p>
            <a:r>
              <a:rPr lang="fr-FR" sz="1000" dirty="0">
                <a:solidFill>
                  <a:schemeClr val="bg1"/>
                </a:solidFill>
              </a:rPr>
              <a:t>        ...</a:t>
            </a:r>
          </a:p>
        </p:txBody>
      </p:sp>
      <p:sp>
        <p:nvSpPr>
          <p:cNvPr id="9" name="ZoneTexte 8">
            <a:extLst>
              <a:ext uri="{FF2B5EF4-FFF2-40B4-BE49-F238E27FC236}">
                <a16:creationId xmlns:a16="http://schemas.microsoft.com/office/drawing/2014/main" id="{DBBD3A2A-213C-46F3-8860-0A5ED36DF626}"/>
              </a:ext>
            </a:extLst>
          </p:cNvPr>
          <p:cNvSpPr txBox="1"/>
          <p:nvPr/>
        </p:nvSpPr>
        <p:spPr>
          <a:xfrm>
            <a:off x="-447677" y="4795899"/>
            <a:ext cx="11851266" cy="276999"/>
          </a:xfrm>
          <a:prstGeom prst="rect">
            <a:avLst/>
          </a:prstGeom>
          <a:noFill/>
        </p:spPr>
        <p:txBody>
          <a:bodyPr wrap="square" rtlCol="0">
            <a:spAutoFit/>
          </a:bodyPr>
          <a:lstStyle/>
          <a:p>
            <a:pPr lvl="1"/>
            <a:r>
              <a:rPr lang="fr-FR" sz="1200" dirty="0"/>
              <a:t>Quand vous comparez des séquences, utilisez le fait qu'une séquence vide est </a:t>
            </a:r>
            <a:r>
              <a:rPr lang="fr-FR" sz="1200" dirty="0">
                <a:highlight>
                  <a:srgbClr val="C0C0C0"/>
                </a:highlight>
              </a:rPr>
              <a:t>False</a:t>
            </a:r>
            <a:r>
              <a:rPr lang="fr-FR" sz="1200" dirty="0"/>
              <a:t>.</a:t>
            </a:r>
            <a:endParaRPr lang="fr-FR" sz="1200" dirty="0">
              <a:solidFill>
                <a:schemeClr val="bg1"/>
              </a:solidFill>
              <a:highlight>
                <a:srgbClr val="C0C0C0"/>
              </a:highlight>
            </a:endParaRPr>
          </a:p>
        </p:txBody>
      </p:sp>
      <p:sp>
        <p:nvSpPr>
          <p:cNvPr id="11" name="ZoneTexte 10">
            <a:extLst>
              <a:ext uri="{FF2B5EF4-FFF2-40B4-BE49-F238E27FC236}">
                <a16:creationId xmlns:a16="http://schemas.microsoft.com/office/drawing/2014/main" id="{73FDA602-DF93-43CE-A156-9CD2BD6EF321}"/>
              </a:ext>
            </a:extLst>
          </p:cNvPr>
          <p:cNvSpPr txBox="1"/>
          <p:nvPr/>
        </p:nvSpPr>
        <p:spPr>
          <a:xfrm>
            <a:off x="127319" y="5119063"/>
            <a:ext cx="1770927" cy="246221"/>
          </a:xfrm>
          <a:prstGeom prst="rect">
            <a:avLst/>
          </a:prstGeom>
          <a:solidFill>
            <a:schemeClr val="tx1"/>
          </a:solidFill>
        </p:spPr>
        <p:txBody>
          <a:bodyPr wrap="square" rtlCol="0">
            <a:spAutoFit/>
          </a:bodyPr>
          <a:lstStyle/>
          <a:p>
            <a:r>
              <a:rPr lang="fr-FR" sz="1000" dirty="0">
                <a:solidFill>
                  <a:schemeClr val="bg1"/>
                </a:solidFill>
              </a:rPr>
              <a:t>if liste: # La liste n'est pas vide</a:t>
            </a:r>
          </a:p>
        </p:txBody>
      </p:sp>
    </p:spTree>
    <p:extLst>
      <p:ext uri="{BB962C8B-B14F-4D97-AF65-F5344CB8AC3E}">
        <p14:creationId xmlns:p14="http://schemas.microsoft.com/office/powerpoint/2010/main" val="2603900186"/>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276999"/>
          </a:xfrm>
          <a:prstGeom prst="rect">
            <a:avLst/>
          </a:prstGeom>
          <a:noFill/>
        </p:spPr>
        <p:txBody>
          <a:bodyPr wrap="square" rtlCol="0">
            <a:spAutoFit/>
          </a:bodyPr>
          <a:lstStyle/>
          <a:p>
            <a:pPr lvl="1"/>
            <a:r>
              <a:rPr lang="fr-FR" sz="1200" dirty="0"/>
              <a:t>Enfin, ne comparez pas des booléens à True ou False:</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50467" y="1642381"/>
            <a:ext cx="1770927" cy="2400657"/>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a:t>
            </a:r>
            <a:r>
              <a:rPr lang="fr-FR" sz="1000" dirty="0" err="1">
                <a:solidFill>
                  <a:schemeClr val="bg1"/>
                </a:solidFill>
              </a:rPr>
              <a:t>booleen</a:t>
            </a:r>
            <a:r>
              <a:rPr lang="fr-FR" sz="1000" dirty="0">
                <a:solidFill>
                  <a:schemeClr val="bg1"/>
                </a:solidFill>
              </a:rPr>
              <a:t>: # Si </a:t>
            </a:r>
            <a:r>
              <a:rPr lang="fr-FR" sz="1000" dirty="0" err="1">
                <a:solidFill>
                  <a:schemeClr val="bg1"/>
                </a:solidFill>
              </a:rPr>
              <a:t>booleen</a:t>
            </a:r>
            <a:r>
              <a:rPr lang="fr-FR" sz="1000" dirty="0">
                <a:solidFill>
                  <a:schemeClr val="bg1"/>
                </a:solidFill>
              </a:rPr>
              <a:t> est vrai</a:t>
            </a:r>
          </a:p>
          <a:p>
            <a:r>
              <a:rPr lang="fr-FR" sz="1000" dirty="0">
                <a:solidFill>
                  <a:schemeClr val="bg1"/>
                </a:solidFill>
              </a:rPr>
              <a:t>        ...</a:t>
            </a:r>
          </a:p>
          <a:p>
            <a:r>
              <a:rPr lang="fr-FR" sz="1000" dirty="0">
                <a:solidFill>
                  <a:schemeClr val="bg1"/>
                </a:solidFill>
              </a:rPr>
              <a:t>    if not </a:t>
            </a:r>
            <a:r>
              <a:rPr lang="fr-FR" sz="1000" dirty="0" err="1">
                <a:solidFill>
                  <a:schemeClr val="bg1"/>
                </a:solidFill>
              </a:rPr>
              <a:t>booleen</a:t>
            </a:r>
            <a:r>
              <a:rPr lang="fr-FR" sz="1000" dirty="0">
                <a:solidFill>
                  <a:schemeClr val="bg1"/>
                </a:solidFill>
              </a:rPr>
              <a:t>: # Si </a:t>
            </a:r>
            <a:r>
              <a:rPr lang="fr-FR" sz="1000" dirty="0" err="1">
                <a:solidFill>
                  <a:schemeClr val="bg1"/>
                </a:solidFill>
              </a:rPr>
              <a:t>booleen</a:t>
            </a:r>
            <a:r>
              <a:rPr lang="fr-FR" sz="1000" dirty="0">
                <a:solidFill>
                  <a:schemeClr val="bg1"/>
                </a:solidFill>
              </a:rPr>
              <a:t> n'est pas vrai</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a:t>
            </a:r>
            <a:r>
              <a:rPr lang="fr-FR" sz="1000" dirty="0" err="1">
                <a:solidFill>
                  <a:schemeClr val="bg1"/>
                </a:solidFill>
              </a:rPr>
              <a:t>booleen</a:t>
            </a:r>
            <a:r>
              <a:rPr lang="fr-FR" sz="1000" dirty="0">
                <a:solidFill>
                  <a:schemeClr val="bg1"/>
                </a:solidFill>
              </a:rPr>
              <a:t> == True:</a:t>
            </a:r>
          </a:p>
          <a:p>
            <a:r>
              <a:rPr lang="fr-FR" sz="1000" dirty="0">
                <a:solidFill>
                  <a:schemeClr val="bg1"/>
                </a:solidFill>
              </a:rPr>
              <a:t>        ...</a:t>
            </a:r>
          </a:p>
          <a:p>
            <a:endParaRPr lang="fr-FR" sz="1000" dirty="0">
              <a:solidFill>
                <a:schemeClr val="bg1"/>
              </a:solidFill>
            </a:endParaRPr>
          </a:p>
          <a:p>
            <a:r>
              <a:rPr lang="fr-FR" sz="1000" dirty="0">
                <a:solidFill>
                  <a:schemeClr val="bg1"/>
                </a:solidFill>
              </a:rPr>
              <a:t># Encore pire</a:t>
            </a:r>
          </a:p>
          <a:p>
            <a:r>
              <a:rPr lang="fr-FR" sz="1000" dirty="0">
                <a:solidFill>
                  <a:schemeClr val="bg1"/>
                </a:solidFill>
              </a:rPr>
              <a:t>    if </a:t>
            </a:r>
            <a:r>
              <a:rPr lang="fr-FR" sz="1000" dirty="0" err="1">
                <a:solidFill>
                  <a:schemeClr val="bg1"/>
                </a:solidFill>
              </a:rPr>
              <a:t>booleen</a:t>
            </a:r>
            <a:r>
              <a:rPr lang="fr-FR" sz="1000" dirty="0">
                <a:solidFill>
                  <a:schemeClr val="bg1"/>
                </a:solidFill>
              </a:rPr>
              <a:t> is True:</a:t>
            </a:r>
          </a:p>
          <a:p>
            <a:r>
              <a:rPr lang="fr-FR" sz="1000" dirty="0">
                <a:solidFill>
                  <a:schemeClr val="bg1"/>
                </a:solidFill>
              </a:rPr>
              <a:t>        ...</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4181027"/>
            <a:ext cx="11851266" cy="830997"/>
          </a:xfrm>
          <a:prstGeom prst="rect">
            <a:avLst/>
          </a:prstGeom>
          <a:noFill/>
        </p:spPr>
        <p:txBody>
          <a:bodyPr wrap="square" rtlCol="0">
            <a:spAutoFit/>
          </a:bodyPr>
          <a:lstStyle/>
          <a:p>
            <a:pPr lvl="1"/>
            <a:r>
              <a:rPr lang="fr-FR" sz="1200" b="1" dirty="0"/>
              <a:t>Conclusion</a:t>
            </a:r>
          </a:p>
          <a:p>
            <a:pPr lvl="1"/>
            <a:endParaRPr lang="fr-FR" sz="1200" dirty="0"/>
          </a:p>
          <a:p>
            <a:pPr lvl="1"/>
            <a:r>
              <a:rPr lang="fr-FR" sz="1200" dirty="0"/>
              <a:t>Voilà pour la PEP 8 ! Elle contient beaucoup de conventions et toutes ne figurent pas dans cette section. Celles que j'ai présentées ici, dans tous les cas, sont moins détaillées. Je vous invite donc à faire un tour du côté du texte original si vous désirez en savoir plus.</a:t>
            </a:r>
            <a:endParaRPr lang="fr-FR" sz="1200" dirty="0">
              <a:solidFill>
                <a:schemeClr val="bg1"/>
              </a:solidFill>
              <a:highlight>
                <a:srgbClr val="C0C0C0"/>
              </a:highlight>
            </a:endParaRPr>
          </a:p>
        </p:txBody>
      </p:sp>
    </p:spTree>
    <p:extLst>
      <p:ext uri="{BB962C8B-B14F-4D97-AF65-F5344CB8AC3E}">
        <p14:creationId xmlns:p14="http://schemas.microsoft.com/office/powerpoint/2010/main" val="3032612191"/>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276999"/>
          </a:xfrm>
          <a:prstGeom prst="rect">
            <a:avLst/>
          </a:prstGeom>
          <a:noFill/>
        </p:spPr>
        <p:txBody>
          <a:bodyPr wrap="square" rtlCol="0">
            <a:spAutoFit/>
          </a:bodyPr>
          <a:lstStyle/>
          <a:p>
            <a:pPr lvl="1"/>
            <a:r>
              <a:rPr lang="fr-FR" sz="1200" dirty="0"/>
              <a:t>Nous allons nous intéresser à présent à la PEP 257 qui définit d'autres conventions concernant la documentation via les docstrings. Consultez-la sur le site de Python.</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50467" y="1642381"/>
            <a:ext cx="1770927" cy="707886"/>
          </a:xfrm>
          <a:prstGeom prst="rect">
            <a:avLst/>
          </a:prstGeom>
          <a:solidFill>
            <a:schemeClr val="tx1"/>
          </a:solidFill>
        </p:spPr>
        <p:txBody>
          <a:bodyPr wrap="square" rtlCol="0">
            <a:spAutoFit/>
          </a:bodyPr>
          <a:lstStyle/>
          <a:p>
            <a:r>
              <a:rPr lang="fr-FR" sz="1000" dirty="0">
                <a:solidFill>
                  <a:schemeClr val="bg1"/>
                </a:solidFill>
              </a:rPr>
              <a:t>def fonction(parametre1, parametre2):</a:t>
            </a:r>
          </a:p>
          <a:p>
            <a:r>
              <a:rPr lang="fr-FR" sz="1000" dirty="0">
                <a:solidFill>
                  <a:schemeClr val="bg1"/>
                </a:solidFill>
              </a:rPr>
              <a:t>    """Documentation de la fonction."""</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2459504"/>
            <a:ext cx="11851266" cy="1938992"/>
          </a:xfrm>
          <a:prstGeom prst="rect">
            <a:avLst/>
          </a:prstGeom>
          <a:noFill/>
        </p:spPr>
        <p:txBody>
          <a:bodyPr wrap="square" rtlCol="0">
            <a:spAutoFit/>
          </a:bodyPr>
          <a:lstStyle/>
          <a:p>
            <a:pPr lvl="1"/>
            <a:r>
              <a:rPr lang="fr-FR" sz="1200" dirty="0"/>
              <a:t>La ligne 2 de ce code, que vous avez sans doute reconnue, est une docstring. Nous allons voir quelques conventions autour de l'écriture de ces docstrings (comment les rédiger, qu'y faire figurer, etc.).</a:t>
            </a:r>
          </a:p>
          <a:p>
            <a:pPr lvl="1"/>
            <a:endParaRPr lang="fr-FR" sz="1200" dirty="0"/>
          </a:p>
          <a:p>
            <a:pPr lvl="1"/>
            <a:r>
              <a:rPr lang="fr-FR" sz="1200" dirty="0"/>
              <a:t>Une fois de plus, je vais prendre quelques libertés avec le texte original de la PEP. Je ne vous proposerai pas une traduction complète de la PEP mais je reviendrai sur les points que je considère importants.</a:t>
            </a:r>
          </a:p>
          <a:p>
            <a:pPr lvl="1"/>
            <a:endParaRPr lang="fr-FR" sz="1200" dirty="0"/>
          </a:p>
          <a:p>
            <a:pPr lvl="1"/>
            <a:r>
              <a:rPr lang="fr-FR" sz="1200" b="1" dirty="0"/>
              <a:t>Qu'est-ce qu'une docstring ?</a:t>
            </a:r>
          </a:p>
          <a:p>
            <a:pPr lvl="1"/>
            <a:endParaRPr lang="fr-FR" sz="1200" dirty="0"/>
          </a:p>
          <a:p>
            <a:pPr lvl="1"/>
            <a:r>
              <a:rPr lang="fr-FR" sz="1200" dirty="0"/>
              <a:t>La docstring (chaîne de documentation, en français) est une chaîne de caractères placée juste après la définition d'un module, d'une classe, fonction ou méthode. Cette chaîne de caractères devient l'attribut spécial__doc__de l'objet.</a:t>
            </a:r>
            <a:endParaRPr lang="fr-FR" sz="1200" dirty="0">
              <a:solidFill>
                <a:schemeClr val="bg1"/>
              </a:solidFill>
              <a:highlight>
                <a:srgbClr val="C0C0C0"/>
              </a:highlight>
            </a:endParaRPr>
          </a:p>
        </p:txBody>
      </p:sp>
      <p:sp>
        <p:nvSpPr>
          <p:cNvPr id="8" name="ZoneTexte 7">
            <a:extLst>
              <a:ext uri="{FF2B5EF4-FFF2-40B4-BE49-F238E27FC236}">
                <a16:creationId xmlns:a16="http://schemas.microsoft.com/office/drawing/2014/main" id="{BA22B2BA-314A-4CD8-8D3D-7F13CCEB9332}"/>
              </a:ext>
            </a:extLst>
          </p:cNvPr>
          <p:cNvSpPr txBox="1"/>
          <p:nvPr/>
        </p:nvSpPr>
        <p:spPr>
          <a:xfrm>
            <a:off x="209554" y="4398818"/>
            <a:ext cx="1770927" cy="553998"/>
          </a:xfrm>
          <a:prstGeom prst="rect">
            <a:avLst/>
          </a:prstGeom>
          <a:solidFill>
            <a:schemeClr val="tx1"/>
          </a:solidFill>
        </p:spPr>
        <p:txBody>
          <a:bodyPr wrap="square" rtlCol="0">
            <a:spAutoFit/>
          </a:bodyPr>
          <a:lstStyle/>
          <a:p>
            <a:r>
              <a:rPr lang="fr-FR" sz="1000" dirty="0">
                <a:solidFill>
                  <a:schemeClr val="bg1"/>
                </a:solidFill>
              </a:rPr>
              <a:t>&gt;&gt;&gt; fonction.__doc__</a:t>
            </a:r>
          </a:p>
          <a:p>
            <a:r>
              <a:rPr lang="fr-FR" sz="1000" dirty="0">
                <a:solidFill>
                  <a:schemeClr val="bg1"/>
                </a:solidFill>
              </a:rPr>
              <a:t>'Documentation de la fonction.'</a:t>
            </a:r>
          </a:p>
        </p:txBody>
      </p:sp>
      <p:sp>
        <p:nvSpPr>
          <p:cNvPr id="9" name="ZoneTexte 8">
            <a:extLst>
              <a:ext uri="{FF2B5EF4-FFF2-40B4-BE49-F238E27FC236}">
                <a16:creationId xmlns:a16="http://schemas.microsoft.com/office/drawing/2014/main" id="{E150E2A5-F212-497C-83CE-E30559814225}"/>
              </a:ext>
            </a:extLst>
          </p:cNvPr>
          <p:cNvSpPr txBox="1"/>
          <p:nvPr/>
        </p:nvSpPr>
        <p:spPr>
          <a:xfrm>
            <a:off x="-330001" y="5028245"/>
            <a:ext cx="11851266" cy="1754326"/>
          </a:xfrm>
          <a:prstGeom prst="rect">
            <a:avLst/>
          </a:prstGeom>
          <a:noFill/>
        </p:spPr>
        <p:txBody>
          <a:bodyPr wrap="square" rtlCol="0">
            <a:spAutoFit/>
          </a:bodyPr>
          <a:lstStyle/>
          <a:p>
            <a:pPr lvl="1"/>
            <a:r>
              <a:rPr lang="fr-FR" sz="1200" dirty="0">
                <a:solidFill>
                  <a:schemeClr val="bg1"/>
                </a:solidFill>
              </a:rPr>
              <a:t>Tous les modules doivent être documentés grâce aux docstrings. Les fonctions et classes exportées par un module doivent également être documentées ainsi. Cela vaut aussi pour les méthodes publiques d'une classe (y compris le constructeur__init__). Un package peut être documenté via une docstring placée dans le fichier__init__.py.</a:t>
            </a:r>
          </a:p>
          <a:p>
            <a:pPr lvl="1"/>
            <a:endParaRPr lang="fr-FR" sz="1200" dirty="0">
              <a:solidFill>
                <a:schemeClr val="bg1"/>
              </a:solidFill>
            </a:endParaRPr>
          </a:p>
          <a:p>
            <a:pPr lvl="1"/>
            <a:r>
              <a:rPr lang="fr-FR" sz="1200" dirty="0">
                <a:solidFill>
                  <a:schemeClr val="bg1"/>
                </a:solidFill>
              </a:rPr>
              <a:t>Pour des raisons de cohérence, utilisez toujours des guillemets triples """ autour de vos docstrings. Utilisez"""chaîne de documentation"""si votre chaîne comporte des anti-slash\.</a:t>
            </a:r>
          </a:p>
          <a:p>
            <a:pPr lvl="1"/>
            <a:endParaRPr lang="fr-FR" sz="1200" dirty="0">
              <a:solidFill>
                <a:schemeClr val="bg1"/>
              </a:solidFill>
            </a:endParaRPr>
          </a:p>
          <a:p>
            <a:pPr lvl="1"/>
            <a:r>
              <a:rPr lang="fr-FR" sz="1200" dirty="0">
                <a:solidFill>
                  <a:schemeClr val="bg1"/>
                </a:solidFill>
              </a:rPr>
              <a:t>On peut trouver les docstrings sous deux formes :</a:t>
            </a:r>
          </a:p>
          <a:p>
            <a:pPr lvl="1"/>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sur une seule ligne ;</a:t>
            </a:r>
          </a:p>
          <a:p>
            <a:pPr marL="628650" lvl="1" indent="-171450">
              <a:buFont typeface="Arial" panose="020B0604020202020204" pitchFamily="34" charset="0"/>
              <a:buChar char="•"/>
            </a:pPr>
            <a:r>
              <a:rPr lang="fr-FR" sz="1200" dirty="0">
                <a:solidFill>
                  <a:schemeClr val="bg1"/>
                </a:solidFill>
              </a:rPr>
              <a:t>sur plusieurs lignes.</a:t>
            </a:r>
            <a:endParaRPr lang="fr-FR" sz="1200" dirty="0">
              <a:solidFill>
                <a:schemeClr val="bg1"/>
              </a:solidFill>
              <a:highlight>
                <a:srgbClr val="C0C0C0"/>
              </a:highlight>
            </a:endParaRPr>
          </a:p>
        </p:txBody>
      </p:sp>
    </p:spTree>
    <p:extLst>
      <p:ext uri="{BB962C8B-B14F-4D97-AF65-F5344CB8AC3E}">
        <p14:creationId xmlns:p14="http://schemas.microsoft.com/office/powerpoint/2010/main" val="614026593"/>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1384995"/>
          </a:xfrm>
          <a:prstGeom prst="rect">
            <a:avLst/>
          </a:prstGeom>
          <a:noFill/>
        </p:spPr>
        <p:txBody>
          <a:bodyPr wrap="square" rtlCol="0">
            <a:spAutoFit/>
          </a:bodyPr>
          <a:lstStyle/>
          <a:p>
            <a:pPr lvl="1"/>
            <a:r>
              <a:rPr lang="fr-FR" sz="1200" b="1" dirty="0"/>
              <a:t>Notes</a:t>
            </a:r>
          </a:p>
          <a:p>
            <a:pPr lvl="1"/>
            <a:endParaRPr lang="fr-FR" sz="1200" dirty="0"/>
          </a:p>
          <a:p>
            <a:pPr marL="628650" lvl="1" indent="-171450">
              <a:buFont typeface="Arial" panose="020B0604020202020204" pitchFamily="34" charset="0"/>
              <a:buChar char="•"/>
            </a:pPr>
            <a:r>
              <a:rPr lang="fr-FR" sz="1200" dirty="0"/>
              <a:t>Les guillemets triples sont utilisés même si la chaîne tient sur une seule ligne. Il est plus simple de l'étendre par la suite dans ces conditions.</a:t>
            </a:r>
          </a:p>
          <a:p>
            <a:pPr marL="628650" lvl="1" indent="-171450">
              <a:buFont typeface="Arial" panose="020B0604020202020204" pitchFamily="34" charset="0"/>
              <a:buChar char="•"/>
            </a:pPr>
            <a:r>
              <a:rPr lang="fr-FR" sz="1200" dirty="0"/>
              <a:t>Les trois guillemets """ fermant la chaîne sont sur la même ligne que les trois guillemets qui l'ouvrent. Ceci est préférable pour une docstring d'une seule ligne.</a:t>
            </a:r>
          </a:p>
          <a:p>
            <a:pPr marL="628650" lvl="1" indent="-171450">
              <a:buFont typeface="Arial" panose="020B0604020202020204" pitchFamily="34" charset="0"/>
              <a:buChar char="•"/>
            </a:pPr>
            <a:r>
              <a:rPr lang="fr-FR" sz="1200" dirty="0"/>
              <a:t>Il n'y a aucun saut de ligne avant ou après la docstring.</a:t>
            </a:r>
          </a:p>
          <a:p>
            <a:pPr marL="628650" lvl="1" indent="-171450">
              <a:buFont typeface="Arial" panose="020B0604020202020204" pitchFamily="34" charset="0"/>
              <a:buChar char="•"/>
            </a:pPr>
            <a:r>
              <a:rPr lang="fr-FR" sz="1200" dirty="0"/>
              <a:t>La chaîne de documentation est une phrase, elle se termine par un point..</a:t>
            </a:r>
          </a:p>
          <a:p>
            <a:pPr marL="628650" lvl="1" indent="-171450">
              <a:buFont typeface="Arial" panose="020B0604020202020204" pitchFamily="34" charset="0"/>
              <a:buChar char="•"/>
            </a:pPr>
            <a:r>
              <a:rPr lang="fr-FR" sz="1200" dirty="0"/>
              <a:t>La docstring sur une seule ligne ne doit pas décrire la signature des paramètres à passer à la fonction/méthode, ou son type de retour. N'écrivez pas :</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18" y="2744491"/>
            <a:ext cx="1794079" cy="400110"/>
          </a:xfrm>
          <a:prstGeom prst="rect">
            <a:avLst/>
          </a:prstGeom>
          <a:solidFill>
            <a:schemeClr val="tx1"/>
          </a:solidFill>
        </p:spPr>
        <p:txBody>
          <a:bodyPr wrap="square" rtlCol="0">
            <a:spAutoFit/>
          </a:bodyPr>
          <a:lstStyle/>
          <a:p>
            <a:r>
              <a:rPr lang="fr-FR" sz="1000" dirty="0">
                <a:solidFill>
                  <a:schemeClr val="bg1"/>
                </a:solidFill>
              </a:rPr>
              <a:t>def fonction(a, b):</a:t>
            </a:r>
          </a:p>
          <a:p>
            <a:r>
              <a:rPr lang="fr-FR" sz="1000" dirty="0">
                <a:solidFill>
                  <a:schemeClr val="bg1"/>
                </a:solidFill>
              </a:rPr>
              <a:t>    """fonction(a, b) -&gt; </a:t>
            </a:r>
            <a:r>
              <a:rPr lang="fr-FR" sz="1000" dirty="0" err="1">
                <a:solidFill>
                  <a:schemeClr val="bg1"/>
                </a:solidFill>
              </a:rPr>
              <a:t>list</a:t>
            </a:r>
            <a:r>
              <a:rPr lang="fr-FR" sz="1000" dirty="0">
                <a:solidFill>
                  <a:schemeClr val="bg1"/>
                </a:solidFill>
              </a:rPr>
              <a:t>"""</a:t>
            </a:r>
          </a:p>
        </p:txBody>
      </p:sp>
      <p:sp>
        <p:nvSpPr>
          <p:cNvPr id="8" name="ZoneTexte 7">
            <a:extLst>
              <a:ext uri="{FF2B5EF4-FFF2-40B4-BE49-F238E27FC236}">
                <a16:creationId xmlns:a16="http://schemas.microsoft.com/office/drawing/2014/main" id="{BA22B2BA-314A-4CD8-8D3D-7F13CCEB9332}"/>
              </a:ext>
            </a:extLst>
          </p:cNvPr>
          <p:cNvSpPr txBox="1"/>
          <p:nvPr/>
        </p:nvSpPr>
        <p:spPr>
          <a:xfrm>
            <a:off x="127318" y="3989448"/>
            <a:ext cx="2777928" cy="246221"/>
          </a:xfrm>
          <a:prstGeom prst="rect">
            <a:avLst/>
          </a:prstGeom>
          <a:solidFill>
            <a:schemeClr val="tx1"/>
          </a:solidFill>
        </p:spPr>
        <p:txBody>
          <a:bodyPr wrap="square" rtlCol="0">
            <a:spAutoFit/>
          </a:bodyPr>
          <a:lstStyle/>
          <a:p>
            <a:r>
              <a:rPr lang="fr-FR" sz="1000" dirty="0">
                <a:solidFill>
                  <a:schemeClr val="bg1"/>
                </a:solidFill>
              </a:rPr>
              <a:t>"""Fonction faisant cela et renvoyant une liste."""</a:t>
            </a:r>
          </a:p>
        </p:txBody>
      </p:sp>
      <p:sp>
        <p:nvSpPr>
          <p:cNvPr id="9" name="ZoneTexte 8">
            <a:extLst>
              <a:ext uri="{FF2B5EF4-FFF2-40B4-BE49-F238E27FC236}">
                <a16:creationId xmlns:a16="http://schemas.microsoft.com/office/drawing/2014/main" id="{E150E2A5-F212-497C-83CE-E30559814225}"/>
              </a:ext>
            </a:extLst>
          </p:cNvPr>
          <p:cNvSpPr txBox="1"/>
          <p:nvPr/>
        </p:nvSpPr>
        <p:spPr>
          <a:xfrm>
            <a:off x="-447677" y="3243859"/>
            <a:ext cx="11851266" cy="646331"/>
          </a:xfrm>
          <a:prstGeom prst="rect">
            <a:avLst/>
          </a:prstGeom>
          <a:noFill/>
        </p:spPr>
        <p:txBody>
          <a:bodyPr wrap="square" rtlCol="0">
            <a:spAutoFit/>
          </a:bodyPr>
          <a:lstStyle/>
          <a:p>
            <a:pPr lvl="1"/>
            <a:r>
              <a:rPr lang="fr-FR" sz="1200" dirty="0"/>
              <a:t>Cette syntaxe est uniquement valable pour les fonctions C (comme les </a:t>
            </a:r>
            <a:r>
              <a:rPr lang="fr-FR" sz="1200" dirty="0" err="1"/>
              <a:t>built-ins</a:t>
            </a:r>
            <a:r>
              <a:rPr lang="fr-FR" sz="1200" dirty="0"/>
              <a:t>). Pour les fonctions Python, l'introspection peut être utilisée pour déterminer les paramètres attendus. L'introspection ne peut cependant pas être utilisée pour déterminer le type de retour de la fonction/méthode. Si vous voulez le préciser, incluez-le dans la docstring sous une forme explicite :</a:t>
            </a:r>
            <a:endParaRPr lang="fr-FR" sz="1200" dirty="0">
              <a:highlight>
                <a:srgbClr val="C0C0C0"/>
              </a:highlight>
            </a:endParaRPr>
          </a:p>
        </p:txBody>
      </p:sp>
      <p:sp>
        <p:nvSpPr>
          <p:cNvPr id="10" name="ZoneTexte 9">
            <a:extLst>
              <a:ext uri="{FF2B5EF4-FFF2-40B4-BE49-F238E27FC236}">
                <a16:creationId xmlns:a16="http://schemas.microsoft.com/office/drawing/2014/main" id="{A5B65937-B222-41D2-A5C7-3025F883A532}"/>
              </a:ext>
            </a:extLst>
          </p:cNvPr>
          <p:cNvSpPr txBox="1"/>
          <p:nvPr/>
        </p:nvSpPr>
        <p:spPr>
          <a:xfrm>
            <a:off x="-447677" y="4277051"/>
            <a:ext cx="11851266" cy="830997"/>
          </a:xfrm>
          <a:prstGeom prst="rect">
            <a:avLst/>
          </a:prstGeom>
          <a:noFill/>
        </p:spPr>
        <p:txBody>
          <a:bodyPr wrap="square" rtlCol="0">
            <a:spAutoFit/>
          </a:bodyPr>
          <a:lstStyle/>
          <a:p>
            <a:pPr lvl="1"/>
            <a:r>
              <a:rPr lang="fr-FR" sz="1200" b="1" dirty="0"/>
              <a:t>Les docstrings sur plusieurs lignes</a:t>
            </a:r>
          </a:p>
          <a:p>
            <a:pPr lvl="1"/>
            <a:endParaRPr lang="fr-FR" sz="1200" dirty="0"/>
          </a:p>
          <a:p>
            <a:pPr lvl="1"/>
            <a:r>
              <a:rPr lang="fr-FR" sz="1200" dirty="0"/>
              <a:t>Les docstrings sur plusieurs lignes sont constituées d'une première ligne résumant brièvement l'objet (fonction, méthode, classe, module), suivie d'un saut de ligne, suivi d'une description plus longue. Respectez autant que faire se peut cette convention : une ligne de description brève, un saut de ligne puis une description plus longue.</a:t>
            </a:r>
            <a:endParaRPr lang="fr-FR" sz="1200" dirty="0">
              <a:highlight>
                <a:srgbClr val="C0C0C0"/>
              </a:highlight>
            </a:endParaRPr>
          </a:p>
        </p:txBody>
      </p:sp>
    </p:spTree>
    <p:extLst>
      <p:ext uri="{BB962C8B-B14F-4D97-AF65-F5344CB8AC3E}">
        <p14:creationId xmlns:p14="http://schemas.microsoft.com/office/powerpoint/2010/main" val="492634549"/>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461665"/>
          </a:xfrm>
          <a:prstGeom prst="rect">
            <a:avLst/>
          </a:prstGeom>
          <a:noFill/>
        </p:spPr>
        <p:txBody>
          <a:bodyPr wrap="square" rtlCol="0">
            <a:spAutoFit/>
          </a:bodyPr>
          <a:lstStyle/>
          <a:p>
            <a:pPr lvl="1"/>
            <a:r>
              <a:rPr lang="fr-FR" sz="1200" dirty="0"/>
              <a:t>La première ligne de la docstring peut se trouver juste après les guillemets ouvrant la chaîne ou juste en-dessous.</a:t>
            </a:r>
          </a:p>
          <a:p>
            <a:pPr lvl="1"/>
            <a:r>
              <a:rPr lang="fr-FR" sz="1200" dirty="0"/>
              <a:t>Dans tous les cas, le reste de la docstring doit être indenté au même niveau que la première ligne :</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18" y="1745732"/>
            <a:ext cx="2963123" cy="1323439"/>
          </a:xfrm>
          <a:prstGeom prst="rect">
            <a:avLst/>
          </a:prstGeom>
          <a:solidFill>
            <a:schemeClr val="tx1"/>
          </a:solidFill>
        </p:spPr>
        <p:txBody>
          <a:bodyPr wrap="square" rtlCol="0">
            <a:spAutoFit/>
          </a:bodyPr>
          <a:lstStyle/>
          <a:p>
            <a:r>
              <a:rPr lang="fr-FR" sz="1000" dirty="0">
                <a:solidFill>
                  <a:schemeClr val="bg1"/>
                </a:solidFill>
              </a:rPr>
              <a:t>class MaClasse:</a:t>
            </a:r>
          </a:p>
          <a:p>
            <a:r>
              <a:rPr lang="fr-FR" sz="1000" dirty="0">
                <a:solidFill>
                  <a:schemeClr val="bg1"/>
                </a:solidFill>
              </a:rPr>
              <a:t>    def __init__(self, ...):</a:t>
            </a:r>
          </a:p>
          <a:p>
            <a:r>
              <a:rPr lang="fr-FR" sz="1000" dirty="0">
                <a:solidFill>
                  <a:schemeClr val="bg1"/>
                </a:solidFill>
              </a:rPr>
              <a:t>        """Constructeur de la classe MaClasse</a:t>
            </a:r>
          </a:p>
          <a:p>
            <a:endParaRPr lang="fr-FR" sz="1000" dirty="0">
              <a:solidFill>
                <a:schemeClr val="bg1"/>
              </a:solidFill>
            </a:endParaRPr>
          </a:p>
          <a:p>
            <a:r>
              <a:rPr lang="fr-FR" sz="1000" dirty="0">
                <a:solidFill>
                  <a:schemeClr val="bg1"/>
                </a:solidFill>
              </a:rPr>
              <a:t>        Une description plus longue...</a:t>
            </a:r>
          </a:p>
          <a:p>
            <a:r>
              <a:rPr lang="fr-FR" sz="1000" dirty="0">
                <a:solidFill>
                  <a:schemeClr val="bg1"/>
                </a:solidFill>
              </a:rPr>
              <a:t>        sur plusieurs lignes...</a:t>
            </a:r>
          </a:p>
          <a:p>
            <a:r>
              <a:rPr lang="fr-FR" sz="1000" dirty="0">
                <a:solidFill>
                  <a:schemeClr val="bg1"/>
                </a:solidFill>
              </a:rPr>
              <a:t>        </a:t>
            </a:r>
          </a:p>
          <a:p>
            <a:r>
              <a:rPr lang="fr-FR" sz="1000" dirty="0">
                <a:solidFill>
                  <a:schemeClr val="bg1"/>
                </a:solidFill>
              </a:rPr>
              <a:t>        """</a:t>
            </a:r>
          </a:p>
        </p:txBody>
      </p:sp>
      <p:sp>
        <p:nvSpPr>
          <p:cNvPr id="9" name="ZoneTexte 8">
            <a:extLst>
              <a:ext uri="{FF2B5EF4-FFF2-40B4-BE49-F238E27FC236}">
                <a16:creationId xmlns:a16="http://schemas.microsoft.com/office/drawing/2014/main" id="{E150E2A5-F212-497C-83CE-E30559814225}"/>
              </a:ext>
            </a:extLst>
          </p:cNvPr>
          <p:cNvSpPr txBox="1"/>
          <p:nvPr/>
        </p:nvSpPr>
        <p:spPr>
          <a:xfrm>
            <a:off x="-447677" y="3243859"/>
            <a:ext cx="11851266" cy="1569660"/>
          </a:xfrm>
          <a:prstGeom prst="rect">
            <a:avLst/>
          </a:prstGeom>
          <a:noFill/>
        </p:spPr>
        <p:txBody>
          <a:bodyPr wrap="square" rtlCol="0">
            <a:spAutoFit/>
          </a:bodyPr>
          <a:lstStyle/>
          <a:p>
            <a:pPr lvl="1"/>
            <a:r>
              <a:rPr lang="fr-FR" sz="1200" dirty="0"/>
              <a:t>Insérez un saut de ligne avant et après chaque docstring documentant une classe.</a:t>
            </a:r>
          </a:p>
          <a:p>
            <a:pPr lvl="1"/>
            <a:endParaRPr lang="fr-FR" sz="1200" dirty="0"/>
          </a:p>
          <a:p>
            <a:pPr lvl="1"/>
            <a:r>
              <a:rPr lang="fr-FR" sz="1200" dirty="0"/>
              <a:t>La docstring d'un module doit généralement dresser la liste des classes, exceptions et fonctions, ainsi que des autres objets exportés par ce module (une ligne de description par objet). Cette ligne de description donne généralement moins d'informations sur l'objet que sa propre documentation. La documentation d'un package (la docstring se trouvant dans le fichier </a:t>
            </a:r>
            <a:r>
              <a:rPr lang="fr-FR" sz="1200" dirty="0">
                <a:highlight>
                  <a:srgbClr val="C0C0C0"/>
                </a:highlight>
              </a:rPr>
              <a:t>__init__.py</a:t>
            </a:r>
            <a:r>
              <a:rPr lang="fr-FR" sz="1200" dirty="0"/>
              <a:t>) doit également dresser la liste des modules et sous-packages qu'il exporte.</a:t>
            </a:r>
          </a:p>
          <a:p>
            <a:pPr lvl="1"/>
            <a:endParaRPr lang="fr-FR" sz="1200" dirty="0"/>
          </a:p>
          <a:p>
            <a:pPr lvl="1"/>
            <a:r>
              <a:rPr lang="fr-FR" sz="1200" dirty="0"/>
              <a:t>La documentation d'une fonction ou méthode doit décrire son comportement et documenter ses arguments, sa valeur de retour, ses effets de bord, les exceptions qu'elle peut lever et les restrictions concernant son appel (quand ou dans quelles conditions appeler cette fonction). Les paramètres optionnels doivent également être documentés.</a:t>
            </a:r>
            <a:endParaRPr lang="fr-FR" sz="1200" dirty="0">
              <a:highlight>
                <a:srgbClr val="C0C0C0"/>
              </a:highlight>
            </a:endParaRPr>
          </a:p>
        </p:txBody>
      </p:sp>
      <p:sp>
        <p:nvSpPr>
          <p:cNvPr id="11" name="ZoneTexte 10">
            <a:extLst>
              <a:ext uri="{FF2B5EF4-FFF2-40B4-BE49-F238E27FC236}">
                <a16:creationId xmlns:a16="http://schemas.microsoft.com/office/drawing/2014/main" id="{CFC35B6E-2D82-49C2-B033-D4B88E869BE0}"/>
              </a:ext>
            </a:extLst>
          </p:cNvPr>
          <p:cNvSpPr txBox="1"/>
          <p:nvPr/>
        </p:nvSpPr>
        <p:spPr>
          <a:xfrm>
            <a:off x="209554" y="4912213"/>
            <a:ext cx="3621666" cy="1631216"/>
          </a:xfrm>
          <a:prstGeom prst="rect">
            <a:avLst/>
          </a:prstGeom>
          <a:solidFill>
            <a:schemeClr val="tx1"/>
          </a:solidFill>
        </p:spPr>
        <p:txBody>
          <a:bodyPr wrap="square" rtlCol="0">
            <a:spAutoFit/>
          </a:bodyPr>
          <a:lstStyle/>
          <a:p>
            <a:r>
              <a:rPr lang="fr-FR" sz="1000" dirty="0">
                <a:solidFill>
                  <a:schemeClr val="bg1"/>
                </a:solidFill>
              </a:rPr>
              <a:t>def complexe(reel=0.0, image=0.0):</a:t>
            </a:r>
          </a:p>
          <a:p>
            <a:r>
              <a:rPr lang="fr-FR" sz="1000" dirty="0">
                <a:solidFill>
                  <a:schemeClr val="bg1"/>
                </a:solidFill>
              </a:rPr>
              <a:t>    """Forme un nombre complexe.</a:t>
            </a:r>
          </a:p>
          <a:p>
            <a:endParaRPr lang="fr-FR" sz="1000" dirty="0">
              <a:solidFill>
                <a:schemeClr val="bg1"/>
              </a:solidFill>
            </a:endParaRPr>
          </a:p>
          <a:p>
            <a:r>
              <a:rPr lang="fr-FR" sz="1000" dirty="0">
                <a:solidFill>
                  <a:schemeClr val="bg1"/>
                </a:solidFill>
              </a:rPr>
              <a:t>    Paramètres nommés :</a:t>
            </a:r>
          </a:p>
          <a:p>
            <a:r>
              <a:rPr lang="fr-FR" sz="1000" dirty="0">
                <a:solidFill>
                  <a:schemeClr val="bg1"/>
                </a:solidFill>
              </a:rPr>
              <a:t>    reel -- la partie réelle (0.0 par défaut)</a:t>
            </a:r>
          </a:p>
          <a:p>
            <a:r>
              <a:rPr lang="fr-FR" sz="1000" dirty="0">
                <a:solidFill>
                  <a:schemeClr val="bg1"/>
                </a:solidFill>
              </a:rPr>
              <a:t>    image -- la partie imaginaire (0.0 par défaut)</a:t>
            </a:r>
          </a:p>
          <a:p>
            <a:endParaRPr lang="fr-FR" sz="1000" dirty="0">
              <a:solidFill>
                <a:schemeClr val="bg1"/>
              </a:solidFill>
            </a:endParaRPr>
          </a:p>
          <a:p>
            <a:r>
              <a:rPr lang="fr-FR" sz="1000" dirty="0">
                <a:solidFill>
                  <a:schemeClr val="bg1"/>
                </a:solidFill>
              </a:rPr>
              <a:t>    """</a:t>
            </a:r>
          </a:p>
          <a:p>
            <a:r>
              <a:rPr lang="fr-FR" sz="1000" dirty="0">
                <a:solidFill>
                  <a:schemeClr val="bg1"/>
                </a:solidFill>
              </a:rPr>
              <a:t>    if image == 0.0 and reel == 0.0: return complexe_zero</a:t>
            </a:r>
          </a:p>
          <a:p>
            <a:r>
              <a:rPr lang="fr-FR" sz="1000" dirty="0">
                <a:solidFill>
                  <a:schemeClr val="bg1"/>
                </a:solidFill>
              </a:rPr>
              <a:t>    ...</a:t>
            </a:r>
          </a:p>
        </p:txBody>
      </p:sp>
    </p:spTree>
    <p:extLst>
      <p:ext uri="{BB962C8B-B14F-4D97-AF65-F5344CB8AC3E}">
        <p14:creationId xmlns:p14="http://schemas.microsoft.com/office/powerpoint/2010/main" val="2053085341"/>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830997"/>
          </a:xfrm>
          <a:prstGeom prst="rect">
            <a:avLst/>
          </a:prstGeom>
          <a:noFill/>
        </p:spPr>
        <p:txBody>
          <a:bodyPr wrap="square" rtlCol="0">
            <a:spAutoFit/>
          </a:bodyPr>
          <a:lstStyle/>
          <a:p>
            <a:pPr lvl="1"/>
            <a:r>
              <a:rPr lang="fr-FR" sz="1200" dirty="0"/>
              <a:t>La documentation d'une classe doit, de même, décrire son comportement, documenter ses méthodes publiques et ses attributs.</a:t>
            </a:r>
          </a:p>
          <a:p>
            <a:pPr lvl="1"/>
            <a:endParaRPr lang="fr-FR" sz="1200" dirty="0"/>
          </a:p>
          <a:p>
            <a:pPr lvl="1"/>
            <a:r>
              <a:rPr lang="fr-FR" sz="1200" dirty="0"/>
              <a:t>Le BDFL nous conseille de sauter une ligne avant de fermer nos docstrings quand elles sont sur plusieurs lignes. Les trois guillemets fermant la docstring sont ainsi sur une ligne vide par ailleurs.</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15744" y="2225596"/>
            <a:ext cx="2963123" cy="1015663"/>
          </a:xfrm>
          <a:prstGeom prst="rect">
            <a:avLst/>
          </a:prstGeom>
          <a:solidFill>
            <a:schemeClr val="tx1"/>
          </a:solidFill>
        </p:spPr>
        <p:txBody>
          <a:bodyPr wrap="square" rtlCol="0">
            <a:spAutoFit/>
          </a:bodyPr>
          <a:lstStyle/>
          <a:p>
            <a:r>
              <a:rPr lang="fr-FR" sz="1000" dirty="0">
                <a:solidFill>
                  <a:schemeClr val="bg1"/>
                </a:solidFill>
              </a:rPr>
              <a:t>def fonction():</a:t>
            </a:r>
          </a:p>
          <a:p>
            <a:r>
              <a:rPr lang="fr-FR" sz="1000" dirty="0">
                <a:solidFill>
                  <a:schemeClr val="bg1"/>
                </a:solidFill>
              </a:rPr>
              <a:t>    """Documentation brève sur une ligne.</a:t>
            </a:r>
          </a:p>
          <a:p>
            <a:r>
              <a:rPr lang="fr-FR" sz="1000" dirty="0">
                <a:solidFill>
                  <a:schemeClr val="bg1"/>
                </a:solidFill>
              </a:rPr>
              <a:t>    </a:t>
            </a:r>
          </a:p>
          <a:p>
            <a:r>
              <a:rPr lang="fr-FR" sz="1000" dirty="0">
                <a:solidFill>
                  <a:schemeClr val="bg1"/>
                </a:solidFill>
              </a:rPr>
              <a:t>    Documentation plus longue...</a:t>
            </a:r>
          </a:p>
          <a:p>
            <a:r>
              <a:rPr lang="fr-FR" sz="1000" dirty="0">
                <a:solidFill>
                  <a:schemeClr val="bg1"/>
                </a:solidFill>
              </a:rPr>
              <a:t>    </a:t>
            </a:r>
          </a:p>
          <a:p>
            <a:r>
              <a:rPr lang="fr-FR" sz="1000" dirty="0">
                <a:solidFill>
                  <a:schemeClr val="bg1"/>
                </a:solidFill>
              </a:rPr>
              <a:t>    """</a:t>
            </a:r>
          </a:p>
        </p:txBody>
      </p:sp>
    </p:spTree>
    <p:extLst>
      <p:ext uri="{BB962C8B-B14F-4D97-AF65-F5344CB8AC3E}">
        <p14:creationId xmlns:p14="http://schemas.microsoft.com/office/powerpoint/2010/main" val="39593535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Autofit/>
          </a:bodyPr>
          <a:lstStyle/>
          <a:p>
            <a:pPr lvl="0" algn="ctr" fontAlgn="base">
              <a:spcAft>
                <a:spcPct val="0"/>
              </a:spcAft>
            </a:pPr>
            <a:r>
              <a:rPr lang="fr-FR" altLang="fr-FR" sz="9600" dirty="0">
                <a:solidFill>
                  <a:schemeClr val="accent5">
                    <a:lumMod val="75000"/>
                  </a:schemeClr>
                </a:solidFill>
              </a:rPr>
              <a:t>Gérez les exceptions</a:t>
            </a:r>
          </a:p>
        </p:txBody>
      </p:sp>
    </p:spTree>
    <p:extLst>
      <p:ext uri="{BB962C8B-B14F-4D97-AF65-F5344CB8AC3E}">
        <p14:creationId xmlns:p14="http://schemas.microsoft.com/office/powerpoint/2010/main" val="3306234954"/>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Pour finir et bien continuer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263052038"/>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finir et bien continuer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1754326"/>
          </a:xfrm>
          <a:prstGeom prst="rect">
            <a:avLst/>
          </a:prstGeom>
          <a:noFill/>
        </p:spPr>
        <p:txBody>
          <a:bodyPr wrap="square" rtlCol="0">
            <a:spAutoFit/>
          </a:bodyPr>
          <a:lstStyle/>
          <a:p>
            <a:r>
              <a:rPr lang="fr-FR" sz="1200" dirty="0"/>
              <a:t>La fin de ce cours sur Python approche. Mais si ce langage vous a plu, vous aimeriez probablement concrétiser vos futurs projets avec lui. Je vous donne ici quelques indications qui devraient vous y aider.</a:t>
            </a:r>
          </a:p>
          <a:p>
            <a:endParaRPr lang="fr-FR" sz="1200" dirty="0"/>
          </a:p>
          <a:p>
            <a:r>
              <a:rPr lang="fr-FR" sz="1200" dirty="0"/>
              <a:t>Ce sera cependant en grande partie à vous d'explorer les pistes que je vous propose. Vous avez à présent un bagage suffisant pour vous lancer à corps perdu dans un projet d'une certaine importance, tant que vous vous en sentez la motivation.</a:t>
            </a:r>
          </a:p>
          <a:p>
            <a:endParaRPr lang="fr-FR" sz="1200" dirty="0"/>
          </a:p>
          <a:p>
            <a:r>
              <a:rPr lang="fr-FR" sz="1200" dirty="0"/>
              <a:t>Nous allons commencer par voir quelques-unes des ressources disponibles sur Python, pour compléter vos connaissances sur ce langage.</a:t>
            </a:r>
          </a:p>
          <a:p>
            <a:endParaRPr lang="fr-FR" sz="1200" dirty="0"/>
          </a:p>
          <a:p>
            <a:r>
              <a:rPr lang="fr-FR" sz="1200" dirty="0"/>
              <a:t>Nous verrons ensuite plusieurs bibliothèques tierces spécialisées dans certains domaines, qui permettent par exemple de réaliser des interfaces graphiques.</a:t>
            </a:r>
          </a:p>
        </p:txBody>
      </p:sp>
    </p:spTree>
    <p:extLst>
      <p:ext uri="{BB962C8B-B14F-4D97-AF65-F5344CB8AC3E}">
        <p14:creationId xmlns:p14="http://schemas.microsoft.com/office/powerpoint/2010/main" val="1940730696"/>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Quelques références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5447645"/>
          </a:xfrm>
          <a:prstGeom prst="rect">
            <a:avLst/>
          </a:prstGeom>
          <a:noFill/>
        </p:spPr>
        <p:txBody>
          <a:bodyPr wrap="square" rtlCol="0">
            <a:spAutoFit/>
          </a:bodyPr>
          <a:lstStyle/>
          <a:p>
            <a:r>
              <a:rPr lang="fr-FR" sz="1200" dirty="0"/>
              <a:t>Dans cette section, je vais surtout parler des ressources officielles que l'on peut trouver sur </a:t>
            </a:r>
            <a:r>
              <a:rPr lang="fr-FR" sz="1200" dirty="0">
                <a:hlinkClick r:id="rId2"/>
              </a:rPr>
              <a:t>le site de Python</a:t>
            </a:r>
            <a:r>
              <a:rPr lang="fr-FR" sz="1200" dirty="0"/>
              <a:t>.</a:t>
            </a:r>
          </a:p>
          <a:p>
            <a:endParaRPr lang="fr-FR" sz="1200" dirty="0"/>
          </a:p>
          <a:p>
            <a:r>
              <a:rPr lang="fr-FR" sz="1200" dirty="0"/>
              <a:t>Il en existe bien entendu d'autres, certaines d'entre elles sont en français. Mais les ressources les plus à jour concernant Python se trouvent sur le site de Python lui-même.</a:t>
            </a:r>
          </a:p>
          <a:p>
            <a:endParaRPr lang="fr-FR" sz="1200" dirty="0"/>
          </a:p>
          <a:p>
            <a:r>
              <a:rPr lang="fr-FR" sz="1200" dirty="0"/>
              <a:t>En outre, les ressources mises à disposition sont clairement expliquées et détaillées avec assez d'exemples pour comprendre leur utilité. Elles n'ont qu'un inconvénient : elles sont en anglais. Mais c'est le cas de la majeure partie des documentations en programmation et il faudra bien envisager, un jour où l'autre, de s'y mettre pour aller plus loin !</a:t>
            </a:r>
          </a:p>
          <a:p>
            <a:endParaRPr lang="fr-FR" sz="1200" b="1" dirty="0"/>
          </a:p>
          <a:p>
            <a:r>
              <a:rPr lang="fr-FR" sz="1200" b="1" dirty="0"/>
              <a:t>La documentation officielle</a:t>
            </a:r>
          </a:p>
          <a:p>
            <a:endParaRPr lang="fr-FR" sz="1200" dirty="0"/>
          </a:p>
          <a:p>
            <a:r>
              <a:rPr lang="fr-FR" sz="1200" dirty="0"/>
              <a:t>Nous avons déjà parlé de la documentation officielle dans ces pages. Nous allons maintenant voir comment elle se décompose exactement.</a:t>
            </a:r>
          </a:p>
          <a:p>
            <a:endParaRPr lang="fr-FR" sz="1200" dirty="0"/>
          </a:p>
          <a:p>
            <a:r>
              <a:rPr lang="fr-FR" sz="1200" dirty="0"/>
              <a:t>Commencez par vous rendre sur le site de Python.</a:t>
            </a:r>
          </a:p>
          <a:p>
            <a:r>
              <a:rPr lang="fr-FR" sz="1200" dirty="0"/>
              <a:t>Dans le menu de navigation, vous pourrez trouver plusieurs liens (notamment le lien de téléchargement, </a:t>
            </a:r>
            <a:r>
              <a:rPr lang="fr-FR" sz="1200" dirty="0">
                <a:highlight>
                  <a:srgbClr val="C0C0C0"/>
                </a:highlight>
              </a:rPr>
              <a:t>DOWNLOAD</a:t>
            </a:r>
            <a:r>
              <a:rPr lang="fr-FR" sz="1200" dirty="0"/>
              <a:t>, sur lequel vous avez probablement cliqué pour obtenir Python). Il s'y trouve également le lien </a:t>
            </a:r>
            <a:r>
              <a:rPr lang="fr-FR" sz="1200" dirty="0">
                <a:highlight>
                  <a:srgbClr val="C0C0C0"/>
                </a:highlight>
              </a:rPr>
              <a:t>DOCUMENTATION</a:t>
            </a:r>
            <a:r>
              <a:rPr lang="fr-FR" sz="1200" dirty="0"/>
              <a:t> et c'est sur celui-ci que je vous invite à cliquer à présent.</a:t>
            </a:r>
          </a:p>
          <a:p>
            <a:endParaRPr lang="fr-FR" sz="1200" dirty="0"/>
          </a:p>
          <a:p>
            <a:r>
              <a:rPr lang="fr-FR" sz="1200" dirty="0"/>
              <a:t>Dans la nouvelle page qui s'affiche figurent deux éléments intéressants :</a:t>
            </a:r>
          </a:p>
          <a:p>
            <a:endParaRPr lang="fr-FR" sz="1200" dirty="0"/>
          </a:p>
          <a:p>
            <a:r>
              <a:rPr lang="fr-FR" sz="1200" dirty="0"/>
              <a:t>    Sous le lien DOCUMENTATION du menu, il y a à présent un sous-menu contenant les liens </a:t>
            </a:r>
            <a:r>
              <a:rPr lang="fr-FR" sz="1200" dirty="0" err="1"/>
              <a:t>Current</a:t>
            </a:r>
            <a:r>
              <a:rPr lang="fr-FR" sz="1200" dirty="0"/>
              <a:t> Docs, License, Help, etc.</a:t>
            </a:r>
          </a:p>
          <a:p>
            <a:endParaRPr lang="fr-FR" sz="1200" dirty="0"/>
          </a:p>
          <a:p>
            <a:r>
              <a:rPr lang="fr-FR" sz="1200" dirty="0"/>
              <a:t>    La partie centrale de la page contient maintenant des informations sur les documentations de Python, classées suivant les versions. Par défaut, seules les deux versions les plus récentes de Python (dans les branches 2.X et 3.X) sont visibles mais vous pouvez afficher toutes les versions en cliquant sur le lien the </a:t>
            </a:r>
            <a:r>
              <a:rPr lang="fr-FR" sz="1200" dirty="0" err="1"/>
              <a:t>complete</a:t>
            </a:r>
            <a:r>
              <a:rPr lang="fr-FR" sz="1200" dirty="0"/>
              <a:t> </a:t>
            </a:r>
            <a:r>
              <a:rPr lang="fr-FR" sz="1200" dirty="0" err="1"/>
              <a:t>list</a:t>
            </a:r>
            <a:r>
              <a:rPr lang="fr-FR" sz="1200" dirty="0"/>
              <a:t> of documentation by Python version.</a:t>
            </a:r>
          </a:p>
          <a:p>
            <a:endParaRPr lang="fr-FR" sz="1200" dirty="0"/>
          </a:p>
          <a:p>
            <a:r>
              <a:rPr lang="fr-FR" sz="1200" dirty="0"/>
              <a:t>Nous allons d'abord nous intéresser au sous-menu.</a:t>
            </a:r>
          </a:p>
          <a:p>
            <a:endParaRPr lang="fr-FR" sz="1200" dirty="0"/>
          </a:p>
          <a:p>
            <a:r>
              <a:rPr lang="fr-FR" sz="1200" b="1" dirty="0"/>
              <a:t>L'index des PEP (Python </a:t>
            </a:r>
            <a:r>
              <a:rPr lang="fr-FR" sz="1200" b="1" dirty="0" err="1"/>
              <a:t>Enhancement</a:t>
            </a:r>
            <a:r>
              <a:rPr lang="fr-FR" sz="1200" b="1" dirty="0"/>
              <a:t> </a:t>
            </a:r>
            <a:r>
              <a:rPr lang="fr-FR" sz="1200" b="1" dirty="0" err="1"/>
              <a:t>Proposal</a:t>
            </a:r>
            <a:r>
              <a:rPr lang="fr-FR" sz="1200" b="1" dirty="0"/>
              <a:t>)</a:t>
            </a:r>
          </a:p>
          <a:p>
            <a:endParaRPr lang="fr-FR" sz="1200" dirty="0"/>
          </a:p>
          <a:p>
            <a:r>
              <a:rPr lang="fr-FR" sz="1200" dirty="0"/>
              <a:t>Dans ce sous-menu, vous pouvez également trouver un lien </a:t>
            </a:r>
            <a:r>
              <a:rPr lang="fr-FR" sz="1200" dirty="0" err="1"/>
              <a:t>intituléPEP</a:t>
            </a:r>
            <a:r>
              <a:rPr lang="fr-FR" sz="1200" dirty="0"/>
              <a:t> Index. Si vous cliquez dessus, vous accédez à un tableau, ou plutôt à un ensemble de tableaux reprenant les </a:t>
            </a:r>
            <a:r>
              <a:rPr lang="fr-FR" sz="1200" dirty="0" err="1"/>
              <a:t>PEPs</a:t>
            </a:r>
            <a:r>
              <a:rPr lang="fr-FR" sz="1200" dirty="0"/>
              <a:t> classées par catégories. Comme vous pouvez le constater, il y en a un paquet et, dans ce livre, je n'ai pu vous en présenter que quelques-unes. Libre à vous de parcourir cet index et de vous pencher sur certaines des PEP en fonction des sujets qui vous intéressent plus particulièrement.</a:t>
            </a:r>
          </a:p>
        </p:txBody>
      </p:sp>
    </p:spTree>
    <p:extLst>
      <p:ext uri="{BB962C8B-B14F-4D97-AF65-F5344CB8AC3E}">
        <p14:creationId xmlns:p14="http://schemas.microsoft.com/office/powerpoint/2010/main" val="2343801174"/>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Quelques références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5447645"/>
          </a:xfrm>
          <a:prstGeom prst="rect">
            <a:avLst/>
          </a:prstGeom>
          <a:noFill/>
        </p:spPr>
        <p:txBody>
          <a:bodyPr wrap="square" rtlCol="0">
            <a:spAutoFit/>
          </a:bodyPr>
          <a:lstStyle/>
          <a:p>
            <a:r>
              <a:rPr lang="fr-FR" sz="1200" b="1" dirty="0"/>
              <a:t>La documentation par version</a:t>
            </a:r>
          </a:p>
          <a:p>
            <a:endParaRPr lang="fr-FR" sz="1200" dirty="0"/>
          </a:p>
          <a:p>
            <a:r>
              <a:rPr lang="fr-FR" sz="1200" dirty="0"/>
              <a:t>À présent, revenez sur la page de documentation de Python.</a:t>
            </a:r>
          </a:p>
          <a:p>
            <a:r>
              <a:rPr lang="fr-FR" sz="1200" dirty="0"/>
              <a:t>Cliquez sur le lien correspondant à la version de Python installée sur votre machine (</a:t>
            </a:r>
            <a:r>
              <a:rPr lang="fr-FR" sz="1200" dirty="0" err="1"/>
              <a:t>Browse</a:t>
            </a:r>
            <a:r>
              <a:rPr lang="fr-FR" sz="1200" dirty="0"/>
              <a:t> Python 3.4.0 Documentation pour moi).</a:t>
            </a:r>
          </a:p>
          <a:p>
            <a:endParaRPr lang="fr-FR" sz="1200" dirty="0"/>
          </a:p>
          <a:p>
            <a:r>
              <a:rPr lang="fr-FR" sz="1200" dirty="0"/>
              <a:t>Sur la nouvelle page qui s'affiche sous vos yeux, vous trouvez les grandes catégories de la documentation. En voici quelques-unes :</a:t>
            </a:r>
          </a:p>
          <a:p>
            <a:endParaRPr lang="fr-FR" sz="1200" dirty="0"/>
          </a:p>
          <a:p>
            <a:r>
              <a:rPr lang="fr-FR" sz="1200" dirty="0"/>
              <a:t>    </a:t>
            </a:r>
            <a:r>
              <a:rPr lang="fr-FR" sz="1200" b="1" dirty="0"/>
              <a:t>Tutorial</a:t>
            </a:r>
            <a:r>
              <a:rPr lang="fr-FR" sz="1200" dirty="0"/>
              <a:t> : le tutoriel. Selon toute probabilité, les bases de Python vous sont acquises ; il est néanmoins toujours utile d'aller faire un tour sur cette page pour consulter la table des matières.</a:t>
            </a:r>
          </a:p>
          <a:p>
            <a:endParaRPr lang="fr-FR" sz="1200" dirty="0"/>
          </a:p>
          <a:p>
            <a:r>
              <a:rPr lang="fr-FR" sz="1200" dirty="0"/>
              <a:t>    </a:t>
            </a:r>
            <a:r>
              <a:rPr lang="fr-FR" sz="1200" b="1" dirty="0"/>
              <a:t>Library Reference </a:t>
            </a:r>
            <a:r>
              <a:rPr lang="fr-FR" sz="1200" dirty="0"/>
              <a:t>: la référence de la bibliothèque standard, nous reviendrons un peu plus loin sur cette page. Le conseil donné me paraît bon à suivre : </a:t>
            </a:r>
            <a:r>
              <a:rPr lang="fr-FR" sz="1200" dirty="0" err="1"/>
              <a:t>Keep</a:t>
            </a:r>
            <a:r>
              <a:rPr lang="fr-FR" sz="1200" dirty="0"/>
              <a:t> </a:t>
            </a:r>
            <a:r>
              <a:rPr lang="fr-FR" sz="1200" dirty="0" err="1"/>
              <a:t>this</a:t>
            </a:r>
            <a:r>
              <a:rPr lang="fr-FR" sz="1200" dirty="0"/>
              <a:t> </a:t>
            </a:r>
            <a:r>
              <a:rPr lang="fr-FR" sz="1200" dirty="0" err="1"/>
              <a:t>under</a:t>
            </a:r>
            <a:r>
              <a:rPr lang="fr-FR" sz="1200" dirty="0"/>
              <a:t> </a:t>
            </a:r>
            <a:r>
              <a:rPr lang="fr-FR" sz="1200" dirty="0" err="1"/>
              <a:t>your</a:t>
            </a:r>
            <a:r>
              <a:rPr lang="fr-FR" sz="1200" dirty="0"/>
              <a:t> </a:t>
            </a:r>
            <a:r>
              <a:rPr lang="fr-FR" sz="1200" dirty="0" err="1"/>
              <a:t>pillow</a:t>
            </a:r>
            <a:r>
              <a:rPr lang="fr-FR" sz="1200" dirty="0"/>
              <a:t>, c'est-à-dire, « gardez-la sous votre oreiller ».</a:t>
            </a:r>
          </a:p>
          <a:p>
            <a:endParaRPr lang="fr-FR" sz="1200" dirty="0"/>
          </a:p>
          <a:p>
            <a:r>
              <a:rPr lang="fr-FR" sz="1200" dirty="0"/>
              <a:t>    </a:t>
            </a:r>
            <a:r>
              <a:rPr lang="fr-FR" sz="1200" b="1" dirty="0" err="1"/>
              <a:t>Language</a:t>
            </a:r>
            <a:r>
              <a:rPr lang="fr-FR" sz="1200" b="1" dirty="0"/>
              <a:t> Reference </a:t>
            </a:r>
            <a:r>
              <a:rPr lang="fr-FR" sz="1200" dirty="0"/>
              <a:t>: cette page décrit d'une façon très explicite la syntaxe du langage.</a:t>
            </a:r>
          </a:p>
          <a:p>
            <a:endParaRPr lang="fr-FR" sz="1200" dirty="0"/>
          </a:p>
          <a:p>
            <a:r>
              <a:rPr lang="fr-FR" sz="1200" dirty="0"/>
              <a:t>    </a:t>
            </a:r>
            <a:r>
              <a:rPr lang="fr-FR" sz="1200" b="1" dirty="0"/>
              <a:t>Python </a:t>
            </a:r>
            <a:r>
              <a:rPr lang="fr-FR" sz="1200" b="1" dirty="0" err="1"/>
              <a:t>HOWTOs</a:t>
            </a:r>
            <a:r>
              <a:rPr lang="fr-FR" sz="1200" b="1" dirty="0"/>
              <a:t> </a:t>
            </a:r>
            <a:r>
              <a:rPr lang="fr-FR" sz="1200" dirty="0"/>
              <a:t>: une page regroupant des documents d'aide traitant de sujets très précis, par exemple comment bien utiliser les sockets.</a:t>
            </a:r>
          </a:p>
          <a:p>
            <a:endParaRPr lang="fr-FR" sz="1200" dirty="0"/>
          </a:p>
          <a:p>
            <a:r>
              <a:rPr lang="fr-FR" sz="1200" dirty="0"/>
              <a:t>Vous pouvez aussi trouver un classement par index que je vous laisse découvrir. Vous pourrez y voir, notamment, le lien permettant d'afficher la table des matières complète de la documentation. Vous y trouverez également un glossaire, utile dans certains cas.</a:t>
            </a:r>
          </a:p>
          <a:p>
            <a:endParaRPr lang="fr-FR" sz="1200" dirty="0"/>
          </a:p>
          <a:p>
            <a:r>
              <a:rPr lang="fr-FR" sz="1200" b="1" dirty="0"/>
              <a:t>La référence de la bibliothèque standard</a:t>
            </a:r>
          </a:p>
          <a:p>
            <a:endParaRPr lang="fr-FR" sz="1200" b="1" dirty="0"/>
          </a:p>
          <a:p>
            <a:r>
              <a:rPr lang="fr-FR" sz="1200" dirty="0"/>
              <a:t>Vous vous êtes peut-être déjà rendus sur cette page. Je l'espère, en vérité. Elle comporte la documentation des types prédéfinis par Python, des fonctions </a:t>
            </a:r>
            <a:r>
              <a:rPr lang="fr-FR" sz="1200" i="1" dirty="0" err="1"/>
              <a:t>built-in</a:t>
            </a:r>
            <a:r>
              <a:rPr lang="fr-FR" sz="1200" dirty="0"/>
              <a:t> et exceptions, mais aussi des modules que l'on peut trouver dans la bibliothèque standard de Python. Ces modules sont classés par catégories et il est assez facile (et parfois très utile) de survoler la table des matières pour savoir ce que Python nous permet de faire sans installer de bibliothèque tierce.</a:t>
            </a:r>
          </a:p>
          <a:p>
            <a:r>
              <a:rPr lang="fr-FR" sz="1200" dirty="0"/>
              <a:t>C'est déjà pas mal, comme vous pouvez le voir !</a:t>
            </a:r>
          </a:p>
          <a:p>
            <a:r>
              <a:rPr lang="fr-FR" sz="1200" dirty="0"/>
              <a:t>Cela dit, il existe certains cas où des bibliothèques tierces sont nécessaires. Nous allons voir quelques-uns de ces cas dans la suite de ce chapitre, ainsi que quelques bibliothèques utiles dans ces circonstances.</a:t>
            </a:r>
          </a:p>
          <a:p>
            <a:endParaRPr lang="fr-FR" sz="1200" dirty="0"/>
          </a:p>
        </p:txBody>
      </p:sp>
    </p:spTree>
    <p:extLst>
      <p:ext uri="{BB962C8B-B14F-4D97-AF65-F5344CB8AC3E}">
        <p14:creationId xmlns:p14="http://schemas.microsoft.com/office/powerpoint/2010/main" val="348452778"/>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dirty="0"/>
              <a:t>La bibliothèque standard de Python comporte déjà beaucoup de modules et de fonctionnalités. Mais il arrive, pour certains projets, qu'elle ne suffise pas.</a:t>
            </a:r>
          </a:p>
          <a:p>
            <a:r>
              <a:rPr lang="fr-FR" sz="1200" dirty="0"/>
              <a:t>Si vous avez besoin de créer une application avec une interface graphique, la bibliothèque standard vous propose un module appelé </a:t>
            </a:r>
            <a:r>
              <a:rPr lang="fr-FR" sz="1200" b="1" dirty="0"/>
              <a:t>tkinter</a:t>
            </a:r>
            <a:r>
              <a:rPr lang="fr-FR" sz="1200" dirty="0"/>
              <a:t>. Il existe toutefois d'autres moyens de créer des interfaces graphiques, en faisant appel à des bibliothèques tierces.</a:t>
            </a:r>
          </a:p>
          <a:p>
            <a:r>
              <a:rPr lang="fr-FR" sz="1200" dirty="0"/>
              <a:t>Ces bibliothèques se présentent comme des packages ou modules que vous installez pour les rendre accessibles depuis votre interpréteur Python.</a:t>
            </a:r>
          </a:p>
          <a:p>
            <a:r>
              <a:rPr lang="fr-FR" sz="1200" dirty="0">
                <a:highlight>
                  <a:srgbClr val="C0C0C0"/>
                </a:highlight>
              </a:rPr>
              <a:t>À l'heure où j'écris ces lignes, toutes les bibliothèques dont je parle ne sont pas nécessairement compatibles avec Python 3.X.</a:t>
            </a:r>
            <a:endParaRPr lang="fr-FR" sz="1200" dirty="0"/>
          </a:p>
          <a:p>
            <a:r>
              <a:rPr lang="fr-FR" sz="1200" dirty="0"/>
              <a:t>Les développeurs desdites bibliothèques ont généralement comme projet, à plus ou moins long terme, de passer leur code en Python 3.X. Si certains ont déjà franchi le pas, d'autres attendent encore et ce travail est plus ou moins long en fonction des dépendances de la bibliothèque.</a:t>
            </a:r>
          </a:p>
          <a:p>
            <a:r>
              <a:rPr lang="fr-FR" sz="1200" dirty="0"/>
              <a:t>Bref, tout cela évolue et si je vous dis que telle bibliothèque n'est pas compatible avec Python 3.X, il faudra attendre pour l'instant. À l'heure où vous lisez ces lignes, il est bien possible qu'une version compatible soit parue. Le changement se fait, lentement mais sûrement.</a:t>
            </a:r>
          </a:p>
          <a:p>
            <a:endParaRPr lang="fr-FR" sz="1200" dirty="0"/>
          </a:p>
          <a:p>
            <a:r>
              <a:rPr lang="fr-FR" sz="1200" dirty="0"/>
              <a:t>Ceci étant posé, examinons quelques bibliothèques tierces.</a:t>
            </a:r>
          </a:p>
          <a:p>
            <a:endParaRPr lang="fr-FR" sz="1200" dirty="0"/>
          </a:p>
          <a:p>
            <a:r>
              <a:rPr lang="fr-FR" sz="1200" b="1" dirty="0"/>
              <a:t>Pour créer une interface graphique</a:t>
            </a:r>
          </a:p>
          <a:p>
            <a:endParaRPr lang="fr-FR" sz="1200" dirty="0"/>
          </a:p>
          <a:p>
            <a:r>
              <a:rPr lang="fr-FR" sz="1200" dirty="0"/>
              <a:t>Nous avons parlé de tkinter. Il s'agit d'un module disponible par défaut dans la bibliothèque standard de Python. Il se base sur la bibliothèque </a:t>
            </a:r>
            <a:r>
              <a:rPr lang="fr-FR" sz="1200" dirty="0" err="1"/>
              <a:t>Tk</a:t>
            </a:r>
            <a:r>
              <a:rPr lang="fr-FR" sz="1200" dirty="0"/>
              <a:t> et permet de développer des interfaces graphiques.</a:t>
            </a:r>
          </a:p>
          <a:p>
            <a:r>
              <a:rPr lang="fr-FR" sz="1200" dirty="0"/>
              <a:t>Il est cependant possible que ce module ne corresponde pas à vos besoins. Il existe plusieurs bibliothèques tierces qui permettent de développer des interfaces graphiques, parfois en proposant quelques bonus. En voici trois parmi d'autres :</a:t>
            </a:r>
          </a:p>
          <a:p>
            <a:endParaRPr lang="fr-FR" sz="1200" dirty="0"/>
          </a:p>
          <a:p>
            <a:r>
              <a:rPr lang="fr-FR" sz="1200" b="1" dirty="0" err="1"/>
              <a:t>PyQT</a:t>
            </a:r>
            <a:r>
              <a:rPr lang="fr-FR" sz="1200" dirty="0"/>
              <a:t> : une bibliothèque permettant le développement d'interfaces graphiques, actuellement en version 4. En outre, elle propose plusieurs packages gérant le réseau, le SQL (bases de données), un kit de développement web… et bien d'autres choses. Soyez vigilants cependant : </a:t>
            </a:r>
            <a:r>
              <a:rPr lang="fr-FR" sz="1200" dirty="0" err="1"/>
              <a:t>PyQt</a:t>
            </a:r>
            <a:r>
              <a:rPr lang="fr-FR" sz="1200" dirty="0"/>
              <a:t> est distribuée sous plusieurs licences, commerciales ou non. Vous devrez tenir compte de ce fait si vous commencez à l'utiliser.</a:t>
            </a:r>
          </a:p>
          <a:p>
            <a:endParaRPr lang="fr-FR" sz="1200" dirty="0"/>
          </a:p>
          <a:p>
            <a:r>
              <a:rPr lang="fr-FR" sz="1200" b="1" dirty="0" err="1"/>
              <a:t>PyGTK</a:t>
            </a:r>
            <a:r>
              <a:rPr lang="fr-FR" sz="1200" dirty="0"/>
              <a:t> : comme son nom l'indique, c'est une bibliothèque faisant le lien entre Python et la bibliothèque GTK / GTK+. Elle est distribuée sous licence LGPL.</a:t>
            </a:r>
          </a:p>
          <a:p>
            <a:endParaRPr lang="fr-FR" sz="1200" dirty="0"/>
          </a:p>
          <a:p>
            <a:r>
              <a:rPr lang="fr-FR" sz="1200" b="1" dirty="0" err="1"/>
              <a:t>wx</a:t>
            </a:r>
            <a:r>
              <a:rPr lang="fr-FR" sz="1200" dirty="0"/>
              <a:t> </a:t>
            </a:r>
            <a:r>
              <a:rPr lang="fr-FR" sz="1200" b="1" dirty="0"/>
              <a:t>Python</a:t>
            </a:r>
            <a:r>
              <a:rPr lang="fr-FR" sz="1200" dirty="0"/>
              <a:t> : une bibliothèque faisant le lien entre Python et la bibliothèque </a:t>
            </a:r>
            <a:r>
              <a:rPr lang="fr-FR" sz="1200" dirty="0" err="1"/>
              <a:t>WxWidget</a:t>
            </a:r>
            <a:r>
              <a:rPr lang="fr-FR" sz="1200" dirty="0"/>
              <a:t>.</a:t>
            </a:r>
          </a:p>
          <a:p>
            <a:endParaRPr lang="fr-FR" sz="1200" dirty="0"/>
          </a:p>
          <a:p>
            <a:r>
              <a:rPr lang="fr-FR" sz="1200" dirty="0"/>
              <a:t>Ces informations ne vous permettent pas de faire un choix immédiat entre telle ou telle bibliothèque, j'en ai conscience. Aussi, je vous invite à aller jeter un coup d'œil du côté des sites de ces différents projets.</a:t>
            </a:r>
          </a:p>
          <a:p>
            <a:r>
              <a:rPr lang="fr-FR" sz="1200" dirty="0"/>
              <a:t>Ces trois bibliothèques ont l'avantage d'être multiplateformes et, généralement, assez simples à apprendre. En fonction de vos besoins, vous vous tournerez plutôt vers l'une ou l'autre, mais je ne peux certainement pas vous aider dans ce choix. Je vous invite donc à rechercher par vous-mêmes si vous êtes intéressés.</a:t>
            </a:r>
          </a:p>
        </p:txBody>
      </p:sp>
    </p:spTree>
    <p:extLst>
      <p:ext uri="{BB962C8B-B14F-4D97-AF65-F5344CB8AC3E}">
        <p14:creationId xmlns:p14="http://schemas.microsoft.com/office/powerpoint/2010/main" val="1688733799"/>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b="1" dirty="0"/>
              <a:t>Dans le monde du Web</a:t>
            </a:r>
          </a:p>
          <a:p>
            <a:endParaRPr lang="fr-FR" sz="1200" dirty="0"/>
          </a:p>
          <a:p>
            <a:r>
              <a:rPr lang="fr-FR" sz="1200" dirty="0"/>
              <a:t>Il existe là encore de nombreuses bibliothèques, bien que je n'en présente ici que deux. Elles permettent de créer des sites web et concurrencent des langages comme PHP.</a:t>
            </a:r>
          </a:p>
          <a:p>
            <a:r>
              <a:rPr lang="fr-FR" sz="1200" dirty="0"/>
              <a:t>Django</a:t>
            </a:r>
          </a:p>
          <a:p>
            <a:endParaRPr lang="fr-FR" sz="1200" dirty="0"/>
          </a:p>
          <a:p>
            <a:r>
              <a:rPr lang="fr-FR" sz="1200" dirty="0"/>
              <a:t>La première, dont vous avez sans doute entendu parler auparavant, est Django.</a:t>
            </a:r>
          </a:p>
          <a:p>
            <a:endParaRPr lang="fr-FR" sz="1200" dirty="0"/>
          </a:p>
          <a:p>
            <a:r>
              <a:rPr lang="fr-FR" sz="1200" dirty="0"/>
              <a:t>Django est une bibliothèque, ou plutôt un </a:t>
            </a:r>
            <a:r>
              <a:rPr lang="fr-FR" sz="1200" dirty="0" err="1"/>
              <a:t>framework</a:t>
            </a:r>
            <a:r>
              <a:rPr lang="fr-FR" sz="1200" dirty="0"/>
              <a:t>, permettant de développer votre site dynamique en Python. Il propose de nombreuses fonctionnalités que vous trouverez, je pense, aussi puissantes que flexibles si vous prenez le temps de vous pencher sur le site du projet.</a:t>
            </a:r>
          </a:p>
          <a:p>
            <a:endParaRPr lang="fr-FR" sz="1200" dirty="0"/>
          </a:p>
          <a:p>
            <a:r>
              <a:rPr lang="fr-FR" sz="1200" dirty="0"/>
              <a:t>À l'heure où j'écris ces lignes, certains développeurs tentent de proposer des patches pour adapter Django à Python 3. L'équipe du projet, cependant, ne prévoit pas dans l'immédiat de développer de branche pour Python 3.</a:t>
            </a:r>
          </a:p>
          <a:p>
            <a:endParaRPr lang="fr-FR" sz="1200" dirty="0"/>
          </a:p>
          <a:p>
            <a:r>
              <a:rPr lang="fr-FR" sz="1200" dirty="0"/>
              <a:t>Si vous tenez réellement à Django et qu'aucune version stable n'existe encore sous Python 3 à l'heure où vous lisez ces lignes, je vous encourage à tester cette bibliothèque sous Python 2.X. Rassurez-vous, vous n'aurez pas à apprendre toute la syntaxe pour programmer dans ce langage : la liste des changements est très clairement affichée sur le site de Python et ceux-ci ne représentent pas un obstacle insurmontable pour qui est motivé !</a:t>
            </a:r>
          </a:p>
          <a:p>
            <a:endParaRPr lang="fr-FR" sz="1200" dirty="0"/>
          </a:p>
          <a:p>
            <a:r>
              <a:rPr lang="fr-FR" sz="1200" b="1" dirty="0"/>
              <a:t>CherryPy</a:t>
            </a:r>
          </a:p>
          <a:p>
            <a:endParaRPr lang="fr-FR" sz="1200" dirty="0"/>
          </a:p>
          <a:p>
            <a:r>
              <a:rPr lang="fr-FR" sz="1200" dirty="0">
                <a:hlinkClick r:id="rId2"/>
              </a:rPr>
              <a:t>CherryPy</a:t>
            </a:r>
            <a:r>
              <a:rPr lang="fr-FR" sz="1200" dirty="0"/>
              <a:t> est une bibliothèque permettant de construire tout votre site en Python. Elle n'a pas la même vocation que Django puisqu'elle permet de créer la hiérarchie de votre site dynamiquement mais vous laisse libres des outils à employer pour faire quelque chose de plus complexe.</a:t>
            </a:r>
          </a:p>
          <a:p>
            <a:endParaRPr lang="fr-FR" sz="1200" b="1" dirty="0"/>
          </a:p>
          <a:p>
            <a:r>
              <a:rPr lang="fr-FR" sz="1200" b="1" dirty="0"/>
              <a:t>Un peu de réseau</a:t>
            </a:r>
          </a:p>
          <a:p>
            <a:endParaRPr lang="fr-FR" sz="1200" dirty="0"/>
          </a:p>
          <a:p>
            <a:r>
              <a:rPr lang="fr-FR" sz="1200" dirty="0"/>
              <a:t>Pour finir, nous allons parler d'une bibliothèque assez connue, appelée </a:t>
            </a:r>
            <a:r>
              <a:rPr lang="fr-FR" sz="1200" dirty="0">
                <a:hlinkClick r:id="rId3"/>
              </a:rPr>
              <a:t>Twisted</a:t>
            </a:r>
            <a:r>
              <a:rPr lang="fr-FR" sz="1200" dirty="0"/>
              <a:t>.</a:t>
            </a:r>
          </a:p>
          <a:p>
            <a:endParaRPr lang="fr-FR" sz="1200" dirty="0"/>
          </a:p>
          <a:p>
            <a:r>
              <a:rPr lang="fr-FR" sz="1200" dirty="0"/>
              <a:t>Cette bibliothèque est orientée vers le réseau. Elle prend en charge de nombreux protocoles de communication réseau (TCP et UDP, bien entendu, mais aussi HTTP, SSH et de nombreux autres). Si vous voulez créer une application utilisant l'un de ces protocoles, Twisted pourrait être une bonne solution.</a:t>
            </a:r>
          </a:p>
          <a:p>
            <a:endParaRPr lang="fr-FR" sz="1200" dirty="0"/>
          </a:p>
          <a:p>
            <a:r>
              <a:rPr lang="fr-FR" sz="1200" dirty="0"/>
              <a:t>Là encore, je vous invite à jeter un coup d'œil sur le site du projet pour plus d'informations. À l'heure où j'écris, Twisted n'est utilisable que sous la branche 2.X de Python. Cependant, on peut trouver une future version, en cours d'élaboration, portant Twisted sur la branche 3.X.</a:t>
            </a:r>
          </a:p>
        </p:txBody>
      </p:sp>
    </p:spTree>
    <p:extLst>
      <p:ext uri="{BB962C8B-B14F-4D97-AF65-F5344CB8AC3E}">
        <p14:creationId xmlns:p14="http://schemas.microsoft.com/office/powerpoint/2010/main" val="388205960"/>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b="1" dirty="0"/>
              <a:t>Dans le monde du Web</a:t>
            </a:r>
          </a:p>
          <a:p>
            <a:endParaRPr lang="fr-FR" sz="1200" dirty="0"/>
          </a:p>
          <a:p>
            <a:r>
              <a:rPr lang="fr-FR" sz="1200" dirty="0"/>
              <a:t>Il existe là encore de nombreuses bibliothèques, bien que je n'en présente ici que deux. Elles permettent de créer des sites web et concurrencent des langages comme PHP.</a:t>
            </a:r>
          </a:p>
          <a:p>
            <a:r>
              <a:rPr lang="fr-FR" sz="1200" dirty="0"/>
              <a:t>Django</a:t>
            </a:r>
          </a:p>
          <a:p>
            <a:endParaRPr lang="fr-FR" sz="1200" dirty="0"/>
          </a:p>
          <a:p>
            <a:r>
              <a:rPr lang="fr-FR" sz="1200" dirty="0"/>
              <a:t>La première, dont vous avez sans doute entendu parler auparavant, est Django.</a:t>
            </a:r>
          </a:p>
          <a:p>
            <a:endParaRPr lang="fr-FR" sz="1200" dirty="0"/>
          </a:p>
          <a:p>
            <a:r>
              <a:rPr lang="fr-FR" sz="1200" dirty="0"/>
              <a:t>Django est une bibliothèque, ou plutôt un </a:t>
            </a:r>
            <a:r>
              <a:rPr lang="fr-FR" sz="1200" dirty="0" err="1"/>
              <a:t>framework</a:t>
            </a:r>
            <a:r>
              <a:rPr lang="fr-FR" sz="1200" dirty="0"/>
              <a:t>, permettant de développer votre site dynamique en Python. Il propose de nombreuses fonctionnalités que vous trouverez, je pense, aussi puissantes que flexibles si vous prenez le temps de vous pencher sur le site du projet.</a:t>
            </a:r>
          </a:p>
          <a:p>
            <a:endParaRPr lang="fr-FR" sz="1200" dirty="0"/>
          </a:p>
          <a:p>
            <a:r>
              <a:rPr lang="fr-FR" sz="1200" dirty="0"/>
              <a:t>À l'heure où j'écris ces lignes, certains développeurs tentent de proposer des patches pour adapter Django à Python 3. L'équipe du projet, cependant, ne prévoit pas dans l'immédiat de développer de branche pour Python 3.</a:t>
            </a:r>
          </a:p>
          <a:p>
            <a:endParaRPr lang="fr-FR" sz="1200" dirty="0"/>
          </a:p>
          <a:p>
            <a:r>
              <a:rPr lang="fr-FR" sz="1200" dirty="0"/>
              <a:t>Si vous tenez réellement à Django et qu'aucune version stable n'existe encore sous Python 3 à l'heure où vous lisez ces lignes, je vous encourage à tester cette bibliothèque sous Python 2.X. Rassurez-vous, vous n'aurez pas à apprendre toute la syntaxe pour programmer dans ce langage : la liste des changements est très clairement affichée sur le site de Python et ceux-ci ne représentent pas un obstacle insurmontable pour qui est motivé !</a:t>
            </a:r>
          </a:p>
          <a:p>
            <a:endParaRPr lang="fr-FR" sz="1200" dirty="0"/>
          </a:p>
          <a:p>
            <a:r>
              <a:rPr lang="fr-FR" sz="1200" b="1" dirty="0"/>
              <a:t>CherryPy</a:t>
            </a:r>
          </a:p>
          <a:p>
            <a:endParaRPr lang="fr-FR" sz="1200" dirty="0"/>
          </a:p>
          <a:p>
            <a:r>
              <a:rPr lang="fr-FR" sz="1200" dirty="0">
                <a:hlinkClick r:id="rId2"/>
              </a:rPr>
              <a:t>CherryPy</a:t>
            </a:r>
            <a:r>
              <a:rPr lang="fr-FR" sz="1200" dirty="0"/>
              <a:t> est une bibliothèque permettant de construire tout votre site en Python. Elle n'a pas la même vocation que Django puisqu'elle permet de créer la hiérarchie de votre site dynamiquement mais vous laisse libres des outils à employer pour faire quelque chose de plus complexe.</a:t>
            </a:r>
          </a:p>
          <a:p>
            <a:endParaRPr lang="fr-FR" sz="1200" b="1" dirty="0"/>
          </a:p>
          <a:p>
            <a:r>
              <a:rPr lang="fr-FR" sz="1200" b="1" dirty="0"/>
              <a:t>Un peu de réseau</a:t>
            </a:r>
          </a:p>
          <a:p>
            <a:endParaRPr lang="fr-FR" sz="1200" dirty="0"/>
          </a:p>
          <a:p>
            <a:r>
              <a:rPr lang="fr-FR" sz="1200" dirty="0"/>
              <a:t>Pour finir, nous allons parler d'une bibliothèque assez connue, appelée </a:t>
            </a:r>
            <a:r>
              <a:rPr lang="fr-FR" sz="1200" dirty="0">
                <a:hlinkClick r:id="rId3"/>
              </a:rPr>
              <a:t>Twisted</a:t>
            </a:r>
            <a:r>
              <a:rPr lang="fr-FR" sz="1200" dirty="0"/>
              <a:t>.</a:t>
            </a:r>
          </a:p>
          <a:p>
            <a:endParaRPr lang="fr-FR" sz="1200" dirty="0"/>
          </a:p>
          <a:p>
            <a:r>
              <a:rPr lang="fr-FR" sz="1200" dirty="0"/>
              <a:t>Cette bibliothèque est orientée vers le réseau. Elle prend en charge de nombreux protocoles de communication réseau (TCP et UDP, bien entendu, mais aussi HTTP, SSH et de nombreux autres). Si vous voulez créer une application utilisant l'un de ces protocoles, Twisted pourrait être une bonne solution.</a:t>
            </a:r>
          </a:p>
          <a:p>
            <a:endParaRPr lang="fr-FR" sz="1200" dirty="0"/>
          </a:p>
          <a:p>
            <a:r>
              <a:rPr lang="fr-FR" sz="1200" dirty="0"/>
              <a:t>Là encore, je vous invite à jeter un coup d'œil sur le site du projet pour plus d'informations. À l'heure où j'écris, Twisted n'est utilisable que sous la branche 2.X de Python. Cependant, on peut trouver une future version, en cours d'élaboration, portant Twisted sur la branche 3.X.</a:t>
            </a:r>
          </a:p>
        </p:txBody>
      </p:sp>
    </p:spTree>
    <p:extLst>
      <p:ext uri="{BB962C8B-B14F-4D97-AF65-F5344CB8AC3E}">
        <p14:creationId xmlns:p14="http://schemas.microsoft.com/office/powerpoint/2010/main" val="125146838"/>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conclure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979354"/>
            <a:ext cx="11715748" cy="2123658"/>
          </a:xfrm>
          <a:prstGeom prst="rect">
            <a:avLst/>
          </a:prstGeom>
          <a:noFill/>
        </p:spPr>
        <p:txBody>
          <a:bodyPr wrap="square" rtlCol="0">
            <a:spAutoFit/>
          </a:bodyPr>
          <a:lstStyle/>
          <a:p>
            <a:r>
              <a:rPr lang="fr-FR" sz="1200" dirty="0"/>
              <a:t>Ce ne sont là que quelques bibliothèques tierces, il en existe de nombreuses autres, certaines dédiées à des projets très précis. Je vous invite à faire des recherches plus avancées si vous avez des besoins plus spécifiques. Vous pouvez commencer avec la liste de bibliothèques qui se trouve ci-dessus, avec les réserves suivantes :</a:t>
            </a:r>
          </a:p>
          <a:p>
            <a:endParaRPr lang="fr-FR" sz="1200" dirty="0"/>
          </a:p>
          <a:p>
            <a:pPr marL="171450" indent="-171450">
              <a:buFont typeface="Arial" panose="020B0604020202020204" pitchFamily="34" charset="0"/>
              <a:buChar char="•"/>
            </a:pPr>
            <a:r>
              <a:rPr lang="fr-FR" sz="1200" dirty="0"/>
              <a:t>    Je ne donne que peu d'informations sur chaque bibliothèque et elles ne s'accordent peut-être plus avec celles disponibles sur le site du projet. En outre, la documentation de chaque bibliothèque reste et restera, dans tous les cas, une source plus sûre et actuelle.</a:t>
            </a:r>
          </a:p>
          <a:p>
            <a:pPr marL="171450" indent="-171450">
              <a:buFont typeface="Arial" panose="020B0604020202020204" pitchFamily="34" charset="0"/>
              <a:buChar char="•"/>
            </a:pPr>
            <a:r>
              <a:rPr lang="fr-FR" sz="1200" dirty="0"/>
              <a:t>    Ces projets évoluent rapidement. Il est fort possible que les informations que je fournis sur ces bibliothèques ne soient plus vraies à l'heure où vous lisez ces lignes. Pour mettre à jour ces informations, il n'y a qu'une seule solution imparable : allez sur le site du projet !</a:t>
            </a:r>
          </a:p>
          <a:p>
            <a:endParaRPr lang="fr-FR" sz="1200" dirty="0"/>
          </a:p>
          <a:p>
            <a:r>
              <a:rPr lang="fr-FR" sz="1200" dirty="0"/>
              <a:t>Une dernière petite parenthèse avant de vous quitter : je me suis efforcé de présenter, tout au long de ce livre, des données utiles et à jour sur le langage de programmation Python, dans sa branche 3.X. Il vous reste encore de nombreuses choses à découvrir sur le langage et ses bibliothèques, mais vous êtes désormais capables de voler de vos propres ailes. Bonne route ! ;-)</a:t>
            </a:r>
          </a:p>
        </p:txBody>
      </p:sp>
    </p:spTree>
    <p:extLst>
      <p:ext uri="{BB962C8B-B14F-4D97-AF65-F5344CB8AC3E}">
        <p14:creationId xmlns:p14="http://schemas.microsoft.com/office/powerpoint/2010/main" val="658839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highlight>
                  <a:srgbClr val="000000"/>
                </a:highlight>
              </a:rPr>
              <a:t>try:</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a:solidFill>
                  <a:schemeClr val="bg1"/>
                </a:solidFill>
              </a:rPr>
              <a:t>try: # On essaye de convertir l'année en entier</a:t>
            </a:r>
          </a:p>
          <a:p>
            <a:r>
              <a:rPr lang="fr-FR" dirty="0">
                <a:solidFill>
                  <a:schemeClr val="bg1"/>
                </a:solidFill>
              </a:rPr>
              <a:t>    annee = int(annee)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rPr>
              <a:t>try:</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try.</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else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try plus complet.</a:t>
            </a:r>
          </a:p>
          <a:p>
            <a:pPr lvl="0" eaLnBrk="0" fontAlgn="base" hangingPunct="0">
              <a:spcBef>
                <a:spcPct val="0"/>
              </a:spcBef>
              <a:spcAft>
                <a:spcPct val="0"/>
              </a:spcAft>
            </a:pPr>
            <a:r>
              <a:rPr lang="fr-FR" altLang="fr-FR" sz="1400" dirty="0"/>
              <a:t>Le mot-clé </a:t>
            </a:r>
            <a:r>
              <a:rPr lang="fr-FR" altLang="fr-FR" sz="1400" b="1" dirty="0"/>
              <a:t>else</a:t>
            </a:r>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a:t>try</a:t>
            </a:r>
            <a:r>
              <a:rPr lang="fr-FR" altLang="fr-FR" sz="1400" dirty="0"/>
              <a:t>, </a:t>
            </a:r>
            <a:r>
              <a:rPr lang="fr-FR" altLang="fr-FR" sz="1400" b="1" dirty="0"/>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try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try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un),assert.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a:solidFill>
                  <a:schemeClr val="bg1"/>
                </a:solidFill>
              </a:rPr>
              <a:t>try:</a:t>
            </a:r>
          </a:p>
          <a:p>
            <a:r>
              <a:rPr lang="fr-FR" dirty="0">
                <a:solidFill>
                  <a:schemeClr val="bg1"/>
                </a:solidFill>
              </a:rPr>
              <a:t>    annee = int(annee) # Conversion de l'année</a:t>
            </a:r>
          </a:p>
          <a:p>
            <a:r>
              <a:rPr lang="fr-FR" dirty="0">
                <a:solidFill>
                  <a:schemeClr val="bg1"/>
                </a:solidFill>
              </a:rPr>
              <a:t>    assert annee &gt; 0</a:t>
            </a:r>
          </a:p>
          <a:p>
            <a:r>
              <a:rPr lang="fr-FR" dirty="0">
                <a:solidFill>
                  <a:schemeClr val="bg1"/>
                </a:solidFill>
              </a:rPr>
              <a:t>except ValueError:</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a:solidFill>
                  <a:schemeClr val="bg1"/>
                </a:solidFill>
              </a:rPr>
              <a:t>try:</a:t>
            </a:r>
          </a:p>
          <a:p>
            <a:r>
              <a:rPr lang="fr-FR" dirty="0">
                <a:solidFill>
                  <a:schemeClr val="bg1"/>
                </a:solidFill>
              </a:rPr>
              <a:t>    annee = int(annee) # On tente de convertir l'année</a:t>
            </a:r>
          </a:p>
          <a:p>
            <a:r>
              <a:rPr lang="fr-FR" dirty="0">
                <a:solidFill>
                  <a:schemeClr val="bg1"/>
                </a:solidFill>
              </a:rPr>
              <a:t>    if annee&lt;=0:</a:t>
            </a:r>
          </a:p>
          <a:p>
            <a:r>
              <a:rPr lang="fr-FR" dirty="0">
                <a:solidFill>
                  <a:schemeClr val="bg1"/>
                </a:solidFill>
              </a:rPr>
              <a:t>        raise ValueError("l'année saisie est négative ou nulle")</a:t>
            </a:r>
          </a:p>
          <a:p>
            <a:r>
              <a:rPr lang="fr-FR" dirty="0">
                <a:solidFill>
                  <a:schemeClr val="bg1"/>
                </a:solidFill>
              </a:rPr>
              <a:t>except ValueError:</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ValueError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a:ln>
                  <a:noFill/>
                </a:ln>
                <a:solidFill>
                  <a:schemeClr val="tx1"/>
                </a:solidFill>
                <a:effectLst/>
                <a:latin typeface="Arial Unicode MS"/>
              </a:rPr>
              <a:t>assert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a:ln>
                  <a:noFill/>
                </a:ln>
                <a:solidFill>
                  <a:schemeClr val="tx1"/>
                </a:solidFill>
                <a:effectLst/>
                <a:latin typeface="Arial Unicode MS"/>
              </a:rPr>
              <a:t>try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19661"/>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354488"/>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72862"/>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72862"/>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72862"/>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72862"/>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72862"/>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
        <p:nvSpPr>
          <p:cNvPr id="6" name="ZoneTexte 5">
            <a:extLst>
              <a:ext uri="{FF2B5EF4-FFF2-40B4-BE49-F238E27FC236}">
                <a16:creationId xmlns:a16="http://schemas.microsoft.com/office/drawing/2014/main" id="{0BBB6C28-85F3-437E-B8BE-D2BA92F4FD60}"/>
              </a:ext>
            </a:extLst>
          </p:cNvPr>
          <p:cNvSpPr txBox="1"/>
          <p:nvPr/>
        </p:nvSpPr>
        <p:spPr>
          <a:xfrm>
            <a:off x="577516" y="6311040"/>
            <a:ext cx="5895474" cy="276999"/>
          </a:xfrm>
          <a:prstGeom prst="rect">
            <a:avLst/>
          </a:prstGeom>
          <a:noFill/>
        </p:spPr>
        <p:txBody>
          <a:bodyPr wrap="square" rtlCol="0">
            <a:spAutoFit/>
          </a:bodyPr>
          <a:lstStyle/>
          <a:p>
            <a:r>
              <a:rPr lang="fr-FR" sz="1200" dirty="0">
                <a:hlinkClick r:id="rId3"/>
              </a:rPr>
              <a:t>https://docs.python.org/3.5/library/stdtypes.html#numeric-types-int-float-complex</a:t>
            </a:r>
            <a:endParaRPr lang="fr-FR" sz="1200" dirty="0"/>
          </a:p>
        </p:txBody>
      </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int.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09554" y="5104807"/>
            <a:ext cx="12144373" cy="646331"/>
          </a:xfrm>
          <a:prstGeom prst="rect">
            <a:avLst/>
          </a:prstGeom>
          <a:noFill/>
        </p:spPr>
        <p:txBody>
          <a:bodyPr wrap="square" rtlCol="0">
            <a:spAutoFit/>
          </a:bodyPr>
          <a:lstStyle/>
          <a:p>
            <a:r>
              <a:rPr lang="fr-FR" dirty="0"/>
              <a:t>Quand on demande d'insérer c à l'indice 2, la méthode va décaler les objets d'indice supérieur ou égal à 2. ca va donc s'intercaler entre b et d.</a:t>
            </a:r>
          </a:p>
        </p:txBody>
      </p:sp>
      <p:sp>
        <p:nvSpPr>
          <p:cNvPr id="8" name="Rectangle 7">
            <a:extLst>
              <a:ext uri="{FF2B5EF4-FFF2-40B4-BE49-F238E27FC236}">
                <a16:creationId xmlns:a16="http://schemas.microsoft.com/office/drawing/2014/main" id="{F67EF966-D2C9-47BB-BD34-6CFF3E438DCA}"/>
              </a:ext>
            </a:extLst>
          </p:cNvPr>
          <p:cNvSpPr/>
          <p:nvPr/>
        </p:nvSpPr>
        <p:spPr>
          <a:xfrm>
            <a:off x="209554" y="3520197"/>
            <a:ext cx="6096000" cy="1477328"/>
          </a:xfrm>
          <a:prstGeom prst="rect">
            <a:avLst/>
          </a:prstGeom>
          <a:solidFill>
            <a:schemeClr val="tx1"/>
          </a:solidFill>
        </p:spPr>
        <p:txBody>
          <a:bodyPr>
            <a:spAutoFit/>
          </a:bodyPr>
          <a:lstStyle/>
          <a:p>
            <a:r>
              <a:rPr lang="fr-FR" dirty="0">
                <a:solidFill>
                  <a:schemeClr val="bg1"/>
                </a:solidFill>
              </a:rPr>
              <a:t>&gt;&gt;&gt; ma_liste = [a, b, d]</a:t>
            </a:r>
          </a:p>
          <a:p>
            <a:r>
              <a:rPr lang="fr-FR" dirty="0">
                <a:solidFill>
                  <a:schemeClr val="bg1"/>
                </a:solidFill>
              </a:rPr>
              <a:t>&gt;&gt;&gt; </a:t>
            </a:r>
            <a:r>
              <a:rPr lang="fr-FR" dirty="0" err="1">
                <a:solidFill>
                  <a:schemeClr val="bg1"/>
                </a:solidFill>
              </a:rPr>
              <a:t>ma_liste.insert</a:t>
            </a:r>
            <a:r>
              <a:rPr lang="fr-FR" dirty="0">
                <a:solidFill>
                  <a:schemeClr val="bg1"/>
                </a:solidFill>
              </a:rPr>
              <a:t>(2,c) # On ajoute c en seconde position</a:t>
            </a:r>
          </a:p>
          <a:p>
            <a:r>
              <a:rPr lang="fr-FR" dirty="0">
                <a:solidFill>
                  <a:schemeClr val="bg1"/>
                </a:solidFill>
              </a:rPr>
              <a:t>&gt;&gt;&gt; ma_liste</a:t>
            </a:r>
          </a:p>
          <a:p>
            <a:r>
              <a:rPr lang="fr-FR" dirty="0">
                <a:solidFill>
                  <a:schemeClr val="bg1"/>
                </a:solidFill>
              </a:rPr>
              <a:t>[a, b, c, d]</a:t>
            </a:r>
          </a:p>
          <a:p>
            <a:r>
              <a:rPr lang="fr-FR" dirty="0">
                <a:solidFill>
                  <a:schemeClr val="bg1"/>
                </a:solidFill>
              </a:rPr>
              <a:t>&gt;&gt;&gt;</a:t>
            </a:r>
          </a:p>
        </p:txBody>
      </p:sp>
    </p:spTree>
    <p:extLst>
      <p:ext uri="{BB962C8B-B14F-4D97-AF65-F5344CB8AC3E}">
        <p14:creationId xmlns:p14="http://schemas.microsoft.com/office/powerpoint/2010/main" val="4043128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732585"/>
            <a:ext cx="6096000" cy="1277273"/>
          </a:xfrm>
          <a:prstGeom prst="rect">
            <a:avLst/>
          </a:prstGeom>
          <a:solidFill>
            <a:schemeClr val="tx1"/>
          </a:solidFill>
        </p:spPr>
        <p:txBody>
          <a:bodyPr>
            <a:spAutoFit/>
          </a:bodyPr>
          <a:lstStyle/>
          <a:p>
            <a:r>
              <a:rPr lang="fr-FR" sz="1100" dirty="0">
                <a:solidFill>
                  <a:schemeClr val="bg1"/>
                </a:solidFill>
              </a:rPr>
              <a:t>ma_liste = [-5, -2, 1, 4, 7, 10]</a:t>
            </a:r>
          </a:p>
          <a:p>
            <a:r>
              <a:rPr lang="fr-FR" sz="1100" dirty="0">
                <a:solidFill>
                  <a:schemeClr val="bg1"/>
                </a:solidFill>
              </a:rPr>
              <a:t>del ma_liste[0] # On supprime le premier élément de la liste</a:t>
            </a:r>
          </a:p>
          <a:p>
            <a:r>
              <a:rPr lang="fr-FR" sz="1100" dirty="0">
                <a:solidFill>
                  <a:schemeClr val="bg1"/>
                </a:solidFill>
              </a:rPr>
              <a:t>ma_liste</a:t>
            </a:r>
          </a:p>
          <a:p>
            <a:r>
              <a:rPr lang="fr-FR" sz="1100" dirty="0">
                <a:solidFill>
                  <a:schemeClr val="bg1"/>
                </a:solidFill>
              </a:rPr>
              <a:t>[-2, 1, 4, 7, 10]</a:t>
            </a:r>
          </a:p>
          <a:p>
            <a:r>
              <a:rPr lang="fr-FR" sz="1100" dirty="0">
                <a:solidFill>
                  <a:schemeClr val="bg1"/>
                </a:solidFill>
              </a:rPr>
              <a:t>del ma_liste[2] # On supprime le troisième élément de la liste</a:t>
            </a:r>
          </a:p>
          <a:p>
            <a:r>
              <a:rPr lang="fr-FR" sz="1100" dirty="0">
                <a:solidFill>
                  <a:schemeClr val="bg1"/>
                </a:solidFill>
              </a:rPr>
              <a:t>ma_liste</a:t>
            </a:r>
          </a:p>
          <a:p>
            <a:r>
              <a:rPr lang="fr-FR" sz="11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09553" y="873945"/>
            <a:ext cx="12144373" cy="830997"/>
          </a:xfrm>
          <a:prstGeom prst="rect">
            <a:avLst/>
          </a:prstGeom>
          <a:noFill/>
        </p:spPr>
        <p:txBody>
          <a:bodyPr wrap="square" rtlCol="0">
            <a:spAutoFit/>
          </a:bodyPr>
          <a:lstStyle/>
          <a:p>
            <a:r>
              <a:rPr lang="fr-FR" sz="1200" dirty="0"/>
              <a:t>Nous allons voir trois méthodes pour supprimer des éléments d'une liste :</a:t>
            </a:r>
          </a:p>
          <a:p>
            <a:pPr marL="742950" lvl="1" indent="-285750">
              <a:buFont typeface="Arial" panose="020B0604020202020204" pitchFamily="34" charset="0"/>
              <a:buChar char="•"/>
            </a:pPr>
            <a:r>
              <a:rPr lang="fr-FR" sz="1200" dirty="0"/>
              <a:t>le mot-clé del;</a:t>
            </a:r>
          </a:p>
          <a:p>
            <a:pPr marL="742950" lvl="1" indent="-285750">
              <a:buFont typeface="Arial" panose="020B0604020202020204" pitchFamily="34" charset="0"/>
              <a:buChar char="•"/>
            </a:pPr>
            <a:r>
              <a:rPr lang="fr-FR" sz="1200" dirty="0"/>
              <a:t>la méthode </a:t>
            </a:r>
            <a:r>
              <a:rPr lang="fr-FR" sz="1200" dirty="0" err="1"/>
              <a:t>remove</a:t>
            </a:r>
            <a:r>
              <a:rPr lang="fr-FR" sz="1200" dirty="0"/>
              <a:t>.</a:t>
            </a:r>
          </a:p>
          <a:p>
            <a:pPr marL="742950" lvl="1" indent="-285750">
              <a:buFont typeface="Arial" panose="020B0604020202020204" pitchFamily="34" charset="0"/>
              <a:buChar char="•"/>
            </a:pPr>
            <a:r>
              <a:rPr lang="fr-FR" sz="1200" dirty="0"/>
              <a:t>La méthode pop</a:t>
            </a:r>
          </a:p>
        </p:txBody>
      </p:sp>
      <p:sp>
        <p:nvSpPr>
          <p:cNvPr id="8" name="Rectangle 7">
            <a:extLst>
              <a:ext uri="{FF2B5EF4-FFF2-40B4-BE49-F238E27FC236}">
                <a16:creationId xmlns:a16="http://schemas.microsoft.com/office/drawing/2014/main" id="{068EBFCD-5426-4F8C-8233-4B7E2B1D3127}"/>
              </a:ext>
            </a:extLst>
          </p:cNvPr>
          <p:cNvSpPr/>
          <p:nvPr/>
        </p:nvSpPr>
        <p:spPr>
          <a:xfrm>
            <a:off x="209553" y="3505289"/>
            <a:ext cx="6096000" cy="938719"/>
          </a:xfrm>
          <a:prstGeom prst="rect">
            <a:avLst/>
          </a:prstGeom>
          <a:solidFill>
            <a:schemeClr val="tx1"/>
          </a:solidFill>
        </p:spPr>
        <p:txBody>
          <a:bodyPr>
            <a:spAutoFit/>
          </a:bodyPr>
          <a:lstStyle/>
          <a:p>
            <a:r>
              <a:rPr lang="it-IT" sz="1100" dirty="0">
                <a:solidFill>
                  <a:schemeClr val="bg1"/>
                </a:solidFill>
              </a:rPr>
              <a:t>&gt;&gt;&gt; ma_liste = [31, 32, 33, 34, 35]</a:t>
            </a:r>
          </a:p>
          <a:p>
            <a:r>
              <a:rPr lang="it-IT" sz="1100" dirty="0">
                <a:solidFill>
                  <a:schemeClr val="bg1"/>
                </a:solidFill>
              </a:rPr>
              <a:t>&gt;&gt;&gt; ma_liste.remove(32)</a:t>
            </a:r>
          </a:p>
          <a:p>
            <a:r>
              <a:rPr lang="it-IT" sz="1100" dirty="0">
                <a:solidFill>
                  <a:schemeClr val="bg1"/>
                </a:solidFill>
              </a:rPr>
              <a:t>&gt;&gt;&gt; ma_liste</a:t>
            </a:r>
          </a:p>
          <a:p>
            <a:r>
              <a:rPr lang="it-IT" sz="1100" dirty="0">
                <a:solidFill>
                  <a:schemeClr val="bg1"/>
                </a:solidFill>
              </a:rPr>
              <a:t>[31, 33, 34, 35]</a:t>
            </a:r>
          </a:p>
          <a:p>
            <a:r>
              <a:rPr lang="it-IT" sz="1100" dirty="0">
                <a:solidFill>
                  <a:schemeClr val="bg1"/>
                </a:solidFill>
              </a:rPr>
              <a:t>&gt;&gt;&gt;</a:t>
            </a:r>
          </a:p>
        </p:txBody>
      </p:sp>
      <p:sp>
        <p:nvSpPr>
          <p:cNvPr id="9" name="Rectangle 8">
            <a:extLst>
              <a:ext uri="{FF2B5EF4-FFF2-40B4-BE49-F238E27FC236}">
                <a16:creationId xmlns:a16="http://schemas.microsoft.com/office/drawing/2014/main" id="{45C45B94-FB6D-46C8-9153-5D54F5CFB156}"/>
              </a:ext>
            </a:extLst>
          </p:cNvPr>
          <p:cNvSpPr/>
          <p:nvPr/>
        </p:nvSpPr>
        <p:spPr>
          <a:xfrm>
            <a:off x="209554" y="5063530"/>
            <a:ext cx="6096000" cy="769441"/>
          </a:xfrm>
          <a:prstGeom prst="rect">
            <a:avLst/>
          </a:prstGeom>
          <a:solidFill>
            <a:schemeClr val="tx1"/>
          </a:solidFill>
        </p:spPr>
        <p:txBody>
          <a:bodyPr>
            <a:spAutoFit/>
          </a:bodyPr>
          <a:lstStyle/>
          <a:p>
            <a:r>
              <a:rPr lang="it-IT" sz="1100" dirty="0">
                <a:solidFill>
                  <a:schemeClr val="bg1"/>
                </a:solidFill>
              </a:rPr>
              <a:t>&gt;&gt;&gt; ma_liste = [31, 32, 33, 34, 35]</a:t>
            </a:r>
          </a:p>
          <a:p>
            <a:r>
              <a:rPr lang="it-IT" sz="1100" dirty="0">
                <a:solidFill>
                  <a:schemeClr val="bg1"/>
                </a:solidFill>
              </a:rPr>
              <a:t>&gt;&gt;&gt; ma_liste.pop()</a:t>
            </a:r>
          </a:p>
          <a:p>
            <a:r>
              <a:rPr lang="it-IT" sz="1100" dirty="0">
                <a:solidFill>
                  <a:schemeClr val="bg1"/>
                </a:solidFill>
              </a:rPr>
              <a:t>&gt;&gt;&gt; 35</a:t>
            </a:r>
          </a:p>
          <a:p>
            <a:r>
              <a:rPr lang="it-IT" sz="1100" dirty="0">
                <a:solidFill>
                  <a:schemeClr val="bg1"/>
                </a:solidFill>
              </a:rPr>
              <a:t>&gt;&gt;&gt; [31, 33, 34,]</a:t>
            </a:r>
          </a:p>
        </p:txBody>
      </p:sp>
      <p:sp>
        <p:nvSpPr>
          <p:cNvPr id="10" name="ZoneTexte 9">
            <a:extLst>
              <a:ext uri="{FF2B5EF4-FFF2-40B4-BE49-F238E27FC236}">
                <a16:creationId xmlns:a16="http://schemas.microsoft.com/office/drawing/2014/main" id="{78EE5A36-8B1C-4EEC-863E-933DBDD9508C}"/>
              </a:ext>
            </a:extLst>
          </p:cNvPr>
          <p:cNvSpPr txBox="1"/>
          <p:nvPr/>
        </p:nvSpPr>
        <p:spPr>
          <a:xfrm>
            <a:off x="209554" y="5835487"/>
            <a:ext cx="12144373" cy="276999"/>
          </a:xfrm>
          <a:prstGeom prst="rect">
            <a:avLst/>
          </a:prstGeom>
          <a:noFill/>
        </p:spPr>
        <p:txBody>
          <a:bodyPr wrap="square" rtlCol="0">
            <a:spAutoFit/>
          </a:bodyPr>
          <a:lstStyle/>
          <a:p>
            <a:r>
              <a:rPr lang="fr-FR" sz="1200" dirty="0"/>
              <a:t>Notons que la méthode pop retourne la valeur de l’</a:t>
            </a:r>
            <a:r>
              <a:rPr lang="fr-FR" sz="1200" dirty="0" err="1"/>
              <a:t>element</a:t>
            </a:r>
            <a:r>
              <a:rPr lang="fr-FR" sz="1200" dirty="0"/>
              <a:t> supprime</a:t>
            </a:r>
          </a:p>
        </p:txBody>
      </p:sp>
    </p:spTree>
    <p:extLst>
      <p:ext uri="{BB962C8B-B14F-4D97-AF65-F5344CB8AC3E}">
        <p14:creationId xmlns:p14="http://schemas.microsoft.com/office/powerpoint/2010/main" val="103618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Récupérer l’index d’un élément d’une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077218"/>
          </a:xfrm>
          <a:prstGeom prst="rect">
            <a:avLst/>
          </a:prstGeom>
          <a:solidFill>
            <a:schemeClr val="tx1"/>
          </a:solidFill>
        </p:spPr>
        <p:txBody>
          <a:bodyPr>
            <a:spAutoFit/>
          </a:bodyPr>
          <a:lstStyle/>
          <a:p>
            <a:r>
              <a:rPr lang="fr-FR" sz="1600" dirty="0">
                <a:solidFill>
                  <a:schemeClr val="bg1"/>
                </a:solidFill>
              </a:rPr>
              <a:t>&gt;&gt; </a:t>
            </a:r>
            <a:r>
              <a:rPr lang="fr-FR" sz="1600" dirty="0" err="1">
                <a:solidFill>
                  <a:schemeClr val="bg1"/>
                </a:solidFill>
              </a:rPr>
              <a:t>Characters</a:t>
            </a:r>
            <a:r>
              <a:rPr lang="fr-FR" sz="1600" dirty="0">
                <a:solidFill>
                  <a:schemeClr val="bg1"/>
                </a:solidFill>
              </a:rPr>
              <a:t> = [‘’</a:t>
            </a:r>
            <a:r>
              <a:rPr lang="fr-FR" sz="1600" dirty="0" err="1">
                <a:solidFill>
                  <a:schemeClr val="bg1"/>
                </a:solidFill>
              </a:rPr>
              <a:t>alivin</a:t>
            </a:r>
            <a:r>
              <a:rPr lang="fr-FR" sz="1600" dirty="0">
                <a:solidFill>
                  <a:schemeClr val="bg1"/>
                </a:solidFill>
              </a:rPr>
              <a:t> et les </a:t>
            </a:r>
            <a:r>
              <a:rPr lang="fr-FR" sz="1600" dirty="0" err="1">
                <a:solidFill>
                  <a:schemeClr val="bg1"/>
                </a:solidFill>
              </a:rPr>
              <a:t>chipmunks</a:t>
            </a:r>
            <a:r>
              <a:rPr lang="fr-FR" sz="1600" dirty="0">
                <a:solidFill>
                  <a:schemeClr val="bg1"/>
                </a:solidFill>
              </a:rPr>
              <a:t>’’, ‘’Babar’’, ‘’</a:t>
            </a:r>
            <a:r>
              <a:rPr lang="fr-FR" sz="1600" dirty="0" err="1">
                <a:solidFill>
                  <a:schemeClr val="bg1"/>
                </a:solidFill>
              </a:rPr>
              <a:t>betty</a:t>
            </a:r>
            <a:r>
              <a:rPr lang="fr-FR" sz="1600" dirty="0">
                <a:solidFill>
                  <a:schemeClr val="bg1"/>
                </a:solidFill>
              </a:rPr>
              <a:t> </a:t>
            </a:r>
            <a:r>
              <a:rPr lang="fr-FR" sz="1600" dirty="0" err="1">
                <a:solidFill>
                  <a:schemeClr val="bg1"/>
                </a:solidFill>
              </a:rPr>
              <a:t>boop</a:t>
            </a:r>
            <a:r>
              <a:rPr lang="fr-FR" sz="1600" dirty="0">
                <a:solidFill>
                  <a:schemeClr val="bg1"/>
                </a:solidFill>
              </a:rPr>
              <a:t>’’, ‘’</a:t>
            </a:r>
            <a:r>
              <a:rPr lang="fr-FR" sz="1600" dirty="0" err="1">
                <a:solidFill>
                  <a:schemeClr val="bg1"/>
                </a:solidFill>
              </a:rPr>
              <a:t>calimero</a:t>
            </a:r>
            <a:r>
              <a:rPr lang="fr-FR" sz="1600" dirty="0">
                <a:solidFill>
                  <a:schemeClr val="bg1"/>
                </a:solidFill>
              </a:rPr>
              <a:t>’’, ‘’</a:t>
            </a:r>
            <a:r>
              <a:rPr lang="fr-FR" sz="1600" dirty="0" err="1">
                <a:solidFill>
                  <a:schemeClr val="bg1"/>
                </a:solidFill>
              </a:rPr>
              <a:t>casper</a:t>
            </a:r>
            <a:r>
              <a:rPr lang="fr-FR" sz="1600" dirty="0">
                <a:solidFill>
                  <a:schemeClr val="bg1"/>
                </a:solidFill>
              </a:rPr>
              <a:t>’’, ‘’le chat pote’’, ‘’</a:t>
            </a:r>
            <a:r>
              <a:rPr lang="fr-FR" sz="1600" dirty="0" err="1">
                <a:solidFill>
                  <a:schemeClr val="bg1"/>
                </a:solidFill>
              </a:rPr>
              <a:t>kirikou</a:t>
            </a:r>
            <a:r>
              <a:rPr lang="fr-FR" sz="1600" dirty="0">
                <a:solidFill>
                  <a:schemeClr val="bg1"/>
                </a:solidFill>
              </a:rPr>
              <a:t>’’]</a:t>
            </a:r>
          </a:p>
          <a:p>
            <a:r>
              <a:rPr lang="fr-FR" sz="1600" dirty="0">
                <a:solidFill>
                  <a:schemeClr val="bg1"/>
                </a:solidFill>
              </a:rPr>
              <a:t>&gt;&gt; </a:t>
            </a:r>
            <a:r>
              <a:rPr lang="fr-FR" sz="1600" dirty="0" err="1">
                <a:solidFill>
                  <a:schemeClr val="bg1"/>
                </a:solidFill>
              </a:rPr>
              <a:t>characters.index</a:t>
            </a:r>
            <a:r>
              <a:rPr lang="fr-FR" sz="1600" dirty="0">
                <a:solidFill>
                  <a:schemeClr val="bg1"/>
                </a:solidFill>
              </a:rPr>
              <a:t>(‘’Babar’’)</a:t>
            </a:r>
          </a:p>
          <a:p>
            <a:r>
              <a:rPr lang="fr-FR" sz="1600" dirty="0">
                <a:solidFill>
                  <a:schemeClr val="bg1"/>
                </a:solidFill>
              </a:rPr>
              <a:t>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369332"/>
          </a:xfrm>
          <a:prstGeom prst="rect">
            <a:avLst/>
          </a:prstGeom>
          <a:noFill/>
        </p:spPr>
        <p:txBody>
          <a:bodyPr wrap="square" rtlCol="0">
            <a:spAutoFit/>
          </a:bodyPr>
          <a:lstStyle/>
          <a:p>
            <a:r>
              <a:rPr lang="fr-FR" dirty="0"/>
              <a:t>la méthode index().</a:t>
            </a:r>
          </a:p>
        </p:txBody>
      </p:sp>
    </p:spTree>
    <p:extLst>
      <p:ext uri="{BB962C8B-B14F-4D97-AF65-F5344CB8AC3E}">
        <p14:creationId xmlns:p14="http://schemas.microsoft.com/office/powerpoint/2010/main" val="6770967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Python list slice </a:t>
            </a:r>
            <a:r>
              <a:rPr lang="fr-FR" altLang="fr-FR" sz="6000" dirty="0" err="1">
                <a:solidFill>
                  <a:schemeClr val="accent5">
                    <a:lumMod val="75000"/>
                  </a:schemeClr>
                </a:solidFill>
              </a:rPr>
              <a:t>syntax</a:t>
            </a:r>
            <a:r>
              <a:rPr lang="fr-FR" altLang="fr-FR" sz="6000" dirty="0">
                <a:solidFill>
                  <a:schemeClr val="accent5">
                    <a:lumMod val="75000"/>
                  </a:schemeClr>
                </a:solidFill>
              </a:rPr>
              <a:t> fun</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en-US" sz="1200" dirty="0">
                <a:solidFill>
                  <a:schemeClr val="bg1"/>
                </a:solidFill>
              </a:rPr>
              <a:t># Python's list slice syntax can be used without indices</a:t>
            </a:r>
          </a:p>
          <a:p>
            <a:r>
              <a:rPr lang="en-US" sz="1200" dirty="0">
                <a:solidFill>
                  <a:schemeClr val="bg1"/>
                </a:solidFill>
              </a:rPr>
              <a:t># for a few fun and useful things:</a:t>
            </a:r>
          </a:p>
          <a:p>
            <a:endParaRPr lang="en-US" sz="1200" dirty="0">
              <a:solidFill>
                <a:schemeClr val="bg1"/>
              </a:solidFill>
            </a:endParaRPr>
          </a:p>
          <a:p>
            <a:r>
              <a:rPr lang="en-US" sz="1200" dirty="0">
                <a:solidFill>
                  <a:schemeClr val="bg1"/>
                </a:solidFill>
              </a:rPr>
              <a:t># You can clear all elements from a list:</a:t>
            </a:r>
          </a:p>
          <a:p>
            <a:r>
              <a:rPr lang="en-US" sz="1200" dirty="0">
                <a:solidFill>
                  <a:schemeClr val="bg1"/>
                </a:solidFill>
              </a:rPr>
              <a:t>&gt;&gt;&gt; </a:t>
            </a:r>
            <a:r>
              <a:rPr lang="en-US" sz="1200" dirty="0" err="1">
                <a:solidFill>
                  <a:schemeClr val="bg1"/>
                </a:solidFill>
              </a:rPr>
              <a:t>lst</a:t>
            </a:r>
            <a:r>
              <a:rPr lang="en-US" sz="1200" dirty="0">
                <a:solidFill>
                  <a:schemeClr val="bg1"/>
                </a:solidFill>
              </a:rPr>
              <a:t> = [1, 2, 3, 4, 5]</a:t>
            </a:r>
          </a:p>
          <a:p>
            <a:r>
              <a:rPr lang="en-US" sz="1200" dirty="0">
                <a:solidFill>
                  <a:schemeClr val="bg1"/>
                </a:solidFill>
              </a:rPr>
              <a:t>&gt;&gt;&gt; del </a:t>
            </a:r>
            <a:r>
              <a:rPr lang="en-US" sz="1200" dirty="0" err="1">
                <a:solidFill>
                  <a:schemeClr val="bg1"/>
                </a:solidFill>
              </a:rPr>
              <a:t>lst</a:t>
            </a:r>
            <a:r>
              <a:rPr lang="en-US" sz="1200" dirty="0">
                <a:solidFill>
                  <a:schemeClr val="bg1"/>
                </a:solidFill>
              </a:rPr>
              <a:t>[:]</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a:t>
            </a:r>
          </a:p>
          <a:p>
            <a:endParaRPr lang="en-US" sz="1200" dirty="0">
              <a:solidFill>
                <a:schemeClr val="bg1"/>
              </a:solidFill>
            </a:endParaRPr>
          </a:p>
          <a:p>
            <a:r>
              <a:rPr lang="en-US" sz="1200" dirty="0">
                <a:solidFill>
                  <a:schemeClr val="bg1"/>
                </a:solidFill>
              </a:rPr>
              <a:t># You can replace all elements of a list</a:t>
            </a:r>
          </a:p>
          <a:p>
            <a:r>
              <a:rPr lang="en-US" sz="1200" dirty="0">
                <a:solidFill>
                  <a:schemeClr val="bg1"/>
                </a:solidFill>
              </a:rPr>
              <a:t># without creating a new list object:</a:t>
            </a:r>
          </a:p>
          <a:p>
            <a:r>
              <a:rPr lang="en-US" sz="1200" dirty="0">
                <a:solidFill>
                  <a:schemeClr val="bg1"/>
                </a:solidFill>
              </a:rPr>
              <a:t>&gt;&gt;&gt; a = </a:t>
            </a:r>
            <a:r>
              <a:rPr lang="en-US" sz="1200" dirty="0" err="1">
                <a:solidFill>
                  <a:schemeClr val="bg1"/>
                </a:solidFill>
              </a:rPr>
              <a:t>lst</a:t>
            </a:r>
            <a:endParaRPr lang="en-US" sz="1200" dirty="0">
              <a:solidFill>
                <a:schemeClr val="bg1"/>
              </a:solidFill>
            </a:endParaRPr>
          </a:p>
          <a:p>
            <a:r>
              <a:rPr lang="en-US" sz="1200" dirty="0">
                <a:solidFill>
                  <a:schemeClr val="bg1"/>
                </a:solidFill>
              </a:rPr>
              <a:t>&gt;&gt;&gt; </a:t>
            </a:r>
            <a:r>
              <a:rPr lang="en-US" sz="1200" dirty="0" err="1">
                <a:solidFill>
                  <a:schemeClr val="bg1"/>
                </a:solidFill>
              </a:rPr>
              <a:t>lst</a:t>
            </a:r>
            <a:r>
              <a:rPr lang="en-US" sz="1200" dirty="0">
                <a:solidFill>
                  <a:schemeClr val="bg1"/>
                </a:solidFill>
              </a:rPr>
              <a:t>[:] = [7, 8, 9]</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[7, 8, 9]</a:t>
            </a:r>
          </a:p>
          <a:p>
            <a:r>
              <a:rPr lang="en-US" sz="1200" dirty="0">
                <a:solidFill>
                  <a:schemeClr val="bg1"/>
                </a:solidFill>
              </a:rPr>
              <a:t>&gt;&gt;&gt; a</a:t>
            </a:r>
          </a:p>
          <a:p>
            <a:r>
              <a:rPr lang="en-US" sz="1200" dirty="0">
                <a:solidFill>
                  <a:schemeClr val="bg1"/>
                </a:solidFill>
              </a:rPr>
              <a:t>[7, 8, 9]</a:t>
            </a:r>
          </a:p>
          <a:p>
            <a:r>
              <a:rPr lang="en-US" sz="1200" dirty="0">
                <a:solidFill>
                  <a:schemeClr val="bg1"/>
                </a:solidFill>
              </a:rPr>
              <a:t>&gt;&gt;&gt; a is </a:t>
            </a:r>
            <a:r>
              <a:rPr lang="en-US" sz="1200" dirty="0" err="1">
                <a:solidFill>
                  <a:schemeClr val="bg1"/>
                </a:solidFill>
              </a:rPr>
              <a:t>lst</a:t>
            </a:r>
            <a:endParaRPr lang="en-US" sz="1200" dirty="0">
              <a:solidFill>
                <a:schemeClr val="bg1"/>
              </a:solidFill>
            </a:endParaRPr>
          </a:p>
          <a:p>
            <a:r>
              <a:rPr lang="en-US" sz="1200" dirty="0">
                <a:solidFill>
                  <a:schemeClr val="bg1"/>
                </a:solidFill>
              </a:rPr>
              <a:t>True</a:t>
            </a:r>
          </a:p>
          <a:p>
            <a:endParaRPr lang="en-US" sz="1200" dirty="0">
              <a:solidFill>
                <a:schemeClr val="bg1"/>
              </a:solidFill>
            </a:endParaRPr>
          </a:p>
          <a:p>
            <a:r>
              <a:rPr lang="en-US" sz="1200" dirty="0">
                <a:solidFill>
                  <a:schemeClr val="bg1"/>
                </a:solidFill>
              </a:rPr>
              <a:t># You can also create a (shallow) copy of a list:</a:t>
            </a:r>
          </a:p>
          <a:p>
            <a:r>
              <a:rPr lang="en-US" sz="1200" dirty="0">
                <a:solidFill>
                  <a:schemeClr val="bg1"/>
                </a:solidFill>
              </a:rPr>
              <a:t>&gt;&gt;&gt; b = </a:t>
            </a:r>
            <a:r>
              <a:rPr lang="en-US" sz="1200" dirty="0" err="1">
                <a:solidFill>
                  <a:schemeClr val="bg1"/>
                </a:solidFill>
              </a:rPr>
              <a:t>lst</a:t>
            </a:r>
            <a:r>
              <a:rPr lang="en-US" sz="1200" dirty="0">
                <a:solidFill>
                  <a:schemeClr val="bg1"/>
                </a:solidFill>
              </a:rPr>
              <a:t>[:]</a:t>
            </a:r>
          </a:p>
          <a:p>
            <a:r>
              <a:rPr lang="en-US" sz="1200" dirty="0">
                <a:solidFill>
                  <a:schemeClr val="bg1"/>
                </a:solidFill>
              </a:rPr>
              <a:t>&gt;&gt;&gt; b</a:t>
            </a:r>
          </a:p>
          <a:p>
            <a:r>
              <a:rPr lang="en-US" sz="1200" dirty="0">
                <a:solidFill>
                  <a:schemeClr val="bg1"/>
                </a:solidFill>
              </a:rPr>
              <a:t>[7, 8, 9]</a:t>
            </a:r>
          </a:p>
          <a:p>
            <a:r>
              <a:rPr lang="en-US" sz="1200" dirty="0">
                <a:solidFill>
                  <a:schemeClr val="bg1"/>
                </a:solidFill>
              </a:rPr>
              <a:t>&gt;&gt;&gt; b is </a:t>
            </a:r>
            <a:r>
              <a:rPr lang="en-US" sz="1200" dirty="0" err="1">
                <a:solidFill>
                  <a:schemeClr val="bg1"/>
                </a:solidFill>
              </a:rPr>
              <a:t>lst</a:t>
            </a:r>
            <a:endParaRPr lang="en-US" sz="1200" dirty="0">
              <a:solidFill>
                <a:schemeClr val="bg1"/>
              </a:solidFill>
            </a:endParaRPr>
          </a:p>
          <a:p>
            <a:r>
              <a:rPr lang="en-US" sz="1200" dirty="0">
                <a:solidFill>
                  <a:schemeClr val="bg1"/>
                </a:solidFill>
              </a:rPr>
              <a:t>False</a:t>
            </a:r>
          </a:p>
          <a:p>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445423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enumerate</a:t>
            </a:r>
            <a:endParaRPr lang="fr-FR" sz="9600" dirty="0">
              <a:solidFill>
                <a:schemeClr val="accent5">
                  <a:lumMod val="75000"/>
                </a:schemeClr>
              </a:solidFill>
            </a:endParaRPr>
          </a:p>
        </p:txBody>
      </p:sp>
    </p:spTree>
    <p:extLst>
      <p:ext uri="{BB962C8B-B14F-4D97-AF65-F5344CB8AC3E}">
        <p14:creationId xmlns:p14="http://schemas.microsoft.com/office/powerpoint/2010/main" val="4339198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5400" dirty="0">
                <a:solidFill>
                  <a:schemeClr val="accent5">
                    <a:lumMod val="75000"/>
                  </a:schemeClr>
                </a:solidFill>
              </a:rPr>
              <a:t>[🐍</a:t>
            </a:r>
            <a:r>
              <a:rPr lang="en-US" sz="5400" dirty="0" err="1">
                <a:solidFill>
                  <a:schemeClr val="accent5">
                    <a:lumMod val="75000"/>
                  </a:schemeClr>
                </a:solidFill>
              </a:rPr>
              <a:t>PyTricks</a:t>
            </a:r>
            <a:r>
              <a:rPr lang="en-US" sz="5400" dirty="0">
                <a:solidFill>
                  <a:schemeClr val="accent5">
                    <a:lumMod val="75000"/>
                  </a:schemeClr>
                </a:solidFill>
              </a:rPr>
              <a:t>]: La fonction enumerate 1/4</a:t>
            </a:r>
            <a:endParaRPr lang="fr-FR" sz="54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553998"/>
          </a:xfrm>
          <a:prstGeom prst="rect">
            <a:avLst/>
          </a:prstGeom>
          <a:noFill/>
        </p:spPr>
        <p:txBody>
          <a:bodyPr wrap="square" rtlCol="0">
            <a:spAutoFit/>
          </a:bodyPr>
          <a:lstStyle/>
          <a:p>
            <a:r>
              <a:rPr lang="en-US" sz="1000" dirty="0"/>
              <a:t>Basically, enumerate() allows you to loop over a collection of items while keeping track of the current item’s index in a counter variable.</a:t>
            </a:r>
          </a:p>
          <a:p>
            <a:endParaRPr lang="en-US" sz="1000" dirty="0"/>
          </a:p>
          <a:p>
            <a:r>
              <a:rPr lang="en-US" sz="1000" dirty="0"/>
              <a:t>Let’s take a look at a quick example:</a:t>
            </a:r>
          </a:p>
        </p:txBody>
      </p:sp>
      <p:sp>
        <p:nvSpPr>
          <p:cNvPr id="5" name="ZoneTexte 4">
            <a:extLst>
              <a:ext uri="{FF2B5EF4-FFF2-40B4-BE49-F238E27FC236}">
                <a16:creationId xmlns:a16="http://schemas.microsoft.com/office/drawing/2014/main" id="{FAB1367B-A395-4965-B97F-01A200A453EC}"/>
              </a:ext>
            </a:extLst>
          </p:cNvPr>
          <p:cNvSpPr txBox="1"/>
          <p:nvPr/>
        </p:nvSpPr>
        <p:spPr>
          <a:xfrm>
            <a:off x="123823" y="1602563"/>
            <a:ext cx="6429376"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a:t>
            </a:r>
          </a:p>
          <a:p>
            <a:r>
              <a:rPr lang="fr-FR" sz="1000" dirty="0">
                <a:solidFill>
                  <a:schemeClr val="bg1"/>
                </a:solidFill>
              </a:rPr>
              <a:t>    print(f'{index}: {value}')</a:t>
            </a:r>
          </a:p>
        </p:txBody>
      </p:sp>
      <p:sp>
        <p:nvSpPr>
          <p:cNvPr id="6" name="ZoneTexte 5">
            <a:extLst>
              <a:ext uri="{FF2B5EF4-FFF2-40B4-BE49-F238E27FC236}">
                <a16:creationId xmlns:a16="http://schemas.microsoft.com/office/drawing/2014/main" id="{1CEBE35E-7F02-4184-937B-D1A00D2414F7}"/>
              </a:ext>
            </a:extLst>
          </p:cNvPr>
          <p:cNvSpPr txBox="1"/>
          <p:nvPr/>
        </p:nvSpPr>
        <p:spPr>
          <a:xfrm>
            <a:off x="123823" y="2248715"/>
            <a:ext cx="12068175" cy="246221"/>
          </a:xfrm>
          <a:prstGeom prst="rect">
            <a:avLst/>
          </a:prstGeom>
          <a:noFill/>
        </p:spPr>
        <p:txBody>
          <a:bodyPr wrap="square" rtlCol="0">
            <a:spAutoFit/>
          </a:bodyPr>
          <a:lstStyle/>
          <a:p>
            <a:r>
              <a:rPr lang="en-US" sz="1000" dirty="0"/>
              <a:t>This produces the following output:</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23" y="2525714"/>
            <a:ext cx="6429376" cy="553998"/>
          </a:xfrm>
          <a:prstGeom prst="rect">
            <a:avLst/>
          </a:prstGeom>
          <a:solidFill>
            <a:schemeClr val="tx1"/>
          </a:solidFill>
        </p:spPr>
        <p:txBody>
          <a:bodyPr wrap="square" rtlCol="0">
            <a:spAutoFit/>
          </a:bodyPr>
          <a:lstStyle/>
          <a:p>
            <a:r>
              <a:rPr lang="pt-BR" sz="1000" dirty="0">
                <a:solidFill>
                  <a:schemeClr val="bg1"/>
                </a:solidFill>
              </a:rPr>
              <a:t>0: Bob</a:t>
            </a:r>
          </a:p>
          <a:p>
            <a:r>
              <a:rPr lang="pt-BR" sz="1000" dirty="0">
                <a:solidFill>
                  <a:schemeClr val="bg1"/>
                </a:solidFill>
              </a:rPr>
              <a:t>1: Alice</a:t>
            </a:r>
          </a:p>
          <a:p>
            <a:r>
              <a:rPr lang="pt-BR" sz="1000" dirty="0">
                <a:solidFill>
                  <a:schemeClr val="bg1"/>
                </a:solidFill>
              </a:rPr>
              <a:t>2: Guido</a:t>
            </a: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2" y="3124023"/>
            <a:ext cx="12068175" cy="707886"/>
          </a:xfrm>
          <a:prstGeom prst="rect">
            <a:avLst/>
          </a:prstGeom>
          <a:noFill/>
        </p:spPr>
        <p:txBody>
          <a:bodyPr wrap="square" rtlCol="0">
            <a:spAutoFit/>
          </a:bodyPr>
          <a:lstStyle/>
          <a:p>
            <a:r>
              <a:rPr lang="fr-FR" sz="1000" dirty="0"/>
              <a:t>As you can see, this iterated over the names list and generated an index for each element by increasing a counter variable starting at zero.</a:t>
            </a:r>
            <a:br>
              <a:rPr lang="fr-FR" sz="1000" dirty="0"/>
            </a:br>
            <a:r>
              <a:rPr lang="fr-FR" sz="1000" dirty="0"/>
              <a:t>Now why is keeping a running index with the enumerate function useful?</a:t>
            </a:r>
            <a:br>
              <a:rPr lang="fr-FR" sz="1000" dirty="0"/>
            </a:br>
            <a:r>
              <a:rPr lang="fr-FR" sz="1000" dirty="0"/>
              <a:t>I noticed that new Python developers coming from a C or Java background sometimes use the following range(len(...)) antipattern to keep a running index while iterating over a list with a for-</a:t>
            </a:r>
            <a:r>
              <a:rPr lang="fr-FR" sz="1000" dirty="0" err="1"/>
              <a:t>loop</a:t>
            </a:r>
            <a:r>
              <a:rPr lang="fr-FR" sz="1000" dirty="0"/>
              <a:t>:</a:t>
            </a:r>
            <a:br>
              <a:rPr lang="fr-FR" sz="1000" dirty="0"/>
            </a:br>
            <a:endParaRPr lang="en-US" sz="1000" dirty="0"/>
          </a:p>
        </p:txBody>
      </p:sp>
      <p:sp>
        <p:nvSpPr>
          <p:cNvPr id="9" name="ZoneTexte 8">
            <a:extLst>
              <a:ext uri="{FF2B5EF4-FFF2-40B4-BE49-F238E27FC236}">
                <a16:creationId xmlns:a16="http://schemas.microsoft.com/office/drawing/2014/main" id="{B826F324-DA92-457B-8747-AEC7C0A712C2}"/>
              </a:ext>
            </a:extLst>
          </p:cNvPr>
          <p:cNvSpPr txBox="1"/>
          <p:nvPr/>
        </p:nvSpPr>
        <p:spPr>
          <a:xfrm>
            <a:off x="123819" y="3739398"/>
            <a:ext cx="6429376" cy="553998"/>
          </a:xfrm>
          <a:prstGeom prst="rect">
            <a:avLst/>
          </a:prstGeom>
          <a:solidFill>
            <a:schemeClr val="tx1"/>
          </a:solidFill>
        </p:spPr>
        <p:txBody>
          <a:bodyPr wrap="square" rtlCol="0">
            <a:spAutoFit/>
          </a:bodyPr>
          <a:lstStyle/>
          <a:p>
            <a:r>
              <a:rPr lang="en-US" sz="1000" dirty="0">
                <a:solidFill>
                  <a:schemeClr val="bg1"/>
                </a:solidFill>
              </a:rPr>
              <a:t># HARMFUL: Don't do this</a:t>
            </a:r>
          </a:p>
          <a:p>
            <a:r>
              <a:rPr lang="en-US" sz="1000" dirty="0">
                <a:solidFill>
                  <a:schemeClr val="bg1"/>
                </a:solidFill>
              </a:rPr>
              <a:t>for i in range(len(my_items)):</a:t>
            </a:r>
          </a:p>
          <a:p>
            <a:r>
              <a:rPr lang="en-US" sz="1000" dirty="0">
                <a:solidFill>
                  <a:schemeClr val="bg1"/>
                </a:solidFill>
              </a:rPr>
              <a:t>    print(i, my_items[i])</a:t>
            </a:r>
          </a:p>
        </p:txBody>
      </p:sp>
      <p:sp>
        <p:nvSpPr>
          <p:cNvPr id="10" name="ZoneTexte 9">
            <a:extLst>
              <a:ext uri="{FF2B5EF4-FFF2-40B4-BE49-F238E27FC236}">
                <a16:creationId xmlns:a16="http://schemas.microsoft.com/office/drawing/2014/main" id="{2131448A-0AA1-468D-9850-1F47ACE3E73A}"/>
              </a:ext>
            </a:extLst>
          </p:cNvPr>
          <p:cNvSpPr txBox="1"/>
          <p:nvPr/>
        </p:nvSpPr>
        <p:spPr>
          <a:xfrm>
            <a:off x="123819" y="4361106"/>
            <a:ext cx="12068175" cy="861774"/>
          </a:xfrm>
          <a:prstGeom prst="rect">
            <a:avLst/>
          </a:prstGeom>
          <a:noFill/>
        </p:spPr>
        <p:txBody>
          <a:bodyPr wrap="square" rtlCol="0">
            <a:spAutoFit/>
          </a:bodyPr>
          <a:lstStyle/>
          <a:p>
            <a:r>
              <a:rPr lang="en-US" sz="1000" dirty="0"/>
              <a:t>By using the enumerate function skillfully, like I showed you in the “names” example above, you can make this looping construct much more “Pythonic” and idiomatic.</a:t>
            </a:r>
          </a:p>
          <a:p>
            <a:r>
              <a:rPr lang="en-US" sz="1000" dirty="0"/>
              <a:t>You see, there’s usually no need to generate element indexes manually in Python—you simply leave all of this work to the enumerate function.</a:t>
            </a:r>
          </a:p>
          <a:p>
            <a:r>
              <a:rPr lang="en-US" sz="1000" dirty="0"/>
              <a:t>And as a result your code will be easier to read and less vulnerable to typos.</a:t>
            </a:r>
          </a:p>
          <a:p>
            <a:r>
              <a:rPr lang="en-US" sz="1000" dirty="0"/>
              <a:t>Another useful feature is the ability to choose the starting index for the enumeration. </a:t>
            </a:r>
          </a:p>
          <a:p>
            <a:r>
              <a:rPr lang="en-US" sz="1000" dirty="0"/>
              <a:t>The enumerate() function accepts an optional argument which allows you to set the initial value for its counter variable:</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5242173"/>
            <a:ext cx="6429375"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 1):</a:t>
            </a:r>
          </a:p>
          <a:p>
            <a:r>
              <a:rPr lang="fr-FR" sz="1000" dirty="0">
                <a:solidFill>
                  <a:schemeClr val="bg1"/>
                </a:solidFill>
              </a:rPr>
              <a:t>    print(f'{index}: {value}')</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61912" y="5793565"/>
            <a:ext cx="12068175" cy="246221"/>
          </a:xfrm>
          <a:prstGeom prst="rect">
            <a:avLst/>
          </a:prstGeom>
          <a:noFill/>
        </p:spPr>
        <p:txBody>
          <a:bodyPr wrap="square" rtlCol="0">
            <a:spAutoFit/>
          </a:bodyPr>
          <a:lstStyle/>
          <a:p>
            <a:r>
              <a:rPr lang="en-US" sz="1000" dirty="0"/>
              <a:t>In the above example I changed the function call to enumerate(names, 1) and the extra 1 argument now starts the index at one instead of zero:</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6070565"/>
            <a:ext cx="6429375" cy="553998"/>
          </a:xfrm>
          <a:prstGeom prst="rect">
            <a:avLst/>
          </a:prstGeom>
          <a:solidFill>
            <a:schemeClr val="tx1"/>
          </a:solidFill>
        </p:spPr>
        <p:txBody>
          <a:bodyPr wrap="square" rtlCol="0">
            <a:spAutoFit/>
          </a:bodyPr>
          <a:lstStyle/>
          <a:p>
            <a:r>
              <a:rPr lang="pt-BR" sz="1000" dirty="0">
                <a:solidFill>
                  <a:schemeClr val="bg1"/>
                </a:solidFill>
              </a:rPr>
              <a:t>1: Bob</a:t>
            </a:r>
          </a:p>
          <a:p>
            <a:r>
              <a:rPr lang="pt-BR" sz="1000" dirty="0">
                <a:solidFill>
                  <a:schemeClr val="bg1"/>
                </a:solidFill>
              </a:rPr>
              <a:t>2: Alice</a:t>
            </a:r>
          </a:p>
          <a:p>
            <a:r>
              <a:rPr lang="pt-BR" sz="1000" dirty="0">
                <a:solidFill>
                  <a:schemeClr val="bg1"/>
                </a:solidFill>
              </a:rPr>
              <a:t>3: Guido</a:t>
            </a:r>
          </a:p>
        </p:txBody>
      </p:sp>
    </p:spTree>
    <p:extLst>
      <p:ext uri="{BB962C8B-B14F-4D97-AF65-F5344CB8AC3E}">
        <p14:creationId xmlns:p14="http://schemas.microsoft.com/office/powerpoint/2010/main" val="18124804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6000" dirty="0">
                <a:solidFill>
                  <a:schemeClr val="accent5">
                    <a:lumMod val="75000"/>
                  </a:schemeClr>
                </a:solidFill>
              </a:rPr>
              <a:t>La fonction enumerate 2/4</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861774"/>
          </a:xfrm>
          <a:prstGeom prst="rect">
            <a:avLst/>
          </a:prstGeom>
          <a:noFill/>
        </p:spPr>
        <p:txBody>
          <a:bodyPr wrap="square" rtlCol="0">
            <a:spAutoFit/>
          </a:bodyPr>
          <a:lstStyle/>
          <a:p>
            <a:r>
              <a:rPr lang="en-US" sz="1000" dirty="0"/>
              <a:t>And voilà, this is how you switch from zero-based indexing to starting with index 1 (or any other int, for that matter) using Python’s enumerate() function.</a:t>
            </a:r>
          </a:p>
          <a:p>
            <a:r>
              <a:rPr lang="en-US" sz="1000" dirty="0"/>
              <a:t>You might be wondering how the enumerate function works behind the scenes—so let's talk about that for a bit: </a:t>
            </a:r>
          </a:p>
          <a:p>
            <a:r>
              <a:rPr lang="en-US" sz="1000" dirty="0"/>
              <a:t>Part of it’s magic lies in the fact that enumerate is implemented as a Python iterator.</a:t>
            </a:r>
          </a:p>
          <a:p>
            <a:r>
              <a:rPr lang="en-US" sz="1000" dirty="0"/>
              <a:t>This means that element indexes are generated lazily (one by one, just-in-time), which keeps memory use low and keeps this construct so fast.</a:t>
            </a:r>
          </a:p>
          <a:p>
            <a:r>
              <a:rPr lang="en-US" sz="1000" dirty="0"/>
              <a:t>Let’s play with some more code to demonstrate what I mean:</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18" y="1946343"/>
            <a:ext cx="6429376" cy="707886"/>
          </a:xfrm>
          <a:prstGeom prst="rect">
            <a:avLst/>
          </a:prstGeom>
          <a:solidFill>
            <a:schemeClr val="tx1"/>
          </a:solidFill>
        </p:spPr>
        <p:txBody>
          <a:bodyPr wrap="square" rtlCol="0">
            <a:spAutoFit/>
          </a:bodyPr>
          <a:lstStyle/>
          <a:p>
            <a:r>
              <a:rPr lang="en-US" sz="1000" dirty="0">
                <a:solidFill>
                  <a:schemeClr val="bg1"/>
                </a:solidFill>
              </a:rPr>
              <a:t>&gt;&gt;&gt; names = ['Bob', 'Alice', 'Guido']</a:t>
            </a:r>
          </a:p>
          <a:p>
            <a:r>
              <a:rPr lang="en-US" sz="1000" dirty="0">
                <a:solidFill>
                  <a:schemeClr val="bg1"/>
                </a:solidFill>
              </a:rPr>
              <a:t>&gt;&gt;&gt; enumerate(names)</a:t>
            </a:r>
          </a:p>
          <a:p>
            <a:r>
              <a:rPr lang="en-US" sz="1000" dirty="0">
                <a:solidFill>
                  <a:schemeClr val="bg1"/>
                </a:solidFill>
              </a:rPr>
              <a:t>&lt;enumerate object at 0x1057f4120&gt;</a:t>
            </a:r>
          </a:p>
          <a:p>
            <a:endParaRPr lang="pt-BR" sz="1000" dirty="0">
              <a:solidFill>
                <a:schemeClr val="bg1"/>
              </a:solidFill>
            </a:endParaRP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5" y="2631492"/>
            <a:ext cx="12068175" cy="1015663"/>
          </a:xfrm>
          <a:prstGeom prst="rect">
            <a:avLst/>
          </a:prstGeom>
          <a:noFill/>
        </p:spPr>
        <p:txBody>
          <a:bodyPr wrap="square" rtlCol="0">
            <a:spAutoFit/>
          </a:bodyPr>
          <a:lstStyle/>
          <a:p>
            <a:r>
              <a:rPr lang="en-US" sz="1000" dirty="0"/>
              <a:t>In the above code snippet I set up the same enumeration you’ve already seen in the previous examples.</a:t>
            </a:r>
          </a:p>
          <a:p>
            <a:r>
              <a:rPr lang="en-US" sz="1000" dirty="0"/>
              <a:t>But instead of immediately looping over the result of the  enumerate call I’m just displaying the returned object on the Python console.</a:t>
            </a:r>
          </a:p>
          <a:p>
            <a:r>
              <a:rPr lang="en-US" sz="1000" dirty="0"/>
              <a:t>As you can see, it’s an “enumerate object.”</a:t>
            </a:r>
          </a:p>
          <a:p>
            <a:r>
              <a:rPr lang="en-US" sz="1000" dirty="0"/>
              <a:t>This is the actual iterator.</a:t>
            </a:r>
          </a:p>
          <a:p>
            <a:r>
              <a:rPr lang="en-US" sz="1000" dirty="0"/>
              <a:t>And like I said, it generates its output elements lazily and one by one when they’re requested.</a:t>
            </a:r>
          </a:p>
          <a:p>
            <a:r>
              <a:rPr lang="en-US" sz="1000" dirty="0"/>
              <a:t>In order to retrieve those “on demand” elements so we can inspect them, I’m going to call the built-in list() function on the iterator:</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3677934"/>
            <a:ext cx="6429375" cy="400110"/>
          </a:xfrm>
          <a:prstGeom prst="rect">
            <a:avLst/>
          </a:prstGeom>
          <a:solidFill>
            <a:schemeClr val="tx1"/>
          </a:solidFill>
        </p:spPr>
        <p:txBody>
          <a:bodyPr wrap="square" rtlCol="0">
            <a:spAutoFit/>
          </a:bodyPr>
          <a:lstStyle/>
          <a:p>
            <a:r>
              <a:rPr lang="fr-FR" sz="1000" dirty="0">
                <a:solidFill>
                  <a:schemeClr val="bg1"/>
                </a:solidFill>
              </a:rPr>
              <a:t>&gt;&gt;&gt; list(enumerate(names))</a:t>
            </a:r>
          </a:p>
          <a:p>
            <a:r>
              <a:rPr lang="fr-FR" sz="1000" dirty="0">
                <a:solidFill>
                  <a:schemeClr val="bg1"/>
                </a:solidFill>
              </a:rPr>
              <a:t>[(0, 'Bob'), (1, 'Alice'), (2, 'Guido')]</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123825" y="4108823"/>
            <a:ext cx="12068175" cy="400110"/>
          </a:xfrm>
          <a:prstGeom prst="rect">
            <a:avLst/>
          </a:prstGeom>
          <a:noFill/>
        </p:spPr>
        <p:txBody>
          <a:bodyPr wrap="square" rtlCol="0">
            <a:spAutoFit/>
          </a:bodyPr>
          <a:lstStyle/>
          <a:p>
            <a:r>
              <a:rPr lang="en-US" sz="1000" dirty="0"/>
              <a:t>For each element in the input list (names) the iterator returned by enumerate() produces a tuple of the form (index, element).</a:t>
            </a:r>
          </a:p>
          <a:p>
            <a:r>
              <a:rPr lang="en-US" sz="1000" dirty="0"/>
              <a:t>In your typical for-in loop you’ll use this to your advantage by leveraging Python’s data structure unpacking feature:</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4570491"/>
            <a:ext cx="6429375" cy="400110"/>
          </a:xfrm>
          <a:prstGeom prst="rect">
            <a:avLst/>
          </a:prstGeom>
          <a:solidFill>
            <a:schemeClr val="tx1"/>
          </a:solidFill>
        </p:spPr>
        <p:txBody>
          <a:bodyPr wrap="square" rtlCol="0">
            <a:spAutoFit/>
          </a:bodyPr>
          <a:lstStyle/>
          <a:p>
            <a:r>
              <a:rPr lang="pt-BR" sz="1000" dirty="0">
                <a:solidFill>
                  <a:schemeClr val="bg1"/>
                </a:solidFill>
              </a:rPr>
              <a:t>1</a:t>
            </a:r>
            <a:r>
              <a:rPr lang="en-US" sz="1000" dirty="0">
                <a:solidFill>
                  <a:schemeClr val="bg1"/>
                </a:solidFill>
              </a:rPr>
              <a:t>for index, element in enumerate(iterable):</a:t>
            </a:r>
          </a:p>
          <a:p>
            <a:r>
              <a:rPr lang="en-US" sz="1000" dirty="0">
                <a:solidFill>
                  <a:schemeClr val="bg1"/>
                </a:solidFill>
              </a:rPr>
              <a:t>    # ...</a:t>
            </a:r>
          </a:p>
        </p:txBody>
      </p:sp>
      <p:sp>
        <p:nvSpPr>
          <p:cNvPr id="14" name="ZoneTexte 13">
            <a:extLst>
              <a:ext uri="{FF2B5EF4-FFF2-40B4-BE49-F238E27FC236}">
                <a16:creationId xmlns:a16="http://schemas.microsoft.com/office/drawing/2014/main" id="{89401F2E-DCB0-4002-8E95-D7C8CB4D36A6}"/>
              </a:ext>
            </a:extLst>
          </p:cNvPr>
          <p:cNvSpPr txBox="1"/>
          <p:nvPr/>
        </p:nvSpPr>
        <p:spPr>
          <a:xfrm>
            <a:off x="123818" y="5124409"/>
            <a:ext cx="12068175" cy="1015663"/>
          </a:xfrm>
          <a:prstGeom prst="rect">
            <a:avLst/>
          </a:prstGeom>
          <a:noFill/>
        </p:spPr>
        <p:txBody>
          <a:bodyPr wrap="square" rtlCol="0">
            <a:spAutoFit/>
          </a:bodyPr>
          <a:lstStyle/>
          <a:p>
            <a:r>
              <a:rPr lang="en-US" sz="1000" dirty="0"/>
              <a:t>And there you have it—enumerate() is awesome!</a:t>
            </a:r>
          </a:p>
          <a:p>
            <a:r>
              <a:rPr lang="en-US" sz="1000" dirty="0"/>
              <a:t>Let's do a quick recap:</a:t>
            </a:r>
          </a:p>
          <a:p>
            <a:r>
              <a:rPr lang="en-US" sz="1000" dirty="0"/>
              <a:t>    1. "enumerate()" is a built-in function of Python. You use it to loop over an iterable with an automatic running index generated by a counter variable.</a:t>
            </a:r>
          </a:p>
          <a:p>
            <a:r>
              <a:rPr lang="en-US" sz="1000" dirty="0"/>
              <a:t>    2. The counter starts at 0 by default, but you can set it to any integer.</a:t>
            </a:r>
          </a:p>
          <a:p>
            <a:r>
              <a:rPr lang="en-US" sz="1000" dirty="0"/>
              <a:t>    3. enumerate was added to Python starting at version 2.3 with the implementation of PEP 279.</a:t>
            </a:r>
          </a:p>
          <a:p>
            <a:r>
              <a:rPr lang="en-US" sz="1000" dirty="0"/>
              <a:t>    4. Python’s enumerate function helps you write more Pythonic and idiomatic looping constructs that avoid the use of clunky and error-prone manual indexing.</a:t>
            </a:r>
          </a:p>
        </p:txBody>
      </p:sp>
    </p:spTree>
    <p:extLst>
      <p:ext uri="{BB962C8B-B14F-4D97-AF65-F5344CB8AC3E}">
        <p14:creationId xmlns:p14="http://schemas.microsoft.com/office/powerpoint/2010/main" val="30657035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3/4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4/4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err="1">
                <a:solidFill>
                  <a:schemeClr val="accent5">
                    <a:lumMod val="75000"/>
                  </a:schemeClr>
                </a:solidFill>
              </a:rPr>
              <a:t>Nametuples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3231654"/>
          </a:xfrm>
          <a:prstGeom prst="rect">
            <a:avLst/>
          </a:prstGeom>
          <a:solidFill>
            <a:schemeClr val="tx1"/>
          </a:solidFill>
        </p:spPr>
        <p:txBody>
          <a:bodyPr>
            <a:spAutoFit/>
          </a:bodyPr>
          <a:lstStyle/>
          <a:p>
            <a:r>
              <a:rPr lang="en-US" sz="1200" dirty="0">
                <a:solidFill>
                  <a:schemeClr val="bg1"/>
                </a:solidFill>
              </a:rPr>
              <a:t>from collections import </a:t>
            </a:r>
            <a:r>
              <a:rPr lang="en-US" sz="1200" dirty="0" err="1">
                <a:solidFill>
                  <a:schemeClr val="bg1"/>
                </a:solidFill>
              </a:rPr>
              <a:t>namedtuple</a:t>
            </a:r>
            <a:endParaRPr lang="en-US" sz="1200" dirty="0">
              <a:solidFill>
                <a:schemeClr val="bg1"/>
              </a:solidFill>
            </a:endParaRPr>
          </a:p>
          <a:p>
            <a:r>
              <a:rPr lang="en-US" sz="1200" dirty="0">
                <a:solidFill>
                  <a:schemeClr val="bg1"/>
                </a:solidFill>
              </a:rPr>
              <a:t>Car = </a:t>
            </a:r>
            <a:r>
              <a:rPr lang="en-US" sz="1200" dirty="0" err="1">
                <a:solidFill>
                  <a:schemeClr val="bg1"/>
                </a:solidFill>
              </a:rPr>
              <a:t>namedtuple</a:t>
            </a:r>
            <a:r>
              <a:rPr lang="en-US" sz="1200" dirty="0">
                <a:solidFill>
                  <a:schemeClr val="bg1"/>
                </a:solidFill>
              </a:rPr>
              <a:t>('Car', 'color mileage’)</a:t>
            </a:r>
          </a:p>
          <a:p>
            <a:r>
              <a:rPr lang="en-US" sz="1200" dirty="0">
                <a:solidFill>
                  <a:schemeClr val="bg1"/>
                </a:solidFill>
              </a:rPr>
              <a:t># Our new "Car" class works as expected:</a:t>
            </a:r>
          </a:p>
          <a:p>
            <a:r>
              <a:rPr lang="en-US" sz="1200" dirty="0">
                <a:solidFill>
                  <a:schemeClr val="bg1"/>
                </a:solidFill>
              </a:rPr>
              <a:t>&gt;&gt;&gt; </a:t>
            </a:r>
            <a:r>
              <a:rPr lang="en-US" sz="1200" dirty="0" err="1">
                <a:solidFill>
                  <a:schemeClr val="bg1"/>
                </a:solidFill>
              </a:rPr>
              <a:t>my_car</a:t>
            </a:r>
            <a:r>
              <a:rPr lang="en-US" sz="1200" dirty="0">
                <a:solidFill>
                  <a:schemeClr val="bg1"/>
                </a:solidFill>
              </a:rPr>
              <a:t> = Car('red', 3812.4)</a:t>
            </a:r>
          </a:p>
          <a:p>
            <a:r>
              <a:rPr lang="en-US" sz="1200" dirty="0">
                <a:solidFill>
                  <a:schemeClr val="bg1"/>
                </a:solidFill>
              </a:rPr>
              <a:t>&gt;&gt;&gt; </a:t>
            </a:r>
            <a:r>
              <a:rPr lang="en-US" sz="1200" dirty="0" err="1">
                <a:solidFill>
                  <a:schemeClr val="bg1"/>
                </a:solidFill>
              </a:rPr>
              <a:t>my_car.color</a:t>
            </a:r>
            <a:endParaRPr lang="en-US" sz="1200" dirty="0">
              <a:solidFill>
                <a:schemeClr val="bg1"/>
              </a:solidFill>
            </a:endParaRPr>
          </a:p>
          <a:p>
            <a:r>
              <a:rPr lang="en-US" sz="1200" dirty="0">
                <a:solidFill>
                  <a:schemeClr val="bg1"/>
                </a:solidFill>
              </a:rPr>
              <a:t>'red'</a:t>
            </a:r>
          </a:p>
          <a:p>
            <a:r>
              <a:rPr lang="en-US" sz="1200" dirty="0">
                <a:solidFill>
                  <a:schemeClr val="bg1"/>
                </a:solidFill>
              </a:rPr>
              <a:t>&gt;&gt;&gt; </a:t>
            </a:r>
            <a:r>
              <a:rPr lang="en-US" sz="1200" dirty="0" err="1">
                <a:solidFill>
                  <a:schemeClr val="bg1"/>
                </a:solidFill>
              </a:rPr>
              <a:t>my_car.mileage</a:t>
            </a:r>
            <a:endParaRPr lang="en-US" sz="1200" dirty="0">
              <a:solidFill>
                <a:schemeClr val="bg1"/>
              </a:solidFill>
            </a:endParaRPr>
          </a:p>
          <a:p>
            <a:r>
              <a:rPr lang="en-US" sz="1200" dirty="0">
                <a:solidFill>
                  <a:schemeClr val="bg1"/>
                </a:solidFill>
              </a:rPr>
              <a:t>3812.4</a:t>
            </a:r>
          </a:p>
          <a:p>
            <a:endParaRPr lang="en-US" sz="1200" dirty="0">
              <a:solidFill>
                <a:schemeClr val="bg1"/>
              </a:solidFill>
            </a:endParaRPr>
          </a:p>
          <a:p>
            <a:r>
              <a:rPr lang="en-US" sz="1200" dirty="0">
                <a:solidFill>
                  <a:schemeClr val="bg1"/>
                </a:solidFill>
              </a:rPr>
              <a:t># We get a nice string </a:t>
            </a:r>
            <a:r>
              <a:rPr lang="en-US" sz="1200" dirty="0" err="1">
                <a:solidFill>
                  <a:schemeClr val="bg1"/>
                </a:solidFill>
              </a:rPr>
              <a:t>repr</a:t>
            </a:r>
            <a:r>
              <a:rPr lang="en-US" sz="1200" dirty="0">
                <a:solidFill>
                  <a:schemeClr val="bg1"/>
                </a:solidFill>
              </a:rPr>
              <a:t> for free:</a:t>
            </a:r>
          </a:p>
          <a:p>
            <a:r>
              <a:rPr lang="en-US" sz="1200" dirty="0">
                <a:solidFill>
                  <a:schemeClr val="bg1"/>
                </a:solidFill>
              </a:rPr>
              <a:t>&gt;&gt;&gt; </a:t>
            </a:r>
            <a:r>
              <a:rPr lang="en-US" sz="1200" dirty="0" err="1">
                <a:solidFill>
                  <a:schemeClr val="bg1"/>
                </a:solidFill>
              </a:rPr>
              <a:t>my_car</a:t>
            </a:r>
            <a:endParaRPr lang="en-US" sz="1200" dirty="0">
              <a:solidFill>
                <a:schemeClr val="bg1"/>
              </a:solidFill>
            </a:endParaRPr>
          </a:p>
          <a:p>
            <a:r>
              <a:rPr lang="en-US" sz="1200" dirty="0">
                <a:solidFill>
                  <a:schemeClr val="bg1"/>
                </a:solidFill>
              </a:rPr>
              <a:t>Car(color='red' , mileage=3812.4)</a:t>
            </a:r>
          </a:p>
          <a:p>
            <a:endParaRPr lang="en-US" sz="1200" dirty="0">
              <a:solidFill>
                <a:schemeClr val="bg1"/>
              </a:solidFill>
            </a:endParaRPr>
          </a:p>
          <a:p>
            <a:r>
              <a:rPr lang="en-US" sz="1200" dirty="0">
                <a:solidFill>
                  <a:schemeClr val="bg1"/>
                </a:solidFill>
              </a:rPr>
              <a:t># Like tuples, </a:t>
            </a:r>
            <a:r>
              <a:rPr lang="en-US" sz="1200" dirty="0" err="1">
                <a:solidFill>
                  <a:schemeClr val="bg1"/>
                </a:solidFill>
              </a:rPr>
              <a:t>namedtuples</a:t>
            </a:r>
            <a:r>
              <a:rPr lang="en-US" sz="1200" dirty="0">
                <a:solidFill>
                  <a:schemeClr val="bg1"/>
                </a:solidFill>
              </a:rPr>
              <a:t> are immutable:</a:t>
            </a:r>
          </a:p>
          <a:p>
            <a:r>
              <a:rPr lang="en-US" sz="1200" dirty="0">
                <a:solidFill>
                  <a:schemeClr val="bg1"/>
                </a:solidFill>
              </a:rPr>
              <a:t>&gt;&gt;&gt; </a:t>
            </a:r>
            <a:r>
              <a:rPr lang="en-US" sz="1200" dirty="0" err="1">
                <a:solidFill>
                  <a:schemeClr val="bg1"/>
                </a:solidFill>
              </a:rPr>
              <a:t>my_car.color</a:t>
            </a:r>
            <a:r>
              <a:rPr lang="en-US" sz="1200" dirty="0">
                <a:solidFill>
                  <a:schemeClr val="bg1"/>
                </a:solidFill>
              </a:rPr>
              <a:t> = 'blue'</a:t>
            </a:r>
          </a:p>
          <a:p>
            <a:r>
              <a:rPr lang="en-US" sz="1200" dirty="0" err="1">
                <a:solidFill>
                  <a:schemeClr val="bg1"/>
                </a:solidFill>
              </a:rPr>
              <a:t>AttributeError</a:t>
            </a:r>
            <a:r>
              <a:rPr lang="en-US" sz="1200" dirty="0">
                <a:solidFill>
                  <a:schemeClr val="bg1"/>
                </a:solidFill>
              </a:rPr>
              <a:t>: "can't set attribute"</a:t>
            </a:r>
          </a:p>
          <a:p>
            <a:endParaRPr lang="en-US"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933337"/>
            <a:ext cx="48880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t>Using</a:t>
            </a:r>
            <a:r>
              <a:rPr lang="fr-FR" altLang="fr-FR" sz="1400" dirty="0"/>
              <a:t> </a:t>
            </a:r>
            <a:r>
              <a:rPr lang="fr-FR" altLang="fr-FR" sz="1400" dirty="0" err="1"/>
              <a:t>nametuple</a:t>
            </a:r>
            <a:r>
              <a:rPr lang="fr-FR" altLang="fr-FR" sz="1400" dirty="0"/>
              <a:t> is way </a:t>
            </a:r>
            <a:r>
              <a:rPr lang="fr-FR" altLang="fr-FR" sz="1400" dirty="0" err="1"/>
              <a:t>shorther</a:t>
            </a:r>
            <a:r>
              <a:rPr lang="fr-FR" altLang="fr-FR" sz="1400" dirty="0"/>
              <a:t> than </a:t>
            </a:r>
            <a:r>
              <a:rPr lang="fr-FR" altLang="fr-FR" sz="1400" dirty="0" err="1"/>
              <a:t>defining</a:t>
            </a:r>
            <a:r>
              <a:rPr lang="fr-FR" altLang="fr-FR" sz="1400" dirty="0"/>
              <a:t> a class </a:t>
            </a:r>
            <a:r>
              <a:rPr lang="fr-FR" altLang="fr-FR" sz="1400" dirty="0" err="1"/>
              <a:t>manually</a:t>
            </a:r>
            <a:r>
              <a:rPr lang="fr-FR" altLang="fr-FR" sz="1400" dirty="0"/>
              <a:t>:</a:t>
            </a:r>
          </a:p>
        </p:txBody>
      </p:sp>
    </p:spTree>
    <p:extLst>
      <p:ext uri="{BB962C8B-B14F-4D97-AF65-F5344CB8AC3E}">
        <p14:creationId xmlns:p14="http://schemas.microsoft.com/office/powerpoint/2010/main" val="694332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3166"/>
            <a:ext cx="12192000" cy="1470016"/>
          </a:xfrm>
        </p:spPr>
        <p:txBody>
          <a:bodyPr>
            <a:normAutofit fontScale="90000"/>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La comprehensions de liste 1/4</a:t>
            </a:r>
            <a:endParaRPr lang="fr-FR" sz="6000" b="1" dirty="0">
              <a:solidFill>
                <a:schemeClr val="accent5">
                  <a:lumMod val="75000"/>
                </a:schemeClr>
              </a:solidFill>
            </a:endParaRPr>
          </a:p>
        </p:txBody>
      </p:sp>
      <p:sp>
        <p:nvSpPr>
          <p:cNvPr id="10" name="ZoneTexte 9">
            <a:extLst>
              <a:ext uri="{FF2B5EF4-FFF2-40B4-BE49-F238E27FC236}">
                <a16:creationId xmlns:a16="http://schemas.microsoft.com/office/drawing/2014/main" id="{FDCF1724-0AAF-4343-81BA-42D0647E94D6}"/>
              </a:ext>
            </a:extLst>
          </p:cNvPr>
          <p:cNvSpPr txBox="1"/>
          <p:nvPr/>
        </p:nvSpPr>
        <p:spPr>
          <a:xfrm>
            <a:off x="160057" y="1818263"/>
            <a:ext cx="11612843" cy="3046988"/>
          </a:xfrm>
          <a:prstGeom prst="rect">
            <a:avLst/>
          </a:prstGeom>
          <a:solidFill>
            <a:schemeClr val="tx1"/>
          </a:solidFill>
        </p:spPr>
        <p:txBody>
          <a:bodyPr wrap="square" rtlCol="0">
            <a:spAutoFit/>
          </a:bodyPr>
          <a:lstStyle/>
          <a:p>
            <a:r>
              <a:rPr lang="en-US" sz="1200" dirty="0">
                <a:solidFill>
                  <a:schemeClr val="bg1"/>
                </a:solidFill>
              </a:rPr>
              <a:t># Python's list comprehensions are awesome.</a:t>
            </a:r>
          </a:p>
          <a:p>
            <a:endParaRPr lang="en-US" sz="1200" dirty="0">
              <a:solidFill>
                <a:schemeClr val="bg1"/>
              </a:solidFill>
            </a:endParaRPr>
          </a:p>
          <a:p>
            <a:r>
              <a:rPr lang="en-US" sz="1200" dirty="0" err="1">
                <a:solidFill>
                  <a:schemeClr val="bg1"/>
                </a:solidFill>
              </a:rPr>
              <a:t>vals</a:t>
            </a:r>
            <a:r>
              <a:rPr lang="en-US" sz="1200" dirty="0">
                <a:solidFill>
                  <a:schemeClr val="bg1"/>
                </a:solidFill>
              </a:rPr>
              <a:t> = [expression for value in collection if condition]</a:t>
            </a:r>
          </a:p>
          <a:p>
            <a:endParaRPr lang="en-US" sz="1200" dirty="0">
              <a:solidFill>
                <a:schemeClr val="bg1"/>
              </a:solidFill>
            </a:endParaRPr>
          </a:p>
          <a:p>
            <a:r>
              <a:rPr lang="en-US" sz="1200" dirty="0">
                <a:solidFill>
                  <a:schemeClr val="bg1"/>
                </a:solidFill>
              </a:rPr>
              <a:t># This is equivalent to:</a:t>
            </a:r>
          </a:p>
          <a:p>
            <a:endParaRPr lang="en-US" sz="1200" dirty="0">
              <a:solidFill>
                <a:schemeClr val="bg1"/>
              </a:solidFill>
            </a:endParaRPr>
          </a:p>
          <a:p>
            <a:r>
              <a:rPr lang="en-US" sz="1200" dirty="0" err="1">
                <a:solidFill>
                  <a:schemeClr val="bg1"/>
                </a:solidFill>
              </a:rPr>
              <a:t>vals</a:t>
            </a:r>
            <a:r>
              <a:rPr lang="en-US" sz="1200" dirty="0">
                <a:solidFill>
                  <a:schemeClr val="bg1"/>
                </a:solidFill>
              </a:rPr>
              <a:t> = []</a:t>
            </a:r>
          </a:p>
          <a:p>
            <a:r>
              <a:rPr lang="en-US" sz="1200" dirty="0">
                <a:solidFill>
                  <a:schemeClr val="bg1"/>
                </a:solidFill>
              </a:rPr>
              <a:t>for value in collection:</a:t>
            </a:r>
          </a:p>
          <a:p>
            <a:r>
              <a:rPr lang="en-US" sz="1200" dirty="0">
                <a:solidFill>
                  <a:schemeClr val="bg1"/>
                </a:solidFill>
              </a:rPr>
              <a:t>    if condition:</a:t>
            </a:r>
          </a:p>
          <a:p>
            <a:r>
              <a:rPr lang="en-US" sz="1200" dirty="0">
                <a:solidFill>
                  <a:schemeClr val="bg1"/>
                </a:solidFill>
              </a:rPr>
              <a:t>        </a:t>
            </a:r>
            <a:r>
              <a:rPr lang="en-US" sz="1200" dirty="0" err="1">
                <a:solidFill>
                  <a:schemeClr val="bg1"/>
                </a:solidFill>
              </a:rPr>
              <a:t>vals.append</a:t>
            </a:r>
            <a:r>
              <a:rPr lang="en-US" sz="1200" dirty="0">
                <a:solidFill>
                  <a:schemeClr val="bg1"/>
                </a:solidFill>
              </a:rPr>
              <a:t>(expression)</a:t>
            </a:r>
          </a:p>
          <a:p>
            <a:endParaRPr lang="en-US" sz="1200" dirty="0">
              <a:solidFill>
                <a:schemeClr val="bg1"/>
              </a:solidFill>
            </a:endParaRPr>
          </a:p>
          <a:p>
            <a:r>
              <a:rPr lang="en-US" sz="1200" dirty="0">
                <a:solidFill>
                  <a:schemeClr val="bg1"/>
                </a:solidFill>
              </a:rPr>
              <a:t># Example:</a:t>
            </a:r>
          </a:p>
          <a:p>
            <a:endParaRPr lang="en-US" sz="1200" dirty="0">
              <a:solidFill>
                <a:schemeClr val="bg1"/>
              </a:solidFill>
            </a:endParaRPr>
          </a:p>
          <a:p>
            <a:r>
              <a:rPr lang="en-US" sz="1200" dirty="0">
                <a:solidFill>
                  <a:schemeClr val="bg1"/>
                </a:solidFill>
              </a:rPr>
              <a:t>&gt;&gt;&gt; </a:t>
            </a:r>
            <a:r>
              <a:rPr lang="en-US" sz="1200" dirty="0" err="1">
                <a:solidFill>
                  <a:schemeClr val="bg1"/>
                </a:solidFill>
              </a:rPr>
              <a:t>even_squares</a:t>
            </a:r>
            <a:r>
              <a:rPr lang="en-US" sz="1200" dirty="0">
                <a:solidFill>
                  <a:schemeClr val="bg1"/>
                </a:solidFill>
              </a:rPr>
              <a:t> = [x * x for x in range(10) if not x % 2]</a:t>
            </a:r>
          </a:p>
          <a:p>
            <a:r>
              <a:rPr lang="en-US" sz="1200" dirty="0">
                <a:solidFill>
                  <a:schemeClr val="bg1"/>
                </a:solidFill>
              </a:rPr>
              <a:t>&gt;&gt;&gt; </a:t>
            </a:r>
            <a:r>
              <a:rPr lang="en-US" sz="1200" dirty="0" err="1">
                <a:solidFill>
                  <a:schemeClr val="bg1"/>
                </a:solidFill>
              </a:rPr>
              <a:t>even_squares</a:t>
            </a:r>
            <a:endParaRPr lang="en-US" sz="1200" dirty="0">
              <a:solidFill>
                <a:schemeClr val="bg1"/>
              </a:solidFill>
            </a:endParaRPr>
          </a:p>
          <a:p>
            <a:r>
              <a:rPr lang="en-US" sz="1200" dirty="0">
                <a:solidFill>
                  <a:schemeClr val="bg1"/>
                </a:solidFill>
              </a:rPr>
              <a:t>[0, 4, 16, 36, 64]</a:t>
            </a:r>
          </a:p>
        </p:txBody>
      </p:sp>
    </p:spTree>
    <p:extLst>
      <p:ext uri="{BB962C8B-B14F-4D97-AF65-F5344CB8AC3E}">
        <p14:creationId xmlns:p14="http://schemas.microsoft.com/office/powerpoint/2010/main" val="17480918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liste_origine</a:t>
            </a:r>
            <a:r>
              <a:rPr lang="en-US" sz="1200" dirty="0">
                <a:solidFill>
                  <a:schemeClr val="bg1"/>
                </a:solidFill>
              </a:rPr>
              <a:t> = [1, 2, 3, 4, 5, 6, 7, 8, 9, 10]</a:t>
            </a:r>
          </a:p>
          <a:p>
            <a:r>
              <a:rPr lang="en-US" sz="1200" dirty="0">
                <a:solidFill>
                  <a:schemeClr val="bg1"/>
                </a:solidFill>
              </a:rPr>
              <a:t>&gt;&gt;&gt; [nb for nb in </a:t>
            </a:r>
            <a:r>
              <a:rPr lang="en-US" sz="1200" dirty="0" err="1">
                <a:solidFill>
                  <a:schemeClr val="bg1"/>
                </a:solidFill>
              </a:rPr>
              <a:t>liste_origine</a:t>
            </a:r>
            <a:r>
              <a:rPr lang="en-US" sz="1200" dirty="0">
                <a:solidFill>
                  <a:schemeClr val="bg1"/>
                </a:solidFill>
              </a:rPr>
              <a:t>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compréhensions de liste 4/4</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[element for element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KeyError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205089"/>
            <a:ext cx="52737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Modifiez plusieurs valeurs d’un dictionnaire avec la méthode update()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530062"/>
            <a:ext cx="11928606" cy="1169551"/>
          </a:xfrm>
          <a:prstGeom prst="rect">
            <a:avLst/>
          </a:prstGeom>
          <a:solidFill>
            <a:schemeClr val="tx1"/>
          </a:solidFill>
        </p:spPr>
        <p:txBody>
          <a:bodyPr wrap="square" rtlCol="0">
            <a:spAutoFit/>
          </a:bodyPr>
          <a:lstStyle/>
          <a:p>
            <a:r>
              <a:rPr lang="fr-FR" sz="1400" dirty="0">
                <a:solidFill>
                  <a:schemeClr val="bg1"/>
                </a:solidFill>
              </a:rPr>
              <a:t>&gt;&gt;&gt; </a:t>
            </a:r>
            <a:r>
              <a:rPr lang="fr-FR" sz="1400" dirty="0" err="1">
                <a:solidFill>
                  <a:schemeClr val="bg1"/>
                </a:solidFill>
              </a:rPr>
              <a:t>dico_en_fr</a:t>
            </a:r>
            <a:endParaRPr lang="fr-FR" sz="1400" dirty="0">
              <a:solidFill>
                <a:schemeClr val="bg1"/>
              </a:solidFill>
            </a:endParaRPr>
          </a:p>
          <a:p>
            <a:r>
              <a:rPr lang="fr-FR" sz="1400" dirty="0">
                <a:solidFill>
                  <a:schemeClr val="bg1"/>
                </a:solidFill>
              </a:rPr>
              <a:t>{‘five’: ‘cinq’, ‘four’: ‘quatre’, ‘</a:t>
            </a:r>
            <a:r>
              <a:rPr lang="fr-FR" sz="1400" dirty="0" err="1">
                <a:solidFill>
                  <a:schemeClr val="bg1"/>
                </a:solidFill>
              </a:rPr>
              <a:t>three</a:t>
            </a:r>
            <a:r>
              <a:rPr lang="fr-FR" sz="1400" dirty="0">
                <a:solidFill>
                  <a:schemeClr val="bg1"/>
                </a:solidFill>
              </a:rPr>
              <a:t>’: ‘trois’}</a:t>
            </a:r>
          </a:p>
          <a:p>
            <a:r>
              <a:rPr lang="fr-FR" sz="1400" dirty="0">
                <a:solidFill>
                  <a:schemeClr val="bg1"/>
                </a:solidFill>
              </a:rPr>
              <a:t>&gt;&gt;&gt; </a:t>
            </a:r>
            <a:r>
              <a:rPr lang="fr-FR" sz="1400" dirty="0" err="1">
                <a:solidFill>
                  <a:schemeClr val="bg1"/>
                </a:solidFill>
              </a:rPr>
              <a:t>dico_en_fr.update</a:t>
            </a:r>
            <a:r>
              <a:rPr lang="fr-FR" sz="1400" dirty="0">
                <a:solidFill>
                  <a:schemeClr val="bg1"/>
                </a:solidFill>
              </a:rPr>
              <a:t>({‘’</a:t>
            </a:r>
            <a:r>
              <a:rPr lang="fr-FR" sz="1400" dirty="0" err="1">
                <a:solidFill>
                  <a:schemeClr val="bg1"/>
                </a:solidFill>
              </a:rPr>
              <a:t>two</a:t>
            </a:r>
            <a:r>
              <a:rPr lang="fr-FR" sz="1400" dirty="0">
                <a:solidFill>
                  <a:schemeClr val="bg1"/>
                </a:solidFill>
              </a:rPr>
              <a:t>’’: ‘’deux’’, ‘’one’’: ‘’un’’})</a:t>
            </a:r>
          </a:p>
          <a:p>
            <a:r>
              <a:rPr lang="fr-FR" sz="1400" dirty="0">
                <a:solidFill>
                  <a:schemeClr val="bg1"/>
                </a:solidFill>
              </a:rPr>
              <a:t>&gt;&gt;&gt; </a:t>
            </a:r>
            <a:r>
              <a:rPr lang="fr-FR" sz="1400" dirty="0" err="1">
                <a:solidFill>
                  <a:schemeClr val="bg1"/>
                </a:solidFill>
              </a:rPr>
              <a:t>dico_en_fr</a:t>
            </a:r>
            <a:endParaRPr lang="fr-FR" sz="1400" dirty="0">
              <a:solidFill>
                <a:schemeClr val="bg1"/>
              </a:solidFill>
            </a:endParaRPr>
          </a:p>
          <a:p>
            <a:r>
              <a:rPr lang="fr-FR" sz="1400" dirty="0">
                <a:solidFill>
                  <a:schemeClr val="bg1"/>
                </a:solidFill>
              </a:rPr>
              <a:t>{‘five’: ‘</a:t>
            </a:r>
            <a:r>
              <a:rPr lang="fr-FR" sz="1400" dirty="0" err="1">
                <a:solidFill>
                  <a:schemeClr val="bg1"/>
                </a:solidFill>
              </a:rPr>
              <a:t>cinque</a:t>
            </a:r>
            <a:r>
              <a:rPr lang="fr-FR" sz="1400" dirty="0">
                <a:solidFill>
                  <a:schemeClr val="bg1"/>
                </a:solidFill>
              </a:rPr>
              <a:t>’, ‘four’: ‘quatre’, ‘</a:t>
            </a:r>
            <a:r>
              <a:rPr lang="fr-FR" sz="1400" dirty="0" err="1">
                <a:solidFill>
                  <a:schemeClr val="bg1"/>
                </a:solidFill>
              </a:rPr>
              <a:t>three</a:t>
            </a:r>
            <a:r>
              <a:rPr lang="fr-FR" sz="1400" dirty="0">
                <a:solidFill>
                  <a:schemeClr val="bg1"/>
                </a:solidFill>
              </a:rPr>
              <a:t>’: ‘trois’, ‘’</a:t>
            </a:r>
            <a:r>
              <a:rPr lang="fr-FR" sz="1400" dirty="0" err="1">
                <a:solidFill>
                  <a:schemeClr val="bg1"/>
                </a:solidFill>
              </a:rPr>
              <a:t>two</a:t>
            </a:r>
            <a:r>
              <a:rPr lang="fr-FR" sz="1400" dirty="0">
                <a:solidFill>
                  <a:schemeClr val="bg1"/>
                </a:solidFill>
              </a:rPr>
              <a:t>’’: ‘’deux’’, ‘’one’’: ‘’un’’}</a:t>
            </a:r>
          </a:p>
        </p:txBody>
      </p:sp>
    </p:spTree>
    <p:extLst>
      <p:ext uri="{BB962C8B-B14F-4D97-AF65-F5344CB8AC3E}">
        <p14:creationId xmlns:p14="http://schemas.microsoft.com/office/powerpoint/2010/main" val="480290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cles</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17547</TotalTime>
  <Words>89193</Words>
  <Application>Microsoft Office PowerPoint</Application>
  <PresentationFormat>Grand écran</PresentationFormat>
  <Paragraphs>8972</Paragraphs>
  <Slides>437</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437</vt:i4>
      </vt:variant>
    </vt:vector>
  </HeadingPairs>
  <TitlesOfParts>
    <vt:vector size="443" baseType="lpstr">
      <vt:lpstr>Arial</vt:lpstr>
      <vt:lpstr>Arial Unicode MS</vt:lpstr>
      <vt:lpstr>Calibri</vt:lpstr>
      <vt:lpstr>Calibri Light</vt:lpstr>
      <vt:lpstr>Courier New</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[🐍PyTricks]: "is" vs "=="</vt:lpstr>
      <vt:lpstr>Résumé</vt:lpstr>
      <vt:lpstr>Structures conditionnelles</vt:lpstr>
      <vt:lpstr>Structures conditionnelles</vt:lpstr>
      <vt:lpstr>If, elif et else</vt:lpstr>
      <vt:lpstr>De nouveaux operateurs</vt:lpstr>
      <vt:lpstr>Les mots-cles and, or et not</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[🐍PyTricks]: Functions are first-class citizens in Python </vt:lpstr>
      <vt:lpstr>Les fonctions lambda </vt:lpstr>
      <vt:lpstr>La methode import 1/2</vt:lpstr>
      <vt:lpstr>La methode import 2/2</vt:lpstr>
      <vt:lpstr>Résumé</vt:lpstr>
      <vt:lpstr>Les packages</vt:lpstr>
      <vt:lpstr>Importer des packages</vt:lpstr>
      <vt:lpstr>Créer ses propres packages</vt:lpstr>
      <vt:lpstr>Résumé</vt:lpstr>
      <vt:lpstr>Gérez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Récupérer l’index d’un élément d’une liste</vt:lpstr>
      <vt:lpstr>Le parcours des listes[]</vt:lpstr>
      <vt:lpstr>[🐍PyTricks]: Python list slice syntax fun</vt:lpstr>
      <vt:lpstr>enumerate</vt:lpstr>
      <vt:lpstr>[🐍PyTricks]: La fonction enumerate 1/4</vt:lpstr>
      <vt:lpstr>La fonction enumerate 2/4</vt:lpstr>
      <vt:lpstr>La fonction enumerate 3/4</vt:lpstr>
      <vt:lpstr>La fonction enumerate 4/4</vt:lpstr>
      <vt:lpstr>Les Tuples()</vt:lpstr>
      <vt:lpstr>[🐍PyTricks]: Nametuples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[🐍PyTricks]: La comprehensions de liste 1/4</vt:lpstr>
      <vt:lpstr>Les comprehensions de liste 2/4</vt:lpstr>
      <vt:lpstr>Les comprehensions de liste 3/4</vt:lpstr>
      <vt:lpstr>Les compréhensions de liste 4/4</vt:lpstr>
      <vt:lpstr>Résumé</vt:lpstr>
      <vt:lpstr>Utilisez des dictionnaires{}</vt:lpstr>
      <vt:lpstr>Utilisez des dictionnaires{} 1/9</vt:lpstr>
      <vt:lpstr>Utilisez des dictionnaires{} 2/9</vt:lpstr>
      <vt:lpstr>Utilisez des dictionnaires{} 3/9</vt:lpstr>
      <vt:lpstr>Utilisez des dictionnaires{} 4/9</vt:lpstr>
      <vt:lpstr>Utilisez des dictionnaires{} 5/9</vt:lpstr>
      <vt:lpstr>Utilisez des dictionnaires{} 6/9</vt:lpstr>
      <vt:lpstr>Utilisez des dictionnaires{} 7/9</vt:lpstr>
      <vt:lpstr>Utilisez des dictionnaires{} 8/9</vt:lpstr>
      <vt:lpstr>Utilisez des dictionnaires{} 9/9</vt:lpstr>
      <vt:lpstr>[🐍PyTricks]: How to sort a python dict by value</vt:lpstr>
      <vt:lpstr>[🐍PyTricks]: The get() method on Python dicts and is « default » arg</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Classes définissez des propriétés</vt:lpstr>
      <vt:lpstr>Classes 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2 méthodes de tri</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Exemple de manipulation</vt:lpstr>
      <vt:lpstr>Exemple de manipulation</vt:lpstr>
      <vt:lpstr>Exemple de manipulation</vt:lpstr>
      <vt:lpstr>Exemple de manipulation</vt:lpstr>
      <vt:lpstr>Le mot de la fin</vt:lpstr>
      <vt:lpstr>Apprehendez les decorateurs</vt:lpstr>
      <vt:lpstr>Apprehendez les decorateurs</vt:lpstr>
      <vt:lpstr>En Theorie</vt:lpstr>
      <vt:lpstr>En Theorie</vt:lpstr>
      <vt:lpstr>En Theorie</vt:lpstr>
      <vt:lpstr>En Theorie</vt:lpstr>
      <vt:lpstr>En Theorie</vt:lpstr>
      <vt:lpstr>En Théorie</vt:lpstr>
      <vt:lpstr>En Théorie 1/5</vt:lpstr>
      <vt:lpstr>En Théorie 2/5</vt:lpstr>
      <vt:lpstr>En Théorie 3/6</vt:lpstr>
      <vt:lpstr>En Théorie 4/6</vt:lpstr>
      <vt:lpstr>En Théorie 5/6</vt:lpstr>
      <vt:lpstr>En Théorie 6/6</vt:lpstr>
      <vt:lpstr>Exemples d'applications</vt:lpstr>
      <vt:lpstr>Exemples d'applications</vt:lpstr>
      <vt:lpstr>Exemples d'applications</vt:lpstr>
      <vt:lpstr>Exemples d'applications</vt:lpstr>
      <vt:lpstr>Résumé</vt:lpstr>
      <vt:lpstr>Découvrez les metaclasses</vt:lpstr>
      <vt:lpstr>Découvrez les metaclasses</vt:lpstr>
      <vt:lpstr>Retour sur le processus d’instanciation</vt:lpstr>
      <vt:lpstr>Retour sur le processus d’instanciation</vt:lpstr>
      <vt:lpstr>Retour sur le processus d’instanciation</vt:lpstr>
      <vt:lpstr>Retour sur le processus d’instanciation</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Résumé</vt:lpstr>
      <vt:lpstr>Manipulez les expressions régulières</vt:lpstr>
      <vt:lpstr>Que sont les expressions régulières ?</vt:lpstr>
      <vt:lpstr>Que sont les expressions régulières ?</vt:lpstr>
      <vt:lpstr>Que sont les expressions régulières ?</vt:lpstr>
      <vt:lpstr>Que sont les expressions régulières ?</vt:lpstr>
      <vt:lpstr>Le module re</vt:lpstr>
      <vt:lpstr>Le module re</vt:lpstr>
      <vt:lpstr>Le module re</vt:lpstr>
      <vt:lpstr>Le module re</vt:lpstr>
      <vt:lpstr>Le module re</vt:lpstr>
      <vt:lpstr>Le module re</vt:lpstr>
      <vt:lpstr>Le module re</vt:lpstr>
      <vt:lpstr>Résumé</vt:lpstr>
      <vt:lpstr>Exprimez le temps</vt:lpstr>
      <vt:lpstr>Exprimez le temps</vt:lpstr>
      <vt:lpstr>Le module time</vt:lpstr>
      <vt:lpstr>Le module time</vt:lpstr>
      <vt:lpstr>Le module time</vt:lpstr>
      <vt:lpstr>Le module time</vt:lpstr>
      <vt:lpstr>Le module time</vt:lpstr>
      <vt:lpstr>Le module time</vt:lpstr>
      <vt:lpstr>Le module time</vt:lpstr>
      <vt:lpstr>Le module time</vt:lpstr>
      <vt:lpstr>Le module time</vt:lpstr>
      <vt:lpstr>Résumé</vt:lpstr>
      <vt:lpstr>Faites de la programmation système</vt:lpstr>
      <vt:lpstr>Faites de la programmation système</vt:lpstr>
      <vt:lpstr>Les flux standard</vt:lpstr>
      <vt:lpstr>Les flux standard</vt:lpstr>
      <vt:lpstr>Les flux standard</vt:lpstr>
      <vt:lpstr>Les signaux</vt:lpstr>
      <vt:lpstr>Les signaux</vt:lpstr>
      <vt:lpstr>Les signaux</vt:lpstr>
      <vt:lpstr>Les signaux</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Exécuter une commande système depuis Python</vt:lpstr>
      <vt:lpstr>Exécuter une commande système depuis Python</vt:lpstr>
      <vt:lpstr>Résumé</vt:lpstr>
      <vt:lpstr>Utilisez des modules de mathématiques</vt:lpstr>
      <vt:lpstr>Utilisez des modules de mathématiques</vt:lpstr>
      <vt:lpstr>Pour commencer, le module math</vt:lpstr>
      <vt:lpstr>Pour commencer, le module math</vt:lpstr>
      <vt:lpstr>Pour commencer, le module math</vt:lpstr>
      <vt:lpstr>Pour commencer, le module math</vt:lpstr>
      <vt:lpstr>Pour commencer, le module math</vt:lpstr>
      <vt:lpstr>Pour commencer, le module math</vt:lpstr>
      <vt:lpstr>Du pseudo-aléatoire avec random</vt:lpstr>
      <vt:lpstr>Du pseudo-aléatoire avec random</vt:lpstr>
      <vt:lpstr>Du pseudo-aléatoire avec random</vt:lpstr>
      <vt:lpstr>Résumé</vt:lpstr>
      <vt:lpstr>Gérez les mots de passe</vt:lpstr>
      <vt:lpstr>Gérez les mots de passe</vt:lpstr>
      <vt:lpstr>Réceptionner un mot de passe saisi par l'utilisateur</vt:lpstr>
      <vt:lpstr>Réceptionner un mot de passe saisi par l'utilisateur</vt:lpstr>
      <vt:lpstr>Chiffrer un mot de passe</vt:lpstr>
      <vt:lpstr>Chiffrer un mot de passe</vt:lpstr>
      <vt:lpstr>Chiffrer un mot de passe</vt:lpstr>
      <vt:lpstr>Chiffrer un mot de passe</vt:lpstr>
      <vt:lpstr>Chiffrer un mot de passe</vt:lpstr>
      <vt:lpstr>Chiffrer un mot de passe</vt:lpstr>
      <vt:lpstr>Chiffrer un mot de passe</vt:lpstr>
      <vt:lpstr>Résumé</vt:lpstr>
      <vt:lpstr>Gérer les réseaux</vt:lpstr>
      <vt:lpstr>Gérer les réseaux</vt:lpstr>
      <vt:lpstr>Brève présentation du réseau</vt:lpstr>
      <vt:lpstr>Brève présentation du réseau</vt:lpstr>
      <vt:lpstr>Brève présentation du réseau</vt:lpstr>
      <vt:lpstr>Brève présentation du réseau</vt:lpstr>
      <vt:lpstr>Les sockets</vt:lpstr>
      <vt:lpstr>Les sockets</vt:lpstr>
      <vt:lpstr>Les sockets</vt:lpstr>
      <vt:lpstr>Les sockets</vt:lpstr>
      <vt:lpstr>Les sockets</vt:lpstr>
      <vt:lpstr>Le serveur</vt:lpstr>
      <vt:lpstr>Le client</vt:lpstr>
      <vt:lpstr>Le client</vt:lpstr>
      <vt:lpstr>Un serveur plus élaboré</vt:lpstr>
      <vt:lpstr>Un serveur plus élaboré</vt:lpstr>
      <vt:lpstr>Un serveur plus élaboré</vt:lpstr>
      <vt:lpstr>Un serveur plus élaboré</vt:lpstr>
      <vt:lpstr>Un serveur plus élaboré</vt:lpstr>
      <vt:lpstr>Un serveur plus élaboré</vt:lpstr>
      <vt:lpstr>Résumé</vt:lpstr>
      <vt:lpstr>Créez des tests unitaires avec unittest</vt:lpstr>
      <vt:lpstr>Créez des tests unitaires avec unittest</vt:lpstr>
      <vt:lpstr>Pourquoi tester ?</vt:lpstr>
      <vt:lpstr>Pourquoi tester ?</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La découverte automatique des tests</vt:lpstr>
      <vt:lpstr>La découverte automatique des tests</vt:lpstr>
      <vt:lpstr>La découverte automatique des tests</vt:lpstr>
      <vt:lpstr>La découverte automatique des tests</vt:lpstr>
      <vt:lpstr>Résumé</vt:lpstr>
      <vt:lpstr>Faites de la programmation parallèle avec threading</vt:lpstr>
      <vt:lpstr>Faites de la programmation parallèle avec threading</vt:lpstr>
      <vt:lpstr>Création de threads</vt:lpstr>
      <vt:lpstr>Création de threads</vt:lpstr>
      <vt:lpstr>Création de threads</vt:lpstr>
      <vt:lpstr>Création de threads</vt:lpstr>
      <vt:lpstr>Création de threads</vt:lpstr>
      <vt:lpstr>Création de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Résumé</vt:lpstr>
      <vt:lpstr>Créez des interfaces graphiques avec Tkinter</vt:lpstr>
      <vt:lpstr>Créez des interfaces graphiques avec Tkinter</vt:lpstr>
      <vt:lpstr>Présentation de Tkinter</vt:lpstr>
      <vt:lpstr>Votre première interface graphique</vt:lpstr>
      <vt:lpstr>Votre première interface graphique</vt:lpstr>
      <vt:lpstr>De nombreux widgets</vt:lpstr>
      <vt:lpstr>De nombreux widgets</vt:lpstr>
      <vt:lpstr>De nombreux widgets</vt:lpstr>
      <vt:lpstr>De nombreux widgets</vt:lpstr>
      <vt:lpstr>De nombreux widgets</vt:lpstr>
      <vt:lpstr>De nombreux widgets</vt:lpstr>
      <vt:lpstr>Les commandes</vt:lpstr>
      <vt:lpstr>Les commandes</vt:lpstr>
      <vt:lpstr>Les commandes</vt:lpstr>
      <vt:lpstr>Résumé</vt:lpstr>
      <vt:lpstr>Écrire nos programmes Python dans des fichiers</vt:lpstr>
      <vt:lpstr>Écrire nos programmes Python dans des fichiers</vt:lpstr>
      <vt:lpstr>Mettre le code dans un fichier</vt:lpstr>
      <vt:lpstr>Mettre le code dans un fichier</vt:lpstr>
      <vt:lpstr>Préciser l'encodage de travail</vt:lpstr>
      <vt:lpstr>Mettre en pause notre programme</vt:lpstr>
      <vt:lpstr>Résumé</vt:lpstr>
      <vt:lpstr>Distribuer facilement nos programmes avec cx_freeze</vt:lpstr>
      <vt:lpstr>Distribuer facilement nos programmes avec cx_freeze</vt:lpstr>
      <vt:lpstr>En théorie</vt:lpstr>
      <vt:lpstr>En pratique</vt:lpstr>
      <vt:lpstr>En pratique</vt:lpstr>
      <vt:lpstr>En pratique</vt:lpstr>
      <vt:lpstr>En pratique</vt:lpstr>
      <vt:lpstr>En pratique</vt:lpstr>
      <vt:lpstr>Résumé</vt:lpstr>
      <vt:lpstr>Les bonnes pratiques</vt:lpstr>
      <vt:lpstr>Les bonnes pratiques</vt:lpstr>
      <vt:lpstr>Pourquoi suivre les conventions des PEP ?</vt:lpstr>
      <vt:lpstr>La PEP 20 : tout une philosophie</vt:lpstr>
      <vt:lpstr>La PEP 20 : tout une philosophie</vt:lpstr>
      <vt:lpstr>La PEP 20 : tout une philosophie</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257 : de belles documentations</vt:lpstr>
      <vt:lpstr>La PEP 257 : de belles documentations</vt:lpstr>
      <vt:lpstr>La PEP 257 : de belles documentations</vt:lpstr>
      <vt:lpstr>La PEP 257 : de belles documentations</vt:lpstr>
      <vt:lpstr>Pour finir et bien continuer</vt:lpstr>
      <vt:lpstr>Pour finir et bien continuer</vt:lpstr>
      <vt:lpstr>Quelques références</vt:lpstr>
      <vt:lpstr>Quelques références</vt:lpstr>
      <vt:lpstr>Des bibliothèques tierces</vt:lpstr>
      <vt:lpstr>Des bibliothèques tierces</vt:lpstr>
      <vt:lpstr>Des bibliothèques tierces</vt:lpstr>
      <vt:lpstr>Pour conclure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255</cp:revision>
  <dcterms:created xsi:type="dcterms:W3CDTF">2020-04-09T17:09:33Z</dcterms:created>
  <dcterms:modified xsi:type="dcterms:W3CDTF">2020-04-23T16:00:06Z</dcterms:modified>
</cp:coreProperties>
</file>