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03" r:id="rId3"/>
    <p:sldId id="264" r:id="rId4"/>
    <p:sldId id="302" r:id="rId5"/>
    <p:sldId id="298" r:id="rId6"/>
    <p:sldId id="300" r:id="rId7"/>
    <p:sldId id="257" r:id="rId8"/>
    <p:sldId id="258" r:id="rId9"/>
    <p:sldId id="260" r:id="rId10"/>
    <p:sldId id="343" r:id="rId11"/>
    <p:sldId id="261" r:id="rId12"/>
    <p:sldId id="262" r:id="rId13"/>
    <p:sldId id="26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5" r:id="rId74"/>
    <p:sldId id="366" r:id="rId7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47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a:t>
            </a:r>
            <a:r>
              <a:rPr lang="fr-FR" sz="2800" dirty="0" err="1"/>
              <a:t>repeter</a:t>
            </a:r>
            <a:r>
              <a:rPr lang="fr-FR" sz="2800" dirty="0"/>
              <a:t> une portion de code en fonction d’un </a:t>
            </a:r>
            <a:r>
              <a:rPr lang="fr-FR" sz="2800" dirty="0" err="1"/>
              <a:t>predicat</a:t>
            </a:r>
            <a:r>
              <a:rPr lang="fr-FR" sz="2800" dirty="0"/>
              <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dirty="0" err="1"/>
              <a:t>while</a:t>
            </a:r>
            <a:r>
              <a:rPr lang="fr-FR" sz="2800" dirty="0"/>
              <a:t> suivi d’un </a:t>
            </a:r>
            <a:r>
              <a:rPr lang="fr-FR" sz="2800" dirty="0" err="1"/>
              <a:t>predicat</a:t>
            </a:r>
            <a:r>
              <a:rPr lang="fr-FR" sz="2800" dirty="0"/>
              <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i="1" dirty="0"/>
              <a:t>for </a:t>
            </a:r>
            <a:r>
              <a:rPr lang="fr-FR" sz="2800" i="1" dirty="0" err="1"/>
              <a:t>element</a:t>
            </a:r>
            <a:r>
              <a:rPr lang="fr-FR" sz="2800" i="1" dirty="0"/>
              <a:t> in </a:t>
            </a:r>
            <a:r>
              <a:rPr lang="fr-FR" sz="2800" i="1" dirty="0" err="1"/>
              <a:t>sequence</a:t>
            </a:r>
            <a:r>
              <a:rPr lang="fr-FR" sz="2800" i="1" dirty="0"/>
              <a:t>:</a:t>
            </a:r>
            <a:endParaRPr lang="fr-FR" sz="2800" dirty="0"/>
          </a:p>
        </p:txBody>
      </p:sp>
    </p:spTree>
    <p:extLst>
      <p:ext uri="{BB962C8B-B14F-4D97-AF65-F5344CB8AC3E}">
        <p14:creationId xmlns:p14="http://schemas.microsoft.com/office/powerpoint/2010/main" val="5600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a:t>
            </a:r>
            <a:r>
              <a:rPr lang="fr-FR" dirty="0" err="1">
                <a:solidFill>
                  <a:schemeClr val="bg1"/>
                </a:solidFill>
              </a:rPr>
              <a:t>function</a:t>
            </a:r>
            <a:r>
              <a:rPr lang="fr-FR" dirty="0">
                <a:solidFill>
                  <a:schemeClr val="bg1"/>
                </a:solidFill>
              </a:rPr>
              <a:t>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err="1">
                <a:solidFill>
                  <a:schemeClr val="bg1"/>
                </a:solidFill>
                <a:highlight>
                  <a:srgbClr val="000000"/>
                </a:highlight>
              </a:rPr>
              <a:t>except</a:t>
            </a:r>
            <a:r>
              <a:rPr lang="fr-FR" dirty="0">
                <a:solidFill>
                  <a:schemeClr val="bg1"/>
                </a:solidFill>
                <a:highlight>
                  <a:srgbClr val="000000"/>
                </a:highlight>
              </a:rPr>
              <a: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err="1">
                <a:solidFill>
                  <a:schemeClr val="bg1"/>
                </a:solidFill>
              </a:rPr>
              <a:t>except</a:t>
            </a:r>
            <a:r>
              <a:rPr lang="fr-FR" dirty="0">
                <a:solidFill>
                  <a:schemeClr val="bg1"/>
                </a:solidFill>
              </a:rPr>
              <a: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err="1">
                <a:solidFill>
                  <a:schemeClr val="bg1"/>
                </a:solidFill>
              </a:rPr>
              <a:t>except</a:t>
            </a:r>
            <a:r>
              <a:rPr lang="fr-FR" dirty="0">
                <a:solidFill>
                  <a:schemeClr val="bg1"/>
                </a:solidFill>
              </a:rPr>
              <a: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err="1">
                <a:solidFill>
                  <a:schemeClr val="bg1"/>
                </a:solidFill>
              </a:rPr>
              <a:t>except</a:t>
            </a:r>
            <a:r>
              <a:rPr lang="fr-FR" dirty="0">
                <a:solidFill>
                  <a:schemeClr val="bg1"/>
                </a:solidFill>
              </a:rPr>
              <a: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err="1">
                <a:solidFill>
                  <a:schemeClr val="bg1"/>
                </a:solidFill>
              </a:rPr>
              <a:t>except</a:t>
            </a:r>
            <a:r>
              <a:rPr lang="fr-FR" dirty="0">
                <a:solidFill>
                  <a:schemeClr val="bg1"/>
                </a:solidFill>
              </a:rPr>
              <a: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a:t>
            </a:r>
            <a:r>
              <a:rPr lang="fr-FR" altLang="fr-FR" sz="6000" dirty="0" err="1">
                <a:solidFill>
                  <a:schemeClr val="accent5">
                    <a:lumMod val="75000"/>
                  </a:schemeClr>
                </a:solidFill>
              </a:rPr>
              <a:t>pass</a:t>
            </a:r>
            <a:endParaRPr lang="fr-FR" altLang="fr-FR" sz="6000" dirty="0">
              <a:solidFill>
                <a:schemeClr val="accent5">
                  <a:lumMod val="75000"/>
                </a:schemeClr>
              </a:solidFill>
            </a:endParaRP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193689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a:t>
            </a:r>
            <a:r>
              <a:rPr lang="fr-FR" altLang="fr-FR" sz="1400" dirty="0" err="1"/>
              <a:t>except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3238101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err="1">
                <a:solidFill>
                  <a:schemeClr val="bg1"/>
                </a:solidFill>
              </a:rPr>
              <a:t>except</a:t>
            </a:r>
            <a:r>
              <a:rPr lang="fr-FR" dirty="0">
                <a:solidFill>
                  <a:schemeClr val="bg1"/>
                </a:solidFill>
              </a:rPr>
              <a: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a:t>
            </a:r>
            <a:r>
              <a:rPr lang="fr-FR" dirty="0" err="1">
                <a:solidFill>
                  <a:schemeClr val="bg1"/>
                </a:solidFill>
              </a:rPr>
              <a:t>raise</a:t>
            </a:r>
            <a:r>
              <a:rPr lang="fr-FR" dirty="0">
                <a:solidFill>
                  <a:schemeClr val="bg1"/>
                </a:solidFill>
              </a:rPr>
              <a:t> </a:t>
            </a:r>
            <a:r>
              <a:rPr lang="fr-FR" dirty="0" err="1">
                <a:solidFill>
                  <a:schemeClr val="bg1"/>
                </a:solidFill>
              </a:rPr>
              <a:t>ValueError</a:t>
            </a:r>
            <a:r>
              <a:rPr lang="fr-FR" dirty="0">
                <a:solidFill>
                  <a:schemeClr val="bg1"/>
                </a:solidFill>
              </a:rPr>
              <a:t>("l'année saisie est négative ou nulle")</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a:t>
            </a:r>
            <a:r>
              <a:rPr lang="fr-FR" dirty="0" err="1"/>
              <a:t>raise</a:t>
            </a:r>
            <a:r>
              <a:rPr lang="fr-FR" dirty="0"/>
              <a:t>.</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err="1">
                <a:solidFill>
                  <a:schemeClr val="bg1"/>
                </a:solidFill>
              </a:rPr>
              <a:t>raise</a:t>
            </a:r>
            <a:r>
              <a:rPr lang="fr-FR" dirty="0">
                <a:solidFill>
                  <a:schemeClr val="bg1"/>
                </a:solidFill>
              </a:rPr>
              <a:t>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err="1">
                <a:ln>
                  <a:noFill/>
                </a:ln>
                <a:solidFill>
                  <a:schemeClr val="tx1"/>
                </a:solidFill>
                <a:effectLst/>
                <a:latin typeface="Arial Unicode MS"/>
              </a:rPr>
              <a:t>raise</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err="1">
                <a:ln>
                  <a:noFill/>
                </a:ln>
                <a:solidFill>
                  <a:schemeClr val="tx1"/>
                </a:solidFill>
                <a:effectLst/>
                <a:latin typeface="Arial Unicode MS"/>
              </a:rPr>
              <a:t>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rmAutofit/>
          </a:bodyPr>
          <a:lstStyle/>
          <a:p>
            <a:pPr lvl="0" algn="ctr" fontAlgn="base">
              <a:spcAft>
                <a:spcPct val="0"/>
              </a:spcAft>
            </a:pPr>
            <a:r>
              <a:rPr lang="fr-FR" altLang="fr-FR" sz="6000" dirty="0">
                <a:solidFill>
                  <a:schemeClr val="accent5">
                    <a:lumMod val="75000"/>
                  </a:schemeClr>
                </a:solidFill>
              </a:rPr>
              <a:t>Liste[] et Tuples()</a:t>
            </a:r>
            <a:endParaRPr lang="fr-FR" altLang="fr-FR" sz="60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a:t>
            </a:r>
            <a:r>
              <a:rPr lang="fr-FR" dirty="0" err="1">
                <a:solidFill>
                  <a:schemeClr val="bg1"/>
                </a:solidFill>
              </a:rPr>
              <a:t>list</a:t>
            </a:r>
            <a:r>
              <a:rPr lang="fr-FR" dirty="0">
                <a:solidFill>
                  <a:schemeClr val="bg1"/>
                </a:solidFill>
              </a:rPr>
              <a: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err="1">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err="1">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err="1">
                <a:solidFill>
                  <a:schemeClr val="bg1"/>
                </a:solidFill>
              </a:rPr>
              <a:t>del</a:t>
            </a:r>
            <a:r>
              <a:rPr lang="fr-FR" sz="1600" dirty="0">
                <a:solidFill>
                  <a:schemeClr val="bg1"/>
                </a:solidFill>
              </a:rPr>
              <a:t>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err="1">
                <a:solidFill>
                  <a:schemeClr val="bg1"/>
                </a:solidFill>
              </a:rPr>
              <a:t>del</a:t>
            </a:r>
            <a:r>
              <a:rPr lang="fr-FR" sz="1600" dirty="0">
                <a:solidFill>
                  <a:schemeClr val="bg1"/>
                </a:solidFill>
              </a:rPr>
              <a:t>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a:t>
            </a:r>
            <a:r>
              <a:rPr lang="fr-FR" dirty="0" err="1"/>
              <a:t>del</a:t>
            </a:r>
            <a:r>
              <a:rPr lang="fr-FR" dirty="0"/>
              <a:t>;</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err="1"/>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Des chaines aux listes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771740"/>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523220"/>
          </a:xfrm>
          <a:prstGeom prst="rect">
            <a:avLst/>
          </a:prstGeom>
          <a:noFill/>
        </p:spPr>
        <p:txBody>
          <a:bodyPr wrap="square" rtlCol="0">
            <a:spAutoFit/>
          </a:bodyPr>
          <a:lstStyle/>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47634" y="2616684"/>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Des listes aux chaines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95279" y="1767022"/>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523220"/>
          </a:xfrm>
          <a:prstGeom prst="rect">
            <a:avLst/>
          </a:prstGeom>
          <a:noFill/>
        </p:spPr>
        <p:txBody>
          <a:bodyPr wrap="square" rtlCol="0">
            <a:spAutoFit/>
          </a:bodyPr>
          <a:lstStyle/>
          <a:p>
            <a:r>
              <a:rPr lang="fr-FR" sz="1400" dirty="0"/>
              <a:t>Voyons l'inverse à présent, c'est-à-dire si on a une liste contenant plusieurs chaînes de caractères que l'on souhaite fusionner en une seule. On utilise la méthode de </a:t>
            </a:r>
            <a:r>
              <a:rPr lang="fr-FR" sz="1400" dirty="0" err="1"/>
              <a:t>chaînejoin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47634" y="2616684"/>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raise</a:t>
            </a:r>
            <a:r>
              <a:rPr lang="fr-FR" altLang="fr-FR" sz="1400" b="1" dirty="0">
                <a:solidFill>
                  <a:schemeClr val="bg1"/>
                </a:solidFill>
              </a:rPr>
              <a:t>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a:t>
            </a:r>
            <a:r>
              <a:rPr lang="fr-FR" altLang="fr-FR" sz="1400" b="1" dirty="0" err="1">
                <a:solidFill>
                  <a:schemeClr val="bg1"/>
                </a:solidFill>
              </a:rPr>
              <a:t>str</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a:t>
            </a:r>
            <a:r>
              <a:rPr lang="fr-FR" sz="1200" dirty="0" err="1">
                <a:solidFill>
                  <a:schemeClr val="bg1"/>
                </a:solidFill>
              </a:rPr>
              <a:t>list</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a:t>
            </a:r>
            <a:r>
              <a:rPr lang="fr-FR" sz="1200" dirty="0" err="1">
                <a:solidFill>
                  <a:schemeClr val="bg1"/>
                </a:solidFill>
              </a:rPr>
              <a:t>parametre</a:t>
            </a:r>
            <a:r>
              <a:rPr lang="fr-FR" sz="1200" dirty="0">
                <a:solidFill>
                  <a:schemeClr val="bg1"/>
                </a:solidFill>
              </a:rPr>
              <a:t>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a:t>
            </a:r>
            <a:r>
              <a:rPr lang="fr-FR" sz="1200" dirty="0" err="1">
                <a:solidFill>
                  <a:schemeClr val="bg1"/>
                </a:solidFill>
              </a:rPr>
              <a:t>str</a:t>
            </a:r>
            <a:r>
              <a:rPr lang="fr-FR" sz="1200" dirty="0">
                <a:solidFill>
                  <a:schemeClr val="bg1"/>
                </a:solidFill>
              </a:rPr>
              <a:t>(</a:t>
            </a:r>
            <a:r>
              <a:rPr lang="fr-FR" sz="1200" dirty="0" err="1">
                <a:solidFill>
                  <a:schemeClr val="bg1"/>
                </a:solidFill>
              </a:rPr>
              <a:t>parametre</a:t>
            </a:r>
            <a:r>
              <a:rPr lang="fr-FR" sz="1200" dirty="0">
                <a:solidFill>
                  <a:schemeClr val="bg1"/>
                </a:solidFill>
              </a:rPr>
              <a:t>)</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10321</Words>
  <Application>Microsoft Office PowerPoint</Application>
  <PresentationFormat>Grand écran</PresentationFormat>
  <Paragraphs>1182</Paragraphs>
  <Slides>74</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74</vt:i4>
      </vt:variant>
    </vt:vector>
  </HeadingPairs>
  <TitlesOfParts>
    <vt:vector size="79"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If, elif et else</vt:lpstr>
      <vt:lpstr>De nouveaux operateurs</vt:lpstr>
      <vt:lpstr>Les mots-cles and, or et not</vt:lpstr>
      <vt:lpstr>Annee bissextile</vt:lpstr>
      <vt:lpstr>Résumé</vt:lpstr>
      <vt:lpstr>Structures conditionnelles</vt:lpstr>
      <vt:lpstr>La boucle while</vt:lpstr>
      <vt:lpstr>La boucle for</vt:lpstr>
      <vt:lpstr>Les mots-cles break continue</vt:lpstr>
      <vt:lpstr>Résumé</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Importer des packages</vt:lpstr>
      <vt:lpstr>Créer ses propres packages</vt:lpstr>
      <vt:lpstr>Résumé</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Des chaines aux listes</vt:lpstr>
      <vt:lpstr>Des listes aux chaines</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56</cp:revision>
  <dcterms:created xsi:type="dcterms:W3CDTF">2020-04-09T17:09:33Z</dcterms:created>
  <dcterms:modified xsi:type="dcterms:W3CDTF">2020-04-10T13:19:04Z</dcterms:modified>
</cp:coreProperties>
</file>