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0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a:t>
            </a:r>
            <a:r>
              <a:rPr lang="fr-FR" dirty="0" err="1">
                <a:solidFill>
                  <a:schemeClr val="bg1"/>
                </a:solidFill>
              </a:rPr>
              <a:t>is</a:t>
            </a:r>
            <a:r>
              <a:rPr lang="fr-FR" dirty="0">
                <a:solidFill>
                  <a:schemeClr val="bg1"/>
                </a:solidFill>
              </a:rPr>
              <a:t>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err="1">
                <a:solidFill>
                  <a:schemeClr val="bg1"/>
                </a:solidFill>
                <a:highlight>
                  <a:srgbClr val="000000"/>
                </a:highlight>
                <a:latin typeface="Arial" panose="020B0604020202020204" pitchFamily="34" charset="0"/>
              </a:rPr>
              <a:t>while</a:t>
            </a:r>
            <a:r>
              <a:rPr lang="fr-FR" altLang="fr-FR" dirty="0">
                <a:solidFill>
                  <a:schemeClr val="bg1"/>
                </a:solidFill>
                <a:highlight>
                  <a:srgbClr val="000000"/>
                </a:highlight>
                <a:latin typeface="Arial" panose="020B0604020202020204" pitchFamily="34" charset="0"/>
              </a:rPr>
              <a:t>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a:t>
            </a:r>
            <a:r>
              <a:rPr lang="fr-FR" altLang="fr-FR" dirty="0" err="1">
                <a:solidFill>
                  <a:schemeClr val="bg1"/>
                </a:solidFill>
                <a:latin typeface="Arial" panose="020B0604020202020204" pitchFamily="34" charset="0"/>
              </a:rPr>
              <a:t>while</a:t>
            </a:r>
            <a:r>
              <a:rPr lang="fr-FR" altLang="fr-FR" dirty="0">
                <a:solidFill>
                  <a:schemeClr val="bg1"/>
                </a:solidFill>
                <a:latin typeface="Arial" panose="020B0604020202020204" pitchFamily="34" charset="0"/>
              </a:rPr>
              <a:t>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err="1"/>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a:t>
            </a:r>
            <a:r>
              <a:rPr lang="fr-FR" sz="1400" dirty="0" err="1">
                <a:solidFill>
                  <a:schemeClr val="bg1"/>
                </a:solidFill>
              </a:rPr>
              <a:t>while</a:t>
            </a:r>
            <a:r>
              <a:rPr lang="fr-FR" sz="1400" dirty="0">
                <a:solidFill>
                  <a:schemeClr val="bg1"/>
                </a:solidFill>
              </a:rPr>
              <a:t>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a:t>
            </a:r>
            <a:r>
              <a:rPr lang="fr-FR" sz="1400" dirty="0" err="1">
                <a:solidFill>
                  <a:schemeClr val="bg1"/>
                </a:solidFill>
              </a:rPr>
              <a:t>while</a:t>
            </a:r>
            <a:r>
              <a:rPr lang="fr-FR" sz="1400" dirty="0">
                <a:solidFill>
                  <a:schemeClr val="bg1"/>
                </a:solidFill>
              </a:rPr>
              <a:t>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a:t>
            </a:r>
            <a:r>
              <a:rPr lang="fr-FR" dirty="0" err="1">
                <a:solidFill>
                  <a:schemeClr val="bg1"/>
                </a:solidFill>
              </a:rPr>
              <a:t>function</a:t>
            </a:r>
            <a:r>
              <a:rPr lang="fr-FR" dirty="0">
                <a:solidFill>
                  <a:schemeClr val="bg1"/>
                </a:solidFill>
              </a:rPr>
              <a:t>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err="1">
                <a:solidFill>
                  <a:schemeClr val="bg1"/>
                </a:solidFill>
                <a:highlight>
                  <a:srgbClr val="000000"/>
                </a:highlight>
              </a:rPr>
              <a:t>except</a:t>
            </a:r>
            <a:r>
              <a:rPr lang="fr-FR" dirty="0">
                <a:solidFill>
                  <a:schemeClr val="bg1"/>
                </a:solidFill>
                <a:highlight>
                  <a:srgbClr val="000000"/>
                </a:highlight>
              </a:rPr>
              <a: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err="1">
                <a:solidFill>
                  <a:schemeClr val="bg1"/>
                </a:solidFill>
              </a:rPr>
              <a:t>except</a:t>
            </a:r>
            <a:r>
              <a:rPr lang="fr-FR" dirty="0">
                <a:solidFill>
                  <a:schemeClr val="bg1"/>
                </a:solidFill>
              </a:rPr>
              <a: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err="1">
                <a:solidFill>
                  <a:schemeClr val="bg1"/>
                </a:solidFill>
              </a:rPr>
              <a:t>except</a:t>
            </a:r>
            <a:r>
              <a:rPr lang="fr-FR" dirty="0">
                <a:solidFill>
                  <a:schemeClr val="bg1"/>
                </a:solidFill>
              </a:rPr>
              <a: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err="1">
                <a:solidFill>
                  <a:schemeClr val="bg1"/>
                </a:solidFill>
              </a:rPr>
              <a:t>except</a:t>
            </a:r>
            <a:r>
              <a:rPr lang="fr-FR" dirty="0">
                <a:solidFill>
                  <a:schemeClr val="bg1"/>
                </a:solidFill>
              </a:rPr>
              <a:t> </a:t>
            </a:r>
            <a:r>
              <a:rPr lang="fr-FR" dirty="0" err="1">
                <a:solidFill>
                  <a:schemeClr val="bg1"/>
                </a:solidFill>
              </a:rPr>
              <a:t>TypeError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err="1">
                <a:solidFill>
                  <a:schemeClr val="bg1"/>
                </a:solidFill>
              </a:rPr>
              <a:t>except</a:t>
            </a:r>
            <a:r>
              <a:rPr lang="fr-FR" dirty="0">
                <a:solidFill>
                  <a:schemeClr val="bg1"/>
                </a:solidFill>
              </a:rPr>
              <a: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err="1">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a:t>
            </a:r>
            <a:r>
              <a:rPr lang="fr-FR" altLang="fr-FR" sz="6000" dirty="0" err="1">
                <a:solidFill>
                  <a:schemeClr val="accent5">
                    <a:lumMod val="75000"/>
                  </a:schemeClr>
                </a:solidFill>
              </a:rPr>
              <a:t>pass</a:t>
            </a:r>
            <a:endParaRPr lang="fr-FR" altLang="fr-FR" sz="6000" dirty="0">
              <a:solidFill>
                <a:schemeClr val="accent5">
                  <a:lumMod val="75000"/>
                </a:schemeClr>
              </a:solidFill>
            </a:endParaRP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a:t>
            </a:r>
            <a:r>
              <a:rPr lang="fr-FR" altLang="fr-FR" sz="1400" dirty="0" err="1"/>
              <a:t>except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err="1">
                <a:solidFill>
                  <a:schemeClr val="bg1"/>
                </a:solidFill>
              </a:rPr>
              <a:t>except</a:t>
            </a:r>
            <a:r>
              <a:rPr lang="fr-FR" dirty="0">
                <a:solidFill>
                  <a:schemeClr val="bg1"/>
                </a:solidFill>
              </a:rPr>
              <a: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a:t>
            </a:r>
            <a:r>
              <a:rPr lang="fr-FR" dirty="0" err="1">
                <a:solidFill>
                  <a:schemeClr val="bg1"/>
                </a:solidFill>
              </a:rPr>
              <a:t>pass</a:t>
            </a:r>
            <a:endParaRPr lang="fr-FR" dirty="0">
              <a:solidFill>
                <a:schemeClr val="bg1"/>
              </a:solidFill>
            </a:endParaRP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err="1">
                <a:solidFill>
                  <a:schemeClr val="bg1"/>
                </a:solidFill>
              </a:rPr>
              <a:t>except</a:t>
            </a:r>
            <a:r>
              <a:rPr lang="fr-FR" dirty="0">
                <a:solidFill>
                  <a:schemeClr val="bg1"/>
                </a:solidFill>
              </a:rPr>
              <a: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a:t>
            </a:r>
            <a:r>
              <a:rPr lang="fr-FR" dirty="0" err="1">
                <a:solidFill>
                  <a:schemeClr val="bg1"/>
                </a:solidFill>
              </a:rPr>
              <a:t>raise</a:t>
            </a:r>
            <a:r>
              <a:rPr lang="fr-FR" dirty="0">
                <a:solidFill>
                  <a:schemeClr val="bg1"/>
                </a:solidFill>
              </a:rPr>
              <a:t> </a:t>
            </a:r>
            <a:r>
              <a:rPr lang="fr-FR" dirty="0" err="1">
                <a:solidFill>
                  <a:schemeClr val="bg1"/>
                </a:solidFill>
              </a:rPr>
              <a:t>ValueError</a:t>
            </a:r>
            <a:r>
              <a:rPr lang="fr-FR" dirty="0">
                <a:solidFill>
                  <a:schemeClr val="bg1"/>
                </a:solidFill>
              </a:rPr>
              <a:t>("l'année saisie est négative ou nulle")</a:t>
            </a:r>
          </a:p>
          <a:p>
            <a:r>
              <a:rPr lang="fr-FR" dirty="0" err="1">
                <a:solidFill>
                  <a:schemeClr val="bg1"/>
                </a:solidFill>
              </a:rPr>
              <a:t>except</a:t>
            </a:r>
            <a:r>
              <a:rPr lang="fr-FR" dirty="0">
                <a:solidFill>
                  <a:schemeClr val="bg1"/>
                </a:solidFill>
              </a:rPr>
              <a: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a:t>
            </a:r>
            <a:r>
              <a:rPr lang="fr-FR" dirty="0" err="1"/>
              <a:t>raise</a:t>
            </a:r>
            <a:r>
              <a:rPr lang="fr-FR" dirty="0"/>
              <a:t>.</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err="1">
                <a:solidFill>
                  <a:schemeClr val="bg1"/>
                </a:solidFill>
              </a:rPr>
              <a:t>raise</a:t>
            </a:r>
            <a:r>
              <a:rPr lang="fr-FR" dirty="0">
                <a:solidFill>
                  <a:schemeClr val="bg1"/>
                </a:solidFill>
              </a:rPr>
              <a:t>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err="1">
                <a:ln>
                  <a:noFill/>
                </a:ln>
                <a:solidFill>
                  <a:schemeClr val="tx1"/>
                </a:solidFill>
                <a:effectLst/>
                <a:latin typeface="Arial Unicode MS"/>
              </a:rPr>
              <a:t>raise</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err="1">
                <a:ln>
                  <a:noFill/>
                </a:ln>
                <a:solidFill>
                  <a:schemeClr val="tx1"/>
                </a:solidFill>
                <a:effectLst/>
                <a:latin typeface="Arial Unicode MS"/>
              </a:rPr>
              <a:t>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a:t>
            </a:r>
            <a:r>
              <a:rPr lang="fr-FR" altLang="fr-FR" sz="1400" dirty="0" err="1">
                <a:solidFill>
                  <a:schemeClr val="bg1"/>
                </a:solidFill>
                <a:latin typeface="Arial" panose="020B0604020202020204" pitchFamily="34" charset="0"/>
              </a:rPr>
              <a:t>str</a:t>
            </a: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a:t>
            </a:r>
            <a:r>
              <a:rPr lang="fr-FR" b="1" dirty="0" err="1"/>
              <a:t>len</a:t>
            </a:r>
            <a:r>
              <a:rPr lang="fr-FR" b="1" dirty="0"/>
              <a:t>.</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a:t>
            </a:r>
            <a:r>
              <a:rPr lang="fr-FR" dirty="0" err="1"/>
              <a:t>len</a:t>
            </a:r>
            <a:r>
              <a:rPr lang="fr-FR" dirty="0"/>
              <a:t>(chaine)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err="1">
                <a:solidFill>
                  <a:schemeClr val="accent5">
                    <a:lumMod val="75000"/>
                  </a:schemeClr>
                </a:solidFill>
              </a:rPr>
              <a:t>while</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while</a:t>
            </a:r>
            <a:r>
              <a:rPr lang="fr-FR" altLang="fr-FR" sz="1400" dirty="0">
                <a:solidFill>
                  <a:schemeClr val="bg1"/>
                </a:solidFill>
                <a:latin typeface="Arial" panose="020B0604020202020204" pitchFamily="34" charset="0"/>
              </a:rPr>
              <a:t> i &lt; </a:t>
            </a:r>
            <a:r>
              <a:rPr lang="fr-FR" altLang="fr-FR" sz="1400" dirty="0" err="1">
                <a:solidFill>
                  <a:schemeClr val="bg1"/>
                </a:solidFill>
                <a:latin typeface="Arial" panose="020B0604020202020204" pitchFamily="34" charset="0"/>
              </a:rPr>
              <a:t>len</a:t>
            </a:r>
            <a:r>
              <a:rPr lang="fr-FR" altLang="fr-FR" sz="1400" dirty="0">
                <a:solidFill>
                  <a:schemeClr val="bg1"/>
                </a:solidFill>
                <a:latin typeface="Arial" panose="020B0604020202020204" pitchFamily="34" charset="0"/>
              </a:rPr>
              <a:t>(chaine):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a:t>
            </a:r>
            <a:r>
              <a:rPr lang="fr-FR" dirty="0" err="1">
                <a:solidFill>
                  <a:schemeClr val="bg1"/>
                </a:solidFill>
              </a:rPr>
              <a:t>list</a:t>
            </a:r>
            <a:r>
              <a:rPr lang="fr-FR" dirty="0">
                <a:solidFill>
                  <a:schemeClr val="bg1"/>
                </a:solidFill>
              </a:rPr>
              <a: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err="1">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err="1">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a:t>
            </a:r>
            <a:r>
              <a:rPr lang="fr-FR" sz="1200" dirty="0" err="1">
                <a:solidFill>
                  <a:schemeClr val="bg1"/>
                </a:solidFill>
              </a:rPr>
              <a:t>while</a:t>
            </a:r>
            <a:endParaRPr lang="fr-FR" sz="1200" dirty="0">
              <a:solidFill>
                <a:schemeClr val="bg1"/>
              </a:solidFill>
            </a:endParaRPr>
          </a:p>
          <a:p>
            <a:r>
              <a:rPr lang="fr-FR" sz="1200" dirty="0">
                <a:solidFill>
                  <a:schemeClr val="bg1"/>
                </a:solidFill>
              </a:rPr>
              <a:t>&gt;&gt;&gt; </a:t>
            </a:r>
            <a:r>
              <a:rPr lang="fr-FR" sz="1200" dirty="0" err="1">
                <a:solidFill>
                  <a:schemeClr val="bg1"/>
                </a:solidFill>
              </a:rPr>
              <a:t>while</a:t>
            </a:r>
            <a:r>
              <a:rPr lang="fr-FR" sz="1200" dirty="0">
                <a:solidFill>
                  <a:schemeClr val="bg1"/>
                </a:solidFill>
              </a:rPr>
              <a:t> i &lt; </a:t>
            </a:r>
            <a:r>
              <a:rPr lang="fr-FR" sz="1200" dirty="0" err="1">
                <a:solidFill>
                  <a:schemeClr val="bg1"/>
                </a:solidFill>
              </a:rPr>
              <a:t>len</a:t>
            </a:r>
            <a:r>
              <a:rPr lang="fr-FR" sz="1200" dirty="0">
                <a:solidFill>
                  <a:schemeClr val="bg1"/>
                </a:solidFill>
              </a:rPr>
              <a:t>(ma_liste):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a:t>
            </a:r>
            <a:r>
              <a:rPr lang="fr-FR" altLang="fr-FR" sz="1400" dirty="0" err="1"/>
              <a:t>while</a:t>
            </a:r>
            <a:r>
              <a:rPr lang="fr-FR" altLang="fr-FR" sz="1400" dirty="0"/>
              <a:t>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a:t>
            </a:r>
            <a:r>
              <a:rPr lang="fr-FR" altLang="fr-FR" sz="1400" b="1" dirty="0" err="1">
                <a:solidFill>
                  <a:schemeClr val="bg1"/>
                </a:solidFill>
              </a:rPr>
              <a:t>is</a:t>
            </a:r>
            <a:r>
              <a:rPr lang="fr-FR" altLang="fr-FR" sz="1400" b="1" dirty="0">
                <a:solidFill>
                  <a:schemeClr val="bg1"/>
                </a:solidFill>
              </a:rPr>
              <a:t>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raise</a:t>
            </a:r>
            <a:r>
              <a:rPr lang="fr-FR" altLang="fr-FR" sz="1400" b="1" dirty="0">
                <a:solidFill>
                  <a:schemeClr val="bg1"/>
                </a:solidFill>
              </a:rPr>
              <a:t> </a:t>
            </a:r>
            <a:r>
              <a:rPr lang="fr-FR" altLang="fr-FR" sz="1400" b="1" dirty="0" err="1">
                <a:solidFill>
                  <a:schemeClr val="bg1"/>
                </a:solidFill>
              </a:rPr>
              <a:t>TypeError</a:t>
            </a:r>
            <a:r>
              <a:rPr lang="fr-FR" altLang="fr-FR" sz="1400" b="1" dirty="0">
                <a:solidFill>
                  <a:schemeClr val="bg1"/>
                </a:solidFill>
              </a:rPr>
              <a:t>("Le paramètre attendu doit être un flottant")</a:t>
            </a:r>
          </a:p>
          <a:p>
            <a:pPr lvl="0" eaLnBrk="0" fontAlgn="base" hangingPunct="0">
              <a:spcBef>
                <a:spcPct val="0"/>
              </a:spcBef>
              <a:spcAft>
                <a:spcPct val="0"/>
              </a:spcAft>
            </a:pPr>
            <a:r>
              <a:rPr lang="fr-FR" altLang="fr-FR" sz="1400" b="1" dirty="0">
                <a:solidFill>
                  <a:schemeClr val="bg1"/>
                </a:solidFill>
              </a:rPr>
              <a:t>    flottant = </a:t>
            </a:r>
            <a:r>
              <a:rPr lang="fr-FR" altLang="fr-FR" sz="1400" b="1" dirty="0" err="1">
                <a:solidFill>
                  <a:schemeClr val="bg1"/>
                </a:solidFill>
              </a:rPr>
              <a:t>str</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a:t>
            </a:r>
            <a:r>
              <a:rPr lang="fr-FR" sz="1200" dirty="0" err="1">
                <a:solidFill>
                  <a:schemeClr val="bg1"/>
                </a:solidFill>
              </a:rPr>
              <a:t>list</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a:t>
            </a:r>
            <a:r>
              <a:rPr lang="fr-FR" sz="1200" dirty="0" err="1">
                <a:solidFill>
                  <a:schemeClr val="bg1"/>
                </a:solidFill>
              </a:rPr>
              <a:t>parametre</a:t>
            </a:r>
            <a:r>
              <a:rPr lang="fr-FR" sz="1200" dirty="0">
                <a:solidFill>
                  <a:schemeClr val="bg1"/>
                </a:solidFill>
              </a:rPr>
              <a:t>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a:t>
            </a:r>
            <a:r>
              <a:rPr lang="fr-FR" sz="1200" dirty="0" err="1">
                <a:solidFill>
                  <a:schemeClr val="bg1"/>
                </a:solidFill>
              </a:rPr>
              <a:t>str</a:t>
            </a:r>
            <a:r>
              <a:rPr lang="fr-FR" sz="1200" dirty="0">
                <a:solidFill>
                  <a:schemeClr val="bg1"/>
                </a:solidFill>
              </a:rPr>
              <a:t>(</a:t>
            </a:r>
            <a:r>
              <a:rPr lang="fr-FR" sz="1200" dirty="0" err="1">
                <a:solidFill>
                  <a:schemeClr val="bg1"/>
                </a:solidFill>
              </a:rPr>
              <a:t>parametre</a:t>
            </a:r>
            <a:r>
              <a:rPr lang="fr-FR" sz="1200" dirty="0">
                <a:solidFill>
                  <a:schemeClr val="bg1"/>
                </a:solidFill>
              </a:rPr>
              <a:t>)</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a:t>
            </a:r>
            <a:r>
              <a:rPr lang="fr-FR" sz="1400" dirty="0" err="1">
                <a:solidFill>
                  <a:schemeClr val="bg1"/>
                </a:solidFill>
              </a:rPr>
              <a:t>function</a:t>
            </a:r>
            <a:r>
              <a:rPr lang="fr-FR" sz="1400" dirty="0">
                <a:solidFill>
                  <a:schemeClr val="bg1"/>
                </a:solidFill>
              </a:rPr>
              <a:t>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a:t>
            </a:r>
            <a:r>
              <a:rPr lang="fr-FR" sz="1400" dirty="0" err="1"/>
              <a:t>function</a:t>
            </a:r>
            <a:r>
              <a:rPr lang="fr-FR" sz="1400" dirty="0"/>
              <a:t>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a:t>
            </a:r>
            <a:r>
              <a:rPr lang="fr-FR" altLang="fr-FR" sz="1400" dirty="0" err="1"/>
              <a:t>parametre</a:t>
            </a:r>
            <a:r>
              <a:rPr lang="fr-FR" altLang="fr-FR" sz="1400" dirty="0"/>
              <a:t>='a'),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1417</TotalTime>
  <Words>12343</Words>
  <Application>Microsoft Office PowerPoint</Application>
  <PresentationFormat>Grand écran</PresentationFormat>
  <Paragraphs>1406</Paragraphs>
  <Slides>91</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91</vt:i4>
      </vt:variant>
    </vt:vector>
  </HeadingPairs>
  <TitlesOfParts>
    <vt:vector size="96"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67</cp:revision>
  <dcterms:created xsi:type="dcterms:W3CDTF">2020-04-09T17:09:33Z</dcterms:created>
  <dcterms:modified xsi:type="dcterms:W3CDTF">2020-04-10T17:06:56Z</dcterms:modified>
</cp:coreProperties>
</file>