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2"/>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765" r:id="rId61"/>
    <p:sldId id="341" r:id="rId62"/>
    <p:sldId id="342" r:id="rId63"/>
    <p:sldId id="344" r:id="rId64"/>
    <p:sldId id="345" r:id="rId65"/>
    <p:sldId id="346" r:id="rId66"/>
    <p:sldId id="347" r:id="rId67"/>
    <p:sldId id="348" r:id="rId68"/>
    <p:sldId id="349" r:id="rId69"/>
    <p:sldId id="731" r:id="rId70"/>
    <p:sldId id="350" r:id="rId71"/>
    <p:sldId id="533" r:id="rId72"/>
    <p:sldId id="523" r:id="rId73"/>
    <p:sldId id="524" r:id="rId74"/>
    <p:sldId id="525" r:id="rId75"/>
    <p:sldId id="351" r:id="rId76"/>
    <p:sldId id="352" r:id="rId77"/>
    <p:sldId id="353" r:id="rId78"/>
    <p:sldId id="531" r:id="rId79"/>
    <p:sldId id="354" r:id="rId80"/>
    <p:sldId id="374" r:id="rId81"/>
    <p:sldId id="355" r:id="rId82"/>
    <p:sldId id="356" r:id="rId83"/>
    <p:sldId id="357" r:id="rId84"/>
    <p:sldId id="358" r:id="rId85"/>
    <p:sldId id="359" r:id="rId86"/>
    <p:sldId id="360" r:id="rId87"/>
    <p:sldId id="361" r:id="rId88"/>
    <p:sldId id="532" r:id="rId89"/>
    <p:sldId id="362" r:id="rId90"/>
    <p:sldId id="363" r:id="rId91"/>
    <p:sldId id="365" r:id="rId92"/>
    <p:sldId id="366" r:id="rId93"/>
    <p:sldId id="377" r:id="rId94"/>
    <p:sldId id="375" r:id="rId95"/>
    <p:sldId id="376" r:id="rId96"/>
    <p:sldId id="378" r:id="rId97"/>
    <p:sldId id="379" r:id="rId98"/>
    <p:sldId id="732" r:id="rId99"/>
    <p:sldId id="380" r:id="rId100"/>
    <p:sldId id="381" r:id="rId101"/>
    <p:sldId id="382" r:id="rId102"/>
    <p:sldId id="383" r:id="rId103"/>
    <p:sldId id="527" r:id="rId104"/>
    <p:sldId id="530"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 id="398" r:id="rId120"/>
    <p:sldId id="399" r:id="rId121"/>
    <p:sldId id="400" r:id="rId122"/>
    <p:sldId id="403" r:id="rId123"/>
    <p:sldId id="401" r:id="rId124"/>
    <p:sldId id="402" r:id="rId125"/>
    <p:sldId id="404" r:id="rId126"/>
    <p:sldId id="405" r:id="rId127"/>
    <p:sldId id="406" r:id="rId128"/>
    <p:sldId id="407" r:id="rId129"/>
    <p:sldId id="408" r:id="rId130"/>
    <p:sldId id="409" r:id="rId131"/>
    <p:sldId id="410" r:id="rId132"/>
    <p:sldId id="411" r:id="rId133"/>
    <p:sldId id="412" r:id="rId134"/>
    <p:sldId id="413" r:id="rId135"/>
    <p:sldId id="414" r:id="rId136"/>
    <p:sldId id="416" r:id="rId137"/>
    <p:sldId id="417" r:id="rId138"/>
    <p:sldId id="759" r:id="rId139"/>
    <p:sldId id="418" r:id="rId140"/>
    <p:sldId id="419" r:id="rId141"/>
    <p:sldId id="420" r:id="rId142"/>
    <p:sldId id="421" r:id="rId143"/>
    <p:sldId id="529" r:id="rId144"/>
    <p:sldId id="422" r:id="rId145"/>
    <p:sldId id="423" r:id="rId146"/>
    <p:sldId id="424" r:id="rId147"/>
    <p:sldId id="425" r:id="rId148"/>
    <p:sldId id="426" r:id="rId149"/>
    <p:sldId id="427" r:id="rId150"/>
    <p:sldId id="428" r:id="rId151"/>
    <p:sldId id="429" r:id="rId152"/>
    <p:sldId id="733" r:id="rId153"/>
    <p:sldId id="734" r:id="rId154"/>
    <p:sldId id="735" r:id="rId155"/>
    <p:sldId id="736" r:id="rId156"/>
    <p:sldId id="737" r:id="rId157"/>
    <p:sldId id="738" r:id="rId158"/>
    <p:sldId id="739" r:id="rId159"/>
    <p:sldId id="740" r:id="rId160"/>
    <p:sldId id="741" r:id="rId161"/>
    <p:sldId id="742" r:id="rId162"/>
    <p:sldId id="743" r:id="rId163"/>
    <p:sldId id="744" r:id="rId164"/>
    <p:sldId id="745" r:id="rId165"/>
    <p:sldId id="746" r:id="rId166"/>
    <p:sldId id="747" r:id="rId167"/>
    <p:sldId id="748" r:id="rId168"/>
    <p:sldId id="749" r:id="rId169"/>
    <p:sldId id="750" r:id="rId170"/>
    <p:sldId id="751" r:id="rId171"/>
    <p:sldId id="752" r:id="rId172"/>
    <p:sldId id="753" r:id="rId173"/>
    <p:sldId id="754" r:id="rId174"/>
    <p:sldId id="755" r:id="rId175"/>
    <p:sldId id="756" r:id="rId176"/>
    <p:sldId id="757" r:id="rId177"/>
    <p:sldId id="758" r:id="rId178"/>
    <p:sldId id="528"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3" r:id="rId212"/>
    <p:sldId id="462"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7" r:id="rId226"/>
    <p:sldId id="476" r:id="rId227"/>
    <p:sldId id="669" r:id="rId228"/>
    <p:sldId id="478" r:id="rId229"/>
    <p:sldId id="480" r:id="rId230"/>
    <p:sldId id="670" r:id="rId231"/>
    <p:sldId id="672" r:id="rId232"/>
    <p:sldId id="481" r:id="rId233"/>
    <p:sldId id="671" r:id="rId234"/>
    <p:sldId id="482" r:id="rId235"/>
    <p:sldId id="673" r:id="rId236"/>
    <p:sldId id="483" r:id="rId237"/>
    <p:sldId id="503" r:id="rId238"/>
    <p:sldId id="484" r:id="rId239"/>
    <p:sldId id="485" r:id="rId240"/>
    <p:sldId id="486" r:id="rId241"/>
    <p:sldId id="487" r:id="rId242"/>
    <p:sldId id="488" r:id="rId243"/>
    <p:sldId id="489" r:id="rId244"/>
    <p:sldId id="490" r:id="rId245"/>
    <p:sldId id="491" r:id="rId246"/>
    <p:sldId id="492" r:id="rId247"/>
    <p:sldId id="674" r:id="rId248"/>
    <p:sldId id="493" r:id="rId249"/>
    <p:sldId id="494" r:id="rId250"/>
    <p:sldId id="495" r:id="rId251"/>
    <p:sldId id="496" r:id="rId252"/>
    <p:sldId id="497" r:id="rId253"/>
    <p:sldId id="498" r:id="rId254"/>
    <p:sldId id="499" r:id="rId255"/>
    <p:sldId id="500" r:id="rId256"/>
    <p:sldId id="501" r:id="rId257"/>
    <p:sldId id="502" r:id="rId258"/>
    <p:sldId id="504" r:id="rId259"/>
    <p:sldId id="505" r:id="rId260"/>
    <p:sldId id="506" r:id="rId261"/>
    <p:sldId id="507" r:id="rId262"/>
    <p:sldId id="508" r:id="rId263"/>
    <p:sldId id="509" r:id="rId264"/>
    <p:sldId id="510" r:id="rId265"/>
    <p:sldId id="511" r:id="rId266"/>
    <p:sldId id="512" r:id="rId267"/>
    <p:sldId id="675" r:id="rId268"/>
    <p:sldId id="513" r:id="rId269"/>
    <p:sldId id="514" r:id="rId270"/>
    <p:sldId id="515" r:id="rId271"/>
    <p:sldId id="516" r:id="rId272"/>
    <p:sldId id="518" r:id="rId273"/>
    <p:sldId id="517" r:id="rId274"/>
    <p:sldId id="519" r:id="rId275"/>
    <p:sldId id="520" r:id="rId276"/>
    <p:sldId id="521" r:id="rId277"/>
    <p:sldId id="522" r:id="rId278"/>
    <p:sldId id="536" r:id="rId279"/>
    <p:sldId id="537" r:id="rId280"/>
    <p:sldId id="538" r:id="rId281"/>
    <p:sldId id="676" r:id="rId282"/>
    <p:sldId id="539" r:id="rId283"/>
    <p:sldId id="540" r:id="rId284"/>
    <p:sldId id="541" r:id="rId285"/>
    <p:sldId id="542" r:id="rId286"/>
    <p:sldId id="543" r:id="rId287"/>
    <p:sldId id="544" r:id="rId288"/>
    <p:sldId id="545" r:id="rId289"/>
    <p:sldId id="546" r:id="rId290"/>
    <p:sldId id="547" r:id="rId291"/>
    <p:sldId id="548" r:id="rId292"/>
    <p:sldId id="549" r:id="rId293"/>
    <p:sldId id="677" r:id="rId294"/>
    <p:sldId id="550" r:id="rId295"/>
    <p:sldId id="551" r:id="rId296"/>
    <p:sldId id="552" r:id="rId297"/>
    <p:sldId id="553" r:id="rId298"/>
    <p:sldId id="554" r:id="rId299"/>
    <p:sldId id="555" r:id="rId300"/>
    <p:sldId id="556" r:id="rId301"/>
    <p:sldId id="557" r:id="rId302"/>
    <p:sldId id="558" r:id="rId303"/>
    <p:sldId id="678" r:id="rId304"/>
    <p:sldId id="559" r:id="rId305"/>
    <p:sldId id="560" r:id="rId306"/>
    <p:sldId id="561" r:id="rId307"/>
    <p:sldId id="562" r:id="rId308"/>
    <p:sldId id="679" r:id="rId309"/>
    <p:sldId id="563" r:id="rId310"/>
    <p:sldId id="680" r:id="rId311"/>
    <p:sldId id="564" r:id="rId312"/>
    <p:sldId id="565" r:id="rId313"/>
    <p:sldId id="566" r:id="rId314"/>
    <p:sldId id="681" r:id="rId315"/>
    <p:sldId id="567" r:id="rId316"/>
    <p:sldId id="568" r:id="rId317"/>
    <p:sldId id="569" r:id="rId318"/>
    <p:sldId id="570" r:id="rId319"/>
    <p:sldId id="571" r:id="rId320"/>
    <p:sldId id="572" r:id="rId321"/>
    <p:sldId id="573" r:id="rId322"/>
    <p:sldId id="574" r:id="rId323"/>
    <p:sldId id="575" r:id="rId324"/>
    <p:sldId id="576" r:id="rId325"/>
    <p:sldId id="577" r:id="rId326"/>
    <p:sldId id="578" r:id="rId327"/>
    <p:sldId id="579" r:id="rId328"/>
    <p:sldId id="580" r:id="rId329"/>
    <p:sldId id="581" r:id="rId330"/>
    <p:sldId id="582" r:id="rId331"/>
    <p:sldId id="583" r:id="rId332"/>
    <p:sldId id="584" r:id="rId333"/>
    <p:sldId id="585" r:id="rId334"/>
    <p:sldId id="587" r:id="rId335"/>
    <p:sldId id="586" r:id="rId336"/>
    <p:sldId id="588" r:id="rId337"/>
    <p:sldId id="589" r:id="rId338"/>
    <p:sldId id="590" r:id="rId339"/>
    <p:sldId id="591" r:id="rId340"/>
    <p:sldId id="682" r:id="rId341"/>
    <p:sldId id="592" r:id="rId342"/>
    <p:sldId id="684" r:id="rId343"/>
    <p:sldId id="683" r:id="rId344"/>
    <p:sldId id="593" r:id="rId345"/>
    <p:sldId id="594" r:id="rId346"/>
    <p:sldId id="595" r:id="rId347"/>
    <p:sldId id="596" r:id="rId348"/>
    <p:sldId id="597" r:id="rId349"/>
    <p:sldId id="685" r:id="rId350"/>
    <p:sldId id="598" r:id="rId351"/>
    <p:sldId id="599" r:id="rId352"/>
    <p:sldId id="686" r:id="rId353"/>
    <p:sldId id="600" r:id="rId354"/>
    <p:sldId id="601" r:id="rId355"/>
    <p:sldId id="602" r:id="rId356"/>
    <p:sldId id="603" r:id="rId357"/>
    <p:sldId id="604" r:id="rId358"/>
    <p:sldId id="687" r:id="rId359"/>
    <p:sldId id="605" r:id="rId360"/>
    <p:sldId id="606" r:id="rId361"/>
    <p:sldId id="607" r:id="rId362"/>
    <p:sldId id="608" r:id="rId363"/>
    <p:sldId id="609" r:id="rId364"/>
    <p:sldId id="610" r:id="rId365"/>
    <p:sldId id="611" r:id="rId366"/>
    <p:sldId id="612" r:id="rId367"/>
    <p:sldId id="613" r:id="rId368"/>
    <p:sldId id="614" r:id="rId369"/>
    <p:sldId id="615" r:id="rId370"/>
    <p:sldId id="616" r:id="rId371"/>
    <p:sldId id="617" r:id="rId372"/>
    <p:sldId id="688" r:id="rId373"/>
    <p:sldId id="618" r:id="rId374"/>
    <p:sldId id="689" r:id="rId375"/>
    <p:sldId id="619" r:id="rId376"/>
    <p:sldId id="620" r:id="rId377"/>
    <p:sldId id="621" r:id="rId378"/>
    <p:sldId id="622" r:id="rId379"/>
    <p:sldId id="623" r:id="rId380"/>
    <p:sldId id="690" r:id="rId381"/>
    <p:sldId id="624" r:id="rId382"/>
    <p:sldId id="625" r:id="rId383"/>
    <p:sldId id="626" r:id="rId384"/>
    <p:sldId id="627" r:id="rId385"/>
    <p:sldId id="628" r:id="rId386"/>
    <p:sldId id="629" r:id="rId387"/>
    <p:sldId id="630" r:id="rId388"/>
    <p:sldId id="631" r:id="rId389"/>
    <p:sldId id="632" r:id="rId390"/>
    <p:sldId id="633" r:id="rId391"/>
    <p:sldId id="634" r:id="rId392"/>
    <p:sldId id="635" r:id="rId393"/>
    <p:sldId id="636" r:id="rId394"/>
    <p:sldId id="637" r:id="rId395"/>
    <p:sldId id="638" r:id="rId396"/>
    <p:sldId id="639" r:id="rId397"/>
    <p:sldId id="640" r:id="rId398"/>
    <p:sldId id="641" r:id="rId399"/>
    <p:sldId id="691" r:id="rId400"/>
    <p:sldId id="642" r:id="rId401"/>
    <p:sldId id="643" r:id="rId402"/>
    <p:sldId id="644" r:id="rId403"/>
    <p:sldId id="645" r:id="rId404"/>
    <p:sldId id="692" r:id="rId405"/>
    <p:sldId id="646" r:id="rId406"/>
    <p:sldId id="647" r:id="rId407"/>
    <p:sldId id="648" r:id="rId408"/>
    <p:sldId id="649" r:id="rId409"/>
    <p:sldId id="650" r:id="rId410"/>
    <p:sldId id="651" r:id="rId411"/>
    <p:sldId id="652" r:id="rId412"/>
    <p:sldId id="653" r:id="rId413"/>
    <p:sldId id="654" r:id="rId414"/>
    <p:sldId id="693" r:id="rId415"/>
    <p:sldId id="655" r:id="rId416"/>
    <p:sldId id="656" r:id="rId417"/>
    <p:sldId id="657" r:id="rId418"/>
    <p:sldId id="658" r:id="rId419"/>
    <p:sldId id="659" r:id="rId420"/>
    <p:sldId id="660" r:id="rId421"/>
    <p:sldId id="661" r:id="rId422"/>
    <p:sldId id="662" r:id="rId423"/>
    <p:sldId id="663" r:id="rId424"/>
    <p:sldId id="664" r:id="rId425"/>
    <p:sldId id="665" r:id="rId426"/>
    <p:sldId id="666" r:id="rId427"/>
    <p:sldId id="667" r:id="rId428"/>
    <p:sldId id="668" r:id="rId429"/>
    <p:sldId id="694" r:id="rId430"/>
    <p:sldId id="695" r:id="rId431"/>
    <p:sldId id="696" r:id="rId432"/>
    <p:sldId id="697" r:id="rId433"/>
    <p:sldId id="698" r:id="rId434"/>
    <p:sldId id="699" r:id="rId435"/>
    <p:sldId id="700" r:id="rId436"/>
    <p:sldId id="701" r:id="rId437"/>
    <p:sldId id="702" r:id="rId438"/>
    <p:sldId id="703" r:id="rId439"/>
    <p:sldId id="704" r:id="rId440"/>
    <p:sldId id="705" r:id="rId441"/>
    <p:sldId id="706" r:id="rId442"/>
    <p:sldId id="707" r:id="rId443"/>
    <p:sldId id="708" r:id="rId444"/>
    <p:sldId id="709" r:id="rId445"/>
    <p:sldId id="710" r:id="rId446"/>
    <p:sldId id="711" r:id="rId447"/>
    <p:sldId id="712" r:id="rId448"/>
    <p:sldId id="713" r:id="rId449"/>
    <p:sldId id="714" r:id="rId450"/>
    <p:sldId id="715" r:id="rId451"/>
    <p:sldId id="716" r:id="rId452"/>
    <p:sldId id="717" r:id="rId453"/>
    <p:sldId id="718" r:id="rId454"/>
    <p:sldId id="719" r:id="rId455"/>
    <p:sldId id="720" r:id="rId456"/>
    <p:sldId id="721" r:id="rId457"/>
    <p:sldId id="722" r:id="rId458"/>
    <p:sldId id="723" r:id="rId459"/>
    <p:sldId id="724" r:id="rId460"/>
    <p:sldId id="725" r:id="rId461"/>
    <p:sldId id="726" r:id="rId462"/>
    <p:sldId id="727" r:id="rId463"/>
    <p:sldId id="728" r:id="rId464"/>
    <p:sldId id="729" r:id="rId465"/>
    <p:sldId id="730" r:id="rId466"/>
    <p:sldId id="760" r:id="rId467"/>
    <p:sldId id="761" r:id="rId468"/>
    <p:sldId id="762" r:id="rId469"/>
    <p:sldId id="763" r:id="rId470"/>
    <p:sldId id="764" r:id="rId47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8CCB"/>
    <a:srgbClr val="CA3EB6"/>
    <a:srgbClr val="6BF4FB"/>
    <a:srgbClr val="B42222"/>
    <a:srgbClr val="D0CBF1"/>
    <a:srgbClr val="E3E6E7"/>
    <a:srgbClr val="2903B5"/>
    <a:srgbClr val="CCFCFE"/>
    <a:srgbClr val="0386B5"/>
    <a:srgbClr val="FEE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72"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heme" Target="theme/theme1.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ableStyles" Target="tableStyle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28/04/2020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 Target="slide1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parametres = {"sep":" &gt;&gt; ", "end":" -\n"}</a:t>
            </a:r>
          </a:p>
          <a:p>
            <a:r>
              <a:rPr lang="fr-FR" sz="1200" dirty="0">
                <a:solidFill>
                  <a:schemeClr val="bg1"/>
                </a:solidFill>
              </a:rPr>
              <a:t>&gt;&gt;&gt; print("Voici", "un", "exemple", "d'appel", **parametres)</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a:t>
            </a:r>
            <a:r>
              <a:rPr lang="fr-FR" sz="1600" dirty="0" err="1"/>
              <a:t>parametres_nommes</a:t>
            </a:r>
            <a:r>
              <a:rPr lang="fr-FR" sz="1600" dirty="0"/>
              <a:t>): </a:t>
            </a:r>
          </a:p>
          <a:p>
            <a:pPr marL="180000" lvl="0" indent="-180000" eaLnBrk="0" fontAlgn="base" hangingPunct="0">
              <a:spcBef>
                <a:spcPct val="0"/>
              </a:spcBef>
              <a:spcAft>
                <a:spcPct val="0"/>
              </a:spcAft>
            </a:pPr>
            <a:r>
              <a:rPr lang="fr-FR" sz="1600" dirty="0"/>
              <a:t>(les paramètres nommés se retrouvent dans le dictionnaire </a:t>
            </a:r>
            <a:r>
              <a:rPr lang="fr-FR" sz="1600" dirty="0" err="1"/>
              <a:t>parametres_nommes</a:t>
            </a:r>
            <a:r>
              <a:rPr lang="fr-FR" sz="1600" dirty="0"/>
              <a:t>).</a:t>
            </a:r>
          </a:p>
        </p:txBody>
      </p:sp>
    </p:spTree>
    <p:extLst>
      <p:ext uri="{BB962C8B-B14F-4D97-AF65-F5344CB8AC3E}">
        <p14:creationId xmlns:p14="http://schemas.microsoft.com/office/powerpoint/2010/main" val="221572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methode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objets_crees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Compteur.objets_crees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Compteur.objets_crees</a:t>
            </a: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Compteur.objets_crees</a:t>
            </a: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Compteur.objets_crees</a:t>
            </a: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TableauNoiret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méthode écrire pour commencer.</a:t>
            </a:r>
          </a:p>
        </p:txBody>
      </p:sp>
    </p:spTree>
    <p:extLst>
      <p:ext uri="{BB962C8B-B14F-4D97-AF65-F5344CB8AC3E}">
        <p14:creationId xmlns:p14="http://schemas.microsoft.com/office/powerpoint/2010/main" val="31540416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Tree>
    <p:extLst>
      <p:ext uri="{BB962C8B-B14F-4D97-AF65-F5344CB8AC3E}">
        <p14:creationId xmlns:p14="http://schemas.microsoft.com/office/powerpoint/2010/main" val="30390879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:__mamethode__.</a:t>
            </a:r>
          </a:p>
        </p:txBody>
      </p:sp>
    </p:spTree>
    <p:extLst>
      <p:ext uri="{BB962C8B-B14F-4D97-AF65-F5344CB8AC3E}">
        <p14:creationId xmlns:p14="http://schemas.microsoft.com/office/powerpoint/2010/main" val="18783980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La méthode setattr()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3889168"/>
            <a:ext cx="11715748" cy="276999"/>
          </a:xfrm>
          <a:prstGeom prst="rect">
            <a:avLst/>
          </a:prstGeom>
          <a:noFill/>
        </p:spPr>
        <p:txBody>
          <a:bodyPr wrap="square" rtlCol="0">
            <a:spAutoFit/>
          </a:bodyPr>
          <a:lstStyle/>
          <a:p>
            <a:r>
              <a:rPr lang="fr-FR" sz="1200" dirty="0"/>
              <a:t>La méthode setattr() est équivalente au code suivant:</a:t>
            </a:r>
          </a:p>
        </p:txBody>
      </p:sp>
      <p:sp>
        <p:nvSpPr>
          <p:cNvPr id="7" name="ZoneTexte 6">
            <a:extLst>
              <a:ext uri="{FF2B5EF4-FFF2-40B4-BE49-F238E27FC236}">
                <a16:creationId xmlns:a16="http://schemas.microsoft.com/office/drawing/2014/main" id="{195578DD-4104-4980-BCE0-B5D58C80F863}"/>
              </a:ext>
            </a:extLst>
          </p:cNvPr>
          <p:cNvSpPr txBox="1"/>
          <p:nvPr/>
        </p:nvSpPr>
        <p:spPr>
          <a:xfrm>
            <a:off x="126207" y="4182287"/>
            <a:ext cx="11715748" cy="276999"/>
          </a:xfrm>
          <a:prstGeom prst="rect">
            <a:avLst/>
          </a:prstGeom>
          <a:solidFill>
            <a:schemeClr val="tx1"/>
          </a:solidFill>
        </p:spPr>
        <p:txBody>
          <a:bodyPr wrap="square" rtlCol="0">
            <a:spAutoFit/>
          </a:bodyPr>
          <a:lstStyle/>
          <a:p>
            <a:r>
              <a:rPr lang="fr-FR" sz="1200" dirty="0">
                <a:solidFill>
                  <a:schemeClr val="bg1"/>
                </a:solidFill>
              </a:rPr>
              <a:t>my_object.attribute = value</a:t>
            </a:r>
          </a:p>
        </p:txBody>
      </p:sp>
      <p:sp>
        <p:nvSpPr>
          <p:cNvPr id="8" name="ZoneTexte 7">
            <a:extLst>
              <a:ext uri="{FF2B5EF4-FFF2-40B4-BE49-F238E27FC236}">
                <a16:creationId xmlns:a16="http://schemas.microsoft.com/office/drawing/2014/main" id="{192A27B4-A04D-4AB7-B582-3BBA0C91DE72}"/>
              </a:ext>
            </a:extLst>
          </p:cNvPr>
          <p:cNvSpPr txBox="1"/>
          <p:nvPr/>
        </p:nvSpPr>
        <p:spPr>
          <a:xfrm>
            <a:off x="126207" y="4583661"/>
            <a:ext cx="11715748" cy="461665"/>
          </a:xfrm>
          <a:prstGeom prst="rect">
            <a:avLst/>
          </a:prstGeom>
          <a:noFill/>
        </p:spPr>
        <p:txBody>
          <a:bodyPr wrap="square" rtlCol="0">
            <a:spAutoFit/>
          </a:bodyPr>
          <a:lstStyle/>
          <a:p>
            <a:r>
              <a:rPr lang="fr-FR" sz="1200" dirty="0"/>
              <a:t>Il s'agit simplement d'une autre notation.</a:t>
            </a:r>
          </a:p>
          <a:p>
            <a:r>
              <a:rPr lang="fr-FR" sz="1200" dirty="0"/>
              <a:t>Dans notre cas, utiliser cette méthode est bien plus utile car nous nous situons à l'intérieur d'une boucle (nous souhaitons utiliser les variables </a:t>
            </a:r>
            <a:r>
              <a:rPr lang="fr-FR" sz="1200" dirty="0">
                <a:highlight>
                  <a:srgbClr val="C0C0C0"/>
                </a:highlight>
              </a:rPr>
              <a:t>attr_name</a:t>
            </a:r>
            <a:r>
              <a:rPr lang="fr-FR" sz="1200" dirty="0"/>
              <a:t> et </a:t>
            </a:r>
            <a:r>
              <a:rPr lang="fr-FR" sz="1200" dirty="0">
                <a:highlight>
                  <a:srgbClr val="C0C0C0"/>
                </a:highlight>
              </a:rPr>
              <a:t>attr_value</a:t>
            </a:r>
            <a:r>
              <a:rPr lang="fr-FR" sz="1200" dirty="0"/>
              <a:t>).</a:t>
            </a:r>
          </a:p>
        </p:txBody>
      </p:sp>
      <p:sp>
        <p:nvSpPr>
          <p:cNvPr id="10" name="ZoneTexte 9">
            <a:extLst>
              <a:ext uri="{FF2B5EF4-FFF2-40B4-BE49-F238E27FC236}">
                <a16:creationId xmlns:a16="http://schemas.microsoft.com/office/drawing/2014/main" id="{020E69FD-F4F0-47BB-A381-8DCA789D9B1A}"/>
              </a:ext>
            </a:extLst>
          </p:cNvPr>
          <p:cNvSpPr txBox="1"/>
          <p:nvPr/>
        </p:nvSpPr>
        <p:spPr>
          <a:xfrm>
            <a:off x="126207" y="1010727"/>
            <a:ext cx="11715748" cy="2862322"/>
          </a:xfrm>
          <a:prstGeom prst="rect">
            <a:avLst/>
          </a:prstGeom>
          <a:solidFill>
            <a:schemeClr val="tx1"/>
          </a:solidFill>
        </p:spPr>
        <p:txBody>
          <a:bodyPr wrap="square" rtlCol="0">
            <a:spAutoFit/>
          </a:bodyPr>
          <a:lstStyle/>
          <a:p>
            <a:r>
              <a:rPr lang="en-US" sz="1200" dirty="0">
                <a:solidFill>
                  <a:schemeClr val="bg1"/>
                </a:solidFill>
              </a:rPr>
              <a:t>class Agent:</a:t>
            </a:r>
          </a:p>
          <a:p>
            <a:r>
              <a:rPr lang="en-US" sz="1200" dirty="0">
                <a:solidFill>
                  <a:schemeClr val="bg1"/>
                </a:solidFill>
              </a:rPr>
              <a:t>    </a:t>
            </a:r>
          </a:p>
          <a:p>
            <a:r>
              <a:rPr lang="en-US" sz="1200" dirty="0">
                <a:solidFill>
                  <a:schemeClr val="bg1"/>
                </a:solidFill>
              </a:rPr>
              <a:t>    def __init__(self, agent_attributes):</a:t>
            </a:r>
          </a:p>
          <a:p>
            <a:r>
              <a:rPr lang="en-US" sz="1200" dirty="0">
                <a:solidFill>
                  <a:schemeClr val="bg1"/>
                </a:solidFill>
              </a:rPr>
              <a:t>        self.agreeableness = agent_attributes['agreeableness']</a:t>
            </a:r>
          </a:p>
          <a:p>
            <a:endParaRPr lang="en-US" sz="1200" dirty="0">
              <a:solidFill>
                <a:schemeClr val="bg1"/>
              </a:solidFill>
            </a:endParaRPr>
          </a:p>
          <a:p>
            <a:r>
              <a:rPr lang="en-US" sz="1200" dirty="0">
                <a:solidFill>
                  <a:schemeClr val="bg1"/>
                </a:solidFill>
              </a:rPr>
              <a:t>agent_attributes = {"neuroticism": -0.0739192627121713, "language": "Shona", "latitude": -19.922097800281783, "country_tld": "zw", "age": 12, "income": 333, "longitude": 29.798455535838603, "sex": "Male", "religion": "syncretic", "extraversion": 1.051833688742943, "date_of_birth": "2005-01-10", "agreeableness": 0.1441229877537559, "id_str": "LB3-3Cl", "conscientiousness": 0.2419104411765549, "internet": "false", "country_name": "Zimbabwe", "openness": -0.024607605122172617, "id": 6636726630}</a:t>
            </a:r>
          </a:p>
          <a:p>
            <a:endParaRPr lang="en-US" sz="1200" dirty="0">
              <a:solidFill>
                <a:schemeClr val="bg1"/>
              </a:solidFill>
            </a:endParaRPr>
          </a:p>
          <a:p>
            <a:r>
              <a:rPr lang="en-US" sz="1200" dirty="0">
                <a:solidFill>
                  <a:schemeClr val="bg1"/>
                </a:solidFill>
              </a:rPr>
              <a:t>first_agent = Agent(agent_attributes)</a:t>
            </a:r>
          </a:p>
          <a:p>
            <a:r>
              <a:rPr lang="en-US" sz="1200" dirty="0">
                <a:solidFill>
                  <a:schemeClr val="bg1"/>
                </a:solidFill>
              </a:rPr>
              <a:t>print(first_agent.agreeableness)</a:t>
            </a:r>
          </a:p>
          <a:p>
            <a:endParaRPr lang="en-US" sz="1200" dirty="0">
              <a:solidFill>
                <a:schemeClr val="bg1"/>
              </a:solidFill>
            </a:endParaRPr>
          </a:p>
          <a:p>
            <a:r>
              <a:rPr lang="en-US" sz="1200" dirty="0">
                <a:solidFill>
                  <a:schemeClr val="bg1"/>
                </a:solidFill>
              </a:rPr>
              <a:t>def __init__(self, agent_attributes):</a:t>
            </a:r>
          </a:p>
          <a:p>
            <a:r>
              <a:rPr lang="en-US" sz="1200" dirty="0">
                <a:solidFill>
                  <a:schemeClr val="bg1"/>
                </a:solidFill>
              </a:rPr>
              <a:t>    for attr_name, attr_value in agent_attributes.items():</a:t>
            </a:r>
          </a:p>
          <a:p>
            <a:r>
              <a:rPr lang="en-US" sz="1200" dirty="0">
                <a:solidFill>
                  <a:schemeClr val="bg1"/>
                </a:solidFill>
              </a:rPr>
              <a:t>        setattr(self, attr_name, attr_value)</a:t>
            </a:r>
            <a:endParaRPr lang="fr-FR" sz="1200" dirty="0">
              <a:solidFill>
                <a:schemeClr val="bg1"/>
              </a:solidFill>
            </a:endParaRPr>
          </a:p>
        </p:txBody>
      </p:sp>
    </p:spTree>
    <p:extLst>
      <p:ext uri="{BB962C8B-B14F-4D97-AF65-F5344CB8AC3E}">
        <p14:creationId xmlns:p14="http://schemas.microsoft.com/office/powerpoint/2010/main" val="10759538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dir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dir.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un_test = Test()</a:t>
            </a:r>
          </a:p>
          <a:p>
            <a:r>
              <a:rPr lang="fr-FR" sz="1200" dirty="0">
                <a:solidFill>
                  <a:schemeClr val="bg1"/>
                </a:solidFill>
              </a:rPr>
              <a:t>&gt;&gt;&gt; un_test.afficher_attribut()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'__reduce_ex__', '__repr__', '_</a:t>
            </a:r>
          </a:p>
          <a:p>
            <a:r>
              <a:rPr lang="fr-FR" sz="1200" dirty="0">
                <a:solidFill>
                  <a:schemeClr val="bg1"/>
                </a:solidFill>
              </a:rPr>
              <a:t>_setattr__', '__sizeof__', '__str__', '__subclasshook__', '__weakref__', 'affich</a:t>
            </a:r>
          </a:p>
          <a:p>
            <a:r>
              <a:rPr lang="fr-FR" sz="1200" dirty="0">
                <a:solidFill>
                  <a:schemeClr val="bg1"/>
                </a:solidFill>
              </a:rPr>
              <a:t>er_attribut', 'mon_attribut']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dir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dir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'__sizeof__', '__str__', '__subclasshook__', '__weakref__', 'affich</a:t>
            </a: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un_test = Test()</a:t>
            </a:r>
          </a:p>
          <a:p>
            <a:r>
              <a:rPr lang="en-US" sz="1200" dirty="0">
                <a:solidFill>
                  <a:schemeClr val="bg1"/>
                </a:solidFill>
              </a:rPr>
              <a:t>&gt;&gt;&gt; </a:t>
            </a:r>
            <a:r>
              <a:rPr lang="en-US" sz="1200" dirty="0" err="1">
                <a:solidFill>
                  <a:schemeClr val="bg1"/>
                </a:solidFill>
              </a:rPr>
              <a:t>un_test.__dict</a:t>
            </a:r>
            <a:r>
              <a:rPr lang="en-US" sz="1200" dirty="0">
                <a:solidFill>
                  <a:schemeClr val="bg1"/>
                </a:solidFill>
              </a:rPr>
              <a:t>__</a:t>
            </a:r>
          </a:p>
          <a:p>
            <a:r>
              <a:rPr lang="en-US" sz="1200" dirty="0">
                <a:solidFill>
                  <a:schemeClr val="bg1"/>
                </a:solidFill>
              </a:rPr>
              <a:t>{'mon_attribut':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un_test.__dict__["mon_attribut"] = "plus ok"</a:t>
            </a:r>
          </a:p>
          <a:p>
            <a:r>
              <a:rPr lang="fr-FR" sz="1200" dirty="0">
                <a:solidFill>
                  <a:schemeClr val="bg1"/>
                </a:solidFill>
              </a:rPr>
              <a:t>&gt;&gt;&gt; un_test.afficher_attribut()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d'écrireobjet.attribut = valeurqueobjet.__dict__[nom_attribut]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mon_objet.mon_attribut.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a:t>
            </a:r>
            <a:r>
              <a:rPr lang="fr-FR" altLang="fr-FR" sz="1400" dirty="0" err="1"/>
              <a:t>methode_accesseur</a:t>
            </a:r>
            <a:r>
              <a:rPr lang="fr-FR" altLang="fr-FR" sz="1400" dirty="0"/>
              <a:t>, </a:t>
            </a:r>
            <a:r>
              <a:rPr lang="fr-FR" altLang="fr-FR" sz="1400" dirty="0" err="1"/>
              <a:t>methode_mutateur</a:t>
            </a:r>
            <a:r>
              <a:rPr lang="fr-FR" altLang="fr-FR" sz="1400" dirty="0"/>
              <a:t>, </a:t>
            </a:r>
            <a:r>
              <a:rPr lang="fr-FR" altLang="fr-FR" sz="1400" dirty="0" err="1"/>
              <a:t>methode_suppression</a:t>
            </a:r>
            <a:r>
              <a:rPr lang="fr-FR" altLang="fr-FR" sz="1400" dirty="0"/>
              <a:t>, </a:t>
            </a:r>
          </a:p>
          <a:p>
            <a:pPr lvl="0" eaLnBrk="0" fontAlgn="base" hangingPunct="0">
              <a:spcBef>
                <a:spcPct val="0"/>
              </a:spcBef>
              <a:spcAft>
                <a:spcPct val="0"/>
              </a:spcAft>
            </a:pPr>
            <a:r>
              <a:rPr lang="fr-FR" altLang="fr-FR" sz="1400" dirty="0" err="1"/>
              <a:t>methode_aide</a:t>
            </a:r>
            <a:r>
              <a:rPr lang="fr-FR" altLang="fr-FR" sz="1400" dirty="0"/>
              <a: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a:highlight>
                  <a:srgbClr val="C0C0C0"/>
                </a:highlight>
              </a:rPr>
              <a:t>mon_objet[indice]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:__methodespeciale__.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a:solidFill>
                  <a:schemeClr val="bg1"/>
                </a:solidFill>
              </a:rPr>
              <a:t>mon_objet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a:highlight>
                  <a:srgbClr val="C0C0C0"/>
                </a:highlight>
              </a:rPr>
              <a:t>mon_objet.nom_attribut</a:t>
            </a:r>
            <a:r>
              <a:rPr lang="fr-FR" sz="1200" dirty="0"/>
              <a:t> et exécuter ses méthodes grâce à </a:t>
            </a:r>
            <a:r>
              <a:rPr lang="fr-FR" sz="1200" dirty="0" err="1">
                <a:highlight>
                  <a:srgbClr val="C0C0C0"/>
                </a:highlight>
              </a:rPr>
              <a:t>mon_objet.nom_methode</a:t>
            </a:r>
            <a:r>
              <a:rPr lang="fr-FR" sz="1200" dirty="0">
                <a:highlight>
                  <a:srgbClr val="C0C0C0"/>
                </a:highlight>
              </a:rPr>
              <a:t>(…)</a:t>
            </a:r>
            <a:r>
              <a:rPr lang="fr-FR" sz="1200" dirty="0"/>
              <a:t>.</a:t>
            </a:r>
          </a:p>
          <a:p>
            <a:endParaRPr lang="fr-FR" sz="1200" dirty="0"/>
          </a:p>
          <a:p>
            <a:r>
              <a:rPr lang="fr-FR" sz="1200" dirty="0"/>
              <a:t>Il existe également une autre méthode</a:t>
            </a:r>
            <a:r>
              <a:rPr lang="fr-FR" sz="1200" dirty="0">
                <a:highlight>
                  <a:srgbClr val="C0C0C0"/>
                </a:highlight>
              </a:rPr>
              <a:t>,__del__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mon_objet)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a:t>
            </a:r>
            <a:r>
              <a:rPr lang="fr-FR" sz="1200" dirty="0" err="1"/>
              <a:t>spéciale,__str</a:t>
            </a:r>
            <a:r>
              <a:rPr lang="fr-FR" sz="1200" dirty="0"/>
              <a:t>__, spécialement utilisée pour afficher l'objet avecprint. Par défaut, si aucune </a:t>
            </a:r>
            <a:r>
              <a:rPr lang="fr-FR" sz="1200" dirty="0" err="1"/>
              <a:t>méthode__str__n'est</a:t>
            </a:r>
            <a:r>
              <a:rPr lang="fr-FR" sz="1200" dirty="0"/>
              <a:t> définie, Python appelle la méthode__repr__de l'objet. La </a:t>
            </a:r>
            <a:r>
              <a:rPr lang="fr-FR" sz="1200" dirty="0" err="1"/>
              <a:t>méthode__str__est</a:t>
            </a:r>
            <a:r>
              <a:rPr lang="fr-FR" sz="1200" dirty="0"/>
              <a: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est__add__.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méthode__add__de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__lt__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__lt__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__lt__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a:t>
            </a:r>
            <a:r>
              <a:rPr lang="fr-FR" sz="1200" dirty="0" err="1"/>
              <a:t>objet_de_type_b.ma_methode</a:t>
            </a:r>
            <a:r>
              <a:rPr lang="fr-FR" sz="1200" dirty="0"/>
              <a:t>(), Python va d'abord chercher la méthode </a:t>
            </a:r>
            <a:r>
              <a:rPr lang="fr-FR" sz="1200" dirty="0" err="1"/>
              <a:t>ma_methode</a:t>
            </a:r>
            <a:r>
              <a:rPr lang="fr-FR" sz="1200" dirty="0"/>
              <a:t>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a:t>
            </a:r>
            <a:r>
              <a:rPr lang="fr-FR" sz="1200" dirty="0" err="1"/>
              <a:t>mon_objet.ma_methode</a:t>
            </a:r>
            <a:r>
              <a:rPr lang="fr-FR" sz="1200" dirty="0"/>
              <a:t>() revenait au même que </a:t>
            </a:r>
            <a:r>
              <a:rPr lang="fr-FR" sz="1200" dirty="0" err="1"/>
              <a:t>MaClasse.ma_methode</a:t>
            </a:r>
            <a:r>
              <a:rPr lang="fr-FR" sz="1200" dirty="0"/>
              <a:t>(mon_objet). Dans notre méthode </a:t>
            </a:r>
            <a:r>
              <a:rPr lang="fr-FR" sz="1200" dirty="0" err="1"/>
              <a:t>ma_methode</a:t>
            </a:r>
            <a:r>
              <a:rPr lang="fr-FR" sz="1200" dirty="0"/>
              <a:t>, le premier paramètre self sera mon_objet. Nous allons nous servir de cette équivalence. La plupart du temps, écrire </a:t>
            </a:r>
            <a:r>
              <a:rPr lang="fr-FR" sz="1200" dirty="0" err="1"/>
              <a:t>mon_objet.ma_methode</a:t>
            </a:r>
            <a:r>
              <a:rPr lang="fr-FR" sz="1200" dirty="0"/>
              <a:t>()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a:t>
            </a:r>
            <a:r>
              <a:rPr lang="fr-FR" sz="1200" dirty="0" err="1"/>
              <a:t>ClasseMere.methode</a:t>
            </a:r>
            <a:r>
              <a:rPr lang="fr-FR" sz="1200" dirty="0"/>
              <a:t>(self).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dir(</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'__getattribute__', '__gt__', '__hash__', '__init__', '__le__', '__lt__',</a:t>
            </a:r>
          </a:p>
          <a:p>
            <a:r>
              <a:rPr lang="fr-FR" sz="1000" dirty="0">
                <a:solidFill>
                  <a:schemeClr val="bg1"/>
                </a:solidFill>
              </a:rPr>
              <a:t>'__module__', '__ne__', '__new__', '__reduce__',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'__sizeof__', '__str__', '__subclasshook__', '__weakref__']</a:t>
            </a:r>
          </a:p>
        </p:txBody>
      </p:sp>
    </p:spTree>
    <p:extLst>
      <p:ext uri="{BB962C8B-B14F-4D97-AF65-F5344CB8AC3E}">
        <p14:creationId xmlns:p14="http://schemas.microsoft.com/office/powerpoint/2010/main" val="372967395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debut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print(debut, fin)</a:t>
            </a:r>
          </a:p>
          <a:p>
            <a:r>
              <a:rPr lang="fr-FR" sz="1000" dirty="0">
                <a:solidFill>
                  <a:schemeClr val="bg1"/>
                </a:solidFill>
              </a:rPr>
              <a:t>1297642195.45 1297642202.27</a:t>
            </a:r>
          </a:p>
          <a:p>
            <a:r>
              <a:rPr lang="fr-FR" sz="1000" dirty="0">
                <a:solidFill>
                  <a:schemeClr val="bg1"/>
                </a:solidFill>
              </a:rPr>
              <a:t>&gt;&gt;&gt; debut &lt; fin</a:t>
            </a:r>
          </a:p>
          <a:p>
            <a:r>
              <a:rPr lang="fr-FR" sz="1000" dirty="0">
                <a:solidFill>
                  <a:schemeClr val="bg1"/>
                </a:solidFill>
              </a:rPr>
              <a:t>True</a:t>
            </a:r>
          </a:p>
          <a:p>
            <a:r>
              <a:rPr lang="fr-FR" sz="1000" dirty="0">
                <a:solidFill>
                  <a:schemeClr val="bg1"/>
                </a:solidFill>
              </a:rPr>
              <a:t>&gt;&gt;&gt; fin - debut # Combien de secondes entre debut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list"""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list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9202505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3" y="621351"/>
            <a:ext cx="11715748" cy="2308324"/>
          </a:xfrm>
          <a:prstGeom prst="rect">
            <a:avLst/>
          </a:prstGeom>
          <a:noFill/>
        </p:spPr>
        <p:txBody>
          <a:bodyPr wrap="square" rtlCol="0">
            <a:spAutoFit/>
          </a:bodyPr>
          <a:lstStyle/>
          <a:p>
            <a:r>
              <a:rPr lang="fr-FR" sz="1200" dirty="0"/>
              <a:t>Imaginons a présent que le programme soit fini. Vous le publiez sur </a:t>
            </a:r>
            <a:r>
              <a:rPr lang="fr-FR" sz="1200" dirty="0" err="1"/>
              <a:t>Github</a:t>
            </a:r>
            <a:r>
              <a:rPr lang="fr-FR" sz="1200" dirty="0"/>
              <a:t> afin que toute personne intéressée puisse y accéder.</a:t>
            </a:r>
          </a:p>
          <a:p>
            <a:endParaRPr lang="fr-FR" sz="1200" dirty="0"/>
          </a:p>
          <a:p>
            <a:r>
              <a:rPr lang="fr-FR" sz="1200" dirty="0"/>
              <a:t>Comment ces dernières peuvent-elles connaître les différentes librairies utilisées dans le projet ? Elles n'auront pas accès à votre environnement virtuel. Bien sûr, elles peuvent regarder en haut des différents fichiers et chercher les imports. Mais cela est fastidieux et, surtout, il sera impossible de connaître les versions utilisées.</a:t>
            </a:r>
          </a:p>
          <a:p>
            <a:endParaRPr lang="fr-FR" sz="1200" dirty="0"/>
          </a:p>
          <a:p>
            <a:r>
              <a:rPr lang="fr-FR" sz="1200" dirty="0">
                <a:highlight>
                  <a:srgbClr val="C0C0C0"/>
                </a:highlight>
              </a:rPr>
              <a:t>Les librairies qui ne sont pas standards, qui doivent par conséquent être installées, sont ce que nous appelons des dépendances. En effet, le projet est dépendant de leur installation et ne peut pas fonctionner sans.</a:t>
            </a:r>
          </a:p>
          <a:p>
            <a:endParaRPr lang="fr-FR" sz="1200" dirty="0"/>
          </a:p>
          <a:p>
            <a:r>
              <a:rPr lang="fr-FR" sz="1200" dirty="0"/>
              <a:t>Afin de remédier à ce souci, il existe une convention : créer un fichier </a:t>
            </a:r>
            <a:r>
              <a:rPr lang="fr-FR" sz="1200" b="1" dirty="0"/>
              <a:t>requirements.txt</a:t>
            </a:r>
            <a:r>
              <a:rPr lang="fr-FR" sz="1200" dirty="0"/>
              <a:t> qui liste les différentes librairies utilisées ainsi que leur version. </a:t>
            </a:r>
          </a:p>
          <a:p>
            <a:r>
              <a:rPr lang="fr-FR" sz="1200" dirty="0"/>
              <a:t>Créer un fichier de dépendances</a:t>
            </a:r>
          </a:p>
          <a:p>
            <a:endParaRPr lang="fr-FR" sz="1200" dirty="0"/>
          </a:p>
          <a:p>
            <a:r>
              <a:rPr lang="fr-FR" sz="1200" dirty="0"/>
              <a:t>Pypi peut le faire automatiquement pour vous ! Pour cela, exécutez la commande suivante.</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2957724"/>
            <a:ext cx="2456235" cy="261610"/>
          </a:xfrm>
          <a:prstGeom prst="rect">
            <a:avLst/>
          </a:prstGeom>
          <a:solidFill>
            <a:schemeClr val="tx1"/>
          </a:solidFill>
        </p:spPr>
        <p:txBody>
          <a:bodyPr wrap="square" rtlCol="0">
            <a:spAutoFit/>
          </a:bodyPr>
          <a:lstStyle/>
          <a:p>
            <a:r>
              <a:rPr lang="fr-FR" sz="1100" dirty="0">
                <a:solidFill>
                  <a:schemeClr val="bg1"/>
                </a:solidFill>
              </a:rPr>
              <a:t>pip freeze &gt; requirements.txt</a:t>
            </a:r>
          </a:p>
        </p:txBody>
      </p:sp>
      <p:sp>
        <p:nvSpPr>
          <p:cNvPr id="7" name="ZoneTexte 6">
            <a:extLst>
              <a:ext uri="{FF2B5EF4-FFF2-40B4-BE49-F238E27FC236}">
                <a16:creationId xmlns:a16="http://schemas.microsoft.com/office/drawing/2014/main" id="{039488E5-2A04-4F95-B316-C8251C3E0C26}"/>
              </a:ext>
            </a:extLst>
          </p:cNvPr>
          <p:cNvSpPr txBox="1"/>
          <p:nvPr/>
        </p:nvSpPr>
        <p:spPr>
          <a:xfrm>
            <a:off x="209552" y="3275038"/>
            <a:ext cx="6521987" cy="461665"/>
          </a:xfrm>
          <a:prstGeom prst="rect">
            <a:avLst/>
          </a:prstGeom>
          <a:noFill/>
        </p:spPr>
        <p:txBody>
          <a:bodyPr wrap="square" rtlCol="0">
            <a:spAutoFit/>
          </a:bodyPr>
          <a:lstStyle/>
          <a:p>
            <a:r>
              <a:rPr lang="fr-FR" sz="1200" dirty="0">
                <a:highlight>
                  <a:srgbClr val="C0C0C0"/>
                </a:highlight>
              </a:rPr>
              <a:t>Cette commande "gèle" les librairies utilisées ainsi que leur version en les listant dans un document. </a:t>
            </a:r>
          </a:p>
          <a:p>
            <a:r>
              <a:rPr lang="fr-FR" sz="1200" dirty="0">
                <a:highlight>
                  <a:srgbClr val="C0C0C0"/>
                </a:highlight>
              </a:rPr>
              <a:t>Si vous utilisez PowerShell, exécutez la commande suivante : </a:t>
            </a:r>
          </a:p>
        </p:txBody>
      </p:sp>
      <p:sp>
        <p:nvSpPr>
          <p:cNvPr id="8" name="ZoneTexte 7">
            <a:extLst>
              <a:ext uri="{FF2B5EF4-FFF2-40B4-BE49-F238E27FC236}">
                <a16:creationId xmlns:a16="http://schemas.microsoft.com/office/drawing/2014/main" id="{1A8B6944-3DBF-4D3E-90F7-6AFD499BFECF}"/>
              </a:ext>
            </a:extLst>
          </p:cNvPr>
          <p:cNvSpPr txBox="1"/>
          <p:nvPr/>
        </p:nvSpPr>
        <p:spPr>
          <a:xfrm>
            <a:off x="209553" y="3780147"/>
            <a:ext cx="2456235" cy="261610"/>
          </a:xfrm>
          <a:prstGeom prst="rect">
            <a:avLst/>
          </a:prstGeom>
          <a:solidFill>
            <a:schemeClr val="tx1"/>
          </a:solidFill>
        </p:spPr>
        <p:txBody>
          <a:bodyPr wrap="square" rtlCol="0">
            <a:spAutoFit/>
          </a:bodyPr>
          <a:lstStyle/>
          <a:p>
            <a:r>
              <a:rPr lang="fr-FR" sz="1100" dirty="0">
                <a:solidFill>
                  <a:schemeClr val="bg1"/>
                </a:solidFill>
              </a:rPr>
              <a:t>pip list &gt; requirements.txt</a:t>
            </a:r>
          </a:p>
        </p:txBody>
      </p:sp>
      <p:sp>
        <p:nvSpPr>
          <p:cNvPr id="9" name="ZoneTexte 8">
            <a:extLst>
              <a:ext uri="{FF2B5EF4-FFF2-40B4-BE49-F238E27FC236}">
                <a16:creationId xmlns:a16="http://schemas.microsoft.com/office/drawing/2014/main" id="{F3DE33A3-4AAE-44C3-8C21-915764A9F22F}"/>
              </a:ext>
            </a:extLst>
          </p:cNvPr>
          <p:cNvSpPr txBox="1"/>
          <p:nvPr/>
        </p:nvSpPr>
        <p:spPr>
          <a:xfrm>
            <a:off x="209551" y="4115894"/>
            <a:ext cx="6521987" cy="461665"/>
          </a:xfrm>
          <a:prstGeom prst="rect">
            <a:avLst/>
          </a:prstGeom>
          <a:noFill/>
        </p:spPr>
        <p:txBody>
          <a:bodyPr wrap="square" rtlCol="0">
            <a:spAutoFit/>
          </a:bodyPr>
          <a:lstStyle/>
          <a:p>
            <a:r>
              <a:rPr lang="fr-FR" sz="1200" dirty="0"/>
              <a:t>Voici ce qui a été généré :</a:t>
            </a:r>
          </a:p>
          <a:p>
            <a:r>
              <a:rPr lang="fr-FR" sz="1200" dirty="0"/>
              <a:t>requirements.txt</a:t>
            </a:r>
            <a:endParaRPr lang="fr-FR" sz="1200" dirty="0">
              <a:highlight>
                <a:srgbClr val="C0C0C0"/>
              </a:highlight>
            </a:endParaRPr>
          </a:p>
        </p:txBody>
      </p:sp>
      <p:sp>
        <p:nvSpPr>
          <p:cNvPr id="10" name="ZoneTexte 9">
            <a:extLst>
              <a:ext uri="{FF2B5EF4-FFF2-40B4-BE49-F238E27FC236}">
                <a16:creationId xmlns:a16="http://schemas.microsoft.com/office/drawing/2014/main" id="{3A6A1C1C-F624-4511-8257-20BE92564EF6}"/>
              </a:ext>
            </a:extLst>
          </p:cNvPr>
          <p:cNvSpPr txBox="1"/>
          <p:nvPr/>
        </p:nvSpPr>
        <p:spPr>
          <a:xfrm>
            <a:off x="209553" y="4543369"/>
            <a:ext cx="2456235" cy="769441"/>
          </a:xfrm>
          <a:prstGeom prst="rect">
            <a:avLst/>
          </a:prstGeom>
          <a:solidFill>
            <a:schemeClr val="tx1"/>
          </a:solidFill>
        </p:spPr>
        <p:txBody>
          <a:bodyPr wrap="square" rtlCol="0">
            <a:spAutoFit/>
          </a:bodyPr>
          <a:lstStyle/>
          <a:p>
            <a:r>
              <a:rPr lang="en-US" sz="1100" dirty="0">
                <a:solidFill>
                  <a:schemeClr val="bg1"/>
                </a:solidFill>
              </a:rPr>
              <a:t>appdirs==1.4.3</a:t>
            </a:r>
          </a:p>
          <a:p>
            <a:r>
              <a:rPr lang="en-US" sz="1100" dirty="0">
                <a:solidFill>
                  <a:schemeClr val="bg1"/>
                </a:solidFill>
              </a:rPr>
              <a:t>packaging==16.8</a:t>
            </a:r>
          </a:p>
          <a:p>
            <a:r>
              <a:rPr lang="en-US" sz="1100" dirty="0">
                <a:solidFill>
                  <a:schemeClr val="bg1"/>
                </a:solidFill>
              </a:rPr>
              <a:t>pyparsing==2.2.0</a:t>
            </a:r>
          </a:p>
          <a:p>
            <a:r>
              <a:rPr lang="en-US" sz="1100" dirty="0">
                <a:solidFill>
                  <a:schemeClr val="bg1"/>
                </a:solidFill>
              </a:rPr>
              <a:t>six==1.10.0</a:t>
            </a:r>
            <a:endParaRPr lang="fr-FR" sz="1100" dirty="0">
              <a:solidFill>
                <a:schemeClr val="bg1"/>
              </a:solidFill>
            </a:endParaRPr>
          </a:p>
        </p:txBody>
      </p:sp>
      <p:sp>
        <p:nvSpPr>
          <p:cNvPr id="11" name="ZoneTexte 10">
            <a:extLst>
              <a:ext uri="{FF2B5EF4-FFF2-40B4-BE49-F238E27FC236}">
                <a16:creationId xmlns:a16="http://schemas.microsoft.com/office/drawing/2014/main" id="{960AF591-180C-4733-A0A1-10D9BE6E96FB}"/>
              </a:ext>
            </a:extLst>
          </p:cNvPr>
          <p:cNvSpPr txBox="1"/>
          <p:nvPr/>
        </p:nvSpPr>
        <p:spPr>
          <a:xfrm>
            <a:off x="209550" y="5395628"/>
            <a:ext cx="6521987" cy="1015663"/>
          </a:xfrm>
          <a:prstGeom prst="rect">
            <a:avLst/>
          </a:prstGeom>
          <a:noFill/>
        </p:spPr>
        <p:txBody>
          <a:bodyPr wrap="square" rtlCol="0">
            <a:spAutoFit/>
          </a:bodyPr>
          <a:lstStyle/>
          <a:p>
            <a:r>
              <a:rPr lang="fr-FR" sz="1200" dirty="0"/>
              <a:t>Cette commande est très utile mais peut s'avérer restrictive. Pip indique en effet toutes les librairies utilisées, y compris des librairies fondamentales telles que packaging ou six que vous n'avez pas besoin d'installer. C'est pourquoi ce que nous préconisons est d'ajouter à la main les dépendances explicitement requises par un projet. </a:t>
            </a:r>
          </a:p>
          <a:p>
            <a:r>
              <a:rPr lang="fr-FR" sz="1200" i="1" dirty="0"/>
              <a:t>requirements.txt</a:t>
            </a:r>
            <a:endParaRPr lang="fr-FR" sz="1200" dirty="0"/>
          </a:p>
        </p:txBody>
      </p:sp>
      <p:sp>
        <p:nvSpPr>
          <p:cNvPr id="12" name="ZoneTexte 11">
            <a:extLst>
              <a:ext uri="{FF2B5EF4-FFF2-40B4-BE49-F238E27FC236}">
                <a16:creationId xmlns:a16="http://schemas.microsoft.com/office/drawing/2014/main" id="{B2B89098-B3FD-4504-854C-65B4E5F8FCEB}"/>
              </a:ext>
            </a:extLst>
          </p:cNvPr>
          <p:cNvSpPr txBox="1"/>
          <p:nvPr/>
        </p:nvSpPr>
        <p:spPr>
          <a:xfrm>
            <a:off x="209553" y="6401265"/>
            <a:ext cx="2456235" cy="430887"/>
          </a:xfrm>
          <a:prstGeom prst="rect">
            <a:avLst/>
          </a:prstGeom>
          <a:solidFill>
            <a:schemeClr val="tx1"/>
          </a:solidFill>
        </p:spPr>
        <p:txBody>
          <a:bodyPr wrap="square" rtlCol="0">
            <a:spAutoFit/>
          </a:bodyPr>
          <a:lstStyle/>
          <a:p>
            <a:r>
              <a:rPr lang="fr-FR" sz="1100" dirty="0">
                <a:solidFill>
                  <a:schemeClr val="bg1"/>
                </a:solidFill>
              </a:rPr>
              <a:t>requests</a:t>
            </a:r>
          </a:p>
          <a:p>
            <a:r>
              <a:rPr lang="fr-FR" sz="1100" dirty="0">
                <a:solidFill>
                  <a:schemeClr val="bg1"/>
                </a:solidFill>
              </a:rPr>
              <a:t>pandas</a:t>
            </a:r>
          </a:p>
        </p:txBody>
      </p:sp>
    </p:spTree>
    <p:extLst>
      <p:ext uri="{BB962C8B-B14F-4D97-AF65-F5344CB8AC3E}">
        <p14:creationId xmlns:p14="http://schemas.microsoft.com/office/powerpoint/2010/main" val="59563962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0" y="1231814"/>
            <a:ext cx="11715748" cy="646331"/>
          </a:xfrm>
          <a:prstGeom prst="rect">
            <a:avLst/>
          </a:prstGeom>
          <a:noFill/>
        </p:spPr>
        <p:txBody>
          <a:bodyPr wrap="square" rtlCol="0">
            <a:spAutoFit/>
          </a:bodyPr>
          <a:lstStyle/>
          <a:p>
            <a:r>
              <a:rPr lang="fr-FR" sz="1200" b="1" dirty="0"/>
              <a:t>Installer des dépendances</a:t>
            </a:r>
          </a:p>
          <a:p>
            <a:endParaRPr lang="fr-FR" sz="1200" dirty="0"/>
          </a:p>
          <a:p>
            <a:r>
              <a:rPr lang="fr-FR" sz="1200" dirty="0"/>
              <a:t>Si un fichier requirements.txt existe déjà, vous pouvez facilement en installer toutes les librairies en exécutant la commande suivante :</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1889032"/>
            <a:ext cx="2456235" cy="261610"/>
          </a:xfrm>
          <a:prstGeom prst="rect">
            <a:avLst/>
          </a:prstGeom>
          <a:solidFill>
            <a:schemeClr val="tx1"/>
          </a:solidFill>
        </p:spPr>
        <p:txBody>
          <a:bodyPr wrap="square" rtlCol="0">
            <a:spAutoFit/>
          </a:bodyPr>
          <a:lstStyle/>
          <a:p>
            <a:r>
              <a:rPr lang="en-US" sz="1100" dirty="0">
                <a:solidFill>
                  <a:schemeClr val="bg1"/>
                </a:solidFill>
              </a:rPr>
              <a:t>pip install -r requirements.txt</a:t>
            </a:r>
            <a:endParaRPr lang="fr-FR" sz="1100" dirty="0">
              <a:solidFill>
                <a:schemeClr val="bg1"/>
              </a:solidFill>
            </a:endParaRPr>
          </a:p>
        </p:txBody>
      </p:sp>
    </p:spTree>
    <p:extLst>
      <p:ext uri="{BB962C8B-B14F-4D97-AF65-F5344CB8AC3E}">
        <p14:creationId xmlns:p14="http://schemas.microsoft.com/office/powerpoint/2010/main" val="188215207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A3EB6"/>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L’objet en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02684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Vocabulaire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6C924B8-057D-43B3-889D-B9C887E9E060}"/>
              </a:ext>
            </a:extLst>
          </p:cNvPr>
          <p:cNvSpPr txBox="1"/>
          <p:nvPr/>
        </p:nvSpPr>
        <p:spPr>
          <a:xfrm>
            <a:off x="209553" y="971550"/>
            <a:ext cx="9702931" cy="2123658"/>
          </a:xfrm>
          <a:prstGeom prst="rect">
            <a:avLst/>
          </a:prstGeom>
          <a:noFill/>
        </p:spPr>
        <p:txBody>
          <a:bodyPr wrap="square" rtlCol="0">
            <a:spAutoFit/>
          </a:bodyPr>
          <a:lstStyle/>
          <a:p>
            <a:r>
              <a:rPr lang="fr-FR" sz="1200" dirty="0"/>
              <a:t>Classe 		: le moule de l’objet à créer (ex : animal)</a:t>
            </a:r>
          </a:p>
          <a:p>
            <a:r>
              <a:rPr lang="fr-FR" sz="1200" dirty="0"/>
              <a:t>Objet 		: instance de classe (ex : chat)</a:t>
            </a:r>
          </a:p>
          <a:p>
            <a:endParaRPr lang="fr-FR" sz="1200" dirty="0"/>
          </a:p>
          <a:p>
            <a:r>
              <a:rPr lang="fr-FR" sz="1200" dirty="0"/>
              <a:t>Attribut 		: variable de classe (ex : prénom, animal, couleur du poile)</a:t>
            </a:r>
          </a:p>
          <a:p>
            <a:r>
              <a:rPr lang="fr-FR" sz="1200" dirty="0"/>
              <a:t>Propriété 		: manier de manipuler les attributs (lecture seule, accès non autorise en dehors de la classe, etc.)</a:t>
            </a:r>
          </a:p>
          <a:p>
            <a:endParaRPr lang="fr-FR" sz="1200" dirty="0"/>
          </a:p>
          <a:p>
            <a:r>
              <a:rPr lang="fr-FR" sz="1200" dirty="0"/>
              <a:t>Méthode d’instance	: fonction d’une classe (ex : manger, marcher, chasser, dormir, mourir)</a:t>
            </a:r>
          </a:p>
          <a:p>
            <a:r>
              <a:rPr lang="fr-FR" sz="1200" dirty="0"/>
              <a:t>Méthode de classe 	: fonction d’une classe (explication à venir…)</a:t>
            </a:r>
          </a:p>
          <a:p>
            <a:r>
              <a:rPr lang="fr-FR" sz="1200" dirty="0"/>
              <a:t>Method statique	: fonction d’une classe, mais indépendante de celle-ci.</a:t>
            </a:r>
          </a:p>
          <a:p>
            <a:endParaRPr lang="fr-FR" sz="1200" dirty="0"/>
          </a:p>
          <a:p>
            <a:r>
              <a:rPr lang="fr-FR" sz="1200" dirty="0"/>
              <a:t>Héritage		: classe chat qui hérite de la classe animal (Chat est une sorte d’animal)</a:t>
            </a:r>
          </a:p>
        </p:txBody>
      </p:sp>
    </p:spTree>
    <p:extLst>
      <p:ext uri="{BB962C8B-B14F-4D97-AF65-F5344CB8AC3E}">
        <p14:creationId xmlns:p14="http://schemas.microsoft.com/office/powerpoint/2010/main" val="1863473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82394" y="1871720"/>
            <a:ext cx="1253013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Arial" panose="020B0604020202020204" pitchFamily="34" charset="0"/>
              </a:rPr>
              <a:t>Quelques méthodes pour les chaines(str) en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altLang="fr-FR" sz="1200" dirty="0">
                <a:highlight>
                  <a:srgbClr val="C0C0C0"/>
                </a:highlight>
                <a:latin typeface="Arial" panose="020B0604020202020204" pitchFamily="34" charset="0"/>
              </a:rPr>
              <a:t>Une methode de chaine travaille sur une copie, et pas sur la chaine elle-même.</a:t>
            </a:r>
          </a:p>
          <a:p>
            <a:pPr lvl="0" eaLnBrk="0" fontAlgn="base" hangingPunct="0">
              <a:spcBef>
                <a:spcPct val="0"/>
              </a:spcBef>
              <a:spcAft>
                <a:spcPct val="0"/>
              </a:spcAft>
            </a:pPr>
            <a:endParaRPr lang="fr-FR" altLang="fr-FR" sz="1200" dirty="0">
              <a:highlight>
                <a:srgbClr val="C0C0C0"/>
              </a:highlight>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str.upper(), str.lower(), str.capitalize(), str.title(), </a:t>
            </a:r>
          </a:p>
          <a:p>
            <a:pPr lvl="0" eaLnBrk="0" fontAlgn="base" hangingPunct="0">
              <a:spcBef>
                <a:spcPct val="0"/>
              </a:spcBef>
              <a:spcAft>
                <a:spcPct val="0"/>
              </a:spcAft>
            </a:pPr>
            <a:r>
              <a:rPr lang="fr-FR" altLang="fr-FR" sz="1200" dirty="0">
                <a:latin typeface="Arial" panose="020B0604020202020204" pitchFamily="34" charset="0"/>
              </a:rPr>
              <a:t>str.center(&lt;largeur&gt;, &lt;caractere_remplissage&gt;)</a:t>
            </a:r>
          </a:p>
          <a:p>
            <a:pPr lvl="0" eaLnBrk="0" fontAlgn="base" hangingPunct="0">
              <a:spcBef>
                <a:spcPct val="0"/>
              </a:spcBef>
              <a:spcAft>
                <a:spcPct val="0"/>
              </a:spcAft>
            </a:pPr>
            <a:r>
              <a:rPr lang="fr-FR" altLang="fr-FR" sz="1200" dirty="0">
                <a:latin typeface="Arial" panose="020B0604020202020204" pitchFamily="34" charset="0"/>
              </a:rPr>
              <a:t>str.strip()</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 parametres optionnels</a:t>
            </a:r>
          </a:p>
          <a:p>
            <a:pPr lvl="0" eaLnBrk="0" fontAlgn="base" hangingPunct="0">
              <a:spcBef>
                <a:spcPct val="0"/>
              </a:spcBef>
              <a:spcAft>
                <a:spcPct val="0"/>
              </a:spcAft>
            </a:pPr>
            <a:r>
              <a:rPr lang="fr-FR" altLang="fr-FR" sz="1200" dirty="0">
                <a:latin typeface="Arial" panose="020B0604020202020204" pitchFamily="34" charset="0"/>
              </a:rPr>
              <a:t>str.find(&lt;chaine&gt;, &lt;debut&gt;*, &lt;fin&gt;*)</a:t>
            </a:r>
          </a:p>
          <a:p>
            <a:pPr lvl="0" eaLnBrk="0" fontAlgn="base" hangingPunct="0">
              <a:spcBef>
                <a:spcPct val="0"/>
              </a:spcBef>
              <a:spcAft>
                <a:spcPct val="0"/>
              </a:spcAft>
            </a:pPr>
            <a:r>
              <a:rPr lang="fr-FR" altLang="fr-FR" sz="1200" dirty="0">
                <a:latin typeface="Arial" panose="020B0604020202020204" pitchFamily="34" charset="0"/>
              </a:rPr>
              <a:t>str.index(&lt;chaine&gt;, &lt;debut&gt;*, &lt;fin&gt;*)</a:t>
            </a:r>
          </a:p>
          <a:p>
            <a:pPr lvl="0" eaLnBrk="0" fontAlgn="base" hangingPunct="0">
              <a:spcBef>
                <a:spcPct val="0"/>
              </a:spcBef>
              <a:spcAft>
                <a:spcPct val="0"/>
              </a:spcAft>
            </a:pPr>
            <a:r>
              <a:rPr lang="fr-FR" altLang="fr-FR" sz="1200" dirty="0">
                <a:latin typeface="Arial" panose="020B0604020202020204" pitchFamily="34" charset="0"/>
              </a:rPr>
              <a:t>str.replace(&lt;ancienne&gt;, &lt;nouvelle&gt;, &lt;occurences&gt;*)</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str.isapha(), str.isdigit(), str.isdecimal(), str.isnumeric()</a:t>
            </a:r>
          </a:p>
          <a:p>
            <a:pPr lvl="0" eaLnBrk="0" fontAlgn="base" hangingPunct="0">
              <a:spcBef>
                <a:spcPct val="0"/>
              </a:spcBef>
              <a:spcAft>
                <a:spcPct val="0"/>
              </a:spcAft>
            </a:pPr>
            <a:r>
              <a:rPr lang="fr-FR" altLang="fr-FR" sz="1200" dirty="0">
                <a:latin typeface="Arial" panose="020B0604020202020204" pitchFamily="34" charset="0"/>
              </a:rPr>
              <a:t>str.isalphanum</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str.islower(), str.isupper()</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str.isidentifier(), str.iskeyword()</a:t>
            </a: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p:txBody>
      </p:sp>
    </p:spTree>
    <p:extLst>
      <p:ext uri="{BB962C8B-B14F-4D97-AF65-F5344CB8AC3E}">
        <p14:creationId xmlns:p14="http://schemas.microsoft.com/office/powerpoint/2010/main" val="1870635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fonction(*parametres):</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(*parametres):</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{}.".format(parametres))</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fonction_inconnue(*parametres,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afficher(*parametres,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parametres = list(parametres)</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enumerate(parametres):</a:t>
            </a:r>
          </a:p>
          <a:p>
            <a:r>
              <a:rPr lang="fr-FR" sz="1200" dirty="0">
                <a:solidFill>
                  <a:schemeClr val="bg1"/>
                </a:solidFill>
              </a:rPr>
              <a:t>        parametres[i]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(parametres)</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fonction_inconnue(*parametres):(les paramètres passés se retrouvent dans le tuple parametres).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23149</TotalTime>
  <Words>96865</Words>
  <Application>Microsoft Office PowerPoint</Application>
  <PresentationFormat>Grand écran</PresentationFormat>
  <Paragraphs>9640</Paragraphs>
  <Slides>470</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470</vt:i4>
      </vt:variant>
    </vt:vector>
  </HeadingPairs>
  <TitlesOfParts>
    <vt:vector size="476"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La méthode setattr()</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des méthodes spéciales</vt:lpstr>
      <vt:lpstr>Appliquez des méthodes spéciales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lpstr>Un fichier de dépendance</vt:lpstr>
      <vt:lpstr>Un fichier de dépendance</vt:lpstr>
      <vt:lpstr>Un fichier de dépendance</vt:lpstr>
      <vt:lpstr>L’objet en python</vt:lpstr>
      <vt:lpstr>Vocabulaire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287</cp:revision>
  <dcterms:created xsi:type="dcterms:W3CDTF">2020-04-09T17:09:33Z</dcterms:created>
  <dcterms:modified xsi:type="dcterms:W3CDTF">2020-04-29T17:22:56Z</dcterms:modified>
</cp:coreProperties>
</file>