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9"/>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478" r:id="rId198"/>
    <p:sldId id="480" r:id="rId199"/>
    <p:sldId id="481" r:id="rId200"/>
    <p:sldId id="482" r:id="rId201"/>
    <p:sldId id="483" r:id="rId202"/>
    <p:sldId id="50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99" r:id="rId219"/>
    <p:sldId id="500" r:id="rId220"/>
    <p:sldId id="501" r:id="rId221"/>
    <p:sldId id="502" r:id="rId222"/>
    <p:sldId id="504" r:id="rId223"/>
    <p:sldId id="505" r:id="rId224"/>
    <p:sldId id="506" r:id="rId225"/>
    <p:sldId id="507" r:id="rId226"/>
    <p:sldId id="508" r:id="rId227"/>
    <p:sldId id="509" r:id="rId228"/>
    <p:sldId id="510" r:id="rId229"/>
    <p:sldId id="511" r:id="rId230"/>
    <p:sldId id="512" r:id="rId231"/>
    <p:sldId id="513" r:id="rId232"/>
    <p:sldId id="514" r:id="rId233"/>
    <p:sldId id="515" r:id="rId234"/>
    <p:sldId id="516" r:id="rId235"/>
    <p:sldId id="518" r:id="rId236"/>
    <p:sldId id="517" r:id="rId237"/>
    <p:sldId id="519" r:id="rId238"/>
    <p:sldId id="520" r:id="rId239"/>
    <p:sldId id="521" r:id="rId240"/>
    <p:sldId id="522" r:id="rId241"/>
    <p:sldId id="536" r:id="rId242"/>
    <p:sldId id="537" r:id="rId243"/>
    <p:sldId id="538" r:id="rId244"/>
    <p:sldId id="539" r:id="rId245"/>
    <p:sldId id="540" r:id="rId246"/>
    <p:sldId id="541" r:id="rId247"/>
    <p:sldId id="542" r:id="rId248"/>
    <p:sldId id="543" r:id="rId249"/>
    <p:sldId id="544" r:id="rId250"/>
    <p:sldId id="545" r:id="rId251"/>
    <p:sldId id="546" r:id="rId252"/>
    <p:sldId id="547" r:id="rId253"/>
    <p:sldId id="548" r:id="rId254"/>
    <p:sldId id="549" r:id="rId255"/>
    <p:sldId id="550" r:id="rId256"/>
    <p:sldId id="551" r:id="rId257"/>
    <p:sldId id="552" r:id="rId258"/>
    <p:sldId id="553" r:id="rId259"/>
    <p:sldId id="554" r:id="rId260"/>
    <p:sldId id="555" r:id="rId261"/>
    <p:sldId id="556" r:id="rId262"/>
    <p:sldId id="557" r:id="rId263"/>
    <p:sldId id="558" r:id="rId264"/>
    <p:sldId id="559" r:id="rId265"/>
    <p:sldId id="560" r:id="rId266"/>
    <p:sldId id="561" r:id="rId267"/>
    <p:sldId id="562" r:id="rId268"/>
    <p:sldId id="563" r:id="rId269"/>
    <p:sldId id="564" r:id="rId270"/>
    <p:sldId id="565" r:id="rId271"/>
    <p:sldId id="566" r:id="rId272"/>
    <p:sldId id="567" r:id="rId273"/>
    <p:sldId id="568" r:id="rId274"/>
    <p:sldId id="569" r:id="rId275"/>
    <p:sldId id="570" r:id="rId276"/>
    <p:sldId id="571" r:id="rId277"/>
    <p:sldId id="572" r:id="rId278"/>
    <p:sldId id="573" r:id="rId279"/>
    <p:sldId id="574" r:id="rId280"/>
    <p:sldId id="575" r:id="rId281"/>
    <p:sldId id="576" r:id="rId282"/>
    <p:sldId id="577" r:id="rId283"/>
    <p:sldId id="578" r:id="rId284"/>
    <p:sldId id="579" r:id="rId285"/>
    <p:sldId id="580" r:id="rId286"/>
    <p:sldId id="581" r:id="rId287"/>
    <p:sldId id="582" r:id="rId288"/>
    <p:sldId id="583" r:id="rId289"/>
    <p:sldId id="584" r:id="rId290"/>
    <p:sldId id="585" r:id="rId291"/>
    <p:sldId id="587" r:id="rId292"/>
    <p:sldId id="586" r:id="rId293"/>
    <p:sldId id="588" r:id="rId294"/>
    <p:sldId id="589" r:id="rId295"/>
    <p:sldId id="590" r:id="rId296"/>
    <p:sldId id="591" r:id="rId297"/>
    <p:sldId id="592" r:id="rId298"/>
    <p:sldId id="593" r:id="rId299"/>
    <p:sldId id="594" r:id="rId300"/>
    <p:sldId id="595" r:id="rId301"/>
    <p:sldId id="596" r:id="rId302"/>
    <p:sldId id="597" r:id="rId303"/>
    <p:sldId id="598" r:id="rId304"/>
    <p:sldId id="599" r:id="rId305"/>
    <p:sldId id="600" r:id="rId306"/>
    <p:sldId id="601" r:id="rId307"/>
    <p:sldId id="602" r:id="rId308"/>
    <p:sldId id="603" r:id="rId309"/>
    <p:sldId id="604" r:id="rId310"/>
    <p:sldId id="605" r:id="rId311"/>
    <p:sldId id="606" r:id="rId312"/>
    <p:sldId id="607" r:id="rId313"/>
    <p:sldId id="608" r:id="rId314"/>
    <p:sldId id="609" r:id="rId315"/>
    <p:sldId id="610" r:id="rId316"/>
    <p:sldId id="611" r:id="rId317"/>
    <p:sldId id="612" r:id="rId3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FF99"/>
    <a:srgbClr val="FFCCFF"/>
    <a:srgbClr val="66FFFF"/>
    <a:srgbClr val="99FFCC"/>
    <a:srgbClr val="CCFFCC"/>
    <a:srgbClr val="99FF99"/>
    <a:srgbClr val="FF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presProps" Target="presProps.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viewProps" Target="view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17/04/2020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connaitre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element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else:</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else:</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else:</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**a_kwargs):</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a_kwargs:</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a_kwargs[cle]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a_kwargs[cle]))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a_kwargs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'__str__',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5016758"/>
          </a:xfrm>
          <a:prstGeom prst="rect">
            <a:avLst/>
          </a:prstGeom>
          <a:noFill/>
        </p:spPr>
        <p:txBody>
          <a:bodyPr wrap="square" rtlCol="0">
            <a:spAutoFit/>
          </a:bodyPr>
          <a:lstStyle/>
          <a:p>
            <a:r>
              <a:rPr lang="fr-FR" sz="1000" dirty="0"/>
              <a:t>Dans ce chapitre, je vais m'attarder sur les expressions régulières et sur le module </a:t>
            </a:r>
            <a:r>
              <a:rPr lang="fr-FR" sz="1000" i="1" dirty="0"/>
              <a:t>re</a:t>
            </a:r>
            <a:r>
              <a:rPr lang="fr-FR" sz="1000" dirty="0"/>
              <a:t> qui permet de les manipuler. En quelques mots, sachez que les expressions régulières permettent de réaliser très rapidement et facilement des recherches sur des chaînes de caractères.</a:t>
            </a:r>
          </a:p>
          <a:p>
            <a:endParaRPr lang="fr-FR" sz="1000" dirty="0"/>
          </a:p>
          <a:p>
            <a:r>
              <a:rPr lang="fr-FR" sz="1000" dirty="0"/>
              <a:t>Il existe, naturellement, bien d'autres modules permettant de manipuler du texte. C'est toutefois sur celui-ci que je vais m'attarder aujourd'hui, tout en vous donnant les moyens d'aller plus loin si vous le désirez.</a:t>
            </a:r>
          </a:p>
          <a:p>
            <a:endParaRPr lang="fr-FR" sz="1000" dirty="0"/>
          </a:p>
          <a:p>
            <a:r>
              <a:rPr lang="fr-FR" sz="1000" b="1" dirty="0"/>
              <a:t>Que sont les expressions régulières ?</a:t>
            </a:r>
          </a:p>
          <a:p>
            <a:endParaRPr lang="fr-FR" sz="1000" dirty="0"/>
          </a:p>
          <a:p>
            <a:r>
              <a:rPr lang="fr-FR" sz="1000" dirty="0"/>
              <a:t>Les </a:t>
            </a:r>
            <a:r>
              <a:rPr lang="fr-FR" sz="1000" b="1" dirty="0"/>
              <a:t>expressions régulières </a:t>
            </a:r>
            <a:r>
              <a:rPr lang="fr-FR" sz="1000" dirty="0"/>
              <a:t>sont un puissant moyen de rechercher et d'isoler des expressions d'une chaîne de caractères.</a:t>
            </a:r>
          </a:p>
          <a:p>
            <a:endParaRPr lang="fr-FR" sz="1000" dirty="0"/>
          </a:p>
          <a:p>
            <a:r>
              <a:rPr lang="fr-FR" sz="10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000" dirty="0"/>
          </a:p>
          <a:p>
            <a:r>
              <a:rPr lang="fr-FR" sz="10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000" dirty="0"/>
          </a:p>
          <a:p>
            <a:r>
              <a:rPr lang="fr-FR" sz="10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000" b="1" dirty="0"/>
          </a:p>
          <a:p>
            <a:r>
              <a:rPr lang="fr-FR" sz="1000" b="1" dirty="0"/>
              <a:t>Quelques éléments de syntaxe pour les expressions régulières</a:t>
            </a:r>
          </a:p>
          <a:p>
            <a:endParaRPr lang="fr-FR" sz="1000" dirty="0"/>
          </a:p>
          <a:p>
            <a:r>
              <a:rPr lang="fr-FR" sz="1000" dirty="0"/>
              <a:t>Si vous connaissez déjà les expressions régulières et leur syntaxe, vous pouvez passer directement à la section consacrée au module </a:t>
            </a:r>
            <a:r>
              <a:rPr lang="fr-FR" sz="1000" i="1" dirty="0"/>
              <a:t>re</a:t>
            </a:r>
            <a:r>
              <a:rPr lang="fr-FR" sz="10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000" b="1" dirty="0"/>
          </a:p>
          <a:p>
            <a:r>
              <a:rPr lang="fr-FR" sz="1000" b="1" dirty="0"/>
              <a:t>Concrètement, comment cela se présente-t-il ?</a:t>
            </a:r>
          </a:p>
          <a:p>
            <a:endParaRPr lang="fr-FR" sz="1000" dirty="0"/>
          </a:p>
          <a:p>
            <a:r>
              <a:rPr lang="fr-FR" sz="1000" dirty="0"/>
              <a:t>Le module </a:t>
            </a:r>
            <a:r>
              <a:rPr lang="fr-FR" sz="1000" i="1" dirty="0"/>
              <a:t>re</a:t>
            </a:r>
            <a:r>
              <a:rPr lang="fr-FR" sz="10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000" b="1" dirty="0"/>
          </a:p>
        </p:txBody>
      </p:sp>
    </p:spTree>
    <p:extLst>
      <p:ext uri="{BB962C8B-B14F-4D97-AF65-F5344CB8AC3E}">
        <p14:creationId xmlns:p14="http://schemas.microsoft.com/office/powerpoint/2010/main" val="2445576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1200150"/>
            <a:ext cx="10534644" cy="2708434"/>
          </a:xfrm>
          <a:prstGeom prst="rect">
            <a:avLst/>
          </a:prstGeom>
          <a:noFill/>
        </p:spPr>
        <p:txBody>
          <a:bodyPr wrap="square" rtlCol="0">
            <a:spAutoFit/>
          </a:bodyPr>
          <a:lstStyle/>
          <a:p>
            <a:r>
              <a:rPr lang="fr-FR" sz="1000" b="1" dirty="0"/>
              <a:t>Des caractères ordinaires</a:t>
            </a:r>
          </a:p>
          <a:p>
            <a:endParaRPr lang="fr-FR" sz="1000" dirty="0"/>
          </a:p>
          <a:p>
            <a:r>
              <a:rPr lang="fr-FR" sz="10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000" dirty="0"/>
          </a:p>
          <a:p>
            <a:r>
              <a:rPr lang="fr-FR" sz="1000" dirty="0"/>
              <a:t>Mais vous vous doutez bien que les expressions régulières ne se limitent pas à ce type de recherche extrêmement simple, sans quoi les méthodes find et replace de la classe str auraient suffi.</a:t>
            </a:r>
          </a:p>
          <a:p>
            <a:endParaRPr lang="fr-FR" sz="1000" dirty="0"/>
          </a:p>
          <a:p>
            <a:r>
              <a:rPr lang="fr-FR" sz="1000" b="1" dirty="0"/>
              <a:t>Rechercher au début ou à la fin de la chaîne</a:t>
            </a:r>
          </a:p>
          <a:p>
            <a:endParaRPr lang="fr-FR" sz="1000" dirty="0"/>
          </a:p>
          <a:p>
            <a:r>
              <a:rPr lang="fr-FR" sz="10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000" dirty="0"/>
              <a:t>Pour matérialiser la fin de la chaîne, vous utiliserez le signe$. Ainsi, l'</a:t>
            </a:r>
            <a:r>
              <a:rPr lang="fr-FR" sz="1000" dirty="0" err="1"/>
              <a:t>expressionq$sera</a:t>
            </a:r>
            <a:r>
              <a:rPr lang="fr-FR" sz="1000" dirty="0"/>
              <a:t> trouvée uniquement si votre chaîne se termine par la lettre q minuscule.</a:t>
            </a:r>
          </a:p>
          <a:p>
            <a:endParaRPr lang="fr-FR" sz="1000" b="1" dirty="0"/>
          </a:p>
          <a:p>
            <a:r>
              <a:rPr lang="fr-FR" sz="1000" b="1" dirty="0"/>
              <a:t>Contrôler le nombre d'occurrences</a:t>
            </a:r>
          </a:p>
          <a:p>
            <a:endParaRPr lang="fr-FR" sz="1000" dirty="0"/>
          </a:p>
          <a:p>
            <a:r>
              <a:rPr lang="fr-FR" sz="1000" dirty="0"/>
              <a:t>Les caractères spéciaux que nous allons découvrir permettent de contrôler le nombre de fois où notre expression apparaît dans notre chaîne.</a:t>
            </a:r>
          </a:p>
          <a:p>
            <a:r>
              <a:rPr lang="fr-FR" sz="10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3865565"/>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111786"/>
            <a:ext cx="10534644" cy="1323439"/>
          </a:xfrm>
          <a:prstGeom prst="rect">
            <a:avLst/>
          </a:prstGeom>
          <a:noFill/>
        </p:spPr>
        <p:txBody>
          <a:bodyPr wrap="square" rtlCol="0">
            <a:spAutoFit/>
          </a:bodyPr>
          <a:lstStyle/>
          <a:p>
            <a:r>
              <a:rPr lang="fr-FR" sz="1000" dirty="0"/>
              <a:t>Nous avons rajouté un astérisque (*) après le </a:t>
            </a:r>
            <a:r>
              <a:rPr lang="fr-FR" sz="1000" dirty="0" err="1"/>
              <a:t>caractèretdechat</a:t>
            </a:r>
            <a:r>
              <a:rPr lang="fr-FR" sz="1000" dirty="0"/>
              <a:t>. Cela signifie que notre </a:t>
            </a:r>
            <a:r>
              <a:rPr lang="fr-FR" sz="1000" dirty="0" err="1"/>
              <a:t>lettretpourra</a:t>
            </a:r>
            <a:r>
              <a:rPr lang="fr-FR" sz="1000" dirty="0"/>
              <a:t> se retrouver 0, 1, 2, … fois dans notre chaîne. Autrement dit, notre </a:t>
            </a:r>
            <a:r>
              <a:rPr lang="fr-FR" sz="1000" dirty="0" err="1"/>
              <a:t>expressionchat</a:t>
            </a:r>
            <a:r>
              <a:rPr lang="fr-FR" sz="1000" dirty="0"/>
              <a:t>*sera trouvée dans les chaînes suivantes :'chat','chaton','</a:t>
            </a:r>
            <a:r>
              <a:rPr lang="fr-FR" sz="1000" dirty="0" err="1"/>
              <a:t>chateau</a:t>
            </a:r>
            <a:r>
              <a:rPr lang="fr-FR" sz="1000" dirty="0"/>
              <a:t>','herbe à chat','chapeau','chatterton','</a:t>
            </a:r>
            <a:r>
              <a:rPr lang="fr-FR" sz="1000" dirty="0" err="1"/>
              <a:t>chattttttttt</a:t>
            </a:r>
            <a:r>
              <a:rPr lang="fr-FR" sz="1000" dirty="0"/>
              <a:t>'…</a:t>
            </a:r>
          </a:p>
          <a:p>
            <a:endParaRPr lang="fr-FR" sz="1000" dirty="0"/>
          </a:p>
          <a:p>
            <a:r>
              <a:rPr lang="fr-FR" sz="1000" dirty="0"/>
              <a:t>Regardez un à un les exemples ci-dessus pour vérifier que vous les comprenez bien. On trouvera dans chacune de ces chaînes l'expression </a:t>
            </a:r>
            <a:r>
              <a:rPr lang="fr-FR" sz="1000" dirty="0" err="1"/>
              <a:t>régulièrechat</a:t>
            </a:r>
            <a:r>
              <a:rPr lang="fr-FR" sz="1000" dirty="0"/>
              <a:t>*. Traduite en français, cette expression signifie : « on recherche une </a:t>
            </a:r>
            <a:r>
              <a:rPr lang="fr-FR" sz="1000" dirty="0" err="1"/>
              <a:t>lettrecsuivie</a:t>
            </a:r>
            <a:r>
              <a:rPr lang="fr-FR" sz="1000" dirty="0"/>
              <a:t> d'une </a:t>
            </a:r>
            <a:r>
              <a:rPr lang="fr-FR" sz="1000" dirty="0" err="1"/>
              <a:t>lettrehsuivie</a:t>
            </a:r>
            <a:r>
              <a:rPr lang="fr-FR" sz="1000" dirty="0"/>
              <a:t> d'une </a:t>
            </a:r>
            <a:r>
              <a:rPr lang="fr-FR" sz="1000" dirty="0" err="1"/>
              <a:t>lettreasuivie</a:t>
            </a:r>
            <a:r>
              <a:rPr lang="fr-FR" sz="1000" dirty="0"/>
              <a:t>, éventuellement, d'une </a:t>
            </a:r>
            <a:r>
              <a:rPr lang="fr-FR" sz="1000" dirty="0" err="1"/>
              <a:t>lettretqu'on</a:t>
            </a:r>
            <a:r>
              <a:rPr lang="fr-FR" sz="1000" dirty="0"/>
              <a:t> peut trouver zéro, une ou plusieurs fois ». Peu importe que ces lettres soient trouvées au début, à la fin ou au milieu de la chaîne.</a:t>
            </a:r>
          </a:p>
          <a:p>
            <a:endParaRPr lang="fr-FR" sz="1000" dirty="0"/>
          </a:p>
          <a:p>
            <a:r>
              <a:rPr lang="fr-FR" sz="10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541792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632311"/>
            <a:chOff x="276230" y="1125855"/>
            <a:chExt cx="10534644" cy="5632311"/>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632311"/>
            </a:xfrm>
            <a:prstGeom prst="rect">
              <a:avLst/>
            </a:prstGeom>
            <a:noFill/>
          </p:spPr>
          <p:txBody>
            <a:bodyPr wrap="square" rtlCol="0">
              <a:spAutoFit/>
            </a:bodyPr>
            <a:lstStyle/>
            <a:p>
              <a:r>
                <a:rPr lang="fr-FR" sz="1000" dirty="0"/>
                <a:t>Cette expression est trouvée dans les chaînes suivantes :'bateau’, 'batteur’ et '</a:t>
              </a:r>
              <a:r>
                <a:rPr lang="fr-FR" sz="1000" dirty="0" err="1"/>
                <a:t>joan</a:t>
              </a:r>
              <a:r>
                <a:rPr lang="fr-FR" sz="1000" dirty="0"/>
                <a:t> </a:t>
              </a:r>
              <a:r>
                <a:rPr lang="fr-FR" sz="1000" dirty="0" err="1"/>
                <a:t>baez</a:t>
              </a:r>
              <a:r>
                <a:rPr lang="fr-FR" sz="1000" dirty="0"/>
                <a:t>'.</a:t>
              </a:r>
            </a:p>
            <a:p>
              <a:r>
                <a:rPr lang="fr-FR" sz="1000" dirty="0"/>
                <a:t>Dans nos exemples, le signe*n'agit que sur la lettre qui le précède directement, pas sur les autres lettres qui figurent avant ou après.</a:t>
              </a:r>
            </a:p>
            <a:p>
              <a:r>
                <a:rPr lang="fr-FR" sz="1000" dirty="0"/>
                <a:t>Il existe d'autres signes permettant de contrôler le nombre d'occurrences d'une lettre. Je vous ai fait un petit récapitulatif dans le tableau suivant, en prenant des exemples d'expressions avec les lettres a, b et c:</a:t>
              </a:r>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r>
                <a:rPr lang="fr-FR" sz="1000" dirty="0"/>
                <a:t>Vous pouvez également contrôler précisément le nombre d'occurrences grâce aux accolades :</a:t>
              </a:r>
            </a:p>
            <a:p>
              <a:endParaRPr lang="fr-FR" sz="1000" dirty="0"/>
            </a:p>
            <a:p>
              <a:r>
                <a:rPr lang="fr-FR" sz="1000" dirty="0"/>
                <a:t>    E{4}: signifie 4 fois la lettre E majuscule ;</a:t>
              </a:r>
            </a:p>
            <a:p>
              <a:endParaRPr lang="fr-FR" sz="1000" dirty="0"/>
            </a:p>
            <a:p>
              <a:r>
                <a:rPr lang="fr-FR" sz="1000" dirty="0"/>
                <a:t>    E{2,4}: signifie de 2 à 4 fois la lettre E majuscule ;</a:t>
              </a:r>
            </a:p>
            <a:p>
              <a:endParaRPr lang="fr-FR" sz="1000" dirty="0"/>
            </a:p>
            <a:p>
              <a:r>
                <a:rPr lang="fr-FR" sz="1000" dirty="0"/>
                <a:t>    E{,5}: signifie de 0 à 5 fois la lettre E majuscule ;</a:t>
              </a:r>
            </a:p>
            <a:p>
              <a:endParaRPr lang="fr-FR" sz="1000" dirty="0"/>
            </a:p>
            <a:p>
              <a:r>
                <a:rPr lang="fr-FR" sz="1000" dirty="0"/>
                <a:t>    E{8,}: signifie 8 fois minimum la lettre E majuscule.</a:t>
              </a:r>
            </a:p>
            <a:p>
              <a:endParaRPr lang="fr-FR" sz="1000" dirty="0"/>
            </a:p>
            <a:p>
              <a:r>
                <a:rPr lang="fr-FR" sz="1000" b="1" dirty="0"/>
                <a:t>Les classes de caractères</a:t>
              </a:r>
            </a:p>
            <a:p>
              <a:endParaRPr lang="fr-FR" sz="1000" dirty="0"/>
            </a:p>
            <a:p>
              <a:r>
                <a:rPr lang="fr-FR" sz="1000" dirty="0"/>
                <a:t>Vous pouvez préciser entre crochets plusieurs caractères ou classes de caractères. Par exemple, si vous écrivez[</a:t>
              </a:r>
              <a:r>
                <a:rPr lang="fr-FR" sz="1000" dirty="0" err="1"/>
                <a:t>abcd</a:t>
              </a:r>
              <a:r>
                <a:rPr lang="fr-FR" sz="1000" dirty="0"/>
                <a:t>], cela signifie : l'une des lettres </a:t>
              </a:r>
              <a:r>
                <a:rPr lang="fr-FR" sz="1000" dirty="0" err="1"/>
                <a:t>parmia,b,cetd</a:t>
              </a:r>
              <a:r>
                <a:rPr lang="fr-FR" sz="1000" dirty="0"/>
                <a:t>.</a:t>
              </a:r>
            </a:p>
            <a:p>
              <a:endParaRPr lang="fr-FR" sz="1000" dirty="0"/>
            </a:p>
            <a:p>
              <a:r>
                <a:rPr lang="fr-FR" sz="10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000" dirty="0"/>
            </a:p>
            <a:p>
              <a:r>
                <a:rPr lang="fr-FR" sz="1000" dirty="0"/>
                <a:t>Vous pouvez aussi contrôler l'occurrence des classes comme nous l'avons vu juste au-dessus. Si vous voulez par exemple rechercher 5 lettres majuscules qui se suivent dans une chaîne, votre expression sera[A-Z]{5}.</a:t>
              </a:r>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80999" y="1785938"/>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861774"/>
          </a:xfrm>
          <a:prstGeom prst="rect">
            <a:avLst/>
          </a:prstGeom>
          <a:noFill/>
        </p:spPr>
        <p:txBody>
          <a:bodyPr wrap="square" rtlCol="0">
            <a:spAutoFit/>
          </a:bodyPr>
          <a:lstStyle/>
          <a:p>
            <a:r>
              <a:rPr lang="fr-FR" sz="10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000" dirty="0"/>
              <a:t>Chercher dans une chaîne</a:t>
            </a:r>
          </a:p>
          <a:p>
            <a:endParaRPr lang="fr-FR" sz="1000" dirty="0"/>
          </a:p>
          <a:p>
            <a:r>
              <a:rPr lang="fr-FR" sz="1000" dirty="0"/>
              <a:t>Nous allons pour ce faire utiliser la fonction </a:t>
            </a:r>
            <a:r>
              <a:rPr lang="fr-FR" sz="1000" dirty="0" err="1"/>
              <a:t>search</a:t>
            </a:r>
            <a:r>
              <a:rPr lang="fr-FR" sz="1000" dirty="0"/>
              <a:t>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925716"/>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1785104"/>
          </a:xfrm>
          <a:prstGeom prst="rect">
            <a:avLst/>
          </a:prstGeom>
          <a:noFill/>
        </p:spPr>
        <p:txBody>
          <a:bodyPr wrap="square" rtlCol="0">
            <a:spAutoFit/>
          </a:bodyPr>
          <a:lstStyle/>
          <a:p>
            <a:r>
              <a:rPr lang="fr-FR" sz="1000" dirty="0"/>
              <a:t>La fonction </a:t>
            </a:r>
            <a:r>
              <a:rPr lang="fr-FR" sz="1000" dirty="0" err="1"/>
              <a:t>search</a:t>
            </a:r>
            <a:r>
              <a:rPr lang="fr-FR" sz="1000" dirty="0"/>
              <a:t>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000" dirty="0"/>
          </a:p>
          <a:p>
            <a:r>
              <a:rPr lang="fr-FR" sz="1000" dirty="0"/>
              <a:t>Certains caractères spéciaux dans nos expressions régulières sont modélisés par l'</a:t>
            </a:r>
            <a:r>
              <a:rPr lang="fr-FR" sz="1000" dirty="0" err="1"/>
              <a:t>anti-slash</a:t>
            </a:r>
            <a:r>
              <a:rPr lang="fr-FR" sz="1000" dirty="0"/>
              <a:t>\. Vous savez sans doute que Python représente d'autres caractères avec ce symbole. Si vous écrivez dans une chaîne\n, Python effectuera un saut de ligne !</a:t>
            </a:r>
          </a:p>
          <a:p>
            <a:endParaRPr lang="fr-FR" sz="1000" dirty="0"/>
          </a:p>
          <a:p>
            <a:r>
              <a:rPr lang="fr-FR" sz="1000" dirty="0"/>
              <a:t>Pour symboliser les caractères spéciaux dans les expressions régulières, il est nécessaire d'échapper l'</a:t>
            </a:r>
            <a:r>
              <a:rPr lang="fr-FR" sz="1000" dirty="0" err="1"/>
              <a:t>anti-slash</a:t>
            </a:r>
            <a:r>
              <a:rPr lang="fr-FR" sz="1000" dirty="0"/>
              <a:t> en le faisant précéder d'un autre </a:t>
            </a:r>
            <a:r>
              <a:rPr lang="fr-FR" sz="1000" dirty="0" err="1"/>
              <a:t>anti-slash</a:t>
            </a:r>
            <a:r>
              <a:rPr lang="fr-FR" sz="1000" dirty="0"/>
              <a:t>. Cela veut dire que pour écrire le caractère spécial\w, vous allez devoir écrire\\w.</a:t>
            </a:r>
          </a:p>
          <a:p>
            <a:endParaRPr lang="fr-FR" sz="1000" dirty="0"/>
          </a:p>
          <a:p>
            <a:r>
              <a:rPr lang="fr-FR" sz="1000" dirty="0"/>
              <a:t>C'est assez peu pratique et parfois gênant pour la lisibilité. C'est pourquoi je vous conseille d'utiliser un format de chaîne que nous n'avons pas vu jusqu'à présent : en plaçant un r avant le délimiteur qui ouvre notre chaîne, tous les caractères </a:t>
            </a:r>
            <a:r>
              <a:rPr lang="fr-FR" sz="1000" dirty="0" err="1"/>
              <a:t>anti-slash</a:t>
            </a:r>
            <a:r>
              <a:rPr lang="fr-FR" sz="1000" dirty="0"/>
              <a:t>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77952"/>
            <a:ext cx="10534644" cy="707886"/>
          </a:xfrm>
          <a:prstGeom prst="rect">
            <a:avLst/>
          </a:prstGeom>
          <a:noFill/>
        </p:spPr>
        <p:txBody>
          <a:bodyPr wrap="square" rtlCol="0">
            <a:spAutoFit/>
          </a:bodyPr>
          <a:lstStyle/>
          <a:p>
            <a:r>
              <a:rPr lang="fr-FR" sz="1000" dirty="0"/>
              <a:t>Si vous avez du mal à voir l'intérêt, je vous conseille simplement de vous rappeler de mettre un r avant d'écrire des chaînes contenant des expressions, comme vous allez le voir dans les exemples que je vais vous donner.</a:t>
            </a:r>
          </a:p>
          <a:p>
            <a:endParaRPr lang="fr-FR" sz="1000" dirty="0"/>
          </a:p>
          <a:p>
            <a:r>
              <a:rPr lang="fr-FR" sz="1000" dirty="0"/>
              <a:t>Mais revenons à notre fonction </a:t>
            </a:r>
            <a:r>
              <a:rPr lang="fr-FR" sz="1000" dirty="0" err="1"/>
              <a:t>search</a:t>
            </a:r>
            <a:r>
              <a:rPr lang="fr-FR" sz="1000" dirty="0"/>
              <a:t>.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285838"/>
            <a:ext cx="2509838"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"abcdef")</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abacadaeaf</a:t>
            </a:r>
            <a:r>
              <a:rPr lang="fr-FR" sz="1000" dirty="0">
                <a:solidFill>
                  <a:schemeClr val="bg1"/>
                </a:solidFill>
              </a:rPr>
              <a: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abccc</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r"chat</a:t>
            </a:r>
            <a:r>
              <a:rPr lang="fr-FR" sz="1000" dirty="0">
                <a:solidFill>
                  <a:schemeClr val="bg1"/>
                </a:solidFill>
              </a:rPr>
              <a:t>*", "</a:t>
            </a:r>
            <a:r>
              <a:rPr lang="fr-FR" sz="1000" dirty="0" err="1">
                <a:solidFill>
                  <a:schemeClr val="bg1"/>
                </a:solidFill>
              </a:rPr>
              <a:t>chateau</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p:txBody>
      </p:sp>
    </p:spTree>
    <p:extLst>
      <p:ext uri="{BB962C8B-B14F-4D97-AF65-F5344CB8AC3E}">
        <p14:creationId xmlns:p14="http://schemas.microsoft.com/office/powerpoint/2010/main" val="34159584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553998"/>
          </a:xfrm>
          <a:prstGeom prst="rect">
            <a:avLst/>
          </a:prstGeom>
          <a:noFill/>
        </p:spPr>
        <p:txBody>
          <a:bodyPr wrap="square" rtlCol="0">
            <a:spAutoFit/>
          </a:bodyPr>
          <a:lstStyle/>
          <a:p>
            <a:r>
              <a:rPr lang="fr-FR" sz="1000" dirty="0"/>
              <a:t>Comme vous le voyez, si l'expression est trouvée dans la chaîne, un objet de la classe _sre.SRE_Match est renvoyé. Si l'expression n'est pas trouvée, la fonction renvoie None.</a:t>
            </a:r>
          </a:p>
          <a:p>
            <a:endParaRPr lang="fr-FR" sz="1000" dirty="0"/>
          </a:p>
          <a:p>
            <a:r>
              <a:rPr lang="fr-FR" sz="10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565553"/>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2708434"/>
          </a:xfrm>
          <a:prstGeom prst="rect">
            <a:avLst/>
          </a:prstGeom>
          <a:noFill/>
        </p:spPr>
        <p:txBody>
          <a:bodyPr wrap="square" rtlCol="0">
            <a:spAutoFit/>
          </a:bodyPr>
          <a:lstStyle/>
          <a:p>
            <a:r>
              <a:rPr lang="fr-FR" sz="1000" dirty="0"/>
              <a:t>N'hésitez pas à tester des syntaxes plus complexes et plus utiles. Tenez, par exemple, comment obliger l'utilisateur à saisir un numéro de téléphone ?</a:t>
            </a:r>
          </a:p>
          <a:p>
            <a:endParaRPr lang="fr-FR" sz="1000" dirty="0"/>
          </a:p>
          <a:p>
            <a:r>
              <a:rPr lang="fr-FR" sz="1000" dirty="0"/>
              <a:t>Avec le bref descriptif que je vous ai donné dans ce chapitre, vous pouvez théoriquement y arriver. Mais c'est quand même une regex assez complexe alors je vous la donne : prenez le temps de la décortiquer si vous le souhaitez.</a:t>
            </a:r>
          </a:p>
          <a:p>
            <a:endParaRPr lang="fr-FR" sz="1000" dirty="0"/>
          </a:p>
          <a:p>
            <a:r>
              <a:rPr lang="fr-FR" sz="10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000" dirty="0"/>
              <a:t>    0X XX </a:t>
            </a:r>
            <a:r>
              <a:rPr lang="fr-FR" sz="1000" dirty="0" err="1"/>
              <a:t>XX</a:t>
            </a:r>
            <a:r>
              <a:rPr lang="fr-FR" sz="1000" dirty="0"/>
              <a:t> </a:t>
            </a:r>
            <a:r>
              <a:rPr lang="fr-FR" sz="1000" dirty="0" err="1"/>
              <a:t>XX</a:t>
            </a:r>
            <a:r>
              <a:rPr lang="fr-FR" sz="1000" dirty="0"/>
              <a:t> </a:t>
            </a:r>
            <a:r>
              <a:rPr lang="fr-FR" sz="1000" dirty="0" err="1"/>
              <a:t>XX</a:t>
            </a:r>
            <a:endParaRPr lang="fr-FR" sz="1000" dirty="0"/>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endParaRPr lang="fr-FR" sz="1000" dirty="0"/>
          </a:p>
          <a:p>
            <a:r>
              <a:rPr lang="fr-FR" sz="1000" dirty="0"/>
              <a:t>Autrement dit :</a:t>
            </a:r>
          </a:p>
          <a:p>
            <a:pPr marL="171450" indent="-171450">
              <a:buFont typeface="Arial" panose="020B0604020202020204" pitchFamily="34" charset="0"/>
              <a:buChar char="•"/>
            </a:pPr>
            <a:r>
              <a:rPr lang="fr-FR" sz="1000" dirty="0"/>
              <a:t>    le premier chiffre doit être un 0 ;</a:t>
            </a:r>
          </a:p>
          <a:p>
            <a:pPr marL="171450" indent="-171450">
              <a:buFont typeface="Arial" panose="020B0604020202020204" pitchFamily="34" charset="0"/>
              <a:buChar char="•"/>
            </a:pPr>
            <a:r>
              <a:rPr lang="fr-FR" sz="10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000" dirty="0"/>
              <a:t>    tous les deux chiffres, on peut avoir un délimiteur optionnel (un tiret, un point ou un espace).</a:t>
            </a:r>
          </a:p>
          <a:p>
            <a:endParaRPr lang="fr-FR" sz="1000" dirty="0"/>
          </a:p>
          <a:p>
            <a:r>
              <a:rPr lang="fr-FR" sz="10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016876"/>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3631763"/>
          </a:xfrm>
          <a:prstGeom prst="rect">
            <a:avLst/>
          </a:prstGeom>
          <a:noFill/>
        </p:spPr>
        <p:txBody>
          <a:bodyPr wrap="square" rtlCol="0">
            <a:spAutoFit/>
          </a:bodyPr>
          <a:lstStyle/>
          <a:p>
            <a:r>
              <a:rPr lang="fr-FR" sz="1000" dirty="0"/>
              <a:t>Décomposons la formule :</a:t>
            </a:r>
          </a:p>
          <a:p>
            <a:endParaRPr lang="fr-FR" sz="1000" dirty="0"/>
          </a:p>
          <a:p>
            <a:r>
              <a:rPr lang="fr-FR" sz="1000" dirty="0"/>
              <a:t>    D'abord, on trouve un caractère accent </a:t>
            </a:r>
            <a:r>
              <a:rPr lang="fr-FR" sz="1000" dirty="0" err="1"/>
              <a:t>circonflexe^qui</a:t>
            </a:r>
            <a:r>
              <a:rPr lang="fr-FR" sz="1000" dirty="0"/>
              <a:t> veut dire qu'on cherche l'expression au début de la chaîne. Vous pouvez aussi voir, à la fin de la regex, le </a:t>
            </a:r>
            <a:r>
              <a:rPr lang="fr-FR" sz="1000" dirty="0" err="1"/>
              <a:t>symbole$qui</a:t>
            </a:r>
            <a:r>
              <a:rPr lang="fr-FR" sz="1000" dirty="0"/>
              <a:t> veut dire que l'expression doit être à la fin de la chaîne. Si l'expression doit être au début et à la fin de la chaîne, cela signifie que la chaîne dans laquelle on recherche ne doit rien contenir d'autre que l'expression.</a:t>
            </a:r>
          </a:p>
          <a:p>
            <a:endParaRPr lang="fr-FR" sz="1000" dirty="0"/>
          </a:p>
          <a:p>
            <a:r>
              <a:rPr lang="fr-FR" sz="1000" dirty="0"/>
              <a:t>    Nous avons ensuite le0qui veut simplement dire que le premier caractère de notre chaîne doit être un0.</a:t>
            </a:r>
          </a:p>
          <a:p>
            <a:endParaRPr lang="fr-FR" sz="1000" dirty="0"/>
          </a:p>
          <a:p>
            <a:r>
              <a:rPr lang="fr-FR" sz="1000" dirty="0"/>
              <a:t>    Nous avons ensuite une classe de caractère[0-9]. Cela signifie qu'après le0, on doit trouver un chiffre compris entre 0 et 9 (peut-être 0, peut-être 1, peut-être 2…).</a:t>
            </a:r>
          </a:p>
          <a:p>
            <a:endParaRPr lang="fr-FR" sz="1000" dirty="0"/>
          </a:p>
          <a:p>
            <a:r>
              <a:rPr lang="fr-FR" sz="1000" dirty="0"/>
              <a:t>    Ensuite, cela se complique. Vous avez une parenthèse qui matérialise le début d'un groupe. Dans ce groupe, nous trouvons, dans l'ordre :</a:t>
            </a:r>
          </a:p>
          <a:p>
            <a:endParaRPr lang="fr-FR" sz="1000" dirty="0"/>
          </a:p>
          <a:p>
            <a:r>
              <a:rPr lang="fr-FR" sz="1000" dirty="0"/>
              <a:t>        D'abord une classe[ .-]qui veut dire « soit un espace, soit un point, soit un tiret ». Juste après cette classe, vous avez un </a:t>
            </a:r>
            <a:r>
              <a:rPr lang="fr-FR" sz="1000" dirty="0" err="1"/>
              <a:t>signe?qui</a:t>
            </a:r>
            <a:r>
              <a:rPr lang="fr-FR" sz="1000" dirty="0"/>
              <a:t> signifie que cette classe est optionnelle.</a:t>
            </a:r>
          </a:p>
          <a:p>
            <a:endParaRPr lang="fr-FR" sz="1000" dirty="0"/>
          </a:p>
          <a:p>
            <a:r>
              <a:rPr lang="fr-FR" sz="1000" dirty="0"/>
              <a:t>        Après la définition de notre délimiteur, nous trouvons une classe[0-9]qui signifie encore une fois « un chiffre entre 0 et 9 ». Après cette classe, entre accolades, vous pouvez voir le nombre de chiffres attendus (2).</a:t>
            </a:r>
          </a:p>
          <a:p>
            <a:endParaRPr lang="fr-FR" sz="1000" dirty="0"/>
          </a:p>
          <a:p>
            <a:r>
              <a:rPr lang="fr-FR" sz="1000" dirty="0"/>
              <a:t>    Ce groupe, contenant un séparateur optionnel et deux chiffres, doit se retrouver quatre fois dans notre expression (après la parenthèse fermante, vous trouvez entre accolades le contrôle du nombre d'occurrences).</a:t>
            </a:r>
          </a:p>
          <a:p>
            <a:endParaRPr lang="fr-FR" sz="1000" dirty="0"/>
          </a:p>
          <a:p>
            <a:r>
              <a:rPr lang="fr-FR" sz="10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000" dirty="0"/>
          </a:p>
          <a:p>
            <a:r>
              <a:rPr lang="fr-FR" sz="10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4643318"/>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a:t>
            </a:r>
            <a:r>
              <a:rPr lang="fr-FR" sz="1000" dirty="0" err="1">
                <a:solidFill>
                  <a:schemeClr val="bg1"/>
                </a:solidFill>
              </a:rPr>
              <a:t>re.search</a:t>
            </a:r>
            <a:r>
              <a:rPr lang="fr-FR" sz="1000" dirty="0">
                <a:solidFill>
                  <a:schemeClr val="bg1"/>
                </a:solidFill>
              </a:rPr>
              <a:t>(expression,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016210"/>
          </a:xfrm>
          <a:prstGeom prst="rect">
            <a:avLst/>
          </a:prstGeom>
          <a:noFill/>
        </p:spPr>
        <p:txBody>
          <a:bodyPr wrap="square" rtlCol="0">
            <a:spAutoFit/>
          </a:bodyPr>
          <a:lstStyle/>
          <a:p>
            <a:r>
              <a:rPr lang="fr-FR" sz="1000" b="1" dirty="0"/>
              <a:t>Remplacer une expression</a:t>
            </a:r>
          </a:p>
          <a:p>
            <a:endParaRPr lang="fr-FR" sz="1000" b="1" dirty="0"/>
          </a:p>
          <a:p>
            <a:r>
              <a:rPr lang="fr-FR" sz="1000" dirty="0"/>
              <a:t>Le remplacement est un peu plus complexe. Je ne vais pas vous montrer d'exemples réellement utiles car ils s'appuient en général sur des expressions assez difficiles à comprendre.</a:t>
            </a:r>
          </a:p>
          <a:p>
            <a:endParaRPr lang="fr-FR" sz="1000" dirty="0"/>
          </a:p>
          <a:p>
            <a:r>
              <a:rPr lang="fr-FR" sz="1000" dirty="0"/>
              <a:t>Pour remplacer une partie d'une chaîne de caractères sur la base d'une regex, nous allons utiliser la fonction </a:t>
            </a:r>
            <a:r>
              <a:rPr lang="fr-FR" sz="1000" dirty="0" err="1"/>
              <a:t>sub</a:t>
            </a:r>
            <a:r>
              <a:rPr lang="fr-FR" sz="1000" dirty="0"/>
              <a:t> du module re.</a:t>
            </a:r>
          </a:p>
          <a:p>
            <a:endParaRPr lang="fr-FR" sz="1000" dirty="0"/>
          </a:p>
          <a:p>
            <a:r>
              <a:rPr lang="fr-FR" sz="1000" dirty="0"/>
              <a:t>Elle prend trois paramètres :</a:t>
            </a:r>
          </a:p>
          <a:p>
            <a:endParaRPr lang="fr-FR" sz="1000" dirty="0"/>
          </a:p>
          <a:p>
            <a:r>
              <a:rPr lang="fr-FR" sz="1000" dirty="0"/>
              <a:t>    l'expression à rechercher ;</a:t>
            </a:r>
          </a:p>
          <a:p>
            <a:endParaRPr lang="fr-FR" sz="1000" dirty="0"/>
          </a:p>
          <a:p>
            <a:r>
              <a:rPr lang="fr-FR" sz="1000" dirty="0"/>
              <a:t>    par quoi remplacer cette expression ;</a:t>
            </a:r>
          </a:p>
          <a:p>
            <a:endParaRPr lang="fr-FR" sz="1000" dirty="0"/>
          </a:p>
          <a:p>
            <a:r>
              <a:rPr lang="fr-FR" sz="1000" dirty="0"/>
              <a:t>    la chaîne d'origine.</a:t>
            </a:r>
          </a:p>
          <a:p>
            <a:endParaRPr lang="fr-FR" sz="1000" dirty="0"/>
          </a:p>
          <a:p>
            <a:r>
              <a:rPr lang="fr-FR" sz="1000" dirty="0"/>
              <a:t>Elle renvoie la chaîne modifiée.</a:t>
            </a:r>
          </a:p>
          <a:p>
            <a:endParaRPr lang="fr-FR" sz="1000" dirty="0"/>
          </a:p>
          <a:p>
            <a:r>
              <a:rPr lang="fr-FR" sz="1000" b="1" dirty="0"/>
              <a:t>Des groupes numérotés</a:t>
            </a:r>
          </a:p>
          <a:p>
            <a:endParaRPr lang="fr-FR" sz="1000" b="1" dirty="0"/>
          </a:p>
          <a:p>
            <a:r>
              <a:rPr lang="fr-FR" sz="1000" dirty="0"/>
              <a:t>Pour remplacer une partie de l'expression, on doit d'abord utiliser des groupes. Si vous vous rappelez, les groupes sont indiqués entre parenthèses.</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3799165"/>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4097773"/>
            <a:ext cx="10534644" cy="861774"/>
          </a:xfrm>
          <a:prstGeom prst="rect">
            <a:avLst/>
          </a:prstGeom>
          <a:noFill/>
        </p:spPr>
        <p:txBody>
          <a:bodyPr wrap="square" rtlCol="0">
            <a:spAutoFit/>
          </a:bodyPr>
          <a:lstStyle/>
          <a:p>
            <a:r>
              <a:rPr lang="fr-FR" sz="1000" dirty="0"/>
              <a:t>Dans cet exemple,(a)est le premier groupe et(cd)est le second.</a:t>
            </a:r>
          </a:p>
          <a:p>
            <a:endParaRPr lang="fr-FR" sz="1000" dirty="0"/>
          </a:p>
          <a:p>
            <a:r>
              <a:rPr lang="fr-FR" sz="1000" dirty="0"/>
              <a:t>L'ordre des groupes est important dans cet exemple. Dans notre expression de remplacement, nous pouvons appeler nos groupes grâce à\&lt;numéro du groupe&gt;. Pour une fois, on compte à partir de 1.</a:t>
            </a:r>
          </a:p>
          <a:p>
            <a:endParaRPr lang="fr-FR" sz="1000" dirty="0"/>
          </a:p>
          <a:p>
            <a:r>
              <a:rPr lang="fr-FR" sz="1000" dirty="0"/>
              <a:t>Ce n'est pas très clair ? Regardez cet exemple simple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5135044"/>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5587541"/>
            <a:ext cx="10534644" cy="1015663"/>
          </a:xfrm>
          <a:prstGeom prst="rect">
            <a:avLst/>
          </a:prstGeom>
          <a:noFill/>
        </p:spPr>
        <p:txBody>
          <a:bodyPr wrap="square" rtlCol="0">
            <a:spAutoFit/>
          </a:bodyPr>
          <a:lstStyle/>
          <a:p>
            <a:r>
              <a:rPr lang="fr-FR" sz="1000" dirty="0"/>
              <a:t>On se contente ici de remplacer 'ab’ par ' ab '.</a:t>
            </a:r>
          </a:p>
          <a:p>
            <a:endParaRPr lang="fr-FR" sz="1000" dirty="0"/>
          </a:p>
          <a:p>
            <a:r>
              <a:rPr lang="fr-FR" sz="1000" dirty="0"/>
              <a:t>Je vous l'accorde, on serait parvenu au même résultat en utilisant la méthode replace de notre chaîne. Mais les expressions régulières sont bien plus précises que cela : vous commencez à vous en rendre compte, je pense.</a:t>
            </a:r>
          </a:p>
          <a:p>
            <a:endParaRPr lang="fr-FR" sz="1000" dirty="0"/>
          </a:p>
          <a:p>
            <a:r>
              <a:rPr lang="fr-FR" sz="10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182877546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707886"/>
          </a:xfrm>
          <a:prstGeom prst="rect">
            <a:avLst/>
          </a:prstGeom>
          <a:noFill/>
        </p:spPr>
        <p:txBody>
          <a:bodyPr wrap="square" rtlCol="0">
            <a:spAutoFit/>
          </a:bodyPr>
          <a:lstStyle/>
          <a:p>
            <a:r>
              <a:rPr lang="fr-FR" sz="1000" b="1" dirty="0"/>
              <a:t>Donner des noms à nos groupes</a:t>
            </a:r>
          </a:p>
          <a:p>
            <a:endParaRPr lang="fr-FR" sz="1000" b="1" dirty="0"/>
          </a:p>
          <a:p>
            <a:r>
              <a:rPr lang="fr-FR" sz="10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558616"/>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1951031"/>
            <a:ext cx="10534644" cy="246221"/>
          </a:xfrm>
          <a:prstGeom prst="rect">
            <a:avLst/>
          </a:prstGeom>
          <a:noFill/>
        </p:spPr>
        <p:txBody>
          <a:bodyPr wrap="square" rtlCol="0">
            <a:spAutoFit/>
          </a:bodyPr>
          <a:lstStyle/>
          <a:p>
            <a:r>
              <a:rPr lang="fr-FR" sz="1000" dirty="0"/>
              <a:t>Dans l'expression de remplacement,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289541"/>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20822"/>
            <a:ext cx="10534644" cy="1323439"/>
          </a:xfrm>
          <a:prstGeom prst="rect">
            <a:avLst/>
          </a:prstGeom>
          <a:noFill/>
        </p:spPr>
        <p:txBody>
          <a:bodyPr wrap="square" rtlCol="0">
            <a:spAutoFit/>
          </a:bodyPr>
          <a:lstStyle/>
          <a:p>
            <a:r>
              <a:rPr lang="fr-FR" sz="1000" b="1" dirty="0"/>
              <a:t>Des expressions compilées</a:t>
            </a:r>
          </a:p>
          <a:p>
            <a:endParaRPr lang="fr-FR" sz="1000" dirty="0"/>
          </a:p>
          <a:p>
            <a:r>
              <a:rPr lang="fr-FR" sz="1000" dirty="0"/>
              <a:t>Si, dans votre programme, vous utilisez plusieurs fois les mêmes expressions régulières, il peut être utile de les compiler. Le </a:t>
            </a:r>
            <a:r>
              <a:rPr lang="fr-FR" sz="1000" dirty="0" err="1"/>
              <a:t>modulerepropose</a:t>
            </a:r>
            <a:r>
              <a:rPr lang="fr-FR" sz="10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000" dirty="0"/>
          </a:p>
          <a:p>
            <a:r>
              <a:rPr lang="fr-FR" sz="10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209554" y="569664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707886"/>
          </a:xfrm>
          <a:prstGeom prst="rect">
            <a:avLst/>
          </a:prstGeom>
          <a:noFill/>
        </p:spPr>
        <p:txBody>
          <a:bodyPr wrap="square" rtlCol="0">
            <a:spAutoFit/>
          </a:bodyPr>
          <a:lstStyle/>
          <a:p>
            <a:r>
              <a:rPr lang="fr-FR" sz="1000" dirty="0"/>
              <a:t>À chaque fois qu'un utilisateur saisit un mot de passe, le programme va appeler </a:t>
            </a:r>
            <a:r>
              <a:rPr lang="fr-FR" sz="1000" dirty="0" err="1"/>
              <a:t>re.search</a:t>
            </a:r>
            <a:r>
              <a:rPr lang="fr-FR" sz="1000" dirty="0"/>
              <a:t> pour vérifier que celui-ci respecte bien les critères de l'expression. Il serait plus judicieux de conserver l'expression en mémoire.</a:t>
            </a:r>
          </a:p>
          <a:p>
            <a:endParaRPr lang="fr-FR" sz="1000" dirty="0"/>
          </a:p>
          <a:p>
            <a:r>
              <a:rPr lang="fr-FR" sz="10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949141"/>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404367"/>
            <a:ext cx="10534644" cy="707886"/>
          </a:xfrm>
          <a:prstGeom prst="rect">
            <a:avLst/>
          </a:prstGeom>
          <a:noFill/>
        </p:spPr>
        <p:txBody>
          <a:bodyPr wrap="square" rtlCol="0">
            <a:spAutoFit/>
          </a:bodyPr>
          <a:lstStyle/>
          <a:p>
            <a:r>
              <a:rPr lang="fr-FR" sz="1000" dirty="0"/>
              <a:t>Ensuite, vous pouvez utiliser directement cette expression compilée. Elle possède plusieurs méthodes utiles, </a:t>
            </a:r>
            <a:r>
              <a:rPr lang="fr-FR" sz="1000" dirty="0" err="1"/>
              <a:t>dontsearchetsubque</a:t>
            </a:r>
            <a:r>
              <a:rPr lang="fr-FR" sz="1000" dirty="0"/>
              <a:t> nous avons vu plus haut. À la différence des fonctions du </a:t>
            </a:r>
            <a:r>
              <a:rPr lang="fr-FR" sz="1000" dirty="0" err="1"/>
              <a:t>modulereportant</a:t>
            </a:r>
            <a:r>
              <a:rPr lang="fr-FR" sz="1000" dirty="0"/>
              <a:t> les mêmes noms, elles ne prennent pas en premier paramètre l'expression (celle-ci se trouve directement dans l'objet).</a:t>
            </a:r>
          </a:p>
          <a:p>
            <a:endParaRPr lang="fr-FR" sz="1000" dirty="0"/>
          </a:p>
          <a:p>
            <a:r>
              <a:rPr lang="fr-FR" sz="10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810010"/>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785104"/>
          </a:xfrm>
          <a:prstGeom prst="rect">
            <a:avLst/>
          </a:prstGeom>
          <a:noFill/>
        </p:spPr>
        <p:txBody>
          <a:bodyPr wrap="square" rtlCol="0">
            <a:spAutoFit/>
          </a:bodyPr>
          <a:lstStyle/>
          <a:p>
            <a:r>
              <a:rPr lang="fr-FR" sz="1000" b="1" dirty="0"/>
              <a:t>En résumé</a:t>
            </a:r>
          </a:p>
          <a:p>
            <a:endParaRPr lang="fr-FR" sz="1000" dirty="0"/>
          </a:p>
          <a:p>
            <a:r>
              <a:rPr lang="fr-FR" sz="1000" dirty="0"/>
              <a:t>    Les expressions régulières permettent de chercher et remplacer certaines expressions dans des chaînes de caractères.</a:t>
            </a:r>
          </a:p>
          <a:p>
            <a:endParaRPr lang="fr-FR" sz="1000" dirty="0"/>
          </a:p>
          <a:p>
            <a:r>
              <a:rPr lang="fr-FR" sz="1000" dirty="0"/>
              <a:t>    Le module re de Python permet de manipuler des expressions régulières en Python.</a:t>
            </a:r>
          </a:p>
          <a:p>
            <a:endParaRPr lang="fr-FR" sz="1000" dirty="0"/>
          </a:p>
          <a:p>
            <a:r>
              <a:rPr lang="fr-FR" sz="1000" dirty="0"/>
              <a:t>    La fonction </a:t>
            </a:r>
            <a:r>
              <a:rPr lang="fr-FR" sz="1000" dirty="0" err="1"/>
              <a:t>search</a:t>
            </a:r>
            <a:r>
              <a:rPr lang="fr-FR" sz="1000" dirty="0"/>
              <a:t> du module re permet de chercher une expression dans une chaîne.</a:t>
            </a:r>
          </a:p>
          <a:p>
            <a:endParaRPr lang="fr-FR" sz="1000" dirty="0"/>
          </a:p>
          <a:p>
            <a:r>
              <a:rPr lang="fr-FR" sz="1000" dirty="0"/>
              <a:t>    Pour remplacer une certaine expression dans une chaîne, on utilise la fonction </a:t>
            </a:r>
            <a:r>
              <a:rPr lang="fr-FR" sz="1000" dirty="0" err="1"/>
              <a:t>sub</a:t>
            </a:r>
            <a:r>
              <a:rPr lang="fr-FR" sz="1000" dirty="0"/>
              <a:t> du module re.</a:t>
            </a:r>
          </a:p>
          <a:p>
            <a:endParaRPr lang="fr-FR" sz="1000" dirty="0"/>
          </a:p>
          <a:p>
            <a:r>
              <a:rPr lang="fr-FR" sz="10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107996"/>
          </a:xfrm>
          <a:prstGeom prst="rect">
            <a:avLst/>
          </a:prstGeom>
          <a:noFill/>
        </p:spPr>
        <p:txBody>
          <a:bodyPr wrap="square" rtlCol="0">
            <a:spAutoFit/>
          </a:bodyPr>
          <a:lstStyle/>
          <a:p>
            <a:r>
              <a:rPr lang="fr-FR" sz="11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100" dirty="0"/>
          </a:p>
          <a:p>
            <a:r>
              <a:rPr lang="fr-FR" sz="1100" dirty="0"/>
              <a:t>Il existe plusieurs façons de représenter des temps, que nous allons découvrir maintenant.</a:t>
            </a:r>
          </a:p>
          <a:p>
            <a:endParaRPr lang="fr-FR" sz="1100" dirty="0"/>
          </a:p>
          <a:p>
            <a:r>
              <a:rPr lang="fr-FR" sz="11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154984"/>
          </a:xfrm>
          <a:prstGeom prst="rect">
            <a:avLst/>
          </a:prstGeom>
          <a:noFill/>
        </p:spPr>
        <p:txBody>
          <a:bodyPr wrap="square" rtlCol="0">
            <a:spAutoFit/>
          </a:bodyPr>
          <a:lstStyle/>
          <a:p>
            <a:r>
              <a:rPr lang="fr-FR" sz="1100" dirty="0"/>
              <a:t>Le module time est sans doute le premier à être utilisé quand on souhaite manipuler des temps de façon simple.</a:t>
            </a:r>
          </a:p>
          <a:p>
            <a:endParaRPr lang="fr-FR" sz="1100" dirty="0"/>
          </a:p>
          <a:p>
            <a:r>
              <a:rPr lang="fr-FR" sz="1100" dirty="0"/>
              <a:t>Notez que, dans la documentation de la bibliothèque standard, ce module est classé dans la rubrique </a:t>
            </a:r>
            <a:r>
              <a:rPr lang="fr-FR" sz="1100" dirty="0" err="1"/>
              <a:t>Generic</a:t>
            </a:r>
            <a:r>
              <a:rPr lang="fr-FR" sz="11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100" dirty="0"/>
          </a:p>
          <a:p>
            <a:r>
              <a:rPr lang="fr-FR" sz="1100" dirty="0"/>
              <a:t>Je vous invite à consulter la documentation de Python sur la bibliothèque standard et sur le module time, pour plus d'informations.</a:t>
            </a:r>
          </a:p>
          <a:p>
            <a:r>
              <a:rPr lang="fr-FR" sz="1100" dirty="0"/>
              <a:t>Représenter une date et une heure dans un nombre unique</a:t>
            </a:r>
          </a:p>
          <a:p>
            <a:endParaRPr lang="fr-FR" sz="1100" dirty="0"/>
          </a:p>
          <a:p>
            <a:r>
              <a:rPr lang="fr-FR" sz="11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100" dirty="0"/>
          </a:p>
          <a:p>
            <a:r>
              <a:rPr lang="fr-FR" sz="1100" dirty="0"/>
              <a:t>Comment représenter une date et une heure dans un unique entier ?</a:t>
            </a:r>
          </a:p>
          <a:p>
            <a:endParaRPr lang="fr-FR" sz="1100" dirty="0"/>
          </a:p>
          <a:p>
            <a:r>
              <a:rPr lang="fr-FR" sz="1100" dirty="0"/>
              <a:t>L'idée retenue a été de représenter une date et une heure en fonction du nombre de secondes écoulées depuis une date précise. La plupart du temps, cette date est l'</a:t>
            </a:r>
            <a:r>
              <a:rPr lang="fr-FR" sz="1100" dirty="0" err="1"/>
              <a:t>Epoch</a:t>
            </a:r>
            <a:r>
              <a:rPr lang="fr-FR" sz="1100" dirty="0"/>
              <a:t> Unix, le 1er janvier 1970 à 00:00:00.</a:t>
            </a:r>
          </a:p>
          <a:p>
            <a:endParaRPr lang="fr-FR" sz="1100" dirty="0"/>
          </a:p>
          <a:p>
            <a:r>
              <a:rPr lang="fr-FR" sz="1100" dirty="0"/>
              <a:t>Pourquoi cette date plutôt qu'une autre ?</a:t>
            </a:r>
          </a:p>
          <a:p>
            <a:endParaRPr lang="fr-FR" sz="1100" dirty="0"/>
          </a:p>
          <a:p>
            <a:r>
              <a:rPr lang="fr-FR" sz="11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100" dirty="0" err="1"/>
              <a:t>Epoch</a:t>
            </a:r>
            <a:r>
              <a:rPr lang="fr-FR" sz="1100" dirty="0"/>
              <a:t> ne pouvait donc pas être trop reculée dans le temps.</a:t>
            </a:r>
          </a:p>
          <a:p>
            <a:endParaRPr lang="fr-FR" sz="1100" dirty="0"/>
          </a:p>
          <a:p>
            <a:r>
              <a:rPr lang="fr-FR" sz="11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221528"/>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277273"/>
          </a:xfrm>
          <a:prstGeom prst="rect">
            <a:avLst/>
          </a:prstGeom>
          <a:noFill/>
        </p:spPr>
        <p:txBody>
          <a:bodyPr wrap="square" rtlCol="0">
            <a:spAutoFit/>
          </a:bodyPr>
          <a:lstStyle/>
          <a:p>
            <a:r>
              <a:rPr lang="fr-FR" sz="1100" dirty="0"/>
              <a:t>Cela fait beaucoup ! D'un autre côté, songez quand même que cela représente le nombre de secondes écoulées depuis plus de quarante ans à présent.</a:t>
            </a:r>
          </a:p>
          <a:p>
            <a:endParaRPr lang="fr-FR" sz="1100" dirty="0"/>
          </a:p>
          <a:p>
            <a:r>
              <a:rPr lang="fr-FR" sz="11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100" dirty="0"/>
          </a:p>
          <a:p>
            <a:r>
              <a:rPr lang="fr-FR" sz="1100" dirty="0"/>
              <a:t>Faites un petit test : stockez la valeur renvoyée </a:t>
            </a:r>
            <a:r>
              <a:rPr lang="fr-FR" sz="1100" i="1" dirty="0"/>
              <a:t>partime.time() </a:t>
            </a:r>
            <a:r>
              <a:rPr lang="fr-FR" sz="1100" dirty="0"/>
              <a:t>dans une première variable, puis quelques secondes plus tard stockez la nouvelle valeur renvoyée </a:t>
            </a:r>
            <a:r>
              <a:rPr lang="fr-FR" sz="1100" i="1" dirty="0"/>
              <a:t>partime.time() </a:t>
            </a:r>
            <a:r>
              <a:rPr lang="fr-FR" sz="11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366039"/>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3882570"/>
            <a:ext cx="11020420" cy="1785104"/>
          </a:xfrm>
          <a:prstGeom prst="rect">
            <a:avLst/>
          </a:prstGeom>
          <a:noFill/>
        </p:spPr>
        <p:txBody>
          <a:bodyPr wrap="square" rtlCol="0">
            <a:spAutoFit/>
          </a:bodyPr>
          <a:lstStyle/>
          <a:p>
            <a:r>
              <a:rPr lang="fr-FR" sz="1100" dirty="0"/>
              <a:t>Vous pouvez remarquer que la valeur renvoyée </a:t>
            </a:r>
            <a:r>
              <a:rPr lang="fr-FR" sz="1100" i="1" dirty="0"/>
              <a:t>partime.time()</a:t>
            </a:r>
            <a:r>
              <a:rPr lang="fr-FR" sz="11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100" b="1" dirty="0"/>
          </a:p>
          <a:p>
            <a:r>
              <a:rPr lang="fr-FR" sz="1100" b="1" dirty="0"/>
              <a:t>La date et l'heure de façon plus présentable</a:t>
            </a:r>
          </a:p>
          <a:p>
            <a:endParaRPr lang="fr-FR" sz="1100" dirty="0"/>
          </a:p>
          <a:p>
            <a:r>
              <a:rPr lang="fr-FR" sz="11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100" dirty="0"/>
          </a:p>
          <a:p>
            <a:r>
              <a:rPr lang="fr-FR" sz="1100" dirty="0"/>
              <a:t>Nous allons utiliser la fonction </a:t>
            </a:r>
            <a:r>
              <a:rPr lang="fr-FR" sz="1100" i="1" dirty="0"/>
              <a:t>localtime</a:t>
            </a:r>
            <a:r>
              <a:rPr lang="fr-FR" sz="1100" dirty="0"/>
              <a:t> du module </a:t>
            </a:r>
            <a:r>
              <a:rPr lang="fr-FR" sz="1100" i="1" dirty="0"/>
              <a:t>time</a:t>
            </a:r>
            <a:r>
              <a:rPr lang="fr-FR" sz="1100" dirty="0"/>
              <a:t>.</a:t>
            </a:r>
          </a:p>
        </p:txBody>
      </p:sp>
    </p:spTree>
    <p:extLst>
      <p:ext uri="{BB962C8B-B14F-4D97-AF65-F5344CB8AC3E}">
        <p14:creationId xmlns:p14="http://schemas.microsoft.com/office/powerpoint/2010/main" val="30255620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154984"/>
          </a:xfrm>
          <a:prstGeom prst="rect">
            <a:avLst/>
          </a:prstGeom>
          <a:noFill/>
        </p:spPr>
        <p:txBody>
          <a:bodyPr wrap="square" rtlCol="0">
            <a:spAutoFit/>
          </a:bodyPr>
          <a:lstStyle/>
          <a:p>
            <a:r>
              <a:rPr lang="fr-FR" sz="1100" dirty="0"/>
              <a:t>Elle renvoie un objet contenant, dans l'ordre :</a:t>
            </a:r>
          </a:p>
          <a:p>
            <a:endParaRPr lang="fr-FR" sz="1100" dirty="0"/>
          </a:p>
          <a:p>
            <a:r>
              <a:rPr lang="fr-FR" sz="1100" dirty="0"/>
              <a:t>    </a:t>
            </a:r>
            <a:r>
              <a:rPr lang="fr-FR" sz="1100" dirty="0" err="1"/>
              <a:t>tm_year</a:t>
            </a:r>
            <a:r>
              <a:rPr lang="fr-FR" sz="1100" dirty="0"/>
              <a:t>: l'année sous la forme d'un entier ;</a:t>
            </a:r>
          </a:p>
          <a:p>
            <a:endParaRPr lang="fr-FR" sz="1100" dirty="0"/>
          </a:p>
          <a:p>
            <a:r>
              <a:rPr lang="fr-FR" sz="1100" dirty="0"/>
              <a:t>    </a:t>
            </a:r>
            <a:r>
              <a:rPr lang="fr-FR" sz="1100" dirty="0" err="1"/>
              <a:t>tm_mon</a:t>
            </a:r>
            <a:r>
              <a:rPr lang="fr-FR" sz="1100" dirty="0"/>
              <a:t>: le numéro du mois (entre 1 et 12) ;</a:t>
            </a:r>
          </a:p>
          <a:p>
            <a:endParaRPr lang="fr-FR" sz="1100" dirty="0"/>
          </a:p>
          <a:p>
            <a:r>
              <a:rPr lang="fr-FR" sz="1100" dirty="0"/>
              <a:t>    </a:t>
            </a:r>
            <a:r>
              <a:rPr lang="fr-FR" sz="1100" dirty="0" err="1"/>
              <a:t>tm_mday</a:t>
            </a:r>
            <a:r>
              <a:rPr lang="fr-FR" sz="1100" dirty="0"/>
              <a:t>: le numéro du jour du mois (entre 1 et 31, variant d'un mois et d'une année à l'autre) ;</a:t>
            </a:r>
          </a:p>
          <a:p>
            <a:endParaRPr lang="fr-FR" sz="1100" dirty="0"/>
          </a:p>
          <a:p>
            <a:r>
              <a:rPr lang="fr-FR" sz="1100" dirty="0"/>
              <a:t>    </a:t>
            </a:r>
            <a:r>
              <a:rPr lang="fr-FR" sz="1100" dirty="0" err="1"/>
              <a:t>tm_hour</a:t>
            </a:r>
            <a:r>
              <a:rPr lang="fr-FR" sz="1100" dirty="0"/>
              <a:t>: l'heure du jour (entre 0 et 23) ;</a:t>
            </a:r>
          </a:p>
          <a:p>
            <a:endParaRPr lang="fr-FR" sz="1100" dirty="0"/>
          </a:p>
          <a:p>
            <a:r>
              <a:rPr lang="fr-FR" sz="1100" dirty="0"/>
              <a:t>    </a:t>
            </a:r>
            <a:r>
              <a:rPr lang="fr-FR" sz="1100" dirty="0" err="1"/>
              <a:t>tm_min</a:t>
            </a:r>
            <a:r>
              <a:rPr lang="fr-FR" sz="1100" dirty="0"/>
              <a:t>: le nombre de minutes (entre 0 et 59) ;</a:t>
            </a:r>
          </a:p>
          <a:p>
            <a:endParaRPr lang="fr-FR" sz="1100" dirty="0"/>
          </a:p>
          <a:p>
            <a:r>
              <a:rPr lang="fr-FR" sz="1100" dirty="0"/>
              <a:t>    </a:t>
            </a:r>
            <a:r>
              <a:rPr lang="fr-FR" sz="1100" dirty="0" err="1"/>
              <a:t>tm_sec</a:t>
            </a:r>
            <a:r>
              <a:rPr lang="fr-FR" sz="1100" dirty="0"/>
              <a:t>: le nombre de secondes (entre 0 et 61, même si on n'utilisera ici que les valeurs de 0 à 59, c'est bien suffisant) ;</a:t>
            </a:r>
          </a:p>
          <a:p>
            <a:endParaRPr lang="fr-FR" sz="1100" dirty="0"/>
          </a:p>
          <a:p>
            <a:r>
              <a:rPr lang="fr-FR" sz="1100" dirty="0"/>
              <a:t>    </a:t>
            </a:r>
            <a:r>
              <a:rPr lang="fr-FR" sz="1100" dirty="0" err="1"/>
              <a:t>tm_wday</a:t>
            </a:r>
            <a:r>
              <a:rPr lang="fr-FR" sz="1100" dirty="0"/>
              <a:t>: un entier représentant le jour de la semaine (entre 0 et 6, 0 correspond par défaut au lundi) ;</a:t>
            </a:r>
          </a:p>
          <a:p>
            <a:endParaRPr lang="fr-FR" sz="1100" dirty="0"/>
          </a:p>
          <a:p>
            <a:r>
              <a:rPr lang="fr-FR" sz="1100" dirty="0"/>
              <a:t>    </a:t>
            </a:r>
            <a:r>
              <a:rPr lang="fr-FR" sz="1100" dirty="0" err="1"/>
              <a:t>tm_yday</a:t>
            </a:r>
            <a:r>
              <a:rPr lang="fr-FR" sz="1100" dirty="0"/>
              <a:t>: le jour de l'année, entre 1 et 366 ;</a:t>
            </a:r>
          </a:p>
          <a:p>
            <a:endParaRPr lang="fr-FR" sz="1100" dirty="0"/>
          </a:p>
          <a:p>
            <a:r>
              <a:rPr lang="fr-FR" sz="1100" dirty="0"/>
              <a:t>    </a:t>
            </a:r>
            <a:r>
              <a:rPr lang="fr-FR" sz="1100" dirty="0" err="1"/>
              <a:t>tm_isdst</a:t>
            </a:r>
            <a:r>
              <a:rPr lang="fr-FR" sz="1100" dirty="0"/>
              <a:t>: un entier représentant le changement d'heure local.</a:t>
            </a:r>
          </a:p>
          <a:p>
            <a:endParaRPr lang="fr-FR" sz="1100" dirty="0"/>
          </a:p>
          <a:p>
            <a:r>
              <a:rPr lang="fr-FR" sz="1100" dirty="0"/>
              <a:t>Comme toujours, si vous voulez en apprendre plus, je vous renvoie à la documentation officielle du </a:t>
            </a:r>
            <a:r>
              <a:rPr lang="fr-FR" sz="1100" dirty="0" err="1"/>
              <a:t>moduletime</a:t>
            </a:r>
            <a:r>
              <a:rPr lang="fr-FR" sz="1100" dirty="0"/>
              <a:t>.</a:t>
            </a:r>
          </a:p>
          <a:p>
            <a:endParaRPr lang="fr-FR" sz="1100" dirty="0"/>
          </a:p>
          <a:p>
            <a:r>
              <a:rPr lang="fr-FR" sz="1100" dirty="0"/>
              <a:t>Comme je l'ai dit plus haut, nous allons utiliser la </a:t>
            </a:r>
            <a:r>
              <a:rPr lang="fr-FR" sz="1100" dirty="0" err="1"/>
              <a:t>fonctionlocaltime</a:t>
            </a:r>
            <a:r>
              <a:rPr lang="fr-FR" sz="1100" dirty="0"/>
              <a:t>. Elle prend un paramètre optionnel : le timestamp tel que nous l'avons découvert plus haut. Si ce paramètre n'est pas </a:t>
            </a:r>
            <a:r>
              <a:rPr lang="fr-FR" sz="1100" dirty="0" err="1"/>
              <a:t>précisé,localtimeutilisera</a:t>
            </a:r>
            <a:r>
              <a:rPr lang="fr-FR" sz="1100" dirty="0"/>
              <a:t> </a:t>
            </a:r>
            <a:r>
              <a:rPr lang="fr-FR" sz="1100" dirty="0" err="1"/>
              <a:t>automatiquementtime.time</a:t>
            </a:r>
            <a:r>
              <a:rPr lang="fr-FR" sz="11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time.struct_time(tm_year=2011,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time.struct_time(tm_year=2011,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time.struct_time(tm_year=2011,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621102"/>
            <a:ext cx="11020420" cy="2123658"/>
          </a:xfrm>
          <a:prstGeom prst="rect">
            <a:avLst/>
          </a:prstGeom>
          <a:noFill/>
        </p:spPr>
        <p:txBody>
          <a:bodyPr wrap="square" rtlCol="0">
            <a:spAutoFit/>
          </a:bodyPr>
          <a:lstStyle/>
          <a:p>
            <a:r>
              <a:rPr lang="fr-FR" sz="11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100" b="1" dirty="0"/>
          </a:p>
          <a:p>
            <a:r>
              <a:rPr lang="fr-FR" sz="1100" b="1" dirty="0"/>
              <a:t>Récupérer un timestamp depuis une date</a:t>
            </a:r>
          </a:p>
          <a:p>
            <a:endParaRPr lang="fr-FR" sz="1100" dirty="0"/>
          </a:p>
          <a:p>
            <a:r>
              <a:rPr lang="fr-FR" sz="1100" dirty="0"/>
              <a:t>Je vais passer plus vite sur cette fonction car, selon toute vraisemblance, vous l'utiliserez moins souvent. L'idée est, à partir d'une structure représentant les date et heure telles que renvoyées par </a:t>
            </a:r>
            <a:r>
              <a:rPr lang="fr-FR" sz="1100" i="1" dirty="0"/>
              <a:t>localtime</a:t>
            </a:r>
            <a:r>
              <a:rPr lang="fr-FR" sz="1100" dirty="0"/>
              <a:t>, de récupérer le timestamp correspondant. On utilise pour ce faire la fonction </a:t>
            </a:r>
            <a:r>
              <a:rPr lang="fr-FR" sz="1100" i="1" dirty="0" err="1"/>
              <a:t>mktime</a:t>
            </a:r>
            <a:r>
              <a:rPr lang="fr-FR" sz="1100" dirty="0"/>
              <a:t>.</a:t>
            </a:r>
          </a:p>
          <a:p>
            <a:endParaRPr lang="fr-FR" sz="1100" dirty="0"/>
          </a:p>
          <a:p>
            <a:r>
              <a:rPr lang="fr-FR" sz="1100" b="1" dirty="0"/>
              <a:t>Mettre en pause l'exécution du programme pendant un temps déterminé</a:t>
            </a:r>
          </a:p>
          <a:p>
            <a:endParaRPr lang="fr-FR" sz="1100" dirty="0"/>
          </a:p>
          <a:p>
            <a:r>
              <a:rPr lang="fr-FR" sz="1100" dirty="0"/>
              <a:t>C'est également une fonctionnalité intéressante, même si vous n'en voyez sans doute pas l'utilité de prime abord. La fonction qui nous intéresse </a:t>
            </a:r>
            <a:r>
              <a:rPr lang="fr-FR" sz="1100" dirty="0" err="1"/>
              <a:t>estsleepet</a:t>
            </a:r>
            <a:r>
              <a:rPr lang="fr-FR" sz="11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4785270"/>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153576"/>
            <a:ext cx="11020420" cy="261610"/>
          </a:xfrm>
          <a:prstGeom prst="rect">
            <a:avLst/>
          </a:prstGeom>
          <a:noFill/>
        </p:spPr>
        <p:txBody>
          <a:bodyPr wrap="square" rtlCol="0">
            <a:spAutoFit/>
          </a:bodyPr>
          <a:lstStyle/>
          <a:p>
            <a:r>
              <a:rPr lang="fr-FR" sz="11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1785104"/>
          </a:xfrm>
          <a:prstGeom prst="rect">
            <a:avLst/>
          </a:prstGeom>
          <a:noFill/>
        </p:spPr>
        <p:txBody>
          <a:bodyPr wrap="square" rtlCol="0">
            <a:spAutoFit/>
          </a:bodyPr>
          <a:lstStyle/>
          <a:p>
            <a:r>
              <a:rPr lang="fr-FR" sz="1100" dirty="0"/>
              <a:t>Formater un temps</a:t>
            </a:r>
          </a:p>
          <a:p>
            <a:endParaRPr lang="fr-FR" sz="1100" dirty="0"/>
          </a:p>
          <a:p>
            <a:r>
              <a:rPr lang="fr-FR" sz="1100" dirty="0"/>
              <a:t>Intéressons nous maintenant à la fonction </a:t>
            </a:r>
            <a:r>
              <a:rPr lang="fr-FR" sz="1100" i="1" dirty="0" err="1"/>
              <a:t>strftime</a:t>
            </a:r>
            <a:r>
              <a:rPr lang="fr-FR" sz="1100" dirty="0"/>
              <a:t>. Elle permet de formater une date et heure en la représentant dans une chaîne de caractères.</a:t>
            </a:r>
          </a:p>
          <a:p>
            <a:r>
              <a:rPr lang="fr-FR" sz="1100" dirty="0"/>
              <a:t>Elle prend deux paramètres :</a:t>
            </a:r>
          </a:p>
          <a:p>
            <a:pPr marL="628650" lvl="1" indent="-171450">
              <a:buFont typeface="Arial" panose="020B0604020202020204" pitchFamily="34" charset="0"/>
              <a:buChar char="•"/>
            </a:pPr>
            <a:r>
              <a:rPr lang="fr-FR" sz="1100" dirty="0"/>
              <a:t>La chaîne de formatage (nous verrons plus bas comment la former).</a:t>
            </a:r>
          </a:p>
          <a:p>
            <a:pPr marL="628650" lvl="1" indent="-171450">
              <a:buFont typeface="Arial" panose="020B0604020202020204" pitchFamily="34" charset="0"/>
              <a:buChar char="•"/>
            </a:pPr>
            <a:r>
              <a:rPr lang="fr-FR" sz="1100" dirty="0"/>
              <a:t>Un temps optionnel tel que le renvoie </a:t>
            </a:r>
            <a:r>
              <a:rPr lang="fr-FR" sz="1100" i="1" dirty="0"/>
              <a:t>localtime</a:t>
            </a:r>
            <a:r>
              <a:rPr lang="fr-FR" sz="1100" dirty="0"/>
              <a:t>. Si le temps n'est pas précisé, c'est la date et l'heure courantes qui sont utilisées par défaut.</a:t>
            </a:r>
          </a:p>
          <a:p>
            <a:endParaRPr lang="fr-FR" sz="1100" dirty="0"/>
          </a:p>
          <a:p>
            <a:r>
              <a:rPr lang="fr-FR" sz="1100" dirty="0"/>
              <a:t>Pour construire notre chaîne de formatage, nous allons utiliser plusieurs caractères spéciaux. Python va remplacer ces caractères par leur valeur (la valeur du temps passé en second paramètre ou du temps actuel sinon).</a:t>
            </a:r>
          </a:p>
          <a:p>
            <a:r>
              <a:rPr lang="fr-FR" sz="11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a:solidFill>
                  <a:schemeClr val="bg1"/>
                </a:solidFill>
              </a:rPr>
              <a:t>time.strftime('%Y')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61610"/>
          </a:xfrm>
          <a:prstGeom prst="rect">
            <a:avLst/>
          </a:prstGeom>
          <a:noFill/>
        </p:spPr>
        <p:txBody>
          <a:bodyPr wrap="square" rtlCol="0">
            <a:spAutoFit/>
          </a:bodyPr>
          <a:lstStyle/>
          <a:p>
            <a:r>
              <a:rPr lang="fr-FR" sz="1100" dirty="0"/>
              <a:t>Voici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261610"/>
          </a:xfrm>
          <a:prstGeom prst="rect">
            <a:avLst/>
          </a:prstGeom>
          <a:noFill/>
        </p:spPr>
        <p:txBody>
          <a:bodyPr wrap="square" rtlCol="0">
            <a:spAutoFit/>
          </a:bodyPr>
          <a:lstStyle/>
          <a:p>
            <a:r>
              <a:rPr lang="fr-FR" sz="11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5339923"/>
          </a:xfrm>
          <a:prstGeom prst="rect">
            <a:avLst/>
          </a:prstGeom>
          <a:noFill/>
        </p:spPr>
        <p:txBody>
          <a:bodyPr wrap="square" rtlCol="0">
            <a:spAutoFit/>
          </a:bodyPr>
          <a:lstStyle/>
          <a:p>
            <a:r>
              <a:rPr lang="fr-FR" sz="1100" dirty="0"/>
              <a:t>Mais… c'est en anglais !</a:t>
            </a:r>
          </a:p>
          <a:p>
            <a:endParaRPr lang="fr-FR" sz="1100" dirty="0"/>
          </a:p>
          <a:p>
            <a:r>
              <a:rPr lang="fr-FR" sz="1100" dirty="0"/>
              <a:t>Eh oui. Mais avec ce que vous savez déjà et ce que vous allez voir par la suite, vous n'aurez pas de difficulté à personnaliser tout cela !</a:t>
            </a:r>
          </a:p>
          <a:p>
            <a:r>
              <a:rPr lang="fr-FR" sz="1100" dirty="0"/>
              <a:t>Bien d'autres fonctions</a:t>
            </a:r>
          </a:p>
          <a:p>
            <a:endParaRPr lang="fr-FR" sz="1100" dirty="0"/>
          </a:p>
          <a:p>
            <a:r>
              <a:rPr lang="fr-FR" sz="1100" dirty="0"/>
              <a:t>Le </a:t>
            </a:r>
            <a:r>
              <a:rPr lang="fr-FR" sz="1100" dirty="0" err="1"/>
              <a:t>moduletimepropose</a:t>
            </a:r>
            <a:r>
              <a:rPr lang="fr-FR" sz="11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100" dirty="0" err="1"/>
              <a:t>moduletime</a:t>
            </a:r>
            <a:r>
              <a:rPr lang="fr-FR" sz="1100" dirty="0"/>
              <a:t>.</a:t>
            </a:r>
          </a:p>
          <a:p>
            <a:r>
              <a:rPr lang="fr-FR" sz="1100" dirty="0"/>
              <a:t>Le module datetime</a:t>
            </a:r>
          </a:p>
          <a:p>
            <a:endParaRPr lang="fr-FR" sz="1100" dirty="0"/>
          </a:p>
          <a:p>
            <a:r>
              <a:rPr lang="fr-FR" sz="1100" dirty="0"/>
              <a:t>Le </a:t>
            </a:r>
            <a:r>
              <a:rPr lang="fr-FR" sz="1100" dirty="0" err="1"/>
              <a:t>moduledatetimepropose</a:t>
            </a:r>
            <a:r>
              <a:rPr lang="fr-FR" sz="1100" dirty="0"/>
              <a:t>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100" dirty="0"/>
          </a:p>
          <a:p>
            <a:r>
              <a:rPr lang="fr-FR" sz="11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100" dirty="0"/>
              <a:t>Représenter une date</a:t>
            </a:r>
          </a:p>
          <a:p>
            <a:endParaRPr lang="fr-FR" sz="1100" dirty="0"/>
          </a:p>
          <a:p>
            <a:r>
              <a:rPr lang="fr-FR" sz="11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100" dirty="0"/>
              <a:t>Il est naturellement possible d'extraire cette information de notre timestamp. Le </a:t>
            </a:r>
            <a:r>
              <a:rPr lang="fr-FR" sz="1100" dirty="0" err="1"/>
              <a:t>moduledatetimepropose</a:t>
            </a:r>
            <a:r>
              <a:rPr lang="fr-FR" sz="1100" dirty="0"/>
              <a:t> une </a:t>
            </a:r>
            <a:r>
              <a:rPr lang="fr-FR" sz="1100" dirty="0" err="1"/>
              <a:t>classedate</a:t>
            </a:r>
            <a:r>
              <a:rPr lang="fr-FR" sz="1100" dirty="0"/>
              <a:t>, représentant une date, rien qu'une date.</a:t>
            </a:r>
          </a:p>
          <a:p>
            <a:endParaRPr lang="fr-FR" sz="1100" dirty="0"/>
          </a:p>
          <a:p>
            <a:r>
              <a:rPr lang="fr-FR" sz="1100" dirty="0"/>
              <a:t>L'objet possède trois attributs :</a:t>
            </a:r>
          </a:p>
          <a:p>
            <a:endParaRPr lang="fr-FR" sz="1100" dirty="0"/>
          </a:p>
          <a:p>
            <a:r>
              <a:rPr lang="fr-FR" sz="1100" dirty="0"/>
              <a:t>    </a:t>
            </a:r>
            <a:r>
              <a:rPr lang="fr-FR" sz="1100" dirty="0" err="1"/>
              <a:t>year</a:t>
            </a:r>
            <a:r>
              <a:rPr lang="fr-FR" sz="1100" dirty="0"/>
              <a:t>: l'année ;</a:t>
            </a:r>
          </a:p>
          <a:p>
            <a:endParaRPr lang="fr-FR" sz="1100" dirty="0"/>
          </a:p>
          <a:p>
            <a:r>
              <a:rPr lang="fr-FR" sz="1100" dirty="0"/>
              <a:t>    </a:t>
            </a:r>
            <a:r>
              <a:rPr lang="fr-FR" sz="1100" dirty="0" err="1"/>
              <a:t>month</a:t>
            </a:r>
            <a:r>
              <a:rPr lang="fr-FR" sz="1100" dirty="0"/>
              <a:t>: le mois ;</a:t>
            </a:r>
          </a:p>
          <a:p>
            <a:endParaRPr lang="fr-FR" sz="1100" dirty="0"/>
          </a:p>
          <a:p>
            <a:r>
              <a:rPr lang="fr-FR" sz="1100" dirty="0"/>
              <a:t>    </a:t>
            </a:r>
            <a:r>
              <a:rPr lang="fr-FR" sz="1100" dirty="0" err="1"/>
              <a:t>day</a:t>
            </a:r>
            <a:r>
              <a:rPr lang="fr-FR" sz="1100" dirty="0"/>
              <a:t>: le jour du mois.</a:t>
            </a:r>
          </a:p>
          <a:p>
            <a:endParaRPr lang="fr-FR" sz="1100" dirty="0"/>
          </a:p>
          <a:p>
            <a:r>
              <a:rPr lang="fr-FR" sz="1100" dirty="0"/>
              <a:t>Comment fait-on pour construire notre </a:t>
            </a:r>
            <a:r>
              <a:rPr lang="fr-FR" sz="1100" dirty="0" err="1"/>
              <a:t>objetdate</a:t>
            </a:r>
            <a:r>
              <a:rPr lang="fr-FR" sz="1100" dirty="0"/>
              <a:t>?</a:t>
            </a:r>
          </a:p>
          <a:p>
            <a:endParaRPr lang="fr-FR" sz="1100" dirty="0"/>
          </a:p>
          <a:p>
            <a:r>
              <a:rPr lang="fr-FR" sz="11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8990969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61610"/>
          </a:xfrm>
          <a:prstGeom prst="rect">
            <a:avLst/>
          </a:prstGeom>
          <a:noFill/>
        </p:spPr>
        <p:txBody>
          <a:bodyPr wrap="square" rtlCol="0">
            <a:spAutoFit/>
          </a:bodyPr>
          <a:lstStyle/>
          <a:p>
            <a:r>
              <a:rPr lang="fr-FR" sz="11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769441"/>
          </a:xfrm>
          <a:prstGeom prst="rect">
            <a:avLst/>
          </a:prstGeom>
          <a:noFill/>
        </p:spPr>
        <p:txBody>
          <a:bodyPr wrap="square" rtlCol="0">
            <a:spAutoFit/>
          </a:bodyPr>
          <a:lstStyle/>
          <a:p>
            <a:r>
              <a:rPr lang="fr-FR" sz="1100" dirty="0"/>
              <a:t>Il existe deux méthodes de classe qui peuvent vous intéresser :</a:t>
            </a:r>
          </a:p>
          <a:p>
            <a:pPr marL="171450" indent="-171450">
              <a:buFont typeface="Arial" panose="020B0604020202020204" pitchFamily="34" charset="0"/>
              <a:buChar char="•"/>
            </a:pPr>
            <a:r>
              <a:rPr lang="fr-FR" sz="1100" dirty="0"/>
              <a:t>    date.today(): renvoie la date d'aujourd'hui ;</a:t>
            </a:r>
          </a:p>
          <a:p>
            <a:pPr marL="171450" indent="-171450">
              <a:buFont typeface="Arial" panose="020B0604020202020204" pitchFamily="34" charset="0"/>
              <a:buChar char="•"/>
            </a:pPr>
            <a:r>
              <a:rPr lang="fr-FR" sz="1100" dirty="0"/>
              <a:t>    date.fromtimestamp(timestamp): renvoie la date correspondant au timestamp passé en argument.</a:t>
            </a:r>
          </a:p>
          <a:p>
            <a:r>
              <a:rPr lang="fr-FR" sz="11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51239"/>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79483"/>
            <a:ext cx="11020420" cy="2462213"/>
          </a:xfrm>
          <a:prstGeom prst="rect">
            <a:avLst/>
          </a:prstGeom>
          <a:noFill/>
        </p:spPr>
        <p:txBody>
          <a:bodyPr wrap="square" rtlCol="0">
            <a:spAutoFit/>
          </a:bodyPr>
          <a:lstStyle/>
          <a:p>
            <a:r>
              <a:rPr lang="fr-FR" sz="1100" dirty="0"/>
              <a:t>Et bien entendu, vous pouvez manipuler ces dates simplement et les comparer grâce aux opérateurs usuels, je vous laisse essayer !</a:t>
            </a:r>
          </a:p>
          <a:p>
            <a:r>
              <a:rPr lang="fr-FR" sz="1100" dirty="0"/>
              <a:t>Représenter une heure</a:t>
            </a:r>
          </a:p>
          <a:p>
            <a:endParaRPr lang="fr-FR" sz="1100" dirty="0"/>
          </a:p>
          <a:p>
            <a:r>
              <a:rPr lang="fr-FR" sz="1100" dirty="0"/>
              <a:t>C'est moins courant mais on peut également être amené à manipuler une heure, indépendamment de toute date. La classe time du module </a:t>
            </a:r>
            <a:r>
              <a:rPr lang="fr-FR" sz="1100" i="1" dirty="0"/>
              <a:t>datetime</a:t>
            </a:r>
            <a:r>
              <a:rPr lang="fr-FR" sz="1100" dirty="0"/>
              <a:t> est là pour cela.</a:t>
            </a:r>
          </a:p>
          <a:p>
            <a:endParaRPr lang="fr-FR" sz="1100" dirty="0"/>
          </a:p>
          <a:p>
            <a:r>
              <a:rPr lang="fr-FR" sz="1100" dirty="0"/>
              <a:t>On construit une heure avec non pas trois mais cinq paramètres, tous optionnels :</a:t>
            </a:r>
          </a:p>
          <a:p>
            <a:pPr marL="628650" lvl="1" indent="-171450">
              <a:buFont typeface="Arial" panose="020B0604020202020204" pitchFamily="34" charset="0"/>
              <a:buChar char="•"/>
            </a:pPr>
            <a:r>
              <a:rPr lang="fr-FR" sz="1100" dirty="0" err="1"/>
              <a:t>Hour</a:t>
            </a:r>
            <a:r>
              <a:rPr lang="fr-FR" sz="1100" dirty="0"/>
              <a:t> (0 par défaut) : les heures, valeur comprise entre 0 et 23 ;</a:t>
            </a:r>
          </a:p>
          <a:p>
            <a:pPr marL="628650" lvl="1" indent="-171450">
              <a:buFont typeface="Arial" panose="020B0604020202020204" pitchFamily="34" charset="0"/>
              <a:buChar char="•"/>
            </a:pPr>
            <a:r>
              <a:rPr lang="fr-FR" sz="1100" dirty="0"/>
              <a:t>Minute (0 par défaut) : les minutes, valeur comprise entre 0 et 59 ;</a:t>
            </a:r>
          </a:p>
          <a:p>
            <a:pPr marL="628650" lvl="1" indent="-171450">
              <a:buFont typeface="Arial" panose="020B0604020202020204" pitchFamily="34" charset="0"/>
              <a:buChar char="•"/>
            </a:pPr>
            <a:r>
              <a:rPr lang="fr-FR" sz="1100" dirty="0"/>
              <a:t>Second (0 par défaut) : les secondes, valeur comprise entre 0 et 59 ;</a:t>
            </a:r>
          </a:p>
          <a:p>
            <a:pPr marL="628650" lvl="1" indent="-171450">
              <a:buFont typeface="Arial" panose="020B0604020202020204" pitchFamily="34" charset="0"/>
              <a:buChar char="•"/>
            </a:pPr>
            <a:r>
              <a:rPr lang="fr-FR" sz="1100" dirty="0" err="1"/>
              <a:t>Microsecond</a:t>
            </a:r>
            <a:r>
              <a:rPr lang="fr-FR" sz="1100" dirty="0"/>
              <a:t> (0 par défaut) : la précision de l'heure en micro-secondes, entre 0 et 1.000.000 ;</a:t>
            </a:r>
          </a:p>
          <a:p>
            <a:pPr marL="628650" lvl="1" indent="-171450">
              <a:buFont typeface="Arial" panose="020B0604020202020204" pitchFamily="34" charset="0"/>
              <a:buChar char="•"/>
            </a:pPr>
            <a:r>
              <a:rPr lang="fr-FR" sz="1100" i="1" dirty="0" err="1"/>
              <a:t>tzinfo</a:t>
            </a:r>
            <a:r>
              <a:rPr lang="fr-FR" sz="1100" dirty="0"/>
              <a:t> (None par défaut) : l'information de fuseau horaire (je ne détaillerai pas cette information ici).</a:t>
            </a:r>
          </a:p>
          <a:p>
            <a:endParaRPr lang="fr-FR" sz="1100" dirty="0"/>
          </a:p>
          <a:p>
            <a:r>
              <a:rPr lang="fr-FR" sz="1100" dirty="0"/>
              <a:t>Cette classe est moins utilisée que </a:t>
            </a:r>
            <a:r>
              <a:rPr lang="fr-FR" sz="1100" i="1" dirty="0" err="1"/>
              <a:t>datetime.date</a:t>
            </a:r>
            <a:r>
              <a:rPr lang="fr-FR" sz="1100" dirty="0"/>
              <a:t> mais elle peut se révéler utile dans certains cas. Je vous laisse faire quelques tests, n'oubliez pas de vous reporter à la documentation du module </a:t>
            </a:r>
            <a:r>
              <a:rPr lang="fr-FR" sz="1100" i="1" dirty="0"/>
              <a:t>datetime</a:t>
            </a:r>
            <a:r>
              <a:rPr lang="fr-FR" sz="11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292935"/>
          </a:xfrm>
          <a:prstGeom prst="rect">
            <a:avLst/>
          </a:prstGeom>
          <a:noFill/>
        </p:spPr>
        <p:txBody>
          <a:bodyPr wrap="square" rtlCol="0">
            <a:spAutoFit/>
          </a:bodyPr>
          <a:lstStyle/>
          <a:p>
            <a:r>
              <a:rPr lang="fr-FR" sz="1100" dirty="0"/>
              <a:t>Représenter des dates et heures</a:t>
            </a:r>
          </a:p>
          <a:p>
            <a:endParaRPr lang="fr-FR" sz="1100" dirty="0"/>
          </a:p>
          <a:p>
            <a:r>
              <a:rPr lang="fr-FR" sz="11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100" i="1" dirty="0"/>
              <a:t>datetime</a:t>
            </a:r>
            <a:r>
              <a:rPr lang="fr-FR" sz="1100" dirty="0"/>
              <a:t>, comme son module.</a:t>
            </a:r>
          </a:p>
          <a:p>
            <a:endParaRPr lang="fr-FR" sz="1100" dirty="0"/>
          </a:p>
          <a:p>
            <a:r>
              <a:rPr lang="fr-FR" sz="1100" dirty="0"/>
              <a:t>Elle prend d'abord les paramètres de </a:t>
            </a:r>
            <a:r>
              <a:rPr lang="fr-FR" sz="1100" i="1" dirty="0"/>
              <a:t>datetime.date</a:t>
            </a:r>
            <a:r>
              <a:rPr lang="fr-FR" sz="1100" dirty="0"/>
              <a:t>(année, mois, jour) et ensuite les paramètres </a:t>
            </a:r>
            <a:r>
              <a:rPr lang="fr-FR" sz="1100" i="1" dirty="0"/>
              <a:t>dedatetime.time</a:t>
            </a:r>
            <a:r>
              <a:rPr lang="fr-FR" sz="1100" dirty="0"/>
              <a:t>(heures, minutes, secondes, micro-secondes et fuseau horaire).</a:t>
            </a:r>
          </a:p>
          <a:p>
            <a:endParaRPr lang="fr-FR" sz="1100" dirty="0"/>
          </a:p>
          <a:p>
            <a:r>
              <a:rPr lang="fr-FR" sz="1100" dirty="0"/>
              <a:t>Voyons dès à présent les deux méthodes de classe que vous utiliserez le plus souvent :</a:t>
            </a:r>
          </a:p>
          <a:p>
            <a:endParaRPr lang="fr-FR" sz="1100" dirty="0"/>
          </a:p>
          <a:p>
            <a:r>
              <a:rPr lang="fr-FR" sz="1100" dirty="0"/>
              <a:t>    </a:t>
            </a:r>
            <a:r>
              <a:rPr lang="fr-FR" sz="1100" i="1" dirty="0"/>
              <a:t>datetime.now()</a:t>
            </a:r>
            <a:r>
              <a:rPr lang="fr-FR" sz="1100" dirty="0"/>
              <a:t>: renvoie l'objet </a:t>
            </a:r>
            <a:r>
              <a:rPr lang="fr-FR" sz="1100" i="1" dirty="0"/>
              <a:t>datetime</a:t>
            </a:r>
            <a:r>
              <a:rPr lang="fr-FR" sz="1100" dirty="0"/>
              <a:t> avec la date et l'heure actuelles ;</a:t>
            </a:r>
          </a:p>
          <a:p>
            <a:endParaRPr lang="fr-FR" sz="1100" dirty="0"/>
          </a:p>
          <a:p>
            <a:r>
              <a:rPr lang="fr-FR" sz="11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3703582"/>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381973"/>
            <a:ext cx="11020420" cy="430887"/>
          </a:xfrm>
          <a:prstGeom prst="rect">
            <a:avLst/>
          </a:prstGeom>
          <a:noFill/>
        </p:spPr>
        <p:txBody>
          <a:bodyPr wrap="square" rtlCol="0">
            <a:spAutoFit/>
          </a:bodyPr>
          <a:lstStyle/>
          <a:p>
            <a:r>
              <a:rPr lang="fr-FR" sz="1100" dirty="0"/>
              <a:t>Il y a bien d'autres choses à voir dans ce module </a:t>
            </a:r>
            <a:r>
              <a:rPr lang="fr-FR" sz="1100" i="1" dirty="0"/>
              <a:t>datetime</a:t>
            </a:r>
            <a:r>
              <a:rPr lang="fr-FR" sz="11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1954381"/>
          </a:xfrm>
          <a:prstGeom prst="rect">
            <a:avLst/>
          </a:prstGeom>
          <a:noFill/>
        </p:spPr>
        <p:txBody>
          <a:bodyPr wrap="square" rtlCol="0">
            <a:spAutoFit/>
          </a:bodyPr>
          <a:lstStyle/>
          <a:p>
            <a:r>
              <a:rPr lang="fr-FR" sz="1100" b="1" dirty="0"/>
              <a:t>En résumé</a:t>
            </a:r>
          </a:p>
          <a:p>
            <a:endParaRPr lang="fr-FR" sz="1100" dirty="0"/>
          </a:p>
          <a:p>
            <a:r>
              <a:rPr lang="fr-FR" sz="1100" dirty="0"/>
              <a:t>    Le module </a:t>
            </a:r>
            <a:r>
              <a:rPr lang="fr-FR" sz="1100" i="1" dirty="0"/>
              <a:t>time</a:t>
            </a:r>
            <a:r>
              <a:rPr lang="fr-FR" sz="1100" dirty="0"/>
              <a:t> permet, entre autres, d'obtenir la date et l'heure de votre système.</a:t>
            </a:r>
          </a:p>
          <a:p>
            <a:endParaRPr lang="fr-FR" sz="1100" dirty="0"/>
          </a:p>
          <a:p>
            <a:r>
              <a:rPr lang="fr-FR" sz="1100" dirty="0"/>
              <a:t>    La fonction </a:t>
            </a:r>
            <a:r>
              <a:rPr lang="fr-FR" sz="1100" i="1" dirty="0"/>
              <a:t>time</a:t>
            </a:r>
            <a:r>
              <a:rPr lang="fr-FR" sz="1100" dirty="0"/>
              <a:t> du module </a:t>
            </a:r>
            <a:r>
              <a:rPr lang="fr-FR" sz="1100" i="1" dirty="0"/>
              <a:t>time</a:t>
            </a:r>
            <a:r>
              <a:rPr lang="fr-FR" sz="1100" dirty="0"/>
              <a:t> renvoie le timestamp actuel.</a:t>
            </a:r>
          </a:p>
          <a:p>
            <a:endParaRPr lang="fr-FR" sz="1100" dirty="0"/>
          </a:p>
          <a:p>
            <a:r>
              <a:rPr lang="fr-FR" sz="1100" dirty="0"/>
              <a:t>    La méthode </a:t>
            </a:r>
            <a:r>
              <a:rPr lang="fr-FR" sz="1100" i="1" dirty="0"/>
              <a:t>localtime</a:t>
            </a:r>
            <a:r>
              <a:rPr lang="fr-FR" sz="1100" dirty="0"/>
              <a:t> du module </a:t>
            </a:r>
            <a:r>
              <a:rPr lang="fr-FR" sz="1100" i="1" dirty="0"/>
              <a:t>time</a:t>
            </a:r>
            <a:r>
              <a:rPr lang="fr-FR" sz="1100" dirty="0"/>
              <a:t> renvoie un objet isolant les informations d'un timestamp (la date et l'heure).</a:t>
            </a:r>
          </a:p>
          <a:p>
            <a:endParaRPr lang="fr-FR" sz="1100" dirty="0"/>
          </a:p>
          <a:p>
            <a:r>
              <a:rPr lang="fr-FR" sz="1100" dirty="0"/>
              <a:t>    Le module </a:t>
            </a:r>
            <a:r>
              <a:rPr lang="fr-FR" sz="1100" i="1" dirty="0"/>
              <a:t>datetime</a:t>
            </a:r>
            <a:r>
              <a:rPr lang="fr-FR" sz="1100" dirty="0"/>
              <a:t> permet de représenter des dates et heures.</a:t>
            </a:r>
          </a:p>
          <a:p>
            <a:endParaRPr lang="fr-FR" sz="1100" dirty="0"/>
          </a:p>
          <a:p>
            <a:r>
              <a:rPr lang="fr-FR" sz="1100" dirty="0"/>
              <a:t>    Les classes </a:t>
            </a:r>
            <a:r>
              <a:rPr lang="fr-FR" sz="1100" i="1" dirty="0"/>
              <a:t>date</a:t>
            </a:r>
            <a:r>
              <a:rPr lang="fr-FR" sz="1100" dirty="0"/>
              <a:t>, </a:t>
            </a:r>
            <a:r>
              <a:rPr lang="fr-FR" sz="1100" i="1" dirty="0"/>
              <a:t>time</a:t>
            </a:r>
            <a:r>
              <a:rPr lang="fr-FR" sz="1100" dirty="0"/>
              <a:t> et </a:t>
            </a:r>
            <a:r>
              <a:rPr lang="fr-FR" sz="1100" i="1" dirty="0"/>
              <a:t>datetime</a:t>
            </a:r>
            <a:r>
              <a:rPr lang="fr-FR" sz="11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938719"/>
          </a:xfrm>
          <a:prstGeom prst="rect">
            <a:avLst/>
          </a:prstGeom>
          <a:noFill/>
        </p:spPr>
        <p:txBody>
          <a:bodyPr wrap="square" rtlCol="0">
            <a:spAutoFit/>
          </a:bodyPr>
          <a:lstStyle/>
          <a:p>
            <a:r>
              <a:rPr lang="fr-FR" sz="11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100" dirty="0"/>
          </a:p>
          <a:p>
            <a:r>
              <a:rPr lang="fr-FR" sz="11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4832092"/>
          </a:xfrm>
          <a:prstGeom prst="rect">
            <a:avLst/>
          </a:prstGeom>
          <a:noFill/>
        </p:spPr>
        <p:txBody>
          <a:bodyPr wrap="square" rtlCol="0">
            <a:spAutoFit/>
          </a:bodyPr>
          <a:lstStyle/>
          <a:p>
            <a:r>
              <a:rPr lang="fr-FR" sz="1100" dirty="0"/>
              <a:t>Pour commencer, nous allons voir comment accéder aux flux standard (entrée standard et sortie standard) et de quelle façon nous devons les manipuler.</a:t>
            </a:r>
          </a:p>
          <a:p>
            <a:endParaRPr lang="fr-FR" sz="1100" dirty="0"/>
          </a:p>
          <a:p>
            <a:r>
              <a:rPr lang="fr-FR" sz="1100" dirty="0"/>
              <a:t>À quoi cela ressemble-t-il ?</a:t>
            </a:r>
          </a:p>
          <a:p>
            <a:endParaRPr lang="fr-FR" sz="1100" dirty="0"/>
          </a:p>
          <a:p>
            <a:r>
              <a:rPr lang="fr-FR" sz="1100" dirty="0"/>
              <a:t>Vous vous êtes sûrement habitués, quand vous utilisez la fonction print, à ce qu'un message s'affiche sur votre écran. Je pense que cela vous paraît même assez logique à présent.</a:t>
            </a:r>
          </a:p>
          <a:p>
            <a:endParaRPr lang="fr-FR" sz="1100" dirty="0"/>
          </a:p>
          <a:p>
            <a:r>
              <a:rPr lang="fr-FR" sz="11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100" dirty="0"/>
          </a:p>
          <a:p>
            <a:r>
              <a:rPr lang="fr-FR" sz="1100" dirty="0">
                <a:highlight>
                  <a:srgbClr val="C0C0C0"/>
                </a:highlight>
              </a:rPr>
              <a:t>Quel intérêt ? print est fait pour afficher à l'écran non ?</a:t>
            </a:r>
          </a:p>
          <a:p>
            <a:endParaRPr lang="fr-FR" sz="1100" dirty="0"/>
          </a:p>
          <a:p>
            <a:r>
              <a:rPr lang="fr-FR" sz="11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100" dirty="0"/>
          </a:p>
          <a:p>
            <a:r>
              <a:rPr lang="fr-FR" sz="1100" dirty="0"/>
              <a:t>On distingue trois flux standard :</a:t>
            </a:r>
          </a:p>
          <a:p>
            <a:endParaRPr lang="fr-FR" sz="1100" dirty="0"/>
          </a:p>
          <a:p>
            <a:pPr marL="171450" indent="-171450">
              <a:buFont typeface="Arial" panose="020B0604020202020204" pitchFamily="34" charset="0"/>
              <a:buChar char="•"/>
            </a:pPr>
            <a:r>
              <a:rPr lang="fr-FR" sz="1100" dirty="0"/>
              <a:t>    </a:t>
            </a:r>
            <a:r>
              <a:rPr lang="fr-FR" sz="1100" b="1" dirty="0"/>
              <a:t>L'entrée standard</a:t>
            </a:r>
            <a:r>
              <a:rPr lang="fr-FR" sz="11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La sortie standard </a:t>
            </a:r>
            <a:r>
              <a:rPr lang="fr-FR" sz="1100" dirty="0"/>
              <a:t>: comme on l'a vu, c'est elle qui est utilisée pour afficher des messages. Par défaut, elle redirige vers l'écran.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L'erreur standard </a:t>
            </a:r>
            <a:r>
              <a:rPr lang="fr-FR" sz="1100" dirty="0"/>
              <a:t>: elle est notamment utilisée quand Python vous affiche le </a:t>
            </a:r>
            <a:r>
              <a:rPr lang="fr-FR" sz="1100" dirty="0" err="1"/>
              <a:t>traceback</a:t>
            </a:r>
            <a:r>
              <a:rPr lang="fr-FR" sz="1100" dirty="0"/>
              <a:t> d'une exception. Par défaut, elle redirige également vers votre écran.</a:t>
            </a:r>
          </a:p>
          <a:p>
            <a:endParaRPr lang="fr-FR" sz="1100" dirty="0"/>
          </a:p>
          <a:p>
            <a:r>
              <a:rPr lang="fr-FR" sz="1100" b="1"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769441"/>
          </a:xfrm>
          <a:prstGeom prst="rect">
            <a:avLst/>
          </a:prstGeom>
          <a:noFill/>
        </p:spPr>
        <p:txBody>
          <a:bodyPr wrap="square" rtlCol="0">
            <a:spAutoFit/>
          </a:bodyPr>
          <a:lstStyle/>
          <a:p>
            <a:r>
              <a:rPr lang="fr-FR" sz="1100"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sys.stdin # L'entrée standard (standard input)</a:t>
            </a:r>
          </a:p>
          <a:p>
            <a:r>
              <a:rPr lang="fr-FR" sz="1000" dirty="0">
                <a:solidFill>
                  <a:schemeClr val="bg1"/>
                </a:solidFill>
              </a:rPr>
              <a:t>&lt;_io.TextIOWrapper name='&lt;stdin&gt;' encoding='cp850'&gt;</a:t>
            </a:r>
          </a:p>
          <a:p>
            <a:r>
              <a:rPr lang="fr-FR" sz="1000" dirty="0">
                <a:solidFill>
                  <a:schemeClr val="bg1"/>
                </a:solidFill>
              </a:rPr>
              <a:t>&gt;&gt;&gt; sys.stdout # La sortie standard (standard output)</a:t>
            </a:r>
          </a:p>
          <a:p>
            <a:r>
              <a:rPr lang="fr-FR" sz="1000" dirty="0">
                <a:solidFill>
                  <a:schemeClr val="bg1"/>
                </a:solidFill>
              </a:rPr>
              <a:t>&lt;_io.TextIOWrapper name='&lt;stdout&gt;' encoding='cp850'&gt;</a:t>
            </a:r>
          </a:p>
          <a:p>
            <a:r>
              <a:rPr lang="fr-FR" sz="1000" dirty="0">
                <a:solidFill>
                  <a:schemeClr val="bg1"/>
                </a:solidFill>
              </a:rPr>
              <a:t>&gt;&gt;&gt; sys.stderr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18508"/>
            <a:ext cx="10163170" cy="938719"/>
          </a:xfrm>
          <a:prstGeom prst="rect">
            <a:avLst/>
          </a:prstGeom>
          <a:noFill/>
        </p:spPr>
        <p:txBody>
          <a:bodyPr wrap="square" rtlCol="0">
            <a:spAutoFit/>
          </a:bodyPr>
          <a:lstStyle/>
          <a:p>
            <a:r>
              <a:rPr lang="fr-FR" sz="1100" dirty="0"/>
              <a:t>Ces objets ne vous rappellent rien ? Vraiment ?</a:t>
            </a:r>
          </a:p>
          <a:p>
            <a:r>
              <a:rPr lang="fr-FR" sz="1100" dirty="0"/>
              <a:t>Ils sont de la même classe que les fichiers ouverts grâce à la fonction open. Et il n'y a aucun hasard derrière cela.</a:t>
            </a:r>
          </a:p>
          <a:p>
            <a:r>
              <a:rPr lang="fr-FR" sz="1100" dirty="0"/>
              <a:t>En effet, pour lire ou écrire dans les flux standard, on utilise les méthodes read et write.</a:t>
            </a:r>
          </a:p>
          <a:p>
            <a:r>
              <a:rPr lang="fr-FR" sz="1100" dirty="0"/>
              <a:t>Naturellement, l'entrée standard stdin peut lire (méthode read) et les deux sorties stdout et stderr peuvent écrire (méthode write).</a:t>
            </a:r>
          </a:p>
          <a:p>
            <a:r>
              <a:rPr lang="fr-FR" sz="11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4346861"/>
            <a:ext cx="10753720"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sys.stdout.write</a:t>
            </a:r>
            <a:r>
              <a:rPr lang="fr-FR" sz="1000" dirty="0">
                <a:solidFill>
                  <a:schemeClr val="bg1"/>
                </a:solidFill>
              </a:rPr>
              <a:t>("un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843382"/>
            <a:ext cx="10163170" cy="261610"/>
          </a:xfrm>
          <a:prstGeom prst="rect">
            <a:avLst/>
          </a:prstGeom>
          <a:noFill/>
        </p:spPr>
        <p:txBody>
          <a:bodyPr wrap="square" rtlCol="0">
            <a:spAutoFit/>
          </a:bodyPr>
          <a:lstStyle/>
          <a:p>
            <a:r>
              <a:rPr lang="fr-FR" sz="11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38137" y="5175159"/>
            <a:ext cx="10753720" cy="55399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sys.stdout.write</a:t>
            </a:r>
            <a:r>
              <a:rPr lang="fr-FR" sz="1000" dirty="0">
                <a:solidFill>
                  <a:schemeClr val="bg1"/>
                </a:solidFill>
              </a:rPr>
              <a:t>("Un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00164"/>
          </a:xfrm>
          <a:prstGeom prst="rect">
            <a:avLst/>
          </a:prstGeom>
          <a:noFill/>
        </p:spPr>
        <p:txBody>
          <a:bodyPr wrap="square" rtlCol="0">
            <a:spAutoFit/>
          </a:bodyPr>
          <a:lstStyle/>
          <a:p>
            <a:r>
              <a:rPr lang="fr-FR" sz="1100" b="1" dirty="0"/>
              <a:t>Modifier les flux standard</a:t>
            </a:r>
          </a:p>
          <a:p>
            <a:endParaRPr lang="fr-FR" sz="1100" dirty="0"/>
          </a:p>
          <a:p>
            <a:r>
              <a:rPr lang="fr-FR" sz="1100" dirty="0"/>
              <a:t>Vous pouvez modifier sys.stdin, sys.stdout et sys.stderr.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sys.stdout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59487"/>
            <a:ext cx="10163170" cy="1107996"/>
          </a:xfrm>
          <a:prstGeom prst="rect">
            <a:avLst/>
          </a:prstGeom>
          <a:noFill/>
        </p:spPr>
        <p:txBody>
          <a:bodyPr wrap="square" rtlCol="0">
            <a:spAutoFit/>
          </a:bodyPr>
          <a:lstStyle/>
          <a:p>
            <a:r>
              <a:rPr lang="fr-FR" sz="1100" dirty="0"/>
              <a:t>Ici, rien ne s'affiche à l'écran. En revanche, si vous ouvrez le fichier sortie.txt, vous verrez le message que vous avez passé à print.</a:t>
            </a:r>
          </a:p>
          <a:p>
            <a:r>
              <a:rPr lang="fr-FR" sz="1100" dirty="0">
                <a:highlight>
                  <a:srgbClr val="C0C0C0"/>
                </a:highlight>
              </a:rPr>
              <a:t>Je ne trouve pas le fichier sortie.txt, où est-il ?</a:t>
            </a:r>
          </a:p>
          <a:p>
            <a:r>
              <a:rPr lang="fr-FR" sz="1100" dirty="0"/>
              <a:t>Il doit se trouver dans le répertoire courant de Python. Pour connaître l'emplacement de ce répertoire, utilisez le module </a:t>
            </a:r>
            <a:r>
              <a:rPr lang="fr-FR" sz="1100" i="1" dirty="0"/>
              <a:t>os</a:t>
            </a:r>
            <a:r>
              <a:rPr lang="fr-FR" sz="1100" dirty="0"/>
              <a:t> et la fonction </a:t>
            </a:r>
            <a:r>
              <a:rPr lang="fr-FR" sz="1100" i="1" dirty="0" err="1"/>
              <a:t>getcwd</a:t>
            </a:r>
            <a:r>
              <a:rPr lang="fr-FR" sz="1100" dirty="0"/>
              <a:t> (</a:t>
            </a:r>
            <a:r>
              <a:rPr lang="fr-FR" sz="1100" dirty="0" err="1"/>
              <a:t>Get</a:t>
            </a:r>
            <a:r>
              <a:rPr lang="fr-FR" sz="1100" dirty="0"/>
              <a:t> </a:t>
            </a:r>
            <a:r>
              <a:rPr lang="fr-FR" sz="1100" dirty="0" err="1"/>
              <a:t>Current</a:t>
            </a:r>
            <a:r>
              <a:rPr lang="fr-FR" sz="1100" dirty="0"/>
              <a:t> </a:t>
            </a:r>
            <a:r>
              <a:rPr lang="fr-FR" sz="1100" dirty="0" err="1"/>
              <a:t>Working</a:t>
            </a:r>
            <a:r>
              <a:rPr lang="fr-FR" sz="1100" dirty="0"/>
              <a:t> Directory).</a:t>
            </a:r>
          </a:p>
          <a:p>
            <a:r>
              <a:rPr lang="fr-FR" sz="1100" dirty="0"/>
              <a:t>Une petite subtilité : si vous essayez de faire appel à </a:t>
            </a:r>
            <a:r>
              <a:rPr lang="fr-FR" sz="1100" i="1" dirty="0" err="1"/>
              <a:t>getcwd</a:t>
            </a:r>
            <a:r>
              <a:rPr lang="fr-FR" sz="11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773208"/>
            <a:ext cx="10753720" cy="246221"/>
          </a:xfrm>
          <a:prstGeom prst="rect">
            <a:avLst/>
          </a:prstGeom>
          <a:solidFill>
            <a:schemeClr val="tx1"/>
          </a:solidFill>
        </p:spPr>
        <p:txBody>
          <a:bodyPr wrap="square" rtlCol="0">
            <a:spAutoFit/>
          </a:bodyPr>
          <a:lstStyle/>
          <a:p>
            <a:r>
              <a:rPr lang="fr-FR" sz="1000" dirty="0">
                <a:solidFill>
                  <a:schemeClr val="bg1"/>
                </a:solidFill>
              </a:rPr>
              <a:t>sys.stdout = </a:t>
            </a:r>
            <a:r>
              <a:rPr lang="fr-FR" sz="1000" dirty="0" err="1">
                <a:solidFill>
                  <a:schemeClr val="bg1"/>
                </a:solidFill>
              </a:rPr>
              <a:t>sys.__stdout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61610"/>
          </a:xfrm>
          <a:prstGeom prst="rect">
            <a:avLst/>
          </a:prstGeom>
          <a:noFill/>
        </p:spPr>
        <p:txBody>
          <a:bodyPr wrap="square" rtlCol="0">
            <a:spAutoFit/>
          </a:bodyPr>
          <a:lstStyle/>
          <a:p>
            <a:r>
              <a:rPr lang="fr-FR" sz="1100" dirty="0"/>
              <a:t>Vous pouvez ensuite faire appel à la fonction </a:t>
            </a:r>
            <a:r>
              <a:rPr lang="fr-FR" sz="1100" dirty="0" err="1"/>
              <a:t>getcwd</a:t>
            </a:r>
            <a:r>
              <a:rPr lang="fr-FR" sz="11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07926"/>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728194"/>
            <a:ext cx="10163170" cy="1785104"/>
          </a:xfrm>
          <a:prstGeom prst="rect">
            <a:avLst/>
          </a:prstGeom>
          <a:noFill/>
        </p:spPr>
        <p:txBody>
          <a:bodyPr wrap="square" rtlCol="0">
            <a:spAutoFit/>
          </a:bodyPr>
          <a:lstStyle/>
          <a:p>
            <a:r>
              <a:rPr lang="fr-FR" sz="1100" dirty="0"/>
              <a:t>Dans ce répertoire, vous devriez trouver votre fichier sortie.txt.</a:t>
            </a:r>
          </a:p>
          <a:p>
            <a:endParaRPr lang="fr-FR" sz="1100" dirty="0"/>
          </a:p>
          <a:p>
            <a:r>
              <a:rPr lang="fr-FR" sz="1100" dirty="0"/>
              <a:t>Si vous avez modifié les flux standard et que vous cherchez les objets d'origine, ceux redirigeant vers le clavier (pour l'entrée) et vers l'écran (pour les sorties), vous pouvez les trouver dans </a:t>
            </a:r>
            <a:r>
              <a:rPr lang="fr-FR" sz="1100" dirty="0" err="1"/>
              <a:t>sys.__stdin</a:t>
            </a:r>
            <a:r>
              <a:rPr lang="fr-FR" sz="1100" dirty="0"/>
              <a:t>__, </a:t>
            </a:r>
            <a:r>
              <a:rPr lang="fr-FR" sz="1100" dirty="0" err="1"/>
              <a:t>sys.__stdout</a:t>
            </a:r>
            <a:r>
              <a:rPr lang="fr-FR" sz="1100" dirty="0"/>
              <a:t>__ et </a:t>
            </a:r>
            <a:r>
              <a:rPr lang="fr-FR" sz="1100" dirty="0" err="1"/>
              <a:t>sys.__stderr</a:t>
            </a:r>
            <a:r>
              <a:rPr lang="fr-FR" sz="1100" dirty="0"/>
              <a:t>__.</a:t>
            </a:r>
          </a:p>
          <a:p>
            <a:endParaRPr lang="fr-FR" sz="1100" dirty="0"/>
          </a:p>
          <a:p>
            <a:r>
              <a:rPr lang="fr-FR" sz="1100" dirty="0"/>
              <a:t>La documentation de Python nous conseille malgré tout de garder de préférence les objets d'origine sous la main plutôt que d'aller les chercher dans </a:t>
            </a:r>
            <a:r>
              <a:rPr lang="fr-FR" sz="1100" dirty="0" err="1"/>
              <a:t>sys.__stdin</a:t>
            </a:r>
            <a:r>
              <a:rPr lang="fr-FR" sz="1100" dirty="0"/>
              <a:t>__, </a:t>
            </a:r>
            <a:r>
              <a:rPr lang="fr-FR" sz="1100" dirty="0" err="1"/>
              <a:t>sys.__stdout</a:t>
            </a:r>
            <a:r>
              <a:rPr lang="fr-FR" sz="1100" dirty="0"/>
              <a:t>__ et </a:t>
            </a:r>
            <a:r>
              <a:rPr lang="fr-FR" sz="1100" dirty="0" err="1"/>
              <a:t>sys.__stderr</a:t>
            </a:r>
            <a:r>
              <a:rPr lang="fr-FR" sz="1100" dirty="0"/>
              <a:t>__.</a:t>
            </a:r>
          </a:p>
          <a:p>
            <a:endParaRPr lang="fr-FR" sz="1100" dirty="0"/>
          </a:p>
          <a:p>
            <a:r>
              <a:rPr lang="fr-FR" sz="11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3816429"/>
          </a:xfrm>
          <a:prstGeom prst="rect">
            <a:avLst/>
          </a:prstGeom>
          <a:noFill/>
        </p:spPr>
        <p:txBody>
          <a:bodyPr wrap="square" rtlCol="0">
            <a:spAutoFit/>
          </a:bodyPr>
          <a:lstStyle/>
          <a:p>
            <a:r>
              <a:rPr lang="fr-FR" sz="1100" dirty="0"/>
              <a:t>Les signaux sont un des moyens dont dispose le système pour communiquer avec votre programme. Typiquement, si le système doit arrêter votre programme, il va lui envoyer un signal.</a:t>
            </a:r>
          </a:p>
          <a:p>
            <a:endParaRPr lang="fr-FR" sz="1100" dirty="0"/>
          </a:p>
          <a:p>
            <a:r>
              <a:rPr lang="fr-FR" sz="11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100" dirty="0"/>
          </a:p>
          <a:p>
            <a:r>
              <a:rPr lang="fr-FR" sz="11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100" b="1" dirty="0"/>
          </a:p>
          <a:p>
            <a:r>
              <a:rPr lang="fr-FR" sz="1100" b="1" dirty="0"/>
              <a:t>Les différents signaux</a:t>
            </a:r>
          </a:p>
          <a:p>
            <a:endParaRPr lang="fr-FR" sz="1100" dirty="0"/>
          </a:p>
          <a:p>
            <a:r>
              <a:rPr lang="fr-FR" sz="1100" dirty="0"/>
              <a:t>Le système dispose de plusieurs signaux génériques qu'il peut envoyer aux programmes quand cela est nécessaire. Si vous demandez l'arrêt du programme, un signal particulier lui sera envoyé.</a:t>
            </a:r>
          </a:p>
          <a:p>
            <a:endParaRPr lang="fr-FR" sz="1100" dirty="0"/>
          </a:p>
          <a:p>
            <a:r>
              <a:rPr lang="fr-FR" sz="1100" dirty="0"/>
              <a:t>Tous les signaux ne se retrouvent pas sur tous les systèmes d'exploitation, c'est pourquoi je vais surtout m'attacher à un signal : le signal </a:t>
            </a:r>
            <a:r>
              <a:rPr lang="fr-FR" sz="1100" b="1" dirty="0"/>
              <a:t>SIGINT</a:t>
            </a:r>
            <a:r>
              <a:rPr lang="fr-FR" sz="1100" dirty="0"/>
              <a:t> envoyé à l'arrêt du programme.</a:t>
            </a:r>
          </a:p>
          <a:p>
            <a:endParaRPr lang="fr-FR" sz="1100" dirty="0"/>
          </a:p>
          <a:p>
            <a:r>
              <a:rPr lang="fr-FR" sz="1100" dirty="0"/>
              <a:t>Pour plus d'informations, un petit détour par la documentation s'impose, notamment du côté du </a:t>
            </a:r>
            <a:r>
              <a:rPr lang="fr-FR" sz="1100" dirty="0">
                <a:hlinkClick r:id="rId2"/>
              </a:rPr>
              <a:t>module</a:t>
            </a:r>
            <a:r>
              <a:rPr lang="fr-FR" sz="1100" dirty="0"/>
              <a:t> </a:t>
            </a:r>
            <a:r>
              <a:rPr lang="fr-FR" sz="1100" b="1" dirty="0"/>
              <a:t>signal</a:t>
            </a:r>
            <a:r>
              <a:rPr lang="fr-FR" sz="1100" dirty="0"/>
              <a:t>.</a:t>
            </a:r>
          </a:p>
          <a:p>
            <a:endParaRPr lang="fr-FR" sz="1100" b="1" dirty="0"/>
          </a:p>
          <a:p>
            <a:r>
              <a:rPr lang="fr-FR" sz="1100" b="1" dirty="0"/>
              <a:t>Intercepter un signal</a:t>
            </a:r>
          </a:p>
          <a:p>
            <a:endParaRPr lang="fr-FR" sz="1100" dirty="0"/>
          </a:p>
          <a:p>
            <a:r>
              <a:rPr lang="fr-FR" sz="1100" dirty="0"/>
              <a:t>Commencez par importer le module signal.</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473149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5269447"/>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5653726"/>
            <a:ext cx="10163170" cy="938719"/>
          </a:xfrm>
          <a:prstGeom prst="rect">
            <a:avLst/>
          </a:prstGeom>
          <a:noFill/>
        </p:spPr>
        <p:txBody>
          <a:bodyPr wrap="square" rtlCol="0">
            <a:spAutoFit/>
          </a:bodyPr>
          <a:lstStyle/>
          <a:p>
            <a:r>
              <a:rPr lang="fr-FR" sz="11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100" dirty="0"/>
              <a:t>    le signal (plusieurs signaux peuvent être envoyés à la même fonction) ;</a:t>
            </a:r>
          </a:p>
          <a:p>
            <a:pPr marL="171450" indent="-171450">
              <a:buFont typeface="Arial" panose="020B0604020202020204" pitchFamily="34" charset="0"/>
              <a:buChar char="•"/>
            </a:pPr>
            <a:r>
              <a:rPr lang="fr-FR" sz="1100" dirty="0"/>
              <a:t>    le </a:t>
            </a:r>
            <a:r>
              <a:rPr lang="fr-FR" sz="1100" b="1" dirty="0"/>
              <a:t>frame</a:t>
            </a:r>
            <a:r>
              <a:rPr lang="fr-FR" sz="1100" dirty="0"/>
              <a:t> qui ne nous intéresse pas ici.</a:t>
            </a:r>
          </a:p>
          <a:p>
            <a:endParaRPr lang="fr-FR" sz="1100" dirty="0"/>
          </a:p>
          <a:p>
            <a:r>
              <a:rPr lang="fr-FR" sz="1100" dirty="0"/>
              <a:t>Cette fonction, c'est à vous de la créer. Ensuite, il faudra la connecter avec le signal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261610"/>
          </a:xfrm>
          <a:prstGeom prst="rect">
            <a:avLst/>
          </a:prstGeom>
          <a:noFill/>
        </p:spPr>
        <p:txBody>
          <a:bodyPr wrap="square" rtlCol="0">
            <a:spAutoFit/>
          </a:bodyPr>
          <a:lstStyle/>
          <a:p>
            <a:r>
              <a:rPr lang="fr-FR" sz="11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a:t>
            </a:r>
            <a:r>
              <a:rPr lang="fr-FR" sz="1000" dirty="0" err="1">
                <a:solidFill>
                  <a:schemeClr val="bg1"/>
                </a:solidFill>
              </a:rPr>
              <a:t>fermer_programme</a:t>
            </a:r>
            <a:r>
              <a:rPr lang="fr-FR" sz="1000" dirty="0">
                <a:solidFill>
                  <a:schemeClr val="bg1"/>
                </a:solidFill>
              </a:rPr>
              <a:t>(signal,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2800767"/>
          </a:xfrm>
          <a:prstGeom prst="rect">
            <a:avLst/>
          </a:prstGeom>
          <a:noFill/>
        </p:spPr>
        <p:txBody>
          <a:bodyPr wrap="square" rtlCol="0">
            <a:spAutoFit/>
          </a:bodyPr>
          <a:lstStyle/>
          <a:p>
            <a:r>
              <a:rPr lang="fr-FR" sz="1100" dirty="0">
                <a:highlight>
                  <a:srgbClr val="C0C0C0"/>
                </a:highlight>
              </a:rPr>
              <a:t>C'est quoi, la dernière ligne ?</a:t>
            </a:r>
          </a:p>
          <a:p>
            <a:endParaRPr lang="fr-FR" sz="1100" dirty="0"/>
          </a:p>
          <a:p>
            <a:r>
              <a:rPr lang="fr-FR" sz="1100" dirty="0"/>
              <a:t>On demande simplement à notre programme Python de se fermer. C'est le comportement standard quand on réceptionne un tel signal et notre programme doit bien s'arrêter à un moment ou à un autre.</a:t>
            </a:r>
          </a:p>
          <a:p>
            <a:endParaRPr lang="fr-FR" sz="1100" dirty="0"/>
          </a:p>
          <a:p>
            <a:r>
              <a:rPr lang="fr-FR" sz="1100" dirty="0"/>
              <a:t>Pour ce faire, on utilise la fonction exit (sortir, en anglais) du module sys. Elle prend en paramètre le code de retour du programme.</a:t>
            </a:r>
          </a:p>
          <a:p>
            <a:endParaRPr lang="fr-FR" sz="1100" dirty="0"/>
          </a:p>
          <a:p>
            <a:r>
              <a:rPr lang="fr-FR" sz="1100" dirty="0"/>
              <a:t>Pour simplifier, la plupart du temps, si votre programme renvoie </a:t>
            </a:r>
            <a:r>
              <a:rPr lang="fr-FR" sz="1100" b="1" dirty="0"/>
              <a:t>0</a:t>
            </a:r>
            <a:r>
              <a:rPr lang="fr-FR" sz="1100" dirty="0"/>
              <a:t>, le système comprendra que tout s'est bien passé. Si c'est un entier autre que </a:t>
            </a:r>
            <a:r>
              <a:rPr lang="fr-FR" sz="1100" b="1" dirty="0"/>
              <a:t>0</a:t>
            </a:r>
            <a:r>
              <a:rPr lang="fr-FR" sz="1100" dirty="0"/>
              <a:t>, le système interprétera cela comme une erreur ayant eu lieu pendant l'exécution de votre programme.</a:t>
            </a:r>
          </a:p>
          <a:p>
            <a:endParaRPr lang="fr-FR" sz="1100" dirty="0"/>
          </a:p>
          <a:p>
            <a:r>
              <a:rPr lang="fr-FR" sz="1100" dirty="0"/>
              <a:t>Ici, notre programme s'arrête normalement, on passe donc à </a:t>
            </a:r>
            <a:r>
              <a:rPr lang="fr-FR" sz="1100" b="1" dirty="0"/>
              <a:t>exit 0</a:t>
            </a:r>
            <a:r>
              <a:rPr lang="fr-FR" sz="1100" dirty="0"/>
              <a:t>.</a:t>
            </a:r>
          </a:p>
          <a:p>
            <a:endParaRPr lang="fr-FR" sz="1100" dirty="0"/>
          </a:p>
          <a:p>
            <a:r>
              <a:rPr lang="fr-FR" sz="1100" dirty="0"/>
              <a:t>Connectons à présent notre fonction au signal </a:t>
            </a:r>
            <a:r>
              <a:rPr lang="fr-FR" sz="1100" b="1" dirty="0"/>
              <a:t>SIGINT</a:t>
            </a:r>
            <a:r>
              <a:rPr lang="fr-FR" sz="1100" dirty="0"/>
              <a:t>, sans quoi notre fonction ne serait jamais appelée.</a:t>
            </a:r>
          </a:p>
          <a:p>
            <a:r>
              <a:rPr lang="fr-FR" sz="1100" dirty="0"/>
              <a:t>On utilise pour cela la fonction </a:t>
            </a:r>
            <a:r>
              <a:rPr lang="fr-FR" sz="1100" b="1" dirty="0"/>
              <a:t>signal</a:t>
            </a:r>
            <a:r>
              <a:rPr lang="fr-FR" sz="1100" dirty="0"/>
              <a:t>. Elle prend en paramètre :</a:t>
            </a:r>
          </a:p>
          <a:p>
            <a:pPr marL="628650" lvl="1" indent="-171450">
              <a:buFont typeface="Arial" panose="020B0604020202020204" pitchFamily="34" charset="0"/>
              <a:buChar char="•"/>
            </a:pPr>
            <a:r>
              <a:rPr lang="fr-FR" sz="1100" dirty="0"/>
              <a:t>    le signal à intercepter ;</a:t>
            </a:r>
          </a:p>
          <a:p>
            <a:pPr marL="628650" lvl="1" indent="-171450">
              <a:buFont typeface="Arial" panose="020B0604020202020204" pitchFamily="34" charset="0"/>
              <a:buChar char="•"/>
            </a:pPr>
            <a:r>
              <a:rPr lang="fr-FR" sz="11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207039"/>
            <a:ext cx="10753720" cy="246221"/>
          </a:xfrm>
          <a:prstGeom prst="rect">
            <a:avLst/>
          </a:prstGeom>
          <a:solidFill>
            <a:schemeClr val="tx1"/>
          </a:solidFill>
        </p:spPr>
        <p:txBody>
          <a:bodyPr wrap="square" rtlCol="0">
            <a:spAutoFit/>
          </a:bodyPr>
          <a:lstStyle/>
          <a:p>
            <a:r>
              <a:rPr lang="fr-FR" sz="1000" dirty="0" err="1">
                <a:solidFill>
                  <a:schemeClr val="bg1"/>
                </a:solidFill>
              </a:rPr>
              <a:t>signal.signal</a:t>
            </a:r>
            <a:r>
              <a:rPr lang="fr-FR" sz="1000" dirty="0">
                <a:solidFill>
                  <a:schemeClr val="bg1"/>
                </a:solidFill>
              </a:rPr>
              <a:t>(signal.SIGINT, </a:t>
            </a:r>
            <a:r>
              <a:rPr lang="fr-FR" sz="1000" dirty="0" err="1">
                <a:solidFill>
                  <a:schemeClr val="bg1"/>
                </a:solidFill>
              </a:rPr>
              <a:t>fermer_programme</a:t>
            </a:r>
            <a:r>
              <a:rPr lang="fr-FR" sz="1000" dirty="0">
                <a:solidFill>
                  <a:schemeClr val="bg1"/>
                </a:solidFill>
              </a:rPr>
              <a:t>)</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611171"/>
            <a:ext cx="10163170" cy="769441"/>
          </a:xfrm>
          <a:prstGeom prst="rect">
            <a:avLst/>
          </a:prstGeom>
          <a:noFill/>
        </p:spPr>
        <p:txBody>
          <a:bodyPr wrap="square" rtlCol="0">
            <a:spAutoFit/>
          </a:bodyPr>
          <a:lstStyle/>
          <a:p>
            <a:r>
              <a:rPr lang="fr-FR" sz="1100" dirty="0"/>
              <a:t>Ne mettez pas les parenthèses à la fin du nom de la fonction. On envoie la référence vers la fonction, on ne l'exécute pas.</a:t>
            </a:r>
          </a:p>
          <a:p>
            <a:endParaRPr lang="fr-FR" sz="1100" dirty="0"/>
          </a:p>
          <a:p>
            <a:r>
              <a:rPr lang="fr-FR" sz="1100" dirty="0"/>
              <a:t>Cette ligne va connecter le signal </a:t>
            </a:r>
            <a:r>
              <a:rPr lang="fr-FR" sz="1100" b="1" dirty="0"/>
              <a:t>SIGINT</a:t>
            </a:r>
            <a:r>
              <a:rPr lang="fr-FR" sz="1100" dirty="0"/>
              <a:t> à la fonction </a:t>
            </a:r>
            <a:r>
              <a:rPr lang="fr-FR" sz="1100" b="1" dirty="0"/>
              <a:t>fermer_programme </a:t>
            </a:r>
            <a:r>
              <a:rPr lang="fr-FR" sz="1100" dirty="0"/>
              <a:t>que vous avez définie plus haut. Dès que le système enverra ce signal pour fermer le programme, la fonction </a:t>
            </a:r>
            <a:r>
              <a:rPr lang="fr-FR" sz="1100" b="1" dirty="0"/>
              <a:t>fermer_programme </a:t>
            </a:r>
            <a:r>
              <a:rPr lang="fr-FR" sz="1100" dirty="0"/>
              <a:t>sera appelée.</a:t>
            </a:r>
          </a:p>
        </p:txBody>
      </p:sp>
    </p:spTree>
    <p:extLst>
      <p:ext uri="{BB962C8B-B14F-4D97-AF65-F5344CB8AC3E}">
        <p14:creationId xmlns:p14="http://schemas.microsoft.com/office/powerpoint/2010/main" val="39689273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61610"/>
          </a:xfrm>
          <a:prstGeom prst="rect">
            <a:avLst/>
          </a:prstGeom>
          <a:noFill/>
        </p:spPr>
        <p:txBody>
          <a:bodyPr wrap="square" rtlCol="0">
            <a:spAutoFit/>
          </a:bodyPr>
          <a:lstStyle/>
          <a:p>
            <a:r>
              <a:rPr lang="fr-FR" sz="11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61610"/>
          </a:xfrm>
          <a:prstGeom prst="rect">
            <a:avLst/>
          </a:prstGeom>
          <a:noFill/>
        </p:spPr>
        <p:txBody>
          <a:bodyPr wrap="square" rtlCol="0">
            <a:spAutoFit/>
          </a:bodyPr>
          <a:lstStyle/>
          <a:p>
            <a:r>
              <a:rPr lang="fr-FR" sz="11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615827"/>
          </a:xfrm>
          <a:prstGeom prst="rect">
            <a:avLst/>
          </a:prstGeom>
          <a:noFill/>
        </p:spPr>
        <p:txBody>
          <a:bodyPr wrap="square" rtlCol="0">
            <a:spAutoFit/>
          </a:bodyPr>
          <a:lstStyle/>
          <a:p>
            <a:r>
              <a:rPr lang="fr-FR" sz="11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100" dirty="0"/>
          </a:p>
          <a:p>
            <a:r>
              <a:rPr lang="fr-FR" sz="1100" dirty="0"/>
              <a:t>Dans la fenêtre du programme, tapez CTRL + C sur Windows ou Linux, Cmd + C sur Mac OS X.</a:t>
            </a:r>
          </a:p>
          <a:p>
            <a:endParaRPr lang="fr-FR" sz="1100" dirty="0"/>
          </a:p>
          <a:p>
            <a:r>
              <a:rPr lang="fr-FR" sz="1100" dirty="0"/>
              <a:t>Cette combinaison de touches va demander au programme de s'arrêter. Après l'avoir saisie, vous pouvez constater qu'effectivement, votre fonction fermer_programme est bien appelée et s'occupe de fermer le programme correctement.</a:t>
            </a:r>
          </a:p>
          <a:p>
            <a:endParaRPr lang="fr-FR" sz="1100" dirty="0"/>
          </a:p>
          <a:p>
            <a:r>
              <a:rPr lang="fr-FR" sz="1100" dirty="0"/>
              <a:t>Voilà pour les signaux. Si vous voulez aller plus loin, rendez-vous sur </a:t>
            </a:r>
            <a:r>
              <a:rPr lang="fr-FR" sz="1100" dirty="0">
                <a:hlinkClick r:id="rId2"/>
              </a:rPr>
              <a:t>la documentation du module signal</a:t>
            </a:r>
            <a:r>
              <a:rPr lang="fr-FR" sz="1100" dirty="0"/>
              <a:t>.</a:t>
            </a:r>
          </a:p>
        </p:txBody>
      </p:sp>
    </p:spTree>
    <p:extLst>
      <p:ext uri="{BB962C8B-B14F-4D97-AF65-F5344CB8AC3E}">
        <p14:creationId xmlns:p14="http://schemas.microsoft.com/office/powerpoint/2010/main" val="317118744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796118"/>
            <a:ext cx="10163170" cy="2631490"/>
          </a:xfrm>
          <a:prstGeom prst="rect">
            <a:avLst/>
          </a:prstGeom>
          <a:noFill/>
        </p:spPr>
        <p:txBody>
          <a:bodyPr wrap="square" rtlCol="0">
            <a:spAutoFit/>
          </a:bodyPr>
          <a:lstStyle/>
          <a:p>
            <a:r>
              <a:rPr lang="fr-FR" sz="11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100" dirty="0"/>
          </a:p>
          <a:p>
            <a:r>
              <a:rPr lang="fr-FR" sz="1100" dirty="0"/>
              <a:t>Ceux qui travaillent sur Linux n'auront, je pense, aucun mal à me suivre. Mais je vais faire une petite présentation pour ceux qui viennent de Windows, afin qu'ils puissent suivre sans difficulté.</a:t>
            </a:r>
          </a:p>
          <a:p>
            <a:endParaRPr lang="fr-FR" sz="1100" dirty="0"/>
          </a:p>
          <a:p>
            <a:r>
              <a:rPr lang="fr-FR" sz="1100" dirty="0"/>
              <a:t>Si vous êtes allergiques à la console, passez à la suite.</a:t>
            </a:r>
          </a:p>
          <a:p>
            <a:endParaRPr lang="fr-FR" sz="1100" dirty="0"/>
          </a:p>
          <a:p>
            <a:r>
              <a:rPr lang="fr-FR" sz="1100" b="1" dirty="0"/>
              <a:t>Accéder à la console de Windows</a:t>
            </a:r>
          </a:p>
          <a:p>
            <a:endParaRPr lang="fr-FR" sz="1100" dirty="0"/>
          </a:p>
          <a:p>
            <a:r>
              <a:rPr lang="fr-FR" sz="1100" dirty="0"/>
              <a:t>Il existe plusieurs moyens d'accéder à la console de Windows. Celui que j'utilise et que je vais vous montrer passe par le Menu Démarrer.</a:t>
            </a:r>
          </a:p>
          <a:p>
            <a:endParaRPr lang="fr-FR" sz="1100" dirty="0"/>
          </a:p>
          <a:p>
            <a:r>
              <a:rPr lang="fr-FR" sz="1100" dirty="0"/>
              <a:t>Ouvrez le Menu Démarrer et cliquez sur exécuter…. Dans la fenêtre qui s'ouvre, tapez cmd puis appuyez sur Entrée.</a:t>
            </a:r>
          </a:p>
          <a:p>
            <a:endParaRPr lang="fr-FR" sz="1100" dirty="0"/>
          </a:p>
          <a:p>
            <a:r>
              <a:rPr lang="fr-FR" sz="11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464829"/>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271491"/>
            <a:ext cx="6953246" cy="430887"/>
          </a:xfrm>
          <a:prstGeom prst="rect">
            <a:avLst/>
          </a:prstGeom>
          <a:noFill/>
        </p:spPr>
        <p:txBody>
          <a:bodyPr wrap="square" rtlCol="0">
            <a:spAutoFit/>
          </a:bodyPr>
          <a:lstStyle/>
          <a:p>
            <a:r>
              <a:rPr lang="fr-FR" sz="11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5810126"/>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769441"/>
          </a:xfrm>
          <a:prstGeom prst="rect">
            <a:avLst/>
          </a:prstGeom>
          <a:noFill/>
        </p:spPr>
        <p:txBody>
          <a:bodyPr wrap="square" rtlCol="0">
            <a:spAutoFit/>
          </a:bodyPr>
          <a:lstStyle/>
          <a:p>
            <a:r>
              <a:rPr lang="fr-FR" sz="11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100" dirty="0"/>
          </a:p>
          <a:p>
            <a:r>
              <a:rPr lang="fr-FR" sz="11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2244682"/>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123658"/>
          </a:xfrm>
          <a:prstGeom prst="rect">
            <a:avLst/>
          </a:prstGeom>
          <a:noFill/>
        </p:spPr>
        <p:txBody>
          <a:bodyPr wrap="square" rtlCol="0">
            <a:spAutoFit/>
          </a:bodyPr>
          <a:lstStyle/>
          <a:p>
            <a:r>
              <a:rPr lang="fr-FR" sz="1100" dirty="0"/>
              <a:t>Si tout se passe bien, la dernière ligne vous indique que vous êtes bien dans le répertoire Python.</a:t>
            </a:r>
          </a:p>
          <a:p>
            <a:endParaRPr lang="fr-FR" sz="1100" dirty="0"/>
          </a:p>
          <a:p>
            <a:r>
              <a:rPr lang="fr-FR" sz="1100" dirty="0"/>
              <a:t>En vérité, vous pouvez appeler Python de n'importe où dans l'arborescence mais ce sera plus simple si nous sommes dans le répertoire de Python pour commencer.</a:t>
            </a:r>
          </a:p>
          <a:p>
            <a:endParaRPr lang="fr-FR" sz="1100" dirty="0"/>
          </a:p>
          <a:p>
            <a:r>
              <a:rPr lang="fr-FR" sz="1100" b="1" dirty="0"/>
              <a:t>Accéder aux arguments de la ligne de commande</a:t>
            </a:r>
          </a:p>
          <a:p>
            <a:endParaRPr lang="fr-FR" sz="1100" dirty="0"/>
          </a:p>
          <a:p>
            <a:r>
              <a:rPr lang="fr-FR" sz="1100" dirty="0"/>
              <a:t>Nous allons une fois encore faire appel à notre module sys. Cette fois, nous allons nous intéresser à sa variable </a:t>
            </a:r>
            <a:r>
              <a:rPr lang="fr-FR" sz="1100" dirty="0" err="1"/>
              <a:t>argv</a:t>
            </a:r>
            <a:r>
              <a:rPr lang="fr-FR" sz="1100" dirty="0"/>
              <a:t>.</a:t>
            </a:r>
          </a:p>
          <a:p>
            <a:r>
              <a:rPr lang="fr-FR" sz="1100" dirty="0"/>
              <a:t>Créez un nouveau fichier Python. Sur Windows, prenez bien soin de l'enregistrer dans le répertoire de Python (C:\python34 sous Python 3.4).</a:t>
            </a:r>
          </a:p>
          <a:p>
            <a:endParaRPr lang="fr-FR" sz="1100" dirty="0"/>
          </a:p>
          <a:p>
            <a:r>
              <a:rPr lang="fr-FR" sz="1100" dirty="0"/>
              <a:t>Placez-y le code suivant :</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4694259"/>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5153293"/>
            <a:ext cx="10163170" cy="261610"/>
          </a:xfrm>
          <a:prstGeom prst="rect">
            <a:avLst/>
          </a:prstGeom>
          <a:noFill/>
        </p:spPr>
        <p:txBody>
          <a:bodyPr wrap="square" rtlCol="0">
            <a:spAutoFit/>
          </a:bodyPr>
          <a:lstStyle/>
          <a:p>
            <a:r>
              <a:rPr lang="fr-FR" sz="11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443050"/>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82603400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600164"/>
          </a:xfrm>
          <a:prstGeom prst="rect">
            <a:avLst/>
          </a:prstGeom>
          <a:noFill/>
        </p:spPr>
        <p:txBody>
          <a:bodyPr wrap="square" rtlCol="0">
            <a:spAutoFit/>
          </a:bodyPr>
          <a:lstStyle/>
          <a:p>
            <a:r>
              <a:rPr lang="fr-FR" sz="1100" dirty="0"/>
              <a:t>Comme vous le voyez, le premier élément de sys.argv contient le nom du programme, de la façon dont vous l'avez appelé. Le reste de la liste contient vos arguments (s'il y en a).</a:t>
            </a:r>
          </a:p>
          <a:p>
            <a:r>
              <a:rPr lang="fr-FR" sz="11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078572"/>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2769547"/>
            <a:ext cx="6953246" cy="2292935"/>
          </a:xfrm>
          <a:prstGeom prst="rect">
            <a:avLst/>
          </a:prstGeom>
          <a:noFill/>
        </p:spPr>
        <p:txBody>
          <a:bodyPr wrap="square" rtlCol="0">
            <a:spAutoFit/>
          </a:bodyPr>
          <a:lstStyle/>
          <a:p>
            <a:r>
              <a:rPr lang="fr-FR" sz="1100" b="1" dirty="0"/>
              <a:t>Interpréter les arguments de la ligne de commande</a:t>
            </a:r>
          </a:p>
          <a:p>
            <a:endParaRPr lang="fr-FR" sz="1100" dirty="0"/>
          </a:p>
          <a:p>
            <a:r>
              <a:rPr lang="fr-FR" sz="1100" dirty="0"/>
              <a:t>Accéder aux arguments, c'est bien, mais les interpréter peut être utile aussi.</a:t>
            </a:r>
          </a:p>
          <a:p>
            <a:endParaRPr lang="fr-FR" sz="1100" dirty="0"/>
          </a:p>
          <a:p>
            <a:r>
              <a:rPr lang="fr-FR" sz="1100" b="1" dirty="0"/>
              <a:t>Des actions simples</a:t>
            </a:r>
          </a:p>
          <a:p>
            <a:endParaRPr lang="fr-FR" sz="1100" dirty="0"/>
          </a:p>
          <a:p>
            <a:r>
              <a:rPr lang="fr-FR" sz="11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100" dirty="0"/>
          </a:p>
          <a:p>
            <a:r>
              <a:rPr lang="fr-FR" sz="1100" dirty="0"/>
              <a:t>Dans ce cas de figure, il n'est pas vraiment nécessaire d'interpréter les arguments de la ligne de commande, comme on va le voir. Notre programme Python ressemblerait simplement à cela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035478"/>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len(sys.argv) &lt; 2:</a:t>
            </a:r>
          </a:p>
          <a:p>
            <a:r>
              <a:rPr lang="fr-FR" sz="1100" dirty="0">
                <a:solidFill>
                  <a:schemeClr val="bg1"/>
                </a:solidFill>
              </a:rPr>
              <a:t>    print("Précisez une action en paramètre")</a:t>
            </a:r>
          </a:p>
          <a:p>
            <a:r>
              <a:rPr lang="fr-FR" sz="1100" dirty="0">
                <a:solidFill>
                  <a:schemeClr val="bg1"/>
                </a:solidFill>
              </a:rPr>
              <a:t>    sys.exit(1)</a:t>
            </a:r>
          </a:p>
          <a:p>
            <a:endParaRPr lang="fr-FR" sz="1100" dirty="0">
              <a:solidFill>
                <a:schemeClr val="bg1"/>
              </a:solidFill>
            </a:endParaRPr>
          </a:p>
          <a:p>
            <a:r>
              <a:rPr lang="fr-FR" sz="1100" dirty="0">
                <a:solidFill>
                  <a:schemeClr val="bg1"/>
                </a:solidFill>
              </a:rPr>
              <a:t>action = sys.argv[1]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215290482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631490"/>
          </a:xfrm>
          <a:prstGeom prst="rect">
            <a:avLst/>
          </a:prstGeom>
          <a:noFill/>
        </p:spPr>
        <p:txBody>
          <a:bodyPr wrap="square" rtlCol="0">
            <a:spAutoFit/>
          </a:bodyPr>
          <a:lstStyle/>
          <a:p>
            <a:r>
              <a:rPr lang="fr-FR" sz="1100" b="1" dirty="0"/>
              <a:t>Des options plus complexes</a:t>
            </a:r>
          </a:p>
          <a:p>
            <a:endParaRPr lang="fr-FR" sz="1100" dirty="0"/>
          </a:p>
          <a:p>
            <a:r>
              <a:rPr lang="fr-FR" sz="1100" dirty="0"/>
              <a:t>Mais la ligne de commande permet également de transmettre des arguments plus complexes comme des options. La plupart du temps, nos options sont sous la forme : -option_courte (une seule lettre), --option_longue, suivie d'un argument ou non.</a:t>
            </a:r>
          </a:p>
          <a:p>
            <a:endParaRPr lang="fr-FR" sz="1100" dirty="0"/>
          </a:p>
          <a:p>
            <a:r>
              <a:rPr lang="fr-FR" sz="1100" dirty="0"/>
              <a:t>Souvent, une option courte est accessible aussi depuis une option longue.</a:t>
            </a:r>
          </a:p>
          <a:p>
            <a:endParaRPr lang="fr-FR" sz="1100" dirty="0"/>
          </a:p>
          <a:p>
            <a:r>
              <a:rPr lang="fr-FR" sz="1100" dirty="0"/>
              <a:t>Ici, mon exemple va être tiré de Linux, mais vous n'avez pas vraiment besoin d'être sur Linux pour le comprendre, rassurez-vous.</a:t>
            </a:r>
          </a:p>
          <a:p>
            <a:endParaRPr lang="fr-FR" sz="1100" dirty="0"/>
          </a:p>
          <a:p>
            <a:r>
              <a:rPr lang="fr-FR" sz="1100" dirty="0"/>
              <a:t>La commande ls permet d'afficher le contenu d'un répertoire. On peut lui passer en paramètres plusieurs options qui influent sur ce que la commande va afficher au final.</a:t>
            </a:r>
          </a:p>
          <a:p>
            <a:endParaRPr lang="fr-FR" sz="1100" b="1" dirty="0"/>
          </a:p>
          <a:p>
            <a:r>
              <a:rPr lang="fr-FR" sz="11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041206"/>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517429"/>
            <a:ext cx="6953246" cy="261610"/>
          </a:xfrm>
          <a:prstGeom prst="rect">
            <a:avLst/>
          </a:prstGeom>
          <a:noFill/>
        </p:spPr>
        <p:txBody>
          <a:bodyPr wrap="square" rtlCol="0">
            <a:spAutoFit/>
          </a:bodyPr>
          <a:lstStyle/>
          <a:p>
            <a:r>
              <a:rPr lang="fr-FR" sz="11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4843232"/>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277273"/>
          </a:xfrm>
          <a:prstGeom prst="rect">
            <a:avLst/>
          </a:prstGeom>
          <a:noFill/>
        </p:spPr>
        <p:txBody>
          <a:bodyPr wrap="square" rtlCol="0">
            <a:spAutoFit/>
          </a:bodyPr>
          <a:lstStyle/>
          <a:p>
            <a:r>
              <a:rPr lang="fr-FR" sz="1100" dirty="0"/>
              <a:t>Pour récapituler, nos options courtes sont précédées d'un seul tiret et composées d'une seule lettre. Les options longues sont précédées de deux tirets et composées de plusieurs lettres.</a:t>
            </a:r>
          </a:p>
          <a:p>
            <a:endParaRPr lang="fr-FR" sz="1100" dirty="0"/>
          </a:p>
          <a:p>
            <a:r>
              <a:rPr lang="fr-FR" sz="1100" dirty="0"/>
              <a:t>Certaines options attendent un argument, à préciser juste après l'option.</a:t>
            </a:r>
          </a:p>
          <a:p>
            <a:endParaRPr lang="fr-FR" sz="1100" dirty="0"/>
          </a:p>
          <a:p>
            <a:r>
              <a:rPr lang="fr-FR" sz="11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2" y="3004762"/>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623338"/>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135256"/>
            <a:ext cx="6953246" cy="1446550"/>
          </a:xfrm>
          <a:prstGeom prst="rect">
            <a:avLst/>
          </a:prstGeom>
          <a:noFill/>
        </p:spPr>
        <p:txBody>
          <a:bodyPr wrap="square" rtlCol="0">
            <a:spAutoFit/>
          </a:bodyPr>
          <a:lstStyle/>
          <a:p>
            <a:r>
              <a:rPr lang="fr-FR" sz="1100" dirty="0"/>
              <a:t>Dans ce cas, l'option </a:t>
            </a:r>
            <a:r>
              <a:rPr lang="fr-FR" sz="1100" b="1" dirty="0"/>
              <a:t>-n</a:t>
            </a:r>
            <a:r>
              <a:rPr lang="fr-FR" sz="1100" dirty="0"/>
              <a:t> attend un argument qui est le nombre de lignes à afficher.</a:t>
            </a:r>
          </a:p>
          <a:p>
            <a:endParaRPr lang="fr-FR" sz="1100" b="1" dirty="0"/>
          </a:p>
          <a:p>
            <a:r>
              <a:rPr lang="fr-FR" sz="1100" b="1" dirty="0"/>
              <a:t>Interpréter ces options grâce à Python</a:t>
            </a:r>
          </a:p>
          <a:p>
            <a:endParaRPr lang="fr-FR" sz="1100" dirty="0"/>
          </a:p>
          <a:p>
            <a:r>
              <a:rPr lang="fr-FR" sz="1100" dirty="0"/>
              <a:t>Cette petite présentation faite, revenons à Python.</a:t>
            </a:r>
          </a:p>
          <a:p>
            <a:endParaRPr lang="fr-FR" sz="1100" dirty="0"/>
          </a:p>
          <a:p>
            <a:r>
              <a:rPr lang="fr-FR" sz="1100" dirty="0"/>
              <a:t>Nous allons nous intéresser au module </a:t>
            </a:r>
            <a:r>
              <a:rPr lang="fr-FR" sz="1100" b="1" dirty="0"/>
              <a:t>argparse</a:t>
            </a:r>
            <a:r>
              <a:rPr lang="fr-FR" sz="11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785104"/>
          </a:xfrm>
          <a:prstGeom prst="rect">
            <a:avLst/>
          </a:prstGeom>
          <a:noFill/>
        </p:spPr>
        <p:txBody>
          <a:bodyPr wrap="square" rtlCol="0">
            <a:spAutoFit/>
          </a:bodyPr>
          <a:lstStyle/>
          <a:p>
            <a:pPr marL="228600" indent="-228600">
              <a:buFont typeface="+mj-lt"/>
              <a:buAutoNum type="arabicPeriod"/>
            </a:pPr>
            <a:r>
              <a:rPr lang="fr-FR" sz="1100" dirty="0"/>
              <a:t>D'abord, on importe le module argparse ;</a:t>
            </a:r>
          </a:p>
          <a:p>
            <a:pPr marL="228600" indent="-228600">
              <a:buFont typeface="+mj-lt"/>
              <a:buAutoNum type="arabicPeriod"/>
            </a:pPr>
            <a:endParaRPr lang="fr-FR" sz="1100" dirty="0"/>
          </a:p>
          <a:p>
            <a:pPr marL="228600" indent="-228600">
              <a:buFont typeface="+mj-lt"/>
              <a:buAutoNum type="arabicPeriod"/>
            </a:pPr>
            <a:r>
              <a:rPr lang="fr-FR" sz="1100" dirty="0"/>
              <a:t>on crée ensuite un argparse.ArgumentParser qui va être utile pour configurer nos options à interpréter ;</a:t>
            </a:r>
          </a:p>
          <a:p>
            <a:pPr marL="228600" indent="-228600">
              <a:buFont typeface="+mj-lt"/>
              <a:buAutoNum type="arabicPeriod"/>
            </a:pPr>
            <a:endParaRPr lang="fr-FR" sz="1100" dirty="0"/>
          </a:p>
          <a:p>
            <a:pPr marL="228600" indent="-228600">
              <a:buFont typeface="+mj-lt"/>
              <a:buAutoNum type="arabicPeriod"/>
            </a:pPr>
            <a:r>
              <a:rPr lang="fr-FR" sz="1100" dirty="0"/>
              <a:t>enfin, on appelle la méthode </a:t>
            </a:r>
            <a:r>
              <a:rPr lang="fr-FR" sz="1100" dirty="0" err="1"/>
              <a:t>parse_args</a:t>
            </a:r>
            <a:r>
              <a:rPr lang="fr-FR" sz="1100" dirty="0"/>
              <a:t>() sur notre parser. Cette méthode retourne les arguments interprétés. Nous allons voir comment préciser des options dans notre parser, pour rendre les choses plus intéressantes. Notez que, par défaut, l'interprétation des arguments se fait depuis sys.argv[1:] (c'est-à-dire la liste des arguments sans le nom du script).</a:t>
            </a:r>
          </a:p>
          <a:p>
            <a:endParaRPr lang="fr-FR" sz="1100" dirty="0"/>
          </a:p>
          <a:p>
            <a:r>
              <a:rPr lang="fr-FR" sz="11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44137"/>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3" y="4194073"/>
            <a:ext cx="6953246" cy="430887"/>
          </a:xfrm>
          <a:prstGeom prst="rect">
            <a:avLst/>
          </a:prstGeom>
          <a:noFill/>
        </p:spPr>
        <p:txBody>
          <a:bodyPr wrap="square" rtlCol="0">
            <a:spAutoFit/>
          </a:bodyPr>
          <a:lstStyle/>
          <a:p>
            <a:r>
              <a:rPr lang="fr-FR" sz="11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2" y="467417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3" y="5323548"/>
            <a:ext cx="6953246" cy="430887"/>
          </a:xfrm>
          <a:prstGeom prst="rect">
            <a:avLst/>
          </a:prstGeom>
          <a:noFill/>
        </p:spPr>
        <p:txBody>
          <a:bodyPr wrap="square" rtlCol="0">
            <a:spAutoFit/>
          </a:bodyPr>
          <a:lstStyle/>
          <a:p>
            <a:r>
              <a:rPr lang="fr-FR" sz="11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577922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769441"/>
          </a:xfrm>
          <a:prstGeom prst="rect">
            <a:avLst/>
          </a:prstGeom>
          <a:noFill/>
        </p:spPr>
        <p:txBody>
          <a:bodyPr wrap="square" rtlCol="0">
            <a:spAutoFit/>
          </a:bodyPr>
          <a:lstStyle/>
          <a:p>
            <a:r>
              <a:rPr lang="fr-FR" sz="1100" dirty="0"/>
              <a:t>Nous avons ajouté une option grâce à la méthode add_argument(). Elle prend plusieurs paramètres (de nombreux paramètres optionnels, en fait) mais nous n'en avons précisé que deux ici : l'option et le message d'aide lié.</a:t>
            </a:r>
          </a:p>
          <a:p>
            <a:endParaRPr lang="fr-FR" sz="1100" dirty="0"/>
          </a:p>
          <a:p>
            <a:r>
              <a:rPr lang="fr-FR" sz="11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251904"/>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735476"/>
            <a:ext cx="6953246" cy="261610"/>
          </a:xfrm>
          <a:prstGeom prst="rect">
            <a:avLst/>
          </a:prstGeom>
          <a:noFill/>
        </p:spPr>
        <p:txBody>
          <a:bodyPr wrap="square" rtlCol="0">
            <a:spAutoFit/>
          </a:bodyPr>
          <a:lstStyle/>
          <a:p>
            <a:r>
              <a:rPr lang="fr-FR" sz="11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7086"/>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4935805"/>
            <a:ext cx="6953246" cy="600164"/>
          </a:xfrm>
          <a:prstGeom prst="rect">
            <a:avLst/>
          </a:prstGeom>
          <a:noFill/>
        </p:spPr>
        <p:txBody>
          <a:bodyPr wrap="square" rtlCol="0">
            <a:spAutoFit/>
          </a:bodyPr>
          <a:lstStyle/>
          <a:p>
            <a:r>
              <a:rPr lang="fr-FR" sz="1100" dirty="0"/>
              <a:t>Pour récupérer les options (ce que nous voudrons faire la plupart du temps ;) ), on récupère le retour de la méthode </a:t>
            </a:r>
            <a:r>
              <a:rPr lang="fr-FR" sz="1100" b="1" dirty="0"/>
              <a:t>parse_args()</a:t>
            </a:r>
            <a:r>
              <a:rPr lang="fr-FR" sz="1100" dirty="0"/>
              <a:t>. Elle retourne un objet </a:t>
            </a:r>
            <a:r>
              <a:rPr lang="fr-FR" sz="1100" b="1" dirty="0"/>
              <a:t>namespace</a:t>
            </a:r>
            <a:r>
              <a:rPr lang="fr-FR" sz="1100" dirty="0"/>
              <a:t> avec nos options en attribut. Accéder à </a:t>
            </a:r>
            <a:r>
              <a:rPr lang="fr-FR" sz="1100" b="1" dirty="0"/>
              <a:t>args.x</a:t>
            </a:r>
            <a:r>
              <a:rPr lang="fr-FR" sz="11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5561471"/>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30887"/>
          </a:xfrm>
          <a:prstGeom prst="rect">
            <a:avLst/>
          </a:prstGeom>
          <a:noFill/>
        </p:spPr>
        <p:txBody>
          <a:bodyPr wrap="square" rtlCol="0">
            <a:spAutoFit/>
          </a:bodyPr>
          <a:lstStyle/>
          <a:p>
            <a:r>
              <a:rPr lang="fr-FR" sz="1100" dirty="0"/>
              <a:t>Dans ce contexte, on veut un nombre... mais l'utilisateur peut entrer n'importe quoi. Ce n'est pas une bonne chose, modifions notre méthode add_argument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904205"/>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769441"/>
          </a:xfrm>
          <a:prstGeom prst="rect">
            <a:avLst/>
          </a:prstGeom>
          <a:noFill/>
        </p:spPr>
        <p:txBody>
          <a:bodyPr wrap="square" rtlCol="0">
            <a:spAutoFit/>
          </a:bodyPr>
          <a:lstStyle/>
          <a:p>
            <a:r>
              <a:rPr lang="fr-FR" sz="1100" dirty="0"/>
              <a:t>Comme vous le voyez, la méthode add_argument est précisée ici avec un nouvel argument : type. On lui précise int, ce qui veut dire que l'on attend un nombre (l'entrée de l'utilisateur sera automatiquement convertie).</a:t>
            </a:r>
          </a:p>
          <a:p>
            <a:endParaRPr lang="fr-FR" sz="1100" dirty="0"/>
          </a:p>
          <a:p>
            <a:r>
              <a:rPr lang="fr-FR" sz="11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9090"/>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645624"/>
            <a:ext cx="6953246" cy="938719"/>
          </a:xfrm>
          <a:prstGeom prst="rect">
            <a:avLst/>
          </a:prstGeom>
          <a:noFill/>
        </p:spPr>
        <p:txBody>
          <a:bodyPr wrap="square" rtlCol="0">
            <a:spAutoFit/>
          </a:bodyPr>
          <a:lstStyle/>
          <a:p>
            <a:r>
              <a:rPr lang="fr-FR" sz="1100" dirty="0"/>
              <a:t>Comme vous le voyez, la conversion marche bien, jusqu'au message d'erreur affiché si l'utilisateur n'entre pas un nombre.</a:t>
            </a:r>
          </a:p>
          <a:p>
            <a:endParaRPr lang="fr-FR" sz="1100" dirty="0"/>
          </a:p>
          <a:p>
            <a:r>
              <a:rPr lang="fr-FR" sz="11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48" y="3658759"/>
            <a:ext cx="7296151" cy="1954381"/>
          </a:xfrm>
          <a:prstGeom prst="rect">
            <a:avLst/>
          </a:prstGeom>
          <a:noFill/>
        </p:spPr>
        <p:txBody>
          <a:bodyPr wrap="square" rtlCol="0">
            <a:spAutoFit/>
          </a:bodyPr>
          <a:lstStyle/>
          <a:p>
            <a:r>
              <a:rPr lang="fr-FR" sz="1100" dirty="0"/>
              <a:t>Nous avons ajouté une nouvelle option : -v ou --verbose. Le nom commençant par un tiret, argparse suppose qu'il s'agit d'une option facultative, même si cela peut être modifié.</a:t>
            </a:r>
          </a:p>
          <a:p>
            <a:endParaRPr lang="fr-FR" sz="1100" dirty="0"/>
          </a:p>
          <a:p>
            <a:r>
              <a:rPr lang="fr-FR" sz="1100" dirty="0"/>
              <a:t>Notez que l'on appelle la méthode add_argument avec l'argument action. L'action précisée, "store_true", permet de convertir l'option précisée en booléen :</a:t>
            </a:r>
          </a:p>
          <a:p>
            <a:endParaRPr lang="fr-FR" sz="1100" dirty="0"/>
          </a:p>
          <a:p>
            <a:pPr marL="628650" lvl="1" indent="-171450">
              <a:buFont typeface="Arial" panose="020B0604020202020204" pitchFamily="34" charset="0"/>
              <a:buChar char="•"/>
            </a:pPr>
            <a:r>
              <a:rPr lang="fr-FR" sz="1100" dirty="0"/>
              <a:t>    Si l'option est précisée, alors args.verbose vaudra True ;</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si l'option n'est pas précisée, alors args.verbose vaudra False.</a:t>
            </a:r>
          </a:p>
          <a:p>
            <a:endParaRPr lang="fr-FR" sz="1100" dirty="0"/>
          </a:p>
          <a:p>
            <a:r>
              <a:rPr lang="fr-FR" sz="1100" dirty="0"/>
              <a:t>Le résultat affiché est différent en fonction de l'option, si elle est précisée, le message de retour est un peu plus détaillé :</a:t>
            </a:r>
          </a:p>
        </p:txBody>
      </p:sp>
      <p:sp>
        <p:nvSpPr>
          <p:cNvPr id="11" name="ZoneTexte 10">
            <a:extLst>
              <a:ext uri="{FF2B5EF4-FFF2-40B4-BE49-F238E27FC236}">
                <a16:creationId xmlns:a16="http://schemas.microsoft.com/office/drawing/2014/main" id="{A9C1F432-C838-4E46-9516-62FB26C914DC}"/>
              </a:ext>
            </a:extLst>
          </p:cNvPr>
          <p:cNvSpPr txBox="1"/>
          <p:nvPr/>
        </p:nvSpPr>
        <p:spPr>
          <a:xfrm>
            <a:off x="361950" y="5552859"/>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40590291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100" dirty="0"/>
          </a:p>
          <a:p>
            <a:r>
              <a:rPr lang="fr-FR" sz="1100" dirty="0"/>
              <a:t>Nous n'avons vu que le tout début des fonctionnalités de ce module. Si vous voulez en apprendre plus, les ressources suivantes vont bien plus loin :</a:t>
            </a:r>
          </a:p>
          <a:p>
            <a:endParaRPr lang="fr-FR" sz="1100" dirty="0"/>
          </a:p>
          <a:p>
            <a:pPr marL="628650" lvl="1" indent="-171450">
              <a:buFont typeface="Arial" panose="020B0604020202020204" pitchFamily="34" charset="0"/>
              <a:buChar char="•"/>
            </a:pPr>
            <a:r>
              <a:rPr lang="fr-FR" sz="1100" dirty="0"/>
              <a:t>    Le </a:t>
            </a:r>
            <a:r>
              <a:rPr lang="fr-FR" sz="1100" dirty="0">
                <a:hlinkClick r:id="rId2"/>
              </a:rPr>
              <a:t>tutoriel consacré à argparse</a:t>
            </a:r>
            <a:r>
              <a:rPr lang="fr-FR" sz="1100" dirty="0"/>
              <a:t>, qui présente les fonctionnalités les plus couramment utilisées du module ;</a:t>
            </a:r>
          </a:p>
          <a:p>
            <a:pPr marL="628650" lvl="1" indent="-171450">
              <a:buFont typeface="Arial" panose="020B0604020202020204" pitchFamily="34" charset="0"/>
              <a:buChar char="•"/>
            </a:pPr>
            <a:r>
              <a:rPr lang="fr-FR" sz="1100" dirty="0"/>
              <a:t>    La </a:t>
            </a:r>
            <a:r>
              <a:rPr lang="fr-FR" sz="1100" dirty="0">
                <a:hlinkClick r:id="rId3"/>
              </a:rPr>
              <a:t>documentation officielle du module argparse</a:t>
            </a:r>
            <a:r>
              <a:rPr lang="fr-FR" sz="1100" dirty="0"/>
              <a:t>, qui liste les fonctionnalités de manière plus complète. Je ne vous conseille pas de lire cette documentation sans lire le tutoriel avant.</a:t>
            </a:r>
          </a:p>
        </p:txBody>
      </p:sp>
    </p:spTree>
    <p:extLst>
      <p:ext uri="{BB962C8B-B14F-4D97-AF65-F5344CB8AC3E}">
        <p14:creationId xmlns:p14="http://schemas.microsoft.com/office/powerpoint/2010/main" val="324815999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Nous allons ici nous intéresser à la façon d'exécuter des commandes depuis Python. Nous allons voir deux moyens, il en existe cependant d'autres.</a:t>
            </a:r>
          </a:p>
          <a:p>
            <a:endParaRPr lang="fr-FR" sz="1100" dirty="0"/>
          </a:p>
          <a:p>
            <a:r>
              <a:rPr lang="fr-FR" sz="1100" dirty="0"/>
              <a:t>Ceux que je vais présenter ont l'avantage de fonctionner sur Windows.</a:t>
            </a:r>
          </a:p>
          <a:p>
            <a:endParaRPr lang="fr-FR" sz="1100" b="1" dirty="0"/>
          </a:p>
          <a:p>
            <a:r>
              <a:rPr lang="fr-FR" sz="1100" b="1" dirty="0"/>
              <a:t>La fonction system</a:t>
            </a:r>
          </a:p>
          <a:p>
            <a:endParaRPr lang="fr-FR" sz="1100" dirty="0"/>
          </a:p>
          <a:p>
            <a:r>
              <a:rPr lang="fr-FR" sz="1100" dirty="0"/>
              <a:t>Vous vous souvenez peut-être de cette fonction du module </a:t>
            </a:r>
            <a:r>
              <a:rPr lang="fr-FR" sz="1100" b="1" dirty="0"/>
              <a:t>os</a:t>
            </a:r>
            <a:r>
              <a:rPr lang="fr-FR" sz="11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11071"/>
            <a:ext cx="5286375" cy="430887"/>
          </a:xfrm>
          <a:prstGeom prst="rect">
            <a:avLst/>
          </a:prstGeom>
          <a:solidFill>
            <a:schemeClr val="tx1"/>
          </a:solidFill>
        </p:spPr>
        <p:txBody>
          <a:bodyPr wrap="square" rtlCol="0">
            <a:spAutoFit/>
          </a:bodyPr>
          <a:lstStyle/>
          <a:p>
            <a:r>
              <a:rPr lang="de-DE" sz="1100" dirty="0" err="1">
                <a:solidFill>
                  <a:schemeClr val="bg1"/>
                </a:solidFill>
              </a:rPr>
              <a:t>os.system</a:t>
            </a:r>
            <a:r>
              <a:rPr lang="de-DE" sz="1100" dirty="0">
                <a:solidFill>
                  <a:schemeClr val="bg1"/>
                </a:solidFill>
              </a:rPr>
              <a:t>("</a:t>
            </a:r>
            <a:r>
              <a:rPr lang="de-DE" sz="1100" dirty="0" err="1">
                <a:solidFill>
                  <a:schemeClr val="bg1"/>
                </a:solidFill>
              </a:rPr>
              <a:t>ls</a:t>
            </a:r>
            <a:r>
              <a:rPr lang="de-DE" sz="1100" dirty="0">
                <a:solidFill>
                  <a:schemeClr val="bg1"/>
                </a:solidFill>
              </a:rPr>
              <a:t>") # </a:t>
            </a:r>
            <a:r>
              <a:rPr lang="de-DE" sz="1100" dirty="0" err="1">
                <a:solidFill>
                  <a:schemeClr val="bg1"/>
                </a:solidFill>
              </a:rPr>
              <a:t>Sur</a:t>
            </a:r>
            <a:r>
              <a:rPr lang="de-DE" sz="1100" dirty="0">
                <a:solidFill>
                  <a:schemeClr val="bg1"/>
                </a:solidFill>
              </a:rPr>
              <a:t> Linux</a:t>
            </a:r>
          </a:p>
          <a:p>
            <a:r>
              <a:rPr lang="de-DE" sz="1100" dirty="0" err="1">
                <a:solidFill>
                  <a:schemeClr val="bg1"/>
                </a:solidFill>
              </a:rPr>
              <a:t>os.system</a:t>
            </a:r>
            <a:r>
              <a:rPr lang="de-DE" sz="1100" dirty="0">
                <a:solidFill>
                  <a:schemeClr val="bg1"/>
                </a:solidFill>
              </a:rPr>
              <a:t>("dir") # </a:t>
            </a:r>
            <a:r>
              <a:rPr lang="de-DE" sz="1100" dirty="0" err="1">
                <a:solidFill>
                  <a:schemeClr val="bg1"/>
                </a:solidFill>
              </a:rPr>
              <a:t>Sur</a:t>
            </a:r>
            <a:r>
              <a:rPr lang="de-DE" sz="1100" dirty="0">
                <a:solidFill>
                  <a:schemeClr val="bg1"/>
                </a:solidFill>
              </a:rPr>
              <a:t>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774252"/>
            <a:ext cx="7296151" cy="2800767"/>
          </a:xfrm>
          <a:prstGeom prst="rect">
            <a:avLst/>
          </a:prstGeom>
          <a:noFill/>
        </p:spPr>
        <p:txBody>
          <a:bodyPr wrap="square" rtlCol="0">
            <a:spAutoFit/>
          </a:bodyPr>
          <a:lstStyle/>
          <a:p>
            <a:r>
              <a:rPr lang="fr-FR" sz="1100" dirty="0"/>
              <a:t>Vous pouvez capturer le code de retour de la commande mais vous ne pouvez pas capturer le retour affiché par la commande.</a:t>
            </a:r>
          </a:p>
          <a:p>
            <a:endParaRPr lang="fr-FR" sz="1100" dirty="0"/>
          </a:p>
          <a:p>
            <a:r>
              <a:rPr lang="fr-FR" sz="1100" dirty="0"/>
              <a:t>En outre, la fonction </a:t>
            </a:r>
            <a:r>
              <a:rPr lang="fr-FR" sz="1100" b="1" dirty="0"/>
              <a:t>system</a:t>
            </a:r>
            <a:r>
              <a:rPr lang="fr-FR" sz="1100" dirty="0"/>
              <a:t> exécute un environnement particulier rien que pour votre commande. Cela veut dire, entre autres, que </a:t>
            </a:r>
            <a:r>
              <a:rPr lang="fr-FR" sz="1100" b="1" dirty="0"/>
              <a:t>system</a:t>
            </a:r>
            <a:r>
              <a:rPr lang="fr-FR" sz="1100" dirty="0"/>
              <a:t> retournera tout de suite même si la commande tourne toujours.</a:t>
            </a:r>
          </a:p>
          <a:p>
            <a:endParaRPr lang="fr-FR" sz="1100" dirty="0"/>
          </a:p>
          <a:p>
            <a:r>
              <a:rPr lang="fr-FR" sz="1100" dirty="0"/>
              <a:t>En gros, si vous faites </a:t>
            </a:r>
            <a:r>
              <a:rPr lang="fr-FR" sz="1100" b="1" dirty="0" err="1"/>
              <a:t>os.system</a:t>
            </a:r>
            <a:r>
              <a:rPr lang="fr-FR" sz="1100" b="1" dirty="0"/>
              <a:t>("</a:t>
            </a:r>
            <a:r>
              <a:rPr lang="fr-FR" sz="1100" b="1" dirty="0" err="1"/>
              <a:t>sleep</a:t>
            </a:r>
            <a:r>
              <a:rPr lang="fr-FR" sz="1100" b="1" dirty="0"/>
              <a:t> 5")</a:t>
            </a:r>
            <a:r>
              <a:rPr lang="fr-FR" sz="1100" dirty="0"/>
              <a:t>, le programme ne s'arrêtera pas pendant cinq secondes.</a:t>
            </a:r>
          </a:p>
          <a:p>
            <a:endParaRPr lang="fr-FR" sz="1100" b="1" dirty="0"/>
          </a:p>
          <a:p>
            <a:r>
              <a:rPr lang="fr-FR" sz="1100" b="1" dirty="0"/>
              <a:t>La fonction </a:t>
            </a:r>
            <a:r>
              <a:rPr lang="fr-FR" sz="1100" b="1" dirty="0" err="1"/>
              <a:t>popen</a:t>
            </a:r>
            <a:endParaRPr lang="fr-FR" sz="1100" b="1" dirty="0"/>
          </a:p>
          <a:p>
            <a:endParaRPr lang="fr-FR" sz="1100" dirty="0"/>
          </a:p>
          <a:p>
            <a:r>
              <a:rPr lang="fr-FR" sz="1100" dirty="0"/>
              <a:t>Cette fonction se trouve également dans le module </a:t>
            </a:r>
            <a:r>
              <a:rPr lang="fr-FR" sz="1100" b="1" dirty="0"/>
              <a:t>os</a:t>
            </a:r>
            <a:r>
              <a:rPr lang="fr-FR" sz="1100" dirty="0"/>
              <a:t>. Elle prend également en paramètre une commande.</a:t>
            </a:r>
          </a:p>
          <a:p>
            <a:endParaRPr lang="fr-FR" sz="1100" dirty="0"/>
          </a:p>
          <a:p>
            <a:r>
              <a:rPr lang="fr-FR" sz="1100" dirty="0"/>
              <a:t>Toutefois, au lieu de renvoyer le code de retour de la commande, elle renvoie un objet, un pipe (mot anglais pour un « tuyau ») qui vous permet de lire le retour de la commande.</a:t>
            </a:r>
          </a:p>
          <a:p>
            <a:endParaRPr lang="fr-FR" sz="1100" dirty="0"/>
          </a:p>
          <a:p>
            <a:r>
              <a:rPr lang="fr-FR" sz="11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a:t>
            </a:r>
            <a:r>
              <a:rPr lang="de-DE" sz="1100" dirty="0" err="1">
                <a:solidFill>
                  <a:schemeClr val="bg1"/>
                </a:solidFill>
              </a:rPr>
              <a:t>ls</a:t>
            </a:r>
            <a:r>
              <a:rPr lang="de-DE" sz="1100" dirty="0">
                <a:solidFill>
                  <a:schemeClr val="bg1"/>
                </a:solidFill>
              </a:rPr>
              <a:t>")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938719"/>
          </a:xfrm>
          <a:prstGeom prst="rect">
            <a:avLst/>
          </a:prstGeom>
          <a:noFill/>
        </p:spPr>
        <p:txBody>
          <a:bodyPr wrap="square" rtlCol="0">
            <a:spAutoFit/>
          </a:bodyPr>
          <a:lstStyle/>
          <a:p>
            <a:r>
              <a:rPr lang="fr-FR" sz="1100" dirty="0"/>
              <a:t>Le fait de lire le pipe bloque le programme jusqu'à ce que la commande ait fini de s'exécuter.</a:t>
            </a:r>
          </a:p>
          <a:p>
            <a:endParaRPr lang="fr-FR" sz="1100" dirty="0"/>
          </a:p>
          <a:p>
            <a:r>
              <a:rPr lang="fr-FR" sz="1100" dirty="0"/>
              <a:t>Je vous ai dit qu'il existait d'autres moyens. Et au-delà de cela, vous avez beaucoup d'autres choses intéressantes dans le module os vous permettant d'interagir avec le système… et pour cause !</a:t>
            </a:r>
          </a:p>
          <a:p>
            <a:r>
              <a:rPr lang="fr-FR" sz="1100" dirty="0"/>
              <a:t>En résumé</a:t>
            </a:r>
          </a:p>
        </p:txBody>
      </p:sp>
    </p:spTree>
    <p:extLst>
      <p:ext uri="{BB962C8B-B14F-4D97-AF65-F5344CB8AC3E}">
        <p14:creationId xmlns:p14="http://schemas.microsoft.com/office/powerpoint/2010/main" val="1651129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615827"/>
          </a:xfrm>
          <a:prstGeom prst="rect">
            <a:avLst/>
          </a:prstGeom>
          <a:noFill/>
        </p:spPr>
        <p:txBody>
          <a:bodyPr wrap="square" rtlCol="0">
            <a:spAutoFit/>
          </a:bodyPr>
          <a:lstStyle/>
          <a:p>
            <a:r>
              <a:rPr lang="fr-FR" sz="1100" dirty="0"/>
              <a:t>En résumé</a:t>
            </a:r>
          </a:p>
          <a:p>
            <a:endParaRPr lang="fr-FR" sz="1100" dirty="0"/>
          </a:p>
          <a:p>
            <a:pPr marL="171450" indent="-171450">
              <a:buFont typeface="Arial" panose="020B0604020202020204" pitchFamily="34" charset="0"/>
              <a:buChar char="•"/>
            </a:pPr>
            <a:r>
              <a:rPr lang="fr-FR" sz="1100" dirty="0"/>
              <a:t>    Le module sys propose trois objets permettant d'accéder aux flux standard : stdin, stdout et stderr.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signal permet d'intercepter les signaux envoyés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argparse permet d'interpréter les arguments passés en console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277273"/>
          </a:xfrm>
          <a:prstGeom prst="rect">
            <a:avLst/>
          </a:prstGeom>
          <a:noFill/>
        </p:spPr>
        <p:txBody>
          <a:bodyPr wrap="square" rtlCol="0">
            <a:spAutoFit/>
          </a:bodyPr>
          <a:lstStyle/>
          <a:p>
            <a:r>
              <a:rPr lang="fr-FR" sz="1100" dirty="0"/>
              <a:t>Dans ce chapitre, nous allons découvrir trois modules. Je vous ai déjà fait utiliser certains de ces modules, ce sera ici l'occasion de revenir dessus plus en détail.</a:t>
            </a:r>
          </a:p>
          <a:p>
            <a:endParaRPr lang="fr-FR" sz="1100" dirty="0"/>
          </a:p>
          <a:p>
            <a:pPr marL="628650" lvl="1" indent="-171450">
              <a:buFont typeface="Arial" panose="020B0604020202020204" pitchFamily="34" charset="0"/>
              <a:buChar char="•"/>
            </a:pPr>
            <a:r>
              <a:rPr lang="fr-FR" sz="1100" dirty="0"/>
              <a:t>    Le module math qui propose un bon nombre de fonctions mathématiques.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100" dirty="0"/>
          </a:p>
          <a:p>
            <a:r>
              <a:rPr lang="fr-FR" sz="1100" dirty="0"/>
              <a:t>Je ne vais pas m'attarder très longtemps sur ce module en particulier car il est plus vraisemblable que vous cherchiez une fonction précise et que la documentation sera, dans ce cas, plus accessible et explicite.</a:t>
            </a:r>
          </a:p>
          <a:p>
            <a:endParaRPr lang="fr-FR" sz="1100" dirty="0"/>
          </a:p>
          <a:p>
            <a:r>
              <a:rPr lang="fr-FR" sz="1100" b="1" dirty="0"/>
              <a:t>Fonctions usuelles</a:t>
            </a:r>
          </a:p>
          <a:p>
            <a:endParaRPr lang="fr-FR" sz="1100" dirty="0"/>
          </a:p>
          <a:p>
            <a:r>
              <a:rPr lang="fr-FR" sz="1100" dirty="0"/>
              <a:t>Vous vous souvenez des opérateurs +, -, *, / et % j'imagine, je ne vais peut-être pas y revenir.</a:t>
            </a:r>
          </a:p>
          <a:p>
            <a:endParaRPr lang="fr-FR" sz="1100" dirty="0"/>
          </a:p>
          <a:p>
            <a:r>
              <a:rPr lang="fr-FR" sz="11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a:t>
            </a:r>
            <a:r>
              <a:rPr lang="fr-FR" sz="1100" dirty="0" err="1">
                <a:solidFill>
                  <a:schemeClr val="bg1"/>
                </a:solidFill>
              </a:rPr>
              <a:t>pow</a:t>
            </a:r>
            <a:r>
              <a:rPr lang="fr-FR" sz="1100" dirty="0">
                <a:solidFill>
                  <a:schemeClr val="bg1"/>
                </a:solidFill>
              </a:rPr>
              <a:t>(5, 2)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5591972"/>
            <a:ext cx="11315695" cy="261610"/>
          </a:xfrm>
          <a:prstGeom prst="rect">
            <a:avLst/>
          </a:prstGeom>
          <a:noFill/>
        </p:spPr>
        <p:txBody>
          <a:bodyPr wrap="square" rtlCol="0">
            <a:spAutoFit/>
          </a:bodyPr>
          <a:lstStyle/>
          <a:p>
            <a:r>
              <a:rPr lang="fr-FR" sz="1100" dirty="0"/>
              <a:t>Il y a bel et bien une différence entre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b="1" dirty="0"/>
              <a:t>Un peu de trigonométrie</a:t>
            </a:r>
          </a:p>
          <a:p>
            <a:endParaRPr lang="fr-FR" sz="1100" dirty="0"/>
          </a:p>
          <a:p>
            <a:r>
              <a:rPr lang="fr-FR" sz="1100" dirty="0"/>
              <a:t>Avant de voir les fonctions usuelles en trigonométrie, j'attire votre attention sur le fait que les angles, en Python, sont donnés et renvoyés en radians (rad).</a:t>
            </a:r>
          </a:p>
          <a:p>
            <a:endParaRPr lang="fr-FR" sz="1100" dirty="0"/>
          </a:p>
          <a:p>
            <a:r>
              <a:rPr lang="fr-FR" sz="1100" dirty="0"/>
              <a:t>Pour rappel :</a:t>
            </a:r>
          </a:p>
          <a:p>
            <a:endParaRPr lang="fr-FR" sz="1100" dirty="0"/>
          </a:p>
          <a:p>
            <a:r>
              <a:rPr lang="fr-FR" sz="1100" dirty="0"/>
              <a:t>Citation</a:t>
            </a:r>
          </a:p>
          <a:p>
            <a:endParaRPr lang="fr-FR" sz="1100" dirty="0"/>
          </a:p>
          <a:p>
            <a:r>
              <a:rPr lang="fr-FR" sz="1100" dirty="0"/>
              <a:t>    1 rad = 57,29 degrés</a:t>
            </a:r>
          </a:p>
          <a:p>
            <a:endParaRPr lang="fr-FR" sz="1100" dirty="0"/>
          </a:p>
          <a:p>
            <a:r>
              <a:rPr lang="fr-FR" sz="11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430887"/>
          </a:xfrm>
          <a:prstGeom prst="rect">
            <a:avLst/>
          </a:prstGeom>
          <a:solidFill>
            <a:schemeClr val="tx1"/>
          </a:solidFill>
        </p:spPr>
        <p:txBody>
          <a:bodyPr wrap="square" rtlCol="0">
            <a:spAutoFit/>
          </a:bodyPr>
          <a:lstStyle/>
          <a:p>
            <a:r>
              <a:rPr lang="fr-FR" sz="1100" dirty="0" err="1">
                <a:solidFill>
                  <a:schemeClr val="bg1"/>
                </a:solidFill>
              </a:rPr>
              <a:t>math.degrees</a:t>
            </a:r>
            <a:r>
              <a:rPr lang="fr-FR" sz="1100" dirty="0">
                <a:solidFill>
                  <a:schemeClr val="bg1"/>
                </a:solidFill>
              </a:rPr>
              <a:t>(</a:t>
            </a:r>
            <a:r>
              <a:rPr lang="fr-FR" sz="1100" dirty="0" err="1">
                <a:solidFill>
                  <a:schemeClr val="bg1"/>
                </a:solidFill>
              </a:rPr>
              <a:t>angle_en_radians</a:t>
            </a:r>
            <a:r>
              <a:rPr lang="fr-FR" sz="1100" dirty="0">
                <a:solidFill>
                  <a:schemeClr val="bg1"/>
                </a:solidFill>
              </a:rPr>
              <a:t>) # Convertit en degrés</a:t>
            </a:r>
          </a:p>
          <a:p>
            <a:r>
              <a:rPr lang="fr-FR" sz="1100" dirty="0" err="1">
                <a:solidFill>
                  <a:schemeClr val="bg1"/>
                </a:solidFill>
              </a:rPr>
              <a:t>math.radians</a:t>
            </a:r>
            <a:r>
              <a:rPr lang="fr-FR" sz="1100" dirty="0">
                <a:solidFill>
                  <a:schemeClr val="bg1"/>
                </a:solidFill>
              </a:rPr>
              <a:t>(</a:t>
            </a:r>
            <a:r>
              <a:rPr lang="fr-FR" sz="1100" dirty="0" err="1">
                <a:solidFill>
                  <a:schemeClr val="bg1"/>
                </a:solidFill>
              </a:rPr>
              <a:t>angle_en_degrés</a:t>
            </a:r>
            <a:r>
              <a:rPr lang="fr-FR" sz="1100" dirty="0">
                <a:solidFill>
                  <a:schemeClr val="bg1"/>
                </a:solidFill>
              </a:rPr>
              <a:t>)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139004"/>
            <a:ext cx="11315695" cy="2292935"/>
          </a:xfrm>
          <a:prstGeom prst="rect">
            <a:avLst/>
          </a:prstGeom>
          <a:noFill/>
        </p:spPr>
        <p:txBody>
          <a:bodyPr wrap="square" rtlCol="0">
            <a:spAutoFit/>
          </a:bodyPr>
          <a:lstStyle/>
          <a:p>
            <a:r>
              <a:rPr lang="fr-FR" sz="1100" dirty="0"/>
              <a:t>Voyons maintenant quelques fonctions. Elles se nomment, sans surprise :</a:t>
            </a:r>
          </a:p>
          <a:p>
            <a:endParaRPr lang="fr-FR" sz="1100" dirty="0"/>
          </a:p>
          <a:p>
            <a:r>
              <a:rPr lang="fr-FR" sz="1100" dirty="0"/>
              <a:t>    </a:t>
            </a:r>
            <a:r>
              <a:rPr lang="fr-FR" sz="1100" b="1" dirty="0"/>
              <a:t>cos</a:t>
            </a:r>
            <a:r>
              <a:rPr lang="fr-FR" sz="1100" dirty="0"/>
              <a:t> : cosinus ;</a:t>
            </a:r>
          </a:p>
          <a:p>
            <a:endParaRPr lang="fr-FR" sz="1100" dirty="0"/>
          </a:p>
          <a:p>
            <a:r>
              <a:rPr lang="fr-FR" sz="1100" dirty="0"/>
              <a:t>    </a:t>
            </a:r>
            <a:r>
              <a:rPr lang="fr-FR" sz="1100" b="1" dirty="0"/>
              <a:t>sin</a:t>
            </a:r>
            <a:r>
              <a:rPr lang="fr-FR" sz="1100" dirty="0"/>
              <a:t> : sinus ;</a:t>
            </a:r>
          </a:p>
          <a:p>
            <a:endParaRPr lang="fr-FR" sz="1100" dirty="0"/>
          </a:p>
          <a:p>
            <a:r>
              <a:rPr lang="fr-FR" sz="1100" dirty="0"/>
              <a:t>    </a:t>
            </a:r>
            <a:r>
              <a:rPr lang="fr-FR" sz="1100" b="1" dirty="0"/>
              <a:t>tan</a:t>
            </a:r>
            <a:r>
              <a:rPr lang="fr-FR" sz="1100" dirty="0"/>
              <a:t> : tangente ;</a:t>
            </a:r>
          </a:p>
          <a:p>
            <a:endParaRPr lang="fr-FR" sz="1100" dirty="0"/>
          </a:p>
          <a:p>
            <a:r>
              <a:rPr lang="fr-FR" sz="1100" dirty="0"/>
              <a:t>    </a:t>
            </a:r>
            <a:r>
              <a:rPr lang="fr-FR" sz="1100" b="1" dirty="0" err="1"/>
              <a:t>acos</a:t>
            </a:r>
            <a:r>
              <a:rPr lang="fr-FR" sz="1100" dirty="0"/>
              <a:t> : arc cosinus ;</a:t>
            </a:r>
          </a:p>
          <a:p>
            <a:endParaRPr lang="fr-FR" sz="1100" dirty="0"/>
          </a:p>
          <a:p>
            <a:r>
              <a:rPr lang="fr-FR" sz="1100" dirty="0"/>
              <a:t>    </a:t>
            </a:r>
            <a:r>
              <a:rPr lang="fr-FR" sz="1100" b="1" dirty="0" err="1"/>
              <a:t>asin</a:t>
            </a:r>
            <a:r>
              <a:rPr lang="fr-FR" sz="1100" dirty="0"/>
              <a:t> : arc sinus ;</a:t>
            </a:r>
          </a:p>
          <a:p>
            <a:endParaRPr lang="fr-FR" sz="1100" dirty="0"/>
          </a:p>
          <a:p>
            <a:r>
              <a:rPr lang="fr-FR" sz="1100" dirty="0"/>
              <a:t>    </a:t>
            </a:r>
            <a:r>
              <a:rPr lang="fr-FR" sz="1100" b="1" dirty="0" err="1"/>
              <a:t>atan</a:t>
            </a:r>
            <a:r>
              <a:rPr lang="fr-FR" sz="1100" dirty="0"/>
              <a:t> : arc tangente.</a:t>
            </a:r>
          </a:p>
        </p:txBody>
      </p:sp>
    </p:spTree>
    <p:extLst>
      <p:ext uri="{BB962C8B-B14F-4D97-AF65-F5344CB8AC3E}">
        <p14:creationId xmlns:p14="http://schemas.microsoft.com/office/powerpoint/2010/main" val="4586910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00164"/>
          </a:xfrm>
          <a:prstGeom prst="rect">
            <a:avLst/>
          </a:prstGeom>
          <a:noFill/>
        </p:spPr>
        <p:txBody>
          <a:bodyPr wrap="square" rtlCol="0">
            <a:spAutoFit/>
          </a:bodyPr>
          <a:lstStyle/>
          <a:p>
            <a:r>
              <a:rPr lang="fr-FR" sz="1100" b="1" dirty="0"/>
              <a:t>Arrondir un nombre</a:t>
            </a:r>
          </a:p>
          <a:p>
            <a:endParaRPr lang="fr-FR" sz="1100" b="1" dirty="0"/>
          </a:p>
          <a:p>
            <a:r>
              <a:rPr lang="fr-FR" sz="11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00164"/>
          </a:xfrm>
          <a:prstGeom prst="rect">
            <a:avLst/>
          </a:prstGeom>
          <a:noFill/>
        </p:spPr>
        <p:txBody>
          <a:bodyPr wrap="square" rtlCol="0">
            <a:spAutoFit/>
          </a:bodyPr>
          <a:lstStyle/>
          <a:p>
            <a:r>
              <a:rPr lang="fr-FR" sz="1100" dirty="0"/>
              <a:t>Quant aux constantes du module, elles ne sont pas nombreuses : </a:t>
            </a:r>
            <a:r>
              <a:rPr lang="fr-FR" sz="1100" b="1" dirty="0" err="1"/>
              <a:t>math.pi</a:t>
            </a:r>
            <a:r>
              <a:rPr lang="fr-FR" sz="1100" b="1" dirty="0"/>
              <a:t> </a:t>
            </a:r>
            <a:r>
              <a:rPr lang="fr-FR" sz="1100" dirty="0"/>
              <a:t>naturellement, ainsi que </a:t>
            </a:r>
            <a:r>
              <a:rPr lang="fr-FR" sz="1100" b="1" dirty="0" err="1"/>
              <a:t>math.e</a:t>
            </a:r>
            <a:r>
              <a:rPr lang="fr-FR" sz="1100" dirty="0"/>
              <a:t>.</a:t>
            </a:r>
          </a:p>
          <a:p>
            <a:endParaRPr lang="fr-FR" sz="1100" dirty="0"/>
          </a:p>
          <a:p>
            <a:r>
              <a:rPr lang="fr-FR" sz="1100" dirty="0"/>
              <a:t>Voilà, ce fut rapide mais suffisant, sauf si vous cherchez quelque chose de précis. En ce cas, un petit tour du côté de </a:t>
            </a:r>
            <a:r>
              <a:rPr lang="fr-FR" sz="1100" dirty="0">
                <a:hlinkClick r:id="rId2"/>
              </a:rPr>
              <a:t>la documentation officielle du module </a:t>
            </a:r>
            <a:r>
              <a:rPr lang="fr-FR" sz="1100" b="1" dirty="0"/>
              <a:t>math</a:t>
            </a:r>
            <a:r>
              <a:rPr lang="fr-FR" sz="1100" dirty="0"/>
              <a:t> s'impose.</a:t>
            </a:r>
          </a:p>
        </p:txBody>
      </p:sp>
    </p:spTree>
    <p:extLst>
      <p:ext uri="{BB962C8B-B14F-4D97-AF65-F5344CB8AC3E}">
        <p14:creationId xmlns:p14="http://schemas.microsoft.com/office/powerpoint/2010/main" val="85419019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00164"/>
          </a:xfrm>
          <a:prstGeom prst="rect">
            <a:avLst/>
          </a:prstGeom>
          <a:noFill/>
        </p:spPr>
        <p:txBody>
          <a:bodyPr wrap="square" rtlCol="0">
            <a:spAutoFit/>
          </a:bodyPr>
          <a:lstStyle/>
          <a:p>
            <a:r>
              <a:rPr lang="fr-FR" sz="1100" b="1" dirty="0"/>
              <a:t>Des fractions avec le module fractions</a:t>
            </a:r>
          </a:p>
          <a:p>
            <a:endParaRPr lang="fr-FR" sz="1100" b="1" dirty="0"/>
          </a:p>
          <a:p>
            <a:r>
              <a:rPr lang="fr-FR" sz="1100" dirty="0"/>
              <a:t>Ce module propose, entre autres, de manipuler des objets modélisant des </a:t>
            </a:r>
            <a:r>
              <a:rPr lang="fr-FR" sz="1100" b="1" dirty="0"/>
              <a:t>fractions</a:t>
            </a:r>
            <a:r>
              <a:rPr lang="fr-FR" sz="11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615827"/>
          </a:xfrm>
          <a:prstGeom prst="rect">
            <a:avLst/>
          </a:prstGeom>
          <a:noFill/>
        </p:spPr>
        <p:txBody>
          <a:bodyPr wrap="square" rtlCol="0">
            <a:spAutoFit/>
          </a:bodyPr>
          <a:lstStyle/>
          <a:p>
            <a:r>
              <a:rPr lang="fr-FR" sz="1100" b="1" dirty="0"/>
              <a:t>Créer une fraction</a:t>
            </a:r>
          </a:p>
          <a:p>
            <a:endParaRPr lang="fr-FR" sz="1100" dirty="0"/>
          </a:p>
          <a:p>
            <a:r>
              <a:rPr lang="fr-FR" sz="1100" dirty="0"/>
              <a:t>Le constructeur de la classe </a:t>
            </a:r>
            <a:r>
              <a:rPr lang="fr-FR" sz="1100" b="1" dirty="0"/>
              <a:t>Fraction</a:t>
            </a:r>
            <a:r>
              <a:rPr lang="fr-FR" sz="1100" dirty="0"/>
              <a:t> accepte plusieurs types de paramètres :</a:t>
            </a:r>
          </a:p>
          <a:p>
            <a:endParaRPr lang="fr-FR" sz="1100" dirty="0"/>
          </a:p>
          <a:p>
            <a:r>
              <a:rPr lang="fr-FR" sz="1100" dirty="0"/>
              <a:t>    Deux entiers, le numérateur et le dénominateur (par défaut le numérateur vaut </a:t>
            </a:r>
            <a:r>
              <a:rPr lang="fr-FR" sz="1100" b="1" dirty="0"/>
              <a:t>0</a:t>
            </a:r>
            <a:r>
              <a:rPr lang="fr-FR" sz="1100" dirty="0"/>
              <a:t> et le dénominateur </a:t>
            </a:r>
            <a:r>
              <a:rPr lang="fr-FR" sz="1100" b="1" dirty="0"/>
              <a:t>1</a:t>
            </a:r>
            <a:r>
              <a:rPr lang="fr-FR" sz="1100" dirty="0"/>
              <a:t>). Si le dénominateur est </a:t>
            </a:r>
            <a:r>
              <a:rPr lang="fr-FR" sz="1100" b="1" dirty="0"/>
              <a:t>0</a:t>
            </a:r>
            <a:r>
              <a:rPr lang="fr-FR" sz="1100" dirty="0"/>
              <a:t>, une exception </a:t>
            </a:r>
            <a:r>
              <a:rPr lang="fr-FR" sz="1100" b="1" dirty="0" err="1"/>
              <a:t>ZeroDivisionError</a:t>
            </a:r>
            <a:r>
              <a:rPr lang="fr-FR" sz="1100" dirty="0"/>
              <a:t> est levée.</a:t>
            </a:r>
          </a:p>
          <a:p>
            <a:endParaRPr lang="fr-FR" sz="1100" dirty="0"/>
          </a:p>
          <a:p>
            <a:r>
              <a:rPr lang="fr-FR" sz="1100" dirty="0"/>
              <a:t>    Une autre fraction.</a:t>
            </a:r>
          </a:p>
          <a:p>
            <a:endParaRPr lang="fr-FR" sz="1100" dirty="0"/>
          </a:p>
          <a:p>
            <a:r>
              <a:rPr lang="fr-FR" sz="1100" dirty="0"/>
              <a:t>    Une chaîne sous la forme </a:t>
            </a:r>
            <a:r>
              <a:rPr lang="fr-FR" sz="1100" b="1" dirty="0"/>
              <a:t>'</a:t>
            </a:r>
            <a:r>
              <a:rPr lang="fr-FR" sz="1100" b="1" dirty="0" err="1"/>
              <a:t>numerateur</a:t>
            </a:r>
            <a:r>
              <a:rPr lang="fr-FR" sz="1100" b="1" dirty="0"/>
              <a:t> / </a:t>
            </a:r>
            <a:r>
              <a:rPr lang="fr-FR" sz="1100" b="1" dirty="0" err="1"/>
              <a:t>denominateur</a:t>
            </a:r>
            <a:r>
              <a:rPr lang="fr-FR" sz="11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61610"/>
          </a:xfrm>
          <a:prstGeom prst="rect">
            <a:avLst/>
          </a:prstGeom>
          <a:noFill/>
        </p:spPr>
        <p:txBody>
          <a:bodyPr wrap="square" rtlCol="0">
            <a:spAutoFit/>
          </a:bodyPr>
          <a:lstStyle/>
          <a:p>
            <a:r>
              <a:rPr lang="fr-FR" sz="11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Si, mais pas dans le constructeur. Pour créer une fraction depuis un flottant, on utilise la méthode de classe </a:t>
            </a:r>
            <a:r>
              <a:rPr lang="fr-FR" sz="1100" b="1" dirty="0" err="1"/>
              <a:t>from_float</a:t>
            </a:r>
            <a:r>
              <a:rPr lang="fr-FR" sz="1100" b="1" dirty="0"/>
              <a:t> </a:t>
            </a:r>
            <a:r>
              <a:rPr lang="fr-FR" sz="11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3194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23279"/>
            <a:ext cx="11315695" cy="261610"/>
          </a:xfrm>
          <a:prstGeom prst="rect">
            <a:avLst/>
          </a:prstGeom>
          <a:noFill/>
        </p:spPr>
        <p:txBody>
          <a:bodyPr wrap="square" rtlCol="0">
            <a:spAutoFit/>
          </a:bodyPr>
          <a:lstStyle/>
          <a:p>
            <a:r>
              <a:rPr lang="fr-FR" sz="11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76786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412405"/>
            <a:ext cx="11315695" cy="600164"/>
          </a:xfrm>
          <a:prstGeom prst="rect">
            <a:avLst/>
          </a:prstGeom>
          <a:noFill/>
        </p:spPr>
        <p:txBody>
          <a:bodyPr wrap="square" rtlCol="0">
            <a:spAutoFit/>
          </a:bodyPr>
          <a:lstStyle/>
          <a:p>
            <a:r>
              <a:rPr lang="fr-FR" sz="1100" b="1" dirty="0"/>
              <a:t>Manipuler les fractions</a:t>
            </a:r>
          </a:p>
          <a:p>
            <a:endParaRPr lang="fr-FR" sz="1100" dirty="0"/>
          </a:p>
          <a:p>
            <a:r>
              <a:rPr lang="fr-FR" sz="11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09554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4722197"/>
            <a:ext cx="11315695" cy="261610"/>
          </a:xfrm>
          <a:prstGeom prst="rect">
            <a:avLst/>
          </a:prstGeom>
          <a:noFill/>
        </p:spPr>
        <p:txBody>
          <a:bodyPr wrap="square" rtlCol="0">
            <a:spAutoFit/>
          </a:bodyPr>
          <a:lstStyle/>
          <a:p>
            <a:r>
              <a:rPr lang="fr-FR" sz="11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031822"/>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606290"/>
            <a:ext cx="11315695" cy="261610"/>
          </a:xfrm>
          <a:prstGeom prst="rect">
            <a:avLst/>
          </a:prstGeom>
          <a:noFill/>
        </p:spPr>
        <p:txBody>
          <a:bodyPr wrap="square" rtlCol="0">
            <a:spAutoFit/>
          </a:bodyPr>
          <a:lstStyle/>
          <a:p>
            <a:r>
              <a:rPr lang="fr-FR" sz="11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61610"/>
          </a:xfrm>
          <a:prstGeom prst="rect">
            <a:avLst/>
          </a:prstGeom>
          <a:noFill/>
        </p:spPr>
        <p:txBody>
          <a:bodyPr wrap="square" rtlCol="0">
            <a:spAutoFit/>
          </a:bodyPr>
          <a:lstStyle/>
          <a:p>
            <a:r>
              <a:rPr lang="fr-FR" sz="1100" dirty="0"/>
              <a:t>Voilà. Cette petite démonstration vous suffira si ce module vous intéresse. Et si elle ne suffit pas, rendez-vous sur </a:t>
            </a:r>
            <a:r>
              <a:rPr lang="fr-FR" sz="1100" dirty="0">
                <a:hlinkClick r:id="rId2"/>
              </a:rPr>
              <a:t>la documentation officielle du module fractions</a:t>
            </a:r>
            <a:r>
              <a:rPr lang="fr-FR" sz="1100" dirty="0"/>
              <a:t>.</a:t>
            </a:r>
          </a:p>
        </p:txBody>
      </p:sp>
    </p:spTree>
    <p:extLst>
      <p:ext uri="{BB962C8B-B14F-4D97-AF65-F5344CB8AC3E}">
        <p14:creationId xmlns:p14="http://schemas.microsoft.com/office/powerpoint/2010/main" val="20400022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31490"/>
          </a:xfrm>
          <a:prstGeom prst="rect">
            <a:avLst/>
          </a:prstGeom>
          <a:noFill/>
        </p:spPr>
        <p:txBody>
          <a:bodyPr wrap="square" rtlCol="0">
            <a:spAutoFit/>
          </a:bodyPr>
          <a:lstStyle/>
          <a:p>
            <a:r>
              <a:rPr lang="fr-FR" sz="1100" dirty="0"/>
              <a:t>Du pseudo-aléatoire</a:t>
            </a:r>
          </a:p>
          <a:p>
            <a:endParaRPr lang="fr-FR" sz="1100" dirty="0"/>
          </a:p>
          <a:p>
            <a:r>
              <a:rPr lang="fr-FR" sz="11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100" dirty="0"/>
          </a:p>
          <a:p>
            <a:r>
              <a:rPr lang="fr-FR" sz="1100" dirty="0"/>
              <a:t>Ce qu'il faut bien comprendre, c'est que derrière notre appel à </a:t>
            </a:r>
            <a:r>
              <a:rPr lang="fr-FR" sz="1100" i="1" dirty="0" err="1"/>
              <a:t>random.randrange</a:t>
            </a:r>
            <a:r>
              <a:rPr lang="fr-FR" sz="1100" i="1" dirty="0"/>
              <a:t> </a:t>
            </a:r>
            <a:r>
              <a:rPr lang="fr-FR" sz="11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100" dirty="0"/>
          </a:p>
          <a:p>
            <a:r>
              <a:rPr lang="fr-FR" sz="1100" b="1" dirty="0"/>
              <a:t>La fonction </a:t>
            </a:r>
            <a:r>
              <a:rPr lang="fr-FR" sz="1100" i="1" dirty="0"/>
              <a:t>random</a:t>
            </a:r>
          </a:p>
          <a:p>
            <a:endParaRPr lang="fr-FR" sz="1100" dirty="0"/>
          </a:p>
          <a:p>
            <a:r>
              <a:rPr lang="fr-FR" sz="1100" dirty="0"/>
              <a:t>Cette fonction, on ne l'utilisera peut-être pas souvent de manière directe mais elle est implicitement utilisée par le module quand on fait appel à </a:t>
            </a:r>
            <a:r>
              <a:rPr lang="fr-FR" sz="1100" i="1" dirty="0"/>
              <a:t>randrange</a:t>
            </a:r>
            <a:r>
              <a:rPr lang="fr-FR" sz="1100" dirty="0"/>
              <a:t> ou </a:t>
            </a:r>
            <a:r>
              <a:rPr lang="fr-FR" sz="1100" i="1" dirty="0"/>
              <a:t>choice</a:t>
            </a:r>
            <a:r>
              <a:rPr lang="fr-FR" sz="1100" dirty="0"/>
              <a:t> que nous verrons plus bas.</a:t>
            </a:r>
          </a:p>
          <a:p>
            <a:endParaRPr lang="fr-FR" sz="1100" dirty="0"/>
          </a:p>
          <a:p>
            <a:r>
              <a:rPr lang="fr-FR" sz="11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132129"/>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4832191"/>
            <a:ext cx="11315695" cy="1446550"/>
          </a:xfrm>
          <a:prstGeom prst="rect">
            <a:avLst/>
          </a:prstGeom>
          <a:noFill/>
        </p:spPr>
        <p:txBody>
          <a:bodyPr wrap="square" rtlCol="0">
            <a:spAutoFit/>
          </a:bodyPr>
          <a:lstStyle/>
          <a:p>
            <a:r>
              <a:rPr lang="fr-FR" sz="1100" b="1" dirty="0"/>
              <a:t>randrange</a:t>
            </a:r>
            <a:r>
              <a:rPr lang="fr-FR" sz="1100" dirty="0"/>
              <a:t> et </a:t>
            </a:r>
            <a:r>
              <a:rPr lang="fr-FR" sz="1100" b="1" dirty="0"/>
              <a:t>randint</a:t>
            </a:r>
          </a:p>
          <a:p>
            <a:r>
              <a:rPr lang="fr-FR" sz="1100" dirty="0"/>
              <a:t>La fonction </a:t>
            </a:r>
            <a:r>
              <a:rPr lang="fr-FR" sz="1100" b="1" dirty="0"/>
              <a:t>randrange</a:t>
            </a:r>
            <a:r>
              <a:rPr lang="fr-FR" sz="1100" dirty="0"/>
              <a:t> prend trois paramètres :</a:t>
            </a:r>
          </a:p>
          <a:p>
            <a:endParaRPr lang="fr-FR" sz="1100" dirty="0"/>
          </a:p>
          <a:p>
            <a:pPr marL="171450" indent="-171450">
              <a:buFont typeface="Arial" panose="020B0604020202020204" pitchFamily="34" charset="0"/>
              <a:buChar char="•"/>
            </a:pPr>
            <a:r>
              <a:rPr lang="fr-FR" sz="1100" dirty="0"/>
              <a:t>    la marge inférieure de l'intervalle ;</a:t>
            </a:r>
          </a:p>
          <a:p>
            <a:pPr marL="171450" indent="-171450">
              <a:buFont typeface="Arial" panose="020B0604020202020204" pitchFamily="34" charset="0"/>
              <a:buChar char="•"/>
            </a:pPr>
            <a:r>
              <a:rPr lang="fr-FR" sz="1100" dirty="0"/>
              <a:t>    la marge supérieure de l'intervalle ;</a:t>
            </a:r>
          </a:p>
          <a:p>
            <a:pPr marL="171450" indent="-171450">
              <a:buFont typeface="Arial" panose="020B0604020202020204" pitchFamily="34" charset="0"/>
              <a:buChar char="•"/>
            </a:pPr>
            <a:r>
              <a:rPr lang="fr-FR" sz="1100" dirty="0"/>
              <a:t>    l'écart entre chaque valeur de l'intervalle (1 par défaut).</a:t>
            </a:r>
          </a:p>
          <a:p>
            <a:endParaRPr lang="fr-FR" sz="1100" dirty="0"/>
          </a:p>
          <a:p>
            <a:r>
              <a:rPr lang="fr-FR" sz="11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1610"/>
          </a:xfrm>
          <a:prstGeom prst="rect">
            <a:avLst/>
          </a:prstGeom>
          <a:noFill/>
        </p:spPr>
        <p:txBody>
          <a:bodyPr wrap="square" rtlCol="0">
            <a:spAutoFit/>
          </a:bodyPr>
          <a:lstStyle/>
          <a:p>
            <a:r>
              <a:rPr lang="fr-FR" sz="11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762249"/>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1954381"/>
          </a:xfrm>
          <a:prstGeom prst="rect">
            <a:avLst/>
          </a:prstGeom>
          <a:noFill/>
        </p:spPr>
        <p:txBody>
          <a:bodyPr wrap="square" rtlCol="0">
            <a:spAutoFit/>
          </a:bodyPr>
          <a:lstStyle/>
          <a:p>
            <a:r>
              <a:rPr lang="fr-FR" sz="1100" dirty="0"/>
              <a:t>Cette instruction va chercher à générer un nombre aléatoire entre </a:t>
            </a:r>
            <a:r>
              <a:rPr lang="fr-FR" sz="1100" b="1" dirty="0"/>
              <a:t>5</a:t>
            </a:r>
            <a:r>
              <a:rPr lang="fr-FR" sz="1100" dirty="0"/>
              <a:t> inclus et </a:t>
            </a:r>
            <a:r>
              <a:rPr lang="fr-FR" sz="1100" b="1" dirty="0"/>
              <a:t>10</a:t>
            </a:r>
            <a:r>
              <a:rPr lang="fr-FR" sz="1100" dirty="0"/>
              <a:t> non inclus, avec un écart de </a:t>
            </a:r>
            <a:r>
              <a:rPr lang="fr-FR" sz="1100" b="1" dirty="0"/>
              <a:t>2</a:t>
            </a:r>
            <a:r>
              <a:rPr lang="fr-FR" sz="1100" dirty="0"/>
              <a:t> entre chaque valeur. Elle va donc chercher dans la liste des valeurs </a:t>
            </a:r>
            <a:r>
              <a:rPr lang="fr-FR" sz="1100" b="1" dirty="0"/>
              <a:t>[5, 7, 9]</a:t>
            </a:r>
            <a:r>
              <a:rPr lang="fr-FR" sz="1100" dirty="0"/>
              <a:t>.</a:t>
            </a:r>
          </a:p>
          <a:p>
            <a:endParaRPr lang="fr-FR" sz="1100" dirty="0"/>
          </a:p>
          <a:p>
            <a:r>
              <a:rPr lang="fr-FR" sz="1100" dirty="0"/>
              <a:t>Si vous ne précisez pas de troisième paramètre, il vaudra </a:t>
            </a:r>
            <a:r>
              <a:rPr lang="fr-FR" sz="1100" b="1" dirty="0"/>
              <a:t>1</a:t>
            </a:r>
            <a:r>
              <a:rPr lang="fr-FR" sz="1100" dirty="0"/>
              <a:t> par défaut (c'est le comportement attendu la plupart du temps).</a:t>
            </a:r>
          </a:p>
          <a:p>
            <a:endParaRPr lang="fr-FR" sz="1100" dirty="0"/>
          </a:p>
          <a:p>
            <a:r>
              <a:rPr lang="fr-FR" sz="1100" dirty="0"/>
              <a:t>La fonction </a:t>
            </a:r>
            <a:r>
              <a:rPr lang="fr-FR" sz="1100" b="1" dirty="0"/>
              <a:t>randint</a:t>
            </a:r>
            <a:r>
              <a:rPr lang="fr-FR" sz="1100" dirty="0"/>
              <a:t> prend deux paramètres :</a:t>
            </a:r>
          </a:p>
          <a:p>
            <a:endParaRPr lang="fr-FR" sz="1100" dirty="0"/>
          </a:p>
          <a:p>
            <a:r>
              <a:rPr lang="fr-FR" sz="1100" dirty="0"/>
              <a:t>    là encore, la marge inférieure de l'intervalle ;</a:t>
            </a:r>
          </a:p>
          <a:p>
            <a:endParaRPr lang="fr-FR" sz="1100" dirty="0"/>
          </a:p>
          <a:p>
            <a:r>
              <a:rPr lang="fr-FR" sz="1100" dirty="0"/>
              <a:t>    la marge supérieure de l'intervalle, cette fois incluse.</a:t>
            </a:r>
          </a:p>
          <a:p>
            <a:endParaRPr lang="fr-FR" sz="1100" dirty="0"/>
          </a:p>
          <a:p>
            <a:r>
              <a:rPr lang="fr-FR" sz="1100" dirty="0"/>
              <a:t>Pour tirer au hasard un nombre entre </a:t>
            </a:r>
            <a:r>
              <a:rPr lang="fr-FR" sz="1100" b="1" dirty="0"/>
              <a:t>1</a:t>
            </a:r>
            <a:r>
              <a:rPr lang="fr-FR" sz="1100" dirty="0"/>
              <a:t> et </a:t>
            </a:r>
            <a:r>
              <a:rPr lang="fr-FR" sz="1100" b="1" dirty="0"/>
              <a:t>6</a:t>
            </a:r>
            <a:r>
              <a:rPr lang="fr-FR" sz="1100" dirty="0"/>
              <a:t>, il est donc plus intuitif de faire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207140"/>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30887"/>
          </a:xfrm>
          <a:prstGeom prst="rect">
            <a:avLst/>
          </a:prstGeom>
          <a:noFill/>
        </p:spPr>
        <p:txBody>
          <a:bodyPr wrap="square" rtlCol="0">
            <a:spAutoFit/>
          </a:bodyPr>
          <a:lstStyle/>
          <a:p>
            <a:r>
              <a:rPr lang="fr-FR" sz="1100" dirty="0"/>
              <a:t>Opérations sur des séquences</a:t>
            </a:r>
          </a:p>
          <a:p>
            <a:r>
              <a:rPr lang="fr-FR" sz="1100" dirty="0"/>
              <a:t>Nous allons voir deux fonctions : la première, choice, renvoie au hasard un élément d'une séquence passée en paramètre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1965866"/>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413923"/>
            <a:ext cx="11315695" cy="261610"/>
          </a:xfrm>
          <a:prstGeom prst="rect">
            <a:avLst/>
          </a:prstGeom>
          <a:noFill/>
        </p:spPr>
        <p:txBody>
          <a:bodyPr wrap="square" rtlCol="0">
            <a:spAutoFit/>
          </a:bodyPr>
          <a:lstStyle/>
          <a:p>
            <a:r>
              <a:rPr lang="fr-FR" sz="1100" dirty="0"/>
              <a:t>La seconde s'appelle shuffle. Elle prend en paramètre une séquence et la mélange ; elle modifie donc la séquence qu'on lui passe et ne renvoie rien :</a:t>
            </a:r>
            <a:endParaRPr lang="fr-FR" sz="11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692703"/>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532988"/>
            <a:ext cx="11315695" cy="261610"/>
          </a:xfrm>
          <a:prstGeom prst="rect">
            <a:avLst/>
          </a:prstGeom>
          <a:noFill/>
        </p:spPr>
        <p:txBody>
          <a:bodyPr wrap="square" rtlCol="0">
            <a:spAutoFit/>
          </a:bodyPr>
          <a:lstStyle/>
          <a:p>
            <a:r>
              <a:rPr lang="fr-FR" sz="1100" dirty="0"/>
              <a:t>Voilà. Là encore, ce fut rapide mais si vous voulez aller plus loin, vous savez ou aller… droit vers </a:t>
            </a:r>
            <a:r>
              <a:rPr lang="fr-FR" sz="1100" dirty="0">
                <a:hlinkClick r:id="rId2"/>
              </a:rPr>
              <a:t>la documentation officielle de Python sur random</a:t>
            </a:r>
            <a:r>
              <a:rPr lang="fr-FR" sz="1100" dirty="0"/>
              <a:t>.</a:t>
            </a:r>
            <a:endParaRPr lang="fr-FR" sz="11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277273"/>
          </a:xfrm>
          <a:prstGeom prst="rect">
            <a:avLst/>
          </a:prstGeom>
          <a:noFill/>
        </p:spPr>
        <p:txBody>
          <a:bodyPr wrap="square" rtlCol="0">
            <a:spAutoFit/>
          </a:bodyPr>
          <a:lstStyle/>
          <a:p>
            <a:r>
              <a:rPr lang="fr-FR" sz="1100" b="1" dirty="0"/>
              <a:t>En résumé</a:t>
            </a:r>
          </a:p>
          <a:p>
            <a:endParaRPr lang="fr-FR" sz="1100" dirty="0"/>
          </a:p>
          <a:p>
            <a:pPr marL="171450" indent="-171450">
              <a:buFont typeface="Arial" panose="020B0604020202020204" pitchFamily="34" charset="0"/>
              <a:buChar char="•"/>
            </a:pPr>
            <a:r>
              <a:rPr lang="fr-FR" sz="1100" dirty="0"/>
              <a:t>    Le module math possède plusieurs fonctions et constantes mathématiques usuelles.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random permet de générer des nombres pseudo-aléatoires.</a:t>
            </a:r>
            <a:endParaRPr lang="fr-FR" sz="11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938719"/>
          </a:xfrm>
          <a:prstGeom prst="rect">
            <a:avLst/>
          </a:prstGeom>
          <a:noFill/>
        </p:spPr>
        <p:txBody>
          <a:bodyPr wrap="square" rtlCol="0">
            <a:spAutoFit/>
          </a:bodyPr>
          <a:lstStyle/>
          <a:p>
            <a:r>
              <a:rPr lang="fr-FR" sz="1100" b="1" dirty="0"/>
              <a:t>Gérez les mots de passe</a:t>
            </a:r>
          </a:p>
          <a:p>
            <a:endParaRPr lang="fr-FR" sz="1100" dirty="0"/>
          </a:p>
          <a:p>
            <a:r>
              <a:rPr lang="fr-FR" sz="1100" dirty="0"/>
              <a:t>Dans ce chapitre, nous allons nous intéresser aux mots de passe et à la façon de les gérer en Python, c'est-à-dire de les réceptionner et de les protéger.</a:t>
            </a:r>
          </a:p>
          <a:p>
            <a:endParaRPr lang="fr-FR" sz="1100" dirty="0"/>
          </a:p>
          <a:p>
            <a:r>
              <a:rPr lang="fr-FR" sz="1100" dirty="0"/>
              <a:t>Nous allons découvrir deux modules dans ce chapitre : d'abord </a:t>
            </a:r>
            <a:r>
              <a:rPr lang="fr-FR" sz="1100" i="1" dirty="0"/>
              <a:t>getpass</a:t>
            </a:r>
            <a:r>
              <a:rPr lang="fr-FR" sz="1100" dirty="0"/>
              <a:t> qui permet de demander un mot de passe à l'utilisateur, puis </a:t>
            </a:r>
            <a:r>
              <a:rPr lang="fr-FR" sz="1100" i="1" dirty="0"/>
              <a:t>hashlib</a:t>
            </a:r>
            <a:r>
              <a:rPr lang="fr-FR" sz="11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615827"/>
          </a:xfrm>
          <a:prstGeom prst="rect">
            <a:avLst/>
          </a:prstGeom>
          <a:noFill/>
        </p:spPr>
        <p:txBody>
          <a:bodyPr wrap="square" rtlCol="0">
            <a:spAutoFit/>
          </a:bodyPr>
          <a:lstStyle/>
          <a:p>
            <a:r>
              <a:rPr lang="fr-FR" sz="1100" dirty="0"/>
              <a:t>Vous allez me dire, j'en suis sûr, qu'on a déjà une façon de réceptionner une saisie de l'utilisateur. Cette méthode, on l'a vue assez tôt dans le cours : il s'agit naturellement de la fonction input.</a:t>
            </a:r>
          </a:p>
          <a:p>
            <a:endParaRPr lang="fr-FR" sz="1100" dirty="0"/>
          </a:p>
          <a:p>
            <a:r>
              <a:rPr lang="fr-FR" sz="1100" dirty="0"/>
              <a:t>Mais input n'est pas très discrète. Si vous saisissez un mot de passe confidentiel, il apparaît de manière visible à l'écran, ce qui n'est pas toujours souhaitable. Quand on tape un mot de passe, c'est même rarement souhaité !</a:t>
            </a:r>
          </a:p>
          <a:p>
            <a:endParaRPr lang="fr-FR" sz="1100" dirty="0"/>
          </a:p>
          <a:p>
            <a:r>
              <a:rPr lang="fr-FR" sz="11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100" dirty="0"/>
          </a:p>
          <a:p>
            <a:r>
              <a:rPr lang="fr-FR" sz="11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350505"/>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442970"/>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a:t>
            </a:r>
            <a:r>
              <a:rPr lang="fr-FR" sz="1100" dirty="0" err="1"/>
              <a:t>mot_de_passe</a:t>
            </a:r>
            <a:r>
              <a:rPr lang="fr-FR" sz="1100" dirty="0"/>
              <a:t>.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9" name="ZoneTexte 8">
            <a:extLst>
              <a:ext uri="{FF2B5EF4-FFF2-40B4-BE49-F238E27FC236}">
                <a16:creationId xmlns:a16="http://schemas.microsoft.com/office/drawing/2014/main" id="{0073A88F-3AF3-4451-956C-D56D7C7DF3F6}"/>
              </a:ext>
            </a:extLst>
          </p:cNvPr>
          <p:cNvSpPr txBox="1"/>
          <p:nvPr/>
        </p:nvSpPr>
        <p:spPr>
          <a:xfrm>
            <a:off x="180980" y="581976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260937842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mot_de_passe.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3026831"/>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3520448"/>
            <a:ext cx="11715747" cy="769441"/>
          </a:xfrm>
          <a:prstGeom prst="rect">
            <a:avLst/>
          </a:prstGeom>
          <a:noFill/>
        </p:spPr>
        <p:txBody>
          <a:bodyPr wrap="square" rtlCol="0">
            <a:spAutoFit/>
          </a:bodyPr>
          <a:lstStyle/>
          <a:p>
            <a:r>
              <a:rPr lang="fr-FR" sz="1100" dirty="0"/>
              <a:t>C'est mieux.</a:t>
            </a:r>
          </a:p>
          <a:p>
            <a:endParaRPr lang="fr-FR" sz="1100" dirty="0"/>
          </a:p>
          <a:p>
            <a:r>
              <a:rPr lang="fr-FR" sz="11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Tree>
    <p:extLst>
      <p:ext uri="{BB962C8B-B14F-4D97-AF65-F5344CB8AC3E}">
        <p14:creationId xmlns:p14="http://schemas.microsoft.com/office/powerpoint/2010/main" val="86063452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5001369"/>
          </a:xfrm>
          <a:prstGeom prst="rect">
            <a:avLst/>
          </a:prstGeom>
          <a:noFill/>
        </p:spPr>
        <p:txBody>
          <a:bodyPr wrap="square" rtlCol="0">
            <a:spAutoFit/>
          </a:bodyPr>
          <a:lstStyle/>
          <a:p>
            <a:r>
              <a:rPr lang="fr-FR" sz="1100" dirty="0"/>
              <a:t>Cette fois-ci, nous allons nous intéresser au module hashlib. Mais avant de vous montrer comment il fonctionne, quelques explications s'imposent.</a:t>
            </a:r>
          </a:p>
          <a:p>
            <a:endParaRPr lang="fr-FR" sz="1100" b="1" dirty="0"/>
          </a:p>
          <a:p>
            <a:r>
              <a:rPr lang="fr-FR" sz="1100" b="1" dirty="0"/>
              <a:t>Chiffrer un mot de passe ?</a:t>
            </a:r>
          </a:p>
          <a:p>
            <a:endParaRPr lang="fr-FR" sz="1100" dirty="0"/>
          </a:p>
          <a:p>
            <a:r>
              <a:rPr lang="fr-FR" sz="11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100" dirty="0"/>
          </a:p>
          <a:p>
            <a:r>
              <a:rPr lang="fr-FR" sz="1100" dirty="0"/>
              <a:t>Maintenant, qu'est-ce que le chiffrement ? A priori, l'idée est assez simple : en partant d'un mot de passe, n'importe lequel, on arrive à une seconde chaîne de caractères, complètement incompréhensible.</a:t>
            </a:r>
          </a:p>
          <a:p>
            <a:endParaRPr lang="fr-FR" sz="1100" dirty="0"/>
          </a:p>
          <a:p>
            <a:r>
              <a:rPr lang="fr-FR" sz="1100" dirty="0"/>
              <a:t>Quel intérêt ?</a:t>
            </a:r>
          </a:p>
          <a:p>
            <a:endParaRPr lang="fr-FR" sz="1100" dirty="0"/>
          </a:p>
          <a:p>
            <a:r>
              <a:rPr lang="fr-FR" sz="1100" dirty="0"/>
              <a:t>Eh bien, si vous voyez passer, devant vos yeux, une chaîne de caractères comme b47ea832576a75814e13351dcc97eaa985b9c6b7, vous ne pouvez pas vraiment deviner le mot de passe qui se cache derrière.</a:t>
            </a:r>
          </a:p>
          <a:p>
            <a:endParaRPr lang="fr-FR" sz="1100" dirty="0"/>
          </a:p>
          <a:p>
            <a:r>
              <a:rPr lang="fr-FR" sz="11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100" dirty="0"/>
          </a:p>
          <a:p>
            <a:r>
              <a:rPr lang="fr-FR" sz="1100" dirty="0"/>
              <a:t>Comment fonctionne le chiffrement ?</a:t>
            </a:r>
          </a:p>
          <a:p>
            <a:endParaRPr lang="fr-FR" sz="1100" dirty="0"/>
          </a:p>
          <a:p>
            <a:r>
              <a:rPr lang="fr-FR" sz="1100" dirty="0"/>
              <a:t>Grave question. D'abord, il existe plusieurs techniques ou algorithmes de chiffrement. Chiffrer un mot de passe avec un certain algorithme ne donne pas le même résultat qu'avec un autre algorithme.</a:t>
            </a:r>
          </a:p>
          <a:p>
            <a:endParaRPr lang="fr-FR" sz="1100" dirty="0"/>
          </a:p>
          <a:p>
            <a:r>
              <a:rPr lang="fr-FR" sz="1100" dirty="0"/>
              <a:t>Ensuite, l'algorithme, quel qu'il soit, est assez complexe. Je serais bien incapable de vous expliquer en détail comment cela marche, on fait appel à beaucoup de concepts mathématiques relativement poussés.</a:t>
            </a:r>
          </a:p>
          <a:p>
            <a:endParaRPr lang="fr-FR" sz="1100" dirty="0"/>
          </a:p>
          <a:p>
            <a:r>
              <a:rPr lang="fr-FR" sz="1100" dirty="0"/>
              <a:t>Mais si vous voulez faire un exercice, je vous propose quelque chose d'amusant qui vous donnera une meilleure idée du chiffrement.</a:t>
            </a:r>
          </a:p>
          <a:p>
            <a:endParaRPr lang="fr-FR" sz="1100" dirty="0"/>
          </a:p>
          <a:p>
            <a:r>
              <a:rPr lang="fr-FR" sz="11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85718" y="975840"/>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2699865"/>
            <a:ext cx="12077709" cy="4247317"/>
          </a:xfrm>
          <a:prstGeom prst="rect">
            <a:avLst/>
          </a:prstGeom>
          <a:noFill/>
        </p:spPr>
        <p:txBody>
          <a:bodyPr wrap="square" rtlCol="0">
            <a:spAutoFit/>
          </a:bodyPr>
          <a:lstStyle/>
          <a:p>
            <a:r>
              <a:rPr lang="fr-FR" sz="10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000" dirty="0"/>
          </a:p>
          <a:p>
            <a:r>
              <a:rPr lang="fr-FR" sz="1000" dirty="0"/>
              <a:t>Par exemple, partons du prénom </a:t>
            </a:r>
            <a:r>
              <a:rPr lang="fr-FR" sz="1000" dirty="0" err="1"/>
              <a:t>Eric</a:t>
            </a:r>
            <a:r>
              <a:rPr lang="fr-FR" sz="1000" dirty="0"/>
              <a:t>. Quatre lettres, cela ira vite. Oubliez les accents, les majuscules et minuscules. On a un E (5), un R (18), un I (9) et un C (3). En ajoutant les valeurs de chaque lettre, on a donc 5 + 18 + 9 + 3, ce qui donne 35.</a:t>
            </a:r>
          </a:p>
          <a:p>
            <a:endParaRPr lang="fr-FR" sz="1000" dirty="0"/>
          </a:p>
          <a:p>
            <a:r>
              <a:rPr lang="fr-FR" sz="1000" dirty="0"/>
              <a:t>Conclusion : en chiffrant </a:t>
            </a:r>
            <a:r>
              <a:rPr lang="fr-FR" sz="1000" dirty="0" err="1"/>
              <a:t>Eric</a:t>
            </a:r>
            <a:r>
              <a:rPr lang="fr-FR" sz="1000" dirty="0"/>
              <a:t> grâce à notre algorithme, on obtient le nombre 35.</a:t>
            </a:r>
          </a:p>
          <a:p>
            <a:endParaRPr lang="fr-FR" sz="1000" dirty="0"/>
          </a:p>
          <a:p>
            <a:r>
              <a:rPr lang="fr-FR" sz="1000" dirty="0"/>
              <a:t>C'est l'idée derrière le chiffrement même si, en réalité, les choses sont beaucoup plus complexes. En outre, au lieu d'avoir un chiffre en sortie, on a généralement plutôt une chaîne de caractères.</a:t>
            </a:r>
          </a:p>
          <a:p>
            <a:endParaRPr lang="fr-FR" sz="1000" dirty="0"/>
          </a:p>
          <a:p>
            <a:r>
              <a:rPr lang="fr-FR" sz="10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000" dirty="0"/>
          </a:p>
          <a:p>
            <a:r>
              <a:rPr lang="fr-FR" sz="1000" dirty="0"/>
              <a:t>Vous pouvez maintenant vous rendre compte que derrière un nombre tel que 35, il est plutôt difficile de deviner que se cache le prénom </a:t>
            </a:r>
            <a:r>
              <a:rPr lang="fr-FR" sz="1000" dirty="0" err="1"/>
              <a:t>Eric</a:t>
            </a:r>
            <a:r>
              <a:rPr lang="fr-FR" sz="1000" dirty="0"/>
              <a:t> !</a:t>
            </a:r>
          </a:p>
          <a:p>
            <a:endParaRPr lang="fr-FR" sz="1000" dirty="0"/>
          </a:p>
          <a:p>
            <a:r>
              <a:rPr lang="fr-FR" sz="1000" dirty="0"/>
              <a:t>Si vous faites le test sur les prénoms Louis et Jacques, vous vous rendrez compte… qu'ils produisent le même résultat, 76. En effet :</a:t>
            </a:r>
          </a:p>
          <a:p>
            <a:endParaRPr lang="fr-FR" sz="1000" dirty="0"/>
          </a:p>
          <a:p>
            <a:r>
              <a:rPr lang="fr-FR" sz="1000" dirty="0"/>
              <a:t>    Louis = 12 + 15 + 21 + 9 + 19 = 76</a:t>
            </a:r>
          </a:p>
          <a:p>
            <a:endParaRPr lang="fr-FR" sz="1000" dirty="0"/>
          </a:p>
          <a:p>
            <a:r>
              <a:rPr lang="fr-FR" sz="1000" dirty="0"/>
              <a:t>    Jacques = 10 + 1 + 3 + 17 + 21 + 5 + 19 = 76</a:t>
            </a:r>
          </a:p>
          <a:p>
            <a:endParaRPr lang="fr-FR" sz="1000" dirty="0"/>
          </a:p>
          <a:p>
            <a:r>
              <a:rPr lang="fr-FR" sz="1000" dirty="0"/>
              <a:t>C'est ce qu'on appelle une collision : en prenant deux chaînes différentes, on obtient le même chiffrement au final.</a:t>
            </a:r>
          </a:p>
          <a:p>
            <a:endParaRPr lang="fr-FR" sz="1000" dirty="0"/>
          </a:p>
          <a:p>
            <a:r>
              <a:rPr lang="fr-FR" sz="10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000" dirty="0"/>
          </a:p>
          <a:p>
            <a:r>
              <a:rPr lang="fr-FR" sz="1000" dirty="0"/>
              <a:t>Voilà. Fin de l'exercice, on va se pencher sur le module hashlib maintenant.</a:t>
            </a:r>
          </a:p>
        </p:txBody>
      </p:sp>
    </p:spTree>
    <p:extLst>
      <p:ext uri="{BB962C8B-B14F-4D97-AF65-F5344CB8AC3E}">
        <p14:creationId xmlns:p14="http://schemas.microsoft.com/office/powerpoint/2010/main" val="890127248"/>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842490"/>
            <a:ext cx="12077709" cy="400110"/>
          </a:xfrm>
          <a:prstGeom prst="rect">
            <a:avLst/>
          </a:prstGeom>
          <a:noFill/>
        </p:spPr>
        <p:txBody>
          <a:bodyPr wrap="square" rtlCol="0">
            <a:spAutoFit/>
          </a:bodyPr>
          <a:lstStyle/>
          <a:p>
            <a:r>
              <a:rPr lang="fr-FR" sz="1000" b="1" dirty="0"/>
              <a:t>Chiffrer un mot de passe</a:t>
            </a:r>
            <a:endParaRPr lang="fr-FR" sz="1000" dirty="0"/>
          </a:p>
          <a:p>
            <a:r>
              <a:rPr lang="fr-FR" sz="10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242600"/>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100004" y="1537041"/>
            <a:ext cx="12077709" cy="400110"/>
          </a:xfrm>
          <a:prstGeom prst="rect">
            <a:avLst/>
          </a:prstGeom>
          <a:noFill/>
        </p:spPr>
        <p:txBody>
          <a:bodyPr wrap="square" rtlCol="0">
            <a:spAutoFit/>
          </a:bodyPr>
          <a:lstStyle/>
          <a:p>
            <a:r>
              <a:rPr lang="fr-FR" sz="1000" dirty="0"/>
              <a:t>On va maintenant choisir un algorithme. Pour nous aider dans notre choix, le module hashlib nous propose deux listes :</a:t>
            </a:r>
          </a:p>
          <a:p>
            <a:pPr marL="171450" indent="-171450">
              <a:buFont typeface="Arial" panose="020B0604020202020204" pitchFamily="34" charset="0"/>
              <a:buChar char="•"/>
            </a:pPr>
            <a:r>
              <a:rPr lang="fr-FR" sz="10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14291" y="1996388"/>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14291" y="2511453"/>
            <a:ext cx="12077709" cy="1169551"/>
          </a:xfrm>
          <a:prstGeom prst="rect">
            <a:avLst/>
          </a:prstGeom>
          <a:noFill/>
        </p:spPr>
        <p:txBody>
          <a:bodyPr wrap="square" rtlCol="0">
            <a:spAutoFit/>
          </a:bodyPr>
          <a:lstStyle/>
          <a:p>
            <a:pPr marL="171450" indent="-171450">
              <a:buFont typeface="Arial" panose="020B0604020202020204" pitchFamily="34" charset="0"/>
              <a:buChar char="•"/>
            </a:pPr>
            <a:r>
              <a:rPr lang="fr-FR" sz="1000" dirty="0"/>
              <a:t>algorithms_available : les algorithmes disponibles sur votre plateforme. Tous les algorithmes garantis s'y trouvent, plus quelques autres propres à votre système.</a:t>
            </a:r>
          </a:p>
          <a:p>
            <a:r>
              <a:rPr lang="fr-FR" sz="1000" dirty="0"/>
              <a:t>Dans ce chapitre, nous allons nous intéresser à sha1.</a:t>
            </a:r>
          </a:p>
          <a:p>
            <a:endParaRPr lang="fr-FR" sz="1000" dirty="0"/>
          </a:p>
          <a:p>
            <a:r>
              <a:rPr lang="fr-FR" sz="1000" dirty="0"/>
              <a:t>Pour commencer, nous allons créer notre objet SHA1. On va utiliser le constructeur sha1 du module hashlib. Il prend en paramètre une chaîne, mais une chaîne de bytes (octets).</a:t>
            </a:r>
          </a:p>
          <a:p>
            <a:endParaRPr lang="fr-FR" sz="1000" dirty="0"/>
          </a:p>
          <a:p>
            <a:r>
              <a:rPr lang="fr-FR" sz="10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114291" y="3633629"/>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4033739"/>
            <a:ext cx="12077709" cy="246221"/>
          </a:xfrm>
          <a:prstGeom prst="rect">
            <a:avLst/>
          </a:prstGeom>
          <a:noFill/>
        </p:spPr>
        <p:txBody>
          <a:bodyPr wrap="square" rtlCol="0">
            <a:spAutoFit/>
          </a:bodyPr>
          <a:lstStyle/>
          <a:p>
            <a:r>
              <a:rPr lang="fr-FR" sz="10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4282759"/>
            <a:ext cx="12077709" cy="707886"/>
          </a:xfrm>
          <a:prstGeom prst="rect">
            <a:avLst/>
          </a:prstGeom>
          <a:noFill/>
        </p:spPr>
        <p:txBody>
          <a:bodyPr wrap="square" rtlCol="0">
            <a:spAutoFit/>
          </a:bodyPr>
          <a:lstStyle/>
          <a:p>
            <a:r>
              <a:rPr lang="fr-FR" sz="1000" dirty="0"/>
              <a:t>Pour obtenir le chiffrement associé à cet objet, on a deux possibilités :</a:t>
            </a:r>
          </a:p>
          <a:p>
            <a:pPr marL="171450" indent="-171450">
              <a:buFont typeface="Arial" panose="020B0604020202020204" pitchFamily="34" charset="0"/>
              <a:buChar char="•"/>
            </a:pPr>
            <a:r>
              <a:rPr lang="fr-FR" sz="1000" dirty="0"/>
              <a:t>    la méthode digest, qui renvoie un type bytes contenant notre mot de passe chiffré ;</a:t>
            </a:r>
          </a:p>
          <a:p>
            <a:pPr marL="171450" indent="-171450">
              <a:buFont typeface="Arial" panose="020B0604020202020204" pitchFamily="34" charset="0"/>
              <a:buChar char="•"/>
            </a:pPr>
            <a:r>
              <a:rPr lang="fr-FR" sz="1000" dirty="0"/>
              <a:t>    la méthode hexdigest, qui renvoie une chaîne str contenant une suite de symboles hexadécimaux (de 0 à 9 et de A à F).</a:t>
            </a:r>
          </a:p>
          <a:p>
            <a:r>
              <a:rPr lang="fr-FR" sz="10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4955860"/>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5387716"/>
            <a:ext cx="12077709" cy="553998"/>
          </a:xfrm>
          <a:prstGeom prst="rect">
            <a:avLst/>
          </a:prstGeom>
          <a:noFill/>
        </p:spPr>
        <p:txBody>
          <a:bodyPr wrap="square" rtlCol="0">
            <a:spAutoFit/>
          </a:bodyPr>
          <a:lstStyle/>
          <a:p>
            <a:r>
              <a:rPr lang="fr-FR" sz="1000" dirty="0"/>
              <a:t>Et pour déchiffrer ce mot de passe ?</a:t>
            </a:r>
          </a:p>
          <a:p>
            <a:endParaRPr lang="fr-FR" sz="1000" dirty="0"/>
          </a:p>
          <a:p>
            <a:r>
              <a:rPr lang="fr-FR" sz="10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285551169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553998"/>
          </a:xfrm>
          <a:prstGeom prst="rect">
            <a:avLst/>
          </a:prstGeom>
          <a:noFill/>
        </p:spPr>
        <p:txBody>
          <a:bodyPr wrap="square" rtlCol="0">
            <a:spAutoFit/>
          </a:bodyPr>
          <a:lstStyle/>
          <a:p>
            <a:r>
              <a:rPr lang="fr-FR" sz="1000" dirty="0"/>
              <a:t>Cela me semble assez clair. Nous avons utilisé l'algorithme sha1, il en existe d'autres comme vous pouvez le voir dans hashlib. Algorithms_available.</a:t>
            </a:r>
          </a:p>
          <a:p>
            <a:endParaRPr lang="fr-FR" sz="1000" dirty="0"/>
          </a:p>
          <a:p>
            <a:r>
              <a:rPr lang="fr-FR" sz="10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1785104"/>
          </a:xfrm>
          <a:prstGeom prst="rect">
            <a:avLst/>
          </a:prstGeom>
          <a:noFill/>
        </p:spPr>
        <p:txBody>
          <a:bodyPr wrap="square" rtlCol="0">
            <a:spAutoFit/>
          </a:bodyPr>
          <a:lstStyle/>
          <a:p>
            <a:r>
              <a:rPr lang="fr-FR" sz="1000" b="1" dirty="0"/>
              <a:t>En résumé</a:t>
            </a:r>
          </a:p>
          <a:p>
            <a:endParaRPr lang="fr-FR" sz="1000" dirty="0"/>
          </a:p>
          <a:p>
            <a:r>
              <a:rPr lang="fr-FR" sz="1000" dirty="0"/>
              <a:t>    Pour demander à l'utilisateur de saisir un mot de passe, on peut utiliser le module </a:t>
            </a:r>
            <a:r>
              <a:rPr lang="fr-FR" sz="1000" b="1" dirty="0"/>
              <a:t>getpass</a:t>
            </a:r>
            <a:r>
              <a:rPr lang="fr-FR" sz="1000" dirty="0"/>
              <a:t>.</a:t>
            </a:r>
          </a:p>
          <a:p>
            <a:endParaRPr lang="fr-FR" sz="1000" dirty="0"/>
          </a:p>
          <a:p>
            <a:r>
              <a:rPr lang="fr-FR" sz="1000" dirty="0"/>
              <a:t>    La fonction </a:t>
            </a:r>
            <a:r>
              <a:rPr lang="fr-FR" sz="1000" b="1" dirty="0"/>
              <a:t>getpass</a:t>
            </a:r>
            <a:r>
              <a:rPr lang="fr-FR" sz="1000" dirty="0"/>
              <a:t> du module </a:t>
            </a:r>
            <a:r>
              <a:rPr lang="fr-FR" sz="1000" b="1" dirty="0"/>
              <a:t>getpass</a:t>
            </a:r>
            <a:r>
              <a:rPr lang="fr-FR" sz="1000" dirty="0"/>
              <a:t> fonctionne de la même façon que </a:t>
            </a:r>
            <a:r>
              <a:rPr lang="fr-FR" sz="1000" b="1" dirty="0"/>
              <a:t>input</a:t>
            </a:r>
            <a:r>
              <a:rPr lang="fr-FR" sz="1000" dirty="0"/>
              <a:t>, sauf qu'elle n'affiche pas ce que l'utilisateur saisit.</a:t>
            </a:r>
          </a:p>
          <a:p>
            <a:endParaRPr lang="fr-FR" sz="1000" dirty="0"/>
          </a:p>
          <a:p>
            <a:r>
              <a:rPr lang="fr-FR" sz="1000" dirty="0"/>
              <a:t>    Pour chiffrer un mot de passe, on va utiliser le module </a:t>
            </a:r>
            <a:r>
              <a:rPr lang="fr-FR" sz="1000" b="1" dirty="0"/>
              <a:t>hashlib</a:t>
            </a:r>
            <a:r>
              <a:rPr lang="fr-FR" sz="1000" dirty="0"/>
              <a:t>.</a:t>
            </a:r>
          </a:p>
          <a:p>
            <a:endParaRPr lang="fr-FR" sz="1000" dirty="0"/>
          </a:p>
          <a:p>
            <a:r>
              <a:rPr lang="fr-FR" sz="1000" dirty="0"/>
              <a:t>    Ce module contient en attributs les différents algorithmes pouvant être utilisés pour chiffrer nos mots de passe.</a:t>
            </a:r>
          </a:p>
          <a:p>
            <a:endParaRPr lang="fr-FR" sz="1000" dirty="0"/>
          </a:p>
          <a:p>
            <a:endParaRPr lang="fr-FR" sz="1000" dirty="0"/>
          </a:p>
        </p:txBody>
      </p:sp>
    </p:spTree>
    <p:extLst>
      <p:ext uri="{BB962C8B-B14F-4D97-AF65-F5344CB8AC3E}">
        <p14:creationId xmlns:p14="http://schemas.microsoft.com/office/powerpoint/2010/main" val="205047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446550"/>
          </a:xfrm>
          <a:prstGeom prst="rect">
            <a:avLst/>
          </a:prstGeom>
          <a:noFill/>
        </p:spPr>
        <p:txBody>
          <a:bodyPr wrap="square" rtlCol="0">
            <a:spAutoFit/>
          </a:bodyPr>
          <a:lstStyle/>
          <a:p>
            <a:r>
              <a:rPr lang="fr-FR" sz="1100" b="1" dirty="0"/>
              <a:t>Gérez les réseaux</a:t>
            </a:r>
          </a:p>
          <a:p>
            <a:endParaRPr lang="fr-FR" sz="1100" dirty="0"/>
          </a:p>
          <a:p>
            <a:r>
              <a:rPr lang="fr-FR" sz="1100" dirty="0"/>
              <a:t>Vaste sujet que le réseau ! Si je devais faire une présentation détaillée, ou même parler des réseaux en général, il me faudrait bien plus d'un chapitre rien que pour la théorie.</a:t>
            </a:r>
          </a:p>
          <a:p>
            <a:endParaRPr lang="fr-FR" sz="1100" dirty="0"/>
          </a:p>
          <a:p>
            <a:r>
              <a:rPr lang="fr-FR" sz="1100" dirty="0"/>
              <a:t>Dans ce chapitre, nous allons donc apprendre à faire communiquer deux applications grâce aux sockets, des objets qui permettent de connecter un client à un serveur et de transmettre des données de l'un à l'autre.</a:t>
            </a:r>
          </a:p>
          <a:p>
            <a:endParaRPr lang="fr-FR" sz="1100" dirty="0"/>
          </a:p>
          <a:p>
            <a:r>
              <a:rPr lang="fr-FR" sz="11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6017032"/>
          </a:xfrm>
          <a:prstGeom prst="rect">
            <a:avLst/>
          </a:prstGeom>
          <a:noFill/>
        </p:spPr>
        <p:txBody>
          <a:bodyPr wrap="square" rtlCol="0">
            <a:spAutoFit/>
          </a:bodyPr>
          <a:lstStyle/>
          <a:p>
            <a:r>
              <a:rPr lang="fr-FR" sz="11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100" dirty="0"/>
          </a:p>
          <a:p>
            <a:r>
              <a:rPr lang="fr-FR" sz="11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100" b="1" dirty="0"/>
              <a:t>TCP</a:t>
            </a:r>
            <a:r>
              <a:rPr lang="fr-FR" sz="1100" dirty="0"/>
              <a:t>.</a:t>
            </a:r>
          </a:p>
          <a:p>
            <a:endParaRPr lang="fr-FR" sz="1100" b="1" dirty="0"/>
          </a:p>
          <a:p>
            <a:r>
              <a:rPr lang="fr-FR" sz="1100" b="1" dirty="0"/>
              <a:t>Le protocole TCP</a:t>
            </a:r>
          </a:p>
          <a:p>
            <a:endParaRPr lang="fr-FR" sz="1100" dirty="0"/>
          </a:p>
          <a:p>
            <a:r>
              <a:rPr lang="fr-FR" sz="1100" dirty="0"/>
              <a:t>L'acronyme de ce protocole signifie </a:t>
            </a:r>
            <a:r>
              <a:rPr lang="fr-FR" sz="1100" i="1" dirty="0"/>
              <a:t>Transmission Control Protocol</a:t>
            </a:r>
            <a:r>
              <a:rPr lang="fr-FR" sz="1100" dirty="0"/>
              <a:t>, soit « protocole de contrôle de transmission ». Concrètement, il permet de connecter deux applications et de leur faire échanger des informations.</a:t>
            </a:r>
          </a:p>
          <a:p>
            <a:endParaRPr lang="fr-FR" sz="1100" dirty="0"/>
          </a:p>
          <a:p>
            <a:r>
              <a:rPr lang="fr-FR" sz="11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100" dirty="0"/>
          </a:p>
          <a:p>
            <a:r>
              <a:rPr lang="fr-FR" sz="1100" dirty="0"/>
              <a:t>Cela vous paraît peut-être évident mais le protocole </a:t>
            </a:r>
            <a:r>
              <a:rPr lang="fr-FR" sz="1100" b="1" dirty="0"/>
              <a:t>UDP</a:t>
            </a:r>
            <a:r>
              <a:rPr lang="fr-FR" sz="1100" dirty="0"/>
              <a:t> (</a:t>
            </a:r>
            <a:r>
              <a:rPr lang="fr-FR" sz="1100" i="1" dirty="0"/>
              <a:t>User </a:t>
            </a:r>
            <a:r>
              <a:rPr lang="fr-FR" sz="1100" i="1" dirty="0" err="1"/>
              <a:t>Datagram</a:t>
            </a:r>
            <a:r>
              <a:rPr lang="fr-FR" sz="1100" i="1" dirty="0"/>
              <a:t> Protocol</a:t>
            </a:r>
            <a:r>
              <a:rPr lang="fr-FR" sz="11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100" dirty="0"/>
          </a:p>
          <a:p>
            <a:r>
              <a:rPr lang="fr-FR" sz="11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100" dirty="0"/>
          </a:p>
          <a:p>
            <a:r>
              <a:rPr lang="fr-FR" sz="1100" dirty="0"/>
              <a:t>En attendant, c'est le protocole </a:t>
            </a:r>
            <a:r>
              <a:rPr lang="fr-FR" sz="1100" b="1" dirty="0"/>
              <a:t>TCP</a:t>
            </a:r>
            <a:r>
              <a:rPr lang="fr-FR" sz="1100" dirty="0"/>
              <a:t> qui nous intéresse. Il est un peu plus lent que le protocole </a:t>
            </a:r>
            <a:r>
              <a:rPr lang="fr-FR" sz="1100" b="1" dirty="0"/>
              <a:t>UDP</a:t>
            </a:r>
            <a:r>
              <a:rPr lang="fr-FR" sz="1100" dirty="0"/>
              <a:t> mais plus sûr et, pour la quantité d'informations que nous allons transmettre, il est préférable d'être sûr des informations transmises plutôt que de la vitesse de transmission.</a:t>
            </a:r>
          </a:p>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159605713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5678478"/>
          </a:xfrm>
          <a:prstGeom prst="rect">
            <a:avLst/>
          </a:prstGeom>
          <a:noFill/>
        </p:spPr>
        <p:txBody>
          <a:bodyPr wrap="square" rtlCol="0">
            <a:spAutoFit/>
          </a:bodyPr>
          <a:lstStyle/>
          <a:p>
            <a:r>
              <a:rPr lang="fr-FR" sz="1100" b="1" dirty="0"/>
              <a:t>Les différentes étapes</a:t>
            </a:r>
          </a:p>
          <a:p>
            <a:endParaRPr lang="fr-FR" sz="1100" dirty="0"/>
          </a:p>
          <a:p>
            <a:r>
              <a:rPr lang="fr-FR" sz="11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100" dirty="0"/>
          </a:p>
          <a:p>
            <a:r>
              <a:rPr lang="fr-FR" sz="1100" dirty="0"/>
              <a:t>Le serveur :</a:t>
            </a:r>
          </a:p>
          <a:p>
            <a:endParaRPr lang="fr-FR" sz="1100" dirty="0"/>
          </a:p>
          <a:p>
            <a:pPr marL="685800" lvl="1" indent="-228600">
              <a:buFont typeface="+mj-lt"/>
              <a:buAutoNum type="arabicPeriod"/>
            </a:pPr>
            <a:r>
              <a:rPr lang="fr-FR" sz="1100" dirty="0"/>
              <a:t>    attend une connexion de la part du client ;</a:t>
            </a:r>
          </a:p>
          <a:p>
            <a:pPr marL="685800" lvl="1" indent="-228600">
              <a:buFont typeface="+mj-lt"/>
              <a:buAutoNum type="arabicPeriod"/>
            </a:pPr>
            <a:r>
              <a:rPr lang="fr-FR" sz="1100" dirty="0"/>
              <a:t>    accepte la connexion quand le client se connecte ;</a:t>
            </a:r>
          </a:p>
          <a:p>
            <a:pPr marL="685800" lvl="1" indent="-228600">
              <a:buFont typeface="+mj-lt"/>
              <a:buAutoNum type="arabicPeriod"/>
            </a:pPr>
            <a:r>
              <a:rPr lang="fr-FR" sz="1100" dirty="0"/>
              <a:t>    échange des informations avec le client ;</a:t>
            </a:r>
          </a:p>
          <a:p>
            <a:pPr marL="685800" lvl="1" indent="-228600">
              <a:buFont typeface="+mj-lt"/>
              <a:buAutoNum type="arabicPeriod"/>
            </a:pPr>
            <a:r>
              <a:rPr lang="fr-FR" sz="1100" dirty="0"/>
              <a:t>    ferme la connexion.</a:t>
            </a:r>
          </a:p>
          <a:p>
            <a:endParaRPr lang="fr-FR" sz="1100" dirty="0"/>
          </a:p>
          <a:p>
            <a:r>
              <a:rPr lang="fr-FR" sz="1100" dirty="0"/>
              <a:t>Le client :</a:t>
            </a:r>
          </a:p>
          <a:p>
            <a:endParaRPr lang="fr-FR" sz="1100" dirty="0"/>
          </a:p>
          <a:p>
            <a:pPr marL="685800" lvl="1" indent="-228600">
              <a:buFont typeface="+mj-lt"/>
              <a:buAutoNum type="arabicPeriod"/>
            </a:pPr>
            <a:r>
              <a:rPr lang="fr-FR" sz="1100" dirty="0"/>
              <a:t>    se connecte au serveur ;</a:t>
            </a:r>
          </a:p>
          <a:p>
            <a:pPr marL="685800" lvl="1" indent="-228600">
              <a:buFont typeface="+mj-lt"/>
              <a:buAutoNum type="arabicPeriod"/>
            </a:pPr>
            <a:r>
              <a:rPr lang="fr-FR" sz="1100" dirty="0"/>
              <a:t>    échange des informations avec le serveur ;</a:t>
            </a:r>
          </a:p>
          <a:p>
            <a:pPr marL="685800" lvl="1" indent="-228600">
              <a:buFont typeface="+mj-lt"/>
              <a:buAutoNum type="arabicPeriod"/>
            </a:pPr>
            <a:r>
              <a:rPr lang="fr-FR" sz="1100" dirty="0"/>
              <a:t>    ferme la connexion.</a:t>
            </a:r>
          </a:p>
          <a:p>
            <a:endParaRPr lang="fr-FR" sz="1100" dirty="0"/>
          </a:p>
          <a:p>
            <a:r>
              <a:rPr lang="fr-FR" sz="11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100" b="1" dirty="0"/>
          </a:p>
          <a:p>
            <a:r>
              <a:rPr lang="fr-FR" sz="1100" b="1" dirty="0"/>
              <a:t>Établir une connexion</a:t>
            </a:r>
          </a:p>
          <a:p>
            <a:endParaRPr lang="fr-FR" sz="1100" dirty="0"/>
          </a:p>
          <a:p>
            <a:r>
              <a:rPr lang="fr-FR" sz="1100" dirty="0"/>
              <a:t>Pour que le client se connecte au serveur, il nous faut deux informations :</a:t>
            </a:r>
          </a:p>
          <a:p>
            <a:endParaRPr lang="fr-FR" sz="1100" dirty="0"/>
          </a:p>
          <a:p>
            <a:pPr marL="628650" lvl="1" indent="-171450">
              <a:buFont typeface="Arial" panose="020B0604020202020204" pitchFamily="34" charset="0"/>
              <a:buChar char="•"/>
            </a:pPr>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pPr marL="628650" lvl="1" indent="-171450">
              <a:buFont typeface="Arial" panose="020B0604020202020204" pitchFamily="34" charset="0"/>
              <a:buChar char="•"/>
            </a:pPr>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p:txBody>
      </p:sp>
    </p:spTree>
    <p:extLst>
      <p:ext uri="{BB962C8B-B14F-4D97-AF65-F5344CB8AC3E}">
        <p14:creationId xmlns:p14="http://schemas.microsoft.com/office/powerpoint/2010/main" val="113606951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938719"/>
          </a:xfrm>
          <a:prstGeom prst="rect">
            <a:avLst/>
          </a:prstGeom>
          <a:noFill/>
        </p:spPr>
        <p:txBody>
          <a:bodyPr wrap="square" rtlCol="0">
            <a:spAutoFit/>
          </a:bodyPr>
          <a:lstStyle/>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734076"/>
            <a:ext cx="11953872" cy="261610"/>
          </a:xfrm>
          <a:prstGeom prst="rect">
            <a:avLst/>
          </a:prstGeom>
          <a:noFill/>
        </p:spPr>
        <p:txBody>
          <a:bodyPr wrap="square" rtlCol="0">
            <a:spAutoFit/>
          </a:bodyPr>
          <a:lstStyle/>
          <a:p>
            <a:r>
              <a:rPr lang="fr-FR" sz="11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023609"/>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357638"/>
            <a:ext cx="11953872" cy="1615827"/>
          </a:xfrm>
          <a:prstGeom prst="rect">
            <a:avLst/>
          </a:prstGeom>
          <a:noFill/>
        </p:spPr>
        <p:txBody>
          <a:bodyPr wrap="square" rtlCol="0">
            <a:spAutoFit/>
          </a:bodyPr>
          <a:lstStyle/>
          <a:p>
            <a:r>
              <a:rPr lang="fr-FR" sz="1100" dirty="0"/>
              <a:t>Nous allons d'abord créer notre serveur puis, en parallèle, un client. Nous allons faire communiquer les deux. Pour l'instant, nous nous occupons du serveur.</a:t>
            </a:r>
          </a:p>
          <a:p>
            <a:endParaRPr lang="fr-FR" sz="1100" b="1" dirty="0"/>
          </a:p>
          <a:p>
            <a:r>
              <a:rPr lang="fr-FR" sz="1100" b="1" dirty="0"/>
              <a:t>Construire notre socket</a:t>
            </a:r>
          </a:p>
          <a:p>
            <a:endParaRPr lang="fr-FR" sz="1100" dirty="0"/>
          </a:p>
          <a:p>
            <a:r>
              <a:rPr lang="fr-FR" sz="1100" dirty="0"/>
              <a:t>Nous allons pour cela faire appel au constructeur socket. Dans le cas d'une connexion TCP, il prend les deux paramètres suivants, dans l'ordre :</a:t>
            </a:r>
          </a:p>
          <a:p>
            <a:endParaRPr lang="fr-FR" sz="1100" dirty="0"/>
          </a:p>
          <a:p>
            <a:r>
              <a:rPr lang="fr-FR" sz="1100" dirty="0"/>
              <a:t>    </a:t>
            </a:r>
            <a:r>
              <a:rPr lang="fr-FR" sz="1100" dirty="0" err="1"/>
              <a:t>socket.AF_INET</a:t>
            </a:r>
            <a:r>
              <a:rPr lang="fr-FR" sz="1100" dirty="0"/>
              <a:t> : la famille d'adresses, ici ce sont des adresses Internet ;</a:t>
            </a:r>
          </a:p>
          <a:p>
            <a:endParaRPr lang="fr-FR" sz="1100" dirty="0"/>
          </a:p>
          <a:p>
            <a:r>
              <a:rPr lang="fr-FR" sz="1100" dirty="0"/>
              <a:t>    </a:t>
            </a:r>
            <a:r>
              <a:rPr lang="fr-FR" sz="1100" dirty="0" err="1"/>
              <a:t>socket.SOCK_STREAM</a:t>
            </a:r>
            <a:r>
              <a:rPr lang="fr-FR" sz="11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045228"/>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339621"/>
            <a:ext cx="11953872" cy="1277273"/>
          </a:xfrm>
          <a:prstGeom prst="rect">
            <a:avLst/>
          </a:prstGeom>
          <a:noFill/>
        </p:spPr>
        <p:txBody>
          <a:bodyPr wrap="square" rtlCol="0">
            <a:spAutoFit/>
          </a:bodyPr>
          <a:lstStyle/>
          <a:p>
            <a:r>
              <a:rPr lang="fr-FR" sz="1100" b="1" dirty="0"/>
              <a:t>Connecter le socket</a:t>
            </a:r>
          </a:p>
          <a:p>
            <a:endParaRPr lang="fr-FR" sz="1100" dirty="0"/>
          </a:p>
          <a:p>
            <a:r>
              <a:rPr lang="fr-FR" sz="1100" dirty="0"/>
              <a:t>Ensuite, nous connectons notre socket. Pour une connexion serveur, qui va attendre des connexions de clients, on utilise la méthode </a:t>
            </a:r>
            <a:r>
              <a:rPr lang="fr-FR" sz="1100" b="1" dirty="0"/>
              <a:t>bind</a:t>
            </a:r>
            <a:r>
              <a:rPr lang="fr-FR" sz="1100" dirty="0"/>
              <a:t>. Elle prend un paramètre : le tuple (</a:t>
            </a:r>
            <a:r>
              <a:rPr lang="fr-FR" sz="1100" b="1" dirty="0" err="1"/>
              <a:t>nom_hote</a:t>
            </a:r>
            <a:r>
              <a:rPr lang="fr-FR" sz="1100" b="1" dirty="0"/>
              <a:t>, port</a:t>
            </a:r>
            <a:r>
              <a:rPr lang="fr-FR" sz="1100" dirty="0"/>
              <a:t>).</a:t>
            </a:r>
          </a:p>
          <a:p>
            <a:endParaRPr lang="fr-FR" sz="1100" dirty="0"/>
          </a:p>
          <a:p>
            <a:r>
              <a:rPr lang="fr-FR" sz="1100" dirty="0">
                <a:highlight>
                  <a:srgbClr val="C0C0C0"/>
                </a:highlight>
              </a:rPr>
              <a:t>Attends un peu, je croyais que c'était notre client qui se connectait à notre serveur, pas l'inverse…</a:t>
            </a:r>
          </a:p>
          <a:p>
            <a:endParaRPr lang="fr-FR" sz="1100" dirty="0"/>
          </a:p>
          <a:p>
            <a:r>
              <a:rPr lang="fr-FR" sz="11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4616894"/>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873386"/>
            <a:ext cx="11953872" cy="1615827"/>
          </a:xfrm>
          <a:prstGeom prst="rect">
            <a:avLst/>
          </a:prstGeom>
          <a:noFill/>
        </p:spPr>
        <p:txBody>
          <a:bodyPr wrap="square" rtlCol="0">
            <a:spAutoFit/>
          </a:bodyPr>
          <a:lstStyle/>
          <a:p>
            <a:r>
              <a:rPr lang="fr-FR" sz="1100" b="1" dirty="0"/>
              <a:t>Faire écouter notre socket</a:t>
            </a:r>
          </a:p>
          <a:p>
            <a:endParaRPr lang="fr-FR" sz="1100" b="1" dirty="0"/>
          </a:p>
          <a:p>
            <a:r>
              <a:rPr lang="fr-FR" sz="11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100" dirty="0"/>
          </a:p>
          <a:p>
            <a:r>
              <a:rPr lang="fr-FR" sz="1100" dirty="0">
                <a:highlight>
                  <a:srgbClr val="C0C0C0"/>
                </a:highlight>
              </a:rPr>
              <a:t>Cela veut dire que notre serveur ne pourra dialoguer qu'avec 5 clients maximum ?</a:t>
            </a:r>
          </a:p>
          <a:p>
            <a:endParaRPr lang="fr-FR" sz="1100" dirty="0">
              <a:highlight>
                <a:srgbClr val="C0C0C0"/>
              </a:highlight>
            </a:endParaRPr>
          </a:p>
          <a:p>
            <a:r>
              <a:rPr lang="fr-FR" sz="11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6481251"/>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2800767"/>
          </a:xfrm>
          <a:prstGeom prst="rect">
            <a:avLst/>
          </a:prstGeom>
          <a:noFill/>
        </p:spPr>
        <p:txBody>
          <a:bodyPr wrap="square" rtlCol="0">
            <a:spAutoFit/>
          </a:bodyPr>
          <a:lstStyle/>
          <a:p>
            <a:r>
              <a:rPr lang="fr-FR" sz="1100" b="1" dirty="0"/>
              <a:t>Accepter une connexion venant du client</a:t>
            </a:r>
          </a:p>
          <a:p>
            <a:endParaRPr lang="fr-FR" sz="1100" dirty="0"/>
          </a:p>
          <a:p>
            <a:r>
              <a:rPr lang="fr-FR" sz="1100" dirty="0"/>
              <a:t>Enfin, dernière étape, on va accepter une connexion. Aucune connexion ne s'est encore présentée mais la méthode </a:t>
            </a:r>
            <a:r>
              <a:rPr lang="fr-FR" sz="1100" b="1" dirty="0"/>
              <a:t>accept</a:t>
            </a:r>
            <a:r>
              <a:rPr lang="fr-FR" sz="1100" dirty="0"/>
              <a:t> que nous allons utiliser va bloquer le programme tant qu'aucun client ne s'est connecté.</a:t>
            </a:r>
          </a:p>
          <a:p>
            <a:endParaRPr lang="fr-FR" sz="1100" dirty="0"/>
          </a:p>
          <a:p>
            <a:r>
              <a:rPr lang="fr-FR" sz="1100" dirty="0"/>
              <a:t>Il est important de noter que la méthode </a:t>
            </a:r>
            <a:r>
              <a:rPr lang="fr-FR" sz="1100" b="1" dirty="0"/>
              <a:t>accept</a:t>
            </a:r>
            <a:r>
              <a:rPr lang="fr-FR" sz="1100" dirty="0"/>
              <a:t> renvoie deux informations :</a:t>
            </a:r>
          </a:p>
          <a:p>
            <a:endParaRPr lang="fr-FR" sz="1100" dirty="0"/>
          </a:p>
          <a:p>
            <a:r>
              <a:rPr lang="fr-FR" sz="1100" dirty="0"/>
              <a:t>    le socket connecté qui vient de se créer, celui qui va nous permettre de dialoguer avec notre client tout juste connecté ;</a:t>
            </a:r>
          </a:p>
          <a:p>
            <a:endParaRPr lang="fr-FR" sz="1100" dirty="0"/>
          </a:p>
          <a:p>
            <a:r>
              <a:rPr lang="fr-FR" sz="1100" dirty="0"/>
              <a:t>    un tuple représentant l'adresse IP et le port de connexion du client.</a:t>
            </a:r>
          </a:p>
          <a:p>
            <a:endParaRPr lang="fr-FR" sz="1100" dirty="0"/>
          </a:p>
          <a:p>
            <a:r>
              <a:rPr lang="fr-FR" sz="1100" dirty="0">
                <a:highlight>
                  <a:srgbClr val="C0C0C0"/>
                </a:highlight>
              </a:rPr>
              <a:t>Le port de connexion du client… ce n'est pas le même que celui du serveur ?</a:t>
            </a:r>
          </a:p>
          <a:p>
            <a:endParaRPr lang="fr-FR" sz="1100" dirty="0"/>
          </a:p>
          <a:p>
            <a:r>
              <a:rPr lang="fr-FR" sz="11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51840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3883243"/>
            <a:ext cx="11953872" cy="938719"/>
          </a:xfrm>
          <a:prstGeom prst="rect">
            <a:avLst/>
          </a:prstGeom>
          <a:noFill/>
        </p:spPr>
        <p:txBody>
          <a:bodyPr wrap="square" rtlCol="0">
            <a:spAutoFit/>
          </a:bodyPr>
          <a:lstStyle/>
          <a:p>
            <a:r>
              <a:rPr lang="fr-FR" sz="1100" dirty="0"/>
              <a:t>Cette méthode, comme vous le voyez, bloque le programme. Elle attend qu'un client se connecte. Laissons cette fenêtre Python ouverte et, à présent, ouvrons-en une nouvelle pour construire notre client.</a:t>
            </a:r>
          </a:p>
          <a:p>
            <a:endParaRPr lang="fr-FR" sz="1100" b="1" dirty="0"/>
          </a:p>
          <a:p>
            <a:r>
              <a:rPr lang="fr-FR" sz="1100" b="1" dirty="0"/>
              <a:t>Création du client</a:t>
            </a:r>
          </a:p>
          <a:p>
            <a:endParaRPr lang="fr-FR" sz="1100" dirty="0"/>
          </a:p>
          <a:p>
            <a:r>
              <a:rPr lang="fr-FR" sz="1100" dirty="0"/>
              <a:t>Commencez par construire votre socket de la même façon :</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5" y="4821962"/>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107996"/>
          </a:xfrm>
          <a:prstGeom prst="rect">
            <a:avLst/>
          </a:prstGeom>
          <a:noFill/>
        </p:spPr>
        <p:txBody>
          <a:bodyPr wrap="square" rtlCol="0">
            <a:spAutoFit/>
          </a:bodyPr>
          <a:lstStyle/>
          <a:p>
            <a:r>
              <a:rPr lang="fr-FR" sz="1100" b="1" dirty="0"/>
              <a:t>Connecter le client</a:t>
            </a:r>
          </a:p>
          <a:p>
            <a:endParaRPr lang="fr-FR" sz="1100" dirty="0"/>
          </a:p>
          <a:p>
            <a:r>
              <a:rPr lang="fr-FR" sz="1100" dirty="0"/>
              <a:t>Pour se connecter à un serveur, on va utiliser la méthode connect. Elle prend en paramètre un tuple, comme bind, contenant le nom d'hôte et le numéro du port identifiant le serveur auquel on veut se connecter.</a:t>
            </a:r>
          </a:p>
          <a:p>
            <a:r>
              <a:rPr lang="fr-FR" sz="11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185206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211020"/>
            <a:ext cx="11953872" cy="769441"/>
          </a:xfrm>
          <a:prstGeom prst="rect">
            <a:avLst/>
          </a:prstGeom>
          <a:noFill/>
        </p:spPr>
        <p:txBody>
          <a:bodyPr wrap="square" rtlCol="0">
            <a:spAutoFit/>
          </a:bodyPr>
          <a:lstStyle/>
          <a:p>
            <a:r>
              <a:rPr lang="fr-FR" sz="1100" dirty="0"/>
              <a:t>Et voilà, notre serveur et notre client sont connectés !</a:t>
            </a:r>
          </a:p>
          <a:p>
            <a:endParaRPr lang="fr-FR" sz="1100" dirty="0"/>
          </a:p>
          <a:p>
            <a:r>
              <a:rPr lang="fr-FR" sz="11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036555"/>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486409"/>
            <a:ext cx="11953872" cy="1785104"/>
          </a:xfrm>
          <a:prstGeom prst="rect">
            <a:avLst/>
          </a:prstGeom>
          <a:noFill/>
        </p:spPr>
        <p:txBody>
          <a:bodyPr wrap="square" rtlCol="0">
            <a:spAutoFit/>
          </a:bodyPr>
          <a:lstStyle/>
          <a:p>
            <a:r>
              <a:rPr lang="fr-FR" sz="1100" dirty="0"/>
              <a:t>La première information, c'est l'adresse IP du client. Ici, elle vaut </a:t>
            </a:r>
            <a:r>
              <a:rPr lang="fr-FR" sz="1100" i="1" dirty="0"/>
              <a:t>127.0.0.1</a:t>
            </a:r>
            <a:r>
              <a:rPr lang="fr-FR" sz="1100" dirty="0"/>
              <a:t> c'est-à-dire l'IP de l'ordinateur local. Dites-vous que l'hôte </a:t>
            </a:r>
            <a:r>
              <a:rPr lang="fr-FR" sz="1100" i="1" dirty="0"/>
              <a:t>localhost</a:t>
            </a:r>
            <a:r>
              <a:rPr lang="fr-FR" sz="1100" dirty="0"/>
              <a:t> redirige vers l'IP </a:t>
            </a:r>
            <a:r>
              <a:rPr lang="fr-FR" sz="1100" i="1" dirty="0"/>
              <a:t>127.0.0.1</a:t>
            </a:r>
            <a:r>
              <a:rPr lang="fr-FR" sz="1100" dirty="0"/>
              <a:t>.</a:t>
            </a:r>
          </a:p>
          <a:p>
            <a:r>
              <a:rPr lang="fr-FR" sz="1100" dirty="0"/>
              <a:t>Le second est le port de sortie du client, qui ne nous intéresse pas ici.</a:t>
            </a:r>
          </a:p>
          <a:p>
            <a:endParaRPr lang="fr-FR" sz="1100" b="1" dirty="0"/>
          </a:p>
          <a:p>
            <a:r>
              <a:rPr lang="fr-FR" sz="1100" b="1" dirty="0"/>
              <a:t>Faire communiquer nos sockets</a:t>
            </a:r>
          </a:p>
          <a:p>
            <a:endParaRPr lang="fr-FR" sz="1100" dirty="0"/>
          </a:p>
          <a:p>
            <a:r>
              <a:rPr lang="fr-FR" sz="1100" dirty="0"/>
              <a:t>Bon, maintenant, comment faire communiquer nos sockets ? Eh bien, en utilisant les méthodes </a:t>
            </a:r>
            <a:r>
              <a:rPr lang="fr-FR" sz="1100" i="1" dirty="0"/>
              <a:t>send</a:t>
            </a:r>
            <a:r>
              <a:rPr lang="fr-FR" sz="1100" dirty="0"/>
              <a:t> pour envoyer et </a:t>
            </a:r>
            <a:r>
              <a:rPr lang="fr-FR" sz="1100" i="1" dirty="0"/>
              <a:t>recv</a:t>
            </a:r>
            <a:r>
              <a:rPr lang="fr-FR" sz="1100" dirty="0"/>
              <a:t> pour recevoir.</a:t>
            </a:r>
          </a:p>
          <a:p>
            <a:endParaRPr lang="fr-FR" sz="1100" dirty="0"/>
          </a:p>
          <a:p>
            <a:r>
              <a:rPr lang="fr-FR" sz="1100" dirty="0">
                <a:highlight>
                  <a:srgbClr val="C0C0C0"/>
                </a:highlight>
              </a:rPr>
              <a:t>Les informations que vous transmettrez seront des chaînes de bytes, pas des str !</a:t>
            </a:r>
          </a:p>
          <a:p>
            <a:endParaRPr lang="fr-FR" sz="1100" dirty="0"/>
          </a:p>
          <a:p>
            <a:r>
              <a:rPr lang="fr-FR" sz="1100" dirty="0"/>
              <a:t>Donc côté serveur :</a:t>
            </a:r>
            <a:endParaRPr lang="fr-FR" sz="11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342504"/>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1107996"/>
          </a:xfrm>
          <a:prstGeom prst="rect">
            <a:avLst/>
          </a:prstGeom>
          <a:noFill/>
        </p:spPr>
        <p:txBody>
          <a:bodyPr wrap="square" rtlCol="0">
            <a:spAutoFit/>
          </a:bodyPr>
          <a:lstStyle/>
          <a:p>
            <a:r>
              <a:rPr lang="fr-FR" sz="1100" dirty="0"/>
              <a:t>La méthode </a:t>
            </a:r>
            <a:r>
              <a:rPr lang="fr-FR" sz="1100" i="1" dirty="0"/>
              <a:t>send</a:t>
            </a:r>
            <a:r>
              <a:rPr lang="fr-FR" sz="1100" dirty="0"/>
              <a:t> vous renvoie le nombre de caractères envoyés.</a:t>
            </a:r>
          </a:p>
          <a:p>
            <a:endParaRPr lang="fr-FR" sz="1100" dirty="0"/>
          </a:p>
          <a:p>
            <a:r>
              <a:rPr lang="fr-FR" sz="1100" dirty="0"/>
              <a:t>Maintenant, côté client, on va réceptionner le message que l'on vient d'envoyer. La méthode </a:t>
            </a:r>
            <a:r>
              <a:rPr lang="fr-FR" sz="1100" i="1" dirty="0"/>
              <a:t>recv</a:t>
            </a:r>
            <a:r>
              <a:rPr lang="fr-FR" sz="1100" dirty="0"/>
              <a:t> prend en paramètre le nombre de caractères à lire. Généralement, on lui passe la valeur 1024. Si le message est plus grand que </a:t>
            </a:r>
            <a:r>
              <a:rPr lang="fr-FR" sz="1100" i="1" dirty="0"/>
              <a:t>1024</a:t>
            </a:r>
            <a:r>
              <a:rPr lang="fr-FR" sz="1100" dirty="0"/>
              <a:t> caractères, on récupérera le reste après.</a:t>
            </a:r>
          </a:p>
          <a:p>
            <a:endParaRPr lang="fr-FR" sz="1100" dirty="0"/>
          </a:p>
          <a:p>
            <a:r>
              <a:rPr lang="fr-FR" sz="11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71136"/>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003480"/>
            <a:ext cx="11953872" cy="1615827"/>
          </a:xfrm>
          <a:prstGeom prst="rect">
            <a:avLst/>
          </a:prstGeom>
          <a:noFill/>
        </p:spPr>
        <p:txBody>
          <a:bodyPr wrap="square" rtlCol="0">
            <a:spAutoFit/>
          </a:bodyPr>
          <a:lstStyle/>
          <a:p>
            <a:r>
              <a:rPr lang="fr-FR" sz="1100" dirty="0"/>
              <a:t>Magique, non ? Vraiment pas ? Songez que ce petit mécanisme peut servir à faire communiquer des applications entre elles non seulement sur la machine locale, mais aussi sur des machines distantes et reliées par Internet.</a:t>
            </a:r>
          </a:p>
          <a:p>
            <a:endParaRPr lang="fr-FR" sz="1100" dirty="0"/>
          </a:p>
          <a:p>
            <a:r>
              <a:rPr lang="fr-FR" sz="1100" dirty="0"/>
              <a:t>Le client peut également envoyer des informations au serveur et le serveur peut les réceptionner, tout cela grâce aux méthodes </a:t>
            </a:r>
            <a:r>
              <a:rPr lang="fr-FR" sz="1100" i="1" dirty="0"/>
              <a:t>send</a:t>
            </a:r>
            <a:r>
              <a:rPr lang="fr-FR" sz="1100" dirty="0"/>
              <a:t> et </a:t>
            </a:r>
            <a:r>
              <a:rPr lang="fr-FR" sz="1100" i="1" dirty="0"/>
              <a:t>recv</a:t>
            </a:r>
            <a:r>
              <a:rPr lang="fr-FR" sz="1100" dirty="0"/>
              <a:t> que nous venons de voir.</a:t>
            </a:r>
          </a:p>
          <a:p>
            <a:r>
              <a:rPr lang="fr-FR" sz="1100" dirty="0"/>
              <a:t>Fermer la connexion</a:t>
            </a:r>
          </a:p>
          <a:p>
            <a:endParaRPr lang="fr-FR" sz="1100" dirty="0"/>
          </a:p>
          <a:p>
            <a:r>
              <a:rPr lang="fr-FR" sz="1100" dirty="0"/>
              <a:t>Pour fermer la connexion, il faut appeler la méthode </a:t>
            </a:r>
            <a:r>
              <a:rPr lang="fr-FR" sz="1100" i="1" dirty="0"/>
              <a:t>close</a:t>
            </a:r>
            <a:r>
              <a:rPr lang="fr-FR" sz="1100" dirty="0"/>
              <a:t> de notre socket.</a:t>
            </a:r>
          </a:p>
          <a:p>
            <a:endParaRPr lang="fr-FR" sz="1100" dirty="0"/>
          </a:p>
          <a:p>
            <a:r>
              <a:rPr lang="fr-FR" sz="1100" dirty="0"/>
              <a:t>Côté serveur :</a:t>
            </a:r>
            <a:endParaRPr lang="fr-FR" sz="11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4936248"/>
            <a:ext cx="11953872" cy="261610"/>
          </a:xfrm>
          <a:prstGeom prst="rect">
            <a:avLst/>
          </a:prstGeom>
          <a:noFill/>
        </p:spPr>
        <p:txBody>
          <a:bodyPr wrap="square" rtlCol="0">
            <a:spAutoFit/>
          </a:bodyPr>
          <a:lstStyle/>
          <a:p>
            <a:r>
              <a:rPr lang="fr-FR" sz="1100" dirty="0"/>
              <a:t>Et côté client :</a:t>
            </a:r>
            <a:endParaRPr lang="fr-FR" sz="11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25318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561578"/>
            <a:ext cx="11953872" cy="430887"/>
          </a:xfrm>
          <a:prstGeom prst="rect">
            <a:avLst/>
          </a:prstGeom>
          <a:noFill/>
        </p:spPr>
        <p:txBody>
          <a:bodyPr wrap="square" rtlCol="0">
            <a:spAutoFit/>
          </a:bodyPr>
          <a:lstStyle/>
          <a:p>
            <a:r>
              <a:rPr lang="fr-FR" sz="11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1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769441"/>
          </a:xfrm>
          <a:prstGeom prst="rect">
            <a:avLst/>
          </a:prstGeom>
          <a:noFill/>
        </p:spPr>
        <p:txBody>
          <a:bodyPr wrap="square" rtlCol="0">
            <a:spAutoFit/>
          </a:bodyPr>
          <a:lstStyle/>
          <a:p>
            <a:r>
              <a:rPr lang="fr-FR" sz="1100" dirty="0"/>
              <a:t>Pour éviter les confusions, je vous remets ici le code du serveur, légèrement amélioré. Il n'accepte qu'un seul client (nous verrons plus bas comment en accepter plusieurs) et il tourne jusqu'à recevoir du client le message fin.</a:t>
            </a:r>
          </a:p>
          <a:p>
            <a:endParaRPr lang="fr-FR" sz="1100" dirty="0"/>
          </a:p>
          <a:p>
            <a:r>
              <a:rPr lang="fr-FR" sz="11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722654"/>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61610"/>
          </a:xfrm>
          <a:prstGeom prst="rect">
            <a:avLst/>
          </a:prstGeom>
          <a:noFill/>
        </p:spPr>
        <p:txBody>
          <a:bodyPr wrap="square" rtlCol="0">
            <a:spAutoFit/>
          </a:bodyPr>
          <a:lstStyle/>
          <a:p>
            <a:r>
              <a:rPr lang="fr-FR" sz="1100" dirty="0"/>
              <a:t>Voilà pour le serveur. Il est minimal, vous en conviendrez, mais il est fonctionnel. Nous verrons un peu plus loin comment l'améliorer.</a:t>
            </a:r>
            <a:endParaRPr lang="fr-FR" sz="11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00164"/>
          </a:xfrm>
          <a:prstGeom prst="rect">
            <a:avLst/>
          </a:prstGeom>
          <a:noFill/>
        </p:spPr>
        <p:txBody>
          <a:bodyPr wrap="square" rtlCol="0">
            <a:spAutoFit/>
          </a:bodyPr>
          <a:lstStyle/>
          <a:p>
            <a:r>
              <a:rPr lang="fr-FR" sz="1100" dirty="0"/>
              <a:t>Là encore, je vous propose le code du client pouvant interagir avec notre serveur.</a:t>
            </a:r>
          </a:p>
          <a:p>
            <a:endParaRPr lang="fr-FR" sz="1100" dirty="0"/>
          </a:p>
          <a:p>
            <a:r>
              <a:rPr lang="fr-FR" sz="11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398804"/>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029452"/>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
        <p:nvSpPr>
          <p:cNvPr id="9" name="ZoneTexte 8">
            <a:extLst>
              <a:ext uri="{FF2B5EF4-FFF2-40B4-BE49-F238E27FC236}">
                <a16:creationId xmlns:a16="http://schemas.microsoft.com/office/drawing/2014/main" id="{3B20B31B-41A8-46DF-B2DE-ABD086B2B10D}"/>
              </a:ext>
            </a:extLst>
          </p:cNvPr>
          <p:cNvSpPr txBox="1"/>
          <p:nvPr/>
        </p:nvSpPr>
        <p:spPr>
          <a:xfrm>
            <a:off x="209554" y="5291062"/>
            <a:ext cx="11953872" cy="1446550"/>
          </a:xfrm>
          <a:prstGeom prst="rect">
            <a:avLst/>
          </a:prstGeom>
          <a:noFill/>
        </p:spPr>
        <p:txBody>
          <a:bodyPr wrap="square" rtlCol="0">
            <a:spAutoFit/>
          </a:bodyPr>
          <a:lstStyle/>
          <a:p>
            <a:r>
              <a:rPr lang="fr-FR" sz="1100" dirty="0"/>
              <a:t>encode est une méthode de </a:t>
            </a:r>
            <a:r>
              <a:rPr lang="fr-FR" sz="1100" i="1" dirty="0"/>
              <a:t>str</a:t>
            </a:r>
            <a:r>
              <a:rPr lang="fr-FR" sz="1100" dirty="0"/>
              <a:t>. Elle peut prendre en paramètre un nom d'encodage et permet de passer un </a:t>
            </a:r>
            <a:r>
              <a:rPr lang="fr-FR" sz="1100" i="1" dirty="0"/>
              <a:t>str</a:t>
            </a:r>
            <a:r>
              <a:rPr lang="fr-FR" sz="1100" dirty="0"/>
              <a:t> en chaîne </a:t>
            </a:r>
            <a:r>
              <a:rPr lang="fr-FR" sz="1100" b="1" dirty="0"/>
              <a:t>bytes</a:t>
            </a:r>
            <a:r>
              <a:rPr lang="fr-FR" sz="1100" dirty="0"/>
              <a:t>. C'est, comme vous le savez, ce type de chaîne que </a:t>
            </a:r>
            <a:r>
              <a:rPr lang="fr-FR" sz="1100" i="1" dirty="0"/>
              <a:t>send</a:t>
            </a:r>
            <a:r>
              <a:rPr lang="fr-FR" sz="1100" dirty="0"/>
              <a:t> accepte. En fait, encode </a:t>
            </a:r>
            <a:r>
              <a:rPr lang="fr-FR" sz="1100" i="1" dirty="0"/>
              <a:t>encode</a:t>
            </a:r>
            <a:r>
              <a:rPr lang="fr-FR" sz="1100" dirty="0"/>
              <a:t> la chaîne </a:t>
            </a:r>
            <a:r>
              <a:rPr lang="fr-FR" sz="1100" i="1" dirty="0"/>
              <a:t>str</a:t>
            </a:r>
            <a:r>
              <a:rPr lang="fr-FR" sz="1100" dirty="0"/>
              <a:t> en fonction d'un encodage précis (par défaut, </a:t>
            </a:r>
            <a:r>
              <a:rPr lang="fr-FR" sz="1100" b="1" dirty="0"/>
              <a:t>Utf-8</a:t>
            </a:r>
            <a:r>
              <a:rPr lang="fr-FR" sz="1100" dirty="0"/>
              <a:t>).</a:t>
            </a:r>
          </a:p>
          <a:p>
            <a:endParaRPr lang="fr-FR" sz="1100" dirty="0"/>
          </a:p>
          <a:p>
            <a:r>
              <a:rPr lang="fr-FR" sz="1100" i="1" dirty="0"/>
              <a:t>decode</a:t>
            </a:r>
            <a:r>
              <a:rPr lang="fr-FR" sz="1100" dirty="0"/>
              <a:t>, à l'inverse, est une méthode de </a:t>
            </a:r>
            <a:r>
              <a:rPr lang="fr-FR" sz="1100" b="1" dirty="0"/>
              <a:t>bytes</a:t>
            </a:r>
            <a:r>
              <a:rPr lang="fr-FR" sz="1100" dirty="0"/>
              <a:t>. Elle aussi peut prendre en paramètre un encodage et elle renvoie une chaîne </a:t>
            </a:r>
            <a:r>
              <a:rPr lang="fr-FR" sz="1100" i="1" dirty="0"/>
              <a:t>str</a:t>
            </a:r>
            <a:r>
              <a:rPr lang="fr-FR" sz="1100" dirty="0"/>
              <a:t> décodée grâce à l'encodage (par défaut </a:t>
            </a:r>
            <a:r>
              <a:rPr lang="fr-FR" sz="1100" b="1" dirty="0"/>
              <a:t>Utf-8</a:t>
            </a:r>
            <a:r>
              <a:rPr lang="fr-FR" sz="1100" dirty="0"/>
              <a:t>).</a:t>
            </a:r>
          </a:p>
          <a:p>
            <a:endParaRPr lang="fr-FR" sz="1100" dirty="0"/>
          </a:p>
          <a:p>
            <a:r>
              <a:rPr lang="fr-FR" sz="1100" dirty="0"/>
              <a:t>Si l'encodage de votre console est différent d'</a:t>
            </a:r>
            <a:r>
              <a:rPr lang="fr-FR" sz="1100" b="1" dirty="0"/>
              <a:t>Utf-8</a:t>
            </a:r>
            <a:r>
              <a:rPr lang="fr-FR" sz="1100" dirty="0"/>
              <a:t> (ce sera souvent le cas sur Windows), des erreurs peuvent se produire si les messages que vous encodez ou décodez comportent des accents.</a:t>
            </a:r>
          </a:p>
          <a:p>
            <a:endParaRPr lang="fr-FR" sz="1100" dirty="0"/>
          </a:p>
          <a:p>
            <a:r>
              <a:rPr lang="fr-FR" sz="11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985706"/>
          </a:xfrm>
          <a:prstGeom prst="rect">
            <a:avLst/>
          </a:prstGeom>
          <a:noFill/>
        </p:spPr>
        <p:txBody>
          <a:bodyPr wrap="square" rtlCol="0">
            <a:spAutoFit/>
          </a:bodyPr>
          <a:lstStyle/>
          <a:p>
            <a:r>
              <a:rPr lang="fr-FR" sz="1100" dirty="0">
                <a:highlight>
                  <a:srgbClr val="C0C0C0"/>
                </a:highlight>
              </a:rPr>
              <a:t>Quel sont les problèmes de notre serveur ?</a:t>
            </a:r>
          </a:p>
          <a:p>
            <a:endParaRPr lang="fr-FR" sz="1100" dirty="0"/>
          </a:p>
          <a:p>
            <a:r>
              <a:rPr lang="fr-FR" sz="1100" dirty="0"/>
              <a:t>Si vous y réfléchissez, il y en a pas mal !</a:t>
            </a:r>
          </a:p>
          <a:p>
            <a:endParaRPr lang="fr-FR" sz="1100" dirty="0"/>
          </a:p>
          <a:p>
            <a:pPr marL="171450" indent="-171450">
              <a:buFont typeface="Arial" panose="020B0604020202020204" pitchFamily="34" charset="0"/>
              <a:buChar char="•"/>
            </a:pPr>
            <a:r>
              <a:rPr lang="fr-FR" sz="11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100" dirty="0"/>
          </a:p>
          <a:p>
            <a:r>
              <a:rPr lang="fr-FR" sz="11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100" dirty="0"/>
          </a:p>
          <a:p>
            <a:r>
              <a:rPr lang="fr-FR" sz="1100" dirty="0"/>
              <a:t>En outre, les erreurs sont assez mal gérées, vous en conviendrez.</a:t>
            </a:r>
          </a:p>
          <a:p>
            <a:endParaRPr lang="fr-FR" sz="1100" b="1" dirty="0"/>
          </a:p>
          <a:p>
            <a:r>
              <a:rPr lang="fr-FR" sz="1100" b="1" dirty="0"/>
              <a:t>Le module select</a:t>
            </a:r>
          </a:p>
          <a:p>
            <a:endParaRPr lang="fr-FR" sz="1100" dirty="0"/>
          </a:p>
          <a:p>
            <a:r>
              <a:rPr lang="fr-FR" sz="1100" dirty="0"/>
              <a:t>Le module </a:t>
            </a:r>
            <a:r>
              <a:rPr lang="fr-FR" sz="1100" i="1" dirty="0"/>
              <a:t>select</a:t>
            </a:r>
            <a:r>
              <a:rPr lang="fr-FR" sz="1100" dirty="0"/>
              <a:t> va nous permettre une chose très intéressante, à savoir interroger plusieurs clients dans l'attente d'un message à réceptionner, sans paralyser notre programme.</a:t>
            </a:r>
          </a:p>
          <a:p>
            <a:endParaRPr lang="fr-FR" sz="1100" dirty="0"/>
          </a:p>
          <a:p>
            <a:r>
              <a:rPr lang="fr-FR" sz="1100" dirty="0"/>
              <a:t>Pour schématiser, </a:t>
            </a:r>
            <a:r>
              <a:rPr lang="fr-FR" sz="1100" i="1" dirty="0"/>
              <a:t>select</a:t>
            </a:r>
            <a:r>
              <a:rPr lang="fr-FR" sz="1100" dirty="0"/>
              <a:t> va écouter sur une liste de clients et retourner au bout d'un temps précisé. Ce que renvoie </a:t>
            </a:r>
            <a:r>
              <a:rPr lang="fr-FR" sz="1100" i="1" dirty="0"/>
              <a:t>select</a:t>
            </a:r>
            <a:r>
              <a:rPr lang="fr-FR" sz="1100" dirty="0"/>
              <a:t>, c'est la liste des clients qui ont un message à réceptionner. Il suffit de parcourir ces clients, de lire les messages en attente (grâce à </a:t>
            </a:r>
            <a:r>
              <a:rPr lang="fr-FR" sz="1100" i="1" dirty="0"/>
              <a:t>recv</a:t>
            </a:r>
            <a:r>
              <a:rPr lang="fr-FR" sz="1100" dirty="0"/>
              <a:t>) et le tour est joué.</a:t>
            </a:r>
          </a:p>
          <a:p>
            <a:endParaRPr lang="fr-FR" sz="1100" dirty="0"/>
          </a:p>
          <a:p>
            <a:r>
              <a:rPr lang="fr-FR" sz="1100" dirty="0"/>
              <a:t>Sur Linux, </a:t>
            </a:r>
            <a:r>
              <a:rPr lang="fr-FR" sz="1100" i="1" dirty="0"/>
              <a:t>select</a:t>
            </a:r>
            <a:r>
              <a:rPr lang="fr-FR" sz="11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662815"/>
          </a:xfrm>
          <a:prstGeom prst="rect">
            <a:avLst/>
          </a:prstGeom>
          <a:noFill/>
        </p:spPr>
        <p:txBody>
          <a:bodyPr wrap="square" rtlCol="0">
            <a:spAutoFit/>
          </a:bodyPr>
          <a:lstStyle/>
          <a:p>
            <a:r>
              <a:rPr lang="fr-FR" sz="1100" b="1" dirty="0"/>
              <a:t>En théorie</a:t>
            </a:r>
          </a:p>
          <a:p>
            <a:endParaRPr lang="fr-FR" sz="1100" dirty="0"/>
          </a:p>
          <a:p>
            <a:r>
              <a:rPr lang="fr-FR" sz="1100" dirty="0"/>
              <a:t>La fonction qui nous intéresse porte le même nom que le module associé, </a:t>
            </a:r>
            <a:r>
              <a:rPr lang="fr-FR" sz="1100" i="1" dirty="0"/>
              <a:t>select</a:t>
            </a:r>
            <a:r>
              <a:rPr lang="fr-FR" sz="1100" dirty="0"/>
              <a:t>. Elle prend trois ou quatre arguments et en renvoie trois. C'est maintenant qu'il faut être attentif :</a:t>
            </a:r>
          </a:p>
          <a:p>
            <a:endParaRPr lang="fr-FR" sz="1100" dirty="0"/>
          </a:p>
          <a:p>
            <a:r>
              <a:rPr lang="fr-FR" sz="1100" dirty="0"/>
              <a:t>Les arguments que prend la fonction sont :</a:t>
            </a:r>
          </a:p>
          <a:p>
            <a:endParaRPr lang="fr-FR" sz="1100" dirty="0"/>
          </a:p>
          <a:p>
            <a:pPr marL="171450" indent="-171450">
              <a:buFont typeface="Arial" panose="020B0604020202020204" pitchFamily="34" charset="0"/>
              <a:buChar char="•"/>
            </a:pPr>
            <a:r>
              <a:rPr lang="fr-FR" sz="1100" dirty="0"/>
              <a:t>    </a:t>
            </a:r>
            <a:r>
              <a:rPr lang="fr-FR" sz="1100" i="1" dirty="0" err="1"/>
              <a:t>rlist</a:t>
            </a:r>
            <a:r>
              <a:rPr lang="fr-FR" sz="1100" dirty="0"/>
              <a:t> : la liste des sockets en attente d'être lus ;</a:t>
            </a:r>
          </a:p>
          <a:p>
            <a:pPr marL="171450" indent="-171450">
              <a:buFont typeface="Arial" panose="020B0604020202020204" pitchFamily="34" charset="0"/>
              <a:buChar char="•"/>
            </a:pPr>
            <a:r>
              <a:rPr lang="fr-FR" sz="1100" dirty="0"/>
              <a:t>    </a:t>
            </a:r>
            <a:r>
              <a:rPr lang="fr-FR" sz="1100" i="1" dirty="0"/>
              <a:t>wlist</a:t>
            </a:r>
            <a:r>
              <a:rPr lang="fr-FR" sz="1100" dirty="0"/>
              <a:t> : la liste des sockets en attente d'être écrits ;</a:t>
            </a:r>
          </a:p>
          <a:p>
            <a:pPr marL="171450" indent="-171450">
              <a:buFont typeface="Arial" panose="020B0604020202020204" pitchFamily="34" charset="0"/>
              <a:buChar char="•"/>
            </a:pPr>
            <a:r>
              <a:rPr lang="fr-FR" sz="1100" dirty="0"/>
              <a:t>    </a:t>
            </a:r>
            <a:r>
              <a:rPr lang="fr-FR" sz="1100" i="1" dirty="0"/>
              <a:t>xlist</a:t>
            </a:r>
            <a:r>
              <a:rPr lang="fr-FR" sz="1100" dirty="0"/>
              <a:t> : la liste des sockets en attente d'une erreur (je ne m'attarderai pas sur cette liste) ;</a:t>
            </a:r>
          </a:p>
          <a:p>
            <a:pPr marL="171450" indent="-171450">
              <a:buFont typeface="Arial" panose="020B0604020202020204" pitchFamily="34" charset="0"/>
              <a:buChar char="•"/>
            </a:pPr>
            <a:r>
              <a:rPr lang="fr-FR" sz="1100" dirty="0"/>
              <a:t>    </a:t>
            </a:r>
            <a:r>
              <a:rPr lang="fr-FR" sz="1100" i="1" dirty="0"/>
              <a:t>timeout</a:t>
            </a:r>
            <a:r>
              <a:rPr lang="fr-FR" sz="11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100" dirty="0" err="1"/>
              <a:t>rlist</a:t>
            </a:r>
            <a:r>
              <a:rPr lang="fr-FR" sz="1100" dirty="0"/>
              <a:t> par exemple) mais pas avant.</a:t>
            </a:r>
          </a:p>
          <a:p>
            <a:endParaRPr lang="fr-FR" sz="1100" dirty="0"/>
          </a:p>
          <a:p>
            <a:r>
              <a:rPr lang="fr-FR" sz="1100" dirty="0"/>
              <a:t>Concrètement, nous allons surtout nous intéresser au premier et au quatrième paramètre. En effet, </a:t>
            </a:r>
            <a:r>
              <a:rPr lang="fr-FR" sz="1100" i="1" dirty="0"/>
              <a:t>wlist</a:t>
            </a:r>
            <a:r>
              <a:rPr lang="fr-FR" sz="1100" dirty="0"/>
              <a:t> et </a:t>
            </a:r>
            <a:r>
              <a:rPr lang="fr-FR" sz="1100" i="1" dirty="0"/>
              <a:t>xlist</a:t>
            </a:r>
            <a:r>
              <a:rPr lang="fr-FR" sz="1100" dirty="0"/>
              <a:t> ne nous intéresseront pas présentement.</a:t>
            </a:r>
          </a:p>
          <a:p>
            <a:endParaRPr lang="fr-FR" sz="1100" dirty="0"/>
          </a:p>
          <a:p>
            <a:r>
              <a:rPr lang="fr-FR" sz="1100" dirty="0"/>
              <a:t>Ce qu'on veut, c'est mettre des sockets dans une liste et que </a:t>
            </a:r>
            <a:r>
              <a:rPr lang="fr-FR" sz="1100" i="1" dirty="0"/>
              <a:t>select</a:t>
            </a:r>
            <a:r>
              <a:rPr lang="fr-FR" sz="1100" dirty="0"/>
              <a:t> les surveille, en retournant dès qu'un socket est prêt à être lu. Comme cela notre programme ne bloque pas et il peut recevoir des messages de plusieurs clients dans un ordre complètement inconnu.</a:t>
            </a:r>
          </a:p>
          <a:p>
            <a:endParaRPr lang="fr-FR" sz="1100" dirty="0"/>
          </a:p>
          <a:p>
            <a:r>
              <a:rPr lang="fr-FR" sz="1100" dirty="0"/>
              <a:t>Maintenant, concernant le </a:t>
            </a:r>
            <a:r>
              <a:rPr lang="fr-FR" sz="1100" i="1" dirty="0"/>
              <a:t>timeout</a:t>
            </a:r>
            <a:r>
              <a:rPr lang="fr-FR" sz="1100" dirty="0"/>
              <a:t> : comme je vous l'ai dit, si vous ne le précisez pas, </a:t>
            </a:r>
            <a:r>
              <a:rPr lang="fr-FR" sz="1100" i="1" dirty="0"/>
              <a:t>select</a:t>
            </a:r>
            <a:r>
              <a:rPr lang="fr-FR" sz="1100" dirty="0"/>
              <a:t> bloque jusqu'au moment où l'un des sockets que nous écoutons est prêt à être lu, dans notre cas. Si vous précisez un </a:t>
            </a:r>
            <a:r>
              <a:rPr lang="fr-FR" sz="1100" i="1" dirty="0"/>
              <a:t>timeout</a:t>
            </a:r>
            <a:r>
              <a:rPr lang="fr-FR" sz="1100" dirty="0"/>
              <a:t> de </a:t>
            </a:r>
            <a:r>
              <a:rPr lang="fr-FR" sz="1100" i="1" dirty="0"/>
              <a:t>0</a:t>
            </a:r>
            <a:r>
              <a:rPr lang="fr-FR" sz="1100" dirty="0"/>
              <a:t>, </a:t>
            </a:r>
            <a:r>
              <a:rPr lang="fr-FR" sz="1100" i="1" dirty="0"/>
              <a:t>select</a:t>
            </a:r>
            <a:r>
              <a:rPr lang="fr-FR" sz="1100" dirty="0"/>
              <a:t> retournera tout de suite. Sinon, </a:t>
            </a:r>
            <a:r>
              <a:rPr lang="fr-FR" sz="1100" i="1" dirty="0"/>
              <a:t>select</a:t>
            </a:r>
            <a:r>
              <a:rPr lang="fr-FR" sz="1100" dirty="0"/>
              <a:t> retournera au bout du temps que vous indiquez en secondes, ou plus tôt si un socket est prêt à être lu.</a:t>
            </a:r>
          </a:p>
          <a:p>
            <a:endParaRPr lang="fr-FR" sz="1100" dirty="0"/>
          </a:p>
          <a:p>
            <a:r>
              <a:rPr lang="fr-FR" sz="1100" dirty="0"/>
              <a:t>En gros, si vous précisez un </a:t>
            </a:r>
            <a:r>
              <a:rPr lang="fr-FR" sz="1100" i="1" dirty="0"/>
              <a:t>timeout</a:t>
            </a:r>
            <a:r>
              <a:rPr lang="fr-FR" sz="1100" dirty="0"/>
              <a:t> de </a:t>
            </a:r>
            <a:r>
              <a:rPr lang="fr-FR" sz="1100" i="1" dirty="0"/>
              <a:t>1</a:t>
            </a:r>
            <a:r>
              <a:rPr lang="fr-FR" sz="1100" dirty="0"/>
              <a:t>, la fonction va bloquer pendant une seconde maximum. Mais si un des sockets en écoute est prêt à être lu dans l'intervalle (c'est-à-dire si un des clients envoie un message au serveur), la fonction retourne prématurément.</a:t>
            </a:r>
          </a:p>
          <a:p>
            <a:endParaRPr lang="fr-FR" sz="1100" dirty="0"/>
          </a:p>
          <a:p>
            <a:r>
              <a:rPr lang="fr-FR" sz="1100" dirty="0"/>
              <a:t>select renvoie trois listes, là encore </a:t>
            </a:r>
            <a:r>
              <a:rPr lang="fr-FR" sz="1100" i="1" dirty="0" err="1"/>
              <a:t>rlist</a:t>
            </a:r>
            <a:r>
              <a:rPr lang="fr-FR" sz="1100" dirty="0"/>
              <a:t>, </a:t>
            </a:r>
            <a:r>
              <a:rPr lang="fr-FR" sz="1100" i="1" dirty="0"/>
              <a:t>wlist</a:t>
            </a:r>
            <a:r>
              <a:rPr lang="fr-FR" sz="1100" dirty="0"/>
              <a:t> et </a:t>
            </a:r>
            <a:r>
              <a:rPr lang="fr-FR" sz="1100" i="1" dirty="0"/>
              <a:t>xlist</a:t>
            </a:r>
            <a:r>
              <a:rPr lang="fr-FR" sz="1100" dirty="0"/>
              <a:t>, sauf qu'il ne s'agit pas des listes fournies en entrée mais uniquement des sockets « à lire » dans le cas de </a:t>
            </a:r>
            <a:r>
              <a:rPr lang="fr-FR" sz="1100" i="1" dirty="0" err="1"/>
              <a:t>rlist</a:t>
            </a:r>
            <a:r>
              <a:rPr lang="fr-FR" sz="1100" dirty="0"/>
              <a:t>.</a:t>
            </a:r>
          </a:p>
          <a:p>
            <a:endParaRPr lang="fr-FR" sz="1100" dirty="0"/>
          </a:p>
          <a:p>
            <a:r>
              <a:rPr lang="fr-FR" sz="11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209554" y="5468719"/>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2800767"/>
          </a:xfrm>
          <a:prstGeom prst="rect">
            <a:avLst/>
          </a:prstGeom>
          <a:noFill/>
        </p:spPr>
        <p:txBody>
          <a:bodyPr wrap="square" rtlCol="0">
            <a:spAutoFit/>
          </a:bodyPr>
          <a:lstStyle/>
          <a:p>
            <a:r>
              <a:rPr lang="fr-FR" sz="1100" dirty="0"/>
              <a:t>Cette instruction va écouter les sockets contenus dans la liste </a:t>
            </a:r>
            <a:r>
              <a:rPr lang="fr-FR" sz="1100" i="1" dirty="0" err="1"/>
              <a:t>clients_connectes</a:t>
            </a:r>
            <a:r>
              <a:rPr lang="fr-FR" sz="1100" dirty="0"/>
              <a:t>. Elle retournera au plus tard dans 2 secondes. Mais elle retournera plus tôt si un client envoie un message. La liste des clients ayant envoyé un message se retrouve dans notre variable </a:t>
            </a:r>
            <a:r>
              <a:rPr lang="fr-FR" sz="1100" i="1" dirty="0" err="1"/>
              <a:t>rlist</a:t>
            </a:r>
            <a:r>
              <a:rPr lang="fr-FR" sz="1100" dirty="0"/>
              <a:t>. On la parcourt ensuite et on peut appeler </a:t>
            </a:r>
            <a:r>
              <a:rPr lang="fr-FR" sz="1100" i="1" dirty="0"/>
              <a:t>recv</a:t>
            </a:r>
            <a:r>
              <a:rPr lang="fr-FR" sz="1100" dirty="0"/>
              <a:t> sur chacun des sockets.</a:t>
            </a:r>
          </a:p>
          <a:p>
            <a:endParaRPr lang="fr-FR" sz="1100" dirty="0"/>
          </a:p>
          <a:p>
            <a:r>
              <a:rPr lang="fr-FR" sz="1100" dirty="0"/>
              <a:t>Si ce n'est pas plus clair, rassurez-vous : nous allons voir </a:t>
            </a:r>
            <a:r>
              <a:rPr lang="fr-FR" sz="1100" i="1" dirty="0"/>
              <a:t>select</a:t>
            </a:r>
            <a:r>
              <a:rPr lang="fr-FR" sz="1100" dirty="0"/>
              <a:t> en action un peu plus bas. Vous pouvez également aller jeter un coup d'œil à </a:t>
            </a:r>
            <a:r>
              <a:rPr lang="fr-FR" sz="1100" dirty="0">
                <a:hlinkClick r:id="rId2"/>
              </a:rPr>
              <a:t>la documentation du module </a:t>
            </a:r>
            <a:r>
              <a:rPr lang="fr-FR" sz="1100" dirty="0"/>
              <a:t>select.</a:t>
            </a:r>
          </a:p>
          <a:p>
            <a:endParaRPr lang="fr-FR" sz="1100" b="1" i="1" dirty="0"/>
          </a:p>
          <a:p>
            <a:r>
              <a:rPr lang="fr-FR" sz="1100" b="1" i="1" dirty="0"/>
              <a:t>select</a:t>
            </a:r>
            <a:r>
              <a:rPr lang="fr-FR" sz="1100" b="1" dirty="0"/>
              <a:t> en action</a:t>
            </a:r>
          </a:p>
          <a:p>
            <a:endParaRPr lang="fr-FR" sz="1100" dirty="0"/>
          </a:p>
          <a:p>
            <a:r>
              <a:rPr lang="fr-FR" sz="1100" dirty="0"/>
              <a:t>Nous allons un peu travailler sur notre serveur. Vous pouvez garder le même client de test.</a:t>
            </a:r>
          </a:p>
          <a:p>
            <a:endParaRPr lang="fr-FR" sz="1100" dirty="0"/>
          </a:p>
          <a:p>
            <a:r>
              <a:rPr lang="fr-FR" sz="11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100" dirty="0"/>
          </a:p>
          <a:p>
            <a:r>
              <a:rPr lang="fr-FR" sz="11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100" dirty="0"/>
          </a:p>
          <a:p>
            <a:r>
              <a:rPr lang="fr-FR" sz="11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select.error:</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970044"/>
          </a:xfrm>
          <a:prstGeom prst="rect">
            <a:avLst/>
          </a:prstGeom>
          <a:noFill/>
        </p:spPr>
        <p:txBody>
          <a:bodyPr wrap="square" rtlCol="0">
            <a:spAutoFit/>
          </a:bodyPr>
          <a:lstStyle/>
          <a:p>
            <a:r>
              <a:rPr lang="fr-FR" sz="1100" dirty="0"/>
              <a:t>C'est plus long hein ? C'est inévitable, cependant.</a:t>
            </a:r>
          </a:p>
          <a:p>
            <a:endParaRPr lang="fr-FR" sz="1100" dirty="0"/>
          </a:p>
          <a:p>
            <a:r>
              <a:rPr lang="fr-FR" sz="1100" dirty="0"/>
              <a:t>Maintenant notre serveur peut accepter des connexions de plus d'un client, vous pouvez faire le test. En outre, il ne se bloque pas dans l'attente d'un message, du moins pas plus de 50 millisecondes.</a:t>
            </a:r>
          </a:p>
          <a:p>
            <a:endParaRPr lang="fr-FR" sz="1100" dirty="0"/>
          </a:p>
          <a:p>
            <a:r>
              <a:rPr lang="fr-FR" sz="11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100" dirty="0"/>
          </a:p>
          <a:p>
            <a:r>
              <a:rPr lang="fr-FR" sz="1100" dirty="0"/>
              <a:t>Les déconnexions fortuites ne sont pas gérées non plus. Mais vous avez assez d'éléments pour faire des tests et améliorer notre serveur si cela vous tente.</a:t>
            </a:r>
          </a:p>
          <a:p>
            <a:r>
              <a:rPr lang="fr-FR" sz="1100" dirty="0"/>
              <a:t>Et encore plus</a:t>
            </a:r>
          </a:p>
          <a:p>
            <a:endParaRPr lang="fr-FR" sz="1100" dirty="0"/>
          </a:p>
          <a:p>
            <a:r>
              <a:rPr lang="fr-FR" sz="11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socket, de select et de socketserver.</a:t>
            </a:r>
          </a:p>
          <a:p>
            <a:endParaRPr lang="fr-FR" sz="1100" dirty="0"/>
          </a:p>
          <a:p>
            <a:r>
              <a:rPr lang="fr-FR" sz="11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631490"/>
          </a:xfrm>
          <a:prstGeom prst="rect">
            <a:avLst/>
          </a:prstGeom>
          <a:noFill/>
        </p:spPr>
        <p:txBody>
          <a:bodyPr wrap="square" rtlCol="0">
            <a:spAutoFit/>
          </a:bodyPr>
          <a:lstStyle/>
          <a:p>
            <a:r>
              <a:rPr lang="fr-FR" sz="1100" dirty="0"/>
              <a:t>En résumé</a:t>
            </a:r>
          </a:p>
          <a:p>
            <a:endParaRPr lang="fr-FR" sz="1100" dirty="0"/>
          </a:p>
          <a:p>
            <a:r>
              <a:rPr lang="fr-FR" sz="1100" dirty="0"/>
              <a:t>    Dans la structure réseau que nous avons vue, on trouve un serveur pouvant dialoguer avec plusieurs clients.</a:t>
            </a:r>
          </a:p>
          <a:p>
            <a:endParaRPr lang="fr-FR" sz="1100" dirty="0"/>
          </a:p>
          <a:p>
            <a:r>
              <a:rPr lang="fr-FR" sz="1100" dirty="0"/>
              <a:t>    Pour créer une connexion côté serveur ou client, on utilise le module socket et la classe socket de ce module.</a:t>
            </a:r>
          </a:p>
          <a:p>
            <a:endParaRPr lang="fr-FR" sz="1100" dirty="0"/>
          </a:p>
          <a:p>
            <a:r>
              <a:rPr lang="fr-FR" sz="1100" dirty="0"/>
              <a:t>    Pour se connecter à un serveur, le socket client utilise la méthode connect.</a:t>
            </a:r>
          </a:p>
          <a:p>
            <a:endParaRPr lang="fr-FR" sz="1100" dirty="0"/>
          </a:p>
          <a:p>
            <a:r>
              <a:rPr lang="fr-FR" sz="1100" dirty="0"/>
              <a:t>    Pour écouter sur un port précis, le serveur utilise d'abord la méthode bind puis la méthode listen.</a:t>
            </a:r>
          </a:p>
          <a:p>
            <a:endParaRPr lang="fr-FR" sz="1100" dirty="0"/>
          </a:p>
          <a:p>
            <a:r>
              <a:rPr lang="fr-FR" sz="1100" dirty="0"/>
              <a:t>    Pour s'échanger des informations, les sockets client et serveur utilisent les méthodes send et recv.</a:t>
            </a:r>
          </a:p>
          <a:p>
            <a:endParaRPr lang="fr-FR" sz="1100" dirty="0"/>
          </a:p>
          <a:p>
            <a:r>
              <a:rPr lang="fr-FR" sz="1100" dirty="0"/>
              <a:t>    Pour fermer une connexion, le socket serveur ou client utilise la méthode close.</a:t>
            </a:r>
          </a:p>
          <a:p>
            <a:endParaRPr lang="fr-FR" sz="1100" dirty="0"/>
          </a:p>
          <a:p>
            <a:r>
              <a:rPr lang="fr-FR" sz="1100" dirty="0"/>
              <a:t>    Le module select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a:t>
            </a:r>
            <a:r>
              <a:rPr lang="en-US" sz="6700" dirty="0" err="1">
                <a:solidFill>
                  <a:schemeClr val="accent5">
                    <a:lumMod val="75000"/>
                  </a:schemeClr>
                </a:solidFill>
              </a:rPr>
              <a:t>fonctions</a:t>
            </a:r>
            <a:r>
              <a:rPr lang="en-US" sz="6700" dirty="0">
                <a:solidFill>
                  <a:schemeClr val="accent5">
                    <a:lumMod val="75000"/>
                  </a:schemeClr>
                </a:solidFill>
              </a:rPr>
              <a:t>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a:t>
            </a:r>
            <a:r>
              <a:rPr lang="en-US" sz="5400" dirty="0" err="1">
                <a:solidFill>
                  <a:schemeClr val="accent5">
                    <a:lumMod val="75000"/>
                  </a:schemeClr>
                </a:solidFill>
              </a:rPr>
              <a:t>fonction</a:t>
            </a:r>
            <a:r>
              <a:rPr lang="en-US" sz="5400" dirty="0">
                <a:solidFill>
                  <a:schemeClr val="accent5">
                    <a:lumMod val="75000"/>
                  </a:schemeClr>
                </a:solidFill>
              </a:rPr>
              <a:t>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a:t>
            </a:r>
            <a:r>
              <a:rPr lang="en-US" sz="6000" dirty="0" err="1">
                <a:solidFill>
                  <a:schemeClr val="accent5">
                    <a:lumMod val="75000"/>
                  </a:schemeClr>
                </a:solidFill>
              </a:rPr>
              <a:t>fonction</a:t>
            </a:r>
            <a:r>
              <a:rPr lang="en-US" sz="6000" dirty="0">
                <a:solidFill>
                  <a:schemeClr val="accent5">
                    <a:lumMod val="75000"/>
                  </a:schemeClr>
                </a:solidFill>
              </a:rPr>
              <a:t>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file=sys.stdout):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a:t>
            </a:r>
            <a:r>
              <a:rPr lang="en-US" sz="6000" dirty="0" err="1">
                <a:solidFill>
                  <a:schemeClr val="accent5">
                    <a:lumMod val="75000"/>
                  </a:schemeClr>
                </a:solidFill>
              </a:rPr>
              <a:t>liste</a:t>
            </a:r>
            <a:r>
              <a:rPr lang="en-US" sz="6000" dirty="0">
                <a:solidFill>
                  <a:schemeClr val="accent5">
                    <a:lumMod val="75000"/>
                  </a:schemeClr>
                </a:solidFill>
              </a:rPr>
              <a:t>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14087</TotalTime>
  <Words>67847</Words>
  <Application>Microsoft Office PowerPoint</Application>
  <PresentationFormat>Grand écran</PresentationFormat>
  <Paragraphs>6772</Paragraphs>
  <Slides>317</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317</vt:i4>
      </vt:variant>
    </vt:vector>
  </HeadingPairs>
  <TitlesOfParts>
    <vt:vector size="322"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Les sockets</vt:lpstr>
      <vt:lpstr>Les sockets</vt:lpstr>
      <vt:lpstr>Les sockets</vt:lpstr>
      <vt:lpstr>Les sockets</vt:lpstr>
      <vt:lpstr>Le serveur</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191</cp:revision>
  <dcterms:created xsi:type="dcterms:W3CDTF">2020-04-09T17:09:33Z</dcterms:created>
  <dcterms:modified xsi:type="dcterms:W3CDTF">2020-04-20T06:41:51Z</dcterms:modified>
</cp:coreProperties>
</file>