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1"/>
  </p:notesMasterIdLst>
  <p:sldIdLst>
    <p:sldId id="256" r:id="rId2"/>
    <p:sldId id="303" r:id="rId3"/>
    <p:sldId id="302" r:id="rId4"/>
    <p:sldId id="264" r:id="rId5"/>
    <p:sldId id="298" r:id="rId6"/>
    <p:sldId id="300" r:id="rId7"/>
    <p:sldId id="367" r:id="rId8"/>
    <p:sldId id="766" r:id="rId9"/>
    <p:sldId id="768" r:id="rId10"/>
    <p:sldId id="258" r:id="rId11"/>
    <p:sldId id="260" r:id="rId12"/>
    <p:sldId id="343" r:id="rId13"/>
    <p:sldId id="261" r:id="rId14"/>
    <p:sldId id="535" r:id="rId15"/>
    <p:sldId id="262" r:id="rId16"/>
    <p:sldId id="792" r:id="rId17"/>
    <p:sldId id="769" r:id="rId18"/>
    <p:sldId id="770" r:id="rId19"/>
    <p:sldId id="771" r:id="rId20"/>
    <p:sldId id="772" r:id="rId21"/>
    <p:sldId id="773" r:id="rId22"/>
    <p:sldId id="774" r:id="rId23"/>
    <p:sldId id="368" r:id="rId24"/>
    <p:sldId id="263" r:id="rId25"/>
    <p:sldId id="304" r:id="rId26"/>
    <p:sldId id="305" r:id="rId27"/>
    <p:sldId id="306" r:id="rId28"/>
    <p:sldId id="526" r:id="rId29"/>
    <p:sldId id="307" r:id="rId30"/>
    <p:sldId id="308" r:id="rId31"/>
    <p:sldId id="369" r:id="rId32"/>
    <p:sldId id="310" r:id="rId33"/>
    <p:sldId id="311" r:id="rId34"/>
    <p:sldId id="312" r:id="rId35"/>
    <p:sldId id="313" r:id="rId36"/>
    <p:sldId id="793" r:id="rId37"/>
    <p:sldId id="794" r:id="rId38"/>
    <p:sldId id="523" r:id="rId39"/>
    <p:sldId id="524" r:id="rId40"/>
    <p:sldId id="525" r:id="rId41"/>
    <p:sldId id="351" r:id="rId42"/>
    <p:sldId id="352" r:id="rId43"/>
    <p:sldId id="795" r:id="rId44"/>
    <p:sldId id="796" r:id="rId45"/>
    <p:sldId id="797" r:id="rId46"/>
    <p:sldId id="798" r:id="rId47"/>
    <p:sldId id="799" r:id="rId48"/>
    <p:sldId id="371" r:id="rId49"/>
    <p:sldId id="314" r:id="rId50"/>
    <p:sldId id="315" r:id="rId51"/>
    <p:sldId id="316" r:id="rId52"/>
    <p:sldId id="317" r:id="rId53"/>
    <p:sldId id="318" r:id="rId54"/>
    <p:sldId id="534" r:id="rId55"/>
    <p:sldId id="319" r:id="rId56"/>
    <p:sldId id="320" r:id="rId57"/>
    <p:sldId id="321" r:id="rId58"/>
    <p:sldId id="322" r:id="rId59"/>
    <p:sldId id="370" r:id="rId60"/>
    <p:sldId id="323" r:id="rId61"/>
    <p:sldId id="324" r:id="rId62"/>
    <p:sldId id="325" r:id="rId63"/>
    <p:sldId id="372" r:id="rId64"/>
    <p:sldId id="326" r:id="rId65"/>
    <p:sldId id="327" r:id="rId66"/>
    <p:sldId id="328" r:id="rId67"/>
    <p:sldId id="329" r:id="rId68"/>
    <p:sldId id="330" r:id="rId69"/>
    <p:sldId id="331" r:id="rId70"/>
    <p:sldId id="332" r:id="rId71"/>
    <p:sldId id="333" r:id="rId72"/>
    <p:sldId id="334" r:id="rId73"/>
    <p:sldId id="373" r:id="rId74"/>
    <p:sldId id="775" r:id="rId75"/>
    <p:sldId id="776" r:id="rId76"/>
    <p:sldId id="335" r:id="rId77"/>
    <p:sldId id="336" r:id="rId78"/>
    <p:sldId id="777" r:id="rId79"/>
    <p:sldId id="780" r:id="rId80"/>
    <p:sldId id="778" r:id="rId81"/>
    <p:sldId id="779" r:id="rId82"/>
    <p:sldId id="337" r:id="rId83"/>
    <p:sldId id="338" r:id="rId84"/>
    <p:sldId id="339" r:id="rId85"/>
    <p:sldId id="340" r:id="rId86"/>
    <p:sldId id="765" r:id="rId87"/>
    <p:sldId id="341" r:id="rId88"/>
    <p:sldId id="786" r:id="rId89"/>
    <p:sldId id="787" r:id="rId90"/>
    <p:sldId id="353" r:id="rId91"/>
    <p:sldId id="788" r:id="rId92"/>
    <p:sldId id="531" r:id="rId93"/>
    <p:sldId id="342" r:id="rId94"/>
    <p:sldId id="781" r:id="rId95"/>
    <p:sldId id="344" r:id="rId96"/>
    <p:sldId id="345" r:id="rId97"/>
    <p:sldId id="346" r:id="rId98"/>
    <p:sldId id="347" r:id="rId99"/>
    <p:sldId id="348" r:id="rId100"/>
    <p:sldId id="349" r:id="rId101"/>
    <p:sldId id="731" r:id="rId102"/>
    <p:sldId id="350" r:id="rId103"/>
    <p:sldId id="533" r:id="rId104"/>
    <p:sldId id="355" r:id="rId105"/>
    <p:sldId id="356" r:id="rId106"/>
    <p:sldId id="357" r:id="rId107"/>
    <p:sldId id="358" r:id="rId108"/>
    <p:sldId id="359" r:id="rId109"/>
    <p:sldId id="360" r:id="rId110"/>
    <p:sldId id="361" r:id="rId111"/>
    <p:sldId id="532" r:id="rId112"/>
    <p:sldId id="362" r:id="rId113"/>
    <p:sldId id="363" r:id="rId114"/>
    <p:sldId id="365" r:id="rId115"/>
    <p:sldId id="354" r:id="rId116"/>
    <p:sldId id="366" r:id="rId117"/>
    <p:sldId id="789" r:id="rId118"/>
    <p:sldId id="790" r:id="rId119"/>
    <p:sldId id="377" r:id="rId120"/>
    <p:sldId id="782" r:id="rId121"/>
    <p:sldId id="783" r:id="rId122"/>
    <p:sldId id="785" r:id="rId123"/>
    <p:sldId id="375" r:id="rId124"/>
    <p:sldId id="376" r:id="rId125"/>
    <p:sldId id="378" r:id="rId126"/>
    <p:sldId id="379" r:id="rId127"/>
    <p:sldId id="732" r:id="rId128"/>
    <p:sldId id="380" r:id="rId129"/>
    <p:sldId id="381" r:id="rId130"/>
    <p:sldId id="382" r:id="rId131"/>
    <p:sldId id="383" r:id="rId132"/>
    <p:sldId id="527" r:id="rId133"/>
    <p:sldId id="530"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3" r:id="rId152"/>
    <p:sldId id="401" r:id="rId153"/>
    <p:sldId id="402" r:id="rId154"/>
    <p:sldId id="404" r:id="rId155"/>
    <p:sldId id="405" r:id="rId156"/>
    <p:sldId id="406" r:id="rId157"/>
    <p:sldId id="407" r:id="rId158"/>
    <p:sldId id="408" r:id="rId159"/>
    <p:sldId id="409" r:id="rId160"/>
    <p:sldId id="410" r:id="rId161"/>
    <p:sldId id="411" r:id="rId162"/>
    <p:sldId id="412" r:id="rId163"/>
    <p:sldId id="413" r:id="rId164"/>
    <p:sldId id="414" r:id="rId165"/>
    <p:sldId id="416" r:id="rId166"/>
    <p:sldId id="417" r:id="rId167"/>
    <p:sldId id="759" r:id="rId168"/>
    <p:sldId id="418" r:id="rId169"/>
    <p:sldId id="419" r:id="rId170"/>
    <p:sldId id="420" r:id="rId171"/>
    <p:sldId id="421" r:id="rId172"/>
    <p:sldId id="529" r:id="rId173"/>
    <p:sldId id="422" r:id="rId174"/>
    <p:sldId id="423" r:id="rId175"/>
    <p:sldId id="424" r:id="rId176"/>
    <p:sldId id="425" r:id="rId177"/>
    <p:sldId id="426" r:id="rId178"/>
    <p:sldId id="427" r:id="rId179"/>
    <p:sldId id="428" r:id="rId180"/>
    <p:sldId id="429" r:id="rId181"/>
    <p:sldId id="733" r:id="rId182"/>
    <p:sldId id="734" r:id="rId183"/>
    <p:sldId id="735" r:id="rId184"/>
    <p:sldId id="736" r:id="rId185"/>
    <p:sldId id="737" r:id="rId186"/>
    <p:sldId id="738" r:id="rId187"/>
    <p:sldId id="739" r:id="rId188"/>
    <p:sldId id="740" r:id="rId189"/>
    <p:sldId id="741" r:id="rId190"/>
    <p:sldId id="742" r:id="rId191"/>
    <p:sldId id="743" r:id="rId192"/>
    <p:sldId id="744" r:id="rId193"/>
    <p:sldId id="745" r:id="rId194"/>
    <p:sldId id="746" r:id="rId195"/>
    <p:sldId id="747" r:id="rId196"/>
    <p:sldId id="748" r:id="rId197"/>
    <p:sldId id="749" r:id="rId198"/>
    <p:sldId id="750" r:id="rId199"/>
    <p:sldId id="751" r:id="rId200"/>
    <p:sldId id="752" r:id="rId201"/>
    <p:sldId id="753" r:id="rId202"/>
    <p:sldId id="754" r:id="rId203"/>
    <p:sldId id="755" r:id="rId204"/>
    <p:sldId id="756" r:id="rId205"/>
    <p:sldId id="757" r:id="rId206"/>
    <p:sldId id="758" r:id="rId207"/>
    <p:sldId id="528" r:id="rId208"/>
    <p:sldId id="430" r:id="rId209"/>
    <p:sldId id="431" r:id="rId210"/>
    <p:sldId id="432" r:id="rId211"/>
    <p:sldId id="433" r:id="rId212"/>
    <p:sldId id="434" r:id="rId213"/>
    <p:sldId id="435" r:id="rId214"/>
    <p:sldId id="436" r:id="rId215"/>
    <p:sldId id="437" r:id="rId216"/>
    <p:sldId id="438" r:id="rId217"/>
    <p:sldId id="439" r:id="rId218"/>
    <p:sldId id="440" r:id="rId219"/>
    <p:sldId id="441" r:id="rId220"/>
    <p:sldId id="442" r:id="rId221"/>
    <p:sldId id="443" r:id="rId222"/>
    <p:sldId id="444" r:id="rId223"/>
    <p:sldId id="445" r:id="rId224"/>
    <p:sldId id="446" r:id="rId225"/>
    <p:sldId id="447" r:id="rId226"/>
    <p:sldId id="448" r:id="rId227"/>
    <p:sldId id="449" r:id="rId228"/>
    <p:sldId id="450" r:id="rId229"/>
    <p:sldId id="451" r:id="rId230"/>
    <p:sldId id="452" r:id="rId231"/>
    <p:sldId id="453" r:id="rId232"/>
    <p:sldId id="454" r:id="rId233"/>
    <p:sldId id="455" r:id="rId234"/>
    <p:sldId id="456" r:id="rId235"/>
    <p:sldId id="457" r:id="rId236"/>
    <p:sldId id="458" r:id="rId237"/>
    <p:sldId id="459" r:id="rId238"/>
    <p:sldId id="460" r:id="rId239"/>
    <p:sldId id="461" r:id="rId240"/>
    <p:sldId id="463" r:id="rId241"/>
    <p:sldId id="462" r:id="rId242"/>
    <p:sldId id="464" r:id="rId243"/>
    <p:sldId id="465" r:id="rId244"/>
    <p:sldId id="466" r:id="rId245"/>
    <p:sldId id="467" r:id="rId246"/>
    <p:sldId id="468" r:id="rId247"/>
    <p:sldId id="469" r:id="rId248"/>
    <p:sldId id="470" r:id="rId249"/>
    <p:sldId id="471" r:id="rId250"/>
    <p:sldId id="472" r:id="rId251"/>
    <p:sldId id="473" r:id="rId252"/>
    <p:sldId id="474" r:id="rId253"/>
    <p:sldId id="475" r:id="rId254"/>
    <p:sldId id="477" r:id="rId255"/>
    <p:sldId id="476" r:id="rId256"/>
    <p:sldId id="669" r:id="rId257"/>
    <p:sldId id="478" r:id="rId258"/>
    <p:sldId id="480" r:id="rId259"/>
    <p:sldId id="670" r:id="rId260"/>
    <p:sldId id="672" r:id="rId261"/>
    <p:sldId id="481" r:id="rId262"/>
    <p:sldId id="671" r:id="rId263"/>
    <p:sldId id="482" r:id="rId264"/>
    <p:sldId id="673" r:id="rId265"/>
    <p:sldId id="483" r:id="rId266"/>
    <p:sldId id="503" r:id="rId267"/>
    <p:sldId id="484" r:id="rId268"/>
    <p:sldId id="485" r:id="rId269"/>
    <p:sldId id="486" r:id="rId270"/>
    <p:sldId id="487" r:id="rId271"/>
    <p:sldId id="488" r:id="rId272"/>
    <p:sldId id="489" r:id="rId273"/>
    <p:sldId id="490" r:id="rId274"/>
    <p:sldId id="491" r:id="rId275"/>
    <p:sldId id="492" r:id="rId276"/>
    <p:sldId id="674" r:id="rId277"/>
    <p:sldId id="493" r:id="rId278"/>
    <p:sldId id="494" r:id="rId279"/>
    <p:sldId id="495" r:id="rId280"/>
    <p:sldId id="496" r:id="rId281"/>
    <p:sldId id="497" r:id="rId282"/>
    <p:sldId id="498" r:id="rId283"/>
    <p:sldId id="499" r:id="rId284"/>
    <p:sldId id="500" r:id="rId285"/>
    <p:sldId id="501" r:id="rId286"/>
    <p:sldId id="502" r:id="rId287"/>
    <p:sldId id="504" r:id="rId288"/>
    <p:sldId id="505" r:id="rId289"/>
    <p:sldId id="506" r:id="rId290"/>
    <p:sldId id="507" r:id="rId291"/>
    <p:sldId id="508" r:id="rId292"/>
    <p:sldId id="509" r:id="rId293"/>
    <p:sldId id="510" r:id="rId294"/>
    <p:sldId id="511" r:id="rId295"/>
    <p:sldId id="512" r:id="rId296"/>
    <p:sldId id="675" r:id="rId297"/>
    <p:sldId id="513" r:id="rId298"/>
    <p:sldId id="514" r:id="rId299"/>
    <p:sldId id="515" r:id="rId300"/>
    <p:sldId id="516" r:id="rId301"/>
    <p:sldId id="518" r:id="rId302"/>
    <p:sldId id="517" r:id="rId303"/>
    <p:sldId id="519" r:id="rId304"/>
    <p:sldId id="520" r:id="rId305"/>
    <p:sldId id="521" r:id="rId306"/>
    <p:sldId id="522" r:id="rId307"/>
    <p:sldId id="536" r:id="rId308"/>
    <p:sldId id="537" r:id="rId309"/>
    <p:sldId id="538" r:id="rId310"/>
    <p:sldId id="676" r:id="rId311"/>
    <p:sldId id="539" r:id="rId312"/>
    <p:sldId id="540" r:id="rId313"/>
    <p:sldId id="541" r:id="rId314"/>
    <p:sldId id="542" r:id="rId315"/>
    <p:sldId id="543" r:id="rId316"/>
    <p:sldId id="544" r:id="rId317"/>
    <p:sldId id="545" r:id="rId318"/>
    <p:sldId id="546" r:id="rId319"/>
    <p:sldId id="547" r:id="rId320"/>
    <p:sldId id="548" r:id="rId321"/>
    <p:sldId id="549" r:id="rId322"/>
    <p:sldId id="677" r:id="rId323"/>
    <p:sldId id="550" r:id="rId324"/>
    <p:sldId id="551" r:id="rId325"/>
    <p:sldId id="552" r:id="rId326"/>
    <p:sldId id="553" r:id="rId327"/>
    <p:sldId id="554" r:id="rId328"/>
    <p:sldId id="555" r:id="rId329"/>
    <p:sldId id="556" r:id="rId330"/>
    <p:sldId id="557" r:id="rId331"/>
    <p:sldId id="558" r:id="rId332"/>
    <p:sldId id="678" r:id="rId333"/>
    <p:sldId id="559" r:id="rId334"/>
    <p:sldId id="560" r:id="rId335"/>
    <p:sldId id="561" r:id="rId336"/>
    <p:sldId id="562" r:id="rId337"/>
    <p:sldId id="679" r:id="rId338"/>
    <p:sldId id="563" r:id="rId339"/>
    <p:sldId id="680" r:id="rId340"/>
    <p:sldId id="564" r:id="rId341"/>
    <p:sldId id="565" r:id="rId342"/>
    <p:sldId id="566" r:id="rId343"/>
    <p:sldId id="681" r:id="rId344"/>
    <p:sldId id="567" r:id="rId345"/>
    <p:sldId id="568" r:id="rId346"/>
    <p:sldId id="569" r:id="rId347"/>
    <p:sldId id="570" r:id="rId348"/>
    <p:sldId id="571" r:id="rId349"/>
    <p:sldId id="572" r:id="rId350"/>
    <p:sldId id="573" r:id="rId351"/>
    <p:sldId id="574" r:id="rId352"/>
    <p:sldId id="575" r:id="rId353"/>
    <p:sldId id="576" r:id="rId354"/>
    <p:sldId id="577" r:id="rId355"/>
    <p:sldId id="578" r:id="rId356"/>
    <p:sldId id="579" r:id="rId357"/>
    <p:sldId id="580" r:id="rId358"/>
    <p:sldId id="581" r:id="rId359"/>
    <p:sldId id="582" r:id="rId360"/>
    <p:sldId id="583" r:id="rId361"/>
    <p:sldId id="584" r:id="rId362"/>
    <p:sldId id="585" r:id="rId363"/>
    <p:sldId id="587" r:id="rId364"/>
    <p:sldId id="586" r:id="rId365"/>
    <p:sldId id="588" r:id="rId366"/>
    <p:sldId id="589" r:id="rId367"/>
    <p:sldId id="590" r:id="rId368"/>
    <p:sldId id="591" r:id="rId369"/>
    <p:sldId id="682" r:id="rId370"/>
    <p:sldId id="592" r:id="rId371"/>
    <p:sldId id="684" r:id="rId372"/>
    <p:sldId id="683" r:id="rId373"/>
    <p:sldId id="593" r:id="rId374"/>
    <p:sldId id="594" r:id="rId375"/>
    <p:sldId id="595" r:id="rId376"/>
    <p:sldId id="596" r:id="rId377"/>
    <p:sldId id="597" r:id="rId378"/>
    <p:sldId id="685" r:id="rId379"/>
    <p:sldId id="598" r:id="rId380"/>
    <p:sldId id="599" r:id="rId381"/>
    <p:sldId id="686" r:id="rId382"/>
    <p:sldId id="600" r:id="rId383"/>
    <p:sldId id="601" r:id="rId384"/>
    <p:sldId id="602" r:id="rId385"/>
    <p:sldId id="603" r:id="rId386"/>
    <p:sldId id="604" r:id="rId387"/>
    <p:sldId id="687" r:id="rId388"/>
    <p:sldId id="605" r:id="rId389"/>
    <p:sldId id="606" r:id="rId390"/>
    <p:sldId id="607" r:id="rId391"/>
    <p:sldId id="608" r:id="rId392"/>
    <p:sldId id="609" r:id="rId393"/>
    <p:sldId id="610" r:id="rId394"/>
    <p:sldId id="611" r:id="rId395"/>
    <p:sldId id="612" r:id="rId396"/>
    <p:sldId id="613" r:id="rId397"/>
    <p:sldId id="614" r:id="rId398"/>
    <p:sldId id="615" r:id="rId399"/>
    <p:sldId id="616" r:id="rId400"/>
    <p:sldId id="617" r:id="rId401"/>
    <p:sldId id="688" r:id="rId402"/>
    <p:sldId id="618" r:id="rId403"/>
    <p:sldId id="689" r:id="rId404"/>
    <p:sldId id="619" r:id="rId405"/>
    <p:sldId id="620" r:id="rId406"/>
    <p:sldId id="621" r:id="rId407"/>
    <p:sldId id="622" r:id="rId408"/>
    <p:sldId id="623" r:id="rId409"/>
    <p:sldId id="690" r:id="rId410"/>
    <p:sldId id="624" r:id="rId411"/>
    <p:sldId id="625" r:id="rId412"/>
    <p:sldId id="626" r:id="rId413"/>
    <p:sldId id="627" r:id="rId414"/>
    <p:sldId id="628" r:id="rId415"/>
    <p:sldId id="629" r:id="rId416"/>
    <p:sldId id="630" r:id="rId417"/>
    <p:sldId id="631" r:id="rId418"/>
    <p:sldId id="632" r:id="rId419"/>
    <p:sldId id="633" r:id="rId420"/>
    <p:sldId id="634" r:id="rId421"/>
    <p:sldId id="635" r:id="rId422"/>
    <p:sldId id="636" r:id="rId423"/>
    <p:sldId id="637" r:id="rId424"/>
    <p:sldId id="638" r:id="rId425"/>
    <p:sldId id="639" r:id="rId426"/>
    <p:sldId id="640" r:id="rId427"/>
    <p:sldId id="641" r:id="rId428"/>
    <p:sldId id="691" r:id="rId429"/>
    <p:sldId id="642" r:id="rId430"/>
    <p:sldId id="643" r:id="rId431"/>
    <p:sldId id="644" r:id="rId432"/>
    <p:sldId id="645" r:id="rId433"/>
    <p:sldId id="692" r:id="rId434"/>
    <p:sldId id="646" r:id="rId435"/>
    <p:sldId id="647" r:id="rId436"/>
    <p:sldId id="648" r:id="rId437"/>
    <p:sldId id="649" r:id="rId438"/>
    <p:sldId id="650" r:id="rId439"/>
    <p:sldId id="651" r:id="rId440"/>
    <p:sldId id="652" r:id="rId441"/>
    <p:sldId id="653" r:id="rId442"/>
    <p:sldId id="654" r:id="rId443"/>
    <p:sldId id="693" r:id="rId444"/>
    <p:sldId id="655" r:id="rId445"/>
    <p:sldId id="656" r:id="rId446"/>
    <p:sldId id="657" r:id="rId447"/>
    <p:sldId id="658" r:id="rId448"/>
    <p:sldId id="659" r:id="rId449"/>
    <p:sldId id="660" r:id="rId450"/>
    <p:sldId id="661" r:id="rId451"/>
    <p:sldId id="662" r:id="rId452"/>
    <p:sldId id="663" r:id="rId453"/>
    <p:sldId id="664" r:id="rId454"/>
    <p:sldId id="665" r:id="rId455"/>
    <p:sldId id="666" r:id="rId456"/>
    <p:sldId id="667" r:id="rId457"/>
    <p:sldId id="668" r:id="rId458"/>
    <p:sldId id="694" r:id="rId459"/>
    <p:sldId id="695" r:id="rId460"/>
    <p:sldId id="696" r:id="rId461"/>
    <p:sldId id="697" r:id="rId462"/>
    <p:sldId id="698" r:id="rId463"/>
    <p:sldId id="699" r:id="rId464"/>
    <p:sldId id="700" r:id="rId465"/>
    <p:sldId id="701" r:id="rId466"/>
    <p:sldId id="702" r:id="rId467"/>
    <p:sldId id="703" r:id="rId468"/>
    <p:sldId id="704" r:id="rId469"/>
    <p:sldId id="705" r:id="rId470"/>
    <p:sldId id="706" r:id="rId471"/>
    <p:sldId id="707" r:id="rId472"/>
    <p:sldId id="708" r:id="rId473"/>
    <p:sldId id="709" r:id="rId474"/>
    <p:sldId id="710" r:id="rId475"/>
    <p:sldId id="711" r:id="rId476"/>
    <p:sldId id="712" r:id="rId477"/>
    <p:sldId id="713" r:id="rId478"/>
    <p:sldId id="714" r:id="rId479"/>
    <p:sldId id="715" r:id="rId480"/>
    <p:sldId id="716" r:id="rId481"/>
    <p:sldId id="717" r:id="rId482"/>
    <p:sldId id="718" r:id="rId483"/>
    <p:sldId id="719" r:id="rId484"/>
    <p:sldId id="720" r:id="rId485"/>
    <p:sldId id="721" r:id="rId486"/>
    <p:sldId id="722" r:id="rId487"/>
    <p:sldId id="723" r:id="rId488"/>
    <p:sldId id="724" r:id="rId489"/>
    <p:sldId id="725" r:id="rId490"/>
    <p:sldId id="726" r:id="rId491"/>
    <p:sldId id="727" r:id="rId492"/>
    <p:sldId id="728" r:id="rId493"/>
    <p:sldId id="729" r:id="rId494"/>
    <p:sldId id="730" r:id="rId495"/>
    <p:sldId id="760" r:id="rId496"/>
    <p:sldId id="761" r:id="rId497"/>
    <p:sldId id="762" r:id="rId498"/>
    <p:sldId id="763" r:id="rId499"/>
    <p:sldId id="764" r:id="rId50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796"/>
    <a:srgbClr val="C30D75"/>
    <a:srgbClr val="AC0C77"/>
    <a:srgbClr val="CDF8FD"/>
    <a:srgbClr val="DA8CCB"/>
    <a:srgbClr val="CA3EB6"/>
    <a:srgbClr val="6BF4FB"/>
    <a:srgbClr val="B42222"/>
    <a:srgbClr val="D0CBF1"/>
    <a:srgbClr val="E3E6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98" d="100"/>
          <a:sy n="98" d="100"/>
        </p:scale>
        <p:origin x="102"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presProps" Target="presProp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499" Type="http://schemas.openxmlformats.org/officeDocument/2006/relationships/slide" Target="slides/slide49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503"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slide" Target="slides/slide48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491" Type="http://schemas.openxmlformats.org/officeDocument/2006/relationships/slide" Target="slides/slide490.xml"/><Relationship Id="rId505"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slide" Target="slides/slide49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notesMaster" Target="notesMasters/notesMaster1.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19/05/2020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3</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19/05/2020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19/05/2020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 Target="slide21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hyperlink" Target="https://docs.python.org/py3k/library/string.html#string-formatting" TargetMode="Externa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hyperlink" Target="https://www.python.org/dev/peps/pep-0307/"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5/library/stdtypes.html#numeric-types-int-float-comple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docs.python.org/3/reference/lexical_analysis.html#f-string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pyformat.info/" TargetMode="External"/><Relationship Id="rId2" Type="http://schemas.openxmlformats.org/officeDocument/2006/relationships/hyperlink" Target="https://docs.python.org/3/library/string.html#formatstring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 7/21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732585"/>
            <a:ext cx="6096000" cy="1277273"/>
          </a:xfrm>
          <a:prstGeom prst="rect">
            <a:avLst/>
          </a:prstGeom>
          <a:solidFill>
            <a:schemeClr val="tx1"/>
          </a:solidFill>
        </p:spPr>
        <p:txBody>
          <a:bodyPr>
            <a:spAutoFit/>
          </a:bodyPr>
          <a:lstStyle/>
          <a:p>
            <a:r>
              <a:rPr lang="fr-FR" sz="1100" dirty="0">
                <a:solidFill>
                  <a:schemeClr val="bg1"/>
                </a:solidFill>
              </a:rPr>
              <a:t>ma_liste = [-5, -2, 1, 4, 7, 10]</a:t>
            </a:r>
          </a:p>
          <a:p>
            <a:r>
              <a:rPr lang="fr-FR" sz="1100" dirty="0">
                <a:solidFill>
                  <a:schemeClr val="bg1"/>
                </a:solidFill>
              </a:rPr>
              <a:t>del ma_liste[0] # On supprime le premier élément de la liste</a:t>
            </a:r>
          </a:p>
          <a:p>
            <a:r>
              <a:rPr lang="fr-FR" sz="1100" dirty="0">
                <a:solidFill>
                  <a:schemeClr val="bg1"/>
                </a:solidFill>
              </a:rPr>
              <a:t>ma_liste</a:t>
            </a:r>
          </a:p>
          <a:p>
            <a:r>
              <a:rPr lang="fr-FR" sz="1100" dirty="0">
                <a:solidFill>
                  <a:schemeClr val="bg1"/>
                </a:solidFill>
              </a:rPr>
              <a:t>[-2, 1, 4, 7, 10]</a:t>
            </a:r>
          </a:p>
          <a:p>
            <a:r>
              <a:rPr lang="fr-FR" sz="1100" dirty="0">
                <a:solidFill>
                  <a:schemeClr val="bg1"/>
                </a:solidFill>
              </a:rPr>
              <a:t>del ma_liste[2] # On supprime le troisième élément de la liste</a:t>
            </a:r>
          </a:p>
          <a:p>
            <a:r>
              <a:rPr lang="fr-FR" sz="1100" dirty="0">
                <a:solidFill>
                  <a:schemeClr val="bg1"/>
                </a:solidFill>
              </a:rPr>
              <a:t>ma_liste</a:t>
            </a:r>
          </a:p>
          <a:p>
            <a:r>
              <a:rPr lang="fr-FR" sz="11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3" y="873945"/>
            <a:ext cx="12144373" cy="830997"/>
          </a:xfrm>
          <a:prstGeom prst="rect">
            <a:avLst/>
          </a:prstGeom>
          <a:noFill/>
        </p:spPr>
        <p:txBody>
          <a:bodyPr wrap="square" rtlCol="0">
            <a:spAutoFit/>
          </a:bodyPr>
          <a:lstStyle/>
          <a:p>
            <a:r>
              <a:rPr lang="fr-FR" sz="1200" dirty="0"/>
              <a:t>Nous allons voir trois méthodes pour supprimer des éléments d'une liste :</a:t>
            </a:r>
          </a:p>
          <a:p>
            <a:pPr marL="742950" lvl="1" indent="-285750">
              <a:buFont typeface="Arial" panose="020B0604020202020204" pitchFamily="34" charset="0"/>
              <a:buChar char="•"/>
            </a:pPr>
            <a:r>
              <a:rPr lang="fr-FR" sz="1200" dirty="0"/>
              <a:t>le mot-clé del;</a:t>
            </a:r>
          </a:p>
          <a:p>
            <a:pPr marL="742950" lvl="1" indent="-285750">
              <a:buFont typeface="Arial" panose="020B0604020202020204" pitchFamily="34" charset="0"/>
              <a:buChar char="•"/>
            </a:pPr>
            <a:r>
              <a:rPr lang="fr-FR" sz="1200" dirty="0"/>
              <a:t>la méthode </a:t>
            </a:r>
            <a:r>
              <a:rPr lang="fr-FR" sz="1200" dirty="0" err="1"/>
              <a:t>remove</a:t>
            </a:r>
            <a:r>
              <a:rPr lang="fr-FR" sz="1200" dirty="0"/>
              <a:t>.</a:t>
            </a:r>
          </a:p>
          <a:p>
            <a:pPr marL="742950" lvl="1" indent="-285750">
              <a:buFont typeface="Arial" panose="020B0604020202020204" pitchFamily="34" charset="0"/>
              <a:buChar char="•"/>
            </a:pPr>
            <a:r>
              <a:rPr lang="fr-FR" sz="1200" dirty="0"/>
              <a:t>La méthode pop</a:t>
            </a:r>
          </a:p>
        </p:txBody>
      </p:sp>
      <p:sp>
        <p:nvSpPr>
          <p:cNvPr id="8" name="Rectangle 7">
            <a:extLst>
              <a:ext uri="{FF2B5EF4-FFF2-40B4-BE49-F238E27FC236}">
                <a16:creationId xmlns:a16="http://schemas.microsoft.com/office/drawing/2014/main" id="{068EBFCD-5426-4F8C-8233-4B7E2B1D3127}"/>
              </a:ext>
            </a:extLst>
          </p:cNvPr>
          <p:cNvSpPr/>
          <p:nvPr/>
        </p:nvSpPr>
        <p:spPr>
          <a:xfrm>
            <a:off x="209553" y="3505289"/>
            <a:ext cx="6096000" cy="938719"/>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ma_liste.remove(32)</a:t>
            </a:r>
          </a:p>
          <a:p>
            <a:r>
              <a:rPr lang="it-IT" sz="1100" dirty="0">
                <a:solidFill>
                  <a:schemeClr val="bg1"/>
                </a:solidFill>
              </a:rPr>
              <a:t>&gt;&gt;&gt; ma_liste</a:t>
            </a:r>
          </a:p>
          <a:p>
            <a:r>
              <a:rPr lang="it-IT" sz="1100" dirty="0">
                <a:solidFill>
                  <a:schemeClr val="bg1"/>
                </a:solidFill>
              </a:rPr>
              <a:t>[31, 33, 34, 35]</a:t>
            </a:r>
          </a:p>
          <a:p>
            <a:r>
              <a:rPr lang="it-IT" sz="1100" dirty="0">
                <a:solidFill>
                  <a:schemeClr val="bg1"/>
                </a:solidFill>
              </a:rPr>
              <a:t>&gt;&gt;&gt;</a:t>
            </a:r>
          </a:p>
        </p:txBody>
      </p:sp>
      <p:sp>
        <p:nvSpPr>
          <p:cNvPr id="9" name="Rectangle 8">
            <a:extLst>
              <a:ext uri="{FF2B5EF4-FFF2-40B4-BE49-F238E27FC236}">
                <a16:creationId xmlns:a16="http://schemas.microsoft.com/office/drawing/2014/main" id="{45C45B94-FB6D-46C8-9153-5D54F5CFB156}"/>
              </a:ext>
            </a:extLst>
          </p:cNvPr>
          <p:cNvSpPr/>
          <p:nvPr/>
        </p:nvSpPr>
        <p:spPr>
          <a:xfrm>
            <a:off x="209554" y="5063530"/>
            <a:ext cx="6096000" cy="769441"/>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ma_liste.pop()</a:t>
            </a:r>
          </a:p>
          <a:p>
            <a:r>
              <a:rPr lang="it-IT" sz="1100" dirty="0">
                <a:solidFill>
                  <a:schemeClr val="bg1"/>
                </a:solidFill>
              </a:rPr>
              <a:t>&gt;&gt;&gt; 35</a:t>
            </a:r>
          </a:p>
          <a:p>
            <a:r>
              <a:rPr lang="it-IT" sz="1100" dirty="0">
                <a:solidFill>
                  <a:schemeClr val="bg1"/>
                </a:solidFill>
              </a:rPr>
              <a:t>&gt;&gt;&gt; [31, 33, 34,]</a:t>
            </a:r>
          </a:p>
        </p:txBody>
      </p:sp>
      <p:sp>
        <p:nvSpPr>
          <p:cNvPr id="10" name="ZoneTexte 9">
            <a:extLst>
              <a:ext uri="{FF2B5EF4-FFF2-40B4-BE49-F238E27FC236}">
                <a16:creationId xmlns:a16="http://schemas.microsoft.com/office/drawing/2014/main" id="{78EE5A36-8B1C-4EEC-863E-933DBDD9508C}"/>
              </a:ext>
            </a:extLst>
          </p:cNvPr>
          <p:cNvSpPr txBox="1"/>
          <p:nvPr/>
        </p:nvSpPr>
        <p:spPr>
          <a:xfrm>
            <a:off x="209554" y="5835487"/>
            <a:ext cx="12144373" cy="276999"/>
          </a:xfrm>
          <a:prstGeom prst="rect">
            <a:avLst/>
          </a:prstGeom>
          <a:noFill/>
        </p:spPr>
        <p:txBody>
          <a:bodyPr wrap="square" rtlCol="0">
            <a:spAutoFit/>
          </a:bodyPr>
          <a:lstStyle/>
          <a:p>
            <a:r>
              <a:rPr lang="fr-FR" sz="1200" dirty="0"/>
              <a:t>Notons que la méthode pop retourne la valeur de l’</a:t>
            </a:r>
            <a:r>
              <a:rPr lang="fr-FR" sz="1200" dirty="0" err="1"/>
              <a:t>element</a:t>
            </a:r>
            <a:r>
              <a:rPr lang="fr-FR" sz="1200" dirty="0"/>
              <a:t> supprime</a:t>
            </a:r>
          </a:p>
        </p:txBody>
      </p:sp>
    </p:spTree>
    <p:extLst>
      <p:ext uri="{BB962C8B-B14F-4D97-AF65-F5344CB8AC3E}">
        <p14:creationId xmlns:p14="http://schemas.microsoft.com/office/powerpoint/2010/main" val="1036188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0"/>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Récupérer l’index d’un élément d’une liste 8/21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61937" y="2212133"/>
            <a:ext cx="6096000" cy="1077218"/>
          </a:xfrm>
          <a:prstGeom prst="rect">
            <a:avLst/>
          </a:prstGeom>
          <a:solidFill>
            <a:schemeClr val="tx1"/>
          </a:solidFill>
        </p:spPr>
        <p:txBody>
          <a:bodyPr>
            <a:spAutoFit/>
          </a:bodyPr>
          <a:lstStyle/>
          <a:p>
            <a:r>
              <a:rPr lang="fr-FR" sz="1600" dirty="0">
                <a:solidFill>
                  <a:schemeClr val="bg1"/>
                </a:solidFill>
              </a:rPr>
              <a:t>&gt;&gt; </a:t>
            </a:r>
            <a:r>
              <a:rPr lang="fr-FR" sz="1600" dirty="0" err="1">
                <a:solidFill>
                  <a:schemeClr val="bg1"/>
                </a:solidFill>
              </a:rPr>
              <a:t>Characters</a:t>
            </a:r>
            <a:r>
              <a:rPr lang="fr-FR" sz="1600" dirty="0">
                <a:solidFill>
                  <a:schemeClr val="bg1"/>
                </a:solidFill>
              </a:rPr>
              <a:t> = [‘’</a:t>
            </a:r>
            <a:r>
              <a:rPr lang="fr-FR" sz="1600" dirty="0" err="1">
                <a:solidFill>
                  <a:schemeClr val="bg1"/>
                </a:solidFill>
              </a:rPr>
              <a:t>alivin</a:t>
            </a:r>
            <a:r>
              <a:rPr lang="fr-FR" sz="1600" dirty="0">
                <a:solidFill>
                  <a:schemeClr val="bg1"/>
                </a:solidFill>
              </a:rPr>
              <a:t> et les </a:t>
            </a:r>
            <a:r>
              <a:rPr lang="fr-FR" sz="1600" dirty="0" err="1">
                <a:solidFill>
                  <a:schemeClr val="bg1"/>
                </a:solidFill>
              </a:rPr>
              <a:t>chipmunks</a:t>
            </a:r>
            <a:r>
              <a:rPr lang="fr-FR" sz="1600" dirty="0">
                <a:solidFill>
                  <a:schemeClr val="bg1"/>
                </a:solidFill>
              </a:rPr>
              <a:t>’’, ‘’Babar’’, ‘’</a:t>
            </a:r>
            <a:r>
              <a:rPr lang="fr-FR" sz="1600" dirty="0" err="1">
                <a:solidFill>
                  <a:schemeClr val="bg1"/>
                </a:solidFill>
              </a:rPr>
              <a:t>betty</a:t>
            </a:r>
            <a:r>
              <a:rPr lang="fr-FR" sz="1600" dirty="0">
                <a:solidFill>
                  <a:schemeClr val="bg1"/>
                </a:solidFill>
              </a:rPr>
              <a:t> </a:t>
            </a:r>
            <a:r>
              <a:rPr lang="fr-FR" sz="1600" dirty="0" err="1">
                <a:solidFill>
                  <a:schemeClr val="bg1"/>
                </a:solidFill>
              </a:rPr>
              <a:t>boop</a:t>
            </a:r>
            <a:r>
              <a:rPr lang="fr-FR" sz="1600" dirty="0">
                <a:solidFill>
                  <a:schemeClr val="bg1"/>
                </a:solidFill>
              </a:rPr>
              <a:t>’’, ‘’</a:t>
            </a:r>
            <a:r>
              <a:rPr lang="fr-FR" sz="1600" dirty="0" err="1">
                <a:solidFill>
                  <a:schemeClr val="bg1"/>
                </a:solidFill>
              </a:rPr>
              <a:t>calimero</a:t>
            </a:r>
            <a:r>
              <a:rPr lang="fr-FR" sz="1600" dirty="0">
                <a:solidFill>
                  <a:schemeClr val="bg1"/>
                </a:solidFill>
              </a:rPr>
              <a:t>’’, ‘’</a:t>
            </a:r>
            <a:r>
              <a:rPr lang="fr-FR" sz="1600" dirty="0" err="1">
                <a:solidFill>
                  <a:schemeClr val="bg1"/>
                </a:solidFill>
              </a:rPr>
              <a:t>casper</a:t>
            </a:r>
            <a:r>
              <a:rPr lang="fr-FR" sz="1600" dirty="0">
                <a:solidFill>
                  <a:schemeClr val="bg1"/>
                </a:solidFill>
              </a:rPr>
              <a:t>’’, ‘’le chat pote’’, ‘’</a:t>
            </a:r>
            <a:r>
              <a:rPr lang="fr-FR" sz="1600" dirty="0" err="1">
                <a:solidFill>
                  <a:schemeClr val="bg1"/>
                </a:solidFill>
              </a:rPr>
              <a:t>kirikou</a:t>
            </a:r>
            <a:r>
              <a:rPr lang="fr-FR" sz="1600" dirty="0">
                <a:solidFill>
                  <a:schemeClr val="bg1"/>
                </a:solidFill>
              </a:rPr>
              <a:t>’’]</a:t>
            </a:r>
          </a:p>
          <a:p>
            <a:r>
              <a:rPr lang="fr-FR" sz="1600" dirty="0">
                <a:solidFill>
                  <a:schemeClr val="bg1"/>
                </a:solidFill>
              </a:rPr>
              <a:t>&gt;&gt; </a:t>
            </a:r>
            <a:r>
              <a:rPr lang="fr-FR" sz="1600" dirty="0" err="1">
                <a:solidFill>
                  <a:schemeClr val="bg1"/>
                </a:solidFill>
              </a:rPr>
              <a:t>characters.index</a:t>
            </a:r>
            <a:r>
              <a:rPr lang="fr-FR" sz="1600" dirty="0">
                <a:solidFill>
                  <a:schemeClr val="bg1"/>
                </a:solidFill>
              </a:rPr>
              <a:t>(‘’Babar’’)</a:t>
            </a:r>
          </a:p>
          <a:p>
            <a:r>
              <a:rPr lang="fr-FR" sz="1600" dirty="0">
                <a:solidFill>
                  <a:schemeClr val="bg1"/>
                </a:solidFill>
              </a:rPr>
              <a:t>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47624" y="1692638"/>
            <a:ext cx="12144373" cy="369332"/>
          </a:xfrm>
          <a:prstGeom prst="rect">
            <a:avLst/>
          </a:prstGeom>
          <a:noFill/>
        </p:spPr>
        <p:txBody>
          <a:bodyPr wrap="square" rtlCol="0">
            <a:spAutoFit/>
          </a:bodyPr>
          <a:lstStyle/>
          <a:p>
            <a:r>
              <a:rPr lang="fr-FR" dirty="0"/>
              <a:t>la méthode index().</a:t>
            </a:r>
          </a:p>
        </p:txBody>
      </p:sp>
    </p:spTree>
    <p:extLst>
      <p:ext uri="{BB962C8B-B14F-4D97-AF65-F5344CB8AC3E}">
        <p14:creationId xmlns:p14="http://schemas.microsoft.com/office/powerpoint/2010/main" val="6770967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 9/21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8148"/>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 10/21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47096" y="177153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11/21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6760096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15847156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 13/21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4980521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40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14/21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fonction(*parametres):</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(*parametres):</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{}.".format(parametres))</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12108592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9045"/>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15/21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2393549"/>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737944"/>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3301977"/>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fonction_inconnue(*parametres,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5165615"/>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35346451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 16/21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afficher(*parametres,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parametres = list(parametres)</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enumerate(parametres):</a:t>
            </a:r>
          </a:p>
          <a:p>
            <a:r>
              <a:rPr lang="fr-FR" sz="1200" dirty="0">
                <a:solidFill>
                  <a:schemeClr val="bg1"/>
                </a:solidFill>
              </a:rPr>
              <a:t>        parametres[i]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(parametres)</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56075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 17/21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9194754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a:t>
            </a:r>
            <a:r>
              <a:rPr lang="en-US" sz="6000" dirty="0" err="1">
                <a:solidFill>
                  <a:schemeClr val="accent5">
                    <a:lumMod val="75000"/>
                  </a:schemeClr>
                </a:solidFill>
              </a:rPr>
              <a:t>liste</a:t>
            </a:r>
            <a:r>
              <a:rPr lang="en-US" sz="6000" dirty="0">
                <a:solidFill>
                  <a:schemeClr val="accent5">
                    <a:lumMod val="75000"/>
                  </a:schemeClr>
                </a:solidFill>
              </a:rPr>
              <a:t> 18/21</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24427547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19/21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25674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20/21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4133742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21/21</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27401022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02255"/>
            <a:ext cx="558620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Tuple En resume</a:t>
            </a:r>
            <a:r>
              <a:rPr lang="fr-FR" altLang="fr-FR" sz="1400" dirty="0"/>
              <a:t> :</a:t>
            </a:r>
          </a:p>
          <a:p>
            <a:pPr lvl="0" eaLnBrk="0" fontAlgn="base" hangingPunct="0">
              <a:spcBef>
                <a:spcPct val="0"/>
              </a:spcBef>
              <a:spcAft>
                <a:spcPct val="0"/>
              </a:spcAft>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Tuples don’t have a lot of methods associated with them: count, index</a:t>
            </a:r>
          </a:p>
          <a:p>
            <a:pPr marL="285750" lvl="0" indent="-285750" eaLnBrk="0" fontAlgn="base" hangingPunct="0">
              <a:spcBef>
                <a:spcPct val="0"/>
              </a:spcBef>
              <a:spcAft>
                <a:spcPct val="0"/>
              </a:spcAft>
              <a:buFont typeface="Arial" panose="020B0604020202020204" pitchFamily="34" charset="0"/>
              <a:buChar char="•"/>
            </a:pPr>
            <a:r>
              <a:rPr lang="fr-FR" altLang="fr-FR" sz="1400" dirty="0"/>
              <a:t>Tuples are immutable </a:t>
            </a:r>
          </a:p>
        </p:txBody>
      </p:sp>
    </p:spTree>
    <p:extLst>
      <p:ext uri="{BB962C8B-B14F-4D97-AF65-F5344CB8AC3E}">
        <p14:creationId xmlns:p14="http://schemas.microsoft.com/office/powerpoint/2010/main" val="32722708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List En 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fonction_inconnue(*parametres):(les paramètres passés se retrouvent dans le tuple parametres).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9599873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rgbClr val="CDF8FD"/>
              </a:gs>
              <a:gs pos="100000">
                <a:srgbClr val="AC0C77"/>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Titre 5">
            <a:extLst>
              <a:ext uri="{FF2B5EF4-FFF2-40B4-BE49-F238E27FC236}">
                <a16:creationId xmlns:a16="http://schemas.microsoft.com/office/drawing/2014/main" id="{D2CF8A91-0890-46C2-992E-6C37F9A21977}"/>
              </a:ext>
            </a:extLst>
          </p:cNvPr>
          <p:cNvSpPr>
            <a:spLocks noGrp="1"/>
          </p:cNvSpPr>
          <p:nvPr>
            <p:ph type="title"/>
          </p:nvPr>
        </p:nvSpPr>
        <p:spPr/>
        <p:txBody>
          <a:bodyPr>
            <a:normAutofit fontScale="90000"/>
          </a:bodyPr>
          <a:lstStyle/>
          <a:p>
            <a:pPr algn="ctr" fontAlgn="base">
              <a:spcAft>
                <a:spcPct val="0"/>
              </a:spcAft>
            </a:pPr>
            <a:r>
              <a:rPr lang="fr-FR" sz="9600" dirty="0">
                <a:solidFill>
                  <a:schemeClr val="accent5">
                    <a:lumMod val="75000"/>
                  </a:schemeClr>
                </a:solidFill>
              </a:rPr>
              <a:t>Sets</a:t>
            </a:r>
          </a:p>
        </p:txBody>
      </p:sp>
      <p:pic>
        <p:nvPicPr>
          <p:cNvPr id="8" name="Image 7">
            <a:extLst>
              <a:ext uri="{FF2B5EF4-FFF2-40B4-BE49-F238E27FC236}">
                <a16:creationId xmlns:a16="http://schemas.microsoft.com/office/drawing/2014/main" id="{A17E2811-A8E9-4914-9AE8-A2303219B695}"/>
              </a:ext>
            </a:extLst>
          </p:cNvPr>
          <p:cNvPicPr>
            <a:picLocks noChangeAspect="1"/>
          </p:cNvPicPr>
          <p:nvPr/>
        </p:nvPicPr>
        <p:blipFill>
          <a:blip r:embed="rId2"/>
          <a:stretch>
            <a:fillRect/>
          </a:stretch>
        </p:blipFill>
        <p:spPr>
          <a:xfrm>
            <a:off x="1047747" y="1768475"/>
            <a:ext cx="10096500" cy="4724400"/>
          </a:xfrm>
          <a:prstGeom prst="rect">
            <a:avLst/>
          </a:prstGeom>
        </p:spPr>
      </p:pic>
    </p:spTree>
    <p:extLst>
      <p:ext uri="{BB962C8B-B14F-4D97-AF65-F5344CB8AC3E}">
        <p14:creationId xmlns:p14="http://schemas.microsoft.com/office/powerpoint/2010/main" val="9057634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7EB3AE-A0EF-4C05-AED1-4C446824CA4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FA1452E-D84C-41A6-B727-3799D7660FBD}"/>
              </a:ext>
            </a:extLst>
          </p:cNvPr>
          <p:cNvSpPr>
            <a:spLocks noGrp="1"/>
          </p:cNvSpPr>
          <p:nvPr>
            <p:ph idx="1"/>
          </p:nvPr>
        </p:nvSpPr>
        <p:spPr/>
        <p:txBody>
          <a:bodyPr/>
          <a:lstStyle/>
          <a:p>
            <a:endParaRPr lang="fr-FR"/>
          </a:p>
        </p:txBody>
      </p:sp>
      <p:sp>
        <p:nvSpPr>
          <p:cNvPr id="4" name="Espace réservé du contenu 2">
            <a:extLst>
              <a:ext uri="{FF2B5EF4-FFF2-40B4-BE49-F238E27FC236}">
                <a16:creationId xmlns:a16="http://schemas.microsoft.com/office/drawing/2014/main" id="{1A3F2A11-A54E-4F54-B7FC-BBCDD320B975}"/>
              </a:ext>
            </a:extLst>
          </p:cNvPr>
          <p:cNvSpPr txBox="1">
            <a:spLocks/>
          </p:cNvSpPr>
          <p:nvPr/>
        </p:nvSpPr>
        <p:spPr>
          <a:xfrm>
            <a:off x="-2" y="-8147"/>
            <a:ext cx="12191999" cy="6857999"/>
          </a:xfrm>
          <a:prstGeom prst="rect">
            <a:avLst/>
          </a:prstGeom>
          <a:gradFill>
            <a:gsLst>
              <a:gs pos="0">
                <a:srgbClr val="CDF8FD"/>
              </a:gs>
              <a:gs pos="100000">
                <a:srgbClr val="AC0C77"/>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sz="1400" dirty="0"/>
          </a:p>
        </p:txBody>
      </p:sp>
      <p:sp>
        <p:nvSpPr>
          <p:cNvPr id="5" name="Titre 5">
            <a:extLst>
              <a:ext uri="{FF2B5EF4-FFF2-40B4-BE49-F238E27FC236}">
                <a16:creationId xmlns:a16="http://schemas.microsoft.com/office/drawing/2014/main" id="{CF278AF5-CBF7-41C4-8FE2-F8F60211A643}"/>
              </a:ext>
            </a:extLst>
          </p:cNvPr>
          <p:cNvSpPr txBox="1">
            <a:spLocks/>
          </p:cNvSpPr>
          <p:nvPr/>
        </p:nvSpPr>
        <p:spPr>
          <a:xfrm>
            <a:off x="377757" y="8148"/>
            <a:ext cx="10515600"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base">
              <a:spcAft>
                <a:spcPct val="0"/>
              </a:spcAft>
            </a:pPr>
            <a:r>
              <a:rPr lang="fr-FR" sz="9600" dirty="0">
                <a:solidFill>
                  <a:schemeClr val="accent5">
                    <a:lumMod val="75000"/>
                  </a:schemeClr>
                </a:solidFill>
              </a:rPr>
              <a:t>Sets</a:t>
            </a:r>
          </a:p>
        </p:txBody>
      </p:sp>
      <p:sp>
        <p:nvSpPr>
          <p:cNvPr id="6" name="ZoneTexte 5">
            <a:extLst>
              <a:ext uri="{FF2B5EF4-FFF2-40B4-BE49-F238E27FC236}">
                <a16:creationId xmlns:a16="http://schemas.microsoft.com/office/drawing/2014/main" id="{8136C184-5815-4A11-8B8A-DC93B84FDBEC}"/>
              </a:ext>
            </a:extLst>
          </p:cNvPr>
          <p:cNvSpPr txBox="1"/>
          <p:nvPr/>
        </p:nvSpPr>
        <p:spPr>
          <a:xfrm>
            <a:off x="131694" y="1350006"/>
            <a:ext cx="11928606" cy="3970318"/>
          </a:xfrm>
          <a:prstGeom prst="rect">
            <a:avLst/>
          </a:prstGeom>
          <a:solidFill>
            <a:schemeClr val="tx1"/>
          </a:solidFill>
        </p:spPr>
        <p:txBody>
          <a:bodyPr wrap="square" rtlCol="0">
            <a:spAutoFit/>
          </a:bodyPr>
          <a:lstStyle/>
          <a:p>
            <a:r>
              <a:rPr lang="fr-FR" sz="1200" dirty="0">
                <a:solidFill>
                  <a:schemeClr val="bg1"/>
                </a:solidFill>
              </a:rPr>
              <a:t>myset = set()</a:t>
            </a:r>
          </a:p>
          <a:p>
            <a:r>
              <a:rPr lang="fr-FR" sz="1200" dirty="0">
                <a:solidFill>
                  <a:schemeClr val="bg1"/>
                </a:solidFill>
              </a:rPr>
              <a:t>myset.add(1)</a:t>
            </a:r>
          </a:p>
          <a:p>
            <a:r>
              <a:rPr lang="fr-FR" sz="1200" dirty="0">
                <a:solidFill>
                  <a:schemeClr val="bg1"/>
                </a:solidFill>
              </a:rPr>
              <a:t>myset</a:t>
            </a:r>
          </a:p>
          <a:p>
            <a:r>
              <a:rPr lang="fr-FR" sz="1200" dirty="0">
                <a:solidFill>
                  <a:schemeClr val="bg1"/>
                </a:solidFill>
              </a:rPr>
              <a:t>{1}</a:t>
            </a:r>
          </a:p>
          <a:p>
            <a:endParaRPr lang="fr-FR" sz="1200" dirty="0">
              <a:solidFill>
                <a:schemeClr val="bg1"/>
              </a:solidFill>
            </a:endParaRPr>
          </a:p>
          <a:p>
            <a:r>
              <a:rPr lang="fr-FR" sz="1200" dirty="0">
                <a:solidFill>
                  <a:schemeClr val="bg1"/>
                </a:solidFill>
              </a:rPr>
              <a:t>myset.add(2)</a:t>
            </a:r>
          </a:p>
          <a:p>
            <a:r>
              <a:rPr lang="fr-FR" sz="1200" dirty="0">
                <a:solidFill>
                  <a:schemeClr val="bg1"/>
                </a:solidFill>
              </a:rPr>
              <a:t>myset</a:t>
            </a:r>
          </a:p>
          <a:p>
            <a:r>
              <a:rPr lang="fr-FR" sz="1200" dirty="0">
                <a:solidFill>
                  <a:schemeClr val="bg1"/>
                </a:solidFill>
              </a:rPr>
              <a:t>{1, 2}</a:t>
            </a:r>
          </a:p>
          <a:p>
            <a:endParaRPr lang="fr-FR" sz="1200" dirty="0">
              <a:solidFill>
                <a:schemeClr val="bg1"/>
              </a:solidFill>
            </a:endParaRPr>
          </a:p>
          <a:p>
            <a:r>
              <a:rPr lang="fr-FR" sz="1200" dirty="0">
                <a:solidFill>
                  <a:schemeClr val="bg1"/>
                </a:solidFill>
              </a:rPr>
              <a:t>myset.add(2)</a:t>
            </a:r>
          </a:p>
          <a:p>
            <a:r>
              <a:rPr lang="fr-FR" sz="1200" dirty="0">
                <a:solidFill>
                  <a:schemeClr val="bg1"/>
                </a:solidFill>
              </a:rPr>
              <a:t>myset</a:t>
            </a:r>
          </a:p>
          <a:p>
            <a:r>
              <a:rPr lang="fr-FR" sz="1200" dirty="0">
                <a:solidFill>
                  <a:schemeClr val="bg1"/>
                </a:solidFill>
              </a:rPr>
              <a:t>{1, 2} # set only accept unique values ! Therefore it </a:t>
            </a:r>
            <a:r>
              <a:rPr lang="fr-FR" sz="1200" dirty="0" err="1">
                <a:solidFill>
                  <a:schemeClr val="bg1"/>
                </a:solidFill>
              </a:rPr>
              <a:t>is</a:t>
            </a:r>
            <a:r>
              <a:rPr lang="fr-FR" sz="1200" dirty="0">
                <a:solidFill>
                  <a:schemeClr val="bg1"/>
                </a:solidFill>
              </a:rPr>
              <a:t> not possible to add the value 2 once again</a:t>
            </a:r>
          </a:p>
          <a:p>
            <a:endParaRPr lang="fr-FR" sz="1200" dirty="0">
              <a:solidFill>
                <a:schemeClr val="bg1"/>
              </a:solidFill>
            </a:endParaRPr>
          </a:p>
          <a:p>
            <a:r>
              <a:rPr lang="fr-FR" sz="1200" dirty="0">
                <a:solidFill>
                  <a:schemeClr val="bg1"/>
                </a:solidFill>
              </a:rPr>
              <a:t>mylist = [1,1,1,1,1,1,2,2,2,2,2,3,3,3,3,3]</a:t>
            </a:r>
          </a:p>
          <a:p>
            <a:r>
              <a:rPr lang="fr-FR" sz="1200" dirty="0">
                <a:solidFill>
                  <a:schemeClr val="bg1"/>
                </a:solidFill>
              </a:rPr>
              <a:t>set(mylist) # ici on caste la liste en set</a:t>
            </a:r>
          </a:p>
          <a:p>
            <a:r>
              <a:rPr lang="fr-FR" sz="1200" dirty="0">
                <a:solidFill>
                  <a:schemeClr val="bg1"/>
                </a:solidFill>
              </a:rPr>
              <a:t>{1, 2, 3} # REMEMBER that set doesn’t have particular order !!!</a:t>
            </a:r>
          </a:p>
          <a:p>
            <a:endParaRPr lang="fr-FR" sz="1200" dirty="0">
              <a:solidFill>
                <a:schemeClr val="bg1"/>
              </a:solidFill>
            </a:endParaRPr>
          </a:p>
          <a:p>
            <a:r>
              <a:rPr lang="fr-FR" sz="1200" dirty="0">
                <a:solidFill>
                  <a:schemeClr val="bg1"/>
                </a:solidFill>
              </a:rPr>
              <a:t>mylist = [2,2,2,2,1,1,1,4,4,4,3,3,3,3]</a:t>
            </a:r>
          </a:p>
          <a:p>
            <a:r>
              <a:rPr lang="fr-FR" sz="1200" dirty="0">
                <a:solidFill>
                  <a:schemeClr val="bg1"/>
                </a:solidFill>
              </a:rPr>
              <a:t>set(mylist)</a:t>
            </a:r>
          </a:p>
          <a:p>
            <a:r>
              <a:rPr lang="fr-FR" sz="1200" dirty="0">
                <a:solidFill>
                  <a:schemeClr val="bg1"/>
                </a:solidFill>
              </a:rPr>
              <a:t>{2,1,4,3} # as mentionned above set doesn’t have order !</a:t>
            </a:r>
          </a:p>
          <a:p>
            <a:endParaRPr lang="fr-FR" sz="1200" dirty="0">
              <a:solidFill>
                <a:schemeClr val="bg1"/>
              </a:solidFill>
            </a:endParaRPr>
          </a:p>
        </p:txBody>
      </p:sp>
    </p:spTree>
    <p:extLst>
      <p:ext uri="{BB962C8B-B14F-4D97-AF65-F5344CB8AC3E}">
        <p14:creationId xmlns:p14="http://schemas.microsoft.com/office/powerpoint/2010/main" val="35268574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7" name="Image 6">
            <a:extLst>
              <a:ext uri="{FF2B5EF4-FFF2-40B4-BE49-F238E27FC236}">
                <a16:creationId xmlns:a16="http://schemas.microsoft.com/office/drawing/2014/main" id="{43577BFA-EA57-48FD-985D-3403F33C8258}"/>
              </a:ext>
            </a:extLst>
          </p:cNvPr>
          <p:cNvPicPr>
            <a:picLocks noChangeAspect="1"/>
          </p:cNvPicPr>
          <p:nvPr/>
        </p:nvPicPr>
        <p:blipFill>
          <a:blip r:embed="rId2"/>
          <a:stretch>
            <a:fillRect/>
          </a:stretch>
        </p:blipFill>
        <p:spPr>
          <a:xfrm>
            <a:off x="1119187" y="947737"/>
            <a:ext cx="9953625" cy="4962525"/>
          </a:xfrm>
          <a:prstGeom prst="rect">
            <a:avLst/>
          </a:prstGeom>
        </p:spPr>
      </p:pic>
    </p:spTree>
    <p:extLst>
      <p:ext uri="{BB962C8B-B14F-4D97-AF65-F5344CB8AC3E}">
        <p14:creationId xmlns:p14="http://schemas.microsoft.com/office/powerpoint/2010/main" val="32822887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pic>
        <p:nvPicPr>
          <p:cNvPr id="5" name="Image 4">
            <a:extLst>
              <a:ext uri="{FF2B5EF4-FFF2-40B4-BE49-F238E27FC236}">
                <a16:creationId xmlns:a16="http://schemas.microsoft.com/office/drawing/2014/main" id="{8E7CE15C-B5CE-413B-B2CC-816A2EF31AFC}"/>
              </a:ext>
            </a:extLst>
          </p:cNvPr>
          <p:cNvPicPr>
            <a:picLocks noChangeAspect="1"/>
          </p:cNvPicPr>
          <p:nvPr/>
        </p:nvPicPr>
        <p:blipFill>
          <a:blip r:embed="rId2"/>
          <a:stretch>
            <a:fillRect/>
          </a:stretch>
        </p:blipFill>
        <p:spPr>
          <a:xfrm>
            <a:off x="1119187" y="1228725"/>
            <a:ext cx="9953625" cy="4400550"/>
          </a:xfrm>
          <a:prstGeom prst="rect">
            <a:avLst/>
          </a:prstGeom>
          <a:noFill/>
        </p:spPr>
      </p:pic>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8005387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6" name="Image 5">
            <a:extLst>
              <a:ext uri="{FF2B5EF4-FFF2-40B4-BE49-F238E27FC236}">
                <a16:creationId xmlns:a16="http://schemas.microsoft.com/office/drawing/2014/main" id="{93D99BF3-1165-45AB-B457-18199C6D265E}"/>
              </a:ext>
            </a:extLst>
          </p:cNvPr>
          <p:cNvPicPr>
            <a:picLocks noChangeAspect="1"/>
          </p:cNvPicPr>
          <p:nvPr/>
        </p:nvPicPr>
        <p:blipFill>
          <a:blip r:embed="rId2"/>
          <a:stretch>
            <a:fillRect/>
          </a:stretch>
        </p:blipFill>
        <p:spPr>
          <a:xfrm>
            <a:off x="1214437" y="1033462"/>
            <a:ext cx="9763125" cy="4791075"/>
          </a:xfrm>
          <a:prstGeom prst="rect">
            <a:avLst/>
          </a:prstGeom>
        </p:spPr>
      </p:pic>
    </p:spTree>
    <p:extLst>
      <p:ext uri="{BB962C8B-B14F-4D97-AF65-F5344CB8AC3E}">
        <p14:creationId xmlns:p14="http://schemas.microsoft.com/office/powerpoint/2010/main" val="37440250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205089"/>
            <a:ext cx="5273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Modifiez plusieurs valeurs d’un dictionnaire avec la méthode update()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530062"/>
            <a:ext cx="11928606" cy="1169551"/>
          </a:xfrm>
          <a:prstGeom prst="rect">
            <a:avLst/>
          </a:prstGeom>
          <a:solidFill>
            <a:schemeClr val="tx1"/>
          </a:solidFill>
        </p:spPr>
        <p:txBody>
          <a:bodyPr wrap="square" rtlCol="0">
            <a:spAutoFit/>
          </a:bodyPr>
          <a:lstStyle/>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‘cinq’, ‘four’: ‘quatre’, ‘</a:t>
            </a:r>
            <a:r>
              <a:rPr lang="fr-FR" sz="1400" dirty="0" err="1">
                <a:solidFill>
                  <a:schemeClr val="bg1"/>
                </a:solidFill>
              </a:rPr>
              <a:t>three</a:t>
            </a:r>
            <a:r>
              <a:rPr lang="fr-FR" sz="1400" dirty="0">
                <a:solidFill>
                  <a:schemeClr val="bg1"/>
                </a:solidFill>
              </a:rPr>
              <a:t>’: ‘trois’}</a:t>
            </a:r>
          </a:p>
          <a:p>
            <a:r>
              <a:rPr lang="fr-FR" sz="1400" dirty="0">
                <a:solidFill>
                  <a:schemeClr val="bg1"/>
                </a:solidFill>
              </a:rPr>
              <a:t>&gt;&gt;&gt; </a:t>
            </a:r>
            <a:r>
              <a:rPr lang="fr-FR" sz="1400" dirty="0" err="1">
                <a:solidFill>
                  <a:schemeClr val="bg1"/>
                </a:solidFill>
              </a:rPr>
              <a:t>dico_en_fr.update</a:t>
            </a:r>
            <a:r>
              <a:rPr lang="fr-FR" sz="1400" dirty="0">
                <a:solidFill>
                  <a:schemeClr val="bg1"/>
                </a:solidFill>
              </a:rPr>
              <a:t>({‘’</a:t>
            </a:r>
            <a:r>
              <a:rPr lang="fr-FR" sz="1400" dirty="0" err="1">
                <a:solidFill>
                  <a:schemeClr val="bg1"/>
                </a:solidFill>
              </a:rPr>
              <a:t>two</a:t>
            </a:r>
            <a:r>
              <a:rPr lang="fr-FR" sz="1400" dirty="0">
                <a:solidFill>
                  <a:schemeClr val="bg1"/>
                </a:solidFill>
              </a:rPr>
              <a:t>’’: ‘’deux’’, ‘’one’’: ‘’un’’})</a:t>
            </a:r>
          </a:p>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a:t>
            </a:r>
            <a:r>
              <a:rPr lang="fr-FR" sz="1400" dirty="0" err="1">
                <a:solidFill>
                  <a:schemeClr val="bg1"/>
                </a:solidFill>
              </a:rPr>
              <a:t>cinque</a:t>
            </a:r>
            <a:r>
              <a:rPr lang="fr-FR" sz="1400" dirty="0">
                <a:solidFill>
                  <a:schemeClr val="bg1"/>
                </a:solidFill>
              </a:rPr>
              <a:t>’, ‘four’: ‘quatre’, ‘</a:t>
            </a:r>
            <a:r>
              <a:rPr lang="fr-FR" sz="1400" dirty="0" err="1">
                <a:solidFill>
                  <a:schemeClr val="bg1"/>
                </a:solidFill>
              </a:rPr>
              <a:t>three</a:t>
            </a:r>
            <a:r>
              <a:rPr lang="fr-FR" sz="1400" dirty="0">
                <a:solidFill>
                  <a:schemeClr val="bg1"/>
                </a:solidFill>
              </a:rPr>
              <a:t>’: ‘trois’, ‘’</a:t>
            </a:r>
            <a:r>
              <a:rPr lang="fr-FR" sz="1400" dirty="0" err="1">
                <a:solidFill>
                  <a:schemeClr val="bg1"/>
                </a:solidFill>
              </a:rPr>
              <a:t>two</a:t>
            </a:r>
            <a:r>
              <a:rPr lang="fr-FR" sz="1400" dirty="0">
                <a:solidFill>
                  <a:schemeClr val="bg1"/>
                </a:solidFill>
              </a:rPr>
              <a:t>’’: ‘’deux’’, ‘’one’’: ‘’un’’}</a:t>
            </a:r>
          </a:p>
        </p:txBody>
      </p:sp>
    </p:spTree>
    <p:extLst>
      <p:ext uri="{BB962C8B-B14F-4D97-AF65-F5344CB8AC3E}">
        <p14:creationId xmlns:p14="http://schemas.microsoft.com/office/powerpoint/2010/main" val="480290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9/12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10/12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11/12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a:t>
            </a:r>
          </a:p>
          <a:p>
            <a:pPr lvl="0" eaLnBrk="0" fontAlgn="base" hangingPunct="0">
              <a:spcBef>
                <a:spcPct val="0"/>
              </a:spcBef>
              <a:spcAft>
                <a:spcPct val="0"/>
              </a:spcAft>
            </a:pPr>
            <a:r>
              <a:rPr lang="fr-FR" altLang="fr-FR" sz="1400" dirty="0"/>
              <a:t>la fonction ainsi :fonction(parametre='a'), vous aurez, dans le dictionnaire capturant les paramètres nommés, une clé '</a:t>
            </a:r>
            <a:r>
              <a:rPr lang="fr-FR" altLang="fr-FR" sz="1400" dirty="0" err="1"/>
              <a:t>parametre</a:t>
            </a:r>
            <a:r>
              <a:rPr lang="fr-FR" altLang="fr-FR" sz="1400" dirty="0"/>
              <a:t>’ liée à la valeur 'a'.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12/12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parametres = {"sep":" &gt;&gt; ", "end":" -\n"}</a:t>
            </a:r>
          </a:p>
          <a:p>
            <a:r>
              <a:rPr lang="fr-FR" sz="1200" dirty="0">
                <a:solidFill>
                  <a:schemeClr val="bg1"/>
                </a:solidFill>
              </a:rPr>
              <a:t>&gt;&gt;&gt; print("Voici", "un", "exemple", "d'appel", **parametres)</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“Hi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a:t>
            </a:r>
            <a:r>
              <a:rPr lang="fr-FR" sz="1600" dirty="0" err="1"/>
              <a:t>parametres_nommes</a:t>
            </a:r>
            <a:r>
              <a:rPr lang="fr-FR" sz="1600" dirty="0"/>
              <a:t>): </a:t>
            </a:r>
          </a:p>
          <a:p>
            <a:pPr marL="180000" lvl="0" indent="-180000" eaLnBrk="0" fontAlgn="base" hangingPunct="0">
              <a:spcBef>
                <a:spcPct val="0"/>
              </a:spcBef>
              <a:spcAft>
                <a:spcPct val="0"/>
              </a:spcAft>
            </a:pPr>
            <a:r>
              <a:rPr lang="fr-FR" sz="1600" dirty="0"/>
              <a:t>(les paramètres nommés se retrouvent dans le dictionnaire </a:t>
            </a:r>
            <a:r>
              <a:rPr lang="fr-FR" sz="1600" dirty="0" err="1"/>
              <a:t>parametres_nommes</a:t>
            </a:r>
            <a:r>
              <a:rPr lang="fr-FR" sz="1600" dirty="0"/>
              <a:t>).</a:t>
            </a:r>
          </a:p>
        </p:txBody>
      </p:sp>
    </p:spTree>
    <p:extLst>
      <p:ext uri="{BB962C8B-B14F-4D97-AF65-F5344CB8AC3E}">
        <p14:creationId xmlns:p14="http://schemas.microsoft.com/office/powerpoint/2010/main" val="2215725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methode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Unpickler.</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objets_crees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Compteur.objets_crees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Compteur.objets_crees</a:t>
            </a: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Compteur.objets_crees</a:t>
            </a: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Compteur.objets_crees</a:t>
            </a: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TableauNoiret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méthode écrire pour commencer.</a:t>
            </a:r>
          </a:p>
        </p:txBody>
      </p:sp>
    </p:spTree>
    <p:extLst>
      <p:ext uri="{BB962C8B-B14F-4D97-AF65-F5344CB8AC3E}">
        <p14:creationId xmlns:p14="http://schemas.microsoft.com/office/powerpoint/2010/main" val="315404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F2DFB57-7D23-4862-96FB-D23EE4F37DAE}"/>
              </a:ext>
            </a:extLst>
          </p:cNvPr>
          <p:cNvSpPr>
            <a:spLocks noGrp="1"/>
          </p:cNvSpPr>
          <p:nvPr>
            <p:ph idx="1"/>
          </p:nvPr>
        </p:nvSpPr>
        <p:spPr>
          <a:xfrm>
            <a:off x="721468" y="2627312"/>
            <a:ext cx="10515600" cy="1603375"/>
          </a:xfrm>
        </p:spPr>
        <p:txBody>
          <a:bodyPr>
            <a:normAutofit/>
          </a:bodyPr>
          <a:lstStyle/>
          <a:p>
            <a:pPr marL="0" indent="0" algn="ctr">
              <a:buNone/>
            </a:pPr>
            <a:r>
              <a:rPr lang="en-US" sz="9600" dirty="0">
                <a:solidFill>
                  <a:schemeClr val="accent5">
                    <a:lumMod val="75000"/>
                  </a:schemeClr>
                </a:solidFill>
              </a:rPr>
              <a:t>Strings</a:t>
            </a:r>
            <a:endParaRPr lang="fr-FR" sz="9600" dirty="0"/>
          </a:p>
        </p:txBody>
      </p:sp>
    </p:spTree>
    <p:extLst>
      <p:ext uri="{BB962C8B-B14F-4D97-AF65-F5344CB8AC3E}">
        <p14:creationId xmlns:p14="http://schemas.microsoft.com/office/powerpoint/2010/main" val="243925138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Tree>
    <p:extLst>
      <p:ext uri="{BB962C8B-B14F-4D97-AF65-F5344CB8AC3E}">
        <p14:creationId xmlns:p14="http://schemas.microsoft.com/office/powerpoint/2010/main" val="30390879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:__mamethode__.</a:t>
            </a:r>
          </a:p>
        </p:txBody>
      </p:sp>
    </p:spTree>
    <p:extLst>
      <p:ext uri="{BB962C8B-B14F-4D97-AF65-F5344CB8AC3E}">
        <p14:creationId xmlns:p14="http://schemas.microsoft.com/office/powerpoint/2010/main" val="18783980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La méthode setattr()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3889168"/>
            <a:ext cx="11715748" cy="276999"/>
          </a:xfrm>
          <a:prstGeom prst="rect">
            <a:avLst/>
          </a:prstGeom>
          <a:noFill/>
        </p:spPr>
        <p:txBody>
          <a:bodyPr wrap="square" rtlCol="0">
            <a:spAutoFit/>
          </a:bodyPr>
          <a:lstStyle/>
          <a:p>
            <a:r>
              <a:rPr lang="fr-FR" sz="1200" dirty="0"/>
              <a:t>La méthode setattr() est équivalente au code suivant:</a:t>
            </a:r>
          </a:p>
        </p:txBody>
      </p:sp>
      <p:sp>
        <p:nvSpPr>
          <p:cNvPr id="7" name="ZoneTexte 6">
            <a:extLst>
              <a:ext uri="{FF2B5EF4-FFF2-40B4-BE49-F238E27FC236}">
                <a16:creationId xmlns:a16="http://schemas.microsoft.com/office/drawing/2014/main" id="{195578DD-4104-4980-BCE0-B5D58C80F863}"/>
              </a:ext>
            </a:extLst>
          </p:cNvPr>
          <p:cNvSpPr txBox="1"/>
          <p:nvPr/>
        </p:nvSpPr>
        <p:spPr>
          <a:xfrm>
            <a:off x="126207" y="4182287"/>
            <a:ext cx="11715748" cy="276999"/>
          </a:xfrm>
          <a:prstGeom prst="rect">
            <a:avLst/>
          </a:prstGeom>
          <a:solidFill>
            <a:schemeClr val="tx1"/>
          </a:solidFill>
        </p:spPr>
        <p:txBody>
          <a:bodyPr wrap="square" rtlCol="0">
            <a:spAutoFit/>
          </a:bodyPr>
          <a:lstStyle/>
          <a:p>
            <a:r>
              <a:rPr lang="fr-FR" sz="1200" dirty="0">
                <a:solidFill>
                  <a:schemeClr val="bg1"/>
                </a:solidFill>
              </a:rPr>
              <a:t>my_object.attribute = value</a:t>
            </a:r>
          </a:p>
        </p:txBody>
      </p:sp>
      <p:sp>
        <p:nvSpPr>
          <p:cNvPr id="8" name="ZoneTexte 7">
            <a:extLst>
              <a:ext uri="{FF2B5EF4-FFF2-40B4-BE49-F238E27FC236}">
                <a16:creationId xmlns:a16="http://schemas.microsoft.com/office/drawing/2014/main" id="{192A27B4-A04D-4AB7-B582-3BBA0C91DE72}"/>
              </a:ext>
            </a:extLst>
          </p:cNvPr>
          <p:cNvSpPr txBox="1"/>
          <p:nvPr/>
        </p:nvSpPr>
        <p:spPr>
          <a:xfrm>
            <a:off x="126207" y="4583661"/>
            <a:ext cx="11715748" cy="461665"/>
          </a:xfrm>
          <a:prstGeom prst="rect">
            <a:avLst/>
          </a:prstGeom>
          <a:noFill/>
        </p:spPr>
        <p:txBody>
          <a:bodyPr wrap="square" rtlCol="0">
            <a:spAutoFit/>
          </a:bodyPr>
          <a:lstStyle/>
          <a:p>
            <a:r>
              <a:rPr lang="fr-FR" sz="1200" dirty="0"/>
              <a:t>Il s'agit simplement d'une autre notation.</a:t>
            </a:r>
          </a:p>
          <a:p>
            <a:r>
              <a:rPr lang="fr-FR" sz="1200" dirty="0"/>
              <a:t>Dans notre cas, utiliser cette méthode est bien plus utile car nous nous situons à l'intérieur d'une boucle (nous souhaitons utiliser les variables </a:t>
            </a:r>
            <a:r>
              <a:rPr lang="fr-FR" sz="1200" dirty="0">
                <a:highlight>
                  <a:srgbClr val="C0C0C0"/>
                </a:highlight>
              </a:rPr>
              <a:t>attr_name</a:t>
            </a:r>
            <a:r>
              <a:rPr lang="fr-FR" sz="1200" dirty="0"/>
              <a:t> et </a:t>
            </a:r>
            <a:r>
              <a:rPr lang="fr-FR" sz="1200" dirty="0">
                <a:highlight>
                  <a:srgbClr val="C0C0C0"/>
                </a:highlight>
              </a:rPr>
              <a:t>attr_value</a:t>
            </a:r>
            <a:r>
              <a:rPr lang="fr-FR" sz="1200" dirty="0"/>
              <a:t>).</a:t>
            </a:r>
          </a:p>
        </p:txBody>
      </p:sp>
      <p:sp>
        <p:nvSpPr>
          <p:cNvPr id="10" name="ZoneTexte 9">
            <a:extLst>
              <a:ext uri="{FF2B5EF4-FFF2-40B4-BE49-F238E27FC236}">
                <a16:creationId xmlns:a16="http://schemas.microsoft.com/office/drawing/2014/main" id="{020E69FD-F4F0-47BB-A381-8DCA789D9B1A}"/>
              </a:ext>
            </a:extLst>
          </p:cNvPr>
          <p:cNvSpPr txBox="1"/>
          <p:nvPr/>
        </p:nvSpPr>
        <p:spPr>
          <a:xfrm>
            <a:off x="126207" y="1010727"/>
            <a:ext cx="11715748" cy="2862322"/>
          </a:xfrm>
          <a:prstGeom prst="rect">
            <a:avLst/>
          </a:prstGeom>
          <a:solidFill>
            <a:schemeClr val="tx1"/>
          </a:solidFill>
        </p:spPr>
        <p:txBody>
          <a:bodyPr wrap="square" rtlCol="0">
            <a:spAutoFit/>
          </a:bodyPr>
          <a:lstStyle/>
          <a:p>
            <a:r>
              <a:rPr lang="en-US" sz="1200" dirty="0">
                <a:solidFill>
                  <a:schemeClr val="bg1"/>
                </a:solidFill>
              </a:rPr>
              <a:t>class Agent:</a:t>
            </a:r>
          </a:p>
          <a:p>
            <a:r>
              <a:rPr lang="en-US" sz="1200" dirty="0">
                <a:solidFill>
                  <a:schemeClr val="bg1"/>
                </a:solidFill>
              </a:rPr>
              <a:t>    </a:t>
            </a:r>
          </a:p>
          <a:p>
            <a:r>
              <a:rPr lang="en-US" sz="1200" dirty="0">
                <a:solidFill>
                  <a:schemeClr val="bg1"/>
                </a:solidFill>
              </a:rPr>
              <a:t>    def __init__(self, agent_attributes):</a:t>
            </a:r>
          </a:p>
          <a:p>
            <a:r>
              <a:rPr lang="en-US" sz="1200" dirty="0">
                <a:solidFill>
                  <a:schemeClr val="bg1"/>
                </a:solidFill>
              </a:rPr>
              <a:t>        self.agreeableness = agent_attributes['agreeableness']</a:t>
            </a:r>
          </a:p>
          <a:p>
            <a:endParaRPr lang="en-US" sz="1200" dirty="0">
              <a:solidFill>
                <a:schemeClr val="bg1"/>
              </a:solidFill>
            </a:endParaRPr>
          </a:p>
          <a:p>
            <a:r>
              <a:rPr lang="en-US" sz="1200" dirty="0">
                <a:solidFill>
                  <a:schemeClr val="bg1"/>
                </a:solidFill>
              </a:rPr>
              <a:t>agent_attributes = {"neuroticism": -0.0739192627121713, "language": "Shona", "latitude": -19.922097800281783, "country_tld": "zw", "age": 12, "income": 333, "longitude": 29.798455535838603, "sex": "Male", "religion": "syncretic", "extraversion": 1.051833688742943, "date_of_birth": "2005-01-10", "agreeableness": 0.1441229877537559, "id_str": "LB3-3Cl", "conscientiousness": 0.2419104411765549, "internet": "false", "country_name": "Zimbabwe", "openness": -0.024607605122172617, "id": 6636726630}</a:t>
            </a:r>
          </a:p>
          <a:p>
            <a:endParaRPr lang="en-US" sz="1200" dirty="0">
              <a:solidFill>
                <a:schemeClr val="bg1"/>
              </a:solidFill>
            </a:endParaRPr>
          </a:p>
          <a:p>
            <a:r>
              <a:rPr lang="en-US" sz="1200" dirty="0">
                <a:solidFill>
                  <a:schemeClr val="bg1"/>
                </a:solidFill>
              </a:rPr>
              <a:t>first_agent = Agent(agent_attributes)</a:t>
            </a:r>
          </a:p>
          <a:p>
            <a:r>
              <a:rPr lang="en-US" sz="1200" dirty="0">
                <a:solidFill>
                  <a:schemeClr val="bg1"/>
                </a:solidFill>
              </a:rPr>
              <a:t>print(first_agent.agreeableness)</a:t>
            </a:r>
          </a:p>
          <a:p>
            <a:endParaRPr lang="en-US" sz="1200" dirty="0">
              <a:solidFill>
                <a:schemeClr val="bg1"/>
              </a:solidFill>
            </a:endParaRPr>
          </a:p>
          <a:p>
            <a:r>
              <a:rPr lang="en-US" sz="1200" dirty="0">
                <a:solidFill>
                  <a:schemeClr val="bg1"/>
                </a:solidFill>
              </a:rPr>
              <a:t>def __init__(self, agent_attributes):</a:t>
            </a:r>
          </a:p>
          <a:p>
            <a:r>
              <a:rPr lang="en-US" sz="1200" dirty="0">
                <a:solidFill>
                  <a:schemeClr val="bg1"/>
                </a:solidFill>
              </a:rPr>
              <a:t>    for attr_name, attr_value in agent_attributes.items():</a:t>
            </a:r>
          </a:p>
          <a:p>
            <a:r>
              <a:rPr lang="en-US" sz="1200" dirty="0">
                <a:solidFill>
                  <a:schemeClr val="bg1"/>
                </a:solidFill>
              </a:rPr>
              <a:t>        setattr(self, attr_name, attr_value)</a:t>
            </a:r>
            <a:endParaRPr lang="fr-FR" sz="1200" dirty="0">
              <a:solidFill>
                <a:schemeClr val="bg1"/>
              </a:solidFill>
            </a:endParaRPr>
          </a:p>
        </p:txBody>
      </p:sp>
    </p:spTree>
    <p:extLst>
      <p:ext uri="{BB962C8B-B14F-4D97-AF65-F5344CB8AC3E}">
        <p14:creationId xmlns:p14="http://schemas.microsoft.com/office/powerpoint/2010/main" val="10759538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dir</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dir.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un_test = Test()</a:t>
            </a:r>
          </a:p>
          <a:p>
            <a:r>
              <a:rPr lang="fr-FR" sz="1200" dirty="0">
                <a:solidFill>
                  <a:schemeClr val="bg1"/>
                </a:solidFill>
              </a:rPr>
              <a:t>&gt;&gt;&gt; un_test.afficher_attribut()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'__reduce_ex__', '__repr__', '_</a:t>
            </a:r>
          </a:p>
          <a:p>
            <a:r>
              <a:rPr lang="fr-FR" sz="1200" dirty="0">
                <a:solidFill>
                  <a:schemeClr val="bg1"/>
                </a:solidFill>
              </a:rPr>
              <a:t>_setattr__', '__sizeof__', '__str__', '__subclasshook__', '__weakref__', 'affich</a:t>
            </a:r>
          </a:p>
          <a:p>
            <a:r>
              <a:rPr lang="fr-FR" sz="1200" dirty="0">
                <a:solidFill>
                  <a:schemeClr val="bg1"/>
                </a:solidFill>
              </a:rPr>
              <a:t>er_attribut', 'mon_attribut']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dir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dir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'__sizeof__', '__str__', '__subclasshook__', '__weakref__', 'affich</a:t>
            </a: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CB572C-675D-44D5-A659-D0E26186F60D}"/>
              </a:ext>
            </a:extLst>
          </p:cNvPr>
          <p:cNvSpPr>
            <a:spLocks noGrp="1"/>
          </p:cNvSpPr>
          <p:nvPr>
            <p:ph type="title"/>
          </p:nvPr>
        </p:nvSpPr>
        <p:spPr/>
        <p:txBody>
          <a:bodyPr/>
          <a:lstStyle/>
          <a:p>
            <a:pPr algn="ctr"/>
            <a:r>
              <a:rPr lang="fr-FR" sz="6000" dirty="0">
                <a:solidFill>
                  <a:schemeClr val="accent5">
                    <a:lumMod val="75000"/>
                  </a:schemeClr>
                </a:solidFill>
              </a:rPr>
              <a:t>strings</a:t>
            </a:r>
          </a:p>
        </p:txBody>
      </p:sp>
      <p:pic>
        <p:nvPicPr>
          <p:cNvPr id="4" name="Image 3">
            <a:extLst>
              <a:ext uri="{FF2B5EF4-FFF2-40B4-BE49-F238E27FC236}">
                <a16:creationId xmlns:a16="http://schemas.microsoft.com/office/drawing/2014/main" id="{BD6473D8-B234-407E-93E4-BE447FE27E0C}"/>
              </a:ext>
            </a:extLst>
          </p:cNvPr>
          <p:cNvPicPr>
            <a:picLocks noChangeAspect="1"/>
          </p:cNvPicPr>
          <p:nvPr/>
        </p:nvPicPr>
        <p:blipFill>
          <a:blip r:embed="rId2"/>
          <a:stretch>
            <a:fillRect/>
          </a:stretch>
        </p:blipFill>
        <p:spPr>
          <a:xfrm>
            <a:off x="985837" y="1564856"/>
            <a:ext cx="10220325" cy="5172075"/>
          </a:xfrm>
          <a:prstGeom prst="rect">
            <a:avLst/>
          </a:prstGeom>
        </p:spPr>
      </p:pic>
    </p:spTree>
    <p:extLst>
      <p:ext uri="{BB962C8B-B14F-4D97-AF65-F5344CB8AC3E}">
        <p14:creationId xmlns:p14="http://schemas.microsoft.com/office/powerpoint/2010/main" val="229586606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un_test = Test()</a:t>
            </a:r>
          </a:p>
          <a:p>
            <a:r>
              <a:rPr lang="en-US" sz="1200" dirty="0">
                <a:solidFill>
                  <a:schemeClr val="bg1"/>
                </a:solidFill>
              </a:rPr>
              <a:t>&gt;&gt;&gt; </a:t>
            </a:r>
            <a:r>
              <a:rPr lang="en-US" sz="1200" dirty="0" err="1">
                <a:solidFill>
                  <a:schemeClr val="bg1"/>
                </a:solidFill>
              </a:rPr>
              <a:t>un_test.__dict</a:t>
            </a:r>
            <a:r>
              <a:rPr lang="en-US" sz="1200" dirty="0">
                <a:solidFill>
                  <a:schemeClr val="bg1"/>
                </a:solidFill>
              </a:rPr>
              <a:t>__</a:t>
            </a:r>
          </a:p>
          <a:p>
            <a:r>
              <a:rPr lang="en-US" sz="1200" dirty="0">
                <a:solidFill>
                  <a:schemeClr val="bg1"/>
                </a:solidFill>
              </a:rPr>
              <a:t>{'mon_attribut':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un_test.__dict__["mon_attribut"] = "plus ok"</a:t>
            </a:r>
          </a:p>
          <a:p>
            <a:r>
              <a:rPr lang="fr-FR" sz="1200" dirty="0">
                <a:solidFill>
                  <a:schemeClr val="bg1"/>
                </a:solidFill>
              </a:rPr>
              <a:t>&gt;&gt;&gt; un_test.afficher_attribut()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d'écrireobjet.attribut = valeurqueobjet.__dict__[nom_attribut]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mon_objet.mon_attribut.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F352A-6531-4585-8F04-E326E927D401}"/>
              </a:ext>
            </a:extLst>
          </p:cNvPr>
          <p:cNvSpPr>
            <a:spLocks noGrp="1"/>
          </p:cNvSpPr>
          <p:nvPr>
            <p:ph type="title"/>
          </p:nvPr>
        </p:nvSpPr>
        <p:spPr/>
        <p:txBody>
          <a:bodyPr/>
          <a:lstStyle/>
          <a:p>
            <a:pPr algn="ctr"/>
            <a:r>
              <a:rPr lang="fr-FR" sz="6000" dirty="0">
                <a:solidFill>
                  <a:schemeClr val="accent5">
                    <a:lumMod val="75000"/>
                  </a:schemeClr>
                </a:solidFill>
              </a:rPr>
              <a:t>Strings</a:t>
            </a:r>
          </a:p>
        </p:txBody>
      </p:sp>
      <p:pic>
        <p:nvPicPr>
          <p:cNvPr id="4" name="Image 3">
            <a:extLst>
              <a:ext uri="{FF2B5EF4-FFF2-40B4-BE49-F238E27FC236}">
                <a16:creationId xmlns:a16="http://schemas.microsoft.com/office/drawing/2014/main" id="{8EB1BE7E-C174-4DA3-9648-3C40D808C6F7}"/>
              </a:ext>
            </a:extLst>
          </p:cNvPr>
          <p:cNvPicPr>
            <a:picLocks noChangeAspect="1"/>
          </p:cNvPicPr>
          <p:nvPr/>
        </p:nvPicPr>
        <p:blipFill>
          <a:blip r:embed="rId2"/>
          <a:stretch>
            <a:fillRect/>
          </a:stretch>
        </p:blipFill>
        <p:spPr>
          <a:xfrm>
            <a:off x="838200" y="1847850"/>
            <a:ext cx="10277475" cy="5010150"/>
          </a:xfrm>
          <a:prstGeom prst="rect">
            <a:avLst/>
          </a:prstGeom>
        </p:spPr>
      </p:pic>
    </p:spTree>
    <p:extLst>
      <p:ext uri="{BB962C8B-B14F-4D97-AF65-F5344CB8AC3E}">
        <p14:creationId xmlns:p14="http://schemas.microsoft.com/office/powerpoint/2010/main" val="330354065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a:t>
            </a:r>
            <a:r>
              <a:rPr lang="fr-FR" altLang="fr-FR" sz="1400" dirty="0" err="1"/>
              <a:t>methode_accesseur</a:t>
            </a:r>
            <a:r>
              <a:rPr lang="fr-FR" altLang="fr-FR" sz="1400" dirty="0"/>
              <a:t>, </a:t>
            </a:r>
            <a:r>
              <a:rPr lang="fr-FR" altLang="fr-FR" sz="1400" dirty="0" err="1"/>
              <a:t>methode_mutateur</a:t>
            </a:r>
            <a:r>
              <a:rPr lang="fr-FR" altLang="fr-FR" sz="1400" dirty="0"/>
              <a:t>, </a:t>
            </a:r>
            <a:r>
              <a:rPr lang="fr-FR" altLang="fr-FR" sz="1400" dirty="0" err="1"/>
              <a:t>methode_suppression</a:t>
            </a:r>
            <a:r>
              <a:rPr lang="fr-FR" altLang="fr-FR" sz="1400" dirty="0"/>
              <a:t>, </a:t>
            </a:r>
          </a:p>
          <a:p>
            <a:pPr lvl="0" eaLnBrk="0" fontAlgn="base" hangingPunct="0">
              <a:spcBef>
                <a:spcPct val="0"/>
              </a:spcBef>
              <a:spcAft>
                <a:spcPct val="0"/>
              </a:spcAft>
            </a:pPr>
            <a:r>
              <a:rPr lang="fr-FR" altLang="fr-FR" sz="1400" dirty="0" err="1"/>
              <a:t>methode_aide</a:t>
            </a:r>
            <a:r>
              <a:rPr lang="fr-FR" altLang="fr-FR" sz="1400" dirty="0"/>
              <a: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954523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b="1" dirty="0"/>
              <a:t>Appliquez des méthodes spéciales</a:t>
            </a:r>
          </a:p>
          <a:p>
            <a:endParaRPr lang="fr-FR" sz="1200" dirty="0"/>
          </a:p>
          <a:p>
            <a:r>
              <a:rPr lang="fr-FR" sz="1200" dirty="0"/>
              <a:t>Les méthodes spéciales sont des méthodes d'instance que Python reconnaît et sait utiliser, dans certains contextes. Elles peuvent servir à indiquer à Python ce qu'il doit faire quand il se retrouve devant une expression comme </a:t>
            </a:r>
            <a:r>
              <a:rPr lang="fr-FR" sz="1200" dirty="0">
                <a:highlight>
                  <a:srgbClr val="C0C0C0"/>
                </a:highlight>
              </a:rPr>
              <a:t>mon_objet1 + mon_objet2</a:t>
            </a:r>
            <a:r>
              <a:rPr lang="fr-FR" sz="1200" dirty="0"/>
              <a:t>, voire </a:t>
            </a:r>
            <a:r>
              <a:rPr lang="fr-FR" sz="1200" dirty="0">
                <a:highlight>
                  <a:srgbClr val="C0C0C0"/>
                </a:highlight>
              </a:rPr>
              <a:t>mon_objet[indice]</a:t>
            </a:r>
            <a:r>
              <a:rPr lang="fr-FR" sz="1200" dirty="0"/>
              <a:t>. Et, encore plus fort, elles contrôlent la façon dont un objet se crée, ainsi que l'accès à ses attributs.</a:t>
            </a:r>
          </a:p>
          <a:p>
            <a:endParaRPr lang="fr-FR" sz="1200" dirty="0"/>
          </a:p>
          <a:p>
            <a:r>
              <a:rPr lang="fr-FR" sz="1200" dirty="0"/>
              <a:t>Bref, encore une fonctionnalité puissante et utile du langage, que je vous invite à découvrir. Prenez note du fait que je ne peux pas expliquer dans ce chapitre la totalité des méthodes spéciales. Il y en a qui ne sont pas de notre niveau, il y en a sur lesquelles je passerai plus vite que d'autres. En cas de doute, ou si vous êtes curieux, je vous encourage d'autant plus à aller faire un tour sur le site officiel de Python.</a:t>
            </a:r>
          </a:p>
        </p:txBody>
      </p:sp>
    </p:spTree>
    <p:extLst>
      <p:ext uri="{BB962C8B-B14F-4D97-AF65-F5344CB8AC3E}">
        <p14:creationId xmlns:p14="http://schemas.microsoft.com/office/powerpoint/2010/main" val="30458661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dirty="0"/>
              <a:t>Vous avez déjà vu, dès le début de cette troisième partie, un exemple de </a:t>
            </a:r>
            <a:r>
              <a:rPr lang="fr-FR" sz="1200" b="1" dirty="0"/>
              <a:t>méthode</a:t>
            </a:r>
            <a:r>
              <a:rPr lang="fr-FR" sz="1200" dirty="0"/>
              <a:t> </a:t>
            </a:r>
            <a:r>
              <a:rPr lang="fr-FR" sz="1200" b="1" dirty="0"/>
              <a:t>spéciale</a:t>
            </a:r>
            <a:r>
              <a:rPr lang="fr-FR" sz="1200" dirty="0"/>
              <a:t>. Pour ceux qui ont la mémoire courte, il s'agit de notre constructeur. Une méthode spéciale, en Python, voit son nom entouré de part et d'autre par deux signes « souligné » _. Le nom d'une méthode spéciale prend donc la forme </a:t>
            </a:r>
            <a:r>
              <a:rPr lang="fr-FR" sz="1200" dirty="0">
                <a:highlight>
                  <a:srgbClr val="C0C0C0"/>
                </a:highlight>
              </a:rPr>
              <a:t>:__methodespeciale__.</a:t>
            </a:r>
          </a:p>
          <a:p>
            <a:endParaRPr lang="fr-FR" sz="1200" dirty="0"/>
          </a:p>
          <a:p>
            <a:r>
              <a:rPr lang="fr-FR" sz="1200" dirty="0"/>
              <a:t>Pour commencer, nous allons voir les méthodes qui travaillent directement sur l'objet. Nous verrons ensuite, plus spécifiquement, les méthodes qui permettent d'accéder aux attributs.</a:t>
            </a:r>
          </a:p>
          <a:p>
            <a:endParaRPr lang="fr-FR" sz="1200" b="1" dirty="0"/>
          </a:p>
          <a:p>
            <a:r>
              <a:rPr lang="fr-FR" sz="1200" b="1" dirty="0"/>
              <a:t>Édition de l'objet</a:t>
            </a:r>
          </a:p>
          <a:p>
            <a:endParaRPr lang="fr-FR" sz="1200" dirty="0"/>
          </a:p>
          <a:p>
            <a:r>
              <a:rPr lang="fr-FR" sz="1200" dirty="0"/>
              <a:t>Les méthodes que nous allons voir permettent de travailler sur l'objet. Elles interviennent au moment de le créer et au moment de le supprimer. La première, vous devriez la reconnaître : c'est notre constructeur. Elle s'appelle </a:t>
            </a:r>
            <a:r>
              <a:rPr lang="fr-FR" sz="1200" dirty="0">
                <a:highlight>
                  <a:srgbClr val="C0C0C0"/>
                </a:highlight>
              </a:rPr>
              <a:t>__init__</a:t>
            </a:r>
            <a:r>
              <a:rPr lang="fr-FR" sz="1200" dirty="0"/>
              <a:t>, prend un nombre variable d'arguments et permet de contrôler la création de nos attributs.</a:t>
            </a:r>
          </a:p>
        </p:txBody>
      </p:sp>
      <p:sp>
        <p:nvSpPr>
          <p:cNvPr id="6" name="ZoneTexte 5">
            <a:extLst>
              <a:ext uri="{FF2B5EF4-FFF2-40B4-BE49-F238E27FC236}">
                <a16:creationId xmlns:a16="http://schemas.microsoft.com/office/drawing/2014/main" id="{414AD4BA-1BC8-44D6-BE0A-391033C35EC1}"/>
              </a:ext>
            </a:extLst>
          </p:cNvPr>
          <p:cNvSpPr txBox="1"/>
          <p:nvPr/>
        </p:nvSpPr>
        <p:spPr>
          <a:xfrm>
            <a:off x="209554" y="2880824"/>
            <a:ext cx="2951935" cy="1107996"/>
          </a:xfrm>
          <a:prstGeom prst="rect">
            <a:avLst/>
          </a:prstGeom>
          <a:solidFill>
            <a:schemeClr val="tx1"/>
          </a:solidFill>
        </p:spPr>
        <p:txBody>
          <a:bodyPr wrap="square" rtlCol="0">
            <a:spAutoFit/>
          </a:bodyPr>
          <a:lstStyle/>
          <a:p>
            <a:r>
              <a:rPr lang="fr-FR" sz="1100" dirty="0">
                <a:solidFill>
                  <a:schemeClr val="bg1"/>
                </a:solidFill>
              </a:rPr>
              <a:t>class Exemple:</a:t>
            </a:r>
          </a:p>
          <a:p>
            <a:r>
              <a:rPr lang="fr-FR" sz="1100" dirty="0">
                <a:solidFill>
                  <a:schemeClr val="bg1"/>
                </a:solidFill>
              </a:rPr>
              <a:t>    """Un petit exemple de classe"""</a:t>
            </a:r>
          </a:p>
          <a:p>
            <a:r>
              <a:rPr lang="fr-FR" sz="1100" dirty="0">
                <a:solidFill>
                  <a:schemeClr val="bg1"/>
                </a:solidFill>
              </a:rPr>
              <a:t>    def __init__(self, nom):</a:t>
            </a:r>
          </a:p>
          <a:p>
            <a:r>
              <a:rPr lang="fr-FR" sz="1100" dirty="0">
                <a:solidFill>
                  <a:schemeClr val="bg1"/>
                </a:solidFill>
              </a:rPr>
              <a:t>        """Exemple de constructeur"""</a:t>
            </a:r>
          </a:p>
          <a:p>
            <a:r>
              <a:rPr lang="fr-FR" sz="1100" dirty="0">
                <a:solidFill>
                  <a:schemeClr val="bg1"/>
                </a:solidFill>
              </a:rPr>
              <a:t>        self.nom = nom</a:t>
            </a:r>
          </a:p>
          <a:p>
            <a:r>
              <a:rPr lang="fr-FR" sz="1100" dirty="0">
                <a:solidFill>
                  <a:schemeClr val="bg1"/>
                </a:solidFill>
              </a:rPr>
              <a:t>        self.autre_attribut = "une valeur"</a:t>
            </a:r>
          </a:p>
        </p:txBody>
      </p:sp>
      <p:sp>
        <p:nvSpPr>
          <p:cNvPr id="7" name="ZoneTexte 6">
            <a:extLst>
              <a:ext uri="{FF2B5EF4-FFF2-40B4-BE49-F238E27FC236}">
                <a16:creationId xmlns:a16="http://schemas.microsoft.com/office/drawing/2014/main" id="{75C07007-9BEC-4819-A514-D63D3B1D51C8}"/>
              </a:ext>
            </a:extLst>
          </p:cNvPr>
          <p:cNvSpPr txBox="1"/>
          <p:nvPr/>
        </p:nvSpPr>
        <p:spPr>
          <a:xfrm>
            <a:off x="209554" y="4090192"/>
            <a:ext cx="11715748" cy="276999"/>
          </a:xfrm>
          <a:prstGeom prst="rect">
            <a:avLst/>
          </a:prstGeom>
          <a:noFill/>
        </p:spPr>
        <p:txBody>
          <a:bodyPr wrap="square" rtlCol="0">
            <a:spAutoFit/>
          </a:bodyPr>
          <a:lstStyle/>
          <a:p>
            <a:r>
              <a:rPr lang="fr-FR" sz="1200" dirty="0"/>
              <a:t>Pour créer notre objet, nous utilisons le nom de la classe et nous passons, entre parenthèses, les informations qu'attend notre constructeur :</a:t>
            </a:r>
          </a:p>
        </p:txBody>
      </p:sp>
      <p:sp>
        <p:nvSpPr>
          <p:cNvPr id="8" name="ZoneTexte 7">
            <a:extLst>
              <a:ext uri="{FF2B5EF4-FFF2-40B4-BE49-F238E27FC236}">
                <a16:creationId xmlns:a16="http://schemas.microsoft.com/office/drawing/2014/main" id="{A703B602-6542-4927-9611-83DD918CC817}"/>
              </a:ext>
            </a:extLst>
          </p:cNvPr>
          <p:cNvSpPr txBox="1"/>
          <p:nvPr/>
        </p:nvSpPr>
        <p:spPr>
          <a:xfrm>
            <a:off x="209554" y="4468563"/>
            <a:ext cx="2951935" cy="261610"/>
          </a:xfrm>
          <a:prstGeom prst="rect">
            <a:avLst/>
          </a:prstGeom>
          <a:solidFill>
            <a:schemeClr val="tx1"/>
          </a:solidFill>
        </p:spPr>
        <p:txBody>
          <a:bodyPr wrap="square" rtlCol="0">
            <a:spAutoFit/>
          </a:bodyPr>
          <a:lstStyle/>
          <a:p>
            <a:r>
              <a:rPr lang="fr-FR" sz="1100" dirty="0">
                <a:solidFill>
                  <a:schemeClr val="bg1"/>
                </a:solidFill>
              </a:rPr>
              <a:t>mon_objet = Exemple("un premier exemple")</a:t>
            </a:r>
          </a:p>
        </p:txBody>
      </p:sp>
      <p:sp>
        <p:nvSpPr>
          <p:cNvPr id="9" name="ZoneTexte 8">
            <a:extLst>
              <a:ext uri="{FF2B5EF4-FFF2-40B4-BE49-F238E27FC236}">
                <a16:creationId xmlns:a16="http://schemas.microsoft.com/office/drawing/2014/main" id="{71B22B11-7AD1-4AA2-BB16-3CE2D15B94F5}"/>
              </a:ext>
            </a:extLst>
          </p:cNvPr>
          <p:cNvSpPr txBox="1"/>
          <p:nvPr/>
        </p:nvSpPr>
        <p:spPr>
          <a:xfrm>
            <a:off x="209554" y="4869162"/>
            <a:ext cx="11715748" cy="1938992"/>
          </a:xfrm>
          <a:prstGeom prst="rect">
            <a:avLst/>
          </a:prstGeom>
          <a:noFill/>
        </p:spPr>
        <p:txBody>
          <a:bodyPr wrap="square" rtlCol="0">
            <a:spAutoFit/>
          </a:bodyPr>
          <a:lstStyle/>
          <a:p>
            <a:r>
              <a:rPr lang="fr-FR" sz="1200" dirty="0"/>
              <a:t>J'ai un peu simplifié ce qui se passe mais, pour l'instant, c'est tout ce qu'il vous faut retenir. Comme vous pouvez le voir, à partir du moment où l'objet est créé, on peut accéder à ses attributs grâce à </a:t>
            </a:r>
            <a:r>
              <a:rPr lang="fr-FR" sz="1200" dirty="0">
                <a:highlight>
                  <a:srgbClr val="C0C0C0"/>
                </a:highlight>
              </a:rPr>
              <a:t>mon_objet.nom_attribut</a:t>
            </a:r>
            <a:r>
              <a:rPr lang="fr-FR" sz="1200" dirty="0"/>
              <a:t> et exécuter ses méthodes grâce à </a:t>
            </a:r>
            <a:r>
              <a:rPr lang="fr-FR" sz="1200" dirty="0" err="1">
                <a:highlight>
                  <a:srgbClr val="C0C0C0"/>
                </a:highlight>
              </a:rPr>
              <a:t>mon_objet.nom_methode</a:t>
            </a:r>
            <a:r>
              <a:rPr lang="fr-FR" sz="1200" dirty="0">
                <a:highlight>
                  <a:srgbClr val="C0C0C0"/>
                </a:highlight>
              </a:rPr>
              <a:t>(…)</a:t>
            </a:r>
            <a:r>
              <a:rPr lang="fr-FR" sz="1200" dirty="0"/>
              <a:t>.</a:t>
            </a:r>
          </a:p>
          <a:p>
            <a:endParaRPr lang="fr-FR" sz="1200" dirty="0"/>
          </a:p>
          <a:p>
            <a:r>
              <a:rPr lang="fr-FR" sz="1200" dirty="0"/>
              <a:t>Il existe également une autre méthode</a:t>
            </a:r>
            <a:r>
              <a:rPr lang="fr-FR" sz="1200" dirty="0">
                <a:highlight>
                  <a:srgbClr val="C0C0C0"/>
                </a:highlight>
              </a:rPr>
              <a:t>,__del__</a:t>
            </a:r>
            <a:r>
              <a:rPr lang="fr-FR" sz="1200" dirty="0"/>
              <a:t>, qui va être appelée au moment de la destruction de l'objet.</a:t>
            </a:r>
          </a:p>
          <a:p>
            <a:endParaRPr lang="fr-FR" sz="1200" dirty="0"/>
          </a:p>
          <a:p>
            <a:r>
              <a:rPr lang="fr-FR" sz="1200" dirty="0">
                <a:highlight>
                  <a:srgbClr val="C0C0C0"/>
                </a:highlight>
              </a:rPr>
              <a:t>La destruction ? Quand un objet se détruit-il ?</a:t>
            </a:r>
          </a:p>
          <a:p>
            <a:endParaRPr lang="fr-FR" sz="1200" dirty="0"/>
          </a:p>
          <a:p>
            <a:r>
              <a:rPr lang="fr-FR" sz="1200" dirty="0"/>
              <a:t>Bonne question. Il y a plusieurs cas : d'abord, quand vous voulez le supprimer explicitement, grâce au mot-clé </a:t>
            </a:r>
            <a:r>
              <a:rPr lang="fr-FR" sz="1200" dirty="0">
                <a:highlight>
                  <a:srgbClr val="C0C0C0"/>
                </a:highlight>
              </a:rPr>
              <a:t>del(del mon_objet)</a:t>
            </a:r>
            <a:r>
              <a:rPr lang="fr-FR" sz="1200" dirty="0"/>
              <a:t>. Ensuite, si l'espace de noms contenant l'objet est détruit, l'objet l'est également. Par exemple, si vous instanciez l'objet dans le corps d'une fonction : à la fin de l'appel à la fonction, la méthode </a:t>
            </a:r>
            <a:r>
              <a:rPr lang="fr-FR" sz="1200" dirty="0">
                <a:highlight>
                  <a:srgbClr val="C0C0C0"/>
                </a:highlight>
              </a:rPr>
              <a:t>__del__</a:t>
            </a:r>
            <a:r>
              <a:rPr lang="fr-FR" sz="1200" dirty="0"/>
              <a:t> de l'objet sera appelée. Enfin, si votre objet résiste envers et contre tout pendant l'exécution du programme, il sera supprimé à la fin de l'exécution.</a:t>
            </a:r>
          </a:p>
        </p:txBody>
      </p:sp>
    </p:spTree>
    <p:extLst>
      <p:ext uri="{BB962C8B-B14F-4D97-AF65-F5344CB8AC3E}">
        <p14:creationId xmlns:p14="http://schemas.microsoft.com/office/powerpoint/2010/main" val="32403638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09553" y="679406"/>
            <a:ext cx="3525867" cy="600164"/>
          </a:xfrm>
          <a:prstGeom prst="rect">
            <a:avLst/>
          </a:prstGeom>
          <a:solidFill>
            <a:schemeClr val="tx1"/>
          </a:solidFill>
        </p:spPr>
        <p:txBody>
          <a:bodyPr wrap="square" rtlCol="0">
            <a:spAutoFit/>
          </a:bodyPr>
          <a:lstStyle/>
          <a:p>
            <a:r>
              <a:rPr lang="fr-FR" sz="1100" dirty="0">
                <a:solidFill>
                  <a:schemeClr val="bg1"/>
                </a:solidFill>
              </a:rPr>
              <a:t>def __del__(self):</a:t>
            </a:r>
          </a:p>
          <a:p>
            <a:r>
              <a:rPr lang="fr-FR" sz="1100" dirty="0">
                <a:solidFill>
                  <a:schemeClr val="bg1"/>
                </a:solidFill>
              </a:rPr>
              <a:t>        """Méthode appelée quand l'objet est supprimé"""</a:t>
            </a:r>
          </a:p>
          <a:p>
            <a:r>
              <a:rPr lang="fr-FR" sz="1100" dirty="0">
                <a:solidFill>
                  <a:schemeClr val="bg1"/>
                </a:solidFill>
              </a:rPr>
              <a:t>        print("C'est la fin ! On me supprime !")</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492990"/>
          </a:xfrm>
          <a:prstGeom prst="rect">
            <a:avLst/>
          </a:prstGeom>
          <a:noFill/>
        </p:spPr>
        <p:txBody>
          <a:bodyPr wrap="square" rtlCol="0">
            <a:spAutoFit/>
          </a:bodyPr>
          <a:lstStyle/>
          <a:p>
            <a:r>
              <a:rPr lang="fr-FR" sz="1200" dirty="0">
                <a:highlight>
                  <a:srgbClr val="C0C0C0"/>
                </a:highlight>
              </a:rPr>
              <a:t>À quoi cela peut-il bien servir, de contrôler la destruction d'un objet ?</a:t>
            </a:r>
          </a:p>
          <a:p>
            <a:endParaRPr lang="fr-FR" sz="1200" dirty="0"/>
          </a:p>
          <a:p>
            <a:r>
              <a:rPr lang="fr-FR" sz="1200" dirty="0"/>
              <a:t>Souvent, à rien. Python s'en sort comme un grand garçon, il n'a pas besoin d'aide. Parfois, on peut vouloir récupérer des informations d'état sur l'objet au moment de sa suppression. Mais ce n'est qu'un exemple : les méthodes spéciales sont un moyen d'exécuter des actions personnalisées sur certains objets, dans un cas précis. Si l'utilité ne saute pas aux yeux, vous pourrez en trouver une un beau jour, en codant votre projet.</a:t>
            </a:r>
          </a:p>
          <a:p>
            <a:endParaRPr lang="fr-FR" sz="1200" dirty="0"/>
          </a:p>
          <a:p>
            <a:r>
              <a:rPr lang="fr-FR" sz="1200" dirty="0"/>
              <a:t>Souvenez-vous que si vous ne définissez pas de méthode spéciale pour telle ou telle action, Python aura un comportement par défaut dans le contexte où cette méthode est appelée. Écrire une méthode spéciale permet de modifier ce comportement par défaut. Dans l'absolu, vous n'êtes même pas obligés d'écrire un constructeur.</a:t>
            </a:r>
          </a:p>
          <a:p>
            <a:endParaRPr lang="fr-FR" sz="1200" b="1" dirty="0"/>
          </a:p>
          <a:p>
            <a:r>
              <a:rPr lang="fr-FR" sz="1200" b="1" dirty="0"/>
              <a:t>Représentation de l'objet</a:t>
            </a:r>
          </a:p>
          <a:p>
            <a:endParaRPr lang="fr-FR" sz="1200" dirty="0"/>
          </a:p>
          <a:p>
            <a:r>
              <a:rPr lang="fr-FR" sz="1200" dirty="0"/>
              <a:t>Nous allons voir deux méthodes spéciales qui permettent de contrôler comment l'objet est représenté et affiché. Vous avez sûrement déjà pu constater que, quand on instancie des objets issus de nos propres classes, si on essaye de les afficher directement dans l'interpréteur ou grâce à </a:t>
            </a:r>
            <a:r>
              <a:rPr lang="fr-FR" sz="1200" dirty="0">
                <a:highlight>
                  <a:srgbClr val="C0C0C0"/>
                </a:highlight>
              </a:rPr>
              <a:t>print</a:t>
            </a:r>
            <a:r>
              <a:rPr lang="fr-FR" sz="1200" dirty="0"/>
              <a:t>, on obtient quelque chose d'assez laid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3820335"/>
            <a:ext cx="3525867" cy="261610"/>
          </a:xfrm>
          <a:prstGeom prst="rect">
            <a:avLst/>
          </a:prstGeom>
          <a:solidFill>
            <a:schemeClr val="tx1"/>
          </a:solidFill>
        </p:spPr>
        <p:txBody>
          <a:bodyPr wrap="square" rtlCol="0">
            <a:spAutoFit/>
          </a:bodyPr>
          <a:lstStyle/>
          <a:p>
            <a:r>
              <a:rPr lang="en-US" sz="1100" dirty="0">
                <a:solidFill>
                  <a:schemeClr val="bg1"/>
                </a:solidFill>
              </a:rPr>
              <a:t>&lt;__main__.XXX object at 0x00B46A70&gt;</a:t>
            </a:r>
            <a:endParaRPr lang="fr-FR" sz="1100" dirty="0">
              <a:solidFill>
                <a:schemeClr val="bg1"/>
              </a:solidFill>
            </a:endParaRP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4129720"/>
            <a:ext cx="11715748" cy="646331"/>
          </a:xfrm>
          <a:prstGeom prst="rect">
            <a:avLst/>
          </a:prstGeom>
          <a:noFill/>
        </p:spPr>
        <p:txBody>
          <a:bodyPr wrap="square" rtlCol="0">
            <a:spAutoFit/>
          </a:bodyPr>
          <a:lstStyle/>
          <a:p>
            <a:r>
              <a:rPr lang="fr-FR" sz="1200" dirty="0"/>
              <a:t>On a certes les informations utiles, mais pas forcément celles qu'on veut, et l'ensemble n'est pas magnifique, il faut bien le reconnaître.</a:t>
            </a:r>
          </a:p>
          <a:p>
            <a:r>
              <a:rPr lang="fr-FR" sz="1200" dirty="0"/>
              <a:t>La première méthode permettant de remédier à cet état de fait est </a:t>
            </a:r>
            <a:r>
              <a:rPr lang="fr-FR" sz="1200" dirty="0">
                <a:highlight>
                  <a:srgbClr val="C0C0C0"/>
                </a:highlight>
              </a:rPr>
              <a:t>__repr__</a:t>
            </a:r>
            <a:r>
              <a:rPr lang="fr-FR" sz="1200" dirty="0"/>
              <a:t>. Elle affecte la façon dont est affiché l'objet quand on tape directement son nom. On la redéfinit quand on souhaite faciliter le </a:t>
            </a:r>
            <a:r>
              <a:rPr lang="fr-FR" sz="1200" b="1" dirty="0"/>
              <a:t>debug</a:t>
            </a:r>
            <a:r>
              <a:rPr lang="fr-FR" sz="1200" dirty="0"/>
              <a:t> sur certains objets :</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19280" y="4713486"/>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__repr__(self):</a:t>
            </a:r>
          </a:p>
          <a:p>
            <a:r>
              <a:rPr lang="en-US" sz="1100" dirty="0">
                <a:solidFill>
                  <a:schemeClr val="bg1"/>
                </a:solidFill>
              </a:rPr>
              <a:t>        """Quand on entre notre objet dans l'interpréteur"""</a:t>
            </a:r>
          </a:p>
          <a:p>
            <a:r>
              <a:rPr lang="en-US" sz="1100" dirty="0">
                <a:solidFill>
                  <a:schemeClr val="bg1"/>
                </a:solidFill>
              </a:rPr>
              <a:t>        return "Personne: nom({}), prénom({}), âge({})".format(</a:t>
            </a:r>
          </a:p>
          <a:p>
            <a:r>
              <a:rPr lang="en-US" sz="1100" dirty="0">
                <a:solidFill>
                  <a:schemeClr val="bg1"/>
                </a:solidFill>
              </a:rPr>
              <a:t>                self.nom, self.prenom, self.age)</a:t>
            </a:r>
            <a:endParaRPr lang="fr-FR" sz="1100" dirty="0">
              <a:solidFill>
                <a:schemeClr val="bg1"/>
              </a:solidFill>
            </a:endParaRPr>
          </a:p>
        </p:txBody>
      </p:sp>
    </p:spTree>
    <p:extLst>
      <p:ext uri="{BB962C8B-B14F-4D97-AF65-F5344CB8AC3E}">
        <p14:creationId xmlns:p14="http://schemas.microsoft.com/office/powerpoint/2010/main" val="32969447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1535836"/>
            <a:ext cx="3525867" cy="600164"/>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p1</a:t>
            </a:r>
          </a:p>
          <a:p>
            <a:r>
              <a:rPr lang="fr-FR" sz="1100" dirty="0">
                <a:solidFill>
                  <a:schemeClr val="bg1"/>
                </a:solidFill>
              </a:rPr>
              <a:t>Personne: nom(Micado), prénom(Jean), âge(33)</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76999"/>
          </a:xfrm>
          <a:prstGeom prst="rect">
            <a:avLst/>
          </a:prstGeom>
          <a:noFill/>
        </p:spPr>
        <p:txBody>
          <a:bodyPr wrap="square" rtlCol="0">
            <a:spAutoFit/>
          </a:bodyPr>
          <a:lstStyle/>
          <a:p>
            <a:r>
              <a:rPr lang="fr-FR" sz="1200" dirty="0"/>
              <a:t>Et le résultat en images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2988007"/>
            <a:ext cx="3525867" cy="769441"/>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repr(p1)</a:t>
            </a:r>
          </a:p>
          <a:p>
            <a:r>
              <a:rPr lang="fr-FR" sz="1100" dirty="0">
                <a:solidFill>
                  <a:schemeClr val="bg1"/>
                </a:solidFill>
              </a:rPr>
              <a:t>'Personne: nom(Micado), prénom(Jean), âge(33)'</a:t>
            </a:r>
          </a:p>
          <a:p>
            <a:r>
              <a:rPr lang="fr-FR" sz="1100" dirty="0">
                <a:solidFill>
                  <a:schemeClr val="bg1"/>
                </a:solidFill>
              </a:rPr>
              <a:t>&gt;&gt;&gt;</a:t>
            </a: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3856629"/>
            <a:ext cx="11715748" cy="461665"/>
          </a:xfrm>
          <a:prstGeom prst="rect">
            <a:avLst/>
          </a:prstGeom>
          <a:noFill/>
        </p:spPr>
        <p:txBody>
          <a:bodyPr wrap="square" rtlCol="0">
            <a:spAutoFit/>
          </a:bodyPr>
          <a:lstStyle/>
          <a:p>
            <a:r>
              <a:rPr lang="fr-FR" sz="1200" dirty="0"/>
              <a:t>Il existe une seconde méthode </a:t>
            </a:r>
            <a:r>
              <a:rPr lang="fr-FR" sz="1200" dirty="0" err="1"/>
              <a:t>spéciale,__str</a:t>
            </a:r>
            <a:r>
              <a:rPr lang="fr-FR" sz="1200" dirty="0"/>
              <a:t>__, spécialement utilisée pour afficher l'objet avecprint. Par défaut, si aucune </a:t>
            </a:r>
            <a:r>
              <a:rPr lang="fr-FR" sz="1200" dirty="0" err="1"/>
              <a:t>méthode__str__n'est</a:t>
            </a:r>
            <a:r>
              <a:rPr lang="fr-FR" sz="1200" dirty="0"/>
              <a:t> définie, Python appelle la méthode__repr__de l'objet. La </a:t>
            </a:r>
            <a:r>
              <a:rPr lang="fr-FR" sz="1200" dirty="0" err="1"/>
              <a:t>méthode__str__est</a:t>
            </a:r>
            <a:r>
              <a:rPr lang="fr-FR" sz="1200" dirty="0"/>
              <a:t> également appelée si vous désirez convertir votre objet en chaîne avec le constructeurstr.</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09554" y="4329821"/>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__str__(self):</a:t>
            </a:r>
          </a:p>
          <a:p>
            <a:r>
              <a:rPr lang="en-US" sz="1100" dirty="0">
                <a:solidFill>
                  <a:schemeClr val="bg1"/>
                </a:solidFill>
              </a:rPr>
              <a:t>        """Méthode permettant d'afficher plus joliment notre objet"""</a:t>
            </a:r>
          </a:p>
          <a:p>
            <a:r>
              <a:rPr lang="en-US" sz="1100" dirty="0">
                <a:solidFill>
                  <a:schemeClr val="bg1"/>
                </a:solidFill>
              </a:rPr>
              <a:t>        return "{} {}, âgé de {} ans".format(</a:t>
            </a:r>
          </a:p>
          <a:p>
            <a:r>
              <a:rPr lang="en-US" sz="1100" dirty="0">
                <a:solidFill>
                  <a:schemeClr val="bg1"/>
                </a:solidFill>
              </a:rPr>
              <a:t>                self.prenom, self.nom, self.age)</a:t>
            </a:r>
            <a:endParaRPr lang="fr-FR" sz="1100" dirty="0">
              <a:solidFill>
                <a:schemeClr val="bg1"/>
              </a:solidFill>
            </a:endParaRPr>
          </a:p>
        </p:txBody>
      </p:sp>
      <p:sp>
        <p:nvSpPr>
          <p:cNvPr id="13" name="ZoneTexte 12">
            <a:extLst>
              <a:ext uri="{FF2B5EF4-FFF2-40B4-BE49-F238E27FC236}">
                <a16:creationId xmlns:a16="http://schemas.microsoft.com/office/drawing/2014/main" id="{4A5F36E7-466A-4C57-99E9-CADEAD1D1587}"/>
              </a:ext>
            </a:extLst>
          </p:cNvPr>
          <p:cNvSpPr txBox="1"/>
          <p:nvPr/>
        </p:nvSpPr>
        <p:spPr>
          <a:xfrm>
            <a:off x="102549" y="2121737"/>
            <a:ext cx="11715748" cy="830997"/>
          </a:xfrm>
          <a:prstGeom prst="rect">
            <a:avLst/>
          </a:prstGeom>
          <a:noFill/>
        </p:spPr>
        <p:txBody>
          <a:bodyPr wrap="square" rtlCol="0">
            <a:spAutoFit/>
          </a:bodyPr>
          <a:lstStyle/>
          <a:p>
            <a:r>
              <a:rPr lang="fr-FR" sz="1200" dirty="0"/>
              <a:t>Comme vous le voyez, la méthode__repr__ne prend aucun paramètre (sauf, bien entendu,self) et renvoie une chaîne de caractères : la chaîne à afficher quand on entre l'objet directement dans l'interpréteur.</a:t>
            </a:r>
          </a:p>
          <a:p>
            <a:endParaRPr lang="fr-FR" sz="1200" dirty="0"/>
          </a:p>
          <a:p>
            <a:r>
              <a:rPr lang="fr-FR" sz="1200" dirty="0"/>
              <a:t>On peut également obtenir cette chaîne grâce à la fonctionrepr, qui se contente d'appeler la méthode spéciale__repr__de l'objet passé en paramètre :</a:t>
            </a:r>
          </a:p>
        </p:txBody>
      </p:sp>
    </p:spTree>
    <p:extLst>
      <p:ext uri="{BB962C8B-B14F-4D97-AF65-F5344CB8AC3E}">
        <p14:creationId xmlns:p14="http://schemas.microsoft.com/office/powerpoint/2010/main" val="90678032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971631"/>
            <a:ext cx="3525867" cy="1107996"/>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print(p1)</a:t>
            </a:r>
          </a:p>
          <a:p>
            <a:r>
              <a:rPr lang="fr-FR" sz="1100" dirty="0">
                <a:solidFill>
                  <a:schemeClr val="bg1"/>
                </a:solidFill>
              </a:rPr>
              <a:t>Jean Micado, âgé de 33 ans</a:t>
            </a:r>
          </a:p>
          <a:p>
            <a:r>
              <a:rPr lang="fr-FR" sz="1100" dirty="0">
                <a:solidFill>
                  <a:schemeClr val="bg1"/>
                </a:solidFill>
              </a:rPr>
              <a:t>&gt;&gt;&gt; chaine = str(p1)</a:t>
            </a:r>
          </a:p>
          <a:p>
            <a:r>
              <a:rPr lang="fr-FR" sz="1100" dirty="0">
                <a:solidFill>
                  <a:schemeClr val="bg1"/>
                </a:solidFill>
              </a:rPr>
              <a:t>&gt;&gt;&gt; chaine</a:t>
            </a:r>
          </a:p>
          <a:p>
            <a:r>
              <a:rPr lang="fr-FR" sz="1100" dirty="0">
                <a:solidFill>
                  <a:schemeClr val="bg1"/>
                </a:solidFill>
              </a:rPr>
              <a:t>'Jean Micado, âgé de 33 ans'</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715365"/>
            <a:ext cx="11715748" cy="276999"/>
          </a:xfrm>
          <a:prstGeom prst="rect">
            <a:avLst/>
          </a:prstGeom>
          <a:noFill/>
        </p:spPr>
        <p:txBody>
          <a:bodyPr wrap="square" rtlCol="0">
            <a:spAutoFit/>
          </a:bodyPr>
          <a:lstStyle/>
          <a:p>
            <a:r>
              <a:rPr lang="fr-FR" sz="1200" dirty="0"/>
              <a:t>Et en pratique :</a:t>
            </a:r>
          </a:p>
        </p:txBody>
      </p:sp>
      <p:sp>
        <p:nvSpPr>
          <p:cNvPr id="14" name="ZoneTexte 13">
            <a:extLst>
              <a:ext uri="{FF2B5EF4-FFF2-40B4-BE49-F238E27FC236}">
                <a16:creationId xmlns:a16="http://schemas.microsoft.com/office/drawing/2014/main" id="{5E0D26E2-F2EF-4F52-B659-03BB149789DA}"/>
              </a:ext>
            </a:extLst>
          </p:cNvPr>
          <p:cNvSpPr txBox="1"/>
          <p:nvPr/>
        </p:nvSpPr>
        <p:spPr>
          <a:xfrm>
            <a:off x="102549" y="2178808"/>
            <a:ext cx="11715748" cy="1938992"/>
          </a:xfrm>
          <a:prstGeom prst="rect">
            <a:avLst/>
          </a:prstGeom>
          <a:noFill/>
        </p:spPr>
        <p:txBody>
          <a:bodyPr wrap="square" rtlCol="0">
            <a:spAutoFit/>
          </a:bodyPr>
          <a:lstStyle/>
          <a:p>
            <a:r>
              <a:rPr lang="fr-FR" sz="1200" dirty="0"/>
              <a:t>Accès aux attributs de notre objet</a:t>
            </a:r>
          </a:p>
          <a:p>
            <a:endParaRPr lang="fr-FR" sz="1200" dirty="0"/>
          </a:p>
          <a:p>
            <a:r>
              <a:rPr lang="fr-FR" sz="1200" dirty="0"/>
              <a:t>Nous allons découvrir trois méthodes permettant de définir comment accéder à nos attributs et les modifier.</a:t>
            </a:r>
          </a:p>
          <a:p>
            <a:r>
              <a:rPr lang="fr-FR" sz="1200" dirty="0"/>
              <a:t>La méthode__getattr__</a:t>
            </a:r>
          </a:p>
          <a:p>
            <a:endParaRPr lang="fr-FR" sz="1200" dirty="0"/>
          </a:p>
          <a:p>
            <a:r>
              <a:rPr lang="fr-FR" sz="1200" dirty="0"/>
              <a:t>La méthode spéciale__getattr__permet de définir une méthode d'accès à nos attributs plus large que celle que Python propose par défaut. En fait, cette méthode est appelée quand vous tapezobjet.attribut(non pas pour modifier l'attribut mais simplement pour y accéder). Python recherche l'attribut et, s'il ne le trouve pas dans l'objet et si une </a:t>
            </a:r>
            <a:r>
              <a:rPr lang="fr-FR" sz="1200" dirty="0" err="1"/>
              <a:t>méthode__getattr__existe</a:t>
            </a:r>
            <a:r>
              <a:rPr lang="fr-FR" sz="1200" dirty="0"/>
              <a:t>, il va l'appeler en lui passant en paramètre le nom de l'attribut recherché, sous la forme d'une chaîne de caractères.</a:t>
            </a:r>
          </a:p>
          <a:p>
            <a:endParaRPr lang="fr-FR" sz="1200" dirty="0"/>
          </a:p>
          <a:p>
            <a:r>
              <a:rPr lang="fr-FR" sz="1200" dirty="0"/>
              <a:t>Un petit exemple ?</a:t>
            </a:r>
          </a:p>
        </p:txBody>
      </p:sp>
    </p:spTree>
    <p:extLst>
      <p:ext uri="{BB962C8B-B14F-4D97-AF65-F5344CB8AC3E}">
        <p14:creationId xmlns:p14="http://schemas.microsoft.com/office/powerpoint/2010/main" val="19274602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2314AAA4-7A32-48E1-8865-277E92C6F42C}"/>
              </a:ext>
            </a:extLst>
          </p:cNvPr>
          <p:cNvSpPr txBox="1"/>
          <p:nvPr/>
        </p:nvSpPr>
        <p:spPr>
          <a:xfrm>
            <a:off x="209554" y="801295"/>
            <a:ext cx="3525867" cy="5001369"/>
          </a:xfrm>
          <a:prstGeom prst="rect">
            <a:avLst/>
          </a:prstGeom>
          <a:solidFill>
            <a:schemeClr val="tx1"/>
          </a:solidFill>
        </p:spPr>
        <p:txBody>
          <a:bodyPr wrap="square" rtlCol="0">
            <a:spAutoFit/>
          </a:bodyPr>
          <a:lstStyle/>
          <a:p>
            <a:r>
              <a:rPr lang="fr-FR" sz="1100" dirty="0">
                <a:solidFill>
                  <a:schemeClr val="bg1"/>
                </a:solidFill>
              </a:rPr>
              <a:t>&gt;&gt;&gt; class </a:t>
            </a:r>
            <a:r>
              <a:rPr lang="fr-FR" sz="1100" dirty="0" err="1">
                <a:solidFill>
                  <a:schemeClr val="bg1"/>
                </a:solidFill>
              </a:rPr>
              <a:t>Protege</a:t>
            </a:r>
            <a:r>
              <a:rPr lang="fr-FR" sz="1100" dirty="0">
                <a:solidFill>
                  <a:schemeClr val="bg1"/>
                </a:solidFill>
              </a:rPr>
              <a:t>:</a:t>
            </a:r>
          </a:p>
          <a:p>
            <a:r>
              <a:rPr lang="fr-FR" sz="1100" dirty="0">
                <a:solidFill>
                  <a:schemeClr val="bg1"/>
                </a:solidFill>
              </a:rPr>
              <a:t>...     """Classe possédant une méthode particulière d'accès à ses attributs :</a:t>
            </a:r>
          </a:p>
          <a:p>
            <a:r>
              <a:rPr lang="fr-FR" sz="1100" dirty="0">
                <a:solidFill>
                  <a:schemeClr val="bg1"/>
                </a:solidFill>
              </a:rPr>
              <a:t>...     Si l'attribut n'est pas trouvé, on affiche une alerte et renvoie None"""</a:t>
            </a:r>
          </a:p>
          <a:p>
            <a:r>
              <a:rPr lang="fr-FR" sz="1100" dirty="0">
                <a:solidFill>
                  <a:schemeClr val="bg1"/>
                </a:solidFill>
              </a:rPr>
              <a:t>...</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"""On crée quelques attributs par défaut"""</a:t>
            </a:r>
          </a:p>
          <a:p>
            <a:r>
              <a:rPr lang="fr-FR" sz="1100" dirty="0">
                <a:solidFill>
                  <a:schemeClr val="bg1"/>
                </a:solidFill>
              </a:rPr>
              <a:t>...         </a:t>
            </a:r>
            <a:r>
              <a:rPr lang="fr-FR" sz="1100" dirty="0" err="1">
                <a:solidFill>
                  <a:schemeClr val="bg1"/>
                </a:solidFill>
              </a:rPr>
              <a:t>self.a</a:t>
            </a:r>
            <a:r>
              <a:rPr lang="fr-FR" sz="1100" dirty="0">
                <a:solidFill>
                  <a:schemeClr val="bg1"/>
                </a:solidFill>
              </a:rPr>
              <a:t> = 1</a:t>
            </a:r>
          </a:p>
          <a:p>
            <a:r>
              <a:rPr lang="fr-FR" sz="1100" dirty="0">
                <a:solidFill>
                  <a:schemeClr val="bg1"/>
                </a:solidFill>
              </a:rPr>
              <a:t>...         </a:t>
            </a:r>
            <a:r>
              <a:rPr lang="fr-FR" sz="1100" dirty="0" err="1">
                <a:solidFill>
                  <a:schemeClr val="bg1"/>
                </a:solidFill>
              </a:rPr>
              <a:t>self.b</a:t>
            </a:r>
            <a:r>
              <a:rPr lang="fr-FR" sz="1100" dirty="0">
                <a:solidFill>
                  <a:schemeClr val="bg1"/>
                </a:solidFill>
              </a:rPr>
              <a:t> = 2</a:t>
            </a:r>
          </a:p>
          <a:p>
            <a:r>
              <a:rPr lang="fr-FR" sz="1100" dirty="0">
                <a:solidFill>
                  <a:schemeClr val="bg1"/>
                </a:solidFill>
              </a:rPr>
              <a:t>...         </a:t>
            </a:r>
            <a:r>
              <a:rPr lang="fr-FR" sz="1100" dirty="0" err="1">
                <a:solidFill>
                  <a:schemeClr val="bg1"/>
                </a:solidFill>
              </a:rPr>
              <a:t>self.c</a:t>
            </a:r>
            <a:r>
              <a:rPr lang="fr-FR" sz="1100" dirty="0">
                <a:solidFill>
                  <a:schemeClr val="bg1"/>
                </a:solidFill>
              </a:rPr>
              <a:t> = 3</a:t>
            </a:r>
          </a:p>
          <a:p>
            <a:r>
              <a:rPr lang="fr-FR" sz="1100" dirty="0">
                <a:solidFill>
                  <a:schemeClr val="bg1"/>
                </a:solidFill>
              </a:rPr>
              <a:t>...     def __getattr__(self, nom):</a:t>
            </a:r>
          </a:p>
          <a:p>
            <a:r>
              <a:rPr lang="fr-FR" sz="1100" dirty="0">
                <a:solidFill>
                  <a:schemeClr val="bg1"/>
                </a:solidFill>
              </a:rPr>
              <a:t>...         """Si Python ne trouve pas l'attribut nommé nom, il appelle</a:t>
            </a:r>
          </a:p>
          <a:p>
            <a:r>
              <a:rPr lang="fr-FR" sz="1100" dirty="0">
                <a:solidFill>
                  <a:schemeClr val="bg1"/>
                </a:solidFill>
              </a:rPr>
              <a:t>...         cette méthode. On affiche une alerte"""</a:t>
            </a:r>
          </a:p>
          <a:p>
            <a:r>
              <a:rPr lang="fr-FR" sz="1100" dirty="0">
                <a:solidFill>
                  <a:schemeClr val="bg1"/>
                </a:solidFill>
              </a:rPr>
              <a:t>...</a:t>
            </a:r>
          </a:p>
          <a:p>
            <a:r>
              <a:rPr lang="fr-FR" sz="1100" dirty="0">
                <a:solidFill>
                  <a:schemeClr val="bg1"/>
                </a:solidFill>
              </a:rPr>
              <a:t>...         </a:t>
            </a:r>
          </a:p>
          <a:p>
            <a:r>
              <a:rPr lang="fr-FR" sz="1100" dirty="0">
                <a:solidFill>
                  <a:schemeClr val="bg1"/>
                </a:solidFill>
              </a:rPr>
              <a:t>...         print("Alerte ! Il n'y a pas d'attribut {} ici !".format(nom))</a:t>
            </a:r>
          </a:p>
          <a:p>
            <a:r>
              <a:rPr lang="fr-FR" sz="1100" dirty="0">
                <a:solidFill>
                  <a:schemeClr val="bg1"/>
                </a:solidFill>
              </a:rPr>
              <a:t>...</a:t>
            </a:r>
          </a:p>
          <a:p>
            <a:r>
              <a:rPr lang="fr-FR" sz="1100" dirty="0">
                <a:solidFill>
                  <a:schemeClr val="bg1"/>
                </a:solidFill>
              </a:rPr>
              <a:t>&gt;&gt;&gt; pro = </a:t>
            </a:r>
            <a:r>
              <a:rPr lang="fr-FR" sz="1100" dirty="0" err="1">
                <a:solidFill>
                  <a:schemeClr val="bg1"/>
                </a:solidFill>
              </a:rPr>
              <a:t>Protege</a:t>
            </a:r>
            <a:r>
              <a:rPr lang="fr-FR" sz="1100" dirty="0">
                <a:solidFill>
                  <a:schemeClr val="bg1"/>
                </a:solidFill>
              </a:rPr>
              <a:t>()</a:t>
            </a:r>
          </a:p>
          <a:p>
            <a:r>
              <a:rPr lang="fr-FR" sz="1100" dirty="0">
                <a:solidFill>
                  <a:schemeClr val="bg1"/>
                </a:solidFill>
              </a:rPr>
              <a:t>&gt;&gt;&gt; </a:t>
            </a:r>
            <a:r>
              <a:rPr lang="fr-FR" sz="1100" dirty="0" err="1">
                <a:solidFill>
                  <a:schemeClr val="bg1"/>
                </a:solidFill>
              </a:rPr>
              <a:t>pro.a</a:t>
            </a:r>
            <a:endParaRPr lang="fr-FR" sz="1100" dirty="0">
              <a:solidFill>
                <a:schemeClr val="bg1"/>
              </a:solidFill>
            </a:endParaRPr>
          </a:p>
          <a:p>
            <a:r>
              <a:rPr lang="fr-FR" sz="1100" dirty="0">
                <a:solidFill>
                  <a:schemeClr val="bg1"/>
                </a:solidFill>
              </a:rPr>
              <a:t>1</a:t>
            </a:r>
          </a:p>
          <a:p>
            <a:r>
              <a:rPr lang="fr-FR" sz="1100" dirty="0">
                <a:solidFill>
                  <a:schemeClr val="bg1"/>
                </a:solidFill>
              </a:rPr>
              <a:t>&gt;&gt;&gt; </a:t>
            </a:r>
            <a:r>
              <a:rPr lang="fr-FR" sz="1100" dirty="0" err="1">
                <a:solidFill>
                  <a:schemeClr val="bg1"/>
                </a:solidFill>
              </a:rPr>
              <a:t>pro.c</a:t>
            </a:r>
            <a:endParaRPr lang="fr-FR" sz="1100" dirty="0">
              <a:solidFill>
                <a:schemeClr val="bg1"/>
              </a:solidFill>
            </a:endParaRPr>
          </a:p>
          <a:p>
            <a:r>
              <a:rPr lang="fr-FR" sz="1100" dirty="0">
                <a:solidFill>
                  <a:schemeClr val="bg1"/>
                </a:solidFill>
              </a:rPr>
              <a:t>3</a:t>
            </a:r>
          </a:p>
          <a:p>
            <a:r>
              <a:rPr lang="fr-FR" sz="1100" dirty="0">
                <a:solidFill>
                  <a:schemeClr val="bg1"/>
                </a:solidFill>
              </a:rPr>
              <a:t>&gt;&gt;&gt; </a:t>
            </a:r>
            <a:r>
              <a:rPr lang="fr-FR" sz="1100" dirty="0" err="1">
                <a:solidFill>
                  <a:schemeClr val="bg1"/>
                </a:solidFill>
              </a:rPr>
              <a:t>pro.e</a:t>
            </a:r>
            <a:endParaRPr lang="fr-FR" sz="1100" dirty="0">
              <a:solidFill>
                <a:schemeClr val="bg1"/>
              </a:solidFill>
            </a:endParaRPr>
          </a:p>
          <a:p>
            <a:r>
              <a:rPr lang="fr-FR" sz="1100" dirty="0">
                <a:solidFill>
                  <a:schemeClr val="bg1"/>
                </a:solidFill>
              </a:rPr>
              <a:t>Alerte ! Il n'y a pas d'attribut e ici !</a:t>
            </a:r>
          </a:p>
        </p:txBody>
      </p:sp>
    </p:spTree>
    <p:extLst>
      <p:ext uri="{BB962C8B-B14F-4D97-AF65-F5344CB8AC3E}">
        <p14:creationId xmlns:p14="http://schemas.microsoft.com/office/powerpoint/2010/main" val="296641378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754326"/>
          </a:xfrm>
          <a:prstGeom prst="rect">
            <a:avLst/>
          </a:prstGeom>
          <a:noFill/>
        </p:spPr>
        <p:txBody>
          <a:bodyPr wrap="square" rtlCol="0">
            <a:spAutoFit/>
          </a:bodyPr>
          <a:lstStyle/>
          <a:p>
            <a:r>
              <a:rPr lang="fr-FR" sz="1200" dirty="0"/>
              <a:t>Vous comprenez le principe ? Si l'attribut auquel on souhaite accéder existe, notre méthode n'est pas appelée. En revanche, si l'attribut n'existe pas, notre méthode </a:t>
            </a:r>
            <a:r>
              <a:rPr lang="fr-FR" sz="1200" dirty="0">
                <a:highlight>
                  <a:srgbClr val="C0C0C0"/>
                </a:highlight>
              </a:rPr>
              <a:t>__getattr__ </a:t>
            </a:r>
            <a:r>
              <a:rPr lang="fr-FR" sz="1200" dirty="0"/>
              <a:t>est appelée. On lui passe en paramètre le nom de l'attribut auquel Python essaye d'accéder. Ici, on se contente d'afficher une alerte. Mais on pourrait tout aussi bien rediriger vers un autre attribut. Par exemple, si on essaye d'accéder à un attribut qui n'existe pas, on redirige vers </a:t>
            </a:r>
            <a:r>
              <a:rPr lang="fr-FR" sz="1200" dirty="0" err="1">
                <a:highlight>
                  <a:srgbClr val="C0C0C0"/>
                </a:highlight>
              </a:rPr>
              <a:t>self.c</a:t>
            </a:r>
            <a:r>
              <a:rPr lang="fr-FR" sz="1200" dirty="0"/>
              <a:t>. Je vous laisse faire l'essai, cela n'a rien de difficile.</a:t>
            </a:r>
          </a:p>
          <a:p>
            <a:endParaRPr lang="fr-FR" sz="1200" b="1" dirty="0"/>
          </a:p>
          <a:p>
            <a:r>
              <a:rPr lang="fr-FR" sz="1200" b="1" dirty="0"/>
              <a:t>La méthode __setattr__</a:t>
            </a:r>
          </a:p>
          <a:p>
            <a:endParaRPr lang="fr-FR" sz="1200" dirty="0"/>
          </a:p>
          <a:p>
            <a:r>
              <a:rPr lang="fr-FR" sz="1200" dirty="0"/>
              <a:t>Cette méthode définit l'accès à un attribut destiné à être modifié. Si vous écrivez </a:t>
            </a:r>
            <a:r>
              <a:rPr lang="fr-FR" sz="1200" dirty="0">
                <a:highlight>
                  <a:srgbClr val="C0C0C0"/>
                </a:highlight>
              </a:rPr>
              <a:t>objet.nom_attribut = nouvelle_valeur</a:t>
            </a:r>
            <a:r>
              <a:rPr lang="fr-FR" sz="1200" dirty="0"/>
              <a:t>, la méthode spéciale </a:t>
            </a:r>
            <a:r>
              <a:rPr lang="fr-FR" sz="1200" dirty="0">
                <a:highlight>
                  <a:srgbClr val="C0C0C0"/>
                </a:highlight>
              </a:rPr>
              <a:t>__setattr__ </a:t>
            </a:r>
            <a:r>
              <a:rPr lang="fr-FR" sz="1200" dirty="0"/>
              <a:t>sera appelée ainsi : </a:t>
            </a:r>
            <a:r>
              <a:rPr lang="fr-FR" sz="1200" dirty="0">
                <a:highlight>
                  <a:srgbClr val="C0C0C0"/>
                </a:highlight>
              </a:rPr>
              <a:t>objet. __setattr__("nom_attribut", nouvelle_valeur)</a:t>
            </a:r>
            <a:r>
              <a:rPr lang="fr-FR" sz="1200" dirty="0"/>
              <a:t>. Là encore, le nom de l'attribut recherché est passé sous la forme d'une chaîne de caractères. Cette méthode permet de déclencher une action dès qu'un attribut est modifié, par exemple enregistrer l'objet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09553" y="2725876"/>
            <a:ext cx="11555651" cy="1277273"/>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objet.nom_attr</a:t>
            </a:r>
            <a:r>
              <a:rPr lang="fr-FR" sz="1100" dirty="0">
                <a:solidFill>
                  <a:schemeClr val="bg1"/>
                </a:solidFill>
              </a:rPr>
              <a:t> = </a:t>
            </a:r>
            <a:r>
              <a:rPr lang="fr-FR" sz="1100" dirty="0" err="1">
                <a:solidFill>
                  <a:schemeClr val="bg1"/>
                </a:solidFill>
              </a:rPr>
              <a:t>val_attr</a:t>
            </a:r>
            <a:r>
              <a:rPr lang="fr-FR" sz="1100" dirty="0">
                <a:solidFill>
                  <a:schemeClr val="bg1"/>
                </a:solidFill>
              </a:rPr>
              <a:t>.</a:t>
            </a:r>
          </a:p>
          <a:p>
            <a:r>
              <a:rPr lang="fr-FR" sz="1100" dirty="0">
                <a:solidFill>
                  <a:schemeClr val="bg1"/>
                </a:solidFill>
              </a:rPr>
              <a:t>        On se charge d'enregistrer l'objet"""</a:t>
            </a:r>
          </a:p>
          <a:p>
            <a:r>
              <a:rPr lang="fr-FR" sz="1100" dirty="0">
                <a:solidFill>
                  <a:schemeClr val="bg1"/>
                </a:solidFill>
              </a:rPr>
              <a:t>        </a:t>
            </a:r>
          </a:p>
          <a:p>
            <a:r>
              <a:rPr lang="fr-FR" sz="1100" dirty="0">
                <a:solidFill>
                  <a:schemeClr val="bg1"/>
                </a:solidFill>
              </a:rPr>
              <a:t>        </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a:t>
            </a:r>
            <a:r>
              <a:rPr lang="fr-FR" sz="1100" dirty="0" err="1">
                <a:solidFill>
                  <a:schemeClr val="bg1"/>
                </a:solidFill>
              </a:rPr>
              <a:t>self.enregistrer</a:t>
            </a:r>
            <a:r>
              <a:rPr lang="fr-FR" sz="1100" dirty="0">
                <a:solidFill>
                  <a:schemeClr val="bg1"/>
                </a:solidFill>
              </a:rPr>
              <a:t>()</a:t>
            </a:r>
          </a:p>
        </p:txBody>
      </p:sp>
      <p:sp>
        <p:nvSpPr>
          <p:cNvPr id="8" name="ZoneTexte 7">
            <a:extLst>
              <a:ext uri="{FF2B5EF4-FFF2-40B4-BE49-F238E27FC236}">
                <a16:creationId xmlns:a16="http://schemas.microsoft.com/office/drawing/2014/main" id="{705352E0-E3CE-41CE-B4F2-39EBC3C3C751}"/>
              </a:ext>
            </a:extLst>
          </p:cNvPr>
          <p:cNvSpPr txBox="1"/>
          <p:nvPr/>
        </p:nvSpPr>
        <p:spPr>
          <a:xfrm>
            <a:off x="209552" y="4065551"/>
            <a:ext cx="11555651" cy="1938992"/>
          </a:xfrm>
          <a:prstGeom prst="rect">
            <a:avLst/>
          </a:prstGeom>
          <a:noFill/>
        </p:spPr>
        <p:txBody>
          <a:bodyPr wrap="square" rtlCol="0">
            <a:spAutoFit/>
          </a:bodyPr>
          <a:lstStyle/>
          <a:p>
            <a:r>
              <a:rPr lang="fr-FR" sz="1200" dirty="0"/>
              <a:t>Une explication s'impose concernant la ligne 6, je pense. Je vais faire de mon mieux, sachant que j'expliquerai bien plus en détail, au prochain chapitre, le concept d'héritage. Pour l'instant, il vous suffit de savoir que toutes les classes que nous créons sont héritées de la classeobject. Cela veut dire essentiellement qu'elles reprennent les mêmes méthodes. La classe object est définie par Python. Je disais plus haut que, si vous ne définissiez pas une certaine méthode spéciale, Python avait un comportement par défaut : ce comportement est défini par la classeobject.</a:t>
            </a:r>
          </a:p>
          <a:p>
            <a:endParaRPr lang="fr-FR" sz="1200" dirty="0"/>
          </a:p>
          <a:p>
            <a:r>
              <a:rPr lang="fr-FR" sz="1200" dirty="0"/>
              <a:t>La plupart des méthodes spéciales sont déclarées dans object. Si vous faites par exemple objet.attribut = valeur sans avoir défini de méthode__setattr__dans votre classe, c'est la méthode__setattr__de la classe object qui sera appelée.</a:t>
            </a:r>
          </a:p>
          <a:p>
            <a:endParaRPr lang="fr-FR" sz="1200" dirty="0"/>
          </a:p>
          <a:p>
            <a:r>
              <a:rPr lang="fr-FR" sz="1200" dirty="0"/>
              <a:t>Mais si vous redéfinissez la méthode__setattr__dans votre classe, la méthode appelée sera alors celle que vous définissez, et non celle de object. Oui mais… vous ne savez pas comment Python fait, réellement, pour modifier la valeur d'un attribut. Le mécanisme derrière la méthode vous est inconnu.</a:t>
            </a:r>
          </a:p>
        </p:txBody>
      </p:sp>
    </p:spTree>
    <p:extLst>
      <p:ext uri="{BB962C8B-B14F-4D97-AF65-F5344CB8AC3E}">
        <p14:creationId xmlns:p14="http://schemas.microsoft.com/office/powerpoint/2010/main" val="50757539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218713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9DDC7F-ACFC-4A75-B1D5-D42B938B09A9}"/>
              </a:ext>
            </a:extLst>
          </p:cNvPr>
          <p:cNvSpPr>
            <a:spLocks noGrp="1"/>
          </p:cNvSpPr>
          <p:nvPr>
            <p:ph type="title"/>
          </p:nvPr>
        </p:nvSpPr>
        <p:spPr/>
        <p:txBody>
          <a:bodyPr/>
          <a:lstStyle/>
          <a:p>
            <a:pPr algn="ctr"/>
            <a:r>
              <a:rPr lang="fr-FR" sz="6000" dirty="0">
                <a:solidFill>
                  <a:schemeClr val="accent5">
                    <a:lumMod val="75000"/>
                  </a:schemeClr>
                </a:solidFill>
              </a:rPr>
              <a:t>Strings </a:t>
            </a:r>
            <a:r>
              <a:rPr lang="fr-FR" sz="6000" dirty="0" err="1">
                <a:solidFill>
                  <a:schemeClr val="accent5">
                    <a:lumMod val="75000"/>
                  </a:schemeClr>
                </a:solidFill>
              </a:rPr>
              <a:t>indexing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4A88EDA1-D394-4C42-BCE4-EE2C13E5F834}"/>
              </a:ext>
            </a:extLst>
          </p:cNvPr>
          <p:cNvPicPr>
            <a:picLocks noChangeAspect="1"/>
          </p:cNvPicPr>
          <p:nvPr/>
        </p:nvPicPr>
        <p:blipFill>
          <a:blip r:embed="rId2"/>
          <a:stretch>
            <a:fillRect/>
          </a:stretch>
        </p:blipFill>
        <p:spPr>
          <a:xfrm>
            <a:off x="709361" y="2181726"/>
            <a:ext cx="10267950" cy="4419600"/>
          </a:xfrm>
          <a:prstGeom prst="rect">
            <a:avLst/>
          </a:prstGeom>
        </p:spPr>
      </p:pic>
    </p:spTree>
    <p:extLst>
      <p:ext uri="{BB962C8B-B14F-4D97-AF65-F5344CB8AC3E}">
        <p14:creationId xmlns:p14="http://schemas.microsoft.com/office/powerpoint/2010/main" val="274918436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349166554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015663"/>
          </a:xfrm>
          <a:prstGeom prst="rect">
            <a:avLst/>
          </a:prstGeom>
          <a:noFill/>
        </p:spPr>
        <p:txBody>
          <a:bodyPr wrap="square" rtlCol="0">
            <a:spAutoFit/>
          </a:bodyPr>
          <a:lstStyle/>
          <a:p>
            <a:r>
              <a:rPr lang="fr-FR" sz="1200" dirty="0"/>
              <a:t>Peut-être ne voyez-vous pas trop l'intérêt de ces fonctions qui prennent toutes, en premier paramètre, l'objet sur lequel travailler et en second le nom de l'attribut (sous la forme d'une chaîne). Toutefois, cela peut être très pratique parfois de travailler avec des chaînes de caractères plutôt qu'avec des noms d'attributs. D'ailleurs, c'est un peu ce que nous venons de faire, dans nos redéfinitions de méthodes accédant aux attributs.</a:t>
            </a:r>
          </a:p>
          <a:p>
            <a:endParaRPr lang="fr-FR" sz="1200" dirty="0"/>
          </a:p>
          <a:p>
            <a:r>
              <a:rPr lang="fr-FR" sz="1200" dirty="0"/>
              <a:t>Là encore, si l'intérêt ne saute pas aux yeux, laissez ces fonctions de côté. Vous pourrez les retrouver par la suite.</a:t>
            </a:r>
          </a:p>
        </p:txBody>
      </p:sp>
    </p:spTree>
    <p:extLst>
      <p:ext uri="{BB962C8B-B14F-4D97-AF65-F5344CB8AC3E}">
        <p14:creationId xmlns:p14="http://schemas.microsoft.com/office/powerpoint/2010/main" val="36549168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4154984"/>
          </a:xfrm>
          <a:prstGeom prst="rect">
            <a:avLst/>
          </a:prstGeom>
          <a:noFill/>
        </p:spPr>
        <p:txBody>
          <a:bodyPr wrap="square" rtlCol="0">
            <a:spAutoFit/>
          </a:bodyPr>
          <a:lstStyle/>
          <a:p>
            <a:r>
              <a:rPr lang="fr-FR" sz="1200" dirty="0"/>
              <a:t>Nous allons commencer à travailler sur ce que l'on appelle la surcharge d'opérateurs. Il s'agit assez simplement d'expliquer à Python quoi faire quand on utilise tel ou tel opérateur. Nous allons ici voir quatre méthodes spéciales qui interviennent quand on travaille sur des objets conteneurs.</a:t>
            </a:r>
          </a:p>
          <a:p>
            <a:endParaRPr lang="fr-FR" sz="1200" b="1" dirty="0"/>
          </a:p>
          <a:p>
            <a:r>
              <a:rPr lang="fr-FR" sz="1200" b="1" dirty="0"/>
              <a:t>Accès aux éléments d'un conteneur</a:t>
            </a:r>
          </a:p>
          <a:p>
            <a:endParaRPr lang="fr-FR" sz="1200" dirty="0"/>
          </a:p>
          <a:p>
            <a:r>
              <a:rPr lang="fr-FR" sz="1200" dirty="0"/>
              <a:t>Les objets conteneurs, j'espère que vous vous en souvenez, ce sont les chaînes de caractères, les listes et les dictionnaires, entre autres. Tous ont un point commun : ils contiennent d'autres objets, auxquels on peut accéder grâce à l'opérateur</a:t>
            </a:r>
            <a:r>
              <a:rPr lang="fr-FR" sz="1200" dirty="0">
                <a:highlight>
                  <a:srgbClr val="C0C0C0"/>
                </a:highlight>
              </a:rPr>
              <a:t>[]</a:t>
            </a:r>
            <a:r>
              <a:rPr lang="fr-FR" sz="1200" dirty="0"/>
              <a:t>.</a:t>
            </a:r>
          </a:p>
          <a:p>
            <a:endParaRPr lang="fr-FR" sz="1200" dirty="0"/>
          </a:p>
          <a:p>
            <a:r>
              <a:rPr lang="fr-FR" sz="1200" dirty="0"/>
              <a:t>Les trois premières méthodes que nous allons voir sont</a:t>
            </a:r>
            <a:r>
              <a:rPr lang="fr-FR" sz="1200" dirty="0">
                <a:highlight>
                  <a:srgbClr val="C0C0C0"/>
                </a:highlight>
              </a:rPr>
              <a:t>__getitem__,__setitem__et__delitem__</a:t>
            </a:r>
            <a:r>
              <a:rPr lang="fr-FR" sz="1200" dirty="0"/>
              <a:t>.</a:t>
            </a:r>
            <a:r>
              <a:rPr lang="fr-FR" sz="1200" dirty="0">
                <a:highlight>
                  <a:srgbClr val="C0C0C0"/>
                </a:highlight>
              </a:rPr>
              <a:t> </a:t>
            </a:r>
            <a:r>
              <a:rPr lang="fr-FR" sz="1200" dirty="0"/>
              <a:t>Elles servent respectivement à définir quoi faire quand on écrit :</a:t>
            </a:r>
          </a:p>
          <a:p>
            <a:endParaRPr lang="fr-FR" sz="1200" dirty="0"/>
          </a:p>
          <a:p>
            <a:r>
              <a:rPr lang="fr-FR" sz="1200" dirty="0"/>
              <a:t>    </a:t>
            </a:r>
            <a:r>
              <a:rPr lang="fr-FR" sz="1200" dirty="0">
                <a:highlight>
                  <a:srgbClr val="C0C0C0"/>
                </a:highlight>
              </a:rPr>
              <a:t>objet[index];</a:t>
            </a:r>
          </a:p>
          <a:p>
            <a:endParaRPr lang="fr-FR" sz="1200" dirty="0"/>
          </a:p>
          <a:p>
            <a:r>
              <a:rPr lang="fr-FR" sz="1200" dirty="0">
                <a:highlight>
                  <a:srgbClr val="C0C0C0"/>
                </a:highlight>
              </a:rPr>
              <a:t>    objet[index] = valeur;</a:t>
            </a:r>
          </a:p>
          <a:p>
            <a:endParaRPr lang="fr-FR" sz="1200" dirty="0"/>
          </a:p>
          <a:p>
            <a:r>
              <a:rPr lang="fr-FR" sz="1200" dirty="0">
                <a:highlight>
                  <a:srgbClr val="C0C0C0"/>
                </a:highlight>
              </a:rPr>
              <a:t>    del objet[index];</a:t>
            </a:r>
          </a:p>
          <a:p>
            <a:endParaRPr lang="fr-FR" sz="1200" dirty="0"/>
          </a:p>
          <a:p>
            <a:r>
              <a:rPr lang="fr-FR" sz="1200" dirty="0"/>
              <a:t>Pour cet exemple, nous allons voir une classe enveloppe de dictionnaire. Les classes enveloppes sont des classes qui ressemblent à d'autres classes mais n'en sont pas réellement. Cela vous avance ?</a:t>
            </a:r>
          </a:p>
          <a:p>
            <a:endParaRPr lang="fr-FR" sz="1200" dirty="0"/>
          </a:p>
          <a:p>
            <a:r>
              <a:rPr lang="fr-FR" sz="1200" dirty="0"/>
              <a:t>Nous allons créer une classe que nous allons appeler </a:t>
            </a:r>
            <a:r>
              <a:rPr lang="fr-FR" sz="1200" dirty="0">
                <a:highlight>
                  <a:srgbClr val="C0C0C0"/>
                </a:highlight>
              </a:rPr>
              <a:t>ZDict</a:t>
            </a:r>
            <a:r>
              <a:rPr lang="fr-FR" sz="1200" dirty="0"/>
              <a:t>. Elle va posséder un attribut auquel on ne devra pas accéder de l'extérieur de la classe, un dictionnaire que nous appellerons </a:t>
            </a:r>
            <a:r>
              <a:rPr lang="fr-FR" sz="1200" dirty="0">
                <a:highlight>
                  <a:srgbClr val="C0C0C0"/>
                </a:highlight>
              </a:rPr>
              <a:t>_dictionnaire</a:t>
            </a:r>
            <a:r>
              <a:rPr lang="fr-FR" sz="1200" dirty="0"/>
              <a:t>. Quand on créera un objet de type </a:t>
            </a:r>
            <a:r>
              <a:rPr lang="fr-FR" sz="1200" dirty="0">
                <a:highlight>
                  <a:srgbClr val="C0C0C0"/>
                </a:highlight>
              </a:rPr>
              <a:t>ZDictet</a:t>
            </a:r>
            <a:r>
              <a:rPr lang="fr-FR" sz="1200" dirty="0"/>
              <a:t> qu'on voudra faire </a:t>
            </a:r>
            <a:r>
              <a:rPr lang="fr-FR" sz="1200" dirty="0">
                <a:highlight>
                  <a:srgbClr val="C0C0C0"/>
                </a:highlight>
              </a:rPr>
              <a:t>objet[index]</a:t>
            </a:r>
            <a:r>
              <a:rPr lang="fr-FR" sz="1200" dirty="0"/>
              <a:t>, à l'intérieur de la classe on fera </a:t>
            </a:r>
            <a:r>
              <a:rPr lang="fr-FR" sz="1200" dirty="0">
                <a:highlight>
                  <a:srgbClr val="C0C0C0"/>
                </a:highlight>
              </a:rPr>
              <a:t>self._dictionnaire[index]. </a:t>
            </a:r>
            <a:r>
              <a:rPr lang="fr-FR" sz="1200" dirty="0"/>
              <a:t>En réalité, notre classe fera semblant d'être un dictionnaire, elle réagira de la même manière, mais elle n'en sera pas réellement un.</a:t>
            </a:r>
          </a:p>
        </p:txBody>
      </p:sp>
    </p:spTree>
    <p:extLst>
      <p:ext uri="{BB962C8B-B14F-4D97-AF65-F5344CB8AC3E}">
        <p14:creationId xmlns:p14="http://schemas.microsoft.com/office/powerpoint/2010/main" val="177006586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862322"/>
          </a:xfrm>
          <a:prstGeom prst="rect">
            <a:avLst/>
          </a:prstGeom>
          <a:solidFill>
            <a:schemeClr val="tx1"/>
          </a:solidFill>
        </p:spPr>
        <p:txBody>
          <a:bodyPr wrap="square" rtlCol="0">
            <a:spAutoFit/>
          </a:bodyPr>
          <a:lstStyle/>
          <a:p>
            <a:r>
              <a:rPr lang="fr-FR" sz="1200" dirty="0">
                <a:solidFill>
                  <a:schemeClr val="bg1"/>
                </a:solidFill>
              </a:rPr>
              <a:t>class ZDict:</a:t>
            </a:r>
          </a:p>
          <a:p>
            <a:r>
              <a:rPr lang="fr-FR" sz="1200" dirty="0">
                <a:solidFill>
                  <a:schemeClr val="bg1"/>
                </a:solidFill>
              </a:rPr>
              <a:t>    """Classe enveloppe d'un dictionnaire"""</a:t>
            </a:r>
          </a:p>
          <a:p>
            <a:r>
              <a:rPr lang="fr-FR" sz="1200" dirty="0">
                <a:solidFill>
                  <a:schemeClr val="bg1"/>
                </a:solidFill>
              </a:rPr>
              <a:t>    def __init__(self):</a:t>
            </a:r>
          </a:p>
          <a:p>
            <a:r>
              <a:rPr lang="fr-FR" sz="1200" dirty="0">
                <a:solidFill>
                  <a:schemeClr val="bg1"/>
                </a:solidFill>
              </a:rPr>
              <a:t>        """Notre classe n'accepte aucun paramètre"""</a:t>
            </a:r>
          </a:p>
          <a:p>
            <a:r>
              <a:rPr lang="fr-FR" sz="1200" dirty="0">
                <a:solidFill>
                  <a:schemeClr val="bg1"/>
                </a:solidFill>
              </a:rPr>
              <a:t>        self._dictionnaire = {}</a:t>
            </a:r>
          </a:p>
          <a:p>
            <a:r>
              <a:rPr lang="fr-FR" sz="1200" dirty="0">
                <a:solidFill>
                  <a:schemeClr val="bg1"/>
                </a:solidFill>
              </a:rPr>
              <a:t>    def __getitem__(self, index):</a:t>
            </a:r>
          </a:p>
          <a:p>
            <a:r>
              <a:rPr lang="fr-FR" sz="1200" dirty="0">
                <a:solidFill>
                  <a:schemeClr val="bg1"/>
                </a:solidFill>
              </a:rPr>
              <a:t>        """Cette méthode spéciale est appelée quand on fait objet[index]</a:t>
            </a:r>
          </a:p>
          <a:p>
            <a:r>
              <a:rPr lang="fr-FR" sz="1200" dirty="0">
                <a:solidFill>
                  <a:schemeClr val="bg1"/>
                </a:solidFill>
              </a:rPr>
              <a:t>        Elle redirige vers self._dictionnaire[index]"""</a:t>
            </a:r>
          </a:p>
          <a:p>
            <a:r>
              <a:rPr lang="fr-FR" sz="1200" dirty="0">
                <a:solidFill>
                  <a:schemeClr val="bg1"/>
                </a:solidFill>
              </a:rPr>
              <a:t>        </a:t>
            </a:r>
          </a:p>
          <a:p>
            <a:r>
              <a:rPr lang="fr-FR" sz="1200" dirty="0">
                <a:solidFill>
                  <a:schemeClr val="bg1"/>
                </a:solidFill>
              </a:rPr>
              <a:t>        return self._dictionnaire[index]</a:t>
            </a:r>
          </a:p>
          <a:p>
            <a:r>
              <a:rPr lang="fr-FR" sz="1200" dirty="0">
                <a:solidFill>
                  <a:schemeClr val="bg1"/>
                </a:solidFill>
              </a:rPr>
              <a:t>    def __setitem__(self, index, valeur):</a:t>
            </a:r>
          </a:p>
          <a:p>
            <a:r>
              <a:rPr lang="fr-FR" sz="1200" dirty="0">
                <a:solidFill>
                  <a:schemeClr val="bg1"/>
                </a:solidFill>
              </a:rPr>
              <a:t>        """Cette méthode est appelée quand on écrit objet[index] = valeur</a:t>
            </a:r>
          </a:p>
          <a:p>
            <a:r>
              <a:rPr lang="fr-FR" sz="1200" dirty="0">
                <a:solidFill>
                  <a:schemeClr val="bg1"/>
                </a:solidFill>
              </a:rPr>
              <a:t>        On redirige vers self._dictionnaire[index] = valeur"""</a:t>
            </a:r>
          </a:p>
          <a:p>
            <a:r>
              <a:rPr lang="fr-FR" sz="1200" dirty="0">
                <a:solidFill>
                  <a:schemeClr val="bg1"/>
                </a:solidFill>
              </a:rPr>
              <a:t>        </a:t>
            </a:r>
          </a:p>
          <a:p>
            <a:r>
              <a:rPr lang="fr-FR" sz="1200" dirty="0">
                <a:solidFill>
                  <a:schemeClr val="bg1"/>
                </a:solidFill>
              </a:rPr>
              <a:t>        self._dictionnaire[index] = valeur</a:t>
            </a:r>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3829009"/>
            <a:ext cx="11555650" cy="1754326"/>
          </a:xfrm>
          <a:prstGeom prst="rect">
            <a:avLst/>
          </a:prstGeom>
          <a:noFill/>
        </p:spPr>
        <p:txBody>
          <a:bodyPr wrap="square" rtlCol="0">
            <a:spAutoFit/>
          </a:bodyPr>
          <a:lstStyle/>
          <a:p>
            <a:r>
              <a:rPr lang="fr-FR" sz="1200" dirty="0"/>
              <a:t>Vous avez un exemple d'utilisation des deux méthodes </a:t>
            </a:r>
            <a:r>
              <a:rPr lang="fr-FR" sz="1200" dirty="0">
                <a:highlight>
                  <a:srgbClr val="C0C0C0"/>
                </a:highlight>
              </a:rPr>
              <a:t>__getitem__</a:t>
            </a:r>
            <a:r>
              <a:rPr lang="fr-FR" sz="1200" dirty="0"/>
              <a:t> et </a:t>
            </a:r>
            <a:r>
              <a:rPr lang="fr-FR" sz="1200" dirty="0">
                <a:highlight>
                  <a:srgbClr val="C0C0C0"/>
                </a:highlight>
              </a:rPr>
              <a:t>__setitem__</a:t>
            </a:r>
            <a:r>
              <a:rPr lang="fr-FR" sz="1200" dirty="0"/>
              <a:t> qui, je pense, est assez clair. Pour </a:t>
            </a:r>
            <a:r>
              <a:rPr lang="fr-FR" sz="1200" dirty="0">
                <a:highlight>
                  <a:srgbClr val="C0C0C0"/>
                </a:highlight>
              </a:rPr>
              <a:t>__delitem__</a:t>
            </a:r>
            <a:r>
              <a:rPr lang="fr-FR" sz="1200" dirty="0"/>
              <a:t> , je crois que c'est assez évident, elle ne prend qu'un seul paramètre qui est l'index que l'on souhaite supprimer. Vous pouvez étendre cet exemple avec d'autres méthodes que nous avons vues plus haut, notamment </a:t>
            </a:r>
            <a:r>
              <a:rPr lang="fr-FR" sz="1200" dirty="0">
                <a:highlight>
                  <a:srgbClr val="C0C0C0"/>
                </a:highlight>
              </a:rPr>
              <a:t>__repr__</a:t>
            </a:r>
            <a:r>
              <a:rPr lang="fr-FR" sz="1200" dirty="0"/>
              <a:t> et </a:t>
            </a:r>
            <a:r>
              <a:rPr lang="fr-FR" sz="1200" dirty="0">
                <a:highlight>
                  <a:srgbClr val="C0C0C0"/>
                </a:highlight>
              </a:rPr>
              <a:t>__str__</a:t>
            </a:r>
            <a:r>
              <a:rPr lang="fr-FR" sz="1200" dirty="0"/>
              <a:t>. N'hésitez pas, entraînez-vous, tout cela peut vous servir.</a:t>
            </a:r>
          </a:p>
          <a:p>
            <a:endParaRPr lang="fr-FR" sz="1200" b="1" dirty="0"/>
          </a:p>
          <a:p>
            <a:r>
              <a:rPr lang="fr-FR" sz="1200" b="1" dirty="0"/>
              <a:t>La méthode spéciale derrière le mot-clé </a:t>
            </a:r>
            <a:r>
              <a:rPr lang="fr-FR" sz="1200" b="1" dirty="0">
                <a:highlight>
                  <a:srgbClr val="C0C0C0"/>
                </a:highlight>
              </a:rPr>
              <a:t>in</a:t>
            </a:r>
          </a:p>
          <a:p>
            <a:endParaRPr lang="fr-FR" sz="1200" dirty="0"/>
          </a:p>
          <a:p>
            <a:r>
              <a:rPr lang="fr-FR" sz="1200" dirty="0"/>
              <a:t>Il existe une quatrième méthode, appelée </a:t>
            </a:r>
            <a:r>
              <a:rPr lang="fr-FR" sz="1200" dirty="0">
                <a:highlight>
                  <a:srgbClr val="C0C0C0"/>
                </a:highlight>
              </a:rPr>
              <a:t>__contains__ </a:t>
            </a:r>
            <a:r>
              <a:rPr lang="fr-FR" sz="1200" dirty="0"/>
              <a:t>, qui est utilisée quand on souhaite savoir si un objet se trouve dans un conteneur.</a:t>
            </a:r>
          </a:p>
          <a:p>
            <a:endParaRPr lang="fr-FR" sz="1200" dirty="0"/>
          </a:p>
          <a:p>
            <a:r>
              <a:rPr lang="fr-FR" sz="1200" dirty="0"/>
              <a:t>Exemple classique :</a:t>
            </a:r>
          </a:p>
        </p:txBody>
      </p:sp>
      <p:sp>
        <p:nvSpPr>
          <p:cNvPr id="7" name="ZoneTexte 6">
            <a:extLst>
              <a:ext uri="{FF2B5EF4-FFF2-40B4-BE49-F238E27FC236}">
                <a16:creationId xmlns:a16="http://schemas.microsoft.com/office/drawing/2014/main" id="{CE9828BA-AD39-4F54-B14E-3F23F60A8D33}"/>
              </a:ext>
            </a:extLst>
          </p:cNvPr>
          <p:cNvSpPr txBox="1"/>
          <p:nvPr/>
        </p:nvSpPr>
        <p:spPr>
          <a:xfrm>
            <a:off x="209550" y="5574335"/>
            <a:ext cx="11555651" cy="646331"/>
          </a:xfrm>
          <a:prstGeom prst="rect">
            <a:avLst/>
          </a:prstGeom>
          <a:solidFill>
            <a:schemeClr val="tx1"/>
          </a:solidFill>
        </p:spPr>
        <p:txBody>
          <a:bodyPr wrap="square" rtlCol="0">
            <a:spAutoFit/>
          </a:bodyPr>
          <a:lstStyle/>
          <a:p>
            <a:r>
              <a:rPr lang="fr-FR" sz="1200" dirty="0" err="1">
                <a:solidFill>
                  <a:schemeClr val="bg1"/>
                </a:solidFill>
              </a:rPr>
              <a:t>ma_liste</a:t>
            </a:r>
            <a:r>
              <a:rPr lang="fr-FR" sz="1200" dirty="0">
                <a:solidFill>
                  <a:schemeClr val="bg1"/>
                </a:solidFill>
              </a:rPr>
              <a:t> = [1, 2, 3, 4, 5]</a:t>
            </a:r>
          </a:p>
          <a:p>
            <a:r>
              <a:rPr lang="fr-FR" sz="1200" dirty="0">
                <a:solidFill>
                  <a:schemeClr val="bg1"/>
                </a:solidFill>
              </a:rPr>
              <a:t>8 in </a:t>
            </a:r>
            <a:r>
              <a:rPr lang="fr-FR" sz="1200" dirty="0" err="1">
                <a:solidFill>
                  <a:schemeClr val="bg1"/>
                </a:solidFill>
              </a:rPr>
              <a:t>ma_liste</a:t>
            </a:r>
            <a:r>
              <a:rPr lang="fr-FR" sz="1200" dirty="0">
                <a:solidFill>
                  <a:schemeClr val="bg1"/>
                </a:solidFill>
              </a:rPr>
              <a:t> # Revient au même que ...</a:t>
            </a:r>
          </a:p>
          <a:p>
            <a:r>
              <a:rPr lang="fr-FR" sz="1200" dirty="0" err="1">
                <a:solidFill>
                  <a:schemeClr val="bg1"/>
                </a:solidFill>
              </a:rPr>
              <a:t>ma_liste.__contains</a:t>
            </a:r>
            <a:r>
              <a:rPr lang="fr-FR" sz="1200" dirty="0">
                <a:solidFill>
                  <a:schemeClr val="bg1"/>
                </a:solidFill>
              </a:rPr>
              <a:t>__(8)</a:t>
            </a:r>
          </a:p>
        </p:txBody>
      </p:sp>
    </p:spTree>
    <p:extLst>
      <p:ext uri="{BB962C8B-B14F-4D97-AF65-F5344CB8AC3E}">
        <p14:creationId xmlns:p14="http://schemas.microsoft.com/office/powerpoint/2010/main" val="32609232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938992"/>
          </a:xfrm>
          <a:prstGeom prst="rect">
            <a:avLst/>
          </a:prstGeom>
          <a:noFill/>
        </p:spPr>
        <p:txBody>
          <a:bodyPr wrap="square" rtlCol="0">
            <a:spAutoFit/>
          </a:bodyPr>
          <a:lstStyle/>
          <a:p>
            <a:r>
              <a:rPr lang="fr-FR" sz="1200" dirty="0"/>
              <a:t>Ainsi, si vous voulez que votre classe enveloppe puisse utiliser le mot-clé in comme une liste ou un dictionnaire, vous devez redéfinir cette méthode__contains__qui prend en paramètre, outreself, l'objet qui nous intéresse. Si l'objet est dans le conteneur, on doit renvoyer True; sinon False.</a:t>
            </a:r>
          </a:p>
          <a:p>
            <a:endParaRPr lang="fr-FR" sz="1200" dirty="0"/>
          </a:p>
          <a:p>
            <a:r>
              <a:rPr lang="fr-FR" sz="1200" dirty="0"/>
              <a:t>Je vous laisse redéfinir cette méthode, vous avez toutes les indications nécessaires.</a:t>
            </a:r>
          </a:p>
          <a:p>
            <a:endParaRPr lang="fr-FR" sz="1200" dirty="0"/>
          </a:p>
          <a:p>
            <a:r>
              <a:rPr lang="fr-FR" sz="1200" b="1" dirty="0"/>
              <a:t>Connaître la taille d'un conteneur</a:t>
            </a:r>
          </a:p>
          <a:p>
            <a:endParaRPr lang="fr-FR" sz="1200" dirty="0"/>
          </a:p>
          <a:p>
            <a:r>
              <a:rPr lang="fr-FR" sz="1200" dirty="0"/>
              <a:t>Il existe enfin une méthode spéciale </a:t>
            </a:r>
            <a:r>
              <a:rPr lang="fr-FR" sz="1200" dirty="0">
                <a:highlight>
                  <a:srgbClr val="C0C0C0"/>
                </a:highlight>
              </a:rPr>
              <a:t>__len__</a:t>
            </a:r>
            <a:r>
              <a:rPr lang="fr-FR" sz="1200" dirty="0"/>
              <a:t>,</a:t>
            </a:r>
            <a:r>
              <a:rPr lang="fr-FR" sz="1200" dirty="0">
                <a:highlight>
                  <a:srgbClr val="C0C0C0"/>
                </a:highlight>
              </a:rPr>
              <a:t> </a:t>
            </a:r>
            <a:r>
              <a:rPr lang="fr-FR" sz="1200" dirty="0"/>
              <a:t>appelée quand on souhaite connaître la taille d'un objet conteneur, grâce à la fonction </a:t>
            </a:r>
            <a:r>
              <a:rPr lang="fr-FR" sz="1200" dirty="0">
                <a:highlight>
                  <a:srgbClr val="C0C0C0"/>
                </a:highlight>
              </a:rPr>
              <a:t>len</a:t>
            </a:r>
            <a:r>
              <a:rPr lang="fr-FR" sz="1200" dirty="0"/>
              <a:t>.</a:t>
            </a:r>
          </a:p>
          <a:p>
            <a:endParaRPr lang="fr-FR" sz="1200" dirty="0"/>
          </a:p>
          <a:p>
            <a:r>
              <a:rPr lang="fr-FR" sz="1200" dirty="0">
                <a:highlight>
                  <a:srgbClr val="C0C0C0"/>
                </a:highlight>
              </a:rPr>
              <a:t>len(objet) </a:t>
            </a:r>
            <a:r>
              <a:rPr lang="fr-FR" sz="1200" dirty="0"/>
              <a:t>équivaut à </a:t>
            </a:r>
            <a:r>
              <a:rPr lang="fr-FR" sz="1200" dirty="0">
                <a:highlight>
                  <a:srgbClr val="C0C0C0"/>
                </a:highlight>
              </a:rPr>
              <a:t>objet. __len__()</a:t>
            </a:r>
            <a:r>
              <a:rPr lang="fr-FR" sz="1200" dirty="0"/>
              <a:t>. Cette méthode spéciale ne prend aucun paramètre et renvoie une taille sous la forme d'un entier. Là encore, je vous laisse faire l'essai.</a:t>
            </a:r>
          </a:p>
        </p:txBody>
      </p:sp>
    </p:spTree>
    <p:extLst>
      <p:ext uri="{BB962C8B-B14F-4D97-AF65-F5344CB8AC3E}">
        <p14:creationId xmlns:p14="http://schemas.microsoft.com/office/powerpoint/2010/main" val="212838602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384995"/>
          </a:xfrm>
          <a:prstGeom prst="rect">
            <a:avLst/>
          </a:prstGeom>
          <a:noFill/>
        </p:spPr>
        <p:txBody>
          <a:bodyPr wrap="square" rtlCol="0">
            <a:spAutoFit/>
          </a:bodyPr>
          <a:lstStyle/>
          <a:p>
            <a:r>
              <a:rPr lang="fr-FR" sz="1200" dirty="0"/>
              <a:t>Pour cette section, nous allons continuer à voir les méthodes spéciales permettant la surcharge d'opérateurs mathématiques, comme+,-,*et j'en passe.</a:t>
            </a:r>
          </a:p>
          <a:p>
            <a:r>
              <a:rPr lang="fr-FR" sz="1200" dirty="0"/>
              <a:t>Ce qu'il faut savoir</a:t>
            </a:r>
          </a:p>
          <a:p>
            <a:endParaRPr lang="fr-FR" sz="1200" dirty="0"/>
          </a:p>
          <a:p>
            <a:r>
              <a:rPr lang="fr-FR" sz="1200" dirty="0"/>
              <a:t>Pour cette section, nous allons utiliser un nouvel exemple, une classe capable de contenir des durées. Ces durées seront contenues sous la forme d'un nombre de minutes et un nombre de secondes.</a:t>
            </a:r>
          </a:p>
          <a:p>
            <a:endParaRPr lang="fr-FR" sz="1200" dirty="0"/>
          </a:p>
          <a:p>
            <a:r>
              <a:rPr lang="fr-FR" sz="1200" dirty="0"/>
              <a:t>Voici le corps de la classe, gardez-le sous la main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9546" y="2257364"/>
            <a:ext cx="10651787" cy="1954381"/>
          </a:xfrm>
          <a:prstGeom prst="rect">
            <a:avLst/>
          </a:prstGeom>
          <a:solidFill>
            <a:schemeClr val="tx1"/>
          </a:solidFill>
        </p:spPr>
        <p:txBody>
          <a:bodyPr wrap="square" rtlCol="0">
            <a:spAutoFit/>
          </a:bodyPr>
          <a:lstStyle/>
          <a:p>
            <a:r>
              <a:rPr lang="fr-FR" sz="1100" dirty="0">
                <a:solidFill>
                  <a:schemeClr val="bg1"/>
                </a:solidFill>
              </a:rPr>
              <a:t>class Duree:</a:t>
            </a:r>
          </a:p>
          <a:p>
            <a:r>
              <a:rPr lang="fr-FR" sz="1100" dirty="0">
                <a:solidFill>
                  <a:schemeClr val="bg1"/>
                </a:solidFill>
              </a:rPr>
              <a:t>    """Classe contenant des durées sous la forme d'un nombre de minutes</a:t>
            </a:r>
          </a:p>
          <a:p>
            <a:r>
              <a:rPr lang="fr-FR" sz="1100" dirty="0">
                <a:solidFill>
                  <a:schemeClr val="bg1"/>
                </a:solidFill>
              </a:rPr>
              <a:t>    et de secondes"""</a:t>
            </a:r>
          </a:p>
          <a:p>
            <a:r>
              <a:rPr lang="fr-FR" sz="1100" dirty="0">
                <a:solidFill>
                  <a:schemeClr val="bg1"/>
                </a:solidFill>
              </a:rPr>
              <a:t>    </a:t>
            </a:r>
          </a:p>
          <a:p>
            <a:r>
              <a:rPr lang="fr-FR" sz="1100" dirty="0">
                <a:solidFill>
                  <a:schemeClr val="bg1"/>
                </a:solidFill>
              </a:rPr>
              <a:t>    def __init__(self, min=0, sec=0):</a:t>
            </a:r>
          </a:p>
          <a:p>
            <a:r>
              <a:rPr lang="fr-FR" sz="1100" dirty="0">
                <a:solidFill>
                  <a:schemeClr val="bg1"/>
                </a:solidFill>
              </a:rPr>
              <a:t>        """Constructeur de la classe"""</a:t>
            </a:r>
          </a:p>
          <a:p>
            <a:r>
              <a:rPr lang="fr-FR" sz="1100" dirty="0">
                <a:solidFill>
                  <a:schemeClr val="bg1"/>
                </a:solidFill>
              </a:rPr>
              <a:t>        </a:t>
            </a:r>
            <a:r>
              <a:rPr lang="fr-FR" sz="1100" dirty="0" err="1">
                <a:solidFill>
                  <a:schemeClr val="bg1"/>
                </a:solidFill>
              </a:rPr>
              <a:t>self.min</a:t>
            </a:r>
            <a:r>
              <a:rPr lang="fr-FR" sz="1100" dirty="0">
                <a:solidFill>
                  <a:schemeClr val="bg1"/>
                </a:solidFill>
              </a:rPr>
              <a:t> = min # Nombre de minutes</a:t>
            </a:r>
          </a:p>
          <a:p>
            <a:r>
              <a:rPr lang="fr-FR" sz="1100" dirty="0">
                <a:solidFill>
                  <a:schemeClr val="bg1"/>
                </a:solidFill>
              </a:rPr>
              <a:t>        </a:t>
            </a:r>
            <a:r>
              <a:rPr lang="fr-FR" sz="1100" dirty="0" err="1">
                <a:solidFill>
                  <a:schemeClr val="bg1"/>
                </a:solidFill>
              </a:rPr>
              <a:t>self.sec</a:t>
            </a:r>
            <a:r>
              <a:rPr lang="fr-FR" sz="1100" dirty="0">
                <a:solidFill>
                  <a:schemeClr val="bg1"/>
                </a:solidFill>
              </a:rPr>
              <a:t> = sec # Nombre de secondes</a:t>
            </a:r>
          </a:p>
          <a:p>
            <a:r>
              <a:rPr lang="fr-FR" sz="1100" dirty="0">
                <a:solidFill>
                  <a:schemeClr val="bg1"/>
                </a:solidFill>
              </a:rPr>
              <a:t>    def __str__(self):</a:t>
            </a:r>
          </a:p>
          <a:p>
            <a:r>
              <a:rPr lang="fr-FR" sz="1100" dirty="0">
                <a:solidFill>
                  <a:schemeClr val="bg1"/>
                </a:solidFill>
              </a:rPr>
              <a:t>        """Affichage un peu plus joli de nos objets"""</a:t>
            </a:r>
          </a:p>
          <a:p>
            <a:r>
              <a:rPr lang="fr-FR" sz="1100" dirty="0">
                <a:solidFill>
                  <a:schemeClr val="bg1"/>
                </a:solidFill>
              </a:rPr>
              <a:t>        return "{0:02}:{1:02}".format(</a:t>
            </a:r>
            <a:r>
              <a:rPr lang="fr-FR" sz="1100" dirty="0" err="1">
                <a:solidFill>
                  <a:schemeClr val="bg1"/>
                </a:solidFill>
              </a:rPr>
              <a:t>self.min</a:t>
            </a:r>
            <a:r>
              <a:rPr lang="fr-FR" sz="1100" dirty="0">
                <a:solidFill>
                  <a:schemeClr val="bg1"/>
                </a:solidFill>
              </a:rPr>
              <a:t>, </a:t>
            </a:r>
            <a:r>
              <a:rPr lang="fr-FR" sz="1100" dirty="0" err="1">
                <a:solidFill>
                  <a:schemeClr val="bg1"/>
                </a:solidFill>
              </a:rPr>
              <a:t>self.sec</a:t>
            </a:r>
            <a:r>
              <a:rPr lang="fr-FR" sz="1100" dirty="0">
                <a:solidFill>
                  <a:schemeClr val="bg1"/>
                </a:solidFill>
              </a:rPr>
              <a:t>)</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7923" y="4260019"/>
            <a:ext cx="11555650" cy="1015663"/>
          </a:xfrm>
          <a:prstGeom prst="rect">
            <a:avLst/>
          </a:prstGeom>
          <a:noFill/>
        </p:spPr>
        <p:txBody>
          <a:bodyPr wrap="square" rtlCol="0">
            <a:spAutoFit/>
          </a:bodyPr>
          <a:lstStyle/>
          <a:p>
            <a:r>
              <a:rPr lang="fr-FR" sz="1200" dirty="0"/>
              <a:t>On définit simplement deux attributs contenant notre nombre de minutes et notre nombre de secondes, ainsi qu'une méthode pour afficher tout cela un peu mieux. Si vous vous interrogez sur l'utilisation de la méthode </a:t>
            </a:r>
            <a:r>
              <a:rPr lang="fr-FR" sz="1200" dirty="0">
                <a:highlight>
                  <a:srgbClr val="C0C0C0"/>
                </a:highlight>
              </a:rPr>
              <a:t>format</a:t>
            </a:r>
            <a:r>
              <a:rPr lang="fr-FR" sz="1200" dirty="0"/>
              <a:t> dans la méthode </a:t>
            </a:r>
            <a:r>
              <a:rPr lang="fr-FR" sz="1200" dirty="0">
                <a:highlight>
                  <a:srgbClr val="C0C0C0"/>
                </a:highlight>
              </a:rPr>
              <a:t>__str__</a:t>
            </a:r>
            <a:r>
              <a:rPr lang="fr-FR" sz="1200" dirty="0"/>
              <a:t>, sachez simplement que le but est de voir la durée sous la forme </a:t>
            </a:r>
            <a:r>
              <a:rPr lang="fr-FR" sz="1200" dirty="0">
                <a:highlight>
                  <a:srgbClr val="C0C0C0"/>
                </a:highlight>
              </a:rPr>
              <a:t>MM:SS</a:t>
            </a:r>
            <a:r>
              <a:rPr lang="fr-FR" sz="1200" dirty="0"/>
              <a:t>; pour plus d'informations sur le formatage des chaînes, vous pouvez consulter </a:t>
            </a:r>
            <a:r>
              <a:rPr lang="fr-FR" sz="1200" dirty="0">
                <a:hlinkClick r:id="rId2"/>
              </a:rPr>
              <a:t>la documentation de Python</a:t>
            </a:r>
            <a:r>
              <a:rPr lang="fr-FR" sz="1200" dirty="0"/>
              <a:t>.</a:t>
            </a:r>
          </a:p>
          <a:p>
            <a:endParaRPr lang="fr-FR" sz="1200" dirty="0"/>
          </a:p>
          <a:p>
            <a:r>
              <a:rPr lang="fr-FR" sz="1200" dirty="0"/>
              <a:t>Créons un premier objet </a:t>
            </a:r>
            <a:r>
              <a:rPr lang="fr-FR" sz="1200" dirty="0">
                <a:highlight>
                  <a:srgbClr val="C0C0C0"/>
                </a:highlight>
              </a:rPr>
              <a:t>Duree</a:t>
            </a:r>
            <a:r>
              <a:rPr lang="fr-FR" sz="1200" dirty="0"/>
              <a:t> que nous appelons d1.</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46" y="5323956"/>
            <a:ext cx="10651787" cy="769441"/>
          </a:xfrm>
          <a:prstGeom prst="rect">
            <a:avLst/>
          </a:prstGeom>
          <a:solidFill>
            <a:schemeClr val="tx1"/>
          </a:solidFill>
        </p:spPr>
        <p:txBody>
          <a:bodyPr wrap="square" rtlCol="0">
            <a:spAutoFit/>
          </a:bodyPr>
          <a:lstStyle/>
          <a:p>
            <a:r>
              <a:rPr lang="fr-FR" sz="1100" dirty="0">
                <a:solidFill>
                  <a:schemeClr val="bg1"/>
                </a:solidFill>
              </a:rPr>
              <a:t>&gt;&gt;&gt; d1 = Duree(3, 5)</a:t>
            </a:r>
          </a:p>
          <a:p>
            <a:r>
              <a:rPr lang="fr-FR" sz="1100" dirty="0">
                <a:solidFill>
                  <a:schemeClr val="bg1"/>
                </a:solidFill>
              </a:rPr>
              <a:t>&gt;&gt;&gt; print(d1)</a:t>
            </a:r>
          </a:p>
          <a:p>
            <a:r>
              <a:rPr lang="fr-FR" sz="1100" dirty="0">
                <a:solidFill>
                  <a:schemeClr val="bg1"/>
                </a:solidFill>
              </a:rPr>
              <a:t>03:05</a:t>
            </a:r>
          </a:p>
          <a:p>
            <a:r>
              <a:rPr lang="fr-FR" sz="1100" dirty="0">
                <a:solidFill>
                  <a:schemeClr val="bg1"/>
                </a:solidFill>
              </a:rPr>
              <a:t>&gt;&gt;&gt;</a:t>
            </a:r>
          </a:p>
        </p:txBody>
      </p:sp>
    </p:spTree>
    <p:extLst>
      <p:ext uri="{BB962C8B-B14F-4D97-AF65-F5344CB8AC3E}">
        <p14:creationId xmlns:p14="http://schemas.microsoft.com/office/powerpoint/2010/main" val="185526420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830997"/>
          </a:xfrm>
          <a:prstGeom prst="rect">
            <a:avLst/>
          </a:prstGeom>
          <a:noFill/>
        </p:spPr>
        <p:txBody>
          <a:bodyPr wrap="square" rtlCol="0">
            <a:spAutoFit/>
          </a:bodyPr>
          <a:lstStyle/>
          <a:p>
            <a:r>
              <a:rPr lang="fr-FR" sz="1200" dirty="0"/>
              <a:t>Si vous essayez de faired1 + 4, par exemple, vous allez obtenir une erreur. Python ne sait pas comment additionner un typeDureeet un </a:t>
            </a:r>
            <a:r>
              <a:rPr lang="fr-FR" sz="1200" dirty="0" err="1"/>
              <a:t>int</a:t>
            </a:r>
            <a:r>
              <a:rPr lang="fr-FR" sz="1200" dirty="0"/>
              <a:t>. Il ne sait même pas comment ajouter deux durées ! Nous allons donc lui expliquer.</a:t>
            </a:r>
          </a:p>
          <a:p>
            <a:endParaRPr lang="fr-FR" sz="1200" dirty="0"/>
          </a:p>
          <a:p>
            <a:r>
              <a:rPr lang="fr-FR" sz="1200" dirty="0"/>
              <a:t>La méthode spéciale à redéfinir </a:t>
            </a:r>
            <a:r>
              <a:rPr lang="fr-FR" sz="1200" dirty="0" err="1"/>
              <a:t>est__add</a:t>
            </a:r>
            <a:r>
              <a:rPr lang="fr-FR" sz="1200" dirty="0"/>
              <a:t>__. Elle prend en paramètre l'objet que l'on souhaite ajouter. Voici deux lignes de code qui reviennent au même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7923" y="1744738"/>
            <a:ext cx="10651787" cy="430887"/>
          </a:xfrm>
          <a:prstGeom prst="rect">
            <a:avLst/>
          </a:prstGeom>
          <a:solidFill>
            <a:schemeClr val="tx1"/>
          </a:solidFill>
        </p:spPr>
        <p:txBody>
          <a:bodyPr wrap="square" rtlCol="0">
            <a:spAutoFit/>
          </a:bodyPr>
          <a:lstStyle/>
          <a:p>
            <a:r>
              <a:rPr lang="fr-FR" sz="1100" dirty="0">
                <a:solidFill>
                  <a:schemeClr val="bg1"/>
                </a:solidFill>
              </a:rPr>
              <a:t>d1 + 4</a:t>
            </a:r>
          </a:p>
          <a:p>
            <a:r>
              <a:rPr lang="fr-FR" sz="1100" dirty="0">
                <a:solidFill>
                  <a:schemeClr val="bg1"/>
                </a:solidFill>
              </a:rPr>
              <a:t>d1.__add__(4)</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9550" y="2274806"/>
            <a:ext cx="11555650" cy="830997"/>
          </a:xfrm>
          <a:prstGeom prst="rect">
            <a:avLst/>
          </a:prstGeom>
          <a:noFill/>
        </p:spPr>
        <p:txBody>
          <a:bodyPr wrap="square" rtlCol="0">
            <a:spAutoFit/>
          </a:bodyPr>
          <a:lstStyle/>
          <a:p>
            <a:r>
              <a:rPr lang="fr-FR" sz="1200" dirty="0"/>
              <a:t>Comme vous le voyez, quand vous utilisez le symbole+ainsi, c'est en fait la </a:t>
            </a:r>
            <a:r>
              <a:rPr lang="fr-FR" sz="1200" dirty="0" err="1"/>
              <a:t>méthode__add__de</a:t>
            </a:r>
            <a:r>
              <a:rPr lang="fr-FR" sz="1200" dirty="0"/>
              <a:t> l'objet Duree qui est appelée. Elle prend en paramètre l'objet que l'on souhaite ajouter, peu importe le type de l'objet en question. Et elle doit renvoyer un objet exploitable, ici il serait plus logique que ce soit une nouvelle durée.</a:t>
            </a:r>
          </a:p>
          <a:p>
            <a:endParaRPr lang="fr-FR" sz="1200" dirty="0"/>
          </a:p>
          <a:p>
            <a:r>
              <a:rPr lang="fr-FR" sz="1200" dirty="0"/>
              <a:t>Si vous devez faire différentes actions en fonction du type de l'objet à ajouter, testez le résultat de type(objet_a_ajouter).</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7923" y="3185366"/>
            <a:ext cx="10651787" cy="2462213"/>
          </a:xfrm>
          <a:prstGeom prst="rect">
            <a:avLst/>
          </a:prstGeom>
          <a:solidFill>
            <a:schemeClr val="tx1"/>
          </a:solidFill>
        </p:spPr>
        <p:txBody>
          <a:bodyPr wrap="square" rtlCol="0">
            <a:spAutoFit/>
          </a:bodyPr>
          <a:lstStyle/>
          <a:p>
            <a:r>
              <a:rPr lang="fr-FR" sz="1100" dirty="0">
                <a:solidFill>
                  <a:schemeClr val="bg1"/>
                </a:solidFill>
              </a:rPr>
              <a:t>def __add__(self, objet_a_ajouter):</a:t>
            </a:r>
          </a:p>
          <a:p>
            <a:r>
              <a:rPr lang="fr-FR" sz="1100" dirty="0">
                <a:solidFill>
                  <a:schemeClr val="bg1"/>
                </a:solidFill>
              </a:rPr>
              <a:t>        """L'objet à ajouter est un entier, le nombre de secondes"""</a:t>
            </a:r>
          </a:p>
          <a:p>
            <a:r>
              <a:rPr lang="fr-FR" sz="1100" dirty="0">
                <a:solidFill>
                  <a:schemeClr val="bg1"/>
                </a:solidFill>
              </a:rPr>
              <a:t>        nouvelle_duree = Duree()</a:t>
            </a:r>
          </a:p>
          <a:p>
            <a:r>
              <a:rPr lang="fr-FR" sz="1100" dirty="0">
                <a:solidFill>
                  <a:schemeClr val="bg1"/>
                </a:solidFill>
              </a:rPr>
              <a:t>        # On va copier self dans l'objet créé pour avoir la même durée</a:t>
            </a:r>
          </a:p>
          <a:p>
            <a:r>
              <a:rPr lang="fr-FR" sz="1100" dirty="0">
                <a:solidFill>
                  <a:schemeClr val="bg1"/>
                </a:solidFill>
              </a:rPr>
              <a:t>        nouvelle_duree.min = self.min</a:t>
            </a:r>
          </a:p>
          <a:p>
            <a:r>
              <a:rPr lang="fr-FR" sz="1100" dirty="0">
                <a:solidFill>
                  <a:schemeClr val="bg1"/>
                </a:solidFill>
              </a:rPr>
              <a:t>        nouvelle_duree.sec = self.sec</a:t>
            </a:r>
          </a:p>
          <a:p>
            <a:r>
              <a:rPr lang="fr-FR" sz="1100" dirty="0">
                <a:solidFill>
                  <a:schemeClr val="bg1"/>
                </a:solidFill>
              </a:rPr>
              <a:t>        # On ajoute la durée</a:t>
            </a:r>
          </a:p>
          <a:p>
            <a:r>
              <a:rPr lang="fr-FR" sz="1100" dirty="0">
                <a:solidFill>
                  <a:schemeClr val="bg1"/>
                </a:solidFill>
              </a:rPr>
              <a:t>        nouvelle_duree.sec += objet_a_ajouter</a:t>
            </a:r>
          </a:p>
          <a:p>
            <a:r>
              <a:rPr lang="fr-FR" sz="1100" dirty="0">
                <a:solidFill>
                  <a:schemeClr val="bg1"/>
                </a:solidFill>
              </a:rPr>
              <a:t>        # Si le nombre de secondes &gt;= 60</a:t>
            </a:r>
          </a:p>
          <a:p>
            <a:r>
              <a:rPr lang="fr-FR" sz="1100" dirty="0">
                <a:solidFill>
                  <a:schemeClr val="bg1"/>
                </a:solidFill>
              </a:rPr>
              <a:t>        if nouvelle_duree.sec &gt;= 60:</a:t>
            </a:r>
          </a:p>
          <a:p>
            <a:r>
              <a:rPr lang="fr-FR" sz="1100" dirty="0">
                <a:solidFill>
                  <a:schemeClr val="bg1"/>
                </a:solidFill>
              </a:rPr>
              <a:t>            nouvelle_duree.min += nouvelle_duree.sec // 60</a:t>
            </a:r>
          </a:p>
          <a:p>
            <a:r>
              <a:rPr lang="fr-FR" sz="1100" dirty="0">
                <a:solidFill>
                  <a:schemeClr val="bg1"/>
                </a:solidFill>
              </a:rPr>
              <a:t>            nouvelle_duree.sec = nouvelle_duree.sec % 60</a:t>
            </a:r>
          </a:p>
          <a:p>
            <a:r>
              <a:rPr lang="fr-FR" sz="1100" dirty="0">
                <a:solidFill>
                  <a:schemeClr val="bg1"/>
                </a:solidFill>
              </a:rPr>
              <a:t>        # On renvoie la nouvelle durée</a:t>
            </a:r>
          </a:p>
          <a:p>
            <a:r>
              <a:rPr lang="fr-FR" sz="1100" dirty="0">
                <a:solidFill>
                  <a:schemeClr val="bg1"/>
                </a:solidFill>
              </a:rPr>
              <a:t>        return nouvelle_duree</a:t>
            </a:r>
          </a:p>
        </p:txBody>
      </p:sp>
    </p:spTree>
    <p:extLst>
      <p:ext uri="{BB962C8B-B14F-4D97-AF65-F5344CB8AC3E}">
        <p14:creationId xmlns:p14="http://schemas.microsoft.com/office/powerpoint/2010/main" val="38631192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04777" y="872369"/>
            <a:ext cx="11555650" cy="646331"/>
          </a:xfrm>
          <a:prstGeom prst="rect">
            <a:avLst/>
          </a:prstGeom>
          <a:noFill/>
        </p:spPr>
        <p:txBody>
          <a:bodyPr wrap="square" rtlCol="0">
            <a:spAutoFit/>
          </a:bodyPr>
          <a:lstStyle/>
          <a:p>
            <a:r>
              <a:rPr lang="fr-FR" sz="1200" dirty="0"/>
              <a:t>Prenez le temps de comprendre le mécanisme et le petit calcul pour vous assurer d'avoir une durée cohérente. D'abord, on crée une nouvelle durée qui est l'équivalent de la durée contenue dans self. On l'augmente du nombre de secondes à ajouter et on s'assure que le temps est cohérent (le nombre de secondes n'atteint pas 60). Si le temps n'est pas cohérent, on le corrige. On renvoie enfin notre nouvel objet modifié. Voici un petit code qui montre comment utiliser notre méthode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104773" y="1518700"/>
            <a:ext cx="10651787" cy="1107996"/>
          </a:xfrm>
          <a:prstGeom prst="rect">
            <a:avLst/>
          </a:prstGeom>
          <a:solidFill>
            <a:schemeClr val="tx1"/>
          </a:solidFill>
        </p:spPr>
        <p:txBody>
          <a:bodyPr wrap="square" rtlCol="0">
            <a:spAutoFit/>
          </a:bodyPr>
          <a:lstStyle/>
          <a:p>
            <a:r>
              <a:rPr lang="fr-FR" sz="1100" dirty="0">
                <a:solidFill>
                  <a:schemeClr val="bg1"/>
                </a:solidFill>
              </a:rPr>
              <a:t>&gt;&gt;&gt; d1 = Duree(12, 8)</a:t>
            </a:r>
          </a:p>
          <a:p>
            <a:r>
              <a:rPr lang="fr-FR" sz="1100" dirty="0">
                <a:solidFill>
                  <a:schemeClr val="bg1"/>
                </a:solidFill>
              </a:rPr>
              <a:t>&gt;&gt;&gt; print(d1)</a:t>
            </a:r>
          </a:p>
          <a:p>
            <a:r>
              <a:rPr lang="fr-FR" sz="1100" dirty="0">
                <a:solidFill>
                  <a:schemeClr val="bg1"/>
                </a:solidFill>
              </a:rPr>
              <a:t>12:08</a:t>
            </a:r>
          </a:p>
          <a:p>
            <a:r>
              <a:rPr lang="fr-FR" sz="1100" dirty="0">
                <a:solidFill>
                  <a:schemeClr val="bg1"/>
                </a:solidFill>
              </a:rPr>
              <a:t>&gt;&gt;&gt; d2 = d1 + 54 # d1 + 54 secondes</a:t>
            </a:r>
          </a:p>
          <a:p>
            <a:r>
              <a:rPr lang="fr-FR" sz="1100" dirty="0">
                <a:solidFill>
                  <a:schemeClr val="bg1"/>
                </a:solidFill>
              </a:rPr>
              <a:t>&gt;&gt;&gt; print(d2)</a:t>
            </a:r>
          </a:p>
          <a:p>
            <a:r>
              <a:rPr lang="fr-FR" sz="1100" dirty="0">
                <a:solidFill>
                  <a:schemeClr val="bg1"/>
                </a:solidFill>
              </a:rPr>
              <a:t>13:02</a:t>
            </a:r>
          </a:p>
        </p:txBody>
      </p:sp>
      <p:sp>
        <p:nvSpPr>
          <p:cNvPr id="9" name="ZoneTexte 8">
            <a:extLst>
              <a:ext uri="{FF2B5EF4-FFF2-40B4-BE49-F238E27FC236}">
                <a16:creationId xmlns:a16="http://schemas.microsoft.com/office/drawing/2014/main" id="{BDEFE36F-64E7-482B-9957-0F8BBFB689CF}"/>
              </a:ext>
            </a:extLst>
          </p:cNvPr>
          <p:cNvSpPr txBox="1"/>
          <p:nvPr/>
        </p:nvSpPr>
        <p:spPr>
          <a:xfrm>
            <a:off x="104773" y="2737119"/>
            <a:ext cx="11555650" cy="2677656"/>
          </a:xfrm>
          <a:prstGeom prst="rect">
            <a:avLst/>
          </a:prstGeom>
          <a:noFill/>
        </p:spPr>
        <p:txBody>
          <a:bodyPr wrap="square" rtlCol="0">
            <a:spAutoFit/>
          </a:bodyPr>
          <a:lstStyle/>
          <a:p>
            <a:r>
              <a:rPr lang="fr-FR" sz="1200" dirty="0"/>
              <a:t>Pour mieux comprendre, remplacezd2 = d1 + 54pard2 = d1.__add__(54): cela revient au même. Ce remplacement ne sert qu'à bien comprendre le mécanisme. Il va de soi que ces méthodes spéciales ne sont pas à appeler directement depuis l'extérieur de la classe, les opérateurs n'ont pas été inventés pour rien.</a:t>
            </a:r>
          </a:p>
          <a:p>
            <a:endParaRPr lang="fr-FR" sz="1200" dirty="0"/>
          </a:p>
          <a:p>
            <a:r>
              <a:rPr lang="fr-FR" sz="1200" dirty="0"/>
              <a:t>Sachez que sur le même modèle, il existe les méthodes :</a:t>
            </a:r>
          </a:p>
          <a:p>
            <a:endParaRPr lang="fr-FR" sz="1200" dirty="0"/>
          </a:p>
          <a:p>
            <a:pPr marL="171450" indent="-171450">
              <a:buFont typeface="Arial" panose="020B0604020202020204" pitchFamily="34" charset="0"/>
              <a:buChar char="•"/>
            </a:pPr>
            <a:r>
              <a:rPr lang="fr-FR" sz="1200" dirty="0"/>
              <a:t>__sub__: surcharge de l'opérateur-;</a:t>
            </a:r>
          </a:p>
          <a:p>
            <a:pPr marL="171450" indent="-171450">
              <a:buFont typeface="Arial" panose="020B0604020202020204" pitchFamily="34" charset="0"/>
              <a:buChar char="•"/>
            </a:pPr>
            <a:r>
              <a:rPr lang="fr-FR" sz="1200" dirty="0"/>
              <a:t>__mul__: surcharge de l'opérateur*;</a:t>
            </a:r>
          </a:p>
          <a:p>
            <a:pPr marL="171450" indent="-171450">
              <a:buFont typeface="Arial" panose="020B0604020202020204" pitchFamily="34" charset="0"/>
              <a:buChar char="•"/>
            </a:pPr>
            <a:r>
              <a:rPr lang="fr-FR" sz="1200" dirty="0"/>
              <a:t>__truediv__: surcharge de l'opérateur/;</a:t>
            </a:r>
          </a:p>
          <a:p>
            <a:pPr marL="171450" indent="-171450">
              <a:buFont typeface="Arial" panose="020B0604020202020204" pitchFamily="34" charset="0"/>
              <a:buChar char="•"/>
            </a:pPr>
            <a:r>
              <a:rPr lang="fr-FR" sz="1200" dirty="0"/>
              <a:t>__floordiv__: surcharge de l'opérateur//(division entière) ;</a:t>
            </a:r>
          </a:p>
          <a:p>
            <a:pPr marL="171450" indent="-171450">
              <a:buFont typeface="Arial" panose="020B0604020202020204" pitchFamily="34" charset="0"/>
              <a:buChar char="•"/>
            </a:pPr>
            <a:r>
              <a:rPr lang="fr-FR" sz="1200" dirty="0"/>
              <a:t>__mod__: surcharge de l'opérateur%(modulo) ;</a:t>
            </a:r>
          </a:p>
          <a:p>
            <a:pPr marL="171450" indent="-171450">
              <a:buFont typeface="Arial" panose="020B0604020202020204" pitchFamily="34" charset="0"/>
              <a:buChar char="•"/>
            </a:pPr>
            <a:r>
              <a:rPr lang="fr-FR" sz="1200" dirty="0"/>
              <a:t>__pow__: surcharge de l'opérateur**(puissance) ;</a:t>
            </a:r>
          </a:p>
          <a:p>
            <a:pPr marL="171450" indent="-171450">
              <a:buFont typeface="Arial" panose="020B0604020202020204" pitchFamily="34" charset="0"/>
              <a:buChar char="•"/>
            </a:pPr>
            <a:r>
              <a:rPr lang="fr-FR" sz="1200" dirty="0"/>
              <a:t>…</a:t>
            </a:r>
          </a:p>
          <a:p>
            <a:endParaRPr lang="fr-FR" sz="1200" dirty="0"/>
          </a:p>
          <a:p>
            <a:r>
              <a:rPr lang="fr-FR" sz="1200" dirty="0"/>
              <a:t>Il y en a d'autres que vous pouvez consulter sur le site web de Python.</a:t>
            </a:r>
          </a:p>
        </p:txBody>
      </p:sp>
    </p:spTree>
    <p:extLst>
      <p:ext uri="{BB962C8B-B14F-4D97-AF65-F5344CB8AC3E}">
        <p14:creationId xmlns:p14="http://schemas.microsoft.com/office/powerpoint/2010/main" val="174593210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318171" y="4328984"/>
            <a:ext cx="11555650" cy="1754326"/>
          </a:xfrm>
          <a:prstGeom prst="rect">
            <a:avLst/>
          </a:prstGeom>
          <a:noFill/>
        </p:spPr>
        <p:txBody>
          <a:bodyPr wrap="square" rtlCol="0">
            <a:spAutoFit/>
          </a:bodyPr>
          <a:lstStyle/>
          <a:p>
            <a:r>
              <a:rPr lang="fr-FR" sz="1200" dirty="0"/>
              <a:t>À présent, on peut écrire </a:t>
            </a:r>
            <a:r>
              <a:rPr lang="fr-FR" sz="1200" dirty="0">
                <a:highlight>
                  <a:srgbClr val="C0C0C0"/>
                </a:highlight>
              </a:rPr>
              <a:t>4 + d1</a:t>
            </a:r>
            <a:r>
              <a:rPr lang="fr-FR" sz="1200" dirty="0"/>
              <a:t>, cela revient au même que </a:t>
            </a:r>
            <a:r>
              <a:rPr lang="fr-FR" sz="1200" dirty="0">
                <a:highlight>
                  <a:srgbClr val="C0C0C0"/>
                </a:highlight>
              </a:rPr>
              <a:t>d1 + 4</a:t>
            </a:r>
            <a:r>
              <a:rPr lang="fr-FR" sz="1200" dirty="0"/>
              <a:t>.</a:t>
            </a:r>
          </a:p>
          <a:p>
            <a:endParaRPr lang="fr-FR" sz="1200" dirty="0"/>
          </a:p>
          <a:p>
            <a:r>
              <a:rPr lang="fr-FR" sz="1200" dirty="0"/>
              <a:t>N'hésitez pas à relire ces exemples s'ils vous paraissent peu clairs.</a:t>
            </a:r>
          </a:p>
          <a:p>
            <a:endParaRPr lang="fr-FR" sz="1200" b="1" dirty="0"/>
          </a:p>
          <a:p>
            <a:r>
              <a:rPr lang="fr-FR" sz="1200" b="1" dirty="0"/>
              <a:t>D'autres opérateurs</a:t>
            </a:r>
          </a:p>
          <a:p>
            <a:endParaRPr lang="fr-FR" sz="1200" dirty="0"/>
          </a:p>
          <a:p>
            <a:r>
              <a:rPr lang="fr-FR" sz="1200" dirty="0"/>
              <a:t>Il est également possible de surcharger les opérateurs </a:t>
            </a:r>
            <a:r>
              <a:rPr lang="fr-FR" sz="1200" dirty="0">
                <a:highlight>
                  <a:srgbClr val="C0C0C0"/>
                </a:highlight>
              </a:rPr>
              <a:t>+=</a:t>
            </a:r>
            <a:r>
              <a:rPr lang="fr-FR" sz="1200" dirty="0"/>
              <a:t>, </a:t>
            </a:r>
            <a:r>
              <a:rPr lang="fr-FR" sz="1200" dirty="0">
                <a:highlight>
                  <a:srgbClr val="C0C0C0"/>
                </a:highlight>
              </a:rPr>
              <a:t>-=</a:t>
            </a:r>
            <a:r>
              <a:rPr lang="fr-FR" sz="1200" dirty="0"/>
              <a:t>, etc. On préfixe cette fois-ci les noms de méthode que nous avons vus par un </a:t>
            </a:r>
            <a:r>
              <a:rPr lang="fr-FR" sz="1200" dirty="0">
                <a:highlight>
                  <a:srgbClr val="C0C0C0"/>
                </a:highlight>
              </a:rPr>
              <a:t>i</a:t>
            </a:r>
            <a:r>
              <a:rPr lang="fr-FR" sz="1200" dirty="0"/>
              <a:t>.</a:t>
            </a:r>
          </a:p>
          <a:p>
            <a:endParaRPr lang="fr-FR" sz="1200" dirty="0"/>
          </a:p>
          <a:p>
            <a:r>
              <a:rPr lang="fr-FR" sz="1200" dirty="0"/>
              <a:t>Exemple de méthode </a:t>
            </a:r>
            <a:r>
              <a:rPr lang="fr-FR" sz="1200" dirty="0">
                <a:highlight>
                  <a:srgbClr val="C0C0C0"/>
                </a:highlight>
              </a:rPr>
              <a:t>__</a:t>
            </a:r>
            <a:r>
              <a:rPr lang="fr-FR" sz="1200" dirty="0" err="1">
                <a:highlight>
                  <a:srgbClr val="C0C0C0"/>
                </a:highlight>
              </a:rPr>
              <a:t>iadd</a:t>
            </a:r>
            <a:r>
              <a:rPr lang="fr-FR" sz="1200" dirty="0">
                <a:highlight>
                  <a:srgbClr val="C0C0C0"/>
                </a:highlight>
              </a:rPr>
              <a:t> __</a:t>
            </a:r>
            <a:r>
              <a:rPr lang="fr-FR" sz="1200" dirty="0"/>
              <a:t> pour notre classe </a:t>
            </a:r>
            <a:r>
              <a:rPr lang="fr-FR" sz="1200" dirty="0">
                <a:highlight>
                  <a:srgbClr val="C0C0C0"/>
                </a:highlight>
              </a:rPr>
              <a:t>Duree</a:t>
            </a:r>
            <a:r>
              <a:rPr lang="fr-FR" sz="1200" dirty="0"/>
              <a:t>:</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2852113"/>
            <a:ext cx="10651787" cy="1446550"/>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radd</a:t>
            </a:r>
            <a:r>
              <a:rPr lang="fr-FR" sz="1100" dirty="0">
                <a:solidFill>
                  <a:schemeClr val="bg1"/>
                </a:solidFill>
              </a:rPr>
              <a:t>__(self, objet_a_ajouter):</a:t>
            </a:r>
          </a:p>
          <a:p>
            <a:r>
              <a:rPr lang="fr-FR" sz="1100" dirty="0">
                <a:solidFill>
                  <a:schemeClr val="bg1"/>
                </a:solidFill>
              </a:rPr>
              <a:t>        """Cette méthode est appelée si on écrit 4 + objet et que</a:t>
            </a:r>
          </a:p>
          <a:p>
            <a:r>
              <a:rPr lang="fr-FR" sz="1100" dirty="0">
                <a:solidFill>
                  <a:schemeClr val="bg1"/>
                </a:solidFill>
              </a:rPr>
              <a:t>        le premier objet (4 dans cet exemple) ne sait pas comment ajouter</a:t>
            </a:r>
          </a:p>
          <a:p>
            <a:r>
              <a:rPr lang="fr-FR" sz="1100" dirty="0">
                <a:solidFill>
                  <a:schemeClr val="bg1"/>
                </a:solidFill>
              </a:rPr>
              <a:t>        le second. On se contente de rediriger sur __add__ puisque,</a:t>
            </a:r>
          </a:p>
          <a:p>
            <a:r>
              <a:rPr lang="fr-FR" sz="1100" dirty="0">
                <a:solidFill>
                  <a:schemeClr val="bg1"/>
                </a:solidFill>
              </a:rPr>
              <a:t>        ici, cela revient au même : l'opération doit avoir le même résultat,</a:t>
            </a:r>
          </a:p>
          <a:p>
            <a:r>
              <a:rPr lang="fr-FR" sz="1100" dirty="0">
                <a:solidFill>
                  <a:schemeClr val="bg1"/>
                </a:solidFill>
              </a:rPr>
              <a:t>        posée dans un sens ou dans l'autre"""</a:t>
            </a:r>
          </a:p>
          <a:p>
            <a:r>
              <a:rPr lang="fr-FR" sz="1100" dirty="0">
                <a:solidFill>
                  <a:schemeClr val="bg1"/>
                </a:solidFill>
              </a:rPr>
              <a:t>        </a:t>
            </a:r>
          </a:p>
          <a:p>
            <a:r>
              <a:rPr lang="fr-FR" sz="1100" dirty="0">
                <a:solidFill>
                  <a:schemeClr val="bg1"/>
                </a:solidFill>
              </a:rPr>
              <a:t>        return self + objet_a_ajouter</a:t>
            </a:r>
          </a:p>
        </p:txBody>
      </p:sp>
      <p:sp>
        <p:nvSpPr>
          <p:cNvPr id="10" name="ZoneTexte 9">
            <a:extLst>
              <a:ext uri="{FF2B5EF4-FFF2-40B4-BE49-F238E27FC236}">
                <a16:creationId xmlns:a16="http://schemas.microsoft.com/office/drawing/2014/main" id="{5086755C-F61F-4D7D-9986-E851E518FF0F}"/>
              </a:ext>
            </a:extLst>
          </p:cNvPr>
          <p:cNvSpPr txBox="1"/>
          <p:nvPr/>
        </p:nvSpPr>
        <p:spPr>
          <a:xfrm>
            <a:off x="318171" y="689669"/>
            <a:ext cx="11555650" cy="2123658"/>
          </a:xfrm>
          <a:prstGeom prst="rect">
            <a:avLst/>
          </a:prstGeom>
          <a:noFill/>
        </p:spPr>
        <p:txBody>
          <a:bodyPr wrap="square" rtlCol="0">
            <a:spAutoFit/>
          </a:bodyPr>
          <a:lstStyle/>
          <a:p>
            <a:r>
              <a:rPr lang="fr-FR" sz="1200" dirty="0"/>
              <a:t>Tout dépend du sens</a:t>
            </a:r>
          </a:p>
          <a:p>
            <a:endParaRPr lang="fr-FR" sz="1200" dirty="0"/>
          </a:p>
          <a:p>
            <a:r>
              <a:rPr lang="fr-FR" sz="1200" dirty="0"/>
              <a:t>Vous l'avez peut-être remarqué, et c'est assez logique si vous avez suivi mes explications, mais écrire </a:t>
            </a:r>
            <a:r>
              <a:rPr lang="fr-FR" sz="1200" dirty="0">
                <a:highlight>
                  <a:srgbClr val="C0C0C0"/>
                </a:highlight>
              </a:rPr>
              <a:t>objet1 + objet2</a:t>
            </a:r>
            <a:r>
              <a:rPr lang="fr-FR" sz="1200" dirty="0"/>
              <a:t> ne revient pas au même qu'écrire </a:t>
            </a:r>
            <a:r>
              <a:rPr lang="fr-FR" sz="1200" dirty="0">
                <a:highlight>
                  <a:srgbClr val="C0C0C0"/>
                </a:highlight>
              </a:rPr>
              <a:t>objet2 + objet1</a:t>
            </a:r>
            <a:r>
              <a:rPr lang="fr-FR" sz="1200" dirty="0"/>
              <a:t> si les deux objets ont des types différents.</a:t>
            </a:r>
          </a:p>
          <a:p>
            <a:endParaRPr lang="fr-FR" sz="1200" dirty="0"/>
          </a:p>
          <a:p>
            <a:r>
              <a:rPr lang="fr-FR" sz="1200" dirty="0"/>
              <a:t>En effet, suivant le cas, c'est la méthode </a:t>
            </a:r>
            <a:r>
              <a:rPr lang="fr-FR" sz="1200" dirty="0">
                <a:highlight>
                  <a:srgbClr val="C0C0C0"/>
                </a:highlight>
              </a:rPr>
              <a:t>__add__</a:t>
            </a:r>
            <a:r>
              <a:rPr lang="fr-FR" sz="1200" dirty="0"/>
              <a:t> de l'un ou l'autre des objets qui est appelée.</a:t>
            </a:r>
          </a:p>
          <a:p>
            <a:endParaRPr lang="fr-FR" sz="1200" dirty="0"/>
          </a:p>
          <a:p>
            <a:r>
              <a:rPr lang="fr-FR" sz="1200" dirty="0"/>
              <a:t>Cela signifie que, lorsqu'on utilise la classe </a:t>
            </a:r>
            <a:r>
              <a:rPr lang="fr-FR" sz="1200" dirty="0">
                <a:highlight>
                  <a:srgbClr val="C0C0C0"/>
                </a:highlight>
              </a:rPr>
              <a:t>Duree</a:t>
            </a:r>
            <a:r>
              <a:rPr lang="fr-FR" sz="1200" dirty="0"/>
              <a:t>, si on écrit </a:t>
            </a:r>
            <a:r>
              <a:rPr lang="fr-FR" sz="1200" dirty="0">
                <a:highlight>
                  <a:srgbClr val="C0C0C0"/>
                </a:highlight>
              </a:rPr>
              <a:t>d1 + 4</a:t>
            </a:r>
            <a:r>
              <a:rPr lang="fr-FR" sz="1200" dirty="0"/>
              <a:t> cela fonctionne, alors que </a:t>
            </a:r>
            <a:r>
              <a:rPr lang="fr-FR" sz="1200" dirty="0">
                <a:highlight>
                  <a:srgbClr val="C0C0C0"/>
                </a:highlight>
              </a:rPr>
              <a:t>4 + d1</a:t>
            </a:r>
            <a:r>
              <a:rPr lang="fr-FR" sz="1200" dirty="0"/>
              <a:t> ne marche pas. En effet, la class </a:t>
            </a:r>
            <a:r>
              <a:rPr lang="fr-FR" sz="1200" dirty="0" err="1">
                <a:highlight>
                  <a:srgbClr val="C0C0C0"/>
                </a:highlight>
              </a:rPr>
              <a:t>int</a:t>
            </a:r>
            <a:r>
              <a:rPr lang="fr-FR" sz="1200" dirty="0"/>
              <a:t> ne sait pas quoi faire de votre objet </a:t>
            </a:r>
            <a:r>
              <a:rPr lang="fr-FR" sz="1200" dirty="0">
                <a:highlight>
                  <a:srgbClr val="C0C0C0"/>
                </a:highlight>
              </a:rPr>
              <a:t>Duree</a:t>
            </a:r>
            <a:r>
              <a:rPr lang="fr-FR" sz="1200" dirty="0"/>
              <a:t>.</a:t>
            </a:r>
          </a:p>
          <a:p>
            <a:endParaRPr lang="fr-FR" sz="1200" dirty="0"/>
          </a:p>
          <a:p>
            <a:r>
              <a:rPr lang="fr-FR" sz="1200" dirty="0"/>
              <a:t>Il existe cependant une panoplie de méthodes spéciales pour faire le travail de </a:t>
            </a:r>
            <a:r>
              <a:rPr lang="fr-FR" sz="1200" dirty="0">
                <a:highlight>
                  <a:srgbClr val="C0C0C0"/>
                </a:highlight>
              </a:rPr>
              <a:t>__add__ </a:t>
            </a:r>
            <a:r>
              <a:rPr lang="fr-FR" sz="1200" dirty="0"/>
              <a:t>si vous écrivez l'opération dans l'autre sens. Il suffit de préfixer le nom des méthodes spéciales par un </a:t>
            </a:r>
            <a:r>
              <a:rPr lang="fr-FR" sz="1200" dirty="0">
                <a:highlight>
                  <a:srgbClr val="C0C0C0"/>
                </a:highlight>
              </a:rPr>
              <a:t>r</a:t>
            </a:r>
            <a:r>
              <a:rPr lang="fr-FR" sz="1200" dirty="0"/>
              <a:t>.</a:t>
            </a:r>
          </a:p>
        </p:txBody>
      </p:sp>
    </p:spTree>
    <p:extLst>
      <p:ext uri="{BB962C8B-B14F-4D97-AF65-F5344CB8AC3E}">
        <p14:creationId xmlns:p14="http://schemas.microsoft.com/office/powerpoint/2010/main" val="29732643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2826750"/>
            <a:ext cx="11555650" cy="276999"/>
          </a:xfrm>
          <a:prstGeom prst="rect">
            <a:avLst/>
          </a:prstGeom>
          <a:noFill/>
        </p:spPr>
        <p:txBody>
          <a:bodyPr wrap="square" rtlCol="0">
            <a:spAutoFit/>
          </a:bodyPr>
          <a:lstStyle/>
          <a:p>
            <a:r>
              <a:rPr lang="fr-FR" sz="1200" dirty="0"/>
              <a:t>Et en images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872369"/>
            <a:ext cx="10651787" cy="195438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iadd</a:t>
            </a:r>
            <a:r>
              <a:rPr lang="fr-FR" sz="1100" dirty="0">
                <a:solidFill>
                  <a:schemeClr val="bg1"/>
                </a:solidFill>
              </a:rPr>
              <a:t>__(self, objet_a_ajouter):</a:t>
            </a:r>
          </a:p>
          <a:p>
            <a:r>
              <a:rPr lang="fr-FR" sz="1100" dirty="0">
                <a:solidFill>
                  <a:schemeClr val="bg1"/>
                </a:solidFill>
              </a:rPr>
              <a:t>        """L'objet à ajouter est un entier, le nombre de secondes"""</a:t>
            </a:r>
          </a:p>
          <a:p>
            <a:r>
              <a:rPr lang="fr-FR" sz="1100" dirty="0">
                <a:solidFill>
                  <a:schemeClr val="bg1"/>
                </a:solidFill>
              </a:rPr>
              <a:t>        # On travaille directement sur self cette fois</a:t>
            </a:r>
          </a:p>
          <a:p>
            <a:r>
              <a:rPr lang="fr-FR" sz="1100" dirty="0">
                <a:solidFill>
                  <a:schemeClr val="bg1"/>
                </a:solidFill>
              </a:rPr>
              <a:t>        # On ajoute la durée</a:t>
            </a:r>
          </a:p>
          <a:p>
            <a:r>
              <a:rPr lang="fr-FR" sz="1100" dirty="0">
                <a:solidFill>
                  <a:schemeClr val="bg1"/>
                </a:solidFill>
              </a:rPr>
              <a:t>        self.sec += objet_a_ajouter</a:t>
            </a:r>
          </a:p>
          <a:p>
            <a:r>
              <a:rPr lang="fr-FR" sz="1100" dirty="0">
                <a:solidFill>
                  <a:schemeClr val="bg1"/>
                </a:solidFill>
              </a:rPr>
              <a:t>        # Si le nombre de secondes &gt;= 60</a:t>
            </a:r>
          </a:p>
          <a:p>
            <a:r>
              <a:rPr lang="fr-FR" sz="1100" dirty="0">
                <a:solidFill>
                  <a:schemeClr val="bg1"/>
                </a:solidFill>
              </a:rPr>
              <a:t>        if self.sec &gt;= 60:</a:t>
            </a:r>
          </a:p>
          <a:p>
            <a:r>
              <a:rPr lang="fr-FR" sz="1100" dirty="0">
                <a:solidFill>
                  <a:schemeClr val="bg1"/>
                </a:solidFill>
              </a:rPr>
              <a:t>            self.min += self.sec // 60</a:t>
            </a:r>
          </a:p>
          <a:p>
            <a:r>
              <a:rPr lang="fr-FR" sz="1100" dirty="0">
                <a:solidFill>
                  <a:schemeClr val="bg1"/>
                </a:solidFill>
              </a:rPr>
              <a:t>            self.sec = self.sec % 60</a:t>
            </a:r>
          </a:p>
          <a:p>
            <a:r>
              <a:rPr lang="fr-FR" sz="1100" dirty="0">
                <a:solidFill>
                  <a:schemeClr val="bg1"/>
                </a:solidFill>
              </a:rPr>
              <a:t>        # On renvoie self</a:t>
            </a:r>
          </a:p>
          <a:p>
            <a:r>
              <a:rPr lang="fr-FR" sz="1100" dirty="0">
                <a:solidFill>
                  <a:schemeClr val="bg1"/>
                </a:solidFill>
              </a:rPr>
              <a:t>        return self</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3103749"/>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972371"/>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244011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DEF7-27D7-43DE-BE6E-683833EA33B9}"/>
              </a:ext>
            </a:extLst>
          </p:cNvPr>
          <p:cNvSpPr>
            <a:spLocks noGrp="1"/>
          </p:cNvSpPr>
          <p:nvPr>
            <p:ph type="title"/>
          </p:nvPr>
        </p:nvSpPr>
        <p:spPr/>
        <p:txBody>
          <a:bodyPr>
            <a:normAutofit/>
          </a:bodyPr>
          <a:lstStyle/>
          <a:p>
            <a:pPr algn="ctr"/>
            <a:r>
              <a:rPr lang="fr-FR" sz="6000" dirty="0">
                <a:solidFill>
                  <a:schemeClr val="accent5">
                    <a:lumMod val="75000"/>
                  </a:schemeClr>
                </a:solidFill>
              </a:rPr>
              <a:t>Strings reverse </a:t>
            </a:r>
            <a:r>
              <a:rPr lang="fr-FR" sz="6000" dirty="0" err="1">
                <a:solidFill>
                  <a:schemeClr val="accent5">
                    <a:lumMod val="75000"/>
                  </a:schemeClr>
                </a:solidFill>
              </a:rPr>
              <a:t>indexing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24AA50A6-D1D0-4EA9-A3C5-2B425FE1578E}"/>
              </a:ext>
            </a:extLst>
          </p:cNvPr>
          <p:cNvPicPr>
            <a:picLocks noChangeAspect="1"/>
          </p:cNvPicPr>
          <p:nvPr/>
        </p:nvPicPr>
        <p:blipFill>
          <a:blip r:embed="rId2"/>
          <a:stretch>
            <a:fillRect/>
          </a:stretch>
        </p:blipFill>
        <p:spPr>
          <a:xfrm>
            <a:off x="1119187" y="1819275"/>
            <a:ext cx="9953625" cy="5038725"/>
          </a:xfrm>
          <a:prstGeom prst="rect">
            <a:avLst/>
          </a:prstGeom>
        </p:spPr>
      </p:pic>
    </p:spTree>
    <p:extLst>
      <p:ext uri="{BB962C8B-B14F-4D97-AF65-F5344CB8AC3E}">
        <p14:creationId xmlns:p14="http://schemas.microsoft.com/office/powerpoint/2010/main" val="86369691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22005" y="907794"/>
            <a:ext cx="11555650" cy="1384995"/>
          </a:xfrm>
          <a:prstGeom prst="rect">
            <a:avLst/>
          </a:prstGeom>
          <a:noFill/>
        </p:spPr>
        <p:txBody>
          <a:bodyPr wrap="square" rtlCol="0">
            <a:spAutoFit/>
          </a:bodyPr>
          <a:lstStyle/>
          <a:p>
            <a:r>
              <a:rPr lang="fr-FR" sz="1200" dirty="0"/>
              <a:t>Pour finir, nous allons voir la surcharge des opérateurs de comparaison que vous connaissez depuis quelque temps maintenant : </a:t>
            </a:r>
            <a:r>
              <a:rPr lang="fr-FR" sz="1200" dirty="0">
                <a:highlight>
                  <a:srgbClr val="C0C0C0"/>
                </a:highlight>
              </a:rPr>
              <a:t>==,!=,&lt;,&gt;,&lt;=,&gt;=</a:t>
            </a:r>
            <a:r>
              <a:rPr lang="fr-FR" sz="1200" dirty="0"/>
              <a:t>.</a:t>
            </a:r>
          </a:p>
          <a:p>
            <a:endParaRPr lang="fr-FR" sz="1200" dirty="0"/>
          </a:p>
          <a:p>
            <a:r>
              <a:rPr lang="fr-FR" sz="1200" dirty="0"/>
              <a:t>Ces méthodes sont donc appelées si vous tentez de comparer deux objets entre eux. Comment Python </a:t>
            </a:r>
            <a:r>
              <a:rPr lang="fr-FR" sz="1200" dirty="0" err="1"/>
              <a:t>sait-il</a:t>
            </a:r>
            <a:r>
              <a:rPr lang="fr-FR" sz="1200" dirty="0"/>
              <a:t> que 3 est inférieur à 18 ? Une méthode spéciale de la classe </a:t>
            </a:r>
            <a:r>
              <a:rPr lang="fr-FR" sz="1200" dirty="0" err="1">
                <a:highlight>
                  <a:srgbClr val="C0C0C0"/>
                </a:highlight>
              </a:rPr>
              <a:t>int</a:t>
            </a:r>
            <a:r>
              <a:rPr lang="fr-FR" sz="1200" dirty="0"/>
              <a:t> le permet, en simplifiant. Donc si vous voulez comparer des durées, par exemple, vous allez devoir redéfinir certaines méthodes que je vais présenter plus bas. Elles devront prendre en paramètre l'objet à comparer à </a:t>
            </a:r>
            <a:r>
              <a:rPr lang="fr-FR" sz="1200" dirty="0">
                <a:highlight>
                  <a:srgbClr val="C0C0C0"/>
                </a:highlight>
              </a:rPr>
              <a:t>self</a:t>
            </a:r>
            <a:r>
              <a:rPr lang="fr-FR" sz="1200" dirty="0"/>
              <a:t>, et doivent renvoyer un booléen (</a:t>
            </a:r>
            <a:r>
              <a:rPr lang="fr-FR" sz="1200" dirty="0">
                <a:highlight>
                  <a:srgbClr val="C0C0C0"/>
                </a:highlight>
              </a:rPr>
              <a:t>True</a:t>
            </a:r>
            <a:r>
              <a:rPr lang="fr-FR" sz="1200" dirty="0"/>
              <a:t> ou </a:t>
            </a:r>
            <a:r>
              <a:rPr lang="fr-FR" sz="1200" dirty="0">
                <a:highlight>
                  <a:srgbClr val="C0C0C0"/>
                </a:highlight>
              </a:rPr>
              <a:t>False</a:t>
            </a:r>
            <a:r>
              <a:rPr lang="fr-FR" sz="1200" dirty="0"/>
              <a:t>).</a:t>
            </a:r>
          </a:p>
          <a:p>
            <a:endParaRPr lang="fr-FR" sz="1200" dirty="0"/>
          </a:p>
          <a:p>
            <a:r>
              <a:rPr lang="fr-FR" sz="1200" dirty="0"/>
              <a:t>Je vais me contenter de vous faire un petit tableau récapitulatif des méthodes à redéfinir pour comparer deux objets entre eux :</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2328214"/>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077140"/>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423755645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1DD83E14-EED0-4EF0-BB0E-B5419118DC15}"/>
              </a:ext>
            </a:extLst>
          </p:cNvPr>
          <p:cNvPicPr>
            <a:picLocks noChangeAspect="1"/>
          </p:cNvPicPr>
          <p:nvPr/>
        </p:nvPicPr>
        <p:blipFill>
          <a:blip r:embed="rId2"/>
          <a:stretch>
            <a:fillRect/>
          </a:stretch>
        </p:blipFill>
        <p:spPr>
          <a:xfrm>
            <a:off x="2598907" y="1319197"/>
            <a:ext cx="5737698" cy="4534375"/>
          </a:xfrm>
          <a:prstGeom prst="rect">
            <a:avLst/>
          </a:prstGeom>
        </p:spPr>
      </p:pic>
    </p:spTree>
    <p:extLst>
      <p:ext uri="{BB962C8B-B14F-4D97-AF65-F5344CB8AC3E}">
        <p14:creationId xmlns:p14="http://schemas.microsoft.com/office/powerpoint/2010/main" val="1752991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22005" y="907794"/>
            <a:ext cx="11555650" cy="1200329"/>
          </a:xfrm>
          <a:prstGeom prst="rect">
            <a:avLst/>
          </a:prstGeom>
          <a:noFill/>
        </p:spPr>
        <p:txBody>
          <a:bodyPr wrap="square" rtlCol="0">
            <a:spAutoFit/>
          </a:bodyPr>
          <a:lstStyle/>
          <a:p>
            <a:r>
              <a:rPr lang="fr-FR" sz="1200" dirty="0"/>
              <a:t>Sachez que ce sont ces méthodes spéciales qui sont appelées si, par exemple, vous voulez trier une liste contenant vos objets.</a:t>
            </a:r>
          </a:p>
          <a:p>
            <a:endParaRPr lang="fr-FR" sz="1200" dirty="0"/>
          </a:p>
          <a:p>
            <a:r>
              <a:rPr lang="fr-FR" sz="1200" dirty="0"/>
              <a:t>Sachez également que, si Python n'arrive pas à faireobjet1 &lt; objet2, il essayera l'opération inverse, soitobjet2 &gt;= objet1. Cela vaut aussi pour les autres opérateurs de comparaison que nous venons de voir.</a:t>
            </a:r>
          </a:p>
          <a:p>
            <a:endParaRPr lang="fr-FR" sz="1200" dirty="0"/>
          </a:p>
          <a:p>
            <a:r>
              <a:rPr lang="fr-FR" sz="1200" dirty="0"/>
              <a:t>Allez, je vais vous mettre deux exemples malgré tout, il ne tient qu'à vous de redéfinir les autres méthodes présentées plus haut :</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09550" y="2328214"/>
            <a:ext cx="10651787" cy="1615827"/>
          </a:xfrm>
          <a:prstGeom prst="rect">
            <a:avLst/>
          </a:prstGeom>
          <a:solidFill>
            <a:schemeClr val="tx1"/>
          </a:solidFill>
        </p:spPr>
        <p:txBody>
          <a:bodyPr wrap="square" rtlCol="0">
            <a:spAutoFit/>
          </a:bodyPr>
          <a:lstStyle/>
          <a:p>
            <a:r>
              <a:rPr lang="fr-FR" sz="1100" dirty="0">
                <a:solidFill>
                  <a:schemeClr val="bg1"/>
                </a:solidFill>
              </a:rPr>
              <a:t>def __eq__(self, autre_duree):</a:t>
            </a:r>
          </a:p>
          <a:p>
            <a:r>
              <a:rPr lang="fr-FR" sz="1100" dirty="0">
                <a:solidFill>
                  <a:schemeClr val="bg1"/>
                </a:solidFill>
              </a:rPr>
              <a:t>        """Test si self et autre_duree sont égales"""</a:t>
            </a:r>
          </a:p>
          <a:p>
            <a:r>
              <a:rPr lang="fr-FR" sz="1100" dirty="0">
                <a:solidFill>
                  <a:schemeClr val="bg1"/>
                </a:solidFill>
              </a:rPr>
              <a:t>        return self.sec == autre_duree.sec and self.min == autre_duree.min</a:t>
            </a:r>
          </a:p>
          <a:p>
            <a:r>
              <a:rPr lang="fr-FR" sz="1100" dirty="0">
                <a:solidFill>
                  <a:schemeClr val="bg1"/>
                </a:solidFill>
              </a:rPr>
              <a:t>def __gt__(self, autre_duree):</a:t>
            </a:r>
          </a:p>
          <a:p>
            <a:r>
              <a:rPr lang="fr-FR" sz="1100" dirty="0">
                <a:solidFill>
                  <a:schemeClr val="bg1"/>
                </a:solidFill>
              </a:rPr>
              <a:t>        """Test si self &gt; autre_duree"""</a:t>
            </a:r>
          </a:p>
          <a:p>
            <a:r>
              <a:rPr lang="fr-FR" sz="1100" dirty="0">
                <a:solidFill>
                  <a:schemeClr val="bg1"/>
                </a:solidFill>
              </a:rPr>
              <a:t>        # On calcule le nombre de secondes de self et autre_duree</a:t>
            </a:r>
          </a:p>
          <a:p>
            <a:r>
              <a:rPr lang="fr-FR" sz="1100" dirty="0">
                <a:solidFill>
                  <a:schemeClr val="bg1"/>
                </a:solidFill>
              </a:rPr>
              <a:t>        nb_sec1 = self.sec + self.min * 60</a:t>
            </a:r>
          </a:p>
          <a:p>
            <a:r>
              <a:rPr lang="fr-FR" sz="1100" dirty="0">
                <a:solidFill>
                  <a:schemeClr val="bg1"/>
                </a:solidFill>
              </a:rPr>
              <a:t>        nb_sec2 = autre_duree.sec + autre_duree.min * 60</a:t>
            </a:r>
          </a:p>
          <a:p>
            <a:r>
              <a:rPr lang="fr-FR" sz="1100" dirty="0">
                <a:solidFill>
                  <a:schemeClr val="bg1"/>
                </a:solidFill>
              </a:rPr>
              <a:t>        return nb_sec1 &gt; nb_sec2</a:t>
            </a:r>
          </a:p>
        </p:txBody>
      </p:sp>
      <p:sp>
        <p:nvSpPr>
          <p:cNvPr id="8" name="ZoneTexte 7">
            <a:extLst>
              <a:ext uri="{FF2B5EF4-FFF2-40B4-BE49-F238E27FC236}">
                <a16:creationId xmlns:a16="http://schemas.microsoft.com/office/drawing/2014/main" id="{82A562F4-E353-4535-9844-7D3950764CA5}"/>
              </a:ext>
            </a:extLst>
          </p:cNvPr>
          <p:cNvSpPr txBox="1"/>
          <p:nvPr/>
        </p:nvSpPr>
        <p:spPr>
          <a:xfrm>
            <a:off x="122005" y="4079903"/>
            <a:ext cx="11555650" cy="276999"/>
          </a:xfrm>
          <a:prstGeom prst="rect">
            <a:avLst/>
          </a:prstGeom>
          <a:noFill/>
        </p:spPr>
        <p:txBody>
          <a:bodyPr wrap="square" rtlCol="0">
            <a:spAutoFit/>
          </a:bodyPr>
          <a:lstStyle/>
          <a:p>
            <a:r>
              <a:rPr lang="fr-FR" sz="1200" dirty="0"/>
              <a:t>Ces exemples devraient vous suffire, je pense.</a:t>
            </a:r>
          </a:p>
        </p:txBody>
      </p:sp>
    </p:spTree>
    <p:extLst>
      <p:ext uri="{BB962C8B-B14F-4D97-AF65-F5344CB8AC3E}">
        <p14:creationId xmlns:p14="http://schemas.microsoft.com/office/powerpoint/2010/main" val="261313787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599839"/>
            <a:ext cx="11555650" cy="3785652"/>
          </a:xfrm>
          <a:prstGeom prst="rect">
            <a:avLst/>
          </a:prstGeom>
          <a:noFill/>
        </p:spPr>
        <p:txBody>
          <a:bodyPr wrap="square" rtlCol="0">
            <a:spAutoFit/>
          </a:bodyPr>
          <a:lstStyle/>
          <a:p>
            <a:r>
              <a:rPr lang="fr-FR" sz="1200" dirty="0"/>
              <a:t>Vous vous souvenez de </a:t>
            </a:r>
            <a:r>
              <a:rPr lang="fr-FR" sz="1200" dirty="0">
                <a:highlight>
                  <a:srgbClr val="C0C0C0"/>
                </a:highlight>
              </a:rPr>
              <a:t>pickle</a:t>
            </a:r>
            <a:r>
              <a:rPr lang="fr-FR" sz="1200" dirty="0"/>
              <a:t>, j'espère. Pour conclure ce chapitre sur les méthodes spéciales, nous allons en voir deux qui sont utilisées par ce module pour influencer la façon dont nos objets sont enregistrés dans des fichiers.</a:t>
            </a:r>
          </a:p>
          <a:p>
            <a:endParaRPr lang="fr-FR" sz="1200" dirty="0"/>
          </a:p>
          <a:p>
            <a:r>
              <a:rPr lang="fr-FR" sz="1200" dirty="0"/>
              <a:t>Prenons un cas concret, d'une utilité pratique discutable.</a:t>
            </a:r>
          </a:p>
          <a:p>
            <a:endParaRPr lang="fr-FR" sz="1200" dirty="0"/>
          </a:p>
          <a:p>
            <a:r>
              <a:rPr lang="fr-FR" sz="1200" dirty="0"/>
              <a:t>On crée une classe qui va contenir plusieurs attributs. Un de ces attributs possède une valeur temporaire, qui n'est utile que pendant l'exécution du programme. Si on arrête ce programme et qu'on le relance, on doit récupérer le même objet mais la valeur temporaire doit être remise à </a:t>
            </a:r>
            <a:r>
              <a:rPr lang="fr-FR" sz="1200" dirty="0">
                <a:highlight>
                  <a:srgbClr val="C0C0C0"/>
                </a:highlight>
              </a:rPr>
              <a:t>0</a:t>
            </a:r>
            <a:r>
              <a:rPr lang="fr-FR" sz="1200" dirty="0"/>
              <a:t>, par exemple.</a:t>
            </a:r>
          </a:p>
          <a:p>
            <a:endParaRPr lang="fr-FR" sz="1200" dirty="0"/>
          </a:p>
          <a:p>
            <a:r>
              <a:rPr lang="fr-FR" sz="1200" dirty="0"/>
              <a:t>Il y a d'autres moyens d'y parvenir, je le reconnais. Mais les autres applications que j'ai en tête sont plus dures à développer et à expliquer rapidement, donc gardons cet exemple.</a:t>
            </a:r>
          </a:p>
          <a:p>
            <a:endParaRPr lang="fr-FR" sz="1200" b="1" dirty="0"/>
          </a:p>
          <a:p>
            <a:r>
              <a:rPr lang="fr-FR" sz="1200" b="1" dirty="0"/>
              <a:t>La méthode spéciale </a:t>
            </a:r>
            <a:r>
              <a:rPr lang="fr-FR" sz="1200" dirty="0">
                <a:highlight>
                  <a:srgbClr val="C0C0C0"/>
                </a:highlight>
              </a:rPr>
              <a:t>__getstate__</a:t>
            </a:r>
          </a:p>
          <a:p>
            <a:endParaRPr lang="fr-FR" sz="1200" dirty="0"/>
          </a:p>
          <a:p>
            <a:r>
              <a:rPr lang="fr-FR" sz="1200" dirty="0"/>
              <a:t>La méthode </a:t>
            </a:r>
            <a:r>
              <a:rPr lang="fr-FR" sz="1200" dirty="0">
                <a:highlight>
                  <a:srgbClr val="C0C0C0"/>
                </a:highlight>
              </a:rPr>
              <a:t>__getstate__</a:t>
            </a:r>
            <a:r>
              <a:rPr lang="fr-FR" sz="1200" dirty="0"/>
              <a:t> est appelée au moment de sérialiser l'objet. Quand vous voulez enregistrer l'objet à l'aide du module </a:t>
            </a:r>
            <a:r>
              <a:rPr lang="fr-FR" sz="1200" dirty="0">
                <a:highlight>
                  <a:srgbClr val="C0C0C0"/>
                </a:highlight>
              </a:rPr>
              <a:t>pickle</a:t>
            </a:r>
            <a:r>
              <a:rPr lang="fr-FR" sz="1200" dirty="0"/>
              <a:t>, </a:t>
            </a:r>
            <a:r>
              <a:rPr lang="fr-FR" sz="1200" dirty="0">
                <a:highlight>
                  <a:srgbClr val="C0C0C0"/>
                </a:highlight>
              </a:rPr>
              <a:t>__getstate__</a:t>
            </a:r>
            <a:r>
              <a:rPr lang="fr-FR" sz="1200" dirty="0"/>
              <a:t> va être appelée juste avant l'enregistrement.</a:t>
            </a:r>
          </a:p>
          <a:p>
            <a:endParaRPr lang="fr-FR" sz="1200" dirty="0"/>
          </a:p>
          <a:p>
            <a:r>
              <a:rPr lang="fr-FR" sz="1200" dirty="0"/>
              <a:t>Si aucune méthode </a:t>
            </a:r>
            <a:r>
              <a:rPr lang="fr-FR" sz="1200" dirty="0">
                <a:highlight>
                  <a:srgbClr val="C0C0C0"/>
                </a:highlight>
              </a:rPr>
              <a:t>__getstate__</a:t>
            </a:r>
            <a:r>
              <a:rPr lang="fr-FR" sz="1200" dirty="0"/>
              <a:t> n'est définie, </a:t>
            </a:r>
            <a:r>
              <a:rPr lang="fr-FR" sz="1200" dirty="0">
                <a:highlight>
                  <a:srgbClr val="C0C0C0"/>
                </a:highlight>
              </a:rPr>
              <a:t>pickle</a:t>
            </a:r>
            <a:r>
              <a:rPr lang="fr-FR" sz="1200" dirty="0"/>
              <a:t> en registre le dictionnaire des attributs de l'objet à enregistrer. Vous vous rappelez ? Il est contenu dans objet. </a:t>
            </a:r>
            <a:r>
              <a:rPr lang="fr-FR" sz="1200" dirty="0">
                <a:highlight>
                  <a:srgbClr val="C0C0C0"/>
                </a:highlight>
              </a:rPr>
              <a:t>__dict__</a:t>
            </a:r>
            <a:r>
              <a:rPr lang="fr-FR" sz="1200" dirty="0"/>
              <a:t>.</a:t>
            </a:r>
          </a:p>
          <a:p>
            <a:endParaRPr lang="fr-FR" sz="1200" dirty="0"/>
          </a:p>
          <a:p>
            <a:r>
              <a:rPr lang="fr-FR" sz="1200" dirty="0"/>
              <a:t>Sinon, </a:t>
            </a:r>
            <a:r>
              <a:rPr lang="fr-FR" sz="1200" dirty="0">
                <a:highlight>
                  <a:srgbClr val="C0C0C0"/>
                </a:highlight>
              </a:rPr>
              <a:t>pickle</a:t>
            </a:r>
            <a:r>
              <a:rPr lang="fr-FR" sz="1200" dirty="0"/>
              <a:t> en registre dans le fichier la valeur renvoyée par</a:t>
            </a:r>
            <a:r>
              <a:rPr lang="fr-FR" sz="1200" dirty="0">
                <a:highlight>
                  <a:srgbClr val="C0C0C0"/>
                </a:highlight>
              </a:rPr>
              <a:t>__getstate__</a:t>
            </a:r>
            <a:r>
              <a:rPr lang="fr-FR" sz="1200" dirty="0"/>
              <a:t> (généralement, un dictionnaire d'attributs modifié).</a:t>
            </a:r>
          </a:p>
          <a:p>
            <a:endParaRPr lang="fr-FR" sz="1200" dirty="0"/>
          </a:p>
          <a:p>
            <a:r>
              <a:rPr lang="fr-FR" sz="1200" dirty="0"/>
              <a:t>Voyons un peu comment coder notre exemple grâce à </a:t>
            </a:r>
            <a:r>
              <a:rPr lang="fr-FR" sz="1200" dirty="0">
                <a:highlight>
                  <a:srgbClr val="C0C0C0"/>
                </a:highlight>
              </a:rPr>
              <a:t>__getstate__</a:t>
            </a:r>
            <a:r>
              <a:rPr lang="fr-FR" sz="1200" dirty="0"/>
              <a:t>:</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97098" y="4385491"/>
            <a:ext cx="10651787" cy="2462213"/>
          </a:xfrm>
          <a:prstGeom prst="rect">
            <a:avLst/>
          </a:prstGeom>
          <a:solidFill>
            <a:schemeClr val="tx1"/>
          </a:solidFill>
        </p:spPr>
        <p:txBody>
          <a:bodyPr wrap="square" rtlCol="0">
            <a:spAutoFit/>
          </a:bodyPr>
          <a:lstStyle/>
          <a:p>
            <a:r>
              <a:rPr lang="fr-FR" sz="1100" dirty="0">
                <a:solidFill>
                  <a:schemeClr val="bg1"/>
                </a:solidFill>
              </a:rPr>
              <a:t>class Temp:</a:t>
            </a:r>
          </a:p>
          <a:p>
            <a:r>
              <a:rPr lang="fr-FR" sz="1100" dirty="0">
                <a:solidFill>
                  <a:schemeClr val="bg1"/>
                </a:solidFill>
              </a:rPr>
              <a:t>    """Classe contenant plusieurs attributs, dont un temporaire"""</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"""Constructeur de notre objet"""</a:t>
            </a:r>
          </a:p>
          <a:p>
            <a:r>
              <a:rPr lang="fr-FR" sz="1100" dirty="0">
                <a:solidFill>
                  <a:schemeClr val="bg1"/>
                </a:solidFill>
              </a:rPr>
              <a:t>        self.attribut_1 = "une valeur"</a:t>
            </a:r>
          </a:p>
          <a:p>
            <a:r>
              <a:rPr lang="fr-FR" sz="1100" dirty="0">
                <a:solidFill>
                  <a:schemeClr val="bg1"/>
                </a:solidFill>
              </a:rPr>
              <a:t>        self.attribut_2 = "une autre valeur"</a:t>
            </a:r>
          </a:p>
          <a:p>
            <a:r>
              <a:rPr lang="fr-FR" sz="1100" dirty="0">
                <a:solidFill>
                  <a:schemeClr val="bg1"/>
                </a:solidFill>
              </a:rPr>
              <a:t>        self.attribut_temporaire = 5</a:t>
            </a:r>
          </a:p>
          <a:p>
            <a:r>
              <a:rPr lang="fr-FR" sz="1100" dirty="0">
                <a:solidFill>
                  <a:schemeClr val="bg1"/>
                </a:solidFill>
              </a:rPr>
              <a:t>   </a:t>
            </a:r>
          </a:p>
          <a:p>
            <a:r>
              <a:rPr lang="fr-FR" sz="1100" dirty="0">
                <a:solidFill>
                  <a:schemeClr val="bg1"/>
                </a:solidFill>
              </a:rPr>
              <a:t>    def __getstate__(self):</a:t>
            </a:r>
          </a:p>
          <a:p>
            <a:r>
              <a:rPr lang="fr-FR" sz="1100" dirty="0">
                <a:solidFill>
                  <a:schemeClr val="bg1"/>
                </a:solidFill>
              </a:rPr>
              <a:t>        """Renvoie le dictionnaire d'attributs à sérialiser"""</a:t>
            </a:r>
          </a:p>
          <a:p>
            <a:r>
              <a:rPr lang="fr-FR" sz="1100" dirty="0">
                <a:solidFill>
                  <a:schemeClr val="bg1"/>
                </a:solidFill>
              </a:rPr>
              <a:t>        dict_attr = dict(self.__dict__)</a:t>
            </a:r>
          </a:p>
          <a:p>
            <a:r>
              <a:rPr lang="fr-FR" sz="1100" dirty="0">
                <a:solidFill>
                  <a:schemeClr val="bg1"/>
                </a:solidFill>
              </a:rPr>
              <a:t>        dict_attr["attribut_temporaire"] = 0</a:t>
            </a:r>
          </a:p>
          <a:p>
            <a:r>
              <a:rPr lang="fr-FR" sz="1100" dirty="0">
                <a:solidFill>
                  <a:schemeClr val="bg1"/>
                </a:solidFill>
              </a:rPr>
              <a:t>        return dict_attr</a:t>
            </a:r>
          </a:p>
        </p:txBody>
      </p:sp>
    </p:spTree>
    <p:extLst>
      <p:ext uri="{BB962C8B-B14F-4D97-AF65-F5344CB8AC3E}">
        <p14:creationId xmlns:p14="http://schemas.microsoft.com/office/powerpoint/2010/main" val="379959646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612843"/>
            <a:ext cx="11555650" cy="5816977"/>
          </a:xfrm>
          <a:prstGeom prst="rect">
            <a:avLst/>
          </a:prstGeom>
          <a:noFill/>
        </p:spPr>
        <p:txBody>
          <a:bodyPr wrap="square" rtlCol="0">
            <a:spAutoFit/>
          </a:bodyPr>
          <a:lstStyle/>
          <a:p>
            <a:r>
              <a:rPr lang="fr-FR" sz="1200" dirty="0"/>
              <a:t>Avant de revenir sur le code, vous pouvez en voir les effets. Si vous tentez d'enregistrer cet objet grâce à </a:t>
            </a:r>
            <a:r>
              <a:rPr lang="fr-FR" sz="1200" dirty="0">
                <a:highlight>
                  <a:srgbClr val="C0C0C0"/>
                </a:highlight>
              </a:rPr>
              <a:t>pickle</a:t>
            </a:r>
            <a:r>
              <a:rPr lang="fr-FR" sz="1200" dirty="0"/>
              <a:t> et que vous le récupérez ensuite depuis le fichier, vous constatez que l'attribut </a:t>
            </a:r>
            <a:r>
              <a:rPr lang="fr-FR" sz="1200" dirty="0">
                <a:highlight>
                  <a:srgbClr val="C0C0C0"/>
                </a:highlight>
              </a:rPr>
              <a:t>attribut_temporaire </a:t>
            </a:r>
            <a:r>
              <a:rPr lang="fr-FR" sz="1200" dirty="0"/>
              <a:t>est à </a:t>
            </a:r>
            <a:r>
              <a:rPr lang="fr-FR" sz="1200" dirty="0">
                <a:highlight>
                  <a:srgbClr val="C0C0C0"/>
                </a:highlight>
              </a:rPr>
              <a:t>0</a:t>
            </a:r>
            <a:r>
              <a:rPr lang="fr-FR" sz="1200" dirty="0"/>
              <a:t>, peu importe sa valeur d'origine.</a:t>
            </a:r>
          </a:p>
          <a:p>
            <a:endParaRPr lang="fr-FR" sz="1200" dirty="0"/>
          </a:p>
          <a:p>
            <a:r>
              <a:rPr lang="fr-FR" sz="1200" dirty="0"/>
              <a:t>Voyons le code de </a:t>
            </a:r>
            <a:r>
              <a:rPr lang="fr-FR" sz="1200" dirty="0">
                <a:highlight>
                  <a:srgbClr val="C0C0C0"/>
                </a:highlight>
              </a:rPr>
              <a:t>__getstate__</a:t>
            </a:r>
            <a:r>
              <a:rPr lang="fr-FR" sz="1200" dirty="0"/>
              <a:t>. La méthode ne prend aucun argument (excepté </a:t>
            </a:r>
            <a:r>
              <a:rPr lang="fr-FR" sz="1200" dirty="0">
                <a:highlight>
                  <a:srgbClr val="C0C0C0"/>
                </a:highlight>
              </a:rPr>
              <a:t>self</a:t>
            </a:r>
            <a:r>
              <a:rPr lang="fr-FR" sz="1200" dirty="0"/>
              <a:t> puisque c'est une méthode d'instance).</a:t>
            </a:r>
          </a:p>
          <a:p>
            <a:endParaRPr lang="fr-FR" sz="1200" dirty="0"/>
          </a:p>
          <a:p>
            <a:r>
              <a:rPr lang="fr-FR" sz="1200" dirty="0"/>
              <a:t>Elle enregistre le dictionnaire des attributs dans une variable locale </a:t>
            </a:r>
            <a:r>
              <a:rPr lang="fr-FR" sz="1200" dirty="0">
                <a:highlight>
                  <a:srgbClr val="C0C0C0"/>
                </a:highlight>
              </a:rPr>
              <a:t>dict_attr</a:t>
            </a:r>
            <a:r>
              <a:rPr lang="fr-FR" sz="1200" dirty="0"/>
              <a:t>. Ce dictionnaire a le même contenu que </a:t>
            </a:r>
            <a:r>
              <a:rPr lang="fr-FR" sz="1200" dirty="0">
                <a:highlight>
                  <a:srgbClr val="C0C0C0"/>
                </a:highlight>
              </a:rPr>
              <a:t>self.__dict__</a:t>
            </a:r>
            <a:r>
              <a:rPr lang="fr-FR" sz="1200" dirty="0"/>
              <a:t> (le dictionnaire des attributs de l'objet). En revanche, il a une référence différente. Sans cela, à la ligne suivante, au moment de modifier </a:t>
            </a:r>
            <a:r>
              <a:rPr lang="fr-FR" sz="1200" dirty="0">
                <a:highlight>
                  <a:srgbClr val="C0C0C0"/>
                </a:highlight>
              </a:rPr>
              <a:t>attribut_temporaire</a:t>
            </a:r>
            <a:r>
              <a:rPr lang="fr-FR" sz="1200" dirty="0"/>
              <a:t>, le changement aurait été également appliqué à l'objet, ce que l'on veut éviter.</a:t>
            </a:r>
          </a:p>
          <a:p>
            <a:endParaRPr lang="fr-FR" sz="1200" dirty="0"/>
          </a:p>
          <a:p>
            <a:r>
              <a:rPr lang="fr-FR" sz="1200" dirty="0"/>
              <a:t>À la ligne suivante, donc, on change la valeur de l'</a:t>
            </a:r>
            <a:r>
              <a:rPr lang="fr-FR" sz="1200" dirty="0" err="1">
                <a:highlight>
                  <a:srgbClr val="C0C0C0"/>
                </a:highlight>
              </a:rPr>
              <a:t>attributattribut_temporaire</a:t>
            </a:r>
            <a:r>
              <a:rPr lang="fr-FR" sz="1200" dirty="0"/>
              <a:t>. Étant donné que </a:t>
            </a:r>
            <a:r>
              <a:rPr lang="fr-FR" sz="1200" dirty="0">
                <a:highlight>
                  <a:srgbClr val="C0C0C0"/>
                </a:highlight>
              </a:rPr>
              <a:t>dict_attr</a:t>
            </a:r>
            <a:r>
              <a:rPr lang="fr-FR" sz="1200" dirty="0"/>
              <a:t> et </a:t>
            </a:r>
            <a:r>
              <a:rPr lang="fr-FR" sz="1200" dirty="0">
                <a:highlight>
                  <a:srgbClr val="C0C0C0"/>
                </a:highlight>
              </a:rPr>
              <a:t>self.__dict__</a:t>
            </a:r>
            <a:r>
              <a:rPr lang="fr-FR" sz="1200" dirty="0"/>
              <a:t> n'ont pas la même référence, l'attribut n'est changé que dans </a:t>
            </a:r>
            <a:r>
              <a:rPr lang="fr-FR" sz="1200" dirty="0">
                <a:highlight>
                  <a:srgbClr val="C0C0C0"/>
                </a:highlight>
              </a:rPr>
              <a:t>dict_attr</a:t>
            </a:r>
            <a:r>
              <a:rPr lang="fr-FR" sz="1200" dirty="0"/>
              <a:t> et le dictionnaire de </a:t>
            </a:r>
            <a:r>
              <a:rPr lang="fr-FR" sz="1200" dirty="0">
                <a:highlight>
                  <a:srgbClr val="C0C0C0"/>
                </a:highlight>
              </a:rPr>
              <a:t>self</a:t>
            </a:r>
            <a:r>
              <a:rPr lang="fr-FR" sz="1200" dirty="0"/>
              <a:t> n'est pas modifié.</a:t>
            </a:r>
          </a:p>
          <a:p>
            <a:endParaRPr lang="fr-FR" sz="1200" dirty="0"/>
          </a:p>
          <a:p>
            <a:r>
              <a:rPr lang="fr-FR" sz="1200" dirty="0"/>
              <a:t>Enfin, on renvoie </a:t>
            </a:r>
            <a:r>
              <a:rPr lang="fr-FR" sz="1200" dirty="0">
                <a:highlight>
                  <a:srgbClr val="C0C0C0"/>
                </a:highlight>
              </a:rPr>
              <a:t>dict_attr</a:t>
            </a:r>
            <a:r>
              <a:rPr lang="fr-FR" sz="1200" dirty="0"/>
              <a:t>. Au lieu d'enregistrer dans notre fichier </a:t>
            </a:r>
            <a:r>
              <a:rPr lang="fr-FR" sz="1200" dirty="0">
                <a:highlight>
                  <a:srgbClr val="C0C0C0"/>
                </a:highlight>
              </a:rPr>
              <a:t>self.__dict__,pickle</a:t>
            </a:r>
            <a:r>
              <a:rPr lang="fr-FR" sz="1200" dirty="0"/>
              <a:t> enregistre notre dictionnaire modifié, </a:t>
            </a:r>
            <a:r>
              <a:rPr lang="fr-FR" sz="1200" dirty="0">
                <a:highlight>
                  <a:srgbClr val="C0C0C0"/>
                </a:highlight>
              </a:rPr>
              <a:t>dict_attr</a:t>
            </a:r>
            <a:r>
              <a:rPr lang="fr-FR" sz="1200" dirty="0"/>
              <a:t>.</a:t>
            </a:r>
          </a:p>
          <a:p>
            <a:endParaRPr lang="fr-FR" sz="1200" dirty="0"/>
          </a:p>
          <a:p>
            <a:r>
              <a:rPr lang="fr-FR" sz="1200" dirty="0"/>
              <a:t>Si ce n'est pas assez clair, je vous encourage à tester par vous-mêmes, essayez de modifier la méthode__getstate__et manipulez </a:t>
            </a:r>
            <a:r>
              <a:rPr lang="fr-FR" sz="1200" dirty="0">
                <a:highlight>
                  <a:srgbClr val="C0C0C0"/>
                </a:highlight>
              </a:rPr>
              <a:t>self.__dict__</a:t>
            </a:r>
            <a:r>
              <a:rPr lang="fr-FR" sz="1200" dirty="0"/>
              <a:t> pour bien comprendre le code.</a:t>
            </a:r>
          </a:p>
          <a:p>
            <a:endParaRPr lang="fr-FR" sz="1200" b="1" dirty="0"/>
          </a:p>
          <a:p>
            <a:r>
              <a:rPr lang="fr-FR" sz="1200" b="1" dirty="0"/>
              <a:t>La méthode </a:t>
            </a:r>
            <a:r>
              <a:rPr lang="fr-FR" sz="1200" dirty="0">
                <a:highlight>
                  <a:srgbClr val="C0C0C0"/>
                </a:highlight>
              </a:rPr>
              <a:t>__setstate__</a:t>
            </a:r>
          </a:p>
          <a:p>
            <a:endParaRPr lang="fr-FR" sz="1200" dirty="0"/>
          </a:p>
          <a:p>
            <a:r>
              <a:rPr lang="fr-FR" sz="1200" dirty="0"/>
              <a:t>À la différence de </a:t>
            </a:r>
            <a:r>
              <a:rPr lang="fr-FR" sz="1200" dirty="0">
                <a:highlight>
                  <a:srgbClr val="C0C0C0"/>
                </a:highlight>
              </a:rPr>
              <a:t>__getstate__</a:t>
            </a:r>
            <a:r>
              <a:rPr lang="fr-FR" sz="1200" dirty="0"/>
              <a:t>, la méthode </a:t>
            </a:r>
            <a:r>
              <a:rPr lang="fr-FR" sz="1200" dirty="0">
                <a:highlight>
                  <a:srgbClr val="C0C0C0"/>
                </a:highlight>
              </a:rPr>
              <a:t>__setstate__</a:t>
            </a:r>
            <a:r>
              <a:rPr lang="fr-FR" sz="1200" dirty="0"/>
              <a:t> est appelée au moment de désérialiser l'objet. Concrètement, si vous récupérez un objet à partir d'un fichier sérialisé, </a:t>
            </a:r>
            <a:r>
              <a:rPr lang="fr-FR" sz="1200" dirty="0">
                <a:highlight>
                  <a:srgbClr val="C0C0C0"/>
                </a:highlight>
              </a:rPr>
              <a:t>__setstate__</a:t>
            </a:r>
            <a:r>
              <a:rPr lang="fr-FR" sz="1200" dirty="0"/>
              <a:t> sera appelée après la récupération du dictionnaire des attributs.</a:t>
            </a:r>
          </a:p>
          <a:p>
            <a:endParaRPr lang="fr-FR" sz="1200" dirty="0"/>
          </a:p>
          <a:p>
            <a:r>
              <a:rPr lang="fr-FR" sz="1200" dirty="0"/>
              <a:t>Pour schématiser, voici l'exécution que l'on va observer derrière </a:t>
            </a:r>
            <a:r>
              <a:rPr lang="fr-FR" sz="1200" dirty="0">
                <a:highlight>
                  <a:srgbClr val="C0C0C0"/>
                </a:highlight>
              </a:rPr>
              <a:t>unpickler.load()</a:t>
            </a:r>
            <a:r>
              <a:rPr lang="fr-FR" sz="1200" dirty="0"/>
              <a:t>:</a:t>
            </a:r>
          </a:p>
          <a:p>
            <a:endParaRPr lang="fr-FR" sz="1200" dirty="0"/>
          </a:p>
          <a:p>
            <a:pPr marL="228600" indent="-228600">
              <a:buFont typeface="+mj-lt"/>
              <a:buAutoNum type="arabicPeriod"/>
            </a:pPr>
            <a:r>
              <a:rPr lang="fr-FR" sz="1200" dirty="0"/>
              <a:t>    L'objet </a:t>
            </a:r>
            <a:r>
              <a:rPr lang="fr-FR" sz="1200" b="1" dirty="0"/>
              <a:t>Unpickler</a:t>
            </a:r>
            <a:r>
              <a:rPr lang="fr-FR" sz="1200" dirty="0"/>
              <a:t> lit le fichier.</a:t>
            </a:r>
          </a:p>
          <a:p>
            <a:pPr marL="228600" indent="-228600">
              <a:buFont typeface="+mj-lt"/>
              <a:buAutoNum type="arabicPeriod"/>
            </a:pPr>
            <a:endParaRPr lang="fr-FR" sz="1200" dirty="0"/>
          </a:p>
          <a:p>
            <a:pPr marL="228600" indent="-228600">
              <a:buFont typeface="+mj-lt"/>
              <a:buAutoNum type="arabicPeriod"/>
            </a:pPr>
            <a:r>
              <a:rPr lang="fr-FR" sz="1200" dirty="0"/>
              <a:t>    Il récupère le dictionnaire des attributs. Je vous rappelle que si aucune méthode </a:t>
            </a:r>
            <a:r>
              <a:rPr lang="fr-FR" sz="1200" dirty="0">
                <a:highlight>
                  <a:srgbClr val="C0C0C0"/>
                </a:highlight>
              </a:rPr>
              <a:t>__getstate__</a:t>
            </a:r>
            <a:r>
              <a:rPr lang="fr-FR" sz="1200" dirty="0"/>
              <a:t> n'est définie dans notre classe, ce dictionnaire est celui contenu dans l'attribut spécial </a:t>
            </a:r>
            <a:r>
              <a:rPr lang="fr-FR" sz="1200" dirty="0">
                <a:highlight>
                  <a:srgbClr val="C0C0C0"/>
                </a:highlight>
              </a:rPr>
              <a:t>__dict__</a:t>
            </a:r>
            <a:r>
              <a:rPr lang="fr-FR" sz="1200" dirty="0"/>
              <a:t> de l'objet au moment de sa sérialisation.</a:t>
            </a:r>
          </a:p>
          <a:p>
            <a:pPr marL="228600" indent="-228600">
              <a:buFont typeface="+mj-lt"/>
              <a:buAutoNum type="arabicPeriod"/>
            </a:pPr>
            <a:endParaRPr lang="fr-FR" sz="1200" dirty="0"/>
          </a:p>
          <a:p>
            <a:pPr marL="228600" indent="-228600">
              <a:buFont typeface="+mj-lt"/>
              <a:buAutoNum type="arabicPeriod"/>
            </a:pPr>
            <a:r>
              <a:rPr lang="fr-FR" sz="1200" dirty="0"/>
              <a:t>    Ce dictionnaire récupéré est envoyé à la méthode </a:t>
            </a:r>
            <a:r>
              <a:rPr lang="fr-FR" sz="1200" dirty="0">
                <a:highlight>
                  <a:srgbClr val="C0C0C0"/>
                </a:highlight>
              </a:rPr>
              <a:t>__setstate__</a:t>
            </a:r>
            <a:r>
              <a:rPr lang="fr-FR" sz="1200" dirty="0"/>
              <a:t> si elle existe. Si elle n'existe pas, Python considère que c'est le dictionnaire des attributs de l'objet à récupérer et écrit donc l'attribut </a:t>
            </a:r>
            <a:r>
              <a:rPr lang="fr-FR" sz="1200" dirty="0">
                <a:highlight>
                  <a:srgbClr val="C0C0C0"/>
                </a:highlight>
              </a:rPr>
              <a:t>__dict__</a:t>
            </a:r>
            <a:r>
              <a:rPr lang="fr-FR" sz="1200" dirty="0"/>
              <a:t> de l'objet en y plaçant ce dictionnaire récupéré.</a:t>
            </a:r>
          </a:p>
          <a:p>
            <a:endParaRPr lang="fr-FR" sz="1200" dirty="0"/>
          </a:p>
          <a:p>
            <a:r>
              <a:rPr lang="fr-FR" sz="1200" dirty="0"/>
              <a:t>Le même exemple mais, cette fois, par la méthode </a:t>
            </a:r>
            <a:r>
              <a:rPr lang="fr-FR" sz="1200" dirty="0">
                <a:highlight>
                  <a:srgbClr val="C0C0C0"/>
                </a:highlight>
              </a:rPr>
              <a:t>__setstate__</a:t>
            </a:r>
            <a:r>
              <a:rPr lang="fr-FR" sz="1200" dirty="0"/>
              <a:t>:</a:t>
            </a:r>
          </a:p>
        </p:txBody>
      </p:sp>
    </p:spTree>
    <p:extLst>
      <p:ext uri="{BB962C8B-B14F-4D97-AF65-F5344CB8AC3E}">
        <p14:creationId xmlns:p14="http://schemas.microsoft.com/office/powerpoint/2010/main" val="341811201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5262979"/>
          </a:xfrm>
          <a:prstGeom prst="rect">
            <a:avLst/>
          </a:prstGeom>
          <a:noFill/>
        </p:spPr>
        <p:txBody>
          <a:bodyPr wrap="square" rtlCol="0">
            <a:spAutoFit/>
          </a:bodyPr>
          <a:lstStyle/>
          <a:p>
            <a:r>
              <a:rPr lang="fr-FR" sz="1200" dirty="0">
                <a:highlight>
                  <a:srgbClr val="C0C0C0"/>
                </a:highlight>
              </a:rPr>
              <a:t>Quelle est la différence entre les deux méthodes que nous avons vues ?</a:t>
            </a:r>
          </a:p>
          <a:p>
            <a:endParaRPr lang="fr-FR" sz="1200" dirty="0"/>
          </a:p>
          <a:p>
            <a:r>
              <a:rPr lang="fr-FR" sz="1200" dirty="0"/>
              <a:t>L'objectif que nous nous étions fixé peut être atteint par ces deux méthodes. Soit notre classe met en œuvre une méthode </a:t>
            </a:r>
            <a:r>
              <a:rPr lang="fr-FR" sz="1200" dirty="0">
                <a:highlight>
                  <a:srgbClr val="C0C0C0"/>
                </a:highlight>
              </a:rPr>
              <a:t>__getstate__</a:t>
            </a:r>
            <a:r>
              <a:rPr lang="fr-FR" sz="1200" dirty="0"/>
              <a:t>,</a:t>
            </a:r>
            <a:r>
              <a:rPr lang="fr-FR" sz="1200" dirty="0">
                <a:highlight>
                  <a:srgbClr val="C0C0C0"/>
                </a:highlight>
              </a:rPr>
              <a:t> </a:t>
            </a:r>
            <a:r>
              <a:rPr lang="fr-FR" sz="1200" dirty="0"/>
              <a:t>soit elle met en œuvre une méthode </a:t>
            </a:r>
            <a:r>
              <a:rPr lang="fr-FR" sz="1200" dirty="0">
                <a:highlight>
                  <a:srgbClr val="C0C0C0"/>
                </a:highlight>
              </a:rPr>
              <a:t>__setstate__</a:t>
            </a:r>
            <a:r>
              <a:rPr lang="fr-FR" sz="1200" dirty="0"/>
              <a:t>.</a:t>
            </a:r>
          </a:p>
          <a:p>
            <a:endParaRPr lang="fr-FR" sz="1200" dirty="0"/>
          </a:p>
          <a:p>
            <a:r>
              <a:rPr lang="fr-FR" sz="1200" dirty="0"/>
              <a:t>Dans le premier cas, on modifie le dictionnaire des attributs avant la sérialisation. Le dictionnaire des attributs enregistré est celui que nous avons modifié avec la valeur de notre attribut temporaire à </a:t>
            </a:r>
            <a:r>
              <a:rPr lang="fr-FR" sz="1200" dirty="0">
                <a:highlight>
                  <a:srgbClr val="C0C0C0"/>
                </a:highlight>
              </a:rPr>
              <a:t>0</a:t>
            </a:r>
            <a:r>
              <a:rPr lang="fr-FR" sz="1200" dirty="0"/>
              <a:t>.</a:t>
            </a:r>
          </a:p>
          <a:p>
            <a:endParaRPr lang="fr-FR" sz="1200" dirty="0"/>
          </a:p>
          <a:p>
            <a:r>
              <a:rPr lang="fr-FR" sz="1200" dirty="0"/>
              <a:t>Dans le second cas, on modifie le dictionnaire d'attributs après la désérialisation. Le dictionnaire que l'on récupère contient un attribut </a:t>
            </a:r>
            <a:r>
              <a:rPr lang="fr-FR" sz="1200" dirty="0">
                <a:highlight>
                  <a:srgbClr val="C0C0C0"/>
                </a:highlight>
              </a:rPr>
              <a:t>attribut_temporaire</a:t>
            </a:r>
            <a:r>
              <a:rPr lang="fr-FR" sz="1200" dirty="0"/>
              <a:t> avec une valeur quelconque (on ne sait pas laquelle) mais après avoir récupéré l'objet qui est déjà instancié (et avant le retour de la désérialisation !), on met cette valeur à </a:t>
            </a:r>
            <a:r>
              <a:rPr lang="fr-FR" sz="1200" dirty="0">
                <a:highlight>
                  <a:srgbClr val="C0C0C0"/>
                </a:highlight>
              </a:rPr>
              <a:t>0</a:t>
            </a:r>
            <a:r>
              <a:rPr lang="fr-FR" sz="1200" dirty="0"/>
              <a:t>.</a:t>
            </a:r>
          </a:p>
          <a:p>
            <a:endParaRPr lang="fr-FR" sz="1200" dirty="0"/>
          </a:p>
          <a:p>
            <a:r>
              <a:rPr lang="fr-FR" sz="1200" dirty="0"/>
              <a:t>Ce sont deux moyens différents, qui ici reviennent au même. À vous de choisir la meilleure méthode en fonction de vos besoins (les deux peuvent être présentes dans la même classe si nécessaire).</a:t>
            </a:r>
          </a:p>
          <a:p>
            <a:endParaRPr lang="fr-FR" sz="1200" dirty="0"/>
          </a:p>
          <a:p>
            <a:r>
              <a:rPr lang="fr-FR" sz="1200" dirty="0"/>
              <a:t>Là encore, je vous encourage à faire des essais si ce n'est pas très clair.</a:t>
            </a:r>
          </a:p>
          <a:p>
            <a:endParaRPr lang="fr-FR" sz="1200" dirty="0"/>
          </a:p>
          <a:p>
            <a:r>
              <a:rPr lang="fr-FR" sz="1200" b="1" dirty="0"/>
              <a:t>On peut enregistrer dans un fichier autre chose que des dictionnaires</a:t>
            </a:r>
          </a:p>
          <a:p>
            <a:endParaRPr lang="fr-FR" sz="1200" dirty="0"/>
          </a:p>
          <a:p>
            <a:r>
              <a:rPr lang="fr-FR" sz="1200" dirty="0"/>
              <a:t>Votre méthode </a:t>
            </a:r>
            <a:r>
              <a:rPr lang="fr-FR" sz="1200" dirty="0">
                <a:highlight>
                  <a:srgbClr val="C0C0C0"/>
                </a:highlight>
              </a:rPr>
              <a:t>__getstate__</a:t>
            </a:r>
            <a:r>
              <a:rPr lang="fr-FR" sz="1200" dirty="0"/>
              <a:t> n'est pas obligée de renvoyer un dictionnaire d'attributs. Elle peut renvoyer un autre objet, un entier, un flottant, mais dans ce cas une méthode </a:t>
            </a:r>
            <a:r>
              <a:rPr lang="fr-FR" sz="1200" dirty="0">
                <a:highlight>
                  <a:srgbClr val="C0C0C0"/>
                </a:highlight>
              </a:rPr>
              <a:t>__setstate__</a:t>
            </a:r>
            <a:r>
              <a:rPr lang="fr-FR" sz="1200" dirty="0"/>
              <a:t> devra exister pour savoir « quoi faire » avec l'objet enregistré. Si ce n'est pas un dictionnaire d'attributs, Python ne peut pas le deviner !</a:t>
            </a:r>
          </a:p>
          <a:p>
            <a:endParaRPr lang="fr-FR" sz="1200" dirty="0"/>
          </a:p>
          <a:p>
            <a:r>
              <a:rPr lang="fr-FR" sz="1200" dirty="0"/>
              <a:t>Là encore, je vous laisse tester si cela vous intéresse.</a:t>
            </a:r>
          </a:p>
          <a:p>
            <a:endParaRPr lang="fr-FR" sz="1200" b="1" dirty="0"/>
          </a:p>
          <a:p>
            <a:r>
              <a:rPr lang="fr-FR" sz="1200" b="1" dirty="0"/>
              <a:t>Je veux encore plus puissant !</a:t>
            </a:r>
          </a:p>
          <a:p>
            <a:endParaRPr lang="fr-FR" sz="1200" dirty="0"/>
          </a:p>
          <a:p>
            <a:r>
              <a:rPr lang="fr-FR" sz="1200" dirty="0">
                <a:highlight>
                  <a:srgbClr val="C0C0C0"/>
                </a:highlight>
              </a:rPr>
              <a:t>__getstate__</a:t>
            </a:r>
            <a:r>
              <a:rPr lang="fr-FR" sz="1200" dirty="0"/>
              <a:t> et </a:t>
            </a:r>
            <a:r>
              <a:rPr lang="fr-FR" sz="1200" dirty="0">
                <a:highlight>
                  <a:srgbClr val="C0C0C0"/>
                </a:highlight>
              </a:rPr>
              <a:t>__setstate__</a:t>
            </a:r>
            <a:r>
              <a:rPr lang="fr-FR" sz="1200" dirty="0"/>
              <a:t> sont les deux méthodes les plus connues pour agir sur la sérialisation d'objets. Mais il en existe d'autres, plus complexes.</a:t>
            </a:r>
          </a:p>
          <a:p>
            <a:endParaRPr lang="fr-FR" sz="1200" dirty="0"/>
          </a:p>
          <a:p>
            <a:r>
              <a:rPr lang="fr-FR" sz="1200" dirty="0"/>
              <a:t>Si vous êtes intéressés, jetez un œil du côté de la </a:t>
            </a:r>
            <a:r>
              <a:rPr lang="fr-FR" sz="1200" dirty="0">
                <a:hlinkClick r:id="rId2"/>
              </a:rPr>
              <a:t>PEP 307</a:t>
            </a:r>
            <a:r>
              <a:rPr lang="fr-FR" sz="1200" dirty="0"/>
              <a:t>.</a:t>
            </a:r>
          </a:p>
        </p:txBody>
      </p:sp>
      <p:sp>
        <p:nvSpPr>
          <p:cNvPr id="5" name="ZoneTexte 4">
            <a:extLst>
              <a:ext uri="{FF2B5EF4-FFF2-40B4-BE49-F238E27FC236}">
                <a16:creationId xmlns:a16="http://schemas.microsoft.com/office/drawing/2014/main" id="{0BC22821-06BE-4D37-9567-2A75AD2B9270}"/>
              </a:ext>
            </a:extLst>
          </p:cNvPr>
          <p:cNvSpPr txBox="1"/>
          <p:nvPr/>
        </p:nvSpPr>
        <p:spPr>
          <a:xfrm>
            <a:off x="321013" y="706926"/>
            <a:ext cx="11048590" cy="938719"/>
          </a:xfrm>
          <a:prstGeom prst="rect">
            <a:avLst/>
          </a:prstGeom>
          <a:solidFill>
            <a:schemeClr val="tx1"/>
          </a:solidFill>
        </p:spPr>
        <p:txBody>
          <a:bodyPr wrap="square" rtlCol="0">
            <a:spAutoFit/>
          </a:bodyPr>
          <a:lstStyle/>
          <a:p>
            <a:r>
              <a:rPr lang="fr-FR" sz="1100" dirty="0">
                <a:solidFill>
                  <a:schemeClr val="bg1"/>
                </a:solidFill>
              </a:rPr>
              <a:t>...</a:t>
            </a:r>
          </a:p>
          <a:p>
            <a:r>
              <a:rPr lang="fr-FR" sz="1100" dirty="0">
                <a:solidFill>
                  <a:schemeClr val="bg1"/>
                </a:solidFill>
              </a:rPr>
              <a:t>    def __setstate__(self, dict_attr):</a:t>
            </a:r>
          </a:p>
          <a:p>
            <a:r>
              <a:rPr lang="fr-FR" sz="1100" dirty="0">
                <a:solidFill>
                  <a:schemeClr val="bg1"/>
                </a:solidFill>
              </a:rPr>
              <a:t>        """Méthode appelée lors de la désérialisation de l'objet"""</a:t>
            </a:r>
          </a:p>
          <a:p>
            <a:r>
              <a:rPr lang="fr-FR" sz="1100" dirty="0">
                <a:solidFill>
                  <a:schemeClr val="bg1"/>
                </a:solidFill>
              </a:rPr>
              <a:t>        dict_attr["attribut_temporaire"] = 0</a:t>
            </a:r>
          </a:p>
          <a:p>
            <a:r>
              <a:rPr lang="fr-FR" sz="1100" dirty="0">
                <a:solidFill>
                  <a:schemeClr val="bg1"/>
                </a:solidFill>
              </a:rPr>
              <a:t>        self.__dict__ = dict_attr</a:t>
            </a:r>
          </a:p>
        </p:txBody>
      </p:sp>
    </p:spTree>
    <p:extLst>
      <p:ext uri="{BB962C8B-B14F-4D97-AF65-F5344CB8AC3E}">
        <p14:creationId xmlns:p14="http://schemas.microsoft.com/office/powerpoint/2010/main" val="192841910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2492990"/>
          </a:xfrm>
          <a:prstGeom prst="rect">
            <a:avLst/>
          </a:prstGeom>
          <a:noFill/>
        </p:spPr>
        <p:txBody>
          <a:bodyPr wrap="square" rtlCol="0">
            <a:spAutoFit/>
          </a:bodyPr>
          <a:lstStyle/>
          <a:p>
            <a:r>
              <a:rPr lang="fr-FR" sz="1200" dirty="0"/>
              <a:t>En résumé</a:t>
            </a:r>
          </a:p>
          <a:p>
            <a:endParaRPr lang="fr-FR" sz="1200" dirty="0"/>
          </a:p>
          <a:p>
            <a:r>
              <a:rPr lang="fr-FR" sz="1200" dirty="0"/>
              <a:t>    Les méthodes spéciales permettent d'influencer la manière dont Python accède aux attributs d'une instance et réagit à certains opérateurs ou conversions.</a:t>
            </a:r>
          </a:p>
          <a:p>
            <a:endParaRPr lang="fr-FR" sz="1200" dirty="0"/>
          </a:p>
          <a:p>
            <a:r>
              <a:rPr lang="fr-FR" sz="1200" dirty="0"/>
              <a:t>    Les méthodes spéciales sont toutes entourées de deux signes « souligné » (_).</a:t>
            </a:r>
          </a:p>
          <a:p>
            <a:endParaRPr lang="fr-FR" sz="1200" dirty="0"/>
          </a:p>
          <a:p>
            <a:r>
              <a:rPr lang="fr-FR" sz="1200" dirty="0"/>
              <a:t>    Les méthodes </a:t>
            </a:r>
            <a:r>
              <a:rPr lang="fr-FR" sz="1200" dirty="0">
                <a:highlight>
                  <a:srgbClr val="C0C0C0"/>
                </a:highlight>
              </a:rPr>
              <a:t>__getattr__</a:t>
            </a:r>
            <a:r>
              <a:rPr lang="fr-FR" sz="1200" dirty="0"/>
              <a:t>, </a:t>
            </a:r>
            <a:r>
              <a:rPr lang="fr-FR" sz="1200" dirty="0">
                <a:highlight>
                  <a:srgbClr val="C0C0C0"/>
                </a:highlight>
              </a:rPr>
              <a:t>__setattr__</a:t>
            </a:r>
            <a:r>
              <a:rPr lang="fr-FR" sz="1200" dirty="0"/>
              <a:t> et </a:t>
            </a:r>
            <a:r>
              <a:rPr lang="fr-FR" sz="1200" dirty="0">
                <a:highlight>
                  <a:srgbClr val="C0C0C0"/>
                </a:highlight>
              </a:rPr>
              <a:t>__delattr__</a:t>
            </a:r>
            <a:r>
              <a:rPr lang="fr-FR" sz="1200" dirty="0"/>
              <a:t> contrôlent l'accès aux attributs de l'instance.</a:t>
            </a:r>
          </a:p>
          <a:p>
            <a:endParaRPr lang="fr-FR" sz="1200" dirty="0"/>
          </a:p>
          <a:p>
            <a:r>
              <a:rPr lang="fr-FR" sz="1200" dirty="0"/>
              <a:t>    Les méthodes </a:t>
            </a:r>
            <a:r>
              <a:rPr lang="fr-FR" sz="1200" dirty="0">
                <a:highlight>
                  <a:srgbClr val="C0C0C0"/>
                </a:highlight>
              </a:rPr>
              <a:t>__getitem__</a:t>
            </a:r>
            <a:r>
              <a:rPr lang="fr-FR" sz="1200" dirty="0"/>
              <a:t>, </a:t>
            </a:r>
            <a:r>
              <a:rPr lang="fr-FR" sz="1200" dirty="0">
                <a:highlight>
                  <a:srgbClr val="C0C0C0"/>
                </a:highlight>
              </a:rPr>
              <a:t>__setitem__</a:t>
            </a:r>
            <a:r>
              <a:rPr lang="fr-FR" sz="1200" dirty="0"/>
              <a:t> et </a:t>
            </a:r>
            <a:r>
              <a:rPr lang="fr-FR" sz="1200" dirty="0">
                <a:highlight>
                  <a:srgbClr val="C0C0C0"/>
                </a:highlight>
              </a:rPr>
              <a:t>__delitem__</a:t>
            </a:r>
            <a:r>
              <a:rPr lang="fr-FR" sz="1200" dirty="0"/>
              <a:t> surchargent l'indexation ([]).</a:t>
            </a:r>
          </a:p>
          <a:p>
            <a:endParaRPr lang="fr-FR" sz="1200" dirty="0"/>
          </a:p>
          <a:p>
            <a:r>
              <a:rPr lang="fr-FR" sz="1200" dirty="0"/>
              <a:t>    Les méthodes </a:t>
            </a:r>
            <a:r>
              <a:rPr lang="fr-FR" sz="1200" dirty="0">
                <a:highlight>
                  <a:srgbClr val="C0C0C0"/>
                </a:highlight>
              </a:rPr>
              <a:t>__add__</a:t>
            </a:r>
            <a:r>
              <a:rPr lang="fr-FR" sz="1200" dirty="0"/>
              <a:t>, </a:t>
            </a:r>
            <a:r>
              <a:rPr lang="fr-FR" sz="1200" dirty="0">
                <a:highlight>
                  <a:srgbClr val="C0C0C0"/>
                </a:highlight>
              </a:rPr>
              <a:t>__sub__</a:t>
            </a:r>
            <a:r>
              <a:rPr lang="fr-FR" sz="1200" dirty="0"/>
              <a:t>, </a:t>
            </a:r>
            <a:r>
              <a:rPr lang="fr-FR" sz="1200" dirty="0">
                <a:highlight>
                  <a:srgbClr val="C0C0C0"/>
                </a:highlight>
              </a:rPr>
              <a:t>__mul__</a:t>
            </a:r>
            <a:r>
              <a:rPr lang="fr-FR" sz="1200" dirty="0"/>
              <a:t> … surchargent les opérateurs mathématiques.</a:t>
            </a:r>
          </a:p>
          <a:p>
            <a:endParaRPr lang="fr-FR" sz="1200" dirty="0"/>
          </a:p>
          <a:p>
            <a:r>
              <a:rPr lang="fr-FR" sz="1200" dirty="0"/>
              <a:t>    Les méthodes </a:t>
            </a:r>
            <a:r>
              <a:rPr lang="fr-FR" sz="1200" dirty="0">
                <a:highlight>
                  <a:srgbClr val="C0C0C0"/>
                </a:highlight>
              </a:rPr>
              <a:t>__eq__</a:t>
            </a:r>
            <a:r>
              <a:rPr lang="fr-FR" sz="1200" dirty="0"/>
              <a:t>, </a:t>
            </a:r>
            <a:r>
              <a:rPr lang="fr-FR" sz="1200" dirty="0">
                <a:highlight>
                  <a:srgbClr val="C0C0C0"/>
                </a:highlight>
              </a:rPr>
              <a:t>__ne__</a:t>
            </a:r>
            <a:r>
              <a:rPr lang="fr-FR" sz="1200" dirty="0"/>
              <a:t>, </a:t>
            </a:r>
            <a:r>
              <a:rPr lang="fr-FR" sz="1200" dirty="0">
                <a:highlight>
                  <a:srgbClr val="C0C0C0"/>
                </a:highlight>
              </a:rPr>
              <a:t>__gt__</a:t>
            </a:r>
            <a:r>
              <a:rPr lang="fr-FR" sz="1200" dirty="0"/>
              <a:t> … surchargent les opérateurs de comparaison.</a:t>
            </a:r>
          </a:p>
        </p:txBody>
      </p:sp>
    </p:spTree>
    <p:extLst>
      <p:ext uri="{BB962C8B-B14F-4D97-AF65-F5344CB8AC3E}">
        <p14:creationId xmlns:p14="http://schemas.microsoft.com/office/powerpoint/2010/main" val="47563579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1BF2C-4CDB-4DB9-AE18-13EDFBB7D6CD}"/>
              </a:ext>
            </a:extLst>
          </p:cNvPr>
          <p:cNvSpPr>
            <a:spLocks noGrp="1"/>
          </p:cNvSpPr>
          <p:nvPr>
            <p:ph type="title"/>
          </p:nvPr>
        </p:nvSpPr>
        <p:spPr/>
        <p:txBody>
          <a:bodyPr/>
          <a:lstStyle/>
          <a:p>
            <a:pPr algn="ctr"/>
            <a:r>
              <a:rPr lang="fr-FR" sz="6000" dirty="0">
                <a:solidFill>
                  <a:schemeClr val="accent5">
                    <a:lumMod val="75000"/>
                  </a:schemeClr>
                </a:solidFill>
              </a:rPr>
              <a:t>Strings </a:t>
            </a:r>
            <a:r>
              <a:rPr lang="fr-FR" sz="6000" dirty="0" err="1">
                <a:solidFill>
                  <a:schemeClr val="accent5">
                    <a:lumMod val="75000"/>
                  </a:schemeClr>
                </a:solidFill>
              </a:rPr>
              <a:t>slicing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A1DC851D-0141-44BB-9AF5-913937C044D7}"/>
              </a:ext>
            </a:extLst>
          </p:cNvPr>
          <p:cNvPicPr>
            <a:picLocks noChangeAspect="1"/>
          </p:cNvPicPr>
          <p:nvPr/>
        </p:nvPicPr>
        <p:blipFill>
          <a:blip r:embed="rId2"/>
          <a:stretch>
            <a:fillRect/>
          </a:stretch>
        </p:blipFill>
        <p:spPr>
          <a:xfrm>
            <a:off x="939327" y="2061048"/>
            <a:ext cx="9963150" cy="4000500"/>
          </a:xfrm>
          <a:prstGeom prst="rect">
            <a:avLst/>
          </a:prstGeom>
        </p:spPr>
      </p:pic>
    </p:spTree>
    <p:extLst>
      <p:ext uri="{BB962C8B-B14F-4D97-AF65-F5344CB8AC3E}">
        <p14:creationId xmlns:p14="http://schemas.microsoft.com/office/powerpoint/2010/main" val="383531115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__lt__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__lt__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__lt__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F8428-1056-41DD-AE8B-4721EAE655C0}"/>
              </a:ext>
            </a:extLst>
          </p:cNvPr>
          <p:cNvSpPr>
            <a:spLocks noGrp="1"/>
          </p:cNvSpPr>
          <p:nvPr>
            <p:ph type="title"/>
          </p:nvPr>
        </p:nvSpPr>
        <p:spPr>
          <a:xfrm>
            <a:off x="838200" y="112462"/>
            <a:ext cx="10515600" cy="1325563"/>
          </a:xfrm>
        </p:spPr>
        <p:txBody>
          <a:bodyPr/>
          <a:lstStyle/>
          <a:p>
            <a:pPr algn="ctr"/>
            <a:r>
              <a:rPr lang="fr-FR" sz="6000" dirty="0">
                <a:solidFill>
                  <a:schemeClr val="accent5">
                    <a:lumMod val="75000"/>
                  </a:schemeClr>
                </a:solidFill>
              </a:rPr>
              <a:t>Strings </a:t>
            </a:r>
            <a:r>
              <a:rPr lang="fr-FR" sz="6000" dirty="0" err="1">
                <a:solidFill>
                  <a:schemeClr val="accent5">
                    <a:lumMod val="75000"/>
                  </a:schemeClr>
                </a:solidFill>
              </a:rPr>
              <a:t>slicing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B65CC2CE-F0F2-453C-98F6-510B5623FE9D}"/>
              </a:ext>
            </a:extLst>
          </p:cNvPr>
          <p:cNvPicPr>
            <a:picLocks noChangeAspect="1"/>
          </p:cNvPicPr>
          <p:nvPr/>
        </p:nvPicPr>
        <p:blipFill>
          <a:blip r:embed="rId2"/>
          <a:stretch>
            <a:fillRect/>
          </a:stretch>
        </p:blipFill>
        <p:spPr>
          <a:xfrm>
            <a:off x="908929" y="1609725"/>
            <a:ext cx="9848850" cy="5248275"/>
          </a:xfrm>
          <a:prstGeom prst="rect">
            <a:avLst/>
          </a:prstGeom>
        </p:spPr>
      </p:pic>
    </p:spTree>
    <p:extLst>
      <p:ext uri="{BB962C8B-B14F-4D97-AF65-F5344CB8AC3E}">
        <p14:creationId xmlns:p14="http://schemas.microsoft.com/office/powerpoint/2010/main" val="145300714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a:t>
            </a:r>
            <a:r>
              <a:rPr lang="fr-FR" sz="1200" dirty="0" err="1"/>
              <a:t>objet_de_type_b.ma_methode</a:t>
            </a:r>
            <a:r>
              <a:rPr lang="fr-FR" sz="1200" dirty="0"/>
              <a:t>(), Python va d'abord chercher la méthode </a:t>
            </a:r>
            <a:r>
              <a:rPr lang="fr-FR" sz="1200" dirty="0" err="1"/>
              <a:t>ma_methode</a:t>
            </a:r>
            <a:r>
              <a:rPr lang="fr-FR" sz="1200" dirty="0"/>
              <a:t>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a:t>
            </a:r>
            <a:r>
              <a:rPr lang="fr-FR" sz="1200" dirty="0" err="1"/>
              <a:t>mon_objet.ma_methode</a:t>
            </a:r>
            <a:r>
              <a:rPr lang="fr-FR" sz="1200" dirty="0"/>
              <a:t>() revenait au même que </a:t>
            </a:r>
            <a:r>
              <a:rPr lang="fr-FR" sz="1200" dirty="0" err="1"/>
              <a:t>MaClasse.ma_methode</a:t>
            </a:r>
            <a:r>
              <a:rPr lang="fr-FR" sz="1200" dirty="0"/>
              <a:t>(mon_objet). Dans notre méthode </a:t>
            </a:r>
            <a:r>
              <a:rPr lang="fr-FR" sz="1200" dirty="0" err="1"/>
              <a:t>ma_methode</a:t>
            </a:r>
            <a:r>
              <a:rPr lang="fr-FR" sz="1200" dirty="0"/>
              <a:t>, le premier paramètre self sera mon_objet. Nous allons nous servir de cette équivalence. La plupart du temps, écrire </a:t>
            </a:r>
            <a:r>
              <a:rPr lang="fr-FR" sz="1200" dirty="0" err="1"/>
              <a:t>mon_objet.ma_methode</a:t>
            </a:r>
            <a:r>
              <a:rPr lang="fr-FR" sz="1200" dirty="0"/>
              <a:t>()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nom_attribut,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a:t>
            </a:r>
            <a:r>
              <a:rPr lang="fr-FR" sz="1200" dirty="0" err="1"/>
              <a:t>ClasseMere.methode</a:t>
            </a:r>
            <a:r>
              <a:rPr lang="fr-FR" sz="1200" dirty="0"/>
              <a:t>(self).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__repr__(self):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repr(cle) + ": " + repr(valeur)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__contains__(self,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__getitem__(self,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__setitem__(self,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a:t>
            </a:r>
            <a:r>
              <a:rPr lang="fr-FR" sz="1000" dirty="0" err="1">
                <a:solidFill>
                  <a:schemeClr val="bg1"/>
                </a:solidFill>
              </a:rPr>
              <a:t>parametres_non_nommes</a:t>
            </a:r>
            <a:r>
              <a:rPr lang="fr-FR" sz="1000" dirty="0">
                <a:solidFill>
                  <a:schemeClr val="bg1"/>
                </a:solidFill>
              </a:rPr>
              <a:t>, **</a:t>
            </a:r>
            <a:r>
              <a:rPr lang="fr-FR" sz="1000" dirty="0" err="1">
                <a:solidFill>
                  <a:schemeClr val="bg1"/>
                </a:solidFill>
              </a:rPr>
              <a:t>parametres_nommes</a:t>
            </a:r>
            <a:r>
              <a:rPr lang="fr-FR" sz="1000" dirty="0">
                <a:solidFill>
                  <a:schemeClr val="bg1"/>
                </a:solidFill>
              </a:rPr>
              <a:t>):</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a:t>
            </a:r>
            <a:r>
              <a:rPr lang="fr-FR" sz="1000" dirty="0" err="1">
                <a:solidFill>
                  <a:schemeClr val="bg1"/>
                </a:solidFill>
              </a:rPr>
              <a:t>parametres_non_nommes</a:t>
            </a:r>
            <a:r>
              <a:rPr lang="fr-FR" sz="1000" dirty="0">
                <a:solidFill>
                  <a:schemeClr val="bg1"/>
                </a:solidFill>
              </a:rPr>
              <a:t>, **</a:t>
            </a:r>
            <a:r>
              <a:rPr lang="fr-FR" sz="1000" dirty="0" err="1">
                <a:solidFill>
                  <a:schemeClr val="bg1"/>
                </a:solidFill>
              </a:rPr>
              <a:t>parametres_nommes</a:t>
            </a:r>
            <a:r>
              <a:rPr lang="fr-FR" sz="1000" dirty="0">
                <a:solidFill>
                  <a:schemeClr val="bg1"/>
                </a:solidFill>
              </a:rPr>
              <a:t>)</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dir(</a:t>
            </a:r>
            <a:r>
              <a:rPr lang="fr-FR" sz="1000" dirty="0" err="1">
                <a:solidFill>
                  <a:schemeClr val="bg1"/>
                </a:solidFill>
              </a:rPr>
              <a:t>john</a:t>
            </a:r>
            <a:r>
              <a:rPr lang="fr-FR" sz="1000" dirty="0">
                <a:solidFill>
                  <a:schemeClr val="bg1"/>
                </a:solidFill>
              </a:rPr>
              <a:t>)</a:t>
            </a:r>
          </a:p>
          <a:p>
            <a:r>
              <a:rPr lang="fr-FR" sz="1000" dirty="0">
                <a:solidFill>
                  <a:schemeClr val="bg1"/>
                </a:solidFill>
              </a:rPr>
              <a:t>['__class__', '__delattr__', '__dict__', '__doc__', '__eq__', '__format__', '__g</a:t>
            </a:r>
          </a:p>
          <a:p>
            <a:r>
              <a:rPr lang="fr-FR" sz="1000" dirty="0">
                <a:solidFill>
                  <a:schemeClr val="bg1"/>
                </a:solidFill>
              </a:rPr>
              <a:t>e__', '__getattribute__', '__gt__', '__hash__', '__init__', '__le__', '__lt__',</a:t>
            </a:r>
          </a:p>
          <a:p>
            <a:r>
              <a:rPr lang="fr-FR" sz="1000" dirty="0">
                <a:solidFill>
                  <a:schemeClr val="bg1"/>
                </a:solidFill>
              </a:rPr>
              <a:t>'__module__', '__ne__', '__new__', '__reduce__', '__</a:t>
            </a:r>
            <a:r>
              <a:rPr lang="fr-FR" sz="1000" dirty="0" err="1">
                <a:solidFill>
                  <a:schemeClr val="bg1"/>
                </a:solidFill>
              </a:rPr>
              <a:t>reduce_ex</a:t>
            </a:r>
            <a:r>
              <a:rPr lang="fr-FR" sz="1000" dirty="0">
                <a:solidFill>
                  <a:schemeClr val="bg1"/>
                </a:solidFill>
              </a:rPr>
              <a:t>__', '__repr__', '_</a:t>
            </a:r>
          </a:p>
          <a:p>
            <a:r>
              <a:rPr lang="fr-FR" sz="1000" dirty="0">
                <a:solidFill>
                  <a:schemeClr val="bg1"/>
                </a:solidFill>
              </a:rPr>
              <a:t>_setattr__', '__sizeof__', '__str__', '__subclasshook__', '__weakref__']</a:t>
            </a:r>
          </a:p>
        </p:txBody>
      </p:sp>
    </p:spTree>
    <p:extLst>
      <p:ext uri="{BB962C8B-B14F-4D97-AF65-F5344CB8AC3E}">
        <p14:creationId xmlns:p14="http://schemas.microsoft.com/office/powerpoint/2010/main" val="372967395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sub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re.sub</a:t>
            </a:r>
            <a:r>
              <a:rPr lang="fr-FR" sz="1000" dirty="0">
                <a:solidFill>
                  <a:schemeClr val="bg1"/>
                </a:solidFill>
              </a:rPr>
              <a:t>(r"(ab)",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a:t>
            </a:r>
            <a:r>
              <a:rPr lang="fr-FR" sz="1000" dirty="0" err="1">
                <a:solidFill>
                  <a:schemeClr val="bg1"/>
                </a:solidFill>
              </a:rPr>
              <a:t>re.sub</a:t>
            </a:r>
            <a:r>
              <a:rPr lang="fr-FR" sz="1000" dirty="0">
                <a:solidFill>
                  <a:schemeClr val="bg1"/>
                </a:solidFill>
              </a:rPr>
              <a:t>(</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sub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debut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print(debut, fin)</a:t>
            </a:r>
          </a:p>
          <a:p>
            <a:r>
              <a:rPr lang="fr-FR" sz="1000" dirty="0">
                <a:solidFill>
                  <a:schemeClr val="bg1"/>
                </a:solidFill>
              </a:rPr>
              <a:t>1297642195.45 1297642202.27</a:t>
            </a:r>
          </a:p>
          <a:p>
            <a:r>
              <a:rPr lang="fr-FR" sz="1000" dirty="0">
                <a:solidFill>
                  <a:schemeClr val="bg1"/>
                </a:solidFill>
              </a:rPr>
              <a:t>&gt;&gt;&gt; debut &lt; fin</a:t>
            </a:r>
          </a:p>
          <a:p>
            <a:r>
              <a:rPr lang="fr-FR" sz="1000" dirty="0">
                <a:solidFill>
                  <a:schemeClr val="bg1"/>
                </a:solidFill>
              </a:rPr>
              <a:t>True</a:t>
            </a:r>
          </a:p>
          <a:p>
            <a:r>
              <a:rPr lang="fr-FR" sz="1000" dirty="0">
                <a:solidFill>
                  <a:schemeClr val="bg1"/>
                </a:solidFill>
              </a:rPr>
              <a:t>&gt;&gt;&gt; fin - debut # Combien de secondes entre debut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t>
            </a:r>
            <a:r>
              <a:rPr lang="fr-FR" sz="1200" dirty="0" err="1"/>
              <a:t>add_argument</a:t>
            </a:r>
            <a:r>
              <a:rPr lang="fr-FR" sz="1200" dirty="0"/>
              <a: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pow(5,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C30D75"/>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B5348-4630-4C68-9475-E8F61A21A35F}"/>
              </a:ext>
            </a:extLst>
          </p:cNvPr>
          <p:cNvSpPr>
            <a:spLocks noGrp="1"/>
          </p:cNvSpPr>
          <p:nvPr>
            <p:ph type="title"/>
          </p:nvPr>
        </p:nvSpPr>
        <p:spPr>
          <a:xfrm>
            <a:off x="906294" y="2612214"/>
            <a:ext cx="10515600" cy="1325563"/>
          </a:xfrm>
        </p:spPr>
        <p:txBody>
          <a:bodyPr>
            <a:noAutofit/>
          </a:bodyPr>
          <a:lstStyle/>
          <a:p>
            <a:pPr algn="ctr"/>
            <a:r>
              <a:rPr lang="fr-FR" sz="9600" dirty="0" err="1">
                <a:solidFill>
                  <a:schemeClr val="accent5">
                    <a:lumMod val="75000"/>
                  </a:schemeClr>
                </a:solidFill>
              </a:rPr>
              <a:t>Useful</a:t>
            </a:r>
            <a:r>
              <a:rPr lang="fr-FR" sz="9600" dirty="0">
                <a:solidFill>
                  <a:schemeClr val="accent5">
                    <a:lumMod val="75000"/>
                  </a:schemeClr>
                </a:solidFill>
              </a:rPr>
              <a:t> Operators in python</a:t>
            </a:r>
          </a:p>
        </p:txBody>
      </p:sp>
    </p:spTree>
    <p:extLst>
      <p:ext uri="{BB962C8B-B14F-4D97-AF65-F5344CB8AC3E}">
        <p14:creationId xmlns:p14="http://schemas.microsoft.com/office/powerpoint/2010/main" val="2855321035"/>
      </p:ext>
    </p:extLst>
  </p:cSld>
  <p:clrMapOvr>
    <a:overrideClrMapping bg1="lt1" tx1="dk1" bg2="lt2" tx2="dk2" accent1="accent1" accent2="accent2" accent3="accent3" accent4="accent4" accent5="accent5" accent6="accent6" hlink="hlink" folHlink="folHlink"/>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C30D75"/>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B5348-4630-4C68-9475-E8F61A21A35F}"/>
              </a:ext>
            </a:extLst>
          </p:cNvPr>
          <p:cNvSpPr>
            <a:spLocks noGrp="1"/>
          </p:cNvSpPr>
          <p:nvPr>
            <p:ph type="title"/>
          </p:nvPr>
        </p:nvSpPr>
        <p:spPr>
          <a:xfrm>
            <a:off x="0" y="0"/>
            <a:ext cx="11931973" cy="1325563"/>
          </a:xfrm>
        </p:spPr>
        <p:txBody>
          <a:bodyPr>
            <a:normAutofit fontScale="90000"/>
          </a:bodyPr>
          <a:lstStyle/>
          <a:p>
            <a:pPr algn="ctr"/>
            <a:r>
              <a:rPr lang="fr-FR" sz="6000" dirty="0" err="1">
                <a:solidFill>
                  <a:schemeClr val="accent5">
                    <a:lumMod val="75000"/>
                  </a:schemeClr>
                </a:solidFill>
              </a:rPr>
              <a:t>Useful</a:t>
            </a:r>
            <a:r>
              <a:rPr lang="fr-FR" sz="6000" dirty="0">
                <a:solidFill>
                  <a:schemeClr val="accent5">
                    <a:lumMod val="75000"/>
                  </a:schemeClr>
                </a:solidFill>
              </a:rPr>
              <a:t> Operators in python: range 1/11</a:t>
            </a:r>
          </a:p>
        </p:txBody>
      </p:sp>
      <p:sp>
        <p:nvSpPr>
          <p:cNvPr id="3" name="ZoneTexte 2">
            <a:extLst>
              <a:ext uri="{FF2B5EF4-FFF2-40B4-BE49-F238E27FC236}">
                <a16:creationId xmlns:a16="http://schemas.microsoft.com/office/drawing/2014/main" id="{6B475A98-3EE9-428D-BFF2-9811B2C64322}"/>
              </a:ext>
            </a:extLst>
          </p:cNvPr>
          <p:cNvSpPr txBox="1"/>
          <p:nvPr/>
        </p:nvSpPr>
        <p:spPr>
          <a:xfrm>
            <a:off x="260027" y="1093611"/>
            <a:ext cx="10900692" cy="5755422"/>
          </a:xfrm>
          <a:prstGeom prst="rect">
            <a:avLst/>
          </a:prstGeom>
          <a:solidFill>
            <a:schemeClr val="tx1"/>
          </a:solidFill>
        </p:spPr>
        <p:txBody>
          <a:bodyPr wrap="square" rtlCol="0">
            <a:spAutoFit/>
          </a:bodyPr>
          <a:lstStyle/>
          <a:p>
            <a:r>
              <a:rPr lang="fr-FR" sz="1400" b="1" dirty="0">
                <a:solidFill>
                  <a:schemeClr val="bg1"/>
                </a:solidFill>
              </a:rPr>
              <a:t>for </a:t>
            </a:r>
            <a:r>
              <a:rPr lang="fr-FR" sz="1400" b="1" dirty="0" err="1">
                <a:solidFill>
                  <a:schemeClr val="bg1"/>
                </a:solidFill>
              </a:rPr>
              <a:t>num</a:t>
            </a:r>
            <a:r>
              <a:rPr lang="fr-FR" sz="1400" b="1" dirty="0">
                <a:solidFill>
                  <a:schemeClr val="bg1"/>
                </a:solidFill>
              </a:rPr>
              <a:t> in range(10):   # 10 </a:t>
            </a:r>
            <a:r>
              <a:rPr lang="fr-FR" sz="1400" b="1" dirty="0" err="1">
                <a:solidFill>
                  <a:schemeClr val="bg1"/>
                </a:solidFill>
              </a:rPr>
              <a:t>is</a:t>
            </a:r>
            <a:r>
              <a:rPr lang="fr-FR" sz="1400" b="1" dirty="0">
                <a:solidFill>
                  <a:schemeClr val="bg1"/>
                </a:solidFill>
              </a:rPr>
              <a:t> not </a:t>
            </a:r>
            <a:r>
              <a:rPr lang="fr-FR" sz="1400" b="1" dirty="0" err="1">
                <a:solidFill>
                  <a:schemeClr val="bg1"/>
                </a:solidFill>
              </a:rPr>
              <a:t>included</a:t>
            </a:r>
            <a:endParaRPr lang="fr-FR" sz="1400" b="1" dirty="0">
              <a:solidFill>
                <a:schemeClr val="bg1"/>
              </a:solidFill>
            </a:endParaRPr>
          </a:p>
          <a:p>
            <a:r>
              <a:rPr lang="fr-FR" sz="1400" b="1" dirty="0">
                <a:solidFill>
                  <a:schemeClr val="bg1"/>
                </a:solidFill>
              </a:rPr>
              <a:t>   print(</a:t>
            </a:r>
            <a:r>
              <a:rPr lang="fr-FR" sz="1400" b="1" dirty="0" err="1">
                <a:solidFill>
                  <a:schemeClr val="bg1"/>
                </a:solidFill>
              </a:rPr>
              <a:t>num</a:t>
            </a:r>
            <a:r>
              <a:rPr lang="fr-FR" sz="1400" b="1" dirty="0">
                <a:solidFill>
                  <a:schemeClr val="bg1"/>
                </a:solidFill>
              </a:rPr>
              <a:t>)</a:t>
            </a:r>
          </a:p>
          <a:p>
            <a:r>
              <a:rPr lang="fr-FR" sz="1400" b="1" dirty="0">
                <a:solidFill>
                  <a:schemeClr val="bg1"/>
                </a:solidFill>
              </a:rPr>
              <a:t>0</a:t>
            </a:r>
          </a:p>
          <a:p>
            <a:r>
              <a:rPr lang="fr-FR" sz="1400" b="1" dirty="0">
                <a:solidFill>
                  <a:schemeClr val="bg1"/>
                </a:solidFill>
              </a:rPr>
              <a:t>1</a:t>
            </a:r>
          </a:p>
          <a:p>
            <a:r>
              <a:rPr lang="fr-FR" sz="1400" b="1" dirty="0">
                <a:solidFill>
                  <a:schemeClr val="bg1"/>
                </a:solidFill>
              </a:rPr>
              <a:t>2</a:t>
            </a:r>
          </a:p>
          <a:p>
            <a:r>
              <a:rPr lang="fr-FR" sz="1400" b="1" dirty="0">
                <a:solidFill>
                  <a:schemeClr val="bg1"/>
                </a:solidFill>
              </a:rPr>
              <a:t>3</a:t>
            </a:r>
          </a:p>
          <a:p>
            <a:r>
              <a:rPr lang="fr-FR" sz="1400" b="1" dirty="0">
                <a:solidFill>
                  <a:schemeClr val="bg1"/>
                </a:solidFill>
              </a:rPr>
              <a:t>4</a:t>
            </a:r>
          </a:p>
          <a:p>
            <a:r>
              <a:rPr lang="fr-FR" sz="1400" b="1" dirty="0">
                <a:solidFill>
                  <a:schemeClr val="bg1"/>
                </a:solidFill>
              </a:rPr>
              <a:t>5</a:t>
            </a:r>
          </a:p>
          <a:p>
            <a:r>
              <a:rPr lang="fr-FR" sz="1400" b="1" dirty="0">
                <a:solidFill>
                  <a:schemeClr val="bg1"/>
                </a:solidFill>
              </a:rPr>
              <a:t>6</a:t>
            </a:r>
          </a:p>
          <a:p>
            <a:r>
              <a:rPr lang="fr-FR" sz="1400" b="1" dirty="0">
                <a:solidFill>
                  <a:schemeClr val="bg1"/>
                </a:solidFill>
              </a:rPr>
              <a:t>7</a:t>
            </a:r>
          </a:p>
          <a:p>
            <a:r>
              <a:rPr lang="fr-FR" sz="1400" b="1" dirty="0">
                <a:solidFill>
                  <a:schemeClr val="bg1"/>
                </a:solidFill>
              </a:rPr>
              <a:t>8</a:t>
            </a:r>
          </a:p>
          <a:p>
            <a:r>
              <a:rPr lang="fr-FR" sz="1400" b="1" dirty="0">
                <a:solidFill>
                  <a:schemeClr val="bg1"/>
                </a:solidFill>
              </a:rPr>
              <a:t>9</a:t>
            </a:r>
          </a:p>
          <a:p>
            <a:r>
              <a:rPr lang="fr-FR" sz="1400" b="1" dirty="0">
                <a:solidFill>
                  <a:schemeClr val="bg1"/>
                </a:solidFill>
              </a:rPr>
              <a:t>10</a:t>
            </a:r>
          </a:p>
          <a:p>
            <a:endParaRPr lang="fr-FR" sz="1400" b="1" dirty="0">
              <a:solidFill>
                <a:schemeClr val="bg1"/>
              </a:solidFill>
            </a:endParaRPr>
          </a:p>
          <a:p>
            <a:r>
              <a:rPr lang="fr-FR" sz="1400" b="1" dirty="0">
                <a:solidFill>
                  <a:schemeClr val="bg1"/>
                </a:solidFill>
              </a:rPr>
              <a:t>for </a:t>
            </a:r>
            <a:r>
              <a:rPr lang="fr-FR" sz="1400" b="1" dirty="0" err="1">
                <a:solidFill>
                  <a:schemeClr val="bg1"/>
                </a:solidFill>
              </a:rPr>
              <a:t>num</a:t>
            </a:r>
            <a:r>
              <a:rPr lang="fr-FR" sz="1400" b="1" dirty="0">
                <a:solidFill>
                  <a:schemeClr val="bg1"/>
                </a:solidFill>
              </a:rPr>
              <a:t> in range(0,11,2): # </a:t>
            </a:r>
            <a:r>
              <a:rPr lang="fr-FR" sz="1400" b="1" dirty="0" err="1">
                <a:solidFill>
                  <a:schemeClr val="bg1"/>
                </a:solidFill>
              </a:rPr>
              <a:t>we</a:t>
            </a:r>
            <a:r>
              <a:rPr lang="fr-FR" sz="1400" b="1" dirty="0">
                <a:solidFill>
                  <a:schemeClr val="bg1"/>
                </a:solidFill>
              </a:rPr>
              <a:t> put 11 to </a:t>
            </a:r>
            <a:r>
              <a:rPr lang="fr-FR" sz="1400" b="1" dirty="0" err="1">
                <a:solidFill>
                  <a:schemeClr val="bg1"/>
                </a:solidFill>
              </a:rPr>
              <a:t>get</a:t>
            </a:r>
            <a:r>
              <a:rPr lang="fr-FR" sz="1400" b="1" dirty="0">
                <a:solidFill>
                  <a:schemeClr val="bg1"/>
                </a:solidFill>
              </a:rPr>
              <a:t> 10</a:t>
            </a:r>
          </a:p>
          <a:p>
            <a:r>
              <a:rPr lang="fr-FR" sz="1400" b="1" dirty="0">
                <a:solidFill>
                  <a:schemeClr val="bg1"/>
                </a:solidFill>
              </a:rPr>
              <a:t>0</a:t>
            </a:r>
          </a:p>
          <a:p>
            <a:r>
              <a:rPr lang="fr-FR" sz="1400" b="1" dirty="0">
                <a:solidFill>
                  <a:schemeClr val="bg1"/>
                </a:solidFill>
              </a:rPr>
              <a:t>2</a:t>
            </a:r>
          </a:p>
          <a:p>
            <a:r>
              <a:rPr lang="fr-FR" sz="1400" b="1" dirty="0">
                <a:solidFill>
                  <a:schemeClr val="bg1"/>
                </a:solidFill>
              </a:rPr>
              <a:t>4</a:t>
            </a:r>
          </a:p>
          <a:p>
            <a:r>
              <a:rPr lang="fr-FR" sz="1400" b="1" dirty="0">
                <a:solidFill>
                  <a:schemeClr val="bg1"/>
                </a:solidFill>
              </a:rPr>
              <a:t>6</a:t>
            </a:r>
          </a:p>
          <a:p>
            <a:r>
              <a:rPr lang="fr-FR" sz="1400" b="1" dirty="0">
                <a:solidFill>
                  <a:schemeClr val="bg1"/>
                </a:solidFill>
              </a:rPr>
              <a:t>8</a:t>
            </a:r>
          </a:p>
          <a:p>
            <a:r>
              <a:rPr lang="fr-FR" sz="1400" b="1" dirty="0">
                <a:solidFill>
                  <a:schemeClr val="bg1"/>
                </a:solidFill>
              </a:rPr>
              <a:t>10</a:t>
            </a:r>
          </a:p>
          <a:p>
            <a:endParaRPr lang="fr-FR" sz="1400" b="1" dirty="0">
              <a:solidFill>
                <a:schemeClr val="bg1"/>
              </a:solidFill>
            </a:endParaRPr>
          </a:p>
          <a:p>
            <a:r>
              <a:rPr lang="fr-FR" sz="1400" b="1" dirty="0">
                <a:solidFill>
                  <a:schemeClr val="bg1"/>
                </a:solidFill>
              </a:rPr>
              <a:t>List(range(0,11,2)</a:t>
            </a:r>
          </a:p>
          <a:p>
            <a:r>
              <a:rPr lang="fr-FR" sz="1400" b="1" dirty="0">
                <a:solidFill>
                  <a:schemeClr val="bg1"/>
                </a:solidFill>
              </a:rPr>
              <a:t>[0,2,4,6,8,10]</a:t>
            </a:r>
          </a:p>
          <a:p>
            <a:endParaRPr lang="fr-FR" sz="1400" dirty="0">
              <a:solidFill>
                <a:schemeClr val="bg1"/>
              </a:solidFill>
            </a:endParaRPr>
          </a:p>
          <a:p>
            <a:endParaRPr lang="fr-FR" dirty="0"/>
          </a:p>
        </p:txBody>
      </p:sp>
    </p:spTree>
    <p:extLst>
      <p:ext uri="{BB962C8B-B14F-4D97-AF65-F5344CB8AC3E}">
        <p14:creationId xmlns:p14="http://schemas.microsoft.com/office/powerpoint/2010/main" val="4144592220"/>
      </p:ext>
    </p:extLst>
  </p:cSld>
  <p:clrMapOvr>
    <a:overrideClrMapping bg1="lt1" tx1="dk1" bg2="lt2" tx2="dk2" accent1="accent1" accent2="accent2" accent3="accent3" accent4="accent4" accent5="accent5" accent6="accent6" hlink="hlink" folHlink="folHlink"/>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C90796"/>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fr-FR" sz="5400" dirty="0" err="1">
                <a:solidFill>
                  <a:schemeClr val="accent5">
                    <a:lumMod val="75000"/>
                  </a:schemeClr>
                </a:solidFill>
              </a:rPr>
              <a:t>Useful</a:t>
            </a:r>
            <a:r>
              <a:rPr lang="fr-FR" sz="5400" dirty="0">
                <a:solidFill>
                  <a:schemeClr val="accent5">
                    <a:lumMod val="75000"/>
                  </a:schemeClr>
                </a:solidFill>
              </a:rPr>
              <a:t> </a:t>
            </a:r>
            <a:r>
              <a:rPr lang="fr-FR" sz="5400" dirty="0" err="1">
                <a:solidFill>
                  <a:schemeClr val="accent5">
                    <a:lumMod val="75000"/>
                  </a:schemeClr>
                </a:solidFill>
              </a:rPr>
              <a:t>Operators</a:t>
            </a:r>
            <a:r>
              <a:rPr lang="fr-FR" sz="5400" dirty="0">
                <a:solidFill>
                  <a:schemeClr val="accent5">
                    <a:lumMod val="75000"/>
                  </a:schemeClr>
                </a:solidFill>
              </a:rPr>
              <a:t> in python: enumerate 2/11</a:t>
            </a:r>
          </a:p>
        </p:txBody>
      </p:sp>
      <p:sp>
        <p:nvSpPr>
          <p:cNvPr id="4" name="ZoneTexte 3">
            <a:extLst>
              <a:ext uri="{FF2B5EF4-FFF2-40B4-BE49-F238E27FC236}">
                <a16:creationId xmlns:a16="http://schemas.microsoft.com/office/drawing/2014/main" id="{4EBED692-42D0-42C8-958E-23458F947096}"/>
              </a:ext>
            </a:extLst>
          </p:cNvPr>
          <p:cNvSpPr txBox="1"/>
          <p:nvPr/>
        </p:nvSpPr>
        <p:spPr>
          <a:xfrm>
            <a:off x="61914" y="1325563"/>
            <a:ext cx="12068175" cy="646331"/>
          </a:xfrm>
          <a:prstGeom prst="rect">
            <a:avLst/>
          </a:prstGeom>
          <a:noFill/>
        </p:spPr>
        <p:txBody>
          <a:bodyPr wrap="square" rtlCol="0">
            <a:spAutoFit/>
          </a:bodyPr>
          <a:lstStyle/>
          <a:p>
            <a:r>
              <a:rPr lang="en-US" sz="1200" dirty="0"/>
              <a:t>Basically, enumerate() allows you to loop over a collection of items while keeping track of the current item’s index in a counter variable.</a:t>
            </a:r>
          </a:p>
          <a:p>
            <a:endParaRPr lang="en-US" sz="1200" dirty="0"/>
          </a:p>
          <a:p>
            <a:r>
              <a:rPr lang="en-US" sz="1200" dirty="0"/>
              <a:t>Let’s take a look at a quick example:</a:t>
            </a:r>
          </a:p>
        </p:txBody>
      </p:sp>
      <p:sp>
        <p:nvSpPr>
          <p:cNvPr id="5" name="ZoneTexte 4">
            <a:extLst>
              <a:ext uri="{FF2B5EF4-FFF2-40B4-BE49-F238E27FC236}">
                <a16:creationId xmlns:a16="http://schemas.microsoft.com/office/drawing/2014/main" id="{008AEA15-FB54-4A86-A556-5120945D5AD1}"/>
              </a:ext>
            </a:extLst>
          </p:cNvPr>
          <p:cNvSpPr txBox="1"/>
          <p:nvPr/>
        </p:nvSpPr>
        <p:spPr>
          <a:xfrm>
            <a:off x="61913" y="1996297"/>
            <a:ext cx="6429376" cy="646331"/>
          </a:xfrm>
          <a:prstGeom prst="rect">
            <a:avLst/>
          </a:prstGeom>
          <a:solidFill>
            <a:schemeClr val="tx1"/>
          </a:solidFill>
        </p:spPr>
        <p:txBody>
          <a:bodyPr wrap="square" rtlCol="0">
            <a:spAutoFit/>
          </a:bodyPr>
          <a:lstStyle/>
          <a:p>
            <a:r>
              <a:rPr lang="fr-FR" sz="1200" dirty="0">
                <a:solidFill>
                  <a:schemeClr val="bg1"/>
                </a:solidFill>
              </a:rPr>
              <a:t>names = ['Bob', 'Alice', 'Guido']</a:t>
            </a:r>
          </a:p>
          <a:p>
            <a:r>
              <a:rPr lang="fr-FR" sz="1200" dirty="0">
                <a:solidFill>
                  <a:schemeClr val="bg1"/>
                </a:solidFill>
              </a:rPr>
              <a:t>for index, value in enumerate(names):</a:t>
            </a:r>
          </a:p>
          <a:p>
            <a:r>
              <a:rPr lang="fr-FR" sz="1200" dirty="0">
                <a:solidFill>
                  <a:schemeClr val="bg1"/>
                </a:solidFill>
              </a:rPr>
              <a:t>    print(f'{index}: {value}')</a:t>
            </a:r>
          </a:p>
        </p:txBody>
      </p:sp>
      <p:sp>
        <p:nvSpPr>
          <p:cNvPr id="6" name="ZoneTexte 5">
            <a:extLst>
              <a:ext uri="{FF2B5EF4-FFF2-40B4-BE49-F238E27FC236}">
                <a16:creationId xmlns:a16="http://schemas.microsoft.com/office/drawing/2014/main" id="{5F707C40-0562-42A9-9973-69521AB120AF}"/>
              </a:ext>
            </a:extLst>
          </p:cNvPr>
          <p:cNvSpPr txBox="1"/>
          <p:nvPr/>
        </p:nvSpPr>
        <p:spPr>
          <a:xfrm>
            <a:off x="61913" y="2642449"/>
            <a:ext cx="12068175" cy="276999"/>
          </a:xfrm>
          <a:prstGeom prst="rect">
            <a:avLst/>
          </a:prstGeom>
          <a:noFill/>
        </p:spPr>
        <p:txBody>
          <a:bodyPr wrap="square" rtlCol="0">
            <a:spAutoFit/>
          </a:bodyPr>
          <a:lstStyle/>
          <a:p>
            <a:r>
              <a:rPr lang="en-US" sz="1200" dirty="0"/>
              <a:t>This produces the following output:</a:t>
            </a:r>
          </a:p>
        </p:txBody>
      </p:sp>
      <p:sp>
        <p:nvSpPr>
          <p:cNvPr id="7" name="ZoneTexte 6">
            <a:extLst>
              <a:ext uri="{FF2B5EF4-FFF2-40B4-BE49-F238E27FC236}">
                <a16:creationId xmlns:a16="http://schemas.microsoft.com/office/drawing/2014/main" id="{966D10F2-945D-4160-891B-4061E0EFB520}"/>
              </a:ext>
            </a:extLst>
          </p:cNvPr>
          <p:cNvSpPr txBox="1"/>
          <p:nvPr/>
        </p:nvSpPr>
        <p:spPr>
          <a:xfrm>
            <a:off x="61913" y="2919448"/>
            <a:ext cx="6429376" cy="646331"/>
          </a:xfrm>
          <a:prstGeom prst="rect">
            <a:avLst/>
          </a:prstGeom>
          <a:solidFill>
            <a:schemeClr val="tx1"/>
          </a:solidFill>
        </p:spPr>
        <p:txBody>
          <a:bodyPr wrap="square" rtlCol="0">
            <a:spAutoFit/>
          </a:bodyPr>
          <a:lstStyle/>
          <a:p>
            <a:r>
              <a:rPr lang="pt-BR" sz="1200" dirty="0">
                <a:solidFill>
                  <a:schemeClr val="bg1"/>
                </a:solidFill>
              </a:rPr>
              <a:t>0: Bob</a:t>
            </a:r>
          </a:p>
          <a:p>
            <a:r>
              <a:rPr lang="pt-BR" sz="1200" dirty="0">
                <a:solidFill>
                  <a:schemeClr val="bg1"/>
                </a:solidFill>
              </a:rPr>
              <a:t>1: Alice</a:t>
            </a:r>
          </a:p>
          <a:p>
            <a:r>
              <a:rPr lang="pt-BR" sz="1200" dirty="0">
                <a:solidFill>
                  <a:schemeClr val="bg1"/>
                </a:solidFill>
              </a:rPr>
              <a:t>2: Guido</a:t>
            </a:r>
          </a:p>
        </p:txBody>
      </p:sp>
      <p:sp>
        <p:nvSpPr>
          <p:cNvPr id="8" name="ZoneTexte 7">
            <a:extLst>
              <a:ext uri="{FF2B5EF4-FFF2-40B4-BE49-F238E27FC236}">
                <a16:creationId xmlns:a16="http://schemas.microsoft.com/office/drawing/2014/main" id="{EAE5A69B-8D63-41AA-B5AB-09C7BE72A1CC}"/>
              </a:ext>
            </a:extLst>
          </p:cNvPr>
          <p:cNvSpPr txBox="1"/>
          <p:nvPr/>
        </p:nvSpPr>
        <p:spPr>
          <a:xfrm>
            <a:off x="61912" y="3576125"/>
            <a:ext cx="12068175" cy="1015663"/>
          </a:xfrm>
          <a:prstGeom prst="rect">
            <a:avLst/>
          </a:prstGeom>
          <a:noFill/>
        </p:spPr>
        <p:txBody>
          <a:bodyPr wrap="square" rtlCol="0">
            <a:spAutoFit/>
          </a:bodyPr>
          <a:lstStyle/>
          <a:p>
            <a:r>
              <a:rPr lang="fr-FR" sz="1200" dirty="0"/>
              <a:t>As you can see, this iterated over the names list and generated an index for each element by increasing a counter variable starting at zero.</a:t>
            </a:r>
            <a:br>
              <a:rPr lang="fr-FR" sz="1200" dirty="0"/>
            </a:br>
            <a:r>
              <a:rPr lang="fr-FR" sz="1200" dirty="0"/>
              <a:t>Now why is keeping a running index with the enumerate function useful?</a:t>
            </a:r>
            <a:br>
              <a:rPr lang="fr-FR" sz="1200" dirty="0"/>
            </a:br>
            <a:r>
              <a:rPr lang="fr-FR" sz="1200" dirty="0"/>
              <a:t>I noticed that new Python developers coming from a C or Java background sometimes use the following range(len(...)) antipattern to keep a running index while iterating over a list with a for-</a:t>
            </a:r>
            <a:r>
              <a:rPr lang="fr-FR" sz="1200" dirty="0" err="1"/>
              <a:t>loop</a:t>
            </a:r>
            <a:r>
              <a:rPr lang="fr-FR" sz="1200" dirty="0"/>
              <a:t>:</a:t>
            </a:r>
            <a:br>
              <a:rPr lang="fr-FR" sz="1200" dirty="0"/>
            </a:br>
            <a:endParaRPr lang="en-US" sz="1200" dirty="0"/>
          </a:p>
        </p:txBody>
      </p:sp>
    </p:spTree>
    <p:extLst>
      <p:ext uri="{BB962C8B-B14F-4D97-AF65-F5344CB8AC3E}">
        <p14:creationId xmlns:p14="http://schemas.microsoft.com/office/powerpoint/2010/main" val="4287102840"/>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3/11</a:t>
            </a:r>
            <a:endParaRPr lang="fr-FR" sz="5400" dirty="0">
              <a:solidFill>
                <a:schemeClr val="accent5">
                  <a:lumMod val="75000"/>
                </a:schemeClr>
              </a:solidFill>
            </a:endParaRPr>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1618763"/>
            <a:ext cx="6429376" cy="646331"/>
          </a:xfrm>
          <a:prstGeom prst="rect">
            <a:avLst/>
          </a:prstGeom>
          <a:solidFill>
            <a:schemeClr val="tx1"/>
          </a:solidFill>
        </p:spPr>
        <p:txBody>
          <a:bodyPr wrap="square" rtlCol="0">
            <a:spAutoFit/>
          </a:bodyPr>
          <a:lstStyle/>
          <a:p>
            <a:r>
              <a:rPr lang="en-US" sz="1200" dirty="0">
                <a:solidFill>
                  <a:schemeClr val="bg1"/>
                </a:solidFill>
              </a:rPr>
              <a:t># HARMFUL: Don't do this</a:t>
            </a:r>
          </a:p>
          <a:p>
            <a:r>
              <a:rPr lang="en-US" sz="1200" dirty="0">
                <a:solidFill>
                  <a:schemeClr val="bg1"/>
                </a:solidFill>
              </a:rPr>
              <a:t>for i in range(len(my_items)):</a:t>
            </a:r>
          </a:p>
          <a:p>
            <a:r>
              <a:rPr lang="en-US" sz="12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2425297"/>
            <a:ext cx="12068175" cy="1015663"/>
          </a:xfrm>
          <a:prstGeom prst="rect">
            <a:avLst/>
          </a:prstGeom>
          <a:noFill/>
        </p:spPr>
        <p:txBody>
          <a:bodyPr wrap="square" rtlCol="0">
            <a:spAutoFit/>
          </a:bodyPr>
          <a:lstStyle/>
          <a:p>
            <a:r>
              <a:rPr lang="en-US" sz="1200" dirty="0"/>
              <a:t>By using the enumerate function skillfully, like I showed you in the “names” example above, you can make this looping construct much more “Pythonic” and idiomatic.</a:t>
            </a:r>
          </a:p>
          <a:p>
            <a:r>
              <a:rPr lang="en-US" sz="1200" dirty="0"/>
              <a:t>You see, there’s usually no need to generate element indexes manually in Python—you simply leave all of this work to the enumerate function.</a:t>
            </a:r>
          </a:p>
          <a:p>
            <a:r>
              <a:rPr lang="en-US" sz="1200" dirty="0"/>
              <a:t>And as a result your code will be easier to read and less vulnerable to typos.</a:t>
            </a:r>
          </a:p>
          <a:p>
            <a:r>
              <a:rPr lang="en-US" sz="1200" dirty="0"/>
              <a:t>Another useful feature is the ability to choose the starting index for the enumeration. </a:t>
            </a:r>
          </a:p>
          <a:p>
            <a:r>
              <a:rPr lang="en-US" sz="12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559286"/>
            <a:ext cx="6429375" cy="646331"/>
          </a:xfrm>
          <a:prstGeom prst="rect">
            <a:avLst/>
          </a:prstGeom>
          <a:solidFill>
            <a:schemeClr val="tx1"/>
          </a:solidFill>
        </p:spPr>
        <p:txBody>
          <a:bodyPr wrap="square" rtlCol="0">
            <a:spAutoFit/>
          </a:bodyPr>
          <a:lstStyle/>
          <a:p>
            <a:r>
              <a:rPr lang="fr-FR" sz="1200" dirty="0">
                <a:solidFill>
                  <a:schemeClr val="bg1"/>
                </a:solidFill>
              </a:rPr>
              <a:t>names = ['Bob', 'Alice', 'Guido']</a:t>
            </a:r>
          </a:p>
          <a:p>
            <a:r>
              <a:rPr lang="fr-FR" sz="1200" dirty="0">
                <a:solidFill>
                  <a:schemeClr val="bg1"/>
                </a:solidFill>
              </a:rPr>
              <a:t>for index, value in enumerate(names, 1):</a:t>
            </a:r>
          </a:p>
          <a:p>
            <a:r>
              <a:rPr lang="fr-FR" sz="12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4334415"/>
            <a:ext cx="12068175" cy="276999"/>
          </a:xfrm>
          <a:prstGeom prst="rect">
            <a:avLst/>
          </a:prstGeom>
          <a:noFill/>
        </p:spPr>
        <p:txBody>
          <a:bodyPr wrap="square" rtlCol="0">
            <a:spAutoFit/>
          </a:bodyPr>
          <a:lstStyle/>
          <a:p>
            <a:r>
              <a:rPr lang="en-US" sz="12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835152"/>
            <a:ext cx="6429375" cy="646331"/>
          </a:xfrm>
          <a:prstGeom prst="rect">
            <a:avLst/>
          </a:prstGeom>
          <a:solidFill>
            <a:schemeClr val="tx1"/>
          </a:solidFill>
        </p:spPr>
        <p:txBody>
          <a:bodyPr wrap="square" rtlCol="0">
            <a:spAutoFit/>
          </a:bodyPr>
          <a:lstStyle/>
          <a:p>
            <a:r>
              <a:rPr lang="pt-BR" sz="1200" dirty="0">
                <a:solidFill>
                  <a:schemeClr val="bg1"/>
                </a:solidFill>
              </a:rPr>
              <a:t>1: Bob</a:t>
            </a:r>
          </a:p>
          <a:p>
            <a:r>
              <a:rPr lang="pt-BR" sz="1200" dirty="0">
                <a:solidFill>
                  <a:schemeClr val="bg1"/>
                </a:solidFill>
              </a:rPr>
              <a:t>2: Alice</a:t>
            </a:r>
          </a:p>
          <a:p>
            <a:r>
              <a:rPr lang="pt-BR" sz="1200" dirty="0">
                <a:solidFill>
                  <a:schemeClr val="bg1"/>
                </a:solidFill>
              </a:rPr>
              <a:t>3: Guido</a:t>
            </a:r>
          </a:p>
        </p:txBody>
      </p:sp>
    </p:spTree>
    <p:extLst>
      <p:ext uri="{BB962C8B-B14F-4D97-AF65-F5344CB8AC3E}">
        <p14:creationId xmlns:p14="http://schemas.microsoft.com/office/powerpoint/2010/main" val="71719468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a:t>
            </a:r>
            <a:r>
              <a:rPr lang="fr-FR" sz="1100" dirty="0" err="1">
                <a:solidFill>
                  <a:schemeClr val="bg1"/>
                </a:solidFill>
              </a:rPr>
              <a:t>connexion.accept</a:t>
            </a:r>
            <a:r>
              <a:rPr lang="fr-FR" sz="1100" dirty="0">
                <a:solidFill>
                  <a:schemeClr val="bg1"/>
                </a:solidFill>
              </a:rPr>
              <a: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C90796"/>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554404"/>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2452182"/>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3137331"/>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4183773"/>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614662"/>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5076330"/>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630248"/>
            <a:ext cx="12068175" cy="1015663"/>
          </a:xfrm>
          <a:prstGeom prst="rect">
            <a:avLst/>
          </a:prstGeom>
          <a:noFill/>
        </p:spPr>
        <p:txBody>
          <a:bodyPr wrap="square" rtlCol="0">
            <a:spAutoFit/>
          </a:bodyPr>
          <a:lstStyle/>
          <a:p>
            <a:r>
              <a:rPr lang="en-US" sz="1000"/>
              <a:t>And there you have it—enumerate() is awesome!</a:t>
            </a:r>
          </a:p>
          <a:p>
            <a:r>
              <a:rPr lang="en-US" sz="1000"/>
              <a:t>Let's do a quick recap:</a:t>
            </a:r>
          </a:p>
          <a:p>
            <a:r>
              <a:rPr lang="en-US" sz="1000"/>
              <a:t>    1. "enumerate()" is a built-in function of Python. You use it to loop over an iterable with an automatic running index generated by a counter variable.</a:t>
            </a:r>
          </a:p>
          <a:p>
            <a:r>
              <a:rPr lang="en-US" sz="1000"/>
              <a:t>    2. The counter starts at 0 by default, but you can set it to any integer.</a:t>
            </a:r>
          </a:p>
          <a:p>
            <a:r>
              <a:rPr lang="en-US" sz="1000"/>
              <a:t>    3. enumerate was added to Python starting at version 2.3 with the implementation of PEP 279.</a:t>
            </a:r>
          </a:p>
          <a:p>
            <a:r>
              <a:rPr lang="en-US" sz="1000"/>
              <a:t>    4. Python’s enumerate function helps you write more Pythonic and idiomatic looping constructs that avoid the use of clunky and error-prone manual indexing.</a:t>
            </a:r>
            <a:endParaRPr lang="en-US" sz="1000" dirty="0"/>
          </a:p>
        </p:txBody>
      </p:sp>
      <p:sp>
        <p:nvSpPr>
          <p:cNvPr id="15" name="Titre 1">
            <a:extLst>
              <a:ext uri="{FF2B5EF4-FFF2-40B4-BE49-F238E27FC236}">
                <a16:creationId xmlns:a16="http://schemas.microsoft.com/office/drawing/2014/main" id="{4CEACBBA-55D2-49ED-9818-778659188385}"/>
              </a:ext>
            </a:extLst>
          </p:cNvPr>
          <p:cNvSpPr txBox="1">
            <a:spLocks/>
          </p:cNvSpPr>
          <p:nvPr/>
        </p:nvSpPr>
        <p:spPr>
          <a:xfrm>
            <a:off x="152400" y="7457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a:t>
            </a:r>
            <a:r>
              <a:rPr lang="en-US" sz="5400" dirty="0" err="1">
                <a:solidFill>
                  <a:schemeClr val="accent5">
                    <a:lumMod val="75000"/>
                  </a:schemeClr>
                </a:solidFill>
              </a:rPr>
              <a:t>fonction</a:t>
            </a:r>
            <a:r>
              <a:rPr lang="en-US" sz="5400" dirty="0">
                <a:solidFill>
                  <a:schemeClr val="accent5">
                    <a:lumMod val="75000"/>
                  </a:schemeClr>
                </a:solidFill>
              </a:rPr>
              <a:t> enumerate 4/11</a:t>
            </a:r>
            <a:endParaRPr lang="fr-FR" sz="5400" dirty="0">
              <a:solidFill>
                <a:schemeClr val="accent5">
                  <a:lumMod val="75000"/>
                </a:schemeClr>
              </a:solidFill>
            </a:endParaRPr>
          </a:p>
        </p:txBody>
      </p:sp>
    </p:spTree>
    <p:extLst>
      <p:ext uri="{BB962C8B-B14F-4D97-AF65-F5344CB8AC3E}">
        <p14:creationId xmlns:p14="http://schemas.microsoft.com/office/powerpoint/2010/main" val="1632072160"/>
      </p:ext>
    </p:extLst>
  </p:cSld>
  <p:clrMapOvr>
    <a:overrideClrMapping bg1="lt1" tx1="dk1" bg2="lt2" tx2="dk2" accent1="accent1" accent2="accent2" accent3="accent3" accent4="accent4" accent5="accent5" accent6="accent6" hlink="hlink" folHlink="folHlink"/>
  </p:clrMapOvr>
</p:sld>
</file>

<file path=ppt/slides/slide40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a:t>
            </a:r>
            <a:r>
              <a:rPr lang="fr-FR" sz="1200" dirty="0" err="1"/>
              <a:t>random.choice</a:t>
            </a:r>
            <a:endParaRPr lang="fr-FR" sz="1200" dirty="0"/>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a:t>
            </a:r>
            <a:r>
              <a:rPr lang="fr-FR" sz="1200" dirty="0" err="1"/>
              <a:t>random.choice</a:t>
            </a:r>
            <a:r>
              <a:rPr lang="fr-FR" sz="1200" dirty="0"/>
              <a:t>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a:t>
            </a:r>
            <a:r>
              <a:rPr lang="fr-FR" sz="1200" dirty="0" err="1"/>
              <a:t>random.choice</a:t>
            </a:r>
            <a:r>
              <a:rPr lang="fr-FR" sz="1200" dirty="0"/>
              <a:t>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a:t>
            </a:r>
            <a:r>
              <a:rPr lang="fr-FR" sz="1000" dirty="0" err="1">
                <a:solidFill>
                  <a:schemeClr val="bg1"/>
                </a:solidFill>
              </a:rPr>
              <a:t>random.shuffle</a:t>
            </a:r>
            <a:r>
              <a:rPr lang="fr-FR" sz="1000" dirty="0">
                <a:solidFill>
                  <a:schemeClr val="bg1"/>
                </a:solidFill>
              </a:rPr>
              <a:t>(liste)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err="1"/>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a:t>
            </a:r>
            <a:r>
              <a:rPr lang="fr-FR" sz="1000" dirty="0" err="1">
                <a:solidFill>
                  <a:schemeClr val="bg1"/>
                </a:solidFill>
              </a:rPr>
              <a:t>random.sample</a:t>
            </a:r>
            <a:r>
              <a:rPr lang="fr-FR" sz="1000" dirty="0">
                <a:solidFill>
                  <a:schemeClr val="bg1"/>
                </a:solidFill>
              </a:rPr>
              <a:t>(liste,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a:t>
            </a:r>
            <a:r>
              <a:rPr lang="fr-FR" sz="1000" dirty="0" err="1">
                <a:solidFill>
                  <a:schemeClr val="bg1"/>
                </a:solidFill>
              </a:rPr>
              <a:t>random.sample</a:t>
            </a:r>
            <a:r>
              <a:rPr lang="fr-FR" sz="1000" dirty="0">
                <a:solidFill>
                  <a:schemeClr val="bg1"/>
                </a:solidFill>
              </a:rPr>
              <a:t>(range(1000),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err="1"/>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a:t>
            </a:r>
            <a:r>
              <a:rPr lang="fr-FR" sz="1200" b="1" i="1" dirty="0" err="1"/>
              <a:t>random.shuffle</a:t>
            </a:r>
            <a:endParaRPr lang="fr-FR" sz="1200" b="1" i="1" dirty="0"/>
          </a:p>
          <a:p>
            <a:endParaRPr lang="fr-FR" sz="1200" i="1" dirty="0"/>
          </a:p>
          <a:p>
            <a:r>
              <a:rPr lang="fr-FR" sz="1200" dirty="0"/>
              <a:t>Intéressons-nous maintenant à la fonction </a:t>
            </a:r>
            <a:r>
              <a:rPr lang="fr-FR" sz="1200" dirty="0" err="1"/>
              <a:t>random.shuffle</a:t>
            </a:r>
            <a:r>
              <a:rPr lang="fr-FR" sz="1200" dirty="0"/>
              <a:t>.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a:t>
            </a:r>
            <a:r>
              <a:rPr lang="fr-FR" sz="1200" dirty="0" err="1"/>
              <a:t>random.shuffle</a:t>
            </a:r>
            <a:r>
              <a:rPr lang="fr-FR" sz="1200" dirty="0"/>
              <a:t>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a:t>
            </a:r>
            <a:r>
              <a:rPr lang="fr-FR" sz="1200" b="1" dirty="0" err="1"/>
              <a:t>random.sample</a:t>
            </a:r>
            <a:endParaRPr lang="fr-FR" sz="1200" b="1" dirty="0"/>
          </a:p>
          <a:p>
            <a:endParaRPr lang="fr-FR" sz="1200" b="1" dirty="0"/>
          </a:p>
          <a:p>
            <a:r>
              <a:rPr lang="fr-FR" sz="1200" dirty="0"/>
              <a:t>Enfin, écrivons notre méthode de test de la fonction </a:t>
            </a:r>
            <a:r>
              <a:rPr lang="fr-FR" sz="1200" dirty="0" err="1"/>
              <a:t>random.sample</a:t>
            </a:r>
            <a:r>
              <a:rPr lang="fr-FR" sz="1200" dirty="0"/>
              <a:t>.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a:t>
            </a:r>
            <a:r>
              <a:rPr lang="fr-FR" sz="1200" dirty="0" err="1"/>
              <a:t>random.sample</a:t>
            </a:r>
            <a:r>
              <a:rPr lang="fr-FR" sz="1200" dirty="0"/>
              <a:t>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5/11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589691"/>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a:t>
            </a:r>
            <a:r>
              <a:rPr lang="fr-FR" sz="1200" dirty="0" err="1"/>
              <a:t>test_random.RandomTest.test_shuffle</a:t>
            </a:r>
            <a:r>
              <a:rPr lang="fr-FR" sz="1200" dirty="0"/>
              <a:t> :</a:t>
            </a:r>
          </a:p>
          <a:p>
            <a:endParaRPr lang="fr-FR" sz="1200" dirty="0"/>
          </a:p>
          <a:p>
            <a:pPr marL="228600" indent="-228600">
              <a:buFont typeface="+mj-lt"/>
              <a:buAutoNum type="arabicPeriod"/>
            </a:pPr>
            <a:r>
              <a:rPr lang="fr-FR" sz="1200" dirty="0"/>
              <a:t>    </a:t>
            </a:r>
            <a:r>
              <a:rPr lang="fr-FR" sz="1200" dirty="0" err="1"/>
              <a:t>test_random</a:t>
            </a:r>
            <a:r>
              <a:rPr lang="fr-FR" sz="1200" dirty="0"/>
              <a:t>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a:t>
            </a:r>
            <a:r>
              <a:rPr lang="fr-FR" sz="1200" dirty="0" err="1"/>
              <a:t>test_shuffle</a:t>
            </a:r>
            <a:r>
              <a:rPr lang="fr-FR" sz="1200" dirty="0"/>
              <a:t>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6/11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862322"/>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a:p>
            <a:endParaRPr lang="fr-FR" sz="1200" dirty="0">
              <a:solidFill>
                <a:schemeClr val="bg1"/>
              </a:solidFill>
            </a:endParaRP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654145"/>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une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zip() 7/11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581029" y="1994479"/>
            <a:ext cx="6096000" cy="2677656"/>
          </a:xfrm>
          <a:prstGeom prst="rect">
            <a:avLst/>
          </a:prstGeom>
          <a:solidFill>
            <a:schemeClr val="tx1"/>
          </a:solidFill>
        </p:spPr>
        <p:txBody>
          <a:bodyPr>
            <a:spAutoFit/>
          </a:bodyPr>
          <a:lstStyle/>
          <a:p>
            <a:r>
              <a:rPr lang="fr-FR" sz="1200" dirty="0">
                <a:solidFill>
                  <a:schemeClr val="bg1"/>
                </a:solidFill>
              </a:rPr>
              <a:t>mylist1 = [1,2,3]</a:t>
            </a:r>
          </a:p>
          <a:p>
            <a:r>
              <a:rPr lang="fr-FR" sz="1200" dirty="0">
                <a:solidFill>
                  <a:schemeClr val="bg1"/>
                </a:solidFill>
              </a:rPr>
              <a:t>mylist2 = [a, b, c]</a:t>
            </a:r>
          </a:p>
          <a:p>
            <a:r>
              <a:rPr lang="fr-FR" sz="1200" dirty="0">
                <a:solidFill>
                  <a:schemeClr val="bg1"/>
                </a:solidFill>
              </a:rPr>
              <a:t>mylist3 = [100,200,300]</a:t>
            </a:r>
          </a:p>
          <a:p>
            <a:endParaRPr lang="fr-FR" sz="1200" dirty="0">
              <a:solidFill>
                <a:schemeClr val="bg1"/>
              </a:solidFill>
            </a:endParaRPr>
          </a:p>
          <a:p>
            <a:r>
              <a:rPr lang="fr-FR" sz="1200" dirty="0">
                <a:solidFill>
                  <a:schemeClr val="bg1"/>
                </a:solidFill>
              </a:rPr>
              <a:t>for item in zip(mylist1, mylist2, mylist3):</a:t>
            </a:r>
          </a:p>
          <a:p>
            <a:r>
              <a:rPr lang="fr-FR" sz="1200" dirty="0">
                <a:solidFill>
                  <a:schemeClr val="bg1"/>
                </a:solidFill>
              </a:rPr>
              <a:t>    print(item)</a:t>
            </a:r>
          </a:p>
          <a:p>
            <a:endParaRPr lang="fr-FR" sz="1200" dirty="0">
              <a:solidFill>
                <a:schemeClr val="bg1"/>
              </a:solidFill>
            </a:endParaRPr>
          </a:p>
          <a:p>
            <a:r>
              <a:rPr lang="fr-FR" sz="1200" dirty="0">
                <a:solidFill>
                  <a:schemeClr val="bg1"/>
                </a:solidFill>
              </a:rPr>
              <a:t>(1, ‘a’, 100)</a:t>
            </a:r>
          </a:p>
          <a:p>
            <a:r>
              <a:rPr lang="fr-FR" sz="1200" dirty="0">
                <a:solidFill>
                  <a:schemeClr val="bg1"/>
                </a:solidFill>
              </a:rPr>
              <a:t>(2, ‘b’, 200)</a:t>
            </a:r>
          </a:p>
          <a:p>
            <a:r>
              <a:rPr lang="fr-FR" sz="1200" dirty="0">
                <a:solidFill>
                  <a:schemeClr val="bg1"/>
                </a:solidFill>
              </a:rPr>
              <a:t>(3, ‘c’, 300)</a:t>
            </a:r>
          </a:p>
          <a:p>
            <a:endParaRPr lang="fr-FR" sz="1200" dirty="0">
              <a:solidFill>
                <a:schemeClr val="bg1"/>
              </a:solidFill>
            </a:endParaRPr>
          </a:p>
          <a:p>
            <a:r>
              <a:rPr lang="fr-FR" sz="1200" dirty="0">
                <a:solidFill>
                  <a:schemeClr val="bg1"/>
                </a:solidFill>
              </a:rPr>
              <a:t># il est possible de récupérer le resultat sous forme de liste en castant</a:t>
            </a:r>
          </a:p>
          <a:p>
            <a:r>
              <a:rPr lang="fr-FR" sz="1200" dirty="0">
                <a:solidFill>
                  <a:schemeClr val="bg1"/>
                </a:solidFill>
              </a:rPr>
              <a:t>list(zip(mylist1,mylist2))</a:t>
            </a:r>
          </a:p>
          <a:p>
            <a:r>
              <a:rPr lang="fr-FR" sz="1200" dirty="0">
                <a:solidFill>
                  <a:schemeClr val="bg1"/>
                </a:solidFill>
              </a:rPr>
              <a:t>[(1, ‘a’), (2, ‘b’), (3, ‘c’)]</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164458"/>
            <a:ext cx="6971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Zip ensemble n lists.</a:t>
            </a:r>
          </a:p>
          <a:p>
            <a:pPr eaLnBrk="0" fontAlgn="base" hangingPunct="0">
              <a:spcBef>
                <a:spcPct val="0"/>
              </a:spcBef>
              <a:spcAft>
                <a:spcPct val="0"/>
              </a:spcAft>
            </a:pPr>
            <a:r>
              <a:rPr lang="fr-FR" altLang="fr-FR" sz="1400" dirty="0"/>
              <a:t>Si les listes ne sont pas de même longueur le zip agira sur la longueur de la liste la plus courte</a:t>
            </a:r>
          </a:p>
        </p:txBody>
      </p:sp>
    </p:spTree>
    <p:extLst>
      <p:ext uri="{BB962C8B-B14F-4D97-AF65-F5344CB8AC3E}">
        <p14:creationId xmlns:p14="http://schemas.microsoft.com/office/powerpoint/2010/main" val="116691223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 </a:t>
            </a:r>
            <a:r>
              <a:rPr lang="fr-FR" altLang="fr-FR" sz="6000" dirty="0" err="1">
                <a:solidFill>
                  <a:schemeClr val="accent5">
                    <a:lumMod val="75000"/>
                  </a:schemeClr>
                </a:solidFill>
              </a:rPr>
              <a:t>operator</a:t>
            </a:r>
            <a:r>
              <a:rPr lang="fr-FR" altLang="fr-FR" sz="6000" dirty="0">
                <a:solidFill>
                  <a:schemeClr val="accent5">
                    <a:lumMod val="75000"/>
                  </a:schemeClr>
                </a:solidFill>
              </a:rPr>
              <a:t> 8/11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581029" y="1994479"/>
            <a:ext cx="6096000" cy="2862322"/>
          </a:xfrm>
          <a:prstGeom prst="rect">
            <a:avLst/>
          </a:prstGeom>
          <a:solidFill>
            <a:schemeClr val="tx1"/>
          </a:solidFill>
        </p:spPr>
        <p:txBody>
          <a:bodyPr>
            <a:spAutoFit/>
          </a:bodyPr>
          <a:lstStyle/>
          <a:p>
            <a:r>
              <a:rPr lang="fr-FR" sz="1200" dirty="0">
                <a:solidFill>
                  <a:schemeClr val="bg1"/>
                </a:solidFill>
              </a:rPr>
              <a:t>‘x’ in [1,2,3]</a:t>
            </a:r>
          </a:p>
          <a:p>
            <a:r>
              <a:rPr lang="fr-FR" sz="1200" dirty="0">
                <a:solidFill>
                  <a:schemeClr val="bg1"/>
                </a:solidFill>
              </a:rPr>
              <a:t>False</a:t>
            </a:r>
            <a:br>
              <a:rPr lang="fr-FR" sz="1200" dirty="0">
                <a:solidFill>
                  <a:schemeClr val="bg1"/>
                </a:solidFill>
              </a:rPr>
            </a:br>
            <a:endParaRPr lang="fr-FR" sz="1200" dirty="0">
              <a:solidFill>
                <a:schemeClr val="bg1"/>
              </a:solidFill>
            </a:endParaRPr>
          </a:p>
          <a:p>
            <a:r>
              <a:rPr lang="fr-FR" sz="1200" dirty="0">
                <a:solidFill>
                  <a:schemeClr val="bg1"/>
                </a:solidFill>
              </a:rPr>
              <a:t>‘x’ in [‘</a:t>
            </a:r>
            <a:r>
              <a:rPr lang="fr-FR" sz="1200" dirty="0" err="1">
                <a:solidFill>
                  <a:schemeClr val="bg1"/>
                </a:solidFill>
              </a:rPr>
              <a:t>x’,’y’,’z</a:t>
            </a:r>
            <a:r>
              <a:rPr lang="fr-FR" sz="1200" dirty="0">
                <a:solidFill>
                  <a:schemeClr val="bg1"/>
                </a:solidFill>
              </a:rPr>
              <a:t>’]</a:t>
            </a:r>
          </a:p>
          <a:p>
            <a:r>
              <a:rPr lang="fr-FR" sz="1200" dirty="0" err="1">
                <a:solidFill>
                  <a:schemeClr val="bg1"/>
                </a:solidFill>
              </a:rPr>
              <a:t>True</a:t>
            </a:r>
            <a:endParaRPr lang="fr-FR" sz="1200" dirty="0">
              <a:solidFill>
                <a:schemeClr val="bg1"/>
              </a:solidFill>
            </a:endParaRPr>
          </a:p>
          <a:p>
            <a:endParaRPr lang="fr-FR" sz="1200" dirty="0">
              <a:solidFill>
                <a:schemeClr val="bg1"/>
              </a:solidFill>
            </a:endParaRPr>
          </a:p>
          <a:p>
            <a:r>
              <a:rPr lang="fr-FR" sz="1200" dirty="0">
                <a:solidFill>
                  <a:schemeClr val="bg1"/>
                </a:solidFill>
              </a:rPr>
              <a:t>‘a’ in ‘a world’</a:t>
            </a:r>
          </a:p>
          <a:p>
            <a:r>
              <a:rPr lang="fr-FR" sz="1200" dirty="0" err="1">
                <a:solidFill>
                  <a:schemeClr val="bg1"/>
                </a:solidFill>
              </a:rPr>
              <a:t>True</a:t>
            </a:r>
            <a:endParaRPr lang="fr-FR" sz="1200" dirty="0">
              <a:solidFill>
                <a:schemeClr val="bg1"/>
              </a:solidFill>
            </a:endParaRPr>
          </a:p>
          <a:p>
            <a:endParaRPr lang="fr-FR" sz="1200" dirty="0">
              <a:solidFill>
                <a:schemeClr val="bg1"/>
              </a:solidFill>
            </a:endParaRPr>
          </a:p>
          <a:p>
            <a:r>
              <a:rPr lang="fr-FR" sz="1200" dirty="0">
                <a:solidFill>
                  <a:schemeClr val="bg1"/>
                </a:solidFill>
              </a:rPr>
              <a:t>‘</a:t>
            </a:r>
            <a:r>
              <a:rPr lang="fr-FR" sz="1200" dirty="0" err="1">
                <a:solidFill>
                  <a:schemeClr val="bg1"/>
                </a:solidFill>
              </a:rPr>
              <a:t>mykey</a:t>
            </a:r>
            <a:r>
              <a:rPr lang="fr-FR" sz="1200" dirty="0">
                <a:solidFill>
                  <a:schemeClr val="bg1"/>
                </a:solidFill>
              </a:rPr>
              <a:t>’ in {‘mykey’:345}</a:t>
            </a:r>
          </a:p>
          <a:p>
            <a:r>
              <a:rPr lang="fr-FR" sz="1200" dirty="0" err="1">
                <a:solidFill>
                  <a:schemeClr val="bg1"/>
                </a:solidFill>
              </a:rPr>
              <a:t>True</a:t>
            </a:r>
            <a:endParaRPr lang="fr-FR" sz="1200" dirty="0">
              <a:solidFill>
                <a:schemeClr val="bg1"/>
              </a:solidFill>
            </a:endParaRPr>
          </a:p>
          <a:p>
            <a:endParaRPr lang="fr-FR" sz="1200" dirty="0">
              <a:solidFill>
                <a:schemeClr val="bg1"/>
              </a:solidFill>
            </a:endParaRPr>
          </a:p>
          <a:p>
            <a:r>
              <a:rPr lang="fr-FR" sz="1200" dirty="0">
                <a:solidFill>
                  <a:schemeClr val="bg1"/>
                </a:solidFill>
              </a:rPr>
              <a:t>d = {‘mykey’:345}</a:t>
            </a:r>
          </a:p>
          <a:p>
            <a:r>
              <a:rPr lang="fr-FR" sz="1200" dirty="0">
                <a:solidFill>
                  <a:schemeClr val="bg1"/>
                </a:solidFill>
              </a:rPr>
              <a:t>345 in </a:t>
            </a:r>
            <a:r>
              <a:rPr lang="fr-FR" sz="1200" dirty="0" err="1">
                <a:solidFill>
                  <a:schemeClr val="bg1"/>
                </a:solidFill>
              </a:rPr>
              <a:t>d.keys</a:t>
            </a:r>
            <a:r>
              <a:rPr lang="fr-FR" sz="1200" dirty="0">
                <a:solidFill>
                  <a:schemeClr val="bg1"/>
                </a:solidFill>
              </a:rPr>
              <a:t>()</a:t>
            </a:r>
          </a:p>
          <a:p>
            <a:r>
              <a:rPr lang="fr-FR" sz="1200" dirty="0">
                <a:solidFill>
                  <a:schemeClr val="bg1"/>
                </a:solidFill>
              </a:rPr>
              <a:t>False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79"/>
            <a:ext cx="26336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Permet de vérifier l’appartenance</a:t>
            </a:r>
          </a:p>
        </p:txBody>
      </p:sp>
    </p:spTree>
    <p:extLst>
      <p:ext uri="{BB962C8B-B14F-4D97-AF65-F5344CB8AC3E}">
        <p14:creationId xmlns:p14="http://schemas.microsoft.com/office/powerpoint/2010/main" val="2846057162"/>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min() et max() 9/11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581029" y="1317416"/>
            <a:ext cx="6096000" cy="1015663"/>
          </a:xfrm>
          <a:prstGeom prst="rect">
            <a:avLst/>
          </a:prstGeom>
          <a:solidFill>
            <a:schemeClr val="tx1"/>
          </a:solidFill>
        </p:spPr>
        <p:txBody>
          <a:bodyPr>
            <a:spAutoFit/>
          </a:bodyPr>
          <a:lstStyle/>
          <a:p>
            <a:r>
              <a:rPr lang="fr-FR" sz="1200" dirty="0">
                <a:solidFill>
                  <a:schemeClr val="bg1"/>
                </a:solidFill>
              </a:rPr>
              <a:t>mylist = [10, 20, 30, 40, 100]</a:t>
            </a:r>
          </a:p>
          <a:p>
            <a:r>
              <a:rPr lang="fr-FR" sz="1200" dirty="0">
                <a:solidFill>
                  <a:schemeClr val="bg1"/>
                </a:solidFill>
              </a:rPr>
              <a:t>min(mylist)</a:t>
            </a:r>
          </a:p>
          <a:p>
            <a:r>
              <a:rPr lang="fr-FR" sz="1200" dirty="0">
                <a:solidFill>
                  <a:schemeClr val="bg1"/>
                </a:solidFill>
              </a:rPr>
              <a:t>10</a:t>
            </a:r>
          </a:p>
          <a:p>
            <a:r>
              <a:rPr lang="fr-FR" sz="1200" dirty="0">
                <a:solidFill>
                  <a:schemeClr val="bg1"/>
                </a:solidFill>
              </a:rPr>
              <a:t>max(mylist)</a:t>
            </a:r>
          </a:p>
          <a:p>
            <a:r>
              <a:rPr lang="fr-FR" sz="1200" dirty="0">
                <a:solidFill>
                  <a:schemeClr val="bg1"/>
                </a:solidFill>
              </a:rPr>
              <a:t>100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4946119"/>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with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random() 10/11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581029" y="1317416"/>
            <a:ext cx="6096000" cy="2677656"/>
          </a:xfrm>
          <a:prstGeom prst="rect">
            <a:avLst/>
          </a:prstGeom>
          <a:solidFill>
            <a:schemeClr val="tx1"/>
          </a:solidFill>
        </p:spPr>
        <p:txBody>
          <a:bodyPr>
            <a:spAutoFit/>
          </a:bodyPr>
          <a:lstStyle/>
          <a:p>
            <a:r>
              <a:rPr lang="fr-FR" sz="1200" dirty="0">
                <a:solidFill>
                  <a:schemeClr val="bg1"/>
                </a:solidFill>
              </a:rPr>
              <a:t>from random import shuffle</a:t>
            </a:r>
          </a:p>
          <a:p>
            <a:r>
              <a:rPr lang="fr-FR" sz="1200" dirty="0">
                <a:solidFill>
                  <a:schemeClr val="bg1"/>
                </a:solidFill>
              </a:rPr>
              <a:t>mylist = [1, 2, 3, 4, 5, 6, 7, 8, 9, 10]</a:t>
            </a:r>
          </a:p>
          <a:p>
            <a:r>
              <a:rPr lang="fr-FR" sz="1200" dirty="0">
                <a:solidFill>
                  <a:schemeClr val="bg1"/>
                </a:solidFill>
              </a:rPr>
              <a:t>shuffle(mylist) # </a:t>
            </a:r>
            <a:r>
              <a:rPr lang="fr-FR" sz="1200" dirty="0" err="1">
                <a:solidFill>
                  <a:schemeClr val="bg1"/>
                </a:solidFill>
              </a:rPr>
              <a:t>it</a:t>
            </a:r>
            <a:r>
              <a:rPr lang="fr-FR" sz="1200" dirty="0">
                <a:solidFill>
                  <a:schemeClr val="bg1"/>
                </a:solidFill>
              </a:rPr>
              <a:t> </a:t>
            </a:r>
            <a:r>
              <a:rPr lang="fr-FR" sz="1200" dirty="0" err="1">
                <a:solidFill>
                  <a:schemeClr val="bg1"/>
                </a:solidFill>
              </a:rPr>
              <a:t>doesn’t</a:t>
            </a:r>
            <a:r>
              <a:rPr lang="fr-FR" sz="1200" dirty="0">
                <a:solidFill>
                  <a:schemeClr val="bg1"/>
                </a:solidFill>
              </a:rPr>
              <a:t> return </a:t>
            </a:r>
            <a:r>
              <a:rPr lang="fr-FR" sz="1200" dirty="0" err="1">
                <a:solidFill>
                  <a:schemeClr val="bg1"/>
                </a:solidFill>
              </a:rPr>
              <a:t>anything</a:t>
            </a:r>
            <a:r>
              <a:rPr lang="fr-FR" sz="1200" dirty="0">
                <a:solidFill>
                  <a:schemeClr val="bg1"/>
                </a:solidFill>
              </a:rPr>
              <a:t> </a:t>
            </a:r>
            <a:r>
              <a:rPr lang="fr-FR" sz="1200" dirty="0" err="1">
                <a:solidFill>
                  <a:schemeClr val="bg1"/>
                </a:solidFill>
              </a:rPr>
              <a:t>it</a:t>
            </a:r>
            <a:r>
              <a:rPr lang="fr-FR" sz="1200" dirty="0">
                <a:solidFill>
                  <a:schemeClr val="bg1"/>
                </a:solidFill>
              </a:rPr>
              <a:t> modifies the liste of origine. This </a:t>
            </a:r>
            <a:r>
              <a:rPr lang="fr-FR" sz="1200" dirty="0" err="1">
                <a:solidFill>
                  <a:schemeClr val="bg1"/>
                </a:solidFill>
              </a:rPr>
              <a:t>is</a:t>
            </a:r>
            <a:r>
              <a:rPr lang="fr-FR" sz="1200" dirty="0">
                <a:solidFill>
                  <a:schemeClr val="bg1"/>
                </a:solidFill>
              </a:rPr>
              <a:t> an </a:t>
            </a:r>
            <a:r>
              <a:rPr lang="fr-FR" sz="1200" dirty="0" err="1">
                <a:solidFill>
                  <a:schemeClr val="bg1"/>
                </a:solidFill>
              </a:rPr>
              <a:t>inplace</a:t>
            </a:r>
            <a:r>
              <a:rPr lang="fr-FR" sz="1200" dirty="0">
                <a:solidFill>
                  <a:schemeClr val="bg1"/>
                </a:solidFill>
              </a:rPr>
              <a:t>        # </a:t>
            </a:r>
            <a:r>
              <a:rPr lang="fr-FR" sz="1200" dirty="0" err="1">
                <a:solidFill>
                  <a:schemeClr val="bg1"/>
                </a:solidFill>
              </a:rPr>
              <a:t>function</a:t>
            </a:r>
            <a:endParaRPr lang="fr-FR" sz="1200" dirty="0">
              <a:solidFill>
                <a:schemeClr val="bg1"/>
              </a:solidFill>
            </a:endParaRPr>
          </a:p>
          <a:p>
            <a:r>
              <a:rPr lang="fr-FR" sz="1200" dirty="0">
                <a:solidFill>
                  <a:schemeClr val="bg1"/>
                </a:solidFill>
              </a:rPr>
              <a:t>mylist</a:t>
            </a:r>
          </a:p>
          <a:p>
            <a:r>
              <a:rPr lang="fr-FR" sz="1200" dirty="0">
                <a:solidFill>
                  <a:schemeClr val="bg1"/>
                </a:solidFill>
              </a:rPr>
              <a:t>[3, 9, 7, 8, 10, 5, 1, 2, 6, 4]</a:t>
            </a:r>
          </a:p>
          <a:p>
            <a:endParaRPr lang="fr-FR" sz="1200" dirty="0">
              <a:solidFill>
                <a:schemeClr val="bg1"/>
              </a:solidFill>
            </a:endParaRPr>
          </a:p>
          <a:p>
            <a:r>
              <a:rPr lang="fr-FR" sz="1200" dirty="0">
                <a:solidFill>
                  <a:schemeClr val="bg1"/>
                </a:solidFill>
              </a:rPr>
              <a:t>from random import </a:t>
            </a:r>
            <a:r>
              <a:rPr lang="fr-FR" sz="1200" dirty="0" err="1">
                <a:solidFill>
                  <a:schemeClr val="bg1"/>
                </a:solidFill>
              </a:rPr>
              <a:t>randint</a:t>
            </a:r>
            <a:endParaRPr lang="fr-FR" sz="1200" dirty="0">
              <a:solidFill>
                <a:schemeClr val="bg1"/>
              </a:solidFill>
            </a:endParaRPr>
          </a:p>
          <a:p>
            <a:r>
              <a:rPr lang="fr-FR" sz="1200" dirty="0" err="1">
                <a:solidFill>
                  <a:schemeClr val="bg1"/>
                </a:solidFill>
              </a:rPr>
              <a:t>randint</a:t>
            </a:r>
            <a:r>
              <a:rPr lang="fr-FR" sz="1200" dirty="0">
                <a:solidFill>
                  <a:schemeClr val="bg1"/>
                </a:solidFill>
              </a:rPr>
              <a:t>(0,100)</a:t>
            </a:r>
          </a:p>
          <a:p>
            <a:r>
              <a:rPr lang="fr-FR" sz="1200" dirty="0">
                <a:solidFill>
                  <a:schemeClr val="bg1"/>
                </a:solidFill>
              </a:rPr>
              <a:t>79</a:t>
            </a:r>
          </a:p>
          <a:p>
            <a:r>
              <a:rPr lang="fr-FR" sz="1200" dirty="0" err="1">
                <a:solidFill>
                  <a:schemeClr val="bg1"/>
                </a:solidFill>
              </a:rPr>
              <a:t>mynum</a:t>
            </a:r>
            <a:r>
              <a:rPr lang="fr-FR" sz="1200" dirty="0">
                <a:solidFill>
                  <a:schemeClr val="bg1"/>
                </a:solidFill>
              </a:rPr>
              <a:t> = </a:t>
            </a:r>
            <a:r>
              <a:rPr lang="fr-FR" sz="1200" dirty="0" err="1">
                <a:solidFill>
                  <a:schemeClr val="bg1"/>
                </a:solidFill>
              </a:rPr>
              <a:t>randint</a:t>
            </a:r>
            <a:r>
              <a:rPr lang="fr-FR" sz="1200" dirty="0">
                <a:solidFill>
                  <a:schemeClr val="bg1"/>
                </a:solidFill>
              </a:rPr>
              <a:t>(0,10)</a:t>
            </a:r>
          </a:p>
          <a:p>
            <a:r>
              <a:rPr lang="fr-FR" sz="1200" dirty="0">
                <a:solidFill>
                  <a:schemeClr val="bg1"/>
                </a:solidFill>
              </a:rPr>
              <a:t>print(</a:t>
            </a:r>
            <a:r>
              <a:rPr lang="fr-FR" sz="1200" dirty="0" err="1">
                <a:solidFill>
                  <a:schemeClr val="bg1"/>
                </a:solidFill>
              </a:rPr>
              <a:t>mynum</a:t>
            </a:r>
            <a:r>
              <a:rPr lang="fr-FR" sz="1200" dirty="0">
                <a:solidFill>
                  <a:schemeClr val="bg1"/>
                </a:solidFill>
              </a:rPr>
              <a:t>)</a:t>
            </a:r>
          </a:p>
          <a:p>
            <a:r>
              <a:rPr lang="fr-FR" sz="1200" dirty="0">
                <a:solidFill>
                  <a:schemeClr val="bg1"/>
                </a:solidFill>
              </a:rPr>
              <a:t>3</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976301010"/>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C90796"/>
              </a:gs>
            </a:gsLst>
            <a:lin ang="5400000" scaled="1"/>
          </a:gradFill>
        </p:spPr>
        <p:txBody>
          <a:bodyPr vert="horz" lIns="91440" tIns="45720" rIns="91440" bIns="45720" rtlCol="0">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Input() 11/11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581029" y="1317416"/>
            <a:ext cx="6096000" cy="3970318"/>
          </a:xfrm>
          <a:prstGeom prst="rect">
            <a:avLst/>
          </a:prstGeom>
          <a:solidFill>
            <a:schemeClr val="tx1"/>
          </a:solidFill>
        </p:spPr>
        <p:txBody>
          <a:bodyPr>
            <a:spAutoFit/>
          </a:bodyPr>
          <a:lstStyle/>
          <a:p>
            <a:r>
              <a:rPr lang="fr-FR" sz="1200" dirty="0">
                <a:solidFill>
                  <a:schemeClr val="bg1"/>
                </a:solidFill>
              </a:rPr>
              <a:t>Input(‘Enter a </a:t>
            </a:r>
            <a:r>
              <a:rPr lang="fr-FR" sz="1200" dirty="0" err="1">
                <a:solidFill>
                  <a:schemeClr val="bg1"/>
                </a:solidFill>
              </a:rPr>
              <a:t>number</a:t>
            </a:r>
            <a:r>
              <a:rPr lang="fr-FR" sz="1200" dirty="0">
                <a:solidFill>
                  <a:schemeClr val="bg1"/>
                </a:solidFill>
              </a:rPr>
              <a:t> </a:t>
            </a:r>
            <a:r>
              <a:rPr lang="fr-FR" sz="1200" dirty="0" err="1">
                <a:solidFill>
                  <a:schemeClr val="bg1"/>
                </a:solidFill>
              </a:rPr>
              <a:t>here</a:t>
            </a:r>
            <a:r>
              <a:rPr lang="fr-FR" sz="1200" dirty="0">
                <a:solidFill>
                  <a:schemeClr val="bg1"/>
                </a:solidFill>
              </a:rPr>
              <a:t>: ‘)</a:t>
            </a:r>
          </a:p>
          <a:p>
            <a:endParaRPr lang="fr-FR" sz="1200" dirty="0">
              <a:solidFill>
                <a:schemeClr val="bg1"/>
              </a:solidFill>
            </a:endParaRPr>
          </a:p>
          <a:p>
            <a:r>
              <a:rPr lang="fr-FR" sz="1200" dirty="0">
                <a:solidFill>
                  <a:schemeClr val="bg1"/>
                </a:solidFill>
              </a:rPr>
              <a:t>Enter a </a:t>
            </a:r>
            <a:r>
              <a:rPr lang="fr-FR" sz="1200" dirty="0" err="1">
                <a:solidFill>
                  <a:schemeClr val="bg1"/>
                </a:solidFill>
              </a:rPr>
              <a:t>number</a:t>
            </a:r>
            <a:r>
              <a:rPr lang="fr-FR" sz="1200" dirty="0">
                <a:solidFill>
                  <a:schemeClr val="bg1"/>
                </a:solidFill>
              </a:rPr>
              <a:t> </a:t>
            </a:r>
            <a:r>
              <a:rPr lang="fr-FR" sz="1200" dirty="0" err="1">
                <a:solidFill>
                  <a:schemeClr val="bg1"/>
                </a:solidFill>
              </a:rPr>
              <a:t>here</a:t>
            </a:r>
            <a:r>
              <a:rPr lang="fr-FR" sz="1200" dirty="0">
                <a:solidFill>
                  <a:schemeClr val="bg1"/>
                </a:solidFill>
              </a:rPr>
              <a:t> : 50</a:t>
            </a:r>
          </a:p>
          <a:p>
            <a:r>
              <a:rPr lang="fr-FR" sz="1200" dirty="0">
                <a:solidFill>
                  <a:schemeClr val="bg1"/>
                </a:solidFill>
              </a:rPr>
              <a:t>‘50’</a:t>
            </a:r>
          </a:p>
          <a:p>
            <a:endParaRPr lang="fr-FR" sz="1200" dirty="0">
              <a:solidFill>
                <a:schemeClr val="bg1"/>
              </a:solidFill>
            </a:endParaRPr>
          </a:p>
          <a:p>
            <a:r>
              <a:rPr lang="fr-FR" sz="1200" dirty="0" err="1">
                <a:solidFill>
                  <a:schemeClr val="bg1"/>
                </a:solidFill>
              </a:rPr>
              <a:t>result</a:t>
            </a:r>
            <a:r>
              <a:rPr lang="fr-FR" sz="1200" dirty="0">
                <a:solidFill>
                  <a:schemeClr val="bg1"/>
                </a:solidFill>
              </a:rPr>
              <a:t> = input(‘</a:t>
            </a:r>
            <a:r>
              <a:rPr lang="fr-FR" sz="1200" dirty="0" err="1">
                <a:solidFill>
                  <a:schemeClr val="bg1"/>
                </a:solidFill>
              </a:rPr>
              <a:t>What</a:t>
            </a:r>
            <a:r>
              <a:rPr lang="fr-FR" sz="1200" dirty="0">
                <a:solidFill>
                  <a:schemeClr val="bg1"/>
                </a:solidFill>
              </a:rPr>
              <a:t> </a:t>
            </a:r>
            <a:r>
              <a:rPr lang="fr-FR" sz="1200" dirty="0" err="1">
                <a:solidFill>
                  <a:schemeClr val="bg1"/>
                </a:solidFill>
              </a:rPr>
              <a:t>is</a:t>
            </a:r>
            <a:r>
              <a:rPr lang="fr-FR" sz="1200" dirty="0">
                <a:solidFill>
                  <a:schemeClr val="bg1"/>
                </a:solidFill>
              </a:rPr>
              <a:t> </a:t>
            </a:r>
            <a:r>
              <a:rPr lang="fr-FR" sz="1200" dirty="0" err="1">
                <a:solidFill>
                  <a:schemeClr val="bg1"/>
                </a:solidFill>
              </a:rPr>
              <a:t>your</a:t>
            </a:r>
            <a:r>
              <a:rPr lang="fr-FR" sz="1200" dirty="0">
                <a:solidFill>
                  <a:schemeClr val="bg1"/>
                </a:solidFill>
              </a:rPr>
              <a:t> </a:t>
            </a:r>
            <a:r>
              <a:rPr lang="fr-FR" sz="1200" dirty="0" err="1">
                <a:solidFill>
                  <a:schemeClr val="bg1"/>
                </a:solidFill>
              </a:rPr>
              <a:t>name</a:t>
            </a:r>
            <a:r>
              <a:rPr lang="fr-FR" sz="1200" dirty="0">
                <a:solidFill>
                  <a:schemeClr val="bg1"/>
                </a:solidFill>
              </a:rPr>
              <a:t>?’)</a:t>
            </a:r>
          </a:p>
          <a:p>
            <a:r>
              <a:rPr lang="fr-FR" sz="1200" dirty="0" err="1">
                <a:solidFill>
                  <a:schemeClr val="bg1"/>
                </a:solidFill>
              </a:rPr>
              <a:t>What</a:t>
            </a:r>
            <a:r>
              <a:rPr lang="fr-FR" sz="1200" dirty="0">
                <a:solidFill>
                  <a:schemeClr val="bg1"/>
                </a:solidFill>
              </a:rPr>
              <a:t> </a:t>
            </a:r>
            <a:r>
              <a:rPr lang="fr-FR" sz="1200" dirty="0" err="1">
                <a:solidFill>
                  <a:schemeClr val="bg1"/>
                </a:solidFill>
              </a:rPr>
              <a:t>is</a:t>
            </a:r>
            <a:r>
              <a:rPr lang="fr-FR" sz="1200" dirty="0">
                <a:solidFill>
                  <a:schemeClr val="bg1"/>
                </a:solidFill>
              </a:rPr>
              <a:t> </a:t>
            </a:r>
            <a:r>
              <a:rPr lang="fr-FR" sz="1200" dirty="0" err="1">
                <a:solidFill>
                  <a:schemeClr val="bg1"/>
                </a:solidFill>
              </a:rPr>
              <a:t>your</a:t>
            </a:r>
            <a:r>
              <a:rPr lang="fr-FR" sz="1200" dirty="0">
                <a:solidFill>
                  <a:schemeClr val="bg1"/>
                </a:solidFill>
              </a:rPr>
              <a:t> </a:t>
            </a:r>
            <a:r>
              <a:rPr lang="fr-FR" sz="1200" dirty="0" err="1">
                <a:solidFill>
                  <a:schemeClr val="bg1"/>
                </a:solidFill>
              </a:rPr>
              <a:t>name</a:t>
            </a:r>
            <a:r>
              <a:rPr lang="fr-FR" sz="1200" dirty="0">
                <a:solidFill>
                  <a:schemeClr val="bg1"/>
                </a:solidFill>
              </a:rPr>
              <a:t>? Julien</a:t>
            </a:r>
          </a:p>
          <a:p>
            <a:endParaRPr lang="fr-FR" sz="1200" dirty="0">
              <a:solidFill>
                <a:schemeClr val="bg1"/>
              </a:solidFill>
            </a:endParaRPr>
          </a:p>
          <a:p>
            <a:r>
              <a:rPr lang="fr-FR" sz="1200" dirty="0" err="1">
                <a:solidFill>
                  <a:schemeClr val="bg1"/>
                </a:solidFill>
              </a:rPr>
              <a:t>result</a:t>
            </a:r>
            <a:endParaRPr lang="fr-FR" sz="1200" dirty="0">
              <a:solidFill>
                <a:schemeClr val="bg1"/>
              </a:solidFill>
            </a:endParaRPr>
          </a:p>
          <a:p>
            <a:r>
              <a:rPr lang="fr-FR" sz="1200" dirty="0">
                <a:solidFill>
                  <a:schemeClr val="bg1"/>
                </a:solidFill>
              </a:rPr>
              <a:t>‘Julien’</a:t>
            </a:r>
          </a:p>
          <a:p>
            <a:endParaRPr lang="fr-FR" sz="1200" dirty="0">
              <a:solidFill>
                <a:schemeClr val="bg1"/>
              </a:solidFill>
            </a:endParaRPr>
          </a:p>
          <a:p>
            <a:r>
              <a:rPr lang="fr-FR" sz="1200" dirty="0" err="1">
                <a:solidFill>
                  <a:schemeClr val="bg1"/>
                </a:solidFill>
              </a:rPr>
              <a:t>result</a:t>
            </a:r>
            <a:r>
              <a:rPr lang="fr-FR" sz="1200" dirty="0">
                <a:solidFill>
                  <a:schemeClr val="bg1"/>
                </a:solidFill>
              </a:rPr>
              <a:t> = input(‘</a:t>
            </a:r>
            <a:r>
              <a:rPr lang="fr-FR" sz="1200" dirty="0" err="1">
                <a:solidFill>
                  <a:schemeClr val="bg1"/>
                </a:solidFill>
              </a:rPr>
              <a:t>Favourite</a:t>
            </a:r>
            <a:r>
              <a:rPr lang="fr-FR" sz="1200" dirty="0">
                <a:solidFill>
                  <a:schemeClr val="bg1"/>
                </a:solidFill>
              </a:rPr>
              <a:t> </a:t>
            </a:r>
            <a:r>
              <a:rPr lang="fr-FR" sz="1200" dirty="0" err="1">
                <a:solidFill>
                  <a:schemeClr val="bg1"/>
                </a:solidFill>
              </a:rPr>
              <a:t>Number</a:t>
            </a:r>
            <a:r>
              <a:rPr lang="fr-FR" sz="1200" dirty="0">
                <a:solidFill>
                  <a:schemeClr val="bg1"/>
                </a:solidFill>
              </a:rPr>
              <a:t>: ‘)</a:t>
            </a:r>
          </a:p>
          <a:p>
            <a:r>
              <a:rPr lang="fr-FR" sz="1200" dirty="0">
                <a:solidFill>
                  <a:schemeClr val="bg1"/>
                </a:solidFill>
              </a:rPr>
              <a:t>Favorite </a:t>
            </a:r>
            <a:r>
              <a:rPr lang="fr-FR" sz="1200" dirty="0" err="1">
                <a:solidFill>
                  <a:schemeClr val="bg1"/>
                </a:solidFill>
              </a:rPr>
              <a:t>Number</a:t>
            </a:r>
            <a:r>
              <a:rPr lang="fr-FR" sz="1200" dirty="0">
                <a:solidFill>
                  <a:schemeClr val="bg1"/>
                </a:solidFill>
              </a:rPr>
              <a:t>: 30</a:t>
            </a:r>
          </a:p>
          <a:p>
            <a:endParaRPr lang="fr-FR" sz="1200" dirty="0">
              <a:solidFill>
                <a:schemeClr val="bg1"/>
              </a:solidFill>
            </a:endParaRPr>
          </a:p>
          <a:p>
            <a:r>
              <a:rPr lang="fr-FR" sz="1200" dirty="0">
                <a:solidFill>
                  <a:schemeClr val="bg1"/>
                </a:solidFill>
              </a:rPr>
              <a:t>type(</a:t>
            </a:r>
            <a:r>
              <a:rPr lang="fr-FR" sz="1200" dirty="0" err="1">
                <a:solidFill>
                  <a:schemeClr val="bg1"/>
                </a:solidFill>
              </a:rPr>
              <a:t>result</a:t>
            </a:r>
            <a:r>
              <a:rPr lang="fr-FR" sz="1200" dirty="0">
                <a:solidFill>
                  <a:schemeClr val="bg1"/>
                </a:solidFill>
              </a:rPr>
              <a:t>)</a:t>
            </a:r>
          </a:p>
          <a:p>
            <a:r>
              <a:rPr lang="fr-FR" sz="1200" dirty="0" err="1">
                <a:solidFill>
                  <a:schemeClr val="bg1"/>
                </a:solidFill>
              </a:rPr>
              <a:t>str</a:t>
            </a:r>
            <a:endParaRPr lang="fr-FR" sz="1200" dirty="0">
              <a:solidFill>
                <a:schemeClr val="bg1"/>
              </a:solidFill>
            </a:endParaRPr>
          </a:p>
          <a:p>
            <a:endParaRPr lang="fr-FR" sz="1200" dirty="0">
              <a:solidFill>
                <a:schemeClr val="bg1"/>
              </a:solidFill>
            </a:endParaRPr>
          </a:p>
          <a:p>
            <a:r>
              <a:rPr lang="fr-FR" sz="1200" dirty="0">
                <a:solidFill>
                  <a:schemeClr val="bg1"/>
                </a:solidFill>
              </a:rPr>
              <a:t># </a:t>
            </a:r>
            <a:r>
              <a:rPr lang="fr-FR" sz="1200" dirty="0" err="1">
                <a:solidFill>
                  <a:schemeClr val="bg1"/>
                </a:solidFill>
              </a:rPr>
              <a:t>so</a:t>
            </a:r>
            <a:r>
              <a:rPr lang="fr-FR" sz="1200" dirty="0">
                <a:solidFill>
                  <a:schemeClr val="bg1"/>
                </a:solidFill>
              </a:rPr>
              <a:t> </a:t>
            </a:r>
            <a:r>
              <a:rPr lang="fr-FR" sz="1200" dirty="0" err="1">
                <a:solidFill>
                  <a:schemeClr val="bg1"/>
                </a:solidFill>
              </a:rPr>
              <a:t>it</a:t>
            </a:r>
            <a:r>
              <a:rPr lang="fr-FR" sz="1200" dirty="0">
                <a:solidFill>
                  <a:schemeClr val="bg1"/>
                </a:solidFill>
              </a:rPr>
              <a:t> </a:t>
            </a:r>
            <a:r>
              <a:rPr lang="fr-FR" sz="1200" dirty="0" err="1">
                <a:solidFill>
                  <a:schemeClr val="bg1"/>
                </a:solidFill>
              </a:rPr>
              <a:t>is</a:t>
            </a:r>
            <a:r>
              <a:rPr lang="fr-FR" sz="1200" dirty="0">
                <a:solidFill>
                  <a:schemeClr val="bg1"/>
                </a:solidFill>
              </a:rPr>
              <a:t> </a:t>
            </a:r>
            <a:r>
              <a:rPr lang="fr-FR" sz="1200" dirty="0" err="1">
                <a:solidFill>
                  <a:schemeClr val="bg1"/>
                </a:solidFill>
              </a:rPr>
              <a:t>necessary</a:t>
            </a:r>
            <a:r>
              <a:rPr lang="fr-FR" sz="1200" dirty="0">
                <a:solidFill>
                  <a:schemeClr val="bg1"/>
                </a:solidFill>
              </a:rPr>
              <a:t> to </a:t>
            </a:r>
            <a:r>
              <a:rPr lang="fr-FR" sz="1200" dirty="0" err="1">
                <a:solidFill>
                  <a:schemeClr val="bg1"/>
                </a:solidFill>
              </a:rPr>
              <a:t>cast</a:t>
            </a:r>
            <a:r>
              <a:rPr lang="fr-FR" sz="1200" dirty="0">
                <a:solidFill>
                  <a:schemeClr val="bg1"/>
                </a:solidFill>
              </a:rPr>
              <a:t> </a:t>
            </a:r>
            <a:r>
              <a:rPr lang="fr-FR" sz="1200" dirty="0" err="1">
                <a:solidFill>
                  <a:schemeClr val="bg1"/>
                </a:solidFill>
              </a:rPr>
              <a:t>result</a:t>
            </a:r>
            <a:r>
              <a:rPr lang="fr-FR" sz="1200" dirty="0">
                <a:solidFill>
                  <a:schemeClr val="bg1"/>
                </a:solidFill>
              </a:rPr>
              <a:t> </a:t>
            </a:r>
            <a:r>
              <a:rPr lang="fr-FR" sz="1200" dirty="0" err="1">
                <a:solidFill>
                  <a:schemeClr val="bg1"/>
                </a:solidFill>
              </a:rPr>
              <a:t>depending</a:t>
            </a:r>
            <a:r>
              <a:rPr lang="fr-FR" sz="1200" dirty="0">
                <a:solidFill>
                  <a:schemeClr val="bg1"/>
                </a:solidFill>
              </a:rPr>
              <a:t> of </a:t>
            </a:r>
            <a:r>
              <a:rPr lang="fr-FR" sz="1200" dirty="0" err="1">
                <a:solidFill>
                  <a:schemeClr val="bg1"/>
                </a:solidFill>
              </a:rPr>
              <a:t>what</a:t>
            </a:r>
            <a:r>
              <a:rPr lang="fr-FR" sz="1200" dirty="0">
                <a:solidFill>
                  <a:schemeClr val="bg1"/>
                </a:solidFill>
              </a:rPr>
              <a:t> </a:t>
            </a:r>
            <a:r>
              <a:rPr lang="fr-FR" sz="1200" dirty="0" err="1">
                <a:solidFill>
                  <a:schemeClr val="bg1"/>
                </a:solidFill>
              </a:rPr>
              <a:t>you</a:t>
            </a:r>
            <a:r>
              <a:rPr lang="fr-FR" sz="1200" dirty="0">
                <a:solidFill>
                  <a:schemeClr val="bg1"/>
                </a:solidFill>
              </a:rPr>
              <a:t> </a:t>
            </a:r>
            <a:r>
              <a:rPr lang="fr-FR" sz="1200" dirty="0" err="1">
                <a:solidFill>
                  <a:schemeClr val="bg1"/>
                </a:solidFill>
              </a:rPr>
              <a:t>expect</a:t>
            </a:r>
            <a:endParaRPr lang="fr-FR" sz="1200" dirty="0">
              <a:solidFill>
                <a:schemeClr val="bg1"/>
              </a:solidFill>
            </a:endParaRPr>
          </a:p>
          <a:p>
            <a:r>
              <a:rPr lang="fr-FR" sz="1200" dirty="0" err="1">
                <a:solidFill>
                  <a:schemeClr val="bg1"/>
                </a:solidFill>
              </a:rPr>
              <a:t>result</a:t>
            </a:r>
            <a:r>
              <a:rPr lang="fr-FR" sz="1200" dirty="0">
                <a:solidFill>
                  <a:schemeClr val="bg1"/>
                </a:solidFill>
              </a:rPr>
              <a:t> = </a:t>
            </a:r>
            <a:r>
              <a:rPr lang="fr-FR" sz="1200" dirty="0" err="1">
                <a:solidFill>
                  <a:schemeClr val="bg1"/>
                </a:solidFill>
              </a:rPr>
              <a:t>int</a:t>
            </a:r>
            <a:r>
              <a:rPr lang="fr-FR" sz="1200" dirty="0">
                <a:solidFill>
                  <a:schemeClr val="bg1"/>
                </a:solidFill>
              </a:rPr>
              <a:t>(input(‘</a:t>
            </a:r>
            <a:r>
              <a:rPr lang="fr-FR" sz="1200" dirty="0" err="1">
                <a:solidFill>
                  <a:schemeClr val="bg1"/>
                </a:solidFill>
              </a:rPr>
              <a:t>What</a:t>
            </a:r>
            <a:r>
              <a:rPr lang="fr-FR" sz="1200" dirty="0">
                <a:solidFill>
                  <a:schemeClr val="bg1"/>
                </a:solidFill>
              </a:rPr>
              <a:t> </a:t>
            </a:r>
            <a:r>
              <a:rPr lang="fr-FR" sz="1200" dirty="0" err="1">
                <a:solidFill>
                  <a:schemeClr val="bg1"/>
                </a:solidFill>
              </a:rPr>
              <a:t>is</a:t>
            </a:r>
            <a:r>
              <a:rPr lang="fr-FR" sz="1200" dirty="0">
                <a:solidFill>
                  <a:schemeClr val="bg1"/>
                </a:solidFill>
              </a:rPr>
              <a:t> </a:t>
            </a:r>
            <a:r>
              <a:rPr lang="fr-FR" sz="1200" dirty="0" err="1">
                <a:solidFill>
                  <a:schemeClr val="bg1"/>
                </a:solidFill>
              </a:rPr>
              <a:t>your</a:t>
            </a:r>
            <a:r>
              <a:rPr lang="fr-FR" sz="1200" dirty="0">
                <a:solidFill>
                  <a:schemeClr val="bg1"/>
                </a:solidFill>
              </a:rPr>
              <a:t> </a:t>
            </a:r>
            <a:r>
              <a:rPr lang="fr-FR" sz="1200" dirty="0" err="1">
                <a:solidFill>
                  <a:schemeClr val="bg1"/>
                </a:solidFill>
              </a:rPr>
              <a:t>age</a:t>
            </a:r>
            <a:r>
              <a:rPr lang="fr-FR" sz="1200" dirty="0">
                <a:solidFill>
                  <a:schemeClr val="bg1"/>
                </a:solidFill>
              </a:rPr>
              <a:t>?’))</a:t>
            </a:r>
          </a:p>
          <a:p>
            <a:r>
              <a:rPr lang="fr-FR" sz="1200" dirty="0">
                <a:solidFill>
                  <a:schemeClr val="bg1"/>
                </a:solidFill>
              </a:rPr>
              <a:t>type(</a:t>
            </a:r>
            <a:r>
              <a:rPr lang="fr-FR" sz="1200" dirty="0" err="1">
                <a:solidFill>
                  <a:schemeClr val="bg1"/>
                </a:solidFill>
              </a:rPr>
              <a:t>result</a:t>
            </a:r>
            <a:r>
              <a:rPr lang="fr-FR" sz="1200" dirty="0">
                <a:solidFill>
                  <a:schemeClr val="bg1"/>
                </a:solidFill>
              </a:rPr>
              <a:t>)</a:t>
            </a:r>
          </a:p>
          <a:p>
            <a:r>
              <a:rPr lang="fr-FR" sz="1200" dirty="0" err="1">
                <a:solidFill>
                  <a:schemeClr val="bg1"/>
                </a:solidFill>
              </a:rPr>
              <a:t>int</a:t>
            </a:r>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192615410"/>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str):</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str:</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list"""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list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92025059"/>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3" y="621351"/>
            <a:ext cx="11715748" cy="2308324"/>
          </a:xfrm>
          <a:prstGeom prst="rect">
            <a:avLst/>
          </a:prstGeom>
          <a:noFill/>
        </p:spPr>
        <p:txBody>
          <a:bodyPr wrap="square" rtlCol="0">
            <a:spAutoFit/>
          </a:bodyPr>
          <a:lstStyle/>
          <a:p>
            <a:r>
              <a:rPr lang="fr-FR" sz="1200" dirty="0"/>
              <a:t>Imaginons a présent que le programme soit fini. Vous le publiez sur </a:t>
            </a:r>
            <a:r>
              <a:rPr lang="fr-FR" sz="1200" dirty="0" err="1"/>
              <a:t>Github</a:t>
            </a:r>
            <a:r>
              <a:rPr lang="fr-FR" sz="1200" dirty="0"/>
              <a:t> afin que toute personne intéressée puisse y accéder.</a:t>
            </a:r>
          </a:p>
          <a:p>
            <a:endParaRPr lang="fr-FR" sz="1200" dirty="0"/>
          </a:p>
          <a:p>
            <a:r>
              <a:rPr lang="fr-FR" sz="1200" dirty="0"/>
              <a:t>Comment ces dernières peuvent-elles connaître les différentes librairies utilisées dans le projet ? Elles n'auront pas accès à votre environnement virtuel. Bien sûr, elles peuvent regarder en haut des différents fichiers et chercher les imports. Mais cela est fastidieux et, surtout, il sera impossible de connaître les versions utilisées.</a:t>
            </a:r>
          </a:p>
          <a:p>
            <a:endParaRPr lang="fr-FR" sz="1200" dirty="0"/>
          </a:p>
          <a:p>
            <a:r>
              <a:rPr lang="fr-FR" sz="1200" dirty="0">
                <a:highlight>
                  <a:srgbClr val="C0C0C0"/>
                </a:highlight>
              </a:rPr>
              <a:t>Les librairies qui ne sont pas standards, qui doivent par conséquent être installées, sont ce que nous appelons des dépendances. En effet, le projet est dépendant de leur installation et ne peut pas fonctionner sans.</a:t>
            </a:r>
          </a:p>
          <a:p>
            <a:endParaRPr lang="fr-FR" sz="1200" dirty="0"/>
          </a:p>
          <a:p>
            <a:r>
              <a:rPr lang="fr-FR" sz="1200" dirty="0"/>
              <a:t>Afin de remédier à ce souci, il existe une convention : créer un fichier </a:t>
            </a:r>
            <a:r>
              <a:rPr lang="fr-FR" sz="1200" b="1" dirty="0"/>
              <a:t>requirements.txt</a:t>
            </a:r>
            <a:r>
              <a:rPr lang="fr-FR" sz="1200" dirty="0"/>
              <a:t> qui liste les différentes librairies utilisées ainsi que leur version. </a:t>
            </a:r>
          </a:p>
          <a:p>
            <a:r>
              <a:rPr lang="fr-FR" sz="1200" dirty="0"/>
              <a:t>Créer un fichier de dépendances</a:t>
            </a:r>
          </a:p>
          <a:p>
            <a:endParaRPr lang="fr-FR" sz="1200" dirty="0"/>
          </a:p>
          <a:p>
            <a:r>
              <a:rPr lang="fr-FR" sz="1200" dirty="0"/>
              <a:t>Pypi peut le faire automatiquement pour vous ! Pour cela, exécutez la commande suivante.</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2957724"/>
            <a:ext cx="2456235" cy="261610"/>
          </a:xfrm>
          <a:prstGeom prst="rect">
            <a:avLst/>
          </a:prstGeom>
          <a:solidFill>
            <a:schemeClr val="tx1"/>
          </a:solidFill>
        </p:spPr>
        <p:txBody>
          <a:bodyPr wrap="square" rtlCol="0">
            <a:spAutoFit/>
          </a:bodyPr>
          <a:lstStyle/>
          <a:p>
            <a:r>
              <a:rPr lang="fr-FR" sz="1100" dirty="0">
                <a:solidFill>
                  <a:schemeClr val="bg1"/>
                </a:solidFill>
              </a:rPr>
              <a:t>pip freeze &gt; requirements.txt</a:t>
            </a:r>
          </a:p>
        </p:txBody>
      </p:sp>
      <p:sp>
        <p:nvSpPr>
          <p:cNvPr id="7" name="ZoneTexte 6">
            <a:extLst>
              <a:ext uri="{FF2B5EF4-FFF2-40B4-BE49-F238E27FC236}">
                <a16:creationId xmlns:a16="http://schemas.microsoft.com/office/drawing/2014/main" id="{039488E5-2A04-4F95-B316-C8251C3E0C26}"/>
              </a:ext>
            </a:extLst>
          </p:cNvPr>
          <p:cNvSpPr txBox="1"/>
          <p:nvPr/>
        </p:nvSpPr>
        <p:spPr>
          <a:xfrm>
            <a:off x="209552" y="3275038"/>
            <a:ext cx="6521987" cy="461665"/>
          </a:xfrm>
          <a:prstGeom prst="rect">
            <a:avLst/>
          </a:prstGeom>
          <a:noFill/>
        </p:spPr>
        <p:txBody>
          <a:bodyPr wrap="square" rtlCol="0">
            <a:spAutoFit/>
          </a:bodyPr>
          <a:lstStyle/>
          <a:p>
            <a:r>
              <a:rPr lang="fr-FR" sz="1200" dirty="0">
                <a:highlight>
                  <a:srgbClr val="C0C0C0"/>
                </a:highlight>
              </a:rPr>
              <a:t>Cette commande "gèle" les librairies utilisées ainsi que leur version en les listant dans un document. </a:t>
            </a:r>
          </a:p>
          <a:p>
            <a:r>
              <a:rPr lang="fr-FR" sz="1200" dirty="0">
                <a:highlight>
                  <a:srgbClr val="C0C0C0"/>
                </a:highlight>
              </a:rPr>
              <a:t>Si vous utilisez PowerShell, exécutez la commande suivante : </a:t>
            </a:r>
          </a:p>
        </p:txBody>
      </p:sp>
      <p:sp>
        <p:nvSpPr>
          <p:cNvPr id="8" name="ZoneTexte 7">
            <a:extLst>
              <a:ext uri="{FF2B5EF4-FFF2-40B4-BE49-F238E27FC236}">
                <a16:creationId xmlns:a16="http://schemas.microsoft.com/office/drawing/2014/main" id="{1A8B6944-3DBF-4D3E-90F7-6AFD499BFECF}"/>
              </a:ext>
            </a:extLst>
          </p:cNvPr>
          <p:cNvSpPr txBox="1"/>
          <p:nvPr/>
        </p:nvSpPr>
        <p:spPr>
          <a:xfrm>
            <a:off x="209553" y="3780147"/>
            <a:ext cx="2456235" cy="261610"/>
          </a:xfrm>
          <a:prstGeom prst="rect">
            <a:avLst/>
          </a:prstGeom>
          <a:solidFill>
            <a:schemeClr val="tx1"/>
          </a:solidFill>
        </p:spPr>
        <p:txBody>
          <a:bodyPr wrap="square" rtlCol="0">
            <a:spAutoFit/>
          </a:bodyPr>
          <a:lstStyle/>
          <a:p>
            <a:r>
              <a:rPr lang="fr-FR" sz="1100" dirty="0">
                <a:solidFill>
                  <a:schemeClr val="bg1"/>
                </a:solidFill>
              </a:rPr>
              <a:t>pip list &gt; requirements.txt</a:t>
            </a:r>
          </a:p>
        </p:txBody>
      </p:sp>
      <p:sp>
        <p:nvSpPr>
          <p:cNvPr id="9" name="ZoneTexte 8">
            <a:extLst>
              <a:ext uri="{FF2B5EF4-FFF2-40B4-BE49-F238E27FC236}">
                <a16:creationId xmlns:a16="http://schemas.microsoft.com/office/drawing/2014/main" id="{F3DE33A3-4AAE-44C3-8C21-915764A9F22F}"/>
              </a:ext>
            </a:extLst>
          </p:cNvPr>
          <p:cNvSpPr txBox="1"/>
          <p:nvPr/>
        </p:nvSpPr>
        <p:spPr>
          <a:xfrm>
            <a:off x="209551" y="4115894"/>
            <a:ext cx="6521987" cy="461665"/>
          </a:xfrm>
          <a:prstGeom prst="rect">
            <a:avLst/>
          </a:prstGeom>
          <a:noFill/>
        </p:spPr>
        <p:txBody>
          <a:bodyPr wrap="square" rtlCol="0">
            <a:spAutoFit/>
          </a:bodyPr>
          <a:lstStyle/>
          <a:p>
            <a:r>
              <a:rPr lang="fr-FR" sz="1200" dirty="0"/>
              <a:t>Voici ce qui a été généré :</a:t>
            </a:r>
          </a:p>
          <a:p>
            <a:r>
              <a:rPr lang="fr-FR" sz="1200" dirty="0"/>
              <a:t>requirements.txt</a:t>
            </a:r>
            <a:endParaRPr lang="fr-FR" sz="1200" dirty="0">
              <a:highlight>
                <a:srgbClr val="C0C0C0"/>
              </a:highlight>
            </a:endParaRPr>
          </a:p>
        </p:txBody>
      </p:sp>
      <p:sp>
        <p:nvSpPr>
          <p:cNvPr id="10" name="ZoneTexte 9">
            <a:extLst>
              <a:ext uri="{FF2B5EF4-FFF2-40B4-BE49-F238E27FC236}">
                <a16:creationId xmlns:a16="http://schemas.microsoft.com/office/drawing/2014/main" id="{3A6A1C1C-F624-4511-8257-20BE92564EF6}"/>
              </a:ext>
            </a:extLst>
          </p:cNvPr>
          <p:cNvSpPr txBox="1"/>
          <p:nvPr/>
        </p:nvSpPr>
        <p:spPr>
          <a:xfrm>
            <a:off x="209553" y="4543369"/>
            <a:ext cx="2456235" cy="769441"/>
          </a:xfrm>
          <a:prstGeom prst="rect">
            <a:avLst/>
          </a:prstGeom>
          <a:solidFill>
            <a:schemeClr val="tx1"/>
          </a:solidFill>
        </p:spPr>
        <p:txBody>
          <a:bodyPr wrap="square" rtlCol="0">
            <a:spAutoFit/>
          </a:bodyPr>
          <a:lstStyle/>
          <a:p>
            <a:r>
              <a:rPr lang="en-US" sz="1100" dirty="0">
                <a:solidFill>
                  <a:schemeClr val="bg1"/>
                </a:solidFill>
              </a:rPr>
              <a:t>appdirs==1.4.3</a:t>
            </a:r>
          </a:p>
          <a:p>
            <a:r>
              <a:rPr lang="en-US" sz="1100" dirty="0">
                <a:solidFill>
                  <a:schemeClr val="bg1"/>
                </a:solidFill>
              </a:rPr>
              <a:t>packaging==16.8</a:t>
            </a:r>
          </a:p>
          <a:p>
            <a:r>
              <a:rPr lang="en-US" sz="1100" dirty="0">
                <a:solidFill>
                  <a:schemeClr val="bg1"/>
                </a:solidFill>
              </a:rPr>
              <a:t>pyparsing==2.2.0</a:t>
            </a:r>
          </a:p>
          <a:p>
            <a:r>
              <a:rPr lang="en-US" sz="1100" dirty="0">
                <a:solidFill>
                  <a:schemeClr val="bg1"/>
                </a:solidFill>
              </a:rPr>
              <a:t>six==1.10.0</a:t>
            </a:r>
            <a:endParaRPr lang="fr-FR" sz="1100" dirty="0">
              <a:solidFill>
                <a:schemeClr val="bg1"/>
              </a:solidFill>
            </a:endParaRPr>
          </a:p>
        </p:txBody>
      </p:sp>
      <p:sp>
        <p:nvSpPr>
          <p:cNvPr id="11" name="ZoneTexte 10">
            <a:extLst>
              <a:ext uri="{FF2B5EF4-FFF2-40B4-BE49-F238E27FC236}">
                <a16:creationId xmlns:a16="http://schemas.microsoft.com/office/drawing/2014/main" id="{960AF591-180C-4733-A0A1-10D9BE6E96FB}"/>
              </a:ext>
            </a:extLst>
          </p:cNvPr>
          <p:cNvSpPr txBox="1"/>
          <p:nvPr/>
        </p:nvSpPr>
        <p:spPr>
          <a:xfrm>
            <a:off x="209550" y="5395628"/>
            <a:ext cx="6521987" cy="1015663"/>
          </a:xfrm>
          <a:prstGeom prst="rect">
            <a:avLst/>
          </a:prstGeom>
          <a:noFill/>
        </p:spPr>
        <p:txBody>
          <a:bodyPr wrap="square" rtlCol="0">
            <a:spAutoFit/>
          </a:bodyPr>
          <a:lstStyle/>
          <a:p>
            <a:r>
              <a:rPr lang="fr-FR" sz="1200" dirty="0"/>
              <a:t>Cette commande est très utile mais peut s'avérer restrictive. Pip indique en effet toutes les librairies utilisées, y compris des librairies fondamentales telles que packaging ou six que vous n'avez pas besoin d'installer. C'est pourquoi ce que nous préconisons est d'ajouter à la main les dépendances explicitement requises par un projet. </a:t>
            </a:r>
          </a:p>
          <a:p>
            <a:r>
              <a:rPr lang="fr-FR" sz="1200" i="1" dirty="0"/>
              <a:t>requirements.txt</a:t>
            </a:r>
            <a:endParaRPr lang="fr-FR" sz="1200" dirty="0"/>
          </a:p>
        </p:txBody>
      </p:sp>
      <p:sp>
        <p:nvSpPr>
          <p:cNvPr id="12" name="ZoneTexte 11">
            <a:extLst>
              <a:ext uri="{FF2B5EF4-FFF2-40B4-BE49-F238E27FC236}">
                <a16:creationId xmlns:a16="http://schemas.microsoft.com/office/drawing/2014/main" id="{B2B89098-B3FD-4504-854C-65B4E5F8FCEB}"/>
              </a:ext>
            </a:extLst>
          </p:cNvPr>
          <p:cNvSpPr txBox="1"/>
          <p:nvPr/>
        </p:nvSpPr>
        <p:spPr>
          <a:xfrm>
            <a:off x="209553" y="6401265"/>
            <a:ext cx="2456235" cy="430887"/>
          </a:xfrm>
          <a:prstGeom prst="rect">
            <a:avLst/>
          </a:prstGeom>
          <a:solidFill>
            <a:schemeClr val="tx1"/>
          </a:solidFill>
        </p:spPr>
        <p:txBody>
          <a:bodyPr wrap="square" rtlCol="0">
            <a:spAutoFit/>
          </a:bodyPr>
          <a:lstStyle/>
          <a:p>
            <a:r>
              <a:rPr lang="fr-FR" sz="1100" dirty="0">
                <a:solidFill>
                  <a:schemeClr val="bg1"/>
                </a:solidFill>
              </a:rPr>
              <a:t>requests</a:t>
            </a:r>
          </a:p>
          <a:p>
            <a:r>
              <a:rPr lang="fr-FR" sz="1100" dirty="0">
                <a:solidFill>
                  <a:schemeClr val="bg1"/>
                </a:solidFill>
              </a:rPr>
              <a:t>pandas</a:t>
            </a:r>
          </a:p>
        </p:txBody>
      </p:sp>
    </p:spTree>
    <p:extLst>
      <p:ext uri="{BB962C8B-B14F-4D97-AF65-F5344CB8AC3E}">
        <p14:creationId xmlns:p14="http://schemas.microsoft.com/office/powerpoint/2010/main" val="595639621"/>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0" y="1231814"/>
            <a:ext cx="11715748" cy="646331"/>
          </a:xfrm>
          <a:prstGeom prst="rect">
            <a:avLst/>
          </a:prstGeom>
          <a:noFill/>
        </p:spPr>
        <p:txBody>
          <a:bodyPr wrap="square" rtlCol="0">
            <a:spAutoFit/>
          </a:bodyPr>
          <a:lstStyle/>
          <a:p>
            <a:r>
              <a:rPr lang="fr-FR" sz="1200" b="1" dirty="0"/>
              <a:t>Installer des dépendances</a:t>
            </a:r>
          </a:p>
          <a:p>
            <a:endParaRPr lang="fr-FR" sz="1200" dirty="0"/>
          </a:p>
          <a:p>
            <a:r>
              <a:rPr lang="fr-FR" sz="1200" dirty="0"/>
              <a:t>Si un fichier requirements.txt existe déjà, vous pouvez facilement en installer toutes les librairies en exécutant la commande suivante :</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1889032"/>
            <a:ext cx="2456235" cy="261610"/>
          </a:xfrm>
          <a:prstGeom prst="rect">
            <a:avLst/>
          </a:prstGeom>
          <a:solidFill>
            <a:schemeClr val="tx1"/>
          </a:solidFill>
        </p:spPr>
        <p:txBody>
          <a:bodyPr wrap="square" rtlCol="0">
            <a:spAutoFit/>
          </a:bodyPr>
          <a:lstStyle/>
          <a:p>
            <a:r>
              <a:rPr lang="en-US" sz="1100" dirty="0">
                <a:solidFill>
                  <a:schemeClr val="bg1"/>
                </a:solidFill>
              </a:rPr>
              <a:t>pip install -r requirements.txt</a:t>
            </a:r>
            <a:endParaRPr lang="fr-FR" sz="1100" dirty="0">
              <a:solidFill>
                <a:schemeClr val="bg1"/>
              </a:solidFill>
            </a:endParaRPr>
          </a:p>
        </p:txBody>
      </p:sp>
    </p:spTree>
    <p:extLst>
      <p:ext uri="{BB962C8B-B14F-4D97-AF65-F5344CB8AC3E}">
        <p14:creationId xmlns:p14="http://schemas.microsoft.com/office/powerpoint/2010/main" val="1882152078"/>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A3EB6"/>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5">
                  <a:lumMod val="20000"/>
                  <a:lumOff val="80000"/>
                </a:schemeClr>
              </a:gs>
              <a:gs pos="100000">
                <a:srgbClr val="DA8CC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6000" b="1" dirty="0">
                <a:solidFill>
                  <a:schemeClr val="accent5">
                    <a:lumMod val="75000"/>
                  </a:schemeClr>
                </a:solidFill>
              </a:rPr>
              <a:t>L’objet en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02684591"/>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5">
                  <a:lumMod val="20000"/>
                  <a:lumOff val="80000"/>
                </a:schemeClr>
              </a:gs>
              <a:gs pos="100000">
                <a:srgbClr val="DA8CC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Vocabulaire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6C924B8-057D-43B3-889D-B9C887E9E060}"/>
              </a:ext>
            </a:extLst>
          </p:cNvPr>
          <p:cNvSpPr txBox="1"/>
          <p:nvPr/>
        </p:nvSpPr>
        <p:spPr>
          <a:xfrm>
            <a:off x="209553" y="971550"/>
            <a:ext cx="9702931" cy="2123658"/>
          </a:xfrm>
          <a:prstGeom prst="rect">
            <a:avLst/>
          </a:prstGeom>
          <a:noFill/>
        </p:spPr>
        <p:txBody>
          <a:bodyPr wrap="square" rtlCol="0">
            <a:spAutoFit/>
          </a:bodyPr>
          <a:lstStyle/>
          <a:p>
            <a:r>
              <a:rPr lang="fr-FR" sz="1200" dirty="0"/>
              <a:t>Classe 		: le moule de l’objet à créer (ex : animal)</a:t>
            </a:r>
          </a:p>
          <a:p>
            <a:r>
              <a:rPr lang="fr-FR" sz="1200" dirty="0"/>
              <a:t>Objet 		: instance de classe (ex : chat)</a:t>
            </a:r>
          </a:p>
          <a:p>
            <a:endParaRPr lang="fr-FR" sz="1200" dirty="0"/>
          </a:p>
          <a:p>
            <a:r>
              <a:rPr lang="fr-FR" sz="1200" dirty="0"/>
              <a:t>Attribut 		: variable de classe (ex : prénom, animal, couleur du poile)</a:t>
            </a:r>
          </a:p>
          <a:p>
            <a:r>
              <a:rPr lang="fr-FR" sz="1200" dirty="0"/>
              <a:t>Propriété 		: manier de manipuler les attributs (lecture seule, accès non autorise en dehors de la classe, etc.)</a:t>
            </a:r>
          </a:p>
          <a:p>
            <a:endParaRPr lang="fr-FR" sz="1200" dirty="0"/>
          </a:p>
          <a:p>
            <a:r>
              <a:rPr lang="fr-FR" sz="1200" dirty="0"/>
              <a:t>Méthode d’instance	: fonction d’une classe (ex : manger, marcher, chasser, dormir, mourir)</a:t>
            </a:r>
          </a:p>
          <a:p>
            <a:r>
              <a:rPr lang="fr-FR" sz="1200" dirty="0"/>
              <a:t>Méthode de classe 	: fonction d’une classe (explication à venir…)</a:t>
            </a:r>
          </a:p>
          <a:p>
            <a:r>
              <a:rPr lang="fr-FR" sz="1200" dirty="0"/>
              <a:t>Method statique	: fonction d’une classe, mais indépendante de celle-ci.</a:t>
            </a:r>
          </a:p>
          <a:p>
            <a:endParaRPr lang="fr-FR" sz="1200" dirty="0"/>
          </a:p>
          <a:p>
            <a:r>
              <a:rPr lang="fr-FR" sz="1200" dirty="0"/>
              <a:t>Héritage		: classe chat qui hérite de la classe animal (Chat est une sorte d’animal)</a:t>
            </a:r>
          </a:p>
        </p:txBody>
      </p:sp>
    </p:spTree>
    <p:extLst>
      <p:ext uri="{BB962C8B-B14F-4D97-AF65-F5344CB8AC3E}">
        <p14:creationId xmlns:p14="http://schemas.microsoft.com/office/powerpoint/2010/main" val="186347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a:t>Resultat</a:t>
                      </a:r>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9661"/>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354488"/>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72862"/>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72862"/>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72862"/>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72862"/>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72862"/>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
        <p:nvSpPr>
          <p:cNvPr id="6" name="ZoneTexte 5">
            <a:extLst>
              <a:ext uri="{FF2B5EF4-FFF2-40B4-BE49-F238E27FC236}">
                <a16:creationId xmlns:a16="http://schemas.microsoft.com/office/drawing/2014/main" id="{0BBB6C28-85F3-437E-B8BE-D2BA92F4FD60}"/>
              </a:ext>
            </a:extLst>
          </p:cNvPr>
          <p:cNvSpPr txBox="1"/>
          <p:nvPr/>
        </p:nvSpPr>
        <p:spPr>
          <a:xfrm>
            <a:off x="577516" y="6311040"/>
            <a:ext cx="5895474" cy="276999"/>
          </a:xfrm>
          <a:prstGeom prst="rect">
            <a:avLst/>
          </a:prstGeom>
          <a:noFill/>
        </p:spPr>
        <p:txBody>
          <a:bodyPr wrap="square" rtlCol="0">
            <a:spAutoFit/>
          </a:bodyPr>
          <a:lstStyle/>
          <a:p>
            <a:r>
              <a:rPr lang="fr-FR" sz="1200" dirty="0">
                <a:hlinkClick r:id="rId3"/>
              </a:rPr>
              <a:t>https://docs.python.org/3.5/library/stdtypes.html#numeric-types-int-float-complex</a:t>
            </a:r>
            <a:endParaRPr lang="fr-FR" sz="1200" dirty="0"/>
          </a:p>
        </p:txBody>
      </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resultat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pic>
        <p:nvPicPr>
          <p:cNvPr id="4" name="Image 3">
            <a:extLst>
              <a:ext uri="{FF2B5EF4-FFF2-40B4-BE49-F238E27FC236}">
                <a16:creationId xmlns:a16="http://schemas.microsoft.com/office/drawing/2014/main" id="{B13F179B-DCB7-4872-911A-A186CDB53697}"/>
              </a:ext>
            </a:extLst>
          </p:cNvPr>
          <p:cNvPicPr>
            <a:picLocks noChangeAspect="1"/>
          </p:cNvPicPr>
          <p:nvPr/>
        </p:nvPicPr>
        <p:blipFill>
          <a:blip r:embed="rId2"/>
          <a:stretch>
            <a:fillRect/>
          </a:stretch>
        </p:blipFill>
        <p:spPr>
          <a:xfrm>
            <a:off x="1139240" y="1325563"/>
            <a:ext cx="10106025" cy="5067300"/>
          </a:xfrm>
          <a:prstGeom prst="rect">
            <a:avLst/>
          </a:prstGeom>
        </p:spPr>
      </p:pic>
    </p:spTree>
    <p:extLst>
      <p:ext uri="{BB962C8B-B14F-4D97-AF65-F5344CB8AC3E}">
        <p14:creationId xmlns:p14="http://schemas.microsoft.com/office/powerpoint/2010/main" val="4056447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pic>
        <p:nvPicPr>
          <p:cNvPr id="5" name="Image 4">
            <a:extLst>
              <a:ext uri="{FF2B5EF4-FFF2-40B4-BE49-F238E27FC236}">
                <a16:creationId xmlns:a16="http://schemas.microsoft.com/office/drawing/2014/main" id="{27B84DBC-22DD-4C58-B7F4-ED76D9200DC6}"/>
              </a:ext>
            </a:extLst>
          </p:cNvPr>
          <p:cNvPicPr>
            <a:picLocks noChangeAspect="1"/>
          </p:cNvPicPr>
          <p:nvPr/>
        </p:nvPicPr>
        <p:blipFill>
          <a:blip r:embed="rId2"/>
          <a:stretch>
            <a:fillRect/>
          </a:stretch>
        </p:blipFill>
        <p:spPr>
          <a:xfrm>
            <a:off x="1814512" y="2400300"/>
            <a:ext cx="8562975" cy="2057400"/>
          </a:xfrm>
          <a:prstGeom prst="rect">
            <a:avLst/>
          </a:prstGeom>
        </p:spPr>
      </p:pic>
    </p:spTree>
    <p:extLst>
      <p:ext uri="{BB962C8B-B14F-4D97-AF65-F5344CB8AC3E}">
        <p14:creationId xmlns:p14="http://schemas.microsoft.com/office/powerpoint/2010/main" val="32223227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fontScale="90000"/>
          </a:bodyPr>
          <a:lstStyle/>
          <a:p>
            <a:pPr lvl="0" algn="ctr" fontAlgn="base">
              <a:spcAft>
                <a:spcPct val="0"/>
              </a:spcAft>
            </a:pPr>
            <a:r>
              <a:rPr lang="fr-FR" altLang="fr-FR" sz="6000" dirty="0" err="1">
                <a:solidFill>
                  <a:schemeClr val="accent5">
                    <a:lumMod val="75000"/>
                  </a:schemeClr>
                </a:solidFill>
              </a:rPr>
              <a:t>Float</a:t>
            </a:r>
            <a:r>
              <a:rPr lang="fr-FR" altLang="fr-FR" sz="6000" dirty="0">
                <a:solidFill>
                  <a:schemeClr val="accent5">
                    <a:lumMod val="75000"/>
                  </a:schemeClr>
                </a:solidFill>
              </a:rPr>
              <a:t> </a:t>
            </a:r>
            <a:r>
              <a:rPr lang="fr-FR" altLang="fr-FR" sz="6000" dirty="0" err="1">
                <a:solidFill>
                  <a:schemeClr val="accent5">
                    <a:lumMod val="75000"/>
                  </a:schemeClr>
                </a:solidFill>
              </a:rPr>
              <a:t>formatting</a:t>
            </a:r>
            <a:r>
              <a:rPr lang="fr-FR" altLang="fr-FR" sz="6000" dirty="0">
                <a:solidFill>
                  <a:schemeClr val="accent5">
                    <a:lumMod val="75000"/>
                  </a:schemeClr>
                </a:solidFill>
              </a:rPr>
              <a:t> </a:t>
            </a:r>
            <a:r>
              <a:rPr lang="fr-FR" altLang="fr-FR" sz="6000" dirty="0" err="1">
                <a:solidFill>
                  <a:schemeClr val="accent5">
                    <a:lumMod val="75000"/>
                  </a:schemeClr>
                </a:solidFill>
              </a:rPr>
              <a:t>follows</a:t>
            </a:r>
            <a:r>
              <a:rPr lang="fr-FR" altLang="fr-FR" sz="6000" dirty="0">
                <a:solidFill>
                  <a:schemeClr val="accent5">
                    <a:lumMod val="75000"/>
                  </a:schemeClr>
                </a:solidFill>
              </a:rPr>
              <a:t> « </a:t>
            </a:r>
            <a:r>
              <a:rPr lang="fr-FR" altLang="fr-FR" sz="6000" dirty="0" err="1">
                <a:solidFill>
                  <a:schemeClr val="accent5">
                    <a:lumMod val="75000"/>
                  </a:schemeClr>
                </a:solidFill>
              </a:rPr>
              <a:t>value:width.precision</a:t>
            </a:r>
            <a:r>
              <a:rPr lang="fr-FR" altLang="fr-FR" sz="6000" dirty="0">
                <a:solidFill>
                  <a:schemeClr val="accent5">
                    <a:lumMod val="75000"/>
                  </a:schemeClr>
                </a:solidFill>
              </a:rPr>
              <a:t> f} »</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544629"/>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result = 100/777</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0,1287001287001287</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print(‘’The result was {r}’’.format(r=result))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The result was 0,1287001287001287</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print(‘’The result was {r:1.3f}’’.format(r=result))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The result was 0,129</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print(‘’The result was {r:10.3f}’’.format(r=result))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The result was           0,129</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print("My 10 character, four decimal number is:{0:10.4f}".format(num))</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print(f“The result was {result:{10}.{6}}")</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0.12870</a:t>
            </a:r>
          </a:p>
          <a:p>
            <a:pPr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0.12870</a:t>
            </a:r>
          </a:p>
        </p:txBody>
      </p:sp>
      <p:sp>
        <p:nvSpPr>
          <p:cNvPr id="16" name="ZoneTexte 15">
            <a:extLst>
              <a:ext uri="{FF2B5EF4-FFF2-40B4-BE49-F238E27FC236}">
                <a16:creationId xmlns:a16="http://schemas.microsoft.com/office/drawing/2014/main" id="{792FB9D6-B3A3-455D-AE06-2F536F3F263E}"/>
              </a:ext>
            </a:extLst>
          </p:cNvPr>
          <p:cNvSpPr txBox="1"/>
          <p:nvPr/>
        </p:nvSpPr>
        <p:spPr>
          <a:xfrm>
            <a:off x="242887" y="4995435"/>
            <a:ext cx="11706225" cy="461665"/>
          </a:xfrm>
          <a:prstGeom prst="rect">
            <a:avLst/>
          </a:prstGeom>
          <a:noFill/>
        </p:spPr>
        <p:txBody>
          <a:bodyPr wrap="square" rtlCol="0">
            <a:spAutoFit/>
          </a:bodyPr>
          <a:lstStyle/>
          <a:p>
            <a:r>
              <a:rPr lang="en-US" sz="1200" dirty="0"/>
              <a:t>Note that with f-strings, precision refers to the total number of digits, not just those following the decimal. This fits more closely with scientific notation and statistical analysis. Unfortunately, f-strings do not pad to the right of the decimal, even if precision allows it:</a:t>
            </a:r>
            <a:endParaRPr lang="fr-FR" sz="1200" dirty="0"/>
          </a:p>
        </p:txBody>
      </p:sp>
    </p:spTree>
    <p:extLst>
      <p:ext uri="{BB962C8B-B14F-4D97-AF65-F5344CB8AC3E}">
        <p14:creationId xmlns:p14="http://schemas.microsoft.com/office/powerpoint/2010/main" val="23206299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Float</a:t>
            </a:r>
            <a:r>
              <a:rPr lang="fr-FR" altLang="fr-FR" sz="6000" dirty="0">
                <a:solidFill>
                  <a:schemeClr val="accent5">
                    <a:lumMod val="75000"/>
                  </a:schemeClr>
                </a:solidFill>
              </a:rPr>
              <a:t> </a:t>
            </a:r>
            <a:r>
              <a:rPr lang="fr-FR" altLang="fr-FR" sz="6000" dirty="0" err="1">
                <a:solidFill>
                  <a:schemeClr val="accent5">
                    <a:lumMod val="75000"/>
                  </a:schemeClr>
                </a:solidFill>
              </a:rPr>
              <a:t>formatting</a:t>
            </a:r>
            <a:r>
              <a:rPr lang="fr-FR" altLang="fr-FR" sz="6000" dirty="0">
                <a:solidFill>
                  <a:schemeClr val="accent5">
                    <a:lumMod val="75000"/>
                  </a:schemeClr>
                </a:solidFill>
              </a:rPr>
              <a:t> </a:t>
            </a:r>
            <a:r>
              <a:rPr lang="fr-FR" altLang="fr-FR" sz="6000" dirty="0" err="1">
                <a:solidFill>
                  <a:schemeClr val="accent5">
                    <a:lumMod val="75000"/>
                  </a:schemeClr>
                </a:solidFill>
              </a:rPr>
              <a:t>follows</a:t>
            </a:r>
            <a:endParaRPr lang="fr-FR" altLang="fr-FR" sz="6000"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43716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solidFill>
                  <a:schemeClr val="bg1"/>
                </a:solidFill>
                <a:latin typeface="Arial" panose="020B0604020202020204" pitchFamily="34" charset="0"/>
              </a:rPr>
              <a:t>num = 23.45</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print("My 10 character, four decimal number is:{0:10.4f}".format(num))</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a:t>
            </a:r>
            <a:r>
              <a:rPr lang="en-US" altLang="fr-FR" sz="1400" dirty="0" err="1">
                <a:solidFill>
                  <a:schemeClr val="bg1"/>
                </a:solidFill>
                <a:latin typeface="Arial" panose="020B0604020202020204" pitchFamily="34" charset="0"/>
              </a:rPr>
              <a:t>f"My</a:t>
            </a:r>
            <a:r>
              <a:rPr lang="en-US" altLang="fr-FR" sz="1400" dirty="0">
                <a:solidFill>
                  <a:schemeClr val="bg1"/>
                </a:solidFill>
                <a:latin typeface="Arial" panose="020B0604020202020204" pitchFamily="34" charset="0"/>
              </a:rPr>
              <a:t> 10 character, four decimal number is:{num:{10}.{6}}")</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23.4500</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23.45</a:t>
            </a:r>
          </a:p>
        </p:txBody>
      </p:sp>
      <p:sp>
        <p:nvSpPr>
          <p:cNvPr id="16" name="ZoneTexte 15">
            <a:extLst>
              <a:ext uri="{FF2B5EF4-FFF2-40B4-BE49-F238E27FC236}">
                <a16:creationId xmlns:a16="http://schemas.microsoft.com/office/drawing/2014/main" id="{792FB9D6-B3A3-455D-AE06-2F536F3F263E}"/>
              </a:ext>
            </a:extLst>
          </p:cNvPr>
          <p:cNvSpPr txBox="1"/>
          <p:nvPr/>
        </p:nvSpPr>
        <p:spPr>
          <a:xfrm>
            <a:off x="242886" y="2606714"/>
            <a:ext cx="11706225" cy="276999"/>
          </a:xfrm>
          <a:prstGeom prst="rect">
            <a:avLst/>
          </a:prstGeom>
          <a:noFill/>
        </p:spPr>
        <p:txBody>
          <a:bodyPr wrap="square" rtlCol="0">
            <a:spAutoFit/>
          </a:bodyPr>
          <a:lstStyle/>
          <a:p>
            <a:r>
              <a:rPr lang="en-US" sz="1200" dirty="0"/>
              <a:t>If this becomes important, you can always use .format() method syntax inside an f-string:</a:t>
            </a:r>
            <a:endParaRPr lang="fr-FR" sz="1200" dirty="0"/>
          </a:p>
        </p:txBody>
      </p:sp>
      <p:sp>
        <p:nvSpPr>
          <p:cNvPr id="6" name="Rectangle 2">
            <a:extLst>
              <a:ext uri="{FF2B5EF4-FFF2-40B4-BE49-F238E27FC236}">
                <a16:creationId xmlns:a16="http://schemas.microsoft.com/office/drawing/2014/main" id="{563399AB-A35C-4A01-9C33-6EAF9290BB46}"/>
              </a:ext>
            </a:extLst>
          </p:cNvPr>
          <p:cNvSpPr>
            <a:spLocks noChangeArrowheads="1"/>
          </p:cNvSpPr>
          <p:nvPr/>
        </p:nvSpPr>
        <p:spPr bwMode="auto">
          <a:xfrm>
            <a:off x="242886" y="293930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solidFill>
                  <a:schemeClr val="bg1"/>
                </a:solidFill>
                <a:latin typeface="Arial" panose="020B0604020202020204" pitchFamily="34" charset="0"/>
              </a:rPr>
              <a:t>num = 23.45</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print("My 10 character, four decimal number is:{0:10.4f}".format(num))</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a:t>
            </a:r>
            <a:r>
              <a:rPr lang="en-US" altLang="fr-FR" sz="1400" dirty="0" err="1">
                <a:solidFill>
                  <a:schemeClr val="bg1"/>
                </a:solidFill>
                <a:latin typeface="Arial" panose="020B0604020202020204" pitchFamily="34" charset="0"/>
              </a:rPr>
              <a:t>f"My</a:t>
            </a:r>
            <a:r>
              <a:rPr lang="en-US" altLang="fr-FR" sz="1400" dirty="0">
                <a:solidFill>
                  <a:schemeClr val="bg1"/>
                </a:solidFill>
                <a:latin typeface="Arial" panose="020B0604020202020204" pitchFamily="34" charset="0"/>
              </a:rPr>
              <a:t> 10 character, four decimal number is:{num:10.4f}")</a:t>
            </a:r>
          </a:p>
        </p:txBody>
      </p:sp>
      <p:sp>
        <p:nvSpPr>
          <p:cNvPr id="7" name="ZoneTexte 6">
            <a:extLst>
              <a:ext uri="{FF2B5EF4-FFF2-40B4-BE49-F238E27FC236}">
                <a16:creationId xmlns:a16="http://schemas.microsoft.com/office/drawing/2014/main" id="{FD4D575A-3160-4E0B-BAA1-2E530DEF044E}"/>
              </a:ext>
            </a:extLst>
          </p:cNvPr>
          <p:cNvSpPr txBox="1"/>
          <p:nvPr/>
        </p:nvSpPr>
        <p:spPr>
          <a:xfrm>
            <a:off x="244052" y="3749365"/>
            <a:ext cx="11706225" cy="1569660"/>
          </a:xfrm>
          <a:prstGeom prst="rect">
            <a:avLst/>
          </a:prstGeom>
          <a:noFill/>
        </p:spPr>
        <p:txBody>
          <a:bodyPr wrap="square" rtlCol="0">
            <a:spAutoFit/>
          </a:bodyPr>
          <a:lstStyle/>
          <a:p>
            <a:endParaRPr lang="en-US" sz="1200" dirty="0"/>
          </a:p>
          <a:p>
            <a:endParaRPr lang="en-US" sz="1200" dirty="0"/>
          </a:p>
          <a:p>
            <a:r>
              <a:rPr lang="en-US" sz="1200" dirty="0"/>
              <a:t>My 10 character, four decimal number is:   23.4500</a:t>
            </a:r>
          </a:p>
          <a:p>
            <a:r>
              <a:rPr lang="en-US" sz="1200" dirty="0"/>
              <a:t>My 10 character, four decimal number is:   23.4500</a:t>
            </a:r>
          </a:p>
          <a:p>
            <a:endParaRPr lang="en-US" sz="1200" dirty="0"/>
          </a:p>
          <a:p>
            <a:r>
              <a:rPr lang="en-US" sz="1200" dirty="0"/>
              <a:t>For more info on formatted string literals visit </a:t>
            </a:r>
            <a:r>
              <a:rPr lang="en-US" sz="1200" dirty="0">
                <a:hlinkClick r:id="rId2"/>
              </a:rPr>
              <a:t>https://docs.python.org/3/reference/lexical_analysis.html#f-strings</a:t>
            </a:r>
            <a:endParaRPr lang="en-US" sz="1200" dirty="0"/>
          </a:p>
          <a:p>
            <a:endParaRPr lang="en-US" sz="1200" dirty="0"/>
          </a:p>
          <a:p>
            <a:r>
              <a:rPr lang="en-US" sz="1200" dirty="0"/>
              <a:t>That is the basics of string formatting!</a:t>
            </a:r>
          </a:p>
        </p:txBody>
      </p:sp>
    </p:spTree>
    <p:extLst>
      <p:ext uri="{BB962C8B-B14F-4D97-AF65-F5344CB8AC3E}">
        <p14:creationId xmlns:p14="http://schemas.microsoft.com/office/powerpoint/2010/main" val="348242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7B483-9224-45D7-BC35-52E24849A978}"/>
              </a:ext>
            </a:extLst>
          </p:cNvPr>
          <p:cNvSpPr>
            <a:spLocks noGrp="1"/>
          </p:cNvSpPr>
          <p:nvPr>
            <p:ph type="title"/>
          </p:nvPr>
        </p:nvSpPr>
        <p:spPr/>
        <p:txBody>
          <a:bodyPr>
            <a:normAutofit/>
          </a:bodyPr>
          <a:lstStyle/>
          <a:p>
            <a:r>
              <a:rPr lang="fr-FR" sz="6000" dirty="0">
                <a:solidFill>
                  <a:schemeClr val="accent5">
                    <a:lumMod val="75000"/>
                  </a:schemeClr>
                </a:solidFill>
              </a:rPr>
              <a:t>Data Types</a:t>
            </a:r>
          </a:p>
        </p:txBody>
      </p:sp>
      <p:pic>
        <p:nvPicPr>
          <p:cNvPr id="3" name="Image 2">
            <a:extLst>
              <a:ext uri="{FF2B5EF4-FFF2-40B4-BE49-F238E27FC236}">
                <a16:creationId xmlns:a16="http://schemas.microsoft.com/office/drawing/2014/main" id="{AFEA1C42-E3E9-4145-8A8B-E27CBBDBF981}"/>
              </a:ext>
            </a:extLst>
          </p:cNvPr>
          <p:cNvPicPr>
            <a:picLocks noChangeAspect="1"/>
          </p:cNvPicPr>
          <p:nvPr/>
        </p:nvPicPr>
        <p:blipFill>
          <a:blip r:embed="rId2"/>
          <a:stretch>
            <a:fillRect/>
          </a:stretch>
        </p:blipFill>
        <p:spPr>
          <a:xfrm>
            <a:off x="1119187" y="1825625"/>
            <a:ext cx="9953625" cy="4229100"/>
          </a:xfrm>
          <a:prstGeom prst="rect">
            <a:avLst/>
          </a:prstGeom>
        </p:spPr>
      </p:pic>
    </p:spTree>
    <p:extLst>
      <p:ext uri="{BB962C8B-B14F-4D97-AF65-F5344CB8AC3E}">
        <p14:creationId xmlns:p14="http://schemas.microsoft.com/office/powerpoint/2010/main" val="20191074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Alignement, </a:t>
            </a:r>
            <a:r>
              <a:rPr lang="fr-FR" altLang="fr-FR" sz="6000" dirty="0" err="1">
                <a:solidFill>
                  <a:schemeClr val="accent5">
                    <a:lumMod val="75000"/>
                  </a:schemeClr>
                </a:solidFill>
              </a:rPr>
              <a:t>padding</a:t>
            </a:r>
            <a:r>
              <a:rPr lang="fr-FR" altLang="fr-FR" sz="6000" dirty="0">
                <a:solidFill>
                  <a:schemeClr val="accent5">
                    <a:lumMod val="75000"/>
                  </a:schemeClr>
                </a:solidFill>
              </a:rPr>
              <a:t> with .format()</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911009"/>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print('{0:8} | {1:9}'.format('Fruit', '</a:t>
            </a:r>
            <a:r>
              <a:rPr lang="fr-FR" altLang="fr-FR" sz="1400" dirty="0" err="1">
                <a:solidFill>
                  <a:schemeClr val="bg1"/>
                </a:solidFill>
                <a:latin typeface="Arial" panose="020B0604020202020204" pitchFamily="34" charset="0"/>
              </a:rPr>
              <a:t>Quantity</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print('{0:8} | {1:9}'.format('</a:t>
            </a:r>
            <a:r>
              <a:rPr lang="fr-FR" altLang="fr-FR" sz="1400" dirty="0" err="1">
                <a:solidFill>
                  <a:schemeClr val="bg1"/>
                </a:solidFill>
                <a:latin typeface="Arial" panose="020B0604020202020204" pitchFamily="34" charset="0"/>
              </a:rPr>
              <a:t>Apples</a:t>
            </a:r>
            <a:r>
              <a:rPr lang="fr-FR" altLang="fr-FR" sz="1400" dirty="0">
                <a:solidFill>
                  <a:schemeClr val="bg1"/>
                </a:solidFill>
                <a:latin typeface="Arial" panose="020B0604020202020204" pitchFamily="34" charset="0"/>
              </a:rPr>
              <a:t>', 3.))</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print('{0:8} | {1:9}'.format('Oranges', 10))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Fruit         | </a:t>
            </a:r>
            <a:r>
              <a:rPr lang="fr-FR" altLang="fr-FR" sz="1400" dirty="0" err="1">
                <a:solidFill>
                  <a:schemeClr val="bg1"/>
                </a:solidFill>
                <a:latin typeface="Arial" panose="020B0604020202020204" pitchFamily="34" charset="0"/>
              </a:rPr>
              <a:t>Quantity</a:t>
            </a:r>
            <a:r>
              <a:rPr lang="fr-FR" altLang="fr-FR" sz="1400" dirty="0">
                <a:solidFill>
                  <a:schemeClr val="bg1"/>
                </a:solidFill>
                <a:latin typeface="Arial" panose="020B0604020202020204" pitchFamily="34" charset="0"/>
              </a:rPr>
              <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Apples</a:t>
            </a:r>
            <a:r>
              <a:rPr lang="fr-FR" altLang="fr-FR" sz="1400" dirty="0">
                <a:solidFill>
                  <a:schemeClr val="bg1"/>
                </a:solidFill>
                <a:latin typeface="Arial" panose="020B0604020202020204" pitchFamily="34" charset="0"/>
              </a:rPr>
              <a:t>     |           3.0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Oranges  |            10</a:t>
            </a:r>
          </a:p>
        </p:txBody>
      </p:sp>
      <p:sp>
        <p:nvSpPr>
          <p:cNvPr id="6" name="ZoneTexte 5">
            <a:extLst>
              <a:ext uri="{FF2B5EF4-FFF2-40B4-BE49-F238E27FC236}">
                <a16:creationId xmlns:a16="http://schemas.microsoft.com/office/drawing/2014/main" id="{3F7B4D85-E349-4D08-8AC7-9C60DBECAFF4}"/>
              </a:ext>
            </a:extLst>
          </p:cNvPr>
          <p:cNvSpPr txBox="1"/>
          <p:nvPr/>
        </p:nvSpPr>
        <p:spPr>
          <a:xfrm>
            <a:off x="145915" y="1433620"/>
            <a:ext cx="10596662" cy="369332"/>
          </a:xfrm>
          <a:prstGeom prst="rect">
            <a:avLst/>
          </a:prstGeom>
          <a:noFill/>
        </p:spPr>
        <p:txBody>
          <a:bodyPr wrap="square" rtlCol="0">
            <a:spAutoFit/>
          </a:bodyPr>
          <a:lstStyle/>
          <a:p>
            <a:r>
              <a:rPr lang="en-US" dirty="0"/>
              <a:t>Within the curly braces you can assign field lengths, left/right alignments, rounding parameters and more</a:t>
            </a:r>
            <a:endParaRPr lang="fr-FR" dirty="0"/>
          </a:p>
        </p:txBody>
      </p:sp>
      <p:sp>
        <p:nvSpPr>
          <p:cNvPr id="7" name="ZoneTexte 6">
            <a:extLst>
              <a:ext uri="{FF2B5EF4-FFF2-40B4-BE49-F238E27FC236}">
                <a16:creationId xmlns:a16="http://schemas.microsoft.com/office/drawing/2014/main" id="{8BA98BDB-C934-4D47-ACA6-BE14B96B8407}"/>
              </a:ext>
            </a:extLst>
          </p:cNvPr>
          <p:cNvSpPr txBox="1"/>
          <p:nvPr/>
        </p:nvSpPr>
        <p:spPr>
          <a:xfrm>
            <a:off x="145915" y="3429000"/>
            <a:ext cx="10596662" cy="369332"/>
          </a:xfrm>
          <a:prstGeom prst="rect">
            <a:avLst/>
          </a:prstGeom>
          <a:noFill/>
        </p:spPr>
        <p:txBody>
          <a:bodyPr wrap="square" rtlCol="0">
            <a:spAutoFit/>
          </a:bodyPr>
          <a:lstStyle/>
          <a:p>
            <a:r>
              <a:rPr lang="en-US" dirty="0"/>
              <a:t>Within the curly braces you can assign field lengths, left/right alignments, rounding parameters and more</a:t>
            </a:r>
            <a:endParaRPr lang="fr-FR" dirty="0"/>
          </a:p>
        </p:txBody>
      </p:sp>
      <p:sp>
        <p:nvSpPr>
          <p:cNvPr id="8" name="Rectangle 2">
            <a:extLst>
              <a:ext uri="{FF2B5EF4-FFF2-40B4-BE49-F238E27FC236}">
                <a16:creationId xmlns:a16="http://schemas.microsoft.com/office/drawing/2014/main" id="{E30C2C1E-34EA-458A-9CF7-BD5EDD815530}"/>
              </a:ext>
            </a:extLst>
          </p:cNvPr>
          <p:cNvSpPr>
            <a:spLocks noChangeArrowheads="1"/>
          </p:cNvSpPr>
          <p:nvPr/>
        </p:nvSpPr>
        <p:spPr bwMode="auto">
          <a:xfrm>
            <a:off x="242887" y="3837916"/>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print('{0:&lt;8} | {1:^8} | {2:&gt;8}'.format('</a:t>
            </a:r>
            <a:r>
              <a:rPr lang="fr-FR" altLang="fr-FR" sz="1400" dirty="0" err="1">
                <a:solidFill>
                  <a:schemeClr val="bg1"/>
                </a:solidFill>
                <a:latin typeface="Arial" panose="020B0604020202020204" pitchFamily="34" charset="0"/>
              </a:rPr>
              <a:t>Left</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Center','Right</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print('{0:&lt;8} | {1:^8} | {2:&gt;8}'.format(11,22,33))</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Left     |  Center  |    Right</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11       |    22    |       33</a:t>
            </a:r>
            <a:endParaRPr lang="fr-FR" altLang="fr-FR" sz="1400" dirty="0">
              <a:solidFill>
                <a:schemeClr val="bg1"/>
              </a:solidFill>
              <a:latin typeface="Arial" panose="020B0604020202020204" pitchFamily="34" charset="0"/>
            </a:endParaRPr>
          </a:p>
        </p:txBody>
      </p:sp>
    </p:spTree>
    <p:extLst>
      <p:ext uri="{BB962C8B-B14F-4D97-AF65-F5344CB8AC3E}">
        <p14:creationId xmlns:p14="http://schemas.microsoft.com/office/powerpoint/2010/main" val="3154691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Alignement, </a:t>
            </a:r>
            <a:r>
              <a:rPr lang="fr-FR" altLang="fr-FR" sz="6000" dirty="0" err="1">
                <a:solidFill>
                  <a:schemeClr val="accent5">
                    <a:lumMod val="75000"/>
                  </a:schemeClr>
                </a:solidFill>
              </a:rPr>
              <a:t>padding</a:t>
            </a:r>
            <a:r>
              <a:rPr lang="fr-FR" altLang="fr-FR" sz="6000" dirty="0">
                <a:solidFill>
                  <a:schemeClr val="accent5">
                    <a:lumMod val="75000"/>
                  </a:schemeClr>
                </a:solidFill>
              </a:rPr>
              <a:t> with .format()</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145915" y="2079951"/>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solidFill>
                  <a:schemeClr val="bg1"/>
                </a:solidFill>
                <a:latin typeface="Arial" panose="020B0604020202020204" pitchFamily="34" charset="0"/>
              </a:rPr>
              <a:t>print('This is my ten-character, two-decimal number:%10.2f' %13.579)</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print('This is my ten-character, two-decimal number:{0:10.2f}'.format(13.579))</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This is my ten-character, two-decimal number:     13.58</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This is my ten-character, two-decimal number:     13.58</a:t>
            </a:r>
            <a:endParaRPr lang="fr-FR" altLang="fr-FR" sz="1400" dirty="0">
              <a:solidFill>
                <a:schemeClr val="bg1"/>
              </a:solidFill>
              <a:latin typeface="Arial" panose="020B0604020202020204" pitchFamily="34" charset="0"/>
            </a:endParaRPr>
          </a:p>
        </p:txBody>
      </p:sp>
      <p:sp>
        <p:nvSpPr>
          <p:cNvPr id="6" name="ZoneTexte 5">
            <a:extLst>
              <a:ext uri="{FF2B5EF4-FFF2-40B4-BE49-F238E27FC236}">
                <a16:creationId xmlns:a16="http://schemas.microsoft.com/office/drawing/2014/main" id="{3F7B4D85-E349-4D08-8AC7-9C60DBECAFF4}"/>
              </a:ext>
            </a:extLst>
          </p:cNvPr>
          <p:cNvSpPr txBox="1"/>
          <p:nvPr/>
        </p:nvSpPr>
        <p:spPr>
          <a:xfrm>
            <a:off x="145915" y="1433620"/>
            <a:ext cx="10596662" cy="646331"/>
          </a:xfrm>
          <a:prstGeom prst="rect">
            <a:avLst/>
          </a:prstGeom>
          <a:noFill/>
        </p:spPr>
        <p:txBody>
          <a:bodyPr wrap="square" rtlCol="0">
            <a:spAutoFit/>
          </a:bodyPr>
          <a:lstStyle/>
          <a:p>
            <a:r>
              <a:rPr lang="en-US" dirty="0"/>
              <a:t>Field widths and float precision are handled in a way similar to placeholders. The following two print statements are equivalent:</a:t>
            </a:r>
            <a:endParaRPr lang="fr-FR" dirty="0"/>
          </a:p>
        </p:txBody>
      </p:sp>
      <p:sp>
        <p:nvSpPr>
          <p:cNvPr id="9" name="ZoneTexte 8">
            <a:extLst>
              <a:ext uri="{FF2B5EF4-FFF2-40B4-BE49-F238E27FC236}">
                <a16:creationId xmlns:a16="http://schemas.microsoft.com/office/drawing/2014/main" id="{FA77276F-84F6-4094-8140-090B6C567953}"/>
              </a:ext>
            </a:extLst>
          </p:cNvPr>
          <p:cNvSpPr txBox="1"/>
          <p:nvPr/>
        </p:nvSpPr>
        <p:spPr>
          <a:xfrm>
            <a:off x="145915" y="3345590"/>
            <a:ext cx="10596662" cy="2308324"/>
          </a:xfrm>
          <a:prstGeom prst="rect">
            <a:avLst/>
          </a:prstGeom>
          <a:noFill/>
        </p:spPr>
        <p:txBody>
          <a:bodyPr wrap="square" rtlCol="0">
            <a:spAutoFit/>
          </a:bodyPr>
          <a:lstStyle/>
          <a:p>
            <a:r>
              <a:rPr lang="en-US" dirty="0"/>
              <a:t>Note that there are 5 spaces following the colon, and 5 characters taken up by 13.58, for a total of ten characters.</a:t>
            </a:r>
          </a:p>
          <a:p>
            <a:endParaRPr lang="en-US" dirty="0"/>
          </a:p>
          <a:p>
            <a:r>
              <a:rPr lang="en-US" dirty="0"/>
              <a:t>For more information on the string .format() method visit </a:t>
            </a:r>
            <a:r>
              <a:rPr lang="en-US" dirty="0">
                <a:hlinkClick r:id="rId2"/>
              </a:rPr>
              <a:t>https://docs.python.org/3/library/string.html#formatstrings</a:t>
            </a:r>
            <a:endParaRPr lang="en-US" dirty="0"/>
          </a:p>
          <a:p>
            <a:endParaRPr lang="en-US" dirty="0"/>
          </a:p>
          <a:p>
            <a:r>
              <a:rPr lang="en-US" dirty="0"/>
              <a:t>HERE IS AN AWESOME SOURCE FOR PRINT FORMATTING:</a:t>
            </a:r>
          </a:p>
          <a:p>
            <a:r>
              <a:rPr lang="en-US" dirty="0">
                <a:hlinkClick r:id="rId3"/>
              </a:rPr>
              <a:t>https://pyformat.info/</a:t>
            </a:r>
            <a:endParaRPr lang="en-US" dirty="0"/>
          </a:p>
        </p:txBody>
      </p:sp>
    </p:spTree>
    <p:extLst>
      <p:ext uri="{BB962C8B-B14F-4D97-AF65-F5344CB8AC3E}">
        <p14:creationId xmlns:p14="http://schemas.microsoft.com/office/powerpoint/2010/main" val="613319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82394" y="1871720"/>
            <a:ext cx="1253013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Arial" panose="020B0604020202020204" pitchFamily="34" charset="0"/>
              </a:rPr>
              <a:t>Quelques méthodes pour les chaines(str) en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altLang="fr-FR" sz="1200" dirty="0">
                <a:highlight>
                  <a:srgbClr val="C0C0C0"/>
                </a:highlight>
                <a:latin typeface="Arial" panose="020B0604020202020204" pitchFamily="34" charset="0"/>
              </a:rPr>
              <a:t>Une methode de chaine travaille sur une copie, et pas sur la chaine elle-même.</a:t>
            </a:r>
          </a:p>
          <a:p>
            <a:pPr lvl="0" eaLnBrk="0" fontAlgn="base" hangingPunct="0">
              <a:spcBef>
                <a:spcPct val="0"/>
              </a:spcBef>
              <a:spcAft>
                <a:spcPct val="0"/>
              </a:spcAft>
            </a:pPr>
            <a:endParaRPr lang="fr-FR" altLang="fr-FR" sz="1200" dirty="0">
              <a:highlight>
                <a:srgbClr val="C0C0C0"/>
              </a:highlight>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str.upper(), str.lower(), str.capitalize(), str.title(), </a:t>
            </a:r>
          </a:p>
          <a:p>
            <a:pPr lvl="0" eaLnBrk="0" fontAlgn="base" hangingPunct="0">
              <a:spcBef>
                <a:spcPct val="0"/>
              </a:spcBef>
              <a:spcAft>
                <a:spcPct val="0"/>
              </a:spcAft>
            </a:pPr>
            <a:r>
              <a:rPr lang="fr-FR" altLang="fr-FR" sz="1200" dirty="0">
                <a:latin typeface="Arial" panose="020B0604020202020204" pitchFamily="34" charset="0"/>
              </a:rPr>
              <a:t>str.center(&lt;largeur&gt;, &lt;caractere_remplissage&gt;)</a:t>
            </a:r>
          </a:p>
          <a:p>
            <a:pPr lvl="0" eaLnBrk="0" fontAlgn="base" hangingPunct="0">
              <a:spcBef>
                <a:spcPct val="0"/>
              </a:spcBef>
              <a:spcAft>
                <a:spcPct val="0"/>
              </a:spcAft>
            </a:pPr>
            <a:r>
              <a:rPr lang="fr-FR" altLang="fr-FR" sz="1200" dirty="0">
                <a:latin typeface="Arial" panose="020B0604020202020204" pitchFamily="34" charset="0"/>
              </a:rPr>
              <a:t>str.strip()</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 parametres optionnels</a:t>
            </a:r>
          </a:p>
          <a:p>
            <a:pPr lvl="0" eaLnBrk="0" fontAlgn="base" hangingPunct="0">
              <a:spcBef>
                <a:spcPct val="0"/>
              </a:spcBef>
              <a:spcAft>
                <a:spcPct val="0"/>
              </a:spcAft>
            </a:pPr>
            <a:r>
              <a:rPr lang="fr-FR" altLang="fr-FR" sz="1200" dirty="0">
                <a:latin typeface="Arial" panose="020B0604020202020204" pitchFamily="34" charset="0"/>
              </a:rPr>
              <a:t>str.find(&lt;chaine&gt;, &lt;debut&gt;*, &lt;fin&gt;*)</a:t>
            </a:r>
          </a:p>
          <a:p>
            <a:pPr lvl="0" eaLnBrk="0" fontAlgn="base" hangingPunct="0">
              <a:spcBef>
                <a:spcPct val="0"/>
              </a:spcBef>
              <a:spcAft>
                <a:spcPct val="0"/>
              </a:spcAft>
            </a:pPr>
            <a:r>
              <a:rPr lang="fr-FR" altLang="fr-FR" sz="1200" dirty="0">
                <a:latin typeface="Arial" panose="020B0604020202020204" pitchFamily="34" charset="0"/>
              </a:rPr>
              <a:t>str.index(&lt;chaine&gt;, &lt;debut&gt;*, &lt;fin&gt;*)</a:t>
            </a:r>
          </a:p>
          <a:p>
            <a:pPr lvl="0" eaLnBrk="0" fontAlgn="base" hangingPunct="0">
              <a:spcBef>
                <a:spcPct val="0"/>
              </a:spcBef>
              <a:spcAft>
                <a:spcPct val="0"/>
              </a:spcAft>
            </a:pPr>
            <a:r>
              <a:rPr lang="fr-FR" altLang="fr-FR" sz="1200" dirty="0">
                <a:latin typeface="Arial" panose="020B0604020202020204" pitchFamily="34" charset="0"/>
              </a:rPr>
              <a:t>str.replace(&lt;ancienne&gt;, &lt;nouvelle&gt;, &lt;occurences&gt;*)</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str.isapha(), str.isdigit(), str.isdecimal(), str.isnumeric()</a:t>
            </a:r>
          </a:p>
          <a:p>
            <a:pPr lvl="0" eaLnBrk="0" fontAlgn="base" hangingPunct="0">
              <a:spcBef>
                <a:spcPct val="0"/>
              </a:spcBef>
              <a:spcAft>
                <a:spcPct val="0"/>
              </a:spcAft>
            </a:pPr>
            <a:r>
              <a:rPr lang="fr-FR" altLang="fr-FR" sz="1200" dirty="0">
                <a:latin typeface="Arial" panose="020B0604020202020204" pitchFamily="34" charset="0"/>
              </a:rPr>
              <a:t>str.isalphanum</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str.islower(), str.isupper()</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str.isidentifier(), str.iskeyword()</a:t>
            </a:r>
            <a:endParaRPr kumimoji="0" lang="fr-FR" altLang="fr-F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p:txBody>
      </p:sp>
    </p:spTree>
    <p:extLst>
      <p:ext uri="{BB962C8B-B14F-4D97-AF65-F5344CB8AC3E}">
        <p14:creationId xmlns:p14="http://schemas.microsoft.com/office/powerpoint/2010/main" val="18706351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Tuples()</a:t>
            </a:r>
            <a:br>
              <a:rPr lang="fr-FR" altLang="fr-FR" sz="9600" dirty="0">
                <a:solidFill>
                  <a:schemeClr val="accent5">
                    <a:lumMod val="75000"/>
                  </a:schemeClr>
                </a:solidFill>
              </a:rPr>
            </a:b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36726572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 1/4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7" name="Image 6">
            <a:extLst>
              <a:ext uri="{FF2B5EF4-FFF2-40B4-BE49-F238E27FC236}">
                <a16:creationId xmlns:a16="http://schemas.microsoft.com/office/drawing/2014/main" id="{AB879C25-F949-4F62-B942-AC4869826239}"/>
              </a:ext>
            </a:extLst>
          </p:cNvPr>
          <p:cNvPicPr>
            <a:picLocks noChangeAspect="1"/>
          </p:cNvPicPr>
          <p:nvPr/>
        </p:nvPicPr>
        <p:blipFill>
          <a:blip r:embed="rId2"/>
          <a:stretch>
            <a:fillRect/>
          </a:stretch>
        </p:blipFill>
        <p:spPr>
          <a:xfrm>
            <a:off x="1038225" y="971550"/>
            <a:ext cx="10115550" cy="4914900"/>
          </a:xfrm>
          <a:prstGeom prst="rect">
            <a:avLst/>
          </a:prstGeom>
        </p:spPr>
      </p:pic>
    </p:spTree>
    <p:extLst>
      <p:ext uri="{BB962C8B-B14F-4D97-AF65-F5344CB8AC3E}">
        <p14:creationId xmlns:p14="http://schemas.microsoft.com/office/powerpoint/2010/main" val="24445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7B483-9224-45D7-BC35-52E24849A978}"/>
              </a:ext>
            </a:extLst>
          </p:cNvPr>
          <p:cNvSpPr>
            <a:spLocks noGrp="1"/>
          </p:cNvSpPr>
          <p:nvPr>
            <p:ph type="title"/>
          </p:nvPr>
        </p:nvSpPr>
        <p:spPr/>
        <p:txBody>
          <a:bodyPr>
            <a:normAutofit/>
          </a:bodyPr>
          <a:lstStyle/>
          <a:p>
            <a:r>
              <a:rPr lang="fr-FR" sz="6000" dirty="0">
                <a:solidFill>
                  <a:schemeClr val="accent5">
                    <a:lumMod val="75000"/>
                  </a:schemeClr>
                </a:solidFill>
              </a:rPr>
              <a:t>Data Types</a:t>
            </a:r>
          </a:p>
        </p:txBody>
      </p:sp>
      <p:pic>
        <p:nvPicPr>
          <p:cNvPr id="4" name="Espace réservé du contenu 3">
            <a:extLst>
              <a:ext uri="{FF2B5EF4-FFF2-40B4-BE49-F238E27FC236}">
                <a16:creationId xmlns:a16="http://schemas.microsoft.com/office/drawing/2014/main" id="{73AD860A-2339-4180-B4C9-5460DE10A691}"/>
              </a:ext>
            </a:extLst>
          </p:cNvPr>
          <p:cNvPicPr>
            <a:picLocks noGrp="1" noChangeAspect="1"/>
          </p:cNvPicPr>
          <p:nvPr>
            <p:ph idx="1"/>
          </p:nvPr>
        </p:nvPicPr>
        <p:blipFill>
          <a:blip r:embed="rId2"/>
          <a:stretch>
            <a:fillRect/>
          </a:stretch>
        </p:blipFill>
        <p:spPr>
          <a:xfrm>
            <a:off x="2494893" y="1825625"/>
            <a:ext cx="7202214" cy="4351338"/>
          </a:xfrm>
          <a:prstGeom prst="rect">
            <a:avLst/>
          </a:prstGeom>
        </p:spPr>
      </p:pic>
    </p:spTree>
    <p:extLst>
      <p:ext uri="{BB962C8B-B14F-4D97-AF65-F5344CB8AC3E}">
        <p14:creationId xmlns:p14="http://schemas.microsoft.com/office/powerpoint/2010/main" val="1222176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 2/4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37151418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1754326"/>
          </a:xfrm>
          <a:prstGeom prst="rect">
            <a:avLst/>
          </a:prstGeom>
          <a:solidFill>
            <a:schemeClr val="tx1"/>
          </a:solidFill>
        </p:spPr>
        <p:txBody>
          <a:bodyPr>
            <a:spAutoFit/>
          </a:bodyPr>
          <a:lstStyle/>
          <a:p>
            <a:r>
              <a:rPr lang="fr-FR" sz="1200" dirty="0">
                <a:solidFill>
                  <a:schemeClr val="bg1"/>
                </a:solidFill>
              </a:rPr>
              <a:t>t = (‘a’, ’a’, ’b’)</a:t>
            </a:r>
          </a:p>
          <a:p>
            <a:r>
              <a:rPr lang="fr-FR" sz="1200" dirty="0" err="1">
                <a:solidFill>
                  <a:schemeClr val="bg1"/>
                </a:solidFill>
              </a:rPr>
              <a:t>t.count</a:t>
            </a:r>
            <a:r>
              <a:rPr lang="fr-FR" sz="1200" dirty="0">
                <a:solidFill>
                  <a:schemeClr val="bg1"/>
                </a:solidFill>
              </a:rPr>
              <a:t>(‘a’)</a:t>
            </a:r>
          </a:p>
          <a:p>
            <a:r>
              <a:rPr lang="fr-FR" sz="1200" dirty="0">
                <a:solidFill>
                  <a:schemeClr val="bg1"/>
                </a:solidFill>
              </a:rPr>
              <a:t>2</a:t>
            </a:r>
          </a:p>
          <a:p>
            <a:endParaRPr lang="fr-FR" sz="1200" dirty="0">
              <a:solidFill>
                <a:schemeClr val="bg1"/>
              </a:solidFill>
            </a:endParaRPr>
          </a:p>
          <a:p>
            <a:r>
              <a:rPr lang="fr-FR" sz="1200" dirty="0" err="1">
                <a:solidFill>
                  <a:schemeClr val="bg1"/>
                </a:solidFill>
              </a:rPr>
              <a:t>t.index</a:t>
            </a:r>
            <a:r>
              <a:rPr lang="fr-FR" sz="1200" dirty="0">
                <a:solidFill>
                  <a:schemeClr val="bg1"/>
                </a:solidFill>
              </a:rPr>
              <a:t>(‘a’)</a:t>
            </a:r>
          </a:p>
          <a:p>
            <a:r>
              <a:rPr lang="fr-FR" sz="1200" dirty="0">
                <a:solidFill>
                  <a:schemeClr val="bg1"/>
                </a:solidFill>
              </a:rPr>
              <a:t>0</a:t>
            </a:r>
          </a:p>
          <a:p>
            <a:endParaRPr lang="fr-FR" sz="1200" dirty="0">
              <a:solidFill>
                <a:schemeClr val="bg1"/>
              </a:solidFill>
            </a:endParaRPr>
          </a:p>
          <a:p>
            <a:r>
              <a:rPr lang="fr-FR" sz="1200" dirty="0" err="1">
                <a:solidFill>
                  <a:schemeClr val="bg1"/>
                </a:solidFill>
              </a:rPr>
              <a:t>t.index</a:t>
            </a:r>
            <a:r>
              <a:rPr lang="fr-FR" sz="1200" dirty="0">
                <a:solidFill>
                  <a:schemeClr val="bg1"/>
                </a:solidFill>
              </a:rPr>
              <a:t>(‘b’)</a:t>
            </a:r>
          </a:p>
          <a:p>
            <a:r>
              <a:rPr lang="fr-FR" sz="1200" dirty="0">
                <a:solidFill>
                  <a:schemeClr val="bg1"/>
                </a:solidFill>
              </a:rPr>
              <a:t>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3234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lang="fr-FR" altLang="fr-FR" sz="1400" dirty="0"/>
            </a:br>
            <a:r>
              <a:rPr lang="fr-FR" altLang="fr-FR" sz="1400" dirty="0"/>
              <a:t>Les méthodes disponibles pour les tuples:</a:t>
            </a:r>
          </a:p>
        </p:txBody>
      </p:sp>
    </p:spTree>
    <p:extLst>
      <p:ext uri="{BB962C8B-B14F-4D97-AF65-F5344CB8AC3E}">
        <p14:creationId xmlns:p14="http://schemas.microsoft.com/office/powerpoint/2010/main" val="25121132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6255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r>
              <a:rPr lang="fr-FR" altLang="fr-FR" sz="6000" dirty="0">
                <a:solidFill>
                  <a:schemeClr val="accent5">
                    <a:lumMod val="75000"/>
                  </a:schemeClr>
                </a:solidFill>
              </a:rPr>
              <a:t>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49475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repr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107925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20620264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1/21</a:t>
            </a:r>
            <a:endParaRPr lang="fr-FR" altLang="fr-FR" sz="6000" b="1" dirty="0">
              <a:solidFill>
                <a:schemeClr val="accent5">
                  <a:lumMod val="75000"/>
                </a:schemeClr>
              </a:solidFill>
            </a:endParaRPr>
          </a:p>
        </p:txBody>
      </p:sp>
      <p:pic>
        <p:nvPicPr>
          <p:cNvPr id="4" name="Image 3">
            <a:extLst>
              <a:ext uri="{FF2B5EF4-FFF2-40B4-BE49-F238E27FC236}">
                <a16:creationId xmlns:a16="http://schemas.microsoft.com/office/drawing/2014/main" id="{7BBA8A5B-152A-4B6F-8D0E-B4173928757D}"/>
              </a:ext>
            </a:extLst>
          </p:cNvPr>
          <p:cNvPicPr>
            <a:picLocks noChangeAspect="1"/>
          </p:cNvPicPr>
          <p:nvPr/>
        </p:nvPicPr>
        <p:blipFill>
          <a:blip r:embed="rId2"/>
          <a:stretch>
            <a:fillRect/>
          </a:stretch>
        </p:blipFill>
        <p:spPr>
          <a:xfrm>
            <a:off x="1119187" y="1385887"/>
            <a:ext cx="9953625" cy="4086225"/>
          </a:xfrm>
          <a:prstGeom prst="rect">
            <a:avLst/>
          </a:prstGeom>
        </p:spPr>
      </p:pic>
    </p:spTree>
    <p:extLst>
      <p:ext uri="{BB962C8B-B14F-4D97-AF65-F5344CB8AC3E}">
        <p14:creationId xmlns:p14="http://schemas.microsoft.com/office/powerpoint/2010/main" val="18685187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2/21</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3/21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 4/21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 5/21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4" y="5104807"/>
            <a:ext cx="12144373" cy="646331"/>
          </a:xfrm>
          <a:prstGeom prst="rect">
            <a:avLst/>
          </a:prstGeom>
          <a:noFill/>
        </p:spPr>
        <p:txBody>
          <a:bodyPr wrap="square" rtlCol="0">
            <a:spAutoFit/>
          </a:bodyPr>
          <a:lstStyle/>
          <a:p>
            <a:r>
              <a:rPr lang="fr-FR" dirty="0"/>
              <a:t>Quand on demande d'insérer c à l'indice 2, la méthode va décaler les objets d'indice supérieur ou égal à 2. ca va donc s'intercaler entre b et d.</a:t>
            </a:r>
          </a:p>
        </p:txBody>
      </p:sp>
      <p:sp>
        <p:nvSpPr>
          <p:cNvPr id="8" name="Rectangle 7">
            <a:extLst>
              <a:ext uri="{FF2B5EF4-FFF2-40B4-BE49-F238E27FC236}">
                <a16:creationId xmlns:a16="http://schemas.microsoft.com/office/drawing/2014/main" id="{F67EF966-D2C9-47BB-BD34-6CFF3E438DCA}"/>
              </a:ext>
            </a:extLst>
          </p:cNvPr>
          <p:cNvSpPr/>
          <p:nvPr/>
        </p:nvSpPr>
        <p:spPr>
          <a:xfrm>
            <a:off x="209554" y="3520197"/>
            <a:ext cx="6096000" cy="1477328"/>
          </a:xfrm>
          <a:prstGeom prst="rect">
            <a:avLst/>
          </a:prstGeom>
          <a:solidFill>
            <a:schemeClr val="tx1"/>
          </a:solidFill>
        </p:spPr>
        <p:txBody>
          <a:bodyPr>
            <a:spAutoFit/>
          </a:bodyPr>
          <a:lstStyle/>
          <a:p>
            <a:r>
              <a:rPr lang="fr-FR" dirty="0">
                <a:solidFill>
                  <a:schemeClr val="bg1"/>
                </a:solidFill>
              </a:rPr>
              <a:t>&gt;&gt;&gt; ma_liste = [a, b, d]</a:t>
            </a:r>
          </a:p>
          <a:p>
            <a:r>
              <a:rPr lang="fr-FR" dirty="0">
                <a:solidFill>
                  <a:schemeClr val="bg1"/>
                </a:solidFill>
              </a:rPr>
              <a:t>&gt;&gt;&gt; </a:t>
            </a:r>
            <a:r>
              <a:rPr lang="fr-FR" dirty="0" err="1">
                <a:solidFill>
                  <a:schemeClr val="bg1"/>
                </a:solidFill>
              </a:rPr>
              <a:t>ma_liste.insert</a:t>
            </a:r>
            <a:r>
              <a:rPr lang="fr-FR" dirty="0">
                <a:solidFill>
                  <a:schemeClr val="bg1"/>
                </a:solidFill>
              </a:rPr>
              <a:t>(2,c) # On ajoute c en seconde position</a:t>
            </a:r>
          </a:p>
          <a:p>
            <a:r>
              <a:rPr lang="fr-FR" dirty="0">
                <a:solidFill>
                  <a:schemeClr val="bg1"/>
                </a:solidFill>
              </a:rPr>
              <a:t>&gt;&gt;&gt; ma_liste</a:t>
            </a:r>
          </a:p>
          <a:p>
            <a:r>
              <a:rPr lang="fr-FR" dirty="0">
                <a:solidFill>
                  <a:schemeClr val="bg1"/>
                </a:solidFill>
              </a:rPr>
              <a:t>[a, b, c, d]</a:t>
            </a:r>
          </a:p>
          <a:p>
            <a:r>
              <a:rPr lang="fr-FR" dirty="0">
                <a:solidFill>
                  <a:schemeClr val="bg1"/>
                </a:solidFill>
              </a:rPr>
              <a:t>&gt;&gt;&gt;</a:t>
            </a:r>
          </a:p>
        </p:txBody>
      </p:sp>
    </p:spTree>
    <p:extLst>
      <p:ext uri="{BB962C8B-B14F-4D97-AF65-F5344CB8AC3E}">
        <p14:creationId xmlns:p14="http://schemas.microsoft.com/office/powerpoint/2010/main" val="40431282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 6/21</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23788</TotalTime>
  <Words>98094</Words>
  <Application>Microsoft Office PowerPoint</Application>
  <PresentationFormat>Grand écran</PresentationFormat>
  <Paragraphs>9866</Paragraphs>
  <Slides>499</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499</vt:i4>
      </vt:variant>
    </vt:vector>
  </HeadingPairs>
  <TitlesOfParts>
    <vt:vector size="505" baseType="lpstr">
      <vt:lpstr>Arial</vt:lpstr>
      <vt:lpstr>Arial Unicode MS</vt:lpstr>
      <vt:lpstr>Calibri</vt:lpstr>
      <vt:lpstr>Calibri Light</vt:lpstr>
      <vt:lpstr>Courier New</vt:lpstr>
      <vt:lpstr>Thème Office</vt:lpstr>
      <vt:lpstr>Python</vt:lpstr>
      <vt:lpstr>Présentation PowerPoint</vt:lpstr>
      <vt:lpstr>Boolean: True or False</vt:lpstr>
      <vt:lpstr>Indexing start with 0</vt:lpstr>
      <vt:lpstr>Python Math functions</vt:lpstr>
      <vt:lpstr>Présentation PowerPoint</vt:lpstr>
      <vt:lpstr>Variables</vt:lpstr>
      <vt:lpstr>Data Types</vt:lpstr>
      <vt:lpstr>Data Types</vt:lpstr>
      <vt:lpstr>Variable Naming Tips</vt:lpstr>
      <vt:lpstr>Immutable and Mutable variable</vt:lpstr>
      <vt:lpstr>Quelques trucs et astuces</vt:lpstr>
      <vt:lpstr>Comment connaitre le type d’une variable</vt:lpstr>
      <vt:lpstr>[🐍PyTricks]: "is" vs "=="</vt:lpstr>
      <vt:lpstr>Résumé</vt:lpstr>
      <vt:lpstr>Présentation PowerPoint</vt:lpstr>
      <vt:lpstr>strings</vt:lpstr>
      <vt:lpstr>Strings</vt:lpstr>
      <vt:lpstr>Strings indexing</vt:lpstr>
      <vt:lpstr>Strings reverse indexing</vt:lpstr>
      <vt:lpstr>Strings slicing</vt:lpstr>
      <vt:lpstr>Strings slicing</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Useful Operators in python</vt:lpstr>
      <vt:lpstr>Useful Operators in python: range 1/11</vt:lpstr>
      <vt:lpstr>Useful Operators in python: enumerate 2/11</vt:lpstr>
      <vt:lpstr>[🐍PyTricks]: La fonction enumerate 3/11</vt:lpstr>
      <vt:lpstr>La fonction enumerate 2/4</vt:lpstr>
      <vt:lpstr>La fonction enumerate 5/11</vt:lpstr>
      <vt:lpstr>La fonction enumerate 6/11</vt:lpstr>
      <vt:lpstr>La fonction zip() 7/11</vt:lpstr>
      <vt:lpstr>In operator 8/11</vt:lpstr>
      <vt:lpstr>min() et max() 9/11</vt:lpstr>
      <vt:lpstr>random() 10/11</vt:lpstr>
      <vt:lpstr>Input() 11/11</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Les chaines de caractères</vt:lpstr>
      <vt:lpstr>Les chaines de caractères</vt:lpstr>
      <vt:lpstr>Formater et afficher une chaine</vt:lpstr>
      <vt:lpstr>Float formatting follows « value:width.precision f} »</vt:lpstr>
      <vt:lpstr>Float formatting follows</vt:lpstr>
      <vt:lpstr>Alignement, padding with .format()</vt:lpstr>
      <vt:lpstr>Alignement, padding with .format()</vt:lpstr>
      <vt:lpstr>La concaténation des chaines</vt:lpstr>
      <vt:lpstr>Parcours et sélection des chaines</vt:lpstr>
      <vt:lpstr>Méthode de parcours par while</vt:lpstr>
      <vt:lpstr>Sélection de chaines</vt:lpstr>
      <vt:lpstr>Sélection de chaines</vt:lpstr>
      <vt:lpstr>Résumé</vt:lpstr>
      <vt:lpstr>Tuples() </vt:lpstr>
      <vt:lpstr>Les Tuples() 1/4</vt:lpstr>
      <vt:lpstr>Les Tuples() 2/4</vt:lpstr>
      <vt:lpstr>Les Tuples() 3/4</vt:lpstr>
      <vt:lpstr>[🐍PyTricks]: Nametuples 4/4</vt:lpstr>
      <vt:lpstr>Liste[]</vt:lpstr>
      <vt:lpstr>Création de listes[] 1/21</vt:lpstr>
      <vt:lpstr>Création de listes[] 2/21</vt:lpstr>
      <vt:lpstr>Création de listes[] 3/21</vt:lpstr>
      <vt:lpstr>Insérer des objets dans une liste[] 4/21</vt:lpstr>
      <vt:lpstr>Insérer un élément dans la liste[] 5/21</vt:lpstr>
      <vt:lpstr>Concaténation de listes[] 6/21</vt:lpstr>
      <vt:lpstr>Suppression d’elements d’une listes[] 7/21</vt:lpstr>
      <vt:lpstr>Récupérer l’index d’un élément d’une liste 8/21</vt:lpstr>
      <vt:lpstr>Le parcours des listes[] 9/21</vt:lpstr>
      <vt:lpstr>[🐍PyTricks]: Python list slice syntax fun 10/21</vt:lpstr>
      <vt:lpstr>Entre chaines et listes[] 11/21</vt:lpstr>
      <vt:lpstr>Entre chaines et listes[] 12/21</vt:lpstr>
      <vt:lpstr>Une application pratique 13/21</vt:lpstr>
      <vt:lpstr>Les listes[] et paramètres de fonctions 14/21</vt:lpstr>
      <vt:lpstr>Les listes[] et paramètres de fonctions 15/21</vt:lpstr>
      <vt:lpstr>Exercice 16/21</vt:lpstr>
      <vt:lpstr>Transformer une liste en paramètres de fonction 17/21</vt:lpstr>
      <vt:lpstr>[🐍PyTricks]: La comprehensions de liste 18/21</vt:lpstr>
      <vt:lpstr>Les comprehensions de liste 19/21</vt:lpstr>
      <vt:lpstr>Les comprehensions de liste 20/21</vt:lpstr>
      <vt:lpstr>Les compréhensions de liste 21/21</vt:lpstr>
      <vt:lpstr>Résumé 1/2</vt:lpstr>
      <vt:lpstr>Résumé 2/2</vt:lpstr>
      <vt:lpstr>Sets</vt:lpstr>
      <vt:lpstr>Présentation PowerPoint</vt:lpstr>
      <vt:lpstr>Utilisez des dictionnaires{}</vt:lpstr>
      <vt:lpstr>Utilisez des dictionnaires{} 1/12</vt:lpstr>
      <vt:lpstr>Utilisez des dictionnaires{} 2/12</vt:lpstr>
      <vt:lpstr>Utilisez des dictionnaires{} 3/12</vt:lpstr>
      <vt:lpstr>Utilisez des dictionnaires{} 4/12</vt:lpstr>
      <vt:lpstr>Utilisez des dictionnaires{} 5/12</vt:lpstr>
      <vt:lpstr>Utilisez des dictionnaires{} 6/12</vt:lpstr>
      <vt:lpstr>Utilisez des dictionnaires{} 7/12</vt:lpstr>
      <vt:lpstr>Utilisez des dictionnaires{} 8/12</vt:lpstr>
      <vt:lpstr>Utilisez des dictionnaires{} 9/12</vt:lpstr>
      <vt:lpstr>Utilisez des dictionnaires{} 10/12</vt:lpstr>
      <vt:lpstr>Utilisez des dictionnaires{} 11/12</vt:lpstr>
      <vt:lpstr>Utilisez des dictionnaires{} 12/12</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La méthode setattr()</vt:lpstr>
      <vt:lpstr>Un peu d’introspection</vt:lpstr>
      <vt:lpstr>Un peu d’introspection</vt:lpstr>
      <vt:lpstr>Un peu d’introspection</vt:lpstr>
      <vt:lpstr>Résumé</vt:lpstr>
      <vt:lpstr>Définissez des propriétés</vt:lpstr>
      <vt:lpstr>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des méthodes spéciales</vt:lpstr>
      <vt:lpstr>Appliquez des méthodes spéciales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Les méthodes de conteneur</vt:lpstr>
      <vt:lpstr>Les méthodes de conteneur</vt:lpstr>
      <vt:lpstr>Les méthodes de conteneur</vt:lpstr>
      <vt:lpstr>Les méthodes mathématiques</vt:lpstr>
      <vt:lpstr>Les méthodes mathématiques</vt:lpstr>
      <vt:lpstr>Les méthodes mathématiques</vt:lpstr>
      <vt:lpstr>Les méthodes mathématiques</vt:lpstr>
      <vt:lpstr>Les méthodes mathématiques</vt:lpstr>
      <vt:lpstr>Les méthodes de comparaison</vt:lpstr>
      <vt:lpstr>Les méthodes de comparaison</vt:lpstr>
      <vt:lpstr>Les méthodes de comparaison</vt:lpstr>
      <vt:lpstr>Des méthodes spéciales utiles à pickle</vt:lpstr>
      <vt:lpstr>Des méthodes spéciales utiles à pickle</vt:lpstr>
      <vt:lpstr>Des méthodes spéciales utiles à pickle</vt:lpstr>
      <vt:lpstr>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lpstr>Un fichier de dépendance</vt:lpstr>
      <vt:lpstr>Un fichier de dépendance</vt:lpstr>
      <vt:lpstr>Un fichier de dépendance</vt:lpstr>
      <vt:lpstr>L’objet en python</vt:lpstr>
      <vt:lpstr>Vocabulaire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325</cp:revision>
  <dcterms:created xsi:type="dcterms:W3CDTF">2020-04-09T17:09:33Z</dcterms:created>
  <dcterms:modified xsi:type="dcterms:W3CDTF">2020-05-19T11:05:49Z</dcterms:modified>
</cp:coreProperties>
</file>