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7"/>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669" r:id="rId198"/>
    <p:sldId id="478" r:id="rId199"/>
    <p:sldId id="480" r:id="rId200"/>
    <p:sldId id="670" r:id="rId201"/>
    <p:sldId id="672" r:id="rId202"/>
    <p:sldId id="481" r:id="rId203"/>
    <p:sldId id="671" r:id="rId204"/>
    <p:sldId id="482" r:id="rId205"/>
    <p:sldId id="673" r:id="rId206"/>
    <p:sldId id="483" r:id="rId207"/>
    <p:sldId id="503" r:id="rId208"/>
    <p:sldId id="484" r:id="rId209"/>
    <p:sldId id="485" r:id="rId210"/>
    <p:sldId id="486" r:id="rId211"/>
    <p:sldId id="487" r:id="rId212"/>
    <p:sldId id="488" r:id="rId213"/>
    <p:sldId id="489" r:id="rId214"/>
    <p:sldId id="490" r:id="rId215"/>
    <p:sldId id="491" r:id="rId216"/>
    <p:sldId id="492" r:id="rId217"/>
    <p:sldId id="674" r:id="rId218"/>
    <p:sldId id="493" r:id="rId219"/>
    <p:sldId id="494" r:id="rId220"/>
    <p:sldId id="495" r:id="rId221"/>
    <p:sldId id="496" r:id="rId222"/>
    <p:sldId id="497" r:id="rId223"/>
    <p:sldId id="498" r:id="rId224"/>
    <p:sldId id="499" r:id="rId225"/>
    <p:sldId id="500" r:id="rId226"/>
    <p:sldId id="501" r:id="rId227"/>
    <p:sldId id="502" r:id="rId228"/>
    <p:sldId id="504" r:id="rId229"/>
    <p:sldId id="505" r:id="rId230"/>
    <p:sldId id="506" r:id="rId231"/>
    <p:sldId id="507" r:id="rId232"/>
    <p:sldId id="508" r:id="rId233"/>
    <p:sldId id="509" r:id="rId234"/>
    <p:sldId id="510" r:id="rId235"/>
    <p:sldId id="511" r:id="rId236"/>
    <p:sldId id="512" r:id="rId237"/>
    <p:sldId id="675" r:id="rId238"/>
    <p:sldId id="513" r:id="rId239"/>
    <p:sldId id="514" r:id="rId240"/>
    <p:sldId id="515" r:id="rId241"/>
    <p:sldId id="516" r:id="rId242"/>
    <p:sldId id="518" r:id="rId243"/>
    <p:sldId id="517" r:id="rId244"/>
    <p:sldId id="519" r:id="rId245"/>
    <p:sldId id="520" r:id="rId246"/>
    <p:sldId id="521" r:id="rId247"/>
    <p:sldId id="522" r:id="rId248"/>
    <p:sldId id="536" r:id="rId249"/>
    <p:sldId id="537" r:id="rId250"/>
    <p:sldId id="538" r:id="rId251"/>
    <p:sldId id="676" r:id="rId252"/>
    <p:sldId id="539" r:id="rId253"/>
    <p:sldId id="540" r:id="rId254"/>
    <p:sldId id="541" r:id="rId255"/>
    <p:sldId id="542" r:id="rId256"/>
    <p:sldId id="543" r:id="rId257"/>
    <p:sldId id="544" r:id="rId258"/>
    <p:sldId id="545" r:id="rId259"/>
    <p:sldId id="546" r:id="rId260"/>
    <p:sldId id="547" r:id="rId261"/>
    <p:sldId id="548" r:id="rId262"/>
    <p:sldId id="549" r:id="rId263"/>
    <p:sldId id="677" r:id="rId264"/>
    <p:sldId id="550" r:id="rId265"/>
    <p:sldId id="551" r:id="rId266"/>
    <p:sldId id="552" r:id="rId267"/>
    <p:sldId id="553" r:id="rId268"/>
    <p:sldId id="554" r:id="rId269"/>
    <p:sldId id="555" r:id="rId270"/>
    <p:sldId id="556" r:id="rId271"/>
    <p:sldId id="557" r:id="rId272"/>
    <p:sldId id="558" r:id="rId273"/>
    <p:sldId id="678" r:id="rId274"/>
    <p:sldId id="559" r:id="rId275"/>
    <p:sldId id="560" r:id="rId276"/>
    <p:sldId id="561" r:id="rId277"/>
    <p:sldId id="562" r:id="rId278"/>
    <p:sldId id="679" r:id="rId279"/>
    <p:sldId id="563" r:id="rId280"/>
    <p:sldId id="680" r:id="rId281"/>
    <p:sldId id="564" r:id="rId282"/>
    <p:sldId id="565" r:id="rId283"/>
    <p:sldId id="566" r:id="rId284"/>
    <p:sldId id="681" r:id="rId285"/>
    <p:sldId id="567" r:id="rId286"/>
    <p:sldId id="568" r:id="rId287"/>
    <p:sldId id="569" r:id="rId288"/>
    <p:sldId id="570" r:id="rId289"/>
    <p:sldId id="571" r:id="rId290"/>
    <p:sldId id="572" r:id="rId291"/>
    <p:sldId id="573" r:id="rId292"/>
    <p:sldId id="574" r:id="rId293"/>
    <p:sldId id="575" r:id="rId294"/>
    <p:sldId id="576" r:id="rId295"/>
    <p:sldId id="577" r:id="rId296"/>
    <p:sldId id="578" r:id="rId297"/>
    <p:sldId id="579" r:id="rId298"/>
    <p:sldId id="580" r:id="rId299"/>
    <p:sldId id="581" r:id="rId300"/>
    <p:sldId id="582" r:id="rId301"/>
    <p:sldId id="583" r:id="rId302"/>
    <p:sldId id="584" r:id="rId303"/>
    <p:sldId id="585" r:id="rId304"/>
    <p:sldId id="587" r:id="rId305"/>
    <p:sldId id="586" r:id="rId306"/>
    <p:sldId id="588" r:id="rId307"/>
    <p:sldId id="589" r:id="rId308"/>
    <p:sldId id="590" r:id="rId309"/>
    <p:sldId id="591" r:id="rId310"/>
    <p:sldId id="682" r:id="rId311"/>
    <p:sldId id="592" r:id="rId312"/>
    <p:sldId id="684" r:id="rId313"/>
    <p:sldId id="683" r:id="rId314"/>
    <p:sldId id="593" r:id="rId315"/>
    <p:sldId id="594" r:id="rId316"/>
    <p:sldId id="595" r:id="rId317"/>
    <p:sldId id="596" r:id="rId318"/>
    <p:sldId id="597" r:id="rId319"/>
    <p:sldId id="685" r:id="rId320"/>
    <p:sldId id="598" r:id="rId321"/>
    <p:sldId id="599" r:id="rId322"/>
    <p:sldId id="686" r:id="rId323"/>
    <p:sldId id="600" r:id="rId324"/>
    <p:sldId id="601" r:id="rId325"/>
    <p:sldId id="602" r:id="rId326"/>
    <p:sldId id="603" r:id="rId327"/>
    <p:sldId id="604" r:id="rId328"/>
    <p:sldId id="687" r:id="rId329"/>
    <p:sldId id="605" r:id="rId330"/>
    <p:sldId id="606" r:id="rId331"/>
    <p:sldId id="607" r:id="rId332"/>
    <p:sldId id="608" r:id="rId333"/>
    <p:sldId id="609" r:id="rId334"/>
    <p:sldId id="610" r:id="rId335"/>
    <p:sldId id="611" r:id="rId336"/>
    <p:sldId id="612" r:id="rId337"/>
    <p:sldId id="613" r:id="rId338"/>
    <p:sldId id="614" r:id="rId339"/>
    <p:sldId id="615" r:id="rId340"/>
    <p:sldId id="616" r:id="rId341"/>
    <p:sldId id="617" r:id="rId342"/>
    <p:sldId id="688" r:id="rId343"/>
    <p:sldId id="618" r:id="rId344"/>
    <p:sldId id="689" r:id="rId345"/>
    <p:sldId id="619" r:id="rId346"/>
    <p:sldId id="620" r:id="rId347"/>
    <p:sldId id="621" r:id="rId348"/>
    <p:sldId id="622" r:id="rId349"/>
    <p:sldId id="623" r:id="rId350"/>
    <p:sldId id="690" r:id="rId351"/>
    <p:sldId id="624" r:id="rId352"/>
    <p:sldId id="625" r:id="rId353"/>
    <p:sldId id="626" r:id="rId354"/>
    <p:sldId id="627" r:id="rId355"/>
    <p:sldId id="628" r:id="rId356"/>
    <p:sldId id="629" r:id="rId357"/>
    <p:sldId id="630" r:id="rId358"/>
    <p:sldId id="631" r:id="rId359"/>
    <p:sldId id="632" r:id="rId360"/>
    <p:sldId id="633" r:id="rId361"/>
    <p:sldId id="634" r:id="rId362"/>
    <p:sldId id="635" r:id="rId363"/>
    <p:sldId id="636" r:id="rId364"/>
    <p:sldId id="637" r:id="rId365"/>
    <p:sldId id="638" r:id="rId366"/>
    <p:sldId id="639" r:id="rId367"/>
    <p:sldId id="640" r:id="rId368"/>
    <p:sldId id="641" r:id="rId369"/>
    <p:sldId id="691" r:id="rId370"/>
    <p:sldId id="642" r:id="rId371"/>
    <p:sldId id="643" r:id="rId372"/>
    <p:sldId id="644" r:id="rId373"/>
    <p:sldId id="645" r:id="rId374"/>
    <p:sldId id="692" r:id="rId375"/>
    <p:sldId id="646" r:id="rId376"/>
    <p:sldId id="647" r:id="rId377"/>
    <p:sldId id="648" r:id="rId378"/>
    <p:sldId id="649" r:id="rId379"/>
    <p:sldId id="650" r:id="rId380"/>
    <p:sldId id="651" r:id="rId381"/>
    <p:sldId id="652" r:id="rId382"/>
    <p:sldId id="653" r:id="rId383"/>
    <p:sldId id="654" r:id="rId384"/>
    <p:sldId id="693" r:id="rId385"/>
    <p:sldId id="655" r:id="rId386"/>
    <p:sldId id="656" r:id="rId387"/>
    <p:sldId id="657" r:id="rId388"/>
    <p:sldId id="658" r:id="rId389"/>
    <p:sldId id="659" r:id="rId390"/>
    <p:sldId id="660" r:id="rId391"/>
    <p:sldId id="661" r:id="rId392"/>
    <p:sldId id="662" r:id="rId393"/>
    <p:sldId id="663" r:id="rId394"/>
    <p:sldId id="664" r:id="rId395"/>
    <p:sldId id="665" r:id="rId396"/>
    <p:sldId id="666" r:id="rId397"/>
    <p:sldId id="667" r:id="rId398"/>
    <p:sldId id="668" r:id="rId399"/>
    <p:sldId id="694" r:id="rId400"/>
    <p:sldId id="695" r:id="rId401"/>
    <p:sldId id="696" r:id="rId402"/>
    <p:sldId id="697" r:id="rId403"/>
    <p:sldId id="698" r:id="rId404"/>
    <p:sldId id="699" r:id="rId405"/>
    <p:sldId id="700" r:id="rId406"/>
    <p:sldId id="701" r:id="rId407"/>
    <p:sldId id="702" r:id="rId408"/>
    <p:sldId id="703" r:id="rId409"/>
    <p:sldId id="704" r:id="rId410"/>
    <p:sldId id="705" r:id="rId411"/>
    <p:sldId id="706" r:id="rId412"/>
    <p:sldId id="707" r:id="rId413"/>
    <p:sldId id="708" r:id="rId414"/>
    <p:sldId id="709" r:id="rId415"/>
    <p:sldId id="710" r:id="rId416"/>
    <p:sldId id="711" r:id="rId417"/>
    <p:sldId id="712" r:id="rId418"/>
    <p:sldId id="713" r:id="rId419"/>
    <p:sldId id="714" r:id="rId420"/>
    <p:sldId id="715" r:id="rId421"/>
    <p:sldId id="716" r:id="rId422"/>
    <p:sldId id="717" r:id="rId423"/>
    <p:sldId id="718" r:id="rId424"/>
    <p:sldId id="719" r:id="rId425"/>
    <p:sldId id="720" r:id="rId426"/>
    <p:sldId id="721" r:id="rId427"/>
    <p:sldId id="722" r:id="rId428"/>
    <p:sldId id="723" r:id="rId429"/>
    <p:sldId id="724" r:id="rId430"/>
    <p:sldId id="725" r:id="rId431"/>
    <p:sldId id="726" r:id="rId432"/>
    <p:sldId id="727" r:id="rId433"/>
    <p:sldId id="728" r:id="rId434"/>
    <p:sldId id="729" r:id="rId435"/>
    <p:sldId id="730" r:id="rId4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6E7"/>
    <a:srgbClr val="2903B5"/>
    <a:srgbClr val="CCFCFE"/>
    <a:srgbClr val="0386B5"/>
    <a:srgbClr val="FEEDCC"/>
    <a:srgbClr val="F5F8D2"/>
    <a:srgbClr val="008000"/>
    <a:srgbClr val="000099"/>
    <a:srgbClr val="CC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3" d="100"/>
          <a:sy n="83" d="100"/>
        </p:scale>
        <p:origin x="1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399" Type="http://schemas.openxmlformats.org/officeDocument/2006/relationships/slide" Target="slides/slide398.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slide" Target="slides/slide388.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414" Type="http://schemas.openxmlformats.org/officeDocument/2006/relationships/slide" Target="slides/slide413.xml"/><Relationship Id="rId435" Type="http://schemas.openxmlformats.org/officeDocument/2006/relationships/slide" Target="slides/slide434.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presProps" Target="presProps.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viewProps" Target="viewProp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21/04/2020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a:t>
            </a:r>
            <a:r>
              <a:rPr lang="fr-FR" sz="1200" dirty="0" err="1"/>
              <a:t>parametre.methode_pour_modifier</a:t>
            </a:r>
            <a:r>
              <a:rPr lang="fr-FR" sz="1200" dirty="0"/>
              <a:t>(…),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than)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mon_objet.ma_methode() revenait au même que </a:t>
            </a:r>
            <a:r>
              <a:rPr lang="fr-FR" sz="1200" dirty="0" err="1"/>
              <a:t>MaClasse.ma_methode</a:t>
            </a:r>
            <a:r>
              <a:rPr lang="fr-FR" sz="12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ClasseMere.methode(self).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a:t>
            </a:r>
            <a:r>
              <a:rPr lang="fr-FR" sz="1100" dirty="0" err="1">
                <a:solidFill>
                  <a:schemeClr val="bg1"/>
                </a:solidFill>
              </a:rPr>
              <a:t>repr</a:t>
            </a:r>
            <a:r>
              <a:rPr lang="fr-FR" sz="1100" dirty="0">
                <a:solidFill>
                  <a:schemeClr val="bg1"/>
                </a:solidFill>
              </a:rPr>
              <a:t>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True</a:t>
            </a: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a:t>
            </a:r>
            <a:r>
              <a:rPr lang="fr-FR" sz="1100" dirty="0" err="1">
                <a:solidFill>
                  <a:schemeClr val="bg1"/>
                </a:solidFill>
              </a:rPr>
              <a:t>repr</a:t>
            </a:r>
            <a:r>
              <a:rPr lang="fr-FR" sz="1100" dirty="0">
                <a:solidFill>
                  <a:schemeClr val="bg1"/>
                </a:solidFill>
              </a:rPr>
              <a:t>(cle) + ": " + </a:t>
            </a:r>
            <a:r>
              <a:rPr lang="fr-FR" sz="1100" dirty="0" err="1">
                <a:solidFill>
                  <a:schemeClr val="bg1"/>
                </a:solidFill>
              </a:rPr>
              <a:t>repr</a:t>
            </a:r>
            <a:r>
              <a:rPr lang="fr-FR" sz="1100" dirty="0">
                <a:solidFill>
                  <a:schemeClr val="bg1"/>
                </a:solidFill>
              </a:rPr>
              <a:t>(valeur)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__</a:t>
            </a:r>
            <a:r>
              <a:rPr lang="fr-FR" sz="1100" dirty="0" err="1">
                <a:solidFill>
                  <a:schemeClr val="bg1"/>
                </a:solidFill>
              </a:rPr>
              <a:t>contains</a:t>
            </a:r>
            <a:r>
              <a:rPr lang="fr-FR" sz="1100" dirty="0">
                <a:solidFill>
                  <a:schemeClr val="bg1"/>
                </a:solidFill>
              </a:rPr>
              <a:t>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a:t>
            </a:r>
            <a:r>
              <a:rPr lang="fr-FR" sz="1100" dirty="0" err="1">
                <a:solidFill>
                  <a:schemeClr val="bg1"/>
                </a:solidFill>
              </a:rPr>
              <a:t>getitem</a:t>
            </a:r>
            <a:r>
              <a:rPr lang="fr-FR" sz="1100" dirty="0">
                <a:solidFill>
                  <a:schemeClr val="bg1"/>
                </a:solidFill>
              </a:rPr>
              <a:t>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a:t>
            </a:r>
            <a:r>
              <a:rPr lang="fr-FR" sz="1100" dirty="0" err="1">
                <a:solidFill>
                  <a:schemeClr val="bg1"/>
                </a:solidFill>
              </a:rPr>
              <a:t>setitem</a:t>
            </a:r>
            <a:r>
              <a:rPr lang="fr-FR" sz="1100" dirty="0">
                <a:solidFill>
                  <a:schemeClr val="bg1"/>
                </a:solidFill>
              </a:rPr>
              <a:t>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_setattr__',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a:t>
            </a:r>
            <a:r>
              <a:rPr lang="fr-FR" sz="1200" dirty="0" err="1"/>
              <a:t>sub</a:t>
            </a:r>
            <a:r>
              <a:rPr lang="fr-FR" sz="1200" dirty="0"/>
              <a:t>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a:t>
            </a:r>
            <a:r>
              <a:rPr lang="fr-FR" sz="1200" dirty="0" err="1"/>
              <a:t>sub</a:t>
            </a:r>
            <a:r>
              <a:rPr lang="fr-FR" sz="1200" dirty="0"/>
              <a:t>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err="1"/>
              <a:t>datetime.now</a:t>
            </a:r>
            <a:r>
              <a:rPr lang="fr-FR" sz="1200" i="1" dirty="0"/>
              <a:t>()</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add_argument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a:t>
            </a:r>
            <a:r>
              <a:rPr lang="fr-FR" sz="1200" dirty="0" err="1"/>
              <a:t>store_true</a:t>
            </a:r>
            <a:r>
              <a:rPr lang="fr-FR" sz="1200" dirty="0"/>
              <a:t>",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a:t>
            </a:r>
            <a:r>
              <a:rPr lang="fr-FR" sz="1200" dirty="0" err="1"/>
              <a:t>cherrypy</a:t>
            </a:r>
            <a:r>
              <a:rPr lang="fr-FR" sz="1200" dirty="0"/>
              <a:t>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a:t>
            </a:r>
            <a:r>
              <a:rPr lang="fr-FR" sz="1200" dirty="0" err="1"/>
              <a:t>cherrypy</a:t>
            </a:r>
            <a:r>
              <a:rPr lang="fr-FR" sz="1200" dirty="0"/>
              <a:t>/fonctionnalite.py) et le test de cette fonctionnalité dans un module spécifique (</a:t>
            </a:r>
            <a:r>
              <a:rPr lang="fr-FR" sz="1200" dirty="0" err="1"/>
              <a:t>cherrypy</a:t>
            </a:r>
            <a:r>
              <a:rPr lang="fr-FR" sz="1200" dirty="0"/>
              <a:t>/test/test_fonctionnalite.py).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a:t>
            </a:r>
            <a:r>
              <a:rPr lang="en-US" sz="1000" dirty="0" err="1">
                <a:solidFill>
                  <a:schemeClr val="bg1"/>
                </a:solidFill>
              </a:rPr>
              <a:t>une</a:t>
            </a:r>
            <a:r>
              <a:rPr lang="en-US" sz="1000" dirty="0">
                <a:solidFill>
                  <a:schemeClr val="bg1"/>
                </a:solidFill>
              </a:rPr>
              <a:t>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Thread.__init__(self)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only).</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a:solidFill>
                  <a:schemeClr val="bg1"/>
                </a:solidFill>
              </a:rPr>
              <a:t>from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1898"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93236017"/>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28573" y="1056046"/>
            <a:ext cx="11715748" cy="1754326"/>
          </a:xfrm>
          <a:prstGeom prst="rect">
            <a:avLst/>
          </a:prstGeom>
          <a:noFill/>
        </p:spPr>
        <p:txBody>
          <a:bodyPr wrap="square" rtlCol="0">
            <a:spAutoFit/>
          </a:bodyPr>
          <a:lstStyle/>
          <a:p>
            <a:r>
              <a:rPr lang="fr-FR" sz="1200" dirty="0"/>
              <a:t>Nous allons à présent nous intéresser à quelques bonnes pratiques de codage en Python.</a:t>
            </a:r>
          </a:p>
          <a:p>
            <a:endParaRPr lang="fr-FR" sz="1200" dirty="0"/>
          </a:p>
          <a:p>
            <a:r>
              <a:rPr lang="fr-FR" sz="1200" dirty="0"/>
              <a:t>Les conventions que nous allons voir sont, naturellement, des propositions. Vous pouvez coder en Python sans les suivre.</a:t>
            </a:r>
          </a:p>
          <a:p>
            <a:endParaRPr lang="fr-FR" sz="1200" dirty="0"/>
          </a:p>
          <a:p>
            <a:r>
              <a:rPr lang="fr-FR" sz="1200" dirty="0"/>
              <a:t>Toutefois, prenez le temps de considérer les quelques affirmations ci-dessous. Si vous vous sentez concernés, ne serait-ce que par une d'entre elles, je vous invite à lire ce chapitre :</a:t>
            </a:r>
          </a:p>
          <a:p>
            <a:endParaRPr lang="fr-FR" sz="1200" dirty="0"/>
          </a:p>
          <a:p>
            <a:pPr marL="171450" indent="-171450">
              <a:buFont typeface="Arial" panose="020B0604020202020204" pitchFamily="34" charset="0"/>
              <a:buChar char="•"/>
            </a:pPr>
            <a:r>
              <a:rPr lang="fr-FR" sz="1200" dirty="0"/>
              <a:t>Un code dont on est l'auteur peut être difficile à relire si on l'abandonne quelque temps.</a:t>
            </a:r>
          </a:p>
          <a:p>
            <a:pPr marL="171450" indent="-171450">
              <a:buFont typeface="Arial" panose="020B0604020202020204" pitchFamily="34" charset="0"/>
              <a:buChar char="•"/>
            </a:pPr>
            <a:r>
              <a:rPr lang="fr-FR" sz="1200" dirty="0"/>
              <a:t>Lire le code d'un autre développeur est toujours plus délicat.</a:t>
            </a:r>
          </a:p>
          <a:p>
            <a:pPr marL="171450" indent="-171450">
              <a:buFont typeface="Arial" panose="020B0604020202020204" pitchFamily="34" charset="0"/>
              <a:buChar char="•"/>
            </a:pPr>
            <a:r>
              <a:rPr lang="fr-FR" sz="1200" dirty="0"/>
              <a:t>Si votre code doit être utilisé par d'autres, il doit être facile à reprendre (à lire et à comprendre).</a:t>
            </a:r>
          </a:p>
        </p:txBody>
      </p:sp>
    </p:spTree>
    <p:extLst>
      <p:ext uri="{BB962C8B-B14F-4D97-AF65-F5344CB8AC3E}">
        <p14:creationId xmlns:p14="http://schemas.microsoft.com/office/powerpoint/2010/main" val="1570868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3" y="312517"/>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suivre les conventions des PEP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0" y="1975783"/>
            <a:ext cx="11715748" cy="1938992"/>
          </a:xfrm>
          <a:prstGeom prst="rect">
            <a:avLst/>
          </a:prstGeom>
          <a:noFill/>
        </p:spPr>
        <p:txBody>
          <a:bodyPr wrap="square" rtlCol="0">
            <a:spAutoFit/>
          </a:bodyPr>
          <a:lstStyle/>
          <a:p>
            <a:r>
              <a:rPr lang="fr-FR" sz="1200" dirty="0"/>
              <a:t>Vous avez absolument le droit de répondre en disant que personne ne lira votre code de toute façon et que vous n'aurez aucun mal à comprendre votre propre code. Seulement, si votre code prend des proportions importantes, si l'application que vous développez devient de plus en plus utilisée ou si vous vous lancez dans un gros projet, il est préférable pour vous d'adopter quelques conventions clairement définies dès le début. Et, étant donné qu'il n'est jamais certain qu'un projet, même démarré comme un amusement passager, ne devienne pas un jour énorme, ayez les bons réflexes dès le début !</a:t>
            </a:r>
          </a:p>
          <a:p>
            <a:endParaRPr lang="fr-FR" sz="1200" dirty="0"/>
          </a:p>
          <a:p>
            <a:r>
              <a:rPr lang="fr-FR" sz="1200" dirty="0"/>
              <a:t>En outre, vous ne pouvez jamais être sûrs à cent pour cent qu'aucun développeur ne vous rejoindra, à terme, sur le projet. Si votre application est utilisée par d'autres, là encore, ce jour arrivera peut-être lorsque vous n'aurez pas assez de temps pour poursuivre seul son développement.</a:t>
            </a:r>
          </a:p>
          <a:p>
            <a:endParaRPr lang="fr-FR" sz="1200" dirty="0"/>
          </a:p>
          <a:p>
            <a:r>
              <a:rPr lang="fr-FR" sz="1200" dirty="0"/>
              <a:t>Quoi qu'il en soit, je vais vous présenter plusieurs conventions qui nous sont proposées au travers de PEP (Python </a:t>
            </a:r>
            <a:r>
              <a:rPr lang="fr-FR" sz="1200" dirty="0" err="1"/>
              <a:t>Enhancement</a:t>
            </a:r>
            <a:r>
              <a:rPr lang="fr-FR" sz="1200" dirty="0"/>
              <a:t> </a:t>
            </a:r>
            <a:r>
              <a:rPr lang="fr-FR" sz="1200" dirty="0" err="1"/>
              <a:t>Proposal</a:t>
            </a:r>
            <a:r>
              <a:rPr lang="fr-FR" sz="1200" dirty="0"/>
              <a:t> : proposition d'amélioration de Python). Encore une fois, il s'agit de propositions et vous pouvez choisir d'autres conventions si celles-ci ne vous plaisent pas.</a:t>
            </a:r>
          </a:p>
        </p:txBody>
      </p:sp>
    </p:spTree>
    <p:extLst>
      <p:ext uri="{BB962C8B-B14F-4D97-AF65-F5344CB8AC3E}">
        <p14:creationId xmlns:p14="http://schemas.microsoft.com/office/powerpoint/2010/main" val="846428261"/>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6001643"/>
          </a:xfrm>
          <a:prstGeom prst="rect">
            <a:avLst/>
          </a:prstGeom>
          <a:noFill/>
        </p:spPr>
        <p:txBody>
          <a:bodyPr wrap="square" rtlCol="0">
            <a:spAutoFit/>
          </a:bodyPr>
          <a:lstStyle/>
          <a:p>
            <a:r>
              <a:rPr lang="fr-FR" sz="1200" dirty="0"/>
              <a:t>La PEP 20, intitulée The Zen of Python, nous donne des conseils très généraux sur le développement. Elle est disponible sur le site de Python.</a:t>
            </a:r>
          </a:p>
          <a:p>
            <a:endParaRPr lang="fr-FR" sz="1200" dirty="0"/>
          </a:p>
          <a:p>
            <a:r>
              <a:rPr lang="fr-FR" sz="1200" dirty="0"/>
              <a:t>Bien entendu, ce sont davantage des conseils axés sur « comment programmer en Python » mais la plupart d'entre eux peuvent s'appliquer à la programmation en général.</a:t>
            </a:r>
          </a:p>
          <a:p>
            <a:endParaRPr lang="fr-FR" sz="1200" dirty="0"/>
          </a:p>
          <a:p>
            <a:r>
              <a:rPr lang="fr-FR" sz="1200" dirty="0"/>
              <a:t>Je vous propose une traduction de cette PEP :</a:t>
            </a:r>
          </a:p>
          <a:p>
            <a:endParaRPr lang="fr-FR" sz="1200" dirty="0"/>
          </a:p>
          <a:p>
            <a:pPr marL="171450" indent="-171450">
              <a:buFont typeface="Arial" panose="020B0604020202020204" pitchFamily="34" charset="0"/>
              <a:buChar char="•"/>
            </a:pPr>
            <a:r>
              <a:rPr lang="fr-FR" sz="1200" dirty="0"/>
              <a:t>    Beautiful is better than ugly : le beau est préférable au laid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Explicit is better than implicit : l'explicite est préférable à l'implicite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Simple is better than complex : le simple est préférable au complexe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Complex is better than complicated : le complexe est préférable au compliqué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Flat is better than nested : le plat est préférable à l'imbriqué. Moins littéralement, du code trop imbriqué (par exemple une boucle imbriquée dans une boucle imbriquée dans une boucle…) est plus difficile à lire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Sparse is better than dense : l'aéré est préférable au compact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Readability counts : la lisibilité compte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Special cases aren't special enough to break the rules : les cas particuliers ne sont pas suffisamment particuliers pour casser la règle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dirty="0">
                <a:solidFill>
                  <a:schemeClr val="bg2"/>
                </a:solidFill>
              </a:rPr>
              <a:t>Although practicality beats purity : même si l'aspect pratique doit prendre le pas sur la pureté. Moins littéralement, il est difficile de faire un code à la fois fonctionnel et « pur »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Errors should never pass silently : les erreurs ne devraient jamais passer silencieusement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Unless explicitly silenced : à moins qu'elles n'aient été explicitement réduites au silence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In the face of ambiguity, refuse the temptation to guess : en cas d'ambiguïté, résistez à la tentation de deviner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There should be one -- and preferably only one -- obvious way to do it : il devrait exister une (et de préférence une seule) manière évidente de procéder ;</a:t>
            </a:r>
          </a:p>
        </p:txBody>
      </p:sp>
    </p:spTree>
    <p:extLst>
      <p:ext uri="{BB962C8B-B14F-4D97-AF65-F5344CB8AC3E}">
        <p14:creationId xmlns:p14="http://schemas.microsoft.com/office/powerpoint/2010/main" val="1099736862"/>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4893647"/>
          </a:xfrm>
          <a:prstGeom prst="rect">
            <a:avLst/>
          </a:prstGeom>
          <a:noFill/>
        </p:spPr>
        <p:txBody>
          <a:bodyPr wrap="square" rtlCol="0">
            <a:spAutoFit/>
          </a:bodyPr>
          <a:lstStyle/>
          <a:p>
            <a:pPr marL="171450" indent="-171450">
              <a:buFont typeface="Arial" panose="020B0604020202020204" pitchFamily="34" charset="0"/>
              <a:buChar char="•"/>
            </a:pPr>
            <a:r>
              <a:rPr lang="fr-FR" sz="1200" dirty="0"/>
              <a:t>Although that way may not be obvious at first unless you're Dutch : même si cette manière n'est pas forcément évidente au premier abord, à moins que vous ne soyez Néerlandais ; % il faudrait peut-être indiquer que c'est une blague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Now is better than never : maintenant est préférable à jamais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Although never is often better than *right* now : mais jamais est parfois préférable à immédiatement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hard to explain, it's a bad idea : si la mise en œuvre est difficile à expliquer, c'est une mauvaise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easy to explain, it may be a good idea : si la mise en œuvre est facile à expliquer, ce peut être une bonne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Namespaces are one honking great idea -- let's do more of those : les espaces de noms sont une très bonne idée (faisons-en plus !).</a:t>
            </a:r>
          </a:p>
          <a:p>
            <a:pPr marL="171450" indent="-171450">
              <a:buFont typeface="Arial" panose="020B0604020202020204" pitchFamily="34" charset="0"/>
              <a:buChar char="•"/>
            </a:pPr>
            <a:endParaRPr lang="fr-FR" sz="1200" dirty="0"/>
          </a:p>
          <a:p>
            <a:r>
              <a:rPr lang="fr-FR" sz="1200" dirty="0"/>
              <a:t>Comme vous le voyez, c'est une liste d'aphorismes très simples. Ils donnent des idées sur le développement Python mais, en les lisant pour la première fois, vous n'y voyez sans doute que peu de conseils pratiques.</a:t>
            </a:r>
          </a:p>
          <a:p>
            <a:endParaRPr lang="fr-FR" sz="1200" dirty="0"/>
          </a:p>
          <a:p>
            <a:r>
              <a:rPr lang="fr-FR" sz="1200" dirty="0"/>
              <a:t>Cependant, cette liste est vraiment importante et peut se révéler très utile. Certaines des idées qui s'y trouvent couvrent des pans entiers de la philosophie de Python.</a:t>
            </a:r>
          </a:p>
          <a:p>
            <a:endParaRPr lang="fr-FR" sz="1200" dirty="0"/>
          </a:p>
          <a:p>
            <a:r>
              <a:rPr lang="fr-FR" sz="1200" dirty="0"/>
              <a:t>Si vous travaillez sur un projet en équipe, un autre développeur pourra contester la mise en œuvre d'un extrait de code quelconque en se basant sur l'un des aphorismes cités plus haut.</a:t>
            </a:r>
          </a:p>
          <a:p>
            <a:endParaRPr lang="fr-FR" sz="1200" dirty="0"/>
          </a:p>
          <a:p>
            <a:r>
              <a:rPr lang="fr-FR" sz="1200" dirty="0"/>
              <a:t>Quand bien même vous travailleriez seul, il est toujours préférable de comprendre et d'appliquer la philosophie d'un langage quand on l'utilise pour du développement.</a:t>
            </a:r>
          </a:p>
          <a:p>
            <a:endParaRPr lang="fr-FR" sz="1200" dirty="0"/>
          </a:p>
          <a:p>
            <a:r>
              <a:rPr lang="fr-FR" sz="1200" dirty="0"/>
              <a:t>Je vous conseille donc de garder sous les yeux, autant que possible, cette synthèse de la philosophie de Python et de vous y référer à la moindre occasion. Commencez par lire chaque proposition. Les lignes sont courtes, prenez le temps de bien comprendre ce qu'elles veulent dire.</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endParaRPr lang="fr-FR" sz="1200" dirty="0">
              <a:solidFill>
                <a:schemeClr val="bg2"/>
              </a:solidFill>
            </a:endParaRPr>
          </a:p>
        </p:txBody>
      </p:sp>
    </p:spTree>
    <p:extLst>
      <p:ext uri="{BB962C8B-B14F-4D97-AF65-F5344CB8AC3E}">
        <p14:creationId xmlns:p14="http://schemas.microsoft.com/office/powerpoint/2010/main" val="282204028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Sans trop détailler ce qui se trouve au-dessus (cela prendrait trop de temps), je signale à votre attention que plusieurs de ces aphorismes parlent surtout de l'allure du code. L'idée qui semble se dissimuler derrière, c'est qu'un code fonctionnel n'est pas suffisant : il faut, autant que possible, faire du « beau code ». Qui fonctionne, naturellement… mais ce n'est pas suffisant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Maintenant, nous allons nous intéresser à deux autres PEP qui vous donnent des conseils très pratiques sur votre développement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première nous donne des conseils très précis sur la présentation du code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seconde nous donne des conseils sur la documentation au cœur de notre code.</a:t>
            </a:r>
            <a:endParaRPr lang="fr-FR" sz="1200" dirty="0">
              <a:solidFill>
                <a:schemeClr val="bg2"/>
              </a:solidFill>
            </a:endParaRPr>
          </a:p>
        </p:txBody>
      </p:sp>
    </p:spTree>
    <p:extLst>
      <p:ext uri="{BB962C8B-B14F-4D97-AF65-F5344CB8AC3E}">
        <p14:creationId xmlns:p14="http://schemas.microsoft.com/office/powerpoint/2010/main" val="60139713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4154984"/>
          </a:xfrm>
          <a:prstGeom prst="rect">
            <a:avLst/>
          </a:prstGeom>
          <a:noFill/>
        </p:spPr>
        <p:txBody>
          <a:bodyPr wrap="square" rtlCol="0">
            <a:spAutoFit/>
          </a:bodyPr>
          <a:lstStyle/>
          <a:p>
            <a:r>
              <a:rPr lang="fr-FR" sz="1200" dirty="0"/>
              <a:t>Maintenant que nous avons vu des directives très générales, nous allons nous intéresser à une autre proposition d'amélioration, la PEP 8. Elle nous donne des conseils très précis sur la forme du code. Là encore, c'est à vous de voir : vous pouvez appliquer la totalité des conseils donnés ici ou une partie seulement. Vous pouvez retrouver </a:t>
            </a:r>
            <a:r>
              <a:rPr lang="fr-FR" sz="1200" dirty="0">
                <a:hlinkClick r:id="rId2"/>
              </a:rPr>
              <a:t>la PEP 8 sur le site de Python</a:t>
            </a:r>
            <a:r>
              <a:rPr lang="fr-FR" sz="1200" dirty="0"/>
              <a:t>.</a:t>
            </a:r>
          </a:p>
          <a:p>
            <a:endParaRPr lang="fr-FR" sz="1200" dirty="0"/>
          </a:p>
          <a:p>
            <a:r>
              <a:rPr lang="fr-FR" sz="1200" dirty="0"/>
              <a:t>Je ne vais pas reprendre tout ce qui figure dans cette PEP mais je vais expliquer la plupart des conseils en les simplifiant. Par conséquent, si l'une des propositions présentées dans cette section manque d'explications à vos yeux, je vous conseille d'aller faire un tour sur la PEP originale. Ce qui suit n'est pas une traduction complète, j'insiste sur ce point.</a:t>
            </a:r>
          </a:p>
          <a:p>
            <a:endParaRPr lang="fr-FR" sz="1200" b="1" dirty="0"/>
          </a:p>
          <a:p>
            <a:r>
              <a:rPr lang="fr-FR" sz="1200" b="1" dirty="0"/>
              <a:t>Introduction</a:t>
            </a:r>
          </a:p>
          <a:p>
            <a:endParaRPr lang="fr-FR" sz="1200" dirty="0"/>
          </a:p>
          <a:p>
            <a:r>
              <a:rPr lang="fr-FR" sz="1200" dirty="0"/>
              <a:t>L'une des convictions de Guido (Guido Van </a:t>
            </a:r>
            <a:r>
              <a:rPr lang="fr-FR" sz="1200" dirty="0" err="1"/>
              <a:t>Rossum</a:t>
            </a:r>
            <a:r>
              <a:rPr lang="fr-FR" sz="1200" dirty="0"/>
              <a:t>, créateur et BDFL, </a:t>
            </a:r>
            <a:r>
              <a:rPr lang="fr-FR" sz="1200" dirty="0" err="1"/>
              <a:t>Benevolent</a:t>
            </a:r>
            <a:r>
              <a:rPr lang="fr-FR" sz="1200" dirty="0"/>
              <a:t> </a:t>
            </a:r>
            <a:r>
              <a:rPr lang="fr-FR" sz="1200" dirty="0" err="1"/>
              <a:t>Dictator</a:t>
            </a:r>
            <a:r>
              <a:rPr lang="fr-FR" sz="1200" dirty="0"/>
              <a:t> For Life soit « dictateur bienveillant à vie » de Python) est que le code est lu beaucoup plus souvent qu'il n'est écrit. Les conseils donnés ici sont censés améliorer la lisibilité du code. Comme le dit la PEP 20, la lisibilité compte !</a:t>
            </a:r>
          </a:p>
          <a:p>
            <a:endParaRPr lang="fr-FR" sz="1200" dirty="0"/>
          </a:p>
          <a:p>
            <a:r>
              <a:rPr lang="fr-FR" sz="1200" dirty="0"/>
              <a:t>Un guide comme celui-ci parle de cohérence. La cohérence au cœur d'un projet est importante. La cohérence au sein d'une fonction ou d'un module est encore plus importante.</a:t>
            </a:r>
          </a:p>
          <a:p>
            <a:endParaRPr lang="fr-FR" sz="1200" dirty="0"/>
          </a:p>
          <a:p>
            <a:r>
              <a:rPr lang="fr-FR" sz="1200" dirty="0"/>
              <a:t>Mais il est encore plus essentiel de savoir « quand » être incohérent (parfois, les conseils de style donnés ici ne s'appliquent pas). En cas de doute, remettez-vous-en à votre bon sens. Regardez plusieurs exemples et choisissez celui qui semble le meilleur.</a:t>
            </a:r>
          </a:p>
          <a:p>
            <a:endParaRPr lang="fr-FR" sz="1200" dirty="0"/>
          </a:p>
          <a:p>
            <a:r>
              <a:rPr lang="fr-FR" sz="1200" dirty="0"/>
              <a:t>Il y a deux bonnes raisons de ne pas respecter une règle donnée :</a:t>
            </a:r>
          </a:p>
          <a:p>
            <a:endParaRPr lang="fr-FR" sz="1200" dirty="0"/>
          </a:p>
          <a:p>
            <a:pPr marL="228600" indent="-228600">
              <a:buFont typeface="+mj-lt"/>
              <a:buAutoNum type="arabicPeriod"/>
            </a:pPr>
            <a:r>
              <a:rPr lang="fr-FR" sz="1200" dirty="0"/>
              <a:t>Quand appliquer la règle rend le code moins lisible.</a:t>
            </a:r>
          </a:p>
          <a:p>
            <a:pPr marL="228600" indent="-228600">
              <a:buFont typeface="+mj-lt"/>
              <a:buAutoNum type="arabicPeriod"/>
            </a:pPr>
            <a:endParaRPr lang="fr-FR" sz="1200" dirty="0"/>
          </a:p>
          <a:p>
            <a:pPr marL="228600" indent="-228600">
              <a:buFont typeface="+mj-lt"/>
              <a:buAutoNum type="arabicPeriod"/>
            </a:pPr>
            <a:r>
              <a:rPr lang="fr-FR" sz="1200" dirty="0"/>
              <a:t>Dans un soucis de cohérence avec du code existant qui ne respecte pas cette règle non plus. Ce cas peut se produire si vous utilisez un module ou une bibliothèque qui ne respecte pas les mêmes conventions que celles définies ici.</a:t>
            </a:r>
            <a:endParaRPr lang="fr-FR" sz="1200" dirty="0">
              <a:solidFill>
                <a:schemeClr val="bg2"/>
              </a:solidFill>
            </a:endParaRPr>
          </a:p>
        </p:txBody>
      </p:sp>
    </p:spTree>
    <p:extLst>
      <p:ext uri="{BB962C8B-B14F-4D97-AF65-F5344CB8AC3E}">
        <p14:creationId xmlns:p14="http://schemas.microsoft.com/office/powerpoint/2010/main" val="1965563392"/>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2123658"/>
          </a:xfrm>
          <a:prstGeom prst="rect">
            <a:avLst/>
          </a:prstGeom>
          <a:noFill/>
        </p:spPr>
        <p:txBody>
          <a:bodyPr wrap="square" rtlCol="0">
            <a:spAutoFit/>
          </a:bodyPr>
          <a:lstStyle/>
          <a:p>
            <a:r>
              <a:rPr lang="fr-FR" sz="1200" dirty="0"/>
              <a:t>Forme du code</a:t>
            </a:r>
          </a:p>
          <a:p>
            <a:endParaRPr lang="fr-FR" sz="1200" dirty="0"/>
          </a:p>
          <a:p>
            <a:r>
              <a:rPr lang="fr-FR" sz="1200" dirty="0"/>
              <a:t>        Indentation : utilisez 4 espaces par niveau d'indentation.</a:t>
            </a:r>
          </a:p>
          <a:p>
            <a:endParaRPr lang="fr-FR" sz="1200" dirty="0"/>
          </a:p>
          <a:p>
            <a:r>
              <a:rPr lang="fr-FR" sz="1200" dirty="0"/>
              <a:t>        Tabulations ou espaces : ne mélangez jamais, dans le même projet, des indentations à base d'espaces et d'autres à base de tabulations. À choisir, on préfère généralement les espaces mais les tabulations peuvent être également utilisées pour marquer l'indentation.</a:t>
            </a:r>
          </a:p>
          <a:p>
            <a:endParaRPr lang="fr-FR" sz="1200" dirty="0"/>
          </a:p>
          <a:p>
            <a:r>
              <a:rPr lang="fr-FR" sz="1200" dirty="0"/>
              <a:t>        Longueur maximum d'une ligne : limitez vos lignes à un maximum de 79 caractères. De nombreux éditeurs favorisent des lignes de 79 caractères maximum. Pour les blocs de texte relativement longs (docstrings, par exemple), limitez-vous de préférence à 72 caractères par ligne.</a:t>
            </a:r>
          </a:p>
          <a:p>
            <a:endParaRPr lang="fr-FR" sz="1200" dirty="0"/>
          </a:p>
          <a:p>
            <a:r>
              <a:rPr lang="fr-FR" sz="1200" dirty="0"/>
              <a:t>Quand cela est possible, découpez vos lignes en utilisant des parenthèses, crochets ou accolades plutôt que l'anti-slash\.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4" y="3034368"/>
            <a:ext cx="4381017" cy="553998"/>
          </a:xfrm>
          <a:prstGeom prst="rect">
            <a:avLst/>
          </a:prstGeom>
          <a:solidFill>
            <a:schemeClr val="tx1"/>
          </a:solidFill>
        </p:spPr>
        <p:txBody>
          <a:bodyPr wrap="square" rtlCol="0">
            <a:spAutoFit/>
          </a:bodyPr>
          <a:lstStyle/>
          <a:p>
            <a:r>
              <a:rPr lang="fr-FR" sz="1000" dirty="0">
                <a:solidFill>
                  <a:schemeClr val="bg1"/>
                </a:solidFill>
              </a:rPr>
              <a:t>appel_d_une_fonction(parametre_1, parametre_2,</a:t>
            </a:r>
          </a:p>
          <a:p>
            <a:r>
              <a:rPr lang="fr-FR" sz="1000" dirty="0">
                <a:solidFill>
                  <a:schemeClr val="bg1"/>
                </a:solidFill>
              </a:rPr>
              <a:t>        parametre_3, parametre_4):</a:t>
            </a:r>
          </a:p>
          <a:p>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4" y="3646026"/>
            <a:ext cx="6266481" cy="276999"/>
          </a:xfrm>
          <a:prstGeom prst="rect">
            <a:avLst/>
          </a:prstGeom>
          <a:noFill/>
        </p:spPr>
        <p:txBody>
          <a:bodyPr wrap="square" rtlCol="0">
            <a:spAutoFit/>
          </a:bodyPr>
          <a:lstStyle/>
          <a:p>
            <a:r>
              <a:rPr lang="fr-FR" sz="1200" dirty="0"/>
              <a:t>Si vous devez découper une ligne trop longue, faites la césure après l'opérateur, pas avant.</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4" y="4046039"/>
            <a:ext cx="438101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 \</a:t>
            </a:r>
          </a:p>
          <a:p>
            <a:r>
              <a:rPr lang="fr-FR" sz="1000" dirty="0">
                <a:solidFill>
                  <a:schemeClr val="bg1"/>
                </a:solidFill>
              </a:rPr>
              <a:t>            taux * 100</a:t>
            </a:r>
          </a:p>
          <a:p>
            <a:r>
              <a:rPr lang="fr-FR" sz="1000" dirty="0">
                <a:solidFill>
                  <a:schemeClr val="bg1"/>
                </a:solidFill>
              </a:rPr>
              <a:t>    </a:t>
            </a:r>
          </a:p>
          <a:p>
            <a:r>
              <a:rPr lang="fr-FR" sz="1000" dirty="0">
                <a:solidFill>
                  <a:schemeClr val="bg1"/>
                </a:solidFill>
              </a:rPr>
              <a:t># Non</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a:t>
            </a:r>
          </a:p>
          <a:p>
            <a:r>
              <a:rPr lang="fr-FR" sz="1000" dirty="0">
                <a:solidFill>
                  <a:schemeClr val="bg1"/>
                </a:solidFill>
              </a:rPr>
              <a:t>            + taux * 100</a:t>
            </a:r>
            <a:r>
              <a:rPr lang="fr-FR" sz="1000" dirty="0"/>
              <a:t>   ...</a:t>
            </a:r>
          </a:p>
        </p:txBody>
      </p:sp>
      <p:sp>
        <p:nvSpPr>
          <p:cNvPr id="9" name="ZoneTexte 8">
            <a:extLst>
              <a:ext uri="{FF2B5EF4-FFF2-40B4-BE49-F238E27FC236}">
                <a16:creationId xmlns:a16="http://schemas.microsoft.com/office/drawing/2014/main" id="{0E0D2AE9-80E6-4D80-A388-7AA6BBCA83F3}"/>
              </a:ext>
            </a:extLst>
          </p:cNvPr>
          <p:cNvSpPr txBox="1"/>
          <p:nvPr/>
        </p:nvSpPr>
        <p:spPr>
          <a:xfrm>
            <a:off x="209554" y="5436630"/>
            <a:ext cx="11851266" cy="1200329"/>
          </a:xfrm>
          <a:prstGeom prst="rect">
            <a:avLst/>
          </a:prstGeom>
          <a:noFill/>
        </p:spPr>
        <p:txBody>
          <a:bodyPr wrap="square" rtlCol="0">
            <a:spAutoFit/>
          </a:bodyPr>
          <a:lstStyle/>
          <a:p>
            <a:r>
              <a:rPr lang="fr-FR" sz="1200" dirty="0">
                <a:solidFill>
                  <a:schemeClr val="bg1"/>
                </a:solidFill>
              </a:rPr>
              <a:t> Sauts de ligne : séparez par deux sauts de ligne la définition d'une fonction et la définition d'une classe.</a:t>
            </a:r>
          </a:p>
          <a:p>
            <a:endParaRPr lang="fr-FR" sz="1200" dirty="0">
              <a:solidFill>
                <a:schemeClr val="bg1"/>
              </a:solidFill>
            </a:endParaRPr>
          </a:p>
          <a:p>
            <a:r>
              <a:rPr lang="fr-FR" sz="1200" dirty="0">
                <a:solidFill>
                  <a:schemeClr val="bg1"/>
                </a:solidFill>
              </a:rPr>
              <a:t>Les définitions de méthodes au cœur d'une classe sont séparées par une ligne vide. Des sauts de ligne peuvent également être utilisés, parcimonieusement, pour délimiter des portions de code</a:t>
            </a:r>
          </a:p>
          <a:p>
            <a:endParaRPr lang="fr-FR" sz="1200" dirty="0">
              <a:solidFill>
                <a:schemeClr val="bg1"/>
              </a:solidFill>
            </a:endParaRPr>
          </a:p>
          <a:p>
            <a:r>
              <a:rPr lang="fr-FR" sz="1200" dirty="0">
                <a:solidFill>
                  <a:schemeClr val="bg1"/>
                </a:solidFill>
              </a:rPr>
              <a:t>    Encodage : à partir de Python 3.0, il est conseillé d'utiliser, dans du code comportant des accents, l'encodage Utf-8.</a:t>
            </a:r>
          </a:p>
        </p:txBody>
      </p:sp>
    </p:spTree>
    <p:extLst>
      <p:ext uri="{BB962C8B-B14F-4D97-AF65-F5344CB8AC3E}">
        <p14:creationId xmlns:p14="http://schemas.microsoft.com/office/powerpoint/2010/main" val="666990796"/>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646331"/>
          </a:xfrm>
          <a:prstGeom prst="rect">
            <a:avLst/>
          </a:prstGeom>
          <a:noFill/>
        </p:spPr>
        <p:txBody>
          <a:bodyPr wrap="square" rtlCol="0">
            <a:spAutoFit/>
          </a:bodyPr>
          <a:lstStyle/>
          <a:p>
            <a:r>
              <a:rPr lang="fr-FR" sz="1200" b="1" dirty="0"/>
              <a:t>Directives d'importation</a:t>
            </a:r>
          </a:p>
          <a:p>
            <a:endParaRPr lang="fr-FR" sz="1200" dirty="0"/>
          </a:p>
          <a:p>
            <a:pPr marL="171450" indent="-171450">
              <a:buFont typeface="Arial" panose="020B0604020202020204" pitchFamily="34" charset="0"/>
              <a:buChar char="•"/>
            </a:pPr>
            <a:r>
              <a:rPr lang="fr-FR" sz="1200" dirty="0"/>
              <a:t>Les directives d'importation doivent préférentiellement se trouver sur plusieurs lignes. Par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3" y="1614840"/>
            <a:ext cx="4381017"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a:solidFill>
                  <a:schemeClr val="bg1"/>
                </a:solidFill>
              </a:rPr>
              <a:t>import </a:t>
            </a:r>
            <a:r>
              <a:rPr lang="fr-FR" sz="1000" dirty="0" err="1">
                <a:solidFill>
                  <a:schemeClr val="bg1"/>
                </a:solidFill>
              </a:rPr>
              <a:t>sys</a:t>
            </a:r>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3" y="2070564"/>
            <a:ext cx="6266481" cy="276999"/>
          </a:xfrm>
          <a:prstGeom prst="rect">
            <a:avLst/>
          </a:prstGeom>
          <a:noFill/>
        </p:spPr>
        <p:txBody>
          <a:bodyPr wrap="square" rtlCol="0">
            <a:spAutoFit/>
          </a:bodyPr>
          <a:lstStyle/>
          <a:p>
            <a:r>
              <a:rPr lang="fr-FR" sz="1200" dirty="0"/>
              <a:t>plutôt que :</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2403177"/>
            <a:ext cx="4381017" cy="246221"/>
          </a:xfrm>
          <a:prstGeom prst="rect">
            <a:avLst/>
          </a:prstGeom>
          <a:solidFill>
            <a:schemeClr val="tx1"/>
          </a:solidFill>
        </p:spPr>
        <p:txBody>
          <a:bodyPr wrap="square" rtlCol="0">
            <a:spAutoFit/>
          </a:bodyPr>
          <a:lstStyle/>
          <a:p>
            <a:r>
              <a:rPr lang="fr-FR" sz="1000" dirty="0">
                <a:solidFill>
                  <a:schemeClr val="bg1"/>
                </a:solidFill>
              </a:rPr>
              <a:t>import os, </a:t>
            </a:r>
            <a:r>
              <a:rPr lang="fr-FR" sz="1000" dirty="0" err="1">
                <a:solidFill>
                  <a:schemeClr val="bg1"/>
                </a:solidFill>
              </a:rPr>
              <a:t>sys</a:t>
            </a:r>
            <a:endParaRPr lang="fr-FR" sz="1000" dirty="0"/>
          </a:p>
        </p:txBody>
      </p:sp>
      <p:sp>
        <p:nvSpPr>
          <p:cNvPr id="9" name="ZoneTexte 8">
            <a:extLst>
              <a:ext uri="{FF2B5EF4-FFF2-40B4-BE49-F238E27FC236}">
                <a16:creationId xmlns:a16="http://schemas.microsoft.com/office/drawing/2014/main" id="{0E0D2AE9-80E6-4D80-A388-7AA6BBCA83F3}"/>
              </a:ext>
            </a:extLst>
          </p:cNvPr>
          <p:cNvSpPr txBox="1"/>
          <p:nvPr/>
        </p:nvSpPr>
        <p:spPr>
          <a:xfrm>
            <a:off x="209553" y="2720401"/>
            <a:ext cx="11851266" cy="276999"/>
          </a:xfrm>
          <a:prstGeom prst="rect">
            <a:avLst/>
          </a:prstGeom>
          <a:noFill/>
        </p:spPr>
        <p:txBody>
          <a:bodyPr wrap="square" rtlCol="0">
            <a:spAutoFit/>
          </a:bodyPr>
          <a:lstStyle/>
          <a:p>
            <a:r>
              <a:rPr lang="fr-FR" sz="1200" dirty="0">
                <a:solidFill>
                  <a:schemeClr val="bg1"/>
                </a:solidFill>
              </a:rPr>
              <a:t> </a:t>
            </a:r>
            <a:r>
              <a:rPr lang="fr-FR" sz="1200" dirty="0"/>
              <a:t>Cette syntaxe est cependant acceptée quand on importe certaines données d'un module :</a:t>
            </a:r>
          </a:p>
        </p:txBody>
      </p:sp>
      <p:sp>
        <p:nvSpPr>
          <p:cNvPr id="10" name="ZoneTexte 9">
            <a:extLst>
              <a:ext uri="{FF2B5EF4-FFF2-40B4-BE49-F238E27FC236}">
                <a16:creationId xmlns:a16="http://schemas.microsoft.com/office/drawing/2014/main" id="{A6D60DBE-247B-49B3-8E76-B9354C142F83}"/>
              </a:ext>
            </a:extLst>
          </p:cNvPr>
          <p:cNvSpPr txBox="1"/>
          <p:nvPr/>
        </p:nvSpPr>
        <p:spPr>
          <a:xfrm>
            <a:off x="209553" y="3053014"/>
            <a:ext cx="4381017" cy="246221"/>
          </a:xfrm>
          <a:prstGeom prst="rect">
            <a:avLst/>
          </a:prstGeom>
          <a:solidFill>
            <a:schemeClr val="tx1"/>
          </a:solidFill>
        </p:spPr>
        <p:txBody>
          <a:bodyPr wrap="square" rtlCol="0">
            <a:spAutoFit/>
          </a:bodyPr>
          <a:lstStyle/>
          <a:p>
            <a:r>
              <a:rPr lang="en-US" sz="1000" dirty="0">
                <a:solidFill>
                  <a:schemeClr val="bg1"/>
                </a:solidFill>
              </a:rPr>
              <a:t>from subprocess import </a:t>
            </a:r>
            <a:r>
              <a:rPr lang="en-US" sz="1000" dirty="0" err="1">
                <a:solidFill>
                  <a:schemeClr val="bg1"/>
                </a:solidFill>
              </a:rPr>
              <a:t>Popen</a:t>
            </a:r>
            <a:r>
              <a:rPr lang="en-US" sz="1000" dirty="0">
                <a:solidFill>
                  <a:schemeClr val="bg1"/>
                </a:solidFill>
              </a:rPr>
              <a:t>, PIPE</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209553" y="3370238"/>
            <a:ext cx="11851266" cy="2677656"/>
          </a:xfrm>
          <a:prstGeom prst="rect">
            <a:avLst/>
          </a:prstGeom>
          <a:noFill/>
        </p:spPr>
        <p:txBody>
          <a:bodyPr wrap="square" rtlCol="0">
            <a:spAutoFit/>
          </a:bodyPr>
          <a:lstStyle/>
          <a:p>
            <a:r>
              <a:rPr lang="fr-FR" sz="1200" dirty="0">
                <a:solidFill>
                  <a:schemeClr val="bg1"/>
                </a:solidFill>
              </a:rPr>
              <a:t> </a:t>
            </a:r>
            <a:r>
              <a:rPr lang="fr-FR" sz="1200" dirty="0"/>
              <a:t> </a:t>
            </a:r>
            <a:r>
              <a:rPr lang="fr-FR" sz="1200" dirty="0">
                <a:solidFill>
                  <a:schemeClr val="bg1"/>
                </a:solidFill>
              </a:rPr>
              <a:t>Les directives d'importation doivent toujours se trouver en tête du fichier, sous la documentation éventuelle du module mais avant la définition de variables globales ou de constantes du module.</a:t>
            </a:r>
          </a:p>
          <a:p>
            <a:endParaRPr lang="fr-FR" sz="1200" dirty="0">
              <a:solidFill>
                <a:schemeClr val="bg1"/>
              </a:solidFill>
            </a:endParaRPr>
          </a:p>
          <a:p>
            <a:r>
              <a:rPr lang="fr-FR" sz="1200" dirty="0">
                <a:solidFill>
                  <a:schemeClr val="bg1"/>
                </a:solidFill>
              </a:rPr>
              <a:t>    Les directives d'importation doivent être divisées en trois groupes, dans l'ordre :</a:t>
            </a:r>
          </a:p>
          <a:p>
            <a:endParaRPr lang="fr-FR" sz="1200" dirty="0">
              <a:solidFill>
                <a:schemeClr val="bg1"/>
              </a:solidFill>
            </a:endParaRPr>
          </a:p>
          <a:p>
            <a:r>
              <a:rPr lang="fr-FR" sz="1200" dirty="0">
                <a:solidFill>
                  <a:schemeClr val="bg1"/>
                </a:solidFill>
              </a:rPr>
              <a:t>        les directives d'importation faisant référence à la bibliothèque standard ;</a:t>
            </a:r>
          </a:p>
          <a:p>
            <a:endParaRPr lang="fr-FR" sz="1200" dirty="0">
              <a:solidFill>
                <a:schemeClr val="bg1"/>
              </a:solidFill>
            </a:endParaRPr>
          </a:p>
          <a:p>
            <a:r>
              <a:rPr lang="fr-FR" sz="1200" dirty="0">
                <a:solidFill>
                  <a:schemeClr val="bg1"/>
                </a:solidFill>
              </a:rPr>
              <a:t>        les directives d'importation faisant référence à des bibliothèques tierces ;</a:t>
            </a:r>
          </a:p>
          <a:p>
            <a:endParaRPr lang="fr-FR" sz="1200" dirty="0">
              <a:solidFill>
                <a:schemeClr val="bg1"/>
              </a:solidFill>
            </a:endParaRPr>
          </a:p>
          <a:p>
            <a:r>
              <a:rPr lang="fr-FR" sz="1200" dirty="0">
                <a:solidFill>
                  <a:schemeClr val="bg1"/>
                </a:solidFill>
              </a:rPr>
              <a:t>        les directives d'importation faisant référence à des modules de votre projet.</a:t>
            </a:r>
          </a:p>
          <a:p>
            <a:endParaRPr lang="fr-FR" sz="1200" dirty="0">
              <a:solidFill>
                <a:schemeClr val="bg1"/>
              </a:solidFill>
            </a:endParaRPr>
          </a:p>
          <a:p>
            <a:r>
              <a:rPr lang="fr-FR" sz="1200" dirty="0">
                <a:solidFill>
                  <a:schemeClr val="bg1"/>
                </a:solidFill>
              </a:rPr>
              <a:t>    Il devrait y avoir un saut de ligne entre chaque groupe de directives d'importation.</a:t>
            </a:r>
          </a:p>
          <a:p>
            <a:endParaRPr lang="fr-FR" sz="1200" dirty="0">
              <a:solidFill>
                <a:schemeClr val="bg1"/>
              </a:solidFill>
            </a:endParaRPr>
          </a:p>
          <a:p>
            <a:r>
              <a:rPr lang="fr-FR" sz="1200" dirty="0">
                <a:solidFill>
                  <a:schemeClr val="bg1"/>
                </a:solidFill>
              </a:rPr>
              <a:t>    Dans vos directives d'importation, utilisez des chemins absolus plutôt que relatifs. Autrement dit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6047894"/>
            <a:ext cx="4381017" cy="707886"/>
          </a:xfrm>
          <a:prstGeom prst="rect">
            <a:avLst/>
          </a:prstGeom>
          <a:solidFill>
            <a:schemeClr val="tx1"/>
          </a:solidFill>
        </p:spPr>
        <p:txBody>
          <a:bodyPr wrap="square" rtlCol="0">
            <a:spAutoFit/>
          </a:bodyPr>
          <a:lstStyle/>
          <a:p>
            <a:r>
              <a:rPr lang="fr-FR" sz="1000" dirty="0">
                <a:solidFill>
                  <a:schemeClr val="bg1"/>
                </a:solidFill>
              </a:rPr>
              <a:t>from paquet.souspaquet import module</a:t>
            </a:r>
          </a:p>
          <a:p>
            <a:endParaRPr lang="fr-FR" sz="1000" dirty="0">
              <a:solidFill>
                <a:schemeClr val="bg1"/>
              </a:solidFill>
            </a:endParaRPr>
          </a:p>
          <a:p>
            <a:r>
              <a:rPr lang="fr-FR" sz="1000" dirty="0">
                <a:solidFill>
                  <a:schemeClr val="bg1"/>
                </a:solidFill>
              </a:rPr>
              <a:t># Est préférable à</a:t>
            </a:r>
          </a:p>
          <a:p>
            <a:r>
              <a:rPr lang="fr-FR" sz="1000" dirty="0">
                <a:solidFill>
                  <a:schemeClr val="bg1"/>
                </a:solidFill>
              </a:rPr>
              <a:t>from . import module</a:t>
            </a:r>
            <a:endParaRPr lang="fr-FR" sz="1000" dirty="0"/>
          </a:p>
        </p:txBody>
      </p:sp>
    </p:spTree>
    <p:extLst>
      <p:ext uri="{BB962C8B-B14F-4D97-AF65-F5344CB8AC3E}">
        <p14:creationId xmlns:p14="http://schemas.microsoft.com/office/powerpoint/2010/main" val="2049966856"/>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1015663"/>
          </a:xfrm>
          <a:prstGeom prst="rect">
            <a:avLst/>
          </a:prstGeom>
          <a:noFill/>
        </p:spPr>
        <p:txBody>
          <a:bodyPr wrap="square" rtlCol="0">
            <a:spAutoFit/>
          </a:bodyPr>
          <a:lstStyle/>
          <a:p>
            <a:r>
              <a:rPr lang="fr-FR" sz="1200" b="1" dirty="0"/>
              <a:t>Le signe espace dans les expressions et instructions</a:t>
            </a:r>
          </a:p>
          <a:p>
            <a:endParaRPr lang="fr-FR" sz="1200" b="1" dirty="0"/>
          </a:p>
          <a:p>
            <a:pPr marL="171450" indent="-171450">
              <a:buFont typeface="Arial" panose="020B0604020202020204" pitchFamily="34" charset="0"/>
              <a:buChar char="•"/>
            </a:pPr>
            <a:r>
              <a:rPr lang="fr-FR" sz="1200" dirty="0"/>
              <a:t>Évitez le signe espace dans les situations suivantes :</a:t>
            </a:r>
          </a:p>
          <a:p>
            <a:pPr marL="171450" indent="-171450">
              <a:buFont typeface="Arial" panose="020B0604020202020204" pitchFamily="34" charset="0"/>
              <a:buChar char="•"/>
            </a:pPr>
            <a:endParaRPr lang="fr-FR" sz="1200" dirty="0"/>
          </a:p>
          <a:p>
            <a:pPr marL="628650" lvl="1" indent="-171450">
              <a:buFont typeface="Courier New" panose="02070309020205020404" pitchFamily="49" charset="0"/>
              <a:buChar char="o"/>
            </a:pPr>
            <a:r>
              <a:rPr lang="fr-FR" sz="1200" dirty="0"/>
              <a:t> Au cœur des parenthèses, crochets et accolades :</a:t>
            </a:r>
            <a:endParaRPr lang="fr-FR" sz="1200" dirty="0">
              <a:solidFill>
                <a:schemeClr val="bg2"/>
              </a:solidFill>
            </a:endParaRP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914241"/>
            <a:ext cx="4381017" cy="861774"/>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spam(</a:t>
            </a:r>
            <a:r>
              <a:rPr lang="fr-FR" sz="1000" dirty="0" err="1">
                <a:solidFill>
                  <a:schemeClr val="bg1"/>
                </a:solidFill>
              </a:rPr>
              <a:t>ham</a:t>
            </a:r>
            <a:r>
              <a:rPr lang="fr-FR" sz="1000" dirty="0">
                <a:solidFill>
                  <a:schemeClr val="bg1"/>
                </a:solidFill>
              </a:rPr>
              <a:t>[1], {</a:t>
            </a:r>
            <a:r>
              <a:rPr lang="fr-FR" sz="1000" dirty="0" err="1">
                <a:solidFill>
                  <a:schemeClr val="bg1"/>
                </a:solidFill>
              </a:rPr>
              <a:t>eggs</a:t>
            </a:r>
            <a:r>
              <a:rPr lang="fr-FR" sz="1000" dirty="0">
                <a:solidFill>
                  <a:schemeClr val="bg1"/>
                </a:solidFill>
              </a:rPr>
              <a:t>: 2})</a:t>
            </a:r>
          </a:p>
          <a:p>
            <a:endParaRPr lang="fr-FR" sz="1000" dirty="0">
              <a:solidFill>
                <a:schemeClr val="bg1"/>
              </a:solidFill>
            </a:endParaRPr>
          </a:p>
          <a:p>
            <a:r>
              <a:rPr lang="fr-FR" sz="1000" dirty="0">
                <a:solidFill>
                  <a:schemeClr val="bg1"/>
                </a:solidFill>
              </a:rPr>
              <a:t># Non</a:t>
            </a:r>
          </a:p>
          <a:p>
            <a:r>
              <a:rPr lang="fr-FR" sz="1000" dirty="0">
                <a:solidFill>
                  <a:schemeClr val="bg1"/>
                </a:solidFill>
              </a:rPr>
              <a:t>    spam( </a:t>
            </a:r>
            <a:r>
              <a:rPr lang="fr-FR" sz="1000" dirty="0" err="1">
                <a:solidFill>
                  <a:schemeClr val="bg1"/>
                </a:solidFill>
              </a:rPr>
              <a:t>ham</a:t>
            </a:r>
            <a:r>
              <a:rPr lang="fr-FR" sz="1000" dirty="0">
                <a:solidFill>
                  <a:schemeClr val="bg1"/>
                </a:solidFill>
              </a:rPr>
              <a:t>[ 1 ], { </a:t>
            </a:r>
            <a:r>
              <a:rPr lang="fr-FR" sz="1000" dirty="0" err="1">
                <a:solidFill>
                  <a:schemeClr val="bg1"/>
                </a:solidFill>
              </a:rPr>
              <a:t>eggs</a:t>
            </a:r>
            <a:r>
              <a:rPr lang="fr-FR" sz="1000" dirty="0">
                <a:solidFill>
                  <a:schemeClr val="bg1"/>
                </a:solidFill>
              </a:rPr>
              <a:t>: 2 } )</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170367" y="2899111"/>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une virgule, un point-virgule ou un signe deux points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3206889"/>
            <a:ext cx="4381017" cy="861774"/>
          </a:xfrm>
          <a:prstGeom prst="rect">
            <a:avLst/>
          </a:prstGeom>
          <a:solidFill>
            <a:schemeClr val="tx1"/>
          </a:solidFill>
        </p:spPr>
        <p:txBody>
          <a:bodyPr wrap="square" rtlCol="0">
            <a:spAutoFit/>
          </a:bodyPr>
          <a:lstStyle/>
          <a:p>
            <a:r>
              <a:rPr lang="es-ES" sz="1000" dirty="0">
                <a:solidFill>
                  <a:schemeClr val="bg1"/>
                </a:solidFill>
              </a:rPr>
              <a:t># </a:t>
            </a:r>
            <a:r>
              <a:rPr lang="es-ES" sz="1000" dirty="0" err="1">
                <a:solidFill>
                  <a:schemeClr val="bg1"/>
                </a:solidFill>
              </a:rPr>
              <a:t>Oui</a:t>
            </a:r>
            <a:endParaRPr lang="es-ES" sz="1000" dirty="0">
              <a:solidFill>
                <a:schemeClr val="bg1"/>
              </a:solidFill>
            </a:endParaRPr>
          </a:p>
          <a:p>
            <a:r>
              <a:rPr lang="es-ES" sz="1000" dirty="0">
                <a:solidFill>
                  <a:schemeClr val="bg1"/>
                </a:solidFill>
              </a:rPr>
              <a:t>    </a:t>
            </a:r>
            <a:r>
              <a:rPr lang="es-ES" sz="1000" dirty="0" err="1">
                <a:solidFill>
                  <a:schemeClr val="bg1"/>
                </a:solidFill>
              </a:rPr>
              <a:t>if</a:t>
            </a:r>
            <a:r>
              <a:rPr lang="es-ES" sz="1000" dirty="0">
                <a:solidFill>
                  <a:schemeClr val="bg1"/>
                </a:solidFill>
              </a:rPr>
              <a:t> x == 4: </a:t>
            </a:r>
            <a:r>
              <a:rPr lang="es-ES" sz="1000" dirty="0" err="1">
                <a:solidFill>
                  <a:schemeClr val="bg1"/>
                </a:solidFill>
              </a:rPr>
              <a:t>print</a:t>
            </a:r>
            <a:r>
              <a:rPr lang="es-ES" sz="1000" dirty="0">
                <a:solidFill>
                  <a:schemeClr val="bg1"/>
                </a:solidFill>
              </a:rPr>
              <a:t> x, y; x, y = y, x</a:t>
            </a:r>
          </a:p>
          <a:p>
            <a:endParaRPr lang="es-ES" sz="1000" dirty="0">
              <a:solidFill>
                <a:schemeClr val="bg1"/>
              </a:solidFill>
            </a:endParaRPr>
          </a:p>
          <a:p>
            <a:r>
              <a:rPr lang="es-ES" sz="1000" dirty="0">
                <a:solidFill>
                  <a:schemeClr val="bg1"/>
                </a:solidFill>
              </a:rPr>
              <a:t># Non</a:t>
            </a:r>
          </a:p>
          <a:p>
            <a:r>
              <a:rPr lang="es-ES" sz="1000" dirty="0">
                <a:solidFill>
                  <a:schemeClr val="bg1"/>
                </a:solidFill>
              </a:rPr>
              <a:t>    </a:t>
            </a:r>
            <a:r>
              <a:rPr lang="es-ES" sz="1000" dirty="0" err="1">
                <a:solidFill>
                  <a:schemeClr val="bg1"/>
                </a:solidFill>
              </a:rPr>
              <a:t>if</a:t>
            </a:r>
            <a:r>
              <a:rPr lang="es-ES" sz="1000" dirty="0">
                <a:solidFill>
                  <a:schemeClr val="bg1"/>
                </a:solidFill>
              </a:rPr>
              <a:t> x == 4 : </a:t>
            </a:r>
            <a:r>
              <a:rPr lang="es-ES" sz="1000" dirty="0" err="1">
                <a:solidFill>
                  <a:schemeClr val="bg1"/>
                </a:solidFill>
              </a:rPr>
              <a:t>print</a:t>
            </a:r>
            <a:r>
              <a:rPr lang="es-ES" sz="1000" dirty="0">
                <a:solidFill>
                  <a:schemeClr val="bg1"/>
                </a:solidFill>
              </a:rPr>
              <a:t> x , y ; x , y = y , x</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09553" y="4116279"/>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09553" y="4491727"/>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spam(1)</a:t>
            </a:r>
          </a:p>
          <a:p>
            <a:endParaRPr lang="it-IT" sz="1000" dirty="0">
              <a:solidFill>
                <a:schemeClr val="bg1"/>
              </a:solidFill>
            </a:endParaRPr>
          </a:p>
          <a:p>
            <a:r>
              <a:rPr lang="it-IT" sz="1000" dirty="0">
                <a:solidFill>
                  <a:schemeClr val="bg1"/>
                </a:solidFill>
              </a:rPr>
              <a:t># Non</a:t>
            </a:r>
          </a:p>
          <a:p>
            <a:r>
              <a:rPr lang="it-IT" sz="1000" dirty="0">
                <a:solidFill>
                  <a:schemeClr val="bg1"/>
                </a:solidFill>
              </a:rPr>
              <a:t>    spam (1)</a:t>
            </a:r>
            <a:endParaRPr lang="fr-FR" sz="1000" dirty="0"/>
          </a:p>
        </p:txBody>
      </p:sp>
      <p:sp>
        <p:nvSpPr>
          <p:cNvPr id="15" name="ZoneTexte 14">
            <a:extLst>
              <a:ext uri="{FF2B5EF4-FFF2-40B4-BE49-F238E27FC236}">
                <a16:creationId xmlns:a16="http://schemas.microsoft.com/office/drawing/2014/main" id="{E8DCD3C5-307C-4975-9AF7-102C63F58B40}"/>
              </a:ext>
            </a:extLst>
          </p:cNvPr>
          <p:cNvSpPr txBox="1"/>
          <p:nvPr/>
        </p:nvSpPr>
        <p:spPr>
          <a:xfrm>
            <a:off x="218661" y="5430015"/>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6" name="ZoneTexte 15">
            <a:extLst>
              <a:ext uri="{FF2B5EF4-FFF2-40B4-BE49-F238E27FC236}">
                <a16:creationId xmlns:a16="http://schemas.microsoft.com/office/drawing/2014/main" id="{42F5CFD0-2B3F-4B46-BFDB-A36EC1914756}"/>
              </a:ext>
            </a:extLst>
          </p:cNvPr>
          <p:cNvSpPr txBox="1"/>
          <p:nvPr/>
        </p:nvSpPr>
        <p:spPr>
          <a:xfrm>
            <a:off x="218661" y="5784375"/>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dict['key'] = list[index]</a:t>
            </a:r>
          </a:p>
          <a:p>
            <a:endParaRPr lang="it-IT" sz="1000" dirty="0">
              <a:solidFill>
                <a:schemeClr val="bg1"/>
              </a:solidFill>
            </a:endParaRPr>
          </a:p>
          <a:p>
            <a:r>
              <a:rPr lang="it-IT" sz="1000" dirty="0">
                <a:solidFill>
                  <a:schemeClr val="bg1"/>
                </a:solidFill>
              </a:rPr>
              <a:t># Non</a:t>
            </a:r>
          </a:p>
          <a:p>
            <a:r>
              <a:rPr lang="it-IT" sz="1000" dirty="0">
                <a:solidFill>
                  <a:schemeClr val="bg1"/>
                </a:solidFill>
              </a:rPr>
              <a:t>    dict ['key'] = list [index]</a:t>
            </a:r>
            <a:endParaRPr lang="fr-FR" sz="1000" dirty="0"/>
          </a:p>
        </p:txBody>
      </p:sp>
    </p:spTree>
    <p:extLst>
      <p:ext uri="{BB962C8B-B14F-4D97-AF65-F5344CB8AC3E}">
        <p14:creationId xmlns:p14="http://schemas.microsoft.com/office/powerpoint/2010/main" val="1634186322"/>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173462"/>
            <a:ext cx="4381017"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p>
          <a:p>
            <a:endParaRPr lang="fr-FR" sz="1000" dirty="0">
              <a:solidFill>
                <a:schemeClr val="bg1"/>
              </a:solidFill>
            </a:endParaRPr>
          </a:p>
          <a:p>
            <a:r>
              <a:rPr lang="fr-FR" sz="1000" dirty="0">
                <a:solidFill>
                  <a:schemeClr val="bg1"/>
                </a:solidFill>
              </a:rPr>
              <a:t># Non</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18661" y="2732640"/>
            <a:ext cx="1185126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Toujours entourer les opérateurs suivants d'un espace (un avant le symbole, un après)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affectation :=,+=,-=, etc.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comparaison :&lt;,&gt;,&lt;=, …,in,not in,is,is 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booléens :and,or,not;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arithmétiques :+,-,*, etc.</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18661" y="4486966"/>
            <a:ext cx="4381017" cy="2092881"/>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 = i + 1</a:t>
            </a:r>
          </a:p>
          <a:p>
            <a:r>
              <a:rPr lang="en-US" sz="1000" dirty="0">
                <a:solidFill>
                  <a:schemeClr val="bg1"/>
                </a:solidFill>
              </a:rPr>
              <a:t>    submitted += 1</a:t>
            </a:r>
          </a:p>
          <a:p>
            <a:r>
              <a:rPr lang="en-US" sz="1000" dirty="0">
                <a:solidFill>
                  <a:schemeClr val="bg1"/>
                </a:solidFill>
              </a:rPr>
              <a:t>    x = x * 2 - 1</a:t>
            </a:r>
          </a:p>
          <a:p>
            <a:r>
              <a:rPr lang="en-US" sz="1000" dirty="0">
                <a:solidFill>
                  <a:schemeClr val="bg1"/>
                </a:solidFill>
              </a:rPr>
              <a:t>    hypot2 = x * x + y * y</a:t>
            </a:r>
          </a:p>
          <a:p>
            <a:r>
              <a:rPr lang="en-US" sz="1000" dirty="0">
                <a:solidFill>
                  <a:schemeClr val="bg1"/>
                </a:solidFill>
              </a:rPr>
              <a:t>    c = (a + b) * (a - b)</a:t>
            </a:r>
          </a:p>
          <a:p>
            <a:endParaRPr lang="en-US" sz="1000" dirty="0">
              <a:solidFill>
                <a:schemeClr val="bg1"/>
              </a:solidFill>
            </a:endParaRPr>
          </a:p>
          <a:p>
            <a:r>
              <a:rPr lang="en-US" sz="1000" dirty="0">
                <a:solidFill>
                  <a:schemeClr val="bg1"/>
                </a:solidFill>
              </a:rPr>
              <a:t># Non</a:t>
            </a:r>
          </a:p>
          <a:p>
            <a:r>
              <a:rPr lang="en-US" sz="1000" dirty="0">
                <a:solidFill>
                  <a:schemeClr val="bg1"/>
                </a:solidFill>
              </a:rPr>
              <a:t>    i=i+1</a:t>
            </a:r>
          </a:p>
          <a:p>
            <a:r>
              <a:rPr lang="en-US" sz="1000" dirty="0">
                <a:solidFill>
                  <a:schemeClr val="bg1"/>
                </a:solidFill>
              </a:rPr>
              <a:t>    submitted +=1</a:t>
            </a:r>
          </a:p>
          <a:p>
            <a:r>
              <a:rPr lang="en-US" sz="1000" dirty="0">
                <a:solidFill>
                  <a:schemeClr val="bg1"/>
                </a:solidFill>
              </a:rPr>
              <a:t>    x = x*2 - 1</a:t>
            </a:r>
          </a:p>
          <a:p>
            <a:r>
              <a:rPr lang="en-US" sz="1000" dirty="0">
                <a:solidFill>
                  <a:schemeClr val="bg1"/>
                </a:solidFill>
              </a:rPr>
              <a:t>    hypot2 = x*x + y*y</a:t>
            </a:r>
          </a:p>
          <a:p>
            <a:r>
              <a:rPr lang="en-US" sz="1000" dirty="0">
                <a:solidFill>
                  <a:schemeClr val="bg1"/>
                </a:solidFill>
              </a:rPr>
              <a:t>    c = (</a:t>
            </a:r>
            <a:r>
              <a:rPr lang="en-US" sz="1000" dirty="0" err="1">
                <a:solidFill>
                  <a:schemeClr val="bg1"/>
                </a:solidFill>
              </a:rPr>
              <a:t>a+b</a:t>
            </a:r>
            <a:r>
              <a:rPr lang="en-US" sz="1000" dirty="0">
                <a:solidFill>
                  <a:schemeClr val="bg1"/>
                </a:solidFill>
              </a:rPr>
              <a:t>) * (a-b)</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Plus d'un espace autour de l'opérateur d'affectation=(ou autre) pour l'aligner avec une autre instruction :</a:t>
            </a:r>
          </a:p>
        </p:txBody>
      </p:sp>
    </p:spTree>
    <p:extLst>
      <p:ext uri="{BB962C8B-B14F-4D97-AF65-F5344CB8AC3E}">
        <p14:creationId xmlns:p14="http://schemas.microsoft.com/office/powerpoint/2010/main" val="38249110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85718" y="1463521"/>
            <a:ext cx="11851266"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def fonction(parametre=5):</a:t>
            </a:r>
          </a:p>
          <a:p>
            <a:r>
              <a:rPr lang="fr-FR" sz="1000" dirty="0">
                <a:solidFill>
                  <a:schemeClr val="bg1"/>
                </a:solidFill>
              </a:rPr>
              <a:t>        ...</a:t>
            </a:r>
          </a:p>
          <a:p>
            <a:r>
              <a:rPr lang="fr-FR" sz="1000" dirty="0">
                <a:solidFill>
                  <a:schemeClr val="bg1"/>
                </a:solidFill>
              </a:rPr>
              <a:t>    fonction(parametre=32)</a:t>
            </a:r>
          </a:p>
          <a:p>
            <a:endParaRPr lang="fr-FR" sz="1000" dirty="0">
              <a:solidFill>
                <a:schemeClr val="bg1"/>
              </a:solidFill>
            </a:endParaRPr>
          </a:p>
          <a:p>
            <a:r>
              <a:rPr lang="fr-FR" sz="1000" dirty="0">
                <a:solidFill>
                  <a:schemeClr val="bg1"/>
                </a:solidFill>
              </a:rPr>
              <a:t># Non</a:t>
            </a:r>
          </a:p>
          <a:p>
            <a:r>
              <a:rPr lang="fr-FR" sz="1000" dirty="0">
                <a:solidFill>
                  <a:schemeClr val="bg1"/>
                </a:solidFill>
              </a:rPr>
              <a:t>    def fonction(parametre = 5):</a:t>
            </a:r>
          </a:p>
          <a:p>
            <a:r>
              <a:rPr lang="fr-FR" sz="1000" dirty="0">
                <a:solidFill>
                  <a:schemeClr val="bg1"/>
                </a:solidFill>
              </a:rPr>
              <a:t>        ...</a:t>
            </a:r>
          </a:p>
          <a:p>
            <a:r>
              <a:rPr lang="fr-FR" sz="1000" dirty="0">
                <a:solidFill>
                  <a:schemeClr val="bg1"/>
                </a:solidFill>
              </a:rPr>
              <a:t>    fonction(parametre = 32)</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85718" y="3455413"/>
            <a:ext cx="4381017" cy="1631216"/>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if foo == 'blah':</a:t>
            </a:r>
          </a:p>
          <a:p>
            <a:r>
              <a:rPr lang="en-US" sz="1000" dirty="0">
                <a:solidFill>
                  <a:schemeClr val="bg1"/>
                </a:solidFill>
              </a:rPr>
              <a:t>        do_blah_thing()</a:t>
            </a:r>
          </a:p>
          <a:p>
            <a:r>
              <a:rPr lang="en-US" sz="1000" dirty="0">
                <a:solidFill>
                  <a:schemeClr val="bg1"/>
                </a:solidFill>
              </a:rPr>
              <a:t>    do_one()</a:t>
            </a:r>
          </a:p>
          <a:p>
            <a:r>
              <a:rPr lang="en-US" sz="1000" dirty="0">
                <a:solidFill>
                  <a:schemeClr val="bg1"/>
                </a:solidFill>
              </a:rPr>
              <a:t>    do_two()</a:t>
            </a:r>
          </a:p>
          <a:p>
            <a:r>
              <a:rPr lang="en-US" sz="1000" dirty="0">
                <a:solidFill>
                  <a:schemeClr val="bg1"/>
                </a:solidFill>
              </a:rPr>
              <a:t>    do_three()</a:t>
            </a:r>
          </a:p>
          <a:p>
            <a:endParaRPr lang="en-US" sz="1000" dirty="0">
              <a:solidFill>
                <a:schemeClr val="bg1"/>
              </a:solidFill>
            </a:endParaRPr>
          </a:p>
          <a:p>
            <a:r>
              <a:rPr lang="en-US" sz="1000" dirty="0">
                <a:solidFill>
                  <a:schemeClr val="bg1"/>
                </a:solidFill>
              </a:rPr>
              <a:t># Plutôt que</a:t>
            </a:r>
          </a:p>
          <a:p>
            <a:r>
              <a:rPr lang="en-US" sz="1000" dirty="0">
                <a:solidFill>
                  <a:schemeClr val="bg1"/>
                </a:solidFill>
              </a:rPr>
              <a:t>    if foo == 'blah': do_blah_thing()</a:t>
            </a:r>
          </a:p>
          <a:p>
            <a:r>
              <a:rPr lang="en-US" sz="1000" dirty="0">
                <a:solidFill>
                  <a:schemeClr val="bg1"/>
                </a:solidFill>
              </a:rPr>
              <a:t>    do_one(); do_two(); do_three()</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461665"/>
          </a:xfrm>
          <a:prstGeom prst="rect">
            <a:avLst/>
          </a:prstGeom>
          <a:noFill/>
        </p:spPr>
        <p:txBody>
          <a:bodyPr wrap="square" rtlCol="0">
            <a:spAutoFit/>
          </a:bodyPr>
          <a:lstStyle/>
          <a:p>
            <a:pPr lvl="1"/>
            <a:r>
              <a:rPr lang="fr-FR" sz="1200" dirty="0">
                <a:highlight>
                  <a:srgbClr val="C0C0C0"/>
                </a:highlight>
              </a:rPr>
              <a:t>Attention : n'utilisez pas d'espaces autour du signe=si c'est dans le contexte d'un paramètre ayant une valeur par défaut (définition d'une fonction) ou d'un appel de paramètre (appel de fonction).</a:t>
            </a:r>
          </a:p>
        </p:txBody>
      </p:sp>
      <p:sp>
        <p:nvSpPr>
          <p:cNvPr id="9" name="ZoneTexte 8">
            <a:extLst>
              <a:ext uri="{FF2B5EF4-FFF2-40B4-BE49-F238E27FC236}">
                <a16:creationId xmlns:a16="http://schemas.microsoft.com/office/drawing/2014/main" id="{8D54C139-FB80-4B46-BB9D-CAB03EE5EB0B}"/>
              </a:ext>
            </a:extLst>
          </p:cNvPr>
          <p:cNvSpPr txBox="1"/>
          <p:nvPr/>
        </p:nvSpPr>
        <p:spPr>
          <a:xfrm>
            <a:off x="0" y="3072349"/>
            <a:ext cx="11851266" cy="27699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Il est déconseillé de mettre plusieurs instructions sur une même ligne :</a:t>
            </a:r>
          </a:p>
        </p:txBody>
      </p:sp>
      <p:sp>
        <p:nvSpPr>
          <p:cNvPr id="10" name="ZoneTexte 9">
            <a:extLst>
              <a:ext uri="{FF2B5EF4-FFF2-40B4-BE49-F238E27FC236}">
                <a16:creationId xmlns:a16="http://schemas.microsoft.com/office/drawing/2014/main" id="{9B5B5101-8ED0-4AF1-8C4F-D367B56BE25F}"/>
              </a:ext>
            </a:extLst>
          </p:cNvPr>
          <p:cNvSpPr txBox="1"/>
          <p:nvPr/>
        </p:nvSpPr>
        <p:spPr>
          <a:xfrm>
            <a:off x="74036" y="5227872"/>
            <a:ext cx="11851266" cy="461665"/>
          </a:xfrm>
          <a:prstGeom prst="rect">
            <a:avLst/>
          </a:prstGeom>
          <a:noFill/>
        </p:spPr>
        <p:txBody>
          <a:bodyPr wrap="square" rtlCol="0">
            <a:spAutoFit/>
          </a:bodyPr>
          <a:lstStyle/>
          <a:p>
            <a:pPr lvl="1"/>
            <a:r>
              <a:rPr lang="fr-FR" sz="1200" dirty="0">
                <a:highlight>
                  <a:srgbClr val="C0C0C0"/>
                </a:highlight>
              </a:rPr>
              <a:t>Les commentaires qui contredisent le code sont pires qu'une absence de commentaire. Lorsque le code doit changer, faites passer parmi vos priorités absolues la mise à jour des commentaires !</a:t>
            </a:r>
          </a:p>
        </p:txBody>
      </p:sp>
    </p:spTree>
    <p:extLst>
      <p:ext uri="{BB962C8B-B14F-4D97-AF65-F5344CB8AC3E}">
        <p14:creationId xmlns:p14="http://schemas.microsoft.com/office/powerpoint/2010/main" val="2710892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120032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Les commentaires doivent être des phrases complètes, commençant par une majuscule. Le point terminant la phrase peut être absent si le commentaire est court.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Si vous écrivez en anglais, les règles de langue définies par </a:t>
            </a:r>
            <a:r>
              <a:rPr lang="fr-FR" sz="1200" dirty="0" err="1"/>
              <a:t>Strunk</a:t>
            </a:r>
            <a:r>
              <a:rPr lang="fr-FR" sz="1200" dirty="0"/>
              <a:t> and White dans « The </a:t>
            </a:r>
            <a:r>
              <a:rPr lang="fr-FR" sz="1200" dirty="0" err="1"/>
              <a:t>Elements</a:t>
            </a:r>
            <a:r>
              <a:rPr lang="fr-FR" sz="1200" dirty="0"/>
              <a:t> of Style » s'appliquent.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À l'attention des codeurs non-anglophones : s'il vous plaît, écrivez vos commentaires en anglais, sauf si vous êtes sûrs à 120% que votre code ne sera jamais lu par quelqu'un qui ne comprend pas votre langue (ou que vous ne parlez vraiment pas un mot d'anglais !).</a:t>
            </a:r>
            <a:endParaRPr lang="fr-FR" sz="1200" dirty="0">
              <a:highlight>
                <a:srgbClr val="C0C0C0"/>
              </a:highlight>
            </a:endParaRPr>
          </a:p>
        </p:txBody>
      </p:sp>
    </p:spTree>
    <p:extLst>
      <p:ext uri="{BB962C8B-B14F-4D97-AF65-F5344CB8AC3E}">
        <p14:creationId xmlns:p14="http://schemas.microsoft.com/office/powerpoint/2010/main" val="1830895597"/>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5663089"/>
          </a:xfrm>
          <a:prstGeom prst="rect">
            <a:avLst/>
          </a:prstGeom>
          <a:noFill/>
        </p:spPr>
        <p:txBody>
          <a:bodyPr wrap="square" rtlCol="0">
            <a:spAutoFit/>
          </a:bodyPr>
          <a:lstStyle/>
          <a:p>
            <a:pPr lvl="1"/>
            <a:r>
              <a:rPr lang="fr-FR" sz="1400" b="1" dirty="0"/>
              <a:t>Conventions de nommage</a:t>
            </a:r>
          </a:p>
          <a:p>
            <a:pPr lvl="1"/>
            <a:endParaRPr lang="fr-FR" sz="1200" b="1" dirty="0"/>
          </a:p>
          <a:p>
            <a:pPr lvl="1"/>
            <a:r>
              <a:rPr lang="fr-FR" sz="1200" b="1" dirty="0"/>
              <a:t>Noms à éviter</a:t>
            </a:r>
          </a:p>
          <a:p>
            <a:pPr lvl="1"/>
            <a:endParaRPr lang="fr-FR" sz="1200" dirty="0"/>
          </a:p>
          <a:p>
            <a:pPr lvl="1"/>
            <a:r>
              <a:rPr lang="fr-FR" sz="1200" dirty="0"/>
              <a:t>N'utilisez jamais les caractères suivants de manière isolée comme noms de variables :l(L minuscule),O(o majuscule) </a:t>
            </a:r>
            <a:r>
              <a:rPr lang="fr-FR" sz="1200" dirty="0" err="1"/>
              <a:t>etI</a:t>
            </a:r>
            <a:r>
              <a:rPr lang="fr-FR" sz="1200" dirty="0"/>
              <a:t>(i majuscule). L'affichage de ces caractères dans certaines polices fait qu'ils peuvent être aisément confondus avec les chiffres0ou1.</a:t>
            </a:r>
          </a:p>
          <a:p>
            <a:pPr lvl="1"/>
            <a:endParaRPr lang="fr-FR" sz="1200" dirty="0"/>
          </a:p>
          <a:p>
            <a:pPr lvl="1"/>
            <a:r>
              <a:rPr lang="fr-FR" sz="1200" b="1" dirty="0"/>
              <a:t>Noms des modules et packages</a:t>
            </a:r>
          </a:p>
          <a:p>
            <a:pPr lvl="1"/>
            <a:endParaRPr lang="fr-FR" sz="1200" dirty="0"/>
          </a:p>
          <a:p>
            <a:pPr lvl="1"/>
            <a:r>
              <a:rPr lang="fr-FR" sz="1200" dirty="0"/>
              <a:t>Les modules et packages doivent avoir des noms courts, constitués de lettres minuscules. Les noms de modules peuvent contenir des signes_(souligné). Bien que les noms de packages puissent également en contenir, la PEP 8 nous le déconseille.</a:t>
            </a:r>
          </a:p>
          <a:p>
            <a:pPr lvl="1"/>
            <a:endParaRPr lang="fr-FR" sz="1200" dirty="0"/>
          </a:p>
          <a:p>
            <a:pPr lvl="1"/>
            <a:r>
              <a:rPr lang="fr-FR" sz="1200" b="1" dirty="0"/>
              <a:t>Noms de classes</a:t>
            </a:r>
          </a:p>
          <a:p>
            <a:pPr lvl="1"/>
            <a:endParaRPr lang="fr-FR" sz="1200" dirty="0"/>
          </a:p>
          <a:p>
            <a:pPr lvl="1"/>
            <a:r>
              <a:rPr lang="fr-FR" sz="1200" dirty="0"/>
              <a:t>Sans presque aucune exception, les noms de classes utilisent la convention suivante : la variable est écrite en minuscules, exceptée la première lettre de chaque mot qui la constitue. Par exemple :MaClasse.</a:t>
            </a:r>
          </a:p>
          <a:p>
            <a:pPr lvl="1"/>
            <a:endParaRPr lang="fr-FR" sz="1200" dirty="0"/>
          </a:p>
          <a:p>
            <a:pPr lvl="1"/>
            <a:r>
              <a:rPr lang="fr-FR" sz="1200" b="1" dirty="0"/>
              <a:t>Noms d'exceptions</a:t>
            </a:r>
          </a:p>
          <a:p>
            <a:pPr lvl="1"/>
            <a:endParaRPr lang="fr-FR" sz="1200" dirty="0"/>
          </a:p>
          <a:p>
            <a:pPr lvl="1"/>
            <a:r>
              <a:rPr lang="fr-FR" sz="1200" dirty="0"/>
              <a:t>Les exceptions étant des classes, elles suivent la même convention. En anglais, si l'exception est une erreur, on fait suivre le nom du suffixeError(vous retrouvez cette convention dansSyntaxError,IndexError…).</a:t>
            </a:r>
          </a:p>
          <a:p>
            <a:pPr lvl="1"/>
            <a:endParaRPr lang="fr-FR" sz="1200" dirty="0"/>
          </a:p>
          <a:p>
            <a:pPr lvl="1"/>
            <a:r>
              <a:rPr lang="fr-FR" sz="1200" b="1" dirty="0">
                <a:solidFill>
                  <a:schemeClr val="bg1"/>
                </a:solidFill>
              </a:rPr>
              <a:t>Noms de variables, fonctions et méthodes</a:t>
            </a:r>
          </a:p>
          <a:p>
            <a:pPr lvl="1"/>
            <a:endParaRPr lang="fr-FR" sz="1200" dirty="0">
              <a:solidFill>
                <a:schemeClr val="bg1"/>
              </a:solidFill>
            </a:endParaRPr>
          </a:p>
          <a:p>
            <a:pPr lvl="1"/>
            <a:r>
              <a:rPr lang="fr-FR" sz="1200" dirty="0">
                <a:solidFill>
                  <a:schemeClr val="bg1"/>
                </a:solidFill>
              </a:rPr>
              <a:t>La même convention est utilisée pour les noms de variables (instances d'objets), de fonctions ou de méthodes : le nom est entièrement écrit en minuscules et les mots sont séparés par des signes soulignés (_). Exemple :nom_de_fonction.</a:t>
            </a:r>
          </a:p>
          <a:p>
            <a:pPr lvl="1"/>
            <a:endParaRPr lang="fr-FR" sz="1200" b="1" dirty="0">
              <a:solidFill>
                <a:schemeClr val="bg1"/>
              </a:solidFill>
            </a:endParaRPr>
          </a:p>
          <a:p>
            <a:pPr lvl="1"/>
            <a:r>
              <a:rPr lang="fr-FR" sz="1200" b="1" dirty="0">
                <a:solidFill>
                  <a:schemeClr val="bg1"/>
                </a:solidFill>
              </a:rPr>
              <a:t>Constantes</a:t>
            </a:r>
          </a:p>
          <a:p>
            <a:pPr lvl="1"/>
            <a:endParaRPr lang="fr-FR" sz="1200" dirty="0">
              <a:solidFill>
                <a:schemeClr val="bg1"/>
              </a:solidFill>
            </a:endParaRPr>
          </a:p>
          <a:p>
            <a:pPr lvl="1"/>
            <a:r>
              <a:rPr lang="fr-FR" sz="1200" dirty="0">
                <a:solidFill>
                  <a:schemeClr val="bg1"/>
                </a:solidFill>
              </a:rPr>
              <a:t>Les constantes doivent être écrites entièrement en majuscules, les mots étant séparés par un signe souligné (_). Exemple :NOM_DE_MA_CONSTANTE.</a:t>
            </a:r>
            <a:endParaRPr lang="fr-FR" sz="1200" dirty="0">
              <a:solidFill>
                <a:schemeClr val="bg1"/>
              </a:solidFill>
              <a:highlight>
                <a:srgbClr val="C0C0C0"/>
              </a:highlight>
            </a:endParaRPr>
          </a:p>
        </p:txBody>
      </p:sp>
    </p:spTree>
    <p:extLst>
      <p:ext uri="{BB962C8B-B14F-4D97-AF65-F5344CB8AC3E}">
        <p14:creationId xmlns:p14="http://schemas.microsoft.com/office/powerpoint/2010/main" val="463631157"/>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677108"/>
          </a:xfrm>
          <a:prstGeom prst="rect">
            <a:avLst/>
          </a:prstGeom>
          <a:noFill/>
        </p:spPr>
        <p:txBody>
          <a:bodyPr wrap="square" rtlCol="0">
            <a:spAutoFit/>
          </a:bodyPr>
          <a:lstStyle/>
          <a:p>
            <a:pPr lvl="1"/>
            <a:r>
              <a:rPr lang="fr-FR" sz="1400" b="1" dirty="0"/>
              <a:t>Conventions de programmation</a:t>
            </a:r>
          </a:p>
          <a:p>
            <a:pPr lvl="1"/>
            <a:r>
              <a:rPr lang="fr-FR" sz="1200" b="1" dirty="0"/>
              <a:t>Comparaisons</a:t>
            </a:r>
            <a:endParaRPr lang="fr-FR" sz="1200" dirty="0"/>
          </a:p>
          <a:p>
            <a:pPr lvl="1"/>
            <a:r>
              <a:rPr lang="fr-FR" sz="1200" dirty="0"/>
              <a:t>Les comparaisons avec des singletons (comme </a:t>
            </a:r>
            <a:r>
              <a:rPr lang="fr-FR" sz="1200" dirty="0">
                <a:highlight>
                  <a:srgbClr val="C0C0C0"/>
                </a:highlight>
              </a:rPr>
              <a:t>None</a:t>
            </a:r>
            <a:r>
              <a:rPr lang="fr-FR" sz="1200" dirty="0"/>
              <a:t>) doivent toujours se faire avec les opérateurs </a:t>
            </a:r>
            <a:r>
              <a:rPr lang="fr-FR" sz="1200" dirty="0">
                <a:highlight>
                  <a:srgbClr val="C0C0C0"/>
                </a:highlight>
              </a:rPr>
              <a:t>is</a:t>
            </a:r>
            <a:r>
              <a:rPr lang="fr-FR" sz="1200" dirty="0"/>
              <a:t> et </a:t>
            </a:r>
            <a:r>
              <a:rPr lang="fr-FR" sz="1200" dirty="0">
                <a:highlight>
                  <a:srgbClr val="C0C0C0"/>
                </a:highlight>
              </a:rPr>
              <a:t>is not</a:t>
            </a:r>
            <a:r>
              <a:rPr lang="fr-FR" sz="1200" dirty="0"/>
              <a:t>, jamais avec les opérateurs </a:t>
            </a:r>
            <a:r>
              <a:rPr lang="fr-FR" sz="1200" dirty="0">
                <a:highlight>
                  <a:srgbClr val="C0C0C0"/>
                </a:highlight>
              </a:rPr>
              <a:t>==</a:t>
            </a:r>
            <a:r>
              <a:rPr lang="fr-FR" sz="1200" dirty="0"/>
              <a:t> ou </a:t>
            </a:r>
            <a:r>
              <a:rPr lang="fr-FR" sz="1200" dirty="0">
                <a:highlight>
                  <a:srgbClr val="C0C0C0"/>
                </a:highlight>
              </a:rPr>
              <a:t>!=.</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20" y="1698783"/>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objet is None:</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objet == None: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899113"/>
            <a:ext cx="11851266" cy="646331"/>
          </a:xfrm>
          <a:prstGeom prst="rect">
            <a:avLst/>
          </a:prstGeom>
          <a:noFill/>
        </p:spPr>
        <p:txBody>
          <a:bodyPr wrap="square" rtlCol="0">
            <a:spAutoFit/>
          </a:bodyPr>
          <a:lstStyle/>
          <a:p>
            <a:pPr lvl="1"/>
            <a:r>
              <a:rPr lang="fr-FR" sz="1200" dirty="0"/>
              <a:t>Quand cela est possible, utilisez l'instruction </a:t>
            </a:r>
            <a:r>
              <a:rPr lang="fr-FR" sz="1200" dirty="0">
                <a:highlight>
                  <a:srgbClr val="C0C0C0"/>
                </a:highlight>
              </a:rPr>
              <a:t>if objet:</a:t>
            </a:r>
            <a:r>
              <a:rPr lang="fr-FR" sz="1200" dirty="0"/>
              <a:t> si vous voulez dire </a:t>
            </a:r>
            <a:r>
              <a:rPr lang="fr-FR" sz="1200" dirty="0">
                <a:highlight>
                  <a:srgbClr val="C0C0C0"/>
                </a:highlight>
              </a:rPr>
              <a:t>if objet is not None:</a:t>
            </a:r>
            <a:r>
              <a:rPr lang="fr-FR" sz="1200" dirty="0"/>
              <a:t> .</a:t>
            </a:r>
          </a:p>
          <a:p>
            <a:pPr lvl="1"/>
            <a:endParaRPr lang="fr-FR" sz="1200" dirty="0"/>
          </a:p>
          <a:p>
            <a:pPr lvl="1"/>
            <a:r>
              <a:rPr lang="fr-FR" sz="1200" dirty="0"/>
              <a:t>La vérification du type d'un objet doit se faire avec la fonction </a:t>
            </a:r>
            <a:r>
              <a:rPr lang="fr-FR" sz="1200" dirty="0">
                <a:highlight>
                  <a:srgbClr val="C0C0C0"/>
                </a:highlight>
              </a:rPr>
              <a:t>isinstance</a:t>
            </a:r>
            <a:r>
              <a:rPr lang="fr-FR" sz="1200" dirty="0"/>
              <a: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648674E1-76D7-43A7-B096-F2A7C03F3524}"/>
              </a:ext>
            </a:extLst>
          </p:cNvPr>
          <p:cNvSpPr txBox="1"/>
          <p:nvPr/>
        </p:nvSpPr>
        <p:spPr>
          <a:xfrm>
            <a:off x="150468" y="3626348"/>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isinstance(variable, </a:t>
            </a:r>
            <a:r>
              <a:rPr lang="fr-FR" sz="1000" dirty="0" err="1">
                <a:solidFill>
                  <a:schemeClr val="bg1"/>
                </a:solidFill>
              </a:rPr>
              <a:t>str</a:t>
            </a:r>
            <a:r>
              <a:rPr lang="fr-FR" sz="1000" dirty="0">
                <a:solidFill>
                  <a:schemeClr val="bg1"/>
                </a:solidFill>
              </a:rPr>
              <a:t>):</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type(variable) == </a:t>
            </a:r>
            <a:r>
              <a:rPr lang="fr-FR" sz="1000" dirty="0" err="1">
                <a:solidFill>
                  <a:schemeClr val="bg1"/>
                </a:solidFill>
              </a:rPr>
              <a:t>str</a:t>
            </a:r>
            <a:r>
              <a:rPr lang="fr-FR" sz="1000" dirty="0">
                <a:solidFill>
                  <a:schemeClr val="bg1"/>
                </a:solidFill>
              </a:rPr>
              <a:t>:</a:t>
            </a:r>
          </a:p>
          <a:p>
            <a:r>
              <a:rPr lang="fr-FR" sz="1000" dirty="0">
                <a:solidFill>
                  <a:schemeClr val="bg1"/>
                </a:solidFill>
              </a:rPr>
              <a:t>        ...</a:t>
            </a:r>
          </a:p>
        </p:txBody>
      </p:sp>
      <p:sp>
        <p:nvSpPr>
          <p:cNvPr id="9" name="ZoneTexte 8">
            <a:extLst>
              <a:ext uri="{FF2B5EF4-FFF2-40B4-BE49-F238E27FC236}">
                <a16:creationId xmlns:a16="http://schemas.microsoft.com/office/drawing/2014/main" id="{DBBD3A2A-213C-46F3-8860-0A5ED36DF626}"/>
              </a:ext>
            </a:extLst>
          </p:cNvPr>
          <p:cNvSpPr txBox="1"/>
          <p:nvPr/>
        </p:nvSpPr>
        <p:spPr>
          <a:xfrm>
            <a:off x="-447677" y="4795899"/>
            <a:ext cx="11851266" cy="276999"/>
          </a:xfrm>
          <a:prstGeom prst="rect">
            <a:avLst/>
          </a:prstGeom>
          <a:noFill/>
        </p:spPr>
        <p:txBody>
          <a:bodyPr wrap="square" rtlCol="0">
            <a:spAutoFit/>
          </a:bodyPr>
          <a:lstStyle/>
          <a:p>
            <a:pPr lvl="1"/>
            <a:r>
              <a:rPr lang="fr-FR" sz="1200" dirty="0"/>
              <a:t>Quand vous comparez des séquences, utilisez le fait qu'une séquence vide est </a:t>
            </a:r>
            <a:r>
              <a:rPr lang="fr-FR" sz="1200" dirty="0">
                <a:highlight>
                  <a:srgbClr val="C0C0C0"/>
                </a:highlight>
              </a:rPr>
              <a:t>False</a:t>
            </a:r>
            <a:r>
              <a:rPr lang="fr-FR" sz="1200" dirty="0"/>
              <a:t>.</a:t>
            </a:r>
            <a:endParaRPr lang="fr-FR" sz="1200" dirty="0">
              <a:solidFill>
                <a:schemeClr val="bg1"/>
              </a:solidFill>
              <a:highlight>
                <a:srgbClr val="C0C0C0"/>
              </a:highlight>
            </a:endParaRPr>
          </a:p>
        </p:txBody>
      </p:sp>
      <p:sp>
        <p:nvSpPr>
          <p:cNvPr id="11" name="ZoneTexte 10">
            <a:extLst>
              <a:ext uri="{FF2B5EF4-FFF2-40B4-BE49-F238E27FC236}">
                <a16:creationId xmlns:a16="http://schemas.microsoft.com/office/drawing/2014/main" id="{73FDA602-DF93-43CE-A156-9CD2BD6EF321}"/>
              </a:ext>
            </a:extLst>
          </p:cNvPr>
          <p:cNvSpPr txBox="1"/>
          <p:nvPr/>
        </p:nvSpPr>
        <p:spPr>
          <a:xfrm>
            <a:off x="127319" y="5119063"/>
            <a:ext cx="1770927" cy="246221"/>
          </a:xfrm>
          <a:prstGeom prst="rect">
            <a:avLst/>
          </a:prstGeom>
          <a:solidFill>
            <a:schemeClr val="tx1"/>
          </a:solidFill>
        </p:spPr>
        <p:txBody>
          <a:bodyPr wrap="square" rtlCol="0">
            <a:spAutoFit/>
          </a:bodyPr>
          <a:lstStyle/>
          <a:p>
            <a:r>
              <a:rPr lang="fr-FR" sz="1000" dirty="0">
                <a:solidFill>
                  <a:schemeClr val="bg1"/>
                </a:solidFill>
              </a:rPr>
              <a:t>if liste: # La liste n'est pas vide</a:t>
            </a:r>
          </a:p>
        </p:txBody>
      </p:sp>
    </p:spTree>
    <p:extLst>
      <p:ext uri="{BB962C8B-B14F-4D97-AF65-F5344CB8AC3E}">
        <p14:creationId xmlns:p14="http://schemas.microsoft.com/office/powerpoint/2010/main" val="2603900186"/>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Enfin, ne comparez pas des booléens à True ou False:</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2400657"/>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est vrai</a:t>
            </a:r>
          </a:p>
          <a:p>
            <a:r>
              <a:rPr lang="fr-FR" sz="1000" dirty="0">
                <a:solidFill>
                  <a:schemeClr val="bg1"/>
                </a:solidFill>
              </a:rPr>
              <a:t>        ...</a:t>
            </a:r>
          </a:p>
          <a:p>
            <a:r>
              <a:rPr lang="fr-FR" sz="1000" dirty="0">
                <a:solidFill>
                  <a:schemeClr val="bg1"/>
                </a:solidFill>
              </a:rPr>
              <a:t>    if not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n'est pas vrai</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a:t>
            </a:r>
            <a:r>
              <a:rPr lang="fr-FR" sz="1000" dirty="0" err="1">
                <a:solidFill>
                  <a:schemeClr val="bg1"/>
                </a:solidFill>
              </a:rPr>
              <a:t>booleen</a:t>
            </a:r>
            <a:r>
              <a:rPr lang="fr-FR" sz="1000" dirty="0">
                <a:solidFill>
                  <a:schemeClr val="bg1"/>
                </a:solidFill>
              </a:rPr>
              <a:t> == True:</a:t>
            </a:r>
          </a:p>
          <a:p>
            <a:r>
              <a:rPr lang="fr-FR" sz="1000" dirty="0">
                <a:solidFill>
                  <a:schemeClr val="bg1"/>
                </a:solidFill>
              </a:rPr>
              <a:t>        ...</a:t>
            </a:r>
          </a:p>
          <a:p>
            <a:endParaRPr lang="fr-FR" sz="1000" dirty="0">
              <a:solidFill>
                <a:schemeClr val="bg1"/>
              </a:solidFill>
            </a:endParaRPr>
          </a:p>
          <a:p>
            <a:r>
              <a:rPr lang="fr-FR" sz="1000" dirty="0">
                <a:solidFill>
                  <a:schemeClr val="bg1"/>
                </a:solidFill>
              </a:rPr>
              <a:t># Encore pire</a:t>
            </a:r>
          </a:p>
          <a:p>
            <a:r>
              <a:rPr lang="fr-FR" sz="1000" dirty="0">
                <a:solidFill>
                  <a:schemeClr val="bg1"/>
                </a:solidFill>
              </a:rPr>
              <a:t>    if </a:t>
            </a:r>
            <a:r>
              <a:rPr lang="fr-FR" sz="1000" dirty="0" err="1">
                <a:solidFill>
                  <a:schemeClr val="bg1"/>
                </a:solidFill>
              </a:rPr>
              <a:t>booleen</a:t>
            </a:r>
            <a:r>
              <a:rPr lang="fr-FR" sz="1000" dirty="0">
                <a:solidFill>
                  <a:schemeClr val="bg1"/>
                </a:solidFill>
              </a:rPr>
              <a:t> is True: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4181027"/>
            <a:ext cx="11851266" cy="830997"/>
          </a:xfrm>
          <a:prstGeom prst="rect">
            <a:avLst/>
          </a:prstGeom>
          <a:noFill/>
        </p:spPr>
        <p:txBody>
          <a:bodyPr wrap="square" rtlCol="0">
            <a:spAutoFit/>
          </a:bodyPr>
          <a:lstStyle/>
          <a:p>
            <a:pPr lvl="1"/>
            <a:r>
              <a:rPr lang="fr-FR" sz="1200" b="1" dirty="0"/>
              <a:t>Conclusion</a:t>
            </a:r>
          </a:p>
          <a:p>
            <a:pPr lvl="1"/>
            <a:endParaRPr lang="fr-FR" sz="1200" dirty="0"/>
          </a:p>
          <a:p>
            <a:pPr lvl="1"/>
            <a:r>
              <a:rPr lang="fr-FR" sz="1200" dirty="0"/>
              <a:t>Voilà pour la PEP 8 ! Elle contient beaucoup de conventions et toutes ne figurent pas dans cette section. Celles que j'ai présentées ici, dans tous les cas, sont moins détaillées. Je vous invite donc à faire un tour du côté du texte original si vous désirez en savoir plus.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3032612191"/>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Nous allons nous intéresser à présent à la PEP 257 qui définit d'autres conventions concernant la documentation via les docstrings. Consultez-la sur le site de Python.</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707886"/>
          </a:xfrm>
          <a:prstGeom prst="rect">
            <a:avLst/>
          </a:prstGeom>
          <a:solidFill>
            <a:schemeClr val="tx1"/>
          </a:solidFill>
        </p:spPr>
        <p:txBody>
          <a:bodyPr wrap="square" rtlCol="0">
            <a:spAutoFit/>
          </a:bodyPr>
          <a:lstStyle/>
          <a:p>
            <a:r>
              <a:rPr lang="fr-FR" sz="1000" dirty="0">
                <a:solidFill>
                  <a:schemeClr val="bg1"/>
                </a:solidFill>
              </a:rPr>
              <a:t>def fonction(parametre1, parametre2):</a:t>
            </a:r>
          </a:p>
          <a:p>
            <a:r>
              <a:rPr lang="fr-FR" sz="1000" dirty="0">
                <a:solidFill>
                  <a:schemeClr val="bg1"/>
                </a:solidFill>
              </a:rPr>
              <a:t>    """Documentation de la fonction."""</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459504"/>
            <a:ext cx="11851266" cy="1938992"/>
          </a:xfrm>
          <a:prstGeom prst="rect">
            <a:avLst/>
          </a:prstGeom>
          <a:noFill/>
        </p:spPr>
        <p:txBody>
          <a:bodyPr wrap="square" rtlCol="0">
            <a:spAutoFit/>
          </a:bodyPr>
          <a:lstStyle/>
          <a:p>
            <a:pPr lvl="1"/>
            <a:r>
              <a:rPr lang="fr-FR" sz="1200" dirty="0"/>
              <a:t>La ligne 2 de ce code, que vous avez sans doute reconnue, est une docstring. Nous allons voir quelques conventions autour de l'écriture de ces docstrings (comment les rédiger, qu'y faire figurer, etc.).</a:t>
            </a:r>
          </a:p>
          <a:p>
            <a:pPr lvl="1"/>
            <a:endParaRPr lang="fr-FR" sz="1200" dirty="0"/>
          </a:p>
          <a:p>
            <a:pPr lvl="1"/>
            <a:r>
              <a:rPr lang="fr-FR" sz="1200" dirty="0"/>
              <a:t>Une fois de plus, je vais prendre quelques libertés avec le texte original de la PEP. Je ne vous proposerai pas une traduction complète de la PEP mais je reviendrai sur les points que je considère importants.</a:t>
            </a:r>
          </a:p>
          <a:p>
            <a:pPr lvl="1"/>
            <a:endParaRPr lang="fr-FR" sz="1200" dirty="0"/>
          </a:p>
          <a:p>
            <a:pPr lvl="1"/>
            <a:r>
              <a:rPr lang="fr-FR" sz="1200" b="1" dirty="0"/>
              <a:t>Qu'est-ce qu'une docstring ?</a:t>
            </a:r>
          </a:p>
          <a:p>
            <a:pPr lvl="1"/>
            <a:endParaRPr lang="fr-FR" sz="1200" dirty="0"/>
          </a:p>
          <a:p>
            <a:pPr lvl="1"/>
            <a:r>
              <a:rPr lang="fr-FR" sz="1200" dirty="0"/>
              <a:t>La docstring (chaîne de documentation, en français) est une chaîne de caractères placée juste après la définition d'un module, d'une classe, fonction ou méthode. Cette chaîne de caractères devient l'attribut spécial__doc__de l'objet.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BA22B2BA-314A-4CD8-8D3D-7F13CCEB9332}"/>
              </a:ext>
            </a:extLst>
          </p:cNvPr>
          <p:cNvSpPr txBox="1"/>
          <p:nvPr/>
        </p:nvSpPr>
        <p:spPr>
          <a:xfrm>
            <a:off x="209554" y="4398818"/>
            <a:ext cx="1770927" cy="553998"/>
          </a:xfrm>
          <a:prstGeom prst="rect">
            <a:avLst/>
          </a:prstGeom>
          <a:solidFill>
            <a:schemeClr val="tx1"/>
          </a:solidFill>
        </p:spPr>
        <p:txBody>
          <a:bodyPr wrap="square" rtlCol="0">
            <a:spAutoFit/>
          </a:bodyPr>
          <a:lstStyle/>
          <a:p>
            <a:r>
              <a:rPr lang="fr-FR" sz="1000" dirty="0">
                <a:solidFill>
                  <a:schemeClr val="bg1"/>
                </a:solidFill>
              </a:rPr>
              <a:t>&gt;&gt;&gt; fonction.__doc__</a:t>
            </a:r>
          </a:p>
          <a:p>
            <a:r>
              <a:rPr lang="fr-FR" sz="1000" dirty="0">
                <a:solidFill>
                  <a:schemeClr val="bg1"/>
                </a:solidFill>
              </a:rPr>
              <a:t>'Documentation de la fonction.'</a:t>
            </a:r>
          </a:p>
        </p:txBody>
      </p:sp>
      <p:sp>
        <p:nvSpPr>
          <p:cNvPr id="9" name="ZoneTexte 8">
            <a:extLst>
              <a:ext uri="{FF2B5EF4-FFF2-40B4-BE49-F238E27FC236}">
                <a16:creationId xmlns:a16="http://schemas.microsoft.com/office/drawing/2014/main" id="{E150E2A5-F212-497C-83CE-E30559814225}"/>
              </a:ext>
            </a:extLst>
          </p:cNvPr>
          <p:cNvSpPr txBox="1"/>
          <p:nvPr/>
        </p:nvSpPr>
        <p:spPr>
          <a:xfrm>
            <a:off x="-330001" y="5028245"/>
            <a:ext cx="11851266" cy="1754326"/>
          </a:xfrm>
          <a:prstGeom prst="rect">
            <a:avLst/>
          </a:prstGeom>
          <a:noFill/>
        </p:spPr>
        <p:txBody>
          <a:bodyPr wrap="square" rtlCol="0">
            <a:spAutoFit/>
          </a:bodyPr>
          <a:lstStyle/>
          <a:p>
            <a:pPr lvl="1"/>
            <a:r>
              <a:rPr lang="fr-FR" sz="1200" dirty="0">
                <a:solidFill>
                  <a:schemeClr val="bg1"/>
                </a:solidFill>
              </a:rPr>
              <a:t>Tous les modules doivent être documentés grâce aux docstrings. Les fonctions et classes exportées par un module doivent également être documentées ainsi. Cela vaut aussi pour les méthodes publiques d'une classe (y compris le constructeur__init__). Un package peut être documenté via une docstring placée dans le fichier__init__.py.</a:t>
            </a:r>
          </a:p>
          <a:p>
            <a:pPr lvl="1"/>
            <a:endParaRPr lang="fr-FR" sz="1200" dirty="0">
              <a:solidFill>
                <a:schemeClr val="bg1"/>
              </a:solidFill>
            </a:endParaRPr>
          </a:p>
          <a:p>
            <a:pPr lvl="1"/>
            <a:r>
              <a:rPr lang="fr-FR" sz="1200" dirty="0">
                <a:solidFill>
                  <a:schemeClr val="bg1"/>
                </a:solidFill>
              </a:rPr>
              <a:t>Pour des raisons de cohérence, utilisez toujours des guillemets triples """ autour de vos docstrings. Utilisez"""chaîne de documentation"""si votre chaîne comporte des anti-slash\.</a:t>
            </a:r>
          </a:p>
          <a:p>
            <a:pPr lvl="1"/>
            <a:endParaRPr lang="fr-FR" sz="1200" dirty="0">
              <a:solidFill>
                <a:schemeClr val="bg1"/>
              </a:solidFill>
            </a:endParaRPr>
          </a:p>
          <a:p>
            <a:pPr lvl="1"/>
            <a:r>
              <a:rPr lang="fr-FR" sz="1200" dirty="0">
                <a:solidFill>
                  <a:schemeClr val="bg1"/>
                </a:solidFill>
              </a:rPr>
              <a:t>On peut trouver les docstrings sous deux formes :</a:t>
            </a:r>
          </a:p>
          <a:p>
            <a:pPr lvl="1"/>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sur une seule ligne ;</a:t>
            </a:r>
          </a:p>
          <a:p>
            <a:pPr marL="628650" lvl="1" indent="-171450">
              <a:buFont typeface="Arial" panose="020B0604020202020204" pitchFamily="34" charset="0"/>
              <a:buChar char="•"/>
            </a:pPr>
            <a:r>
              <a:rPr lang="fr-FR" sz="1200" dirty="0">
                <a:solidFill>
                  <a:schemeClr val="bg1"/>
                </a:solidFill>
              </a:rPr>
              <a:t>sur plusieurs lignes.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614026593"/>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1384995"/>
          </a:xfrm>
          <a:prstGeom prst="rect">
            <a:avLst/>
          </a:prstGeom>
          <a:noFill/>
        </p:spPr>
        <p:txBody>
          <a:bodyPr wrap="square" rtlCol="0">
            <a:spAutoFit/>
          </a:bodyPr>
          <a:lstStyle/>
          <a:p>
            <a:pPr lvl="1"/>
            <a:r>
              <a:rPr lang="fr-FR" sz="1200" b="1" dirty="0"/>
              <a:t>Notes</a:t>
            </a:r>
          </a:p>
          <a:p>
            <a:pPr lvl="1"/>
            <a:endParaRPr lang="fr-FR" sz="1200" dirty="0"/>
          </a:p>
          <a:p>
            <a:pPr marL="628650" lvl="1" indent="-171450">
              <a:buFont typeface="Arial" panose="020B0604020202020204" pitchFamily="34" charset="0"/>
              <a:buChar char="•"/>
            </a:pPr>
            <a:r>
              <a:rPr lang="fr-FR" sz="1200" dirty="0"/>
              <a:t>Les guillemets triples sont utilisés même si la chaîne tient sur une seule ligne. Il est plus simple de l'étendre par la suite dans ces conditions.</a:t>
            </a:r>
          </a:p>
          <a:p>
            <a:pPr marL="628650" lvl="1" indent="-171450">
              <a:buFont typeface="Arial" panose="020B0604020202020204" pitchFamily="34" charset="0"/>
              <a:buChar char="•"/>
            </a:pPr>
            <a:r>
              <a:rPr lang="fr-FR" sz="1200" dirty="0"/>
              <a:t>Les trois guillemets """ fermant la chaîne sont sur la même ligne que les trois guillemets qui l'ouvrent. Ceci est préférable pour une docstring d'une seule ligne.</a:t>
            </a:r>
          </a:p>
          <a:p>
            <a:pPr marL="628650" lvl="1" indent="-171450">
              <a:buFont typeface="Arial" panose="020B0604020202020204" pitchFamily="34" charset="0"/>
              <a:buChar char="•"/>
            </a:pPr>
            <a:r>
              <a:rPr lang="fr-FR" sz="1200" dirty="0"/>
              <a:t>Il n'y a aucun saut de ligne avant ou après la docstring.</a:t>
            </a:r>
          </a:p>
          <a:p>
            <a:pPr marL="628650" lvl="1" indent="-171450">
              <a:buFont typeface="Arial" panose="020B0604020202020204" pitchFamily="34" charset="0"/>
              <a:buChar char="•"/>
            </a:pPr>
            <a:r>
              <a:rPr lang="fr-FR" sz="1200" dirty="0"/>
              <a:t>La chaîne de documentation est une phrase, elle se termine par un point..</a:t>
            </a:r>
          </a:p>
          <a:p>
            <a:pPr marL="628650" lvl="1" indent="-171450">
              <a:buFont typeface="Arial" panose="020B0604020202020204" pitchFamily="34" charset="0"/>
              <a:buChar char="•"/>
            </a:pPr>
            <a:r>
              <a:rPr lang="fr-FR" sz="1200" dirty="0"/>
              <a:t>La docstring sur une seule ligne ne doit pas décrire la signature des paramètres à passer à la fonction/méthode, ou son type de retour. N'écrivez pas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2744491"/>
            <a:ext cx="1794079" cy="400110"/>
          </a:xfrm>
          <a:prstGeom prst="rect">
            <a:avLst/>
          </a:prstGeom>
          <a:solidFill>
            <a:schemeClr val="tx1"/>
          </a:solidFill>
        </p:spPr>
        <p:txBody>
          <a:bodyPr wrap="square" rtlCol="0">
            <a:spAutoFit/>
          </a:bodyPr>
          <a:lstStyle/>
          <a:p>
            <a:r>
              <a:rPr lang="fr-FR" sz="1000" dirty="0">
                <a:solidFill>
                  <a:schemeClr val="bg1"/>
                </a:solidFill>
              </a:rPr>
              <a:t>def fonction(a, b):</a:t>
            </a:r>
          </a:p>
          <a:p>
            <a:r>
              <a:rPr lang="fr-FR" sz="1000" dirty="0">
                <a:solidFill>
                  <a:schemeClr val="bg1"/>
                </a:solidFill>
              </a:rPr>
              <a:t>    """fonction(a, b) -&gt; </a:t>
            </a:r>
            <a:r>
              <a:rPr lang="fr-FR" sz="1000" dirty="0" err="1">
                <a:solidFill>
                  <a:schemeClr val="bg1"/>
                </a:solidFill>
              </a:rPr>
              <a:t>list</a:t>
            </a:r>
            <a:r>
              <a:rPr lang="fr-FR" sz="1000" dirty="0">
                <a:solidFill>
                  <a:schemeClr val="bg1"/>
                </a:solidFill>
              </a:rPr>
              <a:t>"""</a:t>
            </a:r>
          </a:p>
        </p:txBody>
      </p:sp>
      <p:sp>
        <p:nvSpPr>
          <p:cNvPr id="8" name="ZoneTexte 7">
            <a:extLst>
              <a:ext uri="{FF2B5EF4-FFF2-40B4-BE49-F238E27FC236}">
                <a16:creationId xmlns:a16="http://schemas.microsoft.com/office/drawing/2014/main" id="{BA22B2BA-314A-4CD8-8D3D-7F13CCEB9332}"/>
              </a:ext>
            </a:extLst>
          </p:cNvPr>
          <p:cNvSpPr txBox="1"/>
          <p:nvPr/>
        </p:nvSpPr>
        <p:spPr>
          <a:xfrm>
            <a:off x="127318" y="3989448"/>
            <a:ext cx="2777928" cy="246221"/>
          </a:xfrm>
          <a:prstGeom prst="rect">
            <a:avLst/>
          </a:prstGeom>
          <a:solidFill>
            <a:schemeClr val="tx1"/>
          </a:solidFill>
        </p:spPr>
        <p:txBody>
          <a:bodyPr wrap="square" rtlCol="0">
            <a:spAutoFit/>
          </a:bodyPr>
          <a:lstStyle/>
          <a:p>
            <a:r>
              <a:rPr lang="fr-FR" sz="1000" dirty="0">
                <a:solidFill>
                  <a:schemeClr val="bg1"/>
                </a:solidFill>
              </a:rPr>
              <a:t>"""Fonction faisant cela et renvoyant une liste."""</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646331"/>
          </a:xfrm>
          <a:prstGeom prst="rect">
            <a:avLst/>
          </a:prstGeom>
          <a:noFill/>
        </p:spPr>
        <p:txBody>
          <a:bodyPr wrap="square" rtlCol="0">
            <a:spAutoFit/>
          </a:bodyPr>
          <a:lstStyle/>
          <a:p>
            <a:pPr lvl="1"/>
            <a:r>
              <a:rPr lang="fr-FR" sz="1200" dirty="0"/>
              <a:t>Cette syntaxe est uniquement valable pour les fonctions C (comme les </a:t>
            </a:r>
            <a:r>
              <a:rPr lang="fr-FR" sz="1200" dirty="0" err="1"/>
              <a:t>built-ins</a:t>
            </a:r>
            <a:r>
              <a:rPr lang="fr-FR" sz="1200" dirty="0"/>
              <a:t>). Pour les fonctions Python, l'introspection peut être utilisée pour déterminer les paramètres attendus. L'introspection ne peut cependant pas être utilisée pour déterminer le type de retour de la fonction/méthode. Si vous voulez le préciser, incluez-le dans la docstring sous une forme explicite :</a:t>
            </a:r>
            <a:endParaRPr lang="fr-FR" sz="1200" dirty="0">
              <a:highlight>
                <a:srgbClr val="C0C0C0"/>
              </a:highlight>
            </a:endParaRPr>
          </a:p>
        </p:txBody>
      </p:sp>
      <p:sp>
        <p:nvSpPr>
          <p:cNvPr id="10" name="ZoneTexte 9">
            <a:extLst>
              <a:ext uri="{FF2B5EF4-FFF2-40B4-BE49-F238E27FC236}">
                <a16:creationId xmlns:a16="http://schemas.microsoft.com/office/drawing/2014/main" id="{A5B65937-B222-41D2-A5C7-3025F883A532}"/>
              </a:ext>
            </a:extLst>
          </p:cNvPr>
          <p:cNvSpPr txBox="1"/>
          <p:nvPr/>
        </p:nvSpPr>
        <p:spPr>
          <a:xfrm>
            <a:off x="-447677" y="4277051"/>
            <a:ext cx="11851266" cy="830997"/>
          </a:xfrm>
          <a:prstGeom prst="rect">
            <a:avLst/>
          </a:prstGeom>
          <a:noFill/>
        </p:spPr>
        <p:txBody>
          <a:bodyPr wrap="square" rtlCol="0">
            <a:spAutoFit/>
          </a:bodyPr>
          <a:lstStyle/>
          <a:p>
            <a:pPr lvl="1"/>
            <a:r>
              <a:rPr lang="fr-FR" sz="1200" b="1" dirty="0"/>
              <a:t>Les docstrings sur plusieurs lignes</a:t>
            </a:r>
          </a:p>
          <a:p>
            <a:pPr lvl="1"/>
            <a:endParaRPr lang="fr-FR" sz="1200" dirty="0"/>
          </a:p>
          <a:p>
            <a:pPr lvl="1"/>
            <a:r>
              <a:rPr lang="fr-FR" sz="1200" dirty="0"/>
              <a:t>Les docstrings sur plusieurs lignes sont constituées d'une première ligne résumant brièvement l'objet (fonction, méthode, classe, module), suivie d'un saut de ligne, suivi d'une description plus longue. Respectez autant que faire se peut cette convention : une ligne de description brève, un saut de ligne puis une description plus longue.</a:t>
            </a:r>
            <a:endParaRPr lang="fr-FR" sz="1200" dirty="0">
              <a:highlight>
                <a:srgbClr val="C0C0C0"/>
              </a:highlight>
            </a:endParaRPr>
          </a:p>
        </p:txBody>
      </p:sp>
    </p:spTree>
    <p:extLst>
      <p:ext uri="{BB962C8B-B14F-4D97-AF65-F5344CB8AC3E}">
        <p14:creationId xmlns:p14="http://schemas.microsoft.com/office/powerpoint/2010/main" val="492634549"/>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461665"/>
          </a:xfrm>
          <a:prstGeom prst="rect">
            <a:avLst/>
          </a:prstGeom>
          <a:noFill/>
        </p:spPr>
        <p:txBody>
          <a:bodyPr wrap="square" rtlCol="0">
            <a:spAutoFit/>
          </a:bodyPr>
          <a:lstStyle/>
          <a:p>
            <a:pPr lvl="1"/>
            <a:r>
              <a:rPr lang="fr-FR" sz="1200" dirty="0"/>
              <a:t>La première ligne de la docstring peut se trouver juste après les guillemets ouvrant la chaîne ou juste en-dessous.</a:t>
            </a:r>
          </a:p>
          <a:p>
            <a:pPr lvl="1"/>
            <a:r>
              <a:rPr lang="fr-FR" sz="1200" dirty="0"/>
              <a:t>Dans tous les cas, le reste de la docstring doit être indenté au même niveau que la première ligne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1745732"/>
            <a:ext cx="2963123" cy="1323439"/>
          </a:xfrm>
          <a:prstGeom prst="rect">
            <a:avLst/>
          </a:prstGeom>
          <a:solidFill>
            <a:schemeClr val="tx1"/>
          </a:solidFill>
        </p:spPr>
        <p:txBody>
          <a:bodyPr wrap="square" rtlCol="0">
            <a:spAutoFit/>
          </a:bodyPr>
          <a:lstStyle/>
          <a:p>
            <a:r>
              <a:rPr lang="fr-FR" sz="1000" dirty="0">
                <a:solidFill>
                  <a:schemeClr val="bg1"/>
                </a:solidFill>
              </a:rPr>
              <a:t>class MaClasse:</a:t>
            </a:r>
          </a:p>
          <a:p>
            <a:r>
              <a:rPr lang="fr-FR" sz="1000" dirty="0">
                <a:solidFill>
                  <a:schemeClr val="bg1"/>
                </a:solidFill>
              </a:rPr>
              <a:t>    def __init__(self, ...):</a:t>
            </a:r>
          </a:p>
          <a:p>
            <a:r>
              <a:rPr lang="fr-FR" sz="1000" dirty="0">
                <a:solidFill>
                  <a:schemeClr val="bg1"/>
                </a:solidFill>
              </a:rPr>
              <a:t>        """Constructeur de la classe MaClasse</a:t>
            </a:r>
          </a:p>
          <a:p>
            <a:endParaRPr lang="fr-FR" sz="1000" dirty="0">
              <a:solidFill>
                <a:schemeClr val="bg1"/>
              </a:solidFill>
            </a:endParaRPr>
          </a:p>
          <a:p>
            <a:r>
              <a:rPr lang="fr-FR" sz="1000" dirty="0">
                <a:solidFill>
                  <a:schemeClr val="bg1"/>
                </a:solidFill>
              </a:rPr>
              <a:t>        Une description plus longue...</a:t>
            </a:r>
          </a:p>
          <a:p>
            <a:r>
              <a:rPr lang="fr-FR" sz="1000" dirty="0">
                <a:solidFill>
                  <a:schemeClr val="bg1"/>
                </a:solidFill>
              </a:rPr>
              <a:t>        sur plusieurs lignes...</a:t>
            </a:r>
          </a:p>
          <a:p>
            <a:r>
              <a:rPr lang="fr-FR" sz="1000" dirty="0">
                <a:solidFill>
                  <a:schemeClr val="bg1"/>
                </a:solidFill>
              </a:rPr>
              <a:t>        </a:t>
            </a:r>
          </a:p>
          <a:p>
            <a:r>
              <a:rPr lang="fr-FR" sz="1000" dirty="0">
                <a:solidFill>
                  <a:schemeClr val="bg1"/>
                </a:solidFill>
              </a:rPr>
              <a:t>        """</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1569660"/>
          </a:xfrm>
          <a:prstGeom prst="rect">
            <a:avLst/>
          </a:prstGeom>
          <a:noFill/>
        </p:spPr>
        <p:txBody>
          <a:bodyPr wrap="square" rtlCol="0">
            <a:spAutoFit/>
          </a:bodyPr>
          <a:lstStyle/>
          <a:p>
            <a:pPr lvl="1"/>
            <a:r>
              <a:rPr lang="fr-FR" sz="1200" dirty="0"/>
              <a:t>Insérez un saut de ligne avant et après chaque docstring documentant une classe.</a:t>
            </a:r>
          </a:p>
          <a:p>
            <a:pPr lvl="1"/>
            <a:endParaRPr lang="fr-FR" sz="1200" dirty="0"/>
          </a:p>
          <a:p>
            <a:pPr lvl="1"/>
            <a:r>
              <a:rPr lang="fr-FR" sz="1200" dirty="0"/>
              <a:t>La docstring d'un module doit généralement dresser la liste des classes, exceptions et fonctions, ainsi que des autres objets exportés par ce module (une ligne de description par objet). Cette ligne de description donne généralement moins d'informations sur l'objet que sa propre documentation. La documentation d'un package (la docstring se trouvant dans le fichier </a:t>
            </a:r>
            <a:r>
              <a:rPr lang="fr-FR" sz="1200" dirty="0">
                <a:highlight>
                  <a:srgbClr val="C0C0C0"/>
                </a:highlight>
              </a:rPr>
              <a:t>__init__.py</a:t>
            </a:r>
            <a:r>
              <a:rPr lang="fr-FR" sz="1200" dirty="0"/>
              <a:t>) doit également dresser la liste des modules et sous-packages qu'il exporte.</a:t>
            </a:r>
          </a:p>
          <a:p>
            <a:pPr lvl="1"/>
            <a:endParaRPr lang="fr-FR" sz="1200" dirty="0"/>
          </a:p>
          <a:p>
            <a:pPr lvl="1"/>
            <a:r>
              <a:rPr lang="fr-FR" sz="1200" dirty="0"/>
              <a:t>La documentation d'une fonction ou méthode doit décrire son comportement et documenter ses arguments, sa valeur de retour, ses effets de bord, les exceptions qu'elle peut lever et les restrictions concernant son appel (quand ou dans quelles conditions appeler cette fonction). Les paramètres optionnels doivent également être documentés.</a:t>
            </a:r>
            <a:endParaRPr lang="fr-FR" sz="1200" dirty="0">
              <a:highlight>
                <a:srgbClr val="C0C0C0"/>
              </a:highlight>
            </a:endParaRPr>
          </a:p>
        </p:txBody>
      </p:sp>
      <p:sp>
        <p:nvSpPr>
          <p:cNvPr id="11" name="ZoneTexte 10">
            <a:extLst>
              <a:ext uri="{FF2B5EF4-FFF2-40B4-BE49-F238E27FC236}">
                <a16:creationId xmlns:a16="http://schemas.microsoft.com/office/drawing/2014/main" id="{CFC35B6E-2D82-49C2-B033-D4B88E869BE0}"/>
              </a:ext>
            </a:extLst>
          </p:cNvPr>
          <p:cNvSpPr txBox="1"/>
          <p:nvPr/>
        </p:nvSpPr>
        <p:spPr>
          <a:xfrm>
            <a:off x="209554" y="4912213"/>
            <a:ext cx="3621666" cy="1631216"/>
          </a:xfrm>
          <a:prstGeom prst="rect">
            <a:avLst/>
          </a:prstGeom>
          <a:solidFill>
            <a:schemeClr val="tx1"/>
          </a:solidFill>
        </p:spPr>
        <p:txBody>
          <a:bodyPr wrap="square" rtlCol="0">
            <a:spAutoFit/>
          </a:bodyPr>
          <a:lstStyle/>
          <a:p>
            <a:r>
              <a:rPr lang="fr-FR" sz="1000" dirty="0">
                <a:solidFill>
                  <a:schemeClr val="bg1"/>
                </a:solidFill>
              </a:rPr>
              <a:t>def complexe(reel=0.0, image=0.0):</a:t>
            </a:r>
          </a:p>
          <a:p>
            <a:r>
              <a:rPr lang="fr-FR" sz="1000" dirty="0">
                <a:solidFill>
                  <a:schemeClr val="bg1"/>
                </a:solidFill>
              </a:rPr>
              <a:t>    """Forme un nombre complexe.</a:t>
            </a:r>
          </a:p>
          <a:p>
            <a:endParaRPr lang="fr-FR" sz="1000" dirty="0">
              <a:solidFill>
                <a:schemeClr val="bg1"/>
              </a:solidFill>
            </a:endParaRPr>
          </a:p>
          <a:p>
            <a:r>
              <a:rPr lang="fr-FR" sz="1000" dirty="0">
                <a:solidFill>
                  <a:schemeClr val="bg1"/>
                </a:solidFill>
              </a:rPr>
              <a:t>    Paramètres nommés :</a:t>
            </a:r>
          </a:p>
          <a:p>
            <a:r>
              <a:rPr lang="fr-FR" sz="1000" dirty="0">
                <a:solidFill>
                  <a:schemeClr val="bg1"/>
                </a:solidFill>
              </a:rPr>
              <a:t>    reel -- la partie réelle (0.0 par défaut)</a:t>
            </a:r>
          </a:p>
          <a:p>
            <a:r>
              <a:rPr lang="fr-FR" sz="1000" dirty="0">
                <a:solidFill>
                  <a:schemeClr val="bg1"/>
                </a:solidFill>
              </a:rPr>
              <a:t>    image -- la partie imaginaire (0.0 par défaut)</a:t>
            </a:r>
          </a:p>
          <a:p>
            <a:endParaRPr lang="fr-FR" sz="1000" dirty="0">
              <a:solidFill>
                <a:schemeClr val="bg1"/>
              </a:solidFill>
            </a:endParaRPr>
          </a:p>
          <a:p>
            <a:r>
              <a:rPr lang="fr-FR" sz="1000" dirty="0">
                <a:solidFill>
                  <a:schemeClr val="bg1"/>
                </a:solidFill>
              </a:rPr>
              <a:t>    """</a:t>
            </a:r>
          </a:p>
          <a:p>
            <a:r>
              <a:rPr lang="fr-FR" sz="1000" dirty="0">
                <a:solidFill>
                  <a:schemeClr val="bg1"/>
                </a:solidFill>
              </a:rPr>
              <a:t>    if image == 0.0 and reel == 0.0: return complexe_zero</a:t>
            </a:r>
          </a:p>
          <a:p>
            <a:r>
              <a:rPr lang="fr-FR" sz="1000" dirty="0">
                <a:solidFill>
                  <a:schemeClr val="bg1"/>
                </a:solidFill>
              </a:rPr>
              <a:t>    ...</a:t>
            </a:r>
          </a:p>
        </p:txBody>
      </p:sp>
    </p:spTree>
    <p:extLst>
      <p:ext uri="{BB962C8B-B14F-4D97-AF65-F5344CB8AC3E}">
        <p14:creationId xmlns:p14="http://schemas.microsoft.com/office/powerpoint/2010/main" val="2053085341"/>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830997"/>
          </a:xfrm>
          <a:prstGeom prst="rect">
            <a:avLst/>
          </a:prstGeom>
          <a:noFill/>
        </p:spPr>
        <p:txBody>
          <a:bodyPr wrap="square" rtlCol="0">
            <a:spAutoFit/>
          </a:bodyPr>
          <a:lstStyle/>
          <a:p>
            <a:pPr lvl="1"/>
            <a:r>
              <a:rPr lang="fr-FR" sz="1200" dirty="0"/>
              <a:t>La documentation d'une classe doit, de même, décrire son comportement, documenter ses méthodes publiques et ses attributs.</a:t>
            </a:r>
          </a:p>
          <a:p>
            <a:pPr lvl="1"/>
            <a:endParaRPr lang="fr-FR" sz="1200" dirty="0"/>
          </a:p>
          <a:p>
            <a:pPr lvl="1"/>
            <a:r>
              <a:rPr lang="fr-FR" sz="1200" dirty="0"/>
              <a:t>Le BDFL nous conseille de sauter une ligne avant de fermer nos docstrings quand elles sont sur plusieurs lignes. Les trois guillemets fermant la docstring sont ainsi sur une ligne vide par ailleurs.</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15744" y="2225596"/>
            <a:ext cx="2963123" cy="1015663"/>
          </a:xfrm>
          <a:prstGeom prst="rect">
            <a:avLst/>
          </a:prstGeom>
          <a:solidFill>
            <a:schemeClr val="tx1"/>
          </a:solidFill>
        </p:spPr>
        <p:txBody>
          <a:bodyPr wrap="square" rtlCol="0">
            <a:spAutoFit/>
          </a:bodyPr>
          <a:lstStyle/>
          <a:p>
            <a:r>
              <a:rPr lang="fr-FR" sz="1000" dirty="0">
                <a:solidFill>
                  <a:schemeClr val="bg1"/>
                </a:solidFill>
              </a:rPr>
              <a:t>def fonction():</a:t>
            </a:r>
          </a:p>
          <a:p>
            <a:r>
              <a:rPr lang="fr-FR" sz="1000" dirty="0">
                <a:solidFill>
                  <a:schemeClr val="bg1"/>
                </a:solidFill>
              </a:rPr>
              <a:t>    """Documentation brève sur une ligne.</a:t>
            </a:r>
          </a:p>
          <a:p>
            <a:r>
              <a:rPr lang="fr-FR" sz="1000" dirty="0">
                <a:solidFill>
                  <a:schemeClr val="bg1"/>
                </a:solidFill>
              </a:rPr>
              <a:t>    </a:t>
            </a:r>
          </a:p>
          <a:p>
            <a:r>
              <a:rPr lang="fr-FR" sz="1000" dirty="0">
                <a:solidFill>
                  <a:schemeClr val="bg1"/>
                </a:solidFill>
              </a:rPr>
              <a:t>    Documentation plus longue...</a:t>
            </a:r>
          </a:p>
          <a:p>
            <a:r>
              <a:rPr lang="fr-FR" sz="1000" dirty="0">
                <a:solidFill>
                  <a:schemeClr val="bg1"/>
                </a:solidFill>
              </a:rPr>
              <a:t>    </a:t>
            </a:r>
          </a:p>
          <a:p>
            <a:r>
              <a:rPr lang="fr-FR" sz="1000" dirty="0">
                <a:solidFill>
                  <a:schemeClr val="bg1"/>
                </a:solidFill>
              </a:rPr>
              <a:t>    """</a:t>
            </a:r>
          </a:p>
        </p:txBody>
      </p:sp>
    </p:spTree>
    <p:extLst>
      <p:ext uri="{BB962C8B-B14F-4D97-AF65-F5344CB8AC3E}">
        <p14:creationId xmlns:p14="http://schemas.microsoft.com/office/powerpoint/2010/main" val="3959353518"/>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63052038"/>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1754326"/>
          </a:xfrm>
          <a:prstGeom prst="rect">
            <a:avLst/>
          </a:prstGeom>
          <a:noFill/>
        </p:spPr>
        <p:txBody>
          <a:bodyPr wrap="square" rtlCol="0">
            <a:spAutoFit/>
          </a:bodyPr>
          <a:lstStyle/>
          <a:p>
            <a:r>
              <a:rPr lang="fr-FR" sz="1200" dirty="0"/>
              <a:t>La fin de ce cours sur Python approche. Mais si ce langage vous a plu, vous aimeriez probablement concrétiser vos futurs projets avec lui. Je vous donne ici quelques indications qui devraient vous y aider.</a:t>
            </a:r>
          </a:p>
          <a:p>
            <a:endParaRPr lang="fr-FR" sz="1200" dirty="0"/>
          </a:p>
          <a:p>
            <a:r>
              <a:rPr lang="fr-FR" sz="1200" dirty="0"/>
              <a:t>Ce sera cependant en grande partie à vous d'explorer les pistes que je vous propose. Vous avez à présent un bagage suffisant pour vous lancer à corps perdu dans un projet d'une certaine importance, tant que vous vous en sentez la motivation.</a:t>
            </a:r>
          </a:p>
          <a:p>
            <a:endParaRPr lang="fr-FR" sz="1200" dirty="0"/>
          </a:p>
          <a:p>
            <a:r>
              <a:rPr lang="fr-FR" sz="1200" dirty="0"/>
              <a:t>Nous allons commencer par voir quelques-unes des ressources disponibles sur Python, pour compléter vos connaissances sur ce langage.</a:t>
            </a:r>
          </a:p>
          <a:p>
            <a:endParaRPr lang="fr-FR" sz="1200" dirty="0"/>
          </a:p>
          <a:p>
            <a:r>
              <a:rPr lang="fr-FR" sz="1200" dirty="0"/>
              <a:t>Nous verrons ensuite plusieurs bibliothèques tierces spécialisées dans certains domaines, qui permettent par exemple de réaliser des interfaces graphiques.</a:t>
            </a:r>
          </a:p>
        </p:txBody>
      </p:sp>
    </p:spTree>
    <p:extLst>
      <p:ext uri="{BB962C8B-B14F-4D97-AF65-F5344CB8AC3E}">
        <p14:creationId xmlns:p14="http://schemas.microsoft.com/office/powerpoint/2010/main" val="1940730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dirty="0"/>
              <a:t>Dans cette section, je vais surtout parler des ressources officielles que l'on peut trouver sur </a:t>
            </a:r>
            <a:r>
              <a:rPr lang="fr-FR" sz="1200" dirty="0">
                <a:hlinkClick r:id="rId2"/>
              </a:rPr>
              <a:t>le site de Python</a:t>
            </a:r>
            <a:r>
              <a:rPr lang="fr-FR" sz="1200" dirty="0"/>
              <a:t>.</a:t>
            </a:r>
          </a:p>
          <a:p>
            <a:endParaRPr lang="fr-FR" sz="1200" dirty="0"/>
          </a:p>
          <a:p>
            <a:r>
              <a:rPr lang="fr-FR" sz="1200" dirty="0"/>
              <a:t>Il en existe bien entendu d'autres, certaines d'entre elles sont en français. Mais les ressources les plus à jour concernant Python se trouvent sur le site de Python lui-même.</a:t>
            </a:r>
          </a:p>
          <a:p>
            <a:endParaRPr lang="fr-FR" sz="1200" dirty="0"/>
          </a:p>
          <a:p>
            <a:r>
              <a:rPr lang="fr-FR" sz="1200" dirty="0"/>
              <a:t>En outre, les ressources mises à disposition sont clairement expliquées et détaillées avec assez d'exemples pour comprendre leur utilité. Elles n'ont qu'un inconvénient : elles sont en anglais. Mais c'est le cas de la majeure partie des documentations en programmation et il faudra bien envisager, un jour où l'autre, de s'y mettre pour aller plus loin !</a:t>
            </a:r>
          </a:p>
          <a:p>
            <a:endParaRPr lang="fr-FR" sz="1200" b="1" dirty="0"/>
          </a:p>
          <a:p>
            <a:r>
              <a:rPr lang="fr-FR" sz="1200" b="1" dirty="0"/>
              <a:t>La documentation officielle</a:t>
            </a:r>
          </a:p>
          <a:p>
            <a:endParaRPr lang="fr-FR" sz="1200" dirty="0"/>
          </a:p>
          <a:p>
            <a:r>
              <a:rPr lang="fr-FR" sz="1200" dirty="0"/>
              <a:t>Nous avons déjà parlé de la documentation officielle dans ces pages. Nous allons maintenant voir comment elle se décompose exactement.</a:t>
            </a:r>
          </a:p>
          <a:p>
            <a:endParaRPr lang="fr-FR" sz="1200" dirty="0"/>
          </a:p>
          <a:p>
            <a:r>
              <a:rPr lang="fr-FR" sz="1200" dirty="0"/>
              <a:t>Commencez par vous rendre sur le site de Python.</a:t>
            </a:r>
          </a:p>
          <a:p>
            <a:r>
              <a:rPr lang="fr-FR" sz="1200" dirty="0"/>
              <a:t>Dans le menu de navigation, vous pourrez trouver plusieurs liens (notamment le lien de téléchargement, </a:t>
            </a:r>
            <a:r>
              <a:rPr lang="fr-FR" sz="1200" dirty="0">
                <a:highlight>
                  <a:srgbClr val="C0C0C0"/>
                </a:highlight>
              </a:rPr>
              <a:t>DOWNLOAD</a:t>
            </a:r>
            <a:r>
              <a:rPr lang="fr-FR" sz="1200" dirty="0"/>
              <a:t>, sur lequel vous avez probablement cliqué pour obtenir Python). Il s'y trouve également le lien </a:t>
            </a:r>
            <a:r>
              <a:rPr lang="fr-FR" sz="1200" dirty="0">
                <a:highlight>
                  <a:srgbClr val="C0C0C0"/>
                </a:highlight>
              </a:rPr>
              <a:t>DOCUMENTATION</a:t>
            </a:r>
            <a:r>
              <a:rPr lang="fr-FR" sz="1200" dirty="0"/>
              <a:t> et c'est sur celui-ci que je vous invite à cliquer à présent.</a:t>
            </a:r>
          </a:p>
          <a:p>
            <a:endParaRPr lang="fr-FR" sz="1200" dirty="0"/>
          </a:p>
          <a:p>
            <a:r>
              <a:rPr lang="fr-FR" sz="1200" dirty="0"/>
              <a:t>Dans la nouvelle page qui s'affiche figurent deux éléments intéressants :</a:t>
            </a:r>
          </a:p>
          <a:p>
            <a:endParaRPr lang="fr-FR" sz="1200" dirty="0"/>
          </a:p>
          <a:p>
            <a:r>
              <a:rPr lang="fr-FR" sz="1200" dirty="0"/>
              <a:t>    Sous le lien DOCUMENTATION du menu, il y a à présent un sous-menu contenant les liens </a:t>
            </a:r>
            <a:r>
              <a:rPr lang="fr-FR" sz="1200" dirty="0" err="1"/>
              <a:t>Current</a:t>
            </a:r>
            <a:r>
              <a:rPr lang="fr-FR" sz="1200" dirty="0"/>
              <a:t> Docs, License, Help, etc.</a:t>
            </a:r>
          </a:p>
          <a:p>
            <a:endParaRPr lang="fr-FR" sz="1200" dirty="0"/>
          </a:p>
          <a:p>
            <a:r>
              <a:rPr lang="fr-FR" sz="1200" dirty="0"/>
              <a:t>    La partie centrale de la page contient maintenant des informations sur les documentations de Python, classées suivant les versions. Par défaut, seules les deux versions les plus récentes de Python (dans les branches 2.X et 3.X) sont visibles mais vous pouvez afficher toutes les versions en cliquant sur le lien the </a:t>
            </a:r>
            <a:r>
              <a:rPr lang="fr-FR" sz="1200" dirty="0" err="1"/>
              <a:t>complete</a:t>
            </a:r>
            <a:r>
              <a:rPr lang="fr-FR" sz="1200" dirty="0"/>
              <a:t> </a:t>
            </a:r>
            <a:r>
              <a:rPr lang="fr-FR" sz="1200" dirty="0" err="1"/>
              <a:t>list</a:t>
            </a:r>
            <a:r>
              <a:rPr lang="fr-FR" sz="1200" dirty="0"/>
              <a:t> of documentation by Python version.</a:t>
            </a:r>
          </a:p>
          <a:p>
            <a:endParaRPr lang="fr-FR" sz="1200" dirty="0"/>
          </a:p>
          <a:p>
            <a:r>
              <a:rPr lang="fr-FR" sz="1200" dirty="0"/>
              <a:t>Nous allons d'abord nous intéresser au sous-menu.</a:t>
            </a:r>
          </a:p>
          <a:p>
            <a:endParaRPr lang="fr-FR" sz="1200" dirty="0"/>
          </a:p>
          <a:p>
            <a:r>
              <a:rPr lang="fr-FR" sz="1200" b="1" dirty="0"/>
              <a:t>L'index des PEP (Python </a:t>
            </a:r>
            <a:r>
              <a:rPr lang="fr-FR" sz="1200" b="1" dirty="0" err="1"/>
              <a:t>Enhancement</a:t>
            </a:r>
            <a:r>
              <a:rPr lang="fr-FR" sz="1200" b="1" dirty="0"/>
              <a:t> </a:t>
            </a:r>
            <a:r>
              <a:rPr lang="fr-FR" sz="1200" b="1" dirty="0" err="1"/>
              <a:t>Proposal</a:t>
            </a:r>
            <a:r>
              <a:rPr lang="fr-FR" sz="1200" b="1" dirty="0"/>
              <a:t>)</a:t>
            </a:r>
          </a:p>
          <a:p>
            <a:endParaRPr lang="fr-FR" sz="1200" dirty="0"/>
          </a:p>
          <a:p>
            <a:r>
              <a:rPr lang="fr-FR" sz="1200" dirty="0"/>
              <a:t>Dans ce sous-menu, vous pouvez également trouver un lien </a:t>
            </a:r>
            <a:r>
              <a:rPr lang="fr-FR" sz="1200" dirty="0" err="1"/>
              <a:t>intituléPEP</a:t>
            </a:r>
            <a:r>
              <a:rPr lang="fr-FR" sz="1200" dirty="0"/>
              <a:t> Index. Si vous cliquez dessus, vous accédez à un tableau, ou plutôt à un ensemble de tableaux reprenant les </a:t>
            </a:r>
            <a:r>
              <a:rPr lang="fr-FR" sz="1200" dirty="0" err="1"/>
              <a:t>PEPs</a:t>
            </a:r>
            <a:r>
              <a:rPr lang="fr-FR" sz="1200" dirty="0"/>
              <a:t> classées par catégories. Comme vous pouvez le constater, il y en a un paquet et, dans ce livre, je n'ai pu vous en présenter que quelques-unes. Libre à vous de parcourir cet index et de vous pencher sur certaines des PEP en fonction des sujets qui vous intéressent plus particulièrement.</a:t>
            </a:r>
          </a:p>
        </p:txBody>
      </p:sp>
    </p:spTree>
    <p:extLst>
      <p:ext uri="{BB962C8B-B14F-4D97-AF65-F5344CB8AC3E}">
        <p14:creationId xmlns:p14="http://schemas.microsoft.com/office/powerpoint/2010/main" val="2343801174"/>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b="1" dirty="0"/>
              <a:t>La documentation par version</a:t>
            </a:r>
          </a:p>
          <a:p>
            <a:endParaRPr lang="fr-FR" sz="1200" dirty="0"/>
          </a:p>
          <a:p>
            <a:r>
              <a:rPr lang="fr-FR" sz="1200" dirty="0"/>
              <a:t>À présent, revenez sur la page de documentation de Python.</a:t>
            </a:r>
          </a:p>
          <a:p>
            <a:r>
              <a:rPr lang="fr-FR" sz="1200" dirty="0"/>
              <a:t>Cliquez sur le lien correspondant à la version de Python installée sur votre machine (</a:t>
            </a:r>
            <a:r>
              <a:rPr lang="fr-FR" sz="1200" dirty="0" err="1"/>
              <a:t>Browse</a:t>
            </a:r>
            <a:r>
              <a:rPr lang="fr-FR" sz="1200" dirty="0"/>
              <a:t> Python 3.4.0 Documentation pour moi).</a:t>
            </a:r>
          </a:p>
          <a:p>
            <a:endParaRPr lang="fr-FR" sz="1200" dirty="0"/>
          </a:p>
          <a:p>
            <a:r>
              <a:rPr lang="fr-FR" sz="1200" dirty="0"/>
              <a:t>Sur la nouvelle page qui s'affiche sous vos yeux, vous trouvez les grandes catégories de la documentation. En voici quelques-unes :</a:t>
            </a:r>
          </a:p>
          <a:p>
            <a:endParaRPr lang="fr-FR" sz="1200" dirty="0"/>
          </a:p>
          <a:p>
            <a:r>
              <a:rPr lang="fr-FR" sz="1200" dirty="0"/>
              <a:t>    </a:t>
            </a:r>
            <a:r>
              <a:rPr lang="fr-FR" sz="1200" b="1" dirty="0"/>
              <a:t>Tutorial</a:t>
            </a:r>
            <a:r>
              <a:rPr lang="fr-FR" sz="1200" dirty="0"/>
              <a:t> : le tutoriel. Selon toute probabilité, les bases de Python vous sont acquises ; il est néanmoins toujours utile d'aller faire un tour sur cette page pour consulter la table des matières.</a:t>
            </a:r>
          </a:p>
          <a:p>
            <a:endParaRPr lang="fr-FR" sz="1200" dirty="0"/>
          </a:p>
          <a:p>
            <a:r>
              <a:rPr lang="fr-FR" sz="1200" dirty="0"/>
              <a:t>    </a:t>
            </a:r>
            <a:r>
              <a:rPr lang="fr-FR" sz="1200" b="1" dirty="0"/>
              <a:t>Library Reference </a:t>
            </a:r>
            <a:r>
              <a:rPr lang="fr-FR" sz="1200" dirty="0"/>
              <a:t>: la référence de la bibliothèque standard, nous reviendrons un peu plus loin sur cette page. Le conseil donné me paraît bon à suivre : </a:t>
            </a:r>
            <a:r>
              <a:rPr lang="fr-FR" sz="1200" dirty="0" err="1"/>
              <a:t>Keep</a:t>
            </a:r>
            <a:r>
              <a:rPr lang="fr-FR" sz="1200" dirty="0"/>
              <a:t> </a:t>
            </a:r>
            <a:r>
              <a:rPr lang="fr-FR" sz="1200" dirty="0" err="1"/>
              <a:t>this</a:t>
            </a:r>
            <a:r>
              <a:rPr lang="fr-FR" sz="1200" dirty="0"/>
              <a:t> </a:t>
            </a:r>
            <a:r>
              <a:rPr lang="fr-FR" sz="1200" dirty="0" err="1"/>
              <a:t>under</a:t>
            </a:r>
            <a:r>
              <a:rPr lang="fr-FR" sz="1200" dirty="0"/>
              <a:t> </a:t>
            </a:r>
            <a:r>
              <a:rPr lang="fr-FR" sz="1200" dirty="0" err="1"/>
              <a:t>your</a:t>
            </a:r>
            <a:r>
              <a:rPr lang="fr-FR" sz="1200" dirty="0"/>
              <a:t> </a:t>
            </a:r>
            <a:r>
              <a:rPr lang="fr-FR" sz="1200" dirty="0" err="1"/>
              <a:t>pillow</a:t>
            </a:r>
            <a:r>
              <a:rPr lang="fr-FR" sz="1200" dirty="0"/>
              <a:t>, c'est-à-dire, « gardez-la sous votre oreiller ».</a:t>
            </a:r>
          </a:p>
          <a:p>
            <a:endParaRPr lang="fr-FR" sz="1200" dirty="0"/>
          </a:p>
          <a:p>
            <a:r>
              <a:rPr lang="fr-FR" sz="1200" dirty="0"/>
              <a:t>    </a:t>
            </a:r>
            <a:r>
              <a:rPr lang="fr-FR" sz="1200" b="1" dirty="0" err="1"/>
              <a:t>Language</a:t>
            </a:r>
            <a:r>
              <a:rPr lang="fr-FR" sz="1200" b="1" dirty="0"/>
              <a:t> Reference </a:t>
            </a:r>
            <a:r>
              <a:rPr lang="fr-FR" sz="1200" dirty="0"/>
              <a:t>: cette page décrit d'une façon très explicite la syntaxe du langage.</a:t>
            </a:r>
          </a:p>
          <a:p>
            <a:endParaRPr lang="fr-FR" sz="1200" dirty="0"/>
          </a:p>
          <a:p>
            <a:r>
              <a:rPr lang="fr-FR" sz="1200" dirty="0"/>
              <a:t>    </a:t>
            </a:r>
            <a:r>
              <a:rPr lang="fr-FR" sz="1200" b="1" dirty="0"/>
              <a:t>Python </a:t>
            </a:r>
            <a:r>
              <a:rPr lang="fr-FR" sz="1200" b="1" dirty="0" err="1"/>
              <a:t>HOWTOs</a:t>
            </a:r>
            <a:r>
              <a:rPr lang="fr-FR" sz="1200" b="1" dirty="0"/>
              <a:t> </a:t>
            </a:r>
            <a:r>
              <a:rPr lang="fr-FR" sz="1200" dirty="0"/>
              <a:t>: une page regroupant des documents d'aide traitant de sujets très précis, par exemple comment bien utiliser les sockets.</a:t>
            </a:r>
          </a:p>
          <a:p>
            <a:endParaRPr lang="fr-FR" sz="1200" dirty="0"/>
          </a:p>
          <a:p>
            <a:r>
              <a:rPr lang="fr-FR" sz="1200" dirty="0"/>
              <a:t>Vous pouvez aussi trouver un classement par index que je vous laisse découvrir. Vous pourrez y voir, notamment, le lien permettant d'afficher la table des matières complète de la documentation. Vous y trouverez également un glossaire, utile dans certains cas.</a:t>
            </a:r>
          </a:p>
          <a:p>
            <a:endParaRPr lang="fr-FR" sz="1200" dirty="0"/>
          </a:p>
          <a:p>
            <a:r>
              <a:rPr lang="fr-FR" sz="1200" b="1" dirty="0"/>
              <a:t>La référence de la bibliothèque standard</a:t>
            </a:r>
          </a:p>
          <a:p>
            <a:endParaRPr lang="fr-FR" sz="1200" b="1" dirty="0"/>
          </a:p>
          <a:p>
            <a:r>
              <a:rPr lang="fr-FR" sz="1200" dirty="0"/>
              <a:t>Vous vous êtes peut-être déjà rendus sur cette page. Je l'espère, en vérité. Elle comporte la documentation des types prédéfinis par Python, des fonctions </a:t>
            </a:r>
            <a:r>
              <a:rPr lang="fr-FR" sz="1200" i="1" dirty="0" err="1"/>
              <a:t>built-in</a:t>
            </a:r>
            <a:r>
              <a:rPr lang="fr-FR" sz="1200" dirty="0"/>
              <a:t> et exceptions, mais aussi des modules que l'on peut trouver dans la bibliothèque standard de Python. Ces modules sont classés par catégories et il est assez facile (et parfois très utile) de survoler la table des matières pour savoir ce que Python nous permet de faire sans installer de bibliothèque tierce.</a:t>
            </a:r>
          </a:p>
          <a:p>
            <a:r>
              <a:rPr lang="fr-FR" sz="1200" dirty="0"/>
              <a:t>C'est déjà pas mal, comme vous pouvez le voir !</a:t>
            </a:r>
          </a:p>
          <a:p>
            <a:r>
              <a:rPr lang="fr-FR" sz="1200" dirty="0"/>
              <a:t>Cela dit, il existe certains cas où des bibliothèques tierces sont nécessaires. Nous allons voir quelques-uns de ces cas dans la suite de ce chapitre, ainsi que quelques bibliothèques utiles dans ces circonstances.</a:t>
            </a:r>
          </a:p>
          <a:p>
            <a:endParaRPr lang="fr-FR" sz="1200" dirty="0"/>
          </a:p>
        </p:txBody>
      </p:sp>
    </p:spTree>
    <p:extLst>
      <p:ext uri="{BB962C8B-B14F-4D97-AF65-F5344CB8AC3E}">
        <p14:creationId xmlns:p14="http://schemas.microsoft.com/office/powerpoint/2010/main" val="348452778"/>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dirty="0"/>
              <a:t>La bibliothèque standard de Python comporte déjà beaucoup de modules et de fonctionnalités. Mais il arrive, pour certains projets, qu'elle ne suffise pas.</a:t>
            </a:r>
          </a:p>
          <a:p>
            <a:r>
              <a:rPr lang="fr-FR" sz="1200" dirty="0"/>
              <a:t>Si vous avez besoin de créer une application avec une interface graphique, la bibliothèque standard vous propose un module appelé </a:t>
            </a:r>
            <a:r>
              <a:rPr lang="fr-FR" sz="1200" b="1" dirty="0"/>
              <a:t>tkinter</a:t>
            </a:r>
            <a:r>
              <a:rPr lang="fr-FR" sz="1200" dirty="0"/>
              <a:t>. Il existe toutefois d'autres moyens de créer des interfaces graphiques, en faisant appel à des bibliothèques tierces.</a:t>
            </a:r>
          </a:p>
          <a:p>
            <a:r>
              <a:rPr lang="fr-FR" sz="1200" dirty="0"/>
              <a:t>Ces bibliothèques se présentent comme des packages ou modules que vous installez pour les rendre accessibles depuis votre interpréteur Python.</a:t>
            </a:r>
          </a:p>
          <a:p>
            <a:r>
              <a:rPr lang="fr-FR" sz="1200" dirty="0">
                <a:highlight>
                  <a:srgbClr val="C0C0C0"/>
                </a:highlight>
              </a:rPr>
              <a:t>À l'heure où j'écris ces lignes, toutes les bibliothèques dont je parle ne sont pas nécessairement compatibles avec Python 3.X.</a:t>
            </a:r>
            <a:endParaRPr lang="fr-FR" sz="1200" dirty="0"/>
          </a:p>
          <a:p>
            <a:r>
              <a:rPr lang="fr-FR" sz="1200" dirty="0"/>
              <a:t>Les développeurs desdites bibliothèques ont généralement comme projet, à plus ou moins long terme, de passer leur code en Python 3.X. Si certains ont déjà franchi le pas, d'autres attendent encore et ce travail est plus ou moins long en fonction des dépendances de la bibliothèque.</a:t>
            </a:r>
          </a:p>
          <a:p>
            <a:r>
              <a:rPr lang="fr-FR" sz="1200" dirty="0"/>
              <a:t>Bref, tout cela évolue et si je vous dis que telle bibliothèque n'est pas compatible avec Python 3.X, il faudra attendre pour l'instant. À l'heure où vous lisez ces lignes, il est bien possible qu'une version compatible soit parue. Le changement se fait, lentement mais sûrement.</a:t>
            </a:r>
          </a:p>
          <a:p>
            <a:endParaRPr lang="fr-FR" sz="1200" dirty="0"/>
          </a:p>
          <a:p>
            <a:r>
              <a:rPr lang="fr-FR" sz="1200" dirty="0"/>
              <a:t>Ceci étant posé, examinons quelques bibliothèques tierces.</a:t>
            </a:r>
          </a:p>
          <a:p>
            <a:endParaRPr lang="fr-FR" sz="1200" dirty="0"/>
          </a:p>
          <a:p>
            <a:r>
              <a:rPr lang="fr-FR" sz="1200" b="1" dirty="0"/>
              <a:t>Pour créer une interface graphique</a:t>
            </a:r>
          </a:p>
          <a:p>
            <a:endParaRPr lang="fr-FR" sz="1200" dirty="0"/>
          </a:p>
          <a:p>
            <a:r>
              <a:rPr lang="fr-FR" sz="1200" dirty="0"/>
              <a:t>Nous avons parlé de tkinter. Il s'agit d'un module disponible par défaut dans la bibliothèque standard de Python. Il se base sur la bibliothèque </a:t>
            </a:r>
            <a:r>
              <a:rPr lang="fr-FR" sz="1200" dirty="0" err="1"/>
              <a:t>Tk</a:t>
            </a:r>
            <a:r>
              <a:rPr lang="fr-FR" sz="1200" dirty="0"/>
              <a:t> et permet de développer des interfaces graphiques.</a:t>
            </a:r>
          </a:p>
          <a:p>
            <a:r>
              <a:rPr lang="fr-FR" sz="1200" dirty="0"/>
              <a:t>Il est cependant possible que ce module ne corresponde pas à vos besoins. Il existe plusieurs bibliothèques tierces qui permettent de développer des interfaces graphiques, parfois en proposant quelques bonus. En voici trois parmi d'autres :</a:t>
            </a:r>
          </a:p>
          <a:p>
            <a:endParaRPr lang="fr-FR" sz="1200" dirty="0"/>
          </a:p>
          <a:p>
            <a:r>
              <a:rPr lang="fr-FR" sz="1200" b="1" dirty="0" err="1"/>
              <a:t>PyQT</a:t>
            </a:r>
            <a:r>
              <a:rPr lang="fr-FR" sz="1200" dirty="0"/>
              <a:t> : une bibliothèque permettant le développement d'interfaces graphiques, actuellement en version 4. En outre, elle propose plusieurs packages gérant le réseau, le SQL (bases de données), un kit de développement web… et bien d'autres choses. Soyez vigilants cependant : </a:t>
            </a:r>
            <a:r>
              <a:rPr lang="fr-FR" sz="1200" dirty="0" err="1"/>
              <a:t>PyQt</a:t>
            </a:r>
            <a:r>
              <a:rPr lang="fr-FR" sz="1200" dirty="0"/>
              <a:t> est distribuée sous plusieurs licences, commerciales ou non. Vous devrez tenir compte de ce fait si vous commencez à l'utiliser.</a:t>
            </a:r>
          </a:p>
          <a:p>
            <a:endParaRPr lang="fr-FR" sz="1200" dirty="0"/>
          </a:p>
          <a:p>
            <a:r>
              <a:rPr lang="fr-FR" sz="1200" b="1" dirty="0" err="1"/>
              <a:t>PyGTK</a:t>
            </a:r>
            <a:r>
              <a:rPr lang="fr-FR" sz="1200" dirty="0"/>
              <a:t> : comme son nom l'indique, c'est une bibliothèque faisant le lien entre Python et la bibliothèque GTK / GTK+. Elle est distribuée sous licence LGPL.</a:t>
            </a:r>
          </a:p>
          <a:p>
            <a:endParaRPr lang="fr-FR" sz="1200" dirty="0"/>
          </a:p>
          <a:p>
            <a:r>
              <a:rPr lang="fr-FR" sz="1200" b="1" dirty="0" err="1"/>
              <a:t>wx</a:t>
            </a:r>
            <a:r>
              <a:rPr lang="fr-FR" sz="1200" dirty="0"/>
              <a:t> </a:t>
            </a:r>
            <a:r>
              <a:rPr lang="fr-FR" sz="1200" b="1" dirty="0"/>
              <a:t>Python</a:t>
            </a:r>
            <a:r>
              <a:rPr lang="fr-FR" sz="1200" dirty="0"/>
              <a:t> : une bibliothèque faisant le lien entre Python et la bibliothèque </a:t>
            </a:r>
            <a:r>
              <a:rPr lang="fr-FR" sz="1200" dirty="0" err="1"/>
              <a:t>WxWidget</a:t>
            </a:r>
            <a:r>
              <a:rPr lang="fr-FR" sz="1200" dirty="0"/>
              <a:t>.</a:t>
            </a:r>
          </a:p>
          <a:p>
            <a:endParaRPr lang="fr-FR" sz="1200" dirty="0"/>
          </a:p>
          <a:p>
            <a:r>
              <a:rPr lang="fr-FR" sz="1200" dirty="0"/>
              <a:t>Ces informations ne vous permettent pas de faire un choix immédiat entre telle ou telle bibliothèque, j'en ai conscience. Aussi, je vous invite à aller jeter un coup d'œil du côté des sites de ces différents projets.</a:t>
            </a:r>
          </a:p>
          <a:p>
            <a:r>
              <a:rPr lang="fr-FR" sz="1200" dirty="0"/>
              <a:t>Ces trois bibliothèques ont l'avantage d'être multiplateformes et, généralement, assez simples à apprendre. En fonction de vos besoins, vous vous tournerez plutôt vers l'une ou l'autre, mais je ne peux certainement pas vous aider dans ce choix. Je vous invite donc à rechercher par vous-mêmes si vous êtes intéressés.</a:t>
            </a:r>
          </a:p>
        </p:txBody>
      </p:sp>
    </p:spTree>
    <p:extLst>
      <p:ext uri="{BB962C8B-B14F-4D97-AF65-F5344CB8AC3E}">
        <p14:creationId xmlns:p14="http://schemas.microsoft.com/office/powerpoint/2010/main" val="1688733799"/>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388205960"/>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125146838"/>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conclure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979354"/>
            <a:ext cx="11715748" cy="2123658"/>
          </a:xfrm>
          <a:prstGeom prst="rect">
            <a:avLst/>
          </a:prstGeom>
          <a:noFill/>
        </p:spPr>
        <p:txBody>
          <a:bodyPr wrap="square" rtlCol="0">
            <a:spAutoFit/>
          </a:bodyPr>
          <a:lstStyle/>
          <a:p>
            <a:r>
              <a:rPr lang="fr-FR" sz="1200" dirty="0"/>
              <a:t>Ce ne sont là que quelques bibliothèques tierces, il en existe de nombreuses autres, certaines dédiées à des projets très précis. Je vous invite à faire des recherches plus avancées si vous avez des besoins plus spécifiques. Vous pouvez commencer avec la liste de bibliothèques qui se trouve ci-dessus, avec les réserves suivantes :</a:t>
            </a:r>
          </a:p>
          <a:p>
            <a:endParaRPr lang="fr-FR" sz="1200" dirty="0"/>
          </a:p>
          <a:p>
            <a:pPr marL="171450" indent="-171450">
              <a:buFont typeface="Arial" panose="020B0604020202020204" pitchFamily="34" charset="0"/>
              <a:buChar char="•"/>
            </a:pPr>
            <a:r>
              <a:rPr lang="fr-FR" sz="1200" dirty="0"/>
              <a:t>    Je ne donne que peu d'informations sur chaque bibliothèque et elles ne s'accordent peut-être plus avec celles disponibles sur le site du projet. En outre, la documentation de chaque bibliothèque reste et restera, dans tous les cas, une source plus sûre et actuelle.</a:t>
            </a:r>
          </a:p>
          <a:p>
            <a:pPr marL="171450" indent="-171450">
              <a:buFont typeface="Arial" panose="020B0604020202020204" pitchFamily="34" charset="0"/>
              <a:buChar char="•"/>
            </a:pPr>
            <a:r>
              <a:rPr lang="fr-FR" sz="1200" dirty="0"/>
              <a:t>    Ces projets évoluent rapidement. Il est fort possible que les informations que je fournis sur ces bibliothèques ne soient plus vraies à l'heure où vous lisez ces lignes. Pour mettre à jour ces informations, il n'y a qu'une seule solution imparable : allez sur le site du projet !</a:t>
            </a:r>
          </a:p>
          <a:p>
            <a:endParaRPr lang="fr-FR" sz="1200" dirty="0"/>
          </a:p>
          <a:p>
            <a:r>
              <a:rPr lang="fr-FR" sz="1200" dirty="0"/>
              <a:t>Une dernière petite parenthèse avant de vous quitter : je me suis efforcé de présenter, tout au long de ce livre, des données utiles et à jour sur le langage de programmation Python, dans sa branche 3.X. Il vous reste encore de nombreuses choses à découvrir sur le langage et ses bibliothèques, mais vous êtes désormais capables de voler de vos propres ailes. Bonne route ! ;-)</a:t>
            </a:r>
          </a:p>
        </p:txBody>
      </p:sp>
    </p:spTree>
    <p:extLst>
      <p:ext uri="{BB962C8B-B14F-4D97-AF65-F5344CB8AC3E}">
        <p14:creationId xmlns:p14="http://schemas.microsoft.com/office/powerpoint/2010/main" val="658839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way </a:t>
            </a:r>
            <a:r>
              <a:rPr lang="fr-FR" altLang="fr-FR" sz="1400" dirty="0" err="1"/>
              <a:t>shorther</a:t>
            </a:r>
            <a:r>
              <a:rPr lang="fr-FR" altLang="fr-FR" sz="1400" dirty="0"/>
              <a:t> than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17084</TotalTime>
  <Words>88974</Words>
  <Application>Microsoft Office PowerPoint</Application>
  <PresentationFormat>Grand écran</PresentationFormat>
  <Paragraphs>8948</Paragraphs>
  <Slides>435</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435</vt:i4>
      </vt:variant>
    </vt:vector>
  </HeadingPairs>
  <TitlesOfParts>
    <vt:vector size="441" baseType="lpstr">
      <vt:lpstr>Arial</vt:lpstr>
      <vt:lpstr>Arial Unicode MS</vt:lpstr>
      <vt:lpstr>Calibri</vt:lpstr>
      <vt:lpstr>Calibri Light</vt:lpstr>
      <vt:lpstr>Courier New</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Résumé</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Résumé</vt:lpstr>
      <vt:lpstr>Les bonnes pratiques</vt:lpstr>
      <vt:lpstr>Les bonnes pratiques</vt:lpstr>
      <vt:lpstr>Pourquoi suivre les conventions des PEP ?</vt:lpstr>
      <vt:lpstr>La PEP 20 : tout une philosophie</vt:lpstr>
      <vt:lpstr>La PEP 20 : tout une philosophie</vt:lpstr>
      <vt:lpstr>La PEP 20 : tout une philosophie</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257 : de belles documentations</vt:lpstr>
      <vt:lpstr>La PEP 257 : de belles documentations</vt:lpstr>
      <vt:lpstr>La PEP 257 : de belles documentations</vt:lpstr>
      <vt:lpstr>La PEP 257 : de belles documentations</vt:lpstr>
      <vt:lpstr>Pour finir et bien continuer</vt:lpstr>
      <vt:lpstr>Pour finir et bien continuer</vt:lpstr>
      <vt:lpstr>Quelques références</vt:lpstr>
      <vt:lpstr>Quelques références</vt:lpstr>
      <vt:lpstr>Des bibliothèques tierces</vt:lpstr>
      <vt:lpstr>Des bibliothèques tierces</vt:lpstr>
      <vt:lpstr>Des bibliothèques tierces</vt:lpstr>
      <vt:lpstr>Pour conclure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249</cp:revision>
  <dcterms:created xsi:type="dcterms:W3CDTF">2020-04-09T17:09:33Z</dcterms:created>
  <dcterms:modified xsi:type="dcterms:W3CDTF">2020-04-22T13:16:40Z</dcterms:modified>
</cp:coreProperties>
</file>