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312" r:id="rId2"/>
    <p:sldId id="311" r:id="rId3"/>
    <p:sldId id="299" r:id="rId4"/>
    <p:sldId id="301" r:id="rId5"/>
    <p:sldId id="305" r:id="rId6"/>
    <p:sldId id="302" r:id="rId7"/>
    <p:sldId id="298" r:id="rId8"/>
    <p:sldId id="300" r:id="rId9"/>
    <p:sldId id="303" r:id="rId10"/>
    <p:sldId id="297" r:id="rId11"/>
    <p:sldId id="30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95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306" r:id="rId50"/>
    <p:sldId id="307" r:id="rId51"/>
    <p:sldId id="308" r:id="rId52"/>
    <p:sldId id="309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5" r:id="rId74"/>
    <p:sldId id="336" r:id="rId75"/>
    <p:sldId id="334" r:id="rId76"/>
    <p:sldId id="338" r:id="rId77"/>
    <p:sldId id="337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13" r:id="rId8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83A6AC7-91D3-46F3-B3AE-B125AFA5F656}">
          <p14:sldIdLst>
            <p14:sldId id="312"/>
            <p14:sldId id="311"/>
            <p14:sldId id="299"/>
            <p14:sldId id="301"/>
            <p14:sldId id="305"/>
            <p14:sldId id="302"/>
            <p14:sldId id="298"/>
            <p14:sldId id="300"/>
            <p14:sldId id="303"/>
            <p14:sldId id="297"/>
            <p14:sldId id="304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5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06"/>
            <p14:sldId id="307"/>
            <p14:sldId id="308"/>
            <p14:sldId id="309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34"/>
            <p14:sldId id="338"/>
            <p14:sldId id="337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  <p14:section name="Section sans titre" id="{3C363DD9-93B8-43A2-A6A2-788AE368743A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1337" autoAdjust="0"/>
  </p:normalViewPr>
  <p:slideViewPr>
    <p:cSldViewPr>
      <p:cViewPr varScale="1">
        <p:scale>
          <a:sx n="138" d="100"/>
          <a:sy n="138" d="100"/>
        </p:scale>
        <p:origin x="102" y="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1E88-4488-4CE8-BDBF-59CF83C504B4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E831-C989-42E0-B9E0-A6A2021DD7A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7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</a:t>
            </a:r>
            <a:r>
              <a:rPr lang="en-US" baseline="0" dirty="0"/>
              <a:t> is often used in for loops to iterate through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four main</a:t>
            </a:r>
            <a:r>
              <a:rPr lang="en-US" baseline="0" dirty="0"/>
              <a:t> data structures built into Python. List is by far the most useful, followed by Dict. Mastering Lists and Dicts is critical.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1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4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36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“end” means up to, but not including.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1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returns</a:t>
            </a:r>
            <a:r>
              <a:rPr lang="en-US" baseline="0" dirty="0"/>
              <a:t> a boolean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1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let anyone tell</a:t>
            </a:r>
            <a:r>
              <a:rPr lang="en-US" baseline="0" dirty="0"/>
              <a:t> you you can’t learn programming! You can do whatever you set your mind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7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18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1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5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8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1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0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0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Integers</a:t>
            </a:r>
            <a:r>
              <a:rPr lang="en-US" baseline="0" dirty="0"/>
              <a:t> are whole numbers (no decimal places). Floating point numbers have a decimal. A string is a sequence of characters, and could be any combination of letters, numbers and other characters. A boolean is True or False, like a light switch – on or off. Complex numbers have real and imaginary components, and will not be covered in this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18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52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4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0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2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6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59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convention in many programming languages is to use camel case for variables: firstName, dateOfBirth. Many Python programmers use camel case, but the Python style guide recommends using all lower case and underscores: first_name.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00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1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45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1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28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3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82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2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2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5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1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45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class’s variables are also called data fields or attributes. A class’s functions are also called methods. A class is like a recipe for creating “instances” of the class called objects, or instances. Python keeps a unique id for each object. A class uses constructors to create new instances, by setting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41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Library,</a:t>
            </a:r>
            <a:r>
              <a:rPr lang="en-US" baseline="0" dirty="0"/>
              <a:t> you might decide to have two different classes: Book and Customer. Each Book has a unique id and a title, and each Customer has a unique id, name and phone number. Customers can check out or check in 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266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Booleans</a:t>
            </a:r>
            <a:r>
              <a:rPr lang="en-US" baseline="0" dirty="0"/>
              <a:t> are often used to compare values, and are therefore often used in “if”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5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</a:t>
            </a:r>
            <a:r>
              <a:rPr lang="en-US" baseline="0" dirty="0"/>
              <a:t> indexing is common in many programming languages, and is the reason for many bugs, called the “off-by-1”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1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2479-C79C-4ADE-9DE0-CA57D0B45DD3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>
                <a:solidFill>
                  <a:srgbClr val="FFC000"/>
                </a:solidFill>
              </a:rPr>
              <a:t>Joe James</a:t>
            </a:r>
          </a:p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Silicon Valley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62600"/>
            <a:ext cx="8666174" cy="24521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Python</a:t>
            </a:r>
            <a:b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 </a:t>
            </a:r>
            <a:r>
              <a:rPr lang="en-US" sz="80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 90 minutes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r="14520" b="3823"/>
          <a:stretch/>
        </p:blipFill>
        <p:spPr>
          <a:xfrm>
            <a:off x="-20626" y="2327345"/>
            <a:ext cx="2763826" cy="2816155"/>
          </a:xfrm>
          <a:prstGeom prst="rect">
            <a:avLst/>
          </a:prstGeom>
        </p:spPr>
      </p:pic>
      <p:pic>
        <p:nvPicPr>
          <p:cNvPr id="6" name="Picture 5" descr="Image result for pyth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6336"/>
            <a:ext cx="4038600" cy="11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8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i="1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0151"/>
            <a:ext cx="60960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\n</a:t>
            </a:r>
            <a:r>
              <a:rPr lang="en-US" sz="2800" dirty="0"/>
              <a:t>	newline	print(‘my\ndog’)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\t</a:t>
            </a:r>
            <a:r>
              <a:rPr lang="en-US" sz="2800" dirty="0"/>
              <a:t>	tab		print(‘my\tcat’)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\\</a:t>
            </a:r>
            <a:r>
              <a:rPr lang="en-US" sz="2800" dirty="0"/>
              <a:t>	backslash	print(‘my\\turtle’)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1500112"/>
            <a:ext cx="652743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my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491085"/>
            <a:ext cx="1482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	cat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405485"/>
            <a:ext cx="13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my\turtle</a:t>
            </a:r>
          </a:p>
        </p:txBody>
      </p:sp>
    </p:spTree>
    <p:extLst>
      <p:ext uri="{BB962C8B-B14F-4D97-AF65-F5344CB8AC3E}">
        <p14:creationId xmlns:p14="http://schemas.microsoft.com/office/powerpoint/2010/main" val="327598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229600" cy="106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range gives a sequence of integers</a:t>
            </a:r>
          </a:p>
          <a:p>
            <a:pPr marL="0" indent="0">
              <a:buNone/>
            </a:pPr>
            <a:r>
              <a:rPr lang="en-US" sz="2400" dirty="0"/>
              <a:t>“to” means up to but not including.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3105150"/>
            <a:ext cx="372249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range(5):	[0, 1, 2, 3, 4]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range(7, 9):	[7, 8]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range(1, 10, 2):	[1, 3, 5, 7, 9]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range(10, 6, -1):	[10, 9, 8, 7]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2702476"/>
            <a:ext cx="1447800" cy="1883326"/>
            <a:chOff x="457200" y="3559726"/>
            <a:chExt cx="1447800" cy="188332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81100" y="3559726"/>
              <a:ext cx="723900" cy="1088474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457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from 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(Inclusive.</a:t>
              </a: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Default 0)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6400" y="2657782"/>
            <a:ext cx="1371600" cy="1928020"/>
            <a:chOff x="2362200" y="3515032"/>
            <a:chExt cx="1371600" cy="19280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95600" y="3515032"/>
              <a:ext cx="381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62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to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(Not inclusive)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2657782"/>
            <a:ext cx="1752600" cy="1928020"/>
            <a:chOff x="3733800" y="3515032"/>
            <a:chExt cx="1752600" cy="192802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733800" y="3515032"/>
              <a:ext cx="1143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038600" y="4245526"/>
              <a:ext cx="14478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step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(Default 1)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962150"/>
            <a:ext cx="647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</a:rPr>
              <a:t>range(2, 10, 3)</a:t>
            </a:r>
            <a:r>
              <a:rPr lang="en-US" sz="2400" b="1" dirty="0">
                <a:solidFill>
                  <a:schemeClr val="tx2"/>
                </a:solidFill>
              </a:rPr>
              <a:t>		# returns [2, 5, 8]</a:t>
            </a:r>
          </a:p>
        </p:txBody>
      </p:sp>
    </p:spTree>
    <p:extLst>
      <p:ext uri="{BB962C8B-B14F-4D97-AF65-F5344CB8AC3E}">
        <p14:creationId xmlns:p14="http://schemas.microsoft.com/office/powerpoint/2010/main" val="11480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List</a:t>
            </a:r>
            <a:endParaRPr lang="en-US" sz="2400" b="1" dirty="0"/>
          </a:p>
          <a:p>
            <a:r>
              <a:rPr lang="en-US" sz="2000" dirty="0"/>
              <a:t>General purpose</a:t>
            </a:r>
          </a:p>
          <a:p>
            <a:r>
              <a:rPr lang="en-US" sz="2000" dirty="0"/>
              <a:t>Most widely used data structure </a:t>
            </a:r>
          </a:p>
          <a:p>
            <a:r>
              <a:rPr lang="en-US" sz="2000" dirty="0"/>
              <a:t>Grow and shrink size as needed</a:t>
            </a:r>
          </a:p>
          <a:p>
            <a:r>
              <a:rPr lang="en-US" sz="2000" dirty="0"/>
              <a:t>Sequence type</a:t>
            </a:r>
          </a:p>
          <a:p>
            <a:r>
              <a:rPr lang="en-US" sz="2000" dirty="0"/>
              <a:t>Sortable</a:t>
            </a:r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Tuple</a:t>
            </a:r>
            <a:endParaRPr lang="en-US" sz="2000" b="1" dirty="0"/>
          </a:p>
          <a:p>
            <a:r>
              <a:rPr lang="en-US" sz="2000" dirty="0"/>
              <a:t>Immutable (can’t add/change)</a:t>
            </a:r>
          </a:p>
          <a:p>
            <a:r>
              <a:rPr lang="en-US" sz="2000" dirty="0"/>
              <a:t>Useful for fixed data</a:t>
            </a:r>
          </a:p>
          <a:p>
            <a:r>
              <a:rPr lang="en-US" sz="2000" dirty="0"/>
              <a:t>Faster than Lists</a:t>
            </a:r>
          </a:p>
          <a:p>
            <a:r>
              <a:rPr lang="en-US" sz="2000" dirty="0"/>
              <a:t>Sequence type</a:t>
            </a:r>
          </a:p>
          <a:p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Set</a:t>
            </a:r>
            <a:endParaRPr lang="en-US" sz="2000" b="1" dirty="0"/>
          </a:p>
          <a:p>
            <a:r>
              <a:rPr lang="en-US" sz="2000" dirty="0"/>
              <a:t>Store non-duplicate items</a:t>
            </a:r>
          </a:p>
          <a:p>
            <a:r>
              <a:rPr lang="en-US" sz="2000" dirty="0"/>
              <a:t>Very fast access vs Lists</a:t>
            </a:r>
          </a:p>
          <a:p>
            <a:r>
              <a:rPr lang="en-US" sz="2000" dirty="0"/>
              <a:t>Math Set ops (union, intersect)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Dict</a:t>
            </a:r>
            <a:endParaRPr lang="en-US" sz="2000" b="1" dirty="0"/>
          </a:p>
          <a:p>
            <a:r>
              <a:rPr lang="en-US" sz="2000" dirty="0"/>
              <a:t>Key/Value pairs</a:t>
            </a:r>
          </a:p>
          <a:p>
            <a:r>
              <a:rPr lang="en-US" sz="2000" dirty="0"/>
              <a:t>Associative array, like Java HashMap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34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SEQUENCES (String, List, Tuple)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42950"/>
            <a:ext cx="5029200" cy="4114800"/>
          </a:xfrm>
        </p:spPr>
        <p:txBody>
          <a:bodyPr>
            <a:noAutofit/>
          </a:bodyPr>
          <a:lstStyle/>
          <a:p>
            <a:r>
              <a:rPr lang="en-US" sz="1800" dirty="0"/>
              <a:t>indexing: 			x[6]</a:t>
            </a:r>
          </a:p>
          <a:p>
            <a:r>
              <a:rPr lang="en-US" sz="1800" dirty="0"/>
              <a:t>slicing: 			x[1:4]</a:t>
            </a:r>
          </a:p>
          <a:p>
            <a:r>
              <a:rPr lang="en-US" sz="1800" dirty="0"/>
              <a:t>adding/concatenating: 		+</a:t>
            </a:r>
          </a:p>
          <a:p>
            <a:r>
              <a:rPr lang="en-US" sz="1800" dirty="0"/>
              <a:t>multiplying: 			*</a:t>
            </a:r>
          </a:p>
          <a:p>
            <a:r>
              <a:rPr lang="en-US" sz="1800" dirty="0"/>
              <a:t>checking membership: 		in/not in	</a:t>
            </a:r>
          </a:p>
          <a:p>
            <a:r>
              <a:rPr lang="en-US" sz="1800" dirty="0"/>
              <a:t>iterating			for i in x:	</a:t>
            </a:r>
          </a:p>
          <a:p>
            <a:r>
              <a:rPr lang="en-US" sz="1800" dirty="0"/>
              <a:t>len(sequence1)</a:t>
            </a:r>
          </a:p>
          <a:p>
            <a:r>
              <a:rPr lang="en-US" sz="1800" dirty="0"/>
              <a:t>min(sequence1)</a:t>
            </a:r>
          </a:p>
          <a:p>
            <a:r>
              <a:rPr lang="en-US" sz="1800" dirty="0"/>
              <a:t>max(sequence1)</a:t>
            </a:r>
          </a:p>
          <a:p>
            <a:r>
              <a:rPr lang="en-US" sz="1800" dirty="0"/>
              <a:t>sum(sequence1[1:3]])</a:t>
            </a:r>
          </a:p>
          <a:p>
            <a:r>
              <a:rPr lang="en-US" sz="1800" dirty="0"/>
              <a:t>sorted(list1)		</a:t>
            </a:r>
          </a:p>
          <a:p>
            <a:r>
              <a:rPr lang="en-US" sz="1800" dirty="0"/>
              <a:t>sequence1.count(item)</a:t>
            </a:r>
          </a:p>
          <a:p>
            <a:r>
              <a:rPr lang="en-US" sz="1800" dirty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10814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Access any item in the sequence using its index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99451"/>
            <a:ext cx="8001000" cy="1362849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99651"/>
            <a:ext cx="8001000" cy="1305699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(x[1])			# prints 'cow'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0" y="1718766"/>
            <a:ext cx="3886200" cy="368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534400" cy="1196801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slicing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Slice out substrings, sublists, subtuples using indexes</a:t>
            </a:r>
          </a:p>
          <a:p>
            <a:pPr marL="457200" lvl="1" indent="0">
              <a:buNone/>
            </a:pPr>
            <a:r>
              <a:rPr lang="en-US" sz="2400" dirty="0"/>
              <a:t>[start : end : step]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41460"/>
              </p:ext>
            </p:extLst>
          </p:nvPr>
        </p:nvGraphicFramePr>
        <p:xfrm>
          <a:off x="762000" y="2114550"/>
          <a:ext cx="7696200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2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Code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'omp'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 to 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'opt'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1, 3, 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'puter'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3 to end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0 to 4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item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3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except last 2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6573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78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adding / concatenating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Combine 2 sequences of the same type using </a:t>
            </a:r>
            <a:r>
              <a:rPr lang="en-US" sz="2400" b="1" dirty="0"/>
              <a:t>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362849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x = ['pig', 'cow'] + ['horse']</a:t>
              </a:r>
            </a:p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print (x)		# prints ['pig', 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multiplying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Multiply a sequence using </a:t>
            </a:r>
            <a:r>
              <a:rPr lang="en-US" sz="2400" b="1" dirty="0"/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‘bugbugbug'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checking membership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Test whether an item is </a:t>
            </a:r>
            <a:r>
              <a:rPr lang="en-US" sz="2400" b="1" dirty="0"/>
              <a:t>in</a:t>
            </a:r>
            <a:r>
              <a:rPr lang="en-US" sz="2400" dirty="0"/>
              <a:t> or </a:t>
            </a:r>
            <a:r>
              <a:rPr lang="en-US" sz="2400" b="1" dirty="0"/>
              <a:t>not in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0965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Iterate through the items in</a:t>
            </a:r>
            <a:r>
              <a:rPr lang="en-US" sz="2400" b="1" dirty="0"/>
              <a:t>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439049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for item in x: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	print (item * 2)		# prints 14, 16, 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Item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515249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Index &amp; Item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742625" y="1502657"/>
            <a:ext cx="3431293" cy="343129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19400" y="1575284"/>
            <a:ext cx="3276600" cy="3276600"/>
            <a:chOff x="2819400" y="971550"/>
            <a:chExt cx="3276600" cy="3276600"/>
          </a:xfrm>
        </p:grpSpPr>
        <p:sp>
          <p:nvSpPr>
            <p:cNvPr id="4" name="Oval 3"/>
            <p:cNvSpPr/>
            <p:nvPr/>
          </p:nvSpPr>
          <p:spPr>
            <a:xfrm>
              <a:off x="2819400" y="971550"/>
              <a:ext cx="3276600" cy="3276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ie 4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8266317"/>
                <a:gd name="adj2" fmla="val 172657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17273592"/>
                <a:gd name="adj2" fmla="val 1054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21596623"/>
                <a:gd name="adj2" fmla="val 225978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>
              <a:off x="3200400" y="1352550"/>
              <a:ext cx="2514600" cy="2514600"/>
            </a:xfrm>
            <a:prstGeom prst="pie">
              <a:avLst>
                <a:gd name="adj1" fmla="val 8266317"/>
                <a:gd name="adj2" fmla="val 23092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nual Operation 8"/>
            <p:cNvSpPr/>
            <p:nvPr/>
          </p:nvSpPr>
          <p:spPr>
            <a:xfrm rot="18538007">
              <a:off x="4865745" y="2414131"/>
              <a:ext cx="147914" cy="1104900"/>
            </a:xfrm>
            <a:prstGeom prst="flowChartManualOperat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7801195">
              <a:off x="5353457" y="3247405"/>
              <a:ext cx="208010" cy="27996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51020" y="247269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393" y="2438309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Arial Black" pitchFamily="34" charset="0"/>
              </a:rPr>
              <a:t>BS Meter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2717" y="133350"/>
            <a:ext cx="6019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100%</a:t>
            </a:r>
            <a:r>
              <a:rPr lang="ja-JP" altLang="en-US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　</a:t>
            </a:r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BS</a:t>
            </a:r>
            <a:endParaRPr 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3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number of items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Count the number of items in 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23825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minimum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minimum item in a sequence lexicographically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'b'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'cow'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79267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maximum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maximum item in a sequence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'u'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'pig'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4565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sum of items in a sequence</a:t>
            </a:r>
          </a:p>
          <a:p>
            <a:pPr lvl="1"/>
            <a:r>
              <a:rPr lang="en-US" sz="2400" dirty="0"/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 -&gt; Error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7350"/>
            <a:ext cx="8001000" cy="1516600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557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a new list of items in </a:t>
            </a:r>
            <a:r>
              <a:rPr lang="en-US" sz="2400" b="1" dirty="0"/>
              <a:t>sorted</a:t>
            </a:r>
            <a:r>
              <a:rPr lang="en-US" sz="2400" dirty="0"/>
              <a:t> order</a:t>
            </a:r>
          </a:p>
          <a:p>
            <a:pPr lvl="1"/>
            <a:r>
              <a:rPr lang="en-US" sz="2400" dirty="0"/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20471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647301"/>
            <a:ext cx="8153400" cy="1286649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     # prints ['cow', 'horse', 'pig']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count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(x.count('p'))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(x.count('cow'))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(x.index('p'))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(x.index('cow'))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unpacking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Unpack the n items of a sequence into n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['pig', 'cow', 'horse']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a, b, c = x				# now a is 'pig'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b is 'cow',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c is 'horse'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The number of variables must exactly match the length of the list.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83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All operations from Sequences, plus:</a:t>
            </a:r>
          </a:p>
          <a:p>
            <a:r>
              <a:rPr lang="en-US" sz="2000" dirty="0"/>
              <a:t>constructors</a:t>
            </a:r>
          </a:p>
          <a:p>
            <a:r>
              <a:rPr lang="en-US" sz="2000" dirty="0"/>
              <a:t>del list1[2]			delete item from list1</a:t>
            </a:r>
          </a:p>
          <a:p>
            <a:r>
              <a:rPr lang="en-US" sz="2000" dirty="0"/>
              <a:t>list1.append(item)		appends an item to list1</a:t>
            </a:r>
          </a:p>
          <a:p>
            <a:r>
              <a:rPr lang="en-US" sz="2000" dirty="0"/>
              <a:t>list1.extend(sequence1)	appends a sequence to list1</a:t>
            </a:r>
          </a:p>
          <a:p>
            <a:r>
              <a:rPr lang="en-US" sz="2000" dirty="0"/>
              <a:t>list1.insert(index, item)		inserts item at index</a:t>
            </a:r>
          </a:p>
          <a:p>
            <a:r>
              <a:rPr lang="en-US" sz="2000" dirty="0"/>
              <a:t>list1.pop()			pops last item</a:t>
            </a:r>
          </a:p>
          <a:p>
            <a:r>
              <a:rPr lang="en-US" sz="2000" dirty="0"/>
              <a:t>list1.remove(item)		removes first instance of item</a:t>
            </a:r>
          </a:p>
          <a:p>
            <a:r>
              <a:rPr lang="en-US" sz="2000" dirty="0"/>
              <a:t>list1.reverse()			reverses list order</a:t>
            </a:r>
          </a:p>
          <a:p>
            <a:r>
              <a:rPr lang="en-US" sz="2000" dirty="0"/>
              <a:t>list1.sort()			sorts list in place</a:t>
            </a:r>
          </a:p>
          <a:p>
            <a:r>
              <a:rPr lang="en-US" sz="2000" dirty="0"/>
              <a:t>list1.clear()			empties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248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list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list((1, 2, 3))		# note double parens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['a', 25, 'dog', 8.43]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list(tuple1)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b="1" dirty="0">
                <a:cs typeface="Courier New" pitchFamily="49" charset="0"/>
              </a:rPr>
              <a:t>List Comprehension: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[m for m in range(8)]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[0, 1, 2, 3, 4, 5, 6, 7]</a:t>
            </a:r>
            <a:br>
              <a:rPr lang="en-US" sz="4300" dirty="0">
                <a:latin typeface="Courier New" pitchFamily="49" charset="0"/>
                <a:cs typeface="Courier New" pitchFamily="49" charset="0"/>
              </a:rPr>
            </a:b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[z**2 for z in range(10) if z&gt;4]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[25, 36, 49, 64, 81] </a:t>
            </a:r>
          </a:p>
        </p:txBody>
      </p:sp>
    </p:spTree>
    <p:extLst>
      <p:ext uri="{BB962C8B-B14F-4D97-AF65-F5344CB8AC3E}">
        <p14:creationId xmlns:p14="http://schemas.microsoft.com/office/powerpoint/2010/main" val="50193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00150"/>
            <a:ext cx="2667000" cy="33944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Built-in Types</a:t>
            </a:r>
          </a:p>
          <a:p>
            <a:pPr marL="57150" indent="0">
              <a:buNone/>
            </a:pPr>
            <a:r>
              <a:rPr lang="en-US" sz="2400" dirty="0"/>
              <a:t>Integer</a:t>
            </a:r>
          </a:p>
          <a:p>
            <a:pPr marL="57150" indent="0">
              <a:buNone/>
            </a:pPr>
            <a:r>
              <a:rPr lang="en-US" sz="2400" dirty="0"/>
              <a:t>Floating point</a:t>
            </a:r>
          </a:p>
          <a:p>
            <a:pPr marL="57150" indent="0">
              <a:buNone/>
            </a:pPr>
            <a:r>
              <a:rPr lang="en-US" sz="2400" dirty="0"/>
              <a:t>String</a:t>
            </a:r>
          </a:p>
          <a:p>
            <a:pPr marL="57150" indent="0">
              <a:buNone/>
            </a:pPr>
            <a:r>
              <a:rPr lang="en-US" sz="2400" dirty="0"/>
              <a:t>Boolean</a:t>
            </a:r>
          </a:p>
          <a:p>
            <a:pPr marL="57150" indent="0">
              <a:buNone/>
            </a:pPr>
            <a:r>
              <a:rPr lang="en-US" sz="2400" dirty="0"/>
              <a:t>Complex number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38600" y="1200150"/>
            <a:ext cx="4343400" cy="3394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Type Conversion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int()	# string to integer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float()	# string to float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str()	# number to string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bool()	# 0, [], None =&gt; False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hex()	# decimal to hex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ord()	# ASCII value</a:t>
            </a:r>
          </a:p>
        </p:txBody>
      </p:sp>
    </p:spTree>
    <p:extLst>
      <p:ext uri="{BB962C8B-B14F-4D97-AF65-F5344CB8AC3E}">
        <p14:creationId xmlns:p14="http://schemas.microsoft.com/office/powerpoint/2010/main" val="7043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delete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[5,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del(x)			# deletes list x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20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append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item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x.append(7)			# [5, 3, 8, 6, 7]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extend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 = [12, 13]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x.extend(y)			# [5, 3, 8, 6, 7, 12, 13]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3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insert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Insert an item at given index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x.insert(index, item)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 7)		# [5, 7, 3,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x.insert(1,['a','m'])	# [5, ['a', 'm'], 7, 3, 8, 6] 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1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pop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Pops last item off the list, and returns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x.pop()		# [5, 3, 8]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and returns the 6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print(x.pop())	# prints 8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x is now [5, 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32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remove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Remove first instance of an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x.remove(3)			# [5, 8, 6, 3]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reverse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Reverse the order of the 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x.reverse()			# [6, 8, 3, 5]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2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Sort the list in place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x.sort()			# [3, 5, 6, 8]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sorted(x) returns a </a:t>
            </a:r>
            <a:r>
              <a:rPr lang="en-US" sz="2000" i="1" dirty="0">
                <a:cs typeface="Courier New" pitchFamily="49" charset="0"/>
              </a:rPr>
              <a:t>new</a:t>
            </a:r>
            <a:r>
              <a:rPr lang="en-US" sz="2000" dirty="0">
                <a:cs typeface="Courier New" pitchFamily="49" charset="0"/>
              </a:rPr>
              <a:t> sorted list without changing the original list x.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x.sort() puts the items of x in sorted order (sorts in place).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00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clear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all items from the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x.clear()			# []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16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Support all operations for Sequences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Immutable, but member objects may be mutable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the contents of a list shouldn’t change, use a tuple to prevent items from accidently being added, changed or deleted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Tuples are more efficient than lists due to Python’s implementation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/>
          <a:lstStyle/>
          <a:p>
            <a:r>
              <a:rPr lang="en-US" dirty="0"/>
              <a:t>Variable Naming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077200" cy="3276599"/>
          </a:xfrm>
        </p:spPr>
        <p:txBody>
          <a:bodyPr>
            <a:normAutofit/>
          </a:bodyPr>
          <a:lstStyle/>
          <a:p>
            <a:r>
              <a:rPr lang="en-US" sz="2000" dirty="0"/>
              <a:t>Naming can have letters, numbers and underscore, but cannot start with a number</a:t>
            </a:r>
          </a:p>
          <a:p>
            <a:r>
              <a:rPr lang="en-US" sz="2000" dirty="0"/>
              <a:t>Some Python reserved words cannot be used (eg. if, for, in, open)</a:t>
            </a:r>
          </a:p>
          <a:p>
            <a:r>
              <a:rPr lang="en-US" sz="2000" dirty="0"/>
              <a:t>Use descriptive variable names</a:t>
            </a:r>
          </a:p>
          <a:p>
            <a:pPr lvl="1"/>
            <a:r>
              <a:rPr lang="en-US" sz="1600" dirty="0"/>
              <a:t>first_name, date_of_birth, hair_color</a:t>
            </a:r>
          </a:p>
          <a:p>
            <a:r>
              <a:rPr lang="en-US" sz="2000" dirty="0"/>
              <a:t>Case Matters</a:t>
            </a:r>
          </a:p>
          <a:p>
            <a:pPr lvl="1"/>
            <a:r>
              <a:rPr lang="en-US" sz="1600" dirty="0"/>
              <a:t>name is not the same as Name</a:t>
            </a:r>
          </a:p>
          <a:p>
            <a:r>
              <a:rPr lang="en-US" sz="2000" dirty="0"/>
              <a:t>Constants in all caps: </a:t>
            </a:r>
            <a:br>
              <a:rPr lang="en-US" sz="2000" dirty="0"/>
            </a:br>
            <a:r>
              <a:rPr lang="en-US" sz="2000" dirty="0"/>
              <a:t>PI = 3.14159, DOZEN = 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0416" y="2876550"/>
            <a:ext cx="4431184" cy="212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All variables in Python are </a:t>
            </a:r>
            <a:r>
              <a:rPr lang="en-US" i="1" dirty="0">
                <a:solidFill>
                  <a:schemeClr val="tx1"/>
                </a:solidFill>
              </a:rPr>
              <a:t>reference variables</a:t>
            </a:r>
            <a:r>
              <a:rPr lang="en-US" dirty="0">
                <a:solidFill>
                  <a:schemeClr val="tx1"/>
                </a:solidFill>
              </a:rPr>
              <a:t>, meaning the variable contains a memory address to where the data is stored.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9956"/>
              </p:ext>
            </p:extLst>
          </p:nvPr>
        </p:nvGraphicFramePr>
        <p:xfrm>
          <a:off x="5715000" y="4095750"/>
          <a:ext cx="3124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21F7h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‘Cassandra’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44767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10833" y="4661416"/>
            <a:ext cx="3925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03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tuple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()		# no-item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(1,2,3)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1, 2, 3		# parenthesis are optional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2, 		# single-item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tuple(list1)	# tuple from list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24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immutable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But member objects may be mutable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 2, 3)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error!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x[1] = 8			# error!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([1,2], 3)		# 2-item tuple: list and int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del(x[0][1])		# ([1], 3)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60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set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{3,5,3,5}		# {5, 3}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set()			# empty set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set(list1)		# new set from list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# strips duplicates</a:t>
            </a:r>
          </a:p>
          <a:p>
            <a:pPr marL="0" indent="0">
              <a:buNone/>
            </a:pPr>
            <a:endParaRPr lang="en-US" sz="20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cs typeface="Courier New" pitchFamily="49" charset="0"/>
              </a:rPr>
              <a:t>Set Comprehension: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{3*x for x in range(10) if x&gt;5}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cs typeface="Courier New" pitchFamily="49" charset="0"/>
              </a:rPr>
              <a:t>resulting set: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{18, 21, 24, 27} but in random order		</a:t>
            </a:r>
          </a:p>
        </p:txBody>
      </p:sp>
    </p:spTree>
    <p:extLst>
      <p:ext uri="{BB962C8B-B14F-4D97-AF65-F5344CB8AC3E}">
        <p14:creationId xmlns:p14="http://schemas.microsoft.com/office/powerpoint/2010/main" val="26797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53400" y="-1905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94295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item to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x.add(item)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x.remove(item)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Pop random item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x.pop()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81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standard mathematical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53716"/>
              </p:ext>
            </p:extLst>
          </p:nvPr>
        </p:nvGraphicFramePr>
        <p:xfrm>
          <a:off x="609600" y="1428750"/>
          <a:ext cx="8001000" cy="335279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&amp;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|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Symmetric 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^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set1</a:t>
                      </a:r>
                      <a:r>
                        <a:rPr lang="en-US" sz="2000" baseline="0" dirty="0"/>
                        <a:t> but not in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–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set2</a:t>
                      </a:r>
                      <a:r>
                        <a:rPr lang="en-US" sz="2000" baseline="0" dirty="0"/>
                        <a:t> contains set1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&lt;=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set1</a:t>
                      </a:r>
                      <a:r>
                        <a:rPr lang="en-US" sz="2000" baseline="0" dirty="0"/>
                        <a:t> contains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&gt;=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56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{'pork':25.3, 'beef':33.8, 'chicken':22.7}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dict([('pork', 25.3),('beef', 33.8),('chicken', 22.7)])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dict(pork=25.3, beef=33.8, chicken=22.7)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620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66177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or change item in dict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dict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  (only looks in keys, not values)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dict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26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accessing keys and values in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x.keys()	# returns list of keys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x.values()	# returns list of values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x.items()	# returns list of key-value tuple pairs in x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item in x.values()	# tests membership in x: returns boolean	</a:t>
            </a:r>
          </a:p>
        </p:txBody>
      </p:sp>
    </p:spTree>
    <p:extLst>
      <p:ext uri="{BB962C8B-B14F-4D97-AF65-F5344CB8AC3E}">
        <p14:creationId xmlns:p14="http://schemas.microsoft.com/office/powerpoint/2010/main" val="298983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key in x:				# iterate keys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print(key, x[key])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k, v in x.items():		# iterate key/value pairs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print(k, v)	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cs typeface="Courier New" pitchFamily="49" charset="0"/>
              </a:rPr>
              <a:t>Note: </a:t>
            </a:r>
          </a:p>
          <a:p>
            <a:pPr marL="0" indent="0">
              <a:buNone/>
            </a:pPr>
            <a:r>
              <a:rPr lang="en-US" sz="1800" dirty="0">
                <a:cs typeface="Courier New" pitchFamily="49" charset="0"/>
              </a:rPr>
              <a:t>Entries in a dict are in random order.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27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3944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 </a:t>
            </a:r>
            <a:r>
              <a:rPr lang="en-US" sz="2800" b="1" i="1" dirty="0"/>
              <a:t>function</a:t>
            </a:r>
            <a:r>
              <a:rPr lang="en-US" sz="2800" dirty="0"/>
              <a:t> is a block of statements that together perform an operation.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Any operation that is used often in a program can be split into its own function. </a:t>
            </a:r>
          </a:p>
        </p:txBody>
      </p:sp>
    </p:spTree>
    <p:extLst>
      <p:ext uri="{BB962C8B-B14F-4D97-AF65-F5344CB8AC3E}">
        <p14:creationId xmlns:p14="http://schemas.microsoft.com/office/powerpoint/2010/main" val="1916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"/>
            <a:ext cx="8229600" cy="205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In Python, most variables are </a:t>
            </a:r>
            <a:r>
              <a:rPr lang="en-US" sz="2400" b="1" i="1" dirty="0"/>
              <a:t>immutable</a:t>
            </a:r>
            <a:r>
              <a:rPr lang="en-US" sz="2400" dirty="0"/>
              <a:t>, meaning they don’t change in-place. 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Python creates a new value in a different memory location when a variable changes.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34829"/>
              </p:ext>
            </p:extLst>
          </p:nvPr>
        </p:nvGraphicFramePr>
        <p:xfrm>
          <a:off x="1676400" y="2251710"/>
          <a:ext cx="556260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Integer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Float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String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Tuple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List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Set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Dictionary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050"/>
            <a:ext cx="8229600" cy="165735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dirty="0">
                <a:solidFill>
                  <a:schemeClr val="tx2"/>
                </a:solidFill>
              </a:rPr>
              <a:t>Function benefits: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Modularizes code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Easier to  </a:t>
            </a:r>
            <a:r>
              <a:rPr lang="en-US" b="1" dirty="0"/>
              <a:t>debug,   re-use,   maintain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219075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2190750"/>
            <a:ext cx="1981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990850"/>
            <a:ext cx="1981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3790950"/>
            <a:ext cx="19812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Contiguous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Modular Code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05200" y="2705100"/>
            <a:ext cx="2057400" cy="14287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231647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Often programs must model the real world.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school has courses, instructors and students.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library has books and users.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In programming this is done using 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i="1" dirty="0"/>
              <a:t>class</a:t>
            </a:r>
            <a:r>
              <a:rPr lang="en-US" dirty="0"/>
              <a:t> combines related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functions</a:t>
            </a:r>
            <a:r>
              <a:rPr lang="en-US" dirty="0"/>
              <a:t> for a real-world object into one code block.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class is the block of code, which is the blueprint or recipe for making an object. An object is an instance of a class (Instructor is a </a:t>
            </a:r>
            <a:r>
              <a:rPr lang="en-US" i="1" dirty="0"/>
              <a:t>class</a:t>
            </a:r>
            <a:r>
              <a:rPr lang="en-US" dirty="0"/>
              <a:t>, Professor Lee is an </a:t>
            </a:r>
            <a:r>
              <a:rPr lang="en-US" i="1" dirty="0"/>
              <a:t>object</a:t>
            </a:r>
            <a:r>
              <a:rPr lang="en-US" dirty="0"/>
              <a:t> of type Instructor) </a:t>
            </a:r>
          </a:p>
        </p:txBody>
      </p:sp>
    </p:spTree>
    <p:extLst>
      <p:ext uri="{BB962C8B-B14F-4D97-AF65-F5344CB8AC3E}">
        <p14:creationId xmlns:p14="http://schemas.microsoft.com/office/powerpoint/2010/main" val="2029955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09550"/>
            <a:ext cx="8686800" cy="472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09750"/>
            <a:ext cx="20633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</a:t>
            </a:r>
            <a:r>
              <a:rPr lang="en-US" dirty="0"/>
              <a:t> 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title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</a:t>
            </a:r>
            <a:r>
              <a:rPr lang="en-US" dirty="0"/>
              <a:t> (actions)</a:t>
            </a:r>
          </a:p>
          <a:p>
            <a:r>
              <a:rPr lang="en-US" dirty="0"/>
              <a:t>-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1809750"/>
            <a:ext cx="240001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 </a:t>
            </a:r>
            <a:r>
              <a:rPr lang="en-US" dirty="0"/>
              <a:t>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phone_number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 </a:t>
            </a:r>
            <a:r>
              <a:rPr lang="en-US" dirty="0"/>
              <a:t>(actions)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check_out_book (id)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return_book (id)</a:t>
            </a:r>
          </a:p>
        </p:txBody>
      </p:sp>
    </p:spTree>
    <p:extLst>
      <p:ext uri="{BB962C8B-B14F-4D97-AF65-F5344CB8AC3E}">
        <p14:creationId xmlns:p14="http://schemas.microsoft.com/office/powerpoint/2010/main" val="3351753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F6E46-66C7-4E57-AE9A-6B1B10AF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Déclarer des variables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DED1526-D608-4AE1-83DD-A54C227CA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171" y="1200150"/>
            <a:ext cx="5255658" cy="3394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90944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2AF83-AB6B-4AAE-8B55-D8939BBE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fr-FR" altLang="fr-FR" sz="2000" dirty="0">
                <a:latin typeface="Arial" panose="020B0604020202020204" pitchFamily="34" charset="0"/>
              </a:rPr>
              <a:t>Convertir une variable d'un type à un autre - Solution</a:t>
            </a:r>
            <a:endParaRPr lang="fr-FR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541DE9-5685-427A-B612-473C94624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50646"/>
            <a:ext cx="10299614" cy="4293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 encore un exercice très simple pour ceux qui sont habitués à Python.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 Python,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concaténer des variables de différents types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Ainsi, si on essaie d'additionner une chaîne de caractères avec un nombre, on se retrouve avec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must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L'erreur ci-dessus nous indique que le type de la variable 'nombre', pour être concaténé avec la chaîne de caractère 'Le nombre est 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doit être de type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(chaîne de caractère) et non pas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(nombre entier).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remédier à ce problème, on convertit donc notre nombre 15, par la chaîne de caractère '15',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grâce à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 nombre en chaîne de caractère,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une chaîne de caractère en nombre, on utilise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 si vous essayez de convertir une chaîne de caractère qui ne contient pas un nombre en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avec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vous aurez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invalid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literal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for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base 10: 'Udemy'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vérifier si une chaîne de caractère ne contient que des chiffres, vous pouvez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isdigit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"Udemy".</a:t>
            </a: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isdigit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"2018".isdigit()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9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75AAC-2D3F-4175-8D8E-30C502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Ajouter un séparateur dans le </a:t>
            </a:r>
            <a:r>
              <a:rPr lang="fr-FR" altLang="fr-FR" sz="3100" dirty="0" err="1">
                <a:latin typeface="Arial" panose="020B0604020202020204" pitchFamily="34" charset="0"/>
              </a:rPr>
              <a:t>print</a:t>
            </a:r>
            <a:r>
              <a:rPr lang="fr-FR" altLang="fr-FR" sz="3100" dirty="0">
                <a:latin typeface="Arial" panose="020B0604020202020204" pitchFamily="34" charset="0"/>
              </a:rPr>
              <a:t> - 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830121-C601-47F6-B34F-0E7F0618D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030196"/>
            <a:ext cx="17030303" cy="1692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(a, b, c, sep=" +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la version 3 de Python,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accepte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paramètre 'sep'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 permet de séparer les éléments que l'on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séparons donc les trois variables que nous affichons avec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 la chaîne de caractère " + ", ce qui permet d'afficher le résultat suivant : 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+ 6 + 3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73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6BA8B-DFA5-4159-BA19-47A3C68A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Erreur dans la déclaration d'une variable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61D47C-A730-40BB-B957-18CF0CEE6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4"/>
            <a:ext cx="12255278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list1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problème qui survient dans le script de départ vient du fait que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assignons 'range(3)' dans une variable qui est déjà utilisée par Python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un objet en liste (la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quand nous essayons de convertir la liste 'list2', avec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nous avons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'range'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callable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écrasant le mot réservé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 par 'range(3)',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écrasons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quand nous voulons l'utiliser plus loin dans notre script, Python essaie de convertir notre liste 'list2' avec l'objet 'range' contenu à l'intérieur de la variable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 au lieu d'utiliser 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Il faut faire très attention à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pas écraser des noms réservés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Voici une liste non-exhaustive des noms réservés par Python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raise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return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elif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lambda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nonlocal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yield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break for not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or continue global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latin typeface="Arial Unicode MS"/>
              </a:rPr>
              <a:t>À cette liste vous pouvez ajouter toutes les fonctions de base de Python, comme la fonction </a:t>
            </a:r>
            <a:r>
              <a:rPr lang="fr-FR" altLang="fr-FR" sz="800" dirty="0" err="1">
                <a:latin typeface="Arial Unicode MS"/>
              </a:rPr>
              <a:t>str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int</a:t>
            </a:r>
            <a:r>
              <a:rPr lang="fr-FR" altLang="fr-FR" sz="800" dirty="0">
                <a:latin typeface="Arial Unicode MS"/>
              </a:rPr>
              <a:t>, la fonction dict, la fonction </a:t>
            </a: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list</a:t>
            </a:r>
            <a:r>
              <a:rPr lang="fr-FR" altLang="fr-FR" sz="800" dirty="0">
                <a:latin typeface="Arial Unicode MS"/>
              </a:rPr>
              <a:t> etc...</a:t>
            </a:r>
          </a:p>
        </p:txBody>
      </p:sp>
    </p:spTree>
    <p:extLst>
      <p:ext uri="{BB962C8B-B14F-4D97-AF65-F5344CB8AC3E}">
        <p14:creationId xmlns:p14="http://schemas.microsoft.com/office/powerpoint/2010/main" val="1147065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DDF79-244F-4CDF-83E8-A2FBD32D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98"/>
            <a:ext cx="8229600" cy="967452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Vérifier si une variable est d'un certain type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6899C6-FBE3-47E0-9C56-168DBEF8B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1450"/>
            <a:ext cx="7598555" cy="40318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une variable est d'un certain type, on peut utiliser l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fonction type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une première fois si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 est de type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c'est le cas, la phrase "La variable est une chaîne de caractères" s'affiche donc bien à l'écran.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redéfinie ensuite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pour lui assigner le nombre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ensuite une deuxième fois avec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est bien une instance de la classe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 fois-ci,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étant égale à un nombre entier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la phrase ne s'affiche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 exemple simple comme celui-ci, le résultat est similaire.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cependant préférable d'utiliser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elle fonctionnera également si vous vérifier le type d'une variable qui hérite d'une classe qui est du type que vous cherchez.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# Notre dictionnaire est bien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&lt;type 'dict'&gt;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(dict): # On créé une classe custom, qui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&lt;class '__main__.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Avec la fonction type(), notre dictionnaire custom n'est pas reconnu comme étant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dict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en revanche comprend que notre dictionnaire custom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dict)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vérifier le type d'une variable, on peut utiliser la fonction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préfèrera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gère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l'héritage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472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67E11-26D0-42C6-A39F-6EDE74AD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Remplacer un mot par un autre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2013AC-57E0-45C0-A750-3AA5911C40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5"/>
            <a:ext cx="11187678" cy="255454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phrase.replace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("Bonjour", "Bonsoir")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Pour remplacer un mot par un autre en Python on utilise la fonction replace.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Le premier argument est le mot à chercher et le second contient ce par quoi on veut le remplacer.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La fonction replace va remplacer toutes les instances de la chaîne de caractère qu'elle trouve dans la phrase. Si vous avez 3 fois le mot "Bonjour", les trois occurrences du mot seront remplacées.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000" dirty="0">
                <a:latin typeface="Arial Unicode MS"/>
              </a:rPr>
              <a:t>Pour remplacer un mot par un autre on utilise la fonction replace.</a:t>
            </a:r>
          </a:p>
        </p:txBody>
      </p:sp>
    </p:spTree>
    <p:extLst>
      <p:ext uri="{BB962C8B-B14F-4D97-AF65-F5344CB8AC3E}">
        <p14:creationId xmlns:p14="http://schemas.microsoft.com/office/powerpoint/2010/main" val="18887514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10ED-961F-46DF-AFC6-A967DB09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Ordonner une chaîne de caractère 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D8DC77-36CF-4E28-B901-2C10A5BDC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66008"/>
            <a:ext cx="8699818" cy="44627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 = "Pierre, Julien, Anne, Marie, Lucien"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chaine.split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(",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séparer les différents prénoms de la chaîne de caractère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les mettre dans une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on ne peut pas trier une chaîne de caractère,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va donc falloir passer par une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les différents prénoms,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split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séparer la chaîne de caractère en plusieurs éléments,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opérant la séparation sur la virgule. Vous noterez qu'on a ajouté un espace après la virgule pour ne pas récupérer l'espace dans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prénoms de notre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ce stade-ci, nous avons donc la liste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['Pierre', 'Julien', 'Anne', 'Marie', 'Lucien']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maintenant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ordonner cette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que nous faisons à la ligne suivante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reste plus qu'à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joindre de nouveaux les prénoms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la liste avec le caractère que nous avons utilisé précédemment pour réaliser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séparation (une virgule suivie d'un espace). Pour cela,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la méthode </a:t>
            </a: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trier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une chaîne de caractère en plusieurs éléments, on utilise la fonction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trier une liste, on utilise la fonction sort.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différents éléments d'une liste par une chaîne de caractère, on utilise la méthode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Boolean: </a:t>
            </a:r>
            <a:r>
              <a:rPr lang="en-US" sz="4000" dirty="0"/>
              <a:t>True or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529" y="104775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FALSE</a:t>
            </a:r>
          </a:p>
          <a:p>
            <a:r>
              <a:rPr lang="en-US" sz="2000" dirty="0"/>
              <a:t>0</a:t>
            </a:r>
          </a:p>
          <a:p>
            <a:r>
              <a:rPr lang="en-US" sz="2000" dirty="0"/>
              <a:t>0.0</a:t>
            </a:r>
          </a:p>
          <a:p>
            <a:r>
              <a:rPr lang="en-US" sz="2000" dirty="0"/>
              <a:t>""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047750"/>
            <a:ext cx="304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TRUE</a:t>
            </a:r>
          </a:p>
          <a:p>
            <a:r>
              <a:rPr lang="en-US" sz="2000" dirty="0"/>
              <a:t>any non-zero number</a:t>
            </a:r>
          </a:p>
          <a:p>
            <a:r>
              <a:rPr lang="en-US" sz="2000" dirty="0"/>
              <a:t>any non-empty string</a:t>
            </a:r>
          </a:p>
          <a:p>
            <a:r>
              <a:rPr lang="en-US" sz="2000" dirty="0"/>
              <a:t>any non-empty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2724150"/>
            <a:ext cx="1309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 or 0</a:t>
            </a:r>
          </a:p>
          <a:p>
            <a:r>
              <a:rPr lang="en-US" dirty="0"/>
              <a:t>81 and -23</a:t>
            </a:r>
          </a:p>
          <a:p>
            <a:r>
              <a:rPr lang="en-US" dirty="0"/>
              <a:t>‘pig’</a:t>
            </a:r>
          </a:p>
          <a:p>
            <a:r>
              <a:rPr lang="en-US" dirty="0"/>
              <a:t>‘cat’ == ‘cat’</a:t>
            </a:r>
          </a:p>
          <a:p>
            <a:r>
              <a:rPr lang="en-US" dirty="0"/>
              <a:t>[‘dog’]</a:t>
            </a:r>
          </a:p>
          <a:p>
            <a:r>
              <a:rPr lang="en-US" dirty="0"/>
              <a:t>‘a’ &lt; ‘b’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2667" y="2724150"/>
            <a:ext cx="13340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&gt; 5</a:t>
            </a:r>
          </a:p>
          <a:p>
            <a:r>
              <a:rPr lang="en-US" dirty="0"/>
              <a:t>-1 &lt; 33</a:t>
            </a:r>
          </a:p>
          <a:p>
            <a:r>
              <a:rPr lang="en-US" dirty="0"/>
              <a:t>8 &gt;= 8</a:t>
            </a:r>
          </a:p>
          <a:p>
            <a:r>
              <a:rPr lang="en-US" dirty="0"/>
              <a:t>0 == 0</a:t>
            </a:r>
          </a:p>
          <a:p>
            <a:r>
              <a:rPr lang="en-US" dirty="0"/>
              <a:t>1.2 != 1.3</a:t>
            </a:r>
          </a:p>
          <a:p>
            <a:r>
              <a:rPr lang="en-US" dirty="0"/>
              <a:t>5 &gt; 3 and 10</a:t>
            </a:r>
          </a:p>
          <a:p>
            <a:r>
              <a:rPr lang="en-US" dirty="0"/>
              <a:t>1 == 0 or [0]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418" y="3832145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and 0</a:t>
            </a:r>
          </a:p>
          <a:p>
            <a:r>
              <a:rPr lang="en-US" dirty="0"/>
              <a:t>0 or ""</a:t>
            </a:r>
          </a:p>
          <a:p>
            <a:r>
              <a:rPr lang="en-US" dirty="0"/>
              <a:t>5 - 5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0485" y="3001149"/>
            <a:ext cx="1064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&lt; 2</a:t>
            </a:r>
          </a:p>
          <a:p>
            <a:r>
              <a:rPr lang="en-US" dirty="0"/>
              <a:t>-1 &gt; 33</a:t>
            </a:r>
          </a:p>
          <a:p>
            <a:r>
              <a:rPr lang="en-US" dirty="0"/>
              <a:t>8 &gt;= 100</a:t>
            </a:r>
          </a:p>
          <a:p>
            <a:r>
              <a:rPr lang="en-US" dirty="0"/>
              <a:t>5 &lt;= 1</a:t>
            </a:r>
          </a:p>
          <a:p>
            <a:r>
              <a:rPr lang="en-US" dirty="0"/>
              <a:t>0 == 88</a:t>
            </a:r>
          </a:p>
          <a:p>
            <a:r>
              <a:rPr lang="en-US" dirty="0"/>
              <a:t>1.2 != 1.2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73" y="0"/>
            <a:ext cx="1401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bool(expression)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572000" y="1200150"/>
            <a:ext cx="0" cy="3657600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31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710C2-E5EB-4566-A8FB-72D600F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Créer une liste de nombres de 5 à 15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14461-22A9-480F-8B2C-D3CA235F4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58285"/>
            <a:ext cx="925606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range(5, 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créer facilement et rapidement des listes de nombres, on utilise la fonction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l'utiliser en passant un seul nombre en argument, auquel cas la fonction range va créer une liste allant de 0 jusqu'au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indiqué - 1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(range(10))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1, 2, 3, 4, 5, 6, 7, 8, 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voyez dans l'exemple ci-dessus, que la liste s'arrête à 9.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également passer deux arguments, pour indiquer à la fonction à partir de quel nombre commencer, comme dans cet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(range(5, 16))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6, 7, 8, 9, 10, 11, 12, 13, 14,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Là encore, vous remarquerez que la liste s'arrête à 15. Si nous voulons inclure le nombre 15 dans la liste, il faut donc passer en deuxième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argument le nombre 16.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!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la fonction range ne retourne pas une liste mais un objet de type 'range'.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si vous voulez afficher cet objet en tant que liste, il vous faudra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l'objet range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permet de générer une liste de nombres rapidement.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il faut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le résultat de la fonction range en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171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17F37-9AA5-42E7-ABC3-C5B0604C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Créer une liste de nombres pairs de 1 à 100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447FD-DBDC-45C2-90D3-6B3DA3634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73839"/>
            <a:ext cx="887454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range(2, 101,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pousse un peu plus loin encore la fonction range, en fournissant un troisième argument, qui va indiquer 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l'écart que l'on veut entre chaque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exemple-ci, on indique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écart de 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aura comme effet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pas inclure les nombres impairs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notre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 (puisque l'on commence à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dernier point auquel il fallait faire attention là encore : pour intégrer le nombre 100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fallait indiquer 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 deuxième argument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la fonction range s'arrête à n - 1.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spécifier un écart à la fonction range en passant un nombre en troisième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10833-939C-4559-8817-4873D105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Créer un générateur de lancer de dés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461C5-8E96-4D36-9AC2-96FBA207A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9146"/>
            <a:ext cx="8771953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des nombres aléatoires,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dispose de plusieurs fonctions nous permettant de générer des nombres aléatoires.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Celle que nous utilisons dans le cadre de cette exercice est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Cette fonction nous permet de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choisir un élément aléatoire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parmi une liste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plusieurs éléments.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un nombre aléatoire de 1 à 6, nous utilisons donc la ligne de code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vous ne voulez pas passer par une liste, vous pouvez également utiliser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comme ceci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(1, 6)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deuxième indication de l'exercice était de générer 6 lancer de dés.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cela,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une boucle for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encore une fois la fonction range,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répéter l'opération 6 fois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# Opération à répéter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remarquerez que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un nom de variable assez spécifique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 tiret du bas). En effet, ce nom de variable est une convention en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lorsque l'on génère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variable que l'on ne compte pas utiliser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Ici,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veut juste répéter une opération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certain nombre de fois, mais nous ne faisons aucun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de cette variable, nous utilisons donc un tiret du bas pour signifier à quelqu'un qui pourrait lire notre script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 cette variable n'est pas utilisée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l'intérieur de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aléatoire dans une liste, on utilise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module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347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0F786-4891-4753-BFE8-F15EEDA9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1523999"/>
          </a:xfrm>
        </p:spPr>
        <p:txBody>
          <a:bodyPr>
            <a:normAutofit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Compter le nombre d'occurrences d'une lettre dans une phrase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B73B1-F4DF-4925-A1ED-FC8B81FB3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73974"/>
            <a:ext cx="8735084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phrase.lower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().count(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compter le nombre d'occurrences d'une lettre dans une chaîne de caractère,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count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Afin d'éviter toute confusion quant aux majuscules et minuscules, nous prenons le soin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convertir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auparavant notre chaîne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caractère en minuscule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compter le nombre d'occurrences d'une lettre dans une chaîne de caractère, on utilise la fonction 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chaîne de caractère en minuscule,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47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9D609-A496-4FFE-B73D-F2D08047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Récupérer un élément dans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6EAB4D-389F-4C2B-A878-FBB8FFE2F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27727"/>
            <a:ext cx="870302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["Pierre", "Paul", "Marie"]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très simple pour les gens habitués à utiliser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dans une liste basé sur sa position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les crochets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suffit ensuite d'indiquer à l'intérieur des crochets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l'indice de l'élément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qu'on veut récupérer.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pour récupérer le premier élément de la liste, on utilise donc la syntaxe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seul point sur lequel il fallait être attentif est le fait qu'en programmation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commence toujours à compter à partir de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pour récupérer le premier élément de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l'indice 0 et non 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le premier élément de la liste, on utilise les crochets et l'indice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3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F7717-86C7-4F34-AE63-B691C95B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Ajouter plusieurs éléments à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3D4F4F-BEB3-4AE0-A52E-4E5B65207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96840"/>
            <a:ext cx="12776703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([4, 5, 6])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ajouter plusieurs éléments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une liste en une seule fois,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si vous utilisez la fonction append, vous allez ajouter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liste à l'intérieur de votre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ajouter plusieurs éléments d'un coup sans créer une sous-liste, il faut donc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va ajouter à la fin de votre liste les différents éléments que vous lui passez.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peut y avoir de la confusion dans le fait que vous devez passer une liste à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 vous ne pouvez pas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(4, 5, 6)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à la place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([4, 5, 6])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 que l'on passe une liste en argument de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cette fonction va bien ajouter les éléments à l'intérieur de votre liste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sans créer de sous-liste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ajouter plusieurs éléments dans une liste en une seule fois,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06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61E77-FF7E-40B6-AF28-0C231C31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Récupérer les éléments communs à deux listes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4EA654-26E4-465D-89D2-A189D5EF3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857" y="627429"/>
            <a:ext cx="830387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fr-FR" altLang="fr-FR" sz="1200" dirty="0">
                <a:latin typeface="Arial Unicode MS"/>
              </a:rPr>
              <a:t>EXPLICATION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fr-FR" altLang="fr-FR" sz="1200" dirty="0">
                <a:latin typeface="Arial Unicode MS"/>
              </a:rPr>
              <a:t>liste_01 = [1, 5, 6, 7, 9, 10, 11]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fr-FR" altLang="fr-FR" sz="1200" dirty="0">
                <a:latin typeface="Arial Unicode MS"/>
              </a:rPr>
              <a:t>liste_02 = [2, 3, 5, 7, 8, 10, 12]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fr-FR" altLang="fr-FR" sz="1200" dirty="0">
                <a:latin typeface="Arial Unicode MS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fr-FR" altLang="fr-FR" sz="1200" dirty="0">
                <a:latin typeface="Arial Unicode MS"/>
              </a:rPr>
              <a:t>sliste_01 = set(liste_01)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fr-FR" altLang="fr-FR" sz="1200" dirty="0">
                <a:latin typeface="Arial Unicode MS"/>
              </a:rPr>
              <a:t>sliste_02 = set(liste_02)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fr-FR" altLang="fr-FR" sz="1200" dirty="0">
                <a:latin typeface="Arial Unicode MS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fr-FR" altLang="fr-FR" sz="1200" dirty="0" err="1">
                <a:latin typeface="Arial Unicode MS"/>
              </a:rPr>
              <a:t>intersect</a:t>
            </a:r>
            <a:r>
              <a:rPr lang="fr-FR" altLang="fr-FR" sz="1200" dirty="0">
                <a:latin typeface="Arial Unicode MS"/>
              </a:rPr>
              <a:t> = sliste_01.intersection(sliste_02)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lang="fr-FR" altLang="fr-FR" sz="1200" dirty="0" err="1">
                <a:latin typeface="Arial Unicode MS"/>
              </a:rPr>
              <a:t>print</a:t>
            </a:r>
            <a:r>
              <a:rPr lang="fr-FR" altLang="fr-FR" sz="1200" dirty="0">
                <a:latin typeface="Arial Unicode MS"/>
              </a:rPr>
              <a:t>(</a:t>
            </a:r>
            <a:r>
              <a:rPr lang="fr-FR" altLang="fr-FR" sz="1200" dirty="0" err="1">
                <a:latin typeface="Arial Unicode MS"/>
              </a:rPr>
              <a:t>list</a:t>
            </a:r>
            <a:r>
              <a:rPr lang="fr-FR" altLang="fr-FR" sz="1200" dirty="0">
                <a:latin typeface="Arial Unicode MS"/>
              </a:rPr>
              <a:t>(</a:t>
            </a:r>
            <a:r>
              <a:rPr lang="fr-FR" altLang="fr-FR" sz="1200" dirty="0" err="1">
                <a:latin typeface="Arial Unicode MS"/>
              </a:rPr>
              <a:t>intersect</a:t>
            </a:r>
            <a:r>
              <a:rPr lang="fr-FR" altLang="fr-FR" sz="1200" dirty="0"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nous passons par les sets pour récupérer les éléments communs à deux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convertir une liste en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rien de plus facile, on utilise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sliste_01 = set(liste_01)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fois que nos deux listes sont converties en set, nous pouvons utiliser des méthodes pour récupérer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l'intersection,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différence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plein d'autres opérations du même style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intersect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sliste_01.intersection(sliste_02)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nous reste plus qu'à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re-convertir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notre set résultant en liste 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intersect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liste en set, on utilise la fonction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les éléments communs à deux set, on utilise la méthode intersection.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593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49313-61BD-4ED6-B82F-115FD3F1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Récupérer une valeur dans un dictionnaire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C659A5-EA13-48B9-815E-3C1784646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73674"/>
            <a:ext cx="8883009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b="1" dirty="0">
                <a:latin typeface="Arial" panose="020B0604020202020204" pitchFamily="34" charset="0"/>
              </a:rPr>
              <a:t>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{"01": {"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{"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"Pierre", "nom": "Dupont"}}}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("01", {}).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{}).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"valeur inconnue"))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2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 que cette ligne de code semble complexe, elle ne l'est pas tant que ça, car elle répète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trois fois de suite le même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une valeur dans un dictionnaire, on peut tout d'abord utiliser les crochets de cette façon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["01"]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L'inconvénient de cette façon de faire c'est que notre script va retourner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erreur si la clé n'existe pas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Afin de palier à ce problème nous utilisons à la place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méthode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va par défaut nous retourner None si la clé n'existe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Mais encore mieux, il est possible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spécifier un élément par défaut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retourner, autre que None, si la clé n'existe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C'est ce principe que nous mettons en place ici. Nous récupérons la première clé et si celle-ci n'existe pas,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retournons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dictionnaire vide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("01", {})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nous pouvons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chaîner plusieurs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suite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sans risquer de faire planter le script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En effet, si nous ne retournions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de valeur par défaut et que la clé n'existe pas dans le dictionnaire, la 2e méthode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fonctionnerait pas car elle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s'exécuterait sur None.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Donc si la première clé n'est pas trouvée, 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 agir sur un dictionnaire vide et ainsi de suite, évitant tout risque d'erreur.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la valeur associée à une clé dans un dictionnaire, on peut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spécifier une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valeur par défaut à retourner si la clé n'est pas trouvée.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182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C239E-1E7A-4F0D-BDF9-95F0AA15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Additionner les valeurs d'un dictionnaire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ED324-C81F-48DF-84EF-1625416941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73892"/>
            <a:ext cx="648350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{"Pierre": 2500, "Marie": 5000, "Julien": 1200}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Encore une fois un exercice assez simple pour qui connait bien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toutes les valeurs d'un dictionnaire, on peut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values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dict_values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([2500, 5000, 1200])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Et pour obtenir la somme de toutes ces valeurs, rien de plus simple que d'utiliser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8700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toutes les valeurs d'un dictionnaire, on utilise la méthode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faire la somme de plusieurs nombres, on utilise 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327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CE272-A74D-42A8-B3F8-093D3D3A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de module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828DC6-7AC9-4BBB-9566-9FA8D7B1E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12174"/>
            <a:ext cx="880080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nombre_aleatoire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nombre_aleatoire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4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une fonction contenue à l'intérieur d'un module, il est impératif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préfixer cette fonction par le nom du module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import le module comme suit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il faut donc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nous voulons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directement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il est possible de le faire avec une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syntaxe d'import légèrement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différente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randint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importe directement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non pas tout le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 donc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directement accessible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l'espace global de notre script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une fonction à l'intérieur d'un module, il ne faut pas oublier de préfixer la fonction par le nom du 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importer une fonction à l'intérieur d'un module directement dans l'espace global de notre script, on peut utiliser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module import fonction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4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047750"/>
            <a:ext cx="1219200" cy="381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sz="2200" b="1" dirty="0">
                <a:solidFill>
                  <a:schemeClr val="accent1"/>
                </a:solidFill>
              </a:rPr>
              <a:t>Symbol	Function	Example	Result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+</a:t>
            </a:r>
            <a:r>
              <a:rPr lang="en-US" dirty="0"/>
              <a:t>	addition	5 + 3	8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–</a:t>
            </a:r>
            <a:r>
              <a:rPr lang="en-US" dirty="0"/>
              <a:t> 	subtraction	10 – 6	4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</a:t>
            </a:r>
            <a:r>
              <a:rPr lang="en-US" dirty="0"/>
              <a:t>	multiplication	3 * 7	21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//</a:t>
            </a:r>
            <a:r>
              <a:rPr lang="en-US" dirty="0"/>
              <a:t>	integer division	15 // 6	2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</a:t>
            </a:r>
            <a:r>
              <a:rPr lang="en-US" dirty="0"/>
              <a:t>	float division	15 / 6	2.5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**</a:t>
            </a:r>
            <a:r>
              <a:rPr lang="en-US" dirty="0"/>
              <a:t>	power	7 ** 2	49</a:t>
            </a:r>
          </a:p>
        </p:txBody>
      </p:sp>
    </p:spTree>
    <p:extLst>
      <p:ext uri="{BB962C8B-B14F-4D97-AF65-F5344CB8AC3E}">
        <p14:creationId xmlns:p14="http://schemas.microsoft.com/office/powerpoint/2010/main" val="21281762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8066F-EF70-4453-8B87-51719643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de syntaxe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48DACD-696F-47E6-B295-97453F598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89282"/>
            <a:ext cx="8797601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[1, 1, 4, 3, 3, 2, 6, 7, 7, 9, 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[i*(i+1%(i*5)) for i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sorted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(set(liste)))]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courant de faire ce genre d'erreurs dans des scripts qui contiennent beaucoup de parenthèses et crochets.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bonne façon de vérifier si vous n'avez pas oublié une parenthèse ou un crochet est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compter dans un sens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parenthèse / crochet ouvrant, et ensuite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compter dans l'autre sens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vous avez bien le même nombre de parenthèse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crochet fermant.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seule chose : attention à la syntaxe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569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82507-E706-4862-910B-A967E765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Importer une variable d'un autre module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2C85F4-A7AA-4C26-B897-28CF4BBA30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58558"/>
            <a:ext cx="861556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constants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constants.nom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Rien de plus simple dans cet exercice !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suffisait d'importer le module constants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de faire un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variable 'nom’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contenue à l'intérieur de ce module. Un exercice simple, mais qui nécessite de bien comprendre le fonctionnement 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 et les possibilités qu'ils offrent.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importer une variable d'un module, il suffit d'importer le module dans lequel la variable est contenue.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355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653D4-674B-4DF2-B37D-841DE732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-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Récupérer l'extension d'un fichier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6BCBF1-2530-4386-9251-796934A87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42841"/>
            <a:ext cx="9273693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fichier = "C:/Python36/python.exe"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os.path.splitext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(fichier)[1]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extension.strip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(extension)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faster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way</a:t>
            </a:r>
            <a:r>
              <a:rPr lang="fr-FR" altLang="fr-FR" sz="1000" dirty="0">
                <a:latin typeface="Arial Unicode MS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rial Unicode MS"/>
              </a:rPr>
              <a:t>_, </a:t>
            </a:r>
            <a:r>
              <a:rPr lang="fr-FR" sz="1000" dirty="0" err="1">
                <a:latin typeface="Arial Unicode MS"/>
              </a:rPr>
              <a:t>ext</a:t>
            </a:r>
            <a:r>
              <a:rPr lang="fr-FR" sz="1000" dirty="0">
                <a:latin typeface="Arial Unicode MS"/>
              </a:rPr>
              <a:t> = </a:t>
            </a:r>
            <a:r>
              <a:rPr lang="fr-FR" sz="1000" dirty="0" err="1">
                <a:latin typeface="Arial Unicode MS"/>
              </a:rPr>
              <a:t>os.path.splitext</a:t>
            </a:r>
            <a:r>
              <a:rPr lang="fr-FR" sz="1000" dirty="0">
                <a:latin typeface="Arial Unicode MS"/>
              </a:rPr>
              <a:t>('C:/Python36/python.exe')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rial Unicode MS"/>
              </a:rPr>
              <a:t>print</a:t>
            </a:r>
            <a:r>
              <a:rPr lang="fr-FR" sz="1000" dirty="0">
                <a:latin typeface="Arial Unicode MS"/>
              </a:rPr>
              <a:t>(</a:t>
            </a:r>
            <a:r>
              <a:rPr lang="fr-FR" sz="1000" dirty="0" err="1">
                <a:latin typeface="Arial Unicode MS"/>
              </a:rPr>
              <a:t>ext</a:t>
            </a:r>
            <a:r>
              <a:rPr lang="fr-FR" sz="1000" dirty="0"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le module os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contient déjà des fonctions qui nous permettent de gérer ce genre de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le module os, nous pouvons importer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donne accès à tout un tas de fonctions permettant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manipuler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chemins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nous permet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séparer un chemin de son extension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Cette fonction nous retourne donc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tuple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contient le chemin sans l'extension en premier élément, et l'extension seule en deuxième élément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fichier = "C:/Python36/python.exe"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os.path.splitext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(fichier)[1]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'.exe'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récupérer l'extension sans le point, il ne nous reste qu'à utiliser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extension.strip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manipuler des chemins de dossier, on utilise 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os.path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 chemin de son extension, on utilise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os.path.splitext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474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99525-7053-4A98-B1FF-2DD53288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Temps d’</a:t>
            </a:r>
            <a:r>
              <a:rPr lang="fr-FR" sz="3200" dirty="0" err="1"/>
              <a:t>execution</a:t>
            </a:r>
            <a:r>
              <a:rPr lang="fr-FR" sz="3200" dirty="0"/>
              <a:t> d’un programme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A8490-357D-4D36-AA6C-E8B13EF1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 err="1"/>
              <a:t>from</a:t>
            </a:r>
            <a:r>
              <a:rPr lang="fr-FR" sz="1200" dirty="0"/>
              <a:t> time import time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a = time()</a:t>
            </a:r>
          </a:p>
          <a:p>
            <a:pPr marL="0" indent="0">
              <a:buNone/>
            </a:pPr>
            <a:r>
              <a:rPr lang="fr-FR" sz="1200" dirty="0"/>
              <a:t>_=[i*2 for i in range(9999999)</a:t>
            </a:r>
          </a:p>
          <a:p>
            <a:pPr marL="0" indent="0">
              <a:buNone/>
            </a:pPr>
            <a:r>
              <a:rPr lang="fr-FR" sz="1200" dirty="0" err="1"/>
              <a:t>print</a:t>
            </a:r>
            <a:r>
              <a:rPr lang="fr-FR" sz="1200" dirty="0"/>
              <a:t>(</a:t>
            </a:r>
            <a:r>
              <a:rPr lang="fr-FR" sz="1200" dirty="0" err="1"/>
              <a:t>f’’Temps</a:t>
            </a:r>
            <a:r>
              <a:rPr lang="fr-FR" sz="1200" dirty="0"/>
              <a:t> d’</a:t>
            </a:r>
            <a:r>
              <a:rPr lang="fr-FR" sz="1200" dirty="0" err="1"/>
              <a:t>execution</a:t>
            </a:r>
            <a:r>
              <a:rPr lang="fr-FR" sz="1200" dirty="0"/>
              <a:t>: {time() – a}s’’</a:t>
            </a:r>
          </a:p>
          <a:p>
            <a:pPr marL="0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21260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BFDA0-99DE-4702-8221-365D1B98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7" y="1558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: variable égale à 0 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D8DD1-FC10-4A2C-BF29-0779F90E3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782" y="97285"/>
            <a:ext cx="8779711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qui s'attaque à une erreur assez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sournoise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courante.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 cas-ci, on veut vérifier que la variable a contient bien un nombre.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rapidement vérifier qu'une variable contient des données, on peut utiliser une structure conditionnelle de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exemple pour vérifier qu'une liste n'est pas vide, on peut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liste n'est pas vide")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 lieu de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&gt;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liste n'est pas vide")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conviendrez que la première façon de faire est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plus concise est lisible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Cependant, en prenant l'habitude de cette syntaxe,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tomber dans l'écueil qu'il fallait résoudre dans cet exercice.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imaginons qu'à la place d'une liste, nous récupérons cette fois-ci un nombre entier.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le nombre récupéré est 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alors la structure conditionnelle ne sera pas vérifiée, car 0 est équivalant à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C'est pourquoi dans ce cas-ci, nous ne pouvons pas utiliser la syntaxe simplifiée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variable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il faut donc vérifier explicitement que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variable n'est pas égale à None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 Unicode MS"/>
              </a:rPr>
              <a:t>a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n'est pas égale à None")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400" b="1" dirty="0"/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0 est équivalant au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explicitement qu'une variable n'est pas égale à None, il vaut mieux utiliser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variable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151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EA9C3-A8B9-4BF4-92B2-1B257864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3600" dirty="0">
                <a:latin typeface="Arial" panose="020B0604020202020204" pitchFamily="34" charset="0"/>
              </a:rPr>
              <a:t>Accéder à une variable d'environnement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AF47C8-22EA-4BB0-B6E3-B942114276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404944"/>
            <a:ext cx="225895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home_var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os.environ.get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("HOME")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home_var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515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B2FC-A5FE-49B0-9555-93CB5D56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Inverser les lettres d'un mot </a:t>
            </a:r>
            <a:r>
              <a:rPr lang="fr-FR" altLang="fr-FR" sz="3600" b="1" dirty="0">
                <a:latin typeface="Arial" panose="020B0604020202020204" pitchFamily="34" charset="0"/>
              </a:rPr>
              <a:t>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64A690-81F1-4A14-8FA5-E67B7FCFD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8036" y="173124"/>
            <a:ext cx="6696064" cy="537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lettre in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900" dirty="0">
                <a:latin typeface="Arial Unicode MS"/>
              </a:rPr>
              <a:t>	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resultat.append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(lettre)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resultat_formate.capitalize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b="1" dirty="0"/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commençons par dire qu'il est possible de réaliser cet exercice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une seule ligne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les slices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("Udemy"[::-1].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Ymedu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«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Mais pour faire durer un peu le plaisir, je vous montre une façon de faire un peu moins directe et qui vous permettra d'utiliser un peu plus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 fonctions natives de Python.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pour inverser l'ordre des lettres, nous utilisons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at 0x10386b278&gt;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Cette fonction nous retourne un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object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qui est en fait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itérateur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Nous pouvons donc passer à travers cet itérateur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une boucle for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ajouter chaque lettre dans une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lettre in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resultat.append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(lettre)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Nous nous retrouvons ainsi avec une liste contenant chaque lettre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l'ordre inverse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terminer, nous pouvons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joindre les éléments de la liste ensemble et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mettre une majuscule au début du mot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resultat_formate.capitalize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inverser une chaîne de caractère, on peut utiliser le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slicing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[::-1] ou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les éléments d'une liste ensemble, on utilise 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mettre une majuscule sur la première lettre d'un mot, on utilise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16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A4705-F572-4448-8A39-D290A229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Formatter une chaîne de caractères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7E96F3-C41F-41BF-B7B0-3356D65C9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42950"/>
            <a:ext cx="885691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 = "Dupont"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 je m'appelle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{nom}".format(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nom=nom))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possible de réussir cet exercice sans utiliser la fonction format, en concaténant des chaînes de caractère avec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symbole 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Cependant, vous remarquerez que la méthode format est souvent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 facile à utiliser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procure un résultat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facile à décoder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format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s'applique directement sur une chaîne de 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fonctionne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accolades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peut indiquer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indices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l'intérieur des accolades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"Bonjour je m'appelle {0} {1}".format(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Mais aussi utiliser directement, comme dans le cas de cet exercice, des 'tags' qui vont nous permettre de remplir les espaces occupés par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les accolades avec des variables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"Bonjour je m'appelle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} {nom}".format(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="Pierre", nom="Dupont")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concaténer des chaînes de caractère, on peut utiliser directement la fonction format avec les accolades pour insérer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variables à l'intérieur d'une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39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D228A-C92C-42C0-B235-74CE5DF2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552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Mélanger les lettres d'un prénom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F4D1A6-82AB-470D-BDAA-644BF7DE7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42896"/>
            <a:ext cx="1091132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"Bonjour"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random.shuffle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facilement mélanger les lettres d'un mot, nous allons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fonctionne sur des listes et permet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mélanger les éléments de la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lui est passée.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allons donc commencer par convertir notre mot en liste avec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Nous utilisons ensuite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pour mélanger la liste 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random.shuffle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Il ne reste plus qu'à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rassembler tous les éléments de la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de remettre la majuscule à la bonne place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mélanger les éléments d'une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chaîne de caractères en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702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56C39-4724-4560-984B-299DC4F0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fr-FR" dirty="0"/>
              <a:t>Tronquer le nombre de décimales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EA708C-2E2F-47E8-8BB5-07FDD3B901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7" y="802273"/>
            <a:ext cx="996779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SOLUTION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2938.48872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("Nombre tronqué: {nombres:.{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}f}".format(nombres=nombre,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EXPLICATION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Dans cet exercice, nous continuons d'explorer </a:t>
            </a:r>
            <a:r>
              <a:rPr lang="fr-FR" altLang="fr-FR" sz="1000" b="1" dirty="0">
                <a:latin typeface="Arial" panose="020B0604020202020204" pitchFamily="34" charset="0"/>
              </a:rPr>
              <a:t>cette fabuleuse fonction format </a:t>
            </a:r>
            <a:r>
              <a:rPr lang="fr-FR" altLang="fr-FR" sz="1000" dirty="0">
                <a:latin typeface="Arial" panose="020B0604020202020204" pitchFamily="34" charset="0"/>
              </a:rPr>
              <a:t>qui cache de nombreuses fonctionnalités assez avancées.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En effet, il est possible d'utiliser la syntaxe suivante pour</a:t>
            </a:r>
            <a:r>
              <a:rPr lang="fr-FR" altLang="fr-FR" sz="1000" b="1" dirty="0">
                <a:latin typeface="Arial" panose="020B0604020202020204" pitchFamily="34" charset="0"/>
              </a:rPr>
              <a:t> tronquer le nombre de décimales</a:t>
            </a:r>
            <a:r>
              <a:rPr lang="fr-FR" altLang="fr-FR" sz="1000" dirty="0">
                <a:latin typeface="Arial" panose="020B0604020202020204" pitchFamily="34" charset="0"/>
              </a:rPr>
              <a:t> après la virgule d'un nombre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{nombre:.3f}</a:t>
            </a:r>
            <a:r>
              <a:rPr lang="fr-FR" altLang="fr-FR" sz="100" dirty="0"/>
              <a:t> 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'nombre' correspond au nom du tag que l'on utilise comme nom de paramètre dans la fonction format.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Nous avons ensuite </a:t>
            </a:r>
            <a:r>
              <a:rPr lang="fr-FR" altLang="fr-FR" sz="1000" b="1" dirty="0">
                <a:latin typeface="Arial" panose="020B0604020202020204" pitchFamily="34" charset="0"/>
              </a:rPr>
              <a:t>deux points</a:t>
            </a:r>
            <a:r>
              <a:rPr lang="fr-FR" altLang="fr-FR" sz="1000" dirty="0">
                <a:latin typeface="Arial" panose="020B0604020202020204" pitchFamily="34" charset="0"/>
              </a:rPr>
              <a:t>,</a:t>
            </a:r>
            <a:r>
              <a:rPr lang="fr-FR" altLang="fr-FR" sz="1000" b="1" dirty="0">
                <a:latin typeface="Arial" panose="020B0604020202020204" pitchFamily="34" charset="0"/>
              </a:rPr>
              <a:t> un point</a:t>
            </a:r>
            <a:r>
              <a:rPr lang="fr-FR" altLang="fr-FR" sz="1000" dirty="0">
                <a:latin typeface="Arial" panose="020B0604020202020204" pitchFamily="34" charset="0"/>
              </a:rPr>
              <a:t>,</a:t>
            </a:r>
            <a:r>
              <a:rPr lang="fr-FR" altLang="fr-FR" sz="1000" b="1" dirty="0">
                <a:latin typeface="Arial" panose="020B0604020202020204" pitchFamily="34" charset="0"/>
              </a:rPr>
              <a:t> un nombre</a:t>
            </a:r>
            <a:r>
              <a:rPr lang="fr-FR" altLang="fr-FR" sz="1000" dirty="0">
                <a:latin typeface="Arial" panose="020B0604020202020204" pitchFamily="34" charset="0"/>
              </a:rPr>
              <a:t> qui détermine le nombre de décimales après la virgule que l'on souhaite conserver (ici 3) et pour finir </a:t>
            </a:r>
            <a:r>
              <a:rPr lang="fr-FR" altLang="fr-FR" sz="1000" b="1" dirty="0">
                <a:latin typeface="Arial" panose="020B0604020202020204" pitchFamily="34" charset="0"/>
              </a:rPr>
              <a:t>la lettre f</a:t>
            </a:r>
            <a:r>
              <a:rPr lang="fr-FR" altLang="fr-FR" sz="10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Je l'avoue, ce n'est pas la syntaxe la plus facile à retenir, mais c'est vraiment très efficace pour pouvoir rapidement afficher un nombre tronqué dans une chaîne de caractère.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SOLUTION ALTERNATIVE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Vous pouvez également utiliser la fonction </a:t>
            </a:r>
            <a:r>
              <a:rPr lang="fr-FR" altLang="fr-FR" sz="1000" b="1" dirty="0">
                <a:latin typeface="Arial" panose="020B0604020202020204" pitchFamily="34" charset="0"/>
              </a:rPr>
              <a:t>round </a:t>
            </a:r>
            <a:r>
              <a:rPr lang="fr-FR" altLang="fr-FR" sz="1000" dirty="0">
                <a:latin typeface="Arial" panose="020B0604020202020204" pitchFamily="34" charset="0"/>
              </a:rPr>
              <a:t>afin de tronquer le nombre de décimales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nombre = 2938.48872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 err="1">
                <a:latin typeface="Arial Unicode MS"/>
              </a:rPr>
              <a:t>decimales</a:t>
            </a:r>
            <a:r>
              <a:rPr lang="fr-FR" altLang="fr-FR" sz="800" dirty="0">
                <a:latin typeface="Arial Unicode MS"/>
              </a:rPr>
              <a:t> = 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solution = round(nombre, </a:t>
            </a:r>
            <a:r>
              <a:rPr lang="fr-FR" altLang="fr-FR" sz="800" dirty="0" err="1">
                <a:latin typeface="Arial Unicode MS"/>
              </a:rPr>
              <a:t>decimales</a:t>
            </a:r>
            <a:r>
              <a:rPr lang="fr-FR" altLang="fr-FR" sz="800" dirty="0">
                <a:latin typeface="Arial Unicode MS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("Nombre tronqué: {}".format(solution))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800" dirty="0"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rial" panose="020B0604020202020204" pitchFamily="34" charset="0"/>
              </a:rPr>
              <a:t>Il vous faudra cependant tout de même utiliser la méthode </a:t>
            </a:r>
            <a:r>
              <a:rPr lang="fr-FR" altLang="fr-FR" sz="1000" b="1" dirty="0">
                <a:latin typeface="Arial" panose="020B0604020202020204" pitchFamily="34" charset="0"/>
              </a:rPr>
              <a:t>format</a:t>
            </a:r>
            <a:r>
              <a:rPr lang="fr-FR" altLang="fr-FR" sz="1000" dirty="0">
                <a:latin typeface="Arial" panose="020B0604020202020204" pitchFamily="34" charset="0"/>
              </a:rPr>
              <a:t> afin d'insérer le nombre tronqué à l'intérieur de la chaîne de caractères.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POINTS IMPORTANTS À RETENIR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On peut tronquer directement un nombre pour n'afficher qu'une certaine parties des décimales après la virgule grâce à la fonction format et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la syntaxe </a:t>
            </a:r>
            <a:r>
              <a:rPr lang="fr-FR" altLang="fr-FR" sz="800" dirty="0">
                <a:latin typeface="Arial Unicode MS"/>
              </a:rPr>
              <a:t>{nombre:.3f}</a:t>
            </a:r>
            <a:r>
              <a:rPr lang="fr-FR" altLang="fr-FR" sz="100" dirty="0"/>
              <a:t>.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A74976-8C59-490B-8512-C4236F9A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1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249"/>
            <a:ext cx="2438400" cy="33297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2800" dirty="0"/>
              <a:t>1. ( )</a:t>
            </a:r>
          </a:p>
          <a:p>
            <a:pPr marL="0" indent="0">
              <a:buNone/>
            </a:pPr>
            <a:r>
              <a:rPr lang="en-US" sz="2800" dirty="0"/>
              <a:t>2. **</a:t>
            </a:r>
          </a:p>
          <a:p>
            <a:pPr marL="0" indent="0">
              <a:buNone/>
            </a:pPr>
            <a:r>
              <a:rPr lang="en-US" sz="2800" dirty="0"/>
              <a:t>3. *  /   //   %</a:t>
            </a:r>
          </a:p>
          <a:p>
            <a:pPr marL="0" indent="0">
              <a:buNone/>
            </a:pPr>
            <a:r>
              <a:rPr lang="en-US" sz="2800" dirty="0"/>
              <a:t>4. + –</a:t>
            </a:r>
          </a:p>
          <a:p>
            <a:pPr marL="0" indent="0">
              <a:buNone/>
            </a:pPr>
            <a:r>
              <a:rPr lang="en-US" sz="2800" dirty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00400" y="649370"/>
            <a:ext cx="5867400" cy="573879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/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b="1" dirty="0">
                  <a:solidFill>
                    <a:srgbClr val="0070C0"/>
                  </a:solidFill>
                </a:rPr>
                <a:t>Example: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00600" y="438150"/>
            <a:ext cx="4267200" cy="14708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00600" y="438150"/>
            <a:ext cx="4267200" cy="22328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438150"/>
            <a:ext cx="4267200" cy="42902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00600" y="438150"/>
            <a:ext cx="4267200" cy="29186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00600" y="438150"/>
            <a:ext cx="4267200" cy="36044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8D81A-5874-4B38-B3EB-967BDC88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Tester une condition sur une ligne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F85D4A-9C97-4BAF-A5CE-ED21A4292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35393"/>
            <a:ext cx="856035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majeur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("Vous êtes majeur !") if a &gt;= 18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("Vous êtes mineur")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cet exercice, il fallait utiliser ce qu'on appelle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opérateur ternaire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 nous pouvons réaliser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condition if,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 une seule ligne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important de noter qu'il n'est possible d'inclure des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un opérateur ternaire que depuis la version 3 de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noter aussi,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n'est pas possible d'inclure un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un opérateur ternaire.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n'avons donc que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deux choix possibles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le if et 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 suivant la syntaxe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variable = expression if condition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expression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réaliser une structure conditionnelle sur une seule ligne, on utilise un opérateur ternaire.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803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C77CD-5018-4477-897C-86D47588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133350"/>
            <a:ext cx="8229600" cy="727364"/>
          </a:xfrm>
        </p:spPr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Trier trois nombres sans conditions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46D398-85B8-4B2B-8555-37DB640893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58231"/>
            <a:ext cx="885210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a1 = min(a,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a3 = max(a,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a2 = (a + b + c) - a1 - a3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("Les nombres dans l'ordre sont {}, {} et {}".format(a1, a2, a3))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il fallait penser un peu plus à la solution car il était interdit d'utiliser les structures conditionnelles.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résoudre ce problème, nous commençons par trouver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le plus petit et le nombre le plus grand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les trois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a, b et c grâce aux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fonctions min et max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Cela nous donne donc la variable a1 et la variable a3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a1 = min(a,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a3 = max(a, b,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Puisque nous ne pouvons pas savoir d'avance quelles variables parmi a, b et c vont correspondre à la valeur la plus petite et la valeur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plus grande, il nous faut faire un peu d'arithmétique pour trouver la valeur du milieu.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se faire,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additionnons les trois valeurs ensemble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(a, b et c) puis nous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soustrayons les deux variables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précédemment trouvées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la fonction min et max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a2 = (a + b + c) - a1 - a3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trouver la valeur maximale ou minimale entre plusieurs variables, on utilise les fonctions min et max.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958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E58D6-A51F-40C8-A00F-6232757A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Trouver l'erreur dans une boucle for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E8E49-EE78-4F39-9821-A0B643949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43115"/>
            <a:ext cx="891462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"Python"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a besoin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d'un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créer une liste de nombres de la longueur du nombre passé en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 dans le script, nous passions directement la variable mot - qui est une chaîne de caractère - à la fonction range, ce qui nous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retournait logiquement une erreur.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la place,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fallait utiliser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calculer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longueur de la chaîne de 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ainsi passer ce nombre à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 range pour pouvoir itérer sur la liste obtenue.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IMPORTANTS À 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calculer la longueur d'une chaîne de caractère,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3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FDFF2-D136-449B-A5E7-7C3D6C39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dans la fonction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1C09E-1A7F-4103-8DFC-46E04D3BD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96893"/>
            <a:ext cx="88505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multiplicateur_mot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return mot *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mot_multiplie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multiplicateur_mot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(mot="Bonjour")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mot_multiplie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L'ordre des paramètres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défaut dans une fonction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son importance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! En effet, si vous définissez une valeur par défaut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un paramètre qui se trouve en première position, vous avez l'obligation de définir une valeur par défaut pour tous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paramètres qui suivent.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façon rapide de régler l'erreur qui se trouvait dans ce script était donc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soit de définir une valeur par défaut pour les deux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paramètres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fonction,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soit d'inverser l'ordre des paramètres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que nous avons fait dans la solution proposé ci-dessus.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IMPORTANTS À 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L'ordre des paramètres dans une fonction a son importance ! Vous ne pouvez pas mettre un paramètre sans valeur par défaut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après un paramètre qui en a une.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471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23269-C0F9-4470-99BD-10AD2A5E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dans la fonction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CDD225-9B86-4AFA-8408-A5987713F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19951"/>
            <a:ext cx="873829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addition(a, b):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a +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addition(5, 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200" b="1" dirty="0">
                <a:latin typeface="Arial" panose="020B0604020202020204" pitchFamily="34" charset="0"/>
              </a:rPr>
              <a:t>Une fonction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peut, dans certains cas, ne pas retourner de résultat (par exemple, une fonction qui exécute plusieurs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suite, pour afficher un message de bienvenue par exemple, n'a pas besoin de retourner de valeur spécifique).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Cependant, ici, la fonction sert à calculer la somme de deux valeurs.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donc retourner d'une façon où d'une autre le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résultat de cette addition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retourner une valeur dans une fonction, on utilise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mot clé return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comme ici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Cela nous permet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récupérer la valeur de l'addition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lors de l'appel de la fonction dans une variable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addition(5, 10)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200" dirty="0">
                <a:latin typeface="Arial" panose="020B0604020202020204" pitchFamily="34" charset="0"/>
              </a:rPr>
              <a:t>Pour retourner une valeur à l'intérieur d'une fonction, on utilise le mot clé return.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110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A2B31-33A2-477A-A93F-56BBA9E8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Afficher la table de multiplication d'un nombre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A012B6-3F2E-4133-ACD3-FE62A62BA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35339"/>
            <a:ext cx="8873391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range(11):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("{i} x {nombre} =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}".format(i=i, nombre=nombre,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=i*nombre))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faisons tous les calculs nécessaires directement à l'intérieur de la méthode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commencer,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bouclons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travers une liste contenant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nombres de 0 à 10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grâce 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range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i in range(11):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dirty="0">
                <a:latin typeface="Arial" panose="020B0604020202020204" pitchFamily="34" charset="0"/>
              </a:rPr>
              <a:t>Nous affichons ensuite dans la chaîne de caractère formattée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courant de la boucle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contenu dans la variable i,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 pour lequel nous affichons la table de multiplication,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contenu dans la variable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puis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multiplication de l’un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l'autre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 * nombre).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possible de faire des opérations mathématiques directement à l'intérieur de la méthode format, afin d'insérer le résultat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ces opérations à l'intérieur d'une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894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© 2018  Joe James </a:t>
            </a:r>
          </a:p>
        </p:txBody>
      </p:sp>
    </p:spTree>
    <p:extLst>
      <p:ext uri="{BB962C8B-B14F-4D97-AF65-F5344CB8AC3E}">
        <p14:creationId xmlns:p14="http://schemas.microsoft.com/office/powerpoint/2010/main" val="264004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Starts with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779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String:	“Vikash”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List:	[‘V’, ‘i’, ‘k’, ‘a’, ‘s’, ‘h’]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233" y="2628900"/>
            <a:ext cx="17029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Index	Value</a:t>
            </a:r>
          </a:p>
          <a:p>
            <a:r>
              <a:rPr lang="en-US" sz="2000" dirty="0"/>
              <a:t>0	V</a:t>
            </a:r>
          </a:p>
          <a:p>
            <a:r>
              <a:rPr lang="en-US" sz="2000" dirty="0"/>
              <a:t>1	i</a:t>
            </a:r>
          </a:p>
          <a:p>
            <a:r>
              <a:rPr lang="en-US" sz="2000" dirty="0"/>
              <a:t>2	k</a:t>
            </a:r>
          </a:p>
          <a:p>
            <a:r>
              <a:rPr lang="en-US" sz="2000" dirty="0"/>
              <a:t>3	a</a:t>
            </a:r>
          </a:p>
          <a:p>
            <a:r>
              <a:rPr lang="en-US" sz="2000" dirty="0"/>
              <a:t>4	s</a:t>
            </a:r>
          </a:p>
          <a:p>
            <a:r>
              <a:rPr lang="en-US" sz="2000" dirty="0"/>
              <a:t>5	h</a:t>
            </a:r>
          </a:p>
        </p:txBody>
      </p:sp>
    </p:spTree>
    <p:extLst>
      <p:ext uri="{BB962C8B-B14F-4D97-AF65-F5344CB8AC3E}">
        <p14:creationId xmlns:p14="http://schemas.microsoft.com/office/powerpoint/2010/main" val="238006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62410</TotalTime>
  <Words>10495</Words>
  <Application>Microsoft Office PowerPoint</Application>
  <PresentationFormat>Affichage à l'écran (16:9)</PresentationFormat>
  <Paragraphs>1279</Paragraphs>
  <Slides>86</Slides>
  <Notes>53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86</vt:i4>
      </vt:variant>
    </vt:vector>
  </HeadingPairs>
  <TitlesOfParts>
    <vt:vector size="93" baseType="lpstr">
      <vt:lpstr>Arial</vt:lpstr>
      <vt:lpstr>Arial Black</vt:lpstr>
      <vt:lpstr>Arial Unicode MS</vt:lpstr>
      <vt:lpstr>Calibri</vt:lpstr>
      <vt:lpstr>Courier New</vt:lpstr>
      <vt:lpstr>Segoe UI Black</vt:lpstr>
      <vt:lpstr>Office Theme</vt:lpstr>
      <vt:lpstr>Python     in 90 minutes</vt:lpstr>
      <vt:lpstr>Présentation PowerPoint</vt:lpstr>
      <vt:lpstr>Python Variables</vt:lpstr>
      <vt:lpstr>Variable Naming Tips</vt:lpstr>
      <vt:lpstr>Présentation PowerPoint</vt:lpstr>
      <vt:lpstr>Boolean: True or False</vt:lpstr>
      <vt:lpstr>Python Math functions</vt:lpstr>
      <vt:lpstr>Présentation PowerPoint</vt:lpstr>
      <vt:lpstr>Indexing Starts with 0</vt:lpstr>
      <vt:lpstr>String Escape Sequences</vt:lpstr>
      <vt:lpstr>range</vt:lpstr>
      <vt:lpstr>Présentation PowerPoint</vt:lpstr>
      <vt:lpstr>SEQUENCES (String, List, Tuple)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TUPLES</vt:lpstr>
      <vt:lpstr>TUPLES</vt:lpstr>
      <vt:lpstr>TUPLES</vt:lpstr>
      <vt:lpstr>SETS</vt:lpstr>
      <vt:lpstr>Présentation PowerPoint</vt:lpstr>
      <vt:lpstr>SETS</vt:lpstr>
      <vt:lpstr>DICTIONARIES</vt:lpstr>
      <vt:lpstr>DICTIONARIES</vt:lpstr>
      <vt:lpstr>DICTIONARIES</vt:lpstr>
      <vt:lpstr>DICTIONARIES</vt:lpstr>
      <vt:lpstr>Présentation PowerPoint</vt:lpstr>
      <vt:lpstr>Présentation PowerPoint</vt:lpstr>
      <vt:lpstr>Classes and Objects</vt:lpstr>
      <vt:lpstr>Présentation PowerPoint</vt:lpstr>
      <vt:lpstr>Déclarer des variables</vt:lpstr>
      <vt:lpstr>Convertir une variable d'un type à un autre - Solution</vt:lpstr>
      <vt:lpstr>Ajouter un séparateur dans le print - Solution </vt:lpstr>
      <vt:lpstr>Erreur dans la déclaration d'une variable </vt:lpstr>
      <vt:lpstr>Vérifier si une variable est d'un certain type </vt:lpstr>
      <vt:lpstr>Remplacer un mot par un autre </vt:lpstr>
      <vt:lpstr>Ordonner une chaîne de caractère  </vt:lpstr>
      <vt:lpstr>Créer une liste de nombres de 5 à 15 </vt:lpstr>
      <vt:lpstr>Créer une liste de nombres pairs de 1 à 100</vt:lpstr>
      <vt:lpstr>Créer un générateur de lancer de dés </vt:lpstr>
      <vt:lpstr>Compter le nombre d'occurrences d'une lettre dans une phrase</vt:lpstr>
      <vt:lpstr>Récupérer un élément dans une liste </vt:lpstr>
      <vt:lpstr>Ajouter plusieurs éléments à une liste </vt:lpstr>
      <vt:lpstr>Récupérer les éléments communs à deux listes </vt:lpstr>
      <vt:lpstr>Récupérer une valeur dans un dictionnaire </vt:lpstr>
      <vt:lpstr>Additionner les valeurs d'un dictionnaire </vt:lpstr>
      <vt:lpstr>Trouver l'erreur de module </vt:lpstr>
      <vt:lpstr>Trouver l'erreur de syntaxe </vt:lpstr>
      <vt:lpstr>Importer une variable d'un autre module </vt:lpstr>
      <vt:lpstr>Récupérer l'extension d'un fichier </vt:lpstr>
      <vt:lpstr>Temps d’execution d’un programme python</vt:lpstr>
      <vt:lpstr>Trouver l'erreur : variable égale à 0 </vt:lpstr>
      <vt:lpstr>Accéder à une variable d'environnement </vt:lpstr>
      <vt:lpstr>Inverser les lettres d'un mot SOLUTION </vt:lpstr>
      <vt:lpstr>Formatter une chaîne de caractères </vt:lpstr>
      <vt:lpstr>Mélanger les lettres d'un prénom </vt:lpstr>
      <vt:lpstr>Tronquer le nombre de décimales</vt:lpstr>
      <vt:lpstr>Tester une condition sur une ligne </vt:lpstr>
      <vt:lpstr>Trier trois nombres sans conditions </vt:lpstr>
      <vt:lpstr>Trouver l'erreur dans une boucle for </vt:lpstr>
      <vt:lpstr>Trouver l'erreur dans la fonction </vt:lpstr>
      <vt:lpstr>Trouver l'erreur dans la fonction </vt:lpstr>
      <vt:lpstr>Afficher la table de multiplication d'un nombre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James</dc:creator>
  <cp:lastModifiedBy>julien palleau</cp:lastModifiedBy>
  <cp:revision>97</cp:revision>
  <dcterms:created xsi:type="dcterms:W3CDTF">2018-10-04T22:42:15Z</dcterms:created>
  <dcterms:modified xsi:type="dcterms:W3CDTF">2020-03-04T10:30:09Z</dcterms:modified>
</cp:coreProperties>
</file>