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311" r:id="rId2"/>
    <p:sldId id="299" r:id="rId3"/>
    <p:sldId id="301" r:id="rId4"/>
    <p:sldId id="305" r:id="rId5"/>
    <p:sldId id="302" r:id="rId6"/>
    <p:sldId id="298" r:id="rId7"/>
    <p:sldId id="300" r:id="rId8"/>
    <p:sldId id="303" r:id="rId9"/>
    <p:sldId id="297" r:id="rId10"/>
    <p:sldId id="353" r:id="rId11"/>
    <p:sldId id="355" r:id="rId12"/>
    <p:sldId id="354" r:id="rId13"/>
    <p:sldId id="304" r:id="rId14"/>
    <p:sldId id="259" r:id="rId15"/>
    <p:sldId id="356" r:id="rId16"/>
    <p:sldId id="357" r:id="rId17"/>
    <p:sldId id="358" r:id="rId18"/>
    <p:sldId id="359" r:id="rId19"/>
    <p:sldId id="360" r:id="rId20"/>
    <p:sldId id="361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363" r:id="rId37"/>
    <p:sldId id="275" r:id="rId38"/>
    <p:sldId id="364" r:id="rId39"/>
    <p:sldId id="362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95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06" r:id="rId61"/>
    <p:sldId id="307" r:id="rId62"/>
    <p:sldId id="365" r:id="rId63"/>
    <p:sldId id="366" r:id="rId64"/>
    <p:sldId id="367" r:id="rId65"/>
    <p:sldId id="368" r:id="rId66"/>
    <p:sldId id="308" r:id="rId67"/>
    <p:sldId id="309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5" r:id="rId89"/>
    <p:sldId id="336" r:id="rId90"/>
    <p:sldId id="334" r:id="rId91"/>
    <p:sldId id="338" r:id="rId92"/>
    <p:sldId id="337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13" r:id="rId10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53"/>
            <p14:sldId id="355"/>
            <p14:sldId id="354"/>
            <p14:sldId id="304"/>
            <p14:sldId id="259"/>
            <p14:sldId id="356"/>
            <p14:sldId id="357"/>
            <p14:sldId id="358"/>
            <p14:sldId id="359"/>
            <p14:sldId id="360"/>
            <p14:sldId id="36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363"/>
            <p14:sldId id="275"/>
            <p14:sldId id="364"/>
            <p14:sldId id="36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65"/>
            <p14:sldId id="366"/>
            <p14:sldId id="367"/>
            <p14:sldId id="368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1337" autoAdjust="0"/>
  </p:normalViewPr>
  <p:slideViewPr>
    <p:cSldViewPr>
      <p:cViewPr varScale="1">
        <p:scale>
          <a:sx n="138" d="100"/>
          <a:sy n="138" d="100"/>
        </p:scale>
        <p:origin x="126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8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E6848-FBF4-47C8-B698-B062F0F8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Changer le retour à la ligne dans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endParaRPr lang="fr-FR" sz="33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4087F-56E3-453F-8D3C-956FBD6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/>
              <a:t>liste = [1, 2, 3, 4]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(liste):</a:t>
            </a:r>
          </a:p>
          <a:p>
            <a:r>
              <a:rPr lang="fr-FR" sz="1000" dirty="0"/>
              <a:t>1</a:t>
            </a:r>
          </a:p>
          <a:p>
            <a:r>
              <a:rPr lang="fr-FR" sz="1000" dirty="0"/>
              <a:t>2</a:t>
            </a:r>
          </a:p>
          <a:p>
            <a:r>
              <a:rPr lang="fr-FR" sz="1000" dirty="0"/>
              <a:t>3</a:t>
            </a:r>
          </a:p>
          <a:p>
            <a:r>
              <a:rPr lang="fr-FR" sz="1000" dirty="0"/>
              <a:t>4</a:t>
            </a:r>
          </a:p>
          <a:p>
            <a:r>
              <a:rPr lang="fr-FR" sz="1200" dirty="0"/>
              <a:t> Pour afficher les nombres en ligne il faut </a:t>
            </a:r>
            <a:r>
              <a:rPr lang="fr-FR" sz="1200" dirty="0" err="1"/>
              <a:t>ecrire</a:t>
            </a:r>
            <a:r>
              <a:rPr lang="fr-FR" sz="1200" dirty="0"/>
              <a:t>: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(liste, ‘’’’)</a:t>
            </a:r>
          </a:p>
          <a:p>
            <a:r>
              <a:rPr lang="fr-FR" sz="1000" dirty="0"/>
              <a:t>1 2 3 4</a:t>
            </a:r>
          </a:p>
          <a:p>
            <a:endParaRPr lang="fr-FR" sz="1000" dirty="0"/>
          </a:p>
          <a:p>
            <a:r>
              <a:rPr lang="fr-FR" sz="1200" dirty="0"/>
              <a:t>You can </a:t>
            </a:r>
            <a:r>
              <a:rPr lang="fr-FR" sz="1200" dirty="0" err="1"/>
              <a:t>print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liste as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want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/>
              <a:t> </a:t>
            </a:r>
            <a:r>
              <a:rPr lang="fr-FR" sz="1200" dirty="0" err="1"/>
              <a:t>formating</a:t>
            </a:r>
            <a:r>
              <a:rPr lang="fr-FR" sz="1200" dirty="0"/>
              <a:t> </a:t>
            </a:r>
            <a:r>
              <a:rPr lang="fr-FR" sz="1200" dirty="0" err="1"/>
              <a:t>sequence</a:t>
            </a:r>
            <a:r>
              <a:rPr lang="fr-FR" sz="1200" dirty="0"/>
              <a:t> </a:t>
            </a:r>
            <a:r>
              <a:rPr lang="fr-FR" sz="1200" dirty="0" err="1"/>
              <a:t>such</a:t>
            </a:r>
            <a:r>
              <a:rPr lang="fr-FR" sz="1200" dirty="0"/>
              <a:t> as \t, \n, \r</a:t>
            </a:r>
          </a:p>
        </p:txBody>
      </p:sp>
    </p:spTree>
    <p:extLst>
      <p:ext uri="{BB962C8B-B14F-4D97-AF65-F5344CB8AC3E}">
        <p14:creationId xmlns:p14="http://schemas.microsoft.com/office/powerpoint/2010/main" val="9148985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E064-42F6-4BD6-9446-D2A25C8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l'indice de l'itération dans une boucle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A204C-6063-4AD0-9BF5-397093894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782"/>
            <a:ext cx="83305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ainsi que son indice dans une boucle for,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souvent faite par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débutants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 de passer par la fonction range et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alourdit le code et le rend difficilement lisible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liste[i]))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dans une boucle for à la fois l'élément sur lequel on boucle ainsi que son indice,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préfère utiliser la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et son indice dans une boucle for,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03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3E34-5D63-4934-9D04-6D8AA76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br>
              <a:rPr lang="fr-FR" altLang="fr-FR" sz="3200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905C8-FEC3-44D0-8C61-099861EDB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96731"/>
            <a:ext cx="117118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faire appel à un opérateur mathématique quelque peu méconnu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l'opérateur modulo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opérateur est un peu l'alter égo de l'opérateur division, puisqu'il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le reste de la division d'un nombre par un 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2 retournera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10 / 2 est égal à 5 et la division ne laisse aucun reste.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contre,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11 % 2 retournera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11 / 2 est égal à 5 et il reste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modulo est donc un opérateur mathématique très utilisé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vérifier si un nombre est pair ou non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un nombre divisible par 2 et ne laissant aucun reste, est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donc le modulo dans cet exercice pour tester chaque élément de la liste dans une boucle for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vérifiant si le modulo du nombre par 2 est égal ou non à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nombre est pair, on utilise l'opérateur mathématique modulo, en vérifiant si le modulo de notre nombre par 2 est égal ou non à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985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8C1E-7873-43AD-B8A8-5E08CC7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F552-8DAE-4E15-9E2D-08B397FCF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6785"/>
            <a:ext cx="104698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récupérons les nombres pairs de la liste, toujours avec l'opérateur modulo, mais cette fois-ci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 une compréhension de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permet de faire tenir le code en une seule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de la compréhension de liste est assez simple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[expression for expression in liste if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nous permet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d'exécuter une boucle for sur une seule ligne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 une nouvelle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l'on peut stocker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finaliser cet exercice,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 ajouter la condition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permet de vérifier si un nombre est pair ou non dans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exécuter une boucle for sur une seule ligne et ainsi trier les éléments d'une liste, on utilise une compréhension de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83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3BD6-EB37-413D-B0CD-48B749C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chiffres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D2DBC3-5343-4085-9B02-B0952DA7D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66061"/>
            <a:ext cx="88500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209812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(somme)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utilisons une compréhension de liste pour additionner chaque chiffre du nombre 209812.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Premièrement, pour pouvoir boucler à travers chaque chiffre du nombre,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convertit notre nombre entier en chaîne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qui nous permet ensuite, à l'aide d'une compréhension de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boucler à travers chaque chiffre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passage,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convertissons chaque chiffre en nombre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vu que nous avons converti notre nombre en chaîne de caractère, les éléments sur lesquels nous bouclons avec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 for sont des nombres en chaîne de caractère. Pour pouvoir les additionner ensemble il faut donc les convertir 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finir,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pour faire la somme de tous les nombres contenus dans la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boucler sur chaque chiffre d'un nombre, on convertit le nombre en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additionner ensemble tous les nombres contenus dans 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77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9411-A962-4F19-8F0F-B91E972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7492F-A5F4-4927-ACEF-574FA2C9D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43006"/>
            <a:ext cx="1216429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"Marie", "Julie", "Adrien", "Julie"]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continue dans cet exercice avec les compréhensions de liste que vous devez commencer à maîtriser.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fois, on commence par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boucler à travers chaque élément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liste grâce à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[x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l'état, la compréhension de liste ci-dessus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change absolument rien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liste. Il faut donc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replace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le nom à chercher par le nouveau nom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Ainsi, directement en bouclant sur la liste, on remplace toutes les occurrences de 'Julie' par 'Julien’.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un mot par un autre, on utilise la fonction replace.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7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6A27-A12A-4CE1-A47E-0D05CA2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Enlever les doublons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5C9B3-4480-46A7-8298-C58F1F2F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619"/>
            <a:ext cx="88032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[1, 2, 2, 3, 4, 5, 5, 5, 6, 7, 7, 8, 9, 10]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trouver une façon d'enlever les doublons d'une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passer par les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nous commençons par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liste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nous allons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remplir petit à petit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les nombres de la liste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chaque itération de la boucle,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vérifions avec une structure conditionnelle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le nombre courant sur lequel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déjà présent dans la liste avec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nombre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déjà présent dans la liste vide que nous avons initialisé,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l'ajoutons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alors à cette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on tombe une seconde fois sur le même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structure conditionnelle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sera pas vérifiée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ne sera pas ajouté une deuxième fois dans la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élément est déjà présent ou non dans une liste, on utilise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 le nombre est déjà dans la liste,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syntaxe retournera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 non, False.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41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5F7B5-2B82-45A0-A087-DDFF5804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7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chaîne de caractères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6AD19-E34F-4B82-9686-042FC9EC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La classe </a:t>
            </a:r>
            <a:r>
              <a:rPr lang="fr-FR" b="1" dirty="0" err="1"/>
              <a:t>str</a:t>
            </a:r>
            <a:r>
              <a:rPr lang="fr-FR" dirty="0"/>
              <a:t> fournit de nombreuses méthodes utiles. Les méthodes suivantes permettent d’effectuer des tests sur les caractères d’une chaîne.</a:t>
            </a:r>
          </a:p>
          <a:p>
            <a:endParaRPr lang="fr-FR" b="1" dirty="0"/>
          </a:p>
          <a:p>
            <a:r>
              <a:rPr lang="fr-FR" b="1" dirty="0" err="1"/>
              <a:t>isalnum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alphanumériques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isalpha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les caractères dans cette chaîne sont alphabétiques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isdigit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numériques.</a:t>
            </a:r>
          </a:p>
          <a:p>
            <a:endParaRPr lang="fr-FR" b="1" dirty="0"/>
          </a:p>
          <a:p>
            <a:r>
              <a:rPr lang="fr-FR" b="1" dirty="0" err="1"/>
              <a:t>isidentifier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est un identifiant de Python.</a:t>
            </a:r>
          </a:p>
          <a:p>
            <a:endParaRPr lang="fr-FR" b="1" dirty="0"/>
          </a:p>
          <a:p>
            <a:r>
              <a:rPr lang="fr-FR" b="1" dirty="0" err="1"/>
              <a:t>islower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est des lettres minuscules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isupper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tous les caractères dans cette chaîne sont des lettres majuscules et il y a au moins un caractère.</a:t>
            </a:r>
          </a:p>
          <a:p>
            <a:endParaRPr lang="fr-FR" b="1" dirty="0"/>
          </a:p>
          <a:p>
            <a:r>
              <a:rPr lang="fr-FR" b="1" dirty="0" err="1"/>
              <a:t>isspace</a:t>
            </a:r>
            <a:r>
              <a:rPr lang="fr-FR" b="1" dirty="0"/>
              <a:t>():</a:t>
            </a:r>
            <a:r>
              <a:rPr lang="fr-FR" dirty="0"/>
              <a:t> booléenne Renvoie </a:t>
            </a:r>
            <a:r>
              <a:rPr lang="fr-FR" dirty="0" err="1"/>
              <a:t>True</a:t>
            </a:r>
            <a:r>
              <a:rPr lang="fr-FR" dirty="0"/>
              <a:t> si cette chaîne ne contient que des caractères blancs.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6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6CB5-5FE3-4A83-A731-987C75B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Hasard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067E12-8FE5-49FE-884D-9F8E1A035E1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110204"/>
              </p:ext>
            </p:extLst>
          </p:nvPr>
        </p:nvGraphicFramePr>
        <p:xfrm>
          <a:off x="1812925" y="1200150"/>
          <a:ext cx="5516563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Objet d’environnement du Gestionnaire de liaisons" showAsIcon="1" r:id="rId3" imgW="854640" imgH="524880" progId="Package">
                  <p:embed/>
                </p:oleObj>
              </mc:Choice>
              <mc:Fallback>
                <p:oleObj name="Objet d’environnement du Gestionnaire de liaisons" showAsIcon="1" r:id="rId3" imgW="8546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5" y="1200150"/>
                        <a:ext cx="5516563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41191-DE4B-494A-BF78-3970EDC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reduce</a:t>
            </a:r>
            <a:endParaRPr lang="fr-FR" sz="33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B5FEC6B-C488-4B6F-9B8C-6DB2C7B14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27891"/>
            <a:ext cx="88488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cover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expensive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cases,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alongside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article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you’ve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there’s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bit more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569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89672-20D6-4CB8-8E0F-B6A69EBF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35" y="-112663"/>
            <a:ext cx="8229600" cy="857250"/>
          </a:xfrm>
        </p:spPr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27A15-AA97-433A-B924-6F769467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65" y="590550"/>
            <a:ext cx="8229600" cy="4038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The </a:t>
            </a:r>
            <a:r>
              <a:rPr lang="fr-FR" altLang="fr-FR" sz="1000" dirty="0" err="1">
                <a:latin typeface="Arial Unicode MS"/>
              </a:rPr>
              <a:t>map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takes</a:t>
            </a:r>
            <a:r>
              <a:rPr lang="fr-FR" altLang="fr-FR" sz="1000" dirty="0"/>
              <a:t> in </a:t>
            </a:r>
            <a:r>
              <a:rPr lang="fr-FR" altLang="fr-FR" sz="1000" dirty="0" err="1"/>
              <a:t>another</a:t>
            </a:r>
            <a:r>
              <a:rPr lang="fr-FR" altLang="fr-FR" sz="1000" dirty="0"/>
              <a:t>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as a </a:t>
            </a:r>
            <a:r>
              <a:rPr lang="fr-FR" altLang="fr-FR" sz="1000" dirty="0" err="1"/>
              <a:t>parameter</a:t>
            </a:r>
            <a:r>
              <a:rPr lang="fr-FR" altLang="fr-FR" sz="1000" dirty="0"/>
              <a:t>, </a:t>
            </a:r>
            <a:r>
              <a:rPr lang="fr-FR" altLang="fr-FR" sz="1000" dirty="0" err="1"/>
              <a:t>alongside</a:t>
            </a:r>
            <a:r>
              <a:rPr lang="fr-FR" altLang="fr-FR" sz="1000" dirty="0"/>
              <a:t> an </a:t>
            </a:r>
            <a:r>
              <a:rPr lang="fr-FR" altLang="fr-FR" sz="1000" dirty="0" err="1"/>
              <a:t>array</a:t>
            </a:r>
            <a:r>
              <a:rPr lang="fr-FR" altLang="fr-FR" sz="1000" dirty="0"/>
              <a:t> of </a:t>
            </a:r>
            <a:r>
              <a:rPr lang="fr-FR" altLang="fr-FR" sz="1000" dirty="0" err="1"/>
              <a:t>some</a:t>
            </a:r>
            <a:r>
              <a:rPr lang="fr-FR" altLang="fr-FR" sz="1000" dirty="0"/>
              <a:t> sort. The </a:t>
            </a:r>
            <a:r>
              <a:rPr lang="fr-FR" altLang="fr-FR" sz="1000" dirty="0" err="1"/>
              <a:t>idea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is</a:t>
            </a:r>
            <a:r>
              <a:rPr lang="fr-FR" altLang="fr-FR" sz="1000" dirty="0"/>
              <a:t> to </a:t>
            </a:r>
            <a:r>
              <a:rPr lang="fr-FR" altLang="fr-FR" sz="1000" dirty="0" err="1"/>
              <a:t>apply</a:t>
            </a:r>
            <a:r>
              <a:rPr lang="fr-FR" altLang="fr-FR" sz="1000" dirty="0"/>
              <a:t> a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 (the one </a:t>
            </a:r>
            <a:r>
              <a:rPr lang="fr-FR" altLang="fr-FR" sz="1000" dirty="0" err="1"/>
              <a:t>passed</a:t>
            </a:r>
            <a:r>
              <a:rPr lang="fr-FR" altLang="fr-FR" sz="1000" dirty="0"/>
              <a:t> in as an argument) to </a:t>
            </a:r>
            <a:r>
              <a:rPr lang="fr-FR" altLang="fr-FR" sz="1000" b="1" dirty="0" err="1">
                <a:latin typeface="Arial" panose="020B0604020202020204" pitchFamily="34" charset="0"/>
              </a:rPr>
              <a:t>every</a:t>
            </a:r>
            <a:r>
              <a:rPr lang="fr-FR" altLang="fr-FR" sz="1000" b="1" dirty="0">
                <a:latin typeface="Arial" panose="020B0604020202020204" pitchFamily="34" charset="0"/>
              </a:rPr>
              <a:t> item</a:t>
            </a:r>
            <a:r>
              <a:rPr lang="fr-FR" altLang="fr-FR" sz="1000" dirty="0">
                <a:latin typeface="Arial" panose="020B0604020202020204" pitchFamily="34" charset="0"/>
              </a:rPr>
              <a:t> in the </a:t>
            </a:r>
            <a:r>
              <a:rPr lang="fr-FR" altLang="fr-FR" sz="1000" dirty="0" err="1">
                <a:latin typeface="Arial" panose="020B0604020202020204" pitchFamily="34" charset="0"/>
              </a:rPr>
              <a:t>array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This </a:t>
            </a:r>
            <a:r>
              <a:rPr lang="fr-FR" altLang="fr-FR" sz="1000" dirty="0" err="1">
                <a:latin typeface="Arial" panose="020B0604020202020204" pitchFamily="34" charset="0"/>
              </a:rPr>
              <a:t>comes</a:t>
            </a:r>
            <a:r>
              <a:rPr lang="fr-FR" altLang="fr-FR" sz="1000" dirty="0">
                <a:latin typeface="Arial" panose="020B0604020202020204" pitchFamily="34" charset="0"/>
              </a:rPr>
              <a:t> in </a:t>
            </a:r>
            <a:r>
              <a:rPr lang="fr-FR" altLang="fr-FR" sz="1000" dirty="0" err="1">
                <a:latin typeface="Arial" panose="020B0604020202020204" pitchFamily="34" charset="0"/>
              </a:rPr>
              <a:t>handy</a:t>
            </a:r>
            <a:r>
              <a:rPr lang="fr-FR" altLang="fr-FR" sz="1000" dirty="0">
                <a:latin typeface="Arial" panose="020B0604020202020204" pitchFamily="34" charset="0"/>
              </a:rPr>
              <a:t> for </a:t>
            </a:r>
            <a:r>
              <a:rPr lang="fr-FR" altLang="fr-FR" sz="1000" dirty="0" err="1">
                <a:latin typeface="Arial" panose="020B0604020202020204" pitchFamily="34" charset="0"/>
              </a:rPr>
              <a:t>two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reasons</a:t>
            </a:r>
            <a:r>
              <a:rPr lang="fr-FR" altLang="fr-FR" sz="1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000" dirty="0">
                <a:latin typeface="Arial" panose="020B0604020202020204" pitchFamily="34" charset="0"/>
              </a:rPr>
              <a:t>You </a:t>
            </a:r>
            <a:r>
              <a:rPr lang="fr-FR" altLang="fr-FR" sz="1000" dirty="0" err="1">
                <a:latin typeface="Arial" panose="020B0604020202020204" pitchFamily="34" charset="0"/>
              </a:rPr>
              <a:t>don’t</a:t>
            </a:r>
            <a:r>
              <a:rPr lang="fr-FR" altLang="fr-FR" sz="1000" dirty="0">
                <a:latin typeface="Arial" panose="020B0604020202020204" pitchFamily="34" charset="0"/>
              </a:rPr>
              <a:t> have to </a:t>
            </a:r>
            <a:r>
              <a:rPr lang="fr-FR" altLang="fr-FR" sz="1000" dirty="0" err="1">
                <a:latin typeface="Arial" panose="020B0604020202020204" pitchFamily="34" charset="0"/>
              </a:rPr>
              <a:t>write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loop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000" dirty="0" err="1">
                <a:latin typeface="Arial" panose="020B0604020202020204" pitchFamily="34" charset="0"/>
              </a:rPr>
              <a:t>It’s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faster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than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loop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latin typeface="Arial" panose="020B0604020202020204" pitchFamily="34" charset="0"/>
              </a:rPr>
              <a:t>Let’s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see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it</a:t>
            </a:r>
            <a:r>
              <a:rPr lang="fr-FR" altLang="fr-FR" sz="1000" dirty="0">
                <a:latin typeface="Arial" panose="020B0604020202020204" pitchFamily="34" charset="0"/>
              </a:rPr>
              <a:t> in action. I </a:t>
            </a:r>
            <a:r>
              <a:rPr lang="fr-FR" altLang="fr-FR" sz="1000" dirty="0" err="1">
                <a:latin typeface="Arial" panose="020B0604020202020204" pitchFamily="34" charset="0"/>
              </a:rPr>
              <a:t>will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declare</a:t>
            </a:r>
            <a:r>
              <a:rPr lang="fr-FR" altLang="fr-FR" sz="1000" dirty="0">
                <a:latin typeface="Arial" panose="020B0604020202020204" pitchFamily="34" charset="0"/>
              </a:rPr>
              <a:t> a </a:t>
            </a:r>
            <a:r>
              <a:rPr lang="fr-FR" altLang="fr-FR" sz="1000" dirty="0" err="1">
                <a:latin typeface="Arial" panose="020B0604020202020204" pitchFamily="34" charset="0"/>
              </a:rPr>
              <a:t>function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called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 Unicode MS"/>
              </a:rPr>
              <a:t>num_func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</a:t>
            </a:r>
            <a:r>
              <a:rPr lang="fr-FR" altLang="fr-FR" sz="1000" dirty="0" err="1"/>
              <a:t>takes</a:t>
            </a:r>
            <a:r>
              <a:rPr lang="fr-FR" altLang="fr-FR" sz="1000" dirty="0"/>
              <a:t> one </a:t>
            </a:r>
            <a:r>
              <a:rPr lang="fr-FR" altLang="fr-FR" sz="1000" dirty="0" err="1"/>
              <a:t>number</a:t>
            </a:r>
            <a:r>
              <a:rPr lang="fr-FR" altLang="fr-FR" sz="1000" dirty="0"/>
              <a:t> as a </a:t>
            </a:r>
            <a:r>
              <a:rPr lang="fr-FR" altLang="fr-FR" sz="1000" dirty="0" err="1"/>
              <a:t>parameter</a:t>
            </a:r>
            <a:r>
              <a:rPr lang="fr-FR" altLang="fr-FR" sz="1000" dirty="0"/>
              <a:t>. That </a:t>
            </a:r>
            <a:r>
              <a:rPr lang="fr-FR" altLang="fr-FR" sz="1000" dirty="0" err="1"/>
              <a:t>number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is</a:t>
            </a:r>
            <a:r>
              <a:rPr lang="fr-FR" altLang="fr-FR" sz="1000" dirty="0"/>
              <a:t> </a:t>
            </a:r>
            <a:r>
              <a:rPr lang="fr-FR" altLang="fr-FR" sz="1000" dirty="0" err="1"/>
              <a:t>squared</a:t>
            </a:r>
            <a:r>
              <a:rPr lang="fr-FR" altLang="fr-FR" sz="1000" dirty="0"/>
              <a:t> and </a:t>
            </a:r>
            <a:r>
              <a:rPr lang="fr-FR" altLang="fr-FR" sz="1000" dirty="0" err="1"/>
              <a:t>divided</a:t>
            </a:r>
            <a:r>
              <a:rPr lang="fr-FR" altLang="fr-FR" sz="1000" dirty="0"/>
              <a:t> by 2 and </a:t>
            </a:r>
            <a:r>
              <a:rPr lang="fr-FR" altLang="fr-FR" sz="1000" dirty="0" err="1"/>
              <a:t>returned</a:t>
            </a:r>
            <a:r>
              <a:rPr lang="fr-FR" altLang="fr-FR" sz="1000" dirty="0"/>
              <a:t> as </a:t>
            </a:r>
            <a:r>
              <a:rPr lang="fr-FR" altLang="fr-FR" sz="1000" dirty="0" err="1"/>
              <a:t>such</a:t>
            </a:r>
            <a:r>
              <a:rPr lang="fr-FR" altLang="fr-FR" sz="1000" dirty="0"/>
              <a:t>. Note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the </a:t>
            </a:r>
            <a:r>
              <a:rPr lang="fr-FR" altLang="fr-FR" sz="1000" dirty="0" err="1"/>
              <a:t>operations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were</a:t>
            </a:r>
            <a:r>
              <a:rPr lang="fr-FR" altLang="fr-FR" sz="1000" dirty="0"/>
              <a:t> </a:t>
            </a:r>
            <a:r>
              <a:rPr lang="fr-FR" altLang="fr-FR" sz="1000" dirty="0" err="1"/>
              <a:t>chosen</a:t>
            </a:r>
            <a:r>
              <a:rPr lang="fr-FR" altLang="fr-FR" sz="1000" dirty="0"/>
              <a:t> </a:t>
            </a:r>
            <a:r>
              <a:rPr lang="fr-FR" altLang="fr-FR" sz="1000" dirty="0" err="1"/>
              <a:t>arbitrarily</a:t>
            </a:r>
            <a:r>
              <a:rPr lang="fr-FR" altLang="fr-FR" sz="1000" dirty="0"/>
              <a:t>, </a:t>
            </a:r>
            <a:r>
              <a:rPr lang="fr-FR" altLang="fr-FR" sz="1000" dirty="0" err="1"/>
              <a:t>you</a:t>
            </a:r>
            <a:r>
              <a:rPr lang="fr-FR" altLang="fr-FR" sz="1000" dirty="0"/>
              <a:t> can do </a:t>
            </a:r>
            <a:r>
              <a:rPr lang="fr-FR" altLang="fr-FR" sz="1000" dirty="0" err="1"/>
              <a:t>anything</a:t>
            </a:r>
            <a:r>
              <a:rPr lang="fr-FR" altLang="fr-FR" sz="1000" dirty="0"/>
              <a:t> </a:t>
            </a:r>
            <a:r>
              <a:rPr lang="fr-FR" altLang="fr-FR" sz="1000" dirty="0" err="1"/>
              <a:t>you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want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inside</a:t>
            </a:r>
            <a:r>
              <a:rPr lang="fr-FR" altLang="fr-FR" sz="1000" dirty="0"/>
              <a:t> the </a:t>
            </a:r>
            <a:r>
              <a:rPr lang="fr-FR" altLang="fr-FR" sz="1000" dirty="0" err="1"/>
              <a:t>function</a:t>
            </a:r>
            <a:r>
              <a:rPr lang="fr-FR" altLang="fr-FR" sz="1000" dirty="0"/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And </a:t>
            </a:r>
            <a:r>
              <a:rPr lang="fr-FR" altLang="fr-FR" sz="1000" dirty="0" err="1">
                <a:latin typeface="Arial" panose="020B0604020202020204" pitchFamily="34" charset="0"/>
              </a:rPr>
              <a:t>now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let’s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declare</a:t>
            </a:r>
            <a:r>
              <a:rPr lang="fr-FR" altLang="fr-FR" sz="1000" dirty="0">
                <a:latin typeface="Arial" panose="020B0604020202020204" pitchFamily="34" charset="0"/>
              </a:rPr>
              <a:t> an </a:t>
            </a:r>
            <a:r>
              <a:rPr lang="fr-FR" altLang="fr-FR" sz="1000" dirty="0" err="1">
                <a:latin typeface="Arial" panose="020B0604020202020204" pitchFamily="34" charset="0"/>
              </a:rPr>
              <a:t>array</a:t>
            </a:r>
            <a:r>
              <a:rPr lang="fr-FR" altLang="fr-FR" sz="1000" dirty="0">
                <a:latin typeface="Arial" panose="020B0604020202020204" pitchFamily="34" charset="0"/>
              </a:rPr>
              <a:t> of </a:t>
            </a:r>
            <a:r>
              <a:rPr lang="fr-FR" altLang="fr-FR" sz="1000" dirty="0" err="1">
                <a:latin typeface="Arial" panose="020B0604020202020204" pitchFamily="34" charset="0"/>
              </a:rPr>
              <a:t>numbers</a:t>
            </a:r>
            <a:r>
              <a:rPr lang="fr-FR" altLang="fr-FR" sz="1000" dirty="0">
                <a:latin typeface="Arial" panose="020B0604020202020204" pitchFamily="34" charset="0"/>
              </a:rPr>
              <a:t> on </a:t>
            </a:r>
            <a:r>
              <a:rPr lang="fr-FR" altLang="fr-FR" sz="1000" dirty="0" err="1">
                <a:latin typeface="Arial" panose="020B0604020202020204" pitchFamily="34" charset="0"/>
              </a:rPr>
              <a:t>which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we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want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apply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 Unicode MS"/>
              </a:rPr>
              <a:t>num_func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. Note </a:t>
            </a:r>
            <a:r>
              <a:rPr lang="fr-FR" altLang="fr-FR" sz="1000" dirty="0" err="1"/>
              <a:t>that</a:t>
            </a:r>
            <a:r>
              <a:rPr lang="fr-FR" altLang="fr-FR" sz="1000" dirty="0"/>
              <a:t> </a:t>
            </a:r>
            <a:r>
              <a:rPr lang="fr-FR" altLang="fr-FR" sz="1000" dirty="0" err="1">
                <a:latin typeface="Arial Unicode MS"/>
              </a:rPr>
              <a:t>map</a:t>
            </a:r>
            <a:r>
              <a:rPr lang="fr-FR" altLang="fr-FR" sz="1000" dirty="0">
                <a:latin typeface="Arial Unicode MS"/>
              </a:rPr>
              <a:t>()</a:t>
            </a:r>
            <a:r>
              <a:rPr lang="fr-FR" altLang="fr-FR" sz="1000" dirty="0"/>
              <a:t> </a:t>
            </a:r>
            <a:r>
              <a:rPr lang="fr-FR" altLang="fr-FR" sz="1000" dirty="0" err="1"/>
              <a:t>itself</a:t>
            </a:r>
            <a:r>
              <a:rPr lang="fr-FR" altLang="fr-FR" sz="1000" dirty="0"/>
              <a:t> </a:t>
            </a:r>
            <a:r>
              <a:rPr lang="fr-FR" altLang="fr-FR" sz="1000" dirty="0" err="1"/>
              <a:t>will</a:t>
            </a:r>
            <a:r>
              <a:rPr lang="fr-FR" altLang="fr-FR" sz="1000" dirty="0"/>
              <a:t> return a </a:t>
            </a:r>
            <a:r>
              <a:rPr lang="fr-FR" altLang="fr-FR" sz="1000" b="1" dirty="0" err="1">
                <a:latin typeface="Arial" panose="020B0604020202020204" pitchFamily="34" charset="0"/>
              </a:rPr>
              <a:t>map</a:t>
            </a:r>
            <a:r>
              <a:rPr lang="fr-FR" altLang="fr-FR" sz="1000" b="1" dirty="0">
                <a:latin typeface="Arial" panose="020B0604020202020204" pitchFamily="34" charset="0"/>
              </a:rPr>
              <a:t> </a:t>
            </a:r>
            <a:r>
              <a:rPr lang="fr-FR" altLang="fr-FR" sz="1000" b="1" dirty="0" err="1">
                <a:latin typeface="Arial" panose="020B0604020202020204" pitchFamily="34" charset="0"/>
              </a:rPr>
              <a:t>object</a:t>
            </a:r>
            <a:r>
              <a:rPr lang="fr-FR" altLang="fr-FR" sz="1000" b="1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so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you’ll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need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convert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it</a:t>
            </a:r>
            <a:r>
              <a:rPr lang="fr-FR" altLang="fr-FR" sz="1000" dirty="0">
                <a:latin typeface="Arial" panose="020B0604020202020204" pitchFamily="34" charset="0"/>
              </a:rPr>
              <a:t> to a </a:t>
            </a:r>
            <a:r>
              <a:rPr lang="fr-FR" altLang="fr-FR" sz="1000" dirty="0" err="1">
                <a:latin typeface="Arial" panose="020B0604020202020204" pitchFamily="34" charset="0"/>
              </a:rPr>
              <a:t>list</a:t>
            </a:r>
            <a:r>
              <a:rPr lang="fr-FR" altLang="fr-FR" sz="1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latin typeface="Arial" panose="020B0604020202020204" pitchFamily="34" charset="0"/>
              </a:rPr>
              <a:t>Seems</a:t>
            </a:r>
            <a:r>
              <a:rPr lang="fr-FR" altLang="fr-FR" sz="1000" dirty="0">
                <a:latin typeface="Arial" panose="020B0604020202020204" pitchFamily="34" charset="0"/>
              </a:rPr>
              <a:t> like the process </a:t>
            </a:r>
            <a:r>
              <a:rPr lang="fr-FR" altLang="fr-FR" sz="1000" dirty="0" err="1">
                <a:latin typeface="Arial" panose="020B0604020202020204" pitchFamily="34" charset="0"/>
              </a:rPr>
              <a:t>finished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successfully</a:t>
            </a:r>
            <a:r>
              <a:rPr lang="fr-FR" altLang="fr-FR" sz="1000" dirty="0">
                <a:latin typeface="Arial" panose="020B0604020202020204" pitchFamily="34" charset="0"/>
              </a:rPr>
              <a:t>. </a:t>
            </a:r>
            <a:r>
              <a:rPr lang="fr-FR" altLang="fr-FR" sz="1000" dirty="0" err="1">
                <a:latin typeface="Arial" panose="020B0604020202020204" pitchFamily="34" charset="0"/>
              </a:rPr>
              <a:t>There’s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nothing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groundbreaking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here</a:t>
            </a:r>
            <a:r>
              <a:rPr lang="fr-FR" altLang="fr-FR" sz="1000" dirty="0">
                <a:latin typeface="Arial" panose="020B0604020202020204" pitchFamily="34" charset="0"/>
              </a:rPr>
              <a:t>, but </a:t>
            </a:r>
            <a:r>
              <a:rPr lang="fr-FR" altLang="fr-FR" sz="1000" dirty="0" err="1">
                <a:latin typeface="Arial" panose="020B0604020202020204" pitchFamily="34" charset="0"/>
              </a:rPr>
              <a:t>it’s</a:t>
            </a:r>
            <a:r>
              <a:rPr lang="fr-FR" altLang="fr-FR" sz="1000" dirty="0">
                <a:latin typeface="Arial" panose="020B0604020202020204" pitchFamily="34" charset="0"/>
              </a:rPr>
              <a:t> a good </a:t>
            </a:r>
            <a:r>
              <a:rPr lang="fr-FR" altLang="fr-FR" sz="1000" dirty="0" err="1">
                <a:latin typeface="Arial" panose="020B0604020202020204" pitchFamily="34" charset="0"/>
              </a:rPr>
              <a:t>thing</a:t>
            </a:r>
            <a:r>
              <a:rPr lang="fr-FR" altLang="fr-FR" sz="1000" dirty="0">
                <a:latin typeface="Arial" panose="020B0604020202020204" pitchFamily="34" charset="0"/>
              </a:rPr>
              <a:t> to </a:t>
            </a:r>
            <a:r>
              <a:rPr lang="fr-FR" altLang="fr-FR" sz="1000" dirty="0" err="1">
                <a:latin typeface="Arial" panose="020B0604020202020204" pitchFamily="34" charset="0"/>
              </a:rPr>
              <a:t>avoid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loops</a:t>
            </a:r>
            <a:r>
              <a:rPr lang="fr-FR" altLang="fr-FR" sz="1000" dirty="0">
                <a:latin typeface="Arial" panose="020B0604020202020204" pitchFamily="34" charset="0"/>
              </a:rPr>
              <a:t> </a:t>
            </a:r>
            <a:r>
              <a:rPr lang="fr-FR" altLang="fr-FR" sz="1000" dirty="0" err="1">
                <a:latin typeface="Arial" panose="020B0604020202020204" pitchFamily="34" charset="0"/>
              </a:rPr>
              <a:t>whenever</a:t>
            </a:r>
            <a:r>
              <a:rPr lang="fr-FR" altLang="fr-FR" sz="1000" dirty="0">
                <a:latin typeface="Arial" panose="020B0604020202020204" pitchFamily="34" charset="0"/>
              </a:rPr>
              <a:t> possible.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               </a:t>
            </a:r>
            <a:endParaRPr lang="fr-FR" sz="1200" dirty="0">
              <a:latin typeface="Arial" panose="020B0604020202020204" pitchFamily="34" charset="0"/>
            </a:endParaRP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D97169BF-2A32-44B3-93D5-367D1C2F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77963"/>
            <a:ext cx="2105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F37DC471-BCAF-4407-A391-B80FB0E3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2324509"/>
            <a:ext cx="1419225" cy="4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51ACC432-2A47-4F3D-AB92-29E0808D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33750"/>
            <a:ext cx="2819400" cy="7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3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21895-B16D-40BD-AAF5-2B134EC4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B775D-63B0-475C-9B74-C2501A64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Here’s another one decent function that will save you time — both on writing and on execution. As the name suggests the idea is to keep in array only the items that satisfy a certain condition.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Just like with map(), we can declare the function beforehand, and then pass it to filter() alongside the list of </a:t>
            </a:r>
            <a:r>
              <a:rPr lang="en-US" altLang="fr-FR" sz="1100" dirty="0" err="1">
                <a:latin typeface="Arial" panose="020B0604020202020204" pitchFamily="34" charset="0"/>
              </a:rPr>
              <a:t>iterables</a:t>
            </a:r>
            <a:r>
              <a:rPr lang="en-US" altLang="fr-FR" sz="11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fr-FR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fr-FR" sz="1100" dirty="0">
                <a:latin typeface="Arial" panose="020B0604020202020204" pitchFamily="34" charset="0"/>
              </a:rPr>
              <a:t>Let’s see this in action. I’ve gone ahead and declared a function called more_than_15(), which, as the name suggests, will return True if item given as parameter is greater than 15:</a:t>
            </a:r>
            <a:r>
              <a:rPr lang="fr-FR" altLang="fr-FR" sz="1100" dirty="0">
                <a:latin typeface="Arial" panose="020B0604020202020204" pitchFamily="34" charset="0"/>
              </a:rPr>
              <a:t>         </a:t>
            </a:r>
            <a:r>
              <a:rPr lang="fr-FR" altLang="fr-FR" sz="2400" dirty="0">
                <a:latin typeface="Arial" panose="020B0604020202020204" pitchFamily="34" charset="0"/>
              </a:rPr>
              <a:t>  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endParaRPr lang="fr-FR" altLang="fr-FR" sz="1000" dirty="0">
              <a:latin typeface="Arial" panose="020B0604020202020204" pitchFamily="34" charset="0"/>
            </a:endParaRPr>
          </a:p>
          <a:p>
            <a:endParaRPr lang="en-US" sz="1100" dirty="0"/>
          </a:p>
          <a:p>
            <a:r>
              <a:rPr lang="en-US" sz="1100" dirty="0"/>
              <a:t>Next, we declare an array of numbers and pass them as a second parameter in the filter() function:</a:t>
            </a:r>
            <a:endParaRPr lang="fr-FR" sz="1100" dirty="0"/>
          </a:p>
          <a:p>
            <a:endParaRPr lang="fr-FR" dirty="0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3B174056-A166-41CA-8BFA-9522C490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14562"/>
            <a:ext cx="2066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CBB00FC-AB34-4593-8355-27AFD04F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57550"/>
            <a:ext cx="32480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7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51BA8-C970-4C14-A2EA-D7C32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Filter</a:t>
            </a:r>
            <a:r>
              <a:rPr lang="fr-FR" b="1" dirty="0">
                <a:solidFill>
                  <a:schemeClr val="accent1"/>
                </a:solidFill>
              </a:rPr>
              <a:t>() 2/2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C101AE-B6C3-4282-ACD2-DEE533D4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As expected, only three values satisfy the given condition. Once again, nothing groundbreaking here, but looks a lot better than a loop.</a:t>
            </a:r>
          </a:p>
          <a:p>
            <a:endParaRPr lang="fr-FR" sz="11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71DCD8-625F-415D-89B2-BB89FA7B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971675"/>
            <a:ext cx="3400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6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F40CB-4B69-47C3-8B2F-804BD3B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Reduce</a:t>
            </a:r>
            <a:r>
              <a:rPr lang="fr-FR" b="1" dirty="0">
                <a:solidFill>
                  <a:schemeClr val="accent1"/>
                </a:solidFill>
              </a:rPr>
              <a:t>() 1/2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F6065-1A10-4B6A-ADC2-FE3B3B0EC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63229"/>
            <a:ext cx="88280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bit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different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previous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two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To start out,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to import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functools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main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idea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behind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will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given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and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will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a single value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last part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—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won’t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 an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always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single value.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Let’s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diagram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make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concept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concrete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425EDE-3CB2-4E1E-9F1A-C02A269B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5" y="1957268"/>
            <a:ext cx="3951156" cy="31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6A5FF-A61F-47CD-8DBF-E5E96950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Reduce</a:t>
            </a:r>
            <a:r>
              <a:rPr lang="fr-FR" b="1" dirty="0">
                <a:solidFill>
                  <a:schemeClr val="accent1"/>
                </a:solidFill>
              </a:rPr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6E761-59FD-4469-9FEB-2E1C037C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000" dirty="0"/>
              <a:t>Here’s the logic written out in case diagram isn’t 100% clear:</a:t>
            </a:r>
          </a:p>
          <a:p>
            <a:endParaRPr lang="en-US" sz="1000" dirty="0"/>
          </a:p>
          <a:p>
            <a:r>
              <a:rPr lang="en-US" sz="1000" dirty="0"/>
              <a:t>    5 gets added to 10, results in 15</a:t>
            </a:r>
          </a:p>
          <a:p>
            <a:r>
              <a:rPr lang="en-US" sz="1000" dirty="0"/>
              <a:t>    15 gets added to 12, results in 27</a:t>
            </a:r>
          </a:p>
          <a:p>
            <a:r>
              <a:rPr lang="en-US" sz="1000" dirty="0"/>
              <a:t>    27 gets added to 18, results in 45</a:t>
            </a:r>
          </a:p>
          <a:p>
            <a:r>
              <a:rPr lang="en-US" sz="1000" dirty="0"/>
              <a:t>    45 gets added to 25, results in 70</a:t>
            </a:r>
          </a:p>
          <a:p>
            <a:endParaRPr lang="en-US" sz="1000" dirty="0"/>
          </a:p>
          <a:p>
            <a:r>
              <a:rPr lang="en-US" sz="1000" dirty="0"/>
              <a:t>And 70 is the value that gets returned. To start out with the code implementation, let’s import reduce function from </a:t>
            </a:r>
            <a:r>
              <a:rPr lang="en-US" sz="1000" dirty="0" err="1"/>
              <a:t>functools</a:t>
            </a:r>
            <a:r>
              <a:rPr lang="en-US" sz="1000" dirty="0"/>
              <a:t> module and declare a function that returns a sum of two numbers: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Now we can revisit the diagram in code, and verify that everything works as it should: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Don’t jump into the comment section just yet — I’m perfectly aware that there are other ways to sum items of a list. This is just the most simple example to show how the function works.</a:t>
            </a:r>
            <a:endParaRPr lang="fr-FR" sz="1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E1CCCA-CD37-46AA-9D64-C3B360E4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419350"/>
            <a:ext cx="1647825" cy="5843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5B51B4-4ECC-46FE-BB47-AB90277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472148"/>
            <a:ext cx="1809750" cy="7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7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4853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4106F-85FE-434F-8940-CE3F98D4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1FEBA-E1B4-40B5-893C-A20AD5A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file:///C:/Users/MOTTIER%20LUCIE/Documents/GitHub/objectifjeux/chapitre5.pdf</a:t>
            </a:r>
          </a:p>
        </p:txBody>
      </p:sp>
    </p:spTree>
    <p:extLst>
      <p:ext uri="{BB962C8B-B14F-4D97-AF65-F5344CB8AC3E}">
        <p14:creationId xmlns:p14="http://schemas.microsoft.com/office/powerpoint/2010/main" val="1927152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66750"/>
            <a:ext cx="7010400" cy="4476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  <a:p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6143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1057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2F123-370E-49B4-AE78-3D744C459EFD}"/>
              </a:ext>
            </a:extLst>
          </p:cNvPr>
          <p:cNvSpPr/>
          <p:nvPr/>
        </p:nvSpPr>
        <p:spPr>
          <a:xfrm>
            <a:off x="228600" y="971550"/>
            <a:ext cx="8382000" cy="4093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Benefice </a:t>
            </a:r>
            <a:r>
              <a:rPr lang="en-US" sz="3600" b="1" dirty="0" err="1">
                <a:solidFill>
                  <a:schemeClr val="tx2"/>
                </a:solidFill>
              </a:rPr>
              <a:t>d’une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fonction</a:t>
            </a:r>
            <a:r>
              <a:rPr lang="en-US" sz="3600" b="1" dirty="0">
                <a:solidFill>
                  <a:schemeClr val="tx2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code </a:t>
            </a:r>
            <a:r>
              <a:rPr lang="en-US" dirty="0" err="1"/>
              <a:t>modulaire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plus facile à </a:t>
            </a:r>
            <a:r>
              <a:rPr lang="en-US" b="1" dirty="0"/>
              <a:t>debugger,   re-</a:t>
            </a:r>
            <a:r>
              <a:rPr lang="en-US" b="1" dirty="0" err="1"/>
              <a:t>utiliser</a:t>
            </a:r>
            <a:r>
              <a:rPr lang="en-US" b="1" dirty="0"/>
              <a:t>,   </a:t>
            </a:r>
            <a:r>
              <a:rPr lang="en-US" b="1" dirty="0" err="1"/>
              <a:t>maintenir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D92D2-EF9C-4474-9DEE-81B24ED7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57250"/>
          </a:xfrm>
        </p:spPr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EF75DF-2203-454D-8DF6-24187D397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42950"/>
            <a:ext cx="9307356" cy="43088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crée une fonction selon le schéma suivant :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nom_de_la_fonction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(parametre1, parametre2, parametre3,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parametreN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Bloc d'instructions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latin typeface="Arial" panose="020B0604020202020204" pitchFamily="34" charset="0"/>
              </a:rPr>
              <a:t>Passer un </a:t>
            </a:r>
            <a:r>
              <a:rPr lang="fr-FR" altLang="fr-FR" sz="1800" dirty="0" err="1">
                <a:latin typeface="Arial" panose="020B0604020202020204" pitchFamily="34" charset="0"/>
              </a:rPr>
              <a:t>parametre</a:t>
            </a:r>
            <a:r>
              <a:rPr lang="fr-FR" altLang="fr-FR" sz="1800" dirty="0">
                <a:latin typeface="Arial" panose="020B0604020202020204" pitchFamily="34" charset="0"/>
              </a:rPr>
              <a:t> à une fonction: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def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table(nb):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   i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   </a:t>
            </a: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while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i &lt; 10: # Tant que i est strictement inférieure à 10,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       </a:t>
            </a: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print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(i + 1, "*", nb, "=", (i + 1) * nb)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       i += 1 # On incrémente i de 1 à chaque tour de boucle.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aussi envisager de passer en paramètre le nombre de valeurs à afficher dans la table.</a:t>
            </a:r>
            <a:endParaRPr lang="fr-FR" altLang="fr-FR" sz="10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def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table(nb, max):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i = 0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while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 i &lt; max: # Tant que i est strictement inférieure à la variable max,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 err="1">
                <a:highlight>
                  <a:srgbClr val="00FF00"/>
                </a:highlight>
                <a:latin typeface="Arial Unicode MS"/>
              </a:rPr>
              <a:t>print</a:t>
            </a: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(i + 1, "*", nb, "=", (i + 1) * nb)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highlight>
                  <a:srgbClr val="00FF00"/>
                </a:highlight>
                <a:latin typeface="Arial Unicode MS"/>
              </a:rPr>
              <a:t>i += 1 </a:t>
            </a:r>
            <a:endParaRPr lang="fr-FR" altLang="fr-FR" sz="1000" dirty="0">
              <a:highlight>
                <a:srgbClr val="00FF00"/>
              </a:highlight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Si vous tapez à présent </a:t>
            </a:r>
            <a:r>
              <a:rPr lang="fr-FR" altLang="fr-FR" sz="1000" dirty="0">
                <a:latin typeface="Arial Unicode MS"/>
              </a:rPr>
              <a:t>table(11, 20)</a:t>
            </a:r>
            <a:r>
              <a:rPr lang="fr-FR" altLang="fr-FR" sz="1000" dirty="0"/>
              <a:t>, l'interpréteur vous affichera la table de 11, de 1*11 à 20*11.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/>
              <a:t>ATTENTION !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le cas où l'on utilise plusieurs paramètres sans les nommer, comme ici, il faut respecter l'ordre d'appel des paramètres, cela va de soi.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Si vous commencez à mettre le nombre d'affichages en premier paramètre alors que, dans la définition, c'était le second, vous risquez d'avoir quelques surprises.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 Il est possible d'appeler les paramètres dans le désordre mais il faut, dans ce cas, préciser leur nom: nous verrons cela plus loin.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95750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79DFC-1FBA-4509-8ADD-44D63122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48F04F-7FCA-4962-91B3-179403A2B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50786"/>
            <a:ext cx="8784777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préciser une valeur par défaut pour les paramètres de la fonction. Vous pouvez par exemple indiquer que le nombre maximum d'affichages doit être de 10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(c'est-à-dire si l'utilisateur de votre fonction ne le précise pas). Cela se fait le plus simplement du monde :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 table(nb, max=10):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"""Fonction affichant la table de multiplication par nb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de 1*nb à max*nb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(max &gt;= 0)"""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i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while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 i &lt; max: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(i + 1, "*", nb, "=", (i + 1) * nb)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i +=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Il suffit de rajouter=10après max. À présent, vous pouvez appeler la fonction de deux façons : soit en précisant le numéro de la table et le nombre maximum d'affichages, soit en ne précisant que le numéro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de la table (table(7)). Dans ce dernier </a:t>
            </a:r>
            <a:r>
              <a:rPr lang="fr-FR" altLang="fr-FR" sz="800" dirty="0" err="1"/>
              <a:t>cas,maxvaudra</a:t>
            </a:r>
            <a:r>
              <a:rPr lang="fr-FR" altLang="fr-FR" sz="800" dirty="0"/>
              <a:t> 10 par défaut.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J'en ai profité pour ajouter quelques lignes d'explications que vous aurez sans doute remarquées. Nous avons placé une chaîne de caractères, sans la capturer dans une variable, juste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en-dessous de la définition de la fonction. Cette chaîne est ce qu'on appelle </a:t>
            </a:r>
            <a:r>
              <a:rPr lang="fr-FR" altLang="fr-FR" sz="800" dirty="0" err="1"/>
              <a:t>unedocstringque</a:t>
            </a:r>
            <a:r>
              <a:rPr lang="fr-FR" altLang="fr-FR" sz="800" dirty="0"/>
              <a:t> l'on pourrait traduire par une chaîne d'aide. Si vous </a:t>
            </a:r>
            <a:r>
              <a:rPr lang="fr-FR" altLang="fr-FR" sz="800" dirty="0" err="1"/>
              <a:t>tapezhelp</a:t>
            </a:r>
            <a:r>
              <a:rPr lang="fr-FR" altLang="fr-FR" sz="800" dirty="0"/>
              <a:t>(table), c'est ce message que vous verrez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apparaître. Documenter vos fonctions est également une bonne habitude à prendre. Comme vous le voyez, on indente cette chaîne et on la met entre triple guillemets. Si la chaîne figure sur une seule ligne,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on pourra mettre les trois guillemets fermants sur la même ligne ; sinon, on préférera sauter une ligne avant de fermer cette chaîne, pour des raisons de lisibilité. Tout le texte d'aide est indenté au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niveau que le code de la fonction.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Enfin, sachez que l'on peut appeler des paramètres par leur nom. Cela est utile pour une fonction comptant un certain nombre de paramètres qui ont tous une valeur par défaut. Vous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pouvez aussi utiliser cette méthode sur une fonction sans paramètre par défaut, mais c'est moins courant.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/>
              <a:t>Prenons un exemple de définition de fonction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fonc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(a=1, b=2, c=3, d=4, e=5):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("a =", a, "b =", b, "c =", c, "d =", d, "e =", e)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08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49558-29EE-4C8A-AD11-7778B6C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EB2F83-6F6B-47FE-B258-BB6BB4250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663644"/>
              </p:ext>
            </p:extLst>
          </p:nvPr>
        </p:nvGraphicFramePr>
        <p:xfrm>
          <a:off x="457200" y="1123950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60758623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14759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0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fonc()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= 1 b = 2 c = 3 d = 4 e 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05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fonc(4)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= 4 b = 2 c = 3 d = 4 e 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3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fonc(b=8, d=5)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a = 1 b = 8 c = 3 d = 5 e 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9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(b=35, c=48, a=4, e=9)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= 4 b = 35 c = 48 d = 4 e = 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38527"/>
                  </a:ext>
                </a:extLst>
              </a:tr>
            </a:tbl>
          </a:graphicData>
        </a:graphic>
      </p:graphicFrame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FA5E4EEB-A23D-43ED-B2EB-1B2C21641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066601"/>
              </p:ext>
            </p:extLst>
          </p:nvPr>
        </p:nvGraphicFramePr>
        <p:xfrm>
          <a:off x="228600" y="2876550"/>
          <a:ext cx="8229600" cy="3200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60758623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14759759"/>
                    </a:ext>
                  </a:extLst>
                </a:gridCol>
              </a:tblGrid>
              <a:tr h="2510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07164"/>
                  </a:ext>
                </a:extLst>
              </a:tr>
              <a:tr h="1192711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More @: https://openclassrooms.com/fr/courses/235344-apprenez-a-programmer-en-python/231442-avancez-pas-a-pas-vers-la-modularite-1-2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205233"/>
                  </a:ext>
                </a:extLst>
              </a:tr>
              <a:tr h="2510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35434"/>
                  </a:ext>
                </a:extLst>
              </a:tr>
              <a:tr h="25109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394318"/>
                  </a:ext>
                </a:extLst>
              </a:tr>
              <a:tr h="2510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3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388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FC305-3BD9-4879-BCE1-0B5593D3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2DD155-A43A-4F8A-8219-55355284C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51056"/>
            <a:ext cx="7715574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résumé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fonction est une portion de code contenant des instructions, que l'on va pouvoir réutiliser facilement.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Découper son programme en fonctions permet une meilleure organisation.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peuvent recevoir des informations en entrée et renvoyer une information grâce au mot-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se définissent de la façon suivante :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(parametre1, parametre2,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parametreN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1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Convertir une variable d'un type à un autre - Solution</a:t>
            </a: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95350"/>
            <a:ext cx="10071014" cy="4431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un séparateur dans le </a:t>
            </a:r>
            <a:r>
              <a:rPr lang="fr-FR" altLang="fr-FR" sz="40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fr-FR" altLang="fr-FR" sz="40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52550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Erreur dans la déclaration d'une variable</a:t>
            </a:r>
            <a:br>
              <a:rPr lang="fr-FR" altLang="fr-FR" sz="3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Vérifier si une variable est d'un certain type</a:t>
            </a:r>
            <a:br>
              <a:rPr lang="fr-FR" altLang="fr-FR" sz="32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32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Remplacer un mot par un autre</a:t>
            </a:r>
            <a:b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fr-FR" sz="29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une liste de nombres pairs de 1 à 100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Compter le nombre d'occurrences d'une lettre dans une phrase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Temps d’</a:t>
            </a:r>
            <a:r>
              <a:rPr lang="fr-FR" sz="2600" b="1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/>
          </a:bodyPr>
          <a:lstStyle/>
          <a:p>
            <a:r>
              <a:rPr lang="fr-FR" alt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: variable égale à 0 </a:t>
            </a:r>
            <a:endParaRPr lang="fr-FR" sz="2600" b="1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877971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260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String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Inverser les lettres d'un mot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4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sz="26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29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92782</TotalTime>
  <Words>13909</Words>
  <Application>Microsoft Office PowerPoint</Application>
  <PresentationFormat>Affichage à l'écran (16:9)</PresentationFormat>
  <Paragraphs>1606</Paragraphs>
  <Slides>107</Slides>
  <Notes>54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107</vt:i4>
      </vt:variant>
    </vt:vector>
  </HeadingPairs>
  <TitlesOfParts>
    <vt:vector size="114" baseType="lpstr">
      <vt:lpstr>Arial</vt:lpstr>
      <vt:lpstr>Arial Black</vt:lpstr>
      <vt:lpstr>Arial Unicode MS</vt:lpstr>
      <vt:lpstr>Calibri</vt:lpstr>
      <vt:lpstr>Courier New</vt:lpstr>
      <vt:lpstr>Office Theme</vt:lpstr>
      <vt:lpstr>Objet d’environnement du Gestionnaire de liaisons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Changer le retour à la ligne dans print</vt:lpstr>
      <vt:lpstr>Tester une chaîne de caractères </vt:lpstr>
      <vt:lpstr>Le Hasard</vt:lpstr>
      <vt:lpstr>range</vt:lpstr>
      <vt:lpstr>Présentation PowerPoint</vt:lpstr>
      <vt:lpstr>Map, filter, reduce</vt:lpstr>
      <vt:lpstr>Map()</vt:lpstr>
      <vt:lpstr>Filter() 1/2</vt:lpstr>
      <vt:lpstr>Filter() 2/2</vt:lpstr>
      <vt:lpstr>Reduce() 1/2</vt:lpstr>
      <vt:lpstr>Reduce 2/2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</vt:lpstr>
      <vt:lpstr>LISTS</vt:lpstr>
      <vt:lpstr>SEQUENCES (String, List, Tuple)</vt:lpstr>
      <vt:lpstr>SEQUENCES (String, List, Tuple)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Fonctions</vt:lpstr>
      <vt:lpstr>Fonctions</vt:lpstr>
      <vt:lpstr>Fonctions</vt:lpstr>
      <vt:lpstr>Fonctions</vt:lpstr>
      <vt:lpstr>Classes and Objects</vt:lpstr>
      <vt:lpstr>Présentation PowerPoint</vt:lpstr>
      <vt:lpstr>Déclarer des variables</vt:lpstr>
      <vt:lpstr>Convertir une variable d'un type à un autre - Solution</vt:lpstr>
      <vt:lpstr> 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Récupérer l'indice de l'itération dans une boucle </vt:lpstr>
      <vt:lpstr>Récupérer seulement les éléments pairs d'une liste  </vt:lpstr>
      <vt:lpstr>Récupérer seulement les éléments pairs d'une liste </vt:lpstr>
      <vt:lpstr>Additionner les chiffres d'un nombre </vt:lpstr>
      <vt:lpstr>Remplacer un élément dans une liste </vt:lpstr>
      <vt:lpstr>Enlever les doublons d'une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127</cp:revision>
  <dcterms:created xsi:type="dcterms:W3CDTF">2018-10-04T22:42:15Z</dcterms:created>
  <dcterms:modified xsi:type="dcterms:W3CDTF">2020-04-05T09:31:46Z</dcterms:modified>
</cp:coreProperties>
</file>