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9" r:id="rId9"/>
    <p:sldId id="271" r:id="rId10"/>
    <p:sldId id="272" r:id="rId11"/>
    <p:sldId id="273" r:id="rId12"/>
    <p:sldId id="274" r:id="rId13"/>
    <p:sldId id="263" r:id="rId14"/>
    <p:sldId id="264" r:id="rId15"/>
    <p:sldId id="265" r:id="rId16"/>
    <p:sldId id="276" r:id="rId17"/>
    <p:sldId id="26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2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110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6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815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7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76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6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561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74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7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35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300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146C26-184F-4489-A118-527B1B4ACA9E}" type="datetimeFigureOut">
              <a:rPr lang="fr-CA" smtClean="0"/>
              <a:t>2016-03-08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E5592D-AFE3-4A23-A921-E92D0C43F0A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579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b="1" dirty="0"/>
              <a:t>Design Pattern 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«Factory Pattern»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i="1" dirty="0" smtClean="0"/>
              <a:t>Patron de conception, </a:t>
            </a:r>
            <a:r>
              <a:rPr lang="fr-CA" b="1" i="1" dirty="0"/>
              <a:t>L</a:t>
            </a:r>
            <a:r>
              <a:rPr lang="fr-CA" b="1" i="1" dirty="0" smtClean="0"/>
              <a:t>a Fabrique</a:t>
            </a:r>
          </a:p>
          <a:p>
            <a:r>
              <a:rPr lang="fr-CA" dirty="0" smtClean="0"/>
              <a:t>Par Julien Aspirot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485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Problématique en Java</a:t>
            </a:r>
            <a:endParaRPr lang="fr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95402" y="2557463"/>
            <a:ext cx="9601195" cy="3317875"/>
          </a:xfrm>
          <a:prstGeom prst="rect">
            <a:avLst/>
          </a:prstGeom>
        </p:spPr>
      </p:pic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2468880" y="4087368"/>
            <a:ext cx="6867144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2468880" y="3328416"/>
            <a:ext cx="842771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32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b="1" dirty="0" smtClean="0"/>
              <a:t>Solution en Java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600" dirty="0" smtClean="0"/>
              <a:t>classe Fabrique</a:t>
            </a:r>
            <a:endParaRPr lang="fr-CA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402" y="2532888"/>
            <a:ext cx="9601196" cy="26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b="1" dirty="0" smtClean="0"/>
              <a:t>Solution en Java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600" dirty="0"/>
              <a:t>c</a:t>
            </a:r>
            <a:r>
              <a:rPr lang="fr-CA" sz="3600" dirty="0" smtClean="0"/>
              <a:t>ode client adapté</a:t>
            </a:r>
            <a:endParaRPr lang="fr-CA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5402" y="2557463"/>
            <a:ext cx="9601196" cy="3317875"/>
          </a:xfrm>
          <a:prstGeom prst="rect">
            <a:avLst/>
          </a:prstGeom>
        </p:spPr>
      </p:pic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2267712" y="3072384"/>
            <a:ext cx="4754880" cy="310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2267712" y="3886200"/>
            <a:ext cx="8628886" cy="5303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2816352" y="4681728"/>
            <a:ext cx="4425696" cy="11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03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Avantages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client n'a pas besoin de connaître </a:t>
            </a:r>
            <a:r>
              <a:rPr lang="fr-FR" dirty="0" smtClean="0"/>
              <a:t>les sous-classes </a:t>
            </a:r>
            <a:r>
              <a:rPr lang="fr-FR" dirty="0"/>
              <a:t>d'objets </a:t>
            </a:r>
            <a:r>
              <a:rPr lang="fr-FR" dirty="0" smtClean="0"/>
              <a:t>nécessitant d'être créées</a:t>
            </a:r>
          </a:p>
          <a:p>
            <a:pPr lvl="1"/>
            <a:r>
              <a:rPr lang="fr-FR" dirty="0" smtClean="0"/>
              <a:t>Elle </a:t>
            </a:r>
            <a:r>
              <a:rPr lang="fr-FR" dirty="0"/>
              <a:t>exige la référence à </a:t>
            </a:r>
            <a:r>
              <a:rPr lang="fr-FR" dirty="0" smtClean="0"/>
              <a:t>l'interface ou la classe abstraite </a:t>
            </a:r>
            <a:r>
              <a:rPr lang="fr-FR" dirty="0"/>
              <a:t>et l'objet de </a:t>
            </a:r>
            <a:r>
              <a:rPr lang="fr-FR" dirty="0" smtClean="0"/>
              <a:t>l'usine</a:t>
            </a:r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processus de création d'objets sont </a:t>
            </a:r>
            <a:r>
              <a:rPr lang="fr-FR" dirty="0" smtClean="0"/>
              <a:t>déplacés </a:t>
            </a:r>
            <a:r>
              <a:rPr lang="fr-FR" dirty="0"/>
              <a:t>du client </a:t>
            </a:r>
            <a:r>
              <a:rPr lang="fr-FR" dirty="0" smtClean="0"/>
              <a:t>vers la </a:t>
            </a:r>
            <a:r>
              <a:rPr lang="fr-FR" b="1" dirty="0" smtClean="0"/>
              <a:t>fabrique</a:t>
            </a:r>
          </a:p>
          <a:p>
            <a:pPr lvl="1"/>
            <a:r>
              <a:rPr lang="fr-FR" dirty="0" smtClean="0"/>
              <a:t> Aide aussi à la réutilisabilité du code et réduis la redondance</a:t>
            </a:r>
            <a:endParaRPr lang="fr-FR" dirty="0"/>
          </a:p>
          <a:p>
            <a:r>
              <a:rPr lang="fr-FR" dirty="0" smtClean="0"/>
              <a:t>Contribue également </a:t>
            </a:r>
            <a:r>
              <a:rPr lang="fr-FR" dirty="0"/>
              <a:t>à l'évolutivité de l'application </a:t>
            </a:r>
            <a:r>
              <a:rPr lang="fr-FR" dirty="0" smtClean="0"/>
              <a:t>puisque le </a:t>
            </a:r>
            <a:r>
              <a:rPr lang="fr-FR" dirty="0"/>
              <a:t>code client se réfère </a:t>
            </a:r>
            <a:r>
              <a:rPr lang="fr-FR" b="1" dirty="0"/>
              <a:t>uniquement</a:t>
            </a:r>
            <a:r>
              <a:rPr lang="fr-FR" dirty="0"/>
              <a:t> à </a:t>
            </a:r>
            <a:r>
              <a:rPr lang="fr-FR" dirty="0" smtClean="0"/>
              <a:t>l'interface ou la classe abstraite. </a:t>
            </a:r>
          </a:p>
          <a:p>
            <a:pPr lvl="1"/>
            <a:r>
              <a:rPr lang="fr-FR" dirty="0" smtClean="0"/>
              <a:t>Permet d’ajouter </a:t>
            </a:r>
            <a:r>
              <a:rPr lang="fr-FR" dirty="0"/>
              <a:t>d'autres produits implémentant </a:t>
            </a:r>
            <a:r>
              <a:rPr lang="fr-FR" dirty="0" smtClean="0"/>
              <a:t>l'interface ou héritant de la classe abstraite, et ce, </a:t>
            </a:r>
            <a:r>
              <a:rPr lang="fr-FR" dirty="0"/>
              <a:t>sans faire beaucoup de changements dans le code </a:t>
            </a:r>
            <a:r>
              <a:rPr lang="fr-FR" dirty="0" smtClean="0"/>
              <a:t>client</a:t>
            </a:r>
            <a:endParaRPr lang="fr-FR" dirty="0"/>
          </a:p>
          <a:p>
            <a:r>
              <a:rPr lang="fr-FR" dirty="0" smtClean="0"/>
              <a:t>Donne du code maintenable, puisque la création d’objets est centralisée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134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Inconvénients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Brise le code existant lorsqu’on </a:t>
            </a:r>
            <a:r>
              <a:rPr lang="fr-FR" dirty="0" err="1" smtClean="0"/>
              <a:t>réusine</a:t>
            </a:r>
            <a:r>
              <a:rPr lang="fr-FR" dirty="0" smtClean="0"/>
              <a:t> le code vers ce patron</a:t>
            </a:r>
          </a:p>
          <a:p>
            <a:r>
              <a:rPr lang="fr-FR" dirty="0" smtClean="0"/>
              <a:t>Introduction de </a:t>
            </a:r>
            <a:r>
              <a:rPr lang="fr-FR" dirty="0"/>
              <a:t>complications inutiles dans le code. Cet inconvénient est essentiellement une référence au principe </a:t>
            </a:r>
            <a:r>
              <a:rPr lang="fr-FR" dirty="0" smtClean="0"/>
              <a:t>YAGNI</a:t>
            </a:r>
          </a:p>
          <a:p>
            <a:pPr lvl="1"/>
            <a:r>
              <a:rPr lang="fr-FR" dirty="0" smtClean="0"/>
              <a:t>‘</a:t>
            </a:r>
            <a:r>
              <a:rPr lang="fr-FR" b="1" dirty="0" smtClean="0"/>
              <a:t>YAGNI</a:t>
            </a:r>
            <a:r>
              <a:rPr lang="fr-FR" dirty="0"/>
              <a:t> (anglicisme, acronyme anglais de 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ain't</a:t>
            </a:r>
            <a:r>
              <a:rPr lang="fr-FR" i="1" dirty="0"/>
              <a:t> </a:t>
            </a:r>
            <a:r>
              <a:rPr lang="fr-FR" i="1" dirty="0" err="1"/>
              <a:t>gonna</a:t>
            </a:r>
            <a:r>
              <a:rPr lang="fr-FR" i="1" dirty="0"/>
              <a:t> </a:t>
            </a:r>
            <a:r>
              <a:rPr lang="fr-FR" i="1" dirty="0" err="1"/>
              <a:t>need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dirty="0"/>
              <a:t>, qui peut se traduire par </a:t>
            </a:r>
            <a:r>
              <a:rPr lang="fr-FR" dirty="0" smtClean="0"/>
              <a:t>« </a:t>
            </a:r>
            <a:r>
              <a:rPr lang="fr-FR" dirty="0"/>
              <a:t> vous n'en aurez pas besoin ») est un principe d'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 qui déclare que les programmeurs ne devraient pas ajouter de fonctionnalité à un logiciel tant que celle-ci n'est pas absolument </a:t>
            </a:r>
            <a:r>
              <a:rPr lang="fr-FR" dirty="0" smtClean="0"/>
              <a:t>nécessaire</a:t>
            </a:r>
            <a:r>
              <a:rPr lang="fr-FR" dirty="0"/>
              <a:t>’. </a:t>
            </a:r>
            <a:r>
              <a:rPr lang="fr-FR" dirty="0" smtClean="0"/>
              <a:t>- </a:t>
            </a:r>
            <a:r>
              <a:rPr lang="fr-FR" i="1" dirty="0" smtClean="0"/>
              <a:t>https</a:t>
            </a:r>
            <a:r>
              <a:rPr lang="fr-FR" i="1" dirty="0"/>
              <a:t>://fr.wikipedia.org/wiki/YAGNI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20067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Utilisation avec d’autre patrons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«</a:t>
            </a:r>
            <a:r>
              <a:rPr lang="en-CA" b="1" dirty="0" smtClean="0"/>
              <a:t>Abstract Factory</a:t>
            </a:r>
            <a:r>
              <a:rPr lang="en-CA" dirty="0" smtClean="0"/>
              <a:t>»</a:t>
            </a:r>
          </a:p>
          <a:p>
            <a:pPr lvl="1"/>
            <a:r>
              <a:rPr lang="en-CA" dirty="0" smtClean="0"/>
              <a:t>«</a:t>
            </a:r>
            <a:r>
              <a:rPr lang="en-CA" b="1" dirty="0" smtClean="0"/>
              <a:t>Factory of factory</a:t>
            </a:r>
            <a:r>
              <a:rPr lang="en-CA" dirty="0" smtClean="0"/>
              <a:t>», utilise la </a:t>
            </a:r>
            <a:r>
              <a:rPr lang="en-CA" dirty="0" err="1" smtClean="0"/>
              <a:t>même</a:t>
            </a:r>
            <a:r>
              <a:rPr lang="en-CA" dirty="0" smtClean="0"/>
              <a:t> </a:t>
            </a:r>
            <a:r>
              <a:rPr lang="en-CA" dirty="0" err="1" smtClean="0"/>
              <a:t>logique</a:t>
            </a:r>
            <a:r>
              <a:rPr lang="en-CA" dirty="0" smtClean="0"/>
              <a:t> que «Factory method», </a:t>
            </a:r>
            <a:r>
              <a:rPr lang="en-CA" dirty="0" err="1" smtClean="0"/>
              <a:t>mais</a:t>
            </a:r>
            <a:r>
              <a:rPr lang="en-CA" dirty="0" smtClean="0"/>
              <a:t> pour centralise la </a:t>
            </a:r>
            <a:r>
              <a:rPr lang="en-CA" dirty="0" err="1" smtClean="0"/>
              <a:t>création</a:t>
            </a:r>
            <a:r>
              <a:rPr lang="en-CA" dirty="0" smtClean="0"/>
              <a:t> de </a:t>
            </a:r>
            <a:r>
              <a:rPr lang="en-CA" dirty="0" err="1" smtClean="0"/>
              <a:t>Fabrique</a:t>
            </a:r>
            <a:r>
              <a:rPr lang="en-CA" dirty="0" err="1"/>
              <a:t>s</a:t>
            </a:r>
            <a:endParaRPr lang="en-CA" dirty="0" smtClean="0"/>
          </a:p>
          <a:p>
            <a:r>
              <a:rPr lang="en-CA" dirty="0" smtClean="0"/>
              <a:t>«</a:t>
            </a:r>
            <a:r>
              <a:rPr lang="en-CA" b="1" dirty="0" smtClean="0"/>
              <a:t>Singleton Pattern</a:t>
            </a:r>
            <a:r>
              <a:rPr lang="en-CA" dirty="0" smtClean="0"/>
              <a:t>» </a:t>
            </a:r>
          </a:p>
          <a:p>
            <a:pPr lvl="1"/>
            <a:r>
              <a:rPr lang="en-CA" dirty="0" err="1"/>
              <a:t>A</a:t>
            </a:r>
            <a:r>
              <a:rPr lang="en-CA" dirty="0" err="1" smtClean="0"/>
              <a:t>fin</a:t>
            </a:r>
            <a:r>
              <a:rPr lang="en-CA" dirty="0" smtClean="0"/>
              <a:t> </a:t>
            </a:r>
            <a:r>
              <a:rPr lang="en-CA" dirty="0" err="1" smtClean="0"/>
              <a:t>d’avoir</a:t>
            </a:r>
            <a:r>
              <a:rPr lang="en-CA" dirty="0" smtClean="0"/>
              <a:t> </a:t>
            </a:r>
            <a:r>
              <a:rPr lang="en-CA" dirty="0" err="1" smtClean="0"/>
              <a:t>qu’une</a:t>
            </a:r>
            <a:r>
              <a:rPr lang="en-CA" dirty="0" smtClean="0"/>
              <a:t> </a:t>
            </a:r>
            <a:r>
              <a:rPr lang="en-CA" dirty="0" err="1" smtClean="0"/>
              <a:t>seule</a:t>
            </a:r>
            <a:r>
              <a:rPr lang="en-CA" dirty="0" smtClean="0"/>
              <a:t> instance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b="1" dirty="0" err="1" smtClean="0"/>
              <a:t>Fabrique</a:t>
            </a:r>
            <a:endParaRPr lang="en-CA" b="1" dirty="0" smtClean="0"/>
          </a:p>
          <a:p>
            <a:pPr marL="457200" lvl="1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094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b="1" dirty="0" smtClean="0"/>
              <a:t>Positionnement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600" dirty="0" err="1"/>
              <a:t>c</a:t>
            </a:r>
            <a:r>
              <a:rPr lang="fr-CA" sz="3600" dirty="0" err="1" smtClean="0"/>
              <a:t>réationnel</a:t>
            </a:r>
            <a:r>
              <a:rPr lang="fr-CA" sz="3600" dirty="0" smtClean="0"/>
              <a:t>/classe</a:t>
            </a:r>
            <a:endParaRPr lang="fr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077966"/>
              </p:ext>
            </p:extLst>
          </p:nvPr>
        </p:nvGraphicFramePr>
        <p:xfrm>
          <a:off x="1295400" y="2557463"/>
          <a:ext cx="9601200" cy="356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55309"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Rôle</a:t>
                      </a:r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55309">
                <a:tc gridSpan="2"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1" dirty="0" err="1" smtClean="0"/>
                        <a:t>Créationnel</a:t>
                      </a:r>
                      <a:endParaRPr lang="fr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1" dirty="0" smtClean="0"/>
                        <a:t>Structurel</a:t>
                      </a:r>
                      <a:endParaRPr lang="fr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1" dirty="0" smtClean="0"/>
                        <a:t>Comportemental</a:t>
                      </a:r>
                      <a:endParaRPr lang="fr-CA" b="1" dirty="0"/>
                    </a:p>
                  </a:txBody>
                  <a:tcPr/>
                </a:tc>
              </a:tr>
              <a:tr h="613273">
                <a:tc rowSpan="2">
                  <a:txBody>
                    <a:bodyPr/>
                    <a:lstStyle/>
                    <a:p>
                      <a:r>
                        <a:rPr lang="fr-CA" dirty="0" smtClean="0"/>
                        <a:t>Portée</a:t>
                      </a:r>
                      <a:endParaRPr lang="fr-CA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b="1" dirty="0" smtClean="0"/>
                        <a:t>Classe</a:t>
                      </a:r>
                      <a:endParaRPr lang="fr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Fabrication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dirty="0" smtClean="0"/>
                        <a:t>Adaptateur (classe)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dirty="0" smtClean="0"/>
                        <a:t>Interprète</a:t>
                      </a:r>
                    </a:p>
                    <a:p>
                      <a:r>
                        <a:rPr lang="fr-CA" sz="1800" dirty="0" smtClean="0"/>
                        <a:t>Patron</a:t>
                      </a:r>
                      <a:r>
                        <a:rPr lang="fr-CA" sz="1800" baseline="0" dirty="0" smtClean="0"/>
                        <a:t> de méthode</a:t>
                      </a:r>
                      <a:endParaRPr lang="fr-CA" dirty="0"/>
                    </a:p>
                  </a:txBody>
                  <a:tcPr/>
                </a:tc>
              </a:tr>
              <a:tr h="2190262">
                <a:tc v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b="1" dirty="0" smtClean="0"/>
                        <a:t>Objet</a:t>
                      </a:r>
                      <a:endParaRPr lang="fr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dirty="0" smtClean="0"/>
                        <a:t>Fabrique abstraite</a:t>
                      </a:r>
                    </a:p>
                    <a:p>
                      <a:r>
                        <a:rPr lang="fr-CA" sz="1800" dirty="0" smtClean="0"/>
                        <a:t>Monteur</a:t>
                      </a:r>
                    </a:p>
                    <a:p>
                      <a:r>
                        <a:rPr lang="fr-CA" sz="1800" dirty="0" smtClean="0"/>
                        <a:t>Prototype</a:t>
                      </a:r>
                    </a:p>
                    <a:p>
                      <a:r>
                        <a:rPr lang="fr-CA" sz="1800" dirty="0" smtClean="0"/>
                        <a:t>Singleton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dirty="0" smtClean="0"/>
                        <a:t>Adaptateur (objet)</a:t>
                      </a:r>
                    </a:p>
                    <a:p>
                      <a:r>
                        <a:rPr lang="fr-CA" sz="1800" dirty="0" smtClean="0"/>
                        <a:t>Composite</a:t>
                      </a:r>
                    </a:p>
                    <a:p>
                      <a:r>
                        <a:rPr lang="fr-CA" sz="1800" dirty="0" smtClean="0"/>
                        <a:t>Décorateur</a:t>
                      </a:r>
                    </a:p>
                    <a:p>
                      <a:r>
                        <a:rPr lang="fr-CA" sz="1800" dirty="0" smtClean="0"/>
                        <a:t>Façade</a:t>
                      </a:r>
                    </a:p>
                    <a:p>
                      <a:r>
                        <a:rPr lang="fr-CA" sz="1800" dirty="0" smtClean="0"/>
                        <a:t>Proxy</a:t>
                      </a:r>
                    </a:p>
                    <a:p>
                      <a:r>
                        <a:rPr lang="fr-CA" sz="1800" dirty="0" smtClean="0"/>
                        <a:t>…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dirty="0" smtClean="0"/>
                        <a:t>Chaine</a:t>
                      </a:r>
                      <a:r>
                        <a:rPr lang="fr-CA" sz="1800" baseline="0" dirty="0" smtClean="0"/>
                        <a:t> de responsabilité</a:t>
                      </a:r>
                    </a:p>
                    <a:p>
                      <a:r>
                        <a:rPr lang="fr-CA" sz="1800" baseline="0" dirty="0" smtClean="0"/>
                        <a:t>Commande</a:t>
                      </a:r>
                    </a:p>
                    <a:p>
                      <a:r>
                        <a:rPr lang="fr-CA" sz="1800" baseline="0" dirty="0" err="1" smtClean="0"/>
                        <a:t>Itérateur</a:t>
                      </a:r>
                      <a:endParaRPr lang="fr-CA" sz="1800" baseline="0" dirty="0" smtClean="0"/>
                    </a:p>
                    <a:p>
                      <a:r>
                        <a:rPr lang="fr-CA" sz="1800" baseline="0" dirty="0" smtClean="0"/>
                        <a:t>Médiateur</a:t>
                      </a:r>
                    </a:p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48072" y="3282696"/>
            <a:ext cx="1901952" cy="62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590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Questions?</a:t>
            </a:r>
            <a:endParaRPr lang="fr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787650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13983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Larman</a:t>
            </a:r>
            <a:r>
              <a:rPr lang="fr-FR" sz="2000" dirty="0"/>
              <a:t> Craig. </a:t>
            </a:r>
            <a:r>
              <a:rPr lang="fr-FR" sz="2000" dirty="0" smtClean="0"/>
              <a:t>(2005). </a:t>
            </a:r>
            <a:r>
              <a:rPr lang="da-DK" sz="2000" dirty="0"/>
              <a:t>Uml 2 et design </a:t>
            </a:r>
            <a:r>
              <a:rPr lang="da-DK" sz="2000" dirty="0" smtClean="0"/>
              <a:t>patterns (</a:t>
            </a:r>
            <a:r>
              <a:rPr lang="en-CA" sz="2000" dirty="0"/>
              <a:t>3e </a:t>
            </a:r>
            <a:r>
              <a:rPr lang="en-CA" sz="2000" dirty="0" err="1"/>
              <a:t>éd</a:t>
            </a:r>
            <a:r>
              <a:rPr lang="en-CA" sz="2000" dirty="0"/>
              <a:t> edition</a:t>
            </a:r>
            <a:r>
              <a:rPr lang="da-DK" sz="2000" dirty="0" smtClean="0"/>
              <a:t>)</a:t>
            </a:r>
            <a:r>
              <a:rPr lang="fr-FR" sz="2000" dirty="0" smtClean="0"/>
              <a:t>. </a:t>
            </a:r>
            <a:r>
              <a:rPr lang="en-CA" sz="2000" dirty="0"/>
              <a:t>Village </a:t>
            </a:r>
            <a:r>
              <a:rPr lang="en-CA" sz="2000" dirty="0" err="1" smtClean="0"/>
              <a:t>Mondial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Tutorialpoints.com. 2016. Design Pattern - Factory Pattern . </a:t>
            </a:r>
            <a:r>
              <a:rPr lang="en-CA" sz="2000" dirty="0" smtClean="0"/>
              <a:t>[</a:t>
            </a:r>
            <a:r>
              <a:rPr lang="en-CA" sz="2000" dirty="0" err="1" smtClean="0"/>
              <a:t>En-ligne</a:t>
            </a:r>
            <a:r>
              <a:rPr lang="en-CA" sz="2000" dirty="0" smtClean="0"/>
              <a:t>] </a:t>
            </a:r>
            <a:r>
              <a:rPr lang="en-CA" sz="2000" dirty="0" err="1" smtClean="0"/>
              <a:t>Disponible</a:t>
            </a:r>
            <a:r>
              <a:rPr lang="en-CA" sz="2000" dirty="0" smtClean="0"/>
              <a:t> au: http</a:t>
            </a:r>
            <a:r>
              <a:rPr lang="en-CA" sz="2000" dirty="0"/>
              <a:t>://www.tutorialspoint.com/design_pattern/factory_pattern.htm. </a:t>
            </a:r>
            <a:r>
              <a:rPr lang="en-CA" sz="2000" dirty="0" smtClean="0"/>
              <a:t>[</a:t>
            </a:r>
            <a:r>
              <a:rPr lang="en-CA" sz="2000" dirty="0" err="1" smtClean="0"/>
              <a:t>Visité</a:t>
            </a:r>
            <a:r>
              <a:rPr lang="en-CA" sz="2000" dirty="0" smtClean="0"/>
              <a:t> le </a:t>
            </a:r>
            <a:r>
              <a:rPr lang="en-CA" sz="2000" dirty="0"/>
              <a:t>07 </a:t>
            </a:r>
            <a:r>
              <a:rPr lang="en-CA" sz="2000" dirty="0" smtClean="0"/>
              <a:t>Mars </a:t>
            </a:r>
            <a:r>
              <a:rPr lang="en-CA" sz="2000" dirty="0"/>
              <a:t>16</a:t>
            </a:r>
            <a:r>
              <a:rPr lang="en-CA" sz="2000" dirty="0" smtClean="0"/>
              <a:t>].</a:t>
            </a:r>
          </a:p>
          <a:p>
            <a:r>
              <a:rPr lang="en-CA" sz="2000" dirty="0" smtClean="0"/>
              <a:t>Derek </a:t>
            </a:r>
            <a:r>
              <a:rPr lang="en-CA" sz="2000" dirty="0" err="1" smtClean="0"/>
              <a:t>Banas</a:t>
            </a:r>
            <a:r>
              <a:rPr lang="en-CA" sz="2000" dirty="0" smtClean="0"/>
              <a:t>. (2012, 1 </a:t>
            </a:r>
            <a:r>
              <a:rPr lang="en-CA" sz="2000" dirty="0" err="1" smtClean="0"/>
              <a:t>septembre</a:t>
            </a:r>
            <a:r>
              <a:rPr lang="en-CA" sz="2000" dirty="0" smtClean="0"/>
              <a:t>). Factory </a:t>
            </a:r>
            <a:r>
              <a:rPr lang="en-CA" sz="2000" dirty="0"/>
              <a:t>Design Pattern [</a:t>
            </a:r>
            <a:r>
              <a:rPr lang="en-CA" sz="2000" dirty="0" err="1"/>
              <a:t>Vidéo</a:t>
            </a:r>
            <a:r>
              <a:rPr lang="en-CA" sz="2000" dirty="0"/>
              <a:t> </a:t>
            </a:r>
            <a:r>
              <a:rPr lang="en-CA" sz="2000" dirty="0" err="1"/>
              <a:t>en</a:t>
            </a:r>
            <a:r>
              <a:rPr lang="en-CA" sz="2000" dirty="0"/>
              <a:t> </a:t>
            </a:r>
            <a:r>
              <a:rPr lang="en-CA" sz="2000" dirty="0" err="1"/>
              <a:t>ligne</a:t>
            </a:r>
            <a:r>
              <a:rPr lang="en-CA" sz="2000" dirty="0"/>
              <a:t>] </a:t>
            </a:r>
            <a:r>
              <a:rPr lang="en-CA" sz="2000" dirty="0" err="1" smtClean="0"/>
              <a:t>Repéré</a:t>
            </a:r>
            <a:r>
              <a:rPr lang="en-CA" sz="2000" dirty="0" smtClean="0"/>
              <a:t> à </a:t>
            </a:r>
            <a:r>
              <a:rPr lang="en-CA" sz="2000" dirty="0"/>
              <a:t>https://</a:t>
            </a:r>
            <a:r>
              <a:rPr lang="en-CA" sz="2000" dirty="0" smtClean="0"/>
              <a:t>www.youtube.com/watch?v=ub0DXaeV6hA</a:t>
            </a:r>
          </a:p>
          <a:p>
            <a:r>
              <a:rPr lang="en-CA" sz="2000" dirty="0" smtClean="0"/>
              <a:t>Julien Aspirot. (2016). IFT785-FactoryPattern. [</a:t>
            </a:r>
            <a:r>
              <a:rPr lang="en-CA" sz="2000" dirty="0" err="1" smtClean="0"/>
              <a:t>En-ligne</a:t>
            </a:r>
            <a:r>
              <a:rPr lang="en-CA" sz="2000" dirty="0" smtClean="0"/>
              <a:t>] </a:t>
            </a:r>
            <a:r>
              <a:rPr lang="en-CA" sz="2000" dirty="0" err="1" smtClean="0"/>
              <a:t>Disponible</a:t>
            </a:r>
            <a:r>
              <a:rPr lang="en-CA" sz="2000" dirty="0"/>
              <a:t> au</a:t>
            </a:r>
            <a:r>
              <a:rPr lang="en-CA" sz="2000" dirty="0" smtClean="0"/>
              <a:t>: https</a:t>
            </a:r>
            <a:r>
              <a:rPr lang="en-CA" sz="2000" dirty="0"/>
              <a:t>://github.com/julienasp/IFT785-FactoryPattern/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796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Plan de la présentation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La Fabrique qu’est-ce que c’est</a:t>
            </a:r>
            <a:r>
              <a:rPr lang="fr-CA" dirty="0" smtClean="0"/>
              <a:t>?</a:t>
            </a:r>
          </a:p>
          <a:p>
            <a:r>
              <a:rPr lang="fr-CA" dirty="0" smtClean="0"/>
              <a:t>La problématique</a:t>
            </a:r>
          </a:p>
          <a:p>
            <a:r>
              <a:rPr lang="fr-CA" dirty="0" smtClean="0"/>
              <a:t>Présentation d’une solution</a:t>
            </a:r>
          </a:p>
          <a:p>
            <a:r>
              <a:rPr lang="fr-CA" dirty="0" smtClean="0"/>
              <a:t>Mise en contexte pour le logiciel </a:t>
            </a:r>
          </a:p>
          <a:p>
            <a:r>
              <a:rPr lang="fr-CA" dirty="0" smtClean="0"/>
              <a:t>Exemple de la problématique en Java</a:t>
            </a:r>
          </a:p>
          <a:p>
            <a:r>
              <a:rPr lang="fr-CA" dirty="0" smtClean="0"/>
              <a:t>Exemple de la solution en Java</a:t>
            </a:r>
          </a:p>
          <a:p>
            <a:r>
              <a:rPr lang="fr-CA" dirty="0" smtClean="0"/>
              <a:t>Avantages </a:t>
            </a:r>
            <a:r>
              <a:rPr lang="fr-CA" dirty="0"/>
              <a:t>et </a:t>
            </a:r>
            <a:r>
              <a:rPr lang="fr-CA" dirty="0" smtClean="0"/>
              <a:t>inconvénients</a:t>
            </a:r>
          </a:p>
          <a:p>
            <a:r>
              <a:rPr lang="fr-FR" dirty="0" smtClean="0"/>
              <a:t>Utilisation avec les autres patrons de </a:t>
            </a:r>
            <a:r>
              <a:rPr lang="fr-FR" dirty="0" smtClean="0"/>
              <a:t>conception</a:t>
            </a:r>
          </a:p>
          <a:p>
            <a:r>
              <a:rPr lang="fr-FR" dirty="0" smtClean="0"/>
              <a:t>Positionnement du patron de conception</a:t>
            </a:r>
            <a:endParaRPr lang="fr-FR" dirty="0" smtClean="0"/>
          </a:p>
          <a:p>
            <a:r>
              <a:rPr lang="fr-FR" dirty="0" smtClean="0"/>
              <a:t>Questions?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09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La Fabrique qu’est-ce que c’est?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Un patron de conception, qui porte le nom de «</a:t>
            </a:r>
            <a:r>
              <a:rPr lang="fr-CA" dirty="0" err="1" smtClean="0"/>
              <a:t>Factory</a:t>
            </a:r>
            <a:r>
              <a:rPr lang="fr-CA" dirty="0" smtClean="0"/>
              <a:t> Method» en anglais</a:t>
            </a:r>
          </a:p>
          <a:p>
            <a:r>
              <a:rPr lang="fr-CA" dirty="0" smtClean="0"/>
              <a:t>Une technique pour la création d’objets</a:t>
            </a:r>
          </a:p>
          <a:p>
            <a:r>
              <a:rPr lang="fr-FR" dirty="0" smtClean="0"/>
              <a:t>Permet la </a:t>
            </a:r>
            <a:r>
              <a:rPr lang="fr-FR" dirty="0"/>
              <a:t>création d'objets sans exposer la logique d'instanciation au </a:t>
            </a:r>
            <a:r>
              <a:rPr lang="fr-FR" dirty="0" smtClean="0"/>
              <a:t>client</a:t>
            </a:r>
          </a:p>
          <a:p>
            <a:r>
              <a:rPr lang="fr-FR" dirty="0" smtClean="0"/>
              <a:t>Fait </a:t>
            </a:r>
            <a:r>
              <a:rPr lang="fr-FR" dirty="0"/>
              <a:t>référence à l'objet nouvellement créé par le biais d'une interface </a:t>
            </a:r>
            <a:r>
              <a:rPr lang="fr-FR" dirty="0" smtClean="0"/>
              <a:t>commune</a:t>
            </a:r>
          </a:p>
          <a:p>
            <a:r>
              <a:rPr lang="fr-FR" dirty="0" smtClean="0"/>
              <a:t>Permet l’instanciation dynamique des objets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967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La problématique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Instancier </a:t>
            </a:r>
            <a:r>
              <a:rPr lang="fr-FR" b="1" dirty="0"/>
              <a:t>différents types d'objets </a:t>
            </a:r>
            <a:r>
              <a:rPr lang="fr-FR" dirty="0" smtClean="0"/>
              <a:t>selon </a:t>
            </a:r>
            <a:r>
              <a:rPr lang="fr-FR" dirty="0"/>
              <a:t>un paramètre </a:t>
            </a:r>
            <a:r>
              <a:rPr lang="fr-FR" dirty="0" smtClean="0"/>
              <a:t>fourni par l’utilisateur</a:t>
            </a:r>
          </a:p>
          <a:p>
            <a:pPr lvl="1"/>
            <a:r>
              <a:rPr lang="fr-FR" dirty="0" smtClean="0"/>
              <a:t>Succession </a:t>
            </a:r>
            <a:r>
              <a:rPr lang="fr-FR" dirty="0"/>
              <a:t>de </a:t>
            </a:r>
            <a:r>
              <a:rPr lang="fr-FR" dirty="0" smtClean="0"/>
              <a:t>conditions qui instancient </a:t>
            </a:r>
            <a:r>
              <a:rPr lang="fr-FR" dirty="0"/>
              <a:t>et </a:t>
            </a:r>
            <a:r>
              <a:rPr lang="fr-FR" dirty="0" smtClean="0"/>
              <a:t>retournent </a:t>
            </a:r>
            <a:r>
              <a:rPr lang="fr-FR" dirty="0"/>
              <a:t>l'objet </a:t>
            </a:r>
            <a:r>
              <a:rPr lang="fr-FR" dirty="0" smtClean="0"/>
              <a:t>correspondant</a:t>
            </a:r>
          </a:p>
          <a:p>
            <a:r>
              <a:rPr lang="fr-FR" dirty="0" smtClean="0"/>
              <a:t>Les problèmes liés à cette implémentation</a:t>
            </a:r>
          </a:p>
          <a:p>
            <a:pPr lvl="1"/>
            <a:r>
              <a:rPr lang="fr-FR" dirty="0" smtClean="0"/>
              <a:t>Fort couplage (ajout obligatoire de la condition, l’instanciation, etc.)</a:t>
            </a:r>
          </a:p>
          <a:p>
            <a:pPr lvl="1"/>
            <a:r>
              <a:rPr lang="fr-FR" dirty="0"/>
              <a:t>Redondance du </a:t>
            </a:r>
            <a:r>
              <a:rPr lang="fr-FR" dirty="0" smtClean="0"/>
              <a:t>code</a:t>
            </a:r>
          </a:p>
          <a:p>
            <a:pPr lvl="1"/>
            <a:r>
              <a:rPr lang="fr-FR" dirty="0" smtClean="0"/>
              <a:t>Mise à jour du code plus complexe</a:t>
            </a:r>
          </a:p>
          <a:p>
            <a:r>
              <a:rPr lang="fr-FR" dirty="0" smtClean="0"/>
              <a:t>On </a:t>
            </a:r>
            <a:r>
              <a:rPr lang="fr-FR" dirty="0"/>
              <a:t>se retrouve alors avec du code fortement couplé, qui risque d'être dupliqué à plusieurs endroits de </a:t>
            </a:r>
            <a:r>
              <a:rPr lang="fr-FR" dirty="0" smtClean="0"/>
              <a:t>l'application</a:t>
            </a:r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7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Une 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Pour éviter la redondance et les problèmes de mise à jour</a:t>
            </a:r>
          </a:p>
          <a:p>
            <a:pPr lvl="1"/>
            <a:r>
              <a:rPr lang="fr-CA" dirty="0" smtClean="0"/>
              <a:t>Faire une classe fabrique qui s’occupe de gérer les conditions, l’instanciation et de retourner l’objet</a:t>
            </a:r>
          </a:p>
          <a:p>
            <a:r>
              <a:rPr lang="fr-FR" dirty="0" smtClean="0"/>
              <a:t>Le </a:t>
            </a:r>
            <a:r>
              <a:rPr lang="fr-FR" dirty="0"/>
              <a:t>deuxième problème peut être résolu en utilisant une </a:t>
            </a:r>
            <a:r>
              <a:rPr lang="fr-FR" dirty="0" smtClean="0"/>
              <a:t>interface ou une classe abstraite</a:t>
            </a:r>
            <a:r>
              <a:rPr lang="fr-FR" dirty="0"/>
              <a:t> que les </a:t>
            </a:r>
            <a:r>
              <a:rPr lang="fr-FR" dirty="0" smtClean="0"/>
              <a:t>classes concrètes</a:t>
            </a:r>
            <a:r>
              <a:rPr lang="fr-FR" dirty="0"/>
              <a:t> mettront en </a:t>
            </a:r>
            <a:r>
              <a:rPr lang="fr-FR" dirty="0" smtClean="0"/>
              <a:t>œuvre</a:t>
            </a:r>
          </a:p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client sera toujours </a:t>
            </a:r>
            <a:r>
              <a:rPr lang="fr-FR" dirty="0" smtClean="0"/>
              <a:t>pointé </a:t>
            </a:r>
            <a:r>
              <a:rPr lang="fr-FR" dirty="0"/>
              <a:t>vers </a:t>
            </a:r>
            <a:r>
              <a:rPr lang="fr-FR" dirty="0" smtClean="0"/>
              <a:t>l’interface ou bien la classe abstraite </a:t>
            </a:r>
          </a:p>
          <a:p>
            <a:pPr lvl="1"/>
            <a:r>
              <a:rPr lang="fr-FR" dirty="0" smtClean="0"/>
              <a:t>Donc de </a:t>
            </a:r>
            <a:r>
              <a:rPr lang="fr-FR" dirty="0"/>
              <a:t>cette </a:t>
            </a:r>
            <a:r>
              <a:rPr lang="fr-FR" dirty="0" smtClean="0"/>
              <a:t>manière, le </a:t>
            </a:r>
            <a:r>
              <a:rPr lang="fr-FR" dirty="0"/>
              <a:t>client sera complètement ignorant de différents types de classes concrètes qui seront </a:t>
            </a:r>
            <a:r>
              <a:rPr lang="fr-FR" dirty="0" smtClean="0"/>
              <a:t>nécessaires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155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Mise en contexte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Logiciel qui fournit l’information d’un véhicule Toyota</a:t>
            </a:r>
          </a:p>
          <a:p>
            <a:r>
              <a:rPr lang="fr-CA" dirty="0" smtClean="0"/>
              <a:t>L’interface client demande un nom de modèle Toyota et affiche le résultat</a:t>
            </a:r>
          </a:p>
          <a:p>
            <a:r>
              <a:rPr lang="fr-CA" dirty="0" smtClean="0"/>
              <a:t>L’application fournit l’information du modèle soit</a:t>
            </a:r>
          </a:p>
          <a:p>
            <a:pPr lvl="1"/>
            <a:r>
              <a:rPr lang="fr-CA" dirty="0" smtClean="0"/>
              <a:t>Le nom du modèle</a:t>
            </a:r>
          </a:p>
          <a:p>
            <a:pPr lvl="1"/>
            <a:r>
              <a:rPr lang="fr-CA" dirty="0" smtClean="0"/>
              <a:t>Sa vitesse maximale en km/h</a:t>
            </a:r>
          </a:p>
          <a:p>
            <a:pPr lvl="1"/>
            <a:r>
              <a:rPr lang="fr-CA" dirty="0" smtClean="0"/>
              <a:t>La grosseur de ses pneus en pouce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386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b="1" dirty="0" smtClean="0"/>
              <a:t>Mise en contexte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600" dirty="0" smtClean="0"/>
              <a:t>la classe </a:t>
            </a:r>
            <a:r>
              <a:rPr lang="fr-CA" sz="3600" dirty="0" err="1" smtClean="0"/>
              <a:t>VehiculeToyota</a:t>
            </a:r>
            <a:endParaRPr lang="fr-CA" sz="3600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5402" y="2557463"/>
            <a:ext cx="960119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b="1" dirty="0"/>
              <a:t>Mise en contexte</a:t>
            </a:r>
            <a:r>
              <a:rPr lang="fr-CA" dirty="0"/>
              <a:t/>
            </a:r>
            <a:br>
              <a:rPr lang="fr-CA" dirty="0"/>
            </a:br>
            <a:r>
              <a:rPr lang="fr-CA" sz="3600" dirty="0"/>
              <a:t>les </a:t>
            </a:r>
            <a:r>
              <a:rPr lang="fr-CA" sz="3600" dirty="0" smtClean="0"/>
              <a:t>classes </a:t>
            </a:r>
            <a:r>
              <a:rPr lang="fr-CA" sz="3600" dirty="0" err="1" smtClean="0"/>
              <a:t>YarisToyota</a:t>
            </a:r>
            <a:r>
              <a:rPr lang="fr-CA" sz="3600" dirty="0" smtClean="0"/>
              <a:t> et </a:t>
            </a:r>
            <a:r>
              <a:rPr lang="fr-CA" sz="3600" dirty="0" err="1" smtClean="0"/>
              <a:t>CorollaToyota</a:t>
            </a:r>
            <a:endParaRPr lang="fr-CA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46592" y="2935225"/>
            <a:ext cx="4199069" cy="1973862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03155" y="2935226"/>
            <a:ext cx="4275190" cy="19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b="1" dirty="0"/>
              <a:t>Mise en contexte</a:t>
            </a:r>
            <a:r>
              <a:rPr lang="fr-CA" dirty="0"/>
              <a:t/>
            </a:r>
            <a:br>
              <a:rPr lang="fr-CA" dirty="0"/>
            </a:br>
            <a:r>
              <a:rPr lang="fr-CA" sz="3600" dirty="0"/>
              <a:t>les </a:t>
            </a:r>
            <a:r>
              <a:rPr lang="fr-CA" sz="3600" dirty="0" smtClean="0"/>
              <a:t>classes </a:t>
            </a:r>
            <a:r>
              <a:rPr lang="fr-CA" sz="3600" dirty="0" err="1" smtClean="0"/>
              <a:t>PriusToyota</a:t>
            </a:r>
            <a:r>
              <a:rPr lang="fr-CA" sz="3600" dirty="0" smtClean="0"/>
              <a:t> et </a:t>
            </a:r>
            <a:r>
              <a:rPr lang="fr-CA" sz="3600" dirty="0" err="1" smtClean="0"/>
              <a:t>PriusCToyota</a:t>
            </a:r>
            <a:endParaRPr lang="fr-CA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46677" y="2935225"/>
            <a:ext cx="4221846" cy="197386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29827" y="2935225"/>
            <a:ext cx="4221846" cy="19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544</TotalTime>
  <Words>587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Design Pattern  «Factory Pattern»</vt:lpstr>
      <vt:lpstr>Plan de la présentation</vt:lpstr>
      <vt:lpstr>La Fabrique qu’est-ce que c’est?</vt:lpstr>
      <vt:lpstr>La problématique</vt:lpstr>
      <vt:lpstr>Une solution</vt:lpstr>
      <vt:lpstr>Mise en contexte</vt:lpstr>
      <vt:lpstr>Mise en contexte  la classe VehiculeToyota</vt:lpstr>
      <vt:lpstr>Mise en contexte les classes YarisToyota et CorollaToyota</vt:lpstr>
      <vt:lpstr>Mise en contexte les classes PriusToyota et PriusCToyota</vt:lpstr>
      <vt:lpstr>Problématique en Java</vt:lpstr>
      <vt:lpstr>Solution en Java classe Fabrique</vt:lpstr>
      <vt:lpstr>Solution en Java code client adapté</vt:lpstr>
      <vt:lpstr>Avantages</vt:lpstr>
      <vt:lpstr>Inconvénients</vt:lpstr>
      <vt:lpstr>Utilisation avec d’autre patrons</vt:lpstr>
      <vt:lpstr>Positionnement créationnel/classe</vt:lpstr>
      <vt:lpstr>Questions?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 «Factory Pattern»</dc:title>
  <dc:creator>Julien Aspirot</dc:creator>
  <cp:lastModifiedBy>Julien Aspirot</cp:lastModifiedBy>
  <cp:revision>46</cp:revision>
  <dcterms:created xsi:type="dcterms:W3CDTF">2016-03-07T16:49:44Z</dcterms:created>
  <dcterms:modified xsi:type="dcterms:W3CDTF">2016-03-09T00:46:53Z</dcterms:modified>
</cp:coreProperties>
</file>