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8"/>
  </p:notesMasterIdLst>
  <p:handoutMasterIdLst>
    <p:handoutMasterId r:id="rId19"/>
  </p:handoutMasterIdLst>
  <p:sldIdLst>
    <p:sldId id="261" r:id="rId3"/>
    <p:sldId id="279" r:id="rId4"/>
    <p:sldId id="269" r:id="rId5"/>
    <p:sldId id="277" r:id="rId6"/>
    <p:sldId id="278" r:id="rId7"/>
    <p:sldId id="276" r:id="rId8"/>
    <p:sldId id="270" r:id="rId9"/>
    <p:sldId id="281" r:id="rId10"/>
    <p:sldId id="271" r:id="rId11"/>
    <p:sldId id="272" r:id="rId12"/>
    <p:sldId id="273" r:id="rId13"/>
    <p:sldId id="274" r:id="rId14"/>
    <p:sldId id="275" r:id="rId15"/>
    <p:sldId id="280" r:id="rId16"/>
    <p:sldId id="268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77"/>
    <a:srgbClr val="FFFFFF"/>
    <a:srgbClr val="2F4D5D"/>
    <a:srgbClr val="DCE7F0"/>
    <a:srgbClr val="1D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7" autoAdjust="0"/>
    <p:restoredTop sz="79090" autoAdjust="0"/>
  </p:normalViewPr>
  <p:slideViewPr>
    <p:cSldViewPr snapToGrid="0" snapToObjects="1">
      <p:cViewPr>
        <p:scale>
          <a:sx n="75" d="100"/>
          <a:sy n="75" d="100"/>
        </p:scale>
        <p:origin x="3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430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222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58357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58357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D9A-B6FF-DF49-934C-3BCCEDF2228B}" type="datetime1">
              <a:rPr lang="nl-BE" smtClean="0"/>
              <a:t>23/04/2018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E1B1-D864-114C-AE9B-E183EB9D0746}" type="datetime1">
              <a:rPr lang="nl-BE" smtClean="0"/>
              <a:t>23/04/2018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3207-FFC6-C142-988C-81C64B7E9B11}" type="datetime1">
              <a:rPr lang="nl-BE" smtClean="0"/>
              <a:t>23/04/2018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5CD-2E9D-CA41-840A-5CEB9840D689}" type="datetime1">
              <a:rPr lang="nl-BE" smtClean="0"/>
              <a:t>23/04/2018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C43C-231D-3847-96AC-6E8439C8A3BE}" type="datetime1">
              <a:rPr lang="nl-BE" smtClean="0"/>
              <a:t>23/04/2018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10CD-E34F-A049-AF12-9CB9C9FEEAEB}" type="datetime1">
              <a:rPr lang="nl-BE" smtClean="0"/>
              <a:t>23/04/2018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69EB-CF88-BF41-9464-208EA60FC411}" type="datetime1">
              <a:rPr lang="nl-BE" smtClean="0"/>
              <a:t>23/04/2018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A2E9-0A77-094A-9B47-F5B3203FFC7E}" type="datetime1">
              <a:rPr lang="nl-BE" smtClean="0"/>
              <a:t>23/04/2018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C52-1BFF-C144-BE62-BE33B3494AF9}" type="datetime1">
              <a:rPr lang="nl-BE" smtClean="0"/>
              <a:t>23/04/2018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ADE9-47D5-AE49-A386-11E44424E7D6}" type="datetime1">
              <a:rPr lang="nl-BE" smtClean="0"/>
              <a:t>23/04/2018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07603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D8C732A-AE73-A647-B2E8-08C05710C7FE}" type="datetime1">
              <a:rPr lang="nl-BE" smtClean="0"/>
              <a:t>23/04/2018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302800" y="6207603"/>
            <a:ext cx="4993739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Departement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18" y="6346811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58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29FBD70-A903-FF43-B263-F47311AF0828}" type="datetime1">
              <a:rPr lang="nl-BE" smtClean="0"/>
              <a:t>23/04/2018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303339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Departement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18" y="6346811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file:///\\Users\Alexander\Desktop\Coverage\taskman.backend.constraint\index.html" TargetMode="External"/><Relationship Id="rId13" Type="http://schemas.openxmlformats.org/officeDocument/2006/relationships/hyperlink" Target="file:///\\Users\Alexander\Desktop\Coverage\taskman.backend.task\index.html" TargetMode="External"/><Relationship Id="rId18" Type="http://schemas.openxmlformats.org/officeDocument/2006/relationships/hyperlink" Target="file:///\\Users\Alexander\Desktop\Coverage\test.backend\index.html" TargetMode="External"/><Relationship Id="rId3" Type="http://schemas.openxmlformats.org/officeDocument/2006/relationships/hyperlink" Target="file:///\\Users\Alexander\Desktop\Coverage\index_SORT_BY_CLASS.html" TargetMode="External"/><Relationship Id="rId21" Type="http://schemas.openxmlformats.org/officeDocument/2006/relationships/hyperlink" Target="file:///\\Users\Alexander\Desktop\Coverage\test.backend.resource\index.html" TargetMode="External"/><Relationship Id="rId7" Type="http://schemas.openxmlformats.org/officeDocument/2006/relationships/hyperlink" Target="file:///\\Users\Alexander\Desktop\Coverage\taskman.backend\index.html" TargetMode="External"/><Relationship Id="rId12" Type="http://schemas.openxmlformats.org/officeDocument/2006/relationships/hyperlink" Target="file:///\\Users\Alexander\Desktop\Coverage\taskman.backend.simulation\index.html" TargetMode="External"/><Relationship Id="rId17" Type="http://schemas.openxmlformats.org/officeDocument/2006/relationships/hyperlink" Target="file:///\\Users\Alexander\Desktop\Coverage\taskman.frontend.sections\index.html" TargetMode="External"/><Relationship Id="rId25" Type="http://schemas.openxmlformats.org/officeDocument/2006/relationships/hyperlink" Target="file:///\\Users\Alexander\Desktop\Coverage\test.frontend\index.html" TargetMode="External"/><Relationship Id="rId2" Type="http://schemas.openxmlformats.org/officeDocument/2006/relationships/hyperlink" Target="file:///\\Users\Alexander\Desktop\Coverage\index_SORT_BY_NAME_DESC.html" TargetMode="External"/><Relationship Id="rId16" Type="http://schemas.openxmlformats.org/officeDocument/2006/relationships/hyperlink" Target="file:///\\Users\Alexander\Desktop\Coverage\taskman.frontend\index.html" TargetMode="External"/><Relationship Id="rId20" Type="http://schemas.openxmlformats.org/officeDocument/2006/relationships/hyperlink" Target="file:///\\Users\Alexander\Desktop\Coverage\test.backend.project\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Users\Alexander\Desktop\Coverage\taskman\index.html" TargetMode="External"/><Relationship Id="rId11" Type="http://schemas.openxmlformats.org/officeDocument/2006/relationships/hyperlink" Target="file:///\\Users\Alexander\Desktop\Coverage\taskman.backend.resource\index.html" TargetMode="External"/><Relationship Id="rId24" Type="http://schemas.openxmlformats.org/officeDocument/2006/relationships/hyperlink" Target="file:///\\Users\Alexander\Desktop\Coverage\test.backend.user\index.html" TargetMode="External"/><Relationship Id="rId5" Type="http://schemas.openxmlformats.org/officeDocument/2006/relationships/hyperlink" Target="file:///\\Users\Alexander\Desktop\Coverage\index_SORT_BY_LINE.html" TargetMode="External"/><Relationship Id="rId15" Type="http://schemas.openxmlformats.org/officeDocument/2006/relationships/hyperlink" Target="file:///\\Users\Alexander\Desktop\Coverage\taskman.backend.user\index.html" TargetMode="External"/><Relationship Id="rId23" Type="http://schemas.openxmlformats.org/officeDocument/2006/relationships/hyperlink" Target="file:///\\Users\Alexander\Desktop\Coverage\test.backend.time\index.html" TargetMode="External"/><Relationship Id="rId10" Type="http://schemas.openxmlformats.org/officeDocument/2006/relationships/hyperlink" Target="file:///\\Users\Alexander\Desktop\Coverage\taskman.backend.project\index.html" TargetMode="External"/><Relationship Id="rId19" Type="http://schemas.openxmlformats.org/officeDocument/2006/relationships/hyperlink" Target="file:///\\Users\Alexander\Desktop\Coverage\test.backend.importExport\index.html" TargetMode="External"/><Relationship Id="rId4" Type="http://schemas.openxmlformats.org/officeDocument/2006/relationships/hyperlink" Target="file:///\\Users\Alexander\Desktop\Coverage\index_SORT_BY_METHOD.html" TargetMode="External"/><Relationship Id="rId9" Type="http://schemas.openxmlformats.org/officeDocument/2006/relationships/hyperlink" Target="file:///\\Users\Alexander\Desktop\Coverage\taskman.backend.importexport\index.html" TargetMode="External"/><Relationship Id="rId14" Type="http://schemas.openxmlformats.org/officeDocument/2006/relationships/hyperlink" Target="file:///\\Users\Alexander\Desktop\Coverage\taskman.backend.time\index.html" TargetMode="External"/><Relationship Id="rId22" Type="http://schemas.openxmlformats.org/officeDocument/2006/relationships/hyperlink" Target="file:///\\Users\Alexander\Desktop\Coverage\test.backend.task\index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Jeroen Van Der </a:t>
            </a:r>
            <a:r>
              <a:rPr lang="nl-NL" dirty="0" err="1"/>
              <a:t>Donckt</a:t>
            </a:r>
            <a:endParaRPr lang="nl-NL" dirty="0"/>
          </a:p>
          <a:p>
            <a:r>
              <a:rPr lang="nl-NL" dirty="0"/>
              <a:t>Julien </a:t>
            </a:r>
            <a:r>
              <a:rPr lang="nl-NL" dirty="0" err="1"/>
              <a:t>Benaouda</a:t>
            </a:r>
            <a:endParaRPr lang="nl-NL" dirty="0"/>
          </a:p>
          <a:p>
            <a:r>
              <a:rPr lang="nl-NL" dirty="0"/>
              <a:t>Alexander Braekevelt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SWOP </a:t>
            </a:r>
            <a:r>
              <a:rPr lang="nl-NL" b="1" dirty="0" err="1"/>
              <a:t>Taskman</a:t>
            </a:r>
            <a:br>
              <a:rPr lang="nl-NL" dirty="0"/>
            </a:br>
            <a:r>
              <a:rPr lang="nl-NL" dirty="0"/>
              <a:t>Iteratie 2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1888395E-27EE-1F49-A3C7-07AEC8E5A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157" t="1" r="23171" b="26166"/>
          <a:stretch/>
        </p:blipFill>
        <p:spPr>
          <a:xfrm>
            <a:off x="0" y="0"/>
            <a:ext cx="12192000" cy="6207603"/>
          </a:xfr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60A39582-1AB4-3E46-8DF6-DB80FB00F7E8}"/>
              </a:ext>
            </a:extLst>
          </p:cNvPr>
          <p:cNvSpPr/>
          <p:nvPr/>
        </p:nvSpPr>
        <p:spPr>
          <a:xfrm>
            <a:off x="0" y="0"/>
            <a:ext cx="12192000" cy="135903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EA204B7-427D-654E-9C50-506E07AE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311718-F50D-7C41-9491-AC8C99DE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7671DB-E2E5-BA4D-B55C-E84CFD47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Important design decisions: wrappers</a:t>
            </a:r>
          </a:p>
        </p:txBody>
      </p:sp>
    </p:spTree>
    <p:extLst>
      <p:ext uri="{BB962C8B-B14F-4D97-AF65-F5344CB8AC3E}">
        <p14:creationId xmlns:p14="http://schemas.microsoft.com/office/powerpoint/2010/main" val="71209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CC88F38C-1266-B24C-86AF-D985D2C43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175" t="19583" r="59854" b="35362"/>
          <a:stretch/>
        </p:blipFill>
        <p:spPr>
          <a:xfrm>
            <a:off x="0" y="1566072"/>
            <a:ext cx="2880359" cy="4297680"/>
          </a:xfrm>
          <a:ln w="38100">
            <a:solidFill>
              <a:srgbClr val="005E77"/>
            </a:solidFill>
          </a:ln>
        </p:spPr>
      </p:pic>
      <p:pic>
        <p:nvPicPr>
          <p:cNvPr id="11" name="Tijdelijke aanduiding voor inhoud 6">
            <a:extLst>
              <a:ext uri="{FF2B5EF4-FFF2-40B4-BE49-F238E27FC236}">
                <a16:creationId xmlns:a16="http://schemas.microsoft.com/office/drawing/2014/main" id="{1F89D00C-188C-1444-9F77-B07BBADC2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23" t="36730" r="3306" b="18214"/>
          <a:stretch/>
        </p:blipFill>
        <p:spPr>
          <a:xfrm>
            <a:off x="3059970" y="1566073"/>
            <a:ext cx="2880359" cy="4297680"/>
          </a:xfrm>
          <a:prstGeom prst="rect">
            <a:avLst/>
          </a:prstGeom>
          <a:ln w="38100">
            <a:solidFill>
              <a:srgbClr val="005E77"/>
            </a:solidFill>
          </a:ln>
        </p:spPr>
      </p:pic>
      <p:pic>
        <p:nvPicPr>
          <p:cNvPr id="12" name="Tijdelijke aanduiding voor inhoud 6">
            <a:extLst>
              <a:ext uri="{FF2B5EF4-FFF2-40B4-BE49-F238E27FC236}">
                <a16:creationId xmlns:a16="http://schemas.microsoft.com/office/drawing/2014/main" id="{5A7DFCE2-B7A8-1542-A008-FDDFD05D0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41" t="36730" r="27488" b="18214"/>
          <a:stretch/>
        </p:blipFill>
        <p:spPr>
          <a:xfrm>
            <a:off x="6119941" y="1566073"/>
            <a:ext cx="2880359" cy="4297679"/>
          </a:xfrm>
          <a:prstGeom prst="rect">
            <a:avLst/>
          </a:prstGeom>
          <a:ln w="38100">
            <a:solidFill>
              <a:srgbClr val="005E77"/>
            </a:solidFill>
          </a:ln>
        </p:spPr>
      </p:pic>
      <p:pic>
        <p:nvPicPr>
          <p:cNvPr id="13" name="Tijdelijke aanduiding voor inhoud 6">
            <a:extLst>
              <a:ext uri="{FF2B5EF4-FFF2-40B4-BE49-F238E27FC236}">
                <a16:creationId xmlns:a16="http://schemas.microsoft.com/office/drawing/2014/main" id="{61912BAF-4FEF-C645-949C-557E0BF1C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5" t="20062" r="55494" b="34881"/>
          <a:stretch/>
        </p:blipFill>
        <p:spPr>
          <a:xfrm>
            <a:off x="9311641" y="1566072"/>
            <a:ext cx="2880359" cy="4297680"/>
          </a:xfrm>
          <a:prstGeom prst="rect">
            <a:avLst/>
          </a:prstGeom>
          <a:ln w="38100">
            <a:solidFill>
              <a:srgbClr val="005E77"/>
            </a:solidFill>
          </a:ln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C684F9CA-FEAB-D647-A052-7FAE9D5D245B}"/>
              </a:ext>
            </a:extLst>
          </p:cNvPr>
          <p:cNvSpPr/>
          <p:nvPr/>
        </p:nvSpPr>
        <p:spPr>
          <a:xfrm>
            <a:off x="0" y="0"/>
            <a:ext cx="12192000" cy="135903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EA204B7-427D-654E-9C50-506E07AE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311718-F50D-7C41-9491-AC8C99DE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7671DB-E2E5-BA4D-B55C-E84CFD47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Important design decisions: managers </a:t>
            </a:r>
          </a:p>
        </p:txBody>
      </p:sp>
    </p:spTree>
    <p:extLst>
      <p:ext uri="{BB962C8B-B14F-4D97-AF65-F5344CB8AC3E}">
        <p14:creationId xmlns:p14="http://schemas.microsoft.com/office/powerpoint/2010/main" val="418924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40CC24A-B3E1-2643-905A-ED6D1A4C0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resource type constraint in reservation</a:t>
            </a:r>
          </a:p>
          <a:p>
            <a:r>
              <a:rPr lang="nl-BE" sz="2800" dirty="0"/>
              <a:t>new task states</a:t>
            </a:r>
          </a:p>
          <a:p>
            <a:r>
              <a:rPr lang="nl-BE" sz="2800" dirty="0"/>
              <a:t>new wrappers</a:t>
            </a:r>
          </a:p>
          <a:p>
            <a:r>
              <a:rPr lang="nl-BE" sz="2800" dirty="0"/>
              <a:t>decorators of sections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3A15E87-D146-D84D-9347-C9129F02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E257A8-CC8E-BA4D-8E7D-A22D8C0C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7616D6F-7807-B643-8C65-352B138E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Extensibility of the system</a:t>
            </a:r>
          </a:p>
        </p:txBody>
      </p:sp>
    </p:spTree>
    <p:extLst>
      <p:ext uri="{BB962C8B-B14F-4D97-AF65-F5344CB8AC3E}">
        <p14:creationId xmlns:p14="http://schemas.microsoft.com/office/powerpoint/2010/main" val="640889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01AA5D4-71FB-E04A-BD00-1078CC14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Tests while and after code</a:t>
            </a:r>
          </a:p>
          <a:p>
            <a:r>
              <a:rPr lang="nl-BE" sz="2800" dirty="0"/>
              <a:t>Update tests for new implementations</a:t>
            </a:r>
          </a:p>
          <a:p>
            <a:r>
              <a:rPr lang="nl-BE" sz="2800" dirty="0"/>
              <a:t>Overall test coverage: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D8030B8-0A51-284C-9131-5C50A278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7F63796-1F61-3648-9A3E-A513D692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9820CF7-0289-B14D-AC87-B5CBB870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Testing approach</a:t>
            </a:r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04A818CC-A190-BC40-A692-D034CADCC6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46850"/>
              </p:ext>
            </p:extLst>
          </p:nvPr>
        </p:nvGraphicFramePr>
        <p:xfrm>
          <a:off x="576138" y="3593688"/>
          <a:ext cx="11041062" cy="588624"/>
        </p:xfrm>
        <a:graphic>
          <a:graphicData uri="http://schemas.openxmlformats.org/drawingml/2006/table">
            <a:tbl>
              <a:tblPr/>
              <a:tblGrid>
                <a:gridCol w="4548546">
                  <a:extLst>
                    <a:ext uri="{9D8B030D-6E8A-4147-A177-3AD203B41FA5}">
                      <a16:colId xmlns:a16="http://schemas.microsoft.com/office/drawing/2014/main" val="3742244151"/>
                    </a:ext>
                  </a:extLst>
                </a:gridCol>
                <a:gridCol w="2164172">
                  <a:extLst>
                    <a:ext uri="{9D8B030D-6E8A-4147-A177-3AD203B41FA5}">
                      <a16:colId xmlns:a16="http://schemas.microsoft.com/office/drawing/2014/main" val="2534010704"/>
                    </a:ext>
                  </a:extLst>
                </a:gridCol>
                <a:gridCol w="2164172">
                  <a:extLst>
                    <a:ext uri="{9D8B030D-6E8A-4147-A177-3AD203B41FA5}">
                      <a16:colId xmlns:a16="http://schemas.microsoft.com/office/drawing/2014/main" val="225900239"/>
                    </a:ext>
                  </a:extLst>
                </a:gridCol>
                <a:gridCol w="2164172">
                  <a:extLst>
                    <a:ext uri="{9D8B030D-6E8A-4147-A177-3AD203B41FA5}">
                      <a16:colId xmlns:a16="http://schemas.microsoft.com/office/drawing/2014/main" val="2209762385"/>
                    </a:ext>
                  </a:extLst>
                </a:gridCol>
              </a:tblGrid>
              <a:tr h="288905">
                <a:tc>
                  <a:txBody>
                    <a:bodyPr/>
                    <a:lstStyle/>
                    <a:p>
                      <a:pPr algn="l"/>
                      <a:r>
                        <a:rPr lang="nl-BE" sz="1700" b="1">
                          <a:effectLst/>
                        </a:rPr>
                        <a:t>Package</a:t>
                      </a:r>
                    </a:p>
                  </a:txBody>
                  <a:tcPr marL="17616" marR="17616" marT="17616" marB="176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700" b="1">
                          <a:effectLst/>
                        </a:rPr>
                        <a:t>Class, %</a:t>
                      </a:r>
                    </a:p>
                  </a:txBody>
                  <a:tcPr marL="17616" marR="17616" marT="17616" marB="176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700" b="1">
                          <a:effectLst/>
                        </a:rPr>
                        <a:t>Method, %</a:t>
                      </a:r>
                    </a:p>
                  </a:txBody>
                  <a:tcPr marL="17616" marR="17616" marT="17616" marB="176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700" b="1">
                          <a:effectLst/>
                        </a:rPr>
                        <a:t>Line, %</a:t>
                      </a:r>
                    </a:p>
                  </a:txBody>
                  <a:tcPr marL="17616" marR="17616" marT="17616" marB="176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177421"/>
                  </a:ext>
                </a:extLst>
              </a:tr>
              <a:tr h="288905">
                <a:tc>
                  <a:txBody>
                    <a:bodyPr/>
                    <a:lstStyle/>
                    <a:p>
                      <a:r>
                        <a:rPr lang="nl-BE" sz="1700">
                          <a:effectLst/>
                        </a:rPr>
                        <a:t>all classes</a:t>
                      </a:r>
                    </a:p>
                  </a:txBody>
                  <a:tcPr marL="17616" marR="17616" marT="17616" marB="176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700">
                          <a:effectLst/>
                        </a:rPr>
                        <a:t>96,1% (99/ 103)</a:t>
                      </a:r>
                    </a:p>
                  </a:txBody>
                  <a:tcPr marL="17616" marR="17616" marT="17616" marB="176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700">
                          <a:effectLst/>
                        </a:rPr>
                        <a:t>87,9% (593/ 675)</a:t>
                      </a:r>
                    </a:p>
                  </a:txBody>
                  <a:tcPr marL="17616" marR="17616" marT="17616" marB="176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700" dirty="0">
                          <a:effectLst/>
                        </a:rPr>
                        <a:t>81,4% (2325/ 2856)</a:t>
                      </a:r>
                    </a:p>
                  </a:txBody>
                  <a:tcPr marL="17616" marR="17616" marT="17616" marB="176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885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81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F6F8F63-A778-7F4B-9E1E-F2ACB9C1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CEA28-91AB-CF48-A9AE-510DED61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3A041B9-87F1-FF4D-AA92-6A4326EF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Detailed test coverage</a:t>
            </a: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6DF997CC-7D24-EC4E-A6F6-0E1102E69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21985"/>
              </p:ext>
            </p:extLst>
          </p:nvPr>
        </p:nvGraphicFramePr>
        <p:xfrm>
          <a:off x="576000" y="1566071"/>
          <a:ext cx="11041199" cy="4464054"/>
        </p:xfrm>
        <a:graphic>
          <a:graphicData uri="http://schemas.openxmlformats.org/drawingml/2006/table">
            <a:tbl>
              <a:tblPr/>
              <a:tblGrid>
                <a:gridCol w="4548602">
                  <a:extLst>
                    <a:ext uri="{9D8B030D-6E8A-4147-A177-3AD203B41FA5}">
                      <a16:colId xmlns:a16="http://schemas.microsoft.com/office/drawing/2014/main" val="2580478302"/>
                    </a:ext>
                  </a:extLst>
                </a:gridCol>
                <a:gridCol w="2164199">
                  <a:extLst>
                    <a:ext uri="{9D8B030D-6E8A-4147-A177-3AD203B41FA5}">
                      <a16:colId xmlns:a16="http://schemas.microsoft.com/office/drawing/2014/main" val="3169458726"/>
                    </a:ext>
                  </a:extLst>
                </a:gridCol>
                <a:gridCol w="2164199">
                  <a:extLst>
                    <a:ext uri="{9D8B030D-6E8A-4147-A177-3AD203B41FA5}">
                      <a16:colId xmlns:a16="http://schemas.microsoft.com/office/drawing/2014/main" val="2963164216"/>
                    </a:ext>
                  </a:extLst>
                </a:gridCol>
                <a:gridCol w="2164199">
                  <a:extLst>
                    <a:ext uri="{9D8B030D-6E8A-4147-A177-3AD203B41FA5}">
                      <a16:colId xmlns:a16="http://schemas.microsoft.com/office/drawing/2014/main" val="621137087"/>
                    </a:ext>
                  </a:extLst>
                </a:gridCol>
              </a:tblGrid>
              <a:tr h="212574">
                <a:tc>
                  <a:txBody>
                    <a:bodyPr/>
                    <a:lstStyle/>
                    <a:p>
                      <a:pPr algn="l"/>
                      <a:r>
                        <a:rPr lang="nl-BE" sz="1200" b="1" u="none" strike="noStrike">
                          <a:solidFill>
                            <a:srgbClr val="0254D0"/>
                          </a:solidFill>
                          <a:effectLst/>
                          <a:hlinkClick r:id="rId2"/>
                        </a:rPr>
                        <a:t>Package</a:t>
                      </a:r>
                      <a:endParaRPr lang="nl-BE" sz="1200" b="1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200" b="1" u="none" strike="noStrike">
                          <a:solidFill>
                            <a:srgbClr val="0254D0"/>
                          </a:solidFill>
                          <a:effectLst/>
                          <a:hlinkClick r:id="rId3"/>
                        </a:rPr>
                        <a:t>Class, %</a:t>
                      </a:r>
                      <a:endParaRPr lang="nl-BE" sz="1200" b="1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200" b="1" u="none" strike="noStrike">
                          <a:solidFill>
                            <a:srgbClr val="0254D0"/>
                          </a:solidFill>
                          <a:effectLst/>
                          <a:hlinkClick r:id="rId4"/>
                        </a:rPr>
                        <a:t>Method, %</a:t>
                      </a:r>
                      <a:endParaRPr lang="nl-BE" sz="1200" b="1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200" b="1" u="none" strike="noStrike">
                          <a:solidFill>
                            <a:srgbClr val="0254D0"/>
                          </a:solidFill>
                          <a:effectLst/>
                          <a:hlinkClick r:id="rId5"/>
                        </a:rPr>
                        <a:t>Line, %</a:t>
                      </a:r>
                      <a:endParaRPr lang="nl-BE" sz="1200" b="1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431965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6"/>
                        </a:rPr>
                        <a:t>taskman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0% (0/ 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0% (0/ 2)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0% (0/ 4)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484038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7"/>
                        </a:rPr>
                        <a:t>taskman.backend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(1/ 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74,4% (29/ 39)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78% (71/ 91)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971982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8"/>
                        </a:rPr>
                        <a:t>taskman.backend.constraint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71,4% (5/ 7)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64,7% (22/ 34)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46% (58/ 126)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378458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9"/>
                        </a:rPr>
                        <a:t>taskman.backend.importexport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50% (1/ 2)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90,9% (10/ 11)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79,1% (34/ 43)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068602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10"/>
                        </a:rPr>
                        <a:t>taskman.backend.project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(2/ 2)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95,7% (22/ 23)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88,2% (67/ 76)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377368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11"/>
                        </a:rPr>
                        <a:t>taskman.backend.resource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(7/ 7)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91,4% (74/ 81)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79,6% (265/ 333)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31008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12"/>
                        </a:rPr>
                        <a:t>taskman.backend.simulation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(1/ 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83,3% (5/ 6)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71,4% (10/ 14)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14347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13"/>
                        </a:rPr>
                        <a:t>taskman.backend.task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(7/ 7)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78,9% (60/ 76)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84,7% (138/ 163)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244984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14"/>
                        </a:rPr>
                        <a:t>taskman.backend.time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(4/ 4)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84% (21/ 25)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88,7% (55/ 62)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538089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15"/>
                        </a:rPr>
                        <a:t>taskman.backend.user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(5/ 5)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(24/ 24)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94% (63/ 67)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035737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16"/>
                        </a:rPr>
                        <a:t>taskman.frontend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(1/ 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48,1% (13/ 27)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47,4% (156/ 329)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162324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17"/>
                        </a:rPr>
                        <a:t>taskman.frontend.sections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(7/ 7)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88,6% (31/ 35)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79,3% (111/ 140)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241789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18"/>
                        </a:rPr>
                        <a:t>test.backend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(1/ 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(18/ 18)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95,9% (116/ 121)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062212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19"/>
                        </a:rPr>
                        <a:t>test.backend.importExport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(1/ 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(5/ 5)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92,9% (78/ 84)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883825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20"/>
                        </a:rPr>
                        <a:t>test.backend.project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(3/ 3)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(21/ 21)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91,4% (85/ 93)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046498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21"/>
                        </a:rPr>
                        <a:t>test.backend.resource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(11/ 11)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98,5% (65/ 66)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97,1% (302/ 311)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279250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22"/>
                        </a:rPr>
                        <a:t>test.backend.task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(29/ 29)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94,8% (110/ 116)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87% (455/ 523)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48683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23"/>
                        </a:rPr>
                        <a:t>test.backend.time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(3/ 3)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(22/ 22)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91,4% (64/ 70)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134083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24"/>
                        </a:rPr>
                        <a:t>test.backend.user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(2/ 2)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(11/ 11)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86,7% (26/ 30)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188822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25"/>
                        </a:rPr>
                        <a:t>test.frontend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(8/ 8)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90,9% (30/ 33)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effectLst/>
                        </a:rPr>
                        <a:t>97,2% (171/ 176)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375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266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BC33F9-4F8B-6F4B-AED1-4502AD40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BF0BFB31-AB29-394A-B05A-78C1F3F4D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801712"/>
              </p:ext>
            </p:extLst>
          </p:nvPr>
        </p:nvGraphicFramePr>
        <p:xfrm>
          <a:off x="576263" y="1655763"/>
          <a:ext cx="11041064" cy="4088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0266">
                  <a:extLst>
                    <a:ext uri="{9D8B030D-6E8A-4147-A177-3AD203B41FA5}">
                      <a16:colId xmlns:a16="http://schemas.microsoft.com/office/drawing/2014/main" val="1010053801"/>
                    </a:ext>
                  </a:extLst>
                </a:gridCol>
                <a:gridCol w="2760266">
                  <a:extLst>
                    <a:ext uri="{9D8B030D-6E8A-4147-A177-3AD203B41FA5}">
                      <a16:colId xmlns:a16="http://schemas.microsoft.com/office/drawing/2014/main" val="1536813516"/>
                    </a:ext>
                  </a:extLst>
                </a:gridCol>
                <a:gridCol w="2760266">
                  <a:extLst>
                    <a:ext uri="{9D8B030D-6E8A-4147-A177-3AD203B41FA5}">
                      <a16:colId xmlns:a16="http://schemas.microsoft.com/office/drawing/2014/main" val="3140485039"/>
                    </a:ext>
                  </a:extLst>
                </a:gridCol>
                <a:gridCol w="2760266">
                  <a:extLst>
                    <a:ext uri="{9D8B030D-6E8A-4147-A177-3AD203B41FA5}">
                      <a16:colId xmlns:a16="http://schemas.microsoft.com/office/drawing/2014/main" val="412532513"/>
                    </a:ext>
                  </a:extLst>
                </a:gridCol>
              </a:tblGrid>
              <a:tr h="1022054"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 work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31032"/>
                  </a:ext>
                </a:extLst>
              </a:tr>
              <a:tr h="1022054">
                <a:tc>
                  <a:txBody>
                    <a:bodyPr/>
                    <a:lstStyle/>
                    <a:p>
                      <a:pPr algn="ctr"/>
                      <a:r>
                        <a:rPr lang="nl-BE" sz="2400" dirty="0"/>
                        <a:t>Jeroen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/>
                        <a:t>± 40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/>
                        <a:t>± 45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/>
                        <a:t>± 22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942809"/>
                  </a:ext>
                </a:extLst>
              </a:tr>
              <a:tr h="1022054">
                <a:tc>
                  <a:txBody>
                    <a:bodyPr/>
                    <a:lstStyle/>
                    <a:p>
                      <a:pPr algn="ctr"/>
                      <a:r>
                        <a:rPr lang="nl-BE" sz="2400" dirty="0"/>
                        <a:t>Julien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dirty="0"/>
                        <a:t>± 40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/>
                        <a:t>± 40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/>
                        <a:t>± 25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46624"/>
                  </a:ext>
                </a:extLst>
              </a:tr>
              <a:tr h="1022054">
                <a:tc>
                  <a:txBody>
                    <a:bodyPr/>
                    <a:lstStyle/>
                    <a:p>
                      <a:pPr algn="ctr"/>
                      <a:r>
                        <a:rPr lang="nl-BE" sz="2400" dirty="0"/>
                        <a:t>Alexander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dirty="0"/>
                        <a:t>± 40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/>
                        <a:t>± 48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/>
                        <a:t>± 10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544777"/>
                  </a:ext>
                </a:extLst>
              </a:tr>
            </a:tbl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CEAD3FC-3CA9-2E45-9163-EAA9A20D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40961A7-5BAF-814F-AB16-48DFC0CC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Overview of the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322422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6A2C966-CD48-8C4A-8A7A-9C88C0A4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B96BBE5-51B7-A447-9C5F-62A7C401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3E140B9-677C-3F40-A5EA-55F0EC04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00" y="1800000"/>
            <a:ext cx="10137420" cy="2386800"/>
          </a:xfrm>
        </p:spPr>
        <p:txBody>
          <a:bodyPr>
            <a:normAutofit/>
          </a:bodyPr>
          <a:lstStyle/>
          <a:p>
            <a:r>
              <a:rPr lang="nl-BE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3465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B7DF96C-0917-2B4C-BA86-971DF533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4DD0C8-A7A7-7241-9537-CB0917C4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048234D-7C87-FD41-92F6-6689D6F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High level design </a:t>
            </a:r>
          </a:p>
        </p:txBody>
      </p:sp>
      <p:pic>
        <p:nvPicPr>
          <p:cNvPr id="21" name="Tijdelijke aanduiding voor inhoud 20">
            <a:extLst>
              <a:ext uri="{FF2B5EF4-FFF2-40B4-BE49-F238E27FC236}">
                <a16:creationId xmlns:a16="http://schemas.microsoft.com/office/drawing/2014/main" id="{81C4D70B-C583-D24C-B4D3-82D4F4468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00" y="1359036"/>
            <a:ext cx="23717999" cy="4689461"/>
          </a:xfrm>
        </p:spPr>
      </p:pic>
    </p:spTree>
    <p:extLst>
      <p:ext uri="{BB962C8B-B14F-4D97-AF65-F5344CB8AC3E}">
        <p14:creationId xmlns:p14="http://schemas.microsoft.com/office/powerpoint/2010/main" val="101545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B7DF96C-0917-2B4C-BA86-971DF533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4DD0C8-A7A7-7241-9537-CB0917C4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048234D-7C87-FD41-92F6-6689D6F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High level design </a:t>
            </a:r>
          </a:p>
        </p:txBody>
      </p:sp>
      <p:pic>
        <p:nvPicPr>
          <p:cNvPr id="21" name="Tijdelijke aanduiding voor inhoud 20">
            <a:extLst>
              <a:ext uri="{FF2B5EF4-FFF2-40B4-BE49-F238E27FC236}">
                <a16:creationId xmlns:a16="http://schemas.microsoft.com/office/drawing/2014/main" id="{81C4D70B-C583-D24C-B4D3-82D4F4468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05600" y="1359036"/>
            <a:ext cx="23717999" cy="4689461"/>
          </a:xfrm>
        </p:spPr>
      </p:pic>
    </p:spTree>
    <p:extLst>
      <p:ext uri="{BB962C8B-B14F-4D97-AF65-F5344CB8AC3E}">
        <p14:creationId xmlns:p14="http://schemas.microsoft.com/office/powerpoint/2010/main" val="409308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B7DF96C-0917-2B4C-BA86-971DF533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4DD0C8-A7A7-7241-9537-CB0917C4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048234D-7C87-FD41-92F6-6689D6F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High level design </a:t>
            </a:r>
          </a:p>
        </p:txBody>
      </p:sp>
      <p:pic>
        <p:nvPicPr>
          <p:cNvPr id="21" name="Tijdelijke aanduiding voor inhoud 20">
            <a:extLst>
              <a:ext uri="{FF2B5EF4-FFF2-40B4-BE49-F238E27FC236}">
                <a16:creationId xmlns:a16="http://schemas.microsoft.com/office/drawing/2014/main" id="{81C4D70B-C583-D24C-B4D3-82D4F4468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656628" y="1359036"/>
            <a:ext cx="23717999" cy="4689461"/>
          </a:xfrm>
        </p:spPr>
      </p:pic>
    </p:spTree>
    <p:extLst>
      <p:ext uri="{BB962C8B-B14F-4D97-AF65-F5344CB8AC3E}">
        <p14:creationId xmlns:p14="http://schemas.microsoft.com/office/powerpoint/2010/main" val="386470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42735F7-BBD1-3340-9A34-70D2092D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State pattern (Jeroen)</a:t>
            </a:r>
          </a:p>
          <a:p>
            <a:r>
              <a:rPr lang="nl-BE" sz="2800" dirty="0"/>
              <a:t>Composite pattern (Jeroen)</a:t>
            </a:r>
          </a:p>
          <a:p>
            <a:r>
              <a:rPr lang="nl-BE" sz="2800" dirty="0"/>
              <a:t>Wrappers (Alexander)</a:t>
            </a:r>
          </a:p>
          <a:p>
            <a:r>
              <a:rPr lang="nl-BE" sz="2800" dirty="0"/>
              <a:t>Simulation, user, project &amp; resource manager (Julien)</a:t>
            </a:r>
          </a:p>
          <a:p>
            <a:r>
              <a:rPr lang="nl-BE" sz="2800" dirty="0"/>
              <a:t>Controller (Alexander)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D9C5550-52B5-3B4C-A451-644BA104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027172-B3EE-364C-9E55-CA3931F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F079373-10C6-3146-A031-2F384C57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High level design</a:t>
            </a:r>
          </a:p>
        </p:txBody>
      </p:sp>
    </p:spTree>
    <p:extLst>
      <p:ext uri="{BB962C8B-B14F-4D97-AF65-F5344CB8AC3E}">
        <p14:creationId xmlns:p14="http://schemas.microsoft.com/office/powerpoint/2010/main" val="363602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Tijdelijke aanduiding voor inhoud 15">
            <a:extLst>
              <a:ext uri="{FF2B5EF4-FFF2-40B4-BE49-F238E27FC236}">
                <a16:creationId xmlns:a16="http://schemas.microsoft.com/office/drawing/2014/main" id="{A2717A92-F4BA-3C46-B6BA-B184C7510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571" t="35423" r="58574" b="905"/>
          <a:stretch/>
        </p:blipFill>
        <p:spPr>
          <a:xfrm>
            <a:off x="0" y="-1"/>
            <a:ext cx="12192000" cy="5936225"/>
          </a:xfr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74B1402F-D3BF-D648-9831-6AB7F8686A90}"/>
              </a:ext>
            </a:extLst>
          </p:cNvPr>
          <p:cNvSpPr/>
          <p:nvPr/>
        </p:nvSpPr>
        <p:spPr>
          <a:xfrm>
            <a:off x="0" y="0"/>
            <a:ext cx="12192000" cy="135903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EA204B7-427D-654E-9C50-506E07AE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311718-F50D-7C41-9491-AC8C99DE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7671DB-E2E5-BA4D-B55C-E84CFD47E78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BE" dirty="0"/>
              <a:t>Important design decisions: state pattern</a:t>
            </a:r>
          </a:p>
        </p:txBody>
      </p:sp>
    </p:spTree>
    <p:extLst>
      <p:ext uri="{BB962C8B-B14F-4D97-AF65-F5344CB8AC3E}">
        <p14:creationId xmlns:p14="http://schemas.microsoft.com/office/powerpoint/2010/main" val="349524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74B1402F-D3BF-D648-9831-6AB7F8686A90}"/>
              </a:ext>
            </a:extLst>
          </p:cNvPr>
          <p:cNvSpPr/>
          <p:nvPr/>
        </p:nvSpPr>
        <p:spPr>
          <a:xfrm>
            <a:off x="0" y="0"/>
            <a:ext cx="12192000" cy="135903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EA204B7-427D-654E-9C50-506E07AE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311718-F50D-7C41-9491-AC8C99DE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7671DB-E2E5-BA4D-B55C-E84CFD47E78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BE" dirty="0"/>
              <a:t>Important design decisions: state pattern</a:t>
            </a:r>
          </a:p>
        </p:txBody>
      </p:sp>
      <p:pic>
        <p:nvPicPr>
          <p:cNvPr id="1026" name="Picture 2" descr="https://www.planttext.com/plantuml/img/hLH1RiCW4Bpp2kHJAiKVYAegKfAUMgbg4lLCxQsBWi62TTJdbyLsMh3TvD2B3MXsPcS7iNOeBBQrOWmbAk3PqG7V2F_9-R4f1G8_27VYUnJOEd-uqoM7BoXQb4PdZEKFF5jjZ4Phb0ARhJZeaafs0sX1kpShcWRiaZ-PGgYjvpt86aRRFLgfgpic2fHd4e-u6OksF6ZxXkspqA8AuXNWfhKMDDBv8cBwZKoOxlDyH4KxLi8SmLGlvBIRm8_xMmmlWrZKRA0YaR28wBt75oNqOW8_m3i_FPx0iP4fSa9vi7HRE8CoFgn7Q-eWD6ekO1EnllxT60MfNeUVCqDt2svsGxzGSTtI1TgdeQiq748i-Iiuqze2-coJa4QD9PI3Q78SkNI0HBLl_3I7nOJXUKT_aV_pVPYKwjFza5gwpsaBNSZpkL-PJtSBBi0RfpCw6uLpjIfwODR-Uj1p-0q0">
            <a:extLst>
              <a:ext uri="{FF2B5EF4-FFF2-40B4-BE49-F238E27FC236}">
                <a16:creationId xmlns:a16="http://schemas.microsoft.com/office/drawing/2014/main" id="{FAA97178-E60E-4C3E-A655-C738EF739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777" y="1130845"/>
            <a:ext cx="9054446" cy="49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38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Tijdelijke aanduiding voor inhoud 19">
            <a:extLst>
              <a:ext uri="{FF2B5EF4-FFF2-40B4-BE49-F238E27FC236}">
                <a16:creationId xmlns:a16="http://schemas.microsoft.com/office/drawing/2014/main" id="{58E81384-C18B-CD4A-AE5D-3B7316A54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813" t="10078" b="4460"/>
          <a:stretch/>
        </p:blipFill>
        <p:spPr>
          <a:xfrm>
            <a:off x="0" y="0"/>
            <a:ext cx="12192000" cy="6207603"/>
          </a:xfr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92DEDEA6-0940-3847-8D55-6AE546107C00}"/>
              </a:ext>
            </a:extLst>
          </p:cNvPr>
          <p:cNvSpPr/>
          <p:nvPr/>
        </p:nvSpPr>
        <p:spPr>
          <a:xfrm>
            <a:off x="0" y="0"/>
            <a:ext cx="12192000" cy="135903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EA204B7-427D-654E-9C50-506E07AE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311718-F50D-7C41-9491-AC8C99DE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7671DB-E2E5-BA4D-B55C-E84CFD47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Important design decisions: composite pattern</a:t>
            </a:r>
          </a:p>
        </p:txBody>
      </p:sp>
    </p:spTree>
    <p:extLst>
      <p:ext uri="{BB962C8B-B14F-4D97-AF65-F5344CB8AC3E}">
        <p14:creationId xmlns:p14="http://schemas.microsoft.com/office/powerpoint/2010/main" val="3596292370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436</Words>
  <Application>Microsoft Office PowerPoint</Application>
  <PresentationFormat>Breedbeeld</PresentationFormat>
  <Paragraphs>167</Paragraphs>
  <Slides>15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KU Leuven</vt:lpstr>
      <vt:lpstr>KU Leuven Sedes</vt:lpstr>
      <vt:lpstr>SWOP Taskman Iteratie 2</vt:lpstr>
      <vt:lpstr>DEMO</vt:lpstr>
      <vt:lpstr>High level design </vt:lpstr>
      <vt:lpstr>High level design </vt:lpstr>
      <vt:lpstr>High level design </vt:lpstr>
      <vt:lpstr>High level design</vt:lpstr>
      <vt:lpstr>Important design decisions: state pattern</vt:lpstr>
      <vt:lpstr>Important design decisions: state pattern</vt:lpstr>
      <vt:lpstr>Important design decisions: composite pattern</vt:lpstr>
      <vt:lpstr>Important design decisions: wrappers</vt:lpstr>
      <vt:lpstr>Important design decisions: managers </vt:lpstr>
      <vt:lpstr>Extensibility of the system</vt:lpstr>
      <vt:lpstr>Testing approach</vt:lpstr>
      <vt:lpstr>Detailed test coverage</vt:lpstr>
      <vt:lpstr>Overview of the project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2018-04-23T08:43:48Z</dcterms:modified>
</cp:coreProperties>
</file>