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66" r:id="rId3"/>
    <p:sldId id="272" r:id="rId4"/>
    <p:sldId id="273" r:id="rId5"/>
    <p:sldId id="27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NBA Odds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Predict odds for winning the 2018/2019 NBA Championship</a:t>
            </a: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762000"/>
          </a:xfrm>
        </p:spPr>
        <p:txBody>
          <a:bodyPr/>
          <a:lstStyle/>
          <a:p>
            <a:r>
              <a:rPr lang="en-US" dirty="0"/>
              <a:t>Framing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10668000" cy="4648200"/>
          </a:xfrm>
        </p:spPr>
        <p:txBody>
          <a:bodyPr>
            <a:normAutofit/>
          </a:bodyPr>
          <a:lstStyle/>
          <a:p>
            <a:r>
              <a:rPr lang="en-US" dirty="0"/>
              <a:t>Available data:</a:t>
            </a:r>
          </a:p>
          <a:p>
            <a:pPr lvl="1"/>
            <a:r>
              <a:rPr lang="en-US" dirty="0"/>
              <a:t>Player-level: fine-grained </a:t>
            </a:r>
            <a:r>
              <a:rPr lang="en-US" dirty="0">
                <a:solidFill>
                  <a:srgbClr val="FF0000"/>
                </a:solidFill>
              </a:rPr>
              <a:t>but missing roster modifications for 2018 offseason</a:t>
            </a:r>
          </a:p>
          <a:p>
            <a:pPr lvl="1"/>
            <a:r>
              <a:rPr lang="en-US" dirty="0"/>
              <a:t>Team-level: less granular but we have everything needed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Methodology: Four Factors (Dean Oliver, 2002)</a:t>
            </a:r>
          </a:p>
          <a:p>
            <a:pPr lvl="1"/>
            <a:r>
              <a:rPr lang="en-US" dirty="0"/>
              <a:t>Focus on 4 team-level aggregate stats (effective FG%, turnover %, off. Rebound %, FT rate)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Target to predict: number of playoff wins</a:t>
            </a:r>
          </a:p>
          <a:p>
            <a:pPr lvl="1"/>
            <a:r>
              <a:rPr lang="en-US" dirty="0"/>
              <a:t>Proxy for championship winning odds (use sum of all predicted playoff wins and transform share by team into odds)</a:t>
            </a:r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762000"/>
          </a:xfrm>
        </p:spPr>
        <p:txBody>
          <a:bodyPr/>
          <a:lstStyle/>
          <a:p>
            <a:r>
              <a:rPr lang="en-US" dirty="0"/>
              <a:t>Implementation – 4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106680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Prepare</a:t>
            </a:r>
            <a:r>
              <a:rPr lang="en-US" dirty="0"/>
              <a:t>: compute team-level stats aggregated over regular seasons from 2000/2001 to 2016/2017 (inspired by Four Factors approach)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Train</a:t>
            </a:r>
            <a:r>
              <a:rPr lang="en-US" dirty="0"/>
              <a:t>: train a ML model on aggregated data</a:t>
            </a:r>
          </a:p>
          <a:p>
            <a:pPr lvl="1"/>
            <a:r>
              <a:rPr lang="en-US" dirty="0" err="1"/>
              <a:t>LightGBM</a:t>
            </a:r>
            <a:r>
              <a:rPr lang="en-US" dirty="0"/>
              <a:t> with hyper-parameters tuned using Bayesian </a:t>
            </a:r>
            <a:r>
              <a:rPr lang="en-US" dirty="0" err="1"/>
              <a:t>Optimisation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Predict</a:t>
            </a:r>
            <a:r>
              <a:rPr lang="en-US" dirty="0"/>
              <a:t> before 2018/2019 </a:t>
            </a:r>
            <a:r>
              <a:rPr lang="en-US" dirty="0">
                <a:solidFill>
                  <a:srgbClr val="FF0000"/>
                </a:solidFill>
              </a:rPr>
              <a:t>regular season</a:t>
            </a:r>
          </a:p>
          <a:p>
            <a:pPr lvl="1"/>
            <a:r>
              <a:rPr lang="en-US" dirty="0"/>
              <a:t>Perform inference using 2017/2018 regular season stats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Predict</a:t>
            </a:r>
            <a:r>
              <a:rPr lang="en-US" dirty="0"/>
              <a:t> before 2018/2019 </a:t>
            </a:r>
            <a:r>
              <a:rPr lang="en-US" dirty="0">
                <a:solidFill>
                  <a:srgbClr val="FF0000"/>
                </a:solidFill>
              </a:rPr>
              <a:t>playoffs</a:t>
            </a:r>
          </a:p>
          <a:p>
            <a:pPr lvl="1"/>
            <a:r>
              <a:rPr lang="en-US" dirty="0"/>
              <a:t>Perform inference using 2018/2019 regular season stats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49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762000"/>
          </a:xfrm>
        </p:spPr>
        <p:txBody>
          <a:bodyPr/>
          <a:lstStyle/>
          <a:p>
            <a:r>
              <a:rPr lang="en-US" dirty="0"/>
              <a:t>Results &amp;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6553200" cy="4648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Nailed the 2 finalists!</a:t>
            </a:r>
          </a:p>
          <a:p>
            <a:pPr lvl="1"/>
            <a:r>
              <a:rPr lang="en-US" dirty="0"/>
              <a:t>Odds for both TOR and GSW were the lowest in preseason and stayed at same level after the regular season</a:t>
            </a:r>
          </a:p>
          <a:p>
            <a:pPr lvl="1"/>
            <a:r>
              <a:rPr lang="en-US" dirty="0"/>
              <a:t>TOR low preseason odds a bit surprising:</a:t>
            </a:r>
          </a:p>
          <a:p>
            <a:pPr lvl="2"/>
            <a:r>
              <a:rPr lang="en-US" dirty="0"/>
              <a:t>In real life K. Leonard + M. Gasol joined the team after the 2016/2017 season</a:t>
            </a:r>
          </a:p>
          <a:p>
            <a:pPr lvl="2"/>
            <a:r>
              <a:rPr lang="en-US" dirty="0"/>
              <a:t>But they also were great in the 2016/2017 regular season (not in playoffs)</a:t>
            </a:r>
          </a:p>
          <a:p>
            <a:r>
              <a:rPr lang="en-US" dirty="0"/>
              <a:t>Conference finalists had also low odds before the playoffs</a:t>
            </a:r>
          </a:p>
          <a:p>
            <a:pPr lvl="1"/>
            <a:r>
              <a:rPr lang="en-US" dirty="0"/>
              <a:t>MIL preseason odds were high but they had a great regular season with a new coach (coach of the year M. Budenholzer) and improvement from MVP </a:t>
            </a:r>
            <a:r>
              <a:rPr lang="en-US" dirty="0" err="1"/>
              <a:t>G.Antetokounmpo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6FA464-26CC-4474-8789-221315B24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838200"/>
            <a:ext cx="4531881" cy="532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762000"/>
          </a:xfrm>
        </p:spPr>
        <p:txBody>
          <a:bodyPr/>
          <a:lstStyle/>
          <a:p>
            <a:r>
              <a:rPr lang="en-US" dirty="0"/>
              <a:t>Ideas for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10668000" cy="4648200"/>
          </a:xfrm>
        </p:spPr>
        <p:txBody>
          <a:bodyPr>
            <a:normAutofit/>
          </a:bodyPr>
          <a:lstStyle/>
          <a:p>
            <a:r>
              <a:rPr lang="en-US" dirty="0"/>
              <a:t>Simulate the game on a possession-level:</a:t>
            </a:r>
          </a:p>
          <a:p>
            <a:pPr lvl="1"/>
            <a:r>
              <a:rPr lang="en-US" dirty="0"/>
              <a:t>Predict possessions/g, who’s on the floor for each possession (player minutes, coaching substitution patterns), possession outcome</a:t>
            </a:r>
          </a:p>
          <a:p>
            <a:pPr lvl="1"/>
            <a:r>
              <a:rPr lang="en-US" dirty="0"/>
              <a:t>Simulate each game thousands of time and average outcomes</a:t>
            </a:r>
          </a:p>
          <a:p>
            <a:r>
              <a:rPr lang="en-US" dirty="0"/>
              <a:t>Model homecourt advantage, days of rest impact, referee foul whistling tendencies</a:t>
            </a:r>
          </a:p>
          <a:p>
            <a:r>
              <a:rPr lang="en-US" dirty="0"/>
              <a:t>Use spatial data</a:t>
            </a:r>
          </a:p>
          <a:p>
            <a:r>
              <a:rPr lang="en-US" dirty="0"/>
              <a:t>Model individual matchups</a:t>
            </a:r>
          </a:p>
          <a:p>
            <a:pPr lvl="1"/>
            <a:r>
              <a:rPr lang="en-US" dirty="0"/>
              <a:t>Some players defend really </a:t>
            </a:r>
            <a:r>
              <a:rPr lang="en-US"/>
              <a:t>some other specific players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93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more details in the README!</a:t>
            </a:r>
          </a:p>
        </p:txBody>
      </p:sp>
      <p:pic>
        <p:nvPicPr>
          <p:cNvPr id="5" name="Picture Placeholder 4" descr="Basketball players raising hands together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ounded Rectangle 5" hidden="1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images on this slide, select a picture and delete it. Then click the Insert Picture icon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30533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CC5AF3F1-F1AD-46F5-B229-4E1329F06412}" vid="{B7E1BF64-2168-4738-AA42-CF7C9F7F9E95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Basketball presentation (widescreen)</Template>
  <TotalTime>0</TotalTime>
  <Words>372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Franklin Gothic Medium</vt:lpstr>
      <vt:lpstr>Impact</vt:lpstr>
      <vt:lpstr>Basketball 16x9</vt:lpstr>
      <vt:lpstr>NBA Odds Project</vt:lpstr>
      <vt:lpstr>Framing the Problem</vt:lpstr>
      <vt:lpstr>Implementation – 4 modes</vt:lpstr>
      <vt:lpstr>Results &amp; Analysis</vt:lpstr>
      <vt:lpstr>Ideas for Improvements</vt:lpstr>
      <vt:lpstr>Many more details in the README!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Julien CS</dc:creator>
  <cp:lastModifiedBy>Julien CS</cp:lastModifiedBy>
  <cp:revision>17</cp:revision>
  <dcterms:created xsi:type="dcterms:W3CDTF">2022-04-25T13:38:46Z</dcterms:created>
  <dcterms:modified xsi:type="dcterms:W3CDTF">2022-04-25T14:40:09Z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