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72" r:id="rId3"/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0" r:id="rId6"/>
    <p:sldId id="308" r:id="rId7"/>
    <p:sldId id="307" r:id="rId8"/>
    <p:sldId id="306" r:id="rId9"/>
    <p:sldId id="315" r:id="rId10"/>
    <p:sldId id="317" r:id="rId11"/>
    <p:sldId id="313" r:id="rId12"/>
    <p:sldId id="318" r:id="rId13"/>
    <p:sldId id="319" r:id="rId14"/>
    <p:sldId id="320" r:id="rId15"/>
    <p:sldId id="321" r:id="rId16"/>
    <p:sldId id="30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d" initials="a" lastIdx="1" clrIdx="0">
    <p:extLst>
      <p:ext uri="{19B8F6BF-5375-455C-9EA6-DF929625EA0E}">
        <p15:presenceInfo xmlns:p15="http://schemas.microsoft.com/office/powerpoint/2012/main" userId="alex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1834" autoAdjust="0"/>
  </p:normalViewPr>
  <p:slideViewPr>
    <p:cSldViewPr snapToGrid="0">
      <p:cViewPr varScale="1">
        <p:scale>
          <a:sx n="102" d="100"/>
          <a:sy n="102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3BE1C39-B216-49B2-AD31-B264144E1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B64BE4-F222-46F4-AE9F-B3DA1F3DAF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1779-DBA3-4616-B28F-81738E86173E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1352BE-B613-4C3D-A8A8-DAB30386DC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906C2E-960B-442D-B0A6-42B0B057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24A8B-0BED-41A5-A087-20D619DEE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37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4DB83-9347-4936-967A-7B9433004013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7924A-6292-4ED5-9AD3-53BBA5439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8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89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92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19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45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95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8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8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927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95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21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7924A-6292-4ED5-9AD3-53BBA54395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03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CE395-44F3-4DCD-AA71-43F936CEB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4936B0-CCAF-4A62-BAB2-F2F3F854E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C65BD4-0FC5-4F12-BB8E-56B199FD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FFC4D-26BE-4DAD-BD9A-0FA603C5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D5FBC-A647-4278-BDC1-52A1FCD7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95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16771-2678-44CB-8AA9-27BAEC45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1094FD-094B-46E4-8A5A-7B9885CA1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3FC5D-BD58-437C-9FC2-93C0B64B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AF1C3-9E07-47E2-82A0-80B60F50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63BD3C4-F409-42E5-A260-F71E68A8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90064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21CB1E-DF71-4307-A378-6AC01CC8B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469420-4191-4ABF-90C2-F7D237A8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794D4F-37E1-4D3F-B2D3-0FA39156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416239-8002-4285-A35C-CD0A332D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2EF02D4F-EB80-454D-8920-9C5A89B7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281438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25B-002C-4BBB-A32A-C499A46B1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E87234-BC77-4467-BF03-102E773B3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1D35E-25D1-4D9A-B4B1-B9853570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BE845-488E-4217-8E3F-B3B0E0CD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0126B7-830C-4812-A63F-464A3C7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3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2CF9F-FF85-4884-8776-65413377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976CA-DED6-489D-B598-5960A335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84025-506B-4C8B-9E94-46915E20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BD2FC-F448-4974-8F57-36CA7D20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1E91B9-018B-492D-B6E9-9D9E5AFF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186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0B59B-164D-45B4-ACDC-CB214655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AB53E3-10FF-4DBC-AC41-2649562C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1D2BAF-C6B5-4012-A9A6-EFE2E3A8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69269-A8A7-454F-BC09-D480618A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BD9AC-B92B-4E5B-95D5-79EAA5E8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8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8B21C-4D51-4F90-B934-9D762093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2FB6E-147A-4EB2-82B4-16A0BF67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36F19-A7D6-4C7B-B1BC-0F3B4E0F3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290833-80A1-473F-BE2C-4C6041D3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68BF71-485C-42E8-9F6A-8BB2AEB7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10A336-920E-4D42-8978-181EEC8C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69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C951F-D43C-4FD2-AF44-21C5E8F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119276-8323-4BEF-A396-D7E3200C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B157AD-53EB-48EE-8DBF-3783F8D08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06C9C9-2B40-49AF-B9FD-066A2661A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CF5DAD-B4A5-4D42-8027-F80B60A92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D163EF-5E4C-450F-9B36-DE7EDDE0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76D558-39B1-433D-9C68-1D901FD5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4B4DF8-E2D8-484B-8141-C04B61A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31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08E59-2EBF-4CBC-8D24-9BBB2AB5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13EFA0-E275-49C1-B9AB-BF0D3AB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4453AB-20A1-4F92-AE4C-CFBA1E2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EBEF99-3B6C-4A44-9EFB-A89AF0A5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74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6B9A5B-785E-40C6-AEE1-A50ACF3B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236EF6-8B27-4D30-A2A1-57FAFF0F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2128BD-9212-4342-99F8-69EE2ACF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71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16B0-1BED-46A2-BF35-64AE3BAA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7CB7A3-FEC5-42BA-9176-E71D5315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A5BE72-262E-44E8-98E9-52D88CB0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83C3F1-8F0A-4ECE-A5AD-1FCFB513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F1A040-F5ED-4CE9-BB1C-6B5184E7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74622E-848C-47E7-8F67-FF361D4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97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36AAD-2B8C-4BD8-A6D9-D39ACC07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B268F-D27E-4097-8FE6-8065AC40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5D3DCB-CAE1-4993-BE0F-1E55152F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C9DA9D-CC9E-443C-99A1-BBF5673E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351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Alexandre </a:t>
            </a:r>
            <a:r>
              <a:rPr lang="fr-FR" dirty="0" err="1"/>
              <a:t>Dazat</a:t>
            </a:r>
            <a:r>
              <a:rPr lang="fr-FR" dirty="0"/>
              <a:t> - Julien </a:t>
            </a:r>
            <a:r>
              <a:rPr lang="fr-FR" dirty="0" err="1"/>
              <a:t>Denize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14C758-877B-4F22-8B0B-BF2EE5DA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03CA54CA-1F78-4D6A-B39C-39344603B44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756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172F0-2172-4510-85BB-E868937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8BE161-2066-4C90-819E-7B9C5DBED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986F81-1239-4AD0-BC53-AF5F46F19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4F66C-E118-48B4-B861-C27FAD90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D070CB-9E67-4DDD-8CE2-CB8A0579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78D40B-74CF-45D4-AE4C-CA5839C4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70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E404B-F321-4862-AEB4-CCDB3150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CA1D94-2B40-4F3B-8D3E-938A3D993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B87D4-D52F-42ED-919C-9CE5AF07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D2B1F-CDA9-407D-B65F-92BDA587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FE3C84-4B29-4B94-A8CC-424B11BB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826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FB1064-7501-46C2-8BC4-346FFBD33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882F33-7918-487E-9EE3-AD5F3CCF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7B126-3DF0-43D2-99C4-456122AC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1AA-D308-49A5-A1DB-874950B85105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A2A93E-EEE9-479F-8D3A-08EF7D7D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07B4E4-C7CF-4DA3-9537-98947CFF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48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526CF-A3A0-4556-84A5-B7011A9E9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CA5A36-C860-46E3-873E-729FB0817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855080-FEB5-4CAC-98CB-5D3B110E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DB903-23D3-4175-975F-3577154E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5537A-9C91-497C-B07F-0FA27FD3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588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2D406-BD46-4D59-88F6-CD4BF1F5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FDD0-7AA7-4B07-A852-5EA92112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A26F9-C466-4365-BE5F-5C055AA2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BA565-F3D2-4B69-B8AD-AD372992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D5AE7-68B8-4B7F-94C7-E81B13D6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58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3D28C-E4E5-4ADA-B01C-307358B9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8EEF1F-3C94-488E-8C37-25C31771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52E15-FDB7-4259-B754-AB9AFAA4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86D2E9-6B83-40F4-9767-E8D43A1A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FA5165-C1FE-498C-9F94-CCF0D4FD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539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0DBAA-FFC2-4875-A908-CF4F284A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2C309-D955-4ED1-9C5A-5706D21F6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B56988-D59A-4064-B29E-F1AAE847F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110DF5-D341-48DD-8547-3D14724A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E8632A-7992-4724-97E1-486454E7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4B3407-9291-491E-AB73-E8E7A3D5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532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C631F-F6D9-427E-A910-0A5D255E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D5EA47-3039-4082-962C-B88286A0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4E3480-81F8-4F27-BA2B-04BBBA09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DCC8F-5124-4033-BF04-EEE023FB3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273276-769E-4AE1-B5A4-2F729CA1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DB845C-FF64-42B7-8B04-5A521340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E7DCCA-4F60-4F90-B6D8-742BE88E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88ABAD-780D-498E-B40E-3A1B0C99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729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FD040-B62F-42F3-A23B-B17B47BA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73EDB3-6A4D-432D-883D-1566CE45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039238-A08F-4D34-9AF5-9FBC8D89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F5FAD7-99DE-4486-863A-BE24120C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408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5ACCA4-81AF-4AA4-AA87-D3EB1E11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A0F31A-A465-4B8D-B1A1-CB1C3159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A8B940-5BC0-4C52-B549-13837687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75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BF3DC-0B99-4F67-81D1-66DE3979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0DCAA-A325-4AE6-89FA-D31C8840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58E2E3-BFF3-486D-AC4C-81598BD1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922D88-B2FC-4456-9B76-82F4326F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0ED651-64FC-4B11-A34F-257941EB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2678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143FE-97C1-4ABD-93C9-39941E5B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678725-06DA-4ECC-8A01-FACDF56C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E4DCC7-A6DC-4E3A-A118-0F66D9925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F93906-BCEF-4BF2-8AB2-DA1ECA87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2FB34D-7B89-4B02-AA63-B54EC7CB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B064C9-453A-4D50-A9A0-C9F4427C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676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10642-ECE3-459D-9CED-8FAC1F50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BE003F-8A1F-4E7A-8C13-F04D60BBB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434EFA-4A98-461B-87DF-BF09F57FD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4729D0-FE10-4173-B56D-B62E6573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5604E9-2B22-4E0F-9145-09B2EF54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A73F16-CE9D-4194-9784-7E094202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890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FE882-A4A0-486A-832A-60FACD4D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F7B24F-FB25-46B3-9645-F70FF0BF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BD915-E312-4EEA-A045-B3953513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6B0DF-290A-45BE-9D6C-D06BEF18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93F1D-7DB0-4983-8677-9016C273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497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618568-4949-4FF0-B454-177D6419F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0AA8B5-3B64-4643-B7E7-4D21F3ED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34DEA3-94C4-45D9-8903-9EB0CC0B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F301CA-F82B-46DC-8459-FE5DF67C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EADD8C-1C7C-4A00-9A8E-49B8291E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1915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8E4A9-2F95-48AE-A208-1DF3103E3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9A7AD4-9B9B-4D58-9C18-5D2FF98DD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84E6D9-5F13-4878-B0B9-952A3E56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A591A7-B9C7-4407-9298-1600861C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FBF27-2FAD-4688-AE5D-0FD7908F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720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AFA74-91AF-45B1-A63C-BCECEE6C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84FA4-DD11-43F0-B89B-44FE5B9EF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B5554-715C-4095-B3E1-E243F7EB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162D06-C1E7-4176-8CB7-DF8721F5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24A0CB-4B11-40F5-8006-1F181A27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715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9A223-21C0-4707-A3F6-D9465219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66EC31-E953-4C44-9A3D-113E5278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3F2D0-C4FD-4258-A0E5-15ADA50C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09DE72-F96D-400D-86C6-B856AC55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06B470-289D-44FE-82E9-EE31E59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84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1129B-DD54-472D-885B-D3AAC986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4A057-DB55-412C-A58C-2E7CB1B24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4630EC-E23E-41CE-8F31-A225F1CE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14C336-C58D-4C6B-9EE5-765D34D0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0F5590-D24E-4068-9B35-A76A3C30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F75436-4C3F-4DC7-B57B-7C1F1358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681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0AA5E-9028-4434-91ED-0F2DE75E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F54A2-0A08-4094-8D26-3ED8EB21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918355-D61C-42DF-AAA6-51292C08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D18BCF-5EF4-46C4-908C-3BC880D6E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CDFEE7-1A7B-42CA-B5FE-4F357B6CD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E8F0C8-119B-4C5D-A487-1050F859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FA5AE3-477C-48DB-A0E9-3BDE8B81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9EEE6F-7BF6-4924-A02A-A7288BC8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006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6DFDD-9F90-4FA3-94FE-B06A4093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1C3950-311C-420A-9A20-9A75E146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2C8-0983-4380-B05C-51FFE031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93833-1875-47B6-A501-889F9BB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61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A4492-D7B8-4DB7-BAC3-DF1E87E5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287467-55B8-4C33-BB61-1256CE1BD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A0DB16-1C5F-4E63-B09A-AD7855E04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743815-FA9A-4819-9351-929CA7C3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72629-7B6E-4949-810A-B01A8796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8295" y="6352927"/>
            <a:ext cx="2743200" cy="365125"/>
          </a:xfrm>
        </p:spPr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B7AB597B-5FDD-4211-BDF9-A4ADE2A8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4194243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50B85F-8A1B-451D-8A62-586AF12E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AD3B6F-07B0-449D-ADE6-C0DB297C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D4CCF5-7A35-4D1E-973A-76590E0F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5383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58FF0-0A08-4A37-8ED5-542A1E4F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39B45-C2E0-4A4A-BA8D-118FEA88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91D26E-BE9A-4B6C-9C75-EF516603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1741EF-2A8B-4074-BF74-F11D50A0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354AC-84E0-4653-B9F2-6A6D0F16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E71023-90DA-4A9B-9C24-18C54C03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491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4879E-AA57-4963-9D1E-88BFD8A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77F032-8772-4261-A385-7B25F8B25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DA1A91-6E07-411E-B805-C97ADBEB2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1AA261-4CC5-415F-AABF-B0553F77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6F5740-C366-4D82-BF04-DC6506C4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0D5EAA-B941-4D8D-ABE4-94CB50A7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837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9149F-41DF-4E8D-81C9-863693C4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7F7F92-2C40-421E-BF5B-257B7FB84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C3FA49-6274-4678-A036-1AD76ED6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9DE1A-6350-42EA-9679-36C20C18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D265F9-5FFC-4B10-AD38-B47F146E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0707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51121F-A49C-4737-8BAB-D483F327D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E5B0C6-6034-4182-A797-4102F6F2A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F36B2-5A5D-40CA-9F78-7E7C49CC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88312-D67F-4506-B399-BF55E790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96623-C3B9-402C-A757-EEF9EDF4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1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EAA8D-BC15-4C08-879B-C7D7F857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CE7062-2848-4B5F-B0EF-B7997E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D3B534-5A35-4F72-809C-A5E8E7501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0624D9-3AB3-45D1-A966-ACD22A70D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94EAF7-13DF-48DD-BA8D-7F947F02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0CF42E-FF78-4A61-AEB6-D7108BB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24490BF2-9C1F-483F-904B-D7F9D37B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72754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D54D7-3CF4-4BF8-9D59-11EC6B0E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3BC784-1AC2-41B8-B859-F8C451DD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8D0A7C-95AD-4AED-9335-551F311E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69EA6E5E-274A-4934-983B-A75A2D77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218742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1703B2-1F2D-4017-9A4A-AB49E25B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75BAF8-44AB-4C01-9D55-2DE7A559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77617282-3785-4E6A-B837-FFD67AB5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402575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511C8-F8A2-404A-838B-90B1FCEB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865E0-48B1-4875-B1C3-53C9451D2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BABC75-9341-46D4-9BE5-FA0B063B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0BBAB8-73EC-4F00-BFA9-E18A934B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0C2D75-3531-45B6-B0C3-E21C4632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E7C9AD9C-6BFE-427A-9E35-98B1CDF1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337518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48382-666D-44D5-9AE4-157592A7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5C20EC-3F2E-460D-8BB5-93359A5EF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F4B9F0-DF02-44AF-AB89-3D4C8B10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1ED9C5-B046-4057-AC36-CBA7277D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7A82BB-B49B-4024-8E6B-1C40E799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A4BC37C9-6EC0-403B-90A4-BBE6ED16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57411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B64AAA-4174-4241-B841-E455B477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481129-8449-40EA-9D97-8EF83F2B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DCB52-15E1-40F8-8197-ADA3A6CBB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05/03/2020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C6B09-8F1E-49FF-A8CD-C6FF2CD6D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97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06959B-1BFF-4895-B232-5CFF3F7E2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7172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54CA-1F78-4D6A-B39C-39344603B448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028" name="Picture 4" descr="Résultat de recherche d'images pour &quot;telecom sudparis&quot;">
            <a:extLst>
              <a:ext uri="{FF2B5EF4-FFF2-40B4-BE49-F238E27FC236}">
                <a16:creationId xmlns:a16="http://schemas.microsoft.com/office/drawing/2014/main" id="{3E488A47-E84F-4EB8-84DA-411B233F47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" t="5307" r="3434" b="2934"/>
          <a:stretch/>
        </p:blipFill>
        <p:spPr bwMode="auto">
          <a:xfrm>
            <a:off x="9913110" y="6263017"/>
            <a:ext cx="484537" cy="48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telecom paris&quot;">
            <a:extLst>
              <a:ext uri="{FF2B5EF4-FFF2-40B4-BE49-F238E27FC236}">
                <a16:creationId xmlns:a16="http://schemas.microsoft.com/office/drawing/2014/main" id="{C9021A42-0CAE-4970-94B8-A0370F01401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720" b="37039"/>
          <a:stretch/>
        </p:blipFill>
        <p:spPr bwMode="auto">
          <a:xfrm>
            <a:off x="10479027" y="6262892"/>
            <a:ext cx="485365" cy="48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A8F10-DD12-4628-928C-61E4EF1B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BD3DAD-A54E-4BDE-93D8-61CA4FF0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AA515-35E4-44A5-A096-D81ECA231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C1AA-D308-49A5-A1DB-874950B85105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EFA791-1B4E-4B5F-8B70-C34404766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DB76D-CA04-46FE-BC62-58168759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B4A1-111E-4A77-ACB2-85F8A7786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42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C9DE4F8-9100-471E-92CC-0AB408EE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EE86B9-2AE2-4966-8313-DE78E013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970E4-5411-4266-9E3E-503C7D916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72AE3-A0C4-4917-B5A1-647ABC927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D5CF93-6530-48D5-ADA0-F01E94EB7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F5919-ED21-4A9E-AFDB-64079110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80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096D00-7EC5-4164-9280-B56AFD5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A8DA70-2C07-411F-91C8-A1ACC1AA7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57B596-177D-47F8-BD2E-1D8D0C126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25/02/2020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693DF-8B0C-4EAD-BE56-D4E53DAB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Alexandre Dazat - Julien Denize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0BB142-D5F0-4F04-8B05-0B301AC4C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7697-9FB3-4C32-9AD7-C0EE45E1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95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1606DE-D3C1-4002-8057-111B89E5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54" y="110305"/>
            <a:ext cx="8637973" cy="4828002"/>
          </a:xfrm>
        </p:spPr>
        <p:txBody>
          <a:bodyPr anchor="ctr">
            <a:normAutofit/>
          </a:bodyPr>
          <a:lstStyle/>
          <a:p>
            <a:pPr algn="l"/>
            <a:r>
              <a:rPr lang="fr-FR" b="1" dirty="0">
                <a:solidFill>
                  <a:srgbClr val="FFFFFF"/>
                </a:solidFill>
              </a:rPr>
              <a:t>Projet IA et e-commerce</a:t>
            </a:r>
            <a:br>
              <a:rPr lang="fr-FR" b="1" dirty="0">
                <a:solidFill>
                  <a:srgbClr val="FFFFFF"/>
                </a:solidFill>
              </a:rPr>
            </a:br>
            <a:br>
              <a:rPr lang="fr-FR" b="1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LinkedIn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7BB3AE-2475-44A3-97B4-B0E50EC5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0124" y="5202237"/>
            <a:ext cx="2163584" cy="1655762"/>
          </a:xfrm>
        </p:spPr>
        <p:txBody>
          <a:bodyPr anchor="ctr">
            <a:normAutofit/>
          </a:bodyPr>
          <a:lstStyle/>
          <a:p>
            <a:pPr algn="r"/>
            <a:r>
              <a:rPr lang="fr-FR" sz="2000" dirty="0">
                <a:solidFill>
                  <a:srgbClr val="FFFFFF"/>
                </a:solidFill>
              </a:rPr>
              <a:t>Alexandre </a:t>
            </a:r>
            <a:r>
              <a:rPr lang="fr-FR" sz="2000" dirty="0" err="1">
                <a:solidFill>
                  <a:srgbClr val="FFFFFF"/>
                </a:solidFill>
              </a:rPr>
              <a:t>Dazat</a:t>
            </a:r>
            <a:endParaRPr lang="fr-FR" sz="2000" dirty="0">
              <a:solidFill>
                <a:srgbClr val="FFFFFF"/>
              </a:solidFill>
            </a:endParaRPr>
          </a:p>
          <a:p>
            <a:pPr algn="r"/>
            <a:r>
              <a:rPr lang="fr-FR" sz="2000" dirty="0">
                <a:solidFill>
                  <a:srgbClr val="FFFFFF"/>
                </a:solidFill>
              </a:rPr>
              <a:t>Julien </a:t>
            </a:r>
            <a:r>
              <a:rPr lang="fr-FR" sz="2000" dirty="0" err="1">
                <a:solidFill>
                  <a:srgbClr val="FFFFFF"/>
                </a:solidFill>
              </a:rPr>
              <a:t>Denize</a:t>
            </a:r>
            <a:r>
              <a:rPr lang="fr-FR" sz="2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9DFA7E-9CFC-4442-B2B1-C8F9557F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37DC6-7520-4A07-9237-1D17375B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05/0/2020</a:t>
            </a:r>
          </a:p>
        </p:txBody>
      </p:sp>
    </p:spTree>
    <p:extLst>
      <p:ext uri="{BB962C8B-B14F-4D97-AF65-F5344CB8AC3E}">
        <p14:creationId xmlns:p14="http://schemas.microsoft.com/office/powerpoint/2010/main" val="90388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6885998" y="321502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Regression</a:t>
            </a:r>
            <a:r>
              <a:rPr lang="fr-FR" sz="2000" dirty="0"/>
              <a:t> online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1667454" y="13233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Embedding</a:t>
            </a:r>
            <a:r>
              <a:rPr lang="fr-FR" sz="2000" dirty="0"/>
              <a:t> online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7FCBF51-E7CF-4D0E-8CD3-C8B2D043D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79" y="3615131"/>
            <a:ext cx="3705225" cy="2647950"/>
          </a:xfrm>
          <a:prstGeom prst="rect">
            <a:avLst/>
          </a:prstGeom>
        </p:spPr>
      </p:pic>
      <p:pic>
        <p:nvPicPr>
          <p:cNvPr id="14" name="Image 13" descr="Une image contenant blanc, carrelé, homme, eau&#10;&#10;Description générée automatiquement">
            <a:extLst>
              <a:ext uri="{FF2B5EF4-FFF2-40B4-BE49-F238E27FC236}">
                <a16:creationId xmlns:a16="http://schemas.microsoft.com/office/drawing/2014/main" id="{5A9C7F55-211E-4AE1-8E1F-69BA2AFF0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54" y="3676572"/>
            <a:ext cx="3705225" cy="26479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4F0C382-0D4E-48A5-9762-C0D42AE4A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16" y="548270"/>
            <a:ext cx="3638550" cy="26479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593024B-A8D1-4B21-912F-D38449D1A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54" y="602904"/>
            <a:ext cx="3638550" cy="26479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4AEDAF8-2C40-4BC8-9F46-F3D29E97DFCC}"/>
              </a:ext>
            </a:extLst>
          </p:cNvPr>
          <p:cNvSpPr txBox="1"/>
          <p:nvPr/>
        </p:nvSpPr>
        <p:spPr>
          <a:xfrm>
            <a:off x="1558636" y="325766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Regression</a:t>
            </a:r>
            <a:r>
              <a:rPr lang="fr-FR" sz="2000" dirty="0"/>
              <a:t> Evolutive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1457B2-CF55-471A-9F52-954D34B32076}"/>
              </a:ext>
            </a:extLst>
          </p:cNvPr>
          <p:cNvSpPr txBox="1"/>
          <p:nvPr/>
        </p:nvSpPr>
        <p:spPr>
          <a:xfrm>
            <a:off x="6885998" y="129359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SVR online </a:t>
            </a:r>
            <a:r>
              <a:rPr lang="fr-FR" sz="2000" dirty="0" err="1"/>
              <a:t>evolutive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2265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11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978412" y="1271149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SVR online non </a:t>
            </a:r>
            <a:r>
              <a:rPr lang="fr-FR" sz="2000" dirty="0" err="1"/>
              <a:t>evolutive</a:t>
            </a:r>
            <a:endParaRPr lang="fr-FR" sz="20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1457B2-CF55-471A-9F52-954D34B32076}"/>
              </a:ext>
            </a:extLst>
          </p:cNvPr>
          <p:cNvSpPr txBox="1"/>
          <p:nvPr/>
        </p:nvSpPr>
        <p:spPr>
          <a:xfrm>
            <a:off x="7049079" y="1256895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SVR online </a:t>
            </a:r>
            <a:r>
              <a:rPr lang="fr-FR" sz="2000" dirty="0" err="1"/>
              <a:t>evolutive</a:t>
            </a:r>
            <a:r>
              <a:rPr lang="fr-FR" sz="2000" dirty="0"/>
              <a:t> </a:t>
            </a:r>
          </a:p>
        </p:txBody>
      </p:sp>
      <p:pic>
        <p:nvPicPr>
          <p:cNvPr id="5" name="Image 4" descr="Une image contenant table, blanc&#10;&#10;Description générée automatiquement">
            <a:extLst>
              <a:ext uri="{FF2B5EF4-FFF2-40B4-BE49-F238E27FC236}">
                <a16:creationId xmlns:a16="http://schemas.microsoft.com/office/drawing/2014/main" id="{C29D03F4-D7AE-4839-8FEA-71739B32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" y="1843400"/>
            <a:ext cx="4734966" cy="34458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1775F11-F52F-4AC8-9D0C-A3B0800FD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1843400"/>
            <a:ext cx="4734967" cy="3445866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BE9EFE33-8452-4028-8F14-3A201E3AA0CB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Résultats : meilleurs modèles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D441611-2410-4929-8B5F-0B68548DED61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3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1C79E-0E70-4ABD-8147-63302ECA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Distribution de </a:t>
            </a:r>
            <a:r>
              <a:rPr lang="fr-FR" dirty="0" err="1"/>
              <a:t>rewards</a:t>
            </a:r>
            <a:r>
              <a:rPr lang="fr-FR" dirty="0"/>
              <a:t> environnement évolutif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4A70F-95C5-423F-B10D-10C9D25F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43E64B-142A-4AF8-8211-20B49765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37735C-80C2-4318-B387-374AB506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A58F5E-5932-44EC-8297-FEDB67D69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4" y="1797965"/>
            <a:ext cx="4129843" cy="22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F5568B-82B5-4653-8835-0FA6CF886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3" y="4111737"/>
            <a:ext cx="4129843" cy="2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63D490B-C8DD-46CE-BA1B-5D05426C4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55" y="4111515"/>
            <a:ext cx="4129845" cy="2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59DA363-0031-4089-A8A2-28000763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54" y="1775101"/>
            <a:ext cx="4129845" cy="2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9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1606DE-D3C1-4002-8057-111B89E5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54" y="110305"/>
            <a:ext cx="8637973" cy="4828002"/>
          </a:xfrm>
        </p:spPr>
        <p:txBody>
          <a:bodyPr anchor="ctr">
            <a:normAutofit/>
          </a:bodyPr>
          <a:lstStyle/>
          <a:p>
            <a:pPr algn="l"/>
            <a:r>
              <a:rPr lang="fr-FR" b="1" dirty="0">
                <a:solidFill>
                  <a:srgbClr val="FFFFFF"/>
                </a:solidFill>
              </a:rPr>
              <a:t>Merci pour votre écoute</a:t>
            </a:r>
            <a:br>
              <a:rPr lang="fr-FR" b="1" dirty="0">
                <a:solidFill>
                  <a:srgbClr val="FFFFFF"/>
                </a:solidFill>
              </a:rPr>
            </a:br>
            <a:br>
              <a:rPr lang="fr-FR" dirty="0">
                <a:solidFill>
                  <a:srgbClr val="FFFFFF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7BB3AE-2475-44A3-97B4-B0E50EC5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4863" y="5500646"/>
            <a:ext cx="2173758" cy="992228"/>
          </a:xfrm>
        </p:spPr>
        <p:txBody>
          <a:bodyPr anchor="ctr">
            <a:normAutofit/>
          </a:bodyPr>
          <a:lstStyle/>
          <a:p>
            <a:pPr algn="r"/>
            <a:r>
              <a:rPr lang="fr-FR" sz="2000" dirty="0">
                <a:solidFill>
                  <a:srgbClr val="FFFFFF"/>
                </a:solidFill>
              </a:rPr>
              <a:t>Alexandre </a:t>
            </a:r>
            <a:r>
              <a:rPr lang="fr-FR" sz="2000" dirty="0" err="1">
                <a:solidFill>
                  <a:srgbClr val="FFFFFF"/>
                </a:solidFill>
              </a:rPr>
              <a:t>Dazat</a:t>
            </a:r>
            <a:endParaRPr lang="fr-FR" sz="2000" dirty="0">
              <a:solidFill>
                <a:srgbClr val="FFFFFF"/>
              </a:solidFill>
            </a:endParaRPr>
          </a:p>
          <a:p>
            <a:pPr algn="r"/>
            <a:r>
              <a:rPr lang="fr-FR" sz="2000" dirty="0">
                <a:solidFill>
                  <a:srgbClr val="FFFFFF"/>
                </a:solidFill>
              </a:rPr>
              <a:t>Julien </a:t>
            </a:r>
            <a:r>
              <a:rPr lang="fr-FR" sz="2000" dirty="0" err="1">
                <a:solidFill>
                  <a:srgbClr val="FFFFFF"/>
                </a:solidFill>
              </a:rPr>
              <a:t>Denize</a:t>
            </a:r>
            <a:r>
              <a:rPr lang="fr-FR" sz="2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9DFA7E-9CFC-4442-B2B1-C8F9557F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37DC6-7520-4A07-9237-1D17375B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</p:spTree>
    <p:extLst>
      <p:ext uri="{BB962C8B-B14F-4D97-AF65-F5344CB8AC3E}">
        <p14:creationId xmlns:p14="http://schemas.microsoft.com/office/powerpoint/2010/main" val="18765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22014-F28D-453C-84F0-CEA236AE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1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Environnement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2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FE59E2-5C50-4872-90FE-62109A9A68A3}"/>
              </a:ext>
            </a:extLst>
          </p:cNvPr>
          <p:cNvSpPr txBox="1"/>
          <p:nvPr/>
        </p:nvSpPr>
        <p:spPr>
          <a:xfrm>
            <a:off x="5634178" y="1454862"/>
            <a:ext cx="6326373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b="1" dirty="0"/>
              <a:t>6 </a:t>
            </a:r>
            <a:r>
              <a:rPr lang="fr-FR" b="1" dirty="0" err="1"/>
              <a:t>Features</a:t>
            </a:r>
            <a:r>
              <a:rPr lang="fr-FR" b="1" dirty="0"/>
              <a:t> Utilisateur</a:t>
            </a:r>
            <a:r>
              <a:rPr lang="fr-FR" dirty="0"/>
              <a:t> :</a:t>
            </a:r>
          </a:p>
          <a:p>
            <a:r>
              <a:rPr lang="en-US" dirty="0" err="1"/>
              <a:t>Compétences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/>
              <a:t> age </a:t>
            </a:r>
            <a:r>
              <a:rPr lang="en-US" dirty="0">
                <a:sym typeface="Wingdings" panose="05000000000000000000" pitchFamily="2" charset="2"/>
              </a:rPr>
              <a:t> lieu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 err="1"/>
              <a:t>dernière</a:t>
            </a:r>
            <a:r>
              <a:rPr lang="en-US" dirty="0"/>
              <a:t> </a:t>
            </a:r>
            <a:r>
              <a:rPr lang="en-US" dirty="0" err="1"/>
              <a:t>entreprise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 </a:t>
            </a:r>
            <a:r>
              <a:rPr lang="en-US" dirty="0"/>
              <a:t>écoles</a:t>
            </a:r>
            <a:r>
              <a:rPr lang="en-US" dirty="0">
                <a:sym typeface="Wingdings" panose="05000000000000000000" pitchFamily="2" charset="2"/>
              </a:rPr>
              <a:t>  </a:t>
            </a:r>
            <a:r>
              <a:rPr lang="en-US" dirty="0" err="1">
                <a:sym typeface="Wingdings" panose="05000000000000000000" pitchFamily="2" charset="2"/>
              </a:rPr>
              <a:t>historique</a:t>
            </a:r>
            <a:r>
              <a:rPr lang="en-US" dirty="0">
                <a:sym typeface="Wingdings" panose="05000000000000000000" pitchFamily="2" charset="2"/>
              </a:rPr>
              <a:t> des clicks</a:t>
            </a:r>
          </a:p>
          <a:p>
            <a:pPr algn="ctr"/>
            <a:endParaRPr lang="fr-FR" b="1" dirty="0"/>
          </a:p>
          <a:p>
            <a:pPr algn="ctr"/>
            <a:r>
              <a:rPr lang="fr-FR" dirty="0"/>
              <a:t>Recherche d’offre basée </a:t>
            </a:r>
          </a:p>
          <a:p>
            <a:pPr algn="ctr"/>
            <a:r>
              <a:rPr lang="fr-FR" dirty="0"/>
              <a:t>sur le </a:t>
            </a:r>
            <a:r>
              <a:rPr lang="fr-FR" b="1" dirty="0"/>
              <a:t>profil User</a:t>
            </a:r>
            <a:r>
              <a:rPr lang="fr-FR" dirty="0"/>
              <a:t>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 </a:t>
            </a:r>
            <a:r>
              <a:rPr lang="fr-FR" b="1" dirty="0"/>
              <a:t>6 </a:t>
            </a:r>
            <a:r>
              <a:rPr lang="fr-FR" b="1" dirty="0" err="1"/>
              <a:t>Features</a:t>
            </a:r>
            <a:r>
              <a:rPr lang="fr-FR" b="1" dirty="0"/>
              <a:t> Offres </a:t>
            </a:r>
            <a:r>
              <a:rPr lang="fr-FR" dirty="0"/>
              <a:t>:</a:t>
            </a:r>
          </a:p>
          <a:p>
            <a:pPr algn="ctr"/>
            <a:r>
              <a:rPr lang="en-US" dirty="0" err="1"/>
              <a:t>Compétences</a:t>
            </a:r>
            <a:r>
              <a:rPr lang="en-US" dirty="0"/>
              <a:t> </a:t>
            </a:r>
            <a:r>
              <a:rPr lang="en-US" dirty="0" err="1"/>
              <a:t>requises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/>
              <a:t> date 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 err="1">
                <a:sym typeface="Wingdings" panose="05000000000000000000" pitchFamily="2" charset="2"/>
              </a:rPr>
              <a:t>niveau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hiérarchique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 </a:t>
            </a:r>
            <a:r>
              <a:rPr lang="en-US" dirty="0" err="1">
                <a:sym typeface="Wingdings" panose="05000000000000000000" pitchFamily="2" charset="2"/>
              </a:rPr>
              <a:t>domaines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 lieu  </a:t>
            </a:r>
            <a:r>
              <a:rPr lang="en-US" dirty="0" err="1">
                <a:sym typeface="Wingdings" panose="05000000000000000000" pitchFamily="2" charset="2"/>
              </a:rPr>
              <a:t>nombre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candidats</a:t>
            </a:r>
            <a:endParaRPr lang="en-US" dirty="0">
              <a:sym typeface="Wingdings" panose="05000000000000000000" pitchFamily="2" charset="2"/>
            </a:endParaRPr>
          </a:p>
          <a:p>
            <a:pPr algn="ctr"/>
            <a:endParaRPr lang="fr-FR" dirty="0"/>
          </a:p>
          <a:p>
            <a:pPr algn="ctr"/>
            <a:r>
              <a:rPr lang="fr-FR" b="1" dirty="0"/>
              <a:t>Click</a:t>
            </a:r>
            <a:r>
              <a:rPr lang="fr-FR" dirty="0"/>
              <a:t> sur une offre </a:t>
            </a:r>
          </a:p>
          <a:p>
            <a:pPr algn="ctr"/>
            <a:r>
              <a:rPr lang="fr-FR" dirty="0"/>
              <a:t>et </a:t>
            </a:r>
            <a:r>
              <a:rPr lang="fr-FR" b="1" dirty="0"/>
              <a:t>probabilité d’acceptance</a:t>
            </a:r>
          </a:p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D98A98-F437-4BBD-B7DE-4B06B63A3E00}"/>
              </a:ext>
            </a:extLst>
          </p:cNvPr>
          <p:cNvSpPr txBox="1"/>
          <p:nvPr/>
        </p:nvSpPr>
        <p:spPr>
          <a:xfrm>
            <a:off x="838200" y="2017450"/>
            <a:ext cx="411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Nombreuses </a:t>
            </a:r>
            <a:r>
              <a:rPr lang="fr-FR" dirty="0" err="1"/>
              <a:t>features</a:t>
            </a:r>
            <a:r>
              <a:rPr lang="fr-FR" dirty="0"/>
              <a:t> utilisateur (&gt;10)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Nombreuses </a:t>
            </a:r>
            <a:r>
              <a:rPr lang="fr-FR" dirty="0" err="1"/>
              <a:t>features</a:t>
            </a:r>
            <a:r>
              <a:rPr lang="fr-FR" dirty="0"/>
              <a:t> d’offre (&gt;10)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Graphe d’amitié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Graphe d’</a:t>
            </a:r>
            <a:r>
              <a:rPr lang="fr-FR" dirty="0" err="1"/>
              <a:t>alumnis</a:t>
            </a:r>
            <a:r>
              <a:rPr lang="fr-FR" dirty="0"/>
              <a:t> – entreprises 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Recherche d’offres par mots-clés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Click sur une offre puis option postuler</a:t>
            </a:r>
          </a:p>
          <a:p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6846452" y="1334843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Notre modélisation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5293589" y="1299013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967507" y="1321183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LinkedIn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C4F58CB-4632-4DA6-AD1D-1A591850CF0B}"/>
                  </a:ext>
                </a:extLst>
              </p:cNvPr>
              <p:cNvSpPr txBox="1"/>
              <p:nvPr/>
            </p:nvSpPr>
            <p:spPr>
              <a:xfrm>
                <a:off x="6892697" y="5004977"/>
                <a:ext cx="354507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𝑐𝑜𝑚𝑝𝑎𝑛𝑦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𝑠𝑐h𝑜𝑜𝑙𝑠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  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𝑐𝑜𝑚𝑝𝑎𝑛𝑦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𝑠𝑐h𝑜𝑜𝑙𝑠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C4F58CB-4632-4DA6-AD1D-1A591850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97" y="5004977"/>
                <a:ext cx="3545073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124A0-5725-4EAE-8FB9-859D99F6B01D}"/>
                  </a:ext>
                </a:extLst>
              </p:cNvPr>
              <p:cNvSpPr/>
              <p:nvPr/>
            </p:nvSpPr>
            <p:spPr>
              <a:xfrm>
                <a:off x="8105015" y="4598494"/>
                <a:ext cx="1349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𝑐𝑜𝑚𝑝𝑎𝑛𝑖𝑒𝑠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124A0-5725-4EAE-8FB9-859D99F6B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015" y="4598494"/>
                <a:ext cx="134998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0890A4-0A5D-4461-A849-9242BA8DA9B6}"/>
                  </a:ext>
                </a:extLst>
              </p:cNvPr>
              <p:cNvSpPr/>
              <p:nvPr/>
            </p:nvSpPr>
            <p:spPr>
              <a:xfrm rot="16200000">
                <a:off x="6238686" y="5288234"/>
                <a:ext cx="1010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𝑠𝑐h𝑜𝑜𝑙𝑠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0890A4-0A5D-4461-A849-9242BA8DA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38686" y="5288234"/>
                <a:ext cx="1010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960F2F5F-F342-4A46-90F6-2B0047230C30}"/>
              </a:ext>
            </a:extLst>
          </p:cNvPr>
          <p:cNvSpPr txBox="1"/>
          <p:nvPr/>
        </p:nvSpPr>
        <p:spPr>
          <a:xfrm>
            <a:off x="6996142" y="4227007"/>
            <a:ext cx="36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Graphe d’</a:t>
            </a:r>
            <a:r>
              <a:rPr lang="fr-FR" b="1" dirty="0" err="1"/>
              <a:t>alumnis</a:t>
            </a:r>
            <a:r>
              <a:rPr lang="fr-FR" b="1" dirty="0"/>
              <a:t> – entreprises</a:t>
            </a:r>
          </a:p>
        </p:txBody>
      </p:sp>
    </p:spTree>
    <p:extLst>
      <p:ext uri="{BB962C8B-B14F-4D97-AF65-F5344CB8AC3E}">
        <p14:creationId xmlns:p14="http://schemas.microsoft.com/office/powerpoint/2010/main" val="178588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22014-F28D-453C-84F0-CEA236AE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476" y="379441"/>
            <a:ext cx="5754729" cy="1157930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Génération du nombre de compétences requises pour </a:t>
            </a:r>
            <a:r>
              <a:rPr lang="fr-FR" sz="3200" b="1" dirty="0"/>
              <a:t>une offre </a:t>
            </a:r>
            <a:endParaRPr lang="fr-FR" sz="3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7172" y="6310312"/>
            <a:ext cx="2743200" cy="365125"/>
          </a:xfrm>
        </p:spPr>
        <p:txBody>
          <a:bodyPr/>
          <a:lstStyle/>
          <a:p>
            <a:fld id="{03CA54CA-1F78-4D6A-B39C-39344603B448}" type="slidenum">
              <a:rPr lang="fr-FR" smtClean="0"/>
              <a:t>3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3516"/>
            <a:ext cx="4114800" cy="365125"/>
          </a:xfrm>
        </p:spPr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98A98-F437-4BBD-B7DE-4B06B63A3E00}"/>
                  </a:ext>
                </a:extLst>
              </p:cNvPr>
              <p:cNvSpPr txBox="1"/>
              <p:nvPr/>
            </p:nvSpPr>
            <p:spPr>
              <a:xfrm>
                <a:off x="675801" y="129359"/>
                <a:ext cx="5078054" cy="766684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Le niveau hiérarchique (</a:t>
                </a:r>
                <a:r>
                  <a:rPr lang="fr-FR" dirty="0" err="1"/>
                  <a:t>intern</a:t>
                </a:r>
                <a:r>
                  <a:rPr lang="fr-FR" dirty="0"/>
                  <a:t>, junior, senior) requis est aléatoire.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Nombres de compétences minimales suivant </a:t>
                </a:r>
                <a:r>
                  <a:rPr lang="fr-FR" b="1" dirty="0"/>
                  <a:t>le niveau hiérarchique</a:t>
                </a:r>
                <a:r>
                  <a:rPr lang="fr-FR" dirty="0"/>
                  <a:t> 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𝑠𝑘𝑖𝑙𝑙𝑠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1.5 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𝑖𝑛𝑡𝑒𝑟𝑛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2.5 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𝑗𝑢𝑛𝑖𝑜𝑟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3.5 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𝑠𝑒𝑛𝑖𝑜𝑟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Nombre de domaines de compétences par offre suivant une binomiale de paramètre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fr-FR" dirty="0"/>
                  <a:t>: 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0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𝑑𝑜𝑚𝑎𝑖𝑛𝑠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r>
                          <a:rPr lang="fr-F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+ 1 </m:t>
                        </m:r>
                        <m:r>
                          <a:rPr lang="fr-FR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La distribution finale suit une loi exponentielle de paramètre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 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𝑑𝑜𝑚𝑎𝑖𝑛𝑠</m:t>
                        </m:r>
                      </m:sub>
                    </m:sSub>
                  </m:oMath>
                </a14:m>
                <a:r>
                  <a:rPr lang="fr-FR" dirty="0"/>
                  <a:t> 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𝑠𝑘𝑖𝑙𝑙𝑠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𝑜𝑓𝑓𝑒𝑟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𝑠𝑘𝑖𝑙𝑙𝑠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98A98-F437-4BBD-B7DE-4B06B63A3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1" y="129359"/>
                <a:ext cx="5078054" cy="7666842"/>
              </a:xfrm>
              <a:prstGeom prst="rect">
                <a:avLst/>
              </a:prstGeom>
              <a:blipFill>
                <a:blip r:embed="rId3"/>
                <a:stretch>
                  <a:fillRect l="-360" r="-9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3BA7E201-882B-4FC9-B9B9-AA5EA1007AAA}"/>
              </a:ext>
            </a:extLst>
          </p:cNvPr>
          <p:cNvSpPr/>
          <p:nvPr/>
        </p:nvSpPr>
        <p:spPr>
          <a:xfrm>
            <a:off x="6827168" y="1802751"/>
            <a:ext cx="252918" cy="32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B118EA8-AE9E-4218-A5F4-8040CC6B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72" y="2307886"/>
            <a:ext cx="4191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93543DC-845C-42E4-A34E-8204000DCD07}"/>
              </a:ext>
            </a:extLst>
          </p:cNvPr>
          <p:cNvCxnSpPr/>
          <p:nvPr/>
        </p:nvCxnSpPr>
        <p:spPr>
          <a:xfrm>
            <a:off x="6096000" y="301558"/>
            <a:ext cx="0" cy="100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2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CDCD1D7-4EBD-41C4-9F8E-B87D34F9DEFA}"/>
                  </a:ext>
                </a:extLst>
              </p:cNvPr>
              <p:cNvSpPr txBox="1"/>
              <p:nvPr/>
            </p:nvSpPr>
            <p:spPr>
              <a:xfrm>
                <a:off x="1728013" y="136525"/>
                <a:ext cx="5078054" cy="7204473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ctr"/>
                <a:r>
                  <a:rPr lang="fr-FR" dirty="0"/>
                  <a:t>L’âge de l’utilisateur est généré aléatoirement selon une loi uniforme </a:t>
                </a:r>
              </a:p>
              <a:p>
                <a:pPr algn="ctr"/>
                <a:endParaRPr lang="fr-FR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𝕌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[20,60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Le </a:t>
                </a:r>
                <a:r>
                  <a:rPr lang="fr-FR" b="1" dirty="0"/>
                  <a:t>nombre d’écoles </a:t>
                </a:r>
                <a:r>
                  <a:rPr lang="fr-FR" dirty="0"/>
                  <a:t>par utilisateur suit une loi binomiale de paramètre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fr-FR" dirty="0"/>
                  <a:t>: 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𝑠𝑐h𝑜𝑜𝑙𝑠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+ 1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Le </a:t>
                </a:r>
                <a:r>
                  <a:rPr lang="fr-FR" b="1" dirty="0"/>
                  <a:t>nombre de compétences </a:t>
                </a:r>
                <a:r>
                  <a:rPr lang="fr-FR" dirty="0"/>
                  <a:t>maximal est calculé suivant </a:t>
                </a:r>
                <a:r>
                  <a:rPr lang="fr-FR" b="1" dirty="0"/>
                  <a:t>le nombre d’écoles </a:t>
                </a:r>
                <a:r>
                  <a:rPr lang="fr-FR" dirty="0"/>
                  <a:t>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𝑠𝑘𝑖𝑙𝑙𝑠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𝑠𝑐h𝑜𝑜𝑙𝑠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∗3</m:t>
                      </m:r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La </a:t>
                </a:r>
                <a:r>
                  <a:rPr lang="fr-FR" b="1" dirty="0"/>
                  <a:t>distribution finale </a:t>
                </a:r>
                <a:r>
                  <a:rPr lang="fr-FR" dirty="0"/>
                  <a:t>suit une loi exponentielle de paramètre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fr-FR" dirty="0"/>
                  <a:t> :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𝑠𝑘𝑖𝑙𝑙𝑠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𝑢𝑠𝑒𝑟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(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  <m:d>
                                <m:d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𝑠𝑐h𝑜𝑜𝑙𝑠</m:t>
                                  </m:r>
                                </m:sub>
                              </m:sSub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𝑎𝑔𝑒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𝑠𝑘𝑖𝑙𝑙𝑠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) </m:t>
                          </m:r>
                        </m:fNam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CDCD1D7-4EBD-41C4-9F8E-B87D34F9D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13" y="136525"/>
                <a:ext cx="5078054" cy="7204473"/>
              </a:xfrm>
              <a:prstGeom prst="rect">
                <a:avLst/>
              </a:prstGeom>
              <a:blipFill>
                <a:blip r:embed="rId3"/>
                <a:stretch>
                  <a:fillRect t="-423" r="-316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7172" y="6310312"/>
            <a:ext cx="2743200" cy="365125"/>
          </a:xfrm>
        </p:spPr>
        <p:txBody>
          <a:bodyPr/>
          <a:lstStyle/>
          <a:p>
            <a:fld id="{03CA54CA-1F78-4D6A-B39C-39344603B448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3516"/>
            <a:ext cx="4114800" cy="365125"/>
          </a:xfrm>
        </p:spPr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34139A6-B878-4247-B07B-18DF26F9B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79" y="2294359"/>
            <a:ext cx="41433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7D16090-16A4-4D8E-9E65-FABD6EB86378}"/>
              </a:ext>
            </a:extLst>
          </p:cNvPr>
          <p:cNvSpPr txBox="1"/>
          <p:nvPr/>
        </p:nvSpPr>
        <p:spPr>
          <a:xfrm>
            <a:off x="563717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0DB06FD-2399-46F1-BDA3-AE90C8D5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67" y="323600"/>
            <a:ext cx="4811145" cy="1157930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Génération du </a:t>
            </a:r>
            <a:r>
              <a:rPr lang="fr-FR" sz="3200" b="1" dirty="0"/>
              <a:t>nombre de compétences</a:t>
            </a:r>
            <a:r>
              <a:rPr lang="fr-FR" sz="3200" dirty="0"/>
              <a:t> pour </a:t>
            </a:r>
            <a:r>
              <a:rPr lang="fr-FR" sz="3200" b="1" dirty="0"/>
              <a:t>un User </a:t>
            </a: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8E8BF88E-F74B-49AD-94FC-E4427EEC71F4}"/>
              </a:ext>
            </a:extLst>
          </p:cNvPr>
          <p:cNvSpPr/>
          <p:nvPr/>
        </p:nvSpPr>
        <p:spPr>
          <a:xfrm>
            <a:off x="6838647" y="2012662"/>
            <a:ext cx="274019" cy="2793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219F11D-CA38-44BE-BA03-C091CEFFA5B2}"/>
              </a:ext>
            </a:extLst>
          </p:cNvPr>
          <p:cNvCxnSpPr/>
          <p:nvPr/>
        </p:nvCxnSpPr>
        <p:spPr>
          <a:xfrm>
            <a:off x="6096000" y="301558"/>
            <a:ext cx="0" cy="100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8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22014-F28D-453C-84F0-CEA236AE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FBDBE90-97E1-4A3E-BADD-2997E4D53749}"/>
                  </a:ext>
                </a:extLst>
              </p:cNvPr>
              <p:cNvSpPr txBox="1"/>
              <p:nvPr/>
            </p:nvSpPr>
            <p:spPr>
              <a:xfrm>
                <a:off x="-1136939" y="2014201"/>
                <a:ext cx="89660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𝑐𝑙𝑖𝑐𝑘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=( 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𝑎𝑡𝑐h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𝑠𝑘𝑖𝑙𝑙𝑠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𝑜𝑓𝑓𝑒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𝑠𝑘𝑖𝑙𝑙𝑠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FBDBE90-97E1-4A3E-BADD-2997E4D53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6939" y="2014201"/>
                <a:ext cx="8966010" cy="215444"/>
              </a:xfrm>
              <a:prstGeom prst="rect">
                <a:avLst/>
              </a:prstGeom>
              <a:blipFill>
                <a:blip r:embed="rId3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9B801F1-3A4F-4DE8-88A9-994BFE44C266}"/>
                  </a:ext>
                </a:extLst>
              </p:cNvPr>
              <p:cNvSpPr txBox="1"/>
              <p:nvPr/>
            </p:nvSpPr>
            <p:spPr>
              <a:xfrm>
                <a:off x="954932" y="2305394"/>
                <a:ext cx="89660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+ 3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h𝑎𝑟𝑚𝑜𝑛𝑖𝑐𝑀𝑒𝑎𝑛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𝑛𝑜𝑟𝑚𝑎𝑙𝑖𝑧𝑒𝑑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𝑛𝑜𝑟𝑚𝑎𝑙𝑖𝑧𝑒𝑑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𝑛𝑏𝐶𝑎𝑛𝑑𝑖𝑑𝑎𝑡𝑠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9B801F1-3A4F-4DE8-88A9-994BFE44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32" y="2305394"/>
                <a:ext cx="8966010" cy="215444"/>
              </a:xfrm>
              <a:prstGeom prst="rect">
                <a:avLst/>
              </a:prstGeom>
              <a:blipFill>
                <a:blip r:embed="rId4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E3EA712-7DA8-4E3C-AE80-62DBAE2AD448}"/>
                  </a:ext>
                </a:extLst>
              </p:cNvPr>
              <p:cNvSpPr txBox="1"/>
              <p:nvPr/>
            </p:nvSpPr>
            <p:spPr>
              <a:xfrm>
                <a:off x="2872610" y="3512688"/>
                <a:ext cx="3549177" cy="331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+ 1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𝑎𝑡𝑐h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𝑢𝑠𝑒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𝑑𝑜𝑚𝑎𝑖𝑛𝑠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𝑜𝑓𝑓𝑒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𝑑𝑜𝑚𝑎𝑖𝑛𝑠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12.5</m:t>
                          </m:r>
                        </m:den>
                      </m:f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E3EA712-7DA8-4E3C-AE80-62DBAE2AD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610" y="3512688"/>
                <a:ext cx="3549177" cy="331116"/>
              </a:xfrm>
              <a:prstGeom prst="rect">
                <a:avLst/>
              </a:prstGeom>
              <a:blipFill>
                <a:blip r:embed="rId5"/>
                <a:stretch>
                  <a:fillRect l="-515" t="-121818" r="-9622" b="-20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66986A9-0377-4B0A-9445-A9CD92C97E02}"/>
                  </a:ext>
                </a:extLst>
              </p:cNvPr>
              <p:cNvSpPr txBox="1"/>
              <p:nvPr/>
            </p:nvSpPr>
            <p:spPr>
              <a:xfrm>
                <a:off x="2872610" y="2662895"/>
                <a:ext cx="2734018" cy="24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𝑚𝑎𝑡𝑐h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𝑢𝑠𝑒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𝑝𝑙𝑎𝑐𝑒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𝑜𝑓𝑓𝑒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𝑝𝑙𝑎𝑐𝑒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66986A9-0377-4B0A-9445-A9CD92C97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610" y="2662895"/>
                <a:ext cx="2734018" cy="247440"/>
              </a:xfrm>
              <a:prstGeom prst="rect">
                <a:avLst/>
              </a:prstGeom>
              <a:blipFill>
                <a:blip r:embed="rId6"/>
                <a:stretch>
                  <a:fillRect l="-891" b="-2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A81BEB6-4405-4B4A-A911-E8CB61FC7B8F}"/>
                  </a:ext>
                </a:extLst>
              </p:cNvPr>
              <p:cNvSpPr txBox="1"/>
              <p:nvPr/>
            </p:nvSpPr>
            <p:spPr>
              <a:xfrm>
                <a:off x="2872610" y="2998765"/>
                <a:ext cx="3287182" cy="43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+1.5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skw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𝑎𝑙𝑟𝑒𝑎𝑑𝑦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𝑐𝑙𝑖𝑐𝑘𝑒𝑑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𝑑𝑎𝑦𝑠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𝑐𝑙𝑖𝑐𝑘𝑒𝑑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A81BEB6-4405-4B4A-A911-E8CB61FC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610" y="2998765"/>
                <a:ext cx="3287182" cy="436145"/>
              </a:xfrm>
              <a:prstGeom prst="rect">
                <a:avLst/>
              </a:prstGeom>
              <a:blipFill>
                <a:blip r:embed="rId7"/>
                <a:stretch>
                  <a:fillRect l="-742" t="-180282" r="-742" b="-2633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FB28DC2-1DFC-45F4-8A8B-127AB5E7FD52}"/>
                  </a:ext>
                </a:extLst>
              </p:cNvPr>
              <p:cNvSpPr txBox="1"/>
              <p:nvPr/>
            </p:nvSpPr>
            <p:spPr>
              <a:xfrm>
                <a:off x="-1671960" y="4297752"/>
                <a:ext cx="8966010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𝑎𝑐𝑐𝑒𝑝𝑡𝑎𝑛𝑐𝑦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=( 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𝑃𝑟𝑜𝑏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𝑐𝑙𝑖𝑐𝑘</m:t>
                          </m:r>
                        </m:sub>
                      </m:sSub>
                      <m:r>
                        <a:rPr lang="fr-FR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FB28DC2-1DFC-45F4-8A8B-127AB5E7F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1960" y="4297752"/>
                <a:ext cx="8966010" cy="232051"/>
              </a:xfrm>
              <a:prstGeom prst="rect">
                <a:avLst/>
              </a:prstGeom>
              <a:blipFill>
                <a:blip r:embed="rId8"/>
                <a:stretch>
                  <a:fillRect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83BF6B1-6D17-4370-93BC-78E99A0659F4}"/>
                  </a:ext>
                </a:extLst>
              </p:cNvPr>
              <p:cNvSpPr txBox="1"/>
              <p:nvPr/>
            </p:nvSpPr>
            <p:spPr>
              <a:xfrm>
                <a:off x="233416" y="4624177"/>
                <a:ext cx="8966010" cy="542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+ 1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∙( 1 − </m:t>
                          </m:r>
                          <m:f>
                            <m:f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𝑠𝑒𝑟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⋂"/>
                                      <m:subHide m:val="on"/>
                                      <m:supHide m:val="on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𝑒𝑛𝑡𝑟𝑒𝑝𝑟𝑖𝑠𝑒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, 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𝑐𝑜𝑚𝑝𝑎𝑛𝑦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den>
                          </m:f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83BF6B1-6D17-4370-93BC-78E99A065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16" y="4624177"/>
                <a:ext cx="8966010" cy="5429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86CEB87-0043-405D-8940-404ACD70907B}"/>
              </a:ext>
            </a:extLst>
          </p:cNvPr>
          <p:cNvCxnSpPr/>
          <p:nvPr/>
        </p:nvCxnSpPr>
        <p:spPr>
          <a:xfrm>
            <a:off x="8556804" y="1574381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1851AEE-6A0E-4DDA-8A0A-73A23574EC21}"/>
                  </a:ext>
                </a:extLst>
              </p:cNvPr>
              <p:cNvSpPr txBox="1"/>
              <p:nvPr/>
            </p:nvSpPr>
            <p:spPr>
              <a:xfrm>
                <a:off x="8766654" y="2501060"/>
                <a:ext cx="180639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𝑚𝑎𝑡𝑐h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1851AEE-6A0E-4DDA-8A0A-73A23574E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654" y="2501060"/>
                <a:ext cx="1806392" cy="293029"/>
              </a:xfrm>
              <a:prstGeom prst="rect">
                <a:avLst/>
              </a:prstGeom>
              <a:blipFill>
                <a:blip r:embed="rId10"/>
                <a:stretch>
                  <a:fillRect l="-1351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2D99C71-B456-4EB7-A912-1CF55DEE8136}"/>
                  </a:ext>
                </a:extLst>
              </p:cNvPr>
              <p:cNvSpPr txBox="1"/>
              <p:nvPr/>
            </p:nvSpPr>
            <p:spPr>
              <a:xfrm>
                <a:off x="8766654" y="3163179"/>
                <a:ext cx="1884298" cy="350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𝑑𝑎𝑦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𝑛𝑜𝑟𝑚𝑎𝑙𝑖𝑧𝑒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𝑝𝑜𝑠𝑡𝑒𝑑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den>
                      </m:f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2D99C71-B456-4EB7-A912-1CF55DEE8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654" y="3163179"/>
                <a:ext cx="1884298" cy="350352"/>
              </a:xfrm>
              <a:prstGeom prst="rect">
                <a:avLst/>
              </a:prstGeom>
              <a:blipFill>
                <a:blip r:embed="rId11"/>
                <a:stretch>
                  <a:fillRect l="-1618" t="-3509" b="-19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A985CD47-1422-4AD0-AB39-2944B7609A7B}"/>
                  </a:ext>
                </a:extLst>
              </p:cNvPr>
              <p:cNvSpPr txBox="1"/>
              <p:nvPr/>
            </p:nvSpPr>
            <p:spPr>
              <a:xfrm>
                <a:off x="8766654" y="3724400"/>
                <a:ext cx="2830903" cy="321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𝑛𝑏𝐶𝑎𝑛𝑑𝑖𝑑𝑎𝑡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𝑜𝑓𝑓𝑒𝑟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𝑛𝑏𝐶𝑎𝑛𝑑𝑖𝑑𝑎𝑡𝑠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𝑛𝑏𝐶𝑎𝑛𝑑𝑖𝑑𝑎𝑡𝑠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den>
                      </m:f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A985CD47-1422-4AD0-AB39-2944B7609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654" y="3724400"/>
                <a:ext cx="2830903" cy="321883"/>
              </a:xfrm>
              <a:prstGeom prst="rect">
                <a:avLst/>
              </a:prstGeom>
              <a:blipFill>
                <a:blip r:embed="rId12"/>
                <a:stretch>
                  <a:fillRect l="-647" t="-3774"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F6FCFB5-BED5-4160-B367-7EF29C3BDE71}"/>
                  </a:ext>
                </a:extLst>
              </p:cNvPr>
              <p:cNvSpPr txBox="1"/>
              <p:nvPr/>
            </p:nvSpPr>
            <p:spPr>
              <a:xfrm>
                <a:off x="8761488" y="4400303"/>
                <a:ext cx="2085443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h𝑎𝑟𝑚𝑜𝑛𝑖𝑐𝑀𝑒𝑎𝑛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=2∙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F6FCFB5-BED5-4160-B367-7EF29C3B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488" y="4400303"/>
                <a:ext cx="2085443" cy="293029"/>
              </a:xfrm>
              <a:prstGeom prst="rect">
                <a:avLst/>
              </a:prstGeom>
              <a:blipFill>
                <a:blip r:embed="rId13"/>
                <a:stretch>
                  <a:fillRect l="-292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82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D98A98-F437-4BBD-B7DE-4B06B63A3E00}"/>
              </a:ext>
            </a:extLst>
          </p:cNvPr>
          <p:cNvSpPr txBox="1"/>
          <p:nvPr/>
        </p:nvSpPr>
        <p:spPr>
          <a:xfrm>
            <a:off x="488399" y="2234648"/>
            <a:ext cx="4784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Ajout de nouvelle </a:t>
            </a:r>
            <a:r>
              <a:rPr lang="fr-FR" dirty="0"/>
              <a:t>offre dès qu’une offre est </a:t>
            </a:r>
            <a:r>
              <a:rPr lang="fr-FR" b="1" dirty="0"/>
              <a:t>pourvue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Ajout d’un nouvel </a:t>
            </a:r>
            <a:r>
              <a:rPr lang="fr-FR" dirty="0"/>
              <a:t>utilisateur pour </a:t>
            </a:r>
            <a:r>
              <a:rPr lang="fr-FR" b="1" dirty="0"/>
              <a:t>remplacer</a:t>
            </a:r>
            <a:r>
              <a:rPr lang="fr-FR" dirty="0"/>
              <a:t> un utilisateur qui est accepté sur une offre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Mise à jour </a:t>
            </a:r>
            <a:r>
              <a:rPr lang="fr-FR" dirty="0"/>
              <a:t>de la matrice </a:t>
            </a:r>
            <a:r>
              <a:rPr lang="fr-FR" b="1" dirty="0"/>
              <a:t>d’</a:t>
            </a:r>
            <a:r>
              <a:rPr lang="fr-FR" b="1" dirty="0" err="1"/>
              <a:t>alumnis</a:t>
            </a:r>
            <a:r>
              <a:rPr lang="fr-FR" b="1" dirty="0"/>
              <a:t> – entreprise </a:t>
            </a:r>
          </a:p>
          <a:p>
            <a:pPr algn="ctr"/>
            <a:r>
              <a:rPr lang="fr-FR" dirty="0"/>
              <a:t>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7201900" y="1530296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Modèle Non-évolutif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952500" y="1530296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Modèle évolutif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0A87E9-68CF-4599-A7A8-5FB12BF8E2BD}"/>
              </a:ext>
            </a:extLst>
          </p:cNvPr>
          <p:cNvSpPr txBox="1"/>
          <p:nvPr/>
        </p:nvSpPr>
        <p:spPr>
          <a:xfrm>
            <a:off x="6685530" y="2234648"/>
            <a:ext cx="4888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Pas d’ajout </a:t>
            </a:r>
            <a:r>
              <a:rPr lang="fr-FR" dirty="0"/>
              <a:t>de nouvelle offre lorsqu’une offre est pourvue – </a:t>
            </a:r>
            <a:r>
              <a:rPr lang="fr-FR" b="1" dirty="0"/>
              <a:t>remise de l’offre </a:t>
            </a:r>
            <a:r>
              <a:rPr lang="fr-FR" dirty="0"/>
              <a:t>en tant qu’offre disponible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Pas d’ajout </a:t>
            </a:r>
            <a:r>
              <a:rPr lang="fr-FR" dirty="0"/>
              <a:t>d’utilisateur lorsqu’un utilisateur est accepté sur une offre 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Mise à jour </a:t>
            </a:r>
            <a:r>
              <a:rPr lang="fr-FR" dirty="0"/>
              <a:t>de la matrice d’</a:t>
            </a:r>
            <a:r>
              <a:rPr lang="fr-FR" dirty="0" err="1"/>
              <a:t>alumnis</a:t>
            </a:r>
            <a:r>
              <a:rPr lang="fr-FR" dirty="0"/>
              <a:t> – entreprise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5ED175F-A14A-4792-98C7-87582BB439F1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Environnement </a:t>
            </a:r>
          </a:p>
        </p:txBody>
      </p:sp>
    </p:spTree>
    <p:extLst>
      <p:ext uri="{BB962C8B-B14F-4D97-AF65-F5344CB8AC3E}">
        <p14:creationId xmlns:p14="http://schemas.microsoft.com/office/powerpoint/2010/main" val="266933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7589473" y="1543956"/>
            <a:ext cx="353896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Paramètres utilisés</a:t>
            </a:r>
          </a:p>
          <a:p>
            <a:pPr algn="ctr"/>
            <a:endParaRPr lang="fr-FR" b="1" dirty="0"/>
          </a:p>
          <a:p>
            <a:r>
              <a:rPr lang="fr-FR" dirty="0"/>
              <a:t>30      utilisateurs</a:t>
            </a:r>
          </a:p>
          <a:p>
            <a:r>
              <a:rPr lang="fr-FR" dirty="0"/>
              <a:t>30      offres</a:t>
            </a:r>
          </a:p>
          <a:p>
            <a:r>
              <a:rPr lang="fr-FR" dirty="0"/>
              <a:t>2        écoles</a:t>
            </a:r>
          </a:p>
          <a:p>
            <a:r>
              <a:rPr lang="fr-FR" dirty="0"/>
              <a:t>2        domaines</a:t>
            </a:r>
          </a:p>
          <a:p>
            <a:r>
              <a:rPr lang="fr-FR" dirty="0"/>
              <a:t>5        compétences / domaine</a:t>
            </a:r>
          </a:p>
          <a:p>
            <a:pPr marL="342900" indent="-342900">
              <a:buAutoNum type="arabicPlain" startAt="1000"/>
            </a:pP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/ simulations</a:t>
            </a:r>
          </a:p>
          <a:p>
            <a:r>
              <a:rPr lang="fr-FR" dirty="0"/>
              <a:t>1000 </a:t>
            </a:r>
            <a:r>
              <a:rPr lang="fr-FR" dirty="0" err="1"/>
              <a:t>history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/ simulations</a:t>
            </a:r>
          </a:p>
          <a:p>
            <a:r>
              <a:rPr lang="fr-FR" dirty="0"/>
              <a:t>20      simulations par agent</a:t>
            </a:r>
          </a:p>
          <a:p>
            <a:r>
              <a:rPr lang="fr-FR" dirty="0"/>
              <a:t>5        offres renvoyées</a:t>
            </a:r>
          </a:p>
          <a:p>
            <a:pPr marL="342900" indent="-342900">
              <a:buAutoNum type="arabicPlain"/>
            </a:pPr>
            <a:r>
              <a:rPr lang="fr-FR" dirty="0"/>
              <a:t>    jour / 10 </a:t>
            </a:r>
            <a:r>
              <a:rPr lang="fr-FR" dirty="0" err="1"/>
              <a:t>steps</a:t>
            </a:r>
            <a:endParaRPr lang="fr-FR" dirty="0"/>
          </a:p>
          <a:p>
            <a:endParaRPr lang="fr-FR" dirty="0"/>
          </a:p>
          <a:p>
            <a:pPr algn="ctr"/>
            <a:endParaRPr lang="fr-FR" dirty="0"/>
          </a:p>
          <a:p>
            <a:pPr algn="ctr"/>
            <a:endParaRPr lang="fr-FR" sz="2000" b="1" dirty="0"/>
          </a:p>
          <a:p>
            <a:pPr algn="ctr"/>
            <a:endParaRPr lang="fr-FR" sz="2000" b="1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A5ED175F-A14A-4792-98C7-87582BB439F1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Agents et paramètres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61563F-2CE2-42EA-9B81-07A8167CD326}"/>
              </a:ext>
            </a:extLst>
          </p:cNvPr>
          <p:cNvSpPr txBox="1"/>
          <p:nvPr/>
        </p:nvSpPr>
        <p:spPr>
          <a:xfrm>
            <a:off x="625395" y="1543956"/>
            <a:ext cx="55366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Politiques utilisées 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Random</a:t>
            </a:r>
            <a:r>
              <a:rPr lang="fr-FR" dirty="0"/>
              <a:t> agent</a:t>
            </a:r>
          </a:p>
          <a:p>
            <a:pPr algn="ctr"/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agent</a:t>
            </a:r>
          </a:p>
          <a:p>
            <a:pPr algn="ctr"/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agent</a:t>
            </a:r>
          </a:p>
          <a:p>
            <a:pPr algn="ctr"/>
            <a:r>
              <a:rPr lang="fr-FR" dirty="0"/>
              <a:t>SVR agent </a:t>
            </a:r>
          </a:p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– 1 couche – 64 neurones</a:t>
            </a:r>
          </a:p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– 2 couches – 32 x 32  neurones</a:t>
            </a:r>
          </a:p>
          <a:p>
            <a:pPr algn="ctr"/>
            <a:r>
              <a:rPr lang="fr-FR" dirty="0"/>
              <a:t>Embedded agent –  </a:t>
            </a:r>
            <a:r>
              <a:rPr lang="fr-FR" dirty="0" err="1"/>
              <a:t>embedding</a:t>
            </a:r>
            <a:r>
              <a:rPr lang="fr-FR" dirty="0"/>
              <a:t> size : 6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Tous les modèles sont entraînés </a:t>
            </a:r>
            <a:r>
              <a:rPr lang="fr-FR" b="1" dirty="0"/>
              <a:t>avec</a:t>
            </a:r>
            <a:r>
              <a:rPr lang="fr-FR" dirty="0"/>
              <a:t> et </a:t>
            </a:r>
            <a:r>
              <a:rPr lang="fr-FR" b="1" dirty="0"/>
              <a:t>sans</a:t>
            </a:r>
            <a:r>
              <a:rPr lang="fr-FR" dirty="0"/>
              <a:t> online </a:t>
            </a:r>
            <a:r>
              <a:rPr lang="fr-FR" dirty="0" err="1"/>
              <a:t>learning</a:t>
            </a:r>
            <a:r>
              <a:rPr lang="fr-FR" dirty="0"/>
              <a:t> sur le modèle </a:t>
            </a:r>
            <a:r>
              <a:rPr lang="fr-FR" b="1" dirty="0"/>
              <a:t>évolutif</a:t>
            </a:r>
            <a:r>
              <a:rPr lang="fr-FR" dirty="0"/>
              <a:t> et </a:t>
            </a:r>
            <a:r>
              <a:rPr lang="fr-FR" b="1" dirty="0"/>
              <a:t>non-évolutif </a:t>
            </a:r>
            <a:r>
              <a:rPr lang="fr-FR" dirty="0"/>
              <a:t>lorsque les modèles s’y prêtent</a:t>
            </a:r>
            <a:endParaRPr lang="fr-FR" b="1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31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7211628" y="134390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Avec </a:t>
            </a:r>
            <a:r>
              <a:rPr lang="fr-FR" sz="2000" dirty="0"/>
              <a:t>environnement évolutif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1030322" y="133024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Sans </a:t>
            </a:r>
            <a:r>
              <a:rPr lang="fr-FR" sz="2000" dirty="0"/>
              <a:t>environnement évolutif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5ED175F-A14A-4792-98C7-87582BB439F1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Résultats : tous les modèles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F372660-7DF0-4902-95E4-E03C9B61F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7" y="1881679"/>
            <a:ext cx="5605848" cy="377132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6EDE22A-F9E5-42F9-8F4E-E5CFD1FBE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71" y="1881679"/>
            <a:ext cx="5645518" cy="37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8597A9-F85E-4D94-BD3F-03FACB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54CA-1F78-4D6A-B39C-39344603B448}" type="slidenum">
              <a:rPr lang="fr-FR" smtClean="0"/>
              <a:t>9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6B221-4291-4A14-91D1-4A0AA20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25/02/2020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EB144-E253-42C7-AB06-DCBC271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Dazat - Julien Denize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C2A7A-AEA3-4ACC-A9BD-BD22DFA212BE}"/>
              </a:ext>
            </a:extLst>
          </p:cNvPr>
          <p:cNvSpPr txBox="1"/>
          <p:nvPr/>
        </p:nvSpPr>
        <p:spPr>
          <a:xfrm>
            <a:off x="7211628" y="134390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Avec </a:t>
            </a:r>
            <a:r>
              <a:rPr lang="fr-FR" sz="2000" dirty="0"/>
              <a:t>environnement évolutif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67548A-EA51-4996-BBB2-D293A8946E3B}"/>
              </a:ext>
            </a:extLst>
          </p:cNvPr>
          <p:cNvCxnSpPr/>
          <p:nvPr/>
        </p:nvCxnSpPr>
        <p:spPr>
          <a:xfrm>
            <a:off x="6111919" y="1543956"/>
            <a:ext cx="0" cy="39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682C5-43F1-4977-9C3B-3B48D16932BA}"/>
              </a:ext>
            </a:extLst>
          </p:cNvPr>
          <p:cNvSpPr txBox="1"/>
          <p:nvPr/>
        </p:nvSpPr>
        <p:spPr>
          <a:xfrm>
            <a:off x="1030322" y="1330241"/>
            <a:ext cx="385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Sans </a:t>
            </a:r>
            <a:r>
              <a:rPr lang="fr-FR" sz="2000" dirty="0"/>
              <a:t>environnement évolutif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5ED175F-A14A-4792-98C7-87582BB439F1}"/>
              </a:ext>
            </a:extLst>
          </p:cNvPr>
          <p:cNvSpPr txBox="1">
            <a:spLocks/>
          </p:cNvSpPr>
          <p:nvPr/>
        </p:nvSpPr>
        <p:spPr>
          <a:xfrm>
            <a:off x="838200" y="-40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Résultats : meilleurs modèles</a:t>
            </a:r>
          </a:p>
        </p:txBody>
      </p:sp>
      <p:pic>
        <p:nvPicPr>
          <p:cNvPr id="5" name="Image 4" descr="Une image contenant assis, blanc, air, téléphone&#10;&#10;Description générée automatiquement">
            <a:extLst>
              <a:ext uri="{FF2B5EF4-FFF2-40B4-BE49-F238E27FC236}">
                <a16:creationId xmlns:a16="http://schemas.microsoft.com/office/drawing/2014/main" id="{A93B7541-A25F-41AD-BA48-15E3CA2C2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9" y="1831390"/>
            <a:ext cx="5755372" cy="3898587"/>
          </a:xfrm>
          <a:prstGeom prst="rect">
            <a:avLst/>
          </a:prstGeom>
        </p:spPr>
      </p:pic>
      <p:pic>
        <p:nvPicPr>
          <p:cNvPr id="8" name="Image 7" descr="Une image contenant air, volant, blanc&#10;&#10;Description générée automatiquement">
            <a:extLst>
              <a:ext uri="{FF2B5EF4-FFF2-40B4-BE49-F238E27FC236}">
                <a16:creationId xmlns:a16="http://schemas.microsoft.com/office/drawing/2014/main" id="{9CC4450A-B95E-41EC-BBEF-48362ACA1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09" y="1796622"/>
            <a:ext cx="5858023" cy="39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30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586</Words>
  <Application>Microsoft Office PowerPoint</Application>
  <PresentationFormat>Grand écran</PresentationFormat>
  <Paragraphs>191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Thème Office</vt:lpstr>
      <vt:lpstr>2_Conception personnalisée</vt:lpstr>
      <vt:lpstr>1_Conception personnalisée</vt:lpstr>
      <vt:lpstr>Conception personnalisée</vt:lpstr>
      <vt:lpstr>Projet IA et e-commerce  LinkedIn</vt:lpstr>
      <vt:lpstr>Environnement </vt:lpstr>
      <vt:lpstr>Génération du nombre de compétences requises pour une offre </vt:lpstr>
      <vt:lpstr>Génération du nombre de compétences pour un User </vt:lpstr>
      <vt:lpstr>Reward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Distribution de rewards environnement évolutif</vt:lpstr>
      <vt:lpstr>Merci pour votre écoute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PRIM :  Prédiction de rupture de stock dans la grande distribution</dc:title>
  <dc:creator>alexd</dc:creator>
  <cp:lastModifiedBy>Julien Denize</cp:lastModifiedBy>
  <cp:revision>72</cp:revision>
  <dcterms:created xsi:type="dcterms:W3CDTF">2020-02-24T22:09:08Z</dcterms:created>
  <dcterms:modified xsi:type="dcterms:W3CDTF">2020-03-05T11:33:06Z</dcterms:modified>
</cp:coreProperties>
</file>