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Default Extension="tiff" ContentType="image/tiff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handoutMasters/handoutMaster1.xml" ContentType="application/vnd.openxmlformats-officedocument.presentationml.handoutMaster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438912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4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547674" indent="-90486" algn="ctr" rtl="0" fontAlgn="base">
      <a:spcBef>
        <a:spcPct val="50000"/>
      </a:spcBef>
      <a:spcAft>
        <a:spcPct val="0"/>
      </a:spcAft>
      <a:defRPr sz="4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096935" indent="-182558" algn="ctr" rtl="0" fontAlgn="base">
      <a:spcBef>
        <a:spcPct val="50000"/>
      </a:spcBef>
      <a:spcAft>
        <a:spcPct val="0"/>
      </a:spcAft>
      <a:defRPr sz="4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644610" indent="-273044" algn="ctr" rtl="0" fontAlgn="base">
      <a:spcBef>
        <a:spcPct val="50000"/>
      </a:spcBef>
      <a:spcAft>
        <a:spcPct val="0"/>
      </a:spcAft>
      <a:defRPr sz="4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2193870" indent="-365116" algn="ctr" rtl="0" fontAlgn="base">
      <a:spcBef>
        <a:spcPct val="50000"/>
      </a:spcBef>
      <a:spcAft>
        <a:spcPct val="0"/>
      </a:spcAft>
      <a:defRPr sz="4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5943" algn="l" defTabSz="457189" rtl="0" eaLnBrk="1" latinLnBrk="0" hangingPunct="1">
      <a:defRPr sz="4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131" algn="l" defTabSz="457189" rtl="0" eaLnBrk="1" latinLnBrk="0" hangingPunct="1">
      <a:defRPr sz="4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320" algn="l" defTabSz="457189" rtl="0" eaLnBrk="1" latinLnBrk="0" hangingPunct="1">
      <a:defRPr sz="4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509" algn="l" defTabSz="457189" rtl="0" eaLnBrk="1" latinLnBrk="0" hangingPunct="1">
      <a:defRPr sz="4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F7F6F7"/>
    <a:srgbClr val="010002"/>
    <a:srgbClr val="000000"/>
    <a:srgbClr val="B51F25"/>
    <a:srgbClr val="F2C831"/>
    <a:srgbClr val="2B8B4B"/>
    <a:srgbClr val="93268A"/>
    <a:srgbClr val="4B00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88" y="-8"/>
      </p:cViewPr>
      <p:guideLst>
        <p:guide orient="horz" pos="1382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36345600" cy="936345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0"/>
              </a:spcBef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5C69D69F-FF7A-CC4F-B993-CF16D241D480}" type="datetime1">
              <a:rPr lang="en-US"/>
              <a:pPr>
                <a:defRPr/>
              </a:pPr>
              <a:t>6/27/11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0"/>
              </a:spcBef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0"/>
              </a:spcBef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2FAC6E6D-4404-A041-A206-201B23ED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0"/>
              </a:spcBef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4B093BDC-E84E-1F42-B09C-3A2038E52045}" type="datetime1">
              <a:rPr lang="en-US"/>
              <a:pPr>
                <a:defRPr/>
              </a:pPr>
              <a:t>6/27/11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0"/>
              </a:spcBef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0"/>
              </a:spcBef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E815ED09-E3F2-1049-8DA0-3675BB73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189"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377"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566"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754"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3634723"/>
            <a:ext cx="3730752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4871680"/>
            <a:ext cx="3072384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0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15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2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31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3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47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55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63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EB96-4843-8647-9146-665861EE1D43}" type="datetimeFigureOut">
              <a:rPr lang="en-US" smtClean="0"/>
              <a:pPr/>
              <a:t>6/27/11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73D1-0FFF-0C44-8C95-20B98430B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EB96-4843-8647-9146-665861EE1D43}" type="datetimeFigureOut">
              <a:rPr lang="en-US" smtClean="0"/>
              <a:pPr/>
              <a:t>6/27/11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73D1-0FFF-0C44-8C95-20B98430B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757687"/>
            <a:ext cx="987552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757687"/>
            <a:ext cx="2889504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EB96-4843-8647-9146-665861EE1D43}" type="datetimeFigureOut">
              <a:rPr lang="en-US" smtClean="0"/>
              <a:pPr/>
              <a:t>6/27/11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73D1-0FFF-0C44-8C95-20B98430B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EB96-4843-8647-9146-665861EE1D43}" type="datetimeFigureOut">
              <a:rPr lang="en-US" smtClean="0"/>
              <a:pPr/>
              <a:t>6/27/11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73D1-0FFF-0C44-8C95-20B98430B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8204163"/>
            <a:ext cx="37307520" cy="8717280"/>
          </a:xfrm>
        </p:spPr>
        <p:txBody>
          <a:bodyPr anchor="t"/>
          <a:lstStyle>
            <a:lvl1pPr algn="l">
              <a:defRPr sz="2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8602967"/>
            <a:ext cx="37307520" cy="9601197"/>
          </a:xfrm>
        </p:spPr>
        <p:txBody>
          <a:bodyPr anchor="b"/>
          <a:lstStyle>
            <a:lvl1pPr marL="0" indent="0">
              <a:buNone/>
              <a:defRPr sz="11100">
                <a:solidFill>
                  <a:schemeClr val="tx1">
                    <a:tint val="75000"/>
                  </a:schemeClr>
                </a:solidFill>
              </a:defRPr>
            </a:lvl1pPr>
            <a:lvl2pPr marL="250800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015999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 marL="752399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10031997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2539997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504799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755599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20063994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EB96-4843-8647-9146-665861EE1D43}" type="datetimeFigureOut">
              <a:rPr lang="en-US" smtClean="0"/>
              <a:pPr/>
              <a:t>6/27/11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73D1-0FFF-0C44-8C95-20B98430B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0241284"/>
            <a:ext cx="19385280" cy="28966163"/>
          </a:xfrm>
        </p:spPr>
        <p:txBody>
          <a:bodyPr/>
          <a:lstStyle>
            <a:lvl1pPr>
              <a:defRPr sz="15500"/>
            </a:lvl1pPr>
            <a:lvl2pPr>
              <a:defRPr sz="13200"/>
            </a:lvl2pPr>
            <a:lvl3pPr>
              <a:defRPr sz="111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10241284"/>
            <a:ext cx="19385280" cy="28966163"/>
          </a:xfrm>
        </p:spPr>
        <p:txBody>
          <a:bodyPr/>
          <a:lstStyle>
            <a:lvl1pPr>
              <a:defRPr sz="15500"/>
            </a:lvl1pPr>
            <a:lvl2pPr>
              <a:defRPr sz="13200"/>
            </a:lvl2pPr>
            <a:lvl3pPr>
              <a:defRPr sz="111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EB96-4843-8647-9146-665861EE1D43}" type="datetimeFigureOut">
              <a:rPr lang="en-US" smtClean="0"/>
              <a:pPr/>
              <a:t>6/27/11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73D1-0FFF-0C44-8C95-20B98430B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9824724"/>
            <a:ext cx="19392903" cy="4094477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8000" indent="0">
              <a:buNone/>
              <a:defRPr sz="11100" b="1"/>
            </a:lvl2pPr>
            <a:lvl3pPr marL="5015999" indent="0">
              <a:buNone/>
              <a:defRPr sz="9900" b="1"/>
            </a:lvl3pPr>
            <a:lvl4pPr marL="7523999" indent="0">
              <a:buNone/>
              <a:defRPr sz="8800" b="1"/>
            </a:lvl4pPr>
            <a:lvl5pPr marL="10031997" indent="0">
              <a:buNone/>
              <a:defRPr sz="8800" b="1"/>
            </a:lvl5pPr>
            <a:lvl6pPr marL="12539997" indent="0">
              <a:buNone/>
              <a:defRPr sz="8800" b="1"/>
            </a:lvl6pPr>
            <a:lvl7pPr marL="15047996" indent="0">
              <a:buNone/>
              <a:defRPr sz="8800" b="1"/>
            </a:lvl7pPr>
            <a:lvl8pPr marL="17555996" indent="0">
              <a:buNone/>
              <a:defRPr sz="8800" b="1"/>
            </a:lvl8pPr>
            <a:lvl9pPr marL="20063994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3919201"/>
            <a:ext cx="19392903" cy="25288243"/>
          </a:xfrm>
        </p:spPr>
        <p:txBody>
          <a:bodyPr/>
          <a:lstStyle>
            <a:lvl1pPr>
              <a:defRPr sz="13200"/>
            </a:lvl1pPr>
            <a:lvl2pPr>
              <a:defRPr sz="111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9824724"/>
            <a:ext cx="19400520" cy="4094477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8000" indent="0">
              <a:buNone/>
              <a:defRPr sz="11100" b="1"/>
            </a:lvl2pPr>
            <a:lvl3pPr marL="5015999" indent="0">
              <a:buNone/>
              <a:defRPr sz="9900" b="1"/>
            </a:lvl3pPr>
            <a:lvl4pPr marL="7523999" indent="0">
              <a:buNone/>
              <a:defRPr sz="8800" b="1"/>
            </a:lvl4pPr>
            <a:lvl5pPr marL="10031997" indent="0">
              <a:buNone/>
              <a:defRPr sz="8800" b="1"/>
            </a:lvl5pPr>
            <a:lvl6pPr marL="12539997" indent="0">
              <a:buNone/>
              <a:defRPr sz="8800" b="1"/>
            </a:lvl6pPr>
            <a:lvl7pPr marL="15047996" indent="0">
              <a:buNone/>
              <a:defRPr sz="8800" b="1"/>
            </a:lvl7pPr>
            <a:lvl8pPr marL="17555996" indent="0">
              <a:buNone/>
              <a:defRPr sz="8800" b="1"/>
            </a:lvl8pPr>
            <a:lvl9pPr marL="20063994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3919201"/>
            <a:ext cx="19400520" cy="25288243"/>
          </a:xfrm>
        </p:spPr>
        <p:txBody>
          <a:bodyPr/>
          <a:lstStyle>
            <a:lvl1pPr>
              <a:defRPr sz="13200"/>
            </a:lvl1pPr>
            <a:lvl2pPr>
              <a:defRPr sz="111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EB96-4843-8647-9146-665861EE1D43}" type="datetimeFigureOut">
              <a:rPr lang="en-US" smtClean="0"/>
              <a:pPr/>
              <a:t>6/27/11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73D1-0FFF-0C44-8C95-20B98430B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EB96-4843-8647-9146-665861EE1D43}" type="datetimeFigureOut">
              <a:rPr lang="en-US" smtClean="0"/>
              <a:pPr/>
              <a:t>6/27/11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73D1-0FFF-0C44-8C95-20B98430B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EB96-4843-8647-9146-665861EE1D43}" type="datetimeFigureOut">
              <a:rPr lang="en-US" smtClean="0"/>
              <a:pPr/>
              <a:t>6/27/11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73D1-0FFF-0C44-8C95-20B98430B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747520"/>
            <a:ext cx="14439903" cy="7437120"/>
          </a:xfrm>
        </p:spPr>
        <p:txBody>
          <a:bodyPr anchor="b"/>
          <a:lstStyle>
            <a:lvl1pPr algn="l">
              <a:defRPr sz="1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747524"/>
            <a:ext cx="24536400" cy="37459923"/>
          </a:xfrm>
        </p:spPr>
        <p:txBody>
          <a:bodyPr/>
          <a:lstStyle>
            <a:lvl1pPr>
              <a:defRPr sz="17600"/>
            </a:lvl1pPr>
            <a:lvl2pPr>
              <a:defRPr sz="15500"/>
            </a:lvl2pPr>
            <a:lvl3pPr>
              <a:defRPr sz="13200"/>
            </a:lvl3pPr>
            <a:lvl4pPr>
              <a:defRPr sz="11100"/>
            </a:lvl4pPr>
            <a:lvl5pPr>
              <a:defRPr sz="11100"/>
            </a:lvl5pPr>
            <a:lvl6pPr>
              <a:defRPr sz="11100"/>
            </a:lvl6pPr>
            <a:lvl7pPr>
              <a:defRPr sz="11100"/>
            </a:lvl7pPr>
            <a:lvl8pPr>
              <a:defRPr sz="11100"/>
            </a:lvl8pPr>
            <a:lvl9pPr>
              <a:defRPr sz="1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9184644"/>
            <a:ext cx="14439903" cy="30022803"/>
          </a:xfrm>
        </p:spPr>
        <p:txBody>
          <a:bodyPr/>
          <a:lstStyle>
            <a:lvl1pPr marL="0" indent="0">
              <a:buNone/>
              <a:defRPr sz="7700"/>
            </a:lvl1pPr>
            <a:lvl2pPr marL="2508000" indent="0">
              <a:buNone/>
              <a:defRPr sz="6700"/>
            </a:lvl2pPr>
            <a:lvl3pPr marL="5015999" indent="0">
              <a:buNone/>
              <a:defRPr sz="5500"/>
            </a:lvl3pPr>
            <a:lvl4pPr marL="7523999" indent="0">
              <a:buNone/>
              <a:defRPr sz="4900"/>
            </a:lvl4pPr>
            <a:lvl5pPr marL="10031997" indent="0">
              <a:buNone/>
              <a:defRPr sz="4900"/>
            </a:lvl5pPr>
            <a:lvl6pPr marL="12539997" indent="0">
              <a:buNone/>
              <a:defRPr sz="4900"/>
            </a:lvl6pPr>
            <a:lvl7pPr marL="15047996" indent="0">
              <a:buNone/>
              <a:defRPr sz="4900"/>
            </a:lvl7pPr>
            <a:lvl8pPr marL="17555996" indent="0">
              <a:buNone/>
              <a:defRPr sz="4900"/>
            </a:lvl8pPr>
            <a:lvl9pPr marL="20063994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EB96-4843-8647-9146-665861EE1D43}" type="datetimeFigureOut">
              <a:rPr lang="en-US" smtClean="0"/>
              <a:pPr/>
              <a:t>6/27/11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73D1-0FFF-0C44-8C95-20B98430B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30723841"/>
            <a:ext cx="26334720" cy="3627123"/>
          </a:xfrm>
        </p:spPr>
        <p:txBody>
          <a:bodyPr anchor="b"/>
          <a:lstStyle>
            <a:lvl1pPr algn="l">
              <a:defRPr sz="1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3921760"/>
            <a:ext cx="26334720" cy="26334720"/>
          </a:xfrm>
        </p:spPr>
        <p:txBody>
          <a:bodyPr/>
          <a:lstStyle>
            <a:lvl1pPr marL="0" indent="0">
              <a:buNone/>
              <a:defRPr sz="17600"/>
            </a:lvl1pPr>
            <a:lvl2pPr marL="2508000" indent="0">
              <a:buNone/>
              <a:defRPr sz="15500"/>
            </a:lvl2pPr>
            <a:lvl3pPr marL="5015999" indent="0">
              <a:buNone/>
              <a:defRPr sz="13200"/>
            </a:lvl3pPr>
            <a:lvl4pPr marL="7523999" indent="0">
              <a:buNone/>
              <a:defRPr sz="11100"/>
            </a:lvl4pPr>
            <a:lvl5pPr marL="10031997" indent="0">
              <a:buNone/>
              <a:defRPr sz="11100"/>
            </a:lvl5pPr>
            <a:lvl6pPr marL="12539997" indent="0">
              <a:buNone/>
              <a:defRPr sz="11100"/>
            </a:lvl6pPr>
            <a:lvl7pPr marL="15047996" indent="0">
              <a:buNone/>
              <a:defRPr sz="11100"/>
            </a:lvl7pPr>
            <a:lvl8pPr marL="17555996" indent="0">
              <a:buNone/>
              <a:defRPr sz="11100"/>
            </a:lvl8pPr>
            <a:lvl9pPr marL="20063994" indent="0">
              <a:buNone/>
              <a:defRPr sz="1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34350964"/>
            <a:ext cx="26334720" cy="5151117"/>
          </a:xfrm>
        </p:spPr>
        <p:txBody>
          <a:bodyPr/>
          <a:lstStyle>
            <a:lvl1pPr marL="0" indent="0">
              <a:buNone/>
              <a:defRPr sz="7700"/>
            </a:lvl1pPr>
            <a:lvl2pPr marL="2508000" indent="0">
              <a:buNone/>
              <a:defRPr sz="6700"/>
            </a:lvl2pPr>
            <a:lvl3pPr marL="5015999" indent="0">
              <a:buNone/>
              <a:defRPr sz="5500"/>
            </a:lvl3pPr>
            <a:lvl4pPr marL="7523999" indent="0">
              <a:buNone/>
              <a:defRPr sz="4900"/>
            </a:lvl4pPr>
            <a:lvl5pPr marL="10031997" indent="0">
              <a:buNone/>
              <a:defRPr sz="4900"/>
            </a:lvl5pPr>
            <a:lvl6pPr marL="12539997" indent="0">
              <a:buNone/>
              <a:defRPr sz="4900"/>
            </a:lvl6pPr>
            <a:lvl7pPr marL="15047996" indent="0">
              <a:buNone/>
              <a:defRPr sz="4900"/>
            </a:lvl7pPr>
            <a:lvl8pPr marL="17555996" indent="0">
              <a:buNone/>
              <a:defRPr sz="4900"/>
            </a:lvl8pPr>
            <a:lvl9pPr marL="20063994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EB96-4843-8647-9146-665861EE1D43}" type="datetimeFigureOut">
              <a:rPr lang="en-US" smtClean="0"/>
              <a:pPr/>
              <a:t>6/27/11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73D1-0FFF-0C44-8C95-20B98430B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501599" tIns="250800" rIns="501599" bIns="2508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241284"/>
            <a:ext cx="39502080" cy="28966163"/>
          </a:xfrm>
          <a:prstGeom prst="rect">
            <a:avLst/>
          </a:prstGeom>
        </p:spPr>
        <p:txBody>
          <a:bodyPr vert="horz" lIns="501599" tIns="250800" rIns="501599" bIns="2508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0680643"/>
            <a:ext cx="10241280" cy="2336800"/>
          </a:xfrm>
          <a:prstGeom prst="rect">
            <a:avLst/>
          </a:prstGeom>
        </p:spPr>
        <p:txBody>
          <a:bodyPr vert="horz" lIns="501599" tIns="250800" rIns="501599" bIns="250800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EEB96-4843-8647-9146-665861EE1D43}" type="datetimeFigureOut">
              <a:rPr lang="en-US" smtClean="0"/>
              <a:pPr/>
              <a:t>6/27/11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3"/>
            <a:ext cx="13898880" cy="2336800"/>
          </a:xfrm>
          <a:prstGeom prst="rect">
            <a:avLst/>
          </a:prstGeom>
        </p:spPr>
        <p:txBody>
          <a:bodyPr vert="horz" lIns="501599" tIns="250800" rIns="501599" bIns="250800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0680643"/>
            <a:ext cx="10241280" cy="2336800"/>
          </a:xfrm>
          <a:prstGeom prst="rect">
            <a:avLst/>
          </a:prstGeom>
        </p:spPr>
        <p:txBody>
          <a:bodyPr vert="horz" lIns="501599" tIns="250800" rIns="501599" bIns="250800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273D1-0FFF-0C44-8C95-20B98430B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2508000" rtl="0" eaLnBrk="1" latinLnBrk="0" hangingPunct="1">
        <a:spcBef>
          <a:spcPct val="0"/>
        </a:spcBef>
        <a:buNone/>
        <a:defRPr sz="2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1000" indent="-1881000" algn="l" defTabSz="2508000" rtl="0" eaLnBrk="1" latinLnBrk="0" hangingPunct="1">
        <a:spcBef>
          <a:spcPct val="20000"/>
        </a:spcBef>
        <a:buFont typeface="Arial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5499" indent="-1567499" algn="l" defTabSz="2508000" rtl="0" eaLnBrk="1" latinLnBrk="0" hangingPunct="1">
        <a:spcBef>
          <a:spcPct val="20000"/>
        </a:spcBef>
        <a:buFont typeface="Arial"/>
        <a:buChar char="–"/>
        <a:defRPr sz="15500" kern="1200">
          <a:solidFill>
            <a:schemeClr val="tx1"/>
          </a:solidFill>
          <a:latin typeface="+mn-lt"/>
          <a:ea typeface="+mn-ea"/>
          <a:cs typeface="+mn-cs"/>
        </a:defRPr>
      </a:lvl2pPr>
      <a:lvl3pPr marL="6269998" indent="-1253999" algn="l" defTabSz="2508000" rtl="0" eaLnBrk="1" latinLnBrk="0" hangingPunct="1">
        <a:spcBef>
          <a:spcPct val="20000"/>
        </a:spcBef>
        <a:buFont typeface="Arial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77998" indent="-1253999" algn="l" defTabSz="2508000" rtl="0" eaLnBrk="1" latinLnBrk="0" hangingPunct="1">
        <a:spcBef>
          <a:spcPct val="20000"/>
        </a:spcBef>
        <a:buFont typeface="Arial"/>
        <a:buChar char="–"/>
        <a:defRPr sz="1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285997" indent="-1253999" algn="l" defTabSz="2508000" rtl="0" eaLnBrk="1" latinLnBrk="0" hangingPunct="1">
        <a:spcBef>
          <a:spcPct val="20000"/>
        </a:spcBef>
        <a:buFont typeface="Arial"/>
        <a:buChar char="»"/>
        <a:defRPr sz="1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793996" indent="-1253999" algn="l" defTabSz="2508000" rtl="0" eaLnBrk="1" latinLnBrk="0" hangingPunct="1">
        <a:spcBef>
          <a:spcPct val="20000"/>
        </a:spcBef>
        <a:buFont typeface="Arial"/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301995" indent="-1253999" algn="l" defTabSz="2508000" rtl="0" eaLnBrk="1" latinLnBrk="0" hangingPunct="1">
        <a:spcBef>
          <a:spcPct val="20000"/>
        </a:spcBef>
        <a:buFont typeface="Arial"/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809995" indent="-1253999" algn="l" defTabSz="2508000" rtl="0" eaLnBrk="1" latinLnBrk="0" hangingPunct="1">
        <a:spcBef>
          <a:spcPct val="20000"/>
        </a:spcBef>
        <a:buFont typeface="Arial"/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317994" indent="-1253999" algn="l" defTabSz="2508000" rtl="0" eaLnBrk="1" latinLnBrk="0" hangingPunct="1">
        <a:spcBef>
          <a:spcPct val="20000"/>
        </a:spcBef>
        <a:buFont typeface="Arial"/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080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08000" algn="l" defTabSz="25080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15999" algn="l" defTabSz="25080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23999" algn="l" defTabSz="25080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31997" algn="l" defTabSz="25080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39997" algn="l" defTabSz="25080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47996" algn="l" defTabSz="25080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55996" algn="l" defTabSz="25080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63994" algn="l" defTabSz="25080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6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0" y="29032200"/>
            <a:ext cx="19349720" cy="1352169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601" y="16154401"/>
            <a:ext cx="11325860" cy="12696191"/>
          </a:xfrm>
          <a:prstGeom prst="rect">
            <a:avLst/>
          </a:prstGeom>
        </p:spPr>
      </p:pic>
      <p:sp>
        <p:nvSpPr>
          <p:cNvPr id="13314" name="Text Box 26"/>
          <p:cNvSpPr txBox="1">
            <a:spLocks noChangeArrowheads="1"/>
          </p:cNvSpPr>
          <p:nvPr/>
        </p:nvSpPr>
        <p:spPr bwMode="auto">
          <a:xfrm>
            <a:off x="76200" y="0"/>
            <a:ext cx="32004000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94505" tIns="54863" rIns="2194505" bIns="54863" anchor="ctr">
            <a:prstTxWarp prst="textNoShape">
              <a:avLst/>
            </a:prstTxWarp>
          </a:bodyPr>
          <a:lstStyle/>
          <a:p>
            <a:pPr algn="l" defTabSz="5015741">
              <a:spcBef>
                <a:spcPct val="0"/>
              </a:spcBef>
              <a:defRPr/>
            </a:pPr>
            <a:r>
              <a:rPr lang="en-US" sz="11500" b="1" dirty="0" smtClean="0">
                <a:solidFill>
                  <a:srgbClr val="4B00B4"/>
                </a:solidFill>
              </a:rPr>
              <a:t>PIG Scripting</a:t>
            </a:r>
          </a:p>
          <a:p>
            <a:pPr algn="l" defTabSz="5015741">
              <a:spcBef>
                <a:spcPct val="0"/>
              </a:spcBef>
              <a:defRPr/>
            </a:pPr>
            <a:r>
              <a:rPr lang="en-US" sz="4800" b="1" dirty="0" smtClean="0">
                <a:solidFill>
                  <a:srgbClr val="4B00B4"/>
                </a:solidFill>
              </a:rPr>
              <a:t>Making Pig Turing-complete through embedding in a scripting language</a:t>
            </a:r>
          </a:p>
          <a:p>
            <a:pPr algn="l" defTabSz="5015741">
              <a:spcBef>
                <a:spcPct val="0"/>
              </a:spcBef>
              <a:defRPr/>
            </a:pPr>
            <a:r>
              <a:rPr lang="en-US" sz="8700" b="1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Julien Le Dem - Yahoo</a:t>
            </a:r>
            <a:endParaRPr lang="en-US" sz="8700" b="1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914400" y="14173200"/>
            <a:ext cx="12573000" cy="29184600"/>
          </a:xfrm>
          <a:prstGeom prst="rect">
            <a:avLst/>
          </a:prstGeom>
          <a:solidFill>
            <a:schemeClr val="bg1"/>
          </a:solidFill>
          <a:ln w="9398">
            <a:solidFill>
              <a:srgbClr val="CC8CCE"/>
            </a:solidFill>
            <a:miter lim="800000"/>
            <a:headEnd/>
            <a:tailEnd/>
          </a:ln>
        </p:spPr>
        <p:txBody>
          <a:bodyPr lIns="877802" tIns="2194505" rIns="258330" bIns="129165">
            <a:prstTxWarp prst="textNoShape">
              <a:avLst/>
            </a:prstTxWarp>
          </a:bodyPr>
          <a:lstStyle/>
          <a:p>
            <a:pPr algn="l">
              <a:buNone/>
            </a:pPr>
            <a:endParaRPr lang="en-US" sz="3600" dirty="0" smtClean="0"/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13639800" y="14173200"/>
            <a:ext cx="29413200" cy="29184600"/>
          </a:xfrm>
          <a:prstGeom prst="rect">
            <a:avLst/>
          </a:prstGeom>
          <a:noFill/>
          <a:ln w="9398">
            <a:solidFill>
              <a:srgbClr val="CC8CCE"/>
            </a:solidFill>
            <a:miter lim="800000"/>
            <a:headEnd/>
            <a:tailEnd/>
          </a:ln>
        </p:spPr>
        <p:txBody>
          <a:bodyPr lIns="877802" tIns="2194505" rIns="258330" bIns="129165">
            <a:prstTxWarp prst="textNoShape">
              <a:avLst/>
            </a:prstTxWarp>
          </a:bodyPr>
          <a:lstStyle/>
          <a:p>
            <a:pPr algn="l"/>
            <a:endParaRPr lang="en-US" sz="4400" dirty="0" smtClean="0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13639800" y="14173200"/>
            <a:ext cx="29413200" cy="1676400"/>
          </a:xfrm>
          <a:prstGeom prst="rect">
            <a:avLst/>
          </a:prstGeom>
          <a:gradFill rotWithShape="1">
            <a:gsLst>
              <a:gs pos="0">
                <a:srgbClr val="CA9BCB"/>
              </a:gs>
              <a:gs pos="50000">
                <a:srgbClr val="DDC3DE"/>
              </a:gs>
              <a:gs pos="100000">
                <a:srgbClr val="EEE2EE"/>
              </a:gs>
            </a:gsLst>
            <a:lin ang="5400000" scaled="1"/>
          </a:gradFill>
          <a:ln w="9525">
            <a:solidFill>
              <a:srgbClr val="CC8CCE"/>
            </a:solidFill>
            <a:round/>
            <a:headEnd/>
            <a:tailEnd/>
          </a:ln>
          <a:effectLst>
            <a:outerShdw blurRad="165100" dist="152400" dir="2700000" algn="tl" rotWithShape="0">
              <a:srgbClr val="000000">
                <a:alpha val="39999"/>
              </a:srgbClr>
            </a:outerShdw>
          </a:effectLst>
        </p:spPr>
        <p:txBody>
          <a:bodyPr lIns="1097253" tIns="54863" rIns="109725" bIns="54863" anchor="ctr">
            <a:prstTxWarp prst="textNoShape">
              <a:avLst/>
            </a:prstTxWarp>
          </a:bodyPr>
          <a:lstStyle/>
          <a:p>
            <a:pPr algn="l" defTabSz="539103" eaLnBrk="0" hangingPunct="0">
              <a:spcBef>
                <a:spcPct val="0"/>
              </a:spcBef>
              <a:buClr>
                <a:srgbClr val="555556"/>
              </a:buClr>
              <a:buSzPct val="100000"/>
              <a:defRPr/>
            </a:pPr>
            <a:r>
              <a:rPr lang="en-US" sz="8000" b="1" dirty="0" smtClean="0">
                <a:solidFill>
                  <a:srgbClr val="93268A"/>
                </a:solidFill>
              </a:rPr>
              <a:t>Solution 2: using Pig scripting</a:t>
            </a:r>
            <a:endParaRPr lang="en-US" sz="8000" b="1" dirty="0">
              <a:solidFill>
                <a:srgbClr val="93268A"/>
              </a:solidFill>
            </a:endParaRPr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16459200" y="29565600"/>
            <a:ext cx="6629400" cy="914400"/>
          </a:xfrm>
          <a:prstGeom prst="wedgeRoundRectCallout">
            <a:avLst>
              <a:gd name="adj1" fmla="val 62526"/>
              <a:gd name="adj2" fmla="val 243121"/>
              <a:gd name="adj3" fmla="val 16667"/>
            </a:avLst>
          </a:prstGeom>
          <a:solidFill>
            <a:srgbClr val="F2C8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dirty="0" smtClean="0"/>
              <a:t>Embedded Pig calls in Python</a:t>
            </a:r>
          </a:p>
        </p:txBody>
      </p:sp>
      <p:sp>
        <p:nvSpPr>
          <p:cNvPr id="54" name="Rounded Rectangular Callout 53"/>
          <p:cNvSpPr/>
          <p:nvPr/>
        </p:nvSpPr>
        <p:spPr bwMode="auto">
          <a:xfrm>
            <a:off x="36880802" y="27965400"/>
            <a:ext cx="4495799" cy="2133600"/>
          </a:xfrm>
          <a:prstGeom prst="wedgeRoundRectCallout">
            <a:avLst>
              <a:gd name="adj1" fmla="val -102120"/>
              <a:gd name="adj2" fmla="val 86839"/>
              <a:gd name="adj3" fmla="val 16667"/>
            </a:avLst>
          </a:prstGeom>
          <a:solidFill>
            <a:srgbClr val="F2C8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dirty="0" smtClean="0"/>
              <a:t>Python functions are automatically available as </a:t>
            </a:r>
            <a:r>
              <a:rPr lang="en-US" sz="3600" dirty="0" err="1" smtClean="0"/>
              <a:t>UDFs</a:t>
            </a:r>
            <a:endParaRPr lang="en-US" sz="3600" dirty="0" smtClean="0"/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34823400" y="32308800"/>
            <a:ext cx="7010400" cy="1524000"/>
          </a:xfrm>
          <a:prstGeom prst="wedgeRoundRectCallout">
            <a:avLst>
              <a:gd name="adj1" fmla="val -86817"/>
              <a:gd name="adj2" fmla="val 85830"/>
              <a:gd name="adj3" fmla="val 16667"/>
            </a:avLst>
          </a:prstGeom>
          <a:solidFill>
            <a:srgbClr val="F2C8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dirty="0" smtClean="0"/>
              <a:t>Python variables can be used in the pig scripts $</a:t>
            </a:r>
            <a:r>
              <a:rPr lang="en-US" sz="3600" dirty="0" err="1" smtClean="0"/>
              <a:t>n</a:t>
            </a:r>
            <a:r>
              <a:rPr lang="en-US" sz="3600" dirty="0" smtClean="0"/>
              <a:t>, $</a:t>
            </a:r>
            <a:r>
              <a:rPr lang="en-US" sz="3600" dirty="0" err="1" smtClean="0"/>
              <a:t>i</a:t>
            </a:r>
            <a:r>
              <a:rPr lang="en-US" sz="3600" dirty="0" smtClean="0"/>
              <a:t>, ...</a:t>
            </a:r>
            <a:endParaRPr lang="en-US" sz="3600" dirty="0"/>
          </a:p>
        </p:txBody>
      </p:sp>
      <p:sp>
        <p:nvSpPr>
          <p:cNvPr id="52" name="Rounded Rectangular Callout 51"/>
          <p:cNvSpPr/>
          <p:nvPr/>
        </p:nvSpPr>
        <p:spPr bwMode="auto">
          <a:xfrm>
            <a:off x="35585400" y="24612600"/>
            <a:ext cx="6705600" cy="2743200"/>
          </a:xfrm>
          <a:prstGeom prst="wedgeRoundRectCallout">
            <a:avLst>
              <a:gd name="adj1" fmla="val -157541"/>
              <a:gd name="adj2" fmla="val 71823"/>
              <a:gd name="adj3" fmla="val 16667"/>
            </a:avLst>
          </a:prstGeom>
          <a:solidFill>
            <a:srgbClr val="F2C8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dirty="0" err="1" smtClean="0"/>
              <a:t>UDFs</a:t>
            </a:r>
            <a:r>
              <a:rPr lang="en-US" sz="3600" dirty="0" smtClean="0"/>
              <a:t> use standard Python constructs (</a:t>
            </a:r>
            <a:r>
              <a:rPr lang="en-US" sz="3600" dirty="0" err="1" smtClean="0"/>
              <a:t>tuple</a:t>
            </a:r>
            <a:r>
              <a:rPr lang="en-US" sz="3600" dirty="0" smtClean="0"/>
              <a:t>/list/dictionary) automatically converted to Pig.</a:t>
            </a:r>
          </a:p>
        </p:txBody>
      </p:sp>
      <p:sp>
        <p:nvSpPr>
          <p:cNvPr id="56" name="Rounded Rectangular Callout 55"/>
          <p:cNvSpPr/>
          <p:nvPr/>
        </p:nvSpPr>
        <p:spPr bwMode="auto">
          <a:xfrm>
            <a:off x="32689801" y="18592800"/>
            <a:ext cx="6423527" cy="2057400"/>
          </a:xfrm>
          <a:prstGeom prst="wedgeRoundRectCallout">
            <a:avLst>
              <a:gd name="adj1" fmla="val -78994"/>
              <a:gd name="adj2" fmla="val -78360"/>
              <a:gd name="adj3" fmla="val 16667"/>
            </a:avLst>
          </a:prstGeom>
          <a:solidFill>
            <a:srgbClr val="F2C8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dirty="0" err="1" smtClean="0"/>
              <a:t>UDFs</a:t>
            </a:r>
            <a:r>
              <a:rPr lang="en-US" sz="3600" dirty="0" smtClean="0"/>
              <a:t> take the elements of the </a:t>
            </a:r>
            <a:r>
              <a:rPr lang="en-US" sz="3600" dirty="0" err="1" smtClean="0"/>
              <a:t>tuple</a:t>
            </a:r>
            <a:r>
              <a:rPr lang="en-US" sz="3600" dirty="0" smtClean="0"/>
              <a:t> as parameters, not a </a:t>
            </a:r>
            <a:r>
              <a:rPr lang="en-US" sz="3600" dirty="0" err="1" smtClean="0"/>
              <a:t>tuple</a:t>
            </a:r>
            <a:r>
              <a:rPr lang="en-US" sz="3600" dirty="0" smtClean="0"/>
              <a:t>.</a:t>
            </a: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35433000" y="21488400"/>
            <a:ext cx="7086600" cy="2743200"/>
          </a:xfrm>
          <a:prstGeom prst="wedgeRoundRectCallout">
            <a:avLst>
              <a:gd name="adj1" fmla="val -84428"/>
              <a:gd name="adj2" fmla="val -37718"/>
              <a:gd name="adj3" fmla="val 16667"/>
            </a:avLst>
          </a:prstGeom>
          <a:solidFill>
            <a:srgbClr val="F2C8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dirty="0" smtClean="0"/>
              <a:t>The output schema is specified using a decorator (it can be a function if you need to manipulate the input schema)</a:t>
            </a:r>
          </a:p>
        </p:txBody>
      </p:sp>
      <p:pic>
        <p:nvPicPr>
          <p:cNvPr id="74" name="Picture 73" descr="Yahoo!.tiff"/>
          <p:cNvPicPr>
            <a:picLocks noChangeAspect="1"/>
          </p:cNvPicPr>
          <p:nvPr/>
        </p:nvPicPr>
        <p:blipFill>
          <a:blip r:embed="rId4">
            <a:alphaModFix/>
          </a:blip>
          <a:srcRect l="1532"/>
          <a:stretch>
            <a:fillRect/>
          </a:stretch>
        </p:blipFill>
        <p:spPr>
          <a:xfrm>
            <a:off x="36786298" y="41129712"/>
            <a:ext cx="5877575" cy="1206501"/>
          </a:xfrm>
          <a:prstGeom prst="rect">
            <a:avLst/>
          </a:prstGeom>
        </p:spPr>
      </p:pic>
      <p:pic>
        <p:nvPicPr>
          <p:cNvPr id="48" name="Picture 47" descr="implementation comparison.tiff"/>
          <p:cNvPicPr>
            <a:picLocks noChangeAspect="1"/>
          </p:cNvPicPr>
          <p:nvPr/>
        </p:nvPicPr>
        <p:blipFill>
          <a:blip r:embed="rId5"/>
          <a:srcRect l="6050" t="7798" r="3457" b="59264"/>
          <a:stretch>
            <a:fillRect/>
          </a:stretch>
        </p:blipFill>
        <p:spPr>
          <a:xfrm>
            <a:off x="1600200" y="17526000"/>
            <a:ext cx="10911947" cy="3962400"/>
          </a:xfrm>
          <a:prstGeom prst="rect">
            <a:avLst/>
          </a:prstGeom>
        </p:spPr>
      </p:pic>
      <p:pic>
        <p:nvPicPr>
          <p:cNvPr id="49" name="Picture 48" descr="implementation comparison.tiff"/>
          <p:cNvPicPr>
            <a:picLocks noChangeAspect="1"/>
          </p:cNvPicPr>
          <p:nvPr/>
        </p:nvPicPr>
        <p:blipFill>
          <a:blip r:embed="rId5"/>
          <a:srcRect l="17287" t="49386" r="17287" b="6065"/>
          <a:stretch>
            <a:fillRect/>
          </a:stretch>
        </p:blipFill>
        <p:spPr>
          <a:xfrm>
            <a:off x="14325600" y="17526001"/>
            <a:ext cx="5867400" cy="3985603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219200" y="33299400"/>
            <a:ext cx="11963400" cy="82176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l">
              <a:buNone/>
            </a:pPr>
            <a:r>
              <a:rPr lang="en-US" sz="4400" dirty="0" smtClean="0"/>
              <a:t>Unfortunately this solution does not fit here.</a:t>
            </a:r>
          </a:p>
          <a:p>
            <a:pPr algn="l">
              <a:buNone/>
            </a:pPr>
            <a:r>
              <a:rPr lang="en-US" sz="4400" dirty="0" smtClean="0"/>
              <a:t>It requires 7 artifacts:</a:t>
            </a:r>
          </a:p>
          <a:p>
            <a:pPr algn="l">
              <a:buFontTx/>
              <a:buChar char="-"/>
            </a:pPr>
            <a:r>
              <a:rPr lang="en-US" sz="4400" dirty="0" smtClean="0"/>
              <a:t> 3 Java </a:t>
            </a:r>
            <a:r>
              <a:rPr lang="en-US" sz="4400" dirty="0" err="1" smtClean="0"/>
              <a:t>UDFs</a:t>
            </a:r>
            <a:r>
              <a:rPr lang="en-US" sz="4400" dirty="0" smtClean="0"/>
              <a:t>: 3 classes must be compiled and packaged in a jar. The average UDF size is 50 to 100 lines of code.</a:t>
            </a:r>
          </a:p>
          <a:p>
            <a:pPr algn="l">
              <a:buFontTx/>
              <a:buChar char="-"/>
            </a:pPr>
            <a:r>
              <a:rPr lang="en-US" sz="4400" dirty="0" smtClean="0"/>
              <a:t> 3 Pig scripts in 3 separate files: init, main loop content, finalization. The average Pig script size is 5 to 10 lines.</a:t>
            </a:r>
          </a:p>
          <a:p>
            <a:pPr algn="l">
              <a:buFontTx/>
              <a:buChar char="-"/>
            </a:pPr>
            <a:r>
              <a:rPr lang="en-US" sz="4400" dirty="0" smtClean="0"/>
              <a:t> Main program: executes and coordinates the Pig scripts. It contains about 50 lines of code.</a:t>
            </a:r>
          </a:p>
        </p:txBody>
      </p:sp>
      <p:pic>
        <p:nvPicPr>
          <p:cNvPr id="63" name="Picture 62" descr="steps.tiff"/>
          <p:cNvPicPr>
            <a:picLocks noChangeAspect="1"/>
          </p:cNvPicPr>
          <p:nvPr/>
        </p:nvPicPr>
        <p:blipFill>
          <a:blip r:embed="rId6"/>
          <a:srcRect l="72362" t="11474" r="4652" b="50199"/>
          <a:stretch>
            <a:fillRect/>
          </a:stretch>
        </p:blipFill>
        <p:spPr>
          <a:xfrm>
            <a:off x="14325601" y="23545801"/>
            <a:ext cx="4204052" cy="5052323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4401802" y="16230601"/>
            <a:ext cx="3435255" cy="70788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 smtClean="0"/>
              <a:t>1 file required: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600201" y="22326601"/>
            <a:ext cx="4119036" cy="70788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 smtClean="0"/>
              <a:t>Modification flow: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4401801" y="22326601"/>
            <a:ext cx="4119036" cy="70788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 smtClean="0"/>
              <a:t>Modification flow:</a:t>
            </a:r>
            <a:endParaRPr lang="en-US" dirty="0"/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914400" y="7391400"/>
            <a:ext cx="30022800" cy="6705600"/>
          </a:xfrm>
          <a:prstGeom prst="rect">
            <a:avLst/>
          </a:prstGeom>
          <a:solidFill>
            <a:schemeClr val="bg1"/>
          </a:solidFill>
          <a:ln w="9398">
            <a:solidFill>
              <a:srgbClr val="CC8CCE"/>
            </a:solidFill>
            <a:miter lim="800000"/>
            <a:headEnd/>
            <a:tailEnd/>
          </a:ln>
        </p:spPr>
        <p:txBody>
          <a:bodyPr lIns="877802" tIns="2194505" rIns="258330" bIns="129165">
            <a:prstTxWarp prst="textNoShape">
              <a:avLst/>
            </a:prstTxWarp>
          </a:bodyPr>
          <a:lstStyle/>
          <a:p>
            <a:pPr algn="l"/>
            <a:endParaRPr lang="en-US" sz="4400" dirty="0" smtClean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7"/>
          <a:srcRect b="4426"/>
          <a:stretch>
            <a:fillRect/>
          </a:stretch>
        </p:blipFill>
        <p:spPr>
          <a:xfrm>
            <a:off x="32156401" y="8915400"/>
            <a:ext cx="9588500" cy="5182003"/>
          </a:xfrm>
          <a:prstGeom prst="rect">
            <a:avLst/>
          </a:prstGeom>
        </p:spPr>
      </p:pic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914400" y="7391400"/>
            <a:ext cx="30022800" cy="1676400"/>
          </a:xfrm>
          <a:prstGeom prst="rect">
            <a:avLst/>
          </a:prstGeom>
          <a:gradFill rotWithShape="1">
            <a:gsLst>
              <a:gs pos="0">
                <a:srgbClr val="CA9BCB"/>
              </a:gs>
              <a:gs pos="50000">
                <a:srgbClr val="DDC3DE"/>
              </a:gs>
              <a:gs pos="100000">
                <a:srgbClr val="EEE2EE"/>
              </a:gs>
            </a:gsLst>
            <a:lin ang="5400000" scaled="1"/>
          </a:gradFill>
          <a:ln w="9525">
            <a:solidFill>
              <a:srgbClr val="CC8CCE"/>
            </a:solidFill>
            <a:round/>
            <a:headEnd/>
            <a:tailEnd/>
          </a:ln>
          <a:effectLst>
            <a:outerShdw blurRad="165100" dist="152400" dir="2700000" algn="tl" rotWithShape="0">
              <a:srgbClr val="000000">
                <a:alpha val="39999"/>
              </a:srgbClr>
            </a:outerShdw>
          </a:effectLst>
        </p:spPr>
        <p:txBody>
          <a:bodyPr lIns="1097253" tIns="54863" rIns="109725" bIns="54863" anchor="ctr">
            <a:prstTxWarp prst="textNoShape">
              <a:avLst/>
            </a:prstTxWarp>
          </a:bodyPr>
          <a:lstStyle/>
          <a:p>
            <a:pPr algn="l" defTabSz="539103" eaLnBrk="0" hangingPunct="0">
              <a:spcBef>
                <a:spcPct val="0"/>
              </a:spcBef>
              <a:buClr>
                <a:srgbClr val="555556"/>
              </a:buClr>
              <a:buSzPct val="100000"/>
              <a:defRPr/>
            </a:pPr>
            <a:r>
              <a:rPr lang="en-US" sz="8000" b="1" dirty="0" smtClean="0">
                <a:solidFill>
                  <a:srgbClr val="93268A"/>
                </a:solidFill>
              </a:rPr>
              <a:t>Overview</a:t>
            </a:r>
            <a:endParaRPr lang="en-US" sz="8000" b="1" dirty="0">
              <a:solidFill>
                <a:srgbClr val="93268A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4401801" y="9296402"/>
            <a:ext cx="16123358" cy="473975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lvl="1" algn="l"/>
            <a:r>
              <a:rPr lang="en-US" sz="4400" dirty="0" smtClean="0"/>
              <a:t>Example: Transitive closure</a:t>
            </a:r>
          </a:p>
          <a:p>
            <a:pPr lvl="1" algn="l"/>
            <a:r>
              <a:rPr lang="en-US" sz="4400" dirty="0" smtClean="0"/>
              <a:t> - Iterative process: requires a loop and a termination condition</a:t>
            </a:r>
          </a:p>
          <a:p>
            <a:pPr lvl="1" algn="l"/>
            <a:r>
              <a:rPr lang="en-US" sz="4400" dirty="0" smtClean="0"/>
              <a:t> - Requires multiple join/group by: typical Pig usage</a:t>
            </a:r>
          </a:p>
          <a:p>
            <a:pPr lvl="1" algn="l"/>
            <a:r>
              <a:rPr lang="en-US" sz="4400" dirty="0" smtClean="0"/>
              <a:t> - Requires User Defined Functions</a:t>
            </a:r>
          </a:p>
          <a:p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219200" y="9296401"/>
            <a:ext cx="13563600" cy="449353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l"/>
            <a:r>
              <a:rPr lang="en-US" sz="4400" dirty="0" smtClean="0"/>
              <a:t> - Map/Reduce: a solution to process big data. </a:t>
            </a:r>
          </a:p>
          <a:p>
            <a:pPr algn="l"/>
            <a:r>
              <a:rPr lang="en-US" sz="4400" dirty="0" smtClean="0"/>
              <a:t> - Pig: makes it easier to manipulate data on the grid. </a:t>
            </a:r>
          </a:p>
          <a:p>
            <a:pPr algn="l"/>
            <a:r>
              <a:rPr lang="en-US" sz="4400" dirty="0" smtClean="0"/>
              <a:t> - Pig scripting: makes Pig easier with iterative algorithms and User Defined Functions.</a:t>
            </a:r>
          </a:p>
          <a:p>
            <a:pPr algn="l"/>
            <a:r>
              <a:rPr lang="en-US" sz="4400" dirty="0" err="1" smtClean="0"/>
              <a:t>Jiras</a:t>
            </a:r>
            <a:r>
              <a:rPr lang="en-US" sz="4400" dirty="0" smtClean="0"/>
              <a:t>: PIG-1479, PIG-1794 (in 0.9), PIG-928 (in 0.8)</a:t>
            </a:r>
            <a:endParaRPr lang="en-US" sz="4400" dirty="0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914400" y="14173200"/>
            <a:ext cx="12573000" cy="1676400"/>
          </a:xfrm>
          <a:prstGeom prst="rect">
            <a:avLst/>
          </a:prstGeom>
          <a:gradFill rotWithShape="1">
            <a:gsLst>
              <a:gs pos="0">
                <a:srgbClr val="CA9BCB"/>
              </a:gs>
              <a:gs pos="50000">
                <a:srgbClr val="DDC3DE"/>
              </a:gs>
              <a:gs pos="100000">
                <a:srgbClr val="EEE2EE"/>
              </a:gs>
            </a:gsLst>
            <a:lin ang="5400000" scaled="1"/>
          </a:gradFill>
          <a:ln w="9525">
            <a:solidFill>
              <a:srgbClr val="CC8CCE"/>
            </a:solidFill>
            <a:round/>
            <a:headEnd/>
            <a:tailEnd/>
          </a:ln>
          <a:effectLst>
            <a:outerShdw blurRad="165100" dist="152400" dir="2700000" algn="tl" rotWithShape="0">
              <a:srgbClr val="000000">
                <a:alpha val="39999"/>
              </a:srgbClr>
            </a:outerShdw>
          </a:effectLst>
        </p:spPr>
        <p:txBody>
          <a:bodyPr lIns="1097253" tIns="54863" rIns="109725" bIns="54863" anchor="ctr">
            <a:prstTxWarp prst="textNoShape">
              <a:avLst/>
            </a:prstTxWarp>
          </a:bodyPr>
          <a:lstStyle/>
          <a:p>
            <a:pPr algn="l" defTabSz="539103" eaLnBrk="0" hangingPunct="0">
              <a:spcBef>
                <a:spcPct val="0"/>
              </a:spcBef>
              <a:buClr>
                <a:srgbClr val="555556"/>
              </a:buClr>
              <a:buSzPct val="100000"/>
              <a:defRPr/>
            </a:pPr>
            <a:r>
              <a:rPr lang="en-US" sz="8000" b="1" dirty="0" smtClean="0">
                <a:solidFill>
                  <a:srgbClr val="93268A"/>
                </a:solidFill>
              </a:rPr>
              <a:t>Solution 1: plain Pig</a:t>
            </a:r>
            <a:endParaRPr lang="en-US" sz="8000" b="1" dirty="0">
              <a:solidFill>
                <a:srgbClr val="93268A"/>
              </a:solidFill>
            </a:endParaRPr>
          </a:p>
        </p:txBody>
      </p: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31089600" y="7391400"/>
            <a:ext cx="11963400" cy="6705600"/>
          </a:xfrm>
          <a:custGeom>
            <a:avLst/>
            <a:gdLst>
              <a:gd name="connsiteX0" fmla="*/ 0 w 8229600"/>
              <a:gd name="connsiteY0" fmla="*/ 0 h 14325600"/>
              <a:gd name="connsiteX1" fmla="*/ 8229600 w 8229600"/>
              <a:gd name="connsiteY1" fmla="*/ 0 h 14325600"/>
              <a:gd name="connsiteX2" fmla="*/ 8229600 w 8229600"/>
              <a:gd name="connsiteY2" fmla="*/ 14325600 h 14325600"/>
              <a:gd name="connsiteX3" fmla="*/ 0 w 8229600"/>
              <a:gd name="connsiteY3" fmla="*/ 14325600 h 14325600"/>
              <a:gd name="connsiteX4" fmla="*/ 0 w 8229600"/>
              <a:gd name="connsiteY4" fmla="*/ 0 h 143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0" h="14325600">
                <a:moveTo>
                  <a:pt x="0" y="0"/>
                </a:moveTo>
                <a:lnTo>
                  <a:pt x="8229600" y="0"/>
                </a:lnTo>
                <a:lnTo>
                  <a:pt x="8229600" y="14325600"/>
                </a:lnTo>
                <a:lnTo>
                  <a:pt x="0" y="14325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 w="9398">
            <a:solidFill>
              <a:srgbClr val="CC8CCE"/>
            </a:solidFill>
            <a:miter lim="800000"/>
            <a:headEnd/>
            <a:tailEnd/>
          </a:ln>
        </p:spPr>
        <p:txBody>
          <a:bodyPr lIns="877802" tIns="2194505" rIns="258330" bIns="129165">
            <a:prstTxWarp prst="textNoShape">
              <a:avLst/>
            </a:prstTxWarp>
          </a:bodyPr>
          <a:lstStyle/>
          <a:p>
            <a:pPr algn="l">
              <a:buNone/>
            </a:pPr>
            <a:endParaRPr lang="en-US" dirty="0" smtClean="0"/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31089600" y="7391400"/>
            <a:ext cx="11963400" cy="1676400"/>
          </a:xfrm>
          <a:prstGeom prst="rect">
            <a:avLst/>
          </a:prstGeom>
          <a:gradFill rotWithShape="1">
            <a:gsLst>
              <a:gs pos="0">
                <a:srgbClr val="CA9BCB"/>
              </a:gs>
              <a:gs pos="50000">
                <a:srgbClr val="DDC3DE"/>
              </a:gs>
              <a:gs pos="100000">
                <a:srgbClr val="EEE2EE"/>
              </a:gs>
            </a:gsLst>
            <a:lin ang="5400000" scaled="1"/>
          </a:gradFill>
          <a:ln w="9525">
            <a:solidFill>
              <a:srgbClr val="CC8CCE"/>
            </a:solidFill>
            <a:round/>
            <a:headEnd/>
            <a:tailEnd/>
          </a:ln>
          <a:effectLst>
            <a:outerShdw blurRad="165100" dist="152400" dir="2700000" algn="tl" rotWithShape="0">
              <a:srgbClr val="000000">
                <a:alpha val="39999"/>
              </a:srgbClr>
            </a:outerShdw>
          </a:effectLst>
        </p:spPr>
        <p:txBody>
          <a:bodyPr lIns="1097253" tIns="54863" rIns="109725" bIns="54863" anchor="ctr">
            <a:prstTxWarp prst="textNoShape">
              <a:avLst/>
            </a:prstTxWarp>
          </a:bodyPr>
          <a:lstStyle/>
          <a:p>
            <a:pPr algn="l" defTabSz="539103" eaLnBrk="0" hangingPunct="0">
              <a:spcBef>
                <a:spcPct val="0"/>
              </a:spcBef>
              <a:buClr>
                <a:srgbClr val="555556"/>
              </a:buClr>
              <a:buSzPct val="100000"/>
              <a:defRPr/>
            </a:pPr>
            <a:r>
              <a:rPr lang="en-US" sz="8000" b="1" dirty="0" smtClean="0">
                <a:solidFill>
                  <a:srgbClr val="93268A"/>
                </a:solidFill>
              </a:rPr>
              <a:t>Pig execution model</a:t>
            </a:r>
            <a:endParaRPr lang="en-US" sz="8000" b="1" dirty="0">
              <a:solidFill>
                <a:srgbClr val="93268A"/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" y="23088602"/>
            <a:ext cx="12420600" cy="8891167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600200" y="16230601"/>
            <a:ext cx="3691736" cy="70788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 smtClean="0"/>
              <a:t>7 files required: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3868400" y="33299401"/>
            <a:ext cx="9982200" cy="88947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l">
              <a:buNone/>
            </a:pPr>
            <a:r>
              <a:rPr lang="en-US" sz="4400" dirty="0" smtClean="0"/>
              <a:t>This solution does fit on the poster.</a:t>
            </a:r>
          </a:p>
          <a:p>
            <a:pPr algn="l">
              <a:buNone/>
            </a:pPr>
            <a:r>
              <a:rPr lang="en-US" sz="4400" dirty="0" smtClean="0"/>
              <a:t>It requires 1 artifact, containing:</a:t>
            </a:r>
          </a:p>
          <a:p>
            <a:pPr algn="l">
              <a:buFontTx/>
              <a:buChar char="-"/>
            </a:pPr>
            <a:r>
              <a:rPr lang="en-US" sz="4400" dirty="0" smtClean="0"/>
              <a:t> 3 </a:t>
            </a:r>
            <a:r>
              <a:rPr lang="en-US" sz="4400" dirty="0" err="1" smtClean="0"/>
              <a:t>UDFs</a:t>
            </a:r>
            <a:r>
              <a:rPr lang="en-US" sz="4400" dirty="0" smtClean="0"/>
              <a:t> provided as functions: The average UDF size is 8 to 12 lines of code.</a:t>
            </a:r>
          </a:p>
          <a:p>
            <a:pPr algn="l">
              <a:buFontTx/>
              <a:buChar char="-"/>
            </a:pPr>
            <a:r>
              <a:rPr lang="en-US" sz="4400" dirty="0" smtClean="0"/>
              <a:t> 3 Pig queries: init, main loop content, finalization. Each Pig query adds an average 5 to 10 lines.</a:t>
            </a:r>
          </a:p>
          <a:p>
            <a:pPr algn="l">
              <a:buFontTx/>
              <a:buChar char="-"/>
            </a:pPr>
            <a:r>
              <a:rPr lang="en-US" sz="4400" dirty="0" smtClean="0"/>
              <a:t> Main function: executes and coordinates the Pig scripts. It adds about 10 lines to the script.</a:t>
            </a: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34671000" y="37414200"/>
            <a:ext cx="5715000" cy="1524000"/>
          </a:xfrm>
          <a:prstGeom prst="wedgeRoundRectCallout">
            <a:avLst>
              <a:gd name="adj1" fmla="val -87366"/>
              <a:gd name="adj2" fmla="val 20175"/>
              <a:gd name="adj3" fmla="val 16667"/>
            </a:avLst>
          </a:prstGeom>
          <a:solidFill>
            <a:srgbClr val="F2C8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dirty="0" smtClean="0"/>
              <a:t>Access to the output of pig scripts</a:t>
            </a:r>
            <a:endParaRPr lang="en-US" sz="3600" dirty="0"/>
          </a:p>
        </p:txBody>
      </p:sp>
      <p:pic>
        <p:nvPicPr>
          <p:cNvPr id="34" name="Picture 33" descr="Yahoo!.tiff"/>
          <p:cNvPicPr>
            <a:picLocks noChangeAspect="1"/>
          </p:cNvPicPr>
          <p:nvPr/>
        </p:nvPicPr>
        <p:blipFill>
          <a:blip r:embed="rId4">
            <a:alphaModFix/>
          </a:blip>
          <a:srcRect l="1532"/>
          <a:stretch>
            <a:fillRect/>
          </a:stretch>
        </p:blipFill>
        <p:spPr>
          <a:xfrm>
            <a:off x="29184600" y="2057400"/>
            <a:ext cx="12621308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17769</TotalTime>
  <Words>402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Yahoo!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Julien Le Dem</dc:creator>
  <cp:lastModifiedBy>Julien Le Dem</cp:lastModifiedBy>
  <cp:revision>15</cp:revision>
  <cp:lastPrinted>2011-06-27T22:29:25Z</cp:lastPrinted>
  <dcterms:created xsi:type="dcterms:W3CDTF">2011-06-27T21:57:54Z</dcterms:created>
  <dcterms:modified xsi:type="dcterms:W3CDTF">2011-06-28T22:32:28Z</dcterms:modified>
</cp:coreProperties>
</file>