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832" r:id="rId1"/>
  </p:sldMasterIdLst>
  <p:notesMasterIdLst>
    <p:notesMasterId r:id="rId33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3" r:id="rId10"/>
    <p:sldId id="266" r:id="rId11"/>
    <p:sldId id="283" r:id="rId12"/>
    <p:sldId id="284" r:id="rId13"/>
    <p:sldId id="267" r:id="rId14"/>
    <p:sldId id="279" r:id="rId15"/>
    <p:sldId id="268" r:id="rId16"/>
    <p:sldId id="285" r:id="rId17"/>
    <p:sldId id="273" r:id="rId18"/>
    <p:sldId id="269" r:id="rId19"/>
    <p:sldId id="270" r:id="rId20"/>
    <p:sldId id="271" r:id="rId21"/>
    <p:sldId id="272" r:id="rId22"/>
    <p:sldId id="278" r:id="rId23"/>
    <p:sldId id="282" r:id="rId24"/>
    <p:sldId id="274" r:id="rId25"/>
    <p:sldId id="286" r:id="rId26"/>
    <p:sldId id="275" r:id="rId27"/>
    <p:sldId id="287" r:id="rId28"/>
    <p:sldId id="288" r:id="rId29"/>
    <p:sldId id="277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ableStyles" Target="tableStyle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/>
              </a:defRPr>
            </a:lvl1pPr>
          </a:lstStyle>
          <a:p>
            <a:fld id="{BA43FCA8-0609-D14A-B0FB-D1DE3E70AA24}" type="datetimeFigureOut">
              <a:rPr lang="en-US" smtClean="0"/>
              <a:pPr/>
              <a:t>6/24/11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/>
              </a:defRPr>
            </a:lvl1pPr>
          </a:lstStyle>
          <a:p>
            <a:fld id="{78320D0B-26DA-A14A-AC93-0FD6EFE84F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A3E08-B126-6D45-B6E6-57CF5C7A5C34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D2DB3-96B0-4D4C-A90D-ED05113FB334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C5816C-8646-0348-9855-C667D136A1AC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926C7-1C2E-8841-AA1B-32C776A9B92D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E48A66-8456-E145-B304-01E317FF069C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1667-7291-42E8-B00B-345BA5840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9D33-0DB0-4B4A-944B-5227BEC71B58}" type="datetimeFigureOut">
              <a:rPr lang="en-US" smtClean="0"/>
              <a:t>6/24/11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94B5-34D2-5940-8C2A-C5BB46FEB7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33C69D33-0DB0-4B4A-944B-5227BEC71B58}" type="datetimeFigureOut">
              <a:rPr lang="en-US" smtClean="0"/>
              <a:pPr/>
              <a:t>6/24/11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564F94B5-34D2-5940-8C2A-C5BB46FEB7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ki.dbpedia.org/Downloads36%23owikipediapagelinks" TargetMode="External"/><Relationship Id="rId3" Type="http://schemas.openxmlformats.org/officeDocument/2006/relationships/hyperlink" Target="http://en.wikipedia.org/wiki/United_State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799" y="1952658"/>
            <a:ext cx="7772401" cy="4029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015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</a:rPr>
              <a:t>Embedding Pig in scripting languages</a:t>
            </a:r>
            <a:endParaRPr lang="en-US" dirty="0">
              <a:latin typeface="Georgi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43232"/>
            <a:ext cx="7772400" cy="203846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hat happens when you feed a Pig to a Python?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Julien Le Dem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Engineer -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 Content Platforms at Yahoo!</a:t>
            </a: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Pig committer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julien@ledem.net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</a:rPr>
              <a:t>julienledem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25438"/>
            <a:ext cx="1905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After</a:t>
            </a:r>
            <a:endParaRPr lang="en-US" dirty="0">
              <a:latin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71845" t="11474" r="4652" b="47331"/>
          <a:stretch>
            <a:fillRect/>
          </a:stretch>
        </p:blipFill>
        <p:spPr>
          <a:xfrm>
            <a:off x="5433708" y="1917344"/>
            <a:ext cx="3253092" cy="4109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8012" y="2256118"/>
            <a:ext cx="522044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Georgia"/>
              </a:rPr>
              <a:t>One script (to rule them all):</a:t>
            </a:r>
          </a:p>
          <a:p>
            <a:endParaRPr lang="en-US" sz="2800" dirty="0" smtClean="0">
              <a:latin typeface="Georgia"/>
            </a:endParaRPr>
          </a:p>
          <a:p>
            <a:r>
              <a:rPr lang="en-US" sz="2800" dirty="0" smtClean="0">
                <a:latin typeface="Georgia"/>
              </a:rPr>
              <a:t>	- main program</a:t>
            </a:r>
          </a:p>
          <a:p>
            <a:r>
              <a:rPr lang="en-US" sz="2800" dirty="0" smtClean="0">
                <a:latin typeface="Georgia"/>
              </a:rPr>
              <a:t>	- </a:t>
            </a:r>
            <a:r>
              <a:rPr lang="en-US" sz="2800" dirty="0" err="1" smtClean="0">
                <a:latin typeface="Georgia"/>
              </a:rPr>
              <a:t>UDFs</a:t>
            </a:r>
            <a:r>
              <a:rPr lang="en-US" sz="2800" dirty="0" smtClean="0">
                <a:latin typeface="Georgia"/>
              </a:rPr>
              <a:t> as script functions 	- embedded Pig statements</a:t>
            </a:r>
          </a:p>
          <a:p>
            <a:endParaRPr lang="en-US" sz="2800" dirty="0" smtClean="0">
              <a:latin typeface="Georgia"/>
            </a:endParaRPr>
          </a:p>
          <a:p>
            <a:r>
              <a:rPr lang="en-US" sz="2800" dirty="0" smtClean="0">
                <a:latin typeface="Georgia"/>
              </a:rPr>
              <a:t>All the algorithm in one place</a:t>
            </a:r>
            <a:endParaRPr lang="en-US" sz="2800" dirty="0"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References</a:t>
            </a:r>
            <a:endParaRPr lang="en-US" dirty="0">
              <a:latin typeface="Georgia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28588"/>
            <a:ext cx="8229600" cy="504321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It uses JVM implementations of scripting languages (</a:t>
            </a:r>
            <a:r>
              <a:rPr lang="en-US" dirty="0" err="1" smtClean="0"/>
              <a:t>Jython</a:t>
            </a:r>
            <a:r>
              <a:rPr lang="en-US" dirty="0" smtClean="0"/>
              <a:t>, Rhino).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This is a joint effort, see the following </a:t>
            </a:r>
            <a:r>
              <a:rPr lang="en-US" dirty="0" err="1" smtClean="0"/>
              <a:t>J</a:t>
            </a:r>
            <a:r>
              <a:rPr lang="en-US" dirty="0" err="1" smtClean="0"/>
              <a:t>iras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US" dirty="0" smtClean="0"/>
              <a:t>	in Pig </a:t>
            </a:r>
            <a:r>
              <a:rPr lang="en-US" dirty="0" smtClean="0"/>
              <a:t>0.8</a:t>
            </a:r>
            <a:r>
              <a:rPr lang="en-US" dirty="0"/>
              <a:t>:</a:t>
            </a:r>
            <a:r>
              <a:rPr lang="en-US" dirty="0" smtClean="0"/>
              <a:t> PIG-928 Python </a:t>
            </a:r>
            <a:r>
              <a:rPr lang="en-US" dirty="0" err="1" smtClean="0"/>
              <a:t>UDFs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in Pig</a:t>
            </a:r>
            <a:r>
              <a:rPr lang="en-US" dirty="0"/>
              <a:t> </a:t>
            </a:r>
            <a:r>
              <a:rPr lang="en-US" dirty="0" smtClean="0"/>
              <a:t>0.9</a:t>
            </a:r>
            <a:r>
              <a:rPr lang="en-US" dirty="0"/>
              <a:t>:</a:t>
            </a:r>
            <a:r>
              <a:rPr lang="en-US" dirty="0" smtClean="0"/>
              <a:t> PIG-1479 embedding, PIG-1794 JavaScript support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Doc: http://</a:t>
            </a:r>
            <a:r>
              <a:rPr lang="en-US" dirty="0" err="1" smtClean="0"/>
              <a:t>pig.apache.org</a:t>
            </a:r>
            <a:r>
              <a:rPr lang="en-US" dirty="0" smtClean="0"/>
              <a:t>/docs/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Examples</a:t>
            </a:r>
            <a:endParaRPr lang="en-US" dirty="0">
              <a:latin typeface="Georgia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28588"/>
            <a:ext cx="8371224" cy="504321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600" dirty="0" smtClean="0"/>
              <a:t>1) </a:t>
            </a:r>
            <a:r>
              <a:rPr lang="en-US" sz="3600" dirty="0" smtClean="0"/>
              <a:t>Simple example: fixed loop iteration</a:t>
            </a:r>
          </a:p>
          <a:p>
            <a:pPr lvl="1">
              <a:buFontTx/>
              <a:buChar char="-"/>
            </a:pP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2) Adding convergence criteria and accessing intermediary output</a:t>
            </a:r>
          </a:p>
          <a:p>
            <a:pPr lvl="1">
              <a:buNone/>
            </a:pPr>
            <a:endParaRPr lang="en-US" sz="3600" dirty="0" smtClean="0"/>
          </a:p>
          <a:p>
            <a:pPr lvl="1">
              <a:buNone/>
            </a:pPr>
            <a:r>
              <a:rPr lang="en-US" sz="3600" dirty="0" smtClean="0"/>
              <a:t>3)More advanced example with </a:t>
            </a:r>
            <a:r>
              <a:rPr lang="en-US" sz="3600" dirty="0" err="1" smtClean="0"/>
              <a:t>UDFs</a:t>
            </a:r>
            <a:endParaRPr lang="en-US" sz="3600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1) A Simple Example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PageRank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A system of linear equations (as many as there are pages on the web, yeah, a lot):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can be approximated iteratively: compute the new page rank based on the page ranks of the previous iteration. Start with some value.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600" dirty="0" smtClean="0"/>
              <a:t>Ref: http://</a:t>
            </a:r>
            <a:r>
              <a:rPr lang="en-US" sz="1600" dirty="0" err="1" smtClean="0"/>
              <a:t>en.wikipedia.org/wiki/PageRank</a:t>
            </a:r>
            <a:endParaRPr lang="en-US" sz="1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57" y="3202847"/>
            <a:ext cx="6311900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Or more visually</a:t>
            </a:r>
            <a:endParaRPr lang="en-US" dirty="0">
              <a:latin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375" y="1477428"/>
            <a:ext cx="2514600" cy="31623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4284723"/>
            <a:ext cx="8229600" cy="22182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400" dirty="0" smtClean="0"/>
              <a:t>Each page sends a fraction of its </a:t>
            </a:r>
            <a:r>
              <a:rPr lang="en-US" sz="4400" dirty="0" err="1"/>
              <a:t>P</a:t>
            </a:r>
            <a:r>
              <a:rPr lang="en-US" sz="4400" dirty="0" err="1" smtClean="0"/>
              <a:t>ageRank</a:t>
            </a:r>
            <a:r>
              <a:rPr lang="en-US" sz="4400" dirty="0" smtClean="0"/>
              <a:t> to the pages linked to. Inversely proportional to the number of links.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24" y="0"/>
            <a:ext cx="632660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66" y="2984590"/>
            <a:ext cx="7996428" cy="35791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66" y="1469015"/>
            <a:ext cx="4924016" cy="115563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Let’s zoom in</a:t>
            </a:r>
            <a:endParaRPr lang="en-US" dirty="0">
              <a:latin typeface="Georgi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/>
          <p:cNvSpPr/>
          <p:nvPr/>
        </p:nvSpPr>
        <p:spPr>
          <a:xfrm>
            <a:off x="457200" y="2516910"/>
            <a:ext cx="8312810" cy="6157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pig script: </a:t>
            </a:r>
            <a:r>
              <a:rPr lang="en-US" dirty="0" smtClean="0"/>
              <a:t>PR(A) = (1-d) + </a:t>
            </a:r>
            <a:r>
              <a:rPr lang="en-US" dirty="0" err="1" smtClean="0"/>
              <a:t>d</a:t>
            </a:r>
            <a:r>
              <a:rPr lang="en-US" dirty="0" smtClean="0"/>
              <a:t> (PR(T1)/C(T1) + ... + </a:t>
            </a:r>
            <a:r>
              <a:rPr lang="en-US" dirty="0" err="1" smtClean="0"/>
              <a:t>PR(Tn)/C(Tn</a:t>
            </a:r>
            <a:r>
              <a:rPr lang="en-US" dirty="0" smtClean="0"/>
              <a:t>))</a:t>
            </a:r>
          </a:p>
          <a:p>
            <a:pPr algn="ctr"/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6926960" y="4213412"/>
            <a:ext cx="2163022" cy="949060"/>
          </a:xfrm>
          <a:prstGeom prst="wedgeRectCallout">
            <a:avLst>
              <a:gd name="adj1" fmla="val -90443"/>
              <a:gd name="adj2" fmla="val -803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parameters as a dictionary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3587036" y="3839883"/>
            <a:ext cx="2163022" cy="373529"/>
          </a:xfrm>
          <a:prstGeom prst="wedgeRectCallout">
            <a:avLst>
              <a:gd name="adj1" fmla="val -84422"/>
              <a:gd name="adj2" fmla="val 439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Iterate 10 times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6926960" y="4213412"/>
            <a:ext cx="2163022" cy="949060"/>
          </a:xfrm>
          <a:prstGeom prst="wedgeRectCallout">
            <a:avLst>
              <a:gd name="adj1" fmla="val -210278"/>
              <a:gd name="adj2" fmla="val 612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parameters as a dictionary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6606988" y="5319058"/>
            <a:ext cx="2163022" cy="776941"/>
          </a:xfrm>
          <a:prstGeom prst="wedgeRectCallout">
            <a:avLst>
              <a:gd name="adj1" fmla="val -107221"/>
              <a:gd name="adj2" fmla="val -335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run P, that was declared above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4443966" y="5886824"/>
            <a:ext cx="2163022" cy="776941"/>
          </a:xfrm>
          <a:prstGeom prst="wedgeRectCallout">
            <a:avLst>
              <a:gd name="adj1" fmla="val -71971"/>
              <a:gd name="adj2" fmla="val 5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output becomes the new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Practical result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Applied to the </a:t>
            </a:r>
            <a:r>
              <a:rPr lang="en-US" dirty="0"/>
              <a:t>E</a:t>
            </a:r>
            <a:r>
              <a:rPr lang="en-US" dirty="0" smtClean="0"/>
              <a:t>nglish Wikipedia link graph:</a:t>
            </a: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hlinkClick r:id="rId2"/>
              </a:rPr>
              <a:t>http://wiki.dbpedia.org/Downloads36#owikipediapagelinks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 turns out that the max </a:t>
            </a:r>
            <a:r>
              <a:rPr lang="en-US" dirty="0" err="1" smtClean="0"/>
              <a:t>PageRank</a:t>
            </a:r>
            <a:r>
              <a:rPr lang="en-US" dirty="0" smtClean="0"/>
              <a:t> is awarded to: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http://en.wikipedia.org/wiki/United_States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Thanks @</a:t>
            </a:r>
            <a:r>
              <a:rPr lang="en-US" sz="1800" dirty="0" err="1" smtClean="0"/>
              <a:t>ogrisel</a:t>
            </a:r>
            <a:r>
              <a:rPr lang="en-US" sz="1800" dirty="0" smtClean="0"/>
              <a:t> for the suggestion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2) Same e</a:t>
            </a:r>
            <a:r>
              <a:rPr lang="en-US" dirty="0" smtClean="0">
                <a:latin typeface="Georgia"/>
              </a:rPr>
              <a:t>xample, </a:t>
            </a:r>
            <a:br>
              <a:rPr lang="en-US" dirty="0" smtClean="0">
                <a:latin typeface="Georgia"/>
              </a:rPr>
            </a:br>
            <a:r>
              <a:rPr lang="en-US" dirty="0" smtClean="0">
                <a:latin typeface="Georgia"/>
              </a:rPr>
              <a:t>one step further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6389"/>
            <a:ext cx="8229600" cy="33068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Now let’s say that we define a threshold as a convergence criteria instead of a fixed iteration count.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14" y="1"/>
            <a:ext cx="7068368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44884" y="6517805"/>
            <a:ext cx="2623537" cy="340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 continued next slide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1414" y="4033502"/>
            <a:ext cx="6635239" cy="13398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639619" y="1758551"/>
            <a:ext cx="2650163" cy="949060"/>
          </a:xfrm>
          <a:prstGeom prst="wedgeRectCallout">
            <a:avLst>
              <a:gd name="adj1" fmla="val -77441"/>
              <a:gd name="adj2" fmla="val -801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thing as previously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644173" y="5568745"/>
            <a:ext cx="2650163" cy="949060"/>
          </a:xfrm>
          <a:prstGeom prst="wedgeRectCallout">
            <a:avLst>
              <a:gd name="adj1" fmla="val -2668"/>
              <a:gd name="adj2" fmla="val -1242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 of the maximum difference with the previous iteration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/>
              </a:rPr>
              <a:t>Disclaimer</a:t>
            </a:r>
            <a:endParaRPr lang="en-US" dirty="0">
              <a:latin typeface="Georgia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1596571"/>
            <a:ext cx="9144000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4400" dirty="0">
                <a:latin typeface="Georgia"/>
              </a:rPr>
              <a:t>No animals were hurt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sz="4400" dirty="0">
                <a:latin typeface="Georgia"/>
              </a:rPr>
              <a:t>in the making of this</a:t>
            </a:r>
            <a:r>
              <a:rPr lang="en-US" sz="4400" dirty="0" smtClean="0">
                <a:latin typeface="Georgia"/>
              </a:rPr>
              <a:t> presentation</a:t>
            </a:r>
            <a:endParaRPr lang="en-US" sz="4400" dirty="0">
              <a:latin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162342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eorgia"/>
              </a:rPr>
              <a:t>Picture credits:</a:t>
            </a:r>
          </a:p>
          <a:p>
            <a:r>
              <a:rPr lang="en-US" sz="1400" dirty="0" smtClean="0">
                <a:latin typeface="Georgia"/>
              </a:rPr>
              <a:t>OZinOH: http://www.flickr.com/photos/75905404@N00/5421543577/</a:t>
            </a:r>
          </a:p>
          <a:p>
            <a:r>
              <a:rPr lang="en-US" sz="1400" dirty="0" smtClean="0">
                <a:latin typeface="Georgia"/>
              </a:rPr>
              <a:t>Stephen &amp; Claire Farnsworth: http://www.flickr.com/photos/the_farnsworths/4720850597/</a:t>
            </a:r>
            <a:endParaRPr lang="en-US" sz="1400" dirty="0">
              <a:latin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5" y="3712179"/>
            <a:ext cx="3279424" cy="2184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62" y="3712179"/>
            <a:ext cx="3075763" cy="218855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417638"/>
            <a:ext cx="914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/>
          <p:cNvSpPr/>
          <p:nvPr/>
        </p:nvSpPr>
        <p:spPr>
          <a:xfrm>
            <a:off x="3921349" y="3712179"/>
            <a:ext cx="1562958" cy="889324"/>
          </a:xfrm>
          <a:prstGeom prst="wedgeEllipseCallout">
            <a:avLst>
              <a:gd name="adj1" fmla="val 69751"/>
              <a:gd name="adj2" fmla="val 593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cute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3921349" y="4815080"/>
            <a:ext cx="1562958" cy="889324"/>
          </a:xfrm>
          <a:prstGeom prst="wedgeEllipseCallout">
            <a:avLst>
              <a:gd name="adj1" fmla="val -73105"/>
              <a:gd name="adj2" fmla="val 310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I’m hungry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07" y="1743654"/>
            <a:ext cx="8499861" cy="397164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833437" y="2014868"/>
            <a:ext cx="2650163" cy="949060"/>
          </a:xfrm>
          <a:prstGeom prst="wedgeRectCallout">
            <a:avLst>
              <a:gd name="adj1" fmla="val -131189"/>
              <a:gd name="adj2" fmla="val 13049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parameter-less bind() uses the variables in the current scope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322889" y="3222221"/>
            <a:ext cx="2650163" cy="949060"/>
          </a:xfrm>
          <a:prstGeom prst="wedgeRectCallout">
            <a:avLst>
              <a:gd name="adj1" fmla="val -93881"/>
              <a:gd name="adj2" fmla="val 613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easily read the output of Pig from the grid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036637" y="4766235"/>
            <a:ext cx="2650163" cy="949060"/>
          </a:xfrm>
          <a:prstGeom prst="wedgeRectCallout">
            <a:avLst>
              <a:gd name="adj1" fmla="val -150833"/>
              <a:gd name="adj2" fmla="val -420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if we reach a threshold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program</a:t>
            </a:r>
            <a:endParaRPr lang="en-US" dirty="0">
              <a:latin typeface="Georgi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3) Now something</a:t>
            </a:r>
            <a:br>
              <a:rPr lang="en-US" dirty="0" smtClean="0"/>
            </a:br>
            <a:r>
              <a:rPr lang="en-US" dirty="0" smtClean="0"/>
              <a:t>more complex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1800421"/>
            <a:ext cx="8229600" cy="46615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4400" dirty="0" smtClean="0"/>
              <a:t>Compute a transitive closure: </a:t>
            </a:r>
          </a:p>
          <a:p>
            <a:pPr>
              <a:buNone/>
            </a:pPr>
            <a:r>
              <a:rPr lang="en-US" sz="4400" dirty="0" smtClean="0"/>
              <a:t>find the connected components of a graph.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- Useful if you’re doing de-duplication</a:t>
            </a:r>
          </a:p>
          <a:p>
            <a:pPr>
              <a:buNone/>
            </a:pPr>
            <a:r>
              <a:rPr lang="en-US" sz="4400" dirty="0" smtClean="0"/>
              <a:t> - Requires iterations and </a:t>
            </a:r>
            <a:r>
              <a:rPr lang="en-US" sz="4400" dirty="0" err="1" smtClean="0"/>
              <a:t>UDFs</a:t>
            </a: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Or more visually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1419226"/>
            <a:ext cx="8229600" cy="46615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/>
              <a:t>Turn this:	                Into this: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5" y="2159000"/>
            <a:ext cx="3911600" cy="419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2159000"/>
            <a:ext cx="4457700" cy="469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Convergence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1800421"/>
            <a:ext cx="8229600" cy="46615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4400" dirty="0" smtClean="0"/>
              <a:t>Converges in : </a:t>
            </a:r>
          </a:p>
          <a:p>
            <a:pPr>
              <a:buNone/>
            </a:pPr>
            <a:r>
              <a:rPr lang="en-US" sz="4400" dirty="0" smtClean="0"/>
              <a:t>log</a:t>
            </a:r>
            <a:r>
              <a:rPr lang="en-US" sz="4400" baseline="-25000" dirty="0" smtClean="0"/>
              <a:t>2</a:t>
            </a:r>
            <a:r>
              <a:rPr lang="en-US" sz="4400" dirty="0" smtClean="0"/>
              <a:t>(max(Diameter of a component))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Diameter = “the longest shortest path”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Bottom line: the number of iterations will be reasonable.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0"/>
            <a:ext cx="6110868" cy="6858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387891" y="762000"/>
            <a:ext cx="2780530" cy="1325892"/>
          </a:xfrm>
          <a:prstGeom prst="wedgeRectCallout">
            <a:avLst>
              <a:gd name="adj1" fmla="val -72990"/>
              <a:gd name="adj2" fmla="val 1361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UDFs</a:t>
            </a:r>
            <a:r>
              <a:rPr lang="en-US" dirty="0" smtClean="0"/>
              <a:t> are in the same script as the main program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4884" y="6517805"/>
            <a:ext cx="2623537" cy="340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1/3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2200" y="762000"/>
            <a:ext cx="4720603" cy="132976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9619" y="1704717"/>
            <a:ext cx="1543184" cy="387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Zoom next slide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5" y="3084809"/>
            <a:ext cx="8967575" cy="21753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Zoom on </a:t>
            </a:r>
            <a:r>
              <a:rPr lang="en-US" dirty="0" err="1" smtClean="0">
                <a:latin typeface="Georgia"/>
              </a:rPr>
              <a:t>UDFs</a:t>
            </a:r>
            <a:endParaRPr lang="en-US" dirty="0">
              <a:latin typeface="Georgia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ular Callout 21"/>
          <p:cNvSpPr/>
          <p:nvPr/>
        </p:nvSpPr>
        <p:spPr>
          <a:xfrm>
            <a:off x="2559447" y="1758917"/>
            <a:ext cx="2780530" cy="1325892"/>
          </a:xfrm>
          <a:prstGeom prst="wedgeRectCallout">
            <a:avLst>
              <a:gd name="adj1" fmla="val -83983"/>
              <a:gd name="adj2" fmla="val 422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output schema of the UDF is defined using a decorator</a:t>
            </a:r>
            <a:endParaRPr lang="en-US" dirty="0"/>
          </a:p>
        </p:txBody>
      </p:sp>
      <p:sp>
        <p:nvSpPr>
          <p:cNvPr id="23" name="Rectangular Callout 22"/>
          <p:cNvSpPr/>
          <p:nvPr/>
        </p:nvSpPr>
        <p:spPr>
          <a:xfrm>
            <a:off x="5906270" y="4835407"/>
            <a:ext cx="2780530" cy="1325892"/>
          </a:xfrm>
          <a:prstGeom prst="wedgeRectCallout">
            <a:avLst>
              <a:gd name="adj1" fmla="val -75763"/>
              <a:gd name="adj2" fmla="val -677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native structures of the language can be used directly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43" y="1"/>
            <a:ext cx="6714773" cy="68579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44884" y="6517805"/>
            <a:ext cx="2623537" cy="340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2/3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2200" y="512528"/>
            <a:ext cx="5357861" cy="9960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2200" y="5214678"/>
            <a:ext cx="4628847" cy="164332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06877" y="1508607"/>
            <a:ext cx="1543184" cy="387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Zoom next slides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177863" y="4827630"/>
            <a:ext cx="1543184" cy="387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Zoom next slides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rcRect t="37895"/>
          <a:stretch>
            <a:fillRect/>
          </a:stretch>
        </p:blipFill>
        <p:spPr>
          <a:xfrm>
            <a:off x="0" y="2669268"/>
            <a:ext cx="8871680" cy="141806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Zoom on </a:t>
            </a:r>
            <a:r>
              <a:rPr lang="en-US" dirty="0" smtClean="0"/>
              <a:t>the </a:t>
            </a:r>
            <a:r>
              <a:rPr lang="en-US" dirty="0" smtClean="0">
                <a:latin typeface="Georgia"/>
              </a:rPr>
              <a:t>Pig script</a:t>
            </a:r>
            <a:endParaRPr lang="en-US" dirty="0">
              <a:latin typeface="Georgia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ular Callout 9"/>
          <p:cNvSpPr/>
          <p:nvPr/>
        </p:nvSpPr>
        <p:spPr>
          <a:xfrm>
            <a:off x="5906270" y="4996463"/>
            <a:ext cx="2780530" cy="1325892"/>
          </a:xfrm>
          <a:prstGeom prst="wedgeRectCallout">
            <a:avLst>
              <a:gd name="adj1" fmla="val -50497"/>
              <a:gd name="adj2" fmla="val -1186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UDFs</a:t>
            </a:r>
            <a:r>
              <a:rPr lang="en-US" dirty="0" smtClean="0"/>
              <a:t> are directly available, no extra declaration needed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4836" y="4087333"/>
            <a:ext cx="2456329" cy="409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04" y="2661491"/>
            <a:ext cx="8621113" cy="354926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Zoom on </a:t>
            </a:r>
            <a:r>
              <a:rPr lang="en-US" dirty="0" smtClean="0"/>
              <a:t>the </a:t>
            </a:r>
            <a:r>
              <a:rPr lang="en-US" dirty="0" smtClean="0">
                <a:latin typeface="Georgia"/>
              </a:rPr>
              <a:t>loop</a:t>
            </a:r>
            <a:endParaRPr lang="en-US" dirty="0">
              <a:latin typeface="Georgia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ular Callout 8"/>
          <p:cNvSpPr/>
          <p:nvPr/>
        </p:nvSpPr>
        <p:spPr>
          <a:xfrm>
            <a:off x="5099507" y="1539394"/>
            <a:ext cx="2780530" cy="1325892"/>
          </a:xfrm>
          <a:prstGeom prst="wedgeRectCallout">
            <a:avLst>
              <a:gd name="adj1" fmla="val -122298"/>
              <a:gd name="adj2" fmla="val 410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Iterate a maximum of 10 times</a:t>
            </a:r>
          </a:p>
          <a:p>
            <a:pPr algn="ctr"/>
            <a:r>
              <a:rPr lang="en-US" dirty="0" smtClean="0"/>
              <a:t>(2^10 maximum diameter of a component)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906270" y="3925455"/>
            <a:ext cx="2780530" cy="1074671"/>
          </a:xfrm>
          <a:prstGeom prst="wedgeRectCallout">
            <a:avLst>
              <a:gd name="adj1" fmla="val -91178"/>
              <a:gd name="adj2" fmla="val 1002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Convergence criteria: all links have been followed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2" y="2768091"/>
            <a:ext cx="7355655" cy="2676158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031866" y="1644700"/>
            <a:ext cx="2654934" cy="1325892"/>
          </a:xfrm>
          <a:prstGeom prst="wedgeRectCallout">
            <a:avLst>
              <a:gd name="adj1" fmla="val -103490"/>
              <a:gd name="adj2" fmla="val 52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Turning the graph representation into a component list representation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597527" y="4285001"/>
            <a:ext cx="2654934" cy="1325892"/>
          </a:xfrm>
          <a:prstGeom prst="wedgeRectCallout">
            <a:avLst>
              <a:gd name="adj1" fmla="val -132164"/>
              <a:gd name="adj2" fmla="val 18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necessary when we have </a:t>
            </a:r>
            <a:r>
              <a:rPr lang="en-US" dirty="0" err="1" smtClean="0"/>
              <a:t>UDFs</a:t>
            </a:r>
            <a:r>
              <a:rPr lang="en-US" dirty="0" smtClean="0"/>
              <a:t>, so that the script can be evaluated again on the slaves without running main()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4884" y="6517805"/>
            <a:ext cx="2623537" cy="340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3/3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Final part: formatting</a:t>
            </a:r>
            <a:endParaRPr lang="en-US" dirty="0">
              <a:latin typeface="Georgia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What for ?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2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Simplifying the implementation of </a:t>
            </a:r>
          </a:p>
          <a:p>
            <a:pPr>
              <a:buNone/>
            </a:pPr>
            <a:r>
              <a:rPr lang="en-US" dirty="0" smtClean="0"/>
              <a:t>iterative algorithms: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3200" dirty="0" smtClean="0"/>
              <a:t>Loop and exit criteria</a:t>
            </a:r>
          </a:p>
          <a:p>
            <a:pPr lvl="1"/>
            <a:r>
              <a:rPr lang="en-US" sz="3200" dirty="0" smtClean="0"/>
              <a:t>Simpler User Defined Functions</a:t>
            </a:r>
          </a:p>
          <a:p>
            <a:pPr lvl="1"/>
            <a:r>
              <a:rPr lang="en-US" sz="3200" dirty="0" smtClean="0"/>
              <a:t>Easier parameter passing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/>
              </a:rPr>
              <a:t>One more thing …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5" y="1800421"/>
            <a:ext cx="8229600" cy="46615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27" dirty="0" smtClean="0"/>
              <a:t>I presented Python but JavaScript is available as well (experimental).</a:t>
            </a:r>
          </a:p>
          <a:p>
            <a:pPr>
              <a:buNone/>
            </a:pPr>
            <a:endParaRPr lang="en-US" sz="3027" dirty="0" smtClean="0"/>
          </a:p>
          <a:p>
            <a:pPr>
              <a:buNone/>
            </a:pPr>
            <a:r>
              <a:rPr lang="en-US" sz="3027" dirty="0" smtClean="0"/>
              <a:t>The framework is extensible. Any JVM implementation of a language could be integrated (contribute!).</a:t>
            </a:r>
          </a:p>
          <a:p>
            <a:pPr>
              <a:buNone/>
            </a:pPr>
            <a:endParaRPr lang="en-US" sz="3027" dirty="0" smtClean="0"/>
          </a:p>
          <a:p>
            <a:pPr>
              <a:buNone/>
            </a:pPr>
            <a:r>
              <a:rPr lang="en-US" sz="3027" dirty="0" smtClean="0"/>
              <a:t>The examples can be found at:</a:t>
            </a:r>
          </a:p>
          <a:p>
            <a:pPr>
              <a:buNone/>
            </a:pPr>
            <a:r>
              <a:rPr lang="en-US" sz="2400" dirty="0" smtClean="0"/>
              <a:t>https://</a:t>
            </a:r>
            <a:r>
              <a:rPr lang="en-US" sz="2400" dirty="0" err="1" smtClean="0"/>
              <a:t>github.com/julienledem/Pig</a:t>
            </a:r>
            <a:r>
              <a:rPr lang="en-US" sz="2400" dirty="0" smtClean="0"/>
              <a:t>-scripting-examples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>
              <a:latin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 rot="855881">
            <a:off x="4817690" y="2126491"/>
            <a:ext cx="4005078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n-US" sz="1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1827692">
            <a:off x="568703" y="2634881"/>
            <a:ext cx="4005078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196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n-US" sz="19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The implementation</a:t>
            </a:r>
          </a:p>
          <a:p>
            <a:pPr algn="ctr">
              <a:buNone/>
            </a:pPr>
            <a:r>
              <a:rPr lang="en-US" sz="4000" dirty="0" smtClean="0"/>
              <a:t> has the following </a:t>
            </a:r>
          </a:p>
          <a:p>
            <a:pPr algn="ctr">
              <a:buNone/>
            </a:pPr>
            <a:r>
              <a:rPr lang="en-US" sz="4000" dirty="0" smtClean="0"/>
              <a:t>artifacts:</a:t>
            </a:r>
          </a:p>
          <a:p>
            <a:pPr algn="ctr">
              <a:buNone/>
            </a:pPr>
            <a:r>
              <a:rPr lang="en-US" sz="4000" dirty="0" smtClean="0"/>
              <a:t>	</a:t>
            </a:r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endParaRPr lang="en-US" sz="4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46069" y="1600200"/>
            <a:ext cx="8340731" cy="483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warshall_n_minus_1 = LOAD '$workDir/warshall_0'</a:t>
            </a:r>
            <a:r>
              <a:rPr lang="en-US" sz="1400" dirty="0" smtClean="0">
                <a:latin typeface="Georgia"/>
              </a:rPr>
              <a:t> </a:t>
            </a:r>
          </a:p>
          <a:p>
            <a:pPr marL="0" lvl="1">
              <a:spcBef>
                <a:spcPct val="50000"/>
              </a:spcBef>
            </a:pPr>
            <a:r>
              <a:rPr lang="en-US" sz="1400" dirty="0" smtClean="0">
                <a:latin typeface="Georgia"/>
              </a:rPr>
              <a:t>	USING </a:t>
            </a:r>
            <a:r>
              <a:rPr lang="en-US" sz="1400" dirty="0" err="1">
                <a:latin typeface="Georgia"/>
              </a:rPr>
              <a:t>BinStorage</a:t>
            </a:r>
            <a:r>
              <a:rPr lang="en-US" sz="1400" dirty="0">
                <a:latin typeface="Georgia"/>
              </a:rPr>
              <a:t> AS (id1:chararray, id2:chararray, </a:t>
            </a:r>
            <a:r>
              <a:rPr lang="en-US" sz="1400" dirty="0" err="1">
                <a:latin typeface="Georgia"/>
              </a:rPr>
              <a:t>status:chararray</a:t>
            </a:r>
            <a:r>
              <a:rPr lang="en-US" sz="1400" dirty="0">
                <a:latin typeface="Georgia"/>
              </a:rPr>
              <a:t>);</a:t>
            </a: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to_join_n_minus_1 = LOAD '$workDir/to_join_0'</a:t>
            </a:r>
            <a:r>
              <a:rPr lang="en-US" sz="1400" dirty="0" smtClean="0">
                <a:latin typeface="Georgia"/>
              </a:rPr>
              <a:t> </a:t>
            </a: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smtClean="0">
                <a:latin typeface="Georgia"/>
              </a:rPr>
              <a:t>USING </a:t>
            </a:r>
            <a:r>
              <a:rPr lang="en-US" sz="1400" dirty="0" err="1">
                <a:latin typeface="Georgia"/>
              </a:rPr>
              <a:t>BinStorage</a:t>
            </a:r>
            <a:r>
              <a:rPr lang="en-US" sz="1400" dirty="0">
                <a:latin typeface="Georgia"/>
              </a:rPr>
              <a:t> AS (id1:chararray, id2:chararray, </a:t>
            </a:r>
            <a:r>
              <a:rPr lang="en-US" sz="1400" dirty="0" err="1">
                <a:latin typeface="Georgia"/>
              </a:rPr>
              <a:t>status:chararray</a:t>
            </a:r>
            <a:r>
              <a:rPr lang="en-US" sz="1400" dirty="0">
                <a:latin typeface="Georgia"/>
              </a:rPr>
              <a:t>)</a:t>
            </a:r>
            <a:r>
              <a:rPr lang="en-US" sz="1400" dirty="0" smtClean="0">
                <a:latin typeface="Georgia"/>
              </a:rPr>
              <a:t>;</a:t>
            </a:r>
          </a:p>
          <a:p>
            <a:pPr marL="0" lvl="1">
              <a:spcBef>
                <a:spcPct val="50000"/>
              </a:spcBef>
            </a:pPr>
            <a:endParaRPr lang="en-US" sz="1400" dirty="0" smtClean="0">
              <a:latin typeface="Georgia"/>
            </a:endParaRP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joined = COGROUP to_join_n_minus_1 BY id2, warshall_n_minus_1 BY id1;</a:t>
            </a: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followed = FOREACH joined</a:t>
            </a:r>
            <a:r>
              <a:rPr lang="en-US" sz="1400" dirty="0" smtClean="0">
                <a:latin typeface="Georgia"/>
              </a:rPr>
              <a:t> </a:t>
            </a: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smtClean="0">
                <a:latin typeface="Georgia"/>
              </a:rPr>
              <a:t>GENERATE </a:t>
            </a:r>
            <a:r>
              <a:rPr lang="en-US" sz="1400" dirty="0">
                <a:latin typeface="Georgia"/>
              </a:rPr>
              <a:t>FLATTEN(followRel(to_join_n_minus_1,warshall_n_minus_1));</a:t>
            </a:r>
          </a:p>
          <a:p>
            <a:pPr marL="0" lvl="1">
              <a:spcBef>
                <a:spcPct val="50000"/>
              </a:spcBef>
            </a:pPr>
            <a:r>
              <a:rPr lang="en-US" sz="1400" dirty="0" err="1">
                <a:latin typeface="Georgia"/>
              </a:rPr>
              <a:t>followed_byid</a:t>
            </a:r>
            <a:r>
              <a:rPr lang="en-US" sz="1400" dirty="0">
                <a:latin typeface="Georgia"/>
              </a:rPr>
              <a:t> = GROUP followed BY id1;</a:t>
            </a:r>
          </a:p>
          <a:p>
            <a:pPr marL="0" lvl="1">
              <a:spcBef>
                <a:spcPct val="50000"/>
              </a:spcBef>
            </a:pPr>
            <a:r>
              <a:rPr lang="en-US" sz="1400" dirty="0" err="1">
                <a:latin typeface="Georgia"/>
              </a:rPr>
              <a:t>warshall_n</a:t>
            </a:r>
            <a:r>
              <a:rPr lang="en-US" sz="1400" dirty="0">
                <a:latin typeface="Georgia"/>
              </a:rPr>
              <a:t> = FOREACH </a:t>
            </a:r>
            <a:r>
              <a:rPr lang="en-US" sz="1400" dirty="0" err="1">
                <a:latin typeface="Georgia"/>
              </a:rPr>
              <a:t>followed_byid</a:t>
            </a:r>
            <a:r>
              <a:rPr lang="en-US" sz="1400" dirty="0" smtClean="0">
                <a:latin typeface="Georgia"/>
              </a:rPr>
              <a:t> </a:t>
            </a: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smtClean="0">
                <a:latin typeface="Georgia"/>
              </a:rPr>
              <a:t>GENERATE </a:t>
            </a:r>
            <a:r>
              <a:rPr lang="en-US" sz="1400" dirty="0">
                <a:latin typeface="Georgia"/>
              </a:rPr>
              <a:t>group, FLATTEN(coalesceLine(followed.(id2, status)));</a:t>
            </a:r>
          </a:p>
          <a:p>
            <a:pPr marL="0" lvl="1">
              <a:spcBef>
                <a:spcPct val="50000"/>
              </a:spcBef>
            </a:pPr>
            <a:r>
              <a:rPr lang="en-US" sz="1400" dirty="0" err="1">
                <a:latin typeface="Georgia"/>
              </a:rPr>
              <a:t>to_join_n</a:t>
            </a:r>
            <a:r>
              <a:rPr lang="en-US" sz="1400" dirty="0">
                <a:latin typeface="Georgia"/>
              </a:rPr>
              <a:t> = FILTER </a:t>
            </a:r>
            <a:r>
              <a:rPr lang="en-US" sz="1400" dirty="0" err="1">
                <a:latin typeface="Georgia"/>
              </a:rPr>
              <a:t>warshall_n</a:t>
            </a:r>
            <a:r>
              <a:rPr lang="en-US" sz="1400" dirty="0">
                <a:latin typeface="Georgia"/>
              </a:rPr>
              <a:t> BY $2 == '</a:t>
            </a:r>
            <a:r>
              <a:rPr lang="en-US" sz="1400" dirty="0" err="1">
                <a:latin typeface="Georgia"/>
              </a:rPr>
              <a:t>notfollowed</a:t>
            </a:r>
            <a:r>
              <a:rPr lang="en-US" sz="1400" dirty="0">
                <a:latin typeface="Georgia"/>
              </a:rPr>
              <a:t>' AND $0!=$1</a:t>
            </a:r>
            <a:r>
              <a:rPr lang="en-US" sz="1400" dirty="0" smtClean="0">
                <a:latin typeface="Georgia"/>
              </a:rPr>
              <a:t>;</a:t>
            </a:r>
          </a:p>
          <a:p>
            <a:pPr marL="0" lvl="1">
              <a:spcBef>
                <a:spcPct val="50000"/>
              </a:spcBef>
            </a:pPr>
            <a:endParaRPr lang="en-US" sz="1400" dirty="0" smtClean="0">
              <a:latin typeface="Georgia"/>
            </a:endParaRP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STORE </a:t>
            </a:r>
            <a:r>
              <a:rPr lang="en-US" sz="1400" dirty="0" err="1">
                <a:latin typeface="Georgia"/>
              </a:rPr>
              <a:t>warshall_n</a:t>
            </a:r>
            <a:r>
              <a:rPr lang="en-US" sz="1400" dirty="0">
                <a:latin typeface="Georgia"/>
              </a:rPr>
              <a:t> INTO '$workDir/warshall_1' USING </a:t>
            </a:r>
            <a:r>
              <a:rPr lang="en-US" sz="1400" dirty="0" err="1">
                <a:latin typeface="Georgia"/>
              </a:rPr>
              <a:t>BinStorage</a:t>
            </a:r>
            <a:r>
              <a:rPr lang="en-US" sz="1400" dirty="0">
                <a:latin typeface="Georgia"/>
              </a:rPr>
              <a:t>;</a:t>
            </a:r>
          </a:p>
          <a:p>
            <a:pPr marL="0"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STORE </a:t>
            </a:r>
            <a:r>
              <a:rPr lang="en-US" sz="1400" dirty="0" err="1">
                <a:latin typeface="Georgia"/>
              </a:rPr>
              <a:t>to_join_n</a:t>
            </a:r>
            <a:r>
              <a:rPr lang="en-US" sz="1400" dirty="0">
                <a:latin typeface="Georgia"/>
              </a:rPr>
              <a:t> INTO '$workDir/to_join_1 USING </a:t>
            </a:r>
            <a:r>
              <a:rPr lang="en-US" sz="1400" dirty="0" err="1">
                <a:latin typeface="Georgia"/>
              </a:rPr>
              <a:t>BinStorage</a:t>
            </a:r>
            <a:r>
              <a:rPr lang="en-US" sz="1400" dirty="0">
                <a:latin typeface="Georgia"/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Pig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Script(s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05757" y="1668290"/>
            <a:ext cx="6329497" cy="49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#!/</a:t>
            </a:r>
            <a:r>
              <a:rPr lang="en-US" sz="1400" dirty="0" err="1">
                <a:latin typeface="Georgia"/>
              </a:rPr>
              <a:t>usr</a:t>
            </a:r>
            <a:r>
              <a:rPr lang="en-US" sz="1400" dirty="0">
                <a:latin typeface="Georgia"/>
              </a:rPr>
              <a:t>/bin/python </a:t>
            </a:r>
          </a:p>
          <a:p>
            <a:pPr lvl="1">
              <a:spcBef>
                <a:spcPct val="50000"/>
              </a:spcBef>
            </a:pPr>
            <a:endParaRPr lang="en-US" sz="1400" dirty="0">
              <a:latin typeface="Georgia"/>
            </a:endParaRP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import </a:t>
            </a:r>
            <a:r>
              <a:rPr lang="en-US" sz="1400" dirty="0" err="1">
                <a:latin typeface="Georgia"/>
              </a:rPr>
              <a:t>os</a:t>
            </a:r>
            <a:endParaRPr lang="en-US" sz="1400" dirty="0">
              <a:latin typeface="Georgia"/>
            </a:endParaRPr>
          </a:p>
          <a:p>
            <a:pPr lvl="1">
              <a:spcBef>
                <a:spcPct val="50000"/>
              </a:spcBef>
            </a:pPr>
            <a:endParaRPr lang="en-US" sz="1400" dirty="0">
              <a:latin typeface="Georgia"/>
            </a:endParaRPr>
          </a:p>
          <a:p>
            <a:pPr lvl="1">
              <a:spcBef>
                <a:spcPct val="50000"/>
              </a:spcBef>
            </a:pPr>
            <a:r>
              <a:rPr lang="en-US" sz="1400" dirty="0" err="1">
                <a:latin typeface="Georgia"/>
              </a:rPr>
              <a:t>num_iter</a:t>
            </a:r>
            <a:r>
              <a:rPr lang="en-US" sz="1400" dirty="0">
                <a:latin typeface="Georgia"/>
              </a:rPr>
              <a:t>=int(10)</a:t>
            </a:r>
          </a:p>
          <a:p>
            <a:pPr lvl="1">
              <a:spcBef>
                <a:spcPct val="50000"/>
              </a:spcBef>
            </a:pPr>
            <a:endParaRPr lang="en-US" sz="1400" dirty="0">
              <a:latin typeface="Georgia"/>
            </a:endParaRP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for </a:t>
            </a:r>
            <a:r>
              <a:rPr lang="en-US" sz="1400" dirty="0" err="1">
                <a:latin typeface="Georgia"/>
              </a:rPr>
              <a:t>i</a:t>
            </a:r>
            <a:r>
              <a:rPr lang="en-US" sz="1400" dirty="0">
                <a:latin typeface="Georgia"/>
              </a:rPr>
              <a:t> in </a:t>
            </a:r>
            <a:r>
              <a:rPr lang="en-US" sz="1400" dirty="0" err="1">
                <a:latin typeface="Georgia"/>
              </a:rPr>
              <a:t>range(num_iter</a:t>
            </a:r>
            <a:r>
              <a:rPr lang="en-US" sz="1400" dirty="0">
                <a:latin typeface="Georgia"/>
              </a:rPr>
              <a:t>):</a:t>
            </a: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err="1">
                <a:latin typeface="Georgia"/>
              </a:rPr>
              <a:t>os.system('java</a:t>
            </a:r>
            <a:r>
              <a:rPr lang="en-US" sz="1400" dirty="0">
                <a:latin typeface="Georgia"/>
              </a:rPr>
              <a:t> -jar ./lib/</a:t>
            </a:r>
            <a:r>
              <a:rPr lang="en-US" sz="1400" dirty="0" err="1">
                <a:latin typeface="Georgia"/>
              </a:rPr>
              <a:t>pig.jar</a:t>
            </a:r>
            <a:r>
              <a:rPr lang="en-US" sz="1400" dirty="0">
                <a:latin typeface="Georgia"/>
              </a:rPr>
              <a:t> -</a:t>
            </a:r>
            <a:r>
              <a:rPr lang="en-US" sz="1400" dirty="0" err="1">
                <a:latin typeface="Georgia"/>
              </a:rPr>
              <a:t>x</a:t>
            </a:r>
            <a:r>
              <a:rPr lang="en-US" sz="1400" dirty="0">
                <a:latin typeface="Georgia"/>
              </a:rPr>
              <a:t> local </a:t>
            </a:r>
            <a:r>
              <a:rPr lang="en-US" sz="1400" dirty="0" err="1">
                <a:latin typeface="Georgia"/>
              </a:rPr>
              <a:t>plsi_singleiteration.pig</a:t>
            </a:r>
            <a:r>
              <a:rPr lang="en-US" sz="1400" dirty="0">
                <a:latin typeface="Georgia"/>
              </a:rPr>
              <a:t>')</a:t>
            </a: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err="1">
                <a:latin typeface="Georgia"/>
              </a:rPr>
              <a:t>os.rename('output_results/p_z_u','output_results/p_z_u.'+str(i</a:t>
            </a:r>
            <a:r>
              <a:rPr lang="en-US" sz="1400" dirty="0">
                <a:latin typeface="Georgia"/>
              </a:rPr>
              <a:t>))</a:t>
            </a: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err="1">
                <a:latin typeface="Georgia"/>
              </a:rPr>
              <a:t>os.system('cp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output_results/p_z_u.nxt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output_results/p_z_u</a:t>
            </a:r>
            <a:r>
              <a:rPr lang="en-US" sz="1400" dirty="0">
                <a:latin typeface="Georgia"/>
              </a:rPr>
              <a:t>');</a:t>
            </a: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os.rename('output_results/p_z_u.nxt','output_results/p_z_u.'+str(i+1))</a:t>
            </a: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err="1">
                <a:latin typeface="Georgia"/>
              </a:rPr>
              <a:t>os.rename('output_results/p_s_z','output_results/p_s_z.'+str(i</a:t>
            </a:r>
            <a:r>
              <a:rPr lang="en-US" sz="1400" dirty="0">
                <a:latin typeface="Georgia"/>
              </a:rPr>
              <a:t>))</a:t>
            </a: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</a:t>
            </a:r>
            <a:r>
              <a:rPr lang="en-US" sz="1400" dirty="0" err="1">
                <a:latin typeface="Georgia"/>
              </a:rPr>
              <a:t>os.system('cp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output_results/p_s_z.nxt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output_results/p_s_z</a:t>
            </a:r>
            <a:r>
              <a:rPr lang="en-US" sz="1400" dirty="0">
                <a:latin typeface="Georgia"/>
              </a:rPr>
              <a:t>');</a:t>
            </a:r>
          </a:p>
          <a:p>
            <a:pPr lvl="1">
              <a:spcBef>
                <a:spcPct val="50000"/>
              </a:spcBef>
            </a:pPr>
            <a:r>
              <a:rPr lang="en-US" sz="1400" dirty="0">
                <a:latin typeface="Georgia"/>
              </a:rPr>
              <a:t>	os.rename('output_results/p_s_z.nxt','output_results/p_s_z.'+str(i+1))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External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jav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49332"/>
            <a:ext cx="5329238" cy="520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Java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UDF(s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Development Iteration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689" y="1719859"/>
            <a:ext cx="6578927" cy="4709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4000" cy="1419226"/>
            <a:chOff x="0" y="0"/>
            <a:chExt cx="9144000" cy="14192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rcRect l="26400" r="21600"/>
            <a:stretch>
              <a:fillRect/>
            </a:stretch>
          </p:blipFill>
          <p:spPr>
            <a:xfrm>
              <a:off x="0" y="0"/>
              <a:ext cx="1105757" cy="1417638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0" y="1417638"/>
              <a:ext cx="91440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0" y="6334780"/>
            <a:ext cx="71921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Georgia"/>
              </a:rPr>
              <a:t>Credits: </a:t>
            </a:r>
          </a:p>
          <a:p>
            <a:r>
              <a:rPr lang="en-US" sz="1400" dirty="0" smtClean="0">
                <a:latin typeface="Georgia"/>
              </a:rPr>
              <a:t>Mango </a:t>
            </a:r>
            <a:r>
              <a:rPr lang="en-US" sz="1400" dirty="0" err="1" smtClean="0">
                <a:latin typeface="Georgia"/>
              </a:rPr>
              <a:t>Atchar</a:t>
            </a:r>
            <a:r>
              <a:rPr lang="en-US" sz="1400" dirty="0" smtClean="0">
                <a:latin typeface="Georgia"/>
              </a:rPr>
              <a:t>: http://www.flickr.com/photos/mangoatchar/362439607/</a:t>
            </a:r>
            <a:endParaRPr lang="en-US" sz="1400" dirty="0">
              <a:latin typeface="Georg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77" y="1739922"/>
            <a:ext cx="5722026" cy="434584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So… What happens?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6458</TotalTime>
  <Words>1199</Words>
  <Application>Microsoft Macintosh PowerPoint</Application>
  <PresentationFormat>On-screen Show (4:3)</PresentationFormat>
  <Paragraphs>171</Paragraphs>
  <Slides>31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Embedding Pig in scripting languages</vt:lpstr>
      <vt:lpstr>Disclaimer</vt:lpstr>
      <vt:lpstr>What for ?</vt:lpstr>
      <vt:lpstr>Before</vt:lpstr>
      <vt:lpstr>Slide 5</vt:lpstr>
      <vt:lpstr>Slide 6</vt:lpstr>
      <vt:lpstr>Slide 7</vt:lpstr>
      <vt:lpstr>Slide 8</vt:lpstr>
      <vt:lpstr>Slide 9</vt:lpstr>
      <vt:lpstr>After</vt:lpstr>
      <vt:lpstr>References</vt:lpstr>
      <vt:lpstr>Examples</vt:lpstr>
      <vt:lpstr>1) A Simple Example</vt:lpstr>
      <vt:lpstr>Or more visually</vt:lpstr>
      <vt:lpstr>Slide 15</vt:lpstr>
      <vt:lpstr>Let’s zoom in</vt:lpstr>
      <vt:lpstr>Practical result</vt:lpstr>
      <vt:lpstr>2) Same example,  one step further</vt:lpstr>
      <vt:lpstr>Slide 19</vt:lpstr>
      <vt:lpstr>The main program</vt:lpstr>
      <vt:lpstr>3) Now something more complex</vt:lpstr>
      <vt:lpstr>Or more visually</vt:lpstr>
      <vt:lpstr>Convergence</vt:lpstr>
      <vt:lpstr>Slide 24</vt:lpstr>
      <vt:lpstr>Zoom on UDFs</vt:lpstr>
      <vt:lpstr>Slide 26</vt:lpstr>
      <vt:lpstr>Zoom on the Pig script</vt:lpstr>
      <vt:lpstr>Zoom on the loop</vt:lpstr>
      <vt:lpstr>Final part: formatting</vt:lpstr>
      <vt:lpstr>One more thing …</vt:lpstr>
      <vt:lpstr>Questions?</vt:lpstr>
    </vt:vector>
  </TitlesOfParts>
  <Company>Yahoo!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 Pig in scripting languages</dc:title>
  <dc:creator>Julien Le Dem</dc:creator>
  <cp:lastModifiedBy>Julien Le Dem</cp:lastModifiedBy>
  <cp:revision>17</cp:revision>
  <dcterms:created xsi:type="dcterms:W3CDTF">2011-06-24T16:46:43Z</dcterms:created>
  <dcterms:modified xsi:type="dcterms:W3CDTF">2011-06-29T04:25:36Z</dcterms:modified>
</cp:coreProperties>
</file>