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7" r:id="rId2"/>
    <p:sldId id="272" r:id="rId3"/>
    <p:sldId id="265" r:id="rId4"/>
    <p:sldId id="266" r:id="rId5"/>
    <p:sldId id="258" r:id="rId6"/>
    <p:sldId id="271" r:id="rId7"/>
    <p:sldId id="274" r:id="rId8"/>
    <p:sldId id="273" r:id="rId9"/>
    <p:sldId id="259" r:id="rId10"/>
    <p:sldId id="260" r:id="rId11"/>
    <p:sldId id="268" r:id="rId12"/>
    <p:sldId id="263" r:id="rId13"/>
    <p:sldId id="267" r:id="rId14"/>
    <p:sldId id="264" r:id="rId15"/>
    <p:sldId id="275" r:id="rId16"/>
    <p:sldId id="270" r:id="rId17"/>
  </p:sldIdLst>
  <p:sldSz cx="9144000" cy="5143500" type="screen16x9"/>
  <p:notesSz cx="6858000" cy="9144000"/>
  <p:embeddedFontLst>
    <p:embeddedFont>
      <p:font typeface="Lato" panose="020F0502020204030203" pitchFamily="34" charset="0"/>
      <p:regular r:id="rId19"/>
      <p:bold r:id="rId20"/>
      <p:italic r:id="rId21"/>
      <p:boldItalic r:id="rId22"/>
    </p:embeddedFont>
    <p:embeddedFont>
      <p:font typeface="Montserrat" panose="00000500000000000000" pitchFamily="2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8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1BC4C4-9D2A-411E-A54B-9F26B5358E33}" type="doc">
      <dgm:prSet loTypeId="urn:microsoft.com/office/officeart/2005/8/layout/list1" loCatId="list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A6CC027E-233A-49DE-8867-350F6CE0D447}">
      <dgm:prSet/>
      <dgm:spPr/>
      <dgm:t>
        <a:bodyPr/>
        <a:lstStyle/>
        <a:p>
          <a:r>
            <a:rPr lang="fr-FR" b="0" i="0" noProof="0" dirty="0"/>
            <a:t>Transactions </a:t>
          </a:r>
          <a:endParaRPr lang="fr-FR" noProof="0" dirty="0"/>
        </a:p>
      </dgm:t>
    </dgm:pt>
    <dgm:pt modelId="{F6E07B1D-AEB7-4201-B7BA-1C616AEA9C58}" type="parTrans" cxnId="{7CAF3CB8-9F78-4E4F-BAB8-660017E3812F}">
      <dgm:prSet/>
      <dgm:spPr/>
      <dgm:t>
        <a:bodyPr/>
        <a:lstStyle/>
        <a:p>
          <a:endParaRPr lang="fr-FR"/>
        </a:p>
      </dgm:t>
    </dgm:pt>
    <dgm:pt modelId="{D3FEB465-F37F-41B4-84AF-CBF049B8CD1F}" type="sibTrans" cxnId="{7CAF3CB8-9F78-4E4F-BAB8-660017E3812F}">
      <dgm:prSet/>
      <dgm:spPr/>
      <dgm:t>
        <a:bodyPr/>
        <a:lstStyle/>
        <a:p>
          <a:endParaRPr lang="fr-FR"/>
        </a:p>
      </dgm:t>
    </dgm:pt>
    <dgm:pt modelId="{75FEA37E-7051-4D5D-9EB0-AB6C75E93BC8}">
      <dgm:prSet/>
      <dgm:spPr/>
      <dgm:t>
        <a:bodyPr/>
        <a:lstStyle/>
        <a:p>
          <a:r>
            <a:rPr lang="fr-FR" b="0" i="0" noProof="0" dirty="0"/>
            <a:t>Appartements</a:t>
          </a:r>
          <a:endParaRPr lang="fr-FR" noProof="0" dirty="0"/>
        </a:p>
      </dgm:t>
    </dgm:pt>
    <dgm:pt modelId="{2938E5E5-4A6F-4006-BBFE-6F7266EE1F02}" type="parTrans" cxnId="{EAFB0D4A-14EA-4F23-BD22-76871F40EF03}">
      <dgm:prSet/>
      <dgm:spPr/>
      <dgm:t>
        <a:bodyPr/>
        <a:lstStyle/>
        <a:p>
          <a:endParaRPr lang="fr-FR"/>
        </a:p>
      </dgm:t>
    </dgm:pt>
    <dgm:pt modelId="{78B1F64F-9DFF-4C77-96A1-833D033835E3}" type="sibTrans" cxnId="{EAFB0D4A-14EA-4F23-BD22-76871F40EF03}">
      <dgm:prSet/>
      <dgm:spPr/>
      <dgm:t>
        <a:bodyPr/>
        <a:lstStyle/>
        <a:p>
          <a:endParaRPr lang="fr-FR"/>
        </a:p>
      </dgm:t>
    </dgm:pt>
    <dgm:pt modelId="{6E5F6B75-7477-479E-A12C-A07143900B34}">
      <dgm:prSet/>
      <dgm:spPr/>
      <dgm:t>
        <a:bodyPr/>
        <a:lstStyle/>
        <a:p>
          <a:r>
            <a:rPr lang="fr-FR" b="0" i="0" noProof="0" dirty="0"/>
            <a:t>Locaux commerciaux</a:t>
          </a:r>
          <a:endParaRPr lang="fr-FR" noProof="0" dirty="0"/>
        </a:p>
      </dgm:t>
    </dgm:pt>
    <dgm:pt modelId="{7E27AA8B-D1D4-4CF3-B606-6860D8A55928}" type="parTrans" cxnId="{4592EA6D-3939-4690-91A7-E0F9301DAF7E}">
      <dgm:prSet/>
      <dgm:spPr/>
      <dgm:t>
        <a:bodyPr/>
        <a:lstStyle/>
        <a:p>
          <a:endParaRPr lang="fr-FR"/>
        </a:p>
      </dgm:t>
    </dgm:pt>
    <dgm:pt modelId="{212C5DA2-D1F8-4E76-A657-C0885AD26B41}" type="sibTrans" cxnId="{4592EA6D-3939-4690-91A7-E0F9301DAF7E}">
      <dgm:prSet/>
      <dgm:spPr/>
      <dgm:t>
        <a:bodyPr/>
        <a:lstStyle/>
        <a:p>
          <a:endParaRPr lang="fr-FR"/>
        </a:p>
      </dgm:t>
    </dgm:pt>
    <dgm:pt modelId="{0518EEFD-2F0E-4D65-BABA-054E76B72363}">
      <dgm:prSet/>
      <dgm:spPr/>
      <dgm:t>
        <a:bodyPr/>
        <a:lstStyle/>
        <a:p>
          <a:r>
            <a:rPr lang="fr-FR" noProof="0" dirty="0"/>
            <a:t>Période analysée</a:t>
          </a:r>
        </a:p>
      </dgm:t>
    </dgm:pt>
    <dgm:pt modelId="{1CAB054C-B89E-445A-9DC7-5E90C6574738}" type="parTrans" cxnId="{0BB53D9A-77C0-4718-B74E-DE082411DA91}">
      <dgm:prSet/>
      <dgm:spPr/>
      <dgm:t>
        <a:bodyPr/>
        <a:lstStyle/>
        <a:p>
          <a:endParaRPr lang="fr-FR"/>
        </a:p>
      </dgm:t>
    </dgm:pt>
    <dgm:pt modelId="{1C01036A-58D2-49DB-A651-E8248AE70A6D}" type="sibTrans" cxnId="{0BB53D9A-77C0-4718-B74E-DE082411DA91}">
      <dgm:prSet/>
      <dgm:spPr/>
      <dgm:t>
        <a:bodyPr/>
        <a:lstStyle/>
        <a:p>
          <a:endParaRPr lang="fr-FR"/>
        </a:p>
      </dgm:t>
    </dgm:pt>
    <dgm:pt modelId="{EC71896F-7506-4478-A7E4-35E09902A95D}">
      <dgm:prSet/>
      <dgm:spPr/>
      <dgm:t>
        <a:bodyPr/>
        <a:lstStyle/>
        <a:p>
          <a:r>
            <a:rPr lang="fr-FR" noProof="0" dirty="0"/>
            <a:t>26 196</a:t>
          </a:r>
        </a:p>
      </dgm:t>
    </dgm:pt>
    <dgm:pt modelId="{0016A167-2BDB-41AF-BF2A-5331F00C6F3C}" type="parTrans" cxnId="{5D3A9917-AADB-4104-9074-AD4C7E7058A1}">
      <dgm:prSet/>
      <dgm:spPr/>
      <dgm:t>
        <a:bodyPr/>
        <a:lstStyle/>
        <a:p>
          <a:endParaRPr lang="fr-FR"/>
        </a:p>
      </dgm:t>
    </dgm:pt>
    <dgm:pt modelId="{B9AD42C6-0101-406F-87FB-BA8F58F84869}" type="sibTrans" cxnId="{5D3A9917-AADB-4104-9074-AD4C7E7058A1}">
      <dgm:prSet/>
      <dgm:spPr/>
      <dgm:t>
        <a:bodyPr/>
        <a:lstStyle/>
        <a:p>
          <a:endParaRPr lang="fr-FR"/>
        </a:p>
      </dgm:t>
    </dgm:pt>
    <dgm:pt modelId="{443B9475-255A-4E6F-9A79-1182926C10B8}">
      <dgm:prSet/>
      <dgm:spPr/>
      <dgm:t>
        <a:bodyPr/>
        <a:lstStyle/>
        <a:p>
          <a:r>
            <a:rPr lang="fr-FR" b="0" i="0" noProof="0" dirty="0"/>
            <a:t>24,353 </a:t>
          </a:r>
          <a:endParaRPr lang="fr-FR" noProof="0" dirty="0"/>
        </a:p>
      </dgm:t>
    </dgm:pt>
    <dgm:pt modelId="{1009F0E8-4257-4B5B-8C2B-66DD78F0EDD6}" type="parTrans" cxnId="{6BFB09E5-92B1-40A2-957E-43179BB56226}">
      <dgm:prSet/>
      <dgm:spPr/>
      <dgm:t>
        <a:bodyPr/>
        <a:lstStyle/>
        <a:p>
          <a:endParaRPr lang="fr-FR"/>
        </a:p>
      </dgm:t>
    </dgm:pt>
    <dgm:pt modelId="{909D3107-B602-48BF-A354-485D93228396}" type="sibTrans" cxnId="{6BFB09E5-92B1-40A2-957E-43179BB56226}">
      <dgm:prSet/>
      <dgm:spPr/>
      <dgm:t>
        <a:bodyPr/>
        <a:lstStyle/>
        <a:p>
          <a:endParaRPr lang="fr-FR"/>
        </a:p>
      </dgm:t>
    </dgm:pt>
    <dgm:pt modelId="{4DDA8E3E-1B49-42C8-9D71-F845E62FB31E}">
      <dgm:prSet/>
      <dgm:spPr/>
      <dgm:t>
        <a:bodyPr/>
        <a:lstStyle/>
        <a:p>
          <a:r>
            <a:rPr lang="fr-FR" b="0" i="0" noProof="0" dirty="0"/>
            <a:t>1,843 </a:t>
          </a:r>
          <a:endParaRPr lang="fr-FR" noProof="0" dirty="0"/>
        </a:p>
      </dgm:t>
    </dgm:pt>
    <dgm:pt modelId="{940764FF-6517-4CAC-906A-38BB474CAFFC}" type="parTrans" cxnId="{4E640578-AE27-443C-9D42-F606DDDB8171}">
      <dgm:prSet/>
      <dgm:spPr/>
      <dgm:t>
        <a:bodyPr/>
        <a:lstStyle/>
        <a:p>
          <a:endParaRPr lang="fr-FR"/>
        </a:p>
      </dgm:t>
    </dgm:pt>
    <dgm:pt modelId="{2B9D88E9-BF47-4096-9665-55DFDCB7501F}" type="sibTrans" cxnId="{4E640578-AE27-443C-9D42-F606DDDB8171}">
      <dgm:prSet/>
      <dgm:spPr/>
      <dgm:t>
        <a:bodyPr/>
        <a:lstStyle/>
        <a:p>
          <a:endParaRPr lang="fr-FR"/>
        </a:p>
      </dgm:t>
    </dgm:pt>
    <dgm:pt modelId="{319D170C-580B-467A-BD48-1FACD2FDC375}">
      <dgm:prSet/>
      <dgm:spPr/>
      <dgm:t>
        <a:bodyPr/>
        <a:lstStyle/>
        <a:p>
          <a:r>
            <a:rPr lang="fr-FR" noProof="0" dirty="0"/>
            <a:t>2017 à 2021</a:t>
          </a:r>
        </a:p>
      </dgm:t>
    </dgm:pt>
    <dgm:pt modelId="{4E95B4C6-F91C-4448-A42D-659F43E8C6A1}" type="parTrans" cxnId="{71768FD2-523E-4039-A3D6-8F97E35C301D}">
      <dgm:prSet/>
      <dgm:spPr/>
      <dgm:t>
        <a:bodyPr/>
        <a:lstStyle/>
        <a:p>
          <a:endParaRPr lang="fr-FR"/>
        </a:p>
      </dgm:t>
    </dgm:pt>
    <dgm:pt modelId="{7F4CC895-C5FA-4817-9D91-90AEBC3D08D5}" type="sibTrans" cxnId="{71768FD2-523E-4039-A3D6-8F97E35C301D}">
      <dgm:prSet/>
      <dgm:spPr/>
      <dgm:t>
        <a:bodyPr/>
        <a:lstStyle/>
        <a:p>
          <a:endParaRPr lang="fr-FR"/>
        </a:p>
      </dgm:t>
    </dgm:pt>
    <dgm:pt modelId="{0D2C26AF-CA29-44F3-BF4D-E7994AC0026A}" type="pres">
      <dgm:prSet presAssocID="{681BC4C4-9D2A-411E-A54B-9F26B5358E33}" presName="linear" presStyleCnt="0">
        <dgm:presLayoutVars>
          <dgm:dir/>
          <dgm:animLvl val="lvl"/>
          <dgm:resizeHandles val="exact"/>
        </dgm:presLayoutVars>
      </dgm:prSet>
      <dgm:spPr/>
    </dgm:pt>
    <dgm:pt modelId="{160A221F-8587-46DE-A92E-19FE445B20E2}" type="pres">
      <dgm:prSet presAssocID="{A6CC027E-233A-49DE-8867-350F6CE0D447}" presName="parentLin" presStyleCnt="0"/>
      <dgm:spPr/>
    </dgm:pt>
    <dgm:pt modelId="{20D022E9-9BD1-47C3-8F1C-3F05CD14436E}" type="pres">
      <dgm:prSet presAssocID="{A6CC027E-233A-49DE-8867-350F6CE0D447}" presName="parentLeftMargin" presStyleLbl="node1" presStyleIdx="0" presStyleCnt="4"/>
      <dgm:spPr/>
    </dgm:pt>
    <dgm:pt modelId="{E842D4C9-9734-4A54-B044-8DCEFDA961EF}" type="pres">
      <dgm:prSet presAssocID="{A6CC027E-233A-49DE-8867-350F6CE0D44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80DE1BC-DE48-406A-8940-DC8D594AB2AF}" type="pres">
      <dgm:prSet presAssocID="{A6CC027E-233A-49DE-8867-350F6CE0D447}" presName="negativeSpace" presStyleCnt="0"/>
      <dgm:spPr/>
    </dgm:pt>
    <dgm:pt modelId="{774E7E7A-A238-4AEE-B243-8FC1EE9518C6}" type="pres">
      <dgm:prSet presAssocID="{A6CC027E-233A-49DE-8867-350F6CE0D447}" presName="childText" presStyleLbl="conFgAcc1" presStyleIdx="0" presStyleCnt="4">
        <dgm:presLayoutVars>
          <dgm:bulletEnabled val="1"/>
        </dgm:presLayoutVars>
      </dgm:prSet>
      <dgm:spPr/>
    </dgm:pt>
    <dgm:pt modelId="{B54AED2A-6B39-43A6-8515-FD68B90C95B4}" type="pres">
      <dgm:prSet presAssocID="{D3FEB465-F37F-41B4-84AF-CBF049B8CD1F}" presName="spaceBetweenRectangles" presStyleCnt="0"/>
      <dgm:spPr/>
    </dgm:pt>
    <dgm:pt modelId="{1A6CE1F5-DD9E-4E86-9819-E0389F43FD74}" type="pres">
      <dgm:prSet presAssocID="{75FEA37E-7051-4D5D-9EB0-AB6C75E93BC8}" presName="parentLin" presStyleCnt="0"/>
      <dgm:spPr/>
    </dgm:pt>
    <dgm:pt modelId="{7F4DB86B-7E0C-48BD-8195-063E9DA0926F}" type="pres">
      <dgm:prSet presAssocID="{75FEA37E-7051-4D5D-9EB0-AB6C75E93BC8}" presName="parentLeftMargin" presStyleLbl="node1" presStyleIdx="0" presStyleCnt="4"/>
      <dgm:spPr/>
    </dgm:pt>
    <dgm:pt modelId="{D6D502EC-6C53-472D-9350-11D42A628886}" type="pres">
      <dgm:prSet presAssocID="{75FEA37E-7051-4D5D-9EB0-AB6C75E93B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F2DE4D9-F9AA-45C8-8553-7B8D5E5BE84C}" type="pres">
      <dgm:prSet presAssocID="{75FEA37E-7051-4D5D-9EB0-AB6C75E93BC8}" presName="negativeSpace" presStyleCnt="0"/>
      <dgm:spPr/>
    </dgm:pt>
    <dgm:pt modelId="{F18125D1-FE85-49CC-8726-08B320084166}" type="pres">
      <dgm:prSet presAssocID="{75FEA37E-7051-4D5D-9EB0-AB6C75E93BC8}" presName="childText" presStyleLbl="conFgAcc1" presStyleIdx="1" presStyleCnt="4">
        <dgm:presLayoutVars>
          <dgm:bulletEnabled val="1"/>
        </dgm:presLayoutVars>
      </dgm:prSet>
      <dgm:spPr/>
    </dgm:pt>
    <dgm:pt modelId="{BCC142D9-A9BD-465E-BC97-858F33DEF903}" type="pres">
      <dgm:prSet presAssocID="{78B1F64F-9DFF-4C77-96A1-833D033835E3}" presName="spaceBetweenRectangles" presStyleCnt="0"/>
      <dgm:spPr/>
    </dgm:pt>
    <dgm:pt modelId="{779EC0D2-E683-4431-A8A7-400980EAA3AE}" type="pres">
      <dgm:prSet presAssocID="{6E5F6B75-7477-479E-A12C-A07143900B34}" presName="parentLin" presStyleCnt="0"/>
      <dgm:spPr/>
    </dgm:pt>
    <dgm:pt modelId="{6B89875B-56EB-4E93-83BD-772BAA0FE920}" type="pres">
      <dgm:prSet presAssocID="{6E5F6B75-7477-479E-A12C-A07143900B34}" presName="parentLeftMargin" presStyleLbl="node1" presStyleIdx="1" presStyleCnt="4"/>
      <dgm:spPr/>
    </dgm:pt>
    <dgm:pt modelId="{3ABD8872-B6C6-4C26-9233-6FBB1130E970}" type="pres">
      <dgm:prSet presAssocID="{6E5F6B75-7477-479E-A12C-A07143900B3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80A5909-187D-428F-B271-90B0C23CCB5A}" type="pres">
      <dgm:prSet presAssocID="{6E5F6B75-7477-479E-A12C-A07143900B34}" presName="negativeSpace" presStyleCnt="0"/>
      <dgm:spPr/>
    </dgm:pt>
    <dgm:pt modelId="{B620BA49-20E3-4926-849A-C7E239689165}" type="pres">
      <dgm:prSet presAssocID="{6E5F6B75-7477-479E-A12C-A07143900B34}" presName="childText" presStyleLbl="conFgAcc1" presStyleIdx="2" presStyleCnt="4">
        <dgm:presLayoutVars>
          <dgm:bulletEnabled val="1"/>
        </dgm:presLayoutVars>
      </dgm:prSet>
      <dgm:spPr/>
    </dgm:pt>
    <dgm:pt modelId="{DEFA9A4F-30EA-45B7-8967-3EB8F91CB319}" type="pres">
      <dgm:prSet presAssocID="{212C5DA2-D1F8-4E76-A657-C0885AD26B41}" presName="spaceBetweenRectangles" presStyleCnt="0"/>
      <dgm:spPr/>
    </dgm:pt>
    <dgm:pt modelId="{24907E69-003E-4876-861F-CDA0ACA1F700}" type="pres">
      <dgm:prSet presAssocID="{0518EEFD-2F0E-4D65-BABA-054E76B72363}" presName="parentLin" presStyleCnt="0"/>
      <dgm:spPr/>
    </dgm:pt>
    <dgm:pt modelId="{259C6EB2-B31E-4CAE-8B93-915DFBDFC0BD}" type="pres">
      <dgm:prSet presAssocID="{0518EEFD-2F0E-4D65-BABA-054E76B72363}" presName="parentLeftMargin" presStyleLbl="node1" presStyleIdx="2" presStyleCnt="4"/>
      <dgm:spPr/>
    </dgm:pt>
    <dgm:pt modelId="{0223560C-EBAD-4F5C-B8A4-E038287F3572}" type="pres">
      <dgm:prSet presAssocID="{0518EEFD-2F0E-4D65-BABA-054E76B72363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A3705D7-070F-49FB-BEDF-CB2E5EEF7AA9}" type="pres">
      <dgm:prSet presAssocID="{0518EEFD-2F0E-4D65-BABA-054E76B72363}" presName="negativeSpace" presStyleCnt="0"/>
      <dgm:spPr/>
    </dgm:pt>
    <dgm:pt modelId="{7CD2A21F-70FA-48B8-91DA-4795368AA5AC}" type="pres">
      <dgm:prSet presAssocID="{0518EEFD-2F0E-4D65-BABA-054E76B72363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B900417-41EC-4B40-921E-ECB53BE5C430}" type="presOf" srcId="{319D170C-580B-467A-BD48-1FACD2FDC375}" destId="{7CD2A21F-70FA-48B8-91DA-4795368AA5AC}" srcOrd="0" destOrd="0" presId="urn:microsoft.com/office/officeart/2005/8/layout/list1"/>
    <dgm:cxn modelId="{5D3A9917-AADB-4104-9074-AD4C7E7058A1}" srcId="{A6CC027E-233A-49DE-8867-350F6CE0D447}" destId="{EC71896F-7506-4478-A7E4-35E09902A95D}" srcOrd="0" destOrd="0" parTransId="{0016A167-2BDB-41AF-BF2A-5331F00C6F3C}" sibTransId="{B9AD42C6-0101-406F-87FB-BA8F58F84869}"/>
    <dgm:cxn modelId="{DB2DF527-CB4B-459C-86A0-91D44D60D6D1}" type="presOf" srcId="{6E5F6B75-7477-479E-A12C-A07143900B34}" destId="{6B89875B-56EB-4E93-83BD-772BAA0FE920}" srcOrd="0" destOrd="0" presId="urn:microsoft.com/office/officeart/2005/8/layout/list1"/>
    <dgm:cxn modelId="{5B938F3D-B6F8-4414-82D9-2017D5D91196}" type="presOf" srcId="{443B9475-255A-4E6F-9A79-1182926C10B8}" destId="{F18125D1-FE85-49CC-8726-08B320084166}" srcOrd="0" destOrd="0" presId="urn:microsoft.com/office/officeart/2005/8/layout/list1"/>
    <dgm:cxn modelId="{EAFB0D4A-14EA-4F23-BD22-76871F40EF03}" srcId="{681BC4C4-9D2A-411E-A54B-9F26B5358E33}" destId="{75FEA37E-7051-4D5D-9EB0-AB6C75E93BC8}" srcOrd="1" destOrd="0" parTransId="{2938E5E5-4A6F-4006-BBFE-6F7266EE1F02}" sibTransId="{78B1F64F-9DFF-4C77-96A1-833D033835E3}"/>
    <dgm:cxn modelId="{4592EA6D-3939-4690-91A7-E0F9301DAF7E}" srcId="{681BC4C4-9D2A-411E-A54B-9F26B5358E33}" destId="{6E5F6B75-7477-479E-A12C-A07143900B34}" srcOrd="2" destOrd="0" parTransId="{7E27AA8B-D1D4-4CF3-B606-6860D8A55928}" sibTransId="{212C5DA2-D1F8-4E76-A657-C0885AD26B41}"/>
    <dgm:cxn modelId="{CB156372-2A88-451B-8E12-7069C50933CC}" type="presOf" srcId="{75FEA37E-7051-4D5D-9EB0-AB6C75E93BC8}" destId="{D6D502EC-6C53-472D-9350-11D42A628886}" srcOrd="1" destOrd="0" presId="urn:microsoft.com/office/officeart/2005/8/layout/list1"/>
    <dgm:cxn modelId="{4E640578-AE27-443C-9D42-F606DDDB8171}" srcId="{6E5F6B75-7477-479E-A12C-A07143900B34}" destId="{4DDA8E3E-1B49-42C8-9D71-F845E62FB31E}" srcOrd="0" destOrd="0" parTransId="{940764FF-6517-4CAC-906A-38BB474CAFFC}" sibTransId="{2B9D88E9-BF47-4096-9665-55DFDCB7501F}"/>
    <dgm:cxn modelId="{12D2DA99-1E6A-4F77-9B0B-EC26EF9EFED8}" type="presOf" srcId="{4DDA8E3E-1B49-42C8-9D71-F845E62FB31E}" destId="{B620BA49-20E3-4926-849A-C7E239689165}" srcOrd="0" destOrd="0" presId="urn:microsoft.com/office/officeart/2005/8/layout/list1"/>
    <dgm:cxn modelId="{0BB53D9A-77C0-4718-B74E-DE082411DA91}" srcId="{681BC4C4-9D2A-411E-A54B-9F26B5358E33}" destId="{0518EEFD-2F0E-4D65-BABA-054E76B72363}" srcOrd="3" destOrd="0" parTransId="{1CAB054C-B89E-445A-9DC7-5E90C6574738}" sibTransId="{1C01036A-58D2-49DB-A651-E8248AE70A6D}"/>
    <dgm:cxn modelId="{5BF6839B-53E6-4EE6-A4D0-A08C3BBAF029}" type="presOf" srcId="{A6CC027E-233A-49DE-8867-350F6CE0D447}" destId="{E842D4C9-9734-4A54-B044-8DCEFDA961EF}" srcOrd="1" destOrd="0" presId="urn:microsoft.com/office/officeart/2005/8/layout/list1"/>
    <dgm:cxn modelId="{536200A1-E1A0-40A2-81BB-69169A890435}" type="presOf" srcId="{0518EEFD-2F0E-4D65-BABA-054E76B72363}" destId="{0223560C-EBAD-4F5C-B8A4-E038287F3572}" srcOrd="1" destOrd="0" presId="urn:microsoft.com/office/officeart/2005/8/layout/list1"/>
    <dgm:cxn modelId="{BB05C1A7-630A-43A3-8F28-226161AE5D07}" type="presOf" srcId="{EC71896F-7506-4478-A7E4-35E09902A95D}" destId="{774E7E7A-A238-4AEE-B243-8FC1EE9518C6}" srcOrd="0" destOrd="0" presId="urn:microsoft.com/office/officeart/2005/8/layout/list1"/>
    <dgm:cxn modelId="{F08FE5A7-A6FC-40EB-A28F-21C036EA0E3D}" type="presOf" srcId="{681BC4C4-9D2A-411E-A54B-9F26B5358E33}" destId="{0D2C26AF-CA29-44F3-BF4D-E7994AC0026A}" srcOrd="0" destOrd="0" presId="urn:microsoft.com/office/officeart/2005/8/layout/list1"/>
    <dgm:cxn modelId="{7CAF3CB8-9F78-4E4F-BAB8-660017E3812F}" srcId="{681BC4C4-9D2A-411E-A54B-9F26B5358E33}" destId="{A6CC027E-233A-49DE-8867-350F6CE0D447}" srcOrd="0" destOrd="0" parTransId="{F6E07B1D-AEB7-4201-B7BA-1C616AEA9C58}" sibTransId="{D3FEB465-F37F-41B4-84AF-CBF049B8CD1F}"/>
    <dgm:cxn modelId="{CC497BBA-EEC8-4DCE-B22D-1F400147BE57}" type="presOf" srcId="{75FEA37E-7051-4D5D-9EB0-AB6C75E93BC8}" destId="{7F4DB86B-7E0C-48BD-8195-063E9DA0926F}" srcOrd="0" destOrd="0" presId="urn:microsoft.com/office/officeart/2005/8/layout/list1"/>
    <dgm:cxn modelId="{7FBD47BE-60AF-4156-AC5D-921FDE7C83AE}" type="presOf" srcId="{6E5F6B75-7477-479E-A12C-A07143900B34}" destId="{3ABD8872-B6C6-4C26-9233-6FBB1130E970}" srcOrd="1" destOrd="0" presId="urn:microsoft.com/office/officeart/2005/8/layout/list1"/>
    <dgm:cxn modelId="{695832C2-F4B1-4F7B-B26E-7F2FAF1EF1A6}" type="presOf" srcId="{0518EEFD-2F0E-4D65-BABA-054E76B72363}" destId="{259C6EB2-B31E-4CAE-8B93-915DFBDFC0BD}" srcOrd="0" destOrd="0" presId="urn:microsoft.com/office/officeart/2005/8/layout/list1"/>
    <dgm:cxn modelId="{71768FD2-523E-4039-A3D6-8F97E35C301D}" srcId="{0518EEFD-2F0E-4D65-BABA-054E76B72363}" destId="{319D170C-580B-467A-BD48-1FACD2FDC375}" srcOrd="0" destOrd="0" parTransId="{4E95B4C6-F91C-4448-A42D-659F43E8C6A1}" sibTransId="{7F4CC895-C5FA-4817-9D91-90AEBC3D08D5}"/>
    <dgm:cxn modelId="{26A4B7D6-A9E5-46E8-B120-970920EF3A1A}" type="presOf" srcId="{A6CC027E-233A-49DE-8867-350F6CE0D447}" destId="{20D022E9-9BD1-47C3-8F1C-3F05CD14436E}" srcOrd="0" destOrd="0" presId="urn:microsoft.com/office/officeart/2005/8/layout/list1"/>
    <dgm:cxn modelId="{6BFB09E5-92B1-40A2-957E-43179BB56226}" srcId="{75FEA37E-7051-4D5D-9EB0-AB6C75E93BC8}" destId="{443B9475-255A-4E6F-9A79-1182926C10B8}" srcOrd="0" destOrd="0" parTransId="{1009F0E8-4257-4B5B-8C2B-66DD78F0EDD6}" sibTransId="{909D3107-B602-48BF-A354-485D93228396}"/>
    <dgm:cxn modelId="{0698D4A0-C882-457E-A325-14380F464CB3}" type="presParOf" srcId="{0D2C26AF-CA29-44F3-BF4D-E7994AC0026A}" destId="{160A221F-8587-46DE-A92E-19FE445B20E2}" srcOrd="0" destOrd="0" presId="urn:microsoft.com/office/officeart/2005/8/layout/list1"/>
    <dgm:cxn modelId="{7E2AECE5-1C59-4DEE-9EAB-F42AACCCC7FE}" type="presParOf" srcId="{160A221F-8587-46DE-A92E-19FE445B20E2}" destId="{20D022E9-9BD1-47C3-8F1C-3F05CD14436E}" srcOrd="0" destOrd="0" presId="urn:microsoft.com/office/officeart/2005/8/layout/list1"/>
    <dgm:cxn modelId="{286EE4CB-2896-451A-B500-2C52469A89A5}" type="presParOf" srcId="{160A221F-8587-46DE-A92E-19FE445B20E2}" destId="{E842D4C9-9734-4A54-B044-8DCEFDA961EF}" srcOrd="1" destOrd="0" presId="urn:microsoft.com/office/officeart/2005/8/layout/list1"/>
    <dgm:cxn modelId="{7915720D-B802-4544-94ED-54372627CDBE}" type="presParOf" srcId="{0D2C26AF-CA29-44F3-BF4D-E7994AC0026A}" destId="{380DE1BC-DE48-406A-8940-DC8D594AB2AF}" srcOrd="1" destOrd="0" presId="urn:microsoft.com/office/officeart/2005/8/layout/list1"/>
    <dgm:cxn modelId="{2304B0EB-E49B-44B4-B867-8D86515AEE8B}" type="presParOf" srcId="{0D2C26AF-CA29-44F3-BF4D-E7994AC0026A}" destId="{774E7E7A-A238-4AEE-B243-8FC1EE9518C6}" srcOrd="2" destOrd="0" presId="urn:microsoft.com/office/officeart/2005/8/layout/list1"/>
    <dgm:cxn modelId="{074E6540-8F20-40B8-8EA1-5C36509EC881}" type="presParOf" srcId="{0D2C26AF-CA29-44F3-BF4D-E7994AC0026A}" destId="{B54AED2A-6B39-43A6-8515-FD68B90C95B4}" srcOrd="3" destOrd="0" presId="urn:microsoft.com/office/officeart/2005/8/layout/list1"/>
    <dgm:cxn modelId="{24BF6C55-3190-4BBC-9BDE-38134AFA0795}" type="presParOf" srcId="{0D2C26AF-CA29-44F3-BF4D-E7994AC0026A}" destId="{1A6CE1F5-DD9E-4E86-9819-E0389F43FD74}" srcOrd="4" destOrd="0" presId="urn:microsoft.com/office/officeart/2005/8/layout/list1"/>
    <dgm:cxn modelId="{F335000C-F3DC-4CA7-AE04-BDF597660845}" type="presParOf" srcId="{1A6CE1F5-DD9E-4E86-9819-E0389F43FD74}" destId="{7F4DB86B-7E0C-48BD-8195-063E9DA0926F}" srcOrd="0" destOrd="0" presId="urn:microsoft.com/office/officeart/2005/8/layout/list1"/>
    <dgm:cxn modelId="{289C79EB-B85E-44E8-AC8C-81E4DF982CF6}" type="presParOf" srcId="{1A6CE1F5-DD9E-4E86-9819-E0389F43FD74}" destId="{D6D502EC-6C53-472D-9350-11D42A628886}" srcOrd="1" destOrd="0" presId="urn:microsoft.com/office/officeart/2005/8/layout/list1"/>
    <dgm:cxn modelId="{7ED941A0-FB5C-4062-9249-D6DAB288EF6D}" type="presParOf" srcId="{0D2C26AF-CA29-44F3-BF4D-E7994AC0026A}" destId="{FF2DE4D9-F9AA-45C8-8553-7B8D5E5BE84C}" srcOrd="5" destOrd="0" presId="urn:microsoft.com/office/officeart/2005/8/layout/list1"/>
    <dgm:cxn modelId="{033AEB2D-AFAE-4C60-BED0-BC24C590DB69}" type="presParOf" srcId="{0D2C26AF-CA29-44F3-BF4D-E7994AC0026A}" destId="{F18125D1-FE85-49CC-8726-08B320084166}" srcOrd="6" destOrd="0" presId="urn:microsoft.com/office/officeart/2005/8/layout/list1"/>
    <dgm:cxn modelId="{F2A8A34C-8E9C-41E5-8328-0766980DAEF2}" type="presParOf" srcId="{0D2C26AF-CA29-44F3-BF4D-E7994AC0026A}" destId="{BCC142D9-A9BD-465E-BC97-858F33DEF903}" srcOrd="7" destOrd="0" presId="urn:microsoft.com/office/officeart/2005/8/layout/list1"/>
    <dgm:cxn modelId="{AE7567E5-260A-4351-BB09-B0B6B09B7BCC}" type="presParOf" srcId="{0D2C26AF-CA29-44F3-BF4D-E7994AC0026A}" destId="{779EC0D2-E683-4431-A8A7-400980EAA3AE}" srcOrd="8" destOrd="0" presId="urn:microsoft.com/office/officeart/2005/8/layout/list1"/>
    <dgm:cxn modelId="{5203655C-07A3-41D2-ACA1-9EA53FFC85AA}" type="presParOf" srcId="{779EC0D2-E683-4431-A8A7-400980EAA3AE}" destId="{6B89875B-56EB-4E93-83BD-772BAA0FE920}" srcOrd="0" destOrd="0" presId="urn:microsoft.com/office/officeart/2005/8/layout/list1"/>
    <dgm:cxn modelId="{0F0FDAEF-4477-4A4F-9B94-C4629C325339}" type="presParOf" srcId="{779EC0D2-E683-4431-A8A7-400980EAA3AE}" destId="{3ABD8872-B6C6-4C26-9233-6FBB1130E970}" srcOrd="1" destOrd="0" presId="urn:microsoft.com/office/officeart/2005/8/layout/list1"/>
    <dgm:cxn modelId="{096B2D4A-B9D7-4F52-A501-B8F6796AC80E}" type="presParOf" srcId="{0D2C26AF-CA29-44F3-BF4D-E7994AC0026A}" destId="{680A5909-187D-428F-B271-90B0C23CCB5A}" srcOrd="9" destOrd="0" presId="urn:microsoft.com/office/officeart/2005/8/layout/list1"/>
    <dgm:cxn modelId="{8CE65762-7A3F-4000-9DB8-584688B9B1BF}" type="presParOf" srcId="{0D2C26AF-CA29-44F3-BF4D-E7994AC0026A}" destId="{B620BA49-20E3-4926-849A-C7E239689165}" srcOrd="10" destOrd="0" presId="urn:microsoft.com/office/officeart/2005/8/layout/list1"/>
    <dgm:cxn modelId="{C375D081-FBF1-4DCC-96D3-CCAAC6410B21}" type="presParOf" srcId="{0D2C26AF-CA29-44F3-BF4D-E7994AC0026A}" destId="{DEFA9A4F-30EA-45B7-8967-3EB8F91CB319}" srcOrd="11" destOrd="0" presId="urn:microsoft.com/office/officeart/2005/8/layout/list1"/>
    <dgm:cxn modelId="{9A6EBCE1-238D-4276-B218-4159DFC7F2DC}" type="presParOf" srcId="{0D2C26AF-CA29-44F3-BF4D-E7994AC0026A}" destId="{24907E69-003E-4876-861F-CDA0ACA1F700}" srcOrd="12" destOrd="0" presId="urn:microsoft.com/office/officeart/2005/8/layout/list1"/>
    <dgm:cxn modelId="{64DF4093-4FE4-4EFC-96A5-30627B304676}" type="presParOf" srcId="{24907E69-003E-4876-861F-CDA0ACA1F700}" destId="{259C6EB2-B31E-4CAE-8B93-915DFBDFC0BD}" srcOrd="0" destOrd="0" presId="urn:microsoft.com/office/officeart/2005/8/layout/list1"/>
    <dgm:cxn modelId="{8EDCDC06-83B0-429E-84B5-8168A1DFA0B6}" type="presParOf" srcId="{24907E69-003E-4876-861F-CDA0ACA1F700}" destId="{0223560C-EBAD-4F5C-B8A4-E038287F3572}" srcOrd="1" destOrd="0" presId="urn:microsoft.com/office/officeart/2005/8/layout/list1"/>
    <dgm:cxn modelId="{4802AAEC-B1EA-4C12-A4AD-AFFDCBAE6C50}" type="presParOf" srcId="{0D2C26AF-CA29-44F3-BF4D-E7994AC0026A}" destId="{9A3705D7-070F-49FB-BEDF-CB2E5EEF7AA9}" srcOrd="13" destOrd="0" presId="urn:microsoft.com/office/officeart/2005/8/layout/list1"/>
    <dgm:cxn modelId="{5E09C76D-F1C8-43DB-A14D-2F60F68D830E}" type="presParOf" srcId="{0D2C26AF-CA29-44F3-BF4D-E7994AC0026A}" destId="{7CD2A21F-70FA-48B8-91DA-4795368AA5AC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CA65D4-C9FC-454A-AD05-978AE48AE315}" type="doc">
      <dgm:prSet loTypeId="urn:microsoft.com/office/officeart/2009/3/layout/StepUpProcess" loCatId="process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BDABD39-F32F-47CD-87D3-D205755172F4}">
      <dgm:prSet phldrT="[Texte]" custT="1"/>
      <dgm:spPr/>
      <dgm:t>
        <a:bodyPr/>
        <a:lstStyle/>
        <a:p>
          <a:r>
            <a:rPr lang="fr-FR" sz="2200" noProof="0" dirty="0">
              <a:latin typeface="Montserrat" panose="00000500000000000000" pitchFamily="2" charset="0"/>
            </a:rPr>
            <a:t>2017-2020</a:t>
          </a:r>
        </a:p>
      </dgm:t>
    </dgm:pt>
    <dgm:pt modelId="{DA180A2B-892E-4E8C-B921-81127556B82B}" type="parTrans" cxnId="{78A6F683-7EC2-4C0C-AD4D-1F071EB635AF}">
      <dgm:prSet/>
      <dgm:spPr/>
      <dgm:t>
        <a:bodyPr/>
        <a:lstStyle/>
        <a:p>
          <a:endParaRPr lang="fr-FR"/>
        </a:p>
      </dgm:t>
    </dgm:pt>
    <dgm:pt modelId="{2DB2A969-C885-4513-8EDA-A02734751FA1}" type="sibTrans" cxnId="{78A6F683-7EC2-4C0C-AD4D-1F071EB635AF}">
      <dgm:prSet/>
      <dgm:spPr/>
      <dgm:t>
        <a:bodyPr/>
        <a:lstStyle/>
        <a:p>
          <a:endParaRPr lang="fr-FR"/>
        </a:p>
      </dgm:t>
    </dgm:pt>
    <dgm:pt modelId="{92C3EC08-F91E-4F36-B52E-AB44F0171787}">
      <dgm:prSet phldrT="[Texte]" custT="1"/>
      <dgm:spPr/>
      <dgm:t>
        <a:bodyPr/>
        <a:lstStyle/>
        <a:p>
          <a:r>
            <a:rPr lang="fr-FR" sz="2200" noProof="0" dirty="0">
              <a:latin typeface="Montserrat" panose="00000500000000000000" pitchFamily="2" charset="0"/>
            </a:rPr>
            <a:t>2020</a:t>
          </a:r>
        </a:p>
      </dgm:t>
    </dgm:pt>
    <dgm:pt modelId="{7E0D28C2-335F-40A6-A7F4-C551F0F04ACE}" type="parTrans" cxnId="{95B56F74-F2B8-4F70-9DB1-0C7FC74264F9}">
      <dgm:prSet/>
      <dgm:spPr/>
      <dgm:t>
        <a:bodyPr/>
        <a:lstStyle/>
        <a:p>
          <a:endParaRPr lang="fr-FR"/>
        </a:p>
      </dgm:t>
    </dgm:pt>
    <dgm:pt modelId="{4F67BFF3-E5C4-4D4D-828D-0DCDE5ACEAD0}" type="sibTrans" cxnId="{95B56F74-F2B8-4F70-9DB1-0C7FC74264F9}">
      <dgm:prSet/>
      <dgm:spPr/>
      <dgm:t>
        <a:bodyPr/>
        <a:lstStyle/>
        <a:p>
          <a:endParaRPr lang="fr-FR"/>
        </a:p>
      </dgm:t>
    </dgm:pt>
    <dgm:pt modelId="{184BF410-021B-4B33-819F-632785C42C1E}">
      <dgm:prSet phldrT="[Texte]" custT="1"/>
      <dgm:spPr/>
      <dgm:t>
        <a:bodyPr/>
        <a:lstStyle/>
        <a:p>
          <a:r>
            <a:rPr lang="fr-FR" sz="2200" noProof="0" dirty="0">
              <a:latin typeface="Montserrat" panose="00000500000000000000" pitchFamily="2" charset="0"/>
            </a:rPr>
            <a:t>2021</a:t>
          </a:r>
        </a:p>
      </dgm:t>
    </dgm:pt>
    <dgm:pt modelId="{305EFBA2-266B-434D-AE65-C80820DF70F2}" type="parTrans" cxnId="{94E3D1BA-2A9C-460C-A13E-27A78F6B24BD}">
      <dgm:prSet/>
      <dgm:spPr/>
      <dgm:t>
        <a:bodyPr/>
        <a:lstStyle/>
        <a:p>
          <a:endParaRPr lang="fr-FR"/>
        </a:p>
      </dgm:t>
    </dgm:pt>
    <dgm:pt modelId="{7906EE22-826B-47CC-B839-73C7D91CE1A3}" type="sibTrans" cxnId="{94E3D1BA-2A9C-460C-A13E-27A78F6B24BD}">
      <dgm:prSet/>
      <dgm:spPr/>
      <dgm:t>
        <a:bodyPr/>
        <a:lstStyle/>
        <a:p>
          <a:endParaRPr lang="fr-FR"/>
        </a:p>
      </dgm:t>
    </dgm:pt>
    <dgm:pt modelId="{AE6590C9-EF42-41F2-A53A-9ED7E9F3C87A}" type="pres">
      <dgm:prSet presAssocID="{76CA65D4-C9FC-454A-AD05-978AE48AE315}" presName="rootnode" presStyleCnt="0">
        <dgm:presLayoutVars>
          <dgm:chMax/>
          <dgm:chPref/>
          <dgm:dir/>
          <dgm:animLvl val="lvl"/>
        </dgm:presLayoutVars>
      </dgm:prSet>
      <dgm:spPr/>
    </dgm:pt>
    <dgm:pt modelId="{662B03AF-2F6F-40D7-BF29-E1B4AD051E77}" type="pres">
      <dgm:prSet presAssocID="{BBDABD39-F32F-47CD-87D3-D205755172F4}" presName="composite" presStyleCnt="0"/>
      <dgm:spPr/>
    </dgm:pt>
    <dgm:pt modelId="{63208EE7-BCEB-4853-8D9C-E7656AB3DECF}" type="pres">
      <dgm:prSet presAssocID="{BBDABD39-F32F-47CD-87D3-D205755172F4}" presName="LShape" presStyleLbl="alignNode1" presStyleIdx="0" presStyleCnt="5"/>
      <dgm:spPr/>
    </dgm:pt>
    <dgm:pt modelId="{3406EB14-C0C7-46FD-8CAE-7F0114DE0FA3}" type="pres">
      <dgm:prSet presAssocID="{BBDABD39-F32F-47CD-87D3-D205755172F4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4CC60723-77CE-4284-A91D-2AFD4B989943}" type="pres">
      <dgm:prSet presAssocID="{BBDABD39-F32F-47CD-87D3-D205755172F4}" presName="Triangle" presStyleLbl="alignNode1" presStyleIdx="1" presStyleCnt="5"/>
      <dgm:spPr/>
    </dgm:pt>
    <dgm:pt modelId="{2066C64F-8E2E-415C-B127-7B09172FCCEB}" type="pres">
      <dgm:prSet presAssocID="{2DB2A969-C885-4513-8EDA-A02734751FA1}" presName="sibTrans" presStyleCnt="0"/>
      <dgm:spPr/>
    </dgm:pt>
    <dgm:pt modelId="{1B436DA7-B90A-4AFC-8351-92CDDA419E58}" type="pres">
      <dgm:prSet presAssocID="{2DB2A969-C885-4513-8EDA-A02734751FA1}" presName="space" presStyleCnt="0"/>
      <dgm:spPr/>
    </dgm:pt>
    <dgm:pt modelId="{774F87AE-BF35-4BA7-8BF3-A42D9B093C26}" type="pres">
      <dgm:prSet presAssocID="{92C3EC08-F91E-4F36-B52E-AB44F0171787}" presName="composite" presStyleCnt="0"/>
      <dgm:spPr/>
    </dgm:pt>
    <dgm:pt modelId="{812BC04B-FFE0-4242-9FBA-F5B0DDA35B65}" type="pres">
      <dgm:prSet presAssocID="{92C3EC08-F91E-4F36-B52E-AB44F0171787}" presName="LShape" presStyleLbl="alignNode1" presStyleIdx="2" presStyleCnt="5"/>
      <dgm:spPr/>
    </dgm:pt>
    <dgm:pt modelId="{89A5C803-3002-49D0-87D4-CEA0BEE2B6B6}" type="pres">
      <dgm:prSet presAssocID="{92C3EC08-F91E-4F36-B52E-AB44F0171787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08B081B2-6822-4AD3-B845-1C4CB866BD39}" type="pres">
      <dgm:prSet presAssocID="{92C3EC08-F91E-4F36-B52E-AB44F0171787}" presName="Triangle" presStyleLbl="alignNode1" presStyleIdx="3" presStyleCnt="5"/>
      <dgm:spPr/>
    </dgm:pt>
    <dgm:pt modelId="{FA5360E7-1759-420D-BDF2-8B34DEA34D0F}" type="pres">
      <dgm:prSet presAssocID="{4F67BFF3-E5C4-4D4D-828D-0DCDE5ACEAD0}" presName="sibTrans" presStyleCnt="0"/>
      <dgm:spPr/>
    </dgm:pt>
    <dgm:pt modelId="{FE1F6041-9427-4CA2-B621-4EA3317FB5A5}" type="pres">
      <dgm:prSet presAssocID="{4F67BFF3-E5C4-4D4D-828D-0DCDE5ACEAD0}" presName="space" presStyleCnt="0"/>
      <dgm:spPr/>
    </dgm:pt>
    <dgm:pt modelId="{C6A3E3F2-2E47-4DDA-BD0D-382FB2C179B4}" type="pres">
      <dgm:prSet presAssocID="{184BF410-021B-4B33-819F-632785C42C1E}" presName="composite" presStyleCnt="0"/>
      <dgm:spPr/>
    </dgm:pt>
    <dgm:pt modelId="{8CB11D18-F6A0-4AE0-B37C-447BDC76B03D}" type="pres">
      <dgm:prSet presAssocID="{184BF410-021B-4B33-819F-632785C42C1E}" presName="LShape" presStyleLbl="alignNode1" presStyleIdx="4" presStyleCnt="5"/>
      <dgm:spPr/>
    </dgm:pt>
    <dgm:pt modelId="{CF146C32-BB67-4902-B95E-A8A7FF1A392C}" type="pres">
      <dgm:prSet presAssocID="{184BF410-021B-4B33-819F-632785C42C1E}" presName="ParentText" presStyleLbl="revTx" presStyleIdx="2" presStyleCnt="3" custScaleY="29874">
        <dgm:presLayoutVars>
          <dgm:chMax val="0"/>
          <dgm:chPref val="0"/>
          <dgm:bulletEnabled val="1"/>
        </dgm:presLayoutVars>
      </dgm:prSet>
      <dgm:spPr/>
    </dgm:pt>
  </dgm:ptLst>
  <dgm:cxnLst>
    <dgm:cxn modelId="{F165562B-2011-4BF8-AAB5-37B196B9B435}" type="presOf" srcId="{184BF410-021B-4B33-819F-632785C42C1E}" destId="{CF146C32-BB67-4902-B95E-A8A7FF1A392C}" srcOrd="0" destOrd="0" presId="urn:microsoft.com/office/officeart/2009/3/layout/StepUpProcess"/>
    <dgm:cxn modelId="{B3C11F3E-7B77-42E8-AD34-79D689559F1D}" type="presOf" srcId="{76CA65D4-C9FC-454A-AD05-978AE48AE315}" destId="{AE6590C9-EF42-41F2-A53A-9ED7E9F3C87A}" srcOrd="0" destOrd="0" presId="urn:microsoft.com/office/officeart/2009/3/layout/StepUpProcess"/>
    <dgm:cxn modelId="{3FEA9240-9EC9-4E3D-8314-FF7755F7A87F}" type="presOf" srcId="{92C3EC08-F91E-4F36-B52E-AB44F0171787}" destId="{89A5C803-3002-49D0-87D4-CEA0BEE2B6B6}" srcOrd="0" destOrd="0" presId="urn:microsoft.com/office/officeart/2009/3/layout/StepUpProcess"/>
    <dgm:cxn modelId="{95B56F74-F2B8-4F70-9DB1-0C7FC74264F9}" srcId="{76CA65D4-C9FC-454A-AD05-978AE48AE315}" destId="{92C3EC08-F91E-4F36-B52E-AB44F0171787}" srcOrd="1" destOrd="0" parTransId="{7E0D28C2-335F-40A6-A7F4-C551F0F04ACE}" sibTransId="{4F67BFF3-E5C4-4D4D-828D-0DCDE5ACEAD0}"/>
    <dgm:cxn modelId="{78A6F683-7EC2-4C0C-AD4D-1F071EB635AF}" srcId="{76CA65D4-C9FC-454A-AD05-978AE48AE315}" destId="{BBDABD39-F32F-47CD-87D3-D205755172F4}" srcOrd="0" destOrd="0" parTransId="{DA180A2B-892E-4E8C-B921-81127556B82B}" sibTransId="{2DB2A969-C885-4513-8EDA-A02734751FA1}"/>
    <dgm:cxn modelId="{94E3D1BA-2A9C-460C-A13E-27A78F6B24BD}" srcId="{76CA65D4-C9FC-454A-AD05-978AE48AE315}" destId="{184BF410-021B-4B33-819F-632785C42C1E}" srcOrd="2" destOrd="0" parTransId="{305EFBA2-266B-434D-AE65-C80820DF70F2}" sibTransId="{7906EE22-826B-47CC-B839-73C7D91CE1A3}"/>
    <dgm:cxn modelId="{26C8DFD3-8838-41DA-AC07-D9126CD4884B}" type="presOf" srcId="{BBDABD39-F32F-47CD-87D3-D205755172F4}" destId="{3406EB14-C0C7-46FD-8CAE-7F0114DE0FA3}" srcOrd="0" destOrd="0" presId="urn:microsoft.com/office/officeart/2009/3/layout/StepUpProcess"/>
    <dgm:cxn modelId="{78789A9C-B8AC-449D-BFC4-B8C1AE9C321D}" type="presParOf" srcId="{AE6590C9-EF42-41F2-A53A-9ED7E9F3C87A}" destId="{662B03AF-2F6F-40D7-BF29-E1B4AD051E77}" srcOrd="0" destOrd="0" presId="urn:microsoft.com/office/officeart/2009/3/layout/StepUpProcess"/>
    <dgm:cxn modelId="{822D4D54-3C03-4DD4-BF64-60594327A117}" type="presParOf" srcId="{662B03AF-2F6F-40D7-BF29-E1B4AD051E77}" destId="{63208EE7-BCEB-4853-8D9C-E7656AB3DECF}" srcOrd="0" destOrd="0" presId="urn:microsoft.com/office/officeart/2009/3/layout/StepUpProcess"/>
    <dgm:cxn modelId="{4A8872AE-B73A-4C96-A475-46C35E9E222A}" type="presParOf" srcId="{662B03AF-2F6F-40D7-BF29-E1B4AD051E77}" destId="{3406EB14-C0C7-46FD-8CAE-7F0114DE0FA3}" srcOrd="1" destOrd="0" presId="urn:microsoft.com/office/officeart/2009/3/layout/StepUpProcess"/>
    <dgm:cxn modelId="{C83E58F4-83E9-4E4E-AEF8-7D753CA0C089}" type="presParOf" srcId="{662B03AF-2F6F-40D7-BF29-E1B4AD051E77}" destId="{4CC60723-77CE-4284-A91D-2AFD4B989943}" srcOrd="2" destOrd="0" presId="urn:microsoft.com/office/officeart/2009/3/layout/StepUpProcess"/>
    <dgm:cxn modelId="{90FC2F32-7B56-4CBA-A06B-341FB8A827E8}" type="presParOf" srcId="{AE6590C9-EF42-41F2-A53A-9ED7E9F3C87A}" destId="{2066C64F-8E2E-415C-B127-7B09172FCCEB}" srcOrd="1" destOrd="0" presId="urn:microsoft.com/office/officeart/2009/3/layout/StepUpProcess"/>
    <dgm:cxn modelId="{A4DA402B-F221-4938-84F3-A21FD23904B4}" type="presParOf" srcId="{2066C64F-8E2E-415C-B127-7B09172FCCEB}" destId="{1B436DA7-B90A-4AFC-8351-92CDDA419E58}" srcOrd="0" destOrd="0" presId="urn:microsoft.com/office/officeart/2009/3/layout/StepUpProcess"/>
    <dgm:cxn modelId="{FABD1CF9-2604-4B47-A379-F4A016B151AA}" type="presParOf" srcId="{AE6590C9-EF42-41F2-A53A-9ED7E9F3C87A}" destId="{774F87AE-BF35-4BA7-8BF3-A42D9B093C26}" srcOrd="2" destOrd="0" presId="urn:microsoft.com/office/officeart/2009/3/layout/StepUpProcess"/>
    <dgm:cxn modelId="{96DDBD64-3FF2-4F69-8B58-CE8837C2462A}" type="presParOf" srcId="{774F87AE-BF35-4BA7-8BF3-A42D9B093C26}" destId="{812BC04B-FFE0-4242-9FBA-F5B0DDA35B65}" srcOrd="0" destOrd="0" presId="urn:microsoft.com/office/officeart/2009/3/layout/StepUpProcess"/>
    <dgm:cxn modelId="{4BB4D90B-B2C9-4B33-8990-A209D60F8D57}" type="presParOf" srcId="{774F87AE-BF35-4BA7-8BF3-A42D9B093C26}" destId="{89A5C803-3002-49D0-87D4-CEA0BEE2B6B6}" srcOrd="1" destOrd="0" presId="urn:microsoft.com/office/officeart/2009/3/layout/StepUpProcess"/>
    <dgm:cxn modelId="{CBFA3F71-BE94-41A1-B525-D6DCFC92C11B}" type="presParOf" srcId="{774F87AE-BF35-4BA7-8BF3-A42D9B093C26}" destId="{08B081B2-6822-4AD3-B845-1C4CB866BD39}" srcOrd="2" destOrd="0" presId="urn:microsoft.com/office/officeart/2009/3/layout/StepUpProcess"/>
    <dgm:cxn modelId="{31ABE251-39A4-4613-8F88-8EC8BECAFB46}" type="presParOf" srcId="{AE6590C9-EF42-41F2-A53A-9ED7E9F3C87A}" destId="{FA5360E7-1759-420D-BDF2-8B34DEA34D0F}" srcOrd="3" destOrd="0" presId="urn:microsoft.com/office/officeart/2009/3/layout/StepUpProcess"/>
    <dgm:cxn modelId="{7AED0FFC-B396-45D3-82A2-D90216C55D1A}" type="presParOf" srcId="{FA5360E7-1759-420D-BDF2-8B34DEA34D0F}" destId="{FE1F6041-9427-4CA2-B621-4EA3317FB5A5}" srcOrd="0" destOrd="0" presId="urn:microsoft.com/office/officeart/2009/3/layout/StepUpProcess"/>
    <dgm:cxn modelId="{A79F5471-4C15-489D-B0DA-FEECCCA7DBB8}" type="presParOf" srcId="{AE6590C9-EF42-41F2-A53A-9ED7E9F3C87A}" destId="{C6A3E3F2-2E47-4DDA-BD0D-382FB2C179B4}" srcOrd="4" destOrd="0" presId="urn:microsoft.com/office/officeart/2009/3/layout/StepUpProcess"/>
    <dgm:cxn modelId="{DD8507A5-E23C-4399-ACA3-03139CF54ACF}" type="presParOf" srcId="{C6A3E3F2-2E47-4DDA-BD0D-382FB2C179B4}" destId="{8CB11D18-F6A0-4AE0-B37C-447BDC76B03D}" srcOrd="0" destOrd="0" presId="urn:microsoft.com/office/officeart/2009/3/layout/StepUpProcess"/>
    <dgm:cxn modelId="{D739D20A-2050-45C2-9C68-30555C957558}" type="presParOf" srcId="{C6A3E3F2-2E47-4DDA-BD0D-382FB2C179B4}" destId="{CF146C32-BB67-4902-B95E-A8A7FF1A392C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07D01FF-E83A-4020-9152-2F75B7F46443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2F0403AC-6294-4682-89AF-9C57CF93F4C0}">
      <dgm:prSet phldrT="[Texte]"/>
      <dgm:spPr/>
      <dgm:t>
        <a:bodyPr/>
        <a:lstStyle/>
        <a:p>
          <a:r>
            <a:rPr lang="fr-FR" noProof="0" dirty="0"/>
            <a:t>Arrondissement Premium</a:t>
          </a:r>
        </a:p>
      </dgm:t>
    </dgm:pt>
    <dgm:pt modelId="{507D6471-9578-402F-9558-57B5FD018BB8}" type="parTrans" cxnId="{6FABF176-1B31-423C-A633-3574C384D1CE}">
      <dgm:prSet/>
      <dgm:spPr/>
      <dgm:t>
        <a:bodyPr/>
        <a:lstStyle/>
        <a:p>
          <a:endParaRPr lang="fr-FR"/>
        </a:p>
      </dgm:t>
    </dgm:pt>
    <dgm:pt modelId="{2D9DF602-0015-4DAD-A1C4-98ABAB424F6E}" type="sibTrans" cxnId="{6FABF176-1B31-423C-A633-3574C384D1CE}">
      <dgm:prSet/>
      <dgm:spPr/>
      <dgm:t>
        <a:bodyPr/>
        <a:lstStyle/>
        <a:p>
          <a:endParaRPr lang="fr-FR"/>
        </a:p>
      </dgm:t>
    </dgm:pt>
    <dgm:pt modelId="{E558666C-FD7C-49E7-9E11-DBD600A64612}">
      <dgm:prSet phldrT="[Texte]"/>
      <dgm:spPr/>
      <dgm:t>
        <a:bodyPr/>
        <a:lstStyle/>
        <a:p>
          <a:r>
            <a:rPr lang="fr-FR" noProof="0" dirty="0"/>
            <a:t>6ème, 7ème, 1er affichent des prix au m² nettement plus élevés</a:t>
          </a:r>
        </a:p>
      </dgm:t>
    </dgm:pt>
    <dgm:pt modelId="{A2EF2A82-4544-47BA-96E8-C377F9EE933C}" type="parTrans" cxnId="{8C34E854-D0B2-47D2-9697-FD06EB93BF65}">
      <dgm:prSet/>
      <dgm:spPr/>
      <dgm:t>
        <a:bodyPr/>
        <a:lstStyle/>
        <a:p>
          <a:endParaRPr lang="fr-FR"/>
        </a:p>
      </dgm:t>
    </dgm:pt>
    <dgm:pt modelId="{3702F881-E7D4-4737-9899-D81506892FC7}" type="sibTrans" cxnId="{8C34E854-D0B2-47D2-9697-FD06EB93BF65}">
      <dgm:prSet/>
      <dgm:spPr/>
      <dgm:t>
        <a:bodyPr/>
        <a:lstStyle/>
        <a:p>
          <a:endParaRPr lang="fr-FR"/>
        </a:p>
      </dgm:t>
    </dgm:pt>
    <dgm:pt modelId="{CC5992FC-63B8-42DD-B1D3-CB0C463255B0}">
      <dgm:prSet phldrT="[Texte]"/>
      <dgm:spPr/>
      <dgm:t>
        <a:bodyPr/>
        <a:lstStyle/>
        <a:p>
          <a:r>
            <a:rPr lang="fr-FR" noProof="0" dirty="0"/>
            <a:t>Tendance générale</a:t>
          </a:r>
        </a:p>
      </dgm:t>
    </dgm:pt>
    <dgm:pt modelId="{83F91A05-8F90-4800-B8F3-668FC36F8CF7}" type="parTrans" cxnId="{C873DE0E-469E-4A5B-A922-38816F2DB279}">
      <dgm:prSet/>
      <dgm:spPr/>
      <dgm:t>
        <a:bodyPr/>
        <a:lstStyle/>
        <a:p>
          <a:endParaRPr lang="fr-FR"/>
        </a:p>
      </dgm:t>
    </dgm:pt>
    <dgm:pt modelId="{4C709533-1B2A-45AB-B473-77B6FF28B4D5}" type="sibTrans" cxnId="{C873DE0E-469E-4A5B-A922-38816F2DB279}">
      <dgm:prSet/>
      <dgm:spPr/>
      <dgm:t>
        <a:bodyPr/>
        <a:lstStyle/>
        <a:p>
          <a:endParaRPr lang="fr-FR"/>
        </a:p>
      </dgm:t>
    </dgm:pt>
    <dgm:pt modelId="{AE700D11-0035-4BD3-A92B-EC7F4CAD1A4E}">
      <dgm:prSet phldrT="[Texte]"/>
      <dgm:spPr/>
      <dgm:t>
        <a:bodyPr/>
        <a:lstStyle/>
        <a:p>
          <a:r>
            <a:rPr lang="fr-FR" noProof="0" dirty="0"/>
            <a:t>Hausse générale avec dynamiques variables</a:t>
          </a:r>
        </a:p>
      </dgm:t>
    </dgm:pt>
    <dgm:pt modelId="{9E70043F-3D61-4B8C-B489-D4334B6CB93F}" type="parTrans" cxnId="{259E6FE0-1AA7-49EB-B9F7-CB409CEBD194}">
      <dgm:prSet/>
      <dgm:spPr/>
      <dgm:t>
        <a:bodyPr/>
        <a:lstStyle/>
        <a:p>
          <a:endParaRPr lang="fr-FR"/>
        </a:p>
      </dgm:t>
    </dgm:pt>
    <dgm:pt modelId="{CEB23DB5-33CB-4DD7-A410-4ED2EC6CB4D7}" type="sibTrans" cxnId="{259E6FE0-1AA7-49EB-B9F7-CB409CEBD194}">
      <dgm:prSet/>
      <dgm:spPr/>
      <dgm:t>
        <a:bodyPr/>
        <a:lstStyle/>
        <a:p>
          <a:endParaRPr lang="fr-FR"/>
        </a:p>
      </dgm:t>
    </dgm:pt>
    <dgm:pt modelId="{0ED56574-1385-4082-AF84-2862B183C66C}">
      <dgm:prSet phldrT="[Texte]"/>
      <dgm:spPr/>
      <dgm:t>
        <a:bodyPr/>
        <a:lstStyle/>
        <a:p>
          <a:r>
            <a:rPr lang="fr-FR" noProof="0" dirty="0"/>
            <a:t>Ecart des prix</a:t>
          </a:r>
        </a:p>
      </dgm:t>
    </dgm:pt>
    <dgm:pt modelId="{947E66FE-CF9A-425E-8ED8-AEF929D7C694}" type="parTrans" cxnId="{1A0E41A0-7FB7-4E07-8D96-4E4D60F0F5F9}">
      <dgm:prSet/>
      <dgm:spPr/>
      <dgm:t>
        <a:bodyPr/>
        <a:lstStyle/>
        <a:p>
          <a:endParaRPr lang="fr-FR"/>
        </a:p>
      </dgm:t>
    </dgm:pt>
    <dgm:pt modelId="{36B7DC22-3E02-4EC6-9F74-0A09121342A6}" type="sibTrans" cxnId="{1A0E41A0-7FB7-4E07-8D96-4E4D60F0F5F9}">
      <dgm:prSet/>
      <dgm:spPr/>
      <dgm:t>
        <a:bodyPr/>
        <a:lstStyle/>
        <a:p>
          <a:endParaRPr lang="fr-FR"/>
        </a:p>
      </dgm:t>
    </dgm:pt>
    <dgm:pt modelId="{A39E54D5-EA41-43C3-A0F0-1BC10DDBCFA2}">
      <dgm:prSet phldrT="[Texte]"/>
      <dgm:spPr/>
      <dgm:t>
        <a:bodyPr/>
        <a:lstStyle/>
        <a:p>
          <a:r>
            <a:rPr lang="fr-FR" noProof="0" dirty="0"/>
            <a:t>Niveau des prix varie suivant la localisation</a:t>
          </a:r>
        </a:p>
      </dgm:t>
    </dgm:pt>
    <dgm:pt modelId="{877E7CD5-C16E-49FB-8866-C60EC8D51372}" type="parTrans" cxnId="{5D9C7984-1742-47A6-B4A5-087CCFB92302}">
      <dgm:prSet/>
      <dgm:spPr/>
      <dgm:t>
        <a:bodyPr/>
        <a:lstStyle/>
        <a:p>
          <a:endParaRPr lang="fr-FR"/>
        </a:p>
      </dgm:t>
    </dgm:pt>
    <dgm:pt modelId="{C39F54C8-354C-4A6B-81EF-BEE3F46E07D1}" type="sibTrans" cxnId="{5D9C7984-1742-47A6-B4A5-087CCFB92302}">
      <dgm:prSet/>
      <dgm:spPr/>
      <dgm:t>
        <a:bodyPr/>
        <a:lstStyle/>
        <a:p>
          <a:endParaRPr lang="fr-FR"/>
        </a:p>
      </dgm:t>
    </dgm:pt>
    <dgm:pt modelId="{B1C4ACB3-5942-4E9E-B388-3CAC2FC5CFD1}" type="pres">
      <dgm:prSet presAssocID="{D07D01FF-E83A-4020-9152-2F75B7F46443}" presName="Name0" presStyleCnt="0">
        <dgm:presLayoutVars>
          <dgm:dir/>
          <dgm:animLvl val="lvl"/>
          <dgm:resizeHandles val="exact"/>
        </dgm:presLayoutVars>
      </dgm:prSet>
      <dgm:spPr/>
    </dgm:pt>
    <dgm:pt modelId="{B6082E00-1830-4019-9ABF-72D99CAE6065}" type="pres">
      <dgm:prSet presAssocID="{2F0403AC-6294-4682-89AF-9C57CF93F4C0}" presName="composite" presStyleCnt="0"/>
      <dgm:spPr/>
    </dgm:pt>
    <dgm:pt modelId="{57CC6B2F-9F4A-4B8D-BD60-3164B5C3B0A6}" type="pres">
      <dgm:prSet presAssocID="{2F0403AC-6294-4682-89AF-9C57CF93F4C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B9DE4A2-EFAD-4D90-AE3E-10347D64C20E}" type="pres">
      <dgm:prSet presAssocID="{2F0403AC-6294-4682-89AF-9C57CF93F4C0}" presName="desTx" presStyleLbl="alignAccFollowNode1" presStyleIdx="0" presStyleCnt="3">
        <dgm:presLayoutVars>
          <dgm:bulletEnabled val="1"/>
        </dgm:presLayoutVars>
      </dgm:prSet>
      <dgm:spPr/>
    </dgm:pt>
    <dgm:pt modelId="{76F70D05-9488-41BC-805F-2CAA197861E3}" type="pres">
      <dgm:prSet presAssocID="{2D9DF602-0015-4DAD-A1C4-98ABAB424F6E}" presName="space" presStyleCnt="0"/>
      <dgm:spPr/>
    </dgm:pt>
    <dgm:pt modelId="{10BD0544-67D7-43F4-A4C6-BB1A0A443C1E}" type="pres">
      <dgm:prSet presAssocID="{CC5992FC-63B8-42DD-B1D3-CB0C463255B0}" presName="composite" presStyleCnt="0"/>
      <dgm:spPr/>
    </dgm:pt>
    <dgm:pt modelId="{633A7C42-4549-49CE-ADD0-9494B69A0092}" type="pres">
      <dgm:prSet presAssocID="{CC5992FC-63B8-42DD-B1D3-CB0C463255B0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523A5990-1C45-401B-8AE2-D2CDBE923289}" type="pres">
      <dgm:prSet presAssocID="{CC5992FC-63B8-42DD-B1D3-CB0C463255B0}" presName="desTx" presStyleLbl="alignAccFollowNode1" presStyleIdx="1" presStyleCnt="3">
        <dgm:presLayoutVars>
          <dgm:bulletEnabled val="1"/>
        </dgm:presLayoutVars>
      </dgm:prSet>
      <dgm:spPr/>
    </dgm:pt>
    <dgm:pt modelId="{63901C4E-C30C-46AD-98BC-3DFA00C2FEEA}" type="pres">
      <dgm:prSet presAssocID="{4C709533-1B2A-45AB-B473-77B6FF28B4D5}" presName="space" presStyleCnt="0"/>
      <dgm:spPr/>
    </dgm:pt>
    <dgm:pt modelId="{A20A9CCF-E756-4E82-9E3E-7023AB1E0AA1}" type="pres">
      <dgm:prSet presAssocID="{0ED56574-1385-4082-AF84-2862B183C66C}" presName="composite" presStyleCnt="0"/>
      <dgm:spPr/>
    </dgm:pt>
    <dgm:pt modelId="{C70D4F8B-E7C3-41BC-BA33-8D11C0257CB5}" type="pres">
      <dgm:prSet presAssocID="{0ED56574-1385-4082-AF84-2862B183C66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4A76610A-920C-41AB-BA22-09601BFFD1C6}" type="pres">
      <dgm:prSet presAssocID="{0ED56574-1385-4082-AF84-2862B183C66C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965C7005-24EA-4C2C-9B03-9FB9511F2EC5}" type="presOf" srcId="{D07D01FF-E83A-4020-9152-2F75B7F46443}" destId="{B1C4ACB3-5942-4E9E-B388-3CAC2FC5CFD1}" srcOrd="0" destOrd="0" presId="urn:microsoft.com/office/officeart/2005/8/layout/hList1"/>
    <dgm:cxn modelId="{C873DE0E-469E-4A5B-A922-38816F2DB279}" srcId="{D07D01FF-E83A-4020-9152-2F75B7F46443}" destId="{CC5992FC-63B8-42DD-B1D3-CB0C463255B0}" srcOrd="1" destOrd="0" parTransId="{83F91A05-8F90-4800-B8F3-668FC36F8CF7}" sibTransId="{4C709533-1B2A-45AB-B473-77B6FF28B4D5}"/>
    <dgm:cxn modelId="{7AB99B40-6CA0-4042-8DF6-F68222695BDF}" type="presOf" srcId="{CC5992FC-63B8-42DD-B1D3-CB0C463255B0}" destId="{633A7C42-4549-49CE-ADD0-9494B69A0092}" srcOrd="0" destOrd="0" presId="urn:microsoft.com/office/officeart/2005/8/layout/hList1"/>
    <dgm:cxn modelId="{63FC4E50-79E1-410D-B61C-D54F9A5D5970}" type="presOf" srcId="{0ED56574-1385-4082-AF84-2862B183C66C}" destId="{C70D4F8B-E7C3-41BC-BA33-8D11C0257CB5}" srcOrd="0" destOrd="0" presId="urn:microsoft.com/office/officeart/2005/8/layout/hList1"/>
    <dgm:cxn modelId="{8C34E854-D0B2-47D2-9697-FD06EB93BF65}" srcId="{2F0403AC-6294-4682-89AF-9C57CF93F4C0}" destId="{E558666C-FD7C-49E7-9E11-DBD600A64612}" srcOrd="0" destOrd="0" parTransId="{A2EF2A82-4544-47BA-96E8-C377F9EE933C}" sibTransId="{3702F881-E7D4-4737-9899-D81506892FC7}"/>
    <dgm:cxn modelId="{ED9C7955-E4D4-4315-9576-B3F1244B2C26}" type="presOf" srcId="{A39E54D5-EA41-43C3-A0F0-1BC10DDBCFA2}" destId="{4A76610A-920C-41AB-BA22-09601BFFD1C6}" srcOrd="0" destOrd="0" presId="urn:microsoft.com/office/officeart/2005/8/layout/hList1"/>
    <dgm:cxn modelId="{6FABF176-1B31-423C-A633-3574C384D1CE}" srcId="{D07D01FF-E83A-4020-9152-2F75B7F46443}" destId="{2F0403AC-6294-4682-89AF-9C57CF93F4C0}" srcOrd="0" destOrd="0" parTransId="{507D6471-9578-402F-9558-57B5FD018BB8}" sibTransId="{2D9DF602-0015-4DAD-A1C4-98ABAB424F6E}"/>
    <dgm:cxn modelId="{85535080-E559-496B-A51D-37773B4441F8}" type="presOf" srcId="{2F0403AC-6294-4682-89AF-9C57CF93F4C0}" destId="{57CC6B2F-9F4A-4B8D-BD60-3164B5C3B0A6}" srcOrd="0" destOrd="0" presId="urn:microsoft.com/office/officeart/2005/8/layout/hList1"/>
    <dgm:cxn modelId="{5D9C7984-1742-47A6-B4A5-087CCFB92302}" srcId="{0ED56574-1385-4082-AF84-2862B183C66C}" destId="{A39E54D5-EA41-43C3-A0F0-1BC10DDBCFA2}" srcOrd="0" destOrd="0" parTransId="{877E7CD5-C16E-49FB-8866-C60EC8D51372}" sibTransId="{C39F54C8-354C-4A6B-81EF-BEE3F46E07D1}"/>
    <dgm:cxn modelId="{76AA9B90-3DFE-49CF-920B-3DFE8724AEED}" type="presOf" srcId="{E558666C-FD7C-49E7-9E11-DBD600A64612}" destId="{1B9DE4A2-EFAD-4D90-AE3E-10347D64C20E}" srcOrd="0" destOrd="0" presId="urn:microsoft.com/office/officeart/2005/8/layout/hList1"/>
    <dgm:cxn modelId="{63627399-45F8-4E58-A81D-45D6F08362D9}" type="presOf" srcId="{AE700D11-0035-4BD3-A92B-EC7F4CAD1A4E}" destId="{523A5990-1C45-401B-8AE2-D2CDBE923289}" srcOrd="0" destOrd="0" presId="urn:microsoft.com/office/officeart/2005/8/layout/hList1"/>
    <dgm:cxn modelId="{1A0E41A0-7FB7-4E07-8D96-4E4D60F0F5F9}" srcId="{D07D01FF-E83A-4020-9152-2F75B7F46443}" destId="{0ED56574-1385-4082-AF84-2862B183C66C}" srcOrd="2" destOrd="0" parTransId="{947E66FE-CF9A-425E-8ED8-AEF929D7C694}" sibTransId="{36B7DC22-3E02-4EC6-9F74-0A09121342A6}"/>
    <dgm:cxn modelId="{259E6FE0-1AA7-49EB-B9F7-CB409CEBD194}" srcId="{CC5992FC-63B8-42DD-B1D3-CB0C463255B0}" destId="{AE700D11-0035-4BD3-A92B-EC7F4CAD1A4E}" srcOrd="0" destOrd="0" parTransId="{9E70043F-3D61-4B8C-B489-D4334B6CB93F}" sibTransId="{CEB23DB5-33CB-4DD7-A410-4ED2EC6CB4D7}"/>
    <dgm:cxn modelId="{5A213150-3BCF-4AD1-9D94-A10C00BFDA89}" type="presParOf" srcId="{B1C4ACB3-5942-4E9E-B388-3CAC2FC5CFD1}" destId="{B6082E00-1830-4019-9ABF-72D99CAE6065}" srcOrd="0" destOrd="0" presId="urn:microsoft.com/office/officeart/2005/8/layout/hList1"/>
    <dgm:cxn modelId="{C9577B61-E228-4774-9454-20FDF6BCF999}" type="presParOf" srcId="{B6082E00-1830-4019-9ABF-72D99CAE6065}" destId="{57CC6B2F-9F4A-4B8D-BD60-3164B5C3B0A6}" srcOrd="0" destOrd="0" presId="urn:microsoft.com/office/officeart/2005/8/layout/hList1"/>
    <dgm:cxn modelId="{AB317987-9947-4615-B2F4-A1763049A027}" type="presParOf" srcId="{B6082E00-1830-4019-9ABF-72D99CAE6065}" destId="{1B9DE4A2-EFAD-4D90-AE3E-10347D64C20E}" srcOrd="1" destOrd="0" presId="urn:microsoft.com/office/officeart/2005/8/layout/hList1"/>
    <dgm:cxn modelId="{1CEB2ED7-6E63-4ACC-9780-03925B988433}" type="presParOf" srcId="{B1C4ACB3-5942-4E9E-B388-3CAC2FC5CFD1}" destId="{76F70D05-9488-41BC-805F-2CAA197861E3}" srcOrd="1" destOrd="0" presId="urn:microsoft.com/office/officeart/2005/8/layout/hList1"/>
    <dgm:cxn modelId="{5C6E4E29-EDA8-4346-B79E-70ED707A34C6}" type="presParOf" srcId="{B1C4ACB3-5942-4E9E-B388-3CAC2FC5CFD1}" destId="{10BD0544-67D7-43F4-A4C6-BB1A0A443C1E}" srcOrd="2" destOrd="0" presId="urn:microsoft.com/office/officeart/2005/8/layout/hList1"/>
    <dgm:cxn modelId="{8111D981-3C3E-448A-B66A-4D41E5C0C671}" type="presParOf" srcId="{10BD0544-67D7-43F4-A4C6-BB1A0A443C1E}" destId="{633A7C42-4549-49CE-ADD0-9494B69A0092}" srcOrd="0" destOrd="0" presId="urn:microsoft.com/office/officeart/2005/8/layout/hList1"/>
    <dgm:cxn modelId="{EA77ECDC-8CA2-4B0A-90BA-2F56F8B02CC6}" type="presParOf" srcId="{10BD0544-67D7-43F4-A4C6-BB1A0A443C1E}" destId="{523A5990-1C45-401B-8AE2-D2CDBE923289}" srcOrd="1" destOrd="0" presId="urn:microsoft.com/office/officeart/2005/8/layout/hList1"/>
    <dgm:cxn modelId="{CB4BD1A3-F762-4D68-A59C-FCE0719A13B3}" type="presParOf" srcId="{B1C4ACB3-5942-4E9E-B388-3CAC2FC5CFD1}" destId="{63901C4E-C30C-46AD-98BC-3DFA00C2FEEA}" srcOrd="3" destOrd="0" presId="urn:microsoft.com/office/officeart/2005/8/layout/hList1"/>
    <dgm:cxn modelId="{A0DA9EC6-1E50-4D57-BCB6-0FA15B4A09C4}" type="presParOf" srcId="{B1C4ACB3-5942-4E9E-B388-3CAC2FC5CFD1}" destId="{A20A9CCF-E756-4E82-9E3E-7023AB1E0AA1}" srcOrd="4" destOrd="0" presId="urn:microsoft.com/office/officeart/2005/8/layout/hList1"/>
    <dgm:cxn modelId="{91B93A1A-6A6D-4BA9-8B7D-647A09018394}" type="presParOf" srcId="{A20A9CCF-E756-4E82-9E3E-7023AB1E0AA1}" destId="{C70D4F8B-E7C3-41BC-BA33-8D11C0257CB5}" srcOrd="0" destOrd="0" presId="urn:microsoft.com/office/officeart/2005/8/layout/hList1"/>
    <dgm:cxn modelId="{F487F38F-6DBC-46E0-9723-4CA6AAE65E6D}" type="presParOf" srcId="{A20A9CCF-E756-4E82-9E3E-7023AB1E0AA1}" destId="{4A76610A-920C-41AB-BA22-09601BFFD1C6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A0E534-8108-4302-BD6E-0C94A15E0B2E}" type="doc">
      <dgm:prSet loTypeId="urn:microsoft.com/office/officeart/2005/8/layout/hProcess9" loCatId="process" qsTypeId="urn:microsoft.com/office/officeart/2005/8/quickstyle/simple4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0DBDDCA5-FA98-4142-B03A-9549A6C8BD04}">
      <dgm:prSet/>
      <dgm:spPr/>
      <dgm:t>
        <a:bodyPr/>
        <a:lstStyle/>
        <a:p>
          <a:r>
            <a:rPr lang="fr-FR" b="0" i="0" noProof="0" dirty="0"/>
            <a:t>Code Postal </a:t>
          </a:r>
          <a:endParaRPr lang="fr-FR" noProof="0" dirty="0"/>
        </a:p>
      </dgm:t>
    </dgm:pt>
    <dgm:pt modelId="{5902DE17-82E2-41AE-AB1F-237375A082D4}" type="parTrans" cxnId="{8998A97D-B377-4AE5-8D16-2D9B7FA1C500}">
      <dgm:prSet/>
      <dgm:spPr/>
      <dgm:t>
        <a:bodyPr/>
        <a:lstStyle/>
        <a:p>
          <a:endParaRPr lang="fr-FR"/>
        </a:p>
      </dgm:t>
    </dgm:pt>
    <dgm:pt modelId="{76B6140D-412D-4570-A733-D234020D661F}" type="sibTrans" cxnId="{8998A97D-B377-4AE5-8D16-2D9B7FA1C500}">
      <dgm:prSet/>
      <dgm:spPr/>
      <dgm:t>
        <a:bodyPr/>
        <a:lstStyle/>
        <a:p>
          <a:endParaRPr lang="fr-FR"/>
        </a:p>
      </dgm:t>
    </dgm:pt>
    <dgm:pt modelId="{8935796A-3224-463B-A0E1-64B3FB0F6B0F}">
      <dgm:prSet/>
      <dgm:spPr/>
      <dgm:t>
        <a:bodyPr/>
        <a:lstStyle/>
        <a:p>
          <a:r>
            <a:rPr lang="fr-FR" b="0" i="0" noProof="0" dirty="0"/>
            <a:t>Surface</a:t>
          </a:r>
          <a:endParaRPr lang="fr-FR" noProof="0" dirty="0"/>
        </a:p>
      </dgm:t>
    </dgm:pt>
    <dgm:pt modelId="{0C16E04A-7DC2-43E7-A1E7-71B86DB1D0FE}" type="parTrans" cxnId="{97B8DC46-18D3-4659-B23A-22E16D450BF0}">
      <dgm:prSet/>
      <dgm:spPr/>
      <dgm:t>
        <a:bodyPr/>
        <a:lstStyle/>
        <a:p>
          <a:endParaRPr lang="fr-FR"/>
        </a:p>
      </dgm:t>
    </dgm:pt>
    <dgm:pt modelId="{5B69B763-398F-4BF6-A186-72311592F258}" type="sibTrans" cxnId="{97B8DC46-18D3-4659-B23A-22E16D450BF0}">
      <dgm:prSet/>
      <dgm:spPr/>
      <dgm:t>
        <a:bodyPr/>
        <a:lstStyle/>
        <a:p>
          <a:endParaRPr lang="fr-FR"/>
        </a:p>
      </dgm:t>
    </dgm:pt>
    <dgm:pt modelId="{F9FF921F-A848-42FC-A6B6-41D1CEF70E16}">
      <dgm:prSet/>
      <dgm:spPr/>
      <dgm:t>
        <a:bodyPr/>
        <a:lstStyle/>
        <a:p>
          <a:r>
            <a:rPr lang="fr-FR" b="0" i="0" noProof="0" dirty="0"/>
            <a:t>Date</a:t>
          </a:r>
          <a:endParaRPr lang="fr-FR" noProof="0" dirty="0"/>
        </a:p>
      </dgm:t>
    </dgm:pt>
    <dgm:pt modelId="{1B674B99-8E3F-4A9D-B090-FCC473C469C8}" type="parTrans" cxnId="{71C8DC50-2CD8-4296-9C01-BA4DFB8930C5}">
      <dgm:prSet/>
      <dgm:spPr/>
      <dgm:t>
        <a:bodyPr/>
        <a:lstStyle/>
        <a:p>
          <a:endParaRPr lang="fr-FR"/>
        </a:p>
      </dgm:t>
    </dgm:pt>
    <dgm:pt modelId="{56437943-3CB6-4D18-B558-ED6728858580}" type="sibTrans" cxnId="{71C8DC50-2CD8-4296-9C01-BA4DFB8930C5}">
      <dgm:prSet/>
      <dgm:spPr/>
      <dgm:t>
        <a:bodyPr/>
        <a:lstStyle/>
        <a:p>
          <a:endParaRPr lang="fr-FR"/>
        </a:p>
      </dgm:t>
    </dgm:pt>
    <dgm:pt modelId="{D587433F-1284-4D79-ACB1-5477D9878763}">
      <dgm:prSet/>
      <dgm:spPr/>
      <dgm:t>
        <a:bodyPr/>
        <a:lstStyle/>
        <a:p>
          <a:r>
            <a:rPr lang="fr-FR" b="0" i="0" noProof="0" dirty="0"/>
            <a:t>type de bien</a:t>
          </a:r>
          <a:endParaRPr lang="fr-FR" noProof="0" dirty="0"/>
        </a:p>
      </dgm:t>
    </dgm:pt>
    <dgm:pt modelId="{4C677209-A4C9-4025-8B14-D98F515D0567}" type="parTrans" cxnId="{39079A0E-EE69-462A-8CB8-8716920A8A4C}">
      <dgm:prSet/>
      <dgm:spPr/>
      <dgm:t>
        <a:bodyPr/>
        <a:lstStyle/>
        <a:p>
          <a:endParaRPr lang="fr-FR"/>
        </a:p>
      </dgm:t>
    </dgm:pt>
    <dgm:pt modelId="{83482183-8EF4-492C-B19E-02096A04804B}" type="sibTrans" cxnId="{39079A0E-EE69-462A-8CB8-8716920A8A4C}">
      <dgm:prSet/>
      <dgm:spPr/>
      <dgm:t>
        <a:bodyPr/>
        <a:lstStyle/>
        <a:p>
          <a:endParaRPr lang="fr-FR"/>
        </a:p>
      </dgm:t>
    </dgm:pt>
    <dgm:pt modelId="{F314719C-01ED-40F0-9936-A634C5A83435}">
      <dgm:prSet/>
      <dgm:spPr/>
      <dgm:t>
        <a:bodyPr/>
        <a:lstStyle/>
        <a:p>
          <a:r>
            <a:rPr lang="fr-FR" b="0" i="0" noProof="0" dirty="0"/>
            <a:t>Valeur foncière</a:t>
          </a:r>
          <a:endParaRPr lang="fr-FR" noProof="0" dirty="0"/>
        </a:p>
      </dgm:t>
    </dgm:pt>
    <dgm:pt modelId="{27ABC5ED-660F-4AD5-8AB8-8E1765C470D1}" type="parTrans" cxnId="{72424025-0FA1-4794-A4DE-A77D1AFF5FA4}">
      <dgm:prSet/>
      <dgm:spPr/>
      <dgm:t>
        <a:bodyPr/>
        <a:lstStyle/>
        <a:p>
          <a:endParaRPr lang="fr-FR"/>
        </a:p>
      </dgm:t>
    </dgm:pt>
    <dgm:pt modelId="{41AE7D79-ED82-43CF-8F60-6D7BC085E670}" type="sibTrans" cxnId="{72424025-0FA1-4794-A4DE-A77D1AFF5FA4}">
      <dgm:prSet/>
      <dgm:spPr/>
      <dgm:t>
        <a:bodyPr/>
        <a:lstStyle/>
        <a:p>
          <a:endParaRPr lang="fr-FR"/>
        </a:p>
      </dgm:t>
    </dgm:pt>
    <dgm:pt modelId="{5FB23A06-92D8-4DA4-8E05-CD7386DC76CA}" type="pres">
      <dgm:prSet presAssocID="{BAA0E534-8108-4302-BD6E-0C94A15E0B2E}" presName="CompostProcess" presStyleCnt="0">
        <dgm:presLayoutVars>
          <dgm:dir/>
          <dgm:resizeHandles val="exact"/>
        </dgm:presLayoutVars>
      </dgm:prSet>
      <dgm:spPr/>
    </dgm:pt>
    <dgm:pt modelId="{84FEFC9D-AA68-4DDA-81A1-FE211F8DBE02}" type="pres">
      <dgm:prSet presAssocID="{BAA0E534-8108-4302-BD6E-0C94A15E0B2E}" presName="arrow" presStyleLbl="bgShp" presStyleIdx="0" presStyleCnt="1" custScaleX="83232" custLinFactNeighborX="-10585" custLinFactNeighborY="-26851"/>
      <dgm:spPr/>
    </dgm:pt>
    <dgm:pt modelId="{31AD435F-93D0-4CAD-A464-B767DE860012}" type="pres">
      <dgm:prSet presAssocID="{BAA0E534-8108-4302-BD6E-0C94A15E0B2E}" presName="linearProcess" presStyleCnt="0"/>
      <dgm:spPr/>
    </dgm:pt>
    <dgm:pt modelId="{0D8E68D5-34DC-4051-9BC5-B6BCEE504512}" type="pres">
      <dgm:prSet presAssocID="{0DBDDCA5-FA98-4142-B03A-9549A6C8BD04}" presName="textNode" presStyleLbl="node1" presStyleIdx="0" presStyleCnt="5" custScaleX="47179" custScaleY="47670" custLinFactX="-1986" custLinFactNeighborX="-100000" custLinFactNeighborY="1318">
        <dgm:presLayoutVars>
          <dgm:bulletEnabled val="1"/>
        </dgm:presLayoutVars>
      </dgm:prSet>
      <dgm:spPr/>
    </dgm:pt>
    <dgm:pt modelId="{4035629F-C479-41AE-9F13-985303218DDB}" type="pres">
      <dgm:prSet presAssocID="{76B6140D-412D-4570-A733-D234020D661F}" presName="sibTrans" presStyleCnt="0"/>
      <dgm:spPr/>
    </dgm:pt>
    <dgm:pt modelId="{99B1B936-9056-4DBF-B1E2-AB589FC25F82}" type="pres">
      <dgm:prSet presAssocID="{8935796A-3224-463B-A0E1-64B3FB0F6B0F}" presName="textNode" presStyleLbl="node1" presStyleIdx="1" presStyleCnt="5" custScaleX="50407" custScaleY="54014" custLinFactX="-5543" custLinFactNeighborX="-100000" custLinFactNeighborY="1318">
        <dgm:presLayoutVars>
          <dgm:bulletEnabled val="1"/>
        </dgm:presLayoutVars>
      </dgm:prSet>
      <dgm:spPr/>
    </dgm:pt>
    <dgm:pt modelId="{F0F0772A-5E98-4C1B-8C6B-8D76F66B5C9D}" type="pres">
      <dgm:prSet presAssocID="{5B69B763-398F-4BF6-A186-72311592F258}" presName="sibTrans" presStyleCnt="0"/>
      <dgm:spPr/>
    </dgm:pt>
    <dgm:pt modelId="{9EC43288-01AA-4B13-9DD3-1EADD7F9E21F}" type="pres">
      <dgm:prSet presAssocID="{F9FF921F-A848-42FC-A6B6-41D1CEF70E16}" presName="textNode" presStyleLbl="node1" presStyleIdx="2" presStyleCnt="5" custScaleX="31257" custScaleY="57959" custLinFactX="-11354" custLinFactNeighborX="-100000" custLinFactNeighborY="2319">
        <dgm:presLayoutVars>
          <dgm:bulletEnabled val="1"/>
        </dgm:presLayoutVars>
      </dgm:prSet>
      <dgm:spPr/>
    </dgm:pt>
    <dgm:pt modelId="{D6C0B148-4E92-4C75-BEBD-3DE3D6D2AC50}" type="pres">
      <dgm:prSet presAssocID="{56437943-3CB6-4D18-B558-ED6728858580}" presName="sibTrans" presStyleCnt="0"/>
      <dgm:spPr/>
    </dgm:pt>
    <dgm:pt modelId="{CD7A6E7D-786A-4607-A38B-9B76A2813465}" type="pres">
      <dgm:prSet presAssocID="{D587433F-1284-4D79-ACB1-5477D9878763}" presName="textNode" presStyleLbl="node1" presStyleIdx="3" presStyleCnt="5" custScaleX="55890" custScaleY="70648" custLinFactX="-17374" custLinFactNeighborX="-100000" custLinFactNeighborY="2319">
        <dgm:presLayoutVars>
          <dgm:bulletEnabled val="1"/>
        </dgm:presLayoutVars>
      </dgm:prSet>
      <dgm:spPr/>
    </dgm:pt>
    <dgm:pt modelId="{F31FF14E-4CB6-428E-89DF-102BBA10900D}" type="pres">
      <dgm:prSet presAssocID="{83482183-8EF4-492C-B19E-02096A04804B}" presName="sibTrans" presStyleCnt="0"/>
      <dgm:spPr/>
    </dgm:pt>
    <dgm:pt modelId="{7CDA92EB-44F6-465A-BAFF-2475F99207D9}" type="pres">
      <dgm:prSet presAssocID="{F314719C-01ED-40F0-9936-A634C5A83435}" presName="textNode" presStyleLbl="node1" presStyleIdx="4" presStyleCnt="5" custScaleX="43335" custLinFactNeighborX="20273" custLinFactNeighborY="7606">
        <dgm:presLayoutVars>
          <dgm:bulletEnabled val="1"/>
        </dgm:presLayoutVars>
      </dgm:prSet>
      <dgm:spPr/>
    </dgm:pt>
  </dgm:ptLst>
  <dgm:cxnLst>
    <dgm:cxn modelId="{6B42C904-5FA4-4A1C-8AFA-2C518BC0E3C9}" type="presOf" srcId="{F9FF921F-A848-42FC-A6B6-41D1CEF70E16}" destId="{9EC43288-01AA-4B13-9DD3-1EADD7F9E21F}" srcOrd="0" destOrd="0" presId="urn:microsoft.com/office/officeart/2005/8/layout/hProcess9"/>
    <dgm:cxn modelId="{AD8B990B-985C-450A-A76B-171B0D65E679}" type="presOf" srcId="{BAA0E534-8108-4302-BD6E-0C94A15E0B2E}" destId="{5FB23A06-92D8-4DA4-8E05-CD7386DC76CA}" srcOrd="0" destOrd="0" presId="urn:microsoft.com/office/officeart/2005/8/layout/hProcess9"/>
    <dgm:cxn modelId="{39079A0E-EE69-462A-8CB8-8716920A8A4C}" srcId="{BAA0E534-8108-4302-BD6E-0C94A15E0B2E}" destId="{D587433F-1284-4D79-ACB1-5477D9878763}" srcOrd="3" destOrd="0" parTransId="{4C677209-A4C9-4025-8B14-D98F515D0567}" sibTransId="{83482183-8EF4-492C-B19E-02096A04804B}"/>
    <dgm:cxn modelId="{C453DE1C-2D54-4654-842C-A82DD2FDE9F4}" type="presOf" srcId="{D587433F-1284-4D79-ACB1-5477D9878763}" destId="{CD7A6E7D-786A-4607-A38B-9B76A2813465}" srcOrd="0" destOrd="0" presId="urn:microsoft.com/office/officeart/2005/8/layout/hProcess9"/>
    <dgm:cxn modelId="{72424025-0FA1-4794-A4DE-A77D1AFF5FA4}" srcId="{BAA0E534-8108-4302-BD6E-0C94A15E0B2E}" destId="{F314719C-01ED-40F0-9936-A634C5A83435}" srcOrd="4" destOrd="0" parTransId="{27ABC5ED-660F-4AD5-8AB8-8E1765C470D1}" sibTransId="{41AE7D79-ED82-43CF-8F60-6D7BC085E670}"/>
    <dgm:cxn modelId="{97B8DC46-18D3-4659-B23A-22E16D450BF0}" srcId="{BAA0E534-8108-4302-BD6E-0C94A15E0B2E}" destId="{8935796A-3224-463B-A0E1-64B3FB0F6B0F}" srcOrd="1" destOrd="0" parTransId="{0C16E04A-7DC2-43E7-A1E7-71B86DB1D0FE}" sibTransId="{5B69B763-398F-4BF6-A186-72311592F258}"/>
    <dgm:cxn modelId="{71C8DC50-2CD8-4296-9C01-BA4DFB8930C5}" srcId="{BAA0E534-8108-4302-BD6E-0C94A15E0B2E}" destId="{F9FF921F-A848-42FC-A6B6-41D1CEF70E16}" srcOrd="2" destOrd="0" parTransId="{1B674B99-8E3F-4A9D-B090-FCC473C469C8}" sibTransId="{56437943-3CB6-4D18-B558-ED6728858580}"/>
    <dgm:cxn modelId="{AAF2A87B-3856-4939-B15F-3379B9F31A4D}" type="presOf" srcId="{8935796A-3224-463B-A0E1-64B3FB0F6B0F}" destId="{99B1B936-9056-4DBF-B1E2-AB589FC25F82}" srcOrd="0" destOrd="0" presId="urn:microsoft.com/office/officeart/2005/8/layout/hProcess9"/>
    <dgm:cxn modelId="{8998A97D-B377-4AE5-8D16-2D9B7FA1C500}" srcId="{BAA0E534-8108-4302-BD6E-0C94A15E0B2E}" destId="{0DBDDCA5-FA98-4142-B03A-9549A6C8BD04}" srcOrd="0" destOrd="0" parTransId="{5902DE17-82E2-41AE-AB1F-237375A082D4}" sibTransId="{76B6140D-412D-4570-A733-D234020D661F}"/>
    <dgm:cxn modelId="{5AC8A9F6-8868-4C7A-B56E-2B932FBF6784}" type="presOf" srcId="{F314719C-01ED-40F0-9936-A634C5A83435}" destId="{7CDA92EB-44F6-465A-BAFF-2475F99207D9}" srcOrd="0" destOrd="0" presId="urn:microsoft.com/office/officeart/2005/8/layout/hProcess9"/>
    <dgm:cxn modelId="{930878F7-2F03-4EEF-A758-AD6D7B04ABC6}" type="presOf" srcId="{0DBDDCA5-FA98-4142-B03A-9549A6C8BD04}" destId="{0D8E68D5-34DC-4051-9BC5-B6BCEE504512}" srcOrd="0" destOrd="0" presId="urn:microsoft.com/office/officeart/2005/8/layout/hProcess9"/>
    <dgm:cxn modelId="{DB26B42F-00CD-460A-97C5-107DDC0EFC52}" type="presParOf" srcId="{5FB23A06-92D8-4DA4-8E05-CD7386DC76CA}" destId="{84FEFC9D-AA68-4DDA-81A1-FE211F8DBE02}" srcOrd="0" destOrd="0" presId="urn:microsoft.com/office/officeart/2005/8/layout/hProcess9"/>
    <dgm:cxn modelId="{5B88A42D-B916-41D4-8282-B96A84C0CCE5}" type="presParOf" srcId="{5FB23A06-92D8-4DA4-8E05-CD7386DC76CA}" destId="{31AD435F-93D0-4CAD-A464-B767DE860012}" srcOrd="1" destOrd="0" presId="urn:microsoft.com/office/officeart/2005/8/layout/hProcess9"/>
    <dgm:cxn modelId="{B40DE196-384F-4BC0-BE2B-387B2374E3F4}" type="presParOf" srcId="{31AD435F-93D0-4CAD-A464-B767DE860012}" destId="{0D8E68D5-34DC-4051-9BC5-B6BCEE504512}" srcOrd="0" destOrd="0" presId="urn:microsoft.com/office/officeart/2005/8/layout/hProcess9"/>
    <dgm:cxn modelId="{018E6FC1-3C49-4DBA-AEE0-09209937705C}" type="presParOf" srcId="{31AD435F-93D0-4CAD-A464-B767DE860012}" destId="{4035629F-C479-41AE-9F13-985303218DDB}" srcOrd="1" destOrd="0" presId="urn:microsoft.com/office/officeart/2005/8/layout/hProcess9"/>
    <dgm:cxn modelId="{7430BE55-7B3A-4A16-A5A8-FCE0B5FA5ACE}" type="presParOf" srcId="{31AD435F-93D0-4CAD-A464-B767DE860012}" destId="{99B1B936-9056-4DBF-B1E2-AB589FC25F82}" srcOrd="2" destOrd="0" presId="urn:microsoft.com/office/officeart/2005/8/layout/hProcess9"/>
    <dgm:cxn modelId="{30F1A437-4D41-4DC9-92CC-18B43318D7A7}" type="presParOf" srcId="{31AD435F-93D0-4CAD-A464-B767DE860012}" destId="{F0F0772A-5E98-4C1B-8C6B-8D76F66B5C9D}" srcOrd="3" destOrd="0" presId="urn:microsoft.com/office/officeart/2005/8/layout/hProcess9"/>
    <dgm:cxn modelId="{504DF7F7-5F2D-43CC-BECD-7EC63680E36E}" type="presParOf" srcId="{31AD435F-93D0-4CAD-A464-B767DE860012}" destId="{9EC43288-01AA-4B13-9DD3-1EADD7F9E21F}" srcOrd="4" destOrd="0" presId="urn:microsoft.com/office/officeart/2005/8/layout/hProcess9"/>
    <dgm:cxn modelId="{F14882A5-6FC1-4163-84F4-38776444650B}" type="presParOf" srcId="{31AD435F-93D0-4CAD-A464-B767DE860012}" destId="{D6C0B148-4E92-4C75-BEBD-3DE3D6D2AC50}" srcOrd="5" destOrd="0" presId="urn:microsoft.com/office/officeart/2005/8/layout/hProcess9"/>
    <dgm:cxn modelId="{BF48988E-5D09-4638-9309-55131466EDF3}" type="presParOf" srcId="{31AD435F-93D0-4CAD-A464-B767DE860012}" destId="{CD7A6E7D-786A-4607-A38B-9B76A2813465}" srcOrd="6" destOrd="0" presId="urn:microsoft.com/office/officeart/2005/8/layout/hProcess9"/>
    <dgm:cxn modelId="{DD5D7B55-5C49-495D-B12C-9CFECBC23704}" type="presParOf" srcId="{31AD435F-93D0-4CAD-A464-B767DE860012}" destId="{F31FF14E-4CB6-428E-89DF-102BBA10900D}" srcOrd="7" destOrd="0" presId="urn:microsoft.com/office/officeart/2005/8/layout/hProcess9"/>
    <dgm:cxn modelId="{531223FD-19B9-46AC-A726-4178E425D1F6}" type="presParOf" srcId="{31AD435F-93D0-4CAD-A464-B767DE860012}" destId="{7CDA92EB-44F6-465A-BAFF-2475F99207D9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04751F6-9264-4C09-9E0C-F86C46A42FA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26129C-32F6-4765-90A0-11FA2DC28C77}">
      <dgm:prSet phldrT="[Texte]"/>
      <dgm:spPr/>
      <dgm:t>
        <a:bodyPr/>
        <a:lstStyle/>
        <a:p>
          <a:r>
            <a:rPr lang="fr-FR" dirty="0"/>
            <a:t>Entrainement</a:t>
          </a:r>
        </a:p>
      </dgm:t>
    </dgm:pt>
    <dgm:pt modelId="{80559960-C749-4BFA-B515-75FDDEDDAF4E}" type="parTrans" cxnId="{AB04BCC3-A728-4694-BB65-B5096A1EE957}">
      <dgm:prSet/>
      <dgm:spPr/>
      <dgm:t>
        <a:bodyPr/>
        <a:lstStyle/>
        <a:p>
          <a:endParaRPr lang="fr-FR"/>
        </a:p>
      </dgm:t>
    </dgm:pt>
    <dgm:pt modelId="{9B5B87F9-CDC9-4D68-9BF3-56906F0A7D1A}" type="sibTrans" cxnId="{AB04BCC3-A728-4694-BB65-B5096A1EE957}">
      <dgm:prSet/>
      <dgm:spPr/>
      <dgm:t>
        <a:bodyPr/>
        <a:lstStyle/>
        <a:p>
          <a:endParaRPr lang="fr-FR"/>
        </a:p>
      </dgm:t>
    </dgm:pt>
    <dgm:pt modelId="{D7D71448-9A47-416E-9DDC-8F736458E116}">
      <dgm:prSet phldrT="[Texte]"/>
      <dgm:spPr/>
      <dgm:t>
        <a:bodyPr/>
        <a:lstStyle/>
        <a:p>
          <a:r>
            <a:rPr lang="fr-FR" dirty="0"/>
            <a:t>67% des données</a:t>
          </a:r>
        </a:p>
      </dgm:t>
    </dgm:pt>
    <dgm:pt modelId="{472E1993-70F3-4A02-88C9-4D2BDA2A3510}" type="parTrans" cxnId="{856EF3AD-C1CC-428A-870C-85BD20D9C2F4}">
      <dgm:prSet/>
      <dgm:spPr/>
      <dgm:t>
        <a:bodyPr/>
        <a:lstStyle/>
        <a:p>
          <a:endParaRPr lang="fr-FR"/>
        </a:p>
      </dgm:t>
    </dgm:pt>
    <dgm:pt modelId="{26FBC585-65AE-41E0-8217-339F60366C72}" type="sibTrans" cxnId="{856EF3AD-C1CC-428A-870C-85BD20D9C2F4}">
      <dgm:prSet/>
      <dgm:spPr/>
      <dgm:t>
        <a:bodyPr/>
        <a:lstStyle/>
        <a:p>
          <a:endParaRPr lang="fr-FR"/>
        </a:p>
      </dgm:t>
    </dgm:pt>
    <dgm:pt modelId="{E99D04A5-1A5F-47ED-9F16-4A5B1E5490FF}">
      <dgm:prSet phldrT="[Texte]"/>
      <dgm:spPr/>
      <dgm:t>
        <a:bodyPr/>
        <a:lstStyle/>
        <a:p>
          <a:r>
            <a:rPr lang="fr-FR" dirty="0"/>
            <a:t>Tests</a:t>
          </a:r>
        </a:p>
      </dgm:t>
    </dgm:pt>
    <dgm:pt modelId="{A518A429-39DB-4D03-8288-C9520F119F95}" type="parTrans" cxnId="{70ACCC8A-530C-413F-98E6-15EDFC2FE12C}">
      <dgm:prSet/>
      <dgm:spPr/>
      <dgm:t>
        <a:bodyPr/>
        <a:lstStyle/>
        <a:p>
          <a:endParaRPr lang="fr-FR"/>
        </a:p>
      </dgm:t>
    </dgm:pt>
    <dgm:pt modelId="{EE5F9CD9-86D3-4D05-8C46-8ECC10AA540E}" type="sibTrans" cxnId="{70ACCC8A-530C-413F-98E6-15EDFC2FE12C}">
      <dgm:prSet/>
      <dgm:spPr/>
      <dgm:t>
        <a:bodyPr/>
        <a:lstStyle/>
        <a:p>
          <a:endParaRPr lang="fr-FR"/>
        </a:p>
      </dgm:t>
    </dgm:pt>
    <dgm:pt modelId="{84092A1F-2628-4549-8910-5AB202D379A6}">
      <dgm:prSet phldrT="[Texte]"/>
      <dgm:spPr/>
      <dgm:t>
        <a:bodyPr/>
        <a:lstStyle/>
        <a:p>
          <a:r>
            <a:rPr lang="fr-FR" dirty="0"/>
            <a:t>33% des données</a:t>
          </a:r>
        </a:p>
      </dgm:t>
    </dgm:pt>
    <dgm:pt modelId="{DB3E62C8-0C8E-4604-B4E0-A525844DB81B}" type="parTrans" cxnId="{F571E299-68C3-4654-BE55-941EE4AE13A6}">
      <dgm:prSet/>
      <dgm:spPr/>
      <dgm:t>
        <a:bodyPr/>
        <a:lstStyle/>
        <a:p>
          <a:endParaRPr lang="fr-FR"/>
        </a:p>
      </dgm:t>
    </dgm:pt>
    <dgm:pt modelId="{C986C2CB-4455-4C5C-B319-6974C299AED4}" type="sibTrans" cxnId="{F571E299-68C3-4654-BE55-941EE4AE13A6}">
      <dgm:prSet/>
      <dgm:spPr/>
      <dgm:t>
        <a:bodyPr/>
        <a:lstStyle/>
        <a:p>
          <a:endParaRPr lang="fr-FR"/>
        </a:p>
      </dgm:t>
    </dgm:pt>
    <dgm:pt modelId="{85DDA05A-2A53-45C2-BAB0-BC4E45BA03E8}" type="pres">
      <dgm:prSet presAssocID="{E04751F6-9264-4C09-9E0C-F86C46A42FA8}" presName="Name0" presStyleCnt="0">
        <dgm:presLayoutVars>
          <dgm:dir/>
          <dgm:animLvl val="lvl"/>
          <dgm:resizeHandles val="exact"/>
        </dgm:presLayoutVars>
      </dgm:prSet>
      <dgm:spPr/>
    </dgm:pt>
    <dgm:pt modelId="{2FFA0BA0-52A4-459D-A77A-E5EE5C45F26F}" type="pres">
      <dgm:prSet presAssocID="{0B26129C-32F6-4765-90A0-11FA2DC28C77}" presName="composite" presStyleCnt="0"/>
      <dgm:spPr/>
    </dgm:pt>
    <dgm:pt modelId="{B8F421DA-2C52-4B18-8088-85F4C76A7DA4}" type="pres">
      <dgm:prSet presAssocID="{0B26129C-32F6-4765-90A0-11FA2DC28C77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A42182DE-9C2C-4FD2-A66C-5D8460ABD0E0}" type="pres">
      <dgm:prSet presAssocID="{0B26129C-32F6-4765-90A0-11FA2DC28C77}" presName="desTx" presStyleLbl="alignAccFollowNode1" presStyleIdx="0" presStyleCnt="2">
        <dgm:presLayoutVars>
          <dgm:bulletEnabled val="1"/>
        </dgm:presLayoutVars>
      </dgm:prSet>
      <dgm:spPr/>
    </dgm:pt>
    <dgm:pt modelId="{405249E6-E4AF-4AC0-B0DA-C7081730430D}" type="pres">
      <dgm:prSet presAssocID="{9B5B87F9-CDC9-4D68-9BF3-56906F0A7D1A}" presName="space" presStyleCnt="0"/>
      <dgm:spPr/>
    </dgm:pt>
    <dgm:pt modelId="{5C6D2EF8-18BC-4BB0-BE67-036E7041A458}" type="pres">
      <dgm:prSet presAssocID="{E99D04A5-1A5F-47ED-9F16-4A5B1E5490FF}" presName="composite" presStyleCnt="0"/>
      <dgm:spPr/>
    </dgm:pt>
    <dgm:pt modelId="{CCCCDCC5-A49D-46F7-AD06-2A5F85B9604C}" type="pres">
      <dgm:prSet presAssocID="{E99D04A5-1A5F-47ED-9F16-4A5B1E5490FF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8C4A8A4C-5BC4-4D29-8931-36B361A32A0B}" type="pres">
      <dgm:prSet presAssocID="{E99D04A5-1A5F-47ED-9F16-4A5B1E5490FF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DFE2E39-DACD-4AF4-9E17-351FDE70E8A3}" type="presOf" srcId="{84092A1F-2628-4549-8910-5AB202D379A6}" destId="{8C4A8A4C-5BC4-4D29-8931-36B361A32A0B}" srcOrd="0" destOrd="0" presId="urn:microsoft.com/office/officeart/2005/8/layout/hList1"/>
    <dgm:cxn modelId="{2C425266-22B9-445A-9555-9F3A50D5545F}" type="presOf" srcId="{0B26129C-32F6-4765-90A0-11FA2DC28C77}" destId="{B8F421DA-2C52-4B18-8088-85F4C76A7DA4}" srcOrd="0" destOrd="0" presId="urn:microsoft.com/office/officeart/2005/8/layout/hList1"/>
    <dgm:cxn modelId="{70ACCC8A-530C-413F-98E6-15EDFC2FE12C}" srcId="{E04751F6-9264-4C09-9E0C-F86C46A42FA8}" destId="{E99D04A5-1A5F-47ED-9F16-4A5B1E5490FF}" srcOrd="1" destOrd="0" parTransId="{A518A429-39DB-4D03-8288-C9520F119F95}" sibTransId="{EE5F9CD9-86D3-4D05-8C46-8ECC10AA540E}"/>
    <dgm:cxn modelId="{F571E299-68C3-4654-BE55-941EE4AE13A6}" srcId="{E99D04A5-1A5F-47ED-9F16-4A5B1E5490FF}" destId="{84092A1F-2628-4549-8910-5AB202D379A6}" srcOrd="0" destOrd="0" parTransId="{DB3E62C8-0C8E-4604-B4E0-A525844DB81B}" sibTransId="{C986C2CB-4455-4C5C-B319-6974C299AED4}"/>
    <dgm:cxn modelId="{856EF3AD-C1CC-428A-870C-85BD20D9C2F4}" srcId="{0B26129C-32F6-4765-90A0-11FA2DC28C77}" destId="{D7D71448-9A47-416E-9DDC-8F736458E116}" srcOrd="0" destOrd="0" parTransId="{472E1993-70F3-4A02-88C9-4D2BDA2A3510}" sibTransId="{26FBC585-65AE-41E0-8217-339F60366C72}"/>
    <dgm:cxn modelId="{EFCC0FB9-153C-443B-B9B0-B9611DB0BDF5}" type="presOf" srcId="{D7D71448-9A47-416E-9DDC-8F736458E116}" destId="{A42182DE-9C2C-4FD2-A66C-5D8460ABD0E0}" srcOrd="0" destOrd="0" presId="urn:microsoft.com/office/officeart/2005/8/layout/hList1"/>
    <dgm:cxn modelId="{AB04BCC3-A728-4694-BB65-B5096A1EE957}" srcId="{E04751F6-9264-4C09-9E0C-F86C46A42FA8}" destId="{0B26129C-32F6-4765-90A0-11FA2DC28C77}" srcOrd="0" destOrd="0" parTransId="{80559960-C749-4BFA-B515-75FDDEDDAF4E}" sibTransId="{9B5B87F9-CDC9-4D68-9BF3-56906F0A7D1A}"/>
    <dgm:cxn modelId="{94EA63CA-CC50-48BE-A6F2-47892C64BBA9}" type="presOf" srcId="{E99D04A5-1A5F-47ED-9F16-4A5B1E5490FF}" destId="{CCCCDCC5-A49D-46F7-AD06-2A5F85B9604C}" srcOrd="0" destOrd="0" presId="urn:microsoft.com/office/officeart/2005/8/layout/hList1"/>
    <dgm:cxn modelId="{E6E4A1E5-698B-402B-994E-75CD3DB574A8}" type="presOf" srcId="{E04751F6-9264-4C09-9E0C-F86C46A42FA8}" destId="{85DDA05A-2A53-45C2-BAB0-BC4E45BA03E8}" srcOrd="0" destOrd="0" presId="urn:microsoft.com/office/officeart/2005/8/layout/hList1"/>
    <dgm:cxn modelId="{57F0D8F1-CB9D-4145-9617-A74799CAFA36}" type="presParOf" srcId="{85DDA05A-2A53-45C2-BAB0-BC4E45BA03E8}" destId="{2FFA0BA0-52A4-459D-A77A-E5EE5C45F26F}" srcOrd="0" destOrd="0" presId="urn:microsoft.com/office/officeart/2005/8/layout/hList1"/>
    <dgm:cxn modelId="{F30D1265-9218-484D-89C9-2120D9AB8960}" type="presParOf" srcId="{2FFA0BA0-52A4-459D-A77A-E5EE5C45F26F}" destId="{B8F421DA-2C52-4B18-8088-85F4C76A7DA4}" srcOrd="0" destOrd="0" presId="urn:microsoft.com/office/officeart/2005/8/layout/hList1"/>
    <dgm:cxn modelId="{85BE9104-FB44-4E7E-8463-1C91D0BF0C0D}" type="presParOf" srcId="{2FFA0BA0-52A4-459D-A77A-E5EE5C45F26F}" destId="{A42182DE-9C2C-4FD2-A66C-5D8460ABD0E0}" srcOrd="1" destOrd="0" presId="urn:microsoft.com/office/officeart/2005/8/layout/hList1"/>
    <dgm:cxn modelId="{86F0FB51-1115-4433-A780-5B8C0A82F754}" type="presParOf" srcId="{85DDA05A-2A53-45C2-BAB0-BC4E45BA03E8}" destId="{405249E6-E4AF-4AC0-B0DA-C7081730430D}" srcOrd="1" destOrd="0" presId="urn:microsoft.com/office/officeart/2005/8/layout/hList1"/>
    <dgm:cxn modelId="{E1834545-EFA4-4C76-9A7C-00B24DF75D89}" type="presParOf" srcId="{85DDA05A-2A53-45C2-BAB0-BC4E45BA03E8}" destId="{5C6D2EF8-18BC-4BB0-BE67-036E7041A458}" srcOrd="2" destOrd="0" presId="urn:microsoft.com/office/officeart/2005/8/layout/hList1"/>
    <dgm:cxn modelId="{2A4CFE77-DD24-414B-89F4-87613C3340DE}" type="presParOf" srcId="{5C6D2EF8-18BC-4BB0-BE67-036E7041A458}" destId="{CCCCDCC5-A49D-46F7-AD06-2A5F85B9604C}" srcOrd="0" destOrd="0" presId="urn:microsoft.com/office/officeart/2005/8/layout/hList1"/>
    <dgm:cxn modelId="{AAFBA001-C295-46D4-8092-FB4688DB1890}" type="presParOf" srcId="{5C6D2EF8-18BC-4BB0-BE67-036E7041A458}" destId="{8C4A8A4C-5BC4-4D29-8931-36B361A32A0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04751F6-9264-4C09-9E0C-F86C46A42FA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B26129C-32F6-4765-90A0-11FA2DC28C77}">
      <dgm:prSet phldrT="[Texte]"/>
      <dgm:spPr/>
      <dgm:t>
        <a:bodyPr/>
        <a:lstStyle/>
        <a:p>
          <a:r>
            <a:rPr lang="fr-FR" dirty="0"/>
            <a:t>Test 1</a:t>
          </a:r>
        </a:p>
      </dgm:t>
    </dgm:pt>
    <dgm:pt modelId="{80559960-C749-4BFA-B515-75FDDEDDAF4E}" type="parTrans" cxnId="{AB04BCC3-A728-4694-BB65-B5096A1EE957}">
      <dgm:prSet/>
      <dgm:spPr/>
      <dgm:t>
        <a:bodyPr/>
        <a:lstStyle/>
        <a:p>
          <a:endParaRPr lang="fr-FR"/>
        </a:p>
      </dgm:t>
    </dgm:pt>
    <dgm:pt modelId="{9B5B87F9-CDC9-4D68-9BF3-56906F0A7D1A}" type="sibTrans" cxnId="{AB04BCC3-A728-4694-BB65-B5096A1EE957}">
      <dgm:prSet/>
      <dgm:spPr/>
      <dgm:t>
        <a:bodyPr/>
        <a:lstStyle/>
        <a:p>
          <a:endParaRPr lang="fr-FR"/>
        </a:p>
      </dgm:t>
    </dgm:pt>
    <dgm:pt modelId="{D7D71448-9A47-416E-9DDC-8F736458E116}">
      <dgm:prSet phldrT="[Texte]"/>
      <dgm:spPr/>
      <dgm:t>
        <a:bodyPr/>
        <a:lstStyle/>
        <a:p>
          <a:r>
            <a:rPr lang="fr-FR" dirty="0"/>
            <a:t>97% réussite</a:t>
          </a:r>
        </a:p>
      </dgm:t>
    </dgm:pt>
    <dgm:pt modelId="{472E1993-70F3-4A02-88C9-4D2BDA2A3510}" type="parTrans" cxnId="{856EF3AD-C1CC-428A-870C-85BD20D9C2F4}">
      <dgm:prSet/>
      <dgm:spPr/>
      <dgm:t>
        <a:bodyPr/>
        <a:lstStyle/>
        <a:p>
          <a:endParaRPr lang="fr-FR"/>
        </a:p>
      </dgm:t>
    </dgm:pt>
    <dgm:pt modelId="{26FBC585-65AE-41E0-8217-339F60366C72}" type="sibTrans" cxnId="{856EF3AD-C1CC-428A-870C-85BD20D9C2F4}">
      <dgm:prSet/>
      <dgm:spPr/>
      <dgm:t>
        <a:bodyPr/>
        <a:lstStyle/>
        <a:p>
          <a:endParaRPr lang="fr-FR"/>
        </a:p>
      </dgm:t>
    </dgm:pt>
    <dgm:pt modelId="{E99D04A5-1A5F-47ED-9F16-4A5B1E5490FF}">
      <dgm:prSet phldrT="[Texte]"/>
      <dgm:spPr/>
      <dgm:t>
        <a:bodyPr/>
        <a:lstStyle/>
        <a:p>
          <a:r>
            <a:rPr lang="fr-FR" dirty="0"/>
            <a:t>Test 2</a:t>
          </a:r>
        </a:p>
      </dgm:t>
    </dgm:pt>
    <dgm:pt modelId="{A518A429-39DB-4D03-8288-C9520F119F95}" type="parTrans" cxnId="{70ACCC8A-530C-413F-98E6-15EDFC2FE12C}">
      <dgm:prSet/>
      <dgm:spPr/>
      <dgm:t>
        <a:bodyPr/>
        <a:lstStyle/>
        <a:p>
          <a:endParaRPr lang="fr-FR"/>
        </a:p>
      </dgm:t>
    </dgm:pt>
    <dgm:pt modelId="{EE5F9CD9-86D3-4D05-8C46-8ECC10AA540E}" type="sibTrans" cxnId="{70ACCC8A-530C-413F-98E6-15EDFC2FE12C}">
      <dgm:prSet/>
      <dgm:spPr/>
      <dgm:t>
        <a:bodyPr/>
        <a:lstStyle/>
        <a:p>
          <a:endParaRPr lang="fr-FR"/>
        </a:p>
      </dgm:t>
    </dgm:pt>
    <dgm:pt modelId="{84092A1F-2628-4549-8910-5AB202D379A6}">
      <dgm:prSet phldrT="[Texte]"/>
      <dgm:spPr/>
      <dgm:t>
        <a:bodyPr/>
        <a:lstStyle/>
        <a:p>
          <a:r>
            <a:rPr lang="fr-FR" dirty="0"/>
            <a:t>98% réussite</a:t>
          </a:r>
        </a:p>
      </dgm:t>
    </dgm:pt>
    <dgm:pt modelId="{DB3E62C8-0C8E-4604-B4E0-A525844DB81B}" type="parTrans" cxnId="{F571E299-68C3-4654-BE55-941EE4AE13A6}">
      <dgm:prSet/>
      <dgm:spPr/>
      <dgm:t>
        <a:bodyPr/>
        <a:lstStyle/>
        <a:p>
          <a:endParaRPr lang="fr-FR"/>
        </a:p>
      </dgm:t>
    </dgm:pt>
    <dgm:pt modelId="{C986C2CB-4455-4C5C-B319-6974C299AED4}" type="sibTrans" cxnId="{F571E299-68C3-4654-BE55-941EE4AE13A6}">
      <dgm:prSet/>
      <dgm:spPr/>
      <dgm:t>
        <a:bodyPr/>
        <a:lstStyle/>
        <a:p>
          <a:endParaRPr lang="fr-FR"/>
        </a:p>
      </dgm:t>
    </dgm:pt>
    <dgm:pt modelId="{5984D732-FD7C-4F03-AA7F-0815161EEA3A}">
      <dgm:prSet/>
      <dgm:spPr/>
      <dgm:t>
        <a:bodyPr/>
        <a:lstStyle/>
        <a:p>
          <a:r>
            <a:rPr lang="fr-FR" dirty="0"/>
            <a:t>Test 3</a:t>
          </a:r>
        </a:p>
      </dgm:t>
    </dgm:pt>
    <dgm:pt modelId="{CB14FBCF-5E4F-40BF-BAB2-DBA4D1AD3B96}" type="parTrans" cxnId="{79A25B8A-02AC-4A2B-A72B-3466DE23B09F}">
      <dgm:prSet/>
      <dgm:spPr/>
      <dgm:t>
        <a:bodyPr/>
        <a:lstStyle/>
        <a:p>
          <a:endParaRPr lang="fr-FR"/>
        </a:p>
      </dgm:t>
    </dgm:pt>
    <dgm:pt modelId="{741E5E8D-314D-4DC2-AE89-8EB00A9B9E22}" type="sibTrans" cxnId="{79A25B8A-02AC-4A2B-A72B-3466DE23B09F}">
      <dgm:prSet/>
      <dgm:spPr/>
      <dgm:t>
        <a:bodyPr/>
        <a:lstStyle/>
        <a:p>
          <a:endParaRPr lang="fr-FR"/>
        </a:p>
      </dgm:t>
    </dgm:pt>
    <dgm:pt modelId="{ED522AE7-5520-4267-B387-C6941FFE54B5}">
      <dgm:prSet/>
      <dgm:spPr/>
      <dgm:t>
        <a:bodyPr/>
        <a:lstStyle/>
        <a:p>
          <a:r>
            <a:rPr lang="fr-FR" dirty="0"/>
            <a:t>Test 4</a:t>
          </a:r>
        </a:p>
      </dgm:t>
    </dgm:pt>
    <dgm:pt modelId="{F12F16A7-1FCC-4A66-851A-5A91827645A4}" type="parTrans" cxnId="{BFF8274C-84DE-44A1-84F4-EC5EDD639C3B}">
      <dgm:prSet/>
      <dgm:spPr/>
      <dgm:t>
        <a:bodyPr/>
        <a:lstStyle/>
        <a:p>
          <a:endParaRPr lang="fr-FR"/>
        </a:p>
      </dgm:t>
    </dgm:pt>
    <dgm:pt modelId="{C7EF6992-BF32-4745-8310-95A94B8710DC}" type="sibTrans" cxnId="{BFF8274C-84DE-44A1-84F4-EC5EDD639C3B}">
      <dgm:prSet/>
      <dgm:spPr/>
      <dgm:t>
        <a:bodyPr/>
        <a:lstStyle/>
        <a:p>
          <a:endParaRPr lang="fr-FR"/>
        </a:p>
      </dgm:t>
    </dgm:pt>
    <dgm:pt modelId="{AEB1FF39-9AD4-4469-AA43-ED0F97A4C518}">
      <dgm:prSet/>
      <dgm:spPr/>
      <dgm:t>
        <a:bodyPr/>
        <a:lstStyle/>
        <a:p>
          <a:r>
            <a:rPr lang="fr-FR" dirty="0"/>
            <a:t>Test 5</a:t>
          </a:r>
        </a:p>
      </dgm:t>
    </dgm:pt>
    <dgm:pt modelId="{4633254B-7882-4082-8681-9F2E8EE8850B}" type="parTrans" cxnId="{70DC34E0-4321-40A7-9B7E-799556CDD002}">
      <dgm:prSet/>
      <dgm:spPr/>
      <dgm:t>
        <a:bodyPr/>
        <a:lstStyle/>
        <a:p>
          <a:endParaRPr lang="fr-FR"/>
        </a:p>
      </dgm:t>
    </dgm:pt>
    <dgm:pt modelId="{B29EBA68-DF6D-40C2-95BA-6A06FE372DEA}" type="sibTrans" cxnId="{70DC34E0-4321-40A7-9B7E-799556CDD002}">
      <dgm:prSet/>
      <dgm:spPr/>
      <dgm:t>
        <a:bodyPr/>
        <a:lstStyle/>
        <a:p>
          <a:endParaRPr lang="fr-FR"/>
        </a:p>
      </dgm:t>
    </dgm:pt>
    <dgm:pt modelId="{800314F2-BBD2-45BF-A7A9-400B3D4023BF}">
      <dgm:prSet/>
      <dgm:spPr/>
      <dgm:t>
        <a:bodyPr/>
        <a:lstStyle/>
        <a:p>
          <a:r>
            <a:rPr lang="fr-FR" dirty="0"/>
            <a:t>96% réussite</a:t>
          </a:r>
        </a:p>
      </dgm:t>
    </dgm:pt>
    <dgm:pt modelId="{6936713A-0DF7-4EE9-8D8A-A64CDACAF0F5}" type="parTrans" cxnId="{4187262B-A225-469F-A5CF-E20798410341}">
      <dgm:prSet/>
      <dgm:spPr/>
      <dgm:t>
        <a:bodyPr/>
        <a:lstStyle/>
        <a:p>
          <a:endParaRPr lang="fr-FR"/>
        </a:p>
      </dgm:t>
    </dgm:pt>
    <dgm:pt modelId="{6096AA28-5341-4675-BB09-7A1E9162A82B}" type="sibTrans" cxnId="{4187262B-A225-469F-A5CF-E20798410341}">
      <dgm:prSet/>
      <dgm:spPr/>
      <dgm:t>
        <a:bodyPr/>
        <a:lstStyle/>
        <a:p>
          <a:endParaRPr lang="fr-FR"/>
        </a:p>
      </dgm:t>
    </dgm:pt>
    <dgm:pt modelId="{9B0FA624-395D-441C-9C42-7AEBFC70D17B}">
      <dgm:prSet/>
      <dgm:spPr/>
      <dgm:t>
        <a:bodyPr/>
        <a:lstStyle/>
        <a:p>
          <a:r>
            <a:rPr lang="fr-FR" dirty="0"/>
            <a:t>98% réussite</a:t>
          </a:r>
        </a:p>
      </dgm:t>
    </dgm:pt>
    <dgm:pt modelId="{17161878-9A3F-4B6E-B178-BB887EBCC4E1}" type="parTrans" cxnId="{5073AF9E-69AF-4FE1-80F2-659157899837}">
      <dgm:prSet/>
      <dgm:spPr/>
      <dgm:t>
        <a:bodyPr/>
        <a:lstStyle/>
        <a:p>
          <a:endParaRPr lang="fr-FR"/>
        </a:p>
      </dgm:t>
    </dgm:pt>
    <dgm:pt modelId="{B28B5B5F-B1E6-430F-831E-8EF1190671FE}" type="sibTrans" cxnId="{5073AF9E-69AF-4FE1-80F2-659157899837}">
      <dgm:prSet/>
      <dgm:spPr/>
      <dgm:t>
        <a:bodyPr/>
        <a:lstStyle/>
        <a:p>
          <a:endParaRPr lang="fr-FR"/>
        </a:p>
      </dgm:t>
    </dgm:pt>
    <dgm:pt modelId="{F4C0EB13-CCA6-4B39-BB87-E5FFB408F9CC}">
      <dgm:prSet/>
      <dgm:spPr/>
      <dgm:t>
        <a:bodyPr/>
        <a:lstStyle/>
        <a:p>
          <a:r>
            <a:rPr lang="fr-FR" dirty="0"/>
            <a:t>97% réussite</a:t>
          </a:r>
        </a:p>
      </dgm:t>
    </dgm:pt>
    <dgm:pt modelId="{908CDBE8-E72C-404A-B7CB-B314550E3A39}" type="parTrans" cxnId="{877D45AE-58F0-41CF-9245-9342DEFCFE05}">
      <dgm:prSet/>
      <dgm:spPr/>
      <dgm:t>
        <a:bodyPr/>
        <a:lstStyle/>
        <a:p>
          <a:endParaRPr lang="fr-FR"/>
        </a:p>
      </dgm:t>
    </dgm:pt>
    <dgm:pt modelId="{65A2E0D2-8EB3-4B05-AEA1-1E1699C2F781}" type="sibTrans" cxnId="{877D45AE-58F0-41CF-9245-9342DEFCFE05}">
      <dgm:prSet/>
      <dgm:spPr/>
      <dgm:t>
        <a:bodyPr/>
        <a:lstStyle/>
        <a:p>
          <a:endParaRPr lang="fr-FR"/>
        </a:p>
      </dgm:t>
    </dgm:pt>
    <dgm:pt modelId="{85DDA05A-2A53-45C2-BAB0-BC4E45BA03E8}" type="pres">
      <dgm:prSet presAssocID="{E04751F6-9264-4C09-9E0C-F86C46A42FA8}" presName="Name0" presStyleCnt="0">
        <dgm:presLayoutVars>
          <dgm:dir/>
          <dgm:animLvl val="lvl"/>
          <dgm:resizeHandles val="exact"/>
        </dgm:presLayoutVars>
      </dgm:prSet>
      <dgm:spPr/>
    </dgm:pt>
    <dgm:pt modelId="{2FFA0BA0-52A4-459D-A77A-E5EE5C45F26F}" type="pres">
      <dgm:prSet presAssocID="{0B26129C-32F6-4765-90A0-11FA2DC28C77}" presName="composite" presStyleCnt="0"/>
      <dgm:spPr/>
    </dgm:pt>
    <dgm:pt modelId="{B8F421DA-2C52-4B18-8088-85F4C76A7DA4}" type="pres">
      <dgm:prSet presAssocID="{0B26129C-32F6-4765-90A0-11FA2DC28C77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</dgm:pt>
    <dgm:pt modelId="{A42182DE-9C2C-4FD2-A66C-5D8460ABD0E0}" type="pres">
      <dgm:prSet presAssocID="{0B26129C-32F6-4765-90A0-11FA2DC28C77}" presName="desTx" presStyleLbl="alignAccFollowNode1" presStyleIdx="0" presStyleCnt="5">
        <dgm:presLayoutVars>
          <dgm:bulletEnabled val="1"/>
        </dgm:presLayoutVars>
      </dgm:prSet>
      <dgm:spPr/>
    </dgm:pt>
    <dgm:pt modelId="{405249E6-E4AF-4AC0-B0DA-C7081730430D}" type="pres">
      <dgm:prSet presAssocID="{9B5B87F9-CDC9-4D68-9BF3-56906F0A7D1A}" presName="space" presStyleCnt="0"/>
      <dgm:spPr/>
    </dgm:pt>
    <dgm:pt modelId="{5C6D2EF8-18BC-4BB0-BE67-036E7041A458}" type="pres">
      <dgm:prSet presAssocID="{E99D04A5-1A5F-47ED-9F16-4A5B1E5490FF}" presName="composite" presStyleCnt="0"/>
      <dgm:spPr/>
    </dgm:pt>
    <dgm:pt modelId="{CCCCDCC5-A49D-46F7-AD06-2A5F85B9604C}" type="pres">
      <dgm:prSet presAssocID="{E99D04A5-1A5F-47ED-9F16-4A5B1E5490FF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</dgm:pt>
    <dgm:pt modelId="{8C4A8A4C-5BC4-4D29-8931-36B361A32A0B}" type="pres">
      <dgm:prSet presAssocID="{E99D04A5-1A5F-47ED-9F16-4A5B1E5490FF}" presName="desTx" presStyleLbl="alignAccFollowNode1" presStyleIdx="1" presStyleCnt="5">
        <dgm:presLayoutVars>
          <dgm:bulletEnabled val="1"/>
        </dgm:presLayoutVars>
      </dgm:prSet>
      <dgm:spPr/>
    </dgm:pt>
    <dgm:pt modelId="{186A42D7-D11A-4806-A49C-956A2DD16961}" type="pres">
      <dgm:prSet presAssocID="{EE5F9CD9-86D3-4D05-8C46-8ECC10AA540E}" presName="space" presStyleCnt="0"/>
      <dgm:spPr/>
    </dgm:pt>
    <dgm:pt modelId="{B39586F5-BD7A-45A3-B537-B6C26B003C9C}" type="pres">
      <dgm:prSet presAssocID="{5984D732-FD7C-4F03-AA7F-0815161EEA3A}" presName="composite" presStyleCnt="0"/>
      <dgm:spPr/>
    </dgm:pt>
    <dgm:pt modelId="{24B0C58A-254E-4D36-8D6E-FEDDF44E6B85}" type="pres">
      <dgm:prSet presAssocID="{5984D732-FD7C-4F03-AA7F-0815161EEA3A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</dgm:pt>
    <dgm:pt modelId="{D2A69A6A-9FF5-4802-8ECD-7FC7B088AA81}" type="pres">
      <dgm:prSet presAssocID="{5984D732-FD7C-4F03-AA7F-0815161EEA3A}" presName="desTx" presStyleLbl="alignAccFollowNode1" presStyleIdx="2" presStyleCnt="5">
        <dgm:presLayoutVars>
          <dgm:bulletEnabled val="1"/>
        </dgm:presLayoutVars>
      </dgm:prSet>
      <dgm:spPr/>
    </dgm:pt>
    <dgm:pt modelId="{E6B8C41E-F518-40E8-8CF0-DBB72F435885}" type="pres">
      <dgm:prSet presAssocID="{741E5E8D-314D-4DC2-AE89-8EB00A9B9E22}" presName="space" presStyleCnt="0"/>
      <dgm:spPr/>
    </dgm:pt>
    <dgm:pt modelId="{BD622AD5-B3AB-4932-B607-C4F9B38CCFC6}" type="pres">
      <dgm:prSet presAssocID="{ED522AE7-5520-4267-B387-C6941FFE54B5}" presName="composite" presStyleCnt="0"/>
      <dgm:spPr/>
    </dgm:pt>
    <dgm:pt modelId="{226B214D-F5FB-4650-9B16-9012086F978F}" type="pres">
      <dgm:prSet presAssocID="{ED522AE7-5520-4267-B387-C6941FFE54B5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</dgm:pt>
    <dgm:pt modelId="{BAF14B27-8070-4058-8D9B-65CC09F65E05}" type="pres">
      <dgm:prSet presAssocID="{ED522AE7-5520-4267-B387-C6941FFE54B5}" presName="desTx" presStyleLbl="alignAccFollowNode1" presStyleIdx="3" presStyleCnt="5">
        <dgm:presLayoutVars>
          <dgm:bulletEnabled val="1"/>
        </dgm:presLayoutVars>
      </dgm:prSet>
      <dgm:spPr/>
    </dgm:pt>
    <dgm:pt modelId="{767F57C3-0DEB-43E8-BE88-16C1A6E88921}" type="pres">
      <dgm:prSet presAssocID="{C7EF6992-BF32-4745-8310-95A94B8710DC}" presName="space" presStyleCnt="0"/>
      <dgm:spPr/>
    </dgm:pt>
    <dgm:pt modelId="{1426760E-57CE-4F89-93E6-AFF5563ED7C0}" type="pres">
      <dgm:prSet presAssocID="{AEB1FF39-9AD4-4469-AA43-ED0F97A4C518}" presName="composite" presStyleCnt="0"/>
      <dgm:spPr/>
    </dgm:pt>
    <dgm:pt modelId="{FE219558-A8BE-4076-BBF7-5E90C80FEFB1}" type="pres">
      <dgm:prSet presAssocID="{AEB1FF39-9AD4-4469-AA43-ED0F97A4C518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</dgm:pt>
    <dgm:pt modelId="{8C754B1B-FFF9-4181-99DE-6B90A2768874}" type="pres">
      <dgm:prSet presAssocID="{AEB1FF39-9AD4-4469-AA43-ED0F97A4C518}" presName="desTx" presStyleLbl="alignAccFollowNode1" presStyleIdx="4" presStyleCnt="5">
        <dgm:presLayoutVars>
          <dgm:bulletEnabled val="1"/>
        </dgm:presLayoutVars>
      </dgm:prSet>
      <dgm:spPr/>
    </dgm:pt>
  </dgm:ptLst>
  <dgm:cxnLst>
    <dgm:cxn modelId="{11B0DD24-B7A0-4AA7-BDEF-573F7E1AD486}" type="presOf" srcId="{AEB1FF39-9AD4-4469-AA43-ED0F97A4C518}" destId="{FE219558-A8BE-4076-BBF7-5E90C80FEFB1}" srcOrd="0" destOrd="0" presId="urn:microsoft.com/office/officeart/2005/8/layout/hList1"/>
    <dgm:cxn modelId="{6DD09B26-400E-4BDE-9125-20606851F24F}" type="presOf" srcId="{800314F2-BBD2-45BF-A7A9-400B3D4023BF}" destId="{D2A69A6A-9FF5-4802-8ECD-7FC7B088AA81}" srcOrd="0" destOrd="0" presId="urn:microsoft.com/office/officeart/2005/8/layout/hList1"/>
    <dgm:cxn modelId="{4187262B-A225-469F-A5CF-E20798410341}" srcId="{5984D732-FD7C-4F03-AA7F-0815161EEA3A}" destId="{800314F2-BBD2-45BF-A7A9-400B3D4023BF}" srcOrd="0" destOrd="0" parTransId="{6936713A-0DF7-4EE9-8D8A-A64CDACAF0F5}" sibTransId="{6096AA28-5341-4675-BB09-7A1E9162A82B}"/>
    <dgm:cxn modelId="{4DFE2E39-DACD-4AF4-9E17-351FDE70E8A3}" type="presOf" srcId="{84092A1F-2628-4549-8910-5AB202D379A6}" destId="{8C4A8A4C-5BC4-4D29-8931-36B361A32A0B}" srcOrd="0" destOrd="0" presId="urn:microsoft.com/office/officeart/2005/8/layout/hList1"/>
    <dgm:cxn modelId="{2C425266-22B9-445A-9555-9F3A50D5545F}" type="presOf" srcId="{0B26129C-32F6-4765-90A0-11FA2DC28C77}" destId="{B8F421DA-2C52-4B18-8088-85F4C76A7DA4}" srcOrd="0" destOrd="0" presId="urn:microsoft.com/office/officeart/2005/8/layout/hList1"/>
    <dgm:cxn modelId="{BFF8274C-84DE-44A1-84F4-EC5EDD639C3B}" srcId="{E04751F6-9264-4C09-9E0C-F86C46A42FA8}" destId="{ED522AE7-5520-4267-B387-C6941FFE54B5}" srcOrd="3" destOrd="0" parTransId="{F12F16A7-1FCC-4A66-851A-5A91827645A4}" sibTransId="{C7EF6992-BF32-4745-8310-95A94B8710DC}"/>
    <dgm:cxn modelId="{7372534C-1E98-4B6F-ACB7-64097366D8C7}" type="presOf" srcId="{ED522AE7-5520-4267-B387-C6941FFE54B5}" destId="{226B214D-F5FB-4650-9B16-9012086F978F}" srcOrd="0" destOrd="0" presId="urn:microsoft.com/office/officeart/2005/8/layout/hList1"/>
    <dgm:cxn modelId="{CF7D7B54-E1FC-46F9-A5A3-519160B36176}" type="presOf" srcId="{5984D732-FD7C-4F03-AA7F-0815161EEA3A}" destId="{24B0C58A-254E-4D36-8D6E-FEDDF44E6B85}" srcOrd="0" destOrd="0" presId="urn:microsoft.com/office/officeart/2005/8/layout/hList1"/>
    <dgm:cxn modelId="{F7BE957E-1AE1-4FF6-BD4B-8C1142342DEB}" type="presOf" srcId="{F4C0EB13-CCA6-4B39-BB87-E5FFB408F9CC}" destId="{8C754B1B-FFF9-4181-99DE-6B90A2768874}" srcOrd="0" destOrd="0" presId="urn:microsoft.com/office/officeart/2005/8/layout/hList1"/>
    <dgm:cxn modelId="{79A25B8A-02AC-4A2B-A72B-3466DE23B09F}" srcId="{E04751F6-9264-4C09-9E0C-F86C46A42FA8}" destId="{5984D732-FD7C-4F03-AA7F-0815161EEA3A}" srcOrd="2" destOrd="0" parTransId="{CB14FBCF-5E4F-40BF-BAB2-DBA4D1AD3B96}" sibTransId="{741E5E8D-314D-4DC2-AE89-8EB00A9B9E22}"/>
    <dgm:cxn modelId="{70ACCC8A-530C-413F-98E6-15EDFC2FE12C}" srcId="{E04751F6-9264-4C09-9E0C-F86C46A42FA8}" destId="{E99D04A5-1A5F-47ED-9F16-4A5B1E5490FF}" srcOrd="1" destOrd="0" parTransId="{A518A429-39DB-4D03-8288-C9520F119F95}" sibTransId="{EE5F9CD9-86D3-4D05-8C46-8ECC10AA540E}"/>
    <dgm:cxn modelId="{F571E299-68C3-4654-BE55-941EE4AE13A6}" srcId="{E99D04A5-1A5F-47ED-9F16-4A5B1E5490FF}" destId="{84092A1F-2628-4549-8910-5AB202D379A6}" srcOrd="0" destOrd="0" parTransId="{DB3E62C8-0C8E-4604-B4E0-A525844DB81B}" sibTransId="{C986C2CB-4455-4C5C-B319-6974C299AED4}"/>
    <dgm:cxn modelId="{5073AF9E-69AF-4FE1-80F2-659157899837}" srcId="{ED522AE7-5520-4267-B387-C6941FFE54B5}" destId="{9B0FA624-395D-441C-9C42-7AEBFC70D17B}" srcOrd="0" destOrd="0" parTransId="{17161878-9A3F-4B6E-B178-BB887EBCC4E1}" sibTransId="{B28B5B5F-B1E6-430F-831E-8EF1190671FE}"/>
    <dgm:cxn modelId="{856EF3AD-C1CC-428A-870C-85BD20D9C2F4}" srcId="{0B26129C-32F6-4765-90A0-11FA2DC28C77}" destId="{D7D71448-9A47-416E-9DDC-8F736458E116}" srcOrd="0" destOrd="0" parTransId="{472E1993-70F3-4A02-88C9-4D2BDA2A3510}" sibTransId="{26FBC585-65AE-41E0-8217-339F60366C72}"/>
    <dgm:cxn modelId="{877D45AE-58F0-41CF-9245-9342DEFCFE05}" srcId="{AEB1FF39-9AD4-4469-AA43-ED0F97A4C518}" destId="{F4C0EB13-CCA6-4B39-BB87-E5FFB408F9CC}" srcOrd="0" destOrd="0" parTransId="{908CDBE8-E72C-404A-B7CB-B314550E3A39}" sibTransId="{65A2E0D2-8EB3-4B05-AEA1-1E1699C2F781}"/>
    <dgm:cxn modelId="{EFCC0FB9-153C-443B-B9B0-B9611DB0BDF5}" type="presOf" srcId="{D7D71448-9A47-416E-9DDC-8F736458E116}" destId="{A42182DE-9C2C-4FD2-A66C-5D8460ABD0E0}" srcOrd="0" destOrd="0" presId="urn:microsoft.com/office/officeart/2005/8/layout/hList1"/>
    <dgm:cxn modelId="{AB04BCC3-A728-4694-BB65-B5096A1EE957}" srcId="{E04751F6-9264-4C09-9E0C-F86C46A42FA8}" destId="{0B26129C-32F6-4765-90A0-11FA2DC28C77}" srcOrd="0" destOrd="0" parTransId="{80559960-C749-4BFA-B515-75FDDEDDAF4E}" sibTransId="{9B5B87F9-CDC9-4D68-9BF3-56906F0A7D1A}"/>
    <dgm:cxn modelId="{94EA63CA-CC50-48BE-A6F2-47892C64BBA9}" type="presOf" srcId="{E99D04A5-1A5F-47ED-9F16-4A5B1E5490FF}" destId="{CCCCDCC5-A49D-46F7-AD06-2A5F85B9604C}" srcOrd="0" destOrd="0" presId="urn:microsoft.com/office/officeart/2005/8/layout/hList1"/>
    <dgm:cxn modelId="{70DC34E0-4321-40A7-9B7E-799556CDD002}" srcId="{E04751F6-9264-4C09-9E0C-F86C46A42FA8}" destId="{AEB1FF39-9AD4-4469-AA43-ED0F97A4C518}" srcOrd="4" destOrd="0" parTransId="{4633254B-7882-4082-8681-9F2E8EE8850B}" sibTransId="{B29EBA68-DF6D-40C2-95BA-6A06FE372DEA}"/>
    <dgm:cxn modelId="{E6E4A1E5-698B-402B-994E-75CD3DB574A8}" type="presOf" srcId="{E04751F6-9264-4C09-9E0C-F86C46A42FA8}" destId="{85DDA05A-2A53-45C2-BAB0-BC4E45BA03E8}" srcOrd="0" destOrd="0" presId="urn:microsoft.com/office/officeart/2005/8/layout/hList1"/>
    <dgm:cxn modelId="{14A6B5EB-93B7-4789-BCAB-92F7C3EFB59D}" type="presOf" srcId="{9B0FA624-395D-441C-9C42-7AEBFC70D17B}" destId="{BAF14B27-8070-4058-8D9B-65CC09F65E05}" srcOrd="0" destOrd="0" presId="urn:microsoft.com/office/officeart/2005/8/layout/hList1"/>
    <dgm:cxn modelId="{57F0D8F1-CB9D-4145-9617-A74799CAFA36}" type="presParOf" srcId="{85DDA05A-2A53-45C2-BAB0-BC4E45BA03E8}" destId="{2FFA0BA0-52A4-459D-A77A-E5EE5C45F26F}" srcOrd="0" destOrd="0" presId="urn:microsoft.com/office/officeart/2005/8/layout/hList1"/>
    <dgm:cxn modelId="{F30D1265-9218-484D-89C9-2120D9AB8960}" type="presParOf" srcId="{2FFA0BA0-52A4-459D-A77A-E5EE5C45F26F}" destId="{B8F421DA-2C52-4B18-8088-85F4C76A7DA4}" srcOrd="0" destOrd="0" presId="urn:microsoft.com/office/officeart/2005/8/layout/hList1"/>
    <dgm:cxn modelId="{85BE9104-FB44-4E7E-8463-1C91D0BF0C0D}" type="presParOf" srcId="{2FFA0BA0-52A4-459D-A77A-E5EE5C45F26F}" destId="{A42182DE-9C2C-4FD2-A66C-5D8460ABD0E0}" srcOrd="1" destOrd="0" presId="urn:microsoft.com/office/officeart/2005/8/layout/hList1"/>
    <dgm:cxn modelId="{86F0FB51-1115-4433-A780-5B8C0A82F754}" type="presParOf" srcId="{85DDA05A-2A53-45C2-BAB0-BC4E45BA03E8}" destId="{405249E6-E4AF-4AC0-B0DA-C7081730430D}" srcOrd="1" destOrd="0" presId="urn:microsoft.com/office/officeart/2005/8/layout/hList1"/>
    <dgm:cxn modelId="{E1834545-EFA4-4C76-9A7C-00B24DF75D89}" type="presParOf" srcId="{85DDA05A-2A53-45C2-BAB0-BC4E45BA03E8}" destId="{5C6D2EF8-18BC-4BB0-BE67-036E7041A458}" srcOrd="2" destOrd="0" presId="urn:microsoft.com/office/officeart/2005/8/layout/hList1"/>
    <dgm:cxn modelId="{2A4CFE77-DD24-414B-89F4-87613C3340DE}" type="presParOf" srcId="{5C6D2EF8-18BC-4BB0-BE67-036E7041A458}" destId="{CCCCDCC5-A49D-46F7-AD06-2A5F85B9604C}" srcOrd="0" destOrd="0" presId="urn:microsoft.com/office/officeart/2005/8/layout/hList1"/>
    <dgm:cxn modelId="{AAFBA001-C295-46D4-8092-FB4688DB1890}" type="presParOf" srcId="{5C6D2EF8-18BC-4BB0-BE67-036E7041A458}" destId="{8C4A8A4C-5BC4-4D29-8931-36B361A32A0B}" srcOrd="1" destOrd="0" presId="urn:microsoft.com/office/officeart/2005/8/layout/hList1"/>
    <dgm:cxn modelId="{34361FE2-6663-4627-B5AF-39F8A59BD3B1}" type="presParOf" srcId="{85DDA05A-2A53-45C2-BAB0-BC4E45BA03E8}" destId="{186A42D7-D11A-4806-A49C-956A2DD16961}" srcOrd="3" destOrd="0" presId="urn:microsoft.com/office/officeart/2005/8/layout/hList1"/>
    <dgm:cxn modelId="{69B61CBA-463B-4DD1-9DBD-E7AE26589D30}" type="presParOf" srcId="{85DDA05A-2A53-45C2-BAB0-BC4E45BA03E8}" destId="{B39586F5-BD7A-45A3-B537-B6C26B003C9C}" srcOrd="4" destOrd="0" presId="urn:microsoft.com/office/officeart/2005/8/layout/hList1"/>
    <dgm:cxn modelId="{CCF24175-BA42-4CD2-A3A7-2EF697D7FD14}" type="presParOf" srcId="{B39586F5-BD7A-45A3-B537-B6C26B003C9C}" destId="{24B0C58A-254E-4D36-8D6E-FEDDF44E6B85}" srcOrd="0" destOrd="0" presId="urn:microsoft.com/office/officeart/2005/8/layout/hList1"/>
    <dgm:cxn modelId="{543149F0-7184-4CBE-B98A-0F25990E296F}" type="presParOf" srcId="{B39586F5-BD7A-45A3-B537-B6C26B003C9C}" destId="{D2A69A6A-9FF5-4802-8ECD-7FC7B088AA81}" srcOrd="1" destOrd="0" presId="urn:microsoft.com/office/officeart/2005/8/layout/hList1"/>
    <dgm:cxn modelId="{EA6E8754-B51F-442E-80F4-0CC11F376302}" type="presParOf" srcId="{85DDA05A-2A53-45C2-BAB0-BC4E45BA03E8}" destId="{E6B8C41E-F518-40E8-8CF0-DBB72F435885}" srcOrd="5" destOrd="0" presId="urn:microsoft.com/office/officeart/2005/8/layout/hList1"/>
    <dgm:cxn modelId="{784C4E06-F61C-49E9-AF25-E45563D45BD4}" type="presParOf" srcId="{85DDA05A-2A53-45C2-BAB0-BC4E45BA03E8}" destId="{BD622AD5-B3AB-4932-B607-C4F9B38CCFC6}" srcOrd="6" destOrd="0" presId="urn:microsoft.com/office/officeart/2005/8/layout/hList1"/>
    <dgm:cxn modelId="{9B3B1A91-75A6-4E8A-87CA-9D084A1549C5}" type="presParOf" srcId="{BD622AD5-B3AB-4932-B607-C4F9B38CCFC6}" destId="{226B214D-F5FB-4650-9B16-9012086F978F}" srcOrd="0" destOrd="0" presId="urn:microsoft.com/office/officeart/2005/8/layout/hList1"/>
    <dgm:cxn modelId="{6B4054E5-70AF-40F0-B14D-4071FCC5B2EF}" type="presParOf" srcId="{BD622AD5-B3AB-4932-B607-C4F9B38CCFC6}" destId="{BAF14B27-8070-4058-8D9B-65CC09F65E05}" srcOrd="1" destOrd="0" presId="urn:microsoft.com/office/officeart/2005/8/layout/hList1"/>
    <dgm:cxn modelId="{3470D367-5BD2-4BE5-991C-00754AC4EDF0}" type="presParOf" srcId="{85DDA05A-2A53-45C2-BAB0-BC4E45BA03E8}" destId="{767F57C3-0DEB-43E8-BE88-16C1A6E88921}" srcOrd="7" destOrd="0" presId="urn:microsoft.com/office/officeart/2005/8/layout/hList1"/>
    <dgm:cxn modelId="{DA77E173-B963-4A57-8CD2-E8A0DA202B6E}" type="presParOf" srcId="{85DDA05A-2A53-45C2-BAB0-BC4E45BA03E8}" destId="{1426760E-57CE-4F89-93E6-AFF5563ED7C0}" srcOrd="8" destOrd="0" presId="urn:microsoft.com/office/officeart/2005/8/layout/hList1"/>
    <dgm:cxn modelId="{60B1C19F-180B-4D9F-97D7-7A8DB21B0D5F}" type="presParOf" srcId="{1426760E-57CE-4F89-93E6-AFF5563ED7C0}" destId="{FE219558-A8BE-4076-BBF7-5E90C80FEFB1}" srcOrd="0" destOrd="0" presId="urn:microsoft.com/office/officeart/2005/8/layout/hList1"/>
    <dgm:cxn modelId="{A6E0BBFB-A49D-494A-A796-8AD181DC9F0D}" type="presParOf" srcId="{1426760E-57CE-4F89-93E6-AFF5563ED7C0}" destId="{8C754B1B-FFF9-4181-99DE-6B90A27688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4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5D3E6F1-C2B8-4F6A-8AC1-1AE8748715D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fr-FR"/>
        </a:p>
      </dgm:t>
    </dgm:pt>
    <dgm:pt modelId="{A0CC7DF7-43F4-4E21-9B73-D6858510534A}">
      <dgm:prSet phldrT="[Texte]"/>
      <dgm:spPr/>
      <dgm:t>
        <a:bodyPr/>
        <a:lstStyle/>
        <a:p>
          <a:r>
            <a:rPr lang="fr-FR" noProof="0" dirty="0"/>
            <a:t>71.05 M€</a:t>
          </a:r>
        </a:p>
      </dgm:t>
    </dgm:pt>
    <dgm:pt modelId="{C4E54FD8-154B-494F-BA90-12FD777FC546}" type="parTrans" cxnId="{A3EAC75B-81D3-4351-9581-B17A0F551CEE}">
      <dgm:prSet/>
      <dgm:spPr/>
      <dgm:t>
        <a:bodyPr/>
        <a:lstStyle/>
        <a:p>
          <a:endParaRPr lang="fr-FR"/>
        </a:p>
      </dgm:t>
    </dgm:pt>
    <dgm:pt modelId="{0D0E8BC4-254B-4B2C-B5C6-CF6251606E0C}" type="sibTrans" cxnId="{A3EAC75B-81D3-4351-9581-B17A0F551CEE}">
      <dgm:prSet/>
      <dgm:spPr/>
      <dgm:t>
        <a:bodyPr/>
        <a:lstStyle/>
        <a:p>
          <a:endParaRPr lang="fr-FR"/>
        </a:p>
      </dgm:t>
    </dgm:pt>
    <dgm:pt modelId="{70BFDFEA-4F1E-4D09-B4EB-89D9B2295D48}">
      <dgm:prSet phldrT="[Texte]"/>
      <dgm:spPr/>
      <dgm:t>
        <a:bodyPr/>
        <a:lstStyle/>
        <a:p>
          <a:r>
            <a:rPr lang="fr-FR" noProof="0" dirty="0"/>
            <a:t>97.97 M€</a:t>
          </a:r>
        </a:p>
      </dgm:t>
    </dgm:pt>
    <dgm:pt modelId="{D4F17F07-DD6F-4A40-9B03-521EB54E886D}" type="parTrans" cxnId="{9C9F4F04-1A5E-45F1-A78A-5FE9D3424B7B}">
      <dgm:prSet/>
      <dgm:spPr/>
      <dgm:t>
        <a:bodyPr/>
        <a:lstStyle/>
        <a:p>
          <a:endParaRPr lang="fr-FR"/>
        </a:p>
      </dgm:t>
    </dgm:pt>
    <dgm:pt modelId="{4605402D-45E8-4CD6-8044-A7E17AB48B80}" type="sibTrans" cxnId="{9C9F4F04-1A5E-45F1-A78A-5FE9D3424B7B}">
      <dgm:prSet/>
      <dgm:spPr/>
      <dgm:t>
        <a:bodyPr/>
        <a:lstStyle/>
        <a:p>
          <a:endParaRPr lang="fr-FR"/>
        </a:p>
      </dgm:t>
    </dgm:pt>
    <dgm:pt modelId="{1092B457-67D7-40A9-8492-D37A12E59579}" type="pres">
      <dgm:prSet presAssocID="{05D3E6F1-C2B8-4F6A-8AC1-1AE8748715DD}" presName="diagram" presStyleCnt="0">
        <dgm:presLayoutVars>
          <dgm:dir/>
          <dgm:resizeHandles val="exact"/>
        </dgm:presLayoutVars>
      </dgm:prSet>
      <dgm:spPr/>
    </dgm:pt>
    <dgm:pt modelId="{4B61F7E7-C2FE-453C-BECF-CCD53B27FF93}" type="pres">
      <dgm:prSet presAssocID="{A0CC7DF7-43F4-4E21-9B73-D6858510534A}" presName="node" presStyleLbl="node1" presStyleIdx="0" presStyleCnt="2" custScaleX="130688" custScaleY="64465">
        <dgm:presLayoutVars>
          <dgm:bulletEnabled val="1"/>
        </dgm:presLayoutVars>
      </dgm:prSet>
      <dgm:spPr/>
    </dgm:pt>
    <dgm:pt modelId="{6E44DB34-B0E8-4D15-92C9-F75C3E548740}" type="pres">
      <dgm:prSet presAssocID="{0D0E8BC4-254B-4B2C-B5C6-CF6251606E0C}" presName="sibTrans" presStyleCnt="0"/>
      <dgm:spPr/>
    </dgm:pt>
    <dgm:pt modelId="{1EE0968C-9190-4CBF-885E-7A3845419134}" type="pres">
      <dgm:prSet presAssocID="{70BFDFEA-4F1E-4D09-B4EB-89D9B2295D48}" presName="node" presStyleLbl="node1" presStyleIdx="1" presStyleCnt="2" custScaleX="119196" custScaleY="71209">
        <dgm:presLayoutVars>
          <dgm:bulletEnabled val="1"/>
        </dgm:presLayoutVars>
      </dgm:prSet>
      <dgm:spPr/>
    </dgm:pt>
  </dgm:ptLst>
  <dgm:cxnLst>
    <dgm:cxn modelId="{9C9F4F04-1A5E-45F1-A78A-5FE9D3424B7B}" srcId="{05D3E6F1-C2B8-4F6A-8AC1-1AE8748715DD}" destId="{70BFDFEA-4F1E-4D09-B4EB-89D9B2295D48}" srcOrd="1" destOrd="0" parTransId="{D4F17F07-DD6F-4A40-9B03-521EB54E886D}" sibTransId="{4605402D-45E8-4CD6-8044-A7E17AB48B80}"/>
    <dgm:cxn modelId="{45482C0A-4986-4FA8-9C5C-A4EB74072AD9}" type="presOf" srcId="{A0CC7DF7-43F4-4E21-9B73-D6858510534A}" destId="{4B61F7E7-C2FE-453C-BECF-CCD53B27FF93}" srcOrd="0" destOrd="0" presId="urn:microsoft.com/office/officeart/2005/8/layout/default"/>
    <dgm:cxn modelId="{A3EAC75B-81D3-4351-9581-B17A0F551CEE}" srcId="{05D3E6F1-C2B8-4F6A-8AC1-1AE8748715DD}" destId="{A0CC7DF7-43F4-4E21-9B73-D6858510534A}" srcOrd="0" destOrd="0" parTransId="{C4E54FD8-154B-494F-BA90-12FD777FC546}" sibTransId="{0D0E8BC4-254B-4B2C-B5C6-CF6251606E0C}"/>
    <dgm:cxn modelId="{E0E03B5D-6FB0-447A-BDE6-13D9D30A1DC2}" type="presOf" srcId="{70BFDFEA-4F1E-4D09-B4EB-89D9B2295D48}" destId="{1EE0968C-9190-4CBF-885E-7A3845419134}" srcOrd="0" destOrd="0" presId="urn:microsoft.com/office/officeart/2005/8/layout/default"/>
    <dgm:cxn modelId="{F87DA4F0-B027-4CB9-A330-FAE88258C045}" type="presOf" srcId="{05D3E6F1-C2B8-4F6A-8AC1-1AE8748715DD}" destId="{1092B457-67D7-40A9-8492-D37A12E59579}" srcOrd="0" destOrd="0" presId="urn:microsoft.com/office/officeart/2005/8/layout/default"/>
    <dgm:cxn modelId="{26403B5D-43FA-46A6-8814-89BD2AEDE933}" type="presParOf" srcId="{1092B457-67D7-40A9-8492-D37A12E59579}" destId="{4B61F7E7-C2FE-453C-BECF-CCD53B27FF93}" srcOrd="0" destOrd="0" presId="urn:microsoft.com/office/officeart/2005/8/layout/default"/>
    <dgm:cxn modelId="{105CEE73-578F-4AC4-A7AE-E46E1215A7FD}" type="presParOf" srcId="{1092B457-67D7-40A9-8492-D37A12E59579}" destId="{6E44DB34-B0E8-4D15-92C9-F75C3E548740}" srcOrd="1" destOrd="0" presId="urn:microsoft.com/office/officeart/2005/8/layout/default"/>
    <dgm:cxn modelId="{D3E60EC0-D2CA-4EE4-AB2A-FEF476F4BDED}" type="presParOf" srcId="{1092B457-67D7-40A9-8492-D37A12E59579}" destId="{1EE0968C-9190-4CBF-885E-7A384541913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4E7E7A-A238-4AEE-B243-8FC1EE9518C6}">
      <dsp:nvSpPr>
        <dsp:cNvPr id="0" name=""/>
        <dsp:cNvSpPr/>
      </dsp:nvSpPr>
      <dsp:spPr>
        <a:xfrm>
          <a:off x="0" y="286675"/>
          <a:ext cx="4726723" cy="5008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6846" tIns="249936" rIns="36684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26 196</a:t>
          </a:r>
        </a:p>
      </dsp:txBody>
      <dsp:txXfrm>
        <a:off x="0" y="286675"/>
        <a:ext cx="4726723" cy="500850"/>
      </dsp:txXfrm>
    </dsp:sp>
    <dsp:sp modelId="{E842D4C9-9734-4A54-B044-8DCEFDA961EF}">
      <dsp:nvSpPr>
        <dsp:cNvPr id="0" name=""/>
        <dsp:cNvSpPr/>
      </dsp:nvSpPr>
      <dsp:spPr>
        <a:xfrm>
          <a:off x="236336" y="109555"/>
          <a:ext cx="3308706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061" tIns="0" rIns="1250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noProof="0" dirty="0"/>
            <a:t>Transactions </a:t>
          </a:r>
          <a:endParaRPr lang="fr-FR" sz="1200" kern="1200" noProof="0" dirty="0"/>
        </a:p>
      </dsp:txBody>
      <dsp:txXfrm>
        <a:off x="253629" y="126848"/>
        <a:ext cx="3274120" cy="319654"/>
      </dsp:txXfrm>
    </dsp:sp>
    <dsp:sp modelId="{F18125D1-FE85-49CC-8726-08B320084166}">
      <dsp:nvSpPr>
        <dsp:cNvPr id="0" name=""/>
        <dsp:cNvSpPr/>
      </dsp:nvSpPr>
      <dsp:spPr>
        <a:xfrm>
          <a:off x="0" y="1029445"/>
          <a:ext cx="4726723" cy="5008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6846" tIns="249936" rIns="36684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i="0" kern="1200" noProof="0" dirty="0"/>
            <a:t>24,353 </a:t>
          </a:r>
          <a:endParaRPr lang="fr-FR" sz="1200" kern="1200" noProof="0" dirty="0"/>
        </a:p>
      </dsp:txBody>
      <dsp:txXfrm>
        <a:off x="0" y="1029445"/>
        <a:ext cx="4726723" cy="500850"/>
      </dsp:txXfrm>
    </dsp:sp>
    <dsp:sp modelId="{D6D502EC-6C53-472D-9350-11D42A628886}">
      <dsp:nvSpPr>
        <dsp:cNvPr id="0" name=""/>
        <dsp:cNvSpPr/>
      </dsp:nvSpPr>
      <dsp:spPr>
        <a:xfrm>
          <a:off x="236336" y="852325"/>
          <a:ext cx="3308706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061" tIns="0" rIns="1250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noProof="0" dirty="0"/>
            <a:t>Appartements</a:t>
          </a:r>
          <a:endParaRPr lang="fr-FR" sz="1200" kern="1200" noProof="0" dirty="0"/>
        </a:p>
      </dsp:txBody>
      <dsp:txXfrm>
        <a:off x="253629" y="869618"/>
        <a:ext cx="3274120" cy="319654"/>
      </dsp:txXfrm>
    </dsp:sp>
    <dsp:sp modelId="{B620BA49-20E3-4926-849A-C7E239689165}">
      <dsp:nvSpPr>
        <dsp:cNvPr id="0" name=""/>
        <dsp:cNvSpPr/>
      </dsp:nvSpPr>
      <dsp:spPr>
        <a:xfrm>
          <a:off x="0" y="1772215"/>
          <a:ext cx="4726723" cy="5008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6846" tIns="249936" rIns="36684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b="0" i="0" kern="1200" noProof="0" dirty="0"/>
            <a:t>1,843 </a:t>
          </a:r>
          <a:endParaRPr lang="fr-FR" sz="1200" kern="1200" noProof="0" dirty="0"/>
        </a:p>
      </dsp:txBody>
      <dsp:txXfrm>
        <a:off x="0" y="1772215"/>
        <a:ext cx="4726723" cy="500850"/>
      </dsp:txXfrm>
    </dsp:sp>
    <dsp:sp modelId="{3ABD8872-B6C6-4C26-9233-6FBB1130E970}">
      <dsp:nvSpPr>
        <dsp:cNvPr id="0" name=""/>
        <dsp:cNvSpPr/>
      </dsp:nvSpPr>
      <dsp:spPr>
        <a:xfrm>
          <a:off x="236336" y="1595095"/>
          <a:ext cx="3308706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061" tIns="0" rIns="1250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i="0" kern="1200" noProof="0" dirty="0"/>
            <a:t>Locaux commerciaux</a:t>
          </a:r>
          <a:endParaRPr lang="fr-FR" sz="1200" kern="1200" noProof="0" dirty="0"/>
        </a:p>
      </dsp:txBody>
      <dsp:txXfrm>
        <a:off x="253629" y="1612388"/>
        <a:ext cx="3274120" cy="319654"/>
      </dsp:txXfrm>
    </dsp:sp>
    <dsp:sp modelId="{7CD2A21F-70FA-48B8-91DA-4795368AA5AC}">
      <dsp:nvSpPr>
        <dsp:cNvPr id="0" name=""/>
        <dsp:cNvSpPr/>
      </dsp:nvSpPr>
      <dsp:spPr>
        <a:xfrm>
          <a:off x="0" y="2514985"/>
          <a:ext cx="4726723" cy="500850"/>
        </a:xfrm>
        <a:prstGeom prst="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66846" tIns="249936" rIns="366846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2017 à 2021</a:t>
          </a:r>
        </a:p>
      </dsp:txBody>
      <dsp:txXfrm>
        <a:off x="0" y="2514985"/>
        <a:ext cx="4726723" cy="500850"/>
      </dsp:txXfrm>
    </dsp:sp>
    <dsp:sp modelId="{0223560C-EBAD-4F5C-B8A4-E038287F3572}">
      <dsp:nvSpPr>
        <dsp:cNvPr id="0" name=""/>
        <dsp:cNvSpPr/>
      </dsp:nvSpPr>
      <dsp:spPr>
        <a:xfrm>
          <a:off x="236336" y="2337865"/>
          <a:ext cx="3308706" cy="354240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5061" tIns="0" rIns="125061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Période analysée</a:t>
          </a:r>
        </a:p>
      </dsp:txBody>
      <dsp:txXfrm>
        <a:off x="253629" y="2355158"/>
        <a:ext cx="3274120" cy="3196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208EE7-BCEB-4853-8D9C-E7656AB3DECF}">
      <dsp:nvSpPr>
        <dsp:cNvPr id="0" name=""/>
        <dsp:cNvSpPr/>
      </dsp:nvSpPr>
      <dsp:spPr>
        <a:xfrm rot="5400000">
          <a:off x="281301" y="838189"/>
          <a:ext cx="845508" cy="14069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406EB14-C0C7-46FD-8CAE-7F0114DE0FA3}">
      <dsp:nvSpPr>
        <dsp:cNvPr id="0" name=""/>
        <dsp:cNvSpPr/>
      </dsp:nvSpPr>
      <dsp:spPr>
        <a:xfrm>
          <a:off x="140164" y="1258551"/>
          <a:ext cx="1270164" cy="1113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>
              <a:latin typeface="Montserrat" panose="00000500000000000000" pitchFamily="2" charset="0"/>
            </a:rPr>
            <a:t>2017-2020</a:t>
          </a:r>
        </a:p>
      </dsp:txBody>
      <dsp:txXfrm>
        <a:off x="140164" y="1258551"/>
        <a:ext cx="1270164" cy="1113373"/>
      </dsp:txXfrm>
    </dsp:sp>
    <dsp:sp modelId="{4CC60723-77CE-4284-A91D-2AFD4B989943}">
      <dsp:nvSpPr>
        <dsp:cNvPr id="0" name=""/>
        <dsp:cNvSpPr/>
      </dsp:nvSpPr>
      <dsp:spPr>
        <a:xfrm>
          <a:off x="1170675" y="734611"/>
          <a:ext cx="239653" cy="23965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2BC04B-FFE0-4242-9FBA-F5B0DDA35B65}">
      <dsp:nvSpPr>
        <dsp:cNvPr id="0" name=""/>
        <dsp:cNvSpPr/>
      </dsp:nvSpPr>
      <dsp:spPr>
        <a:xfrm rot="5400000">
          <a:off x="1836229" y="453420"/>
          <a:ext cx="845508" cy="14069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9A5C803-3002-49D0-87D4-CEA0BEE2B6B6}">
      <dsp:nvSpPr>
        <dsp:cNvPr id="0" name=""/>
        <dsp:cNvSpPr/>
      </dsp:nvSpPr>
      <dsp:spPr>
        <a:xfrm>
          <a:off x="1695093" y="873783"/>
          <a:ext cx="1270164" cy="11133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>
              <a:latin typeface="Montserrat" panose="00000500000000000000" pitchFamily="2" charset="0"/>
            </a:rPr>
            <a:t>2020</a:t>
          </a:r>
        </a:p>
      </dsp:txBody>
      <dsp:txXfrm>
        <a:off x="1695093" y="873783"/>
        <a:ext cx="1270164" cy="1113373"/>
      </dsp:txXfrm>
    </dsp:sp>
    <dsp:sp modelId="{08B081B2-6822-4AD3-B845-1C4CB866BD39}">
      <dsp:nvSpPr>
        <dsp:cNvPr id="0" name=""/>
        <dsp:cNvSpPr/>
      </dsp:nvSpPr>
      <dsp:spPr>
        <a:xfrm>
          <a:off x="2725603" y="349842"/>
          <a:ext cx="239653" cy="239653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CB11D18-F6A0-4AE0-B37C-447BDC76B03D}">
      <dsp:nvSpPr>
        <dsp:cNvPr id="0" name=""/>
        <dsp:cNvSpPr/>
      </dsp:nvSpPr>
      <dsp:spPr>
        <a:xfrm rot="5400000">
          <a:off x="3391158" y="459034"/>
          <a:ext cx="845508" cy="1406907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F146C32-BB67-4902-B95E-A8A7FF1A392C}">
      <dsp:nvSpPr>
        <dsp:cNvPr id="0" name=""/>
        <dsp:cNvSpPr/>
      </dsp:nvSpPr>
      <dsp:spPr>
        <a:xfrm>
          <a:off x="3250022" y="1269778"/>
          <a:ext cx="1270164" cy="3326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200" kern="1200" noProof="0" dirty="0">
              <a:latin typeface="Montserrat" panose="00000500000000000000" pitchFamily="2" charset="0"/>
            </a:rPr>
            <a:t>2021</a:t>
          </a:r>
        </a:p>
      </dsp:txBody>
      <dsp:txXfrm>
        <a:off x="3250022" y="1269778"/>
        <a:ext cx="1270164" cy="33260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C6B2F-9F4A-4B8D-BD60-3164B5C3B0A6}">
      <dsp:nvSpPr>
        <dsp:cNvPr id="0" name=""/>
        <dsp:cNvSpPr/>
      </dsp:nvSpPr>
      <dsp:spPr>
        <a:xfrm>
          <a:off x="1340" y="429609"/>
          <a:ext cx="1306742" cy="4175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Arrondissement Premium</a:t>
          </a:r>
        </a:p>
      </dsp:txBody>
      <dsp:txXfrm>
        <a:off x="1340" y="429609"/>
        <a:ext cx="1306742" cy="417545"/>
      </dsp:txXfrm>
    </dsp:sp>
    <dsp:sp modelId="{1B9DE4A2-EFAD-4D90-AE3E-10347D64C20E}">
      <dsp:nvSpPr>
        <dsp:cNvPr id="0" name=""/>
        <dsp:cNvSpPr/>
      </dsp:nvSpPr>
      <dsp:spPr>
        <a:xfrm>
          <a:off x="1340" y="847155"/>
          <a:ext cx="1306742" cy="955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6ème, 7ème, 1er affichent des prix au m² nettement plus élevés</a:t>
          </a:r>
        </a:p>
      </dsp:txBody>
      <dsp:txXfrm>
        <a:off x="1340" y="847155"/>
        <a:ext cx="1306742" cy="955260"/>
      </dsp:txXfrm>
    </dsp:sp>
    <dsp:sp modelId="{633A7C42-4549-49CE-ADD0-9494B69A0092}">
      <dsp:nvSpPr>
        <dsp:cNvPr id="0" name=""/>
        <dsp:cNvSpPr/>
      </dsp:nvSpPr>
      <dsp:spPr>
        <a:xfrm>
          <a:off x="1491026" y="429609"/>
          <a:ext cx="1306742" cy="4175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Tendance générale</a:t>
          </a:r>
        </a:p>
      </dsp:txBody>
      <dsp:txXfrm>
        <a:off x="1491026" y="429609"/>
        <a:ext cx="1306742" cy="417545"/>
      </dsp:txXfrm>
    </dsp:sp>
    <dsp:sp modelId="{523A5990-1C45-401B-8AE2-D2CDBE923289}">
      <dsp:nvSpPr>
        <dsp:cNvPr id="0" name=""/>
        <dsp:cNvSpPr/>
      </dsp:nvSpPr>
      <dsp:spPr>
        <a:xfrm>
          <a:off x="1491026" y="847155"/>
          <a:ext cx="1306742" cy="955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Hausse générale avec dynamiques variables</a:t>
          </a:r>
        </a:p>
      </dsp:txBody>
      <dsp:txXfrm>
        <a:off x="1491026" y="847155"/>
        <a:ext cx="1306742" cy="955260"/>
      </dsp:txXfrm>
    </dsp:sp>
    <dsp:sp modelId="{C70D4F8B-E7C3-41BC-BA33-8D11C0257CB5}">
      <dsp:nvSpPr>
        <dsp:cNvPr id="0" name=""/>
        <dsp:cNvSpPr/>
      </dsp:nvSpPr>
      <dsp:spPr>
        <a:xfrm>
          <a:off x="2980712" y="429609"/>
          <a:ext cx="1306742" cy="417545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344" tIns="48768" rIns="85344" bIns="48768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noProof="0" dirty="0"/>
            <a:t>Ecart des prix</a:t>
          </a:r>
        </a:p>
      </dsp:txBody>
      <dsp:txXfrm>
        <a:off x="2980712" y="429609"/>
        <a:ext cx="1306742" cy="417545"/>
      </dsp:txXfrm>
    </dsp:sp>
    <dsp:sp modelId="{4A76610A-920C-41AB-BA22-09601BFFD1C6}">
      <dsp:nvSpPr>
        <dsp:cNvPr id="0" name=""/>
        <dsp:cNvSpPr/>
      </dsp:nvSpPr>
      <dsp:spPr>
        <a:xfrm>
          <a:off x="2980712" y="847155"/>
          <a:ext cx="1306742" cy="95526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200" kern="1200" noProof="0" dirty="0"/>
            <a:t>Niveau des prix varie suivant la localisation</a:t>
          </a:r>
        </a:p>
      </dsp:txBody>
      <dsp:txXfrm>
        <a:off x="2980712" y="847155"/>
        <a:ext cx="1306742" cy="9552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EFC9D-AA68-4DDA-81A1-FE211F8DBE02}">
      <dsp:nvSpPr>
        <dsp:cNvPr id="0" name=""/>
        <dsp:cNvSpPr/>
      </dsp:nvSpPr>
      <dsp:spPr>
        <a:xfrm>
          <a:off x="497286" y="0"/>
          <a:ext cx="6249905" cy="1688966"/>
        </a:xfrm>
        <a:prstGeom prst="rightArrow">
          <a:avLst/>
        </a:prstGeom>
        <a:solidFill>
          <a:schemeClr val="dk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D8E68D5-34DC-4051-9BC5-B6BCEE504512}">
      <dsp:nvSpPr>
        <dsp:cNvPr id="0" name=""/>
        <dsp:cNvSpPr/>
      </dsp:nvSpPr>
      <dsp:spPr>
        <a:xfrm>
          <a:off x="477824" y="692361"/>
          <a:ext cx="1250357" cy="322052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 noProof="0" dirty="0"/>
            <a:t>Code Postal </a:t>
          </a:r>
          <a:endParaRPr lang="fr-FR" sz="1300" kern="1200" noProof="0" dirty="0"/>
        </a:p>
      </dsp:txBody>
      <dsp:txXfrm>
        <a:off x="493545" y="708082"/>
        <a:ext cx="1218915" cy="290610"/>
      </dsp:txXfrm>
    </dsp:sp>
    <dsp:sp modelId="{99B1B936-9056-4DBF-B1E2-AB589FC25F82}">
      <dsp:nvSpPr>
        <dsp:cNvPr id="0" name=""/>
        <dsp:cNvSpPr/>
      </dsp:nvSpPr>
      <dsp:spPr>
        <a:xfrm>
          <a:off x="1922057" y="670931"/>
          <a:ext cx="1335907" cy="36491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 noProof="0" dirty="0"/>
            <a:t>Surface</a:t>
          </a:r>
          <a:endParaRPr lang="fr-FR" sz="1300" kern="1200" noProof="0" dirty="0"/>
        </a:p>
      </dsp:txBody>
      <dsp:txXfrm>
        <a:off x="1939870" y="688744"/>
        <a:ext cx="1300281" cy="329285"/>
      </dsp:txXfrm>
    </dsp:sp>
    <dsp:sp modelId="{9EC43288-01AA-4B13-9DD3-1EADD7F9E21F}">
      <dsp:nvSpPr>
        <dsp:cNvPr id="0" name=""/>
        <dsp:cNvSpPr/>
      </dsp:nvSpPr>
      <dsp:spPr>
        <a:xfrm>
          <a:off x="3392104" y="664368"/>
          <a:ext cx="828386" cy="391563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 noProof="0" dirty="0"/>
            <a:t>Date</a:t>
          </a:r>
          <a:endParaRPr lang="fr-FR" sz="1300" kern="1200" noProof="0" dirty="0"/>
        </a:p>
      </dsp:txBody>
      <dsp:txXfrm>
        <a:off x="3411219" y="683483"/>
        <a:ext cx="790156" cy="353333"/>
      </dsp:txXfrm>
    </dsp:sp>
    <dsp:sp modelId="{CD7A6E7D-786A-4607-A38B-9B76A2813465}">
      <dsp:nvSpPr>
        <dsp:cNvPr id="0" name=""/>
        <dsp:cNvSpPr/>
      </dsp:nvSpPr>
      <dsp:spPr>
        <a:xfrm>
          <a:off x="4349090" y="621505"/>
          <a:ext cx="1481220" cy="47728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 noProof="0" dirty="0"/>
            <a:t>type de bien</a:t>
          </a:r>
          <a:endParaRPr lang="fr-FR" sz="1300" kern="1200" noProof="0" dirty="0"/>
        </a:p>
      </dsp:txBody>
      <dsp:txXfrm>
        <a:off x="4372389" y="644804"/>
        <a:ext cx="1434622" cy="430690"/>
      </dsp:txXfrm>
    </dsp:sp>
    <dsp:sp modelId="{7CDA92EB-44F6-465A-BAFF-2475F99207D9}">
      <dsp:nvSpPr>
        <dsp:cNvPr id="0" name=""/>
        <dsp:cNvSpPr/>
      </dsp:nvSpPr>
      <dsp:spPr>
        <a:xfrm>
          <a:off x="6925469" y="558074"/>
          <a:ext cx="1148482" cy="675586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i="0" kern="1200" noProof="0" dirty="0"/>
            <a:t>Valeur foncière</a:t>
          </a:r>
          <a:endParaRPr lang="fr-FR" sz="1300" kern="1200" noProof="0" dirty="0"/>
        </a:p>
      </dsp:txBody>
      <dsp:txXfrm>
        <a:off x="6958448" y="591053"/>
        <a:ext cx="1082524" cy="6096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421DA-2C52-4B18-8088-85F4C76A7DA4}">
      <dsp:nvSpPr>
        <dsp:cNvPr id="0" name=""/>
        <dsp:cNvSpPr/>
      </dsp:nvSpPr>
      <dsp:spPr>
        <a:xfrm>
          <a:off x="15" y="191715"/>
          <a:ext cx="145804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Entrainement</a:t>
          </a:r>
        </a:p>
      </dsp:txBody>
      <dsp:txXfrm>
        <a:off x="15" y="191715"/>
        <a:ext cx="1458049" cy="460800"/>
      </dsp:txXfrm>
    </dsp:sp>
    <dsp:sp modelId="{A42182DE-9C2C-4FD2-A66C-5D8460ABD0E0}">
      <dsp:nvSpPr>
        <dsp:cNvPr id="0" name=""/>
        <dsp:cNvSpPr/>
      </dsp:nvSpPr>
      <dsp:spPr>
        <a:xfrm>
          <a:off x="15" y="652516"/>
          <a:ext cx="1458049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67% des données</a:t>
          </a:r>
        </a:p>
      </dsp:txBody>
      <dsp:txXfrm>
        <a:off x="15" y="652516"/>
        <a:ext cx="1458049" cy="702720"/>
      </dsp:txXfrm>
    </dsp:sp>
    <dsp:sp modelId="{CCCCDCC5-A49D-46F7-AD06-2A5F85B9604C}">
      <dsp:nvSpPr>
        <dsp:cNvPr id="0" name=""/>
        <dsp:cNvSpPr/>
      </dsp:nvSpPr>
      <dsp:spPr>
        <a:xfrm>
          <a:off x="1662191" y="191715"/>
          <a:ext cx="1458049" cy="460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65024" rIns="113792" bIns="65024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Tests</a:t>
          </a:r>
        </a:p>
      </dsp:txBody>
      <dsp:txXfrm>
        <a:off x="1662191" y="191715"/>
        <a:ext cx="1458049" cy="460800"/>
      </dsp:txXfrm>
    </dsp:sp>
    <dsp:sp modelId="{8C4A8A4C-5BC4-4D29-8931-36B361A32A0B}">
      <dsp:nvSpPr>
        <dsp:cNvPr id="0" name=""/>
        <dsp:cNvSpPr/>
      </dsp:nvSpPr>
      <dsp:spPr>
        <a:xfrm>
          <a:off x="1662191" y="652516"/>
          <a:ext cx="1458049" cy="702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600" kern="1200" dirty="0"/>
            <a:t>33% des données</a:t>
          </a:r>
        </a:p>
      </dsp:txBody>
      <dsp:txXfrm>
        <a:off x="1662191" y="652516"/>
        <a:ext cx="1458049" cy="7027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F421DA-2C52-4B18-8088-85F4C76A7DA4}">
      <dsp:nvSpPr>
        <dsp:cNvPr id="0" name=""/>
        <dsp:cNvSpPr/>
      </dsp:nvSpPr>
      <dsp:spPr>
        <a:xfrm>
          <a:off x="3005" y="33470"/>
          <a:ext cx="115192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Test 1</a:t>
          </a:r>
        </a:p>
      </dsp:txBody>
      <dsp:txXfrm>
        <a:off x="3005" y="33470"/>
        <a:ext cx="1151928" cy="288000"/>
      </dsp:txXfrm>
    </dsp:sp>
    <dsp:sp modelId="{A42182DE-9C2C-4FD2-A66C-5D8460ABD0E0}">
      <dsp:nvSpPr>
        <dsp:cNvPr id="0" name=""/>
        <dsp:cNvSpPr/>
      </dsp:nvSpPr>
      <dsp:spPr>
        <a:xfrm>
          <a:off x="3005" y="321470"/>
          <a:ext cx="1151928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97% réussite</a:t>
          </a:r>
        </a:p>
      </dsp:txBody>
      <dsp:txXfrm>
        <a:off x="3005" y="321470"/>
        <a:ext cx="1151928" cy="439200"/>
      </dsp:txXfrm>
    </dsp:sp>
    <dsp:sp modelId="{CCCCDCC5-A49D-46F7-AD06-2A5F85B9604C}">
      <dsp:nvSpPr>
        <dsp:cNvPr id="0" name=""/>
        <dsp:cNvSpPr/>
      </dsp:nvSpPr>
      <dsp:spPr>
        <a:xfrm>
          <a:off x="1316203" y="33470"/>
          <a:ext cx="115192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Test 2</a:t>
          </a:r>
        </a:p>
      </dsp:txBody>
      <dsp:txXfrm>
        <a:off x="1316203" y="33470"/>
        <a:ext cx="1151928" cy="288000"/>
      </dsp:txXfrm>
    </dsp:sp>
    <dsp:sp modelId="{8C4A8A4C-5BC4-4D29-8931-36B361A32A0B}">
      <dsp:nvSpPr>
        <dsp:cNvPr id="0" name=""/>
        <dsp:cNvSpPr/>
      </dsp:nvSpPr>
      <dsp:spPr>
        <a:xfrm>
          <a:off x="1316203" y="321470"/>
          <a:ext cx="1151928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98% réussite</a:t>
          </a:r>
        </a:p>
      </dsp:txBody>
      <dsp:txXfrm>
        <a:off x="1316203" y="321470"/>
        <a:ext cx="1151928" cy="439200"/>
      </dsp:txXfrm>
    </dsp:sp>
    <dsp:sp modelId="{24B0C58A-254E-4D36-8D6E-FEDDF44E6B85}">
      <dsp:nvSpPr>
        <dsp:cNvPr id="0" name=""/>
        <dsp:cNvSpPr/>
      </dsp:nvSpPr>
      <dsp:spPr>
        <a:xfrm>
          <a:off x="2629402" y="33470"/>
          <a:ext cx="115192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Test 3</a:t>
          </a:r>
        </a:p>
      </dsp:txBody>
      <dsp:txXfrm>
        <a:off x="2629402" y="33470"/>
        <a:ext cx="1151928" cy="288000"/>
      </dsp:txXfrm>
    </dsp:sp>
    <dsp:sp modelId="{D2A69A6A-9FF5-4802-8ECD-7FC7B088AA81}">
      <dsp:nvSpPr>
        <dsp:cNvPr id="0" name=""/>
        <dsp:cNvSpPr/>
      </dsp:nvSpPr>
      <dsp:spPr>
        <a:xfrm>
          <a:off x="2629402" y="321470"/>
          <a:ext cx="1151928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96% réussite</a:t>
          </a:r>
        </a:p>
      </dsp:txBody>
      <dsp:txXfrm>
        <a:off x="2629402" y="321470"/>
        <a:ext cx="1151928" cy="439200"/>
      </dsp:txXfrm>
    </dsp:sp>
    <dsp:sp modelId="{226B214D-F5FB-4650-9B16-9012086F978F}">
      <dsp:nvSpPr>
        <dsp:cNvPr id="0" name=""/>
        <dsp:cNvSpPr/>
      </dsp:nvSpPr>
      <dsp:spPr>
        <a:xfrm>
          <a:off x="3942600" y="33470"/>
          <a:ext cx="115192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Test 4</a:t>
          </a:r>
        </a:p>
      </dsp:txBody>
      <dsp:txXfrm>
        <a:off x="3942600" y="33470"/>
        <a:ext cx="1151928" cy="288000"/>
      </dsp:txXfrm>
    </dsp:sp>
    <dsp:sp modelId="{BAF14B27-8070-4058-8D9B-65CC09F65E05}">
      <dsp:nvSpPr>
        <dsp:cNvPr id="0" name=""/>
        <dsp:cNvSpPr/>
      </dsp:nvSpPr>
      <dsp:spPr>
        <a:xfrm>
          <a:off x="3942600" y="321470"/>
          <a:ext cx="1151928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98% réussite</a:t>
          </a:r>
        </a:p>
      </dsp:txBody>
      <dsp:txXfrm>
        <a:off x="3942600" y="321470"/>
        <a:ext cx="1151928" cy="439200"/>
      </dsp:txXfrm>
    </dsp:sp>
    <dsp:sp modelId="{FE219558-A8BE-4076-BBF7-5E90C80FEFB1}">
      <dsp:nvSpPr>
        <dsp:cNvPr id="0" name=""/>
        <dsp:cNvSpPr/>
      </dsp:nvSpPr>
      <dsp:spPr>
        <a:xfrm>
          <a:off x="5255799" y="33470"/>
          <a:ext cx="1151928" cy="2880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000" kern="1200" dirty="0"/>
            <a:t>Test 5</a:t>
          </a:r>
        </a:p>
      </dsp:txBody>
      <dsp:txXfrm>
        <a:off x="5255799" y="33470"/>
        <a:ext cx="1151928" cy="288000"/>
      </dsp:txXfrm>
    </dsp:sp>
    <dsp:sp modelId="{8C754B1B-FFF9-4181-99DE-6B90A2768874}">
      <dsp:nvSpPr>
        <dsp:cNvPr id="0" name=""/>
        <dsp:cNvSpPr/>
      </dsp:nvSpPr>
      <dsp:spPr>
        <a:xfrm>
          <a:off x="5255799" y="321470"/>
          <a:ext cx="1151928" cy="4392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97% réussite</a:t>
          </a:r>
        </a:p>
      </dsp:txBody>
      <dsp:txXfrm>
        <a:off x="5255799" y="321470"/>
        <a:ext cx="1151928" cy="4392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61F7E7-C2FE-453C-BECF-CCD53B27FF93}">
      <dsp:nvSpPr>
        <dsp:cNvPr id="0" name=""/>
        <dsp:cNvSpPr/>
      </dsp:nvSpPr>
      <dsp:spPr>
        <a:xfrm>
          <a:off x="105" y="232307"/>
          <a:ext cx="1900263" cy="56241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noProof="0" dirty="0"/>
            <a:t>71.05 M€</a:t>
          </a:r>
        </a:p>
      </dsp:txBody>
      <dsp:txXfrm>
        <a:off x="105" y="232307"/>
        <a:ext cx="1900263" cy="562410"/>
      </dsp:txXfrm>
    </dsp:sp>
    <dsp:sp modelId="{1EE0968C-9190-4CBF-885E-7A3845419134}">
      <dsp:nvSpPr>
        <dsp:cNvPr id="0" name=""/>
        <dsp:cNvSpPr/>
      </dsp:nvSpPr>
      <dsp:spPr>
        <a:xfrm>
          <a:off x="2045773" y="202889"/>
          <a:ext cx="1733164" cy="62124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kern="1200" noProof="0" dirty="0"/>
            <a:t>97.97 M€</a:t>
          </a:r>
        </a:p>
      </dsp:txBody>
      <dsp:txXfrm>
        <a:off x="2045773" y="202889"/>
        <a:ext cx="1733164" cy="62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ADF00D4-07CB-21C8-994F-7392E964E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>
            <a:extLst>
              <a:ext uri="{FF2B5EF4-FFF2-40B4-BE49-F238E27FC236}">
                <a16:creationId xmlns:a16="http://schemas.microsoft.com/office/drawing/2014/main" id="{3979E25D-5767-F584-B187-36B1A4072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>
            <a:extLst>
              <a:ext uri="{FF2B5EF4-FFF2-40B4-BE49-F238E27FC236}">
                <a16:creationId xmlns:a16="http://schemas.microsoft.com/office/drawing/2014/main" id="{2818CE79-BEFD-375F-86E6-61760742AA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9187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c227a4fd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c227a4fd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8F18DB1B-8BC8-129B-B79A-6705EAD76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6c227a4fd_0_24:notes">
            <a:extLst>
              <a:ext uri="{FF2B5EF4-FFF2-40B4-BE49-F238E27FC236}">
                <a16:creationId xmlns:a16="http://schemas.microsoft.com/office/drawing/2014/main" id="{67E20CB2-81C0-2313-7439-9B131E8973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36c227a4fd_0_24:notes">
            <a:extLst>
              <a:ext uri="{FF2B5EF4-FFF2-40B4-BE49-F238E27FC236}">
                <a16:creationId xmlns:a16="http://schemas.microsoft.com/office/drawing/2014/main" id="{E8158754-7FEA-B76C-CB18-BE0783A8EC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917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7B7294ED-9A09-B63C-5CEF-49A47E61A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>
            <a:extLst>
              <a:ext uri="{FF2B5EF4-FFF2-40B4-BE49-F238E27FC236}">
                <a16:creationId xmlns:a16="http://schemas.microsoft.com/office/drawing/2014/main" id="{2E35CA2B-2EFA-3BAC-2208-50E02FC946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>
            <a:extLst>
              <a:ext uri="{FF2B5EF4-FFF2-40B4-BE49-F238E27FC236}">
                <a16:creationId xmlns:a16="http://schemas.microsoft.com/office/drawing/2014/main" id="{6D88B4EB-E93C-8D5E-2F6C-88B9B3322B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772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6251e9b6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36251e9b6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DC935A7D-69E0-1E46-985D-32F8D920D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>
            <a:extLst>
              <a:ext uri="{FF2B5EF4-FFF2-40B4-BE49-F238E27FC236}">
                <a16:creationId xmlns:a16="http://schemas.microsoft.com/office/drawing/2014/main" id="{0C1FCC41-6CEA-4D15-E7E7-7E57FEBBE5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>
            <a:extLst>
              <a:ext uri="{FF2B5EF4-FFF2-40B4-BE49-F238E27FC236}">
                <a16:creationId xmlns:a16="http://schemas.microsoft.com/office/drawing/2014/main" id="{A1F5C62F-0C7B-7684-B6DE-57B9423BB0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1172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8A52B727-7CDD-3519-F4B3-0156AA38E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>
            <a:extLst>
              <a:ext uri="{FF2B5EF4-FFF2-40B4-BE49-F238E27FC236}">
                <a16:creationId xmlns:a16="http://schemas.microsoft.com/office/drawing/2014/main" id="{E256468B-D93C-FD2E-E6BA-BA41DC033A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>
            <a:extLst>
              <a:ext uri="{FF2B5EF4-FFF2-40B4-BE49-F238E27FC236}">
                <a16:creationId xmlns:a16="http://schemas.microsoft.com/office/drawing/2014/main" id="{E289BB64-9B06-8047-1267-B488B001D3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0385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6251e9b62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36251e9b62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6251e9b62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36251e9b62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87B949B7-DE04-4EBF-6699-54B128FAD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36251e9b62_0_20:notes">
            <a:extLst>
              <a:ext uri="{FF2B5EF4-FFF2-40B4-BE49-F238E27FC236}">
                <a16:creationId xmlns:a16="http://schemas.microsoft.com/office/drawing/2014/main" id="{277F342B-569D-2B50-128A-E857F47E0A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36251e9b62_0_20:notes">
            <a:extLst>
              <a:ext uri="{FF2B5EF4-FFF2-40B4-BE49-F238E27FC236}">
                <a16:creationId xmlns:a16="http://schemas.microsoft.com/office/drawing/2014/main" id="{3562673B-7143-5D07-2A7F-F429349DFE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61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36c227a4fd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36c227a4fd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75543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0" y="464887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-16438" y="464887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659425" y="1390331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456611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0" y="459848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0" y="485285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diagramQuickStyle" Target="../diagrams/quickStyle3.xml"/><Relationship Id="rId5" Type="http://schemas.openxmlformats.org/officeDocument/2006/relationships/diagramLayout" Target="../diagrams/layout2.xml"/><Relationship Id="rId10" Type="http://schemas.openxmlformats.org/officeDocument/2006/relationships/diagramLayout" Target="../diagrams/layout3.xml"/><Relationship Id="rId4" Type="http://schemas.openxmlformats.org/officeDocument/2006/relationships/diagramData" Target="../diagrams/data2.xml"/><Relationship Id="rId9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13" Type="http://schemas.openxmlformats.org/officeDocument/2006/relationships/diagramColors" Target="../diagrams/colors6.xml"/><Relationship Id="rId3" Type="http://schemas.openxmlformats.org/officeDocument/2006/relationships/image" Target="../media/image4.png"/><Relationship Id="rId7" Type="http://schemas.openxmlformats.org/officeDocument/2006/relationships/diagramQuickStyle" Target="../diagrams/quickStyle5.xml"/><Relationship Id="rId12" Type="http://schemas.openxmlformats.org/officeDocument/2006/relationships/diagramQuickStyle" Target="../diagrams/quickStyle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openxmlformats.org/officeDocument/2006/relationships/diagramLayout" Target="../diagrams/layout6.xml"/><Relationship Id="rId5" Type="http://schemas.openxmlformats.org/officeDocument/2006/relationships/diagramData" Target="../diagrams/data5.xml"/><Relationship Id="rId15" Type="http://schemas.openxmlformats.org/officeDocument/2006/relationships/image" Target="../media/image6.png"/><Relationship Id="rId10" Type="http://schemas.openxmlformats.org/officeDocument/2006/relationships/diagramData" Target="../diagrams/data6.xml"/><Relationship Id="rId4" Type="http://schemas.openxmlformats.org/officeDocument/2006/relationships/image" Target="../media/image5.png"/><Relationship Id="rId9" Type="http://schemas.microsoft.com/office/2007/relationships/diagramDrawing" Target="../diagrams/drawing5.xml"/><Relationship Id="rId14" Type="http://schemas.microsoft.com/office/2007/relationships/diagramDrawing" Target="../diagrams/drawing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0" y="4653803"/>
            <a:ext cx="5143500" cy="489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i="1" noProof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Julien Liodenot - 01/06/2025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93" y="561413"/>
            <a:ext cx="1662420" cy="8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CF1117-4D39-F1FF-11E9-BB73752AA1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</a:t>
            </a:fld>
            <a:endParaRPr lang="fr-FR" noProof="0" dirty="0"/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D349D47B-769B-0A59-0D9B-0E451E149D15}"/>
              </a:ext>
            </a:extLst>
          </p:cNvPr>
          <p:cNvSpPr/>
          <p:nvPr/>
        </p:nvSpPr>
        <p:spPr>
          <a:xfrm>
            <a:off x="1124043" y="2322615"/>
            <a:ext cx="735866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750" b="1" noProof="0" dirty="0">
                <a:solidFill>
                  <a:srgbClr val="272525"/>
                </a:solidFill>
                <a:latin typeface="Montserrat" panose="00000500000000000000" pitchFamily="2" charset="0"/>
                <a:ea typeface="Inter" pitchFamily="34" charset="-122"/>
                <a:cs typeface="Inter" pitchFamily="34" charset="-120"/>
              </a:rPr>
              <a:t>Analyse de l’évolution des prix de l’immobilier avec Python</a:t>
            </a:r>
            <a:endParaRPr lang="fr-FR" sz="1750" b="1" noProof="0" dirty="0">
              <a:latin typeface="Montserrat" panose="00000500000000000000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46C34C4-F834-37B7-3AFB-801DA9FEAE5A}"/>
              </a:ext>
            </a:extLst>
          </p:cNvPr>
          <p:cNvSpPr txBox="1"/>
          <p:nvPr/>
        </p:nvSpPr>
        <p:spPr>
          <a:xfrm>
            <a:off x="163670" y="3062920"/>
            <a:ext cx="88166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noProof="0" dirty="0">
                <a:latin typeface="Montserrat" panose="00000500000000000000" pitchFamily="2" charset="0"/>
              </a:rPr>
              <a:t>Limites et précautions:  cette prédiction est basée sur une analyse linéaire, cependant la crise de 2020 a légèrement abaissé la tendance.</a:t>
            </a:r>
          </a:p>
          <a:p>
            <a:endParaRPr lang="fr-FR" sz="1200" noProof="0" dirty="0">
              <a:latin typeface="Montserrat" panose="00000500000000000000" pitchFamily="2" charset="0"/>
            </a:endParaRPr>
          </a:p>
          <a:p>
            <a:r>
              <a:rPr lang="fr-FR" sz="1200" noProof="0" dirty="0">
                <a:solidFill>
                  <a:srgbClr val="272525"/>
                </a:solidFill>
                <a:latin typeface="Montserrat" panose="00000500000000000000" pitchFamily="2" charset="0"/>
                <a:ea typeface="Inter" pitchFamily="34" charset="-122"/>
                <a:cs typeface="Inter" pitchFamily="34" charset="-120"/>
              </a:rPr>
              <a:t>Les prix peuvent être à +/- 9,53% d’erreurs en moyenne.</a:t>
            </a:r>
          </a:p>
          <a:p>
            <a:endParaRPr lang="fr-FR" sz="1200" noProof="0" dirty="0">
              <a:solidFill>
                <a:srgbClr val="272525"/>
              </a:solidFill>
              <a:latin typeface="Montserrat" panose="00000500000000000000" pitchFamily="2" charset="0"/>
              <a:ea typeface="Inter" pitchFamily="34" charset="-122"/>
              <a:cs typeface="Inter" pitchFamily="34" charset="-120"/>
            </a:endParaRPr>
          </a:p>
          <a:p>
            <a:r>
              <a:rPr lang="fr-FR" sz="1200" noProof="0" dirty="0">
                <a:latin typeface="Montserrat" panose="00000500000000000000" pitchFamily="2" charset="0"/>
              </a:rPr>
              <a:t>D’autres facteurs influençant la valorisation des biens peuvent exister, tel que le standing du bien, l’étage, une possible différence de prix d’un quartier à l’autre pour un même code postal etc…</a:t>
            </a:r>
          </a:p>
        </p:txBody>
      </p:sp>
      <p:graphicFrame>
        <p:nvGraphicFramePr>
          <p:cNvPr id="10" name="Diagramme 9">
            <a:extLst>
              <a:ext uri="{FF2B5EF4-FFF2-40B4-BE49-F238E27FC236}">
                <a16:creationId xmlns:a16="http://schemas.microsoft.com/office/drawing/2014/main" id="{7D8C224C-E672-004F-7D49-5D82630D31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4392908"/>
              </p:ext>
            </p:extLst>
          </p:nvPr>
        </p:nvGraphicFramePr>
        <p:xfrm>
          <a:off x="21419" y="906017"/>
          <a:ext cx="3779044" cy="10270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3E41347B-5E6C-CD3D-DC6C-9DD29ACDA3D4}"/>
              </a:ext>
            </a:extLst>
          </p:cNvPr>
          <p:cNvSpPr txBox="1"/>
          <p:nvPr/>
        </p:nvSpPr>
        <p:spPr>
          <a:xfrm>
            <a:off x="1456801" y="560493"/>
            <a:ext cx="1536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noProof="0" dirty="0"/>
              <a:t>valorisation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CD22BF7-665F-983A-7C10-567435FEDD36}"/>
              </a:ext>
            </a:extLst>
          </p:cNvPr>
          <p:cNvSpPr txBox="1"/>
          <p:nvPr/>
        </p:nvSpPr>
        <p:spPr>
          <a:xfrm>
            <a:off x="451914" y="1858950"/>
            <a:ext cx="1226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noProof="0" dirty="0"/>
              <a:t>Particulier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ADD0189-F10E-B132-8F1A-0E46C7FAEDF5}"/>
              </a:ext>
            </a:extLst>
          </p:cNvPr>
          <p:cNvSpPr txBox="1"/>
          <p:nvPr/>
        </p:nvSpPr>
        <p:spPr>
          <a:xfrm>
            <a:off x="2225010" y="1858949"/>
            <a:ext cx="1446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noProof="0" dirty="0"/>
              <a:t>Commercial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6BBEFBE-E4EF-2832-BA68-CC36E15406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10</a:t>
            </a:fld>
            <a:endParaRPr lang="fr-FR" noProof="0" dirty="0"/>
          </a:p>
        </p:txBody>
      </p:sp>
      <p:sp>
        <p:nvSpPr>
          <p:cNvPr id="7" name="Flèche : droite 6">
            <a:extLst>
              <a:ext uri="{FF2B5EF4-FFF2-40B4-BE49-F238E27FC236}">
                <a16:creationId xmlns:a16="http://schemas.microsoft.com/office/drawing/2014/main" id="{3E2ADA4C-B1AD-9DA4-7098-BC739451B2A8}"/>
              </a:ext>
            </a:extLst>
          </p:cNvPr>
          <p:cNvSpPr/>
          <p:nvPr/>
        </p:nvSpPr>
        <p:spPr>
          <a:xfrm>
            <a:off x="3432573" y="4685561"/>
            <a:ext cx="664368" cy="1785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C320C4F6-F9A0-78E2-0EEE-70891678F850}"/>
              </a:ext>
            </a:extLst>
          </p:cNvPr>
          <p:cNvSpPr txBox="1"/>
          <p:nvPr/>
        </p:nvSpPr>
        <p:spPr>
          <a:xfrm>
            <a:off x="4353860" y="4578058"/>
            <a:ext cx="39201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Il est donc possible d’améliorer la prédiction en rajoutant ces données lors de l’entrainement.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DF0C01EA-1FEB-3FED-47A0-9552B8538D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5244" y="14662"/>
            <a:ext cx="3159758" cy="2863531"/>
          </a:xfrm>
          <a:prstGeom prst="rect">
            <a:avLst/>
          </a:prstGeom>
        </p:spPr>
      </p:pic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585275" y="-594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noProof="0" dirty="0">
                <a:latin typeface="Montserrat"/>
                <a:ea typeface="Montserrat"/>
                <a:cs typeface="Montserrat"/>
                <a:sym typeface="Montserrat"/>
              </a:rPr>
              <a:t>III. Résultat des prédictions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1F6D1D8-4CCD-8D21-0AE9-52B604DB9704}"/>
              </a:ext>
            </a:extLst>
          </p:cNvPr>
          <p:cNvGrpSpPr/>
          <p:nvPr/>
        </p:nvGrpSpPr>
        <p:grpSpPr>
          <a:xfrm>
            <a:off x="58998" y="2278567"/>
            <a:ext cx="1853214" cy="470439"/>
            <a:chOff x="105" y="232307"/>
            <a:chExt cx="1900263" cy="56241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3E19C6-67C7-9F21-B03B-C580210D7936}"/>
                </a:ext>
              </a:extLst>
            </p:cNvPr>
            <p:cNvSpPr/>
            <p:nvPr/>
          </p:nvSpPr>
          <p:spPr>
            <a:xfrm>
              <a:off x="105" y="232307"/>
              <a:ext cx="1900263" cy="562410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912CCC17-F8C7-694C-AAA0-9142434563EF}"/>
                </a:ext>
              </a:extLst>
            </p:cNvPr>
            <p:cNvSpPr txBox="1"/>
            <p:nvPr/>
          </p:nvSpPr>
          <p:spPr>
            <a:xfrm>
              <a:off x="105" y="232307"/>
              <a:ext cx="1900263" cy="56241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noProof="0" dirty="0">
                  <a:latin typeface="Montserrat" panose="00000500000000000000" pitchFamily="2" charset="0"/>
                </a:rPr>
                <a:t>11589€</a:t>
              </a:r>
              <a:br>
                <a:rPr lang="fr-FR" sz="1000" kern="1200" noProof="0" dirty="0">
                  <a:latin typeface="Montserrat" panose="00000500000000000000" pitchFamily="2" charset="0"/>
                </a:rPr>
              </a:br>
              <a:r>
                <a:rPr lang="fr-FR" sz="1000" kern="1200" noProof="0" dirty="0">
                  <a:latin typeface="Montserrat" panose="00000500000000000000" pitchFamily="2" charset="0"/>
                </a:rPr>
                <a:t>*Prix moyen au m²</a:t>
              </a:r>
            </a:p>
          </p:txBody>
        </p:sp>
      </p:grp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C30C5D8D-FA32-3712-56AB-A15BCE6C8AA0}"/>
              </a:ext>
            </a:extLst>
          </p:cNvPr>
          <p:cNvGrpSpPr/>
          <p:nvPr/>
        </p:nvGrpSpPr>
        <p:grpSpPr>
          <a:xfrm>
            <a:off x="2083033" y="2278566"/>
            <a:ext cx="1717430" cy="470439"/>
            <a:chOff x="2045773" y="202889"/>
            <a:chExt cx="1733164" cy="62124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CB5C66-8A53-E21A-162C-FE3CA7665110}"/>
                </a:ext>
              </a:extLst>
            </p:cNvPr>
            <p:cNvSpPr/>
            <p:nvPr/>
          </p:nvSpPr>
          <p:spPr>
            <a:xfrm>
              <a:off x="2045773" y="202889"/>
              <a:ext cx="1733164" cy="621247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62BF0D0-F65A-4E85-7F75-6A7D9FDB2047}"/>
                </a:ext>
              </a:extLst>
            </p:cNvPr>
            <p:cNvSpPr txBox="1"/>
            <p:nvPr/>
          </p:nvSpPr>
          <p:spPr>
            <a:xfrm>
              <a:off x="2045773" y="202889"/>
              <a:ext cx="1733164" cy="6212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2870" tIns="102870" rIns="102870" bIns="102870" numCol="1" spcCol="1270" anchor="ctr" anchorCtr="0">
              <a:noAutofit/>
            </a:bodyPr>
            <a:lstStyle/>
            <a:p>
              <a:pPr marL="0" lvl="0" indent="0" algn="ctr" defTabSz="1200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000" kern="1200" dirty="0">
                  <a:latin typeface="Montserrat" panose="00000500000000000000" pitchFamily="2" charset="0"/>
                </a:rPr>
                <a:t>14059€</a:t>
              </a:r>
              <a:br>
                <a:rPr lang="fr-FR" sz="1000" kern="1200" dirty="0">
                  <a:latin typeface="Montserrat" panose="00000500000000000000" pitchFamily="2" charset="0"/>
                </a:rPr>
              </a:br>
              <a:r>
                <a:rPr lang="fr-FR" sz="1000" kern="1200" dirty="0">
                  <a:latin typeface="Montserrat" panose="00000500000000000000" pitchFamily="2" charset="0"/>
                </a:rPr>
                <a:t>*Prix moyen au m²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96FF203E-9646-2F7F-8DC3-4316534C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2D546411-9294-3CA4-3EBA-D9784856D6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653803"/>
            <a:ext cx="3099787" cy="489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i="1" noProof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Julien Liodenot - 01/06/2025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/>
          </a:p>
        </p:txBody>
      </p:sp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21A0FC66-FF70-622D-AC1D-C302A857E5B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93" y="561413"/>
            <a:ext cx="1662420" cy="8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1">
            <a:extLst>
              <a:ext uri="{FF2B5EF4-FFF2-40B4-BE49-F238E27FC236}">
                <a16:creationId xmlns:a16="http://schemas.microsoft.com/office/drawing/2014/main" id="{774EE39A-1345-69D1-5446-E9F0E7DA647D}"/>
              </a:ext>
            </a:extLst>
          </p:cNvPr>
          <p:cNvSpPr/>
          <p:nvPr/>
        </p:nvSpPr>
        <p:spPr>
          <a:xfrm>
            <a:off x="492920" y="2785063"/>
            <a:ext cx="735866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750" noProof="0" dirty="0">
                <a:solidFill>
                  <a:srgbClr val="272525"/>
                </a:solidFill>
                <a:latin typeface="Montserrat" panose="00000500000000000000" pitchFamily="2" charset="0"/>
                <a:ea typeface="Inter" pitchFamily="34" charset="-122"/>
                <a:cs typeface="Inter" pitchFamily="34" charset="-120"/>
              </a:rPr>
              <a:t>Classification des données pour déterminer les types de biens.</a:t>
            </a:r>
            <a:endParaRPr lang="fr-FR" sz="1750" noProof="0" dirty="0">
              <a:latin typeface="Montserrat" panose="00000500000000000000" pitchFamily="2" charset="0"/>
            </a:endParaRPr>
          </a:p>
        </p:txBody>
      </p:sp>
      <p:sp>
        <p:nvSpPr>
          <p:cNvPr id="5" name="Google Shape;86;p13">
            <a:extLst>
              <a:ext uri="{FF2B5EF4-FFF2-40B4-BE49-F238E27FC236}">
                <a16:creationId xmlns:a16="http://schemas.microsoft.com/office/drawing/2014/main" id="{9E592F3F-110A-A93F-1C0A-A0FFE395326B}"/>
              </a:ext>
            </a:extLst>
          </p:cNvPr>
          <p:cNvSpPr txBox="1">
            <a:spLocks/>
          </p:cNvSpPr>
          <p:nvPr/>
        </p:nvSpPr>
        <p:spPr>
          <a:xfrm>
            <a:off x="4751682" y="1566338"/>
            <a:ext cx="2056613" cy="7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3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Partie 2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6F37331-88E5-BE56-5AE6-9D8CD3422F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83344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title"/>
          </p:nvPr>
        </p:nvSpPr>
        <p:spPr>
          <a:xfrm>
            <a:off x="0" y="-6140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-FR" sz="3300" noProof="0" dirty="0">
                <a:latin typeface="Montserrat"/>
                <a:ea typeface="Montserrat"/>
                <a:cs typeface="Montserrat"/>
                <a:sym typeface="Montserrat"/>
              </a:rPr>
              <a:t>I. Méthodologie suivie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lang="fr-FR" sz="3600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lang="fr-FR" sz="3600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90C1CE7-7750-DE0F-DBE6-360D80F05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09" y="3062206"/>
            <a:ext cx="2072820" cy="1867062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0819691B-5CAD-4BA1-2808-FCA7183F6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717" y="2847975"/>
            <a:ext cx="2905983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0A9F5DD2-35AD-242C-96DD-6AD77339BB90}"/>
              </a:ext>
            </a:extLst>
          </p:cNvPr>
          <p:cNvGrpSpPr/>
          <p:nvPr/>
        </p:nvGrpSpPr>
        <p:grpSpPr>
          <a:xfrm>
            <a:off x="248380" y="560360"/>
            <a:ext cx="3692229" cy="835200"/>
            <a:chOff x="2275" y="61572"/>
            <a:chExt cx="3219780" cy="8352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86F0784-CC45-17FE-EFD8-B57A4B34E514}"/>
                </a:ext>
              </a:extLst>
            </p:cNvPr>
            <p:cNvSpPr/>
            <p:nvPr/>
          </p:nvSpPr>
          <p:spPr>
            <a:xfrm>
              <a:off x="2275" y="61572"/>
              <a:ext cx="3219780" cy="835200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noProof="0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ADB53F8-414E-EB0B-450F-22158FD3AE16}"/>
                </a:ext>
              </a:extLst>
            </p:cNvPr>
            <p:cNvSpPr txBox="1"/>
            <p:nvPr/>
          </p:nvSpPr>
          <p:spPr>
            <a:xfrm>
              <a:off x="2275" y="61572"/>
              <a:ext cx="3219780" cy="835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noProof="0" dirty="0">
                  <a:latin typeface="Montserrat" panose="00000500000000000000" pitchFamily="2" charset="0"/>
                </a:rPr>
                <a:t>Étape 1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EC8F2B62-4981-0157-ED78-04813D8336DD}"/>
              </a:ext>
            </a:extLst>
          </p:cNvPr>
          <p:cNvGrpSpPr/>
          <p:nvPr/>
        </p:nvGrpSpPr>
        <p:grpSpPr>
          <a:xfrm>
            <a:off x="248380" y="1395560"/>
            <a:ext cx="3692229" cy="744880"/>
            <a:chOff x="2275" y="896772"/>
            <a:chExt cx="3219780" cy="127368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8921EB-DB36-C894-AD19-66351EB22E19}"/>
                </a:ext>
              </a:extLst>
            </p:cNvPr>
            <p:cNvSpPr/>
            <p:nvPr/>
          </p:nvSpPr>
          <p:spPr>
            <a:xfrm>
              <a:off x="2275" y="896772"/>
              <a:ext cx="3219780" cy="1273680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noProof="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C93803F9-626E-D6A3-CF70-9758314E78BD}"/>
                </a:ext>
              </a:extLst>
            </p:cNvPr>
            <p:cNvSpPr txBox="1"/>
            <p:nvPr/>
          </p:nvSpPr>
          <p:spPr>
            <a:xfrm>
              <a:off x="2275" y="896772"/>
              <a:ext cx="3219780" cy="127368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kern="1200" noProof="0" dirty="0">
                  <a:latin typeface="Montserrat" panose="00000500000000000000" pitchFamily="2" charset="0"/>
                </a:rPr>
                <a:t>Récupération du jeu de données</a:t>
              </a:r>
            </a:p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kern="1200" noProof="0" dirty="0">
                  <a:latin typeface="Montserrat" panose="00000500000000000000" pitchFamily="2" charset="0"/>
                </a:rPr>
                <a:t>Analyse et préparation du jeu de données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68478F6D-1396-4703-D3F5-B2DC07CF194B}"/>
              </a:ext>
            </a:extLst>
          </p:cNvPr>
          <p:cNvGrpSpPr/>
          <p:nvPr/>
        </p:nvGrpSpPr>
        <p:grpSpPr>
          <a:xfrm>
            <a:off x="4574739" y="560360"/>
            <a:ext cx="3692230" cy="835200"/>
            <a:chOff x="4071458" y="30849"/>
            <a:chExt cx="3692230" cy="835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4B0E696-B712-093D-9D6B-8B3BC5D288CB}"/>
                </a:ext>
              </a:extLst>
            </p:cNvPr>
            <p:cNvSpPr/>
            <p:nvPr/>
          </p:nvSpPr>
          <p:spPr>
            <a:xfrm>
              <a:off x="4071458" y="30849"/>
              <a:ext cx="3692230" cy="835200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noProof="0" dirty="0"/>
            </a:p>
          </p:txBody>
        </p: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19AE12B3-E3F2-4765-0762-32005ECC751C}"/>
                </a:ext>
              </a:extLst>
            </p:cNvPr>
            <p:cNvSpPr txBox="1"/>
            <p:nvPr/>
          </p:nvSpPr>
          <p:spPr>
            <a:xfrm>
              <a:off x="4071458" y="30849"/>
              <a:ext cx="3692230" cy="8352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0904" tIns="69088" rIns="120904" bIns="69088" numCol="1" spcCol="1270" anchor="ctr" anchorCtr="0">
              <a:noAutofit/>
            </a:bodyPr>
            <a:lstStyle/>
            <a:p>
              <a:pPr marL="0" lvl="0" indent="0" algn="ctr" defTabSz="755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noProof="0" dirty="0">
                  <a:latin typeface="Montserrat" panose="00000500000000000000" pitchFamily="2" charset="0"/>
                </a:rPr>
                <a:t>Étape 2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D310019A-F73B-280D-612E-1855683A47D6}"/>
              </a:ext>
            </a:extLst>
          </p:cNvPr>
          <p:cNvGrpSpPr/>
          <p:nvPr/>
        </p:nvGrpSpPr>
        <p:grpSpPr>
          <a:xfrm>
            <a:off x="4574739" y="1395560"/>
            <a:ext cx="3692230" cy="744880"/>
            <a:chOff x="4071458" y="918568"/>
            <a:chExt cx="3692230" cy="86631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CE72864-3BBC-8574-6C7E-29663FE9ECE8}"/>
                </a:ext>
              </a:extLst>
            </p:cNvPr>
            <p:cNvSpPr/>
            <p:nvPr/>
          </p:nvSpPr>
          <p:spPr>
            <a:xfrm>
              <a:off x="4071458" y="918568"/>
              <a:ext cx="3692230" cy="866318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noProof="0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E8166B1-B651-0D59-2D0B-DFF2BD27A166}"/>
                </a:ext>
              </a:extLst>
            </p:cNvPr>
            <p:cNvSpPr txBox="1"/>
            <p:nvPr/>
          </p:nvSpPr>
          <p:spPr>
            <a:xfrm>
              <a:off x="4071458" y="918568"/>
              <a:ext cx="3692230" cy="86631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0678" tIns="90678" rIns="120904" bIns="136017" numCol="1" spcCol="1270" anchor="t" anchorCtr="0">
              <a:noAutofit/>
            </a:bodyPr>
            <a:lstStyle/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kern="1200" noProof="0" dirty="0">
                  <a:latin typeface="Montserrat" panose="00000500000000000000" pitchFamily="2" charset="0"/>
                </a:rPr>
                <a:t>Choix du nombre de clusters</a:t>
              </a:r>
            </a:p>
            <a:p>
              <a:pPr marL="171450" lvl="1" indent="-171450" algn="l" defTabSz="7556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kern="1200" noProof="0" dirty="0">
                  <a:latin typeface="Montserrat" panose="00000500000000000000" pitchFamily="2" charset="0"/>
                </a:rPr>
                <a:t>Application du k-</a:t>
              </a:r>
              <a:r>
                <a:rPr lang="fr-FR" kern="1200" noProof="0" dirty="0" err="1">
                  <a:latin typeface="Montserrat" panose="00000500000000000000" pitchFamily="2" charset="0"/>
                </a:rPr>
                <a:t>means</a:t>
              </a:r>
              <a:endParaRPr lang="fr-FR" kern="1200" noProof="0" dirty="0">
                <a:latin typeface="Montserrat" panose="00000500000000000000" pitchFamily="2" charset="0"/>
              </a:endParaRPr>
            </a:p>
          </p:txBody>
        </p:sp>
      </p:grp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B18D44C-F0BF-B30C-EED9-490A2AB883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12</a:t>
            </a:fld>
            <a:endParaRPr lang="fr-FR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FE5E66A-081E-5136-3010-7BF424AF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>
            <a:extLst>
              <a:ext uri="{FF2B5EF4-FFF2-40B4-BE49-F238E27FC236}">
                <a16:creationId xmlns:a16="http://schemas.microsoft.com/office/drawing/2014/main" id="{C2D265DC-49FB-6FC3-0E56-148EE1F3F1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1406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-FR" sz="3300" noProof="0" dirty="0">
                <a:latin typeface="Montserrat"/>
                <a:ea typeface="Montserrat"/>
                <a:cs typeface="Montserrat"/>
                <a:sym typeface="Montserrat"/>
              </a:rPr>
              <a:t>I. Méthodologie suivie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lang="fr-FR" sz="3600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endParaRPr lang="fr-FR" sz="3600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A68FCC79-8CBF-846A-B552-FCD8E0148A3E}"/>
              </a:ext>
            </a:extLst>
          </p:cNvPr>
          <p:cNvGrpSpPr/>
          <p:nvPr/>
        </p:nvGrpSpPr>
        <p:grpSpPr>
          <a:xfrm>
            <a:off x="454654" y="812082"/>
            <a:ext cx="3219780" cy="864000"/>
            <a:chOff x="2275" y="15482"/>
            <a:chExt cx="3219780" cy="864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834D161-207E-C582-45B7-4CEE1EF30DBB}"/>
                </a:ext>
              </a:extLst>
            </p:cNvPr>
            <p:cNvSpPr/>
            <p:nvPr/>
          </p:nvSpPr>
          <p:spPr>
            <a:xfrm>
              <a:off x="2275" y="15482"/>
              <a:ext cx="3219780" cy="864000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noProof="0" dirty="0"/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3D90EA13-248B-F2A7-333D-1B305221A0A8}"/>
                </a:ext>
              </a:extLst>
            </p:cNvPr>
            <p:cNvSpPr txBox="1"/>
            <p:nvPr/>
          </p:nvSpPr>
          <p:spPr>
            <a:xfrm>
              <a:off x="2275" y="15482"/>
              <a:ext cx="3219780" cy="864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121920" rIns="213360" bIns="12192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noProof="0" dirty="0">
                  <a:latin typeface="Montserrat" panose="00000500000000000000" pitchFamily="2" charset="0"/>
                </a:rPr>
                <a:t>Étape 3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6EB3BDB7-3B78-6FA8-2CB7-8ADEA1BCBF1F}"/>
              </a:ext>
            </a:extLst>
          </p:cNvPr>
          <p:cNvGrpSpPr/>
          <p:nvPr/>
        </p:nvGrpSpPr>
        <p:grpSpPr>
          <a:xfrm>
            <a:off x="454168" y="1656622"/>
            <a:ext cx="3220751" cy="535200"/>
            <a:chOff x="1789" y="860021"/>
            <a:chExt cx="3220751" cy="135652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030E77C-75DC-6AD8-0732-88D642A6918E}"/>
                </a:ext>
              </a:extLst>
            </p:cNvPr>
            <p:cNvSpPr/>
            <p:nvPr/>
          </p:nvSpPr>
          <p:spPr>
            <a:xfrm>
              <a:off x="1789" y="860021"/>
              <a:ext cx="3220751" cy="1356521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noProof="0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DE337CC-732F-BD9B-1BD2-32DE8DDF44C6}"/>
                </a:ext>
              </a:extLst>
            </p:cNvPr>
            <p:cNvSpPr txBox="1"/>
            <p:nvPr/>
          </p:nvSpPr>
          <p:spPr>
            <a:xfrm>
              <a:off x="1789" y="860021"/>
              <a:ext cx="3220751" cy="135652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600" kern="1200" noProof="0" dirty="0">
                  <a:latin typeface="Montserrat" panose="00000500000000000000" pitchFamily="2" charset="0"/>
                </a:rPr>
                <a:t>Vérification des clusters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D0900DFF-620C-9D25-D53C-AD237C894366}"/>
              </a:ext>
            </a:extLst>
          </p:cNvPr>
          <p:cNvGrpSpPr/>
          <p:nvPr/>
        </p:nvGrpSpPr>
        <p:grpSpPr>
          <a:xfrm>
            <a:off x="4626123" y="812082"/>
            <a:ext cx="3219780" cy="864000"/>
            <a:chOff x="4071943" y="0"/>
            <a:chExt cx="3692230" cy="86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0E63813-BE24-B997-F094-95C070F5576C}"/>
                </a:ext>
              </a:extLst>
            </p:cNvPr>
            <p:cNvSpPr/>
            <p:nvPr/>
          </p:nvSpPr>
          <p:spPr>
            <a:xfrm>
              <a:off x="4071943" y="0"/>
              <a:ext cx="3692230" cy="864000"/>
            </a:xfrm>
            <a:prstGeom prst="rect">
              <a:avLst/>
            </a:prstGeom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noProof="0" dirty="0"/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986A896-AA6D-B6A2-5BE9-FCB11F1607A0}"/>
                </a:ext>
              </a:extLst>
            </p:cNvPr>
            <p:cNvSpPr txBox="1"/>
            <p:nvPr/>
          </p:nvSpPr>
          <p:spPr>
            <a:xfrm>
              <a:off x="4071943" y="0"/>
              <a:ext cx="3692230" cy="864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13360" tIns="121920" rIns="213360" bIns="121920" numCol="1" spcCol="1270" anchor="ctr" anchorCtr="0">
              <a:noAutofit/>
            </a:bodyPr>
            <a:lstStyle/>
            <a:p>
              <a:pPr marL="0" lvl="0" indent="0" algn="ctr" defTabSz="1333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1700" kern="1200" noProof="0" dirty="0">
                  <a:latin typeface="Montserrat" panose="00000500000000000000" pitchFamily="2" charset="0"/>
                </a:rPr>
                <a:t>Étape 4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E367DA5-87FF-5459-57C4-1BD68FFBFAC0}"/>
              </a:ext>
            </a:extLst>
          </p:cNvPr>
          <p:cNvGrpSpPr/>
          <p:nvPr/>
        </p:nvGrpSpPr>
        <p:grpSpPr>
          <a:xfrm>
            <a:off x="4626123" y="1723841"/>
            <a:ext cx="3219780" cy="467981"/>
            <a:chOff x="4071943" y="911759"/>
            <a:chExt cx="3692230" cy="89619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4D968F-B8CD-A788-F39B-7BC86FA474A3}"/>
                </a:ext>
              </a:extLst>
            </p:cNvPr>
            <p:cNvSpPr/>
            <p:nvPr/>
          </p:nvSpPr>
          <p:spPr>
            <a:xfrm>
              <a:off x="4071943" y="911759"/>
              <a:ext cx="3692230" cy="896191"/>
            </a:xfrm>
            <a:prstGeom prst="rect">
              <a:avLst/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fr-FR" noProof="0" dirty="0"/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A6FB361C-37AD-D7A7-B32F-BB585DCC90BA}"/>
                </a:ext>
              </a:extLst>
            </p:cNvPr>
            <p:cNvSpPr txBox="1"/>
            <p:nvPr/>
          </p:nvSpPr>
          <p:spPr>
            <a:xfrm>
              <a:off x="4071943" y="911759"/>
              <a:ext cx="3692230" cy="896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5344" tIns="85344" rIns="113792" bIns="128016" numCol="1" spcCol="1270" anchor="t" anchorCtr="0">
              <a:noAutofit/>
            </a:bodyPr>
            <a:lstStyle/>
            <a:p>
              <a:pPr marL="171450" lvl="1" indent="-171450" algn="l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fr-FR" sz="1600" kern="1200" noProof="0" dirty="0">
                  <a:latin typeface="Montserrat" panose="00000500000000000000" pitchFamily="2" charset="0"/>
                </a:rPr>
                <a:t>Labellisation des clusters  </a:t>
              </a:r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A33D0B30-C7BE-E762-B995-957291614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663" y="2284455"/>
            <a:ext cx="2857748" cy="267485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E70DD838-D4E1-4ED9-0627-2352A766B7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6123" y="2284455"/>
            <a:ext cx="3177815" cy="1729890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684A48-5126-BABB-F196-3A87324CD67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75701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0" y="-6658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noProof="0" dirty="0">
                <a:latin typeface="Montserrat"/>
                <a:ea typeface="Montserrat"/>
                <a:cs typeface="Montserrat"/>
                <a:sym typeface="Montserrat"/>
              </a:rPr>
              <a:t>II. Résultat de la classification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3600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sz="3600" noProof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C4FDDCE-3AE4-1B5D-CC08-EC0B340358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14</a:t>
            </a:fld>
            <a:endParaRPr lang="fr-FR" noProof="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7C0712-86F9-C692-BA5A-403D6557B289}"/>
              </a:ext>
            </a:extLst>
          </p:cNvPr>
          <p:cNvSpPr txBox="1"/>
          <p:nvPr/>
        </p:nvSpPr>
        <p:spPr>
          <a:xfrm>
            <a:off x="3558619" y="4237618"/>
            <a:ext cx="500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noProof="0" dirty="0">
                <a:latin typeface="Montserrat" panose="00000500000000000000" pitchFamily="2" charset="0"/>
              </a:rPr>
              <a:t>20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CEE67D0-6E23-8EAB-5457-B94447E94049}"/>
              </a:ext>
            </a:extLst>
          </p:cNvPr>
          <p:cNvSpPr txBox="1"/>
          <p:nvPr/>
        </p:nvSpPr>
        <p:spPr>
          <a:xfrm>
            <a:off x="3194287" y="4737977"/>
            <a:ext cx="153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noProof="0" dirty="0">
                <a:latin typeface="Montserrat" panose="00000500000000000000" pitchFamily="2" charset="0"/>
              </a:rPr>
              <a:t>Appartements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0BECD26-CE68-F206-8387-4C1C86D8CEBC}"/>
              </a:ext>
            </a:extLst>
          </p:cNvPr>
          <p:cNvSpPr txBox="1"/>
          <p:nvPr/>
        </p:nvSpPr>
        <p:spPr>
          <a:xfrm>
            <a:off x="5049525" y="4737976"/>
            <a:ext cx="22614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noProof="0" dirty="0">
                <a:latin typeface="Montserrat" panose="00000500000000000000" pitchFamily="2" charset="0"/>
              </a:rPr>
              <a:t>Locaux Commerciaux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47036B60-0617-E3AD-8714-9378A62FAA38}"/>
              </a:ext>
            </a:extLst>
          </p:cNvPr>
          <p:cNvSpPr txBox="1"/>
          <p:nvPr/>
        </p:nvSpPr>
        <p:spPr>
          <a:xfrm>
            <a:off x="2082791" y="4254567"/>
            <a:ext cx="3415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noProof="0" dirty="0">
                <a:latin typeface="Montserrat" panose="00000500000000000000" pitchFamily="2" charset="0"/>
              </a:rPr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2D51A79-04FA-1FA3-064D-B6EB13CFD03C}"/>
              </a:ext>
            </a:extLst>
          </p:cNvPr>
          <p:cNvSpPr txBox="1"/>
          <p:nvPr/>
        </p:nvSpPr>
        <p:spPr>
          <a:xfrm>
            <a:off x="5840149" y="4254567"/>
            <a:ext cx="5000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noProof="0" dirty="0">
                <a:latin typeface="Montserrat" panose="00000500000000000000" pitchFamily="2" charset="0"/>
              </a:rPr>
              <a:t>20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BEB3558-AC44-EC40-1D26-BEFBA145D319}"/>
              </a:ext>
            </a:extLst>
          </p:cNvPr>
          <p:cNvSpPr txBox="1"/>
          <p:nvPr/>
        </p:nvSpPr>
        <p:spPr>
          <a:xfrm>
            <a:off x="1654387" y="4737976"/>
            <a:ext cx="15399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noProof="0" dirty="0">
                <a:latin typeface="Montserrat" panose="00000500000000000000" pitchFamily="2" charset="0"/>
              </a:rPr>
              <a:t>Catégories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5EB53D3-6884-F26F-D14A-DC1C80B995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28" y="468620"/>
            <a:ext cx="6490066" cy="3871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>
          <a:extLst>
            <a:ext uri="{FF2B5EF4-FFF2-40B4-BE49-F238E27FC236}">
              <a16:creationId xmlns:a16="http://schemas.microsoft.com/office/drawing/2014/main" id="{47CDB91F-44F2-EA9A-1984-E9195BEF9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">
            <a:extLst>
              <a:ext uri="{FF2B5EF4-FFF2-40B4-BE49-F238E27FC236}">
                <a16:creationId xmlns:a16="http://schemas.microsoft.com/office/drawing/2014/main" id="{0CE4C7C5-0314-C30A-88F1-8023D2533F3F}"/>
              </a:ext>
            </a:extLst>
          </p:cNvPr>
          <p:cNvSpPr/>
          <p:nvPr/>
        </p:nvSpPr>
        <p:spPr>
          <a:xfrm>
            <a:off x="387838" y="1828701"/>
            <a:ext cx="73262" cy="656701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133" name="Google Shape;133;p21">
            <a:extLst>
              <a:ext uri="{FF2B5EF4-FFF2-40B4-BE49-F238E27FC236}">
                <a16:creationId xmlns:a16="http://schemas.microsoft.com/office/drawing/2014/main" id="{49400E8F-5092-62FC-54D2-9477DF9642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6658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noProof="0" dirty="0">
                <a:latin typeface="Montserrat"/>
                <a:ea typeface="Montserrat"/>
                <a:cs typeface="Montserrat"/>
                <a:sym typeface="Montserrat"/>
              </a:rPr>
              <a:t> Conclusion</a:t>
            </a:r>
            <a:endParaRPr lang="fr-FR" sz="1300" b="0" noProof="0" dirty="0">
              <a:latin typeface="Montserrat" panose="00000500000000000000" pitchFamily="2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AA04392-CF0F-92F3-93E7-49E2373016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15</a:t>
            </a:fld>
            <a:endParaRPr lang="fr-FR" noProof="0" dirty="0"/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1831EF94-0CC3-9466-94AF-F6323EFF1084}"/>
              </a:ext>
            </a:extLst>
          </p:cNvPr>
          <p:cNvSpPr/>
          <p:nvPr/>
        </p:nvSpPr>
        <p:spPr>
          <a:xfrm>
            <a:off x="387839" y="875893"/>
            <a:ext cx="73262" cy="643425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55A0EB0F-37F1-5F38-8D0A-9786B31C6444}"/>
              </a:ext>
            </a:extLst>
          </p:cNvPr>
          <p:cNvSpPr/>
          <p:nvPr/>
        </p:nvSpPr>
        <p:spPr>
          <a:xfrm>
            <a:off x="713720" y="823439"/>
            <a:ext cx="2304904" cy="31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200" b="1" noProof="0" dirty="0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Modèle construit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4EC5CF59-578D-4B75-7CEC-98D15CCCDC81}"/>
              </a:ext>
            </a:extLst>
          </p:cNvPr>
          <p:cNvSpPr/>
          <p:nvPr/>
        </p:nvSpPr>
        <p:spPr>
          <a:xfrm>
            <a:off x="713718" y="1164134"/>
            <a:ext cx="7414414" cy="535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/>
            <a:r>
              <a:rPr lang="fr-FR" sz="1200" dirty="0">
                <a:latin typeface="Montserrat" panose="00000500000000000000" pitchFamily="2" charset="0"/>
              </a:rPr>
              <a:t>Nous avons réussi à créer un modèle de Machine Learning qui prédit les prix immobiliers parisiens avec 98,6% de précision et une erreur moyenne de seulement 78 000€.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9DB9F43F-4920-1586-5D9E-38682744C70F}"/>
              </a:ext>
            </a:extLst>
          </p:cNvPr>
          <p:cNvSpPr/>
          <p:nvPr/>
        </p:nvSpPr>
        <p:spPr>
          <a:xfrm>
            <a:off x="713720" y="1651536"/>
            <a:ext cx="12579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200" b="1" noProof="0" dirty="0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Valorisation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9CB39E88-C3D6-92BC-27B7-56F2248D1B9F}"/>
              </a:ext>
            </a:extLst>
          </p:cNvPr>
          <p:cNvSpPr/>
          <p:nvPr/>
        </p:nvSpPr>
        <p:spPr>
          <a:xfrm>
            <a:off x="713720" y="1973813"/>
            <a:ext cx="6819305" cy="2831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fr-FR" sz="1200" noProof="0" dirty="0">
                <a:solidFill>
                  <a:srgbClr val="3B4E4E"/>
                </a:solidFill>
                <a:latin typeface="Montserrat" panose="00000500000000000000" pitchFamily="2" charset="0"/>
                <a:ea typeface="Overpass Light" pitchFamily="34" charset="-122"/>
                <a:cs typeface="Overpass Light" pitchFamily="34" charset="-120"/>
              </a:rPr>
              <a:t>Nous avons appliqué notre modèle afin de prédire et valoriser le portefeuille immobilier de la société, avec des locaux commerciaux valorisés à </a:t>
            </a:r>
            <a:r>
              <a:rPr lang="fr-FR" sz="1200" dirty="0">
                <a:latin typeface="Montserrat" panose="00000500000000000000" pitchFamily="2" charset="0"/>
              </a:rPr>
              <a:t>97,97 M€</a:t>
            </a:r>
          </a:p>
          <a:p>
            <a:r>
              <a:rPr lang="fr-FR" sz="1200" noProof="0" dirty="0">
                <a:solidFill>
                  <a:srgbClr val="3B4E4E"/>
                </a:solidFill>
                <a:latin typeface="Montserrat" panose="00000500000000000000" pitchFamily="2" charset="0"/>
                <a:ea typeface="Overpass Light" pitchFamily="34" charset="-122"/>
                <a:cs typeface="Overpass Light" pitchFamily="34" charset="-120"/>
              </a:rPr>
              <a:t> et des appartements valorisés à  </a:t>
            </a:r>
            <a:r>
              <a:rPr lang="fr-FR" sz="1200" dirty="0">
                <a:latin typeface="Montserrat" panose="00000500000000000000" pitchFamily="2" charset="0"/>
              </a:rPr>
              <a:t>71.05 M€</a:t>
            </a:r>
          </a:p>
          <a:p>
            <a:pPr marL="0" indent="0" algn="l">
              <a:buNone/>
            </a:pP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383F51B3-BF66-8A46-9F4F-99A3B9C44A05}"/>
              </a:ext>
            </a:extLst>
          </p:cNvPr>
          <p:cNvSpPr/>
          <p:nvPr/>
        </p:nvSpPr>
        <p:spPr>
          <a:xfrm>
            <a:off x="387838" y="2772702"/>
            <a:ext cx="73262" cy="738944"/>
          </a:xfrm>
          <a:prstGeom prst="roundRect">
            <a:avLst>
              <a:gd name="adj" fmla="val 18669"/>
            </a:avLst>
          </a:prstGeom>
          <a:solidFill>
            <a:srgbClr val="DDEEE6"/>
          </a:solidFill>
          <a:ln w="7620">
            <a:solidFill>
              <a:srgbClr val="C3D4CC"/>
            </a:solidFill>
            <a:prstDash val="solid"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E52AA2B0-C3E7-8C0F-5447-BBC16CC028B3}"/>
              </a:ext>
            </a:extLst>
          </p:cNvPr>
          <p:cNvSpPr/>
          <p:nvPr/>
        </p:nvSpPr>
        <p:spPr>
          <a:xfrm>
            <a:off x="713718" y="2607241"/>
            <a:ext cx="1184693" cy="3309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200" b="1" noProof="0" dirty="0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Classification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A409F540-2303-E831-08A3-B1A8FFF1B29A}"/>
              </a:ext>
            </a:extLst>
          </p:cNvPr>
          <p:cNvSpPr/>
          <p:nvPr/>
        </p:nvSpPr>
        <p:spPr>
          <a:xfrm>
            <a:off x="713718" y="2936687"/>
            <a:ext cx="6819305" cy="460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fr-FR" sz="1200" noProof="0" dirty="0">
                <a:solidFill>
                  <a:srgbClr val="3B4E4E"/>
                </a:solidFill>
                <a:latin typeface="Montserrat" panose="00000500000000000000" pitchFamily="2" charset="0"/>
                <a:ea typeface="Overpass Light" pitchFamily="34" charset="-122"/>
                <a:cs typeface="Overpass Light" pitchFamily="34" charset="-120"/>
              </a:rPr>
              <a:t>Nous avons pu classifier le jeu de données du client en deux clusters distincts afin de déterminer le type de bien, 20 biens ont été classés en « local commercial » et 20 en « appartement ».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2" name="Image 1" descr="preencoded.png">
            <a:extLst>
              <a:ext uri="{FF2B5EF4-FFF2-40B4-BE49-F238E27FC236}">
                <a16:creationId xmlns:a16="http://schemas.microsoft.com/office/drawing/2014/main" id="{A58BD39C-C60E-1A1F-E475-38BA439C3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430" y="3684059"/>
            <a:ext cx="251200" cy="314065"/>
          </a:xfrm>
          <a:prstGeom prst="rect">
            <a:avLst/>
          </a:prstGeom>
        </p:spPr>
      </p:pic>
      <p:sp>
        <p:nvSpPr>
          <p:cNvPr id="4" name="Text 2">
            <a:extLst>
              <a:ext uri="{FF2B5EF4-FFF2-40B4-BE49-F238E27FC236}">
                <a16:creationId xmlns:a16="http://schemas.microsoft.com/office/drawing/2014/main" id="{EEC85363-1E20-AC43-023A-C2F5A7AD8165}"/>
              </a:ext>
            </a:extLst>
          </p:cNvPr>
          <p:cNvSpPr/>
          <p:nvPr/>
        </p:nvSpPr>
        <p:spPr>
          <a:xfrm>
            <a:off x="864793" y="3631605"/>
            <a:ext cx="2304904" cy="3115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200" b="1" noProof="0" dirty="0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Biens Atypiques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4AD681C-C2CD-A33B-5003-D7E577992F65}"/>
              </a:ext>
            </a:extLst>
          </p:cNvPr>
          <p:cNvSpPr/>
          <p:nvPr/>
        </p:nvSpPr>
        <p:spPr>
          <a:xfrm>
            <a:off x="864793" y="3883957"/>
            <a:ext cx="7414414" cy="2831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50000"/>
              </a:lnSpc>
              <a:buNone/>
            </a:pPr>
            <a:r>
              <a:rPr lang="fr-FR" sz="1000" noProof="0" dirty="0">
                <a:solidFill>
                  <a:srgbClr val="3B4E4E"/>
                </a:solidFill>
                <a:latin typeface="Montserrat" panose="00000500000000000000" pitchFamily="2" charset="0"/>
                <a:ea typeface="Overpass Light" pitchFamily="34" charset="-122"/>
                <a:cs typeface="Overpass Light" pitchFamily="34" charset="-120"/>
              </a:rPr>
              <a:t>Les appartements de standing exceptionnel ou locaux dégradés peuvent fausser les centroïdes et la prédiction.</a:t>
            </a:r>
            <a:endParaRPr lang="fr-FR" sz="1000" noProof="0" dirty="0">
              <a:latin typeface="Montserrat" panose="00000500000000000000" pitchFamily="2" charset="0"/>
            </a:endParaRPr>
          </a:p>
        </p:txBody>
      </p:sp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20E387FC-BA60-CFBC-D139-9AA30234D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430" y="4393550"/>
            <a:ext cx="251200" cy="314065"/>
          </a:xfrm>
          <a:prstGeom prst="rect">
            <a:avLst/>
          </a:prstGeom>
        </p:spPr>
      </p:pic>
      <p:sp>
        <p:nvSpPr>
          <p:cNvPr id="8" name="Text 8">
            <a:extLst>
              <a:ext uri="{FF2B5EF4-FFF2-40B4-BE49-F238E27FC236}">
                <a16:creationId xmlns:a16="http://schemas.microsoft.com/office/drawing/2014/main" id="{F1470377-72AB-D333-533E-E56867C9D3AF}"/>
              </a:ext>
            </a:extLst>
          </p:cNvPr>
          <p:cNvSpPr/>
          <p:nvPr/>
        </p:nvSpPr>
        <p:spPr>
          <a:xfrm>
            <a:off x="864792" y="42177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200" b="1" noProof="0" dirty="0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Évolution Future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8E4297C9-4BBD-9FCF-D265-AD02941388CF}"/>
              </a:ext>
            </a:extLst>
          </p:cNvPr>
          <p:cNvSpPr/>
          <p:nvPr/>
        </p:nvSpPr>
        <p:spPr>
          <a:xfrm>
            <a:off x="864791" y="4526012"/>
            <a:ext cx="6819305" cy="4603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fr-FR" sz="1000" noProof="0" dirty="0">
                <a:solidFill>
                  <a:srgbClr val="3B4E4E"/>
                </a:solidFill>
                <a:latin typeface="Montserrat" panose="00000500000000000000" pitchFamily="2" charset="0"/>
                <a:ea typeface="Overpass Light" pitchFamily="34" charset="-122"/>
                <a:cs typeface="Overpass Light" pitchFamily="34" charset="-120"/>
              </a:rPr>
              <a:t>Intégration possible de sous-catégories pour affiner la valorisation et les stratégies d'investissement (état, étage …).</a:t>
            </a:r>
            <a:endParaRPr lang="fr-FR" sz="1000" noProof="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192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7D154C-81AF-07E2-A289-6BB797918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2444" y="2468794"/>
            <a:ext cx="4871250" cy="535200"/>
          </a:xfrm>
        </p:spPr>
        <p:txBody>
          <a:bodyPr>
            <a:normAutofit fontScale="90000"/>
          </a:bodyPr>
          <a:lstStyle/>
          <a:p>
            <a:r>
              <a:rPr lang="fr-FR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Merci de votre attention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D8337D-A084-E88F-A177-3FC2B03B8E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12280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50B7EDE0-6520-DAD2-0969-AD45E3C60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5C92673A-E6E4-A098-D0B2-BB9FC73E17B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0" y="4653803"/>
            <a:ext cx="3099787" cy="4896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fr-FR" i="1" noProof="0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Julien Liodenot - 01/06/2025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fr-FR" noProof="0" dirty="0"/>
          </a:p>
        </p:txBody>
      </p:sp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B5E9D693-486F-51C8-D47C-F4942EC0D47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093" y="561413"/>
            <a:ext cx="1662420" cy="8816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1">
            <a:extLst>
              <a:ext uri="{FF2B5EF4-FFF2-40B4-BE49-F238E27FC236}">
                <a16:creationId xmlns:a16="http://schemas.microsoft.com/office/drawing/2014/main" id="{D4B47EFB-FF72-79DF-CDBD-67FA35C0ED3A}"/>
              </a:ext>
            </a:extLst>
          </p:cNvPr>
          <p:cNvSpPr/>
          <p:nvPr/>
        </p:nvSpPr>
        <p:spPr>
          <a:xfrm>
            <a:off x="492920" y="2785063"/>
            <a:ext cx="735866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750" noProof="0" dirty="0">
                <a:solidFill>
                  <a:srgbClr val="272525"/>
                </a:solidFill>
                <a:latin typeface="Montserrat" panose="00000500000000000000" pitchFamily="2" charset="0"/>
                <a:ea typeface="Inter" pitchFamily="34" charset="-122"/>
                <a:cs typeface="Inter" pitchFamily="34" charset="-120"/>
              </a:rPr>
              <a:t>Analyser les dynamiques du Marché Parisien pour optimiser la valorisation du portefeuille.</a:t>
            </a:r>
            <a:endParaRPr lang="fr-FR" sz="1750" noProof="0" dirty="0">
              <a:latin typeface="Montserrat" panose="00000500000000000000" pitchFamily="2" charset="0"/>
            </a:endParaRPr>
          </a:p>
        </p:txBody>
      </p:sp>
      <p:sp>
        <p:nvSpPr>
          <p:cNvPr id="5" name="Google Shape;86;p13">
            <a:extLst>
              <a:ext uri="{FF2B5EF4-FFF2-40B4-BE49-F238E27FC236}">
                <a16:creationId xmlns:a16="http://schemas.microsoft.com/office/drawing/2014/main" id="{804E3C4E-930C-23CA-C9EE-17E02173DB8E}"/>
              </a:ext>
            </a:extLst>
          </p:cNvPr>
          <p:cNvSpPr txBox="1">
            <a:spLocks/>
          </p:cNvSpPr>
          <p:nvPr/>
        </p:nvSpPr>
        <p:spPr>
          <a:xfrm>
            <a:off x="4751682" y="1566338"/>
            <a:ext cx="2056613" cy="7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fr-FR" sz="3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tserrat" panose="00000500000000000000" pitchFamily="2" charset="0"/>
              </a:rPr>
              <a:t>Partie 1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FC84146-90EA-B1BF-7C35-0B1C98D537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50490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0451D7-DFA9-1B46-5E92-C4F5817E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fr-FR" noProof="0" dirty="0"/>
              <a:t>Les grandes parties</a:t>
            </a: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DDB869B3-5989-5678-41C6-44588403B290}"/>
              </a:ext>
            </a:extLst>
          </p:cNvPr>
          <p:cNvSpPr/>
          <p:nvPr/>
        </p:nvSpPr>
        <p:spPr>
          <a:xfrm>
            <a:off x="536614" y="848558"/>
            <a:ext cx="425232" cy="354330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FF857E32-87A5-2D33-79F3-CBB78995927F}"/>
              </a:ext>
            </a:extLst>
          </p:cNvPr>
          <p:cNvSpPr/>
          <p:nvPr/>
        </p:nvSpPr>
        <p:spPr>
          <a:xfrm>
            <a:off x="592394" y="82010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fr-FR" sz="1600" b="1" noProof="0" dirty="0">
                <a:solidFill>
                  <a:srgbClr val="272525"/>
                </a:solidFill>
                <a:latin typeface="Montserrat" panose="00000500000000000000" pitchFamily="2" charset="0"/>
                <a:ea typeface="Inter Bold" pitchFamily="34" charset="-122"/>
                <a:cs typeface="Inter Bold" pitchFamily="34" charset="-120"/>
              </a:rPr>
              <a:t>1</a:t>
            </a:r>
            <a:endParaRPr lang="fr-FR" sz="1600" noProof="0" dirty="0">
              <a:latin typeface="Montserrat" panose="00000500000000000000" pitchFamily="2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389EC4C-399C-1A51-759A-705116B7A8D8}"/>
              </a:ext>
            </a:extLst>
          </p:cNvPr>
          <p:cNvSpPr/>
          <p:nvPr/>
        </p:nvSpPr>
        <p:spPr>
          <a:xfrm>
            <a:off x="1273730" y="81295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800" b="1" noProof="0" dirty="0">
                <a:solidFill>
                  <a:srgbClr val="272525"/>
                </a:solidFill>
                <a:latin typeface="Montserrat" panose="00000500000000000000" pitchFamily="2" charset="0"/>
                <a:ea typeface="Inter Bold" pitchFamily="34" charset="-122"/>
                <a:cs typeface="Inter Bold" pitchFamily="34" charset="-120"/>
              </a:rPr>
              <a:t>Analyse du marché parisien</a:t>
            </a:r>
            <a:endParaRPr lang="fr-FR" sz="1800" noProof="0" dirty="0">
              <a:latin typeface="Montserrat" panose="00000500000000000000" pitchFamily="2" charset="0"/>
            </a:endParaRPr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E1FCCBAE-56A9-5953-763C-21D287BD07C4}"/>
              </a:ext>
            </a:extLst>
          </p:cNvPr>
          <p:cNvSpPr/>
          <p:nvPr/>
        </p:nvSpPr>
        <p:spPr>
          <a:xfrm>
            <a:off x="1273730" y="1657707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750" noProof="0" dirty="0">
                <a:solidFill>
                  <a:srgbClr val="272525"/>
                </a:solidFill>
                <a:latin typeface="Montserrat" panose="00000500000000000000" pitchFamily="2" charset="0"/>
                <a:ea typeface="Inter" pitchFamily="34" charset="-122"/>
                <a:cs typeface="Inter" pitchFamily="34" charset="-120"/>
              </a:rPr>
              <a:t>Données 2017-2021, évolution des prix, disparités par arrondissement</a:t>
            </a:r>
            <a:endParaRPr lang="fr-FR" sz="1750" noProof="0" dirty="0">
              <a:latin typeface="Montserrat" panose="00000500000000000000" pitchFamily="2" charset="0"/>
            </a:endParaRPr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0939FF04-4512-533D-31DC-A6694F1D8456}"/>
              </a:ext>
            </a:extLst>
          </p:cNvPr>
          <p:cNvSpPr/>
          <p:nvPr/>
        </p:nvSpPr>
        <p:spPr>
          <a:xfrm>
            <a:off x="4514314" y="848558"/>
            <a:ext cx="367546" cy="354330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B11CB6ED-0A1B-F187-B373-D49C55129CB5}"/>
              </a:ext>
            </a:extLst>
          </p:cNvPr>
          <p:cNvSpPr/>
          <p:nvPr/>
        </p:nvSpPr>
        <p:spPr>
          <a:xfrm>
            <a:off x="4541698" y="820102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fr-FR" sz="1600" b="1" noProof="0" dirty="0">
                <a:solidFill>
                  <a:srgbClr val="272525"/>
                </a:solidFill>
                <a:latin typeface="Montserrat" panose="00000500000000000000" pitchFamily="2" charset="0"/>
                <a:ea typeface="Inter Bold" pitchFamily="34" charset="-122"/>
                <a:cs typeface="Inter Bold" pitchFamily="34" charset="-120"/>
              </a:rPr>
              <a:t>2</a:t>
            </a:r>
            <a:endParaRPr lang="fr-FR" sz="1600" noProof="0" dirty="0">
              <a:latin typeface="Montserrat" panose="00000500000000000000" pitchFamily="2" charset="0"/>
            </a:endParaRP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D7FCEA27-2202-B2C8-6FA0-C1B0E1A78F49}"/>
              </a:ext>
            </a:extLst>
          </p:cNvPr>
          <p:cNvSpPr/>
          <p:nvPr/>
        </p:nvSpPr>
        <p:spPr>
          <a:xfrm>
            <a:off x="5193743" y="81295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800" b="1" noProof="0" dirty="0">
                <a:solidFill>
                  <a:srgbClr val="272525"/>
                </a:solidFill>
                <a:latin typeface="Montserrat" panose="00000500000000000000" pitchFamily="2" charset="0"/>
                <a:ea typeface="Inter Bold" pitchFamily="34" charset="-122"/>
                <a:cs typeface="Inter Bold" pitchFamily="34" charset="-120"/>
              </a:rPr>
              <a:t>Méthodologie de prédiction</a:t>
            </a:r>
            <a:endParaRPr lang="fr-FR" sz="1800" noProof="0" dirty="0">
              <a:latin typeface="Montserrat" panose="00000500000000000000" pitchFamily="2" charset="0"/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8033D04-684F-A9BC-72A4-1F3E5ACEFAF0}"/>
              </a:ext>
            </a:extLst>
          </p:cNvPr>
          <p:cNvSpPr/>
          <p:nvPr/>
        </p:nvSpPr>
        <p:spPr>
          <a:xfrm>
            <a:off x="5193743" y="1657707"/>
            <a:ext cx="28994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750" noProof="0" dirty="0">
                <a:solidFill>
                  <a:srgbClr val="272525"/>
                </a:solidFill>
                <a:latin typeface="Montserrat" panose="00000500000000000000" pitchFamily="2" charset="0"/>
                <a:ea typeface="Inter" pitchFamily="34" charset="-122"/>
                <a:cs typeface="Inter" pitchFamily="34" charset="-120"/>
              </a:rPr>
              <a:t>Choix algorithme, préparation des données et entraînement.</a:t>
            </a:r>
            <a:endParaRPr lang="fr-FR" sz="1750" noProof="0" dirty="0">
              <a:latin typeface="Montserrat" panose="00000500000000000000" pitchFamily="2" charset="0"/>
            </a:endParaRPr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6EAA4342-6428-4A02-760A-56AFCA023E97}"/>
              </a:ext>
            </a:extLst>
          </p:cNvPr>
          <p:cNvSpPr/>
          <p:nvPr/>
        </p:nvSpPr>
        <p:spPr>
          <a:xfrm>
            <a:off x="536614" y="3562945"/>
            <a:ext cx="425232" cy="354330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304146E0-F6AE-592F-8AC0-C950F6A6BD98}"/>
              </a:ext>
            </a:extLst>
          </p:cNvPr>
          <p:cNvSpPr/>
          <p:nvPr/>
        </p:nvSpPr>
        <p:spPr>
          <a:xfrm>
            <a:off x="620731" y="3562945"/>
            <a:ext cx="256997" cy="311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fr-FR" sz="1600" b="1" noProof="0" dirty="0">
                <a:solidFill>
                  <a:srgbClr val="272525"/>
                </a:solidFill>
                <a:latin typeface="Montserrat" panose="00000500000000000000" pitchFamily="2" charset="0"/>
                <a:ea typeface="Inter Bold" pitchFamily="34" charset="-122"/>
                <a:cs typeface="Inter Bold" pitchFamily="34" charset="-120"/>
              </a:rPr>
              <a:t>3</a:t>
            </a:r>
            <a:endParaRPr lang="fr-FR" sz="1600" noProof="0" dirty="0">
              <a:latin typeface="Montserrat" panose="00000500000000000000" pitchFamily="2" charset="0"/>
            </a:endParaRPr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7954C4CD-AA90-1C14-DDAB-764C702B0704}"/>
              </a:ext>
            </a:extLst>
          </p:cNvPr>
          <p:cNvSpPr/>
          <p:nvPr/>
        </p:nvSpPr>
        <p:spPr>
          <a:xfrm>
            <a:off x="1273730" y="3640812"/>
            <a:ext cx="33856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800" b="1" noProof="0" dirty="0">
                <a:solidFill>
                  <a:srgbClr val="272525"/>
                </a:solidFill>
                <a:latin typeface="Montserrat" panose="00000500000000000000" pitchFamily="2" charset="0"/>
                <a:ea typeface="Inter Bold" pitchFamily="34" charset="-122"/>
                <a:cs typeface="Inter Bold" pitchFamily="34" charset="-120"/>
              </a:rPr>
              <a:t>Résultats et conclusions</a:t>
            </a:r>
            <a:endParaRPr lang="fr-FR" sz="1800" noProof="0" dirty="0">
              <a:latin typeface="Montserrat" panose="00000500000000000000" pitchFamily="2" charset="0"/>
            </a:endParaRPr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A0EEFFEE-AFF2-9E90-6490-BF095356CF39}"/>
              </a:ext>
            </a:extLst>
          </p:cNvPr>
          <p:cNvSpPr/>
          <p:nvPr/>
        </p:nvSpPr>
        <p:spPr>
          <a:xfrm>
            <a:off x="1273730" y="4131230"/>
            <a:ext cx="68194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750" noProof="0" dirty="0">
                <a:solidFill>
                  <a:srgbClr val="272525"/>
                </a:solidFill>
                <a:latin typeface="Montserrat" panose="00000500000000000000" pitchFamily="2" charset="0"/>
                <a:ea typeface="Inter" pitchFamily="34" charset="-122"/>
                <a:cs typeface="Inter" pitchFamily="34" charset="-120"/>
              </a:rPr>
              <a:t>Performance modèle, valorisation portefeuille, recommandations</a:t>
            </a:r>
            <a:endParaRPr lang="fr-FR" sz="1750" noProof="0" dirty="0">
              <a:latin typeface="Montserrat" panose="00000500000000000000" pitchFamily="2" charset="0"/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67A2990-E626-8FAD-E4C3-2685E3E1FE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1134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A319B-C4F5-C564-D319-B202ACCE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fr-FR" noProof="0" dirty="0"/>
              <a:t>titre</a:t>
            </a:r>
          </a:p>
        </p:txBody>
      </p:sp>
      <p:sp>
        <p:nvSpPr>
          <p:cNvPr id="21" name="Text 0">
            <a:extLst>
              <a:ext uri="{FF2B5EF4-FFF2-40B4-BE49-F238E27FC236}">
                <a16:creationId xmlns:a16="http://schemas.microsoft.com/office/drawing/2014/main" id="{DF712216-81F7-90A6-BAD8-F911697FA791}"/>
              </a:ext>
            </a:extLst>
          </p:cNvPr>
          <p:cNvSpPr/>
          <p:nvPr/>
        </p:nvSpPr>
        <p:spPr>
          <a:xfrm>
            <a:off x="754023" y="592456"/>
            <a:ext cx="6468308" cy="6777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300"/>
              </a:lnSpc>
              <a:buNone/>
            </a:pPr>
            <a:r>
              <a:rPr lang="fr-FR" sz="2200" b="1" noProof="0" dirty="0">
                <a:solidFill>
                  <a:srgbClr val="000000"/>
                </a:solidFill>
                <a:latin typeface="Montserrat" panose="00000500000000000000" pitchFamily="2" charset="0"/>
                <a:ea typeface="Inter Bold" pitchFamily="34" charset="-122"/>
                <a:cs typeface="Inter Bold" pitchFamily="34" charset="-120"/>
              </a:rPr>
              <a:t>Vue d'Ensemble des Données Historiques</a:t>
            </a:r>
            <a:endParaRPr lang="fr-FR" sz="2200" noProof="0" dirty="0">
              <a:latin typeface="Montserrat" panose="00000500000000000000" pitchFamily="2" charset="0"/>
            </a:endParaRPr>
          </a:p>
        </p:txBody>
      </p:sp>
      <p:graphicFrame>
        <p:nvGraphicFramePr>
          <p:cNvPr id="29" name="Diagramme 28">
            <a:extLst>
              <a:ext uri="{FF2B5EF4-FFF2-40B4-BE49-F238E27FC236}">
                <a16:creationId xmlns:a16="http://schemas.microsoft.com/office/drawing/2014/main" id="{35F5C6BA-29B5-5BFC-3696-047636C731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412768"/>
              </p:ext>
            </p:extLst>
          </p:nvPr>
        </p:nvGraphicFramePr>
        <p:xfrm>
          <a:off x="1738370" y="1327430"/>
          <a:ext cx="4726724" cy="3125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91C887AE-363F-7931-9499-DD8B6D4842D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467287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7650" y="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5290" algn="l" rtl="0">
              <a:spcBef>
                <a:spcPts val="0"/>
              </a:spcBef>
              <a:spcAft>
                <a:spcPts val="0"/>
              </a:spcAft>
              <a:buSzPts val="2940"/>
              <a:buFont typeface="Montserrat"/>
              <a:buAutoNum type="romanUcPeriod"/>
            </a:pPr>
            <a:r>
              <a:rPr lang="fr-FR" sz="2940" noProof="0" dirty="0">
                <a:latin typeface="Montserrat"/>
                <a:ea typeface="Montserrat"/>
                <a:cs typeface="Montserrat"/>
                <a:sym typeface="Montserrat"/>
              </a:rPr>
              <a:t>Analyse du marché de l’immobilier</a:t>
            </a:r>
            <a:endParaRPr lang="fr-FR" sz="2520" noProof="0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4E5E1943-DC8E-B8E5-69F9-107078818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1" y="587563"/>
            <a:ext cx="4520789" cy="4412538"/>
          </a:xfrm>
          <a:prstGeom prst="rect">
            <a:avLst/>
          </a:prstGeom>
        </p:spPr>
      </p:pic>
      <p:graphicFrame>
        <p:nvGraphicFramePr>
          <p:cNvPr id="5" name="Diagramme 4">
            <a:extLst>
              <a:ext uri="{FF2B5EF4-FFF2-40B4-BE49-F238E27FC236}">
                <a16:creationId xmlns:a16="http://schemas.microsoft.com/office/drawing/2014/main" id="{2AD45FA0-A9FD-1965-A3E9-FBF53312F0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60621577"/>
              </p:ext>
            </p:extLst>
          </p:nvPr>
        </p:nvGraphicFramePr>
        <p:xfrm>
          <a:off x="4607721" y="378615"/>
          <a:ext cx="4520788" cy="272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3FCBA05-7F46-65C8-9D08-69E6055382D8}"/>
              </a:ext>
            </a:extLst>
          </p:cNvPr>
          <p:cNvSpPr txBox="1"/>
          <p:nvPr/>
        </p:nvSpPr>
        <p:spPr>
          <a:xfrm>
            <a:off x="4536284" y="1179891"/>
            <a:ext cx="1378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Augmentation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42923D8-9C8B-DF28-5123-E11E63D5CFDD}"/>
              </a:ext>
            </a:extLst>
          </p:cNvPr>
          <p:cNvSpPr txBox="1"/>
          <p:nvPr/>
        </p:nvSpPr>
        <p:spPr>
          <a:xfrm>
            <a:off x="6088859" y="767942"/>
            <a:ext cx="1378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Pic des prix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7E2D59B-4AB2-6B72-07F4-25AC1DEE7C9D}"/>
              </a:ext>
            </a:extLst>
          </p:cNvPr>
          <p:cNvSpPr txBox="1"/>
          <p:nvPr/>
        </p:nvSpPr>
        <p:spPr>
          <a:xfrm>
            <a:off x="7890846" y="767941"/>
            <a:ext cx="1378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0" dirty="0"/>
              <a:t>Stagnation</a:t>
            </a:r>
          </a:p>
        </p:txBody>
      </p:sp>
      <p:graphicFrame>
        <p:nvGraphicFramePr>
          <p:cNvPr id="11" name="Diagramme 10">
            <a:extLst>
              <a:ext uri="{FF2B5EF4-FFF2-40B4-BE49-F238E27FC236}">
                <a16:creationId xmlns:a16="http://schemas.microsoft.com/office/drawing/2014/main" id="{632C94F4-86BC-1B3F-9163-8DD9D95B8A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7166910"/>
              </p:ext>
            </p:extLst>
          </p:nvPr>
        </p:nvGraphicFramePr>
        <p:xfrm>
          <a:off x="4803993" y="2624574"/>
          <a:ext cx="4288795" cy="2232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941920C-CBC0-ACE7-35F9-18521DA7A2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5</a:t>
            </a:fld>
            <a:endParaRPr lang="fr-FR" noProof="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E0C8B39E-017E-9AB7-AEDF-E7FF1DC5E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>
            <a:extLst>
              <a:ext uri="{FF2B5EF4-FFF2-40B4-BE49-F238E27FC236}">
                <a16:creationId xmlns:a16="http://schemas.microsoft.com/office/drawing/2014/main" id="{C78E9F91-468F-6903-A6A5-EE6CAE05B2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3" y="0"/>
            <a:ext cx="485876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-FR" sz="3300" noProof="0" dirty="0">
                <a:latin typeface="Montserrat"/>
                <a:ea typeface="Montserrat"/>
                <a:cs typeface="Montserrat"/>
                <a:sym typeface="Montserrat"/>
              </a:rPr>
              <a:t>II. Méthodologie suivie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DAC7204-5375-F687-4C8F-10DCEDA6FB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6</a:t>
            </a:fld>
            <a:endParaRPr lang="fr-FR" noProof="0" dirty="0"/>
          </a:p>
        </p:txBody>
      </p:sp>
      <p:pic>
        <p:nvPicPr>
          <p:cNvPr id="7" name="Image 1" descr="preencoded.png">
            <a:extLst>
              <a:ext uri="{FF2B5EF4-FFF2-40B4-BE49-F238E27FC236}">
                <a16:creationId xmlns:a16="http://schemas.microsoft.com/office/drawing/2014/main" id="{1073D191-F0C6-2657-D7C2-85DA09260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5" y="641920"/>
            <a:ext cx="514439" cy="757407"/>
          </a:xfrm>
          <a:prstGeom prst="rect">
            <a:avLst/>
          </a:prstGeom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B53DB1D2-5455-8072-BB33-2ED4FA6360A5}"/>
              </a:ext>
            </a:extLst>
          </p:cNvPr>
          <p:cNvSpPr/>
          <p:nvPr/>
        </p:nvSpPr>
        <p:spPr>
          <a:xfrm>
            <a:off x="874664" y="641920"/>
            <a:ext cx="1711373" cy="342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fr-FR" sz="1200" b="1" noProof="0" dirty="0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Analyse Préliminaire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37141700-0563-87BB-39C2-DB5FEA1582EE}"/>
              </a:ext>
            </a:extLst>
          </p:cNvPr>
          <p:cNvSpPr/>
          <p:nvPr/>
        </p:nvSpPr>
        <p:spPr>
          <a:xfrm>
            <a:off x="715938" y="919808"/>
            <a:ext cx="3972745" cy="342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fr-FR" sz="1200" noProof="0" dirty="0">
                <a:solidFill>
                  <a:srgbClr val="3B4E4E"/>
                </a:solidFill>
                <a:latin typeface="Montserrat" panose="00000500000000000000" pitchFamily="2" charset="0"/>
                <a:ea typeface="Overpass Light" pitchFamily="34" charset="-122"/>
                <a:cs typeface="Overpass Light" pitchFamily="34" charset="-120"/>
              </a:rPr>
              <a:t>Confirmation des relations linéaires entre variables.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graphicFrame>
        <p:nvGraphicFramePr>
          <p:cNvPr id="31" name="Diagramme 30">
            <a:extLst>
              <a:ext uri="{FF2B5EF4-FFF2-40B4-BE49-F238E27FC236}">
                <a16:creationId xmlns:a16="http://schemas.microsoft.com/office/drawing/2014/main" id="{EE91C5AC-394F-BA3E-3084-3D74826127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6461632"/>
              </p:ext>
            </p:extLst>
          </p:nvPr>
        </p:nvGraphicFramePr>
        <p:xfrm>
          <a:off x="-247351" y="3131738"/>
          <a:ext cx="8834139" cy="1688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2" name="Text 1">
            <a:extLst>
              <a:ext uri="{FF2B5EF4-FFF2-40B4-BE49-F238E27FC236}">
                <a16:creationId xmlns:a16="http://schemas.microsoft.com/office/drawing/2014/main" id="{F7A647EB-DA3B-86B7-462D-DBBBF9400AA2}"/>
              </a:ext>
            </a:extLst>
          </p:cNvPr>
          <p:cNvSpPr/>
          <p:nvPr/>
        </p:nvSpPr>
        <p:spPr>
          <a:xfrm>
            <a:off x="1648570" y="4649535"/>
            <a:ext cx="1711373" cy="342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fr-FR" sz="1200" b="1" noProof="0" dirty="0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Variables retenues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33" name="Text 1">
            <a:extLst>
              <a:ext uri="{FF2B5EF4-FFF2-40B4-BE49-F238E27FC236}">
                <a16:creationId xmlns:a16="http://schemas.microsoft.com/office/drawing/2014/main" id="{1EF6FCE5-2A92-0E8C-C331-BE4AD7E4B3F4}"/>
              </a:ext>
            </a:extLst>
          </p:cNvPr>
          <p:cNvSpPr/>
          <p:nvPr/>
        </p:nvSpPr>
        <p:spPr>
          <a:xfrm>
            <a:off x="6551564" y="4649535"/>
            <a:ext cx="1711373" cy="342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fr-FR" sz="1200" b="1" noProof="0" dirty="0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Valeur à prédire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5A6B578F-421B-130C-3C55-00E96A79B2FA}"/>
              </a:ext>
            </a:extLst>
          </p:cNvPr>
          <p:cNvCxnSpPr/>
          <p:nvPr/>
        </p:nvCxnSpPr>
        <p:spPr>
          <a:xfrm flipV="1">
            <a:off x="2400300" y="2786063"/>
            <a:ext cx="0" cy="104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ZoneTexte 5">
            <a:extLst>
              <a:ext uri="{FF2B5EF4-FFF2-40B4-BE49-F238E27FC236}">
                <a16:creationId xmlns:a16="http://schemas.microsoft.com/office/drawing/2014/main" id="{141C0352-E68D-5AD9-4357-32BB7419C4D1}"/>
              </a:ext>
            </a:extLst>
          </p:cNvPr>
          <p:cNvSpPr txBox="1"/>
          <p:nvPr/>
        </p:nvSpPr>
        <p:spPr>
          <a:xfrm>
            <a:off x="1798589" y="2456334"/>
            <a:ext cx="10160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Pearson: 0,99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3EFB840-6313-DAC6-581D-C6895FF1DCE3}"/>
              </a:ext>
            </a:extLst>
          </p:cNvPr>
          <p:cNvSpPr txBox="1"/>
          <p:nvPr/>
        </p:nvSpPr>
        <p:spPr>
          <a:xfrm>
            <a:off x="2922541" y="2439659"/>
            <a:ext cx="1013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Pearson: 0,89</a:t>
            </a:r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66E83E92-5468-1983-C845-EE16C41A3F4C}"/>
              </a:ext>
            </a:extLst>
          </p:cNvPr>
          <p:cNvSpPr/>
          <p:nvPr/>
        </p:nvSpPr>
        <p:spPr>
          <a:xfrm>
            <a:off x="732198" y="1443789"/>
            <a:ext cx="3598887" cy="342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fr-FR" sz="1200" noProof="0" dirty="0">
                <a:solidFill>
                  <a:srgbClr val="3B4E4E"/>
                </a:solidFill>
                <a:latin typeface="Montserrat" panose="00000500000000000000" pitchFamily="2" charset="0"/>
                <a:ea typeface="Overpass Light" pitchFamily="34" charset="-122"/>
                <a:cs typeface="Overpass Light" pitchFamily="34" charset="-120"/>
              </a:rPr>
              <a:t>Test VIF validant l'absence de multicolinéarité.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F467C1C0-66D5-92D8-30F5-8A88764619EB}"/>
              </a:ext>
            </a:extLst>
          </p:cNvPr>
          <p:cNvSpPr/>
          <p:nvPr/>
        </p:nvSpPr>
        <p:spPr>
          <a:xfrm>
            <a:off x="732198" y="1197696"/>
            <a:ext cx="6061508" cy="342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fr-FR" sz="1200" noProof="0" dirty="0">
                <a:solidFill>
                  <a:srgbClr val="3B4E4E"/>
                </a:solidFill>
                <a:latin typeface="Montserrat" panose="00000500000000000000" pitchFamily="2" charset="0"/>
                <a:ea typeface="Overpass Light" pitchFamily="34" charset="-122"/>
                <a:cs typeface="Overpass Light" pitchFamily="34" charset="-120"/>
              </a:rPr>
              <a:t>Coefficient de Pearson, proche de 1 , indiquant une corrélation très forte.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B8397F06-3067-1FDE-0CCE-5894682DA196}"/>
              </a:ext>
            </a:extLst>
          </p:cNvPr>
          <p:cNvCxnSpPr/>
          <p:nvPr/>
        </p:nvCxnSpPr>
        <p:spPr>
          <a:xfrm flipV="1">
            <a:off x="3538537" y="2786063"/>
            <a:ext cx="0" cy="104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A7FB8AE4-2013-1B32-FE64-F9284651A2EF}"/>
              </a:ext>
            </a:extLst>
          </p:cNvPr>
          <p:cNvCxnSpPr/>
          <p:nvPr/>
        </p:nvCxnSpPr>
        <p:spPr>
          <a:xfrm flipV="1">
            <a:off x="4881563" y="2786063"/>
            <a:ext cx="0" cy="104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3883FA78-3CB0-9859-BAB2-497ECC7E0198}"/>
              </a:ext>
            </a:extLst>
          </p:cNvPr>
          <p:cNvCxnSpPr/>
          <p:nvPr/>
        </p:nvCxnSpPr>
        <p:spPr>
          <a:xfrm flipV="1">
            <a:off x="561975" y="2859881"/>
            <a:ext cx="0" cy="1042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9E74F9E6-CCAA-C620-3054-AAF26BE20BF7}"/>
              </a:ext>
            </a:extLst>
          </p:cNvPr>
          <p:cNvSpPr txBox="1"/>
          <p:nvPr/>
        </p:nvSpPr>
        <p:spPr>
          <a:xfrm>
            <a:off x="127771" y="2433250"/>
            <a:ext cx="1016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Augmentation linéaire par arrondissement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07D5F96-D36C-D185-F00E-6985BE54E2EC}"/>
              </a:ext>
            </a:extLst>
          </p:cNvPr>
          <p:cNvSpPr txBox="1"/>
          <p:nvPr/>
        </p:nvSpPr>
        <p:spPr>
          <a:xfrm>
            <a:off x="4480696" y="2317834"/>
            <a:ext cx="1016046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00" dirty="0"/>
              <a:t>Augmentation linéaire par type de bien</a:t>
            </a:r>
          </a:p>
        </p:txBody>
      </p:sp>
    </p:spTree>
    <p:extLst>
      <p:ext uri="{BB962C8B-B14F-4D97-AF65-F5344CB8AC3E}">
        <p14:creationId xmlns:p14="http://schemas.microsoft.com/office/powerpoint/2010/main" val="212486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4AF2BF91-4492-B578-E3EE-24E3D6017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>
            <a:extLst>
              <a:ext uri="{FF2B5EF4-FFF2-40B4-BE49-F238E27FC236}">
                <a16:creationId xmlns:a16="http://schemas.microsoft.com/office/drawing/2014/main" id="{EF1C6420-6424-72EF-2FBB-AD28CBFCCC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3" y="0"/>
            <a:ext cx="485876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-FR" sz="3300" noProof="0" dirty="0">
                <a:latin typeface="Montserrat"/>
                <a:ea typeface="Montserrat"/>
                <a:cs typeface="Montserrat"/>
                <a:sym typeface="Montserrat"/>
              </a:rPr>
              <a:t>II. Méthodologie suivie 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7C61A4E-25B6-2A99-BBFF-3EF884CB424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7</a:t>
            </a:fld>
            <a:endParaRPr lang="fr-FR" noProof="0" dirty="0"/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B148E507-9A66-4777-0199-4FDD67BC0970}"/>
              </a:ext>
            </a:extLst>
          </p:cNvPr>
          <p:cNvSpPr/>
          <p:nvPr/>
        </p:nvSpPr>
        <p:spPr>
          <a:xfrm>
            <a:off x="874664" y="535200"/>
            <a:ext cx="1925686" cy="342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fr-FR" sz="1200" b="1" noProof="0" dirty="0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Sélection d'Algorithme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CA160664-3997-9CDA-D1B6-B4E0C31A4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55" y="696369"/>
            <a:ext cx="514439" cy="757407"/>
          </a:xfrm>
          <a:prstGeom prst="rect">
            <a:avLst/>
          </a:prstGeom>
        </p:spPr>
      </p:pic>
      <p:sp>
        <p:nvSpPr>
          <p:cNvPr id="19" name="Text 4">
            <a:extLst>
              <a:ext uri="{FF2B5EF4-FFF2-40B4-BE49-F238E27FC236}">
                <a16:creationId xmlns:a16="http://schemas.microsoft.com/office/drawing/2014/main" id="{425EC526-85AF-A99F-8432-F15843370705}"/>
              </a:ext>
            </a:extLst>
          </p:cNvPr>
          <p:cNvSpPr/>
          <p:nvPr/>
        </p:nvSpPr>
        <p:spPr>
          <a:xfrm>
            <a:off x="874664" y="1070400"/>
            <a:ext cx="7812136" cy="438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fr-FR" sz="1200" noProof="0" dirty="0">
                <a:solidFill>
                  <a:srgbClr val="3B4E4E"/>
                </a:solidFill>
                <a:latin typeface="Montserrat" panose="00000500000000000000" pitchFamily="2" charset="0"/>
                <a:ea typeface="Overpass Light" pitchFamily="34" charset="-122"/>
                <a:cs typeface="Overpass Light" pitchFamily="34" charset="-120"/>
              </a:rPr>
              <a:t>Régression linéaire choisie pour sa pertinence avec les valeurs continues et son interprétabilité.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20" name="Image 3" descr="preencoded.png">
            <a:extLst>
              <a:ext uri="{FF2B5EF4-FFF2-40B4-BE49-F238E27FC236}">
                <a16:creationId xmlns:a16="http://schemas.microsoft.com/office/drawing/2014/main" id="{B0975742-D102-AC56-EBB8-DECC9245B4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355" y="1585198"/>
            <a:ext cx="514439" cy="757407"/>
          </a:xfrm>
          <a:prstGeom prst="rect">
            <a:avLst/>
          </a:prstGeom>
        </p:spPr>
      </p:pic>
      <p:sp>
        <p:nvSpPr>
          <p:cNvPr id="21" name="Text 5">
            <a:extLst>
              <a:ext uri="{FF2B5EF4-FFF2-40B4-BE49-F238E27FC236}">
                <a16:creationId xmlns:a16="http://schemas.microsoft.com/office/drawing/2014/main" id="{B99B0E79-F5E8-1549-03BD-0DCB5F4D92D3}"/>
              </a:ext>
            </a:extLst>
          </p:cNvPr>
          <p:cNvSpPr/>
          <p:nvPr/>
        </p:nvSpPr>
        <p:spPr>
          <a:xfrm>
            <a:off x="874664" y="1506750"/>
            <a:ext cx="348507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fr-FR" sz="1200" b="1" noProof="0" dirty="0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Entraînement du Modèle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3" name="Text 4">
            <a:extLst>
              <a:ext uri="{FF2B5EF4-FFF2-40B4-BE49-F238E27FC236}">
                <a16:creationId xmlns:a16="http://schemas.microsoft.com/office/drawing/2014/main" id="{A2B022ED-4E5F-3DF6-7B39-75DBD0509279}"/>
              </a:ext>
            </a:extLst>
          </p:cNvPr>
          <p:cNvSpPr/>
          <p:nvPr/>
        </p:nvSpPr>
        <p:spPr>
          <a:xfrm>
            <a:off x="874664" y="808104"/>
            <a:ext cx="6331625" cy="3413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fr-FR" sz="1200" noProof="0" dirty="0">
                <a:solidFill>
                  <a:srgbClr val="3B4E4E"/>
                </a:solidFill>
                <a:latin typeface="Montserrat" panose="00000500000000000000" pitchFamily="2" charset="0"/>
                <a:ea typeface="Overpass Light" pitchFamily="34" charset="-122"/>
                <a:cs typeface="Overpass Light" pitchFamily="34" charset="-120"/>
              </a:rPr>
              <a:t>Utilisation du Gridsearch pour valider l’algorithme présentant le meilleur résultat.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C49E6B53-212A-D959-398F-4936027511B7}"/>
              </a:ext>
            </a:extLst>
          </p:cNvPr>
          <p:cNvSpPr/>
          <p:nvPr/>
        </p:nvSpPr>
        <p:spPr>
          <a:xfrm>
            <a:off x="874662" y="1674022"/>
            <a:ext cx="6331625" cy="4382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fr-FR" sz="1200" noProof="0" dirty="0">
                <a:solidFill>
                  <a:srgbClr val="3B4E4E"/>
                </a:solidFill>
                <a:latin typeface="Montserrat" panose="00000500000000000000" pitchFamily="2" charset="0"/>
                <a:ea typeface="Overpass Light" pitchFamily="34" charset="-122"/>
                <a:cs typeface="Overpass Light" pitchFamily="34" charset="-120"/>
              </a:rPr>
              <a:t>On entraine puis on teste la fiabilité de notre algorithme en découpant de la sorte: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4740E313-2092-DEC2-EACD-AB4238802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382144"/>
              </p:ext>
            </p:extLst>
          </p:nvPr>
        </p:nvGraphicFramePr>
        <p:xfrm>
          <a:off x="1837507" y="1798274"/>
          <a:ext cx="3120256" cy="1546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" name="Text 3">
            <a:extLst>
              <a:ext uri="{FF2B5EF4-FFF2-40B4-BE49-F238E27FC236}">
                <a16:creationId xmlns:a16="http://schemas.microsoft.com/office/drawing/2014/main" id="{80CAF5D7-E452-9362-B913-9E8933BB2B38}"/>
              </a:ext>
            </a:extLst>
          </p:cNvPr>
          <p:cNvSpPr/>
          <p:nvPr/>
        </p:nvSpPr>
        <p:spPr>
          <a:xfrm>
            <a:off x="874662" y="3355795"/>
            <a:ext cx="1925686" cy="3423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fr-FR" sz="1200" b="1" noProof="0" dirty="0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Test de robustesse du modèle (</a:t>
            </a:r>
            <a:r>
              <a:rPr lang="fr-FR" sz="1200" b="1" noProof="0" dirty="0" err="1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crossvalidation</a:t>
            </a:r>
            <a:r>
              <a:rPr lang="fr-FR" sz="1200" b="1" noProof="0" dirty="0">
                <a:solidFill>
                  <a:srgbClr val="3B4E4E"/>
                </a:solidFill>
                <a:latin typeface="Montserrat" panose="00000500000000000000" pitchFamily="2" charset="0"/>
                <a:ea typeface="Syne Bold" pitchFamily="34" charset="-122"/>
                <a:cs typeface="Syne Bold" pitchFamily="34" charset="-120"/>
              </a:rPr>
              <a:t>)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17" name="Text 6">
            <a:extLst>
              <a:ext uri="{FF2B5EF4-FFF2-40B4-BE49-F238E27FC236}">
                <a16:creationId xmlns:a16="http://schemas.microsoft.com/office/drawing/2014/main" id="{EABF88F9-7ACB-6A5F-157E-51D811547BA9}"/>
              </a:ext>
            </a:extLst>
          </p:cNvPr>
          <p:cNvSpPr/>
          <p:nvPr/>
        </p:nvSpPr>
        <p:spPr>
          <a:xfrm>
            <a:off x="874662" y="3651343"/>
            <a:ext cx="7883576" cy="4382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fr-FR" sz="1100" noProof="0" dirty="0">
                <a:latin typeface="Montserrat" panose="00000500000000000000" pitchFamily="2" charset="0"/>
              </a:rPr>
              <a:t>Division du jeu de test en 5 groupes, validation de la robustesse du modèle avec 97,6% de réussite moyenne</a:t>
            </a:r>
          </a:p>
        </p:txBody>
      </p:sp>
      <p:graphicFrame>
        <p:nvGraphicFramePr>
          <p:cNvPr id="26" name="Diagramme 25">
            <a:extLst>
              <a:ext uri="{FF2B5EF4-FFF2-40B4-BE49-F238E27FC236}">
                <a16:creationId xmlns:a16="http://schemas.microsoft.com/office/drawing/2014/main" id="{3F31AF63-7CDD-6DAE-E28B-3F9F7D825D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1152868"/>
              </p:ext>
            </p:extLst>
          </p:nvPr>
        </p:nvGraphicFramePr>
        <p:xfrm>
          <a:off x="1366633" y="4113360"/>
          <a:ext cx="6410733" cy="794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pic>
        <p:nvPicPr>
          <p:cNvPr id="27" name="Image 4" descr="preencoded.png">
            <a:extLst>
              <a:ext uri="{FF2B5EF4-FFF2-40B4-BE49-F238E27FC236}">
                <a16:creationId xmlns:a16="http://schemas.microsoft.com/office/drawing/2014/main" id="{9C63452E-41CF-AA3D-625B-BE6A374C8AB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1355" y="3412840"/>
            <a:ext cx="514439" cy="757407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58F8846-CC67-2558-D5B1-DBBA5DEDF02B}"/>
              </a:ext>
            </a:extLst>
          </p:cNvPr>
          <p:cNvSpPr txBox="1"/>
          <p:nvPr/>
        </p:nvSpPr>
        <p:spPr>
          <a:xfrm>
            <a:off x="5622598" y="2183256"/>
            <a:ext cx="1178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Montserrat" panose="00000500000000000000" pitchFamily="2" charset="0"/>
              </a:rPr>
              <a:t>R²=de 0.978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4931EEE-B9D2-7259-727A-28C2D2D519E1}"/>
              </a:ext>
            </a:extLst>
          </p:cNvPr>
          <p:cNvSpPr txBox="1"/>
          <p:nvPr/>
        </p:nvSpPr>
        <p:spPr>
          <a:xfrm>
            <a:off x="5622598" y="2523155"/>
            <a:ext cx="1764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latin typeface="Montserrat" panose="00000500000000000000" pitchFamily="2" charset="0"/>
              </a:rPr>
              <a:t>Modèle explique 97,8% de la variance</a:t>
            </a:r>
          </a:p>
        </p:txBody>
      </p:sp>
    </p:spTree>
    <p:extLst>
      <p:ext uri="{BB962C8B-B14F-4D97-AF65-F5344CB8AC3E}">
        <p14:creationId xmlns:p14="http://schemas.microsoft.com/office/powerpoint/2010/main" val="3031658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EB0D42-584A-987B-2AC3-4B9B352917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smtClean="0"/>
              <a:t>8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99C1630-0845-EEA9-6C51-8F0E2BCAE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13845"/>
            <a:ext cx="5801720" cy="4629655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BB8BC87F-0F72-A645-053B-5F7BB6741A21}"/>
              </a:ext>
            </a:extLst>
          </p:cNvPr>
          <p:cNvSpPr txBox="1"/>
          <p:nvPr/>
        </p:nvSpPr>
        <p:spPr>
          <a:xfrm>
            <a:off x="5801720" y="850106"/>
            <a:ext cx="3342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Montserrat" panose="00000500000000000000" pitchFamily="2" charset="0"/>
              </a:rPr>
              <a:t>Le modèle explique 98% de la variance</a:t>
            </a:r>
          </a:p>
          <a:p>
            <a:r>
              <a:rPr lang="fr-FR" sz="1200" dirty="0">
                <a:latin typeface="Montserrat" panose="00000500000000000000" pitchFamily="2" charset="0"/>
              </a:rPr>
              <a:t>L’écart de valeur est en moyenne de 78k,</a:t>
            </a:r>
          </a:p>
          <a:p>
            <a:r>
              <a:rPr lang="fr-FR" sz="1200" dirty="0">
                <a:latin typeface="Montserrat" panose="00000500000000000000" pitchFamily="2" charset="0"/>
              </a:rPr>
              <a:t>Correct en immobilier, il existe des valeurs très hautes</a:t>
            </a:r>
          </a:p>
        </p:txBody>
      </p:sp>
      <p:sp>
        <p:nvSpPr>
          <p:cNvPr id="8" name="Google Shape;104;p16">
            <a:extLst>
              <a:ext uri="{FF2B5EF4-FFF2-40B4-BE49-F238E27FC236}">
                <a16:creationId xmlns:a16="http://schemas.microsoft.com/office/drawing/2014/main" id="{DB6B6202-62AD-B6BF-8666-D41086619E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2913" y="0"/>
            <a:ext cx="485876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rPr lang="fr-FR" sz="3300" noProof="0" dirty="0">
                <a:latin typeface="Montserrat"/>
                <a:ea typeface="Montserrat"/>
                <a:cs typeface="Montserrat"/>
                <a:sym typeface="Montserrat"/>
              </a:rPr>
              <a:t>II. Méthodologie suivie </a:t>
            </a:r>
          </a:p>
        </p:txBody>
      </p:sp>
    </p:spTree>
    <p:extLst>
      <p:ext uri="{BB962C8B-B14F-4D97-AF65-F5344CB8AC3E}">
        <p14:creationId xmlns:p14="http://schemas.microsoft.com/office/powerpoint/2010/main" val="3256868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5">
            <a:extLst>
              <a:ext uri="{FF2B5EF4-FFF2-40B4-BE49-F238E27FC236}">
                <a16:creationId xmlns:a16="http://schemas.microsoft.com/office/drawing/2014/main" id="{8365EE8F-775B-3351-B26E-666A317D357E}"/>
              </a:ext>
            </a:extLst>
          </p:cNvPr>
          <p:cNvSpPr/>
          <p:nvPr/>
        </p:nvSpPr>
        <p:spPr>
          <a:xfrm>
            <a:off x="442913" y="6297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200" b="1" noProof="0" dirty="0">
                <a:solidFill>
                  <a:srgbClr val="272525"/>
                </a:solidFill>
                <a:latin typeface="Montserrat" panose="00000500000000000000" pitchFamily="2" charset="0"/>
                <a:ea typeface="Inter Bold" pitchFamily="34" charset="-122"/>
                <a:cs typeface="Inter Bold" pitchFamily="34" charset="-120"/>
              </a:rPr>
              <a:t>Prédiction 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E09471BC-9FBE-71EC-C5F6-C06CD18DC792}"/>
              </a:ext>
            </a:extLst>
          </p:cNvPr>
          <p:cNvSpPr/>
          <p:nvPr/>
        </p:nvSpPr>
        <p:spPr>
          <a:xfrm>
            <a:off x="434340" y="883473"/>
            <a:ext cx="7802403" cy="4989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fr-FR" sz="1100" noProof="0" dirty="0">
                <a:solidFill>
                  <a:srgbClr val="272525"/>
                </a:solidFill>
                <a:latin typeface="Montserrat" panose="00000500000000000000" pitchFamily="2" charset="0"/>
                <a:ea typeface="Inter" pitchFamily="34" charset="-122"/>
                <a:cs typeface="Inter" pitchFamily="34" charset="-120"/>
              </a:rPr>
              <a:t>Un nouveau fichier des actifs immobiliers au 31/12/2022 est fourni, sans la valeur foncière qui reste a prédire.</a:t>
            </a:r>
            <a:endParaRPr lang="fr-FR" sz="1100" noProof="0" dirty="0">
              <a:latin typeface="Montserrat" panose="00000500000000000000" pitchFamily="2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47554A5A-28DD-1D61-A9A0-042172D27417}"/>
              </a:ext>
            </a:extLst>
          </p:cNvPr>
          <p:cNvSpPr/>
          <p:nvPr/>
        </p:nvSpPr>
        <p:spPr>
          <a:xfrm>
            <a:off x="253603" y="740823"/>
            <a:ext cx="50007" cy="49899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59DA404-5810-4199-2B86-02BC632735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 noProof="0" smtClean="0"/>
              <a:t>9</a:t>
            </a:fld>
            <a:endParaRPr lang="fr-FR" noProof="0" dirty="0"/>
          </a:p>
        </p:txBody>
      </p:sp>
      <p:sp>
        <p:nvSpPr>
          <p:cNvPr id="4" name="Shape 7">
            <a:extLst>
              <a:ext uri="{FF2B5EF4-FFF2-40B4-BE49-F238E27FC236}">
                <a16:creationId xmlns:a16="http://schemas.microsoft.com/office/drawing/2014/main" id="{E8A719F1-5AE3-9BBC-2F36-43F15850A72F}"/>
              </a:ext>
            </a:extLst>
          </p:cNvPr>
          <p:cNvSpPr/>
          <p:nvPr/>
        </p:nvSpPr>
        <p:spPr>
          <a:xfrm>
            <a:off x="253603" y="1771779"/>
            <a:ext cx="50007" cy="498991"/>
          </a:xfrm>
          <a:prstGeom prst="roundRect">
            <a:avLst>
              <a:gd name="adj" fmla="val 5603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fr-FR" noProof="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1F9DDB8D-CF52-45C9-4632-2F8D91B56F87}"/>
              </a:ext>
            </a:extLst>
          </p:cNvPr>
          <p:cNvSpPr/>
          <p:nvPr/>
        </p:nvSpPr>
        <p:spPr>
          <a:xfrm>
            <a:off x="434340" y="18157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fr-FR" sz="1200" b="1" noProof="0" dirty="0">
                <a:solidFill>
                  <a:srgbClr val="272525"/>
                </a:solidFill>
                <a:latin typeface="Montserrat" panose="00000500000000000000" pitchFamily="2" charset="0"/>
                <a:ea typeface="Inter Bold" pitchFamily="34" charset="-122"/>
                <a:cs typeface="Inter Bold" pitchFamily="34" charset="-120"/>
              </a:rPr>
              <a:t>Fichier résultat </a:t>
            </a:r>
            <a:endParaRPr lang="fr-FR" sz="1200" noProof="0" dirty="0">
              <a:latin typeface="Montserrat" panose="00000500000000000000" pitchFamily="2" charset="0"/>
            </a:endParaRP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E214BF55-47F0-B9EF-7DE2-F30A9E53E8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098" y="2603460"/>
            <a:ext cx="6340389" cy="1806097"/>
          </a:xfrm>
          <a:prstGeom prst="rect">
            <a:avLst/>
          </a:prstGeom>
        </p:spPr>
      </p:pic>
      <p:sp>
        <p:nvSpPr>
          <p:cNvPr id="15" name="Google Shape;110;p17">
            <a:extLst>
              <a:ext uri="{FF2B5EF4-FFF2-40B4-BE49-F238E27FC236}">
                <a16:creationId xmlns:a16="http://schemas.microsoft.com/office/drawing/2014/main" id="{59D069DA-40A1-6B0C-1847-C8A6FA414E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85275" y="-594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3300" noProof="0" dirty="0">
                <a:latin typeface="Montserrat"/>
                <a:ea typeface="Montserrat"/>
                <a:cs typeface="Montserrat"/>
                <a:sym typeface="Montserrat"/>
              </a:rPr>
              <a:t>III. Résultat des prédictions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11788</TotalTime>
  <Words>740</Words>
  <Application>Microsoft Office PowerPoint</Application>
  <PresentationFormat>Affichage à l'écran (16:9)</PresentationFormat>
  <Paragraphs>154</Paragraphs>
  <Slides>16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1" baseType="lpstr">
      <vt:lpstr>Raleway</vt:lpstr>
      <vt:lpstr>Lato</vt:lpstr>
      <vt:lpstr>Montserrat</vt:lpstr>
      <vt:lpstr>Arial</vt:lpstr>
      <vt:lpstr>Streamline</vt:lpstr>
      <vt:lpstr>Présentation PowerPoint</vt:lpstr>
      <vt:lpstr>Présentation PowerPoint</vt:lpstr>
      <vt:lpstr>Les grandes parties</vt:lpstr>
      <vt:lpstr>titre</vt:lpstr>
      <vt:lpstr>Analyse du marché de l’immobilier</vt:lpstr>
      <vt:lpstr>II. Méthodologie suivie </vt:lpstr>
      <vt:lpstr>II. Méthodologie suivie </vt:lpstr>
      <vt:lpstr>II. Méthodologie suivie </vt:lpstr>
      <vt:lpstr>III. Résultat des prédictions</vt:lpstr>
      <vt:lpstr>III. Résultat des prédictions</vt:lpstr>
      <vt:lpstr>Présentation PowerPoint</vt:lpstr>
      <vt:lpstr>I. Méthodologie suivie    </vt:lpstr>
      <vt:lpstr>I. Méthodologie suivie    </vt:lpstr>
      <vt:lpstr>II. Résultat de la classification   </vt:lpstr>
      <vt:lpstr> Conclusion</vt:lpstr>
      <vt:lpstr>Merci de votre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julien liodenot</cp:lastModifiedBy>
  <cp:revision>41</cp:revision>
  <dcterms:modified xsi:type="dcterms:W3CDTF">2025-06-18T09:14:25Z</dcterms:modified>
</cp:coreProperties>
</file>