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1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0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PQChcynK0uSiMmFn/cMlX7yP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3404" autoAdjust="0"/>
  </p:normalViewPr>
  <p:slideViewPr>
    <p:cSldViewPr snapToGrid="0">
      <p:cViewPr varScale="1">
        <p:scale>
          <a:sx n="80" d="100"/>
          <a:sy n="80" d="100"/>
        </p:scale>
        <p:origin x="240" y="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4CE70-1DEF-4162-987D-EDE66104C6F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FDB835D2-2124-44BC-9ECF-A51BD9BF332B}">
      <dgm:prSet/>
      <dgm:spPr/>
      <dgm:t>
        <a:bodyPr/>
        <a:lstStyle/>
        <a:p>
          <a:r>
            <a:rPr lang="fr-FR" dirty="0"/>
            <a:t>Identifier le profil des </a:t>
          </a:r>
          <a:r>
            <a:rPr lang="fr-FR" b="1" dirty="0"/>
            <a:t>clients partis</a:t>
          </a:r>
          <a:endParaRPr lang="fr-FR" dirty="0"/>
        </a:p>
      </dgm:t>
    </dgm:pt>
    <dgm:pt modelId="{43D670DC-392A-45B2-84B4-2F86F62BF655}" type="parTrans" cxnId="{06CD3A81-E67C-4FF4-BC8B-DB859B80786E}">
      <dgm:prSet/>
      <dgm:spPr/>
      <dgm:t>
        <a:bodyPr/>
        <a:lstStyle/>
        <a:p>
          <a:endParaRPr lang="fr-FR"/>
        </a:p>
      </dgm:t>
    </dgm:pt>
    <dgm:pt modelId="{4C343A95-0760-4DD4-B591-1E401209F2B1}" type="sibTrans" cxnId="{06CD3A81-E67C-4FF4-BC8B-DB859B80786E}">
      <dgm:prSet/>
      <dgm:spPr/>
      <dgm:t>
        <a:bodyPr/>
        <a:lstStyle/>
        <a:p>
          <a:endParaRPr lang="fr-FR"/>
        </a:p>
      </dgm:t>
    </dgm:pt>
    <dgm:pt modelId="{0521BBCE-730A-4775-AE1A-EB70D9B6D9BE}">
      <dgm:prSet/>
      <dgm:spPr/>
      <dgm:t>
        <a:bodyPr/>
        <a:lstStyle/>
        <a:p>
          <a:r>
            <a:rPr lang="fr-FR"/>
            <a:t>Identifier un </a:t>
          </a:r>
          <a:r>
            <a:rPr lang="fr-FR" b="1"/>
            <a:t>profil à risque </a:t>
          </a:r>
          <a:r>
            <a:rPr lang="fr-FR"/>
            <a:t>parmi les clients</a:t>
          </a:r>
        </a:p>
      </dgm:t>
    </dgm:pt>
    <dgm:pt modelId="{509810CF-9C32-4C27-AE4D-B91950C1C3D3}" type="parTrans" cxnId="{BF3D6E47-9F0D-4DAB-8EB2-A967E76B8B50}">
      <dgm:prSet/>
      <dgm:spPr/>
      <dgm:t>
        <a:bodyPr/>
        <a:lstStyle/>
        <a:p>
          <a:endParaRPr lang="fr-FR"/>
        </a:p>
      </dgm:t>
    </dgm:pt>
    <dgm:pt modelId="{C86DE6E8-B77B-47BE-8A06-015EFDED85D1}" type="sibTrans" cxnId="{BF3D6E47-9F0D-4DAB-8EB2-A967E76B8B50}">
      <dgm:prSet/>
      <dgm:spPr/>
      <dgm:t>
        <a:bodyPr/>
        <a:lstStyle/>
        <a:p>
          <a:endParaRPr lang="fr-FR"/>
        </a:p>
      </dgm:t>
    </dgm:pt>
    <dgm:pt modelId="{74B3CB0D-4B95-4D65-A092-661A15843D0F}">
      <dgm:prSet/>
      <dgm:spPr/>
      <dgm:t>
        <a:bodyPr/>
        <a:lstStyle/>
        <a:p>
          <a:r>
            <a:rPr lang="fr-FR"/>
            <a:t>Trouver des </a:t>
          </a:r>
          <a:r>
            <a:rPr lang="fr-FR" b="1"/>
            <a:t>axes d’amélioration </a:t>
          </a:r>
          <a:r>
            <a:rPr lang="fr-FR"/>
            <a:t>(moins de départ et plus d’arrivées)</a:t>
          </a:r>
        </a:p>
      </dgm:t>
    </dgm:pt>
    <dgm:pt modelId="{1813AE58-EBFC-4046-92B2-9EB8C58781DE}" type="parTrans" cxnId="{A37380D3-914D-4A2C-8032-AA644C12548C}">
      <dgm:prSet/>
      <dgm:spPr/>
      <dgm:t>
        <a:bodyPr/>
        <a:lstStyle/>
        <a:p>
          <a:endParaRPr lang="fr-FR"/>
        </a:p>
      </dgm:t>
    </dgm:pt>
    <dgm:pt modelId="{CD988F9E-F6B7-4E3D-81B5-47A0A3678856}" type="sibTrans" cxnId="{A37380D3-914D-4A2C-8032-AA644C12548C}">
      <dgm:prSet/>
      <dgm:spPr/>
      <dgm:t>
        <a:bodyPr/>
        <a:lstStyle/>
        <a:p>
          <a:endParaRPr lang="fr-FR"/>
        </a:p>
      </dgm:t>
    </dgm:pt>
    <dgm:pt modelId="{905D5A98-ACB6-4F73-B848-DD8163B3DB15}" type="pres">
      <dgm:prSet presAssocID="{0604CE70-1DEF-4162-987D-EDE66104C6F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930432-9FB8-45C6-85C6-D2DA6FFB54B5}" type="pres">
      <dgm:prSet presAssocID="{FDB835D2-2124-44BC-9ECF-A51BD9BF332B}" presName="hierRoot1" presStyleCnt="0">
        <dgm:presLayoutVars>
          <dgm:hierBranch val="init"/>
        </dgm:presLayoutVars>
      </dgm:prSet>
      <dgm:spPr/>
    </dgm:pt>
    <dgm:pt modelId="{54D3F600-575B-4AF5-8F25-834FC854C2AF}" type="pres">
      <dgm:prSet presAssocID="{FDB835D2-2124-44BC-9ECF-A51BD9BF332B}" presName="rootComposite1" presStyleCnt="0"/>
      <dgm:spPr/>
    </dgm:pt>
    <dgm:pt modelId="{0E090108-FC3E-478D-8727-B6C8B5940A1F}" type="pres">
      <dgm:prSet presAssocID="{FDB835D2-2124-44BC-9ECF-A51BD9BF332B}" presName="rootText1" presStyleLbl="alignAcc1" presStyleIdx="0" presStyleCnt="0">
        <dgm:presLayoutVars>
          <dgm:chPref val="3"/>
        </dgm:presLayoutVars>
      </dgm:prSet>
      <dgm:spPr/>
    </dgm:pt>
    <dgm:pt modelId="{57A988B4-33BA-4EED-AE77-D7A32D57AA44}" type="pres">
      <dgm:prSet presAssocID="{FDB835D2-2124-44BC-9ECF-A51BD9BF332B}" presName="topArc1" presStyleLbl="parChTrans1D1" presStyleIdx="0" presStyleCnt="6"/>
      <dgm:spPr/>
    </dgm:pt>
    <dgm:pt modelId="{C467BA07-DCDB-4A33-AB8F-9A4E6D1511C2}" type="pres">
      <dgm:prSet presAssocID="{FDB835D2-2124-44BC-9ECF-A51BD9BF332B}" presName="bottomArc1" presStyleLbl="parChTrans1D1" presStyleIdx="1" presStyleCnt="6"/>
      <dgm:spPr/>
    </dgm:pt>
    <dgm:pt modelId="{A0D4AEF2-027A-4DC8-B45D-D8C59847FB08}" type="pres">
      <dgm:prSet presAssocID="{FDB835D2-2124-44BC-9ECF-A51BD9BF332B}" presName="topConnNode1" presStyleLbl="node1" presStyleIdx="0" presStyleCnt="0"/>
      <dgm:spPr/>
    </dgm:pt>
    <dgm:pt modelId="{36810D1A-2D33-4B08-9E55-A98ECB6CE9A8}" type="pres">
      <dgm:prSet presAssocID="{FDB835D2-2124-44BC-9ECF-A51BD9BF332B}" presName="hierChild2" presStyleCnt="0"/>
      <dgm:spPr/>
    </dgm:pt>
    <dgm:pt modelId="{85C47457-5042-41E6-BFDA-F2192661C9A5}" type="pres">
      <dgm:prSet presAssocID="{FDB835D2-2124-44BC-9ECF-A51BD9BF332B}" presName="hierChild3" presStyleCnt="0"/>
      <dgm:spPr/>
    </dgm:pt>
    <dgm:pt modelId="{277794A0-3C66-4D4D-A67B-D380A931A5AB}" type="pres">
      <dgm:prSet presAssocID="{0521BBCE-730A-4775-AE1A-EB70D9B6D9BE}" presName="hierRoot1" presStyleCnt="0">
        <dgm:presLayoutVars>
          <dgm:hierBranch val="init"/>
        </dgm:presLayoutVars>
      </dgm:prSet>
      <dgm:spPr/>
    </dgm:pt>
    <dgm:pt modelId="{E0638EB9-52C3-4564-84F1-9E9724D27E07}" type="pres">
      <dgm:prSet presAssocID="{0521BBCE-730A-4775-AE1A-EB70D9B6D9BE}" presName="rootComposite1" presStyleCnt="0"/>
      <dgm:spPr/>
    </dgm:pt>
    <dgm:pt modelId="{FC6F7528-F07E-4C7B-BA1E-9504A3014ED7}" type="pres">
      <dgm:prSet presAssocID="{0521BBCE-730A-4775-AE1A-EB70D9B6D9BE}" presName="rootText1" presStyleLbl="alignAcc1" presStyleIdx="0" presStyleCnt="0">
        <dgm:presLayoutVars>
          <dgm:chPref val="3"/>
        </dgm:presLayoutVars>
      </dgm:prSet>
      <dgm:spPr/>
    </dgm:pt>
    <dgm:pt modelId="{DA745FC8-A9BC-4181-84BF-05DDEC37B94B}" type="pres">
      <dgm:prSet presAssocID="{0521BBCE-730A-4775-AE1A-EB70D9B6D9BE}" presName="topArc1" presStyleLbl="parChTrans1D1" presStyleIdx="2" presStyleCnt="6"/>
      <dgm:spPr/>
    </dgm:pt>
    <dgm:pt modelId="{BA6CB023-D1D8-445E-9756-B7C307B4B019}" type="pres">
      <dgm:prSet presAssocID="{0521BBCE-730A-4775-AE1A-EB70D9B6D9BE}" presName="bottomArc1" presStyleLbl="parChTrans1D1" presStyleIdx="3" presStyleCnt="6"/>
      <dgm:spPr/>
    </dgm:pt>
    <dgm:pt modelId="{57FA5901-35E3-4470-8CE6-EF67A4612AB6}" type="pres">
      <dgm:prSet presAssocID="{0521BBCE-730A-4775-AE1A-EB70D9B6D9BE}" presName="topConnNode1" presStyleLbl="node1" presStyleIdx="0" presStyleCnt="0"/>
      <dgm:spPr/>
    </dgm:pt>
    <dgm:pt modelId="{00845812-E7A5-4D32-A2CC-E70D1F948104}" type="pres">
      <dgm:prSet presAssocID="{0521BBCE-730A-4775-AE1A-EB70D9B6D9BE}" presName="hierChild2" presStyleCnt="0"/>
      <dgm:spPr/>
    </dgm:pt>
    <dgm:pt modelId="{C526AE17-BA85-4C7D-B71F-E9A6051B78E6}" type="pres">
      <dgm:prSet presAssocID="{0521BBCE-730A-4775-AE1A-EB70D9B6D9BE}" presName="hierChild3" presStyleCnt="0"/>
      <dgm:spPr/>
    </dgm:pt>
    <dgm:pt modelId="{C56525FA-3B6B-49F5-BF88-8706BE1D917B}" type="pres">
      <dgm:prSet presAssocID="{74B3CB0D-4B95-4D65-A092-661A15843D0F}" presName="hierRoot1" presStyleCnt="0">
        <dgm:presLayoutVars>
          <dgm:hierBranch val="init"/>
        </dgm:presLayoutVars>
      </dgm:prSet>
      <dgm:spPr/>
    </dgm:pt>
    <dgm:pt modelId="{C6B90320-C351-4055-8345-8168E58E0678}" type="pres">
      <dgm:prSet presAssocID="{74B3CB0D-4B95-4D65-A092-661A15843D0F}" presName="rootComposite1" presStyleCnt="0"/>
      <dgm:spPr/>
    </dgm:pt>
    <dgm:pt modelId="{6B95EE16-3D1F-4F00-B792-6FC4BCDDF527}" type="pres">
      <dgm:prSet presAssocID="{74B3CB0D-4B95-4D65-A092-661A15843D0F}" presName="rootText1" presStyleLbl="alignAcc1" presStyleIdx="0" presStyleCnt="0">
        <dgm:presLayoutVars>
          <dgm:chPref val="3"/>
        </dgm:presLayoutVars>
      </dgm:prSet>
      <dgm:spPr/>
    </dgm:pt>
    <dgm:pt modelId="{BDF08E17-E7DB-40C9-B085-790241278323}" type="pres">
      <dgm:prSet presAssocID="{74B3CB0D-4B95-4D65-A092-661A15843D0F}" presName="topArc1" presStyleLbl="parChTrans1D1" presStyleIdx="4" presStyleCnt="6"/>
      <dgm:spPr/>
    </dgm:pt>
    <dgm:pt modelId="{81898A95-9A73-4F5F-ABE4-06C786DC6E45}" type="pres">
      <dgm:prSet presAssocID="{74B3CB0D-4B95-4D65-A092-661A15843D0F}" presName="bottomArc1" presStyleLbl="parChTrans1D1" presStyleIdx="5" presStyleCnt="6"/>
      <dgm:spPr/>
    </dgm:pt>
    <dgm:pt modelId="{52FB5A21-1245-447C-BA40-9BEF20E12757}" type="pres">
      <dgm:prSet presAssocID="{74B3CB0D-4B95-4D65-A092-661A15843D0F}" presName="topConnNode1" presStyleLbl="node1" presStyleIdx="0" presStyleCnt="0"/>
      <dgm:spPr/>
    </dgm:pt>
    <dgm:pt modelId="{76274519-A8FB-41BE-B444-6BDF917CBCBE}" type="pres">
      <dgm:prSet presAssocID="{74B3CB0D-4B95-4D65-A092-661A15843D0F}" presName="hierChild2" presStyleCnt="0"/>
      <dgm:spPr/>
    </dgm:pt>
    <dgm:pt modelId="{0ED238DB-BD3D-4F3C-9007-300193B82B66}" type="pres">
      <dgm:prSet presAssocID="{74B3CB0D-4B95-4D65-A092-661A15843D0F}" presName="hierChild3" presStyleCnt="0"/>
      <dgm:spPr/>
    </dgm:pt>
  </dgm:ptLst>
  <dgm:cxnLst>
    <dgm:cxn modelId="{BF3D6E47-9F0D-4DAB-8EB2-A967E76B8B50}" srcId="{0604CE70-1DEF-4162-987D-EDE66104C6F3}" destId="{0521BBCE-730A-4775-AE1A-EB70D9B6D9BE}" srcOrd="1" destOrd="0" parTransId="{509810CF-9C32-4C27-AE4D-B91950C1C3D3}" sibTransId="{C86DE6E8-B77B-47BE-8A06-015EFDED85D1}"/>
    <dgm:cxn modelId="{68087D6B-0FB0-4722-B02D-6DDB3835C322}" type="presOf" srcId="{0604CE70-1DEF-4162-987D-EDE66104C6F3}" destId="{905D5A98-ACB6-4F73-B848-DD8163B3DB15}" srcOrd="0" destOrd="0" presId="urn:microsoft.com/office/officeart/2008/layout/HalfCircleOrganizationChart"/>
    <dgm:cxn modelId="{EB06416E-986F-47C7-8A48-CD8FA6A76453}" type="presOf" srcId="{74B3CB0D-4B95-4D65-A092-661A15843D0F}" destId="{52FB5A21-1245-447C-BA40-9BEF20E12757}" srcOrd="1" destOrd="0" presId="urn:microsoft.com/office/officeart/2008/layout/HalfCircleOrganizationChart"/>
    <dgm:cxn modelId="{3F0B8958-69C4-44EB-9168-C5FBD8F43FCC}" type="presOf" srcId="{0521BBCE-730A-4775-AE1A-EB70D9B6D9BE}" destId="{57FA5901-35E3-4470-8CE6-EF67A4612AB6}" srcOrd="1" destOrd="0" presId="urn:microsoft.com/office/officeart/2008/layout/HalfCircleOrganizationChart"/>
    <dgm:cxn modelId="{06CD3A81-E67C-4FF4-BC8B-DB859B80786E}" srcId="{0604CE70-1DEF-4162-987D-EDE66104C6F3}" destId="{FDB835D2-2124-44BC-9ECF-A51BD9BF332B}" srcOrd="0" destOrd="0" parTransId="{43D670DC-392A-45B2-84B4-2F86F62BF655}" sibTransId="{4C343A95-0760-4DD4-B591-1E401209F2B1}"/>
    <dgm:cxn modelId="{BC1C1EBF-AB70-41AE-9436-716D398FDCE5}" type="presOf" srcId="{0521BBCE-730A-4775-AE1A-EB70D9B6D9BE}" destId="{FC6F7528-F07E-4C7B-BA1E-9504A3014ED7}" srcOrd="0" destOrd="0" presId="urn:microsoft.com/office/officeart/2008/layout/HalfCircleOrganizationChart"/>
    <dgm:cxn modelId="{6B1628C7-DEC7-48A8-9272-0FA2A8C47A16}" type="presOf" srcId="{FDB835D2-2124-44BC-9ECF-A51BD9BF332B}" destId="{0E090108-FC3E-478D-8727-B6C8B5940A1F}" srcOrd="0" destOrd="0" presId="urn:microsoft.com/office/officeart/2008/layout/HalfCircleOrganizationChart"/>
    <dgm:cxn modelId="{A37380D3-914D-4A2C-8032-AA644C12548C}" srcId="{0604CE70-1DEF-4162-987D-EDE66104C6F3}" destId="{74B3CB0D-4B95-4D65-A092-661A15843D0F}" srcOrd="2" destOrd="0" parTransId="{1813AE58-EBFC-4046-92B2-9EB8C58781DE}" sibTransId="{CD988F9E-F6B7-4E3D-81B5-47A0A3678856}"/>
    <dgm:cxn modelId="{272FCDE1-4460-4273-AB76-E2AE1D9832EC}" type="presOf" srcId="{74B3CB0D-4B95-4D65-A092-661A15843D0F}" destId="{6B95EE16-3D1F-4F00-B792-6FC4BCDDF527}" srcOrd="0" destOrd="0" presId="urn:microsoft.com/office/officeart/2008/layout/HalfCircleOrganizationChart"/>
    <dgm:cxn modelId="{AE7FDBE1-9498-48A6-8154-D760856E6DE2}" type="presOf" srcId="{FDB835D2-2124-44BC-9ECF-A51BD9BF332B}" destId="{A0D4AEF2-027A-4DC8-B45D-D8C59847FB08}" srcOrd="1" destOrd="0" presId="urn:microsoft.com/office/officeart/2008/layout/HalfCircleOrganizationChart"/>
    <dgm:cxn modelId="{EA817669-FC60-4C9C-BAC4-B7005F15F685}" type="presParOf" srcId="{905D5A98-ACB6-4F73-B848-DD8163B3DB15}" destId="{00930432-9FB8-45C6-85C6-D2DA6FFB54B5}" srcOrd="0" destOrd="0" presId="urn:microsoft.com/office/officeart/2008/layout/HalfCircleOrganizationChart"/>
    <dgm:cxn modelId="{919DADBD-BD1C-460E-96BB-D8F0DE0AD65E}" type="presParOf" srcId="{00930432-9FB8-45C6-85C6-D2DA6FFB54B5}" destId="{54D3F600-575B-4AF5-8F25-834FC854C2AF}" srcOrd="0" destOrd="0" presId="urn:microsoft.com/office/officeart/2008/layout/HalfCircleOrganizationChart"/>
    <dgm:cxn modelId="{1AB6FB83-3A3A-41CA-9FC7-3BFF3809C785}" type="presParOf" srcId="{54D3F600-575B-4AF5-8F25-834FC854C2AF}" destId="{0E090108-FC3E-478D-8727-B6C8B5940A1F}" srcOrd="0" destOrd="0" presId="urn:microsoft.com/office/officeart/2008/layout/HalfCircleOrganizationChart"/>
    <dgm:cxn modelId="{69CF2F9D-7CCC-4775-8BB5-410BD310191D}" type="presParOf" srcId="{54D3F600-575B-4AF5-8F25-834FC854C2AF}" destId="{57A988B4-33BA-4EED-AE77-D7A32D57AA44}" srcOrd="1" destOrd="0" presId="urn:microsoft.com/office/officeart/2008/layout/HalfCircleOrganizationChart"/>
    <dgm:cxn modelId="{7BCFFA20-226F-49C1-B3EF-1838EFF385BD}" type="presParOf" srcId="{54D3F600-575B-4AF5-8F25-834FC854C2AF}" destId="{C467BA07-DCDB-4A33-AB8F-9A4E6D1511C2}" srcOrd="2" destOrd="0" presId="urn:microsoft.com/office/officeart/2008/layout/HalfCircleOrganizationChart"/>
    <dgm:cxn modelId="{9A5BF18F-0C47-45F4-84A8-9A0034AD3F1F}" type="presParOf" srcId="{54D3F600-575B-4AF5-8F25-834FC854C2AF}" destId="{A0D4AEF2-027A-4DC8-B45D-D8C59847FB08}" srcOrd="3" destOrd="0" presId="urn:microsoft.com/office/officeart/2008/layout/HalfCircleOrganizationChart"/>
    <dgm:cxn modelId="{1A993F7A-F4A9-409E-AE12-9F89B5C41203}" type="presParOf" srcId="{00930432-9FB8-45C6-85C6-D2DA6FFB54B5}" destId="{36810D1A-2D33-4B08-9E55-A98ECB6CE9A8}" srcOrd="1" destOrd="0" presId="urn:microsoft.com/office/officeart/2008/layout/HalfCircleOrganizationChart"/>
    <dgm:cxn modelId="{BF996963-EC9D-4FC4-961E-7C02FD7EC411}" type="presParOf" srcId="{00930432-9FB8-45C6-85C6-D2DA6FFB54B5}" destId="{85C47457-5042-41E6-BFDA-F2192661C9A5}" srcOrd="2" destOrd="0" presId="urn:microsoft.com/office/officeart/2008/layout/HalfCircleOrganizationChart"/>
    <dgm:cxn modelId="{8D9F08E5-2619-4F09-A600-7AC3006B2576}" type="presParOf" srcId="{905D5A98-ACB6-4F73-B848-DD8163B3DB15}" destId="{277794A0-3C66-4D4D-A67B-D380A931A5AB}" srcOrd="1" destOrd="0" presId="urn:microsoft.com/office/officeart/2008/layout/HalfCircleOrganizationChart"/>
    <dgm:cxn modelId="{92AF4906-9F8F-4CEC-9F68-63DBEDCA7A27}" type="presParOf" srcId="{277794A0-3C66-4D4D-A67B-D380A931A5AB}" destId="{E0638EB9-52C3-4564-84F1-9E9724D27E07}" srcOrd="0" destOrd="0" presId="urn:microsoft.com/office/officeart/2008/layout/HalfCircleOrganizationChart"/>
    <dgm:cxn modelId="{8F1D51E9-B715-4E62-8B08-73E6B0516E43}" type="presParOf" srcId="{E0638EB9-52C3-4564-84F1-9E9724D27E07}" destId="{FC6F7528-F07E-4C7B-BA1E-9504A3014ED7}" srcOrd="0" destOrd="0" presId="urn:microsoft.com/office/officeart/2008/layout/HalfCircleOrganizationChart"/>
    <dgm:cxn modelId="{B9710956-8887-4A39-A5A2-3393E418B21B}" type="presParOf" srcId="{E0638EB9-52C3-4564-84F1-9E9724D27E07}" destId="{DA745FC8-A9BC-4181-84BF-05DDEC37B94B}" srcOrd="1" destOrd="0" presId="urn:microsoft.com/office/officeart/2008/layout/HalfCircleOrganizationChart"/>
    <dgm:cxn modelId="{D6D34020-937D-4AA6-BE32-9B15AFA61917}" type="presParOf" srcId="{E0638EB9-52C3-4564-84F1-9E9724D27E07}" destId="{BA6CB023-D1D8-445E-9756-B7C307B4B019}" srcOrd="2" destOrd="0" presId="urn:microsoft.com/office/officeart/2008/layout/HalfCircleOrganizationChart"/>
    <dgm:cxn modelId="{5FFCF3BA-75D5-40EA-B865-1566ED4CA886}" type="presParOf" srcId="{E0638EB9-52C3-4564-84F1-9E9724D27E07}" destId="{57FA5901-35E3-4470-8CE6-EF67A4612AB6}" srcOrd="3" destOrd="0" presId="urn:microsoft.com/office/officeart/2008/layout/HalfCircleOrganizationChart"/>
    <dgm:cxn modelId="{C0B4CCBA-23A3-4799-A168-178D8EB999AA}" type="presParOf" srcId="{277794A0-3C66-4D4D-A67B-D380A931A5AB}" destId="{00845812-E7A5-4D32-A2CC-E70D1F948104}" srcOrd="1" destOrd="0" presId="urn:microsoft.com/office/officeart/2008/layout/HalfCircleOrganizationChart"/>
    <dgm:cxn modelId="{AF2394DF-9A7C-4B4D-AD0E-4727CA852AFC}" type="presParOf" srcId="{277794A0-3C66-4D4D-A67B-D380A931A5AB}" destId="{C526AE17-BA85-4C7D-B71F-E9A6051B78E6}" srcOrd="2" destOrd="0" presId="urn:microsoft.com/office/officeart/2008/layout/HalfCircleOrganizationChart"/>
    <dgm:cxn modelId="{56BFF7D1-7F2E-4B7F-B38D-405E648E7EC2}" type="presParOf" srcId="{905D5A98-ACB6-4F73-B848-DD8163B3DB15}" destId="{C56525FA-3B6B-49F5-BF88-8706BE1D917B}" srcOrd="2" destOrd="0" presId="urn:microsoft.com/office/officeart/2008/layout/HalfCircleOrganizationChart"/>
    <dgm:cxn modelId="{1340DE8E-460A-4745-A9B4-7A4A2036CA51}" type="presParOf" srcId="{C56525FA-3B6B-49F5-BF88-8706BE1D917B}" destId="{C6B90320-C351-4055-8345-8168E58E0678}" srcOrd="0" destOrd="0" presId="urn:microsoft.com/office/officeart/2008/layout/HalfCircleOrganizationChart"/>
    <dgm:cxn modelId="{2D9A74F7-F6C1-4DE3-A8E6-47E23A240857}" type="presParOf" srcId="{C6B90320-C351-4055-8345-8168E58E0678}" destId="{6B95EE16-3D1F-4F00-B792-6FC4BCDDF527}" srcOrd="0" destOrd="0" presId="urn:microsoft.com/office/officeart/2008/layout/HalfCircleOrganizationChart"/>
    <dgm:cxn modelId="{073A3AD0-E7A3-4482-B785-08C7F1C826D9}" type="presParOf" srcId="{C6B90320-C351-4055-8345-8168E58E0678}" destId="{BDF08E17-E7DB-40C9-B085-790241278323}" srcOrd="1" destOrd="0" presId="urn:microsoft.com/office/officeart/2008/layout/HalfCircleOrganizationChart"/>
    <dgm:cxn modelId="{962398EC-812A-4C1B-B1A2-DAB560F0E7B6}" type="presParOf" srcId="{C6B90320-C351-4055-8345-8168E58E0678}" destId="{81898A95-9A73-4F5F-ABE4-06C786DC6E45}" srcOrd="2" destOrd="0" presId="urn:microsoft.com/office/officeart/2008/layout/HalfCircleOrganizationChart"/>
    <dgm:cxn modelId="{0A452274-46D2-44D2-BA15-C7A15A9EF844}" type="presParOf" srcId="{C6B90320-C351-4055-8345-8168E58E0678}" destId="{52FB5A21-1245-447C-BA40-9BEF20E12757}" srcOrd="3" destOrd="0" presId="urn:microsoft.com/office/officeart/2008/layout/HalfCircleOrganizationChart"/>
    <dgm:cxn modelId="{1AF4FC6A-C48E-408A-87AF-5DBED48E6913}" type="presParOf" srcId="{C56525FA-3B6B-49F5-BF88-8706BE1D917B}" destId="{76274519-A8FB-41BE-B444-6BDF917CBCBE}" srcOrd="1" destOrd="0" presId="urn:microsoft.com/office/officeart/2008/layout/HalfCircleOrganizationChart"/>
    <dgm:cxn modelId="{E299D54D-2338-4E00-B08E-11EC20AA3364}" type="presParOf" srcId="{C56525FA-3B6B-49F5-BF88-8706BE1D917B}" destId="{0ED238DB-BD3D-4F3C-9007-300193B82B6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FEDCB-2138-45FE-A0FE-8F5B580669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46F778-4071-49D6-B87F-1BE47EE9B5FB}">
      <dgm:prSet/>
      <dgm:spPr/>
      <dgm:t>
        <a:bodyPr/>
        <a:lstStyle/>
        <a:p>
          <a:r>
            <a:rPr lang="fr-FR" dirty="0"/>
            <a:t>Majorité avec une carte gratuite</a:t>
          </a:r>
        </a:p>
      </dgm:t>
    </dgm:pt>
    <dgm:pt modelId="{DD76EA8B-C8A0-4172-9969-4E8C86B3C06F}" type="parTrans" cxnId="{78D05B03-B27D-4B94-9D8A-B44EF9252907}">
      <dgm:prSet/>
      <dgm:spPr/>
      <dgm:t>
        <a:bodyPr/>
        <a:lstStyle/>
        <a:p>
          <a:endParaRPr lang="fr-FR"/>
        </a:p>
      </dgm:t>
    </dgm:pt>
    <dgm:pt modelId="{5443DEAB-7BAF-4EF9-8EEF-C8AAA3B8BC78}" type="sibTrans" cxnId="{78D05B03-B27D-4B94-9D8A-B44EF9252907}">
      <dgm:prSet/>
      <dgm:spPr/>
      <dgm:t>
        <a:bodyPr/>
        <a:lstStyle/>
        <a:p>
          <a:endParaRPr lang="fr-FR"/>
        </a:p>
      </dgm:t>
    </dgm:pt>
    <dgm:pt modelId="{D6736A39-AA78-4D6D-BD4F-1A378CF8EC72}">
      <dgm:prSet/>
      <dgm:spPr/>
      <dgm:t>
        <a:bodyPr/>
        <a:lstStyle/>
        <a:p>
          <a:r>
            <a:rPr lang="fr-FR" dirty="0"/>
            <a:t>Durée d’engagement 36 mois</a:t>
          </a:r>
        </a:p>
      </dgm:t>
    </dgm:pt>
    <dgm:pt modelId="{55366837-0C46-440B-8230-2B7D24A23D16}" type="parTrans" cxnId="{C98FD131-A4FC-4DFE-884F-25831D5A75AE}">
      <dgm:prSet/>
      <dgm:spPr/>
      <dgm:t>
        <a:bodyPr/>
        <a:lstStyle/>
        <a:p>
          <a:endParaRPr lang="fr-FR"/>
        </a:p>
      </dgm:t>
    </dgm:pt>
    <dgm:pt modelId="{16F7020A-F27D-481A-8C47-C13DAD64A638}" type="sibTrans" cxnId="{C98FD131-A4FC-4DFE-884F-25831D5A75AE}">
      <dgm:prSet/>
      <dgm:spPr/>
      <dgm:t>
        <a:bodyPr/>
        <a:lstStyle/>
        <a:p>
          <a:endParaRPr lang="fr-FR"/>
        </a:p>
      </dgm:t>
    </dgm:pt>
    <dgm:pt modelId="{48ECC198-08BF-4658-81A5-753E6FF3C532}">
      <dgm:prSet/>
      <dgm:spPr/>
      <dgm:t>
        <a:bodyPr/>
        <a:lstStyle/>
        <a:p>
          <a:r>
            <a:rPr lang="fr-FR"/>
            <a:t>Peu d’interactions</a:t>
          </a:r>
        </a:p>
      </dgm:t>
    </dgm:pt>
    <dgm:pt modelId="{28FFA8BB-E374-4012-BA9C-EE37EEED43F1}" type="parTrans" cxnId="{84A1D137-2218-45D9-AF1B-C646AEED31F6}">
      <dgm:prSet/>
      <dgm:spPr/>
      <dgm:t>
        <a:bodyPr/>
        <a:lstStyle/>
        <a:p>
          <a:endParaRPr lang="fr-FR"/>
        </a:p>
      </dgm:t>
    </dgm:pt>
    <dgm:pt modelId="{5E6EE1AB-400D-4C9D-AA55-C4835BEAC979}" type="sibTrans" cxnId="{84A1D137-2218-45D9-AF1B-C646AEED31F6}">
      <dgm:prSet/>
      <dgm:spPr/>
      <dgm:t>
        <a:bodyPr/>
        <a:lstStyle/>
        <a:p>
          <a:endParaRPr lang="fr-FR"/>
        </a:p>
      </dgm:t>
    </dgm:pt>
    <dgm:pt modelId="{599635BD-72BF-47B4-AECE-0449C76E7DD3}">
      <dgm:prSet/>
      <dgm:spPr/>
      <dgm:t>
        <a:bodyPr/>
        <a:lstStyle/>
        <a:p>
          <a:r>
            <a:rPr lang="fr-FR"/>
            <a:t>Pas de crédits renouvelés</a:t>
          </a:r>
        </a:p>
      </dgm:t>
    </dgm:pt>
    <dgm:pt modelId="{5770168E-B294-4F36-B6CB-0C0B05B968EC}" type="parTrans" cxnId="{F195606F-D15B-45A5-B6E9-B759FAEBF782}">
      <dgm:prSet/>
      <dgm:spPr/>
      <dgm:t>
        <a:bodyPr/>
        <a:lstStyle/>
        <a:p>
          <a:endParaRPr lang="fr-FR"/>
        </a:p>
      </dgm:t>
    </dgm:pt>
    <dgm:pt modelId="{91874F00-6F58-4EE2-B269-7E0EBCB3997E}" type="sibTrans" cxnId="{F195606F-D15B-45A5-B6E9-B759FAEBF782}">
      <dgm:prSet/>
      <dgm:spPr/>
      <dgm:t>
        <a:bodyPr/>
        <a:lstStyle/>
        <a:p>
          <a:endParaRPr lang="fr-FR"/>
        </a:p>
      </dgm:t>
    </dgm:pt>
    <dgm:pt modelId="{7BE919C2-5E60-490D-9F7F-3C737BB27051}">
      <dgm:prSet/>
      <dgm:spPr/>
      <dgm:t>
        <a:bodyPr/>
        <a:lstStyle/>
        <a:p>
          <a:r>
            <a:rPr lang="fr-FR" dirty="0"/>
            <a:t>Départs</a:t>
          </a:r>
        </a:p>
      </dgm:t>
    </dgm:pt>
    <dgm:pt modelId="{BAEF7724-7123-46E5-98AE-537B8CE163FE}" type="parTrans" cxnId="{5FE27A32-9DAD-498D-8B4B-240564E06DAC}">
      <dgm:prSet/>
      <dgm:spPr/>
      <dgm:t>
        <a:bodyPr/>
        <a:lstStyle/>
        <a:p>
          <a:endParaRPr lang="fr-FR"/>
        </a:p>
      </dgm:t>
    </dgm:pt>
    <dgm:pt modelId="{B359E387-6A41-44D0-A763-F0D0C33F00BE}" type="sibTrans" cxnId="{5FE27A32-9DAD-498D-8B4B-240564E06DAC}">
      <dgm:prSet/>
      <dgm:spPr/>
      <dgm:t>
        <a:bodyPr/>
        <a:lstStyle/>
        <a:p>
          <a:endParaRPr lang="fr-FR"/>
        </a:p>
      </dgm:t>
    </dgm:pt>
    <dgm:pt modelId="{5303DADD-1976-4FC8-877D-03BBEC663488}" type="pres">
      <dgm:prSet presAssocID="{AA2FEDCB-2138-45FE-A0FE-8F5B5806698B}" presName="CompostProcess" presStyleCnt="0">
        <dgm:presLayoutVars>
          <dgm:dir/>
          <dgm:resizeHandles val="exact"/>
        </dgm:presLayoutVars>
      </dgm:prSet>
      <dgm:spPr/>
    </dgm:pt>
    <dgm:pt modelId="{30048784-288D-40B7-9BD9-BB379150B1A7}" type="pres">
      <dgm:prSet presAssocID="{AA2FEDCB-2138-45FE-A0FE-8F5B5806698B}" presName="arrow" presStyleLbl="bgShp" presStyleIdx="0" presStyleCnt="1" custScaleX="99340" custLinFactNeighborX="-9154" custLinFactNeighborY="-201"/>
      <dgm:spPr/>
    </dgm:pt>
    <dgm:pt modelId="{B8171325-BEAE-4090-9376-4650AEC09F3F}" type="pres">
      <dgm:prSet presAssocID="{AA2FEDCB-2138-45FE-A0FE-8F5B5806698B}" presName="linearProcess" presStyleCnt="0"/>
      <dgm:spPr/>
    </dgm:pt>
    <dgm:pt modelId="{AEA0FA19-465B-48C3-AAFD-A766A017D0F2}" type="pres">
      <dgm:prSet presAssocID="{4B46F778-4071-49D6-B87F-1BE47EE9B5FB}" presName="textNode" presStyleLbl="node1" presStyleIdx="0" presStyleCnt="5" custScaleX="97653" custLinFactX="-20056" custLinFactNeighborX="-100000" custLinFactNeighborY="2547">
        <dgm:presLayoutVars>
          <dgm:bulletEnabled val="1"/>
        </dgm:presLayoutVars>
      </dgm:prSet>
      <dgm:spPr/>
    </dgm:pt>
    <dgm:pt modelId="{4C6087B0-A97B-4119-B201-68605AA4B220}" type="pres">
      <dgm:prSet presAssocID="{5443DEAB-7BAF-4EF9-8EEF-C8AAA3B8BC78}" presName="sibTrans" presStyleCnt="0"/>
      <dgm:spPr/>
    </dgm:pt>
    <dgm:pt modelId="{740D0D66-5DA9-4652-8008-CF92F004FDC1}" type="pres">
      <dgm:prSet presAssocID="{D6736A39-AA78-4D6D-BD4F-1A378CF8EC72}" presName="textNode" presStyleLbl="node1" presStyleIdx="1" presStyleCnt="5" custScaleX="93013" custLinFactX="-18541" custLinFactNeighborX="-100000" custLinFactNeighborY="1351">
        <dgm:presLayoutVars>
          <dgm:bulletEnabled val="1"/>
        </dgm:presLayoutVars>
      </dgm:prSet>
      <dgm:spPr/>
    </dgm:pt>
    <dgm:pt modelId="{ADD30211-CA4D-41D1-AF1D-32271FF2677D}" type="pres">
      <dgm:prSet presAssocID="{16F7020A-F27D-481A-8C47-C13DAD64A638}" presName="sibTrans" presStyleCnt="0"/>
      <dgm:spPr/>
    </dgm:pt>
    <dgm:pt modelId="{C59F4A11-54EB-4BDE-A5C7-0B117DB89DB8}" type="pres">
      <dgm:prSet presAssocID="{48ECC198-08BF-4658-81A5-753E6FF3C532}" presName="textNode" presStyleLbl="node1" presStyleIdx="2" presStyleCnt="5" custScaleX="74110" custLinFactX="-18259" custLinFactNeighborX="-100000" custLinFactNeighborY="-1842">
        <dgm:presLayoutVars>
          <dgm:bulletEnabled val="1"/>
        </dgm:presLayoutVars>
      </dgm:prSet>
      <dgm:spPr/>
    </dgm:pt>
    <dgm:pt modelId="{AA00EA79-1447-4BB5-AB15-4C4FED21E104}" type="pres">
      <dgm:prSet presAssocID="{5E6EE1AB-400D-4C9D-AA55-C4835BEAC979}" presName="sibTrans" presStyleCnt="0"/>
      <dgm:spPr/>
    </dgm:pt>
    <dgm:pt modelId="{F9C0DA0C-2968-4A19-95B1-C07BB9000916}" type="pres">
      <dgm:prSet presAssocID="{599635BD-72BF-47B4-AECE-0449C76E7DD3}" presName="textNode" presStyleLbl="node1" presStyleIdx="3" presStyleCnt="5" custScaleX="79241" custLinFactX="-13990" custLinFactNeighborX="-100000" custLinFactNeighborY="-1842">
        <dgm:presLayoutVars>
          <dgm:bulletEnabled val="1"/>
        </dgm:presLayoutVars>
      </dgm:prSet>
      <dgm:spPr/>
    </dgm:pt>
    <dgm:pt modelId="{7E38574F-61C8-4173-AD8E-83F8EFB12374}" type="pres">
      <dgm:prSet presAssocID="{91874F00-6F58-4EE2-B269-7E0EBCB3997E}" presName="sibTrans" presStyleCnt="0"/>
      <dgm:spPr/>
    </dgm:pt>
    <dgm:pt modelId="{4AFF5F00-0022-4598-BA8C-3A74B548BC83}" type="pres">
      <dgm:prSet presAssocID="{7BE919C2-5E60-490D-9F7F-3C737BB27051}" presName="textNode" presStyleLbl="node1" presStyleIdx="4" presStyleCnt="5" custScaleX="74600" custLinFactX="40409" custLinFactNeighborX="100000" custLinFactNeighborY="-2401">
        <dgm:presLayoutVars>
          <dgm:bulletEnabled val="1"/>
        </dgm:presLayoutVars>
      </dgm:prSet>
      <dgm:spPr/>
    </dgm:pt>
  </dgm:ptLst>
  <dgm:cxnLst>
    <dgm:cxn modelId="{78D05B03-B27D-4B94-9D8A-B44EF9252907}" srcId="{AA2FEDCB-2138-45FE-A0FE-8F5B5806698B}" destId="{4B46F778-4071-49D6-B87F-1BE47EE9B5FB}" srcOrd="0" destOrd="0" parTransId="{DD76EA8B-C8A0-4172-9969-4E8C86B3C06F}" sibTransId="{5443DEAB-7BAF-4EF9-8EEF-C8AAA3B8BC78}"/>
    <dgm:cxn modelId="{F29CD303-9EC8-4A45-B487-E86EF5835AE2}" type="presOf" srcId="{7BE919C2-5E60-490D-9F7F-3C737BB27051}" destId="{4AFF5F00-0022-4598-BA8C-3A74B548BC83}" srcOrd="0" destOrd="0" presId="urn:microsoft.com/office/officeart/2005/8/layout/hProcess9"/>
    <dgm:cxn modelId="{59955906-D81B-4283-AC27-FC40CA436CB2}" type="presOf" srcId="{AA2FEDCB-2138-45FE-A0FE-8F5B5806698B}" destId="{5303DADD-1976-4FC8-877D-03BBEC663488}" srcOrd="0" destOrd="0" presId="urn:microsoft.com/office/officeart/2005/8/layout/hProcess9"/>
    <dgm:cxn modelId="{C98FD131-A4FC-4DFE-884F-25831D5A75AE}" srcId="{AA2FEDCB-2138-45FE-A0FE-8F5B5806698B}" destId="{D6736A39-AA78-4D6D-BD4F-1A378CF8EC72}" srcOrd="1" destOrd="0" parTransId="{55366837-0C46-440B-8230-2B7D24A23D16}" sibTransId="{16F7020A-F27D-481A-8C47-C13DAD64A638}"/>
    <dgm:cxn modelId="{5FE27A32-9DAD-498D-8B4B-240564E06DAC}" srcId="{AA2FEDCB-2138-45FE-A0FE-8F5B5806698B}" destId="{7BE919C2-5E60-490D-9F7F-3C737BB27051}" srcOrd="4" destOrd="0" parTransId="{BAEF7724-7123-46E5-98AE-537B8CE163FE}" sibTransId="{B359E387-6A41-44D0-A763-F0D0C33F00BE}"/>
    <dgm:cxn modelId="{84A1D137-2218-45D9-AF1B-C646AEED31F6}" srcId="{AA2FEDCB-2138-45FE-A0FE-8F5B5806698B}" destId="{48ECC198-08BF-4658-81A5-753E6FF3C532}" srcOrd="2" destOrd="0" parTransId="{28FFA8BB-E374-4012-BA9C-EE37EEED43F1}" sibTransId="{5E6EE1AB-400D-4C9D-AA55-C4835BEAC979}"/>
    <dgm:cxn modelId="{F195606F-D15B-45A5-B6E9-B759FAEBF782}" srcId="{AA2FEDCB-2138-45FE-A0FE-8F5B5806698B}" destId="{599635BD-72BF-47B4-AECE-0449C76E7DD3}" srcOrd="3" destOrd="0" parTransId="{5770168E-B294-4F36-B6CB-0C0B05B968EC}" sibTransId="{91874F00-6F58-4EE2-B269-7E0EBCB3997E}"/>
    <dgm:cxn modelId="{DF0287C2-E005-43B4-8403-724C24421ED0}" type="presOf" srcId="{D6736A39-AA78-4D6D-BD4F-1A378CF8EC72}" destId="{740D0D66-5DA9-4652-8008-CF92F004FDC1}" srcOrd="0" destOrd="0" presId="urn:microsoft.com/office/officeart/2005/8/layout/hProcess9"/>
    <dgm:cxn modelId="{E2E315C5-7F00-4DFC-802B-8E3056878427}" type="presOf" srcId="{4B46F778-4071-49D6-B87F-1BE47EE9B5FB}" destId="{AEA0FA19-465B-48C3-AAFD-A766A017D0F2}" srcOrd="0" destOrd="0" presId="urn:microsoft.com/office/officeart/2005/8/layout/hProcess9"/>
    <dgm:cxn modelId="{65462CCA-F282-4305-8290-C6A0EF7596D3}" type="presOf" srcId="{599635BD-72BF-47B4-AECE-0449C76E7DD3}" destId="{F9C0DA0C-2968-4A19-95B1-C07BB9000916}" srcOrd="0" destOrd="0" presId="urn:microsoft.com/office/officeart/2005/8/layout/hProcess9"/>
    <dgm:cxn modelId="{F622D1FC-1E63-4ACE-95B2-74A2C9A2BAB2}" type="presOf" srcId="{48ECC198-08BF-4658-81A5-753E6FF3C532}" destId="{C59F4A11-54EB-4BDE-A5C7-0B117DB89DB8}" srcOrd="0" destOrd="0" presId="urn:microsoft.com/office/officeart/2005/8/layout/hProcess9"/>
    <dgm:cxn modelId="{E9A8DE91-5978-45B3-BF5C-F3EEE20A5ACD}" type="presParOf" srcId="{5303DADD-1976-4FC8-877D-03BBEC663488}" destId="{30048784-288D-40B7-9BD9-BB379150B1A7}" srcOrd="0" destOrd="0" presId="urn:microsoft.com/office/officeart/2005/8/layout/hProcess9"/>
    <dgm:cxn modelId="{C2ADA59D-A929-476B-B279-0BE369834DF2}" type="presParOf" srcId="{5303DADD-1976-4FC8-877D-03BBEC663488}" destId="{B8171325-BEAE-4090-9376-4650AEC09F3F}" srcOrd="1" destOrd="0" presId="urn:microsoft.com/office/officeart/2005/8/layout/hProcess9"/>
    <dgm:cxn modelId="{67552115-3BC6-4177-9F6B-129CA0E69250}" type="presParOf" srcId="{B8171325-BEAE-4090-9376-4650AEC09F3F}" destId="{AEA0FA19-465B-48C3-AAFD-A766A017D0F2}" srcOrd="0" destOrd="0" presId="urn:microsoft.com/office/officeart/2005/8/layout/hProcess9"/>
    <dgm:cxn modelId="{D1CA147C-0932-44EB-BB84-155E3B5C8A8D}" type="presParOf" srcId="{B8171325-BEAE-4090-9376-4650AEC09F3F}" destId="{4C6087B0-A97B-4119-B201-68605AA4B220}" srcOrd="1" destOrd="0" presId="urn:microsoft.com/office/officeart/2005/8/layout/hProcess9"/>
    <dgm:cxn modelId="{EAD1E605-9436-4541-99F0-7AE020F92FBA}" type="presParOf" srcId="{B8171325-BEAE-4090-9376-4650AEC09F3F}" destId="{740D0D66-5DA9-4652-8008-CF92F004FDC1}" srcOrd="2" destOrd="0" presId="urn:microsoft.com/office/officeart/2005/8/layout/hProcess9"/>
    <dgm:cxn modelId="{DE2D9C05-819E-49A5-9CA9-9019EBF1BFB0}" type="presParOf" srcId="{B8171325-BEAE-4090-9376-4650AEC09F3F}" destId="{ADD30211-CA4D-41D1-AF1D-32271FF2677D}" srcOrd="3" destOrd="0" presId="urn:microsoft.com/office/officeart/2005/8/layout/hProcess9"/>
    <dgm:cxn modelId="{93A6EEAF-ACD3-43E5-AA00-141803540D81}" type="presParOf" srcId="{B8171325-BEAE-4090-9376-4650AEC09F3F}" destId="{C59F4A11-54EB-4BDE-A5C7-0B117DB89DB8}" srcOrd="4" destOrd="0" presId="urn:microsoft.com/office/officeart/2005/8/layout/hProcess9"/>
    <dgm:cxn modelId="{F478D372-5A86-4C66-85ED-AECD53CD1258}" type="presParOf" srcId="{B8171325-BEAE-4090-9376-4650AEC09F3F}" destId="{AA00EA79-1447-4BB5-AB15-4C4FED21E104}" srcOrd="5" destOrd="0" presId="urn:microsoft.com/office/officeart/2005/8/layout/hProcess9"/>
    <dgm:cxn modelId="{64FA74EA-C0E2-4F85-8851-AD1F5FBC2946}" type="presParOf" srcId="{B8171325-BEAE-4090-9376-4650AEC09F3F}" destId="{F9C0DA0C-2968-4A19-95B1-C07BB9000916}" srcOrd="6" destOrd="0" presId="urn:microsoft.com/office/officeart/2005/8/layout/hProcess9"/>
    <dgm:cxn modelId="{F9341750-40B1-400F-97C1-7A9BC461C9B3}" type="presParOf" srcId="{B8171325-BEAE-4090-9376-4650AEC09F3F}" destId="{7E38574F-61C8-4173-AD8E-83F8EFB12374}" srcOrd="7" destOrd="0" presId="urn:microsoft.com/office/officeart/2005/8/layout/hProcess9"/>
    <dgm:cxn modelId="{FEC62294-2E9F-43FE-96F1-C11547D8D93A}" type="presParOf" srcId="{B8171325-BEAE-4090-9376-4650AEC09F3F}" destId="{4AFF5F00-0022-4598-BA8C-3A74B548BC8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988B4-33BA-4EED-AE77-D7A32D57AA44}">
      <dsp:nvSpPr>
        <dsp:cNvPr id="0" name=""/>
        <dsp:cNvSpPr/>
      </dsp:nvSpPr>
      <dsp:spPr>
        <a:xfrm>
          <a:off x="525887" y="125161"/>
          <a:ext cx="1050810" cy="105081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7BA07-DCDB-4A33-AB8F-9A4E6D1511C2}">
      <dsp:nvSpPr>
        <dsp:cNvPr id="0" name=""/>
        <dsp:cNvSpPr/>
      </dsp:nvSpPr>
      <dsp:spPr>
        <a:xfrm>
          <a:off x="525887" y="125161"/>
          <a:ext cx="1050810" cy="105081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90108-FC3E-478D-8727-B6C8B5940A1F}">
      <dsp:nvSpPr>
        <dsp:cNvPr id="0" name=""/>
        <dsp:cNvSpPr/>
      </dsp:nvSpPr>
      <dsp:spPr>
        <a:xfrm>
          <a:off x="482" y="314307"/>
          <a:ext cx="2101620" cy="6725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Identifier le profil des </a:t>
          </a:r>
          <a:r>
            <a:rPr lang="fr-FR" sz="1300" b="1" kern="1200" dirty="0"/>
            <a:t>clients partis</a:t>
          </a:r>
          <a:endParaRPr lang="fr-FR" sz="1300" kern="1200" dirty="0"/>
        </a:p>
      </dsp:txBody>
      <dsp:txXfrm>
        <a:off x="482" y="314307"/>
        <a:ext cx="2101620" cy="672518"/>
      </dsp:txXfrm>
    </dsp:sp>
    <dsp:sp modelId="{DA745FC8-A9BC-4181-84BF-05DDEC37B94B}">
      <dsp:nvSpPr>
        <dsp:cNvPr id="0" name=""/>
        <dsp:cNvSpPr/>
      </dsp:nvSpPr>
      <dsp:spPr>
        <a:xfrm>
          <a:off x="3068847" y="125161"/>
          <a:ext cx="1050810" cy="105081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CB023-D1D8-445E-9756-B7C307B4B019}">
      <dsp:nvSpPr>
        <dsp:cNvPr id="0" name=""/>
        <dsp:cNvSpPr/>
      </dsp:nvSpPr>
      <dsp:spPr>
        <a:xfrm>
          <a:off x="3068847" y="125161"/>
          <a:ext cx="1050810" cy="105081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F7528-F07E-4C7B-BA1E-9504A3014ED7}">
      <dsp:nvSpPr>
        <dsp:cNvPr id="0" name=""/>
        <dsp:cNvSpPr/>
      </dsp:nvSpPr>
      <dsp:spPr>
        <a:xfrm>
          <a:off x="2543442" y="314307"/>
          <a:ext cx="2101620" cy="6725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Identifier un </a:t>
          </a:r>
          <a:r>
            <a:rPr lang="fr-FR" sz="1300" b="1" kern="1200"/>
            <a:t>profil à risque </a:t>
          </a:r>
          <a:r>
            <a:rPr lang="fr-FR" sz="1300" kern="1200"/>
            <a:t>parmi les clients</a:t>
          </a:r>
        </a:p>
      </dsp:txBody>
      <dsp:txXfrm>
        <a:off x="2543442" y="314307"/>
        <a:ext cx="2101620" cy="672518"/>
      </dsp:txXfrm>
    </dsp:sp>
    <dsp:sp modelId="{BDF08E17-E7DB-40C9-B085-790241278323}">
      <dsp:nvSpPr>
        <dsp:cNvPr id="0" name=""/>
        <dsp:cNvSpPr/>
      </dsp:nvSpPr>
      <dsp:spPr>
        <a:xfrm>
          <a:off x="5611808" y="125161"/>
          <a:ext cx="1050810" cy="105081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98A95-9A73-4F5F-ABE4-06C786DC6E45}">
      <dsp:nvSpPr>
        <dsp:cNvPr id="0" name=""/>
        <dsp:cNvSpPr/>
      </dsp:nvSpPr>
      <dsp:spPr>
        <a:xfrm>
          <a:off x="5611808" y="125161"/>
          <a:ext cx="1050810" cy="105081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5EE16-3D1F-4F00-B792-6FC4BCDDF527}">
      <dsp:nvSpPr>
        <dsp:cNvPr id="0" name=""/>
        <dsp:cNvSpPr/>
      </dsp:nvSpPr>
      <dsp:spPr>
        <a:xfrm>
          <a:off x="5086403" y="314307"/>
          <a:ext cx="2101620" cy="6725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Trouver des </a:t>
          </a:r>
          <a:r>
            <a:rPr lang="fr-FR" sz="1300" b="1" kern="1200"/>
            <a:t>axes d’amélioration </a:t>
          </a:r>
          <a:r>
            <a:rPr lang="fr-FR" sz="1300" kern="1200"/>
            <a:t>(moins de départ et plus d’arrivées)</a:t>
          </a:r>
        </a:p>
      </dsp:txBody>
      <dsp:txXfrm>
        <a:off x="5086403" y="314307"/>
        <a:ext cx="2101620" cy="672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48784-288D-40B7-9BD9-BB379150B1A7}">
      <dsp:nvSpPr>
        <dsp:cNvPr id="0" name=""/>
        <dsp:cNvSpPr/>
      </dsp:nvSpPr>
      <dsp:spPr>
        <a:xfrm>
          <a:off x="0" y="0"/>
          <a:ext cx="7630396" cy="200142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0FA19-465B-48C3-AAFD-A766A017D0F2}">
      <dsp:nvSpPr>
        <dsp:cNvPr id="0" name=""/>
        <dsp:cNvSpPr/>
      </dsp:nvSpPr>
      <dsp:spPr>
        <a:xfrm>
          <a:off x="143367" y="620819"/>
          <a:ext cx="1750829" cy="800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Majorité avec une carte gratuite</a:t>
          </a:r>
        </a:p>
      </dsp:txBody>
      <dsp:txXfrm>
        <a:off x="182448" y="659900"/>
        <a:ext cx="1672667" cy="722409"/>
      </dsp:txXfrm>
    </dsp:sp>
    <dsp:sp modelId="{740D0D66-5DA9-4652-8008-CF92F004FDC1}">
      <dsp:nvSpPr>
        <dsp:cNvPr id="0" name=""/>
        <dsp:cNvSpPr/>
      </dsp:nvSpPr>
      <dsp:spPr>
        <a:xfrm>
          <a:off x="2008901" y="611244"/>
          <a:ext cx="1667638" cy="800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Durée d’engagement 36 mois</a:t>
          </a:r>
        </a:p>
      </dsp:txBody>
      <dsp:txXfrm>
        <a:off x="2047982" y="650325"/>
        <a:ext cx="1589476" cy="722409"/>
      </dsp:txXfrm>
    </dsp:sp>
    <dsp:sp modelId="{C59F4A11-54EB-4BDE-A5C7-0B117DB89DB8}">
      <dsp:nvSpPr>
        <dsp:cNvPr id="0" name=""/>
        <dsp:cNvSpPr/>
      </dsp:nvSpPr>
      <dsp:spPr>
        <a:xfrm>
          <a:off x="3769137" y="585682"/>
          <a:ext cx="1328725" cy="800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Peu d’interactions</a:t>
          </a:r>
        </a:p>
      </dsp:txBody>
      <dsp:txXfrm>
        <a:off x="3808218" y="624763"/>
        <a:ext cx="1250563" cy="722409"/>
      </dsp:txXfrm>
    </dsp:sp>
    <dsp:sp modelId="{F9C0DA0C-2968-4A19-95B1-C07BB9000916}">
      <dsp:nvSpPr>
        <dsp:cNvPr id="0" name=""/>
        <dsp:cNvSpPr/>
      </dsp:nvSpPr>
      <dsp:spPr>
        <a:xfrm>
          <a:off x="5261943" y="585682"/>
          <a:ext cx="1420719" cy="800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Pas de crédits renouvelés</a:t>
          </a:r>
        </a:p>
      </dsp:txBody>
      <dsp:txXfrm>
        <a:off x="5301024" y="624763"/>
        <a:ext cx="1342557" cy="722409"/>
      </dsp:txXfrm>
    </dsp:sp>
    <dsp:sp modelId="{4AFF5F00-0022-4598-BA8C-3A74B548BC83}">
      <dsp:nvSpPr>
        <dsp:cNvPr id="0" name=""/>
        <dsp:cNvSpPr/>
      </dsp:nvSpPr>
      <dsp:spPr>
        <a:xfrm>
          <a:off x="7699068" y="581206"/>
          <a:ext cx="1337510" cy="800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Départs</a:t>
          </a:r>
        </a:p>
      </dsp:txBody>
      <dsp:txXfrm>
        <a:off x="7738149" y="620287"/>
        <a:ext cx="1259348" cy="722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53D7C1F-15CE-BD25-3EAC-81E51C0DA5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B70E2C-5B85-0241-0025-4B6A1D83C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FE713-0AEB-4B43-BF36-3015909EF70B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9B1615-CC6A-8AEE-8471-C09606B796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8F606-2025-263C-0719-07E31A24FD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14A28-0211-48F1-BD97-CC702AF78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75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1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92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049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20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8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89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93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14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15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81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61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6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6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585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57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45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3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490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A9AB97-1768-E843-407E-15EDD6A47B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5477" y="-43759"/>
            <a:ext cx="1386089" cy="6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2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07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35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21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30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9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5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04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bg1">
                <a:lumMod val="50000"/>
                <a:lumOff val="50000"/>
              </a:schemeClr>
            </a:gs>
            <a:gs pos="100000">
              <a:schemeClr val="tx1">
                <a:lumMod val="85000"/>
              </a:schemeClr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87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6C1AD28-04FE-4770-0DD8-2FB3D27FA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7EE038F-0308-E1A2-A878-4D90CF9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109" y="1138222"/>
            <a:ext cx="5857800" cy="35733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kumimoji="0" lang="fr-FR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Analyse des données</a:t>
            </a:r>
            <a:br>
              <a:rPr kumimoji="0" lang="fr-FR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fr-FR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Primero banque</a:t>
            </a:r>
            <a:endParaRPr lang="fr-FR" dirty="0">
              <a:effectLst/>
            </a:endParaRPr>
          </a:p>
        </p:txBody>
      </p:sp>
      <p:sp>
        <p:nvSpPr>
          <p:cNvPr id="5" name="Google Shape;283;p2">
            <a:extLst>
              <a:ext uri="{FF2B5EF4-FFF2-40B4-BE49-F238E27FC236}">
                <a16:creationId xmlns:a16="http://schemas.microsoft.com/office/drawing/2014/main" id="{52448C76-45AB-D8FE-DE97-24A22AB2E511}"/>
              </a:ext>
            </a:extLst>
          </p:cNvPr>
          <p:cNvSpPr txBox="1">
            <a:spLocks/>
          </p:cNvSpPr>
          <p:nvPr/>
        </p:nvSpPr>
        <p:spPr>
          <a:xfrm>
            <a:off x="-342479" y="4734597"/>
            <a:ext cx="1920241" cy="4089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</a:rPr>
              <a:t>	Liodenot Julien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4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42853F5-95CB-C139-E37A-7B6755BD2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461600" y="100800"/>
            <a:ext cx="6091263" cy="87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kumimoji="0" lang="fr-FR" sz="3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Habitudes des clients </a:t>
            </a:r>
            <a:r>
              <a:rPr kumimoji="0" lang="fr-FR" sz="3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Primero</a:t>
            </a:r>
            <a:br>
              <a:rPr kumimoji="0" lang="fr-FR" sz="3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Image 1" descr="Nombre d'interactions typique">
            <a:extLst>
              <a:ext uri="{FF2B5EF4-FFF2-40B4-BE49-F238E27FC236}">
                <a16:creationId xmlns:a16="http://schemas.microsoft.com/office/drawing/2014/main" id="{1DC9C1F7-8A26-04A8-CEEE-D0A2695F8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" y="1108799"/>
            <a:ext cx="6249993" cy="3762000"/>
          </a:xfrm>
          <a:prstGeom prst="rect">
            <a:avLst/>
          </a:prstGeom>
          <a:noFill/>
        </p:spPr>
      </p:pic>
      <p:sp>
        <p:nvSpPr>
          <p:cNvPr id="5" name="Google Shape;283;p2">
            <a:extLst>
              <a:ext uri="{FF2B5EF4-FFF2-40B4-BE49-F238E27FC236}">
                <a16:creationId xmlns:a16="http://schemas.microsoft.com/office/drawing/2014/main" id="{B2DDEFD5-D42A-7AD0-6ECF-7D4E5E4AED9D}"/>
              </a:ext>
            </a:extLst>
          </p:cNvPr>
          <p:cNvSpPr txBox="1">
            <a:spLocks/>
          </p:cNvSpPr>
          <p:nvPr/>
        </p:nvSpPr>
        <p:spPr>
          <a:xfrm>
            <a:off x="6627410" y="1908692"/>
            <a:ext cx="2420065" cy="8702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400" dirty="0">
                <a:solidFill>
                  <a:schemeClr val="bg1"/>
                </a:solidFill>
              </a:rPr>
              <a:t>Peu d’interactions, banque 100% en ligne</a:t>
            </a:r>
            <a:endParaRPr lang="fr-FR" sz="1400" dirty="0"/>
          </a:p>
        </p:txBody>
      </p:sp>
      <p:pic>
        <p:nvPicPr>
          <p:cNvPr id="6" name="Graphique 5" descr="Loupe avec un remplissage uni">
            <a:extLst>
              <a:ext uri="{FF2B5EF4-FFF2-40B4-BE49-F238E27FC236}">
                <a16:creationId xmlns:a16="http://schemas.microsoft.com/office/drawing/2014/main" id="{3372D581-0493-45A1-C59F-4E76229A7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9838" y="1725105"/>
            <a:ext cx="1039526" cy="103952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FE24BF-68DA-BA11-A9A3-4A17B2CE86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585447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2289600" y="100800"/>
            <a:ext cx="3566933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kumimoji="0" lang="fr-FR" sz="3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Profils à risque</a:t>
            </a:r>
            <a:endParaRPr lang="fr-FR"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Image 1" descr="Profil a risque">
            <a:extLst>
              <a:ext uri="{FF2B5EF4-FFF2-40B4-BE49-F238E27FC236}">
                <a16:creationId xmlns:a16="http://schemas.microsoft.com/office/drawing/2014/main" id="{1A527D1E-7B64-260F-A068-4BC3B3D8A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1" y="1107029"/>
            <a:ext cx="6258814" cy="3762000"/>
          </a:xfrm>
          <a:prstGeom prst="rect">
            <a:avLst/>
          </a:prstGeom>
          <a:noFill/>
        </p:spPr>
      </p:pic>
      <p:sp>
        <p:nvSpPr>
          <p:cNvPr id="5" name="Google Shape;283;p2">
            <a:extLst>
              <a:ext uri="{FF2B5EF4-FFF2-40B4-BE49-F238E27FC236}">
                <a16:creationId xmlns:a16="http://schemas.microsoft.com/office/drawing/2014/main" id="{2A2CF55C-7A9D-E521-5584-E59737C19393}"/>
              </a:ext>
            </a:extLst>
          </p:cNvPr>
          <p:cNvSpPr txBox="1">
            <a:spLocks/>
          </p:cNvSpPr>
          <p:nvPr/>
        </p:nvSpPr>
        <p:spPr>
          <a:xfrm>
            <a:off x="6780482" y="1477676"/>
            <a:ext cx="2313867" cy="8702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400" dirty="0">
                <a:solidFill>
                  <a:schemeClr val="bg1"/>
                </a:solidFill>
              </a:rPr>
              <a:t>On peu déterminer un nombre de 256 clients sur lesquels une action immédiate serait nécessaire. </a:t>
            </a:r>
            <a:endParaRPr lang="fr-FR" sz="1400" dirty="0"/>
          </a:p>
        </p:txBody>
      </p:sp>
      <p:pic>
        <p:nvPicPr>
          <p:cNvPr id="6" name="Graphique 5" descr="Loupe avec un remplissage uni">
            <a:extLst>
              <a:ext uri="{FF2B5EF4-FFF2-40B4-BE49-F238E27FC236}">
                <a16:creationId xmlns:a16="http://schemas.microsoft.com/office/drawing/2014/main" id="{1BBB619D-402D-862D-8A41-9CCF43391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5950" y="1723939"/>
            <a:ext cx="1039526" cy="103952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77F8D2-883E-97F1-5DB3-EA3D1E807C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6543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2289600" y="100800"/>
            <a:ext cx="4445553" cy="64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Bilan et Recommandations</a:t>
            </a:r>
            <a:endParaRPr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Google Shape;283;p2">
            <a:extLst>
              <a:ext uri="{FF2B5EF4-FFF2-40B4-BE49-F238E27FC236}">
                <a16:creationId xmlns:a16="http://schemas.microsoft.com/office/drawing/2014/main" id="{ACC201DC-D2DA-4D26-13C2-CB59F0E7C350}"/>
              </a:ext>
            </a:extLst>
          </p:cNvPr>
          <p:cNvSpPr txBox="1">
            <a:spLocks/>
          </p:cNvSpPr>
          <p:nvPr/>
        </p:nvSpPr>
        <p:spPr>
          <a:xfrm>
            <a:off x="163039" y="3299534"/>
            <a:ext cx="7913490" cy="17961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Mettre en place un suivis clients pour créer des interactions, notamment vers la fin de leur durée d’engagement.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Mettre ne place des outils promotionnels via l’application de la banque pour les clients ne renouvelant pas leurs crédits.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Développer encore plus les cartes payantes, voir à les rendre plus accessibles lors de renouvellement de crédits par exemple.</a:t>
            </a:r>
            <a:endParaRPr lang="fr-FR" sz="1400" dirty="0"/>
          </a:p>
        </p:txBody>
      </p:sp>
      <p:graphicFrame>
        <p:nvGraphicFramePr>
          <p:cNvPr id="12" name="Diagramme 11" descr="Bilan">
            <a:extLst>
              <a:ext uri="{FF2B5EF4-FFF2-40B4-BE49-F238E27FC236}">
                <a16:creationId xmlns:a16="http://schemas.microsoft.com/office/drawing/2014/main" id="{70F40748-0BAD-EA20-C6CF-89D51F139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487677"/>
              </p:ext>
            </p:extLst>
          </p:nvPr>
        </p:nvGraphicFramePr>
        <p:xfrm>
          <a:off x="53710" y="1000312"/>
          <a:ext cx="9036579" cy="2001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5B8E4E-324A-E72B-B28E-929532B559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7967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titre fin">
            <a:extLst>
              <a:ext uri="{FF2B5EF4-FFF2-40B4-BE49-F238E27FC236}">
                <a16:creationId xmlns:a16="http://schemas.microsoft.com/office/drawing/2014/main" id="{B00A7A34-5933-C230-47A8-9BC75F40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324" name="Google Shape;324;p7" descr="Merci"/>
          <p:cNvSpPr txBox="1"/>
          <p:nvPr/>
        </p:nvSpPr>
        <p:spPr>
          <a:xfrm>
            <a:off x="930100" y="2723025"/>
            <a:ext cx="64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2DC06B-B2BD-302E-214B-44B1D8C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2101575"/>
            <a:ext cx="6387763" cy="1321462"/>
          </a:xfrm>
        </p:spPr>
        <p:txBody>
          <a:bodyPr>
            <a:normAutofit/>
          </a:bodyPr>
          <a:lstStyle/>
          <a:p>
            <a:r>
              <a:rPr kumimoji="0" lang="fr-FR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+mj-ea"/>
                <a:cs typeface="+mj-cs"/>
              </a:rPr>
              <a:t>Merci de votre attention</a:t>
            </a:r>
            <a:endParaRPr lang="fr-FR" sz="36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03F7334-B8A5-36ED-764C-5A4A44F55A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3448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965310" y="332543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Rappel de la demande d’analyse</a:t>
            </a:r>
            <a:endParaRPr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Graphique 7" descr="Femme âgée aux cheveux noués">
            <a:extLst>
              <a:ext uri="{FF2B5EF4-FFF2-40B4-BE49-F238E27FC236}">
                <a16:creationId xmlns:a16="http://schemas.microsoft.com/office/drawing/2014/main" id="{8F3BDFB6-3388-F6F7-7450-51E157461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94" y="960368"/>
            <a:ext cx="733425" cy="742950"/>
          </a:xfrm>
          <a:prstGeom prst="rect">
            <a:avLst/>
          </a:prstGeom>
        </p:spPr>
      </p:pic>
      <p:sp>
        <p:nvSpPr>
          <p:cNvPr id="2" name="Google Shape;283;p2">
            <a:extLst>
              <a:ext uri="{FF2B5EF4-FFF2-40B4-BE49-F238E27FC236}">
                <a16:creationId xmlns:a16="http://schemas.microsoft.com/office/drawing/2014/main" id="{920B6AD7-3979-79ED-D5DA-E7D836652E52}"/>
              </a:ext>
            </a:extLst>
          </p:cNvPr>
          <p:cNvSpPr txBox="1">
            <a:spLocks/>
          </p:cNvSpPr>
          <p:nvPr/>
        </p:nvSpPr>
        <p:spPr>
          <a:xfrm>
            <a:off x="633114" y="1165134"/>
            <a:ext cx="4629783" cy="487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Paola , Directrice Marketing  chez </a:t>
            </a:r>
            <a:r>
              <a:rPr lang="fr-FR" sz="1400" dirty="0" err="1">
                <a:solidFill>
                  <a:schemeClr val="bg1"/>
                </a:solidFill>
              </a:rPr>
              <a:t>Primero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bank</a:t>
            </a: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400" dirty="0"/>
          </a:p>
        </p:txBody>
      </p:sp>
      <p:pic>
        <p:nvPicPr>
          <p:cNvPr id="16" name="Graphique 15" descr="Banque avec un remplissage uni">
            <a:extLst>
              <a:ext uri="{FF2B5EF4-FFF2-40B4-BE49-F238E27FC236}">
                <a16:creationId xmlns:a16="http://schemas.microsoft.com/office/drawing/2014/main" id="{393B8C90-E484-E205-5526-E98298191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9062" y="894161"/>
            <a:ext cx="914400" cy="914400"/>
          </a:xfrm>
          <a:prstGeom prst="rect">
            <a:avLst/>
          </a:prstGeom>
        </p:spPr>
      </p:pic>
      <p:pic>
        <p:nvPicPr>
          <p:cNvPr id="14" name="Graphique 13" descr="Femme âgée aux cheveux noués">
            <a:extLst>
              <a:ext uri="{FF2B5EF4-FFF2-40B4-BE49-F238E27FC236}">
                <a16:creationId xmlns:a16="http://schemas.microsoft.com/office/drawing/2014/main" id="{99BCD07B-E6A1-DCFB-61CB-AC1DDA847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885" y="1823941"/>
            <a:ext cx="733425" cy="742950"/>
          </a:xfrm>
          <a:prstGeom prst="rect">
            <a:avLst/>
          </a:prstGeom>
        </p:spPr>
      </p:pic>
      <p:sp>
        <p:nvSpPr>
          <p:cNvPr id="9" name="Google Shape;283;p2">
            <a:extLst>
              <a:ext uri="{FF2B5EF4-FFF2-40B4-BE49-F238E27FC236}">
                <a16:creationId xmlns:a16="http://schemas.microsoft.com/office/drawing/2014/main" id="{B8A1C2A8-BD5A-AE71-155F-BAA196DCA4AB}"/>
              </a:ext>
            </a:extLst>
          </p:cNvPr>
          <p:cNvSpPr txBox="1">
            <a:spLocks/>
          </p:cNvSpPr>
          <p:nvPr/>
        </p:nvSpPr>
        <p:spPr>
          <a:xfrm>
            <a:off x="633115" y="2089438"/>
            <a:ext cx="4629783" cy="487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Départ de clients en hausse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400" dirty="0"/>
          </a:p>
        </p:txBody>
      </p:sp>
      <p:pic>
        <p:nvPicPr>
          <p:cNvPr id="18" name="Graphique 17" descr="Graphique de tendance à la baisse avec un remplissage uni">
            <a:extLst>
              <a:ext uri="{FF2B5EF4-FFF2-40B4-BE49-F238E27FC236}">
                <a16:creationId xmlns:a16="http://schemas.microsoft.com/office/drawing/2014/main" id="{CA01B402-0433-9655-3939-79579F14F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7106" y="1697981"/>
            <a:ext cx="914400" cy="914400"/>
          </a:xfrm>
          <a:prstGeom prst="rect">
            <a:avLst/>
          </a:prstGeom>
        </p:spPr>
      </p:pic>
      <p:pic>
        <p:nvPicPr>
          <p:cNvPr id="22" name="Graphique 21" descr="Questions avec un remplissage uni">
            <a:extLst>
              <a:ext uri="{FF2B5EF4-FFF2-40B4-BE49-F238E27FC236}">
                <a16:creationId xmlns:a16="http://schemas.microsoft.com/office/drawing/2014/main" id="{91F06CB0-D06C-AAC3-6B11-5024540AC8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1832" y="2608370"/>
            <a:ext cx="914400" cy="914400"/>
          </a:xfrm>
          <a:prstGeom prst="rect">
            <a:avLst/>
          </a:prstGeom>
        </p:spPr>
      </p:pic>
      <p:sp>
        <p:nvSpPr>
          <p:cNvPr id="23" name="Google Shape;283;p2">
            <a:extLst>
              <a:ext uri="{FF2B5EF4-FFF2-40B4-BE49-F238E27FC236}">
                <a16:creationId xmlns:a16="http://schemas.microsoft.com/office/drawing/2014/main" id="{836060C5-2247-5C2C-DDB5-08D59B50966E}"/>
              </a:ext>
            </a:extLst>
          </p:cNvPr>
          <p:cNvSpPr txBox="1">
            <a:spLocks/>
          </p:cNvSpPr>
          <p:nvPr/>
        </p:nvSpPr>
        <p:spPr>
          <a:xfrm>
            <a:off x="598597" y="3008036"/>
            <a:ext cx="4629783" cy="487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</a:rPr>
              <a:t>	Appel aux service de </a:t>
            </a:r>
            <a:r>
              <a:rPr lang="fr-FR" sz="1400" dirty="0" err="1">
                <a:solidFill>
                  <a:schemeClr val="bg1"/>
                </a:solidFill>
              </a:rPr>
              <a:t>ESNdata</a:t>
            </a: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400" dirty="0"/>
          </a:p>
        </p:txBody>
      </p:sp>
      <p:pic>
        <p:nvPicPr>
          <p:cNvPr id="20" name="Graphique 19" descr="Poignée de main avec un remplissage uni">
            <a:extLst>
              <a:ext uri="{FF2B5EF4-FFF2-40B4-BE49-F238E27FC236}">
                <a16:creationId xmlns:a16="http://schemas.microsoft.com/office/drawing/2014/main" id="{6EE38FB2-2AA6-9A1B-63D4-D9AB59EDAC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40821" y="2746128"/>
            <a:ext cx="914400" cy="914400"/>
          </a:xfrm>
          <a:prstGeom prst="rect">
            <a:avLst/>
          </a:prstGeom>
        </p:spPr>
      </p:pic>
      <p:sp>
        <p:nvSpPr>
          <p:cNvPr id="4" name="Google Shape;283;p2">
            <a:extLst>
              <a:ext uri="{FF2B5EF4-FFF2-40B4-BE49-F238E27FC236}">
                <a16:creationId xmlns:a16="http://schemas.microsoft.com/office/drawing/2014/main" id="{7B93C72D-AC1E-D9E6-4834-2A56BDFBCBE4}"/>
              </a:ext>
            </a:extLst>
          </p:cNvPr>
          <p:cNvSpPr txBox="1">
            <a:spLocks/>
          </p:cNvSpPr>
          <p:nvPr/>
        </p:nvSpPr>
        <p:spPr>
          <a:xfrm>
            <a:off x="880739" y="3724996"/>
            <a:ext cx="4134531" cy="5874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</a:rPr>
              <a:t>Travail à partir des données </a:t>
            </a:r>
            <a:r>
              <a:rPr lang="fr-FR" sz="1400" dirty="0" err="1">
                <a:solidFill>
                  <a:schemeClr val="bg1"/>
                </a:solidFill>
              </a:rPr>
              <a:t>excel</a:t>
            </a:r>
            <a:r>
              <a:rPr lang="fr-FR" sz="1400" dirty="0">
                <a:solidFill>
                  <a:schemeClr val="bg1"/>
                </a:solidFill>
              </a:rPr>
              <a:t> fournies :</a:t>
            </a:r>
          </a:p>
        </p:txBody>
      </p:sp>
      <p:pic>
        <p:nvPicPr>
          <p:cNvPr id="11" name="Graphique 10" descr="Un visage souriant">
            <a:extLst>
              <a:ext uri="{FF2B5EF4-FFF2-40B4-BE49-F238E27FC236}">
                <a16:creationId xmlns:a16="http://schemas.microsoft.com/office/drawing/2014/main" id="{E9A41905-C7AD-4618-38B3-748D166270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0715" y="1280806"/>
            <a:ext cx="304800" cy="314325"/>
          </a:xfrm>
          <a:prstGeom prst="rect">
            <a:avLst/>
          </a:prstGeom>
        </p:spPr>
      </p:pic>
      <p:pic>
        <p:nvPicPr>
          <p:cNvPr id="13" name="Graphique 12" descr="Un visage confus">
            <a:extLst>
              <a:ext uri="{FF2B5EF4-FFF2-40B4-BE49-F238E27FC236}">
                <a16:creationId xmlns:a16="http://schemas.microsoft.com/office/drawing/2014/main" id="{107BCC95-B0A1-CC08-3850-72C8825A13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0265" y="2121198"/>
            <a:ext cx="304800" cy="381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086BB21-9A34-0FB8-A716-B4A59BC32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146" y="4244385"/>
            <a:ext cx="8201025" cy="4826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61640-BC84-6AFC-F293-A746F457F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383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965310" y="332543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Notre compréhension de vos enjeux</a:t>
            </a:r>
            <a:endParaRPr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3" name="Diagramme 2" descr="Schéma explicatif des enjeux">
            <a:extLst>
              <a:ext uri="{FF2B5EF4-FFF2-40B4-BE49-F238E27FC236}">
                <a16:creationId xmlns:a16="http://schemas.microsoft.com/office/drawing/2014/main" id="{2FDEBD23-5F97-081F-9714-6629748CE8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3459819"/>
              </p:ext>
            </p:extLst>
          </p:nvPr>
        </p:nvGraphicFramePr>
        <p:xfrm>
          <a:off x="755375" y="1331843"/>
          <a:ext cx="7188506" cy="130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Google Shape;283;p2">
            <a:extLst>
              <a:ext uri="{FF2B5EF4-FFF2-40B4-BE49-F238E27FC236}">
                <a16:creationId xmlns:a16="http://schemas.microsoft.com/office/drawing/2014/main" id="{920B6AD7-3979-79ED-D5DA-E7D836652E52}"/>
              </a:ext>
            </a:extLst>
          </p:cNvPr>
          <p:cNvSpPr txBox="1">
            <a:spLocks/>
          </p:cNvSpPr>
          <p:nvPr/>
        </p:nvSpPr>
        <p:spPr>
          <a:xfrm>
            <a:off x="755374" y="2674959"/>
            <a:ext cx="7331875" cy="15471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Identifier le profil des clients partis aidera à comprendre ce qu’il s’est passé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Identifier un profil à risque aidera à cibler et à savoir sur qui agir dans l’immédiat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Trouver des axes d’amélioration permettra de mettre en place des actions pour perdre moins d’actifs et en gagner.</a:t>
            </a: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8FB35-57BB-E9DE-3AF7-E4C871FBE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2289203" y="101619"/>
            <a:ext cx="4147378" cy="68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Les clients partis</a:t>
            </a:r>
            <a:endParaRPr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E7DA36-2B8A-6BFF-C680-6B8F89C8E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0" y="1108800"/>
            <a:ext cx="6083068" cy="3761286"/>
          </a:xfrm>
          <a:prstGeom prst="rect">
            <a:avLst/>
          </a:prstGeom>
        </p:spPr>
      </p:pic>
      <p:sp>
        <p:nvSpPr>
          <p:cNvPr id="2" name="Google Shape;283;p2">
            <a:extLst>
              <a:ext uri="{FF2B5EF4-FFF2-40B4-BE49-F238E27FC236}">
                <a16:creationId xmlns:a16="http://schemas.microsoft.com/office/drawing/2014/main" id="{3C61C004-2EBA-49A2-AACD-B48B3443CEFA}"/>
              </a:ext>
            </a:extLst>
          </p:cNvPr>
          <p:cNvSpPr txBox="1">
            <a:spLocks/>
          </p:cNvSpPr>
          <p:nvPr/>
        </p:nvSpPr>
        <p:spPr>
          <a:xfrm>
            <a:off x="6436581" y="1689448"/>
            <a:ext cx="2411171" cy="756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400" dirty="0">
                <a:solidFill>
                  <a:schemeClr val="bg1"/>
                </a:solidFill>
              </a:rPr>
              <a:t>Une majorité dans la tranche 35-65 ans</a:t>
            </a:r>
            <a:endParaRPr lang="fr-FR" sz="1400" dirty="0"/>
          </a:p>
        </p:txBody>
      </p:sp>
      <p:pic>
        <p:nvPicPr>
          <p:cNvPr id="5" name="Graphique 4" descr="Loupe avec un remplissage uni">
            <a:extLst>
              <a:ext uri="{FF2B5EF4-FFF2-40B4-BE49-F238E27FC236}">
                <a16:creationId xmlns:a16="http://schemas.microsoft.com/office/drawing/2014/main" id="{8C69E01F-64D9-7C8B-CD04-FFC803693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3020" y="1687686"/>
            <a:ext cx="1039526" cy="103952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C2C5F1-8A07-F60D-7CE8-301434770B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21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2289600" y="100800"/>
            <a:ext cx="4421699" cy="67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Les clients partis</a:t>
            </a:r>
            <a:endParaRPr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Image 1" descr="Statut Marital des clients partis">
            <a:extLst>
              <a:ext uri="{FF2B5EF4-FFF2-40B4-BE49-F238E27FC236}">
                <a16:creationId xmlns:a16="http://schemas.microsoft.com/office/drawing/2014/main" id="{42E8D0FE-5CDC-048A-FDE4-44E1CE6A7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9" y="1108800"/>
            <a:ext cx="6251340" cy="3762000"/>
          </a:xfrm>
          <a:prstGeom prst="rect">
            <a:avLst/>
          </a:prstGeom>
          <a:noFill/>
        </p:spPr>
      </p:pic>
      <p:sp>
        <p:nvSpPr>
          <p:cNvPr id="3" name="Google Shape;283;p2">
            <a:extLst>
              <a:ext uri="{FF2B5EF4-FFF2-40B4-BE49-F238E27FC236}">
                <a16:creationId xmlns:a16="http://schemas.microsoft.com/office/drawing/2014/main" id="{B2F823CD-14B2-D96E-B21A-3CC90DEB6DEE}"/>
              </a:ext>
            </a:extLst>
          </p:cNvPr>
          <p:cNvSpPr txBox="1">
            <a:spLocks/>
          </p:cNvSpPr>
          <p:nvPr/>
        </p:nvSpPr>
        <p:spPr>
          <a:xfrm>
            <a:off x="6574537" y="1687686"/>
            <a:ext cx="2059602" cy="99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bg1"/>
                </a:solidFill>
              </a:rPr>
              <a:t>Une majorités de mariés.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bg1"/>
                </a:solidFill>
              </a:rPr>
              <a:t>Suivis des célibataires</a:t>
            </a:r>
            <a:endParaRPr lang="fr-FR" dirty="0"/>
          </a:p>
        </p:txBody>
      </p:sp>
      <p:pic>
        <p:nvPicPr>
          <p:cNvPr id="6" name="Graphique 5" descr="Loupe avec un remplissage uni">
            <a:extLst>
              <a:ext uri="{FF2B5EF4-FFF2-40B4-BE49-F238E27FC236}">
                <a16:creationId xmlns:a16="http://schemas.microsoft.com/office/drawing/2014/main" id="{D47E7E20-91E6-11DA-8176-8B519631B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3020" y="1687686"/>
            <a:ext cx="1039526" cy="103952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6E039D-EB01-6B65-CA03-9ADAD97C6C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15382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2289600" y="100800"/>
            <a:ext cx="351525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Les clients partis</a:t>
            </a:r>
            <a:endParaRPr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Image 1" descr="Revenu Annuel des clients partis">
            <a:extLst>
              <a:ext uri="{FF2B5EF4-FFF2-40B4-BE49-F238E27FC236}">
                <a16:creationId xmlns:a16="http://schemas.microsoft.com/office/drawing/2014/main" id="{025058F7-06D4-FA37-A84B-ACDEB25224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" y="1108799"/>
            <a:ext cx="6259711" cy="3762000"/>
          </a:xfrm>
          <a:prstGeom prst="rect">
            <a:avLst/>
          </a:prstGeom>
          <a:noFill/>
        </p:spPr>
      </p:pic>
      <p:sp>
        <p:nvSpPr>
          <p:cNvPr id="3" name="Google Shape;283;p2">
            <a:extLst>
              <a:ext uri="{FF2B5EF4-FFF2-40B4-BE49-F238E27FC236}">
                <a16:creationId xmlns:a16="http://schemas.microsoft.com/office/drawing/2014/main" id="{46A375FB-AC48-11A9-CA7A-D20FFA9692AA}"/>
              </a:ext>
            </a:extLst>
          </p:cNvPr>
          <p:cNvSpPr txBox="1">
            <a:spLocks/>
          </p:cNvSpPr>
          <p:nvPr/>
        </p:nvSpPr>
        <p:spPr>
          <a:xfrm>
            <a:off x="6722614" y="2045709"/>
            <a:ext cx="2214652" cy="11666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400" dirty="0">
                <a:solidFill>
                  <a:schemeClr val="bg1"/>
                </a:solidFill>
              </a:rPr>
              <a:t>2 tranches de revenus: 40-60K et 60-80K</a:t>
            </a:r>
            <a:endParaRPr lang="fr-FR" sz="1400" dirty="0"/>
          </a:p>
        </p:txBody>
      </p:sp>
      <p:pic>
        <p:nvPicPr>
          <p:cNvPr id="6" name="Graphique 5" descr="Loupe avec un remplissage uni">
            <a:extLst>
              <a:ext uri="{FF2B5EF4-FFF2-40B4-BE49-F238E27FC236}">
                <a16:creationId xmlns:a16="http://schemas.microsoft.com/office/drawing/2014/main" id="{307D9F24-49FE-D8BA-B1A1-F6617C830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3020" y="1687686"/>
            <a:ext cx="1039526" cy="103952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4F82CE-A901-3693-5D82-A1538F82DB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92470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462079" y="1008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Habitudes des clients </a:t>
            </a:r>
            <a:r>
              <a:rPr lang="fr-FR" sz="3000" cap="none" dirty="0" err="1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Primero</a:t>
            </a:r>
            <a:endParaRPr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Image 1" descr="Type de carte">
            <a:extLst>
              <a:ext uri="{FF2B5EF4-FFF2-40B4-BE49-F238E27FC236}">
                <a16:creationId xmlns:a16="http://schemas.microsoft.com/office/drawing/2014/main" id="{41388A79-9E87-0862-3D19-451AE14B6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9" y="1522657"/>
            <a:ext cx="7133422" cy="3348142"/>
          </a:xfrm>
          <a:prstGeom prst="rect">
            <a:avLst/>
          </a:prstGeom>
          <a:noFill/>
        </p:spPr>
      </p:pic>
      <p:sp>
        <p:nvSpPr>
          <p:cNvPr id="3" name="Google Shape;283;p2">
            <a:extLst>
              <a:ext uri="{FF2B5EF4-FFF2-40B4-BE49-F238E27FC236}">
                <a16:creationId xmlns:a16="http://schemas.microsoft.com/office/drawing/2014/main" id="{00A35228-29EE-DD4F-ACFE-2151B1D4EBC2}"/>
              </a:ext>
            </a:extLst>
          </p:cNvPr>
          <p:cNvSpPr txBox="1">
            <a:spLocks/>
          </p:cNvSpPr>
          <p:nvPr/>
        </p:nvSpPr>
        <p:spPr>
          <a:xfrm>
            <a:off x="7369085" y="2162928"/>
            <a:ext cx="1544516" cy="11013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400" dirty="0">
                <a:solidFill>
                  <a:schemeClr val="bg1"/>
                </a:solidFill>
              </a:rPr>
              <a:t>La carte Blue est de loin la plus utilisée</a:t>
            </a:r>
            <a:endParaRPr lang="fr-FR" sz="1400" dirty="0"/>
          </a:p>
        </p:txBody>
      </p:sp>
      <p:pic>
        <p:nvPicPr>
          <p:cNvPr id="6" name="Graphique 5" descr="Loupe avec un remplissage uni">
            <a:extLst>
              <a:ext uri="{FF2B5EF4-FFF2-40B4-BE49-F238E27FC236}">
                <a16:creationId xmlns:a16="http://schemas.microsoft.com/office/drawing/2014/main" id="{B2321BE0-27D4-5690-1665-72F975E40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8830" y="1312853"/>
            <a:ext cx="1039526" cy="103952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9955FC-1620-28BA-6C93-E9CAFF5E3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4108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urée d'engagement typique">
            <a:extLst>
              <a:ext uri="{FF2B5EF4-FFF2-40B4-BE49-F238E27FC236}">
                <a16:creationId xmlns:a16="http://schemas.microsoft.com/office/drawing/2014/main" id="{281F76CA-4CD2-7ABB-A22A-52EC3E994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4" y="1501819"/>
            <a:ext cx="8212615" cy="3348000"/>
          </a:xfrm>
          <a:prstGeom prst="rect">
            <a:avLst/>
          </a:prstGeom>
          <a:noFill/>
        </p:spPr>
      </p:pic>
      <p:sp>
        <p:nvSpPr>
          <p:cNvPr id="5" name="Google Shape;282;p2" descr="titre">
            <a:extLst>
              <a:ext uri="{FF2B5EF4-FFF2-40B4-BE49-F238E27FC236}">
                <a16:creationId xmlns:a16="http://schemas.microsoft.com/office/drawing/2014/main" id="{07E0EF04-9B41-FFF1-64E1-B8224B33DAD8}"/>
              </a:ext>
            </a:extLst>
          </p:cNvPr>
          <p:cNvSpPr txBox="1">
            <a:spLocks/>
          </p:cNvSpPr>
          <p:nvPr/>
        </p:nvSpPr>
        <p:spPr>
          <a:xfrm>
            <a:off x="719512" y="-150"/>
            <a:ext cx="7030500" cy="9993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endParaRPr lang="fr-FR"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Google Shape;283;p2">
            <a:extLst>
              <a:ext uri="{FF2B5EF4-FFF2-40B4-BE49-F238E27FC236}">
                <a16:creationId xmlns:a16="http://schemas.microsoft.com/office/drawing/2014/main" id="{8C4777DC-A169-D3E5-C23D-F23AF9902118}"/>
              </a:ext>
            </a:extLst>
          </p:cNvPr>
          <p:cNvSpPr txBox="1">
            <a:spLocks/>
          </p:cNvSpPr>
          <p:nvPr/>
        </p:nvSpPr>
        <p:spPr>
          <a:xfrm>
            <a:off x="1953442" y="860342"/>
            <a:ext cx="2649665" cy="6765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400" dirty="0">
                <a:solidFill>
                  <a:schemeClr val="bg1"/>
                </a:solidFill>
              </a:rPr>
              <a:t>Un pic d’engagement à 36 mois</a:t>
            </a:r>
            <a:endParaRPr lang="fr-FR" sz="14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6DD29809-04A0-39AD-DB8C-4E474D7F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00" y="100800"/>
            <a:ext cx="5593507" cy="1097822"/>
          </a:xfrm>
        </p:spPr>
        <p:txBody>
          <a:bodyPr>
            <a:normAutofit/>
          </a:bodyPr>
          <a:lstStyle/>
          <a:p>
            <a:pPr lvl="0" defTabSz="457200"/>
            <a:r>
              <a:rPr lang="fr-FR" sz="3000" cap="none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Habitudes des clients </a:t>
            </a:r>
            <a:r>
              <a:rPr lang="fr-FR" sz="3000" cap="none" dirty="0" err="1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Primero</a:t>
            </a:r>
            <a:br>
              <a:rPr lang="fr-FR" sz="3000" cap="none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</a:br>
            <a:endParaRPr lang="fr-FR" dirty="0"/>
          </a:p>
        </p:txBody>
      </p:sp>
      <p:pic>
        <p:nvPicPr>
          <p:cNvPr id="11" name="Graphique 10" descr="Loupe avec un remplissage uni">
            <a:extLst>
              <a:ext uri="{FF2B5EF4-FFF2-40B4-BE49-F238E27FC236}">
                <a16:creationId xmlns:a16="http://schemas.microsoft.com/office/drawing/2014/main" id="{33EA61B2-6E66-A9AA-0F4A-5F8EF6901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25421" y="1011941"/>
            <a:ext cx="1039526" cy="10395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3EEABA-414D-0712-B63F-7CA1B0483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461409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ontant credit renouvellé">
            <a:extLst>
              <a:ext uri="{FF2B5EF4-FFF2-40B4-BE49-F238E27FC236}">
                <a16:creationId xmlns:a16="http://schemas.microsoft.com/office/drawing/2014/main" id="{4F483A77-7225-ECD7-07CA-55860AC25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" y="1108800"/>
            <a:ext cx="6270399" cy="3762000"/>
          </a:xfrm>
          <a:prstGeom prst="rect">
            <a:avLst/>
          </a:prstGeom>
          <a:noFill/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E1BD8493-F8F4-6F87-40C9-A02B460D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00" y="100800"/>
            <a:ext cx="7524535" cy="1057716"/>
          </a:xfrm>
        </p:spPr>
        <p:txBody>
          <a:bodyPr>
            <a:normAutofit/>
          </a:bodyPr>
          <a:lstStyle/>
          <a:p>
            <a:pPr lvl="0" defTabSz="457200"/>
            <a:r>
              <a:rPr lang="fr-FR" sz="3000" cap="none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Habitudes des clients </a:t>
            </a:r>
            <a:r>
              <a:rPr lang="fr-FR" sz="3000" cap="none" dirty="0" err="1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Primero</a:t>
            </a:r>
            <a:br>
              <a:rPr lang="fr-FR" sz="3000" cap="none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7" name="Google Shape;283;p2">
            <a:extLst>
              <a:ext uri="{FF2B5EF4-FFF2-40B4-BE49-F238E27FC236}">
                <a16:creationId xmlns:a16="http://schemas.microsoft.com/office/drawing/2014/main" id="{99D0973B-A40F-5614-5AF2-40BD588BD98B}"/>
              </a:ext>
            </a:extLst>
          </p:cNvPr>
          <p:cNvSpPr txBox="1">
            <a:spLocks/>
          </p:cNvSpPr>
          <p:nvPr/>
        </p:nvSpPr>
        <p:spPr>
          <a:xfrm>
            <a:off x="6631231" y="1914808"/>
            <a:ext cx="2282369" cy="7755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400" dirty="0">
                <a:solidFill>
                  <a:schemeClr val="bg1"/>
                </a:solidFill>
              </a:rPr>
              <a:t>Aucun crédit renouvelé: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sz="1400" dirty="0">
                <a:solidFill>
                  <a:schemeClr val="bg1"/>
                </a:solidFill>
              </a:rPr>
              <a:t>893 clients partis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sz="1400" dirty="0">
                <a:solidFill>
                  <a:schemeClr val="bg1"/>
                </a:solidFill>
              </a:rPr>
              <a:t>1577 clients actuels</a:t>
            </a:r>
          </a:p>
        </p:txBody>
      </p:sp>
      <p:pic>
        <p:nvPicPr>
          <p:cNvPr id="11" name="Graphique 10" descr="Loupe avec un remplissage uni">
            <a:extLst>
              <a:ext uri="{FF2B5EF4-FFF2-40B4-BE49-F238E27FC236}">
                <a16:creationId xmlns:a16="http://schemas.microsoft.com/office/drawing/2014/main" id="{02141B83-F7C7-480A-F2C0-8CADF0357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3020" y="1687686"/>
            <a:ext cx="1039526" cy="103952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85F66A-8664-C9F0-B895-C4C7ED82F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40647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700</TotalTime>
  <Words>319</Words>
  <Application>Microsoft Office PowerPoint</Application>
  <PresentationFormat>Affichage à l'écran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Wingdings 3</vt:lpstr>
      <vt:lpstr>Arial</vt:lpstr>
      <vt:lpstr>Century Gothic</vt:lpstr>
      <vt:lpstr>Calibri</vt:lpstr>
      <vt:lpstr>Nunito</vt:lpstr>
      <vt:lpstr>Wingdings</vt:lpstr>
      <vt:lpstr>Secteur</vt:lpstr>
      <vt:lpstr>Analyse des données Primero banque</vt:lpstr>
      <vt:lpstr>Rappel de la demande d’analyse</vt:lpstr>
      <vt:lpstr>Notre compréhension de vos enjeux</vt:lpstr>
      <vt:lpstr>Les clients partis</vt:lpstr>
      <vt:lpstr>Les clients partis</vt:lpstr>
      <vt:lpstr>Les clients partis</vt:lpstr>
      <vt:lpstr>Habitudes des clients Primero</vt:lpstr>
      <vt:lpstr>Habitudes des clients Primero </vt:lpstr>
      <vt:lpstr>Habitudes des clients Primero </vt:lpstr>
      <vt:lpstr>Habitudes des clients Primero </vt:lpstr>
      <vt:lpstr>Profils à risque</vt:lpstr>
      <vt:lpstr>Bilan et Recommandations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JeYjEy</dc:creator>
  <cp:lastModifiedBy>julien liodenot</cp:lastModifiedBy>
  <cp:revision>26</cp:revision>
  <dcterms:modified xsi:type="dcterms:W3CDTF">2025-01-28T19:08:31Z</dcterms:modified>
</cp:coreProperties>
</file>