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5" r:id="rId3"/>
    <p:sldId id="266" r:id="rId4"/>
    <p:sldId id="258" r:id="rId5"/>
    <p:sldId id="263" r:id="rId6"/>
    <p:sldId id="264" r:id="rId7"/>
    <p:sldId id="259" r:id="rId8"/>
    <p:sldId id="267" r:id="rId9"/>
    <p:sldId id="260" r:id="rId10"/>
    <p:sldId id="270" r:id="rId11"/>
    <p:sldId id="269" r:id="rId12"/>
    <p:sldId id="271" r:id="rId13"/>
    <p:sldId id="273" r:id="rId14"/>
    <p:sldId id="272" r:id="rId15"/>
    <p:sldId id="274" r:id="rId16"/>
    <p:sldId id="275" r:id="rId17"/>
    <p:sldId id="280" r:id="rId18"/>
    <p:sldId id="261" r:id="rId19"/>
    <p:sldId id="262" r:id="rId20"/>
    <p:sldId id="281" r:id="rId21"/>
  </p:sldIdLst>
  <p:sldSz cx="9144000" cy="5143500" type="screen16x9"/>
  <p:notesSz cx="6858000" cy="9144000"/>
  <p:embeddedFontLst>
    <p:embeddedFont>
      <p:font typeface="Instrument Sans Semi Bold" panose="020B060402020202020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0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56E966A9-D200-A504-99D3-531DB2850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3E0A935F-A435-A4B8-A1DE-29A871DB1C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D85E0A84-BFAB-5B72-A226-EFB7F9B0EE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109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7F2FEC5-5EE9-49DD-4BE1-C1A879AA2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>
            <a:extLst>
              <a:ext uri="{FF2B5EF4-FFF2-40B4-BE49-F238E27FC236}">
                <a16:creationId xmlns:a16="http://schemas.microsoft.com/office/drawing/2014/main" id="{A62E155C-8CD1-8E54-CE28-0D12D7348A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>
            <a:extLst>
              <a:ext uri="{FF2B5EF4-FFF2-40B4-BE49-F238E27FC236}">
                <a16:creationId xmlns:a16="http://schemas.microsoft.com/office/drawing/2014/main" id="{F3004D8D-FF77-2BD1-5A0B-03F4C44DB2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47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B13E9349-2679-9957-1E18-18278894E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66F718D6-724B-D159-1F9D-0ECB021BFA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DF24FCB9-9288-2214-4635-D167F6FC73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427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9200FFD-1AF1-C216-E7DF-9CDFB172D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B7B49EFB-0CB8-7C81-F053-A8EA9B21CF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0B88F1C9-4501-90B1-1BE2-D58AC2FB7F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621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26971586-763A-D48E-4606-CDA1C9494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FCF4A5F5-8966-C54A-E93A-20CAE2AE9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E1E66229-71E9-8CE2-E71B-31562A985A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79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597E01D1-F98A-1A65-6138-5DE68ED09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559D6364-D4CB-B383-1C03-AAC2894C49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B07AF3AF-BB35-69DA-5E14-80DDF20F6E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959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8AEA04A4-9C2D-FDB0-C03F-169E524FF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>
            <a:extLst>
              <a:ext uri="{FF2B5EF4-FFF2-40B4-BE49-F238E27FC236}">
                <a16:creationId xmlns:a16="http://schemas.microsoft.com/office/drawing/2014/main" id="{E903C997-33AD-5EEF-C32B-0C2CC92C2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>
            <a:extLst>
              <a:ext uri="{FF2B5EF4-FFF2-40B4-BE49-F238E27FC236}">
                <a16:creationId xmlns:a16="http://schemas.microsoft.com/office/drawing/2014/main" id="{D02E8E9D-0F8C-3D5A-6544-0AC50C2AA5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2100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52150" y="1851250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700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52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-FR" sz="5200" b="0" i="0" u="none" strike="noStrike" cap="none" noProof="0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Bottleneck</a:t>
            </a:r>
            <a:r>
              <a:rPr lang="fr-FR" sz="52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-analyse des données]</a:t>
            </a: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2800" b="0" i="0" u="none" strike="noStrike" cap="none" noProof="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-FR" sz="2000" b="0" i="0" u="none" strike="noStrike" cap="none" noProof="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Liodenot Julien</a:t>
            </a:r>
            <a:r>
              <a:rPr lang="fr-FR" sz="2800" b="0" i="0" u="none" strike="noStrike" cap="none" noProof="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2800" b="0" i="0" u="none" strike="noStrike" cap="none" noProof="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-FR" sz="2000" b="0" i="0" u="none" strike="noStrike" cap="none" noProof="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Business Intelligence </a:t>
            </a:r>
            <a:r>
              <a:rPr lang="fr-FR" sz="2000" b="0" i="0" u="none" strike="noStrike" cap="none" noProof="0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Analyst</a:t>
            </a:r>
            <a:r>
              <a:rPr lang="fr-FR" sz="2800" b="0" i="0" u="none" strike="noStrike" cap="none" noProof="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2800" b="0" i="0" u="none" strike="noStrike" cap="none" noProof="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-FR" sz="2000" noProof="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20/04/2025</a:t>
            </a:r>
            <a:r>
              <a:rPr lang="fr-FR" sz="2800" b="0" i="0" u="none" strike="noStrike" cap="none" noProof="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16A1AA9-C638-A6FC-AFEC-657AEFB688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</a:t>
            </a:fld>
            <a:endParaRPr lang="fr-FR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627F4029-AA87-A3BA-3EA5-C086E30AF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4">
            <a:extLst>
              <a:ext uri="{FF2B5EF4-FFF2-40B4-BE49-F238E27FC236}">
                <a16:creationId xmlns:a16="http://schemas.microsoft.com/office/drawing/2014/main" id="{BFE28897-036C-3224-9177-CE625A816392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B3492874-BF4D-1869-DE9C-6AD2389D00A9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319B57-05C1-7790-F062-F84998AF2D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10</a:t>
            </a:fld>
            <a:endParaRPr lang="fr-FR" noProof="0" dirty="0"/>
          </a:p>
        </p:txBody>
      </p:sp>
      <p:sp>
        <p:nvSpPr>
          <p:cNvPr id="6" name="Google Shape;88;p7">
            <a:extLst>
              <a:ext uri="{FF2B5EF4-FFF2-40B4-BE49-F238E27FC236}">
                <a16:creationId xmlns:a16="http://schemas.microsoft.com/office/drawing/2014/main" id="{1D85CA43-FDA8-F56C-7711-F42D6C87FFE9}"/>
              </a:ext>
            </a:extLst>
          </p:cNvPr>
          <p:cNvSpPr txBox="1"/>
          <p:nvPr/>
        </p:nvSpPr>
        <p:spPr>
          <a:xfrm>
            <a:off x="895525" y="337250"/>
            <a:ext cx="82484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Chiffre d'affaires</a:t>
            </a:r>
            <a:endParaRPr lang="fr-FR" noProof="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DA1ED97-FC7E-E99C-F954-BA81B9EBE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43750"/>
            <a:ext cx="4389654" cy="34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4C63478-2E40-520A-774D-1D5C13C13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346" y="1094150"/>
            <a:ext cx="352074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6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4">
            <a:extLst>
              <a:ext uri="{FF2B5EF4-FFF2-40B4-BE49-F238E27FC236}">
                <a16:creationId xmlns:a16="http://schemas.microsoft.com/office/drawing/2014/main" id="{6D4D2028-49A2-2A78-27CC-DAFC3EE5E4D5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FC9971-D23D-5EC6-825B-42E140F77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11</a:t>
            </a:fld>
            <a:endParaRPr lang="fr-FR" noProof="0" dirty="0"/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CF47B3A-18F0-30ED-2C05-3E3F493F54EB}"/>
              </a:ext>
            </a:extLst>
          </p:cNvPr>
          <p:cNvSpPr/>
          <p:nvPr/>
        </p:nvSpPr>
        <p:spPr>
          <a:xfrm>
            <a:off x="6183460" y="942951"/>
            <a:ext cx="2837698" cy="13359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8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Principe de Pareto non reproduit: Portefeuille plus étalé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fr-FR" sz="8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Focus sur les articles verts a faire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fr-FR" sz="8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</a:rPr>
              <a:t>Stock des articles droite à réduire</a:t>
            </a:r>
            <a:endParaRPr lang="fr-FR" sz="800" noProof="0" dirty="0">
              <a:latin typeface="Montserrat" panose="00000500000000000000" pitchFamily="2" charset="0"/>
            </a:endParaRPr>
          </a:p>
        </p:txBody>
      </p:sp>
      <p:sp>
        <p:nvSpPr>
          <p:cNvPr id="8" name="Google Shape;88;p7">
            <a:extLst>
              <a:ext uri="{FF2B5EF4-FFF2-40B4-BE49-F238E27FC236}">
                <a16:creationId xmlns:a16="http://schemas.microsoft.com/office/drawing/2014/main" id="{BBD9C0F2-FD3F-7E08-EA03-565A3785A753}"/>
              </a:ext>
            </a:extLst>
          </p:cNvPr>
          <p:cNvSpPr txBox="1"/>
          <p:nvPr/>
        </p:nvSpPr>
        <p:spPr>
          <a:xfrm>
            <a:off x="895525" y="337250"/>
            <a:ext cx="82484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Chiffre d'affaires – Principe de Pareto</a:t>
            </a:r>
            <a:endParaRPr lang="fr-FR" noProof="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2EB7DFD-8774-3E55-0981-21F785101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4" y="1041797"/>
            <a:ext cx="6053579" cy="3001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11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952A9-DD90-91EC-4642-17425A0D9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4">
            <a:extLst>
              <a:ext uri="{FF2B5EF4-FFF2-40B4-BE49-F238E27FC236}">
                <a16:creationId xmlns:a16="http://schemas.microsoft.com/office/drawing/2014/main" id="{5F1ECB42-6BAA-D246-885E-E16B1BF14C37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8;p7">
            <a:extLst>
              <a:ext uri="{FF2B5EF4-FFF2-40B4-BE49-F238E27FC236}">
                <a16:creationId xmlns:a16="http://schemas.microsoft.com/office/drawing/2014/main" id="{0E6A2967-BD05-695E-7122-5957DEE9D180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Quantités vendues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C747FC-2DF3-3E9C-CF7D-EF3B295F71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12</a:t>
            </a:fld>
            <a:endParaRPr lang="fr-FR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438588F-25C5-1C51-BA2B-99573CF32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4" y="1003258"/>
            <a:ext cx="8520401" cy="3332998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7C70B48-4CB2-2F4F-EC79-1C89D9A17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970" y="3529451"/>
            <a:ext cx="2507456" cy="122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5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56C10-24CA-E1D7-EF9C-62D058320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4">
            <a:extLst>
              <a:ext uri="{FF2B5EF4-FFF2-40B4-BE49-F238E27FC236}">
                <a16:creationId xmlns:a16="http://schemas.microsoft.com/office/drawing/2014/main" id="{398A1438-9C87-8A75-2F95-4F3EB8CA61F1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541A02-3C6D-2118-F634-32EDA64F9E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13</a:t>
            </a:fld>
            <a:endParaRPr lang="fr-FR" noProof="0" dirty="0"/>
          </a:p>
        </p:txBody>
      </p:sp>
      <p:sp>
        <p:nvSpPr>
          <p:cNvPr id="3" name="Google Shape;88;p7">
            <a:extLst>
              <a:ext uri="{FF2B5EF4-FFF2-40B4-BE49-F238E27FC236}">
                <a16:creationId xmlns:a16="http://schemas.microsoft.com/office/drawing/2014/main" id="{6A4B1887-D375-5B39-E09C-E6216775B377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Quantités vendues-Principe de Pareto</a:t>
            </a:r>
            <a:endParaRPr lang="fr-FR" noProof="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C1D969C-81DE-1527-6AE1-C748D1262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2382"/>
            <a:ext cx="6692590" cy="33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367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0AEB-C095-0442-7D75-CBE2A9833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4">
            <a:extLst>
              <a:ext uri="{FF2B5EF4-FFF2-40B4-BE49-F238E27FC236}">
                <a16:creationId xmlns:a16="http://schemas.microsoft.com/office/drawing/2014/main" id="{8451E822-6BDD-F2B6-2C01-2CF4FBA656F1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8;p7">
            <a:extLst>
              <a:ext uri="{FF2B5EF4-FFF2-40B4-BE49-F238E27FC236}">
                <a16:creationId xmlns:a16="http://schemas.microsoft.com/office/drawing/2014/main" id="{8DD322E7-5F11-E5C5-7D26-D6BBD39EDA05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Stocks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2A0115-57B5-FFED-9F2E-7B404134B9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14</a:t>
            </a:fld>
            <a:endParaRPr lang="fr-FR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4B6B7CB-D751-E0F7-EA51-F7ADE53E6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38" y="1150679"/>
            <a:ext cx="7366986" cy="390613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69487CF-4DD6-771B-A15D-0A9C2055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834" y="2757488"/>
            <a:ext cx="2309974" cy="23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5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8E068-56A3-C49C-0B3C-6F853CB04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4">
            <a:extLst>
              <a:ext uri="{FF2B5EF4-FFF2-40B4-BE49-F238E27FC236}">
                <a16:creationId xmlns:a16="http://schemas.microsoft.com/office/drawing/2014/main" id="{426724EC-8FA2-79AC-ECB2-2CE461D54D45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8;p7">
            <a:extLst>
              <a:ext uri="{FF2B5EF4-FFF2-40B4-BE49-F238E27FC236}">
                <a16:creationId xmlns:a16="http://schemas.microsoft.com/office/drawing/2014/main" id="{B2061AFB-7BF3-86FA-8571-2569C571CF79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Stocks-répartition de la Valeur</a:t>
            </a:r>
            <a:endParaRPr lang="fr-FR" sz="2800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5E19E-AEA5-36C2-C901-B95CCA2532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15</a:t>
            </a:fld>
            <a:endParaRPr lang="fr-FR" noProof="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29D236E-100D-8A30-0F72-E82A1383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84" y="993198"/>
            <a:ext cx="6235700" cy="415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39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13872-5963-0C9E-AB39-EA6E1F3D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4">
            <a:extLst>
              <a:ext uri="{FF2B5EF4-FFF2-40B4-BE49-F238E27FC236}">
                <a16:creationId xmlns:a16="http://schemas.microsoft.com/office/drawing/2014/main" id="{A42B38FB-C946-4ABB-6C97-2A8BE7E8F2BF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8;p7">
            <a:extLst>
              <a:ext uri="{FF2B5EF4-FFF2-40B4-BE49-F238E27FC236}">
                <a16:creationId xmlns:a16="http://schemas.microsoft.com/office/drawing/2014/main" id="{4EDFB0C7-C308-EE0D-5BDC-300346D0434F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Taux de marge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6E71D8-5BEF-F393-219B-CFE2B66A35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16</a:t>
            </a:fld>
            <a:endParaRPr lang="fr-FR" noProof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FEAFC5D-F3DB-10F3-6306-2AB16BB5EC02}"/>
              </a:ext>
            </a:extLst>
          </p:cNvPr>
          <p:cNvSpPr txBox="1"/>
          <p:nvPr/>
        </p:nvSpPr>
        <p:spPr>
          <a:xfrm>
            <a:off x="6603711" y="2202919"/>
            <a:ext cx="25402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dirty="0">
                <a:latin typeface="Montserrat" panose="00000500000000000000" pitchFamily="2" charset="0"/>
              </a:rPr>
              <a:t>L</a:t>
            </a:r>
            <a:r>
              <a:rPr lang="fr-FR" sz="1200" noProof="0" dirty="0">
                <a:latin typeface="Montserrat" panose="00000500000000000000" pitchFamily="2" charset="0"/>
              </a:rPr>
              <a:t>a mise en avant des spiritueux pourrait maximiser la rentabilité.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fr-FR" sz="1200" noProof="0" dirty="0">
                <a:latin typeface="Montserrat" panose="00000500000000000000" pitchFamily="2" charset="0"/>
              </a:rPr>
              <a:t> Le Champagne pourrait nécessiter une révision de la stratégie de prix ou servir principalement comme produit d'appel.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72DF0BF-A1AB-1990-BCB4-68D075EC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4997"/>
            <a:ext cx="6681020" cy="2318707"/>
          </a:xfrm>
          <a:prstGeom prst="rect">
            <a:avLst/>
          </a:prstGeom>
        </p:spPr>
      </p:pic>
      <p:sp>
        <p:nvSpPr>
          <p:cNvPr id="3" name="Text 1">
            <a:extLst>
              <a:ext uri="{FF2B5EF4-FFF2-40B4-BE49-F238E27FC236}">
                <a16:creationId xmlns:a16="http://schemas.microsoft.com/office/drawing/2014/main" id="{5002E401-6907-77C8-D99C-E4B8C4B62A99}"/>
              </a:ext>
            </a:extLst>
          </p:cNvPr>
          <p:cNvSpPr/>
          <p:nvPr/>
        </p:nvSpPr>
        <p:spPr>
          <a:xfrm>
            <a:off x="250032" y="3633332"/>
            <a:ext cx="1313298" cy="444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45%</a:t>
            </a:r>
            <a:endParaRPr lang="en-US" sz="2400" dirty="0">
              <a:latin typeface="Montserrat" panose="00000500000000000000" pitchFamily="2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51E071EF-2065-31DB-352B-4F239EE4EFDD}"/>
              </a:ext>
            </a:extLst>
          </p:cNvPr>
          <p:cNvSpPr/>
          <p:nvPr/>
        </p:nvSpPr>
        <p:spPr>
          <a:xfrm>
            <a:off x="478085" y="4052678"/>
            <a:ext cx="834880" cy="27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Cognac</a:t>
            </a:r>
            <a:endParaRPr lang="en-US" sz="1200" b="1" dirty="0">
              <a:latin typeface="Montserrat" panose="00000500000000000000" pitchFamily="2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806D787-B4E5-7253-ACC1-BFF5E5CF5916}"/>
              </a:ext>
            </a:extLst>
          </p:cNvPr>
          <p:cNvSpPr/>
          <p:nvPr/>
        </p:nvSpPr>
        <p:spPr>
          <a:xfrm>
            <a:off x="-117987" y="4302920"/>
            <a:ext cx="23944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buNone/>
            </a:pPr>
            <a:r>
              <a:rPr lang="en-US" sz="120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Marge brute la plus élevée</a:t>
            </a:r>
            <a:endParaRPr lang="en-US" sz="1200" dirty="0">
              <a:latin typeface="Montserrat" panose="00000500000000000000" pitchFamily="2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7E62DFEB-9E17-712C-7F69-9236473ADA85}"/>
              </a:ext>
            </a:extLst>
          </p:cNvPr>
          <p:cNvSpPr/>
          <p:nvPr/>
        </p:nvSpPr>
        <p:spPr>
          <a:xfrm>
            <a:off x="2675805" y="3652643"/>
            <a:ext cx="1402261" cy="394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44%</a:t>
            </a:r>
            <a:endParaRPr lang="en-US" sz="240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90071D6C-08FF-4E1A-3897-5FA13F21D69C}"/>
              </a:ext>
            </a:extLst>
          </p:cNvPr>
          <p:cNvSpPr/>
          <p:nvPr/>
        </p:nvSpPr>
        <p:spPr>
          <a:xfrm>
            <a:off x="2893927" y="4077930"/>
            <a:ext cx="834879" cy="2196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Whisky</a:t>
            </a:r>
            <a:endParaRPr lang="en-US" sz="1200" b="1" dirty="0">
              <a:latin typeface="Montserrat" panose="00000500000000000000" pitchFamily="2" charset="0"/>
            </a:endParaRP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AD7DE328-0780-E649-9469-AE5EA1319B0A}"/>
              </a:ext>
            </a:extLst>
          </p:cNvPr>
          <p:cNvSpPr/>
          <p:nvPr/>
        </p:nvSpPr>
        <p:spPr>
          <a:xfrm>
            <a:off x="2448456" y="4297595"/>
            <a:ext cx="18762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buNone/>
            </a:pPr>
            <a:r>
              <a:rPr lang="en-US" sz="120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Excellente rentabilité</a:t>
            </a:r>
            <a:endParaRPr lang="en-US" sz="1200" dirty="0">
              <a:latin typeface="Montserrat" panose="00000500000000000000" pitchFamily="2" charset="0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53113551-6ECC-68C2-9C48-4489C7DF9D35}"/>
              </a:ext>
            </a:extLst>
          </p:cNvPr>
          <p:cNvSpPr/>
          <p:nvPr/>
        </p:nvSpPr>
        <p:spPr>
          <a:xfrm>
            <a:off x="4544832" y="3652643"/>
            <a:ext cx="1313298" cy="4445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4%</a:t>
            </a:r>
            <a:endParaRPr lang="en-US" sz="2400" dirty="0">
              <a:latin typeface="Montserrat" panose="00000500000000000000" pitchFamily="2" charset="0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F6BCE550-6B1C-510F-576C-83662A982B7C}"/>
              </a:ext>
            </a:extLst>
          </p:cNvPr>
          <p:cNvSpPr/>
          <p:nvPr/>
        </p:nvSpPr>
        <p:spPr>
          <a:xfrm>
            <a:off x="4560688" y="4068864"/>
            <a:ext cx="1313298" cy="2287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Champagne</a:t>
            </a:r>
            <a:endParaRPr lang="en-US" sz="1200" b="1" dirty="0">
              <a:latin typeface="Montserrat" panose="00000500000000000000" pitchFamily="2" charset="0"/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E8ABFEC5-DCCF-F052-2EA7-9F32E65BBD6F}"/>
              </a:ext>
            </a:extLst>
          </p:cNvPr>
          <p:cNvSpPr/>
          <p:nvPr/>
        </p:nvSpPr>
        <p:spPr>
          <a:xfrm>
            <a:off x="4443329" y="4288535"/>
            <a:ext cx="1541577" cy="244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buNone/>
            </a:pPr>
            <a:r>
              <a:rPr lang="en-US" sz="120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Marge très faible</a:t>
            </a:r>
            <a:endParaRPr lang="en-US" sz="1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88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41E7B-BA1A-5B1E-DE7B-54D5CEFEC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4">
            <a:extLst>
              <a:ext uri="{FF2B5EF4-FFF2-40B4-BE49-F238E27FC236}">
                <a16:creationId xmlns:a16="http://schemas.microsoft.com/office/drawing/2014/main" id="{3BF6B624-FBB6-27A8-66FA-69DAF7156962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8;p7">
            <a:extLst>
              <a:ext uri="{FF2B5EF4-FFF2-40B4-BE49-F238E27FC236}">
                <a16:creationId xmlns:a16="http://schemas.microsoft.com/office/drawing/2014/main" id="{B6C50C38-AC8F-3FF0-5097-FBCB534AB30B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 de corrélation</a:t>
            </a:r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F6CEAE-25CC-0E35-9C3A-299EC464C2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17</a:t>
            </a:fld>
            <a:endParaRPr lang="fr-FR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58DF6-215B-F873-7D9B-FBA72DBD0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6480"/>
            <a:ext cx="4729162" cy="390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F1F33579-FA21-ADF3-2254-285B1E30FEAB}"/>
              </a:ext>
            </a:extLst>
          </p:cNvPr>
          <p:cNvSpPr/>
          <p:nvPr/>
        </p:nvSpPr>
        <p:spPr>
          <a:xfrm>
            <a:off x="4911860" y="830266"/>
            <a:ext cx="4235436" cy="447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dirty="0">
                <a:solidFill>
                  <a:srgbClr val="091C5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Corrélations entre indicateurs commerciaux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EAB45D09-FDE8-7840-72CE-FB27F1419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59" y="1669148"/>
            <a:ext cx="365449" cy="504970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11B9DEA3-2E8C-7650-0070-592504FA56DD}"/>
              </a:ext>
            </a:extLst>
          </p:cNvPr>
          <p:cNvSpPr/>
          <p:nvPr/>
        </p:nvSpPr>
        <p:spPr>
          <a:xfrm>
            <a:off x="5318274" y="1588582"/>
            <a:ext cx="179153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Prix et prix d'achat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2C717D1C-1E48-0027-F5D6-F1ECDC582CB2}"/>
              </a:ext>
            </a:extLst>
          </p:cNvPr>
          <p:cNvSpPr/>
          <p:nvPr/>
        </p:nvSpPr>
        <p:spPr>
          <a:xfrm>
            <a:off x="5318274" y="1787891"/>
            <a:ext cx="2013523" cy="2005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Corrélation très forte (0,98)</a:t>
            </a:r>
            <a:endParaRPr lang="en-US" sz="1200" dirty="0">
              <a:latin typeface="Montserrat" panose="00000500000000000000" pitchFamily="2" charset="0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1D840867-87B4-D68F-D757-563DECA7DDD6}"/>
              </a:ext>
            </a:extLst>
          </p:cNvPr>
          <p:cNvSpPr/>
          <p:nvPr/>
        </p:nvSpPr>
        <p:spPr>
          <a:xfrm>
            <a:off x="5318274" y="1992559"/>
            <a:ext cx="3229775" cy="2649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Le prix de vente suit étroitement le prix d'achat</a:t>
            </a:r>
            <a:endParaRPr lang="en-US" sz="1200" dirty="0">
              <a:latin typeface="Montserrat" panose="00000500000000000000" pitchFamily="2" charset="0"/>
            </a:endParaRPr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FF9A204B-5D60-4D39-8530-32E6A937F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616" y="2381831"/>
            <a:ext cx="365449" cy="504970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A792FE96-3C5F-AB8A-07D6-8B3562DD765F}"/>
              </a:ext>
            </a:extLst>
          </p:cNvPr>
          <p:cNvSpPr/>
          <p:nvPr/>
        </p:nvSpPr>
        <p:spPr>
          <a:xfrm>
            <a:off x="5318274" y="2309225"/>
            <a:ext cx="179153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Ventes et stocks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F3B61B43-F46A-DFC8-F81D-89BBB6F9F4EB}"/>
              </a:ext>
            </a:extLst>
          </p:cNvPr>
          <p:cNvSpPr/>
          <p:nvPr/>
        </p:nvSpPr>
        <p:spPr>
          <a:xfrm>
            <a:off x="5318274" y="2515908"/>
            <a:ext cx="1578446" cy="2005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Corrélation moyenne</a:t>
            </a:r>
            <a:endParaRPr lang="en-US" sz="1200" dirty="0">
              <a:latin typeface="Montserrat" panose="00000500000000000000" pitchFamily="2" charset="0"/>
            </a:endParaRP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2122F2C4-130B-EDFF-C9FB-6D32FD4AAFA2}"/>
              </a:ext>
            </a:extLst>
          </p:cNvPr>
          <p:cNvSpPr/>
          <p:nvPr/>
        </p:nvSpPr>
        <p:spPr>
          <a:xfrm>
            <a:off x="5318274" y="2720576"/>
            <a:ext cx="3778475" cy="2649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Le stock augmentent avec les volumes vendus</a:t>
            </a:r>
            <a:endParaRPr lang="en-US" sz="1200" dirty="0">
              <a:latin typeface="Montserrat" panose="00000500000000000000" pitchFamily="2" charset="0"/>
            </a:endParaRPr>
          </a:p>
        </p:txBody>
      </p:sp>
      <p:pic>
        <p:nvPicPr>
          <p:cNvPr id="15" name="Image 3" descr="preencoded.png">
            <a:extLst>
              <a:ext uri="{FF2B5EF4-FFF2-40B4-BE49-F238E27FC236}">
                <a16:creationId xmlns:a16="http://schemas.microsoft.com/office/drawing/2014/main" id="{5A3DE54E-0FBF-C489-0774-33455F86E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1861" y="3017954"/>
            <a:ext cx="365449" cy="504970"/>
          </a:xfrm>
          <a:prstGeom prst="rect">
            <a:avLst/>
          </a:prstGeom>
        </p:spPr>
      </p:pic>
      <p:sp>
        <p:nvSpPr>
          <p:cNvPr id="16" name="Text 7">
            <a:extLst>
              <a:ext uri="{FF2B5EF4-FFF2-40B4-BE49-F238E27FC236}">
                <a16:creationId xmlns:a16="http://schemas.microsoft.com/office/drawing/2014/main" id="{2A038A15-2762-75E2-5F7C-A195C80FA419}"/>
              </a:ext>
            </a:extLst>
          </p:cNvPr>
          <p:cNvSpPr/>
          <p:nvPr/>
        </p:nvSpPr>
        <p:spPr>
          <a:xfrm>
            <a:off x="5318274" y="2985631"/>
            <a:ext cx="1791533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Stock et marge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681821BE-16DF-AF3A-7539-BEA0EC36688A}"/>
              </a:ext>
            </a:extLst>
          </p:cNvPr>
          <p:cNvSpPr/>
          <p:nvPr/>
        </p:nvSpPr>
        <p:spPr>
          <a:xfrm>
            <a:off x="5318274" y="3199688"/>
            <a:ext cx="2089309" cy="2005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Corrélation négative</a:t>
            </a:r>
            <a:endParaRPr lang="en-US" sz="1200" dirty="0">
              <a:latin typeface="Montserrat" panose="00000500000000000000" pitchFamily="2" charset="0"/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3F9F6222-C5FB-C453-2291-E39F76F57B49}"/>
              </a:ext>
            </a:extLst>
          </p:cNvPr>
          <p:cNvSpPr/>
          <p:nvPr/>
        </p:nvSpPr>
        <p:spPr>
          <a:xfrm>
            <a:off x="5318274" y="3404356"/>
            <a:ext cx="3399872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La marge diminue lorsque le stock augmente</a:t>
            </a:r>
            <a:endParaRPr lang="en-US" sz="1200" dirty="0">
              <a:latin typeface="Montserrat" panose="00000500000000000000" pitchFamily="2" charset="0"/>
            </a:endParaRPr>
          </a:p>
        </p:txBody>
      </p:sp>
      <p:pic>
        <p:nvPicPr>
          <p:cNvPr id="19" name="Image 4" descr="preencoded.png">
            <a:extLst>
              <a:ext uri="{FF2B5EF4-FFF2-40B4-BE49-F238E27FC236}">
                <a16:creationId xmlns:a16="http://schemas.microsoft.com/office/drawing/2014/main" id="{272AD6FF-3625-EED2-0A7F-915A2F4CA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1860" y="3766153"/>
            <a:ext cx="365449" cy="504970"/>
          </a:xfrm>
          <a:prstGeom prst="rect">
            <a:avLst/>
          </a:prstGeom>
        </p:spPr>
      </p:pic>
      <p:sp>
        <p:nvSpPr>
          <p:cNvPr id="20" name="Text 10">
            <a:extLst>
              <a:ext uri="{FF2B5EF4-FFF2-40B4-BE49-F238E27FC236}">
                <a16:creationId xmlns:a16="http://schemas.microsoft.com/office/drawing/2014/main" id="{A60BF7E3-12D5-1A43-1C7F-CBED843AF484}"/>
              </a:ext>
            </a:extLst>
          </p:cNvPr>
          <p:cNvSpPr/>
          <p:nvPr/>
        </p:nvSpPr>
        <p:spPr>
          <a:xfrm>
            <a:off x="5318274" y="3706282"/>
            <a:ext cx="2089309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Prix et nombre de ventes</a:t>
            </a:r>
            <a:endParaRPr lang="en-US" sz="1400" dirty="0">
              <a:latin typeface="Montserrat" panose="00000500000000000000" pitchFamily="2" charset="0"/>
            </a:endParaRPr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5A54A3B7-98A5-BC78-34A8-2CC581F75B91}"/>
              </a:ext>
            </a:extLst>
          </p:cNvPr>
          <p:cNvSpPr/>
          <p:nvPr/>
        </p:nvSpPr>
        <p:spPr>
          <a:xfrm>
            <a:off x="5318274" y="3920339"/>
            <a:ext cx="2716254" cy="2239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Corrélation négative</a:t>
            </a:r>
            <a:endParaRPr lang="en-US" sz="1200" dirty="0">
              <a:latin typeface="Montserrat" panose="00000500000000000000" pitchFamily="2" charset="0"/>
            </a:endParaRPr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79F5BEA3-CE82-CEB4-7E07-3022E2F9924A}"/>
              </a:ext>
            </a:extLst>
          </p:cNvPr>
          <p:cNvSpPr/>
          <p:nvPr/>
        </p:nvSpPr>
        <p:spPr>
          <a:xfrm>
            <a:off x="5318274" y="4147129"/>
            <a:ext cx="3568177" cy="229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Les ventes augmentent quand les prix baissent</a:t>
            </a:r>
            <a:endParaRPr lang="en-US" sz="12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6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 lang="fr-FR" noProof="0" dirty="0"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6665119" y="1642901"/>
            <a:ext cx="2135981" cy="80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noProof="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Intéressant pour la suite: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i="1" noProof="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La droite pourrait être bien plus levées sans le champagne: utilité de stocks si importants pour un produit peu margé et restant longtemps en stock.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FEAF106-C23C-3952-BC93-F8CB0A479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18</a:t>
            </a:fld>
            <a:endParaRPr lang="fr-FR" noProof="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FFC5B2A-9D73-E9E3-7AD6-5863509C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0200"/>
            <a:ext cx="6276180" cy="374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 lang="fr-FR" noProof="0" dirty="0"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430808" y="1473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noProof="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qui s’est bien passé pour vous dans ce travail de nettoyage ?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noProof="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Données correctement filtrées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noProof="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Données correctement agrégées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noProof="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Qu’est-ce que vous avez trouvé le plus difficile ?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noProof="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choix de graphiques pour être le plus pertinent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noProof="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Le choix de laisser des données non complètes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noProof="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Sur quelles tâches est-ce que vous pensez avoir besoin de plus d'entraînement ?</a:t>
            </a:r>
          </a:p>
          <a:p>
            <a:pPr lvl="1" indent="-342900"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noProof="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Savoir reconnaitre les indicateurs montrés dans les graphiques et les mettre en valeur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553130-41FC-0C06-FFB3-E7C1B7433E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19</a:t>
            </a:fld>
            <a:endParaRPr lang="fr-FR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2A3BC682-8697-28C5-D2B0-D42F7FA3B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7">
            <a:extLst>
              <a:ext uri="{FF2B5EF4-FFF2-40B4-BE49-F238E27FC236}">
                <a16:creationId xmlns:a16="http://schemas.microsoft.com/office/drawing/2014/main" id="{4FA8B4A7-EB61-3F23-33A0-3C808094CAA0}"/>
              </a:ext>
            </a:extLst>
          </p:cNvPr>
          <p:cNvSpPr/>
          <p:nvPr/>
        </p:nvSpPr>
        <p:spPr>
          <a:xfrm>
            <a:off x="947205" y="3515262"/>
            <a:ext cx="5156937" cy="134475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91" name="Shape 7">
            <a:extLst>
              <a:ext uri="{FF2B5EF4-FFF2-40B4-BE49-F238E27FC236}">
                <a16:creationId xmlns:a16="http://schemas.microsoft.com/office/drawing/2014/main" id="{64182DD2-E8D3-DD6E-5AEC-70D7FF54DFED}"/>
              </a:ext>
            </a:extLst>
          </p:cNvPr>
          <p:cNvSpPr/>
          <p:nvPr/>
        </p:nvSpPr>
        <p:spPr>
          <a:xfrm>
            <a:off x="4578440" y="1491726"/>
            <a:ext cx="3670035" cy="177296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90" name="Shape 7">
            <a:extLst>
              <a:ext uri="{FF2B5EF4-FFF2-40B4-BE49-F238E27FC236}">
                <a16:creationId xmlns:a16="http://schemas.microsoft.com/office/drawing/2014/main" id="{8F712ED7-5284-7DC8-9054-120803B80B88}"/>
              </a:ext>
            </a:extLst>
          </p:cNvPr>
          <p:cNvSpPr/>
          <p:nvPr/>
        </p:nvSpPr>
        <p:spPr>
          <a:xfrm>
            <a:off x="707294" y="1491726"/>
            <a:ext cx="3670035" cy="177296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A7D5A98D-2C7F-8E41-6C39-BC74825DAEBF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37EAECE9-7C68-92AB-047A-1A25D2ED2C49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Introduction et Objectif</a:t>
            </a:r>
            <a:endParaRPr lang="fr-FR" sz="2500" b="0" i="0" u="none" strike="noStrike" cap="none" noProof="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B90F142-3663-B284-4548-AAE857C27F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2</a:t>
            </a:fld>
            <a:endParaRPr lang="fr-FR" noProof="0" dirty="0"/>
          </a:p>
        </p:txBody>
      </p:sp>
      <p:sp>
        <p:nvSpPr>
          <p:cNvPr id="58" name="Shape 2">
            <a:extLst>
              <a:ext uri="{FF2B5EF4-FFF2-40B4-BE49-F238E27FC236}">
                <a16:creationId xmlns:a16="http://schemas.microsoft.com/office/drawing/2014/main" id="{FF7AAB69-1EA9-006E-912E-BADE44DAB639}"/>
              </a:ext>
            </a:extLst>
          </p:cNvPr>
          <p:cNvSpPr/>
          <p:nvPr/>
        </p:nvSpPr>
        <p:spPr>
          <a:xfrm>
            <a:off x="895525" y="1561863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fr-FR" noProof="0" dirty="0"/>
          </a:p>
        </p:txBody>
      </p:sp>
      <p:pic>
        <p:nvPicPr>
          <p:cNvPr id="81" name="Image 1" descr="preencoded.png">
            <a:extLst>
              <a:ext uri="{FF2B5EF4-FFF2-40B4-BE49-F238E27FC236}">
                <a16:creationId xmlns:a16="http://schemas.microsoft.com/office/drawing/2014/main" id="{158F9BB1-F7AB-0F49-1617-EEFC9FDAF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517" y="1461731"/>
            <a:ext cx="340162" cy="425291"/>
          </a:xfrm>
          <a:prstGeom prst="rect">
            <a:avLst/>
          </a:prstGeom>
        </p:spPr>
      </p:pic>
      <p:sp>
        <p:nvSpPr>
          <p:cNvPr id="82" name="Text 2">
            <a:extLst>
              <a:ext uri="{FF2B5EF4-FFF2-40B4-BE49-F238E27FC236}">
                <a16:creationId xmlns:a16="http://schemas.microsoft.com/office/drawing/2014/main" id="{44BB7966-532E-4AC6-8A5E-236B891AFDC7}"/>
              </a:ext>
            </a:extLst>
          </p:cNvPr>
          <p:cNvSpPr/>
          <p:nvPr/>
        </p:nvSpPr>
        <p:spPr>
          <a:xfrm>
            <a:off x="1377490" y="1519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800" noProof="0" dirty="0">
                <a:solidFill>
                  <a:srgbClr val="504C49"/>
                </a:solidFill>
                <a:latin typeface="Montserrat" panose="00000500000000000000" pitchFamily="2" charset="0"/>
                <a:ea typeface="Platypi Medium" pitchFamily="34" charset="-122"/>
                <a:cs typeface="Platypi Medium" pitchFamily="34" charset="-120"/>
              </a:rPr>
              <a:t>Objectif Principal</a:t>
            </a:r>
            <a:endParaRPr lang="fr-FR" sz="1800" noProof="0" dirty="0">
              <a:latin typeface="Montserrat" panose="00000500000000000000" pitchFamily="2" charset="0"/>
            </a:endParaRPr>
          </a:p>
        </p:txBody>
      </p:sp>
      <p:sp>
        <p:nvSpPr>
          <p:cNvPr id="83" name="Text 3">
            <a:extLst>
              <a:ext uri="{FF2B5EF4-FFF2-40B4-BE49-F238E27FC236}">
                <a16:creationId xmlns:a16="http://schemas.microsoft.com/office/drawing/2014/main" id="{C9345379-57F5-862B-07E4-61BB9B994307}"/>
              </a:ext>
            </a:extLst>
          </p:cNvPr>
          <p:cNvSpPr/>
          <p:nvPr/>
        </p:nvSpPr>
        <p:spPr>
          <a:xfrm>
            <a:off x="1377490" y="200977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Rapprocher les données ERP et Web pour créer une vision consolidée des ventes.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pic>
        <p:nvPicPr>
          <p:cNvPr id="84" name="Image 2" descr="preencoded.png">
            <a:extLst>
              <a:ext uri="{FF2B5EF4-FFF2-40B4-BE49-F238E27FC236}">
                <a16:creationId xmlns:a16="http://schemas.microsoft.com/office/drawing/2014/main" id="{29673727-5770-D9DC-AF5A-FB58686F9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774" y="1497775"/>
            <a:ext cx="340162" cy="425291"/>
          </a:xfrm>
          <a:prstGeom prst="rect">
            <a:avLst/>
          </a:prstGeom>
        </p:spPr>
      </p:pic>
      <p:sp>
        <p:nvSpPr>
          <p:cNvPr id="85" name="Text 5">
            <a:extLst>
              <a:ext uri="{FF2B5EF4-FFF2-40B4-BE49-F238E27FC236}">
                <a16:creationId xmlns:a16="http://schemas.microsoft.com/office/drawing/2014/main" id="{741A8512-6A6F-0F83-2E59-47AAA2412F43}"/>
              </a:ext>
            </a:extLst>
          </p:cNvPr>
          <p:cNvSpPr/>
          <p:nvPr/>
        </p:nvSpPr>
        <p:spPr>
          <a:xfrm>
            <a:off x="5269167" y="1519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800" noProof="0" dirty="0">
                <a:solidFill>
                  <a:srgbClr val="504C49"/>
                </a:solidFill>
                <a:latin typeface="Montserrat" panose="00000500000000000000" pitchFamily="2" charset="0"/>
                <a:ea typeface="Platypi Medium" pitchFamily="34" charset="-122"/>
                <a:cs typeface="Platypi Medium" pitchFamily="34" charset="-120"/>
              </a:rPr>
              <a:t>Analyse Financière</a:t>
            </a:r>
            <a:endParaRPr lang="fr-FR" sz="1800" noProof="0" dirty="0">
              <a:latin typeface="Montserrat" panose="00000500000000000000" pitchFamily="2" charset="0"/>
            </a:endParaRPr>
          </a:p>
        </p:txBody>
      </p:sp>
      <p:sp>
        <p:nvSpPr>
          <p:cNvPr id="86" name="Text 6">
            <a:extLst>
              <a:ext uri="{FF2B5EF4-FFF2-40B4-BE49-F238E27FC236}">
                <a16:creationId xmlns:a16="http://schemas.microsoft.com/office/drawing/2014/main" id="{6E318B75-EEE1-9E63-A39C-162D44FBB275}"/>
              </a:ext>
            </a:extLst>
          </p:cNvPr>
          <p:cNvSpPr/>
          <p:nvPr/>
        </p:nvSpPr>
        <p:spPr>
          <a:xfrm>
            <a:off x="5269167" y="2009776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Calculer le CA total des ventes en ligne et analyser la cohérence des prix.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pic>
        <p:nvPicPr>
          <p:cNvPr id="87" name="Image 3" descr="preencoded.png">
            <a:extLst>
              <a:ext uri="{FF2B5EF4-FFF2-40B4-BE49-F238E27FC236}">
                <a16:creationId xmlns:a16="http://schemas.microsoft.com/office/drawing/2014/main" id="{DCAB3FE6-52F7-63DB-FDB2-4BDFDE9EC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67" y="3536634"/>
            <a:ext cx="340162" cy="425291"/>
          </a:xfrm>
          <a:prstGeom prst="rect">
            <a:avLst/>
          </a:prstGeom>
        </p:spPr>
      </p:pic>
      <p:sp>
        <p:nvSpPr>
          <p:cNvPr id="88" name="Text 8">
            <a:extLst>
              <a:ext uri="{FF2B5EF4-FFF2-40B4-BE49-F238E27FC236}">
                <a16:creationId xmlns:a16="http://schemas.microsoft.com/office/drawing/2014/main" id="{6FC8EF04-D997-DEF6-7A15-C1C4E222B011}"/>
              </a:ext>
            </a:extLst>
          </p:cNvPr>
          <p:cNvSpPr/>
          <p:nvPr/>
        </p:nvSpPr>
        <p:spPr>
          <a:xfrm>
            <a:off x="1377490" y="35804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800" noProof="0" dirty="0">
                <a:solidFill>
                  <a:srgbClr val="504C49"/>
                </a:solidFill>
                <a:latin typeface="Montserrat" panose="00000500000000000000" pitchFamily="2" charset="0"/>
                <a:ea typeface="Platypi Medium" pitchFamily="34" charset="-122"/>
                <a:cs typeface="Platypi Medium" pitchFamily="34" charset="-120"/>
              </a:rPr>
              <a:t>Optimisation</a:t>
            </a:r>
            <a:endParaRPr lang="fr-FR" sz="1800" noProof="0" dirty="0">
              <a:latin typeface="Montserrat" panose="00000500000000000000" pitchFamily="2" charset="0"/>
            </a:endParaRPr>
          </a:p>
        </p:txBody>
      </p:sp>
      <p:sp>
        <p:nvSpPr>
          <p:cNvPr id="89" name="Text 9">
            <a:extLst>
              <a:ext uri="{FF2B5EF4-FFF2-40B4-BE49-F238E27FC236}">
                <a16:creationId xmlns:a16="http://schemas.microsoft.com/office/drawing/2014/main" id="{6D9950C6-55D9-068B-1787-B63593D7EE4E}"/>
              </a:ext>
            </a:extLst>
          </p:cNvPr>
          <p:cNvSpPr/>
          <p:nvPr/>
        </p:nvSpPr>
        <p:spPr>
          <a:xfrm>
            <a:off x="1377491" y="4070867"/>
            <a:ext cx="47266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Fournir des analyses sur les ventes, les stocks et la rentabilité.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7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C3D016D-D6C1-2711-C953-B7546C571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>
            <a:extLst>
              <a:ext uri="{FF2B5EF4-FFF2-40B4-BE49-F238E27FC236}">
                <a16:creationId xmlns:a16="http://schemas.microsoft.com/office/drawing/2014/main" id="{615F453C-9F02-E85F-8D14-DB0DCF304E6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>
            <a:extLst>
              <a:ext uri="{FF2B5EF4-FFF2-40B4-BE49-F238E27FC236}">
                <a16:creationId xmlns:a16="http://schemas.microsoft.com/office/drawing/2014/main" id="{6058431D-7EB7-AE6E-94FF-CE17F701CE6C}"/>
              </a:ext>
            </a:extLst>
          </p:cNvPr>
          <p:cNvSpPr txBox="1"/>
          <p:nvPr/>
        </p:nvSpPr>
        <p:spPr>
          <a:xfrm>
            <a:off x="580350" y="1437609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52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Merci de votre attention</a:t>
            </a:r>
            <a:endParaRPr lang="fr-FR" sz="5200" b="0" i="0" u="none" strike="noStrike" cap="none" noProof="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47352E-BA93-594B-811D-40F9A258E0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20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042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F0DE9B51-375B-8C33-B291-617548E9D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3C0856BA-EDB8-0C16-268F-3E6D03B0D565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AEDD4040-CA30-A568-8C2D-6E65AC9F4617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-FR" sz="2500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lang="fr-FR" sz="2500" b="0" i="0" u="none" strike="noStrike" cap="none" noProof="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7AF36A7-69CF-EB29-C0A4-AF581F7DA8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3</a:t>
            </a:fld>
            <a:endParaRPr lang="fr-FR" noProof="0" dirty="0"/>
          </a:p>
        </p:txBody>
      </p:sp>
      <p:sp>
        <p:nvSpPr>
          <p:cNvPr id="58" name="Shape 2">
            <a:extLst>
              <a:ext uri="{FF2B5EF4-FFF2-40B4-BE49-F238E27FC236}">
                <a16:creationId xmlns:a16="http://schemas.microsoft.com/office/drawing/2014/main" id="{0EC6B7FE-91C7-7646-83A0-607B9AB65B57}"/>
              </a:ext>
            </a:extLst>
          </p:cNvPr>
          <p:cNvSpPr/>
          <p:nvPr/>
        </p:nvSpPr>
        <p:spPr>
          <a:xfrm>
            <a:off x="895525" y="1561863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59" name="Text 3">
            <a:extLst>
              <a:ext uri="{FF2B5EF4-FFF2-40B4-BE49-F238E27FC236}">
                <a16:creationId xmlns:a16="http://schemas.microsoft.com/office/drawing/2014/main" id="{39A1F833-1BA5-A28B-4E34-71F8176CD3FE}"/>
              </a:ext>
            </a:extLst>
          </p:cNvPr>
          <p:cNvSpPr/>
          <p:nvPr/>
        </p:nvSpPr>
        <p:spPr>
          <a:xfrm>
            <a:off x="348495" y="1012143"/>
            <a:ext cx="14277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Source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60" name="Text 4">
            <a:extLst>
              <a:ext uri="{FF2B5EF4-FFF2-40B4-BE49-F238E27FC236}">
                <a16:creationId xmlns:a16="http://schemas.microsoft.com/office/drawing/2014/main" id="{9B3E8DEA-59C3-1093-A307-541668C27238}"/>
              </a:ext>
            </a:extLst>
          </p:cNvPr>
          <p:cNvSpPr/>
          <p:nvPr/>
        </p:nvSpPr>
        <p:spPr>
          <a:xfrm>
            <a:off x="2237540" y="989477"/>
            <a:ext cx="14239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Lignes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8D3E7EC9-F29A-AEDB-49E8-1696251222CF}"/>
              </a:ext>
            </a:extLst>
          </p:cNvPr>
          <p:cNvSpPr/>
          <p:nvPr/>
        </p:nvSpPr>
        <p:spPr>
          <a:xfrm>
            <a:off x="4122776" y="1012143"/>
            <a:ext cx="14239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Colonnes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4F48A8B6-E349-FD36-59E4-DC1982AC79D1}"/>
              </a:ext>
            </a:extLst>
          </p:cNvPr>
          <p:cNvSpPr/>
          <p:nvPr/>
        </p:nvSpPr>
        <p:spPr>
          <a:xfrm>
            <a:off x="6008012" y="1012143"/>
            <a:ext cx="14277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Contenu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66" name="Shape 7">
            <a:extLst>
              <a:ext uri="{FF2B5EF4-FFF2-40B4-BE49-F238E27FC236}">
                <a16:creationId xmlns:a16="http://schemas.microsoft.com/office/drawing/2014/main" id="{BB80F264-350B-271C-F9FE-0F3A71D1BD84}"/>
              </a:ext>
            </a:extLst>
          </p:cNvPr>
          <p:cNvSpPr/>
          <p:nvPr/>
        </p:nvSpPr>
        <p:spPr>
          <a:xfrm>
            <a:off x="0" y="1491727"/>
            <a:ext cx="9021158" cy="71437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67" name="Text 8">
            <a:extLst>
              <a:ext uri="{FF2B5EF4-FFF2-40B4-BE49-F238E27FC236}">
                <a16:creationId xmlns:a16="http://schemas.microsoft.com/office/drawing/2014/main" id="{C16A247B-3FB2-B7B5-D453-2DB3FB04E73D}"/>
              </a:ext>
            </a:extLst>
          </p:cNvPr>
          <p:cNvSpPr/>
          <p:nvPr/>
        </p:nvSpPr>
        <p:spPr>
          <a:xfrm>
            <a:off x="348495" y="1662462"/>
            <a:ext cx="14277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ERP.xlsx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68" name="Text 9">
            <a:extLst>
              <a:ext uri="{FF2B5EF4-FFF2-40B4-BE49-F238E27FC236}">
                <a16:creationId xmlns:a16="http://schemas.microsoft.com/office/drawing/2014/main" id="{71A7A7D0-E1AD-BB8C-8D4C-2BBEAE914615}"/>
              </a:ext>
            </a:extLst>
          </p:cNvPr>
          <p:cNvSpPr/>
          <p:nvPr/>
        </p:nvSpPr>
        <p:spPr>
          <a:xfrm>
            <a:off x="2237541" y="1662462"/>
            <a:ext cx="142398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825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69" name="Text 10">
            <a:extLst>
              <a:ext uri="{FF2B5EF4-FFF2-40B4-BE49-F238E27FC236}">
                <a16:creationId xmlns:a16="http://schemas.microsoft.com/office/drawing/2014/main" id="{BF8E5E6E-FDBA-C2B6-FF19-5518618C5BB2}"/>
              </a:ext>
            </a:extLst>
          </p:cNvPr>
          <p:cNvSpPr/>
          <p:nvPr/>
        </p:nvSpPr>
        <p:spPr>
          <a:xfrm>
            <a:off x="4122776" y="1662462"/>
            <a:ext cx="2420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6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70" name="Text 11">
            <a:extLst>
              <a:ext uri="{FF2B5EF4-FFF2-40B4-BE49-F238E27FC236}">
                <a16:creationId xmlns:a16="http://schemas.microsoft.com/office/drawing/2014/main" id="{79B5DE19-BFAA-D7D4-35A9-6FDBA4D9C314}"/>
              </a:ext>
            </a:extLst>
          </p:cNvPr>
          <p:cNvSpPr/>
          <p:nvPr/>
        </p:nvSpPr>
        <p:spPr>
          <a:xfrm>
            <a:off x="5196444" y="1628431"/>
            <a:ext cx="3787292" cy="51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Référentiel produits (ID, </a:t>
            </a:r>
            <a:r>
              <a:rPr lang="fr-FR" sz="1200" noProof="0" dirty="0" err="1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prix,stock</a:t>
            </a: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, coût)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71" name="Shape 12">
            <a:extLst>
              <a:ext uri="{FF2B5EF4-FFF2-40B4-BE49-F238E27FC236}">
                <a16:creationId xmlns:a16="http://schemas.microsoft.com/office/drawing/2014/main" id="{E9DD0A63-DB9F-79C2-79F9-0B4B649B98B8}"/>
              </a:ext>
            </a:extLst>
          </p:cNvPr>
          <p:cNvSpPr/>
          <p:nvPr/>
        </p:nvSpPr>
        <p:spPr>
          <a:xfrm>
            <a:off x="87034" y="2212182"/>
            <a:ext cx="8896702" cy="71437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72" name="Text 13">
            <a:extLst>
              <a:ext uri="{FF2B5EF4-FFF2-40B4-BE49-F238E27FC236}">
                <a16:creationId xmlns:a16="http://schemas.microsoft.com/office/drawing/2014/main" id="{BA585B3B-789C-353A-B371-8DC0A1580113}"/>
              </a:ext>
            </a:extLst>
          </p:cNvPr>
          <p:cNvSpPr/>
          <p:nvPr/>
        </p:nvSpPr>
        <p:spPr>
          <a:xfrm>
            <a:off x="314086" y="2355890"/>
            <a:ext cx="1684444" cy="313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Web.xlsx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73" name="Text 14">
            <a:extLst>
              <a:ext uri="{FF2B5EF4-FFF2-40B4-BE49-F238E27FC236}">
                <a16:creationId xmlns:a16="http://schemas.microsoft.com/office/drawing/2014/main" id="{5C686E4A-FA06-1E1C-AB75-3F8AB4014E2B}"/>
              </a:ext>
            </a:extLst>
          </p:cNvPr>
          <p:cNvSpPr/>
          <p:nvPr/>
        </p:nvSpPr>
        <p:spPr>
          <a:xfrm>
            <a:off x="2237541" y="2355890"/>
            <a:ext cx="1679947" cy="313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1513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74" name="Text 15">
            <a:extLst>
              <a:ext uri="{FF2B5EF4-FFF2-40B4-BE49-F238E27FC236}">
                <a16:creationId xmlns:a16="http://schemas.microsoft.com/office/drawing/2014/main" id="{5DEE712C-9515-584B-4C93-26C6BDE41FCB}"/>
              </a:ext>
            </a:extLst>
          </p:cNvPr>
          <p:cNvSpPr/>
          <p:nvPr/>
        </p:nvSpPr>
        <p:spPr>
          <a:xfrm>
            <a:off x="4122776" y="2355890"/>
            <a:ext cx="299205" cy="313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29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75" name="Text 16">
            <a:extLst>
              <a:ext uri="{FF2B5EF4-FFF2-40B4-BE49-F238E27FC236}">
                <a16:creationId xmlns:a16="http://schemas.microsoft.com/office/drawing/2014/main" id="{BE6353D7-A09A-C386-FD03-4F5A83A4D645}"/>
              </a:ext>
            </a:extLst>
          </p:cNvPr>
          <p:cNvSpPr/>
          <p:nvPr/>
        </p:nvSpPr>
        <p:spPr>
          <a:xfrm>
            <a:off x="5196444" y="2342014"/>
            <a:ext cx="3787291" cy="442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Données site web (SKU, ventes, </a:t>
            </a:r>
            <a:r>
              <a:rPr lang="fr-FR" sz="1200" noProof="0" dirty="0" err="1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posts</a:t>
            </a: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)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76" name="Shape 17">
            <a:extLst>
              <a:ext uri="{FF2B5EF4-FFF2-40B4-BE49-F238E27FC236}">
                <a16:creationId xmlns:a16="http://schemas.microsoft.com/office/drawing/2014/main" id="{81721271-DE7A-5ABE-D2D4-B95ABCE0B37E}"/>
              </a:ext>
            </a:extLst>
          </p:cNvPr>
          <p:cNvSpPr/>
          <p:nvPr/>
        </p:nvSpPr>
        <p:spPr>
          <a:xfrm>
            <a:off x="49612" y="2914401"/>
            <a:ext cx="8971546" cy="71437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77" name="Text 18">
            <a:extLst>
              <a:ext uri="{FF2B5EF4-FFF2-40B4-BE49-F238E27FC236}">
                <a16:creationId xmlns:a16="http://schemas.microsoft.com/office/drawing/2014/main" id="{6B285A36-8573-49E7-3D8C-2D65DA9D78C5}"/>
              </a:ext>
            </a:extLst>
          </p:cNvPr>
          <p:cNvSpPr/>
          <p:nvPr/>
        </p:nvSpPr>
        <p:spPr>
          <a:xfrm>
            <a:off x="276663" y="3058108"/>
            <a:ext cx="14432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Liaison.xlsx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78" name="Text 19">
            <a:extLst>
              <a:ext uri="{FF2B5EF4-FFF2-40B4-BE49-F238E27FC236}">
                <a16:creationId xmlns:a16="http://schemas.microsoft.com/office/drawing/2014/main" id="{036AB91B-A5F2-5F35-AE0C-7761D8EB2CA7}"/>
              </a:ext>
            </a:extLst>
          </p:cNvPr>
          <p:cNvSpPr/>
          <p:nvPr/>
        </p:nvSpPr>
        <p:spPr>
          <a:xfrm>
            <a:off x="2237541" y="3056391"/>
            <a:ext cx="14393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825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79" name="Text 20">
            <a:extLst>
              <a:ext uri="{FF2B5EF4-FFF2-40B4-BE49-F238E27FC236}">
                <a16:creationId xmlns:a16="http://schemas.microsoft.com/office/drawing/2014/main" id="{3F6A61DB-83E1-5921-F37D-0E3ACF4DA90B}"/>
              </a:ext>
            </a:extLst>
          </p:cNvPr>
          <p:cNvSpPr/>
          <p:nvPr/>
        </p:nvSpPr>
        <p:spPr>
          <a:xfrm>
            <a:off x="4122776" y="3057259"/>
            <a:ext cx="2420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2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80" name="Text 21">
            <a:extLst>
              <a:ext uri="{FF2B5EF4-FFF2-40B4-BE49-F238E27FC236}">
                <a16:creationId xmlns:a16="http://schemas.microsoft.com/office/drawing/2014/main" id="{A05A615D-43F8-5F10-760D-EA2E97BF2FF7}"/>
              </a:ext>
            </a:extLst>
          </p:cNvPr>
          <p:cNvSpPr/>
          <p:nvPr/>
        </p:nvSpPr>
        <p:spPr>
          <a:xfrm>
            <a:off x="5155825" y="3083699"/>
            <a:ext cx="3827910" cy="4671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Table de correspondance </a:t>
            </a:r>
            <a:r>
              <a:rPr lang="fr-FR" sz="1200" noProof="0" dirty="0" err="1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product_id</a:t>
            </a: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/</a:t>
            </a:r>
            <a:r>
              <a:rPr lang="fr-FR" sz="1200" noProof="0" dirty="0" err="1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id_web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4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4;p4">
            <a:extLst>
              <a:ext uri="{FF2B5EF4-FFF2-40B4-BE49-F238E27FC236}">
                <a16:creationId xmlns:a16="http://schemas.microsoft.com/office/drawing/2014/main" id="{5183E027-4D7B-96BA-5A81-DAC52BA8ABF9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CD485CB0-CE70-18E1-3916-34A41A2A9D29}"/>
              </a:ext>
            </a:extLst>
          </p:cNvPr>
          <p:cNvSpPr/>
          <p:nvPr/>
        </p:nvSpPr>
        <p:spPr>
          <a:xfrm>
            <a:off x="280818" y="1041454"/>
            <a:ext cx="614707" cy="579063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00592E85-1F9D-1229-1C47-EF274E8D2067}"/>
              </a:ext>
            </a:extLst>
          </p:cNvPr>
          <p:cNvSpPr/>
          <p:nvPr/>
        </p:nvSpPr>
        <p:spPr>
          <a:xfrm>
            <a:off x="280819" y="1778639"/>
            <a:ext cx="1295778" cy="611527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9364FBD-32F2-5B72-D664-6B5259D738D9}"/>
              </a:ext>
            </a:extLst>
          </p:cNvPr>
          <p:cNvSpPr/>
          <p:nvPr/>
        </p:nvSpPr>
        <p:spPr>
          <a:xfrm>
            <a:off x="280818" y="2487326"/>
            <a:ext cx="2049427" cy="664872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73" name="Google Shape;73;p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Préparation des données</a:t>
            </a:r>
          </a:p>
        </p:txBody>
      </p:sp>
      <p:sp>
        <p:nvSpPr>
          <p:cNvPr id="74" name="Google Shape;74;p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4667954-567C-FE8C-D067-E15CB59F7F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4</a:t>
            </a:fld>
            <a:endParaRPr lang="fr-FR" noProof="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794BA412-D300-35B4-FA28-D63D86359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75" y="1148014"/>
            <a:ext cx="214636" cy="268235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0B9B6D98-1F2F-51C6-EC5E-8CBFDFC13BB3}"/>
              </a:ext>
            </a:extLst>
          </p:cNvPr>
          <p:cNvSpPr/>
          <p:nvPr/>
        </p:nvSpPr>
        <p:spPr>
          <a:xfrm>
            <a:off x="923081" y="100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800" noProof="0" dirty="0">
                <a:solidFill>
                  <a:srgbClr val="504C49"/>
                </a:solidFill>
                <a:latin typeface="Montserrat" panose="00000500000000000000" pitchFamily="2" charset="0"/>
                <a:ea typeface="Platypi Medium" pitchFamily="34" charset="-122"/>
                <a:cs typeface="Platypi Medium" pitchFamily="34" charset="-120"/>
              </a:rPr>
              <a:t>Sélection d'attributs</a:t>
            </a:r>
            <a:endParaRPr lang="fr-FR" sz="1800" noProof="0" dirty="0">
              <a:latin typeface="Montserrat" panose="00000500000000000000" pitchFamily="2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32793A8-7E1A-13F7-334C-36CA976648A5}"/>
              </a:ext>
            </a:extLst>
          </p:cNvPr>
          <p:cNvSpPr/>
          <p:nvPr/>
        </p:nvSpPr>
        <p:spPr>
          <a:xfrm>
            <a:off x="923081" y="1211778"/>
            <a:ext cx="70986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Conservation des colonnes pertinentes, élimination des champs vides.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pic>
        <p:nvPicPr>
          <p:cNvPr id="12" name="Image 1" descr="preencoded.png">
            <a:extLst>
              <a:ext uri="{FF2B5EF4-FFF2-40B4-BE49-F238E27FC236}">
                <a16:creationId xmlns:a16="http://schemas.microsoft.com/office/drawing/2014/main" id="{CF5AC8B1-905B-EEFD-E80E-669A67B44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207" y="1930110"/>
            <a:ext cx="214636" cy="268235"/>
          </a:xfrm>
          <a:prstGeom prst="rect">
            <a:avLst/>
          </a:prstGeom>
        </p:spPr>
      </p:pic>
      <p:sp>
        <p:nvSpPr>
          <p:cNvPr id="13" name="Text 6">
            <a:extLst>
              <a:ext uri="{FF2B5EF4-FFF2-40B4-BE49-F238E27FC236}">
                <a16:creationId xmlns:a16="http://schemas.microsoft.com/office/drawing/2014/main" id="{BBE00E3C-D7A6-7A82-FAA6-F8CE3077497C}"/>
              </a:ext>
            </a:extLst>
          </p:cNvPr>
          <p:cNvSpPr/>
          <p:nvPr/>
        </p:nvSpPr>
        <p:spPr>
          <a:xfrm>
            <a:off x="1576597" y="16765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800" noProof="0" dirty="0">
                <a:solidFill>
                  <a:srgbClr val="504C49"/>
                </a:solidFill>
                <a:latin typeface="Montserrat" panose="00000500000000000000" pitchFamily="2" charset="0"/>
                <a:ea typeface="Platypi Medium" pitchFamily="34" charset="-122"/>
                <a:cs typeface="Platypi Medium" pitchFamily="34" charset="-120"/>
              </a:rPr>
              <a:t>Corrections</a:t>
            </a:r>
            <a:endParaRPr lang="fr-FR" sz="1800" noProof="0" dirty="0">
              <a:latin typeface="Montserrat" panose="00000500000000000000" pitchFamily="2" charset="0"/>
            </a:endParaRPr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7867FBF3-78E1-6514-E97C-8F2CD4AF334D}"/>
              </a:ext>
            </a:extLst>
          </p:cNvPr>
          <p:cNvSpPr/>
          <p:nvPr/>
        </p:nvSpPr>
        <p:spPr>
          <a:xfrm>
            <a:off x="1576597" y="1950470"/>
            <a:ext cx="6296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Traitement des incohérences de stock et des valeurs négatives.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5" name="Shape 8">
            <a:extLst>
              <a:ext uri="{FF2B5EF4-FFF2-40B4-BE49-F238E27FC236}">
                <a16:creationId xmlns:a16="http://schemas.microsoft.com/office/drawing/2014/main" id="{00F0861A-ED07-BAAC-9798-AB5E32ABE241}"/>
              </a:ext>
            </a:extLst>
          </p:cNvPr>
          <p:cNvSpPr/>
          <p:nvPr/>
        </p:nvSpPr>
        <p:spPr>
          <a:xfrm>
            <a:off x="288192" y="2407315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fr-FR" noProof="0" dirty="0"/>
          </a:p>
        </p:txBody>
      </p:sp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6CD83B43-ACFF-3A9E-0765-E96265E3B3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95" y="2653652"/>
            <a:ext cx="214636" cy="268235"/>
          </a:xfrm>
          <a:prstGeom prst="rect">
            <a:avLst/>
          </a:prstGeom>
        </p:spPr>
      </p:pic>
      <p:sp>
        <p:nvSpPr>
          <p:cNvPr id="18" name="Text 10">
            <a:extLst>
              <a:ext uri="{FF2B5EF4-FFF2-40B4-BE49-F238E27FC236}">
                <a16:creationId xmlns:a16="http://schemas.microsoft.com/office/drawing/2014/main" id="{388106F9-7D63-BB63-ACD3-8AB32DE43000}"/>
              </a:ext>
            </a:extLst>
          </p:cNvPr>
          <p:cNvSpPr/>
          <p:nvPr/>
        </p:nvSpPr>
        <p:spPr>
          <a:xfrm>
            <a:off x="2454175" y="24477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800" noProof="0" dirty="0">
                <a:solidFill>
                  <a:srgbClr val="504C49"/>
                </a:solidFill>
                <a:latin typeface="Montserrat" panose="00000500000000000000" pitchFamily="2" charset="0"/>
                <a:ea typeface="Platypi Medium" pitchFamily="34" charset="-122"/>
                <a:cs typeface="Platypi Medium" pitchFamily="34" charset="-120"/>
              </a:rPr>
              <a:t>Jointure</a:t>
            </a:r>
            <a:endParaRPr lang="fr-FR" sz="1800" noProof="0" dirty="0">
              <a:latin typeface="Montserrat" panose="00000500000000000000" pitchFamily="2" charset="0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57803284-E488-692A-F3AE-FE3BE7FCD606}"/>
              </a:ext>
            </a:extLst>
          </p:cNvPr>
          <p:cNvSpPr/>
          <p:nvPr/>
        </p:nvSpPr>
        <p:spPr>
          <a:xfrm>
            <a:off x="2417566" y="2747152"/>
            <a:ext cx="547651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Liaison des trois fichiers via </a:t>
            </a:r>
            <a:r>
              <a:rPr lang="fr-FR" sz="1200" noProof="0" dirty="0" err="1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id_web</a:t>
            </a: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 et </a:t>
            </a:r>
            <a:r>
              <a:rPr lang="fr-FR" sz="1200" noProof="0" dirty="0" err="1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product_id</a:t>
            </a: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 /</a:t>
            </a:r>
            <a:r>
              <a:rPr lang="fr-FR" sz="1200" noProof="0" dirty="0" err="1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sku</a:t>
            </a: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20" name="Shape 8">
            <a:extLst>
              <a:ext uri="{FF2B5EF4-FFF2-40B4-BE49-F238E27FC236}">
                <a16:creationId xmlns:a16="http://schemas.microsoft.com/office/drawing/2014/main" id="{55A1F5FC-0C6E-8800-E09D-096F7CD773AF}"/>
              </a:ext>
            </a:extLst>
          </p:cNvPr>
          <p:cNvSpPr/>
          <p:nvPr/>
        </p:nvSpPr>
        <p:spPr>
          <a:xfrm>
            <a:off x="288192" y="1631894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21" name="Shape 8">
            <a:extLst>
              <a:ext uri="{FF2B5EF4-FFF2-40B4-BE49-F238E27FC236}">
                <a16:creationId xmlns:a16="http://schemas.microsoft.com/office/drawing/2014/main" id="{FF5FD2DC-A409-59E6-9C14-EF58549B61D1}"/>
              </a:ext>
            </a:extLst>
          </p:cNvPr>
          <p:cNvSpPr/>
          <p:nvPr/>
        </p:nvSpPr>
        <p:spPr>
          <a:xfrm>
            <a:off x="322608" y="3166930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fr-FR" noProof="0" dirty="0"/>
          </a:p>
        </p:txBody>
      </p:sp>
      <p:pic>
        <p:nvPicPr>
          <p:cNvPr id="22" name="Image 1" descr="preencoded.png">
            <a:extLst>
              <a:ext uri="{FF2B5EF4-FFF2-40B4-BE49-F238E27FC236}">
                <a16:creationId xmlns:a16="http://schemas.microsoft.com/office/drawing/2014/main" id="{29CD6780-A9FF-4943-989F-51454BC0C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276" y="3288087"/>
            <a:ext cx="394717" cy="444415"/>
          </a:xfrm>
          <a:prstGeom prst="rect">
            <a:avLst/>
          </a:prstGeom>
        </p:spPr>
      </p:pic>
      <p:sp>
        <p:nvSpPr>
          <p:cNvPr id="23" name="Text 1">
            <a:extLst>
              <a:ext uri="{FF2B5EF4-FFF2-40B4-BE49-F238E27FC236}">
                <a16:creationId xmlns:a16="http://schemas.microsoft.com/office/drawing/2014/main" id="{F620C02A-BCA9-7931-B032-E7ACA4A7C945}"/>
              </a:ext>
            </a:extLst>
          </p:cNvPr>
          <p:cNvSpPr/>
          <p:nvPr/>
        </p:nvSpPr>
        <p:spPr>
          <a:xfrm>
            <a:off x="704311" y="3259480"/>
            <a:ext cx="986872" cy="173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fr-FR" sz="1200" b="1" noProof="0" dirty="0">
                <a:solidFill>
                  <a:srgbClr val="504C49"/>
                </a:solidFill>
                <a:latin typeface="Montserrat" panose="00000500000000000000" pitchFamily="2" charset="0"/>
                <a:ea typeface="Platypi Medium" pitchFamily="34" charset="-122"/>
                <a:cs typeface="Platypi Medium" pitchFamily="34" charset="-120"/>
              </a:rPr>
              <a:t>Incohérences</a:t>
            </a:r>
            <a:endParaRPr lang="fr-FR" sz="1200" b="1" noProof="0" dirty="0">
              <a:latin typeface="Montserrat" panose="00000500000000000000" pitchFamily="2" charset="0"/>
            </a:endParaRPr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A6C8E951-6240-118A-8E6F-DD2BC7D9EF1E}"/>
              </a:ext>
            </a:extLst>
          </p:cNvPr>
          <p:cNvSpPr/>
          <p:nvPr/>
        </p:nvSpPr>
        <p:spPr>
          <a:xfrm>
            <a:off x="704311" y="3411407"/>
            <a:ext cx="5480806" cy="17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Correction des statuts de stock contradictoires avec les quantités réelles.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pic>
        <p:nvPicPr>
          <p:cNvPr id="26" name="Image 2" descr="preencoded.png">
            <a:extLst>
              <a:ext uri="{FF2B5EF4-FFF2-40B4-BE49-F238E27FC236}">
                <a16:creationId xmlns:a16="http://schemas.microsoft.com/office/drawing/2014/main" id="{0DF26AEA-A716-2526-C81C-FD0A968D9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761" y="3701356"/>
            <a:ext cx="394717" cy="473671"/>
          </a:xfrm>
          <a:prstGeom prst="rect">
            <a:avLst/>
          </a:prstGeom>
        </p:spPr>
      </p:pic>
      <p:sp>
        <p:nvSpPr>
          <p:cNvPr id="27" name="Text 3">
            <a:extLst>
              <a:ext uri="{FF2B5EF4-FFF2-40B4-BE49-F238E27FC236}">
                <a16:creationId xmlns:a16="http://schemas.microsoft.com/office/drawing/2014/main" id="{744296FF-4334-0108-8C41-EF64123D6F12}"/>
              </a:ext>
            </a:extLst>
          </p:cNvPr>
          <p:cNvSpPr/>
          <p:nvPr/>
        </p:nvSpPr>
        <p:spPr>
          <a:xfrm>
            <a:off x="704311" y="3645981"/>
            <a:ext cx="1901564" cy="242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fr-FR" sz="1200" b="1" noProof="0" dirty="0">
                <a:solidFill>
                  <a:srgbClr val="504C49"/>
                </a:solidFill>
                <a:latin typeface="Montserrat" panose="00000500000000000000" pitchFamily="2" charset="0"/>
                <a:ea typeface="Platypi Medium" pitchFamily="34" charset="-122"/>
                <a:cs typeface="Platypi Medium" pitchFamily="34" charset="-120"/>
              </a:rPr>
              <a:t>Doublons</a:t>
            </a:r>
            <a:endParaRPr lang="fr-FR" sz="1200" b="1" noProof="0" dirty="0">
              <a:latin typeface="Montserrat" panose="00000500000000000000" pitchFamily="2" charset="0"/>
            </a:endParaRPr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6F6634DE-752A-7D68-E2DC-81CFA1E67C1B}"/>
              </a:ext>
            </a:extLst>
          </p:cNvPr>
          <p:cNvSpPr/>
          <p:nvPr/>
        </p:nvSpPr>
        <p:spPr>
          <a:xfrm>
            <a:off x="704311" y="3842962"/>
            <a:ext cx="5921397" cy="248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Élimination des doublons liés aux différents types d'entrées (unicité des clés)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pic>
        <p:nvPicPr>
          <p:cNvPr id="29" name="Image 3" descr="preencoded.png">
            <a:extLst>
              <a:ext uri="{FF2B5EF4-FFF2-40B4-BE49-F238E27FC236}">
                <a16:creationId xmlns:a16="http://schemas.microsoft.com/office/drawing/2014/main" id="{27CCDCB4-8959-E9C6-C0C5-B918A25E35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950" y="4142087"/>
            <a:ext cx="393043" cy="473671"/>
          </a:xfrm>
          <a:prstGeom prst="rect">
            <a:avLst/>
          </a:prstGeom>
        </p:spPr>
      </p:pic>
      <p:sp>
        <p:nvSpPr>
          <p:cNvPr id="30" name="Text 5">
            <a:extLst>
              <a:ext uri="{FF2B5EF4-FFF2-40B4-BE49-F238E27FC236}">
                <a16:creationId xmlns:a16="http://schemas.microsoft.com/office/drawing/2014/main" id="{54805A0C-6BA5-4561-6174-4696549E6296}"/>
              </a:ext>
            </a:extLst>
          </p:cNvPr>
          <p:cNvSpPr/>
          <p:nvPr/>
        </p:nvSpPr>
        <p:spPr>
          <a:xfrm>
            <a:off x="704311" y="4104544"/>
            <a:ext cx="155595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fr-FR" sz="1200" b="1" noProof="0" dirty="0">
                <a:solidFill>
                  <a:srgbClr val="504C49"/>
                </a:solidFill>
                <a:latin typeface="Montserrat" panose="00000500000000000000" pitchFamily="2" charset="0"/>
                <a:ea typeface="Platypi Medium" pitchFamily="34" charset="-122"/>
                <a:cs typeface="Platypi Medium" pitchFamily="34" charset="-120"/>
              </a:rPr>
              <a:t>Valeurs aberrantes</a:t>
            </a:r>
            <a:endParaRPr lang="fr-FR" sz="1200" b="1" noProof="0" dirty="0">
              <a:latin typeface="Montserrat" panose="00000500000000000000" pitchFamily="2" charset="0"/>
            </a:endParaRPr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BB98F872-9742-6FA6-DDE7-90BC710A21B0}"/>
              </a:ext>
            </a:extLst>
          </p:cNvPr>
          <p:cNvSpPr/>
          <p:nvPr/>
        </p:nvSpPr>
        <p:spPr>
          <a:xfrm>
            <a:off x="704311" y="4323269"/>
            <a:ext cx="614221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Traitement des prix et stocks négatifs, identification d'une marge très négative.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pic>
        <p:nvPicPr>
          <p:cNvPr id="32" name="Image 4" descr="preencoded.png">
            <a:extLst>
              <a:ext uri="{FF2B5EF4-FFF2-40B4-BE49-F238E27FC236}">
                <a16:creationId xmlns:a16="http://schemas.microsoft.com/office/drawing/2014/main" id="{455BCF91-967D-9F4B-A393-A3BC0D7F06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950" y="4552817"/>
            <a:ext cx="393043" cy="471662"/>
          </a:xfrm>
          <a:prstGeom prst="rect">
            <a:avLst/>
          </a:prstGeom>
        </p:spPr>
      </p:pic>
      <p:sp>
        <p:nvSpPr>
          <p:cNvPr id="33" name="Text 7">
            <a:extLst>
              <a:ext uri="{FF2B5EF4-FFF2-40B4-BE49-F238E27FC236}">
                <a16:creationId xmlns:a16="http://schemas.microsoft.com/office/drawing/2014/main" id="{410EDE22-4DCF-6447-4959-121F826F7792}"/>
              </a:ext>
            </a:extLst>
          </p:cNvPr>
          <p:cNvSpPr/>
          <p:nvPr/>
        </p:nvSpPr>
        <p:spPr>
          <a:xfrm>
            <a:off x="704311" y="4540995"/>
            <a:ext cx="1535210" cy="186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fr-FR" sz="1200" b="1" noProof="0" dirty="0">
                <a:solidFill>
                  <a:srgbClr val="504C49"/>
                </a:solidFill>
                <a:latin typeface="Montserrat" panose="00000500000000000000" pitchFamily="2" charset="0"/>
                <a:ea typeface="Platypi Medium" pitchFamily="34" charset="-122"/>
                <a:cs typeface="Platypi Medium" pitchFamily="34" charset="-120"/>
              </a:rPr>
              <a:t>Calculs complexes</a:t>
            </a:r>
            <a:endParaRPr lang="fr-FR" sz="1200" b="1" noProof="0" dirty="0">
              <a:latin typeface="Montserrat" panose="00000500000000000000" pitchFamily="2" charset="0"/>
            </a:endParaRPr>
          </a:p>
        </p:txBody>
      </p:sp>
      <p:sp>
        <p:nvSpPr>
          <p:cNvPr id="34" name="Text 8">
            <a:extLst>
              <a:ext uri="{FF2B5EF4-FFF2-40B4-BE49-F238E27FC236}">
                <a16:creationId xmlns:a16="http://schemas.microsoft.com/office/drawing/2014/main" id="{B4B8E7B2-0C3F-D3EC-95F3-934037E42481}"/>
              </a:ext>
            </a:extLst>
          </p:cNvPr>
          <p:cNvSpPr/>
          <p:nvPr/>
        </p:nvSpPr>
        <p:spPr>
          <a:xfrm>
            <a:off x="704311" y="4735273"/>
            <a:ext cx="8526114" cy="190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Gestion des divisions par zéro pour les produits sans vente ou sans stock.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3B82FF7B-1844-8E7F-013D-D0B7E33AC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7">
            <a:extLst>
              <a:ext uri="{FF2B5EF4-FFF2-40B4-BE49-F238E27FC236}">
                <a16:creationId xmlns:a16="http://schemas.microsoft.com/office/drawing/2014/main" id="{8F9E3679-EF3A-6DDA-2462-1987D1517BA2}"/>
              </a:ext>
            </a:extLst>
          </p:cNvPr>
          <p:cNvSpPr/>
          <p:nvPr/>
        </p:nvSpPr>
        <p:spPr>
          <a:xfrm>
            <a:off x="5052898" y="1401262"/>
            <a:ext cx="1031930" cy="559450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4" name="Shape 7">
            <a:extLst>
              <a:ext uri="{FF2B5EF4-FFF2-40B4-BE49-F238E27FC236}">
                <a16:creationId xmlns:a16="http://schemas.microsoft.com/office/drawing/2014/main" id="{192CB815-AE29-D929-CDFE-01B3EE6D2AB6}"/>
              </a:ext>
            </a:extLst>
          </p:cNvPr>
          <p:cNvSpPr/>
          <p:nvPr/>
        </p:nvSpPr>
        <p:spPr>
          <a:xfrm>
            <a:off x="2366136" y="1383592"/>
            <a:ext cx="960791" cy="559450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9A7A5457-7435-C944-F347-59B7D30F8814}"/>
              </a:ext>
            </a:extLst>
          </p:cNvPr>
          <p:cNvSpPr/>
          <p:nvPr/>
        </p:nvSpPr>
        <p:spPr>
          <a:xfrm>
            <a:off x="3645703" y="1358515"/>
            <a:ext cx="1214438" cy="71437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3" name="Google Shape;64;p4">
            <a:extLst>
              <a:ext uri="{FF2B5EF4-FFF2-40B4-BE49-F238E27FC236}">
                <a16:creationId xmlns:a16="http://schemas.microsoft.com/office/drawing/2014/main" id="{DEB54AE0-4F1C-CC79-EDAB-BCBF1EB6222F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3C6133F1-CC86-BD21-2EAD-E7BBB2E89D8A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Focus jointure </a:t>
            </a: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des Données </a:t>
            </a:r>
            <a:endParaRPr lang="fr-FR" sz="2500" b="0" i="0" u="none" strike="noStrike" cap="none" noProof="0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940D63-F812-A5F6-83AA-298F61E4C0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5</a:t>
            </a:fld>
            <a:endParaRPr lang="fr-FR" noProof="0" dirty="0"/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E1C72C0B-E6A9-CA92-45DA-A0B2B280A9F2}"/>
              </a:ext>
            </a:extLst>
          </p:cNvPr>
          <p:cNvSpPr/>
          <p:nvPr/>
        </p:nvSpPr>
        <p:spPr>
          <a:xfrm>
            <a:off x="842972" y="1363136"/>
            <a:ext cx="1214438" cy="71437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15693D01-9D99-A593-3147-548E27B2AA58}"/>
              </a:ext>
            </a:extLst>
          </p:cNvPr>
          <p:cNvSpPr/>
          <p:nvPr/>
        </p:nvSpPr>
        <p:spPr>
          <a:xfrm>
            <a:off x="1303742" y="1483571"/>
            <a:ext cx="60162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ERP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693B61D7-F688-ABC6-EE8D-DEEF92F6D182}"/>
              </a:ext>
            </a:extLst>
          </p:cNvPr>
          <p:cNvSpPr/>
          <p:nvPr/>
        </p:nvSpPr>
        <p:spPr>
          <a:xfrm>
            <a:off x="2424476" y="1414716"/>
            <a:ext cx="900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 err="1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Product_id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CBC4D8C2-7F52-7786-9B54-1539BE55E558}"/>
              </a:ext>
            </a:extLst>
          </p:cNvPr>
          <p:cNvSpPr/>
          <p:nvPr/>
        </p:nvSpPr>
        <p:spPr>
          <a:xfrm>
            <a:off x="4012769" y="1418479"/>
            <a:ext cx="60162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Liaison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2C63194E-D47B-7E51-2B42-C715AB8E4F04}"/>
              </a:ext>
            </a:extLst>
          </p:cNvPr>
          <p:cNvSpPr/>
          <p:nvPr/>
        </p:nvSpPr>
        <p:spPr>
          <a:xfrm>
            <a:off x="6615475" y="1483571"/>
            <a:ext cx="60162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Web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D3097B65-5A6D-D4D8-346B-2DC6735A7950}"/>
              </a:ext>
            </a:extLst>
          </p:cNvPr>
          <p:cNvSpPr/>
          <p:nvPr/>
        </p:nvSpPr>
        <p:spPr>
          <a:xfrm>
            <a:off x="6205547" y="1349674"/>
            <a:ext cx="1214438" cy="71437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6F1FEF6B-4D3F-1806-5359-99018612ECAD}"/>
              </a:ext>
            </a:extLst>
          </p:cNvPr>
          <p:cNvSpPr/>
          <p:nvPr/>
        </p:nvSpPr>
        <p:spPr>
          <a:xfrm>
            <a:off x="5086179" y="1437043"/>
            <a:ext cx="900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 err="1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Id_web</a:t>
            </a: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/ SKU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6E50B2DC-14AC-3B44-6B78-DE8DBD1E5360}"/>
              </a:ext>
            </a:extLst>
          </p:cNvPr>
          <p:cNvSpPr/>
          <p:nvPr/>
        </p:nvSpPr>
        <p:spPr>
          <a:xfrm>
            <a:off x="2424476" y="2064050"/>
            <a:ext cx="900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 err="1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Inner</a:t>
            </a: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 </a:t>
            </a:r>
            <a:r>
              <a:rPr lang="fr-FR" sz="1200" noProof="0" dirty="0" err="1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Join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B297C22A-D3E7-6C59-B375-81D76AB2B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14" y="2645618"/>
            <a:ext cx="4661262" cy="1306482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4A1688AD-DA65-F598-1AE4-4AA5EA9C23F0}"/>
              </a:ext>
            </a:extLst>
          </p:cNvPr>
          <p:cNvSpPr/>
          <p:nvPr/>
        </p:nvSpPr>
        <p:spPr>
          <a:xfrm>
            <a:off x="5181252" y="2064049"/>
            <a:ext cx="900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200" noProof="0" dirty="0" err="1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left</a:t>
            </a: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 </a:t>
            </a:r>
            <a:r>
              <a:rPr lang="fr-FR" sz="1200" noProof="0" dirty="0" err="1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Join</a:t>
            </a:r>
            <a:r>
              <a:rPr lang="fr-FR" sz="12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*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EE84EAF1-5BE6-B1DD-9FA0-D95FC5C8D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6745" y="2643480"/>
            <a:ext cx="1194160" cy="1306482"/>
          </a:xfrm>
          <a:prstGeom prst="rect">
            <a:avLst/>
          </a:prstGeom>
        </p:spPr>
      </p:pic>
      <p:sp>
        <p:nvSpPr>
          <p:cNvPr id="29" name="Shape 8">
            <a:extLst>
              <a:ext uri="{FF2B5EF4-FFF2-40B4-BE49-F238E27FC236}">
                <a16:creationId xmlns:a16="http://schemas.microsoft.com/office/drawing/2014/main" id="{2CF6401B-498D-07C7-860E-350111617C41}"/>
              </a:ext>
            </a:extLst>
          </p:cNvPr>
          <p:cNvSpPr/>
          <p:nvPr/>
        </p:nvSpPr>
        <p:spPr>
          <a:xfrm>
            <a:off x="185214" y="4000630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DC88AB10-C78E-A609-16AE-E1941DEC0E6E}"/>
              </a:ext>
            </a:extLst>
          </p:cNvPr>
          <p:cNvSpPr/>
          <p:nvPr/>
        </p:nvSpPr>
        <p:spPr>
          <a:xfrm>
            <a:off x="5986295" y="4415857"/>
            <a:ext cx="3404342" cy="488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800" noProof="0" dirty="0">
                <a:solidFill>
                  <a:srgbClr val="504C49"/>
                </a:solidFill>
                <a:latin typeface="Montserrat" panose="00000500000000000000" pitchFamily="2" charset="0"/>
                <a:ea typeface="Source Serif Pro" pitchFamily="34" charset="-122"/>
                <a:cs typeface="Source Serif Pro" pitchFamily="34" charset="-120"/>
              </a:rPr>
              <a:t>* 20 lignes sans données web,18 sans stock, mises de coté</a:t>
            </a:r>
            <a:endParaRPr lang="fr-FR" sz="800" noProof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41BBE99D-E4EB-82E1-66B0-19258BFB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7">
            <a:extLst>
              <a:ext uri="{FF2B5EF4-FFF2-40B4-BE49-F238E27FC236}">
                <a16:creationId xmlns:a16="http://schemas.microsoft.com/office/drawing/2014/main" id="{ACE16E7C-ED38-C27C-0099-8DA8ED668CAE}"/>
              </a:ext>
            </a:extLst>
          </p:cNvPr>
          <p:cNvSpPr/>
          <p:nvPr/>
        </p:nvSpPr>
        <p:spPr>
          <a:xfrm>
            <a:off x="4342094" y="335427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3" name="Google Shape;64;p4">
            <a:extLst>
              <a:ext uri="{FF2B5EF4-FFF2-40B4-BE49-F238E27FC236}">
                <a16:creationId xmlns:a16="http://schemas.microsoft.com/office/drawing/2014/main" id="{81F7C237-6963-2E3F-EA28-C32620D1D9D5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B6BD7EF5-5237-3755-10A6-F4197FF287CC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Recommandations d'Amélioration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6563790-95D7-C59D-888E-F6A55D20D1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6</a:t>
            </a:fld>
            <a:endParaRPr lang="fr-FR" noProof="0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23A659C-7B88-A341-42E6-CEF634405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58" y="1479923"/>
            <a:ext cx="3877050" cy="2747477"/>
          </a:xfrm>
          <a:prstGeom prst="rect">
            <a:avLst/>
          </a:prstGeom>
        </p:spPr>
      </p:pic>
      <p:sp>
        <p:nvSpPr>
          <p:cNvPr id="4" name="Shape 1">
            <a:extLst>
              <a:ext uri="{FF2B5EF4-FFF2-40B4-BE49-F238E27FC236}">
                <a16:creationId xmlns:a16="http://schemas.microsoft.com/office/drawing/2014/main" id="{A5804BE9-E769-2E42-A4C8-7847D75FA2BF}"/>
              </a:ext>
            </a:extLst>
          </p:cNvPr>
          <p:cNvSpPr/>
          <p:nvPr/>
        </p:nvSpPr>
        <p:spPr>
          <a:xfrm>
            <a:off x="4342094" y="159628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fr-FR" noProof="0" dirty="0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5BD68B89-4E0A-3565-A715-71F4A428F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64" y="1638786"/>
            <a:ext cx="340162" cy="425291"/>
          </a:xfrm>
          <a:prstGeom prst="rect">
            <a:avLst/>
          </a:prstGeom>
        </p:spPr>
      </p:pic>
      <p:sp>
        <p:nvSpPr>
          <p:cNvPr id="6" name="Text 2">
            <a:extLst>
              <a:ext uri="{FF2B5EF4-FFF2-40B4-BE49-F238E27FC236}">
                <a16:creationId xmlns:a16="http://schemas.microsoft.com/office/drawing/2014/main" id="{C641BF76-581C-A391-7653-870A356B56AC}"/>
              </a:ext>
            </a:extLst>
          </p:cNvPr>
          <p:cNvSpPr/>
          <p:nvPr/>
        </p:nvSpPr>
        <p:spPr>
          <a:xfrm>
            <a:off x="5079210" y="1596281"/>
            <a:ext cx="3459242" cy="108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fr-FR" sz="1200" u="sng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Intégration des identifiants</a:t>
            </a:r>
            <a:endParaRPr lang="fr-FR" sz="1200" u="sng" noProof="0" dirty="0">
              <a:latin typeface="Montserrat" panose="00000500000000000000" pitchFamily="2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F7705DA2-D347-AF5C-A8C8-112D6673C983}"/>
              </a:ext>
            </a:extLst>
          </p:cNvPr>
          <p:cNvSpPr/>
          <p:nvPr/>
        </p:nvSpPr>
        <p:spPr>
          <a:xfrm>
            <a:off x="5079210" y="1855241"/>
            <a:ext cx="3459242" cy="4545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fr-FR" sz="1200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Rapatrier le SKU directement dans l'ERP pour éviter la table de liaison manuelle.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D7F222D3-4418-DE80-170D-17BDC7A40D2C}"/>
              </a:ext>
            </a:extLst>
          </p:cNvPr>
          <p:cNvSpPr/>
          <p:nvPr/>
        </p:nvSpPr>
        <p:spPr>
          <a:xfrm>
            <a:off x="4349240" y="247493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fr-FR" noProof="0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775CD761-3B37-BDA1-43CE-B54D187D9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4310" y="2517437"/>
            <a:ext cx="340162" cy="425291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55440812-57C1-4193-EC42-A5C3F63E2EA0}"/>
              </a:ext>
            </a:extLst>
          </p:cNvPr>
          <p:cNvSpPr/>
          <p:nvPr/>
        </p:nvSpPr>
        <p:spPr>
          <a:xfrm>
            <a:off x="5086356" y="2474932"/>
            <a:ext cx="2939177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fr-FR" sz="1200" u="sng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Révision du processus</a:t>
            </a:r>
            <a:endParaRPr lang="fr-FR" sz="1200" u="sng" noProof="0" dirty="0">
              <a:latin typeface="Montserrat" panose="00000500000000000000" pitchFamily="2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28D50B9D-34DF-478D-06ED-8ADD46E2830D}"/>
              </a:ext>
            </a:extLst>
          </p:cNvPr>
          <p:cNvSpPr/>
          <p:nvPr/>
        </p:nvSpPr>
        <p:spPr>
          <a:xfrm>
            <a:off x="5086356" y="2772466"/>
            <a:ext cx="3459242" cy="419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fr-FR" sz="1200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Revoir le workflow de création de produits pour assurer la cohérence.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pic>
        <p:nvPicPr>
          <p:cNvPr id="17" name="Image 3" descr="preencoded.png">
            <a:extLst>
              <a:ext uri="{FF2B5EF4-FFF2-40B4-BE49-F238E27FC236}">
                <a16:creationId xmlns:a16="http://schemas.microsoft.com/office/drawing/2014/main" id="{BA22DE7F-251F-C97B-211E-152630EF2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639" y="3396775"/>
            <a:ext cx="340162" cy="425291"/>
          </a:xfrm>
          <a:prstGeom prst="rect">
            <a:avLst/>
          </a:prstGeom>
        </p:spPr>
      </p:pic>
      <p:sp>
        <p:nvSpPr>
          <p:cNvPr id="18" name="Text 8">
            <a:extLst>
              <a:ext uri="{FF2B5EF4-FFF2-40B4-BE49-F238E27FC236}">
                <a16:creationId xmlns:a16="http://schemas.microsoft.com/office/drawing/2014/main" id="{6F0503DB-4280-BAD2-5C7E-0D55C3C5E99F}"/>
              </a:ext>
            </a:extLst>
          </p:cNvPr>
          <p:cNvSpPr/>
          <p:nvPr/>
        </p:nvSpPr>
        <p:spPr>
          <a:xfrm>
            <a:off x="4994139" y="3439097"/>
            <a:ext cx="3111103" cy="244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fr-FR" sz="1200" u="sng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Validation automatique</a:t>
            </a:r>
            <a:endParaRPr lang="fr-FR" sz="1200" u="sng" noProof="0" dirty="0">
              <a:latin typeface="Montserrat" panose="00000500000000000000" pitchFamily="2" charset="0"/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D6D0EA63-8555-3505-569F-8E0ED3DF3CCC}"/>
              </a:ext>
            </a:extLst>
          </p:cNvPr>
          <p:cNvSpPr/>
          <p:nvPr/>
        </p:nvSpPr>
        <p:spPr>
          <a:xfrm>
            <a:off x="4994139" y="3721461"/>
            <a:ext cx="3459242" cy="419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fr-FR" sz="1200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Implémenter des contrôles pour prévenir les incohérences de stock et prix</a:t>
            </a:r>
            <a:r>
              <a:rPr lang="fr-FR" sz="120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 (prix achat&lt;prix vente etc…)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6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;p4">
            <a:extLst>
              <a:ext uri="{FF2B5EF4-FFF2-40B4-BE49-F238E27FC236}">
                <a16:creationId xmlns:a16="http://schemas.microsoft.com/office/drawing/2014/main" id="{9252C7E7-5030-CB42-15AD-BA3591AD471B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"/>
          <p:cNvSpPr txBox="1">
            <a:spLocks noGrp="1"/>
          </p:cNvSpPr>
          <p:nvPr>
            <p:ph type="body" idx="1"/>
          </p:nvPr>
        </p:nvSpPr>
        <p:spPr>
          <a:xfrm>
            <a:off x="122842" y="3907475"/>
            <a:ext cx="6709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-FR" i="1" noProof="0" dirty="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Présence de valeurs aberrantes à analyser</a:t>
            </a: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et multivariées du prix</a:t>
            </a: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2E25523-068F-D7AF-C04A-C8E2762E03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7</a:t>
            </a:fld>
            <a:endParaRPr lang="fr-FR" noProof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2458F2C-29E4-167E-C2BC-A0ED61804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2" y="993350"/>
            <a:ext cx="5182495" cy="23352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0456C17-5BBC-EB89-4098-F044D2AD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276" y="993350"/>
            <a:ext cx="3895724" cy="277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D71707F2-0FFC-3D78-B7E5-FEC265C8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;p4">
            <a:extLst>
              <a:ext uri="{FF2B5EF4-FFF2-40B4-BE49-F238E27FC236}">
                <a16:creationId xmlns:a16="http://schemas.microsoft.com/office/drawing/2014/main" id="{01B84FAA-CD28-D4B4-22CA-35B7DBF72686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>
            <a:extLst>
              <a:ext uri="{FF2B5EF4-FFF2-40B4-BE49-F238E27FC236}">
                <a16:creationId xmlns:a16="http://schemas.microsoft.com/office/drawing/2014/main" id="{5BA57A8D-2B62-CDD4-15CF-5500CE59BDEF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Prix –Méthode de l’écart Interquartile</a:t>
            </a:r>
          </a:p>
        </p:txBody>
      </p:sp>
      <p:sp>
        <p:nvSpPr>
          <p:cNvPr id="82" name="Google Shape;82;p6">
            <a:extLst>
              <a:ext uri="{FF2B5EF4-FFF2-40B4-BE49-F238E27FC236}">
                <a16:creationId xmlns:a16="http://schemas.microsoft.com/office/drawing/2014/main" id="{842EDA4A-1AFB-92C6-AC77-C22D16923C50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E1FC28-0432-F618-6BE3-BA5F41EE7C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8</a:t>
            </a:fld>
            <a:endParaRPr lang="fr-FR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2259C66-5709-2320-D3E3-9CDDFBAE1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0350"/>
            <a:ext cx="2927539" cy="22776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40EDD6C-AEFA-B295-90F7-E3394C541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32918"/>
            <a:ext cx="2927539" cy="1834464"/>
          </a:xfrm>
          <a:prstGeom prst="rect">
            <a:avLst/>
          </a:prstGeom>
        </p:spPr>
      </p:pic>
      <p:sp>
        <p:nvSpPr>
          <p:cNvPr id="9" name="Shape 1">
            <a:extLst>
              <a:ext uri="{FF2B5EF4-FFF2-40B4-BE49-F238E27FC236}">
                <a16:creationId xmlns:a16="http://schemas.microsoft.com/office/drawing/2014/main" id="{28667397-CFD9-F823-617C-2F6DDAC3BD96}"/>
              </a:ext>
            </a:extLst>
          </p:cNvPr>
          <p:cNvSpPr/>
          <p:nvPr/>
        </p:nvSpPr>
        <p:spPr>
          <a:xfrm>
            <a:off x="3236171" y="1088673"/>
            <a:ext cx="2590356" cy="1397574"/>
          </a:xfrm>
          <a:prstGeom prst="roundRect">
            <a:avLst>
              <a:gd name="adj" fmla="val 7652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02EFC29B-43B1-CEFE-3356-E7D50F33FFAA}"/>
              </a:ext>
            </a:extLst>
          </p:cNvPr>
          <p:cNvSpPr/>
          <p:nvPr/>
        </p:nvSpPr>
        <p:spPr>
          <a:xfrm>
            <a:off x="3267763" y="1254803"/>
            <a:ext cx="2769002" cy="350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fr-FR" sz="1200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Quartiles Identifiés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4BA51C46-2C18-C57E-9C49-B77194EADAD0}"/>
              </a:ext>
            </a:extLst>
          </p:cNvPr>
          <p:cNvSpPr/>
          <p:nvPr/>
        </p:nvSpPr>
        <p:spPr>
          <a:xfrm>
            <a:off x="3257574" y="1563172"/>
            <a:ext cx="3160933" cy="35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fr-FR" sz="1200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Q1: 14,05€ (25% des produits)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2543B41-A558-08DE-4220-05504F25ED00}"/>
              </a:ext>
            </a:extLst>
          </p:cNvPr>
          <p:cNvSpPr/>
          <p:nvPr/>
        </p:nvSpPr>
        <p:spPr>
          <a:xfrm>
            <a:off x="3257574" y="1925183"/>
            <a:ext cx="3160933" cy="35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fr-FR" sz="1200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Q3: 42,10€ (75% des produits)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5" name="Text 5">
            <a:extLst>
              <a:ext uri="{FF2B5EF4-FFF2-40B4-BE49-F238E27FC236}">
                <a16:creationId xmlns:a16="http://schemas.microsoft.com/office/drawing/2014/main" id="{8AC6C5E9-C871-18C1-5500-29635003C8F7}"/>
              </a:ext>
            </a:extLst>
          </p:cNvPr>
          <p:cNvSpPr/>
          <p:nvPr/>
        </p:nvSpPr>
        <p:spPr>
          <a:xfrm>
            <a:off x="3278977" y="2213020"/>
            <a:ext cx="3160933" cy="228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fr-FR" sz="1200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IQR: 28,01€ (dispersion centrale)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6" name="Shape 6">
            <a:extLst>
              <a:ext uri="{FF2B5EF4-FFF2-40B4-BE49-F238E27FC236}">
                <a16:creationId xmlns:a16="http://schemas.microsoft.com/office/drawing/2014/main" id="{646931DA-9C52-2650-7072-21B8DA63F619}"/>
              </a:ext>
            </a:extLst>
          </p:cNvPr>
          <p:cNvSpPr/>
          <p:nvPr/>
        </p:nvSpPr>
        <p:spPr>
          <a:xfrm>
            <a:off x="6135159" y="1082740"/>
            <a:ext cx="2656607" cy="1397574"/>
          </a:xfrm>
          <a:prstGeom prst="roundRect">
            <a:avLst>
              <a:gd name="adj" fmla="val 7652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39AA4245-DFA1-C8A7-8F4A-9BA3808342DB}"/>
              </a:ext>
            </a:extLst>
          </p:cNvPr>
          <p:cNvSpPr/>
          <p:nvPr/>
        </p:nvSpPr>
        <p:spPr>
          <a:xfrm>
            <a:off x="6233003" y="1293793"/>
            <a:ext cx="2769002" cy="350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fr-FR" sz="1200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Seuil d'Aberration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BB54E4AA-575D-9FC5-4D1D-60E4879D7255}"/>
              </a:ext>
            </a:extLst>
          </p:cNvPr>
          <p:cNvSpPr/>
          <p:nvPr/>
        </p:nvSpPr>
        <p:spPr>
          <a:xfrm>
            <a:off x="6233003" y="1632826"/>
            <a:ext cx="1839435" cy="358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fr-FR" sz="1200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84,18€ = Q3 + 1,5 × IQR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EDC448ED-C101-1846-2435-DD4CC3359BB1}"/>
              </a:ext>
            </a:extLst>
          </p:cNvPr>
          <p:cNvSpPr/>
          <p:nvPr/>
        </p:nvSpPr>
        <p:spPr>
          <a:xfrm>
            <a:off x="6240169" y="1939259"/>
            <a:ext cx="2389481" cy="483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fr-FR" sz="1200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31 produits aberrants identifiés </a:t>
            </a:r>
          </a:p>
          <a:p>
            <a:pPr marL="0" indent="0" algn="l">
              <a:buNone/>
            </a:pPr>
            <a:r>
              <a:rPr lang="fr-FR" sz="1200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(4,34% du catalogue)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20" name="Shape 10">
            <a:extLst>
              <a:ext uri="{FF2B5EF4-FFF2-40B4-BE49-F238E27FC236}">
                <a16:creationId xmlns:a16="http://schemas.microsoft.com/office/drawing/2014/main" id="{A3E95D2D-C87D-8FBC-5A3D-FE2AB3ECC03C}"/>
              </a:ext>
            </a:extLst>
          </p:cNvPr>
          <p:cNvSpPr/>
          <p:nvPr/>
        </p:nvSpPr>
        <p:spPr>
          <a:xfrm>
            <a:off x="3236171" y="2934255"/>
            <a:ext cx="5555595" cy="1650253"/>
          </a:xfrm>
          <a:prstGeom prst="roundRect">
            <a:avLst>
              <a:gd name="adj" fmla="val 1222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fr-FR" noProof="0" dirty="0"/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3E79D5CB-342E-F2EF-22E2-B3E8C27B739A}"/>
              </a:ext>
            </a:extLst>
          </p:cNvPr>
          <p:cNvSpPr/>
          <p:nvPr/>
        </p:nvSpPr>
        <p:spPr>
          <a:xfrm>
            <a:off x="3453539" y="3057812"/>
            <a:ext cx="2769002" cy="350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buNone/>
            </a:pPr>
            <a:r>
              <a:rPr lang="fr-FR" sz="1200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Semi Bold" pitchFamily="34" charset="-122"/>
                <a:cs typeface="Instrument Sans Semi Bold" pitchFamily="34" charset="-120"/>
              </a:rPr>
              <a:t>Produits Concernés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CAE15DB1-EDEC-2A70-2F9C-1CAC5DFC3603}"/>
              </a:ext>
            </a:extLst>
          </p:cNvPr>
          <p:cNvSpPr/>
          <p:nvPr/>
        </p:nvSpPr>
        <p:spPr>
          <a:xfrm>
            <a:off x="3278977" y="3456999"/>
            <a:ext cx="5350673" cy="717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fr-FR" sz="1200" noProof="0" dirty="0">
                <a:solidFill>
                  <a:srgbClr val="1E3063"/>
                </a:solidFill>
                <a:latin typeface="Montserrat" panose="00000500000000000000" pitchFamily="2" charset="0"/>
                <a:ea typeface="Instrument Sans Medium" pitchFamily="34" charset="-122"/>
                <a:cs typeface="Instrument Sans Medium" pitchFamily="34" charset="-120"/>
              </a:rPr>
              <a:t>Principalement des produits premium: Champagnes Grand Cru, Grands Crus de Bourgogne, Cognacs XO.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4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4">
            <a:extLst>
              <a:ext uri="{FF2B5EF4-FFF2-40B4-BE49-F238E27FC236}">
                <a16:creationId xmlns:a16="http://schemas.microsoft.com/office/drawing/2014/main" id="{BF37B7AB-0166-931B-28F3-7A29654B9CF3}"/>
              </a:ext>
            </a:extLst>
          </p:cNvPr>
          <p:cNvSpPr/>
          <p:nvPr/>
        </p:nvSpPr>
        <p:spPr>
          <a:xfrm>
            <a:off x="0" y="0"/>
            <a:ext cx="9144000" cy="94295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 noProof="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Chiffre d'affaires</a:t>
            </a:r>
            <a:endParaRPr lang="fr-FR" noProof="0"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3DE7AA8-D6A4-87D3-D18D-CD49781570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9</a:t>
            </a:fld>
            <a:endParaRPr lang="fr-FR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94D2D1C-1BD3-B24B-79B8-3E2622FD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765" y="1865542"/>
            <a:ext cx="7831762" cy="324230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4159098-CE55-3B2E-0890-D26F5B4E6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70" y="993350"/>
            <a:ext cx="2143125" cy="104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4108</TotalTime>
  <Words>691</Words>
  <Application>Microsoft Office PowerPoint</Application>
  <PresentationFormat>Affichage à l'écran (16:9)</PresentationFormat>
  <Paragraphs>141</Paragraphs>
  <Slides>20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5" baseType="lpstr">
      <vt:lpstr>Montserrat</vt:lpstr>
      <vt:lpstr>Instrument Sans Semi Bold</vt:lpstr>
      <vt:lpstr>Courier New</vt:lpstr>
      <vt:lpstr>Arial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julien liodenot</cp:lastModifiedBy>
  <cp:revision>44</cp:revision>
  <dcterms:modified xsi:type="dcterms:W3CDTF">2025-04-23T07:45:12Z</dcterms:modified>
</cp:coreProperties>
</file>