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4"/>
    <p:sldMasterId id="2147483698" r:id="rId5"/>
  </p:sldMasterIdLst>
  <p:notesMasterIdLst>
    <p:notesMasterId r:id="rId73"/>
  </p:notesMasterIdLst>
  <p:handoutMasterIdLst>
    <p:handoutMasterId r:id="rId74"/>
  </p:handoutMasterIdLst>
  <p:sldIdLst>
    <p:sldId id="294" r:id="rId6"/>
    <p:sldId id="298" r:id="rId7"/>
    <p:sldId id="2076136159" r:id="rId8"/>
    <p:sldId id="2076136157" r:id="rId9"/>
    <p:sldId id="2076136204" r:id="rId10"/>
    <p:sldId id="2076136160" r:id="rId11"/>
    <p:sldId id="2076136195" r:id="rId12"/>
    <p:sldId id="2027" r:id="rId13"/>
    <p:sldId id="2022" r:id="rId14"/>
    <p:sldId id="2019" r:id="rId15"/>
    <p:sldId id="2018" r:id="rId16"/>
    <p:sldId id="2015" r:id="rId17"/>
    <p:sldId id="2076136183" r:id="rId18"/>
    <p:sldId id="2076136189" r:id="rId19"/>
    <p:sldId id="2076136191" r:id="rId20"/>
    <p:sldId id="2076136192" r:id="rId21"/>
    <p:sldId id="2076136199" r:id="rId22"/>
    <p:sldId id="2076136202" r:id="rId23"/>
    <p:sldId id="2076136190" r:id="rId24"/>
    <p:sldId id="2076136203" r:id="rId25"/>
    <p:sldId id="2020" r:id="rId26"/>
    <p:sldId id="2021" r:id="rId27"/>
    <p:sldId id="2023" r:id="rId28"/>
    <p:sldId id="2025" r:id="rId29"/>
    <p:sldId id="2026" r:id="rId30"/>
    <p:sldId id="2028" r:id="rId31"/>
    <p:sldId id="4665" r:id="rId32"/>
    <p:sldId id="4666" r:id="rId33"/>
    <p:sldId id="571" r:id="rId34"/>
    <p:sldId id="2013" r:id="rId35"/>
    <p:sldId id="2076136210" r:id="rId36"/>
    <p:sldId id="2076136205" r:id="rId37"/>
    <p:sldId id="2076136211" r:id="rId38"/>
    <p:sldId id="2076136212" r:id="rId39"/>
    <p:sldId id="2076136213" r:id="rId40"/>
    <p:sldId id="2076136206" r:id="rId41"/>
    <p:sldId id="2076136207" r:id="rId42"/>
    <p:sldId id="2076136209" r:id="rId43"/>
    <p:sldId id="4715" r:id="rId44"/>
    <p:sldId id="4608" r:id="rId45"/>
    <p:sldId id="4668" r:id="rId46"/>
    <p:sldId id="4670" r:id="rId47"/>
    <p:sldId id="4673" r:id="rId48"/>
    <p:sldId id="4676" r:id="rId49"/>
    <p:sldId id="4695" r:id="rId50"/>
    <p:sldId id="4596" r:id="rId51"/>
    <p:sldId id="4597" r:id="rId52"/>
    <p:sldId id="1960" r:id="rId53"/>
    <p:sldId id="2076136166" r:id="rId54"/>
    <p:sldId id="350" r:id="rId55"/>
    <p:sldId id="348" r:id="rId56"/>
    <p:sldId id="343" r:id="rId57"/>
    <p:sldId id="346" r:id="rId58"/>
    <p:sldId id="351" r:id="rId59"/>
    <p:sldId id="420" r:id="rId60"/>
    <p:sldId id="4714" r:id="rId61"/>
    <p:sldId id="4702" r:id="rId62"/>
    <p:sldId id="4707" r:id="rId63"/>
    <p:sldId id="4708" r:id="rId64"/>
    <p:sldId id="4709" r:id="rId65"/>
    <p:sldId id="4716" r:id="rId66"/>
    <p:sldId id="4700" r:id="rId67"/>
    <p:sldId id="382" r:id="rId68"/>
    <p:sldId id="383" r:id="rId69"/>
    <p:sldId id="475" r:id="rId70"/>
    <p:sldId id="484" r:id="rId71"/>
    <p:sldId id="29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BEF418AE-772C-408D-B4CB-773C9B4486A8}">
          <p14:sldIdLst>
            <p14:sldId id="294"/>
            <p14:sldId id="298"/>
            <p14:sldId id="2076136159"/>
          </p14:sldIdLst>
        </p14:section>
        <p14:section name="Overview" id="{1F5622A9-A296-468C-A001-2FC9DD9DAD9D}">
          <p14:sldIdLst>
            <p14:sldId id="2076136157"/>
            <p14:sldId id="2076136204"/>
            <p14:sldId id="2076136160"/>
            <p14:sldId id="2076136195"/>
          </p14:sldIdLst>
        </p14:section>
        <p14:section name="Resource Model" id="{5B66BA47-A4F3-420F-8E27-B013731EF827}">
          <p14:sldIdLst>
            <p14:sldId id="2027"/>
            <p14:sldId id="2022"/>
            <p14:sldId id="2019"/>
            <p14:sldId id="2018"/>
            <p14:sldId id="2015"/>
            <p14:sldId id="2076136183"/>
            <p14:sldId id="2076136189"/>
            <p14:sldId id="2076136191"/>
            <p14:sldId id="2076136192"/>
            <p14:sldId id="2076136199"/>
            <p14:sldId id="2076136202"/>
            <p14:sldId id="2076136190"/>
            <p14:sldId id="2076136203"/>
            <p14:sldId id="2020"/>
            <p14:sldId id="2021"/>
            <p14:sldId id="2023"/>
            <p14:sldId id="2025"/>
            <p14:sldId id="2026"/>
            <p14:sldId id="2028"/>
            <p14:sldId id="4665"/>
            <p14:sldId id="4666"/>
            <p14:sldId id="571"/>
            <p14:sldId id="2013"/>
            <p14:sldId id="2076136210"/>
            <p14:sldId id="2076136205"/>
            <p14:sldId id="2076136211"/>
            <p14:sldId id="2076136212"/>
            <p14:sldId id="2076136213"/>
            <p14:sldId id="2076136206"/>
            <p14:sldId id="2076136207"/>
            <p14:sldId id="2076136209"/>
            <p14:sldId id="4715"/>
            <p14:sldId id="4608"/>
            <p14:sldId id="4668"/>
            <p14:sldId id="4670"/>
            <p14:sldId id="4673"/>
            <p14:sldId id="4676"/>
            <p14:sldId id="4695"/>
            <p14:sldId id="4596"/>
            <p14:sldId id="4597"/>
            <p14:sldId id="1960"/>
            <p14:sldId id="2076136166"/>
          </p14:sldIdLst>
        </p14:section>
        <p14:section name="Querying" id="{00A55596-5786-4CB8-9BD9-01B6A4F5F81E}">
          <p14:sldIdLst>
            <p14:sldId id="350"/>
            <p14:sldId id="348"/>
            <p14:sldId id="343"/>
            <p14:sldId id="346"/>
            <p14:sldId id="351"/>
            <p14:sldId id="420"/>
          </p14:sldIdLst>
        </p14:section>
        <p14:section name="SQL Syntax" id="{633B75C7-04C8-423D-8625-F2391521768C}">
          <p14:sldIdLst>
            <p14:sldId id="4714"/>
            <p14:sldId id="4702"/>
            <p14:sldId id="4707"/>
            <p14:sldId id="4708"/>
            <p14:sldId id="4709"/>
            <p14:sldId id="4716"/>
          </p14:sldIdLst>
        </p14:section>
        <p14:section name="Programming" id="{A4FBC061-2A1A-4A69-8ED1-DAD0A1BE8A35}">
          <p14:sldIdLst>
            <p14:sldId id="4700"/>
          </p14:sldIdLst>
        </p14:section>
        <p14:section name="Troubleshooting" id="{B1871ABC-C72D-47DE-BF19-9C9131C57398}">
          <p14:sldIdLst>
            <p14:sldId id="382"/>
            <p14:sldId id="383"/>
            <p14:sldId id="475"/>
            <p14:sldId id="484"/>
          </p14:sldIdLst>
        </p14:section>
        <p14:section name="Closing" id="{91DCE3D9-2CA4-4CAE-AC42-295554943B01}">
          <p14:sldIdLst>
            <p14:sldId id="297"/>
          </p14:sldIdLst>
        </p14:section>
      </p14:sectionLst>
    </p:ext>
    <p:ext uri="{EFAFB233-063F-42B5-8137-9DF3F51BA10A}">
      <p15:sldGuideLst xmlns:p15="http://schemas.microsoft.com/office/powerpoint/2012/main">
        <p15:guide id="1" pos="264" userDrawn="1">
          <p15:clr>
            <a:srgbClr val="A4A3A4"/>
          </p15:clr>
        </p15:guide>
        <p15:guide id="2" pos="3840" userDrawn="1">
          <p15:clr>
            <a:srgbClr val="A4A3A4"/>
          </p15:clr>
        </p15:guide>
        <p15:guide id="3" orient="horz" pos="672" userDrawn="1">
          <p15:clr>
            <a:srgbClr val="A4A3A4"/>
          </p15:clr>
        </p15:guide>
        <p15:guide id="4" orient="horz" pos="432" userDrawn="1">
          <p15:clr>
            <a:srgbClr val="A4A3A4"/>
          </p15:clr>
        </p15:guide>
        <p15:guide id="5" orient="horz" pos="1344" userDrawn="1">
          <p15:clr>
            <a:srgbClr val="A4A3A4"/>
          </p15:clr>
        </p15:guide>
        <p15:guide id="6" orient="horz" pos="1872" userDrawn="1">
          <p15:clr>
            <a:srgbClr val="A4A3A4"/>
          </p15:clr>
        </p15:guide>
        <p15:guide id="7" orient="horz" pos="20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1" name="Author" initials="A" lastIdx="0" clrIdx="2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B6D"/>
    <a:srgbClr val="505050"/>
    <a:srgbClr val="C7C7C7"/>
    <a:srgbClr val="F3F3F3"/>
    <a:srgbClr val="D83B01"/>
    <a:srgbClr val="0078D7"/>
    <a:srgbClr val="7F7F7F"/>
    <a:srgbClr val="F97407"/>
    <a:srgbClr val="92C2E8"/>
    <a:srgbClr val="0078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C72BF-71F7-405A-95BC-3B4C57F8CFA0}" v="33" dt="2020-02-24T06:01:38.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72" autoAdjust="0"/>
    <p:restoredTop sz="81386" autoAdjust="0"/>
  </p:normalViewPr>
  <p:slideViewPr>
    <p:cSldViewPr snapToGrid="0">
      <p:cViewPr>
        <p:scale>
          <a:sx n="99" d="100"/>
          <a:sy n="99" d="100"/>
        </p:scale>
        <p:origin x="84" y="-268"/>
      </p:cViewPr>
      <p:guideLst>
        <p:guide pos="264"/>
        <p:guide pos="3840"/>
        <p:guide orient="horz" pos="672"/>
        <p:guide orient="horz" pos="432"/>
        <p:guide orient="horz" pos="1344"/>
        <p:guide orient="horz" pos="1872"/>
        <p:guide orient="horz" pos="20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6279B2-FEAB-4EA6-8627-AAC7230AC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2B9B0DE-9347-4026-A1E1-817D2CEA56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E25DC4-CFE3-4EAF-95D2-AC092812AC9F}" type="datetimeFigureOut">
              <a:rPr lang="en-US" smtClean="0"/>
              <a:t>2/21/2020</a:t>
            </a:fld>
            <a:endParaRPr lang="en-US"/>
          </a:p>
        </p:txBody>
      </p:sp>
      <p:sp>
        <p:nvSpPr>
          <p:cNvPr id="4" name="Footer Placeholder 3">
            <a:extLst>
              <a:ext uri="{FF2B5EF4-FFF2-40B4-BE49-F238E27FC236}">
                <a16:creationId xmlns:a16="http://schemas.microsoft.com/office/drawing/2014/main" id="{F3E7D66E-801D-42E3-9395-690217CA74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63927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6340F-A3E4-9041-ADD0-12BC00EA7419}"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9A09B-4A39-974B-9594-129A7470D52A}" type="slidenum">
              <a:rPr lang="en-US" smtClean="0"/>
              <a:t>‹#›</a:t>
            </a:fld>
            <a:endParaRPr lang="en-US"/>
          </a:p>
        </p:txBody>
      </p:sp>
    </p:spTree>
    <p:extLst>
      <p:ext uri="{BB962C8B-B14F-4D97-AF65-F5344CB8AC3E}">
        <p14:creationId xmlns:p14="http://schemas.microsoft.com/office/powerpoint/2010/main" val="136726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a:t>
            </a:fld>
            <a:endParaRPr lang="en-US"/>
          </a:p>
        </p:txBody>
      </p:sp>
    </p:spTree>
    <p:extLst>
      <p:ext uri="{BB962C8B-B14F-4D97-AF65-F5344CB8AC3E}">
        <p14:creationId xmlns:p14="http://schemas.microsoft.com/office/powerpoint/2010/main" val="2904642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10</a:t>
            </a:fld>
            <a:endParaRPr lang="en-US"/>
          </a:p>
        </p:txBody>
      </p:sp>
    </p:spTree>
    <p:extLst>
      <p:ext uri="{BB962C8B-B14F-4D97-AF65-F5344CB8AC3E}">
        <p14:creationId xmlns:p14="http://schemas.microsoft.com/office/powerpoint/2010/main" val="56064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11</a:t>
            </a:fld>
            <a:endParaRPr lang="en-US"/>
          </a:p>
        </p:txBody>
      </p:sp>
    </p:spTree>
    <p:extLst>
      <p:ext uri="{BB962C8B-B14F-4D97-AF65-F5344CB8AC3E}">
        <p14:creationId xmlns:p14="http://schemas.microsoft.com/office/powerpoint/2010/main" val="3913055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11836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2/21/2020 5:13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32565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1115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72611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24</a:t>
            </a:fld>
            <a:endParaRPr lang="en-US"/>
          </a:p>
        </p:txBody>
      </p:sp>
    </p:spTree>
    <p:extLst>
      <p:ext uri="{BB962C8B-B14F-4D97-AF65-F5344CB8AC3E}">
        <p14:creationId xmlns:p14="http://schemas.microsoft.com/office/powerpoint/2010/main" val="1706221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225785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26</a:t>
            </a:fld>
            <a:endParaRPr lang="en-US"/>
          </a:p>
        </p:txBody>
      </p:sp>
    </p:spTree>
    <p:extLst>
      <p:ext uri="{BB962C8B-B14F-4D97-AF65-F5344CB8AC3E}">
        <p14:creationId xmlns:p14="http://schemas.microsoft.com/office/powerpoint/2010/main" val="315286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39989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a:t>
            </a:fld>
            <a:endParaRPr lang="en-US"/>
          </a:p>
        </p:txBody>
      </p:sp>
    </p:spTree>
    <p:extLst>
      <p:ext uri="{BB962C8B-B14F-4D97-AF65-F5344CB8AC3E}">
        <p14:creationId xmlns:p14="http://schemas.microsoft.com/office/powerpoint/2010/main" val="3997621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74279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226530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647554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30073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697656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791159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997741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39</a:t>
            </a:fld>
            <a:endParaRPr lang="en-US"/>
          </a:p>
        </p:txBody>
      </p:sp>
    </p:spTree>
    <p:extLst>
      <p:ext uri="{BB962C8B-B14F-4D97-AF65-F5344CB8AC3E}">
        <p14:creationId xmlns:p14="http://schemas.microsoft.com/office/powerpoint/2010/main" val="3375114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Query Complexity: avoid using complex queries (such as MongoDB aggregation pipeline) whenever simpler queries are possible (such as find/SELECT with filter condition). Simpler queries scale much better.</a:t>
            </a:r>
          </a:p>
        </p:txBody>
      </p:sp>
      <p:sp>
        <p:nvSpPr>
          <p:cNvPr id="4" name="Slide Number Placeholder 3"/>
          <p:cNvSpPr>
            <a:spLocks noGrp="1"/>
          </p:cNvSpPr>
          <p:nvPr>
            <p:ph type="sldNum" sz="quarter" idx="10"/>
          </p:nvPr>
        </p:nvSpPr>
        <p:spPr/>
        <p:txBody>
          <a:bodyPr/>
          <a:lstStyle/>
          <a:p>
            <a:fld id="{4249A09B-4A39-974B-9594-129A7470D52A}" type="slidenum">
              <a:rPr lang="en-US" smtClean="0"/>
              <a:t>40</a:t>
            </a:fld>
            <a:endParaRPr lang="en-US"/>
          </a:p>
        </p:txBody>
      </p:sp>
    </p:spTree>
    <p:extLst>
      <p:ext uri="{BB962C8B-B14F-4D97-AF65-F5344CB8AC3E}">
        <p14:creationId xmlns:p14="http://schemas.microsoft.com/office/powerpoint/2010/main" val="2638252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a:solidFill>
                  <a:schemeClr val="bg1"/>
                </a:solidFill>
                <a:latin typeface="Segoe UI Light" panose="020B0502040204020203" pitchFamily="34" charset="0"/>
                <a:cs typeface="Segoe UI Light" panose="020B0502040204020203" pitchFamily="34" charset="0"/>
              </a:rPr>
              <a:t>At </a:t>
            </a:r>
            <a:r>
              <a:rPr lang="en-US" sz="1200" u="sng">
                <a:solidFill>
                  <a:schemeClr val="bg1"/>
                </a:solidFill>
                <a:latin typeface="Segoe UI Light" panose="020B0502040204020203" pitchFamily="34" charset="0"/>
                <a:cs typeface="Segoe UI Light" panose="020B0502040204020203" pitchFamily="34" charset="0"/>
              </a:rPr>
              <a:t>global scale</a:t>
            </a:r>
            <a:r>
              <a:rPr lang="en-US" sz="1200">
                <a:solidFill>
                  <a:schemeClr val="bg1"/>
                </a:solidFill>
                <a:latin typeface="Segoe UI Light" panose="020B0502040204020203" pitchFamily="34" charset="0"/>
                <a:cs typeface="Segoe UI Light" panose="020B0502040204020203" pitchFamily="34" charset="0"/>
              </a:rPr>
              <a:t>, </a:t>
            </a:r>
            <a:r>
              <a:rPr lang="en-US" sz="1200">
                <a:solidFill>
                  <a:srgbClr val="00B050"/>
                </a:solidFill>
                <a:latin typeface="Segoe UI Light" panose="020B0502040204020203" pitchFamily="34" charset="0"/>
                <a:cs typeface="Segoe UI Light" panose="020B0502040204020203" pitchFamily="34" charset="0"/>
              </a:rPr>
              <a:t>schema/index management is hard</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200">
                <a:solidFill>
                  <a:schemeClr val="bg1"/>
                </a:solidFill>
                <a:latin typeface="Segoe UI Light" panose="020B0502040204020203" pitchFamily="34" charset="0"/>
                <a:cs typeface="Segoe UI Light" panose="020B0502040204020203" pitchFamily="34" charset="0"/>
              </a:rPr>
              <a:t>Automatic and synchronous indexing of all ingested content - hash, range, geo-spatial, and columnar</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050">
                <a:solidFill>
                  <a:schemeClr val="bg1"/>
                </a:solidFill>
                <a:latin typeface="Segoe UI Light" panose="020B0502040204020203" pitchFamily="34" charset="0"/>
                <a:cs typeface="Segoe UI Light" panose="020B0502040204020203" pitchFamily="34" charset="0"/>
              </a:rPr>
              <a:t>No need to define schemas or secondary indices upfront</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200">
                <a:solidFill>
                  <a:schemeClr val="bg1"/>
                </a:solidFill>
                <a:latin typeface="Segoe UI Light" panose="020B0502040204020203" pitchFamily="34" charset="0"/>
                <a:cs typeface="Segoe UI Light" panose="020B0502040204020203" pitchFamily="34" charset="0"/>
              </a:rPr>
              <a:t>Resource governed, write optimized database engine with latch free and log structured techniques</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200">
                <a:solidFill>
                  <a:schemeClr val="bg1"/>
                </a:solidFill>
                <a:latin typeface="Segoe UI Light" panose="020B0502040204020203" pitchFamily="34" charset="0"/>
                <a:cs typeface="Segoe UI Light" panose="020B0502040204020203" pitchFamily="34" charset="0"/>
              </a:rPr>
              <a:t>Online and in-situ index transformations </a:t>
            </a:r>
          </a:p>
        </p:txBody>
      </p:sp>
      <p:sp>
        <p:nvSpPr>
          <p:cNvPr id="4" name="Slide Number Placeholder 3"/>
          <p:cNvSpPr>
            <a:spLocks noGrp="1"/>
          </p:cNvSpPr>
          <p:nvPr>
            <p:ph type="sldNum" sz="quarter" idx="10"/>
          </p:nvPr>
        </p:nvSpPr>
        <p:spPr/>
        <p:txBody>
          <a:bodyPr/>
          <a:lstStyle/>
          <a:p>
            <a:fld id="{49F67C77-7EFA-4CAA-A410-E92D82C8E6E1}" type="slidenum">
              <a:rPr lang="en-US" smtClean="0"/>
              <a:pPr/>
              <a:t>41</a:t>
            </a:fld>
            <a:endParaRPr lang="en-US"/>
          </a:p>
        </p:txBody>
      </p:sp>
    </p:spTree>
    <p:extLst>
      <p:ext uri="{BB962C8B-B14F-4D97-AF65-F5344CB8AC3E}">
        <p14:creationId xmlns:p14="http://schemas.microsoft.com/office/powerpoint/2010/main" val="255815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a:t>
            </a:fld>
            <a:endParaRPr lang="en-US"/>
          </a:p>
        </p:txBody>
      </p:sp>
    </p:spTree>
    <p:extLst>
      <p:ext uri="{BB962C8B-B14F-4D97-AF65-F5344CB8AC3E}">
        <p14:creationId xmlns:p14="http://schemas.microsoft.com/office/powerpoint/2010/main" val="1818118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42</a:t>
            </a:fld>
            <a:endParaRPr lang="en-US"/>
          </a:p>
        </p:txBody>
      </p:sp>
    </p:spTree>
    <p:extLst>
      <p:ext uri="{BB962C8B-B14F-4D97-AF65-F5344CB8AC3E}">
        <p14:creationId xmlns:p14="http://schemas.microsoft.com/office/powerpoint/2010/main" val="382726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a:t>Include or exclude documents and paths to and from the index</a:t>
            </a:r>
          </a:p>
          <a:p>
            <a:pPr marL="0" indent="0">
              <a:buFont typeface="Arial" panose="020B0604020202020204" pitchFamily="34" charset="0"/>
              <a:buNone/>
            </a:pPr>
            <a:r>
              <a:rPr lang="en-US"/>
              <a:t>You can exclude or include specific documents in the index when you insert or replace the documents in the collection. You can also include or exclude specific JSON properties, also called paths, to be indexed across documents that are included in an index. Paths include wildcard patterns.</a:t>
            </a:r>
          </a:p>
          <a:p>
            <a:pPr marL="0" indent="0">
              <a:buFont typeface="Arial" panose="020B0604020202020204" pitchFamily="34" charset="0"/>
              <a:buNone/>
            </a:pPr>
            <a:endParaRPr lang="en-US"/>
          </a:p>
          <a:p>
            <a:pPr marL="0" indent="0">
              <a:buFont typeface="Arial" panose="020B0604020202020204" pitchFamily="34" charset="0"/>
              <a:buNone/>
            </a:pPr>
            <a:r>
              <a:rPr lang="en-US" b="1"/>
              <a:t>Configure various index types</a:t>
            </a:r>
          </a:p>
          <a:p>
            <a:pPr marL="0" indent="0">
              <a:buFont typeface="Arial" panose="020B0604020202020204" pitchFamily="34" charset="0"/>
              <a:buNone/>
            </a:pPr>
            <a:r>
              <a:rPr lang="en-US"/>
              <a:t>For each included path, you can specify the type of index the path requires for a collection. You can specify the type of index based on the path's data, the expected query workload, and numeric/string “precision.”</a:t>
            </a:r>
          </a:p>
          <a:p>
            <a:pPr marL="0" indent="0">
              <a:buFont typeface="Arial" panose="020B0604020202020204" pitchFamily="34" charset="0"/>
              <a:buNone/>
            </a:pPr>
            <a:endParaRPr lang="en-US"/>
          </a:p>
          <a:p>
            <a:pPr marL="0" indent="0">
              <a:buFont typeface="Arial" panose="020B0604020202020204" pitchFamily="34" charset="0"/>
              <a:buNone/>
            </a:pPr>
            <a:r>
              <a:rPr lang="en-US" b="1"/>
              <a:t>Configure index update modes</a:t>
            </a:r>
          </a:p>
          <a:p>
            <a:pPr marL="0" indent="0">
              <a:buFont typeface="Arial" panose="020B0604020202020204" pitchFamily="34" charset="0"/>
              <a:buNone/>
            </a:pPr>
            <a:r>
              <a:rPr lang="en-US"/>
              <a:t>Azure Cosmos DB supports three indexing modes: Consistent, Lazy, and None. You can configure the indexing modes via the indexing policy on an Azure Cosmos DB collection.</a:t>
            </a:r>
          </a:p>
        </p:txBody>
      </p:sp>
      <p:sp>
        <p:nvSpPr>
          <p:cNvPr id="4" name="Slide Number Placeholder 3"/>
          <p:cNvSpPr>
            <a:spLocks noGrp="1"/>
          </p:cNvSpPr>
          <p:nvPr>
            <p:ph type="sldNum" sz="quarter" idx="10"/>
          </p:nvPr>
        </p:nvSpPr>
        <p:spPr/>
        <p:txBody>
          <a:bodyPr/>
          <a:lstStyle/>
          <a:p>
            <a:fld id="{4249A09B-4A39-974B-9594-129A7470D52A}" type="slidenum">
              <a:rPr lang="en-US" smtClean="0"/>
              <a:t>43</a:t>
            </a:fld>
            <a:endParaRPr lang="en-US"/>
          </a:p>
        </p:txBody>
      </p:sp>
    </p:spTree>
    <p:extLst>
      <p:ext uri="{BB962C8B-B14F-4D97-AF65-F5344CB8AC3E}">
        <p14:creationId xmlns:p14="http://schemas.microsoft.com/office/powerpoint/2010/main" val="2487285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Index transformations are made online. This means that the documents indexed per the old policy are efficiently transformed per the new policy without affecting the write availability or the provisioned throughput of the collection. The consistency of read and write operations made by using the REST API, SDKs, or from within stored procedures and triggers is not affected during index transformation. There's no performance degradation or downtime to your apps when you make an indexing policy change.</a:t>
            </a:r>
          </a:p>
        </p:txBody>
      </p:sp>
      <p:sp>
        <p:nvSpPr>
          <p:cNvPr id="4" name="Slide Number Placeholder 3"/>
          <p:cNvSpPr>
            <a:spLocks noGrp="1"/>
          </p:cNvSpPr>
          <p:nvPr>
            <p:ph type="sldNum" sz="quarter" idx="10"/>
          </p:nvPr>
        </p:nvSpPr>
        <p:spPr/>
        <p:txBody>
          <a:bodyPr/>
          <a:lstStyle/>
          <a:p>
            <a:fld id="{4249A09B-4A39-974B-9594-129A7470D52A}" type="slidenum">
              <a:rPr lang="en-US" smtClean="0"/>
              <a:t>46</a:t>
            </a:fld>
            <a:endParaRPr lang="en-US"/>
          </a:p>
        </p:txBody>
      </p:sp>
    </p:spTree>
    <p:extLst>
      <p:ext uri="{BB962C8B-B14F-4D97-AF65-F5344CB8AC3E}">
        <p14:creationId xmlns:p14="http://schemas.microsoft.com/office/powerpoint/2010/main" val="2347374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Update index policy</a:t>
            </a:r>
          </a:p>
          <a:p>
            <a:pPr marL="228600" indent="-228600">
              <a:buAutoNum type="arabicPeriod"/>
            </a:pPr>
            <a:r>
              <a:rPr lang="en-US"/>
              <a:t>Query collection</a:t>
            </a:r>
          </a:p>
          <a:p>
            <a:pPr marL="228600" indent="-228600">
              <a:buAutoNum type="arabicPeriod"/>
            </a:pPr>
            <a:r>
              <a:rPr lang="en-US"/>
              <a:t>View Results</a:t>
            </a:r>
          </a:p>
          <a:p>
            <a:pPr marL="228600" indent="-228600">
              <a:buAutoNum type="arabicPeriod"/>
            </a:pPr>
            <a:r>
              <a:rPr lang="en-US"/>
              <a:t>Repeat Step 1</a:t>
            </a:r>
          </a:p>
        </p:txBody>
      </p:sp>
      <p:sp>
        <p:nvSpPr>
          <p:cNvPr id="4" name="Slide Number Placeholder 3"/>
          <p:cNvSpPr>
            <a:spLocks noGrp="1"/>
          </p:cNvSpPr>
          <p:nvPr>
            <p:ph type="sldNum" sz="quarter" idx="10"/>
          </p:nvPr>
        </p:nvSpPr>
        <p:spPr/>
        <p:txBody>
          <a:bodyPr/>
          <a:lstStyle/>
          <a:p>
            <a:fld id="{4249A09B-4A39-974B-9594-129A7470D52A}" type="slidenum">
              <a:rPr lang="en-US" smtClean="0"/>
              <a:t>47</a:t>
            </a:fld>
            <a:endParaRPr lang="en-US"/>
          </a:p>
        </p:txBody>
      </p:sp>
    </p:spTree>
    <p:extLst>
      <p:ext uri="{BB962C8B-B14F-4D97-AF65-F5344CB8AC3E}">
        <p14:creationId xmlns:p14="http://schemas.microsoft.com/office/powerpoint/2010/main" val="2510691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50</a:t>
            </a:fld>
            <a:endParaRPr lang="en-US"/>
          </a:p>
        </p:txBody>
      </p:sp>
    </p:spTree>
    <p:extLst>
      <p:ext uri="{BB962C8B-B14F-4D97-AF65-F5344CB8AC3E}">
        <p14:creationId xmlns:p14="http://schemas.microsoft.com/office/powerpoint/2010/main" val="308059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t>The client device’s code using an SDK to issue a request</a:t>
            </a:r>
          </a:p>
          <a:p>
            <a:pPr marL="228600" indent="-228600">
              <a:buFont typeface="+mj-lt"/>
              <a:buAutoNum type="arabicPeriod"/>
            </a:pPr>
            <a:r>
              <a:rPr lang="en-US"/>
              <a:t>The SDK issues the first request for query results to the Azure Cosmos DB service</a:t>
            </a:r>
          </a:p>
          <a:p>
            <a:pPr marL="228600" indent="-228600">
              <a:buFont typeface="+mj-lt"/>
              <a:buAutoNum type="arabicPeriod"/>
            </a:pPr>
            <a:r>
              <a:rPr lang="en-US"/>
              <a:t>The Azure Cosmos DB service returns the first set of results to be processed by the client (serialization, </a:t>
            </a:r>
            <a:r>
              <a:rPr lang="en-US" err="1"/>
              <a:t>etc</a:t>
            </a:r>
            <a:r>
              <a:rPr lang="en-US"/>
              <a:t>)</a:t>
            </a:r>
          </a:p>
          <a:p>
            <a:pPr marL="228600" indent="-228600">
              <a:buFont typeface="+mj-lt"/>
              <a:buAutoNum type="arabicPeriod"/>
            </a:pPr>
            <a:r>
              <a:rPr lang="en-US"/>
              <a:t>While the client is processing the first set of results, a concurrent request is sent to pre-fetch additional results</a:t>
            </a:r>
          </a:p>
          <a:p>
            <a:pPr marL="228600" indent="-228600">
              <a:buFont typeface="+mj-lt"/>
              <a:buAutoNum type="arabicPeriod"/>
            </a:pPr>
            <a:r>
              <a:rPr lang="en-US"/>
              <a:t>The items returned as a response of the current request are then stored in a client-side buffer</a:t>
            </a:r>
          </a:p>
          <a:p>
            <a:pPr marL="228600" indent="-228600">
              <a:buFont typeface="+mj-lt"/>
              <a:buAutoNum type="arabicPeriod"/>
            </a:pPr>
            <a:r>
              <a:rPr lang="en-US"/>
              <a:t>Buffered items are processed by the client SDK</a:t>
            </a:r>
          </a:p>
        </p:txBody>
      </p:sp>
      <p:sp>
        <p:nvSpPr>
          <p:cNvPr id="4" name="Slide Number Placeholder 3"/>
          <p:cNvSpPr>
            <a:spLocks noGrp="1"/>
          </p:cNvSpPr>
          <p:nvPr>
            <p:ph type="sldNum" sz="quarter" idx="10"/>
          </p:nvPr>
        </p:nvSpPr>
        <p:spPr/>
        <p:txBody>
          <a:bodyPr/>
          <a:lstStyle/>
          <a:p>
            <a:fld id="{4249A09B-4A39-974B-9594-129A7470D52A}" type="slidenum">
              <a:rPr lang="en-US" smtClean="0"/>
              <a:t>51</a:t>
            </a:fld>
            <a:endParaRPr lang="en-US"/>
          </a:p>
        </p:txBody>
      </p:sp>
    </p:spTree>
    <p:extLst>
      <p:ext uri="{BB962C8B-B14F-4D97-AF65-F5344CB8AC3E}">
        <p14:creationId xmlns:p14="http://schemas.microsoft.com/office/powerpoint/2010/main" val="1576232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52</a:t>
            </a:fld>
            <a:endParaRPr lang="en-US"/>
          </a:p>
        </p:txBody>
      </p:sp>
    </p:spTree>
    <p:extLst>
      <p:ext uri="{BB962C8B-B14F-4D97-AF65-F5344CB8AC3E}">
        <p14:creationId xmlns:p14="http://schemas.microsoft.com/office/powerpoint/2010/main" val="1923996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53</a:t>
            </a:fld>
            <a:endParaRPr lang="en-US"/>
          </a:p>
        </p:txBody>
      </p:sp>
    </p:spTree>
    <p:extLst>
      <p:ext uri="{BB962C8B-B14F-4D97-AF65-F5344CB8AC3E}">
        <p14:creationId xmlns:p14="http://schemas.microsoft.com/office/powerpoint/2010/main" val="4171097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54</a:t>
            </a:fld>
            <a:endParaRPr lang="en-US"/>
          </a:p>
        </p:txBody>
      </p:sp>
    </p:spTree>
    <p:extLst>
      <p:ext uri="{BB962C8B-B14F-4D97-AF65-F5344CB8AC3E}">
        <p14:creationId xmlns:p14="http://schemas.microsoft.com/office/powerpoint/2010/main" val="3352613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a:t>
            </a:r>
            <a:r>
              <a:rPr lang="en-US" sz="1200" kern="1200">
                <a:solidFill>
                  <a:schemeClr val="tx1"/>
                </a:solidFill>
                <a:effectLst/>
                <a:latin typeface="+mn-lt"/>
                <a:ea typeface="+mn-ea"/>
                <a:cs typeface="+mn-cs"/>
              </a:rPr>
              <a:t>Cosmos DB uses ML to produce a stable logical charge for vast majority of operations (CRUD and query). This gives a high degree of predictability for capacity planning (if creating document X costs 5 RU’s today, we can rely on the fact that it will cost 5 RU’s tomorrow). This isolates RU charge from variability in physical resource utilization due to other noisy processes like garbage collection</a:t>
            </a:r>
            <a:endParaRPr lang="en-US"/>
          </a:p>
        </p:txBody>
      </p:sp>
      <p:sp>
        <p:nvSpPr>
          <p:cNvPr id="4" name="Slide Number Placeholder 3"/>
          <p:cNvSpPr>
            <a:spLocks noGrp="1"/>
          </p:cNvSpPr>
          <p:nvPr>
            <p:ph type="sldNum" sz="quarter" idx="10"/>
          </p:nvPr>
        </p:nvSpPr>
        <p:spPr/>
        <p:txBody>
          <a:bodyPr/>
          <a:lstStyle/>
          <a:p>
            <a:fld id="{0B944045-718D-4950-B0BA-CCBA78BD276D}" type="slidenum">
              <a:rPr lang="en-US" smtClean="0"/>
              <a:t>55</a:t>
            </a:fld>
            <a:endParaRPr lang="en-US"/>
          </a:p>
        </p:txBody>
      </p:sp>
    </p:spTree>
    <p:extLst>
      <p:ext uri="{BB962C8B-B14F-4D97-AF65-F5344CB8AC3E}">
        <p14:creationId xmlns:p14="http://schemas.microsoft.com/office/powerpoint/2010/main" val="57493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856945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1874960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57</a:t>
            </a:fld>
            <a:endParaRPr lang="en-US"/>
          </a:p>
        </p:txBody>
      </p:sp>
    </p:spTree>
    <p:extLst>
      <p:ext uri="{BB962C8B-B14F-4D97-AF65-F5344CB8AC3E}">
        <p14:creationId xmlns:p14="http://schemas.microsoft.com/office/powerpoint/2010/main" val="200247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58</a:t>
            </a:fld>
            <a:endParaRPr lang="en-US"/>
          </a:p>
        </p:txBody>
      </p:sp>
    </p:spTree>
    <p:extLst>
      <p:ext uri="{BB962C8B-B14F-4D97-AF65-F5344CB8AC3E}">
        <p14:creationId xmlns:p14="http://schemas.microsoft.com/office/powerpoint/2010/main" val="3208397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59</a:t>
            </a:fld>
            <a:endParaRPr lang="en-US"/>
          </a:p>
        </p:txBody>
      </p:sp>
    </p:spTree>
    <p:extLst>
      <p:ext uri="{BB962C8B-B14F-4D97-AF65-F5344CB8AC3E}">
        <p14:creationId xmlns:p14="http://schemas.microsoft.com/office/powerpoint/2010/main" val="1801078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soon as the document has expired (</a:t>
            </a:r>
            <a:r>
              <a:rPr lang="en-US" err="1"/>
              <a:t>ttl</a:t>
            </a:r>
            <a:r>
              <a:rPr lang="en-US"/>
              <a:t> + _</a:t>
            </a:r>
            <a:r>
              <a:rPr lang="en-US" err="1"/>
              <a:t>ts</a:t>
            </a:r>
            <a:r>
              <a:rPr lang="en-US"/>
              <a:t> &lt;= current server time), the document is marked as "expired”. No operation will be allowed on these documents after this time and they will be excluded from the results of any queries performed. </a:t>
            </a:r>
          </a:p>
          <a:p>
            <a:endParaRPr lang="en-US"/>
          </a:p>
          <a:p>
            <a:r>
              <a:rPr lang="en-US"/>
              <a:t>The documents are physically deleted in the system, and are deleted in the background opportunistically at a later time.</a:t>
            </a:r>
          </a:p>
          <a:p>
            <a:endParaRPr lang="en-US"/>
          </a:p>
          <a:p>
            <a:r>
              <a:rPr lang="en-US"/>
              <a:t>This does not consume any Request Units (RUs) from the collection budget.</a:t>
            </a:r>
          </a:p>
        </p:txBody>
      </p:sp>
      <p:sp>
        <p:nvSpPr>
          <p:cNvPr id="4" name="Slide Number Placeholder 3"/>
          <p:cNvSpPr>
            <a:spLocks noGrp="1"/>
          </p:cNvSpPr>
          <p:nvPr>
            <p:ph type="sldNum" sz="quarter" idx="10"/>
          </p:nvPr>
        </p:nvSpPr>
        <p:spPr/>
        <p:txBody>
          <a:bodyPr/>
          <a:lstStyle/>
          <a:p>
            <a:fld id="{4249A09B-4A39-974B-9594-129A7470D52A}" type="slidenum">
              <a:rPr lang="en-US" smtClean="0"/>
              <a:t>60</a:t>
            </a:fld>
            <a:endParaRPr lang="en-US"/>
          </a:p>
        </p:txBody>
      </p:sp>
    </p:spTree>
    <p:extLst>
      <p:ext uri="{BB962C8B-B14F-4D97-AF65-F5344CB8AC3E}">
        <p14:creationId xmlns:p14="http://schemas.microsoft.com/office/powerpoint/2010/main" val="34017641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a:t>
            </a:r>
            <a:r>
              <a:rPr lang="en-US" sz="1200" kern="1200">
                <a:solidFill>
                  <a:schemeClr val="tx1"/>
                </a:solidFill>
                <a:effectLst/>
                <a:latin typeface="+mn-lt"/>
                <a:ea typeface="+mn-ea"/>
                <a:cs typeface="+mn-cs"/>
              </a:rPr>
              <a:t>Cosmos DB uses ML to produce a stable logical charge for vast majority of operations (CRUD and query). This gives a high degree of predictability for capacity planning (if creating document X costs 5 RU’s today, we can rely on the fact that it will cost 5 RU’s tomorrow). This isolates RU charge from variability in physical resource utilization due to other noisy processes like garbage collection</a:t>
            </a:r>
            <a:endParaRPr lang="en-US"/>
          </a:p>
        </p:txBody>
      </p:sp>
      <p:sp>
        <p:nvSpPr>
          <p:cNvPr id="4" name="Slide Number Placeholder 3"/>
          <p:cNvSpPr>
            <a:spLocks noGrp="1"/>
          </p:cNvSpPr>
          <p:nvPr>
            <p:ph type="sldNum" sz="quarter" idx="10"/>
          </p:nvPr>
        </p:nvSpPr>
        <p:spPr/>
        <p:txBody>
          <a:bodyPr/>
          <a:lstStyle/>
          <a:p>
            <a:fld id="{0B944045-718D-4950-B0BA-CCBA78BD276D}" type="slidenum">
              <a:rPr lang="en-US" smtClean="0"/>
              <a:t>61</a:t>
            </a:fld>
            <a:endParaRPr lang="en-US"/>
          </a:p>
        </p:txBody>
      </p:sp>
    </p:spTree>
    <p:extLst>
      <p:ext uri="{BB962C8B-B14F-4D97-AF65-F5344CB8AC3E}">
        <p14:creationId xmlns:p14="http://schemas.microsoft.com/office/powerpoint/2010/main" val="4089363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321319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63</a:t>
            </a:fld>
            <a:endParaRPr lang="en-US"/>
          </a:p>
        </p:txBody>
      </p:sp>
    </p:spTree>
    <p:extLst>
      <p:ext uri="{BB962C8B-B14F-4D97-AF65-F5344CB8AC3E}">
        <p14:creationId xmlns:p14="http://schemas.microsoft.com/office/powerpoint/2010/main" val="5985546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64</a:t>
            </a:fld>
            <a:endParaRPr lang="en-US"/>
          </a:p>
        </p:txBody>
      </p:sp>
    </p:spTree>
    <p:extLst>
      <p:ext uri="{BB962C8B-B14F-4D97-AF65-F5344CB8AC3E}">
        <p14:creationId xmlns:p14="http://schemas.microsoft.com/office/powerpoint/2010/main" val="2488872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65</a:t>
            </a:fld>
            <a:endParaRPr lang="en-US"/>
          </a:p>
        </p:txBody>
      </p:sp>
    </p:spTree>
    <p:extLst>
      <p:ext uri="{BB962C8B-B14F-4D97-AF65-F5344CB8AC3E}">
        <p14:creationId xmlns:p14="http://schemas.microsoft.com/office/powerpoint/2010/main" val="289621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38747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Per Andrew, need to include “</a:t>
            </a:r>
            <a:r>
              <a:rPr lang="en-US" sz="1200" b="0" i="0" kern="1200">
                <a:solidFill>
                  <a:schemeClr val="tx1"/>
                </a:solidFill>
                <a:effectLst/>
                <a:latin typeface="+mn-lt"/>
                <a:ea typeface="+mn-ea"/>
                <a:cs typeface="+mn-cs"/>
              </a:rPr>
              <a:t>intro the standard HTTP response code convention of 2xx is success, 4xx is client error, 5xx is server error.”</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66</a:t>
            </a:fld>
            <a:endParaRPr lang="en-US"/>
          </a:p>
        </p:txBody>
      </p:sp>
    </p:spTree>
    <p:extLst>
      <p:ext uri="{BB962C8B-B14F-4D97-AF65-F5344CB8AC3E}">
        <p14:creationId xmlns:p14="http://schemas.microsoft.com/office/powerpoint/2010/main" val="10958459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67</a:t>
            </a:fld>
            <a:endParaRPr lang="en-US"/>
          </a:p>
        </p:txBody>
      </p:sp>
    </p:spTree>
    <p:extLst>
      <p:ext uri="{BB962C8B-B14F-4D97-AF65-F5344CB8AC3E}">
        <p14:creationId xmlns:p14="http://schemas.microsoft.com/office/powerpoint/2010/main" val="21968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Preview – Can scale to 10% of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7041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import, it’s an anti-pattern to scale up extremely high and then you’re stuck with a high minimum.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2/21/2020 5:13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29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8</a:t>
            </a:fld>
            <a:endParaRPr lang="en-US"/>
          </a:p>
        </p:txBody>
      </p:sp>
    </p:spTree>
    <p:extLst>
      <p:ext uri="{BB962C8B-B14F-4D97-AF65-F5344CB8AC3E}">
        <p14:creationId xmlns:p14="http://schemas.microsoft.com/office/powerpoint/2010/main" val="172323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9</a:t>
            </a:fld>
            <a:endParaRPr lang="en-US"/>
          </a:p>
        </p:txBody>
      </p:sp>
    </p:spTree>
    <p:extLst>
      <p:ext uri="{BB962C8B-B14F-4D97-AF65-F5344CB8AC3E}">
        <p14:creationId xmlns:p14="http://schemas.microsoft.com/office/powerpoint/2010/main" val="3230585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76C5A0B1-2BDC-4805-909D-0A060D505BA1}"/>
              </a:ext>
            </a:extLst>
          </p:cNvPr>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11" name="Title 1">
            <a:extLst>
              <a:ext uri="{FF2B5EF4-FFF2-40B4-BE49-F238E27FC236}">
                <a16:creationId xmlns:a16="http://schemas.microsoft.com/office/drawing/2014/main" id="{381554F9-C402-420F-BE47-B4066E88E3B7}"/>
              </a:ext>
            </a:extLst>
          </p:cNvPr>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12" name="Text Placeholder 4">
            <a:extLst>
              <a:ext uri="{FF2B5EF4-FFF2-40B4-BE49-F238E27FC236}">
                <a16:creationId xmlns:a16="http://schemas.microsoft.com/office/drawing/2014/main" id="{29BBA674-B9FC-4DBF-A40F-F694B1C5CE91}"/>
              </a:ext>
            </a:extLst>
          </p:cNvPr>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67604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20971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61634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92658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606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extLst>
      <p:ext uri="{BB962C8B-B14F-4D97-AF65-F5344CB8AC3E}">
        <p14:creationId xmlns:p14="http://schemas.microsoft.com/office/powerpoint/2010/main" val="282431538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400">
              <a:lnSpc>
                <a:spcPct val="100000"/>
              </a:lnSpc>
            </a:pPr>
            <a:r>
              <a:rPr lang="en-US"/>
              <a:t>Click to edit Master title style</a:t>
            </a:r>
          </a:p>
        </p:txBody>
      </p:sp>
    </p:spTree>
    <p:extLst>
      <p:ext uri="{BB962C8B-B14F-4D97-AF65-F5344CB8AC3E}">
        <p14:creationId xmlns:p14="http://schemas.microsoft.com/office/powerpoint/2010/main" val="40350070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Pentagon 684"/>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989"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a:t>Click to edit Master title style</a:t>
            </a:r>
          </a:p>
        </p:txBody>
      </p:sp>
    </p:spTree>
    <p:extLst>
      <p:ext uri="{BB962C8B-B14F-4D97-AF65-F5344CB8AC3E}">
        <p14:creationId xmlns:p14="http://schemas.microsoft.com/office/powerpoint/2010/main" val="9025977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1591729"/>
            <a:ext cx="5265119" cy="3606200"/>
          </a:xfrm>
        </p:spPr>
        <p:txBody>
          <a:bodyPr/>
          <a:lstStyle>
            <a:lvl1pPr marL="0" indent="0">
              <a:spcBef>
                <a:spcPts val="1200"/>
              </a:spcBef>
              <a:spcAft>
                <a:spcPts val="800"/>
              </a:spcAft>
              <a:buNone/>
              <a:defRPr sz="1800" spc="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z="1200" spc="0" baseline="0">
                <a:solidFill>
                  <a:schemeClr val="tx1"/>
                </a:solidFill>
              </a:defRPr>
            </a:lvl3pPr>
            <a:lvl4pPr marL="914400" indent="-228600" defTabSz="762000">
              <a:buClr>
                <a:schemeClr val="tx2"/>
              </a:buClr>
              <a:defRPr sz="1100" spc="0" baseline="0">
                <a:solidFill>
                  <a:schemeClr val="tx1"/>
                </a:solidFill>
              </a:defRPr>
            </a:lvl4pPr>
            <a:lvl5pPr marL="1258888" indent="-228600" defTabSz="762000">
              <a:buClr>
                <a:schemeClr val="tx2"/>
              </a:buClr>
              <a:defRPr sz="1100" spc="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97686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33164842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bg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913" indent="-228600" defTabSz="762000">
              <a:buClr>
                <a:schemeClr val="tx2"/>
              </a:buClr>
              <a:defRPr spc="100" baseline="0">
                <a:solidFill>
                  <a:schemeClr val="bg1"/>
                </a:solidFill>
              </a:defRPr>
            </a:lvl3pPr>
            <a:lvl4pPr marL="914400" indent="-228600" defTabSz="762000">
              <a:buClr>
                <a:schemeClr val="tx2"/>
              </a:buClr>
              <a:defRPr spc="100" baseline="0">
                <a:solidFill>
                  <a:schemeClr val="bg1"/>
                </a:solidFill>
              </a:defRPr>
            </a:lvl4pPr>
            <a:lvl5pPr marL="1258888" indent="-228600" defTabSz="762000">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bwMode="gray">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
        <p:nvSpPr>
          <p:cNvPr id="6" name="Rectangle 5"/>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2" name="Rectangle 1"/>
          <p:cNvSpPr/>
          <p:nvPr userDrawn="1"/>
        </p:nvSpPr>
        <p:spPr>
          <a:xfrm>
            <a:off x="5550818" y="2715201"/>
            <a:ext cx="1090363" cy="369332"/>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32841424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5074397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5133707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63936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2"/>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88947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1"/>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Tree>
    <p:extLst>
      <p:ext uri="{BB962C8B-B14F-4D97-AF65-F5344CB8AC3E}">
        <p14:creationId xmlns:p14="http://schemas.microsoft.com/office/powerpoint/2010/main" val="36205570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42915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14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188470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a:gradFill>
                  <a:gsLst>
                    <a:gs pos="0">
                      <a:srgbClr val="505050"/>
                    </a:gs>
                    <a:gs pos="100000">
                      <a:srgbClr val="505050"/>
                    </a:gs>
                  </a:gsLst>
                  <a:lin ang="5400000" scaled="0"/>
                </a:gradFill>
                <a:cs typeface="Segoe UI" pitchFamily="34" charset="0"/>
              </a:rPr>
              <a:t>© 2018 Microsoft Corporation. All rights reserved. </a:t>
            </a:r>
          </a:p>
        </p:txBody>
      </p:sp>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Tree>
    <p:extLst>
      <p:ext uri="{BB962C8B-B14F-4D97-AF65-F5344CB8AC3E}">
        <p14:creationId xmlns:p14="http://schemas.microsoft.com/office/powerpoint/2010/main" val="185248047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a:gradFill>
                  <a:gsLst>
                    <a:gs pos="0">
                      <a:srgbClr val="FFFFFF"/>
                    </a:gs>
                    <a:gs pos="100000">
                      <a:srgbClr val="FFFFFF"/>
                    </a:gs>
                  </a:gsLst>
                  <a:lin ang="5400000" scaled="0"/>
                </a:gradFill>
                <a:cs typeface="Segoe UI" pitchFamily="34" charset="0"/>
              </a:rPr>
              <a:t>© 2018 Microsoft Corporation. All rights reserved. </a:t>
            </a:r>
          </a:p>
        </p:txBody>
      </p:sp>
      <p:pic>
        <p:nvPicPr>
          <p:cNvPr id="4" name="Picture 3"/>
          <p:cNvPicPr>
            <a:picLocks noChangeAspect="1"/>
          </p:cNvPicPr>
          <p:nvPr userDrawn="1"/>
        </p:nvPicPr>
        <p:blipFill>
          <a:blip r:embed="rId2"/>
          <a:stretch>
            <a:fillRect/>
          </a:stretch>
        </p:blipFill>
        <p:spPr>
          <a:xfrm>
            <a:off x="450206" y="3083652"/>
            <a:ext cx="3227129" cy="692059"/>
          </a:xfrm>
          <a:prstGeom prst="rect">
            <a:avLst/>
          </a:prstGeom>
        </p:spPr>
      </p:pic>
    </p:spTree>
    <p:extLst>
      <p:ext uri="{BB962C8B-B14F-4D97-AF65-F5344CB8AC3E}">
        <p14:creationId xmlns:p14="http://schemas.microsoft.com/office/powerpoint/2010/main" val="734532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642233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1976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064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4720857" cy="1046440"/>
          </a:xfrm>
        </p:spPr>
        <p:txBody>
          <a:bodyPr vert="horz" wrap="square" lIns="146304" tIns="91440" rIns="146304" bIns="91440" rtlCol="0" anchor="t">
            <a:noAutofit/>
          </a:bodyPr>
          <a:lstStyle>
            <a:lvl1pPr>
              <a:defRPr lang="en-US" sz="2800" b="0" kern="1200" cap="all" spc="0" baseline="0" dirty="0">
                <a:ln w="3175">
                  <a:noFill/>
                </a:ln>
                <a:solidFill>
                  <a:schemeClr val="bg1"/>
                </a:solidFill>
                <a:effectLst/>
                <a:latin typeface="Arial" panose="020B0604020202020204" pitchFamily="34" charset="0"/>
                <a:ea typeface="+mn-ea"/>
                <a:cs typeface="Arial" panose="020B0604020202020204" pitchFamily="34" charset="0"/>
              </a:defRPr>
            </a:lvl1pPr>
          </a:lstStyle>
          <a:p>
            <a:pPr marL="0" lvl="0" algn="l" defTabSz="914400" rtl="0" eaLnBrk="1" latinLnBrk="0" hangingPunct="1">
              <a:lnSpc>
                <a:spcPct val="100000"/>
              </a:lnSpc>
              <a:spcBef>
                <a:spcPct val="0"/>
              </a:spcBef>
              <a:buNone/>
            </a:pPr>
            <a:r>
              <a:rPr lang="en-US" dirty="0"/>
              <a:t>Click to edit Master title style</a:t>
            </a:r>
          </a:p>
        </p:txBody>
      </p:sp>
      <p:sp>
        <p:nvSpPr>
          <p:cNvPr id="6" name="Text Placeholder 5">
            <a:extLst>
              <a:ext uri="{FF2B5EF4-FFF2-40B4-BE49-F238E27FC236}">
                <a16:creationId xmlns:a16="http://schemas.microsoft.com/office/drawing/2014/main" id="{812886AA-A156-4EC6-A1EA-17C1BB0CF527}"/>
              </a:ext>
            </a:extLst>
          </p:cNvPr>
          <p:cNvSpPr>
            <a:spLocks noGrp="1"/>
          </p:cNvSpPr>
          <p:nvPr>
            <p:ph type="body" sz="quarter" idx="10"/>
          </p:nvPr>
        </p:nvSpPr>
        <p:spPr>
          <a:xfrm>
            <a:off x="269240" y="1769960"/>
            <a:ext cx="4547689" cy="4048455"/>
          </a:xfrm>
        </p:spPr>
        <p:txBody>
          <a:bodyPr>
            <a:normAutofit/>
          </a:bodyPr>
          <a:lstStyle>
            <a:lvl1pPr marL="0" indent="0">
              <a:lnSpc>
                <a:spcPct val="100000"/>
              </a:lnSpc>
              <a:spcBef>
                <a:spcPts val="1800"/>
              </a:spcBef>
              <a:spcAft>
                <a:spcPts val="600"/>
              </a:spcAft>
              <a:buClr>
                <a:schemeClr val="bg1"/>
              </a:buClr>
              <a:buNone/>
              <a:defRPr lang="en-US" sz="1400" spc="100" smtClean="0">
                <a:solidFill>
                  <a:schemeClr val="bg1"/>
                </a:solidFill>
                <a:latin typeface="Arial" panose="020B0604020202020204" pitchFamily="34" charset="0"/>
                <a:cs typeface="Arial" panose="020B0604020202020204" pitchFamily="34" charset="0"/>
              </a:defRPr>
            </a:lvl1pPr>
            <a:lvl2pPr marL="236546" indent="0">
              <a:lnSpc>
                <a:spcPct val="100000"/>
              </a:lnSpc>
              <a:spcBef>
                <a:spcPts val="600"/>
              </a:spcBef>
              <a:spcAft>
                <a:spcPts val="400"/>
              </a:spcAft>
              <a:buNone/>
              <a:defRPr lang="en-US" sz="1200" spc="50" baseline="0" smtClean="0">
                <a:solidFill>
                  <a:schemeClr val="bg1"/>
                </a:solidFill>
              </a:defRPr>
            </a:lvl2pPr>
            <a:lvl3pPr>
              <a:defRPr lang="en-US" smtClean="0">
                <a:solidFill>
                  <a:schemeClr val="tx1"/>
                </a:solidFill>
              </a:defRPr>
            </a:lvl3pPr>
            <a:lvl4pPr>
              <a:defRPr lang="en-US" smtClean="0">
                <a:solidFill>
                  <a:schemeClr val="tx1"/>
                </a:solidFill>
              </a:defRPr>
            </a:lvl4pPr>
            <a:lvl5pPr>
              <a:defRPr lang="en-US">
                <a:solidFill>
                  <a:schemeClr val="tx1"/>
                </a:solidFill>
              </a:defRPr>
            </a:lvl5pPr>
          </a:lstStyle>
          <a:p>
            <a:pPr marL="336145" lvl="0" indent="-336145" defTabSz="914400">
              <a:spcBef>
                <a:spcPts val="1000"/>
              </a:spcBef>
            </a:pPr>
            <a:r>
              <a:rPr lang="en-US" dirty="0"/>
              <a:t>Edit Master text styles</a:t>
            </a:r>
          </a:p>
          <a:p>
            <a:pPr marL="572691" lvl="1" indent="-336145" defTabSz="914400">
              <a:spcBef>
                <a:spcPts val="1000"/>
              </a:spcBef>
            </a:pPr>
            <a:r>
              <a:rPr lang="en-US" dirty="0"/>
              <a:t>subtitle</a:t>
            </a:r>
          </a:p>
        </p:txBody>
      </p:sp>
    </p:spTree>
    <p:extLst>
      <p:ext uri="{BB962C8B-B14F-4D97-AF65-F5344CB8AC3E}">
        <p14:creationId xmlns:p14="http://schemas.microsoft.com/office/powerpoint/2010/main" val="9694492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695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E6DB8C22-FB56-485D-B4F9-E8FC084E9ED0}"/>
              </a:ext>
            </a:extLst>
          </p:cNvPr>
          <p:cNvSpPr/>
          <p:nvPr userDrawn="1"/>
        </p:nvSpPr>
        <p:spPr bwMode="auto">
          <a:xfrm>
            <a:off x="269303" y="2759102"/>
            <a:ext cx="6545155" cy="3586713"/>
          </a:xfrm>
          <a:prstGeom prst="rect">
            <a:avLst/>
          </a:prstGeom>
          <a:solidFill>
            <a:schemeClr val="bg2">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2759101"/>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4553489"/>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2348054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bg bwMode="gray">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
        <p:nvSpPr>
          <p:cNvPr id="6" name="Rectangle 5"/>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1634613"/>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3429000"/>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39555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021766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764714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1929185"/>
          </a:xfrm>
        </p:spPr>
        <p:txBody>
          <a:bodyPr>
            <a:spAutoFit/>
          </a:bodyPr>
          <a:lstStyle>
            <a:lvl1pPr>
              <a:defRPr sz="391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22371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8"/>
            <a:ext cx="11653523" cy="1695314"/>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6639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552669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633791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3226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31582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132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063350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Edit Master text styles</a:t>
            </a:r>
          </a:p>
        </p:txBody>
      </p:sp>
    </p:spTree>
    <p:extLst>
      <p:ext uri="{BB962C8B-B14F-4D97-AF65-F5344CB8AC3E}">
        <p14:creationId xmlns:p14="http://schemas.microsoft.com/office/powerpoint/2010/main" val="32545738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Edit Master text styles</a:t>
            </a:r>
          </a:p>
        </p:txBody>
      </p:sp>
    </p:spTree>
    <p:extLst>
      <p:ext uri="{BB962C8B-B14F-4D97-AF65-F5344CB8AC3E}">
        <p14:creationId xmlns:p14="http://schemas.microsoft.com/office/powerpoint/2010/main" val="366513329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1"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225">
              <a:lnSpc>
                <a:spcPct val="100000"/>
              </a:lnSpc>
            </a:pPr>
            <a:r>
              <a:rPr lang="en-US"/>
              <a:t>Click to edit Master title style</a:t>
            </a:r>
          </a:p>
        </p:txBody>
      </p:sp>
    </p:spTree>
    <p:extLst>
      <p:ext uri="{BB962C8B-B14F-4D97-AF65-F5344CB8AC3E}">
        <p14:creationId xmlns:p14="http://schemas.microsoft.com/office/powerpoint/2010/main" val="150426260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Pentagon 684"/>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93990"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a:t>Click to edit Master title style</a:t>
            </a:r>
          </a:p>
        </p:txBody>
      </p:sp>
    </p:spTree>
    <p:extLst>
      <p:ext uri="{BB962C8B-B14F-4D97-AF65-F5344CB8AC3E}">
        <p14:creationId xmlns:p14="http://schemas.microsoft.com/office/powerpoint/2010/main" val="5864041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tx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803" indent="-228556" defTabSz="761854">
              <a:buClr>
                <a:schemeClr val="tx2"/>
              </a:buClr>
              <a:defRPr spc="100" baseline="0">
                <a:solidFill>
                  <a:schemeClr val="tx1"/>
                </a:solidFill>
              </a:defRPr>
            </a:lvl3pPr>
            <a:lvl4pPr marL="914225" indent="-228556" defTabSz="761854">
              <a:buClr>
                <a:schemeClr val="tx2"/>
              </a:buClr>
              <a:defRPr spc="100" baseline="0">
                <a:solidFill>
                  <a:schemeClr val="tx1"/>
                </a:solidFill>
              </a:defRPr>
            </a:lvl4pPr>
            <a:lvl5pPr marL="1258646" indent="-228556" defTabSz="761854">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7808166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518437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bg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803" indent="-228556" defTabSz="761854">
              <a:buClr>
                <a:schemeClr val="tx2"/>
              </a:buClr>
              <a:defRPr spc="100" baseline="0">
                <a:solidFill>
                  <a:schemeClr val="bg1"/>
                </a:solidFill>
              </a:defRPr>
            </a:lvl3pPr>
            <a:lvl4pPr marL="914225" indent="-228556" defTabSz="761854">
              <a:buClr>
                <a:schemeClr val="tx2"/>
              </a:buClr>
              <a:defRPr spc="100" baseline="0">
                <a:solidFill>
                  <a:schemeClr val="bg1"/>
                </a:solidFill>
              </a:defRPr>
            </a:lvl4pPr>
            <a:lvl5pPr marL="1258646" indent="-228556" defTabSz="761854">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921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2" name="Rectangle 1"/>
          <p:cNvSpPr/>
          <p:nvPr userDrawn="1"/>
        </p:nvSpPr>
        <p:spPr>
          <a:xfrm>
            <a:off x="5541842" y="2715201"/>
            <a:ext cx="1108317" cy="374846"/>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2569404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243532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1353081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8266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3"/>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94598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2"/>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err="1"/>
          </a:p>
        </p:txBody>
      </p:sp>
    </p:spTree>
    <p:extLst>
      <p:ext uri="{BB962C8B-B14F-4D97-AF65-F5344CB8AC3E}">
        <p14:creationId xmlns:p14="http://schemas.microsoft.com/office/powerpoint/2010/main" val="28225549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35903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9847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751"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823566"/>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0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593165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502968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566583"/>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851632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7" y="3083652"/>
            <a:ext cx="3227129" cy="692059"/>
          </a:xfrm>
          <a:prstGeom prst="rect">
            <a:avLst/>
          </a:prstGeom>
        </p:spPr>
      </p:pic>
    </p:spTree>
    <p:extLst>
      <p:ext uri="{BB962C8B-B14F-4D97-AF65-F5344CB8AC3E}">
        <p14:creationId xmlns:p14="http://schemas.microsoft.com/office/powerpoint/2010/main" val="2775645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9"/>
            <a:ext cx="11653523" cy="2606594"/>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872300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0750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12876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9743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theme" Target="../theme/theme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796788"/>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97" r:id="rId12"/>
    <p:sldLayoutId id="2147483696" r:id="rId13"/>
    <p:sldLayoutId id="2147483692" r:id="rId14"/>
    <p:sldLayoutId id="2147483694" r:id="rId15"/>
    <p:sldLayoutId id="2147483676" r:id="rId16"/>
    <p:sldLayoutId id="2147483662" r:id="rId17"/>
    <p:sldLayoutId id="2147483691" r:id="rId18"/>
    <p:sldLayoutId id="2147483693" r:id="rId19"/>
    <p:sldLayoutId id="2147483677" r:id="rId20"/>
    <p:sldLayoutId id="2147483678" r:id="rId21"/>
    <p:sldLayoutId id="2147483679" r:id="rId22"/>
    <p:sldLayoutId id="2147483680" r:id="rId23"/>
    <p:sldLayoutId id="2147483682" r:id="rId24"/>
    <p:sldLayoutId id="2147483684" r:id="rId25"/>
    <p:sldLayoutId id="2147483685" r:id="rId26"/>
    <p:sldLayoutId id="2147483686" r:id="rId27"/>
    <p:sldLayoutId id="2147483687" r:id="rId28"/>
    <p:sldLayoutId id="2147483688" r:id="rId29"/>
    <p:sldLayoutId id="2147483689" r:id="rId30"/>
    <p:sldLayoutId id="2147483728" r:id="rId31"/>
    <p:sldLayoutId id="2147483730" r:id="rId32"/>
    <p:sldLayoutId id="2147483731" r:id="rId33"/>
  </p:sldLayoutIdLst>
  <p:transition>
    <p:fade/>
  </p:transition>
  <p:txStyles>
    <p:titleStyle>
      <a:lvl1pPr algn="ctr" defTabSz="914367"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666422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Lst>
  <p:transition>
    <p:fade/>
  </p:transition>
  <p:txStyles>
    <p:titleStyle>
      <a:lvl1pPr algn="ctr" defTabSz="914192"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080" marR="0" indent="-336080" algn="l" defTabSz="914192"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581" marR="0" indent="-236500" algn="l" defTabSz="914192"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187"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241"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294"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rest/api/cosmos-db/http-status-codes-for-cosmosdb"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5A3888-611A-4FC3-8A75-2D38F84CB14B}"/>
              </a:ext>
            </a:extLst>
          </p:cNvPr>
          <p:cNvSpPr>
            <a:spLocks noGrp="1"/>
          </p:cNvSpPr>
          <p:nvPr>
            <p:ph type="title"/>
          </p:nvPr>
        </p:nvSpPr>
        <p:spPr>
          <a:xfrm>
            <a:off x="269302" y="2016750"/>
            <a:ext cx="9491555" cy="1793090"/>
          </a:xfrm>
        </p:spPr>
        <p:txBody>
          <a:bodyPr/>
          <a:lstStyle/>
          <a:p>
            <a:pPr>
              <a:spcBef>
                <a:spcPts val="1200"/>
              </a:spcBef>
            </a:pPr>
            <a:r>
              <a:rPr lang="en-US" sz="5000" spc="0" dirty="0">
                <a:latin typeface="Segoe UI Semilight" charset="0"/>
                <a:ea typeface="Segoe UI Semilight" charset="0"/>
              </a:rPr>
              <a:t>Azure Cosmos DB</a:t>
            </a:r>
            <a:br>
              <a:rPr lang="en-US" sz="5000" spc="0" dirty="0">
                <a:latin typeface="Segoe UI Semilight" charset="0"/>
                <a:ea typeface="Segoe UI Semilight" charset="0"/>
              </a:rPr>
            </a:br>
            <a:r>
              <a:rPr lang="en-US" sz="5000" spc="0" dirty="0">
                <a:latin typeface="Segoe UI Semilight" charset="0"/>
                <a:ea typeface="Segoe UI Semilight" charset="0"/>
              </a:rPr>
              <a:t>Monitoring and Optimization </a:t>
            </a:r>
            <a:r>
              <a:rPr lang="en-US" sz="2000" spc="0" dirty="0">
                <a:latin typeface="Segoe UI Semilight" charset="0"/>
                <a:ea typeface="Segoe UI Semilight" charset="0"/>
              </a:rPr>
              <a:t> </a:t>
            </a:r>
            <a:endParaRPr lang="en-US" sz="3600" spc="0" dirty="0">
              <a:latin typeface="Segoe UI Semilight" charset="0"/>
              <a:ea typeface="Segoe UI Semilight" charset="0"/>
            </a:endParaRPr>
          </a:p>
        </p:txBody>
      </p:sp>
      <p:sp>
        <p:nvSpPr>
          <p:cNvPr id="4" name="Subtitle 2">
            <a:extLst>
              <a:ext uri="{FF2B5EF4-FFF2-40B4-BE49-F238E27FC236}">
                <a16:creationId xmlns:a16="http://schemas.microsoft.com/office/drawing/2014/main" id="{AD207E83-1153-44E7-94CA-F29DEE763F52}"/>
              </a:ext>
            </a:extLst>
          </p:cNvPr>
          <p:cNvSpPr>
            <a:spLocks noGrp="1"/>
          </p:cNvSpPr>
          <p:nvPr>
            <p:ph type="body" sz="quarter" idx="12"/>
          </p:nvPr>
        </p:nvSpPr>
        <p:spPr>
          <a:xfrm>
            <a:off x="269875" y="3811588"/>
            <a:ext cx="6545263" cy="1792287"/>
          </a:xfrm>
        </p:spPr>
        <p:txBody>
          <a:bodyPr anchor="t"/>
          <a:lstStyle/>
          <a:p>
            <a:r>
              <a:rPr lang="en-US" sz="2000" b="1" dirty="0">
                <a:latin typeface="Segoe UI Semibold" charset="0"/>
                <a:ea typeface="Segoe UI Semibold" charset="0"/>
                <a:cs typeface="Segoe UI Semibold" charset="0"/>
              </a:rPr>
              <a:t>&lt;Speaker&gt;</a:t>
            </a:r>
          </a:p>
          <a:p>
            <a:r>
              <a:rPr lang="en-US" sz="2000" b="1" dirty="0">
                <a:latin typeface="Segoe UI Semibold" charset="0"/>
                <a:ea typeface="Segoe UI Semibold" charset="0"/>
                <a:cs typeface="Segoe UI Semibold" charset="0"/>
              </a:rPr>
              <a:t>&lt;date&gt;</a:t>
            </a:r>
          </a:p>
        </p:txBody>
      </p:sp>
    </p:spTree>
    <p:extLst>
      <p:ext uri="{BB962C8B-B14F-4D97-AF65-F5344CB8AC3E}">
        <p14:creationId xmlns:p14="http://schemas.microsoft.com/office/powerpoint/2010/main" val="3805533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50"/>
                                        <p:tgtEl>
                                          <p:spTgt spid="8"/>
                                        </p:tgtEl>
                                      </p:cBhvr>
                                    </p:animEffect>
                                    <p:anim calcmode="lin" valueType="num">
                                      <p:cBhvr>
                                        <p:cTn id="8" dur="350" fill="hold"/>
                                        <p:tgtEl>
                                          <p:spTgt spid="8"/>
                                        </p:tgtEl>
                                        <p:attrNameLst>
                                          <p:attrName>ppt_x</p:attrName>
                                        </p:attrNameLst>
                                      </p:cBhvr>
                                      <p:tavLst>
                                        <p:tav tm="0">
                                          <p:val>
                                            <p:strVal val="#ppt_x"/>
                                          </p:val>
                                        </p:tav>
                                        <p:tav tm="100000">
                                          <p:val>
                                            <p:strVal val="#ppt_x"/>
                                          </p:val>
                                        </p:tav>
                                      </p:tavLst>
                                    </p:anim>
                                    <p:anim calcmode="lin" valueType="num">
                                      <p:cBhvr>
                                        <p:cTn id="9" dur="3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350"/>
                                        <p:tgtEl>
                                          <p:spTgt spid="4">
                                            <p:txEl>
                                              <p:pRg st="0" end="0"/>
                                            </p:txEl>
                                          </p:spTgt>
                                        </p:tgtEl>
                                      </p:cBhvr>
                                    </p:animEffect>
                                    <p:anim calcmode="lin" valueType="num">
                                      <p:cBhvr>
                                        <p:cTn id="13" dur="3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35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350"/>
                                        <p:tgtEl>
                                          <p:spTgt spid="4">
                                            <p:txEl>
                                              <p:pRg st="1" end="1"/>
                                            </p:txEl>
                                          </p:spTgt>
                                        </p:tgtEl>
                                      </p:cBhvr>
                                    </p:animEffect>
                                    <p:anim calcmode="lin" valueType="num">
                                      <p:cBhvr>
                                        <p:cTn id="18" dur="3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3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9"/>
            <a:ext cx="5265119" cy="2062103"/>
          </a:xfrm>
        </p:spPr>
        <p:txBody>
          <a:bodyPr/>
          <a:lstStyle/>
          <a:p>
            <a:pPr lvl="0"/>
            <a:r>
              <a:rPr lang="en-US" dirty="0"/>
              <a:t>Help to have an overview </a:t>
            </a:r>
          </a:p>
          <a:p>
            <a:pPr lvl="0"/>
            <a:r>
              <a:rPr lang="en-US" dirty="0"/>
              <a:t>Check 80 % of your works in 20 % of your time </a:t>
            </a:r>
          </a:p>
          <a:p>
            <a:pPr lvl="0"/>
            <a:r>
              <a:rPr lang="en-US" dirty="0"/>
              <a:t>Monitor the performance </a:t>
            </a:r>
          </a:p>
          <a:p>
            <a:pPr lvl="0"/>
            <a:r>
              <a:rPr lang="en-US" dirty="0"/>
              <a:t>Monitor the failures </a:t>
            </a:r>
          </a:p>
        </p:txBody>
      </p:sp>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p:txBody>
          <a:bodyPr/>
          <a:lstStyle/>
          <a:p>
            <a:r>
              <a:rPr lang="en-US" dirty="0"/>
              <a:t>Monitoring </a:t>
            </a:r>
          </a:p>
        </p:txBody>
      </p:sp>
      <p:grpSp>
        <p:nvGrpSpPr>
          <p:cNvPr id="7" name="Group 6">
            <a:extLst>
              <a:ext uri="{FF2B5EF4-FFF2-40B4-BE49-F238E27FC236}">
                <a16:creationId xmlns:a16="http://schemas.microsoft.com/office/drawing/2014/main" id="{E8081C0D-861A-4B72-8580-E0C922CCCE7B}"/>
              </a:ext>
            </a:extLst>
          </p:cNvPr>
          <p:cNvGrpSpPr/>
          <p:nvPr/>
        </p:nvGrpSpPr>
        <p:grpSpPr>
          <a:xfrm>
            <a:off x="7023953" y="1191049"/>
            <a:ext cx="4445122" cy="4386629"/>
            <a:chOff x="7128847" y="1677971"/>
            <a:chExt cx="4445122" cy="4386629"/>
          </a:xfrm>
        </p:grpSpPr>
        <p:grpSp>
          <p:nvGrpSpPr>
            <p:cNvPr id="8" name="Group 7">
              <a:extLst>
                <a:ext uri="{FF2B5EF4-FFF2-40B4-BE49-F238E27FC236}">
                  <a16:creationId xmlns:a16="http://schemas.microsoft.com/office/drawing/2014/main" id="{74DA0159-950F-4A86-8098-AC32EC0BD2C5}"/>
                </a:ext>
              </a:extLst>
            </p:cNvPr>
            <p:cNvGrpSpPr/>
            <p:nvPr/>
          </p:nvGrpSpPr>
          <p:grpSpPr>
            <a:xfrm>
              <a:off x="10355568" y="1678135"/>
              <a:ext cx="656510" cy="656510"/>
              <a:chOff x="1453808" y="2147980"/>
              <a:chExt cx="177800" cy="177800"/>
            </a:xfrm>
          </p:grpSpPr>
          <p:sp>
            <p:nvSpPr>
              <p:cNvPr id="24" name="Oval 23">
                <a:extLst>
                  <a:ext uri="{FF2B5EF4-FFF2-40B4-BE49-F238E27FC236}">
                    <a16:creationId xmlns:a16="http://schemas.microsoft.com/office/drawing/2014/main" id="{21FD3D9B-84EC-4E43-8596-51925E0DB093}"/>
                  </a:ext>
                </a:extLst>
              </p:cNvPr>
              <p:cNvSpPr/>
              <p:nvPr/>
            </p:nvSpPr>
            <p:spPr bwMode="auto">
              <a:xfrm>
                <a:off x="1453808" y="2147980"/>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Freeform 10">
                <a:extLst>
                  <a:ext uri="{FF2B5EF4-FFF2-40B4-BE49-F238E27FC236}">
                    <a16:creationId xmlns:a16="http://schemas.microsoft.com/office/drawing/2014/main" id="{CF256129-3D3F-43DC-8CBB-294515881698}"/>
                  </a:ext>
                </a:extLst>
              </p:cNvPr>
              <p:cNvSpPr/>
              <p:nvPr/>
            </p:nvSpPr>
            <p:spPr bwMode="auto">
              <a:xfrm>
                <a:off x="1490321" y="2203543"/>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8D99E74-CA19-4604-A782-6FD058053A70}"/>
                </a:ext>
              </a:extLst>
            </p:cNvPr>
            <p:cNvGrpSpPr/>
            <p:nvPr/>
          </p:nvGrpSpPr>
          <p:grpSpPr>
            <a:xfrm>
              <a:off x="7128847" y="4217678"/>
              <a:ext cx="442757" cy="442757"/>
              <a:chOff x="1517650" y="1863725"/>
              <a:chExt cx="177800" cy="177800"/>
            </a:xfrm>
          </p:grpSpPr>
          <p:sp>
            <p:nvSpPr>
              <p:cNvPr id="22" name="Oval 21">
                <a:extLst>
                  <a:ext uri="{FF2B5EF4-FFF2-40B4-BE49-F238E27FC236}">
                    <a16:creationId xmlns:a16="http://schemas.microsoft.com/office/drawing/2014/main" id="{5BDC36C0-1E2F-429D-A5F7-9971F6CEA57F}"/>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16">
                <a:extLst>
                  <a:ext uri="{FF2B5EF4-FFF2-40B4-BE49-F238E27FC236}">
                    <a16:creationId xmlns:a16="http://schemas.microsoft.com/office/drawing/2014/main" id="{4788A123-EEB4-4438-9006-4B48FF2159A7}"/>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8FA27EA-6670-482F-B2DA-DCAE8A0354D4}"/>
                </a:ext>
              </a:extLst>
            </p:cNvPr>
            <p:cNvGrpSpPr/>
            <p:nvPr/>
          </p:nvGrpSpPr>
          <p:grpSpPr>
            <a:xfrm>
              <a:off x="10652015" y="4660435"/>
              <a:ext cx="921954" cy="921954"/>
              <a:chOff x="1517650" y="1863725"/>
              <a:chExt cx="177800" cy="177800"/>
            </a:xfrm>
          </p:grpSpPr>
          <p:sp>
            <p:nvSpPr>
              <p:cNvPr id="20" name="Oval 19">
                <a:extLst>
                  <a:ext uri="{FF2B5EF4-FFF2-40B4-BE49-F238E27FC236}">
                    <a16:creationId xmlns:a16="http://schemas.microsoft.com/office/drawing/2014/main" id="{953F05B6-21E0-481F-98DA-255454993056}"/>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Freeform 19">
                <a:extLst>
                  <a:ext uri="{FF2B5EF4-FFF2-40B4-BE49-F238E27FC236}">
                    <a16:creationId xmlns:a16="http://schemas.microsoft.com/office/drawing/2014/main" id="{6E48C91B-089D-4E52-A4EA-3E3F40EFBB2A}"/>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42C5070-9340-4657-8817-7C79BB8A17AC}"/>
                </a:ext>
              </a:extLst>
            </p:cNvPr>
            <p:cNvGrpSpPr/>
            <p:nvPr/>
          </p:nvGrpSpPr>
          <p:grpSpPr>
            <a:xfrm>
              <a:off x="7198616" y="1677971"/>
              <a:ext cx="598236" cy="598236"/>
              <a:chOff x="1567855" y="1980501"/>
              <a:chExt cx="177800" cy="177800"/>
            </a:xfrm>
          </p:grpSpPr>
          <p:sp>
            <p:nvSpPr>
              <p:cNvPr id="18" name="Oval 17">
                <a:extLst>
                  <a:ext uri="{FF2B5EF4-FFF2-40B4-BE49-F238E27FC236}">
                    <a16:creationId xmlns:a16="http://schemas.microsoft.com/office/drawing/2014/main" id="{356BDC30-6BF2-4B52-A3A3-8AA58508F13E}"/>
                  </a:ext>
                </a:extLst>
              </p:cNvPr>
              <p:cNvSpPr/>
              <p:nvPr/>
            </p:nvSpPr>
            <p:spPr bwMode="auto">
              <a:xfrm>
                <a:off x="1567855" y="1980501"/>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22">
                <a:extLst>
                  <a:ext uri="{FF2B5EF4-FFF2-40B4-BE49-F238E27FC236}">
                    <a16:creationId xmlns:a16="http://schemas.microsoft.com/office/drawing/2014/main" id="{BDDF7A69-F92E-456D-BC57-78F1470FDF15}"/>
                  </a:ext>
                </a:extLst>
              </p:cNvPr>
              <p:cNvSpPr/>
              <p:nvPr/>
            </p:nvSpPr>
            <p:spPr bwMode="auto">
              <a:xfrm>
                <a:off x="1604368" y="2036064"/>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E22DA54-6A25-4907-9426-A973AB59B95F}"/>
                </a:ext>
              </a:extLst>
            </p:cNvPr>
            <p:cNvGrpSpPr/>
            <p:nvPr/>
          </p:nvGrpSpPr>
          <p:grpSpPr>
            <a:xfrm>
              <a:off x="8371008" y="5778599"/>
              <a:ext cx="286001" cy="286001"/>
              <a:chOff x="1517650" y="1863725"/>
              <a:chExt cx="177800" cy="177800"/>
            </a:xfrm>
          </p:grpSpPr>
          <p:sp>
            <p:nvSpPr>
              <p:cNvPr id="16" name="Oval 15">
                <a:extLst>
                  <a:ext uri="{FF2B5EF4-FFF2-40B4-BE49-F238E27FC236}">
                    <a16:creationId xmlns:a16="http://schemas.microsoft.com/office/drawing/2014/main" id="{A77C4B18-5545-44DF-A6D5-A50EB31B24F6}"/>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25">
                <a:extLst>
                  <a:ext uri="{FF2B5EF4-FFF2-40B4-BE49-F238E27FC236}">
                    <a16:creationId xmlns:a16="http://schemas.microsoft.com/office/drawing/2014/main" id="{3704CD13-0F42-445D-ACE3-677B0AD0AFCC}"/>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91919D6B-1943-458B-8D04-327900819B6E}"/>
                </a:ext>
              </a:extLst>
            </p:cNvPr>
            <p:cNvGrpSpPr/>
            <p:nvPr/>
          </p:nvGrpSpPr>
          <p:grpSpPr>
            <a:xfrm>
              <a:off x="11098640" y="3011830"/>
              <a:ext cx="286001" cy="286001"/>
              <a:chOff x="1517650" y="1863725"/>
              <a:chExt cx="177800" cy="177800"/>
            </a:xfrm>
          </p:grpSpPr>
          <p:sp>
            <p:nvSpPr>
              <p:cNvPr id="14" name="Oval 13">
                <a:extLst>
                  <a:ext uri="{FF2B5EF4-FFF2-40B4-BE49-F238E27FC236}">
                    <a16:creationId xmlns:a16="http://schemas.microsoft.com/office/drawing/2014/main" id="{83331496-A15B-42A9-B95C-EA79E396DE43}"/>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28">
                <a:extLst>
                  <a:ext uri="{FF2B5EF4-FFF2-40B4-BE49-F238E27FC236}">
                    <a16:creationId xmlns:a16="http://schemas.microsoft.com/office/drawing/2014/main" id="{FF7138AE-DE64-4C86-BBCA-8583A5DA6517}"/>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0ADE0911-798B-44C7-AC9B-4AD5A3ACDEF7}"/>
              </a:ext>
            </a:extLst>
          </p:cNvPr>
          <p:cNvGrpSpPr/>
          <p:nvPr/>
        </p:nvGrpSpPr>
        <p:grpSpPr>
          <a:xfrm>
            <a:off x="7960059" y="1801989"/>
            <a:ext cx="2086907" cy="3107208"/>
            <a:chOff x="7529886" y="696626"/>
            <a:chExt cx="3758492" cy="5596040"/>
          </a:xfrm>
        </p:grpSpPr>
        <p:sp>
          <p:nvSpPr>
            <p:cNvPr id="26" name="globe_4">
              <a:extLst>
                <a:ext uri="{FF2B5EF4-FFF2-40B4-BE49-F238E27FC236}">
                  <a16:creationId xmlns:a16="http://schemas.microsoft.com/office/drawing/2014/main" id="{8A85F03E-AAE6-4E1C-85A6-8AEC22AA3AA8}"/>
                </a:ext>
              </a:extLst>
            </p:cNvPr>
            <p:cNvSpPr>
              <a:spLocks noChangeAspect="1" noEditPoints="1"/>
            </p:cNvSpPr>
            <p:nvPr/>
          </p:nvSpPr>
          <p:spPr bwMode="auto">
            <a:xfrm>
              <a:off x="7727958" y="696626"/>
              <a:ext cx="878551" cy="889581"/>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rgbClr val="0177D7"/>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nvGrpSpPr>
            <p:cNvPr id="27" name="Group 26">
              <a:extLst>
                <a:ext uri="{FF2B5EF4-FFF2-40B4-BE49-F238E27FC236}">
                  <a16:creationId xmlns:a16="http://schemas.microsoft.com/office/drawing/2014/main" id="{7A18EA5F-4D3D-475B-8207-4B975096CB38}"/>
                </a:ext>
              </a:extLst>
            </p:cNvPr>
            <p:cNvGrpSpPr/>
            <p:nvPr/>
          </p:nvGrpSpPr>
          <p:grpSpPr>
            <a:xfrm>
              <a:off x="7529886" y="1148066"/>
              <a:ext cx="3758492" cy="4725767"/>
              <a:chOff x="7529886" y="1148066"/>
              <a:chExt cx="3758492" cy="4725767"/>
            </a:xfrm>
          </p:grpSpPr>
          <p:grpSp>
            <p:nvGrpSpPr>
              <p:cNvPr id="28" name="Group 27">
                <a:extLst>
                  <a:ext uri="{FF2B5EF4-FFF2-40B4-BE49-F238E27FC236}">
                    <a16:creationId xmlns:a16="http://schemas.microsoft.com/office/drawing/2014/main" id="{241A315A-7403-40BE-AA63-3493617C0401}"/>
                  </a:ext>
                </a:extLst>
              </p:cNvPr>
              <p:cNvGrpSpPr/>
              <p:nvPr/>
            </p:nvGrpSpPr>
            <p:grpSpPr>
              <a:xfrm>
                <a:off x="8768637" y="1148066"/>
                <a:ext cx="1620003" cy="838490"/>
                <a:chOff x="8768637" y="1148066"/>
                <a:chExt cx="1620003" cy="838490"/>
              </a:xfrm>
            </p:grpSpPr>
            <p:cxnSp>
              <p:nvCxnSpPr>
                <p:cNvPr id="92" name="Straight Connector 91">
                  <a:extLst>
                    <a:ext uri="{FF2B5EF4-FFF2-40B4-BE49-F238E27FC236}">
                      <a16:creationId xmlns:a16="http://schemas.microsoft.com/office/drawing/2014/main" id="{BBA5E383-278B-431E-BBC9-C01E4F3F3646}"/>
                    </a:ext>
                  </a:extLst>
                </p:cNvPr>
                <p:cNvCxnSpPr/>
                <p:nvPr/>
              </p:nvCxnSpPr>
              <p:spPr>
                <a:xfrm flipH="1">
                  <a:off x="9609825" y="1984137"/>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Oval 225">
                  <a:extLst>
                    <a:ext uri="{FF2B5EF4-FFF2-40B4-BE49-F238E27FC236}">
                      <a16:creationId xmlns:a16="http://schemas.microsoft.com/office/drawing/2014/main" id="{AC2520F6-F167-431E-A3DB-468B996A8641}"/>
                    </a:ext>
                  </a:extLst>
                </p:cNvPr>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94" name="Straight Connector 93">
                  <a:extLst>
                    <a:ext uri="{FF2B5EF4-FFF2-40B4-BE49-F238E27FC236}">
                      <a16:creationId xmlns:a16="http://schemas.microsoft.com/office/drawing/2014/main" id="{280C2656-A2AE-4C7D-8457-84DD80CACDA8}"/>
                    </a:ext>
                  </a:extLst>
                </p:cNvPr>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AFE24514-6A6B-48B0-8610-B22347FCB170}"/>
                  </a:ext>
                </a:extLst>
              </p:cNvPr>
              <p:cNvGrpSpPr/>
              <p:nvPr/>
            </p:nvGrpSpPr>
            <p:grpSpPr>
              <a:xfrm>
                <a:off x="8275777" y="2518051"/>
                <a:ext cx="1188423" cy="701234"/>
                <a:chOff x="1760111" y="-790754"/>
                <a:chExt cx="8156776" cy="4812936"/>
              </a:xfrm>
              <a:solidFill>
                <a:schemeClr val="bg1"/>
              </a:solidFill>
            </p:grpSpPr>
            <p:sp useBgFill="1">
              <p:nvSpPr>
                <p:cNvPr id="61" name="Freeform 50">
                  <a:extLst>
                    <a:ext uri="{FF2B5EF4-FFF2-40B4-BE49-F238E27FC236}">
                      <a16:creationId xmlns:a16="http://schemas.microsoft.com/office/drawing/2014/main" id="{5289DC7E-9043-4356-AF46-993338EF776A}"/>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2" name="Freeform 52">
                  <a:extLst>
                    <a:ext uri="{FF2B5EF4-FFF2-40B4-BE49-F238E27FC236}">
                      <a16:creationId xmlns:a16="http://schemas.microsoft.com/office/drawing/2014/main" id="{66CAE35F-562C-49BD-8A6C-0E138D34150B}"/>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3" name="Line 54">
                  <a:extLst>
                    <a:ext uri="{FF2B5EF4-FFF2-40B4-BE49-F238E27FC236}">
                      <a16:creationId xmlns:a16="http://schemas.microsoft.com/office/drawing/2014/main" id="{B14812F9-1CEA-4411-9C22-ACDB0117555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4" name="Line 55">
                  <a:extLst>
                    <a:ext uri="{FF2B5EF4-FFF2-40B4-BE49-F238E27FC236}">
                      <a16:creationId xmlns:a16="http://schemas.microsoft.com/office/drawing/2014/main" id="{34D3197D-117B-47DE-B2E0-E1E7D7061BA6}"/>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5" name="Line 56">
                  <a:extLst>
                    <a:ext uri="{FF2B5EF4-FFF2-40B4-BE49-F238E27FC236}">
                      <a16:creationId xmlns:a16="http://schemas.microsoft.com/office/drawing/2014/main" id="{3D3CF4EF-B4D0-4B3C-9836-5947E09D7921}"/>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6" name="Freeform 57">
                  <a:extLst>
                    <a:ext uri="{FF2B5EF4-FFF2-40B4-BE49-F238E27FC236}">
                      <a16:creationId xmlns:a16="http://schemas.microsoft.com/office/drawing/2014/main" id="{6C7F6052-078C-4692-9CB2-44901005A01B}"/>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7" name="Freeform 58">
                  <a:extLst>
                    <a:ext uri="{FF2B5EF4-FFF2-40B4-BE49-F238E27FC236}">
                      <a16:creationId xmlns:a16="http://schemas.microsoft.com/office/drawing/2014/main" id="{BDAA2DDF-30E5-4BE6-A84A-0A8C3B78469E}"/>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8" name="Freeform 59">
                  <a:extLst>
                    <a:ext uri="{FF2B5EF4-FFF2-40B4-BE49-F238E27FC236}">
                      <a16:creationId xmlns:a16="http://schemas.microsoft.com/office/drawing/2014/main" id="{44799BB3-2FE0-4C49-B011-A480974B7076}"/>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9" name="Freeform 60">
                  <a:extLst>
                    <a:ext uri="{FF2B5EF4-FFF2-40B4-BE49-F238E27FC236}">
                      <a16:creationId xmlns:a16="http://schemas.microsoft.com/office/drawing/2014/main" id="{84D67651-B5C0-4273-9E7C-13D771290F44}"/>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0" name="Freeform 61">
                  <a:extLst>
                    <a:ext uri="{FF2B5EF4-FFF2-40B4-BE49-F238E27FC236}">
                      <a16:creationId xmlns:a16="http://schemas.microsoft.com/office/drawing/2014/main" id="{48FB0C12-2ABA-408F-A8A4-0786661D0CCE}"/>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1" name="Line 62">
                  <a:extLst>
                    <a:ext uri="{FF2B5EF4-FFF2-40B4-BE49-F238E27FC236}">
                      <a16:creationId xmlns:a16="http://schemas.microsoft.com/office/drawing/2014/main" id="{48EE9688-C27F-4A00-A565-12EEB66D2C75}"/>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2" name="Line 63">
                  <a:extLst>
                    <a:ext uri="{FF2B5EF4-FFF2-40B4-BE49-F238E27FC236}">
                      <a16:creationId xmlns:a16="http://schemas.microsoft.com/office/drawing/2014/main" id="{A1730DB8-35C1-4D07-B68F-AD1DF1FA79F1}"/>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3" name="Line 64">
                  <a:extLst>
                    <a:ext uri="{FF2B5EF4-FFF2-40B4-BE49-F238E27FC236}">
                      <a16:creationId xmlns:a16="http://schemas.microsoft.com/office/drawing/2014/main" id="{0D354CC9-152E-4958-B8ED-A78DBCACB4AE}"/>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4" name="Line 65">
                  <a:extLst>
                    <a:ext uri="{FF2B5EF4-FFF2-40B4-BE49-F238E27FC236}">
                      <a16:creationId xmlns:a16="http://schemas.microsoft.com/office/drawing/2014/main" id="{C088562A-C842-4C2A-82D5-26990066BF73}"/>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5" name="Freeform 66">
                  <a:extLst>
                    <a:ext uri="{FF2B5EF4-FFF2-40B4-BE49-F238E27FC236}">
                      <a16:creationId xmlns:a16="http://schemas.microsoft.com/office/drawing/2014/main" id="{714B9636-19EC-447A-BA84-032FCE11F57A}"/>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76" name="Group 75">
                  <a:extLst>
                    <a:ext uri="{FF2B5EF4-FFF2-40B4-BE49-F238E27FC236}">
                      <a16:creationId xmlns:a16="http://schemas.microsoft.com/office/drawing/2014/main" id="{FA1E3D1C-5CDC-40A6-8FB8-0930953873DA}"/>
                    </a:ext>
                  </a:extLst>
                </p:cNvPr>
                <p:cNvGrpSpPr/>
                <p:nvPr/>
              </p:nvGrpSpPr>
              <p:grpSpPr>
                <a:xfrm>
                  <a:off x="4150130" y="3013548"/>
                  <a:ext cx="909969" cy="701665"/>
                  <a:chOff x="5196160" y="2147519"/>
                  <a:chExt cx="346197" cy="266948"/>
                </a:xfrm>
                <a:grpFill/>
              </p:grpSpPr>
              <p:sp useBgFill="1">
                <p:nvSpPr>
                  <p:cNvPr id="87" name="Line 68">
                    <a:extLst>
                      <a:ext uri="{FF2B5EF4-FFF2-40B4-BE49-F238E27FC236}">
                        <a16:creationId xmlns:a16="http://schemas.microsoft.com/office/drawing/2014/main" id="{DC399D7A-AC6E-4F4E-A490-547BCDDD960E}"/>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8" name="Line 69">
                    <a:extLst>
                      <a:ext uri="{FF2B5EF4-FFF2-40B4-BE49-F238E27FC236}">
                        <a16:creationId xmlns:a16="http://schemas.microsoft.com/office/drawing/2014/main" id="{18BA2BF8-49C6-4E77-97DA-D5240F0C2DE6}"/>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9" name="Line 70">
                    <a:extLst>
                      <a:ext uri="{FF2B5EF4-FFF2-40B4-BE49-F238E27FC236}">
                        <a16:creationId xmlns:a16="http://schemas.microsoft.com/office/drawing/2014/main" id="{6338C59D-5F0E-4062-893B-1B94F206A013}"/>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90" name="Line 71">
                    <a:extLst>
                      <a:ext uri="{FF2B5EF4-FFF2-40B4-BE49-F238E27FC236}">
                        <a16:creationId xmlns:a16="http://schemas.microsoft.com/office/drawing/2014/main" id="{9F6D4CEE-32B6-40F7-9B49-AA0CA706936B}"/>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91" name="Line 72">
                    <a:extLst>
                      <a:ext uri="{FF2B5EF4-FFF2-40B4-BE49-F238E27FC236}">
                        <a16:creationId xmlns:a16="http://schemas.microsoft.com/office/drawing/2014/main" id="{0F028E94-790B-4222-99FB-65B490D9C1AD}"/>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77" name="Line 73">
                  <a:extLst>
                    <a:ext uri="{FF2B5EF4-FFF2-40B4-BE49-F238E27FC236}">
                      <a16:creationId xmlns:a16="http://schemas.microsoft.com/office/drawing/2014/main" id="{92D00AEB-6F53-476A-B820-007705B882AF}"/>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8" name="Line 74">
                  <a:extLst>
                    <a:ext uri="{FF2B5EF4-FFF2-40B4-BE49-F238E27FC236}">
                      <a16:creationId xmlns:a16="http://schemas.microsoft.com/office/drawing/2014/main" id="{51F4616E-C6B1-414C-8FCF-8A630ECBDC1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9" name="Freeform 75">
                  <a:extLst>
                    <a:ext uri="{FF2B5EF4-FFF2-40B4-BE49-F238E27FC236}">
                      <a16:creationId xmlns:a16="http://schemas.microsoft.com/office/drawing/2014/main" id="{7BA2CC6C-0AE6-4F31-A972-477BE7EB1647}"/>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0" name="Freeform 76">
                  <a:extLst>
                    <a:ext uri="{FF2B5EF4-FFF2-40B4-BE49-F238E27FC236}">
                      <a16:creationId xmlns:a16="http://schemas.microsoft.com/office/drawing/2014/main" id="{E3D117A4-571D-4694-95D6-98D7ED26B8F3}"/>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1" name="Line 77">
                  <a:extLst>
                    <a:ext uri="{FF2B5EF4-FFF2-40B4-BE49-F238E27FC236}">
                      <a16:creationId xmlns:a16="http://schemas.microsoft.com/office/drawing/2014/main" id="{7F6A1E99-0507-46E5-BB05-672A560D9073}"/>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2" name="Line 78">
                  <a:extLst>
                    <a:ext uri="{FF2B5EF4-FFF2-40B4-BE49-F238E27FC236}">
                      <a16:creationId xmlns:a16="http://schemas.microsoft.com/office/drawing/2014/main" id="{976BF6A6-588C-431A-A906-5EBE2A3023DC}"/>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3" name="Line 79">
                  <a:extLst>
                    <a:ext uri="{FF2B5EF4-FFF2-40B4-BE49-F238E27FC236}">
                      <a16:creationId xmlns:a16="http://schemas.microsoft.com/office/drawing/2014/main" id="{63FA9058-98D7-4A6D-8DD2-70BAEAC51282}"/>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4" name="Line 80">
                  <a:extLst>
                    <a:ext uri="{FF2B5EF4-FFF2-40B4-BE49-F238E27FC236}">
                      <a16:creationId xmlns:a16="http://schemas.microsoft.com/office/drawing/2014/main" id="{4EA330F4-D76F-44E2-9EFF-34E12F237885}"/>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5" name="Freeform 81">
                  <a:extLst>
                    <a:ext uri="{FF2B5EF4-FFF2-40B4-BE49-F238E27FC236}">
                      <a16:creationId xmlns:a16="http://schemas.microsoft.com/office/drawing/2014/main" id="{9B12EB90-881F-4C48-9657-F94A7D6B9C6C}"/>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6" name="Freeform 82">
                  <a:extLst>
                    <a:ext uri="{FF2B5EF4-FFF2-40B4-BE49-F238E27FC236}">
                      <a16:creationId xmlns:a16="http://schemas.microsoft.com/office/drawing/2014/main" id="{B4DEA9BB-5A2E-4D17-839D-34147EA4FCC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grpSp>
            <p:nvGrpSpPr>
              <p:cNvPr id="30" name="Group 29">
                <a:extLst>
                  <a:ext uri="{FF2B5EF4-FFF2-40B4-BE49-F238E27FC236}">
                    <a16:creationId xmlns:a16="http://schemas.microsoft.com/office/drawing/2014/main" id="{3F44C0EA-D7C9-413F-B55A-4598508EF511}"/>
                  </a:ext>
                </a:extLst>
              </p:cNvPr>
              <p:cNvGrpSpPr/>
              <p:nvPr/>
            </p:nvGrpSpPr>
            <p:grpSpPr>
              <a:xfrm flipH="1">
                <a:off x="7529886" y="2008367"/>
                <a:ext cx="1505789" cy="842270"/>
                <a:chOff x="8976399" y="3620953"/>
                <a:chExt cx="1620003" cy="842270"/>
              </a:xfrm>
            </p:grpSpPr>
            <p:sp>
              <p:nvSpPr>
                <p:cNvPr id="58" name="Oval 225">
                  <a:extLst>
                    <a:ext uri="{FF2B5EF4-FFF2-40B4-BE49-F238E27FC236}">
                      <a16:creationId xmlns:a16="http://schemas.microsoft.com/office/drawing/2014/main" id="{FAC1114A-BD6F-41FD-B000-0489C7B271A9}"/>
                    </a:ext>
                  </a:extLst>
                </p:cNvPr>
                <p:cNvSpPr/>
                <p:nvPr/>
              </p:nvSpPr>
              <p:spPr bwMode="auto">
                <a:xfrm>
                  <a:off x="10179207" y="3620953"/>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59" name="Straight Connector 58">
                  <a:extLst>
                    <a:ext uri="{FF2B5EF4-FFF2-40B4-BE49-F238E27FC236}">
                      <a16:creationId xmlns:a16="http://schemas.microsoft.com/office/drawing/2014/main" id="{12635252-BE4F-4086-ADDA-F1101405A835}"/>
                    </a:ext>
                  </a:extLst>
                </p:cNvPr>
                <p:cNvCxnSpPr/>
                <p:nvPr/>
              </p:nvCxnSpPr>
              <p:spPr>
                <a:xfrm flipH="1">
                  <a:off x="8976399" y="3620953"/>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2896688-3E7A-4FAD-AEB1-6ACCC8927353}"/>
                    </a:ext>
                  </a:extLst>
                </p:cNvPr>
                <p:cNvCxnSpPr/>
                <p:nvPr/>
              </p:nvCxnSpPr>
              <p:spPr>
                <a:xfrm flipH="1">
                  <a:off x="9910712" y="4460940"/>
                  <a:ext cx="278313" cy="2283"/>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D2D5CF58-2A97-4FEF-9955-921E023D5BBD}"/>
                  </a:ext>
                </a:extLst>
              </p:cNvPr>
              <p:cNvGrpSpPr/>
              <p:nvPr/>
            </p:nvGrpSpPr>
            <p:grpSpPr>
              <a:xfrm>
                <a:off x="9161159" y="1599471"/>
                <a:ext cx="448666" cy="677360"/>
                <a:chOff x="847165" y="4612342"/>
                <a:chExt cx="1196788" cy="1806815"/>
              </a:xfrm>
            </p:grpSpPr>
            <p:sp>
              <p:nvSpPr>
                <p:cNvPr id="53" name="Freeform 5">
                  <a:extLst>
                    <a:ext uri="{FF2B5EF4-FFF2-40B4-BE49-F238E27FC236}">
                      <a16:creationId xmlns:a16="http://schemas.microsoft.com/office/drawing/2014/main" id="{8AB9AC5D-B34C-4FFD-B0A4-7F3EB8EA8647}"/>
                    </a:ext>
                  </a:extLst>
                </p:cNvPr>
                <p:cNvSpPr>
                  <a:spLocks noEditPoints="1"/>
                </p:cNvSpPr>
                <p:nvPr/>
              </p:nvSpPr>
              <p:spPr bwMode="auto">
                <a:xfrm>
                  <a:off x="847165" y="4871587"/>
                  <a:ext cx="930504" cy="154757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54" name="Oval 53">
                  <a:extLst>
                    <a:ext uri="{FF2B5EF4-FFF2-40B4-BE49-F238E27FC236}">
                      <a16:creationId xmlns:a16="http://schemas.microsoft.com/office/drawing/2014/main" id="{E5F4F7DE-DCF2-4633-A080-0EECD874ABFB}"/>
                    </a:ext>
                  </a:extLst>
                </p:cNvPr>
                <p:cNvSpPr/>
                <p:nvPr/>
              </p:nvSpPr>
              <p:spPr bwMode="auto">
                <a:xfrm>
                  <a:off x="1411941" y="4612342"/>
                  <a:ext cx="632012" cy="632012"/>
                </a:xfrm>
                <a:prstGeom prst="ellipse">
                  <a:avLst/>
                </a:prstGeom>
                <a:solidFill>
                  <a:schemeClr val="bg1"/>
                </a:solid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a:extLst>
                    <a:ext uri="{FF2B5EF4-FFF2-40B4-BE49-F238E27FC236}">
                      <a16:creationId xmlns:a16="http://schemas.microsoft.com/office/drawing/2014/main" id="{D217EBD7-1FF3-4CD4-B1C4-64749FCC9270}"/>
                    </a:ext>
                  </a:extLst>
                </p:cNvPr>
                <p:cNvGrpSpPr/>
                <p:nvPr/>
              </p:nvGrpSpPr>
              <p:grpSpPr>
                <a:xfrm>
                  <a:off x="1682749" y="4759323"/>
                  <a:ext cx="104775" cy="293371"/>
                  <a:chOff x="1682750" y="4759325"/>
                  <a:chExt cx="95250" cy="266701"/>
                </a:xfrm>
              </p:grpSpPr>
              <p:sp>
                <p:nvSpPr>
                  <p:cNvPr id="56" name="Freeform 178">
                    <a:extLst>
                      <a:ext uri="{FF2B5EF4-FFF2-40B4-BE49-F238E27FC236}">
                        <a16:creationId xmlns:a16="http://schemas.microsoft.com/office/drawing/2014/main" id="{9825B581-1944-4F14-AA02-3AD34A97F756}"/>
                      </a:ext>
                    </a:extLst>
                  </p:cNvPr>
                  <p:cNvSpPr/>
                  <p:nvPr/>
                </p:nvSpPr>
                <p:spPr bwMode="auto">
                  <a:xfrm>
                    <a:off x="1682750" y="4759325"/>
                    <a:ext cx="47625" cy="263525"/>
                  </a:xfrm>
                  <a:custGeom>
                    <a:avLst/>
                    <a:gdLst>
                      <a:gd name="connsiteX0" fmla="*/ 0 w 47625"/>
                      <a:gd name="connsiteY0" fmla="*/ 47625 h 263525"/>
                      <a:gd name="connsiteX1" fmla="*/ 47625 w 47625"/>
                      <a:gd name="connsiteY1" fmla="*/ 0 h 263525"/>
                      <a:gd name="connsiteX2" fmla="*/ 47625 w 47625"/>
                      <a:gd name="connsiteY2" fmla="*/ 263525 h 263525"/>
                    </a:gdLst>
                    <a:ahLst/>
                    <a:cxnLst>
                      <a:cxn ang="0">
                        <a:pos x="connsiteX0" y="connsiteY0"/>
                      </a:cxn>
                      <a:cxn ang="0">
                        <a:pos x="connsiteX1" y="connsiteY1"/>
                      </a:cxn>
                      <a:cxn ang="0">
                        <a:pos x="connsiteX2" y="connsiteY2"/>
                      </a:cxn>
                    </a:cxnLst>
                    <a:rect l="l" t="t" r="r" b="b"/>
                    <a:pathLst>
                      <a:path w="47625" h="263525">
                        <a:moveTo>
                          <a:pt x="0" y="47625"/>
                        </a:moveTo>
                        <a:lnTo>
                          <a:pt x="47625" y="0"/>
                        </a:lnTo>
                        <a:lnTo>
                          <a:pt x="47625" y="263525"/>
                        </a:lnTo>
                      </a:path>
                    </a:pathLst>
                  </a:custGeom>
                  <a:no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83A8D6A-E990-4567-9EB9-15165AD6063D}"/>
                      </a:ext>
                    </a:extLst>
                  </p:cNvPr>
                  <p:cNvCxnSpPr>
                    <a:cxnSpLocks/>
                  </p:cNvCxnSpPr>
                  <p:nvPr/>
                </p:nvCxnSpPr>
                <p:spPr>
                  <a:xfrm>
                    <a:off x="1682750" y="5026025"/>
                    <a:ext cx="95250"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E4FE1DCC-42E8-4370-8DE0-8963EB09886C}"/>
                  </a:ext>
                </a:extLst>
              </p:cNvPr>
              <p:cNvGrpSpPr/>
              <p:nvPr/>
            </p:nvGrpSpPr>
            <p:grpSpPr>
              <a:xfrm>
                <a:off x="9577536" y="2816754"/>
                <a:ext cx="1710842" cy="1037406"/>
                <a:chOff x="9857622" y="3006697"/>
                <a:chExt cx="1710842" cy="839574"/>
              </a:xfrm>
            </p:grpSpPr>
            <p:sp>
              <p:nvSpPr>
                <p:cNvPr id="50" name="Oval 225">
                  <a:extLst>
                    <a:ext uri="{FF2B5EF4-FFF2-40B4-BE49-F238E27FC236}">
                      <a16:creationId xmlns:a16="http://schemas.microsoft.com/office/drawing/2014/main" id="{6BE06F64-25E3-4D21-AEBF-EC820F2782EF}"/>
                    </a:ext>
                  </a:extLst>
                </p:cNvPr>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51" name="Straight Connector 50">
                  <a:extLst>
                    <a:ext uri="{FF2B5EF4-FFF2-40B4-BE49-F238E27FC236}">
                      <a16:creationId xmlns:a16="http://schemas.microsoft.com/office/drawing/2014/main" id="{A79926CA-E8B4-4828-9221-9DC225FD7545}"/>
                    </a:ext>
                  </a:extLst>
                </p:cNvPr>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215E9E9-2DED-41FD-82EB-0196DA6A04D6}"/>
                    </a:ext>
                  </a:extLst>
                </p:cNvPr>
                <p:cNvCxnSpPr/>
                <p:nvPr/>
              </p:nvCxnSpPr>
              <p:spPr>
                <a:xfrm flipH="1">
                  <a:off x="10789649" y="3843852"/>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78413716-6894-4CDC-92EF-27DA2E814D43}"/>
                  </a:ext>
                </a:extLst>
              </p:cNvPr>
              <p:cNvGrpSpPr/>
              <p:nvPr/>
            </p:nvGrpSpPr>
            <p:grpSpPr>
              <a:xfrm flipH="1">
                <a:off x="7826880" y="3803834"/>
                <a:ext cx="1710842" cy="1033490"/>
                <a:chOff x="9857622" y="3006697"/>
                <a:chExt cx="1710842" cy="836405"/>
              </a:xfrm>
            </p:grpSpPr>
            <p:sp>
              <p:nvSpPr>
                <p:cNvPr id="47" name="Oval 225">
                  <a:extLst>
                    <a:ext uri="{FF2B5EF4-FFF2-40B4-BE49-F238E27FC236}">
                      <a16:creationId xmlns:a16="http://schemas.microsoft.com/office/drawing/2014/main" id="{E5295327-AF41-4B85-9767-8D7987BDBA98}"/>
                    </a:ext>
                  </a:extLst>
                </p:cNvPr>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48" name="Straight Connector 47">
                  <a:extLst>
                    <a:ext uri="{FF2B5EF4-FFF2-40B4-BE49-F238E27FC236}">
                      <a16:creationId xmlns:a16="http://schemas.microsoft.com/office/drawing/2014/main" id="{0CB65D39-D620-4E4D-96E2-50AF8E1711D0}"/>
                    </a:ext>
                  </a:extLst>
                </p:cNvPr>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593BC5-A1ED-4066-A944-F92E06B0A251}"/>
                    </a:ext>
                  </a:extLst>
                </p:cNvPr>
                <p:cNvCxnSpPr/>
                <p:nvPr/>
              </p:nvCxnSpPr>
              <p:spPr>
                <a:xfrm flipH="1">
                  <a:off x="10789649" y="3838116"/>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44852B98-3722-43D7-B32C-64AA3D1D9E5B}"/>
                  </a:ext>
                </a:extLst>
              </p:cNvPr>
              <p:cNvGrpSpPr/>
              <p:nvPr/>
            </p:nvGrpSpPr>
            <p:grpSpPr>
              <a:xfrm>
                <a:off x="9710791" y="3475840"/>
                <a:ext cx="640883" cy="718165"/>
                <a:chOff x="9710791" y="3475840"/>
                <a:chExt cx="640883" cy="718165"/>
              </a:xfrm>
            </p:grpSpPr>
            <p:grpSp>
              <p:nvGrpSpPr>
                <p:cNvPr id="40" name="Group 39">
                  <a:extLst>
                    <a:ext uri="{FF2B5EF4-FFF2-40B4-BE49-F238E27FC236}">
                      <a16:creationId xmlns:a16="http://schemas.microsoft.com/office/drawing/2014/main" id="{6E50DDF7-7E1A-4C44-8926-6923BD3ACEC5}"/>
                    </a:ext>
                  </a:extLst>
                </p:cNvPr>
                <p:cNvGrpSpPr/>
                <p:nvPr/>
              </p:nvGrpSpPr>
              <p:grpSpPr>
                <a:xfrm>
                  <a:off x="9777143" y="3475840"/>
                  <a:ext cx="574531" cy="718165"/>
                  <a:chOff x="-89366" y="1973262"/>
                  <a:chExt cx="986802" cy="1233504"/>
                </a:xfrm>
              </p:grpSpPr>
              <p:sp>
                <p:nvSpPr>
                  <p:cNvPr id="42" name="Freeform 5">
                    <a:extLst>
                      <a:ext uri="{FF2B5EF4-FFF2-40B4-BE49-F238E27FC236}">
                        <a16:creationId xmlns:a16="http://schemas.microsoft.com/office/drawing/2014/main" id="{C7667441-E98E-47C9-B6F1-C01D7EC3435B}"/>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8A0E3135-ACCD-4E25-BAA1-168FFB2747FE}"/>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01A03BCF-0D7A-43C5-95EC-046AFB275809}"/>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1EAEEDA-FA7F-4C46-945D-781211473C5C}"/>
                      </a:ext>
                    </a:extLst>
                  </p:cNvPr>
                  <p:cNvSpPr>
                    <a:spLocks/>
                  </p:cNvSpPr>
                  <p:nvPr/>
                </p:nvSpPr>
                <p:spPr bwMode="auto">
                  <a:xfrm>
                    <a:off x="332211" y="1973262"/>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767EF472-0BAB-42C5-B679-002AEC04A146}"/>
                      </a:ext>
                    </a:extLst>
                  </p:cNvPr>
                  <p:cNvSpPr/>
                  <p:nvPr/>
                </p:nvSpPr>
                <p:spPr bwMode="auto">
                  <a:xfrm>
                    <a:off x="609219" y="2200614"/>
                    <a:ext cx="202980" cy="202980"/>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err="1">
                      <a:solidFill>
                        <a:schemeClr val="tx1"/>
                      </a:solidFill>
                    </a:endParaRPr>
                  </a:p>
                </p:txBody>
              </p:sp>
            </p:grpSp>
            <p:sp>
              <p:nvSpPr>
                <p:cNvPr id="41" name="Rectangle 40">
                  <a:extLst>
                    <a:ext uri="{FF2B5EF4-FFF2-40B4-BE49-F238E27FC236}">
                      <a16:creationId xmlns:a16="http://schemas.microsoft.com/office/drawing/2014/main" id="{84F76719-33AC-4507-B8F0-6B4D14CB6747}"/>
                    </a:ext>
                  </a:extLst>
                </p:cNvPr>
                <p:cNvSpPr/>
                <p:nvPr/>
              </p:nvSpPr>
              <p:spPr bwMode="auto">
                <a:xfrm>
                  <a:off x="9710791" y="3929759"/>
                  <a:ext cx="229345" cy="229345"/>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err="1">
                    <a:solidFill>
                      <a:schemeClr val="tx1"/>
                    </a:solidFill>
                  </a:endParaRPr>
                </a:p>
              </p:txBody>
            </p:sp>
          </p:grpSp>
          <p:sp>
            <p:nvSpPr>
              <p:cNvPr id="35" name="speedometer_2">
                <a:extLst>
                  <a:ext uri="{FF2B5EF4-FFF2-40B4-BE49-F238E27FC236}">
                    <a16:creationId xmlns:a16="http://schemas.microsoft.com/office/drawing/2014/main" id="{816D49FE-254F-4CE0-83B0-618C7ABBB21F}"/>
                  </a:ext>
                </a:extLst>
              </p:cNvPr>
              <p:cNvSpPr>
                <a:spLocks noChangeAspect="1" noEditPoints="1"/>
              </p:cNvSpPr>
              <p:nvPr/>
            </p:nvSpPr>
            <p:spPr bwMode="auto">
              <a:xfrm>
                <a:off x="8750189" y="4543642"/>
                <a:ext cx="575042" cy="575042"/>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36" name="Group 35">
                <a:extLst>
                  <a:ext uri="{FF2B5EF4-FFF2-40B4-BE49-F238E27FC236}">
                    <a16:creationId xmlns:a16="http://schemas.microsoft.com/office/drawing/2014/main" id="{880354D4-50D9-4C3B-9309-58E91AA0FFA6}"/>
                  </a:ext>
                </a:extLst>
              </p:cNvPr>
              <p:cNvGrpSpPr/>
              <p:nvPr/>
            </p:nvGrpSpPr>
            <p:grpSpPr>
              <a:xfrm>
                <a:off x="9432957" y="4840079"/>
                <a:ext cx="1620003" cy="1033754"/>
                <a:chOff x="8768637" y="1148066"/>
                <a:chExt cx="1620003" cy="846150"/>
              </a:xfrm>
            </p:grpSpPr>
            <p:sp>
              <p:nvSpPr>
                <p:cNvPr id="37" name="Oval 225">
                  <a:extLst>
                    <a:ext uri="{FF2B5EF4-FFF2-40B4-BE49-F238E27FC236}">
                      <a16:creationId xmlns:a16="http://schemas.microsoft.com/office/drawing/2014/main" id="{DA3E0511-1BE1-418B-8B5C-15299C414321}"/>
                    </a:ext>
                  </a:extLst>
                </p:cNvPr>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38" name="Straight Connector 37">
                  <a:extLst>
                    <a:ext uri="{FF2B5EF4-FFF2-40B4-BE49-F238E27FC236}">
                      <a16:creationId xmlns:a16="http://schemas.microsoft.com/office/drawing/2014/main" id="{D3B7B639-6254-4AFF-9C83-1F37B844AE1F}"/>
                    </a:ext>
                  </a:extLst>
                </p:cNvPr>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F462DCC-1FEA-459F-817F-DC10BFD1660E}"/>
                    </a:ext>
                  </a:extLst>
                </p:cNvPr>
                <p:cNvCxnSpPr/>
                <p:nvPr/>
              </p:nvCxnSpPr>
              <p:spPr>
                <a:xfrm flipH="1">
                  <a:off x="9112823" y="1984137"/>
                  <a:ext cx="868442" cy="1007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BDF3C329-D142-4242-BFDB-C43D0FB6E518}"/>
                </a:ext>
              </a:extLst>
            </p:cNvPr>
            <p:cNvGrpSpPr/>
            <p:nvPr/>
          </p:nvGrpSpPr>
          <p:grpSpPr>
            <a:xfrm>
              <a:off x="8115965" y="5358317"/>
              <a:ext cx="1524626" cy="934349"/>
              <a:chOff x="8115965" y="5358317"/>
              <a:chExt cx="1524626" cy="934349"/>
            </a:xfrm>
          </p:grpSpPr>
          <p:grpSp>
            <p:nvGrpSpPr>
              <p:cNvPr id="96" name="Group 95">
                <a:extLst>
                  <a:ext uri="{FF2B5EF4-FFF2-40B4-BE49-F238E27FC236}">
                    <a16:creationId xmlns:a16="http://schemas.microsoft.com/office/drawing/2014/main" id="{E3255F93-B261-47CB-A955-E10D9D8AB6C5}"/>
                  </a:ext>
                </a:extLst>
              </p:cNvPr>
              <p:cNvGrpSpPr/>
              <p:nvPr/>
            </p:nvGrpSpPr>
            <p:grpSpPr>
              <a:xfrm>
                <a:off x="8250606" y="5454875"/>
                <a:ext cx="944339" cy="557211"/>
                <a:chOff x="1760111" y="-790754"/>
                <a:chExt cx="8156776" cy="4812936"/>
              </a:xfrm>
              <a:solidFill>
                <a:schemeClr val="bg1"/>
              </a:solidFill>
            </p:grpSpPr>
            <p:sp useBgFill="1">
              <p:nvSpPr>
                <p:cNvPr id="108" name="Freeform 50">
                  <a:extLst>
                    <a:ext uri="{FF2B5EF4-FFF2-40B4-BE49-F238E27FC236}">
                      <a16:creationId xmlns:a16="http://schemas.microsoft.com/office/drawing/2014/main" id="{2E0D1C8C-640D-483A-8D85-3D340EE3ED9B}"/>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09" name="Freeform 52">
                  <a:extLst>
                    <a:ext uri="{FF2B5EF4-FFF2-40B4-BE49-F238E27FC236}">
                      <a16:creationId xmlns:a16="http://schemas.microsoft.com/office/drawing/2014/main" id="{D939BF96-8D78-4C8B-9C13-500F025403C0}"/>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0" name="Line 54">
                  <a:extLst>
                    <a:ext uri="{FF2B5EF4-FFF2-40B4-BE49-F238E27FC236}">
                      <a16:creationId xmlns:a16="http://schemas.microsoft.com/office/drawing/2014/main" id="{BAFC47E7-554A-47D0-9B37-FB891C3AD3FB}"/>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1" name="Line 55">
                  <a:extLst>
                    <a:ext uri="{FF2B5EF4-FFF2-40B4-BE49-F238E27FC236}">
                      <a16:creationId xmlns:a16="http://schemas.microsoft.com/office/drawing/2014/main" id="{7AF83801-6BF7-4616-8CB0-FDFB06B00BD7}"/>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2" name="Line 56">
                  <a:extLst>
                    <a:ext uri="{FF2B5EF4-FFF2-40B4-BE49-F238E27FC236}">
                      <a16:creationId xmlns:a16="http://schemas.microsoft.com/office/drawing/2014/main" id="{865CE30D-B7DE-4F06-9E34-06E16F192181}"/>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3" name="Freeform 57">
                  <a:extLst>
                    <a:ext uri="{FF2B5EF4-FFF2-40B4-BE49-F238E27FC236}">
                      <a16:creationId xmlns:a16="http://schemas.microsoft.com/office/drawing/2014/main" id="{E5B721DF-EF18-4679-8D44-DE712DE7EAE9}"/>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4" name="Freeform 58">
                  <a:extLst>
                    <a:ext uri="{FF2B5EF4-FFF2-40B4-BE49-F238E27FC236}">
                      <a16:creationId xmlns:a16="http://schemas.microsoft.com/office/drawing/2014/main" id="{34E26CEF-E846-4A7F-B710-5CA3B7B07D3A}"/>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5" name="Freeform 59">
                  <a:extLst>
                    <a:ext uri="{FF2B5EF4-FFF2-40B4-BE49-F238E27FC236}">
                      <a16:creationId xmlns:a16="http://schemas.microsoft.com/office/drawing/2014/main" id="{51C8D885-1346-478E-95F3-1C60EB1F465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6" name="Freeform 60">
                  <a:extLst>
                    <a:ext uri="{FF2B5EF4-FFF2-40B4-BE49-F238E27FC236}">
                      <a16:creationId xmlns:a16="http://schemas.microsoft.com/office/drawing/2014/main" id="{6B06AB22-430C-4F72-AAE4-59D029EECAA3}"/>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7" name="Freeform 61">
                  <a:extLst>
                    <a:ext uri="{FF2B5EF4-FFF2-40B4-BE49-F238E27FC236}">
                      <a16:creationId xmlns:a16="http://schemas.microsoft.com/office/drawing/2014/main" id="{3B39E491-9A81-4B23-875A-B08362E47C05}"/>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8" name="Line 62">
                  <a:extLst>
                    <a:ext uri="{FF2B5EF4-FFF2-40B4-BE49-F238E27FC236}">
                      <a16:creationId xmlns:a16="http://schemas.microsoft.com/office/drawing/2014/main" id="{64FC2F2A-5790-45AF-A0F1-17158EEE9FE0}"/>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9" name="Line 63">
                  <a:extLst>
                    <a:ext uri="{FF2B5EF4-FFF2-40B4-BE49-F238E27FC236}">
                      <a16:creationId xmlns:a16="http://schemas.microsoft.com/office/drawing/2014/main" id="{49F7675A-C739-488B-8A11-D0BE2DDAD9A2}"/>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0" name="Line 64">
                  <a:extLst>
                    <a:ext uri="{FF2B5EF4-FFF2-40B4-BE49-F238E27FC236}">
                      <a16:creationId xmlns:a16="http://schemas.microsoft.com/office/drawing/2014/main" id="{CEBB0586-11CF-45AA-B729-30794C56BD0D}"/>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1" name="Line 65">
                  <a:extLst>
                    <a:ext uri="{FF2B5EF4-FFF2-40B4-BE49-F238E27FC236}">
                      <a16:creationId xmlns:a16="http://schemas.microsoft.com/office/drawing/2014/main" id="{E3930D43-C660-4675-ABFF-B606529933B9}"/>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2" name="Freeform 66">
                  <a:extLst>
                    <a:ext uri="{FF2B5EF4-FFF2-40B4-BE49-F238E27FC236}">
                      <a16:creationId xmlns:a16="http://schemas.microsoft.com/office/drawing/2014/main" id="{5C5748B0-2A3D-43E2-98EE-A9C1CA849B9C}"/>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123" name="Group 122">
                  <a:extLst>
                    <a:ext uri="{FF2B5EF4-FFF2-40B4-BE49-F238E27FC236}">
                      <a16:creationId xmlns:a16="http://schemas.microsoft.com/office/drawing/2014/main" id="{E9FD3DB6-64C4-4C04-B6C1-72635AFB4CC4}"/>
                    </a:ext>
                  </a:extLst>
                </p:cNvPr>
                <p:cNvGrpSpPr/>
                <p:nvPr/>
              </p:nvGrpSpPr>
              <p:grpSpPr>
                <a:xfrm>
                  <a:off x="4150130" y="3013548"/>
                  <a:ext cx="909969" cy="701665"/>
                  <a:chOff x="5196160" y="2147519"/>
                  <a:chExt cx="346197" cy="266948"/>
                </a:xfrm>
                <a:grpFill/>
              </p:grpSpPr>
              <p:sp useBgFill="1">
                <p:nvSpPr>
                  <p:cNvPr id="134" name="Line 68">
                    <a:extLst>
                      <a:ext uri="{FF2B5EF4-FFF2-40B4-BE49-F238E27FC236}">
                        <a16:creationId xmlns:a16="http://schemas.microsoft.com/office/drawing/2014/main" id="{ED9193A2-0D6A-45EC-BA02-AF8ED8943D25}"/>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5" name="Line 69">
                    <a:extLst>
                      <a:ext uri="{FF2B5EF4-FFF2-40B4-BE49-F238E27FC236}">
                        <a16:creationId xmlns:a16="http://schemas.microsoft.com/office/drawing/2014/main" id="{4903E6D9-79D4-46F4-97CB-FAD9A2043F8B}"/>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6" name="Line 70">
                    <a:extLst>
                      <a:ext uri="{FF2B5EF4-FFF2-40B4-BE49-F238E27FC236}">
                        <a16:creationId xmlns:a16="http://schemas.microsoft.com/office/drawing/2014/main" id="{665DFA78-EC19-4B4B-902B-9B045E313CE3}"/>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7" name="Line 71">
                    <a:extLst>
                      <a:ext uri="{FF2B5EF4-FFF2-40B4-BE49-F238E27FC236}">
                        <a16:creationId xmlns:a16="http://schemas.microsoft.com/office/drawing/2014/main" id="{38580595-9231-4070-90FD-45B3E421D46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8" name="Line 72">
                    <a:extLst>
                      <a:ext uri="{FF2B5EF4-FFF2-40B4-BE49-F238E27FC236}">
                        <a16:creationId xmlns:a16="http://schemas.microsoft.com/office/drawing/2014/main" id="{3CE6AEA9-4F54-480E-8099-CE0BA2DEB0E1}"/>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124" name="Line 73">
                  <a:extLst>
                    <a:ext uri="{FF2B5EF4-FFF2-40B4-BE49-F238E27FC236}">
                      <a16:creationId xmlns:a16="http://schemas.microsoft.com/office/drawing/2014/main" id="{D381F93A-F16E-4E03-8A45-CE31EEF451F8}"/>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5" name="Line 74">
                  <a:extLst>
                    <a:ext uri="{FF2B5EF4-FFF2-40B4-BE49-F238E27FC236}">
                      <a16:creationId xmlns:a16="http://schemas.microsoft.com/office/drawing/2014/main" id="{4A809707-3BD1-497A-AC0C-4044E977CF5F}"/>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6" name="Freeform 75">
                  <a:extLst>
                    <a:ext uri="{FF2B5EF4-FFF2-40B4-BE49-F238E27FC236}">
                      <a16:creationId xmlns:a16="http://schemas.microsoft.com/office/drawing/2014/main" id="{8345DC0D-4871-4185-9B9A-9DA7E153D4D0}"/>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7" name="Freeform 76">
                  <a:extLst>
                    <a:ext uri="{FF2B5EF4-FFF2-40B4-BE49-F238E27FC236}">
                      <a16:creationId xmlns:a16="http://schemas.microsoft.com/office/drawing/2014/main" id="{4888E50F-196E-4E0D-A7CA-7F2E189734F4}"/>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8" name="Line 77">
                  <a:extLst>
                    <a:ext uri="{FF2B5EF4-FFF2-40B4-BE49-F238E27FC236}">
                      <a16:creationId xmlns:a16="http://schemas.microsoft.com/office/drawing/2014/main" id="{701ADFF9-E883-4A6C-A37D-86291C8F81DD}"/>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9" name="Line 78">
                  <a:extLst>
                    <a:ext uri="{FF2B5EF4-FFF2-40B4-BE49-F238E27FC236}">
                      <a16:creationId xmlns:a16="http://schemas.microsoft.com/office/drawing/2014/main" id="{0C7DB5E9-9050-4F9A-9783-503510E58CB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0" name="Line 79">
                  <a:extLst>
                    <a:ext uri="{FF2B5EF4-FFF2-40B4-BE49-F238E27FC236}">
                      <a16:creationId xmlns:a16="http://schemas.microsoft.com/office/drawing/2014/main" id="{ECE3D819-614C-4677-92C2-457CFFCCDE84}"/>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1" name="Line 80">
                  <a:extLst>
                    <a:ext uri="{FF2B5EF4-FFF2-40B4-BE49-F238E27FC236}">
                      <a16:creationId xmlns:a16="http://schemas.microsoft.com/office/drawing/2014/main" id="{6EAF2AC1-A9B7-4720-A725-61A0D6E7ED55}"/>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2" name="Freeform 81">
                  <a:extLst>
                    <a:ext uri="{FF2B5EF4-FFF2-40B4-BE49-F238E27FC236}">
                      <a16:creationId xmlns:a16="http://schemas.microsoft.com/office/drawing/2014/main" id="{46117078-BDB3-4EC0-9069-F4E46ABDD430}"/>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3" name="Freeform 82">
                  <a:extLst>
                    <a:ext uri="{FF2B5EF4-FFF2-40B4-BE49-F238E27FC236}">
                      <a16:creationId xmlns:a16="http://schemas.microsoft.com/office/drawing/2014/main" id="{112BC929-B501-4A2F-80EB-27837CC48497}"/>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p:nvSpPr>
              <p:cNvPr id="97" name="Freeform 9">
                <a:extLst>
                  <a:ext uri="{FF2B5EF4-FFF2-40B4-BE49-F238E27FC236}">
                    <a16:creationId xmlns:a16="http://schemas.microsoft.com/office/drawing/2014/main" id="{E8E19F98-9687-4BC5-B16A-A04A7F99D967}"/>
                  </a:ext>
                </a:extLst>
              </p:cNvPr>
              <p:cNvSpPr>
                <a:spLocks noEditPoints="1"/>
              </p:cNvSpPr>
              <p:nvPr/>
            </p:nvSpPr>
            <p:spPr bwMode="auto">
              <a:xfrm>
                <a:off x="8115965" y="5358317"/>
                <a:ext cx="1203430" cy="88268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nvGrpSpPr>
              <p:cNvPr id="98" name="Group 97">
                <a:extLst>
                  <a:ext uri="{FF2B5EF4-FFF2-40B4-BE49-F238E27FC236}">
                    <a16:creationId xmlns:a16="http://schemas.microsoft.com/office/drawing/2014/main" id="{0A28E284-0082-49FC-9425-DC1EBCCB27AA}"/>
                  </a:ext>
                </a:extLst>
              </p:cNvPr>
              <p:cNvGrpSpPr/>
              <p:nvPr/>
            </p:nvGrpSpPr>
            <p:grpSpPr>
              <a:xfrm>
                <a:off x="9215069" y="5584958"/>
                <a:ext cx="425522" cy="707708"/>
                <a:chOff x="8895800" y="5547898"/>
                <a:chExt cx="425522" cy="707708"/>
              </a:xfrm>
            </p:grpSpPr>
            <p:sp>
              <p:nvSpPr>
                <p:cNvPr id="99" name="Freeform 5">
                  <a:extLst>
                    <a:ext uri="{FF2B5EF4-FFF2-40B4-BE49-F238E27FC236}">
                      <a16:creationId xmlns:a16="http://schemas.microsoft.com/office/drawing/2014/main" id="{B89A70D6-E12C-4CF3-84BB-0FC7F7CC586C}"/>
                    </a:ext>
                  </a:extLst>
                </p:cNvPr>
                <p:cNvSpPr>
                  <a:spLocks noEditPoints="1"/>
                </p:cNvSpPr>
                <p:nvPr/>
              </p:nvSpPr>
              <p:spPr bwMode="auto">
                <a:xfrm>
                  <a:off x="8895800" y="5547898"/>
                  <a:ext cx="425522" cy="707708"/>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solidFill>
                  <a:schemeClr val="bg1"/>
                </a:solidFill>
                <a:ln w="12700" cap="flat" cmpd="sng" algn="ctr">
                  <a:solidFill>
                    <a:srgbClr val="0177D7"/>
                  </a:solidFill>
                  <a:prstDash val="solid"/>
                  <a:headEnd type="none"/>
                  <a:tailEnd type="none"/>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
                    <a:cs typeface=""/>
                  </a:endParaRPr>
                </a:p>
              </p:txBody>
            </p:sp>
            <p:grpSp>
              <p:nvGrpSpPr>
                <p:cNvPr id="100" name="Group 99">
                  <a:extLst>
                    <a:ext uri="{FF2B5EF4-FFF2-40B4-BE49-F238E27FC236}">
                      <a16:creationId xmlns:a16="http://schemas.microsoft.com/office/drawing/2014/main" id="{E223B92F-751D-49BC-8FF2-BCF5E3F8A081}"/>
                    </a:ext>
                  </a:extLst>
                </p:cNvPr>
                <p:cNvGrpSpPr/>
                <p:nvPr/>
              </p:nvGrpSpPr>
              <p:grpSpPr>
                <a:xfrm>
                  <a:off x="8946602" y="5609873"/>
                  <a:ext cx="331138" cy="460693"/>
                  <a:chOff x="1778647" y="1301093"/>
                  <a:chExt cx="307813" cy="252387"/>
                </a:xfrm>
                <a:noFill/>
              </p:grpSpPr>
              <p:grpSp>
                <p:nvGrpSpPr>
                  <p:cNvPr id="101" name="Group 100">
                    <a:extLst>
                      <a:ext uri="{FF2B5EF4-FFF2-40B4-BE49-F238E27FC236}">
                        <a16:creationId xmlns:a16="http://schemas.microsoft.com/office/drawing/2014/main" id="{27F56597-C81B-49F3-B4EF-C3B615592C46}"/>
                      </a:ext>
                    </a:extLst>
                  </p:cNvPr>
                  <p:cNvGrpSpPr/>
                  <p:nvPr/>
                </p:nvGrpSpPr>
                <p:grpSpPr>
                  <a:xfrm>
                    <a:off x="1778647" y="1301093"/>
                    <a:ext cx="307813" cy="252387"/>
                    <a:chOff x="2107086" y="1452805"/>
                    <a:chExt cx="307813" cy="252387"/>
                  </a:xfrm>
                  <a:grpFill/>
                </p:grpSpPr>
                <p:sp>
                  <p:nvSpPr>
                    <p:cNvPr id="104" name="Rectangle 103">
                      <a:extLst>
                        <a:ext uri="{FF2B5EF4-FFF2-40B4-BE49-F238E27FC236}">
                          <a16:creationId xmlns:a16="http://schemas.microsoft.com/office/drawing/2014/main" id="{EE68883B-681A-4C4A-A7C6-F9F8C0957FC7}"/>
                        </a:ext>
                      </a:extLst>
                    </p:cNvPr>
                    <p:cNvSpPr/>
                    <p:nvPr/>
                  </p:nvSpPr>
                  <p:spPr bwMode="auto">
                    <a:xfrm>
                      <a:off x="2107086" y="1596776"/>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5" name="Rectangle 104">
                      <a:extLst>
                        <a:ext uri="{FF2B5EF4-FFF2-40B4-BE49-F238E27FC236}">
                          <a16:creationId xmlns:a16="http://schemas.microsoft.com/office/drawing/2014/main" id="{0C751E8B-6245-4062-B683-C483183E042B}"/>
                        </a:ext>
                      </a:extLst>
                    </p:cNvPr>
                    <p:cNvSpPr/>
                    <p:nvPr/>
                  </p:nvSpPr>
                  <p:spPr bwMode="auto">
                    <a:xfrm>
                      <a:off x="2252041" y="1452805"/>
                      <a:ext cx="162858" cy="162858"/>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6" name="Rectangle 105">
                      <a:extLst>
                        <a:ext uri="{FF2B5EF4-FFF2-40B4-BE49-F238E27FC236}">
                          <a16:creationId xmlns:a16="http://schemas.microsoft.com/office/drawing/2014/main" id="{40DA2497-B20E-4197-B394-E413D1AA5E5C}"/>
                        </a:ext>
                      </a:extLst>
                    </p:cNvPr>
                    <p:cNvSpPr/>
                    <p:nvPr/>
                  </p:nvSpPr>
                  <p:spPr bwMode="auto">
                    <a:xfrm>
                      <a:off x="2107086" y="1453330"/>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7" name="Rectangle 106">
                      <a:extLst>
                        <a:ext uri="{FF2B5EF4-FFF2-40B4-BE49-F238E27FC236}">
                          <a16:creationId xmlns:a16="http://schemas.microsoft.com/office/drawing/2014/main" id="{885D6819-0C82-4E44-9681-BF1F66899980}"/>
                        </a:ext>
                      </a:extLst>
                    </p:cNvPr>
                    <p:cNvSpPr/>
                    <p:nvPr/>
                  </p:nvSpPr>
                  <p:spPr bwMode="auto">
                    <a:xfrm>
                      <a:off x="2253489" y="1652588"/>
                      <a:ext cx="159337" cy="51699"/>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grpSp>
              <p:cxnSp>
                <p:nvCxnSpPr>
                  <p:cNvPr id="102" name="Straight Connector 101">
                    <a:extLst>
                      <a:ext uri="{FF2B5EF4-FFF2-40B4-BE49-F238E27FC236}">
                        <a16:creationId xmlns:a16="http://schemas.microsoft.com/office/drawing/2014/main" id="{4DA40289-2A25-4D50-8412-0260E770A9AD}"/>
                      </a:ext>
                    </a:extLst>
                  </p:cNvPr>
                  <p:cNvCxnSpPr/>
                  <p:nvPr/>
                </p:nvCxnSpPr>
                <p:spPr>
                  <a:xfrm>
                    <a:off x="1979319" y="1500876"/>
                    <a:ext cx="0" cy="51699"/>
                  </a:xfrm>
                  <a:prstGeom prst="line">
                    <a:avLst/>
                  </a:prstGeom>
                  <a:grpFill/>
                  <a:ln w="12700" cap="flat">
                    <a:solidFill>
                      <a:srgbClr val="0177D7"/>
                    </a:solidFill>
                    <a:prstDash val="solid"/>
                    <a:miter lim="800000"/>
                    <a:headEnd/>
                    <a:tailEnd/>
                  </a:ln>
                </p:spPr>
              </p:cxnSp>
              <p:cxnSp>
                <p:nvCxnSpPr>
                  <p:cNvPr id="103" name="Straight Connector 102">
                    <a:extLst>
                      <a:ext uri="{FF2B5EF4-FFF2-40B4-BE49-F238E27FC236}">
                        <a16:creationId xmlns:a16="http://schemas.microsoft.com/office/drawing/2014/main" id="{78C3B122-FF21-4B8D-BE05-443A1EAFB253}"/>
                      </a:ext>
                    </a:extLst>
                  </p:cNvPr>
                  <p:cNvCxnSpPr/>
                  <p:nvPr/>
                </p:nvCxnSpPr>
                <p:spPr>
                  <a:xfrm>
                    <a:off x="2031707" y="1500876"/>
                    <a:ext cx="0" cy="51699"/>
                  </a:xfrm>
                  <a:prstGeom prst="line">
                    <a:avLst/>
                  </a:prstGeom>
                  <a:grpFill/>
                  <a:ln w="12700" cap="flat">
                    <a:solidFill>
                      <a:srgbClr val="0177D7"/>
                    </a:solidFill>
                    <a:prstDash val="solid"/>
                    <a:miter lim="800000"/>
                    <a:headEnd/>
                    <a:tailEnd/>
                  </a:ln>
                </p:spPr>
              </p:cxnSp>
            </p:grpSp>
          </p:grpSp>
        </p:grpSp>
      </p:grpSp>
    </p:spTree>
    <p:extLst>
      <p:ext uri="{BB962C8B-B14F-4D97-AF65-F5344CB8AC3E}">
        <p14:creationId xmlns:p14="http://schemas.microsoft.com/office/powerpoint/2010/main" val="1896228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865C-EE5B-4EC6-A2AC-F30ED0031E71}"/>
              </a:ext>
            </a:extLst>
          </p:cNvPr>
          <p:cNvSpPr>
            <a:spLocks noGrp="1"/>
          </p:cNvSpPr>
          <p:nvPr>
            <p:ph type="title"/>
          </p:nvPr>
        </p:nvSpPr>
        <p:spPr/>
        <p:txBody>
          <a:bodyPr/>
          <a:lstStyle/>
          <a:p>
            <a:r>
              <a:rPr lang="en-US" dirty="0"/>
              <a:t>Monitor Cosmosdb </a:t>
            </a:r>
          </a:p>
        </p:txBody>
      </p:sp>
      <p:sp>
        <p:nvSpPr>
          <p:cNvPr id="3" name="Text Placeholder 2">
            <a:extLst>
              <a:ext uri="{FF2B5EF4-FFF2-40B4-BE49-F238E27FC236}">
                <a16:creationId xmlns:a16="http://schemas.microsoft.com/office/drawing/2014/main" id="{81292FA9-BB90-4905-9825-4C0B99AACE76}"/>
              </a:ext>
            </a:extLst>
          </p:cNvPr>
          <p:cNvSpPr>
            <a:spLocks noGrp="1"/>
          </p:cNvSpPr>
          <p:nvPr>
            <p:ph type="body" sz="quarter" idx="10"/>
          </p:nvPr>
        </p:nvSpPr>
        <p:spPr>
          <a:xfrm>
            <a:off x="269239" y="1925685"/>
            <a:ext cx="11655839" cy="4179606"/>
          </a:xfrm>
        </p:spPr>
        <p:txBody>
          <a:bodyPr/>
          <a:lstStyle/>
          <a:p>
            <a:r>
              <a:rPr lang="en-US" sz="1600" dirty="0"/>
              <a:t>Use though Cosmosdb portal Monitoring </a:t>
            </a:r>
          </a:p>
          <a:p>
            <a:endParaRPr lang="en-US" sz="1600" b="0" dirty="0">
              <a:solidFill>
                <a:schemeClr val="tx1"/>
              </a:solidFill>
              <a:latin typeface="+mn-lt"/>
            </a:endParaRPr>
          </a:p>
          <a:p>
            <a:r>
              <a:rPr lang="en-US" sz="1600" b="0" dirty="0">
                <a:solidFill>
                  <a:schemeClr val="tx1"/>
                </a:solidFill>
                <a:latin typeface="+mn-lt"/>
              </a:rPr>
              <a:t>Use azure monitor though portal to check the overall performance </a:t>
            </a:r>
          </a:p>
          <a:p>
            <a:r>
              <a:rPr lang="en-US" sz="1600" b="0" dirty="0">
                <a:solidFill>
                  <a:schemeClr val="tx1"/>
                </a:solidFill>
                <a:latin typeface="+mn-lt"/>
              </a:rPr>
              <a:t>Check throughput and storage part </a:t>
            </a:r>
          </a:p>
          <a:p>
            <a:r>
              <a:rPr lang="en-US" sz="1600" b="0" dirty="0">
                <a:solidFill>
                  <a:schemeClr val="tx1"/>
                </a:solidFill>
                <a:latin typeface="+mn-lt"/>
              </a:rPr>
              <a:t>	To check the performance and 429 error </a:t>
            </a:r>
          </a:p>
          <a:p>
            <a:r>
              <a:rPr lang="en-US" sz="1600" b="0" dirty="0">
                <a:solidFill>
                  <a:schemeClr val="tx1"/>
                </a:solidFill>
                <a:latin typeface="+mn-lt"/>
              </a:rPr>
              <a:t>	To check the partitioning </a:t>
            </a:r>
          </a:p>
          <a:p>
            <a:endParaRPr lang="en-US" sz="1600" b="0" dirty="0">
              <a:solidFill>
                <a:schemeClr val="tx1"/>
              </a:solidFill>
              <a:latin typeface="+mn-lt"/>
            </a:endParaRPr>
          </a:p>
          <a:p>
            <a:endParaRPr lang="en-US" sz="1600" dirty="0"/>
          </a:p>
          <a:p>
            <a:r>
              <a:rPr lang="en-US" sz="1600" dirty="0"/>
              <a:t>Use though azure Monitor  </a:t>
            </a:r>
          </a:p>
          <a:p>
            <a:endParaRPr lang="en-US" sz="1600" b="0" dirty="0">
              <a:solidFill>
                <a:schemeClr val="tx1"/>
              </a:solidFill>
              <a:latin typeface="+mn-lt"/>
            </a:endParaRPr>
          </a:p>
          <a:p>
            <a:r>
              <a:rPr lang="en-US" sz="1600" b="0" dirty="0">
                <a:solidFill>
                  <a:schemeClr val="tx1"/>
                </a:solidFill>
                <a:latin typeface="+mn-lt"/>
              </a:rPr>
              <a:t>Global View of all your DB </a:t>
            </a:r>
          </a:p>
          <a:p>
            <a:r>
              <a:rPr lang="en-US" sz="1600" b="0" dirty="0">
                <a:solidFill>
                  <a:schemeClr val="tx1"/>
                </a:solidFill>
                <a:latin typeface="+mn-lt"/>
              </a:rPr>
              <a:t>	View of operations </a:t>
            </a:r>
          </a:p>
          <a:p>
            <a:r>
              <a:rPr lang="en-US" sz="1600" b="0" dirty="0">
                <a:solidFill>
                  <a:schemeClr val="tx1"/>
                </a:solidFill>
                <a:latin typeface="+mn-lt"/>
              </a:rPr>
              <a:t>	view of capacity </a:t>
            </a:r>
          </a:p>
          <a:p>
            <a:r>
              <a:rPr lang="en-US" sz="1600" b="0" dirty="0">
                <a:solidFill>
                  <a:schemeClr val="tx1"/>
                </a:solidFill>
                <a:latin typeface="+mn-lt"/>
              </a:rPr>
              <a:t>	View of Failures </a:t>
            </a:r>
          </a:p>
        </p:txBody>
      </p:sp>
      <p:pic>
        <p:nvPicPr>
          <p:cNvPr id="4" name="Image 3">
            <a:extLst>
              <a:ext uri="{FF2B5EF4-FFF2-40B4-BE49-F238E27FC236}">
                <a16:creationId xmlns:a16="http://schemas.microsoft.com/office/drawing/2014/main" id="{4E2C2E30-E8FD-4EC9-BB10-0419D02B38F4}"/>
              </a:ext>
            </a:extLst>
          </p:cNvPr>
          <p:cNvPicPr>
            <a:picLocks noChangeAspect="1"/>
          </p:cNvPicPr>
          <p:nvPr/>
        </p:nvPicPr>
        <p:blipFill>
          <a:blip r:embed="rId3"/>
          <a:stretch>
            <a:fillRect/>
          </a:stretch>
        </p:blipFill>
        <p:spPr>
          <a:xfrm>
            <a:off x="6798747" y="752709"/>
            <a:ext cx="4836253" cy="3512347"/>
          </a:xfrm>
          <a:prstGeom prst="rect">
            <a:avLst/>
          </a:prstGeom>
        </p:spPr>
      </p:pic>
      <p:pic>
        <p:nvPicPr>
          <p:cNvPr id="5" name="Image 4">
            <a:extLst>
              <a:ext uri="{FF2B5EF4-FFF2-40B4-BE49-F238E27FC236}">
                <a16:creationId xmlns:a16="http://schemas.microsoft.com/office/drawing/2014/main" id="{C7C2F4C7-C65F-4817-A618-5545112A60B0}"/>
              </a:ext>
            </a:extLst>
          </p:cNvPr>
          <p:cNvPicPr>
            <a:picLocks noChangeAspect="1"/>
          </p:cNvPicPr>
          <p:nvPr/>
        </p:nvPicPr>
        <p:blipFill>
          <a:blip r:embed="rId4"/>
          <a:stretch>
            <a:fillRect/>
          </a:stretch>
        </p:blipFill>
        <p:spPr>
          <a:xfrm>
            <a:off x="6664581" y="4314423"/>
            <a:ext cx="5104587" cy="2463188"/>
          </a:xfrm>
          <a:prstGeom prst="rect">
            <a:avLst/>
          </a:prstGeom>
        </p:spPr>
      </p:pic>
    </p:spTree>
    <p:extLst>
      <p:ext uri="{BB962C8B-B14F-4D97-AF65-F5344CB8AC3E}">
        <p14:creationId xmlns:p14="http://schemas.microsoft.com/office/powerpoint/2010/main" val="42149225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9"/>
            <a:ext cx="5265119" cy="3133678"/>
          </a:xfrm>
        </p:spPr>
        <p:txBody>
          <a:bodyPr/>
          <a:lstStyle/>
          <a:p>
            <a:pPr lvl="0"/>
            <a:r>
              <a:rPr lang="en-US"/>
              <a:t>WHAT IS LOGGED BY AZURE DIAGNOSTIC LOGS</a:t>
            </a:r>
          </a:p>
          <a:p>
            <a:pPr marL="0" lvl="1" indent="0">
              <a:buNone/>
            </a:pPr>
            <a:r>
              <a:rPr lang="en-US"/>
              <a:t>All authenticated backend requests across all protocols and APIs</a:t>
            </a:r>
          </a:p>
          <a:p>
            <a:pPr lvl="1"/>
            <a:r>
              <a:rPr lang="en-US"/>
              <a:t>Includes failed requests</a:t>
            </a:r>
          </a:p>
          <a:p>
            <a:pPr marL="0" lvl="1" indent="0">
              <a:buNone/>
            </a:pPr>
            <a:r>
              <a:rPr lang="en-US"/>
              <a:t>Database operations</a:t>
            </a:r>
          </a:p>
          <a:p>
            <a:pPr lvl="1"/>
            <a:r>
              <a:rPr lang="en-US"/>
              <a:t>Includes CRUD operations on all resources</a:t>
            </a:r>
          </a:p>
          <a:p>
            <a:pPr marL="0" lvl="1" indent="0">
              <a:buNone/>
            </a:pPr>
            <a:r>
              <a:rPr lang="en-US"/>
              <a:t>Account Key operations</a:t>
            </a:r>
          </a:p>
          <a:p>
            <a:pPr marL="0" lvl="1" indent="0">
              <a:buNone/>
            </a:pPr>
            <a:r>
              <a:rPr lang="en-US"/>
              <a:t>Unauthenticated requests</a:t>
            </a:r>
          </a:p>
          <a:p>
            <a:pPr lvl="1"/>
            <a:r>
              <a:rPr lang="en-US"/>
              <a:t>Requests that result in a 401 response</a:t>
            </a:r>
          </a:p>
        </p:txBody>
      </p:sp>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p:txBody>
          <a:bodyPr/>
          <a:lstStyle/>
          <a:p>
            <a:r>
              <a:rPr lang="en-US"/>
              <a:t>LOgging</a:t>
            </a:r>
          </a:p>
        </p:txBody>
      </p:sp>
      <p:grpSp>
        <p:nvGrpSpPr>
          <p:cNvPr id="7" name="Group 6">
            <a:extLst>
              <a:ext uri="{FF2B5EF4-FFF2-40B4-BE49-F238E27FC236}">
                <a16:creationId xmlns:a16="http://schemas.microsoft.com/office/drawing/2014/main" id="{E8081C0D-861A-4B72-8580-E0C922CCCE7B}"/>
              </a:ext>
            </a:extLst>
          </p:cNvPr>
          <p:cNvGrpSpPr/>
          <p:nvPr/>
        </p:nvGrpSpPr>
        <p:grpSpPr>
          <a:xfrm>
            <a:off x="7023953" y="1191049"/>
            <a:ext cx="4445122" cy="4386629"/>
            <a:chOff x="7128847" y="1677971"/>
            <a:chExt cx="4445122" cy="4386629"/>
          </a:xfrm>
        </p:grpSpPr>
        <p:grpSp>
          <p:nvGrpSpPr>
            <p:cNvPr id="8" name="Group 7">
              <a:extLst>
                <a:ext uri="{FF2B5EF4-FFF2-40B4-BE49-F238E27FC236}">
                  <a16:creationId xmlns:a16="http://schemas.microsoft.com/office/drawing/2014/main" id="{74DA0159-950F-4A86-8098-AC32EC0BD2C5}"/>
                </a:ext>
              </a:extLst>
            </p:cNvPr>
            <p:cNvGrpSpPr/>
            <p:nvPr/>
          </p:nvGrpSpPr>
          <p:grpSpPr>
            <a:xfrm>
              <a:off x="10355568" y="1678135"/>
              <a:ext cx="656510" cy="656510"/>
              <a:chOff x="1453808" y="2147980"/>
              <a:chExt cx="177800" cy="177800"/>
            </a:xfrm>
          </p:grpSpPr>
          <p:sp>
            <p:nvSpPr>
              <p:cNvPr id="24" name="Oval 23">
                <a:extLst>
                  <a:ext uri="{FF2B5EF4-FFF2-40B4-BE49-F238E27FC236}">
                    <a16:creationId xmlns:a16="http://schemas.microsoft.com/office/drawing/2014/main" id="{21FD3D9B-84EC-4E43-8596-51925E0DB093}"/>
                  </a:ext>
                </a:extLst>
              </p:cNvPr>
              <p:cNvSpPr/>
              <p:nvPr/>
            </p:nvSpPr>
            <p:spPr bwMode="auto">
              <a:xfrm>
                <a:off x="1453808" y="2147980"/>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Freeform 10">
                <a:extLst>
                  <a:ext uri="{FF2B5EF4-FFF2-40B4-BE49-F238E27FC236}">
                    <a16:creationId xmlns:a16="http://schemas.microsoft.com/office/drawing/2014/main" id="{CF256129-3D3F-43DC-8CBB-294515881698}"/>
                  </a:ext>
                </a:extLst>
              </p:cNvPr>
              <p:cNvSpPr/>
              <p:nvPr/>
            </p:nvSpPr>
            <p:spPr bwMode="auto">
              <a:xfrm>
                <a:off x="1490321" y="2203543"/>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8D99E74-CA19-4604-A782-6FD058053A70}"/>
                </a:ext>
              </a:extLst>
            </p:cNvPr>
            <p:cNvGrpSpPr/>
            <p:nvPr/>
          </p:nvGrpSpPr>
          <p:grpSpPr>
            <a:xfrm>
              <a:off x="7128847" y="4217678"/>
              <a:ext cx="442757" cy="442757"/>
              <a:chOff x="1517650" y="1863725"/>
              <a:chExt cx="177800" cy="177800"/>
            </a:xfrm>
          </p:grpSpPr>
          <p:sp>
            <p:nvSpPr>
              <p:cNvPr id="22" name="Oval 21">
                <a:extLst>
                  <a:ext uri="{FF2B5EF4-FFF2-40B4-BE49-F238E27FC236}">
                    <a16:creationId xmlns:a16="http://schemas.microsoft.com/office/drawing/2014/main" id="{5BDC36C0-1E2F-429D-A5F7-9971F6CEA57F}"/>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16">
                <a:extLst>
                  <a:ext uri="{FF2B5EF4-FFF2-40B4-BE49-F238E27FC236}">
                    <a16:creationId xmlns:a16="http://schemas.microsoft.com/office/drawing/2014/main" id="{4788A123-EEB4-4438-9006-4B48FF2159A7}"/>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8FA27EA-6670-482F-B2DA-DCAE8A0354D4}"/>
                </a:ext>
              </a:extLst>
            </p:cNvPr>
            <p:cNvGrpSpPr/>
            <p:nvPr/>
          </p:nvGrpSpPr>
          <p:grpSpPr>
            <a:xfrm>
              <a:off x="10652015" y="4660435"/>
              <a:ext cx="921954" cy="921954"/>
              <a:chOff x="1517650" y="1863725"/>
              <a:chExt cx="177800" cy="177800"/>
            </a:xfrm>
          </p:grpSpPr>
          <p:sp>
            <p:nvSpPr>
              <p:cNvPr id="20" name="Oval 19">
                <a:extLst>
                  <a:ext uri="{FF2B5EF4-FFF2-40B4-BE49-F238E27FC236}">
                    <a16:creationId xmlns:a16="http://schemas.microsoft.com/office/drawing/2014/main" id="{953F05B6-21E0-481F-98DA-255454993056}"/>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Freeform 19">
                <a:extLst>
                  <a:ext uri="{FF2B5EF4-FFF2-40B4-BE49-F238E27FC236}">
                    <a16:creationId xmlns:a16="http://schemas.microsoft.com/office/drawing/2014/main" id="{6E48C91B-089D-4E52-A4EA-3E3F40EFBB2A}"/>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42C5070-9340-4657-8817-7C79BB8A17AC}"/>
                </a:ext>
              </a:extLst>
            </p:cNvPr>
            <p:cNvGrpSpPr/>
            <p:nvPr/>
          </p:nvGrpSpPr>
          <p:grpSpPr>
            <a:xfrm>
              <a:off x="7198616" y="1677971"/>
              <a:ext cx="598236" cy="598236"/>
              <a:chOff x="1567855" y="1980501"/>
              <a:chExt cx="177800" cy="177800"/>
            </a:xfrm>
          </p:grpSpPr>
          <p:sp>
            <p:nvSpPr>
              <p:cNvPr id="18" name="Oval 17">
                <a:extLst>
                  <a:ext uri="{FF2B5EF4-FFF2-40B4-BE49-F238E27FC236}">
                    <a16:creationId xmlns:a16="http://schemas.microsoft.com/office/drawing/2014/main" id="{356BDC30-6BF2-4B52-A3A3-8AA58508F13E}"/>
                  </a:ext>
                </a:extLst>
              </p:cNvPr>
              <p:cNvSpPr/>
              <p:nvPr/>
            </p:nvSpPr>
            <p:spPr bwMode="auto">
              <a:xfrm>
                <a:off x="1567855" y="1980501"/>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22">
                <a:extLst>
                  <a:ext uri="{FF2B5EF4-FFF2-40B4-BE49-F238E27FC236}">
                    <a16:creationId xmlns:a16="http://schemas.microsoft.com/office/drawing/2014/main" id="{BDDF7A69-F92E-456D-BC57-78F1470FDF15}"/>
                  </a:ext>
                </a:extLst>
              </p:cNvPr>
              <p:cNvSpPr/>
              <p:nvPr/>
            </p:nvSpPr>
            <p:spPr bwMode="auto">
              <a:xfrm>
                <a:off x="1604368" y="2036064"/>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E22DA54-6A25-4907-9426-A973AB59B95F}"/>
                </a:ext>
              </a:extLst>
            </p:cNvPr>
            <p:cNvGrpSpPr/>
            <p:nvPr/>
          </p:nvGrpSpPr>
          <p:grpSpPr>
            <a:xfrm>
              <a:off x="8371008" y="5778599"/>
              <a:ext cx="286001" cy="286001"/>
              <a:chOff x="1517650" y="1863725"/>
              <a:chExt cx="177800" cy="177800"/>
            </a:xfrm>
          </p:grpSpPr>
          <p:sp>
            <p:nvSpPr>
              <p:cNvPr id="16" name="Oval 15">
                <a:extLst>
                  <a:ext uri="{FF2B5EF4-FFF2-40B4-BE49-F238E27FC236}">
                    <a16:creationId xmlns:a16="http://schemas.microsoft.com/office/drawing/2014/main" id="{A77C4B18-5545-44DF-A6D5-A50EB31B24F6}"/>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25">
                <a:extLst>
                  <a:ext uri="{FF2B5EF4-FFF2-40B4-BE49-F238E27FC236}">
                    <a16:creationId xmlns:a16="http://schemas.microsoft.com/office/drawing/2014/main" id="{3704CD13-0F42-445D-ACE3-677B0AD0AFCC}"/>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91919D6B-1943-458B-8D04-327900819B6E}"/>
                </a:ext>
              </a:extLst>
            </p:cNvPr>
            <p:cNvGrpSpPr/>
            <p:nvPr/>
          </p:nvGrpSpPr>
          <p:grpSpPr>
            <a:xfrm>
              <a:off x="11098640" y="3011830"/>
              <a:ext cx="286001" cy="286001"/>
              <a:chOff x="1517650" y="1863725"/>
              <a:chExt cx="177800" cy="177800"/>
            </a:xfrm>
          </p:grpSpPr>
          <p:sp>
            <p:nvSpPr>
              <p:cNvPr id="14" name="Oval 13">
                <a:extLst>
                  <a:ext uri="{FF2B5EF4-FFF2-40B4-BE49-F238E27FC236}">
                    <a16:creationId xmlns:a16="http://schemas.microsoft.com/office/drawing/2014/main" id="{83331496-A15B-42A9-B95C-EA79E396DE43}"/>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28">
                <a:extLst>
                  <a:ext uri="{FF2B5EF4-FFF2-40B4-BE49-F238E27FC236}">
                    <a16:creationId xmlns:a16="http://schemas.microsoft.com/office/drawing/2014/main" id="{FF7138AE-DE64-4C86-BBCA-8583A5DA6517}"/>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0ADE0911-798B-44C7-AC9B-4AD5A3ACDEF7}"/>
              </a:ext>
            </a:extLst>
          </p:cNvPr>
          <p:cNvGrpSpPr/>
          <p:nvPr/>
        </p:nvGrpSpPr>
        <p:grpSpPr>
          <a:xfrm>
            <a:off x="7960059" y="1801989"/>
            <a:ext cx="2086907" cy="3107208"/>
            <a:chOff x="7529886" y="696626"/>
            <a:chExt cx="3758492" cy="5596040"/>
          </a:xfrm>
        </p:grpSpPr>
        <p:sp>
          <p:nvSpPr>
            <p:cNvPr id="26" name="globe_4">
              <a:extLst>
                <a:ext uri="{FF2B5EF4-FFF2-40B4-BE49-F238E27FC236}">
                  <a16:creationId xmlns:a16="http://schemas.microsoft.com/office/drawing/2014/main" id="{8A85F03E-AAE6-4E1C-85A6-8AEC22AA3AA8}"/>
                </a:ext>
              </a:extLst>
            </p:cNvPr>
            <p:cNvSpPr>
              <a:spLocks noChangeAspect="1" noEditPoints="1"/>
            </p:cNvSpPr>
            <p:nvPr/>
          </p:nvSpPr>
          <p:spPr bwMode="auto">
            <a:xfrm>
              <a:off x="7727958" y="696626"/>
              <a:ext cx="878551" cy="889581"/>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rgbClr val="0177D7"/>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nvGrpSpPr>
            <p:cNvPr id="27" name="Group 26">
              <a:extLst>
                <a:ext uri="{FF2B5EF4-FFF2-40B4-BE49-F238E27FC236}">
                  <a16:creationId xmlns:a16="http://schemas.microsoft.com/office/drawing/2014/main" id="{7A18EA5F-4D3D-475B-8207-4B975096CB38}"/>
                </a:ext>
              </a:extLst>
            </p:cNvPr>
            <p:cNvGrpSpPr/>
            <p:nvPr/>
          </p:nvGrpSpPr>
          <p:grpSpPr>
            <a:xfrm>
              <a:off x="7529886" y="1148066"/>
              <a:ext cx="3758492" cy="4725767"/>
              <a:chOff x="7529886" y="1148066"/>
              <a:chExt cx="3758492" cy="4725767"/>
            </a:xfrm>
          </p:grpSpPr>
          <p:grpSp>
            <p:nvGrpSpPr>
              <p:cNvPr id="28" name="Group 27">
                <a:extLst>
                  <a:ext uri="{FF2B5EF4-FFF2-40B4-BE49-F238E27FC236}">
                    <a16:creationId xmlns:a16="http://schemas.microsoft.com/office/drawing/2014/main" id="{241A315A-7403-40BE-AA63-3493617C0401}"/>
                  </a:ext>
                </a:extLst>
              </p:cNvPr>
              <p:cNvGrpSpPr/>
              <p:nvPr/>
            </p:nvGrpSpPr>
            <p:grpSpPr>
              <a:xfrm>
                <a:off x="8768637" y="1148066"/>
                <a:ext cx="1620003" cy="838490"/>
                <a:chOff x="8768637" y="1148066"/>
                <a:chExt cx="1620003" cy="838490"/>
              </a:xfrm>
            </p:grpSpPr>
            <p:cxnSp>
              <p:nvCxnSpPr>
                <p:cNvPr id="92" name="Straight Connector 91">
                  <a:extLst>
                    <a:ext uri="{FF2B5EF4-FFF2-40B4-BE49-F238E27FC236}">
                      <a16:creationId xmlns:a16="http://schemas.microsoft.com/office/drawing/2014/main" id="{BBA5E383-278B-431E-BBC9-C01E4F3F3646}"/>
                    </a:ext>
                  </a:extLst>
                </p:cNvPr>
                <p:cNvCxnSpPr/>
                <p:nvPr/>
              </p:nvCxnSpPr>
              <p:spPr>
                <a:xfrm flipH="1">
                  <a:off x="9609825" y="1984137"/>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Oval 225">
                  <a:extLst>
                    <a:ext uri="{FF2B5EF4-FFF2-40B4-BE49-F238E27FC236}">
                      <a16:creationId xmlns:a16="http://schemas.microsoft.com/office/drawing/2014/main" id="{AC2520F6-F167-431E-A3DB-468B996A8641}"/>
                    </a:ext>
                  </a:extLst>
                </p:cNvPr>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94" name="Straight Connector 93">
                  <a:extLst>
                    <a:ext uri="{FF2B5EF4-FFF2-40B4-BE49-F238E27FC236}">
                      <a16:creationId xmlns:a16="http://schemas.microsoft.com/office/drawing/2014/main" id="{280C2656-A2AE-4C7D-8457-84DD80CACDA8}"/>
                    </a:ext>
                  </a:extLst>
                </p:cNvPr>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AFE24514-6A6B-48B0-8610-B22347FCB170}"/>
                  </a:ext>
                </a:extLst>
              </p:cNvPr>
              <p:cNvGrpSpPr/>
              <p:nvPr/>
            </p:nvGrpSpPr>
            <p:grpSpPr>
              <a:xfrm>
                <a:off x="8275777" y="2518051"/>
                <a:ext cx="1188423" cy="701234"/>
                <a:chOff x="1760111" y="-790754"/>
                <a:chExt cx="8156776" cy="4812936"/>
              </a:xfrm>
              <a:solidFill>
                <a:schemeClr val="bg1"/>
              </a:solidFill>
            </p:grpSpPr>
            <p:sp useBgFill="1">
              <p:nvSpPr>
                <p:cNvPr id="61" name="Freeform 50">
                  <a:extLst>
                    <a:ext uri="{FF2B5EF4-FFF2-40B4-BE49-F238E27FC236}">
                      <a16:creationId xmlns:a16="http://schemas.microsoft.com/office/drawing/2014/main" id="{5289DC7E-9043-4356-AF46-993338EF776A}"/>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2" name="Freeform 52">
                  <a:extLst>
                    <a:ext uri="{FF2B5EF4-FFF2-40B4-BE49-F238E27FC236}">
                      <a16:creationId xmlns:a16="http://schemas.microsoft.com/office/drawing/2014/main" id="{66CAE35F-562C-49BD-8A6C-0E138D34150B}"/>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3" name="Line 54">
                  <a:extLst>
                    <a:ext uri="{FF2B5EF4-FFF2-40B4-BE49-F238E27FC236}">
                      <a16:creationId xmlns:a16="http://schemas.microsoft.com/office/drawing/2014/main" id="{B14812F9-1CEA-4411-9C22-ACDB0117555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4" name="Line 55">
                  <a:extLst>
                    <a:ext uri="{FF2B5EF4-FFF2-40B4-BE49-F238E27FC236}">
                      <a16:creationId xmlns:a16="http://schemas.microsoft.com/office/drawing/2014/main" id="{34D3197D-117B-47DE-B2E0-E1E7D7061BA6}"/>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5" name="Line 56">
                  <a:extLst>
                    <a:ext uri="{FF2B5EF4-FFF2-40B4-BE49-F238E27FC236}">
                      <a16:creationId xmlns:a16="http://schemas.microsoft.com/office/drawing/2014/main" id="{3D3CF4EF-B4D0-4B3C-9836-5947E09D7921}"/>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6" name="Freeform 57">
                  <a:extLst>
                    <a:ext uri="{FF2B5EF4-FFF2-40B4-BE49-F238E27FC236}">
                      <a16:creationId xmlns:a16="http://schemas.microsoft.com/office/drawing/2014/main" id="{6C7F6052-078C-4692-9CB2-44901005A01B}"/>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7" name="Freeform 58">
                  <a:extLst>
                    <a:ext uri="{FF2B5EF4-FFF2-40B4-BE49-F238E27FC236}">
                      <a16:creationId xmlns:a16="http://schemas.microsoft.com/office/drawing/2014/main" id="{BDAA2DDF-30E5-4BE6-A84A-0A8C3B78469E}"/>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8" name="Freeform 59">
                  <a:extLst>
                    <a:ext uri="{FF2B5EF4-FFF2-40B4-BE49-F238E27FC236}">
                      <a16:creationId xmlns:a16="http://schemas.microsoft.com/office/drawing/2014/main" id="{44799BB3-2FE0-4C49-B011-A480974B7076}"/>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9" name="Freeform 60">
                  <a:extLst>
                    <a:ext uri="{FF2B5EF4-FFF2-40B4-BE49-F238E27FC236}">
                      <a16:creationId xmlns:a16="http://schemas.microsoft.com/office/drawing/2014/main" id="{84D67651-B5C0-4273-9E7C-13D771290F44}"/>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0" name="Freeform 61">
                  <a:extLst>
                    <a:ext uri="{FF2B5EF4-FFF2-40B4-BE49-F238E27FC236}">
                      <a16:creationId xmlns:a16="http://schemas.microsoft.com/office/drawing/2014/main" id="{48FB0C12-2ABA-408F-A8A4-0786661D0CCE}"/>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1" name="Line 62">
                  <a:extLst>
                    <a:ext uri="{FF2B5EF4-FFF2-40B4-BE49-F238E27FC236}">
                      <a16:creationId xmlns:a16="http://schemas.microsoft.com/office/drawing/2014/main" id="{48EE9688-C27F-4A00-A565-12EEB66D2C75}"/>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2" name="Line 63">
                  <a:extLst>
                    <a:ext uri="{FF2B5EF4-FFF2-40B4-BE49-F238E27FC236}">
                      <a16:creationId xmlns:a16="http://schemas.microsoft.com/office/drawing/2014/main" id="{A1730DB8-35C1-4D07-B68F-AD1DF1FA79F1}"/>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3" name="Line 64">
                  <a:extLst>
                    <a:ext uri="{FF2B5EF4-FFF2-40B4-BE49-F238E27FC236}">
                      <a16:creationId xmlns:a16="http://schemas.microsoft.com/office/drawing/2014/main" id="{0D354CC9-152E-4958-B8ED-A78DBCACB4AE}"/>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4" name="Line 65">
                  <a:extLst>
                    <a:ext uri="{FF2B5EF4-FFF2-40B4-BE49-F238E27FC236}">
                      <a16:creationId xmlns:a16="http://schemas.microsoft.com/office/drawing/2014/main" id="{C088562A-C842-4C2A-82D5-26990066BF73}"/>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5" name="Freeform 66">
                  <a:extLst>
                    <a:ext uri="{FF2B5EF4-FFF2-40B4-BE49-F238E27FC236}">
                      <a16:creationId xmlns:a16="http://schemas.microsoft.com/office/drawing/2014/main" id="{714B9636-19EC-447A-BA84-032FCE11F57A}"/>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76" name="Group 75">
                  <a:extLst>
                    <a:ext uri="{FF2B5EF4-FFF2-40B4-BE49-F238E27FC236}">
                      <a16:creationId xmlns:a16="http://schemas.microsoft.com/office/drawing/2014/main" id="{FA1E3D1C-5CDC-40A6-8FB8-0930953873DA}"/>
                    </a:ext>
                  </a:extLst>
                </p:cNvPr>
                <p:cNvGrpSpPr/>
                <p:nvPr/>
              </p:nvGrpSpPr>
              <p:grpSpPr>
                <a:xfrm>
                  <a:off x="4150130" y="3013548"/>
                  <a:ext cx="909969" cy="701665"/>
                  <a:chOff x="5196160" y="2147519"/>
                  <a:chExt cx="346197" cy="266948"/>
                </a:xfrm>
                <a:grpFill/>
              </p:grpSpPr>
              <p:sp useBgFill="1">
                <p:nvSpPr>
                  <p:cNvPr id="87" name="Line 68">
                    <a:extLst>
                      <a:ext uri="{FF2B5EF4-FFF2-40B4-BE49-F238E27FC236}">
                        <a16:creationId xmlns:a16="http://schemas.microsoft.com/office/drawing/2014/main" id="{DC399D7A-AC6E-4F4E-A490-547BCDDD960E}"/>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8" name="Line 69">
                    <a:extLst>
                      <a:ext uri="{FF2B5EF4-FFF2-40B4-BE49-F238E27FC236}">
                        <a16:creationId xmlns:a16="http://schemas.microsoft.com/office/drawing/2014/main" id="{18BA2BF8-49C6-4E77-97DA-D5240F0C2DE6}"/>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9" name="Line 70">
                    <a:extLst>
                      <a:ext uri="{FF2B5EF4-FFF2-40B4-BE49-F238E27FC236}">
                        <a16:creationId xmlns:a16="http://schemas.microsoft.com/office/drawing/2014/main" id="{6338C59D-5F0E-4062-893B-1B94F206A013}"/>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90" name="Line 71">
                    <a:extLst>
                      <a:ext uri="{FF2B5EF4-FFF2-40B4-BE49-F238E27FC236}">
                        <a16:creationId xmlns:a16="http://schemas.microsoft.com/office/drawing/2014/main" id="{9F6D4CEE-32B6-40F7-9B49-AA0CA706936B}"/>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91" name="Line 72">
                    <a:extLst>
                      <a:ext uri="{FF2B5EF4-FFF2-40B4-BE49-F238E27FC236}">
                        <a16:creationId xmlns:a16="http://schemas.microsoft.com/office/drawing/2014/main" id="{0F028E94-790B-4222-99FB-65B490D9C1AD}"/>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77" name="Line 73">
                  <a:extLst>
                    <a:ext uri="{FF2B5EF4-FFF2-40B4-BE49-F238E27FC236}">
                      <a16:creationId xmlns:a16="http://schemas.microsoft.com/office/drawing/2014/main" id="{92D00AEB-6F53-476A-B820-007705B882AF}"/>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8" name="Line 74">
                  <a:extLst>
                    <a:ext uri="{FF2B5EF4-FFF2-40B4-BE49-F238E27FC236}">
                      <a16:creationId xmlns:a16="http://schemas.microsoft.com/office/drawing/2014/main" id="{51F4616E-C6B1-414C-8FCF-8A630ECBDC1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9" name="Freeform 75">
                  <a:extLst>
                    <a:ext uri="{FF2B5EF4-FFF2-40B4-BE49-F238E27FC236}">
                      <a16:creationId xmlns:a16="http://schemas.microsoft.com/office/drawing/2014/main" id="{7BA2CC6C-0AE6-4F31-A972-477BE7EB1647}"/>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0" name="Freeform 76">
                  <a:extLst>
                    <a:ext uri="{FF2B5EF4-FFF2-40B4-BE49-F238E27FC236}">
                      <a16:creationId xmlns:a16="http://schemas.microsoft.com/office/drawing/2014/main" id="{E3D117A4-571D-4694-95D6-98D7ED26B8F3}"/>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1" name="Line 77">
                  <a:extLst>
                    <a:ext uri="{FF2B5EF4-FFF2-40B4-BE49-F238E27FC236}">
                      <a16:creationId xmlns:a16="http://schemas.microsoft.com/office/drawing/2014/main" id="{7F6A1E99-0507-46E5-BB05-672A560D9073}"/>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2" name="Line 78">
                  <a:extLst>
                    <a:ext uri="{FF2B5EF4-FFF2-40B4-BE49-F238E27FC236}">
                      <a16:creationId xmlns:a16="http://schemas.microsoft.com/office/drawing/2014/main" id="{976BF6A6-588C-431A-A906-5EBE2A3023DC}"/>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3" name="Line 79">
                  <a:extLst>
                    <a:ext uri="{FF2B5EF4-FFF2-40B4-BE49-F238E27FC236}">
                      <a16:creationId xmlns:a16="http://schemas.microsoft.com/office/drawing/2014/main" id="{63FA9058-98D7-4A6D-8DD2-70BAEAC51282}"/>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4" name="Line 80">
                  <a:extLst>
                    <a:ext uri="{FF2B5EF4-FFF2-40B4-BE49-F238E27FC236}">
                      <a16:creationId xmlns:a16="http://schemas.microsoft.com/office/drawing/2014/main" id="{4EA330F4-D76F-44E2-9EFF-34E12F237885}"/>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5" name="Freeform 81">
                  <a:extLst>
                    <a:ext uri="{FF2B5EF4-FFF2-40B4-BE49-F238E27FC236}">
                      <a16:creationId xmlns:a16="http://schemas.microsoft.com/office/drawing/2014/main" id="{9B12EB90-881F-4C48-9657-F94A7D6B9C6C}"/>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6" name="Freeform 82">
                  <a:extLst>
                    <a:ext uri="{FF2B5EF4-FFF2-40B4-BE49-F238E27FC236}">
                      <a16:creationId xmlns:a16="http://schemas.microsoft.com/office/drawing/2014/main" id="{B4DEA9BB-5A2E-4D17-839D-34147EA4FCC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grpSp>
            <p:nvGrpSpPr>
              <p:cNvPr id="30" name="Group 29">
                <a:extLst>
                  <a:ext uri="{FF2B5EF4-FFF2-40B4-BE49-F238E27FC236}">
                    <a16:creationId xmlns:a16="http://schemas.microsoft.com/office/drawing/2014/main" id="{3F44C0EA-D7C9-413F-B55A-4598508EF511}"/>
                  </a:ext>
                </a:extLst>
              </p:cNvPr>
              <p:cNvGrpSpPr/>
              <p:nvPr/>
            </p:nvGrpSpPr>
            <p:grpSpPr>
              <a:xfrm flipH="1">
                <a:off x="7529886" y="2008367"/>
                <a:ext cx="1505789" cy="842270"/>
                <a:chOff x="8976399" y="3620953"/>
                <a:chExt cx="1620003" cy="842270"/>
              </a:xfrm>
            </p:grpSpPr>
            <p:sp>
              <p:nvSpPr>
                <p:cNvPr id="58" name="Oval 225">
                  <a:extLst>
                    <a:ext uri="{FF2B5EF4-FFF2-40B4-BE49-F238E27FC236}">
                      <a16:creationId xmlns:a16="http://schemas.microsoft.com/office/drawing/2014/main" id="{FAC1114A-BD6F-41FD-B000-0489C7B271A9}"/>
                    </a:ext>
                  </a:extLst>
                </p:cNvPr>
                <p:cNvSpPr/>
                <p:nvPr/>
              </p:nvSpPr>
              <p:spPr bwMode="auto">
                <a:xfrm>
                  <a:off x="10179207" y="3620953"/>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59" name="Straight Connector 58">
                  <a:extLst>
                    <a:ext uri="{FF2B5EF4-FFF2-40B4-BE49-F238E27FC236}">
                      <a16:creationId xmlns:a16="http://schemas.microsoft.com/office/drawing/2014/main" id="{12635252-BE4F-4086-ADDA-F1101405A835}"/>
                    </a:ext>
                  </a:extLst>
                </p:cNvPr>
                <p:cNvCxnSpPr/>
                <p:nvPr/>
              </p:nvCxnSpPr>
              <p:spPr>
                <a:xfrm flipH="1">
                  <a:off x="8976399" y="3620953"/>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2896688-3E7A-4FAD-AEB1-6ACCC8927353}"/>
                    </a:ext>
                  </a:extLst>
                </p:cNvPr>
                <p:cNvCxnSpPr/>
                <p:nvPr/>
              </p:nvCxnSpPr>
              <p:spPr>
                <a:xfrm flipH="1">
                  <a:off x="9910712" y="4460940"/>
                  <a:ext cx="278313" cy="2283"/>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D2D5CF58-2A97-4FEF-9955-921E023D5BBD}"/>
                  </a:ext>
                </a:extLst>
              </p:cNvPr>
              <p:cNvGrpSpPr/>
              <p:nvPr/>
            </p:nvGrpSpPr>
            <p:grpSpPr>
              <a:xfrm>
                <a:off x="9161159" y="1599471"/>
                <a:ext cx="448666" cy="677360"/>
                <a:chOff x="847165" y="4612342"/>
                <a:chExt cx="1196788" cy="1806815"/>
              </a:xfrm>
            </p:grpSpPr>
            <p:sp>
              <p:nvSpPr>
                <p:cNvPr id="53" name="Freeform 5">
                  <a:extLst>
                    <a:ext uri="{FF2B5EF4-FFF2-40B4-BE49-F238E27FC236}">
                      <a16:creationId xmlns:a16="http://schemas.microsoft.com/office/drawing/2014/main" id="{8AB9AC5D-B34C-4FFD-B0A4-7F3EB8EA8647}"/>
                    </a:ext>
                  </a:extLst>
                </p:cNvPr>
                <p:cNvSpPr>
                  <a:spLocks noEditPoints="1"/>
                </p:cNvSpPr>
                <p:nvPr/>
              </p:nvSpPr>
              <p:spPr bwMode="auto">
                <a:xfrm>
                  <a:off x="847165" y="4871587"/>
                  <a:ext cx="930504" cy="154757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54" name="Oval 53">
                  <a:extLst>
                    <a:ext uri="{FF2B5EF4-FFF2-40B4-BE49-F238E27FC236}">
                      <a16:creationId xmlns:a16="http://schemas.microsoft.com/office/drawing/2014/main" id="{E5F4F7DE-DCF2-4633-A080-0EECD874ABFB}"/>
                    </a:ext>
                  </a:extLst>
                </p:cNvPr>
                <p:cNvSpPr/>
                <p:nvPr/>
              </p:nvSpPr>
              <p:spPr bwMode="auto">
                <a:xfrm>
                  <a:off x="1411941" y="4612342"/>
                  <a:ext cx="632012" cy="632012"/>
                </a:xfrm>
                <a:prstGeom prst="ellipse">
                  <a:avLst/>
                </a:prstGeom>
                <a:solidFill>
                  <a:schemeClr val="bg1"/>
                </a:solid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a:extLst>
                    <a:ext uri="{FF2B5EF4-FFF2-40B4-BE49-F238E27FC236}">
                      <a16:creationId xmlns:a16="http://schemas.microsoft.com/office/drawing/2014/main" id="{D217EBD7-1FF3-4CD4-B1C4-64749FCC9270}"/>
                    </a:ext>
                  </a:extLst>
                </p:cNvPr>
                <p:cNvGrpSpPr/>
                <p:nvPr/>
              </p:nvGrpSpPr>
              <p:grpSpPr>
                <a:xfrm>
                  <a:off x="1682749" y="4759323"/>
                  <a:ext cx="104775" cy="293371"/>
                  <a:chOff x="1682750" y="4759325"/>
                  <a:chExt cx="95250" cy="266701"/>
                </a:xfrm>
              </p:grpSpPr>
              <p:sp>
                <p:nvSpPr>
                  <p:cNvPr id="56" name="Freeform 178">
                    <a:extLst>
                      <a:ext uri="{FF2B5EF4-FFF2-40B4-BE49-F238E27FC236}">
                        <a16:creationId xmlns:a16="http://schemas.microsoft.com/office/drawing/2014/main" id="{9825B581-1944-4F14-AA02-3AD34A97F756}"/>
                      </a:ext>
                    </a:extLst>
                  </p:cNvPr>
                  <p:cNvSpPr/>
                  <p:nvPr/>
                </p:nvSpPr>
                <p:spPr bwMode="auto">
                  <a:xfrm>
                    <a:off x="1682750" y="4759325"/>
                    <a:ext cx="47625" cy="263525"/>
                  </a:xfrm>
                  <a:custGeom>
                    <a:avLst/>
                    <a:gdLst>
                      <a:gd name="connsiteX0" fmla="*/ 0 w 47625"/>
                      <a:gd name="connsiteY0" fmla="*/ 47625 h 263525"/>
                      <a:gd name="connsiteX1" fmla="*/ 47625 w 47625"/>
                      <a:gd name="connsiteY1" fmla="*/ 0 h 263525"/>
                      <a:gd name="connsiteX2" fmla="*/ 47625 w 47625"/>
                      <a:gd name="connsiteY2" fmla="*/ 263525 h 263525"/>
                    </a:gdLst>
                    <a:ahLst/>
                    <a:cxnLst>
                      <a:cxn ang="0">
                        <a:pos x="connsiteX0" y="connsiteY0"/>
                      </a:cxn>
                      <a:cxn ang="0">
                        <a:pos x="connsiteX1" y="connsiteY1"/>
                      </a:cxn>
                      <a:cxn ang="0">
                        <a:pos x="connsiteX2" y="connsiteY2"/>
                      </a:cxn>
                    </a:cxnLst>
                    <a:rect l="l" t="t" r="r" b="b"/>
                    <a:pathLst>
                      <a:path w="47625" h="263525">
                        <a:moveTo>
                          <a:pt x="0" y="47625"/>
                        </a:moveTo>
                        <a:lnTo>
                          <a:pt x="47625" y="0"/>
                        </a:lnTo>
                        <a:lnTo>
                          <a:pt x="47625" y="263525"/>
                        </a:lnTo>
                      </a:path>
                    </a:pathLst>
                  </a:custGeom>
                  <a:no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83A8D6A-E990-4567-9EB9-15165AD6063D}"/>
                      </a:ext>
                    </a:extLst>
                  </p:cNvPr>
                  <p:cNvCxnSpPr>
                    <a:cxnSpLocks/>
                  </p:cNvCxnSpPr>
                  <p:nvPr/>
                </p:nvCxnSpPr>
                <p:spPr>
                  <a:xfrm>
                    <a:off x="1682750" y="5026025"/>
                    <a:ext cx="95250"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E4FE1DCC-42E8-4370-8DE0-8963EB09886C}"/>
                  </a:ext>
                </a:extLst>
              </p:cNvPr>
              <p:cNvGrpSpPr/>
              <p:nvPr/>
            </p:nvGrpSpPr>
            <p:grpSpPr>
              <a:xfrm>
                <a:off x="9577536" y="2816754"/>
                <a:ext cx="1710842" cy="1037406"/>
                <a:chOff x="9857622" y="3006697"/>
                <a:chExt cx="1710842" cy="839574"/>
              </a:xfrm>
            </p:grpSpPr>
            <p:sp>
              <p:nvSpPr>
                <p:cNvPr id="50" name="Oval 225">
                  <a:extLst>
                    <a:ext uri="{FF2B5EF4-FFF2-40B4-BE49-F238E27FC236}">
                      <a16:creationId xmlns:a16="http://schemas.microsoft.com/office/drawing/2014/main" id="{6BE06F64-25E3-4D21-AEBF-EC820F2782EF}"/>
                    </a:ext>
                  </a:extLst>
                </p:cNvPr>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51" name="Straight Connector 50">
                  <a:extLst>
                    <a:ext uri="{FF2B5EF4-FFF2-40B4-BE49-F238E27FC236}">
                      <a16:creationId xmlns:a16="http://schemas.microsoft.com/office/drawing/2014/main" id="{A79926CA-E8B4-4828-9221-9DC225FD7545}"/>
                    </a:ext>
                  </a:extLst>
                </p:cNvPr>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215E9E9-2DED-41FD-82EB-0196DA6A04D6}"/>
                    </a:ext>
                  </a:extLst>
                </p:cNvPr>
                <p:cNvCxnSpPr/>
                <p:nvPr/>
              </p:nvCxnSpPr>
              <p:spPr>
                <a:xfrm flipH="1">
                  <a:off x="10789649" y="3843852"/>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78413716-6894-4CDC-92EF-27DA2E814D43}"/>
                  </a:ext>
                </a:extLst>
              </p:cNvPr>
              <p:cNvGrpSpPr/>
              <p:nvPr/>
            </p:nvGrpSpPr>
            <p:grpSpPr>
              <a:xfrm flipH="1">
                <a:off x="7826880" y="3803834"/>
                <a:ext cx="1710842" cy="1033490"/>
                <a:chOff x="9857622" y="3006697"/>
                <a:chExt cx="1710842" cy="836405"/>
              </a:xfrm>
            </p:grpSpPr>
            <p:sp>
              <p:nvSpPr>
                <p:cNvPr id="47" name="Oval 225">
                  <a:extLst>
                    <a:ext uri="{FF2B5EF4-FFF2-40B4-BE49-F238E27FC236}">
                      <a16:creationId xmlns:a16="http://schemas.microsoft.com/office/drawing/2014/main" id="{E5295327-AF41-4B85-9767-8D7987BDBA98}"/>
                    </a:ext>
                  </a:extLst>
                </p:cNvPr>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48" name="Straight Connector 47">
                  <a:extLst>
                    <a:ext uri="{FF2B5EF4-FFF2-40B4-BE49-F238E27FC236}">
                      <a16:creationId xmlns:a16="http://schemas.microsoft.com/office/drawing/2014/main" id="{0CB65D39-D620-4E4D-96E2-50AF8E1711D0}"/>
                    </a:ext>
                  </a:extLst>
                </p:cNvPr>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593BC5-A1ED-4066-A944-F92E06B0A251}"/>
                    </a:ext>
                  </a:extLst>
                </p:cNvPr>
                <p:cNvCxnSpPr/>
                <p:nvPr/>
              </p:nvCxnSpPr>
              <p:spPr>
                <a:xfrm flipH="1">
                  <a:off x="10789649" y="3838116"/>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44852B98-3722-43D7-B32C-64AA3D1D9E5B}"/>
                  </a:ext>
                </a:extLst>
              </p:cNvPr>
              <p:cNvGrpSpPr/>
              <p:nvPr/>
            </p:nvGrpSpPr>
            <p:grpSpPr>
              <a:xfrm>
                <a:off x="9710791" y="3475840"/>
                <a:ext cx="640883" cy="718165"/>
                <a:chOff x="9710791" y="3475840"/>
                <a:chExt cx="640883" cy="718165"/>
              </a:xfrm>
            </p:grpSpPr>
            <p:grpSp>
              <p:nvGrpSpPr>
                <p:cNvPr id="40" name="Group 39">
                  <a:extLst>
                    <a:ext uri="{FF2B5EF4-FFF2-40B4-BE49-F238E27FC236}">
                      <a16:creationId xmlns:a16="http://schemas.microsoft.com/office/drawing/2014/main" id="{6E50DDF7-7E1A-4C44-8926-6923BD3ACEC5}"/>
                    </a:ext>
                  </a:extLst>
                </p:cNvPr>
                <p:cNvGrpSpPr/>
                <p:nvPr/>
              </p:nvGrpSpPr>
              <p:grpSpPr>
                <a:xfrm>
                  <a:off x="9777143" y="3475840"/>
                  <a:ext cx="574531" cy="718165"/>
                  <a:chOff x="-89366" y="1973262"/>
                  <a:chExt cx="986802" cy="1233504"/>
                </a:xfrm>
              </p:grpSpPr>
              <p:sp>
                <p:nvSpPr>
                  <p:cNvPr id="42" name="Freeform 5">
                    <a:extLst>
                      <a:ext uri="{FF2B5EF4-FFF2-40B4-BE49-F238E27FC236}">
                        <a16:creationId xmlns:a16="http://schemas.microsoft.com/office/drawing/2014/main" id="{C7667441-E98E-47C9-B6F1-C01D7EC3435B}"/>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8A0E3135-ACCD-4E25-BAA1-168FFB2747FE}"/>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01A03BCF-0D7A-43C5-95EC-046AFB275809}"/>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1EAEEDA-FA7F-4C46-945D-781211473C5C}"/>
                      </a:ext>
                    </a:extLst>
                  </p:cNvPr>
                  <p:cNvSpPr>
                    <a:spLocks/>
                  </p:cNvSpPr>
                  <p:nvPr/>
                </p:nvSpPr>
                <p:spPr bwMode="auto">
                  <a:xfrm>
                    <a:off x="332211" y="1973262"/>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767EF472-0BAB-42C5-B679-002AEC04A146}"/>
                      </a:ext>
                    </a:extLst>
                  </p:cNvPr>
                  <p:cNvSpPr/>
                  <p:nvPr/>
                </p:nvSpPr>
                <p:spPr bwMode="auto">
                  <a:xfrm>
                    <a:off x="609219" y="2200614"/>
                    <a:ext cx="202980" cy="202980"/>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err="1">
                      <a:solidFill>
                        <a:schemeClr val="tx1"/>
                      </a:solidFill>
                    </a:endParaRPr>
                  </a:p>
                </p:txBody>
              </p:sp>
            </p:grpSp>
            <p:sp>
              <p:nvSpPr>
                <p:cNvPr id="41" name="Rectangle 40">
                  <a:extLst>
                    <a:ext uri="{FF2B5EF4-FFF2-40B4-BE49-F238E27FC236}">
                      <a16:creationId xmlns:a16="http://schemas.microsoft.com/office/drawing/2014/main" id="{84F76719-33AC-4507-B8F0-6B4D14CB6747}"/>
                    </a:ext>
                  </a:extLst>
                </p:cNvPr>
                <p:cNvSpPr/>
                <p:nvPr/>
              </p:nvSpPr>
              <p:spPr bwMode="auto">
                <a:xfrm>
                  <a:off x="9710791" y="3929759"/>
                  <a:ext cx="229345" cy="229345"/>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err="1">
                    <a:solidFill>
                      <a:schemeClr val="tx1"/>
                    </a:solidFill>
                  </a:endParaRPr>
                </a:p>
              </p:txBody>
            </p:sp>
          </p:grpSp>
          <p:sp>
            <p:nvSpPr>
              <p:cNvPr id="35" name="speedometer_2">
                <a:extLst>
                  <a:ext uri="{FF2B5EF4-FFF2-40B4-BE49-F238E27FC236}">
                    <a16:creationId xmlns:a16="http://schemas.microsoft.com/office/drawing/2014/main" id="{816D49FE-254F-4CE0-83B0-618C7ABBB21F}"/>
                  </a:ext>
                </a:extLst>
              </p:cNvPr>
              <p:cNvSpPr>
                <a:spLocks noChangeAspect="1" noEditPoints="1"/>
              </p:cNvSpPr>
              <p:nvPr/>
            </p:nvSpPr>
            <p:spPr bwMode="auto">
              <a:xfrm>
                <a:off x="8750189" y="4543642"/>
                <a:ext cx="575042" cy="575042"/>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36" name="Group 35">
                <a:extLst>
                  <a:ext uri="{FF2B5EF4-FFF2-40B4-BE49-F238E27FC236}">
                    <a16:creationId xmlns:a16="http://schemas.microsoft.com/office/drawing/2014/main" id="{880354D4-50D9-4C3B-9309-58E91AA0FFA6}"/>
                  </a:ext>
                </a:extLst>
              </p:cNvPr>
              <p:cNvGrpSpPr/>
              <p:nvPr/>
            </p:nvGrpSpPr>
            <p:grpSpPr>
              <a:xfrm>
                <a:off x="9432957" y="4840079"/>
                <a:ext cx="1620003" cy="1033754"/>
                <a:chOff x="8768637" y="1148066"/>
                <a:chExt cx="1620003" cy="846150"/>
              </a:xfrm>
            </p:grpSpPr>
            <p:sp>
              <p:nvSpPr>
                <p:cNvPr id="37" name="Oval 225">
                  <a:extLst>
                    <a:ext uri="{FF2B5EF4-FFF2-40B4-BE49-F238E27FC236}">
                      <a16:creationId xmlns:a16="http://schemas.microsoft.com/office/drawing/2014/main" id="{DA3E0511-1BE1-418B-8B5C-15299C414321}"/>
                    </a:ext>
                  </a:extLst>
                </p:cNvPr>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38" name="Straight Connector 37">
                  <a:extLst>
                    <a:ext uri="{FF2B5EF4-FFF2-40B4-BE49-F238E27FC236}">
                      <a16:creationId xmlns:a16="http://schemas.microsoft.com/office/drawing/2014/main" id="{D3B7B639-6254-4AFF-9C83-1F37B844AE1F}"/>
                    </a:ext>
                  </a:extLst>
                </p:cNvPr>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F462DCC-1FEA-459F-817F-DC10BFD1660E}"/>
                    </a:ext>
                  </a:extLst>
                </p:cNvPr>
                <p:cNvCxnSpPr/>
                <p:nvPr/>
              </p:nvCxnSpPr>
              <p:spPr>
                <a:xfrm flipH="1">
                  <a:off x="9112823" y="1984137"/>
                  <a:ext cx="868442" cy="1007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BDF3C329-D142-4242-BFDB-C43D0FB6E518}"/>
                </a:ext>
              </a:extLst>
            </p:cNvPr>
            <p:cNvGrpSpPr/>
            <p:nvPr/>
          </p:nvGrpSpPr>
          <p:grpSpPr>
            <a:xfrm>
              <a:off x="8115965" y="5358317"/>
              <a:ext cx="1524626" cy="934349"/>
              <a:chOff x="8115965" y="5358317"/>
              <a:chExt cx="1524626" cy="934349"/>
            </a:xfrm>
          </p:grpSpPr>
          <p:grpSp>
            <p:nvGrpSpPr>
              <p:cNvPr id="96" name="Group 95">
                <a:extLst>
                  <a:ext uri="{FF2B5EF4-FFF2-40B4-BE49-F238E27FC236}">
                    <a16:creationId xmlns:a16="http://schemas.microsoft.com/office/drawing/2014/main" id="{E3255F93-B261-47CB-A955-E10D9D8AB6C5}"/>
                  </a:ext>
                </a:extLst>
              </p:cNvPr>
              <p:cNvGrpSpPr/>
              <p:nvPr/>
            </p:nvGrpSpPr>
            <p:grpSpPr>
              <a:xfrm>
                <a:off x="8250606" y="5454875"/>
                <a:ext cx="944339" cy="557211"/>
                <a:chOff x="1760111" y="-790754"/>
                <a:chExt cx="8156776" cy="4812936"/>
              </a:xfrm>
              <a:solidFill>
                <a:schemeClr val="bg1"/>
              </a:solidFill>
            </p:grpSpPr>
            <p:sp useBgFill="1">
              <p:nvSpPr>
                <p:cNvPr id="108" name="Freeform 50">
                  <a:extLst>
                    <a:ext uri="{FF2B5EF4-FFF2-40B4-BE49-F238E27FC236}">
                      <a16:creationId xmlns:a16="http://schemas.microsoft.com/office/drawing/2014/main" id="{2E0D1C8C-640D-483A-8D85-3D340EE3ED9B}"/>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09" name="Freeform 52">
                  <a:extLst>
                    <a:ext uri="{FF2B5EF4-FFF2-40B4-BE49-F238E27FC236}">
                      <a16:creationId xmlns:a16="http://schemas.microsoft.com/office/drawing/2014/main" id="{D939BF96-8D78-4C8B-9C13-500F025403C0}"/>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0" name="Line 54">
                  <a:extLst>
                    <a:ext uri="{FF2B5EF4-FFF2-40B4-BE49-F238E27FC236}">
                      <a16:creationId xmlns:a16="http://schemas.microsoft.com/office/drawing/2014/main" id="{BAFC47E7-554A-47D0-9B37-FB891C3AD3FB}"/>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1" name="Line 55">
                  <a:extLst>
                    <a:ext uri="{FF2B5EF4-FFF2-40B4-BE49-F238E27FC236}">
                      <a16:creationId xmlns:a16="http://schemas.microsoft.com/office/drawing/2014/main" id="{7AF83801-6BF7-4616-8CB0-FDFB06B00BD7}"/>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2" name="Line 56">
                  <a:extLst>
                    <a:ext uri="{FF2B5EF4-FFF2-40B4-BE49-F238E27FC236}">
                      <a16:creationId xmlns:a16="http://schemas.microsoft.com/office/drawing/2014/main" id="{865CE30D-B7DE-4F06-9E34-06E16F192181}"/>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3" name="Freeform 57">
                  <a:extLst>
                    <a:ext uri="{FF2B5EF4-FFF2-40B4-BE49-F238E27FC236}">
                      <a16:creationId xmlns:a16="http://schemas.microsoft.com/office/drawing/2014/main" id="{E5B721DF-EF18-4679-8D44-DE712DE7EAE9}"/>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4" name="Freeform 58">
                  <a:extLst>
                    <a:ext uri="{FF2B5EF4-FFF2-40B4-BE49-F238E27FC236}">
                      <a16:creationId xmlns:a16="http://schemas.microsoft.com/office/drawing/2014/main" id="{34E26CEF-E846-4A7F-B710-5CA3B7B07D3A}"/>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5" name="Freeform 59">
                  <a:extLst>
                    <a:ext uri="{FF2B5EF4-FFF2-40B4-BE49-F238E27FC236}">
                      <a16:creationId xmlns:a16="http://schemas.microsoft.com/office/drawing/2014/main" id="{51C8D885-1346-478E-95F3-1C60EB1F465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6" name="Freeform 60">
                  <a:extLst>
                    <a:ext uri="{FF2B5EF4-FFF2-40B4-BE49-F238E27FC236}">
                      <a16:creationId xmlns:a16="http://schemas.microsoft.com/office/drawing/2014/main" id="{6B06AB22-430C-4F72-AAE4-59D029EECAA3}"/>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7" name="Freeform 61">
                  <a:extLst>
                    <a:ext uri="{FF2B5EF4-FFF2-40B4-BE49-F238E27FC236}">
                      <a16:creationId xmlns:a16="http://schemas.microsoft.com/office/drawing/2014/main" id="{3B39E491-9A81-4B23-875A-B08362E47C05}"/>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8" name="Line 62">
                  <a:extLst>
                    <a:ext uri="{FF2B5EF4-FFF2-40B4-BE49-F238E27FC236}">
                      <a16:creationId xmlns:a16="http://schemas.microsoft.com/office/drawing/2014/main" id="{64FC2F2A-5790-45AF-A0F1-17158EEE9FE0}"/>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9" name="Line 63">
                  <a:extLst>
                    <a:ext uri="{FF2B5EF4-FFF2-40B4-BE49-F238E27FC236}">
                      <a16:creationId xmlns:a16="http://schemas.microsoft.com/office/drawing/2014/main" id="{49F7675A-C739-488B-8A11-D0BE2DDAD9A2}"/>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0" name="Line 64">
                  <a:extLst>
                    <a:ext uri="{FF2B5EF4-FFF2-40B4-BE49-F238E27FC236}">
                      <a16:creationId xmlns:a16="http://schemas.microsoft.com/office/drawing/2014/main" id="{CEBB0586-11CF-45AA-B729-30794C56BD0D}"/>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1" name="Line 65">
                  <a:extLst>
                    <a:ext uri="{FF2B5EF4-FFF2-40B4-BE49-F238E27FC236}">
                      <a16:creationId xmlns:a16="http://schemas.microsoft.com/office/drawing/2014/main" id="{E3930D43-C660-4675-ABFF-B606529933B9}"/>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2" name="Freeform 66">
                  <a:extLst>
                    <a:ext uri="{FF2B5EF4-FFF2-40B4-BE49-F238E27FC236}">
                      <a16:creationId xmlns:a16="http://schemas.microsoft.com/office/drawing/2014/main" id="{5C5748B0-2A3D-43E2-98EE-A9C1CA849B9C}"/>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123" name="Group 122">
                  <a:extLst>
                    <a:ext uri="{FF2B5EF4-FFF2-40B4-BE49-F238E27FC236}">
                      <a16:creationId xmlns:a16="http://schemas.microsoft.com/office/drawing/2014/main" id="{E9FD3DB6-64C4-4C04-B6C1-72635AFB4CC4}"/>
                    </a:ext>
                  </a:extLst>
                </p:cNvPr>
                <p:cNvGrpSpPr/>
                <p:nvPr/>
              </p:nvGrpSpPr>
              <p:grpSpPr>
                <a:xfrm>
                  <a:off x="4150130" y="3013548"/>
                  <a:ext cx="909969" cy="701665"/>
                  <a:chOff x="5196160" y="2147519"/>
                  <a:chExt cx="346197" cy="266948"/>
                </a:xfrm>
                <a:grpFill/>
              </p:grpSpPr>
              <p:sp useBgFill="1">
                <p:nvSpPr>
                  <p:cNvPr id="134" name="Line 68">
                    <a:extLst>
                      <a:ext uri="{FF2B5EF4-FFF2-40B4-BE49-F238E27FC236}">
                        <a16:creationId xmlns:a16="http://schemas.microsoft.com/office/drawing/2014/main" id="{ED9193A2-0D6A-45EC-BA02-AF8ED8943D25}"/>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5" name="Line 69">
                    <a:extLst>
                      <a:ext uri="{FF2B5EF4-FFF2-40B4-BE49-F238E27FC236}">
                        <a16:creationId xmlns:a16="http://schemas.microsoft.com/office/drawing/2014/main" id="{4903E6D9-79D4-46F4-97CB-FAD9A2043F8B}"/>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6" name="Line 70">
                    <a:extLst>
                      <a:ext uri="{FF2B5EF4-FFF2-40B4-BE49-F238E27FC236}">
                        <a16:creationId xmlns:a16="http://schemas.microsoft.com/office/drawing/2014/main" id="{665DFA78-EC19-4B4B-902B-9B045E313CE3}"/>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7" name="Line 71">
                    <a:extLst>
                      <a:ext uri="{FF2B5EF4-FFF2-40B4-BE49-F238E27FC236}">
                        <a16:creationId xmlns:a16="http://schemas.microsoft.com/office/drawing/2014/main" id="{38580595-9231-4070-90FD-45B3E421D46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8" name="Line 72">
                    <a:extLst>
                      <a:ext uri="{FF2B5EF4-FFF2-40B4-BE49-F238E27FC236}">
                        <a16:creationId xmlns:a16="http://schemas.microsoft.com/office/drawing/2014/main" id="{3CE6AEA9-4F54-480E-8099-CE0BA2DEB0E1}"/>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124" name="Line 73">
                  <a:extLst>
                    <a:ext uri="{FF2B5EF4-FFF2-40B4-BE49-F238E27FC236}">
                      <a16:creationId xmlns:a16="http://schemas.microsoft.com/office/drawing/2014/main" id="{D381F93A-F16E-4E03-8A45-CE31EEF451F8}"/>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5" name="Line 74">
                  <a:extLst>
                    <a:ext uri="{FF2B5EF4-FFF2-40B4-BE49-F238E27FC236}">
                      <a16:creationId xmlns:a16="http://schemas.microsoft.com/office/drawing/2014/main" id="{4A809707-3BD1-497A-AC0C-4044E977CF5F}"/>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6" name="Freeform 75">
                  <a:extLst>
                    <a:ext uri="{FF2B5EF4-FFF2-40B4-BE49-F238E27FC236}">
                      <a16:creationId xmlns:a16="http://schemas.microsoft.com/office/drawing/2014/main" id="{8345DC0D-4871-4185-9B9A-9DA7E153D4D0}"/>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7" name="Freeform 76">
                  <a:extLst>
                    <a:ext uri="{FF2B5EF4-FFF2-40B4-BE49-F238E27FC236}">
                      <a16:creationId xmlns:a16="http://schemas.microsoft.com/office/drawing/2014/main" id="{4888E50F-196E-4E0D-A7CA-7F2E189734F4}"/>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8" name="Line 77">
                  <a:extLst>
                    <a:ext uri="{FF2B5EF4-FFF2-40B4-BE49-F238E27FC236}">
                      <a16:creationId xmlns:a16="http://schemas.microsoft.com/office/drawing/2014/main" id="{701ADFF9-E883-4A6C-A37D-86291C8F81DD}"/>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9" name="Line 78">
                  <a:extLst>
                    <a:ext uri="{FF2B5EF4-FFF2-40B4-BE49-F238E27FC236}">
                      <a16:creationId xmlns:a16="http://schemas.microsoft.com/office/drawing/2014/main" id="{0C7DB5E9-9050-4F9A-9783-503510E58CB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0" name="Line 79">
                  <a:extLst>
                    <a:ext uri="{FF2B5EF4-FFF2-40B4-BE49-F238E27FC236}">
                      <a16:creationId xmlns:a16="http://schemas.microsoft.com/office/drawing/2014/main" id="{ECE3D819-614C-4677-92C2-457CFFCCDE84}"/>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1" name="Line 80">
                  <a:extLst>
                    <a:ext uri="{FF2B5EF4-FFF2-40B4-BE49-F238E27FC236}">
                      <a16:creationId xmlns:a16="http://schemas.microsoft.com/office/drawing/2014/main" id="{6EAF2AC1-A9B7-4720-A725-61A0D6E7ED55}"/>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2" name="Freeform 81">
                  <a:extLst>
                    <a:ext uri="{FF2B5EF4-FFF2-40B4-BE49-F238E27FC236}">
                      <a16:creationId xmlns:a16="http://schemas.microsoft.com/office/drawing/2014/main" id="{46117078-BDB3-4EC0-9069-F4E46ABDD430}"/>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3" name="Freeform 82">
                  <a:extLst>
                    <a:ext uri="{FF2B5EF4-FFF2-40B4-BE49-F238E27FC236}">
                      <a16:creationId xmlns:a16="http://schemas.microsoft.com/office/drawing/2014/main" id="{112BC929-B501-4A2F-80EB-27837CC48497}"/>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p:nvSpPr>
              <p:cNvPr id="97" name="Freeform 9">
                <a:extLst>
                  <a:ext uri="{FF2B5EF4-FFF2-40B4-BE49-F238E27FC236}">
                    <a16:creationId xmlns:a16="http://schemas.microsoft.com/office/drawing/2014/main" id="{E8E19F98-9687-4BC5-B16A-A04A7F99D967}"/>
                  </a:ext>
                </a:extLst>
              </p:cNvPr>
              <p:cNvSpPr>
                <a:spLocks noEditPoints="1"/>
              </p:cNvSpPr>
              <p:nvPr/>
            </p:nvSpPr>
            <p:spPr bwMode="auto">
              <a:xfrm>
                <a:off x="8115965" y="5358317"/>
                <a:ext cx="1203430" cy="88268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nvGrpSpPr>
              <p:cNvPr id="98" name="Group 97">
                <a:extLst>
                  <a:ext uri="{FF2B5EF4-FFF2-40B4-BE49-F238E27FC236}">
                    <a16:creationId xmlns:a16="http://schemas.microsoft.com/office/drawing/2014/main" id="{0A28E284-0082-49FC-9425-DC1EBCCB27AA}"/>
                  </a:ext>
                </a:extLst>
              </p:cNvPr>
              <p:cNvGrpSpPr/>
              <p:nvPr/>
            </p:nvGrpSpPr>
            <p:grpSpPr>
              <a:xfrm>
                <a:off x="9215069" y="5584958"/>
                <a:ext cx="425522" cy="707708"/>
                <a:chOff x="8895800" y="5547898"/>
                <a:chExt cx="425522" cy="707708"/>
              </a:xfrm>
            </p:grpSpPr>
            <p:sp>
              <p:nvSpPr>
                <p:cNvPr id="99" name="Freeform 5">
                  <a:extLst>
                    <a:ext uri="{FF2B5EF4-FFF2-40B4-BE49-F238E27FC236}">
                      <a16:creationId xmlns:a16="http://schemas.microsoft.com/office/drawing/2014/main" id="{B89A70D6-E12C-4CF3-84BB-0FC7F7CC586C}"/>
                    </a:ext>
                  </a:extLst>
                </p:cNvPr>
                <p:cNvSpPr>
                  <a:spLocks noEditPoints="1"/>
                </p:cNvSpPr>
                <p:nvPr/>
              </p:nvSpPr>
              <p:spPr bwMode="auto">
                <a:xfrm>
                  <a:off x="8895800" y="5547898"/>
                  <a:ext cx="425522" cy="707708"/>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solidFill>
                  <a:schemeClr val="bg1"/>
                </a:solidFill>
                <a:ln w="12700" cap="flat" cmpd="sng" algn="ctr">
                  <a:solidFill>
                    <a:srgbClr val="0177D7"/>
                  </a:solidFill>
                  <a:prstDash val="solid"/>
                  <a:headEnd type="none"/>
                  <a:tailEnd type="none"/>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
                    <a:cs typeface=""/>
                  </a:endParaRPr>
                </a:p>
              </p:txBody>
            </p:sp>
            <p:grpSp>
              <p:nvGrpSpPr>
                <p:cNvPr id="100" name="Group 99">
                  <a:extLst>
                    <a:ext uri="{FF2B5EF4-FFF2-40B4-BE49-F238E27FC236}">
                      <a16:creationId xmlns:a16="http://schemas.microsoft.com/office/drawing/2014/main" id="{E223B92F-751D-49BC-8FF2-BCF5E3F8A081}"/>
                    </a:ext>
                  </a:extLst>
                </p:cNvPr>
                <p:cNvGrpSpPr/>
                <p:nvPr/>
              </p:nvGrpSpPr>
              <p:grpSpPr>
                <a:xfrm>
                  <a:off x="8946602" y="5609873"/>
                  <a:ext cx="331138" cy="460693"/>
                  <a:chOff x="1778647" y="1301093"/>
                  <a:chExt cx="307813" cy="252387"/>
                </a:xfrm>
                <a:noFill/>
              </p:grpSpPr>
              <p:grpSp>
                <p:nvGrpSpPr>
                  <p:cNvPr id="101" name="Group 100">
                    <a:extLst>
                      <a:ext uri="{FF2B5EF4-FFF2-40B4-BE49-F238E27FC236}">
                        <a16:creationId xmlns:a16="http://schemas.microsoft.com/office/drawing/2014/main" id="{27F56597-C81B-49F3-B4EF-C3B615592C46}"/>
                      </a:ext>
                    </a:extLst>
                  </p:cNvPr>
                  <p:cNvGrpSpPr/>
                  <p:nvPr/>
                </p:nvGrpSpPr>
                <p:grpSpPr>
                  <a:xfrm>
                    <a:off x="1778647" y="1301093"/>
                    <a:ext cx="307813" cy="252387"/>
                    <a:chOff x="2107086" y="1452805"/>
                    <a:chExt cx="307813" cy="252387"/>
                  </a:xfrm>
                  <a:grpFill/>
                </p:grpSpPr>
                <p:sp>
                  <p:nvSpPr>
                    <p:cNvPr id="104" name="Rectangle 103">
                      <a:extLst>
                        <a:ext uri="{FF2B5EF4-FFF2-40B4-BE49-F238E27FC236}">
                          <a16:creationId xmlns:a16="http://schemas.microsoft.com/office/drawing/2014/main" id="{EE68883B-681A-4C4A-A7C6-F9F8C0957FC7}"/>
                        </a:ext>
                      </a:extLst>
                    </p:cNvPr>
                    <p:cNvSpPr/>
                    <p:nvPr/>
                  </p:nvSpPr>
                  <p:spPr bwMode="auto">
                    <a:xfrm>
                      <a:off x="2107086" y="1596776"/>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5" name="Rectangle 104">
                      <a:extLst>
                        <a:ext uri="{FF2B5EF4-FFF2-40B4-BE49-F238E27FC236}">
                          <a16:creationId xmlns:a16="http://schemas.microsoft.com/office/drawing/2014/main" id="{0C751E8B-6245-4062-B683-C483183E042B}"/>
                        </a:ext>
                      </a:extLst>
                    </p:cNvPr>
                    <p:cNvSpPr/>
                    <p:nvPr/>
                  </p:nvSpPr>
                  <p:spPr bwMode="auto">
                    <a:xfrm>
                      <a:off x="2252041" y="1452805"/>
                      <a:ext cx="162858" cy="162858"/>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6" name="Rectangle 105">
                      <a:extLst>
                        <a:ext uri="{FF2B5EF4-FFF2-40B4-BE49-F238E27FC236}">
                          <a16:creationId xmlns:a16="http://schemas.microsoft.com/office/drawing/2014/main" id="{40DA2497-B20E-4197-B394-E413D1AA5E5C}"/>
                        </a:ext>
                      </a:extLst>
                    </p:cNvPr>
                    <p:cNvSpPr/>
                    <p:nvPr/>
                  </p:nvSpPr>
                  <p:spPr bwMode="auto">
                    <a:xfrm>
                      <a:off x="2107086" y="1453330"/>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7" name="Rectangle 106">
                      <a:extLst>
                        <a:ext uri="{FF2B5EF4-FFF2-40B4-BE49-F238E27FC236}">
                          <a16:creationId xmlns:a16="http://schemas.microsoft.com/office/drawing/2014/main" id="{885D6819-0C82-4E44-9681-BF1F66899980}"/>
                        </a:ext>
                      </a:extLst>
                    </p:cNvPr>
                    <p:cNvSpPr/>
                    <p:nvPr/>
                  </p:nvSpPr>
                  <p:spPr bwMode="auto">
                    <a:xfrm>
                      <a:off x="2253489" y="1652588"/>
                      <a:ext cx="159337" cy="51699"/>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grpSp>
              <p:cxnSp>
                <p:nvCxnSpPr>
                  <p:cNvPr id="102" name="Straight Connector 101">
                    <a:extLst>
                      <a:ext uri="{FF2B5EF4-FFF2-40B4-BE49-F238E27FC236}">
                        <a16:creationId xmlns:a16="http://schemas.microsoft.com/office/drawing/2014/main" id="{4DA40289-2A25-4D50-8412-0260E770A9AD}"/>
                      </a:ext>
                    </a:extLst>
                  </p:cNvPr>
                  <p:cNvCxnSpPr/>
                  <p:nvPr/>
                </p:nvCxnSpPr>
                <p:spPr>
                  <a:xfrm>
                    <a:off x="1979319" y="1500876"/>
                    <a:ext cx="0" cy="51699"/>
                  </a:xfrm>
                  <a:prstGeom prst="line">
                    <a:avLst/>
                  </a:prstGeom>
                  <a:grpFill/>
                  <a:ln w="12700" cap="flat">
                    <a:solidFill>
                      <a:srgbClr val="0177D7"/>
                    </a:solidFill>
                    <a:prstDash val="solid"/>
                    <a:miter lim="800000"/>
                    <a:headEnd/>
                    <a:tailEnd/>
                  </a:ln>
                </p:spPr>
              </p:cxnSp>
              <p:cxnSp>
                <p:nvCxnSpPr>
                  <p:cNvPr id="103" name="Straight Connector 102">
                    <a:extLst>
                      <a:ext uri="{FF2B5EF4-FFF2-40B4-BE49-F238E27FC236}">
                        <a16:creationId xmlns:a16="http://schemas.microsoft.com/office/drawing/2014/main" id="{78C3B122-FF21-4B8D-BE05-443A1EAFB253}"/>
                      </a:ext>
                    </a:extLst>
                  </p:cNvPr>
                  <p:cNvCxnSpPr/>
                  <p:nvPr/>
                </p:nvCxnSpPr>
                <p:spPr>
                  <a:xfrm>
                    <a:off x="2031707" y="1500876"/>
                    <a:ext cx="0" cy="51699"/>
                  </a:xfrm>
                  <a:prstGeom prst="line">
                    <a:avLst/>
                  </a:prstGeom>
                  <a:grpFill/>
                  <a:ln w="12700" cap="flat">
                    <a:solidFill>
                      <a:srgbClr val="0177D7"/>
                    </a:solidFill>
                    <a:prstDash val="solid"/>
                    <a:miter lim="800000"/>
                    <a:headEnd/>
                    <a:tailEnd/>
                  </a:ln>
                </p:spPr>
              </p:cxnSp>
            </p:grpSp>
          </p:grpSp>
        </p:grpSp>
      </p:grpSp>
    </p:spTree>
    <p:extLst>
      <p:ext uri="{BB962C8B-B14F-4D97-AF65-F5344CB8AC3E}">
        <p14:creationId xmlns:p14="http://schemas.microsoft.com/office/powerpoint/2010/main" val="137624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DE4D00-CDAD-4C4B-ADE2-ED46FB3896C5}"/>
              </a:ext>
            </a:extLst>
          </p:cNvPr>
          <p:cNvSpPr>
            <a:spLocks noGrp="1"/>
          </p:cNvSpPr>
          <p:nvPr>
            <p:ph type="title"/>
          </p:nvPr>
        </p:nvSpPr>
        <p:spPr/>
        <p:txBody>
          <a:bodyPr/>
          <a:lstStyle/>
          <a:p>
            <a:r>
              <a:rPr lang="en-US" dirty="0"/>
              <a:t>Let’s monitor with Diagnostic Logs</a:t>
            </a:r>
          </a:p>
        </p:txBody>
      </p:sp>
      <p:sp>
        <p:nvSpPr>
          <p:cNvPr id="6" name="Content Placeholder 5">
            <a:extLst>
              <a:ext uri="{FF2B5EF4-FFF2-40B4-BE49-F238E27FC236}">
                <a16:creationId xmlns:a16="http://schemas.microsoft.com/office/drawing/2014/main" id="{9EA3349D-22BB-4323-A332-4D0D0D0DFA22}"/>
              </a:ext>
            </a:extLst>
          </p:cNvPr>
          <p:cNvSpPr>
            <a:spLocks noGrp="1"/>
          </p:cNvSpPr>
          <p:nvPr>
            <p:ph type="body" sz="quarter" idx="10"/>
          </p:nvPr>
        </p:nvSpPr>
        <p:spPr/>
        <p:txBody>
          <a:bodyPr/>
          <a:lstStyle/>
          <a:p>
            <a:r>
              <a:rPr lang="en-US" dirty="0"/>
              <a:t>Cosmos DB automatically sends events to Azure Monitor, which you can view through:</a:t>
            </a:r>
          </a:p>
          <a:p>
            <a:pPr lvl="1"/>
            <a:r>
              <a:rPr lang="en-US" dirty="0"/>
              <a:t>Log Analytics</a:t>
            </a:r>
          </a:p>
          <a:p>
            <a:pPr lvl="1"/>
            <a:r>
              <a:rPr lang="en-US" dirty="0"/>
              <a:t>Event Hub</a:t>
            </a:r>
          </a:p>
          <a:p>
            <a:pPr lvl="1"/>
            <a:r>
              <a:rPr lang="en-US" dirty="0"/>
              <a:t>Blog storage</a:t>
            </a:r>
          </a:p>
          <a:p>
            <a:endParaRPr lang="en-US" dirty="0"/>
          </a:p>
          <a:p>
            <a:pPr marL="0" indent="0">
              <a:buNone/>
            </a:pPr>
            <a:endParaRPr lang="en-US" dirty="0"/>
          </a:p>
        </p:txBody>
      </p:sp>
      <p:pic>
        <p:nvPicPr>
          <p:cNvPr id="2" name="Picture 1">
            <a:extLst>
              <a:ext uri="{FF2B5EF4-FFF2-40B4-BE49-F238E27FC236}">
                <a16:creationId xmlns:a16="http://schemas.microsoft.com/office/drawing/2014/main" id="{892A7CC5-F708-491F-940B-23BC1E2C7C66}"/>
              </a:ext>
            </a:extLst>
          </p:cNvPr>
          <p:cNvPicPr>
            <a:picLocks noChangeAspect="1"/>
          </p:cNvPicPr>
          <p:nvPr/>
        </p:nvPicPr>
        <p:blipFill>
          <a:blip r:embed="rId3"/>
          <a:stretch>
            <a:fillRect/>
          </a:stretch>
        </p:blipFill>
        <p:spPr>
          <a:xfrm>
            <a:off x="584200" y="3700603"/>
            <a:ext cx="11285852" cy="2700197"/>
          </a:xfrm>
          <a:prstGeom prst="rect">
            <a:avLst/>
          </a:prstGeom>
          <a:ln>
            <a:solidFill>
              <a:schemeClr val="accent1"/>
            </a:solidFill>
          </a:ln>
        </p:spPr>
      </p:pic>
    </p:spTree>
    <p:extLst>
      <p:ext uri="{BB962C8B-B14F-4D97-AF65-F5344CB8AC3E}">
        <p14:creationId xmlns:p14="http://schemas.microsoft.com/office/powerpoint/2010/main" val="32524327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C4A5-BE6C-48BE-AF9D-BD602D29F6C6}"/>
              </a:ext>
            </a:extLst>
          </p:cNvPr>
          <p:cNvSpPr>
            <a:spLocks noGrp="1"/>
          </p:cNvSpPr>
          <p:nvPr>
            <p:ph type="title"/>
          </p:nvPr>
        </p:nvSpPr>
        <p:spPr/>
        <p:txBody>
          <a:bodyPr/>
          <a:lstStyle/>
          <a:p>
            <a:r>
              <a:rPr lang="en-US" dirty="0"/>
              <a:t>Query 1: Identifying throttles &amp; hot partitions</a:t>
            </a:r>
          </a:p>
        </p:txBody>
      </p:sp>
      <p:sp>
        <p:nvSpPr>
          <p:cNvPr id="3" name="Content Placeholder 2">
            <a:extLst>
              <a:ext uri="{FF2B5EF4-FFF2-40B4-BE49-F238E27FC236}">
                <a16:creationId xmlns:a16="http://schemas.microsoft.com/office/drawing/2014/main" id="{6F44611C-1BE2-4065-959A-1FA00EA9E9AF}"/>
              </a:ext>
            </a:extLst>
          </p:cNvPr>
          <p:cNvSpPr>
            <a:spLocks noGrp="1"/>
          </p:cNvSpPr>
          <p:nvPr>
            <p:ph type="body" sz="quarter" idx="10"/>
          </p:nvPr>
        </p:nvSpPr>
        <p:spPr>
          <a:xfrm>
            <a:off x="269239" y="1925685"/>
            <a:ext cx="11655839" cy="2505301"/>
          </a:xfrm>
        </p:spPr>
        <p:txBody>
          <a:bodyPr/>
          <a:lstStyle/>
          <a:p>
            <a:pPr marL="0" indent="0">
              <a:buNone/>
            </a:pPr>
            <a:r>
              <a:rPr lang="en-US" sz="2000" dirty="0">
                <a:solidFill>
                  <a:srgbClr val="008000"/>
                </a:solidFill>
                <a:latin typeface="Consolas" panose="020B0609020204030204" pitchFamily="49" charset="0"/>
              </a:rPr>
              <a:t>// See all the 429s</a:t>
            </a:r>
            <a:endParaRPr lang="en-US" sz="2000" dirty="0">
              <a:solidFill>
                <a:srgbClr val="000000"/>
              </a:solidFill>
              <a:latin typeface="Consolas" panose="020B0609020204030204" pitchFamily="49" charset="0"/>
            </a:endParaRPr>
          </a:p>
          <a:p>
            <a:pPr marL="0" indent="0">
              <a:buNone/>
            </a:pPr>
            <a:r>
              <a:rPr lang="en-US" sz="2000" dirty="0" err="1">
                <a:solidFill>
                  <a:srgbClr val="000000"/>
                </a:solidFill>
                <a:latin typeface="Consolas" panose="020B0609020204030204" pitchFamily="49" charset="0"/>
              </a:rPr>
              <a:t>AzureDiagnostics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&gt;= ago(</a:t>
            </a:r>
            <a:r>
              <a:rPr lang="en-US" sz="2000" dirty="0">
                <a:solidFill>
                  <a:srgbClr val="09885A"/>
                </a:solidFill>
                <a:latin typeface="Consolas" panose="020B0609020204030204" pitchFamily="49" charset="0"/>
              </a:rPr>
              <a:t>8</a:t>
            </a:r>
            <a:r>
              <a:rPr lang="en-US" sz="2000" dirty="0">
                <a:solidFill>
                  <a:srgbClr val="000000"/>
                </a:solidFill>
                <a:latin typeface="Consolas" panose="020B0609020204030204" pitchFamily="49" charset="0"/>
              </a:rPr>
              <a:t>hr)</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Category ==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DataPlaneRequests</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statusCode_s</a:t>
            </a:r>
            <a:r>
              <a:rPr lang="en-US" sz="2000" dirty="0">
                <a:solidFill>
                  <a:srgbClr val="000000"/>
                </a:solidFill>
                <a:latin typeface="Consolas" panose="020B0609020204030204" pitchFamily="49" charset="0"/>
              </a:rPr>
              <a:t> == </a:t>
            </a:r>
            <a:r>
              <a:rPr lang="en-US" sz="2000" dirty="0">
                <a:solidFill>
                  <a:srgbClr val="09885A"/>
                </a:solidFill>
                <a:latin typeface="Consolas" panose="020B0609020204030204" pitchFamily="49" charset="0"/>
              </a:rPr>
              <a:t>429</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summarize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count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databaseName_s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collectionName_s</a:t>
            </a:r>
            <a:endParaRPr lang="en-US" sz="2000" dirty="0">
              <a:solidFill>
                <a:srgbClr val="000000"/>
              </a:solidFill>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1C74E22E-76EB-4127-87FB-A7A9CBFA8599}"/>
              </a:ext>
            </a:extLst>
          </p:cNvPr>
          <p:cNvSpPr txBox="1"/>
          <p:nvPr/>
        </p:nvSpPr>
        <p:spPr>
          <a:xfrm>
            <a:off x="662152" y="4968375"/>
            <a:ext cx="11529848" cy="984885"/>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“Why am I getting throttled?” -&gt; Identify resources hitting 429s</a:t>
            </a:r>
          </a:p>
          <a:p>
            <a:pPr algn="l"/>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62840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4A2B-C3C2-4BD8-A691-22C330FC29BC}"/>
              </a:ext>
            </a:extLst>
          </p:cNvPr>
          <p:cNvSpPr>
            <a:spLocks noGrp="1"/>
          </p:cNvSpPr>
          <p:nvPr>
            <p:ph type="title"/>
          </p:nvPr>
        </p:nvSpPr>
        <p:spPr/>
        <p:txBody>
          <a:bodyPr/>
          <a:lstStyle/>
          <a:p>
            <a:r>
              <a:rPr lang="en-US" dirty="0"/>
              <a:t>Use Cosmos DB metrics in Portal to identify hot partitions</a:t>
            </a:r>
          </a:p>
        </p:txBody>
      </p:sp>
      <p:sp>
        <p:nvSpPr>
          <p:cNvPr id="6" name="Content Placeholder 5">
            <a:extLst>
              <a:ext uri="{FF2B5EF4-FFF2-40B4-BE49-F238E27FC236}">
                <a16:creationId xmlns:a16="http://schemas.microsoft.com/office/drawing/2014/main" id="{AA7E939C-09FC-4D59-8F23-3FBF0A9D77B1}"/>
              </a:ext>
            </a:extLst>
          </p:cNvPr>
          <p:cNvSpPr>
            <a:spLocks noGrp="1"/>
          </p:cNvSpPr>
          <p:nvPr>
            <p:ph sz="quarter" idx="10"/>
          </p:nvPr>
        </p:nvSpPr>
        <p:spPr>
          <a:xfrm>
            <a:off x="586581" y="1700914"/>
            <a:ext cx="11018838" cy="997196"/>
          </a:xfrm>
        </p:spPr>
        <p:txBody>
          <a:bodyPr/>
          <a:lstStyle/>
          <a:p>
            <a:pPr marL="0" indent="0">
              <a:buNone/>
            </a:pPr>
            <a:r>
              <a:rPr lang="en-US" dirty="0"/>
              <a:t>Throughput metrics: view RU/s consumption at points in time</a:t>
            </a:r>
          </a:p>
          <a:p>
            <a:pPr marL="0" indent="0">
              <a:buNone/>
            </a:pPr>
            <a:endParaRPr lang="en-US" dirty="0"/>
          </a:p>
        </p:txBody>
      </p:sp>
      <p:pic>
        <p:nvPicPr>
          <p:cNvPr id="7" name="Content Placeholder 3">
            <a:extLst>
              <a:ext uri="{FF2B5EF4-FFF2-40B4-BE49-F238E27FC236}">
                <a16:creationId xmlns:a16="http://schemas.microsoft.com/office/drawing/2014/main" id="{7A64DFAE-CC71-40BB-BBDF-04160CD2C5A5}"/>
              </a:ext>
            </a:extLst>
          </p:cNvPr>
          <p:cNvPicPr>
            <a:picLocks noChangeAspect="1"/>
          </p:cNvPicPr>
          <p:nvPr/>
        </p:nvPicPr>
        <p:blipFill>
          <a:blip r:embed="rId2"/>
          <a:stretch>
            <a:fillRect/>
          </a:stretch>
        </p:blipFill>
        <p:spPr>
          <a:xfrm>
            <a:off x="841763" y="2430088"/>
            <a:ext cx="7621753" cy="3896579"/>
          </a:xfrm>
          <a:prstGeom prst="rect">
            <a:avLst/>
          </a:prstGeom>
          <a:ln>
            <a:solidFill>
              <a:schemeClr val="accent1"/>
            </a:solidFill>
          </a:ln>
        </p:spPr>
      </p:pic>
    </p:spTree>
    <p:extLst>
      <p:ext uri="{BB962C8B-B14F-4D97-AF65-F5344CB8AC3E}">
        <p14:creationId xmlns:p14="http://schemas.microsoft.com/office/powerpoint/2010/main" val="23845442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DA3F-A478-4BD4-B83D-C85F6D4CB07E}"/>
              </a:ext>
            </a:extLst>
          </p:cNvPr>
          <p:cNvSpPr>
            <a:spLocks noGrp="1"/>
          </p:cNvSpPr>
          <p:nvPr>
            <p:ph type="title"/>
          </p:nvPr>
        </p:nvSpPr>
        <p:spPr/>
        <p:txBody>
          <a:bodyPr/>
          <a:lstStyle/>
          <a:p>
            <a:r>
              <a:rPr lang="en-US" dirty="0"/>
              <a:t>Monitor storage distribution in Metrics</a:t>
            </a:r>
          </a:p>
        </p:txBody>
      </p:sp>
      <p:sp>
        <p:nvSpPr>
          <p:cNvPr id="3" name="Content Placeholder 2">
            <a:extLst>
              <a:ext uri="{FF2B5EF4-FFF2-40B4-BE49-F238E27FC236}">
                <a16:creationId xmlns:a16="http://schemas.microsoft.com/office/drawing/2014/main" id="{B17C8299-2C01-4086-95E0-36AD311469A9}"/>
              </a:ext>
            </a:extLst>
          </p:cNvPr>
          <p:cNvSpPr>
            <a:spLocks noGrp="1"/>
          </p:cNvSpPr>
          <p:nvPr>
            <p:ph type="body" sz="quarter" idx="10"/>
          </p:nvPr>
        </p:nvSpPr>
        <p:spPr/>
        <p:txBody>
          <a:bodyPr/>
          <a:lstStyle/>
          <a:p>
            <a:pPr marL="0" indent="0">
              <a:buNone/>
            </a:pPr>
            <a:r>
              <a:rPr lang="en-US" dirty="0"/>
              <a:t>Example of uneven storage distribution + partition key values on each partition</a:t>
            </a:r>
          </a:p>
        </p:txBody>
      </p:sp>
      <p:pic>
        <p:nvPicPr>
          <p:cNvPr id="4" name="Picture 3">
            <a:extLst>
              <a:ext uri="{FF2B5EF4-FFF2-40B4-BE49-F238E27FC236}">
                <a16:creationId xmlns:a16="http://schemas.microsoft.com/office/drawing/2014/main" id="{62E0AD11-700A-4AEA-8B3F-76DA4F9198A2}"/>
              </a:ext>
            </a:extLst>
          </p:cNvPr>
          <p:cNvPicPr>
            <a:picLocks noChangeAspect="1"/>
          </p:cNvPicPr>
          <p:nvPr/>
        </p:nvPicPr>
        <p:blipFill>
          <a:blip r:embed="rId2"/>
          <a:stretch>
            <a:fillRect/>
          </a:stretch>
        </p:blipFill>
        <p:spPr>
          <a:xfrm>
            <a:off x="754321" y="2482695"/>
            <a:ext cx="9499083" cy="4156864"/>
          </a:xfrm>
          <a:prstGeom prst="rect">
            <a:avLst/>
          </a:prstGeom>
          <a:ln>
            <a:solidFill>
              <a:schemeClr val="accent1"/>
            </a:solidFill>
          </a:ln>
        </p:spPr>
      </p:pic>
    </p:spTree>
    <p:extLst>
      <p:ext uri="{BB962C8B-B14F-4D97-AF65-F5344CB8AC3E}">
        <p14:creationId xmlns:p14="http://schemas.microsoft.com/office/powerpoint/2010/main" val="21745901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4A9B-4196-4623-92A4-230658EEAC1F}"/>
              </a:ext>
            </a:extLst>
          </p:cNvPr>
          <p:cNvSpPr>
            <a:spLocks noGrp="1"/>
          </p:cNvSpPr>
          <p:nvPr>
            <p:ph type="title"/>
          </p:nvPr>
        </p:nvSpPr>
        <p:spPr/>
        <p:txBody>
          <a:bodyPr/>
          <a:lstStyle/>
          <a:p>
            <a:r>
              <a:rPr lang="en-US" dirty="0"/>
              <a:t>Query : Identifying Top RU operations</a:t>
            </a:r>
          </a:p>
        </p:txBody>
      </p:sp>
      <p:sp>
        <p:nvSpPr>
          <p:cNvPr id="3" name="Content Placeholder 2">
            <a:extLst>
              <a:ext uri="{FF2B5EF4-FFF2-40B4-BE49-F238E27FC236}">
                <a16:creationId xmlns:a16="http://schemas.microsoft.com/office/drawing/2014/main" id="{8CFF737C-69E0-401F-A5AC-B5F323F60283}"/>
              </a:ext>
            </a:extLst>
          </p:cNvPr>
          <p:cNvSpPr>
            <a:spLocks noGrp="1"/>
          </p:cNvSpPr>
          <p:nvPr>
            <p:ph type="body" sz="quarter" idx="10"/>
          </p:nvPr>
        </p:nvSpPr>
        <p:spPr/>
        <p:txBody>
          <a:bodyPr/>
          <a:lstStyle/>
          <a:p>
            <a:pPr marL="0" indent="0">
              <a:buNone/>
            </a:pPr>
            <a:r>
              <a:rPr lang="en-US" sz="2000" dirty="0">
                <a:solidFill>
                  <a:srgbClr val="008000"/>
                </a:solidFill>
                <a:latin typeface="Consolas" panose="020B0609020204030204" pitchFamily="49" charset="0"/>
              </a:rPr>
              <a:t>//Identify top operations and consumed RUs per operation in last 24 hours</a:t>
            </a:r>
            <a:endParaRPr lang="en-US" sz="2000" dirty="0">
              <a:solidFill>
                <a:srgbClr val="000000"/>
              </a:solidFill>
              <a:latin typeface="Consolas" panose="020B0609020204030204" pitchFamily="49" charset="0"/>
            </a:endParaRPr>
          </a:p>
          <a:p>
            <a:pPr marL="0" indent="0">
              <a:buNone/>
            </a:pPr>
            <a:r>
              <a:rPr lang="en-US" sz="2000" dirty="0" err="1">
                <a:solidFill>
                  <a:srgbClr val="000000"/>
                </a:solidFill>
                <a:latin typeface="Consolas" panose="020B0609020204030204" pitchFamily="49" charset="0"/>
              </a:rPr>
              <a:t>AzureDiagnostics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&gt;= ago(</a:t>
            </a:r>
            <a:r>
              <a:rPr lang="en-US" sz="2000" dirty="0">
                <a:solidFill>
                  <a:srgbClr val="09885A"/>
                </a:solidFill>
                <a:latin typeface="Consolas" panose="020B0609020204030204" pitchFamily="49" charset="0"/>
              </a:rPr>
              <a:t>24</a:t>
            </a:r>
            <a:r>
              <a:rPr lang="en-US" sz="2000" dirty="0">
                <a:solidFill>
                  <a:srgbClr val="000000"/>
                </a:solidFill>
                <a:latin typeface="Consolas" panose="020B0609020204030204" pitchFamily="49" charset="0"/>
              </a:rPr>
              <a:t>hr)</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Category ==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DataPlaneRequests</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summarize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numberOfOperations</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count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totalConsumedRU</a:t>
            </a:r>
            <a:r>
              <a:rPr lang="en-US" sz="2000" dirty="0">
                <a:solidFill>
                  <a:srgbClr val="000000"/>
                </a:solidFill>
                <a:latin typeface="Consolas" panose="020B0609020204030204" pitchFamily="49" charset="0"/>
              </a:rPr>
              <a:t> = sum(</a:t>
            </a:r>
            <a:r>
              <a:rPr lang="en-US" sz="2000" dirty="0" err="1">
                <a:solidFill>
                  <a:srgbClr val="000000"/>
                </a:solidFill>
                <a:latin typeface="Consolas" panose="020B0609020204030204" pitchFamily="49" charset="0"/>
              </a:rPr>
              <a:t>todouble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requestCharge_s</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Resource, </a:t>
            </a:r>
            <a:r>
              <a:rPr lang="en-US" sz="2000" dirty="0" err="1">
                <a:solidFill>
                  <a:srgbClr val="000000"/>
                </a:solidFill>
                <a:latin typeface="Consolas" panose="020B0609020204030204" pitchFamily="49" charset="0"/>
              </a:rPr>
              <a:t>databaseName_s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collectionName_s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OperationName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requestResourceType_s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requestResourceId_s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extend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averageRUPerOperation</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totalConsumedRU</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numberOfOperations</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numberOfOperations</a:t>
            </a:r>
            <a:r>
              <a:rPr lang="en-US" sz="2000" dirty="0">
                <a:solidFill>
                  <a:srgbClr val="000000"/>
                </a:solidFill>
                <a:latin typeface="Consolas" panose="020B0609020204030204" pitchFamily="49" charset="0"/>
              </a:rPr>
              <a:t> </a:t>
            </a:r>
          </a:p>
          <a:p>
            <a:endParaRPr lang="en-US" sz="2000" dirty="0"/>
          </a:p>
        </p:txBody>
      </p:sp>
      <p:sp>
        <p:nvSpPr>
          <p:cNvPr id="4" name="TextBox 3">
            <a:extLst>
              <a:ext uri="{FF2B5EF4-FFF2-40B4-BE49-F238E27FC236}">
                <a16:creationId xmlns:a16="http://schemas.microsoft.com/office/drawing/2014/main" id="{C009DBDC-1F23-420B-B065-2F2F0E5B52BD}"/>
              </a:ext>
            </a:extLst>
          </p:cNvPr>
          <p:cNvSpPr txBox="1"/>
          <p:nvPr/>
        </p:nvSpPr>
        <p:spPr>
          <a:xfrm>
            <a:off x="662152" y="4968375"/>
            <a:ext cx="10825655" cy="1477328"/>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“Why am I getting throttled?” -&gt; Which operations are causing 429s?</a:t>
            </a:r>
          </a:p>
          <a:p>
            <a:pPr algn="l"/>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506382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C5D7-41B9-4BE9-9F34-AC6F7A170763}"/>
              </a:ext>
            </a:extLst>
          </p:cNvPr>
          <p:cNvSpPr>
            <a:spLocks noGrp="1"/>
          </p:cNvSpPr>
          <p:nvPr>
            <p:ph type="title"/>
          </p:nvPr>
        </p:nvSpPr>
        <p:spPr/>
        <p:txBody>
          <a:bodyPr/>
          <a:lstStyle/>
          <a:p>
            <a:r>
              <a:rPr lang="en-US" dirty="0"/>
              <a:t>Understanding 429s</a:t>
            </a:r>
          </a:p>
        </p:txBody>
      </p:sp>
      <p:sp>
        <p:nvSpPr>
          <p:cNvPr id="3" name="Content Placeholder 2">
            <a:extLst>
              <a:ext uri="{FF2B5EF4-FFF2-40B4-BE49-F238E27FC236}">
                <a16:creationId xmlns:a16="http://schemas.microsoft.com/office/drawing/2014/main" id="{4E742381-2212-468C-B467-B912B972AE24}"/>
              </a:ext>
            </a:extLst>
          </p:cNvPr>
          <p:cNvSpPr>
            <a:spLocks noGrp="1"/>
          </p:cNvSpPr>
          <p:nvPr>
            <p:ph type="body" sz="quarter" idx="10"/>
          </p:nvPr>
        </p:nvSpPr>
        <p:spPr/>
        <p:txBody>
          <a:bodyPr/>
          <a:lstStyle/>
          <a:p>
            <a:pPr marL="0" indent="0">
              <a:buNone/>
            </a:pPr>
            <a:r>
              <a:rPr lang="en-US" dirty="0"/>
              <a:t>If 429s are happening on bulk import operations – that’s (usually) ok!</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F74153F-E723-424E-B649-3178563AA5E7}"/>
              </a:ext>
            </a:extLst>
          </p:cNvPr>
          <p:cNvPicPr>
            <a:picLocks noChangeAspect="1"/>
          </p:cNvPicPr>
          <p:nvPr/>
        </p:nvPicPr>
        <p:blipFill>
          <a:blip r:embed="rId2"/>
          <a:stretch>
            <a:fillRect/>
          </a:stretch>
        </p:blipFill>
        <p:spPr>
          <a:xfrm>
            <a:off x="1173162" y="2235786"/>
            <a:ext cx="11018838" cy="2670781"/>
          </a:xfrm>
          <a:prstGeom prst="rect">
            <a:avLst/>
          </a:prstGeom>
        </p:spPr>
      </p:pic>
    </p:spTree>
    <p:extLst>
      <p:ext uri="{BB962C8B-B14F-4D97-AF65-F5344CB8AC3E}">
        <p14:creationId xmlns:p14="http://schemas.microsoft.com/office/powerpoint/2010/main" val="37235845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4A9B-4196-4623-92A4-230658EEAC1F}"/>
              </a:ext>
            </a:extLst>
          </p:cNvPr>
          <p:cNvSpPr>
            <a:spLocks noGrp="1"/>
          </p:cNvSpPr>
          <p:nvPr>
            <p:ph type="title"/>
          </p:nvPr>
        </p:nvSpPr>
        <p:spPr/>
        <p:txBody>
          <a:bodyPr/>
          <a:lstStyle/>
          <a:p>
            <a:r>
              <a:rPr lang="en-US" dirty="0"/>
              <a:t>Query 3: Identifying Top RU consuming queries</a:t>
            </a:r>
          </a:p>
        </p:txBody>
      </p:sp>
      <p:sp>
        <p:nvSpPr>
          <p:cNvPr id="3" name="Content Placeholder 2">
            <a:extLst>
              <a:ext uri="{FF2B5EF4-FFF2-40B4-BE49-F238E27FC236}">
                <a16:creationId xmlns:a16="http://schemas.microsoft.com/office/drawing/2014/main" id="{8CFF737C-69E0-401F-A5AC-B5F323F60283}"/>
              </a:ext>
            </a:extLst>
          </p:cNvPr>
          <p:cNvSpPr>
            <a:spLocks noGrp="1"/>
          </p:cNvSpPr>
          <p:nvPr>
            <p:ph type="body" sz="quarter" idx="10"/>
          </p:nvPr>
        </p:nvSpPr>
        <p:spPr/>
        <p:txBody>
          <a:bodyPr/>
          <a:lstStyle/>
          <a:p>
            <a:pPr marL="0" indent="0">
              <a:buNone/>
            </a:pPr>
            <a:r>
              <a:rPr lang="en-US" sz="2000" dirty="0" err="1">
                <a:solidFill>
                  <a:srgbClr val="000000"/>
                </a:solidFill>
                <a:latin typeface="Consolas" panose="020B0609020204030204" pitchFamily="49" charset="0"/>
              </a:rPr>
              <a:t>AzureDiagnostics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ResourceProvider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"MICROSOFT.DOCUMENTDB"</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and</a:t>
            </a:r>
            <a:r>
              <a:rPr lang="en-US" sz="2000" dirty="0">
                <a:solidFill>
                  <a:srgbClr val="000000"/>
                </a:solidFill>
                <a:latin typeface="Consolas" panose="020B0609020204030204" pitchFamily="49" charset="0"/>
              </a:rPr>
              <a:t> Category==</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DataPlaneRequests</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todouble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requestCharge_s</a:t>
            </a:r>
            <a:r>
              <a:rPr lang="en-US" sz="2000" dirty="0">
                <a:solidFill>
                  <a:srgbClr val="000000"/>
                </a:solidFill>
                <a:latin typeface="Consolas" panose="020B0609020204030204" pitchFamily="49" charset="0"/>
              </a:rPr>
              <a:t>) &gt; </a:t>
            </a:r>
            <a:r>
              <a:rPr lang="en-US" sz="2000" dirty="0">
                <a:solidFill>
                  <a:srgbClr val="09885A"/>
                </a:solidFill>
                <a:latin typeface="Consolas" panose="020B0609020204030204" pitchFamily="49" charset="0"/>
              </a:rPr>
              <a:t>100.0</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project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activityId_g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requestCharge_s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extend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activityId</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tostring</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activityId_g</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join</a:t>
            </a:r>
            <a:r>
              <a:rPr lang="en-US" sz="2000" dirty="0">
                <a:solidFill>
                  <a:srgbClr val="000000"/>
                </a:solidFill>
                <a:latin typeface="Consolas" panose="020B0609020204030204" pitchFamily="49" charset="0"/>
              </a:rPr>
              <a:t> kind= inner (</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AzureDiagnostics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ResourceProvider</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"MICROSOFT.DOCUMENTDB"</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and</a:t>
            </a:r>
            <a:r>
              <a:rPr lang="en-US" sz="2000" dirty="0">
                <a:solidFill>
                  <a:srgbClr val="000000"/>
                </a:solidFill>
                <a:latin typeface="Consolas" panose="020B0609020204030204" pitchFamily="49" charset="0"/>
              </a:rPr>
              <a:t> Category ==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QueryRuntimeStatistics</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project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activityId_g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querytext_s</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a:t>
            </a:r>
            <a:r>
              <a:rPr lang="en-US" sz="2000" dirty="0" err="1">
                <a:solidFill>
                  <a:srgbClr val="000000"/>
                </a:solidFill>
                <a:latin typeface="Consolas" panose="020B0609020204030204" pitchFamily="49" charset="0"/>
              </a:rPr>
              <a:t>left.activityId_g</a:t>
            </a:r>
            <a:r>
              <a:rPr lang="en-US" sz="2000" dirty="0">
                <a:solidFill>
                  <a:srgbClr val="000000"/>
                </a:solidFill>
                <a:latin typeface="Consolas" panose="020B0609020204030204" pitchFamily="49" charset="0"/>
              </a:rPr>
              <a:t> == </a:t>
            </a:r>
            <a:r>
              <a:rPr lang="en-US" sz="2000" dirty="0">
                <a:solidFill>
                  <a:srgbClr val="09885A"/>
                </a:solidFill>
                <a:latin typeface="Consolas" panose="020B0609020204030204" pitchFamily="49" charset="0"/>
              </a:rPr>
              <a:t>$</a:t>
            </a:r>
            <a:r>
              <a:rPr lang="en-US" sz="2000" dirty="0" err="1">
                <a:solidFill>
                  <a:srgbClr val="000000"/>
                </a:solidFill>
                <a:latin typeface="Consolas" panose="020B0609020204030204" pitchFamily="49" charset="0"/>
              </a:rPr>
              <a:t>right.activityId_g</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requestCharge_s</a:t>
            </a:r>
            <a:r>
              <a:rPr lang="en-US" sz="2000" dirty="0">
                <a:solidFill>
                  <a:srgbClr val="000000"/>
                </a:solidFill>
                <a:latin typeface="Consolas" panose="020B0609020204030204" pitchFamily="49" charset="0"/>
              </a:rPr>
              <a:t> desc </a:t>
            </a: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limit</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100</a:t>
            </a:r>
            <a:endParaRPr lang="en-US" sz="2000" dirty="0">
              <a:solidFill>
                <a:srgbClr val="000000"/>
              </a:solidFill>
              <a:latin typeface="Consolas" panose="020B0609020204030204" pitchFamily="49" charset="0"/>
            </a:endParaRPr>
          </a:p>
          <a:p>
            <a:endParaRPr lang="en-US" sz="2000" dirty="0"/>
          </a:p>
        </p:txBody>
      </p:sp>
    </p:spTree>
    <p:extLst>
      <p:ext uri="{BB962C8B-B14F-4D97-AF65-F5344CB8AC3E}">
        <p14:creationId xmlns:p14="http://schemas.microsoft.com/office/powerpoint/2010/main" val="38596186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9899-6874-4663-870C-031B864BAB74}"/>
              </a:ext>
            </a:extLst>
          </p:cNvPr>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33D6547F-B67F-4BF8-902A-73ECB512EB61}"/>
              </a:ext>
            </a:extLst>
          </p:cNvPr>
          <p:cNvSpPr>
            <a:spLocks noGrp="1"/>
          </p:cNvSpPr>
          <p:nvPr>
            <p:ph type="body" sz="quarter" idx="4294967295"/>
          </p:nvPr>
        </p:nvSpPr>
        <p:spPr>
          <a:xfrm>
            <a:off x="5725887" y="743650"/>
            <a:ext cx="5696856" cy="5370701"/>
          </a:xfrm>
        </p:spPr>
        <p:txBody>
          <a:bodyPr anchor="ctr"/>
          <a:lstStyle/>
          <a:p>
            <a:pPr marL="0" indent="0">
              <a:spcBef>
                <a:spcPts val="0"/>
              </a:spcBef>
              <a:spcAft>
                <a:spcPts val="3000"/>
              </a:spcAft>
              <a:buNone/>
            </a:pPr>
            <a:r>
              <a:rPr lang="en-US" dirty="0"/>
              <a:t>Some basics concepts </a:t>
            </a:r>
          </a:p>
          <a:p>
            <a:pPr marL="0" indent="0">
              <a:spcBef>
                <a:spcPts val="0"/>
              </a:spcBef>
              <a:spcAft>
                <a:spcPts val="3000"/>
              </a:spcAft>
              <a:buNone/>
            </a:pPr>
            <a:r>
              <a:rPr lang="en-US" dirty="0"/>
              <a:t>	RU </a:t>
            </a:r>
          </a:p>
          <a:p>
            <a:pPr marL="0" indent="0">
              <a:spcBef>
                <a:spcPts val="0"/>
              </a:spcBef>
              <a:spcAft>
                <a:spcPts val="3000"/>
              </a:spcAft>
              <a:buNone/>
            </a:pPr>
            <a:r>
              <a:rPr lang="en-US" dirty="0"/>
              <a:t>Monitor and detect your cosmos </a:t>
            </a:r>
            <a:r>
              <a:rPr lang="en-US" dirty="0" err="1"/>
              <a:t>db</a:t>
            </a:r>
            <a:endParaRPr lang="en-US" dirty="0"/>
          </a:p>
          <a:p>
            <a:pPr marL="0" indent="0">
              <a:spcBef>
                <a:spcPts val="0"/>
              </a:spcBef>
              <a:spcAft>
                <a:spcPts val="3000"/>
              </a:spcAft>
              <a:buNone/>
            </a:pPr>
            <a:r>
              <a:rPr lang="en-US" dirty="0"/>
              <a:t>Tips and tricks </a:t>
            </a:r>
          </a:p>
          <a:p>
            <a:pPr marL="0" indent="0">
              <a:spcBef>
                <a:spcPts val="0"/>
              </a:spcBef>
              <a:spcAft>
                <a:spcPts val="3000"/>
              </a:spcAft>
              <a:buNone/>
            </a:pPr>
            <a:r>
              <a:rPr lang="en-US" dirty="0"/>
              <a:t>	Partitioning</a:t>
            </a:r>
          </a:p>
          <a:p>
            <a:pPr marL="0" indent="0">
              <a:spcBef>
                <a:spcPts val="0"/>
              </a:spcBef>
              <a:spcAft>
                <a:spcPts val="3000"/>
              </a:spcAft>
              <a:buNone/>
            </a:pPr>
            <a:r>
              <a:rPr lang="en-US" sz="1400" dirty="0"/>
              <a:t>	Modeling tips and tricks </a:t>
            </a:r>
          </a:p>
          <a:p>
            <a:pPr marL="0" indent="0">
              <a:spcBef>
                <a:spcPts val="0"/>
              </a:spcBef>
              <a:spcAft>
                <a:spcPts val="3000"/>
              </a:spcAft>
              <a:buNone/>
            </a:pPr>
            <a:r>
              <a:rPr lang="en-US" sz="1400" dirty="0"/>
              <a:t>	Querying be </a:t>
            </a:r>
            <a:r>
              <a:rPr lang="en-US" sz="1400" dirty="0" err="1"/>
              <a:t>carefull</a:t>
            </a:r>
            <a:r>
              <a:rPr lang="en-US" sz="1400" dirty="0"/>
              <a:t> </a:t>
            </a:r>
          </a:p>
          <a:p>
            <a:pPr marL="0" indent="0">
              <a:spcBef>
                <a:spcPts val="0"/>
              </a:spcBef>
              <a:spcAft>
                <a:spcPts val="3000"/>
              </a:spcAft>
              <a:buNone/>
            </a:pPr>
            <a:r>
              <a:rPr lang="en-US" sz="1400" dirty="0"/>
              <a:t>	Programming best practice </a:t>
            </a:r>
          </a:p>
        </p:txBody>
      </p:sp>
    </p:spTree>
    <p:extLst>
      <p:ext uri="{BB962C8B-B14F-4D97-AF65-F5344CB8AC3E}">
        <p14:creationId xmlns:p14="http://schemas.microsoft.com/office/powerpoint/2010/main" val="22375796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3ADB-DE09-4A89-AE2B-00EEA8BFEBD9}"/>
              </a:ext>
            </a:extLst>
          </p:cNvPr>
          <p:cNvSpPr>
            <a:spLocks noGrp="1"/>
          </p:cNvSpPr>
          <p:nvPr>
            <p:ph type="title"/>
          </p:nvPr>
        </p:nvSpPr>
        <p:spPr/>
        <p:txBody>
          <a:bodyPr/>
          <a:lstStyle/>
          <a:p>
            <a:r>
              <a:rPr lang="en-US" dirty="0"/>
              <a:t>GBB Note: “Why is Cosmos DB so expensive?”</a:t>
            </a:r>
          </a:p>
        </p:txBody>
      </p:sp>
      <p:sp>
        <p:nvSpPr>
          <p:cNvPr id="3" name="Content Placeholder 2">
            <a:extLst>
              <a:ext uri="{FF2B5EF4-FFF2-40B4-BE49-F238E27FC236}">
                <a16:creationId xmlns:a16="http://schemas.microsoft.com/office/drawing/2014/main" id="{FAD4AD94-DAD0-437E-8BC1-0C090BE86F08}"/>
              </a:ext>
            </a:extLst>
          </p:cNvPr>
          <p:cNvSpPr>
            <a:spLocks noGrp="1"/>
          </p:cNvSpPr>
          <p:nvPr>
            <p:ph type="body" sz="quarter" idx="10"/>
          </p:nvPr>
        </p:nvSpPr>
        <p:spPr/>
        <p:txBody>
          <a:bodyPr/>
          <a:lstStyle/>
          <a:p>
            <a:r>
              <a:rPr lang="en-US" dirty="0"/>
              <a:t>Try to see if there are collections that are overprovisioned </a:t>
            </a:r>
          </a:p>
          <a:p>
            <a:r>
              <a:rPr lang="en-US" dirty="0"/>
              <a:t>Query gives you RU/s per a collection</a:t>
            </a:r>
          </a:p>
          <a:p>
            <a:endParaRPr lang="en-US" dirty="0"/>
          </a:p>
          <a:p>
            <a:pPr marL="0" indent="0">
              <a:buNone/>
            </a:pPr>
            <a:r>
              <a:rPr lang="en-US" sz="2000" dirty="0" err="1">
                <a:solidFill>
                  <a:srgbClr val="000000"/>
                </a:solidFill>
                <a:latin typeface="Consolas" panose="020B0609020204030204" pitchFamily="49" charset="0"/>
              </a:rPr>
              <a:t>AzureDiagnostics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&gt;= ago(</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hr)</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Category ==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DataPlaneRequests</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collectionName_s</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"UserReviews_v1"</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summarize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ConsumedRUsPerSecond</a:t>
            </a:r>
            <a:r>
              <a:rPr lang="en-US" sz="2000" dirty="0">
                <a:solidFill>
                  <a:srgbClr val="000000"/>
                </a:solidFill>
                <a:latin typeface="Consolas" panose="020B0609020204030204" pitchFamily="49" charset="0"/>
              </a:rPr>
              <a:t> = sum(</a:t>
            </a:r>
            <a:r>
              <a:rPr lang="en-US" sz="2000" dirty="0" err="1">
                <a:solidFill>
                  <a:srgbClr val="000000"/>
                </a:solidFill>
                <a:latin typeface="Consolas" panose="020B0609020204030204" pitchFamily="49" charset="0"/>
              </a:rPr>
              <a:t>todouble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requestCharge_s</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collectionName_s</a:t>
            </a:r>
            <a:r>
              <a:rPr lang="en-US" sz="2000" dirty="0">
                <a:solidFill>
                  <a:srgbClr val="000000"/>
                </a:solidFill>
                <a:latin typeface="Consolas" panose="020B0609020204030204" pitchFamily="49" charset="0"/>
              </a:rPr>
              <a:t>, bin(</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sec)</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project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ConsumedRUsPerSecond</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collectionName_s</a:t>
            </a:r>
            <a:r>
              <a:rPr lang="en-US" sz="2000" dirty="0">
                <a:solidFill>
                  <a:srgbClr val="000000"/>
                </a:solidFill>
                <a:latin typeface="Consolas" panose="020B0609020204030204" pitchFamily="49" charset="0"/>
              </a:rPr>
              <a:t> </a:t>
            </a:r>
          </a:p>
          <a:p>
            <a:endParaRPr lang="en-US" dirty="0"/>
          </a:p>
        </p:txBody>
      </p:sp>
    </p:spTree>
    <p:extLst>
      <p:ext uri="{BB962C8B-B14F-4D97-AF65-F5344CB8AC3E}">
        <p14:creationId xmlns:p14="http://schemas.microsoft.com/office/powerpoint/2010/main" val="17083346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CCB9A-1ECC-4B52-978C-17677E572F79}"/>
              </a:ext>
            </a:extLst>
          </p:cNvPr>
          <p:cNvSpPr>
            <a:spLocks noGrp="1"/>
          </p:cNvSpPr>
          <p:nvPr>
            <p:ph type="title"/>
          </p:nvPr>
        </p:nvSpPr>
        <p:spPr/>
        <p:txBody>
          <a:bodyPr/>
          <a:lstStyle/>
          <a:p>
            <a:r>
              <a:rPr lang="fr-FR" dirty="0" err="1"/>
              <a:t>Other</a:t>
            </a:r>
            <a:r>
              <a:rPr lang="fr-FR" dirty="0"/>
              <a:t> Magic </a:t>
            </a:r>
            <a:r>
              <a:rPr lang="fr-FR" dirty="0" err="1"/>
              <a:t>requestS</a:t>
            </a:r>
            <a:endParaRPr lang="it-IT" dirty="0"/>
          </a:p>
        </p:txBody>
      </p:sp>
      <p:sp>
        <p:nvSpPr>
          <p:cNvPr id="3" name="Espace réservé du texte 2">
            <a:extLst>
              <a:ext uri="{FF2B5EF4-FFF2-40B4-BE49-F238E27FC236}">
                <a16:creationId xmlns:a16="http://schemas.microsoft.com/office/drawing/2014/main" id="{E7CCBB75-6A8F-4759-8681-A9030E548F83}"/>
              </a:ext>
            </a:extLst>
          </p:cNvPr>
          <p:cNvSpPr>
            <a:spLocks noGrp="1"/>
          </p:cNvSpPr>
          <p:nvPr>
            <p:ph type="body" sz="quarter" idx="11"/>
          </p:nvPr>
        </p:nvSpPr>
        <p:spPr>
          <a:xfrm>
            <a:off x="269874" y="1584156"/>
            <a:ext cx="11797630" cy="5109091"/>
          </a:xfrm>
        </p:spPr>
        <p:txBody>
          <a:bodyPr/>
          <a:lstStyle/>
          <a:p>
            <a:pPr>
              <a:spcBef>
                <a:spcPts val="0"/>
              </a:spcBef>
            </a:pPr>
            <a:r>
              <a:rPr lang="en-US" b="0" dirty="0"/>
              <a:t>All the event in Cosmosdb by categories </a:t>
            </a:r>
          </a:p>
          <a:p>
            <a:pPr>
              <a:spcBef>
                <a:spcPts val="0"/>
              </a:spcBef>
            </a:pPr>
            <a:r>
              <a:rPr lang="it-IT" sz="1600" dirty="0">
                <a:solidFill>
                  <a:schemeClr val="tx1"/>
                </a:solidFill>
                <a:latin typeface="+mn-lt"/>
                <a:ea typeface="+mn-ea"/>
                <a:cs typeface="+mn-cs"/>
              </a:rPr>
              <a:t>AzureDiagnostics | where ResourceProvider=="MICROSOFT.DOCUMENTDB" | summarize count () by Category</a:t>
            </a:r>
          </a:p>
          <a:p>
            <a:pPr>
              <a:spcBef>
                <a:spcPts val="0"/>
              </a:spcBef>
            </a:pPr>
            <a:endParaRPr lang="en-US" b="0" dirty="0"/>
          </a:p>
          <a:p>
            <a:pPr>
              <a:spcBef>
                <a:spcPts val="0"/>
              </a:spcBef>
            </a:pPr>
            <a:r>
              <a:rPr lang="it-IT" dirty="0"/>
              <a:t>Add the type category == «»</a:t>
            </a:r>
          </a:p>
          <a:p>
            <a:pPr>
              <a:spcBef>
                <a:spcPts val="0"/>
              </a:spcBef>
            </a:pPr>
            <a:r>
              <a:rPr lang="it-IT" sz="1600" dirty="0">
                <a:solidFill>
                  <a:schemeClr val="tx1"/>
                </a:solidFill>
                <a:latin typeface="+mn-lt"/>
                <a:ea typeface="+mn-ea"/>
                <a:cs typeface="+mn-cs"/>
              </a:rPr>
              <a:t>AzureDiagnostics | where ResourceProvider=="MICROSOFT.DOCUMENTDB" and Category=="DataPlaneRequests" | take 10</a:t>
            </a:r>
          </a:p>
          <a:p>
            <a:pPr>
              <a:spcBef>
                <a:spcPts val="0"/>
              </a:spcBef>
            </a:pPr>
            <a:endParaRPr lang="it-IT" dirty="0"/>
          </a:p>
          <a:p>
            <a:pPr>
              <a:spcBef>
                <a:spcPts val="0"/>
              </a:spcBef>
            </a:pPr>
            <a:r>
              <a:rPr lang="en-US" b="0" dirty="0"/>
              <a:t>Order or sort by </a:t>
            </a:r>
            <a:r>
              <a:rPr lang="en-US" b="0" dirty="0" err="1"/>
              <a:t>duration_s</a:t>
            </a:r>
            <a:r>
              <a:rPr lang="en-US" b="0" dirty="0"/>
              <a:t> and </a:t>
            </a:r>
            <a:r>
              <a:rPr lang="en-US" b="0" dirty="0" err="1"/>
              <a:t>requestCharge_s</a:t>
            </a:r>
            <a:r>
              <a:rPr lang="en-US" b="0" dirty="0"/>
              <a:t>  ( time and cost ) </a:t>
            </a:r>
            <a:br>
              <a:rPr lang="en-US" b="0" dirty="0"/>
            </a:br>
            <a:br>
              <a:rPr lang="it-IT" b="0" dirty="0"/>
            </a:br>
            <a:r>
              <a:rPr lang="it-IT" sz="1600" dirty="0">
                <a:solidFill>
                  <a:schemeClr val="tx1"/>
                </a:solidFill>
                <a:latin typeface="+mn-lt"/>
                <a:ea typeface="+mn-ea"/>
                <a:cs typeface="+mn-cs"/>
              </a:rPr>
              <a:t>AzureDiagnostics | where ResourceProvider=="MICROSOFT.DOCUMENTDB" and Category == "MongoRequests" | sort by todouble(requestCharge_s) desc</a:t>
            </a:r>
            <a:br>
              <a:rPr lang="it-IT" sz="1600" dirty="0">
                <a:solidFill>
                  <a:schemeClr val="tx1"/>
                </a:solidFill>
                <a:latin typeface="+mn-lt"/>
                <a:ea typeface="+mn-ea"/>
                <a:cs typeface="+mn-cs"/>
              </a:rPr>
            </a:br>
            <a:r>
              <a:rPr lang="it-IT" sz="1600" dirty="0">
                <a:solidFill>
                  <a:schemeClr val="tx1"/>
                </a:solidFill>
                <a:latin typeface="+mn-lt"/>
                <a:ea typeface="+mn-ea"/>
                <a:cs typeface="+mn-cs"/>
              </a:rPr>
              <a:t>AzureDiagnostics | where ResourceProvider=="MICROSOFT.DOCUMENTDB" and Category == "MongoRequests" | sort by todouble(duration_s) desc</a:t>
            </a:r>
          </a:p>
          <a:p>
            <a:pPr>
              <a:spcBef>
                <a:spcPts val="0"/>
              </a:spcBef>
            </a:pPr>
            <a:endParaRPr lang="en-US" b="0" dirty="0"/>
          </a:p>
          <a:p>
            <a:pPr>
              <a:spcBef>
                <a:spcPts val="0"/>
              </a:spcBef>
            </a:pPr>
            <a:r>
              <a:rPr lang="en-US" b="0" dirty="0"/>
              <a:t>Filter on your data ( </a:t>
            </a:r>
            <a:r>
              <a:rPr lang="en-US" b="0" dirty="0" err="1"/>
              <a:t>databaseName_s</a:t>
            </a:r>
            <a:r>
              <a:rPr lang="en-US" b="0" dirty="0"/>
              <a:t> )</a:t>
            </a:r>
            <a:br>
              <a:rPr lang="en-US" b="0" dirty="0"/>
            </a:br>
            <a:r>
              <a:rPr lang="it-IT" dirty="0"/>
              <a:t>To find the costly request </a:t>
            </a:r>
          </a:p>
          <a:p>
            <a:pPr>
              <a:spcBef>
                <a:spcPts val="0"/>
              </a:spcBef>
            </a:pPr>
            <a:r>
              <a:rPr lang="en-US" sz="1600" dirty="0">
                <a:solidFill>
                  <a:schemeClr val="tx1"/>
                </a:solidFill>
                <a:latin typeface="+mn-lt"/>
                <a:ea typeface="+mn-ea"/>
                <a:cs typeface="+mn-cs"/>
              </a:rPr>
              <a:t>AzureDiagnostics | where todouble(requestCharge_s) &gt; 1 and databaseName_s == "RCS" | sort by todouble(requestCharge_s) desc</a:t>
            </a:r>
          </a:p>
          <a:p>
            <a:pPr>
              <a:spcBef>
                <a:spcPts val="0"/>
              </a:spcBef>
            </a:pPr>
            <a:endParaRPr lang="en-US" b="0" dirty="0"/>
          </a:p>
          <a:p>
            <a:pPr>
              <a:spcBef>
                <a:spcPts val="0"/>
              </a:spcBef>
            </a:pPr>
            <a:r>
              <a:rPr lang="en-US" b="0" dirty="0"/>
              <a:t>To show information </a:t>
            </a:r>
            <a:br>
              <a:rPr lang="it-IT" b="0" dirty="0"/>
            </a:br>
            <a:r>
              <a:rPr lang="it-IT" dirty="0">
                <a:solidFill>
                  <a:schemeClr val="tx1"/>
                </a:solidFill>
                <a:latin typeface="+mn-lt"/>
                <a:ea typeface="+mn-ea"/>
                <a:cs typeface="+mn-cs"/>
              </a:rPr>
              <a:t>AzureDiagnostics | where ResourceProvider=="MICROSOFT.DOCUMENTDB" and Category=="MongoRequests" | project TimeGenerated , todouble(duration_s) | render timechart</a:t>
            </a:r>
          </a:p>
        </p:txBody>
      </p:sp>
    </p:spTree>
    <p:extLst>
      <p:ext uri="{BB962C8B-B14F-4D97-AF65-F5344CB8AC3E}">
        <p14:creationId xmlns:p14="http://schemas.microsoft.com/office/powerpoint/2010/main" val="13267886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0B7FAC-3876-421C-910E-AFD5E6357978}"/>
              </a:ext>
            </a:extLst>
          </p:cNvPr>
          <p:cNvSpPr>
            <a:spLocks noGrp="1"/>
          </p:cNvSpPr>
          <p:nvPr>
            <p:ph type="title"/>
          </p:nvPr>
        </p:nvSpPr>
        <p:spPr/>
        <p:txBody>
          <a:bodyPr/>
          <a:lstStyle/>
          <a:p>
            <a:r>
              <a:rPr lang="fr-FR" dirty="0"/>
              <a:t>ALERTING</a:t>
            </a:r>
            <a:endParaRPr lang="it-IT" dirty="0"/>
          </a:p>
        </p:txBody>
      </p:sp>
      <p:sp>
        <p:nvSpPr>
          <p:cNvPr id="3" name="Espace réservé du texte 2">
            <a:extLst>
              <a:ext uri="{FF2B5EF4-FFF2-40B4-BE49-F238E27FC236}">
                <a16:creationId xmlns:a16="http://schemas.microsoft.com/office/drawing/2014/main" id="{24E4F098-26A0-4F60-A043-04B9824880EC}"/>
              </a:ext>
            </a:extLst>
          </p:cNvPr>
          <p:cNvSpPr>
            <a:spLocks noGrp="1"/>
          </p:cNvSpPr>
          <p:nvPr>
            <p:ph type="body" sz="quarter" idx="10"/>
          </p:nvPr>
        </p:nvSpPr>
        <p:spPr>
          <a:xfrm>
            <a:off x="269239" y="1925685"/>
            <a:ext cx="11655839" cy="3687163"/>
          </a:xfrm>
        </p:spPr>
        <p:txBody>
          <a:bodyPr/>
          <a:lstStyle/>
          <a:p>
            <a:r>
              <a:rPr lang="fr-FR" sz="2000" dirty="0">
                <a:latin typeface="+mn-lt"/>
              </a:rPr>
              <a:t>Setup </a:t>
            </a:r>
            <a:r>
              <a:rPr lang="fr-FR" sz="2000" dirty="0" err="1">
                <a:latin typeface="+mn-lt"/>
              </a:rPr>
              <a:t>alert</a:t>
            </a:r>
            <a:r>
              <a:rPr lang="fr-FR" sz="2000" dirty="0">
                <a:latin typeface="+mn-lt"/>
              </a:rPr>
              <a:t> to automate administrative </a:t>
            </a:r>
            <a:r>
              <a:rPr lang="fr-FR" sz="2000" dirty="0" err="1">
                <a:latin typeface="+mn-lt"/>
              </a:rPr>
              <a:t>task</a:t>
            </a:r>
            <a:r>
              <a:rPr lang="fr-FR" sz="2000" dirty="0">
                <a:latin typeface="+mn-lt"/>
              </a:rPr>
              <a:t> :</a:t>
            </a:r>
          </a:p>
          <a:p>
            <a:pPr marL="915591" lvl="1" indent="-342900"/>
            <a:r>
              <a:rPr lang="fr-FR" sz="2000" dirty="0" err="1"/>
              <a:t>Alert</a:t>
            </a:r>
            <a:r>
              <a:rPr lang="fr-FR" sz="2000" dirty="0"/>
              <a:t> on change </a:t>
            </a:r>
          </a:p>
          <a:p>
            <a:pPr marL="915591" lvl="1" indent="-342900"/>
            <a:r>
              <a:rPr lang="fr-FR" sz="2000" dirty="0" err="1"/>
              <a:t>Alert</a:t>
            </a:r>
            <a:r>
              <a:rPr lang="fr-FR" sz="2000" dirty="0"/>
              <a:t> on </a:t>
            </a:r>
            <a:r>
              <a:rPr lang="fr-FR" sz="2000" dirty="0" err="1"/>
              <a:t>most</a:t>
            </a:r>
            <a:r>
              <a:rPr lang="fr-FR" sz="2000" dirty="0"/>
              <a:t> </a:t>
            </a:r>
            <a:r>
              <a:rPr lang="fr-FR" sz="2000" dirty="0" err="1"/>
              <a:t>popular</a:t>
            </a:r>
            <a:r>
              <a:rPr lang="fr-FR" sz="2000" dirty="0"/>
              <a:t> </a:t>
            </a:r>
            <a:r>
              <a:rPr lang="fr-FR" sz="2000" dirty="0" err="1"/>
              <a:t>error</a:t>
            </a:r>
            <a:r>
              <a:rPr lang="fr-FR" sz="2000" dirty="0"/>
              <a:t> :</a:t>
            </a:r>
          </a:p>
          <a:p>
            <a:pPr marL="1351335" lvl="3" indent="-342900"/>
            <a:r>
              <a:rPr lang="it-IT" sz="1600" dirty="0"/>
              <a:t>429 Too Many Request</a:t>
            </a:r>
          </a:p>
          <a:p>
            <a:pPr marL="1351335" lvl="3" indent="-342900"/>
            <a:r>
              <a:rPr lang="it-IT" sz="1600" dirty="0"/>
              <a:t>413 Entity Too Large</a:t>
            </a:r>
          </a:p>
          <a:p>
            <a:pPr marL="1351335" lvl="3" indent="-342900"/>
            <a:r>
              <a:rPr lang="it-IT" sz="1600" dirty="0"/>
              <a:t>400 Bad Request ….. </a:t>
            </a:r>
            <a:r>
              <a:rPr lang="it-IT" sz="1600" dirty="0">
                <a:hlinkClick r:id="rId2"/>
              </a:rPr>
              <a:t>https://docs.microsoft.com/en-us/rest/api/cosmos-db/http-status-codes-for-cosmosdb</a:t>
            </a:r>
            <a:endParaRPr lang="it-IT" sz="1600" dirty="0"/>
          </a:p>
          <a:p>
            <a:pPr marL="915591" lvl="1" indent="-342900"/>
            <a:r>
              <a:rPr lang="it-IT" sz="2000" dirty="0"/>
              <a:t>Add any action </a:t>
            </a:r>
          </a:p>
          <a:p>
            <a:pPr marL="1351335" lvl="3" indent="-342900"/>
            <a:r>
              <a:rPr lang="it-IT" sz="1600" dirty="0"/>
              <a:t>Email </a:t>
            </a:r>
          </a:p>
          <a:p>
            <a:pPr marL="1351335" lvl="3" indent="-342900"/>
            <a:r>
              <a:rPr lang="it-IT" sz="1600" dirty="0"/>
              <a:t>Azure fonction can be add ( all you want by code ) (autoscale ? ) </a:t>
            </a:r>
          </a:p>
          <a:p>
            <a:r>
              <a:rPr lang="it-IT" sz="2400" dirty="0"/>
              <a:t>		</a:t>
            </a:r>
            <a:endParaRPr lang="fr-FR" sz="2400" dirty="0"/>
          </a:p>
          <a:p>
            <a:endParaRPr lang="it-IT" dirty="0"/>
          </a:p>
        </p:txBody>
      </p:sp>
    </p:spTree>
    <p:extLst>
      <p:ext uri="{BB962C8B-B14F-4D97-AF65-F5344CB8AC3E}">
        <p14:creationId xmlns:p14="http://schemas.microsoft.com/office/powerpoint/2010/main" val="20631284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12C59-9B00-4FFB-B07C-F3CB2463AE5A}"/>
              </a:ext>
            </a:extLst>
          </p:cNvPr>
          <p:cNvSpPr>
            <a:spLocks noGrp="1"/>
          </p:cNvSpPr>
          <p:nvPr>
            <p:ph type="title"/>
          </p:nvPr>
        </p:nvSpPr>
        <p:spPr/>
        <p:txBody>
          <a:bodyPr/>
          <a:lstStyle/>
          <a:p>
            <a:r>
              <a:rPr lang="fr-FR" dirty="0"/>
              <a:t>ADVISORS </a:t>
            </a:r>
            <a:endParaRPr lang="it-IT" dirty="0"/>
          </a:p>
        </p:txBody>
      </p:sp>
      <p:sp>
        <p:nvSpPr>
          <p:cNvPr id="3" name="Espace réservé du texte 2">
            <a:extLst>
              <a:ext uri="{FF2B5EF4-FFF2-40B4-BE49-F238E27FC236}">
                <a16:creationId xmlns:a16="http://schemas.microsoft.com/office/drawing/2014/main" id="{C1767121-D0EF-49F5-92B1-63BB7EBBAD4D}"/>
              </a:ext>
            </a:extLst>
          </p:cNvPr>
          <p:cNvSpPr>
            <a:spLocks noGrp="1"/>
          </p:cNvSpPr>
          <p:nvPr>
            <p:ph type="body" sz="quarter" idx="10"/>
          </p:nvPr>
        </p:nvSpPr>
        <p:spPr>
          <a:xfrm>
            <a:off x="269240" y="1529271"/>
            <a:ext cx="11655839" cy="369332"/>
          </a:xfrm>
        </p:spPr>
        <p:txBody>
          <a:bodyPr/>
          <a:lstStyle/>
          <a:p>
            <a:r>
              <a:rPr lang="fr-FR" sz="1800" dirty="0">
                <a:latin typeface="+mn-lt"/>
              </a:rPr>
              <a:t>Azure Advisors can help </a:t>
            </a:r>
            <a:r>
              <a:rPr lang="fr-FR" sz="1800" dirty="0" err="1">
                <a:latin typeface="+mn-lt"/>
              </a:rPr>
              <a:t>you</a:t>
            </a:r>
            <a:r>
              <a:rPr lang="fr-FR" sz="1800" dirty="0">
                <a:latin typeface="+mn-lt"/>
              </a:rPr>
              <a:t> to check on Cosmosdb </a:t>
            </a:r>
            <a:endParaRPr lang="it-IT" sz="1800" dirty="0">
              <a:latin typeface="+mn-lt"/>
            </a:endParaRPr>
          </a:p>
        </p:txBody>
      </p:sp>
      <p:pic>
        <p:nvPicPr>
          <p:cNvPr id="4" name="Image 3">
            <a:extLst>
              <a:ext uri="{FF2B5EF4-FFF2-40B4-BE49-F238E27FC236}">
                <a16:creationId xmlns:a16="http://schemas.microsoft.com/office/drawing/2014/main" id="{1B77CD05-9C23-41D8-BB26-9E1A74CF79E4}"/>
              </a:ext>
            </a:extLst>
          </p:cNvPr>
          <p:cNvPicPr>
            <a:picLocks noChangeAspect="1"/>
          </p:cNvPicPr>
          <p:nvPr/>
        </p:nvPicPr>
        <p:blipFill>
          <a:blip r:embed="rId2"/>
          <a:stretch>
            <a:fillRect/>
          </a:stretch>
        </p:blipFill>
        <p:spPr>
          <a:xfrm>
            <a:off x="586205" y="1996489"/>
            <a:ext cx="11227699" cy="4572000"/>
          </a:xfrm>
          <a:prstGeom prst="rect">
            <a:avLst/>
          </a:prstGeom>
        </p:spPr>
      </p:pic>
    </p:spTree>
    <p:extLst>
      <p:ext uri="{BB962C8B-B14F-4D97-AF65-F5344CB8AC3E}">
        <p14:creationId xmlns:p14="http://schemas.microsoft.com/office/powerpoint/2010/main" val="2469657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2997905" y="3119512"/>
            <a:ext cx="6188938" cy="849463"/>
          </a:xfrm>
          <a:prstGeom prst="rect">
            <a:avLst/>
          </a:prstGeom>
          <a:noFill/>
        </p:spPr>
        <p:txBody>
          <a:bodyPr wrap="none" lIns="182880" tIns="146304" rIns="182880" bIns="146304" rtlCol="0">
            <a:spAutoFit/>
          </a:bodyPr>
          <a:lstStyle/>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Optimize your </a:t>
            </a:r>
            <a:r>
              <a:rPr lang="en-US" sz="4000" b="1" dirty="0" err="1">
                <a:solidFill>
                  <a:schemeClr val="bg1"/>
                </a:solidFill>
                <a:latin typeface="Segoe UI Semilight" charset="0"/>
                <a:ea typeface="Segoe UI Semilight" charset="0"/>
                <a:cs typeface="Segoe UI Semilight" charset="0"/>
              </a:rPr>
              <a:t>CosmosDB</a:t>
            </a:r>
            <a:r>
              <a:rPr lang="en-US" sz="4000" b="1" dirty="0">
                <a:solidFill>
                  <a:schemeClr val="bg1"/>
                </a:solidFill>
                <a:latin typeface="Segoe UI Semilight" charset="0"/>
                <a:ea typeface="Segoe UI Semilight" charset="0"/>
                <a:cs typeface="Segoe UI Semilight" charset="0"/>
              </a:rPr>
              <a:t>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805115" y="2458634"/>
            <a:ext cx="8804736" cy="645969"/>
          </a:xfrm>
        </p:spPr>
        <p:txBody>
          <a:bodyPr/>
          <a:lstStyle/>
          <a:p>
            <a:r>
              <a:rPr lang="en-US" dirty="0">
                <a:solidFill>
                  <a:schemeClr val="bg1"/>
                </a:solidFill>
                <a:ea typeface="Segoe UI Semilight" charset="0"/>
              </a:rPr>
              <a:t>Azure Cosmos DB</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145568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71F3-4C41-4490-B888-260D8BC4003D}"/>
              </a:ext>
            </a:extLst>
          </p:cNvPr>
          <p:cNvSpPr>
            <a:spLocks noGrp="1"/>
          </p:cNvSpPr>
          <p:nvPr>
            <p:ph type="title"/>
          </p:nvPr>
        </p:nvSpPr>
        <p:spPr/>
        <p:txBody>
          <a:bodyPr/>
          <a:lstStyle/>
          <a:p>
            <a:r>
              <a:rPr lang="en-US" dirty="0"/>
              <a:t>Optimize</a:t>
            </a:r>
          </a:p>
        </p:txBody>
      </p:sp>
      <p:sp>
        <p:nvSpPr>
          <p:cNvPr id="3" name="Content Placeholder 2">
            <a:extLst>
              <a:ext uri="{FF2B5EF4-FFF2-40B4-BE49-F238E27FC236}">
                <a16:creationId xmlns:a16="http://schemas.microsoft.com/office/drawing/2014/main" id="{5BFED021-84CF-418E-884D-3B63DA71B2E2}"/>
              </a:ext>
            </a:extLst>
          </p:cNvPr>
          <p:cNvSpPr>
            <a:spLocks noGrp="1"/>
          </p:cNvSpPr>
          <p:nvPr>
            <p:ph type="body" sz="quarter" idx="10"/>
          </p:nvPr>
        </p:nvSpPr>
        <p:spPr>
          <a:xfrm>
            <a:off x="269239" y="1925685"/>
            <a:ext cx="11655839" cy="3724096"/>
          </a:xfrm>
        </p:spPr>
        <p:txBody>
          <a:bodyPr/>
          <a:lstStyle/>
          <a:p>
            <a:r>
              <a:rPr lang="en-US" sz="2000" dirty="0">
                <a:latin typeface="+mn-lt"/>
              </a:rPr>
              <a:t>Optimization is not a one-shot task </a:t>
            </a:r>
          </a:p>
          <a:p>
            <a:endParaRPr lang="en-US" sz="2000" dirty="0">
              <a:latin typeface="+mn-lt"/>
            </a:endParaRPr>
          </a:p>
          <a:p>
            <a:r>
              <a:rPr lang="en-US" sz="2000" dirty="0">
                <a:latin typeface="+mn-lt"/>
              </a:rPr>
              <a:t>Optimization depend on the need </a:t>
            </a:r>
            <a:endParaRPr lang="en-US" sz="3200" dirty="0">
              <a:latin typeface="+mn-lt"/>
            </a:endParaRPr>
          </a:p>
          <a:p>
            <a:pPr lvl="1"/>
            <a:r>
              <a:rPr lang="en-US" sz="2000" dirty="0"/>
              <a:t>Performance </a:t>
            </a:r>
          </a:p>
          <a:p>
            <a:pPr lvl="1"/>
            <a:r>
              <a:rPr lang="en-US" sz="2000" dirty="0"/>
              <a:t>Cost </a:t>
            </a:r>
          </a:p>
          <a:p>
            <a:pPr lvl="1"/>
            <a:r>
              <a:rPr lang="en-US" sz="2000" dirty="0"/>
              <a:t>Need to find a balance </a:t>
            </a:r>
          </a:p>
          <a:p>
            <a:pPr lvl="1"/>
            <a:r>
              <a:rPr lang="en-US" sz="2000" dirty="0"/>
              <a:t>Not think like RDBMS DATABASE </a:t>
            </a:r>
          </a:p>
          <a:p>
            <a:pPr lvl="1"/>
            <a:r>
              <a:rPr lang="en-US" sz="2000" dirty="0"/>
              <a:t>Not only DBA should made optimization </a:t>
            </a:r>
          </a:p>
          <a:p>
            <a:endParaRPr lang="en-US" sz="2000" dirty="0"/>
          </a:p>
          <a:p>
            <a:r>
              <a:rPr lang="en-US" sz="2000" dirty="0">
                <a:latin typeface="+mn-lt"/>
              </a:rPr>
              <a:t>A Database is a Database (cardinality, no magic) </a:t>
            </a:r>
          </a:p>
        </p:txBody>
      </p:sp>
    </p:spTree>
    <p:extLst>
      <p:ext uri="{BB962C8B-B14F-4D97-AF65-F5344CB8AC3E}">
        <p14:creationId xmlns:p14="http://schemas.microsoft.com/office/powerpoint/2010/main" val="3550132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2980404" y="3119512"/>
            <a:ext cx="6223948" cy="849463"/>
          </a:xfrm>
          <a:prstGeom prst="rect">
            <a:avLst/>
          </a:prstGeom>
          <a:noFill/>
        </p:spPr>
        <p:txBody>
          <a:bodyPr wrap="none" lIns="182880" tIns="146304" rIns="182880" bIns="146304" rtlCol="0">
            <a:spAutoFit/>
          </a:bodyPr>
          <a:lstStyle/>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Some mandatory concept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805115" y="2458634"/>
            <a:ext cx="8804736" cy="645969"/>
          </a:xfrm>
        </p:spPr>
        <p:txBody>
          <a:bodyPr/>
          <a:lstStyle/>
          <a:p>
            <a:r>
              <a:rPr lang="en-US" dirty="0">
                <a:solidFill>
                  <a:schemeClr val="bg1"/>
                </a:solidFill>
                <a:ea typeface="Segoe UI Semilight" charset="0"/>
              </a:rPr>
              <a:t>Azure Cosmos DB</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93169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2">
            <a:extLst>
              <a:ext uri="{FF2B5EF4-FFF2-40B4-BE49-F238E27FC236}">
                <a16:creationId xmlns:a16="http://schemas.microsoft.com/office/drawing/2014/main" id="{4C2FB14F-BE30-4703-968B-5A4DF7BA1F8A}"/>
              </a:ext>
            </a:extLst>
          </p:cNvPr>
          <p:cNvSpPr txBox="1">
            <a:spLocks/>
          </p:cNvSpPr>
          <p:nvPr/>
        </p:nvSpPr>
        <p:spPr>
          <a:xfrm>
            <a:off x="269239" y="1582340"/>
            <a:ext cx="11653521" cy="36933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You can provision throughput at the database level instead of individually for each container</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Throughput is </a:t>
            </a:r>
            <a:r>
              <a:rPr lang="en-US" sz="2000" i="1" dirty="0"/>
              <a:t>shared</a:t>
            </a:r>
            <a:r>
              <a:rPr lang="en-US" sz="2000" dirty="0"/>
              <a:t> among each designated container within the database</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You can provision dedicated throughput for some containers</a:t>
            </a:r>
          </a:p>
          <a:p>
            <a:pPr marL="0" indent="0">
              <a:buFont typeface="Arial" panose="020B0604020202020204" pitchFamily="34" charset="0"/>
              <a:buNone/>
            </a:pPr>
            <a:endParaRPr lang="en-US"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p:txBody>
      </p:sp>
      <p:sp>
        <p:nvSpPr>
          <p:cNvPr id="4" name="Title 3">
            <a:extLst>
              <a:ext uri="{FF2B5EF4-FFF2-40B4-BE49-F238E27FC236}">
                <a16:creationId xmlns:a16="http://schemas.microsoft.com/office/drawing/2014/main" id="{CB19F7BC-0DED-482E-BC6F-6E9D864F6814}"/>
              </a:ext>
            </a:extLst>
          </p:cNvPr>
          <p:cNvSpPr>
            <a:spLocks noGrp="1"/>
          </p:cNvSpPr>
          <p:nvPr>
            <p:ph type="title"/>
          </p:nvPr>
        </p:nvSpPr>
        <p:spPr/>
        <p:txBody>
          <a:bodyPr/>
          <a:lstStyle/>
          <a:p>
            <a:r>
              <a:rPr lang="en-US" dirty="0"/>
              <a:t>Database Level Throughput</a:t>
            </a:r>
            <a:br>
              <a:rPr lang="en-US" dirty="0"/>
            </a:br>
            <a:endParaRPr lang="en-GB" dirty="0"/>
          </a:p>
        </p:txBody>
      </p:sp>
    </p:spTree>
    <p:extLst>
      <p:ext uri="{BB962C8B-B14F-4D97-AF65-F5344CB8AC3E}">
        <p14:creationId xmlns:p14="http://schemas.microsoft.com/office/powerpoint/2010/main" val="286519686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In general, </a:t>
            </a:r>
            <a:r>
              <a:rPr lang="en-US" sz="2000" b="1" dirty="0"/>
              <a:t>container level throughput </a:t>
            </a:r>
            <a:r>
              <a:rPr lang="en-US" sz="2000" dirty="0"/>
              <a:t>is a good choice. This leads to predictable performance since each container is guaranteed its provisioned RU’s</a:t>
            </a:r>
          </a:p>
          <a:p>
            <a:pPr marL="0" indent="0">
              <a:buFont typeface="Arial" panose="020B0604020202020204" pitchFamily="34" charset="0"/>
              <a:buNone/>
            </a:pPr>
            <a:endParaRPr lang="en-US" dirty="0"/>
          </a:p>
          <a:p>
            <a:pPr marL="0" indent="0">
              <a:buFont typeface="Arial" panose="020B0604020202020204" pitchFamily="34" charset="0"/>
              <a:buNone/>
            </a:pPr>
            <a:r>
              <a:rPr lang="en-US" sz="2000" dirty="0"/>
              <a:t>Choosing Database Level Throughput can also be a good option if:</a:t>
            </a:r>
          </a:p>
          <a:p>
            <a:pPr lvl="1"/>
            <a:r>
              <a:rPr lang="en-US" sz="2000" dirty="0"/>
              <a:t>You are migrating many containers in a lift and shift migration (from Table Storage, MongoDB, or Cassandra) and does not know how much throughput to set for each one</a:t>
            </a:r>
          </a:p>
          <a:p>
            <a:pPr lvl="1"/>
            <a:r>
              <a:rPr lang="en-US" sz="2000" dirty="0"/>
              <a:t>You have containers that are timeshared</a:t>
            </a:r>
          </a:p>
          <a:p>
            <a:pPr lvl="1"/>
            <a:r>
              <a:rPr lang="en-US" sz="2000" dirty="0"/>
              <a:t>Multitenant applications where each user is represented by a separate container</a:t>
            </a:r>
          </a:p>
        </p:txBody>
      </p:sp>
      <p:sp>
        <p:nvSpPr>
          <p:cNvPr id="2" name="Title 1">
            <a:extLst>
              <a:ext uri="{FF2B5EF4-FFF2-40B4-BE49-F238E27FC236}">
                <a16:creationId xmlns:a16="http://schemas.microsoft.com/office/drawing/2014/main" id="{FD61C9F2-13C4-42A2-BE05-AF71CF030A1A}"/>
              </a:ext>
            </a:extLst>
          </p:cNvPr>
          <p:cNvSpPr>
            <a:spLocks noGrp="1"/>
          </p:cNvSpPr>
          <p:nvPr>
            <p:ph type="title"/>
          </p:nvPr>
        </p:nvSpPr>
        <p:spPr/>
        <p:txBody>
          <a:bodyPr/>
          <a:lstStyle/>
          <a:p>
            <a:r>
              <a:rPr lang="en-US" dirty="0"/>
              <a:t>Database vs Container Level Throughput</a:t>
            </a:r>
            <a:endParaRPr lang="en-GB" dirty="0"/>
          </a:p>
        </p:txBody>
      </p:sp>
    </p:spTree>
    <p:extLst>
      <p:ext uri="{BB962C8B-B14F-4D97-AF65-F5344CB8AC3E}">
        <p14:creationId xmlns:p14="http://schemas.microsoft.com/office/powerpoint/2010/main" val="3008028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5CA8-A0C4-4EDB-BD67-9A7CBE2D4CF5}"/>
              </a:ext>
            </a:extLst>
          </p:cNvPr>
          <p:cNvSpPr>
            <a:spLocks noGrp="1"/>
          </p:cNvSpPr>
          <p:nvPr>
            <p:ph type="title"/>
          </p:nvPr>
        </p:nvSpPr>
        <p:spPr>
          <a:xfrm>
            <a:off x="269240" y="2426424"/>
            <a:ext cx="4720857" cy="1046440"/>
          </a:xfrm>
        </p:spPr>
        <p:txBody>
          <a:bodyPr/>
          <a:lstStyle/>
          <a:p>
            <a:r>
              <a:rPr lang="en-US" dirty="0"/>
              <a:t>Cosmos DB reserved Capacity can provide up to 65% savings</a:t>
            </a:r>
            <a:endParaRPr lang="en-US" baseline="30000" dirty="0"/>
          </a:p>
        </p:txBody>
      </p:sp>
      <p:sp>
        <p:nvSpPr>
          <p:cNvPr id="221" name="TextBox 220">
            <a:extLst>
              <a:ext uri="{FF2B5EF4-FFF2-40B4-BE49-F238E27FC236}">
                <a16:creationId xmlns:a16="http://schemas.microsoft.com/office/drawing/2014/main" id="{7D46746F-2713-48A8-A060-5E455F2801A0}"/>
              </a:ext>
            </a:extLst>
          </p:cNvPr>
          <p:cNvSpPr txBox="1"/>
          <p:nvPr/>
        </p:nvSpPr>
        <p:spPr>
          <a:xfrm>
            <a:off x="5928244" y="331649"/>
            <a:ext cx="58285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100" normalizeH="0" baseline="0" noProof="0" dirty="0">
                <a:ln>
                  <a:noFill/>
                </a:ln>
                <a:effectLst/>
                <a:uLnTx/>
                <a:uFillTx/>
                <a:latin typeface="Arial" panose="020B0604020202020204" pitchFamily="34" charset="0"/>
                <a:ea typeface="+mn-ea"/>
                <a:cs typeface="Arial" panose="020B0604020202020204" pitchFamily="34" charset="0"/>
              </a:rPr>
              <a:t>Save up to 65% with Azure Cosmos DB reserved capacity pricing</a:t>
            </a:r>
          </a:p>
        </p:txBody>
      </p:sp>
      <p:grpSp>
        <p:nvGrpSpPr>
          <p:cNvPr id="14" name="Group 13">
            <a:extLst>
              <a:ext uri="{FF2B5EF4-FFF2-40B4-BE49-F238E27FC236}">
                <a16:creationId xmlns:a16="http://schemas.microsoft.com/office/drawing/2014/main" id="{6A5AF60B-1236-4549-8E68-4A226712F6CC}"/>
              </a:ext>
            </a:extLst>
          </p:cNvPr>
          <p:cNvGrpSpPr/>
          <p:nvPr/>
        </p:nvGrpSpPr>
        <p:grpSpPr>
          <a:xfrm>
            <a:off x="269240" y="5922297"/>
            <a:ext cx="216270" cy="721636"/>
            <a:chOff x="4081774" y="3329291"/>
            <a:chExt cx="208476" cy="695630"/>
          </a:xfrm>
        </p:grpSpPr>
        <p:sp>
          <p:nvSpPr>
            <p:cNvPr id="16" name="Freeform: Shape 234">
              <a:extLst>
                <a:ext uri="{FF2B5EF4-FFF2-40B4-BE49-F238E27FC236}">
                  <a16:creationId xmlns:a16="http://schemas.microsoft.com/office/drawing/2014/main" id="{EAD0CD15-EEAB-4A9B-9C62-7D9F053BC638}"/>
                </a:ext>
              </a:extLst>
            </p:cNvPr>
            <p:cNvSpPr/>
            <p:nvPr/>
          </p:nvSpPr>
          <p:spPr bwMode="auto">
            <a:xfrm>
              <a:off x="4081774" y="3385143"/>
              <a:ext cx="208476" cy="428318"/>
            </a:xfrm>
            <a:custGeom>
              <a:avLst/>
              <a:gdLst>
                <a:gd name="connsiteX0" fmla="*/ 1610436 w 1744997"/>
                <a:gd name="connsiteY0" fmla="*/ 0 h 3184478"/>
                <a:gd name="connsiteX1" fmla="*/ 90985 w 1744997"/>
                <a:gd name="connsiteY1" fmla="*/ 523165 h 3184478"/>
                <a:gd name="connsiteX2" fmla="*/ 900752 w 1744997"/>
                <a:gd name="connsiteY2" fmla="*/ 1628633 h 3184478"/>
                <a:gd name="connsiteX3" fmla="*/ 1724167 w 1744997"/>
                <a:gd name="connsiteY3" fmla="*/ 2602174 h 3184478"/>
                <a:gd name="connsiteX4" fmla="*/ 0 w 1744997"/>
                <a:gd name="connsiteY4" fmla="*/ 3184478 h 3184478"/>
                <a:gd name="connsiteX0" fmla="*/ 1610436 w 1724272"/>
                <a:gd name="connsiteY0" fmla="*/ 0 h 3184478"/>
                <a:gd name="connsiteX1" fmla="*/ 90985 w 1724272"/>
                <a:gd name="connsiteY1" fmla="*/ 523165 h 3184478"/>
                <a:gd name="connsiteX2" fmla="*/ 1724167 w 1724272"/>
                <a:gd name="connsiteY2" fmla="*/ 2602174 h 3184478"/>
                <a:gd name="connsiteX3" fmla="*/ 0 w 1724272"/>
                <a:gd name="connsiteY3" fmla="*/ 3184478 h 3184478"/>
                <a:gd name="connsiteX0" fmla="*/ 1610436 w 1724272"/>
                <a:gd name="connsiteY0" fmla="*/ 137369 h 3321847"/>
                <a:gd name="connsiteX1" fmla="*/ 90985 w 1724272"/>
                <a:gd name="connsiteY1" fmla="*/ 660534 h 3321847"/>
                <a:gd name="connsiteX2" fmla="*/ 1724167 w 1724272"/>
                <a:gd name="connsiteY2" fmla="*/ 2739543 h 3321847"/>
                <a:gd name="connsiteX3" fmla="*/ 0 w 1724272"/>
                <a:gd name="connsiteY3" fmla="*/ 3321847 h 3321847"/>
                <a:gd name="connsiteX0" fmla="*/ 1610436 w 1724265"/>
                <a:gd name="connsiteY0" fmla="*/ 256061 h 3440539"/>
                <a:gd name="connsiteX1" fmla="*/ 90985 w 1724265"/>
                <a:gd name="connsiteY1" fmla="*/ 779226 h 3440539"/>
                <a:gd name="connsiteX2" fmla="*/ 1724167 w 1724265"/>
                <a:gd name="connsiteY2" fmla="*/ 2858235 h 3440539"/>
                <a:gd name="connsiteX3" fmla="*/ 0 w 1724265"/>
                <a:gd name="connsiteY3" fmla="*/ 3440539 h 3440539"/>
                <a:gd name="connsiteX0" fmla="*/ 1610436 w 1741923"/>
                <a:gd name="connsiteY0" fmla="*/ 256061 h 3440539"/>
                <a:gd name="connsiteX1" fmla="*/ 90985 w 1741923"/>
                <a:gd name="connsiteY1" fmla="*/ 779226 h 3440539"/>
                <a:gd name="connsiteX2" fmla="*/ 1724167 w 1741923"/>
                <a:gd name="connsiteY2" fmla="*/ 2858235 h 3440539"/>
                <a:gd name="connsiteX3" fmla="*/ 0 w 1741923"/>
                <a:gd name="connsiteY3" fmla="*/ 3440539 h 3440539"/>
                <a:gd name="connsiteX0" fmla="*/ 1610436 w 1724327"/>
                <a:gd name="connsiteY0" fmla="*/ 256061 h 3440539"/>
                <a:gd name="connsiteX1" fmla="*/ 90985 w 1724327"/>
                <a:gd name="connsiteY1" fmla="*/ 779226 h 3440539"/>
                <a:gd name="connsiteX2" fmla="*/ 1724167 w 1724327"/>
                <a:gd name="connsiteY2" fmla="*/ 2858235 h 3440539"/>
                <a:gd name="connsiteX3" fmla="*/ 0 w 1724327"/>
                <a:gd name="connsiteY3" fmla="*/ 3440539 h 3440539"/>
                <a:gd name="connsiteX0" fmla="*/ 1610436 w 1725288"/>
                <a:gd name="connsiteY0" fmla="*/ 256061 h 3482768"/>
                <a:gd name="connsiteX1" fmla="*/ 90985 w 1725288"/>
                <a:gd name="connsiteY1" fmla="*/ 779226 h 3482768"/>
                <a:gd name="connsiteX2" fmla="*/ 1724167 w 1725288"/>
                <a:gd name="connsiteY2" fmla="*/ 2858235 h 3482768"/>
                <a:gd name="connsiteX3" fmla="*/ 0 w 1725288"/>
                <a:gd name="connsiteY3" fmla="*/ 3440539 h 3482768"/>
                <a:gd name="connsiteX0" fmla="*/ 1610436 w 1725288"/>
                <a:gd name="connsiteY0" fmla="*/ 256061 h 3630751"/>
                <a:gd name="connsiteX1" fmla="*/ 90985 w 1725288"/>
                <a:gd name="connsiteY1" fmla="*/ 779226 h 3630751"/>
                <a:gd name="connsiteX2" fmla="*/ 1724167 w 1725288"/>
                <a:gd name="connsiteY2" fmla="*/ 2858235 h 3630751"/>
                <a:gd name="connsiteX3" fmla="*/ 0 w 1725288"/>
                <a:gd name="connsiteY3" fmla="*/ 3440539 h 3630751"/>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14"/>
                <a:gd name="connsiteY0" fmla="*/ 194772 h 3569462"/>
                <a:gd name="connsiteX1" fmla="*/ 90985 w 1725214"/>
                <a:gd name="connsiteY1" fmla="*/ 717937 h 3569462"/>
                <a:gd name="connsiteX2" fmla="*/ 1724167 w 1725214"/>
                <a:gd name="connsiteY2" fmla="*/ 2796946 h 3569462"/>
                <a:gd name="connsiteX3" fmla="*/ 0 w 1725214"/>
                <a:gd name="connsiteY3" fmla="*/ 3379250 h 3569462"/>
                <a:gd name="connsiteX0" fmla="*/ 1610436 w 1725401"/>
                <a:gd name="connsiteY0" fmla="*/ 194772 h 3569481"/>
                <a:gd name="connsiteX1" fmla="*/ 90985 w 1725401"/>
                <a:gd name="connsiteY1" fmla="*/ 717937 h 3569481"/>
                <a:gd name="connsiteX2" fmla="*/ 1724167 w 1725401"/>
                <a:gd name="connsiteY2" fmla="*/ 2796946 h 3569481"/>
                <a:gd name="connsiteX3" fmla="*/ 0 w 1725401"/>
                <a:gd name="connsiteY3" fmla="*/ 3379250 h 3569481"/>
                <a:gd name="connsiteX0" fmla="*/ 1610436 w 1725387"/>
                <a:gd name="connsiteY0" fmla="*/ 170107 h 3544816"/>
                <a:gd name="connsiteX1" fmla="*/ 90985 w 1725387"/>
                <a:gd name="connsiteY1" fmla="*/ 693272 h 3544816"/>
                <a:gd name="connsiteX2" fmla="*/ 1724167 w 1725387"/>
                <a:gd name="connsiteY2" fmla="*/ 2772281 h 3544816"/>
                <a:gd name="connsiteX3" fmla="*/ 0 w 1725387"/>
                <a:gd name="connsiteY3" fmla="*/ 3354585 h 3544816"/>
              </a:gdLst>
              <a:ahLst/>
              <a:cxnLst>
                <a:cxn ang="0">
                  <a:pos x="connsiteX0" y="connsiteY0"/>
                </a:cxn>
                <a:cxn ang="0">
                  <a:pos x="connsiteX1" y="connsiteY1"/>
                </a:cxn>
                <a:cxn ang="0">
                  <a:pos x="connsiteX2" y="connsiteY2"/>
                </a:cxn>
                <a:cxn ang="0">
                  <a:pos x="connsiteX3" y="connsiteY3"/>
                </a:cxn>
              </a:cxnLst>
              <a:rect l="l" t="t" r="r" b="b"/>
              <a:pathLst>
                <a:path w="1725387" h="3544816">
                  <a:moveTo>
                    <a:pt x="1610436" y="170107"/>
                  </a:moveTo>
                  <a:cubicBezTo>
                    <a:pt x="864359" y="-204447"/>
                    <a:pt x="234321" y="70327"/>
                    <a:pt x="90985" y="693272"/>
                  </a:cubicBezTo>
                  <a:cubicBezTo>
                    <a:pt x="-144789" y="1717958"/>
                    <a:pt x="1780667" y="1815552"/>
                    <a:pt x="1724167" y="2772281"/>
                  </a:cubicBezTo>
                  <a:cubicBezTo>
                    <a:pt x="1662160" y="3822254"/>
                    <a:pt x="291152" y="3566126"/>
                    <a:pt x="0" y="3354585"/>
                  </a:cubicBezTo>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7" name="Straight Connector 16">
              <a:extLst>
                <a:ext uri="{FF2B5EF4-FFF2-40B4-BE49-F238E27FC236}">
                  <a16:creationId xmlns:a16="http://schemas.microsoft.com/office/drawing/2014/main" id="{0E3C161E-3A71-481D-BCB7-E698F619F40B}"/>
                </a:ext>
              </a:extLst>
            </p:cNvPr>
            <p:cNvCxnSpPr>
              <a:cxnSpLocks/>
            </p:cNvCxnSpPr>
            <p:nvPr/>
          </p:nvCxnSpPr>
          <p:spPr>
            <a:xfrm>
              <a:off x="4186012" y="3329291"/>
              <a:ext cx="0" cy="695630"/>
            </a:xfrm>
            <a:prstGeom prst="line">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32CE4EDE-C272-4747-B68D-6B547E307DF5}"/>
              </a:ext>
            </a:extLst>
          </p:cNvPr>
          <p:cNvSpPr txBox="1"/>
          <p:nvPr/>
        </p:nvSpPr>
        <p:spPr>
          <a:xfrm>
            <a:off x="7856884" y="2668414"/>
            <a:ext cx="1412272"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Arial" panose="020B0604020202020204" pitchFamily="34" charset="0"/>
                <a:ea typeface="Segoe UI Semibold" charset="0"/>
                <a:cs typeface="Arial" panose="020B0604020202020204" pitchFamily="34" charset="0"/>
              </a:rPr>
              <a:t>+ Up to 65% savings</a:t>
            </a:r>
            <a:endParaRPr kumimoji="0" lang="en-US" sz="1800" b="1" i="0" u="none" strike="noStrike" kern="1200" cap="none" spc="0" normalizeH="0" baseline="30000" noProof="0" dirty="0">
              <a:ln>
                <a:noFill/>
              </a:ln>
              <a:effectLst/>
              <a:uLnTx/>
              <a:uFillTx/>
              <a:latin typeface="Arial" panose="020B0604020202020204" pitchFamily="34" charset="0"/>
              <a:ea typeface="Segoe UI Semibold" charset="0"/>
              <a:cs typeface="Arial" panose="020B0604020202020204" pitchFamily="34" charset="0"/>
            </a:endParaRPr>
          </a:p>
        </p:txBody>
      </p:sp>
      <p:sp>
        <p:nvSpPr>
          <p:cNvPr id="34" name="TextBox 33">
            <a:extLst>
              <a:ext uri="{FF2B5EF4-FFF2-40B4-BE49-F238E27FC236}">
                <a16:creationId xmlns:a16="http://schemas.microsoft.com/office/drawing/2014/main" id="{44A3CBDC-8582-486B-87FE-FD3CA238E8D4}"/>
              </a:ext>
            </a:extLst>
          </p:cNvPr>
          <p:cNvSpPr txBox="1"/>
          <p:nvPr/>
        </p:nvSpPr>
        <p:spPr>
          <a:xfrm>
            <a:off x="9847560" y="4160822"/>
            <a:ext cx="8237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Customer cost</a:t>
            </a:r>
          </a:p>
        </p:txBody>
      </p:sp>
      <p:sp>
        <p:nvSpPr>
          <p:cNvPr id="35" name="Freeform: Shape 34">
            <a:extLst>
              <a:ext uri="{FF2B5EF4-FFF2-40B4-BE49-F238E27FC236}">
                <a16:creationId xmlns:a16="http://schemas.microsoft.com/office/drawing/2014/main" id="{83AF6ACE-99D4-4028-9BD9-257D2F3DDF74}"/>
              </a:ext>
            </a:extLst>
          </p:cNvPr>
          <p:cNvSpPr/>
          <p:nvPr/>
        </p:nvSpPr>
        <p:spPr>
          <a:xfrm>
            <a:off x="9579499" y="3718232"/>
            <a:ext cx="1399032" cy="246888"/>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nvGrpSpPr>
          <p:cNvPr id="37" name="Group 36">
            <a:extLst>
              <a:ext uri="{FF2B5EF4-FFF2-40B4-BE49-F238E27FC236}">
                <a16:creationId xmlns:a16="http://schemas.microsoft.com/office/drawing/2014/main" id="{ECC6E3EC-C85F-45C3-AF32-CD47F071AD71}"/>
              </a:ext>
            </a:extLst>
          </p:cNvPr>
          <p:cNvGrpSpPr/>
          <p:nvPr/>
        </p:nvGrpSpPr>
        <p:grpSpPr>
          <a:xfrm>
            <a:off x="7577900" y="1562265"/>
            <a:ext cx="2086537" cy="3486742"/>
            <a:chOff x="3714366" y="2621907"/>
            <a:chExt cx="1242064" cy="2666880"/>
          </a:xfrm>
        </p:grpSpPr>
        <p:grpSp>
          <p:nvGrpSpPr>
            <p:cNvPr id="38" name="Group 37">
              <a:extLst>
                <a:ext uri="{FF2B5EF4-FFF2-40B4-BE49-F238E27FC236}">
                  <a16:creationId xmlns:a16="http://schemas.microsoft.com/office/drawing/2014/main" id="{3E62A7F4-C517-4FF0-B1DD-737693621833}"/>
                </a:ext>
              </a:extLst>
            </p:cNvPr>
            <p:cNvGrpSpPr/>
            <p:nvPr/>
          </p:nvGrpSpPr>
          <p:grpSpPr>
            <a:xfrm>
              <a:off x="3727304" y="2621907"/>
              <a:ext cx="1216188" cy="2660413"/>
              <a:chOff x="466128" y="2421774"/>
              <a:chExt cx="1216188" cy="2660413"/>
            </a:xfrm>
          </p:grpSpPr>
          <p:sp>
            <p:nvSpPr>
              <p:cNvPr id="43" name="Freeform: Shape 42">
                <a:extLst>
                  <a:ext uri="{FF2B5EF4-FFF2-40B4-BE49-F238E27FC236}">
                    <a16:creationId xmlns:a16="http://schemas.microsoft.com/office/drawing/2014/main" id="{418D0245-7B64-4BBC-AF56-BF9A2E41818D}"/>
                  </a:ext>
                </a:extLst>
              </p:cNvPr>
              <p:cNvSpPr/>
              <p:nvPr/>
            </p:nvSpPr>
            <p:spPr>
              <a:xfrm>
                <a:off x="466128" y="2421775"/>
                <a:ext cx="1216188" cy="2660412"/>
              </a:xfrm>
              <a:custGeom>
                <a:avLst/>
                <a:gdLst>
                  <a:gd name="connsiteX0" fmla="*/ 1138910 w 1216188"/>
                  <a:gd name="connsiteY0" fmla="*/ 107683 h 2660412"/>
                  <a:gd name="connsiteX1" fmla="*/ 611895 w 1216188"/>
                  <a:gd name="connsiteY1" fmla="*/ 19003 h 2660412"/>
                  <a:gd name="connsiteX2" fmla="*/ 611895 w 1216188"/>
                  <a:gd name="connsiteY2" fmla="*/ 19003 h 2660412"/>
                  <a:gd name="connsiteX3" fmla="*/ 611895 w 1216188"/>
                  <a:gd name="connsiteY3" fmla="*/ 19003 h 2660412"/>
                  <a:gd name="connsiteX4" fmla="*/ 69677 w 1216188"/>
                  <a:gd name="connsiteY4" fmla="*/ 115285 h 2660412"/>
                  <a:gd name="connsiteX5" fmla="*/ 19003 w 1216188"/>
                  <a:gd name="connsiteY5" fmla="*/ 186229 h 2660412"/>
                  <a:gd name="connsiteX6" fmla="*/ 19003 w 1216188"/>
                  <a:gd name="connsiteY6" fmla="*/ 2496987 h 2660412"/>
                  <a:gd name="connsiteX7" fmla="*/ 611895 w 1216188"/>
                  <a:gd name="connsiteY7" fmla="*/ 2659145 h 2660412"/>
                  <a:gd name="connsiteX8" fmla="*/ 1202253 w 1216188"/>
                  <a:gd name="connsiteY8" fmla="*/ 2496987 h 2660412"/>
                  <a:gd name="connsiteX9" fmla="*/ 1202253 w 1216188"/>
                  <a:gd name="connsiteY9" fmla="*/ 186229 h 2660412"/>
                  <a:gd name="connsiteX10" fmla="*/ 1138910 w 1216188"/>
                  <a:gd name="connsiteY10" fmla="*/ 107683 h 266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188" h="2660412">
                    <a:moveTo>
                      <a:pt x="1138910" y="107683"/>
                    </a:moveTo>
                    <a:cubicBezTo>
                      <a:pt x="1035027" y="51941"/>
                      <a:pt x="822194" y="19003"/>
                      <a:pt x="611895" y="19003"/>
                    </a:cubicBezTo>
                    <a:lnTo>
                      <a:pt x="611895" y="19003"/>
                    </a:lnTo>
                    <a:lnTo>
                      <a:pt x="611895" y="19003"/>
                    </a:lnTo>
                    <a:cubicBezTo>
                      <a:pt x="393994" y="19003"/>
                      <a:pt x="168493" y="54475"/>
                      <a:pt x="69677" y="115285"/>
                    </a:cubicBezTo>
                    <a:cubicBezTo>
                      <a:pt x="36739" y="135554"/>
                      <a:pt x="19003" y="160892"/>
                      <a:pt x="19003" y="186229"/>
                    </a:cubicBezTo>
                    <a:lnTo>
                      <a:pt x="19003" y="2496987"/>
                    </a:lnTo>
                    <a:cubicBezTo>
                      <a:pt x="19003" y="2603404"/>
                      <a:pt x="325584" y="2659145"/>
                      <a:pt x="611895" y="2659145"/>
                    </a:cubicBezTo>
                    <a:cubicBezTo>
                      <a:pt x="898206" y="2659145"/>
                      <a:pt x="1202253" y="2600870"/>
                      <a:pt x="1202253" y="2496987"/>
                    </a:cubicBezTo>
                    <a:lnTo>
                      <a:pt x="1202253" y="186229"/>
                    </a:lnTo>
                    <a:cubicBezTo>
                      <a:pt x="1202253" y="155824"/>
                      <a:pt x="1179449" y="130487"/>
                      <a:pt x="1138910" y="107683"/>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4" name="Freeform: Shape 43">
                <a:extLst>
                  <a:ext uri="{FF2B5EF4-FFF2-40B4-BE49-F238E27FC236}">
                    <a16:creationId xmlns:a16="http://schemas.microsoft.com/office/drawing/2014/main" id="{B5079FF1-2601-458C-964F-FF7CA898333D}"/>
                  </a:ext>
                </a:extLst>
              </p:cNvPr>
              <p:cNvSpPr/>
              <p:nvPr/>
            </p:nvSpPr>
            <p:spPr>
              <a:xfrm>
                <a:off x="466128" y="2421774"/>
                <a:ext cx="1216188" cy="317266"/>
              </a:xfrm>
              <a:custGeom>
                <a:avLst/>
                <a:gdLst>
                  <a:gd name="connsiteX0" fmla="*/ 29138 w 1165513"/>
                  <a:gd name="connsiteY0" fmla="*/ 135554 h 304047"/>
                  <a:gd name="connsiteX1" fmla="*/ 59543 w 1165513"/>
                  <a:gd name="connsiteY1" fmla="*/ 110217 h 304047"/>
                  <a:gd name="connsiteX2" fmla="*/ 82346 w 1165513"/>
                  <a:gd name="connsiteY2" fmla="*/ 97548 h 304047"/>
                  <a:gd name="connsiteX3" fmla="*/ 586557 w 1165513"/>
                  <a:gd name="connsiteY3" fmla="*/ 19003 h 304047"/>
                  <a:gd name="connsiteX4" fmla="*/ 1149045 w 1165513"/>
                  <a:gd name="connsiteY4" fmla="*/ 148223 h 304047"/>
                  <a:gd name="connsiteX5" fmla="*/ 1151578 w 1165513"/>
                  <a:gd name="connsiteY5" fmla="*/ 160892 h 304047"/>
                  <a:gd name="connsiteX6" fmla="*/ 586557 w 1165513"/>
                  <a:gd name="connsiteY6" fmla="*/ 297713 h 304047"/>
                  <a:gd name="connsiteX7" fmla="*/ 19003 w 1165513"/>
                  <a:gd name="connsiteY7" fmla="*/ 160892 h 304047"/>
                  <a:gd name="connsiteX8" fmla="*/ 29138 w 1165513"/>
                  <a:gd name="connsiteY8" fmla="*/ 135554 h 30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513" h="304047">
                    <a:moveTo>
                      <a:pt x="29138" y="135554"/>
                    </a:moveTo>
                    <a:cubicBezTo>
                      <a:pt x="36739" y="127953"/>
                      <a:pt x="46874" y="117818"/>
                      <a:pt x="59543" y="110217"/>
                    </a:cubicBezTo>
                    <a:cubicBezTo>
                      <a:pt x="67144" y="105150"/>
                      <a:pt x="74745" y="102616"/>
                      <a:pt x="82346" y="97548"/>
                    </a:cubicBezTo>
                    <a:cubicBezTo>
                      <a:pt x="176094" y="54475"/>
                      <a:pt x="355988" y="19003"/>
                      <a:pt x="586557" y="19003"/>
                    </a:cubicBezTo>
                    <a:cubicBezTo>
                      <a:pt x="898206" y="19003"/>
                      <a:pt x="1121174" y="84880"/>
                      <a:pt x="1149045" y="148223"/>
                    </a:cubicBezTo>
                    <a:cubicBezTo>
                      <a:pt x="1151578" y="153290"/>
                      <a:pt x="1151578" y="155824"/>
                      <a:pt x="1151578" y="160892"/>
                    </a:cubicBezTo>
                    <a:cubicBezTo>
                      <a:pt x="1151578" y="226768"/>
                      <a:pt x="921009" y="297713"/>
                      <a:pt x="586557" y="297713"/>
                    </a:cubicBezTo>
                    <a:cubicBezTo>
                      <a:pt x="247038" y="297713"/>
                      <a:pt x="19003" y="226768"/>
                      <a:pt x="19003" y="160892"/>
                    </a:cubicBezTo>
                    <a:cubicBezTo>
                      <a:pt x="19003" y="153290"/>
                      <a:pt x="21537" y="143156"/>
                      <a:pt x="29138" y="135554"/>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nvGrpSpPr>
            <p:cNvPr id="40" name="Group 39">
              <a:extLst>
                <a:ext uri="{FF2B5EF4-FFF2-40B4-BE49-F238E27FC236}">
                  <a16:creationId xmlns:a16="http://schemas.microsoft.com/office/drawing/2014/main" id="{735556E2-AE48-43A9-B90A-B3F874F9CF68}"/>
                </a:ext>
              </a:extLst>
            </p:cNvPr>
            <p:cNvGrpSpPr/>
            <p:nvPr/>
          </p:nvGrpSpPr>
          <p:grpSpPr>
            <a:xfrm>
              <a:off x="3714366" y="4221168"/>
              <a:ext cx="1242064" cy="1067619"/>
              <a:chOff x="2326321" y="4021035"/>
              <a:chExt cx="1242064" cy="1067619"/>
            </a:xfrm>
          </p:grpSpPr>
          <p:sp>
            <p:nvSpPr>
              <p:cNvPr id="41" name="Freeform: Shape 40">
                <a:extLst>
                  <a:ext uri="{FF2B5EF4-FFF2-40B4-BE49-F238E27FC236}">
                    <a16:creationId xmlns:a16="http://schemas.microsoft.com/office/drawing/2014/main" id="{026561BE-CB79-4893-9D48-73EB39F69C7C}"/>
                  </a:ext>
                </a:extLst>
              </p:cNvPr>
              <p:cNvSpPr/>
              <p:nvPr/>
            </p:nvSpPr>
            <p:spPr>
              <a:xfrm>
                <a:off x="2326321" y="4021035"/>
                <a:ext cx="1242064" cy="1067619"/>
              </a:xfrm>
              <a:custGeom>
                <a:avLst/>
                <a:gdLst>
                  <a:gd name="connsiteX0" fmla="*/ 1163142 w 1242064"/>
                  <a:gd name="connsiteY0" fmla="*/ 109974 h 1552580"/>
                  <a:gd name="connsiteX1" fmla="*/ 624914 w 1242064"/>
                  <a:gd name="connsiteY1" fmla="*/ 19407 h 1552580"/>
                  <a:gd name="connsiteX2" fmla="*/ 624914 w 1242064"/>
                  <a:gd name="connsiteY2" fmla="*/ 19407 h 1552580"/>
                  <a:gd name="connsiteX3" fmla="*/ 624914 w 1242064"/>
                  <a:gd name="connsiteY3" fmla="*/ 19407 h 1552580"/>
                  <a:gd name="connsiteX4" fmla="*/ 71160 w 1242064"/>
                  <a:gd name="connsiteY4" fmla="*/ 117737 h 1552580"/>
                  <a:gd name="connsiteX5" fmla="*/ 19407 w 1242064"/>
                  <a:gd name="connsiteY5" fmla="*/ 190191 h 1552580"/>
                  <a:gd name="connsiteX6" fmla="*/ 19407 w 1242064"/>
                  <a:gd name="connsiteY6" fmla="*/ 1385678 h 1552580"/>
                  <a:gd name="connsiteX7" fmla="*/ 624914 w 1242064"/>
                  <a:gd name="connsiteY7" fmla="*/ 1551287 h 1552580"/>
                  <a:gd name="connsiteX8" fmla="*/ 1227832 w 1242064"/>
                  <a:gd name="connsiteY8" fmla="*/ 1385678 h 1552580"/>
                  <a:gd name="connsiteX9" fmla="*/ 1227832 w 1242064"/>
                  <a:gd name="connsiteY9" fmla="*/ 190191 h 1552580"/>
                  <a:gd name="connsiteX10" fmla="*/ 1163142 w 1242064"/>
                  <a:gd name="connsiteY10" fmla="*/ 109974 h 155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2064" h="1552580">
                    <a:moveTo>
                      <a:pt x="1163142" y="109974"/>
                    </a:moveTo>
                    <a:cubicBezTo>
                      <a:pt x="1057049" y="53046"/>
                      <a:pt x="839687" y="19407"/>
                      <a:pt x="624914" y="19407"/>
                    </a:cubicBezTo>
                    <a:lnTo>
                      <a:pt x="624914" y="19407"/>
                    </a:lnTo>
                    <a:lnTo>
                      <a:pt x="624914" y="19407"/>
                    </a:lnTo>
                    <a:cubicBezTo>
                      <a:pt x="402377" y="19407"/>
                      <a:pt x="172078" y="55634"/>
                      <a:pt x="71160" y="117737"/>
                    </a:cubicBezTo>
                    <a:cubicBezTo>
                      <a:pt x="37521" y="138438"/>
                      <a:pt x="19407" y="164315"/>
                      <a:pt x="19407" y="190191"/>
                    </a:cubicBezTo>
                    <a:lnTo>
                      <a:pt x="19407" y="1385678"/>
                    </a:lnTo>
                    <a:cubicBezTo>
                      <a:pt x="19407" y="1494359"/>
                      <a:pt x="332511" y="1551287"/>
                      <a:pt x="624914" y="1551287"/>
                    </a:cubicBezTo>
                    <a:cubicBezTo>
                      <a:pt x="917316" y="1551287"/>
                      <a:pt x="1227832" y="1491771"/>
                      <a:pt x="1227832" y="1385678"/>
                    </a:cubicBezTo>
                    <a:lnTo>
                      <a:pt x="1227832" y="190191"/>
                    </a:lnTo>
                    <a:cubicBezTo>
                      <a:pt x="1227832" y="159139"/>
                      <a:pt x="1204544" y="133263"/>
                      <a:pt x="1163142" y="109974"/>
                    </a:cubicBezTo>
                    <a:close/>
                  </a:path>
                </a:pathLst>
              </a:custGeom>
              <a:solidFill>
                <a:srgbClr val="0078D7"/>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2" name="Freeform: Shape 41">
                <a:extLst>
                  <a:ext uri="{FF2B5EF4-FFF2-40B4-BE49-F238E27FC236}">
                    <a16:creationId xmlns:a16="http://schemas.microsoft.com/office/drawing/2014/main" id="{F6106C3A-ABB6-4B20-BBF6-7EECE48DAB05}"/>
                  </a:ext>
                </a:extLst>
              </p:cNvPr>
              <p:cNvSpPr/>
              <p:nvPr/>
            </p:nvSpPr>
            <p:spPr>
              <a:xfrm>
                <a:off x="2352196" y="4053434"/>
                <a:ext cx="1190312" cy="223554"/>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sp>
        <p:nvSpPr>
          <p:cNvPr id="33" name="Right Brace 32">
            <a:extLst>
              <a:ext uri="{FF2B5EF4-FFF2-40B4-BE49-F238E27FC236}">
                <a16:creationId xmlns:a16="http://schemas.microsoft.com/office/drawing/2014/main" id="{2CEBC26A-BD49-48C6-AC49-D00E97DA108C}"/>
              </a:ext>
            </a:extLst>
          </p:cNvPr>
          <p:cNvSpPr/>
          <p:nvPr/>
        </p:nvSpPr>
        <p:spPr>
          <a:xfrm>
            <a:off x="9686171" y="3828421"/>
            <a:ext cx="176286" cy="10649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2CDB44E0-C438-4F2E-824A-966C7AED5D29}"/>
              </a:ext>
            </a:extLst>
          </p:cNvPr>
          <p:cNvSpPr/>
          <p:nvPr/>
        </p:nvSpPr>
        <p:spPr>
          <a:xfrm>
            <a:off x="7744462" y="4332788"/>
            <a:ext cx="1753406"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FFFFFF"/>
                </a:solidFill>
                <a:effectLst/>
                <a:uLnTx/>
                <a:uFillTx/>
                <a:latin typeface="Arial" panose="020B0604020202020204" pitchFamily="34" charset="0"/>
                <a:ea typeface="+mn-ea"/>
                <a:cs typeface="+mn-cs"/>
              </a:rPr>
              <a:t>Best value for the price </a:t>
            </a:r>
            <a:endParaRPr kumimoji="0" lang="en-US" sz="12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7" name="Rectangle 56">
            <a:extLst>
              <a:ext uri="{FF2B5EF4-FFF2-40B4-BE49-F238E27FC236}">
                <a16:creationId xmlns:a16="http://schemas.microsoft.com/office/drawing/2014/main" id="{882EF831-8D2A-4A35-8C5F-3086D9BE67D1}"/>
              </a:ext>
            </a:extLst>
          </p:cNvPr>
          <p:cNvSpPr/>
          <p:nvPr/>
        </p:nvSpPr>
        <p:spPr>
          <a:xfrm>
            <a:off x="5497800" y="5435405"/>
            <a:ext cx="1753406"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effectLst/>
                <a:uLnTx/>
                <a:uFillTx/>
                <a:latin typeface="Arial" panose="020B0604020202020204" pitchFamily="34" charset="0"/>
                <a:ea typeface="+mn-ea"/>
                <a:cs typeface="+mn-cs"/>
              </a:rPr>
              <a:t>Best elasticity for the price </a:t>
            </a:r>
            <a:endParaRPr kumimoji="0" lang="en-US" sz="10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58" name="Rectangle 57">
            <a:extLst>
              <a:ext uri="{FF2B5EF4-FFF2-40B4-BE49-F238E27FC236}">
                <a16:creationId xmlns:a16="http://schemas.microsoft.com/office/drawing/2014/main" id="{35E70F6E-7859-4D3C-963E-3A18E1647B4B}"/>
              </a:ext>
            </a:extLst>
          </p:cNvPr>
          <p:cNvSpPr/>
          <p:nvPr/>
        </p:nvSpPr>
        <p:spPr>
          <a:xfrm>
            <a:off x="7744462" y="6185053"/>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Total Time To Live (TTL) is free</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479830AD-64A0-444D-BDB3-91CFBE5F695E}"/>
              </a:ext>
            </a:extLst>
          </p:cNvPr>
          <p:cNvSpPr/>
          <p:nvPr/>
        </p:nvSpPr>
        <p:spPr>
          <a:xfrm>
            <a:off x="5434780" y="5922297"/>
            <a:ext cx="2070659"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No need to segment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into read and write workloads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w/ unified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and</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normalized throughput currency - RUs</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FA3689A7-E917-4057-9E64-0733257A9CA3}"/>
              </a:ext>
            </a:extLst>
          </p:cNvPr>
          <p:cNvSpPr/>
          <p:nvPr/>
        </p:nvSpPr>
        <p:spPr>
          <a:xfrm>
            <a:off x="7505439" y="5426239"/>
            <a:ext cx="1944841"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Saturation of provisioned capacity via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sub-core</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multiplexing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1" name="Rectangle 60">
            <a:extLst>
              <a:ext uri="{FF2B5EF4-FFF2-40B4-BE49-F238E27FC236}">
                <a16:creationId xmlns:a16="http://schemas.microsoft.com/office/drawing/2014/main" id="{DAC4AA1D-A669-441F-B37D-EFADB8DCA7F0}"/>
              </a:ext>
            </a:extLst>
          </p:cNvPr>
          <p:cNvSpPr/>
          <p:nvPr/>
        </p:nvSpPr>
        <p:spPr>
          <a:xfrm>
            <a:off x="9862457" y="5458785"/>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Deep integration w/ Azure Networking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2" name="Rectangle 61">
            <a:extLst>
              <a:ext uri="{FF2B5EF4-FFF2-40B4-BE49-F238E27FC236}">
                <a16:creationId xmlns:a16="http://schemas.microsoft.com/office/drawing/2014/main" id="{A7E179EE-16B1-40F8-9548-7B961FB938E8}"/>
              </a:ext>
            </a:extLst>
          </p:cNvPr>
          <p:cNvSpPr/>
          <p:nvPr/>
        </p:nvSpPr>
        <p:spPr>
          <a:xfrm>
            <a:off x="10003341" y="6083060"/>
            <a:ext cx="175340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Enterprise-ready (security, compliance, encryption) at no additional cost </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grpSp>
        <p:nvGrpSpPr>
          <p:cNvPr id="63" name="Group 62">
            <a:extLst>
              <a:ext uri="{FF2B5EF4-FFF2-40B4-BE49-F238E27FC236}">
                <a16:creationId xmlns:a16="http://schemas.microsoft.com/office/drawing/2014/main" id="{B02DDDBA-6FBD-4446-B820-00B5380B92F4}"/>
              </a:ext>
            </a:extLst>
          </p:cNvPr>
          <p:cNvGrpSpPr/>
          <p:nvPr/>
        </p:nvGrpSpPr>
        <p:grpSpPr>
          <a:xfrm>
            <a:off x="6980453" y="4213026"/>
            <a:ext cx="502095" cy="446397"/>
            <a:chOff x="8376458" y="5925518"/>
            <a:chExt cx="1045926" cy="901512"/>
          </a:xfrm>
          <a:noFill/>
        </p:grpSpPr>
        <p:sp>
          <p:nvSpPr>
            <p:cNvPr id="64" name="Star: 4 Points 8">
              <a:extLst>
                <a:ext uri="{FF2B5EF4-FFF2-40B4-BE49-F238E27FC236}">
                  <a16:creationId xmlns:a16="http://schemas.microsoft.com/office/drawing/2014/main" id="{8ECCED33-5DC0-420C-B44C-711BA7205D5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 name="Star: 4 Points 8">
              <a:extLst>
                <a:ext uri="{FF2B5EF4-FFF2-40B4-BE49-F238E27FC236}">
                  <a16:creationId xmlns:a16="http://schemas.microsoft.com/office/drawing/2014/main" id="{3A977897-F8B5-4C3D-8E7F-D9FCB2F7BBD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id="{1F42DB17-E9D0-4826-BF38-C4ED11AC0371}"/>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 name="Oval 9">
              <a:extLst>
                <a:ext uri="{FF2B5EF4-FFF2-40B4-BE49-F238E27FC236}">
                  <a16:creationId xmlns:a16="http://schemas.microsoft.com/office/drawing/2014/main" id="{09808A44-0E94-4D73-A36E-7821D6A6DD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val="1849516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4125967" y="3119512"/>
            <a:ext cx="3932808" cy="849463"/>
          </a:xfrm>
          <a:prstGeom prst="rect">
            <a:avLst/>
          </a:prstGeom>
          <a:noFill/>
        </p:spPr>
        <p:txBody>
          <a:bodyPr wrap="none" lIns="182880" tIns="146304" rIns="182880" bIns="146304" rtlCol="0">
            <a:spAutoFit/>
          </a:bodyPr>
          <a:lstStyle/>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Basics concepts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805115" y="2458634"/>
            <a:ext cx="8804736" cy="645969"/>
          </a:xfrm>
        </p:spPr>
        <p:txBody>
          <a:bodyPr/>
          <a:lstStyle/>
          <a:p>
            <a:r>
              <a:rPr lang="en-US" dirty="0">
                <a:solidFill>
                  <a:schemeClr val="bg1"/>
                </a:solidFill>
                <a:ea typeface="Segoe UI Semilight" charset="0"/>
              </a:rPr>
              <a:t>Azure Cosmos DB</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06118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FA45-9066-4B6E-8118-AFF82EFF5247}"/>
              </a:ext>
            </a:extLst>
          </p:cNvPr>
          <p:cNvSpPr>
            <a:spLocks noGrp="1"/>
          </p:cNvSpPr>
          <p:nvPr>
            <p:ph type="title"/>
          </p:nvPr>
        </p:nvSpPr>
        <p:spPr>
          <a:xfrm>
            <a:off x="269240" y="2084173"/>
            <a:ext cx="11653523" cy="2139175"/>
          </a:xfrm>
        </p:spPr>
        <p:txBody>
          <a:bodyPr/>
          <a:lstStyle/>
          <a:p>
            <a:pPr algn="ctr"/>
            <a:r>
              <a:rPr lang="en-US" dirty="0"/>
              <a:t>Why is this query consuming a lot of Rus or take time ?</a:t>
            </a:r>
          </a:p>
        </p:txBody>
      </p:sp>
    </p:spTree>
    <p:extLst>
      <p:ext uri="{BB962C8B-B14F-4D97-AF65-F5344CB8AC3E}">
        <p14:creationId xmlns:p14="http://schemas.microsoft.com/office/powerpoint/2010/main" val="285482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D345F3-4640-4BC7-9CA9-8C92B37BACDE}"/>
              </a:ext>
            </a:extLst>
          </p:cNvPr>
          <p:cNvSpPr>
            <a:spLocks noGrp="1"/>
          </p:cNvSpPr>
          <p:nvPr>
            <p:ph type="title"/>
          </p:nvPr>
        </p:nvSpPr>
        <p:spPr>
          <a:xfrm>
            <a:off x="269240" y="2084173"/>
            <a:ext cx="11653523" cy="3203954"/>
          </a:xfrm>
        </p:spPr>
        <p:txBody>
          <a:bodyPr/>
          <a:lstStyle/>
          <a:p>
            <a:pPr algn="ctr"/>
            <a:r>
              <a:rPr lang="fr-FR" sz="13800" dirty="0"/>
              <a:t>PARTITIONING</a:t>
            </a:r>
            <a:br>
              <a:rPr lang="fr-FR" sz="13800" dirty="0"/>
            </a:br>
            <a:r>
              <a:rPr lang="fr-FR" sz="7200" dirty="0" err="1"/>
              <a:t>Already</a:t>
            </a:r>
            <a:r>
              <a:rPr lang="fr-FR" sz="7200" dirty="0"/>
              <a:t> cover </a:t>
            </a:r>
            <a:endParaRPr lang="fr-FR" sz="13800" dirty="0"/>
          </a:p>
        </p:txBody>
      </p:sp>
    </p:spTree>
    <p:extLst>
      <p:ext uri="{BB962C8B-B14F-4D97-AF65-F5344CB8AC3E}">
        <p14:creationId xmlns:p14="http://schemas.microsoft.com/office/powerpoint/2010/main" val="7664239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DE4D00-CDAD-4C4B-ADE2-ED46FB3896C5}"/>
              </a:ext>
            </a:extLst>
          </p:cNvPr>
          <p:cNvSpPr>
            <a:spLocks noGrp="1"/>
          </p:cNvSpPr>
          <p:nvPr>
            <p:ph type="title"/>
          </p:nvPr>
        </p:nvSpPr>
        <p:spPr/>
        <p:txBody>
          <a:bodyPr/>
          <a:lstStyle/>
          <a:p>
            <a:r>
              <a:rPr lang="en-US" dirty="0"/>
              <a:t>Data modelling</a:t>
            </a:r>
          </a:p>
        </p:txBody>
      </p:sp>
      <p:sp>
        <p:nvSpPr>
          <p:cNvPr id="6" name="Content Placeholder 5">
            <a:extLst>
              <a:ext uri="{FF2B5EF4-FFF2-40B4-BE49-F238E27FC236}">
                <a16:creationId xmlns:a16="http://schemas.microsoft.com/office/drawing/2014/main" id="{9EA3349D-22BB-4323-A332-4D0D0D0DFA22}"/>
              </a:ext>
            </a:extLst>
          </p:cNvPr>
          <p:cNvSpPr>
            <a:spLocks noGrp="1"/>
          </p:cNvSpPr>
          <p:nvPr>
            <p:ph sz="quarter" idx="10"/>
          </p:nvPr>
        </p:nvSpPr>
        <p:spPr>
          <a:xfrm>
            <a:off x="584200" y="1435100"/>
            <a:ext cx="11018838" cy="5601533"/>
          </a:xfrm>
        </p:spPr>
        <p:txBody>
          <a:bodyPr/>
          <a:lstStyle/>
          <a:p>
            <a:pPr marL="0" indent="0">
              <a:buNone/>
            </a:pPr>
            <a:r>
              <a:rPr lang="en-US" dirty="0"/>
              <a:t>Cosmos DB != relational database</a:t>
            </a:r>
          </a:p>
          <a:p>
            <a:pPr marL="0" indent="0">
              <a:buNone/>
            </a:pPr>
            <a:endParaRPr lang="en-US" dirty="0"/>
          </a:p>
          <a:p>
            <a:pPr marL="0" indent="0">
              <a:buNone/>
            </a:pPr>
            <a:r>
              <a:rPr lang="en-US" dirty="0"/>
              <a:t>Write out the data access patterns….</a:t>
            </a:r>
          </a:p>
          <a:p>
            <a:pPr marL="0" indent="0">
              <a:buNone/>
            </a:pPr>
            <a:endParaRPr lang="en-US" dirty="0"/>
          </a:p>
          <a:p>
            <a:pPr marL="0" indent="0">
              <a:buNone/>
            </a:pPr>
            <a:r>
              <a:rPr lang="en-US" dirty="0"/>
              <a:t>Then choose the partition key and data model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0128920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636A-3B6C-4250-9DE9-F67608DA4AD7}"/>
              </a:ext>
            </a:extLst>
          </p:cNvPr>
          <p:cNvSpPr>
            <a:spLocks noGrp="1"/>
          </p:cNvSpPr>
          <p:nvPr>
            <p:ph type="title"/>
          </p:nvPr>
        </p:nvSpPr>
        <p:spPr/>
        <p:txBody>
          <a:bodyPr/>
          <a:lstStyle/>
          <a:p>
            <a:r>
              <a:rPr lang="en-US"/>
              <a:t>Mixing entity types</a:t>
            </a:r>
          </a:p>
        </p:txBody>
      </p:sp>
      <p:sp>
        <p:nvSpPr>
          <p:cNvPr id="3" name="Content Placeholder 2">
            <a:extLst>
              <a:ext uri="{FF2B5EF4-FFF2-40B4-BE49-F238E27FC236}">
                <a16:creationId xmlns:a16="http://schemas.microsoft.com/office/drawing/2014/main" id="{FA6354AD-F73E-4DF2-9239-8A5E8642A647}"/>
              </a:ext>
            </a:extLst>
          </p:cNvPr>
          <p:cNvSpPr>
            <a:spLocks noGrp="1"/>
          </p:cNvSpPr>
          <p:nvPr>
            <p:ph sz="quarter" idx="10"/>
          </p:nvPr>
        </p:nvSpPr>
        <p:spPr>
          <a:xfrm>
            <a:off x="584200" y="1435100"/>
            <a:ext cx="11018838" cy="3890296"/>
          </a:xfrm>
        </p:spPr>
        <p:txBody>
          <a:bodyPr/>
          <a:lstStyle/>
          <a:p>
            <a:r>
              <a:rPr lang="en-US"/>
              <a:t>Leverage the schema-agnostic nature of Cosmos DB</a:t>
            </a:r>
          </a:p>
          <a:p>
            <a:endParaRPr lang="en-US"/>
          </a:p>
          <a:p>
            <a:r>
              <a:rPr lang="en-US"/>
              <a:t>Suitable when different entity types</a:t>
            </a:r>
          </a:p>
          <a:p>
            <a:pPr lvl="1"/>
            <a:r>
              <a:rPr lang="en-US"/>
              <a:t>share similar access patterns</a:t>
            </a:r>
          </a:p>
          <a:p>
            <a:pPr lvl="1"/>
            <a:r>
              <a:rPr lang="en-US"/>
              <a:t>are queried by the same partition key</a:t>
            </a:r>
          </a:p>
          <a:p>
            <a:pPr lvl="1"/>
            <a:r>
              <a:rPr lang="en-US"/>
              <a:t>are queried together (for JOIN-like capabilities)</a:t>
            </a:r>
          </a:p>
          <a:p>
            <a:pPr lvl="1"/>
            <a:endParaRPr lang="en-US"/>
          </a:p>
          <a:p>
            <a:r>
              <a:rPr lang="en-US"/>
              <a:t>Typical implementation is to add a </a:t>
            </a:r>
            <a:r>
              <a:rPr lang="en-US">
                <a:solidFill>
                  <a:schemeClr val="tx1"/>
                </a:solidFill>
                <a:latin typeface="Consolas" panose="020B0609020204030204" pitchFamily="49" charset="0"/>
              </a:rPr>
              <a:t>"</a:t>
            </a:r>
            <a:r>
              <a:rPr lang="en-US">
                <a:latin typeface="Consolas" panose="020B0609020204030204" pitchFamily="49" charset="0"/>
              </a:rPr>
              <a:t>type</a:t>
            </a:r>
            <a:r>
              <a:rPr lang="en-US">
                <a:solidFill>
                  <a:schemeClr val="tx1"/>
                </a:solidFill>
                <a:latin typeface="Consolas" panose="020B0609020204030204" pitchFamily="49" charset="0"/>
              </a:rPr>
              <a:t>"</a:t>
            </a:r>
            <a:r>
              <a:rPr lang="en-US"/>
              <a:t> property to discriminate different types</a:t>
            </a:r>
          </a:p>
        </p:txBody>
      </p:sp>
    </p:spTree>
    <p:extLst>
      <p:ext uri="{BB962C8B-B14F-4D97-AF65-F5344CB8AC3E}">
        <p14:creationId xmlns:p14="http://schemas.microsoft.com/office/powerpoint/2010/main" val="26593548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636A-3B6C-4250-9DE9-F67608DA4AD7}"/>
              </a:ext>
            </a:extLst>
          </p:cNvPr>
          <p:cNvSpPr>
            <a:spLocks noGrp="1"/>
          </p:cNvSpPr>
          <p:nvPr>
            <p:ph type="title"/>
          </p:nvPr>
        </p:nvSpPr>
        <p:spPr/>
        <p:txBody>
          <a:bodyPr/>
          <a:lstStyle/>
          <a:p>
            <a:r>
              <a:rPr lang="en-US"/>
              <a:t>Reference vs. embed</a:t>
            </a:r>
          </a:p>
        </p:txBody>
      </p:sp>
      <p:sp>
        <p:nvSpPr>
          <p:cNvPr id="4" name="Text Placeholder 4">
            <a:extLst>
              <a:ext uri="{FF2B5EF4-FFF2-40B4-BE49-F238E27FC236}">
                <a16:creationId xmlns:a16="http://schemas.microsoft.com/office/drawing/2014/main" id="{0AB0867B-F24E-4B2D-96F9-3A228905E942}"/>
              </a:ext>
            </a:extLst>
          </p:cNvPr>
          <p:cNvSpPr txBox="1">
            <a:spLocks/>
          </p:cNvSpPr>
          <p:nvPr/>
        </p:nvSpPr>
        <p:spPr>
          <a:xfrm>
            <a:off x="6895535" y="1999688"/>
            <a:ext cx="3495669" cy="1231106"/>
          </a:xfrm>
          <a:prstGeom prst="rect">
            <a:avLst/>
          </a:prstGeom>
          <a:ln>
            <a:solidFill>
              <a:schemeClr val="tx1"/>
            </a:solidFill>
          </a:ln>
        </p:spPr>
        <p:txBody>
          <a:bodyPr vert="horz" wrap="square" lIns="0" tIns="0" rIns="0" bIns="0" rtlCol="0" anchor="t">
            <a:spAutoFit/>
          </a:bodyP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1600">
                <a:solidFill>
                  <a:schemeClr val="tx1"/>
                </a:solidFill>
                <a:latin typeface="Consolas" panose="020B0609020204030204" pitchFamily="49" charset="0"/>
              </a:rPr>
              <a:t>{</a:t>
            </a:r>
          </a:p>
          <a:p>
            <a:pPr algn="l"/>
            <a:r>
              <a:rPr lang="en-US" sz="1600">
                <a:solidFill>
                  <a:schemeClr val="tx1"/>
                </a:solidFill>
                <a:latin typeface="Consolas" panose="020B0609020204030204" pitchFamily="49" charset="0"/>
              </a:rPr>
              <a:t>  "id": "&lt;post-id&gt;",</a:t>
            </a:r>
          </a:p>
          <a:p>
            <a:pPr algn="l"/>
            <a:r>
              <a:rPr lang="en-US" sz="1600">
                <a:solidFill>
                  <a:schemeClr val="tx1"/>
                </a:solidFill>
                <a:latin typeface="Consolas" panose="020B0609020204030204" pitchFamily="49" charset="0"/>
              </a:rPr>
              <a:t>  "title": "&lt;post-title&gt;",</a:t>
            </a:r>
          </a:p>
          <a:p>
            <a:pPr algn="l"/>
            <a:r>
              <a:rPr lang="en-US" sz="1600">
                <a:solidFill>
                  <a:schemeClr val="tx1"/>
                </a:solidFill>
                <a:latin typeface="Consolas" panose="020B0609020204030204" pitchFamily="49" charset="0"/>
              </a:rPr>
              <a:t>  "content": "&lt;post-content&gt;"</a:t>
            </a:r>
          </a:p>
          <a:p>
            <a:pPr algn="l"/>
            <a:r>
              <a:rPr lang="en-US" sz="1600">
                <a:solidFill>
                  <a:schemeClr val="tx1"/>
                </a:solidFill>
                <a:latin typeface="Consolas" panose="020B0609020204030204" pitchFamily="49" charset="0"/>
              </a:rPr>
              <a:t>}</a:t>
            </a:r>
          </a:p>
        </p:txBody>
      </p:sp>
      <p:sp>
        <p:nvSpPr>
          <p:cNvPr id="5" name="Text Placeholder 4">
            <a:extLst>
              <a:ext uri="{FF2B5EF4-FFF2-40B4-BE49-F238E27FC236}">
                <a16:creationId xmlns:a16="http://schemas.microsoft.com/office/drawing/2014/main" id="{44D221A3-0046-418F-BA88-157AE43BAD61}"/>
              </a:ext>
            </a:extLst>
          </p:cNvPr>
          <p:cNvSpPr txBox="1">
            <a:spLocks/>
          </p:cNvSpPr>
          <p:nvPr/>
        </p:nvSpPr>
        <p:spPr>
          <a:xfrm>
            <a:off x="6895534" y="3405091"/>
            <a:ext cx="3495669" cy="1231106"/>
          </a:xfrm>
          <a:prstGeom prst="rect">
            <a:avLst/>
          </a:prstGeom>
          <a:ln>
            <a:solidFill>
              <a:schemeClr val="tx1"/>
            </a:solidFill>
          </a:ln>
        </p:spPr>
        <p:txBody>
          <a:bodyPr vert="horz" wrap="square" lIns="0" tIns="0" rIns="0" bIns="0" rtlCol="0" anchor="t">
            <a:spAutoFit/>
          </a:bodyP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1600">
                <a:solidFill>
                  <a:schemeClr val="tx1"/>
                </a:solidFill>
                <a:latin typeface="Consolas" panose="020B0609020204030204" pitchFamily="49" charset="0"/>
              </a:rPr>
              <a:t>{</a:t>
            </a:r>
          </a:p>
          <a:p>
            <a:pPr algn="l"/>
            <a:r>
              <a:rPr lang="en-US" sz="1600">
                <a:solidFill>
                  <a:schemeClr val="tx1"/>
                </a:solidFill>
                <a:latin typeface="Consolas" panose="020B0609020204030204" pitchFamily="49" charset="0"/>
              </a:rPr>
              <a:t>  "id": "&lt;comment-id-1&gt;",</a:t>
            </a:r>
          </a:p>
          <a:p>
            <a:pPr algn="l"/>
            <a:r>
              <a:rPr lang="en-US" sz="1600">
                <a:solidFill>
                  <a:schemeClr val="tx1"/>
                </a:solidFill>
                <a:latin typeface="Consolas" panose="020B0609020204030204" pitchFamily="49" charset="0"/>
              </a:rPr>
              <a:t>  "</a:t>
            </a:r>
            <a:r>
              <a:rPr lang="en-US" sz="1600" err="1">
                <a:solidFill>
                  <a:schemeClr val="tx1"/>
                </a:solidFill>
                <a:latin typeface="Consolas" panose="020B0609020204030204" pitchFamily="49" charset="0"/>
              </a:rPr>
              <a:t>postId</a:t>
            </a:r>
            <a:r>
              <a:rPr lang="en-US" sz="1600">
                <a:solidFill>
                  <a:schemeClr val="tx1"/>
                </a:solidFill>
                <a:latin typeface="Consolas" panose="020B0609020204030204" pitchFamily="49" charset="0"/>
              </a:rPr>
              <a:t>": "&lt;post-id&gt;",</a:t>
            </a:r>
          </a:p>
          <a:p>
            <a:pPr algn="l"/>
            <a:r>
              <a:rPr lang="en-US" sz="1600">
                <a:solidFill>
                  <a:schemeClr val="tx1"/>
                </a:solidFill>
                <a:latin typeface="Consolas" panose="020B0609020204030204" pitchFamily="49" charset="0"/>
              </a:rPr>
              <a:t>  "content": "…"</a:t>
            </a:r>
          </a:p>
          <a:p>
            <a:pPr algn="l"/>
            <a:r>
              <a:rPr lang="en-US" sz="1600">
                <a:solidFill>
                  <a:schemeClr val="tx1"/>
                </a:solidFill>
                <a:latin typeface="Consolas" panose="020B0609020204030204" pitchFamily="49" charset="0"/>
              </a:rPr>
              <a:t>}</a:t>
            </a:r>
          </a:p>
        </p:txBody>
      </p:sp>
      <p:sp>
        <p:nvSpPr>
          <p:cNvPr id="6" name="Text Placeholder 4">
            <a:extLst>
              <a:ext uri="{FF2B5EF4-FFF2-40B4-BE49-F238E27FC236}">
                <a16:creationId xmlns:a16="http://schemas.microsoft.com/office/drawing/2014/main" id="{B1C37377-2FAC-4DB9-A707-82774CBB61CD}"/>
              </a:ext>
            </a:extLst>
          </p:cNvPr>
          <p:cNvSpPr txBox="1">
            <a:spLocks/>
          </p:cNvSpPr>
          <p:nvPr/>
        </p:nvSpPr>
        <p:spPr>
          <a:xfrm>
            <a:off x="2088604" y="1999688"/>
            <a:ext cx="3495668" cy="3693319"/>
          </a:xfrm>
          <a:prstGeom prst="rect">
            <a:avLst/>
          </a:prstGeom>
          <a:ln>
            <a:solidFill>
              <a:schemeClr val="tx1"/>
            </a:solidFill>
          </a:ln>
        </p:spPr>
        <p:txBody>
          <a:bodyPr vert="horz" wrap="square" lIns="0" tIns="0" rIns="0" bIns="0" rtlCol="0" anchor="t">
            <a:spAutoFit/>
          </a:bodyP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1600">
                <a:solidFill>
                  <a:schemeClr val="tx1"/>
                </a:solidFill>
                <a:latin typeface="Consolas" panose="020B0609020204030204" pitchFamily="49" charset="0"/>
              </a:rPr>
              <a:t>{</a:t>
            </a:r>
          </a:p>
          <a:p>
            <a:pPr algn="l"/>
            <a:r>
              <a:rPr lang="en-US" sz="1600">
                <a:solidFill>
                  <a:schemeClr val="tx1"/>
                </a:solidFill>
                <a:latin typeface="Consolas" panose="020B0609020204030204" pitchFamily="49" charset="0"/>
              </a:rPr>
              <a:t>  "id": "&lt;post-id&gt;",</a:t>
            </a:r>
          </a:p>
          <a:p>
            <a:pPr algn="l"/>
            <a:r>
              <a:rPr lang="en-US" sz="1600">
                <a:solidFill>
                  <a:schemeClr val="tx1"/>
                </a:solidFill>
                <a:latin typeface="Consolas" panose="020B0609020204030204" pitchFamily="49" charset="0"/>
              </a:rPr>
              <a:t>  "title": "&lt;post-title&gt;",</a:t>
            </a:r>
          </a:p>
          <a:p>
            <a:pPr algn="l"/>
            <a:r>
              <a:rPr lang="en-US" sz="1600">
                <a:solidFill>
                  <a:schemeClr val="tx1"/>
                </a:solidFill>
                <a:latin typeface="Consolas" panose="020B0609020204030204" pitchFamily="49" charset="0"/>
              </a:rPr>
              <a:t>  "content": "&lt;post-content&gt;",  </a:t>
            </a:r>
          </a:p>
          <a:p>
            <a:pPr algn="l"/>
            <a:r>
              <a:rPr lang="en-US" sz="1600">
                <a:solidFill>
                  <a:schemeClr val="tx1"/>
                </a:solidFill>
                <a:latin typeface="Consolas" panose="020B0609020204030204" pitchFamily="49" charset="0"/>
              </a:rPr>
              <a:t>  "comments":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      "id": "&lt;comment-id-1&gt;",</a:t>
            </a:r>
          </a:p>
          <a:p>
            <a:pPr algn="l"/>
            <a:r>
              <a:rPr lang="en-US" sz="1600">
                <a:solidFill>
                  <a:schemeClr val="tx1"/>
                </a:solidFill>
                <a:latin typeface="Consolas" panose="020B0609020204030204" pitchFamily="49" charset="0"/>
              </a:rPr>
              <a:t>      "content":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      "id": "&lt;comment-id-2&gt;",</a:t>
            </a:r>
          </a:p>
          <a:p>
            <a:pPr algn="l"/>
            <a:r>
              <a:rPr lang="en-US" sz="1600">
                <a:solidFill>
                  <a:schemeClr val="tx1"/>
                </a:solidFill>
                <a:latin typeface="Consolas" panose="020B0609020204030204" pitchFamily="49" charset="0"/>
              </a:rPr>
              <a:t>      "content":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a:t>
            </a:r>
          </a:p>
        </p:txBody>
      </p:sp>
      <p:sp>
        <p:nvSpPr>
          <p:cNvPr id="8" name="Content Placeholder 2">
            <a:extLst>
              <a:ext uri="{FF2B5EF4-FFF2-40B4-BE49-F238E27FC236}">
                <a16:creationId xmlns:a16="http://schemas.microsoft.com/office/drawing/2014/main" id="{7CA91574-FE18-4E20-B25E-55BA7C1956CE}"/>
              </a:ext>
            </a:extLst>
          </p:cNvPr>
          <p:cNvSpPr>
            <a:spLocks noGrp="1"/>
          </p:cNvSpPr>
          <p:nvPr>
            <p:ph sz="quarter" idx="10"/>
          </p:nvPr>
        </p:nvSpPr>
        <p:spPr>
          <a:xfrm>
            <a:off x="2347680" y="1394504"/>
            <a:ext cx="2975610" cy="430887"/>
          </a:xfrm>
        </p:spPr>
        <p:txBody>
          <a:bodyPr/>
          <a:lstStyle/>
          <a:p>
            <a:pPr marL="0" indent="0" algn="ctr">
              <a:buNone/>
            </a:pPr>
            <a:r>
              <a:rPr lang="en-US"/>
              <a:t>Embedding</a:t>
            </a:r>
          </a:p>
        </p:txBody>
      </p:sp>
      <p:sp>
        <p:nvSpPr>
          <p:cNvPr id="9" name="Content Placeholder 2">
            <a:extLst>
              <a:ext uri="{FF2B5EF4-FFF2-40B4-BE49-F238E27FC236}">
                <a16:creationId xmlns:a16="http://schemas.microsoft.com/office/drawing/2014/main" id="{B623ABEB-7CEF-4C6D-A447-68A6F7258720}"/>
              </a:ext>
            </a:extLst>
          </p:cNvPr>
          <p:cNvSpPr txBox="1">
            <a:spLocks/>
          </p:cNvSpPr>
          <p:nvPr/>
        </p:nvSpPr>
        <p:spPr>
          <a:xfrm>
            <a:off x="7127786" y="1394504"/>
            <a:ext cx="297561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a:t>Referencing</a:t>
            </a:r>
          </a:p>
        </p:txBody>
      </p:sp>
      <p:sp>
        <p:nvSpPr>
          <p:cNvPr id="10" name="Text Placeholder 4">
            <a:extLst>
              <a:ext uri="{FF2B5EF4-FFF2-40B4-BE49-F238E27FC236}">
                <a16:creationId xmlns:a16="http://schemas.microsoft.com/office/drawing/2014/main" id="{7F963257-CA21-4F61-A0D3-F237F2D8CF69}"/>
              </a:ext>
            </a:extLst>
          </p:cNvPr>
          <p:cNvSpPr txBox="1">
            <a:spLocks/>
          </p:cNvSpPr>
          <p:nvPr/>
        </p:nvSpPr>
        <p:spPr>
          <a:xfrm>
            <a:off x="6895534" y="4810494"/>
            <a:ext cx="3495669" cy="1231106"/>
          </a:xfrm>
          <a:prstGeom prst="rect">
            <a:avLst/>
          </a:prstGeom>
          <a:ln>
            <a:solidFill>
              <a:schemeClr val="tx1"/>
            </a:solidFill>
          </a:ln>
        </p:spPr>
        <p:txBody>
          <a:bodyPr vert="horz" wrap="square" lIns="0" tIns="0" rIns="0" bIns="0" rtlCol="0" anchor="t">
            <a:spAutoFit/>
          </a:bodyP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1600">
                <a:solidFill>
                  <a:schemeClr val="tx1"/>
                </a:solidFill>
                <a:latin typeface="Consolas" panose="020B0609020204030204" pitchFamily="49" charset="0"/>
              </a:rPr>
              <a:t>{</a:t>
            </a:r>
          </a:p>
          <a:p>
            <a:pPr algn="l"/>
            <a:r>
              <a:rPr lang="en-US" sz="1600">
                <a:solidFill>
                  <a:schemeClr val="tx1"/>
                </a:solidFill>
                <a:latin typeface="Consolas" panose="020B0609020204030204" pitchFamily="49" charset="0"/>
              </a:rPr>
              <a:t>  "id": "&lt;comment-id-2&gt;",</a:t>
            </a:r>
          </a:p>
          <a:p>
            <a:pPr algn="l"/>
            <a:r>
              <a:rPr lang="en-US" sz="1600">
                <a:solidFill>
                  <a:schemeClr val="tx1"/>
                </a:solidFill>
                <a:latin typeface="Consolas" panose="020B0609020204030204" pitchFamily="49" charset="0"/>
              </a:rPr>
              <a:t>  "</a:t>
            </a:r>
            <a:r>
              <a:rPr lang="en-US" sz="1600" err="1">
                <a:solidFill>
                  <a:schemeClr val="tx1"/>
                </a:solidFill>
                <a:latin typeface="Consolas" panose="020B0609020204030204" pitchFamily="49" charset="0"/>
              </a:rPr>
              <a:t>postId</a:t>
            </a:r>
            <a:r>
              <a:rPr lang="en-US" sz="1600">
                <a:solidFill>
                  <a:schemeClr val="tx1"/>
                </a:solidFill>
                <a:latin typeface="Consolas" panose="020B0609020204030204" pitchFamily="49" charset="0"/>
              </a:rPr>
              <a:t>": "&lt;post-id&gt;",</a:t>
            </a:r>
          </a:p>
          <a:p>
            <a:pPr algn="l"/>
            <a:r>
              <a:rPr lang="en-US" sz="1600">
                <a:solidFill>
                  <a:schemeClr val="tx1"/>
                </a:solidFill>
                <a:latin typeface="Consolas" panose="020B0609020204030204" pitchFamily="49" charset="0"/>
              </a:rPr>
              <a:t>  "content": "…"</a:t>
            </a:r>
          </a:p>
          <a:p>
            <a:pPr algn="l"/>
            <a:r>
              <a:rPr lang="en-US" sz="1600">
                <a:solidFill>
                  <a:schemeClr val="tx1"/>
                </a:solidFill>
                <a:latin typeface="Consolas" panose="020B0609020204030204" pitchFamily="49" charset="0"/>
              </a:rPr>
              <a:t>}</a:t>
            </a:r>
          </a:p>
        </p:txBody>
      </p:sp>
    </p:spTree>
    <p:extLst>
      <p:ext uri="{BB962C8B-B14F-4D97-AF65-F5344CB8AC3E}">
        <p14:creationId xmlns:p14="http://schemas.microsoft.com/office/powerpoint/2010/main" val="2941762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build="p"/>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3775-407F-4FC6-9796-7AB1220A0E0A}"/>
              </a:ext>
            </a:extLst>
          </p:cNvPr>
          <p:cNvSpPr>
            <a:spLocks noGrp="1"/>
          </p:cNvSpPr>
          <p:nvPr>
            <p:ph type="title"/>
          </p:nvPr>
        </p:nvSpPr>
        <p:spPr/>
        <p:txBody>
          <a:bodyPr/>
          <a:lstStyle/>
          <a:p>
            <a:r>
              <a:rPr lang="en-US"/>
              <a:t>Reference vs. embed</a:t>
            </a:r>
          </a:p>
        </p:txBody>
      </p:sp>
      <p:sp>
        <p:nvSpPr>
          <p:cNvPr id="3" name="Content Placeholder 2">
            <a:extLst>
              <a:ext uri="{FF2B5EF4-FFF2-40B4-BE49-F238E27FC236}">
                <a16:creationId xmlns:a16="http://schemas.microsoft.com/office/drawing/2014/main" id="{AC47A7A4-B954-423F-AFB4-6333750156E1}"/>
              </a:ext>
            </a:extLst>
          </p:cNvPr>
          <p:cNvSpPr>
            <a:spLocks noGrp="1"/>
          </p:cNvSpPr>
          <p:nvPr>
            <p:ph sz="quarter" idx="12"/>
          </p:nvPr>
        </p:nvSpPr>
        <p:spPr>
          <a:xfrm>
            <a:off x="6395020" y="1535308"/>
            <a:ext cx="5211763" cy="3016210"/>
          </a:xfrm>
        </p:spPr>
        <p:txBody>
          <a:bodyPr/>
          <a:lstStyle/>
          <a:p>
            <a:pPr marL="0" indent="0">
              <a:buNone/>
            </a:pPr>
            <a:r>
              <a:rPr lang="en-US"/>
              <a:t>Reference when:</a:t>
            </a:r>
          </a:p>
          <a:p>
            <a:r>
              <a:rPr lang="en-US"/>
              <a:t>1:many (unbounded)</a:t>
            </a:r>
          </a:p>
          <a:p>
            <a:r>
              <a:rPr lang="en-US" err="1"/>
              <a:t>Many:many</a:t>
            </a:r>
            <a:endParaRPr lang="en-US"/>
          </a:p>
          <a:p>
            <a:r>
              <a:rPr lang="en-US"/>
              <a:t>Items updated independently</a:t>
            </a:r>
          </a:p>
          <a:p>
            <a:pPr marL="0" indent="0">
              <a:buNone/>
            </a:pPr>
            <a:endParaRPr lang="en-US"/>
          </a:p>
          <a:p>
            <a:endParaRPr lang="en-US"/>
          </a:p>
        </p:txBody>
      </p:sp>
      <p:sp>
        <p:nvSpPr>
          <p:cNvPr id="4" name="Content Placeholder 3">
            <a:extLst>
              <a:ext uri="{FF2B5EF4-FFF2-40B4-BE49-F238E27FC236}">
                <a16:creationId xmlns:a16="http://schemas.microsoft.com/office/drawing/2014/main" id="{B14D232C-9F3F-4AF1-8BA1-5172E7D2D3D9}"/>
              </a:ext>
            </a:extLst>
          </p:cNvPr>
          <p:cNvSpPr>
            <a:spLocks noGrp="1"/>
          </p:cNvSpPr>
          <p:nvPr>
            <p:ph sz="quarter" idx="13"/>
          </p:nvPr>
        </p:nvSpPr>
        <p:spPr>
          <a:xfrm>
            <a:off x="876300" y="1535308"/>
            <a:ext cx="5219700" cy="2499146"/>
          </a:xfrm>
        </p:spPr>
        <p:txBody>
          <a:bodyPr/>
          <a:lstStyle/>
          <a:p>
            <a:pPr marL="0" indent="0">
              <a:buNone/>
            </a:pPr>
            <a:r>
              <a:rPr lang="en-US"/>
              <a:t>Embed when:</a:t>
            </a:r>
          </a:p>
          <a:p>
            <a:r>
              <a:rPr lang="en-US"/>
              <a:t>1:1</a:t>
            </a:r>
          </a:p>
          <a:p>
            <a:r>
              <a:rPr lang="en-US"/>
              <a:t>1:few</a:t>
            </a:r>
          </a:p>
          <a:p>
            <a:r>
              <a:rPr lang="en-US"/>
              <a:t>Items queried together</a:t>
            </a:r>
          </a:p>
          <a:p>
            <a:r>
              <a:rPr lang="en-US"/>
              <a:t>Items updated together</a:t>
            </a:r>
          </a:p>
        </p:txBody>
      </p:sp>
    </p:spTree>
    <p:extLst>
      <p:ext uri="{BB962C8B-B14F-4D97-AF65-F5344CB8AC3E}">
        <p14:creationId xmlns:p14="http://schemas.microsoft.com/office/powerpoint/2010/main" val="308744742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50EB-DD16-4861-96AD-734EE3B1A286}"/>
              </a:ext>
            </a:extLst>
          </p:cNvPr>
          <p:cNvSpPr>
            <a:spLocks noGrp="1"/>
          </p:cNvSpPr>
          <p:nvPr>
            <p:ph type="title"/>
          </p:nvPr>
        </p:nvSpPr>
        <p:spPr/>
        <p:txBody>
          <a:bodyPr/>
          <a:lstStyle/>
          <a:p>
            <a:r>
              <a:rPr lang="en-US" dirty="0"/>
              <a:t>Our scenario: Embed vs. reference</a:t>
            </a:r>
          </a:p>
        </p:txBody>
      </p:sp>
      <p:sp>
        <p:nvSpPr>
          <p:cNvPr id="3" name="Text Placeholder 2">
            <a:extLst>
              <a:ext uri="{FF2B5EF4-FFF2-40B4-BE49-F238E27FC236}">
                <a16:creationId xmlns:a16="http://schemas.microsoft.com/office/drawing/2014/main" id="{52D2FCB5-59B5-40A1-B407-1B92001BC068}"/>
              </a:ext>
            </a:extLst>
          </p:cNvPr>
          <p:cNvSpPr>
            <a:spLocks noGrp="1"/>
          </p:cNvSpPr>
          <p:nvPr>
            <p:ph type="body" sz="quarter" idx="10"/>
          </p:nvPr>
        </p:nvSpPr>
        <p:spPr>
          <a:xfrm>
            <a:off x="584200" y="1435497"/>
            <a:ext cx="11018520" cy="3152002"/>
          </a:xfrm>
        </p:spPr>
        <p:txBody>
          <a:bodyPr/>
          <a:lstStyle/>
          <a:p>
            <a:r>
              <a:rPr lang="en-US" dirty="0"/>
              <a:t>Trip – has multiple packages</a:t>
            </a:r>
          </a:p>
          <a:p>
            <a:r>
              <a:rPr lang="en-US" dirty="0"/>
              <a:t>Package – details about each package</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80462744-CB5A-45F6-BCC5-E14EB4AF970F}"/>
              </a:ext>
            </a:extLst>
          </p:cNvPr>
          <p:cNvPicPr>
            <a:picLocks noChangeAspect="1"/>
          </p:cNvPicPr>
          <p:nvPr/>
        </p:nvPicPr>
        <p:blipFill>
          <a:blip r:embed="rId2"/>
          <a:stretch>
            <a:fillRect/>
          </a:stretch>
        </p:blipFill>
        <p:spPr>
          <a:xfrm>
            <a:off x="699599" y="2660247"/>
            <a:ext cx="8536277" cy="3740553"/>
          </a:xfrm>
          <a:prstGeom prst="rect">
            <a:avLst/>
          </a:prstGeom>
          <a:ln>
            <a:solidFill>
              <a:schemeClr val="accent1"/>
            </a:solidFill>
          </a:ln>
        </p:spPr>
      </p:pic>
      <p:sp>
        <p:nvSpPr>
          <p:cNvPr id="7" name="Rectangle 6">
            <a:extLst>
              <a:ext uri="{FF2B5EF4-FFF2-40B4-BE49-F238E27FC236}">
                <a16:creationId xmlns:a16="http://schemas.microsoft.com/office/drawing/2014/main" id="{496B0FAD-96E3-4545-B8C7-F911DFAE4C11}"/>
              </a:ext>
            </a:extLst>
          </p:cNvPr>
          <p:cNvSpPr/>
          <p:nvPr/>
        </p:nvSpPr>
        <p:spPr bwMode="auto">
          <a:xfrm>
            <a:off x="4967738" y="5072144"/>
            <a:ext cx="4021279" cy="844011"/>
          </a:xfrm>
          <a:prstGeom prst="rect">
            <a:avLst/>
          </a:prstGeom>
          <a:noFill/>
          <a:ln w="38100" cap="flat" cmpd="sng" algn="ctr">
            <a:solidFill>
              <a:srgbClr val="D83B01">
                <a:lumMod val="60000"/>
                <a:lumOff val="40000"/>
              </a:srgbClr>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4009081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1E63FA-40A1-4FEB-BBA9-4F33E6217E66}"/>
              </a:ext>
            </a:extLst>
          </p:cNvPr>
          <p:cNvSpPr/>
          <p:nvPr/>
        </p:nvSpPr>
        <p:spPr>
          <a:xfrm>
            <a:off x="584200" y="911706"/>
            <a:ext cx="5015683" cy="5632311"/>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"id"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"e2c7ca5e-2ef1-4ac2-836d-74124811516c"</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partitionKey</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"DB2JXBWBLCL09FJFU"</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entityType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"Trip"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"vin"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"DB2JXBWBLCL09FJFU"</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consignmentId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"1f145aad-d943-44c7-b0f3-1bc8562c7628"</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plannedTripDistance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190.53</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"location"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"OR"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"status"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"Pending"</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"timestamp"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"0001-01-01T00:00:00"</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"packages"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packageId</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"514edbdc-210b-45f8-b05f-d491d6ded7e4"</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storageTemperature</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highlight>
                  <a:srgbClr val="FFFF00"/>
                </a:highlight>
                <a:uLnTx/>
                <a:uFillTx/>
                <a:latin typeface="Consolas" panose="020B0609020204030204" pitchFamily="49" charset="0"/>
                <a:ea typeface="+mn-ea"/>
                <a:cs typeface="+mn-cs"/>
              </a:rPr>
              <a:t>22</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highValue</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false</a:t>
            </a:r>
            <a:endPar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packageId</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"26128844-cc3f-4808-99f7-2b142ad002e5"</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storageTemperature</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highlight>
                  <a:srgbClr val="FFFF00"/>
                </a:highlight>
                <a:uLnTx/>
                <a:uFillTx/>
                <a:latin typeface="Consolas" panose="020B0609020204030204" pitchFamily="49" charset="0"/>
                <a:ea typeface="+mn-ea"/>
                <a:cs typeface="+mn-cs"/>
              </a:rPr>
              <a:t>32</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highValue</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false</a:t>
            </a:r>
            <a:endPar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"consignment"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consignmentId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"1f145aad-d943-44c7-b0f3-1bc8562c7628"</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"customer"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"Bellows College"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deliveryDueDate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"2019-10-20T05:56:44.7367547Z"</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1" name="Rectangle 10">
            <a:extLst>
              <a:ext uri="{FF2B5EF4-FFF2-40B4-BE49-F238E27FC236}">
                <a16:creationId xmlns:a16="http://schemas.microsoft.com/office/drawing/2014/main" id="{A699F707-65B9-4256-8FD8-0B31D43D9FF1}"/>
              </a:ext>
            </a:extLst>
          </p:cNvPr>
          <p:cNvSpPr/>
          <p:nvPr/>
        </p:nvSpPr>
        <p:spPr>
          <a:xfrm>
            <a:off x="6267450" y="937761"/>
            <a:ext cx="5727700" cy="4893647"/>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"id"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"ad476b94-8b3a-4ab8-ba5f-b95ad75acd63"</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defTabSz="914400">
              <a:defRPr/>
            </a:pP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packageId</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451A5"/>
                </a:solidFill>
                <a:latin typeface="Consolas" panose="020B0609020204030204" pitchFamily="49" charset="0"/>
              </a:rPr>
              <a:t>" 26128844-cc3f-4808-99f7-2b142ad002e5"</a:t>
            </a:r>
            <a:r>
              <a:rPr lang="en-US" sz="1200" dirty="0">
                <a:solidFill>
                  <a:srgbClr val="000000"/>
                </a:solidFill>
                <a:latin typeface="Consolas" panose="020B0609020204030204" pitchFamily="49" charset="0"/>
              </a:rPr>
              <a:t>,</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partitionKey</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 26128844-cc3f-4808-99f7-2b142ad002e5"</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entityType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"Package"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tripId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"ed96feb9-957e-4d30-873e-7a4f12266022"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consignmentId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"cb56399c-65b3-452b-89f0-d3b9bed5fa02"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"height"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33.37</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"length"</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41.45</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"width"</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20.96</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grossWeight</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223.72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storageTemperature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39</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highValue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false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"trip"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tripId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"ed96feb9-957e-4d30-873e-7a4f12266022"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"vin"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"AESQX3ZKCFM25HNNE"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plannedTripDistance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137.09</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"consignment"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consignmentId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"cb56399c-65b3-452b-89f0-d3b9bed5fa02"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"customer"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Lamna</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 Healthcare Company"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deliveryDueDate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"2019-10-20T08:26:44.7366267Z"</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"timestamp"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"0001-01-01T00:00:00"</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2" name="Rectangle 11">
            <a:extLst>
              <a:ext uri="{FF2B5EF4-FFF2-40B4-BE49-F238E27FC236}">
                <a16:creationId xmlns:a16="http://schemas.microsoft.com/office/drawing/2014/main" id="{381A6586-9F82-4AC9-AD6C-C6A2DFFF3914}"/>
              </a:ext>
            </a:extLst>
          </p:cNvPr>
          <p:cNvSpPr/>
          <p:nvPr/>
        </p:nvSpPr>
        <p:spPr bwMode="auto">
          <a:xfrm>
            <a:off x="6267450" y="308034"/>
            <a:ext cx="5727700"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Package entity</a:t>
            </a:r>
          </a:p>
        </p:txBody>
      </p:sp>
      <p:sp>
        <p:nvSpPr>
          <p:cNvPr id="13" name="Rectangle 12">
            <a:extLst>
              <a:ext uri="{FF2B5EF4-FFF2-40B4-BE49-F238E27FC236}">
                <a16:creationId xmlns:a16="http://schemas.microsoft.com/office/drawing/2014/main" id="{E19015A7-2BE3-4C58-A27F-E449A7F982B0}"/>
              </a:ext>
            </a:extLst>
          </p:cNvPr>
          <p:cNvSpPr/>
          <p:nvPr/>
        </p:nvSpPr>
        <p:spPr bwMode="auto">
          <a:xfrm>
            <a:off x="584199" y="308034"/>
            <a:ext cx="50156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Trip entity</a:t>
            </a:r>
          </a:p>
        </p:txBody>
      </p:sp>
      <p:sp>
        <p:nvSpPr>
          <p:cNvPr id="16" name="TextBox 15">
            <a:extLst>
              <a:ext uri="{FF2B5EF4-FFF2-40B4-BE49-F238E27FC236}">
                <a16:creationId xmlns:a16="http://schemas.microsoft.com/office/drawing/2014/main" id="{B66E6DC6-FE69-46B7-ABA4-E4E70B1FA793}"/>
              </a:ext>
            </a:extLst>
          </p:cNvPr>
          <p:cNvSpPr txBox="1"/>
          <p:nvPr/>
        </p:nvSpPr>
        <p:spPr>
          <a:xfrm>
            <a:off x="6267450" y="5928464"/>
            <a:ext cx="5727700" cy="615553"/>
          </a:xfrm>
          <a:prstGeom prst="rect">
            <a:avLst/>
          </a:prstGeom>
          <a:noFill/>
        </p:spPr>
        <p:txBody>
          <a:bodyPr wrap="square" lIns="0" tIns="0" rIns="0" bIns="0"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Select package info makes it easier to generate Trip summary info view</a:t>
            </a:r>
          </a:p>
        </p:txBody>
      </p:sp>
    </p:spTree>
    <p:extLst>
      <p:ext uri="{BB962C8B-B14F-4D97-AF65-F5344CB8AC3E}">
        <p14:creationId xmlns:p14="http://schemas.microsoft.com/office/powerpoint/2010/main" val="19764768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9C41-BBEF-4F73-B402-2FC41AB48B7E}"/>
              </a:ext>
            </a:extLst>
          </p:cNvPr>
          <p:cNvSpPr>
            <a:spLocks noGrp="1"/>
          </p:cNvSpPr>
          <p:nvPr>
            <p:ph type="title"/>
          </p:nvPr>
        </p:nvSpPr>
        <p:spPr/>
        <p:txBody>
          <a:bodyPr/>
          <a:lstStyle/>
          <a:p>
            <a:r>
              <a:rPr lang="en-US" dirty="0"/>
              <a:t>Customers often have this reaction</a:t>
            </a:r>
          </a:p>
        </p:txBody>
      </p:sp>
      <p:sp>
        <p:nvSpPr>
          <p:cNvPr id="9" name="Text Placeholder 8">
            <a:extLst>
              <a:ext uri="{FF2B5EF4-FFF2-40B4-BE49-F238E27FC236}">
                <a16:creationId xmlns:a16="http://schemas.microsoft.com/office/drawing/2014/main" id="{8B6A0DF5-DD72-463C-AA95-DC918D8BD1AC}"/>
              </a:ext>
            </a:extLst>
          </p:cNvPr>
          <p:cNvSpPr>
            <a:spLocks noGrp="1"/>
          </p:cNvSpPr>
          <p:nvPr>
            <p:ph type="body" sz="quarter" idx="10"/>
          </p:nvPr>
        </p:nvSpPr>
        <p:spPr>
          <a:xfrm>
            <a:off x="584200" y="1435497"/>
            <a:ext cx="11018520" cy="4998291"/>
          </a:xfrm>
        </p:spPr>
        <p:txBody>
          <a:bodyPr/>
          <a:lstStyle/>
          <a:p>
            <a:endParaRPr lang="en-US" dirty="0"/>
          </a:p>
          <a:p>
            <a:endParaRPr lang="en-US" dirty="0"/>
          </a:p>
          <a:p>
            <a:endParaRPr lang="en-US" dirty="0"/>
          </a:p>
          <a:p>
            <a:pPr marL="0" indent="0">
              <a:buNone/>
            </a:pPr>
            <a:endParaRPr lang="en-US" dirty="0"/>
          </a:p>
          <a:p>
            <a:pPr marL="0" indent="0">
              <a:buNone/>
            </a:pPr>
            <a:r>
              <a:rPr lang="en-US" dirty="0"/>
              <a:t>Separate containers for different entities “feels” cleaner, but doesn’t really leverage NoSQL schema flexibility.</a:t>
            </a:r>
          </a:p>
          <a:p>
            <a:pPr marL="0" indent="0">
              <a:buNone/>
            </a:pPr>
            <a:endParaRPr lang="en-US" dirty="0"/>
          </a:p>
          <a:p>
            <a:pPr marL="0" indent="0">
              <a:buNone/>
            </a:pPr>
            <a:r>
              <a:rPr lang="en-US" dirty="0"/>
              <a:t>Mix different entity types for data that is related in same workload</a:t>
            </a:r>
          </a:p>
          <a:p>
            <a:pPr marL="0" indent="0">
              <a:buNone/>
            </a:pPr>
            <a:endParaRPr lang="en-US" dirty="0"/>
          </a:p>
          <a:p>
            <a:pPr marL="0" indent="0">
              <a:buNone/>
            </a:pPr>
            <a:r>
              <a:rPr lang="en-US" dirty="0"/>
              <a:t>Encourage customer: </a:t>
            </a:r>
            <a:r>
              <a:rPr lang="en-US" dirty="0">
                <a:solidFill>
                  <a:srgbClr val="00B050"/>
                </a:solidFill>
              </a:rPr>
              <a:t>this is a best practice!</a:t>
            </a:r>
          </a:p>
        </p:txBody>
      </p:sp>
      <p:pic>
        <p:nvPicPr>
          <p:cNvPr id="4" name="Picture 3">
            <a:extLst>
              <a:ext uri="{FF2B5EF4-FFF2-40B4-BE49-F238E27FC236}">
                <a16:creationId xmlns:a16="http://schemas.microsoft.com/office/drawing/2014/main" id="{1AF9F9E5-F2F8-4F08-86F0-D280F0F6C8A7}"/>
              </a:ext>
            </a:extLst>
          </p:cNvPr>
          <p:cNvPicPr>
            <a:picLocks noChangeAspect="1"/>
          </p:cNvPicPr>
          <p:nvPr/>
        </p:nvPicPr>
        <p:blipFill>
          <a:blip r:embed="rId2"/>
          <a:stretch>
            <a:fillRect/>
          </a:stretch>
        </p:blipFill>
        <p:spPr>
          <a:xfrm>
            <a:off x="3065264" y="1435497"/>
            <a:ext cx="1719388" cy="1724165"/>
          </a:xfrm>
          <a:prstGeom prst="rect">
            <a:avLst/>
          </a:prstGeom>
        </p:spPr>
      </p:pic>
      <p:pic>
        <p:nvPicPr>
          <p:cNvPr id="5" name="Picture 2" descr="Image result for happy face emoji">
            <a:extLst>
              <a:ext uri="{FF2B5EF4-FFF2-40B4-BE49-F238E27FC236}">
                <a16:creationId xmlns:a16="http://schemas.microsoft.com/office/drawing/2014/main" id="{2361A6EB-8491-4ADD-846C-E5B3F69D4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278" y="1450708"/>
            <a:ext cx="1719388" cy="17193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CEE18D9-ABDE-44A0-A905-9FB293380C2D}"/>
              </a:ext>
            </a:extLst>
          </p:cNvPr>
          <p:cNvCxnSpPr>
            <a:cxnSpLocks/>
            <a:stCxn id="4" idx="3"/>
            <a:endCxn id="5" idx="1"/>
          </p:cNvCxnSpPr>
          <p:nvPr/>
        </p:nvCxnSpPr>
        <p:spPr>
          <a:xfrm>
            <a:off x="4784652" y="2297580"/>
            <a:ext cx="912626" cy="1282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65809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D80C-FF4F-407D-97B2-7B3732B0A145}"/>
              </a:ext>
            </a:extLst>
          </p:cNvPr>
          <p:cNvSpPr>
            <a:spLocks noGrp="1"/>
          </p:cNvSpPr>
          <p:nvPr>
            <p:ph type="title"/>
          </p:nvPr>
        </p:nvSpPr>
        <p:spPr/>
        <p:txBody>
          <a:bodyPr/>
          <a:lstStyle/>
          <a:p>
            <a:r>
              <a:rPr lang="en-US" dirty="0"/>
              <a:t>Query Tuning</a:t>
            </a:r>
            <a:endParaRPr lang="en-GB" dirty="0"/>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4413516"/>
          </a:xfrm>
        </p:spPr>
        <p:txBody>
          <a:bodyPr/>
          <a:lstStyle/>
          <a:p>
            <a:r>
              <a:rPr lang="en-US" sz="2000" dirty="0">
                <a:latin typeface="+mn-lt"/>
              </a:rPr>
              <a:t>Some important Cosmos DB query performance factors include:</a:t>
            </a:r>
            <a:endParaRPr lang="en-US" sz="2000" dirty="0">
              <a:solidFill>
                <a:schemeClr val="tx1"/>
              </a:solidFill>
              <a:latin typeface="+mn-lt"/>
            </a:endParaRPr>
          </a:p>
          <a:p>
            <a:pPr marL="336145" lvl="1" indent="0">
              <a:lnSpc>
                <a:spcPct val="100000"/>
              </a:lnSpc>
              <a:buNone/>
            </a:pPr>
            <a:endParaRPr lang="en-US" sz="2000" dirty="0">
              <a:cs typeface="Arial" panose="020B0604020202020204" pitchFamily="34" charset="0"/>
            </a:endParaRPr>
          </a:p>
          <a:p>
            <a:pPr marL="336145" lvl="1" indent="0">
              <a:lnSpc>
                <a:spcPct val="100000"/>
              </a:lnSpc>
              <a:buNone/>
            </a:pPr>
            <a:r>
              <a:rPr lang="en-US" sz="2000" b="1" dirty="0">
                <a:solidFill>
                  <a:schemeClr val="tx1"/>
                </a:solidFill>
                <a:cs typeface="Arial" panose="020B0604020202020204" pitchFamily="34" charset="0"/>
              </a:rPr>
              <a:t>Provisioned throughput</a:t>
            </a:r>
            <a:r>
              <a:rPr lang="en-US" sz="2000" dirty="0">
                <a:solidFill>
                  <a:schemeClr val="tx1"/>
                </a:solidFill>
                <a:cs typeface="Arial" panose="020B0604020202020204" pitchFamily="34" charset="0"/>
              </a:rPr>
              <a:t>	</a:t>
            </a:r>
          </a:p>
          <a:p>
            <a:pPr lvl="2" indent="0">
              <a:lnSpc>
                <a:spcPct val="100000"/>
              </a:lnSpc>
              <a:buNone/>
            </a:pPr>
            <a:r>
              <a:rPr lang="en-US" sz="2000" b="0" dirty="0">
                <a:solidFill>
                  <a:schemeClr val="tx1"/>
                </a:solidFill>
                <a:latin typeface="+mn-lt"/>
              </a:rPr>
              <a:t>Measure RU per query, and ensure that you have the required provisioned throughput for your queries</a:t>
            </a:r>
          </a:p>
          <a:p>
            <a:pPr marL="336145" lvl="1" indent="0">
              <a:lnSpc>
                <a:spcPct val="100000"/>
              </a:lnSpc>
              <a:buNone/>
            </a:pPr>
            <a:r>
              <a:rPr lang="en-US" sz="2000" b="1" dirty="0">
                <a:solidFill>
                  <a:schemeClr val="tx1"/>
                </a:solidFill>
                <a:cs typeface="Arial" panose="020B0604020202020204" pitchFamily="34" charset="0"/>
              </a:rPr>
              <a:t>Partitioning and partition keys</a:t>
            </a:r>
          </a:p>
          <a:p>
            <a:pPr lvl="2" indent="0">
              <a:lnSpc>
                <a:spcPct val="100000"/>
              </a:lnSpc>
              <a:buNone/>
            </a:pPr>
            <a:r>
              <a:rPr lang="en-US" sz="2000" b="0" dirty="0">
                <a:solidFill>
                  <a:schemeClr val="tx1"/>
                </a:solidFill>
                <a:latin typeface="+mn-lt"/>
              </a:rPr>
              <a:t>Favor queries with the partition key value in the filter clause for low latency</a:t>
            </a:r>
            <a:endParaRPr lang="en-US" sz="2000" dirty="0"/>
          </a:p>
          <a:p>
            <a:pPr marL="336145" lvl="1" indent="0">
              <a:lnSpc>
                <a:spcPct val="100000"/>
              </a:lnSpc>
              <a:buNone/>
            </a:pPr>
            <a:r>
              <a:rPr lang="en-US" sz="2000" b="1" dirty="0">
                <a:solidFill>
                  <a:schemeClr val="tx1"/>
                </a:solidFill>
                <a:cs typeface="Arial" panose="020B0604020202020204" pitchFamily="34" charset="0"/>
              </a:rPr>
              <a:t>SDK and query options</a:t>
            </a:r>
          </a:p>
          <a:p>
            <a:pPr lvl="2" indent="0">
              <a:lnSpc>
                <a:spcPct val="100000"/>
              </a:lnSpc>
              <a:buNone/>
            </a:pPr>
            <a:r>
              <a:rPr lang="en-US" sz="2000" b="0" dirty="0">
                <a:solidFill>
                  <a:schemeClr val="tx1"/>
                </a:solidFill>
                <a:latin typeface="+mn-lt"/>
              </a:rPr>
              <a:t>Follow SDK best practices like direct connectivity, and tune client-side query execution options</a:t>
            </a:r>
          </a:p>
          <a:p>
            <a:pPr marL="336145" lvl="1" indent="0">
              <a:lnSpc>
                <a:spcPct val="100000"/>
              </a:lnSpc>
              <a:buNone/>
            </a:pPr>
            <a:r>
              <a:rPr lang="en-US" sz="2000" b="1" dirty="0">
                <a:cs typeface="Arial" panose="020B0604020202020204" pitchFamily="34" charset="0"/>
              </a:rPr>
              <a:t>Network latency</a:t>
            </a:r>
          </a:p>
          <a:p>
            <a:pPr lvl="2" indent="0">
              <a:lnSpc>
                <a:spcPct val="100000"/>
              </a:lnSpc>
              <a:buNone/>
            </a:pPr>
            <a:r>
              <a:rPr lang="en-US" sz="2000" dirty="0"/>
              <a:t>Account for network overhead in measurement, and use multi-homing APIs to read from the nearest region</a:t>
            </a:r>
            <a:endParaRPr lang="en-US" sz="2000" b="0" dirty="0">
              <a:solidFill>
                <a:schemeClr val="tx1"/>
              </a:solidFill>
              <a:latin typeface="+mn-lt"/>
            </a:endParaRPr>
          </a:p>
        </p:txBody>
      </p:sp>
    </p:spTree>
    <p:extLst>
      <p:ext uri="{BB962C8B-B14F-4D97-AF65-F5344CB8AC3E}">
        <p14:creationId xmlns:p14="http://schemas.microsoft.com/office/powerpoint/2010/main" val="6834016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71F3-4C41-4490-B888-260D8BC4003D}"/>
              </a:ext>
            </a:extLst>
          </p:cNvPr>
          <p:cNvSpPr>
            <a:spLocks noGrp="1"/>
          </p:cNvSpPr>
          <p:nvPr>
            <p:ph type="title"/>
          </p:nvPr>
        </p:nvSpPr>
        <p:spPr/>
        <p:txBody>
          <a:bodyPr/>
          <a:lstStyle/>
          <a:p>
            <a:r>
              <a:rPr lang="en-US"/>
              <a:t>What are Request Units (RUs)?</a:t>
            </a:r>
          </a:p>
        </p:txBody>
      </p:sp>
      <p:sp>
        <p:nvSpPr>
          <p:cNvPr id="3" name="Content Placeholder 2">
            <a:extLst>
              <a:ext uri="{FF2B5EF4-FFF2-40B4-BE49-F238E27FC236}">
                <a16:creationId xmlns:a16="http://schemas.microsoft.com/office/drawing/2014/main" id="{5BFED021-84CF-418E-884D-3B63DA71B2E2}"/>
              </a:ext>
            </a:extLst>
          </p:cNvPr>
          <p:cNvSpPr>
            <a:spLocks noGrp="1"/>
          </p:cNvSpPr>
          <p:nvPr>
            <p:ph type="body" sz="quarter" idx="10"/>
          </p:nvPr>
        </p:nvSpPr>
        <p:spPr/>
        <p:txBody>
          <a:bodyPr/>
          <a:lstStyle/>
          <a:p>
            <a:r>
              <a:rPr lang="en-US" sz="2000" dirty="0">
                <a:latin typeface="+mn-lt"/>
              </a:rPr>
              <a:t>In Cosmos DB, you </a:t>
            </a:r>
            <a:r>
              <a:rPr lang="en-US" sz="2000" b="1" dirty="0">
                <a:latin typeface="+mn-lt"/>
              </a:rPr>
              <a:t>provision</a:t>
            </a:r>
            <a:r>
              <a:rPr lang="en-US" sz="2000" dirty="0">
                <a:latin typeface="+mn-lt"/>
              </a:rPr>
              <a:t> the expected capacity/performance</a:t>
            </a:r>
            <a:endParaRPr lang="en-US" sz="2000" b="1" dirty="0">
              <a:latin typeface="+mn-lt"/>
            </a:endParaRPr>
          </a:p>
          <a:p>
            <a:pPr lvl="1"/>
            <a:endParaRPr lang="en-US" sz="2000" dirty="0"/>
          </a:p>
          <a:p>
            <a:r>
              <a:rPr lang="en-US" sz="2000" dirty="0">
                <a:latin typeface="+mn-lt"/>
              </a:rPr>
              <a:t>Expressed in </a:t>
            </a:r>
            <a:r>
              <a:rPr lang="en-US" sz="2000" b="1" dirty="0">
                <a:latin typeface="+mn-lt"/>
              </a:rPr>
              <a:t>Request Units per second </a:t>
            </a:r>
            <a:r>
              <a:rPr lang="en-US" sz="2000" dirty="0">
                <a:latin typeface="+mn-lt"/>
              </a:rPr>
              <a:t>(RU/s)</a:t>
            </a:r>
          </a:p>
          <a:p>
            <a:pPr lvl="1"/>
            <a:r>
              <a:rPr lang="en-US" sz="2000" dirty="0"/>
              <a:t>Represents the "cost" of a request in terms of CPU, memory and I/O</a:t>
            </a:r>
          </a:p>
          <a:p>
            <a:pPr lvl="1"/>
            <a:endParaRPr lang="en-US" sz="2000" dirty="0"/>
          </a:p>
          <a:p>
            <a:r>
              <a:rPr lang="en-US" sz="2000" dirty="0">
                <a:latin typeface="+mn-lt"/>
              </a:rPr>
              <a:t>Performance can be provisioned:</a:t>
            </a:r>
          </a:p>
          <a:p>
            <a:pPr lvl="1"/>
            <a:r>
              <a:rPr lang="en-US" sz="2000" dirty="0"/>
              <a:t>at the database-level</a:t>
            </a:r>
          </a:p>
          <a:p>
            <a:pPr lvl="1"/>
            <a:r>
              <a:rPr lang="en-US" sz="2000" dirty="0"/>
              <a:t>at the collection-level</a:t>
            </a:r>
          </a:p>
          <a:p>
            <a:pPr lvl="1"/>
            <a:r>
              <a:rPr lang="en-US" sz="2000" dirty="0"/>
              <a:t>or both</a:t>
            </a:r>
          </a:p>
          <a:p>
            <a:pPr lvl="1"/>
            <a:endParaRPr lang="en-US" sz="2000" dirty="0"/>
          </a:p>
          <a:p>
            <a:r>
              <a:rPr lang="en-US" sz="2000" dirty="0">
                <a:latin typeface="+mn-lt"/>
              </a:rPr>
              <a:t>You can change RU/s </a:t>
            </a:r>
            <a:r>
              <a:rPr lang="en-US" sz="2000" b="1" dirty="0">
                <a:latin typeface="+mn-lt"/>
              </a:rPr>
              <a:t>programmatically </a:t>
            </a:r>
            <a:r>
              <a:rPr lang="en-US" sz="2000" dirty="0">
                <a:latin typeface="+mn-lt"/>
              </a:rPr>
              <a:t>with API calls or…</a:t>
            </a:r>
          </a:p>
          <a:p>
            <a:r>
              <a:rPr lang="en-US" sz="2000" dirty="0">
                <a:highlight>
                  <a:srgbClr val="FFFF00"/>
                </a:highlight>
                <a:latin typeface="+mn-lt"/>
              </a:rPr>
              <a:t>NEW</a:t>
            </a:r>
            <a:r>
              <a:rPr lang="en-US" sz="2000" dirty="0">
                <a:latin typeface="+mn-lt"/>
              </a:rPr>
              <a:t>: Autopilot (preview) to scale based on usage</a:t>
            </a:r>
          </a:p>
        </p:txBody>
      </p:sp>
    </p:spTree>
    <p:extLst>
      <p:ext uri="{BB962C8B-B14F-4D97-AF65-F5344CB8AC3E}">
        <p14:creationId xmlns:p14="http://schemas.microsoft.com/office/powerpoint/2010/main" val="2502617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7AD0-27CE-4E7A-874E-FA487B31CC70}"/>
              </a:ext>
            </a:extLst>
          </p:cNvPr>
          <p:cNvSpPr>
            <a:spLocks noGrp="1"/>
          </p:cNvSpPr>
          <p:nvPr>
            <p:ph type="title"/>
          </p:nvPr>
        </p:nvSpPr>
        <p:spPr/>
        <p:txBody>
          <a:bodyPr/>
          <a:lstStyle/>
          <a:p>
            <a:r>
              <a:rPr lang="en-US" dirty="0"/>
              <a:t>Query Tuning</a:t>
            </a:r>
            <a:endParaRPr lang="en-GB" dirty="0"/>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2985433"/>
          </a:xfrm>
        </p:spPr>
        <p:txBody>
          <a:bodyPr/>
          <a:lstStyle/>
          <a:p>
            <a:pPr>
              <a:lnSpc>
                <a:spcPct val="100000"/>
              </a:lnSpc>
            </a:pPr>
            <a:r>
              <a:rPr lang="en-US" sz="2000" dirty="0">
                <a:latin typeface="+mn-lt"/>
              </a:rPr>
              <a:t>Additional important Cosmos DB query performance factors include:</a:t>
            </a:r>
          </a:p>
          <a:p>
            <a:pPr marL="336145" lvl="1" indent="0">
              <a:lnSpc>
                <a:spcPct val="100000"/>
              </a:lnSpc>
              <a:buNone/>
            </a:pPr>
            <a:endParaRPr lang="en-US" sz="2000" b="0" dirty="0">
              <a:solidFill>
                <a:schemeClr val="tx1"/>
              </a:solidFill>
            </a:endParaRPr>
          </a:p>
          <a:p>
            <a:pPr marL="336145" lvl="1" indent="0">
              <a:lnSpc>
                <a:spcPct val="100000"/>
              </a:lnSpc>
              <a:buNone/>
            </a:pPr>
            <a:r>
              <a:rPr lang="en-US" sz="2000" b="1" dirty="0">
                <a:solidFill>
                  <a:schemeClr val="tx1"/>
                </a:solidFill>
                <a:cs typeface="Arial" panose="020B0604020202020204" pitchFamily="34" charset="0"/>
              </a:rPr>
              <a:t>Indexing Policy</a:t>
            </a:r>
          </a:p>
          <a:p>
            <a:pPr marL="336145" lvl="1" indent="0">
              <a:lnSpc>
                <a:spcPct val="100000"/>
              </a:lnSpc>
              <a:buNone/>
            </a:pPr>
            <a:r>
              <a:rPr lang="en-US" sz="2000" b="0" dirty="0">
                <a:cs typeface="Arial" panose="020B0604020202020204" pitchFamily="34" charset="0"/>
              </a:rPr>
              <a:t>	</a:t>
            </a:r>
            <a:r>
              <a:rPr lang="en-US" sz="2000" b="0" dirty="0">
                <a:solidFill>
                  <a:schemeClr val="tx1"/>
                </a:solidFill>
              </a:rPr>
              <a:t>Ensure that you have the required indexing paths/policy for the query</a:t>
            </a:r>
          </a:p>
          <a:p>
            <a:pPr marL="336145" lvl="1" indent="0">
              <a:lnSpc>
                <a:spcPct val="100000"/>
              </a:lnSpc>
              <a:buNone/>
            </a:pPr>
            <a:r>
              <a:rPr lang="en-US" sz="2000" b="1" dirty="0">
                <a:cs typeface="Arial" panose="020B0604020202020204" pitchFamily="34" charset="0"/>
              </a:rPr>
              <a:t>Query Complexity</a:t>
            </a:r>
          </a:p>
          <a:p>
            <a:pPr marL="336145" lvl="1" indent="0">
              <a:lnSpc>
                <a:spcPct val="100000"/>
              </a:lnSpc>
              <a:buNone/>
            </a:pPr>
            <a:r>
              <a:rPr lang="en-US" sz="2000" dirty="0"/>
              <a:t>	Use simple queries to enable greater scale.</a:t>
            </a:r>
            <a:endParaRPr lang="en-US" sz="2000" dirty="0">
              <a:solidFill>
                <a:schemeClr val="tx1"/>
              </a:solidFill>
              <a:cs typeface="Arial" panose="020B0604020202020204" pitchFamily="34" charset="0"/>
            </a:endParaRPr>
          </a:p>
          <a:p>
            <a:pPr marL="336145" lvl="1" indent="0">
              <a:lnSpc>
                <a:spcPct val="100000"/>
              </a:lnSpc>
              <a:buNone/>
            </a:pPr>
            <a:r>
              <a:rPr lang="en-US" sz="2000" b="1" dirty="0">
                <a:solidFill>
                  <a:schemeClr val="tx1"/>
                </a:solidFill>
                <a:cs typeface="Arial" panose="020B0604020202020204" pitchFamily="34" charset="0"/>
              </a:rPr>
              <a:t>Query execution metrics</a:t>
            </a:r>
          </a:p>
          <a:p>
            <a:pPr marL="336145" lvl="1" indent="0">
              <a:lnSpc>
                <a:spcPct val="100000"/>
              </a:lnSpc>
              <a:buNone/>
            </a:pPr>
            <a:r>
              <a:rPr lang="en-US" sz="2000" b="0" dirty="0">
                <a:cs typeface="Arial" panose="020B0604020202020204" pitchFamily="34" charset="0"/>
              </a:rPr>
              <a:t>	</a:t>
            </a:r>
            <a:r>
              <a:rPr lang="en-US" sz="2000" b="0" dirty="0">
                <a:solidFill>
                  <a:schemeClr val="tx1"/>
                </a:solidFill>
              </a:rPr>
              <a:t>Analyze the query execution metrics to identify potential rewrites of query and data shapes</a:t>
            </a:r>
            <a:endParaRPr lang="en-US" sz="2000" dirty="0"/>
          </a:p>
        </p:txBody>
      </p:sp>
    </p:spTree>
    <p:extLst>
      <p:ext uri="{BB962C8B-B14F-4D97-AF65-F5344CB8AC3E}">
        <p14:creationId xmlns:p14="http://schemas.microsoft.com/office/powerpoint/2010/main" val="255915929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7630597" cy="899665"/>
          </a:xfrm>
        </p:spPr>
        <p:txBody>
          <a:bodyPr/>
          <a:lstStyle/>
          <a:p>
            <a:r>
              <a:rPr lang="en-US" dirty="0"/>
              <a:t>Handle any data with no schema or indexing required</a:t>
            </a:r>
          </a:p>
        </p:txBody>
      </p:sp>
      <p:sp>
        <p:nvSpPr>
          <p:cNvPr id="3" name="Text Placeholder 2"/>
          <p:cNvSpPr>
            <a:spLocks noGrp="1"/>
          </p:cNvSpPr>
          <p:nvPr>
            <p:ph type="body" sz="quarter" idx="10"/>
          </p:nvPr>
        </p:nvSpPr>
        <p:spPr>
          <a:xfrm>
            <a:off x="324394" y="1821486"/>
            <a:ext cx="6825361" cy="1451679"/>
          </a:xfrm>
        </p:spPr>
        <p:txBody>
          <a:bodyPr/>
          <a:lstStyle/>
          <a:p>
            <a:pPr lvl="0" defTabSz="914400">
              <a:lnSpc>
                <a:spcPct val="100000"/>
              </a:lnSpc>
              <a:spcBef>
                <a:spcPts val="1000"/>
              </a:spcBef>
              <a:spcAft>
                <a:spcPts val="0"/>
              </a:spcAft>
              <a:buClr>
                <a:schemeClr val="bg1"/>
              </a:buClr>
              <a:buSzTx/>
            </a:pPr>
            <a:r>
              <a:rPr lang="en-US" sz="2000" dirty="0"/>
              <a:t>Azure Cosmos DB’s schema-less service automatically indexes all your data, regardless of the data model, to delivery blazing fast queries. </a:t>
            </a:r>
          </a:p>
          <a:p>
            <a:pPr lvl="0" defTabSz="914400">
              <a:lnSpc>
                <a:spcPct val="100000"/>
              </a:lnSpc>
              <a:spcBef>
                <a:spcPts val="1000"/>
              </a:spcBef>
              <a:spcAft>
                <a:spcPts val="0"/>
              </a:spcAft>
              <a:buClr>
                <a:schemeClr val="bg1"/>
              </a:buClr>
              <a:buSzTx/>
            </a:pPr>
            <a:endParaRPr lang="en-US" sz="2000" dirty="0">
              <a:latin typeface="Segoe UI Semilight" charset="0"/>
              <a:ea typeface="Segoe UI Semilight" charset="0"/>
              <a:cs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92" y="4377916"/>
          <a:ext cx="5059218" cy="2011680"/>
        </p:xfrm>
        <a:graphic>
          <a:graphicData uri="http://schemas.openxmlformats.org/drawingml/2006/table">
            <a:tbl>
              <a:tblPr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274320">
                <a:tc>
                  <a:txBody>
                    <a:bodyPr/>
                    <a:lstStyle/>
                    <a:p>
                      <a:r>
                        <a:rPr lang="en-US" sz="900">
                          <a:solidFill>
                            <a:schemeClr val="bg1"/>
                          </a:solidFill>
                          <a:latin typeface="Segoe UI Semibold" panose="020B0702040204020203" pitchFamily="34" charset="0"/>
                          <a:cs typeface="Segoe UI Semibold" panose="020B0702040204020203" pitchFamily="34" charset="0"/>
                        </a:rPr>
                        <a:t>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Color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Microwave safe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Liquid capacity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CPU</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Memory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Storage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163740">
                <a:tc>
                  <a:txBody>
                    <a:bodyPr/>
                    <a:lstStyle/>
                    <a:p>
                      <a:r>
                        <a:rPr lang="en-US" sz="900"/>
                        <a:t>Geek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163740">
                <a:tc>
                  <a:txBody>
                    <a:bodyPr/>
                    <a:lstStyle/>
                    <a:p>
                      <a:r>
                        <a:rPr lang="en-US" sz="900"/>
                        <a:t>Coffee Bean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262432">
                <a:tc>
                  <a:txBody>
                    <a:bodyPr/>
                    <a:lstStyle/>
                    <a:p>
                      <a:r>
                        <a:rPr lang="en-US" sz="900"/>
                        <a:t>Surface book</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24394" y="2897490"/>
            <a:ext cx="6096000" cy="1708160"/>
          </a:xfrm>
          <a:prstGeom prst="rect">
            <a:avLst/>
          </a:prstGeom>
        </p:spPr>
        <p:txBody>
          <a:bodyPr>
            <a:spAutoFit/>
          </a:bodyPr>
          <a:lstStyle/>
          <a:p>
            <a:pPr marL="285750" lvl="0" indent="-285750">
              <a:spcBef>
                <a:spcPts val="1000"/>
              </a:spcBef>
              <a:buClr>
                <a:srgbClr val="0177D7"/>
              </a:buClr>
              <a:buFont typeface="Arial" charset="0"/>
              <a:buChar char="•"/>
            </a:pPr>
            <a:r>
              <a:rPr lang="en-US" sz="2000" spc="50" dirty="0">
                <a:latin typeface="Segoe UI Semilight" charset="0"/>
                <a:ea typeface="Segoe UI Semilight" charset="0"/>
                <a:cs typeface="Segoe UI Semilight" charset="0"/>
              </a:rPr>
              <a:t>Automatic index management </a:t>
            </a:r>
          </a:p>
          <a:p>
            <a:pPr marL="285750" lvl="0" indent="-285750">
              <a:spcBef>
                <a:spcPts val="1000"/>
              </a:spcBef>
              <a:buClr>
                <a:srgbClr val="0177D7"/>
              </a:buClr>
              <a:buFont typeface="Arial" charset="0"/>
              <a:buChar char="•"/>
            </a:pPr>
            <a:r>
              <a:rPr lang="en-US" sz="2000" spc="50" dirty="0">
                <a:latin typeface="Segoe UI Semilight" charset="0"/>
                <a:ea typeface="Segoe UI Semilight" charset="0"/>
                <a:cs typeface="Segoe UI Semilight" charset="0"/>
              </a:rPr>
              <a:t>Synchronous auto-indexing</a:t>
            </a:r>
          </a:p>
          <a:p>
            <a:pPr marL="285750" lvl="0" indent="-285750">
              <a:spcBef>
                <a:spcPts val="1000"/>
              </a:spcBef>
              <a:buClr>
                <a:srgbClr val="0177D7"/>
              </a:buClr>
              <a:buFont typeface="Arial" charset="0"/>
              <a:buChar char="•"/>
            </a:pPr>
            <a:r>
              <a:rPr lang="en-US" sz="2000" spc="50" dirty="0">
                <a:latin typeface="Segoe UI Semilight" charset="0"/>
                <a:ea typeface="Segoe UI Semilight" charset="0"/>
                <a:cs typeface="Segoe UI Semilight" charset="0"/>
              </a:rPr>
              <a:t>No schemas or secondary indices needed</a:t>
            </a:r>
          </a:p>
          <a:p>
            <a:pPr marL="285750" lvl="0" indent="-285750">
              <a:spcBef>
                <a:spcPts val="1000"/>
              </a:spcBef>
              <a:buClr>
                <a:srgbClr val="0177D7"/>
              </a:buClr>
              <a:buFont typeface="Arial" charset="0"/>
              <a:buChar char="•"/>
            </a:pPr>
            <a:r>
              <a:rPr lang="en-US" sz="2000" spc="50" dirty="0">
                <a:latin typeface="Segoe UI Semilight" charset="0"/>
                <a:ea typeface="Segoe UI Semilight" charset="0"/>
                <a:cs typeface="Segoe UI Semilight" charset="0"/>
              </a:rPr>
              <a:t>Works across every data model</a:t>
            </a:r>
          </a:p>
        </p:txBody>
      </p:sp>
      <p:grpSp>
        <p:nvGrpSpPr>
          <p:cNvPr id="4" name="Group 3"/>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a:solidFill>
                      <a:srgbClr val="0177D7"/>
                    </a:solidFill>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691789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a:t>INDEXING JSON Documents</a:t>
            </a:r>
          </a:p>
        </p:txBody>
      </p:sp>
      <p:sp>
        <p:nvSpPr>
          <p:cNvPr id="6" name="Text Placeholder 4">
            <a:extLst>
              <a:ext uri="{FF2B5EF4-FFF2-40B4-BE49-F238E27FC236}">
                <a16:creationId xmlns:a16="http://schemas.microsoft.com/office/drawing/2014/main" id="{303F52EF-9BF1-4CB2-82E0-172E11F194DC}"/>
              </a:ext>
            </a:extLst>
          </p:cNvPr>
          <p:cNvSpPr txBox="1">
            <a:spLocks/>
          </p:cNvSpPr>
          <p:nvPr/>
        </p:nvSpPr>
        <p:spPr>
          <a:xfrm>
            <a:off x="269239" y="1925685"/>
            <a:ext cx="3657600" cy="4787464"/>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350" b="0">
                <a:solidFill>
                  <a:schemeClr val="tx1"/>
                </a:solidFill>
                <a:latin typeface="Consolas" panose="020B0609020204030204" pitchFamily="49" charset="0"/>
              </a:rPr>
              <a:t>{</a:t>
            </a:r>
          </a:p>
          <a:p>
            <a:r>
              <a:rPr lang="en-US" sz="1350" b="0">
                <a:solidFill>
                  <a:schemeClr val="tx1"/>
                </a:solidFill>
                <a:latin typeface="Consolas" panose="020B0609020204030204" pitchFamily="49" charset="0"/>
              </a:rPr>
              <a:t>    "locations": [</a:t>
            </a:r>
          </a:p>
          <a:p>
            <a:r>
              <a:rPr lang="en-US" sz="1350" b="0">
                <a:solidFill>
                  <a:schemeClr val="tx1"/>
                </a:solidFill>
                <a:latin typeface="Consolas" panose="020B0609020204030204" pitchFamily="49" charset="0"/>
              </a:rPr>
              <a:t>        { </a:t>
            </a:r>
          </a:p>
          <a:p>
            <a:r>
              <a:rPr lang="en-US" sz="1350" b="0">
                <a:solidFill>
                  <a:schemeClr val="tx1"/>
                </a:solidFill>
                <a:latin typeface="Consolas" panose="020B0609020204030204" pitchFamily="49" charset="0"/>
              </a:rPr>
              <a:t>            "country": "Germany", </a:t>
            </a:r>
          </a:p>
          <a:p>
            <a:r>
              <a:rPr lang="en-US" sz="1350" b="0">
                <a:solidFill>
                  <a:schemeClr val="tx1"/>
                </a:solidFill>
                <a:latin typeface="Consolas" panose="020B0609020204030204" pitchFamily="49" charset="0"/>
              </a:rPr>
              <a:t>            "city": "Bonn", </a:t>
            </a:r>
          </a:p>
          <a:p>
            <a:r>
              <a:rPr lang="en-US" sz="1350" b="0">
                <a:solidFill>
                  <a:schemeClr val="tx1"/>
                </a:solidFill>
                <a:latin typeface="Consolas" panose="020B0609020204030204" pitchFamily="49" charset="0"/>
              </a:rPr>
              <a:t>            "revenue": 200 </a:t>
            </a:r>
          </a:p>
          <a:p>
            <a:r>
              <a:rPr lang="en-US" sz="1350" b="0">
                <a:solidFill>
                  <a:schemeClr val="tx1"/>
                </a:solidFill>
                <a:latin typeface="Consolas" panose="020B0609020204030204" pitchFamily="49" charset="0"/>
              </a:rPr>
              <a:t>        }</a:t>
            </a:r>
          </a:p>
          <a:p>
            <a:r>
              <a:rPr lang="en-US" sz="1350" b="0">
                <a:solidFill>
                  <a:schemeClr val="tx1"/>
                </a:solidFill>
                <a:latin typeface="Consolas" panose="020B0609020204030204" pitchFamily="49" charset="0"/>
              </a:rPr>
              <a:t>    ],</a:t>
            </a:r>
          </a:p>
          <a:p>
            <a:r>
              <a:rPr lang="en-US" sz="1350" b="0">
                <a:solidFill>
                  <a:schemeClr val="tx1"/>
                </a:solidFill>
                <a:latin typeface="Consolas" panose="020B0609020204030204" pitchFamily="49" charset="0"/>
              </a:rPr>
              <a:t>    "headquarter": "Italy",</a:t>
            </a:r>
          </a:p>
          <a:p>
            <a:r>
              <a:rPr lang="en-US" sz="1350" b="0">
                <a:solidFill>
                  <a:schemeClr val="tx1"/>
                </a:solidFill>
                <a:latin typeface="Consolas" panose="020B0609020204030204" pitchFamily="49" charset="0"/>
              </a:rPr>
              <a:t>    "exports": [ </a:t>
            </a:r>
          </a:p>
          <a:p>
            <a:r>
              <a:rPr lang="en-US" sz="1350" b="0">
                <a:solidFill>
                  <a:schemeClr val="tx1"/>
                </a:solidFill>
                <a:latin typeface="Consolas" panose="020B0609020204030204" pitchFamily="49" charset="0"/>
              </a:rPr>
              <a:t>        { </a:t>
            </a:r>
          </a:p>
          <a:p>
            <a:r>
              <a:rPr lang="en-US" sz="1350" b="0">
                <a:solidFill>
                  <a:schemeClr val="tx1"/>
                </a:solidFill>
                <a:latin typeface="Consolas" panose="020B0609020204030204" pitchFamily="49" charset="0"/>
              </a:rPr>
              <a:t>            "city": "Berlin", </a:t>
            </a:r>
          </a:p>
          <a:p>
            <a:r>
              <a:rPr lang="en-US" sz="1350" b="0">
                <a:solidFill>
                  <a:schemeClr val="tx1"/>
                </a:solidFill>
                <a:latin typeface="Consolas" panose="020B0609020204030204" pitchFamily="49" charset="0"/>
              </a:rPr>
              <a:t>            "dealers": [ </a:t>
            </a:r>
          </a:p>
          <a:p>
            <a:r>
              <a:rPr lang="en-US" sz="1350" b="0">
                <a:solidFill>
                  <a:schemeClr val="tx1"/>
                </a:solidFill>
                <a:latin typeface="Consolas" panose="020B0609020204030204" pitchFamily="49" charset="0"/>
              </a:rPr>
              <a:t>                { "name": "Hans" } </a:t>
            </a:r>
          </a:p>
          <a:p>
            <a:r>
              <a:rPr lang="en-US" sz="1350" b="0">
                <a:solidFill>
                  <a:schemeClr val="tx1"/>
                </a:solidFill>
                <a:latin typeface="Consolas" panose="020B0609020204030204" pitchFamily="49" charset="0"/>
              </a:rPr>
              <a:t>            ] </a:t>
            </a:r>
          </a:p>
          <a:p>
            <a:r>
              <a:rPr lang="en-US" sz="1350" b="0">
                <a:solidFill>
                  <a:schemeClr val="tx1"/>
                </a:solidFill>
                <a:latin typeface="Consolas" panose="020B0609020204030204" pitchFamily="49" charset="0"/>
              </a:rPr>
              <a:t>        },</a:t>
            </a:r>
          </a:p>
          <a:p>
            <a:r>
              <a:rPr lang="en-US" sz="1350" b="0">
                <a:solidFill>
                  <a:schemeClr val="tx1"/>
                </a:solidFill>
                <a:latin typeface="Consolas" panose="020B0609020204030204" pitchFamily="49" charset="0"/>
              </a:rPr>
              <a:t>        { "city": "Athens" }</a:t>
            </a:r>
          </a:p>
          <a:p>
            <a:r>
              <a:rPr lang="en-US" sz="1350" b="0">
                <a:solidFill>
                  <a:schemeClr val="tx1"/>
                </a:solidFill>
                <a:latin typeface="Consolas" panose="020B0609020204030204" pitchFamily="49" charset="0"/>
              </a:rPr>
              <a:t>    ]</a:t>
            </a:r>
          </a:p>
          <a:p>
            <a:r>
              <a:rPr lang="en-US" sz="1350" b="0">
                <a:solidFill>
                  <a:schemeClr val="tx1"/>
                </a:solidFill>
                <a:latin typeface="Consolas" panose="020B0609020204030204" pitchFamily="49" charset="0"/>
              </a:rPr>
              <a:t>}</a:t>
            </a:r>
          </a:p>
        </p:txBody>
      </p:sp>
      <p:grpSp>
        <p:nvGrpSpPr>
          <p:cNvPr id="92" name="Group 91">
            <a:extLst>
              <a:ext uri="{FF2B5EF4-FFF2-40B4-BE49-F238E27FC236}">
                <a16:creationId xmlns:a16="http://schemas.microsoft.com/office/drawing/2014/main" id="{0521E8EB-02B4-45EF-A2AD-6501749B1345}"/>
              </a:ext>
            </a:extLst>
          </p:cNvPr>
          <p:cNvGrpSpPr/>
          <p:nvPr/>
        </p:nvGrpSpPr>
        <p:grpSpPr>
          <a:xfrm>
            <a:off x="5717196" y="2112460"/>
            <a:ext cx="5095934" cy="3846315"/>
            <a:chOff x="6712034" y="2054205"/>
            <a:chExt cx="5095934" cy="3846315"/>
          </a:xfrm>
        </p:grpSpPr>
        <p:sp>
          <p:nvSpPr>
            <p:cNvPr id="93" name="Rectangle 92">
              <a:extLst>
                <a:ext uri="{FF2B5EF4-FFF2-40B4-BE49-F238E27FC236}">
                  <a16:creationId xmlns:a16="http://schemas.microsoft.com/office/drawing/2014/main" id="{7EB2FFB2-3D2A-40D4-A11C-73B3FA60BF1B}"/>
                </a:ext>
              </a:extLst>
            </p:cNvPr>
            <p:cNvSpPr/>
            <p:nvPr/>
          </p:nvSpPr>
          <p:spPr bwMode="auto">
            <a:xfrm>
              <a:off x="9086919" y="2054205"/>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a:extLst>
                <a:ext uri="{FF2B5EF4-FFF2-40B4-BE49-F238E27FC236}">
                  <a16:creationId xmlns:a16="http://schemas.microsoft.com/office/drawing/2014/main" id="{34F17CB0-11A8-4D66-8A1E-CA2C26C8C4FE}"/>
                </a:ext>
              </a:extLst>
            </p:cNvPr>
            <p:cNvSpPr/>
            <p:nvPr/>
          </p:nvSpPr>
          <p:spPr bwMode="auto">
            <a:xfrm>
              <a:off x="7532705" y="2537251"/>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locations</a:t>
              </a:r>
            </a:p>
          </p:txBody>
        </p:sp>
        <p:sp>
          <p:nvSpPr>
            <p:cNvPr id="95" name="Rectangle 94">
              <a:extLst>
                <a:ext uri="{FF2B5EF4-FFF2-40B4-BE49-F238E27FC236}">
                  <a16:creationId xmlns:a16="http://schemas.microsoft.com/office/drawing/2014/main" id="{D1F5975B-E7FC-4452-B00C-CF6FD94AD612}"/>
                </a:ext>
              </a:extLst>
            </p:cNvPr>
            <p:cNvSpPr/>
            <p:nvPr/>
          </p:nvSpPr>
          <p:spPr bwMode="auto">
            <a:xfrm>
              <a:off x="8661754" y="2537251"/>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headquarter</a:t>
              </a:r>
            </a:p>
          </p:txBody>
        </p:sp>
        <p:sp>
          <p:nvSpPr>
            <p:cNvPr id="96" name="Rectangle 95">
              <a:extLst>
                <a:ext uri="{FF2B5EF4-FFF2-40B4-BE49-F238E27FC236}">
                  <a16:creationId xmlns:a16="http://schemas.microsoft.com/office/drawing/2014/main" id="{24EFE661-42FD-48CF-A37C-35F55DDFC81E}"/>
                </a:ext>
              </a:extLst>
            </p:cNvPr>
            <p:cNvSpPr/>
            <p:nvPr/>
          </p:nvSpPr>
          <p:spPr bwMode="auto">
            <a:xfrm>
              <a:off x="9960869" y="2537251"/>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exports</a:t>
              </a:r>
            </a:p>
          </p:txBody>
        </p:sp>
        <p:sp>
          <p:nvSpPr>
            <p:cNvPr id="103" name="Rectangle 102">
              <a:extLst>
                <a:ext uri="{FF2B5EF4-FFF2-40B4-BE49-F238E27FC236}">
                  <a16:creationId xmlns:a16="http://schemas.microsoft.com/office/drawing/2014/main" id="{19428E97-659C-4C21-962B-2063F04A9118}"/>
                </a:ext>
              </a:extLst>
            </p:cNvPr>
            <p:cNvSpPr/>
            <p:nvPr/>
          </p:nvSpPr>
          <p:spPr bwMode="auto">
            <a:xfrm>
              <a:off x="7787804"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104" name="Rectangle 103">
              <a:extLst>
                <a:ext uri="{FF2B5EF4-FFF2-40B4-BE49-F238E27FC236}">
                  <a16:creationId xmlns:a16="http://schemas.microsoft.com/office/drawing/2014/main" id="{5DA01DEC-A933-4A73-A2AA-AA4FEA06FA46}"/>
                </a:ext>
              </a:extLst>
            </p:cNvPr>
            <p:cNvSpPr/>
            <p:nvPr/>
          </p:nvSpPr>
          <p:spPr bwMode="auto">
            <a:xfrm>
              <a:off x="6748314" y="3780519"/>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country</a:t>
              </a:r>
            </a:p>
          </p:txBody>
        </p:sp>
        <p:sp>
          <p:nvSpPr>
            <p:cNvPr id="106" name="Rectangle 105">
              <a:extLst>
                <a:ext uri="{FF2B5EF4-FFF2-40B4-BE49-F238E27FC236}">
                  <a16:creationId xmlns:a16="http://schemas.microsoft.com/office/drawing/2014/main" id="{A448F38D-CB7D-4B60-8DD2-09040C434496}"/>
                </a:ext>
              </a:extLst>
            </p:cNvPr>
            <p:cNvSpPr/>
            <p:nvPr/>
          </p:nvSpPr>
          <p:spPr bwMode="auto">
            <a:xfrm>
              <a:off x="7745288"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07" name="Rectangle 106">
              <a:extLst>
                <a:ext uri="{FF2B5EF4-FFF2-40B4-BE49-F238E27FC236}">
                  <a16:creationId xmlns:a16="http://schemas.microsoft.com/office/drawing/2014/main" id="{50901C5B-441A-4880-83F2-AD76A5C818C4}"/>
                </a:ext>
              </a:extLst>
            </p:cNvPr>
            <p:cNvSpPr/>
            <p:nvPr/>
          </p:nvSpPr>
          <p:spPr bwMode="auto">
            <a:xfrm>
              <a:off x="6712034" y="4402153"/>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Germany</a:t>
              </a:r>
            </a:p>
          </p:txBody>
        </p:sp>
        <p:sp>
          <p:nvSpPr>
            <p:cNvPr id="109" name="Rectangle 108">
              <a:extLst>
                <a:ext uri="{FF2B5EF4-FFF2-40B4-BE49-F238E27FC236}">
                  <a16:creationId xmlns:a16="http://schemas.microsoft.com/office/drawing/2014/main" id="{370A756B-C607-49BE-B2F5-96B399631F9C}"/>
                </a:ext>
              </a:extLst>
            </p:cNvPr>
            <p:cNvSpPr/>
            <p:nvPr/>
          </p:nvSpPr>
          <p:spPr bwMode="auto">
            <a:xfrm>
              <a:off x="7660255"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Bonn</a:t>
              </a:r>
            </a:p>
          </p:txBody>
        </p:sp>
        <p:sp>
          <p:nvSpPr>
            <p:cNvPr id="110" name="Rectangle 109">
              <a:extLst>
                <a:ext uri="{FF2B5EF4-FFF2-40B4-BE49-F238E27FC236}">
                  <a16:creationId xmlns:a16="http://schemas.microsoft.com/office/drawing/2014/main" id="{BE09A2CA-D051-42A1-B950-2EBE330BBB21}"/>
                </a:ext>
              </a:extLst>
            </p:cNvPr>
            <p:cNvSpPr/>
            <p:nvPr/>
          </p:nvSpPr>
          <p:spPr bwMode="auto">
            <a:xfrm>
              <a:off x="8392285"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revenue</a:t>
              </a:r>
            </a:p>
          </p:txBody>
        </p:sp>
        <p:sp>
          <p:nvSpPr>
            <p:cNvPr id="111" name="Rectangle 110">
              <a:extLst>
                <a:ext uri="{FF2B5EF4-FFF2-40B4-BE49-F238E27FC236}">
                  <a16:creationId xmlns:a16="http://schemas.microsoft.com/office/drawing/2014/main" id="{5864B580-859B-4283-B165-5BF04FF5EB57}"/>
                </a:ext>
              </a:extLst>
            </p:cNvPr>
            <p:cNvSpPr/>
            <p:nvPr/>
          </p:nvSpPr>
          <p:spPr bwMode="auto">
            <a:xfrm>
              <a:off x="8525761" y="4402153"/>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200</a:t>
              </a:r>
            </a:p>
          </p:txBody>
        </p:sp>
        <p:sp>
          <p:nvSpPr>
            <p:cNvPr id="112" name="Rectangle 111">
              <a:extLst>
                <a:ext uri="{FF2B5EF4-FFF2-40B4-BE49-F238E27FC236}">
                  <a16:creationId xmlns:a16="http://schemas.microsoft.com/office/drawing/2014/main" id="{7D08BACF-5460-4AB3-93DB-43BCE54A428F}"/>
                </a:ext>
              </a:extLst>
            </p:cNvPr>
            <p:cNvSpPr/>
            <p:nvPr/>
          </p:nvSpPr>
          <p:spPr bwMode="auto">
            <a:xfrm>
              <a:off x="10107310"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113" name="Rectangle 112">
              <a:extLst>
                <a:ext uri="{FF2B5EF4-FFF2-40B4-BE49-F238E27FC236}">
                  <a16:creationId xmlns:a16="http://schemas.microsoft.com/office/drawing/2014/main" id="{556FC651-626E-4550-AF78-1FC4527488B2}"/>
                </a:ext>
              </a:extLst>
            </p:cNvPr>
            <p:cNvSpPr/>
            <p:nvPr/>
          </p:nvSpPr>
          <p:spPr bwMode="auto">
            <a:xfrm>
              <a:off x="11099361"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1</a:t>
              </a:r>
            </a:p>
          </p:txBody>
        </p:sp>
        <p:sp>
          <p:nvSpPr>
            <p:cNvPr id="114" name="Rectangle 113">
              <a:extLst>
                <a:ext uri="{FF2B5EF4-FFF2-40B4-BE49-F238E27FC236}">
                  <a16:creationId xmlns:a16="http://schemas.microsoft.com/office/drawing/2014/main" id="{33C0B1B4-6A0C-4897-9562-AAF0E9A712FB}"/>
                </a:ext>
              </a:extLst>
            </p:cNvPr>
            <p:cNvSpPr/>
            <p:nvPr/>
          </p:nvSpPr>
          <p:spPr bwMode="auto">
            <a:xfrm>
              <a:off x="11382803"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15" name="Rectangle 114">
              <a:extLst>
                <a:ext uri="{FF2B5EF4-FFF2-40B4-BE49-F238E27FC236}">
                  <a16:creationId xmlns:a16="http://schemas.microsoft.com/office/drawing/2014/main" id="{BAF40C9D-12E6-4B7E-A904-B55AC4F34063}"/>
                </a:ext>
              </a:extLst>
            </p:cNvPr>
            <p:cNvSpPr/>
            <p:nvPr/>
          </p:nvSpPr>
          <p:spPr bwMode="auto">
            <a:xfrm>
              <a:off x="9738834"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16" name="Rectangle 115">
              <a:extLst>
                <a:ext uri="{FF2B5EF4-FFF2-40B4-BE49-F238E27FC236}">
                  <a16:creationId xmlns:a16="http://schemas.microsoft.com/office/drawing/2014/main" id="{6B06E155-FF64-444D-B7EC-0DDA65D296DC}"/>
                </a:ext>
              </a:extLst>
            </p:cNvPr>
            <p:cNvSpPr/>
            <p:nvPr/>
          </p:nvSpPr>
          <p:spPr bwMode="auto">
            <a:xfrm>
              <a:off x="9658182"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Berlin</a:t>
              </a:r>
            </a:p>
          </p:txBody>
        </p:sp>
        <p:sp>
          <p:nvSpPr>
            <p:cNvPr id="117" name="Rectangle 116">
              <a:extLst>
                <a:ext uri="{FF2B5EF4-FFF2-40B4-BE49-F238E27FC236}">
                  <a16:creationId xmlns:a16="http://schemas.microsoft.com/office/drawing/2014/main" id="{D6FB5850-3656-4AE0-9822-5215F5E9753E}"/>
                </a:ext>
              </a:extLst>
            </p:cNvPr>
            <p:cNvSpPr/>
            <p:nvPr/>
          </p:nvSpPr>
          <p:spPr bwMode="auto">
            <a:xfrm>
              <a:off x="8831820" y="3158885"/>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Italy</a:t>
              </a:r>
            </a:p>
          </p:txBody>
        </p:sp>
        <p:sp>
          <p:nvSpPr>
            <p:cNvPr id="118" name="Rectangle 117">
              <a:extLst>
                <a:ext uri="{FF2B5EF4-FFF2-40B4-BE49-F238E27FC236}">
                  <a16:creationId xmlns:a16="http://schemas.microsoft.com/office/drawing/2014/main" id="{09B50079-1CF9-46BF-B2CF-8FD661428312}"/>
                </a:ext>
              </a:extLst>
            </p:cNvPr>
            <p:cNvSpPr/>
            <p:nvPr/>
          </p:nvSpPr>
          <p:spPr bwMode="auto">
            <a:xfrm>
              <a:off x="10390753"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dealers</a:t>
              </a:r>
            </a:p>
          </p:txBody>
        </p:sp>
        <p:sp>
          <p:nvSpPr>
            <p:cNvPr id="119" name="Rectangle 118">
              <a:extLst>
                <a:ext uri="{FF2B5EF4-FFF2-40B4-BE49-F238E27FC236}">
                  <a16:creationId xmlns:a16="http://schemas.microsoft.com/office/drawing/2014/main" id="{5247AEC0-6D50-42B9-B49C-652F608E3E18}"/>
                </a:ext>
              </a:extLst>
            </p:cNvPr>
            <p:cNvSpPr/>
            <p:nvPr/>
          </p:nvSpPr>
          <p:spPr bwMode="auto">
            <a:xfrm>
              <a:off x="10603335" y="4402153"/>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0</a:t>
              </a:r>
            </a:p>
          </p:txBody>
        </p:sp>
        <p:sp>
          <p:nvSpPr>
            <p:cNvPr id="120" name="Rectangle 119">
              <a:extLst>
                <a:ext uri="{FF2B5EF4-FFF2-40B4-BE49-F238E27FC236}">
                  <a16:creationId xmlns:a16="http://schemas.microsoft.com/office/drawing/2014/main" id="{3078DA85-52A1-433B-BDF5-9FE84376E801}"/>
                </a:ext>
              </a:extLst>
            </p:cNvPr>
            <p:cNvSpPr/>
            <p:nvPr/>
          </p:nvSpPr>
          <p:spPr bwMode="auto">
            <a:xfrm>
              <a:off x="10475786" y="5023787"/>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name</a:t>
              </a:r>
            </a:p>
          </p:txBody>
        </p:sp>
        <p:sp>
          <p:nvSpPr>
            <p:cNvPr id="121" name="Rectangle 120">
              <a:extLst>
                <a:ext uri="{FF2B5EF4-FFF2-40B4-BE49-F238E27FC236}">
                  <a16:creationId xmlns:a16="http://schemas.microsoft.com/office/drawing/2014/main" id="{49E158A0-D5C3-4BFA-BED4-53534D9357C0}"/>
                </a:ext>
              </a:extLst>
            </p:cNvPr>
            <p:cNvSpPr/>
            <p:nvPr/>
          </p:nvSpPr>
          <p:spPr bwMode="auto">
            <a:xfrm>
              <a:off x="10475786" y="5645421"/>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Hans</a:t>
              </a:r>
            </a:p>
          </p:txBody>
        </p:sp>
        <p:cxnSp>
          <p:nvCxnSpPr>
            <p:cNvPr id="122" name="Straight Arrow Connector 121">
              <a:extLst>
                <a:ext uri="{FF2B5EF4-FFF2-40B4-BE49-F238E27FC236}">
                  <a16:creationId xmlns:a16="http://schemas.microsoft.com/office/drawing/2014/main" id="{B90BE436-0D66-472E-B228-BD8876370489}"/>
                </a:ext>
              </a:extLst>
            </p:cNvPr>
            <p:cNvCxnSpPr>
              <a:stCxn id="94" idx="2"/>
              <a:endCxn id="103" idx="0"/>
            </p:cNvCxnSpPr>
            <p:nvPr/>
          </p:nvCxnSpPr>
          <p:spPr>
            <a:xfrm>
              <a:off x="7957870"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74354A6-6260-4778-9D00-C46489D80E8F}"/>
                </a:ext>
              </a:extLst>
            </p:cNvPr>
            <p:cNvCxnSpPr>
              <a:stCxn id="95" idx="2"/>
              <a:endCxn id="117" idx="0"/>
            </p:cNvCxnSpPr>
            <p:nvPr/>
          </p:nvCxnSpPr>
          <p:spPr>
            <a:xfrm>
              <a:off x="9214469"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1DEA80C9-89E9-41CB-BD12-12DD27712D0A}"/>
                </a:ext>
              </a:extLst>
            </p:cNvPr>
            <p:cNvCxnSpPr>
              <a:stCxn id="96" idx="2"/>
              <a:endCxn id="112" idx="0"/>
            </p:cNvCxnSpPr>
            <p:nvPr/>
          </p:nvCxnSpPr>
          <p:spPr>
            <a:xfrm rot="5400000">
              <a:off x="10127180" y="2942546"/>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A7A8A4F0-6E1B-4A3F-AAB6-BE31255F1731}"/>
                </a:ext>
              </a:extLst>
            </p:cNvPr>
            <p:cNvCxnSpPr>
              <a:stCxn id="96" idx="2"/>
              <a:endCxn id="113" idx="0"/>
            </p:cNvCxnSpPr>
            <p:nvPr/>
          </p:nvCxnSpPr>
          <p:spPr>
            <a:xfrm rot="16200000" flipH="1">
              <a:off x="10623205" y="2512662"/>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A1C78E45-0EDF-4F06-8BB6-40EB78E50D7A}"/>
                </a:ext>
              </a:extLst>
            </p:cNvPr>
            <p:cNvCxnSpPr>
              <a:stCxn id="93" idx="2"/>
              <a:endCxn id="94" idx="0"/>
            </p:cNvCxnSpPr>
            <p:nvPr/>
          </p:nvCxnSpPr>
          <p:spPr>
            <a:xfrm rot="5400000">
              <a:off x="8472197" y="1794978"/>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DFCDC9B4-3016-4785-9036-77BEAF7C9710}"/>
                </a:ext>
              </a:extLst>
            </p:cNvPr>
            <p:cNvCxnSpPr>
              <a:stCxn id="93" idx="2"/>
              <a:endCxn id="96" idx="0"/>
            </p:cNvCxnSpPr>
            <p:nvPr/>
          </p:nvCxnSpPr>
          <p:spPr>
            <a:xfrm rot="16200000" flipH="1">
              <a:off x="9665020" y="1858752"/>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4B5E78A1-EFA3-4A45-B6CB-A0B5FE55BF57}"/>
                </a:ext>
              </a:extLst>
            </p:cNvPr>
            <p:cNvCxnSpPr>
              <a:stCxn id="103" idx="2"/>
              <a:endCxn id="104" idx="0"/>
            </p:cNvCxnSpPr>
            <p:nvPr/>
          </p:nvCxnSpPr>
          <p:spPr>
            <a:xfrm rot="5400000">
              <a:off x="7361150" y="3183798"/>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C8B753D-4567-4E30-95E7-D8F6FA451B05}"/>
                </a:ext>
              </a:extLst>
            </p:cNvPr>
            <p:cNvCxnSpPr>
              <a:stCxn id="103" idx="2"/>
              <a:endCxn id="110" idx="0"/>
            </p:cNvCxnSpPr>
            <p:nvPr/>
          </p:nvCxnSpPr>
          <p:spPr>
            <a:xfrm rot="16200000" flipH="1">
              <a:off x="8183135" y="3188719"/>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A804EAC6-4B37-4B1F-986D-22897E6B8FF3}"/>
                </a:ext>
              </a:extLst>
            </p:cNvPr>
            <p:cNvCxnSpPr>
              <a:stCxn id="112" idx="2"/>
              <a:endCxn id="115" idx="0"/>
            </p:cNvCxnSpPr>
            <p:nvPr/>
          </p:nvCxnSpPr>
          <p:spPr>
            <a:xfrm rot="5400000">
              <a:off x="9931130" y="3434272"/>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C2EB8836-8026-4E29-9155-06FD69A6CAC2}"/>
                </a:ext>
              </a:extLst>
            </p:cNvPr>
            <p:cNvCxnSpPr>
              <a:stCxn id="112" idx="2"/>
              <a:endCxn id="118" idx="0"/>
            </p:cNvCxnSpPr>
            <p:nvPr/>
          </p:nvCxnSpPr>
          <p:spPr>
            <a:xfrm rot="16200000" flipH="1">
              <a:off x="10342122" y="3349238"/>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10680458-4B31-46B8-8D2B-0CE8890BDE01}"/>
                </a:ext>
              </a:extLst>
            </p:cNvPr>
            <p:cNvCxnSpPr>
              <a:stCxn id="113" idx="2"/>
              <a:endCxn id="114" idx="0"/>
            </p:cNvCxnSpPr>
            <p:nvPr/>
          </p:nvCxnSpPr>
          <p:spPr>
            <a:xfrm rot="16200000" flipH="1">
              <a:off x="11249139" y="3434271"/>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3A88283-2681-497B-9882-D91669EF96C4}"/>
                </a:ext>
              </a:extLst>
            </p:cNvPr>
            <p:cNvCxnSpPr>
              <a:stCxn id="93" idx="2"/>
              <a:endCxn id="95" idx="0"/>
            </p:cNvCxnSpPr>
            <p:nvPr/>
          </p:nvCxnSpPr>
          <p:spPr>
            <a:xfrm>
              <a:off x="9214469" y="2309304"/>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2617A8C-AFC9-4A1B-AD25-9E83EC3095FF}"/>
                </a:ext>
              </a:extLst>
            </p:cNvPr>
            <p:cNvCxnSpPr>
              <a:stCxn id="104" idx="2"/>
              <a:endCxn id="107" idx="0"/>
            </p:cNvCxnSpPr>
            <p:nvPr/>
          </p:nvCxnSpPr>
          <p:spPr>
            <a:xfrm>
              <a:off x="7130963" y="4035618"/>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1E598BF-D2BA-4C3B-8101-D3DC5D8A29E5}"/>
                </a:ext>
              </a:extLst>
            </p:cNvPr>
            <p:cNvCxnSpPr>
              <a:stCxn id="106" idx="2"/>
              <a:endCxn id="109" idx="0"/>
            </p:cNvCxnSpPr>
            <p:nvPr/>
          </p:nvCxnSpPr>
          <p:spPr>
            <a:xfrm>
              <a:off x="7957871" y="4035618"/>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B7E081C-E00B-46C0-9FED-469377D8E98B}"/>
                </a:ext>
              </a:extLst>
            </p:cNvPr>
            <p:cNvCxnSpPr>
              <a:stCxn id="110" idx="2"/>
              <a:endCxn id="111" idx="0"/>
            </p:cNvCxnSpPr>
            <p:nvPr/>
          </p:nvCxnSpPr>
          <p:spPr>
            <a:xfrm>
              <a:off x="8774934" y="4035618"/>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D516161-6562-4AF4-A828-E41B8827E355}"/>
                </a:ext>
              </a:extLst>
            </p:cNvPr>
            <p:cNvCxnSpPr>
              <a:stCxn id="115" idx="2"/>
              <a:endCxn id="116" idx="0"/>
            </p:cNvCxnSpPr>
            <p:nvPr/>
          </p:nvCxnSpPr>
          <p:spPr>
            <a:xfrm>
              <a:off x="9951417" y="4035618"/>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6A260C5-9B7D-44FD-AF51-201F184DD136}"/>
                </a:ext>
              </a:extLst>
            </p:cNvPr>
            <p:cNvCxnSpPr>
              <a:stCxn id="118" idx="2"/>
              <a:endCxn id="119" idx="0"/>
            </p:cNvCxnSpPr>
            <p:nvPr/>
          </p:nvCxnSpPr>
          <p:spPr>
            <a:xfrm flipH="1">
              <a:off x="10773401"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3C59C85-076A-4557-8CD9-F972597D7688}"/>
                </a:ext>
              </a:extLst>
            </p:cNvPr>
            <p:cNvCxnSpPr>
              <a:stCxn id="119" idx="2"/>
              <a:endCxn id="120" idx="0"/>
            </p:cNvCxnSpPr>
            <p:nvPr/>
          </p:nvCxnSpPr>
          <p:spPr>
            <a:xfrm>
              <a:off x="10773401" y="4657252"/>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31F9BD7-44D3-465C-88EE-98C2C41F50C6}"/>
                </a:ext>
              </a:extLst>
            </p:cNvPr>
            <p:cNvCxnSpPr>
              <a:stCxn id="120" idx="2"/>
              <a:endCxn id="121" idx="0"/>
            </p:cNvCxnSpPr>
            <p:nvPr/>
          </p:nvCxnSpPr>
          <p:spPr>
            <a:xfrm>
              <a:off x="10773402" y="5278886"/>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6E5756AE-740A-40EC-AEAC-4D0E7230FFFD}"/>
                </a:ext>
              </a:extLst>
            </p:cNvPr>
            <p:cNvCxnSpPr>
              <a:stCxn id="114" idx="2"/>
            </p:cNvCxnSpPr>
            <p:nvPr/>
          </p:nvCxnSpPr>
          <p:spPr>
            <a:xfrm flipH="1">
              <a:off x="11595385"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7B25074-B1C7-4C7E-86C4-566C217BCE8D}"/>
                </a:ext>
              </a:extLst>
            </p:cNvPr>
            <p:cNvCxnSpPr>
              <a:stCxn id="103" idx="2"/>
              <a:endCxn id="106" idx="0"/>
            </p:cNvCxnSpPr>
            <p:nvPr/>
          </p:nvCxnSpPr>
          <p:spPr>
            <a:xfrm>
              <a:off x="7957870" y="3413984"/>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458222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a:t>Index POLICIES</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686789" cy="3211135"/>
          </a:xfrm>
        </p:spPr>
        <p:txBody>
          <a:bodyPr/>
          <a:lstStyle/>
          <a:p>
            <a:r>
              <a:rPr lang="en-US" dirty="0"/>
              <a:t>CUSTOM INDEXING POLICIES</a:t>
            </a:r>
          </a:p>
          <a:p>
            <a:pPr marL="0" lvl="1" indent="0">
              <a:buNone/>
            </a:pPr>
            <a:r>
              <a:rPr lang="en-US" dirty="0"/>
              <a:t>Though all Azure Cosmos DB data is indexed by default, you can specify a custom indexing policy for your collections. Custom indexing policies allow you to design and customize the shape of your index while maintaining schema flexibility.</a:t>
            </a:r>
          </a:p>
          <a:p>
            <a:pPr lvl="1"/>
            <a:r>
              <a:rPr lang="en-US" dirty="0"/>
              <a:t>Define trade-offs between storage, write and query performance, and query consistency</a:t>
            </a:r>
          </a:p>
          <a:p>
            <a:pPr lvl="1"/>
            <a:r>
              <a:rPr lang="en-US" dirty="0"/>
              <a:t>Include or exclude documents and paths to and from the index</a:t>
            </a:r>
          </a:p>
          <a:p>
            <a:pPr lvl="1"/>
            <a:r>
              <a:rPr lang="en-US" dirty="0"/>
              <a:t>Configure various index types</a:t>
            </a:r>
          </a:p>
        </p:txBody>
      </p:sp>
      <p:sp>
        <p:nvSpPr>
          <p:cNvPr id="4" name="Text Placeholder 4">
            <a:extLst>
              <a:ext uri="{FF2B5EF4-FFF2-40B4-BE49-F238E27FC236}">
                <a16:creationId xmlns:a16="http://schemas.microsoft.com/office/drawing/2014/main" id="{68F15314-A85E-467E-9983-11542D399BAB}"/>
              </a:ext>
            </a:extLst>
          </p:cNvPr>
          <p:cNvSpPr txBox="1">
            <a:spLocks/>
          </p:cNvSpPr>
          <p:nvPr/>
        </p:nvSpPr>
        <p:spPr>
          <a:xfrm>
            <a:off x="7175863" y="1584156"/>
            <a:ext cx="3989976" cy="4728987"/>
          </a:xfrm>
          <a:prstGeom prst="rect">
            <a:avLst/>
          </a:prstGeom>
          <a:noFill/>
        </p:spPr>
        <p:txBody>
          <a:bodyPr vert="horz" wrap="square" lIns="91440" tIns="45720" rIns="91440" bIns="4572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150" b="0">
                <a:solidFill>
                  <a:schemeClr val="tx1"/>
                </a:solidFill>
                <a:latin typeface="Consolas" panose="020B0609020204030204" pitchFamily="49" charset="0"/>
              </a:rPr>
              <a:t>{</a:t>
            </a:r>
          </a:p>
          <a:p>
            <a:r>
              <a:rPr lang="en-US" sz="1150" b="0">
                <a:solidFill>
                  <a:schemeClr val="tx1"/>
                </a:solidFill>
                <a:latin typeface="Consolas" panose="020B0609020204030204" pitchFamily="49" charset="0"/>
              </a:rPr>
              <a:t>    "automatic": true,</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indexingMode</a:t>
            </a:r>
            <a:r>
              <a:rPr lang="en-US" sz="1150" b="0">
                <a:solidFill>
                  <a:schemeClr val="tx1"/>
                </a:solidFill>
                <a:latin typeface="Consolas" panose="020B0609020204030204" pitchFamily="49" charset="0"/>
              </a:rPr>
              <a:t>": "Consistent",</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includedPaths</a:t>
            </a:r>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        "path": "/*",</a:t>
            </a:r>
          </a:p>
          <a:p>
            <a:r>
              <a:rPr lang="en-US" sz="1150" b="0">
                <a:solidFill>
                  <a:schemeClr val="tx1"/>
                </a:solidFill>
                <a:latin typeface="Consolas" panose="020B0609020204030204" pitchFamily="49" charset="0"/>
              </a:rPr>
              <a:t>        "indexes": [{</a:t>
            </a:r>
          </a:p>
          <a:p>
            <a:r>
              <a:rPr lang="en-US" sz="1150" b="0">
                <a:solidFill>
                  <a:schemeClr val="tx1"/>
                </a:solidFill>
                <a:latin typeface="Consolas" panose="020B0609020204030204" pitchFamily="49" charset="0"/>
              </a:rPr>
              <a:t>            "kind": "Hash",</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dataType</a:t>
            </a:r>
            <a:r>
              <a:rPr lang="en-US" sz="1150" b="0">
                <a:solidFill>
                  <a:schemeClr val="tx1"/>
                </a:solidFill>
                <a:latin typeface="Consolas" panose="020B0609020204030204" pitchFamily="49" charset="0"/>
              </a:rPr>
              <a:t>": "String",</a:t>
            </a:r>
          </a:p>
          <a:p>
            <a:r>
              <a:rPr lang="en-US" sz="1150" b="0">
                <a:solidFill>
                  <a:schemeClr val="tx1"/>
                </a:solidFill>
                <a:latin typeface="Consolas" panose="020B0609020204030204" pitchFamily="49" charset="0"/>
              </a:rPr>
              <a:t>            "precision": -1</a:t>
            </a:r>
          </a:p>
          <a:p>
            <a:r>
              <a:rPr lang="en-US" sz="1150" b="0">
                <a:solidFill>
                  <a:schemeClr val="tx1"/>
                </a:solidFill>
                <a:latin typeface="Consolas" panose="020B0609020204030204" pitchFamily="49" charset="0"/>
              </a:rPr>
              <a:t>        }, {</a:t>
            </a:r>
          </a:p>
          <a:p>
            <a:r>
              <a:rPr lang="en-US" sz="1150" b="0">
                <a:solidFill>
                  <a:schemeClr val="tx1"/>
                </a:solidFill>
                <a:latin typeface="Consolas" panose="020B0609020204030204" pitchFamily="49" charset="0"/>
              </a:rPr>
              <a:t>            "kind": "Range",</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dataType</a:t>
            </a:r>
            <a:r>
              <a:rPr lang="en-US" sz="1150" b="0">
                <a:solidFill>
                  <a:schemeClr val="tx1"/>
                </a:solidFill>
                <a:latin typeface="Consolas" panose="020B0609020204030204" pitchFamily="49" charset="0"/>
              </a:rPr>
              <a:t>": "Number",</a:t>
            </a:r>
          </a:p>
          <a:p>
            <a:r>
              <a:rPr lang="en-US" sz="1150" b="0">
                <a:solidFill>
                  <a:schemeClr val="tx1"/>
                </a:solidFill>
                <a:latin typeface="Consolas" panose="020B0609020204030204" pitchFamily="49" charset="0"/>
              </a:rPr>
              <a:t>            "precision": -1</a:t>
            </a:r>
          </a:p>
          <a:p>
            <a:r>
              <a:rPr lang="en-US" sz="1150" b="0">
                <a:solidFill>
                  <a:schemeClr val="tx1"/>
                </a:solidFill>
                <a:latin typeface="Consolas" panose="020B0609020204030204" pitchFamily="49" charset="0"/>
              </a:rPr>
              <a:t>        }, {</a:t>
            </a:r>
          </a:p>
          <a:p>
            <a:r>
              <a:rPr lang="en-US" sz="1150" b="0">
                <a:solidFill>
                  <a:schemeClr val="tx1"/>
                </a:solidFill>
                <a:latin typeface="Consolas" panose="020B0609020204030204" pitchFamily="49" charset="0"/>
              </a:rPr>
              <a:t>            "kind": "Spatial",</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dataType</a:t>
            </a:r>
            <a:r>
              <a:rPr lang="en-US" sz="1150" b="0">
                <a:solidFill>
                  <a:schemeClr val="tx1"/>
                </a:solidFill>
                <a:latin typeface="Consolas" panose="020B0609020204030204" pitchFamily="49" charset="0"/>
              </a:rPr>
              <a:t>": "Point"</a:t>
            </a:r>
          </a:p>
          <a:p>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excludedPaths</a:t>
            </a:r>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        "path": "/</a:t>
            </a:r>
            <a:r>
              <a:rPr lang="en-US" sz="1150" b="0" err="1">
                <a:solidFill>
                  <a:schemeClr val="tx1"/>
                </a:solidFill>
                <a:latin typeface="Consolas" panose="020B0609020204030204" pitchFamily="49" charset="0"/>
              </a:rPr>
              <a:t>nonIndexedContent</a:t>
            </a:r>
            <a:r>
              <a:rPr lang="en-US" sz="1150" b="0">
                <a:solidFill>
                  <a:schemeClr val="tx1"/>
                </a:solidFill>
                <a:latin typeface="Consolas" panose="020B0609020204030204" pitchFamily="49" charset="0"/>
              </a:rPr>
              <a:t>/*"</a:t>
            </a:r>
          </a:p>
          <a:p>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a:t>
            </a:r>
          </a:p>
        </p:txBody>
      </p:sp>
    </p:spTree>
    <p:extLst>
      <p:ext uri="{BB962C8B-B14F-4D97-AF65-F5344CB8AC3E}">
        <p14:creationId xmlns:p14="http://schemas.microsoft.com/office/powerpoint/2010/main" val="50987501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D55E-F129-4396-A9F4-9AD8F564487D}"/>
              </a:ext>
            </a:extLst>
          </p:cNvPr>
          <p:cNvSpPr>
            <a:spLocks noGrp="1"/>
          </p:cNvSpPr>
          <p:nvPr>
            <p:ph type="title"/>
          </p:nvPr>
        </p:nvSpPr>
        <p:spPr/>
        <p:txBody>
          <a:bodyPr/>
          <a:lstStyle/>
          <a:p>
            <a:r>
              <a:rPr lang="en-US" dirty="0"/>
              <a:t>Indexing Policy</a:t>
            </a:r>
          </a:p>
        </p:txBody>
      </p:sp>
      <p:sp>
        <p:nvSpPr>
          <p:cNvPr id="4" name="Rectangle 3">
            <a:extLst>
              <a:ext uri="{FF2B5EF4-FFF2-40B4-BE49-F238E27FC236}">
                <a16:creationId xmlns:a16="http://schemas.microsoft.com/office/drawing/2014/main" id="{F43FBE14-5476-4FFA-94A8-D8E422182F7A}"/>
              </a:ext>
            </a:extLst>
          </p:cNvPr>
          <p:cNvSpPr/>
          <p:nvPr/>
        </p:nvSpPr>
        <p:spPr>
          <a:xfrm>
            <a:off x="269240" y="1956751"/>
            <a:ext cx="6096000" cy="1754326"/>
          </a:xfrm>
          <a:prstGeom prst="rect">
            <a:avLst/>
          </a:prstGeom>
        </p:spPr>
        <p:txBody>
          <a:bodyPr>
            <a:spAutoFit/>
          </a:bodyPr>
          <a:lstStyle/>
          <a:p>
            <a:r>
              <a:rPr lang="en-US"/>
              <a:t>{</a:t>
            </a:r>
          </a:p>
          <a:p>
            <a:r>
              <a:rPr lang="en-US"/>
              <a:t>    "</a:t>
            </a:r>
            <a:r>
              <a:rPr lang="en-US" err="1"/>
              <a:t>indexingMode</a:t>
            </a:r>
            <a:r>
              <a:rPr lang="en-US"/>
              <a:t>": "none",</a:t>
            </a:r>
          </a:p>
          <a:p>
            <a:r>
              <a:rPr lang="en-US"/>
              <a:t>    "automatic": false,</a:t>
            </a:r>
          </a:p>
          <a:p>
            <a:r>
              <a:rPr lang="en-US"/>
              <a:t>    "</a:t>
            </a:r>
            <a:r>
              <a:rPr lang="en-US" err="1"/>
              <a:t>includedPaths</a:t>
            </a:r>
            <a:r>
              <a:rPr lang="en-US"/>
              <a:t>": [],</a:t>
            </a:r>
          </a:p>
          <a:p>
            <a:r>
              <a:rPr lang="en-US"/>
              <a:t>    "</a:t>
            </a:r>
            <a:r>
              <a:rPr lang="en-US" err="1"/>
              <a:t>excludedPaths</a:t>
            </a:r>
            <a:r>
              <a:rPr lang="en-US"/>
              <a:t>": []</a:t>
            </a:r>
          </a:p>
          <a:p>
            <a:r>
              <a:rPr lang="en-US"/>
              <a:t>}</a:t>
            </a:r>
          </a:p>
        </p:txBody>
      </p:sp>
      <p:sp>
        <p:nvSpPr>
          <p:cNvPr id="7" name="TextBox 6">
            <a:extLst>
              <a:ext uri="{FF2B5EF4-FFF2-40B4-BE49-F238E27FC236}">
                <a16:creationId xmlns:a16="http://schemas.microsoft.com/office/drawing/2014/main" id="{38FFC35D-96F4-44C4-B168-445B25EDBEE6}"/>
              </a:ext>
            </a:extLst>
          </p:cNvPr>
          <p:cNvSpPr txBox="1"/>
          <p:nvPr/>
        </p:nvSpPr>
        <p:spPr>
          <a:xfrm>
            <a:off x="537029" y="4296229"/>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No indexing</a:t>
            </a:r>
          </a:p>
        </p:txBody>
      </p:sp>
      <p:sp>
        <p:nvSpPr>
          <p:cNvPr id="9" name="Rectangle 8">
            <a:extLst>
              <a:ext uri="{FF2B5EF4-FFF2-40B4-BE49-F238E27FC236}">
                <a16:creationId xmlns:a16="http://schemas.microsoft.com/office/drawing/2014/main" id="{664624D5-8447-4B35-8680-FFEDF075CEC9}"/>
              </a:ext>
            </a:extLst>
          </p:cNvPr>
          <p:cNvSpPr/>
          <p:nvPr/>
        </p:nvSpPr>
        <p:spPr>
          <a:xfrm>
            <a:off x="4557488" y="28033"/>
            <a:ext cx="7365271" cy="6771084"/>
          </a:xfrm>
          <a:prstGeom prst="rect">
            <a:avLst/>
          </a:prstGeom>
        </p:spPr>
        <p:txBody>
          <a:bodyPr wrap="square">
            <a:spAutoFit/>
          </a:bodyPr>
          <a:lstStyle/>
          <a:p>
            <a:r>
              <a:rPr lang="en-US" sz="1400"/>
              <a:t>{</a:t>
            </a:r>
          </a:p>
          <a:p>
            <a:r>
              <a:rPr lang="en-US" sz="1400"/>
              <a:t>    "</a:t>
            </a:r>
            <a:r>
              <a:rPr lang="en-US" sz="1400" err="1"/>
              <a:t>indexingMode</a:t>
            </a:r>
            <a:r>
              <a:rPr lang="en-US" sz="1400"/>
              <a:t>": "consistent",</a:t>
            </a:r>
          </a:p>
          <a:p>
            <a:r>
              <a:rPr lang="en-US" sz="1400"/>
              <a:t>    "automatic": true,</a:t>
            </a:r>
          </a:p>
          <a:p>
            <a:r>
              <a:rPr lang="en-US" sz="1400"/>
              <a:t>    "</a:t>
            </a:r>
            <a:r>
              <a:rPr lang="en-US" sz="1400" err="1"/>
              <a:t>includedPaths</a:t>
            </a:r>
            <a:r>
              <a:rPr lang="en-US" sz="1400"/>
              <a:t>": [</a:t>
            </a:r>
          </a:p>
          <a:p>
            <a:r>
              <a:rPr lang="en-US" sz="1400"/>
              <a:t>        {</a:t>
            </a:r>
          </a:p>
          <a:p>
            <a:r>
              <a:rPr lang="en-US" sz="1400"/>
              <a:t>            "path": "/age/?",</a:t>
            </a:r>
          </a:p>
          <a:p>
            <a:r>
              <a:rPr lang="en-US" sz="1400"/>
              <a:t>            "indexes": [</a:t>
            </a:r>
          </a:p>
          <a:p>
            <a:r>
              <a:rPr lang="en-US" sz="1400"/>
              <a:t>                {</a:t>
            </a:r>
          </a:p>
          <a:p>
            <a:r>
              <a:rPr lang="en-US" sz="1400"/>
              <a:t>                    "kind": "Range",</a:t>
            </a:r>
          </a:p>
          <a:p>
            <a:r>
              <a:rPr lang="en-US" sz="1400"/>
              <a:t>                    "</a:t>
            </a:r>
            <a:r>
              <a:rPr lang="en-US" sz="1400" err="1"/>
              <a:t>dataType</a:t>
            </a:r>
            <a:r>
              <a:rPr lang="en-US" sz="1400"/>
              <a:t>": "Number",</a:t>
            </a:r>
          </a:p>
          <a:p>
            <a:r>
              <a:rPr lang="en-US" sz="1400"/>
              <a:t>                    "precision": -1</a:t>
            </a:r>
          </a:p>
          <a:p>
            <a:r>
              <a:rPr lang="en-US" sz="1400"/>
              <a:t>                },</a:t>
            </a:r>
          </a:p>
          <a:p>
            <a:r>
              <a:rPr lang="en-US" sz="1400"/>
              <a:t>            ]</a:t>
            </a:r>
          </a:p>
          <a:p>
            <a:r>
              <a:rPr lang="en-US" sz="1400"/>
              <a:t>        },</a:t>
            </a:r>
          </a:p>
          <a:p>
            <a:r>
              <a:rPr lang="en-US" sz="1400"/>
              <a:t>        {</a:t>
            </a:r>
          </a:p>
          <a:p>
            <a:r>
              <a:rPr lang="en-US" sz="1400"/>
              <a:t>            "path": "/gender/?",</a:t>
            </a:r>
          </a:p>
          <a:p>
            <a:r>
              <a:rPr lang="en-US" sz="1400"/>
              <a:t>            "indexes": [</a:t>
            </a:r>
          </a:p>
          <a:p>
            <a:r>
              <a:rPr lang="en-US" sz="1400"/>
              <a:t>                {</a:t>
            </a:r>
          </a:p>
          <a:p>
            <a:r>
              <a:rPr lang="en-US" sz="1400"/>
              <a:t>                    "kind": "Range",</a:t>
            </a:r>
          </a:p>
          <a:p>
            <a:r>
              <a:rPr lang="en-US" sz="1400"/>
              <a:t>                    "</a:t>
            </a:r>
            <a:r>
              <a:rPr lang="en-US" sz="1400" err="1"/>
              <a:t>dataType</a:t>
            </a:r>
            <a:r>
              <a:rPr lang="en-US" sz="1400"/>
              <a:t>": "String",</a:t>
            </a:r>
          </a:p>
          <a:p>
            <a:r>
              <a:rPr lang="en-US" sz="1400"/>
              <a:t>                    "precision": -1</a:t>
            </a:r>
          </a:p>
          <a:p>
            <a:r>
              <a:rPr lang="en-US" sz="1400"/>
              <a:t>                },</a:t>
            </a:r>
          </a:p>
          <a:p>
            <a:r>
              <a:rPr lang="en-US" sz="1400"/>
              <a:t>            ]</a:t>
            </a:r>
          </a:p>
          <a:p>
            <a:r>
              <a:rPr lang="en-US" sz="1400"/>
              <a:t>        }</a:t>
            </a:r>
          </a:p>
          <a:p>
            <a:r>
              <a:rPr lang="en-US" sz="1400"/>
              <a:t>    ],</a:t>
            </a:r>
          </a:p>
          <a:p>
            <a:r>
              <a:rPr lang="en-US" sz="1400"/>
              <a:t>    "</a:t>
            </a:r>
            <a:r>
              <a:rPr lang="en-US" sz="1400" err="1"/>
              <a:t>excludedPaths</a:t>
            </a:r>
            <a:r>
              <a:rPr lang="en-US" sz="1400"/>
              <a:t>": [</a:t>
            </a:r>
          </a:p>
          <a:p>
            <a:r>
              <a:rPr lang="en-US" sz="1400"/>
              <a:t>        {</a:t>
            </a:r>
          </a:p>
          <a:p>
            <a:r>
              <a:rPr lang="en-US" sz="1400"/>
              <a:t>            "path": "/*"</a:t>
            </a:r>
          </a:p>
          <a:p>
            <a:r>
              <a:rPr lang="en-US" sz="1400"/>
              <a:t>        }</a:t>
            </a:r>
          </a:p>
          <a:p>
            <a:r>
              <a:rPr lang="en-US" sz="1400"/>
              <a:t>    ]</a:t>
            </a:r>
          </a:p>
          <a:p>
            <a:r>
              <a:rPr lang="en-US" sz="1400"/>
              <a:t>}</a:t>
            </a:r>
          </a:p>
        </p:txBody>
      </p:sp>
      <p:sp>
        <p:nvSpPr>
          <p:cNvPr id="10" name="TextBox 9">
            <a:extLst>
              <a:ext uri="{FF2B5EF4-FFF2-40B4-BE49-F238E27FC236}">
                <a16:creationId xmlns:a16="http://schemas.microsoft.com/office/drawing/2014/main" id="{8823039D-E9A0-41B0-B0BC-EA602A803F45}"/>
              </a:ext>
            </a:extLst>
          </p:cNvPr>
          <p:cNvSpPr txBox="1"/>
          <p:nvPr/>
        </p:nvSpPr>
        <p:spPr>
          <a:xfrm>
            <a:off x="7424058" y="4296229"/>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Index some properties</a:t>
            </a:r>
          </a:p>
        </p:txBody>
      </p:sp>
    </p:spTree>
    <p:extLst>
      <p:ext uri="{BB962C8B-B14F-4D97-AF65-F5344CB8AC3E}">
        <p14:creationId xmlns:p14="http://schemas.microsoft.com/office/powerpoint/2010/main" val="8608296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6B93-DE87-464B-A6E7-0A4AE51AF026}"/>
              </a:ext>
            </a:extLst>
          </p:cNvPr>
          <p:cNvSpPr>
            <a:spLocks noGrp="1"/>
          </p:cNvSpPr>
          <p:nvPr>
            <p:ph type="title"/>
          </p:nvPr>
        </p:nvSpPr>
        <p:spPr/>
        <p:txBody>
          <a:bodyPr/>
          <a:lstStyle/>
          <a:p>
            <a:r>
              <a:rPr lang="en-US" dirty="0"/>
              <a:t>Composite Indexes</a:t>
            </a:r>
          </a:p>
        </p:txBody>
      </p:sp>
      <p:sp>
        <p:nvSpPr>
          <p:cNvPr id="3" name="Text Placeholder 2">
            <a:extLst>
              <a:ext uri="{FF2B5EF4-FFF2-40B4-BE49-F238E27FC236}">
                <a16:creationId xmlns:a16="http://schemas.microsoft.com/office/drawing/2014/main" id="{B035F8F1-732F-4A82-A7E2-B1855349412E}"/>
              </a:ext>
            </a:extLst>
          </p:cNvPr>
          <p:cNvSpPr>
            <a:spLocks noGrp="1"/>
          </p:cNvSpPr>
          <p:nvPr>
            <p:ph type="body" sz="quarter" idx="11"/>
          </p:nvPr>
        </p:nvSpPr>
        <p:spPr>
          <a:xfrm>
            <a:off x="269874" y="1584156"/>
            <a:ext cx="11655206" cy="4751330"/>
          </a:xfrm>
        </p:spPr>
        <p:txBody>
          <a:bodyPr>
            <a:normAutofit/>
          </a:bodyPr>
          <a:lstStyle/>
          <a:p>
            <a:endParaRPr lang="en-US" sz="2800" dirty="0"/>
          </a:p>
          <a:p>
            <a:endParaRPr lang="en-US" sz="2800" dirty="0"/>
          </a:p>
          <a:p>
            <a:endParaRPr lang="en-US" sz="2800" dirty="0"/>
          </a:p>
          <a:p>
            <a:endParaRPr lang="en-US" sz="2800" dirty="0"/>
          </a:p>
          <a:p>
            <a:endParaRPr lang="en-US" sz="2800" dirty="0"/>
          </a:p>
        </p:txBody>
      </p:sp>
      <p:sp>
        <p:nvSpPr>
          <p:cNvPr id="4" name="Text Placeholder 2">
            <a:extLst>
              <a:ext uri="{FF2B5EF4-FFF2-40B4-BE49-F238E27FC236}">
                <a16:creationId xmlns:a16="http://schemas.microsoft.com/office/drawing/2014/main" id="{6853D164-3818-4711-A0EF-1DDEF6DB4DBB}"/>
              </a:ext>
            </a:extLst>
          </p:cNvPr>
          <p:cNvSpPr txBox="1">
            <a:spLocks/>
          </p:cNvSpPr>
          <p:nvPr/>
        </p:nvSpPr>
        <p:spPr>
          <a:xfrm>
            <a:off x="268397" y="1584156"/>
            <a:ext cx="11655206" cy="47513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lgn="l" defTabSz="914400" rtl="0" eaLnBrk="1" latinLnBrk="0" hangingPunct="1">
              <a:lnSpc>
                <a:spcPct val="90000"/>
              </a:lnSpc>
              <a:spcBef>
                <a:spcPts val="800"/>
              </a:spcBef>
              <a:spcAft>
                <a:spcPts val="400"/>
              </a:spcAft>
              <a:buClr>
                <a:schemeClr val="tx2"/>
              </a:buClr>
              <a:buFont typeface="Arial" panose="020B0604020202020204" pitchFamily="34" charset="0"/>
              <a:buChar cha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n-lt"/>
              </a:rPr>
              <a:t>These </a:t>
            </a:r>
            <a:r>
              <a:rPr lang="en-US" sz="2000" u="sng" dirty="0">
                <a:latin typeface="+mn-lt"/>
              </a:rPr>
              <a:t>must be added </a:t>
            </a:r>
            <a:r>
              <a:rPr lang="en-US" sz="2000" dirty="0">
                <a:latin typeface="+mn-lt"/>
              </a:rPr>
              <a:t>and are needed for queries that ORDER BY two or more properties.</a:t>
            </a:r>
          </a:p>
          <a:p>
            <a:endParaRPr lang="en-US" sz="2000" dirty="0">
              <a:latin typeface="+mn-lt"/>
            </a:endParaRPr>
          </a:p>
          <a:p>
            <a:pPr lvl="0" eaLnBrk="0" fontAlgn="base" hangingPunct="0">
              <a:lnSpc>
                <a:spcPct val="100000"/>
              </a:lnSpc>
              <a:spcBef>
                <a:spcPct val="0"/>
              </a:spcBef>
              <a:spcAft>
                <a:spcPct val="0"/>
              </a:spcAft>
            </a:pPr>
            <a:r>
              <a:rPr lang="en-US" altLang="en-US" sz="2000" dirty="0">
                <a:solidFill>
                  <a:srgbClr val="000000"/>
                </a:solidFill>
                <a:latin typeface="+mn-lt"/>
              </a:rPr>
              <a:t>ORDER BY queries on multiple properties:</a:t>
            </a:r>
            <a:endParaRPr lang="en-US" altLang="en-US" sz="2000" dirty="0">
              <a:solidFill>
                <a:schemeClr val="tx1"/>
              </a:solidFill>
              <a:latin typeface="+mn-lt"/>
            </a:endParaRPr>
          </a:p>
          <a:p>
            <a:pPr lvl="0" eaLnBrk="0" fontAlgn="base" hangingPunct="0">
              <a:lnSpc>
                <a:spcPct val="100000"/>
              </a:lnSpc>
              <a:spcBef>
                <a:spcPct val="0"/>
              </a:spcBef>
              <a:spcAft>
                <a:spcPct val="0"/>
              </a:spcAft>
            </a:pPr>
            <a:r>
              <a:rPr lang="en-US" altLang="en-US" sz="2000" b="0" dirty="0">
                <a:solidFill>
                  <a:srgbClr val="000000"/>
                </a:solidFill>
                <a:latin typeface="+mn-lt"/>
              </a:rPr>
              <a:t>SELECT * FROM container c ORDER BY </a:t>
            </a:r>
            <a:r>
              <a:rPr lang="en-US" altLang="en-US" sz="2000" b="0" dirty="0" err="1">
                <a:solidFill>
                  <a:srgbClr val="000000"/>
                </a:solidFill>
                <a:latin typeface="+mn-lt"/>
              </a:rPr>
              <a:t>c.firstName</a:t>
            </a:r>
            <a:r>
              <a:rPr lang="en-US" altLang="en-US" sz="2000" b="0" dirty="0">
                <a:solidFill>
                  <a:srgbClr val="000000"/>
                </a:solidFill>
                <a:latin typeface="+mn-lt"/>
              </a:rPr>
              <a:t>, </a:t>
            </a:r>
            <a:r>
              <a:rPr lang="en-US" altLang="en-US" sz="2000" b="0" dirty="0" err="1">
                <a:solidFill>
                  <a:srgbClr val="000000"/>
                </a:solidFill>
                <a:latin typeface="+mn-lt"/>
              </a:rPr>
              <a:t>c.lastName</a:t>
            </a:r>
            <a:endParaRPr lang="en-US" altLang="en-US" sz="2000" b="0" dirty="0">
              <a:solidFill>
                <a:schemeClr val="tx1"/>
              </a:solidFill>
              <a:latin typeface="+mn-lt"/>
            </a:endParaRPr>
          </a:p>
          <a:p>
            <a:endParaRPr lang="en-US" sz="2800" dirty="0"/>
          </a:p>
          <a:p>
            <a:r>
              <a:rPr lang="en-US" sz="2800" dirty="0"/>
              <a:t> </a:t>
            </a:r>
          </a:p>
          <a:p>
            <a:pPr eaLnBrk="0" fontAlgn="base" hangingPunct="0">
              <a:lnSpc>
                <a:spcPct val="100000"/>
              </a:lnSpc>
              <a:spcBef>
                <a:spcPct val="0"/>
              </a:spcBef>
              <a:spcAft>
                <a:spcPct val="0"/>
              </a:spcAft>
            </a:pPr>
            <a:endParaRPr lang="en-US" altLang="en-US" sz="2400" b="0" dirty="0">
              <a:solidFill>
                <a:schemeClr val="tx1"/>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41444617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78A878-DC9F-4A55-9264-007FE157B088}"/>
              </a:ext>
            </a:extLst>
          </p:cNvPr>
          <p:cNvSpPr>
            <a:spLocks noGrp="1"/>
          </p:cNvSpPr>
          <p:nvPr>
            <p:ph type="title"/>
          </p:nvPr>
        </p:nvSpPr>
        <p:spPr/>
        <p:txBody>
          <a:bodyPr/>
          <a:lstStyle/>
          <a:p>
            <a:r>
              <a:rPr lang="en-US" dirty="0"/>
              <a:t>Online Index Transformations</a:t>
            </a:r>
            <a:endParaRPr lang="en-GB" dirty="0"/>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0"/>
          </p:nvPr>
        </p:nvSpPr>
        <p:spPr>
          <a:xfrm>
            <a:off x="269239" y="1925684"/>
            <a:ext cx="6007575" cy="2172903"/>
          </a:xfrm>
        </p:spPr>
        <p:txBody>
          <a:bodyPr vert="horz" wrap="square" lIns="146304" tIns="91440" rIns="146304" bIns="91440" rtlCol="0" anchor="t">
            <a:spAutoFit/>
          </a:bodyPr>
          <a:lstStyle/>
          <a:p>
            <a:pPr lvl="0"/>
            <a:r>
              <a:rPr lang="en-US" dirty="0"/>
              <a:t>On-the-fly Index Changes</a:t>
            </a:r>
          </a:p>
          <a:p>
            <a:pPr marL="0" lvl="1" indent="0">
              <a:buNone/>
            </a:pPr>
            <a:r>
              <a:rPr lang="en-US" dirty="0"/>
              <a:t>In Azure Cosmos DB, you can make changes to the indexing policy of a collection on the fly. Changes can affect the shape of the index, including paths, precision values, and its consistency model. </a:t>
            </a:r>
          </a:p>
          <a:p>
            <a:pPr marL="0" lvl="1" indent="0">
              <a:buNone/>
            </a:pPr>
            <a:r>
              <a:rPr lang="en-US" dirty="0"/>
              <a:t>A change in indexing policy effectively requires a transformation of the old index into a new index.</a:t>
            </a:r>
          </a:p>
        </p:txBody>
      </p:sp>
      <p:sp>
        <p:nvSpPr>
          <p:cNvPr id="4" name="Isosceles Triangle 3">
            <a:extLst>
              <a:ext uri="{FF2B5EF4-FFF2-40B4-BE49-F238E27FC236}">
                <a16:creationId xmlns:a16="http://schemas.microsoft.com/office/drawing/2014/main" id="{FD5E3EBE-F6F4-49A8-8796-377DC33427BB}"/>
              </a:ext>
            </a:extLst>
          </p:cNvPr>
          <p:cNvSpPr/>
          <p:nvPr/>
        </p:nvSpPr>
        <p:spPr bwMode="auto">
          <a:xfrm>
            <a:off x="6018854"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v1</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sp>
        <p:nvSpPr>
          <p:cNvPr id="5" name="Isosceles Triangle 4">
            <a:extLst>
              <a:ext uri="{FF2B5EF4-FFF2-40B4-BE49-F238E27FC236}">
                <a16:creationId xmlns:a16="http://schemas.microsoft.com/office/drawing/2014/main" id="{E96FEDF1-0894-4FBF-A009-1B0BA979F85D}"/>
              </a:ext>
            </a:extLst>
          </p:cNvPr>
          <p:cNvSpPr/>
          <p:nvPr/>
        </p:nvSpPr>
        <p:spPr bwMode="auto">
          <a:xfrm>
            <a:off x="9976757"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v2</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grpSp>
        <p:nvGrpSpPr>
          <p:cNvPr id="23" name="Group 22">
            <a:extLst>
              <a:ext uri="{FF2B5EF4-FFF2-40B4-BE49-F238E27FC236}">
                <a16:creationId xmlns:a16="http://schemas.microsoft.com/office/drawing/2014/main" id="{604D0526-4E5C-40D3-8EEE-C3F18AF7B506}"/>
              </a:ext>
            </a:extLst>
          </p:cNvPr>
          <p:cNvGrpSpPr/>
          <p:nvPr/>
        </p:nvGrpSpPr>
        <p:grpSpPr>
          <a:xfrm>
            <a:off x="8059782" y="3052611"/>
            <a:ext cx="1599111" cy="1371600"/>
            <a:chOff x="6441077" y="3052611"/>
            <a:chExt cx="2926080" cy="1371600"/>
          </a:xfrm>
        </p:grpSpPr>
        <p:cxnSp>
          <p:nvCxnSpPr>
            <p:cNvPr id="7" name="Straight Arrow Connector 6">
              <a:extLst>
                <a:ext uri="{FF2B5EF4-FFF2-40B4-BE49-F238E27FC236}">
                  <a16:creationId xmlns:a16="http://schemas.microsoft.com/office/drawing/2014/main" id="{649F5164-0ECC-464F-B3B8-D44159C97FF5}"/>
                </a:ext>
              </a:extLst>
            </p:cNvPr>
            <p:cNvCxnSpPr/>
            <p:nvPr/>
          </p:nvCxnSpPr>
          <p:spPr>
            <a:xfrm flipH="1">
              <a:off x="644107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EBEB2DAA-45DE-4099-B022-A6B82D753132}"/>
                </a:ext>
              </a:extLst>
            </p:cNvPr>
            <p:cNvCxnSpPr/>
            <p:nvPr/>
          </p:nvCxnSpPr>
          <p:spPr>
            <a:xfrm flipH="1">
              <a:off x="721323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a:extLst>
                <a:ext uri="{FF2B5EF4-FFF2-40B4-BE49-F238E27FC236}">
                  <a16:creationId xmlns:a16="http://schemas.microsoft.com/office/drawing/2014/main" id="{F2C3C93B-5986-4D02-A4C2-99F499A10724}"/>
                </a:ext>
              </a:extLst>
            </p:cNvPr>
            <p:cNvCxnSpPr/>
            <p:nvPr/>
          </p:nvCxnSpPr>
          <p:spPr>
            <a:xfrm flipH="1">
              <a:off x="798539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a:extLst>
                <a:ext uri="{FF2B5EF4-FFF2-40B4-BE49-F238E27FC236}">
                  <a16:creationId xmlns:a16="http://schemas.microsoft.com/office/drawing/2014/main" id="{6ABA6E19-BD18-4E7A-A566-DEC9C19E8F7F}"/>
                </a:ext>
              </a:extLst>
            </p:cNvPr>
            <p:cNvCxnSpPr/>
            <p:nvPr/>
          </p:nvCxnSpPr>
          <p:spPr>
            <a:xfrm flipH="1">
              <a:off x="875755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cxnSp>
        <p:nvCxnSpPr>
          <p:cNvPr id="12" name="Straight Arrow Connector 11">
            <a:extLst>
              <a:ext uri="{FF2B5EF4-FFF2-40B4-BE49-F238E27FC236}">
                <a16:creationId xmlns:a16="http://schemas.microsoft.com/office/drawing/2014/main" id="{B9C7945E-92CC-4535-BD2A-1D61F59F5E70}"/>
              </a:ext>
            </a:extLst>
          </p:cNvPr>
          <p:cNvCxnSpPr>
            <a:cxnSpLocks/>
          </p:cNvCxnSpPr>
          <p:nvPr/>
        </p:nvCxnSpPr>
        <p:spPr>
          <a:xfrm>
            <a:off x="5608320" y="4705633"/>
            <a:ext cx="60905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E778DD62-83CF-4C9B-A471-6EAC6AA3A519}"/>
              </a:ext>
            </a:extLst>
          </p:cNvPr>
          <p:cNvSpPr txBox="1"/>
          <p:nvPr/>
        </p:nvSpPr>
        <p:spPr>
          <a:xfrm>
            <a:off x="7285335" y="2582258"/>
            <a:ext cx="306324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New document writes (CRUD) &amp; queries</a:t>
            </a:r>
          </a:p>
        </p:txBody>
      </p:sp>
      <p:sp>
        <p:nvSpPr>
          <p:cNvPr id="16" name="TextBox 15">
            <a:extLst>
              <a:ext uri="{FF2B5EF4-FFF2-40B4-BE49-F238E27FC236}">
                <a16:creationId xmlns:a16="http://schemas.microsoft.com/office/drawing/2014/main" id="{50C53113-1429-44D6-A6DE-ED1CBD6E1845}"/>
              </a:ext>
            </a:extLst>
          </p:cNvPr>
          <p:cNvSpPr txBox="1"/>
          <p:nvPr/>
        </p:nvSpPr>
        <p:spPr>
          <a:xfrm>
            <a:off x="574892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PUT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 </a:t>
            </a:r>
            <a:r>
              <a:rPr lang="en-US" sz="1000" dirty="0" err="1">
                <a:gradFill>
                  <a:gsLst>
                    <a:gs pos="2917">
                      <a:schemeClr val="tx1"/>
                    </a:gs>
                    <a:gs pos="30000">
                      <a:schemeClr val="tx1"/>
                    </a:gs>
                  </a:gsLst>
                  <a:lin ang="5400000" scaled="0"/>
                </a:gradFill>
                <a:latin typeface="Arial" panose="020B0604020202020204" pitchFamily="34" charset="0"/>
              </a:rPr>
              <a:t>indexingPolicy</a:t>
            </a:r>
            <a:r>
              <a:rPr lang="en-US" sz="1000" dirty="0">
                <a:gradFill>
                  <a:gsLst>
                    <a:gs pos="2917">
                      <a:schemeClr val="tx1"/>
                    </a:gs>
                    <a:gs pos="30000">
                      <a:schemeClr val="tx1"/>
                    </a:gs>
                  </a:gsLst>
                  <a:lin ang="5400000" scaled="0"/>
                </a:gradFill>
                <a:latin typeface="Arial" panose="020B0604020202020204" pitchFamily="34" charset="0"/>
              </a:rPr>
              <a:t>: … }</a:t>
            </a:r>
          </a:p>
        </p:txBody>
      </p:sp>
      <p:sp>
        <p:nvSpPr>
          <p:cNvPr id="17" name="TextBox 16">
            <a:extLst>
              <a:ext uri="{FF2B5EF4-FFF2-40B4-BE49-F238E27FC236}">
                <a16:creationId xmlns:a16="http://schemas.microsoft.com/office/drawing/2014/main" id="{50FAE8FA-5176-4C60-B7EB-AA80C89F1971}"/>
              </a:ext>
            </a:extLst>
          </p:cNvPr>
          <p:cNvSpPr txBox="1"/>
          <p:nvPr/>
        </p:nvSpPr>
        <p:spPr>
          <a:xfrm>
            <a:off x="891503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GET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x-</a:t>
            </a:r>
            <a:r>
              <a:rPr lang="en-US" sz="1000" dirty="0" err="1">
                <a:gradFill>
                  <a:gsLst>
                    <a:gs pos="2917">
                      <a:schemeClr val="tx1"/>
                    </a:gs>
                    <a:gs pos="30000">
                      <a:schemeClr val="tx1"/>
                    </a:gs>
                  </a:gsLst>
                  <a:lin ang="5400000" scaled="0"/>
                </a:gradFill>
                <a:latin typeface="Arial" panose="020B0604020202020204" pitchFamily="34" charset="0"/>
              </a:rPr>
              <a:t>ms</a:t>
            </a:r>
            <a:r>
              <a:rPr lang="en-US" sz="1000" dirty="0">
                <a:gradFill>
                  <a:gsLst>
                    <a:gs pos="2917">
                      <a:schemeClr val="tx1"/>
                    </a:gs>
                    <a:gs pos="30000">
                      <a:schemeClr val="tx1"/>
                    </a:gs>
                  </a:gsLst>
                  <a:lin ang="5400000" scaled="0"/>
                </a:gradFill>
                <a:latin typeface="Arial" panose="020B0604020202020204" pitchFamily="34" charset="0"/>
              </a:rPr>
              <a:t>-index-transformation-progress: 100</a:t>
            </a:r>
          </a:p>
        </p:txBody>
      </p:sp>
      <p:cxnSp>
        <p:nvCxnSpPr>
          <p:cNvPr id="18" name="Straight Arrow Connector 17">
            <a:extLst>
              <a:ext uri="{FF2B5EF4-FFF2-40B4-BE49-F238E27FC236}">
                <a16:creationId xmlns:a16="http://schemas.microsoft.com/office/drawing/2014/main" id="{17E2F2F0-A100-47CE-A0F2-8C9D08CBD778}"/>
              </a:ext>
            </a:extLst>
          </p:cNvPr>
          <p:cNvCxnSpPr>
            <a:cxnSpLocks/>
          </p:cNvCxnSpPr>
          <p:nvPr/>
        </p:nvCxnSpPr>
        <p:spPr>
          <a:xfrm flipH="1" flipV="1">
            <a:off x="6838004" y="474603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A7BE7757-81C3-4A47-907A-A992CCAA9636}"/>
              </a:ext>
            </a:extLst>
          </p:cNvPr>
          <p:cNvCxnSpPr>
            <a:cxnSpLocks/>
          </p:cNvCxnSpPr>
          <p:nvPr/>
        </p:nvCxnSpPr>
        <p:spPr>
          <a:xfrm flipH="1" flipV="1">
            <a:off x="10795907" y="474236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1" name="TextBox 20">
            <a:extLst>
              <a:ext uri="{FF2B5EF4-FFF2-40B4-BE49-F238E27FC236}">
                <a16:creationId xmlns:a16="http://schemas.microsoft.com/office/drawing/2014/main" id="{14FAB9E6-029F-4D52-A1C4-032E6F37B817}"/>
              </a:ext>
            </a:extLst>
          </p:cNvPr>
          <p:cNvSpPr txBox="1"/>
          <p:nvPr/>
        </p:nvSpPr>
        <p:spPr>
          <a:xfrm>
            <a:off x="577378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0</a:t>
            </a:r>
          </a:p>
        </p:txBody>
      </p:sp>
      <p:sp>
        <p:nvSpPr>
          <p:cNvPr id="22" name="TextBox 21">
            <a:extLst>
              <a:ext uri="{FF2B5EF4-FFF2-40B4-BE49-F238E27FC236}">
                <a16:creationId xmlns:a16="http://schemas.microsoft.com/office/drawing/2014/main" id="{852C0450-36C4-48CA-B531-ABC8EF798D09}"/>
              </a:ext>
            </a:extLst>
          </p:cNvPr>
          <p:cNvSpPr txBox="1"/>
          <p:nvPr/>
        </p:nvSpPr>
        <p:spPr>
          <a:xfrm>
            <a:off x="1133257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1</a:t>
            </a:r>
          </a:p>
        </p:txBody>
      </p:sp>
    </p:spTree>
    <p:extLst>
      <p:ext uri="{BB962C8B-B14F-4D97-AF65-F5344CB8AC3E}">
        <p14:creationId xmlns:p14="http://schemas.microsoft.com/office/powerpoint/2010/main" val="370089503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8C7601-DD95-4867-BD99-921CBEDB3671}"/>
              </a:ext>
            </a:extLst>
          </p:cNvPr>
          <p:cNvSpPr>
            <a:spLocks noGrp="1"/>
          </p:cNvSpPr>
          <p:nvPr>
            <p:ph type="title"/>
          </p:nvPr>
        </p:nvSpPr>
        <p:spPr/>
        <p:txBody>
          <a:bodyPr/>
          <a:lstStyle/>
          <a:p>
            <a:r>
              <a:rPr lang="en-US" dirty="0"/>
              <a:t>Index Tuning</a:t>
            </a:r>
            <a:endParaRPr lang="en-GB" dirty="0"/>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0"/>
          </p:nvPr>
        </p:nvSpPr>
        <p:spPr>
          <a:xfrm>
            <a:off x="269240" y="1925684"/>
            <a:ext cx="7022714" cy="3724096"/>
          </a:xfrm>
        </p:spPr>
        <p:txBody>
          <a:bodyPr/>
          <a:lstStyle/>
          <a:p>
            <a:r>
              <a:rPr lang="en-US" sz="2000" dirty="0"/>
              <a:t>Metrics Analysis</a:t>
            </a:r>
          </a:p>
          <a:p>
            <a:pPr lvl="0"/>
            <a:r>
              <a:rPr lang="en-US" sz="1800" b="0" dirty="0">
                <a:solidFill>
                  <a:srgbClr val="505050"/>
                </a:solidFill>
                <a:latin typeface="+mn-lt"/>
              </a:rPr>
              <a:t>The SQL APIs provide information about performance metrics, such as the index storage used and the throughput cost (request units) for every operation. You can use this information to compare various indexing policies, and for performance tuning.</a:t>
            </a:r>
          </a:p>
          <a:p>
            <a:pPr lvl="0"/>
            <a:endParaRPr lang="en-US" sz="1800" b="0" dirty="0">
              <a:solidFill>
                <a:srgbClr val="505050"/>
              </a:solidFill>
              <a:latin typeface="+mn-lt"/>
            </a:endParaRPr>
          </a:p>
          <a:p>
            <a:pPr lvl="0"/>
            <a:r>
              <a:rPr lang="en-US" sz="1800" b="0" dirty="0">
                <a:solidFill>
                  <a:srgbClr val="505050"/>
                </a:solidFill>
                <a:latin typeface="+mn-lt"/>
              </a:rPr>
              <a:t>When running a </a:t>
            </a:r>
            <a:r>
              <a:rPr lang="en-US" sz="1800" dirty="0">
                <a:solidFill>
                  <a:srgbClr val="505050"/>
                </a:solidFill>
                <a:latin typeface="+mn-lt"/>
              </a:rPr>
              <a:t>HEAD</a:t>
            </a:r>
            <a:r>
              <a:rPr lang="en-US" sz="1800" b="0" dirty="0">
                <a:solidFill>
                  <a:srgbClr val="505050"/>
                </a:solidFill>
                <a:latin typeface="+mn-lt"/>
              </a:rPr>
              <a:t> or </a:t>
            </a:r>
            <a:r>
              <a:rPr lang="en-US" sz="1800" dirty="0">
                <a:solidFill>
                  <a:srgbClr val="505050"/>
                </a:solidFill>
                <a:latin typeface="+mn-lt"/>
              </a:rPr>
              <a:t>GET</a:t>
            </a:r>
            <a:r>
              <a:rPr lang="en-US" sz="1800" b="0" dirty="0">
                <a:solidFill>
                  <a:srgbClr val="505050"/>
                </a:solidFill>
                <a:latin typeface="+mn-lt"/>
              </a:rPr>
              <a:t> request against a collection resource, the </a:t>
            </a:r>
            <a:r>
              <a:rPr lang="en-US" sz="1800" dirty="0">
                <a:solidFill>
                  <a:srgbClr val="505050"/>
                </a:solidFill>
                <a:latin typeface="+mn-lt"/>
              </a:rPr>
              <a:t>x-</a:t>
            </a:r>
            <a:r>
              <a:rPr lang="en-US" sz="1800" dirty="0" err="1">
                <a:solidFill>
                  <a:srgbClr val="505050"/>
                </a:solidFill>
                <a:latin typeface="+mn-lt"/>
              </a:rPr>
              <a:t>ms</a:t>
            </a:r>
            <a:r>
              <a:rPr lang="en-US" sz="1800" dirty="0">
                <a:solidFill>
                  <a:srgbClr val="505050"/>
                </a:solidFill>
                <a:latin typeface="+mn-lt"/>
              </a:rPr>
              <a:t>-request-quota</a:t>
            </a:r>
            <a:r>
              <a:rPr lang="en-US" sz="1800" b="0" dirty="0">
                <a:solidFill>
                  <a:srgbClr val="505050"/>
                </a:solidFill>
                <a:latin typeface="+mn-lt"/>
              </a:rPr>
              <a:t> and the </a:t>
            </a:r>
            <a:r>
              <a:rPr lang="en-US" sz="1800" dirty="0">
                <a:solidFill>
                  <a:srgbClr val="505050"/>
                </a:solidFill>
                <a:latin typeface="+mn-lt"/>
              </a:rPr>
              <a:t>x-</a:t>
            </a:r>
            <a:r>
              <a:rPr lang="en-US" sz="1800" dirty="0" err="1">
                <a:solidFill>
                  <a:srgbClr val="505050"/>
                </a:solidFill>
                <a:latin typeface="+mn-lt"/>
              </a:rPr>
              <a:t>ms</a:t>
            </a:r>
            <a:r>
              <a:rPr lang="en-US" sz="1800" dirty="0">
                <a:solidFill>
                  <a:srgbClr val="505050"/>
                </a:solidFill>
                <a:latin typeface="+mn-lt"/>
              </a:rPr>
              <a:t>-request-usage</a:t>
            </a:r>
            <a:r>
              <a:rPr lang="en-US" sz="1800" b="0" dirty="0">
                <a:solidFill>
                  <a:srgbClr val="505050"/>
                </a:solidFill>
                <a:latin typeface="+mn-lt"/>
              </a:rPr>
              <a:t> headers provide the </a:t>
            </a:r>
            <a:r>
              <a:rPr lang="en-US" sz="1800" dirty="0">
                <a:solidFill>
                  <a:srgbClr val="505050"/>
                </a:solidFill>
                <a:latin typeface="+mn-lt"/>
              </a:rPr>
              <a:t>storage quota</a:t>
            </a:r>
            <a:r>
              <a:rPr lang="en-US" sz="1800" b="0" dirty="0">
                <a:solidFill>
                  <a:srgbClr val="505050"/>
                </a:solidFill>
                <a:latin typeface="+mn-lt"/>
              </a:rPr>
              <a:t> and </a:t>
            </a:r>
            <a:r>
              <a:rPr lang="en-US" sz="1800" dirty="0">
                <a:solidFill>
                  <a:srgbClr val="505050"/>
                </a:solidFill>
                <a:latin typeface="+mn-lt"/>
              </a:rPr>
              <a:t>usage</a:t>
            </a:r>
            <a:r>
              <a:rPr lang="en-US" sz="1800" b="0" dirty="0">
                <a:solidFill>
                  <a:srgbClr val="505050"/>
                </a:solidFill>
                <a:latin typeface="+mn-lt"/>
              </a:rPr>
              <a:t> of the collection.</a:t>
            </a:r>
          </a:p>
          <a:p>
            <a:pPr lvl="0"/>
            <a:endParaRPr lang="en-US" sz="1800" b="0" dirty="0">
              <a:solidFill>
                <a:srgbClr val="505050"/>
              </a:solidFill>
              <a:latin typeface="+mn-lt"/>
            </a:endParaRPr>
          </a:p>
          <a:p>
            <a:pPr lvl="0"/>
            <a:r>
              <a:rPr lang="en-US" sz="1800" dirty="0">
                <a:solidFill>
                  <a:srgbClr val="505050"/>
                </a:solidFill>
                <a:latin typeface="+mn-lt"/>
              </a:rPr>
              <a:t>You can use this information to compare various indexing policies, and for performance tuning.</a:t>
            </a:r>
          </a:p>
        </p:txBody>
      </p:sp>
      <p:grpSp>
        <p:nvGrpSpPr>
          <p:cNvPr id="49" name="Group 48">
            <a:extLst>
              <a:ext uri="{FF2B5EF4-FFF2-40B4-BE49-F238E27FC236}">
                <a16:creationId xmlns:a16="http://schemas.microsoft.com/office/drawing/2014/main" id="{72DD179E-8AC0-426C-85DC-C654049F5EA3}"/>
              </a:ext>
            </a:extLst>
          </p:cNvPr>
          <p:cNvGrpSpPr/>
          <p:nvPr/>
        </p:nvGrpSpPr>
        <p:grpSpPr>
          <a:xfrm>
            <a:off x="7913010" y="1928077"/>
            <a:ext cx="3551878" cy="3244050"/>
            <a:chOff x="7913010" y="1928077"/>
            <a:chExt cx="3551878" cy="3244050"/>
          </a:xfrm>
        </p:grpSpPr>
        <p:sp>
          <p:nvSpPr>
            <p:cNvPr id="5" name="TextBox 4">
              <a:extLst>
                <a:ext uri="{FF2B5EF4-FFF2-40B4-BE49-F238E27FC236}">
                  <a16:creationId xmlns:a16="http://schemas.microsoft.com/office/drawing/2014/main" id="{3B0001A3-B344-467F-9A5C-20CCEB2790B7}"/>
                </a:ext>
              </a:extLst>
            </p:cNvPr>
            <p:cNvSpPr txBox="1"/>
            <p:nvPr/>
          </p:nvSpPr>
          <p:spPr>
            <a:xfrm>
              <a:off x="8694919" y="4682762"/>
              <a:ext cx="135767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Collection</a:t>
              </a:r>
            </a:p>
          </p:txBody>
        </p:sp>
        <p:grpSp>
          <p:nvGrpSpPr>
            <p:cNvPr id="8" name="Group 7">
              <a:extLst>
                <a:ext uri="{FF2B5EF4-FFF2-40B4-BE49-F238E27FC236}">
                  <a16:creationId xmlns:a16="http://schemas.microsoft.com/office/drawing/2014/main" id="{F726219A-45A1-498D-B986-FD4BBACF1117}"/>
                </a:ext>
              </a:extLst>
            </p:cNvPr>
            <p:cNvGrpSpPr/>
            <p:nvPr/>
          </p:nvGrpSpPr>
          <p:grpSpPr>
            <a:xfrm>
              <a:off x="9809899" y="1966914"/>
              <a:ext cx="485379" cy="412901"/>
              <a:chOff x="5872464" y="2045113"/>
              <a:chExt cx="485379" cy="412901"/>
            </a:xfrm>
            <a:noFill/>
          </p:grpSpPr>
          <p:grpSp>
            <p:nvGrpSpPr>
              <p:cNvPr id="22" name="Group 21">
                <a:extLst>
                  <a:ext uri="{FF2B5EF4-FFF2-40B4-BE49-F238E27FC236}">
                    <a16:creationId xmlns:a16="http://schemas.microsoft.com/office/drawing/2014/main" id="{BAC64F34-A434-4F72-9A74-8C5C3DC54EE1}"/>
                  </a:ext>
                </a:extLst>
              </p:cNvPr>
              <p:cNvGrpSpPr/>
              <p:nvPr/>
            </p:nvGrpSpPr>
            <p:grpSpPr>
              <a:xfrm>
                <a:off x="5872464" y="2045113"/>
                <a:ext cx="485379" cy="412901"/>
                <a:chOff x="2107244" y="1575258"/>
                <a:chExt cx="310993" cy="264555"/>
              </a:xfrm>
              <a:grpFill/>
            </p:grpSpPr>
            <p:sp>
              <p:nvSpPr>
                <p:cNvPr id="27" name="Rectangle 9">
                  <a:extLst>
                    <a:ext uri="{FF2B5EF4-FFF2-40B4-BE49-F238E27FC236}">
                      <a16:creationId xmlns:a16="http://schemas.microsoft.com/office/drawing/2014/main" id="{EAE92754-A73E-4D6A-8E50-C3ACE24E7A5E}"/>
                    </a:ext>
                  </a:extLst>
                </p:cNvPr>
                <p:cNvSpPr>
                  <a:spLocks noChangeArrowheads="1"/>
                </p:cNvSpPr>
                <p:nvPr/>
              </p:nvSpPr>
              <p:spPr bwMode="auto">
                <a:xfrm>
                  <a:off x="2107244" y="1575258"/>
                  <a:ext cx="310993" cy="264555"/>
                </a:xfrm>
                <a:prstGeom prst="rect">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8" name="Line 10">
                  <a:extLst>
                    <a:ext uri="{FF2B5EF4-FFF2-40B4-BE49-F238E27FC236}">
                      <a16:creationId xmlns:a16="http://schemas.microsoft.com/office/drawing/2014/main" id="{29E6FB6C-3ADF-4DA3-B03D-CD431FB04268}"/>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23" name="Group 22">
                <a:extLst>
                  <a:ext uri="{FF2B5EF4-FFF2-40B4-BE49-F238E27FC236}">
                    <a16:creationId xmlns:a16="http://schemas.microsoft.com/office/drawing/2014/main" id="{FA08D623-4067-4847-8E8E-FA2B4ED99E37}"/>
                  </a:ext>
                </a:extLst>
              </p:cNvPr>
              <p:cNvGrpSpPr/>
              <p:nvPr/>
            </p:nvGrpSpPr>
            <p:grpSpPr>
              <a:xfrm>
                <a:off x="6153589" y="2082451"/>
                <a:ext cx="149347" cy="37338"/>
                <a:chOff x="2287367" y="1599181"/>
                <a:chExt cx="95690" cy="23923"/>
              </a:xfrm>
              <a:grpFill/>
            </p:grpSpPr>
            <p:sp>
              <p:nvSpPr>
                <p:cNvPr id="24" name="Oval 11">
                  <a:extLst>
                    <a:ext uri="{FF2B5EF4-FFF2-40B4-BE49-F238E27FC236}">
                      <a16:creationId xmlns:a16="http://schemas.microsoft.com/office/drawing/2014/main" id="{07DB66FA-0E68-4981-AA7A-B6BAFB3A568D}"/>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5" name="Oval 12">
                  <a:extLst>
                    <a:ext uri="{FF2B5EF4-FFF2-40B4-BE49-F238E27FC236}">
                      <a16:creationId xmlns:a16="http://schemas.microsoft.com/office/drawing/2014/main" id="{DB7C4CFB-B97E-4247-853D-ABF220CE562D}"/>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6" name="Oval 13">
                  <a:extLst>
                    <a:ext uri="{FF2B5EF4-FFF2-40B4-BE49-F238E27FC236}">
                      <a16:creationId xmlns:a16="http://schemas.microsoft.com/office/drawing/2014/main" id="{B860E071-724C-4611-A698-50C28A230241}"/>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10" name="Rectangle 9">
              <a:extLst>
                <a:ext uri="{FF2B5EF4-FFF2-40B4-BE49-F238E27FC236}">
                  <a16:creationId xmlns:a16="http://schemas.microsoft.com/office/drawing/2014/main" id="{D38AC014-80D9-4AFA-AE1A-CE218CB40C4C}"/>
                </a:ext>
              </a:extLst>
            </p:cNvPr>
            <p:cNvSpPr/>
            <p:nvPr/>
          </p:nvSpPr>
          <p:spPr bwMode="auto">
            <a:xfrm>
              <a:off x="7937818" y="3119107"/>
              <a:ext cx="2871872" cy="2053019"/>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6E9551D6-7122-40C2-910C-8E4C9CE4C6F9}"/>
                </a:ext>
              </a:extLst>
            </p:cNvPr>
            <p:cNvGrpSpPr>
              <a:grpSpLocks noChangeAspect="1"/>
            </p:cNvGrpSpPr>
            <p:nvPr/>
          </p:nvGrpSpPr>
          <p:grpSpPr>
            <a:xfrm>
              <a:off x="10459036" y="4869887"/>
              <a:ext cx="350654" cy="302239"/>
              <a:chOff x="9192685" y="1928657"/>
              <a:chExt cx="644698" cy="555680"/>
            </a:xfrm>
          </p:grpSpPr>
          <p:sp>
            <p:nvSpPr>
              <p:cNvPr id="18" name="Star: 4 Points 8">
                <a:extLst>
                  <a:ext uri="{FF2B5EF4-FFF2-40B4-BE49-F238E27FC236}">
                    <a16:creationId xmlns:a16="http://schemas.microsoft.com/office/drawing/2014/main" id="{493B27C4-DBA6-400D-A456-23C9A7BB78F1}"/>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9" name="Star: 4 Points 8">
                <a:extLst>
                  <a:ext uri="{FF2B5EF4-FFF2-40B4-BE49-F238E27FC236}">
                    <a16:creationId xmlns:a16="http://schemas.microsoft.com/office/drawing/2014/main" id="{30408A8E-C3DF-49DB-A9D2-3F68E704E43A}"/>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CEBFB279-DBEF-4407-BB3A-F5791A876EE6}"/>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1" name="Oval 9">
                <a:extLst>
                  <a:ext uri="{FF2B5EF4-FFF2-40B4-BE49-F238E27FC236}">
                    <a16:creationId xmlns:a16="http://schemas.microsoft.com/office/drawing/2014/main" id="{9E228279-A17D-4B57-9033-91FB8259AF11}"/>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3" name="Cylinder 513">
              <a:extLst>
                <a:ext uri="{FF2B5EF4-FFF2-40B4-BE49-F238E27FC236}">
                  <a16:creationId xmlns:a16="http://schemas.microsoft.com/office/drawing/2014/main" id="{296A14A3-5980-4E73-ABF1-30DA02DCAD09}"/>
                </a:ext>
              </a:extLst>
            </p:cNvPr>
            <p:cNvSpPr/>
            <p:nvPr/>
          </p:nvSpPr>
          <p:spPr bwMode="auto">
            <a:xfrm>
              <a:off x="8821613" y="3232004"/>
              <a:ext cx="1104283" cy="1450758"/>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sp>
          <p:nvSpPr>
            <p:cNvPr id="17" name="Flowchart: Decision 16">
              <a:extLst>
                <a:ext uri="{FF2B5EF4-FFF2-40B4-BE49-F238E27FC236}">
                  <a16:creationId xmlns:a16="http://schemas.microsoft.com/office/drawing/2014/main" id="{F6B62D78-6B85-42DB-96CA-33C360748A7B}"/>
                </a:ext>
              </a:extLst>
            </p:cNvPr>
            <p:cNvSpPr/>
            <p:nvPr/>
          </p:nvSpPr>
          <p:spPr bwMode="auto">
            <a:xfrm>
              <a:off x="8926527" y="3995998"/>
              <a:ext cx="894454" cy="599284"/>
            </a:xfrm>
            <a:prstGeom prst="flowChartDecisi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Arial" panose="020B0604020202020204" pitchFamily="34" charset="0"/>
                </a:rPr>
                <a:t>Index</a:t>
              </a:r>
            </a:p>
          </p:txBody>
        </p:sp>
        <p:cxnSp>
          <p:nvCxnSpPr>
            <p:cNvPr id="32" name="Connector: Curved 31">
              <a:extLst>
                <a:ext uri="{FF2B5EF4-FFF2-40B4-BE49-F238E27FC236}">
                  <a16:creationId xmlns:a16="http://schemas.microsoft.com/office/drawing/2014/main" id="{050EBED1-BDA0-452B-A067-EE29EA8CDB09}"/>
                </a:ext>
              </a:extLst>
            </p:cNvPr>
            <p:cNvCxnSpPr>
              <a:cxnSpLocks/>
              <a:stCxn id="27" idx="3"/>
              <a:endCxn id="17" idx="3"/>
            </p:cNvCxnSpPr>
            <p:nvPr/>
          </p:nvCxnSpPr>
          <p:spPr>
            <a:xfrm flipH="1">
              <a:off x="9820981" y="2173365"/>
              <a:ext cx="474297" cy="2122275"/>
            </a:xfrm>
            <a:prstGeom prst="curvedConnector3">
              <a:avLst>
                <a:gd name="adj1" fmla="val -8033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450BE3D-0D2B-4DB9-8832-4CAD376F93C5}"/>
                </a:ext>
              </a:extLst>
            </p:cNvPr>
            <p:cNvCxnSpPr>
              <a:cxnSpLocks/>
              <a:stCxn id="27" idx="2"/>
              <a:endCxn id="13" idx="1"/>
            </p:cNvCxnSpPr>
            <p:nvPr/>
          </p:nvCxnSpPr>
          <p:spPr>
            <a:xfrm rot="5400000">
              <a:off x="9287078" y="2466492"/>
              <a:ext cx="852189" cy="67883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79E3A716-C22F-42F5-BCC5-21C70C12E218}"/>
                </a:ext>
              </a:extLst>
            </p:cNvPr>
            <p:cNvCxnSpPr>
              <a:cxnSpLocks/>
              <a:stCxn id="13" idx="2"/>
              <a:endCxn id="27" idx="1"/>
            </p:cNvCxnSpPr>
            <p:nvPr/>
          </p:nvCxnSpPr>
          <p:spPr>
            <a:xfrm rot="10800000" flipH="1">
              <a:off x="8821613" y="2173365"/>
              <a:ext cx="988286" cy="1784018"/>
            </a:xfrm>
            <a:prstGeom prst="curvedConnector3">
              <a:avLst>
                <a:gd name="adj1" fmla="val -2313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65F5C40-4698-492E-918B-2B89493F27B4}"/>
                </a:ext>
              </a:extLst>
            </p:cNvPr>
            <p:cNvSpPr txBox="1"/>
            <p:nvPr/>
          </p:nvSpPr>
          <p:spPr>
            <a:xfrm>
              <a:off x="10457881" y="1928077"/>
              <a:ext cx="1007007" cy="48936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Update Index </a:t>
              </a:r>
              <a:br>
                <a:rPr lang="en-US" sz="1100">
                  <a:gradFill>
                    <a:gsLst>
                      <a:gs pos="2917">
                        <a:schemeClr val="tx1"/>
                      </a:gs>
                      <a:gs pos="30000">
                        <a:schemeClr val="tx1"/>
                      </a:gs>
                    </a:gsLst>
                    <a:lin ang="5400000" scaled="0"/>
                  </a:gradFill>
                  <a:latin typeface="+mj-lt"/>
                </a:rPr>
              </a:br>
              <a:r>
                <a:rPr lang="en-US" sz="1100">
                  <a:gradFill>
                    <a:gsLst>
                      <a:gs pos="2917">
                        <a:schemeClr val="tx1"/>
                      </a:gs>
                      <a:gs pos="30000">
                        <a:schemeClr val="tx1"/>
                      </a:gs>
                    </a:gsLst>
                    <a:lin ang="5400000" scaled="0"/>
                  </a:gradFill>
                  <a:latin typeface="+mj-lt"/>
                </a:rPr>
                <a:t>Policy</a:t>
              </a:r>
            </a:p>
          </p:txBody>
        </p:sp>
        <p:sp>
          <p:nvSpPr>
            <p:cNvPr id="46" name="TextBox 45">
              <a:extLst>
                <a:ext uri="{FF2B5EF4-FFF2-40B4-BE49-F238E27FC236}">
                  <a16:creationId xmlns:a16="http://schemas.microsoft.com/office/drawing/2014/main" id="{BB2BDB78-0047-4B35-B190-3928F5731CD4}"/>
                </a:ext>
              </a:extLst>
            </p:cNvPr>
            <p:cNvSpPr txBox="1"/>
            <p:nvPr/>
          </p:nvSpPr>
          <p:spPr>
            <a:xfrm>
              <a:off x="9441628" y="2842920"/>
              <a:ext cx="1167307" cy="33701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Query Collection</a:t>
              </a:r>
            </a:p>
          </p:txBody>
        </p:sp>
        <p:sp>
          <p:nvSpPr>
            <p:cNvPr id="47" name="TextBox 46">
              <a:extLst>
                <a:ext uri="{FF2B5EF4-FFF2-40B4-BE49-F238E27FC236}">
                  <a16:creationId xmlns:a16="http://schemas.microsoft.com/office/drawing/2014/main" id="{9B40B7E7-8E0A-4BC4-AC49-3B2F2FD6AF4F}"/>
                </a:ext>
              </a:extLst>
            </p:cNvPr>
            <p:cNvSpPr txBox="1"/>
            <p:nvPr/>
          </p:nvSpPr>
          <p:spPr>
            <a:xfrm>
              <a:off x="7913010" y="2256614"/>
              <a:ext cx="989373" cy="337015"/>
            </a:xfrm>
            <a:prstGeom prst="rect">
              <a:avLst/>
            </a:prstGeom>
            <a:noFill/>
          </p:spPr>
          <p:txBody>
            <a:bodyPr wrap="none" lIns="91440" tIns="91440" rIns="91440" bIns="9144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latin typeface="+mj-lt"/>
                </a:rPr>
                <a:t>View Headers</a:t>
              </a:r>
            </a:p>
          </p:txBody>
        </p:sp>
      </p:grpSp>
    </p:spTree>
    <p:extLst>
      <p:ext uri="{BB962C8B-B14F-4D97-AF65-F5344CB8AC3E}">
        <p14:creationId xmlns:p14="http://schemas.microsoft.com/office/powerpoint/2010/main" val="190302635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BDE26-E5E3-480B-944D-B12161D76C15}"/>
              </a:ext>
            </a:extLst>
          </p:cNvPr>
          <p:cNvSpPr>
            <a:spLocks noGrp="1"/>
          </p:cNvSpPr>
          <p:nvPr>
            <p:ph type="title"/>
          </p:nvPr>
        </p:nvSpPr>
        <p:spPr/>
        <p:txBody>
          <a:bodyPr/>
          <a:lstStyle/>
          <a:p>
            <a:r>
              <a:rPr lang="en-US" dirty="0"/>
              <a:t>Best Practices</a:t>
            </a:r>
            <a:endParaRPr lang="en-GB" dirty="0"/>
          </a:p>
        </p:txBody>
      </p:sp>
      <p:sp>
        <p:nvSpPr>
          <p:cNvPr id="3" name="Text Placeholder 2">
            <a:extLst>
              <a:ext uri="{FF2B5EF4-FFF2-40B4-BE49-F238E27FC236}">
                <a16:creationId xmlns:a16="http://schemas.microsoft.com/office/drawing/2014/main" id="{0ADA74C0-A196-4F99-9347-5534DF036D23}"/>
              </a:ext>
            </a:extLst>
          </p:cNvPr>
          <p:cNvSpPr>
            <a:spLocks noGrp="1"/>
          </p:cNvSpPr>
          <p:nvPr>
            <p:ph type="body" sz="quarter" idx="10"/>
          </p:nvPr>
        </p:nvSpPr>
        <p:spPr>
          <a:xfrm>
            <a:off x="269239" y="1925685"/>
            <a:ext cx="11655839" cy="3416320"/>
          </a:xfrm>
        </p:spPr>
        <p:txBody>
          <a:bodyPr/>
          <a:lstStyle/>
          <a:p>
            <a:r>
              <a:rPr lang="en-US" sz="2400" b="0" dirty="0">
                <a:latin typeface="+mn-lt"/>
              </a:rPr>
              <a:t>By default is good but not best </a:t>
            </a:r>
          </a:p>
          <a:p>
            <a:endParaRPr lang="en-US" sz="2400" b="0" dirty="0">
              <a:latin typeface="+mn-lt"/>
            </a:endParaRPr>
          </a:p>
          <a:p>
            <a:r>
              <a:rPr lang="en-US" sz="2400" b="0" dirty="0">
                <a:latin typeface="+mn-lt"/>
              </a:rPr>
              <a:t>Understand query patterns – which properties are being used?</a:t>
            </a:r>
          </a:p>
          <a:p>
            <a:endParaRPr lang="en-US" sz="2400" b="0" dirty="0">
              <a:latin typeface="+mn-lt"/>
            </a:endParaRPr>
          </a:p>
          <a:p>
            <a:r>
              <a:rPr lang="en-US" sz="2400" b="0" dirty="0">
                <a:latin typeface="+mn-lt"/>
              </a:rPr>
              <a:t>Understand impact on write cost – index update RU cost scales with # properties</a:t>
            </a:r>
          </a:p>
          <a:p>
            <a:endParaRPr lang="en-US" sz="3200" dirty="0">
              <a:latin typeface="+mn-lt"/>
            </a:endParaRPr>
          </a:p>
          <a:p>
            <a:endParaRPr lang="en-US" sz="3200" dirty="0">
              <a:latin typeface="+mn-lt"/>
            </a:endParaRPr>
          </a:p>
        </p:txBody>
      </p:sp>
    </p:spTree>
    <p:extLst>
      <p:ext uri="{BB962C8B-B14F-4D97-AF65-F5344CB8AC3E}">
        <p14:creationId xmlns:p14="http://schemas.microsoft.com/office/powerpoint/2010/main" val="195498885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BDC5-0103-4763-8C0D-C262B264827A}"/>
              </a:ext>
            </a:extLst>
          </p:cNvPr>
          <p:cNvSpPr>
            <a:spLocks noGrp="1"/>
          </p:cNvSpPr>
          <p:nvPr>
            <p:ph type="title"/>
          </p:nvPr>
        </p:nvSpPr>
        <p:spPr/>
        <p:txBody>
          <a:bodyPr/>
          <a:lstStyle/>
          <a:p>
            <a:r>
              <a:rPr lang="en-US" dirty="0"/>
              <a:t>SDK – client side tips &amp; tricks</a:t>
            </a:r>
          </a:p>
        </p:txBody>
      </p:sp>
      <p:sp>
        <p:nvSpPr>
          <p:cNvPr id="3" name="Content Placeholder 2">
            <a:extLst>
              <a:ext uri="{FF2B5EF4-FFF2-40B4-BE49-F238E27FC236}">
                <a16:creationId xmlns:a16="http://schemas.microsoft.com/office/drawing/2014/main" id="{2553B14D-640D-45EF-BB97-3369078CE98E}"/>
              </a:ext>
            </a:extLst>
          </p:cNvPr>
          <p:cNvSpPr>
            <a:spLocks noGrp="1"/>
          </p:cNvSpPr>
          <p:nvPr>
            <p:ph type="body" sz="quarter" idx="10"/>
          </p:nvPr>
        </p:nvSpPr>
        <p:spPr>
          <a:xfrm>
            <a:off x="269239" y="1925685"/>
            <a:ext cx="11655839" cy="3379387"/>
          </a:xfrm>
        </p:spPr>
        <p:txBody>
          <a:bodyPr/>
          <a:lstStyle/>
          <a:p>
            <a:r>
              <a:rPr lang="en-US" sz="2400" b="0" dirty="0">
                <a:latin typeface="+mn-lt"/>
              </a:rPr>
              <a:t>Use singleton instance of </a:t>
            </a:r>
            <a:r>
              <a:rPr lang="en-US" sz="2400" b="0" dirty="0" err="1">
                <a:latin typeface="+mn-lt"/>
              </a:rPr>
              <a:t>CosmosClient</a:t>
            </a:r>
            <a:endParaRPr lang="en-US" sz="2400" b="0" dirty="0">
              <a:latin typeface="+mn-lt"/>
            </a:endParaRPr>
          </a:p>
          <a:p>
            <a:r>
              <a:rPr lang="en-US" sz="2400" b="0" dirty="0">
                <a:latin typeface="+mn-lt"/>
              </a:rPr>
              <a:t>Use direct mode (default for V3)</a:t>
            </a:r>
          </a:p>
          <a:p>
            <a:r>
              <a:rPr lang="en-US" sz="2400" b="0" dirty="0">
                <a:latin typeface="+mn-lt"/>
              </a:rPr>
              <a:t>Set </a:t>
            </a:r>
            <a:r>
              <a:rPr lang="en-US" sz="2400" b="0" dirty="0" err="1">
                <a:latin typeface="+mn-lt"/>
              </a:rPr>
              <a:t>ApplicationRegion</a:t>
            </a:r>
            <a:r>
              <a:rPr lang="en-US" sz="2400" b="0" dirty="0">
                <a:latin typeface="+mn-lt"/>
              </a:rPr>
              <a:t> (or </a:t>
            </a:r>
            <a:r>
              <a:rPr lang="en-US" sz="2400" b="0" dirty="0" err="1">
                <a:latin typeface="+mn-lt"/>
              </a:rPr>
              <a:t>PreferredLocations</a:t>
            </a:r>
            <a:r>
              <a:rPr lang="en-US" sz="2400" b="0" dirty="0">
                <a:latin typeface="+mn-lt"/>
              </a:rPr>
              <a:t>)</a:t>
            </a:r>
          </a:p>
          <a:p>
            <a:r>
              <a:rPr lang="en-US" sz="2400" b="0" dirty="0">
                <a:latin typeface="+mn-lt"/>
              </a:rPr>
              <a:t>Use point reads (key value lookups)</a:t>
            </a:r>
          </a:p>
          <a:p>
            <a:r>
              <a:rPr lang="en-US" sz="2400" b="0" dirty="0">
                <a:latin typeface="+mn-lt"/>
              </a:rPr>
              <a:t>Tune page size</a:t>
            </a:r>
          </a:p>
          <a:p>
            <a:r>
              <a:rPr lang="en-US" sz="2400" b="0" dirty="0">
                <a:latin typeface="+mn-lt"/>
              </a:rPr>
              <a:t>Tune max degree of parallelism </a:t>
            </a:r>
          </a:p>
          <a:p>
            <a:r>
              <a:rPr lang="en-US" sz="2400" b="0" dirty="0">
                <a:latin typeface="+mn-lt"/>
              </a:rPr>
              <a:t>Use Stream API – if applicable</a:t>
            </a:r>
          </a:p>
          <a:p>
            <a:endParaRPr lang="en-US" dirty="0"/>
          </a:p>
        </p:txBody>
      </p:sp>
    </p:spTree>
    <p:extLst>
      <p:ext uri="{BB962C8B-B14F-4D97-AF65-F5344CB8AC3E}">
        <p14:creationId xmlns:p14="http://schemas.microsoft.com/office/powerpoint/2010/main" val="428923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EA31-4E8F-4CDE-8DD9-A1669A9584F5}"/>
              </a:ext>
            </a:extLst>
          </p:cNvPr>
          <p:cNvSpPr>
            <a:spLocks noGrp="1"/>
          </p:cNvSpPr>
          <p:nvPr>
            <p:ph type="title"/>
          </p:nvPr>
        </p:nvSpPr>
        <p:spPr/>
        <p:txBody>
          <a:bodyPr/>
          <a:lstStyle/>
          <a:p>
            <a:r>
              <a:rPr lang="en-US"/>
              <a:t>What are Request Units (RUs)?</a:t>
            </a:r>
          </a:p>
        </p:txBody>
      </p:sp>
      <p:sp>
        <p:nvSpPr>
          <p:cNvPr id="331" name="Text Placeholder 330">
            <a:extLst>
              <a:ext uri="{FF2B5EF4-FFF2-40B4-BE49-F238E27FC236}">
                <a16:creationId xmlns:a16="http://schemas.microsoft.com/office/drawing/2014/main" id="{3A294507-9D25-4489-BBC3-E2788DACE71D}"/>
              </a:ext>
            </a:extLst>
          </p:cNvPr>
          <p:cNvSpPr>
            <a:spLocks noGrp="1"/>
          </p:cNvSpPr>
          <p:nvPr>
            <p:ph type="body" sz="quarter" idx="10"/>
          </p:nvPr>
        </p:nvSpPr>
        <p:spPr>
          <a:xfrm>
            <a:off x="269239" y="1925685"/>
            <a:ext cx="11655839" cy="4366965"/>
          </a:xfrm>
        </p:spPr>
        <p:txBody>
          <a:bodyPr/>
          <a:lstStyle/>
          <a:p>
            <a:pPr marL="0" lvl="1" indent="0">
              <a:spcBef>
                <a:spcPts val="0"/>
              </a:spcBef>
              <a:buFont typeface="Wingdings" panose="05000000000000000000" pitchFamily="2" charset="2"/>
              <a:buNone/>
            </a:pPr>
            <a:r>
              <a:rPr lang="en-US" sz="2000" b="1" dirty="0">
                <a:solidFill>
                  <a:srgbClr val="0078D7"/>
                </a:solidFill>
                <a:cs typeface="Segoe UI Semibold"/>
              </a:rPr>
              <a:t>Each request consumes # of RU</a:t>
            </a:r>
            <a:endParaRPr lang="en-US" sz="2000" b="1" dirty="0"/>
          </a:p>
          <a:p>
            <a:pPr marL="0" lvl="1" indent="0">
              <a:lnSpc>
                <a:spcPct val="200000"/>
              </a:lnSpc>
              <a:buFont typeface="Wingdings" panose="05000000000000000000" pitchFamily="2" charset="2"/>
              <a:buNone/>
            </a:pPr>
            <a:r>
              <a:rPr lang="en-US" sz="2000" dirty="0"/>
              <a:t>1 RU = 1 read of 1 KB document</a:t>
            </a:r>
          </a:p>
          <a:p>
            <a:pPr marL="0" lvl="1" indent="0">
              <a:lnSpc>
                <a:spcPct val="200000"/>
              </a:lnSpc>
              <a:buNone/>
            </a:pPr>
            <a:r>
              <a:rPr lang="en-US" sz="2000" dirty="0"/>
              <a:t>10 RU = 1 read of 100 KB document</a:t>
            </a:r>
          </a:p>
          <a:p>
            <a:pPr marL="0" lvl="1" indent="0">
              <a:lnSpc>
                <a:spcPct val="200000"/>
              </a:lnSpc>
              <a:buFont typeface="Wingdings" panose="05000000000000000000" pitchFamily="2" charset="2"/>
              <a:buNone/>
            </a:pPr>
            <a:r>
              <a:rPr lang="en-US" sz="2000" dirty="0"/>
              <a:t>5 RU = 1 write of a 1KB document</a:t>
            </a:r>
          </a:p>
          <a:p>
            <a:pPr marL="0" lvl="1" indent="0">
              <a:lnSpc>
                <a:spcPct val="200000"/>
              </a:lnSpc>
              <a:buNone/>
            </a:pPr>
            <a:r>
              <a:rPr lang="en-US" sz="2000" dirty="0"/>
              <a:t>50 RU = 1 write of a 100KB document</a:t>
            </a:r>
          </a:p>
          <a:p>
            <a:pPr marL="0" lvl="1" indent="0">
              <a:lnSpc>
                <a:spcPct val="200000"/>
              </a:lnSpc>
              <a:buFont typeface="Wingdings" panose="05000000000000000000" pitchFamily="2" charset="2"/>
              <a:buNone/>
            </a:pPr>
            <a:r>
              <a:rPr lang="en-US" sz="2000" dirty="0"/>
              <a:t>Query: Depends on query &amp; documents involved</a:t>
            </a:r>
          </a:p>
          <a:p>
            <a:pPr marL="0" lvl="1" indent="0">
              <a:lnSpc>
                <a:spcPct val="200000"/>
              </a:lnSpc>
              <a:buFont typeface="Wingdings" panose="05000000000000000000" pitchFamily="2" charset="2"/>
              <a:buNone/>
            </a:pPr>
            <a:r>
              <a:rPr lang="en-US" sz="2000" b="1" u="sng" dirty="0"/>
              <a:t>(Indexing </a:t>
            </a:r>
            <a:r>
              <a:rPr lang="en-US" sz="2000" dirty="0"/>
              <a:t>also affects RU cost)</a:t>
            </a:r>
          </a:p>
        </p:txBody>
      </p:sp>
      <p:sp>
        <p:nvSpPr>
          <p:cNvPr id="5" name="Rectangle 4">
            <a:extLst>
              <a:ext uri="{FF2B5EF4-FFF2-40B4-BE49-F238E27FC236}">
                <a16:creationId xmlns:a16="http://schemas.microsoft.com/office/drawing/2014/main" id="{71535CFD-A57B-40B4-BD73-D6300F8D13D5}"/>
              </a:ext>
            </a:extLst>
          </p:cNvPr>
          <p:cNvSpPr/>
          <p:nvPr/>
        </p:nvSpPr>
        <p:spPr bwMode="auto">
          <a:xfrm>
            <a:off x="6698429" y="1419269"/>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Segoe UI" pitchFamily="34" charset="0"/>
                <a:cs typeface="Segoe UI Light" panose="020B0502040204020203" pitchFamily="34" charset="0"/>
              </a:rPr>
              <a:t>GET</a:t>
            </a:r>
          </a:p>
        </p:txBody>
      </p:sp>
      <p:cxnSp>
        <p:nvCxnSpPr>
          <p:cNvPr id="6" name="Straight Arrow Connector 5">
            <a:extLst>
              <a:ext uri="{FF2B5EF4-FFF2-40B4-BE49-F238E27FC236}">
                <a16:creationId xmlns:a16="http://schemas.microsoft.com/office/drawing/2014/main" id="{DADCC9FD-501C-41D0-9341-AEF07B9E1689}"/>
              </a:ext>
            </a:extLst>
          </p:cNvPr>
          <p:cNvCxnSpPr>
            <a:cxnSpLocks/>
            <a:stCxn id="5" idx="3"/>
            <a:endCxn id="318" idx="1"/>
          </p:cNvCxnSpPr>
          <p:nvPr/>
        </p:nvCxnSpPr>
        <p:spPr>
          <a:xfrm>
            <a:off x="7912370" y="1693998"/>
            <a:ext cx="440697"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C7B0D18-C14F-4ED6-88A2-87C3C27D2567}"/>
              </a:ext>
            </a:extLst>
          </p:cNvPr>
          <p:cNvSpPr/>
          <p:nvPr/>
        </p:nvSpPr>
        <p:spPr bwMode="auto">
          <a:xfrm>
            <a:off x="6698429" y="2508195"/>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Segoe UI" pitchFamily="34" charset="0"/>
                <a:cs typeface="Segoe UI Light" panose="020B0502040204020203" pitchFamily="34" charset="0"/>
              </a:rPr>
              <a:t>POST</a:t>
            </a:r>
          </a:p>
        </p:txBody>
      </p:sp>
      <p:cxnSp>
        <p:nvCxnSpPr>
          <p:cNvPr id="8" name="Straight Arrow Connector 7">
            <a:extLst>
              <a:ext uri="{FF2B5EF4-FFF2-40B4-BE49-F238E27FC236}">
                <a16:creationId xmlns:a16="http://schemas.microsoft.com/office/drawing/2014/main" id="{BFFC65C4-5404-4732-B47B-90131A14FF83}"/>
              </a:ext>
            </a:extLst>
          </p:cNvPr>
          <p:cNvCxnSpPr>
            <a:cxnSpLocks/>
            <a:stCxn id="7" idx="3"/>
          </p:cNvCxnSpPr>
          <p:nvPr/>
        </p:nvCxnSpPr>
        <p:spPr>
          <a:xfrm>
            <a:off x="7912370" y="2782924"/>
            <a:ext cx="440697"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11557A1-3551-4420-AEA3-D1132657969A}"/>
              </a:ext>
            </a:extLst>
          </p:cNvPr>
          <p:cNvSpPr/>
          <p:nvPr/>
        </p:nvSpPr>
        <p:spPr bwMode="auto">
          <a:xfrm>
            <a:off x="6691723" y="3870244"/>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Segoe UI" pitchFamily="34" charset="0"/>
                <a:cs typeface="Segoe UI Light" panose="020B0502040204020203" pitchFamily="34" charset="0"/>
              </a:rPr>
              <a:t>PUT</a:t>
            </a:r>
          </a:p>
        </p:txBody>
      </p:sp>
      <p:cxnSp>
        <p:nvCxnSpPr>
          <p:cNvPr id="10" name="Straight Arrow Connector 9">
            <a:extLst>
              <a:ext uri="{FF2B5EF4-FFF2-40B4-BE49-F238E27FC236}">
                <a16:creationId xmlns:a16="http://schemas.microsoft.com/office/drawing/2014/main" id="{C17E5D8B-B175-4D6C-942B-56EB605A76CE}"/>
              </a:ext>
            </a:extLst>
          </p:cNvPr>
          <p:cNvCxnSpPr>
            <a:cxnSpLocks/>
            <a:stCxn id="9" idx="3"/>
            <a:endCxn id="319" idx="1"/>
          </p:cNvCxnSpPr>
          <p:nvPr/>
        </p:nvCxnSpPr>
        <p:spPr>
          <a:xfrm>
            <a:off x="7905664" y="4144973"/>
            <a:ext cx="447403"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D7E6648-2332-4BA7-B62C-0475B731AEF3}"/>
              </a:ext>
            </a:extLst>
          </p:cNvPr>
          <p:cNvSpPr/>
          <p:nvPr/>
        </p:nvSpPr>
        <p:spPr bwMode="auto">
          <a:xfrm>
            <a:off x="6698429" y="5302396"/>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Segoe UI" pitchFamily="34" charset="0"/>
                <a:cs typeface="Segoe UI Light" panose="020B0502040204020203" pitchFamily="34" charset="0"/>
              </a:rPr>
              <a:t>Query</a:t>
            </a:r>
          </a:p>
        </p:txBody>
      </p:sp>
      <p:cxnSp>
        <p:nvCxnSpPr>
          <p:cNvPr id="12" name="Straight Arrow Connector 11">
            <a:extLst>
              <a:ext uri="{FF2B5EF4-FFF2-40B4-BE49-F238E27FC236}">
                <a16:creationId xmlns:a16="http://schemas.microsoft.com/office/drawing/2014/main" id="{A955E4DA-F576-4CD8-B2F3-5FB00146A9C9}"/>
              </a:ext>
            </a:extLst>
          </p:cNvPr>
          <p:cNvCxnSpPr>
            <a:cxnSpLocks/>
            <a:stCxn id="11" idx="3"/>
          </p:cNvCxnSpPr>
          <p:nvPr/>
        </p:nvCxnSpPr>
        <p:spPr>
          <a:xfrm>
            <a:off x="7912370" y="5577125"/>
            <a:ext cx="437924"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2FD6348-A9B0-47DD-AD3C-6B2270EFA13B}"/>
              </a:ext>
            </a:extLst>
          </p:cNvPr>
          <p:cNvSpPr txBox="1"/>
          <p:nvPr/>
        </p:nvSpPr>
        <p:spPr>
          <a:xfrm>
            <a:off x="8586242" y="6068401"/>
            <a:ext cx="530941" cy="3323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grpSp>
        <p:nvGrpSpPr>
          <p:cNvPr id="14" name="Group 13">
            <a:extLst>
              <a:ext uri="{FF2B5EF4-FFF2-40B4-BE49-F238E27FC236}">
                <a16:creationId xmlns:a16="http://schemas.microsoft.com/office/drawing/2014/main" id="{8507B7DE-A9F9-4BCC-988C-BD2AB734508D}"/>
              </a:ext>
            </a:extLst>
          </p:cNvPr>
          <p:cNvGrpSpPr/>
          <p:nvPr/>
        </p:nvGrpSpPr>
        <p:grpSpPr>
          <a:xfrm>
            <a:off x="10208584" y="1455772"/>
            <a:ext cx="851793" cy="476453"/>
            <a:chOff x="1240191" y="5112911"/>
            <a:chExt cx="982310" cy="549458"/>
          </a:xfrm>
        </p:grpSpPr>
        <p:sp>
          <p:nvSpPr>
            <p:cNvPr id="15" name="Rectangle 14">
              <a:extLst>
                <a:ext uri="{FF2B5EF4-FFF2-40B4-BE49-F238E27FC236}">
                  <a16:creationId xmlns:a16="http://schemas.microsoft.com/office/drawing/2014/main" id="{7E403F4A-4399-4705-B0BC-735D8EDA9A25}"/>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594F47E7-4377-4B90-9251-2A24AF591785}"/>
                </a:ext>
              </a:extLst>
            </p:cNvPr>
            <p:cNvGrpSpPr/>
            <p:nvPr/>
          </p:nvGrpSpPr>
          <p:grpSpPr>
            <a:xfrm>
              <a:off x="1672750" y="5209655"/>
              <a:ext cx="191307" cy="345271"/>
              <a:chOff x="1711103" y="5209655"/>
              <a:chExt cx="191307" cy="345271"/>
            </a:xfrm>
          </p:grpSpPr>
          <p:sp>
            <p:nvSpPr>
              <p:cNvPr id="29" name="Rectangle 28">
                <a:extLst>
                  <a:ext uri="{FF2B5EF4-FFF2-40B4-BE49-F238E27FC236}">
                    <a16:creationId xmlns:a16="http://schemas.microsoft.com/office/drawing/2014/main" id="{D7631186-DA09-468E-8958-91F1644F2DCD}"/>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Oval 29">
                <a:extLst>
                  <a:ext uri="{FF2B5EF4-FFF2-40B4-BE49-F238E27FC236}">
                    <a16:creationId xmlns:a16="http://schemas.microsoft.com/office/drawing/2014/main" id="{2E36B549-DDE6-4ADD-BBF0-7F654D3B9D24}"/>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5FCCCA85-FB23-4ECD-8720-7AD8122ACD5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45E8F26-9DE2-4605-8516-573B960AB83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 name="Oval 32">
                <a:extLst>
                  <a:ext uri="{FF2B5EF4-FFF2-40B4-BE49-F238E27FC236}">
                    <a16:creationId xmlns:a16="http://schemas.microsoft.com/office/drawing/2014/main" id="{7C450909-8D6E-48CB-B18E-A97044098EC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BB3BD1FA-46F0-4AF1-AD12-7DD08A31991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4ECAC2E-215A-464F-825F-E483D28C35A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 name="Oval 35">
                <a:extLst>
                  <a:ext uri="{FF2B5EF4-FFF2-40B4-BE49-F238E27FC236}">
                    <a16:creationId xmlns:a16="http://schemas.microsoft.com/office/drawing/2014/main" id="{282835E1-19F9-42D1-86FF-F1DCF0C666F3}"/>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7" name="Straight Connector 36">
                <a:extLst>
                  <a:ext uri="{FF2B5EF4-FFF2-40B4-BE49-F238E27FC236}">
                    <a16:creationId xmlns:a16="http://schemas.microsoft.com/office/drawing/2014/main" id="{626BD629-9560-480A-B8DB-45421F8D62B3}"/>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07F0D41-8FA4-4F0A-9EB3-497087C4FA0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 name="Oval 38">
                <a:extLst>
                  <a:ext uri="{FF2B5EF4-FFF2-40B4-BE49-F238E27FC236}">
                    <a16:creationId xmlns:a16="http://schemas.microsoft.com/office/drawing/2014/main" id="{687590FE-3BA4-418F-A3CA-7FFD6CDC772A}"/>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0" name="Straight Connector 39">
                <a:extLst>
                  <a:ext uri="{FF2B5EF4-FFF2-40B4-BE49-F238E27FC236}">
                    <a16:creationId xmlns:a16="http://schemas.microsoft.com/office/drawing/2014/main" id="{85D71AE4-43EC-4AAA-A447-F9DBFCFDC27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CB59907-EC8B-4AE6-BA36-3DA1F386D24D}"/>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Oval 41">
                <a:extLst>
                  <a:ext uri="{FF2B5EF4-FFF2-40B4-BE49-F238E27FC236}">
                    <a16:creationId xmlns:a16="http://schemas.microsoft.com/office/drawing/2014/main" id="{BC11EF94-7E01-4A95-AC39-371D90D4E37B}"/>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6E0DD280-426A-43AE-B721-82A32A1B152B}"/>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3EA046E0-5C48-4C7E-B3F5-52A4243DE010}"/>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Oval 44">
                <a:extLst>
                  <a:ext uri="{FF2B5EF4-FFF2-40B4-BE49-F238E27FC236}">
                    <a16:creationId xmlns:a16="http://schemas.microsoft.com/office/drawing/2014/main" id="{3E45C5C7-5D26-4A30-89C1-670D20CC05D7}"/>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85EFB66C-25DC-4A68-9348-195C99B9B171}"/>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 name="Flowchart: Direct Access Storage 16">
              <a:extLst>
                <a:ext uri="{FF2B5EF4-FFF2-40B4-BE49-F238E27FC236}">
                  <a16:creationId xmlns:a16="http://schemas.microsoft.com/office/drawing/2014/main" id="{CAB3CA66-2551-4C31-8A0C-977E831CD5E7}"/>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18" name="Group 17">
              <a:extLst>
                <a:ext uri="{FF2B5EF4-FFF2-40B4-BE49-F238E27FC236}">
                  <a16:creationId xmlns:a16="http://schemas.microsoft.com/office/drawing/2014/main" id="{675B097C-7B86-4601-A592-8F3570983497}"/>
                </a:ext>
              </a:extLst>
            </p:cNvPr>
            <p:cNvGrpSpPr/>
            <p:nvPr/>
          </p:nvGrpSpPr>
          <p:grpSpPr>
            <a:xfrm>
              <a:off x="1351512" y="5207391"/>
              <a:ext cx="220437" cy="345503"/>
              <a:chOff x="1355289" y="5207391"/>
              <a:chExt cx="220437" cy="345503"/>
            </a:xfrm>
          </p:grpSpPr>
          <p:sp>
            <p:nvSpPr>
              <p:cNvPr id="19" name="Rectangle 5">
                <a:extLst>
                  <a:ext uri="{FF2B5EF4-FFF2-40B4-BE49-F238E27FC236}">
                    <a16:creationId xmlns:a16="http://schemas.microsoft.com/office/drawing/2014/main" id="{C7DEF4E2-A1EF-476B-9BC5-B275ECC8DD8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0" name="Freeform 6">
                <a:extLst>
                  <a:ext uri="{FF2B5EF4-FFF2-40B4-BE49-F238E27FC236}">
                    <a16:creationId xmlns:a16="http://schemas.microsoft.com/office/drawing/2014/main" id="{050766E7-799E-4248-AC0D-918420FF7DC3}"/>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1" name="Freeform 7">
                <a:extLst>
                  <a:ext uri="{FF2B5EF4-FFF2-40B4-BE49-F238E27FC236}">
                    <a16:creationId xmlns:a16="http://schemas.microsoft.com/office/drawing/2014/main" id="{7DC8387B-0E47-4955-A62B-F1C605E17209}"/>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 name="Freeform 8">
                <a:extLst>
                  <a:ext uri="{FF2B5EF4-FFF2-40B4-BE49-F238E27FC236}">
                    <a16:creationId xmlns:a16="http://schemas.microsoft.com/office/drawing/2014/main" id="{C8A2E1EE-EE4D-4AE4-9E39-896898C5BD75}"/>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 name="Freeform 9">
                <a:extLst>
                  <a:ext uri="{FF2B5EF4-FFF2-40B4-BE49-F238E27FC236}">
                    <a16:creationId xmlns:a16="http://schemas.microsoft.com/office/drawing/2014/main" id="{48C1ABD1-C198-4FFD-9A55-3F3F101B90B5}"/>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4" name="Group 23">
                <a:extLst>
                  <a:ext uri="{FF2B5EF4-FFF2-40B4-BE49-F238E27FC236}">
                    <a16:creationId xmlns:a16="http://schemas.microsoft.com/office/drawing/2014/main" id="{52B13384-841D-465F-8AD9-A972BB1124FD}"/>
                  </a:ext>
                </a:extLst>
              </p:cNvPr>
              <p:cNvGrpSpPr/>
              <p:nvPr/>
            </p:nvGrpSpPr>
            <p:grpSpPr>
              <a:xfrm>
                <a:off x="1521861" y="5255179"/>
                <a:ext cx="19398" cy="206484"/>
                <a:chOff x="7742330" y="5312676"/>
                <a:chExt cx="35450" cy="436485"/>
              </a:xfrm>
              <a:solidFill>
                <a:schemeClr val="tx1"/>
              </a:solidFill>
            </p:grpSpPr>
            <p:sp>
              <p:nvSpPr>
                <p:cNvPr id="25" name="Oval 14">
                  <a:extLst>
                    <a:ext uri="{FF2B5EF4-FFF2-40B4-BE49-F238E27FC236}">
                      <a16:creationId xmlns:a16="http://schemas.microsoft.com/office/drawing/2014/main" id="{095E56D6-4AB4-4F5B-B2D7-BB32D477C211}"/>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6" name="Oval 15">
                  <a:extLst>
                    <a:ext uri="{FF2B5EF4-FFF2-40B4-BE49-F238E27FC236}">
                      <a16:creationId xmlns:a16="http://schemas.microsoft.com/office/drawing/2014/main" id="{F040499A-6022-41B6-A1CF-BCD190B678F6}"/>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7" name="Oval 16">
                  <a:extLst>
                    <a:ext uri="{FF2B5EF4-FFF2-40B4-BE49-F238E27FC236}">
                      <a16:creationId xmlns:a16="http://schemas.microsoft.com/office/drawing/2014/main" id="{848D90D8-E8D0-4E38-AE4E-55119B3049A0}"/>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 name="Oval 17">
                  <a:extLst>
                    <a:ext uri="{FF2B5EF4-FFF2-40B4-BE49-F238E27FC236}">
                      <a16:creationId xmlns:a16="http://schemas.microsoft.com/office/drawing/2014/main" id="{12C75D16-CAF3-42CA-9617-27C1CD8B6E06}"/>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47" name="Group 46">
            <a:extLst>
              <a:ext uri="{FF2B5EF4-FFF2-40B4-BE49-F238E27FC236}">
                <a16:creationId xmlns:a16="http://schemas.microsoft.com/office/drawing/2014/main" id="{7EB4F51F-BDB0-45BE-9620-21400340190A}"/>
              </a:ext>
            </a:extLst>
          </p:cNvPr>
          <p:cNvGrpSpPr/>
          <p:nvPr/>
        </p:nvGrpSpPr>
        <p:grpSpPr>
          <a:xfrm>
            <a:off x="10208584" y="2271574"/>
            <a:ext cx="851793" cy="1022700"/>
            <a:chOff x="9778278" y="2475154"/>
            <a:chExt cx="851793" cy="1022700"/>
          </a:xfrm>
        </p:grpSpPr>
        <p:grpSp>
          <p:nvGrpSpPr>
            <p:cNvPr id="48" name="Group 47">
              <a:extLst>
                <a:ext uri="{FF2B5EF4-FFF2-40B4-BE49-F238E27FC236}">
                  <a16:creationId xmlns:a16="http://schemas.microsoft.com/office/drawing/2014/main" id="{009BB386-139D-4CF8-9FA7-6F271F395A9E}"/>
                </a:ext>
              </a:extLst>
            </p:cNvPr>
            <p:cNvGrpSpPr/>
            <p:nvPr/>
          </p:nvGrpSpPr>
          <p:grpSpPr>
            <a:xfrm>
              <a:off x="9778278" y="2475154"/>
              <a:ext cx="851793" cy="476453"/>
              <a:chOff x="1240191" y="5112911"/>
              <a:chExt cx="982310" cy="549458"/>
            </a:xfrm>
          </p:grpSpPr>
          <p:sp>
            <p:nvSpPr>
              <p:cNvPr id="82" name="Rectangle 81">
                <a:extLst>
                  <a:ext uri="{FF2B5EF4-FFF2-40B4-BE49-F238E27FC236}">
                    <a16:creationId xmlns:a16="http://schemas.microsoft.com/office/drawing/2014/main" id="{C85622C4-EE03-4C8D-86ED-B53BD5163CE4}"/>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3" name="Group 82">
                <a:extLst>
                  <a:ext uri="{FF2B5EF4-FFF2-40B4-BE49-F238E27FC236}">
                    <a16:creationId xmlns:a16="http://schemas.microsoft.com/office/drawing/2014/main" id="{5767F0B7-4E7C-48DE-91F2-268B39C82E3B}"/>
                  </a:ext>
                </a:extLst>
              </p:cNvPr>
              <p:cNvGrpSpPr/>
              <p:nvPr/>
            </p:nvGrpSpPr>
            <p:grpSpPr>
              <a:xfrm>
                <a:off x="1672750" y="5209655"/>
                <a:ext cx="191307" cy="345271"/>
                <a:chOff x="1711103" y="5209655"/>
                <a:chExt cx="191307" cy="345271"/>
              </a:xfrm>
            </p:grpSpPr>
            <p:sp>
              <p:nvSpPr>
                <p:cNvPr id="96" name="Rectangle 95">
                  <a:extLst>
                    <a:ext uri="{FF2B5EF4-FFF2-40B4-BE49-F238E27FC236}">
                      <a16:creationId xmlns:a16="http://schemas.microsoft.com/office/drawing/2014/main" id="{C708AC21-4E66-47C8-9F40-56D89A5704FF}"/>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Oval 96">
                  <a:extLst>
                    <a:ext uri="{FF2B5EF4-FFF2-40B4-BE49-F238E27FC236}">
                      <a16:creationId xmlns:a16="http://schemas.microsoft.com/office/drawing/2014/main" id="{77574266-0827-4D13-855B-4FFA2D9C9296}"/>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98" name="Straight Connector 97">
                  <a:extLst>
                    <a:ext uri="{FF2B5EF4-FFF2-40B4-BE49-F238E27FC236}">
                      <a16:creationId xmlns:a16="http://schemas.microsoft.com/office/drawing/2014/main" id="{CDB6182E-96CD-4322-9A8B-4791FAAAF12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5746CADD-8CD2-4D66-8638-CDD926C351D4}"/>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802781D3-6DE7-4264-BADE-3BE6CF87150B}"/>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1" name="Straight Connector 100">
                  <a:extLst>
                    <a:ext uri="{FF2B5EF4-FFF2-40B4-BE49-F238E27FC236}">
                      <a16:creationId xmlns:a16="http://schemas.microsoft.com/office/drawing/2014/main" id="{56572811-524C-4B5E-A5E7-A6989E5E013D}"/>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A4D3F822-1301-4C87-BA01-B12D42DF9ED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3" name="Oval 102">
                  <a:extLst>
                    <a:ext uri="{FF2B5EF4-FFF2-40B4-BE49-F238E27FC236}">
                      <a16:creationId xmlns:a16="http://schemas.microsoft.com/office/drawing/2014/main" id="{E346B97D-1F97-42AE-88C0-67E2EBC02C48}"/>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4" name="Straight Connector 103">
                  <a:extLst>
                    <a:ext uri="{FF2B5EF4-FFF2-40B4-BE49-F238E27FC236}">
                      <a16:creationId xmlns:a16="http://schemas.microsoft.com/office/drawing/2014/main" id="{59ACE53B-E335-4F2C-B6EE-573E172967B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C70DC34-587C-41AE-B598-363CE0950F74}"/>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6" name="Oval 105">
                  <a:extLst>
                    <a:ext uri="{FF2B5EF4-FFF2-40B4-BE49-F238E27FC236}">
                      <a16:creationId xmlns:a16="http://schemas.microsoft.com/office/drawing/2014/main" id="{9D5FE44A-D7F3-4BD4-AC7A-01BE6863C11A}"/>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7" name="Straight Connector 106">
                  <a:extLst>
                    <a:ext uri="{FF2B5EF4-FFF2-40B4-BE49-F238E27FC236}">
                      <a16:creationId xmlns:a16="http://schemas.microsoft.com/office/drawing/2014/main" id="{BBDB111F-1A05-4F8F-ADF9-A41E8784B7D8}"/>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7FEDEC4-4FB2-4471-9CEB-A5BD9D4F0FFE}"/>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9" name="Oval 108">
                  <a:extLst>
                    <a:ext uri="{FF2B5EF4-FFF2-40B4-BE49-F238E27FC236}">
                      <a16:creationId xmlns:a16="http://schemas.microsoft.com/office/drawing/2014/main" id="{3E78C3B1-BB9C-48C8-A417-C0332495D51C}"/>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10" name="Straight Connector 109">
                  <a:extLst>
                    <a:ext uri="{FF2B5EF4-FFF2-40B4-BE49-F238E27FC236}">
                      <a16:creationId xmlns:a16="http://schemas.microsoft.com/office/drawing/2014/main" id="{1E49162F-6456-400E-8C7D-597E3044FCC1}"/>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A7AF252D-4DEF-43AD-9D1A-3503E30216FA}"/>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 name="Oval 111">
                  <a:extLst>
                    <a:ext uri="{FF2B5EF4-FFF2-40B4-BE49-F238E27FC236}">
                      <a16:creationId xmlns:a16="http://schemas.microsoft.com/office/drawing/2014/main" id="{C3DE01A3-EB67-4EB2-9ACA-BD5E5F2D5782}"/>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13" name="Straight Connector 112">
                  <a:extLst>
                    <a:ext uri="{FF2B5EF4-FFF2-40B4-BE49-F238E27FC236}">
                      <a16:creationId xmlns:a16="http://schemas.microsoft.com/office/drawing/2014/main" id="{50881265-F754-4842-B5D4-F6744FFB7BD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lowchart: Direct Access Storage 83">
                <a:extLst>
                  <a:ext uri="{FF2B5EF4-FFF2-40B4-BE49-F238E27FC236}">
                    <a16:creationId xmlns:a16="http://schemas.microsoft.com/office/drawing/2014/main" id="{A4A1983B-B5C4-42C3-9FEB-D5D99DE504B0}"/>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85" name="Group 84">
                <a:extLst>
                  <a:ext uri="{FF2B5EF4-FFF2-40B4-BE49-F238E27FC236}">
                    <a16:creationId xmlns:a16="http://schemas.microsoft.com/office/drawing/2014/main" id="{1D7AA37D-5FE9-4B07-8752-E597DD934FA1}"/>
                  </a:ext>
                </a:extLst>
              </p:cNvPr>
              <p:cNvGrpSpPr/>
              <p:nvPr/>
            </p:nvGrpSpPr>
            <p:grpSpPr>
              <a:xfrm>
                <a:off x="1351512" y="5207391"/>
                <a:ext cx="220437" cy="345503"/>
                <a:chOff x="1355289" y="5207391"/>
                <a:chExt cx="220437" cy="345503"/>
              </a:xfrm>
            </p:grpSpPr>
            <p:sp>
              <p:nvSpPr>
                <p:cNvPr id="86" name="Rectangle 5">
                  <a:extLst>
                    <a:ext uri="{FF2B5EF4-FFF2-40B4-BE49-F238E27FC236}">
                      <a16:creationId xmlns:a16="http://schemas.microsoft.com/office/drawing/2014/main" id="{88D6EC52-3867-4725-8F53-67AAC11D1B26}"/>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87" name="Freeform 6">
                  <a:extLst>
                    <a:ext uri="{FF2B5EF4-FFF2-40B4-BE49-F238E27FC236}">
                      <a16:creationId xmlns:a16="http://schemas.microsoft.com/office/drawing/2014/main" id="{28877674-47E9-45C5-B5C1-98EDD71E57E4}"/>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88" name="Freeform 7">
                  <a:extLst>
                    <a:ext uri="{FF2B5EF4-FFF2-40B4-BE49-F238E27FC236}">
                      <a16:creationId xmlns:a16="http://schemas.microsoft.com/office/drawing/2014/main" id="{54B66939-2E37-49AF-9C00-F3DA9030A2AE}"/>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89" name="Freeform 8">
                  <a:extLst>
                    <a:ext uri="{FF2B5EF4-FFF2-40B4-BE49-F238E27FC236}">
                      <a16:creationId xmlns:a16="http://schemas.microsoft.com/office/drawing/2014/main" id="{66D8F8A1-B7D4-4EDE-97E4-C4566D8FA3A1}"/>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0" name="Freeform 9">
                  <a:extLst>
                    <a:ext uri="{FF2B5EF4-FFF2-40B4-BE49-F238E27FC236}">
                      <a16:creationId xmlns:a16="http://schemas.microsoft.com/office/drawing/2014/main" id="{C05003E8-9B3B-4FAA-891A-50AB464E1A0D}"/>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91" name="Group 90">
                  <a:extLst>
                    <a:ext uri="{FF2B5EF4-FFF2-40B4-BE49-F238E27FC236}">
                      <a16:creationId xmlns:a16="http://schemas.microsoft.com/office/drawing/2014/main" id="{EBD82DB6-639E-4C5A-80A0-007B99439BE7}"/>
                    </a:ext>
                  </a:extLst>
                </p:cNvPr>
                <p:cNvGrpSpPr/>
                <p:nvPr/>
              </p:nvGrpSpPr>
              <p:grpSpPr>
                <a:xfrm>
                  <a:off x="1521861" y="5255179"/>
                  <a:ext cx="19398" cy="206484"/>
                  <a:chOff x="7742330" y="5312676"/>
                  <a:chExt cx="35450" cy="436485"/>
                </a:xfrm>
                <a:solidFill>
                  <a:schemeClr val="tx1"/>
                </a:solidFill>
              </p:grpSpPr>
              <p:sp>
                <p:nvSpPr>
                  <p:cNvPr id="92" name="Oval 14">
                    <a:extLst>
                      <a:ext uri="{FF2B5EF4-FFF2-40B4-BE49-F238E27FC236}">
                        <a16:creationId xmlns:a16="http://schemas.microsoft.com/office/drawing/2014/main" id="{34003A3A-5B59-4CA1-A9D1-F440C8F6B021}"/>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3" name="Oval 15">
                    <a:extLst>
                      <a:ext uri="{FF2B5EF4-FFF2-40B4-BE49-F238E27FC236}">
                        <a16:creationId xmlns:a16="http://schemas.microsoft.com/office/drawing/2014/main" id="{64705BA6-8A43-4162-8677-33D5577FBC92}"/>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4" name="Oval 16">
                    <a:extLst>
                      <a:ext uri="{FF2B5EF4-FFF2-40B4-BE49-F238E27FC236}">
                        <a16:creationId xmlns:a16="http://schemas.microsoft.com/office/drawing/2014/main" id="{E948FAE9-830D-43C3-9277-D812A98E03B6}"/>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5" name="Oval 17">
                    <a:extLst>
                      <a:ext uri="{FF2B5EF4-FFF2-40B4-BE49-F238E27FC236}">
                        <a16:creationId xmlns:a16="http://schemas.microsoft.com/office/drawing/2014/main" id="{9E583C5A-E2E7-4A4D-8E66-AA9B5B3D41BF}"/>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49" name="Group 48">
              <a:extLst>
                <a:ext uri="{FF2B5EF4-FFF2-40B4-BE49-F238E27FC236}">
                  <a16:creationId xmlns:a16="http://schemas.microsoft.com/office/drawing/2014/main" id="{4E7224A4-EAD0-464B-BCA7-E4315F2E4DCF}"/>
                </a:ext>
              </a:extLst>
            </p:cNvPr>
            <p:cNvGrpSpPr/>
            <p:nvPr/>
          </p:nvGrpSpPr>
          <p:grpSpPr>
            <a:xfrm>
              <a:off x="9778278" y="3021401"/>
              <a:ext cx="851793" cy="476453"/>
              <a:chOff x="1240191" y="5112911"/>
              <a:chExt cx="982310" cy="549458"/>
            </a:xfrm>
          </p:grpSpPr>
          <p:sp>
            <p:nvSpPr>
              <p:cNvPr id="50" name="Rectangle 49">
                <a:extLst>
                  <a:ext uri="{FF2B5EF4-FFF2-40B4-BE49-F238E27FC236}">
                    <a16:creationId xmlns:a16="http://schemas.microsoft.com/office/drawing/2014/main" id="{0A34F15E-7EF4-4ECA-A950-94E62C1DEBCA}"/>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2ACB13B1-05C0-4752-BE68-D9FEE8ED0D35}"/>
                  </a:ext>
                </a:extLst>
              </p:cNvPr>
              <p:cNvGrpSpPr/>
              <p:nvPr/>
            </p:nvGrpSpPr>
            <p:grpSpPr>
              <a:xfrm>
                <a:off x="1672750" y="5209655"/>
                <a:ext cx="191307" cy="345271"/>
                <a:chOff x="1711103" y="5209655"/>
                <a:chExt cx="191307" cy="345271"/>
              </a:xfrm>
            </p:grpSpPr>
            <p:sp>
              <p:nvSpPr>
                <p:cNvPr id="64" name="Rectangle 63">
                  <a:extLst>
                    <a:ext uri="{FF2B5EF4-FFF2-40B4-BE49-F238E27FC236}">
                      <a16:creationId xmlns:a16="http://schemas.microsoft.com/office/drawing/2014/main" id="{3249CA25-A899-4208-9507-EEFC5161FC04}"/>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Oval 64">
                  <a:extLst>
                    <a:ext uri="{FF2B5EF4-FFF2-40B4-BE49-F238E27FC236}">
                      <a16:creationId xmlns:a16="http://schemas.microsoft.com/office/drawing/2014/main" id="{4D4721E3-081D-4943-875B-3CB8D53C8937}"/>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E0EFDA06-3C65-4321-94CF-957922B4FFDD}"/>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A2AF597-D6BD-4B41-BF0D-FDC7DE5C799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Oval 67">
                  <a:extLst>
                    <a:ext uri="{FF2B5EF4-FFF2-40B4-BE49-F238E27FC236}">
                      <a16:creationId xmlns:a16="http://schemas.microsoft.com/office/drawing/2014/main" id="{931F9DCF-BD71-4CD1-85A1-11D97C1FABD2}"/>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84D2C1F8-B00B-4382-A85C-1A600C1C2CBD}"/>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7B7465DB-B64C-41D8-9B90-45B147F424D8}"/>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Oval 70">
                  <a:extLst>
                    <a:ext uri="{FF2B5EF4-FFF2-40B4-BE49-F238E27FC236}">
                      <a16:creationId xmlns:a16="http://schemas.microsoft.com/office/drawing/2014/main" id="{8B382EB8-9795-4E43-9D4C-0D8D87BF0891}"/>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CC2AFBD5-4424-4CAF-8C10-2CB17A217A1B}"/>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09128AC5-5781-400B-8CA0-3E97A4E26F27}"/>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Oval 73">
                  <a:extLst>
                    <a:ext uri="{FF2B5EF4-FFF2-40B4-BE49-F238E27FC236}">
                      <a16:creationId xmlns:a16="http://schemas.microsoft.com/office/drawing/2014/main" id="{F96FE1F6-DCF4-4AFE-857B-CEAF5313B3CC}"/>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87B1FDA9-185B-467C-8B01-766B73D76E08}"/>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8B399D51-2C5A-4F07-9BC4-262762BA62EF}"/>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Oval 76">
                  <a:extLst>
                    <a:ext uri="{FF2B5EF4-FFF2-40B4-BE49-F238E27FC236}">
                      <a16:creationId xmlns:a16="http://schemas.microsoft.com/office/drawing/2014/main" id="{83FB43A1-FD43-4528-BAC5-1B196ABB6756}"/>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363BAFF9-3813-4B16-9D65-BF622F5C394E}"/>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D428AA12-F78F-469C-BCE4-2F3AE5A1F720}"/>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0" name="Oval 79">
                  <a:extLst>
                    <a:ext uri="{FF2B5EF4-FFF2-40B4-BE49-F238E27FC236}">
                      <a16:creationId xmlns:a16="http://schemas.microsoft.com/office/drawing/2014/main" id="{3195FD16-B338-437D-8604-CF17AAD5E5B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C1C784D0-E5F9-4BAE-9C96-359F2DE2762C}"/>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2" name="Flowchart: Direct Access Storage 51">
                <a:extLst>
                  <a:ext uri="{FF2B5EF4-FFF2-40B4-BE49-F238E27FC236}">
                    <a16:creationId xmlns:a16="http://schemas.microsoft.com/office/drawing/2014/main" id="{114CDAFF-4274-4F5A-8D62-BEAF392278AC}"/>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53" name="Group 52">
                <a:extLst>
                  <a:ext uri="{FF2B5EF4-FFF2-40B4-BE49-F238E27FC236}">
                    <a16:creationId xmlns:a16="http://schemas.microsoft.com/office/drawing/2014/main" id="{AF408321-6F7F-4C60-8F7B-64B39ACE86FF}"/>
                  </a:ext>
                </a:extLst>
              </p:cNvPr>
              <p:cNvGrpSpPr/>
              <p:nvPr/>
            </p:nvGrpSpPr>
            <p:grpSpPr>
              <a:xfrm>
                <a:off x="1351512" y="5207391"/>
                <a:ext cx="220437" cy="345503"/>
                <a:chOff x="1355289" y="5207391"/>
                <a:chExt cx="220437" cy="345503"/>
              </a:xfrm>
            </p:grpSpPr>
            <p:sp>
              <p:nvSpPr>
                <p:cNvPr id="54" name="Rectangle 5">
                  <a:extLst>
                    <a:ext uri="{FF2B5EF4-FFF2-40B4-BE49-F238E27FC236}">
                      <a16:creationId xmlns:a16="http://schemas.microsoft.com/office/drawing/2014/main" id="{122475DA-1373-40DE-B7B8-7A60BCF37B85}"/>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5" name="Freeform 6">
                  <a:extLst>
                    <a:ext uri="{FF2B5EF4-FFF2-40B4-BE49-F238E27FC236}">
                      <a16:creationId xmlns:a16="http://schemas.microsoft.com/office/drawing/2014/main" id="{DB273D1E-36C8-4C29-8AD4-B99B0005CBF9}"/>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6" name="Freeform 7">
                  <a:extLst>
                    <a:ext uri="{FF2B5EF4-FFF2-40B4-BE49-F238E27FC236}">
                      <a16:creationId xmlns:a16="http://schemas.microsoft.com/office/drawing/2014/main" id="{EB78FB3D-D3FC-4CB9-A9DE-3AABBF41606F}"/>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7" name="Freeform 8">
                  <a:extLst>
                    <a:ext uri="{FF2B5EF4-FFF2-40B4-BE49-F238E27FC236}">
                      <a16:creationId xmlns:a16="http://schemas.microsoft.com/office/drawing/2014/main" id="{6E4FF0FC-B642-45D2-BBE2-2221EBB5292B}"/>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8" name="Freeform 9">
                  <a:extLst>
                    <a:ext uri="{FF2B5EF4-FFF2-40B4-BE49-F238E27FC236}">
                      <a16:creationId xmlns:a16="http://schemas.microsoft.com/office/drawing/2014/main" id="{D5D3747F-B87A-41E0-AD68-ABBB1D0D9F33}"/>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59" name="Group 58">
                  <a:extLst>
                    <a:ext uri="{FF2B5EF4-FFF2-40B4-BE49-F238E27FC236}">
                      <a16:creationId xmlns:a16="http://schemas.microsoft.com/office/drawing/2014/main" id="{C77DB2F8-F62A-47FA-A805-46D971247494}"/>
                    </a:ext>
                  </a:extLst>
                </p:cNvPr>
                <p:cNvGrpSpPr/>
                <p:nvPr/>
              </p:nvGrpSpPr>
              <p:grpSpPr>
                <a:xfrm>
                  <a:off x="1521861" y="5255179"/>
                  <a:ext cx="19398" cy="206484"/>
                  <a:chOff x="7742330" y="5312676"/>
                  <a:chExt cx="35450" cy="436485"/>
                </a:xfrm>
                <a:solidFill>
                  <a:schemeClr val="tx1"/>
                </a:solidFill>
              </p:grpSpPr>
              <p:sp>
                <p:nvSpPr>
                  <p:cNvPr id="60" name="Oval 14">
                    <a:extLst>
                      <a:ext uri="{FF2B5EF4-FFF2-40B4-BE49-F238E27FC236}">
                        <a16:creationId xmlns:a16="http://schemas.microsoft.com/office/drawing/2014/main" id="{97ED2351-F8D0-4227-9D9C-EC798785DCF6}"/>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1" name="Oval 15">
                    <a:extLst>
                      <a:ext uri="{FF2B5EF4-FFF2-40B4-BE49-F238E27FC236}">
                        <a16:creationId xmlns:a16="http://schemas.microsoft.com/office/drawing/2014/main" id="{8D5CB16F-E3D3-4F76-937B-095BAB370E9C}"/>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Oval 16">
                    <a:extLst>
                      <a:ext uri="{FF2B5EF4-FFF2-40B4-BE49-F238E27FC236}">
                        <a16:creationId xmlns:a16="http://schemas.microsoft.com/office/drawing/2014/main" id="{EF87A39E-DD64-48E0-AA14-99C86547911B}"/>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3" name="Oval 17">
                    <a:extLst>
                      <a:ext uri="{FF2B5EF4-FFF2-40B4-BE49-F238E27FC236}">
                        <a16:creationId xmlns:a16="http://schemas.microsoft.com/office/drawing/2014/main" id="{21F0800C-BF27-4CF7-9917-E9766AFF6A74}"/>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grpSp>
        <p:nvGrpSpPr>
          <p:cNvPr id="114" name="Group 113">
            <a:extLst>
              <a:ext uri="{FF2B5EF4-FFF2-40B4-BE49-F238E27FC236}">
                <a16:creationId xmlns:a16="http://schemas.microsoft.com/office/drawing/2014/main" id="{D169CB57-E65F-4DD6-9AF6-ECB3310F1F89}"/>
              </a:ext>
            </a:extLst>
          </p:cNvPr>
          <p:cNvGrpSpPr/>
          <p:nvPr/>
        </p:nvGrpSpPr>
        <p:grpSpPr>
          <a:xfrm>
            <a:off x="10208584" y="3633623"/>
            <a:ext cx="851793" cy="1022700"/>
            <a:chOff x="9778278" y="3910431"/>
            <a:chExt cx="851793" cy="1022700"/>
          </a:xfrm>
        </p:grpSpPr>
        <p:grpSp>
          <p:nvGrpSpPr>
            <p:cNvPr id="115" name="Group 114">
              <a:extLst>
                <a:ext uri="{FF2B5EF4-FFF2-40B4-BE49-F238E27FC236}">
                  <a16:creationId xmlns:a16="http://schemas.microsoft.com/office/drawing/2014/main" id="{9E3C0E1A-30A8-4FBA-94A3-3E17E6A12CCC}"/>
                </a:ext>
              </a:extLst>
            </p:cNvPr>
            <p:cNvGrpSpPr/>
            <p:nvPr/>
          </p:nvGrpSpPr>
          <p:grpSpPr>
            <a:xfrm>
              <a:off x="9778278" y="3910431"/>
              <a:ext cx="851793" cy="476453"/>
              <a:chOff x="1240191" y="5112911"/>
              <a:chExt cx="982310" cy="549458"/>
            </a:xfrm>
          </p:grpSpPr>
          <p:sp>
            <p:nvSpPr>
              <p:cNvPr id="149" name="Rectangle 148">
                <a:extLst>
                  <a:ext uri="{FF2B5EF4-FFF2-40B4-BE49-F238E27FC236}">
                    <a16:creationId xmlns:a16="http://schemas.microsoft.com/office/drawing/2014/main" id="{115B9A71-3550-4C0F-BAC3-51377422E5BA}"/>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50" name="Group 149">
                <a:extLst>
                  <a:ext uri="{FF2B5EF4-FFF2-40B4-BE49-F238E27FC236}">
                    <a16:creationId xmlns:a16="http://schemas.microsoft.com/office/drawing/2014/main" id="{CAF48B8D-E265-4084-A166-07FBDF3483C6}"/>
                  </a:ext>
                </a:extLst>
              </p:cNvPr>
              <p:cNvGrpSpPr/>
              <p:nvPr/>
            </p:nvGrpSpPr>
            <p:grpSpPr>
              <a:xfrm>
                <a:off x="1672750" y="5209655"/>
                <a:ext cx="191307" cy="345271"/>
                <a:chOff x="1711103" y="5209655"/>
                <a:chExt cx="191307" cy="345271"/>
              </a:xfrm>
            </p:grpSpPr>
            <p:sp>
              <p:nvSpPr>
                <p:cNvPr id="163" name="Rectangle 162">
                  <a:extLst>
                    <a:ext uri="{FF2B5EF4-FFF2-40B4-BE49-F238E27FC236}">
                      <a16:creationId xmlns:a16="http://schemas.microsoft.com/office/drawing/2014/main" id="{5F2B9A1D-5523-456D-B8E2-4388ADF12282}"/>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4" name="Oval 163">
                  <a:extLst>
                    <a:ext uri="{FF2B5EF4-FFF2-40B4-BE49-F238E27FC236}">
                      <a16:creationId xmlns:a16="http://schemas.microsoft.com/office/drawing/2014/main" id="{5B8A5231-80F7-41BF-A738-83B784D1D7B8}"/>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65" name="Straight Connector 164">
                  <a:extLst>
                    <a:ext uri="{FF2B5EF4-FFF2-40B4-BE49-F238E27FC236}">
                      <a16:creationId xmlns:a16="http://schemas.microsoft.com/office/drawing/2014/main" id="{C0574740-6762-4A40-A9AC-71664FCBA1D1}"/>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26C20F0D-A8EF-4A4F-8363-6C0BE7ACE911}"/>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7" name="Oval 166">
                  <a:extLst>
                    <a:ext uri="{FF2B5EF4-FFF2-40B4-BE49-F238E27FC236}">
                      <a16:creationId xmlns:a16="http://schemas.microsoft.com/office/drawing/2014/main" id="{50FBFE15-7996-4E4C-BF10-147E3D601376}"/>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8AFA7592-DB71-4DB8-ACC4-00532C4EFB7F}"/>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5F431769-E323-45A8-87F7-96F84296695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0" name="Oval 169">
                  <a:extLst>
                    <a:ext uri="{FF2B5EF4-FFF2-40B4-BE49-F238E27FC236}">
                      <a16:creationId xmlns:a16="http://schemas.microsoft.com/office/drawing/2014/main" id="{9B16EED7-4C6C-4CBD-B4D4-686DC26B9B66}"/>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1" name="Straight Connector 170">
                  <a:extLst>
                    <a:ext uri="{FF2B5EF4-FFF2-40B4-BE49-F238E27FC236}">
                      <a16:creationId xmlns:a16="http://schemas.microsoft.com/office/drawing/2014/main" id="{9CFFBE1E-23E0-4DC4-91FF-245F14C661D0}"/>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5EFDD80F-33A5-4E82-BED6-87B6BBDD8E58}"/>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3" name="Oval 172">
                  <a:extLst>
                    <a:ext uri="{FF2B5EF4-FFF2-40B4-BE49-F238E27FC236}">
                      <a16:creationId xmlns:a16="http://schemas.microsoft.com/office/drawing/2014/main" id="{D4A30B4B-A3E2-4CE3-BABF-ED8314E2D8D2}"/>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4" name="Straight Connector 173">
                  <a:extLst>
                    <a:ext uri="{FF2B5EF4-FFF2-40B4-BE49-F238E27FC236}">
                      <a16:creationId xmlns:a16="http://schemas.microsoft.com/office/drawing/2014/main" id="{45B7458E-00CF-47A0-8740-80041D5D035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D987DFC8-0C2C-42F2-A2F7-790D92465A45}"/>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6" name="Oval 175">
                  <a:extLst>
                    <a:ext uri="{FF2B5EF4-FFF2-40B4-BE49-F238E27FC236}">
                      <a16:creationId xmlns:a16="http://schemas.microsoft.com/office/drawing/2014/main" id="{FDF02417-D7A0-4340-8C37-59B41DE0B2C6}"/>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7" name="Straight Connector 176">
                  <a:extLst>
                    <a:ext uri="{FF2B5EF4-FFF2-40B4-BE49-F238E27FC236}">
                      <a16:creationId xmlns:a16="http://schemas.microsoft.com/office/drawing/2014/main" id="{14EA2EB6-3877-4D17-939E-B533D20CDCEB}"/>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9D7DD8DD-19C6-4986-A719-325C9A69D49D}"/>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9" name="Oval 178">
                  <a:extLst>
                    <a:ext uri="{FF2B5EF4-FFF2-40B4-BE49-F238E27FC236}">
                      <a16:creationId xmlns:a16="http://schemas.microsoft.com/office/drawing/2014/main" id="{215CF97C-3265-4759-BE3F-CA1C6001E75D}"/>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0" name="Straight Connector 179">
                  <a:extLst>
                    <a:ext uri="{FF2B5EF4-FFF2-40B4-BE49-F238E27FC236}">
                      <a16:creationId xmlns:a16="http://schemas.microsoft.com/office/drawing/2014/main" id="{F7390BB3-1FF5-41FB-A2E0-B7A89042B71D}"/>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1" name="Flowchart: Direct Access Storage 150">
                <a:extLst>
                  <a:ext uri="{FF2B5EF4-FFF2-40B4-BE49-F238E27FC236}">
                    <a16:creationId xmlns:a16="http://schemas.microsoft.com/office/drawing/2014/main" id="{5E9D7685-5DDD-4A03-8A95-6A41D7F0337B}"/>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152" name="Group 151">
                <a:extLst>
                  <a:ext uri="{FF2B5EF4-FFF2-40B4-BE49-F238E27FC236}">
                    <a16:creationId xmlns:a16="http://schemas.microsoft.com/office/drawing/2014/main" id="{E6372AB4-159B-4A69-8DA7-770F0BE3EF03}"/>
                  </a:ext>
                </a:extLst>
              </p:cNvPr>
              <p:cNvGrpSpPr/>
              <p:nvPr/>
            </p:nvGrpSpPr>
            <p:grpSpPr>
              <a:xfrm>
                <a:off x="1351512" y="5207391"/>
                <a:ext cx="220437" cy="345503"/>
                <a:chOff x="1355289" y="5207391"/>
                <a:chExt cx="220437" cy="345503"/>
              </a:xfrm>
            </p:grpSpPr>
            <p:sp>
              <p:nvSpPr>
                <p:cNvPr id="153" name="Rectangle 5">
                  <a:extLst>
                    <a:ext uri="{FF2B5EF4-FFF2-40B4-BE49-F238E27FC236}">
                      <a16:creationId xmlns:a16="http://schemas.microsoft.com/office/drawing/2014/main" id="{21E0C8A1-5AA5-4D83-9729-7E44FB8ADA93}"/>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4" name="Freeform 6">
                  <a:extLst>
                    <a:ext uri="{FF2B5EF4-FFF2-40B4-BE49-F238E27FC236}">
                      <a16:creationId xmlns:a16="http://schemas.microsoft.com/office/drawing/2014/main" id="{6FD61623-1B28-4F8B-B80C-180CF7AA8C6A}"/>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5" name="Freeform 7">
                  <a:extLst>
                    <a:ext uri="{FF2B5EF4-FFF2-40B4-BE49-F238E27FC236}">
                      <a16:creationId xmlns:a16="http://schemas.microsoft.com/office/drawing/2014/main" id="{5A501EB6-DDAE-4196-B223-0EB4A5574FE9}"/>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6" name="Freeform 8">
                  <a:extLst>
                    <a:ext uri="{FF2B5EF4-FFF2-40B4-BE49-F238E27FC236}">
                      <a16:creationId xmlns:a16="http://schemas.microsoft.com/office/drawing/2014/main" id="{DFFEDEFA-C074-4B22-B108-A827F1593680}"/>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7" name="Freeform 9">
                  <a:extLst>
                    <a:ext uri="{FF2B5EF4-FFF2-40B4-BE49-F238E27FC236}">
                      <a16:creationId xmlns:a16="http://schemas.microsoft.com/office/drawing/2014/main" id="{410EC2B8-FBE5-428C-9E60-86CBA5B578F4}"/>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58" name="Group 157">
                  <a:extLst>
                    <a:ext uri="{FF2B5EF4-FFF2-40B4-BE49-F238E27FC236}">
                      <a16:creationId xmlns:a16="http://schemas.microsoft.com/office/drawing/2014/main" id="{74058773-8435-4963-B7C7-556AE23F874E}"/>
                    </a:ext>
                  </a:extLst>
                </p:cNvPr>
                <p:cNvGrpSpPr/>
                <p:nvPr/>
              </p:nvGrpSpPr>
              <p:grpSpPr>
                <a:xfrm>
                  <a:off x="1521861" y="5255179"/>
                  <a:ext cx="19398" cy="206484"/>
                  <a:chOff x="7742330" y="5312676"/>
                  <a:chExt cx="35450" cy="436485"/>
                </a:xfrm>
                <a:solidFill>
                  <a:schemeClr val="tx1"/>
                </a:solidFill>
              </p:grpSpPr>
              <p:sp>
                <p:nvSpPr>
                  <p:cNvPr id="159" name="Oval 14">
                    <a:extLst>
                      <a:ext uri="{FF2B5EF4-FFF2-40B4-BE49-F238E27FC236}">
                        <a16:creationId xmlns:a16="http://schemas.microsoft.com/office/drawing/2014/main" id="{06C3A2C5-282F-49B8-B29A-2A5C5E039263}"/>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0" name="Oval 15">
                    <a:extLst>
                      <a:ext uri="{FF2B5EF4-FFF2-40B4-BE49-F238E27FC236}">
                        <a16:creationId xmlns:a16="http://schemas.microsoft.com/office/drawing/2014/main" id="{E2DBBE8D-FB8C-4F2C-BF42-BAC287664DD3}"/>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1" name="Oval 16">
                    <a:extLst>
                      <a:ext uri="{FF2B5EF4-FFF2-40B4-BE49-F238E27FC236}">
                        <a16:creationId xmlns:a16="http://schemas.microsoft.com/office/drawing/2014/main" id="{117E611C-D401-4F77-A12A-0D3319D2E34B}"/>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2" name="Oval 17">
                    <a:extLst>
                      <a:ext uri="{FF2B5EF4-FFF2-40B4-BE49-F238E27FC236}">
                        <a16:creationId xmlns:a16="http://schemas.microsoft.com/office/drawing/2014/main" id="{1405E09D-FC88-47C9-9366-99B1B202D82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116" name="Group 115">
              <a:extLst>
                <a:ext uri="{FF2B5EF4-FFF2-40B4-BE49-F238E27FC236}">
                  <a16:creationId xmlns:a16="http://schemas.microsoft.com/office/drawing/2014/main" id="{7FB059BC-1871-4655-A219-D719639960D4}"/>
                </a:ext>
              </a:extLst>
            </p:cNvPr>
            <p:cNvGrpSpPr/>
            <p:nvPr/>
          </p:nvGrpSpPr>
          <p:grpSpPr>
            <a:xfrm>
              <a:off x="9778278" y="4456678"/>
              <a:ext cx="851793" cy="476453"/>
              <a:chOff x="1240191" y="5112911"/>
              <a:chExt cx="982310" cy="549458"/>
            </a:xfrm>
          </p:grpSpPr>
          <p:sp>
            <p:nvSpPr>
              <p:cNvPr id="117" name="Rectangle 116">
                <a:extLst>
                  <a:ext uri="{FF2B5EF4-FFF2-40B4-BE49-F238E27FC236}">
                    <a16:creationId xmlns:a16="http://schemas.microsoft.com/office/drawing/2014/main" id="{C8BE90CA-B56D-4D65-9F6F-08DF05213447}"/>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8" name="Group 117">
                <a:extLst>
                  <a:ext uri="{FF2B5EF4-FFF2-40B4-BE49-F238E27FC236}">
                    <a16:creationId xmlns:a16="http://schemas.microsoft.com/office/drawing/2014/main" id="{23471C64-DBA4-4FDF-A797-1F6B9E48BFFB}"/>
                  </a:ext>
                </a:extLst>
              </p:cNvPr>
              <p:cNvGrpSpPr/>
              <p:nvPr/>
            </p:nvGrpSpPr>
            <p:grpSpPr>
              <a:xfrm>
                <a:off x="1672750" y="5209655"/>
                <a:ext cx="191307" cy="345271"/>
                <a:chOff x="1711103" y="5209655"/>
                <a:chExt cx="191307" cy="345271"/>
              </a:xfrm>
            </p:grpSpPr>
            <p:sp>
              <p:nvSpPr>
                <p:cNvPr id="131" name="Rectangle 130">
                  <a:extLst>
                    <a:ext uri="{FF2B5EF4-FFF2-40B4-BE49-F238E27FC236}">
                      <a16:creationId xmlns:a16="http://schemas.microsoft.com/office/drawing/2014/main" id="{D16B857F-7C79-4329-A670-C8034DF52F35}"/>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2" name="Oval 131">
                  <a:extLst>
                    <a:ext uri="{FF2B5EF4-FFF2-40B4-BE49-F238E27FC236}">
                      <a16:creationId xmlns:a16="http://schemas.microsoft.com/office/drawing/2014/main" id="{A9EC31C4-C1EE-477F-9F1E-CA4AB8E6C049}"/>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33" name="Straight Connector 132">
                  <a:extLst>
                    <a:ext uri="{FF2B5EF4-FFF2-40B4-BE49-F238E27FC236}">
                      <a16:creationId xmlns:a16="http://schemas.microsoft.com/office/drawing/2014/main" id="{37A1C36E-4E00-42C1-9F51-24C60A0FEC19}"/>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70B74F53-3675-432C-9FB9-FFC08CDB6318}"/>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5" name="Oval 134">
                  <a:extLst>
                    <a:ext uri="{FF2B5EF4-FFF2-40B4-BE49-F238E27FC236}">
                      <a16:creationId xmlns:a16="http://schemas.microsoft.com/office/drawing/2014/main" id="{355FB762-4B11-4B9E-BED7-D41E120F0D2A}"/>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36" name="Straight Connector 135">
                  <a:extLst>
                    <a:ext uri="{FF2B5EF4-FFF2-40B4-BE49-F238E27FC236}">
                      <a16:creationId xmlns:a16="http://schemas.microsoft.com/office/drawing/2014/main" id="{12F111D3-670E-4857-8FA3-34FFDBD32C73}"/>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BE70780D-F85B-4AE8-A6BB-D31135B458F5}"/>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8" name="Oval 137">
                  <a:extLst>
                    <a:ext uri="{FF2B5EF4-FFF2-40B4-BE49-F238E27FC236}">
                      <a16:creationId xmlns:a16="http://schemas.microsoft.com/office/drawing/2014/main" id="{C86564AA-0ABE-40D1-8A78-9C8388E6C6B0}"/>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39" name="Straight Connector 138">
                  <a:extLst>
                    <a:ext uri="{FF2B5EF4-FFF2-40B4-BE49-F238E27FC236}">
                      <a16:creationId xmlns:a16="http://schemas.microsoft.com/office/drawing/2014/main" id="{CF2F4908-5128-4EB1-A5CF-22686BDFA424}"/>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F1927AAB-C02E-4AE3-BC31-9A9D3309881E}"/>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1" name="Oval 140">
                  <a:extLst>
                    <a:ext uri="{FF2B5EF4-FFF2-40B4-BE49-F238E27FC236}">
                      <a16:creationId xmlns:a16="http://schemas.microsoft.com/office/drawing/2014/main" id="{04A3B10E-F61D-4774-A7E9-89C42E2DA4F7}"/>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42" name="Straight Connector 141">
                  <a:extLst>
                    <a:ext uri="{FF2B5EF4-FFF2-40B4-BE49-F238E27FC236}">
                      <a16:creationId xmlns:a16="http://schemas.microsoft.com/office/drawing/2014/main" id="{04E0B0FC-B35B-4628-BF80-3F98F7F4778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AA1D76D9-5891-4E55-B7B1-1C850F8DB38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4" name="Oval 143">
                  <a:extLst>
                    <a:ext uri="{FF2B5EF4-FFF2-40B4-BE49-F238E27FC236}">
                      <a16:creationId xmlns:a16="http://schemas.microsoft.com/office/drawing/2014/main" id="{2D355873-DD55-49D7-B585-B98291B47056}"/>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45" name="Straight Connector 144">
                  <a:extLst>
                    <a:ext uri="{FF2B5EF4-FFF2-40B4-BE49-F238E27FC236}">
                      <a16:creationId xmlns:a16="http://schemas.microsoft.com/office/drawing/2014/main" id="{73C531D0-69C3-4729-B594-8B674E31E035}"/>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DD10E3F5-225E-43C5-83F5-CA1FBD69125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7" name="Oval 146">
                  <a:extLst>
                    <a:ext uri="{FF2B5EF4-FFF2-40B4-BE49-F238E27FC236}">
                      <a16:creationId xmlns:a16="http://schemas.microsoft.com/office/drawing/2014/main" id="{B5B2C47F-58D2-47AE-B150-A232824CDB5A}"/>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48" name="Straight Connector 147">
                  <a:extLst>
                    <a:ext uri="{FF2B5EF4-FFF2-40B4-BE49-F238E27FC236}">
                      <a16:creationId xmlns:a16="http://schemas.microsoft.com/office/drawing/2014/main" id="{AB48150C-BF76-4746-8132-765E3BE4563D}"/>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19" name="Flowchart: Direct Access Storage 118">
                <a:extLst>
                  <a:ext uri="{FF2B5EF4-FFF2-40B4-BE49-F238E27FC236}">
                    <a16:creationId xmlns:a16="http://schemas.microsoft.com/office/drawing/2014/main" id="{4A125731-4A0F-4F01-8574-D8C5239CF348}"/>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120" name="Group 119">
                <a:extLst>
                  <a:ext uri="{FF2B5EF4-FFF2-40B4-BE49-F238E27FC236}">
                    <a16:creationId xmlns:a16="http://schemas.microsoft.com/office/drawing/2014/main" id="{D66BDDBD-1069-408E-AE1E-C945F7D602A8}"/>
                  </a:ext>
                </a:extLst>
              </p:cNvPr>
              <p:cNvGrpSpPr/>
              <p:nvPr/>
            </p:nvGrpSpPr>
            <p:grpSpPr>
              <a:xfrm>
                <a:off x="1351512" y="5207391"/>
                <a:ext cx="220437" cy="345503"/>
                <a:chOff x="1355289" y="5207391"/>
                <a:chExt cx="220437" cy="345503"/>
              </a:xfrm>
            </p:grpSpPr>
            <p:sp>
              <p:nvSpPr>
                <p:cNvPr id="121" name="Rectangle 5">
                  <a:extLst>
                    <a:ext uri="{FF2B5EF4-FFF2-40B4-BE49-F238E27FC236}">
                      <a16:creationId xmlns:a16="http://schemas.microsoft.com/office/drawing/2014/main" id="{F7CA5C07-FC49-43C4-BDDC-DA6ABF6556F6}"/>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2" name="Freeform 6">
                  <a:extLst>
                    <a:ext uri="{FF2B5EF4-FFF2-40B4-BE49-F238E27FC236}">
                      <a16:creationId xmlns:a16="http://schemas.microsoft.com/office/drawing/2014/main" id="{3D967C2E-2FBA-49DC-A645-E3DB4962F47E}"/>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3" name="Freeform 7">
                  <a:extLst>
                    <a:ext uri="{FF2B5EF4-FFF2-40B4-BE49-F238E27FC236}">
                      <a16:creationId xmlns:a16="http://schemas.microsoft.com/office/drawing/2014/main" id="{48A802DA-0F4D-4BDF-9F43-9D0F86C528DD}"/>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4" name="Freeform 8">
                  <a:extLst>
                    <a:ext uri="{FF2B5EF4-FFF2-40B4-BE49-F238E27FC236}">
                      <a16:creationId xmlns:a16="http://schemas.microsoft.com/office/drawing/2014/main" id="{DCD04879-51A0-4161-B456-45A4FF49E58B}"/>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5" name="Freeform 9">
                  <a:extLst>
                    <a:ext uri="{FF2B5EF4-FFF2-40B4-BE49-F238E27FC236}">
                      <a16:creationId xmlns:a16="http://schemas.microsoft.com/office/drawing/2014/main" id="{42822051-A729-4482-AC4B-57CD7C18BF39}"/>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26" name="Group 125">
                  <a:extLst>
                    <a:ext uri="{FF2B5EF4-FFF2-40B4-BE49-F238E27FC236}">
                      <a16:creationId xmlns:a16="http://schemas.microsoft.com/office/drawing/2014/main" id="{0EDC8C22-D3A1-4484-A40C-9611BA6B6411}"/>
                    </a:ext>
                  </a:extLst>
                </p:cNvPr>
                <p:cNvGrpSpPr/>
                <p:nvPr/>
              </p:nvGrpSpPr>
              <p:grpSpPr>
                <a:xfrm>
                  <a:off x="1521861" y="5255179"/>
                  <a:ext cx="19398" cy="206484"/>
                  <a:chOff x="7742330" y="5312676"/>
                  <a:chExt cx="35450" cy="436485"/>
                </a:xfrm>
                <a:solidFill>
                  <a:schemeClr val="tx1"/>
                </a:solidFill>
              </p:grpSpPr>
              <p:sp>
                <p:nvSpPr>
                  <p:cNvPr id="127" name="Oval 14">
                    <a:extLst>
                      <a:ext uri="{FF2B5EF4-FFF2-40B4-BE49-F238E27FC236}">
                        <a16:creationId xmlns:a16="http://schemas.microsoft.com/office/drawing/2014/main" id="{AFFF2305-BDA2-428C-A662-789E05AC601E}"/>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8" name="Oval 15">
                    <a:extLst>
                      <a:ext uri="{FF2B5EF4-FFF2-40B4-BE49-F238E27FC236}">
                        <a16:creationId xmlns:a16="http://schemas.microsoft.com/office/drawing/2014/main" id="{677CC2AB-974D-491D-BE62-820C01C373E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9" name="Oval 16">
                    <a:extLst>
                      <a:ext uri="{FF2B5EF4-FFF2-40B4-BE49-F238E27FC236}">
                        <a16:creationId xmlns:a16="http://schemas.microsoft.com/office/drawing/2014/main" id="{1BB37FC7-D680-4339-8459-315D821D962A}"/>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30" name="Oval 17">
                    <a:extLst>
                      <a:ext uri="{FF2B5EF4-FFF2-40B4-BE49-F238E27FC236}">
                        <a16:creationId xmlns:a16="http://schemas.microsoft.com/office/drawing/2014/main" id="{06FB1928-B2BF-49F5-8239-4633FB7F4893}"/>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grpSp>
        <p:nvGrpSpPr>
          <p:cNvPr id="181" name="Group 180">
            <a:extLst>
              <a:ext uri="{FF2B5EF4-FFF2-40B4-BE49-F238E27FC236}">
                <a16:creationId xmlns:a16="http://schemas.microsoft.com/office/drawing/2014/main" id="{C15C8766-249A-4809-A246-CB6D9427CA60}"/>
              </a:ext>
            </a:extLst>
          </p:cNvPr>
          <p:cNvGrpSpPr/>
          <p:nvPr/>
        </p:nvGrpSpPr>
        <p:grpSpPr>
          <a:xfrm>
            <a:off x="10211717" y="4995672"/>
            <a:ext cx="1036720" cy="1162907"/>
            <a:chOff x="9593351" y="5325526"/>
            <a:chExt cx="1036720" cy="1162907"/>
          </a:xfrm>
        </p:grpSpPr>
        <p:grpSp>
          <p:nvGrpSpPr>
            <p:cNvPr id="182" name="Group 181">
              <a:extLst>
                <a:ext uri="{FF2B5EF4-FFF2-40B4-BE49-F238E27FC236}">
                  <a16:creationId xmlns:a16="http://schemas.microsoft.com/office/drawing/2014/main" id="{6F58E98F-875A-4D3D-901A-E42A0D35AD8C}"/>
                </a:ext>
              </a:extLst>
            </p:cNvPr>
            <p:cNvGrpSpPr/>
            <p:nvPr/>
          </p:nvGrpSpPr>
          <p:grpSpPr>
            <a:xfrm>
              <a:off x="9778278" y="5325526"/>
              <a:ext cx="851793" cy="476453"/>
              <a:chOff x="1240191" y="5112911"/>
              <a:chExt cx="982310" cy="549458"/>
            </a:xfrm>
          </p:grpSpPr>
          <p:sp>
            <p:nvSpPr>
              <p:cNvPr id="282" name="Rectangle 281">
                <a:extLst>
                  <a:ext uri="{FF2B5EF4-FFF2-40B4-BE49-F238E27FC236}">
                    <a16:creationId xmlns:a16="http://schemas.microsoft.com/office/drawing/2014/main" id="{355FD40C-E892-4141-849D-493B4089B1F0}"/>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83" name="Group 282">
                <a:extLst>
                  <a:ext uri="{FF2B5EF4-FFF2-40B4-BE49-F238E27FC236}">
                    <a16:creationId xmlns:a16="http://schemas.microsoft.com/office/drawing/2014/main" id="{11289CD3-4BEC-48A0-ACBA-A03B7BD7FDEF}"/>
                  </a:ext>
                </a:extLst>
              </p:cNvPr>
              <p:cNvGrpSpPr/>
              <p:nvPr/>
            </p:nvGrpSpPr>
            <p:grpSpPr>
              <a:xfrm>
                <a:off x="1672750" y="5209655"/>
                <a:ext cx="191307" cy="345271"/>
                <a:chOff x="1711103" y="5209655"/>
                <a:chExt cx="191307" cy="345271"/>
              </a:xfrm>
            </p:grpSpPr>
            <p:sp>
              <p:nvSpPr>
                <p:cNvPr id="296" name="Rectangle 295">
                  <a:extLst>
                    <a:ext uri="{FF2B5EF4-FFF2-40B4-BE49-F238E27FC236}">
                      <a16:creationId xmlns:a16="http://schemas.microsoft.com/office/drawing/2014/main" id="{D59AF323-3358-4590-BB71-E5E40EEA2879}"/>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7" name="Oval 296">
                  <a:extLst>
                    <a:ext uri="{FF2B5EF4-FFF2-40B4-BE49-F238E27FC236}">
                      <a16:creationId xmlns:a16="http://schemas.microsoft.com/office/drawing/2014/main" id="{59BB8779-E27E-4B32-BAAB-4D46A990672E}"/>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98" name="Straight Connector 297">
                  <a:extLst>
                    <a:ext uri="{FF2B5EF4-FFF2-40B4-BE49-F238E27FC236}">
                      <a16:creationId xmlns:a16="http://schemas.microsoft.com/office/drawing/2014/main" id="{0AF2A133-3FFD-4A6A-A800-89798B29E293}"/>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2CEE2B3F-35CA-4F31-83FA-EE25052D70E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0" name="Oval 299">
                  <a:extLst>
                    <a:ext uri="{FF2B5EF4-FFF2-40B4-BE49-F238E27FC236}">
                      <a16:creationId xmlns:a16="http://schemas.microsoft.com/office/drawing/2014/main" id="{BA2BB90E-64D5-4FC8-B0A2-AB19335C9A38}"/>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1" name="Straight Connector 300">
                  <a:extLst>
                    <a:ext uri="{FF2B5EF4-FFF2-40B4-BE49-F238E27FC236}">
                      <a16:creationId xmlns:a16="http://schemas.microsoft.com/office/drawing/2014/main" id="{A64599AE-2BB8-4783-A3B0-243CBEEA5251}"/>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C951FFD3-FB68-400E-983B-47A3EE20AA99}"/>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3" name="Oval 302">
                  <a:extLst>
                    <a:ext uri="{FF2B5EF4-FFF2-40B4-BE49-F238E27FC236}">
                      <a16:creationId xmlns:a16="http://schemas.microsoft.com/office/drawing/2014/main" id="{C6363D5A-7505-4AEB-9CBF-6F6363D8C7EA}"/>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4" name="Straight Connector 303">
                  <a:extLst>
                    <a:ext uri="{FF2B5EF4-FFF2-40B4-BE49-F238E27FC236}">
                      <a16:creationId xmlns:a16="http://schemas.microsoft.com/office/drawing/2014/main" id="{BB8A901E-A40D-4CFD-9EEE-DACA3B98ACA7}"/>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5" name="Rectangle 304">
                  <a:extLst>
                    <a:ext uri="{FF2B5EF4-FFF2-40B4-BE49-F238E27FC236}">
                      <a16:creationId xmlns:a16="http://schemas.microsoft.com/office/drawing/2014/main" id="{DAF3249B-AEEF-4AA8-9FDF-6DB4FFC79C38}"/>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6" name="Oval 305">
                  <a:extLst>
                    <a:ext uri="{FF2B5EF4-FFF2-40B4-BE49-F238E27FC236}">
                      <a16:creationId xmlns:a16="http://schemas.microsoft.com/office/drawing/2014/main" id="{D7E65360-D073-4413-9757-9EB70EFFAEF4}"/>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7" name="Straight Connector 306">
                  <a:extLst>
                    <a:ext uri="{FF2B5EF4-FFF2-40B4-BE49-F238E27FC236}">
                      <a16:creationId xmlns:a16="http://schemas.microsoft.com/office/drawing/2014/main" id="{18E4DA47-D6D6-41DE-9EB8-EFC68496E68F}"/>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8" name="Rectangle 307">
                  <a:extLst>
                    <a:ext uri="{FF2B5EF4-FFF2-40B4-BE49-F238E27FC236}">
                      <a16:creationId xmlns:a16="http://schemas.microsoft.com/office/drawing/2014/main" id="{A795B195-13AE-4DA2-93EE-FE4F47961DF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9" name="Oval 308">
                  <a:extLst>
                    <a:ext uri="{FF2B5EF4-FFF2-40B4-BE49-F238E27FC236}">
                      <a16:creationId xmlns:a16="http://schemas.microsoft.com/office/drawing/2014/main" id="{30D5D2F9-DE8B-4178-B1CE-1ED4F4C9EA34}"/>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10" name="Straight Connector 309">
                  <a:extLst>
                    <a:ext uri="{FF2B5EF4-FFF2-40B4-BE49-F238E27FC236}">
                      <a16:creationId xmlns:a16="http://schemas.microsoft.com/office/drawing/2014/main" id="{67C5CA23-EBC6-4186-8C4C-4AFA10C5964C}"/>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1" name="Rectangle 310">
                  <a:extLst>
                    <a:ext uri="{FF2B5EF4-FFF2-40B4-BE49-F238E27FC236}">
                      <a16:creationId xmlns:a16="http://schemas.microsoft.com/office/drawing/2014/main" id="{9BD245DD-9B0D-4347-ABD5-A99A867C9C6A}"/>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2" name="Oval 311">
                  <a:extLst>
                    <a:ext uri="{FF2B5EF4-FFF2-40B4-BE49-F238E27FC236}">
                      <a16:creationId xmlns:a16="http://schemas.microsoft.com/office/drawing/2014/main" id="{F5844CB7-20ED-4943-B0B4-37731BCE8F4F}"/>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13" name="Straight Connector 312">
                  <a:extLst>
                    <a:ext uri="{FF2B5EF4-FFF2-40B4-BE49-F238E27FC236}">
                      <a16:creationId xmlns:a16="http://schemas.microsoft.com/office/drawing/2014/main" id="{D2DF5312-CEBE-47A1-8FE2-D18CE7D334A0}"/>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84" name="Flowchart: Direct Access Storage 283">
                <a:extLst>
                  <a:ext uri="{FF2B5EF4-FFF2-40B4-BE49-F238E27FC236}">
                    <a16:creationId xmlns:a16="http://schemas.microsoft.com/office/drawing/2014/main" id="{5D0B6CA1-E620-4231-A85C-4DC7AAE00614}"/>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285" name="Group 284">
                <a:extLst>
                  <a:ext uri="{FF2B5EF4-FFF2-40B4-BE49-F238E27FC236}">
                    <a16:creationId xmlns:a16="http://schemas.microsoft.com/office/drawing/2014/main" id="{29F67681-A33A-4C35-96F5-CF05325EF29D}"/>
                  </a:ext>
                </a:extLst>
              </p:cNvPr>
              <p:cNvGrpSpPr/>
              <p:nvPr/>
            </p:nvGrpSpPr>
            <p:grpSpPr>
              <a:xfrm>
                <a:off x="1351512" y="5207391"/>
                <a:ext cx="220437" cy="345503"/>
                <a:chOff x="1355289" y="5207391"/>
                <a:chExt cx="220437" cy="345503"/>
              </a:xfrm>
            </p:grpSpPr>
            <p:sp>
              <p:nvSpPr>
                <p:cNvPr id="286" name="Rectangle 5">
                  <a:extLst>
                    <a:ext uri="{FF2B5EF4-FFF2-40B4-BE49-F238E27FC236}">
                      <a16:creationId xmlns:a16="http://schemas.microsoft.com/office/drawing/2014/main" id="{9B49B144-EE45-43E2-9AD6-D5759D3313D6}"/>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7" name="Freeform 6">
                  <a:extLst>
                    <a:ext uri="{FF2B5EF4-FFF2-40B4-BE49-F238E27FC236}">
                      <a16:creationId xmlns:a16="http://schemas.microsoft.com/office/drawing/2014/main" id="{6A3DD5B2-38D1-4B6E-9EB3-CD1CAF8E457D}"/>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8" name="Freeform 7">
                  <a:extLst>
                    <a:ext uri="{FF2B5EF4-FFF2-40B4-BE49-F238E27FC236}">
                      <a16:creationId xmlns:a16="http://schemas.microsoft.com/office/drawing/2014/main" id="{F76C28CB-E4EF-4F7E-B4C7-B43E36B6910C}"/>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9" name="Freeform 8">
                  <a:extLst>
                    <a:ext uri="{FF2B5EF4-FFF2-40B4-BE49-F238E27FC236}">
                      <a16:creationId xmlns:a16="http://schemas.microsoft.com/office/drawing/2014/main" id="{E3990A4D-DAB5-4244-9297-F47A1C13E47B}"/>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0" name="Freeform 9">
                  <a:extLst>
                    <a:ext uri="{FF2B5EF4-FFF2-40B4-BE49-F238E27FC236}">
                      <a16:creationId xmlns:a16="http://schemas.microsoft.com/office/drawing/2014/main" id="{A5FC0EC6-BE59-4C28-9D27-AA6B656E9C4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91" name="Group 290">
                  <a:extLst>
                    <a:ext uri="{FF2B5EF4-FFF2-40B4-BE49-F238E27FC236}">
                      <a16:creationId xmlns:a16="http://schemas.microsoft.com/office/drawing/2014/main" id="{3AFC78BD-18BC-460D-AC54-7722F19DE8BD}"/>
                    </a:ext>
                  </a:extLst>
                </p:cNvPr>
                <p:cNvGrpSpPr/>
                <p:nvPr/>
              </p:nvGrpSpPr>
              <p:grpSpPr>
                <a:xfrm>
                  <a:off x="1521861" y="5255179"/>
                  <a:ext cx="19398" cy="206484"/>
                  <a:chOff x="7742330" y="5312676"/>
                  <a:chExt cx="35450" cy="436485"/>
                </a:xfrm>
                <a:solidFill>
                  <a:schemeClr val="tx1"/>
                </a:solidFill>
              </p:grpSpPr>
              <p:sp>
                <p:nvSpPr>
                  <p:cNvPr id="292" name="Oval 14">
                    <a:extLst>
                      <a:ext uri="{FF2B5EF4-FFF2-40B4-BE49-F238E27FC236}">
                        <a16:creationId xmlns:a16="http://schemas.microsoft.com/office/drawing/2014/main" id="{AD39DC38-697A-4303-B4B2-1603A269CF84}"/>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3" name="Oval 15">
                    <a:extLst>
                      <a:ext uri="{FF2B5EF4-FFF2-40B4-BE49-F238E27FC236}">
                        <a16:creationId xmlns:a16="http://schemas.microsoft.com/office/drawing/2014/main" id="{2287F5AB-1D95-424A-B799-A08AC41729A8}"/>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4" name="Oval 16">
                    <a:extLst>
                      <a:ext uri="{FF2B5EF4-FFF2-40B4-BE49-F238E27FC236}">
                        <a16:creationId xmlns:a16="http://schemas.microsoft.com/office/drawing/2014/main" id="{7F470989-CE0E-4F62-AD03-BA993EF4385F}"/>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5" name="Oval 17">
                    <a:extLst>
                      <a:ext uri="{FF2B5EF4-FFF2-40B4-BE49-F238E27FC236}">
                        <a16:creationId xmlns:a16="http://schemas.microsoft.com/office/drawing/2014/main" id="{3881F561-D1A5-43D9-B3FB-053160767329}"/>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183" name="Group 182">
              <a:extLst>
                <a:ext uri="{FF2B5EF4-FFF2-40B4-BE49-F238E27FC236}">
                  <a16:creationId xmlns:a16="http://schemas.microsoft.com/office/drawing/2014/main" id="{9C6A7965-2C99-4D96-832D-3A65AD29AE58}"/>
                </a:ext>
              </a:extLst>
            </p:cNvPr>
            <p:cNvGrpSpPr/>
            <p:nvPr/>
          </p:nvGrpSpPr>
          <p:grpSpPr>
            <a:xfrm>
              <a:off x="9778278" y="5871773"/>
              <a:ext cx="851793" cy="476453"/>
              <a:chOff x="1240191" y="5112911"/>
              <a:chExt cx="982310" cy="549458"/>
            </a:xfrm>
          </p:grpSpPr>
          <p:sp>
            <p:nvSpPr>
              <p:cNvPr id="250" name="Rectangle 249">
                <a:extLst>
                  <a:ext uri="{FF2B5EF4-FFF2-40B4-BE49-F238E27FC236}">
                    <a16:creationId xmlns:a16="http://schemas.microsoft.com/office/drawing/2014/main" id="{9EAAA8E3-C61B-4B82-9978-4A3FF9831675}"/>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51" name="Group 250">
                <a:extLst>
                  <a:ext uri="{FF2B5EF4-FFF2-40B4-BE49-F238E27FC236}">
                    <a16:creationId xmlns:a16="http://schemas.microsoft.com/office/drawing/2014/main" id="{A5F7B793-BEF3-4743-A9FD-5B85E338147A}"/>
                  </a:ext>
                </a:extLst>
              </p:cNvPr>
              <p:cNvGrpSpPr/>
              <p:nvPr/>
            </p:nvGrpSpPr>
            <p:grpSpPr>
              <a:xfrm>
                <a:off x="1672750" y="5209655"/>
                <a:ext cx="191307" cy="345271"/>
                <a:chOff x="1711103" y="5209655"/>
                <a:chExt cx="191307" cy="345271"/>
              </a:xfrm>
            </p:grpSpPr>
            <p:sp>
              <p:nvSpPr>
                <p:cNvPr id="264" name="Rectangle 263">
                  <a:extLst>
                    <a:ext uri="{FF2B5EF4-FFF2-40B4-BE49-F238E27FC236}">
                      <a16:creationId xmlns:a16="http://schemas.microsoft.com/office/drawing/2014/main" id="{4285CAB6-FEC2-42AA-AF32-6DB421098F34}"/>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5" name="Oval 264">
                  <a:extLst>
                    <a:ext uri="{FF2B5EF4-FFF2-40B4-BE49-F238E27FC236}">
                      <a16:creationId xmlns:a16="http://schemas.microsoft.com/office/drawing/2014/main" id="{0347DC1A-E8E0-4BBF-BF95-47FDA6B41EAF}"/>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66" name="Straight Connector 265">
                  <a:extLst>
                    <a:ext uri="{FF2B5EF4-FFF2-40B4-BE49-F238E27FC236}">
                      <a16:creationId xmlns:a16="http://schemas.microsoft.com/office/drawing/2014/main" id="{3D5B31F3-42F4-4706-A81A-37BA3DEFFEEB}"/>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7" name="Rectangle 266">
                  <a:extLst>
                    <a:ext uri="{FF2B5EF4-FFF2-40B4-BE49-F238E27FC236}">
                      <a16:creationId xmlns:a16="http://schemas.microsoft.com/office/drawing/2014/main" id="{25AEBD16-0CC3-443E-A4FF-54D7D16FDA13}"/>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8" name="Oval 267">
                  <a:extLst>
                    <a:ext uri="{FF2B5EF4-FFF2-40B4-BE49-F238E27FC236}">
                      <a16:creationId xmlns:a16="http://schemas.microsoft.com/office/drawing/2014/main" id="{4C24B4BB-7982-4148-A9A8-209EA3712FD6}"/>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69" name="Straight Connector 268">
                  <a:extLst>
                    <a:ext uri="{FF2B5EF4-FFF2-40B4-BE49-F238E27FC236}">
                      <a16:creationId xmlns:a16="http://schemas.microsoft.com/office/drawing/2014/main" id="{881236CD-9FE0-45AD-917E-2DC7B44369B6}"/>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0" name="Rectangle 269">
                  <a:extLst>
                    <a:ext uri="{FF2B5EF4-FFF2-40B4-BE49-F238E27FC236}">
                      <a16:creationId xmlns:a16="http://schemas.microsoft.com/office/drawing/2014/main" id="{EAA18E66-8D5B-4C6A-B1D2-217683C9DF6C}"/>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1" name="Oval 270">
                  <a:extLst>
                    <a:ext uri="{FF2B5EF4-FFF2-40B4-BE49-F238E27FC236}">
                      <a16:creationId xmlns:a16="http://schemas.microsoft.com/office/drawing/2014/main" id="{74D7AF2D-7FD4-4798-AE17-82B0B30D1E00}"/>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72" name="Straight Connector 271">
                  <a:extLst>
                    <a:ext uri="{FF2B5EF4-FFF2-40B4-BE49-F238E27FC236}">
                      <a16:creationId xmlns:a16="http://schemas.microsoft.com/office/drawing/2014/main" id="{2FBA6968-9345-41AC-B9E4-BB51D43E4FE8}"/>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3" name="Rectangle 272">
                  <a:extLst>
                    <a:ext uri="{FF2B5EF4-FFF2-40B4-BE49-F238E27FC236}">
                      <a16:creationId xmlns:a16="http://schemas.microsoft.com/office/drawing/2014/main" id="{E72FE203-7046-4398-81DB-34728D8ABAFB}"/>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4" name="Oval 273">
                  <a:extLst>
                    <a:ext uri="{FF2B5EF4-FFF2-40B4-BE49-F238E27FC236}">
                      <a16:creationId xmlns:a16="http://schemas.microsoft.com/office/drawing/2014/main" id="{0EDA24DE-A9F9-45CB-A094-DCED8CC60038}"/>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75" name="Straight Connector 274">
                  <a:extLst>
                    <a:ext uri="{FF2B5EF4-FFF2-40B4-BE49-F238E27FC236}">
                      <a16:creationId xmlns:a16="http://schemas.microsoft.com/office/drawing/2014/main" id="{915C6270-2870-471F-BA6B-40C89B18D1EB}"/>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6" name="Rectangle 275">
                  <a:extLst>
                    <a:ext uri="{FF2B5EF4-FFF2-40B4-BE49-F238E27FC236}">
                      <a16:creationId xmlns:a16="http://schemas.microsoft.com/office/drawing/2014/main" id="{EA99DB2B-FB8E-41C9-B735-F152E0FCE983}"/>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7" name="Oval 276">
                  <a:extLst>
                    <a:ext uri="{FF2B5EF4-FFF2-40B4-BE49-F238E27FC236}">
                      <a16:creationId xmlns:a16="http://schemas.microsoft.com/office/drawing/2014/main" id="{7B3FBB5B-507D-4F58-A8B6-62C65070E8AF}"/>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78" name="Straight Connector 277">
                  <a:extLst>
                    <a:ext uri="{FF2B5EF4-FFF2-40B4-BE49-F238E27FC236}">
                      <a16:creationId xmlns:a16="http://schemas.microsoft.com/office/drawing/2014/main" id="{C18D6375-35BD-4772-ABCD-8CFDE290C7A2}"/>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9" name="Rectangle 278">
                  <a:extLst>
                    <a:ext uri="{FF2B5EF4-FFF2-40B4-BE49-F238E27FC236}">
                      <a16:creationId xmlns:a16="http://schemas.microsoft.com/office/drawing/2014/main" id="{90BA2281-4BD3-4C74-BB2D-0EC448A50237}"/>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0" name="Oval 279">
                  <a:extLst>
                    <a:ext uri="{FF2B5EF4-FFF2-40B4-BE49-F238E27FC236}">
                      <a16:creationId xmlns:a16="http://schemas.microsoft.com/office/drawing/2014/main" id="{D7277229-E600-473F-A30D-88C859DB78E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81" name="Straight Connector 280">
                  <a:extLst>
                    <a:ext uri="{FF2B5EF4-FFF2-40B4-BE49-F238E27FC236}">
                      <a16:creationId xmlns:a16="http://schemas.microsoft.com/office/drawing/2014/main" id="{6B5BB191-5282-4A55-A91B-D561536831C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2" name="Flowchart: Direct Access Storage 251">
                <a:extLst>
                  <a:ext uri="{FF2B5EF4-FFF2-40B4-BE49-F238E27FC236}">
                    <a16:creationId xmlns:a16="http://schemas.microsoft.com/office/drawing/2014/main" id="{0959BC9D-E1C4-45B9-8FD0-DFD3C6EAA355}"/>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253" name="Group 252">
                <a:extLst>
                  <a:ext uri="{FF2B5EF4-FFF2-40B4-BE49-F238E27FC236}">
                    <a16:creationId xmlns:a16="http://schemas.microsoft.com/office/drawing/2014/main" id="{A2D6E4E7-CD1E-4A39-A0ED-6A041B53B60B}"/>
                  </a:ext>
                </a:extLst>
              </p:cNvPr>
              <p:cNvGrpSpPr/>
              <p:nvPr/>
            </p:nvGrpSpPr>
            <p:grpSpPr>
              <a:xfrm>
                <a:off x="1351512" y="5207391"/>
                <a:ext cx="220437" cy="345503"/>
                <a:chOff x="1355289" y="5207391"/>
                <a:chExt cx="220437" cy="345503"/>
              </a:xfrm>
            </p:grpSpPr>
            <p:sp>
              <p:nvSpPr>
                <p:cNvPr id="254" name="Rectangle 5">
                  <a:extLst>
                    <a:ext uri="{FF2B5EF4-FFF2-40B4-BE49-F238E27FC236}">
                      <a16:creationId xmlns:a16="http://schemas.microsoft.com/office/drawing/2014/main" id="{79817B8D-4910-420A-9184-DCD31E442BF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5" name="Freeform 6">
                  <a:extLst>
                    <a:ext uri="{FF2B5EF4-FFF2-40B4-BE49-F238E27FC236}">
                      <a16:creationId xmlns:a16="http://schemas.microsoft.com/office/drawing/2014/main" id="{015EF03C-3A2A-4286-9683-C804043044F3}"/>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6" name="Freeform 7">
                  <a:extLst>
                    <a:ext uri="{FF2B5EF4-FFF2-40B4-BE49-F238E27FC236}">
                      <a16:creationId xmlns:a16="http://schemas.microsoft.com/office/drawing/2014/main" id="{AE74A863-A82B-4D31-8F6D-5D2A1C1FCC75}"/>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7" name="Freeform 8">
                  <a:extLst>
                    <a:ext uri="{FF2B5EF4-FFF2-40B4-BE49-F238E27FC236}">
                      <a16:creationId xmlns:a16="http://schemas.microsoft.com/office/drawing/2014/main" id="{BD93D02D-613A-42D4-8814-98906789CF82}"/>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8" name="Freeform 9">
                  <a:extLst>
                    <a:ext uri="{FF2B5EF4-FFF2-40B4-BE49-F238E27FC236}">
                      <a16:creationId xmlns:a16="http://schemas.microsoft.com/office/drawing/2014/main" id="{39E32A6F-9E30-41EC-8B13-B32DF8E4B276}"/>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59" name="Group 258">
                  <a:extLst>
                    <a:ext uri="{FF2B5EF4-FFF2-40B4-BE49-F238E27FC236}">
                      <a16:creationId xmlns:a16="http://schemas.microsoft.com/office/drawing/2014/main" id="{F97CF14A-FD3A-4FDB-8CB9-880EEF472FE9}"/>
                    </a:ext>
                  </a:extLst>
                </p:cNvPr>
                <p:cNvGrpSpPr/>
                <p:nvPr/>
              </p:nvGrpSpPr>
              <p:grpSpPr>
                <a:xfrm>
                  <a:off x="1521861" y="5255179"/>
                  <a:ext cx="19398" cy="206484"/>
                  <a:chOff x="7742330" y="5312676"/>
                  <a:chExt cx="35450" cy="436485"/>
                </a:xfrm>
                <a:solidFill>
                  <a:schemeClr val="tx1"/>
                </a:solidFill>
              </p:grpSpPr>
              <p:sp>
                <p:nvSpPr>
                  <p:cNvPr id="260" name="Oval 14">
                    <a:extLst>
                      <a:ext uri="{FF2B5EF4-FFF2-40B4-BE49-F238E27FC236}">
                        <a16:creationId xmlns:a16="http://schemas.microsoft.com/office/drawing/2014/main" id="{321EC5DC-CE4E-490C-8755-857B08F5CB32}"/>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61" name="Oval 15">
                    <a:extLst>
                      <a:ext uri="{FF2B5EF4-FFF2-40B4-BE49-F238E27FC236}">
                        <a16:creationId xmlns:a16="http://schemas.microsoft.com/office/drawing/2014/main" id="{96404BE6-6358-4E69-96E7-1F092DB2E698}"/>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62" name="Oval 16">
                    <a:extLst>
                      <a:ext uri="{FF2B5EF4-FFF2-40B4-BE49-F238E27FC236}">
                        <a16:creationId xmlns:a16="http://schemas.microsoft.com/office/drawing/2014/main" id="{9EBE72D3-EF32-40AA-B2A0-485BEC7253A4}"/>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63" name="Oval 17">
                    <a:extLst>
                      <a:ext uri="{FF2B5EF4-FFF2-40B4-BE49-F238E27FC236}">
                        <a16:creationId xmlns:a16="http://schemas.microsoft.com/office/drawing/2014/main" id="{6B862638-9627-445A-AB64-22B1F42A7C0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184" name="Group 183">
              <a:extLst>
                <a:ext uri="{FF2B5EF4-FFF2-40B4-BE49-F238E27FC236}">
                  <a16:creationId xmlns:a16="http://schemas.microsoft.com/office/drawing/2014/main" id="{AE759206-91EE-46DA-AC5D-7509EB69D83F}"/>
                </a:ext>
              </a:extLst>
            </p:cNvPr>
            <p:cNvGrpSpPr/>
            <p:nvPr/>
          </p:nvGrpSpPr>
          <p:grpSpPr>
            <a:xfrm>
              <a:off x="9593351" y="5465733"/>
              <a:ext cx="851793" cy="476453"/>
              <a:chOff x="1240191" y="5112911"/>
              <a:chExt cx="982310" cy="549458"/>
            </a:xfrm>
          </p:grpSpPr>
          <p:sp>
            <p:nvSpPr>
              <p:cNvPr id="218" name="Rectangle 217">
                <a:extLst>
                  <a:ext uri="{FF2B5EF4-FFF2-40B4-BE49-F238E27FC236}">
                    <a16:creationId xmlns:a16="http://schemas.microsoft.com/office/drawing/2014/main" id="{C177D358-2894-4A65-9130-5F8658B7BC23}"/>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19" name="Group 218">
                <a:extLst>
                  <a:ext uri="{FF2B5EF4-FFF2-40B4-BE49-F238E27FC236}">
                    <a16:creationId xmlns:a16="http://schemas.microsoft.com/office/drawing/2014/main" id="{DD19DC11-A7EB-4EE8-A3C6-D2B6B752ABA1}"/>
                  </a:ext>
                </a:extLst>
              </p:cNvPr>
              <p:cNvGrpSpPr/>
              <p:nvPr/>
            </p:nvGrpSpPr>
            <p:grpSpPr>
              <a:xfrm>
                <a:off x="1672750" y="5209655"/>
                <a:ext cx="191307" cy="345271"/>
                <a:chOff x="1711103" y="5209655"/>
                <a:chExt cx="191307" cy="345271"/>
              </a:xfrm>
            </p:grpSpPr>
            <p:sp>
              <p:nvSpPr>
                <p:cNvPr id="232" name="Rectangle 231">
                  <a:extLst>
                    <a:ext uri="{FF2B5EF4-FFF2-40B4-BE49-F238E27FC236}">
                      <a16:creationId xmlns:a16="http://schemas.microsoft.com/office/drawing/2014/main" id="{B0DD6C94-67AA-4E5D-880B-B1617DD598BE}"/>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3" name="Oval 232">
                  <a:extLst>
                    <a:ext uri="{FF2B5EF4-FFF2-40B4-BE49-F238E27FC236}">
                      <a16:creationId xmlns:a16="http://schemas.microsoft.com/office/drawing/2014/main" id="{FBD19E66-F256-435D-8B6C-5CF9E725AA6D}"/>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34" name="Straight Connector 233">
                  <a:extLst>
                    <a:ext uri="{FF2B5EF4-FFF2-40B4-BE49-F238E27FC236}">
                      <a16:creationId xmlns:a16="http://schemas.microsoft.com/office/drawing/2014/main" id="{E501B7E1-6C27-4670-804D-188B81FD4413}"/>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5" name="Rectangle 234">
                  <a:extLst>
                    <a:ext uri="{FF2B5EF4-FFF2-40B4-BE49-F238E27FC236}">
                      <a16:creationId xmlns:a16="http://schemas.microsoft.com/office/drawing/2014/main" id="{643497A7-82D2-4420-B03F-661B0A4F307A}"/>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6" name="Oval 235">
                  <a:extLst>
                    <a:ext uri="{FF2B5EF4-FFF2-40B4-BE49-F238E27FC236}">
                      <a16:creationId xmlns:a16="http://schemas.microsoft.com/office/drawing/2014/main" id="{08BAB242-DBF7-445C-8421-796951CBAC8E}"/>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37" name="Straight Connector 236">
                  <a:extLst>
                    <a:ext uri="{FF2B5EF4-FFF2-40B4-BE49-F238E27FC236}">
                      <a16:creationId xmlns:a16="http://schemas.microsoft.com/office/drawing/2014/main" id="{053CD873-2820-4882-87B6-41B49072D56F}"/>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BD5D345F-5A21-4B28-8EE1-E04CA3057C32}"/>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9" name="Oval 238">
                  <a:extLst>
                    <a:ext uri="{FF2B5EF4-FFF2-40B4-BE49-F238E27FC236}">
                      <a16:creationId xmlns:a16="http://schemas.microsoft.com/office/drawing/2014/main" id="{9FA8B50A-F6F3-46AA-92B0-993C632565EC}"/>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0" name="Straight Connector 239">
                  <a:extLst>
                    <a:ext uri="{FF2B5EF4-FFF2-40B4-BE49-F238E27FC236}">
                      <a16:creationId xmlns:a16="http://schemas.microsoft.com/office/drawing/2014/main" id="{214619BC-2963-4E45-B9A7-7C333EF5BEBB}"/>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1D1DD559-6267-4C1D-9E77-4492C6A3EF51}"/>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2" name="Oval 241">
                  <a:extLst>
                    <a:ext uri="{FF2B5EF4-FFF2-40B4-BE49-F238E27FC236}">
                      <a16:creationId xmlns:a16="http://schemas.microsoft.com/office/drawing/2014/main" id="{C1C26367-D76D-495F-A00C-0EAF41E8EC74}"/>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3" name="Straight Connector 242">
                  <a:extLst>
                    <a:ext uri="{FF2B5EF4-FFF2-40B4-BE49-F238E27FC236}">
                      <a16:creationId xmlns:a16="http://schemas.microsoft.com/office/drawing/2014/main" id="{B3F9C20D-4966-40FE-A97B-51D21741CCA9}"/>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9DA15703-40FB-4C35-B995-8AAECC44D255}"/>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5" name="Oval 244">
                  <a:extLst>
                    <a:ext uri="{FF2B5EF4-FFF2-40B4-BE49-F238E27FC236}">
                      <a16:creationId xmlns:a16="http://schemas.microsoft.com/office/drawing/2014/main" id="{5E8811FF-DB3D-4B4B-BF57-926991F65532}"/>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6" name="Straight Connector 245">
                  <a:extLst>
                    <a:ext uri="{FF2B5EF4-FFF2-40B4-BE49-F238E27FC236}">
                      <a16:creationId xmlns:a16="http://schemas.microsoft.com/office/drawing/2014/main" id="{5B5ECE1C-AE4B-42F3-88F7-F5A5A0F7E164}"/>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7" name="Rectangle 246">
                  <a:extLst>
                    <a:ext uri="{FF2B5EF4-FFF2-40B4-BE49-F238E27FC236}">
                      <a16:creationId xmlns:a16="http://schemas.microsoft.com/office/drawing/2014/main" id="{3E9B7ED8-8553-46FA-B844-53EA282F5225}"/>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8" name="Oval 247">
                  <a:extLst>
                    <a:ext uri="{FF2B5EF4-FFF2-40B4-BE49-F238E27FC236}">
                      <a16:creationId xmlns:a16="http://schemas.microsoft.com/office/drawing/2014/main" id="{20593716-9930-4A5B-A916-961DE187D285}"/>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9" name="Straight Connector 248">
                  <a:extLst>
                    <a:ext uri="{FF2B5EF4-FFF2-40B4-BE49-F238E27FC236}">
                      <a16:creationId xmlns:a16="http://schemas.microsoft.com/office/drawing/2014/main" id="{F6B6F231-DC60-4483-82C7-569417A23D0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0" name="Flowchart: Direct Access Storage 219">
                <a:extLst>
                  <a:ext uri="{FF2B5EF4-FFF2-40B4-BE49-F238E27FC236}">
                    <a16:creationId xmlns:a16="http://schemas.microsoft.com/office/drawing/2014/main" id="{B7C707AB-7AB8-4964-9356-BB94A17D163A}"/>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221" name="Group 220">
                <a:extLst>
                  <a:ext uri="{FF2B5EF4-FFF2-40B4-BE49-F238E27FC236}">
                    <a16:creationId xmlns:a16="http://schemas.microsoft.com/office/drawing/2014/main" id="{43CA05F0-DFC5-4251-AE0F-EFED16986362}"/>
                  </a:ext>
                </a:extLst>
              </p:cNvPr>
              <p:cNvGrpSpPr/>
              <p:nvPr/>
            </p:nvGrpSpPr>
            <p:grpSpPr>
              <a:xfrm>
                <a:off x="1351512" y="5207391"/>
                <a:ext cx="220437" cy="345503"/>
                <a:chOff x="1355289" y="5207391"/>
                <a:chExt cx="220437" cy="345503"/>
              </a:xfrm>
            </p:grpSpPr>
            <p:sp>
              <p:nvSpPr>
                <p:cNvPr id="222" name="Rectangle 5">
                  <a:extLst>
                    <a:ext uri="{FF2B5EF4-FFF2-40B4-BE49-F238E27FC236}">
                      <a16:creationId xmlns:a16="http://schemas.microsoft.com/office/drawing/2014/main" id="{0EC0C723-E779-4E09-8867-AAC0DCBC460F}"/>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3" name="Freeform 6">
                  <a:extLst>
                    <a:ext uri="{FF2B5EF4-FFF2-40B4-BE49-F238E27FC236}">
                      <a16:creationId xmlns:a16="http://schemas.microsoft.com/office/drawing/2014/main" id="{1AA6BDBD-5A35-4DFA-9373-938E8B05746B}"/>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4" name="Freeform 7">
                  <a:extLst>
                    <a:ext uri="{FF2B5EF4-FFF2-40B4-BE49-F238E27FC236}">
                      <a16:creationId xmlns:a16="http://schemas.microsoft.com/office/drawing/2014/main" id="{238953D9-FD18-463C-B586-111DDC2DC492}"/>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5" name="Freeform 8">
                  <a:extLst>
                    <a:ext uri="{FF2B5EF4-FFF2-40B4-BE49-F238E27FC236}">
                      <a16:creationId xmlns:a16="http://schemas.microsoft.com/office/drawing/2014/main" id="{7E582843-A475-4E58-A943-0E07B684E0E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6" name="Freeform 9">
                  <a:extLst>
                    <a:ext uri="{FF2B5EF4-FFF2-40B4-BE49-F238E27FC236}">
                      <a16:creationId xmlns:a16="http://schemas.microsoft.com/office/drawing/2014/main" id="{02387F68-3DD2-42C5-AD74-9C7D6961F032}"/>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27" name="Group 226">
                  <a:extLst>
                    <a:ext uri="{FF2B5EF4-FFF2-40B4-BE49-F238E27FC236}">
                      <a16:creationId xmlns:a16="http://schemas.microsoft.com/office/drawing/2014/main" id="{2C9D424A-C618-4387-A061-2A9B3C60CC39}"/>
                    </a:ext>
                  </a:extLst>
                </p:cNvPr>
                <p:cNvGrpSpPr/>
                <p:nvPr/>
              </p:nvGrpSpPr>
              <p:grpSpPr>
                <a:xfrm>
                  <a:off x="1521861" y="5255179"/>
                  <a:ext cx="19398" cy="206484"/>
                  <a:chOff x="7742330" y="5312676"/>
                  <a:chExt cx="35450" cy="436485"/>
                </a:xfrm>
                <a:solidFill>
                  <a:schemeClr val="tx1"/>
                </a:solidFill>
              </p:grpSpPr>
              <p:sp>
                <p:nvSpPr>
                  <p:cNvPr id="228" name="Oval 14">
                    <a:extLst>
                      <a:ext uri="{FF2B5EF4-FFF2-40B4-BE49-F238E27FC236}">
                        <a16:creationId xmlns:a16="http://schemas.microsoft.com/office/drawing/2014/main" id="{7F474E58-BD05-4966-97A0-1A768A650BF7}"/>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9" name="Oval 15">
                    <a:extLst>
                      <a:ext uri="{FF2B5EF4-FFF2-40B4-BE49-F238E27FC236}">
                        <a16:creationId xmlns:a16="http://schemas.microsoft.com/office/drawing/2014/main" id="{E4AAA31D-DDE2-4F63-B95C-32964034D033}"/>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0" name="Oval 16">
                    <a:extLst>
                      <a:ext uri="{FF2B5EF4-FFF2-40B4-BE49-F238E27FC236}">
                        <a16:creationId xmlns:a16="http://schemas.microsoft.com/office/drawing/2014/main" id="{1EA52D35-6ECC-403A-9006-01478CD4FBEF}"/>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1" name="Oval 17">
                    <a:extLst>
                      <a:ext uri="{FF2B5EF4-FFF2-40B4-BE49-F238E27FC236}">
                        <a16:creationId xmlns:a16="http://schemas.microsoft.com/office/drawing/2014/main" id="{098E0BD3-7B6A-4A63-B0C0-B3CB7897BC6D}"/>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185" name="Group 184">
              <a:extLst>
                <a:ext uri="{FF2B5EF4-FFF2-40B4-BE49-F238E27FC236}">
                  <a16:creationId xmlns:a16="http://schemas.microsoft.com/office/drawing/2014/main" id="{E018D48E-87CF-4FE6-98A6-F0E51834354F}"/>
                </a:ext>
              </a:extLst>
            </p:cNvPr>
            <p:cNvGrpSpPr/>
            <p:nvPr/>
          </p:nvGrpSpPr>
          <p:grpSpPr>
            <a:xfrm>
              <a:off x="9593351" y="6011980"/>
              <a:ext cx="851793" cy="476453"/>
              <a:chOff x="1240191" y="5112911"/>
              <a:chExt cx="982310" cy="549458"/>
            </a:xfrm>
          </p:grpSpPr>
          <p:sp>
            <p:nvSpPr>
              <p:cNvPr id="186" name="Rectangle 185">
                <a:extLst>
                  <a:ext uri="{FF2B5EF4-FFF2-40B4-BE49-F238E27FC236}">
                    <a16:creationId xmlns:a16="http://schemas.microsoft.com/office/drawing/2014/main" id="{6E0CC951-CCAE-4293-96DC-BD8DF1ED4D5D}"/>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87" name="Group 186">
                <a:extLst>
                  <a:ext uri="{FF2B5EF4-FFF2-40B4-BE49-F238E27FC236}">
                    <a16:creationId xmlns:a16="http://schemas.microsoft.com/office/drawing/2014/main" id="{FA342CD0-BA27-4E0D-987A-FE34EB3B154A}"/>
                  </a:ext>
                </a:extLst>
              </p:cNvPr>
              <p:cNvGrpSpPr/>
              <p:nvPr/>
            </p:nvGrpSpPr>
            <p:grpSpPr>
              <a:xfrm>
                <a:off x="1672750" y="5209655"/>
                <a:ext cx="191307" cy="345271"/>
                <a:chOff x="1711103" y="5209655"/>
                <a:chExt cx="191307" cy="345271"/>
              </a:xfrm>
            </p:grpSpPr>
            <p:sp>
              <p:nvSpPr>
                <p:cNvPr id="200" name="Rectangle 199">
                  <a:extLst>
                    <a:ext uri="{FF2B5EF4-FFF2-40B4-BE49-F238E27FC236}">
                      <a16:creationId xmlns:a16="http://schemas.microsoft.com/office/drawing/2014/main" id="{DE5512A1-76A7-43EC-A636-AF5456BD14CD}"/>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1" name="Oval 200">
                  <a:extLst>
                    <a:ext uri="{FF2B5EF4-FFF2-40B4-BE49-F238E27FC236}">
                      <a16:creationId xmlns:a16="http://schemas.microsoft.com/office/drawing/2014/main" id="{47D0CB2F-6D94-475A-BDB0-D34541A2A656}"/>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02" name="Straight Connector 201">
                  <a:extLst>
                    <a:ext uri="{FF2B5EF4-FFF2-40B4-BE49-F238E27FC236}">
                      <a16:creationId xmlns:a16="http://schemas.microsoft.com/office/drawing/2014/main" id="{9162958E-00FE-42CA-B2BF-A1018EADBDE7}"/>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0794240B-5DFA-48FF-88B1-6651F1C0C4E7}"/>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4" name="Oval 203">
                  <a:extLst>
                    <a:ext uri="{FF2B5EF4-FFF2-40B4-BE49-F238E27FC236}">
                      <a16:creationId xmlns:a16="http://schemas.microsoft.com/office/drawing/2014/main" id="{22F15DDE-1696-4552-8191-6C9F4A35B4F7}"/>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05" name="Straight Connector 204">
                  <a:extLst>
                    <a:ext uri="{FF2B5EF4-FFF2-40B4-BE49-F238E27FC236}">
                      <a16:creationId xmlns:a16="http://schemas.microsoft.com/office/drawing/2014/main" id="{4FC0617C-2F3A-418A-A13C-5777489FA005}"/>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C162F190-9C75-4E88-AE04-46FA0CE9DD5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7" name="Oval 206">
                  <a:extLst>
                    <a:ext uri="{FF2B5EF4-FFF2-40B4-BE49-F238E27FC236}">
                      <a16:creationId xmlns:a16="http://schemas.microsoft.com/office/drawing/2014/main" id="{C0F95AAB-08C2-4A40-8C6E-3513E1344609}"/>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08" name="Straight Connector 207">
                  <a:extLst>
                    <a:ext uri="{FF2B5EF4-FFF2-40B4-BE49-F238E27FC236}">
                      <a16:creationId xmlns:a16="http://schemas.microsoft.com/office/drawing/2014/main" id="{5088C168-A31F-47A9-BABB-18D38DBEB8D6}"/>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962635AC-0B47-4DAE-90F2-95409BC6E970}"/>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0" name="Oval 209">
                  <a:extLst>
                    <a:ext uri="{FF2B5EF4-FFF2-40B4-BE49-F238E27FC236}">
                      <a16:creationId xmlns:a16="http://schemas.microsoft.com/office/drawing/2014/main" id="{61A37C75-2E2F-435D-AB9A-BA14201CC384}"/>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11" name="Straight Connector 210">
                  <a:extLst>
                    <a:ext uri="{FF2B5EF4-FFF2-40B4-BE49-F238E27FC236}">
                      <a16:creationId xmlns:a16="http://schemas.microsoft.com/office/drawing/2014/main" id="{91C3EC85-7437-4B48-9759-8248EF03153A}"/>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2" name="Rectangle 211">
                  <a:extLst>
                    <a:ext uri="{FF2B5EF4-FFF2-40B4-BE49-F238E27FC236}">
                      <a16:creationId xmlns:a16="http://schemas.microsoft.com/office/drawing/2014/main" id="{FE44E29F-2221-4FA6-873E-27CEFD83FA53}"/>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3" name="Oval 212">
                  <a:extLst>
                    <a:ext uri="{FF2B5EF4-FFF2-40B4-BE49-F238E27FC236}">
                      <a16:creationId xmlns:a16="http://schemas.microsoft.com/office/drawing/2014/main" id="{9E280A67-3326-45D4-B314-8D90A873EA26}"/>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14" name="Straight Connector 213">
                  <a:extLst>
                    <a:ext uri="{FF2B5EF4-FFF2-40B4-BE49-F238E27FC236}">
                      <a16:creationId xmlns:a16="http://schemas.microsoft.com/office/drawing/2014/main" id="{B80D18C7-DDD8-48C1-9040-DD4A9175156C}"/>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FB020004-DE30-4063-99FD-D85BB0C52095}"/>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6" name="Oval 215">
                  <a:extLst>
                    <a:ext uri="{FF2B5EF4-FFF2-40B4-BE49-F238E27FC236}">
                      <a16:creationId xmlns:a16="http://schemas.microsoft.com/office/drawing/2014/main" id="{BA3BCBC5-8E62-46D1-85F8-0179292D00A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17" name="Straight Connector 216">
                  <a:extLst>
                    <a:ext uri="{FF2B5EF4-FFF2-40B4-BE49-F238E27FC236}">
                      <a16:creationId xmlns:a16="http://schemas.microsoft.com/office/drawing/2014/main" id="{E3EB2A15-CAAB-432B-B0F2-AAFA2A88E9E1}"/>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8" name="Flowchart: Direct Access Storage 187">
                <a:extLst>
                  <a:ext uri="{FF2B5EF4-FFF2-40B4-BE49-F238E27FC236}">
                    <a16:creationId xmlns:a16="http://schemas.microsoft.com/office/drawing/2014/main" id="{2C9E2C9B-F521-4447-97B5-809969A521F6}"/>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189" name="Group 188">
                <a:extLst>
                  <a:ext uri="{FF2B5EF4-FFF2-40B4-BE49-F238E27FC236}">
                    <a16:creationId xmlns:a16="http://schemas.microsoft.com/office/drawing/2014/main" id="{DA5DA770-C95E-4035-A2AF-7B3FECFB997A}"/>
                  </a:ext>
                </a:extLst>
              </p:cNvPr>
              <p:cNvGrpSpPr/>
              <p:nvPr/>
            </p:nvGrpSpPr>
            <p:grpSpPr>
              <a:xfrm>
                <a:off x="1351512" y="5207391"/>
                <a:ext cx="220437" cy="345503"/>
                <a:chOff x="1355289" y="5207391"/>
                <a:chExt cx="220437" cy="345503"/>
              </a:xfrm>
            </p:grpSpPr>
            <p:sp>
              <p:nvSpPr>
                <p:cNvPr id="190" name="Rectangle 5">
                  <a:extLst>
                    <a:ext uri="{FF2B5EF4-FFF2-40B4-BE49-F238E27FC236}">
                      <a16:creationId xmlns:a16="http://schemas.microsoft.com/office/drawing/2014/main" id="{4EFB1C80-C4C2-4534-9391-1142E01A441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1" name="Freeform 6">
                  <a:extLst>
                    <a:ext uri="{FF2B5EF4-FFF2-40B4-BE49-F238E27FC236}">
                      <a16:creationId xmlns:a16="http://schemas.microsoft.com/office/drawing/2014/main" id="{DEE1474D-1F80-4190-9057-C6D7C1A3BEE3}"/>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2" name="Freeform 7">
                  <a:extLst>
                    <a:ext uri="{FF2B5EF4-FFF2-40B4-BE49-F238E27FC236}">
                      <a16:creationId xmlns:a16="http://schemas.microsoft.com/office/drawing/2014/main" id="{B15664AE-2181-4435-AD1D-F8FCE8C67EC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3" name="Freeform 8">
                  <a:extLst>
                    <a:ext uri="{FF2B5EF4-FFF2-40B4-BE49-F238E27FC236}">
                      <a16:creationId xmlns:a16="http://schemas.microsoft.com/office/drawing/2014/main" id="{C6F555B3-A933-4EB0-A6B0-AD757EFF19C0}"/>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4" name="Freeform 9">
                  <a:extLst>
                    <a:ext uri="{FF2B5EF4-FFF2-40B4-BE49-F238E27FC236}">
                      <a16:creationId xmlns:a16="http://schemas.microsoft.com/office/drawing/2014/main" id="{1922253C-4577-4558-AE92-A323657B98E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95" name="Group 194">
                  <a:extLst>
                    <a:ext uri="{FF2B5EF4-FFF2-40B4-BE49-F238E27FC236}">
                      <a16:creationId xmlns:a16="http://schemas.microsoft.com/office/drawing/2014/main" id="{AA1E692A-E561-4D04-BE13-BA73BE8CA9F7}"/>
                    </a:ext>
                  </a:extLst>
                </p:cNvPr>
                <p:cNvGrpSpPr/>
                <p:nvPr/>
              </p:nvGrpSpPr>
              <p:grpSpPr>
                <a:xfrm>
                  <a:off x="1521861" y="5255179"/>
                  <a:ext cx="19398" cy="206484"/>
                  <a:chOff x="7742330" y="5312676"/>
                  <a:chExt cx="35450" cy="436485"/>
                </a:xfrm>
                <a:solidFill>
                  <a:schemeClr val="tx1"/>
                </a:solidFill>
              </p:grpSpPr>
              <p:sp>
                <p:nvSpPr>
                  <p:cNvPr id="196" name="Oval 14">
                    <a:extLst>
                      <a:ext uri="{FF2B5EF4-FFF2-40B4-BE49-F238E27FC236}">
                        <a16:creationId xmlns:a16="http://schemas.microsoft.com/office/drawing/2014/main" id="{76892D02-E318-48E4-960E-6CF456C4F5CD}"/>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7" name="Oval 15">
                    <a:extLst>
                      <a:ext uri="{FF2B5EF4-FFF2-40B4-BE49-F238E27FC236}">
                        <a16:creationId xmlns:a16="http://schemas.microsoft.com/office/drawing/2014/main" id="{E18A01FF-B3AF-4125-AEF2-3444D8EC345C}"/>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8" name="Oval 16">
                    <a:extLst>
                      <a:ext uri="{FF2B5EF4-FFF2-40B4-BE49-F238E27FC236}">
                        <a16:creationId xmlns:a16="http://schemas.microsoft.com/office/drawing/2014/main" id="{5221E3A7-E203-4B54-8405-FD1810602C3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9" name="Oval 17">
                    <a:extLst>
                      <a:ext uri="{FF2B5EF4-FFF2-40B4-BE49-F238E27FC236}">
                        <a16:creationId xmlns:a16="http://schemas.microsoft.com/office/drawing/2014/main" id="{2184F7C6-3740-4D76-A496-2AB969A2F7E3}"/>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sp>
        <p:nvSpPr>
          <p:cNvPr id="314" name="TextBox 313">
            <a:extLst>
              <a:ext uri="{FF2B5EF4-FFF2-40B4-BE49-F238E27FC236}">
                <a16:creationId xmlns:a16="http://schemas.microsoft.com/office/drawing/2014/main" id="{5D617B60-CEEE-4823-9CD7-497B255451EC}"/>
              </a:ext>
            </a:extLst>
          </p:cNvPr>
          <p:cNvSpPr txBox="1"/>
          <p:nvPr/>
        </p:nvSpPr>
        <p:spPr>
          <a:xfrm>
            <a:off x="9793661" y="1527799"/>
            <a:ext cx="205184"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sp>
        <p:nvSpPr>
          <p:cNvPr id="315" name="TextBox 314">
            <a:extLst>
              <a:ext uri="{FF2B5EF4-FFF2-40B4-BE49-F238E27FC236}">
                <a16:creationId xmlns:a16="http://schemas.microsoft.com/office/drawing/2014/main" id="{0B8657FA-1579-4CCB-9B05-528D9CE3673C}"/>
              </a:ext>
            </a:extLst>
          </p:cNvPr>
          <p:cNvSpPr txBox="1"/>
          <p:nvPr/>
        </p:nvSpPr>
        <p:spPr>
          <a:xfrm>
            <a:off x="9793661" y="2616725"/>
            <a:ext cx="205184"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sp>
        <p:nvSpPr>
          <p:cNvPr id="316" name="TextBox 315">
            <a:extLst>
              <a:ext uri="{FF2B5EF4-FFF2-40B4-BE49-F238E27FC236}">
                <a16:creationId xmlns:a16="http://schemas.microsoft.com/office/drawing/2014/main" id="{74C5CDD9-3788-4ABF-BB88-CE221F3ED06B}"/>
              </a:ext>
            </a:extLst>
          </p:cNvPr>
          <p:cNvSpPr txBox="1"/>
          <p:nvPr/>
        </p:nvSpPr>
        <p:spPr>
          <a:xfrm>
            <a:off x="9793661" y="3978774"/>
            <a:ext cx="205184"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sp>
        <p:nvSpPr>
          <p:cNvPr id="317" name="TextBox 316">
            <a:extLst>
              <a:ext uri="{FF2B5EF4-FFF2-40B4-BE49-F238E27FC236}">
                <a16:creationId xmlns:a16="http://schemas.microsoft.com/office/drawing/2014/main" id="{8633DFF9-8D39-4304-9A92-76CF4CCA464B}"/>
              </a:ext>
            </a:extLst>
          </p:cNvPr>
          <p:cNvSpPr txBox="1"/>
          <p:nvPr/>
        </p:nvSpPr>
        <p:spPr>
          <a:xfrm>
            <a:off x="9793661" y="5410926"/>
            <a:ext cx="205184"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sp>
        <p:nvSpPr>
          <p:cNvPr id="318" name="Rectangle 317">
            <a:extLst>
              <a:ext uri="{FF2B5EF4-FFF2-40B4-BE49-F238E27FC236}">
                <a16:creationId xmlns:a16="http://schemas.microsoft.com/office/drawing/2014/main" id="{EEB61D10-9A16-42BC-A783-CBCBE3058781}"/>
              </a:ext>
            </a:extLst>
          </p:cNvPr>
          <p:cNvSpPr/>
          <p:nvPr/>
        </p:nvSpPr>
        <p:spPr bwMode="auto">
          <a:xfrm>
            <a:off x="8353067" y="1485272"/>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9" name="Rectangle 318">
            <a:extLst>
              <a:ext uri="{FF2B5EF4-FFF2-40B4-BE49-F238E27FC236}">
                <a16:creationId xmlns:a16="http://schemas.microsoft.com/office/drawing/2014/main" id="{2750C56E-1640-4C7C-B9E7-8A647D44E0FF}"/>
              </a:ext>
            </a:extLst>
          </p:cNvPr>
          <p:cNvSpPr/>
          <p:nvPr/>
        </p:nvSpPr>
        <p:spPr bwMode="auto">
          <a:xfrm>
            <a:off x="8353067" y="3936247"/>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20" name="Group 319">
            <a:extLst>
              <a:ext uri="{FF2B5EF4-FFF2-40B4-BE49-F238E27FC236}">
                <a16:creationId xmlns:a16="http://schemas.microsoft.com/office/drawing/2014/main" id="{1A623B67-52D3-4F73-A0BD-0F370D644221}"/>
              </a:ext>
            </a:extLst>
          </p:cNvPr>
          <p:cNvGrpSpPr/>
          <p:nvPr/>
        </p:nvGrpSpPr>
        <p:grpSpPr>
          <a:xfrm>
            <a:off x="8350294" y="2571376"/>
            <a:ext cx="1159601" cy="580317"/>
            <a:chOff x="7919988" y="2744429"/>
            <a:chExt cx="1159601" cy="580317"/>
          </a:xfrm>
          <a:solidFill>
            <a:schemeClr val="bg1">
              <a:lumMod val="95000"/>
            </a:schemeClr>
          </a:solidFill>
        </p:grpSpPr>
        <p:sp>
          <p:nvSpPr>
            <p:cNvPr id="321" name="Rectangle 320">
              <a:extLst>
                <a:ext uri="{FF2B5EF4-FFF2-40B4-BE49-F238E27FC236}">
                  <a16:creationId xmlns:a16="http://schemas.microsoft.com/office/drawing/2014/main" id="{9830489D-386D-4801-BB2C-1D1FFC0ED8C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2" name="Rectangle 321">
              <a:extLst>
                <a:ext uri="{FF2B5EF4-FFF2-40B4-BE49-F238E27FC236}">
                  <a16:creationId xmlns:a16="http://schemas.microsoft.com/office/drawing/2014/main" id="{7DE2DF09-919E-415F-8123-8D2497FD1878}"/>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3" name="Rectangle 322">
              <a:extLst>
                <a:ext uri="{FF2B5EF4-FFF2-40B4-BE49-F238E27FC236}">
                  <a16:creationId xmlns:a16="http://schemas.microsoft.com/office/drawing/2014/main" id="{E5BFDFFF-AC7D-43E3-9B92-A28488D9369C}"/>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24" name="Group 323">
            <a:extLst>
              <a:ext uri="{FF2B5EF4-FFF2-40B4-BE49-F238E27FC236}">
                <a16:creationId xmlns:a16="http://schemas.microsoft.com/office/drawing/2014/main" id="{ED2E67CE-7CBB-4FF5-9150-738C59CB7F46}"/>
              </a:ext>
            </a:extLst>
          </p:cNvPr>
          <p:cNvGrpSpPr/>
          <p:nvPr/>
        </p:nvGrpSpPr>
        <p:grpSpPr>
          <a:xfrm>
            <a:off x="8350294" y="5286967"/>
            <a:ext cx="1159601" cy="580317"/>
            <a:chOff x="7919988" y="2744429"/>
            <a:chExt cx="1159601" cy="580317"/>
          </a:xfrm>
          <a:solidFill>
            <a:schemeClr val="bg1">
              <a:lumMod val="95000"/>
            </a:schemeClr>
          </a:solidFill>
        </p:grpSpPr>
        <p:sp>
          <p:nvSpPr>
            <p:cNvPr id="325" name="Rectangle 324">
              <a:extLst>
                <a:ext uri="{FF2B5EF4-FFF2-40B4-BE49-F238E27FC236}">
                  <a16:creationId xmlns:a16="http://schemas.microsoft.com/office/drawing/2014/main" id="{A6F84FD4-F924-45C9-B20A-BC60CCD418C9}"/>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6" name="Rectangle 325">
              <a:extLst>
                <a:ext uri="{FF2B5EF4-FFF2-40B4-BE49-F238E27FC236}">
                  <a16:creationId xmlns:a16="http://schemas.microsoft.com/office/drawing/2014/main" id="{4C480189-825F-4024-BADE-EE911512C8B2}"/>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7" name="Rectangle 326">
              <a:extLst>
                <a:ext uri="{FF2B5EF4-FFF2-40B4-BE49-F238E27FC236}">
                  <a16:creationId xmlns:a16="http://schemas.microsoft.com/office/drawing/2014/main" id="{7A33692D-61D7-4C7A-B38B-B0BF43CFCDC1}"/>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28" name="Rectangle 327">
            <a:extLst>
              <a:ext uri="{FF2B5EF4-FFF2-40B4-BE49-F238E27FC236}">
                <a16:creationId xmlns:a16="http://schemas.microsoft.com/office/drawing/2014/main" id="{65B220A8-CEAB-43DB-B802-985188E0A546}"/>
              </a:ext>
            </a:extLst>
          </p:cNvPr>
          <p:cNvSpPr/>
          <p:nvPr/>
        </p:nvSpPr>
        <p:spPr bwMode="auto">
          <a:xfrm>
            <a:off x="6434245" y="1244517"/>
            <a:ext cx="5035330"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9" name="Rectangle 328">
            <a:extLst>
              <a:ext uri="{FF2B5EF4-FFF2-40B4-BE49-F238E27FC236}">
                <a16:creationId xmlns:a16="http://schemas.microsoft.com/office/drawing/2014/main" id="{A168FA37-8670-4840-93BD-0E3D87493E55}"/>
              </a:ext>
            </a:extLst>
          </p:cNvPr>
          <p:cNvSpPr/>
          <p:nvPr/>
        </p:nvSpPr>
        <p:spPr bwMode="auto">
          <a:xfrm>
            <a:off x="6434245" y="2116676"/>
            <a:ext cx="5035331" cy="2738154"/>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0" name="Rectangle 329">
            <a:extLst>
              <a:ext uri="{FF2B5EF4-FFF2-40B4-BE49-F238E27FC236}">
                <a16:creationId xmlns:a16="http://schemas.microsoft.com/office/drawing/2014/main" id="{39555EDB-C1D6-4C0F-B956-C1F229CFDB4B}"/>
              </a:ext>
            </a:extLst>
          </p:cNvPr>
          <p:cNvSpPr/>
          <p:nvPr/>
        </p:nvSpPr>
        <p:spPr bwMode="auto">
          <a:xfrm>
            <a:off x="6434245" y="4865283"/>
            <a:ext cx="5035331" cy="1530153"/>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2555088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2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2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animBg="1"/>
      <p:bldP spid="328" grpId="1" animBg="1"/>
      <p:bldP spid="329" grpId="0" animBg="1"/>
      <p:bldP spid="329" grpId="1" animBg="1"/>
      <p:bldP spid="3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456F-EB97-4B90-BB2F-59BDCF459DDE}"/>
              </a:ext>
            </a:extLst>
          </p:cNvPr>
          <p:cNvSpPr>
            <a:spLocks noGrp="1"/>
          </p:cNvSpPr>
          <p:nvPr>
            <p:ph type="title"/>
          </p:nvPr>
        </p:nvSpPr>
        <p:spPr/>
        <p:txBody>
          <a:bodyPr/>
          <a:lstStyle/>
          <a:p>
            <a:r>
              <a:rPr lang="en-US"/>
              <a:t>Client Query Parallelism</a:t>
            </a:r>
          </a:p>
        </p:txBody>
      </p:sp>
      <p:sp>
        <p:nvSpPr>
          <p:cNvPr id="3" name="Text Placeholder 2">
            <a:extLst>
              <a:ext uri="{FF2B5EF4-FFF2-40B4-BE49-F238E27FC236}">
                <a16:creationId xmlns:a16="http://schemas.microsoft.com/office/drawing/2014/main" id="{AFCBD0CF-C8B4-4F4B-8806-8876E307F598}"/>
              </a:ext>
            </a:extLst>
          </p:cNvPr>
          <p:cNvSpPr>
            <a:spLocks noGrp="1"/>
          </p:cNvSpPr>
          <p:nvPr>
            <p:ph type="body" sz="quarter" idx="10"/>
          </p:nvPr>
        </p:nvSpPr>
        <p:spPr>
          <a:xfrm>
            <a:off x="216533" y="1925685"/>
            <a:ext cx="7031736" cy="2751522"/>
          </a:xfrm>
        </p:spPr>
        <p:txBody>
          <a:bodyPr/>
          <a:lstStyle/>
          <a:p>
            <a:r>
              <a:rPr lang="en-US" sz="1600" dirty="0">
                <a:latin typeface="+mn-lt"/>
              </a:rPr>
              <a:t>CROSS-PARTITOIN QUERIES CAN BE PARRALELIZED TO USE AS MANY THREADS AS POSSIBLE</a:t>
            </a:r>
          </a:p>
          <a:p>
            <a:endParaRPr lang="en-US" sz="1600" b="0" dirty="0">
              <a:solidFill>
                <a:schemeClr val="tx1"/>
              </a:solidFill>
            </a:endParaRPr>
          </a:p>
          <a:p>
            <a:r>
              <a:rPr lang="en-US" sz="1600" b="0" dirty="0">
                <a:solidFill>
                  <a:schemeClr val="tx1"/>
                </a:solidFill>
                <a:latin typeface="+mn-lt"/>
              </a:rPr>
              <a:t>Modern processors ship with both physical and virtual (hyper-threading) cores. For any given cross-partition query, the SDK can use concurrent threads to issue the query across the underlying partitions.</a:t>
            </a:r>
          </a:p>
          <a:p>
            <a:endParaRPr lang="en-US" sz="1600" b="0" dirty="0">
              <a:solidFill>
                <a:schemeClr val="tx1"/>
              </a:solidFill>
              <a:latin typeface="+mn-lt"/>
            </a:endParaRPr>
          </a:p>
          <a:p>
            <a:r>
              <a:rPr lang="en-US" sz="1600" b="0" dirty="0">
                <a:solidFill>
                  <a:schemeClr val="tx1"/>
                </a:solidFill>
                <a:latin typeface="+mn-lt"/>
              </a:rPr>
              <a:t>By default, the SDK uses a </a:t>
            </a:r>
            <a:r>
              <a:rPr lang="en-US" sz="1600" dirty="0">
                <a:solidFill>
                  <a:schemeClr val="tx1"/>
                </a:solidFill>
                <a:latin typeface="+mn-lt"/>
              </a:rPr>
              <a:t>slow start algorithm </a:t>
            </a:r>
            <a:r>
              <a:rPr lang="en-US" sz="1600" b="0" dirty="0">
                <a:solidFill>
                  <a:schemeClr val="tx1"/>
                </a:solidFill>
                <a:latin typeface="+mn-lt"/>
              </a:rPr>
              <a:t>for cross-partition queries, increasing the amount of threads over time. This increase is exponential up to any physical or network limitations.</a:t>
            </a:r>
          </a:p>
        </p:txBody>
      </p:sp>
      <p:grpSp>
        <p:nvGrpSpPr>
          <p:cNvPr id="68" name="Group 67">
            <a:extLst>
              <a:ext uri="{FF2B5EF4-FFF2-40B4-BE49-F238E27FC236}">
                <a16:creationId xmlns:a16="http://schemas.microsoft.com/office/drawing/2014/main" id="{A314706A-5796-474B-B25E-895B47CD66C2}"/>
              </a:ext>
            </a:extLst>
          </p:cNvPr>
          <p:cNvGrpSpPr/>
          <p:nvPr/>
        </p:nvGrpSpPr>
        <p:grpSpPr>
          <a:xfrm>
            <a:off x="599219" y="4439912"/>
            <a:ext cx="3861620" cy="991540"/>
            <a:chOff x="599219" y="4081772"/>
            <a:chExt cx="3861620" cy="991540"/>
          </a:xfrm>
        </p:grpSpPr>
        <p:grpSp>
          <p:nvGrpSpPr>
            <p:cNvPr id="6" name="Group 5">
              <a:extLst>
                <a:ext uri="{FF2B5EF4-FFF2-40B4-BE49-F238E27FC236}">
                  <a16:creationId xmlns:a16="http://schemas.microsoft.com/office/drawing/2014/main" id="{F8A8A7E8-4571-405B-B9BA-9B3B616A4750}"/>
                </a:ext>
              </a:extLst>
            </p:cNvPr>
            <p:cNvGrpSpPr>
              <a:grpSpLocks noChangeAspect="1"/>
            </p:cNvGrpSpPr>
            <p:nvPr/>
          </p:nvGrpSpPr>
          <p:grpSpPr>
            <a:xfrm>
              <a:off x="3455286" y="4081772"/>
              <a:ext cx="1005553" cy="866715"/>
              <a:chOff x="9192685" y="1928658"/>
              <a:chExt cx="644698" cy="555680"/>
            </a:xfrm>
          </p:grpSpPr>
          <p:sp>
            <p:nvSpPr>
              <p:cNvPr id="7" name="Star: 4 Points 8">
                <a:extLst>
                  <a:ext uri="{FF2B5EF4-FFF2-40B4-BE49-F238E27FC236}">
                    <a16:creationId xmlns:a16="http://schemas.microsoft.com/office/drawing/2014/main" id="{1537193E-BD6B-4021-95ED-DCF9C2E31960}"/>
                  </a:ext>
                </a:extLst>
              </p:cNvPr>
              <p:cNvSpPr/>
              <p:nvPr/>
            </p:nvSpPr>
            <p:spPr bwMode="auto">
              <a:xfrm>
                <a:off x="9194898" y="1928658"/>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8" name="Star: 4 Points 8">
                <a:extLst>
                  <a:ext uri="{FF2B5EF4-FFF2-40B4-BE49-F238E27FC236}">
                    <a16:creationId xmlns:a16="http://schemas.microsoft.com/office/drawing/2014/main" id="{E0C625D1-4F15-4CD2-81CB-C110E1951B81}"/>
                  </a:ext>
                </a:extLst>
              </p:cNvPr>
              <p:cNvSpPr/>
              <p:nvPr/>
            </p:nvSpPr>
            <p:spPr bwMode="auto">
              <a:xfrm>
                <a:off x="9678078" y="2401295"/>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DEFC97B8-0ECC-4417-B854-A8318FB80623}"/>
                  </a:ext>
                </a:extLst>
              </p:cNvPr>
              <p:cNvSpPr/>
              <p:nvPr/>
            </p:nvSpPr>
            <p:spPr bwMode="auto">
              <a:xfrm>
                <a:off x="9310549" y="2033584"/>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FB122089-0EDD-404E-8A5D-2CE7C5FA7705}"/>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grpSp>
        <p:sp>
          <p:nvSpPr>
            <p:cNvPr id="18" name="Freeform 5">
              <a:extLst>
                <a:ext uri="{FF2B5EF4-FFF2-40B4-BE49-F238E27FC236}">
                  <a16:creationId xmlns:a16="http://schemas.microsoft.com/office/drawing/2014/main" id="{CC0408BB-E595-47E6-9543-1812F672613E}"/>
                </a:ext>
              </a:extLst>
            </p:cNvPr>
            <p:cNvSpPr>
              <a:spLocks noEditPoints="1"/>
            </p:cNvSpPr>
            <p:nvPr/>
          </p:nvSpPr>
          <p:spPr bwMode="auto">
            <a:xfrm>
              <a:off x="894674" y="4320231"/>
              <a:ext cx="241994" cy="40247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a:solidFill>
                  <a:sysClr val="windowText" lastClr="000000"/>
                </a:solidFill>
                <a:latin typeface="Segoe UI Semilight"/>
              </a:endParaRPr>
            </a:p>
          </p:txBody>
        </p:sp>
        <p:cxnSp>
          <p:nvCxnSpPr>
            <p:cNvPr id="20" name="Straight Arrow Connector 19">
              <a:extLst>
                <a:ext uri="{FF2B5EF4-FFF2-40B4-BE49-F238E27FC236}">
                  <a16:creationId xmlns:a16="http://schemas.microsoft.com/office/drawing/2014/main" id="{FAAD2367-E640-4780-A78F-C35D42207FED}"/>
                </a:ext>
              </a:extLst>
            </p:cNvPr>
            <p:cNvCxnSpPr>
              <a:cxnSpLocks/>
            </p:cNvCxnSpPr>
            <p:nvPr/>
          </p:nvCxnSpPr>
          <p:spPr>
            <a:xfrm>
              <a:off x="1428810" y="4521465"/>
              <a:ext cx="182577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C771AE4F-6364-415E-9DF9-46763FE62D9C}"/>
                </a:ext>
              </a:extLst>
            </p:cNvPr>
            <p:cNvSpPr txBox="1"/>
            <p:nvPr/>
          </p:nvSpPr>
          <p:spPr>
            <a:xfrm>
              <a:off x="1913712" y="4521465"/>
              <a:ext cx="1416775"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rgbClr val="7F7F7F"/>
                  </a:solidFill>
                </a:rPr>
                <a:t>Query Thread</a:t>
              </a:r>
            </a:p>
          </p:txBody>
        </p:sp>
        <p:sp>
          <p:nvSpPr>
            <p:cNvPr id="63" name="Rectangle 62">
              <a:extLst>
                <a:ext uri="{FF2B5EF4-FFF2-40B4-BE49-F238E27FC236}">
                  <a16:creationId xmlns:a16="http://schemas.microsoft.com/office/drawing/2014/main" id="{487D2466-4182-48E9-BF17-207E4792321A}"/>
                </a:ext>
              </a:extLst>
            </p:cNvPr>
            <p:cNvSpPr/>
            <p:nvPr/>
          </p:nvSpPr>
          <p:spPr>
            <a:xfrm>
              <a:off x="599219" y="4765535"/>
              <a:ext cx="849913" cy="307777"/>
            </a:xfrm>
            <a:prstGeom prst="rect">
              <a:avLst/>
            </a:prstGeom>
          </p:spPr>
          <p:txBody>
            <a:bodyPr wrap="none">
              <a:spAutoFit/>
            </a:bodyPr>
            <a:lstStyle/>
            <a:p>
              <a:r>
                <a:rPr lang="en-US" sz="1400">
                  <a:solidFill>
                    <a:srgbClr val="0078D7"/>
                  </a:solidFill>
                  <a:latin typeface="Segoe UI Semibold" panose="020B0702040204020203" pitchFamily="34" charset="0"/>
                  <a:cs typeface="Segoe UI Semibold" panose="020B0702040204020203" pitchFamily="34" charset="0"/>
                </a:rPr>
                <a:t>DOP = 1</a:t>
              </a:r>
            </a:p>
          </p:txBody>
        </p:sp>
      </p:grpSp>
      <p:grpSp>
        <p:nvGrpSpPr>
          <p:cNvPr id="67" name="Group 66">
            <a:extLst>
              <a:ext uri="{FF2B5EF4-FFF2-40B4-BE49-F238E27FC236}">
                <a16:creationId xmlns:a16="http://schemas.microsoft.com/office/drawing/2014/main" id="{A2CBBBB2-D8E9-4220-A558-8DB2872B8911}"/>
              </a:ext>
            </a:extLst>
          </p:cNvPr>
          <p:cNvGrpSpPr/>
          <p:nvPr/>
        </p:nvGrpSpPr>
        <p:grpSpPr>
          <a:xfrm>
            <a:off x="7280092" y="3682545"/>
            <a:ext cx="4055795" cy="1904505"/>
            <a:chOff x="7280092" y="3682545"/>
            <a:chExt cx="4055795" cy="1904505"/>
          </a:xfrm>
        </p:grpSpPr>
        <p:grpSp>
          <p:nvGrpSpPr>
            <p:cNvPr id="36" name="Group 35">
              <a:extLst>
                <a:ext uri="{FF2B5EF4-FFF2-40B4-BE49-F238E27FC236}">
                  <a16:creationId xmlns:a16="http://schemas.microsoft.com/office/drawing/2014/main" id="{5223F200-0C57-43BA-83C8-A0D44F920AC4}"/>
                </a:ext>
              </a:extLst>
            </p:cNvPr>
            <p:cNvGrpSpPr>
              <a:grpSpLocks noChangeAspect="1"/>
            </p:cNvGrpSpPr>
            <p:nvPr/>
          </p:nvGrpSpPr>
          <p:grpSpPr>
            <a:xfrm>
              <a:off x="10330334" y="4070900"/>
              <a:ext cx="1005553" cy="866714"/>
              <a:chOff x="9192685" y="1928658"/>
              <a:chExt cx="644698" cy="555680"/>
            </a:xfrm>
          </p:grpSpPr>
          <p:sp>
            <p:nvSpPr>
              <p:cNvPr id="37" name="Star: 4 Points 8">
                <a:extLst>
                  <a:ext uri="{FF2B5EF4-FFF2-40B4-BE49-F238E27FC236}">
                    <a16:creationId xmlns:a16="http://schemas.microsoft.com/office/drawing/2014/main" id="{6550D297-CB35-4B1C-88C0-5B859D4D9B82}"/>
                  </a:ext>
                </a:extLst>
              </p:cNvPr>
              <p:cNvSpPr/>
              <p:nvPr/>
            </p:nvSpPr>
            <p:spPr bwMode="auto">
              <a:xfrm>
                <a:off x="9194898" y="1928658"/>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Star: 4 Points 8">
                <a:extLst>
                  <a:ext uri="{FF2B5EF4-FFF2-40B4-BE49-F238E27FC236}">
                    <a16:creationId xmlns:a16="http://schemas.microsoft.com/office/drawing/2014/main" id="{A3F9FB04-2A9D-4AC2-A47C-191FDD0A77EA}"/>
                  </a:ext>
                </a:extLst>
              </p:cNvPr>
              <p:cNvSpPr/>
              <p:nvPr/>
            </p:nvSpPr>
            <p:spPr bwMode="auto">
              <a:xfrm>
                <a:off x="9678078" y="2401295"/>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a:extLst>
                  <a:ext uri="{FF2B5EF4-FFF2-40B4-BE49-F238E27FC236}">
                    <a16:creationId xmlns:a16="http://schemas.microsoft.com/office/drawing/2014/main" id="{2324B57E-AF95-4281-B343-FD57994FF9F4}"/>
                  </a:ext>
                </a:extLst>
              </p:cNvPr>
              <p:cNvSpPr/>
              <p:nvPr/>
            </p:nvSpPr>
            <p:spPr bwMode="auto">
              <a:xfrm>
                <a:off x="9310549" y="2033584"/>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9">
                <a:extLst>
                  <a:ext uri="{FF2B5EF4-FFF2-40B4-BE49-F238E27FC236}">
                    <a16:creationId xmlns:a16="http://schemas.microsoft.com/office/drawing/2014/main" id="{83561B72-21F3-43E7-B07E-E7AC89403CB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41" name="Freeform 5">
              <a:extLst>
                <a:ext uri="{FF2B5EF4-FFF2-40B4-BE49-F238E27FC236}">
                  <a16:creationId xmlns:a16="http://schemas.microsoft.com/office/drawing/2014/main" id="{B3E5CF5F-4F7F-4BD3-B20D-98CA9FDE4E8C}"/>
                </a:ext>
              </a:extLst>
            </p:cNvPr>
            <p:cNvSpPr>
              <a:spLocks noEditPoints="1"/>
            </p:cNvSpPr>
            <p:nvPr/>
          </p:nvSpPr>
          <p:spPr bwMode="auto">
            <a:xfrm>
              <a:off x="7600082" y="4261456"/>
              <a:ext cx="241994" cy="40247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cxnSp>
          <p:nvCxnSpPr>
            <p:cNvPr id="42" name="Straight Arrow Connector 41">
              <a:extLst>
                <a:ext uri="{FF2B5EF4-FFF2-40B4-BE49-F238E27FC236}">
                  <a16:creationId xmlns:a16="http://schemas.microsoft.com/office/drawing/2014/main" id="{4075F9F9-4739-4F97-B4A0-6941186BC4CC}"/>
                </a:ext>
              </a:extLst>
            </p:cNvPr>
            <p:cNvCxnSpPr>
              <a:cxnSpLocks/>
            </p:cNvCxnSpPr>
            <p:nvPr/>
          </p:nvCxnSpPr>
          <p:spPr>
            <a:xfrm>
              <a:off x="8331690" y="4200426"/>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a:extLst>
                <a:ext uri="{FF2B5EF4-FFF2-40B4-BE49-F238E27FC236}">
                  <a16:creationId xmlns:a16="http://schemas.microsoft.com/office/drawing/2014/main" id="{4AB855D6-6523-4A89-9A82-E145D341E8BD}"/>
                </a:ext>
              </a:extLst>
            </p:cNvPr>
            <p:cNvCxnSpPr>
              <a:cxnSpLocks/>
            </p:cNvCxnSpPr>
            <p:nvPr/>
          </p:nvCxnSpPr>
          <p:spPr>
            <a:xfrm>
              <a:off x="8331690" y="4718307"/>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Arrow Connector 43">
              <a:extLst>
                <a:ext uri="{FF2B5EF4-FFF2-40B4-BE49-F238E27FC236}">
                  <a16:creationId xmlns:a16="http://schemas.microsoft.com/office/drawing/2014/main" id="{36981454-0747-4BCC-A482-BAFFAF2587E6}"/>
                </a:ext>
              </a:extLst>
            </p:cNvPr>
            <p:cNvCxnSpPr>
              <a:cxnSpLocks/>
            </p:cNvCxnSpPr>
            <p:nvPr/>
          </p:nvCxnSpPr>
          <p:spPr>
            <a:xfrm>
              <a:off x="8331690" y="3682545"/>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6" name="TextBox 45">
              <a:extLst>
                <a:ext uri="{FF2B5EF4-FFF2-40B4-BE49-F238E27FC236}">
                  <a16:creationId xmlns:a16="http://schemas.microsoft.com/office/drawing/2014/main" id="{3BF63E71-9879-4CC9-827A-597355CB7F62}"/>
                </a:ext>
              </a:extLst>
            </p:cNvPr>
            <p:cNvSpPr txBox="1"/>
            <p:nvPr/>
          </p:nvSpPr>
          <p:spPr>
            <a:xfrm>
              <a:off x="8625591" y="3682545"/>
              <a:ext cx="15605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rgbClr val="7F7F7F"/>
                  </a:solidFill>
                </a:rPr>
                <a:t>Primary</a:t>
              </a:r>
              <a:r>
                <a:rPr lang="en-US" sz="1200">
                  <a:gradFill>
                    <a:gsLst>
                      <a:gs pos="2917">
                        <a:schemeClr val="tx1"/>
                      </a:gs>
                      <a:gs pos="30000">
                        <a:schemeClr val="tx1"/>
                      </a:gs>
                    </a:gsLst>
                    <a:lin ang="5400000" scaled="0"/>
                  </a:gradFill>
                </a:rPr>
                <a:t> </a:t>
              </a:r>
              <a:r>
                <a:rPr lang="en-US" sz="1200">
                  <a:solidFill>
                    <a:srgbClr val="7F7F7F"/>
                  </a:solidFill>
                </a:rPr>
                <a:t>Thread</a:t>
              </a:r>
            </a:p>
          </p:txBody>
        </p:sp>
        <p:sp>
          <p:nvSpPr>
            <p:cNvPr id="47" name="TextBox 46">
              <a:extLst>
                <a:ext uri="{FF2B5EF4-FFF2-40B4-BE49-F238E27FC236}">
                  <a16:creationId xmlns:a16="http://schemas.microsoft.com/office/drawing/2014/main" id="{5054B585-613E-4380-B977-41AB4ED8A82F}"/>
                </a:ext>
              </a:extLst>
            </p:cNvPr>
            <p:cNvSpPr txBox="1"/>
            <p:nvPr/>
          </p:nvSpPr>
          <p:spPr>
            <a:xfrm>
              <a:off x="8625590" y="4200425"/>
              <a:ext cx="1549591"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a:t>
              </a:r>
              <a:r>
                <a:rPr lang="en-US" sz="1200">
                  <a:gradFill>
                    <a:gsLst>
                      <a:gs pos="2917">
                        <a:schemeClr val="tx1"/>
                      </a:gs>
                      <a:gs pos="30000">
                        <a:schemeClr val="tx1"/>
                      </a:gs>
                    </a:gsLst>
                    <a:lin ang="5400000" scaled="0"/>
                  </a:gradFill>
                </a:rPr>
                <a:t> </a:t>
              </a:r>
              <a:r>
                <a:rPr lang="en-US" sz="1200">
                  <a:solidFill>
                    <a:srgbClr val="7F7F7F"/>
                  </a:solidFill>
                </a:rPr>
                <a:t>Thread</a:t>
              </a:r>
            </a:p>
          </p:txBody>
        </p:sp>
        <p:sp>
          <p:nvSpPr>
            <p:cNvPr id="48" name="TextBox 47">
              <a:extLst>
                <a:ext uri="{FF2B5EF4-FFF2-40B4-BE49-F238E27FC236}">
                  <a16:creationId xmlns:a16="http://schemas.microsoft.com/office/drawing/2014/main" id="{1F9B1718-E582-4A62-8D08-6E37438744B4}"/>
                </a:ext>
              </a:extLst>
            </p:cNvPr>
            <p:cNvSpPr txBox="1"/>
            <p:nvPr/>
          </p:nvSpPr>
          <p:spPr>
            <a:xfrm>
              <a:off x="8625591" y="4718306"/>
              <a:ext cx="1560554"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 Thread</a:t>
              </a:r>
            </a:p>
          </p:txBody>
        </p:sp>
        <p:cxnSp>
          <p:nvCxnSpPr>
            <p:cNvPr id="45" name="Straight Arrow Connector 44">
              <a:extLst>
                <a:ext uri="{FF2B5EF4-FFF2-40B4-BE49-F238E27FC236}">
                  <a16:creationId xmlns:a16="http://schemas.microsoft.com/office/drawing/2014/main" id="{B1F9EC59-277B-41AE-8AB3-F178756A908F}"/>
                </a:ext>
              </a:extLst>
            </p:cNvPr>
            <p:cNvCxnSpPr>
              <a:cxnSpLocks/>
            </p:cNvCxnSpPr>
            <p:nvPr/>
          </p:nvCxnSpPr>
          <p:spPr>
            <a:xfrm>
              <a:off x="8324179" y="3682545"/>
              <a:ext cx="0" cy="517881"/>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Arrow Connector 48">
              <a:extLst>
                <a:ext uri="{FF2B5EF4-FFF2-40B4-BE49-F238E27FC236}">
                  <a16:creationId xmlns:a16="http://schemas.microsoft.com/office/drawing/2014/main" id="{CF969560-4918-490A-9527-79984359B85A}"/>
                </a:ext>
              </a:extLst>
            </p:cNvPr>
            <p:cNvCxnSpPr>
              <a:cxnSpLocks/>
            </p:cNvCxnSpPr>
            <p:nvPr/>
          </p:nvCxnSpPr>
          <p:spPr>
            <a:xfrm>
              <a:off x="8324179" y="4200424"/>
              <a:ext cx="0" cy="1042416"/>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a:extLst>
                <a:ext uri="{FF2B5EF4-FFF2-40B4-BE49-F238E27FC236}">
                  <a16:creationId xmlns:a16="http://schemas.microsoft.com/office/drawing/2014/main" id="{90CBD902-9E59-4F06-AA9E-F3487FA63826}"/>
                </a:ext>
              </a:extLst>
            </p:cNvPr>
            <p:cNvCxnSpPr>
              <a:cxnSpLocks/>
            </p:cNvCxnSpPr>
            <p:nvPr/>
          </p:nvCxnSpPr>
          <p:spPr>
            <a:xfrm flipH="1">
              <a:off x="8134218" y="4462692"/>
              <a:ext cx="183490" cy="0"/>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1">
              <a:extLst>
                <a:ext uri="{FF2B5EF4-FFF2-40B4-BE49-F238E27FC236}">
                  <a16:creationId xmlns:a16="http://schemas.microsoft.com/office/drawing/2014/main" id="{AD06E196-69F1-4816-985C-60F225D00B3E}"/>
                </a:ext>
              </a:extLst>
            </p:cNvPr>
            <p:cNvCxnSpPr>
              <a:cxnSpLocks/>
            </p:cNvCxnSpPr>
            <p:nvPr/>
          </p:nvCxnSpPr>
          <p:spPr>
            <a:xfrm>
              <a:off x="8339413" y="5236186"/>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3" name="TextBox 52">
              <a:extLst>
                <a:ext uri="{FF2B5EF4-FFF2-40B4-BE49-F238E27FC236}">
                  <a16:creationId xmlns:a16="http://schemas.microsoft.com/office/drawing/2014/main" id="{F02F5886-DE07-4EC8-82BF-718EAAA1DDEC}"/>
                </a:ext>
              </a:extLst>
            </p:cNvPr>
            <p:cNvSpPr txBox="1"/>
            <p:nvPr/>
          </p:nvSpPr>
          <p:spPr>
            <a:xfrm>
              <a:off x="8633314" y="5236185"/>
              <a:ext cx="1560554"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 Thread</a:t>
              </a:r>
            </a:p>
          </p:txBody>
        </p:sp>
        <p:sp>
          <p:nvSpPr>
            <p:cNvPr id="64" name="Rectangle 63">
              <a:extLst>
                <a:ext uri="{FF2B5EF4-FFF2-40B4-BE49-F238E27FC236}">
                  <a16:creationId xmlns:a16="http://schemas.microsoft.com/office/drawing/2014/main" id="{AD14B998-E479-4D5A-B288-401107F9E113}"/>
                </a:ext>
              </a:extLst>
            </p:cNvPr>
            <p:cNvSpPr/>
            <p:nvPr/>
          </p:nvSpPr>
          <p:spPr>
            <a:xfrm>
              <a:off x="7280092" y="4725716"/>
              <a:ext cx="881973" cy="307777"/>
            </a:xfrm>
            <a:prstGeom prst="rect">
              <a:avLst/>
            </a:prstGeom>
          </p:spPr>
          <p:txBody>
            <a:bodyPr wrap="none">
              <a:spAutoFit/>
            </a:bodyPr>
            <a:lstStyle/>
            <a:p>
              <a:r>
                <a:rPr lang="en-US" sz="1400">
                  <a:solidFill>
                    <a:srgbClr val="0078D7"/>
                  </a:solidFill>
                  <a:latin typeface="Segoe UI Semibold" panose="020B0702040204020203" pitchFamily="34" charset="0"/>
                  <a:cs typeface="Segoe UI Semibold" panose="020B0702040204020203" pitchFamily="34" charset="0"/>
                </a:rPr>
                <a:t>DOP = 4</a:t>
              </a:r>
            </a:p>
          </p:txBody>
        </p:sp>
      </p:grpSp>
    </p:spTree>
    <p:extLst>
      <p:ext uri="{BB962C8B-B14F-4D97-AF65-F5344CB8AC3E}">
        <p14:creationId xmlns:p14="http://schemas.microsoft.com/office/powerpoint/2010/main" val="344566555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1E34-B419-45EB-98C5-B53E4DABA9E8}"/>
              </a:ext>
            </a:extLst>
          </p:cNvPr>
          <p:cNvSpPr>
            <a:spLocks noGrp="1"/>
          </p:cNvSpPr>
          <p:nvPr>
            <p:ph type="title"/>
          </p:nvPr>
        </p:nvSpPr>
        <p:spPr/>
        <p:txBody>
          <a:bodyPr/>
          <a:lstStyle/>
          <a:p>
            <a:r>
              <a:rPr lang="en-US"/>
              <a:t>Client </a:t>
            </a:r>
            <a:r>
              <a:rPr lang="en-US" err="1"/>
              <a:t>REsponse</a:t>
            </a:r>
            <a:r>
              <a:rPr lang="en-US"/>
              <a:t> Buffer</a:t>
            </a:r>
          </a:p>
        </p:txBody>
      </p:sp>
      <p:grpSp>
        <p:nvGrpSpPr>
          <p:cNvPr id="4" name="Group 3">
            <a:extLst>
              <a:ext uri="{FF2B5EF4-FFF2-40B4-BE49-F238E27FC236}">
                <a16:creationId xmlns:a16="http://schemas.microsoft.com/office/drawing/2014/main" id="{9751B766-FF21-46A7-8BCC-E19511CE62DA}"/>
              </a:ext>
            </a:extLst>
          </p:cNvPr>
          <p:cNvGrpSpPr>
            <a:grpSpLocks noChangeAspect="1"/>
          </p:cNvGrpSpPr>
          <p:nvPr/>
        </p:nvGrpSpPr>
        <p:grpSpPr>
          <a:xfrm>
            <a:off x="7916215" y="3620934"/>
            <a:ext cx="1759718" cy="1516750"/>
            <a:chOff x="9192685" y="1928658"/>
            <a:chExt cx="644698" cy="555680"/>
          </a:xfrm>
        </p:grpSpPr>
        <p:sp>
          <p:nvSpPr>
            <p:cNvPr id="5" name="Star: 4 Points 8">
              <a:extLst>
                <a:ext uri="{FF2B5EF4-FFF2-40B4-BE49-F238E27FC236}">
                  <a16:creationId xmlns:a16="http://schemas.microsoft.com/office/drawing/2014/main" id="{9690317E-9637-48CE-91DC-F75962D951AA}"/>
                </a:ext>
              </a:extLst>
            </p:cNvPr>
            <p:cNvSpPr/>
            <p:nvPr/>
          </p:nvSpPr>
          <p:spPr bwMode="auto">
            <a:xfrm>
              <a:off x="9194898" y="1928658"/>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6" name="Star: 4 Points 8">
              <a:extLst>
                <a:ext uri="{FF2B5EF4-FFF2-40B4-BE49-F238E27FC236}">
                  <a16:creationId xmlns:a16="http://schemas.microsoft.com/office/drawing/2014/main" id="{F804C8AA-BEEE-4E7C-AE76-AF34494640FC}"/>
                </a:ext>
              </a:extLst>
            </p:cNvPr>
            <p:cNvSpPr/>
            <p:nvPr/>
          </p:nvSpPr>
          <p:spPr bwMode="auto">
            <a:xfrm>
              <a:off x="9678078" y="2401295"/>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a:extLst>
                <a:ext uri="{FF2B5EF4-FFF2-40B4-BE49-F238E27FC236}">
                  <a16:creationId xmlns:a16="http://schemas.microsoft.com/office/drawing/2014/main" id="{B3335A77-9431-45DB-91CA-44AD70062F3B}"/>
                </a:ext>
              </a:extLst>
            </p:cNvPr>
            <p:cNvSpPr/>
            <p:nvPr/>
          </p:nvSpPr>
          <p:spPr bwMode="auto">
            <a:xfrm>
              <a:off x="9310549" y="2033584"/>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9">
              <a:extLst>
                <a:ext uri="{FF2B5EF4-FFF2-40B4-BE49-F238E27FC236}">
                  <a16:creationId xmlns:a16="http://schemas.microsoft.com/office/drawing/2014/main" id="{922DB11E-D8F8-420E-95CE-37314270CE4F}"/>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Freeform 5">
            <a:extLst>
              <a:ext uri="{FF2B5EF4-FFF2-40B4-BE49-F238E27FC236}">
                <a16:creationId xmlns:a16="http://schemas.microsoft.com/office/drawing/2014/main" id="{ED9DB7FC-5088-49F3-8AAD-60B041AF40F3}"/>
              </a:ext>
            </a:extLst>
          </p:cNvPr>
          <p:cNvSpPr>
            <a:spLocks noEditPoints="1"/>
          </p:cNvSpPr>
          <p:nvPr/>
        </p:nvSpPr>
        <p:spPr bwMode="auto">
          <a:xfrm>
            <a:off x="2066561" y="3655928"/>
            <a:ext cx="423489" cy="704327"/>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a:solidFill>
                <a:sysClr val="windowText" lastClr="000000"/>
              </a:solidFill>
              <a:latin typeface="Segoe UI Semilight"/>
            </a:endParaRPr>
          </a:p>
        </p:txBody>
      </p:sp>
      <p:cxnSp>
        <p:nvCxnSpPr>
          <p:cNvPr id="10" name="Straight Arrow Connector 9">
            <a:extLst>
              <a:ext uri="{FF2B5EF4-FFF2-40B4-BE49-F238E27FC236}">
                <a16:creationId xmlns:a16="http://schemas.microsoft.com/office/drawing/2014/main" id="{37C803E4-13AF-43DB-A329-F0954BA306BD}"/>
              </a:ext>
            </a:extLst>
          </p:cNvPr>
          <p:cNvCxnSpPr>
            <a:cxnSpLocks/>
          </p:cNvCxnSpPr>
          <p:nvPr/>
        </p:nvCxnSpPr>
        <p:spPr>
          <a:xfrm flipH="1">
            <a:off x="4082131" y="4009555"/>
            <a:ext cx="3195098"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a:extLst>
              <a:ext uri="{FF2B5EF4-FFF2-40B4-BE49-F238E27FC236}">
                <a16:creationId xmlns:a16="http://schemas.microsoft.com/office/drawing/2014/main" id="{865BDAE6-9CF0-45B8-AF00-56C98BD8C717}"/>
              </a:ext>
            </a:extLst>
          </p:cNvPr>
          <p:cNvCxnSpPr>
            <a:cxnSpLocks/>
          </p:cNvCxnSpPr>
          <p:nvPr/>
        </p:nvCxnSpPr>
        <p:spPr>
          <a:xfrm>
            <a:off x="4416383" y="2897855"/>
            <a:ext cx="28608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a:extLst>
              <a:ext uri="{FF2B5EF4-FFF2-40B4-BE49-F238E27FC236}">
                <a16:creationId xmlns:a16="http://schemas.microsoft.com/office/drawing/2014/main" id="{54E378F8-E2AF-4DDF-A496-9679789A58C7}"/>
              </a:ext>
            </a:extLst>
          </p:cNvPr>
          <p:cNvCxnSpPr>
            <a:cxnSpLocks/>
          </p:cNvCxnSpPr>
          <p:nvPr/>
        </p:nvCxnSpPr>
        <p:spPr>
          <a:xfrm>
            <a:off x="4403238" y="2897855"/>
            <a:ext cx="0" cy="906291"/>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4" name="TextBox 13">
            <a:extLst>
              <a:ext uri="{FF2B5EF4-FFF2-40B4-BE49-F238E27FC236}">
                <a16:creationId xmlns:a16="http://schemas.microsoft.com/office/drawing/2014/main" id="{6E541C28-9545-49D5-9BFB-78829E27D757}"/>
              </a:ext>
            </a:extLst>
          </p:cNvPr>
          <p:cNvSpPr txBox="1"/>
          <p:nvPr/>
        </p:nvSpPr>
        <p:spPr>
          <a:xfrm>
            <a:off x="4930709" y="2897855"/>
            <a:ext cx="1816526" cy="489365"/>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First Request</a:t>
            </a:r>
          </a:p>
        </p:txBody>
      </p:sp>
      <p:cxnSp>
        <p:nvCxnSpPr>
          <p:cNvPr id="18" name="Straight Arrow Connector 17">
            <a:extLst>
              <a:ext uri="{FF2B5EF4-FFF2-40B4-BE49-F238E27FC236}">
                <a16:creationId xmlns:a16="http://schemas.microsoft.com/office/drawing/2014/main" id="{82E62BD9-23A0-42FE-B3F1-CBA515103762}"/>
              </a:ext>
            </a:extLst>
          </p:cNvPr>
          <p:cNvCxnSpPr>
            <a:cxnSpLocks/>
          </p:cNvCxnSpPr>
          <p:nvPr/>
        </p:nvCxnSpPr>
        <p:spPr>
          <a:xfrm flipH="1">
            <a:off x="4082131" y="3804147"/>
            <a:ext cx="321107"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0" name="Group 19">
            <a:extLst>
              <a:ext uri="{FF2B5EF4-FFF2-40B4-BE49-F238E27FC236}">
                <a16:creationId xmlns:a16="http://schemas.microsoft.com/office/drawing/2014/main" id="{C16F614F-67D3-4342-AE19-61F73D7AB633}"/>
              </a:ext>
            </a:extLst>
          </p:cNvPr>
          <p:cNvGrpSpPr/>
          <p:nvPr/>
        </p:nvGrpSpPr>
        <p:grpSpPr>
          <a:xfrm>
            <a:off x="3413469" y="3830311"/>
            <a:ext cx="370104" cy="366416"/>
            <a:chOff x="5439748" y="810062"/>
            <a:chExt cx="3414577" cy="3380554"/>
          </a:xfrm>
        </p:grpSpPr>
        <p:sp>
          <p:nvSpPr>
            <p:cNvPr id="21" name="Rectangle 20">
              <a:extLst>
                <a:ext uri="{FF2B5EF4-FFF2-40B4-BE49-F238E27FC236}">
                  <a16:creationId xmlns:a16="http://schemas.microsoft.com/office/drawing/2014/main" id="{D9179003-1071-405B-BC65-9787495F2BBD}"/>
                </a:ext>
              </a:extLst>
            </p:cNvPr>
            <p:cNvSpPr/>
            <p:nvPr/>
          </p:nvSpPr>
          <p:spPr bwMode="auto">
            <a:xfrm>
              <a:off x="5439749" y="810066"/>
              <a:ext cx="3414576" cy="338054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2" name="Connector: Elbow 602">
              <a:extLst>
                <a:ext uri="{FF2B5EF4-FFF2-40B4-BE49-F238E27FC236}">
                  <a16:creationId xmlns:a16="http://schemas.microsoft.com/office/drawing/2014/main" id="{DD50427F-5702-470D-9498-B97937E45F49}"/>
                </a:ext>
              </a:extLst>
            </p:cNvPr>
            <p:cNvCxnSpPr>
              <a:cxnSpLocks/>
            </p:cNvCxnSpPr>
            <p:nvPr/>
          </p:nvCxnSpPr>
          <p:spPr>
            <a:xfrm rot="16200000" flipH="1">
              <a:off x="5052795" y="2336624"/>
              <a:ext cx="2240945" cy="1467039"/>
            </a:xfrm>
            <a:prstGeom prst="bentConnector3">
              <a:avLst>
                <a:gd name="adj1" fmla="val -97"/>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Connector: Elbow 603">
              <a:extLst>
                <a:ext uri="{FF2B5EF4-FFF2-40B4-BE49-F238E27FC236}">
                  <a16:creationId xmlns:a16="http://schemas.microsoft.com/office/drawing/2014/main" id="{880F5BC0-A17D-4B97-95B4-75136CCC8D2A}"/>
                </a:ext>
              </a:extLst>
            </p:cNvPr>
            <p:cNvCxnSpPr>
              <a:cxnSpLocks/>
            </p:cNvCxnSpPr>
            <p:nvPr/>
          </p:nvCxnSpPr>
          <p:spPr>
            <a:xfrm>
              <a:off x="6149878" y="2721162"/>
              <a:ext cx="263642" cy="1469451"/>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4" name="Connector: Elbow 604">
              <a:extLst>
                <a:ext uri="{FF2B5EF4-FFF2-40B4-BE49-F238E27FC236}">
                  <a16:creationId xmlns:a16="http://schemas.microsoft.com/office/drawing/2014/main" id="{5E29A610-FF12-4903-BB93-2B8C131EACC0}"/>
                </a:ext>
              </a:extLst>
            </p:cNvPr>
            <p:cNvCxnSpPr>
              <a:cxnSpLocks/>
            </p:cNvCxnSpPr>
            <p:nvPr/>
          </p:nvCxnSpPr>
          <p:spPr>
            <a:xfrm>
              <a:off x="6634344" y="1280527"/>
              <a:ext cx="718930" cy="291008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5" name="Connector: Elbow 605">
              <a:extLst>
                <a:ext uri="{FF2B5EF4-FFF2-40B4-BE49-F238E27FC236}">
                  <a16:creationId xmlns:a16="http://schemas.microsoft.com/office/drawing/2014/main" id="{2F341DDA-E441-448E-BC0F-019E0B0E595E}"/>
                </a:ext>
              </a:extLst>
            </p:cNvPr>
            <p:cNvCxnSpPr>
              <a:cxnSpLocks/>
            </p:cNvCxnSpPr>
            <p:nvPr/>
          </p:nvCxnSpPr>
          <p:spPr>
            <a:xfrm rot="16200000" flipH="1">
              <a:off x="7309507" y="1381112"/>
              <a:ext cx="1419382" cy="277282"/>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6" name="Connector: Elbow 606">
              <a:extLst>
                <a:ext uri="{FF2B5EF4-FFF2-40B4-BE49-F238E27FC236}">
                  <a16:creationId xmlns:a16="http://schemas.microsoft.com/office/drawing/2014/main" id="{250EEFDD-468B-4295-AC1F-F432BC5AE911}"/>
                </a:ext>
              </a:extLst>
            </p:cNvPr>
            <p:cNvCxnSpPr>
              <a:cxnSpLocks/>
            </p:cNvCxnSpPr>
            <p:nvPr/>
          </p:nvCxnSpPr>
          <p:spPr>
            <a:xfrm rot="10800000" flipV="1">
              <a:off x="7880561" y="2962587"/>
              <a:ext cx="277279" cy="122802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76326D8-B95F-4497-9DB5-EBFB296ECD25}"/>
                </a:ext>
              </a:extLst>
            </p:cNvPr>
            <p:cNvSpPr/>
            <p:nvPr/>
          </p:nvSpPr>
          <p:spPr bwMode="auto">
            <a:xfrm>
              <a:off x="6192695" y="105970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28" name="Oval 27">
              <a:extLst>
                <a:ext uri="{FF2B5EF4-FFF2-40B4-BE49-F238E27FC236}">
                  <a16:creationId xmlns:a16="http://schemas.microsoft.com/office/drawing/2014/main" id="{8F38AAA6-618C-476F-982F-F9CBA11D2632}"/>
                </a:ext>
              </a:extLst>
            </p:cNvPr>
            <p:cNvSpPr/>
            <p:nvPr/>
          </p:nvSpPr>
          <p:spPr bwMode="auto">
            <a:xfrm>
              <a:off x="5708229" y="2500337"/>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29" name="Oval 28">
              <a:extLst>
                <a:ext uri="{FF2B5EF4-FFF2-40B4-BE49-F238E27FC236}">
                  <a16:creationId xmlns:a16="http://schemas.microsoft.com/office/drawing/2014/main" id="{DD16948D-E306-469A-957D-F52D754BA31F}"/>
                </a:ext>
              </a:extLst>
            </p:cNvPr>
            <p:cNvSpPr/>
            <p:nvPr/>
          </p:nvSpPr>
          <p:spPr bwMode="auto">
            <a:xfrm>
              <a:off x="8157839" y="2008619"/>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30" name="Oval 29">
              <a:extLst>
                <a:ext uri="{FF2B5EF4-FFF2-40B4-BE49-F238E27FC236}">
                  <a16:creationId xmlns:a16="http://schemas.microsoft.com/office/drawing/2014/main" id="{A1738B9D-57BB-4B35-B15B-425AC463AB9A}"/>
                </a:ext>
              </a:extLst>
            </p:cNvPr>
            <p:cNvSpPr/>
            <p:nvPr/>
          </p:nvSpPr>
          <p:spPr bwMode="auto">
            <a:xfrm>
              <a:off x="8157839" y="274176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grpSp>
      <p:sp>
        <p:nvSpPr>
          <p:cNvPr id="33" name="TextBox 32">
            <a:extLst>
              <a:ext uri="{FF2B5EF4-FFF2-40B4-BE49-F238E27FC236}">
                <a16:creationId xmlns:a16="http://schemas.microsoft.com/office/drawing/2014/main" id="{105C28F2-39EE-41D6-BC82-0B507BB269D1}"/>
              </a:ext>
            </a:extLst>
          </p:cNvPr>
          <p:cNvSpPr txBox="1"/>
          <p:nvPr/>
        </p:nvSpPr>
        <p:spPr>
          <a:xfrm>
            <a:off x="4930709" y="3987351"/>
            <a:ext cx="1816526"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First Response</a:t>
            </a:r>
          </a:p>
        </p:txBody>
      </p:sp>
      <p:cxnSp>
        <p:nvCxnSpPr>
          <p:cNvPr id="34" name="Straight Arrow Connector 33">
            <a:extLst>
              <a:ext uri="{FF2B5EF4-FFF2-40B4-BE49-F238E27FC236}">
                <a16:creationId xmlns:a16="http://schemas.microsoft.com/office/drawing/2014/main" id="{7198525C-8491-4304-A8BC-5E3F5BAFB6DB}"/>
              </a:ext>
            </a:extLst>
          </p:cNvPr>
          <p:cNvCxnSpPr>
            <a:cxnSpLocks/>
          </p:cNvCxnSpPr>
          <p:nvPr/>
        </p:nvCxnSpPr>
        <p:spPr>
          <a:xfrm flipV="1">
            <a:off x="4429528" y="5169258"/>
            <a:ext cx="28608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a:extLst>
              <a:ext uri="{FF2B5EF4-FFF2-40B4-BE49-F238E27FC236}">
                <a16:creationId xmlns:a16="http://schemas.microsoft.com/office/drawing/2014/main" id="{AB312972-2EE7-496C-80E9-6B49045D4C84}"/>
              </a:ext>
            </a:extLst>
          </p:cNvPr>
          <p:cNvCxnSpPr>
            <a:cxnSpLocks/>
          </p:cNvCxnSpPr>
          <p:nvPr/>
        </p:nvCxnSpPr>
        <p:spPr>
          <a:xfrm flipV="1">
            <a:off x="4416383" y="4262967"/>
            <a:ext cx="0" cy="906291"/>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6" name="TextBox 35">
            <a:extLst>
              <a:ext uri="{FF2B5EF4-FFF2-40B4-BE49-F238E27FC236}">
                <a16:creationId xmlns:a16="http://schemas.microsoft.com/office/drawing/2014/main" id="{045599D3-B686-4448-A2CC-ADFF40A191F8}"/>
              </a:ext>
            </a:extLst>
          </p:cNvPr>
          <p:cNvSpPr txBox="1"/>
          <p:nvPr/>
        </p:nvSpPr>
        <p:spPr>
          <a:xfrm>
            <a:off x="4930709" y="5184385"/>
            <a:ext cx="2159204" cy="489365"/>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Concurrent Request</a:t>
            </a:r>
          </a:p>
        </p:txBody>
      </p:sp>
      <p:cxnSp>
        <p:nvCxnSpPr>
          <p:cNvPr id="37" name="Straight Arrow Connector 36">
            <a:extLst>
              <a:ext uri="{FF2B5EF4-FFF2-40B4-BE49-F238E27FC236}">
                <a16:creationId xmlns:a16="http://schemas.microsoft.com/office/drawing/2014/main" id="{2027BD49-AE59-4BA4-8FE4-701A8D597C36}"/>
              </a:ext>
            </a:extLst>
          </p:cNvPr>
          <p:cNvCxnSpPr>
            <a:cxnSpLocks/>
          </p:cNvCxnSpPr>
          <p:nvPr/>
        </p:nvCxnSpPr>
        <p:spPr>
          <a:xfrm flipH="1" flipV="1">
            <a:off x="4095276" y="4262966"/>
            <a:ext cx="321107"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F67656CD-754D-44FA-89E1-8B8ACF05559E}"/>
              </a:ext>
            </a:extLst>
          </p:cNvPr>
          <p:cNvCxnSpPr>
            <a:cxnSpLocks/>
          </p:cNvCxnSpPr>
          <p:nvPr/>
        </p:nvCxnSpPr>
        <p:spPr>
          <a:xfrm flipH="1">
            <a:off x="4095275" y="5807194"/>
            <a:ext cx="3195098"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TextBox 39">
            <a:extLst>
              <a:ext uri="{FF2B5EF4-FFF2-40B4-BE49-F238E27FC236}">
                <a16:creationId xmlns:a16="http://schemas.microsoft.com/office/drawing/2014/main" id="{8B2BD406-794C-4B44-9A51-9F566F073C11}"/>
              </a:ext>
            </a:extLst>
          </p:cNvPr>
          <p:cNvSpPr txBox="1"/>
          <p:nvPr/>
        </p:nvSpPr>
        <p:spPr>
          <a:xfrm>
            <a:off x="4943852" y="5784990"/>
            <a:ext cx="2333375"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Concurrent Response</a:t>
            </a:r>
          </a:p>
        </p:txBody>
      </p:sp>
      <p:sp>
        <p:nvSpPr>
          <p:cNvPr id="41" name="Freeform 26">
            <a:extLst>
              <a:ext uri="{FF2B5EF4-FFF2-40B4-BE49-F238E27FC236}">
                <a16:creationId xmlns:a16="http://schemas.microsoft.com/office/drawing/2014/main" id="{D4771188-B6A7-4186-BF2D-CECAB7601691}"/>
              </a:ext>
            </a:extLst>
          </p:cNvPr>
          <p:cNvSpPr>
            <a:spLocks/>
          </p:cNvSpPr>
          <p:nvPr/>
        </p:nvSpPr>
        <p:spPr bwMode="auto">
          <a:xfrm>
            <a:off x="3244629"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7F883F20-BE2E-46F0-9B44-EE61AAC8311E}"/>
              </a:ext>
            </a:extLst>
          </p:cNvPr>
          <p:cNvSpPr>
            <a:spLocks/>
          </p:cNvSpPr>
          <p:nvPr/>
        </p:nvSpPr>
        <p:spPr bwMode="auto">
          <a:xfrm>
            <a:off x="3376960"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6">
            <a:extLst>
              <a:ext uri="{FF2B5EF4-FFF2-40B4-BE49-F238E27FC236}">
                <a16:creationId xmlns:a16="http://schemas.microsoft.com/office/drawing/2014/main" id="{B67EA076-DBB4-4F99-BD55-0F9FE12C1968}"/>
              </a:ext>
            </a:extLst>
          </p:cNvPr>
          <p:cNvSpPr>
            <a:spLocks/>
          </p:cNvSpPr>
          <p:nvPr/>
        </p:nvSpPr>
        <p:spPr bwMode="auto">
          <a:xfrm>
            <a:off x="3511906"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6">
            <a:extLst>
              <a:ext uri="{FF2B5EF4-FFF2-40B4-BE49-F238E27FC236}">
                <a16:creationId xmlns:a16="http://schemas.microsoft.com/office/drawing/2014/main" id="{79B4804C-895B-4DD1-9CF4-C3F8EF5B96D7}"/>
              </a:ext>
            </a:extLst>
          </p:cNvPr>
          <p:cNvSpPr>
            <a:spLocks/>
          </p:cNvSpPr>
          <p:nvPr/>
        </p:nvSpPr>
        <p:spPr bwMode="auto">
          <a:xfrm>
            <a:off x="3648449"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6">
            <a:extLst>
              <a:ext uri="{FF2B5EF4-FFF2-40B4-BE49-F238E27FC236}">
                <a16:creationId xmlns:a16="http://schemas.microsoft.com/office/drawing/2014/main" id="{A47F2A76-8327-4D1C-9E24-0491356F2323}"/>
              </a:ext>
            </a:extLst>
          </p:cNvPr>
          <p:cNvSpPr>
            <a:spLocks/>
          </p:cNvSpPr>
          <p:nvPr/>
        </p:nvSpPr>
        <p:spPr bwMode="auto">
          <a:xfrm>
            <a:off x="3784992" y="5696335"/>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a:extLst>
              <a:ext uri="{FF2B5EF4-FFF2-40B4-BE49-F238E27FC236}">
                <a16:creationId xmlns:a16="http://schemas.microsoft.com/office/drawing/2014/main" id="{D0B0BB3C-5E2A-450A-86DA-E6A1A4AFC9FC}"/>
              </a:ext>
            </a:extLst>
          </p:cNvPr>
          <p:cNvSpPr txBox="1"/>
          <p:nvPr/>
        </p:nvSpPr>
        <p:spPr>
          <a:xfrm>
            <a:off x="2940165" y="5892910"/>
            <a:ext cx="1370041"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Client Buffer</a:t>
            </a:r>
          </a:p>
        </p:txBody>
      </p:sp>
      <p:cxnSp>
        <p:nvCxnSpPr>
          <p:cNvPr id="47" name="Straight Arrow Connector 46">
            <a:extLst>
              <a:ext uri="{FF2B5EF4-FFF2-40B4-BE49-F238E27FC236}">
                <a16:creationId xmlns:a16="http://schemas.microsoft.com/office/drawing/2014/main" id="{61897EEC-6E8B-48F8-96B5-87B9AEE63732}"/>
              </a:ext>
            </a:extLst>
          </p:cNvPr>
          <p:cNvCxnSpPr>
            <a:cxnSpLocks/>
          </p:cNvCxnSpPr>
          <p:nvPr/>
        </p:nvCxnSpPr>
        <p:spPr>
          <a:xfrm flipV="1">
            <a:off x="3576677" y="4338638"/>
            <a:ext cx="0" cy="1200151"/>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1">
            <a:extLst>
              <a:ext uri="{FF2B5EF4-FFF2-40B4-BE49-F238E27FC236}">
                <a16:creationId xmlns:a16="http://schemas.microsoft.com/office/drawing/2014/main" id="{0A19CE79-A45E-42D3-B0FF-E82017975CC8}"/>
              </a:ext>
            </a:extLst>
          </p:cNvPr>
          <p:cNvCxnSpPr>
            <a:cxnSpLocks/>
          </p:cNvCxnSpPr>
          <p:nvPr/>
        </p:nvCxnSpPr>
        <p:spPr>
          <a:xfrm flipH="1">
            <a:off x="2638425" y="3999560"/>
            <a:ext cx="606204"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8" name="Oval 47">
            <a:extLst>
              <a:ext uri="{FF2B5EF4-FFF2-40B4-BE49-F238E27FC236}">
                <a16:creationId xmlns:a16="http://schemas.microsoft.com/office/drawing/2014/main" id="{BBAEA3F5-78EA-4EEE-9CAC-389107AC2D57}"/>
              </a:ext>
            </a:extLst>
          </p:cNvPr>
          <p:cNvSpPr>
            <a:spLocks noChangeAspect="1"/>
          </p:cNvSpPr>
          <p:nvPr/>
        </p:nvSpPr>
        <p:spPr>
          <a:xfrm>
            <a:off x="2849316" y="378207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1</a:t>
            </a:r>
          </a:p>
        </p:txBody>
      </p:sp>
      <p:sp>
        <p:nvSpPr>
          <p:cNvPr id="50" name="Oval 49">
            <a:extLst>
              <a:ext uri="{FF2B5EF4-FFF2-40B4-BE49-F238E27FC236}">
                <a16:creationId xmlns:a16="http://schemas.microsoft.com/office/drawing/2014/main" id="{0A506E70-E5FA-44F6-86A3-75058D334186}"/>
              </a:ext>
            </a:extLst>
          </p:cNvPr>
          <p:cNvSpPr>
            <a:spLocks noChangeAspect="1"/>
          </p:cNvSpPr>
          <p:nvPr/>
        </p:nvSpPr>
        <p:spPr>
          <a:xfrm>
            <a:off x="5717812" y="378207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srgbClr val="92C2E8"/>
                </a:solidFill>
                <a:latin typeface="Calibri" panose="020F0502020204030204"/>
                <a:ea typeface=""/>
                <a:cs typeface=""/>
              </a:rPr>
              <a:t>3</a:t>
            </a:r>
            <a:endParaRPr kumimoji="0" lang="en-US" sz="1200" b="0" i="0" u="none" strike="noStrike" kern="0" cap="none" spc="0" normalizeH="0" baseline="0" noProof="0">
              <a:ln>
                <a:noFill/>
              </a:ln>
              <a:solidFill>
                <a:srgbClr val="92C2E8"/>
              </a:solidFill>
              <a:effectLst/>
              <a:uLnTx/>
              <a:uFillTx/>
              <a:latin typeface="Calibri" panose="020F0502020204030204"/>
              <a:ea typeface=""/>
              <a:cs typeface=""/>
            </a:endParaRPr>
          </a:p>
        </p:txBody>
      </p:sp>
      <p:sp>
        <p:nvSpPr>
          <p:cNvPr id="51" name="Oval 50">
            <a:extLst>
              <a:ext uri="{FF2B5EF4-FFF2-40B4-BE49-F238E27FC236}">
                <a16:creationId xmlns:a16="http://schemas.microsoft.com/office/drawing/2014/main" id="{3F908404-D531-48D0-B839-BCF270128E81}"/>
              </a:ext>
            </a:extLst>
          </p:cNvPr>
          <p:cNvSpPr>
            <a:spLocks noChangeAspect="1"/>
          </p:cNvSpPr>
          <p:nvPr/>
        </p:nvSpPr>
        <p:spPr>
          <a:xfrm>
            <a:off x="5724010" y="265935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2</a:t>
            </a:r>
          </a:p>
        </p:txBody>
      </p:sp>
      <p:sp>
        <p:nvSpPr>
          <p:cNvPr id="53" name="Oval 52">
            <a:extLst>
              <a:ext uri="{FF2B5EF4-FFF2-40B4-BE49-F238E27FC236}">
                <a16:creationId xmlns:a16="http://schemas.microsoft.com/office/drawing/2014/main" id="{C8E521E2-3C7F-4777-BA12-2EA82B9120AF}"/>
              </a:ext>
            </a:extLst>
          </p:cNvPr>
          <p:cNvSpPr>
            <a:spLocks noChangeAspect="1"/>
          </p:cNvSpPr>
          <p:nvPr/>
        </p:nvSpPr>
        <p:spPr>
          <a:xfrm>
            <a:off x="5724010" y="4938713"/>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4</a:t>
            </a:r>
          </a:p>
        </p:txBody>
      </p:sp>
      <p:sp>
        <p:nvSpPr>
          <p:cNvPr id="54" name="Oval 53">
            <a:extLst>
              <a:ext uri="{FF2B5EF4-FFF2-40B4-BE49-F238E27FC236}">
                <a16:creationId xmlns:a16="http://schemas.microsoft.com/office/drawing/2014/main" id="{C5B8C792-FCF2-4D04-90DE-FA0B40F6F759}"/>
              </a:ext>
            </a:extLst>
          </p:cNvPr>
          <p:cNvSpPr>
            <a:spLocks noChangeAspect="1"/>
          </p:cNvSpPr>
          <p:nvPr/>
        </p:nvSpPr>
        <p:spPr>
          <a:xfrm>
            <a:off x="5724010" y="5573718"/>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5</a:t>
            </a:r>
          </a:p>
        </p:txBody>
      </p:sp>
      <p:sp>
        <p:nvSpPr>
          <p:cNvPr id="55" name="Oval 54">
            <a:extLst>
              <a:ext uri="{FF2B5EF4-FFF2-40B4-BE49-F238E27FC236}">
                <a16:creationId xmlns:a16="http://schemas.microsoft.com/office/drawing/2014/main" id="{B55E5D87-7244-46F9-93C9-ECC32ADB1D67}"/>
              </a:ext>
            </a:extLst>
          </p:cNvPr>
          <p:cNvSpPr>
            <a:spLocks noChangeAspect="1"/>
          </p:cNvSpPr>
          <p:nvPr/>
        </p:nvSpPr>
        <p:spPr>
          <a:xfrm>
            <a:off x="3301269" y="4938713"/>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6</a:t>
            </a:r>
          </a:p>
        </p:txBody>
      </p:sp>
    </p:spTree>
    <p:extLst>
      <p:ext uri="{BB962C8B-B14F-4D97-AF65-F5344CB8AC3E}">
        <p14:creationId xmlns:p14="http://schemas.microsoft.com/office/powerpoint/2010/main" val="60420929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1BE9-9018-4621-BE6A-C0636A5D42CC}"/>
              </a:ext>
            </a:extLst>
          </p:cNvPr>
          <p:cNvSpPr>
            <a:spLocks noGrp="1"/>
          </p:cNvSpPr>
          <p:nvPr>
            <p:ph type="title"/>
          </p:nvPr>
        </p:nvSpPr>
        <p:spPr/>
        <p:txBody>
          <a:bodyPr/>
          <a:lstStyle/>
          <a:p>
            <a:r>
              <a:rPr lang="en-US"/>
              <a:t>SDK Query Options</a:t>
            </a:r>
          </a:p>
        </p:txBody>
      </p:sp>
      <p:sp>
        <p:nvSpPr>
          <p:cNvPr id="3" name="Text Placeholder 2">
            <a:extLst>
              <a:ext uri="{FF2B5EF4-FFF2-40B4-BE49-F238E27FC236}">
                <a16:creationId xmlns:a16="http://schemas.microsoft.com/office/drawing/2014/main" id="{4C9E245A-7521-4550-AC69-5FE3B4FA85A8}"/>
              </a:ext>
            </a:extLst>
          </p:cNvPr>
          <p:cNvSpPr>
            <a:spLocks noGrp="1"/>
          </p:cNvSpPr>
          <p:nvPr>
            <p:ph type="body" sz="quarter" idx="10"/>
          </p:nvPr>
        </p:nvSpPr>
        <p:spPr>
          <a:xfrm>
            <a:off x="269238" y="1925685"/>
            <a:ext cx="7031736" cy="584775"/>
          </a:xfrm>
        </p:spPr>
        <p:txBody>
          <a:bodyPr/>
          <a:lstStyle/>
          <a:p>
            <a:r>
              <a:rPr lang="en-US" sz="1600"/>
              <a:t>ACHIEVING OPTIMAL PERFORMANCE IS OFTEN A BALANCING ACT BETWEEN THESE TWO PROPERTIES </a:t>
            </a:r>
          </a:p>
        </p:txBody>
      </p:sp>
      <p:sp>
        <p:nvSpPr>
          <p:cNvPr id="4" name="Arrow: Right 3">
            <a:extLst>
              <a:ext uri="{FF2B5EF4-FFF2-40B4-BE49-F238E27FC236}">
                <a16:creationId xmlns:a16="http://schemas.microsoft.com/office/drawing/2014/main" id="{950645E0-3FF3-426B-8E17-5EDF4B4EFB2A}"/>
              </a:ext>
            </a:extLst>
          </p:cNvPr>
          <p:cNvSpPr/>
          <p:nvPr/>
        </p:nvSpPr>
        <p:spPr bwMode="auto">
          <a:xfrm>
            <a:off x="934211" y="3429000"/>
            <a:ext cx="10150454" cy="57687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Max Degree of Parallelism</a:t>
            </a:r>
          </a:p>
        </p:txBody>
      </p:sp>
      <p:sp>
        <p:nvSpPr>
          <p:cNvPr id="5" name="TextBox 4">
            <a:extLst>
              <a:ext uri="{FF2B5EF4-FFF2-40B4-BE49-F238E27FC236}">
                <a16:creationId xmlns:a16="http://schemas.microsoft.com/office/drawing/2014/main" id="{F677B670-3D6B-4F97-9EC7-3CA979F21B2F}"/>
              </a:ext>
            </a:extLst>
          </p:cNvPr>
          <p:cNvSpPr txBox="1"/>
          <p:nvPr/>
        </p:nvSpPr>
        <p:spPr>
          <a:xfrm>
            <a:off x="587641" y="3538853"/>
            <a:ext cx="161904" cy="332399"/>
          </a:xfrm>
          <a:prstGeom prst="rect">
            <a:avLst/>
          </a:prstGeom>
          <a:no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0</a:t>
            </a:r>
          </a:p>
        </p:txBody>
      </p:sp>
      <p:sp>
        <p:nvSpPr>
          <p:cNvPr id="6" name="TextBox 5">
            <a:extLst>
              <a:ext uri="{FF2B5EF4-FFF2-40B4-BE49-F238E27FC236}">
                <a16:creationId xmlns:a16="http://schemas.microsoft.com/office/drawing/2014/main" id="{27C28EFA-2A70-4CE5-9D9B-1B4BCF6F8A77}"/>
              </a:ext>
            </a:extLst>
          </p:cNvPr>
          <p:cNvSpPr txBox="1"/>
          <p:nvPr/>
        </p:nvSpPr>
        <p:spPr>
          <a:xfrm>
            <a:off x="11269331" y="3483453"/>
            <a:ext cx="335028" cy="443198"/>
          </a:xfrm>
          <a:prstGeom prst="rect">
            <a:avLst/>
          </a:prstGeom>
          <a:noFill/>
        </p:spPr>
        <p:txBody>
          <a:bodyPr wrap="none" lIns="0" tIns="0" rIns="0" bIns="0" rtlCol="0">
            <a:spAutoFit/>
          </a:bodyPr>
          <a:lstStyle/>
          <a:p>
            <a:pPr>
              <a:lnSpc>
                <a:spcPct val="90000"/>
              </a:lnSpc>
              <a:spcAft>
                <a:spcPts val="600"/>
              </a:spcAft>
            </a:pPr>
            <a:r>
              <a:rPr lang="en-US" sz="3200">
                <a:gradFill>
                  <a:gsLst>
                    <a:gs pos="2917">
                      <a:schemeClr val="tx1"/>
                    </a:gs>
                    <a:gs pos="30000">
                      <a:schemeClr val="tx1"/>
                    </a:gs>
                  </a:gsLst>
                  <a:lin ang="5400000" scaled="0"/>
                </a:gradFill>
              </a:rPr>
              <a:t>∞</a:t>
            </a:r>
          </a:p>
        </p:txBody>
      </p:sp>
      <p:sp>
        <p:nvSpPr>
          <p:cNvPr id="8" name="Arrow: Right 7">
            <a:extLst>
              <a:ext uri="{FF2B5EF4-FFF2-40B4-BE49-F238E27FC236}">
                <a16:creationId xmlns:a16="http://schemas.microsoft.com/office/drawing/2014/main" id="{F3BC57F8-82F6-438B-998F-BB7D4C6C229A}"/>
              </a:ext>
            </a:extLst>
          </p:cNvPr>
          <p:cNvSpPr/>
          <p:nvPr/>
        </p:nvSpPr>
        <p:spPr bwMode="auto">
          <a:xfrm>
            <a:off x="934211" y="5345475"/>
            <a:ext cx="10150454" cy="57687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Max Buffered Item Count</a:t>
            </a:r>
          </a:p>
        </p:txBody>
      </p:sp>
      <p:sp>
        <p:nvSpPr>
          <p:cNvPr id="9" name="TextBox 8">
            <a:extLst>
              <a:ext uri="{FF2B5EF4-FFF2-40B4-BE49-F238E27FC236}">
                <a16:creationId xmlns:a16="http://schemas.microsoft.com/office/drawing/2014/main" id="{1B6F774B-4C0B-4D4A-B130-7184FBD00B33}"/>
              </a:ext>
            </a:extLst>
          </p:cNvPr>
          <p:cNvSpPr txBox="1"/>
          <p:nvPr/>
        </p:nvSpPr>
        <p:spPr>
          <a:xfrm>
            <a:off x="587641" y="5455328"/>
            <a:ext cx="161904" cy="332399"/>
          </a:xfrm>
          <a:prstGeom prst="rect">
            <a:avLst/>
          </a:prstGeom>
          <a:no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0</a:t>
            </a:r>
          </a:p>
        </p:txBody>
      </p:sp>
      <p:sp>
        <p:nvSpPr>
          <p:cNvPr id="10" name="TextBox 9">
            <a:extLst>
              <a:ext uri="{FF2B5EF4-FFF2-40B4-BE49-F238E27FC236}">
                <a16:creationId xmlns:a16="http://schemas.microsoft.com/office/drawing/2014/main" id="{C05243CE-7364-4B7A-A26E-82D116EB4C00}"/>
              </a:ext>
            </a:extLst>
          </p:cNvPr>
          <p:cNvSpPr txBox="1"/>
          <p:nvPr/>
        </p:nvSpPr>
        <p:spPr>
          <a:xfrm>
            <a:off x="11269331" y="5399928"/>
            <a:ext cx="335028" cy="443198"/>
          </a:xfrm>
          <a:prstGeom prst="rect">
            <a:avLst/>
          </a:prstGeom>
          <a:noFill/>
        </p:spPr>
        <p:txBody>
          <a:bodyPr wrap="none" lIns="0" tIns="0" rIns="0" bIns="0" rtlCol="0">
            <a:spAutoFit/>
          </a:bodyPr>
          <a:lstStyle/>
          <a:p>
            <a:pPr>
              <a:lnSpc>
                <a:spcPct val="90000"/>
              </a:lnSpc>
              <a:spcAft>
                <a:spcPts val="600"/>
              </a:spcAft>
            </a:pPr>
            <a:r>
              <a:rPr lang="en-US" sz="3200">
                <a:gradFill>
                  <a:gsLst>
                    <a:gs pos="2917">
                      <a:schemeClr val="tx1"/>
                    </a:gs>
                    <a:gs pos="30000">
                      <a:schemeClr val="tx1"/>
                    </a:gs>
                  </a:gsLst>
                  <a:lin ang="5400000" scaled="0"/>
                </a:gradFill>
              </a:rPr>
              <a:t>∞</a:t>
            </a:r>
          </a:p>
        </p:txBody>
      </p:sp>
      <p:sp>
        <p:nvSpPr>
          <p:cNvPr id="11" name="TextBox 10">
            <a:extLst>
              <a:ext uri="{FF2B5EF4-FFF2-40B4-BE49-F238E27FC236}">
                <a16:creationId xmlns:a16="http://schemas.microsoft.com/office/drawing/2014/main" id="{B060D58B-F995-4D27-B44A-EC8998CA00E4}"/>
              </a:ext>
            </a:extLst>
          </p:cNvPr>
          <p:cNvSpPr txBox="1"/>
          <p:nvPr/>
        </p:nvSpPr>
        <p:spPr>
          <a:xfrm>
            <a:off x="934211" y="4880732"/>
            <a:ext cx="2687968" cy="464743"/>
          </a:xfrm>
          <a:prstGeom prst="rect">
            <a:avLst/>
          </a:prstGeom>
          <a:noFill/>
        </p:spPr>
        <p:txBody>
          <a:bodyPr wrap="square" lIns="0" tIns="0" rIns="0" bIns="0" rtlCol="0">
            <a:spAutoFit/>
          </a:bodyPr>
          <a:lstStyle/>
          <a:p>
            <a:pPr>
              <a:lnSpc>
                <a:spcPct val="90000"/>
              </a:lnSpc>
              <a:spcAft>
                <a:spcPts val="600"/>
              </a:spcAft>
            </a:pPr>
            <a:r>
              <a:rPr lang="en-US" sz="1400">
                <a:gradFill>
                  <a:gsLst>
                    <a:gs pos="2917">
                      <a:schemeClr val="tx1"/>
                    </a:gs>
                    <a:gs pos="30000">
                      <a:schemeClr val="tx1"/>
                    </a:gs>
                  </a:gsLst>
                  <a:lin ang="5400000" scaled="0"/>
                </a:gradFill>
              </a:rPr>
              <a:t>Smaller Memory Footprint</a:t>
            </a:r>
          </a:p>
          <a:p>
            <a:pPr>
              <a:lnSpc>
                <a:spcPct val="90000"/>
              </a:lnSpc>
              <a:spcAft>
                <a:spcPts val="600"/>
              </a:spcAft>
            </a:pPr>
            <a:r>
              <a:rPr lang="en-US" sz="1400">
                <a:gradFill>
                  <a:gsLst>
                    <a:gs pos="2917">
                      <a:schemeClr val="tx1"/>
                    </a:gs>
                    <a:gs pos="30000">
                      <a:schemeClr val="tx1"/>
                    </a:gs>
                  </a:gsLst>
                  <a:lin ang="5400000" scaled="0"/>
                </a:gradFill>
              </a:rPr>
              <a:t>Slower Performance</a:t>
            </a:r>
          </a:p>
        </p:txBody>
      </p:sp>
      <p:sp>
        <p:nvSpPr>
          <p:cNvPr id="12" name="TextBox 11">
            <a:extLst>
              <a:ext uri="{FF2B5EF4-FFF2-40B4-BE49-F238E27FC236}">
                <a16:creationId xmlns:a16="http://schemas.microsoft.com/office/drawing/2014/main" id="{45A52722-DC44-445D-954D-84A999E4D5CC}"/>
              </a:ext>
            </a:extLst>
          </p:cNvPr>
          <p:cNvSpPr txBox="1"/>
          <p:nvPr/>
        </p:nvSpPr>
        <p:spPr>
          <a:xfrm>
            <a:off x="934211" y="2961563"/>
            <a:ext cx="2687968" cy="464743"/>
          </a:xfrm>
          <a:prstGeom prst="rect">
            <a:avLst/>
          </a:prstGeom>
          <a:noFill/>
        </p:spPr>
        <p:txBody>
          <a:bodyPr wrap="square" lIns="0" tIns="0" rIns="0" bIns="0" rtlCol="0">
            <a:spAutoFit/>
          </a:bodyPr>
          <a:lstStyle/>
          <a:p>
            <a:pPr>
              <a:lnSpc>
                <a:spcPct val="90000"/>
              </a:lnSpc>
              <a:spcAft>
                <a:spcPts val="600"/>
              </a:spcAft>
            </a:pPr>
            <a:r>
              <a:rPr lang="en-US" sz="1400">
                <a:gradFill>
                  <a:gsLst>
                    <a:gs pos="2917">
                      <a:schemeClr val="tx1"/>
                    </a:gs>
                    <a:gs pos="30000">
                      <a:schemeClr val="tx1"/>
                    </a:gs>
                  </a:gsLst>
                  <a:lin ang="5400000" scaled="0"/>
                </a:gradFill>
              </a:rPr>
              <a:t>Decreased Thread Usage</a:t>
            </a:r>
          </a:p>
          <a:p>
            <a:pPr>
              <a:lnSpc>
                <a:spcPct val="90000"/>
              </a:lnSpc>
              <a:spcAft>
                <a:spcPts val="600"/>
              </a:spcAft>
            </a:pPr>
            <a:r>
              <a:rPr lang="en-US" sz="1400">
                <a:gradFill>
                  <a:gsLst>
                    <a:gs pos="2917">
                      <a:schemeClr val="tx1"/>
                    </a:gs>
                    <a:gs pos="30000">
                      <a:schemeClr val="tx1"/>
                    </a:gs>
                  </a:gsLst>
                  <a:lin ang="5400000" scaled="0"/>
                </a:gradFill>
              </a:rPr>
              <a:t>Slower Performance</a:t>
            </a:r>
          </a:p>
        </p:txBody>
      </p:sp>
      <p:sp>
        <p:nvSpPr>
          <p:cNvPr id="13" name="TextBox 12">
            <a:extLst>
              <a:ext uri="{FF2B5EF4-FFF2-40B4-BE49-F238E27FC236}">
                <a16:creationId xmlns:a16="http://schemas.microsoft.com/office/drawing/2014/main" id="{9D8FD8DD-0868-4244-98C5-0480A08DB202}"/>
              </a:ext>
            </a:extLst>
          </p:cNvPr>
          <p:cNvSpPr txBox="1"/>
          <p:nvPr/>
        </p:nvSpPr>
        <p:spPr>
          <a:xfrm>
            <a:off x="8396697" y="4880731"/>
            <a:ext cx="2687968" cy="464743"/>
          </a:xfrm>
          <a:prstGeom prst="rect">
            <a:avLst/>
          </a:prstGeom>
          <a:noFill/>
        </p:spPr>
        <p:txBody>
          <a:bodyPr wrap="square" lIns="0" tIns="0" rIns="0" bIns="0" rtlCol="0">
            <a:spAutoFit/>
          </a:bodyPr>
          <a:lstStyle/>
          <a:p>
            <a:pPr algn="r">
              <a:lnSpc>
                <a:spcPct val="90000"/>
              </a:lnSpc>
              <a:spcAft>
                <a:spcPts val="600"/>
              </a:spcAft>
            </a:pPr>
            <a:r>
              <a:rPr lang="en-US" sz="1400">
                <a:gradFill>
                  <a:gsLst>
                    <a:gs pos="2917">
                      <a:schemeClr val="tx1"/>
                    </a:gs>
                    <a:gs pos="30000">
                      <a:schemeClr val="tx1"/>
                    </a:gs>
                  </a:gsLst>
                  <a:lin ang="5400000" scaled="0"/>
                </a:gradFill>
              </a:rPr>
              <a:t>Larger Memory Footprint</a:t>
            </a:r>
          </a:p>
          <a:p>
            <a:pPr algn="r">
              <a:lnSpc>
                <a:spcPct val="90000"/>
              </a:lnSpc>
              <a:spcAft>
                <a:spcPts val="600"/>
              </a:spcAft>
            </a:pPr>
            <a:r>
              <a:rPr lang="en-US" sz="1400">
                <a:gradFill>
                  <a:gsLst>
                    <a:gs pos="2917">
                      <a:schemeClr val="tx1"/>
                    </a:gs>
                    <a:gs pos="30000">
                      <a:schemeClr val="tx1"/>
                    </a:gs>
                  </a:gsLst>
                  <a:lin ang="5400000" scaled="0"/>
                </a:gradFill>
              </a:rPr>
              <a:t>Faster Performance</a:t>
            </a:r>
          </a:p>
        </p:txBody>
      </p:sp>
      <p:sp>
        <p:nvSpPr>
          <p:cNvPr id="14" name="TextBox 13">
            <a:extLst>
              <a:ext uri="{FF2B5EF4-FFF2-40B4-BE49-F238E27FC236}">
                <a16:creationId xmlns:a16="http://schemas.microsoft.com/office/drawing/2014/main" id="{105CB0BC-D70E-4100-84E7-19208DC3AF53}"/>
              </a:ext>
            </a:extLst>
          </p:cNvPr>
          <p:cNvSpPr txBox="1"/>
          <p:nvPr/>
        </p:nvSpPr>
        <p:spPr>
          <a:xfrm>
            <a:off x="8396697" y="2964257"/>
            <a:ext cx="2687968" cy="464743"/>
          </a:xfrm>
          <a:prstGeom prst="rect">
            <a:avLst/>
          </a:prstGeom>
          <a:noFill/>
        </p:spPr>
        <p:txBody>
          <a:bodyPr wrap="square" lIns="0" tIns="0" rIns="0" bIns="0" rtlCol="0">
            <a:spAutoFit/>
          </a:bodyPr>
          <a:lstStyle/>
          <a:p>
            <a:pPr algn="r">
              <a:lnSpc>
                <a:spcPct val="90000"/>
              </a:lnSpc>
              <a:spcAft>
                <a:spcPts val="600"/>
              </a:spcAft>
            </a:pPr>
            <a:r>
              <a:rPr lang="en-US" sz="1400">
                <a:gradFill>
                  <a:gsLst>
                    <a:gs pos="2917">
                      <a:schemeClr val="tx1"/>
                    </a:gs>
                    <a:gs pos="30000">
                      <a:schemeClr val="tx1"/>
                    </a:gs>
                  </a:gsLst>
                  <a:lin ang="5400000" scaled="0"/>
                </a:gradFill>
              </a:rPr>
              <a:t>Increased Thread Usage</a:t>
            </a:r>
          </a:p>
          <a:p>
            <a:pPr algn="r">
              <a:lnSpc>
                <a:spcPct val="90000"/>
              </a:lnSpc>
              <a:spcAft>
                <a:spcPts val="600"/>
              </a:spcAft>
            </a:pPr>
            <a:r>
              <a:rPr lang="en-US" sz="1400">
                <a:gradFill>
                  <a:gsLst>
                    <a:gs pos="2917">
                      <a:schemeClr val="tx1"/>
                    </a:gs>
                    <a:gs pos="30000">
                      <a:schemeClr val="tx1"/>
                    </a:gs>
                  </a:gsLst>
                  <a:lin ang="5400000" scaled="0"/>
                </a:gradFill>
              </a:rPr>
              <a:t>Faster Performance</a:t>
            </a:r>
          </a:p>
        </p:txBody>
      </p:sp>
    </p:spTree>
    <p:extLst>
      <p:ext uri="{BB962C8B-B14F-4D97-AF65-F5344CB8AC3E}">
        <p14:creationId xmlns:p14="http://schemas.microsoft.com/office/powerpoint/2010/main" val="254444379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1BE9-9018-4621-BE6A-C0636A5D42CC}"/>
              </a:ext>
            </a:extLst>
          </p:cNvPr>
          <p:cNvSpPr>
            <a:spLocks noGrp="1"/>
          </p:cNvSpPr>
          <p:nvPr>
            <p:ph type="title"/>
          </p:nvPr>
        </p:nvSpPr>
        <p:spPr/>
        <p:txBody>
          <a:bodyPr/>
          <a:lstStyle/>
          <a:p>
            <a:r>
              <a:rPr lang="en-US"/>
              <a:t>SDK Query Options</a:t>
            </a:r>
          </a:p>
        </p:txBody>
      </p:sp>
      <p:graphicFrame>
        <p:nvGraphicFramePr>
          <p:cNvPr id="15" name="Table 14">
            <a:extLst>
              <a:ext uri="{FF2B5EF4-FFF2-40B4-BE49-F238E27FC236}">
                <a16:creationId xmlns:a16="http://schemas.microsoft.com/office/drawing/2014/main" id="{7F058EDE-BDFF-449A-AD51-6A2E5E667E0F}"/>
              </a:ext>
            </a:extLst>
          </p:cNvPr>
          <p:cNvGraphicFramePr>
            <a:graphicFrameLocks noGrp="1"/>
          </p:cNvGraphicFramePr>
          <p:nvPr>
            <p:extLst>
              <p:ext uri="{D42A27DB-BD31-4B8C-83A1-F6EECF244321}">
                <p14:modId xmlns:p14="http://schemas.microsoft.com/office/powerpoint/2010/main" val="115265964"/>
              </p:ext>
            </p:extLst>
          </p:nvPr>
        </p:nvGraphicFramePr>
        <p:xfrm>
          <a:off x="1380674" y="1575618"/>
          <a:ext cx="9430652" cy="4407875"/>
        </p:xfrm>
        <a:graphic>
          <a:graphicData uri="http://schemas.openxmlformats.org/drawingml/2006/table">
            <a:tbl>
              <a:tblPr bandRow="1">
                <a:tableStyleId>{5940675A-B579-460E-94D1-54222C63F5DA}</a:tableStyleId>
              </a:tblPr>
              <a:tblGrid>
                <a:gridCol w="2810837">
                  <a:extLst>
                    <a:ext uri="{9D8B030D-6E8A-4147-A177-3AD203B41FA5}">
                      <a16:colId xmlns:a16="http://schemas.microsoft.com/office/drawing/2014/main" val="2670246503"/>
                    </a:ext>
                  </a:extLst>
                </a:gridCol>
                <a:gridCol w="846894">
                  <a:extLst>
                    <a:ext uri="{9D8B030D-6E8A-4147-A177-3AD203B41FA5}">
                      <a16:colId xmlns:a16="http://schemas.microsoft.com/office/drawing/2014/main" val="2840900199"/>
                    </a:ext>
                  </a:extLst>
                </a:gridCol>
                <a:gridCol w="5772921">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Setting</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Value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b="1">
                          <a:solidFill>
                            <a:schemeClr val="bg1"/>
                          </a:solidFill>
                          <a:latin typeface="Segoe UI Semibold" panose="020B0702040204020203" pitchFamily="34" charset="0"/>
                          <a:cs typeface="Segoe UI Semibold" panose="020B0702040204020203" pitchFamily="34" charset="0"/>
                        </a:rPr>
                        <a:t>Effect</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rowSpan="3">
                  <a:txBody>
                    <a:bodyPr/>
                    <a:lstStyle/>
                    <a:p>
                      <a:pPr algn="ctr"/>
                      <a:r>
                        <a:rPr lang="en-US" sz="1800" b="1" err="1">
                          <a:latin typeface="Segoe UI Semibold" panose="020B0702040204020203" pitchFamily="34" charset="0"/>
                          <a:cs typeface="Segoe UI Semibold" panose="020B0702040204020203" pitchFamily="34" charset="0"/>
                        </a:rPr>
                        <a:t>MaxDegreeofParallelism</a:t>
                      </a: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b="1" dirty="0"/>
                        <a:t>The system will automatically decide the number of items to buffer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0</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Do not add any additional concurrent threads</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&gt;= 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Add the specified number of additional concurrent threads</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rowSpan="3">
                  <a:txBody>
                    <a:bodyPr/>
                    <a:lstStyle/>
                    <a:p>
                      <a:pPr algn="ctr"/>
                      <a:r>
                        <a:rPr lang="en-US" sz="1800" b="1" err="1">
                          <a:latin typeface="Segoe UI Semibold" panose="020B0702040204020203" pitchFamily="34" charset="0"/>
                          <a:cs typeface="Segoe UI Semibold" panose="020B0702040204020203" pitchFamily="34" charset="0"/>
                        </a:rPr>
                        <a:t>MaxBufferedItemCount</a:t>
                      </a: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b="1" dirty="0"/>
                        <a:t>The system will automatically decide the number of concurrent operations to run</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0</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Do not maintain a client-side buffer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&gt;= 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dirty="0"/>
                        <a:t>Specify the maximum size (items) of the client-side buffer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Tree>
    <p:extLst>
      <p:ext uri="{BB962C8B-B14F-4D97-AF65-F5344CB8AC3E}">
        <p14:creationId xmlns:p14="http://schemas.microsoft.com/office/powerpoint/2010/main" val="596613993"/>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500" fill="hold"/>
                                            <p:tgtEl>
                                              <p:spTgt spid="1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a:t>Measuring RU CHARGE</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4992136"/>
          </a:xfrm>
        </p:spPr>
        <p:txBody>
          <a:bodyPr/>
          <a:lstStyle/>
          <a:p>
            <a:pPr lvl="0"/>
            <a:r>
              <a:rPr lang="en-US" sz="1600">
                <a:solidFill>
                  <a:srgbClr val="0078D7"/>
                </a:solidFill>
              </a:rPr>
              <a:t>ANALYZE QUERY COMPLEXITY</a:t>
            </a:r>
          </a:p>
          <a:p>
            <a:pPr lvl="0"/>
            <a:endParaRPr lang="en-US" b="0">
              <a:solidFill>
                <a:schemeClr val="tx1"/>
              </a:solidFill>
            </a:endParaRPr>
          </a:p>
          <a:p>
            <a:r>
              <a:rPr lang="en-US" sz="1600" b="0">
                <a:solidFill>
                  <a:srgbClr val="505050"/>
                </a:solidFill>
                <a:latin typeface="Segoe UI Semilight"/>
              </a:rPr>
              <a:t>The complexity of a query impacts how many Request Units are consumed for an operation. The number of predicates, nature of the predicates, number of system functions, and the number of index matches / query results all influence the cost of query operations.</a:t>
            </a:r>
          </a:p>
          <a:p>
            <a:pPr lvl="0"/>
            <a:endParaRPr lang="en-US">
              <a:solidFill>
                <a:srgbClr val="0078D7"/>
              </a:solidFill>
            </a:endParaRPr>
          </a:p>
          <a:p>
            <a:r>
              <a:rPr lang="en-US" sz="1600">
                <a:solidFill>
                  <a:srgbClr val="0078D7"/>
                </a:solidFill>
              </a:rPr>
              <a:t>MEASURE QUERY COST</a:t>
            </a:r>
          </a:p>
          <a:p>
            <a:endParaRPr lang="en-US" b="0">
              <a:solidFill>
                <a:schemeClr val="tx1"/>
              </a:solidFill>
            </a:endParaRPr>
          </a:p>
          <a:p>
            <a:r>
              <a:rPr lang="en-US" sz="1600" b="0">
                <a:solidFill>
                  <a:srgbClr val="505050"/>
                </a:solidFill>
                <a:latin typeface="Segoe UI Semilight"/>
              </a:rPr>
              <a:t>To measure the cost of any operation (create, update, or delete):</a:t>
            </a:r>
          </a:p>
          <a:p>
            <a:pPr marL="497397" lvl="2" indent="-285750"/>
            <a:r>
              <a:rPr lang="en-US" sz="1400">
                <a:solidFill>
                  <a:srgbClr val="505050"/>
                </a:solidFill>
                <a:latin typeface="Segoe UI Semilight"/>
                <a:cs typeface="Segoe UI Semibold" charset="0"/>
              </a:rPr>
              <a:t>Inspect the x-</a:t>
            </a:r>
            <a:r>
              <a:rPr lang="en-US" sz="1400" err="1">
                <a:solidFill>
                  <a:srgbClr val="505050"/>
                </a:solidFill>
                <a:latin typeface="Segoe UI Semilight"/>
                <a:cs typeface="Segoe UI Semibold" charset="0"/>
              </a:rPr>
              <a:t>ms</a:t>
            </a:r>
            <a:r>
              <a:rPr lang="en-US" sz="1400">
                <a:solidFill>
                  <a:srgbClr val="505050"/>
                </a:solidFill>
                <a:latin typeface="Segoe UI Semilight"/>
                <a:cs typeface="Segoe UI Semibold" charset="0"/>
              </a:rPr>
              <a:t>-request-charge header</a:t>
            </a:r>
          </a:p>
          <a:p>
            <a:pPr marL="497397" lvl="2" indent="-285750"/>
            <a:r>
              <a:rPr lang="en-US" sz="1400">
                <a:solidFill>
                  <a:srgbClr val="505050"/>
                </a:solidFill>
                <a:latin typeface="Segoe UI Semilight"/>
                <a:cs typeface="Segoe UI Semibold" charset="0"/>
              </a:rPr>
              <a:t>Inspect the </a:t>
            </a:r>
            <a:r>
              <a:rPr lang="en-US" sz="1400" err="1">
                <a:solidFill>
                  <a:srgbClr val="505050"/>
                </a:solidFill>
                <a:latin typeface="Segoe UI Semilight"/>
                <a:cs typeface="Segoe UI Semibold" charset="0"/>
              </a:rPr>
              <a:t>RequestCharge</a:t>
            </a:r>
            <a:r>
              <a:rPr lang="en-US" sz="1400">
                <a:solidFill>
                  <a:srgbClr val="505050"/>
                </a:solidFill>
                <a:latin typeface="Segoe UI Semilight"/>
                <a:cs typeface="Segoe UI Semibold" charset="0"/>
              </a:rPr>
              <a:t> property in </a:t>
            </a:r>
            <a:r>
              <a:rPr lang="en-US" sz="1400" err="1">
                <a:solidFill>
                  <a:srgbClr val="505050"/>
                </a:solidFill>
                <a:latin typeface="Segoe UI Semilight"/>
                <a:cs typeface="Segoe UI Semibold" charset="0"/>
              </a:rPr>
              <a:t>ResourceResponse</a:t>
            </a:r>
            <a:r>
              <a:rPr lang="en-US" sz="1400">
                <a:solidFill>
                  <a:srgbClr val="505050"/>
                </a:solidFill>
                <a:latin typeface="Segoe UI Semilight"/>
                <a:cs typeface="Segoe UI Semibold" charset="0"/>
              </a:rPr>
              <a:t> or </a:t>
            </a:r>
            <a:r>
              <a:rPr lang="en-US" sz="1400" err="1">
                <a:solidFill>
                  <a:srgbClr val="505050"/>
                </a:solidFill>
                <a:latin typeface="Segoe UI Semilight"/>
                <a:cs typeface="Segoe UI Semibold" charset="0"/>
              </a:rPr>
              <a:t>FeedResponse</a:t>
            </a:r>
            <a:r>
              <a:rPr lang="en-US" sz="1400">
                <a:solidFill>
                  <a:srgbClr val="505050"/>
                </a:solidFill>
                <a:latin typeface="Segoe UI Semilight"/>
                <a:cs typeface="Segoe UI Semibold" charset="0"/>
              </a:rPr>
              <a:t> in the SDK</a:t>
            </a:r>
          </a:p>
          <a:p>
            <a:pPr lvl="0"/>
            <a:endParaRPr lang="en-US" sz="1600">
              <a:solidFill>
                <a:srgbClr val="0078D7"/>
              </a:solidFill>
            </a:endParaRPr>
          </a:p>
          <a:p>
            <a:pPr lvl="0"/>
            <a:r>
              <a:rPr lang="en-US" sz="1600">
                <a:solidFill>
                  <a:srgbClr val="0078D7"/>
                </a:solidFill>
              </a:rPr>
              <a:t>NUMBER OF INDEXED TERMS IMPACTS WRITE RU CHARGES</a:t>
            </a:r>
          </a:p>
          <a:p>
            <a:pPr lvl="0"/>
            <a:endParaRPr lang="en-US" b="0">
              <a:solidFill>
                <a:schemeClr val="tx1"/>
              </a:solidFill>
            </a:endParaRPr>
          </a:p>
          <a:p>
            <a:r>
              <a:rPr lang="en-US" sz="1600" b="0">
                <a:solidFill>
                  <a:srgbClr val="505050"/>
                </a:solidFill>
                <a:latin typeface="Segoe UI Semilight"/>
              </a:rPr>
              <a:t>Every write operation will require the indexer to run. The more indexed terms you have, the more indexing will be directly having an effect on the RU charge.</a:t>
            </a:r>
          </a:p>
          <a:p>
            <a:endParaRPr lang="en-US" sz="1600" b="0">
              <a:solidFill>
                <a:srgbClr val="505050"/>
              </a:solidFill>
              <a:latin typeface="Segoe UI Semilight"/>
            </a:endParaRPr>
          </a:p>
          <a:p>
            <a:r>
              <a:rPr lang="en-US" sz="1600" b="0">
                <a:solidFill>
                  <a:srgbClr val="505050"/>
                </a:solidFill>
                <a:latin typeface="Segoe UI Semilight"/>
              </a:rPr>
              <a:t>You can optimize for this by fine-tuning your index policy to include only fields and/or paths certain to be used in queries.</a:t>
            </a:r>
            <a:endParaRPr lang="en-US" sz="1400">
              <a:solidFill>
                <a:srgbClr val="505050"/>
              </a:solidFill>
              <a:latin typeface="Segoe UI Semilight"/>
              <a:cs typeface="Segoe UI Semibold" charset="0"/>
            </a:endParaRPr>
          </a:p>
        </p:txBody>
      </p:sp>
    </p:spTree>
    <p:extLst>
      <p:ext uri="{BB962C8B-B14F-4D97-AF65-F5344CB8AC3E}">
        <p14:creationId xmlns:p14="http://schemas.microsoft.com/office/powerpoint/2010/main" val="148650617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a:t>Measuring RU CHARGE</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3120854"/>
          </a:xfrm>
        </p:spPr>
        <p:txBody>
          <a:bodyPr/>
          <a:lstStyle/>
          <a:p>
            <a:r>
              <a:rPr lang="en-US" sz="1600">
                <a:solidFill>
                  <a:srgbClr val="0078D7"/>
                </a:solidFill>
              </a:rPr>
              <a:t>STABILIZED LOGICAL CHARGES</a:t>
            </a:r>
          </a:p>
          <a:p>
            <a:endParaRPr lang="en-US" sz="1600" b="0" strike="sngStrike">
              <a:solidFill>
                <a:schemeClr val="tx1"/>
              </a:solidFill>
            </a:endParaRPr>
          </a:p>
          <a:p>
            <a:r>
              <a:rPr lang="en-US" sz="1600" b="0">
                <a:solidFill>
                  <a:srgbClr val="505050"/>
                </a:solidFill>
                <a:latin typeface="Segoe UI Semilight"/>
              </a:rPr>
              <a:t>Azure Cosmos DB uses information about past runs to produce a stable logical charge for the majority of CRUD or query operations.</a:t>
            </a:r>
          </a:p>
          <a:p>
            <a:endParaRPr lang="en-US" sz="1600" b="0">
              <a:solidFill>
                <a:srgbClr val="505050"/>
              </a:solidFill>
              <a:latin typeface="Segoe UI Semilight"/>
            </a:endParaRPr>
          </a:p>
          <a:p>
            <a:r>
              <a:rPr lang="en-US" sz="1600" b="0">
                <a:solidFill>
                  <a:srgbClr val="505050"/>
                </a:solidFill>
                <a:latin typeface="Segoe UI Semilight"/>
              </a:rPr>
              <a:t>Since this stable charge exists, we can rely on our operations having a </a:t>
            </a:r>
            <a:r>
              <a:rPr lang="en-US" sz="1600">
                <a:solidFill>
                  <a:srgbClr val="505050"/>
                </a:solidFill>
                <a:latin typeface="Segoe UI Semibold" panose="020B0702040204020203" pitchFamily="34" charset="0"/>
                <a:cs typeface="Segoe UI Semibold" panose="020B0702040204020203" pitchFamily="34" charset="0"/>
              </a:rPr>
              <a:t>high degree of predictability</a:t>
            </a:r>
            <a:r>
              <a:rPr lang="en-US" sz="1600" b="0">
                <a:solidFill>
                  <a:srgbClr val="505050"/>
                </a:solidFill>
                <a:latin typeface="Segoe UI Semilight"/>
                <a:cs typeface="Segoe UI Semibold" panose="020B0702040204020203" pitchFamily="34" charset="0"/>
              </a:rPr>
              <a:t> </a:t>
            </a:r>
            <a:r>
              <a:rPr lang="en-US" sz="1600" b="0">
                <a:solidFill>
                  <a:srgbClr val="505050"/>
                </a:solidFill>
                <a:latin typeface="Segoe UI Semilight"/>
              </a:rPr>
              <a:t>with very little variation. We can use the predictable RU charges for future capacity planning.</a:t>
            </a:r>
          </a:p>
          <a:p>
            <a:pPr lvl="0"/>
            <a:endParaRPr lang="en-US">
              <a:solidFill>
                <a:srgbClr val="0078D7"/>
              </a:solidFill>
            </a:endParaRPr>
          </a:p>
          <a:p>
            <a:r>
              <a:rPr lang="en-US" sz="1600">
                <a:solidFill>
                  <a:srgbClr val="0078D7"/>
                </a:solidFill>
              </a:rPr>
              <a:t>BULK OF QUERY RU CHARGES IS IO</a:t>
            </a:r>
          </a:p>
          <a:p>
            <a:endParaRPr lang="en-US" b="0">
              <a:solidFill>
                <a:schemeClr val="tx1"/>
              </a:solidFill>
            </a:endParaRPr>
          </a:p>
          <a:p>
            <a:r>
              <a:rPr lang="en-US" sz="1600" b="0">
                <a:solidFill>
                  <a:srgbClr val="505050"/>
                </a:solidFill>
                <a:latin typeface="Segoe UI Semilight"/>
              </a:rPr>
              <a:t>Query RU is directly proportional to the quantity of query results.</a:t>
            </a:r>
          </a:p>
        </p:txBody>
      </p:sp>
    </p:spTree>
    <p:extLst>
      <p:ext uri="{BB962C8B-B14F-4D97-AF65-F5344CB8AC3E}">
        <p14:creationId xmlns:p14="http://schemas.microsoft.com/office/powerpoint/2010/main" val="34294471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A342-975F-4246-854E-E93AB3A49E74}"/>
              </a:ext>
            </a:extLst>
          </p:cNvPr>
          <p:cNvSpPr>
            <a:spLocks noGrp="1"/>
          </p:cNvSpPr>
          <p:nvPr>
            <p:ph type="title"/>
          </p:nvPr>
        </p:nvSpPr>
        <p:spPr/>
        <p:txBody>
          <a:bodyPr/>
          <a:lstStyle/>
          <a:p>
            <a:pPr algn="ctr"/>
            <a:r>
              <a:rPr lang="en-US" dirty="0"/>
              <a:t>Other TIPS and TRICKS </a:t>
            </a:r>
          </a:p>
        </p:txBody>
      </p:sp>
    </p:spTree>
    <p:extLst>
      <p:ext uri="{BB962C8B-B14F-4D97-AF65-F5344CB8AC3E}">
        <p14:creationId xmlns:p14="http://schemas.microsoft.com/office/powerpoint/2010/main" val="370646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9FA0-F420-4C73-8999-F5A6A651CEE3}"/>
              </a:ext>
            </a:extLst>
          </p:cNvPr>
          <p:cNvSpPr>
            <a:spLocks noGrp="1"/>
          </p:cNvSpPr>
          <p:nvPr>
            <p:ph type="title"/>
          </p:nvPr>
        </p:nvSpPr>
        <p:spPr/>
        <p:txBody>
          <a:bodyPr/>
          <a:lstStyle/>
          <a:p>
            <a:r>
              <a:rPr lang="en-US"/>
              <a:t>Containers</a:t>
            </a:r>
          </a:p>
        </p:txBody>
      </p:sp>
      <p:sp>
        <p:nvSpPr>
          <p:cNvPr id="3" name="Text Placeholder 2">
            <a:extLst>
              <a:ext uri="{FF2B5EF4-FFF2-40B4-BE49-F238E27FC236}">
                <a16:creationId xmlns:a16="http://schemas.microsoft.com/office/drawing/2014/main" id="{403659AA-27F4-4792-961C-42A353B736BB}"/>
              </a:ext>
            </a:extLst>
          </p:cNvPr>
          <p:cNvSpPr>
            <a:spLocks noGrp="1"/>
          </p:cNvSpPr>
          <p:nvPr>
            <p:ph type="body" sz="quarter" idx="10"/>
          </p:nvPr>
        </p:nvSpPr>
        <p:spPr>
          <a:xfrm>
            <a:off x="269239" y="1925685"/>
            <a:ext cx="11655839" cy="4475071"/>
          </a:xfrm>
        </p:spPr>
        <p:txBody>
          <a:bodyPr/>
          <a:lstStyle/>
          <a:p>
            <a:r>
              <a:rPr lang="en-US" sz="1600"/>
              <a:t>CONTAINERS</a:t>
            </a:r>
          </a:p>
          <a:p>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Containers do NOT enforce schema</a:t>
            </a:r>
          </a:p>
          <a:p>
            <a:pPr marL="285750" indent="-285750">
              <a:buFont typeface="Arial" panose="020B0604020202020204" pitchFamily="34" charset="0"/>
              <a:buChar char="•"/>
            </a:pPr>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There are benefits to co-locate multiple types in a container</a:t>
            </a:r>
          </a:p>
          <a:p>
            <a:pPr marL="285750" indent="-285750">
              <a:buFont typeface="Arial" panose="020B0604020202020204" pitchFamily="34" charset="0"/>
              <a:buChar char="•"/>
            </a:pPr>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Annotate records with a "type" property</a:t>
            </a:r>
          </a:p>
          <a:p>
            <a:pPr marL="285750" indent="-285750">
              <a:buFont typeface="Arial" panose="020B0604020202020204" pitchFamily="34" charset="0"/>
              <a:buChar char="•"/>
            </a:pPr>
            <a:endParaRPr lang="en-US" sz="1600"/>
          </a:p>
          <a:p>
            <a:r>
              <a:rPr lang="en-US" sz="1600"/>
              <a:t>CO-LOCATING TYPES IN THE SAME CONTAINER</a:t>
            </a:r>
          </a:p>
          <a:p>
            <a:endParaRPr lang="en-US" sz="1600"/>
          </a:p>
          <a:p>
            <a:pPr marL="285750" indent="-285750">
              <a:buFont typeface="Arial" panose="020B0604020202020204" pitchFamily="34" charset="0"/>
              <a:buChar char="•"/>
            </a:pPr>
            <a:r>
              <a:rPr lang="en-US" sz="1600" b="0">
                <a:solidFill>
                  <a:schemeClr val="tx1"/>
                </a:solidFill>
                <a:latin typeface="+mn-lt"/>
              </a:rPr>
              <a:t>Ability to query across multiple entity types with a single network request.</a:t>
            </a:r>
          </a:p>
          <a:p>
            <a:pPr marL="285750" indent="-285750">
              <a:buFont typeface="Arial" panose="020B0604020202020204" pitchFamily="34" charset="0"/>
              <a:buChar char="•"/>
            </a:pPr>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Ability to perform transactions across multiple types</a:t>
            </a:r>
          </a:p>
          <a:p>
            <a:pPr marL="285750" indent="-285750">
              <a:buFont typeface="Arial" panose="020B0604020202020204" pitchFamily="34" charset="0"/>
              <a:buChar char="•"/>
            </a:pPr>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Cost: reduce physical partition footprint</a:t>
            </a:r>
          </a:p>
        </p:txBody>
      </p:sp>
    </p:spTree>
    <p:extLst>
      <p:ext uri="{BB962C8B-B14F-4D97-AF65-F5344CB8AC3E}">
        <p14:creationId xmlns:p14="http://schemas.microsoft.com/office/powerpoint/2010/main" val="299278406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9"/>
            <a:ext cx="5265119" cy="2370072"/>
          </a:xfrm>
        </p:spPr>
        <p:txBody>
          <a:bodyPr/>
          <a:lstStyle/>
          <a:p>
            <a:r>
              <a:rPr lang="en-US"/>
              <a:t>Some data produced by applications are only useful for a finite period of time:</a:t>
            </a:r>
          </a:p>
          <a:p>
            <a:pPr lvl="1"/>
            <a:r>
              <a:rPr lang="en-US"/>
              <a:t>Machine-generated event data</a:t>
            </a:r>
          </a:p>
          <a:p>
            <a:pPr lvl="1"/>
            <a:r>
              <a:rPr lang="en-US"/>
              <a:t>Application log data</a:t>
            </a:r>
          </a:p>
          <a:p>
            <a:pPr lvl="1"/>
            <a:r>
              <a:rPr lang="en-US"/>
              <a:t>User session information</a:t>
            </a:r>
          </a:p>
          <a:p>
            <a:pPr marL="0" lvl="1" indent="0">
              <a:buNone/>
            </a:pPr>
            <a:r>
              <a:rPr lang="en-US"/>
              <a:t>It is important that the database system systematically purges this data at pre-configured intervals.</a:t>
            </a:r>
          </a:p>
        </p:txBody>
      </p:sp>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p:txBody>
          <a:bodyPr/>
          <a:lstStyle/>
          <a:p>
            <a:r>
              <a:rPr lang="en-US"/>
              <a:t>Short-Lifetime Data</a:t>
            </a:r>
          </a:p>
        </p:txBody>
      </p:sp>
      <p:grpSp>
        <p:nvGrpSpPr>
          <p:cNvPr id="140" name="Group 139">
            <a:extLst>
              <a:ext uri="{FF2B5EF4-FFF2-40B4-BE49-F238E27FC236}">
                <a16:creationId xmlns:a16="http://schemas.microsoft.com/office/drawing/2014/main" id="{56E0B7FA-E536-4F6C-8CA7-ECA701F867D7}"/>
              </a:ext>
            </a:extLst>
          </p:cNvPr>
          <p:cNvGrpSpPr/>
          <p:nvPr/>
        </p:nvGrpSpPr>
        <p:grpSpPr>
          <a:xfrm>
            <a:off x="7252031" y="2192024"/>
            <a:ext cx="3858177" cy="1867970"/>
            <a:chOff x="1189038" y="4000957"/>
            <a:chExt cx="4436769" cy="2148100"/>
          </a:xfrm>
        </p:grpSpPr>
        <p:grpSp>
          <p:nvGrpSpPr>
            <p:cNvPr id="143" name="Group 142">
              <a:extLst>
                <a:ext uri="{FF2B5EF4-FFF2-40B4-BE49-F238E27FC236}">
                  <a16:creationId xmlns:a16="http://schemas.microsoft.com/office/drawing/2014/main" id="{0AE86C14-8713-4192-BC2B-5AEF32AAE177}"/>
                </a:ext>
              </a:extLst>
            </p:cNvPr>
            <p:cNvGrpSpPr/>
            <p:nvPr/>
          </p:nvGrpSpPr>
          <p:grpSpPr>
            <a:xfrm>
              <a:off x="1189038" y="4000957"/>
              <a:ext cx="1693569" cy="2142934"/>
              <a:chOff x="9079741" y="2473250"/>
              <a:chExt cx="838336" cy="1060779"/>
            </a:xfrm>
            <a:solidFill>
              <a:srgbClr val="F3F3F3"/>
            </a:solidFill>
          </p:grpSpPr>
          <p:grpSp>
            <p:nvGrpSpPr>
              <p:cNvPr id="154" name="Group 153">
                <a:extLst>
                  <a:ext uri="{FF2B5EF4-FFF2-40B4-BE49-F238E27FC236}">
                    <a16:creationId xmlns:a16="http://schemas.microsoft.com/office/drawing/2014/main" id="{6B752F1E-57FA-4873-A0A8-C59435EB8EEB}"/>
                  </a:ext>
                </a:extLst>
              </p:cNvPr>
              <p:cNvGrpSpPr/>
              <p:nvPr/>
            </p:nvGrpSpPr>
            <p:grpSpPr>
              <a:xfrm>
                <a:off x="9200636" y="3002224"/>
                <a:ext cx="596547" cy="531805"/>
                <a:chOff x="9209059" y="3002224"/>
                <a:chExt cx="596547" cy="531805"/>
              </a:xfrm>
              <a:grpFill/>
            </p:grpSpPr>
            <p:sp>
              <p:nvSpPr>
                <p:cNvPr id="157" name="Freeform: Shape 29">
                  <a:extLst>
                    <a:ext uri="{FF2B5EF4-FFF2-40B4-BE49-F238E27FC236}">
                      <a16:creationId xmlns:a16="http://schemas.microsoft.com/office/drawing/2014/main" id="{A756A1EE-58CF-4CF1-9E01-F037EB80575A}"/>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Freeform: Shape 30">
                  <a:extLst>
                    <a:ext uri="{FF2B5EF4-FFF2-40B4-BE49-F238E27FC236}">
                      <a16:creationId xmlns:a16="http://schemas.microsoft.com/office/drawing/2014/main" id="{E47E2034-0C1E-4AA5-B9A7-626BD9CBFEDB}"/>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55" name="Star: 12 Points 27">
                <a:extLst>
                  <a:ext uri="{FF2B5EF4-FFF2-40B4-BE49-F238E27FC236}">
                    <a16:creationId xmlns:a16="http://schemas.microsoft.com/office/drawing/2014/main" id="{C8CAA401-65DC-4BB3-883D-CA2419ED8116}"/>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6" name="Oval 155">
                <a:extLst>
                  <a:ext uri="{FF2B5EF4-FFF2-40B4-BE49-F238E27FC236}">
                    <a16:creationId xmlns:a16="http://schemas.microsoft.com/office/drawing/2014/main" id="{D7803AD8-11CE-44D9-BD12-121A9FABC5CE}"/>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145" name="Group 144">
              <a:extLst>
                <a:ext uri="{FF2B5EF4-FFF2-40B4-BE49-F238E27FC236}">
                  <a16:creationId xmlns:a16="http://schemas.microsoft.com/office/drawing/2014/main" id="{2133F73D-96CC-4C30-B5A3-ECC5C11DB622}"/>
                </a:ext>
              </a:extLst>
            </p:cNvPr>
            <p:cNvGrpSpPr/>
            <p:nvPr/>
          </p:nvGrpSpPr>
          <p:grpSpPr>
            <a:xfrm>
              <a:off x="3932238" y="4006123"/>
              <a:ext cx="1693569" cy="2142934"/>
              <a:chOff x="9079741" y="2473250"/>
              <a:chExt cx="838336" cy="1060779"/>
            </a:xfrm>
            <a:solidFill>
              <a:srgbClr val="F3F3F3"/>
            </a:solidFill>
          </p:grpSpPr>
          <p:grpSp>
            <p:nvGrpSpPr>
              <p:cNvPr id="147" name="Group 146">
                <a:extLst>
                  <a:ext uri="{FF2B5EF4-FFF2-40B4-BE49-F238E27FC236}">
                    <a16:creationId xmlns:a16="http://schemas.microsoft.com/office/drawing/2014/main" id="{E4FEBE0A-5CE1-4265-B3FE-35E736132EC2}"/>
                  </a:ext>
                </a:extLst>
              </p:cNvPr>
              <p:cNvGrpSpPr/>
              <p:nvPr/>
            </p:nvGrpSpPr>
            <p:grpSpPr>
              <a:xfrm>
                <a:off x="9200636" y="3002224"/>
                <a:ext cx="596547" cy="531805"/>
                <a:chOff x="9209059" y="3002224"/>
                <a:chExt cx="596547" cy="531805"/>
              </a:xfrm>
              <a:grpFill/>
            </p:grpSpPr>
            <p:sp>
              <p:nvSpPr>
                <p:cNvPr id="150" name="Freeform: Shape 29">
                  <a:extLst>
                    <a:ext uri="{FF2B5EF4-FFF2-40B4-BE49-F238E27FC236}">
                      <a16:creationId xmlns:a16="http://schemas.microsoft.com/office/drawing/2014/main" id="{BD40CA08-65FA-49C4-AF12-1C16BF239EA9}"/>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1" name="Freeform: Shape 30">
                  <a:extLst>
                    <a:ext uri="{FF2B5EF4-FFF2-40B4-BE49-F238E27FC236}">
                      <a16:creationId xmlns:a16="http://schemas.microsoft.com/office/drawing/2014/main" id="{E0220D36-D32D-47A8-B764-9101FFB3F23B}"/>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48" name="Star: 12 Points 27">
                <a:extLst>
                  <a:ext uri="{FF2B5EF4-FFF2-40B4-BE49-F238E27FC236}">
                    <a16:creationId xmlns:a16="http://schemas.microsoft.com/office/drawing/2014/main" id="{444400C7-84A6-4D97-B1BB-EB7D1EAD8063}"/>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9" name="Oval 148">
                <a:extLst>
                  <a:ext uri="{FF2B5EF4-FFF2-40B4-BE49-F238E27FC236}">
                    <a16:creationId xmlns:a16="http://schemas.microsoft.com/office/drawing/2014/main" id="{29BD4B7E-D4CC-4EA5-894D-1F660EE08E1D}"/>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spTree>
    <p:extLst>
      <p:ext uri="{BB962C8B-B14F-4D97-AF65-F5344CB8AC3E}">
        <p14:creationId xmlns:p14="http://schemas.microsoft.com/office/powerpoint/2010/main" val="854265315"/>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14:bounceEnd="50000">
                                          <p:cBhvr additive="base">
                                            <p:cTn id="7" dur="500" fill="hold"/>
                                            <p:tgtEl>
                                              <p:spTgt spid="140"/>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0-#ppt_w/2"/>
                                              </p:val>
                                            </p:tav>
                                            <p:tav tm="100000">
                                              <p:val>
                                                <p:strVal val="#ppt_x"/>
                                              </p:val>
                                            </p:tav>
                                          </p:tavLst>
                                        </p:anim>
                                        <p:anim calcmode="lin" valueType="num">
                                          <p:cBhvr additive="base">
                                            <p:cTn id="8" dur="500" fill="hold"/>
                                            <p:tgtEl>
                                              <p:spTgt spid="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EEB5-88C3-4D28-9156-95B116074449}"/>
              </a:ext>
            </a:extLst>
          </p:cNvPr>
          <p:cNvSpPr>
            <a:spLocks noGrp="1"/>
          </p:cNvSpPr>
          <p:nvPr>
            <p:ph type="title"/>
          </p:nvPr>
        </p:nvSpPr>
        <p:spPr/>
        <p:txBody>
          <a:bodyPr/>
          <a:lstStyle/>
          <a:p>
            <a:r>
              <a:rPr lang="en-US"/>
              <a:t>Time-to-Live (TTL)</a:t>
            </a:r>
          </a:p>
        </p:txBody>
      </p:sp>
      <p:sp>
        <p:nvSpPr>
          <p:cNvPr id="3" name="Text Placeholder 2">
            <a:extLst>
              <a:ext uri="{FF2B5EF4-FFF2-40B4-BE49-F238E27FC236}">
                <a16:creationId xmlns:a16="http://schemas.microsoft.com/office/drawing/2014/main" id="{11D21DCC-92CB-499B-810A-FF8AC611357A}"/>
              </a:ext>
            </a:extLst>
          </p:cNvPr>
          <p:cNvSpPr>
            <a:spLocks noGrp="1"/>
          </p:cNvSpPr>
          <p:nvPr>
            <p:ph type="body" sz="quarter" idx="11"/>
          </p:nvPr>
        </p:nvSpPr>
        <p:spPr>
          <a:xfrm>
            <a:off x="269874" y="1584156"/>
            <a:ext cx="5686789" cy="4247317"/>
          </a:xfrm>
        </p:spPr>
        <p:txBody>
          <a:bodyPr/>
          <a:lstStyle/>
          <a:p>
            <a:r>
              <a:rPr lang="en-US"/>
              <a:t>AUTOMATICALLY PURGE DATA </a:t>
            </a:r>
          </a:p>
          <a:p>
            <a:pPr marL="0" lvl="1" indent="0">
              <a:buNone/>
            </a:pPr>
            <a:r>
              <a:rPr lang="en-US"/>
              <a:t>Azure Cosmos DB allows you to set the length of time in which documents live in the database before being automatically purged. A document's "time-to-live" (TTL) is measured in seconds from the last modification and can be set at the collection level with override on a per-document basis.</a:t>
            </a:r>
          </a:p>
          <a:p>
            <a:pPr marL="0" lvl="1" indent="0">
              <a:buNone/>
            </a:pPr>
            <a:r>
              <a:rPr lang="en-US"/>
              <a:t>The TTL value is specified in the _</a:t>
            </a:r>
            <a:r>
              <a:rPr lang="en-US" err="1"/>
              <a:t>ts</a:t>
            </a:r>
            <a:r>
              <a:rPr lang="en-US"/>
              <a:t> field which exists on every document. </a:t>
            </a:r>
          </a:p>
          <a:p>
            <a:pPr lvl="1"/>
            <a:r>
              <a:rPr lang="en-US"/>
              <a:t>The _</a:t>
            </a:r>
            <a:r>
              <a:rPr lang="en-US" err="1"/>
              <a:t>ts</a:t>
            </a:r>
            <a:r>
              <a:rPr lang="en-US"/>
              <a:t> field is a </a:t>
            </a:r>
            <a:r>
              <a:rPr lang="en-US" err="1"/>
              <a:t>unix</a:t>
            </a:r>
            <a:r>
              <a:rPr lang="en-US"/>
              <a:t>-style epoch timestamp representing the date and time. The _</a:t>
            </a:r>
            <a:r>
              <a:rPr lang="en-US" err="1"/>
              <a:t>ts</a:t>
            </a:r>
            <a:r>
              <a:rPr lang="en-US"/>
              <a:t> field is updated every time a document is modified.</a:t>
            </a:r>
          </a:p>
          <a:p>
            <a:pPr marL="0" lvl="1" indent="0">
              <a:buNone/>
            </a:pPr>
            <a:r>
              <a:rPr lang="en-US"/>
              <a:t>Once TTL is set, Azure Cosmos DB will automatically remove documents that exist after that period of time.</a:t>
            </a:r>
          </a:p>
        </p:txBody>
      </p:sp>
      <p:grpSp>
        <p:nvGrpSpPr>
          <p:cNvPr id="9" name="Group 8">
            <a:extLst>
              <a:ext uri="{FF2B5EF4-FFF2-40B4-BE49-F238E27FC236}">
                <a16:creationId xmlns:a16="http://schemas.microsoft.com/office/drawing/2014/main" id="{7B6145A3-D356-4F1A-A44B-BC4E55808944}"/>
              </a:ext>
            </a:extLst>
          </p:cNvPr>
          <p:cNvGrpSpPr/>
          <p:nvPr/>
        </p:nvGrpSpPr>
        <p:grpSpPr>
          <a:xfrm>
            <a:off x="7818474" y="2344207"/>
            <a:ext cx="2749083" cy="2767551"/>
            <a:chOff x="7662013" y="2344207"/>
            <a:chExt cx="2749083" cy="2767551"/>
          </a:xfrm>
        </p:grpSpPr>
        <p:sp>
          <p:nvSpPr>
            <p:cNvPr id="10" name="Freeform 22">
              <a:extLst>
                <a:ext uri="{FF2B5EF4-FFF2-40B4-BE49-F238E27FC236}">
                  <a16:creationId xmlns:a16="http://schemas.microsoft.com/office/drawing/2014/main" id="{4D04A6D6-1871-47B6-9329-94F88D0972EA}"/>
                </a:ext>
              </a:extLst>
            </p:cNvPr>
            <p:cNvSpPr>
              <a:spLocks/>
            </p:cNvSpPr>
            <p:nvPr/>
          </p:nvSpPr>
          <p:spPr bwMode="auto">
            <a:xfrm>
              <a:off x="9021515" y="3092234"/>
              <a:ext cx="485046" cy="926896"/>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nvGrpSpPr>
            <p:cNvPr id="11" name="Group 10">
              <a:extLst>
                <a:ext uri="{FF2B5EF4-FFF2-40B4-BE49-F238E27FC236}">
                  <a16:creationId xmlns:a16="http://schemas.microsoft.com/office/drawing/2014/main" id="{BADDF98B-D7C5-4F86-B08B-B5F19DC09910}"/>
                </a:ext>
              </a:extLst>
            </p:cNvPr>
            <p:cNvGrpSpPr/>
            <p:nvPr/>
          </p:nvGrpSpPr>
          <p:grpSpPr>
            <a:xfrm flipV="1">
              <a:off x="7813796" y="2529831"/>
              <a:ext cx="2597300" cy="2428154"/>
              <a:chOff x="7813796" y="2529831"/>
              <a:chExt cx="2597300" cy="2428154"/>
            </a:xfrm>
          </p:grpSpPr>
          <p:sp>
            <p:nvSpPr>
              <p:cNvPr id="15" name="Freeform: Shape 574">
                <a:extLst>
                  <a:ext uri="{FF2B5EF4-FFF2-40B4-BE49-F238E27FC236}">
                    <a16:creationId xmlns:a16="http://schemas.microsoft.com/office/drawing/2014/main" id="{1EDEF1B3-47D4-4695-8795-42FACFF13375}"/>
                  </a:ext>
                </a:extLst>
              </p:cNvPr>
              <p:cNvSpPr/>
              <p:nvPr/>
            </p:nvSpPr>
            <p:spPr bwMode="auto">
              <a:xfrm>
                <a:off x="7813796" y="2529831"/>
                <a:ext cx="2428254" cy="2428154"/>
              </a:xfrm>
              <a:custGeom>
                <a:avLst/>
                <a:gdLst>
                  <a:gd name="connsiteX0" fmla="*/ 1818566 w 3637132"/>
                  <a:gd name="connsiteY0" fmla="*/ 0 h 3637122"/>
                  <a:gd name="connsiteX1" fmla="*/ 3494220 w 3637132"/>
                  <a:gd name="connsiteY1" fmla="*/ 1110695 h 3637122"/>
                  <a:gd name="connsiteX2" fmla="*/ 3515730 w 3637132"/>
                  <a:gd name="connsiteY2" fmla="*/ 1169464 h 3637122"/>
                  <a:gd name="connsiteX3" fmla="*/ 3313065 w 3637132"/>
                  <a:gd name="connsiteY3" fmla="*/ 1227711 h 3637122"/>
                  <a:gd name="connsiteX4" fmla="*/ 3433228 w 3637132"/>
                  <a:gd name="connsiteY4" fmla="*/ 1645807 h 3637122"/>
                  <a:gd name="connsiteX5" fmla="*/ 3621497 w 3637132"/>
                  <a:gd name="connsiteY5" fmla="*/ 1591698 h 3637122"/>
                  <a:gd name="connsiteX6" fmla="*/ 3627743 w 3637132"/>
                  <a:gd name="connsiteY6" fmla="*/ 1632624 h 3637122"/>
                  <a:gd name="connsiteX7" fmla="*/ 3637132 w 3637132"/>
                  <a:gd name="connsiteY7" fmla="*/ 1818561 h 3637122"/>
                  <a:gd name="connsiteX8" fmla="*/ 1818566 w 3637132"/>
                  <a:gd name="connsiteY8" fmla="*/ 3637122 h 3637122"/>
                  <a:gd name="connsiteX9" fmla="*/ 0 w 3637132"/>
                  <a:gd name="connsiteY9" fmla="*/ 1818561 h 3637122"/>
                  <a:gd name="connsiteX10" fmla="*/ 1818566 w 3637132"/>
                  <a:gd name="connsiteY10" fmla="*/ 0 h 3637122"/>
                  <a:gd name="connsiteX0" fmla="*/ 3433228 w 3637132"/>
                  <a:gd name="connsiteY0" fmla="*/ 1645807 h 3637122"/>
                  <a:gd name="connsiteX1" fmla="*/ 3621497 w 3637132"/>
                  <a:gd name="connsiteY1" fmla="*/ 1591698 h 3637122"/>
                  <a:gd name="connsiteX2" fmla="*/ 3627743 w 3637132"/>
                  <a:gd name="connsiteY2" fmla="*/ 1632624 h 3637122"/>
                  <a:gd name="connsiteX3" fmla="*/ 3637132 w 3637132"/>
                  <a:gd name="connsiteY3" fmla="*/ 1818561 h 3637122"/>
                  <a:gd name="connsiteX4" fmla="*/ 1818566 w 3637132"/>
                  <a:gd name="connsiteY4" fmla="*/ 3637122 h 3637122"/>
                  <a:gd name="connsiteX5" fmla="*/ 0 w 3637132"/>
                  <a:gd name="connsiteY5" fmla="*/ 1818561 h 3637122"/>
                  <a:gd name="connsiteX6" fmla="*/ 1818566 w 3637132"/>
                  <a:gd name="connsiteY6" fmla="*/ 0 h 3637122"/>
                  <a:gd name="connsiteX7" fmla="*/ 3494220 w 3637132"/>
                  <a:gd name="connsiteY7" fmla="*/ 1110695 h 3637122"/>
                  <a:gd name="connsiteX8" fmla="*/ 3515730 w 3637132"/>
                  <a:gd name="connsiteY8" fmla="*/ 1169464 h 3637122"/>
                  <a:gd name="connsiteX9" fmla="*/ 3313065 w 3637132"/>
                  <a:gd name="connsiteY9" fmla="*/ 1227711 h 3637122"/>
                  <a:gd name="connsiteX10" fmla="*/ 3524668 w 3637132"/>
                  <a:gd name="connsiteY10" fmla="*/ 1737247 h 3637122"/>
                  <a:gd name="connsiteX0" fmla="*/ 3433228 w 3637132"/>
                  <a:gd name="connsiteY0" fmla="*/ 1645807 h 3637122"/>
                  <a:gd name="connsiteX1" fmla="*/ 3621497 w 3637132"/>
                  <a:gd name="connsiteY1" fmla="*/ 1591698 h 3637122"/>
                  <a:gd name="connsiteX2" fmla="*/ 3627743 w 3637132"/>
                  <a:gd name="connsiteY2" fmla="*/ 1632624 h 3637122"/>
                  <a:gd name="connsiteX3" fmla="*/ 3637132 w 3637132"/>
                  <a:gd name="connsiteY3" fmla="*/ 1818561 h 3637122"/>
                  <a:gd name="connsiteX4" fmla="*/ 1818566 w 3637132"/>
                  <a:gd name="connsiteY4" fmla="*/ 3637122 h 3637122"/>
                  <a:gd name="connsiteX5" fmla="*/ 0 w 3637132"/>
                  <a:gd name="connsiteY5" fmla="*/ 1818561 h 3637122"/>
                  <a:gd name="connsiteX6" fmla="*/ 1818566 w 3637132"/>
                  <a:gd name="connsiteY6" fmla="*/ 0 h 3637122"/>
                  <a:gd name="connsiteX7" fmla="*/ 3494220 w 3637132"/>
                  <a:gd name="connsiteY7" fmla="*/ 1110695 h 3637122"/>
                  <a:gd name="connsiteX8" fmla="*/ 3515730 w 3637132"/>
                  <a:gd name="connsiteY8" fmla="*/ 1169464 h 3637122"/>
                  <a:gd name="connsiteX9" fmla="*/ 3313065 w 3637132"/>
                  <a:gd name="connsiteY9" fmla="*/ 1227711 h 3637122"/>
                  <a:gd name="connsiteX0" fmla="*/ 3433228 w 3637132"/>
                  <a:gd name="connsiteY0" fmla="*/ 1645807 h 3637122"/>
                  <a:gd name="connsiteX1" fmla="*/ 3621497 w 3637132"/>
                  <a:gd name="connsiteY1" fmla="*/ 1591698 h 3637122"/>
                  <a:gd name="connsiteX2" fmla="*/ 3627743 w 3637132"/>
                  <a:gd name="connsiteY2" fmla="*/ 1632624 h 3637122"/>
                  <a:gd name="connsiteX3" fmla="*/ 3637132 w 3637132"/>
                  <a:gd name="connsiteY3" fmla="*/ 1818561 h 3637122"/>
                  <a:gd name="connsiteX4" fmla="*/ 1818566 w 3637132"/>
                  <a:gd name="connsiteY4" fmla="*/ 3637122 h 3637122"/>
                  <a:gd name="connsiteX5" fmla="*/ 0 w 3637132"/>
                  <a:gd name="connsiteY5" fmla="*/ 1818561 h 3637122"/>
                  <a:gd name="connsiteX6" fmla="*/ 1818566 w 3637132"/>
                  <a:gd name="connsiteY6" fmla="*/ 0 h 3637122"/>
                  <a:gd name="connsiteX7" fmla="*/ 3494220 w 3637132"/>
                  <a:gd name="connsiteY7" fmla="*/ 1110695 h 3637122"/>
                  <a:gd name="connsiteX8" fmla="*/ 3515730 w 3637132"/>
                  <a:gd name="connsiteY8" fmla="*/ 1169464 h 3637122"/>
                  <a:gd name="connsiteX0" fmla="*/ 3433228 w 3637132"/>
                  <a:gd name="connsiteY0" fmla="*/ 1645807 h 3637122"/>
                  <a:gd name="connsiteX1" fmla="*/ 3621497 w 3637132"/>
                  <a:gd name="connsiteY1" fmla="*/ 1591698 h 3637122"/>
                  <a:gd name="connsiteX2" fmla="*/ 3627743 w 3637132"/>
                  <a:gd name="connsiteY2" fmla="*/ 1632624 h 3637122"/>
                  <a:gd name="connsiteX3" fmla="*/ 3637132 w 3637132"/>
                  <a:gd name="connsiteY3" fmla="*/ 1818561 h 3637122"/>
                  <a:gd name="connsiteX4" fmla="*/ 1818566 w 3637132"/>
                  <a:gd name="connsiteY4" fmla="*/ 3637122 h 3637122"/>
                  <a:gd name="connsiteX5" fmla="*/ 0 w 3637132"/>
                  <a:gd name="connsiteY5" fmla="*/ 1818561 h 3637122"/>
                  <a:gd name="connsiteX6" fmla="*/ 1818566 w 3637132"/>
                  <a:gd name="connsiteY6" fmla="*/ 0 h 3637122"/>
                  <a:gd name="connsiteX7" fmla="*/ 3494220 w 3637132"/>
                  <a:gd name="connsiteY7" fmla="*/ 1110695 h 3637122"/>
                  <a:gd name="connsiteX0" fmla="*/ 3621497 w 3637132"/>
                  <a:gd name="connsiteY0" fmla="*/ 1591698 h 3637122"/>
                  <a:gd name="connsiteX1" fmla="*/ 3627743 w 3637132"/>
                  <a:gd name="connsiteY1" fmla="*/ 1632624 h 3637122"/>
                  <a:gd name="connsiteX2" fmla="*/ 3637132 w 3637132"/>
                  <a:gd name="connsiteY2" fmla="*/ 1818561 h 3637122"/>
                  <a:gd name="connsiteX3" fmla="*/ 1818566 w 3637132"/>
                  <a:gd name="connsiteY3" fmla="*/ 3637122 h 3637122"/>
                  <a:gd name="connsiteX4" fmla="*/ 0 w 3637132"/>
                  <a:gd name="connsiteY4" fmla="*/ 1818561 h 3637122"/>
                  <a:gd name="connsiteX5" fmla="*/ 1818566 w 3637132"/>
                  <a:gd name="connsiteY5" fmla="*/ 0 h 3637122"/>
                  <a:gd name="connsiteX6" fmla="*/ 3494220 w 3637132"/>
                  <a:gd name="connsiteY6" fmla="*/ 1110695 h 3637122"/>
                  <a:gd name="connsiteX0" fmla="*/ 3607890 w 3637132"/>
                  <a:gd name="connsiteY0" fmla="*/ 1553598 h 3637122"/>
                  <a:gd name="connsiteX1" fmla="*/ 3627743 w 3637132"/>
                  <a:gd name="connsiteY1" fmla="*/ 1632624 h 3637122"/>
                  <a:gd name="connsiteX2" fmla="*/ 3637132 w 3637132"/>
                  <a:gd name="connsiteY2" fmla="*/ 1818561 h 3637122"/>
                  <a:gd name="connsiteX3" fmla="*/ 1818566 w 3637132"/>
                  <a:gd name="connsiteY3" fmla="*/ 3637122 h 3637122"/>
                  <a:gd name="connsiteX4" fmla="*/ 0 w 3637132"/>
                  <a:gd name="connsiteY4" fmla="*/ 1818561 h 3637122"/>
                  <a:gd name="connsiteX5" fmla="*/ 1818566 w 3637132"/>
                  <a:gd name="connsiteY5" fmla="*/ 0 h 3637122"/>
                  <a:gd name="connsiteX6" fmla="*/ 3494220 w 3637132"/>
                  <a:gd name="connsiteY6" fmla="*/ 1110695 h 3637122"/>
                  <a:gd name="connsiteX0" fmla="*/ 3607890 w 3769809"/>
                  <a:gd name="connsiteY0" fmla="*/ 1553598 h 3637122"/>
                  <a:gd name="connsiteX1" fmla="*/ 3627743 w 3769809"/>
                  <a:gd name="connsiteY1" fmla="*/ 1632624 h 3637122"/>
                  <a:gd name="connsiteX2" fmla="*/ 3637132 w 3769809"/>
                  <a:gd name="connsiteY2" fmla="*/ 1818561 h 3637122"/>
                  <a:gd name="connsiteX3" fmla="*/ 1818566 w 3769809"/>
                  <a:gd name="connsiteY3" fmla="*/ 3637122 h 3637122"/>
                  <a:gd name="connsiteX4" fmla="*/ 0 w 3769809"/>
                  <a:gd name="connsiteY4" fmla="*/ 1818561 h 3637122"/>
                  <a:gd name="connsiteX5" fmla="*/ 1818566 w 3769809"/>
                  <a:gd name="connsiteY5" fmla="*/ 0 h 3637122"/>
                  <a:gd name="connsiteX6" fmla="*/ 3494220 w 3769809"/>
                  <a:gd name="connsiteY6" fmla="*/ 1110695 h 3637122"/>
                  <a:gd name="connsiteX0" fmla="*/ 3607890 w 3637182"/>
                  <a:gd name="connsiteY0" fmla="*/ 1553598 h 3637122"/>
                  <a:gd name="connsiteX1" fmla="*/ 3627743 w 3637182"/>
                  <a:gd name="connsiteY1" fmla="*/ 1632624 h 3637122"/>
                  <a:gd name="connsiteX2" fmla="*/ 3637132 w 3637182"/>
                  <a:gd name="connsiteY2" fmla="*/ 1818561 h 3637122"/>
                  <a:gd name="connsiteX3" fmla="*/ 1818566 w 3637182"/>
                  <a:gd name="connsiteY3" fmla="*/ 3637122 h 3637122"/>
                  <a:gd name="connsiteX4" fmla="*/ 0 w 3637182"/>
                  <a:gd name="connsiteY4" fmla="*/ 1818561 h 3637122"/>
                  <a:gd name="connsiteX5" fmla="*/ 1818566 w 3637182"/>
                  <a:gd name="connsiteY5" fmla="*/ 0 h 3637122"/>
                  <a:gd name="connsiteX6" fmla="*/ 3494220 w 3637182"/>
                  <a:gd name="connsiteY6" fmla="*/ 1110695 h 3637122"/>
                  <a:gd name="connsiteX0" fmla="*/ 3607890 w 3637308"/>
                  <a:gd name="connsiteY0" fmla="*/ 1553598 h 3637122"/>
                  <a:gd name="connsiteX1" fmla="*/ 3627743 w 3637308"/>
                  <a:gd name="connsiteY1" fmla="*/ 1632624 h 3637122"/>
                  <a:gd name="connsiteX2" fmla="*/ 3637132 w 3637308"/>
                  <a:gd name="connsiteY2" fmla="*/ 1818561 h 3637122"/>
                  <a:gd name="connsiteX3" fmla="*/ 1818566 w 3637308"/>
                  <a:gd name="connsiteY3" fmla="*/ 3637122 h 3637122"/>
                  <a:gd name="connsiteX4" fmla="*/ 0 w 3637308"/>
                  <a:gd name="connsiteY4" fmla="*/ 1818561 h 3637122"/>
                  <a:gd name="connsiteX5" fmla="*/ 1818566 w 3637308"/>
                  <a:gd name="connsiteY5" fmla="*/ 0 h 3637122"/>
                  <a:gd name="connsiteX6" fmla="*/ 3494220 w 3637308"/>
                  <a:gd name="connsiteY6" fmla="*/ 1110695 h 3637122"/>
                  <a:gd name="connsiteX0" fmla="*/ 3607890 w 3637780"/>
                  <a:gd name="connsiteY0" fmla="*/ 1553598 h 3637122"/>
                  <a:gd name="connsiteX1" fmla="*/ 3627743 w 3637780"/>
                  <a:gd name="connsiteY1" fmla="*/ 1632624 h 3637122"/>
                  <a:gd name="connsiteX2" fmla="*/ 3637132 w 3637780"/>
                  <a:gd name="connsiteY2" fmla="*/ 1818561 h 3637122"/>
                  <a:gd name="connsiteX3" fmla="*/ 1818566 w 3637780"/>
                  <a:gd name="connsiteY3" fmla="*/ 3637122 h 3637122"/>
                  <a:gd name="connsiteX4" fmla="*/ 0 w 3637780"/>
                  <a:gd name="connsiteY4" fmla="*/ 1818561 h 3637122"/>
                  <a:gd name="connsiteX5" fmla="*/ 1818566 w 3637780"/>
                  <a:gd name="connsiteY5" fmla="*/ 0 h 3637122"/>
                  <a:gd name="connsiteX6" fmla="*/ 3494220 w 3637780"/>
                  <a:gd name="connsiteY6" fmla="*/ 1110695 h 3637122"/>
                  <a:gd name="connsiteX0" fmla="*/ 3607890 w 3637780"/>
                  <a:gd name="connsiteY0" fmla="*/ 1553598 h 3637122"/>
                  <a:gd name="connsiteX1" fmla="*/ 3627743 w 3637780"/>
                  <a:gd name="connsiteY1" fmla="*/ 1632624 h 3637122"/>
                  <a:gd name="connsiteX2" fmla="*/ 3637132 w 3637780"/>
                  <a:gd name="connsiteY2" fmla="*/ 1818561 h 3637122"/>
                  <a:gd name="connsiteX3" fmla="*/ 1818566 w 3637780"/>
                  <a:gd name="connsiteY3" fmla="*/ 3637122 h 3637122"/>
                  <a:gd name="connsiteX4" fmla="*/ 0 w 3637780"/>
                  <a:gd name="connsiteY4" fmla="*/ 1818561 h 3637122"/>
                  <a:gd name="connsiteX5" fmla="*/ 1818566 w 3637780"/>
                  <a:gd name="connsiteY5" fmla="*/ 0 h 3637122"/>
                  <a:gd name="connsiteX6" fmla="*/ 3494220 w 3637780"/>
                  <a:gd name="connsiteY6" fmla="*/ 1110695 h 3637122"/>
                  <a:gd name="connsiteX0" fmla="*/ 3607890 w 3768823"/>
                  <a:gd name="connsiteY0" fmla="*/ 1553598 h 3637122"/>
                  <a:gd name="connsiteX1" fmla="*/ 3622300 w 3768823"/>
                  <a:gd name="connsiteY1" fmla="*/ 1644870 h 3637122"/>
                  <a:gd name="connsiteX2" fmla="*/ 3637132 w 3768823"/>
                  <a:gd name="connsiteY2" fmla="*/ 1818561 h 3637122"/>
                  <a:gd name="connsiteX3" fmla="*/ 1818566 w 3768823"/>
                  <a:gd name="connsiteY3" fmla="*/ 3637122 h 3637122"/>
                  <a:gd name="connsiteX4" fmla="*/ 0 w 3768823"/>
                  <a:gd name="connsiteY4" fmla="*/ 1818561 h 3637122"/>
                  <a:gd name="connsiteX5" fmla="*/ 1818566 w 3768823"/>
                  <a:gd name="connsiteY5" fmla="*/ 0 h 3637122"/>
                  <a:gd name="connsiteX6" fmla="*/ 3494220 w 3768823"/>
                  <a:gd name="connsiteY6" fmla="*/ 1110695 h 3637122"/>
                  <a:gd name="connsiteX0" fmla="*/ 3607890 w 3763734"/>
                  <a:gd name="connsiteY0" fmla="*/ 1553598 h 3637122"/>
                  <a:gd name="connsiteX1" fmla="*/ 3637132 w 3763734"/>
                  <a:gd name="connsiteY1" fmla="*/ 1818561 h 3637122"/>
                  <a:gd name="connsiteX2" fmla="*/ 1818566 w 3763734"/>
                  <a:gd name="connsiteY2" fmla="*/ 3637122 h 3637122"/>
                  <a:gd name="connsiteX3" fmla="*/ 0 w 3763734"/>
                  <a:gd name="connsiteY3" fmla="*/ 1818561 h 3637122"/>
                  <a:gd name="connsiteX4" fmla="*/ 1818566 w 3763734"/>
                  <a:gd name="connsiteY4" fmla="*/ 0 h 3637122"/>
                  <a:gd name="connsiteX5" fmla="*/ 3494220 w 3763734"/>
                  <a:gd name="connsiteY5" fmla="*/ 1110695 h 3637122"/>
                  <a:gd name="connsiteX0" fmla="*/ 3607890 w 3638265"/>
                  <a:gd name="connsiteY0" fmla="*/ 1553598 h 3637122"/>
                  <a:gd name="connsiteX1" fmla="*/ 3637132 w 3638265"/>
                  <a:gd name="connsiteY1" fmla="*/ 1818561 h 3637122"/>
                  <a:gd name="connsiteX2" fmla="*/ 1818566 w 3638265"/>
                  <a:gd name="connsiteY2" fmla="*/ 3637122 h 3637122"/>
                  <a:gd name="connsiteX3" fmla="*/ 0 w 3638265"/>
                  <a:gd name="connsiteY3" fmla="*/ 1818561 h 3637122"/>
                  <a:gd name="connsiteX4" fmla="*/ 1818566 w 3638265"/>
                  <a:gd name="connsiteY4" fmla="*/ 0 h 3637122"/>
                  <a:gd name="connsiteX5" fmla="*/ 3494220 w 3638265"/>
                  <a:gd name="connsiteY5" fmla="*/ 1110695 h 3637122"/>
                  <a:gd name="connsiteX0" fmla="*/ 3607890 w 3637703"/>
                  <a:gd name="connsiteY0" fmla="*/ 1553598 h 3637122"/>
                  <a:gd name="connsiteX1" fmla="*/ 3637132 w 3637703"/>
                  <a:gd name="connsiteY1" fmla="*/ 1818561 h 3637122"/>
                  <a:gd name="connsiteX2" fmla="*/ 1818566 w 3637703"/>
                  <a:gd name="connsiteY2" fmla="*/ 3637122 h 3637122"/>
                  <a:gd name="connsiteX3" fmla="*/ 0 w 3637703"/>
                  <a:gd name="connsiteY3" fmla="*/ 1818561 h 3637122"/>
                  <a:gd name="connsiteX4" fmla="*/ 1818566 w 3637703"/>
                  <a:gd name="connsiteY4" fmla="*/ 0 h 3637122"/>
                  <a:gd name="connsiteX5" fmla="*/ 3494220 w 3637703"/>
                  <a:gd name="connsiteY5" fmla="*/ 1110695 h 3637122"/>
                  <a:gd name="connsiteX0" fmla="*/ 3607890 w 3640299"/>
                  <a:gd name="connsiteY0" fmla="*/ 1553598 h 3637122"/>
                  <a:gd name="connsiteX1" fmla="*/ 3637132 w 3640299"/>
                  <a:gd name="connsiteY1" fmla="*/ 1818561 h 3637122"/>
                  <a:gd name="connsiteX2" fmla="*/ 1818566 w 3640299"/>
                  <a:gd name="connsiteY2" fmla="*/ 3637122 h 3637122"/>
                  <a:gd name="connsiteX3" fmla="*/ 0 w 3640299"/>
                  <a:gd name="connsiteY3" fmla="*/ 1818561 h 3637122"/>
                  <a:gd name="connsiteX4" fmla="*/ 1818566 w 3640299"/>
                  <a:gd name="connsiteY4" fmla="*/ 0 h 3637122"/>
                  <a:gd name="connsiteX5" fmla="*/ 3494220 w 3640299"/>
                  <a:gd name="connsiteY5" fmla="*/ 1110695 h 3637122"/>
                  <a:gd name="connsiteX0" fmla="*/ 3607890 w 3638051"/>
                  <a:gd name="connsiteY0" fmla="*/ 1553598 h 3637122"/>
                  <a:gd name="connsiteX1" fmla="*/ 3637132 w 3638051"/>
                  <a:gd name="connsiteY1" fmla="*/ 1818561 h 3637122"/>
                  <a:gd name="connsiteX2" fmla="*/ 1818566 w 3638051"/>
                  <a:gd name="connsiteY2" fmla="*/ 3637122 h 3637122"/>
                  <a:gd name="connsiteX3" fmla="*/ 0 w 3638051"/>
                  <a:gd name="connsiteY3" fmla="*/ 1818561 h 3637122"/>
                  <a:gd name="connsiteX4" fmla="*/ 1818566 w 3638051"/>
                  <a:gd name="connsiteY4" fmla="*/ 0 h 3637122"/>
                  <a:gd name="connsiteX5" fmla="*/ 3494220 w 3638051"/>
                  <a:gd name="connsiteY5" fmla="*/ 1110695 h 3637122"/>
                  <a:gd name="connsiteX0" fmla="*/ 3607890 w 3638126"/>
                  <a:gd name="connsiteY0" fmla="*/ 1553598 h 3637122"/>
                  <a:gd name="connsiteX1" fmla="*/ 3637132 w 3638126"/>
                  <a:gd name="connsiteY1" fmla="*/ 1818561 h 3637122"/>
                  <a:gd name="connsiteX2" fmla="*/ 1818566 w 3638126"/>
                  <a:gd name="connsiteY2" fmla="*/ 3637122 h 3637122"/>
                  <a:gd name="connsiteX3" fmla="*/ 0 w 3638126"/>
                  <a:gd name="connsiteY3" fmla="*/ 1818561 h 3637122"/>
                  <a:gd name="connsiteX4" fmla="*/ 1818566 w 3638126"/>
                  <a:gd name="connsiteY4" fmla="*/ 0 h 3637122"/>
                  <a:gd name="connsiteX5" fmla="*/ 3494220 w 3638126"/>
                  <a:gd name="connsiteY5" fmla="*/ 1110695 h 3637122"/>
                  <a:gd name="connsiteX0" fmla="*/ 3607890 w 3637135"/>
                  <a:gd name="connsiteY0" fmla="*/ 1553598 h 3637122"/>
                  <a:gd name="connsiteX1" fmla="*/ 3637132 w 3637135"/>
                  <a:gd name="connsiteY1" fmla="*/ 1818561 h 3637122"/>
                  <a:gd name="connsiteX2" fmla="*/ 1818566 w 3637135"/>
                  <a:gd name="connsiteY2" fmla="*/ 3637122 h 3637122"/>
                  <a:gd name="connsiteX3" fmla="*/ 0 w 3637135"/>
                  <a:gd name="connsiteY3" fmla="*/ 1818561 h 3637122"/>
                  <a:gd name="connsiteX4" fmla="*/ 1818566 w 3637135"/>
                  <a:gd name="connsiteY4" fmla="*/ 0 h 3637122"/>
                  <a:gd name="connsiteX5" fmla="*/ 3494220 w 3637135"/>
                  <a:gd name="connsiteY5" fmla="*/ 1110695 h 3637122"/>
                  <a:gd name="connsiteX0" fmla="*/ 3607890 w 3637249"/>
                  <a:gd name="connsiteY0" fmla="*/ 1553598 h 3637122"/>
                  <a:gd name="connsiteX1" fmla="*/ 3637132 w 3637249"/>
                  <a:gd name="connsiteY1" fmla="*/ 1818561 h 3637122"/>
                  <a:gd name="connsiteX2" fmla="*/ 1818566 w 3637249"/>
                  <a:gd name="connsiteY2" fmla="*/ 3637122 h 3637122"/>
                  <a:gd name="connsiteX3" fmla="*/ 0 w 3637249"/>
                  <a:gd name="connsiteY3" fmla="*/ 1818561 h 3637122"/>
                  <a:gd name="connsiteX4" fmla="*/ 1818566 w 3637249"/>
                  <a:gd name="connsiteY4" fmla="*/ 0 h 3637122"/>
                  <a:gd name="connsiteX5" fmla="*/ 3494220 w 3637249"/>
                  <a:gd name="connsiteY5" fmla="*/ 1110695 h 3637122"/>
                  <a:gd name="connsiteX0" fmla="*/ 3607890 w 3637249"/>
                  <a:gd name="connsiteY0" fmla="*/ 1553598 h 3637122"/>
                  <a:gd name="connsiteX1" fmla="*/ 3637132 w 3637249"/>
                  <a:gd name="connsiteY1" fmla="*/ 1818561 h 3637122"/>
                  <a:gd name="connsiteX2" fmla="*/ 1818566 w 3637249"/>
                  <a:gd name="connsiteY2" fmla="*/ 3637122 h 3637122"/>
                  <a:gd name="connsiteX3" fmla="*/ 0 w 3637249"/>
                  <a:gd name="connsiteY3" fmla="*/ 1818561 h 3637122"/>
                  <a:gd name="connsiteX4" fmla="*/ 1818566 w 3637249"/>
                  <a:gd name="connsiteY4" fmla="*/ 0 h 3637122"/>
                  <a:gd name="connsiteX5" fmla="*/ 3494220 w 3637249"/>
                  <a:gd name="connsiteY5" fmla="*/ 1110695 h 3637122"/>
                  <a:gd name="connsiteX0" fmla="*/ 3607890 w 3637249"/>
                  <a:gd name="connsiteY0" fmla="*/ 1553598 h 3637122"/>
                  <a:gd name="connsiteX1" fmla="*/ 3637132 w 3637249"/>
                  <a:gd name="connsiteY1" fmla="*/ 1818561 h 3637122"/>
                  <a:gd name="connsiteX2" fmla="*/ 1818566 w 3637249"/>
                  <a:gd name="connsiteY2" fmla="*/ 3637122 h 3637122"/>
                  <a:gd name="connsiteX3" fmla="*/ 0 w 3637249"/>
                  <a:gd name="connsiteY3" fmla="*/ 1818561 h 3637122"/>
                  <a:gd name="connsiteX4" fmla="*/ 1818566 w 3637249"/>
                  <a:gd name="connsiteY4" fmla="*/ 0 h 3637122"/>
                  <a:gd name="connsiteX5" fmla="*/ 3494220 w 3637249"/>
                  <a:gd name="connsiteY5" fmla="*/ 1110695 h 36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7249" h="3637122">
                    <a:moveTo>
                      <a:pt x="3607890" y="1553598"/>
                    </a:moveTo>
                    <a:cubicBezTo>
                      <a:pt x="3612621" y="1574782"/>
                      <a:pt x="3634961" y="1628548"/>
                      <a:pt x="3637132" y="1818561"/>
                    </a:cubicBezTo>
                    <a:cubicBezTo>
                      <a:pt x="3648549" y="2817888"/>
                      <a:pt x="2822932" y="3637122"/>
                      <a:pt x="1818566" y="3637122"/>
                    </a:cubicBezTo>
                    <a:cubicBezTo>
                      <a:pt x="814200" y="3637122"/>
                      <a:pt x="0" y="2822925"/>
                      <a:pt x="0" y="1818561"/>
                    </a:cubicBezTo>
                    <a:cubicBezTo>
                      <a:pt x="0" y="814197"/>
                      <a:pt x="814200" y="0"/>
                      <a:pt x="1818566" y="0"/>
                    </a:cubicBezTo>
                    <a:cubicBezTo>
                      <a:pt x="2571841" y="0"/>
                      <a:pt x="3218147" y="457986"/>
                      <a:pt x="3494220" y="1110695"/>
                    </a:cubicBez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endParaRPr lang="en-US" sz="2000" err="1">
                  <a:gradFill>
                    <a:gsLst>
                      <a:gs pos="0">
                        <a:schemeClr val="tx1"/>
                      </a:gs>
                      <a:gs pos="100000">
                        <a:schemeClr val="tx1"/>
                      </a:gs>
                    </a:gsLst>
                    <a:lin ang="5400000" scaled="1"/>
                  </a:gradFill>
                </a:endParaRPr>
              </a:p>
            </p:txBody>
          </p:sp>
          <p:sp>
            <p:nvSpPr>
              <p:cNvPr id="16" name="Freeform 36">
                <a:extLst>
                  <a:ext uri="{FF2B5EF4-FFF2-40B4-BE49-F238E27FC236}">
                    <a16:creationId xmlns:a16="http://schemas.microsoft.com/office/drawing/2014/main" id="{3A6C12DA-BA46-4480-AF13-3B188072F65A}"/>
                  </a:ext>
                </a:extLst>
              </p:cNvPr>
              <p:cNvSpPr>
                <a:spLocks/>
              </p:cNvSpPr>
              <p:nvPr/>
            </p:nvSpPr>
            <p:spPr bwMode="auto">
              <a:xfrm rot="12755080">
                <a:off x="10115233" y="3619796"/>
                <a:ext cx="295863" cy="300752"/>
              </a:xfrm>
              <a:custGeom>
                <a:avLst/>
                <a:gdLst>
                  <a:gd name="T0" fmla="*/ 121 w 121"/>
                  <a:gd name="T1" fmla="*/ 0 h 123"/>
                  <a:gd name="T2" fmla="*/ 119 w 121"/>
                  <a:gd name="T3" fmla="*/ 123 h 123"/>
                  <a:gd name="T4" fmla="*/ 0 w 121"/>
                  <a:gd name="T5" fmla="*/ 121 h 123"/>
                </a:gdLst>
                <a:ahLst/>
                <a:cxnLst>
                  <a:cxn ang="0">
                    <a:pos x="T0" y="T1"/>
                  </a:cxn>
                  <a:cxn ang="0">
                    <a:pos x="T2" y="T3"/>
                  </a:cxn>
                  <a:cxn ang="0">
                    <a:pos x="T4" y="T5"/>
                  </a:cxn>
                </a:cxnLst>
                <a:rect l="0" t="0" r="r" b="b"/>
                <a:pathLst>
                  <a:path w="121" h="123">
                    <a:moveTo>
                      <a:pt x="121" y="0"/>
                    </a:moveTo>
                    <a:lnTo>
                      <a:pt x="119" y="123"/>
                    </a:lnTo>
                    <a:lnTo>
                      <a:pt x="0" y="121"/>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12" name="Oval 19">
              <a:extLst>
                <a:ext uri="{FF2B5EF4-FFF2-40B4-BE49-F238E27FC236}">
                  <a16:creationId xmlns:a16="http://schemas.microsoft.com/office/drawing/2014/main" id="{25B1A1B8-7B4B-4FA0-8FA8-6EE33117EB69}"/>
                </a:ext>
              </a:extLst>
            </p:cNvPr>
            <p:cNvSpPr>
              <a:spLocks noChangeArrowheads="1"/>
            </p:cNvSpPr>
            <p:nvPr/>
          </p:nvSpPr>
          <p:spPr bwMode="auto">
            <a:xfrm>
              <a:off x="8862753" y="2344207"/>
              <a:ext cx="330263" cy="330261"/>
            </a:xfrm>
            <a:prstGeom prst="ellipse">
              <a:avLst/>
            </a:prstGeom>
            <a:solidFill>
              <a:schemeClr val="bg1">
                <a:lumMod val="95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3" name="Oval 20">
              <a:extLst>
                <a:ext uri="{FF2B5EF4-FFF2-40B4-BE49-F238E27FC236}">
                  <a16:creationId xmlns:a16="http://schemas.microsoft.com/office/drawing/2014/main" id="{91C1AF51-A433-492D-ACCF-48C024F4DF96}"/>
                </a:ext>
              </a:extLst>
            </p:cNvPr>
            <p:cNvSpPr>
              <a:spLocks noChangeArrowheads="1"/>
            </p:cNvSpPr>
            <p:nvPr/>
          </p:nvSpPr>
          <p:spPr bwMode="auto">
            <a:xfrm>
              <a:off x="7662013" y="3544934"/>
              <a:ext cx="330263" cy="330261"/>
            </a:xfrm>
            <a:prstGeom prst="ellipse">
              <a:avLst/>
            </a:prstGeom>
            <a:solidFill>
              <a:schemeClr val="bg1">
                <a:lumMod val="95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4" name="Oval 21">
              <a:extLst>
                <a:ext uri="{FF2B5EF4-FFF2-40B4-BE49-F238E27FC236}">
                  <a16:creationId xmlns:a16="http://schemas.microsoft.com/office/drawing/2014/main" id="{847030A5-B23E-4105-B133-365D3A1B60D1}"/>
                </a:ext>
              </a:extLst>
            </p:cNvPr>
            <p:cNvSpPr>
              <a:spLocks noChangeArrowheads="1"/>
            </p:cNvSpPr>
            <p:nvPr/>
          </p:nvSpPr>
          <p:spPr bwMode="auto">
            <a:xfrm>
              <a:off x="8862750" y="4781495"/>
              <a:ext cx="330266" cy="330263"/>
            </a:xfrm>
            <a:prstGeom prst="ellipse">
              <a:avLst/>
            </a:prstGeom>
            <a:solidFill>
              <a:schemeClr val="bg1">
                <a:lumMod val="95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Tree>
    <p:extLst>
      <p:ext uri="{BB962C8B-B14F-4D97-AF65-F5344CB8AC3E}">
        <p14:creationId xmlns:p14="http://schemas.microsoft.com/office/powerpoint/2010/main" val="26540754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2635-A2B9-47E9-A133-7C23C98ABA0A}"/>
              </a:ext>
            </a:extLst>
          </p:cNvPr>
          <p:cNvSpPr>
            <a:spLocks noGrp="1"/>
          </p:cNvSpPr>
          <p:nvPr>
            <p:ph type="title"/>
          </p:nvPr>
        </p:nvSpPr>
        <p:spPr/>
        <p:txBody>
          <a:bodyPr/>
          <a:lstStyle/>
          <a:p>
            <a:r>
              <a:rPr lang="en-US" dirty="0"/>
              <a:t>Autopilot vs manual provisioning </a:t>
            </a:r>
          </a:p>
        </p:txBody>
      </p:sp>
      <p:sp>
        <p:nvSpPr>
          <p:cNvPr id="7" name="Content Placeholder 6">
            <a:extLst>
              <a:ext uri="{FF2B5EF4-FFF2-40B4-BE49-F238E27FC236}">
                <a16:creationId xmlns:a16="http://schemas.microsoft.com/office/drawing/2014/main" id="{459ABF45-3A03-47CE-B28D-4B99C5B7A78C}"/>
              </a:ext>
            </a:extLst>
          </p:cNvPr>
          <p:cNvSpPr>
            <a:spLocks noGrp="1"/>
          </p:cNvSpPr>
          <p:nvPr>
            <p:ph type="body" sz="quarter" idx="10"/>
          </p:nvPr>
        </p:nvSpPr>
        <p:spPr>
          <a:xfrm>
            <a:off x="269239" y="1925685"/>
            <a:ext cx="5826761" cy="1274195"/>
          </a:xfrm>
        </p:spPr>
        <p:txBody>
          <a:bodyPr/>
          <a:lstStyle/>
          <a:p>
            <a:pPr marL="0" indent="0">
              <a:spcBef>
                <a:spcPts val="0"/>
              </a:spcBef>
              <a:buNone/>
            </a:pPr>
            <a:r>
              <a:rPr lang="en-US" sz="2000" b="1" dirty="0">
                <a:latin typeface="+mn-lt"/>
              </a:rPr>
              <a:t>Autopilot (preview)</a:t>
            </a:r>
          </a:p>
          <a:p>
            <a:pPr marL="336145" indent="-336145">
              <a:spcBef>
                <a:spcPts val="0"/>
              </a:spcBef>
              <a:buFont typeface="Arial" pitchFamily="34" charset="0"/>
              <a:buChar char="•"/>
            </a:pPr>
            <a:r>
              <a:rPr lang="en-US" sz="2000" dirty="0">
                <a:solidFill>
                  <a:schemeClr val="tx1"/>
                </a:solidFill>
                <a:latin typeface="+mn-lt"/>
                <a:ea typeface="+mn-ea"/>
                <a:cs typeface="+mn-cs"/>
              </a:rPr>
              <a:t>Good for </a:t>
            </a:r>
            <a:r>
              <a:rPr lang="en-US" sz="2000" dirty="0" err="1">
                <a:solidFill>
                  <a:schemeClr val="tx1"/>
                </a:solidFill>
                <a:latin typeface="+mn-lt"/>
                <a:ea typeface="+mn-ea"/>
                <a:cs typeface="+mn-cs"/>
              </a:rPr>
              <a:t>bursty</a:t>
            </a:r>
            <a:r>
              <a:rPr lang="en-US" sz="2000" dirty="0">
                <a:solidFill>
                  <a:schemeClr val="tx1"/>
                </a:solidFill>
                <a:latin typeface="+mn-lt"/>
                <a:ea typeface="+mn-ea"/>
                <a:cs typeface="+mn-cs"/>
              </a:rPr>
              <a:t>, unpredictable workloads</a:t>
            </a:r>
          </a:p>
          <a:p>
            <a:pPr marL="336145" indent="-336145">
              <a:spcBef>
                <a:spcPts val="0"/>
              </a:spcBef>
              <a:buFont typeface="Arial" pitchFamily="34" charset="0"/>
              <a:buChar char="•"/>
            </a:pPr>
            <a:r>
              <a:rPr lang="en-US" sz="2000" dirty="0">
                <a:solidFill>
                  <a:schemeClr val="tx1"/>
                </a:solidFill>
                <a:latin typeface="+mn-lt"/>
                <a:ea typeface="+mn-ea"/>
                <a:cs typeface="+mn-cs"/>
              </a:rPr>
              <a:t>Scale between 10% and Max</a:t>
            </a:r>
          </a:p>
          <a:p>
            <a:endParaRPr lang="en-US" dirty="0"/>
          </a:p>
        </p:txBody>
      </p:sp>
      <p:sp>
        <p:nvSpPr>
          <p:cNvPr id="3" name="Content Placeholder 2">
            <a:extLst>
              <a:ext uri="{FF2B5EF4-FFF2-40B4-BE49-F238E27FC236}">
                <a16:creationId xmlns:a16="http://schemas.microsoft.com/office/drawing/2014/main" id="{CD686895-1DC5-4CF9-A97C-BF5F21FE6BD0}"/>
              </a:ext>
            </a:extLst>
          </p:cNvPr>
          <p:cNvSpPr>
            <a:spLocks noGrp="1"/>
          </p:cNvSpPr>
          <p:nvPr>
            <p:ph sz="quarter" idx="4294967295"/>
          </p:nvPr>
        </p:nvSpPr>
        <p:spPr>
          <a:xfrm>
            <a:off x="5767564" y="1879351"/>
            <a:ext cx="5219700" cy="1415772"/>
          </a:xfrm>
        </p:spPr>
        <p:txBody>
          <a:bodyPr/>
          <a:lstStyle/>
          <a:p>
            <a:pPr marL="0" indent="0">
              <a:spcBef>
                <a:spcPts val="0"/>
              </a:spcBef>
              <a:buNone/>
            </a:pPr>
            <a:r>
              <a:rPr lang="en-US" sz="2000" b="1" dirty="0">
                <a:solidFill>
                  <a:schemeClr val="tx2"/>
                </a:solidFill>
                <a:latin typeface="+mn-lt"/>
                <a:ea typeface="Segoe UI Semibold" charset="0"/>
                <a:cs typeface="Segoe UI Semibold" charset="0"/>
              </a:rPr>
              <a:t>Manual</a:t>
            </a:r>
          </a:p>
          <a:p>
            <a:pPr>
              <a:spcBef>
                <a:spcPts val="0"/>
              </a:spcBef>
            </a:pPr>
            <a:r>
              <a:rPr lang="en-US" sz="2000" b="1" dirty="0">
                <a:latin typeface="+mn-lt"/>
              </a:rPr>
              <a:t>Good for predictable workloads</a:t>
            </a:r>
          </a:p>
          <a:p>
            <a:pPr>
              <a:spcBef>
                <a:spcPts val="0"/>
              </a:spcBef>
            </a:pPr>
            <a:r>
              <a:rPr lang="en-US" sz="2000" b="1" dirty="0">
                <a:latin typeface="+mn-lt"/>
              </a:rPr>
              <a:t>Change RU/s programmatically with Azure function</a:t>
            </a:r>
          </a:p>
        </p:txBody>
      </p:sp>
      <p:pic>
        <p:nvPicPr>
          <p:cNvPr id="4" name="Picture 3">
            <a:extLst>
              <a:ext uri="{FF2B5EF4-FFF2-40B4-BE49-F238E27FC236}">
                <a16:creationId xmlns:a16="http://schemas.microsoft.com/office/drawing/2014/main" id="{C1D3B215-FCBE-45D9-87D6-C6426979E8A9}"/>
              </a:ext>
            </a:extLst>
          </p:cNvPr>
          <p:cNvPicPr>
            <a:picLocks noChangeAspect="1"/>
          </p:cNvPicPr>
          <p:nvPr/>
        </p:nvPicPr>
        <p:blipFill>
          <a:blip r:embed="rId3"/>
          <a:stretch>
            <a:fillRect/>
          </a:stretch>
        </p:blipFill>
        <p:spPr>
          <a:xfrm>
            <a:off x="637725" y="3429000"/>
            <a:ext cx="4010299" cy="3238405"/>
          </a:xfrm>
          <a:prstGeom prst="rect">
            <a:avLst/>
          </a:prstGeom>
          <a:ln>
            <a:solidFill>
              <a:schemeClr val="accent1"/>
            </a:solidFill>
          </a:ln>
        </p:spPr>
      </p:pic>
      <p:pic>
        <p:nvPicPr>
          <p:cNvPr id="8" name="Content Placeholder 4">
            <a:extLst>
              <a:ext uri="{FF2B5EF4-FFF2-40B4-BE49-F238E27FC236}">
                <a16:creationId xmlns:a16="http://schemas.microsoft.com/office/drawing/2014/main" id="{3DE382C0-1CC4-410E-8B95-E9EF69328D26}"/>
              </a:ext>
            </a:extLst>
          </p:cNvPr>
          <p:cNvPicPr>
            <a:picLocks noChangeAspect="1"/>
          </p:cNvPicPr>
          <p:nvPr/>
        </p:nvPicPr>
        <p:blipFill>
          <a:blip r:embed="rId4"/>
          <a:stretch>
            <a:fillRect/>
          </a:stretch>
        </p:blipFill>
        <p:spPr>
          <a:xfrm>
            <a:off x="6096000" y="4252651"/>
            <a:ext cx="5491550" cy="1735425"/>
          </a:xfrm>
          <a:prstGeom prst="rect">
            <a:avLst/>
          </a:prstGeom>
          <a:ln>
            <a:solidFill>
              <a:schemeClr val="accent1"/>
            </a:solidFill>
          </a:ln>
        </p:spPr>
      </p:pic>
    </p:spTree>
    <p:extLst>
      <p:ext uri="{BB962C8B-B14F-4D97-AF65-F5344CB8AC3E}">
        <p14:creationId xmlns:p14="http://schemas.microsoft.com/office/powerpoint/2010/main" val="377078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ylinder 513">
            <a:extLst>
              <a:ext uri="{FF2B5EF4-FFF2-40B4-BE49-F238E27FC236}">
                <a16:creationId xmlns:a16="http://schemas.microsoft.com/office/drawing/2014/main" id="{61F391A8-3FAC-431E-A9CA-07DEB034C636}"/>
              </a:ext>
            </a:extLst>
          </p:cNvPr>
          <p:cNvSpPr/>
          <p:nvPr/>
        </p:nvSpPr>
        <p:spPr bwMode="auto">
          <a:xfrm>
            <a:off x="8821613" y="2192619"/>
            <a:ext cx="1867818" cy="1898227"/>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EA819D78-AA4B-43FC-B7BE-B4030C7421C0}"/>
              </a:ext>
            </a:extLst>
          </p:cNvPr>
          <p:cNvSpPr>
            <a:spLocks noGrp="1"/>
          </p:cNvSpPr>
          <p:nvPr>
            <p:ph type="title"/>
          </p:nvPr>
        </p:nvSpPr>
        <p:spPr/>
        <p:txBody>
          <a:bodyPr/>
          <a:lstStyle/>
          <a:p>
            <a:r>
              <a:rPr lang="en-US"/>
              <a:t>Expiring Records Using Time-to-Live</a:t>
            </a:r>
          </a:p>
        </p:txBody>
      </p:sp>
      <p:sp>
        <p:nvSpPr>
          <p:cNvPr id="3" name="Text Placeholder 2">
            <a:extLst>
              <a:ext uri="{FF2B5EF4-FFF2-40B4-BE49-F238E27FC236}">
                <a16:creationId xmlns:a16="http://schemas.microsoft.com/office/drawing/2014/main" id="{04083FBA-0A30-4E8E-94F7-549FCADB72B0}"/>
              </a:ext>
            </a:extLst>
          </p:cNvPr>
          <p:cNvSpPr>
            <a:spLocks noGrp="1"/>
          </p:cNvSpPr>
          <p:nvPr>
            <p:ph type="body" sz="quarter" idx="11"/>
          </p:nvPr>
        </p:nvSpPr>
        <p:spPr>
          <a:xfrm>
            <a:off x="269874" y="1584156"/>
            <a:ext cx="5686789" cy="5195268"/>
          </a:xfrm>
        </p:spPr>
        <p:txBody>
          <a:bodyPr/>
          <a:lstStyle/>
          <a:p>
            <a:r>
              <a:rPr lang="en-US"/>
              <a:t>TTL BEHAVIOR</a:t>
            </a:r>
          </a:p>
          <a:p>
            <a:pPr marL="0" lvl="1" indent="0">
              <a:buNone/>
            </a:pPr>
            <a:r>
              <a:rPr lang="en-US"/>
              <a:t>The TTL feature is controlled by TTL properties at two levels - the collection level and the document level. </a:t>
            </a:r>
          </a:p>
          <a:p>
            <a:pPr lvl="1"/>
            <a:r>
              <a:rPr lang="en-US" err="1"/>
              <a:t>DefaultTTL</a:t>
            </a:r>
            <a:r>
              <a:rPr lang="en-US"/>
              <a:t> for the collection</a:t>
            </a:r>
          </a:p>
          <a:p>
            <a:pPr lvl="2"/>
            <a:r>
              <a:rPr lang="en-US"/>
              <a:t>If missing (or set to null), documents are not deleted automatically.</a:t>
            </a:r>
          </a:p>
          <a:p>
            <a:pPr lvl="2"/>
            <a:r>
              <a:rPr lang="en-US"/>
              <a:t>If present and the value is "-1" = infinite – documents don’t expire by default</a:t>
            </a:r>
          </a:p>
          <a:p>
            <a:pPr lvl="2"/>
            <a:r>
              <a:rPr lang="en-US"/>
              <a:t>If present and the value is some number ("n") – documents expire "n” seconds after last modification</a:t>
            </a:r>
          </a:p>
          <a:p>
            <a:pPr lvl="1"/>
            <a:r>
              <a:rPr lang="en-US"/>
              <a:t>TTL for the documents:</a:t>
            </a:r>
          </a:p>
          <a:p>
            <a:pPr lvl="2"/>
            <a:r>
              <a:rPr lang="en-US"/>
              <a:t>Property is applicable only if </a:t>
            </a:r>
            <a:r>
              <a:rPr lang="en-US" err="1"/>
              <a:t>DefaultTTL</a:t>
            </a:r>
            <a:r>
              <a:rPr lang="en-US"/>
              <a:t> is present for the parent collection.</a:t>
            </a:r>
          </a:p>
          <a:p>
            <a:pPr lvl="2"/>
            <a:r>
              <a:rPr lang="en-US"/>
              <a:t>Overrides the </a:t>
            </a:r>
            <a:r>
              <a:rPr lang="en-US" err="1"/>
              <a:t>DefaultTTL</a:t>
            </a:r>
            <a:r>
              <a:rPr lang="en-US"/>
              <a:t> value for the parent collection.</a:t>
            </a:r>
          </a:p>
          <a:p>
            <a:pPr marL="0" lvl="1" indent="0">
              <a:buNone/>
            </a:pPr>
            <a:r>
              <a:rPr lang="en-US"/>
              <a:t>The values are set in seconds and are treated as a delta from the _</a:t>
            </a:r>
            <a:r>
              <a:rPr lang="en-US" err="1"/>
              <a:t>ts</a:t>
            </a:r>
            <a:r>
              <a:rPr lang="en-US"/>
              <a:t> that the document was last modified at.</a:t>
            </a:r>
          </a:p>
        </p:txBody>
      </p:sp>
      <p:sp>
        <p:nvSpPr>
          <p:cNvPr id="5" name="TextBox 4">
            <a:extLst>
              <a:ext uri="{FF2B5EF4-FFF2-40B4-BE49-F238E27FC236}">
                <a16:creationId xmlns:a16="http://schemas.microsoft.com/office/drawing/2014/main" id="{48C754C8-B89A-4271-8CB6-56B96E4AC7B1}"/>
              </a:ext>
            </a:extLst>
          </p:cNvPr>
          <p:cNvSpPr txBox="1"/>
          <p:nvPr/>
        </p:nvSpPr>
        <p:spPr>
          <a:xfrm>
            <a:off x="9076687" y="4646476"/>
            <a:ext cx="135767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Collection</a:t>
            </a:r>
          </a:p>
        </p:txBody>
      </p:sp>
      <p:sp>
        <p:nvSpPr>
          <p:cNvPr id="7" name="Rectangle 6">
            <a:extLst>
              <a:ext uri="{FF2B5EF4-FFF2-40B4-BE49-F238E27FC236}">
                <a16:creationId xmlns:a16="http://schemas.microsoft.com/office/drawing/2014/main" id="{2B73EFCD-7E78-4E1A-BB23-BE607E044A02}"/>
              </a:ext>
            </a:extLst>
          </p:cNvPr>
          <p:cNvSpPr/>
          <p:nvPr/>
        </p:nvSpPr>
        <p:spPr bwMode="auto">
          <a:xfrm>
            <a:off x="7937817" y="1925685"/>
            <a:ext cx="3602795" cy="3246441"/>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02621834-084C-4C7A-AB82-0D60847B8CB3}"/>
              </a:ext>
            </a:extLst>
          </p:cNvPr>
          <p:cNvGrpSpPr>
            <a:grpSpLocks noChangeAspect="1"/>
          </p:cNvGrpSpPr>
          <p:nvPr/>
        </p:nvGrpSpPr>
        <p:grpSpPr>
          <a:xfrm>
            <a:off x="11130088" y="4793002"/>
            <a:ext cx="350654" cy="302239"/>
            <a:chOff x="9192685" y="1928657"/>
            <a:chExt cx="644698" cy="555680"/>
          </a:xfrm>
        </p:grpSpPr>
        <p:sp>
          <p:nvSpPr>
            <p:cNvPr id="17" name="Star: 4 Points 8">
              <a:extLst>
                <a:ext uri="{FF2B5EF4-FFF2-40B4-BE49-F238E27FC236}">
                  <a16:creationId xmlns:a16="http://schemas.microsoft.com/office/drawing/2014/main" id="{0B496B70-C8B5-4247-B3CF-012A48B15713}"/>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8" name="Star: 4 Points 8">
              <a:extLst>
                <a:ext uri="{FF2B5EF4-FFF2-40B4-BE49-F238E27FC236}">
                  <a16:creationId xmlns:a16="http://schemas.microsoft.com/office/drawing/2014/main" id="{D5E68215-B112-4FBB-B117-1960C989A9CD}"/>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8297E98E-257E-4100-9409-D54855A98B61}"/>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9">
              <a:extLst>
                <a:ext uri="{FF2B5EF4-FFF2-40B4-BE49-F238E27FC236}">
                  <a16:creationId xmlns:a16="http://schemas.microsoft.com/office/drawing/2014/main" id="{A3B11A03-F092-42E5-B333-7A99F69C8352}"/>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grpSp>
      <p:sp>
        <p:nvSpPr>
          <p:cNvPr id="30" name="Rectangle 29">
            <a:extLst>
              <a:ext uri="{FF2B5EF4-FFF2-40B4-BE49-F238E27FC236}">
                <a16:creationId xmlns:a16="http://schemas.microsoft.com/office/drawing/2014/main" id="{06D19599-7605-4D41-9B41-616F6CD7651F}"/>
              </a:ext>
            </a:extLst>
          </p:cNvPr>
          <p:cNvSpPr/>
          <p:nvPr/>
        </p:nvSpPr>
        <p:spPr bwMode="auto">
          <a:xfrm>
            <a:off x="9112959" y="3063755"/>
            <a:ext cx="875560" cy="350865"/>
          </a:xfrm>
          <a:prstGeom prst="rect">
            <a:avLst/>
          </a:prstGeom>
          <a:solidFill>
            <a:schemeClr val="tx2"/>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Document</a:t>
            </a:r>
          </a:p>
        </p:txBody>
      </p:sp>
      <p:sp>
        <p:nvSpPr>
          <p:cNvPr id="31" name="Rectangle 30">
            <a:extLst>
              <a:ext uri="{FF2B5EF4-FFF2-40B4-BE49-F238E27FC236}">
                <a16:creationId xmlns:a16="http://schemas.microsoft.com/office/drawing/2014/main" id="{0E8AED18-869B-4023-925A-826A6294CE17}"/>
              </a:ext>
            </a:extLst>
          </p:cNvPr>
          <p:cNvSpPr/>
          <p:nvPr/>
        </p:nvSpPr>
        <p:spPr bwMode="auto">
          <a:xfrm>
            <a:off x="9112959" y="3536086"/>
            <a:ext cx="875560" cy="350865"/>
          </a:xfrm>
          <a:prstGeom prst="rect">
            <a:avLst/>
          </a:prstGeom>
          <a:solidFill>
            <a:schemeClr val="tx2"/>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Document</a:t>
            </a:r>
          </a:p>
        </p:txBody>
      </p:sp>
      <p:sp>
        <p:nvSpPr>
          <p:cNvPr id="32" name="Rectangle 31">
            <a:extLst>
              <a:ext uri="{FF2B5EF4-FFF2-40B4-BE49-F238E27FC236}">
                <a16:creationId xmlns:a16="http://schemas.microsoft.com/office/drawing/2014/main" id="{02054FB4-7498-4594-9A46-394C4C47DD20}"/>
              </a:ext>
            </a:extLst>
          </p:cNvPr>
          <p:cNvSpPr/>
          <p:nvPr/>
        </p:nvSpPr>
        <p:spPr bwMode="auto">
          <a:xfrm>
            <a:off x="9978034" y="3536086"/>
            <a:ext cx="420051" cy="350865"/>
          </a:xfrm>
          <a:prstGeom prst="rect">
            <a:avLst/>
          </a:prstGeom>
          <a:solidFill>
            <a:schemeClr val="tx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TTL</a:t>
            </a:r>
          </a:p>
        </p:txBody>
      </p:sp>
      <p:sp>
        <p:nvSpPr>
          <p:cNvPr id="23" name="Freeform: Shape 22">
            <a:extLst>
              <a:ext uri="{FF2B5EF4-FFF2-40B4-BE49-F238E27FC236}">
                <a16:creationId xmlns:a16="http://schemas.microsoft.com/office/drawing/2014/main" id="{504351F1-C208-43F9-83D5-FAA5404155EE}"/>
              </a:ext>
            </a:extLst>
          </p:cNvPr>
          <p:cNvSpPr/>
          <p:nvPr/>
        </p:nvSpPr>
        <p:spPr bwMode="auto">
          <a:xfrm>
            <a:off x="8821613" y="3721673"/>
            <a:ext cx="1867818" cy="924803"/>
          </a:xfrm>
          <a:custGeom>
            <a:avLst/>
            <a:gdLst>
              <a:gd name="connsiteX0" fmla="*/ 0 w 1867818"/>
              <a:gd name="connsiteY0" fmla="*/ 0 h 924803"/>
              <a:gd name="connsiteX1" fmla="*/ 570389 w 1867818"/>
              <a:gd name="connsiteY1" fmla="*/ 340163 h 924803"/>
              <a:gd name="connsiteX2" fmla="*/ 933909 w 1867818"/>
              <a:gd name="connsiteY2" fmla="*/ 369174 h 924803"/>
              <a:gd name="connsiteX3" fmla="*/ 1867818 w 1867818"/>
              <a:gd name="connsiteY3" fmla="*/ 0 h 924803"/>
              <a:gd name="connsiteX4" fmla="*/ 1867818 w 1867818"/>
              <a:gd name="connsiteY4" fmla="*/ 555629 h 924803"/>
              <a:gd name="connsiteX5" fmla="*/ 933909 w 1867818"/>
              <a:gd name="connsiteY5" fmla="*/ 924803 h 924803"/>
              <a:gd name="connsiteX6" fmla="*/ 570389 w 1867818"/>
              <a:gd name="connsiteY6" fmla="*/ 895792 h 924803"/>
              <a:gd name="connsiteX7" fmla="*/ 0 w 1867818"/>
              <a:gd name="connsiteY7" fmla="*/ 555629 h 924803"/>
              <a:gd name="connsiteX8" fmla="*/ 0 w 1867818"/>
              <a:gd name="connsiteY8" fmla="*/ 0 h 92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7818" h="924803">
                <a:moveTo>
                  <a:pt x="0" y="0"/>
                </a:moveTo>
                <a:cubicBezTo>
                  <a:pt x="0" y="152917"/>
                  <a:pt x="235195" y="284119"/>
                  <a:pt x="570389" y="340163"/>
                </a:cubicBezTo>
                <a:cubicBezTo>
                  <a:pt x="682121" y="358844"/>
                  <a:pt x="804963" y="369174"/>
                  <a:pt x="933909" y="369174"/>
                </a:cubicBezTo>
                <a:cubicBezTo>
                  <a:pt x="1449693" y="369174"/>
                  <a:pt x="1867818" y="203889"/>
                  <a:pt x="1867818" y="0"/>
                </a:cubicBezTo>
                <a:lnTo>
                  <a:pt x="1867818" y="555629"/>
                </a:lnTo>
                <a:cubicBezTo>
                  <a:pt x="1867818" y="759518"/>
                  <a:pt x="1449693" y="924803"/>
                  <a:pt x="933909" y="924803"/>
                </a:cubicBezTo>
                <a:cubicBezTo>
                  <a:pt x="804963" y="924803"/>
                  <a:pt x="682121" y="914473"/>
                  <a:pt x="570389" y="895792"/>
                </a:cubicBezTo>
                <a:cubicBezTo>
                  <a:pt x="235195" y="839748"/>
                  <a:pt x="0" y="708546"/>
                  <a:pt x="0" y="555629"/>
                </a:cubicBezTo>
                <a:lnTo>
                  <a:pt x="0" y="0"/>
                </a:lnTo>
                <a:close/>
              </a:path>
            </a:pathLst>
          </a:custGeom>
          <a:solidFill>
            <a:schemeClr val="tx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22860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latin typeface="+mj-lt"/>
                <a:ea typeface="Segoe UI" pitchFamily="34" charset="0"/>
                <a:cs typeface="Segoe UI" pitchFamily="34" charset="0"/>
              </a:rPr>
              <a:t>Default TTL</a:t>
            </a:r>
          </a:p>
        </p:txBody>
      </p:sp>
    </p:spTree>
    <p:extLst>
      <p:ext uri="{BB962C8B-B14F-4D97-AF65-F5344CB8AC3E}">
        <p14:creationId xmlns:p14="http://schemas.microsoft.com/office/powerpoint/2010/main" val="53219932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dirty="0"/>
              <a:t>TO Resume and my PERSONAL advice </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41" y="1744256"/>
            <a:ext cx="11655839" cy="4770537"/>
          </a:xfrm>
        </p:spPr>
        <p:txBody>
          <a:bodyPr/>
          <a:lstStyle/>
          <a:p>
            <a:r>
              <a:rPr lang="en-US" sz="1600" dirty="0">
                <a:solidFill>
                  <a:srgbClr val="0078D7"/>
                </a:solidFill>
              </a:rPr>
              <a:t>Enable monitoring when you create the endpoint </a:t>
            </a:r>
          </a:p>
          <a:p>
            <a:endParaRPr lang="en-US" sz="1600" dirty="0">
              <a:solidFill>
                <a:srgbClr val="0078D7"/>
              </a:solidFill>
            </a:endParaRPr>
          </a:p>
          <a:p>
            <a:r>
              <a:rPr lang="en-US" sz="1600" dirty="0">
                <a:solidFill>
                  <a:srgbClr val="0078D7"/>
                </a:solidFill>
              </a:rPr>
              <a:t>Cassandra API, MongoDB API are wrapper, if you start a new project use the SQL API  </a:t>
            </a:r>
          </a:p>
          <a:p>
            <a:endParaRPr lang="en-US" sz="1600" dirty="0">
              <a:solidFill>
                <a:srgbClr val="0078D7"/>
              </a:solidFill>
            </a:endParaRPr>
          </a:p>
          <a:p>
            <a:r>
              <a:rPr lang="en-US" sz="1600" dirty="0">
                <a:solidFill>
                  <a:srgbClr val="0078D7"/>
                </a:solidFill>
              </a:rPr>
              <a:t>Think at model, organization </a:t>
            </a:r>
          </a:p>
          <a:p>
            <a:r>
              <a:rPr lang="en-US" sz="1600" dirty="0">
                <a:solidFill>
                  <a:srgbClr val="0078D7"/>
                </a:solidFill>
              </a:rPr>
              <a:t>	RU / partition </a:t>
            </a:r>
          </a:p>
          <a:p>
            <a:r>
              <a:rPr lang="en-US" sz="1600" dirty="0">
                <a:solidFill>
                  <a:srgbClr val="0078D7"/>
                </a:solidFill>
              </a:rPr>
              <a:t>	RU / DB </a:t>
            </a:r>
          </a:p>
          <a:p>
            <a:r>
              <a:rPr lang="en-US" sz="1600" dirty="0">
                <a:solidFill>
                  <a:srgbClr val="0078D7"/>
                </a:solidFill>
              </a:rPr>
              <a:t>	usually optimum should be a mix </a:t>
            </a:r>
          </a:p>
          <a:p>
            <a:endParaRPr lang="en-US" sz="1600" dirty="0">
              <a:solidFill>
                <a:srgbClr val="0078D7"/>
              </a:solidFill>
            </a:endParaRPr>
          </a:p>
          <a:p>
            <a:r>
              <a:rPr lang="en-US" sz="1600" dirty="0">
                <a:solidFill>
                  <a:srgbClr val="0078D7"/>
                </a:solidFill>
              </a:rPr>
              <a:t>Partition Key is the key </a:t>
            </a:r>
          </a:p>
          <a:p>
            <a:endParaRPr lang="en-US" sz="1600" dirty="0">
              <a:solidFill>
                <a:srgbClr val="0078D7"/>
              </a:solidFill>
            </a:endParaRPr>
          </a:p>
          <a:p>
            <a:r>
              <a:rPr lang="en-US" sz="1600" dirty="0">
                <a:solidFill>
                  <a:srgbClr val="0078D7"/>
                </a:solidFill>
              </a:rPr>
              <a:t>Avoid default index policy </a:t>
            </a:r>
          </a:p>
          <a:p>
            <a:endParaRPr lang="en-US" sz="1600" dirty="0">
              <a:solidFill>
                <a:srgbClr val="0078D7"/>
              </a:solidFill>
            </a:endParaRPr>
          </a:p>
          <a:p>
            <a:r>
              <a:rPr lang="en-US" sz="1600" dirty="0">
                <a:solidFill>
                  <a:srgbClr val="0078D7"/>
                </a:solidFill>
              </a:rPr>
              <a:t>Think Cloud (everything can run but think from the start that you pay what you consume (data, CPU, IOPS)) </a:t>
            </a:r>
          </a:p>
          <a:p>
            <a:endParaRPr lang="en-US" sz="1600" dirty="0">
              <a:solidFill>
                <a:srgbClr val="0078D7"/>
              </a:solidFill>
            </a:endParaRPr>
          </a:p>
          <a:p>
            <a:r>
              <a:rPr lang="en-US" sz="1600" dirty="0">
                <a:solidFill>
                  <a:srgbClr val="0078D7"/>
                </a:solidFill>
              </a:rPr>
              <a:t>Monitor (DBA is not a “LUXE”) </a:t>
            </a:r>
          </a:p>
        </p:txBody>
      </p:sp>
    </p:spTree>
    <p:extLst>
      <p:ext uri="{BB962C8B-B14F-4D97-AF65-F5344CB8AC3E}">
        <p14:creationId xmlns:p14="http://schemas.microsoft.com/office/powerpoint/2010/main" val="12178898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A342-975F-4246-854E-E93AB3A49E74}"/>
              </a:ext>
            </a:extLst>
          </p:cNvPr>
          <p:cNvSpPr>
            <a:spLocks noGrp="1"/>
          </p:cNvSpPr>
          <p:nvPr>
            <p:ph type="title"/>
          </p:nvPr>
        </p:nvSpPr>
        <p:spPr/>
        <p:txBody>
          <a:bodyPr/>
          <a:lstStyle/>
          <a:p>
            <a:pPr algn="ctr"/>
            <a:r>
              <a:rPr lang="en-US" dirty="0"/>
              <a:t>Other information</a:t>
            </a:r>
          </a:p>
        </p:txBody>
      </p:sp>
    </p:spTree>
    <p:extLst>
      <p:ext uri="{BB962C8B-B14F-4D97-AF65-F5344CB8AC3E}">
        <p14:creationId xmlns:p14="http://schemas.microsoft.com/office/powerpoint/2010/main" val="412251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3D27-3939-4524-B4E6-31B6AB06B125}"/>
              </a:ext>
            </a:extLst>
          </p:cNvPr>
          <p:cNvSpPr>
            <a:spLocks noGrp="1"/>
          </p:cNvSpPr>
          <p:nvPr>
            <p:ph type="title"/>
          </p:nvPr>
        </p:nvSpPr>
        <p:spPr/>
        <p:txBody>
          <a:bodyPr/>
          <a:lstStyle/>
          <a:p>
            <a:r>
              <a:rPr lang="en-US"/>
              <a:t>Response Status Codes</a:t>
            </a:r>
          </a:p>
        </p:txBody>
      </p:sp>
      <p:graphicFrame>
        <p:nvGraphicFramePr>
          <p:cNvPr id="4" name="Table 3">
            <a:extLst>
              <a:ext uri="{FF2B5EF4-FFF2-40B4-BE49-F238E27FC236}">
                <a16:creationId xmlns:a16="http://schemas.microsoft.com/office/drawing/2014/main" id="{04B27105-A1D8-4953-81C1-13591B1E8317}"/>
              </a:ext>
            </a:extLst>
          </p:cNvPr>
          <p:cNvGraphicFramePr>
            <a:graphicFrameLocks noGrp="1"/>
          </p:cNvGraphicFramePr>
          <p:nvPr>
            <p:extLst>
              <p:ext uri="{D42A27DB-BD31-4B8C-83A1-F6EECF244321}">
                <p14:modId xmlns:p14="http://schemas.microsoft.com/office/powerpoint/2010/main" val="564147586"/>
              </p:ext>
            </p:extLst>
          </p:nvPr>
        </p:nvGraphicFramePr>
        <p:xfrm>
          <a:off x="1380674" y="1575618"/>
          <a:ext cx="9144000" cy="4481076"/>
        </p:xfrm>
        <a:graphic>
          <a:graphicData uri="http://schemas.openxmlformats.org/drawingml/2006/table">
            <a:tbl>
              <a:tblPr bandRow="1">
                <a:tableStyleId>{5940675A-B579-460E-94D1-54222C63F5DA}</a:tableStyleId>
              </a:tblPr>
              <a:tblGrid>
                <a:gridCol w="3313013">
                  <a:extLst>
                    <a:ext uri="{9D8B030D-6E8A-4147-A177-3AD203B41FA5}">
                      <a16:colId xmlns:a16="http://schemas.microsoft.com/office/drawing/2014/main" val="2840900199"/>
                    </a:ext>
                  </a:extLst>
                </a:gridCol>
                <a:gridCol w="5830987">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Code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Meaning</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a:txBody>
                    <a:bodyPr/>
                    <a:lstStyle/>
                    <a:p>
                      <a:pPr algn="r"/>
                      <a:r>
                        <a:rPr lang="en-US" sz="1600" b="1">
                          <a:latin typeface="Consolas" panose="020B0609020204030204" pitchFamily="49" charset="0"/>
                        </a:rPr>
                        <a:t>200 OK</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GET, PUT or POST operation was successful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a:txBody>
                    <a:bodyPr/>
                    <a:lstStyle/>
                    <a:p>
                      <a:pPr algn="r"/>
                      <a:r>
                        <a:rPr lang="en-US" sz="1600" b="1">
                          <a:latin typeface="Consolas" panose="020B0609020204030204" pitchFamily="49" charset="0"/>
                        </a:rPr>
                        <a:t>201 Created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Resource created successfully using a POST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a:txBody>
                    <a:bodyPr/>
                    <a:lstStyle/>
                    <a:p>
                      <a:pPr algn="r"/>
                      <a:r>
                        <a:rPr lang="en-US" sz="1600" b="1">
                          <a:latin typeface="Consolas" panose="020B0609020204030204" pitchFamily="49" charset="0"/>
                        </a:rPr>
                        <a:t>204 No Content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Resource deleted successfully using a DELETE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a:txBody>
                    <a:bodyPr/>
                    <a:lstStyle/>
                    <a:p>
                      <a:pPr algn="r"/>
                      <a:r>
                        <a:rPr lang="en-US" sz="1600" b="1">
                          <a:latin typeface="Consolas" panose="020B0609020204030204" pitchFamily="49" charset="0"/>
                        </a:rPr>
                        <a:t>401 Unauthorized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Invalid Authorization header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a:txBody>
                    <a:bodyPr/>
                    <a:lstStyle/>
                    <a:p>
                      <a:pPr algn="r"/>
                      <a:r>
                        <a:rPr lang="en-US" sz="1600" b="1">
                          <a:latin typeface="Consolas" panose="020B0609020204030204" pitchFamily="49" charset="0"/>
                        </a:rPr>
                        <a:t>403 Forbidden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Authorization token expired</a:t>
                      </a:r>
                    </a:p>
                    <a:p>
                      <a:pPr algn="l"/>
                      <a:r>
                        <a:rPr lang="en-US" sz="1400"/>
                        <a:t>Resource quota reached when attempting to create a document</a:t>
                      </a:r>
                      <a:br>
                        <a:rPr lang="en-US" sz="1400"/>
                      </a:br>
                      <a:r>
                        <a:rPr lang="en-US" sz="1400"/>
                        <a:t>Stored Procedure, Trigger or UDF is blacklisted from executed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a:txBody>
                    <a:bodyPr/>
                    <a:lstStyle/>
                    <a:p>
                      <a:pPr algn="r"/>
                      <a:r>
                        <a:rPr lang="en-US" sz="1600" b="1">
                          <a:latin typeface="Consolas" panose="020B0609020204030204" pitchFamily="49" charset="0"/>
                        </a:rPr>
                        <a:t>409 Request Timeout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Stored Procedure, Trigger or UDF exceeded maximum execution time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Tree>
    <p:extLst>
      <p:ext uri="{BB962C8B-B14F-4D97-AF65-F5344CB8AC3E}">
        <p14:creationId xmlns:p14="http://schemas.microsoft.com/office/powerpoint/2010/main" val="3669108110"/>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3D27-3939-4524-B4E6-31B6AB06B125}"/>
              </a:ext>
            </a:extLst>
          </p:cNvPr>
          <p:cNvSpPr>
            <a:spLocks noGrp="1"/>
          </p:cNvSpPr>
          <p:nvPr>
            <p:ph type="title"/>
          </p:nvPr>
        </p:nvSpPr>
        <p:spPr/>
        <p:txBody>
          <a:bodyPr/>
          <a:lstStyle/>
          <a:p>
            <a:r>
              <a:rPr lang="en-US"/>
              <a:t>Response Status Codes</a:t>
            </a:r>
          </a:p>
        </p:txBody>
      </p:sp>
      <p:graphicFrame>
        <p:nvGraphicFramePr>
          <p:cNvPr id="4" name="Table 3">
            <a:extLst>
              <a:ext uri="{FF2B5EF4-FFF2-40B4-BE49-F238E27FC236}">
                <a16:creationId xmlns:a16="http://schemas.microsoft.com/office/drawing/2014/main" id="{04B27105-A1D8-4953-81C1-13591B1E8317}"/>
              </a:ext>
            </a:extLst>
          </p:cNvPr>
          <p:cNvGraphicFramePr>
            <a:graphicFrameLocks noGrp="1"/>
          </p:cNvGraphicFramePr>
          <p:nvPr>
            <p:extLst>
              <p:ext uri="{D42A27DB-BD31-4B8C-83A1-F6EECF244321}">
                <p14:modId xmlns:p14="http://schemas.microsoft.com/office/powerpoint/2010/main" val="2712129353"/>
              </p:ext>
            </p:extLst>
          </p:nvPr>
        </p:nvGraphicFramePr>
        <p:xfrm>
          <a:off x="1380674" y="1575618"/>
          <a:ext cx="9144000" cy="4407875"/>
        </p:xfrm>
        <a:graphic>
          <a:graphicData uri="http://schemas.openxmlformats.org/drawingml/2006/table">
            <a:tbl>
              <a:tblPr bandRow="1">
                <a:tableStyleId>{5940675A-B579-460E-94D1-54222C63F5DA}</a:tableStyleId>
              </a:tblPr>
              <a:tblGrid>
                <a:gridCol w="3313013">
                  <a:extLst>
                    <a:ext uri="{9D8B030D-6E8A-4147-A177-3AD203B41FA5}">
                      <a16:colId xmlns:a16="http://schemas.microsoft.com/office/drawing/2014/main" val="2840900199"/>
                    </a:ext>
                  </a:extLst>
                </a:gridCol>
                <a:gridCol w="5830987">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Header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Value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a:txBody>
                    <a:bodyPr/>
                    <a:lstStyle/>
                    <a:p>
                      <a:pPr algn="r"/>
                      <a:r>
                        <a:rPr lang="en-US" sz="1600" b="1">
                          <a:latin typeface="Consolas" panose="020B0609020204030204" pitchFamily="49" charset="0"/>
                        </a:rPr>
                        <a:t>409 Conflict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item Id for a PUT or POST operation conflicts with an existing item</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a:txBody>
                    <a:bodyPr/>
                    <a:lstStyle/>
                    <a:p>
                      <a:pPr algn="r"/>
                      <a:r>
                        <a:rPr lang="en-US" sz="1600" b="1">
                          <a:latin typeface="Consolas" panose="020B0609020204030204" pitchFamily="49" charset="0"/>
                        </a:rPr>
                        <a:t>412 Precondition Failure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specified </a:t>
                      </a:r>
                      <a:r>
                        <a:rPr lang="en-US" sz="1400" err="1"/>
                        <a:t>eTag</a:t>
                      </a:r>
                      <a:r>
                        <a:rPr lang="en-US" sz="1400"/>
                        <a:t> is different from the version on the server (optimistic concurrency error)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a:txBody>
                    <a:bodyPr/>
                    <a:lstStyle/>
                    <a:p>
                      <a:pPr algn="r"/>
                      <a:r>
                        <a:rPr lang="en-US" sz="1600" b="1">
                          <a:latin typeface="Consolas" panose="020B0609020204030204" pitchFamily="49" charset="0"/>
                        </a:rPr>
                        <a:t>413 Entity Too Large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item size exceeds maximum allowable document size of 2MB</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a:txBody>
                    <a:bodyPr/>
                    <a:lstStyle/>
                    <a:p>
                      <a:pPr algn="r"/>
                      <a:r>
                        <a:rPr lang="en-US" sz="1600" b="1">
                          <a:latin typeface="Consolas" panose="020B0609020204030204" pitchFamily="49" charset="0"/>
                        </a:rPr>
                        <a:t>429 Too Many Requests</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Container has exceeded provisioned throughput limit</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a:txBody>
                    <a:bodyPr/>
                    <a:lstStyle/>
                    <a:p>
                      <a:pPr algn="r"/>
                      <a:r>
                        <a:rPr lang="en-US" sz="1600" b="1">
                          <a:latin typeface="Consolas" panose="020B0609020204030204" pitchFamily="49" charset="0"/>
                        </a:rPr>
                        <a:t>449 Retry With</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Transient error has occurred, safe to retry</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a:txBody>
                    <a:bodyPr/>
                    <a:lstStyle/>
                    <a:p>
                      <a:pPr algn="r"/>
                      <a:r>
                        <a:rPr lang="en-US" sz="1600" b="1">
                          <a:latin typeface="Consolas" panose="020B0609020204030204" pitchFamily="49" charset="0"/>
                        </a:rPr>
                        <a:t>50x</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Server-side error. If effort persists, contact support</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9058715"/>
                  </a:ext>
                </a:extLst>
              </a:tr>
            </a:tbl>
          </a:graphicData>
        </a:graphic>
      </p:graphicFrame>
    </p:spTree>
    <p:extLst>
      <p:ext uri="{BB962C8B-B14F-4D97-AF65-F5344CB8AC3E}">
        <p14:creationId xmlns:p14="http://schemas.microsoft.com/office/powerpoint/2010/main" val="188544443"/>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3D27-3939-4524-B4E6-31B6AB06B125}"/>
              </a:ext>
            </a:extLst>
          </p:cNvPr>
          <p:cNvSpPr>
            <a:spLocks noGrp="1"/>
          </p:cNvSpPr>
          <p:nvPr>
            <p:ph type="title"/>
          </p:nvPr>
        </p:nvSpPr>
        <p:spPr/>
        <p:txBody>
          <a:bodyPr/>
          <a:lstStyle/>
          <a:p>
            <a:r>
              <a:rPr lang="en-US"/>
              <a:t>Response Headers</a:t>
            </a:r>
          </a:p>
        </p:txBody>
      </p:sp>
      <p:graphicFrame>
        <p:nvGraphicFramePr>
          <p:cNvPr id="5" name="Table 4">
            <a:extLst>
              <a:ext uri="{FF2B5EF4-FFF2-40B4-BE49-F238E27FC236}">
                <a16:creationId xmlns:a16="http://schemas.microsoft.com/office/drawing/2014/main" id="{D7CA1DB2-C2F9-4602-81A3-01D459931252}"/>
              </a:ext>
            </a:extLst>
          </p:cNvPr>
          <p:cNvGraphicFramePr>
            <a:graphicFrameLocks noGrp="1"/>
          </p:cNvGraphicFramePr>
          <p:nvPr>
            <p:extLst>
              <p:ext uri="{D42A27DB-BD31-4B8C-83A1-F6EECF244321}">
                <p14:modId xmlns:p14="http://schemas.microsoft.com/office/powerpoint/2010/main" val="1832813177"/>
              </p:ext>
            </p:extLst>
          </p:nvPr>
        </p:nvGraphicFramePr>
        <p:xfrm>
          <a:off x="1380674" y="1575618"/>
          <a:ext cx="9144000" cy="4407875"/>
        </p:xfrm>
        <a:graphic>
          <a:graphicData uri="http://schemas.openxmlformats.org/drawingml/2006/table">
            <a:tbl>
              <a:tblPr bandRow="1">
                <a:tableStyleId>{5940675A-B579-460E-94D1-54222C63F5DA}</a:tableStyleId>
              </a:tblPr>
              <a:tblGrid>
                <a:gridCol w="3313013">
                  <a:extLst>
                    <a:ext uri="{9D8B030D-6E8A-4147-A177-3AD203B41FA5}">
                      <a16:colId xmlns:a16="http://schemas.microsoft.com/office/drawing/2014/main" val="2840900199"/>
                    </a:ext>
                  </a:extLst>
                </a:gridCol>
                <a:gridCol w="5830987">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Header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Value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-activity-id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Unique identifier for the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a:t>
                      </a:r>
                      <a:r>
                        <a:rPr lang="en-US" sz="1600" b="1" err="1">
                          <a:latin typeface="Consolas" panose="020B0609020204030204" pitchFamily="49" charset="0"/>
                        </a:rPr>
                        <a:t>serviceversion</a:t>
                      </a:r>
                      <a:endParaRPr lang="en-US" sz="1600" b="1">
                        <a:latin typeface="Consolas" panose="020B06090202040302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Service Version used for request/response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a:t>
                      </a:r>
                      <a:r>
                        <a:rPr lang="en-US" sz="1600" b="1" err="1">
                          <a:latin typeface="Consolas" panose="020B0609020204030204" pitchFamily="49" charset="0"/>
                        </a:rPr>
                        <a:t>schemaversion</a:t>
                      </a:r>
                      <a:endParaRPr lang="en-US" sz="1600" b="1">
                        <a:latin typeface="Consolas" panose="020B06090202040302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Schema Version used for request/response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-item-count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In a query (or read-feed), the number of items returned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-alt-content-path</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REST URI to access resource using user-supplied IDs</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99692815"/>
                  </a:ext>
                </a:extLst>
              </a:tr>
              <a:tr h="658319">
                <a:tc>
                  <a:txBody>
                    <a:bodyPr/>
                    <a:lstStyle/>
                    <a:p>
                      <a:pPr algn="r"/>
                      <a:r>
                        <a:rPr lang="en-US" sz="1600" b="1" err="1">
                          <a:latin typeface="Consolas" panose="020B0609020204030204" pitchFamily="49" charset="0"/>
                        </a:rPr>
                        <a:t>etag</a:t>
                      </a:r>
                      <a:endParaRPr lang="en-US" sz="1600" b="1">
                        <a:latin typeface="Consolas" panose="020B06090202040302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same value as the _</a:t>
                      </a:r>
                      <a:r>
                        <a:rPr lang="en-US" sz="1400" err="1"/>
                        <a:t>etag</a:t>
                      </a:r>
                      <a:r>
                        <a:rPr lang="en-US" sz="1400"/>
                        <a:t> property of the requested 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Tree>
    <p:extLst>
      <p:ext uri="{BB962C8B-B14F-4D97-AF65-F5344CB8AC3E}">
        <p14:creationId xmlns:p14="http://schemas.microsoft.com/office/powerpoint/2010/main" val="2910691642"/>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C7CEA1F-848F-47E2-B6A7-16EE1A7F226A}"/>
              </a:ext>
            </a:extLst>
          </p:cNvPr>
          <p:cNvGraphicFramePr>
            <a:graphicFrameLocks noGrp="1"/>
          </p:cNvGraphicFramePr>
          <p:nvPr>
            <p:extLst>
              <p:ext uri="{D42A27DB-BD31-4B8C-83A1-F6EECF244321}">
                <p14:modId xmlns:p14="http://schemas.microsoft.com/office/powerpoint/2010/main" val="2360514870"/>
              </p:ext>
            </p:extLst>
          </p:nvPr>
        </p:nvGraphicFramePr>
        <p:xfrm>
          <a:off x="1380674" y="1575618"/>
          <a:ext cx="9144000" cy="4407875"/>
        </p:xfrm>
        <a:graphic>
          <a:graphicData uri="http://schemas.openxmlformats.org/drawingml/2006/table">
            <a:tbl>
              <a:tblPr bandRow="1">
                <a:tableStyleId>{5940675A-B579-460E-94D1-54222C63F5DA}</a:tableStyleId>
              </a:tblPr>
              <a:tblGrid>
                <a:gridCol w="3313013">
                  <a:extLst>
                    <a:ext uri="{9D8B030D-6E8A-4147-A177-3AD203B41FA5}">
                      <a16:colId xmlns:a16="http://schemas.microsoft.com/office/drawing/2014/main" val="2840900199"/>
                    </a:ext>
                  </a:extLst>
                </a:gridCol>
                <a:gridCol w="5830987">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Header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Value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-continuation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Token returned if a query (or read-feed) has more results and is resubmitted by clients as a request header to resume execution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-session-token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Used to maintain session consistency. Clients much echo this as a request header in subsequent operations to the same container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-request-charge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Number of normalized RU/s for the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-resource-quota</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Allotted quota for the specified resource in the account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-resource-usage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Current usage count of the specified resource in the account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-retry-after-</a:t>
                      </a:r>
                      <a:r>
                        <a:rPr lang="en-US" sz="1600" b="1" err="1">
                          <a:latin typeface="Consolas" panose="020B0609020204030204" pitchFamily="49" charset="0"/>
                        </a:rPr>
                        <a:t>ms</a:t>
                      </a:r>
                      <a:endParaRPr lang="en-US" sz="1600" b="1">
                        <a:latin typeface="Consolas" panose="020B06090202040302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If rate limited, the number of milliseconds to wait before retrying the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
        <p:nvSpPr>
          <p:cNvPr id="2" name="Title 1">
            <a:extLst>
              <a:ext uri="{FF2B5EF4-FFF2-40B4-BE49-F238E27FC236}">
                <a16:creationId xmlns:a16="http://schemas.microsoft.com/office/drawing/2014/main" id="{A4423D27-3939-4524-B4E6-31B6AB06B125}"/>
              </a:ext>
            </a:extLst>
          </p:cNvPr>
          <p:cNvSpPr>
            <a:spLocks noGrp="1"/>
          </p:cNvSpPr>
          <p:nvPr>
            <p:ph type="title"/>
          </p:nvPr>
        </p:nvSpPr>
        <p:spPr/>
        <p:txBody>
          <a:bodyPr/>
          <a:lstStyle/>
          <a:p>
            <a:r>
              <a:rPr lang="en-US"/>
              <a:t>Response Headers</a:t>
            </a:r>
          </a:p>
        </p:txBody>
      </p:sp>
    </p:spTree>
    <p:extLst>
      <p:ext uri="{BB962C8B-B14F-4D97-AF65-F5344CB8AC3E}">
        <p14:creationId xmlns:p14="http://schemas.microsoft.com/office/powerpoint/2010/main" val="3999932819"/>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319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D3E8-8C70-4219-B7F3-8285C737A123}"/>
              </a:ext>
            </a:extLst>
          </p:cNvPr>
          <p:cNvSpPr>
            <a:spLocks noGrp="1"/>
          </p:cNvSpPr>
          <p:nvPr>
            <p:ph type="title"/>
          </p:nvPr>
        </p:nvSpPr>
        <p:spPr/>
        <p:txBody>
          <a:bodyPr/>
          <a:lstStyle/>
          <a:p>
            <a:r>
              <a:rPr lang="en-US" dirty="0"/>
              <a:t>Understanding minimum RU/s</a:t>
            </a:r>
          </a:p>
        </p:txBody>
      </p:sp>
      <p:sp>
        <p:nvSpPr>
          <p:cNvPr id="3" name="Content Placeholder 2">
            <a:extLst>
              <a:ext uri="{FF2B5EF4-FFF2-40B4-BE49-F238E27FC236}">
                <a16:creationId xmlns:a16="http://schemas.microsoft.com/office/drawing/2014/main" id="{E18034CB-33C7-481B-B49A-398A08B81594}"/>
              </a:ext>
            </a:extLst>
          </p:cNvPr>
          <p:cNvSpPr>
            <a:spLocks noGrp="1"/>
          </p:cNvSpPr>
          <p:nvPr>
            <p:ph sz="quarter" idx="10"/>
          </p:nvPr>
        </p:nvSpPr>
        <p:spPr>
          <a:xfrm>
            <a:off x="584200" y="1435100"/>
            <a:ext cx="11018838" cy="5084469"/>
          </a:xfrm>
        </p:spPr>
        <p:txBody>
          <a:bodyPr/>
          <a:lstStyle/>
          <a:p>
            <a:pPr marL="0" indent="0">
              <a:buNone/>
            </a:pPr>
            <a:r>
              <a:rPr lang="en-US" dirty="0"/>
              <a:t>Minimum RU/s: </a:t>
            </a:r>
          </a:p>
          <a:p>
            <a:pPr marL="228600" lvl="1" indent="0">
              <a:buNone/>
            </a:pPr>
            <a:r>
              <a:rPr lang="en-US" sz="2800" dirty="0">
                <a:solidFill>
                  <a:schemeClr val="accent1"/>
                </a:solidFill>
              </a:rPr>
              <a:t>MAX</a:t>
            </a:r>
            <a:r>
              <a:rPr lang="en-US" sz="2800" dirty="0"/>
              <a:t>(</a:t>
            </a:r>
          </a:p>
          <a:p>
            <a:pPr marL="228600" lvl="1" indent="0">
              <a:buNone/>
            </a:pPr>
            <a:r>
              <a:rPr lang="en-US" sz="2800" dirty="0"/>
              <a:t>	</a:t>
            </a:r>
            <a:r>
              <a:rPr lang="en-US" sz="2800" dirty="0">
                <a:solidFill>
                  <a:srgbClr val="00B050"/>
                </a:solidFill>
              </a:rPr>
              <a:t>400</a:t>
            </a:r>
          </a:p>
          <a:p>
            <a:pPr marL="228600" lvl="1" indent="0">
              <a:buNone/>
            </a:pPr>
            <a:r>
              <a:rPr lang="en-US" sz="2800" dirty="0">
                <a:solidFill>
                  <a:srgbClr val="7030A0"/>
                </a:solidFill>
              </a:rPr>
              <a:t>	Max Throughput provisioned / 100</a:t>
            </a:r>
          </a:p>
          <a:p>
            <a:pPr marL="228600" lvl="1" indent="0">
              <a:buNone/>
            </a:pPr>
            <a:r>
              <a:rPr lang="en-US" sz="2800" dirty="0">
                <a:solidFill>
                  <a:srgbClr val="002060"/>
                </a:solidFill>
              </a:rPr>
              <a:t>	Current storage * 10 RU/GB</a:t>
            </a:r>
          </a:p>
          <a:p>
            <a:pPr marL="228600" lvl="1" indent="0">
              <a:buNone/>
            </a:pPr>
            <a:r>
              <a:rPr lang="en-US" sz="2800" dirty="0"/>
              <a:t>)</a:t>
            </a:r>
          </a:p>
          <a:p>
            <a:pPr marL="228600" lvl="1" indent="0">
              <a:buNone/>
            </a:pPr>
            <a:endParaRPr lang="en-US" sz="2800" dirty="0"/>
          </a:p>
          <a:p>
            <a:pPr marL="228600" lvl="1" indent="0">
              <a:buNone/>
            </a:pPr>
            <a:r>
              <a:rPr lang="en-US" sz="2800" dirty="0"/>
              <a:t>Examples: </a:t>
            </a:r>
          </a:p>
          <a:p>
            <a:pPr lvl="1"/>
            <a:r>
              <a:rPr lang="en-US" sz="2800" dirty="0"/>
              <a:t>1 TB of storage = 1000 GB * 10 RU/GB = ? minimum</a:t>
            </a:r>
          </a:p>
          <a:p>
            <a:pPr lvl="1"/>
            <a:r>
              <a:rPr lang="en-US" sz="2800" dirty="0"/>
              <a:t>Scale up to 100,000 RU/s -&gt; ? minimum</a:t>
            </a:r>
          </a:p>
        </p:txBody>
      </p:sp>
      <p:sp>
        <p:nvSpPr>
          <p:cNvPr id="4" name="TextBox 3">
            <a:extLst>
              <a:ext uri="{FF2B5EF4-FFF2-40B4-BE49-F238E27FC236}">
                <a16:creationId xmlns:a16="http://schemas.microsoft.com/office/drawing/2014/main" id="{76FAC520-6680-4251-ADB3-BEF99BE32913}"/>
              </a:ext>
            </a:extLst>
          </p:cNvPr>
          <p:cNvSpPr txBox="1"/>
          <p:nvPr/>
        </p:nvSpPr>
        <p:spPr>
          <a:xfrm>
            <a:off x="7396975" y="5505140"/>
            <a:ext cx="4795025" cy="430887"/>
          </a:xfrm>
          <a:prstGeom prst="rect">
            <a:avLst/>
          </a:prstGeom>
          <a:solidFill>
            <a:schemeClr val="bg1"/>
          </a:solidFill>
        </p:spPr>
        <p:txBody>
          <a:bodyPr wrap="square" lIns="0" tIns="0" rIns="0" bIns="0" rtlCol="0">
            <a:spAutoFit/>
          </a:bodyPr>
          <a:lstStyle/>
          <a:p>
            <a:pPr algn="l"/>
            <a:r>
              <a:rPr lang="en-US" sz="2800" dirty="0">
                <a:gradFill>
                  <a:gsLst>
                    <a:gs pos="2917">
                      <a:schemeClr val="tx1"/>
                    </a:gs>
                    <a:gs pos="30000">
                      <a:schemeClr val="tx1"/>
                    </a:gs>
                  </a:gsLst>
                  <a:lin ang="5400000" scaled="0"/>
                </a:gradFill>
              </a:rPr>
              <a:t>10,000 RU/s minimum</a:t>
            </a:r>
          </a:p>
        </p:txBody>
      </p:sp>
      <p:sp>
        <p:nvSpPr>
          <p:cNvPr id="5" name="TextBox 4">
            <a:extLst>
              <a:ext uri="{FF2B5EF4-FFF2-40B4-BE49-F238E27FC236}">
                <a16:creationId xmlns:a16="http://schemas.microsoft.com/office/drawing/2014/main" id="{6A904920-4DA0-41EA-8BF5-9D791CDC4B66}"/>
              </a:ext>
            </a:extLst>
          </p:cNvPr>
          <p:cNvSpPr txBox="1"/>
          <p:nvPr/>
        </p:nvSpPr>
        <p:spPr>
          <a:xfrm>
            <a:off x="5486399" y="6036828"/>
            <a:ext cx="4795025" cy="430887"/>
          </a:xfrm>
          <a:prstGeom prst="rect">
            <a:avLst/>
          </a:prstGeom>
          <a:solidFill>
            <a:schemeClr val="bg1"/>
          </a:solidFill>
        </p:spPr>
        <p:txBody>
          <a:bodyPr wrap="square" lIns="0" tIns="0" rIns="0" bIns="0" rtlCol="0">
            <a:spAutoFit/>
          </a:bodyPr>
          <a:lstStyle/>
          <a:p>
            <a:pPr algn="l"/>
            <a:r>
              <a:rPr lang="en-US" sz="2800" dirty="0">
                <a:gradFill>
                  <a:gsLst>
                    <a:gs pos="2917">
                      <a:schemeClr val="tx1"/>
                    </a:gs>
                    <a:gs pos="30000">
                      <a:schemeClr val="tx1"/>
                    </a:gs>
                  </a:gsLst>
                  <a:lin ang="5400000" scaled="0"/>
                </a:gradFill>
              </a:rPr>
              <a:t>1000 RU/s minimum</a:t>
            </a:r>
          </a:p>
        </p:txBody>
      </p:sp>
    </p:spTree>
    <p:extLst>
      <p:ext uri="{BB962C8B-B14F-4D97-AF65-F5344CB8AC3E}">
        <p14:creationId xmlns:p14="http://schemas.microsoft.com/office/powerpoint/2010/main" val="920728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112157"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1277043" y="1701976"/>
            <a:ext cx="9630649" cy="2742289"/>
          </a:xfrm>
          <a:prstGeom prst="rect">
            <a:avLst/>
          </a:prstGeom>
          <a:noFill/>
        </p:spPr>
        <p:txBody>
          <a:bodyPr wrap="none" lIns="182880" tIns="146304" rIns="182880" bIns="146304" rtlCol="0">
            <a:spAutoFit/>
          </a:bodyPr>
          <a:lstStyle/>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What happen to my car if I made nothing </a:t>
            </a:r>
          </a:p>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no fuel </a:t>
            </a:r>
          </a:p>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No maintenance </a:t>
            </a:r>
          </a:p>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No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547595" y="924286"/>
            <a:ext cx="8804736" cy="645969"/>
          </a:xfrm>
        </p:spPr>
        <p:txBody>
          <a:bodyPr/>
          <a:lstStyle/>
          <a:p>
            <a:r>
              <a:rPr lang="en-US" dirty="0">
                <a:solidFill>
                  <a:schemeClr val="bg1"/>
                </a:solidFill>
                <a:ea typeface="Segoe UI Semilight" charset="0"/>
              </a:rPr>
              <a:t>Question </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 name="TextBox 6">
            <a:extLst>
              <a:ext uri="{FF2B5EF4-FFF2-40B4-BE49-F238E27FC236}">
                <a16:creationId xmlns:a16="http://schemas.microsoft.com/office/drawing/2014/main" id="{FF7107C1-EC0B-4927-ACDB-EF8EE06FD0F0}"/>
              </a:ext>
            </a:extLst>
          </p:cNvPr>
          <p:cNvSpPr txBox="1"/>
          <p:nvPr/>
        </p:nvSpPr>
        <p:spPr>
          <a:xfrm>
            <a:off x="573340" y="5052752"/>
            <a:ext cx="11622156"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a:solidFill>
                  <a:schemeClr val="bg1"/>
                </a:solidFill>
                <a:latin typeface="Segoe UI Semilight" charset="0"/>
                <a:ea typeface="Segoe UI Semilight" charset="0"/>
                <a:cs typeface="Segoe UI Semilight" charset="0"/>
              </a:rPr>
              <a:t>MANAGED services doesn't mean no monitoring </a:t>
            </a:r>
          </a:p>
        </p:txBody>
      </p:sp>
    </p:spTree>
    <p:extLst>
      <p:ext uri="{BB962C8B-B14F-4D97-AF65-F5344CB8AC3E}">
        <p14:creationId xmlns:p14="http://schemas.microsoft.com/office/powerpoint/2010/main" val="769710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anim calcmode="lin" valueType="num">
                                      <p:cBhvr>
                                        <p:cTn id="18" dur="500" fill="hold"/>
                                        <p:tgtEl>
                                          <p:spTgt spid="42"/>
                                        </p:tgtEl>
                                        <p:attrNameLst>
                                          <p:attrName>ppt_x</p:attrName>
                                        </p:attrNameLst>
                                      </p:cBhvr>
                                      <p:tavLst>
                                        <p:tav tm="0">
                                          <p:val>
                                            <p:strVal val="#ppt_x"/>
                                          </p:val>
                                        </p:tav>
                                        <p:tav tm="100000">
                                          <p:val>
                                            <p:strVal val="#ppt_x"/>
                                          </p:val>
                                        </p:tav>
                                      </p:tavLst>
                                    </p:anim>
                                    <p:anim calcmode="lin" valueType="num">
                                      <p:cBhvr>
                                        <p:cTn id="1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865C-EE5B-4EC6-A2AC-F30ED0031E71}"/>
              </a:ext>
            </a:extLst>
          </p:cNvPr>
          <p:cNvSpPr>
            <a:spLocks noGrp="1"/>
          </p:cNvSpPr>
          <p:nvPr>
            <p:ph type="title"/>
          </p:nvPr>
        </p:nvSpPr>
        <p:spPr/>
        <p:txBody>
          <a:bodyPr/>
          <a:lstStyle/>
          <a:p>
            <a:r>
              <a:rPr lang="en-US" dirty="0"/>
              <a:t>Monitoring and optimize Cosmosdb </a:t>
            </a:r>
          </a:p>
        </p:txBody>
      </p:sp>
      <p:sp>
        <p:nvSpPr>
          <p:cNvPr id="3" name="Text Placeholder 2">
            <a:extLst>
              <a:ext uri="{FF2B5EF4-FFF2-40B4-BE49-F238E27FC236}">
                <a16:creationId xmlns:a16="http://schemas.microsoft.com/office/drawing/2014/main" id="{81292FA9-BB90-4905-9825-4C0B99AACE76}"/>
              </a:ext>
            </a:extLst>
          </p:cNvPr>
          <p:cNvSpPr>
            <a:spLocks noGrp="1"/>
          </p:cNvSpPr>
          <p:nvPr>
            <p:ph type="body" sz="quarter" idx="10"/>
          </p:nvPr>
        </p:nvSpPr>
        <p:spPr>
          <a:xfrm>
            <a:off x="268080" y="1613118"/>
            <a:ext cx="11655839" cy="4315027"/>
          </a:xfrm>
        </p:spPr>
        <p:txBody>
          <a:bodyPr/>
          <a:lstStyle/>
          <a:p>
            <a:r>
              <a:rPr lang="en-US" sz="2000" dirty="0">
                <a:latin typeface="+mn-lt"/>
              </a:rPr>
              <a:t>What you can do </a:t>
            </a:r>
          </a:p>
          <a:p>
            <a:r>
              <a:rPr lang="en-US" sz="2000" dirty="0">
                <a:latin typeface="+mn-lt"/>
              </a:rPr>
              <a:t>	</a:t>
            </a:r>
            <a:r>
              <a:rPr lang="en-US" sz="2000" dirty="0">
                <a:solidFill>
                  <a:schemeClr val="tx1"/>
                </a:solidFill>
                <a:latin typeface="+mn-lt"/>
                <a:ea typeface="+mn-ea"/>
                <a:cs typeface="+mn-cs"/>
              </a:rPr>
              <a:t>USE AZURE MONITOR </a:t>
            </a:r>
          </a:p>
          <a:p>
            <a:r>
              <a:rPr lang="en-US" sz="2000" dirty="0">
                <a:solidFill>
                  <a:schemeClr val="tx1"/>
                </a:solidFill>
                <a:latin typeface="+mn-lt"/>
                <a:ea typeface="+mn-ea"/>
                <a:cs typeface="+mn-cs"/>
              </a:rPr>
              <a:t>	CHECK LOGS </a:t>
            </a:r>
          </a:p>
          <a:p>
            <a:r>
              <a:rPr lang="en-US" sz="2000" dirty="0">
                <a:solidFill>
                  <a:schemeClr val="tx1"/>
                </a:solidFill>
                <a:latin typeface="+mn-lt"/>
                <a:ea typeface="+mn-ea"/>
                <a:cs typeface="+mn-cs"/>
              </a:rPr>
              <a:t>	USE Azure ALERTS</a:t>
            </a:r>
          </a:p>
          <a:p>
            <a:r>
              <a:rPr lang="en-US" sz="2000" dirty="0">
                <a:solidFill>
                  <a:schemeClr val="tx1"/>
                </a:solidFill>
                <a:latin typeface="+mn-lt"/>
                <a:ea typeface="+mn-ea"/>
                <a:cs typeface="+mn-cs"/>
              </a:rPr>
              <a:t>	USE Azure ADVISORS  </a:t>
            </a:r>
          </a:p>
          <a:p>
            <a:endParaRPr lang="en-US" sz="2000" dirty="0">
              <a:latin typeface="+mn-lt"/>
            </a:endParaRPr>
          </a:p>
          <a:p>
            <a:r>
              <a:rPr lang="en-US" sz="2000" dirty="0">
                <a:latin typeface="+mn-lt"/>
              </a:rPr>
              <a:t>Setup to DO:</a:t>
            </a:r>
          </a:p>
          <a:p>
            <a:r>
              <a:rPr lang="en-US" sz="2000" dirty="0">
                <a:latin typeface="+mn-lt"/>
              </a:rPr>
              <a:t>	</a:t>
            </a:r>
            <a:r>
              <a:rPr lang="en-US" sz="2000" dirty="0">
                <a:solidFill>
                  <a:schemeClr val="tx1"/>
                </a:solidFill>
                <a:latin typeface="+mn-lt"/>
                <a:ea typeface="+mn-ea"/>
                <a:cs typeface="+mn-cs"/>
              </a:rPr>
              <a:t>ENABLE MONITORING</a:t>
            </a:r>
          </a:p>
          <a:p>
            <a:r>
              <a:rPr lang="en-US" sz="2000" dirty="0">
                <a:solidFill>
                  <a:schemeClr val="tx1"/>
                </a:solidFill>
                <a:latin typeface="+mn-lt"/>
                <a:ea typeface="+mn-ea"/>
                <a:cs typeface="+mn-cs"/>
              </a:rPr>
              <a:t>	ENABLE LOGGING</a:t>
            </a:r>
          </a:p>
          <a:p>
            <a:r>
              <a:rPr lang="en-US" sz="2000" dirty="0">
                <a:solidFill>
                  <a:schemeClr val="tx1"/>
                </a:solidFill>
                <a:latin typeface="+mn-lt"/>
                <a:ea typeface="+mn-ea"/>
                <a:cs typeface="+mn-cs"/>
              </a:rPr>
              <a:t>	SETUP ALERT (NO ALERT BY DEFAULT) </a:t>
            </a:r>
          </a:p>
          <a:p>
            <a:endParaRPr lang="en-US" sz="1600" b="0" dirty="0">
              <a:solidFill>
                <a:schemeClr val="tx1"/>
              </a:solidFill>
              <a:latin typeface="+mn-lt"/>
            </a:endParaRPr>
          </a:p>
          <a:p>
            <a:endParaRPr lang="en-US" sz="1600" b="0" dirty="0">
              <a:solidFill>
                <a:schemeClr val="tx1"/>
              </a:solidFill>
              <a:latin typeface="+mn-lt"/>
            </a:endParaRPr>
          </a:p>
        </p:txBody>
      </p:sp>
    </p:spTree>
    <p:extLst>
      <p:ext uri="{BB962C8B-B14F-4D97-AF65-F5344CB8AC3E}">
        <p14:creationId xmlns:p14="http://schemas.microsoft.com/office/powerpoint/2010/main" val="2498157815"/>
      </p:ext>
    </p:extLst>
  </p:cSld>
  <p:clrMapOvr>
    <a:masterClrMapping/>
  </p:clrMapOvr>
  <p:transition>
    <p:fade/>
  </p:transition>
</p:sld>
</file>

<file path=ppt/theme/theme1.xml><?xml version="1.0" encoding="utf-8"?>
<a:theme xmlns:a="http://schemas.openxmlformats.org/drawingml/2006/main" name="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chemeClr val="bg1">
              <a:lumMod val="50000"/>
            </a:schemeClr>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2.xml><?xml version="1.0" encoding="utf-8"?>
<a:theme xmlns:a="http://schemas.openxmlformats.org/drawingml/2006/main" name="1_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4c3218e7-682c-4e2e-b49f-a2a19d529cb7"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C8F2489BBEA249936ABE62617BE38E" ma:contentTypeVersion="16" ma:contentTypeDescription="Create a new document." ma:contentTypeScope="" ma:versionID="4ad720cdbd4e1bbfcbc992bb61de354b">
  <xsd:schema xmlns:xsd="http://www.w3.org/2001/XMLSchema" xmlns:xs="http://www.w3.org/2001/XMLSchema" xmlns:p="http://schemas.microsoft.com/office/2006/metadata/properties" xmlns:ns1="http://schemas.microsoft.com/sharepoint/v3" xmlns:ns3="ac0b8a94-979a-4f57-8f7b-8d003ef3f7da" xmlns:ns4="4c3218e7-682c-4e2e-b49f-a2a19d529cb7" targetNamespace="http://schemas.microsoft.com/office/2006/metadata/properties" ma:root="true" ma:fieldsID="f717ee33117c4d031f383155fbecc403" ns1:_="" ns3:_="" ns4:_="">
    <xsd:import namespace="http://schemas.microsoft.com/sharepoint/v3"/>
    <xsd:import namespace="ac0b8a94-979a-4f57-8f7b-8d003ef3f7da"/>
    <xsd:import namespace="4c3218e7-682c-4e2e-b49f-a2a19d529cb7"/>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1:_ip_UnifiedCompliancePolicyProperties" minOccurs="0"/>
                <xsd:element ref="ns1:_ip_UnifiedCompliancePolicyUIAction" minOccurs="0"/>
                <xsd:element ref="ns4:MediaServiceAutoKeyPoints" minOccurs="0"/>
                <xsd:element ref="ns4:MediaServiceKeyPoints" minOccurs="0"/>
                <xsd:element ref="ns4:MediaServiceDateTaken" minOccurs="0"/>
                <xsd:element ref="ns4:MediaServiceAutoTags"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0b8a94-979a-4f57-8f7b-8d003ef3f7d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c3218e7-682c-4e2e-b49f-a2a19d529cb7"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Tags" ma:internalName="MediaServiceAutoTags"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4169EE-FBE9-4B06-B60E-E35441C30B22}">
  <ds:schemaRefs>
    <ds:schemaRef ds:uri="http://schemas.microsoft.com/office/2006/metadata/properties"/>
    <ds:schemaRef ds:uri="http://schemas.microsoft.com/office/infopath/2007/PartnerControls"/>
    <ds:schemaRef ds:uri="4c3218e7-682c-4e2e-b49f-a2a19d529cb7"/>
    <ds:schemaRef ds:uri="http://schemas.microsoft.com/sharepoint/v3"/>
  </ds:schemaRefs>
</ds:datastoreItem>
</file>

<file path=customXml/itemProps2.xml><?xml version="1.0" encoding="utf-8"?>
<ds:datastoreItem xmlns:ds="http://schemas.openxmlformats.org/officeDocument/2006/customXml" ds:itemID="{D85A8824-B821-4C58-B9CE-E280D03A9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c0b8a94-979a-4f57-8f7b-8d003ef3f7da"/>
    <ds:schemaRef ds:uri="4c3218e7-682c-4e2e-b49f-a2a19d529c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029839-3D9E-4CE5-8829-FA82805ED9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5546</Words>
  <Application>Microsoft Office PowerPoint</Application>
  <PresentationFormat>Widescreen</PresentationFormat>
  <Paragraphs>924</Paragraphs>
  <Slides>67</Slides>
  <Notes>51</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67</vt:i4>
      </vt:variant>
    </vt:vector>
  </HeadingPairs>
  <TitlesOfParts>
    <vt:vector size="77"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Azure Cosmos DB Monitoring and Optimization  </vt:lpstr>
      <vt:lpstr>Agenda</vt:lpstr>
      <vt:lpstr>Azure Cosmos DB      </vt:lpstr>
      <vt:lpstr>What are Request Units (RUs)?</vt:lpstr>
      <vt:lpstr>What are Request Units (RUs)?</vt:lpstr>
      <vt:lpstr>Autopilot vs manual provisioning </vt:lpstr>
      <vt:lpstr>Understanding minimum RU/s</vt:lpstr>
      <vt:lpstr>Question       </vt:lpstr>
      <vt:lpstr>Monitoring and optimize Cosmosdb </vt:lpstr>
      <vt:lpstr>Monitoring </vt:lpstr>
      <vt:lpstr>Monitor Cosmosdb </vt:lpstr>
      <vt:lpstr>LOgging</vt:lpstr>
      <vt:lpstr>Let’s monitor with Diagnostic Logs</vt:lpstr>
      <vt:lpstr>Query 1: Identifying throttles &amp; hot partitions</vt:lpstr>
      <vt:lpstr>Use Cosmos DB metrics in Portal to identify hot partitions</vt:lpstr>
      <vt:lpstr>Monitor storage distribution in Metrics</vt:lpstr>
      <vt:lpstr>Query : Identifying Top RU operations</vt:lpstr>
      <vt:lpstr>Understanding 429s</vt:lpstr>
      <vt:lpstr>Query 3: Identifying Top RU consuming queries</vt:lpstr>
      <vt:lpstr>GBB Note: “Why is Cosmos DB so expensive?”</vt:lpstr>
      <vt:lpstr>Other Magic requestS</vt:lpstr>
      <vt:lpstr>ALERTING</vt:lpstr>
      <vt:lpstr>ADVISORS </vt:lpstr>
      <vt:lpstr>Azure Cosmos DB      </vt:lpstr>
      <vt:lpstr>Optimize</vt:lpstr>
      <vt:lpstr>Azure Cosmos DB      </vt:lpstr>
      <vt:lpstr>Database Level Throughput </vt:lpstr>
      <vt:lpstr>Database vs Container Level Throughput</vt:lpstr>
      <vt:lpstr>Cosmos DB reserved Capacity can provide up to 65% savings</vt:lpstr>
      <vt:lpstr>Why is this query consuming a lot of Rus or take time ?</vt:lpstr>
      <vt:lpstr>PARTITIONING Already cover </vt:lpstr>
      <vt:lpstr>Data modelling</vt:lpstr>
      <vt:lpstr>Mixing entity types</vt:lpstr>
      <vt:lpstr>Reference vs. embed</vt:lpstr>
      <vt:lpstr>Reference vs. embed</vt:lpstr>
      <vt:lpstr>Our scenario: Embed vs. reference</vt:lpstr>
      <vt:lpstr>PowerPoint Presentation</vt:lpstr>
      <vt:lpstr>Customers often have this reaction</vt:lpstr>
      <vt:lpstr>Query Tuning</vt:lpstr>
      <vt:lpstr>Query Tuning</vt:lpstr>
      <vt:lpstr>Handle any data with no schema or indexing required</vt:lpstr>
      <vt:lpstr>INDEXING JSON Documents</vt:lpstr>
      <vt:lpstr>Index POLICIES</vt:lpstr>
      <vt:lpstr>Indexing Policy</vt:lpstr>
      <vt:lpstr>Composite Indexes</vt:lpstr>
      <vt:lpstr>Online Index Transformations</vt:lpstr>
      <vt:lpstr>Index Tuning</vt:lpstr>
      <vt:lpstr>Best Practices</vt:lpstr>
      <vt:lpstr>SDK – client side tips &amp; tricks</vt:lpstr>
      <vt:lpstr>Client Query Parallelism</vt:lpstr>
      <vt:lpstr>Client REsponse Buffer</vt:lpstr>
      <vt:lpstr>SDK Query Options</vt:lpstr>
      <vt:lpstr>SDK Query Options</vt:lpstr>
      <vt:lpstr>Measuring RU CHARGE</vt:lpstr>
      <vt:lpstr>Measuring RU CHARGE</vt:lpstr>
      <vt:lpstr>Other TIPS and TRICKS </vt:lpstr>
      <vt:lpstr>Containers</vt:lpstr>
      <vt:lpstr>Short-Lifetime Data</vt:lpstr>
      <vt:lpstr>Time-to-Live (TTL)</vt:lpstr>
      <vt:lpstr>Expiring Records Using Time-to-Live</vt:lpstr>
      <vt:lpstr>TO Resume and my PERSONAL advice </vt:lpstr>
      <vt:lpstr>Other information</vt:lpstr>
      <vt:lpstr>Response Status Codes</vt:lpstr>
      <vt:lpstr>Response Status Codes</vt:lpstr>
      <vt:lpstr>Response Headers</vt:lpstr>
      <vt:lpstr>Response Headers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 DB L400 Technical Deck</dc:title>
  <dc:creator/>
  <cp:keywords/>
  <cp:lastModifiedBy/>
  <cp:revision>25</cp:revision>
  <dcterms:modified xsi:type="dcterms:W3CDTF">2020-02-24T14:35:39Z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andrl@microsoft.com</vt:lpwstr>
  </property>
  <property fmtid="{D5CDD505-2E9C-101B-9397-08002B2CF9AE}" pid="5" name="MSIP_Label_f42aa342-8706-4288-bd11-ebb85995028c_SetDate">
    <vt:lpwstr>2018-03-31T02:49:07.4096078Z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of67e5d4b76f4a9db8769983fda9cec0">
    <vt:lpwstr/>
  </property>
  <property fmtid="{D5CDD505-2E9C-101B-9397-08002B2CF9AE}" pid="11" name="NewsType">
    <vt:lpwstr/>
  </property>
  <property fmtid="{D5CDD505-2E9C-101B-9397-08002B2CF9AE}" pid="12" name="TaxKeyword">
    <vt:lpwstr/>
  </property>
  <property fmtid="{D5CDD505-2E9C-101B-9397-08002B2CF9AE}" pid="13" name="_dlc_policyId">
    <vt:lpwstr>0x0101000E4CB7077FEE4FF7AE86D4A500EEC780030016C849C62B10EB41ACA8C7EEDEF40BB20099ECF64382448D48A56095091C66B1A9|-661092312</vt:lpwstr>
  </property>
  <property fmtid="{D5CDD505-2E9C-101B-9397-08002B2CF9AE}" pid="14" name="Region">
    <vt:lpwstr/>
  </property>
  <property fmtid="{D5CDD505-2E9C-101B-9397-08002B2CF9AE}" pid="15" name="Confidentiality">
    <vt:lpwstr>14;#customer ready|8986c41d-21c5-4f8f-8a12-ea4625b46858</vt:lpwstr>
  </property>
  <property fmtid="{D5CDD505-2E9C-101B-9397-08002B2CF9AE}" pid="16" name="ItemType">
    <vt:lpwstr>435;#technical presentations|83a894cf-702b-47fc-aba5-41bd10dc1e75</vt:lpwstr>
  </property>
  <property fmtid="{D5CDD505-2E9C-101B-9397-08002B2CF9AE}" pid="17" name="ContentTypeId">
    <vt:lpwstr>0x010100DBC8F2489BBEA249936ABE62617BE38E</vt:lpwstr>
  </property>
  <property fmtid="{D5CDD505-2E9C-101B-9397-08002B2CF9AE}" pid="18" name="MSProducts">
    <vt:lpwstr/>
  </property>
  <property fmtid="{D5CDD505-2E9C-101B-9397-08002B2CF9AE}" pid="19" name="Industries">
    <vt:lpwstr/>
  </property>
  <property fmtid="{D5CDD505-2E9C-101B-9397-08002B2CF9AE}" pid="20" name="Competitors">
    <vt:lpwstr/>
  </property>
  <property fmtid="{D5CDD505-2E9C-101B-9397-08002B2CF9AE}" pid="21" name="SMSGDomain">
    <vt:lpwstr>21;#Intelligent Cloud|adc2fe87-c79a-4ded-a449-3f86b954069d;#20;#Microsoft Azure Domain|d600a391-d529-4311-892b-2c05c1ab2538</vt:lpwstr>
  </property>
  <property fmtid="{D5CDD505-2E9C-101B-9397-08002B2CF9AE}" pid="22" name="ExperienceContentType">
    <vt:lpwstr/>
  </property>
  <property fmtid="{D5CDD505-2E9C-101B-9397-08002B2CF9AE}" pid="23" name="BusinessArchitecture">
    <vt:lpwstr>2325;#Data and AI|60d86926-9fc6-4873-ad19-e15bf82160d7</vt:lpwstr>
  </property>
  <property fmtid="{D5CDD505-2E9C-101B-9397-08002B2CF9AE}" pid="24" name="Products">
    <vt:lpwstr>2660;#Azure Cosmos DB|8dac6ac4-f531-4a37-861f-2c36a218359b</vt:lpwstr>
  </property>
  <property fmtid="{D5CDD505-2E9C-101B-9397-08002B2CF9AE}" pid="25" name="l6f004f21209409da86a713c0f24627d">
    <vt:lpwstr/>
  </property>
  <property fmtid="{D5CDD505-2E9C-101B-9397-08002B2CF9AE}" pid="26" name="MSProductsTaxHTField0">
    <vt:lpwstr/>
  </property>
  <property fmtid="{D5CDD505-2E9C-101B-9397-08002B2CF9AE}" pid="27" name="e8080b0481964c759b2c36ae49591b31">
    <vt:lpwstr/>
  </property>
  <property fmtid="{D5CDD505-2E9C-101B-9397-08002B2CF9AE}" pid="28" name="_docset_NoMedatataSyncRequired">
    <vt:lpwstr>False</vt:lpwstr>
  </property>
  <property fmtid="{D5CDD505-2E9C-101B-9397-08002B2CF9AE}" pid="29" name="TechnicalLevel">
    <vt:lpwstr>3070;#400 (expert)|2567cb63-078a-4bdd-8de4-729c467a8e2b</vt:lpwstr>
  </property>
  <property fmtid="{D5CDD505-2E9C-101B-9397-08002B2CF9AE}" pid="30" name="Audiences">
    <vt:lpwstr/>
  </property>
  <property fmtid="{D5CDD505-2E9C-101B-9397-08002B2CF9AE}" pid="31" name="ldac8aee9d1f469e8cd8c3f8d6a615f2">
    <vt:lpwstr/>
  </property>
  <property fmtid="{D5CDD505-2E9C-101B-9397-08002B2CF9AE}" pid="32" name="EmployeeRole">
    <vt:lpwstr/>
  </property>
  <property fmtid="{D5CDD505-2E9C-101B-9397-08002B2CF9AE}" pid="33" name="NewsTopic">
    <vt:lpwstr/>
  </property>
  <property fmtid="{D5CDD505-2E9C-101B-9397-08002B2CF9AE}" pid="34" name="Roles">
    <vt:lpwstr>1941;#All Standard Titles|ef7f2c35-3932-45cd-837a-94fa96ae23cb;#656;#Sales|72627068-acd7-4c1a-8b95-a0256be5dc9f;#319;#Technical Account Manager|39921d71-4b32-e111-927a-acdc9d396bdb;#957;#Marketing|6bac43fe-835f-4207-8dba-9b6899aa3139</vt:lpwstr>
  </property>
  <property fmtid="{D5CDD505-2E9C-101B-9397-08002B2CF9AE}" pid="35"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6" name="NewsSource">
    <vt:lpwstr/>
  </property>
  <property fmtid="{D5CDD505-2E9C-101B-9397-08002B2CF9AE}" pid="37" name="SMSGTags">
    <vt:lpwstr/>
  </property>
  <property fmtid="{D5CDD505-2E9C-101B-9397-08002B2CF9AE}" pid="38" name="_dlc_DocIdItemGuid">
    <vt:lpwstr>91f76beb-1123-4d81-8259-475247bd4696</vt:lpwstr>
  </property>
  <property fmtid="{D5CDD505-2E9C-101B-9397-08002B2CF9AE}" pid="39" name="MSPhysicalGeography">
    <vt:lpwstr/>
  </property>
  <property fmtid="{D5CDD505-2E9C-101B-9397-08002B2CF9AE}" pid="40" name="j3562c58ee414e028925bc902cfc01a1">
    <vt:lpwstr/>
  </property>
  <property fmtid="{D5CDD505-2E9C-101B-9397-08002B2CF9AE}" pid="41" name="EnterpriseDomainTags">
    <vt:lpwstr/>
  </property>
  <property fmtid="{D5CDD505-2E9C-101B-9397-08002B2CF9AE}" pid="42" name="la4444b61d19467597d63190b69ac227">
    <vt:lpwstr/>
  </property>
  <property fmtid="{D5CDD505-2E9C-101B-9397-08002B2CF9AE}" pid="43" name="ActivitiesAndPrograms">
    <vt:lpwstr/>
  </property>
  <property fmtid="{D5CDD505-2E9C-101B-9397-08002B2CF9AE}" pid="44" name="Segments">
    <vt:lpwstr/>
  </property>
  <property fmtid="{D5CDD505-2E9C-101B-9397-08002B2CF9AE}" pid="45" name="Partners">
    <vt:lpwstr/>
  </property>
  <property fmtid="{D5CDD505-2E9C-101B-9397-08002B2CF9AE}" pid="46" name="Groups">
    <vt:lpwstr>31;#Azure Marketing|0958c357-5252-473f-8b4e-42f27525a99d;#42;# Cloud + AI Marketing|4f75e184-e5aa-4234-a07f-b032d60df254</vt:lpwstr>
  </property>
  <property fmtid="{D5CDD505-2E9C-101B-9397-08002B2CF9AE}" pid="47" name="Topics">
    <vt:lpwstr>29;#features|94b87768-f145-4764-adbd-fec700e47348</vt:lpwstr>
  </property>
  <property fmtid="{D5CDD505-2E9C-101B-9397-08002B2CF9AE}" pid="48" name="Languages">
    <vt:lpwstr/>
  </property>
  <property fmtid="{D5CDD505-2E9C-101B-9397-08002B2CF9AE}" pid="49" name="LastSharedByUser">
    <vt:lpwstr>alojain@microsoft.com</vt:lpwstr>
  </property>
  <property fmtid="{D5CDD505-2E9C-101B-9397-08002B2CF9AE}" pid="50" name="LastSharedByTime">
    <vt:filetime>2018-08-07T17:33:19Z</vt:filetime>
  </property>
  <property fmtid="{D5CDD505-2E9C-101B-9397-08002B2CF9AE}" pid="51" name="SharedWithUsers">
    <vt:lpwstr>880;#Guru Charan Bulusu;#4448;#Donovan White;#152390;#Jonathan Scholtes</vt:lpwstr>
  </property>
  <property fmtid="{D5CDD505-2E9C-101B-9397-08002B2CF9AE}" pid="52" name="SMSG Items">
    <vt:lpwstr>3091;#documents|e037ed84-7d8e-4cbb-9c8f-61e80301a44f</vt:lpwstr>
  </property>
  <property fmtid="{D5CDD505-2E9C-101B-9397-08002B2CF9AE}" pid="53" name="Solution Areas">
    <vt:lpwstr>3097;#Data and AI|60d86926-9fc6-4873-ad19-e15bf82160d7;#3089;#Applications and Infrastructure|f69679d5-ce87-4413-9040-82ea79c5c527</vt:lpwstr>
  </property>
  <property fmtid="{D5CDD505-2E9C-101B-9397-08002B2CF9AE}" pid="54" name="MSProfessions">
    <vt:lpwstr>3094;#Sales|72627068-acd7-4c1a-8b95-a0256be5dc9f;#3100;#Marketing|6bac43fe-835f-4207-8dba-9b6899aa3139</vt:lpwstr>
  </property>
</Properties>
</file>