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72" r:id="rId3"/>
    <p:sldId id="284" r:id="rId4"/>
    <p:sldId id="9951" r:id="rId5"/>
    <p:sldId id="269" r:id="rId6"/>
    <p:sldId id="282" r:id="rId7"/>
    <p:sldId id="305" r:id="rId8"/>
    <p:sldId id="278" r:id="rId9"/>
    <p:sldId id="261" r:id="rId10"/>
    <p:sldId id="280" r:id="rId11"/>
    <p:sldId id="277" r:id="rId12"/>
    <p:sldId id="273" r:id="rId13"/>
    <p:sldId id="275" r:id="rId14"/>
    <p:sldId id="276" r:id="rId15"/>
    <p:sldId id="274" r:id="rId16"/>
    <p:sldId id="291" r:id="rId17"/>
    <p:sldId id="292" r:id="rId18"/>
    <p:sldId id="9954" r:id="rId19"/>
    <p:sldId id="293" r:id="rId20"/>
    <p:sldId id="294" r:id="rId21"/>
    <p:sldId id="304" r:id="rId22"/>
    <p:sldId id="9953" r:id="rId23"/>
    <p:sldId id="295" r:id="rId24"/>
    <p:sldId id="9950" r:id="rId25"/>
    <p:sldId id="296" r:id="rId26"/>
    <p:sldId id="307" r:id="rId27"/>
    <p:sldId id="308" r:id="rId28"/>
    <p:sldId id="9955" r:id="rId29"/>
    <p:sldId id="262" r:id="rId30"/>
    <p:sldId id="266" r:id="rId31"/>
    <p:sldId id="297" r:id="rId32"/>
    <p:sldId id="286" r:id="rId33"/>
    <p:sldId id="298" r:id="rId34"/>
    <p:sldId id="9952" r:id="rId35"/>
    <p:sldId id="309" r:id="rId36"/>
    <p:sldId id="299" r:id="rId37"/>
    <p:sldId id="267" r:id="rId38"/>
    <p:sldId id="287" r:id="rId39"/>
    <p:sldId id="289" r:id="rId40"/>
    <p:sldId id="288" r:id="rId41"/>
    <p:sldId id="30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01AF4-7157-4745-AB93-E6E334B4C8D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FDBE3-9CA9-4FCC-AEDE-1D87394B8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C836-5BF7-4028-B273-F7034B9B8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2DD0-BD3A-4799-BDEE-D9270A9AE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A5FD5-823D-4CC6-814A-47BD30E5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2004-AB00-4DBE-82E2-13DF796DE59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4A8BC-5455-48E4-BB91-36148DC6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B16D-B1EE-4A8A-BE95-97E1EC16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6B29-50A8-4211-A15E-43686F8D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A795-F8EA-4D98-8B3C-54291996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A83C4-6BB0-4CF5-9DD6-4D05FCCE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FC09-3BC2-4969-B5BB-ED2C70AD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2004-AB00-4DBE-82E2-13DF796DE59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6977-B8C7-406C-B5A0-CE9A36F8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15E1-844F-4A7A-B3ED-D7F6D925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6B29-50A8-4211-A15E-43686F8D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B44BE-B46C-4A4B-A4DA-211F3727A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4ECD3-F917-40AA-AB1F-744D67E49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DF2A-B062-4435-BCEC-D31DD5DD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2004-AB00-4DBE-82E2-13DF796DE59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79A9-EE2F-4A0C-A303-658DF302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BEA7-57EA-407C-AB7A-0F8015B7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6B29-50A8-4211-A15E-43686F8D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B55E-8B97-47EC-AD6A-35A8033D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F059-83B0-4B84-A555-1FA708C9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68F7-8E2D-4EB1-87A3-171A5F02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2004-AB00-4DBE-82E2-13DF796DE59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8C17-86A9-48DF-9790-D3B21149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366C-ADE1-4705-9B31-2B311BC7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6B29-50A8-4211-A15E-43686F8D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6919-1814-40F3-B5C1-12C6D679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69F0-C3C5-4B1F-85B6-267133A4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2B07-00F2-4993-8FF0-6D2D41A4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2004-AB00-4DBE-82E2-13DF796DE59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8370-8CEF-441C-8612-1463671C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05320-F668-4EE5-B693-AC061E4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6B29-50A8-4211-A15E-43686F8D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B141-7879-4333-9987-B70BBE5B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392F-4BDD-4585-B3F3-AFD852073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F8BED-F6BD-4F12-83C0-1D278C408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26460-F928-4B6E-9976-FBAA2F4C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2004-AB00-4DBE-82E2-13DF796DE59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780AA-DCFB-4688-9FD0-C4C68925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891FC-C4E8-4BB8-BD78-4E61E27D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6B29-50A8-4211-A15E-43686F8D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116E-9E09-4882-8241-9385A31D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9FCAB-CAC6-498F-8833-FE03C38D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85D14-EE53-42B5-A664-AC05F3515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9B982-AFFC-4EF5-80CE-5C5FFC349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3E66C-BDD2-4363-A3B1-5BB5A1A60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D3AC1-2CE0-432C-9669-51F4DEC7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2004-AB00-4DBE-82E2-13DF796DE59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6ED5A-8F15-4269-BDFE-474FC0AC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3480E-E9A3-4074-BCEA-CDB6A10A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6B29-50A8-4211-A15E-43686F8D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9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903B-3CD0-433C-B0FC-933B0CCB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96366-F800-4484-8906-4B9BC427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2004-AB00-4DBE-82E2-13DF796DE59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2FF38-564C-4B4D-8212-42FFA210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E5D73-0E2C-4F77-A0F7-BE5231E0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6B29-50A8-4211-A15E-43686F8D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A0BD2-B720-43C3-9BF0-88768784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2004-AB00-4DBE-82E2-13DF796DE59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D062A-029B-4629-8D58-F6C0DCF5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D10D5-8F8C-426C-85AD-67A878A1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6B29-50A8-4211-A15E-43686F8D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4455-F14B-4BB8-BFA2-53858FBD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FA0B-5761-4AB3-B18F-4E747143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06E61-046E-4B92-90C5-D6FB506F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E4D64-4A3D-4429-8B85-2203F452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2004-AB00-4DBE-82E2-13DF796DE59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D7B1B-EE88-456B-9549-95436144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BF73C-E8AC-48BD-8391-979429D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6B29-50A8-4211-A15E-43686F8D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555D-ADC9-4EE9-847C-51C67740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8B97F-4B75-4593-8910-F08D8F4B9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9C12E-63D1-4BD3-9DEE-705C590C0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62DD9-4505-4847-BA97-7C3B3DF0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2004-AB00-4DBE-82E2-13DF796DE59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D636F-F7D6-48AC-8D01-CC77519C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25652-F82E-470F-B0AD-49F15F05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6B29-50A8-4211-A15E-43686F8D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D2890-55FD-4AB3-9A81-C694FCA2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F26C4-BBF6-4AA5-A110-B78D49236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99D8-7BB9-4009-9650-7D4E16AAE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2004-AB00-4DBE-82E2-13DF796DE59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F6B8-0EC2-448B-ACB0-C8A94ED85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5B6E7-1D42-475C-9E00-71D16993C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6B29-50A8-4211-A15E-43686F8D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cosmos-db/request-uni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DD1D-BFDE-4B1D-BAD8-663FA532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25" y="4030664"/>
            <a:ext cx="11664950" cy="1797050"/>
          </a:xfrm>
        </p:spPr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Programming with Cosmos DB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7E52111-7BE3-4F88-AD68-116975341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8" b="9602"/>
          <a:stretch/>
        </p:blipFill>
        <p:spPr>
          <a:xfrm>
            <a:off x="0" y="0"/>
            <a:ext cx="12192000" cy="427274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C81EDCA-8806-421A-98AD-89806EF61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SQL API is ANSI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  <a:latin typeface="Abadi Extra Light" panose="020B0204020104020204" pitchFamily="34" charset="0"/>
              </a:rPr>
              <a:t>no, No, NO, NOT AT ALL</a:t>
            </a:r>
          </a:p>
          <a:p>
            <a:r>
              <a:rPr lang="en-US" dirty="0">
                <a:latin typeface="Abadi Extra Light" panose="020B0204020104020204" pitchFamily="34" charset="0"/>
              </a:rPr>
              <a:t>Similar syntax with different execution model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Very limited capabilities of Query Planner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Less capabilities in terms of traditional DB optimizations (caching, indexing, hints, etc.)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Lookup approach is generally better than large scans / aggregations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Different cost implications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Every action is directly associated with the cost (aggregation, cross-partition queries, updates, large-document writes, heavy indexes)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Different approach for data modelling 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Application needs to be adopted to the way DB works</a:t>
            </a:r>
          </a:p>
        </p:txBody>
      </p:sp>
    </p:spTree>
    <p:extLst>
      <p:ext uri="{BB962C8B-B14F-4D97-AF65-F5344CB8AC3E}">
        <p14:creationId xmlns:p14="http://schemas.microsoft.com/office/powerpoint/2010/main" val="169312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badi Extra Light" panose="020B0204020104020204" pitchFamily="34" charset="0"/>
              </a:rPr>
              <a:t>NO </a:t>
            </a:r>
            <a:r>
              <a:rPr lang="en-US" dirty="0">
                <a:latin typeface="Abadi Extra Light" panose="020B0204020104020204" pitchFamily="34" charset="0"/>
              </a:rPr>
              <a:t>Independence from Provisioning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4351338"/>
          </a:xfrm>
        </p:spPr>
        <p:txBody>
          <a:bodyPr/>
          <a:lstStyle/>
          <a:p>
            <a:r>
              <a:rPr lang="en-US" b="1" dirty="0">
                <a:latin typeface="Abadi Extra Light" panose="020B0204020104020204" pitchFamily="34" charset="0"/>
              </a:rPr>
              <a:t>Database</a:t>
            </a:r>
            <a:r>
              <a:rPr lang="en-US" dirty="0">
                <a:latin typeface="Abadi Extra Light" panose="020B0204020104020204" pitchFamily="34" charset="0"/>
              </a:rPr>
              <a:t> Provisioning model – only for test / </a:t>
            </a:r>
            <a:r>
              <a:rPr lang="en-US" b="1" dirty="0">
                <a:latin typeface="Abadi Extra Light" panose="020B0204020104020204" pitchFamily="34" charset="0"/>
              </a:rPr>
              <a:t>lots of small containers</a:t>
            </a:r>
          </a:p>
          <a:p>
            <a:r>
              <a:rPr lang="en-US" b="1" dirty="0">
                <a:latin typeface="Abadi Extra Light" panose="020B0204020104020204" pitchFamily="34" charset="0"/>
              </a:rPr>
              <a:t>Container</a:t>
            </a:r>
            <a:r>
              <a:rPr lang="en-US" dirty="0">
                <a:latin typeface="Abadi Extra Light" panose="020B0204020104020204" pitchFamily="34" charset="0"/>
              </a:rPr>
              <a:t> Provisioning model – for large-scale </a:t>
            </a:r>
            <a:r>
              <a:rPr lang="en-US" b="1" dirty="0">
                <a:latin typeface="Abadi Extra Light" panose="020B0204020104020204" pitchFamily="34" charset="0"/>
              </a:rPr>
              <a:t>production containers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1E7867-30BC-454B-B500-F5C1E3B31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" t="7812" r="13412" b="5729"/>
          <a:stretch/>
        </p:blipFill>
        <p:spPr bwMode="auto">
          <a:xfrm>
            <a:off x="869950" y="2685595"/>
            <a:ext cx="10452100" cy="391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68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badi Extra Light" panose="020B0204020104020204" pitchFamily="34" charset="0"/>
              </a:rPr>
              <a:t>NO </a:t>
            </a:r>
            <a:r>
              <a:rPr lang="en-US" dirty="0">
                <a:latin typeface="Abadi Extra Light" panose="020B0204020104020204" pitchFamily="34" charset="0"/>
              </a:rPr>
              <a:t>Self-balancing Performance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8562F9-2445-404E-90E7-261B4DDB6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9" t="7924" r="4860" b="3142"/>
          <a:stretch/>
        </p:blipFill>
        <p:spPr bwMode="auto">
          <a:xfrm>
            <a:off x="704849" y="1450236"/>
            <a:ext cx="10782301" cy="54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23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BBB2085-6924-406F-8E38-8F7D3667C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t="6635" r="5177" b="4528"/>
          <a:stretch/>
        </p:blipFill>
        <p:spPr bwMode="auto">
          <a:xfrm>
            <a:off x="5663472" y="1825624"/>
            <a:ext cx="6433278" cy="4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Limitless Scalability – </a:t>
            </a:r>
            <a:r>
              <a:rPr lang="en-US" b="1" dirty="0">
                <a:solidFill>
                  <a:srgbClr val="C00000"/>
                </a:solidFill>
                <a:latin typeface="Abadi Extra Light" panose="020B0204020104020204" pitchFamily="34" charset="0"/>
              </a:rPr>
              <a:t>Not with the single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4"/>
            <a:ext cx="5257800" cy="48291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10 000 RU on Read </a:t>
            </a:r>
            <a:r>
              <a:rPr lang="en-US" b="1" dirty="0">
                <a:latin typeface="Abadi Extra Light" panose="020B0204020104020204" pitchFamily="34" charset="0"/>
              </a:rPr>
              <a:t>AND</a:t>
            </a:r>
            <a:r>
              <a:rPr lang="en-US" dirty="0">
                <a:latin typeface="Abadi Extra Light" panose="020B0204020104020204" pitchFamily="34" charset="0"/>
              </a:rPr>
              <a:t> Write on a single key</a:t>
            </a:r>
          </a:p>
          <a:p>
            <a:r>
              <a:rPr lang="en-US" dirty="0">
                <a:latin typeface="Abadi Extra Light" panose="020B0204020104020204" pitchFamily="34" charset="0"/>
              </a:rPr>
              <a:t>Writes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Larger than 1 KB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Heavy Indexed Writes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Highly Consistent Writes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Multi-Region Writes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Consume additional RUs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Indexes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Consume additional RUs on writes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Change Feed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Consumes RUs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Aggregations (up to thousands RUs per query – in case of cross partition query)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SORT BY, ORDER BY, GROUP BY on unindexed field, on a large dataset</a:t>
            </a:r>
          </a:p>
          <a:p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8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badi Extra Light" panose="020B0204020104020204" pitchFamily="34" charset="0"/>
              </a:rPr>
              <a:t>NO </a:t>
            </a:r>
            <a:r>
              <a:rPr lang="en-US" dirty="0">
                <a:latin typeface="Abadi Extra Light" panose="020B0204020104020204" pitchFamily="34" charset="0"/>
              </a:rPr>
              <a:t>Independence from Model (Schema less)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4FBC8B9-1645-4BEB-AACC-4706C0815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5045" b="4488"/>
          <a:stretch/>
        </p:blipFill>
        <p:spPr bwMode="auto">
          <a:xfrm>
            <a:off x="69850" y="1365250"/>
            <a:ext cx="12058106" cy="52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20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badi Extra Light" panose="020B0204020104020204" pitchFamily="34" charset="0"/>
              </a:rPr>
              <a:t>NO</a:t>
            </a:r>
            <a:r>
              <a:rPr lang="en-US" b="1" dirty="0">
                <a:latin typeface="Abadi Extra Light" panose="020B0204020104020204" pitchFamily="34" charset="0"/>
              </a:rPr>
              <a:t> </a:t>
            </a:r>
            <a:r>
              <a:rPr lang="en-US" dirty="0">
                <a:latin typeface="Abadi Extra Light" panose="020B0204020104020204" pitchFamily="34" charset="0"/>
              </a:rPr>
              <a:t>Independence from API /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Different APIs have different capabilities and compatibility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SQL API has most of the newest features.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Cassandra API is compatible with Cassandra Driver (v 4.0)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MongoDB is partially compatible with version (3.4 &amp; 3.6 will come soon)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Gremlin API doesn’t support many graph native approaches.</a:t>
            </a:r>
          </a:p>
          <a:p>
            <a:r>
              <a:rPr lang="en-US" dirty="0">
                <a:latin typeface="Abadi Extra Light" panose="020B0204020104020204" pitchFamily="34" charset="0"/>
              </a:rPr>
              <a:t>Not all of the APIs can be used together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Only Gremlin API and SQL API are interoperable.</a:t>
            </a:r>
          </a:p>
          <a:p>
            <a:r>
              <a:rPr lang="en-US" dirty="0">
                <a:latin typeface="Abadi Extra Light" panose="020B0204020104020204" pitchFamily="34" charset="0"/>
              </a:rPr>
              <a:t>Different SDKs within the same API have different capabilities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Typically .NET SDKs are the most comprehensive and powerful ones.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Maturity of other SDKs differs between language.</a:t>
            </a:r>
          </a:p>
        </p:txBody>
      </p:sp>
    </p:spTree>
    <p:extLst>
      <p:ext uri="{BB962C8B-B14F-4D97-AF65-F5344CB8AC3E}">
        <p14:creationId xmlns:p14="http://schemas.microsoft.com/office/powerpoint/2010/main" val="169596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A830-80B6-4BF5-8A4E-FAAAB13B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" y="5619750"/>
            <a:ext cx="11980863" cy="11144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badi Extra Light" panose="020B0204020104020204" pitchFamily="34" charset="0"/>
              </a:rPr>
              <a:t>Programming with Cosmos DB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11002C-3271-4EDC-A4C9-F37838A7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222032"/>
            <a:ext cx="5876926" cy="552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4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Basic Data Ingestion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D24C3-BA25-453A-82DE-BDA401F2845E}"/>
              </a:ext>
            </a:extLst>
          </p:cNvPr>
          <p:cNvSpPr/>
          <p:nvPr/>
        </p:nvSpPr>
        <p:spPr>
          <a:xfrm>
            <a:off x="442912" y="1488878"/>
            <a:ext cx="1113948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CosmosContainer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cosmosClient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GetContainer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Read the item to see if it exists. 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ItemResponse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andersenFamilyResponse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ReadItemAsync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andersenFamily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PartitionKey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andersenFamily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	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 in database with id: {0} already exists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andersenFamilyResponse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CosmosException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HttpStatusCode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Create an item in the container representing the Andersen family. Note we provide the 	value 	of the partition key for this item, which is "Andersen"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ItemResponse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andersenFamilyResponse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CreateItemAsync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	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andersenFamily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PartitionKey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andersenFamily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Note that after creating the item, we can access the body of the item with the Resource 	property off the 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ItemResponse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"Created item in database with id: {0}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andersenFamilyResponse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	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07698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Data ingestion: Optimal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Items are within 1 KB range (with payload ~600 bytes)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Document has a flat structure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Document has unique Partition Key</a:t>
            </a:r>
          </a:p>
          <a:p>
            <a:r>
              <a:rPr lang="en-US" dirty="0">
                <a:latin typeface="Abadi Extra Light" panose="020B0204020104020204" pitchFamily="34" charset="0"/>
              </a:rPr>
              <a:t>Document has as few indexed fields as possible</a:t>
            </a:r>
          </a:p>
          <a:p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5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Data Ingestion with Monitoring and Provisioned Capacity Management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50BE52F-EF4C-4933-A924-2D263D7D5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236461"/>
              </p:ext>
            </p:extLst>
          </p:nvPr>
        </p:nvGraphicFramePr>
        <p:xfrm>
          <a:off x="133350" y="1825625"/>
          <a:ext cx="11906250" cy="4704936"/>
        </p:xfrm>
        <a:graphic>
          <a:graphicData uri="http://schemas.openxmlformats.org/drawingml/2006/table">
            <a:tbl>
              <a:tblPr/>
              <a:tblGrid>
                <a:gridCol w="1907039">
                  <a:extLst>
                    <a:ext uri="{9D8B030D-6E8A-4147-A177-3AD203B41FA5}">
                      <a16:colId xmlns:a16="http://schemas.microsoft.com/office/drawing/2014/main" val="352975768"/>
                    </a:ext>
                  </a:extLst>
                </a:gridCol>
                <a:gridCol w="9999211">
                  <a:extLst>
                    <a:ext uri="{9D8B030D-6E8A-4147-A177-3AD203B41FA5}">
                      <a16:colId xmlns:a16="http://schemas.microsoft.com/office/drawing/2014/main" val="1560104029"/>
                    </a:ext>
                  </a:extLst>
                </a:gridCol>
              </a:tblGrid>
              <a:tr h="123442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latin typeface="Abadi Extra Light" panose="020B0204020104020204" pitchFamily="34" charset="0"/>
                        </a:rPr>
                        <a:t>Header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Abadi Extra Light" panose="020B0204020104020204" pitchFamily="34" charset="0"/>
                        </a:rPr>
                        <a:t>Description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255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Content-Type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Abadi Extra Light" panose="020B0204020104020204" pitchFamily="34" charset="0"/>
                        </a:rPr>
                        <a:t>The </a:t>
                      </a:r>
                      <a:r>
                        <a:rPr lang="en-US" sz="1300" b="1">
                          <a:latin typeface="Abadi Extra Light" panose="020B0204020104020204" pitchFamily="34" charset="0"/>
                        </a:rPr>
                        <a:t>Content-Type</a:t>
                      </a:r>
                      <a:r>
                        <a:rPr lang="en-US" sz="1300">
                          <a:latin typeface="Abadi Extra Light" panose="020B0204020104020204" pitchFamily="34" charset="0"/>
                        </a:rPr>
                        <a:t> is </a:t>
                      </a:r>
                      <a:r>
                        <a:rPr lang="en-US" sz="1300" b="1">
                          <a:latin typeface="Abadi Extra Light" panose="020B0204020104020204" pitchFamily="34" charset="0"/>
                        </a:rPr>
                        <a:t>application/json</a:t>
                      </a:r>
                      <a:r>
                        <a:rPr lang="en-US" sz="1300">
                          <a:latin typeface="Abadi Extra Light" panose="020B0204020104020204" pitchFamily="34" charset="0"/>
                        </a:rPr>
                        <a:t>. The SQL API always returns the response body in standard JSON format.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815271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Date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The date time of the response operation. This date time format conforms to the RFC 1123 date time format expressed in Coordinated Universal Time.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91508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etag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The </a:t>
                      </a:r>
                      <a:r>
                        <a:rPr lang="en-US" sz="1300" b="1" dirty="0" err="1">
                          <a:latin typeface="Abadi Extra Light" panose="020B0204020104020204" pitchFamily="34" charset="0"/>
                        </a:rPr>
                        <a:t>etag</a:t>
                      </a:r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 header shows the resource </a:t>
                      </a:r>
                      <a:r>
                        <a:rPr lang="en-US" sz="1300" b="1" dirty="0" err="1">
                          <a:latin typeface="Abadi Extra Light" panose="020B0204020104020204" pitchFamily="34" charset="0"/>
                        </a:rPr>
                        <a:t>etag</a:t>
                      </a:r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 for the resource retrieved. The </a:t>
                      </a:r>
                      <a:r>
                        <a:rPr lang="en-US" sz="1300" b="1" dirty="0" err="1">
                          <a:latin typeface="Abadi Extra Light" panose="020B0204020104020204" pitchFamily="34" charset="0"/>
                        </a:rPr>
                        <a:t>etag</a:t>
                      </a:r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 has the same value as the </a:t>
                      </a:r>
                      <a:r>
                        <a:rPr lang="en-US" sz="1300" b="1" dirty="0">
                          <a:latin typeface="Abadi Extra Light" panose="020B0204020104020204" pitchFamily="34" charset="0"/>
                        </a:rPr>
                        <a:t>_</a:t>
                      </a:r>
                      <a:r>
                        <a:rPr lang="en-US" sz="1300" b="1" dirty="0" err="1">
                          <a:latin typeface="Abadi Extra Light" panose="020B0204020104020204" pitchFamily="34" charset="0"/>
                        </a:rPr>
                        <a:t>etag</a:t>
                      </a:r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 property in the response body.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4514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x-ms-activity-id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Represents a unique identifier for the operation. This echoes the value of the x-</a:t>
                      </a:r>
                      <a:r>
                        <a:rPr lang="en-US" sz="1300" dirty="0" err="1">
                          <a:latin typeface="Abadi Extra Light" panose="020B0204020104020204" pitchFamily="34" charset="0"/>
                        </a:rPr>
                        <a:t>ms</a:t>
                      </a:r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-activity-id request header, and commonly used for troubleshooting purposes.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34257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x-ms-alt-content-path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Abadi Extra Light" panose="020B0204020104020204" pitchFamily="34" charset="0"/>
                        </a:rPr>
                        <a:t>The alternate path to the resource. Resources can be addressed in REST via system generated IDs or user supplied IDs. x-ms-alt-content-path represents the path constructed using user supplied IDs.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09169"/>
                  </a:ext>
                </a:extLst>
              </a:tr>
              <a:tr h="372008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Abadi Extra Light" panose="020B0204020104020204" pitchFamily="34" charset="0"/>
                        </a:rPr>
                        <a:t>x-</a:t>
                      </a:r>
                      <a:r>
                        <a:rPr lang="en-US" sz="1300" b="1" dirty="0" err="1">
                          <a:latin typeface="Abadi Extra Light" panose="020B0204020104020204" pitchFamily="34" charset="0"/>
                        </a:rPr>
                        <a:t>ms</a:t>
                      </a:r>
                      <a:r>
                        <a:rPr lang="en-US" sz="1300" b="1" dirty="0">
                          <a:latin typeface="Abadi Extra Light" panose="020B0204020104020204" pitchFamily="34" charset="0"/>
                        </a:rPr>
                        <a:t>-continuation</a:t>
                      </a:r>
                      <a:endParaRPr lang="en-US" sz="1300" dirty="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This header represents the intermediate state of query (or read-feed) execution, and is returned when there are additional results aside from what was returned in the response. Clients can resubmitted the request with a request header containing the value of x-</a:t>
                      </a:r>
                      <a:r>
                        <a:rPr lang="en-US" sz="1300" dirty="0" err="1">
                          <a:latin typeface="Abadi Extra Light" panose="020B0204020104020204" pitchFamily="34" charset="0"/>
                        </a:rPr>
                        <a:t>ms</a:t>
                      </a:r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-continuation.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9043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x-ms-item-count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Abadi Extra Light" panose="020B0204020104020204" pitchFamily="34" charset="0"/>
                        </a:rPr>
                        <a:t>The number of items returned for a query or read-feed request.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50881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x-ms-request-charge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This is the number of normalized requests a.k.a. request units (RU) for the operation. For more information, see </a:t>
                      </a:r>
                      <a:r>
                        <a:rPr lang="en-US" sz="1300" dirty="0">
                          <a:latin typeface="Abadi Extra Light" panose="020B0204020104020204" pitchFamily="34" charset="0"/>
                          <a:hlinkClick r:id="rId2"/>
                        </a:rPr>
                        <a:t>Request units in Azure Cosmos DB</a:t>
                      </a:r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75776"/>
                  </a:ext>
                </a:extLst>
              </a:tr>
              <a:tr h="123442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x-ms-resource-quota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Abadi Extra Light" panose="020B0204020104020204" pitchFamily="34" charset="0"/>
                        </a:rPr>
                        <a:t>Shows the allotted quota for a resource in an account.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1361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x-ms-resource-usage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Shows the current usage count of a resource in an account. When deleting a resource, this shows the number of resources after the deletion.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260347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x-ms-retry-after-ms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Abadi Extra Light" panose="020B0204020104020204" pitchFamily="34" charset="0"/>
                        </a:rPr>
                        <a:t>The number of milliseconds to wait to retry the operation after an initial operation received HTTP status code 429 and was throttled.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64004"/>
                  </a:ext>
                </a:extLst>
              </a:tr>
              <a:tr h="123442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x-ms-schemaversion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Shows the resource schema version number.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94369"/>
                  </a:ext>
                </a:extLst>
              </a:tr>
              <a:tr h="123442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x-ms-serviceversion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Abadi Extra Light" panose="020B0204020104020204" pitchFamily="34" charset="0"/>
                        </a:rPr>
                        <a:t>Shows the service version number.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710848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badi Extra Light" panose="020B0204020104020204" pitchFamily="34" charset="0"/>
                        </a:rPr>
                        <a:t>x-ms-session-token</a:t>
                      </a:r>
                      <a:endParaRPr lang="en-US" sz="1300">
                        <a:latin typeface="Abadi Extra Light" panose="020B0204020104020204" pitchFamily="34" charset="0"/>
                      </a:endParaRP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The session token of the request. For session consistency, clients must echo this request via the x-</a:t>
                      </a:r>
                      <a:r>
                        <a:rPr lang="en-US" sz="1300" dirty="0" err="1">
                          <a:latin typeface="Abadi Extra Light" panose="020B0204020104020204" pitchFamily="34" charset="0"/>
                        </a:rPr>
                        <a:t>ms</a:t>
                      </a:r>
                      <a:r>
                        <a:rPr lang="en-US" sz="1300" dirty="0">
                          <a:latin typeface="Abadi Extra Light" panose="020B0204020104020204" pitchFamily="34" charset="0"/>
                        </a:rPr>
                        <a:t>-session-token request header for subsequent operations made to the corresponding collection.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8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27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How is Cosmos DB organized?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2D5DB9-067B-4324-B9D4-0ED7C7873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r="3950"/>
          <a:stretch/>
        </p:blipFill>
        <p:spPr bwMode="auto">
          <a:xfrm>
            <a:off x="56313" y="1639888"/>
            <a:ext cx="12085685" cy="41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3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Main caveats of 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055"/>
          </a:xfrm>
        </p:spPr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Single Writes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5 RUs per 1 KB write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Ideally to keep the document under 700 bytes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Bulk Writes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Makes sense to disable indexes before ingestion and rebuild them after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Control ingestion flow and optimize around number / size of docs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Keep an eye on 429s 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Randomize ingestion on partitions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Provision in advance, then reduce RUs to the necessary level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Do not overprovision more than 25% of the target RU capacity</a:t>
            </a:r>
          </a:p>
        </p:txBody>
      </p:sp>
    </p:spTree>
    <p:extLst>
      <p:ext uri="{BB962C8B-B14F-4D97-AF65-F5344CB8AC3E}">
        <p14:creationId xmlns:p14="http://schemas.microsoft.com/office/powerpoint/2010/main" val="275557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Indexing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C7101-9D99-424F-8FB0-2120179E1CBA}"/>
              </a:ext>
            </a:extLst>
          </p:cNvPr>
          <p:cNvSpPr/>
          <p:nvPr/>
        </p:nvSpPr>
        <p:spPr>
          <a:xfrm>
            <a:off x="203639" y="1982428"/>
            <a:ext cx="3668274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Range index kind is used for: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Equality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Equality match on an array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Range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Checking for the presence of a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String prefix matches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ORDER BY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JOIN queries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BC7716-42F4-4123-9C50-C1B1637AAB1A}"/>
              </a:ext>
            </a:extLst>
          </p:cNvPr>
          <p:cNvSpPr/>
          <p:nvPr/>
        </p:nvSpPr>
        <p:spPr>
          <a:xfrm>
            <a:off x="4213665" y="1982428"/>
            <a:ext cx="3668274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Spatial index kind is used for: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Geospatial distance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Geospatial within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Geospatial intersect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AF8616-F0E9-482B-B317-3A20E82FD37F}"/>
              </a:ext>
            </a:extLst>
          </p:cNvPr>
          <p:cNvSpPr/>
          <p:nvPr/>
        </p:nvSpPr>
        <p:spPr>
          <a:xfrm>
            <a:off x="8204640" y="1982428"/>
            <a:ext cx="3668274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Composite index kind is used for: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ORDER BY queries on multiple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Queries with a filter and ORDER BY (only if in ORDER BY clause).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Queries with a filter on two or more properties where at least one property is an equality filter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D137EBFC-2DC7-4E86-B550-5B4E0623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39" y="5849573"/>
            <a:ext cx="3668274" cy="8309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badi Extra Light" panose="020B0204020104020204" pitchFamily="34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badi Extra Light" panose="020B0204020104020204" pitchFamily="34" charset="0"/>
              </a:rPr>
              <a:t>FROM container c WHERE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c.property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badi Extra Light" panose="020B0204020104020204" pitchFamily="34" charset="0"/>
              </a:rPr>
              <a:t>'value'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2B844D7-0AE7-4723-B7E9-F90E3BEBB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139" y="4741578"/>
            <a:ext cx="3668274" cy="19389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badi Extra Light" panose="020B0204020104020204" pitchFamily="34" charset="0"/>
              </a:rPr>
              <a:t>SELECT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badi Extra Light" panose="020B0204020104020204" pitchFamily="34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badi Extra Light" panose="020B0204020104020204" pitchFamily="34" charset="0"/>
              </a:rPr>
              <a:t>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badi Extra Light" panose="020B0204020104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badi Extra Light" panose="020B0204020104020204" pitchFamily="34" charset="0"/>
              </a:rPr>
              <a:t> WHERE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badi Extra Light" panose="020B0204020104020204" pitchFamily="34" charset="0"/>
              </a:rPr>
              <a:t>ST_INTERSECTS(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badi Extra Light" panose="020B0204020104020204" pitchFamily="34" charset="0"/>
              </a:rPr>
              <a:t>c.property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badi Extra Light" panose="020B0204020104020204" pitchFamily="34" charset="0"/>
              </a:rPr>
              <a:t>, {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badi Extra Light" panose="020B0204020104020204" pitchFamily="34" charset="0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badi Extra Light" panose="020B0204020104020204" pitchFamily="34" charset="0"/>
              </a:rPr>
              <a:t>type'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badi Extra Light" panose="020B0204020104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badi Extra Light" panose="020B0204020104020204" pitchFamily="34" charset="0"/>
              </a:rPr>
              <a:t>'Polygon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badi Extra Light" panose="020B0204020104020204" pitchFamily="34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badi Extra Light" panose="020B0204020104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badi Extra Light" panose="020B0204020104020204" pitchFamily="34" charset="0"/>
              </a:rPr>
              <a:t>'coordinates'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badi Extra Light" panose="020B0204020104020204" pitchFamily="34" charset="0"/>
              </a:rPr>
              <a:t>: [[ [31.8, -5], [32, -5], [31.8, -5] ]]  })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3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Indexing policies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31C3E1-B0C1-469B-9EA4-CA3F18FEAE34}"/>
              </a:ext>
            </a:extLst>
          </p:cNvPr>
          <p:cNvSpPr/>
          <p:nvPr/>
        </p:nvSpPr>
        <p:spPr>
          <a:xfrm>
            <a:off x="5995988" y="1895118"/>
            <a:ext cx="5995987" cy="48013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"</a:t>
            </a:r>
            <a:r>
              <a:rPr lang="en-US" dirty="0" err="1"/>
              <a:t>indexingMode</a:t>
            </a:r>
            <a:r>
              <a:rPr lang="en-US" dirty="0"/>
              <a:t>": "consistent",</a:t>
            </a:r>
          </a:p>
          <a:p>
            <a:r>
              <a:rPr lang="en-US" dirty="0"/>
              <a:t>        "</a:t>
            </a:r>
            <a:r>
              <a:rPr lang="en-US" dirty="0" err="1"/>
              <a:t>includedPaths</a:t>
            </a:r>
            <a:r>
              <a:rPr lang="en-US" dirty="0"/>
              <a:t>": [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"path": "/path/to/included/property/?"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"path": "/path/to/root/of/multiple/included/properties/*"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],</a:t>
            </a:r>
          </a:p>
          <a:p>
            <a:r>
              <a:rPr lang="en-US" dirty="0"/>
              <a:t>        "</a:t>
            </a:r>
            <a:r>
              <a:rPr lang="en-US" dirty="0" err="1"/>
              <a:t>excludedPaths</a:t>
            </a:r>
            <a:r>
              <a:rPr lang="en-US" dirty="0"/>
              <a:t>": [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"path": "/*"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CDE83-5547-4A3F-AC14-ED630C992E47}"/>
              </a:ext>
            </a:extLst>
          </p:cNvPr>
          <p:cNvSpPr/>
          <p:nvPr/>
        </p:nvSpPr>
        <p:spPr>
          <a:xfrm>
            <a:off x="200024" y="1895118"/>
            <a:ext cx="5548313" cy="48013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"</a:t>
            </a:r>
            <a:r>
              <a:rPr lang="en-US" dirty="0" err="1"/>
              <a:t>indexingMode</a:t>
            </a:r>
            <a:r>
              <a:rPr lang="en-US" dirty="0"/>
              <a:t>": "consistent",</a:t>
            </a:r>
          </a:p>
          <a:p>
            <a:r>
              <a:rPr lang="en-US" dirty="0"/>
              <a:t>        "</a:t>
            </a:r>
            <a:r>
              <a:rPr lang="en-US" dirty="0" err="1"/>
              <a:t>includedPaths</a:t>
            </a:r>
            <a:r>
              <a:rPr lang="en-US" dirty="0"/>
              <a:t>": [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"path": "/*"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],</a:t>
            </a:r>
          </a:p>
          <a:p>
            <a:r>
              <a:rPr lang="en-US" dirty="0"/>
              <a:t>        "</a:t>
            </a:r>
            <a:r>
              <a:rPr lang="en-US" dirty="0" err="1"/>
              <a:t>excludedPaths</a:t>
            </a:r>
            <a:r>
              <a:rPr lang="en-US" dirty="0"/>
              <a:t>": [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"path": "/path/to/single/excluded/property/?"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"path": "/path/to/root/of/multiple/excluded/properties/*"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54142F4-3992-443D-BED3-A8981A02CF14}"/>
              </a:ext>
            </a:extLst>
          </p:cNvPr>
          <p:cNvSpPr txBox="1">
            <a:spLocks/>
          </p:cNvSpPr>
          <p:nvPr/>
        </p:nvSpPr>
        <p:spPr>
          <a:xfrm>
            <a:off x="200024" y="1390650"/>
            <a:ext cx="5548313" cy="45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atin typeface="Abadi Extra Light" panose="020B0204020104020204" pitchFamily="34" charset="0"/>
              </a:rPr>
              <a:t>Opt-out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DBE480-DAEC-4C20-A6DA-17B31F65DD75}"/>
              </a:ext>
            </a:extLst>
          </p:cNvPr>
          <p:cNvSpPr txBox="1">
            <a:spLocks/>
          </p:cNvSpPr>
          <p:nvPr/>
        </p:nvSpPr>
        <p:spPr>
          <a:xfrm>
            <a:off x="6443665" y="1400175"/>
            <a:ext cx="5548313" cy="45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atin typeface="Abadi Extra Light" panose="020B0204020104020204" pitchFamily="34" charset="0"/>
              </a:rPr>
              <a:t>Opt-in</a:t>
            </a:r>
          </a:p>
        </p:txBody>
      </p:sp>
    </p:spTree>
    <p:extLst>
      <p:ext uri="{BB962C8B-B14F-4D97-AF65-F5344CB8AC3E}">
        <p14:creationId xmlns:p14="http://schemas.microsoft.com/office/powerpoint/2010/main" val="4062468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Basic Data Querying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ADA0E-B41A-421A-A338-8370E0C2132C}"/>
              </a:ext>
            </a:extLst>
          </p:cNvPr>
          <p:cNvSpPr/>
          <p:nvPr/>
        </p:nvSpPr>
        <p:spPr>
          <a:xfrm>
            <a:off x="850903" y="2158565"/>
            <a:ext cx="43942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&lt;</a:t>
            </a:r>
            <a:r>
              <a:rPr lang="en-US" dirty="0" err="1"/>
              <a:t>select_list</a:t>
            </a:r>
            <a:r>
              <a:rPr lang="en-US" dirty="0"/>
              <a:t>&gt;</a:t>
            </a:r>
          </a:p>
          <a:p>
            <a:r>
              <a:rPr lang="en-US" dirty="0"/>
              <a:t>    [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&lt;</a:t>
            </a:r>
            <a:r>
              <a:rPr lang="en-US" dirty="0" err="1"/>
              <a:t>optional_from_specification</a:t>
            </a:r>
            <a:r>
              <a:rPr lang="en-US" dirty="0"/>
              <a:t>&gt;]</a:t>
            </a:r>
          </a:p>
          <a:p>
            <a:r>
              <a:rPr lang="en-US" dirty="0"/>
              <a:t>    [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&lt;</a:t>
            </a:r>
            <a:r>
              <a:rPr lang="en-US" dirty="0" err="1"/>
              <a:t>optional_filter_condition</a:t>
            </a:r>
            <a:r>
              <a:rPr lang="en-US" dirty="0"/>
              <a:t>&gt;]</a:t>
            </a:r>
          </a:p>
          <a:p>
            <a:r>
              <a:rPr lang="en-US" dirty="0"/>
              <a:t>    [</a:t>
            </a:r>
            <a:r>
              <a:rPr lang="en-US" dirty="0">
                <a:solidFill>
                  <a:srgbClr val="0070C0"/>
                </a:solidFill>
              </a:rPr>
              <a:t>ORDER BY</a:t>
            </a:r>
            <a:r>
              <a:rPr lang="en-US" dirty="0"/>
              <a:t> &lt;</a:t>
            </a:r>
            <a:r>
              <a:rPr lang="en-US" dirty="0" err="1"/>
              <a:t>optional_sort_specification</a:t>
            </a:r>
            <a:r>
              <a:rPr lang="en-US" dirty="0"/>
              <a:t>&gt;]</a:t>
            </a:r>
          </a:p>
          <a:p>
            <a:r>
              <a:rPr lang="en-US" dirty="0"/>
              <a:t>    [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&lt;</a:t>
            </a:r>
            <a:r>
              <a:rPr lang="en-US" dirty="0" err="1"/>
              <a:t>optional_join_specification</a:t>
            </a:r>
            <a:r>
              <a:rPr lang="en-US" dirty="0"/>
              <a:t>&gt;]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AF3D0-33E8-4D12-9A92-C0BF4E72AC08}"/>
              </a:ext>
            </a:extLst>
          </p:cNvPr>
          <p:cNvSpPr/>
          <p:nvPr/>
        </p:nvSpPr>
        <p:spPr>
          <a:xfrm>
            <a:off x="850902" y="4227186"/>
            <a:ext cx="43942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Products p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p.id ="1"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AAEFB3-15CD-48C7-8DC8-A37A9946E042}"/>
              </a:ext>
            </a:extLst>
          </p:cNvPr>
          <p:cNvSpPr/>
          <p:nvPr/>
        </p:nvSpPr>
        <p:spPr>
          <a:xfrm>
            <a:off x="6972301" y="2158565"/>
            <a:ext cx="43942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</a:t>
            </a:r>
          </a:p>
          <a:p>
            <a:r>
              <a:rPr lang="en-US" dirty="0"/>
              <a:t>     p.id,</a:t>
            </a:r>
          </a:p>
          <a:p>
            <a:r>
              <a:rPr lang="en-US" dirty="0"/>
              <a:t>     </a:t>
            </a:r>
            <a:r>
              <a:rPr lang="en-US" dirty="0" err="1"/>
              <a:t>p.manufacturer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Products p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p.id ="1"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0D369-44E5-4B83-BA58-1066F478767B}"/>
              </a:ext>
            </a:extLst>
          </p:cNvPr>
          <p:cNvSpPr/>
          <p:nvPr/>
        </p:nvSpPr>
        <p:spPr>
          <a:xfrm>
            <a:off x="6985004" y="4227186"/>
            <a:ext cx="43942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p.price</a:t>
            </a:r>
            <a:r>
              <a:rPr lang="en-US" dirty="0"/>
              <a:t>, </a:t>
            </a:r>
            <a:r>
              <a:rPr lang="en-US" dirty="0" err="1"/>
              <a:t>p.description</a:t>
            </a:r>
            <a:r>
              <a:rPr lang="en-US" dirty="0"/>
              <a:t>, </a:t>
            </a:r>
            <a:r>
              <a:rPr lang="en-US" dirty="0" err="1"/>
              <a:t>p.productId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Products p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ORDER BY</a:t>
            </a:r>
            <a:r>
              <a:rPr lang="en-US" dirty="0"/>
              <a:t> </a:t>
            </a:r>
            <a:r>
              <a:rPr lang="en-US" dirty="0" err="1"/>
              <a:t>p.price</a:t>
            </a:r>
            <a:r>
              <a:rPr lang="en-US" dirty="0"/>
              <a:t> ASC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CED59-0430-446B-B141-ED8014C49A66}"/>
              </a:ext>
            </a:extLst>
          </p:cNvPr>
          <p:cNvSpPr/>
          <p:nvPr/>
        </p:nvSpPr>
        <p:spPr>
          <a:xfrm>
            <a:off x="4044952" y="5666780"/>
            <a:ext cx="43942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p.productId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Products p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</a:t>
            </a:r>
            <a:r>
              <a:rPr lang="en-US" dirty="0" err="1"/>
              <a:t>p.shipping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F12298-3646-4700-8B1D-397AA37F2A8E}"/>
              </a:ext>
            </a:extLst>
          </p:cNvPr>
          <p:cNvSpPr txBox="1">
            <a:spLocks/>
          </p:cNvSpPr>
          <p:nvPr/>
        </p:nvSpPr>
        <p:spPr>
          <a:xfrm>
            <a:off x="850902" y="3577526"/>
            <a:ext cx="4394200" cy="745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WHERE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68F81E6-98BB-4650-962F-DF3362B60568}"/>
              </a:ext>
            </a:extLst>
          </p:cNvPr>
          <p:cNvSpPr txBox="1">
            <a:spLocks/>
          </p:cNvSpPr>
          <p:nvPr/>
        </p:nvSpPr>
        <p:spPr>
          <a:xfrm>
            <a:off x="838200" y="1465672"/>
            <a:ext cx="4394200" cy="745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Read Query Semantics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F109E0-1329-4AE2-888E-4FEE720B21CE}"/>
              </a:ext>
            </a:extLst>
          </p:cNvPr>
          <p:cNvSpPr txBox="1">
            <a:spLocks/>
          </p:cNvSpPr>
          <p:nvPr/>
        </p:nvSpPr>
        <p:spPr>
          <a:xfrm>
            <a:off x="6985004" y="1470682"/>
            <a:ext cx="4394200" cy="745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SELECT subdocument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F413095-97F1-4677-BE3E-73040099B50D}"/>
              </a:ext>
            </a:extLst>
          </p:cNvPr>
          <p:cNvSpPr txBox="1">
            <a:spLocks/>
          </p:cNvSpPr>
          <p:nvPr/>
        </p:nvSpPr>
        <p:spPr>
          <a:xfrm>
            <a:off x="6985004" y="3577526"/>
            <a:ext cx="4394200" cy="745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ORDER BY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61D46D-09F0-4895-8880-94CC441CCF1D}"/>
              </a:ext>
            </a:extLst>
          </p:cNvPr>
          <p:cNvSpPr txBox="1">
            <a:spLocks/>
          </p:cNvSpPr>
          <p:nvPr/>
        </p:nvSpPr>
        <p:spPr>
          <a:xfrm>
            <a:off x="4044952" y="5036103"/>
            <a:ext cx="4394200" cy="745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744685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Data querying: Read vs. Lookup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DEEF84-52F8-44DD-8BFD-30EA767D1EC2}"/>
              </a:ext>
            </a:extLst>
          </p:cNvPr>
          <p:cNvSpPr/>
          <p:nvPr/>
        </p:nvSpPr>
        <p:spPr>
          <a:xfrm>
            <a:off x="977900" y="1612543"/>
            <a:ext cx="660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For heavy read/query scenarios it can be beneficial to </a:t>
            </a:r>
            <a:r>
              <a:rPr lang="en-US" sz="2400" dirty="0" err="1">
                <a:latin typeface="Abadi Extra Light" panose="020B0204020104020204" pitchFamily="34" charset="0"/>
              </a:rPr>
              <a:t>denormalize</a:t>
            </a:r>
            <a:r>
              <a:rPr lang="en-US" sz="2400" dirty="0">
                <a:latin typeface="Abadi Extra Light" panose="020B0204020104020204" pitchFamily="34" charset="0"/>
              </a:rPr>
              <a:t> data to allow retrieval by point-lookups vs. queries to avoid the RU charges for compute overhead with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RU charge for point-lookup of 1 KB document (with Session or lower consistency) is 1 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Query ‘SELECT * FROM c WHERE c.id == “&lt;</a:t>
            </a:r>
            <a:r>
              <a:rPr lang="en-US" sz="2400" dirty="0" err="1">
                <a:latin typeface="Abadi Extra Light" panose="020B0204020104020204" pitchFamily="34" charset="0"/>
              </a:rPr>
              <a:t>RowKey</a:t>
            </a:r>
            <a:r>
              <a:rPr lang="en-US" sz="2400" dirty="0">
                <a:latin typeface="Abadi Extra Light" panose="020B0204020104020204" pitchFamily="34" charset="0"/>
              </a:rPr>
              <a:t>&gt;” and c.pk == “&lt;</a:t>
            </a:r>
            <a:r>
              <a:rPr lang="en-US" sz="2400" dirty="0" err="1">
                <a:latin typeface="Abadi Extra Light" panose="020B0204020104020204" pitchFamily="34" charset="0"/>
              </a:rPr>
              <a:t>PartitionKey</a:t>
            </a:r>
            <a:r>
              <a:rPr lang="en-US" sz="2400" dirty="0">
                <a:latin typeface="Abadi Extra Light" panose="020B0204020104020204" pitchFamily="34" charset="0"/>
              </a:rPr>
              <a:t>&gt;”’ for the same document would cost nearly 3 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Often only useful when certain queries are executed very often. Example: Xbox Licensing service with around 100 K requests per second saved roughly 25% of RUs with this optimization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551A543-F251-4EBF-9CF9-2AF57182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99" y="2476499"/>
            <a:ext cx="3057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4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Data querying: Optimal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Returned items are within 1 KB range (with payload ~600 bytes)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Returned document has a flat structure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The predicate is as narrow as it is possible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GROUP BY clause is omitted</a:t>
            </a:r>
          </a:p>
          <a:p>
            <a:r>
              <a:rPr lang="en-US" dirty="0">
                <a:latin typeface="Abadi Extra Light" panose="020B0204020104020204" pitchFamily="34" charset="0"/>
              </a:rPr>
              <a:t>ORDER BY indexed field</a:t>
            </a:r>
          </a:p>
          <a:p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BF51EF-F8C3-444A-9D4A-7BB1C46F93FA}"/>
              </a:ext>
            </a:extLst>
          </p:cNvPr>
          <p:cNvSpPr/>
          <p:nvPr/>
        </p:nvSpPr>
        <p:spPr>
          <a:xfrm>
            <a:off x="838200" y="5334685"/>
            <a:ext cx="10834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badi Extra Light" panose="020B0204020104020204" pitchFamily="34" charset="0"/>
              </a:rPr>
              <a:t>SELECT</a:t>
            </a:r>
            <a:r>
              <a:rPr lang="en-US" sz="2400" dirty="0">
                <a:latin typeface="Abadi Extra Light" panose="020B0204020104020204" pitchFamily="34" charset="0"/>
              </a:rPr>
              <a:t> * </a:t>
            </a:r>
            <a:r>
              <a:rPr lang="en-US" sz="2400" dirty="0">
                <a:solidFill>
                  <a:schemeClr val="accent1"/>
                </a:solidFill>
                <a:latin typeface="Abadi Extra Light" panose="020B0204020104020204" pitchFamily="34" charset="0"/>
              </a:rPr>
              <a:t>FROM</a:t>
            </a:r>
            <a:r>
              <a:rPr lang="en-US" sz="2400" dirty="0">
                <a:latin typeface="Abadi Extra Light" panose="020B0204020104020204" pitchFamily="34" charset="0"/>
              </a:rPr>
              <a:t> c </a:t>
            </a:r>
            <a:r>
              <a:rPr lang="en-US" sz="2400" dirty="0">
                <a:solidFill>
                  <a:schemeClr val="accent1"/>
                </a:solidFill>
                <a:latin typeface="Abadi Extra Light" panose="020B0204020104020204" pitchFamily="34" charset="0"/>
              </a:rPr>
              <a:t>WHERE</a:t>
            </a:r>
            <a:r>
              <a:rPr lang="en-US" sz="2400" dirty="0">
                <a:latin typeface="Abadi Extra Light" panose="020B0204020104020204" pitchFamily="34" charset="0"/>
              </a:rPr>
              <a:t> c.name = </a:t>
            </a:r>
            <a:r>
              <a:rPr lang="en-US" sz="2400" dirty="0">
                <a:solidFill>
                  <a:srgbClr val="C00000"/>
                </a:solidFill>
                <a:latin typeface="Abadi Extra Light" panose="020B0204020104020204" pitchFamily="34" charset="0"/>
              </a:rPr>
              <a:t>"John"</a:t>
            </a:r>
            <a:r>
              <a:rPr lang="en-US" sz="2400" dirty="0">
                <a:latin typeface="Abadi Extra Light" panose="020B0204020104020204" pitchFamily="34" charset="0"/>
              </a:rPr>
              <a:t>, </a:t>
            </a:r>
            <a:r>
              <a:rPr lang="en-US" sz="2400" dirty="0" err="1">
                <a:latin typeface="Abadi Extra Light" panose="020B0204020104020204" pitchFamily="34" charset="0"/>
              </a:rPr>
              <a:t>c.age</a:t>
            </a:r>
            <a:r>
              <a:rPr lang="en-US" sz="2400" dirty="0">
                <a:latin typeface="Abadi Extra Light" panose="020B0204020104020204" pitchFamily="34" charset="0"/>
              </a:rPr>
              <a:t> = 18 </a:t>
            </a:r>
            <a:r>
              <a:rPr lang="en-US" sz="2400" dirty="0">
                <a:solidFill>
                  <a:schemeClr val="accent1"/>
                </a:solidFill>
                <a:latin typeface="Abadi Extra Light" panose="020B0204020104020204" pitchFamily="34" charset="0"/>
              </a:rPr>
              <a:t>ORDER BY</a:t>
            </a:r>
            <a:r>
              <a:rPr lang="en-US" sz="2400" dirty="0">
                <a:latin typeface="Abadi Extra Light" panose="020B0204020104020204" pitchFamily="34" charset="0"/>
              </a:rPr>
              <a:t> c.name, </a:t>
            </a:r>
            <a:r>
              <a:rPr lang="en-US" sz="2400" dirty="0" err="1">
                <a:latin typeface="Abadi Extra Light" panose="020B0204020104020204" pitchFamily="34" charset="0"/>
              </a:rPr>
              <a:t>c.age</a:t>
            </a:r>
            <a:r>
              <a:rPr lang="en-US" sz="2400" dirty="0">
                <a:latin typeface="Abadi Extra Light" panose="020B0204020104020204" pitchFamily="34" charset="0"/>
              </a:rPr>
              <a:t>, </a:t>
            </a:r>
            <a:r>
              <a:rPr lang="en-US" sz="2400" dirty="0" err="1">
                <a:latin typeface="Abadi Extra Light" panose="020B0204020104020204" pitchFamily="34" charset="0"/>
              </a:rPr>
              <a:t>c.timestamp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D8076A-0A77-4923-888C-8C0BE2DBFDA2}"/>
              </a:ext>
            </a:extLst>
          </p:cNvPr>
          <p:cNvSpPr txBox="1">
            <a:spLocks/>
          </p:cNvSpPr>
          <p:nvPr/>
        </p:nvSpPr>
        <p:spPr>
          <a:xfrm>
            <a:off x="838201" y="4589595"/>
            <a:ext cx="10010774" cy="745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badi Extra Light" panose="020B0204020104020204" pitchFamily="34" charset="0"/>
              </a:rPr>
              <a:t>Example: Using Composite Index on c.name, </a:t>
            </a:r>
            <a:r>
              <a:rPr lang="en-US" sz="2400" b="1" dirty="0" err="1">
                <a:latin typeface="Abadi Extra Light" panose="020B0204020104020204" pitchFamily="34" charset="0"/>
              </a:rPr>
              <a:t>c.age</a:t>
            </a:r>
            <a:r>
              <a:rPr lang="en-US" sz="2400" b="1" dirty="0">
                <a:latin typeface="Abadi Extra Light" panose="020B0204020104020204" pitchFamily="34" charset="0"/>
              </a:rPr>
              <a:t>, </a:t>
            </a:r>
            <a:r>
              <a:rPr lang="en-US" sz="2400" b="1" dirty="0" err="1">
                <a:latin typeface="Abadi Extra Light" panose="020B0204020104020204" pitchFamily="34" charset="0"/>
              </a:rPr>
              <a:t>c.timestamp</a:t>
            </a:r>
            <a:endParaRPr lang="en-US" sz="24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9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8BC0C70-2091-44A3-99AC-576632F11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5" y="1241573"/>
            <a:ext cx="9723963" cy="5616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Example: 32 requests per single Authorization</a:t>
            </a:r>
          </a:p>
        </p:txBody>
      </p:sp>
    </p:spTree>
    <p:extLst>
      <p:ext uri="{BB962C8B-B14F-4D97-AF65-F5344CB8AC3E}">
        <p14:creationId xmlns:p14="http://schemas.microsoft.com/office/powerpoint/2010/main" val="650838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Example: Storing and Querying via 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D6B96-DBDE-4413-9EF6-54424501AA01}"/>
              </a:ext>
            </a:extLst>
          </p:cNvPr>
          <p:cNvSpPr/>
          <p:nvPr/>
        </p:nvSpPr>
        <p:spPr>
          <a:xfrm>
            <a:off x="604836" y="1587342"/>
            <a:ext cx="6276975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partitionKey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"RIXA83JDGJ63UO86D-2020-02"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VehicleTelemetry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ttl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5184000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tripId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"RIXA83JDGJ63UO86D"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"region"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“parameters"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[0, 1, 3, 7, 12, 9, 11, 4, 6, 9, 1, 0, 3, 5, {[2, 7]}, 2]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88B9E-5734-4685-92A4-B3E4B6CC8F76}"/>
              </a:ext>
            </a:extLst>
          </p:cNvPr>
          <p:cNvSpPr/>
          <p:nvPr/>
        </p:nvSpPr>
        <p:spPr>
          <a:xfrm>
            <a:off x="7281864" y="1587342"/>
            <a:ext cx="4000499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partitionKey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“1"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“Property1"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40535-7984-4BB4-9F00-512154B1E494}"/>
              </a:ext>
            </a:extLst>
          </p:cNvPr>
          <p:cNvSpPr/>
          <p:nvPr/>
        </p:nvSpPr>
        <p:spPr>
          <a:xfrm>
            <a:off x="7281864" y="3249335"/>
            <a:ext cx="4000499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partitionKey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“12"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“Property2"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[1,4,192.4]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F9D6F-A640-4C7D-9A82-743FDA87773F}"/>
              </a:ext>
            </a:extLst>
          </p:cNvPr>
          <p:cNvSpPr/>
          <p:nvPr/>
        </p:nvSpPr>
        <p:spPr>
          <a:xfrm>
            <a:off x="7281864" y="4911328"/>
            <a:ext cx="4000499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partitionKey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“7"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“Property3"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“some value"</a:t>
            </a:r>
            <a:endParaRPr lang="en-US" b="0" dirty="0">
              <a:solidFill>
                <a:srgbClr val="09885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5A4206-1EDC-472C-B5F8-C6EDCC7E17A7}"/>
              </a:ext>
            </a:extLst>
          </p:cNvPr>
          <p:cNvSpPr/>
          <p:nvPr/>
        </p:nvSpPr>
        <p:spPr>
          <a:xfrm rot="19786600">
            <a:off x="6141857" y="2555534"/>
            <a:ext cx="1657350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29A56D4-B954-48C1-A4EF-B60F46906F58}"/>
              </a:ext>
            </a:extLst>
          </p:cNvPr>
          <p:cNvSpPr/>
          <p:nvPr/>
        </p:nvSpPr>
        <p:spPr>
          <a:xfrm rot="645428">
            <a:off x="6319600" y="3546520"/>
            <a:ext cx="1301863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B1913C-A69C-401E-8A58-60BEB8A53D7B}"/>
              </a:ext>
            </a:extLst>
          </p:cNvPr>
          <p:cNvSpPr/>
          <p:nvPr/>
        </p:nvSpPr>
        <p:spPr>
          <a:xfrm rot="2451178">
            <a:off x="5941902" y="4868830"/>
            <a:ext cx="194781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A00BAF-C010-4AFC-82AA-9F0855FD1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6" y="5009009"/>
            <a:ext cx="6229352" cy="1167954"/>
          </a:xfrm>
        </p:spPr>
        <p:txBody>
          <a:bodyPr>
            <a:norm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Will not use indexes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Will fan-out the number of queries (RUs)</a:t>
            </a:r>
          </a:p>
        </p:txBody>
      </p:sp>
    </p:spTree>
    <p:extLst>
      <p:ext uri="{BB962C8B-B14F-4D97-AF65-F5344CB8AC3E}">
        <p14:creationId xmlns:p14="http://schemas.microsoft.com/office/powerpoint/2010/main" val="1725961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B27B-E2CA-4073-886C-AA174046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Change Feed to Process and Offload Data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2FEE7C-CDC7-4BC0-8D30-E5D548D1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97" y="1652588"/>
            <a:ext cx="9430333" cy="52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79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A830-80B6-4BF5-8A4E-FAAAB13B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900" y="3848100"/>
            <a:ext cx="5154613" cy="2886075"/>
          </a:xfrm>
        </p:spPr>
        <p:txBody>
          <a:bodyPr/>
          <a:lstStyle/>
          <a:p>
            <a:pPr algn="ctr"/>
            <a:r>
              <a:rPr lang="en-US" b="1" dirty="0">
                <a:latin typeface="Abadi Extra Light" panose="020B0204020104020204" pitchFamily="34" charset="0"/>
              </a:rPr>
              <a:t>Things to do </a:t>
            </a:r>
            <a:r>
              <a:rPr lang="en-US" dirty="0">
                <a:latin typeface="Abadi Extra Light" panose="020B0204020104020204" pitchFamily="34" charset="0"/>
              </a:rPr>
              <a:t>vs. </a:t>
            </a:r>
            <a:r>
              <a:rPr lang="en-US" b="1" dirty="0">
                <a:latin typeface="Abadi Extra Light" panose="020B0204020104020204" pitchFamily="34" charset="0"/>
              </a:rPr>
              <a:t>Things to avoid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A49420-479E-44A2-8FC4-50708331E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4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Which SDKs does Cosmos DB support?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536CCA-CD9C-4FE8-9DE9-454D6695E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28" y="1548262"/>
            <a:ext cx="10164622" cy="494461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9B00601-F5EE-4E56-A853-2F5D205783CE}"/>
              </a:ext>
            </a:extLst>
          </p:cNvPr>
          <p:cNvSpPr/>
          <p:nvPr/>
        </p:nvSpPr>
        <p:spPr>
          <a:xfrm>
            <a:off x="4806950" y="1319093"/>
            <a:ext cx="1162049" cy="458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badi Extra Light" panose="020B0204020104020204" pitchFamily="34" charset="0"/>
              </a:rPr>
              <a:t>V2, v3, v4</a:t>
            </a:r>
          </a:p>
        </p:txBody>
      </p:sp>
    </p:spTree>
    <p:extLst>
      <p:ext uri="{BB962C8B-B14F-4D97-AF65-F5344CB8AC3E}">
        <p14:creationId xmlns:p14="http://schemas.microsoft.com/office/powerpoint/2010/main" val="3798840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687" y="495244"/>
            <a:ext cx="6524625" cy="6040437"/>
          </a:xfrm>
        </p:spPr>
        <p:txBody>
          <a:bodyPr>
            <a:noAutofit/>
          </a:bodyPr>
          <a:lstStyle/>
          <a:p>
            <a:pPr algn="ctr"/>
            <a:r>
              <a:rPr lang="en-US" sz="14900" b="1" cap="all" dirty="0">
                <a:latin typeface="Abadi Extra Light" panose="020B0204020104020204" pitchFamily="34" charset="0"/>
              </a:rPr>
              <a:t>Select Proper </a:t>
            </a:r>
            <a:br>
              <a:rPr lang="en-US" sz="14900" b="1" cap="all" dirty="0">
                <a:latin typeface="Abadi Extra Light" panose="020B0204020104020204" pitchFamily="34" charset="0"/>
              </a:rPr>
            </a:br>
            <a:r>
              <a:rPr lang="en-US" sz="14900" b="1" cap="all" dirty="0">
                <a:latin typeface="Abadi Extra Light" panose="020B0204020104020204" pitchFamily="34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45946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Our main recommendations ARE valid and very important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924"/>
            <a:ext cx="6354497" cy="4370039"/>
          </a:xfrm>
        </p:spPr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Select proper partition key</a:t>
            </a:r>
          </a:p>
          <a:p>
            <a:r>
              <a:rPr lang="en-US" dirty="0">
                <a:latin typeface="Abadi Extra Light" panose="020B0204020104020204" pitchFamily="34" charset="0"/>
              </a:rPr>
              <a:t>Flatten the document structure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Optimize indexes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Avoid loading large documents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Avoid scanning through the collection</a:t>
            </a:r>
          </a:p>
          <a:p>
            <a:r>
              <a:rPr lang="en-US" dirty="0">
                <a:latin typeface="Abadi Extra Light" panose="020B0204020104020204" pitchFamily="34" charset="0"/>
              </a:rPr>
              <a:t>Avoid storing arrays / maps / nested documents within the document</a:t>
            </a:r>
          </a:p>
          <a:p>
            <a:r>
              <a:rPr lang="en-US" dirty="0">
                <a:latin typeface="Abadi Extra Light" panose="020B0204020104020204" pitchFamily="34" charset="0"/>
              </a:rPr>
              <a:t>Avoid storing historical data “forever”</a:t>
            </a:r>
          </a:p>
        </p:txBody>
      </p:sp>
      <p:pic>
        <p:nvPicPr>
          <p:cNvPr id="5" name="Picture 2" descr="Image result for shout out loud">
            <a:extLst>
              <a:ext uri="{FF2B5EF4-FFF2-40B4-BE49-F238E27FC236}">
                <a16:creationId xmlns:a16="http://schemas.microsoft.com/office/drawing/2014/main" id="{F4DF46D8-6C70-4AD4-BB7C-A8B1CECB4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51" y="1806924"/>
            <a:ext cx="5573593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890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Prepare Data Migration Engine / Scripts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312589-D8CF-4281-8D59-B87DFF707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" t="7782" r="7134" b="4386"/>
          <a:stretch/>
        </p:blipFill>
        <p:spPr bwMode="auto">
          <a:xfrm>
            <a:off x="4976812" y="1794688"/>
            <a:ext cx="6619875" cy="429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857376"/>
            <a:ext cx="5091113" cy="45061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It is not that complex</a:t>
            </a:r>
          </a:p>
          <a:p>
            <a:r>
              <a:rPr lang="en-US" dirty="0">
                <a:latin typeface="Abadi Extra Light" panose="020B0204020104020204" pitchFamily="34" charset="0"/>
              </a:rPr>
              <a:t>Many savior capabilities can be based on this one: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Re-Partitioning (including mocking partition merge).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Global Index Creation.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Self-Controlled Backup / Restore.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Fast failover.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Expanding data footprint / duplicating data for whatever reason.</a:t>
            </a:r>
          </a:p>
          <a:p>
            <a:r>
              <a:rPr lang="en-US" dirty="0">
                <a:latin typeface="Abadi Extra Light" panose="020B0204020104020204" pitchFamily="34" charset="0"/>
              </a:rPr>
              <a:t>It will save customers in many ways and from many nasty surprises.</a:t>
            </a:r>
          </a:p>
        </p:txBody>
      </p:sp>
    </p:spTree>
    <p:extLst>
      <p:ext uri="{BB962C8B-B14F-4D97-AF65-F5344CB8AC3E}">
        <p14:creationId xmlns:p14="http://schemas.microsoft.com/office/powerpoint/2010/main" val="3713140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Control Ingestion During Bulk Inserts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D4DB354D-467D-40BF-A99B-1CD609F70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" t="5902" b="5594"/>
          <a:stretch/>
        </p:blipFill>
        <p:spPr bwMode="auto">
          <a:xfrm>
            <a:off x="79828" y="1792515"/>
            <a:ext cx="11875599" cy="486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916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9643-4102-4625-9876-23E6413E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Autopilot to reduce RUs consumption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E6991-0462-4F48-99B6-679F07258C0A}"/>
              </a:ext>
            </a:extLst>
          </p:cNvPr>
          <p:cNvSpPr/>
          <p:nvPr/>
        </p:nvSpPr>
        <p:spPr>
          <a:xfrm>
            <a:off x="838200" y="1480768"/>
            <a:ext cx="63960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Enabling Autopilot allows you to guarantee that your workload will be stable over time and that RUs provisioned will not exceed significantly RUs needed for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Beware that it is based on the monitoring metrics so sometimes manual scaling can be used as well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8FEC4-DB27-4355-A05A-E295E11D5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45" y="1524000"/>
            <a:ext cx="3872855" cy="510216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02E171-030E-4F69-8987-B91C4218B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07645"/>
              </p:ext>
            </p:extLst>
          </p:nvPr>
        </p:nvGraphicFramePr>
        <p:xfrm>
          <a:off x="890587" y="4558506"/>
          <a:ext cx="6396038" cy="1828800"/>
        </p:xfrm>
        <a:graphic>
          <a:graphicData uri="http://schemas.openxmlformats.org/drawingml/2006/table">
            <a:tbl>
              <a:tblPr/>
              <a:tblGrid>
                <a:gridCol w="3198019">
                  <a:extLst>
                    <a:ext uri="{9D8B030D-6E8A-4147-A177-3AD203B41FA5}">
                      <a16:colId xmlns:a16="http://schemas.microsoft.com/office/drawing/2014/main" val="4027296894"/>
                    </a:ext>
                  </a:extLst>
                </a:gridCol>
                <a:gridCol w="3198019">
                  <a:extLst>
                    <a:ext uri="{9D8B030D-6E8A-4147-A177-3AD203B41FA5}">
                      <a16:colId xmlns:a16="http://schemas.microsoft.com/office/drawing/2014/main" val="3911257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badi Extra Light" panose="020B0204020104020204" pitchFamily="34" charset="0"/>
                        </a:rPr>
                        <a:t>Maximum throughput limit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badi Extra Light" panose="020B0204020104020204" pitchFamily="34" charset="0"/>
                        </a:rPr>
                        <a:t>Maximum storage limit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07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Abadi Extra Light" panose="020B0204020104020204" pitchFamily="34" charset="0"/>
                        </a:rPr>
                        <a:t>4000 RU/s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 Extra Light" panose="020B0204020104020204" pitchFamily="34" charset="0"/>
                        </a:rPr>
                        <a:t>50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619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Extra Light" panose="020B0204020104020204" pitchFamily="34" charset="0"/>
                        </a:rPr>
                        <a:t>20,000 RU/s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Extra Light" panose="020B0204020104020204" pitchFamily="34" charset="0"/>
                        </a:rPr>
                        <a:t>200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9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Abadi Extra Light" panose="020B0204020104020204" pitchFamily="34" charset="0"/>
                        </a:rPr>
                        <a:t>100,000 RU/s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 Extra Light" panose="020B0204020104020204" pitchFamily="34" charset="0"/>
                        </a:rPr>
                        <a:t>1 TB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185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Abadi Extra Light" panose="020B0204020104020204" pitchFamily="34" charset="0"/>
                        </a:rPr>
                        <a:t>500,000 RU/s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Extra Light" panose="020B0204020104020204" pitchFamily="34" charset="0"/>
                        </a:rPr>
                        <a:t>5 TB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8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90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Use Azure Data Explorer to work with arbitrary reads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5A45B-AA07-48EE-8E9C-EC0B5F34D379}"/>
              </a:ext>
            </a:extLst>
          </p:cNvPr>
          <p:cNvSpPr/>
          <p:nvPr/>
        </p:nvSpPr>
        <p:spPr>
          <a:xfrm>
            <a:off x="838200" y="1785938"/>
            <a:ext cx="53149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Azure Data Explorer is a service which backs internal telemetry analysis in Microsoft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It is extremely fast and efficient way to query and analyze your time-series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Azure Data Explorer is integrated with Event Hub and IoT Hub as well as can be integrated with </a:t>
            </a:r>
            <a:r>
              <a:rPr lang="en-US" sz="2400" dirty="0" err="1">
                <a:latin typeface="Abadi Extra Light" panose="020B0204020104020204" pitchFamily="34" charset="0"/>
              </a:rPr>
              <a:t>CosmosDB</a:t>
            </a:r>
            <a:r>
              <a:rPr lang="en-US" sz="2400" dirty="0">
                <a:latin typeface="Abadi Extra Light" panose="020B0204020104020204" pitchFamily="34" charset="0"/>
              </a:rPr>
              <a:t> Change Feed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ADX provides extremely good way to offload arbitrary queries from </a:t>
            </a:r>
            <a:r>
              <a:rPr lang="en-US" sz="2400" dirty="0" err="1">
                <a:latin typeface="Abadi Extra Light" panose="020B0204020104020204" pitchFamily="34" charset="0"/>
              </a:rPr>
              <a:t>CosmosDB</a:t>
            </a:r>
            <a:r>
              <a:rPr lang="en-US" sz="2400" dirty="0">
                <a:latin typeface="Abadi Extra Light" panose="020B0204020104020204" pitchFamily="34" charset="0"/>
              </a:rPr>
              <a:t> as well as analyze streaming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90A69-61A6-4257-8DF5-E97E1BADF34A}"/>
              </a:ext>
            </a:extLst>
          </p:cNvPr>
          <p:cNvSpPr/>
          <p:nvPr/>
        </p:nvSpPr>
        <p:spPr>
          <a:xfrm>
            <a:off x="6648450" y="1785938"/>
            <a:ext cx="5043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let</a:t>
            </a:r>
            <a:r>
              <a:rPr lang="en-US" sz="2400" dirty="0"/>
              <a:t> </a:t>
            </a:r>
            <a:r>
              <a:rPr lang="en-US" sz="2400" dirty="0" err="1"/>
              <a:t>LightningStorms</a:t>
            </a:r>
            <a:r>
              <a:rPr lang="en-US" sz="2400" dirty="0"/>
              <a:t> =</a:t>
            </a:r>
          </a:p>
          <a:p>
            <a:r>
              <a:rPr lang="en-US" sz="2400" dirty="0" err="1"/>
              <a:t>StormEvents</a:t>
            </a:r>
            <a:endParaRPr lang="en-US" sz="2400" dirty="0"/>
          </a:p>
          <a:p>
            <a:r>
              <a:rPr lang="en-US" sz="2400" dirty="0"/>
              <a:t>| </a:t>
            </a:r>
            <a:r>
              <a:rPr lang="en-US" sz="2400" dirty="0">
                <a:solidFill>
                  <a:srgbClr val="00CCFF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EventType</a:t>
            </a:r>
            <a:r>
              <a:rPr lang="en-US" sz="2400" dirty="0"/>
              <a:t> == </a:t>
            </a:r>
            <a:r>
              <a:rPr lang="en-US" sz="2400" dirty="0">
                <a:solidFill>
                  <a:srgbClr val="C00000"/>
                </a:solidFill>
              </a:rPr>
              <a:t>"Lightning"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let</a:t>
            </a:r>
            <a:r>
              <a:rPr lang="en-US" sz="2400" dirty="0"/>
              <a:t> </a:t>
            </a:r>
            <a:r>
              <a:rPr lang="en-US" sz="2400" dirty="0" err="1"/>
              <a:t>AvalancheStorms</a:t>
            </a:r>
            <a:r>
              <a:rPr lang="en-US" sz="2400" dirty="0"/>
              <a:t> =</a:t>
            </a:r>
          </a:p>
          <a:p>
            <a:r>
              <a:rPr lang="en-US" sz="2400" dirty="0" err="1"/>
              <a:t>StormEvents</a:t>
            </a:r>
            <a:endParaRPr lang="en-US" sz="2400" dirty="0"/>
          </a:p>
          <a:p>
            <a:r>
              <a:rPr lang="en-US" sz="2400" dirty="0"/>
              <a:t>| </a:t>
            </a:r>
            <a:r>
              <a:rPr lang="en-US" sz="2400" dirty="0">
                <a:solidFill>
                  <a:srgbClr val="00CCFF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EventType</a:t>
            </a:r>
            <a:r>
              <a:rPr lang="en-US" sz="2400" dirty="0"/>
              <a:t> == </a:t>
            </a:r>
            <a:r>
              <a:rPr lang="en-US" sz="2400" dirty="0">
                <a:solidFill>
                  <a:srgbClr val="C00000"/>
                </a:solidFill>
              </a:rPr>
              <a:t>"Avalanche"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LightningStorms</a:t>
            </a:r>
            <a:endParaRPr lang="en-US" sz="2400" dirty="0"/>
          </a:p>
          <a:p>
            <a:r>
              <a:rPr lang="en-US" sz="2400" dirty="0"/>
              <a:t>| </a:t>
            </a:r>
            <a:r>
              <a:rPr lang="en-US" sz="2400" dirty="0">
                <a:solidFill>
                  <a:srgbClr val="00CCFF"/>
                </a:solidFill>
              </a:rPr>
              <a:t>join</a:t>
            </a:r>
            <a:r>
              <a:rPr lang="en-US" sz="2400" dirty="0"/>
              <a:t> (</a:t>
            </a:r>
            <a:r>
              <a:rPr lang="en-US" sz="2400" dirty="0" err="1"/>
              <a:t>AvalancheStorms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0070C0"/>
                </a:solidFill>
              </a:rPr>
              <a:t>on</a:t>
            </a:r>
            <a:r>
              <a:rPr lang="en-US" sz="2400" dirty="0"/>
              <a:t> State</a:t>
            </a:r>
          </a:p>
          <a:p>
            <a:r>
              <a:rPr lang="en-US" sz="2400" dirty="0"/>
              <a:t>| </a:t>
            </a:r>
            <a:r>
              <a:rPr lang="en-US" sz="2400" dirty="0">
                <a:solidFill>
                  <a:srgbClr val="00CCFF"/>
                </a:solidFill>
              </a:rPr>
              <a:t>distinct</a:t>
            </a:r>
            <a:r>
              <a:rPr lang="en-US" sz="2400" dirty="0"/>
              <a:t>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2F0BE-900F-412E-B6F6-E735911E404A}"/>
              </a:ext>
            </a:extLst>
          </p:cNvPr>
          <p:cNvSpPr/>
          <p:nvPr/>
        </p:nvSpPr>
        <p:spPr>
          <a:xfrm>
            <a:off x="7148512" y="5479256"/>
            <a:ext cx="191928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OREGON</a:t>
            </a:r>
          </a:p>
          <a:p>
            <a:r>
              <a:rPr lang="en-US" dirty="0"/>
              <a:t>UTAH</a:t>
            </a:r>
          </a:p>
          <a:p>
            <a:r>
              <a:rPr lang="en-US" dirty="0"/>
              <a:t>WYOMING</a:t>
            </a:r>
          </a:p>
          <a:p>
            <a:r>
              <a:rPr lang="en-US" dirty="0"/>
              <a:t>WASHINGTON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A5D98-D7F6-4597-81CA-5FEEA8746C52}"/>
              </a:ext>
            </a:extLst>
          </p:cNvPr>
          <p:cNvSpPr/>
          <p:nvPr/>
        </p:nvSpPr>
        <p:spPr>
          <a:xfrm>
            <a:off x="9170194" y="5479256"/>
            <a:ext cx="191928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COLORADO</a:t>
            </a:r>
          </a:p>
          <a:p>
            <a:r>
              <a:rPr lang="en-US" dirty="0"/>
              <a:t>IDAHO</a:t>
            </a:r>
          </a:p>
          <a:p>
            <a:r>
              <a:rPr lang="en-US" dirty="0"/>
              <a:t>NEVADA</a:t>
            </a:r>
          </a:p>
        </p:txBody>
      </p:sp>
    </p:spTree>
    <p:extLst>
      <p:ext uri="{BB962C8B-B14F-4D97-AF65-F5344CB8AC3E}">
        <p14:creationId xmlns:p14="http://schemas.microsoft.com/office/powerpoint/2010/main" val="1039038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Try to Avoid Batching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72223" cy="491010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Batching is very complex in profiling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Includes Indexes writes at scale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Includes Replication at scale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To easy to adjust RUs / partitions / jobs (especially with the 3</a:t>
            </a:r>
            <a:r>
              <a:rPr lang="en-US" baseline="30000" dirty="0">
                <a:latin typeface="Abadi Extra Light" panose="020B0204020104020204" pitchFamily="34" charset="0"/>
              </a:rPr>
              <a:t>rd</a:t>
            </a:r>
            <a:r>
              <a:rPr lang="en-US" dirty="0">
                <a:latin typeface="Abadi Extra Light" panose="020B0204020104020204" pitchFamily="34" charset="0"/>
              </a:rPr>
              <a:t> party tools)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Enabled Change Feed will require some additional RU consumed in chunks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Batching consumes tons of RUs (refer to the previous point)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Deviations in batch task executions can easily hit the whole database and containers structure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58CBC2-ACBE-4822-AA2F-8085E5D0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36" y="1998331"/>
            <a:ext cx="5475025" cy="336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24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Profiling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181"/>
            <a:ext cx="10559902" cy="1663996"/>
          </a:xfrm>
        </p:spPr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Profiling for time (Hot, Warm, Cold)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Profiling for usage level / SLA (Special, Gold, Standard, Basic, Free)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Profiling for purpose (Writes, Aggregations, Lookups, Analytics)</a:t>
            </a:r>
          </a:p>
          <a:p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AB5053-662C-44BA-8E9E-9232F3B24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21" y="4358374"/>
            <a:ext cx="6034752" cy="229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772BEA-5C10-4DBB-9086-CF18B0E00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4827" r="7280" b="5582"/>
          <a:stretch/>
        </p:blipFill>
        <p:spPr bwMode="auto">
          <a:xfrm>
            <a:off x="7060924" y="2993066"/>
            <a:ext cx="4427555" cy="377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609273-AE97-4226-97EA-7191ED7C2F0E}"/>
              </a:ext>
            </a:extLst>
          </p:cNvPr>
          <p:cNvSpPr txBox="1">
            <a:spLocks/>
          </p:cNvSpPr>
          <p:nvPr/>
        </p:nvSpPr>
        <p:spPr>
          <a:xfrm>
            <a:off x="838200" y="2993907"/>
            <a:ext cx="6195237" cy="14327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 marL="0" indent="0" algn="r">
              <a:buNone/>
            </a:pPr>
            <a:r>
              <a:rPr lang="en-US" b="1" dirty="0">
                <a:latin typeface="Abadi Extra Light" panose="020B0204020104020204" pitchFamily="34" charset="0"/>
              </a:rPr>
              <a:t>Purpose</a:t>
            </a:r>
          </a:p>
          <a:p>
            <a:pPr marL="0" indent="0">
              <a:buNone/>
            </a:pPr>
            <a:r>
              <a:rPr lang="en-US" b="1" dirty="0">
                <a:latin typeface="Abadi Extra Light" panose="020B0204020104020204" pitchFamily="34" charset="0"/>
              </a:rPr>
              <a:t>Time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8095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Caching &amp; Streaming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4FF755-557A-42A8-A4FF-656FAD288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4" b="7178"/>
          <a:stretch/>
        </p:blipFill>
        <p:spPr bwMode="auto">
          <a:xfrm>
            <a:off x="1035346" y="1424764"/>
            <a:ext cx="10197952" cy="537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874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Offloading Data / Aggregating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E2EF0A-0FEA-45AE-86ED-5B27DD7A3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" t="6565" r="4753" b="5712"/>
          <a:stretch/>
        </p:blipFill>
        <p:spPr bwMode="auto">
          <a:xfrm>
            <a:off x="786810" y="1435394"/>
            <a:ext cx="10116879" cy="524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5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Main differences in .NET SDK for SQL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433816-B38B-441D-B24F-9A373C57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RUs are consumed on a per-operation basis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RUs consumed for the fully identical operations should be exactly same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RU consumption per operation, including: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Write (write indexing) – depends on the Document size, Consistency Level and Deployment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Read – depends on the Document size, Consistency Level and Deployment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Change Feed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Aggregations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Partition Split (RUs are not directly used but split may affect over operations)</a:t>
            </a:r>
          </a:p>
          <a:p>
            <a:pPr lvl="1"/>
            <a:endParaRPr lang="en-US" dirty="0">
              <a:highlight>
                <a:srgbClr val="FFFF00"/>
              </a:highlight>
              <a:latin typeface="Abadi Extra Light" panose="020B0204020104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8FBCB42-C56D-4F3D-B79B-055A8B5AAE95}"/>
              </a:ext>
            </a:extLst>
          </p:cNvPr>
          <p:cNvSpPr/>
          <p:nvPr/>
        </p:nvSpPr>
        <p:spPr>
          <a:xfrm>
            <a:off x="3530600" y="533400"/>
            <a:ext cx="7035800" cy="58229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9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Dealing with large-scale events using temporary structures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8C43AF-7945-4FA0-86DE-AF55CCDBE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t="10891" r="5158" b="6142"/>
          <a:stretch/>
        </p:blipFill>
        <p:spPr bwMode="auto">
          <a:xfrm>
            <a:off x="1711842" y="1551782"/>
            <a:ext cx="9330070" cy="524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808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Way to avoid troubles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07824"/>
          </a:xfrm>
        </p:spPr>
        <p:txBody>
          <a:bodyPr>
            <a:norm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Do not wait for fixes – </a:t>
            </a:r>
            <a:r>
              <a:rPr lang="en-US" b="1" dirty="0">
                <a:latin typeface="Abadi Extra Light" panose="020B0204020104020204" pitchFamily="34" charset="0"/>
              </a:rPr>
              <a:t>THINK!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How the workload will behave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How it will scale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How it will failover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Design for worse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Do not expect – </a:t>
            </a:r>
            <a:r>
              <a:rPr lang="en-US" b="1" dirty="0">
                <a:latin typeface="Abadi Extra Light" panose="020B0204020104020204" pitchFamily="34" charset="0"/>
              </a:rPr>
              <a:t>TEST!</a:t>
            </a:r>
            <a:endParaRPr lang="en-US" dirty="0">
              <a:latin typeface="Abadi Extra Light" panose="020B0204020104020204" pitchFamily="34" charset="0"/>
            </a:endParaRPr>
          </a:p>
          <a:p>
            <a:pPr lvl="1"/>
            <a:r>
              <a:rPr lang="en-US" dirty="0" err="1">
                <a:latin typeface="Abadi Extra Light" panose="020B0204020104020204" pitchFamily="34" charset="0"/>
              </a:rPr>
              <a:t>PoC</a:t>
            </a:r>
            <a:endParaRPr lang="en-US" dirty="0">
              <a:latin typeface="Abadi Extra Light" panose="020B0204020104020204" pitchFamily="34" charset="0"/>
            </a:endParaRP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MVP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Ops &amp; Monitoring</a:t>
            </a:r>
          </a:p>
          <a:p>
            <a:r>
              <a:rPr lang="en-US" dirty="0">
                <a:latin typeface="Abadi Extra Light" panose="020B0204020104020204" pitchFamily="34" charset="0"/>
              </a:rPr>
              <a:t>Engage with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GBB</a:t>
            </a:r>
          </a:p>
          <a:p>
            <a:pPr lvl="1"/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6" name="Picture 5" descr="A drawing of a person&#10;&#10;Description automatically generated">
            <a:extLst>
              <a:ext uri="{FF2B5EF4-FFF2-40B4-BE49-F238E27FC236}">
                <a16:creationId xmlns:a16="http://schemas.microsoft.com/office/drawing/2014/main" id="{5A21B90C-D1B4-4FED-A0A1-723A15454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4"/>
          <a:stretch/>
        </p:blipFill>
        <p:spPr>
          <a:xfrm>
            <a:off x="6672521" y="1690688"/>
            <a:ext cx="5368852" cy="50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4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What is Cosmos DB (under the hood)?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25D797-738A-4BF5-BDAE-D2B225F2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621696" cy="4735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Partition is an ultimate unit which defines:</a:t>
            </a:r>
          </a:p>
          <a:p>
            <a:r>
              <a:rPr lang="en-US" dirty="0">
                <a:latin typeface="Abadi Extra Light" panose="020B0204020104020204" pitchFamily="34" charset="0"/>
              </a:rPr>
              <a:t>How many items (data,  including indexes) with the same key can be stored.</a:t>
            </a:r>
          </a:p>
          <a:p>
            <a:r>
              <a:rPr lang="en-US" dirty="0">
                <a:latin typeface="Abadi Extra Light" panose="020B0204020104020204" pitchFamily="34" charset="0"/>
              </a:rPr>
              <a:t>How many read and write operations can be     performed against dataset defined by the key.</a:t>
            </a:r>
          </a:p>
          <a:p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2F54EE-E1BB-4299-956B-DE9D3B5DD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4" r="6351"/>
          <a:stretch/>
        </p:blipFill>
        <p:spPr bwMode="auto">
          <a:xfrm>
            <a:off x="4933950" y="1690688"/>
            <a:ext cx="7194550" cy="42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29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Cosmos DB Deployments and Consistency in Global Distribution scenario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9CC057-F5EC-4BC5-971A-1363FAA75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36861"/>
              </p:ext>
            </p:extLst>
          </p:nvPr>
        </p:nvGraphicFramePr>
        <p:xfrm>
          <a:off x="234950" y="1849438"/>
          <a:ext cx="11722100" cy="47929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3161367515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3355261076"/>
                    </a:ext>
                  </a:extLst>
                </a:gridCol>
                <a:gridCol w="796906">
                  <a:extLst>
                    <a:ext uri="{9D8B030D-6E8A-4147-A177-3AD203B41FA5}">
                      <a16:colId xmlns:a16="http://schemas.microsoft.com/office/drawing/2014/main" val="3998136388"/>
                    </a:ext>
                  </a:extLst>
                </a:gridCol>
                <a:gridCol w="6327794">
                  <a:extLst>
                    <a:ext uri="{9D8B030D-6E8A-4147-A177-3AD203B41FA5}">
                      <a16:colId xmlns:a16="http://schemas.microsoft.com/office/drawing/2014/main" val="2726614069"/>
                    </a:ext>
                  </a:extLst>
                </a:gridCol>
              </a:tblGrid>
              <a:tr h="373190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300" b="1" kern="1200" dirty="0">
                          <a:solidFill>
                            <a:schemeClr val="lt1"/>
                          </a:solidFill>
                          <a:effectLst/>
                          <a:latin typeface="Abadi Extra Light" panose="020B0204020104020204" pitchFamily="34" charset="0"/>
                          <a:ea typeface="+mn-ea"/>
                          <a:cs typeface="Segoe UI Semibold" panose="020B0702040204020203" pitchFamily="34" charset="0"/>
                        </a:rPr>
                        <a:t>Consistency Level</a:t>
                      </a:r>
                    </a:p>
                  </a:txBody>
                  <a:tcPr marL="114300" marR="114300" marT="85725" marB="85725" anchor="b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300" b="1" kern="1200" dirty="0">
                          <a:solidFill>
                            <a:schemeClr val="lt1"/>
                          </a:solidFill>
                          <a:effectLst/>
                          <a:latin typeface="Abadi Extra Light" panose="020B0204020104020204" pitchFamily="34" charset="0"/>
                          <a:ea typeface="+mn-ea"/>
                          <a:cs typeface="Segoe UI Semibold" panose="020B0702040204020203" pitchFamily="34" charset="0"/>
                        </a:rPr>
                        <a:t>Guarantees</a:t>
                      </a:r>
                    </a:p>
                  </a:txBody>
                  <a:tcPr marL="114300" marR="114300" marT="85725" marB="85725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  <a:latin typeface="Abadi Extra Light" panose="020B0204020104020204" pitchFamily="34" charset="0"/>
                          <a:cs typeface="Segoe UI Semibold" panose="020B0702040204020203" pitchFamily="34" charset="0"/>
                        </a:rPr>
                        <a:t>Read cost</a:t>
                      </a:r>
                    </a:p>
                  </a:txBody>
                  <a:tcPr marL="114300" marR="114300" marT="85725" marB="85725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  <a:latin typeface="Abadi Extra Light" panose="020B0204020104020204" pitchFamily="34" charset="0"/>
                          <a:cs typeface="Segoe UI Semibold" panose="020B0702040204020203" pitchFamily="34" charset="0"/>
                        </a:rPr>
                        <a:t>Comment</a:t>
                      </a:r>
                    </a:p>
                  </a:txBody>
                  <a:tcPr marL="114300" marR="114300" marT="85725" marB="85725" anchor="b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38802"/>
                  </a:ext>
                </a:extLst>
              </a:tr>
              <a:tr h="373190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Strong</a:t>
                      </a:r>
                      <a:endParaRPr lang="en-US" sz="1300" b="0" dirty="0">
                        <a:effectLst/>
                        <a:latin typeface="Abadi Extra Light" panose="020B020402010402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14300" marR="114300" marT="85725" marB="85725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Linearizability (once operation is complete, it </a:t>
                      </a:r>
                      <a:r>
                        <a:rPr lang="en-US" sz="1300" u="none" dirty="0">
                          <a:effectLst/>
                          <a:latin typeface="Abadi Extra Light" panose="020B0204020104020204" pitchFamily="34" charset="0"/>
                        </a:rPr>
                        <a:t>will</a:t>
                      </a:r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 be visible to all)</a:t>
                      </a: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2 </a:t>
                      </a: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Quorum read (normalized to cost factor of 2 even when reading from three replicas)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Only allowed in regions close to each other – no latency or availability SLA guarantees for writes – we can’t control physics </a:t>
                      </a:r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en-US" sz="1300" dirty="0">
                        <a:effectLst/>
                        <a:latin typeface="Abadi Extra Light" panose="020B0204020104020204" pitchFamily="34" charset="0"/>
                      </a:endParaRP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386260"/>
                  </a:ext>
                </a:extLst>
              </a:tr>
              <a:tr h="978408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Bounded Staleness</a:t>
                      </a:r>
                      <a:endParaRPr lang="en-US" sz="1300" b="0" dirty="0">
                        <a:effectLst/>
                        <a:latin typeface="Abadi Extra Light" panose="020B020402010402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14300" marR="114300" marT="85725" marB="85725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Consistent Prefix.</a:t>
                      </a:r>
                    </a:p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Reads lag behind writes by at most k prefixes or t interval</a:t>
                      </a:r>
                    </a:p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Similar properties to strong consistency (except within staleness window)</a:t>
                      </a: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2</a:t>
                      </a: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Quorum read (normalized to cost factor of 2 even when reading from three replicas)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In single write region identical with Strong – but replication happens asynchronously to other regions</a:t>
                      </a: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219728"/>
                  </a:ext>
                </a:extLst>
              </a:tr>
              <a:tr h="978408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Session</a:t>
                      </a:r>
                      <a:endParaRPr lang="en-US" sz="1300" b="0" dirty="0">
                        <a:effectLst/>
                        <a:latin typeface="Abadi Extra Light" panose="020B020402010402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14300" marR="114300" marT="85725" marB="85725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Consistent Prefix.</a:t>
                      </a:r>
                    </a:p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Within a session: monotonic reads, monotonic writes, read-your-writes, write-follows-reads</a:t>
                      </a:r>
                    </a:p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Predictable consistency for a session, high read throughput + low latency</a:t>
                      </a: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1</a:t>
                      </a: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This is the default consistency model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Ideally mutable session token can flow end-to-end – otherwise only single CosmosDB client benefits from predictable consistency within session</a:t>
                      </a:r>
                    </a:p>
                    <a:p>
                      <a:pPr fontAlgn="t"/>
                      <a:endParaRPr lang="en-US" sz="1300" dirty="0">
                        <a:effectLst/>
                        <a:latin typeface="Abadi Extra Light" panose="020B0204020104020204" pitchFamily="34" charset="0"/>
                      </a:endParaRPr>
                    </a:p>
                    <a:p>
                      <a:pPr fontAlgn="t"/>
                      <a:endParaRPr lang="en-US" sz="1300" dirty="0">
                        <a:effectLst/>
                        <a:latin typeface="Abadi Extra Light" panose="020B0204020104020204" pitchFamily="34" charset="0"/>
                      </a:endParaRP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4513"/>
                  </a:ext>
                </a:extLst>
              </a:tr>
              <a:tr h="373190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Consistent Prefix</a:t>
                      </a:r>
                      <a:endParaRPr lang="en-US" sz="1300" b="0" dirty="0">
                        <a:effectLst/>
                        <a:latin typeface="Abadi Extra Light" panose="020B020402010402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14300" marR="114300" marT="85725" marB="85725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Reads will never see out of order writes (no gaps).</a:t>
                      </a: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1</a:t>
                      </a: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My recommendation (over Session) when it is impossible to flow mutable session token end-to-end because it makes expectations clearer</a:t>
                      </a: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65067"/>
                  </a:ext>
                </a:extLst>
              </a:tr>
              <a:tr h="373190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Eventual</a:t>
                      </a:r>
                      <a:endParaRPr lang="en-US" sz="1300" b="0" dirty="0">
                        <a:effectLst/>
                        <a:latin typeface="Abadi Extra Light" panose="020B020402010402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114300" marR="114300" marT="85725" marB="85725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Potential for out of order reads. Lowest cost for reads of all consistency levels.</a:t>
                      </a: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Abadi Extra Light" panose="020B0204020104020204" pitchFamily="34" charset="0"/>
                        </a:rPr>
                        <a:t>1</a:t>
                      </a: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300" dirty="0">
                        <a:effectLst/>
                        <a:latin typeface="Abadi Extra Light" panose="020B0204020104020204" pitchFamily="34" charset="0"/>
                      </a:endParaRPr>
                    </a:p>
                  </a:txBody>
                  <a:tcPr marL="114300" marR="114300" marT="85725" marB="857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215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46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How does Cosmos DB scale?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9F8F2B1-F49B-4C78-9587-D9F7850D4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r="2080" b="5605"/>
          <a:stretch/>
        </p:blipFill>
        <p:spPr bwMode="auto">
          <a:xfrm>
            <a:off x="95249" y="1298575"/>
            <a:ext cx="12015966" cy="494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4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30B-13FC-484E-9C61-5290C76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Fixed RU per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4AD-289F-4E38-B622-6F1E2C09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RUs are consumed on a per-operation basis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RUs consumed for the fully identical operations should be exactly same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RU consumption per operation, including: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Write (write indexing) – depends on the Document size, Consistency Level and Deployment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Read – depends on the Document size, Consistency Level and Deployment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Change Feed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Aggregations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Partition Split (RUs are not directly used but split may affect over operations)</a:t>
            </a:r>
          </a:p>
          <a:p>
            <a:pPr lvl="1"/>
            <a:endParaRPr lang="en-US" dirty="0">
              <a:highlight>
                <a:srgbClr val="FFFF00"/>
              </a:highlight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A830-80B6-4BF5-8A4E-FAAAB13B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" y="5619750"/>
            <a:ext cx="11980863" cy="1114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badi Extra Light" panose="020B0204020104020204" pitchFamily="34" charset="0"/>
              </a:rPr>
              <a:t>Before we begin: Couple of typical pitfalls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D0A2F2B-476F-4DAB-BE57-033FC583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17758"/>
          <a:stretch/>
        </p:blipFill>
        <p:spPr>
          <a:xfrm>
            <a:off x="0" y="0"/>
            <a:ext cx="12192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6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2854</Words>
  <Application>Microsoft Office PowerPoint</Application>
  <PresentationFormat>Widescreen</PresentationFormat>
  <Paragraphs>369</Paragraphs>
  <Slides>41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Abadi Extra Light</vt:lpstr>
      <vt:lpstr>Arial</vt:lpstr>
      <vt:lpstr>Calibri</vt:lpstr>
      <vt:lpstr>Calibri Light</vt:lpstr>
      <vt:lpstr>Consolas</vt:lpstr>
      <vt:lpstr>Office Theme</vt:lpstr>
      <vt:lpstr>Programming with Cosmos DB</vt:lpstr>
      <vt:lpstr>How is Cosmos DB organized?</vt:lpstr>
      <vt:lpstr>Which SDKs does Cosmos DB support?</vt:lpstr>
      <vt:lpstr>Main differences in .NET SDK for SQL API</vt:lpstr>
      <vt:lpstr>What is Cosmos DB (under the hood)?</vt:lpstr>
      <vt:lpstr>Cosmos DB Deployments and Consistency in Global Distribution scenario</vt:lpstr>
      <vt:lpstr>How does Cosmos DB scale?</vt:lpstr>
      <vt:lpstr>Fixed RU per operation</vt:lpstr>
      <vt:lpstr>Before we begin: Couple of typical pitfalls</vt:lpstr>
      <vt:lpstr>SQL API is ANSI SQL</vt:lpstr>
      <vt:lpstr>NO Independence from Provisioning Model</vt:lpstr>
      <vt:lpstr>NO Self-balancing Performance</vt:lpstr>
      <vt:lpstr>Limitless Scalability – Not with the single key</vt:lpstr>
      <vt:lpstr>NO Independence from Model (Schema less)</vt:lpstr>
      <vt:lpstr>NO Independence from API / SDK</vt:lpstr>
      <vt:lpstr>Programming with Cosmos DB</vt:lpstr>
      <vt:lpstr>Basic Data Ingestion</vt:lpstr>
      <vt:lpstr>Data ingestion: Optimal Write</vt:lpstr>
      <vt:lpstr>Data Ingestion with Monitoring and Provisioned Capacity Management</vt:lpstr>
      <vt:lpstr>Main caveats of Data Ingestion</vt:lpstr>
      <vt:lpstr>Indexing</vt:lpstr>
      <vt:lpstr>Indexing policies</vt:lpstr>
      <vt:lpstr>Basic Data Querying</vt:lpstr>
      <vt:lpstr>Data querying: Read vs. Lookup</vt:lpstr>
      <vt:lpstr>Data querying: Optimal Query</vt:lpstr>
      <vt:lpstr>Example: 32 requests per single Authorization</vt:lpstr>
      <vt:lpstr>Example: Storing and Querying via References</vt:lpstr>
      <vt:lpstr>Change Feed to Process and Offload Data</vt:lpstr>
      <vt:lpstr>Things to do vs. Things to avoid.</vt:lpstr>
      <vt:lpstr>Select Proper  Key</vt:lpstr>
      <vt:lpstr>Our main recommendations ARE valid and very important to follow</vt:lpstr>
      <vt:lpstr>Prepare Data Migration Engine / Scripts</vt:lpstr>
      <vt:lpstr>Control Ingestion During Bulk Inserts</vt:lpstr>
      <vt:lpstr>Use Autopilot to reduce RUs consumption</vt:lpstr>
      <vt:lpstr>Use Azure Data Explorer to work with arbitrary reads</vt:lpstr>
      <vt:lpstr>Try to Avoid Batching</vt:lpstr>
      <vt:lpstr>Profiling for purpose</vt:lpstr>
      <vt:lpstr>Caching &amp; Streaming</vt:lpstr>
      <vt:lpstr>Offloading Data / Aggregating Data</vt:lpstr>
      <vt:lpstr>Dealing with large-scale events using temporary structures</vt:lpstr>
      <vt:lpstr>Way to avoid troubles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Cosmos DB</dc:title>
  <dc:creator>Andrei Zaichikov</dc:creator>
  <cp:lastModifiedBy>Andrei Zaichikov</cp:lastModifiedBy>
  <cp:revision>61</cp:revision>
  <dcterms:created xsi:type="dcterms:W3CDTF">2020-02-14T10:28:35Z</dcterms:created>
  <dcterms:modified xsi:type="dcterms:W3CDTF">2020-02-14T14:56:15Z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anzaychi@microsoft.com</vt:lpwstr>
  </property>
  <property fmtid="{D5CDD505-2E9C-101B-9397-08002B2CF9AE}" pid="5" name="MSIP_Label_f42aa342-8706-4288-bd11-ebb85995028c_SetDate">
    <vt:lpwstr>2020-02-14T10:30:41.4454940Z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7523bef7-5204-4e73-96a5-b6468d46b3b2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